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Helvetica Neue" panose="020B060402020202020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Open Sans ExtraBold" panose="020B0906030804020204" pitchFamily="34" charset="0"/>
      <p:bold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zTcVRxKxUYyloMlaZN+HqrDbG0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      </a:t>
            </a:r>
            <a:endParaRPr/>
          </a:p>
        </p:txBody>
      </p:sp>
      <p:sp>
        <p:nvSpPr>
          <p:cNvPr id="275" name="Google Shape;27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      </a:t>
            </a:r>
            <a:endParaRPr/>
          </a:p>
        </p:txBody>
      </p:sp>
      <p:sp>
        <p:nvSpPr>
          <p:cNvPr id="313" name="Google Shape;31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2" name="Google Shape;33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5" name="Google Shape;34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4" name="Google Shape;35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b86d0666e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3b86d0666e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7" name="Google Shape;367;g3b86d0666e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b86d0666e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3b86d0666e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83" name="Google Shape;383;g3b86d0666e4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 name="Google Shape;5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     Transport demand can be classified by mode of transportation, including cars, motorcycles, buses, trucks, and others. These categories can be further refined based on data resolution; for instance, cars may be subdivided into compact cars, full-size cars, SUVs, minivans, and pickups. Additionally, passenger transport can be categorized as either private or public, depending on the mode of travel—for example, cars represent private transport, while buses are part of public transport.</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      Where data is available, demand can also be disaggregated by travel distance, distinguishing between urban and intercity transport.</a:t>
            </a:r>
            <a:endParaRPr/>
          </a:p>
          <a:p>
            <a:pPr marL="457200" marR="0" lvl="0" indent="-228600" algn="l" rtl="0">
              <a:lnSpc>
                <a:spcPct val="100000"/>
              </a:lnSpc>
              <a:spcBef>
                <a:spcPts val="0"/>
              </a:spcBef>
              <a:spcAft>
                <a:spcPts val="0"/>
              </a:spcAft>
              <a:buClr>
                <a:srgbClr val="000000"/>
              </a:buClr>
              <a:buSzPts val="1400"/>
              <a:buFont typeface="Arial"/>
              <a:buNone/>
            </a:pPr>
            <a:r>
              <a:rPr lang="sv-SE"/>
              <a:t>      It is also essential to differentiate between modes of transport that serve both passenger and freight demands. For example, there may be separate demands for trains transporting passengers and trains carrying freight. In some cases, such as airplanes, both passenger and freight demands can be met simultaneously within the same flight. </a:t>
            </a:r>
            <a:br>
              <a:rPr lang="sv-SE"/>
            </a:br>
            <a:br>
              <a:rPr lang="sv-SE"/>
            </a:br>
            <a:r>
              <a:rPr lang="sv-SE"/>
              <a:t>In the full-scale CLEWs thesis we will look at cars, 2/3 wheelers (i.e. motorcycles, tuk tuks etc.), buses, vans, heavy trucks, light trucks, passenger railway, freight railway, shipping, and aviation.</a:t>
            </a:r>
            <a:endParaRPr/>
          </a:p>
        </p:txBody>
      </p:sp>
      <p:sp>
        <p:nvSpPr>
          <p:cNvPr id="62" name="Google Shape;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87" name="Google Shape;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0" name="Google Shape;11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43" name="Google Shape;14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6" name="Google Shape;17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09" name="Google Shape;20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2" name="Google Shape;24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pic>
        <p:nvPicPr>
          <p:cNvPr id="15" name="Google Shape;15;p3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38"/>
          <p:cNvSpPr txBox="1">
            <a:spLocks noGrp="1"/>
          </p:cNvSpPr>
          <p:nvPr>
            <p:ph type="ctrTitle"/>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p:nvPr/>
        </p:nvSpPr>
        <p:spPr>
          <a:xfrm>
            <a:off x="2285999" y="4370120"/>
            <a:ext cx="4322618"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39"/>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20" name="Google Shape;20;p39"/>
          <p:cNvSpPr txBox="1">
            <a:spLocks noGrp="1"/>
          </p:cNvSpPr>
          <p:nvPr>
            <p:ph type="body" idx="1"/>
          </p:nvPr>
        </p:nvSpPr>
        <p:spPr>
          <a:xfrm>
            <a:off x="838200" y="1239210"/>
            <a:ext cx="10515600" cy="49377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a:lvl1pPr>
            <a:lvl2pPr marL="914400" lvl="1" indent="-228600" algn="l">
              <a:lnSpc>
                <a:spcPct val="90000"/>
              </a:lnSpc>
              <a:spcBef>
                <a:spcPts val="1000"/>
              </a:spcBef>
              <a:spcAft>
                <a:spcPts val="0"/>
              </a:spcAft>
              <a:buSzPts val="1400"/>
              <a:buNone/>
              <a:defRPr/>
            </a:lvl2pPr>
            <a:lvl3pPr marL="1371600" lvl="2" indent="-228600" algn="l">
              <a:lnSpc>
                <a:spcPct val="90000"/>
              </a:lnSpc>
              <a:spcBef>
                <a:spcPts val="1000"/>
              </a:spcBef>
              <a:spcAft>
                <a:spcPts val="0"/>
              </a:spcAft>
              <a:buSzPts val="1400"/>
              <a:buNone/>
              <a:defRPr/>
            </a:lvl3pPr>
            <a:lvl4pPr marL="1828800" lvl="3" indent="-228600" algn="l">
              <a:lnSpc>
                <a:spcPct val="90000"/>
              </a:lnSpc>
              <a:spcBef>
                <a:spcPts val="1000"/>
              </a:spcBef>
              <a:spcAft>
                <a:spcPts val="0"/>
              </a:spcAft>
              <a:buSzPts val="1400"/>
              <a:buNone/>
              <a:defRPr/>
            </a:lvl4pPr>
            <a:lvl5pPr marL="2286000" lvl="4" indent="-228600" algn="l">
              <a:lnSpc>
                <a:spcPct val="90000"/>
              </a:lnSpc>
              <a:spcBef>
                <a:spcPts val="100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9"/>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17"/>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24" name="Google Shape;24;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6"/>
        <p:cNvGrpSpPr/>
        <p:nvPr/>
      </p:nvGrpSpPr>
      <p:grpSpPr>
        <a:xfrm>
          <a:off x="0" y="0"/>
          <a:ext cx="0" cy="0"/>
          <a:chOff x="0" y="0"/>
          <a:chExt cx="0" cy="0"/>
        </a:xfrm>
      </p:grpSpPr>
      <p:pic>
        <p:nvPicPr>
          <p:cNvPr id="27" name="Google Shape;27;p40"/>
          <p:cNvPicPr preferRelativeResize="0"/>
          <p:nvPr/>
        </p:nvPicPr>
        <p:blipFill rotWithShape="1">
          <a:blip r:embed="rId2">
            <a:alphaModFix/>
          </a:blip>
          <a:srcRect l="53717" t="15855" r="8275" b="19640"/>
          <a:stretch/>
        </p:blipFill>
        <p:spPr>
          <a:xfrm>
            <a:off x="6549080" y="1087395"/>
            <a:ext cx="4633785" cy="4423720"/>
          </a:xfrm>
          <a:prstGeom prst="rect">
            <a:avLst/>
          </a:prstGeom>
          <a:noFill/>
          <a:ln>
            <a:noFill/>
          </a:ln>
        </p:spPr>
      </p:pic>
      <p:sp>
        <p:nvSpPr>
          <p:cNvPr id="28" name="Google Shape;28;p4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29" name="Google Shape;29;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0"/>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31"/>
        <p:cNvGrpSpPr/>
        <p:nvPr/>
      </p:nvGrpSpPr>
      <p:grpSpPr>
        <a:xfrm>
          <a:off x="0" y="0"/>
          <a:ext cx="0" cy="0"/>
          <a:chOff x="0" y="0"/>
          <a:chExt cx="0" cy="0"/>
        </a:xfrm>
      </p:grpSpPr>
      <p:sp>
        <p:nvSpPr>
          <p:cNvPr id="32" name="Google Shape;32;p4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33" name="Google Shape;33;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1"/>
          <p:cNvSpPr txBox="1">
            <a:spLocks noGrp="1"/>
          </p:cNvSpPr>
          <p:nvPr>
            <p:ph type="body" idx="2"/>
          </p:nvPr>
        </p:nvSpPr>
        <p:spPr>
          <a:xfrm>
            <a:off x="6148754"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1"/>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6"/>
        <p:cNvGrpSpPr/>
        <p:nvPr/>
      </p:nvGrpSpPr>
      <p:grpSpPr>
        <a:xfrm>
          <a:off x="0" y="0"/>
          <a:ext cx="0" cy="0"/>
          <a:chOff x="0" y="0"/>
          <a:chExt cx="0" cy="0"/>
        </a:xfrm>
      </p:grpSpPr>
      <p:sp>
        <p:nvSpPr>
          <p:cNvPr id="37" name="Google Shape;3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2"/>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pic>
        <p:nvPicPr>
          <p:cNvPr id="39" name="Google Shape;39;p42"/>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8">
            <a:alphaModFix/>
          </a:blip>
          <a:srcRect/>
          <a:stretch/>
        </p:blipFill>
        <p:spPr>
          <a:xfrm>
            <a:off x="0" y="0"/>
            <a:ext cx="12192000" cy="6858000"/>
          </a:xfrm>
          <a:prstGeom prst="rect">
            <a:avLst/>
          </a:prstGeom>
          <a:noFill/>
          <a:ln>
            <a:noFill/>
          </a:ln>
        </p:spPr>
      </p:pic>
      <p:sp>
        <p:nvSpPr>
          <p:cNvPr id="11" name="Google Shape;11;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12" name="Google Shape;12;p16"/>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SzPts val="1400"/>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2pPr>
            <a:lvl3pPr marL="1371600" marR="0" lvl="2"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2" descr="Several logos on a white background&#10;&#10;AI-generated content may be incorrect."/>
          <p:cNvPicPr preferRelativeResize="0"/>
          <p:nvPr/>
        </p:nvPicPr>
        <p:blipFill rotWithShape="1">
          <a:blip r:embed="rId3">
            <a:alphaModFix/>
          </a:blip>
          <a:srcRect/>
          <a:stretch/>
        </p:blipFill>
        <p:spPr>
          <a:xfrm>
            <a:off x="2357611" y="4367478"/>
            <a:ext cx="4175392" cy="1837316"/>
          </a:xfrm>
          <a:prstGeom prst="rect">
            <a:avLst/>
          </a:prstGeom>
          <a:noFill/>
          <a:ln>
            <a:noFill/>
          </a:ln>
        </p:spPr>
      </p:pic>
      <p:sp>
        <p:nvSpPr>
          <p:cNvPr id="45" name="Google Shape;45;p2"/>
          <p:cNvSpPr txBox="1"/>
          <p:nvPr/>
        </p:nvSpPr>
        <p:spPr>
          <a:xfrm>
            <a:off x="561355" y="772010"/>
            <a:ext cx="5033481" cy="307777"/>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sv-SE" sz="1400" b="1" i="0" u="none" strike="noStrike" cap="none">
                <a:solidFill>
                  <a:schemeClr val="lt1"/>
                </a:solidFill>
                <a:latin typeface="Open Sans ExtraBold"/>
                <a:ea typeface="Open Sans ExtraBold"/>
                <a:cs typeface="Open Sans ExtraBold"/>
                <a:sym typeface="Open Sans ExtraBold"/>
              </a:rPr>
              <a:t>CLEWs++ Modelling Course</a:t>
            </a:r>
            <a:endParaRPr/>
          </a:p>
        </p:txBody>
      </p:sp>
      <p:sp>
        <p:nvSpPr>
          <p:cNvPr id="46" name="Google Shape;46;p2"/>
          <p:cNvSpPr txBox="1"/>
          <p:nvPr/>
        </p:nvSpPr>
        <p:spPr>
          <a:xfrm>
            <a:off x="561355" y="1017338"/>
            <a:ext cx="7587564" cy="2123658"/>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sv-SE" sz="4400" b="1" i="0" u="sng" strike="noStrike" cap="none">
                <a:solidFill>
                  <a:schemeClr val="lt1"/>
                </a:solidFill>
                <a:latin typeface="Open Sans ExtraBold"/>
                <a:ea typeface="Open Sans ExtraBold"/>
                <a:cs typeface="Open Sans ExtraBold"/>
                <a:sym typeface="Open Sans ExtraBold"/>
              </a:rPr>
              <a:t>LECTURE 5 </a:t>
            </a:r>
            <a:endParaRPr sz="4400" b="1" i="0" u="sng" strike="noStrike" cap="none">
              <a:solidFill>
                <a:schemeClr val="lt1"/>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None/>
            </a:pPr>
            <a:r>
              <a:rPr lang="sv-SE" sz="4400" b="1" i="0" u="none" strike="noStrike" cap="none">
                <a:solidFill>
                  <a:schemeClr val="lt1"/>
                </a:solidFill>
                <a:latin typeface="Open Sans ExtraBold"/>
                <a:ea typeface="Open Sans ExtraBold"/>
                <a:cs typeface="Open Sans ExtraBold"/>
                <a:sym typeface="Open Sans ExtraBold"/>
              </a:rPr>
              <a:t>Transport in the CLEWs++ concept</a:t>
            </a:r>
            <a:endParaRPr sz="44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p:nvPr/>
        </p:nvSpPr>
        <p:spPr>
          <a:xfrm>
            <a:off x="188715" y="-200025"/>
            <a:ext cx="11609585" cy="11106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Structure in CLEWs Model - Railway</a:t>
            </a:r>
            <a:endParaRPr/>
          </a:p>
        </p:txBody>
      </p:sp>
      <p:sp>
        <p:nvSpPr>
          <p:cNvPr id="278" name="Google Shape;278;p32"/>
          <p:cNvSpPr txBox="1"/>
          <p:nvPr/>
        </p:nvSpPr>
        <p:spPr>
          <a:xfrm>
            <a:off x="5545225" y="1142750"/>
            <a:ext cx="6062100" cy="5264100"/>
          </a:xfrm>
          <a:prstGeom prst="rect">
            <a:avLst/>
          </a:prstGeom>
          <a:noFill/>
          <a:ln>
            <a:noFill/>
          </a:ln>
        </p:spPr>
        <p:txBody>
          <a:bodyPr spcFirstLastPara="1" wrap="square" lIns="91425" tIns="45700" rIns="91425" bIns="45700" anchor="t" anchorCtr="0">
            <a:spAutoFit/>
          </a:bodyPr>
          <a:lstStyle/>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Railway networks often serve as essential infrastructure for both moving goods and enabling affordable public mobility. In the CLEWs++ model, railway transport is divided into two separate components: freight rail and passenger rail, each represented by distinct technology options. Freight railway includes electric, hydrogen, and liquid fuel technologies to meet the freight railway demand.</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Passenger railway follows a similar structure with electric, hydrogen, and liquid fuel options to meet the passenger railway demand. Separating freight and passenger railway can be particularly useful when looking at decarbonisation strategies since passenger railway systems tend to electrify prior to freight railway.</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The efficiencies, costs, and demands for both types of railways can also largely differ depending on the country. Capturing these dynamics in a CLEWs++ model allows for a better understanding of how rail transport interacts with national energy systems, fuel supply chains, and emissions, supporting more integrated and sustainable development planning.</a:t>
            </a:r>
            <a:endParaRPr sz="1600"/>
          </a:p>
        </p:txBody>
      </p:sp>
      <p:sp>
        <p:nvSpPr>
          <p:cNvPr id="279" name="Google Shape;279;p32"/>
          <p:cNvSpPr/>
          <p:nvPr/>
        </p:nvSpPr>
        <p:spPr>
          <a:xfrm>
            <a:off x="1360614" y="1051109"/>
            <a:ext cx="1798500" cy="533700"/>
          </a:xfrm>
          <a:prstGeom prst="roundRect">
            <a:avLst>
              <a:gd name="adj" fmla="val 16667"/>
            </a:avLst>
          </a:prstGeom>
          <a:solidFill>
            <a:srgbClr val="6C0819"/>
          </a:solidFill>
          <a:ln w="28375" cap="flat" cmpd="sng">
            <a:solidFill>
              <a:srgbClr val="000D2C"/>
            </a:solidFill>
            <a:prstDash val="solid"/>
            <a:round/>
            <a:headEnd type="none" w="sm" len="sm"/>
            <a:tailEnd type="none" w="sm" len="sm"/>
          </a:ln>
        </p:spPr>
        <p:txBody>
          <a:bodyPr spcFirstLastPara="1" wrap="square" lIns="102100" tIns="51025" rIns="102100" bIns="51025" anchor="ctr" anchorCtr="0">
            <a:noAutofit/>
          </a:bodyPr>
          <a:lstStyle/>
          <a:p>
            <a:pPr marL="0" marR="0" lvl="0" indent="0" algn="ctr" rtl="0">
              <a:lnSpc>
                <a:spcPct val="100000"/>
              </a:lnSpc>
              <a:spcBef>
                <a:spcPts val="0"/>
              </a:spcBef>
              <a:spcAft>
                <a:spcPts val="0"/>
              </a:spcAft>
              <a:buClr>
                <a:srgbClr val="000000"/>
              </a:buClr>
              <a:buSzPts val="1508"/>
              <a:buFont typeface="Arial"/>
              <a:buNone/>
            </a:pPr>
            <a:r>
              <a:rPr lang="sv-SE" sz="1405">
                <a:solidFill>
                  <a:srgbClr val="FFFFFF"/>
                </a:solidFill>
              </a:rPr>
              <a:t>Freight rail using electricity</a:t>
            </a:r>
            <a:endParaRPr sz="1405" b="0" i="0" u="none" strike="noStrike" cap="none">
              <a:solidFill>
                <a:srgbClr val="000000"/>
              </a:solidFill>
              <a:latin typeface="Arial"/>
              <a:ea typeface="Arial"/>
              <a:cs typeface="Arial"/>
              <a:sym typeface="Arial"/>
            </a:endParaRPr>
          </a:p>
        </p:txBody>
      </p:sp>
      <p:cxnSp>
        <p:nvCxnSpPr>
          <p:cNvPr id="280" name="Google Shape;280;p32"/>
          <p:cNvCxnSpPr/>
          <p:nvPr/>
        </p:nvCxnSpPr>
        <p:spPr>
          <a:xfrm>
            <a:off x="365550" y="1304305"/>
            <a:ext cx="994800" cy="0"/>
          </a:xfrm>
          <a:prstGeom prst="straightConnector1">
            <a:avLst/>
          </a:prstGeom>
          <a:noFill/>
          <a:ln w="31925" cap="flat" cmpd="sng">
            <a:solidFill>
              <a:srgbClr val="6C0819"/>
            </a:solidFill>
            <a:prstDash val="solid"/>
            <a:round/>
            <a:headEnd type="none" w="sm" len="sm"/>
            <a:tailEnd type="triangle" w="med" len="med"/>
          </a:ln>
          <a:effectLst>
            <a:outerShdw blurRad="44670" dist="22335" dir="5400000" rotWithShape="0">
              <a:srgbClr val="000000">
                <a:alpha val="37250"/>
              </a:srgbClr>
            </a:outerShdw>
          </a:effectLst>
        </p:spPr>
      </p:cxnSp>
      <p:sp>
        <p:nvSpPr>
          <p:cNvPr id="281" name="Google Shape;281;p32"/>
          <p:cNvSpPr/>
          <p:nvPr/>
        </p:nvSpPr>
        <p:spPr>
          <a:xfrm>
            <a:off x="1360614" y="1746233"/>
            <a:ext cx="1798500" cy="533700"/>
          </a:xfrm>
          <a:prstGeom prst="roundRect">
            <a:avLst>
              <a:gd name="adj" fmla="val 16667"/>
            </a:avLst>
          </a:prstGeom>
          <a:solidFill>
            <a:srgbClr val="6C0819"/>
          </a:solidFill>
          <a:ln w="28375" cap="flat" cmpd="sng">
            <a:solidFill>
              <a:srgbClr val="000D2C"/>
            </a:solidFill>
            <a:prstDash val="solid"/>
            <a:round/>
            <a:headEnd type="none" w="sm" len="sm"/>
            <a:tailEnd type="none" w="sm" len="sm"/>
          </a:ln>
        </p:spPr>
        <p:txBody>
          <a:bodyPr spcFirstLastPara="1" wrap="square" lIns="102100" tIns="51025" rIns="102100" bIns="51025" anchor="ctr" anchorCtr="0">
            <a:noAutofit/>
          </a:bodyPr>
          <a:lstStyle/>
          <a:p>
            <a:pPr marL="0" marR="0" lvl="0" indent="0" algn="ctr" rtl="0">
              <a:lnSpc>
                <a:spcPct val="100000"/>
              </a:lnSpc>
              <a:spcBef>
                <a:spcPts val="0"/>
              </a:spcBef>
              <a:spcAft>
                <a:spcPts val="0"/>
              </a:spcAft>
              <a:buClr>
                <a:srgbClr val="000000"/>
              </a:buClr>
              <a:buSzPts val="1508"/>
              <a:buFont typeface="Arial"/>
              <a:buNone/>
            </a:pPr>
            <a:r>
              <a:rPr lang="sv-SE" sz="1405">
                <a:solidFill>
                  <a:schemeClr val="lt1"/>
                </a:solidFill>
              </a:rPr>
              <a:t>Freight rail</a:t>
            </a:r>
            <a:r>
              <a:rPr lang="sv-SE" sz="1405">
                <a:solidFill>
                  <a:srgbClr val="FFFFFF"/>
                </a:solidFill>
              </a:rPr>
              <a:t> using hydrogen</a:t>
            </a:r>
            <a:endParaRPr sz="1405" b="0" i="0" u="none" strike="noStrike" cap="none">
              <a:solidFill>
                <a:srgbClr val="000000"/>
              </a:solidFill>
              <a:latin typeface="Arial"/>
              <a:ea typeface="Arial"/>
              <a:cs typeface="Arial"/>
              <a:sym typeface="Arial"/>
            </a:endParaRPr>
          </a:p>
        </p:txBody>
      </p:sp>
      <p:cxnSp>
        <p:nvCxnSpPr>
          <p:cNvPr id="282" name="Google Shape;282;p32"/>
          <p:cNvCxnSpPr/>
          <p:nvPr/>
        </p:nvCxnSpPr>
        <p:spPr>
          <a:xfrm>
            <a:off x="365550" y="1999430"/>
            <a:ext cx="994800" cy="0"/>
          </a:xfrm>
          <a:prstGeom prst="straightConnector1">
            <a:avLst/>
          </a:prstGeom>
          <a:noFill/>
          <a:ln w="31925" cap="flat" cmpd="sng">
            <a:solidFill>
              <a:srgbClr val="6C0819"/>
            </a:solidFill>
            <a:prstDash val="solid"/>
            <a:round/>
            <a:headEnd type="none" w="sm" len="sm"/>
            <a:tailEnd type="triangle" w="med" len="med"/>
          </a:ln>
          <a:effectLst>
            <a:outerShdw blurRad="44670" dist="22335" dir="5400000" rotWithShape="0">
              <a:srgbClr val="000000">
                <a:alpha val="37250"/>
              </a:srgbClr>
            </a:outerShdw>
          </a:effectLst>
        </p:spPr>
      </p:cxnSp>
      <p:sp>
        <p:nvSpPr>
          <p:cNvPr id="283" name="Google Shape;283;p32"/>
          <p:cNvSpPr/>
          <p:nvPr/>
        </p:nvSpPr>
        <p:spPr>
          <a:xfrm>
            <a:off x="1360614" y="2441358"/>
            <a:ext cx="1798500" cy="533700"/>
          </a:xfrm>
          <a:prstGeom prst="roundRect">
            <a:avLst>
              <a:gd name="adj" fmla="val 16667"/>
            </a:avLst>
          </a:prstGeom>
          <a:solidFill>
            <a:srgbClr val="6C0819"/>
          </a:solidFill>
          <a:ln w="28375" cap="flat" cmpd="sng">
            <a:solidFill>
              <a:srgbClr val="000D2C"/>
            </a:solidFill>
            <a:prstDash val="solid"/>
            <a:round/>
            <a:headEnd type="none" w="sm" len="sm"/>
            <a:tailEnd type="none" w="sm" len="sm"/>
          </a:ln>
        </p:spPr>
        <p:txBody>
          <a:bodyPr spcFirstLastPara="1" wrap="square" lIns="102100" tIns="51025" rIns="102100" bIns="51025" anchor="ctr" anchorCtr="0">
            <a:noAutofit/>
          </a:bodyPr>
          <a:lstStyle/>
          <a:p>
            <a:pPr marL="0" marR="0" lvl="0" indent="0" algn="ctr" rtl="0">
              <a:lnSpc>
                <a:spcPct val="100000"/>
              </a:lnSpc>
              <a:spcBef>
                <a:spcPts val="0"/>
              </a:spcBef>
              <a:spcAft>
                <a:spcPts val="0"/>
              </a:spcAft>
              <a:buClr>
                <a:srgbClr val="000000"/>
              </a:buClr>
              <a:buSzPts val="1508"/>
              <a:buFont typeface="Arial"/>
              <a:buNone/>
            </a:pPr>
            <a:r>
              <a:rPr lang="sv-SE" sz="1405">
                <a:solidFill>
                  <a:schemeClr val="lt1"/>
                </a:solidFill>
              </a:rPr>
              <a:t>Freight rail u</a:t>
            </a:r>
            <a:r>
              <a:rPr lang="sv-SE" sz="1405">
                <a:solidFill>
                  <a:srgbClr val="FFFFFF"/>
                </a:solidFill>
              </a:rPr>
              <a:t>sing </a:t>
            </a:r>
            <a:r>
              <a:rPr lang="sv-SE" sz="1405">
                <a:solidFill>
                  <a:schemeClr val="lt1"/>
                </a:solidFill>
              </a:rPr>
              <a:t>liquid fuel</a:t>
            </a:r>
            <a:endParaRPr sz="1405" b="0" i="0" u="none" strike="noStrike" cap="none">
              <a:solidFill>
                <a:srgbClr val="000000"/>
              </a:solidFill>
              <a:latin typeface="Arial"/>
              <a:ea typeface="Arial"/>
              <a:cs typeface="Arial"/>
              <a:sym typeface="Arial"/>
            </a:endParaRPr>
          </a:p>
        </p:txBody>
      </p:sp>
      <p:cxnSp>
        <p:nvCxnSpPr>
          <p:cNvPr id="284" name="Google Shape;284;p32"/>
          <p:cNvCxnSpPr/>
          <p:nvPr/>
        </p:nvCxnSpPr>
        <p:spPr>
          <a:xfrm>
            <a:off x="365550" y="2694554"/>
            <a:ext cx="994800" cy="0"/>
          </a:xfrm>
          <a:prstGeom prst="straightConnector1">
            <a:avLst/>
          </a:prstGeom>
          <a:noFill/>
          <a:ln w="31925" cap="flat" cmpd="sng">
            <a:solidFill>
              <a:srgbClr val="6C0819"/>
            </a:solidFill>
            <a:prstDash val="solid"/>
            <a:round/>
            <a:headEnd type="none" w="sm" len="sm"/>
            <a:tailEnd type="triangle" w="med" len="med"/>
          </a:ln>
          <a:effectLst>
            <a:outerShdw blurRad="44670" dist="22335" dir="5400000" rotWithShape="0">
              <a:srgbClr val="000000">
                <a:alpha val="37250"/>
              </a:srgbClr>
            </a:outerShdw>
          </a:effectLst>
        </p:spPr>
      </p:cxnSp>
      <p:cxnSp>
        <p:nvCxnSpPr>
          <p:cNvPr id="285" name="Google Shape;285;p32"/>
          <p:cNvCxnSpPr/>
          <p:nvPr/>
        </p:nvCxnSpPr>
        <p:spPr>
          <a:xfrm>
            <a:off x="3342970" y="1319515"/>
            <a:ext cx="0" cy="1401900"/>
          </a:xfrm>
          <a:prstGeom prst="straightConnector1">
            <a:avLst/>
          </a:prstGeom>
          <a:noFill/>
          <a:ln w="42550" cap="flat" cmpd="sng">
            <a:solidFill>
              <a:srgbClr val="6C0819"/>
            </a:solidFill>
            <a:prstDash val="solid"/>
            <a:round/>
            <a:headEnd type="none" w="sm" len="sm"/>
            <a:tailEnd type="none" w="sm" len="sm"/>
          </a:ln>
          <a:effectLst>
            <a:outerShdw blurRad="44670" dist="22335" dir="5400000" rotWithShape="0">
              <a:srgbClr val="000000">
                <a:alpha val="37250"/>
              </a:srgbClr>
            </a:outerShdw>
          </a:effectLst>
        </p:spPr>
      </p:cxnSp>
      <p:cxnSp>
        <p:nvCxnSpPr>
          <p:cNvPr id="286" name="Google Shape;286;p32"/>
          <p:cNvCxnSpPr/>
          <p:nvPr/>
        </p:nvCxnSpPr>
        <p:spPr>
          <a:xfrm rot="10800000">
            <a:off x="3158772" y="2708204"/>
            <a:ext cx="184200" cy="0"/>
          </a:xfrm>
          <a:prstGeom prst="straightConnector1">
            <a:avLst/>
          </a:prstGeom>
          <a:noFill/>
          <a:ln w="42550" cap="flat" cmpd="sng">
            <a:solidFill>
              <a:srgbClr val="6C0819"/>
            </a:solidFill>
            <a:prstDash val="solid"/>
            <a:round/>
            <a:headEnd type="none" w="sm" len="sm"/>
            <a:tailEnd type="none" w="sm" len="sm"/>
          </a:ln>
          <a:effectLst>
            <a:outerShdw blurRad="44670" dist="22335" dir="5400000" rotWithShape="0">
              <a:srgbClr val="000000">
                <a:alpha val="37250"/>
              </a:srgbClr>
            </a:outerShdw>
          </a:effectLst>
        </p:spPr>
      </p:cxnSp>
      <p:cxnSp>
        <p:nvCxnSpPr>
          <p:cNvPr id="287" name="Google Shape;287;p32"/>
          <p:cNvCxnSpPr/>
          <p:nvPr/>
        </p:nvCxnSpPr>
        <p:spPr>
          <a:xfrm rot="10800000">
            <a:off x="3158772" y="1993816"/>
            <a:ext cx="184200" cy="0"/>
          </a:xfrm>
          <a:prstGeom prst="straightConnector1">
            <a:avLst/>
          </a:prstGeom>
          <a:noFill/>
          <a:ln w="42550" cap="flat" cmpd="sng">
            <a:solidFill>
              <a:srgbClr val="6C0819"/>
            </a:solidFill>
            <a:prstDash val="solid"/>
            <a:round/>
            <a:headEnd type="none" w="sm" len="sm"/>
            <a:tailEnd type="none" w="sm" len="sm"/>
          </a:ln>
          <a:effectLst>
            <a:outerShdw blurRad="44670" dist="22335" dir="5400000" rotWithShape="0">
              <a:srgbClr val="000000">
                <a:alpha val="37250"/>
              </a:srgbClr>
            </a:outerShdw>
          </a:effectLst>
        </p:spPr>
      </p:cxnSp>
      <p:cxnSp>
        <p:nvCxnSpPr>
          <p:cNvPr id="288" name="Google Shape;288;p32"/>
          <p:cNvCxnSpPr/>
          <p:nvPr/>
        </p:nvCxnSpPr>
        <p:spPr>
          <a:xfrm rot="10800000">
            <a:off x="3158772" y="1317956"/>
            <a:ext cx="184200" cy="0"/>
          </a:xfrm>
          <a:prstGeom prst="straightConnector1">
            <a:avLst/>
          </a:prstGeom>
          <a:noFill/>
          <a:ln w="42550" cap="flat" cmpd="sng">
            <a:solidFill>
              <a:srgbClr val="6C0819"/>
            </a:solidFill>
            <a:prstDash val="solid"/>
            <a:round/>
            <a:headEnd type="none" w="sm" len="sm"/>
            <a:tailEnd type="none" w="sm" len="sm"/>
          </a:ln>
          <a:effectLst>
            <a:outerShdw blurRad="44670" dist="22335" dir="5400000" rotWithShape="0">
              <a:srgbClr val="000000">
                <a:alpha val="37250"/>
              </a:srgbClr>
            </a:outerShdw>
          </a:effectLst>
        </p:spPr>
      </p:cxnSp>
      <p:cxnSp>
        <p:nvCxnSpPr>
          <p:cNvPr id="289" name="Google Shape;289;p32"/>
          <p:cNvCxnSpPr/>
          <p:nvPr/>
        </p:nvCxnSpPr>
        <p:spPr>
          <a:xfrm>
            <a:off x="3342966" y="1993827"/>
            <a:ext cx="682200" cy="0"/>
          </a:xfrm>
          <a:prstGeom prst="straightConnector1">
            <a:avLst/>
          </a:prstGeom>
          <a:noFill/>
          <a:ln w="31925" cap="flat" cmpd="sng">
            <a:solidFill>
              <a:srgbClr val="6C0819"/>
            </a:solidFill>
            <a:prstDash val="solid"/>
            <a:round/>
            <a:headEnd type="none" w="sm" len="sm"/>
            <a:tailEnd type="triangle" w="med" len="med"/>
          </a:ln>
          <a:effectLst>
            <a:outerShdw blurRad="44670" dist="22335" dir="5400000" rotWithShape="0">
              <a:srgbClr val="000000">
                <a:alpha val="37250"/>
              </a:srgbClr>
            </a:outerShdw>
          </a:effectLst>
        </p:spPr>
      </p:cxnSp>
      <p:sp>
        <p:nvSpPr>
          <p:cNvPr id="290" name="Google Shape;290;p32"/>
          <p:cNvSpPr txBox="1"/>
          <p:nvPr/>
        </p:nvSpPr>
        <p:spPr>
          <a:xfrm>
            <a:off x="497203" y="995062"/>
            <a:ext cx="731400" cy="309300"/>
          </a:xfrm>
          <a:prstGeom prst="rect">
            <a:avLst/>
          </a:prstGeom>
          <a:noFill/>
          <a:ln>
            <a:noFill/>
          </a:ln>
        </p:spPr>
        <p:txBody>
          <a:bodyPr spcFirstLastPara="1" wrap="square" lIns="102100" tIns="51025" rIns="102100" bIns="51025" anchor="t" anchorCtr="0">
            <a:spAutoFit/>
          </a:bodyPr>
          <a:lstStyle/>
          <a:p>
            <a:pPr marL="0" marR="0" lvl="0" indent="0" algn="ctr" rtl="0">
              <a:lnSpc>
                <a:spcPct val="100000"/>
              </a:lnSpc>
              <a:spcBef>
                <a:spcPts val="0"/>
              </a:spcBef>
              <a:spcAft>
                <a:spcPts val="0"/>
              </a:spcAft>
              <a:buClr>
                <a:srgbClr val="000000"/>
              </a:buClr>
              <a:buSzPts val="1340"/>
              <a:buFont typeface="Arial"/>
              <a:buNone/>
            </a:pPr>
            <a:r>
              <a:rPr lang="sv-SE" sz="1340"/>
              <a:t>A</a:t>
            </a:r>
            <a:endParaRPr sz="1563" b="0" i="0" u="none" strike="noStrike" cap="none">
              <a:solidFill>
                <a:srgbClr val="000000"/>
              </a:solidFill>
              <a:latin typeface="Arial"/>
              <a:ea typeface="Arial"/>
              <a:cs typeface="Arial"/>
              <a:sym typeface="Arial"/>
            </a:endParaRPr>
          </a:p>
        </p:txBody>
      </p:sp>
      <p:sp>
        <p:nvSpPr>
          <p:cNvPr id="291" name="Google Shape;291;p32"/>
          <p:cNvSpPr txBox="1"/>
          <p:nvPr/>
        </p:nvSpPr>
        <p:spPr>
          <a:xfrm>
            <a:off x="497203" y="1690187"/>
            <a:ext cx="731400" cy="309300"/>
          </a:xfrm>
          <a:prstGeom prst="rect">
            <a:avLst/>
          </a:prstGeom>
          <a:noFill/>
          <a:ln>
            <a:noFill/>
          </a:ln>
        </p:spPr>
        <p:txBody>
          <a:bodyPr spcFirstLastPara="1" wrap="square" lIns="102100" tIns="51025" rIns="102100" bIns="51025" anchor="t" anchorCtr="0">
            <a:spAutoFit/>
          </a:bodyPr>
          <a:lstStyle/>
          <a:p>
            <a:pPr marL="0" marR="0" lvl="0" indent="0" algn="ctr" rtl="0">
              <a:lnSpc>
                <a:spcPct val="100000"/>
              </a:lnSpc>
              <a:spcBef>
                <a:spcPts val="0"/>
              </a:spcBef>
              <a:spcAft>
                <a:spcPts val="0"/>
              </a:spcAft>
              <a:buClr>
                <a:srgbClr val="000000"/>
              </a:buClr>
              <a:buSzPts val="1340"/>
              <a:buFont typeface="Arial"/>
              <a:buNone/>
            </a:pPr>
            <a:r>
              <a:rPr lang="sv-SE" sz="1340"/>
              <a:t>B</a:t>
            </a:r>
            <a:endParaRPr sz="1563" b="0" i="0" u="none" strike="noStrike" cap="none">
              <a:solidFill>
                <a:srgbClr val="000000"/>
              </a:solidFill>
              <a:latin typeface="Arial"/>
              <a:ea typeface="Arial"/>
              <a:cs typeface="Arial"/>
              <a:sym typeface="Arial"/>
            </a:endParaRPr>
          </a:p>
        </p:txBody>
      </p:sp>
      <p:sp>
        <p:nvSpPr>
          <p:cNvPr id="292" name="Google Shape;292;p32"/>
          <p:cNvSpPr txBox="1"/>
          <p:nvPr/>
        </p:nvSpPr>
        <p:spPr>
          <a:xfrm>
            <a:off x="497203" y="2385311"/>
            <a:ext cx="731400" cy="309300"/>
          </a:xfrm>
          <a:prstGeom prst="rect">
            <a:avLst/>
          </a:prstGeom>
          <a:noFill/>
          <a:ln>
            <a:noFill/>
          </a:ln>
        </p:spPr>
        <p:txBody>
          <a:bodyPr spcFirstLastPara="1" wrap="square" lIns="102100" tIns="51025" rIns="102100" bIns="51025" anchor="t" anchorCtr="0">
            <a:spAutoFit/>
          </a:bodyPr>
          <a:lstStyle/>
          <a:p>
            <a:pPr marL="0" marR="0" lvl="0" indent="0" algn="ctr" rtl="0">
              <a:lnSpc>
                <a:spcPct val="100000"/>
              </a:lnSpc>
              <a:spcBef>
                <a:spcPts val="0"/>
              </a:spcBef>
              <a:spcAft>
                <a:spcPts val="0"/>
              </a:spcAft>
              <a:buClr>
                <a:srgbClr val="000000"/>
              </a:buClr>
              <a:buSzPts val="1340"/>
              <a:buFont typeface="Arial"/>
              <a:buNone/>
            </a:pPr>
            <a:r>
              <a:rPr lang="sv-SE" sz="1340"/>
              <a:t>C</a:t>
            </a:r>
            <a:endParaRPr sz="1563" b="0" i="0" u="none" strike="noStrike" cap="none">
              <a:solidFill>
                <a:srgbClr val="000000"/>
              </a:solidFill>
              <a:latin typeface="Arial"/>
              <a:ea typeface="Arial"/>
              <a:cs typeface="Arial"/>
              <a:sym typeface="Arial"/>
            </a:endParaRPr>
          </a:p>
        </p:txBody>
      </p:sp>
      <p:sp>
        <p:nvSpPr>
          <p:cNvPr id="293" name="Google Shape;293;p32"/>
          <p:cNvSpPr txBox="1"/>
          <p:nvPr/>
        </p:nvSpPr>
        <p:spPr>
          <a:xfrm>
            <a:off x="3290729" y="1684575"/>
            <a:ext cx="731400" cy="309300"/>
          </a:xfrm>
          <a:prstGeom prst="rect">
            <a:avLst/>
          </a:prstGeom>
          <a:noFill/>
          <a:ln>
            <a:noFill/>
          </a:ln>
        </p:spPr>
        <p:txBody>
          <a:bodyPr spcFirstLastPara="1" wrap="square" lIns="102100" tIns="51025" rIns="102100" bIns="51025" anchor="t" anchorCtr="0">
            <a:spAutoFit/>
          </a:bodyPr>
          <a:lstStyle/>
          <a:p>
            <a:pPr marL="0" marR="0" lvl="0" indent="0" algn="ctr" rtl="0">
              <a:lnSpc>
                <a:spcPct val="100000"/>
              </a:lnSpc>
              <a:spcBef>
                <a:spcPts val="0"/>
              </a:spcBef>
              <a:spcAft>
                <a:spcPts val="0"/>
              </a:spcAft>
              <a:buClr>
                <a:srgbClr val="000000"/>
              </a:buClr>
              <a:buSzPts val="1340"/>
              <a:buFont typeface="Arial"/>
              <a:buNone/>
            </a:pPr>
            <a:r>
              <a:rPr lang="sv-SE" sz="1340"/>
              <a:t>D</a:t>
            </a:r>
            <a:endParaRPr sz="1563" b="0" i="0" u="none" strike="noStrike" cap="none">
              <a:solidFill>
                <a:srgbClr val="000000"/>
              </a:solidFill>
              <a:latin typeface="Arial"/>
              <a:ea typeface="Arial"/>
              <a:cs typeface="Arial"/>
              <a:sym typeface="Arial"/>
            </a:endParaRPr>
          </a:p>
        </p:txBody>
      </p:sp>
      <p:sp>
        <p:nvSpPr>
          <p:cNvPr id="294" name="Google Shape;294;p32"/>
          <p:cNvSpPr/>
          <p:nvPr/>
        </p:nvSpPr>
        <p:spPr>
          <a:xfrm>
            <a:off x="2416126" y="3126036"/>
            <a:ext cx="1798500" cy="533700"/>
          </a:xfrm>
          <a:prstGeom prst="roundRect">
            <a:avLst>
              <a:gd name="adj" fmla="val 16667"/>
            </a:avLst>
          </a:prstGeom>
          <a:solidFill>
            <a:srgbClr val="6C0819"/>
          </a:solidFill>
          <a:ln w="28375" cap="flat" cmpd="sng">
            <a:solidFill>
              <a:srgbClr val="000D2C"/>
            </a:solidFill>
            <a:prstDash val="solid"/>
            <a:round/>
            <a:headEnd type="none" w="sm" len="sm"/>
            <a:tailEnd type="none" w="sm" len="sm"/>
          </a:ln>
        </p:spPr>
        <p:txBody>
          <a:bodyPr spcFirstLastPara="1" wrap="square" lIns="102100" tIns="51025" rIns="102100" bIns="51025" anchor="ctr" anchorCtr="0">
            <a:noAutofit/>
          </a:bodyPr>
          <a:lstStyle/>
          <a:p>
            <a:pPr marL="0" marR="0" lvl="0" indent="0" algn="ctr" rtl="0">
              <a:lnSpc>
                <a:spcPct val="100000"/>
              </a:lnSpc>
              <a:spcBef>
                <a:spcPts val="0"/>
              </a:spcBef>
              <a:spcAft>
                <a:spcPts val="0"/>
              </a:spcAft>
              <a:buClr>
                <a:srgbClr val="000000"/>
              </a:buClr>
              <a:buSzPts val="1508"/>
              <a:buFont typeface="Arial"/>
              <a:buNone/>
            </a:pPr>
            <a:r>
              <a:rPr lang="sv-SE" sz="1405">
                <a:solidFill>
                  <a:srgbClr val="FFFFFF"/>
                </a:solidFill>
              </a:rPr>
              <a:t>Passenger rail using electricity</a:t>
            </a:r>
            <a:endParaRPr sz="1405" b="0" i="0" u="none" strike="noStrike" cap="none">
              <a:solidFill>
                <a:srgbClr val="000000"/>
              </a:solidFill>
              <a:latin typeface="Arial"/>
              <a:ea typeface="Arial"/>
              <a:cs typeface="Arial"/>
              <a:sym typeface="Arial"/>
            </a:endParaRPr>
          </a:p>
        </p:txBody>
      </p:sp>
      <p:cxnSp>
        <p:nvCxnSpPr>
          <p:cNvPr id="295" name="Google Shape;295;p32"/>
          <p:cNvCxnSpPr/>
          <p:nvPr/>
        </p:nvCxnSpPr>
        <p:spPr>
          <a:xfrm>
            <a:off x="1421063" y="3379233"/>
            <a:ext cx="994800" cy="0"/>
          </a:xfrm>
          <a:prstGeom prst="straightConnector1">
            <a:avLst/>
          </a:prstGeom>
          <a:noFill/>
          <a:ln w="31925" cap="flat" cmpd="sng">
            <a:solidFill>
              <a:srgbClr val="6C0819"/>
            </a:solidFill>
            <a:prstDash val="solid"/>
            <a:round/>
            <a:headEnd type="none" w="sm" len="sm"/>
            <a:tailEnd type="triangle" w="med" len="med"/>
          </a:ln>
          <a:effectLst>
            <a:outerShdw blurRad="44670" dist="22335" dir="5400000" rotWithShape="0">
              <a:srgbClr val="000000">
                <a:alpha val="37250"/>
              </a:srgbClr>
            </a:outerShdw>
          </a:effectLst>
        </p:spPr>
      </p:cxnSp>
      <p:sp>
        <p:nvSpPr>
          <p:cNvPr id="296" name="Google Shape;296;p32"/>
          <p:cNvSpPr/>
          <p:nvPr/>
        </p:nvSpPr>
        <p:spPr>
          <a:xfrm>
            <a:off x="2416126" y="3821161"/>
            <a:ext cx="1798500" cy="533700"/>
          </a:xfrm>
          <a:prstGeom prst="roundRect">
            <a:avLst>
              <a:gd name="adj" fmla="val 16667"/>
            </a:avLst>
          </a:prstGeom>
          <a:solidFill>
            <a:srgbClr val="6C0819"/>
          </a:solidFill>
          <a:ln w="28375" cap="flat" cmpd="sng">
            <a:solidFill>
              <a:srgbClr val="000D2C"/>
            </a:solidFill>
            <a:prstDash val="solid"/>
            <a:round/>
            <a:headEnd type="none" w="sm" len="sm"/>
            <a:tailEnd type="none" w="sm" len="sm"/>
          </a:ln>
        </p:spPr>
        <p:txBody>
          <a:bodyPr spcFirstLastPara="1" wrap="square" lIns="102100" tIns="51025" rIns="102100" bIns="51025" anchor="ctr" anchorCtr="0">
            <a:noAutofit/>
          </a:bodyPr>
          <a:lstStyle/>
          <a:p>
            <a:pPr marL="0" marR="0" lvl="0" indent="0" algn="ctr" rtl="0">
              <a:lnSpc>
                <a:spcPct val="100000"/>
              </a:lnSpc>
              <a:spcBef>
                <a:spcPts val="0"/>
              </a:spcBef>
              <a:spcAft>
                <a:spcPts val="0"/>
              </a:spcAft>
              <a:buClr>
                <a:srgbClr val="000000"/>
              </a:buClr>
              <a:buSzPts val="1508"/>
              <a:buFont typeface="Arial"/>
              <a:buNone/>
            </a:pPr>
            <a:r>
              <a:rPr lang="sv-SE" sz="1405">
                <a:solidFill>
                  <a:schemeClr val="lt1"/>
                </a:solidFill>
              </a:rPr>
              <a:t>Passenger rail</a:t>
            </a:r>
            <a:r>
              <a:rPr lang="sv-SE" sz="1405">
                <a:solidFill>
                  <a:srgbClr val="FFFFFF"/>
                </a:solidFill>
              </a:rPr>
              <a:t> using hydrogen</a:t>
            </a:r>
            <a:endParaRPr sz="1405" b="0" i="0" u="none" strike="noStrike" cap="none">
              <a:solidFill>
                <a:srgbClr val="000000"/>
              </a:solidFill>
              <a:latin typeface="Arial"/>
              <a:ea typeface="Arial"/>
              <a:cs typeface="Arial"/>
              <a:sym typeface="Arial"/>
            </a:endParaRPr>
          </a:p>
        </p:txBody>
      </p:sp>
      <p:cxnSp>
        <p:nvCxnSpPr>
          <p:cNvPr id="297" name="Google Shape;297;p32"/>
          <p:cNvCxnSpPr/>
          <p:nvPr/>
        </p:nvCxnSpPr>
        <p:spPr>
          <a:xfrm>
            <a:off x="1421063" y="4074357"/>
            <a:ext cx="994800" cy="0"/>
          </a:xfrm>
          <a:prstGeom prst="straightConnector1">
            <a:avLst/>
          </a:prstGeom>
          <a:noFill/>
          <a:ln w="31925" cap="flat" cmpd="sng">
            <a:solidFill>
              <a:srgbClr val="6C0819"/>
            </a:solidFill>
            <a:prstDash val="solid"/>
            <a:round/>
            <a:headEnd type="none" w="sm" len="sm"/>
            <a:tailEnd type="triangle" w="med" len="med"/>
          </a:ln>
          <a:effectLst>
            <a:outerShdw blurRad="44670" dist="22335" dir="5400000" rotWithShape="0">
              <a:srgbClr val="000000">
                <a:alpha val="37250"/>
              </a:srgbClr>
            </a:outerShdw>
          </a:effectLst>
        </p:spPr>
      </p:cxnSp>
      <p:sp>
        <p:nvSpPr>
          <p:cNvPr id="298" name="Google Shape;298;p32"/>
          <p:cNvSpPr/>
          <p:nvPr/>
        </p:nvSpPr>
        <p:spPr>
          <a:xfrm>
            <a:off x="2416126" y="4516285"/>
            <a:ext cx="1798500" cy="533700"/>
          </a:xfrm>
          <a:prstGeom prst="roundRect">
            <a:avLst>
              <a:gd name="adj" fmla="val 16667"/>
            </a:avLst>
          </a:prstGeom>
          <a:solidFill>
            <a:srgbClr val="6C0819"/>
          </a:solidFill>
          <a:ln w="28375" cap="flat" cmpd="sng">
            <a:solidFill>
              <a:srgbClr val="000D2C"/>
            </a:solidFill>
            <a:prstDash val="solid"/>
            <a:round/>
            <a:headEnd type="none" w="sm" len="sm"/>
            <a:tailEnd type="none" w="sm" len="sm"/>
          </a:ln>
        </p:spPr>
        <p:txBody>
          <a:bodyPr spcFirstLastPara="1" wrap="square" lIns="102100" tIns="51025" rIns="102100" bIns="51025" anchor="ctr" anchorCtr="0">
            <a:noAutofit/>
          </a:bodyPr>
          <a:lstStyle/>
          <a:p>
            <a:pPr marL="0" marR="0" lvl="0" indent="0" algn="ctr" rtl="0">
              <a:lnSpc>
                <a:spcPct val="100000"/>
              </a:lnSpc>
              <a:spcBef>
                <a:spcPts val="0"/>
              </a:spcBef>
              <a:spcAft>
                <a:spcPts val="0"/>
              </a:spcAft>
              <a:buClr>
                <a:srgbClr val="000000"/>
              </a:buClr>
              <a:buSzPts val="1508"/>
              <a:buFont typeface="Arial"/>
              <a:buNone/>
            </a:pPr>
            <a:r>
              <a:rPr lang="sv-SE" sz="1405">
                <a:solidFill>
                  <a:schemeClr val="lt1"/>
                </a:solidFill>
              </a:rPr>
              <a:t>Passenger rail u</a:t>
            </a:r>
            <a:r>
              <a:rPr lang="sv-SE" sz="1405">
                <a:solidFill>
                  <a:srgbClr val="FFFFFF"/>
                </a:solidFill>
              </a:rPr>
              <a:t>sing </a:t>
            </a:r>
            <a:r>
              <a:rPr lang="sv-SE" sz="1405">
                <a:solidFill>
                  <a:schemeClr val="lt1"/>
                </a:solidFill>
              </a:rPr>
              <a:t>liquid fuel</a:t>
            </a:r>
            <a:endParaRPr sz="1405" b="0" i="0" u="none" strike="noStrike" cap="none">
              <a:solidFill>
                <a:srgbClr val="000000"/>
              </a:solidFill>
              <a:latin typeface="Arial"/>
              <a:ea typeface="Arial"/>
              <a:cs typeface="Arial"/>
              <a:sym typeface="Arial"/>
            </a:endParaRPr>
          </a:p>
        </p:txBody>
      </p:sp>
      <p:cxnSp>
        <p:nvCxnSpPr>
          <p:cNvPr id="299" name="Google Shape;299;p32"/>
          <p:cNvCxnSpPr/>
          <p:nvPr/>
        </p:nvCxnSpPr>
        <p:spPr>
          <a:xfrm>
            <a:off x="1421063" y="4769482"/>
            <a:ext cx="994800" cy="0"/>
          </a:xfrm>
          <a:prstGeom prst="straightConnector1">
            <a:avLst/>
          </a:prstGeom>
          <a:noFill/>
          <a:ln w="31925" cap="flat" cmpd="sng">
            <a:solidFill>
              <a:srgbClr val="6C0819"/>
            </a:solidFill>
            <a:prstDash val="solid"/>
            <a:round/>
            <a:headEnd type="none" w="sm" len="sm"/>
            <a:tailEnd type="triangle" w="med" len="med"/>
          </a:ln>
          <a:effectLst>
            <a:outerShdw blurRad="44670" dist="22335" dir="5400000" rotWithShape="0">
              <a:srgbClr val="000000">
                <a:alpha val="37250"/>
              </a:srgbClr>
            </a:outerShdw>
          </a:effectLst>
        </p:spPr>
      </p:cxnSp>
      <p:cxnSp>
        <p:nvCxnSpPr>
          <p:cNvPr id="300" name="Google Shape;300;p32"/>
          <p:cNvCxnSpPr/>
          <p:nvPr/>
        </p:nvCxnSpPr>
        <p:spPr>
          <a:xfrm>
            <a:off x="4398482" y="3394443"/>
            <a:ext cx="0" cy="1401900"/>
          </a:xfrm>
          <a:prstGeom prst="straightConnector1">
            <a:avLst/>
          </a:prstGeom>
          <a:noFill/>
          <a:ln w="42550" cap="flat" cmpd="sng">
            <a:solidFill>
              <a:srgbClr val="6C0819"/>
            </a:solidFill>
            <a:prstDash val="solid"/>
            <a:round/>
            <a:headEnd type="none" w="sm" len="sm"/>
            <a:tailEnd type="none" w="sm" len="sm"/>
          </a:ln>
          <a:effectLst>
            <a:outerShdw blurRad="44670" dist="22335" dir="5400000" rotWithShape="0">
              <a:srgbClr val="000000">
                <a:alpha val="37250"/>
              </a:srgbClr>
            </a:outerShdw>
          </a:effectLst>
        </p:spPr>
      </p:cxnSp>
      <p:cxnSp>
        <p:nvCxnSpPr>
          <p:cNvPr id="301" name="Google Shape;301;p32"/>
          <p:cNvCxnSpPr/>
          <p:nvPr/>
        </p:nvCxnSpPr>
        <p:spPr>
          <a:xfrm rot="10800000">
            <a:off x="4214284" y="4783132"/>
            <a:ext cx="184200" cy="0"/>
          </a:xfrm>
          <a:prstGeom prst="straightConnector1">
            <a:avLst/>
          </a:prstGeom>
          <a:noFill/>
          <a:ln w="42550" cap="flat" cmpd="sng">
            <a:solidFill>
              <a:srgbClr val="6C0819"/>
            </a:solidFill>
            <a:prstDash val="solid"/>
            <a:round/>
            <a:headEnd type="none" w="sm" len="sm"/>
            <a:tailEnd type="none" w="sm" len="sm"/>
          </a:ln>
          <a:effectLst>
            <a:outerShdw blurRad="44670" dist="22335" dir="5400000" rotWithShape="0">
              <a:srgbClr val="000000">
                <a:alpha val="37250"/>
              </a:srgbClr>
            </a:outerShdw>
          </a:effectLst>
        </p:spPr>
      </p:cxnSp>
      <p:cxnSp>
        <p:nvCxnSpPr>
          <p:cNvPr id="302" name="Google Shape;302;p32"/>
          <p:cNvCxnSpPr/>
          <p:nvPr/>
        </p:nvCxnSpPr>
        <p:spPr>
          <a:xfrm rot="10800000">
            <a:off x="4214284" y="4068743"/>
            <a:ext cx="184200" cy="0"/>
          </a:xfrm>
          <a:prstGeom prst="straightConnector1">
            <a:avLst/>
          </a:prstGeom>
          <a:noFill/>
          <a:ln w="42550" cap="flat" cmpd="sng">
            <a:solidFill>
              <a:srgbClr val="6C0819"/>
            </a:solidFill>
            <a:prstDash val="solid"/>
            <a:round/>
            <a:headEnd type="none" w="sm" len="sm"/>
            <a:tailEnd type="none" w="sm" len="sm"/>
          </a:ln>
          <a:effectLst>
            <a:outerShdw blurRad="44670" dist="22335" dir="5400000" rotWithShape="0">
              <a:srgbClr val="000000">
                <a:alpha val="37250"/>
              </a:srgbClr>
            </a:outerShdw>
          </a:effectLst>
        </p:spPr>
      </p:cxnSp>
      <p:cxnSp>
        <p:nvCxnSpPr>
          <p:cNvPr id="303" name="Google Shape;303;p32"/>
          <p:cNvCxnSpPr/>
          <p:nvPr/>
        </p:nvCxnSpPr>
        <p:spPr>
          <a:xfrm rot="10800000">
            <a:off x="4214284" y="3392883"/>
            <a:ext cx="184200" cy="0"/>
          </a:xfrm>
          <a:prstGeom prst="straightConnector1">
            <a:avLst/>
          </a:prstGeom>
          <a:noFill/>
          <a:ln w="42550" cap="flat" cmpd="sng">
            <a:solidFill>
              <a:srgbClr val="6C0819"/>
            </a:solidFill>
            <a:prstDash val="solid"/>
            <a:round/>
            <a:headEnd type="none" w="sm" len="sm"/>
            <a:tailEnd type="none" w="sm" len="sm"/>
          </a:ln>
          <a:effectLst>
            <a:outerShdw blurRad="44670" dist="22335" dir="5400000" rotWithShape="0">
              <a:srgbClr val="000000">
                <a:alpha val="37250"/>
              </a:srgbClr>
            </a:outerShdw>
          </a:effectLst>
        </p:spPr>
      </p:cxnSp>
      <p:cxnSp>
        <p:nvCxnSpPr>
          <p:cNvPr id="304" name="Google Shape;304;p32"/>
          <p:cNvCxnSpPr/>
          <p:nvPr/>
        </p:nvCxnSpPr>
        <p:spPr>
          <a:xfrm>
            <a:off x="4398478" y="4068754"/>
            <a:ext cx="682200" cy="0"/>
          </a:xfrm>
          <a:prstGeom prst="straightConnector1">
            <a:avLst/>
          </a:prstGeom>
          <a:noFill/>
          <a:ln w="31925" cap="flat" cmpd="sng">
            <a:solidFill>
              <a:srgbClr val="6C0819"/>
            </a:solidFill>
            <a:prstDash val="solid"/>
            <a:round/>
            <a:headEnd type="none" w="sm" len="sm"/>
            <a:tailEnd type="triangle" w="med" len="med"/>
          </a:ln>
          <a:effectLst>
            <a:outerShdw blurRad="44670" dist="22335" dir="5400000" rotWithShape="0">
              <a:srgbClr val="000000">
                <a:alpha val="37250"/>
              </a:srgbClr>
            </a:outerShdw>
          </a:effectLst>
        </p:spPr>
      </p:cxnSp>
      <p:sp>
        <p:nvSpPr>
          <p:cNvPr id="305" name="Google Shape;305;p32"/>
          <p:cNvSpPr txBox="1"/>
          <p:nvPr/>
        </p:nvSpPr>
        <p:spPr>
          <a:xfrm>
            <a:off x="1552715" y="3069990"/>
            <a:ext cx="731400" cy="309300"/>
          </a:xfrm>
          <a:prstGeom prst="rect">
            <a:avLst/>
          </a:prstGeom>
          <a:noFill/>
          <a:ln>
            <a:noFill/>
          </a:ln>
        </p:spPr>
        <p:txBody>
          <a:bodyPr spcFirstLastPara="1" wrap="square" lIns="102100" tIns="51025" rIns="102100" bIns="51025" anchor="t" anchorCtr="0">
            <a:spAutoFit/>
          </a:bodyPr>
          <a:lstStyle/>
          <a:p>
            <a:pPr marL="0" marR="0" lvl="0" indent="0" algn="ctr" rtl="0">
              <a:lnSpc>
                <a:spcPct val="100000"/>
              </a:lnSpc>
              <a:spcBef>
                <a:spcPts val="0"/>
              </a:spcBef>
              <a:spcAft>
                <a:spcPts val="0"/>
              </a:spcAft>
              <a:buClr>
                <a:srgbClr val="000000"/>
              </a:buClr>
              <a:buSzPts val="1340"/>
              <a:buFont typeface="Arial"/>
              <a:buNone/>
            </a:pPr>
            <a:r>
              <a:rPr lang="sv-SE" sz="1340"/>
              <a:t>A</a:t>
            </a:r>
            <a:endParaRPr sz="1563" b="0" i="0" u="none" strike="noStrike" cap="none">
              <a:solidFill>
                <a:srgbClr val="000000"/>
              </a:solidFill>
              <a:latin typeface="Arial"/>
              <a:ea typeface="Arial"/>
              <a:cs typeface="Arial"/>
              <a:sym typeface="Arial"/>
            </a:endParaRPr>
          </a:p>
        </p:txBody>
      </p:sp>
      <p:sp>
        <p:nvSpPr>
          <p:cNvPr id="306" name="Google Shape;306;p32"/>
          <p:cNvSpPr txBox="1"/>
          <p:nvPr/>
        </p:nvSpPr>
        <p:spPr>
          <a:xfrm>
            <a:off x="1552715" y="3765114"/>
            <a:ext cx="731400" cy="309300"/>
          </a:xfrm>
          <a:prstGeom prst="rect">
            <a:avLst/>
          </a:prstGeom>
          <a:noFill/>
          <a:ln>
            <a:noFill/>
          </a:ln>
        </p:spPr>
        <p:txBody>
          <a:bodyPr spcFirstLastPara="1" wrap="square" lIns="102100" tIns="51025" rIns="102100" bIns="51025" anchor="t" anchorCtr="0">
            <a:spAutoFit/>
          </a:bodyPr>
          <a:lstStyle/>
          <a:p>
            <a:pPr marL="0" marR="0" lvl="0" indent="0" algn="ctr" rtl="0">
              <a:lnSpc>
                <a:spcPct val="100000"/>
              </a:lnSpc>
              <a:spcBef>
                <a:spcPts val="0"/>
              </a:spcBef>
              <a:spcAft>
                <a:spcPts val="0"/>
              </a:spcAft>
              <a:buClr>
                <a:srgbClr val="000000"/>
              </a:buClr>
              <a:buSzPts val="1340"/>
              <a:buFont typeface="Arial"/>
              <a:buNone/>
            </a:pPr>
            <a:r>
              <a:rPr lang="sv-SE" sz="1340"/>
              <a:t>B</a:t>
            </a:r>
            <a:endParaRPr sz="1563" b="0" i="0" u="none" strike="noStrike" cap="none">
              <a:solidFill>
                <a:srgbClr val="000000"/>
              </a:solidFill>
              <a:latin typeface="Arial"/>
              <a:ea typeface="Arial"/>
              <a:cs typeface="Arial"/>
              <a:sym typeface="Arial"/>
            </a:endParaRPr>
          </a:p>
        </p:txBody>
      </p:sp>
      <p:sp>
        <p:nvSpPr>
          <p:cNvPr id="307" name="Google Shape;307;p32"/>
          <p:cNvSpPr txBox="1"/>
          <p:nvPr/>
        </p:nvSpPr>
        <p:spPr>
          <a:xfrm>
            <a:off x="1552715" y="4460239"/>
            <a:ext cx="731400" cy="309300"/>
          </a:xfrm>
          <a:prstGeom prst="rect">
            <a:avLst/>
          </a:prstGeom>
          <a:noFill/>
          <a:ln>
            <a:noFill/>
          </a:ln>
        </p:spPr>
        <p:txBody>
          <a:bodyPr spcFirstLastPara="1" wrap="square" lIns="102100" tIns="51025" rIns="102100" bIns="51025" anchor="t" anchorCtr="0">
            <a:spAutoFit/>
          </a:bodyPr>
          <a:lstStyle/>
          <a:p>
            <a:pPr marL="0" marR="0" lvl="0" indent="0" algn="ctr" rtl="0">
              <a:lnSpc>
                <a:spcPct val="100000"/>
              </a:lnSpc>
              <a:spcBef>
                <a:spcPts val="0"/>
              </a:spcBef>
              <a:spcAft>
                <a:spcPts val="0"/>
              </a:spcAft>
              <a:buClr>
                <a:srgbClr val="000000"/>
              </a:buClr>
              <a:buSzPts val="1340"/>
              <a:buFont typeface="Arial"/>
              <a:buNone/>
            </a:pPr>
            <a:r>
              <a:rPr lang="sv-SE" sz="1340"/>
              <a:t>C</a:t>
            </a:r>
            <a:endParaRPr sz="1563" b="0" i="0" u="none" strike="noStrike" cap="none">
              <a:solidFill>
                <a:srgbClr val="000000"/>
              </a:solidFill>
              <a:latin typeface="Arial"/>
              <a:ea typeface="Arial"/>
              <a:cs typeface="Arial"/>
              <a:sym typeface="Arial"/>
            </a:endParaRPr>
          </a:p>
        </p:txBody>
      </p:sp>
      <p:sp>
        <p:nvSpPr>
          <p:cNvPr id="308" name="Google Shape;308;p32"/>
          <p:cNvSpPr txBox="1"/>
          <p:nvPr/>
        </p:nvSpPr>
        <p:spPr>
          <a:xfrm>
            <a:off x="4346242" y="3759503"/>
            <a:ext cx="731400" cy="309300"/>
          </a:xfrm>
          <a:prstGeom prst="rect">
            <a:avLst/>
          </a:prstGeom>
          <a:noFill/>
          <a:ln>
            <a:noFill/>
          </a:ln>
        </p:spPr>
        <p:txBody>
          <a:bodyPr spcFirstLastPara="1" wrap="square" lIns="102100" tIns="51025" rIns="102100" bIns="51025" anchor="t" anchorCtr="0">
            <a:spAutoFit/>
          </a:bodyPr>
          <a:lstStyle/>
          <a:p>
            <a:pPr marL="0" marR="0" lvl="0" indent="0" algn="ctr" rtl="0">
              <a:lnSpc>
                <a:spcPct val="100000"/>
              </a:lnSpc>
              <a:spcBef>
                <a:spcPts val="0"/>
              </a:spcBef>
              <a:spcAft>
                <a:spcPts val="0"/>
              </a:spcAft>
              <a:buClr>
                <a:srgbClr val="000000"/>
              </a:buClr>
              <a:buSzPts val="1340"/>
              <a:buFont typeface="Arial"/>
              <a:buNone/>
            </a:pPr>
            <a:r>
              <a:rPr lang="sv-SE" sz="1340"/>
              <a:t>E</a:t>
            </a:r>
            <a:endParaRPr sz="1563" b="0" i="0" u="none" strike="noStrike" cap="none">
              <a:solidFill>
                <a:srgbClr val="000000"/>
              </a:solidFill>
              <a:latin typeface="Arial"/>
              <a:ea typeface="Arial"/>
              <a:cs typeface="Arial"/>
              <a:sym typeface="Arial"/>
            </a:endParaRPr>
          </a:p>
        </p:txBody>
      </p:sp>
      <p:sp>
        <p:nvSpPr>
          <p:cNvPr id="309" name="Google Shape;309;p32"/>
          <p:cNvSpPr txBox="1"/>
          <p:nvPr/>
        </p:nvSpPr>
        <p:spPr>
          <a:xfrm>
            <a:off x="603925" y="5144925"/>
            <a:ext cx="4218600" cy="13854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Transport electricity</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Hydrogen</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Liquid fuel</a:t>
            </a:r>
            <a:endParaRPr/>
          </a:p>
          <a:p>
            <a:pPr marL="0" marR="0" lvl="0" indent="0" algn="l" rtl="0">
              <a:lnSpc>
                <a:spcPct val="100000"/>
              </a:lnSpc>
              <a:spcBef>
                <a:spcPts val="0"/>
              </a:spcBef>
              <a:spcAft>
                <a:spcPts val="0"/>
              </a:spcAft>
              <a:buClr>
                <a:srgbClr val="000000"/>
              </a:buClr>
              <a:buSzPts val="1300"/>
              <a:buFont typeface="Arial"/>
              <a:buNone/>
            </a:pPr>
            <a:r>
              <a:rPr lang="sv-SE"/>
              <a:t>D = Freight rail </a:t>
            </a:r>
            <a:r>
              <a:rPr lang="sv-SE">
                <a:solidFill>
                  <a:schemeClr val="dk1"/>
                </a:solidFill>
              </a:rPr>
              <a:t>activity (vehicle-kilometres)</a:t>
            </a:r>
            <a:endParaRPr/>
          </a:p>
          <a:p>
            <a:pPr marL="0" marR="0" lvl="0" indent="0" algn="l" rtl="0">
              <a:lnSpc>
                <a:spcPct val="100000"/>
              </a:lnSpc>
              <a:spcBef>
                <a:spcPts val="0"/>
              </a:spcBef>
              <a:spcAft>
                <a:spcPts val="0"/>
              </a:spcAft>
              <a:buClr>
                <a:srgbClr val="000000"/>
              </a:buClr>
              <a:buSzPts val="1300"/>
              <a:buFont typeface="Arial"/>
              <a:buNone/>
            </a:pPr>
            <a:r>
              <a:rPr lang="sv-SE"/>
              <a:t>E</a:t>
            </a:r>
            <a:r>
              <a:rPr lang="sv-SE" b="0" i="0" u="none" strike="noStrike" cap="none">
                <a:solidFill>
                  <a:srgbClr val="000000"/>
                </a:solidFill>
                <a:latin typeface="Arial"/>
                <a:ea typeface="Arial"/>
                <a:cs typeface="Arial"/>
                <a:sym typeface="Arial"/>
              </a:rPr>
              <a:t> = </a:t>
            </a:r>
            <a:r>
              <a:rPr lang="sv-SE"/>
              <a:t>Passenger </a:t>
            </a:r>
            <a:r>
              <a:rPr lang="sv-SE">
                <a:solidFill>
                  <a:schemeClr val="dk1"/>
                </a:solidFill>
              </a:rPr>
              <a:t>rail </a:t>
            </a:r>
            <a:r>
              <a:rPr lang="sv-SE"/>
              <a:t>activity (</a:t>
            </a:r>
            <a:r>
              <a:rPr lang="sv-SE">
                <a:solidFill>
                  <a:schemeClr val="dk1"/>
                </a:solidFill>
              </a:rPr>
              <a:t>vehicle</a:t>
            </a:r>
            <a:r>
              <a:rPr lang="sv-SE"/>
              <a:t>-kilometres)</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p:nvPr/>
        </p:nvSpPr>
        <p:spPr>
          <a:xfrm>
            <a:off x="188715" y="-200025"/>
            <a:ext cx="11609585" cy="11106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Structure in CLEWs Model - Shipping</a:t>
            </a:r>
            <a:endParaRPr/>
          </a:p>
        </p:txBody>
      </p:sp>
      <p:sp>
        <p:nvSpPr>
          <p:cNvPr id="316" name="Google Shape;316;p33"/>
          <p:cNvSpPr txBox="1"/>
          <p:nvPr/>
        </p:nvSpPr>
        <p:spPr>
          <a:xfrm>
            <a:off x="5409359" y="1398625"/>
            <a:ext cx="5818800" cy="4525200"/>
          </a:xfrm>
          <a:prstGeom prst="rect">
            <a:avLst/>
          </a:prstGeom>
          <a:noFill/>
          <a:ln>
            <a:noFill/>
          </a:ln>
        </p:spPr>
        <p:txBody>
          <a:bodyPr spcFirstLastPara="1" wrap="square" lIns="91425" tIns="45700" rIns="91425" bIns="45700" anchor="t" anchorCtr="0">
            <a:spAutoFit/>
          </a:bodyPr>
          <a:lstStyle/>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Shipping is a vital mode of passenger and freight transport, especially for international trade and coastal logistics, and plays a key role in the economic development of many low- and middle-income countries with growing import-export activity. In the CLEWs++ model, shipping is represented through two technology options: conventional-liquid fuels and ammonia-based fuels</a:t>
            </a:r>
            <a:r>
              <a:rPr lang="sv-SE" sz="1600"/>
              <a:t>,</a:t>
            </a:r>
            <a:r>
              <a:rPr lang="sv-SE" sz="1600" b="0" i="0" u="none" strike="noStrike" cap="none">
                <a:solidFill>
                  <a:srgbClr val="000000"/>
                </a:solidFill>
                <a:latin typeface="Arial"/>
                <a:ea typeface="Arial"/>
                <a:cs typeface="Arial"/>
                <a:sym typeface="Arial"/>
              </a:rPr>
              <a:t> which are gaining attention as a potential low-carbon alternative.</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Both technologies contribute to the shipping demand. Modelling these options is crucial for understanding future energy demand and emissions from maritime transport, particularly as global regulations tighten on ship emissions and countries explore cleaner maritime strategies. This approach enables integrated planning of marine fuel supply chains and supports the evaluation of decarbonization pathways within national and regional development contexts.</a:t>
            </a:r>
            <a:endParaRPr sz="1600"/>
          </a:p>
        </p:txBody>
      </p:sp>
      <p:sp>
        <p:nvSpPr>
          <p:cNvPr id="317" name="Google Shape;317;p33"/>
          <p:cNvSpPr/>
          <p:nvPr/>
        </p:nvSpPr>
        <p:spPr>
          <a:xfrm>
            <a:off x="1745627" y="1868356"/>
            <a:ext cx="1964100" cy="582900"/>
          </a:xfrm>
          <a:prstGeom prst="roundRect">
            <a:avLst>
              <a:gd name="adj" fmla="val 16667"/>
            </a:avLst>
          </a:prstGeom>
          <a:solidFill>
            <a:srgbClr val="6C0819"/>
          </a:solidFill>
          <a:ln w="31000" cap="flat" cmpd="sng">
            <a:solidFill>
              <a:srgbClr val="000D2C"/>
            </a:solidFill>
            <a:prstDash val="solid"/>
            <a:round/>
            <a:headEnd type="none" w="sm" len="sm"/>
            <a:tailEnd type="none" w="sm" len="sm"/>
          </a:ln>
        </p:spPr>
        <p:txBody>
          <a:bodyPr spcFirstLastPara="1" wrap="square" lIns="111500" tIns="55725" rIns="111500" bIns="55725" anchor="ctr" anchorCtr="0">
            <a:noAutofit/>
          </a:bodyPr>
          <a:lstStyle/>
          <a:p>
            <a:pPr marL="0" marR="0" lvl="0" indent="0" algn="ctr" rtl="0">
              <a:lnSpc>
                <a:spcPct val="100000"/>
              </a:lnSpc>
              <a:spcBef>
                <a:spcPts val="0"/>
              </a:spcBef>
              <a:spcAft>
                <a:spcPts val="0"/>
              </a:spcAft>
              <a:buClr>
                <a:srgbClr val="000000"/>
              </a:buClr>
              <a:buSzPts val="1646"/>
              <a:buFont typeface="Arial"/>
              <a:buNone/>
            </a:pPr>
            <a:r>
              <a:rPr lang="sv-SE" sz="1535">
                <a:solidFill>
                  <a:srgbClr val="FFFFFF"/>
                </a:solidFill>
              </a:rPr>
              <a:t>Transport shipping using ammonia</a:t>
            </a:r>
            <a:endParaRPr sz="1535" b="0" i="0" u="none" strike="noStrike" cap="none">
              <a:solidFill>
                <a:srgbClr val="000000"/>
              </a:solidFill>
              <a:latin typeface="Arial"/>
              <a:ea typeface="Arial"/>
              <a:cs typeface="Arial"/>
              <a:sym typeface="Arial"/>
            </a:endParaRPr>
          </a:p>
        </p:txBody>
      </p:sp>
      <p:cxnSp>
        <p:nvCxnSpPr>
          <p:cNvPr id="318" name="Google Shape;318;p33"/>
          <p:cNvCxnSpPr/>
          <p:nvPr/>
        </p:nvCxnSpPr>
        <p:spPr>
          <a:xfrm>
            <a:off x="658950" y="2144866"/>
            <a:ext cx="1086300" cy="0"/>
          </a:xfrm>
          <a:prstGeom prst="straightConnector1">
            <a:avLst/>
          </a:prstGeom>
          <a:noFill/>
          <a:ln w="34875" cap="flat" cmpd="sng">
            <a:solidFill>
              <a:srgbClr val="6C0819"/>
            </a:solidFill>
            <a:prstDash val="solid"/>
            <a:round/>
            <a:headEnd type="none" w="sm" len="sm"/>
            <a:tailEnd type="triangle" w="med" len="med"/>
          </a:ln>
          <a:effectLst>
            <a:outerShdw blurRad="48783" dist="24392" dir="5400000" rotWithShape="0">
              <a:srgbClr val="000000">
                <a:alpha val="37250"/>
              </a:srgbClr>
            </a:outerShdw>
          </a:effectLst>
        </p:spPr>
      </p:cxnSp>
      <p:sp>
        <p:nvSpPr>
          <p:cNvPr id="319" name="Google Shape;319;p33"/>
          <p:cNvSpPr/>
          <p:nvPr/>
        </p:nvSpPr>
        <p:spPr>
          <a:xfrm>
            <a:off x="1745627" y="3066209"/>
            <a:ext cx="1964100" cy="582900"/>
          </a:xfrm>
          <a:prstGeom prst="roundRect">
            <a:avLst>
              <a:gd name="adj" fmla="val 16667"/>
            </a:avLst>
          </a:prstGeom>
          <a:solidFill>
            <a:srgbClr val="6C0819"/>
          </a:solidFill>
          <a:ln w="31000" cap="flat" cmpd="sng">
            <a:solidFill>
              <a:srgbClr val="000D2C"/>
            </a:solidFill>
            <a:prstDash val="solid"/>
            <a:round/>
            <a:headEnd type="none" w="sm" len="sm"/>
            <a:tailEnd type="none" w="sm" len="sm"/>
          </a:ln>
        </p:spPr>
        <p:txBody>
          <a:bodyPr spcFirstLastPara="1" wrap="square" lIns="111500" tIns="55725" rIns="111500" bIns="55725" anchor="ctr" anchorCtr="0">
            <a:noAutofit/>
          </a:bodyPr>
          <a:lstStyle/>
          <a:p>
            <a:pPr marL="0" marR="0" lvl="0" indent="0" algn="ctr" rtl="0">
              <a:lnSpc>
                <a:spcPct val="100000"/>
              </a:lnSpc>
              <a:spcBef>
                <a:spcPts val="0"/>
              </a:spcBef>
              <a:spcAft>
                <a:spcPts val="0"/>
              </a:spcAft>
              <a:buClr>
                <a:srgbClr val="000000"/>
              </a:buClr>
              <a:buSzPts val="1646"/>
              <a:buFont typeface="Arial"/>
              <a:buNone/>
            </a:pPr>
            <a:r>
              <a:rPr lang="sv-SE" sz="1535">
                <a:solidFill>
                  <a:schemeClr val="lt1"/>
                </a:solidFill>
              </a:rPr>
              <a:t>Transport shipping using liquid fuel</a:t>
            </a:r>
            <a:endParaRPr sz="1535" b="0" i="0" u="none" strike="noStrike" cap="none">
              <a:solidFill>
                <a:srgbClr val="000000"/>
              </a:solidFill>
              <a:latin typeface="Arial"/>
              <a:ea typeface="Arial"/>
              <a:cs typeface="Arial"/>
              <a:sym typeface="Arial"/>
            </a:endParaRPr>
          </a:p>
        </p:txBody>
      </p:sp>
      <p:cxnSp>
        <p:nvCxnSpPr>
          <p:cNvPr id="320" name="Google Shape;320;p33"/>
          <p:cNvCxnSpPr/>
          <p:nvPr/>
        </p:nvCxnSpPr>
        <p:spPr>
          <a:xfrm>
            <a:off x="658950" y="3342718"/>
            <a:ext cx="1086300" cy="0"/>
          </a:xfrm>
          <a:prstGeom prst="straightConnector1">
            <a:avLst/>
          </a:prstGeom>
          <a:noFill/>
          <a:ln w="34875" cap="flat" cmpd="sng">
            <a:solidFill>
              <a:srgbClr val="6C0819"/>
            </a:solidFill>
            <a:prstDash val="solid"/>
            <a:round/>
            <a:headEnd type="none" w="sm" len="sm"/>
            <a:tailEnd type="triangle" w="med" len="med"/>
          </a:ln>
          <a:effectLst>
            <a:outerShdw blurRad="48783" dist="24392" dir="5400000" rotWithShape="0">
              <a:srgbClr val="000000">
                <a:alpha val="37250"/>
              </a:srgbClr>
            </a:outerShdw>
          </a:effectLst>
        </p:spPr>
      </p:cxnSp>
      <p:cxnSp>
        <p:nvCxnSpPr>
          <p:cNvPr id="321" name="Google Shape;321;p33"/>
          <p:cNvCxnSpPr/>
          <p:nvPr/>
        </p:nvCxnSpPr>
        <p:spPr>
          <a:xfrm>
            <a:off x="3910501" y="2156496"/>
            <a:ext cx="0" cy="1201500"/>
          </a:xfrm>
          <a:prstGeom prst="straightConnector1">
            <a:avLst/>
          </a:prstGeom>
          <a:noFill/>
          <a:ln w="46475" cap="flat" cmpd="sng">
            <a:solidFill>
              <a:srgbClr val="6C0819"/>
            </a:solidFill>
            <a:prstDash val="solid"/>
            <a:round/>
            <a:headEnd type="none" w="sm" len="sm"/>
            <a:tailEnd type="none" w="sm" len="sm"/>
          </a:ln>
          <a:effectLst>
            <a:outerShdw blurRad="48783" dist="24392" dir="5400000" rotWithShape="0">
              <a:srgbClr val="000000">
                <a:alpha val="37250"/>
              </a:srgbClr>
            </a:outerShdw>
          </a:effectLst>
        </p:spPr>
      </p:cxnSp>
      <p:cxnSp>
        <p:nvCxnSpPr>
          <p:cNvPr id="322" name="Google Shape;322;p33"/>
          <p:cNvCxnSpPr/>
          <p:nvPr/>
        </p:nvCxnSpPr>
        <p:spPr>
          <a:xfrm rot="10800000">
            <a:off x="3709197" y="3357625"/>
            <a:ext cx="201300" cy="0"/>
          </a:xfrm>
          <a:prstGeom prst="straightConnector1">
            <a:avLst/>
          </a:prstGeom>
          <a:noFill/>
          <a:ln w="46475" cap="flat" cmpd="sng">
            <a:solidFill>
              <a:srgbClr val="6C0819"/>
            </a:solidFill>
            <a:prstDash val="solid"/>
            <a:round/>
            <a:headEnd type="none" w="sm" len="sm"/>
            <a:tailEnd type="none" w="sm" len="sm"/>
          </a:ln>
          <a:effectLst>
            <a:outerShdw blurRad="48783" dist="24392" dir="5400000" rotWithShape="0">
              <a:srgbClr val="000000">
                <a:alpha val="37250"/>
              </a:srgbClr>
            </a:outerShdw>
          </a:effectLst>
        </p:spPr>
      </p:cxnSp>
      <p:cxnSp>
        <p:nvCxnSpPr>
          <p:cNvPr id="323" name="Google Shape;323;p33"/>
          <p:cNvCxnSpPr/>
          <p:nvPr/>
        </p:nvCxnSpPr>
        <p:spPr>
          <a:xfrm rot="10800000">
            <a:off x="3709197" y="2159773"/>
            <a:ext cx="201300" cy="0"/>
          </a:xfrm>
          <a:prstGeom prst="straightConnector1">
            <a:avLst/>
          </a:prstGeom>
          <a:noFill/>
          <a:ln w="46475" cap="flat" cmpd="sng">
            <a:solidFill>
              <a:srgbClr val="6C0819"/>
            </a:solidFill>
            <a:prstDash val="solid"/>
            <a:round/>
            <a:headEnd type="none" w="sm" len="sm"/>
            <a:tailEnd type="none" w="sm" len="sm"/>
          </a:ln>
          <a:effectLst>
            <a:outerShdw blurRad="48783" dist="24392" dir="5400000" rotWithShape="0">
              <a:srgbClr val="000000">
                <a:alpha val="37250"/>
              </a:srgbClr>
            </a:outerShdw>
          </a:effectLst>
        </p:spPr>
      </p:cxnSp>
      <p:cxnSp>
        <p:nvCxnSpPr>
          <p:cNvPr id="324" name="Google Shape;324;p33"/>
          <p:cNvCxnSpPr/>
          <p:nvPr/>
        </p:nvCxnSpPr>
        <p:spPr>
          <a:xfrm>
            <a:off x="3910491" y="2737673"/>
            <a:ext cx="744900" cy="0"/>
          </a:xfrm>
          <a:prstGeom prst="straightConnector1">
            <a:avLst/>
          </a:prstGeom>
          <a:noFill/>
          <a:ln w="34875" cap="flat" cmpd="sng">
            <a:solidFill>
              <a:srgbClr val="6C0819"/>
            </a:solidFill>
            <a:prstDash val="solid"/>
            <a:round/>
            <a:headEnd type="none" w="sm" len="sm"/>
            <a:tailEnd type="triangle" w="med" len="med"/>
          </a:ln>
          <a:effectLst>
            <a:outerShdw blurRad="48783" dist="24392" dir="5400000" rotWithShape="0">
              <a:srgbClr val="000000">
                <a:alpha val="37250"/>
              </a:srgbClr>
            </a:outerShdw>
          </a:effectLst>
        </p:spPr>
      </p:cxnSp>
      <p:sp>
        <p:nvSpPr>
          <p:cNvPr id="325" name="Google Shape;325;p33"/>
          <p:cNvSpPr txBox="1"/>
          <p:nvPr/>
        </p:nvSpPr>
        <p:spPr>
          <a:xfrm>
            <a:off x="802724" y="1807149"/>
            <a:ext cx="798600" cy="337800"/>
          </a:xfrm>
          <a:prstGeom prst="rect">
            <a:avLst/>
          </a:prstGeom>
          <a:noFill/>
          <a:ln>
            <a:noFill/>
          </a:ln>
        </p:spPr>
        <p:txBody>
          <a:bodyPr spcFirstLastPara="1" wrap="square" lIns="111500" tIns="55725" rIns="111500" bIns="55725" anchor="t" anchorCtr="0">
            <a:spAutoFit/>
          </a:bodyPr>
          <a:lstStyle/>
          <a:p>
            <a:pPr marL="0" marR="0" lvl="0" indent="0" algn="ctr" rtl="0">
              <a:lnSpc>
                <a:spcPct val="100000"/>
              </a:lnSpc>
              <a:spcBef>
                <a:spcPts val="0"/>
              </a:spcBef>
              <a:spcAft>
                <a:spcPts val="0"/>
              </a:spcAft>
              <a:buClr>
                <a:srgbClr val="000000"/>
              </a:buClr>
              <a:buSzPts val="1463"/>
              <a:buFont typeface="Arial"/>
              <a:buNone/>
            </a:pPr>
            <a:r>
              <a:rPr lang="sv-SE" sz="1463"/>
              <a:t>A</a:t>
            </a:r>
            <a:endParaRPr sz="1707" b="0" i="0" u="none" strike="noStrike" cap="none">
              <a:solidFill>
                <a:srgbClr val="000000"/>
              </a:solidFill>
              <a:latin typeface="Arial"/>
              <a:ea typeface="Arial"/>
              <a:cs typeface="Arial"/>
              <a:sym typeface="Arial"/>
            </a:endParaRPr>
          </a:p>
        </p:txBody>
      </p:sp>
      <p:sp>
        <p:nvSpPr>
          <p:cNvPr id="326" name="Google Shape;326;p33"/>
          <p:cNvSpPr txBox="1"/>
          <p:nvPr/>
        </p:nvSpPr>
        <p:spPr>
          <a:xfrm>
            <a:off x="802724" y="3005001"/>
            <a:ext cx="798600" cy="337800"/>
          </a:xfrm>
          <a:prstGeom prst="rect">
            <a:avLst/>
          </a:prstGeom>
          <a:noFill/>
          <a:ln>
            <a:noFill/>
          </a:ln>
        </p:spPr>
        <p:txBody>
          <a:bodyPr spcFirstLastPara="1" wrap="square" lIns="111500" tIns="55725" rIns="111500" bIns="55725" anchor="t" anchorCtr="0">
            <a:spAutoFit/>
          </a:bodyPr>
          <a:lstStyle/>
          <a:p>
            <a:pPr marL="0" marR="0" lvl="0" indent="0" algn="ctr" rtl="0">
              <a:lnSpc>
                <a:spcPct val="100000"/>
              </a:lnSpc>
              <a:spcBef>
                <a:spcPts val="0"/>
              </a:spcBef>
              <a:spcAft>
                <a:spcPts val="0"/>
              </a:spcAft>
              <a:buClr>
                <a:srgbClr val="000000"/>
              </a:buClr>
              <a:buSzPts val="1463"/>
              <a:buFont typeface="Arial"/>
              <a:buNone/>
            </a:pPr>
            <a:r>
              <a:rPr lang="sv-SE" sz="1463"/>
              <a:t>B</a:t>
            </a:r>
            <a:endParaRPr sz="1707" b="0" i="0" u="none" strike="noStrike" cap="none">
              <a:solidFill>
                <a:srgbClr val="000000"/>
              </a:solidFill>
              <a:latin typeface="Arial"/>
              <a:ea typeface="Arial"/>
              <a:cs typeface="Arial"/>
              <a:sym typeface="Arial"/>
            </a:endParaRPr>
          </a:p>
        </p:txBody>
      </p:sp>
      <p:sp>
        <p:nvSpPr>
          <p:cNvPr id="327" name="Google Shape;327;p33"/>
          <p:cNvSpPr txBox="1"/>
          <p:nvPr/>
        </p:nvSpPr>
        <p:spPr>
          <a:xfrm>
            <a:off x="3853445" y="2399947"/>
            <a:ext cx="798600" cy="337800"/>
          </a:xfrm>
          <a:prstGeom prst="rect">
            <a:avLst/>
          </a:prstGeom>
          <a:noFill/>
          <a:ln>
            <a:noFill/>
          </a:ln>
        </p:spPr>
        <p:txBody>
          <a:bodyPr spcFirstLastPara="1" wrap="square" lIns="111500" tIns="55725" rIns="111500" bIns="55725" anchor="t" anchorCtr="0">
            <a:spAutoFit/>
          </a:bodyPr>
          <a:lstStyle/>
          <a:p>
            <a:pPr marL="0" marR="0" lvl="0" indent="0" algn="ctr" rtl="0">
              <a:lnSpc>
                <a:spcPct val="100000"/>
              </a:lnSpc>
              <a:spcBef>
                <a:spcPts val="0"/>
              </a:spcBef>
              <a:spcAft>
                <a:spcPts val="0"/>
              </a:spcAft>
              <a:buClr>
                <a:srgbClr val="000000"/>
              </a:buClr>
              <a:buSzPts val="1463"/>
              <a:buFont typeface="Arial"/>
              <a:buNone/>
            </a:pPr>
            <a:r>
              <a:rPr lang="sv-SE" sz="1463"/>
              <a:t>C</a:t>
            </a:r>
            <a:endParaRPr sz="1707" b="0" i="0" u="none" strike="noStrike" cap="none">
              <a:solidFill>
                <a:srgbClr val="000000"/>
              </a:solidFill>
              <a:latin typeface="Arial"/>
              <a:ea typeface="Arial"/>
              <a:cs typeface="Arial"/>
              <a:sym typeface="Arial"/>
            </a:endParaRPr>
          </a:p>
        </p:txBody>
      </p:sp>
      <p:sp>
        <p:nvSpPr>
          <p:cNvPr id="328" name="Google Shape;328;p33"/>
          <p:cNvSpPr txBox="1"/>
          <p:nvPr/>
        </p:nvSpPr>
        <p:spPr>
          <a:xfrm>
            <a:off x="592425" y="4555525"/>
            <a:ext cx="4270500" cy="9543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Ammonia</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Liquid fuel</a:t>
            </a:r>
            <a:endParaRPr/>
          </a:p>
          <a:p>
            <a:pPr marL="0" marR="0" lvl="0" indent="0" algn="l" rtl="0">
              <a:lnSpc>
                <a:spcPct val="100000"/>
              </a:lnSpc>
              <a:spcBef>
                <a:spcPts val="0"/>
              </a:spcBef>
              <a:spcAft>
                <a:spcPts val="0"/>
              </a:spcAft>
              <a:buClr>
                <a:srgbClr val="000000"/>
              </a:buClr>
              <a:buSzPts val="1300"/>
              <a:buFont typeface="Arial"/>
              <a:buNone/>
            </a:pPr>
            <a:r>
              <a:rPr lang="sv-SE"/>
              <a:t>C = Shipping </a:t>
            </a:r>
            <a:r>
              <a:rPr lang="sv-SE">
                <a:solidFill>
                  <a:schemeClr val="dk1"/>
                </a:solidFill>
              </a:rPr>
              <a:t>activity (vehicle-kilometres)</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4"/>
          <p:cNvSpPr txBox="1"/>
          <p:nvPr/>
        </p:nvSpPr>
        <p:spPr>
          <a:xfrm>
            <a:off x="188715" y="-200025"/>
            <a:ext cx="11609585" cy="11106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Structure in CLEWs Model - Aviation</a:t>
            </a:r>
            <a:endParaRPr/>
          </a:p>
        </p:txBody>
      </p:sp>
      <p:sp>
        <p:nvSpPr>
          <p:cNvPr id="335" name="Google Shape;335;p34"/>
          <p:cNvSpPr txBox="1"/>
          <p:nvPr/>
        </p:nvSpPr>
        <p:spPr>
          <a:xfrm>
            <a:off x="5262725" y="1365675"/>
            <a:ext cx="6179400" cy="4771500"/>
          </a:xfrm>
          <a:prstGeom prst="rect">
            <a:avLst/>
          </a:prstGeom>
          <a:noFill/>
          <a:ln>
            <a:noFill/>
          </a:ln>
        </p:spPr>
        <p:txBody>
          <a:bodyPr spcFirstLastPara="1" wrap="square" lIns="91425" tIns="45700" rIns="91425" bIns="45700" anchor="t" anchorCtr="0">
            <a:spAutoFit/>
          </a:bodyPr>
          <a:lstStyle/>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 Aviation is a critical mode of long-distance passenger transport and a growing contributor to global emissions. In the CLEWs++ model, aviation is currently represented by a single technology pathway: liquid-fuel-powered aircraft, with output measured in passenger-kilometres by air.</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The fuel input is modelled as a blend of oil-derived fuels, biofuels, and synthetic fuels. While jet-fuel oil continues to dominate aviation fuel use today, there is growing interest in decarbonization strategies that promote the uptake of sustainable aviation fuels (SAFs), such as advanced biofuels and synthetic (e-fuel) alternatives. These fuels have the potential to significantly reduce lifecycle emissions, but remain limited by high costs, supply constraints, and limited infrastructure.</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By incorporating a flexible fuel blend in the model, future scenarios can explore how policy and technological advancements might shift the aviation sector toward lower-carbon fuels over time.</a:t>
            </a:r>
            <a:endParaRPr sz="1600"/>
          </a:p>
        </p:txBody>
      </p:sp>
      <p:sp>
        <p:nvSpPr>
          <p:cNvPr id="336" name="Google Shape;336;p34"/>
          <p:cNvSpPr/>
          <p:nvPr/>
        </p:nvSpPr>
        <p:spPr>
          <a:xfrm>
            <a:off x="1745627" y="1929334"/>
            <a:ext cx="1964100" cy="582900"/>
          </a:xfrm>
          <a:prstGeom prst="roundRect">
            <a:avLst>
              <a:gd name="adj" fmla="val 16667"/>
            </a:avLst>
          </a:prstGeom>
          <a:solidFill>
            <a:srgbClr val="6C0819"/>
          </a:solidFill>
          <a:ln w="31000" cap="flat" cmpd="sng">
            <a:solidFill>
              <a:srgbClr val="000D2C"/>
            </a:solidFill>
            <a:prstDash val="solid"/>
            <a:round/>
            <a:headEnd type="none" w="sm" len="sm"/>
            <a:tailEnd type="none" w="sm" len="sm"/>
          </a:ln>
        </p:spPr>
        <p:txBody>
          <a:bodyPr spcFirstLastPara="1" wrap="square" lIns="111500" tIns="55725" rIns="111500" bIns="55725" anchor="ctr" anchorCtr="0">
            <a:noAutofit/>
          </a:bodyPr>
          <a:lstStyle/>
          <a:p>
            <a:pPr marL="0" marR="0" lvl="0" indent="0" algn="ctr" rtl="0">
              <a:lnSpc>
                <a:spcPct val="100000"/>
              </a:lnSpc>
              <a:spcBef>
                <a:spcPts val="0"/>
              </a:spcBef>
              <a:spcAft>
                <a:spcPts val="0"/>
              </a:spcAft>
              <a:buClr>
                <a:srgbClr val="000000"/>
              </a:buClr>
              <a:buSzPts val="1646"/>
              <a:buFont typeface="Arial"/>
              <a:buNone/>
            </a:pPr>
            <a:r>
              <a:rPr lang="sv-SE" sz="1535">
                <a:solidFill>
                  <a:schemeClr val="lt1"/>
                </a:solidFill>
              </a:rPr>
              <a:t>Aviation using liquid fuel</a:t>
            </a:r>
            <a:endParaRPr sz="1535" b="0" i="0" u="none" strike="noStrike" cap="none">
              <a:solidFill>
                <a:srgbClr val="000000"/>
              </a:solidFill>
              <a:latin typeface="Arial"/>
              <a:ea typeface="Arial"/>
              <a:cs typeface="Arial"/>
              <a:sym typeface="Arial"/>
            </a:endParaRPr>
          </a:p>
        </p:txBody>
      </p:sp>
      <p:cxnSp>
        <p:nvCxnSpPr>
          <p:cNvPr id="337" name="Google Shape;337;p34"/>
          <p:cNvCxnSpPr/>
          <p:nvPr/>
        </p:nvCxnSpPr>
        <p:spPr>
          <a:xfrm>
            <a:off x="658950" y="2205843"/>
            <a:ext cx="1086300" cy="0"/>
          </a:xfrm>
          <a:prstGeom prst="straightConnector1">
            <a:avLst/>
          </a:prstGeom>
          <a:noFill/>
          <a:ln w="34875" cap="flat" cmpd="sng">
            <a:solidFill>
              <a:srgbClr val="6C0819"/>
            </a:solidFill>
            <a:prstDash val="solid"/>
            <a:round/>
            <a:headEnd type="none" w="sm" len="sm"/>
            <a:tailEnd type="triangle" w="med" len="med"/>
          </a:ln>
          <a:effectLst>
            <a:outerShdw blurRad="48783" dist="24392" dir="5400000" rotWithShape="0">
              <a:srgbClr val="000000">
                <a:alpha val="37250"/>
              </a:srgbClr>
            </a:outerShdw>
          </a:effectLst>
        </p:spPr>
      </p:cxnSp>
      <p:cxnSp>
        <p:nvCxnSpPr>
          <p:cNvPr id="338" name="Google Shape;338;p34"/>
          <p:cNvCxnSpPr/>
          <p:nvPr/>
        </p:nvCxnSpPr>
        <p:spPr>
          <a:xfrm>
            <a:off x="3712130" y="2205848"/>
            <a:ext cx="744900" cy="0"/>
          </a:xfrm>
          <a:prstGeom prst="straightConnector1">
            <a:avLst/>
          </a:prstGeom>
          <a:noFill/>
          <a:ln w="34875" cap="flat" cmpd="sng">
            <a:solidFill>
              <a:srgbClr val="6C0819"/>
            </a:solidFill>
            <a:prstDash val="solid"/>
            <a:round/>
            <a:headEnd type="none" w="sm" len="sm"/>
            <a:tailEnd type="triangle" w="med" len="med"/>
          </a:ln>
          <a:effectLst>
            <a:outerShdw blurRad="48783" dist="24392" dir="5400000" rotWithShape="0">
              <a:srgbClr val="000000">
                <a:alpha val="37250"/>
              </a:srgbClr>
            </a:outerShdw>
          </a:effectLst>
        </p:spPr>
      </p:cxnSp>
      <p:sp>
        <p:nvSpPr>
          <p:cNvPr id="339" name="Google Shape;339;p34"/>
          <p:cNvSpPr txBox="1"/>
          <p:nvPr/>
        </p:nvSpPr>
        <p:spPr>
          <a:xfrm>
            <a:off x="802724" y="1868126"/>
            <a:ext cx="798600" cy="337800"/>
          </a:xfrm>
          <a:prstGeom prst="rect">
            <a:avLst/>
          </a:prstGeom>
          <a:noFill/>
          <a:ln>
            <a:noFill/>
          </a:ln>
        </p:spPr>
        <p:txBody>
          <a:bodyPr spcFirstLastPara="1" wrap="square" lIns="111500" tIns="55725" rIns="111500" bIns="55725" anchor="t" anchorCtr="0">
            <a:spAutoFit/>
          </a:bodyPr>
          <a:lstStyle/>
          <a:p>
            <a:pPr marL="0" marR="0" lvl="0" indent="0" algn="ctr" rtl="0">
              <a:lnSpc>
                <a:spcPct val="100000"/>
              </a:lnSpc>
              <a:spcBef>
                <a:spcPts val="0"/>
              </a:spcBef>
              <a:spcAft>
                <a:spcPts val="0"/>
              </a:spcAft>
              <a:buClr>
                <a:srgbClr val="000000"/>
              </a:buClr>
              <a:buSzPts val="1463"/>
              <a:buFont typeface="Arial"/>
              <a:buNone/>
            </a:pPr>
            <a:r>
              <a:rPr lang="sv-SE" sz="1463"/>
              <a:t>A</a:t>
            </a:r>
            <a:endParaRPr sz="1707" b="0" i="0" u="none" strike="noStrike" cap="none">
              <a:solidFill>
                <a:srgbClr val="000000"/>
              </a:solidFill>
              <a:latin typeface="Arial"/>
              <a:ea typeface="Arial"/>
              <a:cs typeface="Arial"/>
              <a:sym typeface="Arial"/>
            </a:endParaRPr>
          </a:p>
        </p:txBody>
      </p:sp>
      <p:sp>
        <p:nvSpPr>
          <p:cNvPr id="340" name="Google Shape;340;p34"/>
          <p:cNvSpPr txBox="1"/>
          <p:nvPr/>
        </p:nvSpPr>
        <p:spPr>
          <a:xfrm>
            <a:off x="3655085" y="1868122"/>
            <a:ext cx="798600" cy="337800"/>
          </a:xfrm>
          <a:prstGeom prst="rect">
            <a:avLst/>
          </a:prstGeom>
          <a:noFill/>
          <a:ln>
            <a:noFill/>
          </a:ln>
        </p:spPr>
        <p:txBody>
          <a:bodyPr spcFirstLastPara="1" wrap="square" lIns="111500" tIns="55725" rIns="111500" bIns="55725" anchor="t" anchorCtr="0">
            <a:spAutoFit/>
          </a:bodyPr>
          <a:lstStyle/>
          <a:p>
            <a:pPr marL="0" marR="0" lvl="0" indent="0" algn="ctr" rtl="0">
              <a:lnSpc>
                <a:spcPct val="100000"/>
              </a:lnSpc>
              <a:spcBef>
                <a:spcPts val="0"/>
              </a:spcBef>
              <a:spcAft>
                <a:spcPts val="0"/>
              </a:spcAft>
              <a:buClr>
                <a:srgbClr val="000000"/>
              </a:buClr>
              <a:buSzPts val="1463"/>
              <a:buFont typeface="Arial"/>
              <a:buNone/>
            </a:pPr>
            <a:r>
              <a:rPr lang="sv-SE" sz="1463"/>
              <a:t>B</a:t>
            </a:r>
            <a:endParaRPr sz="1707" b="0" i="0" u="none" strike="noStrike" cap="none">
              <a:solidFill>
                <a:srgbClr val="000000"/>
              </a:solidFill>
              <a:latin typeface="Arial"/>
              <a:ea typeface="Arial"/>
              <a:cs typeface="Arial"/>
              <a:sym typeface="Arial"/>
            </a:endParaRPr>
          </a:p>
        </p:txBody>
      </p:sp>
      <p:sp>
        <p:nvSpPr>
          <p:cNvPr id="341" name="Google Shape;341;p34"/>
          <p:cNvSpPr txBox="1"/>
          <p:nvPr/>
        </p:nvSpPr>
        <p:spPr>
          <a:xfrm>
            <a:off x="658950" y="3381975"/>
            <a:ext cx="3864600" cy="7389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Liquid fuel</a:t>
            </a:r>
            <a:endParaRPr/>
          </a:p>
          <a:p>
            <a:pPr marL="0" marR="0" lvl="0" indent="0" algn="l" rtl="0">
              <a:lnSpc>
                <a:spcPct val="100000"/>
              </a:lnSpc>
              <a:spcBef>
                <a:spcPts val="0"/>
              </a:spcBef>
              <a:spcAft>
                <a:spcPts val="0"/>
              </a:spcAft>
              <a:buClr>
                <a:srgbClr val="000000"/>
              </a:buClr>
              <a:buSzPts val="1300"/>
              <a:buFont typeface="Arial"/>
              <a:buNone/>
            </a:pPr>
            <a:r>
              <a:rPr lang="sv-SE"/>
              <a:t>B = Aviation </a:t>
            </a:r>
            <a:r>
              <a:rPr lang="sv-SE">
                <a:solidFill>
                  <a:schemeClr val="dk1"/>
                </a:solidFill>
              </a:rPr>
              <a:t>activity (vehicle-kilometres)</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13</a:t>
            </a:fld>
            <a:endParaRPr sz="1000" b="1" i="0" u="none" strike="noStrike" cap="none">
              <a:solidFill>
                <a:schemeClr val="lt1"/>
              </a:solidFill>
              <a:latin typeface="Arial"/>
              <a:ea typeface="Arial"/>
              <a:cs typeface="Arial"/>
              <a:sym typeface="Arial"/>
            </a:endParaRPr>
          </a:p>
        </p:txBody>
      </p:sp>
      <p:sp>
        <p:nvSpPr>
          <p:cNvPr id="348" name="Google Shape;348;p35"/>
          <p:cNvSpPr txBox="1">
            <a:spLocks noGrp="1"/>
          </p:cNvSpPr>
          <p:nvPr>
            <p:ph type="title"/>
          </p:nvPr>
        </p:nvSpPr>
        <p:spPr>
          <a:xfrm>
            <a:off x="719136" y="-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Main technologies in road transport and their characteristics (1/2)</a:t>
            </a:r>
            <a:endParaRPr sz="2800"/>
          </a:p>
        </p:txBody>
      </p:sp>
      <p:sp>
        <p:nvSpPr>
          <p:cNvPr id="349" name="Google Shape;349;p35"/>
          <p:cNvSpPr txBox="1"/>
          <p:nvPr/>
        </p:nvSpPr>
        <p:spPr>
          <a:xfrm>
            <a:off x="2381538" y="1089412"/>
            <a:ext cx="9223500" cy="5476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sv-SE" sz="1800" b="1" i="0" u="none" strike="noStrike" cap="none">
                <a:solidFill>
                  <a:srgbClr val="000000"/>
                </a:solidFill>
                <a:latin typeface="Arial"/>
                <a:ea typeface="Arial"/>
                <a:cs typeface="Arial"/>
                <a:sym typeface="Arial"/>
              </a:rPr>
              <a:t>Internal Combustion Engines (ICE)</a:t>
            </a:r>
            <a:endParaRPr sz="1800"/>
          </a:p>
          <a:p>
            <a:pPr marL="0" marR="0" lvl="0" indent="0" algn="l" rtl="0">
              <a:lnSpc>
                <a:spcPct val="115000"/>
              </a:lnSpc>
              <a:spcBef>
                <a:spcPts val="0"/>
              </a:spcBef>
              <a:spcAft>
                <a:spcPts val="0"/>
              </a:spcAft>
              <a:buNone/>
            </a:pPr>
            <a:r>
              <a:rPr lang="sv-SE" sz="800"/>
              <a:t> </a:t>
            </a:r>
            <a:endParaRPr sz="800"/>
          </a:p>
          <a:p>
            <a:pPr marL="0" marR="0" lvl="0" indent="0" algn="l" rtl="0">
              <a:lnSpc>
                <a:spcPct val="115000"/>
              </a:lnSpc>
              <a:spcBef>
                <a:spcPts val="0"/>
              </a:spcBef>
              <a:spcAft>
                <a:spcPts val="0"/>
              </a:spcAft>
              <a:buNone/>
            </a:pPr>
            <a:r>
              <a:rPr lang="sv-SE" b="0" i="0" u="none" strike="noStrike" cap="none">
                <a:solidFill>
                  <a:srgbClr val="000000"/>
                </a:solidFill>
                <a:latin typeface="Arial"/>
                <a:ea typeface="Arial"/>
                <a:cs typeface="Arial"/>
                <a:sym typeface="Arial"/>
              </a:rPr>
              <a:t>This is the most established technology and the one still expected to dominate based on pure economics, up until the 2030s-2040s (depending on a few factors). While petroleum products (e.g. diesel/gasoline) are the most common ones, other fuels can be used:</a:t>
            </a:r>
            <a:endParaRPr/>
          </a:p>
          <a:p>
            <a:pPr marL="171450" marR="0" lvl="0" indent="-184150" algn="l" rtl="0">
              <a:lnSpc>
                <a:spcPct val="115000"/>
              </a:lnSpc>
              <a:spcBef>
                <a:spcPts val="0"/>
              </a:spcBef>
              <a:spcAft>
                <a:spcPts val="0"/>
              </a:spcAft>
              <a:buClr>
                <a:srgbClr val="000000"/>
              </a:buClr>
              <a:buSzPts val="1400"/>
              <a:buFont typeface="Noto Sans Symbols"/>
              <a:buChar char="▪"/>
            </a:pPr>
            <a:r>
              <a:rPr lang="sv-SE" b="1" i="0" u="sng" strike="noStrike" cap="none">
                <a:solidFill>
                  <a:srgbClr val="000000"/>
                </a:solidFill>
              </a:rPr>
              <a:t>Biofuels</a:t>
            </a:r>
            <a:r>
              <a:rPr lang="sv-SE" b="1" i="0" u="none" strike="noStrike" cap="none">
                <a:solidFill>
                  <a:srgbClr val="000000"/>
                </a:solidFill>
              </a:rPr>
              <a:t>:</a:t>
            </a:r>
            <a:r>
              <a:rPr lang="sv-SE" b="0" i="0" u="none" strike="noStrike" cap="none">
                <a:solidFill>
                  <a:srgbClr val="000000"/>
                </a:solidFill>
                <a:latin typeface="Arial"/>
                <a:ea typeface="Arial"/>
                <a:cs typeface="Arial"/>
                <a:sym typeface="Arial"/>
              </a:rPr>
              <a:t> while popular in certain parts of the world, they make economic sense only under decarbonisation conditions. Due to biomass availability limitations and other alternatives in road transport such s electric, a CLEWs++ model would usually allocate biomass elsewhere.</a:t>
            </a:r>
            <a:endParaRPr/>
          </a:p>
          <a:p>
            <a:pPr marL="171450" marR="0" lvl="0" indent="-184150" algn="l" rtl="0">
              <a:lnSpc>
                <a:spcPct val="115000"/>
              </a:lnSpc>
              <a:spcBef>
                <a:spcPts val="0"/>
              </a:spcBef>
              <a:spcAft>
                <a:spcPts val="0"/>
              </a:spcAft>
              <a:buClr>
                <a:srgbClr val="000000"/>
              </a:buClr>
              <a:buSzPts val="1400"/>
              <a:buFont typeface="Noto Sans Symbols"/>
              <a:buChar char="▪"/>
            </a:pPr>
            <a:r>
              <a:rPr lang="sv-SE" b="1" i="0" u="sng" strike="noStrike" cap="none">
                <a:solidFill>
                  <a:srgbClr val="000000"/>
                </a:solidFill>
              </a:rPr>
              <a:t>Hydrogen</a:t>
            </a:r>
            <a:r>
              <a:rPr lang="sv-SE" b="1" i="0" u="none" strike="noStrike" cap="none">
                <a:solidFill>
                  <a:srgbClr val="000000"/>
                </a:solidFill>
              </a:rPr>
              <a:t>:</a:t>
            </a:r>
            <a:r>
              <a:rPr lang="sv-SE" b="0" i="0" u="none" strike="noStrike" cap="none">
                <a:solidFill>
                  <a:srgbClr val="000000"/>
                </a:solidFill>
                <a:latin typeface="Arial"/>
                <a:ea typeface="Arial"/>
                <a:cs typeface="Arial"/>
                <a:sym typeface="Arial"/>
              </a:rPr>
              <a:t> this fuel can also make economic sense in decarbonisation scenarios. The most widely expected way to use hydrogen in transport though, is via fuel cells as opposed to ICEs. Therefore, this technology tends to be neglected in a CLEWs++ model.</a:t>
            </a:r>
            <a:endParaRPr/>
          </a:p>
          <a:p>
            <a:pPr marL="171450" marR="0" lvl="0" indent="-184150" algn="l" rtl="0">
              <a:lnSpc>
                <a:spcPct val="115000"/>
              </a:lnSpc>
              <a:spcBef>
                <a:spcPts val="0"/>
              </a:spcBef>
              <a:spcAft>
                <a:spcPts val="0"/>
              </a:spcAft>
              <a:buClr>
                <a:srgbClr val="000000"/>
              </a:buClr>
              <a:buSzPts val="1400"/>
              <a:buFont typeface="Noto Sans Symbols"/>
              <a:buChar char="▪"/>
            </a:pPr>
            <a:r>
              <a:rPr lang="sv-SE" b="1" i="0" u="sng" strike="noStrike" cap="none">
                <a:solidFill>
                  <a:srgbClr val="000000"/>
                </a:solidFill>
              </a:rPr>
              <a:t>Natural gas</a:t>
            </a:r>
            <a:r>
              <a:rPr lang="sv-SE" b="1" i="0" u="none" strike="noStrike" cap="none">
                <a:solidFill>
                  <a:srgbClr val="000000"/>
                </a:solidFill>
              </a:rPr>
              <a:t>:</a:t>
            </a:r>
            <a:r>
              <a:rPr lang="sv-SE" b="0" i="0" u="none" strike="noStrike" cap="none">
                <a:solidFill>
                  <a:srgbClr val="000000"/>
                </a:solidFill>
                <a:latin typeface="Arial"/>
                <a:ea typeface="Arial"/>
                <a:cs typeface="Arial"/>
                <a:sym typeface="Arial"/>
              </a:rPr>
              <a:t> an already competitive fuel in certain areas. It requires, however, modifications to the default setup of the vehicle. Moreover, not all re-fuelling stations provide natural gas. Therefore, capturing its uptake (which is not expected to be significant anyway) becomes a challenge. For this reason, a  typical CLEWs++ model would only consider the vintage fleet of natural gas vehicles.</a:t>
            </a:r>
            <a:endParaRPr/>
          </a:p>
          <a:p>
            <a:pPr marL="171450" marR="0" lvl="0" indent="-184150" algn="l" rtl="0">
              <a:lnSpc>
                <a:spcPct val="115000"/>
              </a:lnSpc>
              <a:spcBef>
                <a:spcPts val="0"/>
              </a:spcBef>
              <a:spcAft>
                <a:spcPts val="0"/>
              </a:spcAft>
              <a:buClr>
                <a:srgbClr val="000000"/>
              </a:buClr>
              <a:buSzPts val="1400"/>
              <a:buFont typeface="Noto Sans Symbols"/>
              <a:buChar char="▪"/>
            </a:pPr>
            <a:r>
              <a:rPr lang="sv-SE" b="1" i="0" u="sng" strike="noStrike" cap="none">
                <a:solidFill>
                  <a:srgbClr val="000000"/>
                </a:solidFill>
              </a:rPr>
              <a:t>Synfuels</a:t>
            </a:r>
            <a:r>
              <a:rPr lang="sv-SE" b="1" i="0" u="none" strike="noStrike" cap="none">
                <a:solidFill>
                  <a:srgbClr val="000000"/>
                </a:solidFill>
              </a:rPr>
              <a:t>: </a:t>
            </a:r>
            <a:r>
              <a:rPr lang="sv-SE" b="0" i="0" u="none" strike="noStrike" cap="none">
                <a:solidFill>
                  <a:srgbClr val="000000"/>
                </a:solidFill>
                <a:latin typeface="Arial"/>
                <a:ea typeface="Arial"/>
                <a:cs typeface="Arial"/>
                <a:sym typeface="Arial"/>
              </a:rPr>
              <a:t>synthetic fuels are very expensive and only kick in in a decarbonisation scenario. Their presence in road transport is extremely rare and can only occur under certain conditions (i.e. lack of biofuels, expensive electricity and cheap gas which can be converted into blue hydrogen and then into synfuels).</a:t>
            </a:r>
            <a:endParaRPr/>
          </a:p>
          <a:p>
            <a:pPr marL="171450" marR="0" lvl="0" indent="-184150" algn="l" rtl="0">
              <a:lnSpc>
                <a:spcPct val="115000"/>
              </a:lnSpc>
              <a:spcBef>
                <a:spcPts val="0"/>
              </a:spcBef>
              <a:spcAft>
                <a:spcPts val="0"/>
              </a:spcAft>
              <a:buClr>
                <a:srgbClr val="000000"/>
              </a:buClr>
              <a:buSzPts val="1400"/>
              <a:buFont typeface="Noto Sans Symbols"/>
              <a:buChar char="▪"/>
            </a:pPr>
            <a:r>
              <a:rPr lang="sv-SE" b="1" i="0" u="sng" strike="noStrike" cap="none">
                <a:solidFill>
                  <a:srgbClr val="000000"/>
                </a:solidFill>
              </a:rPr>
              <a:t>Mild hybrids</a:t>
            </a:r>
            <a:r>
              <a:rPr lang="sv-SE" b="1" i="0" u="none" strike="noStrike" cap="none">
                <a:solidFill>
                  <a:srgbClr val="000000"/>
                </a:solidFill>
              </a:rPr>
              <a:t>:</a:t>
            </a:r>
            <a:r>
              <a:rPr lang="sv-SE" b="0" i="0" u="none" strike="noStrike" cap="none">
                <a:solidFill>
                  <a:srgbClr val="000000"/>
                </a:solidFill>
                <a:latin typeface="Arial"/>
                <a:ea typeface="Arial"/>
                <a:cs typeface="Arial"/>
                <a:sym typeface="Arial"/>
              </a:rPr>
              <a:t> unlike plug-in hybrids, mild hybrids only use diesel/petrol as an input and the electricity is generated within the technology. Therefore, modelling mild hybrids separately is not different from modelling high-efficiency ICE vehicles. Typically, models of this kind are not ideal for comparing various technology options with the same input fuel but varying levels of efficiency and thus, in a CLEWs++ model this is typically avoided.</a:t>
            </a:r>
            <a:endParaRPr/>
          </a:p>
        </p:txBody>
      </p:sp>
      <p:pic>
        <p:nvPicPr>
          <p:cNvPr id="350" name="Google Shape;350;p35" descr="A logo of a machine&#10;&#10;AI-generated content may be incorrect."/>
          <p:cNvPicPr preferRelativeResize="0"/>
          <p:nvPr/>
        </p:nvPicPr>
        <p:blipFill rotWithShape="1">
          <a:blip r:embed="rId3">
            <a:alphaModFix/>
          </a:blip>
          <a:srcRect/>
          <a:stretch/>
        </p:blipFill>
        <p:spPr>
          <a:xfrm>
            <a:off x="645774" y="1133995"/>
            <a:ext cx="1596072" cy="15960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p:nvPr/>
        </p:nvSpPr>
        <p:spPr>
          <a:xfrm>
            <a:off x="11798300" y="6565900"/>
            <a:ext cx="393600" cy="29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14</a:t>
            </a:fld>
            <a:endParaRPr sz="1000" b="1" i="0" u="none" strike="noStrike" cap="none">
              <a:solidFill>
                <a:schemeClr val="lt1"/>
              </a:solidFill>
              <a:latin typeface="Arial"/>
              <a:ea typeface="Arial"/>
              <a:cs typeface="Arial"/>
              <a:sym typeface="Arial"/>
            </a:endParaRPr>
          </a:p>
        </p:txBody>
      </p:sp>
      <p:sp>
        <p:nvSpPr>
          <p:cNvPr id="357" name="Google Shape;357;p36"/>
          <p:cNvSpPr txBox="1">
            <a:spLocks noGrp="1"/>
          </p:cNvSpPr>
          <p:nvPr>
            <p:ph type="title"/>
          </p:nvPr>
        </p:nvSpPr>
        <p:spPr>
          <a:xfrm>
            <a:off x="769286" y="-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Main technologies in road transport and their characteristics (2/2)</a:t>
            </a:r>
            <a:endParaRPr sz="2800"/>
          </a:p>
        </p:txBody>
      </p:sp>
      <p:sp>
        <p:nvSpPr>
          <p:cNvPr id="358" name="Google Shape;358;p36"/>
          <p:cNvSpPr txBox="1"/>
          <p:nvPr/>
        </p:nvSpPr>
        <p:spPr>
          <a:xfrm>
            <a:off x="2158227" y="1200950"/>
            <a:ext cx="9281700" cy="166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800" b="1" i="0" u="none" strike="noStrike" cap="none">
                <a:solidFill>
                  <a:srgbClr val="000000"/>
                </a:solidFill>
                <a:latin typeface="Arial"/>
                <a:ea typeface="Arial"/>
                <a:cs typeface="Arial"/>
                <a:sym typeface="Arial"/>
              </a:rPr>
              <a:t>Electric</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Electric vehicles (EVs) are the most prominent, future technology. While decarbonisation incentives (explicit or implicit) can help boost their uptake, they are expected to dominate new sales anyway in the 2030s-2040s, depending on the region. Electric-vehicle charging stations (EVCIs) availability can be a limiting factor. While the load profile doesn’t matter when it comes to vehicles doesn’t matter (as they store the fuel), with EVs it has system-wide implications (because of the charging). Therefore, in a CLEWs++ model, the user has to specify a profile for road transport demand. </a:t>
            </a:r>
            <a:endParaRPr/>
          </a:p>
        </p:txBody>
      </p:sp>
      <p:sp>
        <p:nvSpPr>
          <p:cNvPr id="359" name="Google Shape;359;p36"/>
          <p:cNvSpPr txBox="1"/>
          <p:nvPr/>
        </p:nvSpPr>
        <p:spPr>
          <a:xfrm>
            <a:off x="2158227" y="3188663"/>
            <a:ext cx="9185700" cy="123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800" b="1" i="0" u="none" strike="noStrike" cap="none">
                <a:solidFill>
                  <a:srgbClr val="000000"/>
                </a:solidFill>
                <a:latin typeface="Arial"/>
                <a:ea typeface="Arial"/>
                <a:cs typeface="Arial"/>
                <a:sym typeface="Arial"/>
              </a:rPr>
              <a:t>Hydrogen (fuel cell)</a:t>
            </a:r>
            <a:endParaRPr sz="1800"/>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The fuel cell is a promising technology under decarbonisation conditions. It broadly favours larger vehicles such as busses and trucks. Therefore, it’s rarer to kick in in e.g. cars as opposed to trucks. Even with larger vehicles though, if electricity is cheap and annual mileage is relatively high, electric vehicles may still get the edge.</a:t>
            </a:r>
            <a:endParaRPr/>
          </a:p>
        </p:txBody>
      </p:sp>
      <p:sp>
        <p:nvSpPr>
          <p:cNvPr id="360" name="Google Shape;360;p36"/>
          <p:cNvSpPr txBox="1"/>
          <p:nvPr/>
        </p:nvSpPr>
        <p:spPr>
          <a:xfrm>
            <a:off x="2158227" y="4745575"/>
            <a:ext cx="92817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800" b="1" i="0" u="none" strike="noStrike" cap="none">
                <a:solidFill>
                  <a:srgbClr val="000000"/>
                </a:solidFill>
                <a:latin typeface="Arial"/>
                <a:ea typeface="Arial"/>
                <a:cs typeface="Arial"/>
                <a:sym typeface="Arial"/>
              </a:rPr>
              <a:t>Plug-in hybrid</a:t>
            </a:r>
            <a:endParaRPr sz="1800"/>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This type of vehicle uses both an ICE and a battery-powered, electric motor. While it can help lower emissions, it cannot contribute to the complete decarbonisation of the sector. Moreover, relying on two input fuels makes its accurate simulation more complicated. Given the complexity in combination with the less significant system benefits, in a typical  CLEWs++ model, only the vintage fleet is considered.</a:t>
            </a:r>
            <a:endParaRPr/>
          </a:p>
        </p:txBody>
      </p:sp>
      <p:pic>
        <p:nvPicPr>
          <p:cNvPr id="361" name="Google Shape;361;p36" descr="A pixel art of a lightning bolt&#10;&#10;AI-generated content may be incorrect."/>
          <p:cNvPicPr preferRelativeResize="0"/>
          <p:nvPr/>
        </p:nvPicPr>
        <p:blipFill rotWithShape="1">
          <a:blip r:embed="rId3">
            <a:alphaModFix/>
          </a:blip>
          <a:srcRect/>
          <a:stretch/>
        </p:blipFill>
        <p:spPr>
          <a:xfrm>
            <a:off x="769271" y="3235277"/>
            <a:ext cx="1138298" cy="1138298"/>
          </a:xfrm>
          <a:prstGeom prst="rect">
            <a:avLst/>
          </a:prstGeom>
          <a:noFill/>
          <a:ln>
            <a:noFill/>
          </a:ln>
        </p:spPr>
      </p:pic>
      <p:pic>
        <p:nvPicPr>
          <p:cNvPr id="362" name="Google Shape;362;p36" descr="A green gas pump nozzle and a red line&#10;&#10;AI-generated content may be incorrect."/>
          <p:cNvPicPr preferRelativeResize="0"/>
          <p:nvPr/>
        </p:nvPicPr>
        <p:blipFill rotWithShape="1">
          <a:blip r:embed="rId4">
            <a:alphaModFix/>
          </a:blip>
          <a:srcRect/>
          <a:stretch/>
        </p:blipFill>
        <p:spPr>
          <a:xfrm>
            <a:off x="769268" y="4899877"/>
            <a:ext cx="1138298" cy="1138298"/>
          </a:xfrm>
          <a:prstGeom prst="rect">
            <a:avLst/>
          </a:prstGeom>
          <a:noFill/>
          <a:ln>
            <a:noFill/>
          </a:ln>
        </p:spPr>
      </p:pic>
      <p:pic>
        <p:nvPicPr>
          <p:cNvPr id="363" name="Google Shape;363;p36" descr="A blue electric vehicle pump&#10;&#10;AI-generated content may be incorrect."/>
          <p:cNvPicPr preferRelativeResize="0"/>
          <p:nvPr/>
        </p:nvPicPr>
        <p:blipFill rotWithShape="1">
          <a:blip r:embed="rId5">
            <a:alphaModFix/>
          </a:blip>
          <a:srcRect/>
          <a:stretch/>
        </p:blipFill>
        <p:spPr>
          <a:xfrm>
            <a:off x="769286" y="1320845"/>
            <a:ext cx="1238589" cy="12385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3b86d0666e4_0_0"/>
          <p:cNvSpPr txBox="1"/>
          <p:nvPr/>
        </p:nvSpPr>
        <p:spPr>
          <a:xfrm>
            <a:off x="11798300" y="6565900"/>
            <a:ext cx="393600" cy="29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15</a:t>
            </a:fld>
            <a:endParaRPr sz="1000" b="1" i="0" u="none" strike="noStrike" cap="none">
              <a:solidFill>
                <a:schemeClr val="lt1"/>
              </a:solidFill>
              <a:latin typeface="Arial"/>
              <a:ea typeface="Arial"/>
              <a:cs typeface="Arial"/>
              <a:sym typeface="Arial"/>
            </a:endParaRPr>
          </a:p>
        </p:txBody>
      </p:sp>
      <p:sp>
        <p:nvSpPr>
          <p:cNvPr id="370" name="Google Shape;370;g3b86d0666e4_0_0"/>
          <p:cNvSpPr txBox="1">
            <a:spLocks noGrp="1"/>
          </p:cNvSpPr>
          <p:nvPr>
            <p:ph type="title"/>
          </p:nvPr>
        </p:nvSpPr>
        <p:spPr>
          <a:xfrm>
            <a:off x="719136" y="-232303"/>
            <a:ext cx="110793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Practical Exercise</a:t>
            </a:r>
            <a:endParaRPr sz="2800"/>
          </a:p>
        </p:txBody>
      </p:sp>
      <p:sp>
        <p:nvSpPr>
          <p:cNvPr id="371" name="Google Shape;371;g3b86d0666e4_0_0"/>
          <p:cNvSpPr txBox="1"/>
          <p:nvPr/>
        </p:nvSpPr>
        <p:spPr>
          <a:xfrm>
            <a:off x="719136" y="1030258"/>
            <a:ext cx="10515600" cy="1923900"/>
          </a:xfrm>
          <a:prstGeom prst="rect">
            <a:avLst/>
          </a:prstGeom>
          <a:solidFill>
            <a:srgbClr val="DDE7FF"/>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sv-SE" sz="1700" b="0" i="1" u="none" strike="noStrike" cap="none">
                <a:solidFill>
                  <a:srgbClr val="000000"/>
                </a:solidFill>
                <a:latin typeface="Arial"/>
                <a:ea typeface="Arial"/>
                <a:cs typeface="Arial"/>
                <a:sym typeface="Arial"/>
              </a:rPr>
              <a:t>You are </a:t>
            </a:r>
            <a:r>
              <a:rPr lang="sv-SE" sz="1700" i="1"/>
              <a:t>building</a:t>
            </a:r>
            <a:r>
              <a:rPr lang="sv-SE" sz="1700" b="0" i="1" u="none" strike="noStrike" cap="none">
                <a:solidFill>
                  <a:srgbClr val="000000"/>
                </a:solidFill>
                <a:latin typeface="Arial"/>
                <a:ea typeface="Arial"/>
                <a:cs typeface="Arial"/>
                <a:sym typeface="Arial"/>
              </a:rPr>
              <a:t> the </a:t>
            </a:r>
            <a:r>
              <a:rPr lang="sv-SE" sz="1700" i="1"/>
              <a:t>transport</a:t>
            </a:r>
            <a:r>
              <a:rPr lang="sv-SE" sz="1700" b="0" i="1" u="none" strike="noStrike" cap="none">
                <a:solidFill>
                  <a:srgbClr val="000000"/>
                </a:solidFill>
                <a:latin typeface="Arial"/>
                <a:ea typeface="Arial"/>
                <a:cs typeface="Arial"/>
                <a:sym typeface="Arial"/>
              </a:rPr>
              <a:t> sector of a CLEWs++ model for the country of </a:t>
            </a:r>
            <a:r>
              <a:rPr lang="sv-SE" sz="1700" b="1" i="1" u="none" strike="noStrike" cap="none">
                <a:solidFill>
                  <a:srgbClr val="000000"/>
                </a:solidFill>
                <a:latin typeface="Arial"/>
                <a:ea typeface="Arial"/>
                <a:cs typeface="Arial"/>
                <a:sym typeface="Arial"/>
              </a:rPr>
              <a:t>Genovia</a:t>
            </a:r>
            <a:r>
              <a:rPr lang="sv-SE" sz="1700" b="0" i="1"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sv-SE" sz="1700" b="0" i="0" u="none" strike="noStrike" cap="none">
                <a:solidFill>
                  <a:srgbClr val="000000"/>
                </a:solidFill>
                <a:latin typeface="Arial"/>
                <a:ea typeface="Arial"/>
                <a:cs typeface="Arial"/>
                <a:sym typeface="Arial"/>
              </a:rPr>
              <a:t>In 2020, Genovia’s </a:t>
            </a:r>
            <a:r>
              <a:rPr lang="sv-SE" sz="1700"/>
              <a:t>energy use for the road transport sector was as follows: </a:t>
            </a:r>
            <a:r>
              <a:rPr lang="sv-SE" sz="1700" b="1"/>
              <a:t>Petroleum products 8PJ</a:t>
            </a:r>
            <a:r>
              <a:rPr lang="sv-SE" sz="1700"/>
              <a:t>, and </a:t>
            </a:r>
            <a:r>
              <a:rPr lang="sv-SE" sz="1700" b="1"/>
              <a:t>Biofuels 2PJ</a:t>
            </a:r>
            <a:r>
              <a:rPr lang="sv-SE" sz="1700"/>
              <a:t>. We also know that the following shares of each fuel are used for cars: </a:t>
            </a:r>
            <a:r>
              <a:rPr lang="sv-SE" sz="1700" b="1"/>
              <a:t>Petroleum products 70%</a:t>
            </a:r>
            <a:r>
              <a:rPr lang="sv-SE" sz="1700"/>
              <a:t> and </a:t>
            </a:r>
            <a:r>
              <a:rPr lang="sv-SE" sz="1700" b="1"/>
              <a:t>Biofuels 90%</a:t>
            </a:r>
            <a:r>
              <a:rPr lang="sv-SE" sz="1700"/>
              <a:t>. Finally, in Genovia that year there were </a:t>
            </a:r>
            <a:r>
              <a:rPr lang="sv-SE" sz="1700" b="1"/>
              <a:t>13,700,000</a:t>
            </a:r>
            <a:r>
              <a:rPr lang="sv-SE" sz="1700"/>
              <a:t> registered, </a:t>
            </a:r>
            <a:r>
              <a:rPr lang="sv-SE" sz="1700" b="1"/>
              <a:t>internal combustion engine cars</a:t>
            </a:r>
            <a:r>
              <a:rPr lang="sv-SE" sz="1700"/>
              <a:t> that covered a total distance of </a:t>
            </a:r>
            <a:r>
              <a:rPr lang="sv-SE" sz="1700" b="1"/>
              <a:t>820 billion-vkm</a:t>
            </a:r>
            <a:r>
              <a:rPr lang="sv-SE" sz="1700"/>
              <a:t>.</a:t>
            </a:r>
            <a:endParaRPr sz="1700"/>
          </a:p>
          <a:p>
            <a:pPr marL="0" marR="0" lvl="0" indent="0" algn="ctr" rtl="0">
              <a:lnSpc>
                <a:spcPct val="100000"/>
              </a:lnSpc>
              <a:spcBef>
                <a:spcPts val="0"/>
              </a:spcBef>
              <a:spcAft>
                <a:spcPts val="0"/>
              </a:spcAft>
              <a:buClr>
                <a:srgbClr val="000000"/>
              </a:buClr>
              <a:buSzPts val="1700"/>
              <a:buFont typeface="Arial"/>
              <a:buNone/>
            </a:pPr>
            <a:endParaRPr sz="1700"/>
          </a:p>
        </p:txBody>
      </p:sp>
      <p:sp>
        <p:nvSpPr>
          <p:cNvPr id="372" name="Google Shape;372;g3b86d0666e4_0_0"/>
          <p:cNvSpPr txBox="1"/>
          <p:nvPr/>
        </p:nvSpPr>
        <p:spPr>
          <a:xfrm>
            <a:off x="1410129" y="3469537"/>
            <a:ext cx="9824700" cy="8772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700"/>
              <a:buFont typeface="Arial"/>
              <a:buAutoNum type="alphaUcPeriod"/>
            </a:pPr>
            <a:r>
              <a:rPr lang="sv-SE" sz="1700"/>
              <a:t>Calculate the efficiency of internal combustion engine cars in </a:t>
            </a:r>
            <a:r>
              <a:rPr lang="sv-SE" sz="1700" b="1"/>
              <a:t>2020</a:t>
            </a:r>
            <a:r>
              <a:rPr lang="sv-SE" sz="1700"/>
              <a:t>. Which parameter(s) would you use to express it?</a:t>
            </a:r>
            <a:endParaRPr/>
          </a:p>
          <a:p>
            <a:pPr marL="342900" marR="0" lvl="0" indent="-342900" algn="just" rtl="0">
              <a:lnSpc>
                <a:spcPct val="100000"/>
              </a:lnSpc>
              <a:spcBef>
                <a:spcPts val="0"/>
              </a:spcBef>
              <a:spcAft>
                <a:spcPts val="0"/>
              </a:spcAft>
              <a:buClr>
                <a:srgbClr val="000000"/>
              </a:buClr>
              <a:buSzPts val="1700"/>
              <a:buFont typeface="Arial"/>
              <a:buAutoNum type="alphaUcPeriod"/>
            </a:pPr>
            <a:r>
              <a:rPr lang="sv-SE" sz="1700">
                <a:solidFill>
                  <a:schemeClr val="dk1"/>
                </a:solidFill>
              </a:rPr>
              <a:t>Calculate the capacity to activity unit of internal combustion engine cars in </a:t>
            </a:r>
            <a:r>
              <a:rPr lang="sv-SE" sz="1700" b="1">
                <a:solidFill>
                  <a:schemeClr val="dk1"/>
                </a:solidFill>
              </a:rPr>
              <a:t>2020</a:t>
            </a:r>
            <a:endParaRPr sz="1400" b="1" i="0" u="none" strike="noStrike" cap="none">
              <a:solidFill>
                <a:srgbClr val="000000"/>
              </a:solidFill>
            </a:endParaRPr>
          </a:p>
        </p:txBody>
      </p:sp>
      <p:sp>
        <p:nvSpPr>
          <p:cNvPr id="373" name="Google Shape;373;g3b86d0666e4_0_0"/>
          <p:cNvSpPr txBox="1"/>
          <p:nvPr/>
        </p:nvSpPr>
        <p:spPr>
          <a:xfrm>
            <a:off x="1410129" y="3196776"/>
            <a:ext cx="9697200" cy="384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900" b="1"/>
              <a:t>Calibrating the housing heating sector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Helvetica Neue"/>
              <a:buNone/>
            </a:pPr>
            <a:r>
              <a:rPr lang="sv-SE"/>
              <a:t>Thank you</a:t>
            </a:r>
            <a:endParaRPr/>
          </a:p>
        </p:txBody>
      </p:sp>
      <p:sp>
        <p:nvSpPr>
          <p:cNvPr id="379" name="Google Shape;379;p3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3600"/>
              <a:buNone/>
            </a:pPr>
            <a:r>
              <a:rPr lang="sv-SE"/>
              <a:t>www.climatecompatiblegrowth.com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3b86d0666e4_0_9"/>
          <p:cNvSpPr txBox="1"/>
          <p:nvPr/>
        </p:nvSpPr>
        <p:spPr>
          <a:xfrm>
            <a:off x="11798300" y="6565900"/>
            <a:ext cx="393600" cy="29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17</a:t>
            </a:fld>
            <a:endParaRPr sz="1000" b="1" i="0" u="none" strike="noStrike" cap="none">
              <a:solidFill>
                <a:schemeClr val="lt1"/>
              </a:solidFill>
              <a:latin typeface="Arial"/>
              <a:ea typeface="Arial"/>
              <a:cs typeface="Arial"/>
              <a:sym typeface="Arial"/>
            </a:endParaRPr>
          </a:p>
        </p:txBody>
      </p:sp>
      <p:sp>
        <p:nvSpPr>
          <p:cNvPr id="386" name="Google Shape;386;g3b86d0666e4_0_9"/>
          <p:cNvSpPr txBox="1"/>
          <p:nvPr/>
        </p:nvSpPr>
        <p:spPr>
          <a:xfrm>
            <a:off x="835428" y="1786512"/>
            <a:ext cx="9737400" cy="40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387" name="Google Shape;387;g3b86d0666e4_0_9"/>
          <p:cNvSpPr txBox="1">
            <a:spLocks noGrp="1"/>
          </p:cNvSpPr>
          <p:nvPr>
            <p:ph type="title"/>
          </p:nvPr>
        </p:nvSpPr>
        <p:spPr>
          <a:xfrm>
            <a:off x="719136" y="-232303"/>
            <a:ext cx="110793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Answers to the Practical Exercise</a:t>
            </a:r>
            <a:endParaRPr sz="2800"/>
          </a:p>
        </p:txBody>
      </p:sp>
      <p:sp>
        <p:nvSpPr>
          <p:cNvPr id="388" name="Google Shape;388;g3b86d0666e4_0_9"/>
          <p:cNvSpPr txBox="1"/>
          <p:nvPr/>
        </p:nvSpPr>
        <p:spPr>
          <a:xfrm>
            <a:off x="719136" y="1030258"/>
            <a:ext cx="10515600" cy="384900"/>
          </a:xfrm>
          <a:prstGeom prst="rect">
            <a:avLst/>
          </a:prstGeom>
          <a:solidFill>
            <a:srgbClr val="DDE7FF"/>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900"/>
              <a:buFont typeface="Arial"/>
              <a:buNone/>
            </a:pPr>
            <a:r>
              <a:rPr lang="sv-SE" sz="1900" b="1">
                <a:solidFill>
                  <a:schemeClr val="dk1"/>
                </a:solidFill>
              </a:rPr>
              <a:t>Calibrating the road transport sector</a:t>
            </a:r>
            <a:endParaRPr sz="1700" b="1" i="1"/>
          </a:p>
        </p:txBody>
      </p:sp>
      <p:sp>
        <p:nvSpPr>
          <p:cNvPr id="389" name="Google Shape;389;g3b86d0666e4_0_9"/>
          <p:cNvSpPr txBox="1"/>
          <p:nvPr/>
        </p:nvSpPr>
        <p:spPr>
          <a:xfrm>
            <a:off x="719136" y="1542878"/>
            <a:ext cx="10515600" cy="21858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700"/>
              <a:buFont typeface="Arial"/>
              <a:buAutoNum type="alphaUcPeriod"/>
            </a:pPr>
            <a:r>
              <a:rPr lang="sv-SE" sz="1700" b="0" i="0" u="none" strike="noStrike" cap="none">
                <a:solidFill>
                  <a:srgbClr val="000000"/>
                </a:solidFill>
                <a:latin typeface="Arial"/>
                <a:ea typeface="Arial"/>
                <a:cs typeface="Arial"/>
                <a:sym typeface="Arial"/>
              </a:rPr>
              <a:t>To </a:t>
            </a:r>
            <a:r>
              <a:rPr lang="sv-SE" sz="1700">
                <a:solidFill>
                  <a:schemeClr val="dk1"/>
                </a:solidFill>
              </a:rPr>
              <a:t>calculate the efficiency of internal combustion engine cars in 2020, the total fuel use needs to be divided by the activity. The total fuel use is as follows:</a:t>
            </a:r>
            <a:endParaRPr sz="1700">
              <a:solidFill>
                <a:schemeClr val="dk1"/>
              </a:solidFill>
            </a:endParaRPr>
          </a:p>
          <a:p>
            <a:pPr marL="457200" marR="0" lvl="0" indent="0" algn="just" rtl="0">
              <a:lnSpc>
                <a:spcPct val="100000"/>
              </a:lnSpc>
              <a:spcBef>
                <a:spcPts val="0"/>
              </a:spcBef>
              <a:spcAft>
                <a:spcPts val="0"/>
              </a:spcAft>
              <a:buNone/>
            </a:pPr>
            <a:r>
              <a:rPr lang="sv-SE" sz="1700" b="1">
                <a:solidFill>
                  <a:schemeClr val="dk1"/>
                </a:solidFill>
              </a:rPr>
              <a:t>8PJ*0.7+2*0.9 = 7.4PJ</a:t>
            </a:r>
            <a:endParaRPr sz="1700" b="1">
              <a:solidFill>
                <a:schemeClr val="dk1"/>
              </a:solidFill>
            </a:endParaRPr>
          </a:p>
          <a:p>
            <a:pPr marL="457200" marR="0" lvl="0" indent="0" algn="just" rtl="0">
              <a:lnSpc>
                <a:spcPct val="100000"/>
              </a:lnSpc>
              <a:spcBef>
                <a:spcPts val="0"/>
              </a:spcBef>
              <a:spcAft>
                <a:spcPts val="0"/>
              </a:spcAft>
              <a:buNone/>
            </a:pPr>
            <a:r>
              <a:rPr lang="sv-SE" sz="1700" b="1">
                <a:solidFill>
                  <a:schemeClr val="dk1"/>
                </a:solidFill>
              </a:rPr>
              <a:t>Efficiency = 7.4PJ/820billion-vkm = 0.009PJ/820 billion-vkm</a:t>
            </a:r>
            <a:endParaRPr sz="1700" b="1">
              <a:solidFill>
                <a:schemeClr val="dk1"/>
              </a:solidFill>
            </a:endParaRPr>
          </a:p>
          <a:p>
            <a:pPr marL="457200" marR="0" lvl="0" indent="0" algn="just" rtl="0">
              <a:lnSpc>
                <a:spcPct val="100000"/>
              </a:lnSpc>
              <a:spcBef>
                <a:spcPts val="0"/>
              </a:spcBef>
              <a:spcAft>
                <a:spcPts val="0"/>
              </a:spcAft>
              <a:buNone/>
            </a:pPr>
            <a:r>
              <a:rPr lang="sv-SE" sz="1700">
                <a:solidFill>
                  <a:schemeClr val="dk1"/>
                </a:solidFill>
              </a:rPr>
              <a:t>To express this in the model, the </a:t>
            </a:r>
            <a:r>
              <a:rPr lang="sv-SE" sz="1700" b="1">
                <a:solidFill>
                  <a:schemeClr val="dk1"/>
                </a:solidFill>
              </a:rPr>
              <a:t>Input Activity Ratio</a:t>
            </a:r>
            <a:r>
              <a:rPr lang="sv-SE" sz="1700">
                <a:solidFill>
                  <a:schemeClr val="dk1"/>
                </a:solidFill>
              </a:rPr>
              <a:t> should be </a:t>
            </a:r>
            <a:r>
              <a:rPr lang="sv-SE" sz="1700" b="1">
                <a:solidFill>
                  <a:schemeClr val="dk1"/>
                </a:solidFill>
              </a:rPr>
              <a:t>0.009</a:t>
            </a:r>
            <a:r>
              <a:rPr lang="sv-SE" sz="1700">
                <a:solidFill>
                  <a:schemeClr val="dk1"/>
                </a:solidFill>
              </a:rPr>
              <a:t> while the </a:t>
            </a:r>
            <a:r>
              <a:rPr lang="sv-SE" sz="1700" b="1">
                <a:solidFill>
                  <a:schemeClr val="dk1"/>
                </a:solidFill>
              </a:rPr>
              <a:t>Output Activity Ratio</a:t>
            </a:r>
            <a:r>
              <a:rPr lang="sv-SE" sz="1700">
                <a:solidFill>
                  <a:schemeClr val="dk1"/>
                </a:solidFill>
              </a:rPr>
              <a:t> should be </a:t>
            </a:r>
            <a:r>
              <a:rPr lang="sv-SE" sz="1700" b="1">
                <a:solidFill>
                  <a:schemeClr val="dk1"/>
                </a:solidFill>
              </a:rPr>
              <a:t>1</a:t>
            </a:r>
            <a:endParaRPr sz="1700" b="1">
              <a:solidFill>
                <a:schemeClr val="dk1"/>
              </a:solidFill>
            </a:endParaRPr>
          </a:p>
          <a:p>
            <a:pPr marL="342900" marR="0" lvl="0" indent="-342900" algn="just" rtl="0">
              <a:lnSpc>
                <a:spcPct val="100000"/>
              </a:lnSpc>
              <a:spcBef>
                <a:spcPts val="0"/>
              </a:spcBef>
              <a:spcAft>
                <a:spcPts val="0"/>
              </a:spcAft>
              <a:buClr>
                <a:srgbClr val="000000"/>
              </a:buClr>
              <a:buSzPts val="1700"/>
              <a:buFont typeface="Arial"/>
              <a:buAutoNum type="alphaUcPeriod"/>
            </a:pPr>
            <a:r>
              <a:rPr lang="sv-SE" sz="1700" b="1"/>
              <a:t>Capacity to Activity Unit = 820/13.7 = 59.9 </a:t>
            </a:r>
            <a:r>
              <a:rPr lang="sv-SE" sz="1700" b="1">
                <a:solidFill>
                  <a:schemeClr val="dk1"/>
                </a:solidFill>
              </a:rPr>
              <a:t>billion-vkm/million cars</a:t>
            </a:r>
            <a:endParaRPr sz="1700" b="1"/>
          </a:p>
          <a:p>
            <a:pPr marL="457200" marR="0" lvl="0" indent="0" algn="just" rtl="0">
              <a:lnSpc>
                <a:spcPct val="100000"/>
              </a:lnSpc>
              <a:spcBef>
                <a:spcPts val="0"/>
              </a:spcBef>
              <a:spcAft>
                <a:spcPts val="0"/>
              </a:spcAft>
              <a:buNone/>
            </a:pPr>
            <a:endParaRPr sz="17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4"/>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2</a:t>
            </a:fld>
            <a:endParaRPr sz="1000" b="1" i="0" u="none" strike="noStrike" cap="none">
              <a:solidFill>
                <a:schemeClr val="lt1"/>
              </a:solidFill>
              <a:latin typeface="Arial"/>
              <a:ea typeface="Arial"/>
              <a:cs typeface="Arial"/>
              <a:sym typeface="Arial"/>
            </a:endParaRPr>
          </a:p>
        </p:txBody>
      </p:sp>
      <p:sp>
        <p:nvSpPr>
          <p:cNvPr id="53" name="Google Shape;53;p4"/>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54" name="Google Shape;54;p4"/>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2800"/>
              <a:t>Learning outcomes</a:t>
            </a:r>
            <a:endParaRPr/>
          </a:p>
        </p:txBody>
      </p:sp>
      <p:sp>
        <p:nvSpPr>
          <p:cNvPr id="55" name="Google Shape;55;p4"/>
          <p:cNvSpPr txBox="1"/>
          <p:nvPr/>
        </p:nvSpPr>
        <p:spPr>
          <a:xfrm>
            <a:off x="1619250" y="2306377"/>
            <a:ext cx="9615486"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Understand how transport is modelled in the CLEWs++ concept</a:t>
            </a:r>
            <a:endParaRPr/>
          </a:p>
        </p:txBody>
      </p:sp>
      <p:sp>
        <p:nvSpPr>
          <p:cNvPr id="56" name="Google Shape;56;p4"/>
          <p:cNvSpPr/>
          <p:nvPr/>
        </p:nvSpPr>
        <p:spPr>
          <a:xfrm>
            <a:off x="835428" y="2155365"/>
            <a:ext cx="661986"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1</a:t>
            </a:r>
            <a:endParaRPr/>
          </a:p>
        </p:txBody>
      </p:sp>
      <p:sp>
        <p:nvSpPr>
          <p:cNvPr id="57" name="Google Shape;57;p4"/>
          <p:cNvSpPr/>
          <p:nvPr/>
        </p:nvSpPr>
        <p:spPr>
          <a:xfrm>
            <a:off x="835428" y="3549860"/>
            <a:ext cx="661986"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2</a:t>
            </a:r>
            <a:endParaRPr/>
          </a:p>
        </p:txBody>
      </p:sp>
      <p:sp>
        <p:nvSpPr>
          <p:cNvPr id="58" name="Google Shape;58;p4"/>
          <p:cNvSpPr txBox="1"/>
          <p:nvPr/>
        </p:nvSpPr>
        <p:spPr>
          <a:xfrm>
            <a:off x="1619250" y="3538683"/>
            <a:ext cx="9615486"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Go through some key considerations with regards to the main technologies used in transport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6"/>
          <p:cNvSpPr txBox="1"/>
          <p:nvPr/>
        </p:nvSpPr>
        <p:spPr>
          <a:xfrm>
            <a:off x="851789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3</a:t>
            </a:fld>
            <a:endParaRPr sz="1000" b="1" i="0" u="none" strike="noStrike" cap="none">
              <a:solidFill>
                <a:schemeClr val="lt1"/>
              </a:solidFill>
              <a:latin typeface="Arial"/>
              <a:ea typeface="Arial"/>
              <a:cs typeface="Arial"/>
              <a:sym typeface="Arial"/>
            </a:endParaRPr>
          </a:p>
        </p:txBody>
      </p:sp>
      <p:sp>
        <p:nvSpPr>
          <p:cNvPr id="65" name="Google Shape;65;p6"/>
          <p:cNvSpPr txBox="1"/>
          <p:nvPr/>
        </p:nvSpPr>
        <p:spPr>
          <a:xfrm>
            <a:off x="188715" y="-200025"/>
            <a:ext cx="11609585" cy="11106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400"/>
              <a:buFont typeface="Arial"/>
              <a:buNone/>
            </a:pPr>
            <a:r>
              <a:rPr lang="sv-SE" sz="4400" b="0" i="0" u="none" strike="noStrike" cap="none">
                <a:solidFill>
                  <a:schemeClr val="dk1"/>
                </a:solidFill>
                <a:latin typeface="Open Sans"/>
                <a:ea typeface="Open Sans"/>
                <a:cs typeface="Open Sans"/>
                <a:sym typeface="Open Sans"/>
              </a:rPr>
              <a:t>6.2 Basic concepts on transport modelling</a:t>
            </a:r>
            <a:endParaRPr/>
          </a:p>
        </p:txBody>
      </p:sp>
      <p:sp>
        <p:nvSpPr>
          <p:cNvPr id="66" name="Google Shape;66;p6"/>
          <p:cNvSpPr txBox="1"/>
          <p:nvPr/>
        </p:nvSpPr>
        <p:spPr>
          <a:xfrm>
            <a:off x="663216" y="1700022"/>
            <a:ext cx="2351447" cy="477054"/>
          </a:xfrm>
          <a:prstGeom prst="rect">
            <a:avLst/>
          </a:prstGeom>
          <a:solidFill>
            <a:srgbClr val="0B55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500" b="1" i="0" u="none" strike="noStrike" cap="none">
                <a:solidFill>
                  <a:schemeClr val="lt1"/>
                </a:solidFill>
                <a:latin typeface="Arial"/>
                <a:ea typeface="Arial"/>
                <a:cs typeface="Arial"/>
                <a:sym typeface="Arial"/>
              </a:rPr>
              <a:t>Road</a:t>
            </a:r>
            <a:endParaRPr/>
          </a:p>
        </p:txBody>
      </p:sp>
      <p:sp>
        <p:nvSpPr>
          <p:cNvPr id="67" name="Google Shape;67;p6"/>
          <p:cNvSpPr txBox="1"/>
          <p:nvPr/>
        </p:nvSpPr>
        <p:spPr>
          <a:xfrm>
            <a:off x="828697" y="4215414"/>
            <a:ext cx="1800000" cy="477054"/>
          </a:xfrm>
          <a:prstGeom prst="rect">
            <a:avLst/>
          </a:prstGeom>
          <a:solidFill>
            <a:srgbClr val="0B55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500" b="1" i="0" u="none" strike="noStrike" cap="none">
                <a:solidFill>
                  <a:schemeClr val="lt1"/>
                </a:solidFill>
                <a:latin typeface="Arial"/>
                <a:ea typeface="Arial"/>
                <a:cs typeface="Arial"/>
                <a:sym typeface="Arial"/>
              </a:rPr>
              <a:t>Rail</a:t>
            </a:r>
            <a:endParaRPr/>
          </a:p>
        </p:txBody>
      </p:sp>
      <p:sp>
        <p:nvSpPr>
          <p:cNvPr id="68" name="Google Shape;68;p6"/>
          <p:cNvSpPr txBox="1"/>
          <p:nvPr/>
        </p:nvSpPr>
        <p:spPr>
          <a:xfrm>
            <a:off x="6131602" y="4213628"/>
            <a:ext cx="1800000" cy="477054"/>
          </a:xfrm>
          <a:prstGeom prst="rect">
            <a:avLst/>
          </a:prstGeom>
          <a:solidFill>
            <a:srgbClr val="0B55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500" b="1" i="0" u="none" strike="noStrike" cap="none">
                <a:solidFill>
                  <a:schemeClr val="lt1"/>
                </a:solidFill>
                <a:latin typeface="Arial"/>
                <a:ea typeface="Arial"/>
                <a:cs typeface="Arial"/>
                <a:sym typeface="Arial"/>
              </a:rPr>
              <a:t>Air</a:t>
            </a:r>
            <a:endParaRPr/>
          </a:p>
        </p:txBody>
      </p:sp>
      <p:pic>
        <p:nvPicPr>
          <p:cNvPr id="69" name="Google Shape;69;p6" descr="Airplane with solid fill"/>
          <p:cNvPicPr preferRelativeResize="0"/>
          <p:nvPr/>
        </p:nvPicPr>
        <p:blipFill rotWithShape="1">
          <a:blip r:embed="rId3">
            <a:alphaModFix/>
          </a:blip>
          <a:srcRect/>
          <a:stretch/>
        </p:blipFill>
        <p:spPr>
          <a:xfrm>
            <a:off x="6511162" y="4883444"/>
            <a:ext cx="1122720" cy="1122720"/>
          </a:xfrm>
          <a:prstGeom prst="rect">
            <a:avLst/>
          </a:prstGeom>
          <a:noFill/>
          <a:ln>
            <a:noFill/>
          </a:ln>
        </p:spPr>
      </p:pic>
      <p:pic>
        <p:nvPicPr>
          <p:cNvPr id="70" name="Google Shape;70;p6" descr="Train with solid fill"/>
          <p:cNvPicPr preferRelativeResize="0"/>
          <p:nvPr/>
        </p:nvPicPr>
        <p:blipFill rotWithShape="1">
          <a:blip r:embed="rId4">
            <a:alphaModFix/>
          </a:blip>
          <a:srcRect/>
          <a:stretch/>
        </p:blipFill>
        <p:spPr>
          <a:xfrm>
            <a:off x="1287009" y="4915146"/>
            <a:ext cx="1091018" cy="1091018"/>
          </a:xfrm>
          <a:prstGeom prst="rect">
            <a:avLst/>
          </a:prstGeom>
          <a:noFill/>
          <a:ln>
            <a:noFill/>
          </a:ln>
        </p:spPr>
      </p:pic>
      <p:pic>
        <p:nvPicPr>
          <p:cNvPr id="71" name="Google Shape;71;p6" descr="Car with solid fill"/>
          <p:cNvPicPr preferRelativeResize="0"/>
          <p:nvPr/>
        </p:nvPicPr>
        <p:blipFill rotWithShape="1">
          <a:blip r:embed="rId5">
            <a:alphaModFix/>
          </a:blip>
          <a:srcRect/>
          <a:stretch/>
        </p:blipFill>
        <p:spPr>
          <a:xfrm>
            <a:off x="663216" y="2135369"/>
            <a:ext cx="1473903" cy="1473903"/>
          </a:xfrm>
          <a:prstGeom prst="rect">
            <a:avLst/>
          </a:prstGeom>
          <a:noFill/>
          <a:ln>
            <a:noFill/>
          </a:ln>
        </p:spPr>
      </p:pic>
      <p:pic>
        <p:nvPicPr>
          <p:cNvPr id="72" name="Google Shape;72;p6" descr="Freight with solid fill"/>
          <p:cNvPicPr preferRelativeResize="0"/>
          <p:nvPr/>
        </p:nvPicPr>
        <p:blipFill rotWithShape="1">
          <a:blip r:embed="rId6">
            <a:alphaModFix/>
          </a:blip>
          <a:srcRect/>
          <a:stretch/>
        </p:blipFill>
        <p:spPr>
          <a:xfrm>
            <a:off x="3836134" y="4835764"/>
            <a:ext cx="1122720" cy="1122720"/>
          </a:xfrm>
          <a:prstGeom prst="rect">
            <a:avLst/>
          </a:prstGeom>
          <a:noFill/>
          <a:ln>
            <a:noFill/>
          </a:ln>
        </p:spPr>
      </p:pic>
      <p:pic>
        <p:nvPicPr>
          <p:cNvPr id="73" name="Google Shape;73;p6" descr="Scooter with solid fill"/>
          <p:cNvPicPr preferRelativeResize="0"/>
          <p:nvPr/>
        </p:nvPicPr>
        <p:blipFill rotWithShape="1">
          <a:blip r:embed="rId7">
            <a:alphaModFix/>
          </a:blip>
          <a:srcRect/>
          <a:stretch/>
        </p:blipFill>
        <p:spPr>
          <a:xfrm>
            <a:off x="3166929" y="2210729"/>
            <a:ext cx="1302039" cy="1302039"/>
          </a:xfrm>
          <a:prstGeom prst="rect">
            <a:avLst/>
          </a:prstGeom>
          <a:noFill/>
          <a:ln>
            <a:noFill/>
          </a:ln>
        </p:spPr>
      </p:pic>
      <p:pic>
        <p:nvPicPr>
          <p:cNvPr id="74" name="Google Shape;74;p6" descr="Bus with solid fill"/>
          <p:cNvPicPr preferRelativeResize="0"/>
          <p:nvPr/>
        </p:nvPicPr>
        <p:blipFill rotWithShape="1">
          <a:blip r:embed="rId8">
            <a:alphaModFix/>
          </a:blip>
          <a:srcRect/>
          <a:stretch/>
        </p:blipFill>
        <p:spPr>
          <a:xfrm>
            <a:off x="5702397" y="2180273"/>
            <a:ext cx="1302039" cy="1302039"/>
          </a:xfrm>
          <a:prstGeom prst="rect">
            <a:avLst/>
          </a:prstGeom>
          <a:noFill/>
          <a:ln>
            <a:noFill/>
          </a:ln>
        </p:spPr>
      </p:pic>
      <p:pic>
        <p:nvPicPr>
          <p:cNvPr id="75" name="Google Shape;75;p6" descr="Truck with solid fill"/>
          <p:cNvPicPr preferRelativeResize="0"/>
          <p:nvPr/>
        </p:nvPicPr>
        <p:blipFill rotWithShape="1">
          <a:blip r:embed="rId9">
            <a:alphaModFix/>
          </a:blip>
          <a:srcRect/>
          <a:stretch/>
        </p:blipFill>
        <p:spPr>
          <a:xfrm>
            <a:off x="8275048" y="2183994"/>
            <a:ext cx="1302038" cy="1302038"/>
          </a:xfrm>
          <a:prstGeom prst="rect">
            <a:avLst/>
          </a:prstGeom>
          <a:noFill/>
          <a:ln>
            <a:noFill/>
          </a:ln>
        </p:spPr>
      </p:pic>
      <p:sp>
        <p:nvSpPr>
          <p:cNvPr id="76" name="Google Shape;76;p6"/>
          <p:cNvSpPr txBox="1"/>
          <p:nvPr/>
        </p:nvSpPr>
        <p:spPr>
          <a:xfrm>
            <a:off x="720024" y="3378659"/>
            <a:ext cx="134669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400" b="1" i="0" u="none" strike="noStrike" cap="none">
                <a:solidFill>
                  <a:srgbClr val="000000"/>
                </a:solidFill>
                <a:latin typeface="Arial"/>
                <a:ea typeface="Arial"/>
                <a:cs typeface="Arial"/>
                <a:sym typeface="Arial"/>
              </a:rPr>
              <a:t>Cars</a:t>
            </a:r>
            <a:endParaRPr/>
          </a:p>
        </p:txBody>
      </p:sp>
      <p:sp>
        <p:nvSpPr>
          <p:cNvPr id="77" name="Google Shape;77;p6"/>
          <p:cNvSpPr txBox="1"/>
          <p:nvPr/>
        </p:nvSpPr>
        <p:spPr>
          <a:xfrm>
            <a:off x="2872455" y="3299067"/>
            <a:ext cx="209460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400" b="1" i="0" u="none" strike="noStrike" cap="none">
                <a:solidFill>
                  <a:srgbClr val="000000"/>
                </a:solidFill>
                <a:latin typeface="Arial"/>
                <a:ea typeface="Arial"/>
                <a:cs typeface="Arial"/>
                <a:sym typeface="Arial"/>
              </a:rPr>
              <a:t>2/3 wheelers</a:t>
            </a:r>
            <a:endParaRPr/>
          </a:p>
        </p:txBody>
      </p:sp>
      <p:sp>
        <p:nvSpPr>
          <p:cNvPr id="78" name="Google Shape;78;p6"/>
          <p:cNvSpPr txBox="1"/>
          <p:nvPr/>
        </p:nvSpPr>
        <p:spPr>
          <a:xfrm>
            <a:off x="5306113" y="3299066"/>
            <a:ext cx="209460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400" b="1" i="0" u="none" strike="noStrike" cap="none">
                <a:solidFill>
                  <a:srgbClr val="000000"/>
                </a:solidFill>
                <a:latin typeface="Arial"/>
                <a:ea typeface="Arial"/>
                <a:cs typeface="Arial"/>
                <a:sym typeface="Arial"/>
              </a:rPr>
              <a:t>Buses</a:t>
            </a:r>
            <a:endParaRPr/>
          </a:p>
        </p:txBody>
      </p:sp>
      <p:sp>
        <p:nvSpPr>
          <p:cNvPr id="79" name="Google Shape;79;p6"/>
          <p:cNvSpPr txBox="1"/>
          <p:nvPr/>
        </p:nvSpPr>
        <p:spPr>
          <a:xfrm>
            <a:off x="7741606" y="3298325"/>
            <a:ext cx="249967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400" b="1" i="0" u="none" strike="noStrike" cap="none">
                <a:solidFill>
                  <a:srgbClr val="000000"/>
                </a:solidFill>
                <a:latin typeface="Arial"/>
                <a:ea typeface="Arial"/>
                <a:cs typeface="Arial"/>
                <a:sym typeface="Arial"/>
              </a:rPr>
              <a:t>Trucks (of various sizes)</a:t>
            </a:r>
            <a:endParaRPr/>
          </a:p>
        </p:txBody>
      </p:sp>
      <p:sp>
        <p:nvSpPr>
          <p:cNvPr id="80" name="Google Shape;80;p6"/>
          <p:cNvSpPr txBox="1"/>
          <p:nvPr/>
        </p:nvSpPr>
        <p:spPr>
          <a:xfrm>
            <a:off x="949658" y="6006164"/>
            <a:ext cx="166652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400" b="1" i="0" u="none" strike="noStrike" cap="none">
                <a:solidFill>
                  <a:srgbClr val="000000"/>
                </a:solidFill>
                <a:latin typeface="Arial"/>
                <a:ea typeface="Arial"/>
                <a:cs typeface="Arial"/>
                <a:sym typeface="Arial"/>
              </a:rPr>
              <a:t>Trains</a:t>
            </a:r>
            <a:endParaRPr sz="2400" b="1" i="0" u="none" strike="noStrike" cap="none">
              <a:solidFill>
                <a:srgbClr val="000000"/>
              </a:solidFill>
              <a:latin typeface="Arial"/>
              <a:ea typeface="Arial"/>
              <a:cs typeface="Arial"/>
              <a:sym typeface="Arial"/>
            </a:endParaRPr>
          </a:p>
        </p:txBody>
      </p:sp>
      <p:sp>
        <p:nvSpPr>
          <p:cNvPr id="81" name="Google Shape;81;p6"/>
          <p:cNvSpPr txBox="1"/>
          <p:nvPr/>
        </p:nvSpPr>
        <p:spPr>
          <a:xfrm>
            <a:off x="3523935" y="5969942"/>
            <a:ext cx="166652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400" b="1" i="0" u="none" strike="noStrike" cap="none">
                <a:solidFill>
                  <a:srgbClr val="000000"/>
                </a:solidFill>
                <a:latin typeface="Arial"/>
                <a:ea typeface="Arial"/>
                <a:cs typeface="Arial"/>
                <a:sym typeface="Arial"/>
              </a:rPr>
              <a:t>Ships</a:t>
            </a:r>
            <a:endParaRPr sz="2400" b="1" i="0" u="none" strike="noStrike" cap="none">
              <a:solidFill>
                <a:srgbClr val="000000"/>
              </a:solidFill>
              <a:latin typeface="Arial"/>
              <a:ea typeface="Arial"/>
              <a:cs typeface="Arial"/>
              <a:sym typeface="Arial"/>
            </a:endParaRPr>
          </a:p>
        </p:txBody>
      </p:sp>
      <p:sp>
        <p:nvSpPr>
          <p:cNvPr id="82" name="Google Shape;82;p6"/>
          <p:cNvSpPr txBox="1"/>
          <p:nvPr/>
        </p:nvSpPr>
        <p:spPr>
          <a:xfrm>
            <a:off x="6239262" y="5969942"/>
            <a:ext cx="166652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400" b="1" i="0" u="none" strike="noStrike" cap="none">
                <a:solidFill>
                  <a:srgbClr val="000000"/>
                </a:solidFill>
                <a:latin typeface="Arial"/>
                <a:ea typeface="Arial"/>
                <a:cs typeface="Arial"/>
                <a:sym typeface="Arial"/>
              </a:rPr>
              <a:t>Airplanes</a:t>
            </a:r>
            <a:endParaRPr sz="2400" b="1" i="0" u="none" strike="noStrike" cap="none">
              <a:solidFill>
                <a:srgbClr val="000000"/>
              </a:solidFill>
              <a:latin typeface="Arial"/>
              <a:ea typeface="Arial"/>
              <a:cs typeface="Arial"/>
              <a:sym typeface="Arial"/>
            </a:endParaRPr>
          </a:p>
        </p:txBody>
      </p:sp>
      <p:sp>
        <p:nvSpPr>
          <p:cNvPr id="83" name="Google Shape;83;p6"/>
          <p:cNvSpPr txBox="1"/>
          <p:nvPr/>
        </p:nvSpPr>
        <p:spPr>
          <a:xfrm>
            <a:off x="3430940" y="4214672"/>
            <a:ext cx="1823743" cy="477054"/>
          </a:xfrm>
          <a:prstGeom prst="rect">
            <a:avLst/>
          </a:prstGeom>
          <a:solidFill>
            <a:srgbClr val="0B55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500" b="1" i="0" u="none" strike="noStrike" cap="none">
                <a:solidFill>
                  <a:schemeClr val="lt1"/>
                </a:solidFill>
                <a:latin typeface="Arial"/>
                <a:ea typeface="Arial"/>
                <a:cs typeface="Arial"/>
                <a:sym typeface="Arial"/>
              </a:rPr>
              <a:t>Maritime</a:t>
            </a:r>
            <a:endParaRPr sz="2500" b="1"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8"/>
          <p:cNvSpPr txBox="1"/>
          <p:nvPr/>
        </p:nvSpPr>
        <p:spPr>
          <a:xfrm>
            <a:off x="188715" y="-200025"/>
            <a:ext cx="11609585" cy="11106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Structure in CLEWs Model – 2/3 wheelers</a:t>
            </a:r>
            <a:endParaRPr/>
          </a:p>
        </p:txBody>
      </p:sp>
      <p:sp>
        <p:nvSpPr>
          <p:cNvPr id="90" name="Google Shape;90;p8"/>
          <p:cNvSpPr txBox="1"/>
          <p:nvPr/>
        </p:nvSpPr>
        <p:spPr>
          <a:xfrm>
            <a:off x="5125100" y="1766575"/>
            <a:ext cx="6426300" cy="4278900"/>
          </a:xfrm>
          <a:prstGeom prst="rect">
            <a:avLst/>
          </a:prstGeom>
          <a:noFill/>
          <a:ln>
            <a:noFill/>
          </a:ln>
        </p:spPr>
        <p:txBody>
          <a:bodyPr spcFirstLastPara="1" wrap="square" lIns="91425" tIns="45700" rIns="91425" bIns="45700" anchor="t" anchorCtr="0">
            <a:spAutoFit/>
          </a:bodyPr>
          <a:lstStyle/>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Two- and three-wheelers play a critical role in the transport systems of many low- and middle-income countries, where they often serve as the primary mode of motorized mobility for both passengers and small-scale freight.</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The diagram shows how the CLEWs++ model represents different fuel types—electricity, liquid fuel, and natural gas—used by 2/3 wheelers to meet the demand for 2/3 wheelers.</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These vehicles are especially prevalent in dense urban areas due to their affordability, manoeuvrability, and low operating costs. Their high share in the vehicle fleet makes them a key target for transport electrification and fuel-efficiency policies.</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Properly modelling their energy demand and emissions impact is essential for planning clean mobility transitions in rapidly urbanizing regions.</a:t>
            </a:r>
            <a:endParaRPr sz="1600"/>
          </a:p>
        </p:txBody>
      </p:sp>
      <p:sp>
        <p:nvSpPr>
          <p:cNvPr id="91" name="Google Shape;91;p8"/>
          <p:cNvSpPr/>
          <p:nvPr/>
        </p:nvSpPr>
        <p:spPr>
          <a:xfrm>
            <a:off x="1773140" y="1766585"/>
            <a:ext cx="2046900" cy="607200"/>
          </a:xfrm>
          <a:prstGeom prst="roundRect">
            <a:avLst>
              <a:gd name="adj" fmla="val 16667"/>
            </a:avLst>
          </a:prstGeom>
          <a:solidFill>
            <a:srgbClr val="6C0819"/>
          </a:solidFill>
          <a:ln w="32300" cap="flat" cmpd="sng">
            <a:solidFill>
              <a:srgbClr val="000D2C"/>
            </a:solidFill>
            <a:prstDash val="solid"/>
            <a:round/>
            <a:headEnd type="none" w="sm" len="sm"/>
            <a:tailEnd type="none" w="sm" len="sm"/>
          </a:ln>
        </p:spPr>
        <p:txBody>
          <a:bodyPr spcFirstLastPara="1" wrap="square" lIns="116225" tIns="58075" rIns="116225" bIns="58075" anchor="ctr" anchorCtr="0">
            <a:noAutofit/>
          </a:bodyPr>
          <a:lstStyle/>
          <a:p>
            <a:pPr marL="0" marR="0" lvl="0" indent="0" algn="ctr" rtl="0">
              <a:lnSpc>
                <a:spcPct val="100000"/>
              </a:lnSpc>
              <a:spcBef>
                <a:spcPts val="0"/>
              </a:spcBef>
              <a:spcAft>
                <a:spcPts val="0"/>
              </a:spcAft>
              <a:buClr>
                <a:srgbClr val="000000"/>
              </a:buClr>
              <a:buSzPts val="1716"/>
              <a:buFont typeface="Arial"/>
              <a:buNone/>
            </a:pPr>
            <a:r>
              <a:rPr lang="sv-SE" sz="1600">
                <a:solidFill>
                  <a:srgbClr val="FFFFFF"/>
                </a:solidFill>
              </a:rPr>
              <a:t>2/3 wheelers using electricity</a:t>
            </a:r>
            <a:endParaRPr sz="1600" b="0" i="0" u="none" strike="noStrike" cap="none">
              <a:solidFill>
                <a:srgbClr val="000000"/>
              </a:solidFill>
              <a:latin typeface="Arial"/>
              <a:ea typeface="Arial"/>
              <a:cs typeface="Arial"/>
              <a:sym typeface="Arial"/>
            </a:endParaRPr>
          </a:p>
        </p:txBody>
      </p:sp>
      <p:cxnSp>
        <p:nvCxnSpPr>
          <p:cNvPr id="92" name="Google Shape;92;p8"/>
          <p:cNvCxnSpPr/>
          <p:nvPr/>
        </p:nvCxnSpPr>
        <p:spPr>
          <a:xfrm>
            <a:off x="640600" y="2054764"/>
            <a:ext cx="1132500" cy="0"/>
          </a:xfrm>
          <a:prstGeom prst="straightConnector1">
            <a:avLst/>
          </a:prstGeom>
          <a:noFill/>
          <a:ln w="36325" cap="flat" cmpd="sng">
            <a:solidFill>
              <a:srgbClr val="6C0819"/>
            </a:solidFill>
            <a:prstDash val="solid"/>
            <a:round/>
            <a:headEnd type="none" w="sm" len="sm"/>
            <a:tailEnd type="triangle" w="med" len="med"/>
          </a:ln>
          <a:effectLst>
            <a:outerShdw blurRad="50842" dist="25421" dir="5400000" rotWithShape="0">
              <a:srgbClr val="000000">
                <a:alpha val="37250"/>
              </a:srgbClr>
            </a:outerShdw>
          </a:effectLst>
        </p:spPr>
      </p:cxnSp>
      <p:sp>
        <p:nvSpPr>
          <p:cNvPr id="93" name="Google Shape;93;p8"/>
          <p:cNvSpPr/>
          <p:nvPr/>
        </p:nvSpPr>
        <p:spPr>
          <a:xfrm>
            <a:off x="1773140" y="2557749"/>
            <a:ext cx="2046900" cy="607200"/>
          </a:xfrm>
          <a:prstGeom prst="roundRect">
            <a:avLst>
              <a:gd name="adj" fmla="val 16667"/>
            </a:avLst>
          </a:prstGeom>
          <a:solidFill>
            <a:srgbClr val="6C0819"/>
          </a:solidFill>
          <a:ln w="32300" cap="flat" cmpd="sng">
            <a:solidFill>
              <a:srgbClr val="000D2C"/>
            </a:solidFill>
            <a:prstDash val="solid"/>
            <a:round/>
            <a:headEnd type="none" w="sm" len="sm"/>
            <a:tailEnd type="none" w="sm" len="sm"/>
          </a:ln>
        </p:spPr>
        <p:txBody>
          <a:bodyPr spcFirstLastPara="1" wrap="square" lIns="116225" tIns="58075" rIns="116225" bIns="58075" anchor="ctr" anchorCtr="0">
            <a:noAutofit/>
          </a:bodyPr>
          <a:lstStyle/>
          <a:p>
            <a:pPr marL="0" marR="0" lvl="0" indent="0" algn="ctr" rtl="0">
              <a:lnSpc>
                <a:spcPct val="100000"/>
              </a:lnSpc>
              <a:spcBef>
                <a:spcPts val="0"/>
              </a:spcBef>
              <a:spcAft>
                <a:spcPts val="0"/>
              </a:spcAft>
              <a:buClr>
                <a:srgbClr val="000000"/>
              </a:buClr>
              <a:buSzPts val="1716"/>
              <a:buFont typeface="Arial"/>
              <a:buNone/>
            </a:pPr>
            <a:r>
              <a:rPr lang="sv-SE" sz="1600">
                <a:solidFill>
                  <a:srgbClr val="FFFFFF"/>
                </a:solidFill>
              </a:rPr>
              <a:t>2/3 wheelers using liquid fuel</a:t>
            </a:r>
            <a:endParaRPr sz="1600" b="0" i="0" u="none" strike="noStrike" cap="none">
              <a:solidFill>
                <a:srgbClr val="000000"/>
              </a:solidFill>
              <a:latin typeface="Arial"/>
              <a:ea typeface="Arial"/>
              <a:cs typeface="Arial"/>
              <a:sym typeface="Arial"/>
            </a:endParaRPr>
          </a:p>
        </p:txBody>
      </p:sp>
      <p:cxnSp>
        <p:nvCxnSpPr>
          <p:cNvPr id="94" name="Google Shape;94;p8"/>
          <p:cNvCxnSpPr/>
          <p:nvPr/>
        </p:nvCxnSpPr>
        <p:spPr>
          <a:xfrm>
            <a:off x="640600" y="2845928"/>
            <a:ext cx="1132500" cy="0"/>
          </a:xfrm>
          <a:prstGeom prst="straightConnector1">
            <a:avLst/>
          </a:prstGeom>
          <a:noFill/>
          <a:ln w="36325" cap="flat" cmpd="sng">
            <a:solidFill>
              <a:srgbClr val="6C0819"/>
            </a:solidFill>
            <a:prstDash val="solid"/>
            <a:round/>
            <a:headEnd type="none" w="sm" len="sm"/>
            <a:tailEnd type="triangle" w="med" len="med"/>
          </a:ln>
          <a:effectLst>
            <a:outerShdw blurRad="50842" dist="25421" dir="5400000" rotWithShape="0">
              <a:srgbClr val="000000">
                <a:alpha val="37250"/>
              </a:srgbClr>
            </a:outerShdw>
          </a:effectLst>
        </p:spPr>
      </p:cxnSp>
      <p:sp>
        <p:nvSpPr>
          <p:cNvPr id="95" name="Google Shape;95;p8"/>
          <p:cNvSpPr/>
          <p:nvPr/>
        </p:nvSpPr>
        <p:spPr>
          <a:xfrm>
            <a:off x="1773140" y="3348914"/>
            <a:ext cx="2046900" cy="607200"/>
          </a:xfrm>
          <a:prstGeom prst="roundRect">
            <a:avLst>
              <a:gd name="adj" fmla="val 16667"/>
            </a:avLst>
          </a:prstGeom>
          <a:solidFill>
            <a:srgbClr val="6C0819"/>
          </a:solidFill>
          <a:ln w="32300" cap="flat" cmpd="sng">
            <a:solidFill>
              <a:srgbClr val="000D2C"/>
            </a:solidFill>
            <a:prstDash val="solid"/>
            <a:round/>
            <a:headEnd type="none" w="sm" len="sm"/>
            <a:tailEnd type="none" w="sm" len="sm"/>
          </a:ln>
        </p:spPr>
        <p:txBody>
          <a:bodyPr spcFirstLastPara="1" wrap="square" lIns="116225" tIns="58075" rIns="116225" bIns="58075" anchor="ctr" anchorCtr="0">
            <a:noAutofit/>
          </a:bodyPr>
          <a:lstStyle/>
          <a:p>
            <a:pPr marL="0" marR="0" lvl="0" indent="0" algn="ctr" rtl="0">
              <a:lnSpc>
                <a:spcPct val="100000"/>
              </a:lnSpc>
              <a:spcBef>
                <a:spcPts val="0"/>
              </a:spcBef>
              <a:spcAft>
                <a:spcPts val="0"/>
              </a:spcAft>
              <a:buClr>
                <a:srgbClr val="000000"/>
              </a:buClr>
              <a:buSzPts val="1716"/>
              <a:buFont typeface="Arial"/>
              <a:buNone/>
            </a:pPr>
            <a:r>
              <a:rPr lang="sv-SE" sz="1600">
                <a:solidFill>
                  <a:srgbClr val="FFFFFF"/>
                </a:solidFill>
              </a:rPr>
              <a:t>2/3 wheelers using natural gas</a:t>
            </a:r>
            <a:endParaRPr sz="1600" b="0" i="0" u="none" strike="noStrike" cap="none">
              <a:solidFill>
                <a:srgbClr val="000000"/>
              </a:solidFill>
              <a:latin typeface="Arial"/>
              <a:ea typeface="Arial"/>
              <a:cs typeface="Arial"/>
              <a:sym typeface="Arial"/>
            </a:endParaRPr>
          </a:p>
        </p:txBody>
      </p:sp>
      <p:cxnSp>
        <p:nvCxnSpPr>
          <p:cNvPr id="96" name="Google Shape;96;p8"/>
          <p:cNvCxnSpPr/>
          <p:nvPr/>
        </p:nvCxnSpPr>
        <p:spPr>
          <a:xfrm>
            <a:off x="640600" y="3637092"/>
            <a:ext cx="1132500" cy="0"/>
          </a:xfrm>
          <a:prstGeom prst="straightConnector1">
            <a:avLst/>
          </a:prstGeom>
          <a:noFill/>
          <a:ln w="36325" cap="flat" cmpd="sng">
            <a:solidFill>
              <a:srgbClr val="6C0819"/>
            </a:solidFill>
            <a:prstDash val="solid"/>
            <a:round/>
            <a:headEnd type="none" w="sm" len="sm"/>
            <a:tailEnd type="triangle" w="med" len="med"/>
          </a:ln>
          <a:effectLst>
            <a:outerShdw blurRad="50842" dist="25421" dir="5400000" rotWithShape="0">
              <a:srgbClr val="000000">
                <a:alpha val="37250"/>
              </a:srgbClr>
            </a:outerShdw>
          </a:effectLst>
        </p:spPr>
      </p:cxnSp>
      <p:cxnSp>
        <p:nvCxnSpPr>
          <p:cNvPr id="97" name="Google Shape;97;p8"/>
          <p:cNvCxnSpPr/>
          <p:nvPr/>
        </p:nvCxnSpPr>
        <p:spPr>
          <a:xfrm>
            <a:off x="4029375" y="2072075"/>
            <a:ext cx="0" cy="1595400"/>
          </a:xfrm>
          <a:prstGeom prst="straightConnector1">
            <a:avLst/>
          </a:prstGeom>
          <a:noFill/>
          <a:ln w="48425" cap="flat" cmpd="sng">
            <a:solidFill>
              <a:srgbClr val="6C0819"/>
            </a:solidFill>
            <a:prstDash val="solid"/>
            <a:round/>
            <a:headEnd type="none" w="sm" len="sm"/>
            <a:tailEnd type="none" w="sm" len="sm"/>
          </a:ln>
          <a:effectLst>
            <a:outerShdw blurRad="50842" dist="25421" dir="5400000" rotWithShape="0">
              <a:srgbClr val="000000">
                <a:alpha val="37250"/>
              </a:srgbClr>
            </a:outerShdw>
          </a:effectLst>
        </p:spPr>
      </p:cxnSp>
      <p:cxnSp>
        <p:nvCxnSpPr>
          <p:cNvPr id="98" name="Google Shape;98;p8"/>
          <p:cNvCxnSpPr/>
          <p:nvPr/>
        </p:nvCxnSpPr>
        <p:spPr>
          <a:xfrm rot="10800000">
            <a:off x="3819977" y="3652628"/>
            <a:ext cx="209400" cy="0"/>
          </a:xfrm>
          <a:prstGeom prst="straightConnector1">
            <a:avLst/>
          </a:prstGeom>
          <a:noFill/>
          <a:ln w="48425" cap="flat" cmpd="sng">
            <a:solidFill>
              <a:srgbClr val="6C0819"/>
            </a:solidFill>
            <a:prstDash val="solid"/>
            <a:round/>
            <a:headEnd type="none" w="sm" len="sm"/>
            <a:tailEnd type="none" w="sm" len="sm"/>
          </a:ln>
          <a:effectLst>
            <a:outerShdw blurRad="50842" dist="25421" dir="5400000" rotWithShape="0">
              <a:srgbClr val="000000">
                <a:alpha val="37250"/>
              </a:srgbClr>
            </a:outerShdw>
          </a:effectLst>
        </p:spPr>
      </p:cxnSp>
      <p:cxnSp>
        <p:nvCxnSpPr>
          <p:cNvPr id="99" name="Google Shape;99;p8"/>
          <p:cNvCxnSpPr/>
          <p:nvPr/>
        </p:nvCxnSpPr>
        <p:spPr>
          <a:xfrm rot="10800000">
            <a:off x="3819977" y="2839538"/>
            <a:ext cx="209400" cy="0"/>
          </a:xfrm>
          <a:prstGeom prst="straightConnector1">
            <a:avLst/>
          </a:prstGeom>
          <a:noFill/>
          <a:ln w="48425" cap="flat" cmpd="sng">
            <a:solidFill>
              <a:srgbClr val="6C0819"/>
            </a:solidFill>
            <a:prstDash val="solid"/>
            <a:round/>
            <a:headEnd type="none" w="sm" len="sm"/>
            <a:tailEnd type="none" w="sm" len="sm"/>
          </a:ln>
          <a:effectLst>
            <a:outerShdw blurRad="50842" dist="25421" dir="5400000" rotWithShape="0">
              <a:srgbClr val="000000">
                <a:alpha val="37250"/>
              </a:srgbClr>
            </a:outerShdw>
          </a:effectLst>
        </p:spPr>
      </p:cxnSp>
      <p:cxnSp>
        <p:nvCxnSpPr>
          <p:cNvPr id="100" name="Google Shape;100;p8"/>
          <p:cNvCxnSpPr/>
          <p:nvPr/>
        </p:nvCxnSpPr>
        <p:spPr>
          <a:xfrm rot="10800000">
            <a:off x="3819977" y="2070300"/>
            <a:ext cx="209400" cy="0"/>
          </a:xfrm>
          <a:prstGeom prst="straightConnector1">
            <a:avLst/>
          </a:prstGeom>
          <a:noFill/>
          <a:ln w="48425" cap="flat" cmpd="sng">
            <a:solidFill>
              <a:srgbClr val="6C0819"/>
            </a:solidFill>
            <a:prstDash val="solid"/>
            <a:round/>
            <a:headEnd type="none" w="sm" len="sm"/>
            <a:tailEnd type="none" w="sm" len="sm"/>
          </a:ln>
          <a:effectLst>
            <a:outerShdw blurRad="50842" dist="25421" dir="5400000" rotWithShape="0">
              <a:srgbClr val="000000">
                <a:alpha val="37250"/>
              </a:srgbClr>
            </a:outerShdw>
          </a:effectLst>
        </p:spPr>
      </p:cxnSp>
      <p:cxnSp>
        <p:nvCxnSpPr>
          <p:cNvPr id="101" name="Google Shape;101;p8"/>
          <p:cNvCxnSpPr/>
          <p:nvPr/>
        </p:nvCxnSpPr>
        <p:spPr>
          <a:xfrm>
            <a:off x="4029371" y="2839551"/>
            <a:ext cx="776400" cy="0"/>
          </a:xfrm>
          <a:prstGeom prst="straightConnector1">
            <a:avLst/>
          </a:prstGeom>
          <a:noFill/>
          <a:ln w="36325" cap="flat" cmpd="sng">
            <a:solidFill>
              <a:srgbClr val="6C0819"/>
            </a:solidFill>
            <a:prstDash val="solid"/>
            <a:round/>
            <a:headEnd type="none" w="sm" len="sm"/>
            <a:tailEnd type="triangle" w="med" len="med"/>
          </a:ln>
          <a:effectLst>
            <a:outerShdw blurRad="50842" dist="25421" dir="5400000" rotWithShape="0">
              <a:srgbClr val="000000">
                <a:alpha val="37250"/>
              </a:srgbClr>
            </a:outerShdw>
          </a:effectLst>
        </p:spPr>
      </p:cxnSp>
      <p:sp>
        <p:nvSpPr>
          <p:cNvPr id="102" name="Google Shape;102;p8"/>
          <p:cNvSpPr txBox="1"/>
          <p:nvPr/>
        </p:nvSpPr>
        <p:spPr>
          <a:xfrm>
            <a:off x="790442" y="1702795"/>
            <a:ext cx="832500" cy="352200"/>
          </a:xfrm>
          <a:prstGeom prst="rect">
            <a:avLst/>
          </a:prstGeom>
          <a:noFill/>
          <a:ln>
            <a:noFill/>
          </a:ln>
        </p:spPr>
        <p:txBody>
          <a:bodyPr spcFirstLastPara="1" wrap="square" lIns="116225" tIns="58075" rIns="116225" bIns="58075" anchor="t" anchorCtr="0">
            <a:spAutoFit/>
          </a:bodyPr>
          <a:lstStyle/>
          <a:p>
            <a:pPr marL="0" marR="0" lvl="0" indent="0" algn="ctr" rtl="0">
              <a:lnSpc>
                <a:spcPct val="100000"/>
              </a:lnSpc>
              <a:spcBef>
                <a:spcPts val="0"/>
              </a:spcBef>
              <a:spcAft>
                <a:spcPts val="0"/>
              </a:spcAft>
              <a:buClr>
                <a:srgbClr val="000000"/>
              </a:buClr>
              <a:buSzPts val="1525"/>
              <a:buFont typeface="Arial"/>
              <a:buNone/>
            </a:pPr>
            <a:r>
              <a:rPr lang="sv-SE" sz="1525"/>
              <a:t>A</a:t>
            </a:r>
            <a:endParaRPr sz="1779" b="0" i="0" u="none" strike="noStrike" cap="none">
              <a:solidFill>
                <a:srgbClr val="000000"/>
              </a:solidFill>
              <a:latin typeface="Arial"/>
              <a:ea typeface="Arial"/>
              <a:cs typeface="Arial"/>
              <a:sym typeface="Arial"/>
            </a:endParaRPr>
          </a:p>
        </p:txBody>
      </p:sp>
      <p:sp>
        <p:nvSpPr>
          <p:cNvPr id="103" name="Google Shape;103;p8"/>
          <p:cNvSpPr txBox="1"/>
          <p:nvPr/>
        </p:nvSpPr>
        <p:spPr>
          <a:xfrm>
            <a:off x="790442" y="2493959"/>
            <a:ext cx="832500" cy="352200"/>
          </a:xfrm>
          <a:prstGeom prst="rect">
            <a:avLst/>
          </a:prstGeom>
          <a:noFill/>
          <a:ln>
            <a:noFill/>
          </a:ln>
        </p:spPr>
        <p:txBody>
          <a:bodyPr spcFirstLastPara="1" wrap="square" lIns="116225" tIns="58075" rIns="116225" bIns="58075" anchor="t" anchorCtr="0">
            <a:spAutoFit/>
          </a:bodyPr>
          <a:lstStyle/>
          <a:p>
            <a:pPr marL="0" marR="0" lvl="0" indent="0" algn="ctr" rtl="0">
              <a:lnSpc>
                <a:spcPct val="100000"/>
              </a:lnSpc>
              <a:spcBef>
                <a:spcPts val="0"/>
              </a:spcBef>
              <a:spcAft>
                <a:spcPts val="0"/>
              </a:spcAft>
              <a:buClr>
                <a:srgbClr val="000000"/>
              </a:buClr>
              <a:buSzPts val="1525"/>
              <a:buFont typeface="Arial"/>
              <a:buNone/>
            </a:pPr>
            <a:r>
              <a:rPr lang="sv-SE" sz="1525"/>
              <a:t>B</a:t>
            </a:r>
            <a:endParaRPr sz="1779" b="0" i="0" u="none" strike="noStrike" cap="none">
              <a:solidFill>
                <a:srgbClr val="000000"/>
              </a:solidFill>
              <a:latin typeface="Arial"/>
              <a:ea typeface="Arial"/>
              <a:cs typeface="Arial"/>
              <a:sym typeface="Arial"/>
            </a:endParaRPr>
          </a:p>
        </p:txBody>
      </p:sp>
      <p:sp>
        <p:nvSpPr>
          <p:cNvPr id="104" name="Google Shape;104;p8"/>
          <p:cNvSpPr txBox="1"/>
          <p:nvPr/>
        </p:nvSpPr>
        <p:spPr>
          <a:xfrm>
            <a:off x="790442" y="3285123"/>
            <a:ext cx="832500" cy="352200"/>
          </a:xfrm>
          <a:prstGeom prst="rect">
            <a:avLst/>
          </a:prstGeom>
          <a:noFill/>
          <a:ln>
            <a:noFill/>
          </a:ln>
        </p:spPr>
        <p:txBody>
          <a:bodyPr spcFirstLastPara="1" wrap="square" lIns="116225" tIns="58075" rIns="116225" bIns="58075" anchor="t" anchorCtr="0">
            <a:spAutoFit/>
          </a:bodyPr>
          <a:lstStyle/>
          <a:p>
            <a:pPr marL="0" marR="0" lvl="0" indent="0" algn="ctr" rtl="0">
              <a:lnSpc>
                <a:spcPct val="100000"/>
              </a:lnSpc>
              <a:spcBef>
                <a:spcPts val="0"/>
              </a:spcBef>
              <a:spcAft>
                <a:spcPts val="0"/>
              </a:spcAft>
              <a:buClr>
                <a:srgbClr val="000000"/>
              </a:buClr>
              <a:buSzPts val="1525"/>
              <a:buFont typeface="Arial"/>
              <a:buNone/>
            </a:pPr>
            <a:r>
              <a:rPr lang="sv-SE" sz="1525"/>
              <a:t>C</a:t>
            </a:r>
            <a:endParaRPr sz="1779" b="0" i="0" u="none" strike="noStrike" cap="none">
              <a:solidFill>
                <a:srgbClr val="000000"/>
              </a:solidFill>
              <a:latin typeface="Arial"/>
              <a:ea typeface="Arial"/>
              <a:cs typeface="Arial"/>
              <a:sym typeface="Arial"/>
            </a:endParaRPr>
          </a:p>
        </p:txBody>
      </p:sp>
      <p:sp>
        <p:nvSpPr>
          <p:cNvPr id="105" name="Google Shape;105;p8"/>
          <p:cNvSpPr txBox="1"/>
          <p:nvPr/>
        </p:nvSpPr>
        <p:spPr>
          <a:xfrm>
            <a:off x="3969917" y="2487572"/>
            <a:ext cx="832500" cy="352200"/>
          </a:xfrm>
          <a:prstGeom prst="rect">
            <a:avLst/>
          </a:prstGeom>
          <a:noFill/>
          <a:ln>
            <a:noFill/>
          </a:ln>
        </p:spPr>
        <p:txBody>
          <a:bodyPr spcFirstLastPara="1" wrap="square" lIns="116225" tIns="58075" rIns="116225" bIns="58075" anchor="t" anchorCtr="0">
            <a:spAutoFit/>
          </a:bodyPr>
          <a:lstStyle/>
          <a:p>
            <a:pPr marL="0" marR="0" lvl="0" indent="0" algn="ctr" rtl="0">
              <a:lnSpc>
                <a:spcPct val="100000"/>
              </a:lnSpc>
              <a:spcBef>
                <a:spcPts val="0"/>
              </a:spcBef>
              <a:spcAft>
                <a:spcPts val="0"/>
              </a:spcAft>
              <a:buClr>
                <a:srgbClr val="000000"/>
              </a:buClr>
              <a:buSzPts val="1525"/>
              <a:buFont typeface="Arial"/>
              <a:buNone/>
            </a:pPr>
            <a:r>
              <a:rPr lang="sv-SE" sz="1525"/>
              <a:t>D</a:t>
            </a:r>
            <a:endParaRPr sz="1779" b="0" i="0" u="none" strike="noStrike" cap="none">
              <a:solidFill>
                <a:srgbClr val="000000"/>
              </a:solidFill>
              <a:latin typeface="Arial"/>
              <a:ea typeface="Arial"/>
              <a:cs typeface="Arial"/>
              <a:sym typeface="Arial"/>
            </a:endParaRPr>
          </a:p>
        </p:txBody>
      </p:sp>
      <p:sp>
        <p:nvSpPr>
          <p:cNvPr id="106" name="Google Shape;106;p8"/>
          <p:cNvSpPr txBox="1"/>
          <p:nvPr/>
        </p:nvSpPr>
        <p:spPr>
          <a:xfrm>
            <a:off x="640600" y="4428050"/>
            <a:ext cx="3991800" cy="11697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Transport electricity</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Liquid fuel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Natural gas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D = </a:t>
            </a:r>
            <a:r>
              <a:rPr lang="sv-SE"/>
              <a:t>2/3 wheelers activity (vehicle-kilometres)</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0"/>
          <p:cNvSpPr txBox="1"/>
          <p:nvPr/>
        </p:nvSpPr>
        <p:spPr>
          <a:xfrm>
            <a:off x="188715" y="-200025"/>
            <a:ext cx="11609585" cy="11106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Structure in CLEWs Model - Cars</a:t>
            </a:r>
            <a:endParaRPr/>
          </a:p>
        </p:txBody>
      </p:sp>
      <p:sp>
        <p:nvSpPr>
          <p:cNvPr id="113" name="Google Shape;113;p10"/>
          <p:cNvSpPr txBox="1"/>
          <p:nvPr/>
        </p:nvSpPr>
        <p:spPr>
          <a:xfrm>
            <a:off x="4667250" y="1098125"/>
            <a:ext cx="6934200" cy="5510400"/>
          </a:xfrm>
          <a:prstGeom prst="rect">
            <a:avLst/>
          </a:prstGeom>
          <a:noFill/>
          <a:ln>
            <a:noFill/>
          </a:ln>
        </p:spPr>
        <p:txBody>
          <a:bodyPr spcFirstLastPara="1" wrap="square" lIns="91425" tIns="45700" rIns="91425" bIns="45700" anchor="t" anchorCtr="0">
            <a:spAutoFit/>
          </a:bodyPr>
          <a:lstStyle/>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Cars are one of the most widely used modes of transport globally, with ownership steadily rising in low- and middle-income countries as incomes grow, infrastructure improves, and urbanization accelerates. The CLEWs++ model captures this evolution through multiple car technology pathways—electric, hydrogen, liquid fuel, natural gas, and plug-in hybrids—each contributing to overall car transport demand. </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Plug-in hybrid electric vehicles (PHEVs) combine an internal combustion engine with a rechargeable battery, allowing them to operate on electricity for short distances and switch to fuel when needed, hence the input of both electricity and liquid fuels in the diagram above. This dual capability reduces fuel consumption and emissions compared to conventional vehicles while offering flexibility in areas with limited charging infrastructure.</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As many developing countries experience a shift from public or informal transport to private car ownership, understanding the energy implications becomes increasingly important. Modelling these pathways helps assess the potential impacts of different policy choices—such as fuel taxation, electrification incentives, or urban planning—on emissions, energy demand, and sustainable mobility outcomes.</a:t>
            </a:r>
            <a:br>
              <a:rPr lang="sv-SE"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p:txBody>
      </p:sp>
      <p:sp>
        <p:nvSpPr>
          <p:cNvPr id="114" name="Google Shape;114;p10"/>
          <p:cNvSpPr/>
          <p:nvPr/>
        </p:nvSpPr>
        <p:spPr>
          <a:xfrm>
            <a:off x="1751679" y="1298203"/>
            <a:ext cx="17247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marR="0" lvl="0" indent="0" algn="ctr" rtl="0">
              <a:lnSpc>
                <a:spcPct val="100000"/>
              </a:lnSpc>
              <a:spcBef>
                <a:spcPts val="0"/>
              </a:spcBef>
              <a:spcAft>
                <a:spcPts val="0"/>
              </a:spcAft>
              <a:buClr>
                <a:srgbClr val="000000"/>
              </a:buClr>
              <a:buSzPts val="1446"/>
              <a:buFont typeface="Arial"/>
              <a:buNone/>
            </a:pPr>
            <a:r>
              <a:rPr lang="sv-SE" sz="1499">
                <a:solidFill>
                  <a:srgbClr val="FFFFFF"/>
                </a:solidFill>
              </a:rPr>
              <a:t>Cars using electricity</a:t>
            </a:r>
            <a:endParaRPr sz="1499" b="0" i="0" u="none" strike="noStrike" cap="none">
              <a:solidFill>
                <a:srgbClr val="000000"/>
              </a:solidFill>
              <a:latin typeface="Arial"/>
              <a:ea typeface="Arial"/>
              <a:cs typeface="Arial"/>
              <a:sym typeface="Arial"/>
            </a:endParaRPr>
          </a:p>
        </p:txBody>
      </p:sp>
      <p:cxnSp>
        <p:nvCxnSpPr>
          <p:cNvPr id="115" name="Google Shape;115;p10"/>
          <p:cNvCxnSpPr/>
          <p:nvPr/>
        </p:nvCxnSpPr>
        <p:spPr>
          <a:xfrm>
            <a:off x="797350" y="1541036"/>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16" name="Google Shape;116;p10"/>
          <p:cNvSpPr/>
          <p:nvPr/>
        </p:nvSpPr>
        <p:spPr>
          <a:xfrm>
            <a:off x="1751679" y="1964876"/>
            <a:ext cx="17247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Cars using hydrogen</a:t>
            </a:r>
            <a:endParaRPr sz="1499">
              <a:solidFill>
                <a:srgbClr val="FFFFFF"/>
              </a:solidFill>
            </a:endParaRPr>
          </a:p>
        </p:txBody>
      </p:sp>
      <p:cxnSp>
        <p:nvCxnSpPr>
          <p:cNvPr id="117" name="Google Shape;117;p10"/>
          <p:cNvCxnSpPr/>
          <p:nvPr/>
        </p:nvCxnSpPr>
        <p:spPr>
          <a:xfrm>
            <a:off x="797350" y="2207709"/>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18" name="Google Shape;118;p10"/>
          <p:cNvSpPr/>
          <p:nvPr/>
        </p:nvSpPr>
        <p:spPr>
          <a:xfrm>
            <a:off x="1751679" y="2631550"/>
            <a:ext cx="17247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Cars using </a:t>
            </a:r>
            <a:br>
              <a:rPr lang="sv-SE" sz="1499">
                <a:solidFill>
                  <a:schemeClr val="lt1"/>
                </a:solidFill>
              </a:rPr>
            </a:br>
            <a:r>
              <a:rPr lang="sv-SE" sz="1499">
                <a:solidFill>
                  <a:schemeClr val="lt1"/>
                </a:solidFill>
              </a:rPr>
              <a:t>liquid fuel</a:t>
            </a:r>
            <a:endParaRPr sz="1499">
              <a:solidFill>
                <a:srgbClr val="FFFFFF"/>
              </a:solidFill>
            </a:endParaRPr>
          </a:p>
        </p:txBody>
      </p:sp>
      <p:cxnSp>
        <p:nvCxnSpPr>
          <p:cNvPr id="119" name="Google Shape;119;p10"/>
          <p:cNvCxnSpPr/>
          <p:nvPr/>
        </p:nvCxnSpPr>
        <p:spPr>
          <a:xfrm>
            <a:off x="797350" y="2874383"/>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20" name="Google Shape;120;p10"/>
          <p:cNvSpPr/>
          <p:nvPr/>
        </p:nvSpPr>
        <p:spPr>
          <a:xfrm>
            <a:off x="1751679" y="3298223"/>
            <a:ext cx="17247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Cars using natural gas</a:t>
            </a:r>
            <a:endParaRPr sz="1499" b="0" i="0" u="none" strike="noStrike" cap="none">
              <a:solidFill>
                <a:srgbClr val="000000"/>
              </a:solidFill>
              <a:latin typeface="Arial"/>
              <a:ea typeface="Arial"/>
              <a:cs typeface="Arial"/>
              <a:sym typeface="Arial"/>
            </a:endParaRPr>
          </a:p>
        </p:txBody>
      </p:sp>
      <p:cxnSp>
        <p:nvCxnSpPr>
          <p:cNvPr id="121" name="Google Shape;121;p10"/>
          <p:cNvCxnSpPr/>
          <p:nvPr/>
        </p:nvCxnSpPr>
        <p:spPr>
          <a:xfrm>
            <a:off x="797350" y="3541056"/>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22" name="Google Shape;122;p10"/>
          <p:cNvSpPr/>
          <p:nvPr/>
        </p:nvSpPr>
        <p:spPr>
          <a:xfrm>
            <a:off x="1751679" y="3964896"/>
            <a:ext cx="17247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Cars using plug-in hybrids</a:t>
            </a:r>
            <a:endParaRPr sz="1499" b="0" i="0" u="none" strike="noStrike" cap="none">
              <a:solidFill>
                <a:srgbClr val="000000"/>
              </a:solidFill>
              <a:latin typeface="Arial"/>
              <a:ea typeface="Arial"/>
              <a:cs typeface="Arial"/>
              <a:sym typeface="Arial"/>
            </a:endParaRPr>
          </a:p>
        </p:txBody>
      </p:sp>
      <p:cxnSp>
        <p:nvCxnSpPr>
          <p:cNvPr id="123" name="Google Shape;123;p10"/>
          <p:cNvCxnSpPr/>
          <p:nvPr/>
        </p:nvCxnSpPr>
        <p:spPr>
          <a:xfrm>
            <a:off x="797350" y="4038665"/>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cxnSp>
        <p:nvCxnSpPr>
          <p:cNvPr id="124" name="Google Shape;124;p10"/>
          <p:cNvCxnSpPr/>
          <p:nvPr/>
        </p:nvCxnSpPr>
        <p:spPr>
          <a:xfrm>
            <a:off x="3652893" y="1543585"/>
            <a:ext cx="0" cy="265080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25" name="Google Shape;125;p10"/>
          <p:cNvCxnSpPr/>
          <p:nvPr/>
        </p:nvCxnSpPr>
        <p:spPr>
          <a:xfrm rot="10800000">
            <a:off x="3476485" y="1554770"/>
            <a:ext cx="1764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26" name="Google Shape;126;p10"/>
          <p:cNvCxnSpPr/>
          <p:nvPr/>
        </p:nvCxnSpPr>
        <p:spPr>
          <a:xfrm rot="10800000">
            <a:off x="3476485" y="4207727"/>
            <a:ext cx="1764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27" name="Google Shape;127;p10"/>
          <p:cNvCxnSpPr/>
          <p:nvPr/>
        </p:nvCxnSpPr>
        <p:spPr>
          <a:xfrm rot="10800000">
            <a:off x="3476485" y="3554148"/>
            <a:ext cx="1764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28" name="Google Shape;128;p10"/>
          <p:cNvCxnSpPr/>
          <p:nvPr/>
        </p:nvCxnSpPr>
        <p:spPr>
          <a:xfrm rot="10800000">
            <a:off x="3476485" y="2868999"/>
            <a:ext cx="1764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29" name="Google Shape;129;p10"/>
          <p:cNvCxnSpPr/>
          <p:nvPr/>
        </p:nvCxnSpPr>
        <p:spPr>
          <a:xfrm rot="10800000">
            <a:off x="3476485" y="2220801"/>
            <a:ext cx="1764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30" name="Google Shape;130;p10"/>
          <p:cNvCxnSpPr/>
          <p:nvPr/>
        </p:nvCxnSpPr>
        <p:spPr>
          <a:xfrm>
            <a:off x="3652880" y="2869009"/>
            <a:ext cx="6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31" name="Google Shape;131;p10"/>
          <p:cNvSpPr txBox="1"/>
          <p:nvPr/>
        </p:nvSpPr>
        <p:spPr>
          <a:xfrm>
            <a:off x="923613" y="1244450"/>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b="0" i="0" u="none" strike="noStrike" cap="none">
                <a:solidFill>
                  <a:srgbClr val="000000"/>
                </a:solidFill>
                <a:latin typeface="Arial"/>
                <a:ea typeface="Arial"/>
                <a:cs typeface="Arial"/>
                <a:sym typeface="Arial"/>
              </a:rPr>
              <a:t>A</a:t>
            </a:r>
            <a:endParaRPr sz="1499" b="0" i="0" u="none" strike="noStrike" cap="none">
              <a:solidFill>
                <a:srgbClr val="000000"/>
              </a:solidFill>
              <a:latin typeface="Arial"/>
              <a:ea typeface="Arial"/>
              <a:cs typeface="Arial"/>
              <a:sym typeface="Arial"/>
            </a:endParaRPr>
          </a:p>
        </p:txBody>
      </p:sp>
      <p:sp>
        <p:nvSpPr>
          <p:cNvPr id="132" name="Google Shape;132;p10"/>
          <p:cNvSpPr txBox="1"/>
          <p:nvPr/>
        </p:nvSpPr>
        <p:spPr>
          <a:xfrm>
            <a:off x="923613" y="1911123"/>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B</a:t>
            </a:r>
            <a:endParaRPr sz="1499" b="0" i="0" u="none" strike="noStrike" cap="none">
              <a:solidFill>
                <a:srgbClr val="000000"/>
              </a:solidFill>
              <a:latin typeface="Arial"/>
              <a:ea typeface="Arial"/>
              <a:cs typeface="Arial"/>
              <a:sym typeface="Arial"/>
            </a:endParaRPr>
          </a:p>
        </p:txBody>
      </p:sp>
      <p:sp>
        <p:nvSpPr>
          <p:cNvPr id="133" name="Google Shape;133;p10"/>
          <p:cNvSpPr txBox="1"/>
          <p:nvPr/>
        </p:nvSpPr>
        <p:spPr>
          <a:xfrm>
            <a:off x="923613" y="2577797"/>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C</a:t>
            </a:r>
            <a:endParaRPr sz="1499" b="0" i="0" u="none" strike="noStrike" cap="none">
              <a:solidFill>
                <a:srgbClr val="000000"/>
              </a:solidFill>
              <a:latin typeface="Arial"/>
              <a:ea typeface="Arial"/>
              <a:cs typeface="Arial"/>
              <a:sym typeface="Arial"/>
            </a:endParaRPr>
          </a:p>
        </p:txBody>
      </p:sp>
      <p:sp>
        <p:nvSpPr>
          <p:cNvPr id="134" name="Google Shape;134;p10"/>
          <p:cNvSpPr txBox="1"/>
          <p:nvPr/>
        </p:nvSpPr>
        <p:spPr>
          <a:xfrm>
            <a:off x="923613" y="3244470"/>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D</a:t>
            </a:r>
            <a:endParaRPr sz="1499" b="0" i="0" u="none" strike="noStrike" cap="none">
              <a:solidFill>
                <a:srgbClr val="000000"/>
              </a:solidFill>
              <a:latin typeface="Arial"/>
              <a:ea typeface="Arial"/>
              <a:cs typeface="Arial"/>
              <a:sym typeface="Arial"/>
            </a:endParaRPr>
          </a:p>
        </p:txBody>
      </p:sp>
      <p:sp>
        <p:nvSpPr>
          <p:cNvPr id="135" name="Google Shape;135;p10"/>
          <p:cNvSpPr txBox="1"/>
          <p:nvPr/>
        </p:nvSpPr>
        <p:spPr>
          <a:xfrm>
            <a:off x="923613" y="3742079"/>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A</a:t>
            </a:r>
            <a:endParaRPr sz="1499" b="0" i="0" u="none" strike="noStrike" cap="none">
              <a:solidFill>
                <a:srgbClr val="000000"/>
              </a:solidFill>
              <a:latin typeface="Arial"/>
              <a:ea typeface="Arial"/>
              <a:cs typeface="Arial"/>
              <a:sym typeface="Arial"/>
            </a:endParaRPr>
          </a:p>
        </p:txBody>
      </p:sp>
      <p:sp>
        <p:nvSpPr>
          <p:cNvPr id="136" name="Google Shape;136;p10"/>
          <p:cNvSpPr txBox="1"/>
          <p:nvPr/>
        </p:nvSpPr>
        <p:spPr>
          <a:xfrm>
            <a:off x="3602782" y="2572415"/>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E</a:t>
            </a:r>
            <a:endParaRPr sz="1499" b="0" i="0" u="none" strike="noStrike" cap="none">
              <a:solidFill>
                <a:srgbClr val="000000"/>
              </a:solidFill>
              <a:latin typeface="Arial"/>
              <a:ea typeface="Arial"/>
              <a:cs typeface="Arial"/>
              <a:sym typeface="Arial"/>
            </a:endParaRPr>
          </a:p>
        </p:txBody>
      </p:sp>
      <p:sp>
        <p:nvSpPr>
          <p:cNvPr id="137" name="Google Shape;137;p10"/>
          <p:cNvSpPr txBox="1"/>
          <p:nvPr/>
        </p:nvSpPr>
        <p:spPr>
          <a:xfrm>
            <a:off x="797350" y="4861300"/>
            <a:ext cx="3349200" cy="13854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Transport electricity</a:t>
            </a:r>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Hydrogen</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Liquid fuel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D = </a:t>
            </a:r>
            <a:r>
              <a:rPr lang="sv-SE">
                <a:solidFill>
                  <a:schemeClr val="dk1"/>
                </a:solidFill>
              </a:rPr>
              <a:t>Natural gas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E = </a:t>
            </a:r>
            <a:r>
              <a:rPr lang="sv-SE">
                <a:solidFill>
                  <a:schemeClr val="dk1"/>
                </a:solidFill>
              </a:rPr>
              <a:t>Car activity (vehicle-kilometres)</a:t>
            </a:r>
            <a:endParaRPr>
              <a:solidFill>
                <a:schemeClr val="dk1"/>
              </a:solidFill>
            </a:endParaRPr>
          </a:p>
        </p:txBody>
      </p:sp>
      <p:cxnSp>
        <p:nvCxnSpPr>
          <p:cNvPr id="138" name="Google Shape;138;p10"/>
          <p:cNvCxnSpPr/>
          <p:nvPr/>
        </p:nvCxnSpPr>
        <p:spPr>
          <a:xfrm>
            <a:off x="797350" y="4405927"/>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39" name="Google Shape;139;p10"/>
          <p:cNvSpPr txBox="1"/>
          <p:nvPr/>
        </p:nvSpPr>
        <p:spPr>
          <a:xfrm>
            <a:off x="923613" y="4109341"/>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C</a:t>
            </a:r>
            <a:endParaRPr sz="1499"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2"/>
          <p:cNvSpPr txBox="1"/>
          <p:nvPr/>
        </p:nvSpPr>
        <p:spPr>
          <a:xfrm>
            <a:off x="188715" y="-200025"/>
            <a:ext cx="11609585" cy="11106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Structure in CLEWs Model - Buses</a:t>
            </a:r>
            <a:endParaRPr/>
          </a:p>
        </p:txBody>
      </p:sp>
      <p:sp>
        <p:nvSpPr>
          <p:cNvPr id="146" name="Google Shape;146;p12"/>
          <p:cNvSpPr txBox="1"/>
          <p:nvPr/>
        </p:nvSpPr>
        <p:spPr>
          <a:xfrm>
            <a:off x="5105875" y="1468275"/>
            <a:ext cx="6214200" cy="3494100"/>
          </a:xfrm>
          <a:prstGeom prst="rect">
            <a:avLst/>
          </a:prstGeom>
          <a:noFill/>
          <a:ln>
            <a:noFill/>
          </a:ln>
        </p:spPr>
        <p:txBody>
          <a:bodyPr spcFirstLastPara="1" wrap="square" lIns="91425" tIns="45700" rIns="91425" bIns="45700" anchor="t" anchorCtr="0">
            <a:spAutoFit/>
          </a:bodyPr>
          <a:lstStyle/>
          <a:p>
            <a:pPr marL="171450" marR="0" lvl="0" indent="-203200" algn="l" rtl="0">
              <a:lnSpc>
                <a:spcPct val="100000"/>
              </a:lnSpc>
              <a:spcBef>
                <a:spcPts val="0"/>
              </a:spcBef>
              <a:spcAft>
                <a:spcPts val="0"/>
              </a:spcAft>
              <a:buClr>
                <a:srgbClr val="000000"/>
              </a:buClr>
              <a:buSzPts val="1700"/>
              <a:buFont typeface="Noto Sans Symbols"/>
              <a:buChar char="❑"/>
            </a:pPr>
            <a:r>
              <a:rPr lang="sv-SE" sz="1700" b="0" i="0" u="none" strike="noStrike" cap="none">
                <a:solidFill>
                  <a:srgbClr val="000000"/>
                </a:solidFill>
                <a:latin typeface="Arial"/>
                <a:ea typeface="Arial"/>
                <a:cs typeface="Arial"/>
                <a:sym typeface="Arial"/>
              </a:rPr>
              <a:t>Buses are a central component of public transport systems and are vital for moving large volumes of passengers efficiently, especially in urban and interurban settings. In the CLEWs++ model, buses are represented with multiple fuel pathways—electric, hydrogen, liquid fuels, natural gas, and plug-in hybrid electric buses to meet the demand for bus mobility.</a:t>
            </a:r>
            <a:endParaRPr sz="17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700"/>
          </a:p>
          <a:p>
            <a:pPr marL="171450" marR="0" lvl="0" indent="-203200" algn="l" rtl="0">
              <a:lnSpc>
                <a:spcPct val="100000"/>
              </a:lnSpc>
              <a:spcBef>
                <a:spcPts val="0"/>
              </a:spcBef>
              <a:spcAft>
                <a:spcPts val="0"/>
              </a:spcAft>
              <a:buClr>
                <a:srgbClr val="000000"/>
              </a:buClr>
              <a:buSzPts val="1700"/>
              <a:buFont typeface="Noto Sans Symbols"/>
              <a:buChar char="❑"/>
            </a:pPr>
            <a:r>
              <a:rPr lang="sv-SE" sz="1700" b="0" i="0" u="none" strike="noStrike" cap="none">
                <a:solidFill>
                  <a:srgbClr val="000000"/>
                </a:solidFill>
                <a:latin typeface="Arial"/>
                <a:ea typeface="Arial"/>
                <a:cs typeface="Arial"/>
                <a:sym typeface="Arial"/>
              </a:rPr>
              <a:t>Modelling the transition from diesel-dominated fleets toward cleaner alternatives like electric or hydrogen buses helps inform sustainable transport strategies and investment planning for expanding, modernizing, and greening public transport systems.</a:t>
            </a:r>
            <a:endParaRPr sz="1700"/>
          </a:p>
        </p:txBody>
      </p:sp>
      <p:sp>
        <p:nvSpPr>
          <p:cNvPr id="147" name="Google Shape;147;p12"/>
          <p:cNvSpPr/>
          <p:nvPr/>
        </p:nvSpPr>
        <p:spPr>
          <a:xfrm>
            <a:off x="1751679" y="1298203"/>
            <a:ext cx="17247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marR="0" lvl="0" indent="0" algn="ctr" rtl="0">
              <a:lnSpc>
                <a:spcPct val="100000"/>
              </a:lnSpc>
              <a:spcBef>
                <a:spcPts val="0"/>
              </a:spcBef>
              <a:spcAft>
                <a:spcPts val="0"/>
              </a:spcAft>
              <a:buClr>
                <a:srgbClr val="000000"/>
              </a:buClr>
              <a:buSzPts val="1446"/>
              <a:buFont typeface="Arial"/>
              <a:buNone/>
            </a:pPr>
            <a:r>
              <a:rPr lang="sv-SE" sz="1499">
                <a:solidFill>
                  <a:srgbClr val="FFFFFF"/>
                </a:solidFill>
              </a:rPr>
              <a:t>Buses using electricity</a:t>
            </a:r>
            <a:endParaRPr sz="1499" b="0" i="0" u="none" strike="noStrike" cap="none">
              <a:solidFill>
                <a:srgbClr val="000000"/>
              </a:solidFill>
              <a:latin typeface="Arial"/>
              <a:ea typeface="Arial"/>
              <a:cs typeface="Arial"/>
              <a:sym typeface="Arial"/>
            </a:endParaRPr>
          </a:p>
        </p:txBody>
      </p:sp>
      <p:cxnSp>
        <p:nvCxnSpPr>
          <p:cNvPr id="148" name="Google Shape;148;p12"/>
          <p:cNvCxnSpPr/>
          <p:nvPr/>
        </p:nvCxnSpPr>
        <p:spPr>
          <a:xfrm>
            <a:off x="797350" y="1541036"/>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49" name="Google Shape;149;p12"/>
          <p:cNvSpPr/>
          <p:nvPr/>
        </p:nvSpPr>
        <p:spPr>
          <a:xfrm>
            <a:off x="1751679" y="1964876"/>
            <a:ext cx="17247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Buses using hydrogen</a:t>
            </a:r>
            <a:endParaRPr sz="1499">
              <a:solidFill>
                <a:srgbClr val="FFFFFF"/>
              </a:solidFill>
            </a:endParaRPr>
          </a:p>
        </p:txBody>
      </p:sp>
      <p:cxnSp>
        <p:nvCxnSpPr>
          <p:cNvPr id="150" name="Google Shape;150;p12"/>
          <p:cNvCxnSpPr/>
          <p:nvPr/>
        </p:nvCxnSpPr>
        <p:spPr>
          <a:xfrm>
            <a:off x="797350" y="2207709"/>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51" name="Google Shape;151;p12"/>
          <p:cNvSpPr/>
          <p:nvPr/>
        </p:nvSpPr>
        <p:spPr>
          <a:xfrm>
            <a:off x="1751679" y="2631550"/>
            <a:ext cx="17247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Buses using </a:t>
            </a:r>
            <a:br>
              <a:rPr lang="sv-SE" sz="1499">
                <a:solidFill>
                  <a:schemeClr val="lt1"/>
                </a:solidFill>
              </a:rPr>
            </a:br>
            <a:r>
              <a:rPr lang="sv-SE" sz="1499">
                <a:solidFill>
                  <a:schemeClr val="lt1"/>
                </a:solidFill>
              </a:rPr>
              <a:t>liquid fuel</a:t>
            </a:r>
            <a:endParaRPr sz="1499">
              <a:solidFill>
                <a:srgbClr val="FFFFFF"/>
              </a:solidFill>
            </a:endParaRPr>
          </a:p>
        </p:txBody>
      </p:sp>
      <p:cxnSp>
        <p:nvCxnSpPr>
          <p:cNvPr id="152" name="Google Shape;152;p12"/>
          <p:cNvCxnSpPr/>
          <p:nvPr/>
        </p:nvCxnSpPr>
        <p:spPr>
          <a:xfrm>
            <a:off x="797350" y="2874383"/>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53" name="Google Shape;153;p12"/>
          <p:cNvSpPr/>
          <p:nvPr/>
        </p:nvSpPr>
        <p:spPr>
          <a:xfrm>
            <a:off x="1751679" y="3298223"/>
            <a:ext cx="17247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Buses using natural gas</a:t>
            </a:r>
            <a:endParaRPr sz="1499" b="0" i="0" u="none" strike="noStrike" cap="none">
              <a:solidFill>
                <a:srgbClr val="000000"/>
              </a:solidFill>
              <a:latin typeface="Arial"/>
              <a:ea typeface="Arial"/>
              <a:cs typeface="Arial"/>
              <a:sym typeface="Arial"/>
            </a:endParaRPr>
          </a:p>
        </p:txBody>
      </p:sp>
      <p:cxnSp>
        <p:nvCxnSpPr>
          <p:cNvPr id="154" name="Google Shape;154;p12"/>
          <p:cNvCxnSpPr/>
          <p:nvPr/>
        </p:nvCxnSpPr>
        <p:spPr>
          <a:xfrm>
            <a:off x="797350" y="3541056"/>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55" name="Google Shape;155;p12"/>
          <p:cNvSpPr/>
          <p:nvPr/>
        </p:nvSpPr>
        <p:spPr>
          <a:xfrm>
            <a:off x="1751679" y="3964896"/>
            <a:ext cx="17247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Buses using plug-in hybrids</a:t>
            </a:r>
            <a:endParaRPr sz="1499" b="0" i="0" u="none" strike="noStrike" cap="none">
              <a:solidFill>
                <a:srgbClr val="000000"/>
              </a:solidFill>
              <a:latin typeface="Arial"/>
              <a:ea typeface="Arial"/>
              <a:cs typeface="Arial"/>
              <a:sym typeface="Arial"/>
            </a:endParaRPr>
          </a:p>
        </p:txBody>
      </p:sp>
      <p:cxnSp>
        <p:nvCxnSpPr>
          <p:cNvPr id="156" name="Google Shape;156;p12"/>
          <p:cNvCxnSpPr/>
          <p:nvPr/>
        </p:nvCxnSpPr>
        <p:spPr>
          <a:xfrm>
            <a:off x="797350" y="4038665"/>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cxnSp>
        <p:nvCxnSpPr>
          <p:cNvPr id="157" name="Google Shape;157;p12"/>
          <p:cNvCxnSpPr/>
          <p:nvPr/>
        </p:nvCxnSpPr>
        <p:spPr>
          <a:xfrm>
            <a:off x="3652893" y="1543585"/>
            <a:ext cx="0" cy="265080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58" name="Google Shape;158;p12"/>
          <p:cNvCxnSpPr/>
          <p:nvPr/>
        </p:nvCxnSpPr>
        <p:spPr>
          <a:xfrm rot="10800000">
            <a:off x="3476485" y="1554770"/>
            <a:ext cx="1764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59" name="Google Shape;159;p12"/>
          <p:cNvCxnSpPr/>
          <p:nvPr/>
        </p:nvCxnSpPr>
        <p:spPr>
          <a:xfrm rot="10800000">
            <a:off x="3476485" y="4207727"/>
            <a:ext cx="1764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60" name="Google Shape;160;p12"/>
          <p:cNvCxnSpPr/>
          <p:nvPr/>
        </p:nvCxnSpPr>
        <p:spPr>
          <a:xfrm rot="10800000">
            <a:off x="3476485" y="3554148"/>
            <a:ext cx="1764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61" name="Google Shape;161;p12"/>
          <p:cNvCxnSpPr/>
          <p:nvPr/>
        </p:nvCxnSpPr>
        <p:spPr>
          <a:xfrm rot="10800000">
            <a:off x="3476485" y="2868999"/>
            <a:ext cx="1764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62" name="Google Shape;162;p12"/>
          <p:cNvCxnSpPr/>
          <p:nvPr/>
        </p:nvCxnSpPr>
        <p:spPr>
          <a:xfrm rot="10800000">
            <a:off x="3476485" y="2220801"/>
            <a:ext cx="1764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63" name="Google Shape;163;p12"/>
          <p:cNvCxnSpPr/>
          <p:nvPr/>
        </p:nvCxnSpPr>
        <p:spPr>
          <a:xfrm>
            <a:off x="3652880" y="2869009"/>
            <a:ext cx="6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64" name="Google Shape;164;p12"/>
          <p:cNvSpPr txBox="1"/>
          <p:nvPr/>
        </p:nvSpPr>
        <p:spPr>
          <a:xfrm>
            <a:off x="923613" y="1244450"/>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b="0" i="0" u="none" strike="noStrike" cap="none">
                <a:solidFill>
                  <a:srgbClr val="000000"/>
                </a:solidFill>
                <a:latin typeface="Arial"/>
                <a:ea typeface="Arial"/>
                <a:cs typeface="Arial"/>
                <a:sym typeface="Arial"/>
              </a:rPr>
              <a:t>A</a:t>
            </a:r>
            <a:endParaRPr sz="1499" b="0" i="0" u="none" strike="noStrike" cap="none">
              <a:solidFill>
                <a:srgbClr val="000000"/>
              </a:solidFill>
              <a:latin typeface="Arial"/>
              <a:ea typeface="Arial"/>
              <a:cs typeface="Arial"/>
              <a:sym typeface="Arial"/>
            </a:endParaRPr>
          </a:p>
        </p:txBody>
      </p:sp>
      <p:sp>
        <p:nvSpPr>
          <p:cNvPr id="165" name="Google Shape;165;p12"/>
          <p:cNvSpPr txBox="1"/>
          <p:nvPr/>
        </p:nvSpPr>
        <p:spPr>
          <a:xfrm>
            <a:off x="923613" y="1911123"/>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B</a:t>
            </a:r>
            <a:endParaRPr sz="1499" b="0" i="0" u="none" strike="noStrike" cap="none">
              <a:solidFill>
                <a:srgbClr val="000000"/>
              </a:solidFill>
              <a:latin typeface="Arial"/>
              <a:ea typeface="Arial"/>
              <a:cs typeface="Arial"/>
              <a:sym typeface="Arial"/>
            </a:endParaRPr>
          </a:p>
        </p:txBody>
      </p:sp>
      <p:sp>
        <p:nvSpPr>
          <p:cNvPr id="166" name="Google Shape;166;p12"/>
          <p:cNvSpPr txBox="1"/>
          <p:nvPr/>
        </p:nvSpPr>
        <p:spPr>
          <a:xfrm>
            <a:off x="923613" y="2577797"/>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C</a:t>
            </a:r>
            <a:endParaRPr sz="1499" b="0" i="0" u="none" strike="noStrike" cap="none">
              <a:solidFill>
                <a:srgbClr val="000000"/>
              </a:solidFill>
              <a:latin typeface="Arial"/>
              <a:ea typeface="Arial"/>
              <a:cs typeface="Arial"/>
              <a:sym typeface="Arial"/>
            </a:endParaRPr>
          </a:p>
        </p:txBody>
      </p:sp>
      <p:sp>
        <p:nvSpPr>
          <p:cNvPr id="167" name="Google Shape;167;p12"/>
          <p:cNvSpPr txBox="1"/>
          <p:nvPr/>
        </p:nvSpPr>
        <p:spPr>
          <a:xfrm>
            <a:off x="923613" y="3244470"/>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D</a:t>
            </a:r>
            <a:endParaRPr sz="1499" b="0" i="0" u="none" strike="noStrike" cap="none">
              <a:solidFill>
                <a:srgbClr val="000000"/>
              </a:solidFill>
              <a:latin typeface="Arial"/>
              <a:ea typeface="Arial"/>
              <a:cs typeface="Arial"/>
              <a:sym typeface="Arial"/>
            </a:endParaRPr>
          </a:p>
        </p:txBody>
      </p:sp>
      <p:sp>
        <p:nvSpPr>
          <p:cNvPr id="168" name="Google Shape;168;p12"/>
          <p:cNvSpPr txBox="1"/>
          <p:nvPr/>
        </p:nvSpPr>
        <p:spPr>
          <a:xfrm>
            <a:off x="923613" y="3742079"/>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A</a:t>
            </a:r>
            <a:endParaRPr sz="1499" b="0" i="0" u="none" strike="noStrike" cap="none">
              <a:solidFill>
                <a:srgbClr val="000000"/>
              </a:solidFill>
              <a:latin typeface="Arial"/>
              <a:ea typeface="Arial"/>
              <a:cs typeface="Arial"/>
              <a:sym typeface="Arial"/>
            </a:endParaRPr>
          </a:p>
        </p:txBody>
      </p:sp>
      <p:sp>
        <p:nvSpPr>
          <p:cNvPr id="169" name="Google Shape;169;p12"/>
          <p:cNvSpPr txBox="1"/>
          <p:nvPr/>
        </p:nvSpPr>
        <p:spPr>
          <a:xfrm>
            <a:off x="3602782" y="2572415"/>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E</a:t>
            </a:r>
            <a:endParaRPr sz="1499" b="0" i="0" u="none" strike="noStrike" cap="none">
              <a:solidFill>
                <a:srgbClr val="000000"/>
              </a:solidFill>
              <a:latin typeface="Arial"/>
              <a:ea typeface="Arial"/>
              <a:cs typeface="Arial"/>
              <a:sym typeface="Arial"/>
            </a:endParaRPr>
          </a:p>
        </p:txBody>
      </p:sp>
      <p:sp>
        <p:nvSpPr>
          <p:cNvPr id="170" name="Google Shape;170;p12"/>
          <p:cNvSpPr txBox="1"/>
          <p:nvPr/>
        </p:nvSpPr>
        <p:spPr>
          <a:xfrm>
            <a:off x="797350" y="4861300"/>
            <a:ext cx="3507000" cy="13854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Transport electricity</a:t>
            </a:r>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Hydrogen</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Liquid fuel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D = </a:t>
            </a:r>
            <a:r>
              <a:rPr lang="sv-SE">
                <a:solidFill>
                  <a:schemeClr val="dk1"/>
                </a:solidFill>
              </a:rPr>
              <a:t>Natural gas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E = </a:t>
            </a:r>
            <a:r>
              <a:rPr lang="sv-SE">
                <a:solidFill>
                  <a:schemeClr val="dk1"/>
                </a:solidFill>
              </a:rPr>
              <a:t>Bus activity (vehicle-kilometres)</a:t>
            </a:r>
            <a:endParaRPr>
              <a:solidFill>
                <a:schemeClr val="dk1"/>
              </a:solidFill>
            </a:endParaRPr>
          </a:p>
        </p:txBody>
      </p:sp>
      <p:cxnSp>
        <p:nvCxnSpPr>
          <p:cNvPr id="171" name="Google Shape;171;p12"/>
          <p:cNvCxnSpPr/>
          <p:nvPr/>
        </p:nvCxnSpPr>
        <p:spPr>
          <a:xfrm>
            <a:off x="797350" y="4405927"/>
            <a:ext cx="954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72" name="Google Shape;172;p12"/>
          <p:cNvSpPr txBox="1"/>
          <p:nvPr/>
        </p:nvSpPr>
        <p:spPr>
          <a:xfrm>
            <a:off x="923613" y="4109341"/>
            <a:ext cx="7017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C</a:t>
            </a:r>
            <a:endParaRPr sz="1499"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p:nvPr/>
        </p:nvSpPr>
        <p:spPr>
          <a:xfrm>
            <a:off x="188715" y="-200025"/>
            <a:ext cx="11609585" cy="11106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Structure in CLEWs Model – Heavy trucks</a:t>
            </a:r>
            <a:endParaRPr/>
          </a:p>
        </p:txBody>
      </p:sp>
      <p:sp>
        <p:nvSpPr>
          <p:cNvPr id="179" name="Google Shape;179;p14"/>
          <p:cNvSpPr txBox="1"/>
          <p:nvPr/>
        </p:nvSpPr>
        <p:spPr>
          <a:xfrm>
            <a:off x="5336025" y="1244450"/>
            <a:ext cx="6017700" cy="4032900"/>
          </a:xfrm>
          <a:prstGeom prst="rect">
            <a:avLst/>
          </a:prstGeom>
          <a:noFill/>
          <a:ln>
            <a:noFill/>
          </a:ln>
        </p:spPr>
        <p:txBody>
          <a:bodyPr spcFirstLastPara="1" wrap="square" lIns="91425" tIns="45700" rIns="91425" bIns="45700" anchor="t" anchorCtr="0">
            <a:spAutoFit/>
          </a:bodyPr>
          <a:lstStyle/>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Heavy trucks are a critical component of freight transport systems, responsible for moving large volumes of goods over long distances and forming the backbone of logistics and supply chains worldwide. In the CLEWs++ model, heavy trucks are represented by multiple technology pathways—including electric, hydrogen, liquid fuels, natural gas, and plug-in hybrid electric trucks—all contributing to the heavy truck demand.</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While diesel-powered trucks currently dominate the sector, alternative fuels are gaining traction due to growing pressure to reduce greenhouse gas emissions and improve urban air quality. Modelling these diverse pathways enables the evaluation of future technology transitions, fuel demand, and infrastructure needs for decarbonizing freight transport, especially as demand continues to rise in both industrialized and developing regions.</a:t>
            </a:r>
            <a:endParaRPr sz="1600"/>
          </a:p>
        </p:txBody>
      </p:sp>
      <p:sp>
        <p:nvSpPr>
          <p:cNvPr id="180" name="Google Shape;180;p14"/>
          <p:cNvSpPr/>
          <p:nvPr/>
        </p:nvSpPr>
        <p:spPr>
          <a:xfrm>
            <a:off x="1844405" y="1298203"/>
            <a:ext cx="18924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marR="0" lvl="0" indent="0" algn="ctr" rtl="0">
              <a:lnSpc>
                <a:spcPct val="100000"/>
              </a:lnSpc>
              <a:spcBef>
                <a:spcPts val="0"/>
              </a:spcBef>
              <a:spcAft>
                <a:spcPts val="0"/>
              </a:spcAft>
              <a:buClr>
                <a:srgbClr val="000000"/>
              </a:buClr>
              <a:buSzPts val="1446"/>
              <a:buFont typeface="Arial"/>
              <a:buNone/>
            </a:pPr>
            <a:r>
              <a:rPr lang="sv-SE" sz="1499">
                <a:solidFill>
                  <a:srgbClr val="FFFFFF"/>
                </a:solidFill>
              </a:rPr>
              <a:t>Heavy trucks using electricity</a:t>
            </a:r>
            <a:endParaRPr sz="1499" b="0" i="0" u="none" strike="noStrike" cap="none">
              <a:solidFill>
                <a:srgbClr val="000000"/>
              </a:solidFill>
              <a:latin typeface="Arial"/>
              <a:ea typeface="Arial"/>
              <a:cs typeface="Arial"/>
              <a:sym typeface="Arial"/>
            </a:endParaRPr>
          </a:p>
        </p:txBody>
      </p:sp>
      <p:cxnSp>
        <p:nvCxnSpPr>
          <p:cNvPr id="181" name="Google Shape;181;p14"/>
          <p:cNvCxnSpPr/>
          <p:nvPr/>
        </p:nvCxnSpPr>
        <p:spPr>
          <a:xfrm>
            <a:off x="797350" y="1541036"/>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82" name="Google Shape;182;p14"/>
          <p:cNvSpPr/>
          <p:nvPr/>
        </p:nvSpPr>
        <p:spPr>
          <a:xfrm>
            <a:off x="1844405" y="1964877"/>
            <a:ext cx="18924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Heavy trucks using hydrogen</a:t>
            </a:r>
            <a:endParaRPr sz="1499">
              <a:solidFill>
                <a:srgbClr val="FFFFFF"/>
              </a:solidFill>
            </a:endParaRPr>
          </a:p>
        </p:txBody>
      </p:sp>
      <p:cxnSp>
        <p:nvCxnSpPr>
          <p:cNvPr id="183" name="Google Shape;183;p14"/>
          <p:cNvCxnSpPr/>
          <p:nvPr/>
        </p:nvCxnSpPr>
        <p:spPr>
          <a:xfrm>
            <a:off x="797350" y="2207711"/>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84" name="Google Shape;184;p14"/>
          <p:cNvSpPr/>
          <p:nvPr/>
        </p:nvSpPr>
        <p:spPr>
          <a:xfrm>
            <a:off x="1844405" y="2631551"/>
            <a:ext cx="18924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Heavy trucks using liquid fuel</a:t>
            </a:r>
            <a:endParaRPr sz="1499">
              <a:solidFill>
                <a:srgbClr val="FFFFFF"/>
              </a:solidFill>
            </a:endParaRPr>
          </a:p>
        </p:txBody>
      </p:sp>
      <p:cxnSp>
        <p:nvCxnSpPr>
          <p:cNvPr id="185" name="Google Shape;185;p14"/>
          <p:cNvCxnSpPr/>
          <p:nvPr/>
        </p:nvCxnSpPr>
        <p:spPr>
          <a:xfrm>
            <a:off x="797350" y="2874385"/>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86" name="Google Shape;186;p14"/>
          <p:cNvSpPr/>
          <p:nvPr/>
        </p:nvSpPr>
        <p:spPr>
          <a:xfrm>
            <a:off x="1844405" y="3298226"/>
            <a:ext cx="18924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Heavy trucks using natural gas</a:t>
            </a:r>
            <a:endParaRPr sz="1499" b="0" i="0" u="none" strike="noStrike" cap="none">
              <a:solidFill>
                <a:srgbClr val="000000"/>
              </a:solidFill>
              <a:latin typeface="Arial"/>
              <a:ea typeface="Arial"/>
              <a:cs typeface="Arial"/>
              <a:sym typeface="Arial"/>
            </a:endParaRPr>
          </a:p>
        </p:txBody>
      </p:sp>
      <p:cxnSp>
        <p:nvCxnSpPr>
          <p:cNvPr id="187" name="Google Shape;187;p14"/>
          <p:cNvCxnSpPr/>
          <p:nvPr/>
        </p:nvCxnSpPr>
        <p:spPr>
          <a:xfrm>
            <a:off x="797350" y="3541059"/>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88" name="Google Shape;188;p14"/>
          <p:cNvSpPr/>
          <p:nvPr/>
        </p:nvSpPr>
        <p:spPr>
          <a:xfrm>
            <a:off x="1844405" y="3964900"/>
            <a:ext cx="18924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Heavy trucks using plug-in hybrids</a:t>
            </a:r>
            <a:endParaRPr sz="1499" b="0" i="0" u="none" strike="noStrike" cap="none">
              <a:solidFill>
                <a:srgbClr val="000000"/>
              </a:solidFill>
              <a:latin typeface="Arial"/>
              <a:ea typeface="Arial"/>
              <a:cs typeface="Arial"/>
              <a:sym typeface="Arial"/>
            </a:endParaRPr>
          </a:p>
        </p:txBody>
      </p:sp>
      <p:cxnSp>
        <p:nvCxnSpPr>
          <p:cNvPr id="189" name="Google Shape;189;p14"/>
          <p:cNvCxnSpPr/>
          <p:nvPr/>
        </p:nvCxnSpPr>
        <p:spPr>
          <a:xfrm>
            <a:off x="797350" y="4038668"/>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cxnSp>
        <p:nvCxnSpPr>
          <p:cNvPr id="190" name="Google Shape;190;p14"/>
          <p:cNvCxnSpPr/>
          <p:nvPr/>
        </p:nvCxnSpPr>
        <p:spPr>
          <a:xfrm>
            <a:off x="3930349" y="1543585"/>
            <a:ext cx="0" cy="265080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91" name="Google Shape;191;p14"/>
          <p:cNvCxnSpPr/>
          <p:nvPr/>
        </p:nvCxnSpPr>
        <p:spPr>
          <a:xfrm rot="10800000">
            <a:off x="3736841" y="1554770"/>
            <a:ext cx="1935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92" name="Google Shape;192;p14"/>
          <p:cNvCxnSpPr/>
          <p:nvPr/>
        </p:nvCxnSpPr>
        <p:spPr>
          <a:xfrm rot="10800000">
            <a:off x="3736841" y="4207731"/>
            <a:ext cx="1935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93" name="Google Shape;193;p14"/>
          <p:cNvCxnSpPr/>
          <p:nvPr/>
        </p:nvCxnSpPr>
        <p:spPr>
          <a:xfrm rot="10800000">
            <a:off x="3736841" y="3554151"/>
            <a:ext cx="1935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94" name="Google Shape;194;p14"/>
          <p:cNvCxnSpPr/>
          <p:nvPr/>
        </p:nvCxnSpPr>
        <p:spPr>
          <a:xfrm rot="10800000">
            <a:off x="3736841" y="2869001"/>
            <a:ext cx="1935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95" name="Google Shape;195;p14"/>
          <p:cNvCxnSpPr/>
          <p:nvPr/>
        </p:nvCxnSpPr>
        <p:spPr>
          <a:xfrm rot="10800000">
            <a:off x="3736841" y="2220802"/>
            <a:ext cx="1935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196" name="Google Shape;196;p14"/>
          <p:cNvCxnSpPr/>
          <p:nvPr/>
        </p:nvCxnSpPr>
        <p:spPr>
          <a:xfrm>
            <a:off x="3930335" y="2869011"/>
            <a:ext cx="7179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197" name="Google Shape;197;p14"/>
          <p:cNvSpPr txBox="1"/>
          <p:nvPr/>
        </p:nvSpPr>
        <p:spPr>
          <a:xfrm>
            <a:off x="935882" y="1244450"/>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b="0" i="0" u="none" strike="noStrike" cap="none">
                <a:solidFill>
                  <a:srgbClr val="000000"/>
                </a:solidFill>
                <a:latin typeface="Arial"/>
                <a:ea typeface="Arial"/>
                <a:cs typeface="Arial"/>
                <a:sym typeface="Arial"/>
              </a:rPr>
              <a:t>A</a:t>
            </a:r>
            <a:endParaRPr sz="1499" b="0" i="0" u="none" strike="noStrike" cap="none">
              <a:solidFill>
                <a:srgbClr val="000000"/>
              </a:solidFill>
              <a:latin typeface="Arial"/>
              <a:ea typeface="Arial"/>
              <a:cs typeface="Arial"/>
              <a:sym typeface="Arial"/>
            </a:endParaRPr>
          </a:p>
        </p:txBody>
      </p:sp>
      <p:sp>
        <p:nvSpPr>
          <p:cNvPr id="198" name="Google Shape;198;p14"/>
          <p:cNvSpPr txBox="1"/>
          <p:nvPr/>
        </p:nvSpPr>
        <p:spPr>
          <a:xfrm>
            <a:off x="935882" y="1911124"/>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B</a:t>
            </a:r>
            <a:endParaRPr sz="1499" b="0" i="0" u="none" strike="noStrike" cap="none">
              <a:solidFill>
                <a:srgbClr val="000000"/>
              </a:solidFill>
              <a:latin typeface="Arial"/>
              <a:ea typeface="Arial"/>
              <a:cs typeface="Arial"/>
              <a:sym typeface="Arial"/>
            </a:endParaRPr>
          </a:p>
        </p:txBody>
      </p:sp>
      <p:sp>
        <p:nvSpPr>
          <p:cNvPr id="199" name="Google Shape;199;p14"/>
          <p:cNvSpPr txBox="1"/>
          <p:nvPr/>
        </p:nvSpPr>
        <p:spPr>
          <a:xfrm>
            <a:off x="935882" y="2577799"/>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C</a:t>
            </a:r>
            <a:endParaRPr sz="1499" b="0" i="0" u="none" strike="noStrike" cap="none">
              <a:solidFill>
                <a:srgbClr val="000000"/>
              </a:solidFill>
              <a:latin typeface="Arial"/>
              <a:ea typeface="Arial"/>
              <a:cs typeface="Arial"/>
              <a:sym typeface="Arial"/>
            </a:endParaRPr>
          </a:p>
        </p:txBody>
      </p:sp>
      <p:sp>
        <p:nvSpPr>
          <p:cNvPr id="200" name="Google Shape;200;p14"/>
          <p:cNvSpPr txBox="1"/>
          <p:nvPr/>
        </p:nvSpPr>
        <p:spPr>
          <a:xfrm>
            <a:off x="935882" y="3244473"/>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D</a:t>
            </a:r>
            <a:endParaRPr sz="1499" b="0" i="0" u="none" strike="noStrike" cap="none">
              <a:solidFill>
                <a:srgbClr val="000000"/>
              </a:solidFill>
              <a:latin typeface="Arial"/>
              <a:ea typeface="Arial"/>
              <a:cs typeface="Arial"/>
              <a:sym typeface="Arial"/>
            </a:endParaRPr>
          </a:p>
        </p:txBody>
      </p:sp>
      <p:sp>
        <p:nvSpPr>
          <p:cNvPr id="201" name="Google Shape;201;p14"/>
          <p:cNvSpPr txBox="1"/>
          <p:nvPr/>
        </p:nvSpPr>
        <p:spPr>
          <a:xfrm>
            <a:off x="935882" y="3742082"/>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A</a:t>
            </a:r>
            <a:endParaRPr sz="1499" b="0" i="0" u="none" strike="noStrike" cap="none">
              <a:solidFill>
                <a:srgbClr val="000000"/>
              </a:solidFill>
              <a:latin typeface="Arial"/>
              <a:ea typeface="Arial"/>
              <a:cs typeface="Arial"/>
              <a:sym typeface="Arial"/>
            </a:endParaRPr>
          </a:p>
        </p:txBody>
      </p:sp>
      <p:sp>
        <p:nvSpPr>
          <p:cNvPr id="202" name="Google Shape;202;p14"/>
          <p:cNvSpPr txBox="1"/>
          <p:nvPr/>
        </p:nvSpPr>
        <p:spPr>
          <a:xfrm>
            <a:off x="3875369" y="2572417"/>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E</a:t>
            </a:r>
            <a:endParaRPr sz="1499" b="0" i="0" u="none" strike="noStrike" cap="none">
              <a:solidFill>
                <a:srgbClr val="000000"/>
              </a:solidFill>
              <a:latin typeface="Arial"/>
              <a:ea typeface="Arial"/>
              <a:cs typeface="Arial"/>
              <a:sym typeface="Arial"/>
            </a:endParaRPr>
          </a:p>
        </p:txBody>
      </p:sp>
      <p:sp>
        <p:nvSpPr>
          <p:cNvPr id="203" name="Google Shape;203;p14"/>
          <p:cNvSpPr txBox="1"/>
          <p:nvPr/>
        </p:nvSpPr>
        <p:spPr>
          <a:xfrm>
            <a:off x="771950" y="4861300"/>
            <a:ext cx="3965100" cy="13854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Transport electricity</a:t>
            </a:r>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Hydrogen</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Liquid fuel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D = </a:t>
            </a:r>
            <a:r>
              <a:rPr lang="sv-SE">
                <a:solidFill>
                  <a:schemeClr val="dk1"/>
                </a:solidFill>
              </a:rPr>
              <a:t>Natural gas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E = </a:t>
            </a:r>
            <a:r>
              <a:rPr lang="sv-SE">
                <a:solidFill>
                  <a:schemeClr val="dk1"/>
                </a:solidFill>
              </a:rPr>
              <a:t>Heavy truck activity (vehicle-kilometres)</a:t>
            </a:r>
            <a:endParaRPr>
              <a:solidFill>
                <a:schemeClr val="dk1"/>
              </a:solidFill>
            </a:endParaRPr>
          </a:p>
        </p:txBody>
      </p:sp>
      <p:cxnSp>
        <p:nvCxnSpPr>
          <p:cNvPr id="204" name="Google Shape;204;p14"/>
          <p:cNvCxnSpPr/>
          <p:nvPr/>
        </p:nvCxnSpPr>
        <p:spPr>
          <a:xfrm>
            <a:off x="797350" y="4405931"/>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05" name="Google Shape;205;p14"/>
          <p:cNvSpPr txBox="1"/>
          <p:nvPr/>
        </p:nvSpPr>
        <p:spPr>
          <a:xfrm>
            <a:off x="935882" y="4109345"/>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C</a:t>
            </a:r>
            <a:endParaRPr sz="1499"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p:nvPr/>
        </p:nvSpPr>
        <p:spPr>
          <a:xfrm>
            <a:off x="188715" y="-200025"/>
            <a:ext cx="11609585" cy="11106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Structure in CLEWs Model – Light trucks</a:t>
            </a:r>
            <a:endParaRPr/>
          </a:p>
        </p:txBody>
      </p:sp>
      <p:sp>
        <p:nvSpPr>
          <p:cNvPr id="212" name="Google Shape;212;p30"/>
          <p:cNvSpPr txBox="1"/>
          <p:nvPr/>
        </p:nvSpPr>
        <p:spPr>
          <a:xfrm>
            <a:off x="5219710" y="1244450"/>
            <a:ext cx="6301800" cy="4278900"/>
          </a:xfrm>
          <a:prstGeom prst="rect">
            <a:avLst/>
          </a:prstGeom>
          <a:noFill/>
          <a:ln>
            <a:noFill/>
          </a:ln>
        </p:spPr>
        <p:txBody>
          <a:bodyPr spcFirstLastPara="1" wrap="square" lIns="91425" tIns="45700" rIns="91425" bIns="45700" anchor="t" anchorCtr="0">
            <a:spAutoFit/>
          </a:bodyPr>
          <a:lstStyle/>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Light trucks are widely used for local freight delivery, small business operations, and short- to medium-distance goods transport, especially in urban and peri-urban areas. In the CLEWs++ model, light trucks are represented across a range of fuel and technology options—including electric, hydrogen, liquid fuels, natural gas, and plug-in hybrids—all contributing to light truck demand.</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As urban freight demand grows alongside e-commerce and population density, light trucks have become increasingly important in shaping energy use and emissions in cities.</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Electrification of this segment offers strong potential for reducing local air pollution and fuel costs due to frequent stop-start driving cycles and shorter daily ranges. By modelling these pathways, the framework supports analysis of energy transitions and policy impacts for last-mile delivery and other light-duty freight services.</a:t>
            </a:r>
            <a:endParaRPr sz="1600"/>
          </a:p>
        </p:txBody>
      </p:sp>
      <p:sp>
        <p:nvSpPr>
          <p:cNvPr id="213" name="Google Shape;213;p30"/>
          <p:cNvSpPr/>
          <p:nvPr/>
        </p:nvSpPr>
        <p:spPr>
          <a:xfrm>
            <a:off x="1844405" y="1298203"/>
            <a:ext cx="18924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marR="0" lvl="0" indent="0" algn="ctr" rtl="0">
              <a:lnSpc>
                <a:spcPct val="100000"/>
              </a:lnSpc>
              <a:spcBef>
                <a:spcPts val="0"/>
              </a:spcBef>
              <a:spcAft>
                <a:spcPts val="0"/>
              </a:spcAft>
              <a:buClr>
                <a:srgbClr val="000000"/>
              </a:buClr>
              <a:buSzPts val="1446"/>
              <a:buFont typeface="Arial"/>
              <a:buNone/>
            </a:pPr>
            <a:r>
              <a:rPr lang="sv-SE" sz="1499">
                <a:solidFill>
                  <a:srgbClr val="FFFFFF"/>
                </a:solidFill>
              </a:rPr>
              <a:t>Light trucks using electricity</a:t>
            </a:r>
            <a:endParaRPr sz="1499" b="0" i="0" u="none" strike="noStrike" cap="none">
              <a:solidFill>
                <a:srgbClr val="000000"/>
              </a:solidFill>
              <a:latin typeface="Arial"/>
              <a:ea typeface="Arial"/>
              <a:cs typeface="Arial"/>
              <a:sym typeface="Arial"/>
            </a:endParaRPr>
          </a:p>
        </p:txBody>
      </p:sp>
      <p:cxnSp>
        <p:nvCxnSpPr>
          <p:cNvPr id="214" name="Google Shape;214;p30"/>
          <p:cNvCxnSpPr/>
          <p:nvPr/>
        </p:nvCxnSpPr>
        <p:spPr>
          <a:xfrm>
            <a:off x="797350" y="1541036"/>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15" name="Google Shape;215;p30"/>
          <p:cNvSpPr/>
          <p:nvPr/>
        </p:nvSpPr>
        <p:spPr>
          <a:xfrm>
            <a:off x="1844405" y="1964877"/>
            <a:ext cx="18924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Light trucks using hydrogen</a:t>
            </a:r>
            <a:endParaRPr sz="1499">
              <a:solidFill>
                <a:srgbClr val="FFFFFF"/>
              </a:solidFill>
            </a:endParaRPr>
          </a:p>
        </p:txBody>
      </p:sp>
      <p:cxnSp>
        <p:nvCxnSpPr>
          <p:cNvPr id="216" name="Google Shape;216;p30"/>
          <p:cNvCxnSpPr/>
          <p:nvPr/>
        </p:nvCxnSpPr>
        <p:spPr>
          <a:xfrm>
            <a:off x="797350" y="2207711"/>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17" name="Google Shape;217;p30"/>
          <p:cNvSpPr/>
          <p:nvPr/>
        </p:nvSpPr>
        <p:spPr>
          <a:xfrm>
            <a:off x="1844405" y="2631551"/>
            <a:ext cx="18924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Light trucks using liquid fuel</a:t>
            </a:r>
            <a:endParaRPr sz="1499">
              <a:solidFill>
                <a:srgbClr val="FFFFFF"/>
              </a:solidFill>
            </a:endParaRPr>
          </a:p>
        </p:txBody>
      </p:sp>
      <p:cxnSp>
        <p:nvCxnSpPr>
          <p:cNvPr id="218" name="Google Shape;218;p30"/>
          <p:cNvCxnSpPr/>
          <p:nvPr/>
        </p:nvCxnSpPr>
        <p:spPr>
          <a:xfrm>
            <a:off x="797350" y="2874385"/>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19" name="Google Shape;219;p30"/>
          <p:cNvSpPr/>
          <p:nvPr/>
        </p:nvSpPr>
        <p:spPr>
          <a:xfrm>
            <a:off x="1844405" y="3298226"/>
            <a:ext cx="18924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Light trucks using natural gas</a:t>
            </a:r>
            <a:endParaRPr sz="1499" b="0" i="0" u="none" strike="noStrike" cap="none">
              <a:solidFill>
                <a:srgbClr val="000000"/>
              </a:solidFill>
              <a:latin typeface="Arial"/>
              <a:ea typeface="Arial"/>
              <a:cs typeface="Arial"/>
              <a:sym typeface="Arial"/>
            </a:endParaRPr>
          </a:p>
        </p:txBody>
      </p:sp>
      <p:cxnSp>
        <p:nvCxnSpPr>
          <p:cNvPr id="220" name="Google Shape;220;p30"/>
          <p:cNvCxnSpPr/>
          <p:nvPr/>
        </p:nvCxnSpPr>
        <p:spPr>
          <a:xfrm>
            <a:off x="797350" y="3541059"/>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21" name="Google Shape;221;p30"/>
          <p:cNvSpPr/>
          <p:nvPr/>
        </p:nvSpPr>
        <p:spPr>
          <a:xfrm>
            <a:off x="1844405" y="3964900"/>
            <a:ext cx="18924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Light trucks using plug-in hybrids</a:t>
            </a:r>
            <a:endParaRPr sz="1499" b="0" i="0" u="none" strike="noStrike" cap="none">
              <a:solidFill>
                <a:srgbClr val="000000"/>
              </a:solidFill>
              <a:latin typeface="Arial"/>
              <a:ea typeface="Arial"/>
              <a:cs typeface="Arial"/>
              <a:sym typeface="Arial"/>
            </a:endParaRPr>
          </a:p>
        </p:txBody>
      </p:sp>
      <p:cxnSp>
        <p:nvCxnSpPr>
          <p:cNvPr id="222" name="Google Shape;222;p30"/>
          <p:cNvCxnSpPr/>
          <p:nvPr/>
        </p:nvCxnSpPr>
        <p:spPr>
          <a:xfrm>
            <a:off x="797350" y="4038668"/>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cxnSp>
        <p:nvCxnSpPr>
          <p:cNvPr id="223" name="Google Shape;223;p30"/>
          <p:cNvCxnSpPr/>
          <p:nvPr/>
        </p:nvCxnSpPr>
        <p:spPr>
          <a:xfrm>
            <a:off x="3930349" y="1543585"/>
            <a:ext cx="0" cy="265080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24" name="Google Shape;224;p30"/>
          <p:cNvCxnSpPr/>
          <p:nvPr/>
        </p:nvCxnSpPr>
        <p:spPr>
          <a:xfrm rot="10800000">
            <a:off x="3736841" y="1554770"/>
            <a:ext cx="1935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25" name="Google Shape;225;p30"/>
          <p:cNvCxnSpPr/>
          <p:nvPr/>
        </p:nvCxnSpPr>
        <p:spPr>
          <a:xfrm rot="10800000">
            <a:off x="3736841" y="4207731"/>
            <a:ext cx="1935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26" name="Google Shape;226;p30"/>
          <p:cNvCxnSpPr/>
          <p:nvPr/>
        </p:nvCxnSpPr>
        <p:spPr>
          <a:xfrm rot="10800000">
            <a:off x="3736841" y="3554151"/>
            <a:ext cx="1935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27" name="Google Shape;227;p30"/>
          <p:cNvCxnSpPr/>
          <p:nvPr/>
        </p:nvCxnSpPr>
        <p:spPr>
          <a:xfrm rot="10800000">
            <a:off x="3736841" y="2869001"/>
            <a:ext cx="1935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28" name="Google Shape;228;p30"/>
          <p:cNvCxnSpPr/>
          <p:nvPr/>
        </p:nvCxnSpPr>
        <p:spPr>
          <a:xfrm rot="10800000">
            <a:off x="3736841" y="2220802"/>
            <a:ext cx="1935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29" name="Google Shape;229;p30"/>
          <p:cNvCxnSpPr/>
          <p:nvPr/>
        </p:nvCxnSpPr>
        <p:spPr>
          <a:xfrm>
            <a:off x="3930335" y="2869011"/>
            <a:ext cx="7179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30" name="Google Shape;230;p30"/>
          <p:cNvSpPr txBox="1"/>
          <p:nvPr/>
        </p:nvSpPr>
        <p:spPr>
          <a:xfrm>
            <a:off x="935882" y="1244450"/>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b="0" i="0" u="none" strike="noStrike" cap="none">
                <a:solidFill>
                  <a:srgbClr val="000000"/>
                </a:solidFill>
                <a:latin typeface="Arial"/>
                <a:ea typeface="Arial"/>
                <a:cs typeface="Arial"/>
                <a:sym typeface="Arial"/>
              </a:rPr>
              <a:t>A</a:t>
            </a:r>
            <a:endParaRPr sz="1499" b="0" i="0" u="none" strike="noStrike" cap="none">
              <a:solidFill>
                <a:srgbClr val="000000"/>
              </a:solidFill>
              <a:latin typeface="Arial"/>
              <a:ea typeface="Arial"/>
              <a:cs typeface="Arial"/>
              <a:sym typeface="Arial"/>
            </a:endParaRPr>
          </a:p>
        </p:txBody>
      </p:sp>
      <p:sp>
        <p:nvSpPr>
          <p:cNvPr id="231" name="Google Shape;231;p30"/>
          <p:cNvSpPr txBox="1"/>
          <p:nvPr/>
        </p:nvSpPr>
        <p:spPr>
          <a:xfrm>
            <a:off x="935882" y="1911124"/>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B</a:t>
            </a:r>
            <a:endParaRPr sz="1499" b="0" i="0" u="none" strike="noStrike" cap="none">
              <a:solidFill>
                <a:srgbClr val="000000"/>
              </a:solidFill>
              <a:latin typeface="Arial"/>
              <a:ea typeface="Arial"/>
              <a:cs typeface="Arial"/>
              <a:sym typeface="Arial"/>
            </a:endParaRPr>
          </a:p>
        </p:txBody>
      </p:sp>
      <p:sp>
        <p:nvSpPr>
          <p:cNvPr id="232" name="Google Shape;232;p30"/>
          <p:cNvSpPr txBox="1"/>
          <p:nvPr/>
        </p:nvSpPr>
        <p:spPr>
          <a:xfrm>
            <a:off x="935882" y="2577799"/>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C</a:t>
            </a:r>
            <a:endParaRPr sz="1499" b="0" i="0" u="none" strike="noStrike" cap="none">
              <a:solidFill>
                <a:srgbClr val="000000"/>
              </a:solidFill>
              <a:latin typeface="Arial"/>
              <a:ea typeface="Arial"/>
              <a:cs typeface="Arial"/>
              <a:sym typeface="Arial"/>
            </a:endParaRPr>
          </a:p>
        </p:txBody>
      </p:sp>
      <p:sp>
        <p:nvSpPr>
          <p:cNvPr id="233" name="Google Shape;233;p30"/>
          <p:cNvSpPr txBox="1"/>
          <p:nvPr/>
        </p:nvSpPr>
        <p:spPr>
          <a:xfrm>
            <a:off x="935882" y="3244473"/>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D</a:t>
            </a:r>
            <a:endParaRPr sz="1499" b="0" i="0" u="none" strike="noStrike" cap="none">
              <a:solidFill>
                <a:srgbClr val="000000"/>
              </a:solidFill>
              <a:latin typeface="Arial"/>
              <a:ea typeface="Arial"/>
              <a:cs typeface="Arial"/>
              <a:sym typeface="Arial"/>
            </a:endParaRPr>
          </a:p>
        </p:txBody>
      </p:sp>
      <p:sp>
        <p:nvSpPr>
          <p:cNvPr id="234" name="Google Shape;234;p30"/>
          <p:cNvSpPr txBox="1"/>
          <p:nvPr/>
        </p:nvSpPr>
        <p:spPr>
          <a:xfrm>
            <a:off x="935882" y="3742082"/>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A</a:t>
            </a:r>
            <a:endParaRPr sz="1499" b="0" i="0" u="none" strike="noStrike" cap="none">
              <a:solidFill>
                <a:srgbClr val="000000"/>
              </a:solidFill>
              <a:latin typeface="Arial"/>
              <a:ea typeface="Arial"/>
              <a:cs typeface="Arial"/>
              <a:sym typeface="Arial"/>
            </a:endParaRPr>
          </a:p>
        </p:txBody>
      </p:sp>
      <p:sp>
        <p:nvSpPr>
          <p:cNvPr id="235" name="Google Shape;235;p30"/>
          <p:cNvSpPr txBox="1"/>
          <p:nvPr/>
        </p:nvSpPr>
        <p:spPr>
          <a:xfrm>
            <a:off x="3875369" y="2572417"/>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E</a:t>
            </a:r>
            <a:endParaRPr sz="1499" b="0" i="0" u="none" strike="noStrike" cap="none">
              <a:solidFill>
                <a:srgbClr val="000000"/>
              </a:solidFill>
              <a:latin typeface="Arial"/>
              <a:ea typeface="Arial"/>
              <a:cs typeface="Arial"/>
              <a:sym typeface="Arial"/>
            </a:endParaRPr>
          </a:p>
        </p:txBody>
      </p:sp>
      <p:sp>
        <p:nvSpPr>
          <p:cNvPr id="236" name="Google Shape;236;p30"/>
          <p:cNvSpPr txBox="1"/>
          <p:nvPr/>
        </p:nvSpPr>
        <p:spPr>
          <a:xfrm>
            <a:off x="771950" y="4861300"/>
            <a:ext cx="3965100" cy="13854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Transport electricity</a:t>
            </a:r>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Hydrogen</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Liquid fuel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D = </a:t>
            </a:r>
            <a:r>
              <a:rPr lang="sv-SE">
                <a:solidFill>
                  <a:schemeClr val="dk1"/>
                </a:solidFill>
              </a:rPr>
              <a:t>Natural gas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E = </a:t>
            </a:r>
            <a:r>
              <a:rPr lang="sv-SE">
                <a:solidFill>
                  <a:schemeClr val="dk1"/>
                </a:solidFill>
              </a:rPr>
              <a:t>Light truck activity (vehicle-kilometres)</a:t>
            </a:r>
            <a:endParaRPr>
              <a:solidFill>
                <a:schemeClr val="dk1"/>
              </a:solidFill>
            </a:endParaRPr>
          </a:p>
        </p:txBody>
      </p:sp>
      <p:cxnSp>
        <p:nvCxnSpPr>
          <p:cNvPr id="237" name="Google Shape;237;p30"/>
          <p:cNvCxnSpPr/>
          <p:nvPr/>
        </p:nvCxnSpPr>
        <p:spPr>
          <a:xfrm>
            <a:off x="797350" y="4405931"/>
            <a:ext cx="10473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38" name="Google Shape;238;p30"/>
          <p:cNvSpPr txBox="1"/>
          <p:nvPr/>
        </p:nvSpPr>
        <p:spPr>
          <a:xfrm>
            <a:off x="935882" y="4109345"/>
            <a:ext cx="769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C</a:t>
            </a:r>
            <a:endParaRPr sz="1499"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p:nvPr/>
        </p:nvSpPr>
        <p:spPr>
          <a:xfrm>
            <a:off x="188715" y="-200025"/>
            <a:ext cx="11609585" cy="11106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Structure in CLEWs Model - Vans</a:t>
            </a:r>
            <a:endParaRPr/>
          </a:p>
        </p:txBody>
      </p:sp>
      <p:sp>
        <p:nvSpPr>
          <p:cNvPr id="245" name="Google Shape;245;p31"/>
          <p:cNvSpPr txBox="1"/>
          <p:nvPr/>
        </p:nvSpPr>
        <p:spPr>
          <a:xfrm>
            <a:off x="5533057" y="1291550"/>
            <a:ext cx="5400000" cy="4525200"/>
          </a:xfrm>
          <a:prstGeom prst="rect">
            <a:avLst/>
          </a:prstGeom>
          <a:noFill/>
          <a:ln>
            <a:noFill/>
          </a:ln>
        </p:spPr>
        <p:txBody>
          <a:bodyPr spcFirstLastPara="1" wrap="square" lIns="91425" tIns="45700" rIns="91425" bIns="45700" anchor="t" anchorCtr="0">
            <a:spAutoFit/>
          </a:bodyPr>
          <a:lstStyle/>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 Vans are a versatile transport mode, widely used for both passenger and light cargo transport, particularly in urban and peri-urban areas. In the CLEWs++ model, vans are represented through a variety of fuel and technology options—electric, hydrogen, liquid fuels, natural gas, and plug-in hybrids— all contributing towards the total van demand.</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600"/>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Vans serve a diverse range of purposes, from small business operations and ride-sharing services to institutional or municipal use. As cities push toward cleaner transport systems, the electrification of vans is gaining momentum, offering benefits such as lower operating costs, reduced urban air pollution, and compatibility with low-emission zones. Modelling these different pathways helps assess the potential impacts of vehicle technology shifts and informs policy planning for sustainable and flexible urban mobility.</a:t>
            </a:r>
            <a:endParaRPr sz="1600"/>
          </a:p>
        </p:txBody>
      </p:sp>
      <p:sp>
        <p:nvSpPr>
          <p:cNvPr id="246" name="Google Shape;246;p31"/>
          <p:cNvSpPr/>
          <p:nvPr/>
        </p:nvSpPr>
        <p:spPr>
          <a:xfrm>
            <a:off x="1812036" y="1298203"/>
            <a:ext cx="18342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marR="0" lvl="0" indent="0" algn="ctr" rtl="0">
              <a:lnSpc>
                <a:spcPct val="100000"/>
              </a:lnSpc>
              <a:spcBef>
                <a:spcPts val="0"/>
              </a:spcBef>
              <a:spcAft>
                <a:spcPts val="0"/>
              </a:spcAft>
              <a:buClr>
                <a:srgbClr val="000000"/>
              </a:buClr>
              <a:buSzPts val="1446"/>
              <a:buFont typeface="Arial"/>
              <a:buNone/>
            </a:pPr>
            <a:r>
              <a:rPr lang="sv-SE" sz="1499">
                <a:solidFill>
                  <a:srgbClr val="FFFFFF"/>
                </a:solidFill>
              </a:rPr>
              <a:t>Vans using electricity</a:t>
            </a:r>
            <a:endParaRPr sz="1499" b="0" i="0" u="none" strike="noStrike" cap="none">
              <a:solidFill>
                <a:srgbClr val="000000"/>
              </a:solidFill>
              <a:latin typeface="Arial"/>
              <a:ea typeface="Arial"/>
              <a:cs typeface="Arial"/>
              <a:sym typeface="Arial"/>
            </a:endParaRPr>
          </a:p>
        </p:txBody>
      </p:sp>
      <p:cxnSp>
        <p:nvCxnSpPr>
          <p:cNvPr id="247" name="Google Shape;247;p31"/>
          <p:cNvCxnSpPr/>
          <p:nvPr/>
        </p:nvCxnSpPr>
        <p:spPr>
          <a:xfrm>
            <a:off x="797350" y="1541036"/>
            <a:ext cx="10149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48" name="Google Shape;248;p31"/>
          <p:cNvSpPr/>
          <p:nvPr/>
        </p:nvSpPr>
        <p:spPr>
          <a:xfrm>
            <a:off x="1812036" y="1964877"/>
            <a:ext cx="18342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Vans using hydrogen</a:t>
            </a:r>
            <a:endParaRPr sz="1499">
              <a:solidFill>
                <a:srgbClr val="FFFFFF"/>
              </a:solidFill>
            </a:endParaRPr>
          </a:p>
        </p:txBody>
      </p:sp>
      <p:cxnSp>
        <p:nvCxnSpPr>
          <p:cNvPr id="249" name="Google Shape;249;p31"/>
          <p:cNvCxnSpPr/>
          <p:nvPr/>
        </p:nvCxnSpPr>
        <p:spPr>
          <a:xfrm>
            <a:off x="797350" y="2207711"/>
            <a:ext cx="10149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50" name="Google Shape;250;p31"/>
          <p:cNvSpPr/>
          <p:nvPr/>
        </p:nvSpPr>
        <p:spPr>
          <a:xfrm>
            <a:off x="1812036" y="2631551"/>
            <a:ext cx="18342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Vans using </a:t>
            </a:r>
            <a:br>
              <a:rPr lang="sv-SE" sz="1499">
                <a:solidFill>
                  <a:schemeClr val="lt1"/>
                </a:solidFill>
              </a:rPr>
            </a:br>
            <a:r>
              <a:rPr lang="sv-SE" sz="1499">
                <a:solidFill>
                  <a:schemeClr val="lt1"/>
                </a:solidFill>
              </a:rPr>
              <a:t>liquid fuel</a:t>
            </a:r>
            <a:endParaRPr sz="1499">
              <a:solidFill>
                <a:srgbClr val="FFFFFF"/>
              </a:solidFill>
            </a:endParaRPr>
          </a:p>
        </p:txBody>
      </p:sp>
      <p:cxnSp>
        <p:nvCxnSpPr>
          <p:cNvPr id="251" name="Google Shape;251;p31"/>
          <p:cNvCxnSpPr/>
          <p:nvPr/>
        </p:nvCxnSpPr>
        <p:spPr>
          <a:xfrm>
            <a:off x="797350" y="2874385"/>
            <a:ext cx="10149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52" name="Google Shape;252;p31"/>
          <p:cNvSpPr/>
          <p:nvPr/>
        </p:nvSpPr>
        <p:spPr>
          <a:xfrm>
            <a:off x="1812036" y="3298226"/>
            <a:ext cx="18342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Vans using natural gas</a:t>
            </a:r>
            <a:endParaRPr sz="1499" b="0" i="0" u="none" strike="noStrike" cap="none">
              <a:solidFill>
                <a:srgbClr val="000000"/>
              </a:solidFill>
              <a:latin typeface="Arial"/>
              <a:ea typeface="Arial"/>
              <a:cs typeface="Arial"/>
              <a:sym typeface="Arial"/>
            </a:endParaRPr>
          </a:p>
        </p:txBody>
      </p:sp>
      <p:cxnSp>
        <p:nvCxnSpPr>
          <p:cNvPr id="253" name="Google Shape;253;p31"/>
          <p:cNvCxnSpPr/>
          <p:nvPr/>
        </p:nvCxnSpPr>
        <p:spPr>
          <a:xfrm>
            <a:off x="797350" y="3541059"/>
            <a:ext cx="10149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54" name="Google Shape;254;p31"/>
          <p:cNvSpPr/>
          <p:nvPr/>
        </p:nvSpPr>
        <p:spPr>
          <a:xfrm>
            <a:off x="1812036" y="3964900"/>
            <a:ext cx="1834200" cy="511800"/>
          </a:xfrm>
          <a:prstGeom prst="roundRect">
            <a:avLst>
              <a:gd name="adj" fmla="val 16667"/>
            </a:avLst>
          </a:prstGeom>
          <a:solidFill>
            <a:srgbClr val="6C0819"/>
          </a:solidFill>
          <a:ln w="27200" cap="flat" cmpd="sng">
            <a:solidFill>
              <a:srgbClr val="000D2C"/>
            </a:solidFill>
            <a:prstDash val="solid"/>
            <a:round/>
            <a:headEnd type="none" w="sm" len="sm"/>
            <a:tailEnd type="none" w="sm" len="sm"/>
          </a:ln>
        </p:spPr>
        <p:txBody>
          <a:bodyPr spcFirstLastPara="1" wrap="square" lIns="97925" tIns="48950" rIns="97925" bIns="48950" anchor="ctr" anchorCtr="0">
            <a:noAutofit/>
          </a:bodyPr>
          <a:lstStyle/>
          <a:p>
            <a:pPr marL="0" lvl="0" indent="0" algn="ctr" rtl="0">
              <a:spcBef>
                <a:spcPts val="0"/>
              </a:spcBef>
              <a:spcAft>
                <a:spcPts val="0"/>
              </a:spcAft>
              <a:buClr>
                <a:schemeClr val="dk1"/>
              </a:buClr>
              <a:buSzPts val="1446"/>
              <a:buFont typeface="Arial"/>
              <a:buNone/>
            </a:pPr>
            <a:r>
              <a:rPr lang="sv-SE" sz="1499">
                <a:solidFill>
                  <a:schemeClr val="lt1"/>
                </a:solidFill>
              </a:rPr>
              <a:t>Vans using plug-in hybrids</a:t>
            </a:r>
            <a:endParaRPr sz="1499" b="0" i="0" u="none" strike="noStrike" cap="none">
              <a:solidFill>
                <a:srgbClr val="000000"/>
              </a:solidFill>
              <a:latin typeface="Arial"/>
              <a:ea typeface="Arial"/>
              <a:cs typeface="Arial"/>
              <a:sym typeface="Arial"/>
            </a:endParaRPr>
          </a:p>
        </p:txBody>
      </p:sp>
      <p:cxnSp>
        <p:nvCxnSpPr>
          <p:cNvPr id="255" name="Google Shape;255;p31"/>
          <p:cNvCxnSpPr/>
          <p:nvPr/>
        </p:nvCxnSpPr>
        <p:spPr>
          <a:xfrm>
            <a:off x="797350" y="4038668"/>
            <a:ext cx="10149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cxnSp>
        <p:nvCxnSpPr>
          <p:cNvPr id="256" name="Google Shape;256;p31"/>
          <p:cNvCxnSpPr/>
          <p:nvPr/>
        </p:nvCxnSpPr>
        <p:spPr>
          <a:xfrm>
            <a:off x="3833493" y="1543585"/>
            <a:ext cx="0" cy="265080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57" name="Google Shape;257;p31"/>
          <p:cNvCxnSpPr/>
          <p:nvPr/>
        </p:nvCxnSpPr>
        <p:spPr>
          <a:xfrm rot="10800000">
            <a:off x="3645685" y="1554770"/>
            <a:ext cx="1878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58" name="Google Shape;258;p31"/>
          <p:cNvCxnSpPr/>
          <p:nvPr/>
        </p:nvCxnSpPr>
        <p:spPr>
          <a:xfrm rot="10800000">
            <a:off x="3645685" y="4207731"/>
            <a:ext cx="1878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59" name="Google Shape;259;p31"/>
          <p:cNvCxnSpPr/>
          <p:nvPr/>
        </p:nvCxnSpPr>
        <p:spPr>
          <a:xfrm rot="10800000">
            <a:off x="3645685" y="3554151"/>
            <a:ext cx="1878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60" name="Google Shape;260;p31"/>
          <p:cNvCxnSpPr/>
          <p:nvPr/>
        </p:nvCxnSpPr>
        <p:spPr>
          <a:xfrm rot="10800000">
            <a:off x="3645685" y="2869001"/>
            <a:ext cx="1878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61" name="Google Shape;261;p31"/>
          <p:cNvCxnSpPr/>
          <p:nvPr/>
        </p:nvCxnSpPr>
        <p:spPr>
          <a:xfrm rot="10800000">
            <a:off x="3645685" y="2220802"/>
            <a:ext cx="187800" cy="0"/>
          </a:xfrm>
          <a:prstGeom prst="straightConnector1">
            <a:avLst/>
          </a:prstGeom>
          <a:noFill/>
          <a:ln w="40800" cap="flat" cmpd="sng">
            <a:solidFill>
              <a:srgbClr val="6C0819"/>
            </a:solidFill>
            <a:prstDash val="solid"/>
            <a:round/>
            <a:headEnd type="none" w="sm" len="sm"/>
            <a:tailEnd type="none" w="sm" len="sm"/>
          </a:ln>
          <a:effectLst>
            <a:outerShdw blurRad="42842" dist="21421" dir="5400000" rotWithShape="0">
              <a:srgbClr val="000000">
                <a:alpha val="37250"/>
              </a:srgbClr>
            </a:outerShdw>
          </a:effectLst>
        </p:spPr>
      </p:cxnSp>
      <p:cxnSp>
        <p:nvCxnSpPr>
          <p:cNvPr id="262" name="Google Shape;262;p31"/>
          <p:cNvCxnSpPr/>
          <p:nvPr/>
        </p:nvCxnSpPr>
        <p:spPr>
          <a:xfrm>
            <a:off x="3833479" y="2869011"/>
            <a:ext cx="6957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63" name="Google Shape;263;p31"/>
          <p:cNvSpPr txBox="1"/>
          <p:nvPr/>
        </p:nvSpPr>
        <p:spPr>
          <a:xfrm>
            <a:off x="931599" y="1244450"/>
            <a:ext cx="745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b="0" i="0" u="none" strike="noStrike" cap="none">
                <a:solidFill>
                  <a:srgbClr val="000000"/>
                </a:solidFill>
                <a:latin typeface="Arial"/>
                <a:ea typeface="Arial"/>
                <a:cs typeface="Arial"/>
                <a:sym typeface="Arial"/>
              </a:rPr>
              <a:t>A</a:t>
            </a:r>
            <a:endParaRPr sz="1499" b="0" i="0" u="none" strike="noStrike" cap="none">
              <a:solidFill>
                <a:srgbClr val="000000"/>
              </a:solidFill>
              <a:latin typeface="Arial"/>
              <a:ea typeface="Arial"/>
              <a:cs typeface="Arial"/>
              <a:sym typeface="Arial"/>
            </a:endParaRPr>
          </a:p>
        </p:txBody>
      </p:sp>
      <p:sp>
        <p:nvSpPr>
          <p:cNvPr id="264" name="Google Shape;264;p31"/>
          <p:cNvSpPr txBox="1"/>
          <p:nvPr/>
        </p:nvSpPr>
        <p:spPr>
          <a:xfrm>
            <a:off x="931599" y="1911124"/>
            <a:ext cx="745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B</a:t>
            </a:r>
            <a:endParaRPr sz="1499" b="0" i="0" u="none" strike="noStrike" cap="none">
              <a:solidFill>
                <a:srgbClr val="000000"/>
              </a:solidFill>
              <a:latin typeface="Arial"/>
              <a:ea typeface="Arial"/>
              <a:cs typeface="Arial"/>
              <a:sym typeface="Arial"/>
            </a:endParaRPr>
          </a:p>
        </p:txBody>
      </p:sp>
      <p:sp>
        <p:nvSpPr>
          <p:cNvPr id="265" name="Google Shape;265;p31"/>
          <p:cNvSpPr txBox="1"/>
          <p:nvPr/>
        </p:nvSpPr>
        <p:spPr>
          <a:xfrm>
            <a:off x="931599" y="2577799"/>
            <a:ext cx="745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C</a:t>
            </a:r>
            <a:endParaRPr sz="1499" b="0" i="0" u="none" strike="noStrike" cap="none">
              <a:solidFill>
                <a:srgbClr val="000000"/>
              </a:solidFill>
              <a:latin typeface="Arial"/>
              <a:ea typeface="Arial"/>
              <a:cs typeface="Arial"/>
              <a:sym typeface="Arial"/>
            </a:endParaRPr>
          </a:p>
        </p:txBody>
      </p:sp>
      <p:sp>
        <p:nvSpPr>
          <p:cNvPr id="266" name="Google Shape;266;p31"/>
          <p:cNvSpPr txBox="1"/>
          <p:nvPr/>
        </p:nvSpPr>
        <p:spPr>
          <a:xfrm>
            <a:off x="931599" y="3244473"/>
            <a:ext cx="745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D</a:t>
            </a:r>
            <a:endParaRPr sz="1499" b="0" i="0" u="none" strike="noStrike" cap="none">
              <a:solidFill>
                <a:srgbClr val="000000"/>
              </a:solidFill>
              <a:latin typeface="Arial"/>
              <a:ea typeface="Arial"/>
              <a:cs typeface="Arial"/>
              <a:sym typeface="Arial"/>
            </a:endParaRPr>
          </a:p>
        </p:txBody>
      </p:sp>
      <p:sp>
        <p:nvSpPr>
          <p:cNvPr id="267" name="Google Shape;267;p31"/>
          <p:cNvSpPr txBox="1"/>
          <p:nvPr/>
        </p:nvSpPr>
        <p:spPr>
          <a:xfrm>
            <a:off x="931599" y="3742082"/>
            <a:ext cx="745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A</a:t>
            </a:r>
            <a:endParaRPr sz="1499" b="0" i="0" u="none" strike="noStrike" cap="none">
              <a:solidFill>
                <a:srgbClr val="000000"/>
              </a:solidFill>
              <a:latin typeface="Arial"/>
              <a:ea typeface="Arial"/>
              <a:cs typeface="Arial"/>
              <a:sym typeface="Arial"/>
            </a:endParaRPr>
          </a:p>
        </p:txBody>
      </p:sp>
      <p:sp>
        <p:nvSpPr>
          <p:cNvPr id="268" name="Google Shape;268;p31"/>
          <p:cNvSpPr txBox="1"/>
          <p:nvPr/>
        </p:nvSpPr>
        <p:spPr>
          <a:xfrm>
            <a:off x="3780213" y="2572417"/>
            <a:ext cx="745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E</a:t>
            </a:r>
            <a:endParaRPr sz="1499" b="0" i="0" u="none" strike="noStrike" cap="none">
              <a:solidFill>
                <a:srgbClr val="000000"/>
              </a:solidFill>
              <a:latin typeface="Arial"/>
              <a:ea typeface="Arial"/>
              <a:cs typeface="Arial"/>
              <a:sym typeface="Arial"/>
            </a:endParaRPr>
          </a:p>
        </p:txBody>
      </p:sp>
      <p:sp>
        <p:nvSpPr>
          <p:cNvPr id="269" name="Google Shape;269;p31"/>
          <p:cNvSpPr txBox="1"/>
          <p:nvPr/>
        </p:nvSpPr>
        <p:spPr>
          <a:xfrm>
            <a:off x="771950" y="4861300"/>
            <a:ext cx="3757200" cy="13854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Transport electricity</a:t>
            </a:r>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Hydrogen</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Liquid fuel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D = </a:t>
            </a:r>
            <a:r>
              <a:rPr lang="sv-SE">
                <a:solidFill>
                  <a:schemeClr val="dk1"/>
                </a:solidFill>
              </a:rPr>
              <a:t>Natural gas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E = </a:t>
            </a:r>
            <a:r>
              <a:rPr lang="sv-SE">
                <a:solidFill>
                  <a:schemeClr val="dk1"/>
                </a:solidFill>
              </a:rPr>
              <a:t>Van activity (vehicle-kilometres)</a:t>
            </a:r>
            <a:endParaRPr>
              <a:solidFill>
                <a:schemeClr val="dk1"/>
              </a:solidFill>
            </a:endParaRPr>
          </a:p>
        </p:txBody>
      </p:sp>
      <p:cxnSp>
        <p:nvCxnSpPr>
          <p:cNvPr id="270" name="Google Shape;270;p31"/>
          <p:cNvCxnSpPr/>
          <p:nvPr/>
        </p:nvCxnSpPr>
        <p:spPr>
          <a:xfrm>
            <a:off x="797350" y="4405931"/>
            <a:ext cx="1014900" cy="0"/>
          </a:xfrm>
          <a:prstGeom prst="straightConnector1">
            <a:avLst/>
          </a:prstGeom>
          <a:noFill/>
          <a:ln w="30600" cap="flat" cmpd="sng">
            <a:solidFill>
              <a:srgbClr val="6C0819"/>
            </a:solidFill>
            <a:prstDash val="solid"/>
            <a:round/>
            <a:headEnd type="none" w="sm" len="sm"/>
            <a:tailEnd type="triangle" w="med" len="med"/>
          </a:ln>
          <a:effectLst>
            <a:outerShdw blurRad="42842" dist="21421" dir="5400000" rotWithShape="0">
              <a:srgbClr val="000000">
                <a:alpha val="37250"/>
              </a:srgbClr>
            </a:outerShdw>
          </a:effectLst>
        </p:spPr>
      </p:cxnSp>
      <p:sp>
        <p:nvSpPr>
          <p:cNvPr id="271" name="Google Shape;271;p31"/>
          <p:cNvSpPr txBox="1"/>
          <p:nvPr/>
        </p:nvSpPr>
        <p:spPr>
          <a:xfrm>
            <a:off x="931599" y="4109345"/>
            <a:ext cx="745800" cy="296700"/>
          </a:xfrm>
          <a:prstGeom prst="rect">
            <a:avLst/>
          </a:prstGeom>
          <a:noFill/>
          <a:ln>
            <a:noFill/>
          </a:ln>
        </p:spPr>
        <p:txBody>
          <a:bodyPr spcFirstLastPara="1" wrap="square" lIns="97925" tIns="48950" rIns="97925" bIns="48950" anchor="t" anchorCtr="0">
            <a:spAutoFit/>
          </a:bodyPr>
          <a:lstStyle/>
          <a:p>
            <a:pPr marL="0" marR="0" lvl="0" indent="0" algn="ctr" rtl="0">
              <a:lnSpc>
                <a:spcPct val="100000"/>
              </a:lnSpc>
              <a:spcBef>
                <a:spcPts val="0"/>
              </a:spcBef>
              <a:spcAft>
                <a:spcPts val="0"/>
              </a:spcAft>
              <a:buClr>
                <a:srgbClr val="000000"/>
              </a:buClr>
              <a:buSzPts val="1285"/>
              <a:buFont typeface="Arial"/>
              <a:buNone/>
            </a:pPr>
            <a:r>
              <a:rPr lang="sv-SE" sz="1285"/>
              <a:t>C</a:t>
            </a:r>
            <a:endParaRPr sz="1499"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technologies in road transport and their characteristics (1/2)</vt:lpstr>
      <vt:lpstr>Main technologies in road transport and their characteristics (2/2)</vt:lpstr>
      <vt:lpstr>Practical Exercise</vt:lpstr>
      <vt:lpstr>Thank you</vt:lpstr>
      <vt:lpstr>Answers to the Practical 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Eunice Ramos</dc:creator>
  <cp:revision>1</cp:revision>
  <dcterms:created xsi:type="dcterms:W3CDTF">2019-06-09T10:25:43Z</dcterms:created>
  <dcterms:modified xsi:type="dcterms:W3CDTF">2026-02-22T14:11:07Z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