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Lst>
  <p:sldSz cy="6858000" cx="12192000"/>
  <p:notesSz cx="6858000" cy="9144000"/>
  <p:embeddedFontLst>
    <p:embeddedFont>
      <p:font typeface="Helvetica Neue"/>
      <p:regular r:id="rId23"/>
      <p:bold r:id="rId24"/>
      <p:italic r:id="rId25"/>
      <p:bold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7" roundtripDataSignature="AMtx7mggvTCEZvkEgwtyV57tDZNBG3n7M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font" Target="fonts/HelveticaNeue-bold.fntdata"/><Relationship Id="rId23" Type="http://schemas.openxmlformats.org/officeDocument/2006/relationships/font" Target="fonts/HelveticaNeue-regular.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font" Target="fonts/HelveticaNeue-boldItalic.fntdata"/><Relationship Id="rId25" Type="http://schemas.openxmlformats.org/officeDocument/2006/relationships/font" Target="fonts/HelveticaNeue-italic.fntdata"/><Relationship Id="rId27"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sv-S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3ddb47ba119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7" name="Google Shape;87;g3ddb47ba119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g3ddb47ba119_0_15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1" name="Google Shape;251;g3ddb47ba119_0_15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100000"/>
              </a:lnSpc>
              <a:spcBef>
                <a:spcPts val="0"/>
              </a:spcBef>
              <a:spcAft>
                <a:spcPts val="0"/>
              </a:spcAft>
              <a:buClr>
                <a:srgbClr val="000000"/>
              </a:buClr>
              <a:buSzPts val="1400"/>
              <a:buFont typeface="Arial"/>
              <a:buNone/>
            </a:pPr>
            <a:r>
              <a:t/>
            </a:r>
            <a:endParaRPr/>
          </a:p>
        </p:txBody>
      </p:sp>
      <p:sp>
        <p:nvSpPr>
          <p:cNvPr id="252" name="Google Shape;252;g3ddb47ba119_0_154: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sv-S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g3ddb47ba119_0_18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4" name="Google Shape;284;g3ddb47ba119_0_18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100000"/>
              </a:lnSpc>
              <a:spcBef>
                <a:spcPts val="0"/>
              </a:spcBef>
              <a:spcAft>
                <a:spcPts val="0"/>
              </a:spcAft>
              <a:buClr>
                <a:srgbClr val="000000"/>
              </a:buClr>
              <a:buSzPts val="1400"/>
              <a:buFont typeface="Arial"/>
              <a:buNone/>
            </a:pPr>
            <a:r>
              <a:t/>
            </a:r>
            <a:endParaRPr/>
          </a:p>
        </p:txBody>
      </p:sp>
      <p:sp>
        <p:nvSpPr>
          <p:cNvPr id="285" name="Google Shape;285;g3ddb47ba119_0_186: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sv-S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5" name="Shape 315"/>
        <p:cNvGrpSpPr/>
        <p:nvPr/>
      </p:nvGrpSpPr>
      <p:grpSpPr>
        <a:xfrm>
          <a:off x="0" y="0"/>
          <a:ext cx="0" cy="0"/>
          <a:chOff x="0" y="0"/>
          <a:chExt cx="0" cy="0"/>
        </a:xfrm>
      </p:grpSpPr>
      <p:sp>
        <p:nvSpPr>
          <p:cNvPr id="316" name="Google Shape;316;g3ddb47ba119_0_2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7" name="Google Shape;317;g3ddb47ba119_0_21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100000"/>
              </a:lnSpc>
              <a:spcBef>
                <a:spcPts val="0"/>
              </a:spcBef>
              <a:spcAft>
                <a:spcPts val="0"/>
              </a:spcAft>
              <a:buClr>
                <a:srgbClr val="000000"/>
              </a:buClr>
              <a:buSzPts val="1400"/>
              <a:buFont typeface="Arial"/>
              <a:buNone/>
            </a:pPr>
            <a:r>
              <a:t/>
            </a:r>
            <a:endParaRPr/>
          </a:p>
        </p:txBody>
      </p:sp>
      <p:sp>
        <p:nvSpPr>
          <p:cNvPr id="318" name="Google Shape;318;g3ddb47ba119_0_218: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sv-S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8" name="Shape 348"/>
        <p:cNvGrpSpPr/>
        <p:nvPr/>
      </p:nvGrpSpPr>
      <p:grpSpPr>
        <a:xfrm>
          <a:off x="0" y="0"/>
          <a:ext cx="0" cy="0"/>
          <a:chOff x="0" y="0"/>
          <a:chExt cx="0" cy="0"/>
        </a:xfrm>
      </p:grpSpPr>
      <p:sp>
        <p:nvSpPr>
          <p:cNvPr id="349" name="Google Shape;349;g3ddb47ba119_0_25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0" name="Google Shape;350;g3ddb47ba119_0_25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100000"/>
              </a:lnSpc>
              <a:spcBef>
                <a:spcPts val="0"/>
              </a:spcBef>
              <a:spcAft>
                <a:spcPts val="0"/>
              </a:spcAft>
              <a:buClr>
                <a:srgbClr val="000000"/>
              </a:buClr>
              <a:buSzPts val="1400"/>
              <a:buFont typeface="Arial"/>
              <a:buNone/>
            </a:pPr>
            <a:r>
              <a:rPr lang="sv-SE"/>
              <a:t>      </a:t>
            </a:r>
            <a:endParaRPr/>
          </a:p>
        </p:txBody>
      </p:sp>
      <p:sp>
        <p:nvSpPr>
          <p:cNvPr id="351" name="Google Shape;351;g3ddb47ba119_0_25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sv-S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7" name="Shape 387"/>
        <p:cNvGrpSpPr/>
        <p:nvPr/>
      </p:nvGrpSpPr>
      <p:grpSpPr>
        <a:xfrm>
          <a:off x="0" y="0"/>
          <a:ext cx="0" cy="0"/>
          <a:chOff x="0" y="0"/>
          <a:chExt cx="0" cy="0"/>
        </a:xfrm>
      </p:grpSpPr>
      <p:sp>
        <p:nvSpPr>
          <p:cNvPr id="388" name="Google Shape;388;g3ddb47ba119_0_28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89" name="Google Shape;389;g3ddb47ba119_0_28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100000"/>
              </a:lnSpc>
              <a:spcBef>
                <a:spcPts val="0"/>
              </a:spcBef>
              <a:spcAft>
                <a:spcPts val="0"/>
              </a:spcAft>
              <a:buClr>
                <a:srgbClr val="000000"/>
              </a:buClr>
              <a:buSzPts val="1400"/>
              <a:buFont typeface="Arial"/>
              <a:buNone/>
            </a:pPr>
            <a:r>
              <a:rPr lang="sv-SE"/>
              <a:t>      </a:t>
            </a:r>
            <a:endParaRPr/>
          </a:p>
        </p:txBody>
      </p:sp>
      <p:sp>
        <p:nvSpPr>
          <p:cNvPr id="390" name="Google Shape;390;g3ddb47ba119_0_288: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sv-S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6" name="Shape 406"/>
        <p:cNvGrpSpPr/>
        <p:nvPr/>
      </p:nvGrpSpPr>
      <p:grpSpPr>
        <a:xfrm>
          <a:off x="0" y="0"/>
          <a:ext cx="0" cy="0"/>
          <a:chOff x="0" y="0"/>
          <a:chExt cx="0" cy="0"/>
        </a:xfrm>
      </p:grpSpPr>
      <p:sp>
        <p:nvSpPr>
          <p:cNvPr id="407" name="Google Shape;407;g3ddb47ba119_0_306: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8" name="Google Shape;408;g3ddb47ba119_0_30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8" name="Shape 418"/>
        <p:cNvGrpSpPr/>
        <p:nvPr/>
      </p:nvGrpSpPr>
      <p:grpSpPr>
        <a:xfrm>
          <a:off x="0" y="0"/>
          <a:ext cx="0" cy="0"/>
          <a:chOff x="0" y="0"/>
          <a:chExt cx="0" cy="0"/>
        </a:xfrm>
      </p:grpSpPr>
      <p:sp>
        <p:nvSpPr>
          <p:cNvPr id="419" name="Google Shape;419;g3ddb47ba119_0_3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20" name="Google Shape;420;g3ddb47ba119_0_31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421" name="Google Shape;421;g3ddb47ba119_0_317: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1200"/>
              <a:buFont typeface="Calibri"/>
              <a:buNone/>
            </a:pPr>
            <a:fld id="{00000000-1234-1234-1234-123412341234}" type="slidenum">
              <a:rPr lang="sv-SE"/>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8" name="Shape 428"/>
        <p:cNvGrpSpPr/>
        <p:nvPr/>
      </p:nvGrpSpPr>
      <p:grpSpPr>
        <a:xfrm>
          <a:off x="0" y="0"/>
          <a:ext cx="0" cy="0"/>
          <a:chOff x="0" y="0"/>
          <a:chExt cx="0" cy="0"/>
        </a:xfrm>
      </p:grpSpPr>
      <p:sp>
        <p:nvSpPr>
          <p:cNvPr id="429" name="Google Shape;429;g3ddb47ba119_0_32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30" name="Google Shape;430;g3ddb47ba119_0_3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4" name="Shape 434"/>
        <p:cNvGrpSpPr/>
        <p:nvPr/>
      </p:nvGrpSpPr>
      <p:grpSpPr>
        <a:xfrm>
          <a:off x="0" y="0"/>
          <a:ext cx="0" cy="0"/>
          <a:chOff x="0" y="0"/>
          <a:chExt cx="0" cy="0"/>
        </a:xfrm>
      </p:grpSpPr>
      <p:sp>
        <p:nvSpPr>
          <p:cNvPr id="435" name="Google Shape;435;g3ddb47ba119_0_3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36" name="Google Shape;436;g3ddb47ba119_0_33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437" name="Google Shape;437;g3ddb47ba119_0_331: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1200"/>
              <a:buFont typeface="Calibri"/>
              <a:buNone/>
            </a:pPr>
            <a:fld id="{00000000-1234-1234-1234-123412341234}" type="slidenum">
              <a:rPr lang="sv-SE"/>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ddb47ba119_0_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5" name="Google Shape;95;g3ddb47ba119_0_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96" name="Google Shape;96;g3ddb47ba119_0_6: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1200"/>
              <a:buFont typeface="Calibri"/>
              <a:buNone/>
            </a:pPr>
            <a:fld id="{00000000-1234-1234-1234-123412341234}" type="slidenum">
              <a:rPr lang="sv-SE"/>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3ddb47ba119_0_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6" name="Google Shape;106;g3ddb47ba119_0_1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100000"/>
              </a:lnSpc>
              <a:spcBef>
                <a:spcPts val="0"/>
              </a:spcBef>
              <a:spcAft>
                <a:spcPts val="0"/>
              </a:spcAft>
              <a:buClr>
                <a:srgbClr val="000000"/>
              </a:buClr>
              <a:buSzPts val="1400"/>
              <a:buFont typeface="Arial"/>
              <a:buNone/>
            </a:pPr>
            <a:r>
              <a:rPr lang="sv-SE"/>
              <a:t>     Transport demand can be classified by mode of transportation, including cars, motorcycles, buses, trucks, and others. These categories can be further refined based on data resolution; for instance, cars may be subdivided into compact cars, full-size cars, SUVs, minivans, and pickups. Additionally, passenger transport can be categorised as either private or public, depending on the mode of travel—for example, cars represent private transport, while buses are part of public transport.</a:t>
            </a:r>
            <a:endParaRPr/>
          </a:p>
          <a:p>
            <a:pPr indent="-228600" lvl="0" marL="457200" marR="0" rtl="0" algn="l">
              <a:lnSpc>
                <a:spcPct val="100000"/>
              </a:lnSpc>
              <a:spcBef>
                <a:spcPts val="0"/>
              </a:spcBef>
              <a:spcAft>
                <a:spcPts val="0"/>
              </a:spcAft>
              <a:buClr>
                <a:srgbClr val="000000"/>
              </a:buClr>
              <a:buSzPts val="1400"/>
              <a:buFont typeface="Arial"/>
              <a:buNone/>
            </a:pPr>
            <a:r>
              <a:t/>
            </a:r>
            <a:endParaRPr/>
          </a:p>
          <a:p>
            <a:pPr indent="-228600" lvl="0" marL="457200" marR="0" rtl="0" algn="l">
              <a:lnSpc>
                <a:spcPct val="100000"/>
              </a:lnSpc>
              <a:spcBef>
                <a:spcPts val="0"/>
              </a:spcBef>
              <a:spcAft>
                <a:spcPts val="0"/>
              </a:spcAft>
              <a:buClr>
                <a:srgbClr val="000000"/>
              </a:buClr>
              <a:buSzPts val="1400"/>
              <a:buFont typeface="Arial"/>
              <a:buNone/>
            </a:pPr>
            <a:r>
              <a:rPr lang="sv-SE"/>
              <a:t>      Where data is available, demand can also be disaggregated by travel distance, distinguishing between urban and intercity transport.</a:t>
            </a:r>
            <a:endParaRPr/>
          </a:p>
          <a:p>
            <a:pPr indent="-228600" lvl="0" marL="457200" marR="0" rtl="0" algn="l">
              <a:lnSpc>
                <a:spcPct val="100000"/>
              </a:lnSpc>
              <a:spcBef>
                <a:spcPts val="0"/>
              </a:spcBef>
              <a:spcAft>
                <a:spcPts val="0"/>
              </a:spcAft>
              <a:buClr>
                <a:srgbClr val="000000"/>
              </a:buClr>
              <a:buSzPts val="1400"/>
              <a:buFont typeface="Arial"/>
              <a:buNone/>
            </a:pPr>
            <a:r>
              <a:rPr lang="sv-SE"/>
              <a:t>      It is also essential to differentiate between modes of transport that serve both passenger and freight demands. For example, there may be separate demands for trains transporting passengers and trains carrying freight. In some cases, such as airplanes, both passenger and freight demands can be met simultaneously within the same flight. </a:t>
            </a:r>
            <a:br>
              <a:rPr lang="sv-SE"/>
            </a:br>
            <a:br>
              <a:rPr lang="sv-SE"/>
            </a:br>
            <a:r>
              <a:rPr lang="sv-SE"/>
              <a:t>In the full-scale CLEWs thesis we will look at cars, 2/3 wheelers (i.e. motorcycles, tuk tuks etc.), buses, vans, heavy trucks, light trucks, passenger railway, freight railway, shipping, and aviation.</a:t>
            </a:r>
            <a:endParaRPr/>
          </a:p>
        </p:txBody>
      </p:sp>
      <p:sp>
        <p:nvSpPr>
          <p:cNvPr id="107" name="Google Shape;107;g3ddb47ba119_0_16: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1200"/>
              <a:buFont typeface="Calibri"/>
              <a:buNone/>
            </a:pPr>
            <a:fld id="{00000000-1234-1234-1234-123412341234}" type="slidenum">
              <a:rPr lang="sv-SE"/>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3ddb47ba119_0_4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1" name="Google Shape;131;g3ddb47ba119_0_4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132" name="Google Shape;132;g3ddb47ba119_0_4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1200"/>
              <a:buFont typeface="Calibri"/>
              <a:buNone/>
            </a:pPr>
            <a:fld id="{00000000-1234-1234-1234-123412341234}" type="slidenum">
              <a:rPr lang="sv-SE"/>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3ddb47ba119_0_4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1" name="Google Shape;141;g3ddb47ba119_0_4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142" name="Google Shape;142;g3ddb47ba119_0_49: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1200"/>
              <a:buFont typeface="Calibri"/>
              <a:buNone/>
            </a:pPr>
            <a:fld id="{00000000-1234-1234-1234-123412341234}" type="slidenum">
              <a:rPr lang="sv-SE"/>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3ddb47ba119_0_6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4" name="Google Shape;154;g3ddb47ba119_0_6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100000"/>
              </a:lnSpc>
              <a:spcBef>
                <a:spcPts val="0"/>
              </a:spcBef>
              <a:spcAft>
                <a:spcPts val="0"/>
              </a:spcAft>
              <a:buClr>
                <a:srgbClr val="000000"/>
              </a:buClr>
              <a:buSzPts val="1400"/>
              <a:buFont typeface="Arial"/>
              <a:buNone/>
            </a:pPr>
            <a:r>
              <a:t/>
            </a:r>
            <a:endParaRPr/>
          </a:p>
        </p:txBody>
      </p:sp>
      <p:sp>
        <p:nvSpPr>
          <p:cNvPr id="155" name="Google Shape;155;g3ddb47ba119_0_61: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sv-S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3ddb47ba119_0_9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7" name="Google Shape;187;g3ddb47ba119_0_9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188" name="Google Shape;188;g3ddb47ba119_0_9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1200"/>
              <a:buFont typeface="Calibri"/>
              <a:buNone/>
            </a:pPr>
            <a:fld id="{00000000-1234-1234-1234-123412341234}" type="slidenum">
              <a:rPr lang="sv-SE"/>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g3ddb47ba119_0_10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5" name="Google Shape;195;g3ddb47ba119_0_10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100000"/>
              </a:lnSpc>
              <a:spcBef>
                <a:spcPts val="0"/>
              </a:spcBef>
              <a:spcAft>
                <a:spcPts val="0"/>
              </a:spcAft>
              <a:buClr>
                <a:srgbClr val="000000"/>
              </a:buClr>
              <a:buSzPts val="1400"/>
              <a:buFont typeface="Arial"/>
              <a:buNone/>
            </a:pPr>
            <a:r>
              <a:t/>
            </a:r>
            <a:endParaRPr/>
          </a:p>
        </p:txBody>
      </p:sp>
      <p:sp>
        <p:nvSpPr>
          <p:cNvPr id="196" name="Google Shape;196;g3ddb47ba119_0_10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sv-S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g3ddb47ba119_0_1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8" name="Google Shape;218;g3ddb47ba119_0_12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100000"/>
              </a:lnSpc>
              <a:spcBef>
                <a:spcPts val="0"/>
              </a:spcBef>
              <a:spcAft>
                <a:spcPts val="0"/>
              </a:spcAft>
              <a:buClr>
                <a:srgbClr val="000000"/>
              </a:buClr>
              <a:buSzPts val="1400"/>
              <a:buFont typeface="Arial"/>
              <a:buNone/>
            </a:pPr>
            <a:r>
              <a:t/>
            </a:r>
            <a:endParaRPr/>
          </a:p>
        </p:txBody>
      </p:sp>
      <p:sp>
        <p:nvSpPr>
          <p:cNvPr id="219" name="Google Shape;219;g3ddb47ba119_0_122: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sv-S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3" name="Shape 13"/>
        <p:cNvGrpSpPr/>
        <p:nvPr/>
      </p:nvGrpSpPr>
      <p:grpSpPr>
        <a:xfrm>
          <a:off x="0" y="0"/>
          <a:ext cx="0" cy="0"/>
          <a:chOff x="0" y="0"/>
          <a:chExt cx="0" cy="0"/>
        </a:xfrm>
      </p:grpSpPr>
      <p:pic>
        <p:nvPicPr>
          <p:cNvPr id="14" name="Google Shape;14;p35"/>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15" name="Google Shape;15;p35"/>
          <p:cNvSpPr txBox="1"/>
          <p:nvPr>
            <p:ph type="ctrTitle"/>
          </p:nvPr>
        </p:nvSpPr>
        <p:spPr>
          <a:xfrm>
            <a:off x="2979507" y="739739"/>
            <a:ext cx="4880223" cy="4982968"/>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4800"/>
              <a:buFont typeface="Helvetica Neue"/>
              <a:buNone/>
              <a:defRPr b="1" i="0" sz="3200" cap="none">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5" name="Shape 55"/>
        <p:cNvGrpSpPr/>
        <p:nvPr/>
      </p:nvGrpSpPr>
      <p:grpSpPr>
        <a:xfrm>
          <a:off x="0" y="0"/>
          <a:ext cx="0" cy="0"/>
          <a:chOff x="0" y="0"/>
          <a:chExt cx="0" cy="0"/>
        </a:xfrm>
      </p:grpSpPr>
      <p:sp>
        <p:nvSpPr>
          <p:cNvPr id="56" name="Google Shape;56;p44"/>
          <p:cNvSpPr txBox="1"/>
          <p:nvPr>
            <p:ph type="title"/>
          </p:nvPr>
        </p:nvSpPr>
        <p:spPr>
          <a:xfrm>
            <a:off x="838200" y="0"/>
            <a:ext cx="10515600" cy="132556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000"/>
              <a:buFont typeface="Helvetica Neue"/>
              <a:buNone/>
              <a:defRPr b="1" sz="280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44"/>
          <p:cNvSpPr txBox="1"/>
          <p:nvPr>
            <p:ph idx="12" type="sldNum"/>
          </p:nvPr>
        </p:nvSpPr>
        <p:spPr>
          <a:xfrm>
            <a:off x="11798300" y="6565900"/>
            <a:ext cx="393700" cy="292100"/>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p:cSld name="Picture with Caption">
    <p:bg>
      <p:bgPr>
        <a:solidFill>
          <a:schemeClr val="lt1"/>
        </a:solidFill>
      </p:bgPr>
    </p:bg>
    <p:spTree>
      <p:nvGrpSpPr>
        <p:cNvPr id="58" name="Shape 58"/>
        <p:cNvGrpSpPr/>
        <p:nvPr/>
      </p:nvGrpSpPr>
      <p:grpSpPr>
        <a:xfrm>
          <a:off x="0" y="0"/>
          <a:ext cx="0" cy="0"/>
          <a:chOff x="0" y="0"/>
          <a:chExt cx="0" cy="0"/>
        </a:xfrm>
      </p:grpSpPr>
      <p:sp>
        <p:nvSpPr>
          <p:cNvPr id="59" name="Google Shape;59;p45"/>
          <p:cNvSpPr txBox="1"/>
          <p:nvPr>
            <p:ph idx="12" type="sldNum"/>
          </p:nvPr>
        </p:nvSpPr>
        <p:spPr>
          <a:xfrm>
            <a:off x="11798300" y="6565900"/>
            <a:ext cx="393700" cy="292100"/>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p:cSld name="1_Picture with Caption">
    <p:spTree>
      <p:nvGrpSpPr>
        <p:cNvPr id="60" name="Shape 60"/>
        <p:cNvGrpSpPr/>
        <p:nvPr/>
      </p:nvGrpSpPr>
      <p:grpSpPr>
        <a:xfrm>
          <a:off x="0" y="0"/>
          <a:ext cx="0" cy="0"/>
          <a:chOff x="0" y="0"/>
          <a:chExt cx="0" cy="0"/>
        </a:xfrm>
      </p:grpSpPr>
      <p:pic>
        <p:nvPicPr>
          <p:cNvPr id="61" name="Google Shape;61;p46"/>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62" name="Google Shape;62;p46"/>
          <p:cNvSpPr txBox="1"/>
          <p:nvPr>
            <p:ph idx="12" type="sldNum"/>
          </p:nvPr>
        </p:nvSpPr>
        <p:spPr>
          <a:xfrm>
            <a:off x="11798300" y="6565900"/>
            <a:ext cx="393700" cy="292100"/>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sv-SE"/>
              <a:t>‹#›</a:t>
            </a:fld>
            <a:endParaRPr/>
          </a:p>
        </p:txBody>
      </p:sp>
      <p:sp>
        <p:nvSpPr>
          <p:cNvPr id="63" name="Google Shape;63;p46"/>
          <p:cNvSpPr txBox="1"/>
          <p:nvPr>
            <p:ph type="title"/>
          </p:nvPr>
        </p:nvSpPr>
        <p:spPr>
          <a:xfrm>
            <a:off x="839788" y="0"/>
            <a:ext cx="10864532" cy="132556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000"/>
              <a:buFont typeface="Helvetica Neue"/>
              <a:buNone/>
              <a:defRPr b="1" sz="28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46"/>
          <p:cNvSpPr txBox="1"/>
          <p:nvPr>
            <p:ph idx="1" type="body"/>
          </p:nvPr>
        </p:nvSpPr>
        <p:spPr>
          <a:xfrm>
            <a:off x="839788" y="1316038"/>
            <a:ext cx="4910771" cy="429635"/>
          </a:xfrm>
          <a:prstGeom prst="rect">
            <a:avLst/>
          </a:prstGeom>
          <a:noFill/>
          <a:ln>
            <a:noFill/>
          </a:ln>
        </p:spPr>
        <p:txBody>
          <a:bodyPr anchorCtr="0" anchor="t" bIns="45700" lIns="91425" spcFirstLastPara="1" rIns="91425" wrap="square" tIns="45700">
            <a:normAutofit/>
          </a:bodyPr>
          <a:lstStyle>
            <a:lvl1pPr indent="-228600" lvl="0" marL="457200" marR="0" rtl="0" algn="l">
              <a:lnSpc>
                <a:spcPct val="90000"/>
              </a:lnSpc>
              <a:spcBef>
                <a:spcPts val="1000"/>
              </a:spcBef>
              <a:spcAft>
                <a:spcPts val="0"/>
              </a:spcAft>
              <a:buClr>
                <a:schemeClr val="dk1"/>
              </a:buClr>
              <a:buSzPts val="2400"/>
              <a:buFont typeface="Arial"/>
              <a:buNone/>
              <a:defRPr b="1" i="0" sz="2200" u="none" cap="none" strike="noStrike">
                <a:solidFill>
                  <a:srgbClr val="EEF3FE"/>
                </a:solidFill>
                <a:latin typeface="Arial"/>
                <a:ea typeface="Arial"/>
                <a:cs typeface="Arial"/>
                <a:sym typeface="Arial"/>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rgbClr val="000000"/>
                </a:solidFill>
                <a:latin typeface="Arial"/>
                <a:ea typeface="Arial"/>
                <a:cs typeface="Arial"/>
                <a:sym typeface="Arial"/>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rgbClr val="000000"/>
                </a:solidFill>
                <a:latin typeface="Arial"/>
                <a:ea typeface="Arial"/>
                <a:cs typeface="Arial"/>
                <a:sym typeface="Arial"/>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9pPr>
          </a:lstStyle>
          <a:p/>
        </p:txBody>
      </p:sp>
      <p:sp>
        <p:nvSpPr>
          <p:cNvPr id="65" name="Google Shape;65;p46"/>
          <p:cNvSpPr txBox="1"/>
          <p:nvPr>
            <p:ph idx="2" type="body"/>
          </p:nvPr>
        </p:nvSpPr>
        <p:spPr>
          <a:xfrm>
            <a:off x="839788" y="1829664"/>
            <a:ext cx="4910771" cy="3684588"/>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90000"/>
              </a:lnSpc>
              <a:spcBef>
                <a:spcPts val="1000"/>
              </a:spcBef>
              <a:spcAft>
                <a:spcPts val="0"/>
              </a:spcAft>
              <a:buClr>
                <a:schemeClr val="lt1"/>
              </a:buClr>
              <a:buSzPts val="2400"/>
              <a:buFont typeface="Arial"/>
              <a:buChar char="•"/>
              <a:defRPr b="0" i="0" sz="2000" u="none" cap="none" strike="noStrike">
                <a:solidFill>
                  <a:schemeClr val="lt1"/>
                </a:solidFill>
                <a:latin typeface="Arial"/>
                <a:ea typeface="Arial"/>
                <a:cs typeface="Arial"/>
                <a:sym typeface="Arial"/>
              </a:defRPr>
            </a:lvl1pPr>
            <a:lvl2pPr indent="-355600" lvl="1" marL="914400" marR="0" rtl="0" algn="l">
              <a:lnSpc>
                <a:spcPct val="90000"/>
              </a:lnSpc>
              <a:spcBef>
                <a:spcPts val="500"/>
              </a:spcBef>
              <a:spcAft>
                <a:spcPts val="0"/>
              </a:spcAft>
              <a:buClr>
                <a:schemeClr val="dk1"/>
              </a:buClr>
              <a:buSzPts val="2000"/>
              <a:buFont typeface="Arial"/>
              <a:buChar char="•"/>
              <a:defRPr b="0" i="0" sz="2000" u="none" cap="none" strike="noStrike">
                <a:solidFill>
                  <a:srgbClr val="000000"/>
                </a:solidFill>
                <a:latin typeface="Helvetica Neue"/>
                <a:ea typeface="Helvetica Neue"/>
                <a:cs typeface="Helvetica Neue"/>
                <a:sym typeface="Helvetica Neue"/>
              </a:defRPr>
            </a:lvl2pPr>
            <a:lvl3pPr indent="-342900" lvl="2" marL="1371600" marR="0" rtl="0" algn="l">
              <a:lnSpc>
                <a:spcPct val="90000"/>
              </a:lnSpc>
              <a:spcBef>
                <a:spcPts val="500"/>
              </a:spcBef>
              <a:spcAft>
                <a:spcPts val="0"/>
              </a:spcAft>
              <a:buClr>
                <a:schemeClr val="dk1"/>
              </a:buClr>
              <a:buSzPts val="1800"/>
              <a:buFont typeface="Arial"/>
              <a:buChar char="•"/>
              <a:defRPr b="0" i="0" sz="1800" u="none" cap="none" strike="noStrike">
                <a:solidFill>
                  <a:srgbClr val="000000"/>
                </a:solidFill>
                <a:latin typeface="Helvetica Neue"/>
                <a:ea typeface="Helvetica Neue"/>
                <a:cs typeface="Helvetica Neue"/>
                <a:sym typeface="Helvetica Neue"/>
              </a:defRPr>
            </a:lvl3pPr>
            <a:lvl4pPr indent="-330200" lvl="3" marL="1828800" marR="0" rtl="0" algn="l">
              <a:lnSpc>
                <a:spcPct val="90000"/>
              </a:lnSpc>
              <a:spcBef>
                <a:spcPts val="500"/>
              </a:spcBef>
              <a:spcAft>
                <a:spcPts val="0"/>
              </a:spcAft>
              <a:buClr>
                <a:schemeClr val="dk1"/>
              </a:buClr>
              <a:buSzPts val="1600"/>
              <a:buFont typeface="Arial"/>
              <a:buChar char="•"/>
              <a:defRPr b="0" i="0" sz="1600" u="none" cap="none" strike="noStrike">
                <a:solidFill>
                  <a:srgbClr val="000000"/>
                </a:solidFill>
                <a:latin typeface="Helvetica Neue"/>
                <a:ea typeface="Helvetica Neue"/>
                <a:cs typeface="Helvetica Neue"/>
                <a:sym typeface="Helvetica Neue"/>
              </a:defRPr>
            </a:lvl4pPr>
            <a:lvl5pPr indent="-330200" lvl="4" marL="2286000" marR="0" rtl="0" algn="l">
              <a:lnSpc>
                <a:spcPct val="90000"/>
              </a:lnSpc>
              <a:spcBef>
                <a:spcPts val="500"/>
              </a:spcBef>
              <a:spcAft>
                <a:spcPts val="0"/>
              </a:spcAft>
              <a:buClr>
                <a:schemeClr val="dk1"/>
              </a:buClr>
              <a:buSzPts val="1600"/>
              <a:buFont typeface="Arial"/>
              <a:buChar char="•"/>
              <a:defRPr b="0" i="0" sz="1600" u="none" cap="none" strike="noStrike">
                <a:solidFill>
                  <a:srgbClr val="000000"/>
                </a:solidFill>
                <a:latin typeface="Helvetica Neue"/>
                <a:ea typeface="Helvetica Neue"/>
                <a:cs typeface="Helvetica Neue"/>
                <a:sym typeface="Helvetica Neue"/>
              </a:defRPr>
            </a:lvl5pPr>
            <a:lvl6pPr indent="-342900" lvl="5" marL="27432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9pPr>
          </a:lstStyle>
          <a:p/>
        </p:txBody>
      </p:sp>
      <p:sp>
        <p:nvSpPr>
          <p:cNvPr id="66" name="Google Shape;66;p46"/>
          <p:cNvSpPr/>
          <p:nvPr/>
        </p:nvSpPr>
        <p:spPr>
          <a:xfrm>
            <a:off x="5981252" y="1829664"/>
            <a:ext cx="5927463" cy="4736236"/>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67" name="Google Shape;67;p46"/>
          <p:cNvSpPr/>
          <p:nvPr>
            <p:ph idx="3" type="pic"/>
          </p:nvPr>
        </p:nvSpPr>
        <p:spPr>
          <a:xfrm>
            <a:off x="6096000" y="1971040"/>
            <a:ext cx="5608320" cy="4419600"/>
          </a:xfrm>
          <a:prstGeom prst="rect">
            <a:avLst/>
          </a:prstGeom>
          <a:noFill/>
          <a:ln>
            <a:noFill/>
          </a:ln>
        </p:spPr>
      </p:sp>
      <p:cxnSp>
        <p:nvCxnSpPr>
          <p:cNvPr id="68" name="Google Shape;68;p46"/>
          <p:cNvCxnSpPr/>
          <p:nvPr/>
        </p:nvCxnSpPr>
        <p:spPr>
          <a:xfrm>
            <a:off x="6169572" y="5370785"/>
            <a:ext cx="5517931" cy="0"/>
          </a:xfrm>
          <a:prstGeom prst="straightConnector1">
            <a:avLst/>
          </a:prstGeom>
          <a:noFill/>
          <a:ln cap="flat" cmpd="sng" w="19050">
            <a:solidFill>
              <a:srgbClr val="0851FC"/>
            </a:solidFill>
            <a:prstDash val="solid"/>
            <a:round/>
            <a:headEnd len="sm" w="sm" type="none"/>
            <a:tailEnd len="sm" w="sm" type="none"/>
          </a:ln>
        </p:spPr>
      </p:cxn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p:cSld name="1_Picture with Caption 2">
    <p:spTree>
      <p:nvGrpSpPr>
        <p:cNvPr id="69" name="Shape 69"/>
        <p:cNvGrpSpPr/>
        <p:nvPr/>
      </p:nvGrpSpPr>
      <p:grpSpPr>
        <a:xfrm>
          <a:off x="0" y="0"/>
          <a:ext cx="0" cy="0"/>
          <a:chOff x="0" y="0"/>
          <a:chExt cx="0" cy="0"/>
        </a:xfrm>
      </p:grpSpPr>
      <p:pic>
        <p:nvPicPr>
          <p:cNvPr id="70" name="Google Shape;70;p47"/>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71" name="Google Shape;71;p47"/>
          <p:cNvSpPr/>
          <p:nvPr/>
        </p:nvSpPr>
        <p:spPr>
          <a:xfrm>
            <a:off x="279699" y="1829664"/>
            <a:ext cx="11629017" cy="4736236"/>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72" name="Google Shape;72;p47"/>
          <p:cNvSpPr/>
          <p:nvPr>
            <p:ph idx="2" type="pic"/>
          </p:nvPr>
        </p:nvSpPr>
        <p:spPr>
          <a:xfrm>
            <a:off x="6096000" y="1971040"/>
            <a:ext cx="5608320" cy="4419600"/>
          </a:xfrm>
          <a:prstGeom prst="rect">
            <a:avLst/>
          </a:prstGeom>
          <a:noFill/>
          <a:ln>
            <a:noFill/>
          </a:ln>
        </p:spPr>
      </p:sp>
      <p:sp>
        <p:nvSpPr>
          <p:cNvPr id="73" name="Google Shape;73;p47"/>
          <p:cNvSpPr txBox="1"/>
          <p:nvPr>
            <p:ph idx="12" type="sldNum"/>
          </p:nvPr>
        </p:nvSpPr>
        <p:spPr>
          <a:xfrm>
            <a:off x="11798300" y="6565900"/>
            <a:ext cx="393700" cy="292100"/>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sv-SE"/>
              <a:t>‹#›</a:t>
            </a:fld>
            <a:endParaRPr/>
          </a:p>
        </p:txBody>
      </p:sp>
      <p:sp>
        <p:nvSpPr>
          <p:cNvPr id="74" name="Google Shape;74;p47"/>
          <p:cNvSpPr txBox="1"/>
          <p:nvPr>
            <p:ph idx="1" type="body"/>
          </p:nvPr>
        </p:nvSpPr>
        <p:spPr>
          <a:xfrm>
            <a:off x="839788" y="1756881"/>
            <a:ext cx="4910771" cy="482885"/>
          </a:xfrm>
          <a:prstGeom prst="rect">
            <a:avLst/>
          </a:prstGeom>
          <a:noFill/>
          <a:ln>
            <a:noFill/>
          </a:ln>
        </p:spPr>
        <p:txBody>
          <a:bodyPr anchorCtr="0" anchor="t" bIns="45700" lIns="91425" spcFirstLastPara="1" rIns="91425" wrap="square" tIns="45700">
            <a:normAutofit/>
          </a:bodyPr>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Arial"/>
                <a:ea typeface="Arial"/>
                <a:cs typeface="Arial"/>
                <a:sym typeface="Arial"/>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rgbClr val="000000"/>
                </a:solidFill>
                <a:latin typeface="Arial"/>
                <a:ea typeface="Arial"/>
                <a:cs typeface="Arial"/>
                <a:sym typeface="Arial"/>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rgbClr val="000000"/>
                </a:solidFill>
                <a:latin typeface="Arial"/>
                <a:ea typeface="Arial"/>
                <a:cs typeface="Arial"/>
                <a:sym typeface="Arial"/>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9pPr>
          </a:lstStyle>
          <a:p/>
        </p:txBody>
      </p:sp>
      <p:sp>
        <p:nvSpPr>
          <p:cNvPr id="75" name="Google Shape;75;p47"/>
          <p:cNvSpPr txBox="1"/>
          <p:nvPr>
            <p:ph idx="3" type="body"/>
          </p:nvPr>
        </p:nvSpPr>
        <p:spPr>
          <a:xfrm>
            <a:off x="839788" y="2283087"/>
            <a:ext cx="4910771" cy="3684588"/>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90000"/>
              </a:lnSpc>
              <a:spcBef>
                <a:spcPts val="1000"/>
              </a:spcBef>
              <a:spcAft>
                <a:spcPts val="0"/>
              </a:spcAft>
              <a:buClr>
                <a:schemeClr val="dk1"/>
              </a:buClr>
              <a:buSzPts val="2400"/>
              <a:buFont typeface="Arial"/>
              <a:buChar char="•"/>
              <a:defRPr b="0" i="0" sz="2000" u="none" cap="none" strike="noStrike">
                <a:solidFill>
                  <a:schemeClr val="dk1"/>
                </a:solidFill>
                <a:latin typeface="Arial"/>
                <a:ea typeface="Arial"/>
                <a:cs typeface="Arial"/>
                <a:sym typeface="Arial"/>
              </a:defRPr>
            </a:lvl1pPr>
            <a:lvl2pPr indent="-355600" lvl="1" marL="914400" marR="0" rtl="0" algn="l">
              <a:lnSpc>
                <a:spcPct val="90000"/>
              </a:lnSpc>
              <a:spcBef>
                <a:spcPts val="500"/>
              </a:spcBef>
              <a:spcAft>
                <a:spcPts val="0"/>
              </a:spcAft>
              <a:buClr>
                <a:schemeClr val="dk1"/>
              </a:buClr>
              <a:buSzPts val="2000"/>
              <a:buFont typeface="Arial"/>
              <a:buChar char="•"/>
              <a:defRPr b="0" i="0" sz="2000" u="none" cap="none" strike="noStrike">
                <a:solidFill>
                  <a:srgbClr val="000000"/>
                </a:solidFill>
                <a:latin typeface="Helvetica Neue"/>
                <a:ea typeface="Helvetica Neue"/>
                <a:cs typeface="Helvetica Neue"/>
                <a:sym typeface="Helvetica Neue"/>
              </a:defRPr>
            </a:lvl2pPr>
            <a:lvl3pPr indent="-342900" lvl="2" marL="1371600" marR="0" rtl="0" algn="l">
              <a:lnSpc>
                <a:spcPct val="90000"/>
              </a:lnSpc>
              <a:spcBef>
                <a:spcPts val="500"/>
              </a:spcBef>
              <a:spcAft>
                <a:spcPts val="0"/>
              </a:spcAft>
              <a:buClr>
                <a:schemeClr val="dk1"/>
              </a:buClr>
              <a:buSzPts val="1800"/>
              <a:buFont typeface="Arial"/>
              <a:buChar char="•"/>
              <a:defRPr b="0" i="0" sz="1800" u="none" cap="none" strike="noStrike">
                <a:solidFill>
                  <a:srgbClr val="000000"/>
                </a:solidFill>
                <a:latin typeface="Helvetica Neue"/>
                <a:ea typeface="Helvetica Neue"/>
                <a:cs typeface="Helvetica Neue"/>
                <a:sym typeface="Helvetica Neue"/>
              </a:defRPr>
            </a:lvl3pPr>
            <a:lvl4pPr indent="-330200" lvl="3" marL="1828800" marR="0" rtl="0" algn="l">
              <a:lnSpc>
                <a:spcPct val="90000"/>
              </a:lnSpc>
              <a:spcBef>
                <a:spcPts val="500"/>
              </a:spcBef>
              <a:spcAft>
                <a:spcPts val="0"/>
              </a:spcAft>
              <a:buClr>
                <a:schemeClr val="dk1"/>
              </a:buClr>
              <a:buSzPts val="1600"/>
              <a:buFont typeface="Arial"/>
              <a:buChar char="•"/>
              <a:defRPr b="0" i="0" sz="1600" u="none" cap="none" strike="noStrike">
                <a:solidFill>
                  <a:srgbClr val="000000"/>
                </a:solidFill>
                <a:latin typeface="Helvetica Neue"/>
                <a:ea typeface="Helvetica Neue"/>
                <a:cs typeface="Helvetica Neue"/>
                <a:sym typeface="Helvetica Neue"/>
              </a:defRPr>
            </a:lvl4pPr>
            <a:lvl5pPr indent="-330200" lvl="4" marL="2286000" marR="0" rtl="0" algn="l">
              <a:lnSpc>
                <a:spcPct val="90000"/>
              </a:lnSpc>
              <a:spcBef>
                <a:spcPts val="500"/>
              </a:spcBef>
              <a:spcAft>
                <a:spcPts val="0"/>
              </a:spcAft>
              <a:buClr>
                <a:schemeClr val="dk1"/>
              </a:buClr>
              <a:buSzPts val="1600"/>
              <a:buFont typeface="Arial"/>
              <a:buChar char="•"/>
              <a:defRPr b="0" i="0" sz="1600" u="none" cap="none" strike="noStrike">
                <a:solidFill>
                  <a:srgbClr val="000000"/>
                </a:solidFill>
                <a:latin typeface="Helvetica Neue"/>
                <a:ea typeface="Helvetica Neue"/>
                <a:cs typeface="Helvetica Neue"/>
                <a:sym typeface="Helvetica Neue"/>
              </a:defRPr>
            </a:lvl5pPr>
            <a:lvl6pPr indent="-342900" lvl="5" marL="27432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9pPr>
          </a:lstStyle>
          <a:p/>
        </p:txBody>
      </p:sp>
      <p:sp>
        <p:nvSpPr>
          <p:cNvPr id="76" name="Google Shape;76;p47"/>
          <p:cNvSpPr txBox="1"/>
          <p:nvPr>
            <p:ph type="title"/>
          </p:nvPr>
        </p:nvSpPr>
        <p:spPr>
          <a:xfrm>
            <a:off x="839788" y="5555"/>
            <a:ext cx="10515600" cy="132556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000"/>
              <a:buFont typeface="Helvetica Neue"/>
              <a:buNone/>
              <a:defRPr b="1" sz="28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Custom Layout">
  <p:cSld name="3_Custom Layout">
    <p:spTree>
      <p:nvGrpSpPr>
        <p:cNvPr id="77" name="Shape 77"/>
        <p:cNvGrpSpPr/>
        <p:nvPr/>
      </p:nvGrpSpPr>
      <p:grpSpPr>
        <a:xfrm>
          <a:off x="0" y="0"/>
          <a:ext cx="0" cy="0"/>
          <a:chOff x="0" y="0"/>
          <a:chExt cx="0" cy="0"/>
        </a:xfrm>
      </p:grpSpPr>
      <p:sp>
        <p:nvSpPr>
          <p:cNvPr id="78" name="Google Shape;78;p48"/>
          <p:cNvSpPr txBox="1"/>
          <p:nvPr>
            <p:ph type="title"/>
          </p:nvPr>
        </p:nvSpPr>
        <p:spPr>
          <a:xfrm>
            <a:off x="838200" y="15804"/>
            <a:ext cx="10515600" cy="1325563"/>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SzPts val="1400"/>
              <a:buNone/>
              <a:defRPr>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48"/>
          <p:cNvSpPr txBox="1"/>
          <p:nvPr>
            <p:ph idx="12" type="sldNum"/>
          </p:nvPr>
        </p:nvSpPr>
        <p:spPr>
          <a:xfrm>
            <a:off x="11798300" y="6565900"/>
            <a:ext cx="393700" cy="292100"/>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1_Two Content 3">
    <p:spTree>
      <p:nvGrpSpPr>
        <p:cNvPr id="80" name="Shape 80"/>
        <p:cNvGrpSpPr/>
        <p:nvPr/>
      </p:nvGrpSpPr>
      <p:grpSpPr>
        <a:xfrm>
          <a:off x="0" y="0"/>
          <a:ext cx="0" cy="0"/>
          <a:chOff x="0" y="0"/>
          <a:chExt cx="0" cy="0"/>
        </a:xfrm>
      </p:grpSpPr>
      <p:sp>
        <p:nvSpPr>
          <p:cNvPr id="81" name="Google Shape;81;p49"/>
          <p:cNvSpPr txBox="1"/>
          <p:nvPr>
            <p:ph idx="12" type="sldNum"/>
          </p:nvPr>
        </p:nvSpPr>
        <p:spPr>
          <a:xfrm>
            <a:off x="11798300" y="6565900"/>
            <a:ext cx="393700" cy="292100"/>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sv-SE"/>
              <a:t>‹#›</a:t>
            </a:fld>
            <a:endParaRPr/>
          </a:p>
        </p:txBody>
      </p:sp>
      <p:sp>
        <p:nvSpPr>
          <p:cNvPr id="82" name="Google Shape;82;p49"/>
          <p:cNvSpPr txBox="1"/>
          <p:nvPr>
            <p:ph idx="1" type="body"/>
          </p:nvPr>
        </p:nvSpPr>
        <p:spPr>
          <a:xfrm>
            <a:off x="838200" y="1325562"/>
            <a:ext cx="5181600" cy="4851401"/>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90000"/>
              </a:lnSpc>
              <a:spcBef>
                <a:spcPts val="1000"/>
              </a:spcBef>
              <a:spcAft>
                <a:spcPts val="0"/>
              </a:spcAft>
              <a:buClr>
                <a:schemeClr val="dk1"/>
              </a:buClr>
              <a:buSzPts val="2400"/>
              <a:buFont typeface="Arial"/>
              <a:buChar char="•"/>
              <a:defRPr b="0" i="0" sz="2400" u="none" cap="none" strike="noStrike">
                <a:solidFill>
                  <a:srgbClr val="000000"/>
                </a:solidFill>
                <a:latin typeface="Arial"/>
                <a:ea typeface="Arial"/>
                <a:cs typeface="Arial"/>
                <a:sym typeface="Arial"/>
              </a:defRPr>
            </a:lvl1pPr>
            <a:lvl2pPr indent="-355600" lvl="1" marL="914400" marR="0" rtl="0" algn="l">
              <a:lnSpc>
                <a:spcPct val="90000"/>
              </a:lnSpc>
              <a:spcBef>
                <a:spcPts val="500"/>
              </a:spcBef>
              <a:spcAft>
                <a:spcPts val="0"/>
              </a:spcAft>
              <a:buClr>
                <a:schemeClr val="dk1"/>
              </a:buClr>
              <a:buSzPts val="2000"/>
              <a:buFont typeface="Arial"/>
              <a:buChar char="•"/>
              <a:defRPr b="0" i="0" sz="2000" u="none" cap="none" strike="noStrike">
                <a:solidFill>
                  <a:srgbClr val="000000"/>
                </a:solidFill>
                <a:latin typeface="Helvetica Neue"/>
                <a:ea typeface="Helvetica Neue"/>
                <a:cs typeface="Helvetica Neue"/>
                <a:sym typeface="Helvetica Neue"/>
              </a:defRPr>
            </a:lvl2pPr>
            <a:lvl3pPr indent="-342900" lvl="2" marL="1371600" marR="0" rtl="0" algn="l">
              <a:lnSpc>
                <a:spcPct val="90000"/>
              </a:lnSpc>
              <a:spcBef>
                <a:spcPts val="500"/>
              </a:spcBef>
              <a:spcAft>
                <a:spcPts val="0"/>
              </a:spcAft>
              <a:buClr>
                <a:schemeClr val="dk1"/>
              </a:buClr>
              <a:buSzPts val="1800"/>
              <a:buFont typeface="Arial"/>
              <a:buChar char="•"/>
              <a:defRPr b="0" i="0" sz="1800" u="none" cap="none" strike="noStrike">
                <a:solidFill>
                  <a:srgbClr val="000000"/>
                </a:solidFill>
                <a:latin typeface="Helvetica Neue"/>
                <a:ea typeface="Helvetica Neue"/>
                <a:cs typeface="Helvetica Neue"/>
                <a:sym typeface="Helvetica Neue"/>
              </a:defRPr>
            </a:lvl3pPr>
            <a:lvl4pPr indent="-330200" lvl="3" marL="1828800" marR="0" rtl="0" algn="l">
              <a:lnSpc>
                <a:spcPct val="90000"/>
              </a:lnSpc>
              <a:spcBef>
                <a:spcPts val="500"/>
              </a:spcBef>
              <a:spcAft>
                <a:spcPts val="0"/>
              </a:spcAft>
              <a:buClr>
                <a:schemeClr val="dk1"/>
              </a:buClr>
              <a:buSzPts val="1600"/>
              <a:buFont typeface="Arial"/>
              <a:buChar char="•"/>
              <a:defRPr b="0" i="0" sz="1600" u="none" cap="none" strike="noStrike">
                <a:solidFill>
                  <a:srgbClr val="000000"/>
                </a:solidFill>
                <a:latin typeface="Helvetica Neue"/>
                <a:ea typeface="Helvetica Neue"/>
                <a:cs typeface="Helvetica Neue"/>
                <a:sym typeface="Helvetica Neue"/>
              </a:defRPr>
            </a:lvl4pPr>
            <a:lvl5pPr indent="-330200" lvl="4" marL="2286000" marR="0" rtl="0" algn="l">
              <a:lnSpc>
                <a:spcPct val="90000"/>
              </a:lnSpc>
              <a:spcBef>
                <a:spcPts val="500"/>
              </a:spcBef>
              <a:spcAft>
                <a:spcPts val="0"/>
              </a:spcAft>
              <a:buClr>
                <a:schemeClr val="dk1"/>
              </a:buClr>
              <a:buSzPts val="1600"/>
              <a:buFont typeface="Arial"/>
              <a:buChar char="•"/>
              <a:defRPr b="0" i="0" sz="1600" u="none" cap="none" strike="noStrike">
                <a:solidFill>
                  <a:srgbClr val="000000"/>
                </a:solidFill>
                <a:latin typeface="Helvetica Neue"/>
                <a:ea typeface="Helvetica Neue"/>
                <a:cs typeface="Helvetica Neue"/>
                <a:sym typeface="Helvetica Neue"/>
              </a:defRPr>
            </a:lvl5pPr>
            <a:lvl6pPr indent="-342900" lvl="5" marL="27432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9pPr>
          </a:lstStyle>
          <a:p/>
        </p:txBody>
      </p:sp>
      <p:sp>
        <p:nvSpPr>
          <p:cNvPr id="83" name="Google Shape;83;p49"/>
          <p:cNvSpPr txBox="1"/>
          <p:nvPr>
            <p:ph idx="2" type="body"/>
          </p:nvPr>
        </p:nvSpPr>
        <p:spPr>
          <a:xfrm>
            <a:off x="6148754" y="1325562"/>
            <a:ext cx="5181600" cy="4851401"/>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90000"/>
              </a:lnSpc>
              <a:spcBef>
                <a:spcPts val="1000"/>
              </a:spcBef>
              <a:spcAft>
                <a:spcPts val="0"/>
              </a:spcAft>
              <a:buClr>
                <a:schemeClr val="dk1"/>
              </a:buClr>
              <a:buSzPts val="2400"/>
              <a:buFont typeface="Arial"/>
              <a:buChar char="•"/>
              <a:defRPr b="0" i="0" sz="2400" u="none" cap="none" strike="noStrike">
                <a:solidFill>
                  <a:srgbClr val="000000"/>
                </a:solidFill>
                <a:latin typeface="Arial"/>
                <a:ea typeface="Arial"/>
                <a:cs typeface="Arial"/>
                <a:sym typeface="Arial"/>
              </a:defRPr>
            </a:lvl1pPr>
            <a:lvl2pPr indent="-355600" lvl="1" marL="914400" marR="0" rtl="0" algn="l">
              <a:lnSpc>
                <a:spcPct val="90000"/>
              </a:lnSpc>
              <a:spcBef>
                <a:spcPts val="500"/>
              </a:spcBef>
              <a:spcAft>
                <a:spcPts val="0"/>
              </a:spcAft>
              <a:buClr>
                <a:schemeClr val="dk1"/>
              </a:buClr>
              <a:buSzPts val="2000"/>
              <a:buFont typeface="Arial"/>
              <a:buChar char="•"/>
              <a:defRPr b="0" i="0" sz="2000" u="none" cap="none" strike="noStrike">
                <a:solidFill>
                  <a:srgbClr val="000000"/>
                </a:solidFill>
                <a:latin typeface="Helvetica Neue"/>
                <a:ea typeface="Helvetica Neue"/>
                <a:cs typeface="Helvetica Neue"/>
                <a:sym typeface="Helvetica Neue"/>
              </a:defRPr>
            </a:lvl2pPr>
            <a:lvl3pPr indent="-342900" lvl="2" marL="1371600" marR="0" rtl="0" algn="l">
              <a:lnSpc>
                <a:spcPct val="90000"/>
              </a:lnSpc>
              <a:spcBef>
                <a:spcPts val="500"/>
              </a:spcBef>
              <a:spcAft>
                <a:spcPts val="0"/>
              </a:spcAft>
              <a:buClr>
                <a:schemeClr val="dk1"/>
              </a:buClr>
              <a:buSzPts val="1800"/>
              <a:buFont typeface="Arial"/>
              <a:buChar char="•"/>
              <a:defRPr b="0" i="0" sz="1800" u="none" cap="none" strike="noStrike">
                <a:solidFill>
                  <a:srgbClr val="000000"/>
                </a:solidFill>
                <a:latin typeface="Helvetica Neue"/>
                <a:ea typeface="Helvetica Neue"/>
                <a:cs typeface="Helvetica Neue"/>
                <a:sym typeface="Helvetica Neue"/>
              </a:defRPr>
            </a:lvl3pPr>
            <a:lvl4pPr indent="-330200" lvl="3" marL="1828800" marR="0" rtl="0" algn="l">
              <a:lnSpc>
                <a:spcPct val="90000"/>
              </a:lnSpc>
              <a:spcBef>
                <a:spcPts val="500"/>
              </a:spcBef>
              <a:spcAft>
                <a:spcPts val="0"/>
              </a:spcAft>
              <a:buClr>
                <a:schemeClr val="dk1"/>
              </a:buClr>
              <a:buSzPts val="1600"/>
              <a:buFont typeface="Arial"/>
              <a:buChar char="•"/>
              <a:defRPr b="0" i="0" sz="1600" u="none" cap="none" strike="noStrike">
                <a:solidFill>
                  <a:srgbClr val="000000"/>
                </a:solidFill>
                <a:latin typeface="Helvetica Neue"/>
                <a:ea typeface="Helvetica Neue"/>
                <a:cs typeface="Helvetica Neue"/>
                <a:sym typeface="Helvetica Neue"/>
              </a:defRPr>
            </a:lvl4pPr>
            <a:lvl5pPr indent="-330200" lvl="4" marL="2286000" marR="0" rtl="0" algn="l">
              <a:lnSpc>
                <a:spcPct val="90000"/>
              </a:lnSpc>
              <a:spcBef>
                <a:spcPts val="500"/>
              </a:spcBef>
              <a:spcAft>
                <a:spcPts val="0"/>
              </a:spcAft>
              <a:buClr>
                <a:schemeClr val="dk1"/>
              </a:buClr>
              <a:buSzPts val="1600"/>
              <a:buFont typeface="Arial"/>
              <a:buChar char="•"/>
              <a:defRPr b="0" i="0" sz="1600" u="none" cap="none" strike="noStrike">
                <a:solidFill>
                  <a:srgbClr val="000000"/>
                </a:solidFill>
                <a:latin typeface="Helvetica Neue"/>
                <a:ea typeface="Helvetica Neue"/>
                <a:cs typeface="Helvetica Neue"/>
                <a:sym typeface="Helvetica Neue"/>
              </a:defRPr>
            </a:lvl5pPr>
            <a:lvl6pPr indent="-342900" lvl="5" marL="27432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9pPr>
          </a:lstStyle>
          <a:p/>
        </p:txBody>
      </p:sp>
      <p:sp>
        <p:nvSpPr>
          <p:cNvPr id="84" name="Google Shape;84;p49"/>
          <p:cNvSpPr txBox="1"/>
          <p:nvPr>
            <p:ph type="title"/>
          </p:nvPr>
        </p:nvSpPr>
        <p:spPr>
          <a:xfrm>
            <a:off x="838200" y="-1"/>
            <a:ext cx="10515600" cy="132556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400"/>
              <a:buFont typeface="Helvetica Neue"/>
              <a:buNone/>
              <a:defRPr b="1" i="0" sz="280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16" name="Shape 16"/>
        <p:cNvGrpSpPr/>
        <p:nvPr/>
      </p:nvGrpSpPr>
      <p:grpSpPr>
        <a:xfrm>
          <a:off x="0" y="0"/>
          <a:ext cx="0" cy="0"/>
          <a:chOff x="0" y="0"/>
          <a:chExt cx="0" cy="0"/>
        </a:xfrm>
      </p:grpSpPr>
      <p:sp>
        <p:nvSpPr>
          <p:cNvPr id="17" name="Google Shape;17;p36"/>
          <p:cNvSpPr txBox="1"/>
          <p:nvPr>
            <p:ph idx="12" type="sldNum"/>
          </p:nvPr>
        </p:nvSpPr>
        <p:spPr>
          <a:xfrm>
            <a:off x="11798300" y="6565900"/>
            <a:ext cx="393700" cy="292100"/>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sv-SE"/>
              <a:t>‹#›</a:t>
            </a:fld>
            <a:endParaRPr/>
          </a:p>
        </p:txBody>
      </p:sp>
      <p:sp>
        <p:nvSpPr>
          <p:cNvPr id="18" name="Google Shape;18;p36"/>
          <p:cNvSpPr txBox="1"/>
          <p:nvPr>
            <p:ph idx="1" type="body"/>
          </p:nvPr>
        </p:nvSpPr>
        <p:spPr>
          <a:xfrm>
            <a:off x="838200" y="1325562"/>
            <a:ext cx="10515600" cy="4851401"/>
          </a:xfrm>
          <a:prstGeom prst="rect">
            <a:avLst/>
          </a:prstGeom>
          <a:noFill/>
          <a:ln>
            <a:noFill/>
          </a:ln>
        </p:spPr>
        <p:txBody>
          <a:bodyPr anchorCtr="0" anchor="t" bIns="45700" lIns="91425" spcFirstLastPara="1" rIns="91425" wrap="square" tIns="45700">
            <a:normAutofit/>
          </a:bodyPr>
          <a:lstStyle>
            <a:lvl1pPr indent="-228600" lvl="0" marL="457200" marR="0" rtl="0" algn="l">
              <a:lnSpc>
                <a:spcPct val="100000"/>
              </a:lnSpc>
              <a:spcBef>
                <a:spcPts val="0"/>
              </a:spcBef>
              <a:spcAft>
                <a:spcPts val="0"/>
              </a:spcAft>
              <a:buClr>
                <a:srgbClr val="000000"/>
              </a:buClr>
              <a:buSzPts val="1400"/>
              <a:buFont typeface="Arial"/>
              <a:buNone/>
              <a:defRPr b="0" i="0" sz="2000" u="none" cap="none" strike="noStrike">
                <a:solidFill>
                  <a:srgbClr val="000000"/>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9" name="Google Shape;19;p36"/>
          <p:cNvSpPr txBox="1"/>
          <p:nvPr>
            <p:ph type="title"/>
          </p:nvPr>
        </p:nvSpPr>
        <p:spPr>
          <a:xfrm>
            <a:off x="838200" y="-1"/>
            <a:ext cx="10515600" cy="132556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400"/>
              <a:buFont typeface="Helvetica Neue"/>
              <a:buNone/>
              <a:defRPr b="1" i="0" sz="280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1_Two Content">
    <p:spTree>
      <p:nvGrpSpPr>
        <p:cNvPr id="20" name="Shape 20"/>
        <p:cNvGrpSpPr/>
        <p:nvPr/>
      </p:nvGrpSpPr>
      <p:grpSpPr>
        <a:xfrm>
          <a:off x="0" y="0"/>
          <a:ext cx="0" cy="0"/>
          <a:chOff x="0" y="0"/>
          <a:chExt cx="0" cy="0"/>
        </a:xfrm>
      </p:grpSpPr>
      <p:sp>
        <p:nvSpPr>
          <p:cNvPr id="21" name="Google Shape;21;p37"/>
          <p:cNvSpPr txBox="1"/>
          <p:nvPr>
            <p:ph idx="12" type="sldNum"/>
          </p:nvPr>
        </p:nvSpPr>
        <p:spPr>
          <a:xfrm>
            <a:off x="11798300" y="6565900"/>
            <a:ext cx="393700" cy="292100"/>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sv-SE"/>
              <a:t>‹#›</a:t>
            </a:fld>
            <a:endParaRPr/>
          </a:p>
        </p:txBody>
      </p:sp>
      <p:sp>
        <p:nvSpPr>
          <p:cNvPr id="22" name="Google Shape;22;p37"/>
          <p:cNvSpPr txBox="1"/>
          <p:nvPr>
            <p:ph idx="1" type="body"/>
          </p:nvPr>
        </p:nvSpPr>
        <p:spPr>
          <a:xfrm>
            <a:off x="838200" y="1325562"/>
            <a:ext cx="5181600" cy="4851401"/>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90000"/>
              </a:lnSpc>
              <a:spcBef>
                <a:spcPts val="1000"/>
              </a:spcBef>
              <a:spcAft>
                <a:spcPts val="0"/>
              </a:spcAft>
              <a:buClr>
                <a:schemeClr val="dk1"/>
              </a:buClr>
              <a:buSzPts val="2400"/>
              <a:buFont typeface="Arial"/>
              <a:buChar char="•"/>
              <a:defRPr b="0" i="0" sz="2400" u="none" cap="none" strike="noStrike">
                <a:solidFill>
                  <a:srgbClr val="000000"/>
                </a:solidFill>
                <a:latin typeface="Arial"/>
                <a:ea typeface="Arial"/>
                <a:cs typeface="Arial"/>
                <a:sym typeface="Arial"/>
              </a:defRPr>
            </a:lvl1pPr>
            <a:lvl2pPr indent="-355600" lvl="1" marL="914400" marR="0" rtl="0" algn="l">
              <a:lnSpc>
                <a:spcPct val="90000"/>
              </a:lnSpc>
              <a:spcBef>
                <a:spcPts val="500"/>
              </a:spcBef>
              <a:spcAft>
                <a:spcPts val="0"/>
              </a:spcAft>
              <a:buClr>
                <a:schemeClr val="dk1"/>
              </a:buClr>
              <a:buSzPts val="2000"/>
              <a:buFont typeface="Arial"/>
              <a:buChar char="•"/>
              <a:defRPr b="0" i="0" sz="2000" u="none" cap="none" strike="noStrike">
                <a:solidFill>
                  <a:srgbClr val="000000"/>
                </a:solidFill>
                <a:latin typeface="Helvetica Neue"/>
                <a:ea typeface="Helvetica Neue"/>
                <a:cs typeface="Helvetica Neue"/>
                <a:sym typeface="Helvetica Neue"/>
              </a:defRPr>
            </a:lvl2pPr>
            <a:lvl3pPr indent="-342900" lvl="2" marL="1371600" marR="0" rtl="0" algn="l">
              <a:lnSpc>
                <a:spcPct val="90000"/>
              </a:lnSpc>
              <a:spcBef>
                <a:spcPts val="500"/>
              </a:spcBef>
              <a:spcAft>
                <a:spcPts val="0"/>
              </a:spcAft>
              <a:buClr>
                <a:schemeClr val="dk1"/>
              </a:buClr>
              <a:buSzPts val="1800"/>
              <a:buFont typeface="Arial"/>
              <a:buChar char="•"/>
              <a:defRPr b="0" i="0" sz="1800" u="none" cap="none" strike="noStrike">
                <a:solidFill>
                  <a:srgbClr val="000000"/>
                </a:solidFill>
                <a:latin typeface="Helvetica Neue"/>
                <a:ea typeface="Helvetica Neue"/>
                <a:cs typeface="Helvetica Neue"/>
                <a:sym typeface="Helvetica Neue"/>
              </a:defRPr>
            </a:lvl3pPr>
            <a:lvl4pPr indent="-330200" lvl="3" marL="1828800" marR="0" rtl="0" algn="l">
              <a:lnSpc>
                <a:spcPct val="90000"/>
              </a:lnSpc>
              <a:spcBef>
                <a:spcPts val="500"/>
              </a:spcBef>
              <a:spcAft>
                <a:spcPts val="0"/>
              </a:spcAft>
              <a:buClr>
                <a:schemeClr val="dk1"/>
              </a:buClr>
              <a:buSzPts val="1600"/>
              <a:buFont typeface="Arial"/>
              <a:buChar char="•"/>
              <a:defRPr b="0" i="0" sz="1600" u="none" cap="none" strike="noStrike">
                <a:solidFill>
                  <a:srgbClr val="000000"/>
                </a:solidFill>
                <a:latin typeface="Helvetica Neue"/>
                <a:ea typeface="Helvetica Neue"/>
                <a:cs typeface="Helvetica Neue"/>
                <a:sym typeface="Helvetica Neue"/>
              </a:defRPr>
            </a:lvl4pPr>
            <a:lvl5pPr indent="-330200" lvl="4" marL="2286000" marR="0" rtl="0" algn="l">
              <a:lnSpc>
                <a:spcPct val="90000"/>
              </a:lnSpc>
              <a:spcBef>
                <a:spcPts val="500"/>
              </a:spcBef>
              <a:spcAft>
                <a:spcPts val="0"/>
              </a:spcAft>
              <a:buClr>
                <a:schemeClr val="dk1"/>
              </a:buClr>
              <a:buSzPts val="1600"/>
              <a:buFont typeface="Arial"/>
              <a:buChar char="•"/>
              <a:defRPr b="0" i="0" sz="1600" u="none" cap="none" strike="noStrike">
                <a:solidFill>
                  <a:srgbClr val="000000"/>
                </a:solidFill>
                <a:latin typeface="Helvetica Neue"/>
                <a:ea typeface="Helvetica Neue"/>
                <a:cs typeface="Helvetica Neue"/>
                <a:sym typeface="Helvetica Neue"/>
              </a:defRPr>
            </a:lvl5pPr>
            <a:lvl6pPr indent="-342900" lvl="5" marL="27432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9pPr>
          </a:lstStyle>
          <a:p/>
        </p:txBody>
      </p:sp>
      <p:sp>
        <p:nvSpPr>
          <p:cNvPr id="23" name="Google Shape;23;p37"/>
          <p:cNvSpPr txBox="1"/>
          <p:nvPr>
            <p:ph type="title"/>
          </p:nvPr>
        </p:nvSpPr>
        <p:spPr>
          <a:xfrm>
            <a:off x="838200" y="-1"/>
            <a:ext cx="10515600" cy="132556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400"/>
              <a:buFont typeface="Helvetica Neue"/>
              <a:buNone/>
              <a:defRPr b="1" i="0" sz="280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p:cSld name="1_Comparison">
    <p:spTree>
      <p:nvGrpSpPr>
        <p:cNvPr id="24" name="Shape 24"/>
        <p:cNvGrpSpPr/>
        <p:nvPr/>
      </p:nvGrpSpPr>
      <p:grpSpPr>
        <a:xfrm>
          <a:off x="0" y="0"/>
          <a:ext cx="0" cy="0"/>
          <a:chOff x="0" y="0"/>
          <a:chExt cx="0" cy="0"/>
        </a:xfrm>
      </p:grpSpPr>
      <p:sp>
        <p:nvSpPr>
          <p:cNvPr id="25" name="Google Shape;25;p38"/>
          <p:cNvSpPr txBox="1"/>
          <p:nvPr>
            <p:ph idx="12" type="sldNum"/>
          </p:nvPr>
        </p:nvSpPr>
        <p:spPr>
          <a:xfrm>
            <a:off x="11798300" y="6565900"/>
            <a:ext cx="393700" cy="292100"/>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sv-SE"/>
              <a:t>‹#›</a:t>
            </a:fld>
            <a:endParaRPr/>
          </a:p>
        </p:txBody>
      </p:sp>
      <p:sp>
        <p:nvSpPr>
          <p:cNvPr id="26" name="Google Shape;26;p38"/>
          <p:cNvSpPr txBox="1"/>
          <p:nvPr>
            <p:ph type="title"/>
          </p:nvPr>
        </p:nvSpPr>
        <p:spPr>
          <a:xfrm>
            <a:off x="839788" y="0"/>
            <a:ext cx="10515600" cy="132556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000"/>
              <a:buFont typeface="Helvetica Neue"/>
              <a:buNone/>
              <a:defRPr b="1" sz="280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38"/>
          <p:cNvSpPr txBox="1"/>
          <p:nvPr>
            <p:ph idx="1" type="body"/>
          </p:nvPr>
        </p:nvSpPr>
        <p:spPr>
          <a:xfrm>
            <a:off x="839788" y="1346930"/>
            <a:ext cx="5157787" cy="3684588"/>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90000"/>
              </a:lnSpc>
              <a:spcBef>
                <a:spcPts val="1000"/>
              </a:spcBef>
              <a:spcAft>
                <a:spcPts val="0"/>
              </a:spcAft>
              <a:buClr>
                <a:schemeClr val="dk1"/>
              </a:buClr>
              <a:buSzPts val="2400"/>
              <a:buFont typeface="Arial"/>
              <a:buChar char="•"/>
              <a:defRPr b="0" i="0" sz="2000" u="none" cap="none" strike="noStrike">
                <a:solidFill>
                  <a:srgbClr val="000000"/>
                </a:solidFill>
                <a:latin typeface="Arial"/>
                <a:ea typeface="Arial"/>
                <a:cs typeface="Arial"/>
                <a:sym typeface="Arial"/>
              </a:defRPr>
            </a:lvl1pPr>
            <a:lvl2pPr indent="-355600" lvl="1" marL="914400" marR="0" rtl="0" algn="l">
              <a:lnSpc>
                <a:spcPct val="90000"/>
              </a:lnSpc>
              <a:spcBef>
                <a:spcPts val="500"/>
              </a:spcBef>
              <a:spcAft>
                <a:spcPts val="0"/>
              </a:spcAft>
              <a:buClr>
                <a:schemeClr val="dk1"/>
              </a:buClr>
              <a:buSzPts val="2000"/>
              <a:buFont typeface="Arial"/>
              <a:buChar char="•"/>
              <a:defRPr b="0" i="0" sz="2000" u="none" cap="none" strike="noStrike">
                <a:solidFill>
                  <a:srgbClr val="000000"/>
                </a:solidFill>
                <a:latin typeface="Helvetica Neue"/>
                <a:ea typeface="Helvetica Neue"/>
                <a:cs typeface="Helvetica Neue"/>
                <a:sym typeface="Helvetica Neue"/>
              </a:defRPr>
            </a:lvl2pPr>
            <a:lvl3pPr indent="-342900" lvl="2" marL="1371600" marR="0" rtl="0" algn="l">
              <a:lnSpc>
                <a:spcPct val="90000"/>
              </a:lnSpc>
              <a:spcBef>
                <a:spcPts val="500"/>
              </a:spcBef>
              <a:spcAft>
                <a:spcPts val="0"/>
              </a:spcAft>
              <a:buClr>
                <a:schemeClr val="dk1"/>
              </a:buClr>
              <a:buSzPts val="1800"/>
              <a:buFont typeface="Arial"/>
              <a:buChar char="•"/>
              <a:defRPr b="0" i="0" sz="1800" u="none" cap="none" strike="noStrike">
                <a:solidFill>
                  <a:srgbClr val="000000"/>
                </a:solidFill>
                <a:latin typeface="Helvetica Neue"/>
                <a:ea typeface="Helvetica Neue"/>
                <a:cs typeface="Helvetica Neue"/>
                <a:sym typeface="Helvetica Neue"/>
              </a:defRPr>
            </a:lvl3pPr>
            <a:lvl4pPr indent="-330200" lvl="3" marL="1828800" marR="0" rtl="0" algn="l">
              <a:lnSpc>
                <a:spcPct val="90000"/>
              </a:lnSpc>
              <a:spcBef>
                <a:spcPts val="500"/>
              </a:spcBef>
              <a:spcAft>
                <a:spcPts val="0"/>
              </a:spcAft>
              <a:buClr>
                <a:schemeClr val="dk1"/>
              </a:buClr>
              <a:buSzPts val="1600"/>
              <a:buFont typeface="Arial"/>
              <a:buChar char="•"/>
              <a:defRPr b="0" i="0" sz="1600" u="none" cap="none" strike="noStrike">
                <a:solidFill>
                  <a:srgbClr val="000000"/>
                </a:solidFill>
                <a:latin typeface="Helvetica Neue"/>
                <a:ea typeface="Helvetica Neue"/>
                <a:cs typeface="Helvetica Neue"/>
                <a:sym typeface="Helvetica Neue"/>
              </a:defRPr>
            </a:lvl4pPr>
            <a:lvl5pPr indent="-330200" lvl="4" marL="2286000" marR="0" rtl="0" algn="l">
              <a:lnSpc>
                <a:spcPct val="90000"/>
              </a:lnSpc>
              <a:spcBef>
                <a:spcPts val="500"/>
              </a:spcBef>
              <a:spcAft>
                <a:spcPts val="0"/>
              </a:spcAft>
              <a:buClr>
                <a:schemeClr val="dk1"/>
              </a:buClr>
              <a:buSzPts val="1600"/>
              <a:buFont typeface="Arial"/>
              <a:buChar char="•"/>
              <a:defRPr b="0" i="0" sz="1600" u="none" cap="none" strike="noStrike">
                <a:solidFill>
                  <a:srgbClr val="000000"/>
                </a:solidFill>
                <a:latin typeface="Helvetica Neue"/>
                <a:ea typeface="Helvetica Neue"/>
                <a:cs typeface="Helvetica Neue"/>
                <a:sym typeface="Helvetica Neue"/>
              </a:defRPr>
            </a:lvl5pPr>
            <a:lvl6pPr indent="-342900" lvl="5" marL="27432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spTree>
      <p:nvGrpSpPr>
        <p:cNvPr id="28" name="Shape 28"/>
        <p:cNvGrpSpPr/>
        <p:nvPr/>
      </p:nvGrpSpPr>
      <p:grpSpPr>
        <a:xfrm>
          <a:off x="0" y="0"/>
          <a:ext cx="0" cy="0"/>
          <a:chOff x="0" y="0"/>
          <a:chExt cx="0" cy="0"/>
        </a:xfrm>
      </p:grpSpPr>
      <p:sp>
        <p:nvSpPr>
          <p:cNvPr id="29" name="Google Shape;29;p39"/>
          <p:cNvSpPr txBox="1"/>
          <p:nvPr>
            <p:ph type="title"/>
          </p:nvPr>
        </p:nvSpPr>
        <p:spPr>
          <a:xfrm>
            <a:off x="554736" y="182372"/>
            <a:ext cx="11082528" cy="73152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39"/>
          <p:cNvSpPr/>
          <p:nvPr/>
        </p:nvSpPr>
        <p:spPr>
          <a:xfrm>
            <a:off x="11312525" y="6498754"/>
            <a:ext cx="325501" cy="138499"/>
          </a:xfrm>
          <a:prstGeom prst="rect">
            <a:avLst/>
          </a:prstGeom>
          <a:noFill/>
          <a:ln>
            <a:noFill/>
          </a:ln>
        </p:spPr>
        <p:txBody>
          <a:bodyPr anchorCtr="0" anchor="b" bIns="0" lIns="0" spcFirstLastPara="1" rIns="0" wrap="square" tIns="0">
            <a:spAutoFit/>
          </a:bodyPr>
          <a:lstStyle/>
          <a:p>
            <a:pPr indent="0" lvl="0" marL="0" marR="0" rtl="0" algn="r">
              <a:lnSpc>
                <a:spcPct val="100000"/>
              </a:lnSpc>
              <a:spcBef>
                <a:spcPts val="0"/>
              </a:spcBef>
              <a:spcAft>
                <a:spcPts val="0"/>
              </a:spcAft>
              <a:buClr>
                <a:srgbClr val="000000"/>
              </a:buClr>
              <a:buSzPts val="900"/>
              <a:buFont typeface="Arial"/>
              <a:buNone/>
            </a:pPr>
            <a:fld id="{00000000-1234-1234-1234-123412341234}" type="slidenum">
              <a:rPr b="0" i="0" lang="sv-SE" sz="900" u="none" cap="none" strike="noStrike">
                <a:solidFill>
                  <a:schemeClr val="dk1"/>
                </a:solidFill>
                <a:latin typeface="Arial"/>
                <a:ea typeface="Arial"/>
                <a:cs typeface="Arial"/>
                <a:sym typeface="Arial"/>
              </a:rPr>
              <a:t>‹#›</a:t>
            </a:fld>
            <a:endParaRPr b="0" i="0" sz="900" u="none" cap="none" strike="noStrike">
              <a:solidFill>
                <a:schemeClr val="dk1"/>
              </a:solidFill>
              <a:latin typeface="Arial"/>
              <a:ea typeface="Arial"/>
              <a:cs typeface="Arial"/>
              <a:sym typeface="Arial"/>
            </a:endParaRPr>
          </a:p>
        </p:txBody>
      </p:sp>
      <p:sp>
        <p:nvSpPr>
          <p:cNvPr id="31" name="Google Shape;31;p39"/>
          <p:cNvSpPr txBox="1"/>
          <p:nvPr>
            <p:ph idx="1" type="body"/>
          </p:nvPr>
        </p:nvSpPr>
        <p:spPr>
          <a:xfrm>
            <a:off x="7159752" y="78768"/>
            <a:ext cx="4480560" cy="123111"/>
          </a:xfrm>
          <a:prstGeom prst="rect">
            <a:avLst/>
          </a:prstGeom>
          <a:noFill/>
          <a:ln>
            <a:noFill/>
          </a:ln>
        </p:spPr>
        <p:txBody>
          <a:bodyPr anchorCtr="0" anchor="ctr" bIns="45700" lIns="91425" spcFirstLastPara="1" rIns="91425" wrap="square" tIns="45700">
            <a:spAutoFit/>
          </a:bodyPr>
          <a:lstStyle>
            <a:lvl1pPr indent="-228600" lvl="0" marL="457200" marR="0" rtl="0" algn="r">
              <a:lnSpc>
                <a:spcPct val="90000"/>
              </a:lnSpc>
              <a:spcBef>
                <a:spcPts val="1000"/>
              </a:spcBef>
              <a:spcAft>
                <a:spcPts val="0"/>
              </a:spcAft>
              <a:buClr>
                <a:srgbClr val="000000"/>
              </a:buClr>
              <a:buSzPts val="1400"/>
              <a:buFont typeface="Arial"/>
              <a:buNone/>
              <a:defRPr b="0" i="0" sz="800" u="none" cap="none" strike="noStrike">
                <a:solidFill>
                  <a:srgbClr val="000000"/>
                </a:solidFill>
                <a:latin typeface="Arial"/>
                <a:ea typeface="Arial"/>
                <a:cs typeface="Arial"/>
                <a:sym typeface="Arial"/>
              </a:defRPr>
            </a:lvl1pPr>
            <a:lvl2pPr indent="-228600" lvl="1" marL="914400" marR="0" rtl="0" algn="l">
              <a:lnSpc>
                <a:spcPct val="90000"/>
              </a:lnSpc>
              <a:spcBef>
                <a:spcPts val="100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rtl="0" algn="l">
              <a:lnSpc>
                <a:spcPct val="90000"/>
              </a:lnSpc>
              <a:spcBef>
                <a:spcPts val="100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rtl="0" algn="l">
              <a:lnSpc>
                <a:spcPct val="90000"/>
              </a:lnSpc>
              <a:spcBef>
                <a:spcPts val="100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rtl="0" algn="l">
              <a:lnSpc>
                <a:spcPct val="90000"/>
              </a:lnSpc>
              <a:spcBef>
                <a:spcPts val="100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32" name="Google Shape;32;p39"/>
          <p:cNvSpPr txBox="1"/>
          <p:nvPr>
            <p:ph idx="2" type="subTitle"/>
          </p:nvPr>
        </p:nvSpPr>
        <p:spPr>
          <a:xfrm>
            <a:off x="554736" y="903861"/>
            <a:ext cx="11082528" cy="276999"/>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1000"/>
              </a:spcBef>
              <a:spcAft>
                <a:spcPts val="0"/>
              </a:spcAft>
              <a:buClr>
                <a:srgbClr val="000000"/>
              </a:buClr>
              <a:buSzPts val="1400"/>
              <a:buFont typeface="Arial"/>
              <a:buNone/>
              <a:defRPr b="0" i="0" sz="2000" u="none" cap="none" strike="noStrike">
                <a:solidFill>
                  <a:srgbClr val="000000"/>
                </a:solidFill>
                <a:latin typeface="Arial"/>
                <a:ea typeface="Arial"/>
                <a:cs typeface="Arial"/>
                <a:sym typeface="Arial"/>
              </a:defRPr>
            </a:lvl1pPr>
            <a:lvl2pPr lvl="1" marR="0" rtl="0" algn="l">
              <a:lnSpc>
                <a:spcPct val="90000"/>
              </a:lnSpc>
              <a:spcBef>
                <a:spcPts val="100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90000"/>
              </a:lnSpc>
              <a:spcBef>
                <a:spcPts val="100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90000"/>
              </a:lnSpc>
              <a:spcBef>
                <a:spcPts val="100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90000"/>
              </a:lnSpc>
              <a:spcBef>
                <a:spcPts val="100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1_Title Slide">
    <p:spTree>
      <p:nvGrpSpPr>
        <p:cNvPr id="33" name="Shape 33"/>
        <p:cNvGrpSpPr/>
        <p:nvPr/>
      </p:nvGrpSpPr>
      <p:grpSpPr>
        <a:xfrm>
          <a:off x="0" y="0"/>
          <a:ext cx="0" cy="0"/>
          <a:chOff x="0" y="0"/>
          <a:chExt cx="0" cy="0"/>
        </a:xfrm>
      </p:grpSpPr>
      <p:pic>
        <p:nvPicPr>
          <p:cNvPr id="34" name="Google Shape;34;p40"/>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35" name="Google Shape;35;p40"/>
          <p:cNvSpPr txBox="1"/>
          <p:nvPr>
            <p:ph type="ctrTitle"/>
          </p:nvPr>
        </p:nvSpPr>
        <p:spPr>
          <a:xfrm>
            <a:off x="2979507" y="739739"/>
            <a:ext cx="5368965" cy="1736334"/>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4800"/>
              <a:buFont typeface="Helvetica Neue"/>
              <a:buNone/>
              <a:defRPr b="1" i="0" sz="32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40"/>
          <p:cNvSpPr txBox="1"/>
          <p:nvPr>
            <p:ph idx="1" type="subTitle"/>
          </p:nvPr>
        </p:nvSpPr>
        <p:spPr>
          <a:xfrm>
            <a:off x="2979507" y="2476073"/>
            <a:ext cx="5368965" cy="1047963"/>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600"/>
              <a:buFont typeface="Arial"/>
              <a:buNone/>
              <a:defRPr b="0" i="0" sz="2400" u="none" cap="none" strike="noStrike">
                <a:solidFill>
                  <a:schemeClr val="lt1"/>
                </a:solidFill>
                <a:latin typeface="Arial"/>
                <a:ea typeface="Arial"/>
                <a:cs typeface="Arial"/>
                <a:sym typeface="Arial"/>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rgbClr val="000000"/>
                </a:solidFill>
                <a:latin typeface="Arial"/>
                <a:ea typeface="Arial"/>
                <a:cs typeface="Arial"/>
                <a:sym typeface="Arial"/>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rgbClr val="000000"/>
                </a:solidFill>
                <a:latin typeface="Arial"/>
                <a:ea typeface="Arial"/>
                <a:cs typeface="Arial"/>
                <a:sym typeface="Arial"/>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rgbClr val="000000"/>
                </a:solidFill>
                <a:latin typeface="Arial"/>
                <a:ea typeface="Arial"/>
                <a:cs typeface="Arial"/>
                <a:sym typeface="Arial"/>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rgbClr val="000000"/>
                </a:solidFill>
                <a:latin typeface="Arial"/>
                <a:ea typeface="Arial"/>
                <a:cs typeface="Arial"/>
                <a:sym typeface="Arial"/>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rgbClr val="000000"/>
                </a:solidFill>
                <a:latin typeface="Arial"/>
                <a:ea typeface="Arial"/>
                <a:cs typeface="Arial"/>
                <a:sym typeface="Arial"/>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rgbClr val="000000"/>
                </a:solidFill>
                <a:latin typeface="Arial"/>
                <a:ea typeface="Arial"/>
                <a:cs typeface="Arial"/>
                <a:sym typeface="Arial"/>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rgbClr val="000000"/>
                </a:solidFill>
                <a:latin typeface="Arial"/>
                <a:ea typeface="Arial"/>
                <a:cs typeface="Arial"/>
                <a:sym typeface="Arial"/>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rgbClr val="000000"/>
                </a:solidFill>
                <a:latin typeface="Arial"/>
                <a:ea typeface="Arial"/>
                <a:cs typeface="Arial"/>
                <a:sym typeface="Aria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bg>
      <p:bgPr>
        <a:solidFill>
          <a:schemeClr val="lt1"/>
        </a:solidFill>
      </p:bgPr>
    </p:bg>
    <p:spTree>
      <p:nvGrpSpPr>
        <p:cNvPr id="37" name="Shape 37"/>
        <p:cNvGrpSpPr/>
        <p:nvPr/>
      </p:nvGrpSpPr>
      <p:grpSpPr>
        <a:xfrm>
          <a:off x="0" y="0"/>
          <a:ext cx="0" cy="0"/>
          <a:chOff x="0" y="0"/>
          <a:chExt cx="0" cy="0"/>
        </a:xfrm>
      </p:grpSpPr>
      <p:sp>
        <p:nvSpPr>
          <p:cNvPr id="38" name="Google Shape;38;p41"/>
          <p:cNvSpPr txBox="1"/>
          <p:nvPr>
            <p:ph type="title"/>
          </p:nvPr>
        </p:nvSpPr>
        <p:spPr>
          <a:xfrm>
            <a:off x="838200" y="5556"/>
            <a:ext cx="10515600" cy="132556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400"/>
              <a:buFont typeface="Helvetica Neue"/>
              <a:buNone/>
              <a:defRPr b="1" i="0" sz="280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41"/>
          <p:cNvSpPr txBox="1"/>
          <p:nvPr>
            <p:ph idx="12" type="sldNum"/>
          </p:nvPr>
        </p:nvSpPr>
        <p:spPr>
          <a:xfrm>
            <a:off x="11798300" y="6565900"/>
            <a:ext cx="393700" cy="292100"/>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sv-SE"/>
              <a:t>‹#›</a:t>
            </a:fld>
            <a:endParaRPr/>
          </a:p>
        </p:txBody>
      </p:sp>
      <p:sp>
        <p:nvSpPr>
          <p:cNvPr id="40" name="Google Shape;40;p41"/>
          <p:cNvSpPr txBox="1"/>
          <p:nvPr>
            <p:ph idx="1" type="body"/>
          </p:nvPr>
        </p:nvSpPr>
        <p:spPr>
          <a:xfrm>
            <a:off x="838200" y="1926431"/>
            <a:ext cx="5257800" cy="4639469"/>
          </a:xfrm>
          <a:prstGeom prst="rect">
            <a:avLst/>
          </a:prstGeom>
          <a:noFill/>
          <a:ln>
            <a:noFill/>
          </a:ln>
        </p:spPr>
        <p:txBody>
          <a:bodyPr anchorCtr="0" anchor="t" bIns="90000" lIns="90000" spcFirstLastPara="1" rIns="91425" wrap="square" tIns="36000">
            <a:noAutofit/>
          </a:bodyPr>
          <a:lstStyle>
            <a:lvl1pPr indent="-228600" lvl="0" marL="457200" marR="0" rtl="0" algn="l">
              <a:lnSpc>
                <a:spcPct val="90000"/>
              </a:lnSpc>
              <a:spcBef>
                <a:spcPts val="1000"/>
              </a:spcBef>
              <a:spcAft>
                <a:spcPts val="0"/>
              </a:spcAft>
              <a:buClr>
                <a:srgbClr val="000000"/>
              </a:buClr>
              <a:buSzPts val="1400"/>
              <a:buFont typeface="Arial"/>
              <a:buNone/>
              <a:defRPr b="0" i="0" sz="2000" u="none" cap="none" strike="noStrike">
                <a:solidFill>
                  <a:srgbClr val="000000"/>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1" name="Google Shape;41;p41"/>
          <p:cNvSpPr txBox="1"/>
          <p:nvPr>
            <p:ph idx="2" type="body"/>
          </p:nvPr>
        </p:nvSpPr>
        <p:spPr>
          <a:xfrm>
            <a:off x="834081" y="1321595"/>
            <a:ext cx="5183188" cy="604836"/>
          </a:xfrm>
          <a:prstGeom prst="rect">
            <a:avLst/>
          </a:prstGeom>
          <a:noFill/>
          <a:ln>
            <a:noFill/>
          </a:ln>
        </p:spPr>
        <p:txBody>
          <a:bodyPr anchorCtr="0" anchor="t" bIns="90000" lIns="91425" spcFirstLastPara="1" rIns="91425" wrap="square" tIns="36000">
            <a:noAutofit/>
          </a:bodyPr>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accent5"/>
                </a:solidFill>
                <a:latin typeface="Arial"/>
                <a:ea typeface="Arial"/>
                <a:cs typeface="Arial"/>
                <a:sym typeface="Arial"/>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rgbClr val="000000"/>
                </a:solidFill>
                <a:latin typeface="Arial"/>
                <a:ea typeface="Arial"/>
                <a:cs typeface="Arial"/>
                <a:sym typeface="Arial"/>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rgbClr val="000000"/>
                </a:solidFill>
                <a:latin typeface="Arial"/>
                <a:ea typeface="Arial"/>
                <a:cs typeface="Arial"/>
                <a:sym typeface="Arial"/>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1_Two Content 2">
    <p:bg>
      <p:bgPr>
        <a:solidFill>
          <a:schemeClr val="lt1"/>
        </a:solidFill>
      </p:bgPr>
    </p:bg>
    <p:spTree>
      <p:nvGrpSpPr>
        <p:cNvPr id="42" name="Shape 42"/>
        <p:cNvGrpSpPr/>
        <p:nvPr/>
      </p:nvGrpSpPr>
      <p:grpSpPr>
        <a:xfrm>
          <a:off x="0" y="0"/>
          <a:ext cx="0" cy="0"/>
          <a:chOff x="0" y="0"/>
          <a:chExt cx="0" cy="0"/>
        </a:xfrm>
      </p:grpSpPr>
      <p:sp>
        <p:nvSpPr>
          <p:cNvPr id="43" name="Google Shape;43;p42"/>
          <p:cNvSpPr txBox="1"/>
          <p:nvPr>
            <p:ph idx="12" type="sldNum"/>
          </p:nvPr>
        </p:nvSpPr>
        <p:spPr>
          <a:xfrm>
            <a:off x="11798300" y="6565900"/>
            <a:ext cx="393700" cy="292100"/>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sv-SE"/>
              <a:t>‹#›</a:t>
            </a:fld>
            <a:endParaRPr/>
          </a:p>
        </p:txBody>
      </p:sp>
      <p:sp>
        <p:nvSpPr>
          <p:cNvPr id="44" name="Google Shape;44;p42"/>
          <p:cNvSpPr txBox="1"/>
          <p:nvPr>
            <p:ph idx="1" type="body"/>
          </p:nvPr>
        </p:nvSpPr>
        <p:spPr>
          <a:xfrm>
            <a:off x="838200" y="1926431"/>
            <a:ext cx="5257800" cy="4639469"/>
          </a:xfrm>
          <a:prstGeom prst="rect">
            <a:avLst/>
          </a:prstGeom>
          <a:noFill/>
          <a:ln>
            <a:noFill/>
          </a:ln>
        </p:spPr>
        <p:txBody>
          <a:bodyPr anchorCtr="0" anchor="t" bIns="90000" lIns="90000" spcFirstLastPara="1" rIns="91425" wrap="square" tIns="36000">
            <a:noAutofit/>
          </a:bodyPr>
          <a:lstStyle>
            <a:lvl1pPr indent="-228600" lvl="0" marL="457200" marR="0" rtl="0" algn="l">
              <a:lnSpc>
                <a:spcPct val="90000"/>
              </a:lnSpc>
              <a:spcBef>
                <a:spcPts val="1000"/>
              </a:spcBef>
              <a:spcAft>
                <a:spcPts val="0"/>
              </a:spcAft>
              <a:buClr>
                <a:srgbClr val="000000"/>
              </a:buClr>
              <a:buSzPts val="1400"/>
              <a:buFont typeface="Arial"/>
              <a:buNone/>
              <a:defRPr b="0" i="0" sz="2000" u="none" cap="none" strike="noStrike">
                <a:solidFill>
                  <a:srgbClr val="000000"/>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5" name="Google Shape;45;p42"/>
          <p:cNvSpPr txBox="1"/>
          <p:nvPr>
            <p:ph idx="2" type="body"/>
          </p:nvPr>
        </p:nvSpPr>
        <p:spPr>
          <a:xfrm>
            <a:off x="834081" y="1321595"/>
            <a:ext cx="5183188" cy="604836"/>
          </a:xfrm>
          <a:prstGeom prst="rect">
            <a:avLst/>
          </a:prstGeom>
          <a:noFill/>
          <a:ln>
            <a:noFill/>
          </a:ln>
        </p:spPr>
        <p:txBody>
          <a:bodyPr anchorCtr="0" anchor="t" bIns="90000" lIns="91425" spcFirstLastPara="1" rIns="91425" wrap="square" tIns="36000">
            <a:noAutofit/>
          </a:bodyPr>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accent5"/>
                </a:solidFill>
                <a:latin typeface="Arial"/>
                <a:ea typeface="Arial"/>
                <a:cs typeface="Arial"/>
                <a:sym typeface="Arial"/>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rgbClr val="000000"/>
                </a:solidFill>
                <a:latin typeface="Arial"/>
                <a:ea typeface="Arial"/>
                <a:cs typeface="Arial"/>
                <a:sym typeface="Arial"/>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rgbClr val="000000"/>
                </a:solidFill>
                <a:latin typeface="Arial"/>
                <a:ea typeface="Arial"/>
                <a:cs typeface="Arial"/>
                <a:sym typeface="Arial"/>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9pPr>
          </a:lstStyle>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6" name="Shape 46"/>
        <p:cNvGrpSpPr/>
        <p:nvPr/>
      </p:nvGrpSpPr>
      <p:grpSpPr>
        <a:xfrm>
          <a:off x="0" y="0"/>
          <a:ext cx="0" cy="0"/>
          <a:chOff x="0" y="0"/>
          <a:chExt cx="0" cy="0"/>
        </a:xfrm>
      </p:grpSpPr>
      <p:pic>
        <p:nvPicPr>
          <p:cNvPr id="47" name="Google Shape;47;p43"/>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48" name="Google Shape;48;p43"/>
          <p:cNvSpPr/>
          <p:nvPr/>
        </p:nvSpPr>
        <p:spPr>
          <a:xfrm>
            <a:off x="5997575" y="1316038"/>
            <a:ext cx="5540304" cy="4468313"/>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49" name="Google Shape;49;p43"/>
          <p:cNvSpPr txBox="1"/>
          <p:nvPr>
            <p:ph type="title"/>
          </p:nvPr>
        </p:nvSpPr>
        <p:spPr>
          <a:xfrm>
            <a:off x="839788" y="0"/>
            <a:ext cx="10515600" cy="132556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000"/>
              <a:buFont typeface="Helvetica Neue"/>
              <a:buNone/>
              <a:defRPr b="1" sz="28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43"/>
          <p:cNvSpPr txBox="1"/>
          <p:nvPr>
            <p:ph idx="1" type="body"/>
          </p:nvPr>
        </p:nvSpPr>
        <p:spPr>
          <a:xfrm>
            <a:off x="839788" y="1316038"/>
            <a:ext cx="5157787" cy="461391"/>
          </a:xfrm>
          <a:prstGeom prst="rect">
            <a:avLst/>
          </a:prstGeom>
          <a:noFill/>
          <a:ln>
            <a:noFill/>
          </a:ln>
        </p:spPr>
        <p:txBody>
          <a:bodyPr anchorCtr="0" anchor="t" bIns="45700" lIns="91425" spcFirstLastPara="1" rIns="91425" wrap="square" tIns="45700">
            <a:normAutofit/>
          </a:bodyPr>
          <a:lstStyle>
            <a:lvl1pPr indent="-228600" lvl="0" marL="457200" marR="0" rtl="0" algn="l">
              <a:lnSpc>
                <a:spcPct val="90000"/>
              </a:lnSpc>
              <a:spcBef>
                <a:spcPts val="1000"/>
              </a:spcBef>
              <a:spcAft>
                <a:spcPts val="0"/>
              </a:spcAft>
              <a:buClr>
                <a:schemeClr val="dk1"/>
              </a:buClr>
              <a:buSzPts val="2400"/>
              <a:buFont typeface="Arial"/>
              <a:buNone/>
              <a:defRPr b="1" i="0" sz="2200" u="none" cap="none" strike="noStrike">
                <a:solidFill>
                  <a:schemeClr val="lt1"/>
                </a:solidFill>
                <a:latin typeface="Arial"/>
                <a:ea typeface="Arial"/>
                <a:cs typeface="Arial"/>
                <a:sym typeface="Arial"/>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rgbClr val="000000"/>
                </a:solidFill>
                <a:latin typeface="Arial"/>
                <a:ea typeface="Arial"/>
                <a:cs typeface="Arial"/>
                <a:sym typeface="Arial"/>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rgbClr val="000000"/>
                </a:solidFill>
                <a:latin typeface="Arial"/>
                <a:ea typeface="Arial"/>
                <a:cs typeface="Arial"/>
                <a:sym typeface="Arial"/>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9pPr>
          </a:lstStyle>
          <a:p/>
        </p:txBody>
      </p:sp>
      <p:sp>
        <p:nvSpPr>
          <p:cNvPr id="51" name="Google Shape;51;p43"/>
          <p:cNvSpPr txBox="1"/>
          <p:nvPr>
            <p:ph idx="2" type="body"/>
          </p:nvPr>
        </p:nvSpPr>
        <p:spPr>
          <a:xfrm>
            <a:off x="839788" y="1816278"/>
            <a:ext cx="5157787" cy="3684588"/>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90000"/>
              </a:lnSpc>
              <a:spcBef>
                <a:spcPts val="1000"/>
              </a:spcBef>
              <a:spcAft>
                <a:spcPts val="0"/>
              </a:spcAft>
              <a:buClr>
                <a:schemeClr val="lt1"/>
              </a:buClr>
              <a:buSzPts val="2400"/>
              <a:buFont typeface="Arial"/>
              <a:buChar char="•"/>
              <a:defRPr b="0" i="0" sz="2000" u="none" cap="none" strike="noStrike">
                <a:solidFill>
                  <a:schemeClr val="lt1"/>
                </a:solidFill>
                <a:latin typeface="Arial"/>
                <a:ea typeface="Arial"/>
                <a:cs typeface="Arial"/>
                <a:sym typeface="Arial"/>
              </a:defRPr>
            </a:lvl1pPr>
            <a:lvl2pPr indent="-355600" lvl="1" marL="914400" marR="0" rtl="0" algn="l">
              <a:lnSpc>
                <a:spcPct val="90000"/>
              </a:lnSpc>
              <a:spcBef>
                <a:spcPts val="500"/>
              </a:spcBef>
              <a:spcAft>
                <a:spcPts val="0"/>
              </a:spcAft>
              <a:buClr>
                <a:schemeClr val="dk1"/>
              </a:buClr>
              <a:buSzPts val="2000"/>
              <a:buFont typeface="Arial"/>
              <a:buChar char="•"/>
              <a:defRPr b="0" i="0" sz="2000" u="none" cap="none" strike="noStrike">
                <a:solidFill>
                  <a:srgbClr val="000000"/>
                </a:solidFill>
                <a:latin typeface="Helvetica Neue"/>
                <a:ea typeface="Helvetica Neue"/>
                <a:cs typeface="Helvetica Neue"/>
                <a:sym typeface="Helvetica Neue"/>
              </a:defRPr>
            </a:lvl2pPr>
            <a:lvl3pPr indent="-342900" lvl="2" marL="1371600" marR="0" rtl="0" algn="l">
              <a:lnSpc>
                <a:spcPct val="90000"/>
              </a:lnSpc>
              <a:spcBef>
                <a:spcPts val="500"/>
              </a:spcBef>
              <a:spcAft>
                <a:spcPts val="0"/>
              </a:spcAft>
              <a:buClr>
                <a:schemeClr val="dk1"/>
              </a:buClr>
              <a:buSzPts val="1800"/>
              <a:buFont typeface="Arial"/>
              <a:buChar char="•"/>
              <a:defRPr b="0" i="0" sz="1800" u="none" cap="none" strike="noStrike">
                <a:solidFill>
                  <a:srgbClr val="000000"/>
                </a:solidFill>
                <a:latin typeface="Helvetica Neue"/>
                <a:ea typeface="Helvetica Neue"/>
                <a:cs typeface="Helvetica Neue"/>
                <a:sym typeface="Helvetica Neue"/>
              </a:defRPr>
            </a:lvl3pPr>
            <a:lvl4pPr indent="-330200" lvl="3" marL="1828800" marR="0" rtl="0" algn="l">
              <a:lnSpc>
                <a:spcPct val="90000"/>
              </a:lnSpc>
              <a:spcBef>
                <a:spcPts val="500"/>
              </a:spcBef>
              <a:spcAft>
                <a:spcPts val="0"/>
              </a:spcAft>
              <a:buClr>
                <a:schemeClr val="dk1"/>
              </a:buClr>
              <a:buSzPts val="1600"/>
              <a:buFont typeface="Arial"/>
              <a:buChar char="•"/>
              <a:defRPr b="0" i="0" sz="1600" u="none" cap="none" strike="noStrike">
                <a:solidFill>
                  <a:srgbClr val="000000"/>
                </a:solidFill>
                <a:latin typeface="Helvetica Neue"/>
                <a:ea typeface="Helvetica Neue"/>
                <a:cs typeface="Helvetica Neue"/>
                <a:sym typeface="Helvetica Neue"/>
              </a:defRPr>
            </a:lvl4pPr>
            <a:lvl5pPr indent="-330200" lvl="4" marL="2286000" marR="0" rtl="0" algn="l">
              <a:lnSpc>
                <a:spcPct val="90000"/>
              </a:lnSpc>
              <a:spcBef>
                <a:spcPts val="500"/>
              </a:spcBef>
              <a:spcAft>
                <a:spcPts val="0"/>
              </a:spcAft>
              <a:buClr>
                <a:schemeClr val="dk1"/>
              </a:buClr>
              <a:buSzPts val="1600"/>
              <a:buFont typeface="Arial"/>
              <a:buChar char="•"/>
              <a:defRPr b="0" i="0" sz="1600" u="none" cap="none" strike="noStrike">
                <a:solidFill>
                  <a:srgbClr val="000000"/>
                </a:solidFill>
                <a:latin typeface="Helvetica Neue"/>
                <a:ea typeface="Helvetica Neue"/>
                <a:cs typeface="Helvetica Neue"/>
                <a:sym typeface="Helvetica Neue"/>
              </a:defRPr>
            </a:lvl5pPr>
            <a:lvl6pPr indent="-342900" lvl="5" marL="27432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9pPr>
          </a:lstStyle>
          <a:p/>
        </p:txBody>
      </p:sp>
      <p:sp>
        <p:nvSpPr>
          <p:cNvPr id="52" name="Google Shape;52;p43"/>
          <p:cNvSpPr txBox="1"/>
          <p:nvPr>
            <p:ph idx="3" type="body"/>
          </p:nvPr>
        </p:nvSpPr>
        <p:spPr>
          <a:xfrm>
            <a:off x="6172200" y="1316038"/>
            <a:ext cx="5183188" cy="461391"/>
          </a:xfrm>
          <a:prstGeom prst="rect">
            <a:avLst/>
          </a:prstGeom>
          <a:noFill/>
          <a:ln>
            <a:noFill/>
          </a:ln>
        </p:spPr>
        <p:txBody>
          <a:bodyPr anchorCtr="0" anchor="t" bIns="45700" lIns="91425" spcFirstLastPara="1" rIns="91425" wrap="square" tIns="45700">
            <a:normAutofit/>
          </a:bodyPr>
          <a:lstStyle>
            <a:lvl1pPr indent="-228600" lvl="0" marL="457200" marR="0" rtl="0" algn="l">
              <a:lnSpc>
                <a:spcPct val="90000"/>
              </a:lnSpc>
              <a:spcBef>
                <a:spcPts val="1000"/>
              </a:spcBef>
              <a:spcAft>
                <a:spcPts val="0"/>
              </a:spcAft>
              <a:buClr>
                <a:schemeClr val="dk1"/>
              </a:buClr>
              <a:buSzPts val="2400"/>
              <a:buFont typeface="Arial"/>
              <a:buNone/>
              <a:defRPr b="1" i="0" sz="2200" u="none" cap="none" strike="noStrike">
                <a:solidFill>
                  <a:schemeClr val="lt1"/>
                </a:solidFill>
                <a:latin typeface="Arial"/>
                <a:ea typeface="Arial"/>
                <a:cs typeface="Arial"/>
                <a:sym typeface="Arial"/>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rgbClr val="000000"/>
                </a:solidFill>
                <a:latin typeface="Arial"/>
                <a:ea typeface="Arial"/>
                <a:cs typeface="Arial"/>
                <a:sym typeface="Arial"/>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rgbClr val="000000"/>
                </a:solidFill>
                <a:latin typeface="Arial"/>
                <a:ea typeface="Arial"/>
                <a:cs typeface="Arial"/>
                <a:sym typeface="Arial"/>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rgbClr val="000000"/>
                </a:solidFill>
                <a:latin typeface="Arial"/>
                <a:ea typeface="Arial"/>
                <a:cs typeface="Arial"/>
                <a:sym typeface="Arial"/>
              </a:defRPr>
            </a:lvl9pPr>
          </a:lstStyle>
          <a:p/>
        </p:txBody>
      </p:sp>
      <p:sp>
        <p:nvSpPr>
          <p:cNvPr id="53" name="Google Shape;53;p43"/>
          <p:cNvSpPr txBox="1"/>
          <p:nvPr>
            <p:ph idx="4" type="body"/>
          </p:nvPr>
        </p:nvSpPr>
        <p:spPr>
          <a:xfrm>
            <a:off x="6172200" y="1816278"/>
            <a:ext cx="5183188" cy="3684588"/>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90000"/>
              </a:lnSpc>
              <a:spcBef>
                <a:spcPts val="1000"/>
              </a:spcBef>
              <a:spcAft>
                <a:spcPts val="0"/>
              </a:spcAft>
              <a:buClr>
                <a:schemeClr val="lt1"/>
              </a:buClr>
              <a:buSzPts val="2400"/>
              <a:buFont typeface="Arial"/>
              <a:buChar char="•"/>
              <a:defRPr b="0" i="0" sz="2000" u="none" cap="none" strike="noStrike">
                <a:solidFill>
                  <a:schemeClr val="lt1"/>
                </a:solidFill>
                <a:latin typeface="Arial"/>
                <a:ea typeface="Arial"/>
                <a:cs typeface="Arial"/>
                <a:sym typeface="Arial"/>
              </a:defRPr>
            </a:lvl1pPr>
            <a:lvl2pPr indent="-355600" lvl="1" marL="914400" marR="0" rtl="0" algn="l">
              <a:lnSpc>
                <a:spcPct val="90000"/>
              </a:lnSpc>
              <a:spcBef>
                <a:spcPts val="500"/>
              </a:spcBef>
              <a:spcAft>
                <a:spcPts val="0"/>
              </a:spcAft>
              <a:buClr>
                <a:schemeClr val="dk1"/>
              </a:buClr>
              <a:buSzPts val="2000"/>
              <a:buFont typeface="Arial"/>
              <a:buChar char="•"/>
              <a:defRPr b="0" i="0" sz="2000" u="none" cap="none" strike="noStrike">
                <a:solidFill>
                  <a:srgbClr val="000000"/>
                </a:solidFill>
                <a:latin typeface="Helvetica Neue"/>
                <a:ea typeface="Helvetica Neue"/>
                <a:cs typeface="Helvetica Neue"/>
                <a:sym typeface="Helvetica Neue"/>
              </a:defRPr>
            </a:lvl2pPr>
            <a:lvl3pPr indent="-342900" lvl="2" marL="1371600" marR="0" rtl="0" algn="l">
              <a:lnSpc>
                <a:spcPct val="90000"/>
              </a:lnSpc>
              <a:spcBef>
                <a:spcPts val="500"/>
              </a:spcBef>
              <a:spcAft>
                <a:spcPts val="0"/>
              </a:spcAft>
              <a:buClr>
                <a:schemeClr val="dk1"/>
              </a:buClr>
              <a:buSzPts val="1800"/>
              <a:buFont typeface="Arial"/>
              <a:buChar char="•"/>
              <a:defRPr b="0" i="0" sz="1800" u="none" cap="none" strike="noStrike">
                <a:solidFill>
                  <a:srgbClr val="000000"/>
                </a:solidFill>
                <a:latin typeface="Helvetica Neue"/>
                <a:ea typeface="Helvetica Neue"/>
                <a:cs typeface="Helvetica Neue"/>
                <a:sym typeface="Helvetica Neue"/>
              </a:defRPr>
            </a:lvl3pPr>
            <a:lvl4pPr indent="-330200" lvl="3" marL="1828800" marR="0" rtl="0" algn="l">
              <a:lnSpc>
                <a:spcPct val="90000"/>
              </a:lnSpc>
              <a:spcBef>
                <a:spcPts val="500"/>
              </a:spcBef>
              <a:spcAft>
                <a:spcPts val="0"/>
              </a:spcAft>
              <a:buClr>
                <a:schemeClr val="dk1"/>
              </a:buClr>
              <a:buSzPts val="1600"/>
              <a:buFont typeface="Arial"/>
              <a:buChar char="•"/>
              <a:defRPr b="0" i="0" sz="1600" u="none" cap="none" strike="noStrike">
                <a:solidFill>
                  <a:srgbClr val="000000"/>
                </a:solidFill>
                <a:latin typeface="Helvetica Neue"/>
                <a:ea typeface="Helvetica Neue"/>
                <a:cs typeface="Helvetica Neue"/>
                <a:sym typeface="Helvetica Neue"/>
              </a:defRPr>
            </a:lvl4pPr>
            <a:lvl5pPr indent="-330200" lvl="4" marL="2286000" marR="0" rtl="0" algn="l">
              <a:lnSpc>
                <a:spcPct val="90000"/>
              </a:lnSpc>
              <a:spcBef>
                <a:spcPts val="500"/>
              </a:spcBef>
              <a:spcAft>
                <a:spcPts val="0"/>
              </a:spcAft>
              <a:buClr>
                <a:schemeClr val="dk1"/>
              </a:buClr>
              <a:buSzPts val="1600"/>
              <a:buFont typeface="Arial"/>
              <a:buChar char="•"/>
              <a:defRPr b="0" i="0" sz="1600" u="none" cap="none" strike="noStrike">
                <a:solidFill>
                  <a:srgbClr val="000000"/>
                </a:solidFill>
                <a:latin typeface="Helvetica Neue"/>
                <a:ea typeface="Helvetica Neue"/>
                <a:cs typeface="Helvetica Neue"/>
                <a:sym typeface="Helvetica Neue"/>
              </a:defRPr>
            </a:lvl5pPr>
            <a:lvl6pPr indent="-342900" lvl="5" marL="27432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9pPr>
          </a:lstStyle>
          <a:p/>
        </p:txBody>
      </p:sp>
      <p:sp>
        <p:nvSpPr>
          <p:cNvPr id="54" name="Google Shape;54;p43"/>
          <p:cNvSpPr txBox="1"/>
          <p:nvPr>
            <p:ph idx="12" type="sldNum"/>
          </p:nvPr>
        </p:nvSpPr>
        <p:spPr>
          <a:xfrm>
            <a:off x="11798300" y="6565900"/>
            <a:ext cx="393700" cy="292100"/>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sv-S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5" Type="http://schemas.openxmlformats.org/officeDocument/2006/relationships/slideLayout" Target="../slideLayouts/slideLayout14.xml"/><Relationship Id="rId14" Type="http://schemas.openxmlformats.org/officeDocument/2006/relationships/slideLayout" Target="../slideLayouts/slideLayout13.xml"/><Relationship Id="rId17" Type="http://schemas.openxmlformats.org/officeDocument/2006/relationships/theme" Target="../theme/theme2.xml"/><Relationship Id="rId16" Type="http://schemas.openxmlformats.org/officeDocument/2006/relationships/slideLayout" Target="../slideLayouts/slideLayout15.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pic>
        <p:nvPicPr>
          <p:cNvPr id="10" name="Google Shape;10;p34"/>
          <p:cNvPicPr preferRelativeResize="0"/>
          <p:nvPr/>
        </p:nvPicPr>
        <p:blipFill rotWithShape="1">
          <a:blip r:embed="rId1">
            <a:alphaModFix/>
          </a:blip>
          <a:srcRect b="0" l="0" r="0" t="0"/>
          <a:stretch/>
        </p:blipFill>
        <p:spPr>
          <a:xfrm>
            <a:off x="0" y="0"/>
            <a:ext cx="12192000" cy="6858000"/>
          </a:xfrm>
          <a:prstGeom prst="rect">
            <a:avLst/>
          </a:prstGeom>
          <a:noFill/>
          <a:ln>
            <a:noFill/>
          </a:ln>
        </p:spPr>
      </p:pic>
      <p:sp>
        <p:nvSpPr>
          <p:cNvPr id="11" name="Google Shape;11;p34"/>
          <p:cNvSpPr txBox="1"/>
          <p:nvPr>
            <p:ph idx="12" type="sldNum"/>
          </p:nvPr>
        </p:nvSpPr>
        <p:spPr>
          <a:xfrm>
            <a:off x="11798300" y="6565900"/>
            <a:ext cx="393700" cy="292100"/>
          </a:xfrm>
          <a:prstGeom prst="rect">
            <a:avLst/>
          </a:prstGeom>
          <a:noFill/>
          <a:ln>
            <a:noFill/>
          </a:ln>
        </p:spPr>
        <p:txBody>
          <a:bodyPr anchorCtr="0" anchor="ctr" bIns="45700" lIns="91425" spcFirstLastPara="1" rIns="91425" wrap="square" tIns="45700">
            <a:noAutofit/>
          </a:bodyPr>
          <a:lstStyle>
            <a:lvl1pPr indent="0" lvl="0" marL="0" marR="0" rtl="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1pPr>
            <a:lvl2pPr indent="0" lvl="1" marL="0" marR="0" rtl="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2pPr>
            <a:lvl3pPr indent="0" lvl="2" marL="0" marR="0" rtl="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3pPr>
            <a:lvl4pPr indent="0" lvl="3" marL="0" marR="0" rtl="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4pPr>
            <a:lvl5pPr indent="0" lvl="4" marL="0" marR="0" rtl="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5pPr>
            <a:lvl6pPr indent="0" lvl="5" marL="0" marR="0" rtl="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6pPr>
            <a:lvl7pPr indent="0" lvl="6" marL="0" marR="0" rtl="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7pPr>
            <a:lvl8pPr indent="0" lvl="7" marL="0" marR="0" rtl="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8pPr>
            <a:lvl9pPr indent="0" lvl="8" marL="0" marR="0" rtl="0" algn="ctr">
              <a:lnSpc>
                <a:spcPct val="100000"/>
              </a:lnSpc>
              <a:spcBef>
                <a:spcPts val="0"/>
              </a:spcBef>
              <a:spcAft>
                <a:spcPts val="0"/>
              </a:spcAft>
              <a:buClr>
                <a:srgbClr val="000000"/>
              </a:buClr>
              <a:buSzPts val="1000"/>
              <a:buFont typeface="Arial"/>
              <a:buNone/>
              <a:defRPr b="1" i="0" sz="1000" u="none" cap="none" strike="noStrike">
                <a:solidFill>
                  <a:schemeClr val="lt1"/>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sv-SE"/>
              <a:t>‹#›</a:t>
            </a:fld>
            <a:endParaRPr/>
          </a:p>
        </p:txBody>
      </p:sp>
      <p:sp>
        <p:nvSpPr>
          <p:cNvPr id="12" name="Google Shape;12;p34"/>
          <p:cNvSpPr txBox="1"/>
          <p:nvPr>
            <p:ph type="title"/>
          </p:nvPr>
        </p:nvSpPr>
        <p:spPr>
          <a:xfrm>
            <a:off x="838200" y="0"/>
            <a:ext cx="10515600" cy="1325563"/>
          </a:xfrm>
          <a:prstGeom prst="rect">
            <a:avLst/>
          </a:prstGeom>
          <a:noFill/>
          <a:ln>
            <a:noFill/>
          </a:ln>
        </p:spPr>
        <p:txBody>
          <a:bodyPr anchorCtr="0" anchor="b" bIns="45700" lIns="91425" spcFirstLastPara="1" rIns="91425" wrap="square" tIns="45700">
            <a:normAutofit/>
          </a:bodyPr>
          <a:lstStyle>
            <a:lvl1pPr lvl="0" marR="0" rtl="0" algn="l">
              <a:lnSpc>
                <a:spcPct val="100000"/>
              </a:lnSpc>
              <a:spcBef>
                <a:spcPts val="0"/>
              </a:spcBef>
              <a:spcAft>
                <a:spcPts val="0"/>
              </a:spcAft>
              <a:buClr>
                <a:srgbClr val="000000"/>
              </a:buClr>
              <a:buSzPts val="1400"/>
              <a:buFont typeface="Arial"/>
              <a:buNone/>
              <a:defRPr b="1" i="0" sz="2800" u="none" cap="none" strike="noStrike">
                <a:solidFill>
                  <a:schemeClr val="accen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0.png"/><Relationship Id="rId4" Type="http://schemas.openxmlformats.org/officeDocument/2006/relationships/hyperlink" Target="https://www.open.edu/openlearncreate/course/view.php?id=18048"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png"/><Relationship Id="rId4" Type="http://schemas.openxmlformats.org/officeDocument/2006/relationships/image" Target="../media/image5.png"/><Relationship Id="rId9" Type="http://schemas.openxmlformats.org/officeDocument/2006/relationships/image" Target="../media/image12.png"/><Relationship Id="rId5" Type="http://schemas.openxmlformats.org/officeDocument/2006/relationships/image" Target="../media/image8.png"/><Relationship Id="rId6" Type="http://schemas.openxmlformats.org/officeDocument/2006/relationships/image" Target="../media/image14.png"/><Relationship Id="rId7" Type="http://schemas.openxmlformats.org/officeDocument/2006/relationships/image" Target="../media/image6.png"/><Relationship Id="rId8"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9.png"/><Relationship Id="rId4" Type="http://schemas.openxmlformats.org/officeDocument/2006/relationships/image" Target="../media/image11.png"/><Relationship Id="rId5" Type="http://schemas.openxmlformats.org/officeDocument/2006/relationships/image" Target="../media/image1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pic>
        <p:nvPicPr>
          <p:cNvPr descr="Several logos on a white background&#10;&#10;AI-generated content may be incorrect." id="89" name="Google Shape;89;g3ddb47ba119_0_0"/>
          <p:cNvPicPr preferRelativeResize="0"/>
          <p:nvPr/>
        </p:nvPicPr>
        <p:blipFill rotWithShape="1">
          <a:blip r:embed="rId3">
            <a:alphaModFix/>
          </a:blip>
          <a:srcRect b="0" l="0" r="0" t="0"/>
          <a:stretch/>
        </p:blipFill>
        <p:spPr>
          <a:xfrm>
            <a:off x="6633049" y="4491045"/>
            <a:ext cx="4175394" cy="1837316"/>
          </a:xfrm>
          <a:prstGeom prst="rect">
            <a:avLst/>
          </a:prstGeom>
          <a:noFill/>
          <a:ln>
            <a:noFill/>
          </a:ln>
        </p:spPr>
      </p:pic>
      <p:sp>
        <p:nvSpPr>
          <p:cNvPr id="90" name="Google Shape;90;g3ddb47ba119_0_0"/>
          <p:cNvSpPr txBox="1"/>
          <p:nvPr/>
        </p:nvSpPr>
        <p:spPr>
          <a:xfrm>
            <a:off x="2631989" y="711914"/>
            <a:ext cx="5033400" cy="369300"/>
          </a:xfrm>
          <a:prstGeom prst="rect">
            <a:avLst/>
          </a:prstGeom>
          <a:noFill/>
          <a:ln>
            <a:noFill/>
          </a:ln>
        </p:spPr>
        <p:txBody>
          <a:bodyPr anchorCtr="0" anchor="b"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1" i="0" lang="sv-SE" sz="1800" u="none" cap="none" strike="noStrike">
                <a:solidFill>
                  <a:schemeClr val="lt1"/>
                </a:solidFill>
                <a:latin typeface="Arial"/>
                <a:ea typeface="Arial"/>
                <a:cs typeface="Arial"/>
                <a:sym typeface="Arial"/>
              </a:rPr>
              <a:t>CLEWs++ Modelling Course</a:t>
            </a:r>
            <a:endParaRPr b="0" i="0" sz="1800" u="none" cap="none" strike="noStrike">
              <a:solidFill>
                <a:srgbClr val="000000"/>
              </a:solidFill>
              <a:latin typeface="Arial"/>
              <a:ea typeface="Arial"/>
              <a:cs typeface="Arial"/>
              <a:sym typeface="Arial"/>
            </a:endParaRPr>
          </a:p>
        </p:txBody>
      </p:sp>
      <p:sp>
        <p:nvSpPr>
          <p:cNvPr id="91" name="Google Shape;91;g3ddb47ba119_0_0"/>
          <p:cNvSpPr txBox="1"/>
          <p:nvPr/>
        </p:nvSpPr>
        <p:spPr>
          <a:xfrm>
            <a:off x="2584221" y="2629079"/>
            <a:ext cx="5517000" cy="1569900"/>
          </a:xfrm>
          <a:prstGeom prst="rect">
            <a:avLst/>
          </a:prstGeom>
          <a:noFill/>
          <a:ln>
            <a:noFill/>
          </a:ln>
        </p:spPr>
        <p:txBody>
          <a:bodyPr anchorCtr="0" anchor="b" bIns="45700" lIns="91425" spcFirstLastPara="1" rIns="91425" wrap="square" tIns="45700">
            <a:spAutoFit/>
          </a:bodyPr>
          <a:lstStyle/>
          <a:p>
            <a:pPr indent="0" lvl="0" marL="0" marR="0" rtl="0" algn="l">
              <a:lnSpc>
                <a:spcPct val="100000"/>
              </a:lnSpc>
              <a:spcBef>
                <a:spcPts val="0"/>
              </a:spcBef>
              <a:spcAft>
                <a:spcPts val="0"/>
              </a:spcAft>
              <a:buClr>
                <a:srgbClr val="000000"/>
              </a:buClr>
              <a:buSzPts val="4400"/>
              <a:buFont typeface="Arial"/>
              <a:buNone/>
            </a:pPr>
            <a:r>
              <a:rPr b="1" i="0" lang="sv-SE" sz="3200" u="sng" cap="none" strike="noStrike">
                <a:solidFill>
                  <a:schemeClr val="lt1"/>
                </a:solidFill>
                <a:latin typeface="Arial"/>
                <a:ea typeface="Arial"/>
                <a:cs typeface="Arial"/>
                <a:sym typeface="Arial"/>
              </a:rPr>
              <a:t>LECTURE 5</a:t>
            </a:r>
            <a:endParaRPr b="1" i="0" sz="3200" u="sng"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4400"/>
              <a:buFont typeface="Arial"/>
              <a:buNone/>
            </a:pPr>
            <a:r>
              <a:rPr b="1" i="0" lang="sv-SE" sz="3200" u="none" cap="none" strike="noStrike">
                <a:solidFill>
                  <a:schemeClr val="lt1"/>
                </a:solidFill>
                <a:latin typeface="Arial"/>
                <a:ea typeface="Arial"/>
                <a:cs typeface="Arial"/>
                <a:sym typeface="Arial"/>
              </a:rPr>
              <a:t>Transport in the CLEWs++ concept</a:t>
            </a:r>
            <a:endParaRPr/>
          </a:p>
        </p:txBody>
      </p:sp>
      <p:sp>
        <p:nvSpPr>
          <p:cNvPr id="92" name="Google Shape;92;g3ddb47ba119_0_0"/>
          <p:cNvSpPr txBox="1"/>
          <p:nvPr/>
        </p:nvSpPr>
        <p:spPr>
          <a:xfrm>
            <a:off x="10119225" y="1950425"/>
            <a:ext cx="1772100" cy="2086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000"/>
              <a:buFont typeface="Arial"/>
              <a:buNone/>
            </a:pPr>
            <a:r>
              <a:rPr b="0" i="0" lang="sv-SE" sz="1000" u="none" cap="none" strike="noStrike">
                <a:solidFill>
                  <a:srgbClr val="000000"/>
                </a:solidFill>
                <a:latin typeface="Arial"/>
                <a:ea typeface="Arial"/>
                <a:cs typeface="Arial"/>
                <a:sym typeface="Arial"/>
              </a:rPr>
              <a:t>RECOMMENDED CITATION: Avgerinopoulos, G., </a:t>
            </a:r>
            <a:r>
              <a:rPr b="0" i="0" lang="sv-SE" sz="1000" u="none" cap="none" strike="noStrike">
                <a:solidFill>
                  <a:schemeClr val="dk1"/>
                </a:solidFill>
                <a:latin typeface="Arial"/>
                <a:ea typeface="Arial"/>
                <a:cs typeface="Arial"/>
                <a:sym typeface="Arial"/>
              </a:rPr>
              <a:t>Gardumi, F., Johnson, N., and </a:t>
            </a:r>
            <a:r>
              <a:rPr lang="sv-SE" sz="1000"/>
              <a:t>Flint-Smith</a:t>
            </a:r>
            <a:r>
              <a:rPr b="0" i="0" lang="sv-SE" sz="1000" u="none" cap="none" strike="noStrike">
                <a:solidFill>
                  <a:srgbClr val="000000"/>
                </a:solidFill>
                <a:latin typeface="Arial"/>
                <a:ea typeface="Arial"/>
                <a:cs typeface="Arial"/>
                <a:sym typeface="Arial"/>
              </a:rPr>
              <a:t>, </a:t>
            </a:r>
            <a:r>
              <a:rPr lang="sv-SE" sz="1000"/>
              <a:t>A</a:t>
            </a:r>
            <a:r>
              <a:rPr b="0" i="0" lang="sv-SE" sz="1000" u="none" cap="none" strike="noStrike">
                <a:solidFill>
                  <a:srgbClr val="000000"/>
                </a:solidFill>
                <a:latin typeface="Arial"/>
                <a:ea typeface="Arial"/>
                <a:cs typeface="Arial"/>
                <a:sym typeface="Arial"/>
              </a:rPr>
              <a:t>. (2026). 'Lecture </a:t>
            </a:r>
            <a:r>
              <a:rPr lang="sv-SE" sz="1000"/>
              <a:t>5</a:t>
            </a:r>
            <a:r>
              <a:rPr b="0" i="0" lang="sv-SE" sz="1000" u="none" cap="none" strike="noStrike">
                <a:solidFill>
                  <a:srgbClr val="000000"/>
                </a:solidFill>
                <a:latin typeface="Arial"/>
                <a:ea typeface="Arial"/>
                <a:cs typeface="Arial"/>
                <a:sym typeface="Arial"/>
              </a:rPr>
              <a:t>: Transport in the CLEWs++ concept'. Climate Compatible Growth programme OpenLearn Collection [Powerpoint Lecture].  [Online]. Available at: </a:t>
            </a:r>
            <a:r>
              <a:rPr b="0" i="0" lang="sv-SE" sz="1000" u="sng" cap="none" strike="noStrike">
                <a:solidFill>
                  <a:schemeClr val="hlink"/>
                </a:solidFill>
                <a:latin typeface="Arial"/>
                <a:ea typeface="Arial"/>
                <a:cs typeface="Arial"/>
                <a:sym typeface="Arial"/>
                <a:hlinkClick r:id="rId4"/>
              </a:rPr>
              <a:t>https://www.open.edu/openlearncreate/course/view.php?id=18048</a:t>
            </a:r>
            <a:r>
              <a:rPr b="0" i="0" lang="sv-SE" sz="1000" u="none" cap="none" strike="noStrike">
                <a:solidFill>
                  <a:srgbClr val="000000"/>
                </a:solidFill>
                <a:latin typeface="Arial"/>
                <a:ea typeface="Arial"/>
                <a:cs typeface="Arial"/>
                <a:sym typeface="Arial"/>
              </a:rPr>
              <a:t> </a:t>
            </a:r>
            <a:endParaRPr b="0" i="0" sz="10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sp>
        <p:nvSpPr>
          <p:cNvPr id="254" name="Google Shape;254;g3ddb47ba119_0_154"/>
          <p:cNvSpPr txBox="1"/>
          <p:nvPr/>
        </p:nvSpPr>
        <p:spPr>
          <a:xfrm>
            <a:off x="468000" y="288000"/>
            <a:ext cx="11609700" cy="684000"/>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rgbClr val="000000"/>
              </a:buClr>
              <a:buSzPts val="2800"/>
              <a:buFont typeface="Arial"/>
              <a:buNone/>
            </a:pPr>
            <a:r>
              <a:rPr b="1" i="0" lang="sv-SE" sz="2800" u="none" cap="none" strike="noStrike">
                <a:solidFill>
                  <a:srgbClr val="FF0000"/>
                </a:solidFill>
                <a:latin typeface="Arial"/>
                <a:ea typeface="Arial"/>
                <a:cs typeface="Arial"/>
                <a:sym typeface="Arial"/>
              </a:rPr>
              <a:t>Structure in CLEWs Model – Vans</a:t>
            </a:r>
            <a:endParaRPr b="0" i="0" sz="1400" u="none" cap="none" strike="noStrike">
              <a:solidFill>
                <a:srgbClr val="FF0000"/>
              </a:solidFill>
              <a:latin typeface="Arial"/>
              <a:ea typeface="Arial"/>
              <a:cs typeface="Arial"/>
              <a:sym typeface="Arial"/>
            </a:endParaRPr>
          </a:p>
        </p:txBody>
      </p:sp>
      <p:sp>
        <p:nvSpPr>
          <p:cNvPr id="255" name="Google Shape;255;g3ddb47ba119_0_154"/>
          <p:cNvSpPr txBox="1"/>
          <p:nvPr/>
        </p:nvSpPr>
        <p:spPr>
          <a:xfrm>
            <a:off x="5533057" y="1291550"/>
            <a:ext cx="5400000" cy="5017800"/>
          </a:xfrm>
          <a:prstGeom prst="rect">
            <a:avLst/>
          </a:prstGeom>
          <a:noFill/>
          <a:ln>
            <a:noFill/>
          </a:ln>
        </p:spPr>
        <p:txBody>
          <a:bodyPr anchorCtr="0" anchor="t" bIns="45700" lIns="91425" spcFirstLastPara="1" rIns="91425" wrap="square" tIns="45700">
            <a:spAutoFit/>
          </a:bodyPr>
          <a:lstStyle/>
          <a:p>
            <a:pPr indent="-268288" lvl="0" marL="268288" marR="0" rtl="0" algn="l">
              <a:lnSpc>
                <a:spcPct val="100000"/>
              </a:lnSpc>
              <a:spcBef>
                <a:spcPts val="0"/>
              </a:spcBef>
              <a:spcAft>
                <a:spcPts val="0"/>
              </a:spcAft>
              <a:buClr>
                <a:srgbClr val="000000"/>
              </a:buClr>
              <a:buSzPts val="1600"/>
              <a:buFont typeface="Noto Sans Symbols"/>
              <a:buChar char="❑"/>
            </a:pPr>
            <a:r>
              <a:rPr b="0" i="0" lang="sv-SE" sz="1600" u="none" cap="none" strike="noStrike">
                <a:solidFill>
                  <a:srgbClr val="000000"/>
                </a:solidFill>
                <a:latin typeface="Arial"/>
                <a:ea typeface="Arial"/>
                <a:cs typeface="Arial"/>
                <a:sym typeface="Arial"/>
              </a:rPr>
              <a:t>Vans are a versatile transport mode, widely </a:t>
            </a:r>
            <a:r>
              <a:rPr b="1" i="0" lang="sv-SE" sz="1600" u="none" cap="none" strike="noStrike">
                <a:solidFill>
                  <a:srgbClr val="000000"/>
                </a:solidFill>
                <a:latin typeface="Arial"/>
                <a:ea typeface="Arial"/>
                <a:cs typeface="Arial"/>
                <a:sym typeface="Arial"/>
              </a:rPr>
              <a:t>used for both passenger and light cargo</a:t>
            </a:r>
            <a:r>
              <a:rPr b="0" i="0" lang="sv-SE" sz="1600" u="none" cap="none" strike="noStrike">
                <a:solidFill>
                  <a:srgbClr val="000000"/>
                </a:solidFill>
                <a:latin typeface="Arial"/>
                <a:ea typeface="Arial"/>
                <a:cs typeface="Arial"/>
                <a:sym typeface="Arial"/>
              </a:rPr>
              <a:t> transport, particularly in urban and peri-urban areas. In the CLEWs++ model, vans are represented through a variety of fuel and technology options – </a:t>
            </a:r>
            <a:r>
              <a:rPr b="1" i="0" lang="sv-SE" sz="1600" u="none" cap="none" strike="noStrike">
                <a:solidFill>
                  <a:srgbClr val="000000"/>
                </a:solidFill>
                <a:latin typeface="Arial"/>
                <a:ea typeface="Arial"/>
                <a:cs typeface="Arial"/>
                <a:sym typeface="Arial"/>
              </a:rPr>
              <a:t>electric, hydrogen, liquid fuels </a:t>
            </a:r>
            <a:r>
              <a:rPr b="0" i="0" lang="sv-SE" sz="1600" u="none" cap="none" strike="noStrike">
                <a:solidFill>
                  <a:srgbClr val="000000"/>
                </a:solidFill>
                <a:latin typeface="Arial"/>
                <a:ea typeface="Arial"/>
                <a:cs typeface="Arial"/>
                <a:sym typeface="Arial"/>
              </a:rPr>
              <a:t>(can be disaggregated if needed)</a:t>
            </a:r>
            <a:r>
              <a:rPr b="1" i="0" lang="sv-SE" sz="1600" u="none" cap="none" strike="noStrike">
                <a:solidFill>
                  <a:srgbClr val="000000"/>
                </a:solidFill>
                <a:latin typeface="Arial"/>
                <a:ea typeface="Arial"/>
                <a:cs typeface="Arial"/>
                <a:sym typeface="Arial"/>
              </a:rPr>
              <a:t>, natural gas, and plug-in hybrids</a:t>
            </a:r>
            <a:r>
              <a:rPr b="0" i="0" lang="sv-SE" sz="1600" u="none" cap="none" strike="noStrike">
                <a:solidFill>
                  <a:srgbClr val="000000"/>
                </a:solidFill>
                <a:latin typeface="Arial"/>
                <a:ea typeface="Arial"/>
                <a:cs typeface="Arial"/>
                <a:sym typeface="Arial"/>
              </a:rPr>
              <a:t> – all contributing towards the total van demand.</a:t>
            </a:r>
            <a:endParaRPr b="0" i="0" sz="1600" u="none" cap="none" strike="noStrike">
              <a:solidFill>
                <a:srgbClr val="000000"/>
              </a:solidFill>
              <a:latin typeface="Arial"/>
              <a:ea typeface="Arial"/>
              <a:cs typeface="Arial"/>
              <a:sym typeface="Arial"/>
            </a:endParaRPr>
          </a:p>
          <a:p>
            <a:pPr indent="0" lvl="0" marL="45720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Noto Sans Symbols"/>
              <a:buChar char="❑"/>
            </a:pPr>
            <a:r>
              <a:rPr b="0" i="0" lang="sv-SE" sz="1600" u="none" cap="none" strike="noStrike">
                <a:solidFill>
                  <a:srgbClr val="000000"/>
                </a:solidFill>
                <a:latin typeface="Arial"/>
                <a:ea typeface="Arial"/>
                <a:cs typeface="Arial"/>
                <a:sym typeface="Arial"/>
              </a:rPr>
              <a:t>Vans serve a diverse range of purposes, from small business operations and ride-sharing services to institutional or municipal use. As cities push toward cleaner transport systems, the electrification of vans is gaining momentum, offering benefits such as lower operating costs, reduced urban air pollution, and compatibility with low-emission zones. Modelling these different pathways </a:t>
            </a:r>
            <a:r>
              <a:rPr b="1" i="0" lang="sv-SE" sz="1600" u="none" cap="none" strike="noStrike">
                <a:solidFill>
                  <a:srgbClr val="000000"/>
                </a:solidFill>
                <a:latin typeface="Arial"/>
                <a:ea typeface="Arial"/>
                <a:cs typeface="Arial"/>
                <a:sym typeface="Arial"/>
              </a:rPr>
              <a:t>helps assess the potential impacts of vehicle technology shifts and informs policy planning</a:t>
            </a:r>
            <a:r>
              <a:rPr b="0" i="0" lang="sv-SE" sz="1600" u="none" cap="none" strike="noStrike">
                <a:solidFill>
                  <a:srgbClr val="000000"/>
                </a:solidFill>
                <a:latin typeface="Arial"/>
                <a:ea typeface="Arial"/>
                <a:cs typeface="Arial"/>
                <a:sym typeface="Arial"/>
              </a:rPr>
              <a:t> for sustainable and flexible urban mobility.</a:t>
            </a:r>
            <a:endParaRPr b="0" i="0" sz="1600" u="none" cap="none" strike="noStrike">
              <a:solidFill>
                <a:srgbClr val="000000"/>
              </a:solidFill>
              <a:latin typeface="Arial"/>
              <a:ea typeface="Arial"/>
              <a:cs typeface="Arial"/>
              <a:sym typeface="Arial"/>
            </a:endParaRPr>
          </a:p>
        </p:txBody>
      </p:sp>
      <p:sp>
        <p:nvSpPr>
          <p:cNvPr id="256" name="Google Shape;256;g3ddb47ba119_0_154"/>
          <p:cNvSpPr/>
          <p:nvPr/>
        </p:nvSpPr>
        <p:spPr>
          <a:xfrm>
            <a:off x="1812036" y="1298203"/>
            <a:ext cx="18342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rgbClr val="000000"/>
              </a:buClr>
              <a:buSzPts val="1446"/>
              <a:buFont typeface="Arial"/>
              <a:buNone/>
            </a:pPr>
            <a:r>
              <a:rPr b="0" i="0" lang="sv-SE" sz="1499" u="none" cap="none" strike="noStrike">
                <a:solidFill>
                  <a:srgbClr val="FFFFFF"/>
                </a:solidFill>
                <a:latin typeface="Arial"/>
                <a:ea typeface="Arial"/>
                <a:cs typeface="Arial"/>
                <a:sym typeface="Arial"/>
              </a:rPr>
              <a:t>Vans using electricity</a:t>
            </a:r>
            <a:endParaRPr b="0" i="0" sz="1499" u="none" cap="none" strike="noStrike">
              <a:solidFill>
                <a:srgbClr val="000000"/>
              </a:solidFill>
              <a:latin typeface="Arial"/>
              <a:ea typeface="Arial"/>
              <a:cs typeface="Arial"/>
              <a:sym typeface="Arial"/>
            </a:endParaRPr>
          </a:p>
        </p:txBody>
      </p:sp>
      <p:cxnSp>
        <p:nvCxnSpPr>
          <p:cNvPr id="257" name="Google Shape;257;g3ddb47ba119_0_154"/>
          <p:cNvCxnSpPr/>
          <p:nvPr/>
        </p:nvCxnSpPr>
        <p:spPr>
          <a:xfrm>
            <a:off x="797350" y="1541036"/>
            <a:ext cx="10149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258" name="Google Shape;258;g3ddb47ba119_0_154"/>
          <p:cNvSpPr/>
          <p:nvPr/>
        </p:nvSpPr>
        <p:spPr>
          <a:xfrm>
            <a:off x="1812036" y="1964877"/>
            <a:ext cx="18342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chemeClr val="dk1"/>
              </a:buClr>
              <a:buSzPts val="1446"/>
              <a:buFont typeface="Arial"/>
              <a:buNone/>
            </a:pPr>
            <a:r>
              <a:rPr b="0" i="0" lang="sv-SE" sz="1499" u="none" cap="none" strike="noStrike">
                <a:solidFill>
                  <a:schemeClr val="lt1"/>
                </a:solidFill>
                <a:latin typeface="Arial"/>
                <a:ea typeface="Arial"/>
                <a:cs typeface="Arial"/>
                <a:sym typeface="Arial"/>
              </a:rPr>
              <a:t>Vans using hydrogen</a:t>
            </a:r>
            <a:endParaRPr b="0" i="0" sz="1499" u="none" cap="none" strike="noStrike">
              <a:solidFill>
                <a:srgbClr val="FFFFFF"/>
              </a:solidFill>
              <a:latin typeface="Arial"/>
              <a:ea typeface="Arial"/>
              <a:cs typeface="Arial"/>
              <a:sym typeface="Arial"/>
            </a:endParaRPr>
          </a:p>
        </p:txBody>
      </p:sp>
      <p:cxnSp>
        <p:nvCxnSpPr>
          <p:cNvPr id="259" name="Google Shape;259;g3ddb47ba119_0_154"/>
          <p:cNvCxnSpPr/>
          <p:nvPr/>
        </p:nvCxnSpPr>
        <p:spPr>
          <a:xfrm>
            <a:off x="797350" y="2207711"/>
            <a:ext cx="10149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260" name="Google Shape;260;g3ddb47ba119_0_154"/>
          <p:cNvSpPr/>
          <p:nvPr/>
        </p:nvSpPr>
        <p:spPr>
          <a:xfrm>
            <a:off x="1812036" y="2631551"/>
            <a:ext cx="18342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chemeClr val="dk1"/>
              </a:buClr>
              <a:buSzPts val="1446"/>
              <a:buFont typeface="Arial"/>
              <a:buNone/>
            </a:pPr>
            <a:r>
              <a:rPr b="0" i="0" lang="sv-SE" sz="1499" u="none" cap="none" strike="noStrike">
                <a:solidFill>
                  <a:schemeClr val="lt1"/>
                </a:solidFill>
                <a:latin typeface="Arial"/>
                <a:ea typeface="Arial"/>
                <a:cs typeface="Arial"/>
                <a:sym typeface="Arial"/>
              </a:rPr>
              <a:t>Vans using </a:t>
            </a:r>
            <a:br>
              <a:rPr b="0" i="0" lang="sv-SE" sz="1499" u="none" cap="none" strike="noStrike">
                <a:solidFill>
                  <a:schemeClr val="lt1"/>
                </a:solidFill>
                <a:latin typeface="Arial"/>
                <a:ea typeface="Arial"/>
                <a:cs typeface="Arial"/>
                <a:sym typeface="Arial"/>
              </a:rPr>
            </a:br>
            <a:r>
              <a:rPr b="0" i="0" lang="sv-SE" sz="1499" u="none" cap="none" strike="noStrike">
                <a:solidFill>
                  <a:schemeClr val="lt1"/>
                </a:solidFill>
                <a:latin typeface="Arial"/>
                <a:ea typeface="Arial"/>
                <a:cs typeface="Arial"/>
                <a:sym typeface="Arial"/>
              </a:rPr>
              <a:t>liquid fuel</a:t>
            </a:r>
            <a:endParaRPr b="0" i="0" sz="1499" u="none" cap="none" strike="noStrike">
              <a:solidFill>
                <a:srgbClr val="FFFFFF"/>
              </a:solidFill>
              <a:latin typeface="Arial"/>
              <a:ea typeface="Arial"/>
              <a:cs typeface="Arial"/>
              <a:sym typeface="Arial"/>
            </a:endParaRPr>
          </a:p>
        </p:txBody>
      </p:sp>
      <p:cxnSp>
        <p:nvCxnSpPr>
          <p:cNvPr id="261" name="Google Shape;261;g3ddb47ba119_0_154"/>
          <p:cNvCxnSpPr/>
          <p:nvPr/>
        </p:nvCxnSpPr>
        <p:spPr>
          <a:xfrm>
            <a:off x="797350" y="2874385"/>
            <a:ext cx="10149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262" name="Google Shape;262;g3ddb47ba119_0_154"/>
          <p:cNvSpPr/>
          <p:nvPr/>
        </p:nvSpPr>
        <p:spPr>
          <a:xfrm>
            <a:off x="1812036" y="3298226"/>
            <a:ext cx="18342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chemeClr val="dk1"/>
              </a:buClr>
              <a:buSzPts val="1446"/>
              <a:buFont typeface="Arial"/>
              <a:buNone/>
            </a:pPr>
            <a:r>
              <a:rPr b="0" i="0" lang="sv-SE" sz="1499" u="none" cap="none" strike="noStrike">
                <a:solidFill>
                  <a:schemeClr val="lt1"/>
                </a:solidFill>
                <a:latin typeface="Arial"/>
                <a:ea typeface="Arial"/>
                <a:cs typeface="Arial"/>
                <a:sym typeface="Arial"/>
              </a:rPr>
              <a:t>Vans using natural gas</a:t>
            </a:r>
            <a:endParaRPr b="0" i="0" sz="1499" u="none" cap="none" strike="noStrike">
              <a:solidFill>
                <a:srgbClr val="000000"/>
              </a:solidFill>
              <a:latin typeface="Arial"/>
              <a:ea typeface="Arial"/>
              <a:cs typeface="Arial"/>
              <a:sym typeface="Arial"/>
            </a:endParaRPr>
          </a:p>
        </p:txBody>
      </p:sp>
      <p:cxnSp>
        <p:nvCxnSpPr>
          <p:cNvPr id="263" name="Google Shape;263;g3ddb47ba119_0_154"/>
          <p:cNvCxnSpPr/>
          <p:nvPr/>
        </p:nvCxnSpPr>
        <p:spPr>
          <a:xfrm>
            <a:off x="797350" y="3541059"/>
            <a:ext cx="10149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264" name="Google Shape;264;g3ddb47ba119_0_154"/>
          <p:cNvSpPr/>
          <p:nvPr/>
        </p:nvSpPr>
        <p:spPr>
          <a:xfrm>
            <a:off x="1812036" y="3964900"/>
            <a:ext cx="18342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chemeClr val="dk1"/>
              </a:buClr>
              <a:buSzPts val="1446"/>
              <a:buFont typeface="Arial"/>
              <a:buNone/>
            </a:pPr>
            <a:r>
              <a:rPr b="0" i="0" lang="sv-SE" sz="1499" u="none" cap="none" strike="noStrike">
                <a:solidFill>
                  <a:schemeClr val="lt1"/>
                </a:solidFill>
                <a:latin typeface="Arial"/>
                <a:ea typeface="Arial"/>
                <a:cs typeface="Arial"/>
                <a:sym typeface="Arial"/>
              </a:rPr>
              <a:t>Vans using plug-in hybrids</a:t>
            </a:r>
            <a:endParaRPr b="0" i="0" sz="1499" u="none" cap="none" strike="noStrike">
              <a:solidFill>
                <a:srgbClr val="000000"/>
              </a:solidFill>
              <a:latin typeface="Arial"/>
              <a:ea typeface="Arial"/>
              <a:cs typeface="Arial"/>
              <a:sym typeface="Arial"/>
            </a:endParaRPr>
          </a:p>
        </p:txBody>
      </p:sp>
      <p:cxnSp>
        <p:nvCxnSpPr>
          <p:cNvPr id="265" name="Google Shape;265;g3ddb47ba119_0_154"/>
          <p:cNvCxnSpPr/>
          <p:nvPr/>
        </p:nvCxnSpPr>
        <p:spPr>
          <a:xfrm>
            <a:off x="797350" y="4038668"/>
            <a:ext cx="10149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cxnSp>
        <p:nvCxnSpPr>
          <p:cNvPr id="266" name="Google Shape;266;g3ddb47ba119_0_154"/>
          <p:cNvCxnSpPr/>
          <p:nvPr/>
        </p:nvCxnSpPr>
        <p:spPr>
          <a:xfrm>
            <a:off x="3833493" y="1543585"/>
            <a:ext cx="0" cy="265080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267" name="Google Shape;267;g3ddb47ba119_0_154"/>
          <p:cNvCxnSpPr/>
          <p:nvPr/>
        </p:nvCxnSpPr>
        <p:spPr>
          <a:xfrm rot="10800000">
            <a:off x="3645685" y="1554770"/>
            <a:ext cx="1878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268" name="Google Shape;268;g3ddb47ba119_0_154"/>
          <p:cNvCxnSpPr/>
          <p:nvPr/>
        </p:nvCxnSpPr>
        <p:spPr>
          <a:xfrm rot="10800000">
            <a:off x="3645685" y="4207731"/>
            <a:ext cx="1878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269" name="Google Shape;269;g3ddb47ba119_0_154"/>
          <p:cNvCxnSpPr/>
          <p:nvPr/>
        </p:nvCxnSpPr>
        <p:spPr>
          <a:xfrm rot="10800000">
            <a:off x="3645685" y="3554151"/>
            <a:ext cx="1878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270" name="Google Shape;270;g3ddb47ba119_0_154"/>
          <p:cNvCxnSpPr/>
          <p:nvPr/>
        </p:nvCxnSpPr>
        <p:spPr>
          <a:xfrm rot="10800000">
            <a:off x="3645685" y="2869001"/>
            <a:ext cx="1878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271" name="Google Shape;271;g3ddb47ba119_0_154"/>
          <p:cNvCxnSpPr/>
          <p:nvPr/>
        </p:nvCxnSpPr>
        <p:spPr>
          <a:xfrm rot="10800000">
            <a:off x="3645685" y="2220802"/>
            <a:ext cx="1878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272" name="Google Shape;272;g3ddb47ba119_0_154"/>
          <p:cNvCxnSpPr/>
          <p:nvPr/>
        </p:nvCxnSpPr>
        <p:spPr>
          <a:xfrm>
            <a:off x="3833479" y="2869011"/>
            <a:ext cx="6957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273" name="Google Shape;273;g3ddb47ba119_0_154"/>
          <p:cNvSpPr txBox="1"/>
          <p:nvPr/>
        </p:nvSpPr>
        <p:spPr>
          <a:xfrm>
            <a:off x="931599" y="1244450"/>
            <a:ext cx="7458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A</a:t>
            </a:r>
            <a:endParaRPr b="0" i="0" sz="1499" u="none" cap="none" strike="noStrike">
              <a:solidFill>
                <a:srgbClr val="000000"/>
              </a:solidFill>
              <a:latin typeface="Arial"/>
              <a:ea typeface="Arial"/>
              <a:cs typeface="Arial"/>
              <a:sym typeface="Arial"/>
            </a:endParaRPr>
          </a:p>
        </p:txBody>
      </p:sp>
      <p:sp>
        <p:nvSpPr>
          <p:cNvPr id="274" name="Google Shape;274;g3ddb47ba119_0_154"/>
          <p:cNvSpPr txBox="1"/>
          <p:nvPr/>
        </p:nvSpPr>
        <p:spPr>
          <a:xfrm>
            <a:off x="931599" y="1911124"/>
            <a:ext cx="7458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B</a:t>
            </a:r>
            <a:endParaRPr b="0" i="0" sz="1499" u="none" cap="none" strike="noStrike">
              <a:solidFill>
                <a:srgbClr val="000000"/>
              </a:solidFill>
              <a:latin typeface="Arial"/>
              <a:ea typeface="Arial"/>
              <a:cs typeface="Arial"/>
              <a:sym typeface="Arial"/>
            </a:endParaRPr>
          </a:p>
        </p:txBody>
      </p:sp>
      <p:sp>
        <p:nvSpPr>
          <p:cNvPr id="275" name="Google Shape;275;g3ddb47ba119_0_154"/>
          <p:cNvSpPr txBox="1"/>
          <p:nvPr/>
        </p:nvSpPr>
        <p:spPr>
          <a:xfrm>
            <a:off x="931599" y="2577799"/>
            <a:ext cx="7458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C</a:t>
            </a:r>
            <a:endParaRPr b="0" i="0" sz="1499" u="none" cap="none" strike="noStrike">
              <a:solidFill>
                <a:srgbClr val="000000"/>
              </a:solidFill>
              <a:latin typeface="Arial"/>
              <a:ea typeface="Arial"/>
              <a:cs typeface="Arial"/>
              <a:sym typeface="Arial"/>
            </a:endParaRPr>
          </a:p>
        </p:txBody>
      </p:sp>
      <p:sp>
        <p:nvSpPr>
          <p:cNvPr id="276" name="Google Shape;276;g3ddb47ba119_0_154"/>
          <p:cNvSpPr txBox="1"/>
          <p:nvPr/>
        </p:nvSpPr>
        <p:spPr>
          <a:xfrm>
            <a:off x="931599" y="3244473"/>
            <a:ext cx="7458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D</a:t>
            </a:r>
            <a:endParaRPr b="0" i="0" sz="1499" u="none" cap="none" strike="noStrike">
              <a:solidFill>
                <a:srgbClr val="000000"/>
              </a:solidFill>
              <a:latin typeface="Arial"/>
              <a:ea typeface="Arial"/>
              <a:cs typeface="Arial"/>
              <a:sym typeface="Arial"/>
            </a:endParaRPr>
          </a:p>
        </p:txBody>
      </p:sp>
      <p:sp>
        <p:nvSpPr>
          <p:cNvPr id="277" name="Google Shape;277;g3ddb47ba119_0_154"/>
          <p:cNvSpPr txBox="1"/>
          <p:nvPr/>
        </p:nvSpPr>
        <p:spPr>
          <a:xfrm>
            <a:off x="931599" y="3742082"/>
            <a:ext cx="7458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A</a:t>
            </a:r>
            <a:endParaRPr b="0" i="0" sz="1499" u="none" cap="none" strike="noStrike">
              <a:solidFill>
                <a:srgbClr val="000000"/>
              </a:solidFill>
              <a:latin typeface="Arial"/>
              <a:ea typeface="Arial"/>
              <a:cs typeface="Arial"/>
              <a:sym typeface="Arial"/>
            </a:endParaRPr>
          </a:p>
        </p:txBody>
      </p:sp>
      <p:sp>
        <p:nvSpPr>
          <p:cNvPr id="278" name="Google Shape;278;g3ddb47ba119_0_154"/>
          <p:cNvSpPr txBox="1"/>
          <p:nvPr/>
        </p:nvSpPr>
        <p:spPr>
          <a:xfrm>
            <a:off x="3780213" y="2572417"/>
            <a:ext cx="7458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E</a:t>
            </a:r>
            <a:endParaRPr b="0" i="0" sz="1499" u="none" cap="none" strike="noStrike">
              <a:solidFill>
                <a:srgbClr val="000000"/>
              </a:solidFill>
              <a:latin typeface="Arial"/>
              <a:ea typeface="Arial"/>
              <a:cs typeface="Arial"/>
              <a:sym typeface="Arial"/>
            </a:endParaRPr>
          </a:p>
        </p:txBody>
      </p:sp>
      <p:sp>
        <p:nvSpPr>
          <p:cNvPr id="279" name="Google Shape;279;g3ddb47ba119_0_154"/>
          <p:cNvSpPr txBox="1"/>
          <p:nvPr/>
        </p:nvSpPr>
        <p:spPr>
          <a:xfrm>
            <a:off x="771950" y="4861300"/>
            <a:ext cx="3757200" cy="1385400"/>
          </a:xfrm>
          <a:prstGeom prst="rect">
            <a:avLst/>
          </a:prstGeom>
          <a:noFill/>
          <a:ln cap="flat" cmpd="sng" w="28575">
            <a:solidFill>
              <a:srgbClr val="910C22"/>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1" i="0" lang="sv-SE" sz="1400" u="none" cap="none" strike="noStrike">
                <a:solidFill>
                  <a:srgbClr val="000000"/>
                </a:solidFill>
                <a:latin typeface="Arial"/>
                <a:ea typeface="Arial"/>
                <a:cs typeface="Arial"/>
                <a:sym typeface="Arial"/>
              </a:rPr>
              <a:t>Commodity Key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A = Transport electricity</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B = Hydrogen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C = Liquid fuel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D = </a:t>
            </a:r>
            <a:r>
              <a:rPr b="0" i="0" lang="sv-SE" sz="1400" u="none" cap="none" strike="noStrike">
                <a:solidFill>
                  <a:schemeClr val="dk1"/>
                </a:solidFill>
                <a:latin typeface="Arial"/>
                <a:ea typeface="Arial"/>
                <a:cs typeface="Arial"/>
                <a:sym typeface="Arial"/>
              </a:rPr>
              <a:t>Natural gas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E = </a:t>
            </a:r>
            <a:r>
              <a:rPr b="0" i="0" lang="sv-SE" sz="1400" u="none" cap="none" strike="noStrike">
                <a:solidFill>
                  <a:schemeClr val="dk1"/>
                </a:solidFill>
                <a:latin typeface="Arial"/>
                <a:ea typeface="Arial"/>
                <a:cs typeface="Arial"/>
                <a:sym typeface="Arial"/>
              </a:rPr>
              <a:t>Van activity (vehicle-kilometres)</a:t>
            </a:r>
            <a:endParaRPr b="0" i="0" sz="1400" u="none" cap="none" strike="noStrike">
              <a:solidFill>
                <a:schemeClr val="dk1"/>
              </a:solidFill>
              <a:latin typeface="Arial"/>
              <a:ea typeface="Arial"/>
              <a:cs typeface="Arial"/>
              <a:sym typeface="Arial"/>
            </a:endParaRPr>
          </a:p>
        </p:txBody>
      </p:sp>
      <p:cxnSp>
        <p:nvCxnSpPr>
          <p:cNvPr id="280" name="Google Shape;280;g3ddb47ba119_0_154"/>
          <p:cNvCxnSpPr/>
          <p:nvPr/>
        </p:nvCxnSpPr>
        <p:spPr>
          <a:xfrm>
            <a:off x="797350" y="4405931"/>
            <a:ext cx="10149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281" name="Google Shape;281;g3ddb47ba119_0_154"/>
          <p:cNvSpPr txBox="1"/>
          <p:nvPr/>
        </p:nvSpPr>
        <p:spPr>
          <a:xfrm>
            <a:off x="931599" y="4109345"/>
            <a:ext cx="7458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C</a:t>
            </a:r>
            <a:endParaRPr b="0" i="0" sz="1499"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g3ddb47ba119_0_186"/>
          <p:cNvSpPr txBox="1"/>
          <p:nvPr/>
        </p:nvSpPr>
        <p:spPr>
          <a:xfrm>
            <a:off x="468000" y="288000"/>
            <a:ext cx="11609700" cy="684000"/>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rgbClr val="000000"/>
              </a:buClr>
              <a:buSzPts val="2800"/>
              <a:buFont typeface="Arial"/>
              <a:buNone/>
            </a:pPr>
            <a:r>
              <a:rPr b="1" i="0" lang="sv-SE" sz="2800" u="none" cap="none" strike="noStrike">
                <a:solidFill>
                  <a:srgbClr val="FF0000"/>
                </a:solidFill>
                <a:latin typeface="Arial"/>
                <a:ea typeface="Arial"/>
                <a:cs typeface="Arial"/>
                <a:sym typeface="Arial"/>
              </a:rPr>
              <a:t>Structure in CLEWs Model – Light trucks</a:t>
            </a:r>
            <a:endParaRPr b="0" i="0" sz="1400" u="none" cap="none" strike="noStrike">
              <a:solidFill>
                <a:srgbClr val="FF0000"/>
              </a:solidFill>
              <a:latin typeface="Arial"/>
              <a:ea typeface="Arial"/>
              <a:cs typeface="Arial"/>
              <a:sym typeface="Arial"/>
            </a:endParaRPr>
          </a:p>
        </p:txBody>
      </p:sp>
      <p:sp>
        <p:nvSpPr>
          <p:cNvPr id="288" name="Google Shape;288;g3ddb47ba119_0_186"/>
          <p:cNvSpPr txBox="1"/>
          <p:nvPr/>
        </p:nvSpPr>
        <p:spPr>
          <a:xfrm>
            <a:off x="5219710" y="1244450"/>
            <a:ext cx="6301800" cy="4525200"/>
          </a:xfrm>
          <a:prstGeom prst="rect">
            <a:avLst/>
          </a:prstGeom>
          <a:noFill/>
          <a:ln>
            <a:noFill/>
          </a:ln>
        </p:spPr>
        <p:txBody>
          <a:bodyPr anchorCtr="0" anchor="t" bIns="45700" lIns="91425" spcFirstLastPara="1" rIns="91425" wrap="square" tIns="45700">
            <a:spAutoFit/>
          </a:bodyPr>
          <a:lstStyle/>
          <a:p>
            <a:pPr indent="-268288" lvl="0" marL="268288" marR="0" rtl="0" algn="l">
              <a:lnSpc>
                <a:spcPct val="100000"/>
              </a:lnSpc>
              <a:spcBef>
                <a:spcPts val="0"/>
              </a:spcBef>
              <a:spcAft>
                <a:spcPts val="0"/>
              </a:spcAft>
              <a:buClr>
                <a:srgbClr val="000000"/>
              </a:buClr>
              <a:buSzPts val="1600"/>
              <a:buFont typeface="Noto Sans Symbols"/>
              <a:buChar char="❑"/>
            </a:pPr>
            <a:r>
              <a:rPr b="0" i="0" lang="sv-SE" sz="1600" u="none" cap="none" strike="noStrike">
                <a:solidFill>
                  <a:srgbClr val="000000"/>
                </a:solidFill>
                <a:latin typeface="Arial"/>
                <a:ea typeface="Arial"/>
                <a:cs typeface="Arial"/>
                <a:sym typeface="Arial"/>
              </a:rPr>
              <a:t>Light trucks are widely used for </a:t>
            </a:r>
            <a:r>
              <a:rPr b="1" i="0" lang="sv-SE" sz="1600" u="none" cap="none" strike="noStrike">
                <a:solidFill>
                  <a:srgbClr val="000000"/>
                </a:solidFill>
                <a:latin typeface="Arial"/>
                <a:ea typeface="Arial"/>
                <a:cs typeface="Arial"/>
                <a:sym typeface="Arial"/>
              </a:rPr>
              <a:t>local freight delivery, small business operations, and short- to medium-distance goods transport</a:t>
            </a:r>
            <a:r>
              <a:rPr b="0" i="0" lang="sv-SE" sz="1600" u="none" cap="none" strike="noStrike">
                <a:solidFill>
                  <a:srgbClr val="000000"/>
                </a:solidFill>
                <a:latin typeface="Arial"/>
                <a:ea typeface="Arial"/>
                <a:cs typeface="Arial"/>
                <a:sym typeface="Arial"/>
              </a:rPr>
              <a:t>, especially in urban and peri-urban areas. In the CLEWs++ model, light trucks are represented across a range of fuel and technology options – including </a:t>
            </a:r>
            <a:r>
              <a:rPr b="1" i="0" lang="sv-SE" sz="1600" u="none" cap="none" strike="noStrike">
                <a:solidFill>
                  <a:srgbClr val="000000"/>
                </a:solidFill>
                <a:latin typeface="Arial"/>
                <a:ea typeface="Arial"/>
                <a:cs typeface="Arial"/>
                <a:sym typeface="Arial"/>
              </a:rPr>
              <a:t>electric, hydrogen, liquid fuels </a:t>
            </a:r>
            <a:r>
              <a:rPr b="0" i="0" lang="sv-SE" sz="1600" u="none" cap="none" strike="noStrike">
                <a:solidFill>
                  <a:srgbClr val="000000"/>
                </a:solidFill>
                <a:latin typeface="Arial"/>
                <a:ea typeface="Arial"/>
                <a:cs typeface="Arial"/>
                <a:sym typeface="Arial"/>
              </a:rPr>
              <a:t>(can be disaggregated)</a:t>
            </a:r>
            <a:r>
              <a:rPr b="1" i="0" lang="sv-SE" sz="1600" u="none" cap="none" strike="noStrike">
                <a:solidFill>
                  <a:srgbClr val="000000"/>
                </a:solidFill>
                <a:latin typeface="Arial"/>
                <a:ea typeface="Arial"/>
                <a:cs typeface="Arial"/>
                <a:sym typeface="Arial"/>
              </a:rPr>
              <a:t>, natural gas, and plug-in hybrids</a:t>
            </a:r>
            <a:r>
              <a:rPr b="0" i="0" lang="sv-SE" sz="1600" u="none" cap="none" strike="noStrike">
                <a:solidFill>
                  <a:srgbClr val="000000"/>
                </a:solidFill>
                <a:latin typeface="Arial"/>
                <a:ea typeface="Arial"/>
                <a:cs typeface="Arial"/>
                <a:sym typeface="Arial"/>
              </a:rPr>
              <a:t> – all contributing to light truck demand.</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Noto Sans Symbols"/>
              <a:buChar char="❑"/>
            </a:pPr>
            <a:r>
              <a:rPr b="0" i="0" lang="sv-SE" sz="1600" u="none" cap="none" strike="noStrike">
                <a:solidFill>
                  <a:srgbClr val="000000"/>
                </a:solidFill>
                <a:latin typeface="Arial"/>
                <a:ea typeface="Arial"/>
                <a:cs typeface="Arial"/>
                <a:sym typeface="Arial"/>
              </a:rPr>
              <a:t>As urban freight demand grows alongside e-commerce and population density, light trucks have become increasingly important in shaping energy use and emissions in cities.</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Noto Sans Symbols"/>
              <a:buChar char="❑"/>
            </a:pPr>
            <a:r>
              <a:rPr b="1" i="0" lang="sv-SE" sz="1600" u="none" cap="none" strike="noStrike">
                <a:solidFill>
                  <a:srgbClr val="000000"/>
                </a:solidFill>
                <a:latin typeface="Arial"/>
                <a:ea typeface="Arial"/>
                <a:cs typeface="Arial"/>
                <a:sym typeface="Arial"/>
              </a:rPr>
              <a:t>Electrification of this segment offers strong potential for reducing local air pollution and fuel costs</a:t>
            </a:r>
            <a:r>
              <a:rPr b="0" i="0" lang="sv-SE" sz="1600" u="none" cap="none" strike="noStrike">
                <a:solidFill>
                  <a:srgbClr val="000000"/>
                </a:solidFill>
                <a:latin typeface="Arial"/>
                <a:ea typeface="Arial"/>
                <a:cs typeface="Arial"/>
                <a:sym typeface="Arial"/>
              </a:rPr>
              <a:t> due to frequent stop-start driving cycles and shorter daily ranges. By modelling these pathways, the framework supports analysis of energy transitions and policy impacts for last-mile delivery and other light-duty freight services.</a:t>
            </a:r>
            <a:endParaRPr b="0" i="0" sz="1600" u="none" cap="none" strike="noStrike">
              <a:solidFill>
                <a:srgbClr val="000000"/>
              </a:solidFill>
              <a:latin typeface="Arial"/>
              <a:ea typeface="Arial"/>
              <a:cs typeface="Arial"/>
              <a:sym typeface="Arial"/>
            </a:endParaRPr>
          </a:p>
        </p:txBody>
      </p:sp>
      <p:sp>
        <p:nvSpPr>
          <p:cNvPr id="289" name="Google Shape;289;g3ddb47ba119_0_186"/>
          <p:cNvSpPr/>
          <p:nvPr/>
        </p:nvSpPr>
        <p:spPr>
          <a:xfrm>
            <a:off x="1844405" y="1298203"/>
            <a:ext cx="18924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rgbClr val="000000"/>
              </a:buClr>
              <a:buSzPts val="1446"/>
              <a:buFont typeface="Arial"/>
              <a:buNone/>
            </a:pPr>
            <a:r>
              <a:rPr b="0" i="0" lang="sv-SE" sz="1499" u="none" cap="none" strike="noStrike">
                <a:solidFill>
                  <a:srgbClr val="FFFFFF"/>
                </a:solidFill>
                <a:latin typeface="Arial"/>
                <a:ea typeface="Arial"/>
                <a:cs typeface="Arial"/>
                <a:sym typeface="Arial"/>
              </a:rPr>
              <a:t>Light trucks using electricity</a:t>
            </a:r>
            <a:endParaRPr b="0" i="0" sz="1499" u="none" cap="none" strike="noStrike">
              <a:solidFill>
                <a:srgbClr val="000000"/>
              </a:solidFill>
              <a:latin typeface="Arial"/>
              <a:ea typeface="Arial"/>
              <a:cs typeface="Arial"/>
              <a:sym typeface="Arial"/>
            </a:endParaRPr>
          </a:p>
        </p:txBody>
      </p:sp>
      <p:cxnSp>
        <p:nvCxnSpPr>
          <p:cNvPr id="290" name="Google Shape;290;g3ddb47ba119_0_186"/>
          <p:cNvCxnSpPr/>
          <p:nvPr/>
        </p:nvCxnSpPr>
        <p:spPr>
          <a:xfrm>
            <a:off x="797350" y="1541036"/>
            <a:ext cx="1047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291" name="Google Shape;291;g3ddb47ba119_0_186"/>
          <p:cNvSpPr/>
          <p:nvPr/>
        </p:nvSpPr>
        <p:spPr>
          <a:xfrm>
            <a:off x="1844405" y="1964877"/>
            <a:ext cx="18924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chemeClr val="dk1"/>
              </a:buClr>
              <a:buSzPts val="1446"/>
              <a:buFont typeface="Arial"/>
              <a:buNone/>
            </a:pPr>
            <a:r>
              <a:rPr b="0" i="0" lang="sv-SE" sz="1499" u="none" cap="none" strike="noStrike">
                <a:solidFill>
                  <a:schemeClr val="lt1"/>
                </a:solidFill>
                <a:latin typeface="Arial"/>
                <a:ea typeface="Arial"/>
                <a:cs typeface="Arial"/>
                <a:sym typeface="Arial"/>
              </a:rPr>
              <a:t>Light trucks using hydrogen</a:t>
            </a:r>
            <a:endParaRPr b="0" i="0" sz="1499" u="none" cap="none" strike="noStrike">
              <a:solidFill>
                <a:srgbClr val="FFFFFF"/>
              </a:solidFill>
              <a:latin typeface="Arial"/>
              <a:ea typeface="Arial"/>
              <a:cs typeface="Arial"/>
              <a:sym typeface="Arial"/>
            </a:endParaRPr>
          </a:p>
        </p:txBody>
      </p:sp>
      <p:cxnSp>
        <p:nvCxnSpPr>
          <p:cNvPr id="292" name="Google Shape;292;g3ddb47ba119_0_186"/>
          <p:cNvCxnSpPr/>
          <p:nvPr/>
        </p:nvCxnSpPr>
        <p:spPr>
          <a:xfrm>
            <a:off x="797350" y="2207711"/>
            <a:ext cx="1047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293" name="Google Shape;293;g3ddb47ba119_0_186"/>
          <p:cNvSpPr/>
          <p:nvPr/>
        </p:nvSpPr>
        <p:spPr>
          <a:xfrm>
            <a:off x="1844405" y="2631551"/>
            <a:ext cx="18924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chemeClr val="dk1"/>
              </a:buClr>
              <a:buSzPts val="1446"/>
              <a:buFont typeface="Arial"/>
              <a:buNone/>
            </a:pPr>
            <a:r>
              <a:rPr b="0" i="0" lang="sv-SE" sz="1499" u="none" cap="none" strike="noStrike">
                <a:solidFill>
                  <a:schemeClr val="lt1"/>
                </a:solidFill>
                <a:latin typeface="Arial"/>
                <a:ea typeface="Arial"/>
                <a:cs typeface="Arial"/>
                <a:sym typeface="Arial"/>
              </a:rPr>
              <a:t>Light trucks using liquid fuel</a:t>
            </a:r>
            <a:endParaRPr b="0" i="0" sz="1499" u="none" cap="none" strike="noStrike">
              <a:solidFill>
                <a:srgbClr val="FFFFFF"/>
              </a:solidFill>
              <a:latin typeface="Arial"/>
              <a:ea typeface="Arial"/>
              <a:cs typeface="Arial"/>
              <a:sym typeface="Arial"/>
            </a:endParaRPr>
          </a:p>
        </p:txBody>
      </p:sp>
      <p:cxnSp>
        <p:nvCxnSpPr>
          <p:cNvPr id="294" name="Google Shape;294;g3ddb47ba119_0_186"/>
          <p:cNvCxnSpPr/>
          <p:nvPr/>
        </p:nvCxnSpPr>
        <p:spPr>
          <a:xfrm>
            <a:off x="797350" y="2874385"/>
            <a:ext cx="1047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295" name="Google Shape;295;g3ddb47ba119_0_186"/>
          <p:cNvSpPr/>
          <p:nvPr/>
        </p:nvSpPr>
        <p:spPr>
          <a:xfrm>
            <a:off x="1844405" y="3298226"/>
            <a:ext cx="18924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chemeClr val="dk1"/>
              </a:buClr>
              <a:buSzPts val="1446"/>
              <a:buFont typeface="Arial"/>
              <a:buNone/>
            </a:pPr>
            <a:r>
              <a:rPr b="0" i="0" lang="sv-SE" sz="1499" u="none" cap="none" strike="noStrike">
                <a:solidFill>
                  <a:schemeClr val="lt1"/>
                </a:solidFill>
                <a:latin typeface="Arial"/>
                <a:ea typeface="Arial"/>
                <a:cs typeface="Arial"/>
                <a:sym typeface="Arial"/>
              </a:rPr>
              <a:t>Light trucks using natural gas</a:t>
            </a:r>
            <a:endParaRPr b="0" i="0" sz="1499" u="none" cap="none" strike="noStrike">
              <a:solidFill>
                <a:srgbClr val="000000"/>
              </a:solidFill>
              <a:latin typeface="Arial"/>
              <a:ea typeface="Arial"/>
              <a:cs typeface="Arial"/>
              <a:sym typeface="Arial"/>
            </a:endParaRPr>
          </a:p>
        </p:txBody>
      </p:sp>
      <p:cxnSp>
        <p:nvCxnSpPr>
          <p:cNvPr id="296" name="Google Shape;296;g3ddb47ba119_0_186"/>
          <p:cNvCxnSpPr/>
          <p:nvPr/>
        </p:nvCxnSpPr>
        <p:spPr>
          <a:xfrm>
            <a:off x="797350" y="3541059"/>
            <a:ext cx="1047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297" name="Google Shape;297;g3ddb47ba119_0_186"/>
          <p:cNvSpPr/>
          <p:nvPr/>
        </p:nvSpPr>
        <p:spPr>
          <a:xfrm>
            <a:off x="1844405" y="3964900"/>
            <a:ext cx="18924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chemeClr val="dk1"/>
              </a:buClr>
              <a:buSzPts val="1446"/>
              <a:buFont typeface="Arial"/>
              <a:buNone/>
            </a:pPr>
            <a:r>
              <a:rPr b="0" i="0" lang="sv-SE" sz="1499" u="none" cap="none" strike="noStrike">
                <a:solidFill>
                  <a:schemeClr val="lt1"/>
                </a:solidFill>
                <a:latin typeface="Arial"/>
                <a:ea typeface="Arial"/>
                <a:cs typeface="Arial"/>
                <a:sym typeface="Arial"/>
              </a:rPr>
              <a:t>Light trucks using plug-in hybrids</a:t>
            </a:r>
            <a:endParaRPr b="0" i="0" sz="1499" u="none" cap="none" strike="noStrike">
              <a:solidFill>
                <a:srgbClr val="000000"/>
              </a:solidFill>
              <a:latin typeface="Arial"/>
              <a:ea typeface="Arial"/>
              <a:cs typeface="Arial"/>
              <a:sym typeface="Arial"/>
            </a:endParaRPr>
          </a:p>
        </p:txBody>
      </p:sp>
      <p:cxnSp>
        <p:nvCxnSpPr>
          <p:cNvPr id="298" name="Google Shape;298;g3ddb47ba119_0_186"/>
          <p:cNvCxnSpPr/>
          <p:nvPr/>
        </p:nvCxnSpPr>
        <p:spPr>
          <a:xfrm>
            <a:off x="797350" y="4038668"/>
            <a:ext cx="1047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cxnSp>
        <p:nvCxnSpPr>
          <p:cNvPr id="299" name="Google Shape;299;g3ddb47ba119_0_186"/>
          <p:cNvCxnSpPr/>
          <p:nvPr/>
        </p:nvCxnSpPr>
        <p:spPr>
          <a:xfrm>
            <a:off x="3930349" y="1543585"/>
            <a:ext cx="0" cy="265080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300" name="Google Shape;300;g3ddb47ba119_0_186"/>
          <p:cNvCxnSpPr/>
          <p:nvPr/>
        </p:nvCxnSpPr>
        <p:spPr>
          <a:xfrm rot="10800000">
            <a:off x="3736841" y="1554770"/>
            <a:ext cx="1935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301" name="Google Shape;301;g3ddb47ba119_0_186"/>
          <p:cNvCxnSpPr/>
          <p:nvPr/>
        </p:nvCxnSpPr>
        <p:spPr>
          <a:xfrm rot="10800000">
            <a:off x="3736841" y="4207731"/>
            <a:ext cx="1935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302" name="Google Shape;302;g3ddb47ba119_0_186"/>
          <p:cNvCxnSpPr/>
          <p:nvPr/>
        </p:nvCxnSpPr>
        <p:spPr>
          <a:xfrm rot="10800000">
            <a:off x="3736841" y="3554151"/>
            <a:ext cx="1935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303" name="Google Shape;303;g3ddb47ba119_0_186"/>
          <p:cNvCxnSpPr/>
          <p:nvPr/>
        </p:nvCxnSpPr>
        <p:spPr>
          <a:xfrm rot="10800000">
            <a:off x="3736841" y="2869001"/>
            <a:ext cx="1935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304" name="Google Shape;304;g3ddb47ba119_0_186"/>
          <p:cNvCxnSpPr/>
          <p:nvPr/>
        </p:nvCxnSpPr>
        <p:spPr>
          <a:xfrm rot="10800000">
            <a:off x="3736841" y="2220802"/>
            <a:ext cx="1935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305" name="Google Shape;305;g3ddb47ba119_0_186"/>
          <p:cNvCxnSpPr/>
          <p:nvPr/>
        </p:nvCxnSpPr>
        <p:spPr>
          <a:xfrm>
            <a:off x="3930335" y="2869011"/>
            <a:ext cx="7179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306" name="Google Shape;306;g3ddb47ba119_0_186"/>
          <p:cNvSpPr txBox="1"/>
          <p:nvPr/>
        </p:nvSpPr>
        <p:spPr>
          <a:xfrm>
            <a:off x="935882" y="1244450"/>
            <a:ext cx="7698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A</a:t>
            </a:r>
            <a:endParaRPr b="0" i="0" sz="1499" u="none" cap="none" strike="noStrike">
              <a:solidFill>
                <a:srgbClr val="000000"/>
              </a:solidFill>
              <a:latin typeface="Arial"/>
              <a:ea typeface="Arial"/>
              <a:cs typeface="Arial"/>
              <a:sym typeface="Arial"/>
            </a:endParaRPr>
          </a:p>
        </p:txBody>
      </p:sp>
      <p:sp>
        <p:nvSpPr>
          <p:cNvPr id="307" name="Google Shape;307;g3ddb47ba119_0_186"/>
          <p:cNvSpPr txBox="1"/>
          <p:nvPr/>
        </p:nvSpPr>
        <p:spPr>
          <a:xfrm>
            <a:off x="935882" y="1911124"/>
            <a:ext cx="7698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B</a:t>
            </a:r>
            <a:endParaRPr b="0" i="0" sz="1499" u="none" cap="none" strike="noStrike">
              <a:solidFill>
                <a:srgbClr val="000000"/>
              </a:solidFill>
              <a:latin typeface="Arial"/>
              <a:ea typeface="Arial"/>
              <a:cs typeface="Arial"/>
              <a:sym typeface="Arial"/>
            </a:endParaRPr>
          </a:p>
        </p:txBody>
      </p:sp>
      <p:sp>
        <p:nvSpPr>
          <p:cNvPr id="308" name="Google Shape;308;g3ddb47ba119_0_186"/>
          <p:cNvSpPr txBox="1"/>
          <p:nvPr/>
        </p:nvSpPr>
        <p:spPr>
          <a:xfrm>
            <a:off x="935882" y="2577799"/>
            <a:ext cx="7698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C</a:t>
            </a:r>
            <a:endParaRPr b="0" i="0" sz="1499" u="none" cap="none" strike="noStrike">
              <a:solidFill>
                <a:srgbClr val="000000"/>
              </a:solidFill>
              <a:latin typeface="Arial"/>
              <a:ea typeface="Arial"/>
              <a:cs typeface="Arial"/>
              <a:sym typeface="Arial"/>
            </a:endParaRPr>
          </a:p>
        </p:txBody>
      </p:sp>
      <p:sp>
        <p:nvSpPr>
          <p:cNvPr id="309" name="Google Shape;309;g3ddb47ba119_0_186"/>
          <p:cNvSpPr txBox="1"/>
          <p:nvPr/>
        </p:nvSpPr>
        <p:spPr>
          <a:xfrm>
            <a:off x="935882" y="3244473"/>
            <a:ext cx="7698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D</a:t>
            </a:r>
            <a:endParaRPr b="0" i="0" sz="1499" u="none" cap="none" strike="noStrike">
              <a:solidFill>
                <a:srgbClr val="000000"/>
              </a:solidFill>
              <a:latin typeface="Arial"/>
              <a:ea typeface="Arial"/>
              <a:cs typeface="Arial"/>
              <a:sym typeface="Arial"/>
            </a:endParaRPr>
          </a:p>
        </p:txBody>
      </p:sp>
      <p:sp>
        <p:nvSpPr>
          <p:cNvPr id="310" name="Google Shape;310;g3ddb47ba119_0_186"/>
          <p:cNvSpPr txBox="1"/>
          <p:nvPr/>
        </p:nvSpPr>
        <p:spPr>
          <a:xfrm>
            <a:off x="935882" y="3742082"/>
            <a:ext cx="7698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A</a:t>
            </a:r>
            <a:endParaRPr b="0" i="0" sz="1499" u="none" cap="none" strike="noStrike">
              <a:solidFill>
                <a:srgbClr val="000000"/>
              </a:solidFill>
              <a:latin typeface="Arial"/>
              <a:ea typeface="Arial"/>
              <a:cs typeface="Arial"/>
              <a:sym typeface="Arial"/>
            </a:endParaRPr>
          </a:p>
        </p:txBody>
      </p:sp>
      <p:sp>
        <p:nvSpPr>
          <p:cNvPr id="311" name="Google Shape;311;g3ddb47ba119_0_186"/>
          <p:cNvSpPr txBox="1"/>
          <p:nvPr/>
        </p:nvSpPr>
        <p:spPr>
          <a:xfrm>
            <a:off x="3875369" y="2572417"/>
            <a:ext cx="7698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E</a:t>
            </a:r>
            <a:endParaRPr b="0" i="0" sz="1499" u="none" cap="none" strike="noStrike">
              <a:solidFill>
                <a:srgbClr val="000000"/>
              </a:solidFill>
              <a:latin typeface="Arial"/>
              <a:ea typeface="Arial"/>
              <a:cs typeface="Arial"/>
              <a:sym typeface="Arial"/>
            </a:endParaRPr>
          </a:p>
        </p:txBody>
      </p:sp>
      <p:sp>
        <p:nvSpPr>
          <p:cNvPr id="312" name="Google Shape;312;g3ddb47ba119_0_186"/>
          <p:cNvSpPr txBox="1"/>
          <p:nvPr/>
        </p:nvSpPr>
        <p:spPr>
          <a:xfrm>
            <a:off x="771950" y="4861300"/>
            <a:ext cx="3965100" cy="1385400"/>
          </a:xfrm>
          <a:prstGeom prst="rect">
            <a:avLst/>
          </a:prstGeom>
          <a:noFill/>
          <a:ln cap="flat" cmpd="sng" w="28575">
            <a:solidFill>
              <a:srgbClr val="910C22"/>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1" i="0" lang="sv-SE" sz="1400" u="none" cap="none" strike="noStrike">
                <a:solidFill>
                  <a:srgbClr val="000000"/>
                </a:solidFill>
                <a:latin typeface="Arial"/>
                <a:ea typeface="Arial"/>
                <a:cs typeface="Arial"/>
                <a:sym typeface="Arial"/>
              </a:rPr>
              <a:t>Commodity Key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A = Transport electricity</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B = Hydrogen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C = Liquid fuel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D = </a:t>
            </a:r>
            <a:r>
              <a:rPr b="0" i="0" lang="sv-SE" sz="1400" u="none" cap="none" strike="noStrike">
                <a:solidFill>
                  <a:schemeClr val="dk1"/>
                </a:solidFill>
                <a:latin typeface="Arial"/>
                <a:ea typeface="Arial"/>
                <a:cs typeface="Arial"/>
                <a:sym typeface="Arial"/>
              </a:rPr>
              <a:t>Natural gas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E = </a:t>
            </a:r>
            <a:r>
              <a:rPr b="0" i="0" lang="sv-SE" sz="1400" u="none" cap="none" strike="noStrike">
                <a:solidFill>
                  <a:schemeClr val="dk1"/>
                </a:solidFill>
                <a:latin typeface="Arial"/>
                <a:ea typeface="Arial"/>
                <a:cs typeface="Arial"/>
                <a:sym typeface="Arial"/>
              </a:rPr>
              <a:t>Light truck activity (vehicle-kilometres)</a:t>
            </a:r>
            <a:endParaRPr b="0" i="0" sz="1400" u="none" cap="none" strike="noStrike">
              <a:solidFill>
                <a:schemeClr val="dk1"/>
              </a:solidFill>
              <a:latin typeface="Arial"/>
              <a:ea typeface="Arial"/>
              <a:cs typeface="Arial"/>
              <a:sym typeface="Arial"/>
            </a:endParaRPr>
          </a:p>
        </p:txBody>
      </p:sp>
      <p:cxnSp>
        <p:nvCxnSpPr>
          <p:cNvPr id="313" name="Google Shape;313;g3ddb47ba119_0_186"/>
          <p:cNvCxnSpPr/>
          <p:nvPr/>
        </p:nvCxnSpPr>
        <p:spPr>
          <a:xfrm>
            <a:off x="797350" y="4405931"/>
            <a:ext cx="1047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314" name="Google Shape;314;g3ddb47ba119_0_186"/>
          <p:cNvSpPr txBox="1"/>
          <p:nvPr/>
        </p:nvSpPr>
        <p:spPr>
          <a:xfrm>
            <a:off x="935882" y="4109345"/>
            <a:ext cx="7698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C</a:t>
            </a:r>
            <a:endParaRPr b="0" i="0" sz="1499" u="none" cap="none" strike="noStrik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9" name="Shape 319"/>
        <p:cNvGrpSpPr/>
        <p:nvPr/>
      </p:nvGrpSpPr>
      <p:grpSpPr>
        <a:xfrm>
          <a:off x="0" y="0"/>
          <a:ext cx="0" cy="0"/>
          <a:chOff x="0" y="0"/>
          <a:chExt cx="0" cy="0"/>
        </a:xfrm>
      </p:grpSpPr>
      <p:sp>
        <p:nvSpPr>
          <p:cNvPr id="320" name="Google Shape;320;g3ddb47ba119_0_218"/>
          <p:cNvSpPr txBox="1"/>
          <p:nvPr/>
        </p:nvSpPr>
        <p:spPr>
          <a:xfrm>
            <a:off x="468000" y="288000"/>
            <a:ext cx="11609700" cy="684000"/>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rgbClr val="000000"/>
              </a:buClr>
              <a:buSzPts val="2800"/>
              <a:buFont typeface="Arial"/>
              <a:buNone/>
            </a:pPr>
            <a:r>
              <a:rPr b="1" i="0" lang="sv-SE" sz="2800" u="none" cap="none" strike="noStrike">
                <a:solidFill>
                  <a:srgbClr val="FF0000"/>
                </a:solidFill>
                <a:latin typeface="Arial"/>
                <a:ea typeface="Arial"/>
                <a:cs typeface="Arial"/>
                <a:sym typeface="Arial"/>
              </a:rPr>
              <a:t>Structure in CLEWs Model – Heavy trucks</a:t>
            </a:r>
            <a:endParaRPr b="0" i="0" sz="1400" u="none" cap="none" strike="noStrike">
              <a:solidFill>
                <a:srgbClr val="FF0000"/>
              </a:solidFill>
              <a:latin typeface="Arial"/>
              <a:ea typeface="Arial"/>
              <a:cs typeface="Arial"/>
              <a:sym typeface="Arial"/>
            </a:endParaRPr>
          </a:p>
        </p:txBody>
      </p:sp>
      <p:sp>
        <p:nvSpPr>
          <p:cNvPr id="321" name="Google Shape;321;g3ddb47ba119_0_218"/>
          <p:cNvSpPr txBox="1"/>
          <p:nvPr/>
        </p:nvSpPr>
        <p:spPr>
          <a:xfrm>
            <a:off x="5336025" y="1244450"/>
            <a:ext cx="6017700" cy="4525200"/>
          </a:xfrm>
          <a:prstGeom prst="rect">
            <a:avLst/>
          </a:prstGeom>
          <a:noFill/>
          <a:ln>
            <a:noFill/>
          </a:ln>
        </p:spPr>
        <p:txBody>
          <a:bodyPr anchorCtr="0" anchor="t" bIns="45700" lIns="91425" spcFirstLastPara="1" rIns="91425" wrap="square" tIns="45700">
            <a:spAutoFit/>
          </a:bodyPr>
          <a:lstStyle/>
          <a:p>
            <a:pPr indent="-268288" lvl="0" marL="268288" marR="0" rtl="0" algn="l">
              <a:lnSpc>
                <a:spcPct val="100000"/>
              </a:lnSpc>
              <a:spcBef>
                <a:spcPts val="0"/>
              </a:spcBef>
              <a:spcAft>
                <a:spcPts val="0"/>
              </a:spcAft>
              <a:buClr>
                <a:srgbClr val="000000"/>
              </a:buClr>
              <a:buSzPts val="1600"/>
              <a:buFont typeface="Noto Sans Symbols"/>
              <a:buChar char="❑"/>
            </a:pPr>
            <a:r>
              <a:rPr b="0" i="0" lang="sv-SE" sz="1600" u="none" cap="none" strike="noStrike">
                <a:solidFill>
                  <a:srgbClr val="000000"/>
                </a:solidFill>
                <a:latin typeface="Arial"/>
                <a:ea typeface="Arial"/>
                <a:cs typeface="Arial"/>
                <a:sym typeface="Arial"/>
              </a:rPr>
              <a:t>Heavy trucks are a critical component of freight transport systems, </a:t>
            </a:r>
            <a:r>
              <a:rPr b="1" i="0" lang="sv-SE" sz="1600" u="none" cap="none" strike="noStrike">
                <a:solidFill>
                  <a:srgbClr val="000000"/>
                </a:solidFill>
                <a:latin typeface="Arial"/>
                <a:ea typeface="Arial"/>
                <a:cs typeface="Arial"/>
                <a:sym typeface="Arial"/>
              </a:rPr>
              <a:t>responsible for moving large volumes of goods over long distances</a:t>
            </a:r>
            <a:r>
              <a:rPr b="0" i="0" lang="sv-SE" sz="1600" u="none" cap="none" strike="noStrike">
                <a:solidFill>
                  <a:srgbClr val="000000"/>
                </a:solidFill>
                <a:latin typeface="Arial"/>
                <a:ea typeface="Arial"/>
                <a:cs typeface="Arial"/>
                <a:sym typeface="Arial"/>
              </a:rPr>
              <a:t> and forming the backbone of logistics and supply chains worldwide. In the CLEWs++ model, heavy trucks are represented by multiple technology pathways – including </a:t>
            </a:r>
            <a:r>
              <a:rPr b="1" i="0" lang="sv-SE" sz="1600" u="none" cap="none" strike="noStrike">
                <a:solidFill>
                  <a:srgbClr val="000000"/>
                </a:solidFill>
                <a:latin typeface="Arial"/>
                <a:ea typeface="Arial"/>
                <a:cs typeface="Arial"/>
                <a:sym typeface="Arial"/>
              </a:rPr>
              <a:t>electric, hydrogen, liquid fuels </a:t>
            </a:r>
            <a:r>
              <a:rPr b="0" i="0" lang="sv-SE" sz="1600" u="none" cap="none" strike="noStrike">
                <a:solidFill>
                  <a:srgbClr val="000000"/>
                </a:solidFill>
                <a:latin typeface="Arial"/>
                <a:ea typeface="Arial"/>
                <a:cs typeface="Arial"/>
                <a:sym typeface="Arial"/>
              </a:rPr>
              <a:t>(can be disaggregated)</a:t>
            </a:r>
            <a:r>
              <a:rPr b="1" i="0" lang="sv-SE" sz="1600" u="none" cap="none" strike="noStrike">
                <a:solidFill>
                  <a:srgbClr val="000000"/>
                </a:solidFill>
                <a:latin typeface="Arial"/>
                <a:ea typeface="Arial"/>
                <a:cs typeface="Arial"/>
                <a:sym typeface="Arial"/>
              </a:rPr>
              <a:t>, natural gas, and plug-in hybrid electric trucks</a:t>
            </a:r>
            <a:r>
              <a:rPr b="0" i="0" lang="sv-SE" sz="1600" u="none" cap="none" strike="noStrike">
                <a:solidFill>
                  <a:srgbClr val="000000"/>
                </a:solidFill>
                <a:latin typeface="Arial"/>
                <a:ea typeface="Arial"/>
                <a:cs typeface="Arial"/>
                <a:sym typeface="Arial"/>
              </a:rPr>
              <a:t> – all contributing to the heavy truck demand.</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Noto Sans Symbols"/>
              <a:buChar char="❑"/>
            </a:pPr>
            <a:r>
              <a:rPr b="0" i="0" lang="sv-SE" sz="1600" u="none" cap="none" strike="noStrike">
                <a:solidFill>
                  <a:srgbClr val="000000"/>
                </a:solidFill>
                <a:latin typeface="Arial"/>
                <a:ea typeface="Arial"/>
                <a:cs typeface="Arial"/>
                <a:sym typeface="Arial"/>
              </a:rPr>
              <a:t>While </a:t>
            </a:r>
            <a:r>
              <a:rPr b="1" i="0" lang="sv-SE" sz="1600" u="none" cap="none" strike="noStrike">
                <a:solidFill>
                  <a:srgbClr val="000000"/>
                </a:solidFill>
                <a:latin typeface="Arial"/>
                <a:ea typeface="Arial"/>
                <a:cs typeface="Arial"/>
                <a:sym typeface="Arial"/>
              </a:rPr>
              <a:t>diesel-powered trucks currently dominate the sector</a:t>
            </a:r>
            <a:r>
              <a:rPr b="0" i="0" lang="sv-SE" sz="1600" u="none" cap="none" strike="noStrike">
                <a:solidFill>
                  <a:srgbClr val="000000"/>
                </a:solidFill>
                <a:latin typeface="Arial"/>
                <a:ea typeface="Arial"/>
                <a:cs typeface="Arial"/>
                <a:sym typeface="Arial"/>
              </a:rPr>
              <a:t>, alternative fuels are gaining traction due to growing </a:t>
            </a:r>
            <a:r>
              <a:rPr b="1" i="0" lang="sv-SE" sz="1600" u="none" cap="none" strike="noStrike">
                <a:solidFill>
                  <a:srgbClr val="000000"/>
                </a:solidFill>
                <a:latin typeface="Arial"/>
                <a:ea typeface="Arial"/>
                <a:cs typeface="Arial"/>
                <a:sym typeface="Arial"/>
              </a:rPr>
              <a:t>pressure to reduce greenhouse gas emissions and improve urban air quality</a:t>
            </a:r>
            <a:r>
              <a:rPr b="0" i="0" lang="sv-SE" sz="1600" u="none" cap="none" strike="noStrike">
                <a:solidFill>
                  <a:srgbClr val="000000"/>
                </a:solidFill>
                <a:latin typeface="Arial"/>
                <a:ea typeface="Arial"/>
                <a:cs typeface="Arial"/>
                <a:sym typeface="Arial"/>
              </a:rPr>
              <a:t>. Modelling these diverse fuel-specific technology options enables the evaluation of future technology transitions, fuel demand, and infrastructure needs for decarbonising freight transport, especially as demand continues to rise in both industrialised and developing regions.</a:t>
            </a:r>
            <a:endParaRPr b="0" i="0" sz="1600" u="none" cap="none" strike="noStrike">
              <a:solidFill>
                <a:srgbClr val="000000"/>
              </a:solidFill>
              <a:latin typeface="Arial"/>
              <a:ea typeface="Arial"/>
              <a:cs typeface="Arial"/>
              <a:sym typeface="Arial"/>
            </a:endParaRPr>
          </a:p>
        </p:txBody>
      </p:sp>
      <p:sp>
        <p:nvSpPr>
          <p:cNvPr id="322" name="Google Shape;322;g3ddb47ba119_0_218"/>
          <p:cNvSpPr/>
          <p:nvPr/>
        </p:nvSpPr>
        <p:spPr>
          <a:xfrm>
            <a:off x="1844405" y="1298203"/>
            <a:ext cx="18924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rgbClr val="000000"/>
              </a:buClr>
              <a:buSzPts val="1446"/>
              <a:buFont typeface="Arial"/>
              <a:buNone/>
            </a:pPr>
            <a:r>
              <a:rPr b="0" i="0" lang="sv-SE" sz="1499" u="none" cap="none" strike="noStrike">
                <a:solidFill>
                  <a:srgbClr val="FFFFFF"/>
                </a:solidFill>
                <a:latin typeface="Arial"/>
                <a:ea typeface="Arial"/>
                <a:cs typeface="Arial"/>
                <a:sym typeface="Arial"/>
              </a:rPr>
              <a:t>Heavy trucks using electricity</a:t>
            </a:r>
            <a:endParaRPr b="0" i="0" sz="1499" u="none" cap="none" strike="noStrike">
              <a:solidFill>
                <a:srgbClr val="000000"/>
              </a:solidFill>
              <a:latin typeface="Arial"/>
              <a:ea typeface="Arial"/>
              <a:cs typeface="Arial"/>
              <a:sym typeface="Arial"/>
            </a:endParaRPr>
          </a:p>
        </p:txBody>
      </p:sp>
      <p:cxnSp>
        <p:nvCxnSpPr>
          <p:cNvPr id="323" name="Google Shape;323;g3ddb47ba119_0_218"/>
          <p:cNvCxnSpPr/>
          <p:nvPr/>
        </p:nvCxnSpPr>
        <p:spPr>
          <a:xfrm>
            <a:off x="797350" y="1541036"/>
            <a:ext cx="1047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324" name="Google Shape;324;g3ddb47ba119_0_218"/>
          <p:cNvSpPr/>
          <p:nvPr/>
        </p:nvSpPr>
        <p:spPr>
          <a:xfrm>
            <a:off x="1844405" y="1964877"/>
            <a:ext cx="18924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chemeClr val="dk1"/>
              </a:buClr>
              <a:buSzPts val="1446"/>
              <a:buFont typeface="Arial"/>
              <a:buNone/>
            </a:pPr>
            <a:r>
              <a:rPr b="0" i="0" lang="sv-SE" sz="1499" u="none" cap="none" strike="noStrike">
                <a:solidFill>
                  <a:schemeClr val="lt1"/>
                </a:solidFill>
                <a:latin typeface="Arial"/>
                <a:ea typeface="Arial"/>
                <a:cs typeface="Arial"/>
                <a:sym typeface="Arial"/>
              </a:rPr>
              <a:t>Heavy trucks using hydrogen</a:t>
            </a:r>
            <a:endParaRPr b="0" i="0" sz="1499" u="none" cap="none" strike="noStrike">
              <a:solidFill>
                <a:srgbClr val="FFFFFF"/>
              </a:solidFill>
              <a:latin typeface="Arial"/>
              <a:ea typeface="Arial"/>
              <a:cs typeface="Arial"/>
              <a:sym typeface="Arial"/>
            </a:endParaRPr>
          </a:p>
        </p:txBody>
      </p:sp>
      <p:cxnSp>
        <p:nvCxnSpPr>
          <p:cNvPr id="325" name="Google Shape;325;g3ddb47ba119_0_218"/>
          <p:cNvCxnSpPr/>
          <p:nvPr/>
        </p:nvCxnSpPr>
        <p:spPr>
          <a:xfrm>
            <a:off x="797350" y="2207711"/>
            <a:ext cx="1047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326" name="Google Shape;326;g3ddb47ba119_0_218"/>
          <p:cNvSpPr/>
          <p:nvPr/>
        </p:nvSpPr>
        <p:spPr>
          <a:xfrm>
            <a:off x="1844405" y="2631551"/>
            <a:ext cx="18924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chemeClr val="dk1"/>
              </a:buClr>
              <a:buSzPts val="1446"/>
              <a:buFont typeface="Arial"/>
              <a:buNone/>
            </a:pPr>
            <a:r>
              <a:rPr b="0" i="0" lang="sv-SE" sz="1499" u="none" cap="none" strike="noStrike">
                <a:solidFill>
                  <a:schemeClr val="lt1"/>
                </a:solidFill>
                <a:latin typeface="Arial"/>
                <a:ea typeface="Arial"/>
                <a:cs typeface="Arial"/>
                <a:sym typeface="Arial"/>
              </a:rPr>
              <a:t>Heavy trucks using liquid fuel</a:t>
            </a:r>
            <a:endParaRPr b="0" i="0" sz="1499" u="none" cap="none" strike="noStrike">
              <a:solidFill>
                <a:srgbClr val="FFFFFF"/>
              </a:solidFill>
              <a:latin typeface="Arial"/>
              <a:ea typeface="Arial"/>
              <a:cs typeface="Arial"/>
              <a:sym typeface="Arial"/>
            </a:endParaRPr>
          </a:p>
        </p:txBody>
      </p:sp>
      <p:cxnSp>
        <p:nvCxnSpPr>
          <p:cNvPr id="327" name="Google Shape;327;g3ddb47ba119_0_218"/>
          <p:cNvCxnSpPr/>
          <p:nvPr/>
        </p:nvCxnSpPr>
        <p:spPr>
          <a:xfrm>
            <a:off x="797350" y="2874385"/>
            <a:ext cx="1047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328" name="Google Shape;328;g3ddb47ba119_0_218"/>
          <p:cNvSpPr/>
          <p:nvPr/>
        </p:nvSpPr>
        <p:spPr>
          <a:xfrm>
            <a:off x="1844405" y="3298226"/>
            <a:ext cx="18924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chemeClr val="dk1"/>
              </a:buClr>
              <a:buSzPts val="1446"/>
              <a:buFont typeface="Arial"/>
              <a:buNone/>
            </a:pPr>
            <a:r>
              <a:rPr b="0" i="0" lang="sv-SE" sz="1499" u="none" cap="none" strike="noStrike">
                <a:solidFill>
                  <a:schemeClr val="lt1"/>
                </a:solidFill>
                <a:latin typeface="Arial"/>
                <a:ea typeface="Arial"/>
                <a:cs typeface="Arial"/>
                <a:sym typeface="Arial"/>
              </a:rPr>
              <a:t>Heavy trucks using natural gas</a:t>
            </a:r>
            <a:endParaRPr b="0" i="0" sz="1499" u="none" cap="none" strike="noStrike">
              <a:solidFill>
                <a:srgbClr val="000000"/>
              </a:solidFill>
              <a:latin typeface="Arial"/>
              <a:ea typeface="Arial"/>
              <a:cs typeface="Arial"/>
              <a:sym typeface="Arial"/>
            </a:endParaRPr>
          </a:p>
        </p:txBody>
      </p:sp>
      <p:cxnSp>
        <p:nvCxnSpPr>
          <p:cNvPr id="329" name="Google Shape;329;g3ddb47ba119_0_218"/>
          <p:cNvCxnSpPr/>
          <p:nvPr/>
        </p:nvCxnSpPr>
        <p:spPr>
          <a:xfrm>
            <a:off x="797350" y="3541059"/>
            <a:ext cx="1047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330" name="Google Shape;330;g3ddb47ba119_0_218"/>
          <p:cNvSpPr/>
          <p:nvPr/>
        </p:nvSpPr>
        <p:spPr>
          <a:xfrm>
            <a:off x="1844405" y="3964900"/>
            <a:ext cx="18924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chemeClr val="dk1"/>
              </a:buClr>
              <a:buSzPts val="1446"/>
              <a:buFont typeface="Arial"/>
              <a:buNone/>
            </a:pPr>
            <a:r>
              <a:rPr b="0" i="0" lang="sv-SE" sz="1499" u="none" cap="none" strike="noStrike">
                <a:solidFill>
                  <a:schemeClr val="lt1"/>
                </a:solidFill>
                <a:latin typeface="Arial"/>
                <a:ea typeface="Arial"/>
                <a:cs typeface="Arial"/>
                <a:sym typeface="Arial"/>
              </a:rPr>
              <a:t>Heavy trucks using plug-in hybrids</a:t>
            </a:r>
            <a:endParaRPr b="0" i="0" sz="1499" u="none" cap="none" strike="noStrike">
              <a:solidFill>
                <a:srgbClr val="000000"/>
              </a:solidFill>
              <a:latin typeface="Arial"/>
              <a:ea typeface="Arial"/>
              <a:cs typeface="Arial"/>
              <a:sym typeface="Arial"/>
            </a:endParaRPr>
          </a:p>
        </p:txBody>
      </p:sp>
      <p:cxnSp>
        <p:nvCxnSpPr>
          <p:cNvPr id="331" name="Google Shape;331;g3ddb47ba119_0_218"/>
          <p:cNvCxnSpPr/>
          <p:nvPr/>
        </p:nvCxnSpPr>
        <p:spPr>
          <a:xfrm>
            <a:off x="797350" y="4038668"/>
            <a:ext cx="1047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cxnSp>
        <p:nvCxnSpPr>
          <p:cNvPr id="332" name="Google Shape;332;g3ddb47ba119_0_218"/>
          <p:cNvCxnSpPr/>
          <p:nvPr/>
        </p:nvCxnSpPr>
        <p:spPr>
          <a:xfrm>
            <a:off x="3930349" y="1543585"/>
            <a:ext cx="0" cy="265080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333" name="Google Shape;333;g3ddb47ba119_0_218"/>
          <p:cNvCxnSpPr/>
          <p:nvPr/>
        </p:nvCxnSpPr>
        <p:spPr>
          <a:xfrm rot="10800000">
            <a:off x="3736841" y="1554770"/>
            <a:ext cx="1935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334" name="Google Shape;334;g3ddb47ba119_0_218"/>
          <p:cNvCxnSpPr/>
          <p:nvPr/>
        </p:nvCxnSpPr>
        <p:spPr>
          <a:xfrm rot="10800000">
            <a:off x="3736841" y="4207731"/>
            <a:ext cx="1935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335" name="Google Shape;335;g3ddb47ba119_0_218"/>
          <p:cNvCxnSpPr/>
          <p:nvPr/>
        </p:nvCxnSpPr>
        <p:spPr>
          <a:xfrm rot="10800000">
            <a:off x="3736841" y="3554151"/>
            <a:ext cx="1935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336" name="Google Shape;336;g3ddb47ba119_0_218"/>
          <p:cNvCxnSpPr/>
          <p:nvPr/>
        </p:nvCxnSpPr>
        <p:spPr>
          <a:xfrm rot="10800000">
            <a:off x="3736841" y="2869001"/>
            <a:ext cx="1935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337" name="Google Shape;337;g3ddb47ba119_0_218"/>
          <p:cNvCxnSpPr/>
          <p:nvPr/>
        </p:nvCxnSpPr>
        <p:spPr>
          <a:xfrm rot="10800000">
            <a:off x="3736841" y="2220802"/>
            <a:ext cx="1935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338" name="Google Shape;338;g3ddb47ba119_0_218"/>
          <p:cNvCxnSpPr/>
          <p:nvPr/>
        </p:nvCxnSpPr>
        <p:spPr>
          <a:xfrm>
            <a:off x="3930335" y="2869011"/>
            <a:ext cx="7179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339" name="Google Shape;339;g3ddb47ba119_0_218"/>
          <p:cNvSpPr txBox="1"/>
          <p:nvPr/>
        </p:nvSpPr>
        <p:spPr>
          <a:xfrm>
            <a:off x="935882" y="1244450"/>
            <a:ext cx="7698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A</a:t>
            </a:r>
            <a:endParaRPr b="0" i="0" sz="1499" u="none" cap="none" strike="noStrike">
              <a:solidFill>
                <a:srgbClr val="000000"/>
              </a:solidFill>
              <a:latin typeface="Arial"/>
              <a:ea typeface="Arial"/>
              <a:cs typeface="Arial"/>
              <a:sym typeface="Arial"/>
            </a:endParaRPr>
          </a:p>
        </p:txBody>
      </p:sp>
      <p:sp>
        <p:nvSpPr>
          <p:cNvPr id="340" name="Google Shape;340;g3ddb47ba119_0_218"/>
          <p:cNvSpPr txBox="1"/>
          <p:nvPr/>
        </p:nvSpPr>
        <p:spPr>
          <a:xfrm>
            <a:off x="935882" y="1911124"/>
            <a:ext cx="7698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B</a:t>
            </a:r>
            <a:endParaRPr b="0" i="0" sz="1499" u="none" cap="none" strike="noStrike">
              <a:solidFill>
                <a:srgbClr val="000000"/>
              </a:solidFill>
              <a:latin typeface="Arial"/>
              <a:ea typeface="Arial"/>
              <a:cs typeface="Arial"/>
              <a:sym typeface="Arial"/>
            </a:endParaRPr>
          </a:p>
        </p:txBody>
      </p:sp>
      <p:sp>
        <p:nvSpPr>
          <p:cNvPr id="341" name="Google Shape;341;g3ddb47ba119_0_218"/>
          <p:cNvSpPr txBox="1"/>
          <p:nvPr/>
        </p:nvSpPr>
        <p:spPr>
          <a:xfrm>
            <a:off x="935882" y="2577799"/>
            <a:ext cx="7698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C</a:t>
            </a:r>
            <a:endParaRPr b="0" i="0" sz="1499" u="none" cap="none" strike="noStrike">
              <a:solidFill>
                <a:srgbClr val="000000"/>
              </a:solidFill>
              <a:latin typeface="Arial"/>
              <a:ea typeface="Arial"/>
              <a:cs typeface="Arial"/>
              <a:sym typeface="Arial"/>
            </a:endParaRPr>
          </a:p>
        </p:txBody>
      </p:sp>
      <p:sp>
        <p:nvSpPr>
          <p:cNvPr id="342" name="Google Shape;342;g3ddb47ba119_0_218"/>
          <p:cNvSpPr txBox="1"/>
          <p:nvPr/>
        </p:nvSpPr>
        <p:spPr>
          <a:xfrm>
            <a:off x="935882" y="3244473"/>
            <a:ext cx="7698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D</a:t>
            </a:r>
            <a:endParaRPr b="0" i="0" sz="1499" u="none" cap="none" strike="noStrike">
              <a:solidFill>
                <a:srgbClr val="000000"/>
              </a:solidFill>
              <a:latin typeface="Arial"/>
              <a:ea typeface="Arial"/>
              <a:cs typeface="Arial"/>
              <a:sym typeface="Arial"/>
            </a:endParaRPr>
          </a:p>
        </p:txBody>
      </p:sp>
      <p:sp>
        <p:nvSpPr>
          <p:cNvPr id="343" name="Google Shape;343;g3ddb47ba119_0_218"/>
          <p:cNvSpPr txBox="1"/>
          <p:nvPr/>
        </p:nvSpPr>
        <p:spPr>
          <a:xfrm>
            <a:off x="935882" y="3742082"/>
            <a:ext cx="7698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A</a:t>
            </a:r>
            <a:endParaRPr b="0" i="0" sz="1499" u="none" cap="none" strike="noStrike">
              <a:solidFill>
                <a:srgbClr val="000000"/>
              </a:solidFill>
              <a:latin typeface="Arial"/>
              <a:ea typeface="Arial"/>
              <a:cs typeface="Arial"/>
              <a:sym typeface="Arial"/>
            </a:endParaRPr>
          </a:p>
        </p:txBody>
      </p:sp>
      <p:sp>
        <p:nvSpPr>
          <p:cNvPr id="344" name="Google Shape;344;g3ddb47ba119_0_218"/>
          <p:cNvSpPr txBox="1"/>
          <p:nvPr/>
        </p:nvSpPr>
        <p:spPr>
          <a:xfrm>
            <a:off x="3875369" y="2572417"/>
            <a:ext cx="7698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E</a:t>
            </a:r>
            <a:endParaRPr b="0" i="0" sz="1499" u="none" cap="none" strike="noStrike">
              <a:solidFill>
                <a:srgbClr val="000000"/>
              </a:solidFill>
              <a:latin typeface="Arial"/>
              <a:ea typeface="Arial"/>
              <a:cs typeface="Arial"/>
              <a:sym typeface="Arial"/>
            </a:endParaRPr>
          </a:p>
        </p:txBody>
      </p:sp>
      <p:sp>
        <p:nvSpPr>
          <p:cNvPr id="345" name="Google Shape;345;g3ddb47ba119_0_218"/>
          <p:cNvSpPr txBox="1"/>
          <p:nvPr/>
        </p:nvSpPr>
        <p:spPr>
          <a:xfrm>
            <a:off x="771950" y="4861300"/>
            <a:ext cx="3965100" cy="1385400"/>
          </a:xfrm>
          <a:prstGeom prst="rect">
            <a:avLst/>
          </a:prstGeom>
          <a:noFill/>
          <a:ln cap="flat" cmpd="sng" w="28575">
            <a:solidFill>
              <a:srgbClr val="910C22"/>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1" i="0" lang="sv-SE" sz="1400" u="none" cap="none" strike="noStrike">
                <a:solidFill>
                  <a:srgbClr val="000000"/>
                </a:solidFill>
                <a:latin typeface="Arial"/>
                <a:ea typeface="Arial"/>
                <a:cs typeface="Arial"/>
                <a:sym typeface="Arial"/>
              </a:rPr>
              <a:t>Commodity Key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A = Transport electricity</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B = Hydrogen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C = Liquid fuel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D = </a:t>
            </a:r>
            <a:r>
              <a:rPr b="0" i="0" lang="sv-SE" sz="1400" u="none" cap="none" strike="noStrike">
                <a:solidFill>
                  <a:schemeClr val="dk1"/>
                </a:solidFill>
                <a:latin typeface="Arial"/>
                <a:ea typeface="Arial"/>
                <a:cs typeface="Arial"/>
                <a:sym typeface="Arial"/>
              </a:rPr>
              <a:t>Natural gas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E = </a:t>
            </a:r>
            <a:r>
              <a:rPr b="0" i="0" lang="sv-SE" sz="1400" u="none" cap="none" strike="noStrike">
                <a:solidFill>
                  <a:schemeClr val="dk1"/>
                </a:solidFill>
                <a:latin typeface="Arial"/>
                <a:ea typeface="Arial"/>
                <a:cs typeface="Arial"/>
                <a:sym typeface="Arial"/>
              </a:rPr>
              <a:t>Heavy truck activity (vehicle-kilometres)</a:t>
            </a:r>
            <a:endParaRPr b="0" i="0" sz="1400" u="none" cap="none" strike="noStrike">
              <a:solidFill>
                <a:schemeClr val="dk1"/>
              </a:solidFill>
              <a:latin typeface="Arial"/>
              <a:ea typeface="Arial"/>
              <a:cs typeface="Arial"/>
              <a:sym typeface="Arial"/>
            </a:endParaRPr>
          </a:p>
        </p:txBody>
      </p:sp>
      <p:cxnSp>
        <p:nvCxnSpPr>
          <p:cNvPr id="346" name="Google Shape;346;g3ddb47ba119_0_218"/>
          <p:cNvCxnSpPr/>
          <p:nvPr/>
        </p:nvCxnSpPr>
        <p:spPr>
          <a:xfrm>
            <a:off x="797350" y="4405931"/>
            <a:ext cx="1047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347" name="Google Shape;347;g3ddb47ba119_0_218"/>
          <p:cNvSpPr txBox="1"/>
          <p:nvPr/>
        </p:nvSpPr>
        <p:spPr>
          <a:xfrm>
            <a:off x="935882" y="4109345"/>
            <a:ext cx="7698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C</a:t>
            </a:r>
            <a:endParaRPr b="0" i="0" sz="1499" u="none" cap="none" strike="noStrike">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2" name="Shape 352"/>
        <p:cNvGrpSpPr/>
        <p:nvPr/>
      </p:nvGrpSpPr>
      <p:grpSpPr>
        <a:xfrm>
          <a:off x="0" y="0"/>
          <a:ext cx="0" cy="0"/>
          <a:chOff x="0" y="0"/>
          <a:chExt cx="0" cy="0"/>
        </a:xfrm>
      </p:grpSpPr>
      <p:sp>
        <p:nvSpPr>
          <p:cNvPr id="353" name="Google Shape;353;g3ddb47ba119_0_250"/>
          <p:cNvSpPr txBox="1"/>
          <p:nvPr/>
        </p:nvSpPr>
        <p:spPr>
          <a:xfrm>
            <a:off x="468000" y="-200025"/>
            <a:ext cx="11609700" cy="1110600"/>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rgbClr val="000000"/>
              </a:buClr>
              <a:buSzPts val="2800"/>
              <a:buFont typeface="Arial"/>
              <a:buNone/>
            </a:pPr>
            <a:r>
              <a:rPr b="1" i="0" lang="sv-SE" sz="2800" u="none" cap="none" strike="noStrike">
                <a:solidFill>
                  <a:srgbClr val="FF0000"/>
                </a:solidFill>
                <a:latin typeface="Arial"/>
                <a:ea typeface="Arial"/>
                <a:cs typeface="Arial"/>
                <a:sym typeface="Arial"/>
              </a:rPr>
              <a:t>Structure in CLEWs Model – Railway</a:t>
            </a:r>
            <a:endParaRPr b="0" i="0" sz="1400" u="none" cap="none" strike="noStrike">
              <a:solidFill>
                <a:srgbClr val="FF0000"/>
              </a:solidFill>
              <a:latin typeface="Arial"/>
              <a:ea typeface="Arial"/>
              <a:cs typeface="Arial"/>
              <a:sym typeface="Arial"/>
            </a:endParaRPr>
          </a:p>
        </p:txBody>
      </p:sp>
      <p:sp>
        <p:nvSpPr>
          <p:cNvPr id="354" name="Google Shape;354;g3ddb47ba119_0_250"/>
          <p:cNvSpPr txBox="1"/>
          <p:nvPr/>
        </p:nvSpPr>
        <p:spPr>
          <a:xfrm>
            <a:off x="5597436" y="1142750"/>
            <a:ext cx="6313200" cy="5264100"/>
          </a:xfrm>
          <a:prstGeom prst="rect">
            <a:avLst/>
          </a:prstGeom>
          <a:noFill/>
          <a:ln>
            <a:noFill/>
          </a:ln>
        </p:spPr>
        <p:txBody>
          <a:bodyPr anchorCtr="0" anchor="t" bIns="45700" lIns="91425" spcFirstLastPara="1" rIns="91425" wrap="square" tIns="45700">
            <a:spAutoFit/>
          </a:bodyPr>
          <a:lstStyle/>
          <a:p>
            <a:pPr indent="-268288" lvl="0" marL="268288" marR="0" rtl="0" algn="l">
              <a:lnSpc>
                <a:spcPct val="100000"/>
              </a:lnSpc>
              <a:spcBef>
                <a:spcPts val="0"/>
              </a:spcBef>
              <a:spcAft>
                <a:spcPts val="0"/>
              </a:spcAft>
              <a:buClr>
                <a:srgbClr val="000000"/>
              </a:buClr>
              <a:buSzPts val="1600"/>
              <a:buFont typeface="Noto Sans Symbols"/>
              <a:buChar char="❑"/>
            </a:pPr>
            <a:r>
              <a:rPr b="0" i="0" lang="sv-SE" sz="1600" u="none" cap="none" strike="noStrike">
                <a:solidFill>
                  <a:srgbClr val="000000"/>
                </a:solidFill>
                <a:latin typeface="Arial"/>
                <a:ea typeface="Arial"/>
                <a:cs typeface="Arial"/>
                <a:sym typeface="Arial"/>
              </a:rPr>
              <a:t>Railway networks often serve as essential </a:t>
            </a:r>
            <a:r>
              <a:rPr b="1" i="0" lang="sv-SE" sz="1600" u="none" cap="none" strike="noStrike">
                <a:solidFill>
                  <a:srgbClr val="000000"/>
                </a:solidFill>
                <a:latin typeface="Arial"/>
                <a:ea typeface="Arial"/>
                <a:cs typeface="Arial"/>
                <a:sym typeface="Arial"/>
              </a:rPr>
              <a:t>infrastructure for both moving goods and enabling affordable public mobility</a:t>
            </a:r>
            <a:r>
              <a:rPr b="0" i="0" lang="sv-SE" sz="1600" u="none" cap="none" strike="noStrike">
                <a:solidFill>
                  <a:srgbClr val="000000"/>
                </a:solidFill>
                <a:latin typeface="Arial"/>
                <a:ea typeface="Arial"/>
                <a:cs typeface="Arial"/>
                <a:sym typeface="Arial"/>
              </a:rPr>
              <a:t>. In the CLEWs++ model, railway transport is divided into two separate components – </a:t>
            </a:r>
            <a:r>
              <a:rPr b="1" i="0" lang="sv-SE" sz="1600" u="none" cap="none" strike="noStrike">
                <a:solidFill>
                  <a:srgbClr val="000000"/>
                </a:solidFill>
                <a:latin typeface="Arial"/>
                <a:ea typeface="Arial"/>
                <a:cs typeface="Arial"/>
                <a:sym typeface="Arial"/>
              </a:rPr>
              <a:t>freight rail </a:t>
            </a:r>
            <a:r>
              <a:rPr b="0" i="0" lang="sv-SE" sz="1600" u="none" cap="none" strike="noStrike">
                <a:solidFill>
                  <a:srgbClr val="000000"/>
                </a:solidFill>
                <a:latin typeface="Arial"/>
                <a:ea typeface="Arial"/>
                <a:cs typeface="Arial"/>
                <a:sym typeface="Arial"/>
              </a:rPr>
              <a:t>and </a:t>
            </a:r>
            <a:r>
              <a:rPr b="1" i="0" lang="sv-SE" sz="1600" u="none" cap="none" strike="noStrike">
                <a:solidFill>
                  <a:srgbClr val="000000"/>
                </a:solidFill>
                <a:latin typeface="Arial"/>
                <a:ea typeface="Arial"/>
                <a:cs typeface="Arial"/>
                <a:sym typeface="Arial"/>
              </a:rPr>
              <a:t>passenger rail</a:t>
            </a:r>
            <a:r>
              <a:rPr b="0" i="0" lang="sv-SE" sz="1600" u="none" cap="none" strike="noStrike">
                <a:solidFill>
                  <a:srgbClr val="000000"/>
                </a:solidFill>
                <a:latin typeface="Arial"/>
                <a:ea typeface="Arial"/>
                <a:cs typeface="Arial"/>
                <a:sym typeface="Arial"/>
              </a:rPr>
              <a:t> – each represented by distinct technology options. Freight railway includes </a:t>
            </a:r>
            <a:r>
              <a:rPr b="1" i="0" lang="sv-SE" sz="1600" u="none" cap="none" strike="noStrike">
                <a:solidFill>
                  <a:srgbClr val="000000"/>
                </a:solidFill>
                <a:latin typeface="Arial"/>
                <a:ea typeface="Arial"/>
                <a:cs typeface="Arial"/>
                <a:sym typeface="Arial"/>
              </a:rPr>
              <a:t>electric, hydrogen, and liquid fuel </a:t>
            </a:r>
            <a:r>
              <a:rPr b="0" i="0" lang="sv-SE" sz="1600" u="none" cap="none" strike="noStrike">
                <a:solidFill>
                  <a:srgbClr val="000000"/>
                </a:solidFill>
                <a:latin typeface="Arial"/>
                <a:ea typeface="Arial"/>
                <a:cs typeface="Arial"/>
                <a:sym typeface="Arial"/>
              </a:rPr>
              <a:t>(mostly diesel)</a:t>
            </a:r>
            <a:r>
              <a:rPr b="1" i="0" lang="sv-SE" sz="1600" u="none" cap="none" strike="noStrike">
                <a:solidFill>
                  <a:srgbClr val="000000"/>
                </a:solidFill>
                <a:latin typeface="Arial"/>
                <a:ea typeface="Arial"/>
                <a:cs typeface="Arial"/>
                <a:sym typeface="Arial"/>
              </a:rPr>
              <a:t> </a:t>
            </a:r>
            <a:r>
              <a:rPr b="0" i="0" lang="sv-SE" sz="1600" u="none" cap="none" strike="noStrike">
                <a:solidFill>
                  <a:srgbClr val="000000"/>
                </a:solidFill>
                <a:latin typeface="Arial"/>
                <a:ea typeface="Arial"/>
                <a:cs typeface="Arial"/>
                <a:sym typeface="Arial"/>
              </a:rPr>
              <a:t>technologies to meet the freight railway demand.</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Noto Sans Symbols"/>
              <a:buChar char="❑"/>
            </a:pPr>
            <a:r>
              <a:rPr b="0" i="0" lang="sv-SE" sz="1600" u="none" cap="none" strike="noStrike">
                <a:solidFill>
                  <a:srgbClr val="000000"/>
                </a:solidFill>
                <a:latin typeface="Arial"/>
                <a:ea typeface="Arial"/>
                <a:cs typeface="Arial"/>
                <a:sym typeface="Arial"/>
              </a:rPr>
              <a:t>Passenger railway follows a similar structure with </a:t>
            </a:r>
            <a:r>
              <a:rPr b="1" i="0" lang="sv-SE" sz="1600" u="none" cap="none" strike="noStrike">
                <a:solidFill>
                  <a:srgbClr val="000000"/>
                </a:solidFill>
                <a:latin typeface="Arial"/>
                <a:ea typeface="Arial"/>
                <a:cs typeface="Arial"/>
                <a:sym typeface="Arial"/>
              </a:rPr>
              <a:t>electric, hydrogen, and liquid fuel</a:t>
            </a:r>
            <a:r>
              <a:rPr b="0" i="0" lang="sv-SE" sz="1600" u="none" cap="none" strike="noStrike">
                <a:solidFill>
                  <a:srgbClr val="000000"/>
                </a:solidFill>
                <a:latin typeface="Arial"/>
                <a:ea typeface="Arial"/>
                <a:cs typeface="Arial"/>
                <a:sym typeface="Arial"/>
              </a:rPr>
              <a:t> options to meet the passenger railway demand. Separating freight and passenger railway can be particularly useful when looking at decarbonisation strategies since </a:t>
            </a:r>
            <a:r>
              <a:rPr b="1" i="0" lang="sv-SE" sz="1600" u="none" cap="none" strike="noStrike">
                <a:solidFill>
                  <a:srgbClr val="000000"/>
                </a:solidFill>
                <a:latin typeface="Arial"/>
                <a:ea typeface="Arial"/>
                <a:cs typeface="Arial"/>
                <a:sym typeface="Arial"/>
              </a:rPr>
              <a:t>passenger railway systems tend to electrify prior to freight railway</a:t>
            </a:r>
            <a:r>
              <a:rPr b="0" i="0" lang="sv-SE" sz="1600" u="none" cap="none" strike="noStrike">
                <a:solidFill>
                  <a:srgbClr val="000000"/>
                </a:solidFill>
                <a:latin typeface="Arial"/>
                <a:ea typeface="Arial"/>
                <a:cs typeface="Arial"/>
                <a:sym typeface="Arial"/>
              </a:rPr>
              <a:t>.</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Noto Sans Symbols"/>
              <a:buChar char="❑"/>
            </a:pPr>
            <a:r>
              <a:rPr b="0" i="0" lang="sv-SE" sz="1600" u="none" cap="none" strike="noStrike">
                <a:solidFill>
                  <a:srgbClr val="000000"/>
                </a:solidFill>
                <a:latin typeface="Arial"/>
                <a:ea typeface="Arial"/>
                <a:cs typeface="Arial"/>
                <a:sym typeface="Arial"/>
              </a:rPr>
              <a:t>The efficiencies, costs, and demands for both types of railways can also largely differ depending on the country. Capturing these dynamics in a CLEWs++ model allows for a better understanding of how </a:t>
            </a:r>
            <a:r>
              <a:rPr b="1" i="0" lang="sv-SE" sz="1600" u="none" cap="none" strike="noStrike">
                <a:solidFill>
                  <a:srgbClr val="000000"/>
                </a:solidFill>
                <a:latin typeface="Arial"/>
                <a:ea typeface="Arial"/>
                <a:cs typeface="Arial"/>
                <a:sym typeface="Arial"/>
              </a:rPr>
              <a:t>rail transport interacts with national energy systems, fuel supply chains, and emissions</a:t>
            </a:r>
            <a:r>
              <a:rPr b="0" i="0" lang="sv-SE" sz="1600" u="none" cap="none" strike="noStrike">
                <a:solidFill>
                  <a:srgbClr val="000000"/>
                </a:solidFill>
                <a:latin typeface="Arial"/>
                <a:ea typeface="Arial"/>
                <a:cs typeface="Arial"/>
                <a:sym typeface="Arial"/>
              </a:rPr>
              <a:t>, supporting more integrated and sustainable development planning.</a:t>
            </a:r>
            <a:endParaRPr b="0" i="0" sz="1600" u="none" cap="none" strike="noStrike">
              <a:solidFill>
                <a:srgbClr val="000000"/>
              </a:solidFill>
              <a:latin typeface="Arial"/>
              <a:ea typeface="Arial"/>
              <a:cs typeface="Arial"/>
              <a:sym typeface="Arial"/>
            </a:endParaRPr>
          </a:p>
        </p:txBody>
      </p:sp>
      <p:sp>
        <p:nvSpPr>
          <p:cNvPr id="355" name="Google Shape;355;g3ddb47ba119_0_250"/>
          <p:cNvSpPr/>
          <p:nvPr/>
        </p:nvSpPr>
        <p:spPr>
          <a:xfrm>
            <a:off x="1572158" y="1051109"/>
            <a:ext cx="1798500" cy="533700"/>
          </a:xfrm>
          <a:prstGeom prst="roundRect">
            <a:avLst>
              <a:gd fmla="val 16667" name="adj"/>
            </a:avLst>
          </a:prstGeom>
          <a:solidFill>
            <a:srgbClr val="6C0819"/>
          </a:solidFill>
          <a:ln cap="flat" cmpd="sng" w="28375">
            <a:solidFill>
              <a:srgbClr val="000D2C"/>
            </a:solidFill>
            <a:prstDash val="solid"/>
            <a:round/>
            <a:headEnd len="sm" w="sm" type="none"/>
            <a:tailEnd len="sm" w="sm" type="none"/>
          </a:ln>
        </p:spPr>
        <p:txBody>
          <a:bodyPr anchorCtr="0" anchor="ctr" bIns="51025" lIns="102100" spcFirstLastPara="1" rIns="102100" wrap="square" tIns="51025">
            <a:noAutofit/>
          </a:bodyPr>
          <a:lstStyle/>
          <a:p>
            <a:pPr indent="0" lvl="0" marL="0" marR="0" rtl="0" algn="ctr">
              <a:lnSpc>
                <a:spcPct val="100000"/>
              </a:lnSpc>
              <a:spcBef>
                <a:spcPts val="0"/>
              </a:spcBef>
              <a:spcAft>
                <a:spcPts val="0"/>
              </a:spcAft>
              <a:buClr>
                <a:srgbClr val="000000"/>
              </a:buClr>
              <a:buSzPts val="1508"/>
              <a:buFont typeface="Arial"/>
              <a:buNone/>
            </a:pPr>
            <a:r>
              <a:rPr b="0" i="0" lang="sv-SE" sz="1405" u="none" cap="none" strike="noStrike">
                <a:solidFill>
                  <a:srgbClr val="FFFFFF"/>
                </a:solidFill>
                <a:latin typeface="Arial"/>
                <a:ea typeface="Arial"/>
                <a:cs typeface="Arial"/>
                <a:sym typeface="Arial"/>
              </a:rPr>
              <a:t>Freight rail using electricity</a:t>
            </a:r>
            <a:endParaRPr b="0" i="0" sz="1405" u="none" cap="none" strike="noStrike">
              <a:solidFill>
                <a:srgbClr val="000000"/>
              </a:solidFill>
              <a:latin typeface="Arial"/>
              <a:ea typeface="Arial"/>
              <a:cs typeface="Arial"/>
              <a:sym typeface="Arial"/>
            </a:endParaRPr>
          </a:p>
        </p:txBody>
      </p:sp>
      <p:cxnSp>
        <p:nvCxnSpPr>
          <p:cNvPr id="356" name="Google Shape;356;g3ddb47ba119_0_250"/>
          <p:cNvCxnSpPr/>
          <p:nvPr/>
        </p:nvCxnSpPr>
        <p:spPr>
          <a:xfrm>
            <a:off x="577094" y="1304305"/>
            <a:ext cx="994800" cy="0"/>
          </a:xfrm>
          <a:prstGeom prst="straightConnector1">
            <a:avLst/>
          </a:prstGeom>
          <a:noFill/>
          <a:ln cap="flat" cmpd="sng" w="31925">
            <a:solidFill>
              <a:srgbClr val="6C0819"/>
            </a:solidFill>
            <a:prstDash val="solid"/>
            <a:round/>
            <a:headEnd len="sm" w="sm" type="none"/>
            <a:tailEnd len="med" w="med" type="triangle"/>
          </a:ln>
          <a:effectLst>
            <a:outerShdw blurRad="44670" rotWithShape="0" dir="5400000" dist="22335">
              <a:srgbClr val="000000">
                <a:alpha val="36860"/>
              </a:srgbClr>
            </a:outerShdw>
          </a:effectLst>
        </p:spPr>
      </p:cxnSp>
      <p:sp>
        <p:nvSpPr>
          <p:cNvPr id="357" name="Google Shape;357;g3ddb47ba119_0_250"/>
          <p:cNvSpPr/>
          <p:nvPr/>
        </p:nvSpPr>
        <p:spPr>
          <a:xfrm>
            <a:off x="1572158" y="1746233"/>
            <a:ext cx="1798500" cy="533700"/>
          </a:xfrm>
          <a:prstGeom prst="roundRect">
            <a:avLst>
              <a:gd fmla="val 16667" name="adj"/>
            </a:avLst>
          </a:prstGeom>
          <a:solidFill>
            <a:srgbClr val="6C0819"/>
          </a:solidFill>
          <a:ln cap="flat" cmpd="sng" w="28375">
            <a:solidFill>
              <a:srgbClr val="000D2C"/>
            </a:solidFill>
            <a:prstDash val="solid"/>
            <a:round/>
            <a:headEnd len="sm" w="sm" type="none"/>
            <a:tailEnd len="sm" w="sm" type="none"/>
          </a:ln>
        </p:spPr>
        <p:txBody>
          <a:bodyPr anchorCtr="0" anchor="ctr" bIns="51025" lIns="102100" spcFirstLastPara="1" rIns="102100" wrap="square" tIns="51025">
            <a:noAutofit/>
          </a:bodyPr>
          <a:lstStyle/>
          <a:p>
            <a:pPr indent="0" lvl="0" marL="0" marR="0" rtl="0" algn="ctr">
              <a:lnSpc>
                <a:spcPct val="100000"/>
              </a:lnSpc>
              <a:spcBef>
                <a:spcPts val="0"/>
              </a:spcBef>
              <a:spcAft>
                <a:spcPts val="0"/>
              </a:spcAft>
              <a:buClr>
                <a:srgbClr val="000000"/>
              </a:buClr>
              <a:buSzPts val="1508"/>
              <a:buFont typeface="Arial"/>
              <a:buNone/>
            </a:pPr>
            <a:r>
              <a:rPr b="0" i="0" lang="sv-SE" sz="1405" u="none" cap="none" strike="noStrike">
                <a:solidFill>
                  <a:schemeClr val="lt1"/>
                </a:solidFill>
                <a:latin typeface="Arial"/>
                <a:ea typeface="Arial"/>
                <a:cs typeface="Arial"/>
                <a:sym typeface="Arial"/>
              </a:rPr>
              <a:t>Freight rail</a:t>
            </a:r>
            <a:r>
              <a:rPr b="0" i="0" lang="sv-SE" sz="1405" u="none" cap="none" strike="noStrike">
                <a:solidFill>
                  <a:srgbClr val="FFFFFF"/>
                </a:solidFill>
                <a:latin typeface="Arial"/>
                <a:ea typeface="Arial"/>
                <a:cs typeface="Arial"/>
                <a:sym typeface="Arial"/>
              </a:rPr>
              <a:t> using hydrogen</a:t>
            </a:r>
            <a:endParaRPr b="0" i="0" sz="1405" u="none" cap="none" strike="noStrike">
              <a:solidFill>
                <a:srgbClr val="000000"/>
              </a:solidFill>
              <a:latin typeface="Arial"/>
              <a:ea typeface="Arial"/>
              <a:cs typeface="Arial"/>
              <a:sym typeface="Arial"/>
            </a:endParaRPr>
          </a:p>
        </p:txBody>
      </p:sp>
      <p:cxnSp>
        <p:nvCxnSpPr>
          <p:cNvPr id="358" name="Google Shape;358;g3ddb47ba119_0_250"/>
          <p:cNvCxnSpPr/>
          <p:nvPr/>
        </p:nvCxnSpPr>
        <p:spPr>
          <a:xfrm>
            <a:off x="577094" y="1999430"/>
            <a:ext cx="994800" cy="0"/>
          </a:xfrm>
          <a:prstGeom prst="straightConnector1">
            <a:avLst/>
          </a:prstGeom>
          <a:noFill/>
          <a:ln cap="flat" cmpd="sng" w="31925">
            <a:solidFill>
              <a:srgbClr val="6C0819"/>
            </a:solidFill>
            <a:prstDash val="solid"/>
            <a:round/>
            <a:headEnd len="sm" w="sm" type="none"/>
            <a:tailEnd len="med" w="med" type="triangle"/>
          </a:ln>
          <a:effectLst>
            <a:outerShdw blurRad="44670" rotWithShape="0" dir="5400000" dist="22335">
              <a:srgbClr val="000000">
                <a:alpha val="36860"/>
              </a:srgbClr>
            </a:outerShdw>
          </a:effectLst>
        </p:spPr>
      </p:cxnSp>
      <p:sp>
        <p:nvSpPr>
          <p:cNvPr id="359" name="Google Shape;359;g3ddb47ba119_0_250"/>
          <p:cNvSpPr/>
          <p:nvPr/>
        </p:nvSpPr>
        <p:spPr>
          <a:xfrm>
            <a:off x="1572158" y="2441358"/>
            <a:ext cx="1798500" cy="533700"/>
          </a:xfrm>
          <a:prstGeom prst="roundRect">
            <a:avLst>
              <a:gd fmla="val 16667" name="adj"/>
            </a:avLst>
          </a:prstGeom>
          <a:solidFill>
            <a:srgbClr val="6C0819"/>
          </a:solidFill>
          <a:ln cap="flat" cmpd="sng" w="28375">
            <a:solidFill>
              <a:srgbClr val="000D2C"/>
            </a:solidFill>
            <a:prstDash val="solid"/>
            <a:round/>
            <a:headEnd len="sm" w="sm" type="none"/>
            <a:tailEnd len="sm" w="sm" type="none"/>
          </a:ln>
        </p:spPr>
        <p:txBody>
          <a:bodyPr anchorCtr="0" anchor="ctr" bIns="51025" lIns="102100" spcFirstLastPara="1" rIns="102100" wrap="square" tIns="51025">
            <a:noAutofit/>
          </a:bodyPr>
          <a:lstStyle/>
          <a:p>
            <a:pPr indent="0" lvl="0" marL="0" marR="0" rtl="0" algn="ctr">
              <a:lnSpc>
                <a:spcPct val="100000"/>
              </a:lnSpc>
              <a:spcBef>
                <a:spcPts val="0"/>
              </a:spcBef>
              <a:spcAft>
                <a:spcPts val="0"/>
              </a:spcAft>
              <a:buClr>
                <a:srgbClr val="000000"/>
              </a:buClr>
              <a:buSzPts val="1508"/>
              <a:buFont typeface="Arial"/>
              <a:buNone/>
            </a:pPr>
            <a:r>
              <a:rPr b="0" i="0" lang="sv-SE" sz="1405" u="none" cap="none" strike="noStrike">
                <a:solidFill>
                  <a:schemeClr val="lt1"/>
                </a:solidFill>
                <a:latin typeface="Arial"/>
                <a:ea typeface="Arial"/>
                <a:cs typeface="Arial"/>
                <a:sym typeface="Arial"/>
              </a:rPr>
              <a:t>Freight rail u</a:t>
            </a:r>
            <a:r>
              <a:rPr b="0" i="0" lang="sv-SE" sz="1405" u="none" cap="none" strike="noStrike">
                <a:solidFill>
                  <a:srgbClr val="FFFFFF"/>
                </a:solidFill>
                <a:latin typeface="Arial"/>
                <a:ea typeface="Arial"/>
                <a:cs typeface="Arial"/>
                <a:sym typeface="Arial"/>
              </a:rPr>
              <a:t>sing </a:t>
            </a:r>
            <a:r>
              <a:rPr b="0" i="0" lang="sv-SE" sz="1405" u="none" cap="none" strike="noStrike">
                <a:solidFill>
                  <a:schemeClr val="lt1"/>
                </a:solidFill>
                <a:latin typeface="Arial"/>
                <a:ea typeface="Arial"/>
                <a:cs typeface="Arial"/>
                <a:sym typeface="Arial"/>
              </a:rPr>
              <a:t>liquid fuel</a:t>
            </a:r>
            <a:endParaRPr b="0" i="0" sz="1405" u="none" cap="none" strike="noStrike">
              <a:solidFill>
                <a:srgbClr val="000000"/>
              </a:solidFill>
              <a:latin typeface="Arial"/>
              <a:ea typeface="Arial"/>
              <a:cs typeface="Arial"/>
              <a:sym typeface="Arial"/>
            </a:endParaRPr>
          </a:p>
        </p:txBody>
      </p:sp>
      <p:cxnSp>
        <p:nvCxnSpPr>
          <p:cNvPr id="360" name="Google Shape;360;g3ddb47ba119_0_250"/>
          <p:cNvCxnSpPr/>
          <p:nvPr/>
        </p:nvCxnSpPr>
        <p:spPr>
          <a:xfrm>
            <a:off x="577094" y="2694554"/>
            <a:ext cx="994800" cy="0"/>
          </a:xfrm>
          <a:prstGeom prst="straightConnector1">
            <a:avLst/>
          </a:prstGeom>
          <a:noFill/>
          <a:ln cap="flat" cmpd="sng" w="31925">
            <a:solidFill>
              <a:srgbClr val="6C0819"/>
            </a:solidFill>
            <a:prstDash val="solid"/>
            <a:round/>
            <a:headEnd len="sm" w="sm" type="none"/>
            <a:tailEnd len="med" w="med" type="triangle"/>
          </a:ln>
          <a:effectLst>
            <a:outerShdw blurRad="44670" rotWithShape="0" dir="5400000" dist="22335">
              <a:srgbClr val="000000">
                <a:alpha val="36860"/>
              </a:srgbClr>
            </a:outerShdw>
          </a:effectLst>
        </p:spPr>
      </p:cxnSp>
      <p:cxnSp>
        <p:nvCxnSpPr>
          <p:cNvPr id="361" name="Google Shape;361;g3ddb47ba119_0_250"/>
          <p:cNvCxnSpPr/>
          <p:nvPr/>
        </p:nvCxnSpPr>
        <p:spPr>
          <a:xfrm>
            <a:off x="3554514" y="1319515"/>
            <a:ext cx="0" cy="1401900"/>
          </a:xfrm>
          <a:prstGeom prst="straightConnector1">
            <a:avLst/>
          </a:prstGeom>
          <a:noFill/>
          <a:ln cap="flat" cmpd="sng" w="42550">
            <a:solidFill>
              <a:srgbClr val="6C0819"/>
            </a:solidFill>
            <a:prstDash val="solid"/>
            <a:round/>
            <a:headEnd len="sm" w="sm" type="none"/>
            <a:tailEnd len="sm" w="sm" type="none"/>
          </a:ln>
          <a:effectLst>
            <a:outerShdw blurRad="44670" rotWithShape="0" dir="5400000" dist="22335">
              <a:srgbClr val="000000">
                <a:alpha val="36860"/>
              </a:srgbClr>
            </a:outerShdw>
          </a:effectLst>
        </p:spPr>
      </p:cxnSp>
      <p:cxnSp>
        <p:nvCxnSpPr>
          <p:cNvPr id="362" name="Google Shape;362;g3ddb47ba119_0_250"/>
          <p:cNvCxnSpPr/>
          <p:nvPr/>
        </p:nvCxnSpPr>
        <p:spPr>
          <a:xfrm rot="10800000">
            <a:off x="3370316" y="2708204"/>
            <a:ext cx="184200" cy="0"/>
          </a:xfrm>
          <a:prstGeom prst="straightConnector1">
            <a:avLst/>
          </a:prstGeom>
          <a:noFill/>
          <a:ln cap="flat" cmpd="sng" w="42550">
            <a:solidFill>
              <a:srgbClr val="6C0819"/>
            </a:solidFill>
            <a:prstDash val="solid"/>
            <a:round/>
            <a:headEnd len="sm" w="sm" type="none"/>
            <a:tailEnd len="sm" w="sm" type="none"/>
          </a:ln>
          <a:effectLst>
            <a:outerShdw blurRad="44670" rotWithShape="0" dir="5400000" dist="22335">
              <a:srgbClr val="000000">
                <a:alpha val="36860"/>
              </a:srgbClr>
            </a:outerShdw>
          </a:effectLst>
        </p:spPr>
      </p:cxnSp>
      <p:cxnSp>
        <p:nvCxnSpPr>
          <p:cNvPr id="363" name="Google Shape;363;g3ddb47ba119_0_250"/>
          <p:cNvCxnSpPr/>
          <p:nvPr/>
        </p:nvCxnSpPr>
        <p:spPr>
          <a:xfrm rot="10800000">
            <a:off x="3370316" y="1993816"/>
            <a:ext cx="184200" cy="0"/>
          </a:xfrm>
          <a:prstGeom prst="straightConnector1">
            <a:avLst/>
          </a:prstGeom>
          <a:noFill/>
          <a:ln cap="flat" cmpd="sng" w="42550">
            <a:solidFill>
              <a:srgbClr val="6C0819"/>
            </a:solidFill>
            <a:prstDash val="solid"/>
            <a:round/>
            <a:headEnd len="sm" w="sm" type="none"/>
            <a:tailEnd len="sm" w="sm" type="none"/>
          </a:ln>
          <a:effectLst>
            <a:outerShdw blurRad="44670" rotWithShape="0" dir="5400000" dist="22335">
              <a:srgbClr val="000000">
                <a:alpha val="36860"/>
              </a:srgbClr>
            </a:outerShdw>
          </a:effectLst>
        </p:spPr>
      </p:cxnSp>
      <p:cxnSp>
        <p:nvCxnSpPr>
          <p:cNvPr id="364" name="Google Shape;364;g3ddb47ba119_0_250"/>
          <p:cNvCxnSpPr/>
          <p:nvPr/>
        </p:nvCxnSpPr>
        <p:spPr>
          <a:xfrm rot="10800000">
            <a:off x="3370316" y="1317956"/>
            <a:ext cx="184200" cy="0"/>
          </a:xfrm>
          <a:prstGeom prst="straightConnector1">
            <a:avLst/>
          </a:prstGeom>
          <a:noFill/>
          <a:ln cap="flat" cmpd="sng" w="42550">
            <a:solidFill>
              <a:srgbClr val="6C0819"/>
            </a:solidFill>
            <a:prstDash val="solid"/>
            <a:round/>
            <a:headEnd len="sm" w="sm" type="none"/>
            <a:tailEnd len="sm" w="sm" type="none"/>
          </a:ln>
          <a:effectLst>
            <a:outerShdw blurRad="44670" rotWithShape="0" dir="5400000" dist="22335">
              <a:srgbClr val="000000">
                <a:alpha val="36860"/>
              </a:srgbClr>
            </a:outerShdw>
          </a:effectLst>
        </p:spPr>
      </p:cxnSp>
      <p:cxnSp>
        <p:nvCxnSpPr>
          <p:cNvPr id="365" name="Google Shape;365;g3ddb47ba119_0_250"/>
          <p:cNvCxnSpPr/>
          <p:nvPr/>
        </p:nvCxnSpPr>
        <p:spPr>
          <a:xfrm>
            <a:off x="3554510" y="1993827"/>
            <a:ext cx="682200" cy="0"/>
          </a:xfrm>
          <a:prstGeom prst="straightConnector1">
            <a:avLst/>
          </a:prstGeom>
          <a:noFill/>
          <a:ln cap="flat" cmpd="sng" w="31925">
            <a:solidFill>
              <a:srgbClr val="6C0819"/>
            </a:solidFill>
            <a:prstDash val="solid"/>
            <a:round/>
            <a:headEnd len="sm" w="sm" type="none"/>
            <a:tailEnd len="med" w="med" type="triangle"/>
          </a:ln>
          <a:effectLst>
            <a:outerShdw blurRad="44670" rotWithShape="0" dir="5400000" dist="22335">
              <a:srgbClr val="000000">
                <a:alpha val="36860"/>
              </a:srgbClr>
            </a:outerShdw>
          </a:effectLst>
        </p:spPr>
      </p:cxnSp>
      <p:sp>
        <p:nvSpPr>
          <p:cNvPr id="366" name="Google Shape;366;g3ddb47ba119_0_250"/>
          <p:cNvSpPr txBox="1"/>
          <p:nvPr/>
        </p:nvSpPr>
        <p:spPr>
          <a:xfrm>
            <a:off x="708747" y="995062"/>
            <a:ext cx="731400" cy="309300"/>
          </a:xfrm>
          <a:prstGeom prst="rect">
            <a:avLst/>
          </a:prstGeom>
          <a:noFill/>
          <a:ln>
            <a:noFill/>
          </a:ln>
        </p:spPr>
        <p:txBody>
          <a:bodyPr anchorCtr="0" anchor="t" bIns="51025" lIns="102100" spcFirstLastPara="1" rIns="102100" wrap="square" tIns="51025">
            <a:spAutoFit/>
          </a:bodyPr>
          <a:lstStyle/>
          <a:p>
            <a:pPr indent="0" lvl="0" marL="0" marR="0" rtl="0" algn="ctr">
              <a:lnSpc>
                <a:spcPct val="100000"/>
              </a:lnSpc>
              <a:spcBef>
                <a:spcPts val="0"/>
              </a:spcBef>
              <a:spcAft>
                <a:spcPts val="0"/>
              </a:spcAft>
              <a:buClr>
                <a:srgbClr val="000000"/>
              </a:buClr>
              <a:buSzPts val="1340"/>
              <a:buFont typeface="Arial"/>
              <a:buNone/>
            </a:pPr>
            <a:r>
              <a:rPr b="0" i="0" lang="sv-SE" sz="1340" u="none" cap="none" strike="noStrike">
                <a:solidFill>
                  <a:srgbClr val="000000"/>
                </a:solidFill>
                <a:latin typeface="Arial"/>
                <a:ea typeface="Arial"/>
                <a:cs typeface="Arial"/>
                <a:sym typeface="Arial"/>
              </a:rPr>
              <a:t>A</a:t>
            </a:r>
            <a:endParaRPr b="0" i="0" sz="1563" u="none" cap="none" strike="noStrike">
              <a:solidFill>
                <a:srgbClr val="000000"/>
              </a:solidFill>
              <a:latin typeface="Arial"/>
              <a:ea typeface="Arial"/>
              <a:cs typeface="Arial"/>
              <a:sym typeface="Arial"/>
            </a:endParaRPr>
          </a:p>
        </p:txBody>
      </p:sp>
      <p:sp>
        <p:nvSpPr>
          <p:cNvPr id="367" name="Google Shape;367;g3ddb47ba119_0_250"/>
          <p:cNvSpPr txBox="1"/>
          <p:nvPr/>
        </p:nvSpPr>
        <p:spPr>
          <a:xfrm>
            <a:off x="708747" y="1690187"/>
            <a:ext cx="731400" cy="309300"/>
          </a:xfrm>
          <a:prstGeom prst="rect">
            <a:avLst/>
          </a:prstGeom>
          <a:noFill/>
          <a:ln>
            <a:noFill/>
          </a:ln>
        </p:spPr>
        <p:txBody>
          <a:bodyPr anchorCtr="0" anchor="t" bIns="51025" lIns="102100" spcFirstLastPara="1" rIns="102100" wrap="square" tIns="51025">
            <a:spAutoFit/>
          </a:bodyPr>
          <a:lstStyle/>
          <a:p>
            <a:pPr indent="0" lvl="0" marL="0" marR="0" rtl="0" algn="ctr">
              <a:lnSpc>
                <a:spcPct val="100000"/>
              </a:lnSpc>
              <a:spcBef>
                <a:spcPts val="0"/>
              </a:spcBef>
              <a:spcAft>
                <a:spcPts val="0"/>
              </a:spcAft>
              <a:buClr>
                <a:srgbClr val="000000"/>
              </a:buClr>
              <a:buSzPts val="1340"/>
              <a:buFont typeface="Arial"/>
              <a:buNone/>
            </a:pPr>
            <a:r>
              <a:rPr b="0" i="0" lang="sv-SE" sz="1340" u="none" cap="none" strike="noStrike">
                <a:solidFill>
                  <a:srgbClr val="000000"/>
                </a:solidFill>
                <a:latin typeface="Arial"/>
                <a:ea typeface="Arial"/>
                <a:cs typeface="Arial"/>
                <a:sym typeface="Arial"/>
              </a:rPr>
              <a:t>B</a:t>
            </a:r>
            <a:endParaRPr b="0" i="0" sz="1563" u="none" cap="none" strike="noStrike">
              <a:solidFill>
                <a:srgbClr val="000000"/>
              </a:solidFill>
              <a:latin typeface="Arial"/>
              <a:ea typeface="Arial"/>
              <a:cs typeface="Arial"/>
              <a:sym typeface="Arial"/>
            </a:endParaRPr>
          </a:p>
        </p:txBody>
      </p:sp>
      <p:sp>
        <p:nvSpPr>
          <p:cNvPr id="368" name="Google Shape;368;g3ddb47ba119_0_250"/>
          <p:cNvSpPr txBox="1"/>
          <p:nvPr/>
        </p:nvSpPr>
        <p:spPr>
          <a:xfrm>
            <a:off x="708747" y="2385311"/>
            <a:ext cx="731400" cy="309300"/>
          </a:xfrm>
          <a:prstGeom prst="rect">
            <a:avLst/>
          </a:prstGeom>
          <a:noFill/>
          <a:ln>
            <a:noFill/>
          </a:ln>
        </p:spPr>
        <p:txBody>
          <a:bodyPr anchorCtr="0" anchor="t" bIns="51025" lIns="102100" spcFirstLastPara="1" rIns="102100" wrap="square" tIns="51025">
            <a:spAutoFit/>
          </a:bodyPr>
          <a:lstStyle/>
          <a:p>
            <a:pPr indent="0" lvl="0" marL="0" marR="0" rtl="0" algn="ctr">
              <a:lnSpc>
                <a:spcPct val="100000"/>
              </a:lnSpc>
              <a:spcBef>
                <a:spcPts val="0"/>
              </a:spcBef>
              <a:spcAft>
                <a:spcPts val="0"/>
              </a:spcAft>
              <a:buClr>
                <a:srgbClr val="000000"/>
              </a:buClr>
              <a:buSzPts val="1340"/>
              <a:buFont typeface="Arial"/>
              <a:buNone/>
            </a:pPr>
            <a:r>
              <a:rPr b="0" i="0" lang="sv-SE" sz="1340" u="none" cap="none" strike="noStrike">
                <a:solidFill>
                  <a:srgbClr val="000000"/>
                </a:solidFill>
                <a:latin typeface="Arial"/>
                <a:ea typeface="Arial"/>
                <a:cs typeface="Arial"/>
                <a:sym typeface="Arial"/>
              </a:rPr>
              <a:t>C</a:t>
            </a:r>
            <a:endParaRPr b="0" i="0" sz="1563" u="none" cap="none" strike="noStrike">
              <a:solidFill>
                <a:srgbClr val="000000"/>
              </a:solidFill>
              <a:latin typeface="Arial"/>
              <a:ea typeface="Arial"/>
              <a:cs typeface="Arial"/>
              <a:sym typeface="Arial"/>
            </a:endParaRPr>
          </a:p>
        </p:txBody>
      </p:sp>
      <p:sp>
        <p:nvSpPr>
          <p:cNvPr id="369" name="Google Shape;369;g3ddb47ba119_0_250"/>
          <p:cNvSpPr txBox="1"/>
          <p:nvPr/>
        </p:nvSpPr>
        <p:spPr>
          <a:xfrm>
            <a:off x="3502273" y="1684575"/>
            <a:ext cx="731400" cy="309300"/>
          </a:xfrm>
          <a:prstGeom prst="rect">
            <a:avLst/>
          </a:prstGeom>
          <a:noFill/>
          <a:ln>
            <a:noFill/>
          </a:ln>
        </p:spPr>
        <p:txBody>
          <a:bodyPr anchorCtr="0" anchor="t" bIns="51025" lIns="102100" spcFirstLastPara="1" rIns="102100" wrap="square" tIns="51025">
            <a:spAutoFit/>
          </a:bodyPr>
          <a:lstStyle/>
          <a:p>
            <a:pPr indent="0" lvl="0" marL="0" marR="0" rtl="0" algn="ctr">
              <a:lnSpc>
                <a:spcPct val="100000"/>
              </a:lnSpc>
              <a:spcBef>
                <a:spcPts val="0"/>
              </a:spcBef>
              <a:spcAft>
                <a:spcPts val="0"/>
              </a:spcAft>
              <a:buClr>
                <a:srgbClr val="000000"/>
              </a:buClr>
              <a:buSzPts val="1340"/>
              <a:buFont typeface="Arial"/>
              <a:buNone/>
            </a:pPr>
            <a:r>
              <a:rPr b="0" i="0" lang="sv-SE" sz="1340" u="none" cap="none" strike="noStrike">
                <a:solidFill>
                  <a:srgbClr val="000000"/>
                </a:solidFill>
                <a:latin typeface="Arial"/>
                <a:ea typeface="Arial"/>
                <a:cs typeface="Arial"/>
                <a:sym typeface="Arial"/>
              </a:rPr>
              <a:t>D</a:t>
            </a:r>
            <a:endParaRPr b="0" i="0" sz="1563" u="none" cap="none" strike="noStrike">
              <a:solidFill>
                <a:srgbClr val="000000"/>
              </a:solidFill>
              <a:latin typeface="Arial"/>
              <a:ea typeface="Arial"/>
              <a:cs typeface="Arial"/>
              <a:sym typeface="Arial"/>
            </a:endParaRPr>
          </a:p>
        </p:txBody>
      </p:sp>
      <p:sp>
        <p:nvSpPr>
          <p:cNvPr id="370" name="Google Shape;370;g3ddb47ba119_0_250"/>
          <p:cNvSpPr/>
          <p:nvPr/>
        </p:nvSpPr>
        <p:spPr>
          <a:xfrm>
            <a:off x="2416126" y="3478611"/>
            <a:ext cx="1798500" cy="533700"/>
          </a:xfrm>
          <a:prstGeom prst="roundRect">
            <a:avLst>
              <a:gd fmla="val 16667" name="adj"/>
            </a:avLst>
          </a:prstGeom>
          <a:solidFill>
            <a:srgbClr val="6C0819"/>
          </a:solidFill>
          <a:ln cap="flat" cmpd="sng" w="28375">
            <a:solidFill>
              <a:srgbClr val="000D2C"/>
            </a:solidFill>
            <a:prstDash val="solid"/>
            <a:round/>
            <a:headEnd len="sm" w="sm" type="none"/>
            <a:tailEnd len="sm" w="sm" type="none"/>
          </a:ln>
        </p:spPr>
        <p:txBody>
          <a:bodyPr anchorCtr="0" anchor="ctr" bIns="51025" lIns="102100" spcFirstLastPara="1" rIns="102100" wrap="square" tIns="51025">
            <a:noAutofit/>
          </a:bodyPr>
          <a:lstStyle/>
          <a:p>
            <a:pPr indent="0" lvl="0" marL="0" marR="0" rtl="0" algn="ctr">
              <a:lnSpc>
                <a:spcPct val="100000"/>
              </a:lnSpc>
              <a:spcBef>
                <a:spcPts val="0"/>
              </a:spcBef>
              <a:spcAft>
                <a:spcPts val="0"/>
              </a:spcAft>
              <a:buClr>
                <a:srgbClr val="000000"/>
              </a:buClr>
              <a:buSzPts val="1508"/>
              <a:buFont typeface="Arial"/>
              <a:buNone/>
            </a:pPr>
            <a:r>
              <a:rPr b="0" i="0" lang="sv-SE" sz="1405" u="none" cap="none" strike="noStrike">
                <a:solidFill>
                  <a:srgbClr val="FFFFFF"/>
                </a:solidFill>
                <a:latin typeface="Arial"/>
                <a:ea typeface="Arial"/>
                <a:cs typeface="Arial"/>
                <a:sym typeface="Arial"/>
              </a:rPr>
              <a:t>Passenger rail using electricity</a:t>
            </a:r>
            <a:endParaRPr b="0" i="0" sz="1405" u="none" cap="none" strike="noStrike">
              <a:solidFill>
                <a:srgbClr val="000000"/>
              </a:solidFill>
              <a:latin typeface="Arial"/>
              <a:ea typeface="Arial"/>
              <a:cs typeface="Arial"/>
              <a:sym typeface="Arial"/>
            </a:endParaRPr>
          </a:p>
        </p:txBody>
      </p:sp>
      <p:cxnSp>
        <p:nvCxnSpPr>
          <p:cNvPr id="371" name="Google Shape;371;g3ddb47ba119_0_250"/>
          <p:cNvCxnSpPr/>
          <p:nvPr/>
        </p:nvCxnSpPr>
        <p:spPr>
          <a:xfrm>
            <a:off x="1421063" y="3731808"/>
            <a:ext cx="994800" cy="0"/>
          </a:xfrm>
          <a:prstGeom prst="straightConnector1">
            <a:avLst/>
          </a:prstGeom>
          <a:noFill/>
          <a:ln cap="flat" cmpd="sng" w="31925">
            <a:solidFill>
              <a:srgbClr val="6C0819"/>
            </a:solidFill>
            <a:prstDash val="solid"/>
            <a:round/>
            <a:headEnd len="sm" w="sm" type="none"/>
            <a:tailEnd len="med" w="med" type="triangle"/>
          </a:ln>
          <a:effectLst>
            <a:outerShdw blurRad="44670" rotWithShape="0" dir="5400000" dist="22335">
              <a:srgbClr val="000000">
                <a:alpha val="36860"/>
              </a:srgbClr>
            </a:outerShdw>
          </a:effectLst>
        </p:spPr>
      </p:cxnSp>
      <p:sp>
        <p:nvSpPr>
          <p:cNvPr id="372" name="Google Shape;372;g3ddb47ba119_0_250"/>
          <p:cNvSpPr/>
          <p:nvPr/>
        </p:nvSpPr>
        <p:spPr>
          <a:xfrm>
            <a:off x="2416126" y="4173736"/>
            <a:ext cx="1798500" cy="533700"/>
          </a:xfrm>
          <a:prstGeom prst="roundRect">
            <a:avLst>
              <a:gd fmla="val 16667" name="adj"/>
            </a:avLst>
          </a:prstGeom>
          <a:solidFill>
            <a:srgbClr val="6C0819"/>
          </a:solidFill>
          <a:ln cap="flat" cmpd="sng" w="28375">
            <a:solidFill>
              <a:srgbClr val="000D2C"/>
            </a:solidFill>
            <a:prstDash val="solid"/>
            <a:round/>
            <a:headEnd len="sm" w="sm" type="none"/>
            <a:tailEnd len="sm" w="sm" type="none"/>
          </a:ln>
        </p:spPr>
        <p:txBody>
          <a:bodyPr anchorCtr="0" anchor="ctr" bIns="51025" lIns="102100" spcFirstLastPara="1" rIns="102100" wrap="square" tIns="51025">
            <a:noAutofit/>
          </a:bodyPr>
          <a:lstStyle/>
          <a:p>
            <a:pPr indent="0" lvl="0" marL="0" marR="0" rtl="0" algn="ctr">
              <a:lnSpc>
                <a:spcPct val="100000"/>
              </a:lnSpc>
              <a:spcBef>
                <a:spcPts val="0"/>
              </a:spcBef>
              <a:spcAft>
                <a:spcPts val="0"/>
              </a:spcAft>
              <a:buClr>
                <a:srgbClr val="000000"/>
              </a:buClr>
              <a:buSzPts val="1508"/>
              <a:buFont typeface="Arial"/>
              <a:buNone/>
            </a:pPr>
            <a:r>
              <a:rPr b="0" i="0" lang="sv-SE" sz="1405" u="none" cap="none" strike="noStrike">
                <a:solidFill>
                  <a:schemeClr val="lt1"/>
                </a:solidFill>
                <a:latin typeface="Arial"/>
                <a:ea typeface="Arial"/>
                <a:cs typeface="Arial"/>
                <a:sym typeface="Arial"/>
              </a:rPr>
              <a:t>Passenger rail</a:t>
            </a:r>
            <a:r>
              <a:rPr b="0" i="0" lang="sv-SE" sz="1405" u="none" cap="none" strike="noStrike">
                <a:solidFill>
                  <a:srgbClr val="FFFFFF"/>
                </a:solidFill>
                <a:latin typeface="Arial"/>
                <a:ea typeface="Arial"/>
                <a:cs typeface="Arial"/>
                <a:sym typeface="Arial"/>
              </a:rPr>
              <a:t> using hydrogen</a:t>
            </a:r>
            <a:endParaRPr b="0" i="0" sz="1405" u="none" cap="none" strike="noStrike">
              <a:solidFill>
                <a:srgbClr val="000000"/>
              </a:solidFill>
              <a:latin typeface="Arial"/>
              <a:ea typeface="Arial"/>
              <a:cs typeface="Arial"/>
              <a:sym typeface="Arial"/>
            </a:endParaRPr>
          </a:p>
        </p:txBody>
      </p:sp>
      <p:cxnSp>
        <p:nvCxnSpPr>
          <p:cNvPr id="373" name="Google Shape;373;g3ddb47ba119_0_250"/>
          <p:cNvCxnSpPr/>
          <p:nvPr/>
        </p:nvCxnSpPr>
        <p:spPr>
          <a:xfrm>
            <a:off x="1421063" y="4426932"/>
            <a:ext cx="994800" cy="0"/>
          </a:xfrm>
          <a:prstGeom prst="straightConnector1">
            <a:avLst/>
          </a:prstGeom>
          <a:noFill/>
          <a:ln cap="flat" cmpd="sng" w="31925">
            <a:solidFill>
              <a:srgbClr val="6C0819"/>
            </a:solidFill>
            <a:prstDash val="solid"/>
            <a:round/>
            <a:headEnd len="sm" w="sm" type="none"/>
            <a:tailEnd len="med" w="med" type="triangle"/>
          </a:ln>
          <a:effectLst>
            <a:outerShdw blurRad="44670" rotWithShape="0" dir="5400000" dist="22335">
              <a:srgbClr val="000000">
                <a:alpha val="36860"/>
              </a:srgbClr>
            </a:outerShdw>
          </a:effectLst>
        </p:spPr>
      </p:cxnSp>
      <p:sp>
        <p:nvSpPr>
          <p:cNvPr id="374" name="Google Shape;374;g3ddb47ba119_0_250"/>
          <p:cNvSpPr/>
          <p:nvPr/>
        </p:nvSpPr>
        <p:spPr>
          <a:xfrm>
            <a:off x="2416126" y="4868860"/>
            <a:ext cx="1798500" cy="533700"/>
          </a:xfrm>
          <a:prstGeom prst="roundRect">
            <a:avLst>
              <a:gd fmla="val 16667" name="adj"/>
            </a:avLst>
          </a:prstGeom>
          <a:solidFill>
            <a:srgbClr val="6C0819"/>
          </a:solidFill>
          <a:ln cap="flat" cmpd="sng" w="28375">
            <a:solidFill>
              <a:srgbClr val="000D2C"/>
            </a:solidFill>
            <a:prstDash val="solid"/>
            <a:round/>
            <a:headEnd len="sm" w="sm" type="none"/>
            <a:tailEnd len="sm" w="sm" type="none"/>
          </a:ln>
        </p:spPr>
        <p:txBody>
          <a:bodyPr anchorCtr="0" anchor="ctr" bIns="51025" lIns="102100" spcFirstLastPara="1" rIns="102100" wrap="square" tIns="51025">
            <a:noAutofit/>
          </a:bodyPr>
          <a:lstStyle/>
          <a:p>
            <a:pPr indent="0" lvl="0" marL="0" marR="0" rtl="0" algn="ctr">
              <a:lnSpc>
                <a:spcPct val="100000"/>
              </a:lnSpc>
              <a:spcBef>
                <a:spcPts val="0"/>
              </a:spcBef>
              <a:spcAft>
                <a:spcPts val="0"/>
              </a:spcAft>
              <a:buClr>
                <a:srgbClr val="000000"/>
              </a:buClr>
              <a:buSzPts val="1508"/>
              <a:buFont typeface="Arial"/>
              <a:buNone/>
            </a:pPr>
            <a:r>
              <a:rPr b="0" i="0" lang="sv-SE" sz="1405" u="none" cap="none" strike="noStrike">
                <a:solidFill>
                  <a:schemeClr val="lt1"/>
                </a:solidFill>
                <a:latin typeface="Arial"/>
                <a:ea typeface="Arial"/>
                <a:cs typeface="Arial"/>
                <a:sym typeface="Arial"/>
              </a:rPr>
              <a:t>Passenger rail u</a:t>
            </a:r>
            <a:r>
              <a:rPr b="0" i="0" lang="sv-SE" sz="1405" u="none" cap="none" strike="noStrike">
                <a:solidFill>
                  <a:srgbClr val="FFFFFF"/>
                </a:solidFill>
                <a:latin typeface="Arial"/>
                <a:ea typeface="Arial"/>
                <a:cs typeface="Arial"/>
                <a:sym typeface="Arial"/>
              </a:rPr>
              <a:t>sing </a:t>
            </a:r>
            <a:r>
              <a:rPr b="0" i="0" lang="sv-SE" sz="1405" u="none" cap="none" strike="noStrike">
                <a:solidFill>
                  <a:schemeClr val="lt1"/>
                </a:solidFill>
                <a:latin typeface="Arial"/>
                <a:ea typeface="Arial"/>
                <a:cs typeface="Arial"/>
                <a:sym typeface="Arial"/>
              </a:rPr>
              <a:t>liquid fuel</a:t>
            </a:r>
            <a:endParaRPr b="0" i="0" sz="1405" u="none" cap="none" strike="noStrike">
              <a:solidFill>
                <a:srgbClr val="000000"/>
              </a:solidFill>
              <a:latin typeface="Arial"/>
              <a:ea typeface="Arial"/>
              <a:cs typeface="Arial"/>
              <a:sym typeface="Arial"/>
            </a:endParaRPr>
          </a:p>
        </p:txBody>
      </p:sp>
      <p:cxnSp>
        <p:nvCxnSpPr>
          <p:cNvPr id="375" name="Google Shape;375;g3ddb47ba119_0_250"/>
          <p:cNvCxnSpPr/>
          <p:nvPr/>
        </p:nvCxnSpPr>
        <p:spPr>
          <a:xfrm>
            <a:off x="1421063" y="5122057"/>
            <a:ext cx="994800" cy="0"/>
          </a:xfrm>
          <a:prstGeom prst="straightConnector1">
            <a:avLst/>
          </a:prstGeom>
          <a:noFill/>
          <a:ln cap="flat" cmpd="sng" w="31925">
            <a:solidFill>
              <a:srgbClr val="6C0819"/>
            </a:solidFill>
            <a:prstDash val="solid"/>
            <a:round/>
            <a:headEnd len="sm" w="sm" type="none"/>
            <a:tailEnd len="med" w="med" type="triangle"/>
          </a:ln>
          <a:effectLst>
            <a:outerShdw blurRad="44670" rotWithShape="0" dir="5400000" dist="22335">
              <a:srgbClr val="000000">
                <a:alpha val="36860"/>
              </a:srgbClr>
            </a:outerShdw>
          </a:effectLst>
        </p:spPr>
      </p:cxnSp>
      <p:cxnSp>
        <p:nvCxnSpPr>
          <p:cNvPr id="376" name="Google Shape;376;g3ddb47ba119_0_250"/>
          <p:cNvCxnSpPr/>
          <p:nvPr/>
        </p:nvCxnSpPr>
        <p:spPr>
          <a:xfrm>
            <a:off x="4398482" y="3747018"/>
            <a:ext cx="0" cy="1401900"/>
          </a:xfrm>
          <a:prstGeom prst="straightConnector1">
            <a:avLst/>
          </a:prstGeom>
          <a:noFill/>
          <a:ln cap="flat" cmpd="sng" w="42550">
            <a:solidFill>
              <a:srgbClr val="6C0819"/>
            </a:solidFill>
            <a:prstDash val="solid"/>
            <a:round/>
            <a:headEnd len="sm" w="sm" type="none"/>
            <a:tailEnd len="sm" w="sm" type="none"/>
          </a:ln>
          <a:effectLst>
            <a:outerShdw blurRad="44670" rotWithShape="0" dir="5400000" dist="22335">
              <a:srgbClr val="000000">
                <a:alpha val="36860"/>
              </a:srgbClr>
            </a:outerShdw>
          </a:effectLst>
        </p:spPr>
      </p:cxnSp>
      <p:cxnSp>
        <p:nvCxnSpPr>
          <p:cNvPr id="377" name="Google Shape;377;g3ddb47ba119_0_250"/>
          <p:cNvCxnSpPr/>
          <p:nvPr/>
        </p:nvCxnSpPr>
        <p:spPr>
          <a:xfrm rot="10800000">
            <a:off x="4214284" y="5135707"/>
            <a:ext cx="184200" cy="0"/>
          </a:xfrm>
          <a:prstGeom prst="straightConnector1">
            <a:avLst/>
          </a:prstGeom>
          <a:noFill/>
          <a:ln cap="flat" cmpd="sng" w="42550">
            <a:solidFill>
              <a:srgbClr val="6C0819"/>
            </a:solidFill>
            <a:prstDash val="solid"/>
            <a:round/>
            <a:headEnd len="sm" w="sm" type="none"/>
            <a:tailEnd len="sm" w="sm" type="none"/>
          </a:ln>
          <a:effectLst>
            <a:outerShdw blurRad="44670" rotWithShape="0" dir="5400000" dist="22335">
              <a:srgbClr val="000000">
                <a:alpha val="36860"/>
              </a:srgbClr>
            </a:outerShdw>
          </a:effectLst>
        </p:spPr>
      </p:cxnSp>
      <p:cxnSp>
        <p:nvCxnSpPr>
          <p:cNvPr id="378" name="Google Shape;378;g3ddb47ba119_0_250"/>
          <p:cNvCxnSpPr/>
          <p:nvPr/>
        </p:nvCxnSpPr>
        <p:spPr>
          <a:xfrm rot="10800000">
            <a:off x="4214284" y="4421318"/>
            <a:ext cx="184200" cy="0"/>
          </a:xfrm>
          <a:prstGeom prst="straightConnector1">
            <a:avLst/>
          </a:prstGeom>
          <a:noFill/>
          <a:ln cap="flat" cmpd="sng" w="42550">
            <a:solidFill>
              <a:srgbClr val="6C0819"/>
            </a:solidFill>
            <a:prstDash val="solid"/>
            <a:round/>
            <a:headEnd len="sm" w="sm" type="none"/>
            <a:tailEnd len="sm" w="sm" type="none"/>
          </a:ln>
          <a:effectLst>
            <a:outerShdw blurRad="44670" rotWithShape="0" dir="5400000" dist="22335">
              <a:srgbClr val="000000">
                <a:alpha val="36860"/>
              </a:srgbClr>
            </a:outerShdw>
          </a:effectLst>
        </p:spPr>
      </p:cxnSp>
      <p:cxnSp>
        <p:nvCxnSpPr>
          <p:cNvPr id="379" name="Google Shape;379;g3ddb47ba119_0_250"/>
          <p:cNvCxnSpPr/>
          <p:nvPr/>
        </p:nvCxnSpPr>
        <p:spPr>
          <a:xfrm rot="10800000">
            <a:off x="4214284" y="3745458"/>
            <a:ext cx="184200" cy="0"/>
          </a:xfrm>
          <a:prstGeom prst="straightConnector1">
            <a:avLst/>
          </a:prstGeom>
          <a:noFill/>
          <a:ln cap="flat" cmpd="sng" w="42550">
            <a:solidFill>
              <a:srgbClr val="6C0819"/>
            </a:solidFill>
            <a:prstDash val="solid"/>
            <a:round/>
            <a:headEnd len="sm" w="sm" type="none"/>
            <a:tailEnd len="sm" w="sm" type="none"/>
          </a:ln>
          <a:effectLst>
            <a:outerShdw blurRad="44670" rotWithShape="0" dir="5400000" dist="22335">
              <a:srgbClr val="000000">
                <a:alpha val="36860"/>
              </a:srgbClr>
            </a:outerShdw>
          </a:effectLst>
        </p:spPr>
      </p:cxnSp>
      <p:cxnSp>
        <p:nvCxnSpPr>
          <p:cNvPr id="380" name="Google Shape;380;g3ddb47ba119_0_250"/>
          <p:cNvCxnSpPr/>
          <p:nvPr/>
        </p:nvCxnSpPr>
        <p:spPr>
          <a:xfrm>
            <a:off x="4398478" y="4421329"/>
            <a:ext cx="682200" cy="0"/>
          </a:xfrm>
          <a:prstGeom prst="straightConnector1">
            <a:avLst/>
          </a:prstGeom>
          <a:noFill/>
          <a:ln cap="flat" cmpd="sng" w="31925">
            <a:solidFill>
              <a:srgbClr val="6C0819"/>
            </a:solidFill>
            <a:prstDash val="solid"/>
            <a:round/>
            <a:headEnd len="sm" w="sm" type="none"/>
            <a:tailEnd len="med" w="med" type="triangle"/>
          </a:ln>
          <a:effectLst>
            <a:outerShdw blurRad="44670" rotWithShape="0" dir="5400000" dist="22335">
              <a:srgbClr val="000000">
                <a:alpha val="36860"/>
              </a:srgbClr>
            </a:outerShdw>
          </a:effectLst>
        </p:spPr>
      </p:cxnSp>
      <p:sp>
        <p:nvSpPr>
          <p:cNvPr id="381" name="Google Shape;381;g3ddb47ba119_0_250"/>
          <p:cNvSpPr txBox="1"/>
          <p:nvPr/>
        </p:nvSpPr>
        <p:spPr>
          <a:xfrm>
            <a:off x="1552715" y="3422565"/>
            <a:ext cx="731400" cy="309300"/>
          </a:xfrm>
          <a:prstGeom prst="rect">
            <a:avLst/>
          </a:prstGeom>
          <a:noFill/>
          <a:ln>
            <a:noFill/>
          </a:ln>
        </p:spPr>
        <p:txBody>
          <a:bodyPr anchorCtr="0" anchor="t" bIns="51025" lIns="102100" spcFirstLastPara="1" rIns="102100" wrap="square" tIns="51025">
            <a:spAutoFit/>
          </a:bodyPr>
          <a:lstStyle/>
          <a:p>
            <a:pPr indent="0" lvl="0" marL="0" marR="0" rtl="0" algn="ctr">
              <a:lnSpc>
                <a:spcPct val="100000"/>
              </a:lnSpc>
              <a:spcBef>
                <a:spcPts val="0"/>
              </a:spcBef>
              <a:spcAft>
                <a:spcPts val="0"/>
              </a:spcAft>
              <a:buClr>
                <a:srgbClr val="000000"/>
              </a:buClr>
              <a:buSzPts val="1340"/>
              <a:buFont typeface="Arial"/>
              <a:buNone/>
            </a:pPr>
            <a:r>
              <a:rPr b="0" i="0" lang="sv-SE" sz="1340" u="none" cap="none" strike="noStrike">
                <a:solidFill>
                  <a:srgbClr val="000000"/>
                </a:solidFill>
                <a:latin typeface="Arial"/>
                <a:ea typeface="Arial"/>
                <a:cs typeface="Arial"/>
                <a:sym typeface="Arial"/>
              </a:rPr>
              <a:t>A</a:t>
            </a:r>
            <a:endParaRPr b="0" i="0" sz="1563" u="none" cap="none" strike="noStrike">
              <a:solidFill>
                <a:srgbClr val="000000"/>
              </a:solidFill>
              <a:latin typeface="Arial"/>
              <a:ea typeface="Arial"/>
              <a:cs typeface="Arial"/>
              <a:sym typeface="Arial"/>
            </a:endParaRPr>
          </a:p>
        </p:txBody>
      </p:sp>
      <p:sp>
        <p:nvSpPr>
          <p:cNvPr id="382" name="Google Shape;382;g3ddb47ba119_0_250"/>
          <p:cNvSpPr txBox="1"/>
          <p:nvPr/>
        </p:nvSpPr>
        <p:spPr>
          <a:xfrm>
            <a:off x="1552715" y="4117689"/>
            <a:ext cx="731400" cy="309300"/>
          </a:xfrm>
          <a:prstGeom prst="rect">
            <a:avLst/>
          </a:prstGeom>
          <a:noFill/>
          <a:ln>
            <a:noFill/>
          </a:ln>
        </p:spPr>
        <p:txBody>
          <a:bodyPr anchorCtr="0" anchor="t" bIns="51025" lIns="102100" spcFirstLastPara="1" rIns="102100" wrap="square" tIns="51025">
            <a:spAutoFit/>
          </a:bodyPr>
          <a:lstStyle/>
          <a:p>
            <a:pPr indent="0" lvl="0" marL="0" marR="0" rtl="0" algn="ctr">
              <a:lnSpc>
                <a:spcPct val="100000"/>
              </a:lnSpc>
              <a:spcBef>
                <a:spcPts val="0"/>
              </a:spcBef>
              <a:spcAft>
                <a:spcPts val="0"/>
              </a:spcAft>
              <a:buClr>
                <a:srgbClr val="000000"/>
              </a:buClr>
              <a:buSzPts val="1340"/>
              <a:buFont typeface="Arial"/>
              <a:buNone/>
            </a:pPr>
            <a:r>
              <a:rPr b="0" i="0" lang="sv-SE" sz="1340" u="none" cap="none" strike="noStrike">
                <a:solidFill>
                  <a:srgbClr val="000000"/>
                </a:solidFill>
                <a:latin typeface="Arial"/>
                <a:ea typeface="Arial"/>
                <a:cs typeface="Arial"/>
                <a:sym typeface="Arial"/>
              </a:rPr>
              <a:t>B</a:t>
            </a:r>
            <a:endParaRPr b="0" i="0" sz="1563" u="none" cap="none" strike="noStrike">
              <a:solidFill>
                <a:srgbClr val="000000"/>
              </a:solidFill>
              <a:latin typeface="Arial"/>
              <a:ea typeface="Arial"/>
              <a:cs typeface="Arial"/>
              <a:sym typeface="Arial"/>
            </a:endParaRPr>
          </a:p>
        </p:txBody>
      </p:sp>
      <p:sp>
        <p:nvSpPr>
          <p:cNvPr id="383" name="Google Shape;383;g3ddb47ba119_0_250"/>
          <p:cNvSpPr txBox="1"/>
          <p:nvPr/>
        </p:nvSpPr>
        <p:spPr>
          <a:xfrm>
            <a:off x="1552715" y="4812814"/>
            <a:ext cx="731400" cy="309300"/>
          </a:xfrm>
          <a:prstGeom prst="rect">
            <a:avLst/>
          </a:prstGeom>
          <a:noFill/>
          <a:ln>
            <a:noFill/>
          </a:ln>
        </p:spPr>
        <p:txBody>
          <a:bodyPr anchorCtr="0" anchor="t" bIns="51025" lIns="102100" spcFirstLastPara="1" rIns="102100" wrap="square" tIns="51025">
            <a:spAutoFit/>
          </a:bodyPr>
          <a:lstStyle/>
          <a:p>
            <a:pPr indent="0" lvl="0" marL="0" marR="0" rtl="0" algn="ctr">
              <a:lnSpc>
                <a:spcPct val="100000"/>
              </a:lnSpc>
              <a:spcBef>
                <a:spcPts val="0"/>
              </a:spcBef>
              <a:spcAft>
                <a:spcPts val="0"/>
              </a:spcAft>
              <a:buClr>
                <a:srgbClr val="000000"/>
              </a:buClr>
              <a:buSzPts val="1340"/>
              <a:buFont typeface="Arial"/>
              <a:buNone/>
            </a:pPr>
            <a:r>
              <a:rPr b="0" i="0" lang="sv-SE" sz="1340" u="none" cap="none" strike="noStrike">
                <a:solidFill>
                  <a:srgbClr val="000000"/>
                </a:solidFill>
                <a:latin typeface="Arial"/>
                <a:ea typeface="Arial"/>
                <a:cs typeface="Arial"/>
                <a:sym typeface="Arial"/>
              </a:rPr>
              <a:t>C</a:t>
            </a:r>
            <a:endParaRPr b="0" i="0" sz="1563" u="none" cap="none" strike="noStrike">
              <a:solidFill>
                <a:srgbClr val="000000"/>
              </a:solidFill>
              <a:latin typeface="Arial"/>
              <a:ea typeface="Arial"/>
              <a:cs typeface="Arial"/>
              <a:sym typeface="Arial"/>
            </a:endParaRPr>
          </a:p>
        </p:txBody>
      </p:sp>
      <p:sp>
        <p:nvSpPr>
          <p:cNvPr id="384" name="Google Shape;384;g3ddb47ba119_0_250"/>
          <p:cNvSpPr txBox="1"/>
          <p:nvPr/>
        </p:nvSpPr>
        <p:spPr>
          <a:xfrm>
            <a:off x="4346242" y="4112078"/>
            <a:ext cx="731400" cy="309300"/>
          </a:xfrm>
          <a:prstGeom prst="rect">
            <a:avLst/>
          </a:prstGeom>
          <a:noFill/>
          <a:ln>
            <a:noFill/>
          </a:ln>
        </p:spPr>
        <p:txBody>
          <a:bodyPr anchorCtr="0" anchor="t" bIns="51025" lIns="102100" spcFirstLastPara="1" rIns="102100" wrap="square" tIns="51025">
            <a:spAutoFit/>
          </a:bodyPr>
          <a:lstStyle/>
          <a:p>
            <a:pPr indent="0" lvl="0" marL="0" marR="0" rtl="0" algn="ctr">
              <a:lnSpc>
                <a:spcPct val="100000"/>
              </a:lnSpc>
              <a:spcBef>
                <a:spcPts val="0"/>
              </a:spcBef>
              <a:spcAft>
                <a:spcPts val="0"/>
              </a:spcAft>
              <a:buClr>
                <a:srgbClr val="000000"/>
              </a:buClr>
              <a:buSzPts val="1340"/>
              <a:buFont typeface="Arial"/>
              <a:buNone/>
            </a:pPr>
            <a:r>
              <a:rPr b="0" i="0" lang="sv-SE" sz="1340" u="none" cap="none" strike="noStrike">
                <a:solidFill>
                  <a:srgbClr val="000000"/>
                </a:solidFill>
                <a:latin typeface="Arial"/>
                <a:ea typeface="Arial"/>
                <a:cs typeface="Arial"/>
                <a:sym typeface="Arial"/>
              </a:rPr>
              <a:t>E</a:t>
            </a:r>
            <a:endParaRPr b="0" i="0" sz="1563" u="none" cap="none" strike="noStrike">
              <a:solidFill>
                <a:srgbClr val="000000"/>
              </a:solidFill>
              <a:latin typeface="Arial"/>
              <a:ea typeface="Arial"/>
              <a:cs typeface="Arial"/>
              <a:sym typeface="Arial"/>
            </a:endParaRPr>
          </a:p>
        </p:txBody>
      </p:sp>
      <p:sp>
        <p:nvSpPr>
          <p:cNvPr id="385" name="Google Shape;385;g3ddb47ba119_0_250"/>
          <p:cNvSpPr txBox="1"/>
          <p:nvPr/>
        </p:nvSpPr>
        <p:spPr>
          <a:xfrm>
            <a:off x="506592" y="5559625"/>
            <a:ext cx="5263800" cy="892800"/>
          </a:xfrm>
          <a:prstGeom prst="rect">
            <a:avLst/>
          </a:prstGeom>
          <a:noFill/>
          <a:ln cap="flat" cmpd="sng" w="28575">
            <a:solidFill>
              <a:srgbClr val="910C22"/>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1" i="0" lang="sv-SE" sz="1300" u="none" cap="none" strike="noStrike">
                <a:solidFill>
                  <a:srgbClr val="000000"/>
                </a:solidFill>
                <a:latin typeface="Arial"/>
                <a:ea typeface="Arial"/>
                <a:cs typeface="Arial"/>
                <a:sym typeface="Arial"/>
              </a:rPr>
              <a:t>Commodity Key </a:t>
            </a:r>
            <a:endParaRPr b="0" i="0" sz="13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300" u="none" cap="none" strike="noStrike">
                <a:solidFill>
                  <a:srgbClr val="000000"/>
                </a:solidFill>
                <a:latin typeface="Arial"/>
                <a:ea typeface="Arial"/>
                <a:cs typeface="Arial"/>
                <a:sym typeface="Arial"/>
              </a:rPr>
              <a:t>A = Transport electricity</a:t>
            </a:r>
            <a:endParaRPr b="0" i="0" sz="13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300" u="none" cap="none" strike="noStrike">
                <a:solidFill>
                  <a:srgbClr val="000000"/>
                </a:solidFill>
                <a:latin typeface="Arial"/>
                <a:ea typeface="Arial"/>
                <a:cs typeface="Arial"/>
                <a:sym typeface="Arial"/>
              </a:rPr>
              <a:t>B = Hydrogen</a:t>
            </a:r>
            <a:endParaRPr b="0" i="0" sz="13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300" u="none" cap="none" strike="noStrike">
                <a:solidFill>
                  <a:srgbClr val="000000"/>
                </a:solidFill>
                <a:latin typeface="Arial"/>
                <a:ea typeface="Arial"/>
                <a:cs typeface="Arial"/>
                <a:sym typeface="Arial"/>
              </a:rPr>
              <a:t>C = Liquid fuel</a:t>
            </a:r>
            <a:endParaRPr b="0" i="0" sz="1300" u="none" cap="none" strike="noStrike">
              <a:solidFill>
                <a:srgbClr val="000000"/>
              </a:solidFill>
              <a:latin typeface="Arial"/>
              <a:ea typeface="Arial"/>
              <a:cs typeface="Arial"/>
              <a:sym typeface="Arial"/>
            </a:endParaRPr>
          </a:p>
        </p:txBody>
      </p:sp>
      <p:sp>
        <p:nvSpPr>
          <p:cNvPr id="386" name="Google Shape;386;g3ddb47ba119_0_250"/>
          <p:cNvSpPr txBox="1"/>
          <p:nvPr/>
        </p:nvSpPr>
        <p:spPr>
          <a:xfrm>
            <a:off x="2509317" y="5718825"/>
            <a:ext cx="3352500" cy="785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300"/>
              <a:buFont typeface="Arial"/>
              <a:buNone/>
            </a:pPr>
            <a:r>
              <a:rPr b="0" i="0" lang="sv-SE" sz="1300" u="none" cap="none" strike="noStrike">
                <a:solidFill>
                  <a:schemeClr val="dk1"/>
                </a:solidFill>
                <a:latin typeface="Arial"/>
                <a:ea typeface="Arial"/>
                <a:cs typeface="Arial"/>
                <a:sym typeface="Arial"/>
              </a:rPr>
              <a:t>D = Freight rail activity (vehicle-kilometres)</a:t>
            </a:r>
            <a:endParaRPr b="0" i="0"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300" u="none" cap="none" strike="noStrike">
                <a:solidFill>
                  <a:schemeClr val="dk1"/>
                </a:solidFill>
                <a:latin typeface="Arial"/>
                <a:ea typeface="Arial"/>
                <a:cs typeface="Arial"/>
                <a:sym typeface="Arial"/>
              </a:rPr>
              <a:t>E = Passenger rail activity (vehicle-kilometres)</a:t>
            </a:r>
            <a:endParaRPr b="0" i="0" sz="1300" u="none" cap="none" strike="noStrik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sp>
        <p:nvSpPr>
          <p:cNvPr id="392" name="Google Shape;392;g3ddb47ba119_0_288"/>
          <p:cNvSpPr txBox="1"/>
          <p:nvPr/>
        </p:nvSpPr>
        <p:spPr>
          <a:xfrm>
            <a:off x="468000" y="288000"/>
            <a:ext cx="11609700" cy="684000"/>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rgbClr val="000000"/>
              </a:buClr>
              <a:buSzPts val="2800"/>
              <a:buFont typeface="Arial"/>
              <a:buNone/>
            </a:pPr>
            <a:r>
              <a:rPr b="1" i="0" lang="sv-SE" sz="2800" u="none" cap="none" strike="noStrike">
                <a:solidFill>
                  <a:srgbClr val="FF0000"/>
                </a:solidFill>
                <a:latin typeface="Arial"/>
                <a:ea typeface="Arial"/>
                <a:cs typeface="Arial"/>
                <a:sym typeface="Arial"/>
              </a:rPr>
              <a:t>Structure in CLEWs Model – Shipping</a:t>
            </a:r>
            <a:endParaRPr b="0" i="0" sz="1400" u="none" cap="none" strike="noStrike">
              <a:solidFill>
                <a:srgbClr val="FF0000"/>
              </a:solidFill>
              <a:latin typeface="Arial"/>
              <a:ea typeface="Arial"/>
              <a:cs typeface="Arial"/>
              <a:sym typeface="Arial"/>
            </a:endParaRPr>
          </a:p>
        </p:txBody>
      </p:sp>
      <p:sp>
        <p:nvSpPr>
          <p:cNvPr id="393" name="Google Shape;393;g3ddb47ba119_0_288"/>
          <p:cNvSpPr txBox="1"/>
          <p:nvPr/>
        </p:nvSpPr>
        <p:spPr>
          <a:xfrm>
            <a:off x="5409359" y="1398625"/>
            <a:ext cx="5818800" cy="5017800"/>
          </a:xfrm>
          <a:prstGeom prst="rect">
            <a:avLst/>
          </a:prstGeom>
          <a:noFill/>
          <a:ln>
            <a:noFill/>
          </a:ln>
        </p:spPr>
        <p:txBody>
          <a:bodyPr anchorCtr="0" anchor="t" bIns="45700" lIns="91425" spcFirstLastPara="1" rIns="91425" wrap="square" tIns="45700">
            <a:spAutoFit/>
          </a:bodyPr>
          <a:lstStyle/>
          <a:p>
            <a:pPr indent="-268288" lvl="0" marL="268288" marR="0" rtl="0" algn="l">
              <a:lnSpc>
                <a:spcPct val="100000"/>
              </a:lnSpc>
              <a:spcBef>
                <a:spcPts val="0"/>
              </a:spcBef>
              <a:spcAft>
                <a:spcPts val="0"/>
              </a:spcAft>
              <a:buClr>
                <a:srgbClr val="000000"/>
              </a:buClr>
              <a:buSzPts val="1600"/>
              <a:buFont typeface="Noto Sans Symbols"/>
              <a:buChar char="❑"/>
            </a:pPr>
            <a:r>
              <a:rPr b="0" i="0" lang="sv-SE" sz="1600" u="none" cap="none" strike="noStrike">
                <a:solidFill>
                  <a:srgbClr val="000000"/>
                </a:solidFill>
                <a:latin typeface="Arial"/>
                <a:ea typeface="Arial"/>
                <a:cs typeface="Arial"/>
                <a:sym typeface="Arial"/>
              </a:rPr>
              <a:t>Shipping is a vital mode of passenger and freight transport, especially for </a:t>
            </a:r>
            <a:r>
              <a:rPr b="1" i="0" lang="sv-SE" sz="1600" u="none" cap="none" strike="noStrike">
                <a:solidFill>
                  <a:srgbClr val="000000"/>
                </a:solidFill>
                <a:latin typeface="Arial"/>
                <a:ea typeface="Arial"/>
                <a:cs typeface="Arial"/>
                <a:sym typeface="Arial"/>
              </a:rPr>
              <a:t>international trade and coastal logistics</a:t>
            </a:r>
            <a:r>
              <a:rPr b="0" i="0" lang="sv-SE" sz="1600" u="none" cap="none" strike="noStrike">
                <a:solidFill>
                  <a:srgbClr val="000000"/>
                </a:solidFill>
                <a:latin typeface="Arial"/>
                <a:ea typeface="Arial"/>
                <a:cs typeface="Arial"/>
                <a:sym typeface="Arial"/>
              </a:rPr>
              <a:t>, and plays a key role in the economic development of many low- and middle-income countries with growing import–export activity. In the CLEWs++ model, shipping is represented through two technology options: </a:t>
            </a:r>
            <a:r>
              <a:rPr b="1" i="0" lang="sv-SE" sz="1600" u="none" cap="none" strike="noStrike">
                <a:solidFill>
                  <a:srgbClr val="000000"/>
                </a:solidFill>
                <a:latin typeface="Arial"/>
                <a:ea typeface="Arial"/>
                <a:cs typeface="Arial"/>
                <a:sym typeface="Arial"/>
              </a:rPr>
              <a:t>conventional-liquid fuels </a:t>
            </a:r>
            <a:r>
              <a:rPr b="0" i="0" lang="sv-SE" sz="1600" u="none" cap="none" strike="noStrike">
                <a:solidFill>
                  <a:srgbClr val="000000"/>
                </a:solidFill>
                <a:latin typeface="Arial"/>
                <a:ea typeface="Arial"/>
                <a:cs typeface="Arial"/>
                <a:sym typeface="Arial"/>
              </a:rPr>
              <a:t>(note, typically different from those of light-duty vehicles like cars) and </a:t>
            </a:r>
            <a:r>
              <a:rPr b="1" i="0" lang="sv-SE" sz="1600" u="none" cap="none" strike="noStrike">
                <a:solidFill>
                  <a:srgbClr val="000000"/>
                </a:solidFill>
                <a:latin typeface="Arial"/>
                <a:ea typeface="Arial"/>
                <a:cs typeface="Arial"/>
                <a:sym typeface="Arial"/>
              </a:rPr>
              <a:t>ammonia-based fuels</a:t>
            </a:r>
            <a:r>
              <a:rPr b="0" i="0" lang="sv-SE" sz="1600" u="none" cap="none" strike="noStrike">
                <a:solidFill>
                  <a:srgbClr val="000000"/>
                </a:solidFill>
                <a:latin typeface="Arial"/>
                <a:ea typeface="Arial"/>
                <a:cs typeface="Arial"/>
                <a:sym typeface="Arial"/>
              </a:rPr>
              <a:t>, the latter of which are gaining attention as a potential low-carbon alternative.</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Noto Sans Symbols"/>
              <a:buChar char="❑"/>
            </a:pPr>
            <a:r>
              <a:rPr b="0" i="0" lang="sv-SE" sz="1600" u="none" cap="none" strike="noStrike">
                <a:solidFill>
                  <a:srgbClr val="000000"/>
                </a:solidFill>
                <a:latin typeface="Arial"/>
                <a:ea typeface="Arial"/>
                <a:cs typeface="Arial"/>
                <a:sym typeface="Arial"/>
              </a:rPr>
              <a:t>Both technologies contribute to the shipping demand. Modelling these options is crucial for understanding future energy demand and emissions from maritime transport, particularly as </a:t>
            </a:r>
            <a:r>
              <a:rPr b="1" i="0" lang="sv-SE" sz="1600" u="none" cap="none" strike="noStrike">
                <a:solidFill>
                  <a:srgbClr val="000000"/>
                </a:solidFill>
                <a:latin typeface="Arial"/>
                <a:ea typeface="Arial"/>
                <a:cs typeface="Arial"/>
                <a:sym typeface="Arial"/>
              </a:rPr>
              <a:t>global regulations tighten on ship emissions and countries explore cleaner maritime strategies</a:t>
            </a:r>
            <a:r>
              <a:rPr b="0" i="0" lang="sv-SE" sz="1600" u="none" cap="none" strike="noStrike">
                <a:solidFill>
                  <a:srgbClr val="000000"/>
                </a:solidFill>
                <a:latin typeface="Arial"/>
                <a:ea typeface="Arial"/>
                <a:cs typeface="Arial"/>
                <a:sym typeface="Arial"/>
              </a:rPr>
              <a:t>. This approach enables integrated planning of marine fuel supply chains and supports the evaluation of decarbonisation pathways within national and regional development contexts.</a:t>
            </a:r>
            <a:endParaRPr b="0" i="0" sz="1600" u="none" cap="none" strike="noStrike">
              <a:solidFill>
                <a:srgbClr val="000000"/>
              </a:solidFill>
              <a:latin typeface="Arial"/>
              <a:ea typeface="Arial"/>
              <a:cs typeface="Arial"/>
              <a:sym typeface="Arial"/>
            </a:endParaRPr>
          </a:p>
        </p:txBody>
      </p:sp>
      <p:sp>
        <p:nvSpPr>
          <p:cNvPr id="394" name="Google Shape;394;g3ddb47ba119_0_288"/>
          <p:cNvSpPr/>
          <p:nvPr/>
        </p:nvSpPr>
        <p:spPr>
          <a:xfrm>
            <a:off x="1745627" y="1868356"/>
            <a:ext cx="1964100" cy="582900"/>
          </a:xfrm>
          <a:prstGeom prst="roundRect">
            <a:avLst>
              <a:gd fmla="val 16667" name="adj"/>
            </a:avLst>
          </a:prstGeom>
          <a:solidFill>
            <a:srgbClr val="6C0819"/>
          </a:solidFill>
          <a:ln cap="flat" cmpd="sng" w="31000">
            <a:solidFill>
              <a:srgbClr val="000D2C"/>
            </a:solidFill>
            <a:prstDash val="solid"/>
            <a:round/>
            <a:headEnd len="sm" w="sm" type="none"/>
            <a:tailEnd len="sm" w="sm" type="none"/>
          </a:ln>
        </p:spPr>
        <p:txBody>
          <a:bodyPr anchorCtr="0" anchor="ctr" bIns="55725" lIns="111500" spcFirstLastPara="1" rIns="111500" wrap="square" tIns="55725">
            <a:noAutofit/>
          </a:bodyPr>
          <a:lstStyle/>
          <a:p>
            <a:pPr indent="0" lvl="0" marL="0" marR="0" rtl="0" algn="ctr">
              <a:lnSpc>
                <a:spcPct val="100000"/>
              </a:lnSpc>
              <a:spcBef>
                <a:spcPts val="0"/>
              </a:spcBef>
              <a:spcAft>
                <a:spcPts val="0"/>
              </a:spcAft>
              <a:buClr>
                <a:srgbClr val="000000"/>
              </a:buClr>
              <a:buSzPts val="1646"/>
              <a:buFont typeface="Arial"/>
              <a:buNone/>
            </a:pPr>
            <a:r>
              <a:rPr b="0" i="0" lang="sv-SE" sz="1535" u="none" cap="none" strike="noStrike">
                <a:solidFill>
                  <a:srgbClr val="FFFFFF"/>
                </a:solidFill>
                <a:latin typeface="Arial"/>
                <a:ea typeface="Arial"/>
                <a:cs typeface="Arial"/>
                <a:sym typeface="Arial"/>
              </a:rPr>
              <a:t>Transport shipping using ammonia</a:t>
            </a:r>
            <a:endParaRPr b="0" i="0" sz="1535" u="none" cap="none" strike="noStrike">
              <a:solidFill>
                <a:srgbClr val="000000"/>
              </a:solidFill>
              <a:latin typeface="Arial"/>
              <a:ea typeface="Arial"/>
              <a:cs typeface="Arial"/>
              <a:sym typeface="Arial"/>
            </a:endParaRPr>
          </a:p>
        </p:txBody>
      </p:sp>
      <p:cxnSp>
        <p:nvCxnSpPr>
          <p:cNvPr id="395" name="Google Shape;395;g3ddb47ba119_0_288"/>
          <p:cNvCxnSpPr/>
          <p:nvPr/>
        </p:nvCxnSpPr>
        <p:spPr>
          <a:xfrm>
            <a:off x="658950" y="2144866"/>
            <a:ext cx="1086300" cy="0"/>
          </a:xfrm>
          <a:prstGeom prst="straightConnector1">
            <a:avLst/>
          </a:prstGeom>
          <a:noFill/>
          <a:ln cap="flat" cmpd="sng" w="34875">
            <a:solidFill>
              <a:srgbClr val="6C0819"/>
            </a:solidFill>
            <a:prstDash val="solid"/>
            <a:round/>
            <a:headEnd len="sm" w="sm" type="none"/>
            <a:tailEnd len="med" w="med" type="triangle"/>
          </a:ln>
          <a:effectLst>
            <a:outerShdw blurRad="48783" rotWithShape="0" dir="5400000" dist="24392">
              <a:srgbClr val="000000">
                <a:alpha val="36860"/>
              </a:srgbClr>
            </a:outerShdw>
          </a:effectLst>
        </p:spPr>
      </p:cxnSp>
      <p:sp>
        <p:nvSpPr>
          <p:cNvPr id="396" name="Google Shape;396;g3ddb47ba119_0_288"/>
          <p:cNvSpPr/>
          <p:nvPr/>
        </p:nvSpPr>
        <p:spPr>
          <a:xfrm>
            <a:off x="1745627" y="3066209"/>
            <a:ext cx="1964100" cy="582900"/>
          </a:xfrm>
          <a:prstGeom prst="roundRect">
            <a:avLst>
              <a:gd fmla="val 16667" name="adj"/>
            </a:avLst>
          </a:prstGeom>
          <a:solidFill>
            <a:srgbClr val="6C0819"/>
          </a:solidFill>
          <a:ln cap="flat" cmpd="sng" w="31000">
            <a:solidFill>
              <a:srgbClr val="000D2C"/>
            </a:solidFill>
            <a:prstDash val="solid"/>
            <a:round/>
            <a:headEnd len="sm" w="sm" type="none"/>
            <a:tailEnd len="sm" w="sm" type="none"/>
          </a:ln>
        </p:spPr>
        <p:txBody>
          <a:bodyPr anchorCtr="0" anchor="ctr" bIns="55725" lIns="111500" spcFirstLastPara="1" rIns="111500" wrap="square" tIns="55725">
            <a:noAutofit/>
          </a:bodyPr>
          <a:lstStyle/>
          <a:p>
            <a:pPr indent="0" lvl="0" marL="0" marR="0" rtl="0" algn="ctr">
              <a:lnSpc>
                <a:spcPct val="100000"/>
              </a:lnSpc>
              <a:spcBef>
                <a:spcPts val="0"/>
              </a:spcBef>
              <a:spcAft>
                <a:spcPts val="0"/>
              </a:spcAft>
              <a:buClr>
                <a:srgbClr val="000000"/>
              </a:buClr>
              <a:buSzPts val="1646"/>
              <a:buFont typeface="Arial"/>
              <a:buNone/>
            </a:pPr>
            <a:r>
              <a:rPr b="0" i="0" lang="sv-SE" sz="1535" u="none" cap="none" strike="noStrike">
                <a:solidFill>
                  <a:schemeClr val="lt1"/>
                </a:solidFill>
                <a:latin typeface="Arial"/>
                <a:ea typeface="Arial"/>
                <a:cs typeface="Arial"/>
                <a:sym typeface="Arial"/>
              </a:rPr>
              <a:t>Transport shipping using liquid fuel</a:t>
            </a:r>
            <a:endParaRPr b="0" i="0" sz="1535" u="none" cap="none" strike="noStrike">
              <a:solidFill>
                <a:srgbClr val="000000"/>
              </a:solidFill>
              <a:latin typeface="Arial"/>
              <a:ea typeface="Arial"/>
              <a:cs typeface="Arial"/>
              <a:sym typeface="Arial"/>
            </a:endParaRPr>
          </a:p>
        </p:txBody>
      </p:sp>
      <p:cxnSp>
        <p:nvCxnSpPr>
          <p:cNvPr id="397" name="Google Shape;397;g3ddb47ba119_0_288"/>
          <p:cNvCxnSpPr/>
          <p:nvPr/>
        </p:nvCxnSpPr>
        <p:spPr>
          <a:xfrm>
            <a:off x="658950" y="3342718"/>
            <a:ext cx="1086300" cy="0"/>
          </a:xfrm>
          <a:prstGeom prst="straightConnector1">
            <a:avLst/>
          </a:prstGeom>
          <a:noFill/>
          <a:ln cap="flat" cmpd="sng" w="34875">
            <a:solidFill>
              <a:srgbClr val="6C0819"/>
            </a:solidFill>
            <a:prstDash val="solid"/>
            <a:round/>
            <a:headEnd len="sm" w="sm" type="none"/>
            <a:tailEnd len="med" w="med" type="triangle"/>
          </a:ln>
          <a:effectLst>
            <a:outerShdw blurRad="48783" rotWithShape="0" dir="5400000" dist="24392">
              <a:srgbClr val="000000">
                <a:alpha val="36860"/>
              </a:srgbClr>
            </a:outerShdw>
          </a:effectLst>
        </p:spPr>
      </p:cxnSp>
      <p:cxnSp>
        <p:nvCxnSpPr>
          <p:cNvPr id="398" name="Google Shape;398;g3ddb47ba119_0_288"/>
          <p:cNvCxnSpPr/>
          <p:nvPr/>
        </p:nvCxnSpPr>
        <p:spPr>
          <a:xfrm>
            <a:off x="3910501" y="2156496"/>
            <a:ext cx="0" cy="1201500"/>
          </a:xfrm>
          <a:prstGeom prst="straightConnector1">
            <a:avLst/>
          </a:prstGeom>
          <a:noFill/>
          <a:ln cap="flat" cmpd="sng" w="46475">
            <a:solidFill>
              <a:srgbClr val="6C0819"/>
            </a:solidFill>
            <a:prstDash val="solid"/>
            <a:round/>
            <a:headEnd len="sm" w="sm" type="none"/>
            <a:tailEnd len="sm" w="sm" type="none"/>
          </a:ln>
          <a:effectLst>
            <a:outerShdw blurRad="48783" rotWithShape="0" dir="5400000" dist="24392">
              <a:srgbClr val="000000">
                <a:alpha val="36860"/>
              </a:srgbClr>
            </a:outerShdw>
          </a:effectLst>
        </p:spPr>
      </p:cxnSp>
      <p:cxnSp>
        <p:nvCxnSpPr>
          <p:cNvPr id="399" name="Google Shape;399;g3ddb47ba119_0_288"/>
          <p:cNvCxnSpPr/>
          <p:nvPr/>
        </p:nvCxnSpPr>
        <p:spPr>
          <a:xfrm rot="10800000">
            <a:off x="3709197" y="3357625"/>
            <a:ext cx="201300" cy="0"/>
          </a:xfrm>
          <a:prstGeom prst="straightConnector1">
            <a:avLst/>
          </a:prstGeom>
          <a:noFill/>
          <a:ln cap="flat" cmpd="sng" w="46475">
            <a:solidFill>
              <a:srgbClr val="6C0819"/>
            </a:solidFill>
            <a:prstDash val="solid"/>
            <a:round/>
            <a:headEnd len="sm" w="sm" type="none"/>
            <a:tailEnd len="sm" w="sm" type="none"/>
          </a:ln>
          <a:effectLst>
            <a:outerShdw blurRad="48783" rotWithShape="0" dir="5400000" dist="24392">
              <a:srgbClr val="000000">
                <a:alpha val="36860"/>
              </a:srgbClr>
            </a:outerShdw>
          </a:effectLst>
        </p:spPr>
      </p:cxnSp>
      <p:cxnSp>
        <p:nvCxnSpPr>
          <p:cNvPr id="400" name="Google Shape;400;g3ddb47ba119_0_288"/>
          <p:cNvCxnSpPr/>
          <p:nvPr/>
        </p:nvCxnSpPr>
        <p:spPr>
          <a:xfrm rot="10800000">
            <a:off x="3709197" y="2159773"/>
            <a:ext cx="201300" cy="0"/>
          </a:xfrm>
          <a:prstGeom prst="straightConnector1">
            <a:avLst/>
          </a:prstGeom>
          <a:noFill/>
          <a:ln cap="flat" cmpd="sng" w="46475">
            <a:solidFill>
              <a:srgbClr val="6C0819"/>
            </a:solidFill>
            <a:prstDash val="solid"/>
            <a:round/>
            <a:headEnd len="sm" w="sm" type="none"/>
            <a:tailEnd len="sm" w="sm" type="none"/>
          </a:ln>
          <a:effectLst>
            <a:outerShdw blurRad="48783" rotWithShape="0" dir="5400000" dist="24392">
              <a:srgbClr val="000000">
                <a:alpha val="36860"/>
              </a:srgbClr>
            </a:outerShdw>
          </a:effectLst>
        </p:spPr>
      </p:cxnSp>
      <p:cxnSp>
        <p:nvCxnSpPr>
          <p:cNvPr id="401" name="Google Shape;401;g3ddb47ba119_0_288"/>
          <p:cNvCxnSpPr/>
          <p:nvPr/>
        </p:nvCxnSpPr>
        <p:spPr>
          <a:xfrm>
            <a:off x="3910491" y="2737673"/>
            <a:ext cx="744900" cy="0"/>
          </a:xfrm>
          <a:prstGeom prst="straightConnector1">
            <a:avLst/>
          </a:prstGeom>
          <a:noFill/>
          <a:ln cap="flat" cmpd="sng" w="34875">
            <a:solidFill>
              <a:srgbClr val="6C0819"/>
            </a:solidFill>
            <a:prstDash val="solid"/>
            <a:round/>
            <a:headEnd len="sm" w="sm" type="none"/>
            <a:tailEnd len="med" w="med" type="triangle"/>
          </a:ln>
          <a:effectLst>
            <a:outerShdw blurRad="48783" rotWithShape="0" dir="5400000" dist="24392">
              <a:srgbClr val="000000">
                <a:alpha val="36860"/>
              </a:srgbClr>
            </a:outerShdw>
          </a:effectLst>
        </p:spPr>
      </p:cxnSp>
      <p:sp>
        <p:nvSpPr>
          <p:cNvPr id="402" name="Google Shape;402;g3ddb47ba119_0_288"/>
          <p:cNvSpPr txBox="1"/>
          <p:nvPr/>
        </p:nvSpPr>
        <p:spPr>
          <a:xfrm>
            <a:off x="802724" y="1807149"/>
            <a:ext cx="798600" cy="337800"/>
          </a:xfrm>
          <a:prstGeom prst="rect">
            <a:avLst/>
          </a:prstGeom>
          <a:noFill/>
          <a:ln>
            <a:noFill/>
          </a:ln>
        </p:spPr>
        <p:txBody>
          <a:bodyPr anchorCtr="0" anchor="t" bIns="55725" lIns="111500" spcFirstLastPara="1" rIns="111500" wrap="square" tIns="55725">
            <a:spAutoFit/>
          </a:bodyPr>
          <a:lstStyle/>
          <a:p>
            <a:pPr indent="0" lvl="0" marL="0" marR="0" rtl="0" algn="ctr">
              <a:lnSpc>
                <a:spcPct val="100000"/>
              </a:lnSpc>
              <a:spcBef>
                <a:spcPts val="0"/>
              </a:spcBef>
              <a:spcAft>
                <a:spcPts val="0"/>
              </a:spcAft>
              <a:buClr>
                <a:srgbClr val="000000"/>
              </a:buClr>
              <a:buSzPts val="1463"/>
              <a:buFont typeface="Arial"/>
              <a:buNone/>
            </a:pPr>
            <a:r>
              <a:rPr b="0" i="0" lang="sv-SE" sz="1463" u="none" cap="none" strike="noStrike">
                <a:solidFill>
                  <a:srgbClr val="000000"/>
                </a:solidFill>
                <a:latin typeface="Arial"/>
                <a:ea typeface="Arial"/>
                <a:cs typeface="Arial"/>
                <a:sym typeface="Arial"/>
              </a:rPr>
              <a:t>A</a:t>
            </a:r>
            <a:endParaRPr b="0" i="0" sz="1707" u="none" cap="none" strike="noStrike">
              <a:solidFill>
                <a:srgbClr val="000000"/>
              </a:solidFill>
              <a:latin typeface="Arial"/>
              <a:ea typeface="Arial"/>
              <a:cs typeface="Arial"/>
              <a:sym typeface="Arial"/>
            </a:endParaRPr>
          </a:p>
        </p:txBody>
      </p:sp>
      <p:sp>
        <p:nvSpPr>
          <p:cNvPr id="403" name="Google Shape;403;g3ddb47ba119_0_288"/>
          <p:cNvSpPr txBox="1"/>
          <p:nvPr/>
        </p:nvSpPr>
        <p:spPr>
          <a:xfrm>
            <a:off x="802724" y="3005001"/>
            <a:ext cx="798600" cy="337800"/>
          </a:xfrm>
          <a:prstGeom prst="rect">
            <a:avLst/>
          </a:prstGeom>
          <a:noFill/>
          <a:ln>
            <a:noFill/>
          </a:ln>
        </p:spPr>
        <p:txBody>
          <a:bodyPr anchorCtr="0" anchor="t" bIns="55725" lIns="111500" spcFirstLastPara="1" rIns="111500" wrap="square" tIns="55725">
            <a:spAutoFit/>
          </a:bodyPr>
          <a:lstStyle/>
          <a:p>
            <a:pPr indent="0" lvl="0" marL="0" marR="0" rtl="0" algn="ctr">
              <a:lnSpc>
                <a:spcPct val="100000"/>
              </a:lnSpc>
              <a:spcBef>
                <a:spcPts val="0"/>
              </a:spcBef>
              <a:spcAft>
                <a:spcPts val="0"/>
              </a:spcAft>
              <a:buClr>
                <a:srgbClr val="000000"/>
              </a:buClr>
              <a:buSzPts val="1463"/>
              <a:buFont typeface="Arial"/>
              <a:buNone/>
            </a:pPr>
            <a:r>
              <a:rPr b="0" i="0" lang="sv-SE" sz="1463" u="none" cap="none" strike="noStrike">
                <a:solidFill>
                  <a:srgbClr val="000000"/>
                </a:solidFill>
                <a:latin typeface="Arial"/>
                <a:ea typeface="Arial"/>
                <a:cs typeface="Arial"/>
                <a:sym typeface="Arial"/>
              </a:rPr>
              <a:t>B</a:t>
            </a:r>
            <a:endParaRPr b="0" i="0" sz="1707" u="none" cap="none" strike="noStrike">
              <a:solidFill>
                <a:srgbClr val="000000"/>
              </a:solidFill>
              <a:latin typeface="Arial"/>
              <a:ea typeface="Arial"/>
              <a:cs typeface="Arial"/>
              <a:sym typeface="Arial"/>
            </a:endParaRPr>
          </a:p>
        </p:txBody>
      </p:sp>
      <p:sp>
        <p:nvSpPr>
          <p:cNvPr id="404" name="Google Shape;404;g3ddb47ba119_0_288"/>
          <p:cNvSpPr txBox="1"/>
          <p:nvPr/>
        </p:nvSpPr>
        <p:spPr>
          <a:xfrm>
            <a:off x="3853445" y="2399947"/>
            <a:ext cx="798600" cy="337800"/>
          </a:xfrm>
          <a:prstGeom prst="rect">
            <a:avLst/>
          </a:prstGeom>
          <a:noFill/>
          <a:ln>
            <a:noFill/>
          </a:ln>
        </p:spPr>
        <p:txBody>
          <a:bodyPr anchorCtr="0" anchor="t" bIns="55725" lIns="111500" spcFirstLastPara="1" rIns="111500" wrap="square" tIns="55725">
            <a:spAutoFit/>
          </a:bodyPr>
          <a:lstStyle/>
          <a:p>
            <a:pPr indent="0" lvl="0" marL="0" marR="0" rtl="0" algn="ctr">
              <a:lnSpc>
                <a:spcPct val="100000"/>
              </a:lnSpc>
              <a:spcBef>
                <a:spcPts val="0"/>
              </a:spcBef>
              <a:spcAft>
                <a:spcPts val="0"/>
              </a:spcAft>
              <a:buClr>
                <a:srgbClr val="000000"/>
              </a:buClr>
              <a:buSzPts val="1463"/>
              <a:buFont typeface="Arial"/>
              <a:buNone/>
            </a:pPr>
            <a:r>
              <a:rPr b="0" i="0" lang="sv-SE" sz="1463" u="none" cap="none" strike="noStrike">
                <a:solidFill>
                  <a:srgbClr val="000000"/>
                </a:solidFill>
                <a:latin typeface="Arial"/>
                <a:ea typeface="Arial"/>
                <a:cs typeface="Arial"/>
                <a:sym typeface="Arial"/>
              </a:rPr>
              <a:t>C</a:t>
            </a:r>
            <a:endParaRPr b="0" i="0" sz="1707" u="none" cap="none" strike="noStrike">
              <a:solidFill>
                <a:srgbClr val="000000"/>
              </a:solidFill>
              <a:latin typeface="Arial"/>
              <a:ea typeface="Arial"/>
              <a:cs typeface="Arial"/>
              <a:sym typeface="Arial"/>
            </a:endParaRPr>
          </a:p>
        </p:txBody>
      </p:sp>
      <p:sp>
        <p:nvSpPr>
          <p:cNvPr id="405" name="Google Shape;405;g3ddb47ba119_0_288"/>
          <p:cNvSpPr txBox="1"/>
          <p:nvPr/>
        </p:nvSpPr>
        <p:spPr>
          <a:xfrm>
            <a:off x="592425" y="4555525"/>
            <a:ext cx="4270500" cy="954300"/>
          </a:xfrm>
          <a:prstGeom prst="rect">
            <a:avLst/>
          </a:prstGeom>
          <a:noFill/>
          <a:ln cap="flat" cmpd="sng" w="28575">
            <a:solidFill>
              <a:srgbClr val="910C22"/>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1" i="0" lang="sv-SE" sz="1400" u="none" cap="none" strike="noStrike">
                <a:solidFill>
                  <a:srgbClr val="000000"/>
                </a:solidFill>
                <a:latin typeface="Arial"/>
                <a:ea typeface="Arial"/>
                <a:cs typeface="Arial"/>
                <a:sym typeface="Arial"/>
              </a:rPr>
              <a:t>Commodity Key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A = Ammonia</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B = Liquid fuel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C = Shipping </a:t>
            </a:r>
            <a:r>
              <a:rPr b="0" i="0" lang="sv-SE" sz="1400" u="none" cap="none" strike="noStrike">
                <a:solidFill>
                  <a:schemeClr val="dk1"/>
                </a:solidFill>
                <a:latin typeface="Arial"/>
                <a:ea typeface="Arial"/>
                <a:cs typeface="Arial"/>
                <a:sym typeface="Arial"/>
              </a:rPr>
              <a:t>activity (vehicle-kilometres)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9" name="Shape 409"/>
        <p:cNvGrpSpPr/>
        <p:nvPr/>
      </p:nvGrpSpPr>
      <p:grpSpPr>
        <a:xfrm>
          <a:off x="0" y="0"/>
          <a:ext cx="0" cy="0"/>
          <a:chOff x="0" y="0"/>
          <a:chExt cx="0" cy="0"/>
        </a:xfrm>
      </p:grpSpPr>
      <p:sp>
        <p:nvSpPr>
          <p:cNvPr id="410" name="Google Shape;410;g3ddb47ba119_0_306"/>
          <p:cNvSpPr txBox="1"/>
          <p:nvPr/>
        </p:nvSpPr>
        <p:spPr>
          <a:xfrm>
            <a:off x="468000" y="288000"/>
            <a:ext cx="11609700" cy="684000"/>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rgbClr val="000000"/>
              </a:buClr>
              <a:buSzPts val="2800"/>
              <a:buFont typeface="Arial"/>
              <a:buNone/>
            </a:pPr>
            <a:r>
              <a:rPr b="1" i="0" lang="sv-SE" sz="2800" u="none" cap="none" strike="noStrike">
                <a:solidFill>
                  <a:srgbClr val="FF0000"/>
                </a:solidFill>
                <a:latin typeface="Arial"/>
                <a:ea typeface="Arial"/>
                <a:cs typeface="Arial"/>
                <a:sym typeface="Arial"/>
              </a:rPr>
              <a:t>Structure in CLEWs Model – Aviation</a:t>
            </a:r>
            <a:endParaRPr b="0" i="0" sz="1400" u="none" cap="none" strike="noStrike">
              <a:solidFill>
                <a:srgbClr val="FF0000"/>
              </a:solidFill>
              <a:latin typeface="Arial"/>
              <a:ea typeface="Arial"/>
              <a:cs typeface="Arial"/>
              <a:sym typeface="Arial"/>
            </a:endParaRPr>
          </a:p>
        </p:txBody>
      </p:sp>
      <p:sp>
        <p:nvSpPr>
          <p:cNvPr id="411" name="Google Shape;411;g3ddb47ba119_0_306"/>
          <p:cNvSpPr txBox="1"/>
          <p:nvPr/>
        </p:nvSpPr>
        <p:spPr>
          <a:xfrm>
            <a:off x="5262725" y="1002590"/>
            <a:ext cx="6179400" cy="5510400"/>
          </a:xfrm>
          <a:prstGeom prst="rect">
            <a:avLst/>
          </a:prstGeom>
          <a:noFill/>
          <a:ln>
            <a:noFill/>
          </a:ln>
        </p:spPr>
        <p:txBody>
          <a:bodyPr anchorCtr="0" anchor="t" bIns="45700" lIns="91425" spcFirstLastPara="1" rIns="91425" wrap="square" tIns="45700">
            <a:spAutoFit/>
          </a:bodyPr>
          <a:lstStyle/>
          <a:p>
            <a:pPr indent="-268288" lvl="0" marL="268288" marR="0" rtl="0" algn="l">
              <a:lnSpc>
                <a:spcPct val="100000"/>
              </a:lnSpc>
              <a:spcBef>
                <a:spcPts val="0"/>
              </a:spcBef>
              <a:spcAft>
                <a:spcPts val="0"/>
              </a:spcAft>
              <a:buClr>
                <a:srgbClr val="000000"/>
              </a:buClr>
              <a:buSzPts val="1600"/>
              <a:buFont typeface="Noto Sans Symbols"/>
              <a:buChar char="❑"/>
            </a:pPr>
            <a:r>
              <a:rPr b="0" i="0" lang="sv-SE" sz="1600" u="none" cap="none" strike="noStrike">
                <a:solidFill>
                  <a:srgbClr val="000000"/>
                </a:solidFill>
                <a:latin typeface="Arial"/>
                <a:ea typeface="Arial"/>
                <a:cs typeface="Arial"/>
                <a:sym typeface="Arial"/>
              </a:rPr>
              <a:t>Aviation is a critical mode of long-distance passenger transport and a growing contributor to global emissions. In the CLEWs++ model, aviation is currently represented by a </a:t>
            </a:r>
            <a:r>
              <a:rPr b="1" i="0" lang="sv-SE" sz="1600" u="none" cap="none" strike="noStrike">
                <a:solidFill>
                  <a:srgbClr val="000000"/>
                </a:solidFill>
                <a:latin typeface="Arial"/>
                <a:ea typeface="Arial"/>
                <a:cs typeface="Arial"/>
                <a:sym typeface="Arial"/>
              </a:rPr>
              <a:t>single technology pathway – liquid-fuel-powered aircraft</a:t>
            </a:r>
            <a:r>
              <a:rPr b="0" i="0" lang="sv-SE" sz="1600" u="none" cap="none" strike="noStrike">
                <a:solidFill>
                  <a:srgbClr val="000000"/>
                </a:solidFill>
                <a:latin typeface="Arial"/>
                <a:ea typeface="Arial"/>
                <a:cs typeface="Arial"/>
                <a:sym typeface="Arial"/>
              </a:rPr>
              <a:t> – with output measured in </a:t>
            </a:r>
            <a:r>
              <a:rPr b="1" i="0" lang="sv-SE" sz="1600" u="none" cap="none" strike="noStrike">
                <a:solidFill>
                  <a:srgbClr val="000000"/>
                </a:solidFill>
                <a:latin typeface="Arial"/>
                <a:ea typeface="Arial"/>
                <a:cs typeface="Arial"/>
                <a:sym typeface="Arial"/>
              </a:rPr>
              <a:t>passenger-kilometres by air</a:t>
            </a:r>
            <a:r>
              <a:rPr b="0" i="0" lang="sv-SE" sz="1600" u="none" cap="none" strike="noStrike">
                <a:solidFill>
                  <a:srgbClr val="000000"/>
                </a:solidFill>
                <a:latin typeface="Arial"/>
                <a:ea typeface="Arial"/>
                <a:cs typeface="Arial"/>
                <a:sym typeface="Arial"/>
              </a:rPr>
              <a:t>.</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Noto Sans Symbols"/>
              <a:buChar char="❑"/>
            </a:pPr>
            <a:r>
              <a:rPr b="0" i="0" lang="sv-SE" sz="1600" u="none" cap="none" strike="noStrike">
                <a:solidFill>
                  <a:srgbClr val="000000"/>
                </a:solidFill>
                <a:latin typeface="Arial"/>
                <a:ea typeface="Arial"/>
                <a:cs typeface="Arial"/>
                <a:sym typeface="Arial"/>
              </a:rPr>
              <a:t>The fuel input is modelled as a </a:t>
            </a:r>
            <a:r>
              <a:rPr b="1" i="0" lang="sv-SE" sz="1600" u="none" cap="none" strike="noStrike">
                <a:solidFill>
                  <a:srgbClr val="000000"/>
                </a:solidFill>
                <a:latin typeface="Arial"/>
                <a:ea typeface="Arial"/>
                <a:cs typeface="Arial"/>
                <a:sym typeface="Arial"/>
              </a:rPr>
              <a:t>blend of oil-derived fuels, biofuels, and synthetic fuels</a:t>
            </a:r>
            <a:r>
              <a:rPr b="0" i="0" lang="sv-SE" sz="1600" u="none" cap="none" strike="noStrike">
                <a:solidFill>
                  <a:srgbClr val="000000"/>
                </a:solidFill>
                <a:latin typeface="Arial"/>
                <a:ea typeface="Arial"/>
                <a:cs typeface="Arial"/>
                <a:sym typeface="Arial"/>
              </a:rPr>
              <a:t>. While jet-fuel oil continues to dominate aviation fuel use today, there is </a:t>
            </a:r>
            <a:r>
              <a:rPr b="1" i="0" lang="sv-SE" sz="1600" u="none" cap="none" strike="noStrike">
                <a:solidFill>
                  <a:srgbClr val="000000"/>
                </a:solidFill>
                <a:latin typeface="Arial"/>
                <a:ea typeface="Arial"/>
                <a:cs typeface="Arial"/>
                <a:sym typeface="Arial"/>
              </a:rPr>
              <a:t>growing interest in decarbonisation strategies that promote the uptake of sustainable aviation fuels (SAFs)</a:t>
            </a:r>
            <a:r>
              <a:rPr b="0" i="0" lang="sv-SE" sz="1600" u="none" cap="none" strike="noStrike">
                <a:solidFill>
                  <a:srgbClr val="000000"/>
                </a:solidFill>
                <a:latin typeface="Arial"/>
                <a:ea typeface="Arial"/>
                <a:cs typeface="Arial"/>
                <a:sym typeface="Arial"/>
              </a:rPr>
              <a:t>, such as advanced biofuels and synthetic (e-fuel) alternatives. These fuels have the </a:t>
            </a:r>
            <a:r>
              <a:rPr b="1" i="0" lang="sv-SE" sz="1600" u="none" cap="none" strike="noStrike">
                <a:solidFill>
                  <a:srgbClr val="000000"/>
                </a:solidFill>
                <a:latin typeface="Arial"/>
                <a:ea typeface="Arial"/>
                <a:cs typeface="Arial"/>
                <a:sym typeface="Arial"/>
              </a:rPr>
              <a:t>potential to significantly reduce lifecycle emissions</a:t>
            </a:r>
            <a:r>
              <a:rPr b="0" i="0" lang="sv-SE" sz="1600" u="none" cap="none" strike="noStrike">
                <a:solidFill>
                  <a:srgbClr val="000000"/>
                </a:solidFill>
                <a:latin typeface="Arial"/>
                <a:ea typeface="Arial"/>
                <a:cs typeface="Arial"/>
                <a:sym typeface="Arial"/>
              </a:rPr>
              <a:t>, but </a:t>
            </a:r>
            <a:r>
              <a:rPr b="1" i="0" lang="sv-SE" sz="1600" u="none" cap="none" strike="noStrike">
                <a:solidFill>
                  <a:srgbClr val="000000"/>
                </a:solidFill>
                <a:latin typeface="Arial"/>
                <a:ea typeface="Arial"/>
                <a:cs typeface="Arial"/>
                <a:sym typeface="Arial"/>
              </a:rPr>
              <a:t>remain limited by high costs, supply constraints, and limited infrastructure</a:t>
            </a:r>
            <a:r>
              <a:rPr b="0" i="0" lang="sv-SE" sz="1600" u="none" cap="none" strike="noStrike">
                <a:solidFill>
                  <a:srgbClr val="000000"/>
                </a:solidFill>
                <a:latin typeface="Arial"/>
                <a:ea typeface="Arial"/>
                <a:cs typeface="Arial"/>
                <a:sym typeface="Arial"/>
              </a:rPr>
              <a:t>.</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Noto Sans Symbols"/>
              <a:buChar char="❑"/>
            </a:pPr>
            <a:r>
              <a:rPr b="0" i="0" lang="sv-SE" sz="1600" u="none" cap="none" strike="noStrike">
                <a:solidFill>
                  <a:srgbClr val="000000"/>
                </a:solidFill>
                <a:latin typeface="Arial"/>
                <a:ea typeface="Arial"/>
                <a:cs typeface="Arial"/>
                <a:sym typeface="Arial"/>
              </a:rPr>
              <a:t>By incorporating a flexible fuel blend in the model (where the commodity that fuels the transport mode is not changed, as opposed to others, but only the fuel shares, and thus emissions intensity, vary), future scenarios can explore how policy and technological advancements might shift the aviation sector toward lower-carbon fuels over time.</a:t>
            </a:r>
            <a:endParaRPr b="0" i="0" sz="1600" u="none" cap="none" strike="noStrike">
              <a:solidFill>
                <a:srgbClr val="000000"/>
              </a:solidFill>
              <a:latin typeface="Arial"/>
              <a:ea typeface="Arial"/>
              <a:cs typeface="Arial"/>
              <a:sym typeface="Arial"/>
            </a:endParaRPr>
          </a:p>
        </p:txBody>
      </p:sp>
      <p:sp>
        <p:nvSpPr>
          <p:cNvPr id="412" name="Google Shape;412;g3ddb47ba119_0_306"/>
          <p:cNvSpPr/>
          <p:nvPr/>
        </p:nvSpPr>
        <p:spPr>
          <a:xfrm>
            <a:off x="1745627" y="1929334"/>
            <a:ext cx="1964100" cy="582900"/>
          </a:xfrm>
          <a:prstGeom prst="roundRect">
            <a:avLst>
              <a:gd fmla="val 16667" name="adj"/>
            </a:avLst>
          </a:prstGeom>
          <a:solidFill>
            <a:srgbClr val="6C0819"/>
          </a:solidFill>
          <a:ln cap="flat" cmpd="sng" w="31000">
            <a:solidFill>
              <a:srgbClr val="000D2C"/>
            </a:solidFill>
            <a:prstDash val="solid"/>
            <a:round/>
            <a:headEnd len="sm" w="sm" type="none"/>
            <a:tailEnd len="sm" w="sm" type="none"/>
          </a:ln>
        </p:spPr>
        <p:txBody>
          <a:bodyPr anchorCtr="0" anchor="ctr" bIns="55725" lIns="111500" spcFirstLastPara="1" rIns="111500" wrap="square" tIns="55725">
            <a:noAutofit/>
          </a:bodyPr>
          <a:lstStyle/>
          <a:p>
            <a:pPr indent="0" lvl="0" marL="0" marR="0" rtl="0" algn="ctr">
              <a:lnSpc>
                <a:spcPct val="100000"/>
              </a:lnSpc>
              <a:spcBef>
                <a:spcPts val="0"/>
              </a:spcBef>
              <a:spcAft>
                <a:spcPts val="0"/>
              </a:spcAft>
              <a:buClr>
                <a:srgbClr val="000000"/>
              </a:buClr>
              <a:buSzPts val="1646"/>
              <a:buFont typeface="Arial"/>
              <a:buNone/>
            </a:pPr>
            <a:r>
              <a:rPr b="0" i="0" lang="sv-SE" sz="1535" u="none" cap="none" strike="noStrike">
                <a:solidFill>
                  <a:schemeClr val="lt1"/>
                </a:solidFill>
                <a:latin typeface="Arial"/>
                <a:ea typeface="Arial"/>
                <a:cs typeface="Arial"/>
                <a:sym typeface="Arial"/>
              </a:rPr>
              <a:t>Aviation using liquid fuel</a:t>
            </a:r>
            <a:endParaRPr b="0" i="0" sz="1535" u="none" cap="none" strike="noStrike">
              <a:solidFill>
                <a:srgbClr val="000000"/>
              </a:solidFill>
              <a:latin typeface="Arial"/>
              <a:ea typeface="Arial"/>
              <a:cs typeface="Arial"/>
              <a:sym typeface="Arial"/>
            </a:endParaRPr>
          </a:p>
        </p:txBody>
      </p:sp>
      <p:cxnSp>
        <p:nvCxnSpPr>
          <p:cNvPr id="413" name="Google Shape;413;g3ddb47ba119_0_306"/>
          <p:cNvCxnSpPr/>
          <p:nvPr/>
        </p:nvCxnSpPr>
        <p:spPr>
          <a:xfrm>
            <a:off x="658950" y="2205843"/>
            <a:ext cx="1086300" cy="0"/>
          </a:xfrm>
          <a:prstGeom prst="straightConnector1">
            <a:avLst/>
          </a:prstGeom>
          <a:noFill/>
          <a:ln cap="flat" cmpd="sng" w="34875">
            <a:solidFill>
              <a:srgbClr val="6C0819"/>
            </a:solidFill>
            <a:prstDash val="solid"/>
            <a:round/>
            <a:headEnd len="sm" w="sm" type="none"/>
            <a:tailEnd len="med" w="med" type="triangle"/>
          </a:ln>
          <a:effectLst>
            <a:outerShdw blurRad="48783" rotWithShape="0" dir="5400000" dist="24392">
              <a:srgbClr val="000000">
                <a:alpha val="36860"/>
              </a:srgbClr>
            </a:outerShdw>
          </a:effectLst>
        </p:spPr>
      </p:cxnSp>
      <p:cxnSp>
        <p:nvCxnSpPr>
          <p:cNvPr id="414" name="Google Shape;414;g3ddb47ba119_0_306"/>
          <p:cNvCxnSpPr/>
          <p:nvPr/>
        </p:nvCxnSpPr>
        <p:spPr>
          <a:xfrm>
            <a:off x="3712130" y="2205848"/>
            <a:ext cx="744900" cy="0"/>
          </a:xfrm>
          <a:prstGeom prst="straightConnector1">
            <a:avLst/>
          </a:prstGeom>
          <a:noFill/>
          <a:ln cap="flat" cmpd="sng" w="34875">
            <a:solidFill>
              <a:srgbClr val="6C0819"/>
            </a:solidFill>
            <a:prstDash val="solid"/>
            <a:round/>
            <a:headEnd len="sm" w="sm" type="none"/>
            <a:tailEnd len="med" w="med" type="triangle"/>
          </a:ln>
          <a:effectLst>
            <a:outerShdw blurRad="48783" rotWithShape="0" dir="5400000" dist="24392">
              <a:srgbClr val="000000">
                <a:alpha val="36860"/>
              </a:srgbClr>
            </a:outerShdw>
          </a:effectLst>
        </p:spPr>
      </p:cxnSp>
      <p:sp>
        <p:nvSpPr>
          <p:cNvPr id="415" name="Google Shape;415;g3ddb47ba119_0_306"/>
          <p:cNvSpPr txBox="1"/>
          <p:nvPr/>
        </p:nvSpPr>
        <p:spPr>
          <a:xfrm>
            <a:off x="802724" y="1868126"/>
            <a:ext cx="798600" cy="337800"/>
          </a:xfrm>
          <a:prstGeom prst="rect">
            <a:avLst/>
          </a:prstGeom>
          <a:noFill/>
          <a:ln>
            <a:noFill/>
          </a:ln>
        </p:spPr>
        <p:txBody>
          <a:bodyPr anchorCtr="0" anchor="t" bIns="55725" lIns="111500" spcFirstLastPara="1" rIns="111500" wrap="square" tIns="55725">
            <a:spAutoFit/>
          </a:bodyPr>
          <a:lstStyle/>
          <a:p>
            <a:pPr indent="0" lvl="0" marL="0" marR="0" rtl="0" algn="ctr">
              <a:lnSpc>
                <a:spcPct val="100000"/>
              </a:lnSpc>
              <a:spcBef>
                <a:spcPts val="0"/>
              </a:spcBef>
              <a:spcAft>
                <a:spcPts val="0"/>
              </a:spcAft>
              <a:buClr>
                <a:srgbClr val="000000"/>
              </a:buClr>
              <a:buSzPts val="1463"/>
              <a:buFont typeface="Arial"/>
              <a:buNone/>
            </a:pPr>
            <a:r>
              <a:rPr b="0" i="0" lang="sv-SE" sz="1463" u="none" cap="none" strike="noStrike">
                <a:solidFill>
                  <a:srgbClr val="000000"/>
                </a:solidFill>
                <a:latin typeface="Arial"/>
                <a:ea typeface="Arial"/>
                <a:cs typeface="Arial"/>
                <a:sym typeface="Arial"/>
              </a:rPr>
              <a:t>A</a:t>
            </a:r>
            <a:endParaRPr b="0" i="0" sz="1707" u="none" cap="none" strike="noStrike">
              <a:solidFill>
                <a:srgbClr val="000000"/>
              </a:solidFill>
              <a:latin typeface="Arial"/>
              <a:ea typeface="Arial"/>
              <a:cs typeface="Arial"/>
              <a:sym typeface="Arial"/>
            </a:endParaRPr>
          </a:p>
        </p:txBody>
      </p:sp>
      <p:sp>
        <p:nvSpPr>
          <p:cNvPr id="416" name="Google Shape;416;g3ddb47ba119_0_306"/>
          <p:cNvSpPr txBox="1"/>
          <p:nvPr/>
        </p:nvSpPr>
        <p:spPr>
          <a:xfrm>
            <a:off x="3655085" y="1868122"/>
            <a:ext cx="798600" cy="337800"/>
          </a:xfrm>
          <a:prstGeom prst="rect">
            <a:avLst/>
          </a:prstGeom>
          <a:noFill/>
          <a:ln>
            <a:noFill/>
          </a:ln>
        </p:spPr>
        <p:txBody>
          <a:bodyPr anchorCtr="0" anchor="t" bIns="55725" lIns="111500" spcFirstLastPara="1" rIns="111500" wrap="square" tIns="55725">
            <a:spAutoFit/>
          </a:bodyPr>
          <a:lstStyle/>
          <a:p>
            <a:pPr indent="0" lvl="0" marL="0" marR="0" rtl="0" algn="ctr">
              <a:lnSpc>
                <a:spcPct val="100000"/>
              </a:lnSpc>
              <a:spcBef>
                <a:spcPts val="0"/>
              </a:spcBef>
              <a:spcAft>
                <a:spcPts val="0"/>
              </a:spcAft>
              <a:buClr>
                <a:srgbClr val="000000"/>
              </a:buClr>
              <a:buSzPts val="1463"/>
              <a:buFont typeface="Arial"/>
              <a:buNone/>
            </a:pPr>
            <a:r>
              <a:rPr b="0" i="0" lang="sv-SE" sz="1463" u="none" cap="none" strike="noStrike">
                <a:solidFill>
                  <a:srgbClr val="000000"/>
                </a:solidFill>
                <a:latin typeface="Arial"/>
                <a:ea typeface="Arial"/>
                <a:cs typeface="Arial"/>
                <a:sym typeface="Arial"/>
              </a:rPr>
              <a:t>B</a:t>
            </a:r>
            <a:endParaRPr b="0" i="0" sz="1707" u="none" cap="none" strike="noStrike">
              <a:solidFill>
                <a:srgbClr val="000000"/>
              </a:solidFill>
              <a:latin typeface="Arial"/>
              <a:ea typeface="Arial"/>
              <a:cs typeface="Arial"/>
              <a:sym typeface="Arial"/>
            </a:endParaRPr>
          </a:p>
        </p:txBody>
      </p:sp>
      <p:sp>
        <p:nvSpPr>
          <p:cNvPr id="417" name="Google Shape;417;g3ddb47ba119_0_306"/>
          <p:cNvSpPr txBox="1"/>
          <p:nvPr/>
        </p:nvSpPr>
        <p:spPr>
          <a:xfrm>
            <a:off x="658950" y="3381975"/>
            <a:ext cx="3864600" cy="738900"/>
          </a:xfrm>
          <a:prstGeom prst="rect">
            <a:avLst/>
          </a:prstGeom>
          <a:noFill/>
          <a:ln cap="flat" cmpd="sng" w="28575">
            <a:solidFill>
              <a:srgbClr val="910C22"/>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1" i="0" lang="sv-SE" sz="1400" u="none" cap="none" strike="noStrike">
                <a:solidFill>
                  <a:srgbClr val="000000"/>
                </a:solidFill>
                <a:latin typeface="Arial"/>
                <a:ea typeface="Arial"/>
                <a:cs typeface="Arial"/>
                <a:sym typeface="Arial"/>
              </a:rPr>
              <a:t>Commodity Key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A = Liquid fuel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B = Aviation </a:t>
            </a:r>
            <a:r>
              <a:rPr b="0" i="0" lang="sv-SE" sz="1400" u="none" cap="none" strike="noStrike">
                <a:solidFill>
                  <a:schemeClr val="dk1"/>
                </a:solidFill>
                <a:latin typeface="Arial"/>
                <a:ea typeface="Arial"/>
                <a:cs typeface="Arial"/>
                <a:sym typeface="Arial"/>
              </a:rPr>
              <a:t>activity (vehicle-kilometres)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2" name="Shape 422"/>
        <p:cNvGrpSpPr/>
        <p:nvPr/>
      </p:nvGrpSpPr>
      <p:grpSpPr>
        <a:xfrm>
          <a:off x="0" y="0"/>
          <a:ext cx="0" cy="0"/>
          <a:chOff x="0" y="0"/>
          <a:chExt cx="0" cy="0"/>
        </a:xfrm>
      </p:grpSpPr>
      <p:sp>
        <p:nvSpPr>
          <p:cNvPr id="423" name="Google Shape;423;g3ddb47ba119_0_317"/>
          <p:cNvSpPr txBox="1"/>
          <p:nvPr/>
        </p:nvSpPr>
        <p:spPr>
          <a:xfrm>
            <a:off x="11798300" y="6565900"/>
            <a:ext cx="393600" cy="2922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fld id="{00000000-1234-1234-1234-123412341234}" type="slidenum">
              <a:rPr b="1" i="0" lang="sv-SE" sz="1000" u="none" cap="none" strike="noStrike">
                <a:solidFill>
                  <a:schemeClr val="lt1"/>
                </a:solidFill>
                <a:latin typeface="Arial"/>
                <a:ea typeface="Arial"/>
                <a:cs typeface="Arial"/>
                <a:sym typeface="Arial"/>
              </a:rPr>
              <a:t>‹#›</a:t>
            </a:fld>
            <a:endParaRPr b="1" i="0" sz="1000" u="none" cap="none" strike="noStrike">
              <a:solidFill>
                <a:schemeClr val="lt1"/>
              </a:solidFill>
              <a:latin typeface="Arial"/>
              <a:ea typeface="Arial"/>
              <a:cs typeface="Arial"/>
              <a:sym typeface="Arial"/>
            </a:endParaRPr>
          </a:p>
        </p:txBody>
      </p:sp>
      <p:sp>
        <p:nvSpPr>
          <p:cNvPr id="424" name="Google Shape;424;g3ddb47ba119_0_317"/>
          <p:cNvSpPr txBox="1"/>
          <p:nvPr>
            <p:ph type="title"/>
          </p:nvPr>
        </p:nvSpPr>
        <p:spPr>
          <a:xfrm>
            <a:off x="468000" y="288000"/>
            <a:ext cx="11079300" cy="68400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Helvetica Neue"/>
              <a:buNone/>
            </a:pPr>
            <a:r>
              <a:rPr lang="sv-SE">
                <a:solidFill>
                  <a:srgbClr val="FF0000"/>
                </a:solidFill>
              </a:rPr>
              <a:t>Practical Exercise</a:t>
            </a:r>
            <a:endParaRPr sz="2800">
              <a:solidFill>
                <a:srgbClr val="FF0000"/>
              </a:solidFill>
            </a:endParaRPr>
          </a:p>
        </p:txBody>
      </p:sp>
      <p:sp>
        <p:nvSpPr>
          <p:cNvPr id="425" name="Google Shape;425;g3ddb47ba119_0_317"/>
          <p:cNvSpPr txBox="1"/>
          <p:nvPr/>
        </p:nvSpPr>
        <p:spPr>
          <a:xfrm>
            <a:off x="576000" y="1030258"/>
            <a:ext cx="10515600" cy="3494100"/>
          </a:xfrm>
          <a:prstGeom prst="rect">
            <a:avLst/>
          </a:prstGeom>
          <a:solidFill>
            <a:srgbClr val="DDE7FF"/>
          </a:solidFill>
          <a:ln cap="flat" cmpd="sng" w="28575">
            <a:solidFill>
              <a:schemeClr val="accen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700"/>
              <a:buFont typeface="Arial"/>
              <a:buNone/>
            </a:pPr>
            <a:r>
              <a:rPr b="0" i="1" lang="sv-SE" sz="1700" u="none" cap="none" strike="noStrike">
                <a:solidFill>
                  <a:srgbClr val="000000"/>
                </a:solidFill>
                <a:latin typeface="Arial"/>
                <a:ea typeface="Arial"/>
                <a:cs typeface="Arial"/>
                <a:sym typeface="Arial"/>
              </a:rPr>
              <a:t>You are building the transport sector of a CLEWs++ model for the country of </a:t>
            </a:r>
            <a:r>
              <a:rPr b="1" i="1" lang="sv-SE" sz="1700" u="none" cap="none" strike="noStrike">
                <a:solidFill>
                  <a:srgbClr val="000000"/>
                </a:solidFill>
                <a:latin typeface="Arial"/>
                <a:ea typeface="Arial"/>
                <a:cs typeface="Arial"/>
                <a:sym typeface="Arial"/>
              </a:rPr>
              <a:t>Genovia</a:t>
            </a:r>
            <a:r>
              <a:rPr b="0" i="1" lang="sv-SE" sz="1700" u="none" cap="none" strike="noStrike">
                <a:solidFill>
                  <a:srgbClr val="000000"/>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700"/>
              <a:buFont typeface="Arial"/>
              <a:buNone/>
            </a:pPr>
            <a:r>
              <a:t/>
            </a:r>
            <a:endParaRPr b="0" i="1" sz="17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700"/>
              <a:buFont typeface="Arial"/>
              <a:buNone/>
            </a:pPr>
            <a:r>
              <a:rPr b="0" i="0" lang="sv-SE" sz="1700" u="none" cap="none" strike="noStrike">
                <a:solidFill>
                  <a:srgbClr val="000000"/>
                </a:solidFill>
                <a:latin typeface="Arial"/>
                <a:ea typeface="Arial"/>
                <a:cs typeface="Arial"/>
                <a:sym typeface="Arial"/>
              </a:rPr>
              <a:t>In 2020, Genovia’s energy use for the road transport sector was as follows:</a:t>
            </a:r>
            <a:endParaRPr b="0" i="0" sz="17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700"/>
              <a:buFont typeface="Arial"/>
              <a:buNone/>
            </a:pPr>
            <a:r>
              <a:t/>
            </a:r>
            <a:endParaRPr b="1" i="0" sz="1700" u="none" cap="none" strike="noStrike">
              <a:solidFill>
                <a:srgbClr val="000000"/>
              </a:solidFill>
              <a:latin typeface="Arial"/>
              <a:ea typeface="Arial"/>
              <a:cs typeface="Arial"/>
              <a:sym typeface="Arial"/>
            </a:endParaRPr>
          </a:p>
          <a:p>
            <a:pPr indent="-336550" lvl="0" marL="457200" marR="0" rtl="0" algn="l">
              <a:lnSpc>
                <a:spcPct val="100000"/>
              </a:lnSpc>
              <a:spcBef>
                <a:spcPts val="0"/>
              </a:spcBef>
              <a:spcAft>
                <a:spcPts val="0"/>
              </a:spcAft>
              <a:buClr>
                <a:srgbClr val="000000"/>
              </a:buClr>
              <a:buSzPts val="1700"/>
              <a:buFont typeface="Arial"/>
              <a:buChar char="●"/>
            </a:pPr>
            <a:r>
              <a:rPr b="1" i="0" lang="sv-SE" sz="1700" u="none" cap="none" strike="noStrike">
                <a:solidFill>
                  <a:srgbClr val="000000"/>
                </a:solidFill>
                <a:latin typeface="Arial"/>
                <a:ea typeface="Arial"/>
                <a:cs typeface="Arial"/>
                <a:sym typeface="Arial"/>
              </a:rPr>
              <a:t>Petroleum products: 8 PJ</a:t>
            </a:r>
            <a:endParaRPr b="0" i="0" sz="1700" u="none" cap="none" strike="noStrike">
              <a:solidFill>
                <a:srgbClr val="000000"/>
              </a:solidFill>
              <a:latin typeface="Arial"/>
              <a:ea typeface="Arial"/>
              <a:cs typeface="Arial"/>
              <a:sym typeface="Arial"/>
            </a:endParaRPr>
          </a:p>
          <a:p>
            <a:pPr indent="-336550" lvl="0" marL="457200" marR="0" rtl="0" algn="l">
              <a:lnSpc>
                <a:spcPct val="100000"/>
              </a:lnSpc>
              <a:spcBef>
                <a:spcPts val="0"/>
              </a:spcBef>
              <a:spcAft>
                <a:spcPts val="0"/>
              </a:spcAft>
              <a:buClr>
                <a:srgbClr val="000000"/>
              </a:buClr>
              <a:buSzPts val="1700"/>
              <a:buFont typeface="Arial"/>
              <a:buChar char="●"/>
            </a:pPr>
            <a:r>
              <a:rPr b="1" i="0" lang="sv-SE" sz="1700" u="none" cap="none" strike="noStrike">
                <a:solidFill>
                  <a:srgbClr val="000000"/>
                </a:solidFill>
                <a:latin typeface="Arial"/>
                <a:ea typeface="Arial"/>
                <a:cs typeface="Arial"/>
                <a:sym typeface="Arial"/>
              </a:rPr>
              <a:t>Biofuels: 2 PJ</a:t>
            </a:r>
            <a:endParaRPr b="0" i="0" sz="17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700"/>
              <a:buFont typeface="Arial"/>
              <a:buNone/>
            </a:pPr>
            <a:r>
              <a:t/>
            </a:r>
            <a:endParaRPr b="0" i="0" sz="17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700"/>
              <a:buFont typeface="Arial"/>
              <a:buNone/>
            </a:pPr>
            <a:r>
              <a:rPr b="0" i="0" lang="sv-SE" sz="1700" u="none" cap="none" strike="noStrike">
                <a:solidFill>
                  <a:srgbClr val="000000"/>
                </a:solidFill>
                <a:latin typeface="Arial"/>
                <a:ea typeface="Arial"/>
                <a:cs typeface="Arial"/>
                <a:sym typeface="Arial"/>
              </a:rPr>
              <a:t>We also know the following:</a:t>
            </a:r>
            <a:endParaRPr b="0" i="0" sz="1700" u="none" cap="none" strike="noStrike">
              <a:solidFill>
                <a:srgbClr val="000000"/>
              </a:solidFill>
              <a:latin typeface="Arial"/>
              <a:ea typeface="Arial"/>
              <a:cs typeface="Arial"/>
              <a:sym typeface="Arial"/>
            </a:endParaRPr>
          </a:p>
          <a:p>
            <a:pPr indent="-336550" lvl="0" marL="457200" marR="0" rtl="0" algn="l">
              <a:lnSpc>
                <a:spcPct val="100000"/>
              </a:lnSpc>
              <a:spcBef>
                <a:spcPts val="0"/>
              </a:spcBef>
              <a:spcAft>
                <a:spcPts val="0"/>
              </a:spcAft>
              <a:buClr>
                <a:srgbClr val="000000"/>
              </a:buClr>
              <a:buSzPts val="1700"/>
              <a:buFont typeface="Arial"/>
              <a:buChar char="●"/>
            </a:pPr>
            <a:r>
              <a:rPr b="1" i="0" lang="sv-SE" sz="1700" u="none" cap="none" strike="noStrike">
                <a:solidFill>
                  <a:srgbClr val="000000"/>
                </a:solidFill>
                <a:latin typeface="Arial"/>
                <a:ea typeface="Arial"/>
                <a:cs typeface="Arial"/>
                <a:sym typeface="Arial"/>
              </a:rPr>
              <a:t>70% </a:t>
            </a:r>
            <a:r>
              <a:rPr b="0" i="0" lang="sv-SE" sz="1700" u="none" cap="none" strike="noStrike">
                <a:solidFill>
                  <a:srgbClr val="000000"/>
                </a:solidFill>
                <a:latin typeface="Arial"/>
                <a:ea typeface="Arial"/>
                <a:cs typeface="Arial"/>
                <a:sym typeface="Arial"/>
              </a:rPr>
              <a:t>of the </a:t>
            </a:r>
            <a:r>
              <a:rPr b="1" i="0" lang="sv-SE" sz="1700" u="none" cap="none" strike="noStrike">
                <a:solidFill>
                  <a:srgbClr val="000000"/>
                </a:solidFill>
                <a:latin typeface="Arial"/>
                <a:ea typeface="Arial"/>
                <a:cs typeface="Arial"/>
                <a:sym typeface="Arial"/>
              </a:rPr>
              <a:t>total petroleum products </a:t>
            </a:r>
            <a:r>
              <a:rPr b="0" i="0" lang="sv-SE" sz="1700" u="none" cap="none" strike="noStrike">
                <a:solidFill>
                  <a:srgbClr val="000000"/>
                </a:solidFill>
                <a:latin typeface="Arial"/>
                <a:ea typeface="Arial"/>
                <a:cs typeface="Arial"/>
                <a:sym typeface="Arial"/>
              </a:rPr>
              <a:t>were used for cars.</a:t>
            </a:r>
            <a:endParaRPr b="0" i="0" sz="1700" u="none" cap="none" strike="noStrike">
              <a:solidFill>
                <a:srgbClr val="000000"/>
              </a:solidFill>
              <a:latin typeface="Arial"/>
              <a:ea typeface="Arial"/>
              <a:cs typeface="Arial"/>
              <a:sym typeface="Arial"/>
            </a:endParaRPr>
          </a:p>
          <a:p>
            <a:pPr indent="-336550" lvl="0" marL="457200" marR="0" rtl="0" algn="l">
              <a:lnSpc>
                <a:spcPct val="100000"/>
              </a:lnSpc>
              <a:spcBef>
                <a:spcPts val="0"/>
              </a:spcBef>
              <a:spcAft>
                <a:spcPts val="0"/>
              </a:spcAft>
              <a:buClr>
                <a:srgbClr val="000000"/>
              </a:buClr>
              <a:buSzPts val="1700"/>
              <a:buFont typeface="Arial"/>
              <a:buChar char="●"/>
            </a:pPr>
            <a:r>
              <a:rPr b="1" i="0" lang="sv-SE" sz="1700" u="none" cap="none" strike="noStrike">
                <a:solidFill>
                  <a:schemeClr val="dk1"/>
                </a:solidFill>
                <a:latin typeface="Arial"/>
                <a:ea typeface="Arial"/>
                <a:cs typeface="Arial"/>
                <a:sym typeface="Arial"/>
              </a:rPr>
              <a:t>90% </a:t>
            </a:r>
            <a:r>
              <a:rPr b="0" i="0" lang="sv-SE" sz="1700" u="none" cap="none" strike="noStrike">
                <a:solidFill>
                  <a:schemeClr val="dk1"/>
                </a:solidFill>
                <a:latin typeface="Arial"/>
                <a:ea typeface="Arial"/>
                <a:cs typeface="Arial"/>
                <a:sym typeface="Arial"/>
              </a:rPr>
              <a:t>of the </a:t>
            </a:r>
            <a:r>
              <a:rPr b="1" i="0" lang="sv-SE" sz="1700" u="none" cap="none" strike="noStrike">
                <a:solidFill>
                  <a:schemeClr val="dk1"/>
                </a:solidFill>
                <a:latin typeface="Arial"/>
                <a:ea typeface="Arial"/>
                <a:cs typeface="Arial"/>
                <a:sym typeface="Arial"/>
              </a:rPr>
              <a:t>total biofuels </a:t>
            </a:r>
            <a:r>
              <a:rPr b="0" i="0" lang="sv-SE" sz="1700" u="none" cap="none" strike="noStrike">
                <a:solidFill>
                  <a:schemeClr val="dk1"/>
                </a:solidFill>
                <a:latin typeface="Arial"/>
                <a:ea typeface="Arial"/>
                <a:cs typeface="Arial"/>
                <a:sym typeface="Arial"/>
              </a:rPr>
              <a:t>were used for cars.</a:t>
            </a:r>
            <a:endParaRPr b="0" i="0" sz="17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700"/>
              <a:buFont typeface="Arial"/>
              <a:buNone/>
            </a:pPr>
            <a:r>
              <a:t/>
            </a:r>
            <a:endParaRPr b="0" i="0" sz="17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700"/>
              <a:buFont typeface="Arial"/>
              <a:buNone/>
            </a:pPr>
            <a:r>
              <a:rPr b="0" i="0" lang="sv-SE" sz="1700" u="none" cap="none" strike="noStrike">
                <a:solidFill>
                  <a:srgbClr val="000000"/>
                </a:solidFill>
                <a:latin typeface="Arial"/>
                <a:ea typeface="Arial"/>
                <a:cs typeface="Arial"/>
                <a:sym typeface="Arial"/>
              </a:rPr>
              <a:t>Finally, in Genovia that year there were </a:t>
            </a:r>
            <a:r>
              <a:rPr b="1" i="0" lang="sv-SE" sz="1700" u="none" cap="none" strike="noStrike">
                <a:solidFill>
                  <a:srgbClr val="000000"/>
                </a:solidFill>
                <a:latin typeface="Arial"/>
                <a:ea typeface="Arial"/>
                <a:cs typeface="Arial"/>
                <a:sym typeface="Arial"/>
              </a:rPr>
              <a:t>13,700,000</a:t>
            </a:r>
            <a:r>
              <a:rPr b="0" i="0" lang="sv-SE" sz="1700" u="none" cap="none" strike="noStrike">
                <a:solidFill>
                  <a:srgbClr val="000000"/>
                </a:solidFill>
                <a:latin typeface="Arial"/>
                <a:ea typeface="Arial"/>
                <a:cs typeface="Arial"/>
                <a:sym typeface="Arial"/>
              </a:rPr>
              <a:t> registered, </a:t>
            </a:r>
            <a:r>
              <a:rPr b="1" i="0" lang="sv-SE" sz="1700" u="none" cap="none" strike="noStrike">
                <a:solidFill>
                  <a:srgbClr val="000000"/>
                </a:solidFill>
                <a:latin typeface="Arial"/>
                <a:ea typeface="Arial"/>
                <a:cs typeface="Arial"/>
                <a:sym typeface="Arial"/>
              </a:rPr>
              <a:t>internal combustion engine cars</a:t>
            </a:r>
            <a:r>
              <a:rPr b="0" i="0" lang="sv-SE" sz="1700" u="none" cap="none" strike="noStrike">
                <a:solidFill>
                  <a:srgbClr val="000000"/>
                </a:solidFill>
                <a:latin typeface="Arial"/>
                <a:ea typeface="Arial"/>
                <a:cs typeface="Arial"/>
                <a:sym typeface="Arial"/>
              </a:rPr>
              <a:t> that covered a total distance of </a:t>
            </a:r>
            <a:r>
              <a:rPr b="1" i="0" lang="sv-SE" sz="1700" u="none" cap="none" strike="noStrike">
                <a:solidFill>
                  <a:srgbClr val="000000"/>
                </a:solidFill>
                <a:latin typeface="Arial"/>
                <a:ea typeface="Arial"/>
                <a:cs typeface="Arial"/>
                <a:sym typeface="Arial"/>
              </a:rPr>
              <a:t>820 billion-vehicle kms</a:t>
            </a:r>
            <a:r>
              <a:rPr b="0" i="0" lang="sv-SE" sz="1700" u="none" cap="none" strike="noStrike">
                <a:solidFill>
                  <a:srgbClr val="000000"/>
                </a:solidFill>
                <a:latin typeface="Arial"/>
                <a:ea typeface="Arial"/>
                <a:cs typeface="Arial"/>
                <a:sym typeface="Arial"/>
              </a:rPr>
              <a:t>.</a:t>
            </a:r>
            <a:endParaRPr b="0" i="0" sz="1700" u="none" cap="none" strike="noStrike">
              <a:solidFill>
                <a:srgbClr val="000000"/>
              </a:solidFill>
              <a:latin typeface="Arial"/>
              <a:ea typeface="Arial"/>
              <a:cs typeface="Arial"/>
              <a:sym typeface="Arial"/>
            </a:endParaRPr>
          </a:p>
        </p:txBody>
      </p:sp>
      <p:sp>
        <p:nvSpPr>
          <p:cNvPr id="426" name="Google Shape;426;g3ddb47ba119_0_317"/>
          <p:cNvSpPr txBox="1"/>
          <p:nvPr/>
        </p:nvSpPr>
        <p:spPr>
          <a:xfrm>
            <a:off x="468000" y="5037800"/>
            <a:ext cx="10389300" cy="1523700"/>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000000"/>
              </a:buClr>
              <a:buSzPts val="1700"/>
              <a:buFont typeface="Arial"/>
              <a:buAutoNum type="alphaUcPeriod"/>
            </a:pPr>
            <a:r>
              <a:rPr b="0" i="0" lang="sv-SE" sz="1700" u="none" cap="none" strike="noStrike">
                <a:solidFill>
                  <a:srgbClr val="000000"/>
                </a:solidFill>
                <a:latin typeface="Arial"/>
                <a:ea typeface="Arial"/>
                <a:cs typeface="Arial"/>
                <a:sym typeface="Arial"/>
              </a:rPr>
              <a:t>Calculate the efficiency of internal combustion engine cars in </a:t>
            </a:r>
            <a:r>
              <a:rPr b="1" i="0" lang="sv-SE" sz="1700" u="none" cap="none" strike="noStrike">
                <a:solidFill>
                  <a:srgbClr val="000000"/>
                </a:solidFill>
                <a:latin typeface="Arial"/>
                <a:ea typeface="Arial"/>
                <a:cs typeface="Arial"/>
                <a:sym typeface="Arial"/>
              </a:rPr>
              <a:t>2020</a:t>
            </a:r>
            <a:r>
              <a:rPr b="0" i="0" lang="sv-SE" sz="1700" u="none" cap="none" strike="noStrike">
                <a:solidFill>
                  <a:srgbClr val="000000"/>
                </a:solidFill>
                <a:latin typeface="Arial"/>
                <a:ea typeface="Arial"/>
                <a:cs typeface="Arial"/>
                <a:sym typeface="Arial"/>
              </a:rPr>
              <a:t>. Which parameter(s) would you use in OSeMOSYS to reflect the ICE efficiency?		</a:t>
            </a:r>
            <a:br>
              <a:rPr b="0" i="0" lang="sv-SE" sz="1700" u="none" cap="none" strike="noStrike">
                <a:solidFill>
                  <a:srgbClr val="000000"/>
                </a:solidFill>
                <a:latin typeface="Arial"/>
                <a:ea typeface="Arial"/>
                <a:cs typeface="Arial"/>
                <a:sym typeface="Arial"/>
              </a:rPr>
            </a:br>
            <a:endParaRPr b="0" i="0" sz="1400" u="none" cap="none" strike="noStrike">
              <a:solidFill>
                <a:srgbClr val="000000"/>
              </a:solidFill>
              <a:latin typeface="Arial"/>
              <a:ea typeface="Arial"/>
              <a:cs typeface="Arial"/>
              <a:sym typeface="Arial"/>
            </a:endParaRPr>
          </a:p>
          <a:p>
            <a:pPr indent="-342900" lvl="0" marL="342900" marR="0" rtl="0" algn="just">
              <a:lnSpc>
                <a:spcPct val="100000"/>
              </a:lnSpc>
              <a:spcBef>
                <a:spcPts val="0"/>
              </a:spcBef>
              <a:spcAft>
                <a:spcPts val="0"/>
              </a:spcAft>
              <a:buClr>
                <a:srgbClr val="000000"/>
              </a:buClr>
              <a:buSzPts val="1700"/>
              <a:buFont typeface="Arial"/>
              <a:buAutoNum type="alphaUcPeriod"/>
            </a:pPr>
            <a:r>
              <a:rPr b="0" i="0" lang="sv-SE" sz="1700" u="none" cap="none" strike="noStrike">
                <a:solidFill>
                  <a:schemeClr val="dk1"/>
                </a:solidFill>
                <a:latin typeface="Arial"/>
                <a:ea typeface="Arial"/>
                <a:cs typeface="Arial"/>
                <a:sym typeface="Arial"/>
              </a:rPr>
              <a:t>Calculate the capacity to activity unit of internal combustion engine cars in </a:t>
            </a:r>
            <a:r>
              <a:rPr b="1" i="0" lang="sv-SE" sz="1700" u="none" cap="none" strike="noStrike">
                <a:solidFill>
                  <a:schemeClr val="dk1"/>
                </a:solidFill>
                <a:latin typeface="Arial"/>
                <a:ea typeface="Arial"/>
                <a:cs typeface="Arial"/>
                <a:sym typeface="Arial"/>
              </a:rPr>
              <a:t>2020. </a:t>
            </a:r>
            <a:endParaRPr b="1" i="0" sz="1700" u="none" cap="none" strike="noStrike">
              <a:solidFill>
                <a:schemeClr val="dk1"/>
              </a:solidFill>
              <a:latin typeface="Arial"/>
              <a:ea typeface="Arial"/>
              <a:cs typeface="Arial"/>
              <a:sym typeface="Arial"/>
            </a:endParaRPr>
          </a:p>
          <a:p>
            <a:pPr indent="0" lvl="0" marL="360001" marR="0" rtl="0" algn="just">
              <a:lnSpc>
                <a:spcPct val="100000"/>
              </a:lnSpc>
              <a:spcBef>
                <a:spcPts val="0"/>
              </a:spcBef>
              <a:spcAft>
                <a:spcPts val="0"/>
              </a:spcAft>
              <a:buClr>
                <a:srgbClr val="000000"/>
              </a:buClr>
              <a:buSzPts val="1400"/>
              <a:buFont typeface="Arial"/>
              <a:buNone/>
            </a:pPr>
            <a:r>
              <a:rPr b="0" i="1" lang="sv-SE" sz="1400" u="none" cap="none" strike="noStrike">
                <a:solidFill>
                  <a:srgbClr val="0000FF"/>
                </a:solidFill>
                <a:latin typeface="Arial"/>
                <a:ea typeface="Arial"/>
                <a:cs typeface="Arial"/>
                <a:sym typeface="Arial"/>
              </a:rPr>
              <a:t>Hint: Do not forget that in the transport sector ‘capacity’ refers to the number of vehicles whereas ‘activity’ refers to the number of vehicle-kms travelled.</a:t>
            </a:r>
            <a:endParaRPr b="0" i="1" sz="1400" u="none" cap="none" strike="noStrike">
              <a:solidFill>
                <a:srgbClr val="0000FF"/>
              </a:solidFill>
              <a:latin typeface="Arial"/>
              <a:ea typeface="Arial"/>
              <a:cs typeface="Arial"/>
              <a:sym typeface="Arial"/>
            </a:endParaRPr>
          </a:p>
        </p:txBody>
      </p:sp>
      <p:sp>
        <p:nvSpPr>
          <p:cNvPr id="427" name="Google Shape;427;g3ddb47ba119_0_317"/>
          <p:cNvSpPr txBox="1"/>
          <p:nvPr/>
        </p:nvSpPr>
        <p:spPr>
          <a:xfrm>
            <a:off x="468000" y="4652901"/>
            <a:ext cx="9697200" cy="3849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900"/>
              <a:buFont typeface="Arial"/>
              <a:buNone/>
            </a:pPr>
            <a:r>
              <a:rPr b="1" i="0" lang="sv-SE" sz="1900" u="none" cap="none" strike="noStrike">
                <a:solidFill>
                  <a:srgbClr val="000000"/>
                </a:solidFill>
                <a:latin typeface="Arial"/>
                <a:ea typeface="Arial"/>
                <a:cs typeface="Arial"/>
                <a:sym typeface="Arial"/>
              </a:rPr>
              <a:t>Calibrating the transport sector</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1" name="Shape 431"/>
        <p:cNvGrpSpPr/>
        <p:nvPr/>
      </p:nvGrpSpPr>
      <p:grpSpPr>
        <a:xfrm>
          <a:off x="0" y="0"/>
          <a:ext cx="0" cy="0"/>
          <a:chOff x="0" y="0"/>
          <a:chExt cx="0" cy="0"/>
        </a:xfrm>
      </p:grpSpPr>
      <p:sp>
        <p:nvSpPr>
          <p:cNvPr id="432" name="Google Shape;432;g3ddb47ba119_0_326"/>
          <p:cNvSpPr txBox="1"/>
          <p:nvPr>
            <p:ph type="ctrTitle"/>
          </p:nvPr>
        </p:nvSpPr>
        <p:spPr>
          <a:xfrm flipH="1">
            <a:off x="4185363" y="0"/>
            <a:ext cx="3648000" cy="68580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SzPts val="4800"/>
              <a:buNone/>
            </a:pPr>
            <a:r>
              <a:rPr lang="sv-SE"/>
              <a:t>Thank you</a:t>
            </a:r>
            <a:endParaRPr/>
          </a:p>
        </p:txBody>
      </p:sp>
      <p:sp>
        <p:nvSpPr>
          <p:cNvPr id="433" name="Google Shape;433;g3ddb47ba119_0_326"/>
          <p:cNvSpPr txBox="1"/>
          <p:nvPr>
            <p:ph idx="1" type="subTitle"/>
          </p:nvPr>
        </p:nvSpPr>
        <p:spPr>
          <a:xfrm>
            <a:off x="6009375" y="5795916"/>
            <a:ext cx="6176100" cy="10620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1000"/>
              </a:spcBef>
              <a:spcAft>
                <a:spcPts val="0"/>
              </a:spcAft>
              <a:buSzPts val="3600"/>
              <a:buNone/>
            </a:pPr>
            <a:r>
              <a:rPr lang="sv-SE"/>
              <a:t>www.climatecompatiblegrowth.com</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8" name="Shape 438"/>
        <p:cNvGrpSpPr/>
        <p:nvPr/>
      </p:nvGrpSpPr>
      <p:grpSpPr>
        <a:xfrm>
          <a:off x="0" y="0"/>
          <a:ext cx="0" cy="0"/>
          <a:chOff x="0" y="0"/>
          <a:chExt cx="0" cy="0"/>
        </a:xfrm>
      </p:grpSpPr>
      <p:sp>
        <p:nvSpPr>
          <p:cNvPr id="439" name="Google Shape;439;g3ddb47ba119_0_331"/>
          <p:cNvSpPr txBox="1"/>
          <p:nvPr/>
        </p:nvSpPr>
        <p:spPr>
          <a:xfrm>
            <a:off x="11798300" y="6565900"/>
            <a:ext cx="393600" cy="2922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fld id="{00000000-1234-1234-1234-123412341234}" type="slidenum">
              <a:rPr b="1" i="0" lang="sv-SE" sz="1000" u="none" cap="none" strike="noStrike">
                <a:solidFill>
                  <a:schemeClr val="lt1"/>
                </a:solidFill>
                <a:latin typeface="Arial"/>
                <a:ea typeface="Arial"/>
                <a:cs typeface="Arial"/>
                <a:sym typeface="Arial"/>
              </a:rPr>
              <a:t>‹#›</a:t>
            </a:fld>
            <a:endParaRPr b="1" i="0" sz="1000" u="none" cap="none" strike="noStrike">
              <a:solidFill>
                <a:schemeClr val="lt1"/>
              </a:solidFill>
              <a:latin typeface="Arial"/>
              <a:ea typeface="Arial"/>
              <a:cs typeface="Arial"/>
              <a:sym typeface="Arial"/>
            </a:endParaRPr>
          </a:p>
        </p:txBody>
      </p:sp>
      <p:sp>
        <p:nvSpPr>
          <p:cNvPr id="440" name="Google Shape;440;g3ddb47ba119_0_331"/>
          <p:cNvSpPr txBox="1"/>
          <p:nvPr>
            <p:ph type="title"/>
          </p:nvPr>
        </p:nvSpPr>
        <p:spPr>
          <a:xfrm>
            <a:off x="468000" y="288000"/>
            <a:ext cx="11079300" cy="68400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Helvetica Neue"/>
              <a:buNone/>
            </a:pPr>
            <a:r>
              <a:rPr lang="sv-SE">
                <a:solidFill>
                  <a:srgbClr val="FF0000"/>
                </a:solidFill>
              </a:rPr>
              <a:t>Answers to the Practical Exercise</a:t>
            </a:r>
            <a:endParaRPr sz="2800">
              <a:solidFill>
                <a:srgbClr val="FF0000"/>
              </a:solidFill>
            </a:endParaRPr>
          </a:p>
        </p:txBody>
      </p:sp>
      <p:sp>
        <p:nvSpPr>
          <p:cNvPr id="441" name="Google Shape;441;g3ddb47ba119_0_331"/>
          <p:cNvSpPr txBox="1"/>
          <p:nvPr/>
        </p:nvSpPr>
        <p:spPr>
          <a:xfrm>
            <a:off x="576000" y="1030258"/>
            <a:ext cx="10515600" cy="384900"/>
          </a:xfrm>
          <a:prstGeom prst="rect">
            <a:avLst/>
          </a:prstGeom>
          <a:solidFill>
            <a:srgbClr val="DDE7FF"/>
          </a:solidFill>
          <a:ln cap="flat" cmpd="sng" w="28575">
            <a:solidFill>
              <a:schemeClr val="accen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chemeClr val="dk1"/>
              </a:buClr>
              <a:buSzPts val="1900"/>
              <a:buFont typeface="Arial"/>
              <a:buNone/>
            </a:pPr>
            <a:r>
              <a:rPr b="1" i="0" lang="sv-SE" sz="1900" u="none" cap="none" strike="noStrike">
                <a:solidFill>
                  <a:schemeClr val="dk1"/>
                </a:solidFill>
                <a:latin typeface="Arial"/>
                <a:ea typeface="Arial"/>
                <a:cs typeface="Arial"/>
                <a:sym typeface="Arial"/>
              </a:rPr>
              <a:t>Calibrating the road transport sector</a:t>
            </a:r>
            <a:endParaRPr b="1" i="1" sz="1700" u="none" cap="none" strike="noStrike">
              <a:solidFill>
                <a:srgbClr val="000000"/>
              </a:solidFill>
              <a:latin typeface="Arial"/>
              <a:ea typeface="Arial"/>
              <a:cs typeface="Arial"/>
              <a:sym typeface="Arial"/>
            </a:endParaRPr>
          </a:p>
        </p:txBody>
      </p:sp>
      <p:sp>
        <p:nvSpPr>
          <p:cNvPr id="442" name="Google Shape;442;g3ddb47ba119_0_331"/>
          <p:cNvSpPr txBox="1"/>
          <p:nvPr/>
        </p:nvSpPr>
        <p:spPr>
          <a:xfrm>
            <a:off x="468000" y="1542878"/>
            <a:ext cx="10515600" cy="5587500"/>
          </a:xfrm>
          <a:prstGeom prst="rect">
            <a:avLst/>
          </a:prstGeom>
          <a:noFill/>
          <a:ln>
            <a:noFill/>
          </a:ln>
        </p:spPr>
        <p:txBody>
          <a:bodyPr anchorCtr="0" anchor="t" bIns="45700" lIns="91425" spcFirstLastPara="1" rIns="91425" wrap="square" tIns="45700">
            <a:spAutoFit/>
          </a:bodyPr>
          <a:lstStyle/>
          <a:p>
            <a:pPr indent="-342900" lvl="0" marL="342900" marR="0" rtl="0" algn="just">
              <a:lnSpc>
                <a:spcPct val="100000"/>
              </a:lnSpc>
              <a:spcBef>
                <a:spcPts val="0"/>
              </a:spcBef>
              <a:spcAft>
                <a:spcPts val="0"/>
              </a:spcAft>
              <a:buClr>
                <a:srgbClr val="000000"/>
              </a:buClr>
              <a:buSzPts val="1700"/>
              <a:buFont typeface="Arial"/>
              <a:buAutoNum type="alphaUcPeriod"/>
            </a:pPr>
            <a:r>
              <a:rPr b="0" i="0" lang="sv-SE" sz="1700" u="none" cap="none" strike="noStrike">
                <a:solidFill>
                  <a:srgbClr val="000000"/>
                </a:solidFill>
                <a:latin typeface="Arial"/>
                <a:ea typeface="Arial"/>
                <a:cs typeface="Arial"/>
                <a:sym typeface="Arial"/>
              </a:rPr>
              <a:t>To </a:t>
            </a:r>
            <a:r>
              <a:rPr b="0" i="0" lang="sv-SE" sz="1700" u="none" cap="none" strike="noStrike">
                <a:solidFill>
                  <a:schemeClr val="dk1"/>
                </a:solidFill>
                <a:latin typeface="Arial"/>
                <a:ea typeface="Arial"/>
                <a:cs typeface="Arial"/>
                <a:sym typeface="Arial"/>
              </a:rPr>
              <a:t>calculate the efficiency of internal combustion engine cars in 2020, the total fuel use needs to be divided by the activity. The total fuel use is as follows:</a:t>
            </a:r>
            <a:endParaRPr b="0" i="0" sz="1700" u="none" cap="none" strike="noStrike">
              <a:solidFill>
                <a:schemeClr val="dk1"/>
              </a:solidFill>
              <a:latin typeface="Arial"/>
              <a:ea typeface="Arial"/>
              <a:cs typeface="Arial"/>
              <a:sym typeface="Arial"/>
            </a:endParaRPr>
          </a:p>
          <a:p>
            <a:pPr indent="0" lvl="0" marL="457200" marR="0" rtl="0" algn="just">
              <a:lnSpc>
                <a:spcPct val="100000"/>
              </a:lnSpc>
              <a:spcBef>
                <a:spcPts val="0"/>
              </a:spcBef>
              <a:spcAft>
                <a:spcPts val="0"/>
              </a:spcAft>
              <a:buClr>
                <a:srgbClr val="000000"/>
              </a:buClr>
              <a:buSzPts val="1700"/>
              <a:buFont typeface="Arial"/>
              <a:buNone/>
            </a:pPr>
            <a:r>
              <a:t/>
            </a:r>
            <a:endParaRPr b="0" i="0" sz="1700" u="none" cap="none" strike="noStrike">
              <a:solidFill>
                <a:schemeClr val="dk1"/>
              </a:solidFill>
              <a:latin typeface="Arial"/>
              <a:ea typeface="Arial"/>
              <a:cs typeface="Arial"/>
              <a:sym typeface="Arial"/>
            </a:endParaRPr>
          </a:p>
          <a:p>
            <a:pPr indent="0" lvl="0" marL="457200" marR="0" rtl="0" algn="just">
              <a:lnSpc>
                <a:spcPct val="100000"/>
              </a:lnSpc>
              <a:spcBef>
                <a:spcPts val="0"/>
              </a:spcBef>
              <a:spcAft>
                <a:spcPts val="0"/>
              </a:spcAft>
              <a:buClr>
                <a:srgbClr val="000000"/>
              </a:buClr>
              <a:buSzPts val="1700"/>
              <a:buFont typeface="Arial"/>
              <a:buNone/>
            </a:pPr>
            <a:r>
              <a:rPr b="1" i="0" lang="sv-SE" sz="1700" u="none" cap="none" strike="noStrike">
                <a:solidFill>
                  <a:schemeClr val="dk1"/>
                </a:solidFill>
                <a:latin typeface="Arial"/>
                <a:ea typeface="Arial"/>
                <a:cs typeface="Arial"/>
                <a:sym typeface="Arial"/>
              </a:rPr>
              <a:t>(8 PJ * 0.7) + (2 * 0.9) = 7.4 PJ</a:t>
            </a:r>
            <a:endParaRPr b="1" i="0" sz="1700" u="none" cap="none" strike="noStrike">
              <a:solidFill>
                <a:schemeClr val="dk1"/>
              </a:solidFill>
              <a:latin typeface="Arial"/>
              <a:ea typeface="Arial"/>
              <a:cs typeface="Arial"/>
              <a:sym typeface="Arial"/>
            </a:endParaRPr>
          </a:p>
          <a:p>
            <a:pPr indent="0" lvl="0" marL="457200" marR="0" rtl="0" algn="just">
              <a:lnSpc>
                <a:spcPct val="100000"/>
              </a:lnSpc>
              <a:spcBef>
                <a:spcPts val="0"/>
              </a:spcBef>
              <a:spcAft>
                <a:spcPts val="0"/>
              </a:spcAft>
              <a:buClr>
                <a:srgbClr val="000000"/>
              </a:buClr>
              <a:buSzPts val="1700"/>
              <a:buFont typeface="Arial"/>
              <a:buNone/>
            </a:pPr>
            <a:r>
              <a:t/>
            </a:r>
            <a:endParaRPr b="1" i="0" sz="1700" u="none" cap="none" strike="noStrike">
              <a:solidFill>
                <a:schemeClr val="dk1"/>
              </a:solidFill>
              <a:latin typeface="Arial"/>
              <a:ea typeface="Arial"/>
              <a:cs typeface="Arial"/>
              <a:sym typeface="Arial"/>
            </a:endParaRPr>
          </a:p>
          <a:p>
            <a:pPr indent="0" lvl="0" marL="457200" marR="0" rtl="0" algn="just">
              <a:lnSpc>
                <a:spcPct val="100000"/>
              </a:lnSpc>
              <a:spcBef>
                <a:spcPts val="0"/>
              </a:spcBef>
              <a:spcAft>
                <a:spcPts val="0"/>
              </a:spcAft>
              <a:buClr>
                <a:srgbClr val="000000"/>
              </a:buClr>
              <a:buSzPts val="1700"/>
              <a:buFont typeface="Arial"/>
              <a:buNone/>
            </a:pPr>
            <a:r>
              <a:rPr b="1" i="0" lang="sv-SE" sz="1700" u="none" cap="none" strike="noStrike">
                <a:solidFill>
                  <a:schemeClr val="dk1"/>
                </a:solidFill>
                <a:latin typeface="Arial"/>
                <a:ea typeface="Arial"/>
                <a:cs typeface="Arial"/>
                <a:sym typeface="Arial"/>
              </a:rPr>
              <a:t>Efficiency = 7.4 PJ/820 billion-vkm = 0.009 PJ/billion-vkm</a:t>
            </a:r>
            <a:endParaRPr b="1" i="0" sz="1700" u="none" cap="none" strike="noStrike">
              <a:solidFill>
                <a:schemeClr val="dk1"/>
              </a:solidFill>
              <a:latin typeface="Arial"/>
              <a:ea typeface="Arial"/>
              <a:cs typeface="Arial"/>
              <a:sym typeface="Arial"/>
            </a:endParaRPr>
          </a:p>
          <a:p>
            <a:pPr indent="0" lvl="0" marL="457200" marR="0" rtl="0" algn="just">
              <a:lnSpc>
                <a:spcPct val="100000"/>
              </a:lnSpc>
              <a:spcBef>
                <a:spcPts val="0"/>
              </a:spcBef>
              <a:spcAft>
                <a:spcPts val="0"/>
              </a:spcAft>
              <a:buClr>
                <a:srgbClr val="000000"/>
              </a:buClr>
              <a:buSzPts val="1700"/>
              <a:buFont typeface="Arial"/>
              <a:buNone/>
            </a:pPr>
            <a:r>
              <a:t/>
            </a:r>
            <a:endParaRPr b="1" i="0" sz="1700" u="none" cap="none" strike="noStrike">
              <a:solidFill>
                <a:schemeClr val="dk1"/>
              </a:solidFill>
              <a:latin typeface="Arial"/>
              <a:ea typeface="Arial"/>
              <a:cs typeface="Arial"/>
              <a:sym typeface="Arial"/>
            </a:endParaRPr>
          </a:p>
          <a:p>
            <a:pPr indent="0" lvl="0" marL="457200" marR="0" rtl="0" algn="just">
              <a:lnSpc>
                <a:spcPct val="100000"/>
              </a:lnSpc>
              <a:spcBef>
                <a:spcPts val="0"/>
              </a:spcBef>
              <a:spcAft>
                <a:spcPts val="0"/>
              </a:spcAft>
              <a:buClr>
                <a:srgbClr val="000000"/>
              </a:buClr>
              <a:buSzPts val="1700"/>
              <a:buFont typeface="Arial"/>
              <a:buNone/>
            </a:pPr>
            <a:r>
              <a:rPr b="0" i="0" lang="sv-SE" sz="1700" u="none" cap="none" strike="noStrike">
                <a:solidFill>
                  <a:schemeClr val="dk1"/>
                </a:solidFill>
                <a:latin typeface="Arial"/>
                <a:ea typeface="Arial"/>
                <a:cs typeface="Arial"/>
                <a:sym typeface="Arial"/>
              </a:rPr>
              <a:t>To express this in the model, the </a:t>
            </a:r>
            <a:r>
              <a:rPr b="1" i="0" lang="sv-SE" sz="1700" u="none" cap="none" strike="noStrike">
                <a:solidFill>
                  <a:schemeClr val="dk1"/>
                </a:solidFill>
                <a:latin typeface="Arial"/>
                <a:ea typeface="Arial"/>
                <a:cs typeface="Arial"/>
                <a:sym typeface="Arial"/>
              </a:rPr>
              <a:t>Input Activity Ratio</a:t>
            </a:r>
            <a:r>
              <a:rPr b="0" i="0" lang="sv-SE" sz="1700" u="none" cap="none" strike="noStrike">
                <a:solidFill>
                  <a:schemeClr val="dk1"/>
                </a:solidFill>
                <a:latin typeface="Arial"/>
                <a:ea typeface="Arial"/>
                <a:cs typeface="Arial"/>
                <a:sym typeface="Arial"/>
              </a:rPr>
              <a:t> should be </a:t>
            </a:r>
            <a:r>
              <a:rPr b="1" i="0" lang="sv-SE" sz="1700" u="none" cap="none" strike="noStrike">
                <a:solidFill>
                  <a:schemeClr val="dk1"/>
                </a:solidFill>
                <a:latin typeface="Arial"/>
                <a:ea typeface="Arial"/>
                <a:cs typeface="Arial"/>
                <a:sym typeface="Arial"/>
              </a:rPr>
              <a:t>0.009</a:t>
            </a:r>
            <a:r>
              <a:rPr b="0" i="0" lang="sv-SE" sz="1700" u="none" cap="none" strike="noStrike">
                <a:solidFill>
                  <a:schemeClr val="dk1"/>
                </a:solidFill>
                <a:latin typeface="Arial"/>
                <a:ea typeface="Arial"/>
                <a:cs typeface="Arial"/>
                <a:sym typeface="Arial"/>
              </a:rPr>
              <a:t> while the </a:t>
            </a:r>
            <a:r>
              <a:rPr b="1" i="0" lang="sv-SE" sz="1700" u="none" cap="none" strike="noStrike">
                <a:solidFill>
                  <a:schemeClr val="dk1"/>
                </a:solidFill>
                <a:latin typeface="Arial"/>
                <a:ea typeface="Arial"/>
                <a:cs typeface="Arial"/>
                <a:sym typeface="Arial"/>
              </a:rPr>
              <a:t>Output Activity Ratio</a:t>
            </a:r>
            <a:r>
              <a:rPr b="0" i="0" lang="sv-SE" sz="1700" u="none" cap="none" strike="noStrike">
                <a:solidFill>
                  <a:schemeClr val="dk1"/>
                </a:solidFill>
                <a:latin typeface="Arial"/>
                <a:ea typeface="Arial"/>
                <a:cs typeface="Arial"/>
                <a:sym typeface="Arial"/>
              </a:rPr>
              <a:t> should be </a:t>
            </a:r>
            <a:r>
              <a:rPr b="1" i="0" lang="sv-SE" sz="1700" u="none" cap="none" strike="noStrike">
                <a:solidFill>
                  <a:schemeClr val="dk1"/>
                </a:solidFill>
                <a:latin typeface="Arial"/>
                <a:ea typeface="Arial"/>
                <a:cs typeface="Arial"/>
                <a:sym typeface="Arial"/>
              </a:rPr>
              <a:t>1.</a:t>
            </a:r>
            <a:endParaRPr b="1" i="0" sz="1700" u="none" cap="none" strike="noStrike">
              <a:solidFill>
                <a:schemeClr val="dk1"/>
              </a:solidFill>
              <a:latin typeface="Arial"/>
              <a:ea typeface="Arial"/>
              <a:cs typeface="Arial"/>
              <a:sym typeface="Arial"/>
            </a:endParaRPr>
          </a:p>
          <a:p>
            <a:pPr indent="0" lvl="0" marL="457200" marR="0" rtl="0" algn="just">
              <a:lnSpc>
                <a:spcPct val="100000"/>
              </a:lnSpc>
              <a:spcBef>
                <a:spcPts val="0"/>
              </a:spcBef>
              <a:spcAft>
                <a:spcPts val="0"/>
              </a:spcAft>
              <a:buClr>
                <a:srgbClr val="000000"/>
              </a:buClr>
              <a:buSzPts val="1700"/>
              <a:buFont typeface="Arial"/>
              <a:buNone/>
            </a:pPr>
            <a:r>
              <a:t/>
            </a:r>
            <a:endParaRPr b="1" i="0" sz="1700" u="none" cap="none" strike="noStrike">
              <a:solidFill>
                <a:schemeClr val="dk1"/>
              </a:solidFill>
              <a:latin typeface="Arial"/>
              <a:ea typeface="Arial"/>
              <a:cs typeface="Arial"/>
              <a:sym typeface="Arial"/>
            </a:endParaRPr>
          </a:p>
          <a:p>
            <a:pPr indent="0" lvl="0" marL="457200" marR="0" rtl="0" algn="just">
              <a:lnSpc>
                <a:spcPct val="100000"/>
              </a:lnSpc>
              <a:spcBef>
                <a:spcPts val="0"/>
              </a:spcBef>
              <a:spcAft>
                <a:spcPts val="0"/>
              </a:spcAft>
              <a:buClr>
                <a:schemeClr val="dk1"/>
              </a:buClr>
              <a:buSzPts val="1700"/>
              <a:buFont typeface="Arial"/>
              <a:buNone/>
            </a:pPr>
            <a:r>
              <a:rPr b="1" i="0" lang="sv-SE" sz="1700" u="none" cap="none" strike="noStrike">
                <a:solidFill>
                  <a:schemeClr val="dk1"/>
                </a:solidFill>
                <a:latin typeface="Arial"/>
                <a:ea typeface="Arial"/>
                <a:cs typeface="Arial"/>
                <a:sym typeface="Arial"/>
              </a:rPr>
              <a:t>Note that, </a:t>
            </a:r>
            <a:r>
              <a:rPr b="0" i="0" lang="sv-SE" sz="1700" u="none" cap="none" strike="noStrike">
                <a:solidFill>
                  <a:schemeClr val="dk1"/>
                </a:solidFill>
                <a:latin typeface="Arial"/>
                <a:ea typeface="Arial"/>
                <a:cs typeface="Arial"/>
                <a:sym typeface="Arial"/>
              </a:rPr>
              <a:t>since the activity is expressed in billion-vkm, the Input Activity Ratio is NOT dimensionless. This marks a difference with, e.g., a power plant, where typically both input and activity are expressed in PJ and therefore the Input Activity Ratio is expressed in PJ/PJ. Remember that capacity and activity represent </a:t>
            </a:r>
            <a:r>
              <a:rPr b="1" i="0" lang="sv-SE" sz="1700" u="none" cap="none" strike="noStrike">
                <a:solidFill>
                  <a:schemeClr val="dk1"/>
                </a:solidFill>
                <a:latin typeface="Arial"/>
                <a:ea typeface="Arial"/>
                <a:cs typeface="Arial"/>
                <a:sym typeface="Arial"/>
              </a:rPr>
              <a:t>different physical quantities</a:t>
            </a:r>
            <a:r>
              <a:rPr b="0" i="0" lang="sv-SE" sz="1700" u="none" cap="none" strike="noStrike">
                <a:solidFill>
                  <a:schemeClr val="dk1"/>
                </a:solidFill>
                <a:latin typeface="Arial"/>
                <a:ea typeface="Arial"/>
                <a:cs typeface="Arial"/>
                <a:sym typeface="Arial"/>
              </a:rPr>
              <a:t> in different systems!</a:t>
            </a:r>
            <a:endParaRPr b="0" i="0" sz="1700" u="none" cap="none" strike="noStrike">
              <a:solidFill>
                <a:schemeClr val="dk1"/>
              </a:solidFill>
              <a:latin typeface="Arial"/>
              <a:ea typeface="Arial"/>
              <a:cs typeface="Arial"/>
              <a:sym typeface="Arial"/>
            </a:endParaRPr>
          </a:p>
          <a:p>
            <a:pPr indent="0" lvl="0" marL="457200" marR="0" rtl="0" algn="just">
              <a:lnSpc>
                <a:spcPct val="100000"/>
              </a:lnSpc>
              <a:spcBef>
                <a:spcPts val="0"/>
              </a:spcBef>
              <a:spcAft>
                <a:spcPts val="0"/>
              </a:spcAft>
              <a:buClr>
                <a:srgbClr val="000000"/>
              </a:buClr>
              <a:buSzPts val="1700"/>
              <a:buFont typeface="Arial"/>
              <a:buNone/>
            </a:pPr>
            <a:r>
              <a:t/>
            </a:r>
            <a:endParaRPr b="0" i="0" sz="1700" u="none" cap="none" strike="noStrike">
              <a:solidFill>
                <a:schemeClr val="dk1"/>
              </a:solidFill>
              <a:latin typeface="Arial"/>
              <a:ea typeface="Arial"/>
              <a:cs typeface="Arial"/>
              <a:sym typeface="Arial"/>
            </a:endParaRPr>
          </a:p>
          <a:p>
            <a:pPr indent="-447675" lvl="0" marL="447675" marR="0" rtl="0" algn="just">
              <a:lnSpc>
                <a:spcPct val="100000"/>
              </a:lnSpc>
              <a:spcBef>
                <a:spcPts val="0"/>
              </a:spcBef>
              <a:spcAft>
                <a:spcPts val="0"/>
              </a:spcAft>
              <a:buClr>
                <a:srgbClr val="000000"/>
              </a:buClr>
              <a:buSzPts val="1700"/>
              <a:buFont typeface="Arial"/>
              <a:buNone/>
            </a:pPr>
            <a:r>
              <a:rPr b="0" i="0" lang="sv-SE" sz="1700" u="none" cap="none" strike="noStrike">
                <a:solidFill>
                  <a:srgbClr val="000000"/>
                </a:solidFill>
                <a:latin typeface="Arial"/>
                <a:ea typeface="Arial"/>
                <a:cs typeface="Arial"/>
                <a:sym typeface="Arial"/>
              </a:rPr>
              <a:t>B. 	Capacity to Activity Unit = 820/13.7 = </a:t>
            </a:r>
            <a:r>
              <a:rPr b="1" i="0" lang="sv-SE" sz="1700" u="none" cap="none" strike="noStrike">
                <a:solidFill>
                  <a:srgbClr val="000000"/>
                </a:solidFill>
                <a:latin typeface="Arial"/>
                <a:ea typeface="Arial"/>
                <a:cs typeface="Arial"/>
                <a:sym typeface="Arial"/>
              </a:rPr>
              <a:t>59.9 </a:t>
            </a:r>
            <a:r>
              <a:rPr b="0" i="0" lang="sv-SE" sz="1700" u="none" cap="none" strike="noStrike">
                <a:solidFill>
                  <a:schemeClr val="dk1"/>
                </a:solidFill>
                <a:latin typeface="Arial"/>
                <a:ea typeface="Arial"/>
                <a:cs typeface="Arial"/>
                <a:sym typeface="Arial"/>
              </a:rPr>
              <a:t>billion-vkm/million cars</a:t>
            </a:r>
            <a:endParaRPr b="0" i="0" sz="17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700"/>
              <a:buFont typeface="Arial"/>
              <a:buNone/>
            </a:pPr>
            <a:r>
              <a:t/>
            </a:r>
            <a:endParaRPr b="0" i="0" sz="17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700"/>
              <a:buFont typeface="Arial"/>
              <a:buNone/>
            </a:pPr>
            <a:r>
              <a:t/>
            </a:r>
            <a:endParaRPr b="0" i="0" sz="17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700"/>
              <a:buFont typeface="Arial"/>
              <a:buNone/>
            </a:pPr>
            <a:r>
              <a:t/>
            </a:r>
            <a:endParaRPr b="1" i="0" sz="17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700"/>
              <a:buFont typeface="Arial"/>
              <a:buNone/>
            </a:pPr>
            <a:r>
              <a:t/>
            </a:r>
            <a:endParaRPr b="0" i="0" sz="1700" u="none" cap="none" strike="noStrike">
              <a:solidFill>
                <a:schemeClr val="dk1"/>
              </a:solidFill>
              <a:latin typeface="Arial"/>
              <a:ea typeface="Arial"/>
              <a:cs typeface="Arial"/>
              <a:sym typeface="Arial"/>
            </a:endParaRPr>
          </a:p>
          <a:p>
            <a:pPr indent="0" lvl="0" marL="457200" marR="0" rtl="0" algn="just">
              <a:lnSpc>
                <a:spcPct val="100000"/>
              </a:lnSpc>
              <a:spcBef>
                <a:spcPts val="0"/>
              </a:spcBef>
              <a:spcAft>
                <a:spcPts val="0"/>
              </a:spcAft>
              <a:buClr>
                <a:srgbClr val="000000"/>
              </a:buClr>
              <a:buSzPts val="1700"/>
              <a:buFont typeface="Arial"/>
              <a:buNone/>
            </a:pPr>
            <a:r>
              <a:t/>
            </a:r>
            <a:endParaRPr b="1" i="0" sz="17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g3ddb47ba119_0_6"/>
          <p:cNvSpPr txBox="1"/>
          <p:nvPr/>
        </p:nvSpPr>
        <p:spPr>
          <a:xfrm>
            <a:off x="11798300" y="6565900"/>
            <a:ext cx="393600" cy="2922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fld id="{00000000-1234-1234-1234-123412341234}" type="slidenum">
              <a:rPr b="1" i="0" lang="sv-SE" sz="1000" u="none" cap="none" strike="noStrike">
                <a:solidFill>
                  <a:schemeClr val="lt1"/>
                </a:solidFill>
                <a:latin typeface="Arial"/>
                <a:ea typeface="Arial"/>
                <a:cs typeface="Arial"/>
                <a:sym typeface="Arial"/>
              </a:rPr>
              <a:t>‹#›</a:t>
            </a:fld>
            <a:endParaRPr b="1" i="0" sz="1000" u="none" cap="none" strike="noStrike">
              <a:solidFill>
                <a:schemeClr val="lt1"/>
              </a:solidFill>
              <a:latin typeface="Arial"/>
              <a:ea typeface="Arial"/>
              <a:cs typeface="Arial"/>
              <a:sym typeface="Arial"/>
            </a:endParaRPr>
          </a:p>
        </p:txBody>
      </p:sp>
      <p:sp>
        <p:nvSpPr>
          <p:cNvPr id="99" name="Google Shape;99;g3ddb47ba119_0_6"/>
          <p:cNvSpPr txBox="1"/>
          <p:nvPr>
            <p:ph type="title"/>
          </p:nvPr>
        </p:nvSpPr>
        <p:spPr>
          <a:xfrm>
            <a:off x="468000" y="288000"/>
            <a:ext cx="10515600" cy="68400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Helvetica Neue"/>
              <a:buNone/>
            </a:pPr>
            <a:r>
              <a:rPr lang="sv-SE" sz="2800">
                <a:solidFill>
                  <a:srgbClr val="FF0000"/>
                </a:solidFill>
              </a:rPr>
              <a:t>Learning</a:t>
            </a:r>
            <a:r>
              <a:rPr lang="sv-SE" sz="2800"/>
              <a:t> </a:t>
            </a:r>
            <a:r>
              <a:rPr lang="sv-SE" sz="2800">
                <a:solidFill>
                  <a:srgbClr val="FF0000"/>
                </a:solidFill>
              </a:rPr>
              <a:t>outcomes</a:t>
            </a:r>
            <a:endParaRPr>
              <a:solidFill>
                <a:srgbClr val="FF0000"/>
              </a:solidFill>
            </a:endParaRPr>
          </a:p>
        </p:txBody>
      </p:sp>
      <p:sp>
        <p:nvSpPr>
          <p:cNvPr id="100" name="Google Shape;100;g3ddb47ba119_0_6"/>
          <p:cNvSpPr txBox="1"/>
          <p:nvPr/>
        </p:nvSpPr>
        <p:spPr>
          <a:xfrm>
            <a:off x="1619250" y="2306377"/>
            <a:ext cx="9615600" cy="4002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2000"/>
              <a:buFont typeface="Arial"/>
              <a:buNone/>
            </a:pPr>
            <a:r>
              <a:rPr b="0" i="0" lang="sv-SE" sz="2000" u="none" cap="none" strike="noStrike">
                <a:solidFill>
                  <a:srgbClr val="000000"/>
                </a:solidFill>
                <a:latin typeface="Arial"/>
                <a:ea typeface="Arial"/>
                <a:cs typeface="Arial"/>
                <a:sym typeface="Arial"/>
              </a:rPr>
              <a:t>Re-construct how transport is modelled in the CLEWs++ concept</a:t>
            </a:r>
            <a:endParaRPr b="0" i="0" sz="1400" u="none" cap="none" strike="noStrike">
              <a:solidFill>
                <a:srgbClr val="000000"/>
              </a:solidFill>
              <a:latin typeface="Arial"/>
              <a:ea typeface="Arial"/>
              <a:cs typeface="Arial"/>
              <a:sym typeface="Arial"/>
            </a:endParaRPr>
          </a:p>
        </p:txBody>
      </p:sp>
      <p:sp>
        <p:nvSpPr>
          <p:cNvPr id="101" name="Google Shape;101;g3ddb47ba119_0_6"/>
          <p:cNvSpPr/>
          <p:nvPr/>
        </p:nvSpPr>
        <p:spPr>
          <a:xfrm>
            <a:off x="540000" y="2155375"/>
            <a:ext cx="662100" cy="702300"/>
          </a:xfrm>
          <a:prstGeom prst="ellipse">
            <a:avLst/>
          </a:prstGeom>
          <a:solidFill>
            <a:schemeClr val="accent1"/>
          </a:solidFill>
          <a:ln cap="flat" cmpd="sng" w="25400">
            <a:solidFill>
              <a:srgbClr val="000D2C"/>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sv-SE" sz="1400" u="none" cap="none" strike="noStrike">
                <a:solidFill>
                  <a:schemeClr val="lt1"/>
                </a:solidFill>
                <a:latin typeface="Arial"/>
                <a:ea typeface="Arial"/>
                <a:cs typeface="Arial"/>
                <a:sym typeface="Arial"/>
              </a:rPr>
              <a:t>1</a:t>
            </a:r>
            <a:endParaRPr b="0" i="0" sz="1400" u="none" cap="none" strike="noStrike">
              <a:solidFill>
                <a:srgbClr val="000000"/>
              </a:solidFill>
              <a:latin typeface="Arial"/>
              <a:ea typeface="Arial"/>
              <a:cs typeface="Arial"/>
              <a:sym typeface="Arial"/>
            </a:endParaRPr>
          </a:p>
        </p:txBody>
      </p:sp>
      <p:sp>
        <p:nvSpPr>
          <p:cNvPr id="102" name="Google Shape;102;g3ddb47ba119_0_6"/>
          <p:cNvSpPr/>
          <p:nvPr/>
        </p:nvSpPr>
        <p:spPr>
          <a:xfrm>
            <a:off x="540000" y="3549860"/>
            <a:ext cx="662100" cy="702000"/>
          </a:xfrm>
          <a:prstGeom prst="ellipse">
            <a:avLst/>
          </a:prstGeom>
          <a:solidFill>
            <a:schemeClr val="accent1"/>
          </a:solidFill>
          <a:ln cap="flat" cmpd="sng" w="25400">
            <a:solidFill>
              <a:srgbClr val="000D2C"/>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sv-SE" sz="1400" u="none" cap="none" strike="noStrike">
                <a:solidFill>
                  <a:schemeClr val="lt1"/>
                </a:solidFill>
                <a:latin typeface="Arial"/>
                <a:ea typeface="Arial"/>
                <a:cs typeface="Arial"/>
                <a:sym typeface="Arial"/>
              </a:rPr>
              <a:t>2</a:t>
            </a:r>
            <a:endParaRPr b="0" i="0" sz="1400" u="none" cap="none" strike="noStrike">
              <a:solidFill>
                <a:srgbClr val="000000"/>
              </a:solidFill>
              <a:latin typeface="Arial"/>
              <a:ea typeface="Arial"/>
              <a:cs typeface="Arial"/>
              <a:sym typeface="Arial"/>
            </a:endParaRPr>
          </a:p>
        </p:txBody>
      </p:sp>
      <p:sp>
        <p:nvSpPr>
          <p:cNvPr id="103" name="Google Shape;103;g3ddb47ba119_0_6"/>
          <p:cNvSpPr txBox="1"/>
          <p:nvPr/>
        </p:nvSpPr>
        <p:spPr>
          <a:xfrm>
            <a:off x="1619250" y="3538683"/>
            <a:ext cx="9615600" cy="7080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2000"/>
              <a:buFont typeface="Arial"/>
              <a:buNone/>
            </a:pPr>
            <a:r>
              <a:rPr b="0" i="0" lang="sv-SE" sz="2000" u="none" cap="none" strike="noStrike">
                <a:solidFill>
                  <a:srgbClr val="000000"/>
                </a:solidFill>
                <a:latin typeface="Arial"/>
                <a:ea typeface="Arial"/>
                <a:cs typeface="Arial"/>
                <a:sym typeface="Arial"/>
              </a:rPr>
              <a:t>Reflect on the main technologies represented in a CLEWs transport model and their characteristics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g3ddb47ba119_0_16"/>
          <p:cNvSpPr txBox="1"/>
          <p:nvPr/>
        </p:nvSpPr>
        <p:spPr>
          <a:xfrm>
            <a:off x="8517890" y="6565900"/>
            <a:ext cx="393600" cy="2922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fld id="{00000000-1234-1234-1234-123412341234}" type="slidenum">
              <a:rPr b="1" i="0" lang="sv-SE" sz="1000" u="none" cap="none" strike="noStrike">
                <a:solidFill>
                  <a:schemeClr val="lt1"/>
                </a:solidFill>
                <a:latin typeface="Arial"/>
                <a:ea typeface="Arial"/>
                <a:cs typeface="Arial"/>
                <a:sym typeface="Arial"/>
              </a:rPr>
              <a:t>‹#›</a:t>
            </a:fld>
            <a:endParaRPr b="1" i="0" sz="1000" u="none" cap="none" strike="noStrike">
              <a:solidFill>
                <a:schemeClr val="lt1"/>
              </a:solidFill>
              <a:latin typeface="Arial"/>
              <a:ea typeface="Arial"/>
              <a:cs typeface="Arial"/>
              <a:sym typeface="Arial"/>
            </a:endParaRPr>
          </a:p>
        </p:txBody>
      </p:sp>
      <p:sp>
        <p:nvSpPr>
          <p:cNvPr id="110" name="Google Shape;110;g3ddb47ba119_0_16"/>
          <p:cNvSpPr txBox="1"/>
          <p:nvPr/>
        </p:nvSpPr>
        <p:spPr>
          <a:xfrm>
            <a:off x="4868216" y="1123272"/>
            <a:ext cx="2351400" cy="477000"/>
          </a:xfrm>
          <a:prstGeom prst="rect">
            <a:avLst/>
          </a:prstGeom>
          <a:solidFill>
            <a:schemeClr val="accen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500"/>
              <a:buFont typeface="Arial"/>
              <a:buNone/>
            </a:pPr>
            <a:r>
              <a:rPr b="1" i="0" lang="sv-SE" sz="2500" u="none" cap="none" strike="noStrike">
                <a:solidFill>
                  <a:schemeClr val="lt1"/>
                </a:solidFill>
                <a:latin typeface="Arial"/>
                <a:ea typeface="Arial"/>
                <a:cs typeface="Arial"/>
                <a:sym typeface="Arial"/>
              </a:rPr>
              <a:t>Road</a:t>
            </a:r>
            <a:endParaRPr b="0" i="0" sz="1400" u="none" cap="none" strike="noStrike">
              <a:solidFill>
                <a:srgbClr val="000000"/>
              </a:solidFill>
              <a:latin typeface="Arial"/>
              <a:ea typeface="Arial"/>
              <a:cs typeface="Arial"/>
              <a:sym typeface="Arial"/>
            </a:endParaRPr>
          </a:p>
        </p:txBody>
      </p:sp>
      <p:pic>
        <p:nvPicPr>
          <p:cNvPr descr="Airplane with solid fill" id="111" name="Google Shape;111;g3ddb47ba119_0_16"/>
          <p:cNvPicPr preferRelativeResize="0"/>
          <p:nvPr/>
        </p:nvPicPr>
        <p:blipFill rotWithShape="1">
          <a:blip r:embed="rId3">
            <a:alphaModFix/>
          </a:blip>
          <a:srcRect b="0" l="0" r="0" t="0"/>
          <a:stretch/>
        </p:blipFill>
        <p:spPr>
          <a:xfrm>
            <a:off x="8783162" y="4817457"/>
            <a:ext cx="1122720" cy="1122720"/>
          </a:xfrm>
          <a:prstGeom prst="rect">
            <a:avLst/>
          </a:prstGeom>
          <a:noFill/>
          <a:ln>
            <a:noFill/>
          </a:ln>
        </p:spPr>
      </p:pic>
      <p:pic>
        <p:nvPicPr>
          <p:cNvPr descr="Train with solid fill" id="112" name="Google Shape;112;g3ddb47ba119_0_16"/>
          <p:cNvPicPr preferRelativeResize="0"/>
          <p:nvPr/>
        </p:nvPicPr>
        <p:blipFill rotWithShape="1">
          <a:blip r:embed="rId4">
            <a:alphaModFix/>
          </a:blip>
          <a:srcRect b="0" l="0" r="0" t="0"/>
          <a:stretch/>
        </p:blipFill>
        <p:spPr>
          <a:xfrm>
            <a:off x="2247446" y="4817446"/>
            <a:ext cx="1091018" cy="1091018"/>
          </a:xfrm>
          <a:prstGeom prst="rect">
            <a:avLst/>
          </a:prstGeom>
          <a:noFill/>
          <a:ln>
            <a:noFill/>
          </a:ln>
        </p:spPr>
      </p:pic>
      <p:pic>
        <p:nvPicPr>
          <p:cNvPr descr="Car with solid fill" id="113" name="Google Shape;113;g3ddb47ba119_0_16"/>
          <p:cNvPicPr preferRelativeResize="0"/>
          <p:nvPr/>
        </p:nvPicPr>
        <p:blipFill rotWithShape="1">
          <a:blip r:embed="rId5">
            <a:alphaModFix/>
          </a:blip>
          <a:srcRect b="0" l="0" r="0" t="0"/>
          <a:stretch/>
        </p:blipFill>
        <p:spPr>
          <a:xfrm>
            <a:off x="1304391" y="1669969"/>
            <a:ext cx="1473903" cy="1473903"/>
          </a:xfrm>
          <a:prstGeom prst="rect">
            <a:avLst/>
          </a:prstGeom>
          <a:noFill/>
          <a:ln>
            <a:noFill/>
          </a:ln>
        </p:spPr>
      </p:pic>
      <p:pic>
        <p:nvPicPr>
          <p:cNvPr descr="Freight with solid fill" id="114" name="Google Shape;114;g3ddb47ba119_0_16"/>
          <p:cNvPicPr preferRelativeResize="0"/>
          <p:nvPr/>
        </p:nvPicPr>
        <p:blipFill rotWithShape="1">
          <a:blip r:embed="rId6">
            <a:alphaModFix/>
          </a:blip>
          <a:srcRect b="0" l="0" r="0" t="0"/>
          <a:stretch/>
        </p:blipFill>
        <p:spPr>
          <a:xfrm>
            <a:off x="5432699" y="4751749"/>
            <a:ext cx="1222452" cy="1222425"/>
          </a:xfrm>
          <a:prstGeom prst="rect">
            <a:avLst/>
          </a:prstGeom>
          <a:noFill/>
          <a:ln>
            <a:noFill/>
          </a:ln>
        </p:spPr>
      </p:pic>
      <p:pic>
        <p:nvPicPr>
          <p:cNvPr descr="Scooter with solid fill" id="115" name="Google Shape;115;g3ddb47ba119_0_16"/>
          <p:cNvPicPr preferRelativeResize="0"/>
          <p:nvPr/>
        </p:nvPicPr>
        <p:blipFill rotWithShape="1">
          <a:blip r:embed="rId7">
            <a:alphaModFix/>
          </a:blip>
          <a:srcRect b="0" l="0" r="0" t="0"/>
          <a:stretch/>
        </p:blipFill>
        <p:spPr>
          <a:xfrm>
            <a:off x="3810704" y="1717854"/>
            <a:ext cx="1302039" cy="1302039"/>
          </a:xfrm>
          <a:prstGeom prst="rect">
            <a:avLst/>
          </a:prstGeom>
          <a:noFill/>
          <a:ln>
            <a:noFill/>
          </a:ln>
        </p:spPr>
      </p:pic>
      <p:pic>
        <p:nvPicPr>
          <p:cNvPr descr="Bus with solid fill" id="116" name="Google Shape;116;g3ddb47ba119_0_16"/>
          <p:cNvPicPr preferRelativeResize="0"/>
          <p:nvPr/>
        </p:nvPicPr>
        <p:blipFill rotWithShape="1">
          <a:blip r:embed="rId8">
            <a:alphaModFix/>
          </a:blip>
          <a:srcRect b="0" l="0" r="0" t="0"/>
          <a:stretch/>
        </p:blipFill>
        <p:spPr>
          <a:xfrm>
            <a:off x="6541435" y="1687398"/>
            <a:ext cx="1302039" cy="1302039"/>
          </a:xfrm>
          <a:prstGeom prst="rect">
            <a:avLst/>
          </a:prstGeom>
          <a:noFill/>
          <a:ln>
            <a:noFill/>
          </a:ln>
        </p:spPr>
      </p:pic>
      <p:pic>
        <p:nvPicPr>
          <p:cNvPr descr="Truck with solid fill" id="117" name="Google Shape;117;g3ddb47ba119_0_16"/>
          <p:cNvPicPr preferRelativeResize="0"/>
          <p:nvPr/>
        </p:nvPicPr>
        <p:blipFill rotWithShape="1">
          <a:blip r:embed="rId9">
            <a:alphaModFix/>
          </a:blip>
          <a:srcRect b="0" l="0" r="0" t="0"/>
          <a:stretch/>
        </p:blipFill>
        <p:spPr>
          <a:xfrm>
            <a:off x="8875886" y="1687394"/>
            <a:ext cx="1302038" cy="1302038"/>
          </a:xfrm>
          <a:prstGeom prst="rect">
            <a:avLst/>
          </a:prstGeom>
          <a:noFill/>
          <a:ln>
            <a:noFill/>
          </a:ln>
        </p:spPr>
      </p:pic>
      <p:sp>
        <p:nvSpPr>
          <p:cNvPr id="118" name="Google Shape;118;g3ddb47ba119_0_16"/>
          <p:cNvSpPr txBox="1"/>
          <p:nvPr/>
        </p:nvSpPr>
        <p:spPr>
          <a:xfrm>
            <a:off x="1367999" y="2913259"/>
            <a:ext cx="1346700" cy="4617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400"/>
              <a:buFont typeface="Arial"/>
              <a:buNone/>
            </a:pPr>
            <a:r>
              <a:rPr b="1" i="0" lang="sv-SE" sz="2400" u="none" cap="none" strike="noStrike">
                <a:solidFill>
                  <a:srgbClr val="000000"/>
                </a:solidFill>
                <a:latin typeface="Arial"/>
                <a:ea typeface="Arial"/>
                <a:cs typeface="Arial"/>
                <a:sym typeface="Arial"/>
              </a:rPr>
              <a:t>Cars</a:t>
            </a:r>
            <a:endParaRPr b="0" i="0" sz="1400" u="none" cap="none" strike="noStrike">
              <a:solidFill>
                <a:srgbClr val="000000"/>
              </a:solidFill>
              <a:latin typeface="Arial"/>
              <a:ea typeface="Arial"/>
              <a:cs typeface="Arial"/>
              <a:sym typeface="Arial"/>
            </a:endParaRPr>
          </a:p>
        </p:txBody>
      </p:sp>
      <p:sp>
        <p:nvSpPr>
          <p:cNvPr id="119" name="Google Shape;119;g3ddb47ba119_0_16"/>
          <p:cNvSpPr txBox="1"/>
          <p:nvPr/>
        </p:nvSpPr>
        <p:spPr>
          <a:xfrm>
            <a:off x="3414430" y="2806192"/>
            <a:ext cx="2094600" cy="4617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400"/>
              <a:buFont typeface="Arial"/>
              <a:buNone/>
            </a:pPr>
            <a:r>
              <a:rPr b="1" i="0" lang="sv-SE" sz="2400" u="none" cap="none" strike="noStrike">
                <a:solidFill>
                  <a:srgbClr val="000000"/>
                </a:solidFill>
                <a:latin typeface="Arial"/>
                <a:ea typeface="Arial"/>
                <a:cs typeface="Arial"/>
                <a:sym typeface="Arial"/>
              </a:rPr>
              <a:t>2/3 wheelers</a:t>
            </a:r>
            <a:endParaRPr b="0" i="0" sz="1400" u="none" cap="none" strike="noStrike">
              <a:solidFill>
                <a:srgbClr val="000000"/>
              </a:solidFill>
              <a:latin typeface="Arial"/>
              <a:ea typeface="Arial"/>
              <a:cs typeface="Arial"/>
              <a:sym typeface="Arial"/>
            </a:endParaRPr>
          </a:p>
        </p:txBody>
      </p:sp>
      <p:sp>
        <p:nvSpPr>
          <p:cNvPr id="120" name="Google Shape;120;g3ddb47ba119_0_16"/>
          <p:cNvSpPr txBox="1"/>
          <p:nvPr/>
        </p:nvSpPr>
        <p:spPr>
          <a:xfrm>
            <a:off x="6145138" y="2806191"/>
            <a:ext cx="2094600" cy="4617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400"/>
              <a:buFont typeface="Arial"/>
              <a:buNone/>
            </a:pPr>
            <a:r>
              <a:rPr b="1" i="0" lang="sv-SE" sz="2400" u="none" cap="none" strike="noStrike">
                <a:solidFill>
                  <a:srgbClr val="000000"/>
                </a:solidFill>
                <a:latin typeface="Arial"/>
                <a:ea typeface="Arial"/>
                <a:cs typeface="Arial"/>
                <a:sym typeface="Arial"/>
              </a:rPr>
              <a:t>Buses</a:t>
            </a:r>
            <a:endParaRPr b="0" i="0" sz="1400" u="none" cap="none" strike="noStrike">
              <a:solidFill>
                <a:srgbClr val="000000"/>
              </a:solidFill>
              <a:latin typeface="Arial"/>
              <a:ea typeface="Arial"/>
              <a:cs typeface="Arial"/>
              <a:sym typeface="Arial"/>
            </a:endParaRPr>
          </a:p>
        </p:txBody>
      </p:sp>
      <p:sp>
        <p:nvSpPr>
          <p:cNvPr id="121" name="Google Shape;121;g3ddb47ba119_0_16"/>
          <p:cNvSpPr txBox="1"/>
          <p:nvPr/>
        </p:nvSpPr>
        <p:spPr>
          <a:xfrm>
            <a:off x="8168799" y="2805450"/>
            <a:ext cx="2716200" cy="8310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400"/>
              <a:buFont typeface="Arial"/>
              <a:buNone/>
            </a:pPr>
            <a:r>
              <a:rPr b="1" i="0" lang="sv-SE" sz="2400" u="none" cap="none" strike="noStrike">
                <a:solidFill>
                  <a:srgbClr val="000000"/>
                </a:solidFill>
                <a:latin typeface="Arial"/>
                <a:ea typeface="Arial"/>
                <a:cs typeface="Arial"/>
                <a:sym typeface="Arial"/>
              </a:rPr>
              <a:t>Trucks </a:t>
            </a:r>
            <a:endParaRPr b="1" i="0" sz="2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400"/>
              <a:buFont typeface="Arial"/>
              <a:buNone/>
            </a:pPr>
            <a:r>
              <a:rPr b="1" i="0" lang="sv-SE" sz="2400" u="none" cap="none" strike="noStrike">
                <a:solidFill>
                  <a:srgbClr val="000000"/>
                </a:solidFill>
                <a:latin typeface="Arial"/>
                <a:ea typeface="Arial"/>
                <a:cs typeface="Arial"/>
                <a:sym typeface="Arial"/>
              </a:rPr>
              <a:t>(of various sizes)</a:t>
            </a:r>
            <a:endParaRPr b="0" i="0" sz="1400" u="none" cap="none" strike="noStrike">
              <a:solidFill>
                <a:srgbClr val="000000"/>
              </a:solidFill>
              <a:latin typeface="Arial"/>
              <a:ea typeface="Arial"/>
              <a:cs typeface="Arial"/>
              <a:sym typeface="Arial"/>
            </a:endParaRPr>
          </a:p>
        </p:txBody>
      </p:sp>
      <p:sp>
        <p:nvSpPr>
          <p:cNvPr id="122" name="Google Shape;122;g3ddb47ba119_0_16"/>
          <p:cNvSpPr txBox="1"/>
          <p:nvPr/>
        </p:nvSpPr>
        <p:spPr>
          <a:xfrm>
            <a:off x="1910096" y="5908464"/>
            <a:ext cx="1666500" cy="4617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400"/>
              <a:buFont typeface="Arial"/>
              <a:buNone/>
            </a:pPr>
            <a:r>
              <a:rPr b="1" i="0" lang="sv-SE" sz="2400" u="none" cap="none" strike="noStrike">
                <a:solidFill>
                  <a:srgbClr val="000000"/>
                </a:solidFill>
                <a:latin typeface="Arial"/>
                <a:ea typeface="Arial"/>
                <a:cs typeface="Arial"/>
                <a:sym typeface="Arial"/>
              </a:rPr>
              <a:t>Trains</a:t>
            </a:r>
            <a:endParaRPr b="1" i="0" sz="2400" u="none" cap="none" strike="noStrike">
              <a:solidFill>
                <a:srgbClr val="000000"/>
              </a:solidFill>
              <a:latin typeface="Arial"/>
              <a:ea typeface="Arial"/>
              <a:cs typeface="Arial"/>
              <a:sym typeface="Arial"/>
            </a:endParaRPr>
          </a:p>
        </p:txBody>
      </p:sp>
      <p:sp>
        <p:nvSpPr>
          <p:cNvPr id="123" name="Google Shape;123;g3ddb47ba119_0_16"/>
          <p:cNvSpPr txBox="1"/>
          <p:nvPr/>
        </p:nvSpPr>
        <p:spPr>
          <a:xfrm>
            <a:off x="5262747" y="5903942"/>
            <a:ext cx="1666500" cy="4617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400"/>
              <a:buFont typeface="Arial"/>
              <a:buNone/>
            </a:pPr>
            <a:r>
              <a:rPr b="1" i="0" lang="sv-SE" sz="2400" u="none" cap="none" strike="noStrike">
                <a:solidFill>
                  <a:srgbClr val="000000"/>
                </a:solidFill>
                <a:latin typeface="Arial"/>
                <a:ea typeface="Arial"/>
                <a:cs typeface="Arial"/>
                <a:sym typeface="Arial"/>
              </a:rPr>
              <a:t>Ships</a:t>
            </a:r>
            <a:endParaRPr b="1" i="0" sz="2400" u="none" cap="none" strike="noStrike">
              <a:solidFill>
                <a:srgbClr val="000000"/>
              </a:solidFill>
              <a:latin typeface="Arial"/>
              <a:ea typeface="Arial"/>
              <a:cs typeface="Arial"/>
              <a:sym typeface="Arial"/>
            </a:endParaRPr>
          </a:p>
        </p:txBody>
      </p:sp>
      <p:sp>
        <p:nvSpPr>
          <p:cNvPr id="124" name="Google Shape;124;g3ddb47ba119_0_16"/>
          <p:cNvSpPr txBox="1"/>
          <p:nvPr/>
        </p:nvSpPr>
        <p:spPr>
          <a:xfrm>
            <a:off x="8511262" y="5903955"/>
            <a:ext cx="1666500" cy="4617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400"/>
              <a:buFont typeface="Arial"/>
              <a:buNone/>
            </a:pPr>
            <a:r>
              <a:rPr b="1" i="0" lang="sv-SE" sz="2400" u="none" cap="none" strike="noStrike">
                <a:solidFill>
                  <a:srgbClr val="000000"/>
                </a:solidFill>
                <a:latin typeface="Arial"/>
                <a:ea typeface="Arial"/>
                <a:cs typeface="Arial"/>
                <a:sym typeface="Arial"/>
              </a:rPr>
              <a:t>Airplanes</a:t>
            </a:r>
            <a:endParaRPr b="1" i="0" sz="2400" u="none" cap="none" strike="noStrike">
              <a:solidFill>
                <a:srgbClr val="000000"/>
              </a:solidFill>
              <a:latin typeface="Arial"/>
              <a:ea typeface="Arial"/>
              <a:cs typeface="Arial"/>
              <a:sym typeface="Arial"/>
            </a:endParaRPr>
          </a:p>
        </p:txBody>
      </p:sp>
      <p:sp>
        <p:nvSpPr>
          <p:cNvPr id="125" name="Google Shape;125;g3ddb47ba119_0_16"/>
          <p:cNvSpPr txBox="1"/>
          <p:nvPr/>
        </p:nvSpPr>
        <p:spPr>
          <a:xfrm>
            <a:off x="4868225" y="4140225"/>
            <a:ext cx="2351400" cy="477000"/>
          </a:xfrm>
          <a:prstGeom prst="rect">
            <a:avLst/>
          </a:prstGeom>
          <a:solidFill>
            <a:schemeClr val="accen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500"/>
              <a:buFont typeface="Arial"/>
              <a:buNone/>
            </a:pPr>
            <a:r>
              <a:rPr b="1" i="0" lang="sv-SE" sz="2500" u="none" cap="none" strike="noStrike">
                <a:solidFill>
                  <a:schemeClr val="lt1"/>
                </a:solidFill>
                <a:latin typeface="Arial"/>
                <a:ea typeface="Arial"/>
                <a:cs typeface="Arial"/>
                <a:sym typeface="Arial"/>
              </a:rPr>
              <a:t>Maritime</a:t>
            </a:r>
            <a:endParaRPr b="1" i="0" sz="2500" u="none" cap="none" strike="noStrike">
              <a:solidFill>
                <a:schemeClr val="lt1"/>
              </a:solidFill>
              <a:latin typeface="Arial"/>
              <a:ea typeface="Arial"/>
              <a:cs typeface="Arial"/>
              <a:sym typeface="Arial"/>
            </a:endParaRPr>
          </a:p>
        </p:txBody>
      </p:sp>
      <p:sp>
        <p:nvSpPr>
          <p:cNvPr id="126" name="Google Shape;126;g3ddb47ba119_0_16"/>
          <p:cNvSpPr txBox="1"/>
          <p:nvPr/>
        </p:nvSpPr>
        <p:spPr>
          <a:xfrm>
            <a:off x="468000" y="288000"/>
            <a:ext cx="6666600" cy="572700"/>
          </a:xfrm>
          <a:prstGeom prst="rect">
            <a:avLst/>
          </a:prstGeom>
          <a:noFill/>
          <a:ln>
            <a:noFill/>
          </a:ln>
        </p:spPr>
        <p:txBody>
          <a:bodyPr anchorCtr="0" anchor="t" bIns="91425" lIns="91425" spcFirstLastPara="1" rIns="91425" wrap="square" tIns="91425">
            <a:spAutoFit/>
          </a:bodyPr>
          <a:lstStyle/>
          <a:p>
            <a:pPr indent="0" lvl="0" marL="0" marR="0" rtl="0" algn="l">
              <a:lnSpc>
                <a:spcPct val="90000"/>
              </a:lnSpc>
              <a:spcBef>
                <a:spcPts val="0"/>
              </a:spcBef>
              <a:spcAft>
                <a:spcPts val="0"/>
              </a:spcAft>
              <a:buClr>
                <a:srgbClr val="000000"/>
              </a:buClr>
              <a:buSzPts val="2800"/>
              <a:buFont typeface="Arial"/>
              <a:buNone/>
            </a:pPr>
            <a:r>
              <a:rPr b="1" i="0" lang="sv-SE" sz="2800" u="none" cap="none" strike="noStrike">
                <a:solidFill>
                  <a:srgbClr val="FF0000"/>
                </a:solidFill>
                <a:latin typeface="Arial"/>
                <a:ea typeface="Arial"/>
                <a:cs typeface="Arial"/>
                <a:sym typeface="Arial"/>
              </a:rPr>
              <a:t>Typical Transportation Modes</a:t>
            </a:r>
            <a:endParaRPr b="1" i="0" sz="2800" u="none" cap="none" strike="noStrike">
              <a:solidFill>
                <a:srgbClr val="FF0000"/>
              </a:solidFill>
              <a:latin typeface="Arial"/>
              <a:ea typeface="Arial"/>
              <a:cs typeface="Arial"/>
              <a:sym typeface="Arial"/>
            </a:endParaRPr>
          </a:p>
        </p:txBody>
      </p:sp>
      <p:sp>
        <p:nvSpPr>
          <p:cNvPr id="127" name="Google Shape;127;g3ddb47ba119_0_16"/>
          <p:cNvSpPr txBox="1"/>
          <p:nvPr/>
        </p:nvSpPr>
        <p:spPr>
          <a:xfrm>
            <a:off x="8168800" y="4160545"/>
            <a:ext cx="2351400" cy="477000"/>
          </a:xfrm>
          <a:prstGeom prst="rect">
            <a:avLst/>
          </a:prstGeom>
          <a:solidFill>
            <a:schemeClr val="accen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500"/>
              <a:buFont typeface="Arial"/>
              <a:buNone/>
            </a:pPr>
            <a:r>
              <a:rPr b="1" i="0" lang="sv-SE" sz="2500" u="none" cap="none" strike="noStrike">
                <a:solidFill>
                  <a:schemeClr val="lt1"/>
                </a:solidFill>
                <a:latin typeface="Arial"/>
                <a:ea typeface="Arial"/>
                <a:cs typeface="Arial"/>
                <a:sym typeface="Arial"/>
              </a:rPr>
              <a:t>Air</a:t>
            </a:r>
            <a:endParaRPr b="1" i="0" sz="2500" u="none" cap="none" strike="noStrike">
              <a:solidFill>
                <a:schemeClr val="lt1"/>
              </a:solidFill>
              <a:latin typeface="Arial"/>
              <a:ea typeface="Arial"/>
              <a:cs typeface="Arial"/>
              <a:sym typeface="Arial"/>
            </a:endParaRPr>
          </a:p>
        </p:txBody>
      </p:sp>
      <p:sp>
        <p:nvSpPr>
          <p:cNvPr id="128" name="Google Shape;128;g3ddb47ba119_0_16"/>
          <p:cNvSpPr txBox="1"/>
          <p:nvPr/>
        </p:nvSpPr>
        <p:spPr>
          <a:xfrm>
            <a:off x="1567650" y="4170705"/>
            <a:ext cx="2351400" cy="477000"/>
          </a:xfrm>
          <a:prstGeom prst="rect">
            <a:avLst/>
          </a:prstGeom>
          <a:solidFill>
            <a:schemeClr val="accen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500"/>
              <a:buFont typeface="Arial"/>
              <a:buNone/>
            </a:pPr>
            <a:r>
              <a:rPr b="1" i="0" lang="sv-SE" sz="2500" u="none" cap="none" strike="noStrike">
                <a:solidFill>
                  <a:schemeClr val="lt1"/>
                </a:solidFill>
                <a:latin typeface="Arial"/>
                <a:ea typeface="Arial"/>
                <a:cs typeface="Arial"/>
                <a:sym typeface="Arial"/>
              </a:rPr>
              <a:t>Rail</a:t>
            </a:r>
            <a:endParaRPr b="1" i="0" sz="2500" u="none" cap="none" strike="noStrike">
              <a:solidFill>
                <a:schemeClr val="lt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g3ddb47ba119_0_40"/>
          <p:cNvSpPr txBox="1"/>
          <p:nvPr/>
        </p:nvSpPr>
        <p:spPr>
          <a:xfrm>
            <a:off x="11798300" y="6565900"/>
            <a:ext cx="393600" cy="2922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fld id="{00000000-1234-1234-1234-123412341234}" type="slidenum">
              <a:rPr b="1" i="0" lang="sv-SE" sz="1000" u="none" cap="none" strike="noStrike">
                <a:solidFill>
                  <a:schemeClr val="lt1"/>
                </a:solidFill>
                <a:latin typeface="Arial"/>
                <a:ea typeface="Arial"/>
                <a:cs typeface="Arial"/>
                <a:sym typeface="Arial"/>
              </a:rPr>
              <a:t>‹#›</a:t>
            </a:fld>
            <a:endParaRPr b="1" i="0" sz="1000" u="none" cap="none" strike="noStrike">
              <a:solidFill>
                <a:schemeClr val="lt1"/>
              </a:solidFill>
              <a:latin typeface="Arial"/>
              <a:ea typeface="Arial"/>
              <a:cs typeface="Arial"/>
              <a:sym typeface="Arial"/>
            </a:endParaRPr>
          </a:p>
        </p:txBody>
      </p:sp>
      <p:sp>
        <p:nvSpPr>
          <p:cNvPr id="135" name="Google Shape;135;g3ddb47ba119_0_40"/>
          <p:cNvSpPr txBox="1"/>
          <p:nvPr>
            <p:ph type="title"/>
          </p:nvPr>
        </p:nvSpPr>
        <p:spPr>
          <a:xfrm>
            <a:off x="468000" y="288000"/>
            <a:ext cx="11472000" cy="6840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Helvetica Neue"/>
              <a:buNone/>
            </a:pPr>
            <a:r>
              <a:rPr lang="sv-SE">
                <a:solidFill>
                  <a:srgbClr val="FF0000"/>
                </a:solidFill>
              </a:rPr>
              <a:t>Main technologies in road transport and their characteristics (1/2)</a:t>
            </a:r>
            <a:endParaRPr sz="2800">
              <a:solidFill>
                <a:srgbClr val="FF0000"/>
              </a:solidFill>
            </a:endParaRPr>
          </a:p>
        </p:txBody>
      </p:sp>
      <p:sp>
        <p:nvSpPr>
          <p:cNvPr id="136" name="Google Shape;136;g3ddb47ba119_0_40"/>
          <p:cNvSpPr txBox="1"/>
          <p:nvPr/>
        </p:nvSpPr>
        <p:spPr>
          <a:xfrm>
            <a:off x="1877563" y="954500"/>
            <a:ext cx="9223500" cy="1015800"/>
          </a:xfrm>
          <a:prstGeom prst="rect">
            <a:avLst/>
          </a:prstGeom>
          <a:noFill/>
          <a:ln>
            <a:noFill/>
          </a:ln>
        </p:spPr>
        <p:txBody>
          <a:bodyPr anchorCtr="0" anchor="t" bIns="45700" lIns="91425" spcFirstLastPara="1" rIns="91425" wrap="square" tIns="45700">
            <a:spAutoFit/>
          </a:bodyPr>
          <a:lstStyle/>
          <a:p>
            <a:pPr indent="0" lvl="0" marL="0" marR="0" rtl="0" algn="l">
              <a:lnSpc>
                <a:spcPct val="115000"/>
              </a:lnSpc>
              <a:spcBef>
                <a:spcPts val="0"/>
              </a:spcBef>
              <a:spcAft>
                <a:spcPts val="0"/>
              </a:spcAft>
              <a:buClr>
                <a:srgbClr val="000000"/>
              </a:buClr>
              <a:buSzPts val="1800"/>
              <a:buFont typeface="Arial"/>
              <a:buNone/>
            </a:pPr>
            <a:r>
              <a:rPr b="1" i="0" lang="sv-SE" sz="1800" u="none" cap="none" strike="noStrike">
                <a:solidFill>
                  <a:srgbClr val="000000"/>
                </a:solidFill>
                <a:latin typeface="Arial"/>
                <a:ea typeface="Arial"/>
                <a:cs typeface="Arial"/>
                <a:sym typeface="Arial"/>
              </a:rPr>
              <a:t>Internal Combustion Engines (ICE)</a:t>
            </a:r>
            <a:endParaRPr b="0" i="0" sz="1800" u="none" cap="none" strike="noStrike">
              <a:solidFill>
                <a:srgbClr val="000000"/>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800"/>
              <a:buFont typeface="Arial"/>
              <a:buNone/>
            </a:pPr>
            <a:r>
              <a:rPr b="0" i="0" lang="sv-SE" sz="800" u="none" cap="none" strike="noStrike">
                <a:solidFill>
                  <a:srgbClr val="000000"/>
                </a:solidFill>
                <a:latin typeface="Arial"/>
                <a:ea typeface="Arial"/>
                <a:cs typeface="Arial"/>
                <a:sym typeface="Arial"/>
              </a:rPr>
              <a:t> </a:t>
            </a:r>
            <a:endParaRPr b="0" i="0" sz="800" u="none" cap="none" strike="noStrike">
              <a:solidFill>
                <a:srgbClr val="000000"/>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0" i="0" lang="sv-SE" sz="1400" u="none" cap="none" strike="noStrike">
                <a:solidFill>
                  <a:srgbClr val="000000"/>
                </a:solidFill>
                <a:latin typeface="Arial"/>
                <a:ea typeface="Arial"/>
                <a:cs typeface="Arial"/>
                <a:sym typeface="Arial"/>
              </a:rPr>
              <a:t>This is the most established technology and the one still expected to dominate based on pure economics, up until the 2030s or 2040s (depending on economic, geopolitical, and technological factors). </a:t>
            </a:r>
            <a:endParaRPr b="0" i="0" sz="1400" u="none" cap="none" strike="noStrike">
              <a:solidFill>
                <a:srgbClr val="000000"/>
              </a:solidFill>
              <a:latin typeface="Arial"/>
              <a:ea typeface="Arial"/>
              <a:cs typeface="Arial"/>
              <a:sym typeface="Arial"/>
            </a:endParaRPr>
          </a:p>
        </p:txBody>
      </p:sp>
      <p:pic>
        <p:nvPicPr>
          <p:cNvPr descr="A logo of a machine&#10;&#10;AI-generated content may be incorrect." id="137" name="Google Shape;137;g3ddb47ba119_0_40"/>
          <p:cNvPicPr preferRelativeResize="0"/>
          <p:nvPr/>
        </p:nvPicPr>
        <p:blipFill rotWithShape="1">
          <a:blip r:embed="rId3">
            <a:alphaModFix/>
          </a:blip>
          <a:srcRect b="0" l="0" r="0" t="0"/>
          <a:stretch/>
        </p:blipFill>
        <p:spPr>
          <a:xfrm>
            <a:off x="540000" y="842100"/>
            <a:ext cx="1240600" cy="1240600"/>
          </a:xfrm>
          <a:prstGeom prst="rect">
            <a:avLst/>
          </a:prstGeom>
          <a:noFill/>
          <a:ln>
            <a:noFill/>
          </a:ln>
        </p:spPr>
      </p:pic>
      <p:sp>
        <p:nvSpPr>
          <p:cNvPr id="138" name="Google Shape;138;g3ddb47ba119_0_40"/>
          <p:cNvSpPr txBox="1"/>
          <p:nvPr/>
        </p:nvSpPr>
        <p:spPr>
          <a:xfrm>
            <a:off x="468000" y="1958950"/>
            <a:ext cx="11694000" cy="45111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1000"/>
              </a:spcBef>
              <a:spcAft>
                <a:spcPts val="0"/>
              </a:spcAft>
              <a:buClr>
                <a:srgbClr val="000000"/>
              </a:buClr>
              <a:buSzPts val="1400"/>
              <a:buFont typeface="Arial"/>
              <a:buNone/>
            </a:pPr>
            <a:r>
              <a:rPr b="0" i="0" lang="sv-SE" sz="1400" u="none" cap="none" strike="noStrike">
                <a:solidFill>
                  <a:schemeClr val="dk1"/>
                </a:solidFill>
                <a:latin typeface="Arial"/>
                <a:ea typeface="Arial"/>
                <a:cs typeface="Arial"/>
                <a:sym typeface="Arial"/>
              </a:rPr>
              <a:t>While petroleum products (e.g. diesel/gasoline) are the most common fuels used in ICEs, other fuels can be used:</a:t>
            </a:r>
            <a:endParaRPr b="0" i="0" sz="1400" u="none" cap="none" strike="noStrike">
              <a:solidFill>
                <a:schemeClr val="dk1"/>
              </a:solidFill>
              <a:latin typeface="Arial"/>
              <a:ea typeface="Arial"/>
              <a:cs typeface="Arial"/>
              <a:sym typeface="Arial"/>
            </a:endParaRPr>
          </a:p>
          <a:p>
            <a:pPr indent="-171450" lvl="0" marL="171450" marR="0" rtl="0" algn="l">
              <a:lnSpc>
                <a:spcPct val="115000"/>
              </a:lnSpc>
              <a:spcBef>
                <a:spcPts val="1000"/>
              </a:spcBef>
              <a:spcAft>
                <a:spcPts val="0"/>
              </a:spcAft>
              <a:buClr>
                <a:schemeClr val="dk1"/>
              </a:buClr>
              <a:buSzPts val="1400"/>
              <a:buFont typeface="Noto Sans Symbols"/>
              <a:buChar char="▪"/>
            </a:pPr>
            <a:r>
              <a:rPr b="1" i="0" lang="sv-SE" sz="1400" u="none" cap="none" strike="noStrike">
                <a:solidFill>
                  <a:schemeClr val="dk1"/>
                </a:solidFill>
                <a:latin typeface="Arial"/>
                <a:ea typeface="Arial"/>
                <a:cs typeface="Arial"/>
                <a:sym typeface="Arial"/>
              </a:rPr>
              <a:t>Biofuels:</a:t>
            </a:r>
            <a:r>
              <a:rPr b="0" i="0" lang="sv-SE" sz="1400" u="none" cap="none" strike="noStrike">
                <a:solidFill>
                  <a:schemeClr val="dk1"/>
                </a:solidFill>
                <a:latin typeface="Arial"/>
                <a:ea typeface="Arial"/>
                <a:cs typeface="Arial"/>
                <a:sym typeface="Arial"/>
              </a:rPr>
              <a:t> While popular in certain parts of the world, they only make economic sense under decarbonisation conditions. Due to biomass availability limitations and other alternatives in road transport, a CLEWs++ model would usually allocate biomass elsewhere.</a:t>
            </a:r>
            <a:endParaRPr b="0" i="0" sz="1400" u="none" cap="none" strike="noStrike">
              <a:solidFill>
                <a:schemeClr val="dk1"/>
              </a:solidFill>
              <a:latin typeface="Arial"/>
              <a:ea typeface="Arial"/>
              <a:cs typeface="Arial"/>
              <a:sym typeface="Arial"/>
            </a:endParaRPr>
          </a:p>
          <a:p>
            <a:pPr indent="-171450" lvl="0" marL="171450" marR="0" rtl="0" algn="l">
              <a:lnSpc>
                <a:spcPct val="115000"/>
              </a:lnSpc>
              <a:spcBef>
                <a:spcPts val="1000"/>
              </a:spcBef>
              <a:spcAft>
                <a:spcPts val="0"/>
              </a:spcAft>
              <a:buClr>
                <a:schemeClr val="dk1"/>
              </a:buClr>
              <a:buSzPts val="1400"/>
              <a:buFont typeface="Noto Sans Symbols"/>
              <a:buChar char="▪"/>
            </a:pPr>
            <a:r>
              <a:rPr b="1" i="0" lang="sv-SE" sz="1400" u="none" cap="none" strike="noStrike">
                <a:solidFill>
                  <a:schemeClr val="dk1"/>
                </a:solidFill>
                <a:latin typeface="Arial"/>
                <a:ea typeface="Arial"/>
                <a:cs typeface="Arial"/>
                <a:sym typeface="Arial"/>
              </a:rPr>
              <a:t>Hydrogen:</a:t>
            </a:r>
            <a:r>
              <a:rPr b="0" i="0" lang="sv-SE" sz="1400" u="none" cap="none" strike="noStrike">
                <a:solidFill>
                  <a:schemeClr val="dk1"/>
                </a:solidFill>
                <a:latin typeface="Arial"/>
                <a:ea typeface="Arial"/>
                <a:cs typeface="Arial"/>
                <a:sym typeface="Arial"/>
              </a:rPr>
              <a:t> This fuel can also make economic sense in decarbonisation scenarios. The most widely expected way to use hydrogen in transport, though, is via fuel cells as opposed to ICEs. Other technologies tend to be chosen in a CLEWs++ model due to being more cost-effective.</a:t>
            </a:r>
            <a:endParaRPr b="0" i="0" sz="1400" u="none" cap="none" strike="noStrike">
              <a:solidFill>
                <a:schemeClr val="dk1"/>
              </a:solidFill>
              <a:latin typeface="Arial"/>
              <a:ea typeface="Arial"/>
              <a:cs typeface="Arial"/>
              <a:sym typeface="Arial"/>
            </a:endParaRPr>
          </a:p>
          <a:p>
            <a:pPr indent="-171450" lvl="0" marL="171450" marR="0" rtl="0" algn="l">
              <a:lnSpc>
                <a:spcPct val="115000"/>
              </a:lnSpc>
              <a:spcBef>
                <a:spcPts val="1000"/>
              </a:spcBef>
              <a:spcAft>
                <a:spcPts val="0"/>
              </a:spcAft>
              <a:buClr>
                <a:schemeClr val="dk1"/>
              </a:buClr>
              <a:buSzPts val="1400"/>
              <a:buFont typeface="Noto Sans Symbols"/>
              <a:buChar char="▪"/>
            </a:pPr>
            <a:r>
              <a:rPr b="1" i="0" lang="sv-SE" sz="1400" u="none" cap="none" strike="noStrike">
                <a:solidFill>
                  <a:schemeClr val="dk1"/>
                </a:solidFill>
                <a:latin typeface="Arial"/>
                <a:ea typeface="Arial"/>
                <a:cs typeface="Arial"/>
                <a:sym typeface="Arial"/>
              </a:rPr>
              <a:t>Natural gas:</a:t>
            </a:r>
            <a:r>
              <a:rPr b="0" i="0" lang="sv-SE" sz="1400" u="none" cap="none" strike="noStrike">
                <a:solidFill>
                  <a:schemeClr val="dk1"/>
                </a:solidFill>
                <a:latin typeface="Arial"/>
                <a:ea typeface="Arial"/>
                <a:cs typeface="Arial"/>
                <a:sym typeface="Arial"/>
              </a:rPr>
              <a:t> This is an already competitive fuel in certain areas. It requires, however, modifications to the default setup of the vehicle. Moreover, not all re-fuelling stations provide natural gas. Therefore, capturing its uptake (which is not expected to be significant anyway) becomes a challenge. For this reason, a typical CLEWs++ model would only consider the vintage fleet of natural gas vehicles.</a:t>
            </a:r>
            <a:endParaRPr b="0" i="0" sz="1400" u="none" cap="none" strike="noStrike">
              <a:solidFill>
                <a:schemeClr val="dk1"/>
              </a:solidFill>
              <a:latin typeface="Arial"/>
              <a:ea typeface="Arial"/>
              <a:cs typeface="Arial"/>
              <a:sym typeface="Arial"/>
            </a:endParaRPr>
          </a:p>
          <a:p>
            <a:pPr indent="-171450" lvl="0" marL="171450" marR="0" rtl="0" algn="l">
              <a:lnSpc>
                <a:spcPct val="115000"/>
              </a:lnSpc>
              <a:spcBef>
                <a:spcPts val="1000"/>
              </a:spcBef>
              <a:spcAft>
                <a:spcPts val="0"/>
              </a:spcAft>
              <a:buClr>
                <a:schemeClr val="dk1"/>
              </a:buClr>
              <a:buSzPts val="1400"/>
              <a:buFont typeface="Noto Sans Symbols"/>
              <a:buChar char="▪"/>
            </a:pPr>
            <a:r>
              <a:rPr b="1" i="0" lang="sv-SE" sz="1400" u="none" cap="none" strike="noStrike">
                <a:solidFill>
                  <a:schemeClr val="dk1"/>
                </a:solidFill>
                <a:latin typeface="Arial"/>
                <a:ea typeface="Arial"/>
                <a:cs typeface="Arial"/>
                <a:sym typeface="Arial"/>
              </a:rPr>
              <a:t>Synfuels: </a:t>
            </a:r>
            <a:r>
              <a:rPr b="0" i="0" lang="sv-SE" sz="1400" u="none" cap="none" strike="noStrike">
                <a:solidFill>
                  <a:schemeClr val="dk1"/>
                </a:solidFill>
                <a:latin typeface="Arial"/>
                <a:ea typeface="Arial"/>
                <a:cs typeface="Arial"/>
                <a:sym typeface="Arial"/>
              </a:rPr>
              <a:t>Synthetic fuels are very expensive and only come into effect in a decarbonisation scenario. Their presence in road transport is extremely rare and can only occur under certain conditions (i.e. lack of biofuels, expensive electricity, and cheap gas which can be converted into blue hydrogen and then into synfuels).</a:t>
            </a:r>
            <a:endParaRPr b="0" i="0" sz="1400" u="none" cap="none" strike="noStrike">
              <a:solidFill>
                <a:schemeClr val="dk1"/>
              </a:solidFill>
              <a:latin typeface="Arial"/>
              <a:ea typeface="Arial"/>
              <a:cs typeface="Arial"/>
              <a:sym typeface="Arial"/>
            </a:endParaRPr>
          </a:p>
          <a:p>
            <a:pPr indent="-171450" lvl="0" marL="171450" marR="0" rtl="0" algn="l">
              <a:lnSpc>
                <a:spcPct val="115000"/>
              </a:lnSpc>
              <a:spcBef>
                <a:spcPts val="1000"/>
              </a:spcBef>
              <a:spcAft>
                <a:spcPts val="0"/>
              </a:spcAft>
              <a:buClr>
                <a:schemeClr val="dk1"/>
              </a:buClr>
              <a:buSzPts val="1400"/>
              <a:buFont typeface="Noto Sans Symbols"/>
              <a:buChar char="▪"/>
            </a:pPr>
            <a:r>
              <a:rPr b="1" i="0" lang="sv-SE" sz="1400" u="none" cap="none" strike="noStrike">
                <a:solidFill>
                  <a:schemeClr val="dk1"/>
                </a:solidFill>
                <a:latin typeface="Arial"/>
                <a:ea typeface="Arial"/>
                <a:cs typeface="Arial"/>
                <a:sym typeface="Arial"/>
              </a:rPr>
              <a:t>Mild hybrids:</a:t>
            </a:r>
            <a:r>
              <a:rPr b="0" i="0" lang="sv-SE" sz="1400" u="none" cap="none" strike="noStrike">
                <a:solidFill>
                  <a:schemeClr val="dk1"/>
                </a:solidFill>
                <a:latin typeface="Arial"/>
                <a:ea typeface="Arial"/>
                <a:cs typeface="Arial"/>
                <a:sym typeface="Arial"/>
              </a:rPr>
              <a:t> unlike plug-in hybrids, mild hybrids only use diesel/petrol as an input and the electricity is generated within the technology. Therefore, modelling mild hybrids separately is the same as modelling high-efficiency ICE vehicles. Typically, models of this kind are not ideal for comparing various technology options with the same input fuel but varying levels of efficiency and thus, in a CLEWs++ model, this is typically avoided.</a:t>
            </a:r>
            <a:endParaRPr b="0" i="0" sz="1400" u="none" cap="none" strike="noStrike">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g3ddb47ba119_0_49"/>
          <p:cNvSpPr txBox="1"/>
          <p:nvPr/>
        </p:nvSpPr>
        <p:spPr>
          <a:xfrm>
            <a:off x="11798300" y="6565900"/>
            <a:ext cx="393600" cy="2922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fld id="{00000000-1234-1234-1234-123412341234}" type="slidenum">
              <a:rPr b="1" i="0" lang="sv-SE" sz="1000" u="none" cap="none" strike="noStrike">
                <a:solidFill>
                  <a:schemeClr val="lt1"/>
                </a:solidFill>
                <a:latin typeface="Arial"/>
                <a:ea typeface="Arial"/>
                <a:cs typeface="Arial"/>
                <a:sym typeface="Arial"/>
              </a:rPr>
              <a:t>‹#›</a:t>
            </a:fld>
            <a:endParaRPr b="1" i="0" sz="1000" u="none" cap="none" strike="noStrike">
              <a:solidFill>
                <a:schemeClr val="lt1"/>
              </a:solidFill>
              <a:latin typeface="Arial"/>
              <a:ea typeface="Arial"/>
              <a:cs typeface="Arial"/>
              <a:sym typeface="Arial"/>
            </a:endParaRPr>
          </a:p>
        </p:txBody>
      </p:sp>
      <p:sp>
        <p:nvSpPr>
          <p:cNvPr id="145" name="Google Shape;145;g3ddb47ba119_0_49"/>
          <p:cNvSpPr txBox="1"/>
          <p:nvPr/>
        </p:nvSpPr>
        <p:spPr>
          <a:xfrm>
            <a:off x="2158227" y="1200950"/>
            <a:ext cx="9281700" cy="1662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sv-SE" sz="1800" u="none" cap="none" strike="noStrike">
                <a:solidFill>
                  <a:srgbClr val="000000"/>
                </a:solidFill>
                <a:latin typeface="Arial"/>
                <a:ea typeface="Arial"/>
                <a:cs typeface="Arial"/>
                <a:sym typeface="Arial"/>
              </a:rPr>
              <a:t>Electric</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sv-SE" sz="1400" u="none" cap="none" strike="noStrike">
                <a:solidFill>
                  <a:srgbClr val="000000"/>
                </a:solidFill>
                <a:latin typeface="Arial"/>
                <a:ea typeface="Arial"/>
                <a:cs typeface="Arial"/>
                <a:sym typeface="Arial"/>
              </a:rPr>
              <a:t>Electric vehicles (EVs) are the most prominent, future technology. While decarbonisation incentives (explicit or implicit) can help boost their uptake, they are expected to dominate new sales anyway in the 2030s–2040s, depending on the region. The availability of electric vehicle charging stations (EVCIs) can be a limiting factor. While the load profile does not matter when it comes to vehicles (as they store the fuel), with EVs it has system-wide implications (because of the charging). Therefore, in a CLEWs++ model, the user has to specify a profile for road transport demand. </a:t>
            </a:r>
            <a:endParaRPr b="0" i="0" sz="1400" u="none" cap="none" strike="noStrike">
              <a:solidFill>
                <a:srgbClr val="000000"/>
              </a:solidFill>
              <a:latin typeface="Arial"/>
              <a:ea typeface="Arial"/>
              <a:cs typeface="Arial"/>
              <a:sym typeface="Arial"/>
            </a:endParaRPr>
          </a:p>
        </p:txBody>
      </p:sp>
      <p:sp>
        <p:nvSpPr>
          <p:cNvPr id="146" name="Google Shape;146;g3ddb47ba119_0_49"/>
          <p:cNvSpPr txBox="1"/>
          <p:nvPr/>
        </p:nvSpPr>
        <p:spPr>
          <a:xfrm>
            <a:off x="2158227" y="3188663"/>
            <a:ext cx="9185700" cy="1231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sv-SE" sz="1800" u="none" cap="none" strike="noStrike">
                <a:solidFill>
                  <a:srgbClr val="000000"/>
                </a:solidFill>
                <a:latin typeface="Arial"/>
                <a:ea typeface="Arial"/>
                <a:cs typeface="Arial"/>
                <a:sym typeface="Arial"/>
              </a:rPr>
              <a:t>Hydrogen (fuel cell)</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sv-SE" sz="1400" u="none" cap="none" strike="noStrike">
                <a:solidFill>
                  <a:srgbClr val="000000"/>
                </a:solidFill>
                <a:latin typeface="Arial"/>
                <a:ea typeface="Arial"/>
                <a:cs typeface="Arial"/>
                <a:sym typeface="Arial"/>
              </a:rPr>
              <a:t>The fuel cell is a promising technology under decarbonisation conditions. It broadly favours larger vehicles such as buses and trucks. Therefore, it is less likely to come into effect for cars than for trucks. Even with larger vehicles though, if electricity is cheap and annual mileage is relatively high, electric vehicles may still get the edge.</a:t>
            </a:r>
            <a:endParaRPr b="0" i="0" sz="1400" u="none" cap="none" strike="noStrike">
              <a:solidFill>
                <a:srgbClr val="000000"/>
              </a:solidFill>
              <a:latin typeface="Arial"/>
              <a:ea typeface="Arial"/>
              <a:cs typeface="Arial"/>
              <a:sym typeface="Arial"/>
            </a:endParaRPr>
          </a:p>
        </p:txBody>
      </p:sp>
      <p:sp>
        <p:nvSpPr>
          <p:cNvPr id="147" name="Google Shape;147;g3ddb47ba119_0_49"/>
          <p:cNvSpPr txBox="1"/>
          <p:nvPr/>
        </p:nvSpPr>
        <p:spPr>
          <a:xfrm>
            <a:off x="2158227" y="4745575"/>
            <a:ext cx="9281700" cy="1446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sv-SE" sz="1800" u="none" cap="none" strike="noStrike">
                <a:solidFill>
                  <a:srgbClr val="000000"/>
                </a:solidFill>
                <a:latin typeface="Arial"/>
                <a:ea typeface="Arial"/>
                <a:cs typeface="Arial"/>
                <a:sym typeface="Arial"/>
              </a:rPr>
              <a:t>Plug-in hybrid</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sv-SE" sz="1400" u="none" cap="none" strike="noStrike">
                <a:solidFill>
                  <a:srgbClr val="000000"/>
                </a:solidFill>
                <a:latin typeface="Arial"/>
                <a:ea typeface="Arial"/>
                <a:cs typeface="Arial"/>
                <a:sym typeface="Arial"/>
              </a:rPr>
              <a:t>This type of vehicle uses both an ICE and a battery-powered electric motor. While it can help lower emissions, it cannot contribute to the complete decarbonisation of the sector. Moreover, relying on two input fuels makes its accurate simulation more complicated. Given the complexity in combination with the less significant system benefits, in a typical  CLEWs++ model, only the vintage fleet is considered.</a:t>
            </a:r>
            <a:endParaRPr b="0" i="0" sz="1400" u="none" cap="none" strike="noStrike">
              <a:solidFill>
                <a:srgbClr val="000000"/>
              </a:solidFill>
              <a:latin typeface="Arial"/>
              <a:ea typeface="Arial"/>
              <a:cs typeface="Arial"/>
              <a:sym typeface="Arial"/>
            </a:endParaRPr>
          </a:p>
        </p:txBody>
      </p:sp>
      <p:pic>
        <p:nvPicPr>
          <p:cNvPr descr="A pixel art of a lightning bolt&#10;&#10;AI-generated content may be incorrect." id="148" name="Google Shape;148;g3ddb47ba119_0_49"/>
          <p:cNvPicPr preferRelativeResize="0"/>
          <p:nvPr/>
        </p:nvPicPr>
        <p:blipFill rotWithShape="1">
          <a:blip r:embed="rId3">
            <a:alphaModFix/>
          </a:blip>
          <a:srcRect b="0" l="0" r="0" t="0"/>
          <a:stretch/>
        </p:blipFill>
        <p:spPr>
          <a:xfrm>
            <a:off x="540000" y="3235277"/>
            <a:ext cx="1138298" cy="1138298"/>
          </a:xfrm>
          <a:prstGeom prst="rect">
            <a:avLst/>
          </a:prstGeom>
          <a:noFill/>
          <a:ln>
            <a:noFill/>
          </a:ln>
        </p:spPr>
      </p:pic>
      <p:pic>
        <p:nvPicPr>
          <p:cNvPr descr="A green gas pump nozzle and a red line&#10;&#10;AI-generated content may be incorrect." id="149" name="Google Shape;149;g3ddb47ba119_0_49"/>
          <p:cNvPicPr preferRelativeResize="0"/>
          <p:nvPr/>
        </p:nvPicPr>
        <p:blipFill rotWithShape="1">
          <a:blip r:embed="rId4">
            <a:alphaModFix/>
          </a:blip>
          <a:srcRect b="0" l="0" r="0" t="0"/>
          <a:stretch/>
        </p:blipFill>
        <p:spPr>
          <a:xfrm>
            <a:off x="540000" y="4899877"/>
            <a:ext cx="1138298" cy="1138298"/>
          </a:xfrm>
          <a:prstGeom prst="rect">
            <a:avLst/>
          </a:prstGeom>
          <a:noFill/>
          <a:ln>
            <a:noFill/>
          </a:ln>
        </p:spPr>
      </p:pic>
      <p:pic>
        <p:nvPicPr>
          <p:cNvPr descr="A blue electric vehicle pump&#10;&#10;AI-generated content may be incorrect." id="150" name="Google Shape;150;g3ddb47ba119_0_49"/>
          <p:cNvPicPr preferRelativeResize="0"/>
          <p:nvPr/>
        </p:nvPicPr>
        <p:blipFill rotWithShape="1">
          <a:blip r:embed="rId5">
            <a:alphaModFix/>
          </a:blip>
          <a:srcRect b="0" l="0" r="0" t="0"/>
          <a:stretch/>
        </p:blipFill>
        <p:spPr>
          <a:xfrm>
            <a:off x="540000" y="1320845"/>
            <a:ext cx="1238589" cy="1238589"/>
          </a:xfrm>
          <a:prstGeom prst="rect">
            <a:avLst/>
          </a:prstGeom>
          <a:noFill/>
          <a:ln>
            <a:noFill/>
          </a:ln>
        </p:spPr>
      </p:pic>
      <p:sp>
        <p:nvSpPr>
          <p:cNvPr id="151" name="Google Shape;151;g3ddb47ba119_0_49"/>
          <p:cNvSpPr txBox="1"/>
          <p:nvPr>
            <p:ph type="title"/>
          </p:nvPr>
        </p:nvSpPr>
        <p:spPr>
          <a:xfrm>
            <a:off x="468000" y="288000"/>
            <a:ext cx="11472000" cy="6840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Helvetica Neue"/>
              <a:buNone/>
            </a:pPr>
            <a:r>
              <a:rPr lang="sv-SE">
                <a:solidFill>
                  <a:srgbClr val="FF0000"/>
                </a:solidFill>
              </a:rPr>
              <a:t>Main technologies in road transport and their characteristics (2/2)</a:t>
            </a:r>
            <a:endParaRPr sz="280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g3ddb47ba119_0_61"/>
          <p:cNvSpPr txBox="1"/>
          <p:nvPr/>
        </p:nvSpPr>
        <p:spPr>
          <a:xfrm>
            <a:off x="468000" y="288000"/>
            <a:ext cx="11609700" cy="684000"/>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rgbClr val="000000"/>
              </a:buClr>
              <a:buSzPts val="2800"/>
              <a:buFont typeface="Arial"/>
              <a:buNone/>
            </a:pPr>
            <a:r>
              <a:rPr b="1" i="0" lang="sv-SE" sz="2800" u="none" cap="none" strike="noStrike">
                <a:solidFill>
                  <a:srgbClr val="FF0000"/>
                </a:solidFill>
                <a:latin typeface="Arial"/>
                <a:ea typeface="Arial"/>
                <a:cs typeface="Arial"/>
                <a:sym typeface="Arial"/>
              </a:rPr>
              <a:t>Structure in CLEWs Model – Cars</a:t>
            </a:r>
            <a:endParaRPr b="0" i="0" sz="1400" u="none" cap="none" strike="noStrike">
              <a:solidFill>
                <a:srgbClr val="FF0000"/>
              </a:solidFill>
              <a:latin typeface="Arial"/>
              <a:ea typeface="Arial"/>
              <a:cs typeface="Arial"/>
              <a:sym typeface="Arial"/>
            </a:endParaRPr>
          </a:p>
        </p:txBody>
      </p:sp>
      <p:sp>
        <p:nvSpPr>
          <p:cNvPr id="158" name="Google Shape;158;g3ddb47ba119_0_61"/>
          <p:cNvSpPr txBox="1"/>
          <p:nvPr/>
        </p:nvSpPr>
        <p:spPr>
          <a:xfrm>
            <a:off x="4530750" y="1098125"/>
            <a:ext cx="7123800" cy="5756700"/>
          </a:xfrm>
          <a:prstGeom prst="rect">
            <a:avLst/>
          </a:prstGeom>
          <a:noFill/>
          <a:ln>
            <a:noFill/>
          </a:ln>
        </p:spPr>
        <p:txBody>
          <a:bodyPr anchorCtr="0" anchor="t" bIns="45700" lIns="91425" spcFirstLastPara="1" rIns="91425" wrap="square" tIns="45700">
            <a:spAutoFit/>
          </a:bodyPr>
          <a:lstStyle/>
          <a:p>
            <a:pPr indent="-268288" lvl="0" marL="268288" marR="0" rtl="0" algn="l">
              <a:lnSpc>
                <a:spcPct val="100000"/>
              </a:lnSpc>
              <a:spcBef>
                <a:spcPts val="0"/>
              </a:spcBef>
              <a:spcAft>
                <a:spcPts val="0"/>
              </a:spcAft>
              <a:buClr>
                <a:srgbClr val="000000"/>
              </a:buClr>
              <a:buSzPts val="1600"/>
              <a:buFont typeface="Noto Sans Symbols"/>
              <a:buChar char="❑"/>
            </a:pPr>
            <a:r>
              <a:rPr b="0" i="0" lang="sv-SE" sz="1600" u="none" cap="none" strike="noStrike">
                <a:solidFill>
                  <a:srgbClr val="000000"/>
                </a:solidFill>
                <a:latin typeface="Arial"/>
                <a:ea typeface="Arial"/>
                <a:cs typeface="Arial"/>
                <a:sym typeface="Arial"/>
              </a:rPr>
              <a:t>Cars are one of the most widely used modes of transport globally, with </a:t>
            </a:r>
            <a:r>
              <a:rPr b="1" i="0" lang="sv-SE" sz="1600" u="none" cap="none" strike="noStrike">
                <a:solidFill>
                  <a:srgbClr val="000000"/>
                </a:solidFill>
                <a:latin typeface="Arial"/>
                <a:ea typeface="Arial"/>
                <a:cs typeface="Arial"/>
                <a:sym typeface="Arial"/>
              </a:rPr>
              <a:t>ownership steadily rising in low- and middle-income countries</a:t>
            </a:r>
            <a:r>
              <a:rPr b="0" i="0" lang="sv-SE" sz="1600" u="none" cap="none" strike="noStrike">
                <a:solidFill>
                  <a:srgbClr val="000000"/>
                </a:solidFill>
                <a:latin typeface="Arial"/>
                <a:ea typeface="Arial"/>
                <a:cs typeface="Arial"/>
                <a:sym typeface="Arial"/>
              </a:rPr>
              <a:t> as incomes grow, infrastructure improves, and urbanisation accelerates. The CLEWs++ model captures this evolution through </a:t>
            </a:r>
            <a:r>
              <a:rPr b="1" i="0" lang="sv-SE" sz="1600" u="none" cap="none" strike="noStrike">
                <a:solidFill>
                  <a:srgbClr val="000000"/>
                </a:solidFill>
                <a:latin typeface="Arial"/>
                <a:ea typeface="Arial"/>
                <a:cs typeface="Arial"/>
                <a:sym typeface="Arial"/>
              </a:rPr>
              <a:t>multiple car technology pathways – electric, hydrogen, liquid fuel </a:t>
            </a:r>
            <a:r>
              <a:rPr b="0" i="0" lang="sv-SE" sz="1600" u="none" cap="none" strike="noStrike">
                <a:solidFill>
                  <a:srgbClr val="000000"/>
                </a:solidFill>
                <a:latin typeface="Arial"/>
                <a:ea typeface="Arial"/>
                <a:cs typeface="Arial"/>
                <a:sym typeface="Arial"/>
              </a:rPr>
              <a:t>(here it is represented as a blend, but it can be disaggregated)</a:t>
            </a:r>
            <a:r>
              <a:rPr b="1" i="0" lang="sv-SE" sz="1600" u="none" cap="none" strike="noStrike">
                <a:solidFill>
                  <a:srgbClr val="000000"/>
                </a:solidFill>
                <a:latin typeface="Arial"/>
                <a:ea typeface="Arial"/>
                <a:cs typeface="Arial"/>
                <a:sym typeface="Arial"/>
              </a:rPr>
              <a:t>, natural gas, and plug-in hybrids</a:t>
            </a:r>
            <a:r>
              <a:rPr b="0" i="0" lang="sv-SE" sz="1600" u="none" cap="none" strike="noStrike">
                <a:solidFill>
                  <a:srgbClr val="000000"/>
                </a:solidFill>
                <a:latin typeface="Arial"/>
                <a:ea typeface="Arial"/>
                <a:cs typeface="Arial"/>
                <a:sym typeface="Arial"/>
              </a:rPr>
              <a:t> – each contributing to overall car transport demand. </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Noto Sans Symbols"/>
              <a:buChar char="❑"/>
            </a:pPr>
            <a:r>
              <a:rPr b="0" i="0" lang="sv-SE" sz="1600" u="none" cap="none" strike="noStrike">
                <a:solidFill>
                  <a:srgbClr val="000000"/>
                </a:solidFill>
                <a:latin typeface="Arial"/>
                <a:ea typeface="Arial"/>
                <a:cs typeface="Arial"/>
                <a:sym typeface="Arial"/>
              </a:rPr>
              <a:t>Plug-in hybrid electric vehicles (PHEVs) combine an internal combustion engine with a rechargeable battery, allowing them to </a:t>
            </a:r>
            <a:r>
              <a:rPr b="1" i="0" lang="sv-SE" sz="1600" u="none" cap="none" strike="noStrike">
                <a:solidFill>
                  <a:srgbClr val="000000"/>
                </a:solidFill>
                <a:latin typeface="Arial"/>
                <a:ea typeface="Arial"/>
                <a:cs typeface="Arial"/>
                <a:sym typeface="Arial"/>
              </a:rPr>
              <a:t>operate on electricity for short distances and switch to fuel when needed</a:t>
            </a:r>
            <a:r>
              <a:rPr b="0" i="0" lang="sv-SE" sz="1600" u="none" cap="none" strike="noStrike">
                <a:solidFill>
                  <a:srgbClr val="000000"/>
                </a:solidFill>
                <a:latin typeface="Arial"/>
                <a:ea typeface="Arial"/>
                <a:cs typeface="Arial"/>
                <a:sym typeface="Arial"/>
              </a:rPr>
              <a:t>, hence the input of both electricity and liquid fuels in the diagram above. This </a:t>
            </a:r>
            <a:r>
              <a:rPr b="1" i="0" lang="sv-SE" sz="1600" u="none" cap="none" strike="noStrike">
                <a:solidFill>
                  <a:srgbClr val="000000"/>
                </a:solidFill>
                <a:latin typeface="Arial"/>
                <a:ea typeface="Arial"/>
                <a:cs typeface="Arial"/>
                <a:sym typeface="Arial"/>
              </a:rPr>
              <a:t>reduces fuel consumption and emissions</a:t>
            </a:r>
            <a:r>
              <a:rPr b="0" i="0" lang="sv-SE" sz="1600" u="none" cap="none" strike="noStrike">
                <a:solidFill>
                  <a:srgbClr val="000000"/>
                </a:solidFill>
                <a:latin typeface="Arial"/>
                <a:ea typeface="Arial"/>
                <a:cs typeface="Arial"/>
                <a:sym typeface="Arial"/>
              </a:rPr>
              <a:t> compared to conventional vehicles and offers flexibility in areas with limited charging infrastructure.</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Noto Sans Symbols"/>
              <a:buChar char="❑"/>
            </a:pPr>
            <a:r>
              <a:rPr b="0" i="0" lang="sv-SE" sz="1600" u="none" cap="none" strike="noStrike">
                <a:solidFill>
                  <a:srgbClr val="000000"/>
                </a:solidFill>
                <a:latin typeface="Arial"/>
                <a:ea typeface="Arial"/>
                <a:cs typeface="Arial"/>
                <a:sym typeface="Arial"/>
              </a:rPr>
              <a:t>As many developing countries experience a shift from public or informal transport to private car ownership, understanding the energy and emission implications becomes increasingly important. Modelling these different fuel-specific technology options helps </a:t>
            </a:r>
            <a:r>
              <a:rPr b="1" i="0" lang="sv-SE" sz="1600" u="none" cap="none" strike="noStrike">
                <a:solidFill>
                  <a:srgbClr val="000000"/>
                </a:solidFill>
                <a:latin typeface="Arial"/>
                <a:ea typeface="Arial"/>
                <a:cs typeface="Arial"/>
                <a:sym typeface="Arial"/>
              </a:rPr>
              <a:t>assess the potential impacts of different policy choices</a:t>
            </a:r>
            <a:r>
              <a:rPr b="0" i="0" lang="sv-SE" sz="1600" u="none" cap="none" strike="noStrike">
                <a:solidFill>
                  <a:srgbClr val="000000"/>
                </a:solidFill>
                <a:latin typeface="Arial"/>
                <a:ea typeface="Arial"/>
                <a:cs typeface="Arial"/>
                <a:sym typeface="Arial"/>
              </a:rPr>
              <a:t> – such as fuel taxation, electrification incentives, or urban planning – on emissions, energy demand, and sustainable mobility outcomes.</a:t>
            </a:r>
            <a:br>
              <a:rPr b="0" i="0" lang="sv-SE" sz="1600" u="none" cap="none" strike="noStrike">
                <a:solidFill>
                  <a:srgbClr val="000000"/>
                </a:solidFill>
                <a:latin typeface="Arial"/>
                <a:ea typeface="Arial"/>
                <a:cs typeface="Arial"/>
                <a:sym typeface="Arial"/>
              </a:rPr>
            </a:br>
            <a:endParaRPr b="0" i="0" sz="1600" u="none" cap="none" strike="noStrike">
              <a:solidFill>
                <a:srgbClr val="000000"/>
              </a:solidFill>
              <a:latin typeface="Arial"/>
              <a:ea typeface="Arial"/>
              <a:cs typeface="Arial"/>
              <a:sym typeface="Arial"/>
            </a:endParaRPr>
          </a:p>
        </p:txBody>
      </p:sp>
      <p:sp>
        <p:nvSpPr>
          <p:cNvPr id="159" name="Google Shape;159;g3ddb47ba119_0_61"/>
          <p:cNvSpPr/>
          <p:nvPr/>
        </p:nvSpPr>
        <p:spPr>
          <a:xfrm>
            <a:off x="1751679" y="1298203"/>
            <a:ext cx="17247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rgbClr val="000000"/>
              </a:buClr>
              <a:buSzPts val="1446"/>
              <a:buFont typeface="Arial"/>
              <a:buNone/>
            </a:pPr>
            <a:r>
              <a:rPr b="0" i="0" lang="sv-SE" sz="1499" u="none" cap="none" strike="noStrike">
                <a:solidFill>
                  <a:srgbClr val="FFFFFF"/>
                </a:solidFill>
                <a:latin typeface="Arial"/>
                <a:ea typeface="Arial"/>
                <a:cs typeface="Arial"/>
                <a:sym typeface="Arial"/>
              </a:rPr>
              <a:t>Cars using electricity</a:t>
            </a:r>
            <a:endParaRPr b="0" i="0" sz="1499" u="none" cap="none" strike="noStrike">
              <a:solidFill>
                <a:srgbClr val="000000"/>
              </a:solidFill>
              <a:latin typeface="Arial"/>
              <a:ea typeface="Arial"/>
              <a:cs typeface="Arial"/>
              <a:sym typeface="Arial"/>
            </a:endParaRPr>
          </a:p>
        </p:txBody>
      </p:sp>
      <p:cxnSp>
        <p:nvCxnSpPr>
          <p:cNvPr id="160" name="Google Shape;160;g3ddb47ba119_0_61"/>
          <p:cNvCxnSpPr/>
          <p:nvPr/>
        </p:nvCxnSpPr>
        <p:spPr>
          <a:xfrm>
            <a:off x="797350" y="1541036"/>
            <a:ext cx="954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161" name="Google Shape;161;g3ddb47ba119_0_61"/>
          <p:cNvSpPr/>
          <p:nvPr/>
        </p:nvSpPr>
        <p:spPr>
          <a:xfrm>
            <a:off x="1751679" y="1964876"/>
            <a:ext cx="17247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chemeClr val="dk1"/>
              </a:buClr>
              <a:buSzPts val="1446"/>
              <a:buFont typeface="Arial"/>
              <a:buNone/>
            </a:pPr>
            <a:r>
              <a:rPr b="0" i="0" lang="sv-SE" sz="1499" u="none" cap="none" strike="noStrike">
                <a:solidFill>
                  <a:schemeClr val="lt1"/>
                </a:solidFill>
                <a:latin typeface="Arial"/>
                <a:ea typeface="Arial"/>
                <a:cs typeface="Arial"/>
                <a:sym typeface="Arial"/>
              </a:rPr>
              <a:t>Cars using hydrogen</a:t>
            </a:r>
            <a:endParaRPr b="0" i="0" sz="1499" u="none" cap="none" strike="noStrike">
              <a:solidFill>
                <a:srgbClr val="FFFFFF"/>
              </a:solidFill>
              <a:latin typeface="Arial"/>
              <a:ea typeface="Arial"/>
              <a:cs typeface="Arial"/>
              <a:sym typeface="Arial"/>
            </a:endParaRPr>
          </a:p>
        </p:txBody>
      </p:sp>
      <p:cxnSp>
        <p:nvCxnSpPr>
          <p:cNvPr id="162" name="Google Shape;162;g3ddb47ba119_0_61"/>
          <p:cNvCxnSpPr/>
          <p:nvPr/>
        </p:nvCxnSpPr>
        <p:spPr>
          <a:xfrm>
            <a:off x="797350" y="2207709"/>
            <a:ext cx="954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163" name="Google Shape;163;g3ddb47ba119_0_61"/>
          <p:cNvSpPr/>
          <p:nvPr/>
        </p:nvSpPr>
        <p:spPr>
          <a:xfrm>
            <a:off x="1751679" y="2631550"/>
            <a:ext cx="17247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chemeClr val="dk1"/>
              </a:buClr>
              <a:buSzPts val="1446"/>
              <a:buFont typeface="Arial"/>
              <a:buNone/>
            </a:pPr>
            <a:r>
              <a:rPr b="0" i="0" lang="sv-SE" sz="1499" u="none" cap="none" strike="noStrike">
                <a:solidFill>
                  <a:schemeClr val="lt1"/>
                </a:solidFill>
                <a:latin typeface="Arial"/>
                <a:ea typeface="Arial"/>
                <a:cs typeface="Arial"/>
                <a:sym typeface="Arial"/>
              </a:rPr>
              <a:t>Cars using </a:t>
            </a:r>
            <a:br>
              <a:rPr b="0" i="0" lang="sv-SE" sz="1499" u="none" cap="none" strike="noStrike">
                <a:solidFill>
                  <a:schemeClr val="lt1"/>
                </a:solidFill>
                <a:latin typeface="Arial"/>
                <a:ea typeface="Arial"/>
                <a:cs typeface="Arial"/>
                <a:sym typeface="Arial"/>
              </a:rPr>
            </a:br>
            <a:r>
              <a:rPr b="0" i="0" lang="sv-SE" sz="1499" u="none" cap="none" strike="noStrike">
                <a:solidFill>
                  <a:schemeClr val="lt1"/>
                </a:solidFill>
                <a:latin typeface="Arial"/>
                <a:ea typeface="Arial"/>
                <a:cs typeface="Arial"/>
                <a:sym typeface="Arial"/>
              </a:rPr>
              <a:t>liquid fuel</a:t>
            </a:r>
            <a:endParaRPr b="0" i="0" sz="1499" u="none" cap="none" strike="noStrike">
              <a:solidFill>
                <a:srgbClr val="FFFFFF"/>
              </a:solidFill>
              <a:latin typeface="Arial"/>
              <a:ea typeface="Arial"/>
              <a:cs typeface="Arial"/>
              <a:sym typeface="Arial"/>
            </a:endParaRPr>
          </a:p>
        </p:txBody>
      </p:sp>
      <p:cxnSp>
        <p:nvCxnSpPr>
          <p:cNvPr id="164" name="Google Shape;164;g3ddb47ba119_0_61"/>
          <p:cNvCxnSpPr/>
          <p:nvPr/>
        </p:nvCxnSpPr>
        <p:spPr>
          <a:xfrm>
            <a:off x="797350" y="2874383"/>
            <a:ext cx="954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165" name="Google Shape;165;g3ddb47ba119_0_61"/>
          <p:cNvSpPr/>
          <p:nvPr/>
        </p:nvSpPr>
        <p:spPr>
          <a:xfrm>
            <a:off x="1751679" y="3298223"/>
            <a:ext cx="17247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chemeClr val="dk1"/>
              </a:buClr>
              <a:buSzPts val="1446"/>
              <a:buFont typeface="Arial"/>
              <a:buNone/>
            </a:pPr>
            <a:r>
              <a:rPr b="0" i="0" lang="sv-SE" sz="1499" u="none" cap="none" strike="noStrike">
                <a:solidFill>
                  <a:schemeClr val="lt1"/>
                </a:solidFill>
                <a:latin typeface="Arial"/>
                <a:ea typeface="Arial"/>
                <a:cs typeface="Arial"/>
                <a:sym typeface="Arial"/>
              </a:rPr>
              <a:t>Cars using natural gas</a:t>
            </a:r>
            <a:endParaRPr b="0" i="0" sz="1499" u="none" cap="none" strike="noStrike">
              <a:solidFill>
                <a:srgbClr val="000000"/>
              </a:solidFill>
              <a:latin typeface="Arial"/>
              <a:ea typeface="Arial"/>
              <a:cs typeface="Arial"/>
              <a:sym typeface="Arial"/>
            </a:endParaRPr>
          </a:p>
        </p:txBody>
      </p:sp>
      <p:cxnSp>
        <p:nvCxnSpPr>
          <p:cNvPr id="166" name="Google Shape;166;g3ddb47ba119_0_61"/>
          <p:cNvCxnSpPr/>
          <p:nvPr/>
        </p:nvCxnSpPr>
        <p:spPr>
          <a:xfrm>
            <a:off x="797350" y="3541056"/>
            <a:ext cx="954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167" name="Google Shape;167;g3ddb47ba119_0_61"/>
          <p:cNvSpPr/>
          <p:nvPr/>
        </p:nvSpPr>
        <p:spPr>
          <a:xfrm>
            <a:off x="1751679" y="3964896"/>
            <a:ext cx="17247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chemeClr val="dk1"/>
              </a:buClr>
              <a:buSzPts val="1446"/>
              <a:buFont typeface="Arial"/>
              <a:buNone/>
            </a:pPr>
            <a:r>
              <a:rPr b="0" i="0" lang="sv-SE" sz="1499" u="none" cap="none" strike="noStrike">
                <a:solidFill>
                  <a:schemeClr val="lt1"/>
                </a:solidFill>
                <a:latin typeface="Arial"/>
                <a:ea typeface="Arial"/>
                <a:cs typeface="Arial"/>
                <a:sym typeface="Arial"/>
              </a:rPr>
              <a:t>Cars using plug-in hybrids</a:t>
            </a:r>
            <a:endParaRPr b="0" i="0" sz="1499" u="none" cap="none" strike="noStrike">
              <a:solidFill>
                <a:srgbClr val="000000"/>
              </a:solidFill>
              <a:latin typeface="Arial"/>
              <a:ea typeface="Arial"/>
              <a:cs typeface="Arial"/>
              <a:sym typeface="Arial"/>
            </a:endParaRPr>
          </a:p>
        </p:txBody>
      </p:sp>
      <p:cxnSp>
        <p:nvCxnSpPr>
          <p:cNvPr id="168" name="Google Shape;168;g3ddb47ba119_0_61"/>
          <p:cNvCxnSpPr/>
          <p:nvPr/>
        </p:nvCxnSpPr>
        <p:spPr>
          <a:xfrm>
            <a:off x="797350" y="4038665"/>
            <a:ext cx="954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cxnSp>
        <p:nvCxnSpPr>
          <p:cNvPr id="169" name="Google Shape;169;g3ddb47ba119_0_61"/>
          <p:cNvCxnSpPr/>
          <p:nvPr/>
        </p:nvCxnSpPr>
        <p:spPr>
          <a:xfrm>
            <a:off x="3652893" y="1543585"/>
            <a:ext cx="0" cy="265080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170" name="Google Shape;170;g3ddb47ba119_0_61"/>
          <p:cNvCxnSpPr/>
          <p:nvPr/>
        </p:nvCxnSpPr>
        <p:spPr>
          <a:xfrm rot="10800000">
            <a:off x="3476485" y="1554770"/>
            <a:ext cx="1764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171" name="Google Shape;171;g3ddb47ba119_0_61"/>
          <p:cNvCxnSpPr/>
          <p:nvPr/>
        </p:nvCxnSpPr>
        <p:spPr>
          <a:xfrm rot="10800000">
            <a:off x="3476485" y="4207727"/>
            <a:ext cx="1764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172" name="Google Shape;172;g3ddb47ba119_0_61"/>
          <p:cNvCxnSpPr/>
          <p:nvPr/>
        </p:nvCxnSpPr>
        <p:spPr>
          <a:xfrm rot="10800000">
            <a:off x="3476485" y="3554148"/>
            <a:ext cx="1764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173" name="Google Shape;173;g3ddb47ba119_0_61"/>
          <p:cNvCxnSpPr/>
          <p:nvPr/>
        </p:nvCxnSpPr>
        <p:spPr>
          <a:xfrm rot="10800000">
            <a:off x="3476485" y="2868999"/>
            <a:ext cx="1764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174" name="Google Shape;174;g3ddb47ba119_0_61"/>
          <p:cNvCxnSpPr/>
          <p:nvPr/>
        </p:nvCxnSpPr>
        <p:spPr>
          <a:xfrm rot="10800000">
            <a:off x="3476485" y="2220801"/>
            <a:ext cx="1764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175" name="Google Shape;175;g3ddb47ba119_0_61"/>
          <p:cNvCxnSpPr/>
          <p:nvPr/>
        </p:nvCxnSpPr>
        <p:spPr>
          <a:xfrm>
            <a:off x="3652880" y="2869009"/>
            <a:ext cx="654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176" name="Google Shape;176;g3ddb47ba119_0_61"/>
          <p:cNvSpPr txBox="1"/>
          <p:nvPr/>
        </p:nvSpPr>
        <p:spPr>
          <a:xfrm>
            <a:off x="923613" y="1244450"/>
            <a:ext cx="7017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A</a:t>
            </a:r>
            <a:endParaRPr b="0" i="0" sz="1499" u="none" cap="none" strike="noStrike">
              <a:solidFill>
                <a:srgbClr val="000000"/>
              </a:solidFill>
              <a:latin typeface="Arial"/>
              <a:ea typeface="Arial"/>
              <a:cs typeface="Arial"/>
              <a:sym typeface="Arial"/>
            </a:endParaRPr>
          </a:p>
        </p:txBody>
      </p:sp>
      <p:sp>
        <p:nvSpPr>
          <p:cNvPr id="177" name="Google Shape;177;g3ddb47ba119_0_61"/>
          <p:cNvSpPr txBox="1"/>
          <p:nvPr/>
        </p:nvSpPr>
        <p:spPr>
          <a:xfrm>
            <a:off x="923613" y="1911123"/>
            <a:ext cx="7017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B</a:t>
            </a:r>
            <a:endParaRPr b="0" i="0" sz="1499" u="none" cap="none" strike="noStrike">
              <a:solidFill>
                <a:srgbClr val="000000"/>
              </a:solidFill>
              <a:latin typeface="Arial"/>
              <a:ea typeface="Arial"/>
              <a:cs typeface="Arial"/>
              <a:sym typeface="Arial"/>
            </a:endParaRPr>
          </a:p>
        </p:txBody>
      </p:sp>
      <p:sp>
        <p:nvSpPr>
          <p:cNvPr id="178" name="Google Shape;178;g3ddb47ba119_0_61"/>
          <p:cNvSpPr txBox="1"/>
          <p:nvPr/>
        </p:nvSpPr>
        <p:spPr>
          <a:xfrm>
            <a:off x="923613" y="2577797"/>
            <a:ext cx="7017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C</a:t>
            </a:r>
            <a:endParaRPr b="0" i="0" sz="1499" u="none" cap="none" strike="noStrike">
              <a:solidFill>
                <a:srgbClr val="000000"/>
              </a:solidFill>
              <a:latin typeface="Arial"/>
              <a:ea typeface="Arial"/>
              <a:cs typeface="Arial"/>
              <a:sym typeface="Arial"/>
            </a:endParaRPr>
          </a:p>
        </p:txBody>
      </p:sp>
      <p:sp>
        <p:nvSpPr>
          <p:cNvPr id="179" name="Google Shape;179;g3ddb47ba119_0_61"/>
          <p:cNvSpPr txBox="1"/>
          <p:nvPr/>
        </p:nvSpPr>
        <p:spPr>
          <a:xfrm>
            <a:off x="923613" y="3244470"/>
            <a:ext cx="7017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D</a:t>
            </a:r>
            <a:endParaRPr b="0" i="0" sz="1499" u="none" cap="none" strike="noStrike">
              <a:solidFill>
                <a:srgbClr val="000000"/>
              </a:solidFill>
              <a:latin typeface="Arial"/>
              <a:ea typeface="Arial"/>
              <a:cs typeface="Arial"/>
              <a:sym typeface="Arial"/>
            </a:endParaRPr>
          </a:p>
        </p:txBody>
      </p:sp>
      <p:sp>
        <p:nvSpPr>
          <p:cNvPr id="180" name="Google Shape;180;g3ddb47ba119_0_61"/>
          <p:cNvSpPr txBox="1"/>
          <p:nvPr/>
        </p:nvSpPr>
        <p:spPr>
          <a:xfrm>
            <a:off x="923613" y="3742079"/>
            <a:ext cx="7017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A</a:t>
            </a:r>
            <a:endParaRPr b="0" i="0" sz="1499" u="none" cap="none" strike="noStrike">
              <a:solidFill>
                <a:srgbClr val="000000"/>
              </a:solidFill>
              <a:latin typeface="Arial"/>
              <a:ea typeface="Arial"/>
              <a:cs typeface="Arial"/>
              <a:sym typeface="Arial"/>
            </a:endParaRPr>
          </a:p>
        </p:txBody>
      </p:sp>
      <p:sp>
        <p:nvSpPr>
          <p:cNvPr id="181" name="Google Shape;181;g3ddb47ba119_0_61"/>
          <p:cNvSpPr txBox="1"/>
          <p:nvPr/>
        </p:nvSpPr>
        <p:spPr>
          <a:xfrm>
            <a:off x="3602782" y="2572415"/>
            <a:ext cx="7017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E</a:t>
            </a:r>
            <a:endParaRPr b="0" i="0" sz="1499" u="none" cap="none" strike="noStrike">
              <a:solidFill>
                <a:srgbClr val="000000"/>
              </a:solidFill>
              <a:latin typeface="Arial"/>
              <a:ea typeface="Arial"/>
              <a:cs typeface="Arial"/>
              <a:sym typeface="Arial"/>
            </a:endParaRPr>
          </a:p>
        </p:txBody>
      </p:sp>
      <p:sp>
        <p:nvSpPr>
          <p:cNvPr id="182" name="Google Shape;182;g3ddb47ba119_0_61"/>
          <p:cNvSpPr txBox="1"/>
          <p:nvPr/>
        </p:nvSpPr>
        <p:spPr>
          <a:xfrm>
            <a:off x="797350" y="4861300"/>
            <a:ext cx="3349200" cy="1385400"/>
          </a:xfrm>
          <a:prstGeom prst="rect">
            <a:avLst/>
          </a:prstGeom>
          <a:noFill/>
          <a:ln cap="flat" cmpd="sng" w="28575">
            <a:solidFill>
              <a:srgbClr val="910C22"/>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1" i="0" lang="sv-SE" sz="1400" u="none" cap="none" strike="noStrike">
                <a:solidFill>
                  <a:srgbClr val="000000"/>
                </a:solidFill>
                <a:latin typeface="Arial"/>
                <a:ea typeface="Arial"/>
                <a:cs typeface="Arial"/>
                <a:sym typeface="Arial"/>
              </a:rPr>
              <a:t>Commodity Key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A = Transport electricity</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B = Hydrogen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C = Liquid fuel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D = </a:t>
            </a:r>
            <a:r>
              <a:rPr b="0" i="0" lang="sv-SE" sz="1400" u="none" cap="none" strike="noStrike">
                <a:solidFill>
                  <a:schemeClr val="dk1"/>
                </a:solidFill>
                <a:latin typeface="Arial"/>
                <a:ea typeface="Arial"/>
                <a:cs typeface="Arial"/>
                <a:sym typeface="Arial"/>
              </a:rPr>
              <a:t>Natural gas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E = </a:t>
            </a:r>
            <a:r>
              <a:rPr b="0" i="0" lang="sv-SE" sz="1400" u="none" cap="none" strike="noStrike">
                <a:solidFill>
                  <a:schemeClr val="dk1"/>
                </a:solidFill>
                <a:latin typeface="Arial"/>
                <a:ea typeface="Arial"/>
                <a:cs typeface="Arial"/>
                <a:sym typeface="Arial"/>
              </a:rPr>
              <a:t>Car activity (vehicle-kilometres)</a:t>
            </a:r>
            <a:endParaRPr b="0" i="0" sz="1400" u="none" cap="none" strike="noStrike">
              <a:solidFill>
                <a:schemeClr val="dk1"/>
              </a:solidFill>
              <a:latin typeface="Arial"/>
              <a:ea typeface="Arial"/>
              <a:cs typeface="Arial"/>
              <a:sym typeface="Arial"/>
            </a:endParaRPr>
          </a:p>
        </p:txBody>
      </p:sp>
      <p:cxnSp>
        <p:nvCxnSpPr>
          <p:cNvPr id="183" name="Google Shape;183;g3ddb47ba119_0_61"/>
          <p:cNvCxnSpPr/>
          <p:nvPr/>
        </p:nvCxnSpPr>
        <p:spPr>
          <a:xfrm>
            <a:off x="797350" y="4405927"/>
            <a:ext cx="954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184" name="Google Shape;184;g3ddb47ba119_0_61"/>
          <p:cNvSpPr txBox="1"/>
          <p:nvPr/>
        </p:nvSpPr>
        <p:spPr>
          <a:xfrm>
            <a:off x="923613" y="4109341"/>
            <a:ext cx="7017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C</a:t>
            </a:r>
            <a:endParaRPr b="0" i="0" sz="1499"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g3ddb47ba119_0_93"/>
          <p:cNvSpPr txBox="1"/>
          <p:nvPr/>
        </p:nvSpPr>
        <p:spPr>
          <a:xfrm>
            <a:off x="11798300" y="6565900"/>
            <a:ext cx="393600" cy="2922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fld id="{00000000-1234-1234-1234-123412341234}" type="slidenum">
              <a:rPr b="1" i="0" lang="sv-SE" sz="1000" u="none" cap="none" strike="noStrike">
                <a:solidFill>
                  <a:schemeClr val="lt1"/>
                </a:solidFill>
                <a:latin typeface="Arial"/>
                <a:ea typeface="Arial"/>
                <a:cs typeface="Arial"/>
                <a:sym typeface="Arial"/>
              </a:rPr>
              <a:t>‹#›</a:t>
            </a:fld>
            <a:endParaRPr b="1" i="0" sz="1000" u="none" cap="none" strike="noStrike">
              <a:solidFill>
                <a:schemeClr val="lt1"/>
              </a:solidFill>
              <a:latin typeface="Arial"/>
              <a:ea typeface="Arial"/>
              <a:cs typeface="Arial"/>
              <a:sym typeface="Arial"/>
            </a:endParaRPr>
          </a:p>
        </p:txBody>
      </p:sp>
      <p:sp>
        <p:nvSpPr>
          <p:cNvPr id="191" name="Google Shape;191;g3ddb47ba119_0_93"/>
          <p:cNvSpPr txBox="1"/>
          <p:nvPr>
            <p:ph type="title"/>
          </p:nvPr>
        </p:nvSpPr>
        <p:spPr>
          <a:xfrm>
            <a:off x="468000" y="288000"/>
            <a:ext cx="11079300" cy="68400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Helvetica Neue"/>
              <a:buNone/>
            </a:pPr>
            <a:r>
              <a:rPr lang="sv-SE">
                <a:solidFill>
                  <a:srgbClr val="FF0000"/>
                </a:solidFill>
              </a:rPr>
              <a:t>Structure in CLEWs model – A note on the Units</a:t>
            </a:r>
            <a:endParaRPr sz="2800">
              <a:solidFill>
                <a:srgbClr val="FF0000"/>
              </a:solidFill>
            </a:endParaRPr>
          </a:p>
        </p:txBody>
      </p:sp>
      <p:sp>
        <p:nvSpPr>
          <p:cNvPr id="192" name="Google Shape;192;g3ddb47ba119_0_93"/>
          <p:cNvSpPr txBox="1"/>
          <p:nvPr/>
        </p:nvSpPr>
        <p:spPr>
          <a:xfrm>
            <a:off x="468000" y="1542878"/>
            <a:ext cx="10515600" cy="37557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chemeClr val="dk1"/>
              </a:buClr>
              <a:buSzPts val="1700"/>
              <a:buFont typeface="Arial"/>
              <a:buNone/>
            </a:pPr>
            <a:r>
              <a:rPr b="0" i="0" lang="sv-SE" sz="1700" u="none" cap="none" strike="noStrike">
                <a:solidFill>
                  <a:schemeClr val="dk1"/>
                </a:solidFill>
                <a:latin typeface="Arial"/>
                <a:ea typeface="Arial"/>
                <a:cs typeface="Arial"/>
                <a:sym typeface="Arial"/>
              </a:rPr>
              <a:t>Remember that </a:t>
            </a:r>
            <a:r>
              <a:rPr b="1" i="0" lang="sv-SE" sz="1700" u="none" cap="none" strike="noStrike">
                <a:solidFill>
                  <a:schemeClr val="dk1"/>
                </a:solidFill>
                <a:latin typeface="Arial"/>
                <a:ea typeface="Arial"/>
                <a:cs typeface="Arial"/>
                <a:sym typeface="Arial"/>
              </a:rPr>
              <a:t>capacity and activity represent different physical quantities in different systems</a:t>
            </a:r>
            <a:r>
              <a:rPr b="0" i="0" lang="sv-SE" sz="1700" u="none" cap="none" strike="noStrike">
                <a:solidFill>
                  <a:schemeClr val="dk1"/>
                </a:solidFill>
                <a:latin typeface="Arial"/>
                <a:ea typeface="Arial"/>
                <a:cs typeface="Arial"/>
                <a:sym typeface="Arial"/>
              </a:rPr>
              <a:t>! Therefore, they have different units in the transport sector as opposed to, e.g., the power sector.</a:t>
            </a:r>
            <a:endParaRPr b="0" i="0" sz="17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700"/>
              <a:buFont typeface="Arial"/>
              <a:buNone/>
            </a:pPr>
            <a:r>
              <a:t/>
            </a:r>
            <a:endParaRPr b="0" i="0" sz="17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700"/>
              <a:buFont typeface="Arial"/>
              <a:buNone/>
            </a:pPr>
            <a:r>
              <a:rPr b="0" i="0" lang="sv-SE" sz="1700" u="none" cap="none" strike="noStrike">
                <a:solidFill>
                  <a:srgbClr val="000000"/>
                </a:solidFill>
                <a:latin typeface="Arial"/>
                <a:ea typeface="Arial"/>
                <a:cs typeface="Arial"/>
                <a:sym typeface="Arial"/>
              </a:rPr>
              <a:t>Typically, in the transport sector:</a:t>
            </a:r>
            <a:endParaRPr b="0" i="0" sz="17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700"/>
              <a:buFont typeface="Arial"/>
              <a:buNone/>
            </a:pPr>
            <a:r>
              <a:t/>
            </a:r>
            <a:endParaRPr b="0" i="0" sz="1700" u="none" cap="none" strike="noStrike">
              <a:solidFill>
                <a:srgbClr val="000000"/>
              </a:solidFill>
              <a:latin typeface="Arial"/>
              <a:ea typeface="Arial"/>
              <a:cs typeface="Arial"/>
              <a:sym typeface="Arial"/>
            </a:endParaRPr>
          </a:p>
          <a:p>
            <a:pPr indent="-336550" lvl="0" marL="457200" marR="0" rtl="0" algn="just">
              <a:lnSpc>
                <a:spcPct val="100000"/>
              </a:lnSpc>
              <a:spcBef>
                <a:spcPts val="0"/>
              </a:spcBef>
              <a:spcAft>
                <a:spcPts val="0"/>
              </a:spcAft>
              <a:buClr>
                <a:srgbClr val="000000"/>
              </a:buClr>
              <a:buSzPts val="1700"/>
              <a:buFont typeface="Arial"/>
              <a:buChar char="●"/>
            </a:pPr>
            <a:r>
              <a:rPr b="0" i="0" lang="sv-SE" sz="1700" u="none" cap="none" strike="noStrike">
                <a:solidFill>
                  <a:srgbClr val="000000"/>
                </a:solidFill>
                <a:latin typeface="Arial"/>
                <a:ea typeface="Arial"/>
                <a:cs typeface="Arial"/>
                <a:sym typeface="Arial"/>
              </a:rPr>
              <a:t>The </a:t>
            </a:r>
            <a:r>
              <a:rPr b="1" i="0" lang="sv-SE" sz="1700" u="none" cap="none" strike="noStrike">
                <a:solidFill>
                  <a:srgbClr val="000000"/>
                </a:solidFill>
                <a:latin typeface="Arial"/>
                <a:ea typeface="Arial"/>
                <a:cs typeface="Arial"/>
                <a:sym typeface="Arial"/>
              </a:rPr>
              <a:t>capacity is represented as N of vehicles</a:t>
            </a:r>
            <a:r>
              <a:rPr b="0" i="0" lang="sv-SE" sz="1700" u="none" cap="none" strike="noStrike">
                <a:solidFill>
                  <a:srgbClr val="000000"/>
                </a:solidFill>
                <a:latin typeface="Arial"/>
                <a:ea typeface="Arial"/>
                <a:cs typeface="Arial"/>
                <a:sym typeface="Arial"/>
              </a:rPr>
              <a:t> (e.g. million vehicles);</a:t>
            </a:r>
            <a:endParaRPr b="0" i="0" sz="1700" u="none" cap="none" strike="noStrike">
              <a:solidFill>
                <a:srgbClr val="000000"/>
              </a:solidFill>
              <a:latin typeface="Arial"/>
              <a:ea typeface="Arial"/>
              <a:cs typeface="Arial"/>
              <a:sym typeface="Arial"/>
            </a:endParaRPr>
          </a:p>
          <a:p>
            <a:pPr indent="-336550" lvl="0" marL="457200" marR="0" rtl="0" algn="just">
              <a:lnSpc>
                <a:spcPct val="100000"/>
              </a:lnSpc>
              <a:spcBef>
                <a:spcPts val="0"/>
              </a:spcBef>
              <a:spcAft>
                <a:spcPts val="0"/>
              </a:spcAft>
              <a:buClr>
                <a:srgbClr val="000000"/>
              </a:buClr>
              <a:buSzPts val="1700"/>
              <a:buFont typeface="Arial"/>
              <a:buChar char="●"/>
            </a:pPr>
            <a:r>
              <a:rPr b="0" i="0" lang="sv-SE" sz="1700" u="none" cap="none" strike="noStrike">
                <a:solidFill>
                  <a:srgbClr val="000000"/>
                </a:solidFill>
                <a:latin typeface="Arial"/>
                <a:ea typeface="Arial"/>
                <a:cs typeface="Arial"/>
                <a:sym typeface="Arial"/>
              </a:rPr>
              <a:t>The </a:t>
            </a:r>
            <a:r>
              <a:rPr b="1" i="0" lang="sv-SE" sz="1700" u="none" cap="none" strike="noStrike">
                <a:solidFill>
                  <a:srgbClr val="000000"/>
                </a:solidFill>
                <a:latin typeface="Arial"/>
                <a:ea typeface="Arial"/>
                <a:cs typeface="Arial"/>
                <a:sym typeface="Arial"/>
              </a:rPr>
              <a:t>activity is represented as vehicle-km</a:t>
            </a:r>
            <a:r>
              <a:rPr b="0" i="0" lang="sv-SE" sz="1700" u="none" cap="none" strike="noStrike">
                <a:solidFill>
                  <a:srgbClr val="000000"/>
                </a:solidFill>
                <a:latin typeface="Arial"/>
                <a:ea typeface="Arial"/>
                <a:cs typeface="Arial"/>
                <a:sym typeface="Arial"/>
              </a:rPr>
              <a:t> (e.g. billion-vkm);</a:t>
            </a:r>
            <a:endParaRPr b="0" i="0" sz="17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700"/>
              <a:buFont typeface="Arial"/>
              <a:buNone/>
            </a:pPr>
            <a:r>
              <a:t/>
            </a:r>
            <a:endParaRPr b="0" i="0" sz="17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700"/>
              <a:buFont typeface="Arial"/>
              <a:buNone/>
            </a:pPr>
            <a:r>
              <a:rPr b="0" i="0" lang="sv-SE" sz="1700" u="none" cap="none" strike="noStrike">
                <a:solidFill>
                  <a:srgbClr val="000000"/>
                </a:solidFill>
                <a:latin typeface="Arial"/>
                <a:ea typeface="Arial"/>
                <a:cs typeface="Arial"/>
                <a:sym typeface="Arial"/>
              </a:rPr>
              <a:t>As such, the Input Activity Ratio, Output Activity Ratio, and Capacity To Activity Unit will have different units from what you may be used to by now:</a:t>
            </a:r>
            <a:endParaRPr b="0" i="0" sz="17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700"/>
              <a:buFont typeface="Arial"/>
              <a:buNone/>
            </a:pPr>
            <a:r>
              <a:t/>
            </a:r>
            <a:endParaRPr b="0" i="0" sz="1700" u="none" cap="none" strike="noStrike">
              <a:solidFill>
                <a:srgbClr val="000000"/>
              </a:solidFill>
              <a:latin typeface="Arial"/>
              <a:ea typeface="Arial"/>
              <a:cs typeface="Arial"/>
              <a:sym typeface="Arial"/>
            </a:endParaRPr>
          </a:p>
          <a:p>
            <a:pPr indent="-336550" lvl="0" marL="457200" marR="0" rtl="0" algn="just">
              <a:lnSpc>
                <a:spcPct val="100000"/>
              </a:lnSpc>
              <a:spcBef>
                <a:spcPts val="0"/>
              </a:spcBef>
              <a:spcAft>
                <a:spcPts val="0"/>
              </a:spcAft>
              <a:buClr>
                <a:srgbClr val="000000"/>
              </a:buClr>
              <a:buSzPts val="1700"/>
              <a:buFont typeface="Arial"/>
              <a:buChar char="●"/>
            </a:pPr>
            <a:r>
              <a:rPr b="1" i="0" lang="sv-SE" sz="1700" u="none" cap="none" strike="noStrike">
                <a:solidFill>
                  <a:srgbClr val="000000"/>
                </a:solidFill>
                <a:latin typeface="Arial"/>
                <a:ea typeface="Arial"/>
                <a:cs typeface="Arial"/>
                <a:sym typeface="Arial"/>
              </a:rPr>
              <a:t>Input Activity Ratio</a:t>
            </a:r>
            <a:r>
              <a:rPr b="0" i="0" lang="sv-SE" sz="1700" u="none" cap="none" strike="noStrike">
                <a:solidFill>
                  <a:srgbClr val="000000"/>
                </a:solidFill>
                <a:latin typeface="Arial"/>
                <a:ea typeface="Arial"/>
                <a:cs typeface="Arial"/>
                <a:sym typeface="Arial"/>
              </a:rPr>
              <a:t>: energy / vehicle-km (e.g. PJ/vehicle-km);</a:t>
            </a:r>
            <a:endParaRPr b="0" i="0" sz="1700" u="none" cap="none" strike="noStrike">
              <a:solidFill>
                <a:srgbClr val="000000"/>
              </a:solidFill>
              <a:latin typeface="Arial"/>
              <a:ea typeface="Arial"/>
              <a:cs typeface="Arial"/>
              <a:sym typeface="Arial"/>
            </a:endParaRPr>
          </a:p>
          <a:p>
            <a:pPr indent="-336550" lvl="0" marL="457200" marR="0" rtl="0" algn="just">
              <a:lnSpc>
                <a:spcPct val="100000"/>
              </a:lnSpc>
              <a:spcBef>
                <a:spcPts val="0"/>
              </a:spcBef>
              <a:spcAft>
                <a:spcPts val="0"/>
              </a:spcAft>
              <a:buClr>
                <a:srgbClr val="000000"/>
              </a:buClr>
              <a:buSzPts val="1700"/>
              <a:buFont typeface="Arial"/>
              <a:buChar char="●"/>
            </a:pPr>
            <a:r>
              <a:rPr b="1" i="0" lang="sv-SE" sz="1700" u="none" cap="none" strike="noStrike">
                <a:solidFill>
                  <a:srgbClr val="000000"/>
                </a:solidFill>
                <a:latin typeface="Arial"/>
                <a:ea typeface="Arial"/>
                <a:cs typeface="Arial"/>
                <a:sym typeface="Arial"/>
              </a:rPr>
              <a:t>Output Activity Ratio</a:t>
            </a:r>
            <a:r>
              <a:rPr b="0" i="0" lang="sv-SE" sz="1700" u="none" cap="none" strike="noStrike">
                <a:solidFill>
                  <a:srgbClr val="000000"/>
                </a:solidFill>
                <a:latin typeface="Arial"/>
                <a:ea typeface="Arial"/>
                <a:cs typeface="Arial"/>
                <a:sym typeface="Arial"/>
              </a:rPr>
              <a:t>: vehicle-km / vehicle-km</a:t>
            </a:r>
            <a:endParaRPr b="0" i="0" sz="1700" u="none" cap="none" strike="noStrike">
              <a:solidFill>
                <a:srgbClr val="000000"/>
              </a:solidFill>
              <a:latin typeface="Arial"/>
              <a:ea typeface="Arial"/>
              <a:cs typeface="Arial"/>
              <a:sym typeface="Arial"/>
            </a:endParaRPr>
          </a:p>
          <a:p>
            <a:pPr indent="-336550" lvl="0" marL="457200" marR="0" rtl="0" algn="just">
              <a:lnSpc>
                <a:spcPct val="100000"/>
              </a:lnSpc>
              <a:spcBef>
                <a:spcPts val="0"/>
              </a:spcBef>
              <a:spcAft>
                <a:spcPts val="0"/>
              </a:spcAft>
              <a:buClr>
                <a:srgbClr val="000000"/>
              </a:buClr>
              <a:buSzPts val="1700"/>
              <a:buFont typeface="Arial"/>
              <a:buChar char="●"/>
            </a:pPr>
            <a:r>
              <a:rPr b="1" i="0" lang="sv-SE" sz="1700" u="none" cap="none" strike="noStrike">
                <a:solidFill>
                  <a:srgbClr val="000000"/>
                </a:solidFill>
                <a:latin typeface="Arial"/>
                <a:ea typeface="Arial"/>
                <a:cs typeface="Arial"/>
                <a:sym typeface="Arial"/>
              </a:rPr>
              <a:t>Capacity To Activity Unit</a:t>
            </a:r>
            <a:r>
              <a:rPr b="0" i="0" lang="sv-SE" sz="1700" u="none" cap="none" strike="noStrike">
                <a:solidFill>
                  <a:srgbClr val="000000"/>
                </a:solidFill>
                <a:latin typeface="Arial"/>
                <a:ea typeface="Arial"/>
                <a:cs typeface="Arial"/>
                <a:sym typeface="Arial"/>
              </a:rPr>
              <a:t>: vehicle-km / N of vehicles (e.g. billion-vkm/million cars)</a:t>
            </a:r>
            <a:endParaRPr b="1" i="0" sz="17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g3ddb47ba119_0_100"/>
          <p:cNvSpPr txBox="1"/>
          <p:nvPr/>
        </p:nvSpPr>
        <p:spPr>
          <a:xfrm>
            <a:off x="468000" y="288000"/>
            <a:ext cx="11609700" cy="684000"/>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rgbClr val="000000"/>
              </a:buClr>
              <a:buSzPts val="2800"/>
              <a:buFont typeface="Arial"/>
              <a:buNone/>
            </a:pPr>
            <a:r>
              <a:rPr b="1" i="0" lang="sv-SE" sz="2800" u="none" cap="none" strike="noStrike">
                <a:solidFill>
                  <a:srgbClr val="FF0000"/>
                </a:solidFill>
                <a:latin typeface="Arial"/>
                <a:ea typeface="Arial"/>
                <a:cs typeface="Arial"/>
                <a:sym typeface="Arial"/>
              </a:rPr>
              <a:t>Structure in CLEWs Model – 2/3 wheelers</a:t>
            </a:r>
            <a:endParaRPr b="0" i="0" sz="1400" u="none" cap="none" strike="noStrike">
              <a:solidFill>
                <a:srgbClr val="FF0000"/>
              </a:solidFill>
              <a:latin typeface="Arial"/>
              <a:ea typeface="Arial"/>
              <a:cs typeface="Arial"/>
              <a:sym typeface="Arial"/>
            </a:endParaRPr>
          </a:p>
        </p:txBody>
      </p:sp>
      <p:sp>
        <p:nvSpPr>
          <p:cNvPr id="199" name="Google Shape;199;g3ddb47ba119_0_100"/>
          <p:cNvSpPr txBox="1"/>
          <p:nvPr/>
        </p:nvSpPr>
        <p:spPr>
          <a:xfrm>
            <a:off x="5125100" y="1766575"/>
            <a:ext cx="6426300" cy="4278900"/>
          </a:xfrm>
          <a:prstGeom prst="rect">
            <a:avLst/>
          </a:prstGeom>
          <a:noFill/>
          <a:ln>
            <a:noFill/>
          </a:ln>
        </p:spPr>
        <p:txBody>
          <a:bodyPr anchorCtr="0" anchor="t" bIns="45700" lIns="91425" spcFirstLastPara="1" rIns="91425" wrap="square" tIns="45700">
            <a:spAutoFit/>
          </a:bodyPr>
          <a:lstStyle/>
          <a:p>
            <a:pPr indent="-268288" lvl="0" marL="268288" marR="0" rtl="0" algn="l">
              <a:lnSpc>
                <a:spcPct val="100000"/>
              </a:lnSpc>
              <a:spcBef>
                <a:spcPts val="0"/>
              </a:spcBef>
              <a:spcAft>
                <a:spcPts val="0"/>
              </a:spcAft>
              <a:buClr>
                <a:srgbClr val="000000"/>
              </a:buClr>
              <a:buSzPts val="1600"/>
              <a:buFont typeface="Noto Sans Symbols"/>
              <a:buChar char="❑"/>
            </a:pPr>
            <a:r>
              <a:rPr b="0" i="0" lang="sv-SE" sz="1600" u="none" cap="none" strike="noStrike">
                <a:solidFill>
                  <a:srgbClr val="000000"/>
                </a:solidFill>
                <a:latin typeface="Arial"/>
                <a:ea typeface="Arial"/>
                <a:cs typeface="Arial"/>
                <a:sym typeface="Arial"/>
              </a:rPr>
              <a:t>Two- and three-wheelers play a critical role in the transport systems of many low- and middle-income countries, where they often serve as the primary mode of motorised mobility for both passengers and small-scale freight.</a:t>
            </a:r>
            <a:endParaRPr b="0" i="0" sz="1600" u="none" cap="none" strike="noStrike">
              <a:solidFill>
                <a:srgbClr val="000000"/>
              </a:solidFill>
              <a:latin typeface="Arial"/>
              <a:ea typeface="Arial"/>
              <a:cs typeface="Arial"/>
              <a:sym typeface="Arial"/>
            </a:endParaRPr>
          </a:p>
          <a:p>
            <a:pPr indent="0" lvl="0" marL="45720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Noto Sans Symbols"/>
              <a:buChar char="❑"/>
            </a:pPr>
            <a:r>
              <a:rPr b="0" i="0" lang="sv-SE" sz="1600" u="none" cap="none" strike="noStrike">
                <a:solidFill>
                  <a:srgbClr val="000000"/>
                </a:solidFill>
                <a:latin typeface="Arial"/>
                <a:ea typeface="Arial"/>
                <a:cs typeface="Arial"/>
                <a:sym typeface="Arial"/>
              </a:rPr>
              <a:t>The diagram shows how the CLEWs++ model represents different fuel types – </a:t>
            </a:r>
            <a:r>
              <a:rPr b="1" i="0" lang="sv-SE" sz="1600" u="none" cap="none" strike="noStrike">
                <a:solidFill>
                  <a:srgbClr val="000000"/>
                </a:solidFill>
                <a:latin typeface="Arial"/>
                <a:ea typeface="Arial"/>
                <a:cs typeface="Arial"/>
                <a:sym typeface="Arial"/>
              </a:rPr>
              <a:t>electricity, liquid fuel, and natural gas</a:t>
            </a:r>
            <a:r>
              <a:rPr b="0" i="0" lang="sv-SE" sz="1600" u="none" cap="none" strike="noStrike">
                <a:solidFill>
                  <a:srgbClr val="000000"/>
                </a:solidFill>
                <a:latin typeface="Arial"/>
                <a:ea typeface="Arial"/>
                <a:cs typeface="Arial"/>
                <a:sym typeface="Arial"/>
              </a:rPr>
              <a:t> – used to meet the demand for 2/3 wheelers.</a:t>
            </a:r>
            <a:endParaRPr b="0" i="0" sz="1600" u="none" cap="none" strike="noStrike">
              <a:solidFill>
                <a:srgbClr val="000000"/>
              </a:solidFill>
              <a:latin typeface="Arial"/>
              <a:ea typeface="Arial"/>
              <a:cs typeface="Arial"/>
              <a:sym typeface="Arial"/>
            </a:endParaRPr>
          </a:p>
          <a:p>
            <a:pPr indent="0" lvl="0" marL="45720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Noto Sans Symbols"/>
              <a:buChar char="❑"/>
            </a:pPr>
            <a:r>
              <a:rPr b="0" i="0" lang="sv-SE" sz="1600" u="none" cap="none" strike="noStrike">
                <a:solidFill>
                  <a:srgbClr val="000000"/>
                </a:solidFill>
                <a:latin typeface="Arial"/>
                <a:ea typeface="Arial"/>
                <a:cs typeface="Arial"/>
                <a:sym typeface="Arial"/>
              </a:rPr>
              <a:t>These vehicles are especially </a:t>
            </a:r>
            <a:r>
              <a:rPr b="1" i="0" lang="sv-SE" sz="1600" u="none" cap="none" strike="noStrike">
                <a:solidFill>
                  <a:srgbClr val="000000"/>
                </a:solidFill>
                <a:latin typeface="Arial"/>
                <a:ea typeface="Arial"/>
                <a:cs typeface="Arial"/>
                <a:sym typeface="Arial"/>
              </a:rPr>
              <a:t>prevalent in dense urban areas</a:t>
            </a:r>
            <a:r>
              <a:rPr b="0" i="0" lang="sv-SE" sz="1600" u="none" cap="none" strike="noStrike">
                <a:solidFill>
                  <a:srgbClr val="000000"/>
                </a:solidFill>
                <a:latin typeface="Arial"/>
                <a:ea typeface="Arial"/>
                <a:cs typeface="Arial"/>
                <a:sym typeface="Arial"/>
              </a:rPr>
              <a:t> due to their affordability, manoeuvrability, and low operating costs. Their high share in the vehicle fleet makes them a key target for transport electrification and fuel efficiency policies.</a:t>
            </a:r>
            <a:endParaRPr b="0" i="0" sz="1600" u="none" cap="none" strike="noStrike">
              <a:solidFill>
                <a:srgbClr val="000000"/>
              </a:solidFill>
              <a:latin typeface="Arial"/>
              <a:ea typeface="Arial"/>
              <a:cs typeface="Arial"/>
              <a:sym typeface="Arial"/>
            </a:endParaRPr>
          </a:p>
          <a:p>
            <a:pPr indent="0" lvl="0" marL="45720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600"/>
              <a:buFont typeface="Noto Sans Symbols"/>
              <a:buChar char="❑"/>
            </a:pPr>
            <a:r>
              <a:rPr b="0" i="0" lang="sv-SE" sz="1600" u="none" cap="none" strike="noStrike">
                <a:solidFill>
                  <a:srgbClr val="000000"/>
                </a:solidFill>
                <a:latin typeface="Arial"/>
                <a:ea typeface="Arial"/>
                <a:cs typeface="Arial"/>
                <a:sym typeface="Arial"/>
              </a:rPr>
              <a:t>Properly modelling their energy demand and emissions impact is essential for planning clean mobility transitions in rapidly urbanising regions.</a:t>
            </a:r>
            <a:endParaRPr b="0" i="0" sz="1600" u="none" cap="none" strike="noStrike">
              <a:solidFill>
                <a:srgbClr val="000000"/>
              </a:solidFill>
              <a:latin typeface="Arial"/>
              <a:ea typeface="Arial"/>
              <a:cs typeface="Arial"/>
              <a:sym typeface="Arial"/>
            </a:endParaRPr>
          </a:p>
        </p:txBody>
      </p:sp>
      <p:sp>
        <p:nvSpPr>
          <p:cNvPr id="200" name="Google Shape;200;g3ddb47ba119_0_100"/>
          <p:cNvSpPr/>
          <p:nvPr/>
        </p:nvSpPr>
        <p:spPr>
          <a:xfrm>
            <a:off x="1773140" y="1766585"/>
            <a:ext cx="2046900" cy="607200"/>
          </a:xfrm>
          <a:prstGeom prst="roundRect">
            <a:avLst>
              <a:gd fmla="val 16667" name="adj"/>
            </a:avLst>
          </a:prstGeom>
          <a:solidFill>
            <a:srgbClr val="6C0819"/>
          </a:solidFill>
          <a:ln cap="flat" cmpd="sng" w="32300">
            <a:solidFill>
              <a:srgbClr val="000D2C"/>
            </a:solidFill>
            <a:prstDash val="solid"/>
            <a:round/>
            <a:headEnd len="sm" w="sm" type="none"/>
            <a:tailEnd len="sm" w="sm" type="none"/>
          </a:ln>
        </p:spPr>
        <p:txBody>
          <a:bodyPr anchorCtr="0" anchor="ctr" bIns="58075" lIns="116225" spcFirstLastPara="1" rIns="116225" wrap="square" tIns="58075">
            <a:noAutofit/>
          </a:bodyPr>
          <a:lstStyle/>
          <a:p>
            <a:pPr indent="0" lvl="0" marL="0" marR="0" rtl="0" algn="ctr">
              <a:lnSpc>
                <a:spcPct val="100000"/>
              </a:lnSpc>
              <a:spcBef>
                <a:spcPts val="0"/>
              </a:spcBef>
              <a:spcAft>
                <a:spcPts val="0"/>
              </a:spcAft>
              <a:buClr>
                <a:srgbClr val="000000"/>
              </a:buClr>
              <a:buSzPts val="1716"/>
              <a:buFont typeface="Arial"/>
              <a:buNone/>
            </a:pPr>
            <a:r>
              <a:rPr b="0" i="0" lang="sv-SE" sz="1600" u="none" cap="none" strike="noStrike">
                <a:solidFill>
                  <a:srgbClr val="FFFFFF"/>
                </a:solidFill>
                <a:latin typeface="Arial"/>
                <a:ea typeface="Arial"/>
                <a:cs typeface="Arial"/>
                <a:sym typeface="Arial"/>
              </a:rPr>
              <a:t>2/3 wheelers using electricity</a:t>
            </a:r>
            <a:endParaRPr b="0" i="0" sz="1600" u="none" cap="none" strike="noStrike">
              <a:solidFill>
                <a:srgbClr val="000000"/>
              </a:solidFill>
              <a:latin typeface="Arial"/>
              <a:ea typeface="Arial"/>
              <a:cs typeface="Arial"/>
              <a:sym typeface="Arial"/>
            </a:endParaRPr>
          </a:p>
        </p:txBody>
      </p:sp>
      <p:cxnSp>
        <p:nvCxnSpPr>
          <p:cNvPr id="201" name="Google Shape;201;g3ddb47ba119_0_100"/>
          <p:cNvCxnSpPr/>
          <p:nvPr/>
        </p:nvCxnSpPr>
        <p:spPr>
          <a:xfrm>
            <a:off x="640600" y="2054764"/>
            <a:ext cx="1132500" cy="0"/>
          </a:xfrm>
          <a:prstGeom prst="straightConnector1">
            <a:avLst/>
          </a:prstGeom>
          <a:noFill/>
          <a:ln cap="flat" cmpd="sng" w="36325">
            <a:solidFill>
              <a:srgbClr val="6C0819"/>
            </a:solidFill>
            <a:prstDash val="solid"/>
            <a:round/>
            <a:headEnd len="sm" w="sm" type="none"/>
            <a:tailEnd len="med" w="med" type="triangle"/>
          </a:ln>
          <a:effectLst>
            <a:outerShdw blurRad="50842" rotWithShape="0" dir="5400000" dist="25421">
              <a:srgbClr val="000000">
                <a:alpha val="36860"/>
              </a:srgbClr>
            </a:outerShdw>
          </a:effectLst>
        </p:spPr>
      </p:cxnSp>
      <p:sp>
        <p:nvSpPr>
          <p:cNvPr id="202" name="Google Shape;202;g3ddb47ba119_0_100"/>
          <p:cNvSpPr/>
          <p:nvPr/>
        </p:nvSpPr>
        <p:spPr>
          <a:xfrm>
            <a:off x="1773140" y="2557749"/>
            <a:ext cx="2046900" cy="607200"/>
          </a:xfrm>
          <a:prstGeom prst="roundRect">
            <a:avLst>
              <a:gd fmla="val 16667" name="adj"/>
            </a:avLst>
          </a:prstGeom>
          <a:solidFill>
            <a:srgbClr val="6C0819"/>
          </a:solidFill>
          <a:ln cap="flat" cmpd="sng" w="32300">
            <a:solidFill>
              <a:srgbClr val="000D2C"/>
            </a:solidFill>
            <a:prstDash val="solid"/>
            <a:round/>
            <a:headEnd len="sm" w="sm" type="none"/>
            <a:tailEnd len="sm" w="sm" type="none"/>
          </a:ln>
        </p:spPr>
        <p:txBody>
          <a:bodyPr anchorCtr="0" anchor="ctr" bIns="58075" lIns="116225" spcFirstLastPara="1" rIns="116225" wrap="square" tIns="58075">
            <a:noAutofit/>
          </a:bodyPr>
          <a:lstStyle/>
          <a:p>
            <a:pPr indent="0" lvl="0" marL="0" marR="0" rtl="0" algn="ctr">
              <a:lnSpc>
                <a:spcPct val="100000"/>
              </a:lnSpc>
              <a:spcBef>
                <a:spcPts val="0"/>
              </a:spcBef>
              <a:spcAft>
                <a:spcPts val="0"/>
              </a:spcAft>
              <a:buClr>
                <a:srgbClr val="000000"/>
              </a:buClr>
              <a:buSzPts val="1716"/>
              <a:buFont typeface="Arial"/>
              <a:buNone/>
            </a:pPr>
            <a:r>
              <a:rPr b="0" i="0" lang="sv-SE" sz="1600" u="none" cap="none" strike="noStrike">
                <a:solidFill>
                  <a:srgbClr val="FFFFFF"/>
                </a:solidFill>
                <a:latin typeface="Arial"/>
                <a:ea typeface="Arial"/>
                <a:cs typeface="Arial"/>
                <a:sym typeface="Arial"/>
              </a:rPr>
              <a:t>2/3 wheelers using liquid fuel</a:t>
            </a:r>
            <a:endParaRPr b="0" i="0" sz="1600" u="none" cap="none" strike="noStrike">
              <a:solidFill>
                <a:srgbClr val="000000"/>
              </a:solidFill>
              <a:latin typeface="Arial"/>
              <a:ea typeface="Arial"/>
              <a:cs typeface="Arial"/>
              <a:sym typeface="Arial"/>
            </a:endParaRPr>
          </a:p>
        </p:txBody>
      </p:sp>
      <p:cxnSp>
        <p:nvCxnSpPr>
          <p:cNvPr id="203" name="Google Shape;203;g3ddb47ba119_0_100"/>
          <p:cNvCxnSpPr/>
          <p:nvPr/>
        </p:nvCxnSpPr>
        <p:spPr>
          <a:xfrm>
            <a:off x="640600" y="2845928"/>
            <a:ext cx="1132500" cy="0"/>
          </a:xfrm>
          <a:prstGeom prst="straightConnector1">
            <a:avLst/>
          </a:prstGeom>
          <a:noFill/>
          <a:ln cap="flat" cmpd="sng" w="36325">
            <a:solidFill>
              <a:srgbClr val="6C0819"/>
            </a:solidFill>
            <a:prstDash val="solid"/>
            <a:round/>
            <a:headEnd len="sm" w="sm" type="none"/>
            <a:tailEnd len="med" w="med" type="triangle"/>
          </a:ln>
          <a:effectLst>
            <a:outerShdw blurRad="50842" rotWithShape="0" dir="5400000" dist="25421">
              <a:srgbClr val="000000">
                <a:alpha val="36860"/>
              </a:srgbClr>
            </a:outerShdw>
          </a:effectLst>
        </p:spPr>
      </p:cxnSp>
      <p:sp>
        <p:nvSpPr>
          <p:cNvPr id="204" name="Google Shape;204;g3ddb47ba119_0_100"/>
          <p:cNvSpPr/>
          <p:nvPr/>
        </p:nvSpPr>
        <p:spPr>
          <a:xfrm>
            <a:off x="1773140" y="3348914"/>
            <a:ext cx="2046900" cy="607200"/>
          </a:xfrm>
          <a:prstGeom prst="roundRect">
            <a:avLst>
              <a:gd fmla="val 16667" name="adj"/>
            </a:avLst>
          </a:prstGeom>
          <a:solidFill>
            <a:srgbClr val="6C0819"/>
          </a:solidFill>
          <a:ln cap="flat" cmpd="sng" w="32300">
            <a:solidFill>
              <a:srgbClr val="000D2C"/>
            </a:solidFill>
            <a:prstDash val="solid"/>
            <a:round/>
            <a:headEnd len="sm" w="sm" type="none"/>
            <a:tailEnd len="sm" w="sm" type="none"/>
          </a:ln>
        </p:spPr>
        <p:txBody>
          <a:bodyPr anchorCtr="0" anchor="ctr" bIns="58075" lIns="116225" spcFirstLastPara="1" rIns="116225" wrap="square" tIns="58075">
            <a:noAutofit/>
          </a:bodyPr>
          <a:lstStyle/>
          <a:p>
            <a:pPr indent="0" lvl="0" marL="0" marR="0" rtl="0" algn="ctr">
              <a:lnSpc>
                <a:spcPct val="100000"/>
              </a:lnSpc>
              <a:spcBef>
                <a:spcPts val="0"/>
              </a:spcBef>
              <a:spcAft>
                <a:spcPts val="0"/>
              </a:spcAft>
              <a:buClr>
                <a:srgbClr val="000000"/>
              </a:buClr>
              <a:buSzPts val="1716"/>
              <a:buFont typeface="Arial"/>
              <a:buNone/>
            </a:pPr>
            <a:r>
              <a:rPr b="0" i="0" lang="sv-SE" sz="1600" u="none" cap="none" strike="noStrike">
                <a:solidFill>
                  <a:srgbClr val="FFFFFF"/>
                </a:solidFill>
                <a:latin typeface="Arial"/>
                <a:ea typeface="Arial"/>
                <a:cs typeface="Arial"/>
                <a:sym typeface="Arial"/>
              </a:rPr>
              <a:t>2/3 wheelers using natural gas</a:t>
            </a:r>
            <a:endParaRPr b="0" i="0" sz="1600" u="none" cap="none" strike="noStrike">
              <a:solidFill>
                <a:srgbClr val="000000"/>
              </a:solidFill>
              <a:latin typeface="Arial"/>
              <a:ea typeface="Arial"/>
              <a:cs typeface="Arial"/>
              <a:sym typeface="Arial"/>
            </a:endParaRPr>
          </a:p>
        </p:txBody>
      </p:sp>
      <p:cxnSp>
        <p:nvCxnSpPr>
          <p:cNvPr id="205" name="Google Shape;205;g3ddb47ba119_0_100"/>
          <p:cNvCxnSpPr/>
          <p:nvPr/>
        </p:nvCxnSpPr>
        <p:spPr>
          <a:xfrm>
            <a:off x="640600" y="3637092"/>
            <a:ext cx="1132500" cy="0"/>
          </a:xfrm>
          <a:prstGeom prst="straightConnector1">
            <a:avLst/>
          </a:prstGeom>
          <a:noFill/>
          <a:ln cap="flat" cmpd="sng" w="36325">
            <a:solidFill>
              <a:srgbClr val="6C0819"/>
            </a:solidFill>
            <a:prstDash val="solid"/>
            <a:round/>
            <a:headEnd len="sm" w="sm" type="none"/>
            <a:tailEnd len="med" w="med" type="triangle"/>
          </a:ln>
          <a:effectLst>
            <a:outerShdw blurRad="50842" rotWithShape="0" dir="5400000" dist="25421">
              <a:srgbClr val="000000">
                <a:alpha val="36860"/>
              </a:srgbClr>
            </a:outerShdw>
          </a:effectLst>
        </p:spPr>
      </p:cxnSp>
      <p:cxnSp>
        <p:nvCxnSpPr>
          <p:cNvPr id="206" name="Google Shape;206;g3ddb47ba119_0_100"/>
          <p:cNvCxnSpPr/>
          <p:nvPr/>
        </p:nvCxnSpPr>
        <p:spPr>
          <a:xfrm>
            <a:off x="4029375" y="2072075"/>
            <a:ext cx="0" cy="1595400"/>
          </a:xfrm>
          <a:prstGeom prst="straightConnector1">
            <a:avLst/>
          </a:prstGeom>
          <a:noFill/>
          <a:ln cap="flat" cmpd="sng" w="48425">
            <a:solidFill>
              <a:srgbClr val="6C0819"/>
            </a:solidFill>
            <a:prstDash val="solid"/>
            <a:round/>
            <a:headEnd len="sm" w="sm" type="none"/>
            <a:tailEnd len="sm" w="sm" type="none"/>
          </a:ln>
          <a:effectLst>
            <a:outerShdw blurRad="50842" rotWithShape="0" dir="5400000" dist="25421">
              <a:srgbClr val="000000">
                <a:alpha val="36860"/>
              </a:srgbClr>
            </a:outerShdw>
          </a:effectLst>
        </p:spPr>
      </p:cxnSp>
      <p:cxnSp>
        <p:nvCxnSpPr>
          <p:cNvPr id="207" name="Google Shape;207;g3ddb47ba119_0_100"/>
          <p:cNvCxnSpPr/>
          <p:nvPr/>
        </p:nvCxnSpPr>
        <p:spPr>
          <a:xfrm rot="10800000">
            <a:off x="3819977" y="3652628"/>
            <a:ext cx="209400" cy="0"/>
          </a:xfrm>
          <a:prstGeom prst="straightConnector1">
            <a:avLst/>
          </a:prstGeom>
          <a:noFill/>
          <a:ln cap="flat" cmpd="sng" w="48425">
            <a:solidFill>
              <a:srgbClr val="6C0819"/>
            </a:solidFill>
            <a:prstDash val="solid"/>
            <a:round/>
            <a:headEnd len="sm" w="sm" type="none"/>
            <a:tailEnd len="sm" w="sm" type="none"/>
          </a:ln>
          <a:effectLst>
            <a:outerShdw blurRad="50842" rotWithShape="0" dir="5400000" dist="25421">
              <a:srgbClr val="000000">
                <a:alpha val="36860"/>
              </a:srgbClr>
            </a:outerShdw>
          </a:effectLst>
        </p:spPr>
      </p:cxnSp>
      <p:cxnSp>
        <p:nvCxnSpPr>
          <p:cNvPr id="208" name="Google Shape;208;g3ddb47ba119_0_100"/>
          <p:cNvCxnSpPr/>
          <p:nvPr/>
        </p:nvCxnSpPr>
        <p:spPr>
          <a:xfrm rot="10800000">
            <a:off x="3819977" y="2839538"/>
            <a:ext cx="209400" cy="0"/>
          </a:xfrm>
          <a:prstGeom prst="straightConnector1">
            <a:avLst/>
          </a:prstGeom>
          <a:noFill/>
          <a:ln cap="flat" cmpd="sng" w="48425">
            <a:solidFill>
              <a:srgbClr val="6C0819"/>
            </a:solidFill>
            <a:prstDash val="solid"/>
            <a:round/>
            <a:headEnd len="sm" w="sm" type="none"/>
            <a:tailEnd len="sm" w="sm" type="none"/>
          </a:ln>
          <a:effectLst>
            <a:outerShdw blurRad="50842" rotWithShape="0" dir="5400000" dist="25421">
              <a:srgbClr val="000000">
                <a:alpha val="36860"/>
              </a:srgbClr>
            </a:outerShdw>
          </a:effectLst>
        </p:spPr>
      </p:cxnSp>
      <p:cxnSp>
        <p:nvCxnSpPr>
          <p:cNvPr id="209" name="Google Shape;209;g3ddb47ba119_0_100"/>
          <p:cNvCxnSpPr/>
          <p:nvPr/>
        </p:nvCxnSpPr>
        <p:spPr>
          <a:xfrm rot="10800000">
            <a:off x="3819977" y="2070300"/>
            <a:ext cx="209400" cy="0"/>
          </a:xfrm>
          <a:prstGeom prst="straightConnector1">
            <a:avLst/>
          </a:prstGeom>
          <a:noFill/>
          <a:ln cap="flat" cmpd="sng" w="48425">
            <a:solidFill>
              <a:srgbClr val="6C0819"/>
            </a:solidFill>
            <a:prstDash val="solid"/>
            <a:round/>
            <a:headEnd len="sm" w="sm" type="none"/>
            <a:tailEnd len="sm" w="sm" type="none"/>
          </a:ln>
          <a:effectLst>
            <a:outerShdw blurRad="50842" rotWithShape="0" dir="5400000" dist="25421">
              <a:srgbClr val="000000">
                <a:alpha val="36860"/>
              </a:srgbClr>
            </a:outerShdw>
          </a:effectLst>
        </p:spPr>
      </p:cxnSp>
      <p:cxnSp>
        <p:nvCxnSpPr>
          <p:cNvPr id="210" name="Google Shape;210;g3ddb47ba119_0_100"/>
          <p:cNvCxnSpPr/>
          <p:nvPr/>
        </p:nvCxnSpPr>
        <p:spPr>
          <a:xfrm>
            <a:off x="4029371" y="2839551"/>
            <a:ext cx="776400" cy="0"/>
          </a:xfrm>
          <a:prstGeom prst="straightConnector1">
            <a:avLst/>
          </a:prstGeom>
          <a:noFill/>
          <a:ln cap="flat" cmpd="sng" w="36325">
            <a:solidFill>
              <a:srgbClr val="6C0819"/>
            </a:solidFill>
            <a:prstDash val="solid"/>
            <a:round/>
            <a:headEnd len="sm" w="sm" type="none"/>
            <a:tailEnd len="med" w="med" type="triangle"/>
          </a:ln>
          <a:effectLst>
            <a:outerShdw blurRad="50842" rotWithShape="0" dir="5400000" dist="25421">
              <a:srgbClr val="000000">
                <a:alpha val="36860"/>
              </a:srgbClr>
            </a:outerShdw>
          </a:effectLst>
        </p:spPr>
      </p:cxnSp>
      <p:sp>
        <p:nvSpPr>
          <p:cNvPr id="211" name="Google Shape;211;g3ddb47ba119_0_100"/>
          <p:cNvSpPr txBox="1"/>
          <p:nvPr/>
        </p:nvSpPr>
        <p:spPr>
          <a:xfrm>
            <a:off x="790442" y="1702795"/>
            <a:ext cx="832500" cy="351900"/>
          </a:xfrm>
          <a:prstGeom prst="rect">
            <a:avLst/>
          </a:prstGeom>
          <a:noFill/>
          <a:ln>
            <a:noFill/>
          </a:ln>
        </p:spPr>
        <p:txBody>
          <a:bodyPr anchorCtr="0" anchor="t" bIns="58075" lIns="116225" spcFirstLastPara="1" rIns="116225" wrap="square" tIns="58075">
            <a:spAutoFit/>
          </a:bodyPr>
          <a:lstStyle/>
          <a:p>
            <a:pPr indent="0" lvl="0" marL="0" marR="0" rtl="0" algn="ctr">
              <a:lnSpc>
                <a:spcPct val="100000"/>
              </a:lnSpc>
              <a:spcBef>
                <a:spcPts val="0"/>
              </a:spcBef>
              <a:spcAft>
                <a:spcPts val="0"/>
              </a:spcAft>
              <a:buClr>
                <a:srgbClr val="000000"/>
              </a:buClr>
              <a:buSzPts val="1525"/>
              <a:buFont typeface="Arial"/>
              <a:buNone/>
            </a:pPr>
            <a:r>
              <a:rPr b="0" i="0" lang="sv-SE" sz="1525" u="none" cap="none" strike="noStrike">
                <a:solidFill>
                  <a:srgbClr val="000000"/>
                </a:solidFill>
                <a:latin typeface="Arial"/>
                <a:ea typeface="Arial"/>
                <a:cs typeface="Arial"/>
                <a:sym typeface="Arial"/>
              </a:rPr>
              <a:t>A</a:t>
            </a:r>
            <a:endParaRPr b="0" i="0" sz="1779" u="none" cap="none" strike="noStrike">
              <a:solidFill>
                <a:srgbClr val="000000"/>
              </a:solidFill>
              <a:latin typeface="Arial"/>
              <a:ea typeface="Arial"/>
              <a:cs typeface="Arial"/>
              <a:sym typeface="Arial"/>
            </a:endParaRPr>
          </a:p>
        </p:txBody>
      </p:sp>
      <p:sp>
        <p:nvSpPr>
          <p:cNvPr id="212" name="Google Shape;212;g3ddb47ba119_0_100"/>
          <p:cNvSpPr txBox="1"/>
          <p:nvPr/>
        </p:nvSpPr>
        <p:spPr>
          <a:xfrm>
            <a:off x="790442" y="2493959"/>
            <a:ext cx="832500" cy="351900"/>
          </a:xfrm>
          <a:prstGeom prst="rect">
            <a:avLst/>
          </a:prstGeom>
          <a:noFill/>
          <a:ln>
            <a:noFill/>
          </a:ln>
        </p:spPr>
        <p:txBody>
          <a:bodyPr anchorCtr="0" anchor="t" bIns="58075" lIns="116225" spcFirstLastPara="1" rIns="116225" wrap="square" tIns="58075">
            <a:spAutoFit/>
          </a:bodyPr>
          <a:lstStyle/>
          <a:p>
            <a:pPr indent="0" lvl="0" marL="0" marR="0" rtl="0" algn="ctr">
              <a:lnSpc>
                <a:spcPct val="100000"/>
              </a:lnSpc>
              <a:spcBef>
                <a:spcPts val="0"/>
              </a:spcBef>
              <a:spcAft>
                <a:spcPts val="0"/>
              </a:spcAft>
              <a:buClr>
                <a:srgbClr val="000000"/>
              </a:buClr>
              <a:buSzPts val="1525"/>
              <a:buFont typeface="Arial"/>
              <a:buNone/>
            </a:pPr>
            <a:r>
              <a:rPr b="0" i="0" lang="sv-SE" sz="1525" u="none" cap="none" strike="noStrike">
                <a:solidFill>
                  <a:srgbClr val="000000"/>
                </a:solidFill>
                <a:latin typeface="Arial"/>
                <a:ea typeface="Arial"/>
                <a:cs typeface="Arial"/>
                <a:sym typeface="Arial"/>
              </a:rPr>
              <a:t>B</a:t>
            </a:r>
            <a:endParaRPr b="0" i="0" sz="1779" u="none" cap="none" strike="noStrike">
              <a:solidFill>
                <a:srgbClr val="000000"/>
              </a:solidFill>
              <a:latin typeface="Arial"/>
              <a:ea typeface="Arial"/>
              <a:cs typeface="Arial"/>
              <a:sym typeface="Arial"/>
            </a:endParaRPr>
          </a:p>
        </p:txBody>
      </p:sp>
      <p:sp>
        <p:nvSpPr>
          <p:cNvPr id="213" name="Google Shape;213;g3ddb47ba119_0_100"/>
          <p:cNvSpPr txBox="1"/>
          <p:nvPr/>
        </p:nvSpPr>
        <p:spPr>
          <a:xfrm>
            <a:off x="790442" y="3285123"/>
            <a:ext cx="832500" cy="351900"/>
          </a:xfrm>
          <a:prstGeom prst="rect">
            <a:avLst/>
          </a:prstGeom>
          <a:noFill/>
          <a:ln>
            <a:noFill/>
          </a:ln>
        </p:spPr>
        <p:txBody>
          <a:bodyPr anchorCtr="0" anchor="t" bIns="58075" lIns="116225" spcFirstLastPara="1" rIns="116225" wrap="square" tIns="58075">
            <a:spAutoFit/>
          </a:bodyPr>
          <a:lstStyle/>
          <a:p>
            <a:pPr indent="0" lvl="0" marL="0" marR="0" rtl="0" algn="ctr">
              <a:lnSpc>
                <a:spcPct val="100000"/>
              </a:lnSpc>
              <a:spcBef>
                <a:spcPts val="0"/>
              </a:spcBef>
              <a:spcAft>
                <a:spcPts val="0"/>
              </a:spcAft>
              <a:buClr>
                <a:srgbClr val="000000"/>
              </a:buClr>
              <a:buSzPts val="1525"/>
              <a:buFont typeface="Arial"/>
              <a:buNone/>
            </a:pPr>
            <a:r>
              <a:rPr b="0" i="0" lang="sv-SE" sz="1525" u="none" cap="none" strike="noStrike">
                <a:solidFill>
                  <a:srgbClr val="000000"/>
                </a:solidFill>
                <a:latin typeface="Arial"/>
                <a:ea typeface="Arial"/>
                <a:cs typeface="Arial"/>
                <a:sym typeface="Arial"/>
              </a:rPr>
              <a:t>C</a:t>
            </a:r>
            <a:endParaRPr b="0" i="0" sz="1779" u="none" cap="none" strike="noStrike">
              <a:solidFill>
                <a:srgbClr val="000000"/>
              </a:solidFill>
              <a:latin typeface="Arial"/>
              <a:ea typeface="Arial"/>
              <a:cs typeface="Arial"/>
              <a:sym typeface="Arial"/>
            </a:endParaRPr>
          </a:p>
        </p:txBody>
      </p:sp>
      <p:sp>
        <p:nvSpPr>
          <p:cNvPr id="214" name="Google Shape;214;g3ddb47ba119_0_100"/>
          <p:cNvSpPr txBox="1"/>
          <p:nvPr/>
        </p:nvSpPr>
        <p:spPr>
          <a:xfrm>
            <a:off x="3969917" y="2487572"/>
            <a:ext cx="832500" cy="351900"/>
          </a:xfrm>
          <a:prstGeom prst="rect">
            <a:avLst/>
          </a:prstGeom>
          <a:noFill/>
          <a:ln>
            <a:noFill/>
          </a:ln>
        </p:spPr>
        <p:txBody>
          <a:bodyPr anchorCtr="0" anchor="t" bIns="58075" lIns="116225" spcFirstLastPara="1" rIns="116225" wrap="square" tIns="58075">
            <a:spAutoFit/>
          </a:bodyPr>
          <a:lstStyle/>
          <a:p>
            <a:pPr indent="0" lvl="0" marL="0" marR="0" rtl="0" algn="ctr">
              <a:lnSpc>
                <a:spcPct val="100000"/>
              </a:lnSpc>
              <a:spcBef>
                <a:spcPts val="0"/>
              </a:spcBef>
              <a:spcAft>
                <a:spcPts val="0"/>
              </a:spcAft>
              <a:buClr>
                <a:srgbClr val="000000"/>
              </a:buClr>
              <a:buSzPts val="1525"/>
              <a:buFont typeface="Arial"/>
              <a:buNone/>
            </a:pPr>
            <a:r>
              <a:rPr b="0" i="0" lang="sv-SE" sz="1525" u="none" cap="none" strike="noStrike">
                <a:solidFill>
                  <a:srgbClr val="000000"/>
                </a:solidFill>
                <a:latin typeface="Arial"/>
                <a:ea typeface="Arial"/>
                <a:cs typeface="Arial"/>
                <a:sym typeface="Arial"/>
              </a:rPr>
              <a:t>D</a:t>
            </a:r>
            <a:endParaRPr b="0" i="0" sz="1779" u="none" cap="none" strike="noStrike">
              <a:solidFill>
                <a:srgbClr val="000000"/>
              </a:solidFill>
              <a:latin typeface="Arial"/>
              <a:ea typeface="Arial"/>
              <a:cs typeface="Arial"/>
              <a:sym typeface="Arial"/>
            </a:endParaRPr>
          </a:p>
        </p:txBody>
      </p:sp>
      <p:sp>
        <p:nvSpPr>
          <p:cNvPr id="215" name="Google Shape;215;g3ddb47ba119_0_100"/>
          <p:cNvSpPr txBox="1"/>
          <p:nvPr/>
        </p:nvSpPr>
        <p:spPr>
          <a:xfrm>
            <a:off x="640600" y="4428050"/>
            <a:ext cx="3991800" cy="1169700"/>
          </a:xfrm>
          <a:prstGeom prst="rect">
            <a:avLst/>
          </a:prstGeom>
          <a:noFill/>
          <a:ln cap="flat" cmpd="sng" w="28575">
            <a:solidFill>
              <a:srgbClr val="910C22"/>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1" i="0" lang="sv-SE" sz="1400" u="none" cap="none" strike="noStrike">
                <a:solidFill>
                  <a:srgbClr val="000000"/>
                </a:solidFill>
                <a:latin typeface="Arial"/>
                <a:ea typeface="Arial"/>
                <a:cs typeface="Arial"/>
                <a:sym typeface="Arial"/>
              </a:rPr>
              <a:t>Commodity Key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A = Transport electricity</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B = Liquid fuel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C = Natural gas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D = 2/3 wheelers activity (vehicle-kilometres)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g3ddb47ba119_0_122"/>
          <p:cNvSpPr txBox="1"/>
          <p:nvPr/>
        </p:nvSpPr>
        <p:spPr>
          <a:xfrm>
            <a:off x="468000" y="288000"/>
            <a:ext cx="11609700" cy="684000"/>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rgbClr val="000000"/>
              </a:buClr>
              <a:buSzPts val="2800"/>
              <a:buFont typeface="Arial"/>
              <a:buNone/>
            </a:pPr>
            <a:r>
              <a:rPr b="1" i="0" lang="sv-SE" sz="2800" u="none" cap="none" strike="noStrike">
                <a:solidFill>
                  <a:srgbClr val="FF0000"/>
                </a:solidFill>
                <a:latin typeface="Arial"/>
                <a:ea typeface="Arial"/>
                <a:cs typeface="Arial"/>
                <a:sym typeface="Arial"/>
              </a:rPr>
              <a:t>Structure in CLEWs Model – Buses</a:t>
            </a:r>
            <a:endParaRPr b="0" i="0" sz="1400" u="none" cap="none" strike="noStrike">
              <a:solidFill>
                <a:srgbClr val="FF0000"/>
              </a:solidFill>
              <a:latin typeface="Arial"/>
              <a:ea typeface="Arial"/>
              <a:cs typeface="Arial"/>
              <a:sym typeface="Arial"/>
            </a:endParaRPr>
          </a:p>
        </p:txBody>
      </p:sp>
      <p:sp>
        <p:nvSpPr>
          <p:cNvPr id="222" name="Google Shape;222;g3ddb47ba119_0_122"/>
          <p:cNvSpPr txBox="1"/>
          <p:nvPr/>
        </p:nvSpPr>
        <p:spPr>
          <a:xfrm>
            <a:off x="5105875" y="1468275"/>
            <a:ext cx="6214200" cy="3494100"/>
          </a:xfrm>
          <a:prstGeom prst="rect">
            <a:avLst/>
          </a:prstGeom>
          <a:noFill/>
          <a:ln>
            <a:noFill/>
          </a:ln>
        </p:spPr>
        <p:txBody>
          <a:bodyPr anchorCtr="0" anchor="t" bIns="45700" lIns="91425" spcFirstLastPara="1" rIns="91425" wrap="square" tIns="45700">
            <a:spAutoFit/>
          </a:bodyPr>
          <a:lstStyle/>
          <a:p>
            <a:pPr indent="-268288" lvl="0" marL="268288" marR="0" rtl="0" algn="l">
              <a:lnSpc>
                <a:spcPct val="100000"/>
              </a:lnSpc>
              <a:spcBef>
                <a:spcPts val="0"/>
              </a:spcBef>
              <a:spcAft>
                <a:spcPts val="0"/>
              </a:spcAft>
              <a:buClr>
                <a:srgbClr val="000000"/>
              </a:buClr>
              <a:buSzPts val="1700"/>
              <a:buFont typeface="Noto Sans Symbols"/>
              <a:buChar char="❑"/>
            </a:pPr>
            <a:r>
              <a:rPr b="0" i="0" lang="sv-SE" sz="1700" u="none" cap="none" strike="noStrike">
                <a:solidFill>
                  <a:srgbClr val="000000"/>
                </a:solidFill>
                <a:latin typeface="Arial"/>
                <a:ea typeface="Arial"/>
                <a:cs typeface="Arial"/>
                <a:sym typeface="Arial"/>
              </a:rPr>
              <a:t>Buses are a central component of public transport systems and are vital for moving large volumes of passengers efficiently, especially in urban and interurban settings. In the CLEWs++ model, </a:t>
            </a:r>
            <a:r>
              <a:rPr b="1" i="0" lang="sv-SE" sz="1700" u="none" cap="none" strike="noStrike">
                <a:solidFill>
                  <a:srgbClr val="000000"/>
                </a:solidFill>
                <a:latin typeface="Arial"/>
                <a:ea typeface="Arial"/>
                <a:cs typeface="Arial"/>
                <a:sym typeface="Arial"/>
              </a:rPr>
              <a:t>buses are represented with multiple fuel pathways – electric, hydrogen, liquid fuels </a:t>
            </a:r>
            <a:r>
              <a:rPr b="0" i="0" lang="sv-SE" sz="1700" u="none" cap="none" strike="noStrike">
                <a:solidFill>
                  <a:srgbClr val="000000"/>
                </a:solidFill>
                <a:latin typeface="Arial"/>
                <a:ea typeface="Arial"/>
                <a:cs typeface="Arial"/>
                <a:sym typeface="Arial"/>
              </a:rPr>
              <a:t>(can be disaggregated if needed)</a:t>
            </a:r>
            <a:r>
              <a:rPr b="1" i="0" lang="sv-SE" sz="1700" u="none" cap="none" strike="noStrike">
                <a:solidFill>
                  <a:srgbClr val="000000"/>
                </a:solidFill>
                <a:latin typeface="Arial"/>
                <a:ea typeface="Arial"/>
                <a:cs typeface="Arial"/>
                <a:sym typeface="Arial"/>
              </a:rPr>
              <a:t>, natural gas, and plug-in hybrid electric buses</a:t>
            </a:r>
            <a:r>
              <a:rPr b="0" i="0" lang="sv-SE" sz="1700" u="none" cap="none" strike="noStrike">
                <a:solidFill>
                  <a:srgbClr val="000000"/>
                </a:solidFill>
                <a:latin typeface="Arial"/>
                <a:ea typeface="Arial"/>
                <a:cs typeface="Arial"/>
                <a:sym typeface="Arial"/>
              </a:rPr>
              <a:t> to meet the demand for bus mobility.</a:t>
            </a:r>
            <a:endParaRPr b="0" i="0" sz="1700" u="none" cap="none" strike="noStrike">
              <a:solidFill>
                <a:srgbClr val="000000"/>
              </a:solidFill>
              <a:latin typeface="Arial"/>
              <a:ea typeface="Arial"/>
              <a:cs typeface="Arial"/>
              <a:sym typeface="Arial"/>
            </a:endParaRPr>
          </a:p>
          <a:p>
            <a:pPr indent="0" lvl="0" marL="457200" marR="0" rtl="0" algn="l">
              <a:lnSpc>
                <a:spcPct val="100000"/>
              </a:lnSpc>
              <a:spcBef>
                <a:spcPts val="0"/>
              </a:spcBef>
              <a:spcAft>
                <a:spcPts val="0"/>
              </a:spcAft>
              <a:buClr>
                <a:srgbClr val="000000"/>
              </a:buClr>
              <a:buSzPts val="1700"/>
              <a:buFont typeface="Arial"/>
              <a:buNone/>
            </a:pPr>
            <a:r>
              <a:t/>
            </a:r>
            <a:endParaRPr b="0" i="0" sz="1700" u="none" cap="none" strike="noStrike">
              <a:solidFill>
                <a:srgbClr val="000000"/>
              </a:solidFill>
              <a:latin typeface="Arial"/>
              <a:ea typeface="Arial"/>
              <a:cs typeface="Arial"/>
              <a:sym typeface="Arial"/>
            </a:endParaRPr>
          </a:p>
          <a:p>
            <a:pPr indent="-268288" lvl="0" marL="268288" marR="0" rtl="0" algn="l">
              <a:lnSpc>
                <a:spcPct val="100000"/>
              </a:lnSpc>
              <a:spcBef>
                <a:spcPts val="0"/>
              </a:spcBef>
              <a:spcAft>
                <a:spcPts val="0"/>
              </a:spcAft>
              <a:buClr>
                <a:srgbClr val="000000"/>
              </a:buClr>
              <a:buSzPts val="1700"/>
              <a:buFont typeface="Noto Sans Symbols"/>
              <a:buChar char="❑"/>
            </a:pPr>
            <a:r>
              <a:rPr b="0" i="0" lang="sv-SE" sz="1700" u="none" cap="none" strike="noStrike">
                <a:solidFill>
                  <a:srgbClr val="000000"/>
                </a:solidFill>
                <a:latin typeface="Arial"/>
                <a:ea typeface="Arial"/>
                <a:cs typeface="Arial"/>
                <a:sym typeface="Arial"/>
              </a:rPr>
              <a:t>Modelling the transition from diesel-dominated fleets toward cleaner alternatives like electric or hydrogen buses helps inform sustainable transport strategies and investment planning for expanding, modernising, and greening public transport systems.</a:t>
            </a:r>
            <a:endParaRPr b="0" i="0" sz="1700" u="none" cap="none" strike="noStrike">
              <a:solidFill>
                <a:srgbClr val="000000"/>
              </a:solidFill>
              <a:latin typeface="Arial"/>
              <a:ea typeface="Arial"/>
              <a:cs typeface="Arial"/>
              <a:sym typeface="Arial"/>
            </a:endParaRPr>
          </a:p>
        </p:txBody>
      </p:sp>
      <p:sp>
        <p:nvSpPr>
          <p:cNvPr id="223" name="Google Shape;223;g3ddb47ba119_0_122"/>
          <p:cNvSpPr/>
          <p:nvPr/>
        </p:nvSpPr>
        <p:spPr>
          <a:xfrm>
            <a:off x="1751679" y="1298203"/>
            <a:ext cx="17247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rgbClr val="000000"/>
              </a:buClr>
              <a:buSzPts val="1446"/>
              <a:buFont typeface="Arial"/>
              <a:buNone/>
            </a:pPr>
            <a:r>
              <a:rPr b="0" i="0" lang="sv-SE" sz="1499" u="none" cap="none" strike="noStrike">
                <a:solidFill>
                  <a:srgbClr val="FFFFFF"/>
                </a:solidFill>
                <a:latin typeface="Arial"/>
                <a:ea typeface="Arial"/>
                <a:cs typeface="Arial"/>
                <a:sym typeface="Arial"/>
              </a:rPr>
              <a:t>Buses using electricity</a:t>
            </a:r>
            <a:endParaRPr b="0" i="0" sz="1499" u="none" cap="none" strike="noStrike">
              <a:solidFill>
                <a:srgbClr val="000000"/>
              </a:solidFill>
              <a:latin typeface="Arial"/>
              <a:ea typeface="Arial"/>
              <a:cs typeface="Arial"/>
              <a:sym typeface="Arial"/>
            </a:endParaRPr>
          </a:p>
        </p:txBody>
      </p:sp>
      <p:cxnSp>
        <p:nvCxnSpPr>
          <p:cNvPr id="224" name="Google Shape;224;g3ddb47ba119_0_122"/>
          <p:cNvCxnSpPr/>
          <p:nvPr/>
        </p:nvCxnSpPr>
        <p:spPr>
          <a:xfrm>
            <a:off x="797350" y="1541036"/>
            <a:ext cx="954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225" name="Google Shape;225;g3ddb47ba119_0_122"/>
          <p:cNvSpPr/>
          <p:nvPr/>
        </p:nvSpPr>
        <p:spPr>
          <a:xfrm>
            <a:off x="1751679" y="1964876"/>
            <a:ext cx="17247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chemeClr val="dk1"/>
              </a:buClr>
              <a:buSzPts val="1446"/>
              <a:buFont typeface="Arial"/>
              <a:buNone/>
            </a:pPr>
            <a:r>
              <a:rPr b="0" i="0" lang="sv-SE" sz="1499" u="none" cap="none" strike="noStrike">
                <a:solidFill>
                  <a:schemeClr val="lt1"/>
                </a:solidFill>
                <a:latin typeface="Arial"/>
                <a:ea typeface="Arial"/>
                <a:cs typeface="Arial"/>
                <a:sym typeface="Arial"/>
              </a:rPr>
              <a:t>Buses using hydrogen</a:t>
            </a:r>
            <a:endParaRPr b="0" i="0" sz="1499" u="none" cap="none" strike="noStrike">
              <a:solidFill>
                <a:srgbClr val="FFFFFF"/>
              </a:solidFill>
              <a:latin typeface="Arial"/>
              <a:ea typeface="Arial"/>
              <a:cs typeface="Arial"/>
              <a:sym typeface="Arial"/>
            </a:endParaRPr>
          </a:p>
        </p:txBody>
      </p:sp>
      <p:cxnSp>
        <p:nvCxnSpPr>
          <p:cNvPr id="226" name="Google Shape;226;g3ddb47ba119_0_122"/>
          <p:cNvCxnSpPr/>
          <p:nvPr/>
        </p:nvCxnSpPr>
        <p:spPr>
          <a:xfrm>
            <a:off x="797350" y="2207709"/>
            <a:ext cx="954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227" name="Google Shape;227;g3ddb47ba119_0_122"/>
          <p:cNvSpPr/>
          <p:nvPr/>
        </p:nvSpPr>
        <p:spPr>
          <a:xfrm>
            <a:off x="1751679" y="2631550"/>
            <a:ext cx="17247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chemeClr val="dk1"/>
              </a:buClr>
              <a:buSzPts val="1446"/>
              <a:buFont typeface="Arial"/>
              <a:buNone/>
            </a:pPr>
            <a:r>
              <a:rPr b="0" i="0" lang="sv-SE" sz="1499" u="none" cap="none" strike="noStrike">
                <a:solidFill>
                  <a:schemeClr val="lt1"/>
                </a:solidFill>
                <a:latin typeface="Arial"/>
                <a:ea typeface="Arial"/>
                <a:cs typeface="Arial"/>
                <a:sym typeface="Arial"/>
              </a:rPr>
              <a:t>Buses using </a:t>
            </a:r>
            <a:br>
              <a:rPr b="0" i="0" lang="sv-SE" sz="1499" u="none" cap="none" strike="noStrike">
                <a:solidFill>
                  <a:schemeClr val="lt1"/>
                </a:solidFill>
                <a:latin typeface="Arial"/>
                <a:ea typeface="Arial"/>
                <a:cs typeface="Arial"/>
                <a:sym typeface="Arial"/>
              </a:rPr>
            </a:br>
            <a:r>
              <a:rPr b="0" i="0" lang="sv-SE" sz="1499" u="none" cap="none" strike="noStrike">
                <a:solidFill>
                  <a:schemeClr val="lt1"/>
                </a:solidFill>
                <a:latin typeface="Arial"/>
                <a:ea typeface="Arial"/>
                <a:cs typeface="Arial"/>
                <a:sym typeface="Arial"/>
              </a:rPr>
              <a:t>liquid fuel</a:t>
            </a:r>
            <a:endParaRPr b="0" i="0" sz="1499" u="none" cap="none" strike="noStrike">
              <a:solidFill>
                <a:srgbClr val="FFFFFF"/>
              </a:solidFill>
              <a:latin typeface="Arial"/>
              <a:ea typeface="Arial"/>
              <a:cs typeface="Arial"/>
              <a:sym typeface="Arial"/>
            </a:endParaRPr>
          </a:p>
        </p:txBody>
      </p:sp>
      <p:cxnSp>
        <p:nvCxnSpPr>
          <p:cNvPr id="228" name="Google Shape;228;g3ddb47ba119_0_122"/>
          <p:cNvCxnSpPr/>
          <p:nvPr/>
        </p:nvCxnSpPr>
        <p:spPr>
          <a:xfrm>
            <a:off x="797350" y="2874383"/>
            <a:ext cx="954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229" name="Google Shape;229;g3ddb47ba119_0_122"/>
          <p:cNvSpPr/>
          <p:nvPr/>
        </p:nvSpPr>
        <p:spPr>
          <a:xfrm>
            <a:off x="1751679" y="3298223"/>
            <a:ext cx="17247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chemeClr val="dk1"/>
              </a:buClr>
              <a:buSzPts val="1446"/>
              <a:buFont typeface="Arial"/>
              <a:buNone/>
            </a:pPr>
            <a:r>
              <a:rPr b="0" i="0" lang="sv-SE" sz="1499" u="none" cap="none" strike="noStrike">
                <a:solidFill>
                  <a:schemeClr val="lt1"/>
                </a:solidFill>
                <a:latin typeface="Arial"/>
                <a:ea typeface="Arial"/>
                <a:cs typeface="Arial"/>
                <a:sym typeface="Arial"/>
              </a:rPr>
              <a:t>Buses using natural gas</a:t>
            </a:r>
            <a:endParaRPr b="0" i="0" sz="1499" u="none" cap="none" strike="noStrike">
              <a:solidFill>
                <a:srgbClr val="000000"/>
              </a:solidFill>
              <a:latin typeface="Arial"/>
              <a:ea typeface="Arial"/>
              <a:cs typeface="Arial"/>
              <a:sym typeface="Arial"/>
            </a:endParaRPr>
          </a:p>
        </p:txBody>
      </p:sp>
      <p:cxnSp>
        <p:nvCxnSpPr>
          <p:cNvPr id="230" name="Google Shape;230;g3ddb47ba119_0_122"/>
          <p:cNvCxnSpPr/>
          <p:nvPr/>
        </p:nvCxnSpPr>
        <p:spPr>
          <a:xfrm>
            <a:off x="797350" y="3541056"/>
            <a:ext cx="954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231" name="Google Shape;231;g3ddb47ba119_0_122"/>
          <p:cNvSpPr/>
          <p:nvPr/>
        </p:nvSpPr>
        <p:spPr>
          <a:xfrm>
            <a:off x="1751679" y="3964896"/>
            <a:ext cx="1724700" cy="511800"/>
          </a:xfrm>
          <a:prstGeom prst="roundRect">
            <a:avLst>
              <a:gd fmla="val 16667" name="adj"/>
            </a:avLst>
          </a:prstGeom>
          <a:solidFill>
            <a:srgbClr val="6C0819"/>
          </a:solidFill>
          <a:ln cap="flat" cmpd="sng" w="27200">
            <a:solidFill>
              <a:srgbClr val="000D2C"/>
            </a:solidFill>
            <a:prstDash val="solid"/>
            <a:round/>
            <a:headEnd len="sm" w="sm" type="none"/>
            <a:tailEnd len="sm" w="sm" type="none"/>
          </a:ln>
        </p:spPr>
        <p:txBody>
          <a:bodyPr anchorCtr="0" anchor="ctr" bIns="48950" lIns="97925" spcFirstLastPara="1" rIns="97925" wrap="square" tIns="48950">
            <a:noAutofit/>
          </a:bodyPr>
          <a:lstStyle/>
          <a:p>
            <a:pPr indent="0" lvl="0" marL="0" marR="0" rtl="0" algn="ctr">
              <a:lnSpc>
                <a:spcPct val="100000"/>
              </a:lnSpc>
              <a:spcBef>
                <a:spcPts val="0"/>
              </a:spcBef>
              <a:spcAft>
                <a:spcPts val="0"/>
              </a:spcAft>
              <a:buClr>
                <a:schemeClr val="dk1"/>
              </a:buClr>
              <a:buSzPts val="1446"/>
              <a:buFont typeface="Arial"/>
              <a:buNone/>
            </a:pPr>
            <a:r>
              <a:rPr b="0" i="0" lang="sv-SE" sz="1499" u="none" cap="none" strike="noStrike">
                <a:solidFill>
                  <a:schemeClr val="lt1"/>
                </a:solidFill>
                <a:latin typeface="Arial"/>
                <a:ea typeface="Arial"/>
                <a:cs typeface="Arial"/>
                <a:sym typeface="Arial"/>
              </a:rPr>
              <a:t>Buses using plug-in hybrids</a:t>
            </a:r>
            <a:endParaRPr b="0" i="0" sz="1499" u="none" cap="none" strike="noStrike">
              <a:solidFill>
                <a:srgbClr val="000000"/>
              </a:solidFill>
              <a:latin typeface="Arial"/>
              <a:ea typeface="Arial"/>
              <a:cs typeface="Arial"/>
              <a:sym typeface="Arial"/>
            </a:endParaRPr>
          </a:p>
        </p:txBody>
      </p:sp>
      <p:cxnSp>
        <p:nvCxnSpPr>
          <p:cNvPr id="232" name="Google Shape;232;g3ddb47ba119_0_122"/>
          <p:cNvCxnSpPr/>
          <p:nvPr/>
        </p:nvCxnSpPr>
        <p:spPr>
          <a:xfrm>
            <a:off x="797350" y="4038665"/>
            <a:ext cx="954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cxnSp>
        <p:nvCxnSpPr>
          <p:cNvPr id="233" name="Google Shape;233;g3ddb47ba119_0_122"/>
          <p:cNvCxnSpPr/>
          <p:nvPr/>
        </p:nvCxnSpPr>
        <p:spPr>
          <a:xfrm>
            <a:off x="3652893" y="1543585"/>
            <a:ext cx="0" cy="265080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234" name="Google Shape;234;g3ddb47ba119_0_122"/>
          <p:cNvCxnSpPr/>
          <p:nvPr/>
        </p:nvCxnSpPr>
        <p:spPr>
          <a:xfrm rot="10800000">
            <a:off x="3476485" y="1554770"/>
            <a:ext cx="1764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235" name="Google Shape;235;g3ddb47ba119_0_122"/>
          <p:cNvCxnSpPr/>
          <p:nvPr/>
        </p:nvCxnSpPr>
        <p:spPr>
          <a:xfrm rot="10800000">
            <a:off x="3476485" y="4207727"/>
            <a:ext cx="1764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236" name="Google Shape;236;g3ddb47ba119_0_122"/>
          <p:cNvCxnSpPr/>
          <p:nvPr/>
        </p:nvCxnSpPr>
        <p:spPr>
          <a:xfrm rot="10800000">
            <a:off x="3476485" y="3554148"/>
            <a:ext cx="1764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237" name="Google Shape;237;g3ddb47ba119_0_122"/>
          <p:cNvCxnSpPr/>
          <p:nvPr/>
        </p:nvCxnSpPr>
        <p:spPr>
          <a:xfrm rot="10800000">
            <a:off x="3476485" y="2868999"/>
            <a:ext cx="1764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238" name="Google Shape;238;g3ddb47ba119_0_122"/>
          <p:cNvCxnSpPr/>
          <p:nvPr/>
        </p:nvCxnSpPr>
        <p:spPr>
          <a:xfrm rot="10800000">
            <a:off x="3476485" y="2220801"/>
            <a:ext cx="176400" cy="0"/>
          </a:xfrm>
          <a:prstGeom prst="straightConnector1">
            <a:avLst/>
          </a:prstGeom>
          <a:noFill/>
          <a:ln cap="flat" cmpd="sng" w="40800">
            <a:solidFill>
              <a:srgbClr val="6C0819"/>
            </a:solidFill>
            <a:prstDash val="solid"/>
            <a:round/>
            <a:headEnd len="sm" w="sm" type="none"/>
            <a:tailEnd len="sm" w="sm" type="none"/>
          </a:ln>
          <a:effectLst>
            <a:outerShdw blurRad="42842" rotWithShape="0" dir="5400000" dist="21421">
              <a:srgbClr val="000000">
                <a:alpha val="36860"/>
              </a:srgbClr>
            </a:outerShdw>
          </a:effectLst>
        </p:spPr>
      </p:cxnSp>
      <p:cxnSp>
        <p:nvCxnSpPr>
          <p:cNvPr id="239" name="Google Shape;239;g3ddb47ba119_0_122"/>
          <p:cNvCxnSpPr/>
          <p:nvPr/>
        </p:nvCxnSpPr>
        <p:spPr>
          <a:xfrm>
            <a:off x="3652880" y="2869009"/>
            <a:ext cx="654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240" name="Google Shape;240;g3ddb47ba119_0_122"/>
          <p:cNvSpPr txBox="1"/>
          <p:nvPr/>
        </p:nvSpPr>
        <p:spPr>
          <a:xfrm>
            <a:off x="923613" y="1244450"/>
            <a:ext cx="7017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A</a:t>
            </a:r>
            <a:endParaRPr b="0" i="0" sz="1499" u="none" cap="none" strike="noStrike">
              <a:solidFill>
                <a:srgbClr val="000000"/>
              </a:solidFill>
              <a:latin typeface="Arial"/>
              <a:ea typeface="Arial"/>
              <a:cs typeface="Arial"/>
              <a:sym typeface="Arial"/>
            </a:endParaRPr>
          </a:p>
        </p:txBody>
      </p:sp>
      <p:sp>
        <p:nvSpPr>
          <p:cNvPr id="241" name="Google Shape;241;g3ddb47ba119_0_122"/>
          <p:cNvSpPr txBox="1"/>
          <p:nvPr/>
        </p:nvSpPr>
        <p:spPr>
          <a:xfrm>
            <a:off x="923613" y="1911123"/>
            <a:ext cx="7017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B</a:t>
            </a:r>
            <a:endParaRPr b="0" i="0" sz="1499" u="none" cap="none" strike="noStrike">
              <a:solidFill>
                <a:srgbClr val="000000"/>
              </a:solidFill>
              <a:latin typeface="Arial"/>
              <a:ea typeface="Arial"/>
              <a:cs typeface="Arial"/>
              <a:sym typeface="Arial"/>
            </a:endParaRPr>
          </a:p>
        </p:txBody>
      </p:sp>
      <p:sp>
        <p:nvSpPr>
          <p:cNvPr id="242" name="Google Shape;242;g3ddb47ba119_0_122"/>
          <p:cNvSpPr txBox="1"/>
          <p:nvPr/>
        </p:nvSpPr>
        <p:spPr>
          <a:xfrm>
            <a:off x="923613" y="2577797"/>
            <a:ext cx="7017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C</a:t>
            </a:r>
            <a:endParaRPr b="0" i="0" sz="1499" u="none" cap="none" strike="noStrike">
              <a:solidFill>
                <a:srgbClr val="000000"/>
              </a:solidFill>
              <a:latin typeface="Arial"/>
              <a:ea typeface="Arial"/>
              <a:cs typeface="Arial"/>
              <a:sym typeface="Arial"/>
            </a:endParaRPr>
          </a:p>
        </p:txBody>
      </p:sp>
      <p:sp>
        <p:nvSpPr>
          <p:cNvPr id="243" name="Google Shape;243;g3ddb47ba119_0_122"/>
          <p:cNvSpPr txBox="1"/>
          <p:nvPr/>
        </p:nvSpPr>
        <p:spPr>
          <a:xfrm>
            <a:off x="923613" y="3244470"/>
            <a:ext cx="7017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D</a:t>
            </a:r>
            <a:endParaRPr b="0" i="0" sz="1499" u="none" cap="none" strike="noStrike">
              <a:solidFill>
                <a:srgbClr val="000000"/>
              </a:solidFill>
              <a:latin typeface="Arial"/>
              <a:ea typeface="Arial"/>
              <a:cs typeface="Arial"/>
              <a:sym typeface="Arial"/>
            </a:endParaRPr>
          </a:p>
        </p:txBody>
      </p:sp>
      <p:sp>
        <p:nvSpPr>
          <p:cNvPr id="244" name="Google Shape;244;g3ddb47ba119_0_122"/>
          <p:cNvSpPr txBox="1"/>
          <p:nvPr/>
        </p:nvSpPr>
        <p:spPr>
          <a:xfrm>
            <a:off x="923613" y="3742079"/>
            <a:ext cx="7017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A</a:t>
            </a:r>
            <a:endParaRPr b="0" i="0" sz="1499" u="none" cap="none" strike="noStrike">
              <a:solidFill>
                <a:srgbClr val="000000"/>
              </a:solidFill>
              <a:latin typeface="Arial"/>
              <a:ea typeface="Arial"/>
              <a:cs typeface="Arial"/>
              <a:sym typeface="Arial"/>
            </a:endParaRPr>
          </a:p>
        </p:txBody>
      </p:sp>
      <p:sp>
        <p:nvSpPr>
          <p:cNvPr id="245" name="Google Shape;245;g3ddb47ba119_0_122"/>
          <p:cNvSpPr txBox="1"/>
          <p:nvPr/>
        </p:nvSpPr>
        <p:spPr>
          <a:xfrm>
            <a:off x="3602782" y="2572415"/>
            <a:ext cx="7017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E</a:t>
            </a:r>
            <a:endParaRPr b="0" i="0" sz="1499" u="none" cap="none" strike="noStrike">
              <a:solidFill>
                <a:srgbClr val="000000"/>
              </a:solidFill>
              <a:latin typeface="Arial"/>
              <a:ea typeface="Arial"/>
              <a:cs typeface="Arial"/>
              <a:sym typeface="Arial"/>
            </a:endParaRPr>
          </a:p>
        </p:txBody>
      </p:sp>
      <p:sp>
        <p:nvSpPr>
          <p:cNvPr id="246" name="Google Shape;246;g3ddb47ba119_0_122"/>
          <p:cNvSpPr txBox="1"/>
          <p:nvPr/>
        </p:nvSpPr>
        <p:spPr>
          <a:xfrm>
            <a:off x="797350" y="4861300"/>
            <a:ext cx="3507000" cy="1385400"/>
          </a:xfrm>
          <a:prstGeom prst="rect">
            <a:avLst/>
          </a:prstGeom>
          <a:noFill/>
          <a:ln cap="flat" cmpd="sng" w="28575">
            <a:solidFill>
              <a:srgbClr val="910C22"/>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1" i="0" lang="sv-SE" sz="1400" u="none" cap="none" strike="noStrike">
                <a:solidFill>
                  <a:srgbClr val="000000"/>
                </a:solidFill>
                <a:latin typeface="Arial"/>
                <a:ea typeface="Arial"/>
                <a:cs typeface="Arial"/>
                <a:sym typeface="Arial"/>
              </a:rPr>
              <a:t>Commodity Key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A = Transport electricity</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B = Hydrogen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C = Liquid fuel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D = </a:t>
            </a:r>
            <a:r>
              <a:rPr b="0" i="0" lang="sv-SE" sz="1400" u="none" cap="none" strike="noStrike">
                <a:solidFill>
                  <a:schemeClr val="dk1"/>
                </a:solidFill>
                <a:latin typeface="Arial"/>
                <a:ea typeface="Arial"/>
                <a:cs typeface="Arial"/>
                <a:sym typeface="Arial"/>
              </a:rPr>
              <a:t>Natural gas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0" i="0" lang="sv-SE" sz="1400" u="none" cap="none" strike="noStrike">
                <a:solidFill>
                  <a:srgbClr val="000000"/>
                </a:solidFill>
                <a:latin typeface="Arial"/>
                <a:ea typeface="Arial"/>
                <a:cs typeface="Arial"/>
                <a:sym typeface="Arial"/>
              </a:rPr>
              <a:t>E = </a:t>
            </a:r>
            <a:r>
              <a:rPr b="0" i="0" lang="sv-SE" sz="1400" u="none" cap="none" strike="noStrike">
                <a:solidFill>
                  <a:schemeClr val="dk1"/>
                </a:solidFill>
                <a:latin typeface="Arial"/>
                <a:ea typeface="Arial"/>
                <a:cs typeface="Arial"/>
                <a:sym typeface="Arial"/>
              </a:rPr>
              <a:t>Bus activity (vehicle-kilometres)</a:t>
            </a:r>
            <a:endParaRPr b="0" i="0" sz="1400" u="none" cap="none" strike="noStrike">
              <a:solidFill>
                <a:schemeClr val="dk1"/>
              </a:solidFill>
              <a:latin typeface="Arial"/>
              <a:ea typeface="Arial"/>
              <a:cs typeface="Arial"/>
              <a:sym typeface="Arial"/>
            </a:endParaRPr>
          </a:p>
        </p:txBody>
      </p:sp>
      <p:cxnSp>
        <p:nvCxnSpPr>
          <p:cNvPr id="247" name="Google Shape;247;g3ddb47ba119_0_122"/>
          <p:cNvCxnSpPr/>
          <p:nvPr/>
        </p:nvCxnSpPr>
        <p:spPr>
          <a:xfrm>
            <a:off x="797350" y="4405927"/>
            <a:ext cx="954300" cy="0"/>
          </a:xfrm>
          <a:prstGeom prst="straightConnector1">
            <a:avLst/>
          </a:prstGeom>
          <a:noFill/>
          <a:ln cap="flat" cmpd="sng" w="30600">
            <a:solidFill>
              <a:srgbClr val="6C0819"/>
            </a:solidFill>
            <a:prstDash val="solid"/>
            <a:round/>
            <a:headEnd len="sm" w="sm" type="none"/>
            <a:tailEnd len="med" w="med" type="triangle"/>
          </a:ln>
          <a:effectLst>
            <a:outerShdw blurRad="42842" rotWithShape="0" dir="5400000" dist="21421">
              <a:srgbClr val="000000">
                <a:alpha val="36860"/>
              </a:srgbClr>
            </a:outerShdw>
          </a:effectLst>
        </p:spPr>
      </p:cxnSp>
      <p:sp>
        <p:nvSpPr>
          <p:cNvPr id="248" name="Google Shape;248;g3ddb47ba119_0_122"/>
          <p:cNvSpPr txBox="1"/>
          <p:nvPr/>
        </p:nvSpPr>
        <p:spPr>
          <a:xfrm>
            <a:off x="923613" y="4109341"/>
            <a:ext cx="701700" cy="296700"/>
          </a:xfrm>
          <a:prstGeom prst="rect">
            <a:avLst/>
          </a:prstGeom>
          <a:noFill/>
          <a:ln>
            <a:noFill/>
          </a:ln>
        </p:spPr>
        <p:txBody>
          <a:bodyPr anchorCtr="0" anchor="t" bIns="48950" lIns="97925" spcFirstLastPara="1" rIns="97925" wrap="square" tIns="48950">
            <a:spAutoFit/>
          </a:bodyPr>
          <a:lstStyle/>
          <a:p>
            <a:pPr indent="0" lvl="0" marL="0" marR="0" rtl="0" algn="ctr">
              <a:lnSpc>
                <a:spcPct val="100000"/>
              </a:lnSpc>
              <a:spcBef>
                <a:spcPts val="0"/>
              </a:spcBef>
              <a:spcAft>
                <a:spcPts val="0"/>
              </a:spcAft>
              <a:buClr>
                <a:srgbClr val="000000"/>
              </a:buClr>
              <a:buSzPts val="1285"/>
              <a:buFont typeface="Arial"/>
              <a:buNone/>
            </a:pPr>
            <a:r>
              <a:rPr b="0" i="0" lang="sv-SE" sz="1285" u="none" cap="none" strike="noStrike">
                <a:solidFill>
                  <a:srgbClr val="000000"/>
                </a:solidFill>
                <a:latin typeface="Arial"/>
                <a:ea typeface="Arial"/>
                <a:cs typeface="Arial"/>
                <a:sym typeface="Arial"/>
              </a:rPr>
              <a:t>C</a:t>
            </a:r>
            <a:endParaRPr b="0" i="0" sz="1499"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CG Lecture theme">
  <a:themeElements>
    <a:clrScheme name="CCG 2025">
      <a:dk1>
        <a:srgbClr val="000000"/>
      </a:dk1>
      <a:lt1>
        <a:srgbClr val="FFFFFF"/>
      </a:lt1>
      <a:dk2>
        <a:srgbClr val="44546A"/>
      </a:dk2>
      <a:lt2>
        <a:srgbClr val="E7E6E6"/>
      </a:lt2>
      <a:accent1>
        <a:srgbClr val="012069"/>
      </a:accent1>
      <a:accent2>
        <a:srgbClr val="C8102E"/>
      </a:accent2>
      <a:accent3>
        <a:srgbClr val="AFC7FE"/>
      </a:accent3>
      <a:accent4>
        <a:srgbClr val="5F8EFD"/>
      </a:accent4>
      <a:accent5>
        <a:srgbClr val="0F56FD"/>
      </a:accent5>
      <a:accent6>
        <a:srgbClr val="910C22"/>
      </a:accent6>
      <a:hlink>
        <a:srgbClr val="4151C3"/>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2019-06-09T10:25:43Z</dcterms:created>
  <dc:creator>Eunice Ramos</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0x010100633F727AA7180443A862CD9A25741398</vt:lpwstr>
  </property>
  <property fmtid="{D5CDD505-2E9C-101B-9397-08002B2CF9AE}" pid="3" name="MediaServiceImageTags">
    <vt:lpwstr/>
  </property>
</Properties>
</file>