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37"/>
  </p:notesMasterIdLst>
  <p:sldIdLst>
    <p:sldId id="266" r:id="rId5"/>
    <p:sldId id="264" r:id="rId6"/>
    <p:sldId id="323" r:id="rId7"/>
    <p:sldId id="301" r:id="rId8"/>
    <p:sldId id="302" r:id="rId9"/>
    <p:sldId id="304" r:id="rId10"/>
    <p:sldId id="303" r:id="rId11"/>
    <p:sldId id="324" r:id="rId12"/>
    <p:sldId id="272" r:id="rId13"/>
    <p:sldId id="309" r:id="rId14"/>
    <p:sldId id="310" r:id="rId15"/>
    <p:sldId id="311" r:id="rId16"/>
    <p:sldId id="312" r:id="rId17"/>
    <p:sldId id="326" r:id="rId18"/>
    <p:sldId id="325" r:id="rId19"/>
    <p:sldId id="277" r:id="rId20"/>
    <p:sldId id="298" r:id="rId21"/>
    <p:sldId id="313" r:id="rId22"/>
    <p:sldId id="314" r:id="rId23"/>
    <p:sldId id="315" r:id="rId24"/>
    <p:sldId id="290" r:id="rId25"/>
    <p:sldId id="322" r:id="rId26"/>
    <p:sldId id="285" r:id="rId27"/>
    <p:sldId id="299" r:id="rId28"/>
    <p:sldId id="317" r:id="rId29"/>
    <p:sldId id="316" r:id="rId30"/>
    <p:sldId id="320" r:id="rId31"/>
    <p:sldId id="318" r:id="rId32"/>
    <p:sldId id="319" r:id="rId33"/>
    <p:sldId id="321" r:id="rId34"/>
    <p:sldId id="289" r:id="rId35"/>
    <p:sldId id="269"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XZqHPA0Dn6Em/JfrNSmw==" hashData="NbyHX5KOv7ottjRxgQxVs7SINXXqUltVhULJas0V8xW3tBki7sOAJUCGYvmmreONUvQFrVLJyZo1HdUl/VK2hA=="/>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F616"/>
    <a:srgbClr val="666604"/>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5490" autoAdjust="0"/>
  </p:normalViewPr>
  <p:slideViewPr>
    <p:cSldViewPr snapToGrid="0">
      <p:cViewPr varScale="1">
        <p:scale>
          <a:sx n="40" d="100"/>
          <a:sy n="40" d="100"/>
        </p:scale>
        <p:origin x="1472"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ferna\OneDrive\Documentos\Contrato_IEA-CCG\New%20OU%20courses\FlexTool\graph%20VR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Electricity demand</c:v>
          </c:tx>
          <c:spPr>
            <a:ln w="38100" cap="rnd">
              <a:solidFill>
                <a:schemeClr val="accent1"/>
              </a:solidFill>
              <a:round/>
            </a:ln>
            <a:effectLst/>
          </c:spPr>
          <c:marker>
            <c:symbol val="none"/>
          </c:marker>
          <c:cat>
            <c:numRef>
              <c:f>'Sheet1 (2)'!$C$5:$C$28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 (2)'!$D$5:$D$28</c:f>
              <c:numCache>
                <c:formatCode>General</c:formatCode>
                <c:ptCount val="24"/>
                <c:pt idx="0">
                  <c:v>42</c:v>
                </c:pt>
                <c:pt idx="1">
                  <c:v>41</c:v>
                </c:pt>
                <c:pt idx="2">
                  <c:v>39</c:v>
                </c:pt>
                <c:pt idx="3">
                  <c:v>36</c:v>
                </c:pt>
                <c:pt idx="4">
                  <c:v>34</c:v>
                </c:pt>
                <c:pt idx="5">
                  <c:v>39</c:v>
                </c:pt>
                <c:pt idx="6">
                  <c:v>41</c:v>
                </c:pt>
                <c:pt idx="7">
                  <c:v>43</c:v>
                </c:pt>
                <c:pt idx="8">
                  <c:v>46</c:v>
                </c:pt>
                <c:pt idx="9">
                  <c:v>47</c:v>
                </c:pt>
                <c:pt idx="10">
                  <c:v>48</c:v>
                </c:pt>
                <c:pt idx="11">
                  <c:v>47</c:v>
                </c:pt>
                <c:pt idx="12">
                  <c:v>45</c:v>
                </c:pt>
                <c:pt idx="13">
                  <c:v>44</c:v>
                </c:pt>
                <c:pt idx="14">
                  <c:v>42</c:v>
                </c:pt>
                <c:pt idx="15">
                  <c:v>41</c:v>
                </c:pt>
                <c:pt idx="16">
                  <c:v>39</c:v>
                </c:pt>
                <c:pt idx="17">
                  <c:v>43</c:v>
                </c:pt>
                <c:pt idx="18">
                  <c:v>49</c:v>
                </c:pt>
                <c:pt idx="19">
                  <c:v>55</c:v>
                </c:pt>
                <c:pt idx="20">
                  <c:v>53</c:v>
                </c:pt>
                <c:pt idx="21">
                  <c:v>50</c:v>
                </c:pt>
                <c:pt idx="22">
                  <c:v>47</c:v>
                </c:pt>
                <c:pt idx="23">
                  <c:v>45</c:v>
                </c:pt>
              </c:numCache>
            </c:numRef>
          </c:val>
          <c:smooth val="0"/>
          <c:extLst>
            <c:ext xmlns:c16="http://schemas.microsoft.com/office/drawing/2014/chart" uri="{C3380CC4-5D6E-409C-BE32-E72D297353CC}">
              <c16:uniqueId val="{00000000-170B-42FA-AB4C-22943500A44A}"/>
            </c:ext>
          </c:extLst>
        </c:ser>
        <c:ser>
          <c:idx val="1"/>
          <c:order val="1"/>
          <c:tx>
            <c:v>Generation</c:v>
          </c:tx>
          <c:spPr>
            <a:ln w="38100" cap="rnd">
              <a:solidFill>
                <a:schemeClr val="accent2"/>
              </a:solidFill>
              <a:round/>
            </a:ln>
            <a:effectLst/>
          </c:spPr>
          <c:marker>
            <c:symbol val="none"/>
          </c:marker>
          <c:cat>
            <c:numRef>
              <c:f>'Sheet1 (2)'!$C$5:$C$28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 (2)'!$E$5:$E$28</c:f>
              <c:numCache>
                <c:formatCode>General</c:formatCode>
                <c:ptCount val="24"/>
                <c:pt idx="0">
                  <c:v>42.5</c:v>
                </c:pt>
                <c:pt idx="1">
                  <c:v>41.5</c:v>
                </c:pt>
                <c:pt idx="2">
                  <c:v>39.5</c:v>
                </c:pt>
                <c:pt idx="3">
                  <c:v>36.5</c:v>
                </c:pt>
                <c:pt idx="4">
                  <c:v>34.5</c:v>
                </c:pt>
                <c:pt idx="5">
                  <c:v>39.5</c:v>
                </c:pt>
                <c:pt idx="6">
                  <c:v>41.5</c:v>
                </c:pt>
                <c:pt idx="7">
                  <c:v>43.5</c:v>
                </c:pt>
                <c:pt idx="8">
                  <c:v>46.5</c:v>
                </c:pt>
                <c:pt idx="9">
                  <c:v>47.5</c:v>
                </c:pt>
                <c:pt idx="10">
                  <c:v>48.5</c:v>
                </c:pt>
                <c:pt idx="11">
                  <c:v>47.5</c:v>
                </c:pt>
                <c:pt idx="12">
                  <c:v>45.5</c:v>
                </c:pt>
                <c:pt idx="13">
                  <c:v>44.5</c:v>
                </c:pt>
                <c:pt idx="14">
                  <c:v>42.5</c:v>
                </c:pt>
                <c:pt idx="15">
                  <c:v>41.5</c:v>
                </c:pt>
                <c:pt idx="16">
                  <c:v>39.5</c:v>
                </c:pt>
                <c:pt idx="17">
                  <c:v>43.5</c:v>
                </c:pt>
                <c:pt idx="18">
                  <c:v>49.5</c:v>
                </c:pt>
                <c:pt idx="19">
                  <c:v>52</c:v>
                </c:pt>
                <c:pt idx="20">
                  <c:v>53.5</c:v>
                </c:pt>
                <c:pt idx="21">
                  <c:v>50.5</c:v>
                </c:pt>
                <c:pt idx="22">
                  <c:v>47.5</c:v>
                </c:pt>
                <c:pt idx="23">
                  <c:v>45.5</c:v>
                </c:pt>
              </c:numCache>
            </c:numRef>
          </c:val>
          <c:smooth val="0"/>
          <c:extLst>
            <c:ext xmlns:c16="http://schemas.microsoft.com/office/drawing/2014/chart" uri="{C3380CC4-5D6E-409C-BE32-E72D297353CC}">
              <c16:uniqueId val="{00000001-170B-42FA-AB4C-22943500A44A}"/>
            </c:ext>
          </c:extLst>
        </c:ser>
        <c:dLbls>
          <c:showLegendKey val="0"/>
          <c:showVal val="0"/>
          <c:showCatName val="0"/>
          <c:showSerName val="0"/>
          <c:showPercent val="0"/>
          <c:showBubbleSize val="0"/>
        </c:dLbls>
        <c:smooth val="0"/>
        <c:axId val="76875344"/>
        <c:axId val="76875824"/>
      </c:lineChart>
      <c:catAx>
        <c:axId val="76875344"/>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t>Hour</a:t>
                </a: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crossAx val="76875824"/>
        <c:crosses val="autoZero"/>
        <c:auto val="1"/>
        <c:lblAlgn val="ctr"/>
        <c:lblOffset val="100"/>
        <c:noMultiLvlLbl val="0"/>
      </c:catAx>
      <c:valAx>
        <c:axId val="76875824"/>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t>Load (GW)</a:t>
                </a:r>
              </a:p>
            </c:rich>
          </c:tx>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crossAx val="76875344"/>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sz="2000" b="1">
          <a:solidFill>
            <a:sysClr val="windowText" lastClr="000000"/>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Electricity demand</c:v>
          </c:tx>
          <c:spPr>
            <a:ln w="28575" cap="rnd">
              <a:solidFill>
                <a:schemeClr val="accent1"/>
              </a:solidFill>
              <a:round/>
            </a:ln>
            <a:effectLst/>
          </c:spPr>
          <c:marker>
            <c:symbol val="none"/>
          </c:marker>
          <c:cat>
            <c:numRef>
              <c:f>'Sheet1 (3)'!$C$5:$C$28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 (3)'!$D$5:$D$28</c:f>
              <c:numCache>
                <c:formatCode>General</c:formatCode>
                <c:ptCount val="24"/>
                <c:pt idx="0">
                  <c:v>42</c:v>
                </c:pt>
                <c:pt idx="1">
                  <c:v>41</c:v>
                </c:pt>
                <c:pt idx="2">
                  <c:v>39</c:v>
                </c:pt>
                <c:pt idx="3">
                  <c:v>36</c:v>
                </c:pt>
                <c:pt idx="4">
                  <c:v>34</c:v>
                </c:pt>
                <c:pt idx="5">
                  <c:v>39</c:v>
                </c:pt>
                <c:pt idx="6">
                  <c:v>41</c:v>
                </c:pt>
                <c:pt idx="7">
                  <c:v>43</c:v>
                </c:pt>
                <c:pt idx="8">
                  <c:v>46</c:v>
                </c:pt>
                <c:pt idx="9">
                  <c:v>47</c:v>
                </c:pt>
                <c:pt idx="10">
                  <c:v>48</c:v>
                </c:pt>
                <c:pt idx="11">
                  <c:v>47</c:v>
                </c:pt>
                <c:pt idx="12">
                  <c:v>45</c:v>
                </c:pt>
                <c:pt idx="13">
                  <c:v>44</c:v>
                </c:pt>
                <c:pt idx="14">
                  <c:v>42</c:v>
                </c:pt>
                <c:pt idx="15">
                  <c:v>41</c:v>
                </c:pt>
                <c:pt idx="16">
                  <c:v>39</c:v>
                </c:pt>
                <c:pt idx="17">
                  <c:v>43</c:v>
                </c:pt>
                <c:pt idx="18">
                  <c:v>49</c:v>
                </c:pt>
                <c:pt idx="19">
                  <c:v>55</c:v>
                </c:pt>
                <c:pt idx="20">
                  <c:v>53</c:v>
                </c:pt>
                <c:pt idx="21">
                  <c:v>50</c:v>
                </c:pt>
                <c:pt idx="22">
                  <c:v>47</c:v>
                </c:pt>
                <c:pt idx="23">
                  <c:v>45</c:v>
                </c:pt>
              </c:numCache>
            </c:numRef>
          </c:val>
          <c:smooth val="0"/>
          <c:extLst>
            <c:ext xmlns:c16="http://schemas.microsoft.com/office/drawing/2014/chart" uri="{C3380CC4-5D6E-409C-BE32-E72D297353CC}">
              <c16:uniqueId val="{00000000-37D2-47C2-A260-F0112C52F208}"/>
            </c:ext>
          </c:extLst>
        </c:ser>
        <c:ser>
          <c:idx val="1"/>
          <c:order val="1"/>
          <c:tx>
            <c:v>Generation</c:v>
          </c:tx>
          <c:spPr>
            <a:ln w="28575" cap="rnd">
              <a:solidFill>
                <a:schemeClr val="accent2"/>
              </a:solidFill>
              <a:round/>
            </a:ln>
            <a:effectLst/>
          </c:spPr>
          <c:marker>
            <c:symbol val="none"/>
          </c:marker>
          <c:cat>
            <c:numRef>
              <c:f>'Sheet1 (3)'!$C$5:$C$28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 (3)'!$E$5:$E$28</c:f>
              <c:numCache>
                <c:formatCode>General</c:formatCode>
                <c:ptCount val="24"/>
                <c:pt idx="0">
                  <c:v>42.5</c:v>
                </c:pt>
                <c:pt idx="1">
                  <c:v>41.5</c:v>
                </c:pt>
                <c:pt idx="2">
                  <c:v>39.5</c:v>
                </c:pt>
                <c:pt idx="3">
                  <c:v>36.5</c:v>
                </c:pt>
                <c:pt idx="4">
                  <c:v>34.5</c:v>
                </c:pt>
                <c:pt idx="5">
                  <c:v>39.5</c:v>
                </c:pt>
                <c:pt idx="6">
                  <c:v>41.5</c:v>
                </c:pt>
                <c:pt idx="7">
                  <c:v>43.5</c:v>
                </c:pt>
                <c:pt idx="8">
                  <c:v>46.5</c:v>
                </c:pt>
                <c:pt idx="9">
                  <c:v>47.5</c:v>
                </c:pt>
                <c:pt idx="10">
                  <c:v>52.5</c:v>
                </c:pt>
                <c:pt idx="11">
                  <c:v>49.5</c:v>
                </c:pt>
                <c:pt idx="12">
                  <c:v>45.5</c:v>
                </c:pt>
                <c:pt idx="13">
                  <c:v>44.5</c:v>
                </c:pt>
                <c:pt idx="14">
                  <c:v>42.5</c:v>
                </c:pt>
                <c:pt idx="15">
                  <c:v>41.5</c:v>
                </c:pt>
                <c:pt idx="16">
                  <c:v>39.5</c:v>
                </c:pt>
                <c:pt idx="17">
                  <c:v>43.5</c:v>
                </c:pt>
                <c:pt idx="18">
                  <c:v>49.5</c:v>
                </c:pt>
                <c:pt idx="19">
                  <c:v>55.5</c:v>
                </c:pt>
                <c:pt idx="20">
                  <c:v>53.5</c:v>
                </c:pt>
                <c:pt idx="21">
                  <c:v>50.5</c:v>
                </c:pt>
                <c:pt idx="22">
                  <c:v>47.5</c:v>
                </c:pt>
                <c:pt idx="23">
                  <c:v>45.5</c:v>
                </c:pt>
              </c:numCache>
            </c:numRef>
          </c:val>
          <c:smooth val="0"/>
          <c:extLst>
            <c:ext xmlns:c16="http://schemas.microsoft.com/office/drawing/2014/chart" uri="{C3380CC4-5D6E-409C-BE32-E72D297353CC}">
              <c16:uniqueId val="{00000001-37D2-47C2-A260-F0112C52F208}"/>
            </c:ext>
          </c:extLst>
        </c:ser>
        <c:dLbls>
          <c:showLegendKey val="0"/>
          <c:showVal val="0"/>
          <c:showCatName val="0"/>
          <c:showSerName val="0"/>
          <c:showPercent val="0"/>
          <c:showBubbleSize val="0"/>
        </c:dLbls>
        <c:smooth val="0"/>
        <c:axId val="76875344"/>
        <c:axId val="76875824"/>
      </c:lineChart>
      <c:catAx>
        <c:axId val="76875344"/>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t>Hour</a:t>
                </a: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crossAx val="76875824"/>
        <c:crosses val="autoZero"/>
        <c:auto val="1"/>
        <c:lblAlgn val="ctr"/>
        <c:lblOffset val="100"/>
        <c:noMultiLvlLbl val="0"/>
      </c:catAx>
      <c:valAx>
        <c:axId val="76875824"/>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t>Load (GW)</a:t>
                </a:r>
              </a:p>
            </c:rich>
          </c:tx>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crossAx val="76875344"/>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sz="2000" b="1">
          <a:solidFill>
            <a:sysClr val="windowText" lastClr="000000"/>
          </a:solidFill>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Electricity demand</c:v>
          </c:tx>
          <c:spPr>
            <a:ln w="28575" cap="rnd">
              <a:solidFill>
                <a:schemeClr val="accent1"/>
              </a:solidFill>
              <a:round/>
            </a:ln>
            <a:effectLst/>
          </c:spPr>
          <c:marker>
            <c:symbol val="none"/>
          </c:marker>
          <c:cat>
            <c:numRef>
              <c:f>'Sheet1 (4)'!$C$5:$C$28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 (4)'!$D$5:$D$28</c:f>
              <c:numCache>
                <c:formatCode>General</c:formatCode>
                <c:ptCount val="24"/>
                <c:pt idx="0">
                  <c:v>22</c:v>
                </c:pt>
                <c:pt idx="1">
                  <c:v>24</c:v>
                </c:pt>
                <c:pt idx="2">
                  <c:v>23</c:v>
                </c:pt>
                <c:pt idx="3">
                  <c:v>26</c:v>
                </c:pt>
                <c:pt idx="4">
                  <c:v>67</c:v>
                </c:pt>
                <c:pt idx="5">
                  <c:v>65</c:v>
                </c:pt>
                <c:pt idx="6">
                  <c:v>63</c:v>
                </c:pt>
                <c:pt idx="7">
                  <c:v>28</c:v>
                </c:pt>
                <c:pt idx="8">
                  <c:v>29</c:v>
                </c:pt>
                <c:pt idx="9">
                  <c:v>31</c:v>
                </c:pt>
                <c:pt idx="10">
                  <c:v>34</c:v>
                </c:pt>
                <c:pt idx="11">
                  <c:v>36</c:v>
                </c:pt>
                <c:pt idx="12">
                  <c:v>33</c:v>
                </c:pt>
                <c:pt idx="13">
                  <c:v>32</c:v>
                </c:pt>
                <c:pt idx="14">
                  <c:v>31</c:v>
                </c:pt>
                <c:pt idx="15">
                  <c:v>28</c:v>
                </c:pt>
                <c:pt idx="16">
                  <c:v>37</c:v>
                </c:pt>
                <c:pt idx="17">
                  <c:v>69</c:v>
                </c:pt>
                <c:pt idx="18">
                  <c:v>75</c:v>
                </c:pt>
                <c:pt idx="19">
                  <c:v>72</c:v>
                </c:pt>
                <c:pt idx="20">
                  <c:v>68</c:v>
                </c:pt>
                <c:pt idx="21">
                  <c:v>62</c:v>
                </c:pt>
                <c:pt idx="22">
                  <c:v>55</c:v>
                </c:pt>
                <c:pt idx="23">
                  <c:v>51</c:v>
                </c:pt>
              </c:numCache>
            </c:numRef>
          </c:val>
          <c:smooth val="0"/>
          <c:extLst>
            <c:ext xmlns:c16="http://schemas.microsoft.com/office/drawing/2014/chart" uri="{C3380CC4-5D6E-409C-BE32-E72D297353CC}">
              <c16:uniqueId val="{00000000-1F94-4691-A876-D90E4DF81AE3}"/>
            </c:ext>
          </c:extLst>
        </c:ser>
        <c:dLbls>
          <c:showLegendKey val="0"/>
          <c:showVal val="0"/>
          <c:showCatName val="0"/>
          <c:showSerName val="0"/>
          <c:showPercent val="0"/>
          <c:showBubbleSize val="0"/>
        </c:dLbls>
        <c:smooth val="0"/>
        <c:axId val="76875344"/>
        <c:axId val="76875824"/>
        <c:extLst>
          <c:ext xmlns:c15="http://schemas.microsoft.com/office/drawing/2012/chart" uri="{02D57815-91ED-43cb-92C2-25804820EDAC}">
            <c15:filteredLineSeries>
              <c15:ser>
                <c:idx val="1"/>
                <c:order val="1"/>
                <c:tx>
                  <c:v>Generation</c:v>
                </c:tx>
                <c:spPr>
                  <a:ln w="28575" cap="rnd">
                    <a:solidFill>
                      <a:schemeClr val="accent2"/>
                    </a:solidFill>
                    <a:round/>
                  </a:ln>
                  <a:effectLst/>
                </c:spPr>
                <c:marker>
                  <c:symbol val="none"/>
                </c:marker>
                <c:cat>
                  <c:numRef>
                    <c:extLst>
                      <c:ext uri="{02D57815-91ED-43cb-92C2-25804820EDAC}">
                        <c15:formulaRef>
                          <c15:sqref>'Sheet1 (4)'!$C$5:$C$28</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 (4)'!$E$5:$E$28</c15:sqref>
                        </c15:formulaRef>
                      </c:ext>
                    </c:extLst>
                    <c:numCache>
                      <c:formatCode>General</c:formatCode>
                      <c:ptCount val="24"/>
                    </c:numCache>
                  </c:numRef>
                </c:val>
                <c:smooth val="0"/>
                <c:extLst>
                  <c:ext xmlns:c16="http://schemas.microsoft.com/office/drawing/2014/chart" uri="{C3380CC4-5D6E-409C-BE32-E72D297353CC}">
                    <c16:uniqueId val="{00000001-1F94-4691-A876-D90E4DF81AE3}"/>
                  </c:ext>
                </c:extLst>
              </c15:ser>
            </c15:filteredLineSeries>
          </c:ext>
        </c:extLst>
      </c:lineChart>
      <c:catAx>
        <c:axId val="76875344"/>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t>Hour</a:t>
                </a: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crossAx val="76875824"/>
        <c:crosses val="autoZero"/>
        <c:auto val="1"/>
        <c:lblAlgn val="ctr"/>
        <c:lblOffset val="100"/>
        <c:noMultiLvlLbl val="0"/>
      </c:catAx>
      <c:valAx>
        <c:axId val="76875824"/>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t>Load (GW)</a:t>
                </a:r>
              </a:p>
            </c:rich>
          </c:tx>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crossAx val="76875344"/>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sz="2000" b="1">
          <a:solidFill>
            <a:sysClr val="windowText" lastClr="000000"/>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1A0B4-CB0B-4A38-B54A-5344E29532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O"/>
        </a:p>
      </dgm:t>
    </dgm:pt>
    <dgm:pt modelId="{B01B4F5E-530E-4EAB-8639-AAD50E596630}">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Operating</a:t>
          </a:r>
          <a:r>
            <a:rPr lang="es-CO" b="1" dirty="0">
              <a:latin typeface="Open Sans" panose="020B0606030504020204" pitchFamily="34" charset="0"/>
              <a:ea typeface="Open Sans" panose="020B0606030504020204" pitchFamily="34" charset="0"/>
              <a:cs typeface="Open Sans" panose="020B0606030504020204" pitchFamily="34" charset="0"/>
            </a:rPr>
            <a:t> reserves</a:t>
          </a:r>
        </a:p>
      </dgm:t>
    </dgm:pt>
    <dgm:pt modelId="{2C2D14DE-4B9E-4F1E-B7EC-C6B44892ECC4}" type="parTrans" cxnId="{507B01E7-ADC0-4CAA-92B1-DC86D17F9E51}">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7E75D119-0CA5-49AE-9890-45EE8B893E16}" type="sibTrans" cxnId="{507B01E7-ADC0-4CAA-92B1-DC86D17F9E51}">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5E1E24FB-E30D-4137-83A4-CB982DD87994}">
      <dgm:prSet phldrT="[Text]"/>
      <dgm:spPr/>
      <dgm:t>
        <a:bodyPr/>
        <a:lstStyle/>
        <a:p>
          <a:r>
            <a:rPr lang="es-CO" b="1" dirty="0">
              <a:latin typeface="Open Sans" panose="020B0606030504020204" pitchFamily="34" charset="0"/>
              <a:ea typeface="Open Sans" panose="020B0606030504020204" pitchFamily="34" charset="0"/>
              <a:cs typeface="Open Sans" panose="020B0606030504020204" pitchFamily="34" charset="0"/>
            </a:rPr>
            <a:t>Non-</a:t>
          </a:r>
          <a:r>
            <a:rPr lang="es-CO" b="1" dirty="0" err="1">
              <a:latin typeface="Open Sans" panose="020B0606030504020204" pitchFamily="34" charset="0"/>
              <a:ea typeface="Open Sans" panose="020B0606030504020204" pitchFamily="34" charset="0"/>
              <a:cs typeface="Open Sans" panose="020B0606030504020204" pitchFamily="34" charset="0"/>
            </a:rPr>
            <a:t>event</a:t>
          </a:r>
          <a:endParaRPr lang="es-CO" b="1" dirty="0">
            <a:latin typeface="Open Sans" panose="020B0606030504020204" pitchFamily="34" charset="0"/>
            <a:ea typeface="Open Sans" panose="020B0606030504020204" pitchFamily="34" charset="0"/>
            <a:cs typeface="Open Sans" panose="020B0606030504020204" pitchFamily="34" charset="0"/>
          </a:endParaRPr>
        </a:p>
      </dgm:t>
    </dgm:pt>
    <dgm:pt modelId="{79FC648D-CBC4-494F-8316-C0658F5CB3BF}" type="parTrans" cxnId="{B74713B1-57D1-419C-9C83-6DC089891BB2}">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9C0CB83A-80AF-485C-AA9B-6D85C7E146A7}" type="sibTrans" cxnId="{B74713B1-57D1-419C-9C83-6DC089891BB2}">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BBDD3DBF-534E-4279-86BB-61692B74C509}">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Event</a:t>
          </a:r>
          <a:endParaRPr lang="es-CO" b="1" dirty="0">
            <a:latin typeface="Open Sans" panose="020B0606030504020204" pitchFamily="34" charset="0"/>
            <a:ea typeface="Open Sans" panose="020B0606030504020204" pitchFamily="34" charset="0"/>
            <a:cs typeface="Open Sans" panose="020B0606030504020204" pitchFamily="34" charset="0"/>
          </a:endParaRPr>
        </a:p>
      </dgm:t>
    </dgm:pt>
    <dgm:pt modelId="{00909E29-D1D5-4546-91D8-46438D04545F}" type="parTrans" cxnId="{43A37572-6B71-4AC5-BD7B-058E73907384}">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8EC6299B-E31A-4ACF-AFA1-6B6B48910429}" type="sibTrans" cxnId="{43A37572-6B71-4AC5-BD7B-058E73907384}">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9055DD42-2E05-480A-A346-FC74EB2A9F81}">
      <dgm:prSet phldrT="[Text]"/>
      <dgm:spPr/>
      <dgm:t>
        <a:bodyPr/>
        <a:lstStyle/>
        <a:p>
          <a:r>
            <a:rPr lang="es-CO" b="1" dirty="0">
              <a:latin typeface="Open Sans" panose="020B0606030504020204" pitchFamily="34" charset="0"/>
              <a:ea typeface="Open Sans" panose="020B0606030504020204" pitchFamily="34" charset="0"/>
              <a:cs typeface="Open Sans" panose="020B0606030504020204" pitchFamily="34" charset="0"/>
            </a:rPr>
            <a:t>Following reserve</a:t>
          </a:r>
        </a:p>
      </dgm:t>
    </dgm:pt>
    <dgm:pt modelId="{9E651BC2-9F61-42E8-AF69-E571F8091A2B}" type="parTrans" cxnId="{34DE67C6-60A7-44F8-92CF-974F24C6B906}">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D5596512-AB65-434B-9D18-2AAB83311A12}" type="sibTrans" cxnId="{34DE67C6-60A7-44F8-92CF-974F24C6B906}">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720D4D77-99DC-44CE-A0E5-7BFD3CDA3981}">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Regulating</a:t>
          </a:r>
          <a:r>
            <a:rPr lang="es-CO" b="1" dirty="0">
              <a:latin typeface="Open Sans" panose="020B0606030504020204" pitchFamily="34" charset="0"/>
              <a:ea typeface="Open Sans" panose="020B0606030504020204" pitchFamily="34" charset="0"/>
              <a:cs typeface="Open Sans" panose="020B0606030504020204" pitchFamily="34" charset="0"/>
            </a:rPr>
            <a:t> reserve</a:t>
          </a:r>
        </a:p>
      </dgm:t>
    </dgm:pt>
    <dgm:pt modelId="{E04AC8BE-F3E1-4D08-AAAE-C4371DE44A8D}" type="parTrans" cxnId="{377DD392-33A8-4551-9C6C-202793A2688A}">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9A2EA19C-743D-49F1-B4C5-D8FAD9038107}" type="sibTrans" cxnId="{377DD392-33A8-4551-9C6C-202793A2688A}">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679ECE99-7F79-4B76-B827-3DB5D3B3F083}">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Tertiary</a:t>
          </a:r>
          <a:endParaRPr lang="es-CO" b="1" dirty="0">
            <a:latin typeface="Open Sans" panose="020B0606030504020204" pitchFamily="34" charset="0"/>
            <a:ea typeface="Open Sans" panose="020B0606030504020204" pitchFamily="34" charset="0"/>
            <a:cs typeface="Open Sans" panose="020B0606030504020204" pitchFamily="34" charset="0"/>
          </a:endParaRPr>
        </a:p>
      </dgm:t>
    </dgm:pt>
    <dgm:pt modelId="{09DEFDD2-619B-4C0E-9C50-296D3DBF631B}" type="parTrans" cxnId="{A5E5305A-7596-498C-9D0C-5855DBFC78B2}">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E9843FDD-6D25-4FD8-82F0-B8B61C65C45B}" type="sibTrans" cxnId="{A5E5305A-7596-498C-9D0C-5855DBFC78B2}">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DB897BAC-947D-44F8-85C3-8E96D84A6A20}">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Contingency</a:t>
          </a:r>
          <a:r>
            <a:rPr lang="es-CO" b="1" dirty="0">
              <a:latin typeface="Open Sans" panose="020B0606030504020204" pitchFamily="34" charset="0"/>
              <a:ea typeface="Open Sans" panose="020B0606030504020204" pitchFamily="34" charset="0"/>
              <a:cs typeface="Open Sans" panose="020B0606030504020204" pitchFamily="34" charset="0"/>
            </a:rPr>
            <a:t> reserve</a:t>
          </a:r>
        </a:p>
      </dgm:t>
    </dgm:pt>
    <dgm:pt modelId="{A3D5820E-3F60-49DB-97AF-4BA75188E627}" type="parTrans" cxnId="{CD26F28A-1175-406B-8E69-919F6DBAB407}">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01BAAC0D-94B4-437D-936C-CC373DC056AC}" type="sibTrans" cxnId="{CD26F28A-1175-406B-8E69-919F6DBAB407}">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49134E23-D57F-4721-B358-DEBB5872DC4C}">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Primary</a:t>
          </a:r>
          <a:r>
            <a:rPr lang="es-CO" b="1" dirty="0">
              <a:latin typeface="Open Sans" panose="020B0606030504020204" pitchFamily="34" charset="0"/>
              <a:ea typeface="Open Sans" panose="020B0606030504020204" pitchFamily="34" charset="0"/>
              <a:cs typeface="Open Sans" panose="020B0606030504020204" pitchFamily="34" charset="0"/>
            </a:rPr>
            <a:t> (</a:t>
          </a:r>
          <a:r>
            <a:rPr lang="es-CO" b="1" dirty="0" err="1">
              <a:latin typeface="Open Sans" panose="020B0606030504020204" pitchFamily="34" charset="0"/>
              <a:ea typeface="Open Sans" panose="020B0606030504020204" pitchFamily="34" charset="0"/>
              <a:cs typeface="Open Sans" panose="020B0606030504020204" pitchFamily="34" charset="0"/>
            </a:rPr>
            <a:t>Frequency</a:t>
          </a:r>
          <a:r>
            <a:rPr lang="es-CO" b="1" dirty="0">
              <a:latin typeface="Open Sans" panose="020B0606030504020204" pitchFamily="34" charset="0"/>
              <a:ea typeface="Open Sans" panose="020B0606030504020204" pitchFamily="34" charset="0"/>
              <a:cs typeface="Open Sans" panose="020B0606030504020204" pitchFamily="34" charset="0"/>
            </a:rPr>
            <a:t> </a:t>
          </a:r>
          <a:r>
            <a:rPr lang="es-CO" b="1" dirty="0" err="1">
              <a:latin typeface="Open Sans" panose="020B0606030504020204" pitchFamily="34" charset="0"/>
              <a:ea typeface="Open Sans" panose="020B0606030504020204" pitchFamily="34" charset="0"/>
              <a:cs typeface="Open Sans" panose="020B0606030504020204" pitchFamily="34" charset="0"/>
            </a:rPr>
            <a:t>Containment</a:t>
          </a:r>
          <a:r>
            <a:rPr lang="es-CO" b="1" dirty="0">
              <a:latin typeface="Open Sans" panose="020B0606030504020204" pitchFamily="34" charset="0"/>
              <a:ea typeface="Open Sans" panose="020B0606030504020204" pitchFamily="34" charset="0"/>
              <a:cs typeface="Open Sans" panose="020B0606030504020204" pitchFamily="34" charset="0"/>
            </a:rPr>
            <a:t> Reserves)</a:t>
          </a:r>
        </a:p>
      </dgm:t>
    </dgm:pt>
    <dgm:pt modelId="{98C5E484-00A3-4027-B417-57F7732C1963}" type="parTrans" cxnId="{1000DFA7-F65C-46D3-AF55-5EE71DD67BD6}">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2E5E2197-6D24-4E43-B4C1-6B3C8330D3BC}" type="sibTrans" cxnId="{1000DFA7-F65C-46D3-AF55-5EE71DD67BD6}">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B4400224-DBDF-4399-9DD5-F155666E578E}">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Secondary</a:t>
          </a:r>
          <a:r>
            <a:rPr lang="es-CO" b="1" dirty="0">
              <a:latin typeface="Open Sans" panose="020B0606030504020204" pitchFamily="34" charset="0"/>
              <a:ea typeface="Open Sans" panose="020B0606030504020204" pitchFamily="34" charset="0"/>
              <a:cs typeface="Open Sans" panose="020B0606030504020204" pitchFamily="34" charset="0"/>
            </a:rPr>
            <a:t> (</a:t>
          </a:r>
          <a:r>
            <a:rPr lang="es-CO" b="1" dirty="0" err="1">
              <a:latin typeface="Open Sans" panose="020B0606030504020204" pitchFamily="34" charset="0"/>
              <a:ea typeface="Open Sans" panose="020B0606030504020204" pitchFamily="34" charset="0"/>
              <a:cs typeface="Open Sans" panose="020B0606030504020204" pitchFamily="34" charset="0"/>
            </a:rPr>
            <a:t>Frequency</a:t>
          </a:r>
          <a:r>
            <a:rPr lang="es-CO" b="1" dirty="0">
              <a:latin typeface="Open Sans" panose="020B0606030504020204" pitchFamily="34" charset="0"/>
              <a:ea typeface="Open Sans" panose="020B0606030504020204" pitchFamily="34" charset="0"/>
              <a:cs typeface="Open Sans" panose="020B0606030504020204" pitchFamily="34" charset="0"/>
            </a:rPr>
            <a:t> </a:t>
          </a:r>
          <a:r>
            <a:rPr lang="es-CO" b="1" dirty="0" err="1">
              <a:latin typeface="Open Sans" panose="020B0606030504020204" pitchFamily="34" charset="0"/>
              <a:ea typeface="Open Sans" panose="020B0606030504020204" pitchFamily="34" charset="0"/>
              <a:cs typeface="Open Sans" panose="020B0606030504020204" pitchFamily="34" charset="0"/>
            </a:rPr>
            <a:t>Restoration</a:t>
          </a:r>
          <a:r>
            <a:rPr lang="es-CO" b="1" dirty="0">
              <a:latin typeface="Open Sans" panose="020B0606030504020204" pitchFamily="34" charset="0"/>
              <a:ea typeface="Open Sans" panose="020B0606030504020204" pitchFamily="34" charset="0"/>
              <a:cs typeface="Open Sans" panose="020B0606030504020204" pitchFamily="34" charset="0"/>
            </a:rPr>
            <a:t> Reserves)</a:t>
          </a:r>
        </a:p>
      </dgm:t>
    </dgm:pt>
    <dgm:pt modelId="{BC5782D8-6FB6-4D62-8632-63D1CBB4F8C5}" type="parTrans" cxnId="{3D2BC750-3A95-485B-B901-3C602FA700CA}">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51CAA767-9246-450B-9898-2DA1F9CCB9FB}" type="sibTrans" cxnId="{3D2BC750-3A95-485B-B901-3C602FA700CA}">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906F6728-2DCA-4F54-9BB2-F7EAB7F523E3}">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Secondary</a:t>
          </a:r>
          <a:endParaRPr lang="es-CO" b="1" dirty="0">
            <a:latin typeface="Open Sans" panose="020B0606030504020204" pitchFamily="34" charset="0"/>
            <a:ea typeface="Open Sans" panose="020B0606030504020204" pitchFamily="34" charset="0"/>
            <a:cs typeface="Open Sans" panose="020B0606030504020204" pitchFamily="34" charset="0"/>
          </a:endParaRPr>
        </a:p>
      </dgm:t>
    </dgm:pt>
    <dgm:pt modelId="{AA7E9BB0-B1DA-41F9-AF31-414D2BED6944}" type="parTrans" cxnId="{DEE89026-9EAE-44B9-AC4E-7424654EE2B5}">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5AB0878E-1772-4BFA-AF57-9DFA089A8704}" type="sibTrans" cxnId="{DEE89026-9EAE-44B9-AC4E-7424654EE2B5}">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82172658-B29C-45D2-9B78-8DF0278FC2C7}">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Tertiary</a:t>
          </a:r>
          <a:endParaRPr lang="es-CO" b="1" dirty="0">
            <a:latin typeface="Open Sans" panose="020B0606030504020204" pitchFamily="34" charset="0"/>
            <a:ea typeface="Open Sans" panose="020B0606030504020204" pitchFamily="34" charset="0"/>
            <a:cs typeface="Open Sans" panose="020B0606030504020204" pitchFamily="34" charset="0"/>
          </a:endParaRPr>
        </a:p>
      </dgm:t>
    </dgm:pt>
    <dgm:pt modelId="{CD4AA543-6150-4428-B92E-87DC64F662E8}" type="parTrans" cxnId="{6B5B030D-8C99-4DE5-A72B-5D044C6CE999}">
      <dgm:prSet/>
      <dgm:spPr/>
      <dgm:t>
        <a:bodyPr/>
        <a:lstStyle/>
        <a:p>
          <a:endParaRPr lang="es-CO">
            <a:latin typeface="Open Sans" panose="020B0606030504020204" pitchFamily="34" charset="0"/>
            <a:ea typeface="Open Sans" panose="020B0606030504020204" pitchFamily="34" charset="0"/>
            <a:cs typeface="Open Sans" panose="020B0606030504020204" pitchFamily="34" charset="0"/>
          </a:endParaRPr>
        </a:p>
      </dgm:t>
    </dgm:pt>
    <dgm:pt modelId="{ED2444CE-5BB0-4963-BDDB-A14DCDCD7869}" type="sibTrans" cxnId="{6B5B030D-8C99-4DE5-A72B-5D044C6CE999}">
      <dgm:prSet/>
      <dgm:spPr/>
      <dgm:t>
        <a:bodyPr/>
        <a:lstStyle/>
        <a:p>
          <a:endParaRPr lang="es-CO">
            <a:latin typeface="Open Sans" panose="020B0606030504020204" pitchFamily="34" charset="0"/>
            <a:ea typeface="Open Sans" panose="020B0606030504020204" pitchFamily="34" charset="0"/>
            <a:cs typeface="Open Sans" panose="020B0606030504020204" pitchFamily="34" charset="0"/>
          </a:endParaRPr>
        </a:p>
      </dgm:t>
    </dgm:pt>
    <dgm:pt modelId="{1C231E42-2E02-4484-866B-EEFF8D6E1B50}">
      <dgm:prSet phldrT="[Text]"/>
      <dgm:spPr/>
      <dgm:t>
        <a:bodyPr/>
        <a:lstStyle/>
        <a:p>
          <a:r>
            <a:rPr lang="es-CO" b="1" dirty="0" err="1">
              <a:latin typeface="Open Sans" panose="020B0606030504020204" pitchFamily="34" charset="0"/>
              <a:ea typeface="Open Sans" panose="020B0606030504020204" pitchFamily="34" charset="0"/>
              <a:cs typeface="Open Sans" panose="020B0606030504020204" pitchFamily="34" charset="0"/>
            </a:rPr>
            <a:t>Ramping</a:t>
          </a:r>
          <a:r>
            <a:rPr lang="es-CO" b="1" dirty="0">
              <a:latin typeface="Open Sans" panose="020B0606030504020204" pitchFamily="34" charset="0"/>
              <a:ea typeface="Open Sans" panose="020B0606030504020204" pitchFamily="34" charset="0"/>
              <a:cs typeface="Open Sans" panose="020B0606030504020204" pitchFamily="34" charset="0"/>
            </a:rPr>
            <a:t> reserve</a:t>
          </a:r>
        </a:p>
      </dgm:t>
    </dgm:pt>
    <dgm:pt modelId="{30E10C48-57E6-4BDE-89A0-AD4BC955720D}" type="sibTrans" cxnId="{ECE5B1B3-9065-4673-8BDB-2A39A92B90C0}">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AA2AE2C8-C160-41E1-8F7C-B3449361F1A7}" type="parTrans" cxnId="{ECE5B1B3-9065-4673-8BDB-2A39A92B90C0}">
      <dgm:prSet/>
      <dgm:spPr/>
      <dgm:t>
        <a:bodyPr/>
        <a:lstStyle/>
        <a:p>
          <a:endParaRPr lang="es-CO" b="1">
            <a:latin typeface="Open Sans" panose="020B0606030504020204" pitchFamily="34" charset="0"/>
            <a:ea typeface="Open Sans" panose="020B0606030504020204" pitchFamily="34" charset="0"/>
            <a:cs typeface="Open Sans" panose="020B0606030504020204" pitchFamily="34" charset="0"/>
          </a:endParaRPr>
        </a:p>
      </dgm:t>
    </dgm:pt>
    <dgm:pt modelId="{B36691AE-83E2-40BF-9727-4642324A699D}" type="pres">
      <dgm:prSet presAssocID="{3561A0B4-CB0B-4A38-B54A-5344E2953221}" presName="hierChild1" presStyleCnt="0">
        <dgm:presLayoutVars>
          <dgm:orgChart val="1"/>
          <dgm:chPref val="1"/>
          <dgm:dir/>
          <dgm:animOne val="branch"/>
          <dgm:animLvl val="lvl"/>
          <dgm:resizeHandles/>
        </dgm:presLayoutVars>
      </dgm:prSet>
      <dgm:spPr/>
    </dgm:pt>
    <dgm:pt modelId="{C8D3F416-383C-45A6-9F27-E504E7E70ED1}" type="pres">
      <dgm:prSet presAssocID="{B01B4F5E-530E-4EAB-8639-AAD50E596630}" presName="hierRoot1" presStyleCnt="0">
        <dgm:presLayoutVars>
          <dgm:hierBranch val="init"/>
        </dgm:presLayoutVars>
      </dgm:prSet>
      <dgm:spPr/>
    </dgm:pt>
    <dgm:pt modelId="{9B935AE6-6D90-45EF-8683-BD48D23EA5DA}" type="pres">
      <dgm:prSet presAssocID="{B01B4F5E-530E-4EAB-8639-AAD50E596630}" presName="rootComposite1" presStyleCnt="0"/>
      <dgm:spPr/>
    </dgm:pt>
    <dgm:pt modelId="{2105677F-5449-4CEA-A2C5-DBD1D8A40B6C}" type="pres">
      <dgm:prSet presAssocID="{B01B4F5E-530E-4EAB-8639-AAD50E596630}" presName="rootText1" presStyleLbl="node0" presStyleIdx="0" presStyleCnt="1" custScaleX="128891" custScaleY="96446" custLinFactNeighborX="54026">
        <dgm:presLayoutVars>
          <dgm:chPref val="3"/>
        </dgm:presLayoutVars>
      </dgm:prSet>
      <dgm:spPr/>
    </dgm:pt>
    <dgm:pt modelId="{BC0BFE1B-EF8E-4FDA-831A-22E5F17B9A2E}" type="pres">
      <dgm:prSet presAssocID="{B01B4F5E-530E-4EAB-8639-AAD50E596630}" presName="rootConnector1" presStyleLbl="node1" presStyleIdx="0" presStyleCnt="0"/>
      <dgm:spPr/>
    </dgm:pt>
    <dgm:pt modelId="{444C74C5-0AA2-4168-8AB9-C69BDABED8D8}" type="pres">
      <dgm:prSet presAssocID="{B01B4F5E-530E-4EAB-8639-AAD50E596630}" presName="hierChild2" presStyleCnt="0"/>
      <dgm:spPr/>
    </dgm:pt>
    <dgm:pt modelId="{F05900E2-939D-43C0-BD72-11A11897E857}" type="pres">
      <dgm:prSet presAssocID="{79FC648D-CBC4-494F-8316-C0658F5CB3BF}" presName="Name37" presStyleLbl="parChTrans1D2" presStyleIdx="0" presStyleCnt="2"/>
      <dgm:spPr/>
    </dgm:pt>
    <dgm:pt modelId="{C8405323-8408-4B3F-8CAC-481B39DA36A1}" type="pres">
      <dgm:prSet presAssocID="{5E1E24FB-E30D-4137-83A4-CB982DD87994}" presName="hierRoot2" presStyleCnt="0">
        <dgm:presLayoutVars>
          <dgm:hierBranch val="init"/>
        </dgm:presLayoutVars>
      </dgm:prSet>
      <dgm:spPr/>
    </dgm:pt>
    <dgm:pt modelId="{82ADA758-BE50-4DF6-8A32-EB59C7B8E331}" type="pres">
      <dgm:prSet presAssocID="{5E1E24FB-E30D-4137-83A4-CB982DD87994}" presName="rootComposite" presStyleCnt="0"/>
      <dgm:spPr/>
    </dgm:pt>
    <dgm:pt modelId="{E6BA5D9B-54A5-49D6-8B89-B6D13349955D}" type="pres">
      <dgm:prSet presAssocID="{5E1E24FB-E30D-4137-83A4-CB982DD87994}" presName="rootText" presStyleLbl="node2" presStyleIdx="0" presStyleCnt="2" custScaleX="128891" custScaleY="96446" custLinFactNeighborX="54026">
        <dgm:presLayoutVars>
          <dgm:chPref val="3"/>
        </dgm:presLayoutVars>
      </dgm:prSet>
      <dgm:spPr/>
    </dgm:pt>
    <dgm:pt modelId="{85582877-8577-469F-A0CF-C41FE3E2680A}" type="pres">
      <dgm:prSet presAssocID="{5E1E24FB-E30D-4137-83A4-CB982DD87994}" presName="rootConnector" presStyleLbl="node2" presStyleIdx="0" presStyleCnt="2"/>
      <dgm:spPr/>
    </dgm:pt>
    <dgm:pt modelId="{A6007353-A93E-46FB-B2ED-F2463BF87440}" type="pres">
      <dgm:prSet presAssocID="{5E1E24FB-E30D-4137-83A4-CB982DD87994}" presName="hierChild4" presStyleCnt="0"/>
      <dgm:spPr/>
    </dgm:pt>
    <dgm:pt modelId="{71D0CC64-1483-4930-98F6-013ED4050207}" type="pres">
      <dgm:prSet presAssocID="{E04AC8BE-F3E1-4D08-AAAE-C4371DE44A8D}" presName="Name37" presStyleLbl="parChTrans1D3" presStyleIdx="0" presStyleCnt="4"/>
      <dgm:spPr/>
    </dgm:pt>
    <dgm:pt modelId="{314DF303-4ED3-43D8-B677-F695CDAAC780}" type="pres">
      <dgm:prSet presAssocID="{720D4D77-99DC-44CE-A0E5-7BFD3CDA3981}" presName="hierRoot2" presStyleCnt="0">
        <dgm:presLayoutVars>
          <dgm:hierBranch val="init"/>
        </dgm:presLayoutVars>
      </dgm:prSet>
      <dgm:spPr/>
    </dgm:pt>
    <dgm:pt modelId="{9C59722C-71EE-43C7-9EFC-E1A760873844}" type="pres">
      <dgm:prSet presAssocID="{720D4D77-99DC-44CE-A0E5-7BFD3CDA3981}" presName="rootComposite" presStyleCnt="0"/>
      <dgm:spPr/>
    </dgm:pt>
    <dgm:pt modelId="{686B10A9-E63F-4AEB-96C2-C62FFA18E910}" type="pres">
      <dgm:prSet presAssocID="{720D4D77-99DC-44CE-A0E5-7BFD3CDA3981}" presName="rootText" presStyleLbl="node3" presStyleIdx="0" presStyleCnt="4" custScaleX="128891" custScaleY="96446" custLinFactNeighborX="54026">
        <dgm:presLayoutVars>
          <dgm:chPref val="3"/>
        </dgm:presLayoutVars>
      </dgm:prSet>
      <dgm:spPr/>
    </dgm:pt>
    <dgm:pt modelId="{1A63F776-21EF-4256-94C5-DC90EC1D2831}" type="pres">
      <dgm:prSet presAssocID="{720D4D77-99DC-44CE-A0E5-7BFD3CDA3981}" presName="rootConnector" presStyleLbl="node3" presStyleIdx="0" presStyleCnt="4"/>
      <dgm:spPr/>
    </dgm:pt>
    <dgm:pt modelId="{1583A49F-B02B-46FE-99D1-90E5B21C47E6}" type="pres">
      <dgm:prSet presAssocID="{720D4D77-99DC-44CE-A0E5-7BFD3CDA3981}" presName="hierChild4" presStyleCnt="0"/>
      <dgm:spPr/>
    </dgm:pt>
    <dgm:pt modelId="{54D66829-80B4-4A57-8E13-D04ED045E8F8}" type="pres">
      <dgm:prSet presAssocID="{720D4D77-99DC-44CE-A0E5-7BFD3CDA3981}" presName="hierChild5" presStyleCnt="0"/>
      <dgm:spPr/>
    </dgm:pt>
    <dgm:pt modelId="{FE5A1560-DC05-42DA-8A4C-A13C0557B507}" type="pres">
      <dgm:prSet presAssocID="{9E651BC2-9F61-42E8-AF69-E571F8091A2B}" presName="Name37" presStyleLbl="parChTrans1D3" presStyleIdx="1" presStyleCnt="4"/>
      <dgm:spPr/>
    </dgm:pt>
    <dgm:pt modelId="{B44DC2FA-C4FA-4974-A540-201EBCADA7A1}" type="pres">
      <dgm:prSet presAssocID="{9055DD42-2E05-480A-A346-FC74EB2A9F81}" presName="hierRoot2" presStyleCnt="0">
        <dgm:presLayoutVars>
          <dgm:hierBranch val="init"/>
        </dgm:presLayoutVars>
      </dgm:prSet>
      <dgm:spPr/>
    </dgm:pt>
    <dgm:pt modelId="{ACDCF73D-4174-4C48-B6D6-ECC26C6B7BA4}" type="pres">
      <dgm:prSet presAssocID="{9055DD42-2E05-480A-A346-FC74EB2A9F81}" presName="rootComposite" presStyleCnt="0"/>
      <dgm:spPr/>
    </dgm:pt>
    <dgm:pt modelId="{BE58F6FD-5BB6-4AA7-A100-15828D0F67DC}" type="pres">
      <dgm:prSet presAssocID="{9055DD42-2E05-480A-A346-FC74EB2A9F81}" presName="rootText" presStyleLbl="node3" presStyleIdx="1" presStyleCnt="4" custScaleX="128891" custScaleY="96446" custLinFactNeighborX="54026">
        <dgm:presLayoutVars>
          <dgm:chPref val="3"/>
        </dgm:presLayoutVars>
      </dgm:prSet>
      <dgm:spPr/>
    </dgm:pt>
    <dgm:pt modelId="{C8381EA6-3584-452E-840E-C57E7BC73470}" type="pres">
      <dgm:prSet presAssocID="{9055DD42-2E05-480A-A346-FC74EB2A9F81}" presName="rootConnector" presStyleLbl="node3" presStyleIdx="1" presStyleCnt="4"/>
      <dgm:spPr/>
    </dgm:pt>
    <dgm:pt modelId="{A646A660-654A-452A-9BF7-261D9B31EB8D}" type="pres">
      <dgm:prSet presAssocID="{9055DD42-2E05-480A-A346-FC74EB2A9F81}" presName="hierChild4" presStyleCnt="0"/>
      <dgm:spPr/>
    </dgm:pt>
    <dgm:pt modelId="{BB0D7F67-DAB9-4858-9520-ECB337D63141}" type="pres">
      <dgm:prSet presAssocID="{9055DD42-2E05-480A-A346-FC74EB2A9F81}" presName="hierChild5" presStyleCnt="0"/>
      <dgm:spPr/>
    </dgm:pt>
    <dgm:pt modelId="{40FCA501-D643-457D-A303-C69B18792598}" type="pres">
      <dgm:prSet presAssocID="{5E1E24FB-E30D-4137-83A4-CB982DD87994}" presName="hierChild5" presStyleCnt="0"/>
      <dgm:spPr/>
    </dgm:pt>
    <dgm:pt modelId="{D06C7C19-C58F-4F15-942E-BB75EC403A1C}" type="pres">
      <dgm:prSet presAssocID="{00909E29-D1D5-4546-91D8-46438D04545F}" presName="Name37" presStyleLbl="parChTrans1D2" presStyleIdx="1" presStyleCnt="2"/>
      <dgm:spPr/>
    </dgm:pt>
    <dgm:pt modelId="{82955C47-A462-4ACD-B875-F961285CA3EE}" type="pres">
      <dgm:prSet presAssocID="{BBDD3DBF-534E-4279-86BB-61692B74C509}" presName="hierRoot2" presStyleCnt="0">
        <dgm:presLayoutVars>
          <dgm:hierBranch val="init"/>
        </dgm:presLayoutVars>
      </dgm:prSet>
      <dgm:spPr/>
    </dgm:pt>
    <dgm:pt modelId="{71F2B899-B6F7-4680-BC0A-DB505F728F8A}" type="pres">
      <dgm:prSet presAssocID="{BBDD3DBF-534E-4279-86BB-61692B74C509}" presName="rootComposite" presStyleCnt="0"/>
      <dgm:spPr/>
    </dgm:pt>
    <dgm:pt modelId="{F170201C-0030-4074-9CB3-446F2BB9A6C2}" type="pres">
      <dgm:prSet presAssocID="{BBDD3DBF-534E-4279-86BB-61692B74C509}" presName="rootText" presStyleLbl="node2" presStyleIdx="1" presStyleCnt="2" custScaleX="128891" custScaleY="96446" custLinFactNeighborX="54026">
        <dgm:presLayoutVars>
          <dgm:chPref val="3"/>
        </dgm:presLayoutVars>
      </dgm:prSet>
      <dgm:spPr/>
    </dgm:pt>
    <dgm:pt modelId="{32EBF483-ED54-4CCE-AF18-4964FECD1EF4}" type="pres">
      <dgm:prSet presAssocID="{BBDD3DBF-534E-4279-86BB-61692B74C509}" presName="rootConnector" presStyleLbl="node2" presStyleIdx="1" presStyleCnt="2"/>
      <dgm:spPr/>
    </dgm:pt>
    <dgm:pt modelId="{A7607026-C3A8-4A43-A258-61A74594762D}" type="pres">
      <dgm:prSet presAssocID="{BBDD3DBF-534E-4279-86BB-61692B74C509}" presName="hierChild4" presStyleCnt="0"/>
      <dgm:spPr/>
    </dgm:pt>
    <dgm:pt modelId="{5EBAF52D-1DD1-4F9D-B27F-70B8392AB4AA}" type="pres">
      <dgm:prSet presAssocID="{A3D5820E-3F60-49DB-97AF-4BA75188E627}" presName="Name37" presStyleLbl="parChTrans1D3" presStyleIdx="2" presStyleCnt="4"/>
      <dgm:spPr/>
    </dgm:pt>
    <dgm:pt modelId="{9379D5A0-2AD8-4A38-A0EA-6BFE6E247622}" type="pres">
      <dgm:prSet presAssocID="{DB897BAC-947D-44F8-85C3-8E96D84A6A20}" presName="hierRoot2" presStyleCnt="0">
        <dgm:presLayoutVars>
          <dgm:hierBranch val="init"/>
        </dgm:presLayoutVars>
      </dgm:prSet>
      <dgm:spPr/>
    </dgm:pt>
    <dgm:pt modelId="{17F67E3D-A0CA-4977-9D6F-C2E2097DD005}" type="pres">
      <dgm:prSet presAssocID="{DB897BAC-947D-44F8-85C3-8E96D84A6A20}" presName="rootComposite" presStyleCnt="0"/>
      <dgm:spPr/>
    </dgm:pt>
    <dgm:pt modelId="{BBEBDDED-9473-4FFD-82B5-47969DF511B6}" type="pres">
      <dgm:prSet presAssocID="{DB897BAC-947D-44F8-85C3-8E96D84A6A20}" presName="rootText" presStyleLbl="node3" presStyleIdx="2" presStyleCnt="4" custScaleX="128891" custScaleY="96446" custLinFactNeighborX="54026">
        <dgm:presLayoutVars>
          <dgm:chPref val="3"/>
        </dgm:presLayoutVars>
      </dgm:prSet>
      <dgm:spPr/>
    </dgm:pt>
    <dgm:pt modelId="{8457AD28-1852-42BE-9F92-52F0706C0717}" type="pres">
      <dgm:prSet presAssocID="{DB897BAC-947D-44F8-85C3-8E96D84A6A20}" presName="rootConnector" presStyleLbl="node3" presStyleIdx="2" presStyleCnt="4"/>
      <dgm:spPr/>
    </dgm:pt>
    <dgm:pt modelId="{CE5AC26E-5FB5-4139-B74C-D77A81F91CF2}" type="pres">
      <dgm:prSet presAssocID="{DB897BAC-947D-44F8-85C3-8E96D84A6A20}" presName="hierChild4" presStyleCnt="0"/>
      <dgm:spPr/>
    </dgm:pt>
    <dgm:pt modelId="{2CC13C8E-55D0-4075-8789-5AFEA3BCD4F3}" type="pres">
      <dgm:prSet presAssocID="{98C5E484-00A3-4027-B417-57F7732C1963}" presName="Name37" presStyleLbl="parChTrans1D4" presStyleIdx="0" presStyleCnt="5"/>
      <dgm:spPr/>
    </dgm:pt>
    <dgm:pt modelId="{906350DF-0CD0-4774-8B96-9CA149293064}" type="pres">
      <dgm:prSet presAssocID="{49134E23-D57F-4721-B358-DEBB5872DC4C}" presName="hierRoot2" presStyleCnt="0">
        <dgm:presLayoutVars>
          <dgm:hierBranch val="init"/>
        </dgm:presLayoutVars>
      </dgm:prSet>
      <dgm:spPr/>
    </dgm:pt>
    <dgm:pt modelId="{38269605-77FA-4B41-BD20-09AABAAB1E9F}" type="pres">
      <dgm:prSet presAssocID="{49134E23-D57F-4721-B358-DEBB5872DC4C}" presName="rootComposite" presStyleCnt="0"/>
      <dgm:spPr/>
    </dgm:pt>
    <dgm:pt modelId="{172245BC-7367-40A9-9861-CCA3F06DC144}" type="pres">
      <dgm:prSet presAssocID="{49134E23-D57F-4721-B358-DEBB5872DC4C}" presName="rootText" presStyleLbl="node4" presStyleIdx="0" presStyleCnt="5" custScaleX="138232" custScaleY="91350" custLinFactNeighborX="54026">
        <dgm:presLayoutVars>
          <dgm:chPref val="3"/>
        </dgm:presLayoutVars>
      </dgm:prSet>
      <dgm:spPr/>
    </dgm:pt>
    <dgm:pt modelId="{B4643D36-C6BD-48D2-9E86-A666793B06C5}" type="pres">
      <dgm:prSet presAssocID="{49134E23-D57F-4721-B358-DEBB5872DC4C}" presName="rootConnector" presStyleLbl="node4" presStyleIdx="0" presStyleCnt="5"/>
      <dgm:spPr/>
    </dgm:pt>
    <dgm:pt modelId="{A9DE920F-0D6B-41E5-B400-22028573AC5A}" type="pres">
      <dgm:prSet presAssocID="{49134E23-D57F-4721-B358-DEBB5872DC4C}" presName="hierChild4" presStyleCnt="0"/>
      <dgm:spPr/>
    </dgm:pt>
    <dgm:pt modelId="{818DB223-6765-4008-ADCD-2985E233A058}" type="pres">
      <dgm:prSet presAssocID="{49134E23-D57F-4721-B358-DEBB5872DC4C}" presName="hierChild5" presStyleCnt="0"/>
      <dgm:spPr/>
    </dgm:pt>
    <dgm:pt modelId="{18EED13A-04BF-4C5F-97CD-F7617A341030}" type="pres">
      <dgm:prSet presAssocID="{BC5782D8-6FB6-4D62-8632-63D1CBB4F8C5}" presName="Name37" presStyleLbl="parChTrans1D4" presStyleIdx="1" presStyleCnt="5"/>
      <dgm:spPr/>
    </dgm:pt>
    <dgm:pt modelId="{E1F2FD1D-1B33-42A7-993D-4A190267B887}" type="pres">
      <dgm:prSet presAssocID="{B4400224-DBDF-4399-9DD5-F155666E578E}" presName="hierRoot2" presStyleCnt="0">
        <dgm:presLayoutVars>
          <dgm:hierBranch val="init"/>
        </dgm:presLayoutVars>
      </dgm:prSet>
      <dgm:spPr/>
    </dgm:pt>
    <dgm:pt modelId="{372C4149-3E49-4595-A2AA-B05376F5105B}" type="pres">
      <dgm:prSet presAssocID="{B4400224-DBDF-4399-9DD5-F155666E578E}" presName="rootComposite" presStyleCnt="0"/>
      <dgm:spPr/>
    </dgm:pt>
    <dgm:pt modelId="{7AA6F387-8174-4067-B761-8CE381E386D8}" type="pres">
      <dgm:prSet presAssocID="{B4400224-DBDF-4399-9DD5-F155666E578E}" presName="rootText" presStyleLbl="node4" presStyleIdx="1" presStyleCnt="5" custScaleX="138232" custScaleY="104636" custLinFactNeighborX="54026">
        <dgm:presLayoutVars>
          <dgm:chPref val="3"/>
        </dgm:presLayoutVars>
      </dgm:prSet>
      <dgm:spPr/>
    </dgm:pt>
    <dgm:pt modelId="{B450BB88-D205-46D9-A599-FC5AAC1DC279}" type="pres">
      <dgm:prSet presAssocID="{B4400224-DBDF-4399-9DD5-F155666E578E}" presName="rootConnector" presStyleLbl="node4" presStyleIdx="1" presStyleCnt="5"/>
      <dgm:spPr/>
    </dgm:pt>
    <dgm:pt modelId="{EF086DCA-3747-483A-85EB-FB83A2D9CDD0}" type="pres">
      <dgm:prSet presAssocID="{B4400224-DBDF-4399-9DD5-F155666E578E}" presName="hierChild4" presStyleCnt="0"/>
      <dgm:spPr/>
    </dgm:pt>
    <dgm:pt modelId="{6FF2DAAE-71A5-408E-9EBE-53BD1A370786}" type="pres">
      <dgm:prSet presAssocID="{B4400224-DBDF-4399-9DD5-F155666E578E}" presName="hierChild5" presStyleCnt="0"/>
      <dgm:spPr/>
    </dgm:pt>
    <dgm:pt modelId="{C934DFD6-3C1F-4B95-B264-A14FD547A788}" type="pres">
      <dgm:prSet presAssocID="{CD4AA543-6150-4428-B92E-87DC64F662E8}" presName="Name37" presStyleLbl="parChTrans1D4" presStyleIdx="2" presStyleCnt="5"/>
      <dgm:spPr/>
    </dgm:pt>
    <dgm:pt modelId="{B0519EA0-ED24-4695-AFBF-FF984CA812B4}" type="pres">
      <dgm:prSet presAssocID="{82172658-B29C-45D2-9B78-8DF0278FC2C7}" presName="hierRoot2" presStyleCnt="0">
        <dgm:presLayoutVars>
          <dgm:hierBranch val="init"/>
        </dgm:presLayoutVars>
      </dgm:prSet>
      <dgm:spPr/>
    </dgm:pt>
    <dgm:pt modelId="{D6C849A5-2B6E-4618-822F-7D1B712BE6FB}" type="pres">
      <dgm:prSet presAssocID="{82172658-B29C-45D2-9B78-8DF0278FC2C7}" presName="rootComposite" presStyleCnt="0"/>
      <dgm:spPr/>
    </dgm:pt>
    <dgm:pt modelId="{73E254B3-0939-4D1A-8E32-6749FC8B7B0E}" type="pres">
      <dgm:prSet presAssocID="{82172658-B29C-45D2-9B78-8DF0278FC2C7}" presName="rootText" presStyleLbl="node4" presStyleIdx="2" presStyleCnt="5" custScaleX="139082" custScaleY="61332" custLinFactNeighborX="53589" custLinFactNeighborY="-8809">
        <dgm:presLayoutVars>
          <dgm:chPref val="3"/>
        </dgm:presLayoutVars>
      </dgm:prSet>
      <dgm:spPr/>
    </dgm:pt>
    <dgm:pt modelId="{F4358F40-534B-4EA2-B136-83089B6CD6E1}" type="pres">
      <dgm:prSet presAssocID="{82172658-B29C-45D2-9B78-8DF0278FC2C7}" presName="rootConnector" presStyleLbl="node4" presStyleIdx="2" presStyleCnt="5"/>
      <dgm:spPr/>
    </dgm:pt>
    <dgm:pt modelId="{13D2EF44-7E01-4CC6-A8FB-95A9D236FAA4}" type="pres">
      <dgm:prSet presAssocID="{82172658-B29C-45D2-9B78-8DF0278FC2C7}" presName="hierChild4" presStyleCnt="0"/>
      <dgm:spPr/>
    </dgm:pt>
    <dgm:pt modelId="{65AE96A7-A12F-405B-AE60-8A9EAFB9D9DC}" type="pres">
      <dgm:prSet presAssocID="{82172658-B29C-45D2-9B78-8DF0278FC2C7}" presName="hierChild5" presStyleCnt="0"/>
      <dgm:spPr/>
    </dgm:pt>
    <dgm:pt modelId="{ED685001-8FE9-4306-8541-73B82C3EF542}" type="pres">
      <dgm:prSet presAssocID="{DB897BAC-947D-44F8-85C3-8E96D84A6A20}" presName="hierChild5" presStyleCnt="0"/>
      <dgm:spPr/>
    </dgm:pt>
    <dgm:pt modelId="{531CB509-68A8-4F83-A98E-B0796F16D4B7}" type="pres">
      <dgm:prSet presAssocID="{AA2AE2C8-C160-41E1-8F7C-B3449361F1A7}" presName="Name37" presStyleLbl="parChTrans1D3" presStyleIdx="3" presStyleCnt="4"/>
      <dgm:spPr/>
    </dgm:pt>
    <dgm:pt modelId="{8405DAF6-8410-44A1-B364-9C1BB1EF1EA2}" type="pres">
      <dgm:prSet presAssocID="{1C231E42-2E02-4484-866B-EEFF8D6E1B50}" presName="hierRoot2" presStyleCnt="0">
        <dgm:presLayoutVars>
          <dgm:hierBranch val="init"/>
        </dgm:presLayoutVars>
      </dgm:prSet>
      <dgm:spPr/>
    </dgm:pt>
    <dgm:pt modelId="{58A634F6-8247-40AE-B96C-F5589BD6BB6A}" type="pres">
      <dgm:prSet presAssocID="{1C231E42-2E02-4484-866B-EEFF8D6E1B50}" presName="rootComposite" presStyleCnt="0"/>
      <dgm:spPr/>
    </dgm:pt>
    <dgm:pt modelId="{9FB5F846-DC04-4112-843C-8AB9232F24AD}" type="pres">
      <dgm:prSet presAssocID="{1C231E42-2E02-4484-866B-EEFF8D6E1B50}" presName="rootText" presStyleLbl="node3" presStyleIdx="3" presStyleCnt="4" custScaleX="128891" custScaleY="96446" custLinFactNeighborX="54026">
        <dgm:presLayoutVars>
          <dgm:chPref val="3"/>
        </dgm:presLayoutVars>
      </dgm:prSet>
      <dgm:spPr/>
    </dgm:pt>
    <dgm:pt modelId="{F69B7692-9D23-41B6-888A-2572DD25BDCA}" type="pres">
      <dgm:prSet presAssocID="{1C231E42-2E02-4484-866B-EEFF8D6E1B50}" presName="rootConnector" presStyleLbl="node3" presStyleIdx="3" presStyleCnt="4"/>
      <dgm:spPr/>
    </dgm:pt>
    <dgm:pt modelId="{C04489DE-14C1-40DC-8D94-CF7E482B01F8}" type="pres">
      <dgm:prSet presAssocID="{1C231E42-2E02-4484-866B-EEFF8D6E1B50}" presName="hierChild4" presStyleCnt="0"/>
      <dgm:spPr/>
    </dgm:pt>
    <dgm:pt modelId="{48EBD86F-0240-427C-821B-D91B62A7F413}" type="pres">
      <dgm:prSet presAssocID="{AA7E9BB0-B1DA-41F9-AF31-414D2BED6944}" presName="Name37" presStyleLbl="parChTrans1D4" presStyleIdx="3" presStyleCnt="5"/>
      <dgm:spPr/>
    </dgm:pt>
    <dgm:pt modelId="{BA2F3833-6196-42F8-80D5-49FF249DF7D4}" type="pres">
      <dgm:prSet presAssocID="{906F6728-2DCA-4F54-9BB2-F7EAB7F523E3}" presName="hierRoot2" presStyleCnt="0">
        <dgm:presLayoutVars>
          <dgm:hierBranch val="init"/>
        </dgm:presLayoutVars>
      </dgm:prSet>
      <dgm:spPr/>
    </dgm:pt>
    <dgm:pt modelId="{6D38E9AF-9737-4C19-9905-73C388D05D23}" type="pres">
      <dgm:prSet presAssocID="{906F6728-2DCA-4F54-9BB2-F7EAB7F523E3}" presName="rootComposite" presStyleCnt="0"/>
      <dgm:spPr/>
    </dgm:pt>
    <dgm:pt modelId="{FE7D1FC8-1237-4115-8179-E68A109DF71A}" type="pres">
      <dgm:prSet presAssocID="{906F6728-2DCA-4F54-9BB2-F7EAB7F523E3}" presName="rootText" presStyleLbl="node4" presStyleIdx="3" presStyleCnt="5" custScaleX="128891" custScaleY="96446" custLinFactNeighborX="54026">
        <dgm:presLayoutVars>
          <dgm:chPref val="3"/>
        </dgm:presLayoutVars>
      </dgm:prSet>
      <dgm:spPr/>
    </dgm:pt>
    <dgm:pt modelId="{B70B0284-0C47-40C6-9472-75174A199E63}" type="pres">
      <dgm:prSet presAssocID="{906F6728-2DCA-4F54-9BB2-F7EAB7F523E3}" presName="rootConnector" presStyleLbl="node4" presStyleIdx="3" presStyleCnt="5"/>
      <dgm:spPr/>
    </dgm:pt>
    <dgm:pt modelId="{3E94EF8B-13E6-4D76-A47D-9199F0482BDD}" type="pres">
      <dgm:prSet presAssocID="{906F6728-2DCA-4F54-9BB2-F7EAB7F523E3}" presName="hierChild4" presStyleCnt="0"/>
      <dgm:spPr/>
    </dgm:pt>
    <dgm:pt modelId="{5FF222B0-BCDA-4E31-A572-89FBF1D9EFAA}" type="pres">
      <dgm:prSet presAssocID="{906F6728-2DCA-4F54-9BB2-F7EAB7F523E3}" presName="hierChild5" presStyleCnt="0"/>
      <dgm:spPr/>
    </dgm:pt>
    <dgm:pt modelId="{775ABAAF-4C8D-4CE0-AF34-DE77663AA1AC}" type="pres">
      <dgm:prSet presAssocID="{09DEFDD2-619B-4C0E-9C50-296D3DBF631B}" presName="Name37" presStyleLbl="parChTrans1D4" presStyleIdx="4" presStyleCnt="5"/>
      <dgm:spPr/>
    </dgm:pt>
    <dgm:pt modelId="{FF1B247D-6838-4D7D-8940-E7D091039A90}" type="pres">
      <dgm:prSet presAssocID="{679ECE99-7F79-4B76-B827-3DB5D3B3F083}" presName="hierRoot2" presStyleCnt="0">
        <dgm:presLayoutVars>
          <dgm:hierBranch val="init"/>
        </dgm:presLayoutVars>
      </dgm:prSet>
      <dgm:spPr/>
    </dgm:pt>
    <dgm:pt modelId="{5BAC4116-26D0-40C0-91FB-796DA5677616}" type="pres">
      <dgm:prSet presAssocID="{679ECE99-7F79-4B76-B827-3DB5D3B3F083}" presName="rootComposite" presStyleCnt="0"/>
      <dgm:spPr/>
    </dgm:pt>
    <dgm:pt modelId="{6583E6E8-599C-4836-8E6B-EEF12EF5D8D3}" type="pres">
      <dgm:prSet presAssocID="{679ECE99-7F79-4B76-B827-3DB5D3B3F083}" presName="rootText" presStyleLbl="node4" presStyleIdx="4" presStyleCnt="5" custScaleX="128891" custScaleY="96446" custLinFactNeighborX="54026">
        <dgm:presLayoutVars>
          <dgm:chPref val="3"/>
        </dgm:presLayoutVars>
      </dgm:prSet>
      <dgm:spPr/>
    </dgm:pt>
    <dgm:pt modelId="{9B9CF7CA-EBED-4D80-8691-922F6F933B1C}" type="pres">
      <dgm:prSet presAssocID="{679ECE99-7F79-4B76-B827-3DB5D3B3F083}" presName="rootConnector" presStyleLbl="node4" presStyleIdx="4" presStyleCnt="5"/>
      <dgm:spPr/>
    </dgm:pt>
    <dgm:pt modelId="{E8468945-8D59-49EF-8F7E-44EE02709B8B}" type="pres">
      <dgm:prSet presAssocID="{679ECE99-7F79-4B76-B827-3DB5D3B3F083}" presName="hierChild4" presStyleCnt="0"/>
      <dgm:spPr/>
    </dgm:pt>
    <dgm:pt modelId="{042AF271-0CF7-41FC-AFAF-C890C34DD1D6}" type="pres">
      <dgm:prSet presAssocID="{679ECE99-7F79-4B76-B827-3DB5D3B3F083}" presName="hierChild5" presStyleCnt="0"/>
      <dgm:spPr/>
    </dgm:pt>
    <dgm:pt modelId="{B3456421-FB37-4350-94E2-62D1E01BD0E0}" type="pres">
      <dgm:prSet presAssocID="{1C231E42-2E02-4484-866B-EEFF8D6E1B50}" presName="hierChild5" presStyleCnt="0"/>
      <dgm:spPr/>
    </dgm:pt>
    <dgm:pt modelId="{490DE244-0928-445D-9F8E-83A44B5518CF}" type="pres">
      <dgm:prSet presAssocID="{BBDD3DBF-534E-4279-86BB-61692B74C509}" presName="hierChild5" presStyleCnt="0"/>
      <dgm:spPr/>
    </dgm:pt>
    <dgm:pt modelId="{34AF7910-F3F2-4420-BF1D-48E34CCAEB59}" type="pres">
      <dgm:prSet presAssocID="{B01B4F5E-530E-4EAB-8639-AAD50E596630}" presName="hierChild3" presStyleCnt="0"/>
      <dgm:spPr/>
    </dgm:pt>
  </dgm:ptLst>
  <dgm:cxnLst>
    <dgm:cxn modelId="{B30A3204-4A9B-4ACC-B8EB-3D6343F4A1BE}" type="presOf" srcId="{720D4D77-99DC-44CE-A0E5-7BFD3CDA3981}" destId="{686B10A9-E63F-4AEB-96C2-C62FFA18E910}" srcOrd="0" destOrd="0" presId="urn:microsoft.com/office/officeart/2005/8/layout/orgChart1"/>
    <dgm:cxn modelId="{6B5B030D-8C99-4DE5-A72B-5D044C6CE999}" srcId="{DB897BAC-947D-44F8-85C3-8E96D84A6A20}" destId="{82172658-B29C-45D2-9B78-8DF0278FC2C7}" srcOrd="2" destOrd="0" parTransId="{CD4AA543-6150-4428-B92E-87DC64F662E8}" sibTransId="{ED2444CE-5BB0-4963-BDDB-A14DCDCD7869}"/>
    <dgm:cxn modelId="{6ABB1D1A-9AA1-419B-8820-57F21A08BF6F}" type="presOf" srcId="{B4400224-DBDF-4399-9DD5-F155666E578E}" destId="{7AA6F387-8174-4067-B761-8CE381E386D8}" srcOrd="0" destOrd="0" presId="urn:microsoft.com/office/officeart/2005/8/layout/orgChart1"/>
    <dgm:cxn modelId="{1F9D901E-D3CB-4DCB-990E-BF6211FB0E86}" type="presOf" srcId="{AA2AE2C8-C160-41E1-8F7C-B3449361F1A7}" destId="{531CB509-68A8-4F83-A98E-B0796F16D4B7}" srcOrd="0" destOrd="0" presId="urn:microsoft.com/office/officeart/2005/8/layout/orgChart1"/>
    <dgm:cxn modelId="{CF593823-D954-4AE9-980C-9EC09D6343D1}" type="presOf" srcId="{9055DD42-2E05-480A-A346-FC74EB2A9F81}" destId="{BE58F6FD-5BB6-4AA7-A100-15828D0F67DC}" srcOrd="0" destOrd="0" presId="urn:microsoft.com/office/officeart/2005/8/layout/orgChart1"/>
    <dgm:cxn modelId="{E2390A24-4D74-4F97-87B0-25E9C2A5C7C3}" type="presOf" srcId="{98C5E484-00A3-4027-B417-57F7732C1963}" destId="{2CC13C8E-55D0-4075-8789-5AFEA3BCD4F3}" srcOrd="0" destOrd="0" presId="urn:microsoft.com/office/officeart/2005/8/layout/orgChart1"/>
    <dgm:cxn modelId="{0D8FB224-333C-4322-823B-8B8CE97616FB}" type="presOf" srcId="{DB897BAC-947D-44F8-85C3-8E96D84A6A20}" destId="{8457AD28-1852-42BE-9F92-52F0706C0717}" srcOrd="1" destOrd="0" presId="urn:microsoft.com/office/officeart/2005/8/layout/orgChart1"/>
    <dgm:cxn modelId="{DEE89026-9EAE-44B9-AC4E-7424654EE2B5}" srcId="{1C231E42-2E02-4484-866B-EEFF8D6E1B50}" destId="{906F6728-2DCA-4F54-9BB2-F7EAB7F523E3}" srcOrd="0" destOrd="0" parTransId="{AA7E9BB0-B1DA-41F9-AF31-414D2BED6944}" sibTransId="{5AB0878E-1772-4BFA-AF57-9DFA089A8704}"/>
    <dgm:cxn modelId="{0B31F92B-1239-45A5-9422-4DF45671C00D}" type="presOf" srcId="{BC5782D8-6FB6-4D62-8632-63D1CBB4F8C5}" destId="{18EED13A-04BF-4C5F-97CD-F7617A341030}" srcOrd="0" destOrd="0" presId="urn:microsoft.com/office/officeart/2005/8/layout/orgChart1"/>
    <dgm:cxn modelId="{68A34731-9393-4498-B3A6-93EDA6CEA505}" type="presOf" srcId="{5E1E24FB-E30D-4137-83A4-CB982DD87994}" destId="{85582877-8577-469F-A0CF-C41FE3E2680A}" srcOrd="1" destOrd="0" presId="urn:microsoft.com/office/officeart/2005/8/layout/orgChart1"/>
    <dgm:cxn modelId="{43944837-03DB-451D-92D9-BE34082C9D09}" type="presOf" srcId="{1C231E42-2E02-4484-866B-EEFF8D6E1B50}" destId="{9FB5F846-DC04-4112-843C-8AB9232F24AD}" srcOrd="0" destOrd="0" presId="urn:microsoft.com/office/officeart/2005/8/layout/orgChart1"/>
    <dgm:cxn modelId="{9C842541-99C8-4EC3-80CD-0691ACF9AA29}" type="presOf" srcId="{AA7E9BB0-B1DA-41F9-AF31-414D2BED6944}" destId="{48EBD86F-0240-427C-821B-D91B62A7F413}" srcOrd="0" destOrd="0" presId="urn:microsoft.com/office/officeart/2005/8/layout/orgChart1"/>
    <dgm:cxn modelId="{6933E742-474C-48FF-9BA2-A4164BC85FD0}" type="presOf" srcId="{49134E23-D57F-4721-B358-DEBB5872DC4C}" destId="{172245BC-7367-40A9-9861-CCA3F06DC144}" srcOrd="0" destOrd="0" presId="urn:microsoft.com/office/officeart/2005/8/layout/orgChart1"/>
    <dgm:cxn modelId="{9036C268-C02A-4E16-9561-6C16E4B8B9D4}" type="presOf" srcId="{BBDD3DBF-534E-4279-86BB-61692B74C509}" destId="{F170201C-0030-4074-9CB3-446F2BB9A6C2}" srcOrd="0" destOrd="0" presId="urn:microsoft.com/office/officeart/2005/8/layout/orgChart1"/>
    <dgm:cxn modelId="{FB981F49-135B-4A66-BF62-06C41EF51110}" type="presOf" srcId="{B01B4F5E-530E-4EAB-8639-AAD50E596630}" destId="{2105677F-5449-4CEA-A2C5-DBD1D8A40B6C}" srcOrd="0" destOrd="0" presId="urn:microsoft.com/office/officeart/2005/8/layout/orgChart1"/>
    <dgm:cxn modelId="{C91BC249-7CC6-4344-91BA-54261EE06181}" type="presOf" srcId="{5E1E24FB-E30D-4137-83A4-CB982DD87994}" destId="{E6BA5D9B-54A5-49D6-8B89-B6D13349955D}" srcOrd="0" destOrd="0" presId="urn:microsoft.com/office/officeart/2005/8/layout/orgChart1"/>
    <dgm:cxn modelId="{3D2BC750-3A95-485B-B901-3C602FA700CA}" srcId="{DB897BAC-947D-44F8-85C3-8E96D84A6A20}" destId="{B4400224-DBDF-4399-9DD5-F155666E578E}" srcOrd="1" destOrd="0" parTransId="{BC5782D8-6FB6-4D62-8632-63D1CBB4F8C5}" sibTransId="{51CAA767-9246-450B-9898-2DA1F9CCB9FB}"/>
    <dgm:cxn modelId="{AE546251-E9D7-4C25-87B6-4A25789D7AA6}" type="presOf" srcId="{00909E29-D1D5-4546-91D8-46438D04545F}" destId="{D06C7C19-C58F-4F15-942E-BB75EC403A1C}" srcOrd="0" destOrd="0" presId="urn:microsoft.com/office/officeart/2005/8/layout/orgChart1"/>
    <dgm:cxn modelId="{43A37572-6B71-4AC5-BD7B-058E73907384}" srcId="{B01B4F5E-530E-4EAB-8639-AAD50E596630}" destId="{BBDD3DBF-534E-4279-86BB-61692B74C509}" srcOrd="1" destOrd="0" parTransId="{00909E29-D1D5-4546-91D8-46438D04545F}" sibTransId="{8EC6299B-E31A-4ACF-AFA1-6B6B48910429}"/>
    <dgm:cxn modelId="{822B4B59-7CB5-470F-A01B-AF2383B20F66}" type="presOf" srcId="{B01B4F5E-530E-4EAB-8639-AAD50E596630}" destId="{BC0BFE1B-EF8E-4FDA-831A-22E5F17B9A2E}" srcOrd="1" destOrd="0" presId="urn:microsoft.com/office/officeart/2005/8/layout/orgChart1"/>
    <dgm:cxn modelId="{A5E5305A-7596-498C-9D0C-5855DBFC78B2}" srcId="{1C231E42-2E02-4484-866B-EEFF8D6E1B50}" destId="{679ECE99-7F79-4B76-B827-3DB5D3B3F083}" srcOrd="1" destOrd="0" parTransId="{09DEFDD2-619B-4C0E-9C50-296D3DBF631B}" sibTransId="{E9843FDD-6D25-4FD8-82F0-B8B61C65C45B}"/>
    <dgm:cxn modelId="{420EF287-47A7-48C2-8543-7E9B0A5E4F56}" type="presOf" srcId="{A3D5820E-3F60-49DB-97AF-4BA75188E627}" destId="{5EBAF52D-1DD1-4F9D-B27F-70B8392AB4AA}" srcOrd="0" destOrd="0" presId="urn:microsoft.com/office/officeart/2005/8/layout/orgChart1"/>
    <dgm:cxn modelId="{CD26F28A-1175-406B-8E69-919F6DBAB407}" srcId="{BBDD3DBF-534E-4279-86BB-61692B74C509}" destId="{DB897BAC-947D-44F8-85C3-8E96D84A6A20}" srcOrd="0" destOrd="0" parTransId="{A3D5820E-3F60-49DB-97AF-4BA75188E627}" sibTransId="{01BAAC0D-94B4-437D-936C-CC373DC056AC}"/>
    <dgm:cxn modelId="{065A108B-F516-4244-A68D-CC89C010E36A}" type="presOf" srcId="{720D4D77-99DC-44CE-A0E5-7BFD3CDA3981}" destId="{1A63F776-21EF-4256-94C5-DC90EC1D2831}" srcOrd="1" destOrd="0" presId="urn:microsoft.com/office/officeart/2005/8/layout/orgChart1"/>
    <dgm:cxn modelId="{B9B5C78D-72B0-4F08-9944-1E9F727F2D78}" type="presOf" srcId="{1C231E42-2E02-4484-866B-EEFF8D6E1B50}" destId="{F69B7692-9D23-41B6-888A-2572DD25BDCA}" srcOrd="1" destOrd="0" presId="urn:microsoft.com/office/officeart/2005/8/layout/orgChart1"/>
    <dgm:cxn modelId="{377DD392-33A8-4551-9C6C-202793A2688A}" srcId="{5E1E24FB-E30D-4137-83A4-CB982DD87994}" destId="{720D4D77-99DC-44CE-A0E5-7BFD3CDA3981}" srcOrd="0" destOrd="0" parTransId="{E04AC8BE-F3E1-4D08-AAAE-C4371DE44A8D}" sibTransId="{9A2EA19C-743D-49F1-B4C5-D8FAD9038107}"/>
    <dgm:cxn modelId="{121F1797-B76C-4CAC-82B0-4ABC56BB89EC}" type="presOf" srcId="{82172658-B29C-45D2-9B78-8DF0278FC2C7}" destId="{F4358F40-534B-4EA2-B136-83089B6CD6E1}" srcOrd="1" destOrd="0" presId="urn:microsoft.com/office/officeart/2005/8/layout/orgChart1"/>
    <dgm:cxn modelId="{19DF6597-901C-4A92-A872-DE5EB3D91E7C}" type="presOf" srcId="{82172658-B29C-45D2-9B78-8DF0278FC2C7}" destId="{73E254B3-0939-4D1A-8E32-6749FC8B7B0E}" srcOrd="0" destOrd="0" presId="urn:microsoft.com/office/officeart/2005/8/layout/orgChart1"/>
    <dgm:cxn modelId="{8CE11F9E-DC9A-4D91-8C1F-562A5E225E6D}" type="presOf" srcId="{906F6728-2DCA-4F54-9BB2-F7EAB7F523E3}" destId="{B70B0284-0C47-40C6-9472-75174A199E63}" srcOrd="1" destOrd="0" presId="urn:microsoft.com/office/officeart/2005/8/layout/orgChart1"/>
    <dgm:cxn modelId="{ADF50F9F-8E2A-4A3C-8AAC-F07D6336F0EC}" type="presOf" srcId="{679ECE99-7F79-4B76-B827-3DB5D3B3F083}" destId="{9B9CF7CA-EBED-4D80-8691-922F6F933B1C}" srcOrd="1" destOrd="0" presId="urn:microsoft.com/office/officeart/2005/8/layout/orgChart1"/>
    <dgm:cxn modelId="{C75DF0A2-FBD6-400C-B179-27BD03595B15}" type="presOf" srcId="{49134E23-D57F-4721-B358-DEBB5872DC4C}" destId="{B4643D36-C6BD-48D2-9E86-A666793B06C5}" srcOrd="1" destOrd="0" presId="urn:microsoft.com/office/officeart/2005/8/layout/orgChart1"/>
    <dgm:cxn modelId="{02C974A5-7D2B-4F0E-829E-D73CAECB881F}" type="presOf" srcId="{9E651BC2-9F61-42E8-AF69-E571F8091A2B}" destId="{FE5A1560-DC05-42DA-8A4C-A13C0557B507}" srcOrd="0" destOrd="0" presId="urn:microsoft.com/office/officeart/2005/8/layout/orgChart1"/>
    <dgm:cxn modelId="{1000DFA7-F65C-46D3-AF55-5EE71DD67BD6}" srcId="{DB897BAC-947D-44F8-85C3-8E96D84A6A20}" destId="{49134E23-D57F-4721-B358-DEBB5872DC4C}" srcOrd="0" destOrd="0" parTransId="{98C5E484-00A3-4027-B417-57F7732C1963}" sibTransId="{2E5E2197-6D24-4E43-B4C1-6B3C8330D3BC}"/>
    <dgm:cxn modelId="{B74713B1-57D1-419C-9C83-6DC089891BB2}" srcId="{B01B4F5E-530E-4EAB-8639-AAD50E596630}" destId="{5E1E24FB-E30D-4137-83A4-CB982DD87994}" srcOrd="0" destOrd="0" parTransId="{79FC648D-CBC4-494F-8316-C0658F5CB3BF}" sibTransId="{9C0CB83A-80AF-485C-AA9B-6D85C7E146A7}"/>
    <dgm:cxn modelId="{ECE5B1B3-9065-4673-8BDB-2A39A92B90C0}" srcId="{BBDD3DBF-534E-4279-86BB-61692B74C509}" destId="{1C231E42-2E02-4484-866B-EEFF8D6E1B50}" srcOrd="1" destOrd="0" parTransId="{AA2AE2C8-C160-41E1-8F7C-B3449361F1A7}" sibTransId="{30E10C48-57E6-4BDE-89A0-AD4BC955720D}"/>
    <dgm:cxn modelId="{F4B4B4B8-41F1-451B-8AD8-C3322509DCDF}" type="presOf" srcId="{09DEFDD2-619B-4C0E-9C50-296D3DBF631B}" destId="{775ABAAF-4C8D-4CE0-AF34-DE77663AA1AC}" srcOrd="0" destOrd="0" presId="urn:microsoft.com/office/officeart/2005/8/layout/orgChart1"/>
    <dgm:cxn modelId="{587CD2C5-4D6A-4A95-843D-D3690993AC55}" type="presOf" srcId="{79FC648D-CBC4-494F-8316-C0658F5CB3BF}" destId="{F05900E2-939D-43C0-BD72-11A11897E857}" srcOrd="0" destOrd="0" presId="urn:microsoft.com/office/officeart/2005/8/layout/orgChart1"/>
    <dgm:cxn modelId="{34DE67C6-60A7-44F8-92CF-974F24C6B906}" srcId="{5E1E24FB-E30D-4137-83A4-CB982DD87994}" destId="{9055DD42-2E05-480A-A346-FC74EB2A9F81}" srcOrd="1" destOrd="0" parTransId="{9E651BC2-9F61-42E8-AF69-E571F8091A2B}" sibTransId="{D5596512-AB65-434B-9D18-2AAB83311A12}"/>
    <dgm:cxn modelId="{7A09F8CC-7F60-4190-996A-885E18A053EE}" type="presOf" srcId="{3561A0B4-CB0B-4A38-B54A-5344E2953221}" destId="{B36691AE-83E2-40BF-9727-4642324A699D}" srcOrd="0" destOrd="0" presId="urn:microsoft.com/office/officeart/2005/8/layout/orgChart1"/>
    <dgm:cxn modelId="{E8FB47D4-F370-482A-A800-B3A5AB0F20C5}" type="presOf" srcId="{679ECE99-7F79-4B76-B827-3DB5D3B3F083}" destId="{6583E6E8-599C-4836-8E6B-EEF12EF5D8D3}" srcOrd="0" destOrd="0" presId="urn:microsoft.com/office/officeart/2005/8/layout/orgChart1"/>
    <dgm:cxn modelId="{D44E48DD-61DB-487E-8784-51B79A55D22B}" type="presOf" srcId="{9055DD42-2E05-480A-A346-FC74EB2A9F81}" destId="{C8381EA6-3584-452E-840E-C57E7BC73470}" srcOrd="1" destOrd="0" presId="urn:microsoft.com/office/officeart/2005/8/layout/orgChart1"/>
    <dgm:cxn modelId="{89EF77E3-1D8D-4F89-B7D2-75FC19F117A4}" type="presOf" srcId="{B4400224-DBDF-4399-9DD5-F155666E578E}" destId="{B450BB88-D205-46D9-A599-FC5AAC1DC279}" srcOrd="1" destOrd="0" presId="urn:microsoft.com/office/officeart/2005/8/layout/orgChart1"/>
    <dgm:cxn modelId="{507B01E7-ADC0-4CAA-92B1-DC86D17F9E51}" srcId="{3561A0B4-CB0B-4A38-B54A-5344E2953221}" destId="{B01B4F5E-530E-4EAB-8639-AAD50E596630}" srcOrd="0" destOrd="0" parTransId="{2C2D14DE-4B9E-4F1E-B7EC-C6B44892ECC4}" sibTransId="{7E75D119-0CA5-49AE-9890-45EE8B893E16}"/>
    <dgm:cxn modelId="{93932BF3-E854-47F3-90B6-05E61C634BD6}" type="presOf" srcId="{906F6728-2DCA-4F54-9BB2-F7EAB7F523E3}" destId="{FE7D1FC8-1237-4115-8179-E68A109DF71A}" srcOrd="0" destOrd="0" presId="urn:microsoft.com/office/officeart/2005/8/layout/orgChart1"/>
    <dgm:cxn modelId="{AE588BF3-1A25-495F-9EF8-19AA3298CEEE}" type="presOf" srcId="{DB897BAC-947D-44F8-85C3-8E96D84A6A20}" destId="{BBEBDDED-9473-4FFD-82B5-47969DF511B6}" srcOrd="0" destOrd="0" presId="urn:microsoft.com/office/officeart/2005/8/layout/orgChart1"/>
    <dgm:cxn modelId="{416A8EF3-EF88-461D-A2CE-B374BB9BA2AC}" type="presOf" srcId="{E04AC8BE-F3E1-4D08-AAAE-C4371DE44A8D}" destId="{71D0CC64-1483-4930-98F6-013ED4050207}" srcOrd="0" destOrd="0" presId="urn:microsoft.com/office/officeart/2005/8/layout/orgChart1"/>
    <dgm:cxn modelId="{760225F9-C981-4044-BB9B-6BB59447694B}" type="presOf" srcId="{BBDD3DBF-534E-4279-86BB-61692B74C509}" destId="{32EBF483-ED54-4CCE-AF18-4964FECD1EF4}" srcOrd="1" destOrd="0" presId="urn:microsoft.com/office/officeart/2005/8/layout/orgChart1"/>
    <dgm:cxn modelId="{3AE362FE-A88D-474A-946F-148D4DC2B251}" type="presOf" srcId="{CD4AA543-6150-4428-B92E-87DC64F662E8}" destId="{C934DFD6-3C1F-4B95-B264-A14FD547A788}" srcOrd="0" destOrd="0" presId="urn:microsoft.com/office/officeart/2005/8/layout/orgChart1"/>
    <dgm:cxn modelId="{B1609834-E5E5-4B53-A38E-3C62630002D8}" type="presParOf" srcId="{B36691AE-83E2-40BF-9727-4642324A699D}" destId="{C8D3F416-383C-45A6-9F27-E504E7E70ED1}" srcOrd="0" destOrd="0" presId="urn:microsoft.com/office/officeart/2005/8/layout/orgChart1"/>
    <dgm:cxn modelId="{5624DE06-AA3B-4FB1-815E-5DACD8E8E815}" type="presParOf" srcId="{C8D3F416-383C-45A6-9F27-E504E7E70ED1}" destId="{9B935AE6-6D90-45EF-8683-BD48D23EA5DA}" srcOrd="0" destOrd="0" presId="urn:microsoft.com/office/officeart/2005/8/layout/orgChart1"/>
    <dgm:cxn modelId="{5ABDED87-C9D8-4ED4-A624-9FC3E157AE72}" type="presParOf" srcId="{9B935AE6-6D90-45EF-8683-BD48D23EA5DA}" destId="{2105677F-5449-4CEA-A2C5-DBD1D8A40B6C}" srcOrd="0" destOrd="0" presId="urn:microsoft.com/office/officeart/2005/8/layout/orgChart1"/>
    <dgm:cxn modelId="{5EB4DD63-7310-4A61-9FDD-A1440C6CB096}" type="presParOf" srcId="{9B935AE6-6D90-45EF-8683-BD48D23EA5DA}" destId="{BC0BFE1B-EF8E-4FDA-831A-22E5F17B9A2E}" srcOrd="1" destOrd="0" presId="urn:microsoft.com/office/officeart/2005/8/layout/orgChart1"/>
    <dgm:cxn modelId="{0810B599-77FA-4BAD-9443-99477CE8A25A}" type="presParOf" srcId="{C8D3F416-383C-45A6-9F27-E504E7E70ED1}" destId="{444C74C5-0AA2-4168-8AB9-C69BDABED8D8}" srcOrd="1" destOrd="0" presId="urn:microsoft.com/office/officeart/2005/8/layout/orgChart1"/>
    <dgm:cxn modelId="{B22BDCBB-02A6-4A11-BF37-61723E507716}" type="presParOf" srcId="{444C74C5-0AA2-4168-8AB9-C69BDABED8D8}" destId="{F05900E2-939D-43C0-BD72-11A11897E857}" srcOrd="0" destOrd="0" presId="urn:microsoft.com/office/officeart/2005/8/layout/orgChart1"/>
    <dgm:cxn modelId="{1E1E0E2E-DC32-4925-B6CC-1F75648485CF}" type="presParOf" srcId="{444C74C5-0AA2-4168-8AB9-C69BDABED8D8}" destId="{C8405323-8408-4B3F-8CAC-481B39DA36A1}" srcOrd="1" destOrd="0" presId="urn:microsoft.com/office/officeart/2005/8/layout/orgChart1"/>
    <dgm:cxn modelId="{12F67356-F49E-41C5-99F9-CD072F66F19C}" type="presParOf" srcId="{C8405323-8408-4B3F-8CAC-481B39DA36A1}" destId="{82ADA758-BE50-4DF6-8A32-EB59C7B8E331}" srcOrd="0" destOrd="0" presId="urn:microsoft.com/office/officeart/2005/8/layout/orgChart1"/>
    <dgm:cxn modelId="{88E96035-242D-4E63-903D-CCFCEC4CE6D0}" type="presParOf" srcId="{82ADA758-BE50-4DF6-8A32-EB59C7B8E331}" destId="{E6BA5D9B-54A5-49D6-8B89-B6D13349955D}" srcOrd="0" destOrd="0" presId="urn:microsoft.com/office/officeart/2005/8/layout/orgChart1"/>
    <dgm:cxn modelId="{5E1380A0-B799-4A1F-AA5B-FB8BEAF21DE6}" type="presParOf" srcId="{82ADA758-BE50-4DF6-8A32-EB59C7B8E331}" destId="{85582877-8577-469F-A0CF-C41FE3E2680A}" srcOrd="1" destOrd="0" presId="urn:microsoft.com/office/officeart/2005/8/layout/orgChart1"/>
    <dgm:cxn modelId="{466E7085-D322-4E20-98D1-960296C03C08}" type="presParOf" srcId="{C8405323-8408-4B3F-8CAC-481B39DA36A1}" destId="{A6007353-A93E-46FB-B2ED-F2463BF87440}" srcOrd="1" destOrd="0" presId="urn:microsoft.com/office/officeart/2005/8/layout/orgChart1"/>
    <dgm:cxn modelId="{3A9A16B8-AF98-4C83-B8EF-4263D755440A}" type="presParOf" srcId="{A6007353-A93E-46FB-B2ED-F2463BF87440}" destId="{71D0CC64-1483-4930-98F6-013ED4050207}" srcOrd="0" destOrd="0" presId="urn:microsoft.com/office/officeart/2005/8/layout/orgChart1"/>
    <dgm:cxn modelId="{74ED2B92-C7F6-439A-BB53-A1C25D6C9959}" type="presParOf" srcId="{A6007353-A93E-46FB-B2ED-F2463BF87440}" destId="{314DF303-4ED3-43D8-B677-F695CDAAC780}" srcOrd="1" destOrd="0" presId="urn:microsoft.com/office/officeart/2005/8/layout/orgChart1"/>
    <dgm:cxn modelId="{3BFC648C-0624-4569-B2D8-946185A28757}" type="presParOf" srcId="{314DF303-4ED3-43D8-B677-F695CDAAC780}" destId="{9C59722C-71EE-43C7-9EFC-E1A760873844}" srcOrd="0" destOrd="0" presId="urn:microsoft.com/office/officeart/2005/8/layout/orgChart1"/>
    <dgm:cxn modelId="{4F03CB25-C633-4E1C-B0EF-89D8C7DB976E}" type="presParOf" srcId="{9C59722C-71EE-43C7-9EFC-E1A760873844}" destId="{686B10A9-E63F-4AEB-96C2-C62FFA18E910}" srcOrd="0" destOrd="0" presId="urn:microsoft.com/office/officeart/2005/8/layout/orgChart1"/>
    <dgm:cxn modelId="{ECE9AAFA-187C-4A9F-BC3B-581DEF31EEAA}" type="presParOf" srcId="{9C59722C-71EE-43C7-9EFC-E1A760873844}" destId="{1A63F776-21EF-4256-94C5-DC90EC1D2831}" srcOrd="1" destOrd="0" presId="urn:microsoft.com/office/officeart/2005/8/layout/orgChart1"/>
    <dgm:cxn modelId="{1D214CC5-F712-4D20-8458-C53D264E4E41}" type="presParOf" srcId="{314DF303-4ED3-43D8-B677-F695CDAAC780}" destId="{1583A49F-B02B-46FE-99D1-90E5B21C47E6}" srcOrd="1" destOrd="0" presId="urn:microsoft.com/office/officeart/2005/8/layout/orgChart1"/>
    <dgm:cxn modelId="{971F7804-3C28-439A-A8D5-A069F2ECC183}" type="presParOf" srcId="{314DF303-4ED3-43D8-B677-F695CDAAC780}" destId="{54D66829-80B4-4A57-8E13-D04ED045E8F8}" srcOrd="2" destOrd="0" presId="urn:microsoft.com/office/officeart/2005/8/layout/orgChart1"/>
    <dgm:cxn modelId="{48424A6D-18ED-41F8-808B-C0401DF64B80}" type="presParOf" srcId="{A6007353-A93E-46FB-B2ED-F2463BF87440}" destId="{FE5A1560-DC05-42DA-8A4C-A13C0557B507}" srcOrd="2" destOrd="0" presId="urn:microsoft.com/office/officeart/2005/8/layout/orgChart1"/>
    <dgm:cxn modelId="{582D87EE-30E0-4346-A168-298A34CA127F}" type="presParOf" srcId="{A6007353-A93E-46FB-B2ED-F2463BF87440}" destId="{B44DC2FA-C4FA-4974-A540-201EBCADA7A1}" srcOrd="3" destOrd="0" presId="urn:microsoft.com/office/officeart/2005/8/layout/orgChart1"/>
    <dgm:cxn modelId="{5B030037-71D6-4FB6-8172-42CEB1068792}" type="presParOf" srcId="{B44DC2FA-C4FA-4974-A540-201EBCADA7A1}" destId="{ACDCF73D-4174-4C48-B6D6-ECC26C6B7BA4}" srcOrd="0" destOrd="0" presId="urn:microsoft.com/office/officeart/2005/8/layout/orgChart1"/>
    <dgm:cxn modelId="{19590C9D-CC70-4E79-8BA8-B2F06A8749FA}" type="presParOf" srcId="{ACDCF73D-4174-4C48-B6D6-ECC26C6B7BA4}" destId="{BE58F6FD-5BB6-4AA7-A100-15828D0F67DC}" srcOrd="0" destOrd="0" presId="urn:microsoft.com/office/officeart/2005/8/layout/orgChart1"/>
    <dgm:cxn modelId="{A007BFC6-3DC1-4DEC-B1CA-A4ED1B1DF8C5}" type="presParOf" srcId="{ACDCF73D-4174-4C48-B6D6-ECC26C6B7BA4}" destId="{C8381EA6-3584-452E-840E-C57E7BC73470}" srcOrd="1" destOrd="0" presId="urn:microsoft.com/office/officeart/2005/8/layout/orgChart1"/>
    <dgm:cxn modelId="{50BBC3C2-AD68-45B2-8C0A-B1CE54CAE3CE}" type="presParOf" srcId="{B44DC2FA-C4FA-4974-A540-201EBCADA7A1}" destId="{A646A660-654A-452A-9BF7-261D9B31EB8D}" srcOrd="1" destOrd="0" presId="urn:microsoft.com/office/officeart/2005/8/layout/orgChart1"/>
    <dgm:cxn modelId="{0394BA4E-BFBD-460F-81C3-5FD2E5099886}" type="presParOf" srcId="{B44DC2FA-C4FA-4974-A540-201EBCADA7A1}" destId="{BB0D7F67-DAB9-4858-9520-ECB337D63141}" srcOrd="2" destOrd="0" presId="urn:microsoft.com/office/officeart/2005/8/layout/orgChart1"/>
    <dgm:cxn modelId="{6E7A2CA0-313D-4A77-8FC5-30B34D9D6DC9}" type="presParOf" srcId="{C8405323-8408-4B3F-8CAC-481B39DA36A1}" destId="{40FCA501-D643-457D-A303-C69B18792598}" srcOrd="2" destOrd="0" presId="urn:microsoft.com/office/officeart/2005/8/layout/orgChart1"/>
    <dgm:cxn modelId="{D2A0861A-DA5C-4D06-90D1-4C9349D92B7B}" type="presParOf" srcId="{444C74C5-0AA2-4168-8AB9-C69BDABED8D8}" destId="{D06C7C19-C58F-4F15-942E-BB75EC403A1C}" srcOrd="2" destOrd="0" presId="urn:microsoft.com/office/officeart/2005/8/layout/orgChart1"/>
    <dgm:cxn modelId="{659A7C9F-10E6-4838-9B61-B335A7991C0E}" type="presParOf" srcId="{444C74C5-0AA2-4168-8AB9-C69BDABED8D8}" destId="{82955C47-A462-4ACD-B875-F961285CA3EE}" srcOrd="3" destOrd="0" presId="urn:microsoft.com/office/officeart/2005/8/layout/orgChart1"/>
    <dgm:cxn modelId="{A832F3CB-B02B-4CA2-AFA3-8E499DC89FC2}" type="presParOf" srcId="{82955C47-A462-4ACD-B875-F961285CA3EE}" destId="{71F2B899-B6F7-4680-BC0A-DB505F728F8A}" srcOrd="0" destOrd="0" presId="urn:microsoft.com/office/officeart/2005/8/layout/orgChart1"/>
    <dgm:cxn modelId="{B352F521-372F-4EBF-8252-EF1E93115C21}" type="presParOf" srcId="{71F2B899-B6F7-4680-BC0A-DB505F728F8A}" destId="{F170201C-0030-4074-9CB3-446F2BB9A6C2}" srcOrd="0" destOrd="0" presId="urn:microsoft.com/office/officeart/2005/8/layout/orgChart1"/>
    <dgm:cxn modelId="{5053D0BD-813C-48C5-8C1E-3FE4FACC4916}" type="presParOf" srcId="{71F2B899-B6F7-4680-BC0A-DB505F728F8A}" destId="{32EBF483-ED54-4CCE-AF18-4964FECD1EF4}" srcOrd="1" destOrd="0" presId="urn:microsoft.com/office/officeart/2005/8/layout/orgChart1"/>
    <dgm:cxn modelId="{BC22E355-F652-4A1D-BD14-5A39926A426D}" type="presParOf" srcId="{82955C47-A462-4ACD-B875-F961285CA3EE}" destId="{A7607026-C3A8-4A43-A258-61A74594762D}" srcOrd="1" destOrd="0" presId="urn:microsoft.com/office/officeart/2005/8/layout/orgChart1"/>
    <dgm:cxn modelId="{50DBB54A-B160-4821-AC9C-25CE535ACEA5}" type="presParOf" srcId="{A7607026-C3A8-4A43-A258-61A74594762D}" destId="{5EBAF52D-1DD1-4F9D-B27F-70B8392AB4AA}" srcOrd="0" destOrd="0" presId="urn:microsoft.com/office/officeart/2005/8/layout/orgChart1"/>
    <dgm:cxn modelId="{6A8799F9-6FFB-4D53-9351-87EFDF07ACD5}" type="presParOf" srcId="{A7607026-C3A8-4A43-A258-61A74594762D}" destId="{9379D5A0-2AD8-4A38-A0EA-6BFE6E247622}" srcOrd="1" destOrd="0" presId="urn:microsoft.com/office/officeart/2005/8/layout/orgChart1"/>
    <dgm:cxn modelId="{23A64149-EC43-4B8B-91EA-A23F39063535}" type="presParOf" srcId="{9379D5A0-2AD8-4A38-A0EA-6BFE6E247622}" destId="{17F67E3D-A0CA-4977-9D6F-C2E2097DD005}" srcOrd="0" destOrd="0" presId="urn:microsoft.com/office/officeart/2005/8/layout/orgChart1"/>
    <dgm:cxn modelId="{F109ADC1-B7E9-41A0-8782-193070806DD6}" type="presParOf" srcId="{17F67E3D-A0CA-4977-9D6F-C2E2097DD005}" destId="{BBEBDDED-9473-4FFD-82B5-47969DF511B6}" srcOrd="0" destOrd="0" presId="urn:microsoft.com/office/officeart/2005/8/layout/orgChart1"/>
    <dgm:cxn modelId="{5B05DDB9-98DF-4092-8CA7-9998D38C6D29}" type="presParOf" srcId="{17F67E3D-A0CA-4977-9D6F-C2E2097DD005}" destId="{8457AD28-1852-42BE-9F92-52F0706C0717}" srcOrd="1" destOrd="0" presId="urn:microsoft.com/office/officeart/2005/8/layout/orgChart1"/>
    <dgm:cxn modelId="{4283F84C-FF2C-4C98-A707-70B9F753F405}" type="presParOf" srcId="{9379D5A0-2AD8-4A38-A0EA-6BFE6E247622}" destId="{CE5AC26E-5FB5-4139-B74C-D77A81F91CF2}" srcOrd="1" destOrd="0" presId="urn:microsoft.com/office/officeart/2005/8/layout/orgChart1"/>
    <dgm:cxn modelId="{B9C5E7C1-888D-4BAB-94C5-727CCC8E4E7C}" type="presParOf" srcId="{CE5AC26E-5FB5-4139-B74C-D77A81F91CF2}" destId="{2CC13C8E-55D0-4075-8789-5AFEA3BCD4F3}" srcOrd="0" destOrd="0" presId="urn:microsoft.com/office/officeart/2005/8/layout/orgChart1"/>
    <dgm:cxn modelId="{B44AE99E-06A6-4C75-AF3C-AC19C04BFF47}" type="presParOf" srcId="{CE5AC26E-5FB5-4139-B74C-D77A81F91CF2}" destId="{906350DF-0CD0-4774-8B96-9CA149293064}" srcOrd="1" destOrd="0" presId="urn:microsoft.com/office/officeart/2005/8/layout/orgChart1"/>
    <dgm:cxn modelId="{7A60FEF2-6343-4E08-942C-DB4C34FE9CDE}" type="presParOf" srcId="{906350DF-0CD0-4774-8B96-9CA149293064}" destId="{38269605-77FA-4B41-BD20-09AABAAB1E9F}" srcOrd="0" destOrd="0" presId="urn:microsoft.com/office/officeart/2005/8/layout/orgChart1"/>
    <dgm:cxn modelId="{2E044BA2-3B42-4C57-BA87-C0F4E105BBBD}" type="presParOf" srcId="{38269605-77FA-4B41-BD20-09AABAAB1E9F}" destId="{172245BC-7367-40A9-9861-CCA3F06DC144}" srcOrd="0" destOrd="0" presId="urn:microsoft.com/office/officeart/2005/8/layout/orgChart1"/>
    <dgm:cxn modelId="{A7C447B4-80A6-4381-A01B-2ADB6C382119}" type="presParOf" srcId="{38269605-77FA-4B41-BD20-09AABAAB1E9F}" destId="{B4643D36-C6BD-48D2-9E86-A666793B06C5}" srcOrd="1" destOrd="0" presId="urn:microsoft.com/office/officeart/2005/8/layout/orgChart1"/>
    <dgm:cxn modelId="{C45021EE-A54C-488F-87C0-8BC3992609AD}" type="presParOf" srcId="{906350DF-0CD0-4774-8B96-9CA149293064}" destId="{A9DE920F-0D6B-41E5-B400-22028573AC5A}" srcOrd="1" destOrd="0" presId="urn:microsoft.com/office/officeart/2005/8/layout/orgChart1"/>
    <dgm:cxn modelId="{441AFFD2-AB17-401C-98A6-047DD49E43B3}" type="presParOf" srcId="{906350DF-0CD0-4774-8B96-9CA149293064}" destId="{818DB223-6765-4008-ADCD-2985E233A058}" srcOrd="2" destOrd="0" presId="urn:microsoft.com/office/officeart/2005/8/layout/orgChart1"/>
    <dgm:cxn modelId="{4F45712C-8852-46A1-AB11-13436D5B7288}" type="presParOf" srcId="{CE5AC26E-5FB5-4139-B74C-D77A81F91CF2}" destId="{18EED13A-04BF-4C5F-97CD-F7617A341030}" srcOrd="2" destOrd="0" presId="urn:microsoft.com/office/officeart/2005/8/layout/orgChart1"/>
    <dgm:cxn modelId="{7FF3622D-6EDC-4089-83C5-524A19B16116}" type="presParOf" srcId="{CE5AC26E-5FB5-4139-B74C-D77A81F91CF2}" destId="{E1F2FD1D-1B33-42A7-993D-4A190267B887}" srcOrd="3" destOrd="0" presId="urn:microsoft.com/office/officeart/2005/8/layout/orgChart1"/>
    <dgm:cxn modelId="{17787922-FC39-492F-9896-C077F6441A0F}" type="presParOf" srcId="{E1F2FD1D-1B33-42A7-993D-4A190267B887}" destId="{372C4149-3E49-4595-A2AA-B05376F5105B}" srcOrd="0" destOrd="0" presId="urn:microsoft.com/office/officeart/2005/8/layout/orgChart1"/>
    <dgm:cxn modelId="{0E80C7D0-B5A6-478B-B894-F445FB07936D}" type="presParOf" srcId="{372C4149-3E49-4595-A2AA-B05376F5105B}" destId="{7AA6F387-8174-4067-B761-8CE381E386D8}" srcOrd="0" destOrd="0" presId="urn:microsoft.com/office/officeart/2005/8/layout/orgChart1"/>
    <dgm:cxn modelId="{5655D28D-3634-4D3C-B933-929C0BFE15E6}" type="presParOf" srcId="{372C4149-3E49-4595-A2AA-B05376F5105B}" destId="{B450BB88-D205-46D9-A599-FC5AAC1DC279}" srcOrd="1" destOrd="0" presId="urn:microsoft.com/office/officeart/2005/8/layout/orgChart1"/>
    <dgm:cxn modelId="{F8627CA8-285E-4921-8B20-3EBCFAD83F97}" type="presParOf" srcId="{E1F2FD1D-1B33-42A7-993D-4A190267B887}" destId="{EF086DCA-3747-483A-85EB-FB83A2D9CDD0}" srcOrd="1" destOrd="0" presId="urn:microsoft.com/office/officeart/2005/8/layout/orgChart1"/>
    <dgm:cxn modelId="{B5CFA8DF-07A8-456C-8236-E84FAE0F6FBF}" type="presParOf" srcId="{E1F2FD1D-1B33-42A7-993D-4A190267B887}" destId="{6FF2DAAE-71A5-408E-9EBE-53BD1A370786}" srcOrd="2" destOrd="0" presId="urn:microsoft.com/office/officeart/2005/8/layout/orgChart1"/>
    <dgm:cxn modelId="{987D4CFD-AB8F-4CF1-9321-E635CF1E4407}" type="presParOf" srcId="{CE5AC26E-5FB5-4139-B74C-D77A81F91CF2}" destId="{C934DFD6-3C1F-4B95-B264-A14FD547A788}" srcOrd="4" destOrd="0" presId="urn:microsoft.com/office/officeart/2005/8/layout/orgChart1"/>
    <dgm:cxn modelId="{558DDF90-C2A2-4A56-B5BF-8902AE1D565A}" type="presParOf" srcId="{CE5AC26E-5FB5-4139-B74C-D77A81F91CF2}" destId="{B0519EA0-ED24-4695-AFBF-FF984CA812B4}" srcOrd="5" destOrd="0" presId="urn:microsoft.com/office/officeart/2005/8/layout/orgChart1"/>
    <dgm:cxn modelId="{9F33B225-E172-4B44-9643-0C0C85E16457}" type="presParOf" srcId="{B0519EA0-ED24-4695-AFBF-FF984CA812B4}" destId="{D6C849A5-2B6E-4618-822F-7D1B712BE6FB}" srcOrd="0" destOrd="0" presId="urn:microsoft.com/office/officeart/2005/8/layout/orgChart1"/>
    <dgm:cxn modelId="{A44D6091-B3DD-4E5D-83DE-106DE59F0A10}" type="presParOf" srcId="{D6C849A5-2B6E-4618-822F-7D1B712BE6FB}" destId="{73E254B3-0939-4D1A-8E32-6749FC8B7B0E}" srcOrd="0" destOrd="0" presId="urn:microsoft.com/office/officeart/2005/8/layout/orgChart1"/>
    <dgm:cxn modelId="{DBEB258A-EA4F-4E58-8303-2136D7DAB7A3}" type="presParOf" srcId="{D6C849A5-2B6E-4618-822F-7D1B712BE6FB}" destId="{F4358F40-534B-4EA2-B136-83089B6CD6E1}" srcOrd="1" destOrd="0" presId="urn:microsoft.com/office/officeart/2005/8/layout/orgChart1"/>
    <dgm:cxn modelId="{E8CA6336-3480-49CF-B86F-AB7DE805651A}" type="presParOf" srcId="{B0519EA0-ED24-4695-AFBF-FF984CA812B4}" destId="{13D2EF44-7E01-4CC6-A8FB-95A9D236FAA4}" srcOrd="1" destOrd="0" presId="urn:microsoft.com/office/officeart/2005/8/layout/orgChart1"/>
    <dgm:cxn modelId="{C3271677-595F-43CE-9D55-2A82132C4CB0}" type="presParOf" srcId="{B0519EA0-ED24-4695-AFBF-FF984CA812B4}" destId="{65AE96A7-A12F-405B-AE60-8A9EAFB9D9DC}" srcOrd="2" destOrd="0" presId="urn:microsoft.com/office/officeart/2005/8/layout/orgChart1"/>
    <dgm:cxn modelId="{75D2C2FE-4614-4E2B-A8BD-BE123AB3126A}" type="presParOf" srcId="{9379D5A0-2AD8-4A38-A0EA-6BFE6E247622}" destId="{ED685001-8FE9-4306-8541-73B82C3EF542}" srcOrd="2" destOrd="0" presId="urn:microsoft.com/office/officeart/2005/8/layout/orgChart1"/>
    <dgm:cxn modelId="{A90FFA31-EBD2-45F6-939B-0E7E9493ED3B}" type="presParOf" srcId="{A7607026-C3A8-4A43-A258-61A74594762D}" destId="{531CB509-68A8-4F83-A98E-B0796F16D4B7}" srcOrd="2" destOrd="0" presId="urn:microsoft.com/office/officeart/2005/8/layout/orgChart1"/>
    <dgm:cxn modelId="{96156FF4-7370-4023-8FA7-5CDEE5E99113}" type="presParOf" srcId="{A7607026-C3A8-4A43-A258-61A74594762D}" destId="{8405DAF6-8410-44A1-B364-9C1BB1EF1EA2}" srcOrd="3" destOrd="0" presId="urn:microsoft.com/office/officeart/2005/8/layout/orgChart1"/>
    <dgm:cxn modelId="{C458E139-AE10-48F3-9738-ACE7CF788274}" type="presParOf" srcId="{8405DAF6-8410-44A1-B364-9C1BB1EF1EA2}" destId="{58A634F6-8247-40AE-B96C-F5589BD6BB6A}" srcOrd="0" destOrd="0" presId="urn:microsoft.com/office/officeart/2005/8/layout/orgChart1"/>
    <dgm:cxn modelId="{7A76DCA8-E792-438A-ACB7-2755910B26E6}" type="presParOf" srcId="{58A634F6-8247-40AE-B96C-F5589BD6BB6A}" destId="{9FB5F846-DC04-4112-843C-8AB9232F24AD}" srcOrd="0" destOrd="0" presId="urn:microsoft.com/office/officeart/2005/8/layout/orgChart1"/>
    <dgm:cxn modelId="{D7B36BA3-B961-45D5-8C8C-8A4CCF81C99A}" type="presParOf" srcId="{58A634F6-8247-40AE-B96C-F5589BD6BB6A}" destId="{F69B7692-9D23-41B6-888A-2572DD25BDCA}" srcOrd="1" destOrd="0" presId="urn:microsoft.com/office/officeart/2005/8/layout/orgChart1"/>
    <dgm:cxn modelId="{12CAD871-3F11-48B3-B4DF-DF778C8FE81D}" type="presParOf" srcId="{8405DAF6-8410-44A1-B364-9C1BB1EF1EA2}" destId="{C04489DE-14C1-40DC-8D94-CF7E482B01F8}" srcOrd="1" destOrd="0" presId="urn:microsoft.com/office/officeart/2005/8/layout/orgChart1"/>
    <dgm:cxn modelId="{424FE707-2796-45C4-984D-DC00E0881110}" type="presParOf" srcId="{C04489DE-14C1-40DC-8D94-CF7E482B01F8}" destId="{48EBD86F-0240-427C-821B-D91B62A7F413}" srcOrd="0" destOrd="0" presId="urn:microsoft.com/office/officeart/2005/8/layout/orgChart1"/>
    <dgm:cxn modelId="{88C7C18C-D4BD-4B3F-B47E-5DF3C88623B3}" type="presParOf" srcId="{C04489DE-14C1-40DC-8D94-CF7E482B01F8}" destId="{BA2F3833-6196-42F8-80D5-49FF249DF7D4}" srcOrd="1" destOrd="0" presId="urn:microsoft.com/office/officeart/2005/8/layout/orgChart1"/>
    <dgm:cxn modelId="{4A395611-F0FE-466F-BB49-A6DB8FB4B942}" type="presParOf" srcId="{BA2F3833-6196-42F8-80D5-49FF249DF7D4}" destId="{6D38E9AF-9737-4C19-9905-73C388D05D23}" srcOrd="0" destOrd="0" presId="urn:microsoft.com/office/officeart/2005/8/layout/orgChart1"/>
    <dgm:cxn modelId="{58B914CB-AD80-4B39-99EC-C9596CED2EF0}" type="presParOf" srcId="{6D38E9AF-9737-4C19-9905-73C388D05D23}" destId="{FE7D1FC8-1237-4115-8179-E68A109DF71A}" srcOrd="0" destOrd="0" presId="urn:microsoft.com/office/officeart/2005/8/layout/orgChart1"/>
    <dgm:cxn modelId="{4971ADB6-4DE5-43EB-8786-C1DF3118B602}" type="presParOf" srcId="{6D38E9AF-9737-4C19-9905-73C388D05D23}" destId="{B70B0284-0C47-40C6-9472-75174A199E63}" srcOrd="1" destOrd="0" presId="urn:microsoft.com/office/officeart/2005/8/layout/orgChart1"/>
    <dgm:cxn modelId="{6DFC18EE-EF9F-47C9-8DC5-06BE56A2DD69}" type="presParOf" srcId="{BA2F3833-6196-42F8-80D5-49FF249DF7D4}" destId="{3E94EF8B-13E6-4D76-A47D-9199F0482BDD}" srcOrd="1" destOrd="0" presId="urn:microsoft.com/office/officeart/2005/8/layout/orgChart1"/>
    <dgm:cxn modelId="{05E5C188-F5D8-48FA-8F23-6E86B902D108}" type="presParOf" srcId="{BA2F3833-6196-42F8-80D5-49FF249DF7D4}" destId="{5FF222B0-BCDA-4E31-A572-89FBF1D9EFAA}" srcOrd="2" destOrd="0" presId="urn:microsoft.com/office/officeart/2005/8/layout/orgChart1"/>
    <dgm:cxn modelId="{D79A0E12-7E4B-4CB4-A7C9-7E6D4C60B76E}" type="presParOf" srcId="{C04489DE-14C1-40DC-8D94-CF7E482B01F8}" destId="{775ABAAF-4C8D-4CE0-AF34-DE77663AA1AC}" srcOrd="2" destOrd="0" presId="urn:microsoft.com/office/officeart/2005/8/layout/orgChart1"/>
    <dgm:cxn modelId="{A823B12C-980A-40D6-82FC-E3F6862D1DEB}" type="presParOf" srcId="{C04489DE-14C1-40DC-8D94-CF7E482B01F8}" destId="{FF1B247D-6838-4D7D-8940-E7D091039A90}" srcOrd="3" destOrd="0" presId="urn:microsoft.com/office/officeart/2005/8/layout/orgChart1"/>
    <dgm:cxn modelId="{09DB5C04-39C9-4B29-A861-C17D5C93D01A}" type="presParOf" srcId="{FF1B247D-6838-4D7D-8940-E7D091039A90}" destId="{5BAC4116-26D0-40C0-91FB-796DA5677616}" srcOrd="0" destOrd="0" presId="urn:microsoft.com/office/officeart/2005/8/layout/orgChart1"/>
    <dgm:cxn modelId="{30B88448-C310-4BA9-A15A-64F02F5E4964}" type="presParOf" srcId="{5BAC4116-26D0-40C0-91FB-796DA5677616}" destId="{6583E6E8-599C-4836-8E6B-EEF12EF5D8D3}" srcOrd="0" destOrd="0" presId="urn:microsoft.com/office/officeart/2005/8/layout/orgChart1"/>
    <dgm:cxn modelId="{D3A8D758-3FBA-4132-9EDB-740FAD24D68E}" type="presParOf" srcId="{5BAC4116-26D0-40C0-91FB-796DA5677616}" destId="{9B9CF7CA-EBED-4D80-8691-922F6F933B1C}" srcOrd="1" destOrd="0" presId="urn:microsoft.com/office/officeart/2005/8/layout/orgChart1"/>
    <dgm:cxn modelId="{86864015-0CD7-4E2D-9FB0-B5916FF71578}" type="presParOf" srcId="{FF1B247D-6838-4D7D-8940-E7D091039A90}" destId="{E8468945-8D59-49EF-8F7E-44EE02709B8B}" srcOrd="1" destOrd="0" presId="urn:microsoft.com/office/officeart/2005/8/layout/orgChart1"/>
    <dgm:cxn modelId="{78ED3F47-1EDF-4F0A-B8A7-402C28318870}" type="presParOf" srcId="{FF1B247D-6838-4D7D-8940-E7D091039A90}" destId="{042AF271-0CF7-41FC-AFAF-C890C34DD1D6}" srcOrd="2" destOrd="0" presId="urn:microsoft.com/office/officeart/2005/8/layout/orgChart1"/>
    <dgm:cxn modelId="{BB9D6387-E5D8-47F9-A041-B8B919469166}" type="presParOf" srcId="{8405DAF6-8410-44A1-B364-9C1BB1EF1EA2}" destId="{B3456421-FB37-4350-94E2-62D1E01BD0E0}" srcOrd="2" destOrd="0" presId="urn:microsoft.com/office/officeart/2005/8/layout/orgChart1"/>
    <dgm:cxn modelId="{F3614833-7918-4303-97EC-28FEF922685A}" type="presParOf" srcId="{82955C47-A462-4ACD-B875-F961285CA3EE}" destId="{490DE244-0928-445D-9F8E-83A44B5518CF}" srcOrd="2" destOrd="0" presId="urn:microsoft.com/office/officeart/2005/8/layout/orgChart1"/>
    <dgm:cxn modelId="{3D675C34-D7B5-4F4C-BE6A-5ACEC2839FE5}" type="presParOf" srcId="{C8D3F416-383C-45A6-9F27-E504E7E70ED1}" destId="{34AF7910-F3F2-4420-BF1D-48E34CCAEB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4BA555-E274-4D69-9DBF-7BE335E4D39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O"/>
        </a:p>
      </dgm:t>
    </dgm:pt>
    <dgm:pt modelId="{7C305DF7-5787-4614-A138-C3412A1674DC}">
      <dgm:prSet phldrT="[Text]"/>
      <dgm:spPr/>
      <dgm:t>
        <a:bodyPr/>
        <a:lstStyle/>
        <a:p>
          <a:r>
            <a:rPr lang="es-CO" dirty="0" err="1"/>
            <a:t>Demand</a:t>
          </a:r>
          <a:r>
            <a:rPr lang="es-CO" dirty="0"/>
            <a:t> response</a:t>
          </a:r>
        </a:p>
      </dgm:t>
    </dgm:pt>
    <dgm:pt modelId="{54A865A9-DA55-4103-9A54-B09C9D8F5E14}" type="parTrans" cxnId="{B75809BF-E3F9-4ED3-9BE8-BFED753E6FD7}">
      <dgm:prSet/>
      <dgm:spPr/>
      <dgm:t>
        <a:bodyPr/>
        <a:lstStyle/>
        <a:p>
          <a:endParaRPr lang="es-CO"/>
        </a:p>
      </dgm:t>
    </dgm:pt>
    <dgm:pt modelId="{4B7C5F2C-A763-4C3C-96DF-9580A78CFF7C}" type="sibTrans" cxnId="{B75809BF-E3F9-4ED3-9BE8-BFED753E6FD7}">
      <dgm:prSet/>
      <dgm:spPr/>
      <dgm:t>
        <a:bodyPr/>
        <a:lstStyle/>
        <a:p>
          <a:endParaRPr lang="es-CO"/>
        </a:p>
      </dgm:t>
    </dgm:pt>
    <dgm:pt modelId="{904B9468-46A5-4DE3-86A2-D868043458EF}">
      <dgm:prSet phldrT="[Text]"/>
      <dgm:spPr/>
      <dgm:t>
        <a:bodyPr/>
        <a:lstStyle/>
        <a:p>
          <a:pPr>
            <a:buNone/>
          </a:pPr>
          <a:r>
            <a:rPr lang="en-GB" dirty="0"/>
            <a:t>Price-based programmes </a:t>
          </a:r>
          <a:endParaRPr lang="es-CO" dirty="0"/>
        </a:p>
      </dgm:t>
    </dgm:pt>
    <dgm:pt modelId="{62D0253D-72D3-4323-88FD-4D129E3808AF}" type="parTrans" cxnId="{29840673-8290-435C-82B8-450315C9CA41}">
      <dgm:prSet/>
      <dgm:spPr/>
      <dgm:t>
        <a:bodyPr/>
        <a:lstStyle/>
        <a:p>
          <a:endParaRPr lang="es-CO"/>
        </a:p>
      </dgm:t>
    </dgm:pt>
    <dgm:pt modelId="{CD430ADC-A7C5-4ECB-A9CF-A6BD742EFE61}" type="sibTrans" cxnId="{29840673-8290-435C-82B8-450315C9CA41}">
      <dgm:prSet/>
      <dgm:spPr/>
      <dgm:t>
        <a:bodyPr/>
        <a:lstStyle/>
        <a:p>
          <a:endParaRPr lang="es-CO"/>
        </a:p>
      </dgm:t>
    </dgm:pt>
    <dgm:pt modelId="{5DC17214-FDAA-43DF-BA9E-596D86E72FB2}">
      <dgm:prSet phldrT="[Text]"/>
      <dgm:spPr/>
      <dgm:t>
        <a:bodyPr/>
        <a:lstStyle/>
        <a:p>
          <a:pPr>
            <a:buNone/>
          </a:pPr>
          <a:r>
            <a:rPr lang="en-GB" dirty="0"/>
            <a:t>Incentive-based programmes </a:t>
          </a:r>
          <a:endParaRPr lang="es-CO" dirty="0"/>
        </a:p>
      </dgm:t>
    </dgm:pt>
    <dgm:pt modelId="{39EEB53E-A85A-42C4-A5B1-2A8C9C94582E}" type="parTrans" cxnId="{4E664C21-8A65-4E49-B4A3-AA65FFD7F64E}">
      <dgm:prSet/>
      <dgm:spPr/>
      <dgm:t>
        <a:bodyPr/>
        <a:lstStyle/>
        <a:p>
          <a:endParaRPr lang="es-CO"/>
        </a:p>
      </dgm:t>
    </dgm:pt>
    <dgm:pt modelId="{58119609-D2D3-4648-BB3D-0D686251D9FA}" type="sibTrans" cxnId="{4E664C21-8A65-4E49-B4A3-AA65FFD7F64E}">
      <dgm:prSet/>
      <dgm:spPr/>
      <dgm:t>
        <a:bodyPr/>
        <a:lstStyle/>
        <a:p>
          <a:endParaRPr lang="es-CO"/>
        </a:p>
      </dgm:t>
    </dgm:pt>
    <dgm:pt modelId="{36BB69ED-6DA5-48B8-92D7-8F179071B02E}" type="pres">
      <dgm:prSet presAssocID="{844BA555-E274-4D69-9DBF-7BE335E4D39A}" presName="hierChild1" presStyleCnt="0">
        <dgm:presLayoutVars>
          <dgm:orgChart val="1"/>
          <dgm:chPref val="1"/>
          <dgm:dir/>
          <dgm:animOne val="branch"/>
          <dgm:animLvl val="lvl"/>
          <dgm:resizeHandles/>
        </dgm:presLayoutVars>
      </dgm:prSet>
      <dgm:spPr/>
    </dgm:pt>
    <dgm:pt modelId="{0910B200-A855-42A3-B517-E2CFAAF433D4}" type="pres">
      <dgm:prSet presAssocID="{7C305DF7-5787-4614-A138-C3412A1674DC}" presName="hierRoot1" presStyleCnt="0">
        <dgm:presLayoutVars>
          <dgm:hierBranch val="init"/>
        </dgm:presLayoutVars>
      </dgm:prSet>
      <dgm:spPr/>
    </dgm:pt>
    <dgm:pt modelId="{F84FF5FD-8898-4A95-B9F9-42078504CEE2}" type="pres">
      <dgm:prSet presAssocID="{7C305DF7-5787-4614-A138-C3412A1674DC}" presName="rootComposite1" presStyleCnt="0"/>
      <dgm:spPr/>
    </dgm:pt>
    <dgm:pt modelId="{C5BAC5AB-7749-4D22-AF69-021CCDC6F388}" type="pres">
      <dgm:prSet presAssocID="{7C305DF7-5787-4614-A138-C3412A1674DC}" presName="rootText1" presStyleLbl="node0" presStyleIdx="0" presStyleCnt="1" custScaleY="134639">
        <dgm:presLayoutVars>
          <dgm:chPref val="3"/>
        </dgm:presLayoutVars>
      </dgm:prSet>
      <dgm:spPr/>
    </dgm:pt>
    <dgm:pt modelId="{D94A7D86-A7E1-48EA-B147-CDB201A5E39E}" type="pres">
      <dgm:prSet presAssocID="{7C305DF7-5787-4614-A138-C3412A1674DC}" presName="rootConnector1" presStyleLbl="node1" presStyleIdx="0" presStyleCnt="0"/>
      <dgm:spPr/>
    </dgm:pt>
    <dgm:pt modelId="{6495EC1D-D25E-4804-9318-2C302096C302}" type="pres">
      <dgm:prSet presAssocID="{7C305DF7-5787-4614-A138-C3412A1674DC}" presName="hierChild2" presStyleCnt="0"/>
      <dgm:spPr/>
    </dgm:pt>
    <dgm:pt modelId="{D3E8427F-61EE-4852-8246-6AFEC728BA26}" type="pres">
      <dgm:prSet presAssocID="{62D0253D-72D3-4323-88FD-4D129E3808AF}" presName="Name37" presStyleLbl="parChTrans1D2" presStyleIdx="0" presStyleCnt="2"/>
      <dgm:spPr/>
    </dgm:pt>
    <dgm:pt modelId="{AD2FCEEE-2934-40DF-AC17-4FE485487A2B}" type="pres">
      <dgm:prSet presAssocID="{904B9468-46A5-4DE3-86A2-D868043458EF}" presName="hierRoot2" presStyleCnt="0">
        <dgm:presLayoutVars>
          <dgm:hierBranch val="init"/>
        </dgm:presLayoutVars>
      </dgm:prSet>
      <dgm:spPr/>
    </dgm:pt>
    <dgm:pt modelId="{1CCEA8C7-0794-48F7-A42C-6FC63D63D382}" type="pres">
      <dgm:prSet presAssocID="{904B9468-46A5-4DE3-86A2-D868043458EF}" presName="rootComposite" presStyleCnt="0"/>
      <dgm:spPr/>
    </dgm:pt>
    <dgm:pt modelId="{3D399D19-92AA-4FC4-8A8D-B8167B255D03}" type="pres">
      <dgm:prSet presAssocID="{904B9468-46A5-4DE3-86A2-D868043458EF}" presName="rootText" presStyleLbl="node2" presStyleIdx="0" presStyleCnt="2" custScaleY="134639">
        <dgm:presLayoutVars>
          <dgm:chPref val="3"/>
        </dgm:presLayoutVars>
      </dgm:prSet>
      <dgm:spPr/>
    </dgm:pt>
    <dgm:pt modelId="{FC2E1CA0-095C-4B82-86E3-DA468488368F}" type="pres">
      <dgm:prSet presAssocID="{904B9468-46A5-4DE3-86A2-D868043458EF}" presName="rootConnector" presStyleLbl="node2" presStyleIdx="0" presStyleCnt="2"/>
      <dgm:spPr/>
    </dgm:pt>
    <dgm:pt modelId="{6C2168E1-844E-483B-B46A-21E2D03D28F6}" type="pres">
      <dgm:prSet presAssocID="{904B9468-46A5-4DE3-86A2-D868043458EF}" presName="hierChild4" presStyleCnt="0"/>
      <dgm:spPr/>
    </dgm:pt>
    <dgm:pt modelId="{BF44BDA0-2C24-437B-8ABB-2EE9C11944F3}" type="pres">
      <dgm:prSet presAssocID="{904B9468-46A5-4DE3-86A2-D868043458EF}" presName="hierChild5" presStyleCnt="0"/>
      <dgm:spPr/>
    </dgm:pt>
    <dgm:pt modelId="{B142C8F9-426D-41DC-96A3-4181214A2795}" type="pres">
      <dgm:prSet presAssocID="{39EEB53E-A85A-42C4-A5B1-2A8C9C94582E}" presName="Name37" presStyleLbl="parChTrans1D2" presStyleIdx="1" presStyleCnt="2"/>
      <dgm:spPr/>
    </dgm:pt>
    <dgm:pt modelId="{6256F431-A534-4082-9557-B886D5A6911B}" type="pres">
      <dgm:prSet presAssocID="{5DC17214-FDAA-43DF-BA9E-596D86E72FB2}" presName="hierRoot2" presStyleCnt="0">
        <dgm:presLayoutVars>
          <dgm:hierBranch val="init"/>
        </dgm:presLayoutVars>
      </dgm:prSet>
      <dgm:spPr/>
    </dgm:pt>
    <dgm:pt modelId="{553C2FF9-9CC4-4425-9BEF-62815994D1BB}" type="pres">
      <dgm:prSet presAssocID="{5DC17214-FDAA-43DF-BA9E-596D86E72FB2}" presName="rootComposite" presStyleCnt="0"/>
      <dgm:spPr/>
    </dgm:pt>
    <dgm:pt modelId="{E9044794-28FC-4084-854B-7DF80BB7BF34}" type="pres">
      <dgm:prSet presAssocID="{5DC17214-FDAA-43DF-BA9E-596D86E72FB2}" presName="rootText" presStyleLbl="node2" presStyleIdx="1" presStyleCnt="2" custScaleY="134639">
        <dgm:presLayoutVars>
          <dgm:chPref val="3"/>
        </dgm:presLayoutVars>
      </dgm:prSet>
      <dgm:spPr/>
    </dgm:pt>
    <dgm:pt modelId="{34E9CE01-20FA-4394-BEB9-3479287898BD}" type="pres">
      <dgm:prSet presAssocID="{5DC17214-FDAA-43DF-BA9E-596D86E72FB2}" presName="rootConnector" presStyleLbl="node2" presStyleIdx="1" presStyleCnt="2"/>
      <dgm:spPr/>
    </dgm:pt>
    <dgm:pt modelId="{DFC4D61E-8722-4004-A5B3-B7C9DDA99EA8}" type="pres">
      <dgm:prSet presAssocID="{5DC17214-FDAA-43DF-BA9E-596D86E72FB2}" presName="hierChild4" presStyleCnt="0"/>
      <dgm:spPr/>
    </dgm:pt>
    <dgm:pt modelId="{42A14733-C872-46FE-B6EB-50F76E19AA96}" type="pres">
      <dgm:prSet presAssocID="{5DC17214-FDAA-43DF-BA9E-596D86E72FB2}" presName="hierChild5" presStyleCnt="0"/>
      <dgm:spPr/>
    </dgm:pt>
    <dgm:pt modelId="{75D15C7D-ED40-4C42-B5D7-3C11EB5204A3}" type="pres">
      <dgm:prSet presAssocID="{7C305DF7-5787-4614-A138-C3412A1674DC}" presName="hierChild3" presStyleCnt="0"/>
      <dgm:spPr/>
    </dgm:pt>
  </dgm:ptLst>
  <dgm:cxnLst>
    <dgm:cxn modelId="{7E67AA0A-0B48-482E-91B7-1A85AC45880B}" type="presOf" srcId="{62D0253D-72D3-4323-88FD-4D129E3808AF}" destId="{D3E8427F-61EE-4852-8246-6AFEC728BA26}" srcOrd="0" destOrd="0" presId="urn:microsoft.com/office/officeart/2005/8/layout/orgChart1"/>
    <dgm:cxn modelId="{ADD2F30B-4C5D-4E22-AC3F-C94160581CEC}" type="presOf" srcId="{5DC17214-FDAA-43DF-BA9E-596D86E72FB2}" destId="{34E9CE01-20FA-4394-BEB9-3479287898BD}" srcOrd="1" destOrd="0" presId="urn:microsoft.com/office/officeart/2005/8/layout/orgChart1"/>
    <dgm:cxn modelId="{4A217119-4F82-4F75-BBD4-AE77E351C825}" type="presOf" srcId="{7C305DF7-5787-4614-A138-C3412A1674DC}" destId="{C5BAC5AB-7749-4D22-AF69-021CCDC6F388}" srcOrd="0" destOrd="0" presId="urn:microsoft.com/office/officeart/2005/8/layout/orgChart1"/>
    <dgm:cxn modelId="{4E664C21-8A65-4E49-B4A3-AA65FFD7F64E}" srcId="{7C305DF7-5787-4614-A138-C3412A1674DC}" destId="{5DC17214-FDAA-43DF-BA9E-596D86E72FB2}" srcOrd="1" destOrd="0" parTransId="{39EEB53E-A85A-42C4-A5B1-2A8C9C94582E}" sibTransId="{58119609-D2D3-4648-BB3D-0D686251D9FA}"/>
    <dgm:cxn modelId="{DF683F24-B290-490D-A92E-9DF69962BF97}" type="presOf" srcId="{5DC17214-FDAA-43DF-BA9E-596D86E72FB2}" destId="{E9044794-28FC-4084-854B-7DF80BB7BF34}" srcOrd="0" destOrd="0" presId="urn:microsoft.com/office/officeart/2005/8/layout/orgChart1"/>
    <dgm:cxn modelId="{29840673-8290-435C-82B8-450315C9CA41}" srcId="{7C305DF7-5787-4614-A138-C3412A1674DC}" destId="{904B9468-46A5-4DE3-86A2-D868043458EF}" srcOrd="0" destOrd="0" parTransId="{62D0253D-72D3-4323-88FD-4D129E3808AF}" sibTransId="{CD430ADC-A7C5-4ECB-A9CF-A6BD742EFE61}"/>
    <dgm:cxn modelId="{FD6A2885-21A5-4976-803C-36E2F81D38E3}" type="presOf" srcId="{7C305DF7-5787-4614-A138-C3412A1674DC}" destId="{D94A7D86-A7E1-48EA-B147-CDB201A5E39E}" srcOrd="1" destOrd="0" presId="urn:microsoft.com/office/officeart/2005/8/layout/orgChart1"/>
    <dgm:cxn modelId="{31B4DD9B-3265-41F5-A84E-441F4C5D6130}" type="presOf" srcId="{39EEB53E-A85A-42C4-A5B1-2A8C9C94582E}" destId="{B142C8F9-426D-41DC-96A3-4181214A2795}" srcOrd="0" destOrd="0" presId="urn:microsoft.com/office/officeart/2005/8/layout/orgChart1"/>
    <dgm:cxn modelId="{51BDA3A2-EF2E-49AE-9DED-46AD6EABB210}" type="presOf" srcId="{904B9468-46A5-4DE3-86A2-D868043458EF}" destId="{FC2E1CA0-095C-4B82-86E3-DA468488368F}" srcOrd="1" destOrd="0" presId="urn:microsoft.com/office/officeart/2005/8/layout/orgChart1"/>
    <dgm:cxn modelId="{B75809BF-E3F9-4ED3-9BE8-BFED753E6FD7}" srcId="{844BA555-E274-4D69-9DBF-7BE335E4D39A}" destId="{7C305DF7-5787-4614-A138-C3412A1674DC}" srcOrd="0" destOrd="0" parTransId="{54A865A9-DA55-4103-9A54-B09C9D8F5E14}" sibTransId="{4B7C5F2C-A763-4C3C-96DF-9580A78CFF7C}"/>
    <dgm:cxn modelId="{F36474C4-8308-4966-8CCF-B4BA1445E22F}" type="presOf" srcId="{904B9468-46A5-4DE3-86A2-D868043458EF}" destId="{3D399D19-92AA-4FC4-8A8D-B8167B255D03}" srcOrd="0" destOrd="0" presId="urn:microsoft.com/office/officeart/2005/8/layout/orgChart1"/>
    <dgm:cxn modelId="{312327CF-1ECF-4072-A536-4808FAE6D325}" type="presOf" srcId="{844BA555-E274-4D69-9DBF-7BE335E4D39A}" destId="{36BB69ED-6DA5-48B8-92D7-8F179071B02E}" srcOrd="0" destOrd="0" presId="urn:microsoft.com/office/officeart/2005/8/layout/orgChart1"/>
    <dgm:cxn modelId="{27921AE2-530B-4D5C-B6DE-48CD03A3C77F}" type="presParOf" srcId="{36BB69ED-6DA5-48B8-92D7-8F179071B02E}" destId="{0910B200-A855-42A3-B517-E2CFAAF433D4}" srcOrd="0" destOrd="0" presId="urn:microsoft.com/office/officeart/2005/8/layout/orgChart1"/>
    <dgm:cxn modelId="{B1837D69-86CF-4481-873A-4248BED8F097}" type="presParOf" srcId="{0910B200-A855-42A3-B517-E2CFAAF433D4}" destId="{F84FF5FD-8898-4A95-B9F9-42078504CEE2}" srcOrd="0" destOrd="0" presId="urn:microsoft.com/office/officeart/2005/8/layout/orgChart1"/>
    <dgm:cxn modelId="{BED83D17-9323-404E-BE5D-8DBAFFF87AD8}" type="presParOf" srcId="{F84FF5FD-8898-4A95-B9F9-42078504CEE2}" destId="{C5BAC5AB-7749-4D22-AF69-021CCDC6F388}" srcOrd="0" destOrd="0" presId="urn:microsoft.com/office/officeart/2005/8/layout/orgChart1"/>
    <dgm:cxn modelId="{4A336B5E-5DBF-4FCC-9FC2-3AAE949D2AF3}" type="presParOf" srcId="{F84FF5FD-8898-4A95-B9F9-42078504CEE2}" destId="{D94A7D86-A7E1-48EA-B147-CDB201A5E39E}" srcOrd="1" destOrd="0" presId="urn:microsoft.com/office/officeart/2005/8/layout/orgChart1"/>
    <dgm:cxn modelId="{AB60AA46-C8C0-481E-8892-CE6AF92798D9}" type="presParOf" srcId="{0910B200-A855-42A3-B517-E2CFAAF433D4}" destId="{6495EC1D-D25E-4804-9318-2C302096C302}" srcOrd="1" destOrd="0" presId="urn:microsoft.com/office/officeart/2005/8/layout/orgChart1"/>
    <dgm:cxn modelId="{7E81D830-835F-4B20-83E5-823BAD2F9E49}" type="presParOf" srcId="{6495EC1D-D25E-4804-9318-2C302096C302}" destId="{D3E8427F-61EE-4852-8246-6AFEC728BA26}" srcOrd="0" destOrd="0" presId="urn:microsoft.com/office/officeart/2005/8/layout/orgChart1"/>
    <dgm:cxn modelId="{00230598-C149-40CB-9E32-971835C33633}" type="presParOf" srcId="{6495EC1D-D25E-4804-9318-2C302096C302}" destId="{AD2FCEEE-2934-40DF-AC17-4FE485487A2B}" srcOrd="1" destOrd="0" presId="urn:microsoft.com/office/officeart/2005/8/layout/orgChart1"/>
    <dgm:cxn modelId="{65A8C603-AE7D-4975-A335-7C426EA41680}" type="presParOf" srcId="{AD2FCEEE-2934-40DF-AC17-4FE485487A2B}" destId="{1CCEA8C7-0794-48F7-A42C-6FC63D63D382}" srcOrd="0" destOrd="0" presId="urn:microsoft.com/office/officeart/2005/8/layout/orgChart1"/>
    <dgm:cxn modelId="{36C9AA99-319F-4265-87E7-144472B9F439}" type="presParOf" srcId="{1CCEA8C7-0794-48F7-A42C-6FC63D63D382}" destId="{3D399D19-92AA-4FC4-8A8D-B8167B255D03}" srcOrd="0" destOrd="0" presId="urn:microsoft.com/office/officeart/2005/8/layout/orgChart1"/>
    <dgm:cxn modelId="{A44FFFE9-DBAE-4504-A5FE-D865E39D65A4}" type="presParOf" srcId="{1CCEA8C7-0794-48F7-A42C-6FC63D63D382}" destId="{FC2E1CA0-095C-4B82-86E3-DA468488368F}" srcOrd="1" destOrd="0" presId="urn:microsoft.com/office/officeart/2005/8/layout/orgChart1"/>
    <dgm:cxn modelId="{44D624AF-DBEB-413C-8B29-5F80C651E880}" type="presParOf" srcId="{AD2FCEEE-2934-40DF-AC17-4FE485487A2B}" destId="{6C2168E1-844E-483B-B46A-21E2D03D28F6}" srcOrd="1" destOrd="0" presId="urn:microsoft.com/office/officeart/2005/8/layout/orgChart1"/>
    <dgm:cxn modelId="{278BF028-F1BB-40D1-9490-F58A59ABB337}" type="presParOf" srcId="{AD2FCEEE-2934-40DF-AC17-4FE485487A2B}" destId="{BF44BDA0-2C24-437B-8ABB-2EE9C11944F3}" srcOrd="2" destOrd="0" presId="urn:microsoft.com/office/officeart/2005/8/layout/orgChart1"/>
    <dgm:cxn modelId="{83022F00-5DA8-4730-A0A3-509D32E24DB1}" type="presParOf" srcId="{6495EC1D-D25E-4804-9318-2C302096C302}" destId="{B142C8F9-426D-41DC-96A3-4181214A2795}" srcOrd="2" destOrd="0" presId="urn:microsoft.com/office/officeart/2005/8/layout/orgChart1"/>
    <dgm:cxn modelId="{8B33C544-9CB6-44BA-AAE1-4D94D969C337}" type="presParOf" srcId="{6495EC1D-D25E-4804-9318-2C302096C302}" destId="{6256F431-A534-4082-9557-B886D5A6911B}" srcOrd="3" destOrd="0" presId="urn:microsoft.com/office/officeart/2005/8/layout/orgChart1"/>
    <dgm:cxn modelId="{5ED3E05D-795B-42CD-B881-ADC1166C1930}" type="presParOf" srcId="{6256F431-A534-4082-9557-B886D5A6911B}" destId="{553C2FF9-9CC4-4425-9BEF-62815994D1BB}" srcOrd="0" destOrd="0" presId="urn:microsoft.com/office/officeart/2005/8/layout/orgChart1"/>
    <dgm:cxn modelId="{9471A786-538B-4625-AD89-76BF5CCB6D7B}" type="presParOf" srcId="{553C2FF9-9CC4-4425-9BEF-62815994D1BB}" destId="{E9044794-28FC-4084-854B-7DF80BB7BF34}" srcOrd="0" destOrd="0" presId="urn:microsoft.com/office/officeart/2005/8/layout/orgChart1"/>
    <dgm:cxn modelId="{63246342-7ABB-45EB-8FC0-B3ACB73414E1}" type="presParOf" srcId="{553C2FF9-9CC4-4425-9BEF-62815994D1BB}" destId="{34E9CE01-20FA-4394-BEB9-3479287898BD}" srcOrd="1" destOrd="0" presId="urn:microsoft.com/office/officeart/2005/8/layout/orgChart1"/>
    <dgm:cxn modelId="{88F51A56-B6A9-4864-BEF0-4639CF6EE9A0}" type="presParOf" srcId="{6256F431-A534-4082-9557-B886D5A6911B}" destId="{DFC4D61E-8722-4004-A5B3-B7C9DDA99EA8}" srcOrd="1" destOrd="0" presId="urn:microsoft.com/office/officeart/2005/8/layout/orgChart1"/>
    <dgm:cxn modelId="{BCA9885B-85FA-4600-92D3-22CFF42145C2}" type="presParOf" srcId="{6256F431-A534-4082-9557-B886D5A6911B}" destId="{42A14733-C872-46FE-B6EB-50F76E19AA96}" srcOrd="2" destOrd="0" presId="urn:microsoft.com/office/officeart/2005/8/layout/orgChart1"/>
    <dgm:cxn modelId="{50AEEA8B-2C8D-4646-B15E-EF24F39105E9}" type="presParOf" srcId="{0910B200-A855-42A3-B517-E2CFAAF433D4}" destId="{75D15C7D-ED40-4C42-B5D7-3C11EB5204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ABAAF-4C8D-4CE0-AF34-DE77663AA1AC}">
      <dsp:nvSpPr>
        <dsp:cNvPr id="0" name=""/>
        <dsp:cNvSpPr/>
      </dsp:nvSpPr>
      <dsp:spPr>
        <a:xfrm>
          <a:off x="6854314" y="2673601"/>
          <a:ext cx="276887" cy="1637447"/>
        </a:xfrm>
        <a:custGeom>
          <a:avLst/>
          <a:gdLst/>
          <a:ahLst/>
          <a:cxnLst/>
          <a:rect l="0" t="0" r="0" b="0"/>
          <a:pathLst>
            <a:path>
              <a:moveTo>
                <a:pt x="0" y="0"/>
              </a:moveTo>
              <a:lnTo>
                <a:pt x="0" y="1637447"/>
              </a:lnTo>
              <a:lnTo>
                <a:pt x="276887" y="16374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BD86F-0240-427C-821B-D91B62A7F413}">
      <dsp:nvSpPr>
        <dsp:cNvPr id="0" name=""/>
        <dsp:cNvSpPr/>
      </dsp:nvSpPr>
      <dsp:spPr>
        <a:xfrm>
          <a:off x="6854314" y="2673601"/>
          <a:ext cx="276887" cy="646066"/>
        </a:xfrm>
        <a:custGeom>
          <a:avLst/>
          <a:gdLst/>
          <a:ahLst/>
          <a:cxnLst/>
          <a:rect l="0" t="0" r="0" b="0"/>
          <a:pathLst>
            <a:path>
              <a:moveTo>
                <a:pt x="0" y="0"/>
              </a:moveTo>
              <a:lnTo>
                <a:pt x="0" y="646066"/>
              </a:lnTo>
              <a:lnTo>
                <a:pt x="276887" y="6460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1CB509-68A8-4F83-A98E-B0796F16D4B7}">
      <dsp:nvSpPr>
        <dsp:cNvPr id="0" name=""/>
        <dsp:cNvSpPr/>
      </dsp:nvSpPr>
      <dsp:spPr>
        <a:xfrm>
          <a:off x="6452457" y="1682220"/>
          <a:ext cx="1140224" cy="300752"/>
        </a:xfrm>
        <a:custGeom>
          <a:avLst/>
          <a:gdLst/>
          <a:ahLst/>
          <a:cxnLst/>
          <a:rect l="0" t="0" r="0" b="0"/>
          <a:pathLst>
            <a:path>
              <a:moveTo>
                <a:pt x="0" y="0"/>
              </a:moveTo>
              <a:lnTo>
                <a:pt x="0" y="150376"/>
              </a:lnTo>
              <a:lnTo>
                <a:pt x="1140224" y="150376"/>
              </a:lnTo>
              <a:lnTo>
                <a:pt x="1140224" y="300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34DFD6-3C1F-4B95-B264-A14FD547A788}">
      <dsp:nvSpPr>
        <dsp:cNvPr id="0" name=""/>
        <dsp:cNvSpPr/>
      </dsp:nvSpPr>
      <dsp:spPr>
        <a:xfrm>
          <a:off x="4573864" y="2673601"/>
          <a:ext cx="270629" cy="2462183"/>
        </a:xfrm>
        <a:custGeom>
          <a:avLst/>
          <a:gdLst/>
          <a:ahLst/>
          <a:cxnLst/>
          <a:rect l="0" t="0" r="0" b="0"/>
          <a:pathLst>
            <a:path>
              <a:moveTo>
                <a:pt x="0" y="0"/>
              </a:moveTo>
              <a:lnTo>
                <a:pt x="0" y="2462183"/>
              </a:lnTo>
              <a:lnTo>
                <a:pt x="270629" y="2462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ED13A-04BF-4C5F-97CD-F7617A341030}">
      <dsp:nvSpPr>
        <dsp:cNvPr id="0" name=""/>
        <dsp:cNvSpPr/>
      </dsp:nvSpPr>
      <dsp:spPr>
        <a:xfrm>
          <a:off x="4573864" y="2673601"/>
          <a:ext cx="276887" cy="1630279"/>
        </a:xfrm>
        <a:custGeom>
          <a:avLst/>
          <a:gdLst/>
          <a:ahLst/>
          <a:cxnLst/>
          <a:rect l="0" t="0" r="0" b="0"/>
          <a:pathLst>
            <a:path>
              <a:moveTo>
                <a:pt x="0" y="0"/>
              </a:moveTo>
              <a:lnTo>
                <a:pt x="0" y="1630279"/>
              </a:lnTo>
              <a:lnTo>
                <a:pt x="276887" y="16302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13C8E-55D0-4075-8789-5AFEA3BCD4F3}">
      <dsp:nvSpPr>
        <dsp:cNvPr id="0" name=""/>
        <dsp:cNvSpPr/>
      </dsp:nvSpPr>
      <dsp:spPr>
        <a:xfrm>
          <a:off x="4573864" y="2673601"/>
          <a:ext cx="276887" cy="627821"/>
        </a:xfrm>
        <a:custGeom>
          <a:avLst/>
          <a:gdLst/>
          <a:ahLst/>
          <a:cxnLst/>
          <a:rect l="0" t="0" r="0" b="0"/>
          <a:pathLst>
            <a:path>
              <a:moveTo>
                <a:pt x="0" y="0"/>
              </a:moveTo>
              <a:lnTo>
                <a:pt x="0" y="627821"/>
              </a:lnTo>
              <a:lnTo>
                <a:pt x="276887" y="627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BAF52D-1DD1-4F9D-B27F-70B8392AB4AA}">
      <dsp:nvSpPr>
        <dsp:cNvPr id="0" name=""/>
        <dsp:cNvSpPr/>
      </dsp:nvSpPr>
      <dsp:spPr>
        <a:xfrm>
          <a:off x="5312232" y="1682220"/>
          <a:ext cx="1140224" cy="300752"/>
        </a:xfrm>
        <a:custGeom>
          <a:avLst/>
          <a:gdLst/>
          <a:ahLst/>
          <a:cxnLst/>
          <a:rect l="0" t="0" r="0" b="0"/>
          <a:pathLst>
            <a:path>
              <a:moveTo>
                <a:pt x="1140224" y="0"/>
              </a:moveTo>
              <a:lnTo>
                <a:pt x="1140224" y="150376"/>
              </a:lnTo>
              <a:lnTo>
                <a:pt x="0" y="150376"/>
              </a:lnTo>
              <a:lnTo>
                <a:pt x="0" y="300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C7C19-C58F-4F15-942E-BB75EC403A1C}">
      <dsp:nvSpPr>
        <dsp:cNvPr id="0" name=""/>
        <dsp:cNvSpPr/>
      </dsp:nvSpPr>
      <dsp:spPr>
        <a:xfrm>
          <a:off x="4578268" y="690839"/>
          <a:ext cx="1874188" cy="300752"/>
        </a:xfrm>
        <a:custGeom>
          <a:avLst/>
          <a:gdLst/>
          <a:ahLst/>
          <a:cxnLst/>
          <a:rect l="0" t="0" r="0" b="0"/>
          <a:pathLst>
            <a:path>
              <a:moveTo>
                <a:pt x="0" y="0"/>
              </a:moveTo>
              <a:lnTo>
                <a:pt x="0" y="150376"/>
              </a:lnTo>
              <a:lnTo>
                <a:pt x="1874188" y="150376"/>
              </a:lnTo>
              <a:lnTo>
                <a:pt x="1874188" y="300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A1560-DC05-42DA-8A4C-A13C0557B507}">
      <dsp:nvSpPr>
        <dsp:cNvPr id="0" name=""/>
        <dsp:cNvSpPr/>
      </dsp:nvSpPr>
      <dsp:spPr>
        <a:xfrm>
          <a:off x="1965712" y="1682220"/>
          <a:ext cx="276887" cy="1637447"/>
        </a:xfrm>
        <a:custGeom>
          <a:avLst/>
          <a:gdLst/>
          <a:ahLst/>
          <a:cxnLst/>
          <a:rect l="0" t="0" r="0" b="0"/>
          <a:pathLst>
            <a:path>
              <a:moveTo>
                <a:pt x="0" y="0"/>
              </a:moveTo>
              <a:lnTo>
                <a:pt x="0" y="1637447"/>
              </a:lnTo>
              <a:lnTo>
                <a:pt x="276887" y="16374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0CC64-1483-4930-98F6-013ED4050207}">
      <dsp:nvSpPr>
        <dsp:cNvPr id="0" name=""/>
        <dsp:cNvSpPr/>
      </dsp:nvSpPr>
      <dsp:spPr>
        <a:xfrm>
          <a:off x="1965712" y="1682220"/>
          <a:ext cx="276887" cy="646066"/>
        </a:xfrm>
        <a:custGeom>
          <a:avLst/>
          <a:gdLst/>
          <a:ahLst/>
          <a:cxnLst/>
          <a:rect l="0" t="0" r="0" b="0"/>
          <a:pathLst>
            <a:path>
              <a:moveTo>
                <a:pt x="0" y="0"/>
              </a:moveTo>
              <a:lnTo>
                <a:pt x="0" y="646066"/>
              </a:lnTo>
              <a:lnTo>
                <a:pt x="276887" y="6460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900E2-939D-43C0-BD72-11A11897E857}">
      <dsp:nvSpPr>
        <dsp:cNvPr id="0" name=""/>
        <dsp:cNvSpPr/>
      </dsp:nvSpPr>
      <dsp:spPr>
        <a:xfrm>
          <a:off x="2704080" y="690839"/>
          <a:ext cx="1874188" cy="300752"/>
        </a:xfrm>
        <a:custGeom>
          <a:avLst/>
          <a:gdLst/>
          <a:ahLst/>
          <a:cxnLst/>
          <a:rect l="0" t="0" r="0" b="0"/>
          <a:pathLst>
            <a:path>
              <a:moveTo>
                <a:pt x="1874188" y="0"/>
              </a:moveTo>
              <a:lnTo>
                <a:pt x="1874188" y="150376"/>
              </a:lnTo>
              <a:lnTo>
                <a:pt x="0" y="150376"/>
              </a:lnTo>
              <a:lnTo>
                <a:pt x="0" y="300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5677F-5449-4CEA-A2C5-DBD1D8A40B6C}">
      <dsp:nvSpPr>
        <dsp:cNvPr id="0" name=""/>
        <dsp:cNvSpPr/>
      </dsp:nvSpPr>
      <dsp:spPr>
        <a:xfrm>
          <a:off x="3655309" y="210"/>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Operating</a:t>
          </a:r>
          <a:r>
            <a:rPr lang="es-CO" sz="1300" b="1" kern="1200" dirty="0">
              <a:latin typeface="Open Sans" panose="020B0606030504020204" pitchFamily="34" charset="0"/>
              <a:ea typeface="Open Sans" panose="020B0606030504020204" pitchFamily="34" charset="0"/>
              <a:cs typeface="Open Sans" panose="020B0606030504020204" pitchFamily="34" charset="0"/>
            </a:rPr>
            <a:t> reserves</a:t>
          </a:r>
        </a:p>
      </dsp:txBody>
      <dsp:txXfrm>
        <a:off x="3655309" y="210"/>
        <a:ext cx="1845919" cy="690628"/>
      </dsp:txXfrm>
    </dsp:sp>
    <dsp:sp modelId="{E6BA5D9B-54A5-49D6-8B89-B6D13349955D}">
      <dsp:nvSpPr>
        <dsp:cNvPr id="0" name=""/>
        <dsp:cNvSpPr/>
      </dsp:nvSpPr>
      <dsp:spPr>
        <a:xfrm>
          <a:off x="1781120" y="991591"/>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latin typeface="Open Sans" panose="020B0606030504020204" pitchFamily="34" charset="0"/>
              <a:ea typeface="Open Sans" panose="020B0606030504020204" pitchFamily="34" charset="0"/>
              <a:cs typeface="Open Sans" panose="020B0606030504020204" pitchFamily="34" charset="0"/>
            </a:rPr>
            <a:t>Non-</a:t>
          </a:r>
          <a:r>
            <a:rPr lang="es-CO" sz="1300" b="1" kern="1200" dirty="0" err="1">
              <a:latin typeface="Open Sans" panose="020B0606030504020204" pitchFamily="34" charset="0"/>
              <a:ea typeface="Open Sans" panose="020B0606030504020204" pitchFamily="34" charset="0"/>
              <a:cs typeface="Open Sans" panose="020B0606030504020204" pitchFamily="34" charset="0"/>
            </a:rPr>
            <a:t>event</a:t>
          </a:r>
          <a:endParaRPr lang="es-CO" sz="13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781120" y="991591"/>
        <a:ext cx="1845919" cy="690628"/>
      </dsp:txXfrm>
    </dsp:sp>
    <dsp:sp modelId="{686B10A9-E63F-4AEB-96C2-C62FFA18E910}">
      <dsp:nvSpPr>
        <dsp:cNvPr id="0" name=""/>
        <dsp:cNvSpPr/>
      </dsp:nvSpPr>
      <dsp:spPr>
        <a:xfrm>
          <a:off x="2242600" y="1982972"/>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Regulating</a:t>
          </a:r>
          <a:r>
            <a:rPr lang="es-CO" sz="1300" b="1" kern="1200" dirty="0">
              <a:latin typeface="Open Sans" panose="020B0606030504020204" pitchFamily="34" charset="0"/>
              <a:ea typeface="Open Sans" panose="020B0606030504020204" pitchFamily="34" charset="0"/>
              <a:cs typeface="Open Sans" panose="020B0606030504020204" pitchFamily="34" charset="0"/>
            </a:rPr>
            <a:t> reserve</a:t>
          </a:r>
        </a:p>
      </dsp:txBody>
      <dsp:txXfrm>
        <a:off x="2242600" y="1982972"/>
        <a:ext cx="1845919" cy="690628"/>
      </dsp:txXfrm>
    </dsp:sp>
    <dsp:sp modelId="{BE58F6FD-5BB6-4AA7-A100-15828D0F67DC}">
      <dsp:nvSpPr>
        <dsp:cNvPr id="0" name=""/>
        <dsp:cNvSpPr/>
      </dsp:nvSpPr>
      <dsp:spPr>
        <a:xfrm>
          <a:off x="2242600" y="2974353"/>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latin typeface="Open Sans" panose="020B0606030504020204" pitchFamily="34" charset="0"/>
              <a:ea typeface="Open Sans" panose="020B0606030504020204" pitchFamily="34" charset="0"/>
              <a:cs typeface="Open Sans" panose="020B0606030504020204" pitchFamily="34" charset="0"/>
            </a:rPr>
            <a:t>Following reserve</a:t>
          </a:r>
        </a:p>
      </dsp:txBody>
      <dsp:txXfrm>
        <a:off x="2242600" y="2974353"/>
        <a:ext cx="1845919" cy="690628"/>
      </dsp:txXfrm>
    </dsp:sp>
    <dsp:sp modelId="{F170201C-0030-4074-9CB3-446F2BB9A6C2}">
      <dsp:nvSpPr>
        <dsp:cNvPr id="0" name=""/>
        <dsp:cNvSpPr/>
      </dsp:nvSpPr>
      <dsp:spPr>
        <a:xfrm>
          <a:off x="5529497" y="991591"/>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Event</a:t>
          </a:r>
          <a:endParaRPr lang="es-CO" sz="13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529497" y="991591"/>
        <a:ext cx="1845919" cy="690628"/>
      </dsp:txXfrm>
    </dsp:sp>
    <dsp:sp modelId="{BBEBDDED-9473-4FFD-82B5-47969DF511B6}">
      <dsp:nvSpPr>
        <dsp:cNvPr id="0" name=""/>
        <dsp:cNvSpPr/>
      </dsp:nvSpPr>
      <dsp:spPr>
        <a:xfrm>
          <a:off x="4389272" y="1982972"/>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Contingency</a:t>
          </a:r>
          <a:r>
            <a:rPr lang="es-CO" sz="1300" b="1" kern="1200" dirty="0">
              <a:latin typeface="Open Sans" panose="020B0606030504020204" pitchFamily="34" charset="0"/>
              <a:ea typeface="Open Sans" panose="020B0606030504020204" pitchFamily="34" charset="0"/>
              <a:cs typeface="Open Sans" panose="020B0606030504020204" pitchFamily="34" charset="0"/>
            </a:rPr>
            <a:t> reserve</a:t>
          </a:r>
        </a:p>
      </dsp:txBody>
      <dsp:txXfrm>
        <a:off x="4389272" y="1982972"/>
        <a:ext cx="1845919" cy="690628"/>
      </dsp:txXfrm>
    </dsp:sp>
    <dsp:sp modelId="{172245BC-7367-40A9-9861-CCA3F06DC144}">
      <dsp:nvSpPr>
        <dsp:cNvPr id="0" name=""/>
        <dsp:cNvSpPr/>
      </dsp:nvSpPr>
      <dsp:spPr>
        <a:xfrm>
          <a:off x="4850752" y="2974353"/>
          <a:ext cx="1979697" cy="654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Primary</a:t>
          </a:r>
          <a:r>
            <a:rPr lang="es-CO" sz="1300" b="1" kern="1200" dirty="0">
              <a:latin typeface="Open Sans" panose="020B0606030504020204" pitchFamily="34" charset="0"/>
              <a:ea typeface="Open Sans" panose="020B0606030504020204" pitchFamily="34" charset="0"/>
              <a:cs typeface="Open Sans" panose="020B0606030504020204" pitchFamily="34" charset="0"/>
            </a:rPr>
            <a:t> (</a:t>
          </a:r>
          <a:r>
            <a:rPr lang="es-CO" sz="1300" b="1" kern="1200" dirty="0" err="1">
              <a:latin typeface="Open Sans" panose="020B0606030504020204" pitchFamily="34" charset="0"/>
              <a:ea typeface="Open Sans" panose="020B0606030504020204" pitchFamily="34" charset="0"/>
              <a:cs typeface="Open Sans" panose="020B0606030504020204" pitchFamily="34" charset="0"/>
            </a:rPr>
            <a:t>Frequency</a:t>
          </a:r>
          <a:r>
            <a:rPr lang="es-CO" sz="1300" b="1" kern="1200" dirty="0">
              <a:latin typeface="Open Sans" panose="020B0606030504020204" pitchFamily="34" charset="0"/>
              <a:ea typeface="Open Sans" panose="020B0606030504020204" pitchFamily="34" charset="0"/>
              <a:cs typeface="Open Sans" panose="020B0606030504020204" pitchFamily="34" charset="0"/>
            </a:rPr>
            <a:t> </a:t>
          </a:r>
          <a:r>
            <a:rPr lang="es-CO" sz="1300" b="1" kern="1200" dirty="0" err="1">
              <a:latin typeface="Open Sans" panose="020B0606030504020204" pitchFamily="34" charset="0"/>
              <a:ea typeface="Open Sans" panose="020B0606030504020204" pitchFamily="34" charset="0"/>
              <a:cs typeface="Open Sans" panose="020B0606030504020204" pitchFamily="34" charset="0"/>
            </a:rPr>
            <a:t>Containment</a:t>
          </a:r>
          <a:r>
            <a:rPr lang="es-CO" sz="1300" b="1" kern="1200" dirty="0">
              <a:latin typeface="Open Sans" panose="020B0606030504020204" pitchFamily="34" charset="0"/>
              <a:ea typeface="Open Sans" panose="020B0606030504020204" pitchFamily="34" charset="0"/>
              <a:cs typeface="Open Sans" panose="020B0606030504020204" pitchFamily="34" charset="0"/>
            </a:rPr>
            <a:t> Reserves)</a:t>
          </a:r>
        </a:p>
      </dsp:txBody>
      <dsp:txXfrm>
        <a:off x="4850752" y="2974353"/>
        <a:ext cx="1979697" cy="654137"/>
      </dsp:txXfrm>
    </dsp:sp>
    <dsp:sp modelId="{7AA6F387-8174-4067-B761-8CE381E386D8}">
      <dsp:nvSpPr>
        <dsp:cNvPr id="0" name=""/>
        <dsp:cNvSpPr/>
      </dsp:nvSpPr>
      <dsp:spPr>
        <a:xfrm>
          <a:off x="4850752" y="3929243"/>
          <a:ext cx="1979697" cy="7492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Secondary</a:t>
          </a:r>
          <a:r>
            <a:rPr lang="es-CO" sz="1300" b="1" kern="1200" dirty="0">
              <a:latin typeface="Open Sans" panose="020B0606030504020204" pitchFamily="34" charset="0"/>
              <a:ea typeface="Open Sans" panose="020B0606030504020204" pitchFamily="34" charset="0"/>
              <a:cs typeface="Open Sans" panose="020B0606030504020204" pitchFamily="34" charset="0"/>
            </a:rPr>
            <a:t> (</a:t>
          </a:r>
          <a:r>
            <a:rPr lang="es-CO" sz="1300" b="1" kern="1200" dirty="0" err="1">
              <a:latin typeface="Open Sans" panose="020B0606030504020204" pitchFamily="34" charset="0"/>
              <a:ea typeface="Open Sans" panose="020B0606030504020204" pitchFamily="34" charset="0"/>
              <a:cs typeface="Open Sans" panose="020B0606030504020204" pitchFamily="34" charset="0"/>
            </a:rPr>
            <a:t>Frequency</a:t>
          </a:r>
          <a:r>
            <a:rPr lang="es-CO" sz="1300" b="1" kern="1200" dirty="0">
              <a:latin typeface="Open Sans" panose="020B0606030504020204" pitchFamily="34" charset="0"/>
              <a:ea typeface="Open Sans" panose="020B0606030504020204" pitchFamily="34" charset="0"/>
              <a:cs typeface="Open Sans" panose="020B0606030504020204" pitchFamily="34" charset="0"/>
            </a:rPr>
            <a:t> </a:t>
          </a:r>
          <a:r>
            <a:rPr lang="es-CO" sz="1300" b="1" kern="1200" dirty="0" err="1">
              <a:latin typeface="Open Sans" panose="020B0606030504020204" pitchFamily="34" charset="0"/>
              <a:ea typeface="Open Sans" panose="020B0606030504020204" pitchFamily="34" charset="0"/>
              <a:cs typeface="Open Sans" panose="020B0606030504020204" pitchFamily="34" charset="0"/>
            </a:rPr>
            <a:t>Restoration</a:t>
          </a:r>
          <a:r>
            <a:rPr lang="es-CO" sz="1300" b="1" kern="1200" dirty="0">
              <a:latin typeface="Open Sans" panose="020B0606030504020204" pitchFamily="34" charset="0"/>
              <a:ea typeface="Open Sans" panose="020B0606030504020204" pitchFamily="34" charset="0"/>
              <a:cs typeface="Open Sans" panose="020B0606030504020204" pitchFamily="34" charset="0"/>
            </a:rPr>
            <a:t> Reserves)</a:t>
          </a:r>
        </a:p>
      </dsp:txBody>
      <dsp:txXfrm>
        <a:off x="4850752" y="3929243"/>
        <a:ext cx="1979697" cy="749275"/>
      </dsp:txXfrm>
    </dsp:sp>
    <dsp:sp modelId="{73E254B3-0939-4D1A-8E32-6749FC8B7B0E}">
      <dsp:nvSpPr>
        <dsp:cNvPr id="0" name=""/>
        <dsp:cNvSpPr/>
      </dsp:nvSpPr>
      <dsp:spPr>
        <a:xfrm>
          <a:off x="4844494" y="4916192"/>
          <a:ext cx="1991870" cy="439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Tertiary</a:t>
          </a:r>
          <a:endParaRPr lang="es-CO" sz="13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4844494" y="4916192"/>
        <a:ext cx="1991870" cy="439184"/>
      </dsp:txXfrm>
    </dsp:sp>
    <dsp:sp modelId="{9FB5F846-DC04-4112-843C-8AB9232F24AD}">
      <dsp:nvSpPr>
        <dsp:cNvPr id="0" name=""/>
        <dsp:cNvSpPr/>
      </dsp:nvSpPr>
      <dsp:spPr>
        <a:xfrm>
          <a:off x="6669722" y="1982972"/>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Ramping</a:t>
          </a:r>
          <a:r>
            <a:rPr lang="es-CO" sz="1300" b="1" kern="1200" dirty="0">
              <a:latin typeface="Open Sans" panose="020B0606030504020204" pitchFamily="34" charset="0"/>
              <a:ea typeface="Open Sans" panose="020B0606030504020204" pitchFamily="34" charset="0"/>
              <a:cs typeface="Open Sans" panose="020B0606030504020204" pitchFamily="34" charset="0"/>
            </a:rPr>
            <a:t> reserve</a:t>
          </a:r>
        </a:p>
      </dsp:txBody>
      <dsp:txXfrm>
        <a:off x="6669722" y="1982972"/>
        <a:ext cx="1845919" cy="690628"/>
      </dsp:txXfrm>
    </dsp:sp>
    <dsp:sp modelId="{FE7D1FC8-1237-4115-8179-E68A109DF71A}">
      <dsp:nvSpPr>
        <dsp:cNvPr id="0" name=""/>
        <dsp:cNvSpPr/>
      </dsp:nvSpPr>
      <dsp:spPr>
        <a:xfrm>
          <a:off x="7131202" y="2974353"/>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Secondary</a:t>
          </a:r>
          <a:endParaRPr lang="es-CO" sz="13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7131202" y="2974353"/>
        <a:ext cx="1845919" cy="690628"/>
      </dsp:txXfrm>
    </dsp:sp>
    <dsp:sp modelId="{6583E6E8-599C-4836-8E6B-EEF12EF5D8D3}">
      <dsp:nvSpPr>
        <dsp:cNvPr id="0" name=""/>
        <dsp:cNvSpPr/>
      </dsp:nvSpPr>
      <dsp:spPr>
        <a:xfrm>
          <a:off x="7131202" y="3965734"/>
          <a:ext cx="1845919" cy="69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err="1">
              <a:latin typeface="Open Sans" panose="020B0606030504020204" pitchFamily="34" charset="0"/>
              <a:ea typeface="Open Sans" panose="020B0606030504020204" pitchFamily="34" charset="0"/>
              <a:cs typeface="Open Sans" panose="020B0606030504020204" pitchFamily="34" charset="0"/>
            </a:rPr>
            <a:t>Tertiary</a:t>
          </a:r>
          <a:endParaRPr lang="es-CO" sz="13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7131202" y="3965734"/>
        <a:ext cx="1845919" cy="690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2C8F9-426D-41DC-96A3-4181214A2795}">
      <dsp:nvSpPr>
        <dsp:cNvPr id="0" name=""/>
        <dsp:cNvSpPr/>
      </dsp:nvSpPr>
      <dsp:spPr>
        <a:xfrm>
          <a:off x="2961614" y="2536636"/>
          <a:ext cx="1620735" cy="562569"/>
        </a:xfrm>
        <a:custGeom>
          <a:avLst/>
          <a:gdLst/>
          <a:ahLst/>
          <a:cxnLst/>
          <a:rect l="0" t="0" r="0" b="0"/>
          <a:pathLst>
            <a:path>
              <a:moveTo>
                <a:pt x="0" y="0"/>
              </a:moveTo>
              <a:lnTo>
                <a:pt x="0" y="281284"/>
              </a:lnTo>
              <a:lnTo>
                <a:pt x="1620735" y="281284"/>
              </a:lnTo>
              <a:lnTo>
                <a:pt x="1620735" y="562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8427F-61EE-4852-8246-6AFEC728BA26}">
      <dsp:nvSpPr>
        <dsp:cNvPr id="0" name=""/>
        <dsp:cNvSpPr/>
      </dsp:nvSpPr>
      <dsp:spPr>
        <a:xfrm>
          <a:off x="1340878" y="2536636"/>
          <a:ext cx="1620735" cy="562569"/>
        </a:xfrm>
        <a:custGeom>
          <a:avLst/>
          <a:gdLst/>
          <a:ahLst/>
          <a:cxnLst/>
          <a:rect l="0" t="0" r="0" b="0"/>
          <a:pathLst>
            <a:path>
              <a:moveTo>
                <a:pt x="1620735" y="0"/>
              </a:moveTo>
              <a:lnTo>
                <a:pt x="1620735" y="281284"/>
              </a:lnTo>
              <a:lnTo>
                <a:pt x="0" y="281284"/>
              </a:lnTo>
              <a:lnTo>
                <a:pt x="0" y="562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AC5AB-7749-4D22-AF69-021CCDC6F388}">
      <dsp:nvSpPr>
        <dsp:cNvPr id="0" name=""/>
        <dsp:cNvSpPr/>
      </dsp:nvSpPr>
      <dsp:spPr>
        <a:xfrm>
          <a:off x="1622163" y="733213"/>
          <a:ext cx="2678901" cy="1803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CO" sz="3600" kern="1200" dirty="0" err="1"/>
            <a:t>Demand</a:t>
          </a:r>
          <a:r>
            <a:rPr lang="es-CO" sz="3600" kern="1200" dirty="0"/>
            <a:t> response</a:t>
          </a:r>
        </a:p>
      </dsp:txBody>
      <dsp:txXfrm>
        <a:off x="1622163" y="733213"/>
        <a:ext cx="2678901" cy="1803422"/>
      </dsp:txXfrm>
    </dsp:sp>
    <dsp:sp modelId="{3D399D19-92AA-4FC4-8A8D-B8167B255D03}">
      <dsp:nvSpPr>
        <dsp:cNvPr id="0" name=""/>
        <dsp:cNvSpPr/>
      </dsp:nvSpPr>
      <dsp:spPr>
        <a:xfrm>
          <a:off x="1428" y="3099206"/>
          <a:ext cx="2678901" cy="1803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dirty="0"/>
            <a:t>Price-based programmes </a:t>
          </a:r>
          <a:endParaRPr lang="es-CO" sz="3600" kern="1200" dirty="0"/>
        </a:p>
      </dsp:txBody>
      <dsp:txXfrm>
        <a:off x="1428" y="3099206"/>
        <a:ext cx="2678901" cy="1803422"/>
      </dsp:txXfrm>
    </dsp:sp>
    <dsp:sp modelId="{E9044794-28FC-4084-854B-7DF80BB7BF34}">
      <dsp:nvSpPr>
        <dsp:cNvPr id="0" name=""/>
        <dsp:cNvSpPr/>
      </dsp:nvSpPr>
      <dsp:spPr>
        <a:xfrm>
          <a:off x="3242898" y="3099206"/>
          <a:ext cx="2678901" cy="1803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dirty="0"/>
            <a:t>Incentive-based programmes </a:t>
          </a:r>
          <a:endParaRPr lang="es-CO" sz="3600" kern="1200" dirty="0"/>
        </a:p>
      </dsp:txBody>
      <dsp:txXfrm>
        <a:off x="3242898" y="3099206"/>
        <a:ext cx="2678901" cy="1803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BE1B143-99E4-6693-E0EF-10193DED4432}"/>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C3C6FD06-5653-BE65-1132-E75EC420529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2C5B58C-EC7E-2921-B7E6-1C59AA8E55F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As discussed in Lecture 1, ramping capacity refers to the ability of power generation units to increase or decrease their output in response to changes in electricity demand or supply. Ramping capacity issues arise when power plants or other resources cannot adjust their output quickly enough to maintain system balance, leading to operational challenges and potential reliability concerns. These issues have become more critical with the growing share of variable renewable energy (VRE), such as wind and solar, which introduce rapid fluctuations in power generation.</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A key challenge with ramping capacity is insufficient flexibility in the generation mix. Traditional power plants, such as coal and nuclear, operate efficiently at constant output levels but have slow ramping capabilities, making it difficult for them to respond to sudden changes in demand or renewable generation. In contrast, gas-fired plants (especially SCGTs and some CCGTs), hydropower, and battery storage offer faster ramping capabilities and are often used to compensate for fluctuations in VRE output. However, if a system lacks sufficient fast-ramping resources, it may struggle to handle sudden drops in solar or wind generation or sharp increases in electricity demand, leading to frequency deviations, higher operational costs, or even load-shedding events.</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Another significant issue is ramping shortages during peak demand periods or sudden renewable generation changes. For example, in the evening, when solar power generation rapidly declines while electricity demand rises (often referred to as the "duck curve" phenomenon as discussed in Lecture 1), power systems require a large amount of flexible capacity to ramp up quickly. If ramping capability is insufficient, system operators may need to curtail renewables, activate costly reserves, or even rely on emergency power measures to avoid disruptions. Solutions to mitigate ramping capacity issues include enhancing grid flexibility with energy storage, improving demand response programs, upgrading market mechanisms to incentivize flexible generation, and optimizing transmission infrastructure to distribute ramping needs more efficiently across regions.</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FDC0539C-1E0E-9CF1-A318-CE0160C7485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98360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8EF86E1-2C12-476D-5B41-F4DEB8A9DA2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E89FB8F-30E2-6343-59D5-07C334714C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677FEEB-F4AE-E44B-C827-1686703F4B0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Reserve inadequacy occurs when a power system does not have enough operating reserves to maintain reliability in case of sudden demand increases or unexpected generation losses. Operating reserves are extra generation capacities that can be quickly activated to balance supply and demand in real time. When these reserves are insufficient, the system becomes vulnerable to frequency instability, voltage fluctuations, load shedding, or even blackouts.</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Reserve inadequacy can arise from several factors, including higher-than-expected demand, unplanned generator outages, extreme weather events, or the variability of renewable energy sources. Traditional power plants, such as coal and nuclear, provide stable but slow-reacting reserves, while gas turbines, hydroelectric plants, and battery storage offer faster response times. However, if there is not enough flexible capacity available to compensate for sudden power imbalances, the system operator may have to take emergency measures, such as importing electricity from </a:t>
            </a:r>
            <a:r>
              <a:rPr lang="en-GB" sz="1800" b="0" kern="100" dirty="0" err="1">
                <a:effectLst/>
                <a:latin typeface="Calibri" panose="020F0502020204030204" pitchFamily="34" charset="0"/>
                <a:ea typeface="Calibri" panose="020F0502020204030204" pitchFamily="34" charset="0"/>
                <a:cs typeface="Times New Roman" panose="02020603050405020304" pitchFamily="18" charset="0"/>
              </a:rPr>
              <a:t>neighboring</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 grids or initiating demand-side reductions.</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To address reserve inadequacy, system operators must enhance forecasting, improve demand response programs, deploy more energy storage, and design market mechanisms that incentivize flexible generation resources. Strengthening grid infrastructure and increasing regional interconnections can also help improve reserve adequacy by allowing power to be shared more efficiently across different areas.</a:t>
            </a:r>
          </a:p>
          <a:p>
            <a:pPr>
              <a:buNone/>
            </a:pPr>
            <a:r>
              <a:rPr lang="en-US" sz="2800" dirty="0"/>
              <a:t>During a loss of supply event, additional power must be quickly dispatched to stabilize the grid. As illustrated in the slide, this response involves multiple stages, each differing in reaction time and duration. Immediately after the supply loss, synchronous machines provide kinetic energy to the grid by slowing their rotational speeds, which in turn lowers the electrical frequency. This inertial response, inherent to synchronous generators and motors, helps slow the rate of frequency decline. In simple terms, the greater the system’s inertia, the more gradual the frequency drop. As frequency decreases, generators automatically react through governor control, while some loads also respond to help balance generation and demand at a frequency below the nominal level. To restore frequency, both spinning reserves—synchronous to the grid and operating below their maximum capacity—and non-spinning reserves—offline but capable of rapid synchronization—are deployed to compensate for the lost supply. Finally, replacement reserves, which have a slower response time, are activated to allow the initial reserves to be reset, ensuring the system is prepared for future disturbances. In the case of over-frequency events, though less common, a similar process occurs, but instead of increasing supply, generation is reduced to bring frequency back to its nominal level.</a:t>
            </a:r>
          </a:p>
          <a:p>
            <a:pPr>
              <a:lnSpc>
                <a:spcPct val="107000"/>
              </a:lnSpc>
              <a:spcAft>
                <a:spcPts val="800"/>
              </a:spcAft>
            </a:pP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2AC02556-0290-2C3C-AA19-F5061C96B2A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270890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406F581-E01A-0354-6ECE-26D3023805F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627CACA-D22F-6515-A4E0-2EDE4286F4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D171DA7B-6026-9E4B-0A18-82A14DB1210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As discussed in Lecture 1, inertia in power systems refers to the stored rotational energy in large synchronous generators (such as those in coal, nuclear, and hydro power plants) and some industrial motors. This inertia helps stabilize the grid by resisting sudden changes in frequency when there are power imbalances. When a generator or transmission line unexpectedly fails, inertia slows the rate at which frequency drops, giving the system time to activate reserves and restore balance. Insufficient inertia occurs when there is not enough stored rotational energy in the system, making it more vulnerable to rapid frequency deviations, instability, and even blackouts.</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The shift toward renewable energy sources like wind and solar has significantly contributed to inertia challenges. Unlike traditional synchronous generators, wind turbines and solar PV systems are connected to the grid via power electronics (inverters) and do not inherently provide inertia. In power systems with a high share of inverter-based renewables, frequency disturbances can escalate much faster because there is less mechanical inertia to slow down frequency changes. This can lead to higher risks of grid instability, increased reliance on fast-response reserves, and potential system failures if corrective actions are not taken in time.</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To mitigate the risks of insufficient inertia, system operators can adopt grid-forming inverters, synthetic inertia from wind turbines, battery energy storage systems, and demand response programs. Additionally, expanding regional interconnections allows grids with higher inertia to support those with lower inertia, improving overall stability. Some power markets also introduce ancillary service mechanisms that incentivize resources capable of providing synthetic inertia and fast frequency response.</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ED4F30A-4121-38C0-2816-9B7F37AAB2B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66117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293DDE4-F29B-548A-474D-80CBC41FF08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8819CF4-60CB-D464-50DD-078E1C0C40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B61DDF5-73E3-914B-FD5E-B8CCF9DAFD4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Grid congestion occurs when the transmission network lacks sufficient capacity to transport electricity from where it is generated to where it is needed. This can result in situations where low-cost or renewable energy sources must be curtailed, not because of a lack of generation, but due to physical limitations in the grid infrastructure. Congestion is especially common in regions with high shares of variable renewable energy, such as wind or solar farms located far from major demand centers, leading to bottlenecks in power flow.</a:t>
            </a:r>
          </a:p>
          <a:p>
            <a:endParaRPr lang="en-US" dirty="0"/>
          </a:p>
          <a:p>
            <a:r>
              <a:rPr lang="en-US" dirty="0"/>
              <a:t>Grid congestion limits the power system’s ability to respond dynamically to changing supply and demand conditions, which is a core aspect of flexibility. When the grid is constrained, operators have fewer options to dispatch generation resources optimally or absorb fluctuations in variable renewable output. This not only increases operational costs by forcing reliance on more expensive or less efficient generation closer to load centers, but also reduces system resilience, as it restricts the ability to balance supply and demand across a broader geographic area.</a:t>
            </a:r>
          </a:p>
          <a:p>
            <a:endParaRPr lang="en-US" dirty="0"/>
          </a:p>
          <a:p>
            <a:r>
              <a:rPr lang="en-US" dirty="0"/>
              <a:t>To mitigate grid congestion and enhance system flexibility, several solutions can be pursued. First, investing in new transmission lines or reinforcing existing corridors can expand the physical capacity of the grid. Second, storage technologies and distributed energy resources can help relieve congestion by absorbing excess energy locally and discharging it when needed. Third, demand response programs can shift or reduce consumption in congested areas during peak periods. Lastly, better grid planning and digital tools such as advanced grid monitoring and congestion forecasting can improve real-time operation and long-term infrastructure planning. </a:t>
            </a:r>
            <a:endParaRPr dirty="0"/>
          </a:p>
        </p:txBody>
      </p:sp>
      <p:sp>
        <p:nvSpPr>
          <p:cNvPr id="165" name="Google Shape;165;p13:notes">
            <a:extLst>
              <a:ext uri="{FF2B5EF4-FFF2-40B4-BE49-F238E27FC236}">
                <a16:creationId xmlns:a16="http://schemas.microsoft.com/office/drawing/2014/main" id="{A55C742D-A80C-3EB3-5A08-52621BEBF48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63808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6C4D86F-7160-4D4C-7D17-A1513C05C90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F76E069-AC44-269B-A795-6E56E1C48F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7F6C240-29E2-B1E2-F49E-732709EB1A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As we will see in the next sections, there are several options to provide flexibility to the power systems. The table presents a clear mapping between key flexibility issues and the sources of flexibility that can address them. Each row identifies a challenge as described previously while each column represents a category of flexibility source, including fast-ramping generation, storage technologies, interconnectors, demand response, sector coupling, and grid-forming inverters. An “X” in a given cell indicates that the corresponding flexibility source is applicable to mitigate the identified issue. </a:t>
            </a:r>
          </a:p>
          <a:p>
            <a:endParaRPr lang="en-US" b="0" dirty="0"/>
          </a:p>
          <a:p>
            <a:r>
              <a:rPr lang="en-US" b="0" dirty="0"/>
              <a:t>From the table, it is evident that storage technologies and interconnectors are among the most versatile solutions, addressing multiple flexibility needs across various dimensions of system stress. For example, storage is marked as relevant for ramping issues, loss of load, inadequate reserves, and curtailment, while interconnectors help mitigate curtailment, congestion, and loss of load by facilitating cross-border balancing and capacity sharing. Demand response and sector coupling are also highlighted as important tools for increasing flexibility on the demand side, enabling load shifting and the integration of electricity with other sectors such as heating, cooling, and transport.</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1E3F06D-422E-2EB2-2546-CF0871265C5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269034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9DC8456-07A8-8BDC-2C43-EA3FC830108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8419B7D-96E7-4BF2-36F3-3924280443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16AAA9B-B873-22B3-1420-97D99D181E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Technical flexibility is closely linked to the physical structure of the power system.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It</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refers</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combination</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kern="100" dirty="0" err="1">
                <a:effectLst/>
                <a:latin typeface="Calibri" panose="020F0502020204030204" pitchFamily="34" charset="0"/>
                <a:ea typeface="Calibri" panose="020F0502020204030204" pitchFamily="34" charset="0"/>
                <a:cs typeface="Times New Roman" panose="02020603050405020304" pitchFamily="18" charset="0"/>
              </a:rPr>
              <a:t>enable</a:t>
            </a:r>
            <a:r>
              <a:rPr lang="es-CO"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Supply to respond to rapid changes in net load,</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Demand to adjust in response to fluctuations in supply,</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Energy storage to balance supply and demand mismatches across all time scales, and</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Grid infrastructure to efficiently deliver least-cost electricity to meet demand at any location and time within the power system.</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figure illustrates different technical strategies for enhancing power system flexibility as the share of variable renewable energy (VRE) increases. The x-axis represents the increasing penetration of VRE, such as wind and solar, while the y-axis represents the relative cost of each flexibility solution. The arrows highlight various approaches categorized into four types: supply-side flexibility (yellow), demand-side flexibility (dark blue), flexibility from storage (light blue), and grid infrastructure (medium blue). Lower-cost options, such as demand response and retrofitting existing thermal units, are positioned towards the bottom, whereas higher-cost solutions like sector coupling (hydrogen, heat pumps, and electric vehicles) and energy storage appear at the top.</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lower levels of VRE penetration, demand-side flexibility and improving existing thermal power plants provide cost-effective ways to balance supply and demand. Demand response, particularly in residential and industrial sectors, allows for shifting electricity consumption to better match renewable generation. Meanwhile, retrofitting existing thermal units by decreasing their minimum load, reducing startup times, and improving ramping capabilities enhances their ability to complement intermittent renewables. Grid infrastructure improvements, such as transmission expansion and distribution strengthening, further support system stability and facilitate the integration of renewables.</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VRE penetration increases, more advanced and higher-cost flexibility measures become necessary. Energy storage technologies, including batteries, pumped hydro, thermal storage, and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electrofuel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storage, help mitigate variability by storing excess renewable energy and discharging it when needed. Sector coupling, involving hydrogen production, heat pumps, and electric vehicles (EVs), plays a critical role in utilizing surplus renewable electricity across different sectors. Additionally, new flexible power plants and "X to power" solutions provide further reliability.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69FF97-94F2-1993-271F-BF988B33A7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4215926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8D18B59-A7A1-D13A-A6E5-BEF4BA6FCF0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10A9EDD9-45C8-6593-F925-03784A7665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A7CB926-856D-8761-D469-C0992C7697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dirty="0">
                <a:solidFill>
                  <a:srgbClr val="0E101A"/>
                </a:solidFill>
                <a:effectLst/>
              </a:rPr>
              <a:t>Currently, dispatchable generators are the largest source of flexibility on the supply side. However, </a:t>
            </a:r>
            <a:r>
              <a:rPr lang="en-GB" sz="1200" b="0" i="0" u="none" strike="noStrike" cap="none" dirty="0">
                <a:solidFill>
                  <a:schemeClr val="dk1"/>
                </a:solidFill>
                <a:effectLst/>
                <a:latin typeface="Calibri"/>
                <a:cs typeface="Calibri"/>
                <a:sym typeface="Calibri"/>
              </a:rPr>
              <a:t>a</a:t>
            </a:r>
            <a:r>
              <a:rPr lang="en-GB" sz="1200" b="0" i="0" u="none" strike="noStrike" cap="none" dirty="0">
                <a:solidFill>
                  <a:schemeClr val="dk1"/>
                </a:solidFill>
                <a:effectLst/>
                <a:latin typeface="Calibri"/>
                <a:ea typeface="Calibri"/>
                <a:cs typeface="Calibri"/>
                <a:sym typeface="Calibri"/>
              </a:rPr>
              <a:t>s demand gets less predictable, and more flexible along with the uptake of several flexibility alternatives, this concept could get less relevant in the future power systems. </a:t>
            </a:r>
            <a:r>
              <a:rPr lang="en-GB" dirty="0">
                <a:solidFill>
                  <a:srgbClr val="0E101A"/>
                </a:solidFill>
                <a:effectLst/>
              </a:rPr>
              <a:t>According to I.E.A., "A flexible generator is one with fast ramping capabilities, a low minimum operating level and fast start-up and shutdown times". Three major groups of generation technologies can be identified based on their ability to alter their output:  </a:t>
            </a:r>
          </a:p>
          <a:p>
            <a:pPr>
              <a:spcBef>
                <a:spcPts val="0"/>
              </a:spcBef>
              <a:spcAft>
                <a:spcPts val="0"/>
              </a:spcAft>
            </a:pPr>
            <a:endParaRPr lang="en-GB" dirty="0">
              <a:solidFill>
                <a:srgbClr val="0E101A"/>
              </a:solidFill>
              <a:effectLst/>
            </a:endParaRPr>
          </a:p>
          <a:p>
            <a:pPr>
              <a:spcBef>
                <a:spcPts val="0"/>
              </a:spcBef>
              <a:spcAft>
                <a:spcPts val="0"/>
              </a:spcAft>
            </a:pPr>
            <a:r>
              <a:rPr lang="en-GB" b="1" dirty="0">
                <a:solidFill>
                  <a:srgbClr val="0E101A"/>
                </a:solidFill>
                <a:effectLst/>
              </a:rPr>
              <a:t>Baseload units</a:t>
            </a:r>
            <a:r>
              <a:rPr lang="en-GB" dirty="0">
                <a:solidFill>
                  <a:srgbClr val="0E101A"/>
                </a:solidFill>
                <a:effectLst/>
              </a:rPr>
              <a:t> usually have limited cycling capabilities and cannot ramp up or down their output quickly. Baseload technologies usually require a large upfront investment. However, they can produce large amounts of power at a relatively low operating cost. Therefore, they are used to supply the non-variable part of power demand. An example of a baseload unit is a nuclear plant.</a:t>
            </a:r>
          </a:p>
          <a:p>
            <a:pPr>
              <a:spcBef>
                <a:spcPts val="0"/>
              </a:spcBef>
              <a:spcAft>
                <a:spcPts val="0"/>
              </a:spcAft>
            </a:pPr>
            <a:r>
              <a:rPr lang="en-GB" b="1" dirty="0">
                <a:solidFill>
                  <a:srgbClr val="0E101A"/>
                </a:solidFill>
                <a:effectLst/>
              </a:rPr>
              <a:t>Peak generators</a:t>
            </a:r>
            <a:r>
              <a:rPr lang="en-GB" dirty="0">
                <a:solidFill>
                  <a:srgbClr val="0E101A"/>
                </a:solidFill>
                <a:effectLst/>
              </a:rPr>
              <a:t> usually have opposite techno-economic characteristics; they require a lower upfront investment but higher operating cost. Peak generators have a very flexible operation and have the characteristics of rapid start-up and shut down, fast ramping capabilities, and low minimum operational level. Therefore they are suitable for fast response to short-term variability over peak hours and forecast errors. Peak generators usually have very low capacity factors and have a different business model compared to baseload units. Examples of peak generation units are open cycle gas turbines and internal combustion generators.</a:t>
            </a:r>
          </a:p>
          <a:p>
            <a:pPr>
              <a:spcBef>
                <a:spcPts val="0"/>
              </a:spcBef>
              <a:spcAft>
                <a:spcPts val="0"/>
              </a:spcAft>
            </a:pPr>
            <a:r>
              <a:rPr lang="en-GB" b="1" dirty="0">
                <a:solidFill>
                  <a:srgbClr val="0E101A"/>
                </a:solidFill>
                <a:effectLst/>
              </a:rPr>
              <a:t>Mid-merit generators</a:t>
            </a:r>
            <a:r>
              <a:rPr lang="en-GB" dirty="0">
                <a:solidFill>
                  <a:srgbClr val="0E101A"/>
                </a:solidFill>
                <a:effectLst/>
              </a:rPr>
              <a:t> can be used either as baseload or peak load and usually have a slower response rate compared to peak generators. They can provide flexibility within an hour and are used for load following and supplying the intermediate demand. Examples of intermediate generators are combined-cycle gas turbines and hydropower.</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6B3CB9B7-5E6A-121D-3AEC-4E146A8C68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51293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B7711BE-962A-2CCA-3168-AF4672BF4C7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57F0489-6BD4-5C4F-A62A-9776D83901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BA500BA-02D4-96EC-74FB-7DB21FFFE78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rtl="0">
              <a:buNone/>
            </a:pPr>
            <a:r>
              <a:rPr lang="en-GB" sz="1200" b="0" i="0" u="none" strike="noStrike" cap="none" dirty="0">
                <a:solidFill>
                  <a:srgbClr val="000000"/>
                </a:solidFill>
                <a:effectLst/>
                <a:latin typeface="Arial"/>
                <a:ea typeface="Arial"/>
                <a:cs typeface="Arial"/>
                <a:sym typeface="Arial"/>
              </a:rPr>
              <a:t>There </a:t>
            </a:r>
            <a:r>
              <a:rPr lang="en-GB" dirty="0">
                <a:solidFill>
                  <a:srgbClr val="000000"/>
                </a:solidFill>
                <a:latin typeface="Arial"/>
                <a:ea typeface="Arial"/>
                <a:cs typeface="Arial"/>
                <a:sym typeface="Arial"/>
              </a:rPr>
              <a:t>have</a:t>
            </a:r>
            <a:r>
              <a:rPr lang="en-GB" sz="1200" b="0" i="0" u="none" strike="noStrike" cap="none" dirty="0">
                <a:solidFill>
                  <a:srgbClr val="000000"/>
                </a:solidFill>
                <a:effectLst/>
                <a:latin typeface="Arial"/>
                <a:ea typeface="Arial"/>
                <a:cs typeface="Arial"/>
                <a:sym typeface="Arial"/>
              </a:rPr>
              <a:t> been growing attempts to improve the flexibility provided by thermal generations as the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sources are gradually becoming the mainstay of the power system. Modern designs of thermal generators offer improved performance, such as higher ramping rates and faster start-up, especially for coal and gas technologies.</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Nuclear power plants have varying levels of flexibility, and some have the technical ability to ramp up or down relatively rapidly. According to </a:t>
            </a:r>
            <a:r>
              <a:rPr lang="en-GB" dirty="0">
                <a:solidFill>
                  <a:srgbClr val="000000"/>
                </a:solidFill>
                <a:latin typeface="Arial"/>
                <a:ea typeface="Arial"/>
                <a:cs typeface="Arial"/>
                <a:sym typeface="Arial"/>
              </a:rPr>
              <a:t>I.E.A.,</a:t>
            </a:r>
            <a:r>
              <a:rPr lang="en-GB" sz="1200" b="0" i="0" u="none" strike="noStrike" cap="none" dirty="0">
                <a:solidFill>
                  <a:srgbClr val="000000"/>
                </a:solidFill>
                <a:effectLst/>
                <a:latin typeface="Arial"/>
                <a:ea typeface="Arial"/>
                <a:cs typeface="Arial"/>
                <a:sym typeface="Arial"/>
              </a:rPr>
              <a:t> some nuclear plants' operation data </a:t>
            </a:r>
            <a:r>
              <a:rPr lang="en-GB" dirty="0">
                <a:solidFill>
                  <a:srgbClr val="000000"/>
                </a:solidFill>
                <a:latin typeface="Arial"/>
                <a:ea typeface="Arial"/>
                <a:cs typeface="Arial"/>
                <a:sym typeface="Arial"/>
              </a:rPr>
              <a:t>show</a:t>
            </a:r>
            <a:r>
              <a:rPr lang="en-GB" sz="1200" b="0" i="0" u="none" strike="noStrike" cap="none" dirty="0">
                <a:solidFill>
                  <a:srgbClr val="000000"/>
                </a:solidFill>
                <a:effectLst/>
                <a:latin typeface="Arial"/>
                <a:ea typeface="Arial"/>
                <a:cs typeface="Arial"/>
                <a:sym typeface="Arial"/>
              </a:rPr>
              <a:t> that in the load-following mode, they can ramp up from 30% to 100% in one hour (and vice-versa). However, this capability may be constrained to contingency use for economic or security reasons.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a system with a high share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limited curtailment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can also be a very cost-effective source of flexibility and provide down-regulation. Geographic dispersion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resources can also reduce the congestion on transmission and provide more flexibility to the system. In deregulated markets, flexibility is gradually becoming an important revenue source as generators should respond to price signals; therefore, flexibility gets remunerated. In regulated environments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increasing the flexibility of existing plants through retrofitting plans is gaining attention as a </a:t>
            </a:r>
            <a:r>
              <a:rPr lang="en-GB" dirty="0">
                <a:solidFill>
                  <a:srgbClr val="000000"/>
                </a:solidFill>
                <a:latin typeface="Arial"/>
                <a:ea typeface="Arial"/>
                <a:cs typeface="Arial"/>
                <a:sym typeface="Arial"/>
              </a:rPr>
              <a:t>short to medium-term</a:t>
            </a:r>
            <a:r>
              <a:rPr lang="en-GB" sz="1200" b="0" i="0" u="none" strike="noStrike" cap="none" dirty="0">
                <a:solidFill>
                  <a:srgbClr val="000000"/>
                </a:solidFill>
                <a:effectLst/>
                <a:latin typeface="Arial"/>
                <a:ea typeface="Arial"/>
                <a:cs typeface="Arial"/>
                <a:sym typeface="Arial"/>
              </a:rPr>
              <a:t> solution.</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In summary, there are four key questions that should be answered to assess the flexibility provided by dispatchable generators:</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What is the installed capacity of each dispatchable technology?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fast can each unit ramp up</a:t>
            </a:r>
            <a:r>
              <a:rPr lang="en-GB" dirty="0">
                <a:solidFill>
                  <a:srgbClr val="000000"/>
                </a:solidFill>
                <a:latin typeface="Arial"/>
                <a:ea typeface="Arial"/>
                <a:cs typeface="Arial"/>
                <a:sym typeface="Arial"/>
              </a:rPr>
              <a:t> or down</a:t>
            </a:r>
            <a:r>
              <a:rPr lang="en-GB" sz="1200" b="0" i="0" u="none" strike="noStrike" cap="none" dirty="0">
                <a:solidFill>
                  <a:srgbClr val="000000"/>
                </a:solidFill>
                <a:effectLst/>
                <a:latin typeface="Arial"/>
                <a:ea typeface="Arial"/>
                <a:cs typeface="Arial"/>
                <a:sym typeface="Arial"/>
              </a:rPr>
              <a:t> its output?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quickly can it start up</a:t>
            </a:r>
            <a:r>
              <a:rPr lang="en-GB" dirty="0">
                <a:solidFill>
                  <a:srgbClr val="000000"/>
                </a:solidFill>
                <a:latin typeface="Arial"/>
                <a:ea typeface="Arial"/>
                <a:cs typeface="Arial"/>
                <a:sym typeface="Arial"/>
              </a:rPr>
              <a:t> or shut</a:t>
            </a:r>
            <a:r>
              <a:rPr lang="en-GB" sz="1200" b="0" i="0" u="none" strike="noStrike" cap="none" dirty="0">
                <a:solidFill>
                  <a:srgbClr val="000000"/>
                </a:solidFill>
                <a:effectLst/>
                <a:latin typeface="Arial"/>
                <a:ea typeface="Arial"/>
                <a:cs typeface="Arial"/>
                <a:sym typeface="Arial"/>
              </a:rPr>
              <a:t> down?</a:t>
            </a:r>
            <a:endParaRPr lang="en-GB" sz="1200" b="0" i="0" u="none" strike="noStrike" cap="none" dirty="0">
              <a:solidFill>
                <a:srgbClr val="000000"/>
              </a:solidFill>
              <a:effectLst/>
              <a:latin typeface="Arial"/>
              <a:ea typeface="Arial"/>
              <a:cs typeface="Arial"/>
              <a:sym typeface="Calibri"/>
            </a:endParaRPr>
          </a:p>
          <a:p>
            <a:pPr marL="158750"/>
            <a:r>
              <a:rPr lang="en-GB" sz="1200" b="0" i="0" u="none" strike="noStrike" cap="none" dirty="0">
                <a:solidFill>
                  <a:srgbClr val="000000"/>
                </a:solidFill>
                <a:effectLst/>
                <a:latin typeface="Arial"/>
                <a:ea typeface="Arial"/>
                <a:cs typeface="Arial"/>
                <a:sym typeface="Arial"/>
              </a:rPr>
              <a:t>•  What is the minimum stable output level?</a:t>
            </a:r>
          </a:p>
          <a:p>
            <a:pPr marL="158750"/>
            <a:r>
              <a:rPr lang="en-GB" sz="1200" b="0" i="0" u="none" strike="noStrike" cap="none" dirty="0">
                <a:solidFill>
                  <a:srgbClr val="000000"/>
                </a:solidFill>
                <a:effectLst/>
                <a:latin typeface="Arial"/>
                <a:ea typeface="Arial"/>
                <a:cs typeface="Arial"/>
                <a:sym typeface="Arial"/>
              </a:rPr>
              <a:t>• </a:t>
            </a:r>
            <a:r>
              <a:rPr lang="en-GB" sz="1200" dirty="0">
                <a:latin typeface="Open Sans" panose="020B0606030504020204" pitchFamily="34" charset="0"/>
                <a:ea typeface="Open Sans" panose="020B0606030504020204" pitchFamily="34" charset="0"/>
                <a:cs typeface="Open Sans" panose="020B0606030504020204" pitchFamily="34" charset="0"/>
              </a:rPr>
              <a:t>What are the </a:t>
            </a:r>
            <a:r>
              <a:rPr lang="en-US" sz="1200" dirty="0">
                <a:latin typeface="Open Sans" panose="020B0606030504020204" pitchFamily="34" charset="0"/>
                <a:ea typeface="Open Sans" panose="020B0606030504020204" pitchFamily="34" charset="0"/>
                <a:cs typeface="Open Sans" panose="020B0606030504020204" pitchFamily="34" charset="0"/>
              </a:rPr>
              <a:t>start-up costs and ramping costs?</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9D314131-9584-85C5-6C8C-6FF839B9F30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246025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14F9E8E-12AD-529F-8DF0-20761FE2102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B02C6C5-387E-F3C1-228A-9791FDF7D4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002603A3-4D13-09BA-7959-5BB04955BEF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The primary purpose of electricity storage is to shift electricity supply over time by storing electricity when its value is the lowest and discharging when its value is the highest. The attributed value of electricity storage in this context comes from reductions in the overall generation cost by avoiding </a:t>
            </a:r>
            <a:r>
              <a:rPr lang="en-GB"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curtailment, reducing thermal plants operation cycles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preventing more expensive generators from running. Storage can facilitate high shares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by mitigating their impact on grid operations. We </a:t>
            </a:r>
            <a:r>
              <a:rPr lang="en-GB" dirty="0">
                <a:solidFill>
                  <a:srgbClr val="000000"/>
                </a:solidFill>
                <a:latin typeface="Arial"/>
                <a:ea typeface="Arial"/>
                <a:cs typeface="Arial"/>
                <a:sym typeface="Arial"/>
              </a:rPr>
              <a:t>previously discussed</a:t>
            </a:r>
            <a:r>
              <a:rPr lang="en-GB" sz="1200" b="0" i="0" u="none" strike="noStrike" cap="none" dirty="0">
                <a:solidFill>
                  <a:srgbClr val="000000"/>
                </a:solidFill>
                <a:effectLst/>
                <a:latin typeface="Arial"/>
                <a:ea typeface="Arial"/>
                <a:cs typeface="Arial"/>
                <a:sym typeface="Arial"/>
              </a:rPr>
              <a:t> that the impacts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vary over different time scales. Hence, to </a:t>
            </a:r>
            <a:r>
              <a:rPr lang="en-GB" dirty="0">
                <a:solidFill>
                  <a:srgbClr val="000000"/>
                </a:solidFill>
                <a:latin typeface="Arial"/>
                <a:ea typeface="Arial"/>
                <a:cs typeface="Arial"/>
                <a:sym typeface="Arial"/>
              </a:rPr>
              <a:t>maximize</a:t>
            </a:r>
            <a:r>
              <a:rPr lang="en-GB" sz="1200" b="0" i="0" u="none" strike="noStrike" cap="none" dirty="0">
                <a:solidFill>
                  <a:srgbClr val="000000"/>
                </a:solidFill>
                <a:effectLst/>
                <a:latin typeface="Arial"/>
                <a:ea typeface="Arial"/>
                <a:cs typeface="Arial"/>
                <a:sym typeface="Arial"/>
              </a:rPr>
              <a:t> their value for the power system, storage technologies should have appropriate technical characteristics across different time scales such as fast response time and ability to provide inertia.</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At the shortest time scale (seconds), storage technologies such as pumped hydro</a:t>
            </a:r>
            <a:r>
              <a:rPr lang="en-GB" sz="1200" b="0" i="0" u="none" strike="noStrike" cap="none" baseline="0" dirty="0">
                <a:solidFill>
                  <a:srgbClr val="000000"/>
                </a:solidFill>
                <a:effectLst/>
                <a:latin typeface="Arial"/>
                <a:ea typeface="Arial"/>
                <a:cs typeface="Arial"/>
                <a:sym typeface="Arial"/>
              </a:rPr>
              <a:t> and</a:t>
            </a:r>
            <a:r>
              <a:rPr lang="en-GB" sz="1200" b="0" i="0" u="none" strike="noStrike" cap="none" dirty="0">
                <a:solidFill>
                  <a:srgbClr val="000000"/>
                </a:solidFill>
                <a:effectLst/>
                <a:latin typeface="Arial"/>
                <a:ea typeface="Arial"/>
                <a:cs typeface="Arial"/>
                <a:sym typeface="Arial"/>
              </a:rPr>
              <a:t> synchronous flywheels can provide inertia and reduce a system’s dependence on thermal generators for providing inertia. At </a:t>
            </a:r>
            <a:r>
              <a:rPr lang="en-GB" dirty="0">
                <a:solidFill>
                  <a:srgbClr val="000000"/>
                </a:solidFill>
                <a:latin typeface="Arial"/>
                <a:ea typeface="Arial"/>
                <a:cs typeface="Arial"/>
                <a:sym typeface="Arial"/>
              </a:rPr>
              <a:t>a time</a:t>
            </a:r>
            <a:r>
              <a:rPr lang="en-GB" sz="1200" b="0" i="0" u="none" strike="noStrike" cap="none" dirty="0">
                <a:solidFill>
                  <a:srgbClr val="000000"/>
                </a:solidFill>
                <a:effectLst/>
                <a:latin typeface="Arial"/>
                <a:ea typeface="Arial"/>
                <a:cs typeface="Arial"/>
                <a:sym typeface="Arial"/>
              </a:rPr>
              <a:t> scale of seconds to minutes, storage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is mainly used for balancing and provision of operational reserves. Technologies such as pumped hydro, the power to gas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state of the art long-duration batteries are used for balancing over more extended periods and between seasons.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In summary, there are four key questions that should be answered in order to assess the flexibility provided by an energy storage unit: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installed capacity of each storage type?</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fast it can be charged</a:t>
            </a:r>
            <a:r>
              <a:rPr lang="en-GB" dirty="0">
                <a:solidFill>
                  <a:srgbClr val="000000"/>
                </a:solidFill>
                <a:latin typeface="Arial"/>
                <a:ea typeface="Arial"/>
                <a:cs typeface="Arial"/>
                <a:sym typeface="Arial"/>
              </a:rPr>
              <a:t> and discharged</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maximum energy storage capacity? </a:t>
            </a:r>
          </a:p>
          <a:p>
            <a:pPr marL="158750" indent="0" rtl="0">
              <a:buNone/>
            </a:pPr>
            <a:r>
              <a:rPr lang="en-GB" sz="1200" b="0" i="0" u="none" strike="noStrike" cap="none" dirty="0">
                <a:solidFill>
                  <a:srgbClr val="000000"/>
                </a:solidFill>
                <a:effectLst/>
                <a:latin typeface="Arial"/>
                <a:ea typeface="Arial"/>
                <a:cs typeface="Arial"/>
                <a:sym typeface="Arial"/>
              </a:rPr>
              <a:t>•  Can the storage unit provide inertia?</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FD5C4D2A-1A8E-E127-A55F-3B546B4E777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121564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9DC8456-07A8-8BDC-2C43-EA3FC830108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8419B7D-96E7-4BF2-36F3-3924280443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16AAA9B-B873-22B3-1420-97D99D181E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Synchronous generators are traditional power generation units used in thermal, hydro, and nuclear power plants. They operate at a fixed speed, synchronized with the grid frequency (50 Hz or 60 Hz), and directly contribute to system stability by providing inertia. Their rotating mass stores kinetic energy, which helps resist sudden frequency changes and maintain grid stability. Additionally, synchronous generators can generate reactive power, supporting voltage control and ensuring reliable operation of the power system. Due to their ability to naturally stabilize the grid, they have historically been the backbone of conventional power systems.</a:t>
            </a:r>
          </a:p>
          <a:p>
            <a:r>
              <a:rPr lang="en-US" dirty="0"/>
              <a:t>Non-synchronous generators, on the other hand, do not have a fixed rotational speed linked to the grid frequency. They include induction generators, used in some older wind turbines and small hydro plants, as well as power electronics-based generators such as modern wind turbines, solar PV, and battery storage. Unlike synchronous machines, they require external support for voltage and frequency control, as they do not inherently provide inertia. However, power electronics allow them to offer fast frequency response and synthetic inertia, improving flexibility in renewable-dominated grids.</a:t>
            </a:r>
          </a:p>
          <a:p>
            <a:r>
              <a:rPr lang="en-US" b="0" dirty="0"/>
              <a:t>There are also modern grid-forming inverters which are advanced power electronic devices that enable renewable energy sources (such as solar PV, wind turbines, and battery storage systems) to provide grid-supportive functions traditionally delivered by synchronous generators. Unlike conventional grid-following inverters, which depend on an existing grid frequency to operate, grid-forming inverters can establish voltage and frequency autonomously, acting as virtual synchronous generators. They can contribute synthetic inertia, voltage regulation, and fast frequency response, helping to stabilize power systems with high shares of non-synchronous generation. These capabilities make them essential for maintaining stability in low-inertia grids, especially in isolated or renewable-dominated systems like those in Ireland, Australia, and islanded microgrids.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69FF97-94F2-1993-271F-BF988B33A7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1907818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Grid flexibility through expanding interconnection and transmission lines allows the shared use of flexible resources to manage variability among connected regions. Therefore, while the storage balances supply and demand over time, transmission</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and</a:t>
            </a:r>
            <a:r>
              <a:rPr lang="en-GB" dirty="0">
                <a:solidFill>
                  <a:srgbClr val="000000"/>
                </a:solidFill>
                <a:latin typeface="Arial"/>
                <a:ea typeface="Arial"/>
                <a:cs typeface="Arial"/>
                <a:sym typeface="Arial"/>
              </a:rPr>
              <a:t> interconnection</a:t>
            </a:r>
            <a:r>
              <a:rPr lang="en-GB" sz="1200" b="0" i="0" u="none" strike="noStrike" cap="none" dirty="0">
                <a:solidFill>
                  <a:srgbClr val="000000"/>
                </a:solidFill>
                <a:effectLst/>
                <a:latin typeface="Arial"/>
                <a:ea typeface="Arial"/>
                <a:cs typeface="Arial"/>
                <a:sym typeface="Arial"/>
              </a:rPr>
              <a:t> balance that over space.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Grid flexibility bridges supply-side and demand-side flexibility.</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Therefore, low flexibility in the grid could become a bottleneck to the system flexibility.</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For example, in a system with high supply-side flexibility, the congestion in the grid could still limit integrating high shares of </a:t>
            </a:r>
            <a:r>
              <a:rPr lang="en-GB" dirty="0">
                <a:solidFill>
                  <a:srgbClr val="000000"/>
                </a:solidFill>
                <a:latin typeface="Arial"/>
                <a:ea typeface="Arial"/>
                <a:cs typeface="Arial"/>
                <a:sym typeface="Arial"/>
              </a:rPr>
              <a:t>V.R</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E.</a:t>
            </a:r>
            <a:r>
              <a:rPr lang="en-GB" sz="1200" b="0" i="0" u="none" strike="noStrike" cap="none" dirty="0">
                <a:solidFill>
                  <a:srgbClr val="000000"/>
                </a:solidFill>
                <a:effectLst/>
                <a:latin typeface="Arial"/>
                <a:ea typeface="Arial"/>
                <a:cs typeface="Arial"/>
                <a:sym typeface="Arial"/>
              </a:rPr>
              <a:t> Furthermore, inertia between two systems can be shared through synchronous connections (</a:t>
            </a:r>
            <a:r>
              <a:rPr lang="en-GB" b="0" dirty="0">
                <a:solidFill>
                  <a:srgbClr val="000000"/>
                </a:solidFill>
                <a:latin typeface="Arial"/>
                <a:ea typeface="Arial"/>
                <a:cs typeface="Arial"/>
                <a:sym typeface="Arial"/>
              </a:rPr>
              <a:t>via A.C.).</a:t>
            </a:r>
            <a:r>
              <a:rPr lang="en-GB" sz="1200" b="0" i="0" u="none" strike="noStrike" cap="none" dirty="0">
                <a:solidFill>
                  <a:srgbClr val="000000"/>
                </a:solidFill>
                <a:effectLst/>
                <a:latin typeface="Arial"/>
                <a:ea typeface="Arial"/>
                <a:cs typeface="Arial"/>
                <a:sym typeface="Arial"/>
              </a:rPr>
              <a:t> For example, since the interconnection between Ireland and the UK is direct current (</a:t>
            </a:r>
            <a:r>
              <a:rPr lang="en-GB" dirty="0">
                <a:solidFill>
                  <a:srgbClr val="000000"/>
                </a:solidFill>
                <a:latin typeface="Arial"/>
                <a:ea typeface="Arial"/>
                <a:cs typeface="Arial"/>
                <a:sym typeface="Arial"/>
              </a:rPr>
              <a:t>or D.C.),</a:t>
            </a:r>
            <a:r>
              <a:rPr lang="en-GB" sz="1200" b="0" i="0" u="none" strike="noStrike" cap="none" dirty="0">
                <a:solidFill>
                  <a:srgbClr val="000000"/>
                </a:solidFill>
                <a:effectLst/>
                <a:latin typeface="Arial"/>
                <a:ea typeface="Arial"/>
                <a:cs typeface="Arial"/>
                <a:sym typeface="Arial"/>
              </a:rPr>
              <a:t> the two regions cannot share inertia.</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maximum flexibility capacity (power ramp) provided by an </a:t>
            </a:r>
            <a:r>
              <a:rPr lang="en-GB" dirty="0">
                <a:solidFill>
                  <a:srgbClr val="000000"/>
                </a:solidFill>
                <a:latin typeface="Arial"/>
                <a:ea typeface="Arial"/>
                <a:cs typeface="Arial"/>
                <a:sym typeface="Arial"/>
              </a:rPr>
              <a:t>interconnection </a:t>
            </a:r>
            <a:r>
              <a:rPr lang="en-GB" b="0" dirty="0">
                <a:solidFill>
                  <a:srgbClr val="000000"/>
                </a:solidFill>
                <a:latin typeface="Arial"/>
                <a:ea typeface="Arial"/>
                <a:cs typeface="Arial"/>
                <a:sym typeface="Arial"/>
              </a:rPr>
              <a:t>or</a:t>
            </a:r>
            <a:r>
              <a:rPr lang="en-GB" dirty="0">
                <a:solidFill>
                  <a:srgbClr val="000000"/>
                </a:solidFill>
                <a:latin typeface="Arial"/>
                <a:ea typeface="Arial"/>
                <a:cs typeface="Arial"/>
                <a:sym typeface="Arial"/>
              </a:rPr>
              <a:t> transmission </a:t>
            </a:r>
            <a:r>
              <a:rPr lang="en-GB" sz="1200" b="0" i="0" u="none" strike="noStrike" cap="none" dirty="0">
                <a:solidFill>
                  <a:srgbClr val="000000"/>
                </a:solidFill>
                <a:effectLst/>
                <a:latin typeface="Arial"/>
                <a:ea typeface="Arial"/>
                <a:cs typeface="Arial"/>
                <a:sym typeface="Arial"/>
              </a:rPr>
              <a:t>line is approximately equal to twice its rated capacity</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This rated</a:t>
            </a:r>
            <a:r>
              <a:rPr lang="en-GB" sz="1200" b="0" i="0" u="none" strike="noStrike" cap="none" dirty="0">
                <a:solidFill>
                  <a:srgbClr val="000000"/>
                </a:solidFill>
                <a:effectLst/>
                <a:latin typeface="Arial"/>
                <a:ea typeface="Arial"/>
                <a:cs typeface="Arial"/>
                <a:sym typeface="Arial"/>
              </a:rPr>
              <a:t> </a:t>
            </a:r>
            <a:r>
              <a:rPr lang="en-GB" b="0" dirty="0">
                <a:solidFill>
                  <a:srgbClr val="000000"/>
                </a:solidFill>
                <a:latin typeface="Arial"/>
                <a:ea typeface="Arial"/>
                <a:cs typeface="Arial"/>
                <a:sym typeface="Arial"/>
              </a:rPr>
              <a:t>capacity </a:t>
            </a:r>
            <a:r>
              <a:rPr lang="en-GB" sz="1200" b="0" i="0" u="none" strike="noStrike" cap="none" dirty="0">
                <a:solidFill>
                  <a:srgbClr val="000000"/>
                </a:solidFill>
                <a:effectLst/>
                <a:latin typeface="Arial"/>
                <a:ea typeface="Arial"/>
                <a:cs typeface="Arial"/>
                <a:sym typeface="Arial"/>
              </a:rPr>
              <a:t>is equal to the overall power ramping provided if the transmission line exporting at maximum capacity can switch to importing at maximum capacity.</a:t>
            </a:r>
            <a:r>
              <a:rPr lang="en-GB" b="0"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Therefore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there are three key questions that should be answered in order to assess the flexibility provided by a transmission or interconnector line:</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What is interconnection</a:t>
            </a:r>
            <a:r>
              <a:rPr lang="en-GB" dirty="0">
                <a:solidFill>
                  <a:srgbClr val="000000"/>
                </a:solidFill>
                <a:latin typeface="Arial"/>
                <a:ea typeface="Arial"/>
                <a:cs typeface="Arial"/>
                <a:sym typeface="Arial"/>
              </a:rPr>
              <a:t> and transmission</a:t>
            </a:r>
            <a:r>
              <a:rPr lang="en-GB" sz="1200" b="0" i="0" u="none" strike="noStrike" cap="none" dirty="0">
                <a:solidFill>
                  <a:srgbClr val="000000"/>
                </a:solidFill>
                <a:effectLst/>
                <a:latin typeface="Arial"/>
                <a:ea typeface="Arial"/>
                <a:cs typeface="Arial"/>
                <a:sym typeface="Arial"/>
              </a:rPr>
              <a:t> capacity to neighbouring regions</a:t>
            </a:r>
            <a:r>
              <a:rPr lang="en-GB" dirty="0">
                <a:solidFill>
                  <a:srgbClr val="000000"/>
                </a:solidFill>
                <a:latin typeface="Arial"/>
                <a:ea typeface="Arial"/>
                <a:cs typeface="Arial"/>
                <a:sym typeface="Arial"/>
              </a:rPr>
              <a:t> and </a:t>
            </a:r>
            <a:r>
              <a:rPr lang="en-GB" sz="1200" b="0" i="0" u="none" strike="noStrike" cap="none" dirty="0">
                <a:solidFill>
                  <a:srgbClr val="000000"/>
                </a:solidFill>
                <a:effectLst/>
                <a:latin typeface="Arial"/>
                <a:ea typeface="Arial"/>
                <a:cs typeface="Arial"/>
                <a:sym typeface="Arial"/>
              </a:rPr>
              <a:t>countries?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Is there a limit on the rate at which it can be operated? </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Does the connection enable sharing inertia to the system?</a:t>
            </a:r>
            <a:endParaRPr lang="en-US"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2772346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318D884-8F67-83A8-7894-9494D989218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453A9B9-AE68-C94C-03B7-BC647AEBEA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254E7B-76D4-D0AA-BA88-4B68FE0857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The last source of flexibility is operational flexibility, which is about the regulatory framework and the market environment surrounding the power system. Operational flexibility includes investment free solutions for unlocking the system's flexibility by improving how the assets in the power system are operated. The market and regulatory frameworks act as an inhibitor to existing technical flexibility on the supply-side and demand-side. </a:t>
            </a:r>
            <a:r>
              <a:rPr lang="en-GB" b="0" dirty="0">
                <a:solidFill>
                  <a:srgbClr val="000000"/>
                </a:solidFill>
                <a:latin typeface="Arial"/>
                <a:ea typeface="Arial"/>
                <a:cs typeface="Arial"/>
                <a:sym typeface="Arial"/>
              </a:rPr>
              <a:t>Centralized </a:t>
            </a:r>
            <a:r>
              <a:rPr lang="en-GB" sz="1200" b="0" i="0" u="none" strike="noStrike" cap="none" dirty="0">
                <a:solidFill>
                  <a:srgbClr val="000000"/>
                </a:solidFill>
                <a:effectLst/>
                <a:latin typeface="Arial"/>
                <a:ea typeface="Arial"/>
                <a:cs typeface="Arial"/>
                <a:sym typeface="Arial"/>
              </a:rPr>
              <a:t>dispatching and building a market based on price merit to schedule electricity exchanges are examples of operation mechanisms that could facilitate investment and coordination to unlock the flexibility in the power system.</a:t>
            </a:r>
            <a:r>
              <a:rPr lang="en-GB" dirty="0">
                <a:solidFill>
                  <a:srgbClr val="000000"/>
                </a:solidFill>
                <a:latin typeface="Arial"/>
                <a:ea typeface="Arial"/>
                <a:cs typeface="Arial"/>
                <a:sym typeface="Arial"/>
              </a:rPr>
              <a:t> A real-world example in this area is </a:t>
            </a:r>
            <a:r>
              <a:rPr lang="en-US" sz="1200" b="0" i="0" u="none" strike="noStrike" cap="none" dirty="0">
                <a:solidFill>
                  <a:schemeClr val="dk1"/>
                </a:solidFill>
                <a:effectLst/>
                <a:latin typeface="Calibri"/>
                <a:ea typeface="Arial"/>
                <a:cs typeface="Calibri"/>
                <a:sym typeface="Calibri"/>
              </a:rPr>
              <a:t>t</a:t>
            </a:r>
            <a:r>
              <a:rPr lang="en-US" sz="1200" b="0" i="0" u="none" strike="noStrike" cap="none" dirty="0">
                <a:solidFill>
                  <a:schemeClr val="dk1"/>
                </a:solidFill>
                <a:effectLst/>
                <a:latin typeface="Calibri"/>
                <a:ea typeface="Calibri"/>
                <a:cs typeface="Calibri"/>
                <a:sym typeface="Calibri"/>
              </a:rPr>
              <a:t>he European Commission’s Clean Energy Package which strongly supports market-based procurement of flexibility (more info on </a:t>
            </a:r>
            <a:r>
              <a:rPr lang="en-US" dirty="0"/>
              <a:t>https://fsr.eui.eu/flexibility-mechanisms-what-is-it-about/).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Operation flexibility can also exist in different time scales to address different flexibility issues.</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In </a:t>
            </a:r>
            <a:r>
              <a:rPr lang="en-GB" b="0" dirty="0">
                <a:solidFill>
                  <a:srgbClr val="000000"/>
                </a:solidFill>
                <a:latin typeface="Arial"/>
                <a:ea typeface="Arial"/>
                <a:cs typeface="Arial"/>
                <a:sym typeface="Arial"/>
              </a:rPr>
              <a:t>the </a:t>
            </a:r>
            <a:r>
              <a:rPr lang="en-GB" sz="1200" b="0" i="0" u="none" strike="noStrike" cap="none" dirty="0">
                <a:solidFill>
                  <a:srgbClr val="000000"/>
                </a:solidFill>
                <a:effectLst/>
                <a:latin typeface="Arial"/>
                <a:ea typeface="Arial"/>
                <a:cs typeface="Arial"/>
                <a:sym typeface="Arial"/>
              </a:rPr>
              <a:t>medium to </a:t>
            </a:r>
            <a:r>
              <a:rPr lang="en-GB" b="0" dirty="0">
                <a:solidFill>
                  <a:srgbClr val="000000"/>
                </a:solidFill>
                <a:latin typeface="Arial"/>
                <a:ea typeface="Arial"/>
                <a:cs typeface="Arial"/>
                <a:sym typeface="Arial"/>
              </a:rPr>
              <a:t>short-term</a:t>
            </a:r>
            <a:r>
              <a:rPr lang="en-GB" sz="1200" b="0" i="0" u="none" strike="noStrike" cap="none" dirty="0">
                <a:solidFill>
                  <a:srgbClr val="000000"/>
                </a:solidFill>
                <a:effectLst/>
                <a:latin typeface="Arial"/>
                <a:ea typeface="Arial"/>
                <a:cs typeface="Arial"/>
                <a:sym typeface="Arial"/>
              </a:rPr>
              <a:t>, the use of modern forecast technologies and </a:t>
            </a:r>
            <a:r>
              <a:rPr lang="en-GB" b="0" dirty="0">
                <a:solidFill>
                  <a:srgbClr val="000000"/>
                </a:solidFill>
                <a:latin typeface="Arial"/>
                <a:ea typeface="Arial"/>
                <a:cs typeface="Arial"/>
                <a:sym typeface="Arial"/>
              </a:rPr>
              <a:t>reducing</a:t>
            </a:r>
            <a:r>
              <a:rPr lang="en-GB" b="0" baseline="0"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time step of day-ahead and intra-day market balancing are operational measures that can reduce the impact of </a:t>
            </a:r>
            <a:r>
              <a:rPr lang="en-GB" b="0"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uncertainty on the system. In the </a:t>
            </a:r>
            <a:r>
              <a:rPr lang="en-GB" dirty="0">
                <a:solidFill>
                  <a:srgbClr val="000000"/>
                </a:solidFill>
                <a:latin typeface="Arial"/>
                <a:ea typeface="Arial"/>
                <a:cs typeface="Arial"/>
                <a:sym typeface="Arial"/>
              </a:rPr>
              <a:t>long-term</a:t>
            </a:r>
            <a:r>
              <a:rPr lang="en-GB" sz="1200" b="0" i="0" u="none" strike="noStrike" cap="none" dirty="0">
                <a:solidFill>
                  <a:srgbClr val="000000"/>
                </a:solidFill>
                <a:effectLst/>
                <a:latin typeface="Arial"/>
                <a:ea typeface="Arial"/>
                <a:cs typeface="Arial"/>
                <a:sym typeface="Arial"/>
              </a:rPr>
              <a:t>, regulators can provide better long-term price signals to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investment in flexible resources by increasing the time and space granularity of wholesale markets or </a:t>
            </a:r>
            <a:r>
              <a:rPr lang="en-GB" b="0" dirty="0">
                <a:solidFill>
                  <a:srgbClr val="000000"/>
                </a:solidFill>
                <a:latin typeface="Arial"/>
                <a:ea typeface="Arial"/>
                <a:cs typeface="Arial"/>
                <a:sym typeface="Arial"/>
              </a:rPr>
              <a:t>restructuring</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capacity market.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Therefore various questions should be answered to assess the potential for unlocking flexibility in the power system through operational measures such as:</a:t>
            </a:r>
          </a:p>
          <a:p>
            <a:pPr marL="158750" indent="0" rtl="0">
              <a:buNone/>
            </a:pPr>
            <a:r>
              <a:rPr lang="en-GB" sz="1200" b="0" i="0" u="none" strike="noStrike" cap="none" dirty="0">
                <a:solidFill>
                  <a:srgbClr val="000000"/>
                </a:solidFill>
                <a:effectLst/>
                <a:latin typeface="Arial"/>
                <a:ea typeface="Arial"/>
                <a:cs typeface="Arial"/>
                <a:sym typeface="Arial"/>
              </a:rPr>
              <a:t>•Does the regulatory framework and market structure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the power exchange between regions?</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•Does the market structure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investment in the flexible generation?</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•Can the time step for the day ahead planning and intra-day market balancing be reduced?</a:t>
            </a:r>
          </a:p>
          <a:p>
            <a:pPr marL="158750" indent="0" rtl="0">
              <a:buNone/>
            </a:pPr>
            <a:r>
              <a:rPr lang="en-GB" sz="1200" b="0" i="0" u="none" strike="noStrike" cap="none" dirty="0">
                <a:solidFill>
                  <a:srgbClr val="000000"/>
                </a:solidFill>
                <a:effectLst/>
                <a:latin typeface="Arial"/>
                <a:ea typeface="Arial"/>
                <a:cs typeface="Arial"/>
                <a:sym typeface="Arial"/>
              </a:rPr>
              <a:t>•Can improved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forecasts be incorporated into market planning?</a:t>
            </a:r>
            <a:endParaRPr lang="en-US" dirty="0"/>
          </a:p>
        </p:txBody>
      </p:sp>
      <p:sp>
        <p:nvSpPr>
          <p:cNvPr id="165" name="Google Shape;165;p13:notes">
            <a:extLst>
              <a:ext uri="{FF2B5EF4-FFF2-40B4-BE49-F238E27FC236}">
                <a16:creationId xmlns:a16="http://schemas.microsoft.com/office/drawing/2014/main" id="{51DD80B4-C6C2-6BD7-B5DD-2E3B552AC96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1916978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BC223B7B-E65A-304A-D24A-BBF679D7B61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07A9D7C-1FCC-7F7E-A885-EC50F59ED0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63F59D3-2A4D-6C59-8336-4E96F90BF4D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Traditionally demand was considered inflexible in the power system, and the power system operators </a:t>
            </a:r>
            <a:r>
              <a:rPr lang="en-GB" dirty="0">
                <a:solidFill>
                  <a:srgbClr val="000000"/>
                </a:solidFill>
                <a:latin typeface="Arial"/>
                <a:ea typeface="Arial"/>
                <a:cs typeface="Arial"/>
                <a:sym typeface="Arial"/>
              </a:rPr>
              <a:t>adjusted</a:t>
            </a:r>
            <a:r>
              <a:rPr lang="en-GB" sz="1200" b="0" i="0" u="none" strike="noStrike" cap="none" dirty="0">
                <a:solidFill>
                  <a:srgbClr val="000000"/>
                </a:solidFill>
                <a:effectLst/>
                <a:latin typeface="Arial"/>
                <a:ea typeface="Arial"/>
                <a:cs typeface="Arial"/>
                <a:sym typeface="Arial"/>
              </a:rPr>
              <a:t> the supply to match the electricity demand. However, as the share of variable renewable sources is increasing, the </a:t>
            </a:r>
            <a:r>
              <a:rPr lang="en-GB" dirty="0">
                <a:solidFill>
                  <a:srgbClr val="000000"/>
                </a:solidFill>
                <a:latin typeface="Arial"/>
                <a:ea typeface="Arial"/>
                <a:cs typeface="Arial"/>
                <a:sym typeface="Arial"/>
              </a:rPr>
              <a:t>supply-side</a:t>
            </a:r>
            <a:r>
              <a:rPr lang="en-GB" sz="1200" b="0" i="0" u="none" strike="noStrike" cap="none" dirty="0">
                <a:solidFill>
                  <a:srgbClr val="000000"/>
                </a:solidFill>
                <a:effectLst/>
                <a:latin typeface="Arial"/>
                <a:ea typeface="Arial"/>
                <a:cs typeface="Arial"/>
                <a:sym typeface="Arial"/>
              </a:rPr>
              <a:t> is becoming less flexible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Therefore</a:t>
            </a:r>
            <a:r>
              <a:rPr lang="en-GB" sz="1200" b="0" i="0" u="none" strike="noStrike" cap="none" dirty="0">
                <a:solidFill>
                  <a:srgbClr val="000000"/>
                </a:solidFill>
                <a:effectLst/>
                <a:latin typeface="Arial"/>
                <a:ea typeface="Arial"/>
                <a:cs typeface="Arial"/>
                <a:sym typeface="Arial"/>
              </a:rPr>
              <a:t> demand needs to become more flexible. Demand-side flexibility refers to shifting or curtailing consumer demand and implies transitioning to a system </a:t>
            </a:r>
            <a:r>
              <a:rPr lang="en-GB" dirty="0">
                <a:solidFill>
                  <a:srgbClr val="000000"/>
                </a:solidFill>
                <a:latin typeface="Arial"/>
                <a:ea typeface="Arial"/>
                <a:cs typeface="Arial"/>
                <a:sym typeface="Arial"/>
              </a:rPr>
              <a:t>in which </a:t>
            </a:r>
            <a:r>
              <a:rPr lang="en-GB" sz="1200" b="0" i="0" u="none" strike="noStrike" cap="none" dirty="0">
                <a:solidFill>
                  <a:srgbClr val="000000"/>
                </a:solidFill>
                <a:effectLst/>
                <a:latin typeface="Arial"/>
                <a:ea typeface="Arial"/>
                <a:cs typeface="Arial"/>
                <a:sym typeface="Arial"/>
              </a:rPr>
              <a:t>demand can be modified to better match electricity supply.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I.E.A. categorize</a:t>
            </a:r>
            <a:r>
              <a:rPr lang="en-GB" sz="1200" b="0" i="0" u="none" strike="noStrike" cap="none" dirty="0">
                <a:solidFill>
                  <a:srgbClr val="000000"/>
                </a:solidFill>
                <a:effectLst/>
                <a:latin typeface="Arial"/>
                <a:ea typeface="Arial"/>
                <a:cs typeface="Arial"/>
                <a:sym typeface="Arial"/>
              </a:rPr>
              <a:t> demand-side flexibility resources as managed resources and responsive resources. </a:t>
            </a:r>
            <a:r>
              <a:rPr lang="en-GB" sz="1200" i="0" u="none" strike="noStrike" cap="none" dirty="0">
                <a:solidFill>
                  <a:srgbClr val="000000"/>
                </a:solidFill>
                <a:effectLst/>
                <a:latin typeface="Arial"/>
                <a:ea typeface="Arial"/>
                <a:cs typeface="Arial"/>
                <a:sym typeface="Arial"/>
              </a:rPr>
              <a:t>Managed resources </a:t>
            </a:r>
            <a:r>
              <a:rPr lang="en-GB" sz="1200" b="0" i="0" u="none" strike="noStrike" cap="none" dirty="0">
                <a:solidFill>
                  <a:srgbClr val="000000"/>
                </a:solidFill>
                <a:effectLst/>
                <a:latin typeface="Arial"/>
                <a:ea typeface="Arial"/>
                <a:cs typeface="Arial"/>
                <a:sym typeface="Arial"/>
              </a:rPr>
              <a:t>are consumers, usually industrial or commercial, that adjust their electricity consumption based on long-term direct control agreements. These resources are contracted in advance by a system operator to reduce their consumption for a certain number of hours per year. This implies that a certain proportion of the consumer's demand can be postponed without economic hardship.</a:t>
            </a:r>
            <a:r>
              <a:rPr lang="en-GB" dirty="0">
                <a:solidFill>
                  <a:srgbClr val="000000"/>
                </a:solidFill>
                <a:latin typeface="Arial"/>
                <a:ea typeface="Arial"/>
                <a:cs typeface="Arial"/>
                <a:sym typeface="Arial"/>
              </a:rPr>
              <a:t> </a:t>
            </a:r>
            <a:endParaRPr lang="en-GB" dirty="0">
              <a:solidFill>
                <a:srgbClr val="000000"/>
              </a:solidFill>
              <a:latin typeface="Arial"/>
              <a:ea typeface="Arial"/>
              <a:cs typeface="Arial"/>
            </a:endParaRPr>
          </a:p>
          <a:p>
            <a:pPr marL="158750"/>
            <a:r>
              <a:rPr lang="en-GB" sz="1200" i="0" u="none" strike="noStrike" cap="none" dirty="0">
                <a:solidFill>
                  <a:srgbClr val="000000"/>
                </a:solidFill>
                <a:effectLst/>
                <a:latin typeface="Arial"/>
                <a:ea typeface="Arial"/>
                <a:cs typeface="Arial"/>
                <a:sym typeface="Arial"/>
              </a:rPr>
              <a:t>A responsive resource </a:t>
            </a:r>
            <a:r>
              <a:rPr lang="en-GB" sz="1200" b="0" i="0" u="none" strike="noStrike" cap="none" dirty="0">
                <a:solidFill>
                  <a:srgbClr val="000000"/>
                </a:solidFill>
                <a:effectLst/>
                <a:latin typeface="Arial"/>
                <a:ea typeface="Arial"/>
                <a:cs typeface="Arial"/>
                <a:sym typeface="Arial"/>
              </a:rPr>
              <a:t>is the proportion of consumer's demand that the system can rely on to respond dynamically, through price signals, to scarcity</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or </a:t>
            </a:r>
            <a:r>
              <a:rPr lang="en-GB" dirty="0">
                <a:solidFill>
                  <a:srgbClr val="000000"/>
                </a:solidFill>
                <a:latin typeface="Arial"/>
                <a:ea typeface="Arial"/>
                <a:cs typeface="Arial"/>
                <a:sym typeface="Arial"/>
              </a:rPr>
              <a:t>surplus</a:t>
            </a:r>
            <a:r>
              <a:rPr lang="en-GB" sz="1200" b="0" i="0" u="none" strike="noStrike" cap="none" dirty="0">
                <a:solidFill>
                  <a:srgbClr val="000000"/>
                </a:solidFill>
                <a:effectLst/>
                <a:latin typeface="Arial"/>
                <a:ea typeface="Arial"/>
                <a:cs typeface="Arial"/>
                <a:sym typeface="Arial"/>
              </a:rPr>
              <a:t> of electricity by </a:t>
            </a:r>
            <a:r>
              <a:rPr lang="en-GB" b="0" dirty="0">
                <a:solidFill>
                  <a:srgbClr val="000000"/>
                </a:solidFill>
                <a:latin typeface="Arial"/>
                <a:ea typeface="Arial"/>
                <a:cs typeface="Arial"/>
                <a:sym typeface="Arial"/>
              </a:rPr>
              <a:t>decreasing or </a:t>
            </a:r>
            <a:r>
              <a:rPr lang="en-GB" dirty="0">
                <a:solidFill>
                  <a:srgbClr val="000000"/>
                </a:solidFill>
                <a:latin typeface="Arial"/>
                <a:ea typeface="Arial"/>
                <a:cs typeface="Arial"/>
                <a:sym typeface="Arial"/>
              </a:rPr>
              <a:t>increasing</a:t>
            </a:r>
            <a:r>
              <a:rPr lang="en-GB" sz="1200" b="0" i="0" u="none" strike="noStrike" cap="none" dirty="0">
                <a:solidFill>
                  <a:srgbClr val="000000"/>
                </a:solidFill>
                <a:effectLst/>
                <a:latin typeface="Arial"/>
                <a:ea typeface="Arial"/>
                <a:cs typeface="Arial"/>
                <a:sym typeface="Arial"/>
              </a:rPr>
              <a:t> consumption.</a:t>
            </a:r>
            <a:r>
              <a:rPr lang="en-GB" dirty="0">
                <a:solidFill>
                  <a:srgbClr val="000000"/>
                </a:solidFill>
                <a:latin typeface="Arial"/>
                <a:ea typeface="Arial"/>
                <a:cs typeface="Arial"/>
                <a:sym typeface="Arial"/>
              </a:rPr>
              <a:t> </a:t>
            </a:r>
            <a:endParaRPr lang="en-GB" dirty="0">
              <a:cs typeface="Calibri"/>
            </a:endParaRPr>
          </a:p>
          <a:p>
            <a:pPr marL="158750"/>
            <a:r>
              <a:rPr lang="en-GB" sz="1200" b="0" i="0" u="none" strike="noStrike" cap="none" dirty="0">
                <a:solidFill>
                  <a:srgbClr val="000000"/>
                </a:solidFill>
                <a:effectLst/>
                <a:latin typeface="Arial"/>
                <a:ea typeface="Arial"/>
                <a:cs typeface="Arial"/>
                <a:sym typeface="Arial"/>
              </a:rPr>
              <a:t>Therefore </a:t>
            </a:r>
            <a:r>
              <a:rPr lang="en-GB" dirty="0">
                <a:solidFill>
                  <a:srgbClr val="000000"/>
                </a:solidFill>
                <a:latin typeface="Arial"/>
                <a:ea typeface="Arial"/>
                <a:cs typeface="Arial"/>
                <a:sym typeface="Arial"/>
              </a:rPr>
              <a:t>three </a:t>
            </a:r>
            <a:r>
              <a:rPr lang="en-GB" sz="1200" b="0" i="0" u="none" strike="noStrike" cap="none" dirty="0">
                <a:solidFill>
                  <a:srgbClr val="000000"/>
                </a:solidFill>
                <a:effectLst/>
                <a:latin typeface="Arial"/>
                <a:ea typeface="Arial"/>
                <a:cs typeface="Arial"/>
                <a:sym typeface="Arial"/>
              </a:rPr>
              <a:t>key questions need to be answered to assess the technical capacity of flexible resources on the demand side:</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size of the demand-side resource in terms of the total demand that can be curtailed or shifted? </a:t>
            </a:r>
          </a:p>
          <a:p>
            <a:pPr marL="158750"/>
            <a:r>
              <a:rPr lang="en-GB" sz="1200" b="0" i="0" u="none" strike="noStrike" cap="none" dirty="0">
                <a:solidFill>
                  <a:srgbClr val="000000"/>
                </a:solidFill>
                <a:effectLst/>
                <a:latin typeface="Arial"/>
                <a:ea typeface="Arial"/>
                <a:cs typeface="Arial"/>
                <a:sym typeface="Arial"/>
              </a:rPr>
              <a:t>• When and how fast can the demand be </a:t>
            </a:r>
            <a:r>
              <a:rPr lang="en-GB" dirty="0">
                <a:solidFill>
                  <a:srgbClr val="000000"/>
                </a:solidFill>
                <a:latin typeface="Arial"/>
                <a:ea typeface="Arial"/>
                <a:cs typeface="Arial"/>
                <a:sym typeface="Arial"/>
              </a:rPr>
              <a:t>curtailed </a:t>
            </a:r>
            <a:r>
              <a:rPr lang="en-GB" b="0" dirty="0">
                <a:solidFill>
                  <a:srgbClr val="000000"/>
                </a:solidFill>
                <a:latin typeface="Arial"/>
                <a:ea typeface="Arial"/>
                <a:cs typeface="Arial"/>
                <a:sym typeface="Arial"/>
              </a:rPr>
              <a:t>or</a:t>
            </a:r>
            <a:r>
              <a:rPr lang="en-GB" dirty="0">
                <a:solidFill>
                  <a:srgbClr val="000000"/>
                </a:solidFill>
                <a:latin typeface="Arial"/>
                <a:ea typeface="Arial"/>
                <a:cs typeface="Arial"/>
                <a:sym typeface="Arial"/>
              </a:rPr>
              <a:t> shifted</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 Is there a limit on the duration of </a:t>
            </a:r>
            <a:r>
              <a:rPr lang="en-GB" dirty="0">
                <a:solidFill>
                  <a:srgbClr val="000000"/>
                </a:solidFill>
                <a:latin typeface="Arial"/>
                <a:ea typeface="Arial"/>
                <a:cs typeface="Arial"/>
                <a:sym typeface="Arial"/>
              </a:rPr>
              <a:t>curtailment or shift</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77624517-16BB-36EF-B111-D5A58D178CD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4080955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BAAA7DF-99FD-0B3F-29CA-08DDF6222FE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D11CD4C-A44B-7B79-1DD3-D4BD9F567B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51245B6-2B04-39F3-A136-8A4C6B10C14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The U.S. Department of Energy (DoE) defines demand response (DR) as "changes in electric usage by end-use customers from their normal consumption patterns in response to changes in the price of electricity over time, or to incentive payments designed to induce lower electricity use at times of high wholesale market prices or when system reliability is jeopardized." </a:t>
            </a:r>
          </a:p>
          <a:p>
            <a:pPr>
              <a:buNone/>
            </a:pPr>
            <a:endParaRPr lang="en-US" dirty="0"/>
          </a:p>
          <a:p>
            <a:pPr>
              <a:buNone/>
            </a:pPr>
            <a:r>
              <a:rPr lang="en-US" dirty="0"/>
              <a:t>Advancements in smart grid technologies, including Information and Communications Technology (ICT), intelligent energy management systems (EMSs) at end-user premises, and smart grid-compatible advanced metering infrastructure (AMI), have facilitated the adoption of DR strategies by independent system operators (ISOs) in leading markets worldwide.</a:t>
            </a:r>
          </a:p>
          <a:p>
            <a:pPr>
              <a:buNone/>
            </a:pPr>
            <a:endParaRPr lang="en-US" dirty="0"/>
          </a:p>
          <a:p>
            <a:pPr>
              <a:buNone/>
            </a:pPr>
            <a:r>
              <a:rPr lang="en-US" dirty="0"/>
              <a:t>DR programs are typically categorized into two types:</a:t>
            </a:r>
          </a:p>
          <a:p>
            <a:pPr>
              <a:buFont typeface="Arial" panose="020B0604020202020204" pitchFamily="34" charset="0"/>
              <a:buChar char="•"/>
            </a:pPr>
            <a:r>
              <a:rPr lang="en-US" b="1" dirty="0"/>
              <a:t>Price-based DR (implicit demand response):</a:t>
            </a:r>
            <a:r>
              <a:rPr lang="en-US" dirty="0"/>
              <a:t> Consumers are encouraged to shift electricity consumption in response to price signals and tariffs.</a:t>
            </a:r>
          </a:p>
          <a:p>
            <a:pPr>
              <a:buFont typeface="Arial" panose="020B0604020202020204" pitchFamily="34" charset="0"/>
              <a:buChar char="•"/>
            </a:pPr>
            <a:r>
              <a:rPr lang="en-US" b="1" dirty="0"/>
              <a:t>Incentive-based DR (explicit demand response):</a:t>
            </a:r>
            <a:r>
              <a:rPr lang="en-US" dirty="0"/>
              <a:t> Consumers receive direct payments for reducing or shifting demand as part of a demand-side response program.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3851AE2-173E-7F31-6710-9A8E59A561C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25</a:t>
            </a:fld>
            <a:endParaRPr/>
          </a:p>
        </p:txBody>
      </p:sp>
    </p:spTree>
    <p:extLst>
      <p:ext uri="{BB962C8B-B14F-4D97-AF65-F5344CB8AC3E}">
        <p14:creationId xmlns:p14="http://schemas.microsoft.com/office/powerpoint/2010/main" val="2044469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BB8FDCE-21A2-AE33-80A7-01C0422D45E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D5A110F-89F5-2B9A-C7FB-C589B819A88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7F6F15A-A156-1E66-A6B1-AEAE4A42D93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Consumers participating in demand response</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and</a:t>
            </a:r>
            <a:r>
              <a:rPr lang="en-GB" dirty="0">
                <a:solidFill>
                  <a:srgbClr val="000000"/>
                </a:solidFill>
                <a:latin typeface="Arial"/>
                <a:ea typeface="Arial"/>
                <a:cs typeface="Arial"/>
                <a:sym typeface="Arial"/>
              </a:rPr>
              <a:t> management</a:t>
            </a:r>
            <a:r>
              <a:rPr lang="en-GB" sz="1200" b="0" i="0" u="none" strike="noStrike" cap="none" dirty="0">
                <a:solidFill>
                  <a:srgbClr val="000000"/>
                </a:solidFill>
                <a:effectLst/>
                <a:latin typeface="Arial"/>
                <a:ea typeface="Arial"/>
                <a:cs typeface="Arial"/>
                <a:sym typeface="Arial"/>
              </a:rPr>
              <a:t> have various sizes ranging from individual </a:t>
            </a:r>
            <a:r>
              <a:rPr lang="en-GB" dirty="0">
                <a:solidFill>
                  <a:srgbClr val="000000"/>
                </a:solidFill>
                <a:latin typeface="Arial"/>
                <a:ea typeface="Arial"/>
                <a:cs typeface="Arial"/>
                <a:sym typeface="Arial"/>
              </a:rPr>
              <a:t>residential </a:t>
            </a:r>
            <a:r>
              <a:rPr lang="en-GB" b="0" dirty="0">
                <a:solidFill>
                  <a:srgbClr val="000000"/>
                </a:solidFill>
                <a:latin typeface="Arial"/>
                <a:ea typeface="Arial"/>
                <a:cs typeface="Arial"/>
                <a:sym typeface="Arial"/>
              </a:rPr>
              <a:t>and</a:t>
            </a:r>
            <a:r>
              <a:rPr lang="en-GB" b="1"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commercial consumers to large industrial consumers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They </a:t>
            </a:r>
            <a:r>
              <a:rPr lang="en-GB" sz="1200" b="0" i="0" u="none" strike="noStrike" cap="none" dirty="0">
                <a:solidFill>
                  <a:srgbClr val="000000"/>
                </a:solidFill>
                <a:effectLst/>
                <a:latin typeface="Arial"/>
                <a:ea typeface="Arial"/>
                <a:cs typeface="Arial"/>
                <a:sym typeface="Arial"/>
              </a:rPr>
              <a:t>are located in different zones on the power network. One of the key challenges of demand response is to form a coordination of loads of various size to meet the required response rates or capacity reduction in different nodes.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One</a:t>
            </a:r>
            <a:r>
              <a:rPr lang="en-GB" sz="1200" b="0" i="0" u="none" strike="noStrike" cap="none" dirty="0">
                <a:solidFill>
                  <a:srgbClr val="000000"/>
                </a:solidFill>
                <a:effectLst/>
                <a:latin typeface="Arial"/>
                <a:ea typeface="Arial"/>
                <a:cs typeface="Arial"/>
                <a:sym typeface="Arial"/>
              </a:rPr>
              <a:t> way of </a:t>
            </a:r>
            <a:r>
              <a:rPr lang="en-GB" dirty="0">
                <a:solidFill>
                  <a:srgbClr val="000000"/>
                </a:solidFill>
                <a:latin typeface="Arial"/>
                <a:ea typeface="Arial"/>
                <a:cs typeface="Arial"/>
                <a:sym typeface="Arial"/>
              </a:rPr>
              <a:t>increasing </a:t>
            </a:r>
            <a:r>
              <a:rPr lang="en-GB" sz="1200" b="0" i="0" u="none" strike="noStrike" cap="none" dirty="0">
                <a:solidFill>
                  <a:srgbClr val="000000"/>
                </a:solidFill>
                <a:effectLst/>
                <a:latin typeface="Arial"/>
                <a:ea typeface="Arial"/>
                <a:cs typeface="Arial"/>
                <a:sym typeface="Arial"/>
              </a:rPr>
              <a:t>responsiveness is to aggregate demand from end-users of various </a:t>
            </a:r>
            <a:r>
              <a:rPr lang="en-GB" dirty="0">
                <a:solidFill>
                  <a:srgbClr val="000000"/>
                </a:solidFill>
                <a:latin typeface="Arial"/>
                <a:ea typeface="Arial"/>
                <a:cs typeface="Arial"/>
                <a:sym typeface="Arial"/>
              </a:rPr>
              <a:t>sizes</a:t>
            </a:r>
            <a:r>
              <a:rPr lang="en-GB" sz="1200" b="0" i="0" u="none" strike="noStrike" cap="none" dirty="0">
                <a:solidFill>
                  <a:srgbClr val="000000"/>
                </a:solidFill>
                <a:effectLst/>
                <a:latin typeface="Arial"/>
                <a:ea typeface="Arial"/>
                <a:cs typeface="Arial"/>
                <a:sym typeface="Arial"/>
              </a:rPr>
              <a:t> and form a larger demand block. Aggregators are companies that contract with different end-users and distributed energy resource owners to control their assets on their behalf. Aggregators then act as a participant in the electricity and ancillary services market by controlling assets belonging to end-users and aggregate them to operate as a single demand-side response block. To do so, aggregators could use smart metering or smart appliances that can respond automatically to price signals from the system.</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Another measure to facilitate demand-response is adopting the time-of-use rates that change based on power market prices to provide incentives for reducing consumption during peak hours. Time-of-use pricing can also support </a:t>
            </a:r>
            <a:r>
              <a:rPr lang="en-GB"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by increasing demand during </a:t>
            </a:r>
            <a:r>
              <a:rPr lang="en-GB" dirty="0">
                <a:solidFill>
                  <a:srgbClr val="000000"/>
                </a:solidFill>
                <a:latin typeface="Arial"/>
                <a:ea typeface="Arial"/>
                <a:cs typeface="Arial"/>
                <a:sym typeface="Arial"/>
              </a:rPr>
              <a:t>over-generation</a:t>
            </a:r>
            <a:r>
              <a:rPr lang="en-GB" sz="1200" b="0" i="0" u="none" strike="noStrike" cap="none" dirty="0">
                <a:solidFill>
                  <a:srgbClr val="000000"/>
                </a:solidFill>
                <a:effectLst/>
                <a:latin typeface="Arial"/>
                <a:ea typeface="Arial"/>
                <a:cs typeface="Arial"/>
                <a:sym typeface="Arial"/>
              </a:rPr>
              <a:t> and adjusting demand to reduce netload ramps. As a result, the need for conventional peak capacity in the power system and the cycling of the thermal generations reduces. As in the case of other resources, there is a limit on the maximum demand response capacity. The economic and technical effectiveness of demand response is </a:t>
            </a:r>
            <a:r>
              <a:rPr lang="en-GB" dirty="0">
                <a:solidFill>
                  <a:srgbClr val="000000"/>
                </a:solidFill>
                <a:latin typeface="Arial"/>
                <a:ea typeface="Arial"/>
                <a:cs typeface="Arial"/>
                <a:sym typeface="Arial"/>
              </a:rPr>
              <a:t>at a maximum</a:t>
            </a:r>
            <a:r>
              <a:rPr lang="en-GB" sz="1200" b="0" i="0" u="none" strike="noStrike" cap="none" dirty="0">
                <a:solidFill>
                  <a:srgbClr val="000000"/>
                </a:solidFill>
                <a:effectLst/>
                <a:latin typeface="Arial"/>
                <a:ea typeface="Arial"/>
                <a:cs typeface="Arial"/>
                <a:sym typeface="Arial"/>
              </a:rPr>
              <a:t> during the early stages and </a:t>
            </a:r>
            <a:r>
              <a:rPr lang="en-GB" dirty="0">
                <a:solidFill>
                  <a:srgbClr val="000000"/>
                </a:solidFill>
                <a:latin typeface="Arial"/>
                <a:ea typeface="Arial"/>
                <a:cs typeface="Arial"/>
                <a:sym typeface="Arial"/>
              </a:rPr>
              <a:t>decreases</a:t>
            </a:r>
            <a:r>
              <a:rPr lang="en-GB" sz="1200" b="0" i="0" u="none" strike="noStrike" cap="none" dirty="0">
                <a:solidFill>
                  <a:srgbClr val="000000"/>
                </a:solidFill>
                <a:effectLst/>
                <a:latin typeface="Arial"/>
                <a:ea typeface="Arial"/>
                <a:cs typeface="Arial"/>
                <a:sym typeface="Arial"/>
              </a:rPr>
              <a:t> as this capacity increases</a:t>
            </a:r>
            <a:endParaRPr dirty="0"/>
          </a:p>
        </p:txBody>
      </p:sp>
      <p:sp>
        <p:nvSpPr>
          <p:cNvPr id="165" name="Google Shape;165;p13:notes">
            <a:extLst>
              <a:ext uri="{FF2B5EF4-FFF2-40B4-BE49-F238E27FC236}">
                <a16:creationId xmlns:a16="http://schemas.microsoft.com/office/drawing/2014/main" id="{A741D73B-6D19-142E-093B-3496635D8E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26</a:t>
            </a:fld>
            <a:endParaRPr/>
          </a:p>
        </p:txBody>
      </p:sp>
    </p:spTree>
    <p:extLst>
      <p:ext uri="{BB962C8B-B14F-4D97-AF65-F5344CB8AC3E}">
        <p14:creationId xmlns:p14="http://schemas.microsoft.com/office/powerpoint/2010/main" val="1188311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ED09F84-D80C-D13F-3B5A-1836E79DFC3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E551188-3C41-D9E5-749C-1DBFABA35B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A2340A9-2F71-E448-B11E-F52A048F19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b="0" dirty="0"/>
              <a:t>In the context of power system flexibility, sector coupling refers to the integration of the electricity sector with other energy-consuming sectors, such as heating, transport, and industry, to improve the overall flexibility and efficiency of the energy system. We’ll discuss several options of sector coupling in this and following sections. </a:t>
            </a:r>
          </a:p>
          <a:p>
            <a:pPr>
              <a:buNone/>
            </a:pPr>
            <a:r>
              <a:rPr lang="en-US" b="0" dirty="0"/>
              <a:t>Power-to-Heat (P2H) is a sector coupling strategy that converts electricity into thermal energy for use in heating applications. It enables the integration of surplus renewable energy, especially from wind and solar power, into the heating sector, reducing reliance on fossil fuels for heat production. By using electric boilers, heat pumps, or resistance heaters, P2H systems can store excess electricity as heat, which can be used for district heating, industrial processes, or domestic heating systems as illustrated in the figure. This approach helps balance electricity supply and demand by absorbing excess renewable generation when supply exceeds demand, thereby reducing curtailment and improving grid flexibility.</a:t>
            </a:r>
          </a:p>
          <a:p>
            <a:pPr>
              <a:buNone/>
            </a:pPr>
            <a:r>
              <a:rPr lang="en-US" b="0" dirty="0"/>
              <a:t>A key advantage of P2H is its ability to enhance energy efficiency and decarbonize heat production. Traditional heating systems rely on coal, gas, or oil, whereas P2H enables a shift to low-carbon electricity. Large-scale applications, such as district heating networks, can store heat in thermal storage systems, ensuring a continuous and stable heat supply even when electricity availability fluctuates. Additionally, industrial sectors requiring high-temperature heat can benefit from P2H, replacing fossil fuel-based heat sources with renewable electricity.</a:t>
            </a:r>
          </a:p>
          <a:p>
            <a:r>
              <a:rPr lang="en-US" b="0" dirty="0"/>
              <a:t>In power systems with high shares of variable renewable energy, P2H can function as a flexibility tool by dynamically adjusting heat production in response to electricity market conditions. For example, during periods of high wind or solar generation, P2H units can increase heat production, effectively absorbing excess electricity and preventing grid congestion. Conversely, during times of low renewable generation, P2H systems can reduce electricity consumption and rely on stored heat. This integration of electricity and heat sectors contributes to a more resilient, efficient, and low-carbon energy system.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A66AABD-B9D0-2AF0-A1C2-6EFB5728348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27</a:t>
            </a:fld>
            <a:endParaRPr/>
          </a:p>
        </p:txBody>
      </p:sp>
    </p:spTree>
    <p:extLst>
      <p:ext uri="{BB962C8B-B14F-4D97-AF65-F5344CB8AC3E}">
        <p14:creationId xmlns:p14="http://schemas.microsoft.com/office/powerpoint/2010/main" val="360766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35F38AB-DF93-E34E-0F31-AE5A093E6FFC}"/>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8955C22-A6EE-C342-5FA4-E7EF97C123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4CDA77D-5466-E9F0-E0B2-9185E7B1629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b="0" dirty="0"/>
              <a:t>Power-to-Gas (P2G) is a sector coupling strategy that converts surplus electricity, especially from renewable sources like wind and solar, into gaseous fuels such as hydrogen or synthetic methane. This process allows excess renewable energy to be stored and used in sectors that are traditionally reliant on fossil fuels, including industry, heating, and transport. P2G enhances the flexibility of power systems by absorbing surplus electricity when renewable generation exceeds demand and feeding that energy back into the system when needed.</a:t>
            </a:r>
          </a:p>
          <a:p>
            <a:pPr>
              <a:buNone/>
            </a:pPr>
            <a:r>
              <a:rPr lang="en-US" b="0" dirty="0"/>
              <a:t>The P2G process consists of two main steps: electrolysis and (optionally) methanation as illustrated in the figure. In electrolysis, electricity is used to split water (H₂O) into hydrogen (H₂) and oxygen (O₂). This hydrogen can then be used directly in fuel cells, industrial applications, or as a transportation fuel. Alternatively, through a second step called methanation, hydrogen can be combined with CO₂ to produce synthetic methane (CH₄), which is chemically identical to natural gas and can be injected into existing gas grids, stored for long periods, or used in gas power plants.</a:t>
            </a:r>
          </a:p>
          <a:p>
            <a:r>
              <a:rPr lang="en-US" b="0" dirty="0"/>
              <a:t>P2G plays a crucial role in decarbonization and energy system flexibility. It enables the long-term storage of renewable energy, which is especially useful for managing seasonal variations in wind and solar generation. Additionally, hydrogen and synthetic methane can replace fossil fuels in hard-to-electrify sectors such as heavy industry, long-haul transport, and high-temperature heat production. By integrating the power, gas, and transport sectors, P2G reduces curtailment of renewable electricity, enhances grid stability, and supports deep decarbonization across multiple sectors.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A3571FAE-FF28-F061-CAB7-740265E31C0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28</a:t>
            </a:fld>
            <a:endParaRPr/>
          </a:p>
        </p:txBody>
      </p:sp>
    </p:spTree>
    <p:extLst>
      <p:ext uri="{BB962C8B-B14F-4D97-AF65-F5344CB8AC3E}">
        <p14:creationId xmlns:p14="http://schemas.microsoft.com/office/powerpoint/2010/main" val="3922682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55715D0-D45C-A404-4EFE-805C37999F6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98B8ACC-14DF-2F54-809D-040AC91446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662E217-201A-1C4D-B610-B8ACCA0F4C0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b="0" dirty="0"/>
              <a:t>Power-to-Liquids (P2L) is a sector coupling technology that converts electricity—preferably from renewable sources—into liquid fuels such as synthetic diesel, gasoline, methanol, or jet fuel. This process enables the use of surplus renewable energy to produce carbon-neutral fuels that can replace fossil-based liquid fuels in aviation, shipping, heavy transport, and chemical industries. P2L plays a crucial role in decarbonizing sectors that are difficult to electrify, offering an alternative to conventional petroleum-derived fuels while improving power system flexibility.</a:t>
            </a:r>
          </a:p>
          <a:p>
            <a:pPr>
              <a:buNone/>
            </a:pPr>
            <a:r>
              <a:rPr lang="en-US" b="0" dirty="0"/>
              <a:t>The P2L process involves two main steps: electrolysis and fuel synthesis as illustrated in the figure. In the first step, electrolysis uses electricity to split water into hydrogen (H₂) and oxygen (O₂). The hydrogen is then combined with captured CO₂ through Fischer-</a:t>
            </a:r>
            <a:r>
              <a:rPr lang="en-US" b="0" dirty="0" err="1"/>
              <a:t>Tropsch</a:t>
            </a:r>
            <a:r>
              <a:rPr lang="en-US" b="0" dirty="0"/>
              <a:t> synthesis or methanol production to create synthetic hydrocarbons. These synthetic fuels can be stored, transported, and used in existing fuel infrastructure, making them a practical alternative to fossil fuels without requiring major modifications to current vehicles, aircraft, or industrial processes.</a:t>
            </a:r>
          </a:p>
          <a:p>
            <a:r>
              <a:rPr lang="en-US" b="0" dirty="0"/>
              <a:t>By converting excess renewable electricity into liquid fuels, P2L helps reduce curtailment of wind and solar energy while providing a long-term storage solution for renewable power. Unlike batteries or hydrogen, liquid fuels are energy-dense and easy to store and transport, making them especially valuable for sectors requiring high energy density and long-range capabilities. P2L is an essential technology for achieving carbon neutrality in transportation and industry while strengthening the integration of renewable energy into the overall energy system.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7375D7BF-4FE3-E75D-EB2B-00F6F747B18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29</a:t>
            </a:fld>
            <a:endParaRPr/>
          </a:p>
        </p:txBody>
      </p:sp>
    </p:spTree>
    <p:extLst>
      <p:ext uri="{BB962C8B-B14F-4D97-AF65-F5344CB8AC3E}">
        <p14:creationId xmlns:p14="http://schemas.microsoft.com/office/powerpoint/2010/main" val="642963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E109905-EDB0-E21A-298E-9C3E0B8ADD2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2C264E0-EC57-99A0-7C0D-F3E9F57FBB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7DCD150-1951-46BC-EC72-31FEB2549F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b="0" dirty="0"/>
              <a:t>Electric vehicles (EVs) play a key role in sector coupling by integrating the power and transport sectors, enabling greater flexibility in energy systems. By using electricity instead of fossil fuels, EVs help reduce emissions in transportation while providing opportunities for grid balancing and renewable energy integration. When charged during periods of high renewable generation—such as midday solar peaks or windy nights—EVs help absorb excess electricity, reducing curtailment and improving the utilization of clean energy. Additionally, smart charging technologies allow EVs to charge when electricity prices are low or when there is a surplus of renewable energy.</a:t>
            </a:r>
          </a:p>
          <a:p>
            <a:pPr>
              <a:buNone/>
            </a:pPr>
            <a:r>
              <a:rPr lang="en-US" b="0" dirty="0"/>
              <a:t>Beyond simply consuming electricity, EVs can actively support the grid through vehicle-to-grid (V2G) technology, where they function as distributed storage units. In a V2G system, EV batteries can store electricity when demand is low and feed it back into the grid when demand is high, helping to stabilize frequency and balance supply and demand. This flexibility is particularly valuable as power systems transition to high shares of variable renewable energy (VRE), such as wind and solar, which fluctuate based on weather conditions. Large-scale adoption of V2G technology could significantly reduce the need for stationary energy storage and backup power plants.</a:t>
            </a:r>
          </a:p>
          <a:p>
            <a:r>
              <a:rPr lang="en-US" b="0" dirty="0"/>
              <a:t>EVs also contribute to sector coupling in heating and industry through vehicle-to-home (V2H) and vehicle-to-building (V2B) applications. EVs can supply power to homes or buildings during peak hours, reducing stress on the grid and lowering electricity costs for consumers. Moreover, as battery technology improves, second-life EV batteries can be repurposed for stationary energy storage, extending their usefulness beyond their automotive lifespan. By linking transportation, electricity, and even heating sectors, EVs serve as a key enabler of a more flexible, resilient, and decarbonized energy system.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5FAB14A-95DD-B804-DC91-A1A9CA40976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30</a:t>
            </a:fld>
            <a:endParaRPr/>
          </a:p>
        </p:txBody>
      </p:sp>
    </p:spTree>
    <p:extLst>
      <p:ext uri="{BB962C8B-B14F-4D97-AF65-F5344CB8AC3E}">
        <p14:creationId xmlns:p14="http://schemas.microsoft.com/office/powerpoint/2010/main" val="81075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E3EB15F-2464-E352-8CB2-2565884EDFC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33AC851-9494-76F0-6338-5AE05AD9F5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D8C56AA-E38F-F740-7E2D-9D6CE6AEAA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Inertia is defined as the tendency of an object in motion to remain in motion. For example, inertia is what keeps a vehicle moving when a driver stops pressing on the gas pedal. Inertia in power systems comes from the energy stored in the rotating masses of large generators and some industrial motors, which helps them resist sudden changes in speed. This stored energy plays a crucial role in maintaining grid stability, especially when a power plant fails. In such cases, inertia temporarily compensates for the lost power, buying time for control systems to respond and restore balance. This natural response lasts only a few seconds but is essential for preventing rapid frequency changes that could disrupt the grid.</a:t>
            </a:r>
          </a:p>
          <a:p>
            <a:pPr>
              <a:buNone/>
            </a:pPr>
            <a:r>
              <a:rPr lang="en-US" dirty="0"/>
              <a:t>Traditional power systems, which rely on synchronous generators powered by coal, hydro, and nuclear plants, provide high inertia and can quickly respond to frequency deviations. However, as the energy transition progresses, more power systems are becoming dominated by inverter-based resources such as wind, solar PV, and batteries. These technologies lack the natural rotating masses of synchronous generators, leading to lower system inertia. This reduction results in weaker grids, greater frequency instability, poorer power quality, and an increased risk of load shedding or blackouts.</a:t>
            </a:r>
          </a:p>
          <a:p>
            <a:r>
              <a:rPr lang="en-US" dirty="0"/>
              <a:t>The shift toward renewable energy significantly reduces overall system inertia, making the grid more vulnerable to disturbances. When thermal generation dominates, the system remains stable with sufficient inertia, but as renewables take a larger share, the system’s ability to resist disruptions weakens. Inertia is crucial for maintaining the stability and reliability of power grids—higher inertia leads to better system stability, while low inertia increases the risk of instability and even grid collapse. Addressing this challenge requires new solutions, such as synthetic inertia, fast-response storage, and advanced grid-forming inverters, to ensure a stable and resilient power system.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834E60-CADD-2E19-AB9D-E7A6CD12F56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3413206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31</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155E8B7-6CFE-313A-C7D3-51686663057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CE74C72A-E0DE-EB1E-E956-CB0CF22DC6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0B77FB5-6445-BBDB-7813-116FC178742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A flexible power system must also be equipped to manage uncertainty. To ensure system reliability, operators must procure a certain amount of reserved capacity at all times. This reserved capacity, controlled by the system operator, has traditionally served two key purposes in conventional power systems. The first is to support system recovery in the event of a contingency (such as the sudden loss of generation) through fast-acting frequency containment reserves (FCR) and to restore frequency to its nominal level after the event using slower frequency restoration reserves (FRR). The second function is to correct demand forecast errors during normal operations, commonly referred to as regulating reserves. The classification of reserves varies across countries, but in this context, operating reserves are considered the sum of contingency and regulation reserves.</a:t>
            </a:r>
          </a:p>
          <a:p>
            <a:r>
              <a:rPr lang="en-US" dirty="0"/>
              <a:t>As the share of variable renewable energy (VRE) increases, forecast errors from VRE—rather than demand forecast errors—become the primary source of net load uncertainty, driving the need for regulating reserves. Consequently, operating reserve requirements must be regularly reassessed to account for VRE uncertainty. At a certain level of VRE penetration, any additional capacity will necessitate increased regulation and/or contingency reserves. Key measures to enhance operational flexibility and mitigate the impact of VRE uncertainty include advancements in forecasting technologies, frequent integration of updated VRE forecasts into market operations, and reducing the time intervals in day-ahead, intra-day, and balancing markets.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DF9053A-083B-9AC9-6840-4D65DEC74D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208521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07C1BCB-C84A-7915-FA55-BE831DBA278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D6F4D1C-BC64-6497-3B91-749ADFD604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1D1CD5EC-DFCA-0BE1-C578-3B8ED82865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dirty="0"/>
              <a:t>Capacity margin is a key reliability metric in power systems that represents the extra generation capacity available beyond the expected peak demand. It is expressed as a percentage of the total available capacity and serves as a buffer to handle unexpected increases in electricity consumption or power plant outages. A sufficient capacity margin ensures that the grid can meet demand even during extreme conditions, such as heatwaves or cold snaps, when electricity use spikes.</a:t>
            </a:r>
          </a:p>
          <a:p>
            <a:pPr marL="0" lvl="0" indent="0" algn="l" rtl="0">
              <a:lnSpc>
                <a:spcPct val="100000"/>
              </a:lnSpc>
              <a:spcBef>
                <a:spcPts val="0"/>
              </a:spcBef>
              <a:spcAft>
                <a:spcPts val="0"/>
              </a:spcAft>
              <a:buClr>
                <a:schemeClr val="dk1"/>
              </a:buClr>
              <a:buSzPts val="1200"/>
              <a:buFont typeface="Calibri"/>
              <a:buNone/>
            </a:pPr>
            <a:r>
              <a:rPr lang="en-US" b="0" dirty="0"/>
              <a:t>Maintaining an appropriate capacity margin is essential for grid stability and long-term planning. If the margin is too low, the system faces a higher risk of blackouts or the need for emergency demand reduction. On the other hand, an excessively high capacity margin may indicate overinvestment in generation, leading to higher costs for consumers. </a:t>
            </a:r>
            <a:endParaRPr b="0" dirty="0"/>
          </a:p>
        </p:txBody>
      </p:sp>
      <p:sp>
        <p:nvSpPr>
          <p:cNvPr id="165" name="Google Shape;165;p13:notes">
            <a:extLst>
              <a:ext uri="{FF2B5EF4-FFF2-40B4-BE49-F238E27FC236}">
                <a16:creationId xmlns:a16="http://schemas.microsoft.com/office/drawing/2014/main" id="{0D5B081F-3002-702D-CFB3-31D5FCB3E5F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59052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467C4AB-807D-E0E5-98AB-53AD1BD006B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20653B5-3332-5911-3465-0D08BAB80D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2E3BB54-BFD0-A5CA-2017-B24873A4CA8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b="0" dirty="0"/>
              <a:t>The ramp rate in power systems refers to how quickly a generator can increase or decrease its power output, typically measured in megawatts per minute (MW/min) or percentage of rated power per minute (% </a:t>
            </a:r>
            <a:r>
              <a:rPr lang="en-US" b="0" dirty="0" err="1"/>
              <a:t>Pnom</a:t>
            </a:r>
            <a:r>
              <a:rPr lang="en-US" b="0" dirty="0"/>
              <a:t>/min). This capability is essential for balancing supply and demand, especially in modern grids with a high share of variable renewable energy sources like wind and solar. Since these sources fluctuate rapidly due to weather conditions, power systems require fast-ramping resources such as gas turbines, hydropower, and battery storage to maintain stability. For instance, open-cycle gas turbines (OCGT) can ramp up at 20–50 MW/min, while coal-fired plants are much slower, ramping at only 1–5 MW/min. Nuclear power, due to its technical constraints, has an even lower ramping capability, making it less suitable for responding to rapid grid fluctuations.</a:t>
            </a:r>
          </a:p>
          <a:p>
            <a:r>
              <a:rPr lang="en-US" b="0" dirty="0"/>
              <a:t>Improving ramping capabilities is crucial for grid flexibility and reliability. Modern solutions include grid-forming inverters that allow wind and solar to provide frequency support, battery storage systems that offer instantaneous response, and demand response programs that dynamically adjust electricity consumption.</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AB1D5B09-DBD8-4A7D-3198-D5D6FAEFD82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43974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14620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Loss of Load occurs when the power system is unable to meet electricity demand due to insufficient generation or transmission capacity, leading to blackouts, brownouts, or forced load shedding. This situation can arise when electricity consumption exceeds the available supply, particularly during peak demand periods or unexpected system failures. Loss of load is a key reliability concern for grid operators, as it directly impacts consumers, industries, and critical infrastructure such as hospitals and transportation networks. A well-functioning power system is designed to minimize the risk of loss of load by ensuring adequate generation capacity and a resilient transmission network. </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Several factors contribute to loss of load, ranging from generation shortages to grid failures and extreme weather conditions. Inadequate investment in power plants or delays in bringing new capacity online can lead to insufficient generation during peak hours, particularly in regions with growing electricity demand. Additionally, power systems that rely heavily on variable renewable energy (VRE), such as wind and solar, may face supply shortages when these resources underperform due to low wind speeds or reduced sunlight. Grid failures, including transmission line outages or equipment malfunctions, can also cause loss of load by preventing electricity from reaching consumers, even when sufficient generation exists. Furthermore, climate-related events, such as heatwaves, cold snaps, hurricanes, and droughts, can strain the power system by increasing demand and disrupting supply, making loss of load a growing concern in the face of global climate change.</a:t>
            </a:r>
            <a:endParaRPr lang="es-C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7AA6F8D-2A52-98DE-AA4E-6C4BD8DA97F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3BBADD47-176E-57B9-49BF-5BB02918419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96E5B28-2826-F2F2-D21F-3B7E3ED853E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Most energy practitioners are familiar with the curtailment of variable renewable energy (VRE) sources, such as wind and solar photovoltaics, which refers to a reduction in power generation compared to the total energy available from these resources. Curtailment represents the difference between the total potential energy and the actual energy produced. More broadly, it is the deliberate reduction of instantaneous power from supply or demand resources to help balance the electricity grid. This concept is commonly applied to supply-side resources, where output is intentionally reduced regardless of the technology, similar to a “dispatch down” instruction issued by system operators to decrease generation from any resource.</a:t>
            </a:r>
          </a:p>
          <a:p>
            <a:pPr>
              <a:buNone/>
            </a:pPr>
            <a:r>
              <a:rPr lang="en-US" dirty="0"/>
              <a:t>Curtailment occurs when the available wind and solar energy exceeds electricity demand while accounting for the operational constraints of other generators. In such cases, if there is no participation from demand-side resources, no expanded transmission capacity, no storage solutions, or no ability to export excess energy to neighboring systems, operators must curtail VRE output. While curtailment can sometimes be a cost-effective alternative to network expansion when integrating VRE, excessive curtailment diminishes the economic benefits of new wind and solar projects, given their low marginal costs. Additionally, it restricts the role of VRE in decarbonizing the power grid by limiting its overall contribution.</a:t>
            </a:r>
          </a:p>
          <a:p>
            <a:r>
              <a:rPr lang="en-US" dirty="0"/>
              <a:t>To mitigate curtailment and enhance the utilization of available VRE generation, solutions such as energy storage, demand-side management, and network expansion can be implemented. In summary, VRE curtailment typically occurs due to two main factors: (1) oversupply and system security concerns and (2) transmission congestion and local grid constraints.</a:t>
            </a:r>
          </a:p>
          <a:p>
            <a:r>
              <a:rPr lang="en-US" dirty="0"/>
              <a:t>A related concept is spillage, which refers to the unused energy potential of hydropower plants when excess water is discharged without being used for electricity generation. Spillage often occurs when reservoirs reach capacity and additional water must be released to prevent flooding, yet there is insufficient demand or generating capacity to convert it into electricity. While curtailment is an intentional grid management decision affecting primarily wind and solar power, spillage results from physical storage limitations in hydroelectric systems. Both curtailment and spillage highlight inefficiencies in power systems and the need for better storage solutions, transmission upgrades, and flexible demand management to fully utilize available energy resources.</a:t>
            </a:r>
          </a:p>
        </p:txBody>
      </p:sp>
      <p:sp>
        <p:nvSpPr>
          <p:cNvPr id="165" name="Google Shape;165;p13:notes">
            <a:extLst>
              <a:ext uri="{FF2B5EF4-FFF2-40B4-BE49-F238E27FC236}">
                <a16:creationId xmlns:a16="http://schemas.microsoft.com/office/drawing/2014/main" id="{CF5EC403-C2ED-D402-4B80-DA9173C68F4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529472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ommons.wikimedia.org/wiki/File:Reservepower.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rel.gov/docs/fy25osti/90517.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irena.org/publications/2018/Nov/Power-system-flexibility-for-the-energy-transitio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irena.org/publications/2020/Mar/Electricity-Storage-Valuation-Framework-202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6.jpe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jpeg"/><Relationship Id="rId4" Type="http://schemas.openxmlformats.org/officeDocument/2006/relationships/image" Target="../media/image25.png"/><Relationship Id="rId9" Type="http://schemas.openxmlformats.org/officeDocument/2006/relationships/image" Target="../media/image32.jpe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pn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44.jpeg"/><Relationship Id="rId4" Type="http://schemas.openxmlformats.org/officeDocument/2006/relationships/image" Target="../media/image25.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hyperlink" Target="https://www.irena.org/publications/2018/Nov/Power-system-flexibility-for-the-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doi.org/10.1002/wene.396" TargetMode="External"/><Relationship Id="rId5" Type="http://schemas.openxmlformats.org/officeDocument/2006/relationships/hyperlink" Target="https://doi.org/10.1016/j.rser.2016.11.167" TargetMode="External"/><Relationship Id="rId4" Type="http://schemas.openxmlformats.org/officeDocument/2006/relationships/hyperlink" Target="https://www.irena.org/publications/2019/Dec/Demand-side-flexibility-for-power-sector-transform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3390/en1616604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Assessing power system flexibility </a:t>
            </a:r>
            <a:r>
              <a:rPr lang="en-ZA" b="1">
                <a:latin typeface="Open Sans ExtraBold"/>
                <a:ea typeface="Open Sans ExtraBold" panose="020B0606030504020204" pitchFamily="34" charset="0"/>
                <a:cs typeface="Open Sans ExtraBold" panose="020B0606030504020204" pitchFamily="34" charset="0"/>
              </a:rPr>
              <a:t>with IRENA FlexTool</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7639169"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2</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SOURCES OF FLEXIBILITY IN POWER SYSTEMS</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DD5AAA8-A2BC-E6C8-7CB6-1D2D04EA2863}"/>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9848A5A-FCCC-41F1-B5BF-1A0C62E2BE93}"/>
              </a:ext>
            </a:extLst>
          </p:cNvPr>
          <p:cNvGraphicFramePr>
            <a:graphicFrameLocks/>
          </p:cNvGraphicFramePr>
          <p:nvPr>
            <p:extLst>
              <p:ext uri="{D42A27DB-BD31-4B8C-83A1-F6EECF244321}">
                <p14:modId xmlns:p14="http://schemas.microsoft.com/office/powerpoint/2010/main" val="2611280182"/>
              </p:ext>
            </p:extLst>
          </p:nvPr>
        </p:nvGraphicFramePr>
        <p:xfrm>
          <a:off x="4274065" y="1396096"/>
          <a:ext cx="7312100" cy="48107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1">
            <a:extLst>
              <a:ext uri="{FF2B5EF4-FFF2-40B4-BE49-F238E27FC236}">
                <a16:creationId xmlns:a16="http://schemas.microsoft.com/office/drawing/2014/main" id="{36BEE77E-D9F7-DE53-7A15-EC6AEA2C5F8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AC3E9439-25D2-93BB-F7E7-CBB6E8ED34E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2.2.2 Curtailment</a:t>
            </a:r>
          </a:p>
        </p:txBody>
      </p:sp>
      <p:sp>
        <p:nvSpPr>
          <p:cNvPr id="8" name="Title 10">
            <a:extLst>
              <a:ext uri="{FF2B5EF4-FFF2-40B4-BE49-F238E27FC236}">
                <a16:creationId xmlns:a16="http://schemas.microsoft.com/office/drawing/2014/main" id="{43C77809-3AAF-FF45-C178-82F073B4F651}"/>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AB1C3E83-0C81-9338-BD9B-4D0A573BDDD1}"/>
              </a:ext>
            </a:extLst>
          </p:cNvPr>
          <p:cNvSpPr>
            <a:spLocks noGrp="1"/>
          </p:cNvSpPr>
          <p:nvPr>
            <p:ph idx="1"/>
          </p:nvPr>
        </p:nvSpPr>
        <p:spPr>
          <a:xfrm>
            <a:off x="343847" y="1777031"/>
            <a:ext cx="3660117" cy="4429805"/>
          </a:xfrm>
        </p:spPr>
        <p:txBody>
          <a:bodyPr vert="horz" lIns="91440" tIns="45720" rIns="91440" bIns="45720" rtlCol="0" anchor="t">
            <a:normAutofit/>
          </a:bodyPr>
          <a:lstStyle/>
          <a:p>
            <a:pPr algn="just">
              <a:lnSpc>
                <a:spcPct val="110000"/>
              </a:lnSpc>
              <a:spcBef>
                <a:spcPts val="0"/>
              </a:spcBef>
            </a:pPr>
            <a:r>
              <a:rPr lang="en-US" dirty="0">
                <a:latin typeface="Open Sans"/>
                <a:ea typeface="Open Sans" panose="020B0606030504020204" pitchFamily="34" charset="0"/>
                <a:cs typeface="Open Sans" panose="020B0606030504020204" pitchFamily="34" charset="0"/>
              </a:rPr>
              <a:t>The curtailed energy  is the </a:t>
            </a:r>
            <a:r>
              <a:rPr lang="en-US" b="1" dirty="0">
                <a:latin typeface="Open Sans"/>
                <a:ea typeface="Open Sans" panose="020B0606030504020204" pitchFamily="34" charset="0"/>
                <a:cs typeface="Open Sans" panose="020B0606030504020204" pitchFamily="34" charset="0"/>
              </a:rPr>
              <a:t>difference</a:t>
            </a:r>
            <a:r>
              <a:rPr lang="en-US" dirty="0">
                <a:latin typeface="Open Sans"/>
                <a:ea typeface="Open Sans" panose="020B0606030504020204" pitchFamily="34" charset="0"/>
                <a:cs typeface="Open Sans" panose="020B0606030504020204" pitchFamily="34" charset="0"/>
              </a:rPr>
              <a:t> between the </a:t>
            </a:r>
            <a:r>
              <a:rPr lang="en-US" b="1" dirty="0">
                <a:latin typeface="Open Sans"/>
                <a:ea typeface="Open Sans" panose="020B0606030504020204" pitchFamily="34" charset="0"/>
                <a:cs typeface="Open Sans" panose="020B0606030504020204" pitchFamily="34" charset="0"/>
              </a:rPr>
              <a:t>total available energy </a:t>
            </a:r>
            <a:r>
              <a:rPr lang="en-US" dirty="0">
                <a:latin typeface="Open Sans"/>
                <a:ea typeface="Open Sans" panose="020B0606030504020204" pitchFamily="34" charset="0"/>
                <a:cs typeface="Open Sans" panose="020B0606030504020204" pitchFamily="34" charset="0"/>
              </a:rPr>
              <a:t>and </a:t>
            </a:r>
            <a:r>
              <a:rPr lang="en-US" b="1" dirty="0">
                <a:latin typeface="Open Sans"/>
                <a:ea typeface="Open Sans" panose="020B0606030504020204" pitchFamily="34" charset="0"/>
                <a:cs typeface="Open Sans" panose="020B0606030504020204" pitchFamily="34" charset="0"/>
              </a:rPr>
              <a:t>actual dispatched production</a:t>
            </a:r>
            <a:r>
              <a:rPr lang="en-US" dirty="0">
                <a:latin typeface="Open Sans"/>
                <a:ea typeface="Open Sans" panose="020B0606030504020204" pitchFamily="34" charset="0"/>
                <a:cs typeface="Open Sans" panose="020B0606030504020204" pitchFamily="34" charset="0"/>
              </a:rPr>
              <a:t>.</a:t>
            </a:r>
          </a:p>
          <a:p>
            <a:pPr algn="just">
              <a:lnSpc>
                <a:spcPct val="110000"/>
              </a:lnSpc>
              <a:spcBef>
                <a:spcPts val="0"/>
              </a:spcBef>
            </a:pPr>
            <a:endParaRPr lang="en-US" dirty="0">
              <a:latin typeface="Open Sans"/>
              <a:ea typeface="Open Sans" panose="020B0606030504020204" pitchFamily="34" charset="0"/>
              <a:cs typeface="Open Sans" panose="020B0606030504020204" pitchFamily="34" charset="0"/>
            </a:endParaRPr>
          </a:p>
          <a:p>
            <a:pPr algn="just">
              <a:lnSpc>
                <a:spcPct val="110000"/>
              </a:lnSpc>
              <a:spcBef>
                <a:spcPts val="0"/>
              </a:spcBef>
            </a:pPr>
            <a:r>
              <a:rPr lang="en-US" dirty="0">
                <a:latin typeface="Open Sans"/>
                <a:ea typeface="Open Sans" panose="020B0606030504020204" pitchFamily="34" charset="0"/>
                <a:cs typeface="Open Sans" panose="020B0606030504020204" pitchFamily="34" charset="0"/>
              </a:rPr>
              <a:t>This is most commonly observed in </a:t>
            </a:r>
            <a:r>
              <a:rPr lang="en-US" b="1" dirty="0">
                <a:latin typeface="Open Sans"/>
                <a:ea typeface="Open Sans" panose="020B0606030504020204" pitchFamily="34" charset="0"/>
                <a:cs typeface="Open Sans" panose="020B0606030504020204" pitchFamily="34" charset="0"/>
              </a:rPr>
              <a:t>solar and wind energy </a:t>
            </a:r>
            <a:r>
              <a:rPr lang="en-US" dirty="0">
                <a:latin typeface="Open Sans"/>
                <a:ea typeface="Open Sans" panose="020B0606030504020204" pitchFamily="34" charset="0"/>
                <a:cs typeface="Open Sans" panose="020B0606030504020204" pitchFamily="34" charset="0"/>
              </a:rPr>
              <a:t>sources.</a:t>
            </a:r>
            <a:endParaRPr lang="en-GB" dirty="0">
              <a:latin typeface="Open Sans"/>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655F0241-0032-404B-4C2D-237402E92C76}"/>
              </a:ext>
            </a:extLst>
          </p:cNvPr>
          <p:cNvSpPr/>
          <p:nvPr/>
        </p:nvSpPr>
        <p:spPr>
          <a:xfrm>
            <a:off x="7612779" y="1745891"/>
            <a:ext cx="1032457" cy="101116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Straight Arrow Connector 11">
            <a:extLst>
              <a:ext uri="{FF2B5EF4-FFF2-40B4-BE49-F238E27FC236}">
                <a16:creationId xmlns:a16="http://schemas.microsoft.com/office/drawing/2014/main" id="{97545C3F-4DA2-4B4E-9F0B-7C54B0A9CB1C}"/>
              </a:ext>
            </a:extLst>
          </p:cNvPr>
          <p:cNvCxnSpPr>
            <a:cxnSpLocks/>
            <a:endCxn id="5" idx="7"/>
          </p:cNvCxnSpPr>
          <p:nvPr/>
        </p:nvCxnSpPr>
        <p:spPr>
          <a:xfrm flipH="1">
            <a:off x="8494036" y="995986"/>
            <a:ext cx="940909" cy="89798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EB9238-C5BC-8B49-0068-B5F5F56788FD}"/>
              </a:ext>
            </a:extLst>
          </p:cNvPr>
          <p:cNvSpPr txBox="1"/>
          <p:nvPr/>
        </p:nvSpPr>
        <p:spPr>
          <a:xfrm>
            <a:off x="7166981" y="548035"/>
            <a:ext cx="4543878" cy="400110"/>
          </a:xfrm>
          <a:prstGeom prst="rect">
            <a:avLst/>
          </a:prstGeom>
          <a:noFill/>
        </p:spPr>
        <p:txBody>
          <a:bodyPr wrap="square" rtlCol="0">
            <a:spAutoFit/>
          </a:bodyPr>
          <a:lstStyle/>
          <a:p>
            <a:pPr algn="ctr"/>
            <a:r>
              <a:rPr lang="es-CO" sz="2000" b="1" dirty="0" err="1">
                <a:latin typeface="Open Sans" panose="020B0606030504020204" pitchFamily="34" charset="0"/>
                <a:ea typeface="Open Sans" panose="020B0606030504020204" pitchFamily="34" charset="0"/>
                <a:cs typeface="Open Sans" panose="020B0606030504020204" pitchFamily="34" charset="0"/>
              </a:rPr>
              <a:t>Generation</a:t>
            </a:r>
            <a:r>
              <a:rPr lang="es-CO" sz="2000" b="1" dirty="0">
                <a:latin typeface="Open Sans" panose="020B0606030504020204" pitchFamily="34" charset="0"/>
                <a:ea typeface="Open Sans" panose="020B0606030504020204" pitchFamily="34" charset="0"/>
                <a:cs typeface="Open Sans" panose="020B0606030504020204" pitchFamily="34" charset="0"/>
              </a:rPr>
              <a:t> &gt; </a:t>
            </a:r>
            <a:r>
              <a:rPr lang="es-CO" sz="2000" b="1" dirty="0" err="1">
                <a:latin typeface="Open Sans" panose="020B0606030504020204" pitchFamily="34" charset="0"/>
                <a:ea typeface="Open Sans" panose="020B0606030504020204" pitchFamily="34" charset="0"/>
                <a:cs typeface="Open Sans" panose="020B0606030504020204" pitchFamily="34" charset="0"/>
              </a:rPr>
              <a:t>Electricity</a:t>
            </a:r>
            <a:r>
              <a:rPr lang="es-CO" sz="2000" b="1" dirty="0">
                <a:latin typeface="Open Sans" panose="020B0606030504020204" pitchFamily="34" charset="0"/>
                <a:ea typeface="Open Sans" panose="020B0606030504020204" pitchFamily="34" charset="0"/>
                <a:cs typeface="Open Sans" panose="020B0606030504020204" pitchFamily="34" charset="0"/>
              </a:rPr>
              <a:t> </a:t>
            </a:r>
            <a:r>
              <a:rPr lang="es-CO" sz="2000" b="1" dirty="0" err="1">
                <a:latin typeface="Open Sans" panose="020B0606030504020204" pitchFamily="34" charset="0"/>
                <a:ea typeface="Open Sans" panose="020B0606030504020204" pitchFamily="34" charset="0"/>
                <a:cs typeface="Open Sans" panose="020B0606030504020204" pitchFamily="34" charset="0"/>
              </a:rPr>
              <a:t>demand</a:t>
            </a:r>
            <a:endParaRPr lang="es-CO"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74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8E7CDAC-E304-FBA0-8D29-47541E08F9AF}"/>
            </a:ext>
          </a:extLst>
        </p:cNvPr>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8A7A5B6-3BDD-4776-9D0C-AE5F9F300E25}"/>
              </a:ext>
            </a:extLst>
          </p:cNvPr>
          <p:cNvGraphicFramePr>
            <a:graphicFrameLocks/>
          </p:cNvGraphicFramePr>
          <p:nvPr>
            <p:extLst>
              <p:ext uri="{D42A27DB-BD31-4B8C-83A1-F6EECF244321}">
                <p14:modId xmlns:p14="http://schemas.microsoft.com/office/powerpoint/2010/main" val="4031985525"/>
              </p:ext>
            </p:extLst>
          </p:nvPr>
        </p:nvGraphicFramePr>
        <p:xfrm>
          <a:off x="4110174" y="1479421"/>
          <a:ext cx="7688126" cy="487210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1">
            <a:extLst>
              <a:ext uri="{FF2B5EF4-FFF2-40B4-BE49-F238E27FC236}">
                <a16:creationId xmlns:a16="http://schemas.microsoft.com/office/drawing/2014/main" id="{ADF5E5F0-AD9F-1F5F-8AE4-1DAFABFEDA4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AFAB1FAC-B82D-45AE-20B6-90EDC6130A6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2.2.3 Ramping capacity issues</a:t>
            </a:r>
          </a:p>
        </p:txBody>
      </p:sp>
      <p:sp>
        <p:nvSpPr>
          <p:cNvPr id="8" name="Title 10">
            <a:extLst>
              <a:ext uri="{FF2B5EF4-FFF2-40B4-BE49-F238E27FC236}">
                <a16:creationId xmlns:a16="http://schemas.microsoft.com/office/drawing/2014/main" id="{6A49DD06-8100-FC00-2BA1-FCBB581A28B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CBA78AFB-765B-569F-DE56-D23FBED8295E}"/>
              </a:ext>
            </a:extLst>
          </p:cNvPr>
          <p:cNvSpPr>
            <a:spLocks noGrp="1"/>
          </p:cNvSpPr>
          <p:nvPr>
            <p:ph idx="1"/>
          </p:nvPr>
        </p:nvSpPr>
        <p:spPr>
          <a:xfrm>
            <a:off x="290948" y="1717965"/>
            <a:ext cx="3756395" cy="4633566"/>
          </a:xfrm>
        </p:spPr>
        <p:txBody>
          <a:bodyPr vert="horz" lIns="91440" tIns="45720" rIns="91440" bIns="45720" rtlCol="0" anchor="t">
            <a:normAutofit lnSpcReduction="10000"/>
          </a:bodyPr>
          <a:lstStyle/>
          <a:p>
            <a:pPr algn="just">
              <a:lnSpc>
                <a:spcPct val="110000"/>
              </a:lnSpc>
              <a:spcBef>
                <a:spcPts val="0"/>
              </a:spcBef>
            </a:pPr>
            <a:r>
              <a:rPr lang="en-US" dirty="0">
                <a:latin typeface="Open Sans"/>
                <a:ea typeface="Open Sans" panose="020B0606030504020204" pitchFamily="34" charset="0"/>
                <a:cs typeface="Open Sans" panose="020B0606030504020204" pitchFamily="34" charset="0"/>
              </a:rPr>
              <a:t>Power plants or other resources </a:t>
            </a:r>
            <a:r>
              <a:rPr lang="en-US" b="1" dirty="0">
                <a:latin typeface="Open Sans"/>
                <a:ea typeface="Open Sans" panose="020B0606030504020204" pitchFamily="34" charset="0"/>
                <a:cs typeface="Open Sans" panose="020B0606030504020204" pitchFamily="34" charset="0"/>
              </a:rPr>
              <a:t>cannot adjust their output quickly </a:t>
            </a:r>
            <a:r>
              <a:rPr lang="en-US" dirty="0">
                <a:latin typeface="Open Sans"/>
                <a:ea typeface="Open Sans" panose="020B0606030504020204" pitchFamily="34" charset="0"/>
                <a:cs typeface="Open Sans" panose="020B0606030504020204" pitchFamily="34" charset="0"/>
              </a:rPr>
              <a:t>enough to maintain system balance.</a:t>
            </a:r>
          </a:p>
          <a:p>
            <a:pPr algn="just">
              <a:lnSpc>
                <a:spcPct val="110000"/>
              </a:lnSpc>
              <a:spcBef>
                <a:spcPts val="0"/>
              </a:spcBef>
            </a:pPr>
            <a:endParaRPr lang="en-US" dirty="0">
              <a:latin typeface="Open Sans"/>
              <a:ea typeface="Open Sans" panose="020B0606030504020204" pitchFamily="34" charset="0"/>
              <a:cs typeface="Open Sans" panose="020B0606030504020204" pitchFamily="34" charset="0"/>
            </a:endParaRPr>
          </a:p>
          <a:p>
            <a:pPr algn="just">
              <a:lnSpc>
                <a:spcPct val="110000"/>
              </a:lnSpc>
              <a:spcBef>
                <a:spcPts val="0"/>
              </a:spcBef>
            </a:pPr>
            <a:r>
              <a:rPr lang="en-US" dirty="0">
                <a:latin typeface="Open Sans"/>
                <a:ea typeface="Open Sans" panose="020B0606030504020204" pitchFamily="34" charset="0"/>
                <a:cs typeface="Open Sans" panose="020B0606030504020204" pitchFamily="34" charset="0"/>
              </a:rPr>
              <a:t>Ramping capacity is required for shortages during </a:t>
            </a:r>
            <a:r>
              <a:rPr lang="en-US" b="1" dirty="0">
                <a:latin typeface="Open Sans"/>
                <a:ea typeface="Open Sans" panose="020B0606030504020204" pitchFamily="34" charset="0"/>
                <a:cs typeface="Open Sans" panose="020B0606030504020204" pitchFamily="34" charset="0"/>
              </a:rPr>
              <a:t>peak demand periods </a:t>
            </a:r>
            <a:r>
              <a:rPr lang="en-US" dirty="0">
                <a:latin typeface="Open Sans"/>
                <a:ea typeface="Open Sans" panose="020B0606030504020204" pitchFamily="34" charset="0"/>
                <a:cs typeface="Open Sans" panose="020B0606030504020204" pitchFamily="34" charset="0"/>
              </a:rPr>
              <a:t>or sudden </a:t>
            </a:r>
            <a:r>
              <a:rPr lang="en-US" b="1" dirty="0">
                <a:latin typeface="Open Sans"/>
                <a:ea typeface="Open Sans" panose="020B0606030504020204" pitchFamily="34" charset="0"/>
                <a:cs typeface="Open Sans" panose="020B0606030504020204" pitchFamily="34" charset="0"/>
              </a:rPr>
              <a:t>renewable generation changes</a:t>
            </a:r>
            <a:r>
              <a:rPr lang="en-US" dirty="0">
                <a:latin typeface="Open Sans"/>
                <a:ea typeface="Open Sans" panose="020B0606030504020204" pitchFamily="34" charset="0"/>
                <a:cs typeface="Open Sans" panose="020B0606030504020204" pitchFamily="34" charset="0"/>
              </a:rPr>
              <a:t>.</a:t>
            </a:r>
            <a:endParaRPr lang="en-GB" dirty="0">
              <a:latin typeface="Open Sans"/>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CF8C6453-A2E2-A184-3674-EBC8DD0B5DB0}"/>
              </a:ext>
            </a:extLst>
          </p:cNvPr>
          <p:cNvSpPr/>
          <p:nvPr/>
        </p:nvSpPr>
        <p:spPr>
          <a:xfrm rot="717373">
            <a:off x="9487447" y="1904505"/>
            <a:ext cx="567858" cy="176290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Straight Arrow Connector 11">
            <a:extLst>
              <a:ext uri="{FF2B5EF4-FFF2-40B4-BE49-F238E27FC236}">
                <a16:creationId xmlns:a16="http://schemas.microsoft.com/office/drawing/2014/main" id="{335D2BFD-2C30-FD1B-FE9E-A699D8AEA665}"/>
              </a:ext>
            </a:extLst>
          </p:cNvPr>
          <p:cNvCxnSpPr>
            <a:cxnSpLocks/>
            <a:endCxn id="5" idx="1"/>
          </p:cNvCxnSpPr>
          <p:nvPr/>
        </p:nvCxnSpPr>
        <p:spPr>
          <a:xfrm>
            <a:off x="8575964" y="995986"/>
            <a:ext cx="1128121" cy="11386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1323AF-D53C-5D22-A3B0-0577BCBF7DAE}"/>
              </a:ext>
            </a:extLst>
          </p:cNvPr>
          <p:cNvSpPr txBox="1"/>
          <p:nvPr/>
        </p:nvSpPr>
        <p:spPr>
          <a:xfrm>
            <a:off x="7826472" y="512649"/>
            <a:ext cx="1498983" cy="461665"/>
          </a:xfrm>
          <a:prstGeom prst="rect">
            <a:avLst/>
          </a:prstGeom>
          <a:noFill/>
        </p:spPr>
        <p:txBody>
          <a:bodyPr wrap="square" rtlCol="0">
            <a:spAutoFit/>
          </a:bodyPr>
          <a:lstStyle/>
          <a:p>
            <a:pPr algn="ctr"/>
            <a:r>
              <a:rPr lang="es-CO" sz="2400" b="1" dirty="0" err="1">
                <a:latin typeface="Open Sans" panose="020B0606030504020204" pitchFamily="34" charset="0"/>
                <a:ea typeface="Open Sans" panose="020B0606030504020204" pitchFamily="34" charset="0"/>
                <a:cs typeface="Open Sans" panose="020B0606030504020204" pitchFamily="34" charset="0"/>
              </a:rPr>
              <a:t>Ramps</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85581083-4D8C-93D9-FA1B-758C787EF2D7}"/>
              </a:ext>
            </a:extLst>
          </p:cNvPr>
          <p:cNvSpPr/>
          <p:nvPr/>
        </p:nvSpPr>
        <p:spPr>
          <a:xfrm rot="526779">
            <a:off x="5983981" y="2103249"/>
            <a:ext cx="426839" cy="194413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Oval 18">
            <a:extLst>
              <a:ext uri="{FF2B5EF4-FFF2-40B4-BE49-F238E27FC236}">
                <a16:creationId xmlns:a16="http://schemas.microsoft.com/office/drawing/2014/main" id="{14942B40-27CC-FF67-AE02-59B575FC6466}"/>
              </a:ext>
            </a:extLst>
          </p:cNvPr>
          <p:cNvSpPr/>
          <p:nvPr/>
        </p:nvSpPr>
        <p:spPr>
          <a:xfrm rot="20829204">
            <a:off x="6799477" y="2105183"/>
            <a:ext cx="426839" cy="194413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Straight Arrow Connector 21">
            <a:extLst>
              <a:ext uri="{FF2B5EF4-FFF2-40B4-BE49-F238E27FC236}">
                <a16:creationId xmlns:a16="http://schemas.microsoft.com/office/drawing/2014/main" id="{99C9D4E1-B8C3-6609-ED2B-A10811E45DA1}"/>
              </a:ext>
            </a:extLst>
          </p:cNvPr>
          <p:cNvCxnSpPr>
            <a:cxnSpLocks/>
            <a:endCxn id="19" idx="7"/>
          </p:cNvCxnSpPr>
          <p:nvPr/>
        </p:nvCxnSpPr>
        <p:spPr>
          <a:xfrm flipH="1">
            <a:off x="7007202" y="995986"/>
            <a:ext cx="1568762" cy="13775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3CE6B9-BD60-6689-5C72-E233ED41BCCA}"/>
              </a:ext>
            </a:extLst>
          </p:cNvPr>
          <p:cNvCxnSpPr>
            <a:cxnSpLocks/>
          </p:cNvCxnSpPr>
          <p:nvPr/>
        </p:nvCxnSpPr>
        <p:spPr>
          <a:xfrm flipH="1">
            <a:off x="6313914" y="995986"/>
            <a:ext cx="2262050" cy="1086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34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7C3DBA2-8ED1-93AD-74F8-A6D9EB46FD3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2A95C00-B7E1-EE0F-A31E-0868902E2A4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CDE12989-9F64-1323-F0CC-CE123E6F6C28}"/>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2.2.4 Reserves inadequacy</a:t>
            </a:r>
          </a:p>
        </p:txBody>
      </p:sp>
      <p:sp>
        <p:nvSpPr>
          <p:cNvPr id="8" name="Title 10">
            <a:extLst>
              <a:ext uri="{FF2B5EF4-FFF2-40B4-BE49-F238E27FC236}">
                <a16:creationId xmlns:a16="http://schemas.microsoft.com/office/drawing/2014/main" id="{34F98E46-5E25-B8BE-F6E5-FD696330D5D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4D518841-E297-248C-9B78-AC1B2A12E362}"/>
              </a:ext>
            </a:extLst>
          </p:cNvPr>
          <p:cNvSpPr>
            <a:spLocks noGrp="1"/>
          </p:cNvSpPr>
          <p:nvPr>
            <p:ph idx="1"/>
          </p:nvPr>
        </p:nvSpPr>
        <p:spPr>
          <a:xfrm>
            <a:off x="343847" y="1777031"/>
            <a:ext cx="3984838" cy="4486310"/>
          </a:xfrm>
        </p:spPr>
        <p:txBody>
          <a:bodyPr vert="horz" lIns="91440" tIns="45720" rIns="91440" bIns="45720" rtlCol="0" anchor="t">
            <a:normAutofit/>
          </a:bodyPr>
          <a:lstStyle/>
          <a:p>
            <a:pPr algn="just"/>
            <a:r>
              <a:rPr lang="en-US" b="1" dirty="0">
                <a:latin typeface="Open Sans"/>
                <a:ea typeface="Open Sans" panose="020B0606030504020204" pitchFamily="34" charset="0"/>
                <a:cs typeface="Open Sans" panose="020B0606030504020204" pitchFamily="34" charset="0"/>
              </a:rPr>
              <a:t>Lack of operating reserves </a:t>
            </a:r>
            <a:r>
              <a:rPr lang="en-US" dirty="0">
                <a:latin typeface="Open Sans"/>
                <a:ea typeface="Open Sans" panose="020B0606030504020204" pitchFamily="34" charset="0"/>
                <a:cs typeface="Open Sans" panose="020B0606030504020204" pitchFamily="34" charset="0"/>
              </a:rPr>
              <a:t>to maintain reliability in case of sudden demand increases or unexpected generation losses.</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Operating reserves involve </a:t>
            </a:r>
            <a:r>
              <a:rPr lang="en-US" b="1" dirty="0">
                <a:latin typeface="Open Sans"/>
                <a:ea typeface="Open Sans" panose="020B0606030504020204" pitchFamily="34" charset="0"/>
                <a:cs typeface="Open Sans" panose="020B0606030504020204" pitchFamily="34" charset="0"/>
              </a:rPr>
              <a:t>multiple stages</a:t>
            </a:r>
            <a:r>
              <a:rPr lang="en-US" dirty="0">
                <a:latin typeface="Open Sans"/>
                <a:ea typeface="Open Sans" panose="020B0606030504020204" pitchFamily="34" charset="0"/>
                <a:cs typeface="Open Sans" panose="020B0606030504020204" pitchFamily="34" charset="0"/>
              </a:rPr>
              <a:t>, each differing in reaction time and duration.</a:t>
            </a:r>
            <a:endParaRPr lang="en-GB" dirty="0">
              <a:latin typeface="Open Sans"/>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49D1869A-7D8A-E2AE-CEF9-4B6CD6858BBA}"/>
              </a:ext>
            </a:extLst>
          </p:cNvPr>
          <p:cNvPicPr>
            <a:picLocks noChangeAspect="1"/>
          </p:cNvPicPr>
          <p:nvPr/>
        </p:nvPicPr>
        <p:blipFill>
          <a:blip r:embed="rId3"/>
          <a:stretch>
            <a:fillRect/>
          </a:stretch>
        </p:blipFill>
        <p:spPr>
          <a:xfrm>
            <a:off x="4328685" y="1196041"/>
            <a:ext cx="7524750" cy="5067300"/>
          </a:xfrm>
          <a:prstGeom prst="rect">
            <a:avLst/>
          </a:prstGeom>
        </p:spPr>
      </p:pic>
      <p:sp>
        <p:nvSpPr>
          <p:cNvPr id="6" name="TextBox 5">
            <a:extLst>
              <a:ext uri="{FF2B5EF4-FFF2-40B4-BE49-F238E27FC236}">
                <a16:creationId xmlns:a16="http://schemas.microsoft.com/office/drawing/2014/main" id="{474B013B-A7DD-19E5-9833-68FB92BC2EB6}"/>
              </a:ext>
            </a:extLst>
          </p:cNvPr>
          <p:cNvSpPr txBox="1"/>
          <p:nvPr/>
        </p:nvSpPr>
        <p:spPr>
          <a:xfrm>
            <a:off x="4684485" y="6045289"/>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Wikipedia (</a:t>
            </a:r>
            <a:r>
              <a:rPr lang="en-US" sz="1000" dirty="0">
                <a:solidFill>
                  <a:srgbClr val="1D1C1D"/>
                </a:solidFill>
                <a:latin typeface="Open Sans"/>
                <a:hlinkClick r:id="rId4"/>
              </a:rPr>
              <a:t>public domain</a:t>
            </a:r>
            <a:r>
              <a:rPr lang="en-US" sz="1000" dirty="0">
                <a:solidFill>
                  <a:srgbClr val="1D1C1D"/>
                </a:solidFill>
                <a:latin typeface="Open Sans"/>
              </a:rPr>
              <a:t>)</a:t>
            </a:r>
            <a:endParaRPr lang="en-US" sz="1000" dirty="0">
              <a:latin typeface="Open Sans"/>
            </a:endParaRPr>
          </a:p>
        </p:txBody>
      </p:sp>
    </p:spTree>
    <p:extLst>
      <p:ext uri="{BB962C8B-B14F-4D97-AF65-F5344CB8AC3E}">
        <p14:creationId xmlns:p14="http://schemas.microsoft.com/office/powerpoint/2010/main" val="176918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EB1E2B0-4B70-1562-2062-75A0B2FBF7E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6D53D85-4804-EF3C-DE10-9097E32DD83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7" name="Rectangle 6">
            <a:extLst>
              <a:ext uri="{FF2B5EF4-FFF2-40B4-BE49-F238E27FC236}">
                <a16:creationId xmlns:a16="http://schemas.microsoft.com/office/drawing/2014/main" id="{E9E22EF2-E395-7D79-BA84-3CB4A6E9EC9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2.2.5 Insufficient inertia</a:t>
            </a:r>
          </a:p>
        </p:txBody>
      </p:sp>
      <p:sp>
        <p:nvSpPr>
          <p:cNvPr id="8" name="Title 10">
            <a:extLst>
              <a:ext uri="{FF2B5EF4-FFF2-40B4-BE49-F238E27FC236}">
                <a16:creationId xmlns:a16="http://schemas.microsoft.com/office/drawing/2014/main" id="{C17B973F-4FDA-8067-1721-7E4AE7C5FB2A}"/>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F65C1DAF-53E8-1A31-7F4C-556D23C445EF}"/>
              </a:ext>
            </a:extLst>
          </p:cNvPr>
          <p:cNvSpPr>
            <a:spLocks noGrp="1"/>
          </p:cNvSpPr>
          <p:nvPr>
            <p:ph idx="1"/>
          </p:nvPr>
        </p:nvSpPr>
        <p:spPr>
          <a:xfrm>
            <a:off x="235532" y="1565562"/>
            <a:ext cx="3753050" cy="4750741"/>
          </a:xfrm>
        </p:spPr>
        <p:txBody>
          <a:bodyPr vert="horz" lIns="91440" tIns="45720" rIns="91440" bIns="45720" rtlCol="0" anchor="t">
            <a:normAutofit/>
          </a:bodyPr>
          <a:lstStyle/>
          <a:p>
            <a:pPr algn="just"/>
            <a:r>
              <a:rPr lang="en-US" dirty="0">
                <a:latin typeface="Open Sans"/>
                <a:ea typeface="Open Sans" panose="020B0606030504020204" pitchFamily="34" charset="0"/>
                <a:cs typeface="Open Sans" panose="020B0606030504020204" pitchFamily="34" charset="0"/>
              </a:rPr>
              <a:t>Insufficient inertia means </a:t>
            </a:r>
            <a:r>
              <a:rPr lang="en-US" b="1" dirty="0">
                <a:latin typeface="Open Sans"/>
                <a:ea typeface="Open Sans" panose="020B0606030504020204" pitchFamily="34" charset="0"/>
                <a:cs typeface="Open Sans" panose="020B0606030504020204" pitchFamily="34" charset="0"/>
              </a:rPr>
              <a:t>not enough stored rotational energy</a:t>
            </a:r>
            <a:r>
              <a:rPr lang="en-US" dirty="0">
                <a:latin typeface="Open Sans"/>
                <a:ea typeface="Open Sans" panose="020B0606030504020204" pitchFamily="34" charset="0"/>
                <a:cs typeface="Open Sans" panose="020B0606030504020204" pitchFamily="34" charset="0"/>
              </a:rPr>
              <a:t> in the system.</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Options to mitigate this include  </a:t>
            </a:r>
            <a:r>
              <a:rPr lang="en-US" b="1" dirty="0">
                <a:latin typeface="Open Sans"/>
                <a:ea typeface="Open Sans" panose="020B0606030504020204" pitchFamily="34" charset="0"/>
                <a:cs typeface="Open Sans" panose="020B0606030504020204" pitchFamily="34" charset="0"/>
              </a:rPr>
              <a:t>grid-forming inverters, synthetic inertia </a:t>
            </a:r>
            <a:r>
              <a:rPr lang="en-US" dirty="0">
                <a:latin typeface="Open Sans"/>
                <a:ea typeface="Open Sans" panose="020B0606030504020204" pitchFamily="34" charset="0"/>
                <a:cs typeface="Open Sans" panose="020B0606030504020204" pitchFamily="34" charset="0"/>
              </a:rPr>
              <a:t>from wind turbines, battery energy storage systems, and demand response programs. </a:t>
            </a:r>
            <a:endParaRPr lang="en-GB" dirty="0">
              <a:latin typeface="Open Sans"/>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54DA1B7-93F5-DD1E-2BC6-E8748C73444C}"/>
              </a:ext>
            </a:extLst>
          </p:cNvPr>
          <p:cNvPicPr>
            <a:picLocks noChangeAspect="1"/>
          </p:cNvPicPr>
          <p:nvPr/>
        </p:nvPicPr>
        <p:blipFill>
          <a:blip r:embed="rId3"/>
          <a:srcRect l="7362" t="4058" r="6057" b="3135"/>
          <a:stretch/>
        </p:blipFill>
        <p:spPr>
          <a:xfrm>
            <a:off x="3962400" y="1396096"/>
            <a:ext cx="7924801" cy="4575517"/>
          </a:xfrm>
          <a:prstGeom prst="rect">
            <a:avLst/>
          </a:prstGeom>
        </p:spPr>
      </p:pic>
      <p:sp>
        <p:nvSpPr>
          <p:cNvPr id="9" name="Multiplication Sign 8">
            <a:extLst>
              <a:ext uri="{FF2B5EF4-FFF2-40B4-BE49-F238E27FC236}">
                <a16:creationId xmlns:a16="http://schemas.microsoft.com/office/drawing/2014/main" id="{1817ACAB-0FF0-AC08-A27E-12604EDD44C0}"/>
              </a:ext>
            </a:extLst>
          </p:cNvPr>
          <p:cNvSpPr/>
          <p:nvPr/>
        </p:nvSpPr>
        <p:spPr>
          <a:xfrm>
            <a:off x="7245927" y="4710348"/>
            <a:ext cx="1842655" cy="1661375"/>
          </a:xfrm>
          <a:prstGeom prst="mathMultiply">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Straight Arrow Connector 10">
            <a:extLst>
              <a:ext uri="{FF2B5EF4-FFF2-40B4-BE49-F238E27FC236}">
                <a16:creationId xmlns:a16="http://schemas.microsoft.com/office/drawing/2014/main" id="{84D7E700-2863-E233-C3A0-F767AB234574}"/>
              </a:ext>
            </a:extLst>
          </p:cNvPr>
          <p:cNvCxnSpPr>
            <a:cxnSpLocks/>
          </p:cNvCxnSpPr>
          <p:nvPr/>
        </p:nvCxnSpPr>
        <p:spPr>
          <a:xfrm flipH="1">
            <a:off x="8201891" y="912661"/>
            <a:ext cx="1189244" cy="40195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7D6F77-A48B-24A7-E591-CE00E0E8DA05}"/>
              </a:ext>
            </a:extLst>
          </p:cNvPr>
          <p:cNvSpPr txBox="1"/>
          <p:nvPr/>
        </p:nvSpPr>
        <p:spPr>
          <a:xfrm>
            <a:off x="7119196" y="424655"/>
            <a:ext cx="4543878" cy="461665"/>
          </a:xfrm>
          <a:prstGeom prst="rect">
            <a:avLst/>
          </a:prstGeom>
          <a:noFill/>
        </p:spPr>
        <p:txBody>
          <a:bodyPr wrap="square" rtlCol="0">
            <a:spAutoFit/>
          </a:bodyPr>
          <a:lstStyle/>
          <a:p>
            <a:pPr algn="ctr"/>
            <a:r>
              <a:rPr lang="es-CO" sz="2400" b="1" dirty="0" err="1">
                <a:latin typeface="Open Sans" panose="020B0606030504020204" pitchFamily="34" charset="0"/>
                <a:ea typeface="Open Sans" panose="020B0606030504020204" pitchFamily="34" charset="0"/>
                <a:cs typeface="Open Sans" panose="020B0606030504020204" pitchFamily="34" charset="0"/>
              </a:rPr>
              <a:t>Failed</a:t>
            </a:r>
            <a:r>
              <a:rPr lang="es-CO" sz="2400" b="1" dirty="0">
                <a:latin typeface="Open Sans" panose="020B0606030504020204" pitchFamily="34" charset="0"/>
                <a:ea typeface="Open Sans" panose="020B0606030504020204" pitchFamily="34" charset="0"/>
                <a:cs typeface="Open Sans" panose="020B0606030504020204" pitchFamily="34" charset="0"/>
              </a:rPr>
              <a:t> </a:t>
            </a:r>
            <a:r>
              <a:rPr lang="es-CO" sz="2400" b="1" dirty="0" err="1">
                <a:latin typeface="Open Sans" panose="020B0606030504020204" pitchFamily="34" charset="0"/>
                <a:ea typeface="Open Sans" panose="020B0606030504020204" pitchFamily="34" charset="0"/>
                <a:cs typeface="Open Sans" panose="020B0606030504020204" pitchFamily="34" charset="0"/>
              </a:rPr>
              <a:t>generator</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7AB6CE4B-84BC-C1E6-8BB0-1D4E9E5DCF3B}"/>
              </a:ext>
            </a:extLst>
          </p:cNvPr>
          <p:cNvSpPr txBox="1"/>
          <p:nvPr/>
        </p:nvSpPr>
        <p:spPr>
          <a:xfrm>
            <a:off x="4143392" y="6116246"/>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Modified from Ela et al. (2011)</a:t>
            </a:r>
            <a:endParaRPr lang="en-US" sz="1000" dirty="0">
              <a:latin typeface="Open Sans"/>
            </a:endParaRPr>
          </a:p>
        </p:txBody>
      </p:sp>
    </p:spTree>
    <p:extLst>
      <p:ext uri="{BB962C8B-B14F-4D97-AF65-F5344CB8AC3E}">
        <p14:creationId xmlns:p14="http://schemas.microsoft.com/office/powerpoint/2010/main" val="103337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A99DF2C-C1A6-5000-E4BE-DDD26D28FB1C}"/>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BC4FE51-F2CC-B5D5-D9A6-8174A46D84E5}"/>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69ED4C7D-FAAA-FD87-304C-D1DD3860B16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2.2.6 Grid congestion</a:t>
            </a:r>
          </a:p>
        </p:txBody>
      </p:sp>
      <p:sp>
        <p:nvSpPr>
          <p:cNvPr id="8" name="Title 10">
            <a:extLst>
              <a:ext uri="{FF2B5EF4-FFF2-40B4-BE49-F238E27FC236}">
                <a16:creationId xmlns:a16="http://schemas.microsoft.com/office/drawing/2014/main" id="{AFE9F803-9305-F742-56F8-00F4B2359A1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7139B68E-AD02-87C5-CE8E-AF922F490762}"/>
              </a:ext>
            </a:extLst>
          </p:cNvPr>
          <p:cNvSpPr>
            <a:spLocks noGrp="1"/>
          </p:cNvSpPr>
          <p:nvPr>
            <p:ph idx="1"/>
          </p:nvPr>
        </p:nvSpPr>
        <p:spPr>
          <a:xfrm>
            <a:off x="385546" y="1628448"/>
            <a:ext cx="4212317" cy="4750741"/>
          </a:xfrm>
        </p:spPr>
        <p:txBody>
          <a:bodyPr vert="horz" lIns="91440" tIns="45720" rIns="91440" bIns="45720" rtlCol="0" anchor="t">
            <a:normAutofit/>
          </a:bodyPr>
          <a:lstStyle/>
          <a:p>
            <a:pPr algn="just"/>
            <a:r>
              <a:rPr lang="en-US" dirty="0">
                <a:latin typeface="Open Sans"/>
                <a:ea typeface="Open Sans" panose="020B0606030504020204" pitchFamily="34" charset="0"/>
                <a:cs typeface="Open Sans" panose="020B0606030504020204" pitchFamily="34" charset="0"/>
              </a:rPr>
              <a:t>This occurs when transmission lines reach their maximum capacity, preventing electricity (often VRE sources) from reaching demand centers.</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Solutions like storage, demand response, and grid reinforcement help relieve congestion and enable more efficient, flexible operation.</a:t>
            </a:r>
            <a:endParaRPr lang="en-GB" dirty="0">
              <a:latin typeface="Open Sans"/>
              <a:ea typeface="Open Sans" panose="020B0606030504020204" pitchFamily="34" charset="0"/>
              <a:cs typeface="Open Sans" panose="020B0606030504020204" pitchFamily="34" charset="0"/>
            </a:endParaRPr>
          </a:p>
        </p:txBody>
      </p:sp>
      <p:pic>
        <p:nvPicPr>
          <p:cNvPr id="2050" name="Picture 2" descr="Green energy - Free ecology and environment icons">
            <a:extLst>
              <a:ext uri="{FF2B5EF4-FFF2-40B4-BE49-F238E27FC236}">
                <a16:creationId xmlns:a16="http://schemas.microsoft.com/office/drawing/2014/main" id="{E19C2987-03F6-7AED-9F4D-93EDDAF70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822" y="150594"/>
            <a:ext cx="1643064" cy="16430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igh Voltage Power Line Transmission Tower Stock Vector (Royalty Free)  1508164439 | Shutterstock">
            <a:extLst>
              <a:ext uri="{FF2B5EF4-FFF2-40B4-BE49-F238E27FC236}">
                <a16:creationId xmlns:a16="http://schemas.microsoft.com/office/drawing/2014/main" id="{4DF2F9B8-3F04-45F0-E23E-04D59FC59D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85" t="7362" r="15769" b="14643"/>
          <a:stretch>
            <a:fillRect/>
          </a:stretch>
        </p:blipFill>
        <p:spPr bwMode="auto">
          <a:xfrm>
            <a:off x="5274468" y="1628448"/>
            <a:ext cx="1643064" cy="20801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igh Voltage Power Line Transmission Tower Stock Vector (Royalty Free)  1508164439 | Shutterstock">
            <a:extLst>
              <a:ext uri="{FF2B5EF4-FFF2-40B4-BE49-F238E27FC236}">
                <a16:creationId xmlns:a16="http://schemas.microsoft.com/office/drawing/2014/main" id="{3BFDAE02-EDB8-DEDB-9B03-FD001DB29F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85" t="7362" r="15769" b="14643"/>
          <a:stretch>
            <a:fillRect/>
          </a:stretch>
        </p:blipFill>
        <p:spPr bwMode="auto">
          <a:xfrm>
            <a:off x="9154259" y="2503768"/>
            <a:ext cx="1643064" cy="20801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uilding icons stock vector. Illustration of home, residential - 34480067">
            <a:extLst>
              <a:ext uri="{FF2B5EF4-FFF2-40B4-BE49-F238E27FC236}">
                <a16:creationId xmlns:a16="http://schemas.microsoft.com/office/drawing/2014/main" id="{208F719C-10D4-8127-D216-7FE1B21E5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986" y="3940932"/>
            <a:ext cx="2557473" cy="2557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9B2309-5F3E-137D-2FF0-BE7CFF48FF18}"/>
              </a:ext>
            </a:extLst>
          </p:cNvPr>
          <p:cNvSpPr txBox="1"/>
          <p:nvPr/>
        </p:nvSpPr>
        <p:spPr>
          <a:xfrm>
            <a:off x="9748113" y="780542"/>
            <a:ext cx="2050187" cy="830997"/>
          </a:xfrm>
          <a:prstGeom prst="rect">
            <a:avLst/>
          </a:prstGeom>
          <a:noFill/>
        </p:spPr>
        <p:txBody>
          <a:bodyPr wrap="square" rtlCol="0">
            <a:spAutoFit/>
          </a:bodyPr>
          <a:lstStyle/>
          <a:p>
            <a:pPr algn="ctr"/>
            <a:r>
              <a:rPr lang="es-CO" sz="2400" b="1" dirty="0" err="1">
                <a:latin typeface="Open Sans" panose="020B0606030504020204" pitchFamily="34" charset="0"/>
                <a:ea typeface="Open Sans" panose="020B0606030504020204" pitchFamily="34" charset="0"/>
                <a:cs typeface="Open Sans" panose="020B0606030504020204" pitchFamily="34" charset="0"/>
              </a:rPr>
              <a:t>Generation</a:t>
            </a:r>
            <a:r>
              <a:rPr lang="es-CO" sz="2400" b="1" dirty="0">
                <a:latin typeface="Open Sans" panose="020B0606030504020204" pitchFamily="34" charset="0"/>
                <a:ea typeface="Open Sans" panose="020B0606030504020204" pitchFamily="34" charset="0"/>
                <a:cs typeface="Open Sans" panose="020B0606030504020204" pitchFamily="34" charset="0"/>
              </a:rPr>
              <a:t> sites</a:t>
            </a:r>
          </a:p>
        </p:txBody>
      </p:sp>
      <p:sp>
        <p:nvSpPr>
          <p:cNvPr id="5" name="TextBox 4">
            <a:extLst>
              <a:ext uri="{FF2B5EF4-FFF2-40B4-BE49-F238E27FC236}">
                <a16:creationId xmlns:a16="http://schemas.microsoft.com/office/drawing/2014/main" id="{E899201D-FD4F-5701-888A-D6DEA681CF21}"/>
              </a:ext>
            </a:extLst>
          </p:cNvPr>
          <p:cNvSpPr txBox="1"/>
          <p:nvPr/>
        </p:nvSpPr>
        <p:spPr>
          <a:xfrm>
            <a:off x="8503459" y="5476129"/>
            <a:ext cx="2050187" cy="830997"/>
          </a:xfrm>
          <a:prstGeom prst="rect">
            <a:avLst/>
          </a:prstGeom>
          <a:noFill/>
        </p:spPr>
        <p:txBody>
          <a:bodyPr wrap="square" rtlCol="0">
            <a:spAutoFit/>
          </a:bodyPr>
          <a:lstStyle/>
          <a:p>
            <a:pPr algn="ctr"/>
            <a:r>
              <a:rPr lang="es-CO" sz="2400" b="1" dirty="0" err="1">
                <a:latin typeface="Open Sans" panose="020B0606030504020204" pitchFamily="34" charset="0"/>
                <a:ea typeface="Open Sans" panose="020B0606030504020204" pitchFamily="34" charset="0"/>
                <a:cs typeface="Open Sans" panose="020B0606030504020204" pitchFamily="34" charset="0"/>
              </a:rPr>
              <a:t>Demand</a:t>
            </a:r>
            <a:r>
              <a:rPr lang="es-CO" sz="2400" b="1" dirty="0">
                <a:latin typeface="Open Sans" panose="020B0606030504020204" pitchFamily="34" charset="0"/>
                <a:ea typeface="Open Sans" panose="020B0606030504020204" pitchFamily="34" charset="0"/>
                <a:cs typeface="Open Sans" panose="020B0606030504020204" pitchFamily="34" charset="0"/>
              </a:rPr>
              <a:t> centers</a:t>
            </a:r>
          </a:p>
        </p:txBody>
      </p:sp>
      <p:cxnSp>
        <p:nvCxnSpPr>
          <p:cNvPr id="15" name="Straight Arrow Connector 14">
            <a:extLst>
              <a:ext uri="{FF2B5EF4-FFF2-40B4-BE49-F238E27FC236}">
                <a16:creationId xmlns:a16="http://schemas.microsoft.com/office/drawing/2014/main" id="{7DFF25D3-F751-4886-0728-2B2189757EAD}"/>
              </a:ext>
            </a:extLst>
          </p:cNvPr>
          <p:cNvCxnSpPr>
            <a:stCxn id="2050" idx="1"/>
            <a:endCxn id="2054" idx="0"/>
          </p:cNvCxnSpPr>
          <p:nvPr/>
        </p:nvCxnSpPr>
        <p:spPr>
          <a:xfrm flipH="1">
            <a:off x="6096000" y="972126"/>
            <a:ext cx="1873822" cy="65632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DE85BA-FB51-A73D-BF74-94718BFF26EB}"/>
              </a:ext>
            </a:extLst>
          </p:cNvPr>
          <p:cNvCxnSpPr>
            <a:cxnSpLocks/>
            <a:stCxn id="2054" idx="3"/>
            <a:endCxn id="2" idx="1"/>
          </p:cNvCxnSpPr>
          <p:nvPr/>
        </p:nvCxnSpPr>
        <p:spPr>
          <a:xfrm>
            <a:off x="6917532" y="2668514"/>
            <a:ext cx="2236727" cy="87532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EA9C14-1977-F0FB-C19F-F1BC41778296}"/>
              </a:ext>
            </a:extLst>
          </p:cNvPr>
          <p:cNvCxnSpPr>
            <a:cxnSpLocks/>
            <a:stCxn id="2" idx="2"/>
            <a:endCxn id="2058" idx="3"/>
          </p:cNvCxnSpPr>
          <p:nvPr/>
        </p:nvCxnSpPr>
        <p:spPr>
          <a:xfrm flipH="1">
            <a:off x="8503459" y="4583900"/>
            <a:ext cx="1472332" cy="63576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Multiplication Sign 23">
            <a:extLst>
              <a:ext uri="{FF2B5EF4-FFF2-40B4-BE49-F238E27FC236}">
                <a16:creationId xmlns:a16="http://schemas.microsoft.com/office/drawing/2014/main" id="{183DD745-4042-C4E6-51FD-3B9CF37ABA12}"/>
              </a:ext>
            </a:extLst>
          </p:cNvPr>
          <p:cNvSpPr/>
          <p:nvPr/>
        </p:nvSpPr>
        <p:spPr>
          <a:xfrm>
            <a:off x="7434779" y="2668514"/>
            <a:ext cx="897948" cy="742448"/>
          </a:xfrm>
          <a:prstGeom prst="mathMultiply">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0293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86D7169-CAC0-C330-26B5-93C11AE35255}"/>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DD56A634-0585-3615-85D2-EF719D5E27E9}"/>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7" name="Rectangle 6">
            <a:extLst>
              <a:ext uri="{FF2B5EF4-FFF2-40B4-BE49-F238E27FC236}">
                <a16:creationId xmlns:a16="http://schemas.microsoft.com/office/drawing/2014/main" id="{B27EF074-F508-99B6-8337-DA8B6D283ED8}"/>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2.2.7 Flexibility solutions</a:t>
            </a:r>
          </a:p>
        </p:txBody>
      </p:sp>
      <p:sp>
        <p:nvSpPr>
          <p:cNvPr id="8" name="Title 10">
            <a:extLst>
              <a:ext uri="{FF2B5EF4-FFF2-40B4-BE49-F238E27FC236}">
                <a16:creationId xmlns:a16="http://schemas.microsoft.com/office/drawing/2014/main" id="{592105E7-60CF-8AF5-8C04-84E6FE82FCD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graphicFrame>
        <p:nvGraphicFramePr>
          <p:cNvPr id="12" name="Table 11">
            <a:extLst>
              <a:ext uri="{FF2B5EF4-FFF2-40B4-BE49-F238E27FC236}">
                <a16:creationId xmlns:a16="http://schemas.microsoft.com/office/drawing/2014/main" id="{305C1E72-2D81-51D0-9696-99C681E394E0}"/>
              </a:ext>
            </a:extLst>
          </p:cNvPr>
          <p:cNvGraphicFramePr>
            <a:graphicFrameLocks noGrp="1"/>
          </p:cNvGraphicFramePr>
          <p:nvPr>
            <p:extLst>
              <p:ext uri="{D42A27DB-BD31-4B8C-83A1-F6EECF244321}">
                <p14:modId xmlns:p14="http://schemas.microsoft.com/office/powerpoint/2010/main" val="1303990905"/>
              </p:ext>
            </p:extLst>
          </p:nvPr>
        </p:nvGraphicFramePr>
        <p:xfrm>
          <a:off x="491372" y="1479420"/>
          <a:ext cx="10767178" cy="4764215"/>
        </p:xfrm>
        <a:graphic>
          <a:graphicData uri="http://schemas.openxmlformats.org/drawingml/2006/table">
            <a:tbl>
              <a:tblPr>
                <a:tableStyleId>{125E5076-3810-47DD-B79F-674D7AD40C01}</a:tableStyleId>
              </a:tblPr>
              <a:tblGrid>
                <a:gridCol w="4286620">
                  <a:extLst>
                    <a:ext uri="{9D8B030D-6E8A-4147-A177-3AD203B41FA5}">
                      <a16:colId xmlns:a16="http://schemas.microsoft.com/office/drawing/2014/main" val="36266925"/>
                    </a:ext>
                  </a:extLst>
                </a:gridCol>
                <a:gridCol w="1080093">
                  <a:extLst>
                    <a:ext uri="{9D8B030D-6E8A-4147-A177-3AD203B41FA5}">
                      <a16:colId xmlns:a16="http://schemas.microsoft.com/office/drawing/2014/main" val="3304175184"/>
                    </a:ext>
                  </a:extLst>
                </a:gridCol>
                <a:gridCol w="1080093">
                  <a:extLst>
                    <a:ext uri="{9D8B030D-6E8A-4147-A177-3AD203B41FA5}">
                      <a16:colId xmlns:a16="http://schemas.microsoft.com/office/drawing/2014/main" val="1160531224"/>
                    </a:ext>
                  </a:extLst>
                </a:gridCol>
                <a:gridCol w="1080093">
                  <a:extLst>
                    <a:ext uri="{9D8B030D-6E8A-4147-A177-3AD203B41FA5}">
                      <a16:colId xmlns:a16="http://schemas.microsoft.com/office/drawing/2014/main" val="338928537"/>
                    </a:ext>
                  </a:extLst>
                </a:gridCol>
                <a:gridCol w="1080093">
                  <a:extLst>
                    <a:ext uri="{9D8B030D-6E8A-4147-A177-3AD203B41FA5}">
                      <a16:colId xmlns:a16="http://schemas.microsoft.com/office/drawing/2014/main" val="2379426658"/>
                    </a:ext>
                  </a:extLst>
                </a:gridCol>
                <a:gridCol w="1080093">
                  <a:extLst>
                    <a:ext uri="{9D8B030D-6E8A-4147-A177-3AD203B41FA5}">
                      <a16:colId xmlns:a16="http://schemas.microsoft.com/office/drawing/2014/main" val="1890474215"/>
                    </a:ext>
                  </a:extLst>
                </a:gridCol>
                <a:gridCol w="1080093">
                  <a:extLst>
                    <a:ext uri="{9D8B030D-6E8A-4147-A177-3AD203B41FA5}">
                      <a16:colId xmlns:a16="http://schemas.microsoft.com/office/drawing/2014/main" val="3967854037"/>
                    </a:ext>
                  </a:extLst>
                </a:gridCol>
              </a:tblGrid>
              <a:tr h="340043">
                <a:tc rowSpan="2">
                  <a:txBody>
                    <a:bodyPr/>
                    <a:lstStyle/>
                    <a:p>
                      <a:pPr algn="ctr" fontAlgn="ctr"/>
                      <a:r>
                        <a:rPr lang="es-CO" sz="2000" b="1" u="none" strike="noStrike">
                          <a:solidFill>
                            <a:schemeClr val="bg1"/>
                          </a:solidFill>
                          <a:effectLst/>
                        </a:rPr>
                        <a:t>Flexibility Issue</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es-CO" sz="2000" b="1" u="none" strike="noStrike">
                          <a:solidFill>
                            <a:schemeClr val="bg1"/>
                          </a:solidFill>
                          <a:effectLst/>
                        </a:rPr>
                        <a:t>Flexibility sources</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17088226"/>
                  </a:ext>
                </a:extLst>
              </a:tr>
              <a:tr h="2383914">
                <a:tc vMerge="1">
                  <a:txBody>
                    <a:bodyPr/>
                    <a:lstStyle/>
                    <a:p>
                      <a:endParaRPr lang="es-CO"/>
                    </a:p>
                  </a:txBody>
                  <a:tcPr/>
                </a:tc>
                <a:tc>
                  <a:txBody>
                    <a:bodyPr/>
                    <a:lstStyle/>
                    <a:p>
                      <a:pPr algn="ctr" fontAlgn="ctr"/>
                      <a:r>
                        <a:rPr lang="es-CO" sz="2000" b="1" u="none" strike="noStrike" dirty="0" err="1">
                          <a:solidFill>
                            <a:schemeClr val="bg1"/>
                          </a:solidFill>
                          <a:effectLst/>
                        </a:rPr>
                        <a:t>Fast-ramping</a:t>
                      </a:r>
                      <a:r>
                        <a:rPr lang="es-CO" sz="2000" b="1" u="none" strike="noStrike" dirty="0">
                          <a:solidFill>
                            <a:schemeClr val="bg1"/>
                          </a:solidFill>
                          <a:effectLst/>
                        </a:rPr>
                        <a:t> </a:t>
                      </a:r>
                      <a:r>
                        <a:rPr lang="es-CO" sz="2000" b="1" u="none" strike="noStrike" dirty="0" err="1">
                          <a:solidFill>
                            <a:schemeClr val="bg1"/>
                          </a:solidFill>
                          <a:effectLst/>
                        </a:rPr>
                        <a:t>generation</a:t>
                      </a:r>
                      <a:endParaRPr lang="es-CO" sz="2000" b="1" i="0" u="none" strike="noStrike" dirty="0">
                        <a:solidFill>
                          <a:schemeClr val="bg1"/>
                        </a:solidFill>
                        <a:effectLst/>
                        <a:latin typeface="Calibri" panose="020F0502020204030204" pitchFamily="34" charset="0"/>
                      </a:endParaRPr>
                    </a:p>
                  </a:txBody>
                  <a:tcPr marL="635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Storage technologies</a:t>
                      </a:r>
                      <a:endParaRPr lang="es-CO" sz="2000" b="1" i="0" u="none" strike="noStrike">
                        <a:solidFill>
                          <a:schemeClr val="bg1"/>
                        </a:solidFill>
                        <a:effectLst/>
                        <a:latin typeface="Calibri" panose="020F0502020204030204" pitchFamily="34" charset="0"/>
                      </a:endParaRPr>
                    </a:p>
                  </a:txBody>
                  <a:tcPr marL="635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Interconnectors and transmission</a:t>
                      </a:r>
                      <a:endParaRPr lang="es-CO" sz="2000" b="1" i="0" u="none" strike="noStrike">
                        <a:solidFill>
                          <a:schemeClr val="bg1"/>
                        </a:solidFill>
                        <a:effectLst/>
                        <a:latin typeface="Calibri" panose="020F0502020204030204" pitchFamily="34" charset="0"/>
                      </a:endParaRPr>
                    </a:p>
                  </a:txBody>
                  <a:tcPr marL="635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Demand response</a:t>
                      </a:r>
                      <a:endParaRPr lang="es-CO" sz="2000" b="1" i="0" u="none" strike="noStrike">
                        <a:solidFill>
                          <a:schemeClr val="bg1"/>
                        </a:solidFill>
                        <a:effectLst/>
                        <a:latin typeface="Calibri" panose="020F0502020204030204" pitchFamily="34" charset="0"/>
                      </a:endParaRPr>
                    </a:p>
                  </a:txBody>
                  <a:tcPr marL="635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Sector coupling</a:t>
                      </a:r>
                      <a:endParaRPr lang="es-CO" sz="2000" b="1" i="0" u="none" strike="noStrike">
                        <a:solidFill>
                          <a:schemeClr val="bg1"/>
                        </a:solidFill>
                        <a:effectLst/>
                        <a:latin typeface="Calibri" panose="020F0502020204030204" pitchFamily="34" charset="0"/>
                      </a:endParaRPr>
                    </a:p>
                  </a:txBody>
                  <a:tcPr marL="635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Gird-forming inverters</a:t>
                      </a:r>
                      <a:endParaRPr lang="es-CO" sz="2000" b="1" i="0" u="none" strike="noStrike">
                        <a:solidFill>
                          <a:schemeClr val="bg1"/>
                        </a:solidFill>
                        <a:effectLst/>
                        <a:latin typeface="Calibri" panose="020F0502020204030204" pitchFamily="34" charset="0"/>
                      </a:endParaRPr>
                    </a:p>
                  </a:txBody>
                  <a:tcPr marL="635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934767"/>
                  </a:ext>
                </a:extLst>
              </a:tr>
              <a:tr h="340043">
                <a:tc>
                  <a:txBody>
                    <a:bodyPr/>
                    <a:lstStyle/>
                    <a:p>
                      <a:pPr algn="ctr" fontAlgn="ctr"/>
                      <a:r>
                        <a:rPr lang="es-CO" sz="2000" b="1" u="none" strike="noStrike">
                          <a:solidFill>
                            <a:schemeClr val="bg1"/>
                          </a:solidFill>
                          <a:effectLst/>
                        </a:rPr>
                        <a:t>Ramping capacity issues</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435193"/>
                  </a:ext>
                </a:extLst>
              </a:tr>
              <a:tr h="340043">
                <a:tc>
                  <a:txBody>
                    <a:bodyPr/>
                    <a:lstStyle/>
                    <a:p>
                      <a:pPr algn="ctr" fontAlgn="ctr"/>
                      <a:r>
                        <a:rPr lang="es-CO" sz="2000" b="1" u="none" strike="noStrike">
                          <a:solidFill>
                            <a:schemeClr val="bg1"/>
                          </a:solidFill>
                          <a:effectLst/>
                        </a:rPr>
                        <a:t>Loss of load</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91182"/>
                  </a:ext>
                </a:extLst>
              </a:tr>
              <a:tr h="340043">
                <a:tc>
                  <a:txBody>
                    <a:bodyPr/>
                    <a:lstStyle/>
                    <a:p>
                      <a:pPr algn="ctr" fontAlgn="ctr"/>
                      <a:r>
                        <a:rPr lang="es-CO" sz="2000" b="1" u="none" strike="noStrike">
                          <a:solidFill>
                            <a:schemeClr val="bg1"/>
                          </a:solidFill>
                          <a:effectLst/>
                        </a:rPr>
                        <a:t>Inadequate reserves</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127573"/>
                  </a:ext>
                </a:extLst>
              </a:tr>
              <a:tr h="340043">
                <a:tc>
                  <a:txBody>
                    <a:bodyPr/>
                    <a:lstStyle/>
                    <a:p>
                      <a:pPr algn="ctr" fontAlgn="ctr"/>
                      <a:r>
                        <a:rPr lang="es-CO" sz="2000" b="1" u="none" strike="noStrike">
                          <a:solidFill>
                            <a:schemeClr val="bg1"/>
                          </a:solidFill>
                          <a:effectLst/>
                        </a:rPr>
                        <a:t>Curtailment</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173169"/>
                  </a:ext>
                </a:extLst>
              </a:tr>
              <a:tr h="340043">
                <a:tc>
                  <a:txBody>
                    <a:bodyPr/>
                    <a:lstStyle/>
                    <a:p>
                      <a:pPr algn="ctr" fontAlgn="ctr"/>
                      <a:r>
                        <a:rPr lang="es-CO" sz="2000" b="1" u="none" strike="noStrike">
                          <a:solidFill>
                            <a:schemeClr val="bg1"/>
                          </a:solidFill>
                          <a:effectLst/>
                        </a:rPr>
                        <a:t>Grid congestion</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X</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423867"/>
                  </a:ext>
                </a:extLst>
              </a:tr>
              <a:tr h="340043">
                <a:tc>
                  <a:txBody>
                    <a:bodyPr/>
                    <a:lstStyle/>
                    <a:p>
                      <a:pPr algn="ctr" fontAlgn="ctr"/>
                      <a:r>
                        <a:rPr lang="es-CO" sz="2000" b="1" u="none" strike="noStrike">
                          <a:solidFill>
                            <a:schemeClr val="bg1"/>
                          </a:solidFill>
                          <a:effectLst/>
                        </a:rPr>
                        <a:t>Insufficient inertia</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a:solidFill>
                            <a:schemeClr val="bg1"/>
                          </a:solidFill>
                          <a:effectLst/>
                        </a:rPr>
                        <a:t> </a:t>
                      </a:r>
                      <a:endParaRPr lang="es-CO" sz="2000" b="1" i="0" u="none" strike="noStrike">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1" u="none" strike="noStrike" dirty="0">
                          <a:solidFill>
                            <a:schemeClr val="bg1"/>
                          </a:solidFill>
                          <a:effectLst/>
                        </a:rPr>
                        <a:t>X</a:t>
                      </a:r>
                      <a:endParaRPr lang="es-CO" sz="20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227776"/>
                  </a:ext>
                </a:extLst>
              </a:tr>
            </a:tbl>
          </a:graphicData>
        </a:graphic>
      </p:graphicFrame>
    </p:spTree>
    <p:extLst>
      <p:ext uri="{BB962C8B-B14F-4D97-AF65-F5344CB8AC3E}">
        <p14:creationId xmlns:p14="http://schemas.microsoft.com/office/powerpoint/2010/main" val="33466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2.2 References</a:t>
            </a:r>
          </a:p>
        </p:txBody>
      </p:sp>
      <p:sp>
        <p:nvSpPr>
          <p:cNvPr id="6" name="TextBox 5">
            <a:extLst>
              <a:ext uri="{FF2B5EF4-FFF2-40B4-BE49-F238E27FC236}">
                <a16:creationId xmlns:a16="http://schemas.microsoft.com/office/drawing/2014/main" id="{01E77D6B-D137-02B2-ABC3-63E38FB2A8E5}"/>
              </a:ext>
            </a:extLst>
          </p:cNvPr>
          <p:cNvSpPr txBox="1"/>
          <p:nvPr/>
        </p:nvSpPr>
        <p:spPr>
          <a:xfrm>
            <a:off x="645673" y="1576322"/>
            <a:ext cx="10851723" cy="1938992"/>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NREL. 2024. What Is Power System Curtailment?.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https://www.nrel.gov/docs/fy25osti/90517.pdf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r>
              <a:rPr lang="es-CO" sz="2000" dirty="0" err="1">
                <a:latin typeface="Open Sans" panose="020B0606030504020204" pitchFamily="34" charset="0"/>
                <a:ea typeface="Open Sans" panose="020B0606030504020204" pitchFamily="34" charset="0"/>
                <a:cs typeface="Open Sans" panose="020B0606030504020204" pitchFamily="34" charset="0"/>
              </a:rPr>
              <a:t>Ela</a:t>
            </a:r>
            <a:r>
              <a:rPr lang="es-CO" sz="2000" dirty="0">
                <a:latin typeface="Open Sans" panose="020B0606030504020204" pitchFamily="34" charset="0"/>
                <a:ea typeface="Open Sans" panose="020B0606030504020204" pitchFamily="34" charset="0"/>
                <a:cs typeface="Open Sans" panose="020B0606030504020204" pitchFamily="34" charset="0"/>
              </a:rPr>
              <a:t>, E., Milligan, M. and </a:t>
            </a:r>
            <a:r>
              <a:rPr lang="es-CO" sz="2000" dirty="0" err="1">
                <a:latin typeface="Open Sans" panose="020B0606030504020204" pitchFamily="34" charset="0"/>
                <a:ea typeface="Open Sans" panose="020B0606030504020204" pitchFamily="34" charset="0"/>
                <a:cs typeface="Open Sans" panose="020B0606030504020204" pitchFamily="34" charset="0"/>
              </a:rPr>
              <a:t>Kirby</a:t>
            </a:r>
            <a:r>
              <a:rPr lang="es-CO" sz="2000" dirty="0">
                <a:latin typeface="Open Sans" panose="020B0606030504020204" pitchFamily="34" charset="0"/>
                <a:ea typeface="Open Sans" panose="020B0606030504020204" pitchFamily="34" charset="0"/>
                <a:cs typeface="Open Sans" panose="020B0606030504020204" pitchFamily="34" charset="0"/>
              </a:rPr>
              <a:t>, B. (2011). </a:t>
            </a:r>
            <a:r>
              <a:rPr lang="es-CO" sz="2000" dirty="0" err="1">
                <a:latin typeface="Open Sans" panose="020B0606030504020204" pitchFamily="34" charset="0"/>
                <a:ea typeface="Open Sans" panose="020B0606030504020204" pitchFamily="34" charset="0"/>
                <a:cs typeface="Open Sans" panose="020B0606030504020204" pitchFamily="34" charset="0"/>
              </a:rPr>
              <a:t>Operating</a:t>
            </a:r>
            <a:r>
              <a:rPr lang="es-CO" sz="2000" dirty="0">
                <a:latin typeface="Open Sans" panose="020B0606030504020204" pitchFamily="34" charset="0"/>
                <a:ea typeface="Open Sans" panose="020B0606030504020204" pitchFamily="34" charset="0"/>
                <a:cs typeface="Open Sans" panose="020B0606030504020204" pitchFamily="34" charset="0"/>
              </a:rPr>
              <a:t> Reserves and Variable </a:t>
            </a:r>
            <a:r>
              <a:rPr lang="es-CO" sz="2000" dirty="0" err="1">
                <a:latin typeface="Open Sans" panose="020B0606030504020204" pitchFamily="34" charset="0"/>
                <a:ea typeface="Open Sans" panose="020B0606030504020204" pitchFamily="34" charset="0"/>
                <a:cs typeface="Open Sans" panose="020B0606030504020204" pitchFamily="34" charset="0"/>
              </a:rPr>
              <a:t>Generation</a:t>
            </a:r>
            <a:r>
              <a:rPr lang="es-CO" sz="2000" dirty="0">
                <a:latin typeface="Open Sans" panose="020B0606030504020204" pitchFamily="34" charset="0"/>
                <a:ea typeface="Open Sans" panose="020B0606030504020204" pitchFamily="34" charset="0"/>
                <a:cs typeface="Open Sans" panose="020B0606030504020204" pitchFamily="34" charset="0"/>
              </a:rPr>
              <a:t>, US </a:t>
            </a:r>
            <a:r>
              <a:rPr lang="es-CO" sz="2000" dirty="0" err="1">
                <a:latin typeface="Open Sans" panose="020B0606030504020204" pitchFamily="34" charset="0"/>
                <a:ea typeface="Open Sans" panose="020B0606030504020204" pitchFamily="34" charset="0"/>
                <a:cs typeface="Open Sans" panose="020B0606030504020204" pitchFamily="34" charset="0"/>
              </a:rPr>
              <a:t>National</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Renewable</a:t>
            </a:r>
            <a:r>
              <a:rPr lang="es-CO" sz="2000" dirty="0">
                <a:latin typeface="Open Sans" panose="020B0606030504020204" pitchFamily="34" charset="0"/>
                <a:ea typeface="Open Sans" panose="020B0606030504020204" pitchFamily="34" charset="0"/>
                <a:cs typeface="Open Sans" panose="020B0606030504020204" pitchFamily="34" charset="0"/>
              </a:rPr>
              <a:t> Energy </a:t>
            </a:r>
            <a:r>
              <a:rPr lang="es-CO" sz="2000" dirty="0" err="1">
                <a:latin typeface="Open Sans" panose="020B0606030504020204" pitchFamily="34" charset="0"/>
                <a:ea typeface="Open Sans" panose="020B0606030504020204" pitchFamily="34" charset="0"/>
                <a:cs typeface="Open Sans" panose="020B0606030504020204" pitchFamily="34" charset="0"/>
              </a:rPr>
              <a:t>Laboratory</a:t>
            </a:r>
            <a:r>
              <a:rPr lang="es-CO" sz="2000" dirty="0">
                <a:latin typeface="Open Sans" panose="020B0606030504020204" pitchFamily="34" charset="0"/>
                <a:ea typeface="Open Sans" panose="020B0606030504020204" pitchFamily="34" charset="0"/>
                <a:cs typeface="Open Sans" panose="020B0606030504020204" pitchFamily="34" charset="0"/>
              </a:rPr>
              <a:t>, Golden, Colorado. DOI: 102172/1023095</a:t>
            </a: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2FF7389E-0D60-1BE3-7930-73734AA683BD}"/>
            </a:ext>
          </a:extLst>
        </p:cNvPr>
        <p:cNvGrpSpPr/>
        <p:nvPr/>
      </p:nvGrpSpPr>
      <p:grpSpPr>
        <a:xfrm>
          <a:off x="0" y="0"/>
          <a:ext cx="0" cy="0"/>
          <a:chOff x="0" y="0"/>
          <a:chExt cx="0" cy="0"/>
        </a:xfrm>
      </p:grpSpPr>
      <p:pic>
        <p:nvPicPr>
          <p:cNvPr id="4" name="Picture 3" descr="A diagram of a diagram of arrows&#10;&#10;AI-generated content may be incorrect.">
            <a:extLst>
              <a:ext uri="{FF2B5EF4-FFF2-40B4-BE49-F238E27FC236}">
                <a16:creationId xmlns:a16="http://schemas.microsoft.com/office/drawing/2014/main" id="{90CF5EDE-A055-463E-0289-28245B69A74E}"/>
              </a:ext>
            </a:extLst>
          </p:cNvPr>
          <p:cNvPicPr>
            <a:picLocks noChangeAspect="1"/>
          </p:cNvPicPr>
          <p:nvPr/>
        </p:nvPicPr>
        <p:blipFill>
          <a:blip r:embed="rId3"/>
          <a:stretch>
            <a:fillRect/>
          </a:stretch>
        </p:blipFill>
        <p:spPr>
          <a:xfrm>
            <a:off x="1285012" y="1277918"/>
            <a:ext cx="9064338" cy="4941617"/>
          </a:xfrm>
          <a:prstGeom prst="rect">
            <a:avLst/>
          </a:prstGeom>
        </p:spPr>
      </p:pic>
      <p:sp>
        <p:nvSpPr>
          <p:cNvPr id="3" name="Slide Number Placeholder 1">
            <a:extLst>
              <a:ext uri="{FF2B5EF4-FFF2-40B4-BE49-F238E27FC236}">
                <a16:creationId xmlns:a16="http://schemas.microsoft.com/office/drawing/2014/main" id="{42F81019-0862-5D9B-6B51-CEE15283ABCE}"/>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7" name="Rectangle 6">
            <a:extLst>
              <a:ext uri="{FF2B5EF4-FFF2-40B4-BE49-F238E27FC236}">
                <a16:creationId xmlns:a16="http://schemas.microsoft.com/office/drawing/2014/main" id="{99F9CC93-7CD1-D026-8316-05C5431762EB}"/>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2.3.1 Technical flexibility</a:t>
            </a:r>
          </a:p>
        </p:txBody>
      </p:sp>
      <p:sp>
        <p:nvSpPr>
          <p:cNvPr id="8" name="Title 10">
            <a:extLst>
              <a:ext uri="{FF2B5EF4-FFF2-40B4-BE49-F238E27FC236}">
                <a16:creationId xmlns:a16="http://schemas.microsoft.com/office/drawing/2014/main" id="{32C761D6-9C11-72E3-D3F7-7962968679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2.3 Supply-side flexibility</a:t>
            </a:r>
            <a:endParaRPr lang="en-US" dirty="0">
              <a:cs typeface="Calibri Light" panose="020F0302020204030204"/>
            </a:endParaRPr>
          </a:p>
        </p:txBody>
      </p:sp>
      <p:sp>
        <p:nvSpPr>
          <p:cNvPr id="6" name="TextBox 5">
            <a:extLst>
              <a:ext uri="{FF2B5EF4-FFF2-40B4-BE49-F238E27FC236}">
                <a16:creationId xmlns:a16="http://schemas.microsoft.com/office/drawing/2014/main" id="{2AAFCCB7-20BF-33DC-C48D-ADA0A8824BA1}"/>
              </a:ext>
            </a:extLst>
          </p:cNvPr>
          <p:cNvSpPr txBox="1"/>
          <p:nvPr/>
        </p:nvSpPr>
        <p:spPr>
          <a:xfrm>
            <a:off x="935411" y="621953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Modified from IRENA (2018)</a:t>
            </a:r>
            <a:endParaRPr lang="en-US" sz="1000" dirty="0">
              <a:latin typeface="Open Sans"/>
            </a:endParaRPr>
          </a:p>
        </p:txBody>
      </p:sp>
    </p:spTree>
    <p:extLst>
      <p:ext uri="{BB962C8B-B14F-4D97-AF65-F5344CB8AC3E}">
        <p14:creationId xmlns:p14="http://schemas.microsoft.com/office/powerpoint/2010/main" val="276810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9797CCF-2EBC-F178-57B3-658BEA4A53D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BAE0510-C787-7AAD-4F5E-115A95506F79}"/>
              </a:ext>
            </a:extLst>
          </p:cNvPr>
          <p:cNvGrpSpPr/>
          <p:nvPr/>
        </p:nvGrpSpPr>
        <p:grpSpPr>
          <a:xfrm>
            <a:off x="887215" y="1220088"/>
            <a:ext cx="10767176" cy="4681945"/>
            <a:chOff x="822251" y="1850065"/>
            <a:chExt cx="7357855" cy="3062177"/>
          </a:xfrm>
        </p:grpSpPr>
        <p:grpSp>
          <p:nvGrpSpPr>
            <p:cNvPr id="5" name="Group 4">
              <a:extLst>
                <a:ext uri="{FF2B5EF4-FFF2-40B4-BE49-F238E27FC236}">
                  <a16:creationId xmlns:a16="http://schemas.microsoft.com/office/drawing/2014/main" id="{E5103C90-2299-8225-D39C-A830AFCBEF95}"/>
                </a:ext>
              </a:extLst>
            </p:cNvPr>
            <p:cNvGrpSpPr/>
            <p:nvPr/>
          </p:nvGrpSpPr>
          <p:grpSpPr>
            <a:xfrm>
              <a:off x="822251" y="1850065"/>
              <a:ext cx="7243381" cy="3062177"/>
              <a:chOff x="822251" y="1850065"/>
              <a:chExt cx="7243381" cy="3062177"/>
            </a:xfrm>
          </p:grpSpPr>
          <p:sp>
            <p:nvSpPr>
              <p:cNvPr id="10" name="Right Bracket 9">
                <a:extLst>
                  <a:ext uri="{FF2B5EF4-FFF2-40B4-BE49-F238E27FC236}">
                    <a16:creationId xmlns:a16="http://schemas.microsoft.com/office/drawing/2014/main" id="{E7E92D3D-C739-722C-BDA9-59CA0AE04ED1}"/>
                  </a:ext>
                </a:extLst>
              </p:cNvPr>
              <p:cNvSpPr/>
              <p:nvPr/>
            </p:nvSpPr>
            <p:spPr>
              <a:xfrm>
                <a:off x="6302219" y="3314743"/>
                <a:ext cx="95948" cy="1336365"/>
              </a:xfrm>
              <a:prstGeom prst="rightBracket">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1" name="Group 10">
                <a:extLst>
                  <a:ext uri="{FF2B5EF4-FFF2-40B4-BE49-F238E27FC236}">
                    <a16:creationId xmlns:a16="http://schemas.microsoft.com/office/drawing/2014/main" id="{F6D6FF17-AB89-B319-B1EA-F7FA120826B6}"/>
                  </a:ext>
                </a:extLst>
              </p:cNvPr>
              <p:cNvGrpSpPr/>
              <p:nvPr/>
            </p:nvGrpSpPr>
            <p:grpSpPr>
              <a:xfrm>
                <a:off x="822251" y="1850065"/>
                <a:ext cx="7243381" cy="3062177"/>
                <a:chOff x="822251" y="1850065"/>
                <a:chExt cx="7243381" cy="3062177"/>
              </a:xfrm>
            </p:grpSpPr>
            <p:pic>
              <p:nvPicPr>
                <p:cNvPr id="12" name="Picture 11">
                  <a:extLst>
                    <a:ext uri="{FF2B5EF4-FFF2-40B4-BE49-F238E27FC236}">
                      <a16:creationId xmlns:a16="http://schemas.microsoft.com/office/drawing/2014/main" id="{168ED672-3A0E-3604-38C9-2A5B49AD0A91}"/>
                    </a:ext>
                  </a:extLst>
                </p:cNvPr>
                <p:cNvPicPr>
                  <a:picLocks noChangeAspect="1"/>
                </p:cNvPicPr>
                <p:nvPr/>
              </p:nvPicPr>
              <p:blipFill rotWithShape="1">
                <a:blip r:embed="rId3"/>
                <a:srcRect l="2054" t="1842" r="673" b="1091"/>
                <a:stretch/>
              </p:blipFill>
              <p:spPr>
                <a:xfrm>
                  <a:off x="822251" y="1850065"/>
                  <a:ext cx="5443870" cy="3062177"/>
                </a:xfrm>
                <a:prstGeom prst="rect">
                  <a:avLst/>
                </a:prstGeom>
                <a:ln>
                  <a:noFill/>
                </a:ln>
              </p:spPr>
            </p:pic>
            <p:sp>
              <p:nvSpPr>
                <p:cNvPr id="13" name="TextBox 12">
                  <a:extLst>
                    <a:ext uri="{FF2B5EF4-FFF2-40B4-BE49-F238E27FC236}">
                      <a16:creationId xmlns:a16="http://schemas.microsoft.com/office/drawing/2014/main" id="{523DEE5E-FC68-729D-34D4-83AEBC8D8A49}"/>
                    </a:ext>
                  </a:extLst>
                </p:cNvPr>
                <p:cNvSpPr txBox="1"/>
                <p:nvPr/>
              </p:nvSpPr>
              <p:spPr>
                <a:xfrm>
                  <a:off x="6236304" y="2376391"/>
                  <a:ext cx="1817325" cy="222413"/>
                </a:xfrm>
                <a:prstGeom prst="rect">
                  <a:avLst/>
                </a:prstGeom>
                <a:noFill/>
              </p:spPr>
              <p:txBody>
                <a:bodyPr wrap="square" rtlCol="0">
                  <a:spAutoFit/>
                </a:bodyPr>
                <a:lstStyle/>
                <a:p>
                  <a:r>
                    <a:rPr lang="en-GB" dirty="0">
                      <a:solidFill>
                        <a:schemeClr val="tx1"/>
                      </a:solidFill>
                    </a:rPr>
                    <a:t>Peak generators</a:t>
                  </a:r>
                </a:p>
              </p:txBody>
            </p:sp>
            <p:sp>
              <p:nvSpPr>
                <p:cNvPr id="14" name="TextBox 13">
                  <a:extLst>
                    <a:ext uri="{FF2B5EF4-FFF2-40B4-BE49-F238E27FC236}">
                      <a16:creationId xmlns:a16="http://schemas.microsoft.com/office/drawing/2014/main" id="{FD2270D4-911C-A083-A3F9-16430F016C88}"/>
                    </a:ext>
                  </a:extLst>
                </p:cNvPr>
                <p:cNvSpPr txBox="1"/>
                <p:nvPr/>
              </p:nvSpPr>
              <p:spPr>
                <a:xfrm>
                  <a:off x="6248307" y="2835933"/>
                  <a:ext cx="1817325" cy="266895"/>
                </a:xfrm>
                <a:prstGeom prst="rect">
                  <a:avLst/>
                </a:prstGeom>
                <a:noFill/>
              </p:spPr>
              <p:txBody>
                <a:bodyPr wrap="square" rtlCol="0">
                  <a:spAutoFit/>
                </a:bodyPr>
                <a:lstStyle/>
                <a:p>
                  <a:r>
                    <a:rPr lang="en-GB" dirty="0"/>
                    <a:t>Mid-merit generators</a:t>
                  </a:r>
                </a:p>
              </p:txBody>
            </p:sp>
          </p:grpSp>
        </p:grpSp>
        <p:sp>
          <p:nvSpPr>
            <p:cNvPr id="9" name="TextBox 8">
              <a:extLst>
                <a:ext uri="{FF2B5EF4-FFF2-40B4-BE49-F238E27FC236}">
                  <a16:creationId xmlns:a16="http://schemas.microsoft.com/office/drawing/2014/main" id="{854A89CF-0447-BF86-719F-25BB3ED27F0A}"/>
                </a:ext>
              </a:extLst>
            </p:cNvPr>
            <p:cNvSpPr txBox="1"/>
            <p:nvPr/>
          </p:nvSpPr>
          <p:spPr>
            <a:xfrm>
              <a:off x="6362781" y="3671894"/>
              <a:ext cx="1817325" cy="266895"/>
            </a:xfrm>
            <a:prstGeom prst="rect">
              <a:avLst/>
            </a:prstGeom>
            <a:noFill/>
          </p:spPr>
          <p:txBody>
            <a:bodyPr wrap="square" rtlCol="0">
              <a:spAutoFit/>
            </a:bodyPr>
            <a:lstStyle/>
            <a:p>
              <a:r>
                <a:rPr lang="en-GB" dirty="0">
                  <a:solidFill>
                    <a:schemeClr val="bg2">
                      <a:lumMod val="50000"/>
                    </a:schemeClr>
                  </a:solidFill>
                </a:rPr>
                <a:t>Baseload generators</a:t>
              </a:r>
            </a:p>
          </p:txBody>
        </p:sp>
      </p:grpSp>
      <p:sp>
        <p:nvSpPr>
          <p:cNvPr id="3" name="Slide Number Placeholder 1">
            <a:extLst>
              <a:ext uri="{FF2B5EF4-FFF2-40B4-BE49-F238E27FC236}">
                <a16:creationId xmlns:a16="http://schemas.microsoft.com/office/drawing/2014/main" id="{909B78E9-1FA7-5E74-05FC-8118555A110C}"/>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7" name="Rectangle 6">
            <a:extLst>
              <a:ext uri="{FF2B5EF4-FFF2-40B4-BE49-F238E27FC236}">
                <a16:creationId xmlns:a16="http://schemas.microsoft.com/office/drawing/2014/main" id="{6DCFA6EF-29D9-85F0-001D-0F8BD58D3A10}"/>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2.3.2 Groups of generation technologies</a:t>
            </a:r>
          </a:p>
        </p:txBody>
      </p:sp>
      <p:sp>
        <p:nvSpPr>
          <p:cNvPr id="8" name="Title 10">
            <a:extLst>
              <a:ext uri="{FF2B5EF4-FFF2-40B4-BE49-F238E27FC236}">
                <a16:creationId xmlns:a16="http://schemas.microsoft.com/office/drawing/2014/main" id="{F806C909-3EA4-EF0A-DDC2-B2E9C8ADC323}"/>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2.3 Supply-side flexibility</a:t>
            </a:r>
            <a:endParaRPr lang="en-US" dirty="0">
              <a:cs typeface="Calibri Light" panose="020F0302020204030204"/>
            </a:endParaRPr>
          </a:p>
        </p:txBody>
      </p:sp>
      <p:sp>
        <p:nvSpPr>
          <p:cNvPr id="6" name="TextBox 5">
            <a:extLst>
              <a:ext uri="{FF2B5EF4-FFF2-40B4-BE49-F238E27FC236}">
                <a16:creationId xmlns:a16="http://schemas.microsoft.com/office/drawing/2014/main" id="{A20DB6F6-FB5B-9722-1816-347BF53D10C4}"/>
              </a:ext>
            </a:extLst>
          </p:cNvPr>
          <p:cNvSpPr txBox="1"/>
          <p:nvPr/>
        </p:nvSpPr>
        <p:spPr>
          <a:xfrm>
            <a:off x="935411" y="621953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Tree>
    <p:extLst>
      <p:ext uri="{BB962C8B-B14F-4D97-AF65-F5344CB8AC3E}">
        <p14:creationId xmlns:p14="http://schemas.microsoft.com/office/powerpoint/2010/main" val="58323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EDF78AB-9A57-E798-19BA-D7985E06F0D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E245F62-B059-AFD7-6245-A574B0397C7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19</a:t>
            </a:fld>
            <a:endParaRPr lang="sv-SE" sz="1000" b="1" dirty="0">
              <a:solidFill>
                <a:schemeClr val="bg1"/>
              </a:solidFill>
            </a:endParaRPr>
          </a:p>
        </p:txBody>
      </p:sp>
      <p:sp>
        <p:nvSpPr>
          <p:cNvPr id="7" name="Rectangle 6">
            <a:extLst>
              <a:ext uri="{FF2B5EF4-FFF2-40B4-BE49-F238E27FC236}">
                <a16:creationId xmlns:a16="http://schemas.microsoft.com/office/drawing/2014/main" id="{71524DEC-39FB-081E-9B5C-365AE2998054}"/>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2.3.3 Increasing flexibility in thermal power plants</a:t>
            </a:r>
          </a:p>
        </p:txBody>
      </p:sp>
      <p:sp>
        <p:nvSpPr>
          <p:cNvPr id="8" name="Title 10">
            <a:extLst>
              <a:ext uri="{FF2B5EF4-FFF2-40B4-BE49-F238E27FC236}">
                <a16:creationId xmlns:a16="http://schemas.microsoft.com/office/drawing/2014/main" id="{3A8366F7-8824-7776-441E-129E2CBAE6C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2.3 Supply-side flexibility</a:t>
            </a:r>
            <a:endParaRPr lang="en-US" dirty="0">
              <a:cs typeface="Calibri Light" panose="020F0302020204030204"/>
            </a:endParaRPr>
          </a:p>
        </p:txBody>
      </p:sp>
      <p:sp>
        <p:nvSpPr>
          <p:cNvPr id="2" name="TextBox 1">
            <a:extLst>
              <a:ext uri="{FF2B5EF4-FFF2-40B4-BE49-F238E27FC236}">
                <a16:creationId xmlns:a16="http://schemas.microsoft.com/office/drawing/2014/main" id="{9C96222D-A656-60C2-D745-05C01443B654}"/>
              </a:ext>
            </a:extLst>
          </p:cNvPr>
          <p:cNvSpPr txBox="1"/>
          <p:nvPr/>
        </p:nvSpPr>
        <p:spPr>
          <a:xfrm>
            <a:off x="193718" y="1509134"/>
            <a:ext cx="4240509" cy="5016758"/>
          </a:xfrm>
          <a:prstGeom prst="rect">
            <a:avLst/>
          </a:prstGeom>
          <a:noFill/>
        </p:spPr>
        <p:txBody>
          <a:bodyPr wrap="square" lIns="91440" tIns="45720" rIns="91440" bIns="45720" rtlCol="0" anchor="t">
            <a:spAutoFit/>
          </a:bodyPr>
          <a:lstStyle/>
          <a:p>
            <a:r>
              <a:rPr lang="en-GB" sz="2000" dirty="0">
                <a:latin typeface="Open Sans"/>
                <a:ea typeface="Open Sans" panose="020B0606030504020204" pitchFamily="34" charset="0"/>
                <a:cs typeface="Open Sans" panose="020B0606030504020204" pitchFamily="34" charset="0"/>
              </a:rPr>
              <a:t>Key questions about the flexibility provided by dispatchable generation to the system:</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72745" indent="-285750">
              <a:buSzPct val="125000"/>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What is installed capacity of each dispatchable technology? (MW)</a:t>
            </a:r>
          </a:p>
          <a:p>
            <a:pPr marL="372745" indent="-285750">
              <a:buSzPct val="1250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How fast can each ramp up/down its output? (MW/minute)</a:t>
            </a:r>
          </a:p>
          <a:p>
            <a:pPr marL="372745" indent="-285750">
              <a:buSzPct val="125000"/>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How quickly can it start up/shut down?</a:t>
            </a:r>
          </a:p>
          <a:p>
            <a:pPr marL="372745" indent="-285750">
              <a:buSzPct val="1250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What is the minimum stable output level?</a:t>
            </a:r>
          </a:p>
          <a:p>
            <a:pPr marL="372745" indent="-285750">
              <a:buSzPct val="1250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What are the </a:t>
            </a:r>
            <a:r>
              <a:rPr lang="en-US" sz="2000" dirty="0">
                <a:latin typeface="Open Sans" panose="020B0606030504020204" pitchFamily="34" charset="0"/>
                <a:ea typeface="Open Sans" panose="020B0606030504020204" pitchFamily="34" charset="0"/>
                <a:cs typeface="Open Sans" panose="020B0606030504020204" pitchFamily="34" charset="0"/>
              </a:rPr>
              <a:t>start-up costs and ramping costs?</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DED52B2A-BFD1-BBB1-758E-D623020C3C28}"/>
              </a:ext>
            </a:extLst>
          </p:cNvPr>
          <p:cNvPicPr>
            <a:picLocks noChangeAspect="1"/>
          </p:cNvPicPr>
          <p:nvPr/>
        </p:nvPicPr>
        <p:blipFill>
          <a:blip r:embed="rId3"/>
          <a:stretch>
            <a:fillRect/>
          </a:stretch>
        </p:blipFill>
        <p:spPr>
          <a:xfrm>
            <a:off x="4584356" y="1536430"/>
            <a:ext cx="7089152" cy="4537799"/>
          </a:xfrm>
          <a:prstGeom prst="rect">
            <a:avLst/>
          </a:prstGeom>
        </p:spPr>
      </p:pic>
      <p:sp>
        <p:nvSpPr>
          <p:cNvPr id="9" name="TextBox 8">
            <a:extLst>
              <a:ext uri="{FF2B5EF4-FFF2-40B4-BE49-F238E27FC236}">
                <a16:creationId xmlns:a16="http://schemas.microsoft.com/office/drawing/2014/main" id="{73950041-5661-54EE-4198-11819C8D5DAE}"/>
              </a:ext>
            </a:extLst>
          </p:cNvPr>
          <p:cNvSpPr txBox="1"/>
          <p:nvPr/>
        </p:nvSpPr>
        <p:spPr>
          <a:xfrm>
            <a:off x="4584356" y="621456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Tree>
    <p:extLst>
      <p:ext uri="{BB962C8B-B14F-4D97-AF65-F5344CB8AC3E}">
        <p14:creationId xmlns:p14="http://schemas.microsoft.com/office/powerpoint/2010/main" val="154258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9541627" cy="349027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000" b="1" dirty="0">
              <a:solidFill>
                <a:schemeClr val="accent5">
                  <a:lumMod val="60000"/>
                  <a:lumOff val="40000"/>
                </a:schemeClr>
              </a:solidFill>
              <a:latin typeface="Open Sans"/>
              <a:cs typeface="Calibri" panose="020F0502020204030204"/>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ILO1: Identify the main flexibility issues in power systems.</a:t>
            </a:r>
          </a:p>
          <a:p>
            <a:pPr fontAlgn="base">
              <a:lnSpc>
                <a:spcPct val="150000"/>
              </a:lnSpc>
            </a:pPr>
            <a:r>
              <a:rPr lang="en-US" sz="2000" dirty="0">
                <a:latin typeface="Open Sans"/>
                <a:ea typeface="Open Sans" panose="020B0606030504020204" pitchFamily="34" charset="0"/>
                <a:cs typeface="Open Sans" panose="020B0606030504020204" pitchFamily="34" charset="0"/>
              </a:rPr>
              <a:t>ILO2: </a:t>
            </a:r>
            <a:r>
              <a:rPr lang="en-GB" sz="2000" dirty="0">
                <a:latin typeface="Open Sans"/>
                <a:ea typeface="Open Sans" panose="020B0606030504020204" pitchFamily="34" charset="0"/>
                <a:cs typeface="Open Sans" panose="020B0606030504020204" pitchFamily="34" charset="0"/>
              </a:rPr>
              <a:t>Learn some key concepts involved in the flexibility of power systems</a:t>
            </a:r>
          </a:p>
          <a:p>
            <a:pPr fontAlgn="base">
              <a:lnSpc>
                <a:spcPct val="150000"/>
              </a:lnSpc>
            </a:pPr>
            <a:r>
              <a:rPr lang="en-US" sz="2000" dirty="0">
                <a:latin typeface="Open Sans"/>
                <a:ea typeface="Open Sans" panose="020B0606030504020204" pitchFamily="34" charset="0"/>
                <a:cs typeface="Open Sans" panose="020B0606030504020204" pitchFamily="34" charset="0"/>
              </a:rPr>
              <a:t>ILO3: Describe the sources of technical flexibility on the supply side.</a:t>
            </a:r>
          </a:p>
          <a:p>
            <a:pPr fontAlgn="base">
              <a:lnSpc>
                <a:spcPct val="150000"/>
              </a:lnSpc>
            </a:pPr>
            <a:r>
              <a:rPr lang="en-US" sz="2000" dirty="0">
                <a:latin typeface="Open Sans"/>
                <a:ea typeface="Open Sans" panose="020B0606030504020204" pitchFamily="34" charset="0"/>
                <a:cs typeface="Open Sans" panose="020B0606030504020204" pitchFamily="34" charset="0"/>
              </a:rPr>
              <a:t>ILO4: Describe the sources of technical flexibility on the demand  and grid sides.</a:t>
            </a:r>
            <a:endParaRPr lang="en-GB" sz="2000" dirty="0">
              <a:latin typeface="Open Sans"/>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F35B4AF-94A1-AB93-A4F4-95B39A54D6C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98CBB69-4998-CAE7-F0E2-D274CE4A74F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20</a:t>
            </a:fld>
            <a:endParaRPr lang="sv-SE" sz="1000" b="1" dirty="0">
              <a:solidFill>
                <a:schemeClr val="bg1"/>
              </a:solidFill>
            </a:endParaRPr>
          </a:p>
        </p:txBody>
      </p:sp>
      <p:sp>
        <p:nvSpPr>
          <p:cNvPr id="7" name="Rectangle 6">
            <a:extLst>
              <a:ext uri="{FF2B5EF4-FFF2-40B4-BE49-F238E27FC236}">
                <a16:creationId xmlns:a16="http://schemas.microsoft.com/office/drawing/2014/main" id="{54DFDE9C-90EE-5600-9F7A-1A3FD5408494}"/>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2.3.4 Energy storage</a:t>
            </a:r>
          </a:p>
        </p:txBody>
      </p:sp>
      <p:sp>
        <p:nvSpPr>
          <p:cNvPr id="8" name="Title 10">
            <a:extLst>
              <a:ext uri="{FF2B5EF4-FFF2-40B4-BE49-F238E27FC236}">
                <a16:creationId xmlns:a16="http://schemas.microsoft.com/office/drawing/2014/main" id="{BCA1F621-3F64-1657-4D66-C6CEFD8899B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2.3 Supply-side flexibility</a:t>
            </a:r>
            <a:endParaRPr lang="en-US" dirty="0">
              <a:cs typeface="Calibri Light" panose="020F0302020204030204"/>
            </a:endParaRPr>
          </a:p>
        </p:txBody>
      </p:sp>
      <p:grpSp>
        <p:nvGrpSpPr>
          <p:cNvPr id="9" name="Group 8">
            <a:extLst>
              <a:ext uri="{FF2B5EF4-FFF2-40B4-BE49-F238E27FC236}">
                <a16:creationId xmlns:a16="http://schemas.microsoft.com/office/drawing/2014/main" id="{1F41E526-6CC9-7BC8-C3E5-13E4ACAD811D}"/>
              </a:ext>
            </a:extLst>
          </p:cNvPr>
          <p:cNvGrpSpPr/>
          <p:nvPr/>
        </p:nvGrpSpPr>
        <p:grpSpPr>
          <a:xfrm>
            <a:off x="1193799" y="1462678"/>
            <a:ext cx="9917223" cy="2582510"/>
            <a:chOff x="1891089" y="1927741"/>
            <a:chExt cx="5698311" cy="1137189"/>
          </a:xfrm>
        </p:grpSpPr>
        <p:sp>
          <p:nvSpPr>
            <p:cNvPr id="10" name="TextBox 9">
              <a:extLst>
                <a:ext uri="{FF2B5EF4-FFF2-40B4-BE49-F238E27FC236}">
                  <a16:creationId xmlns:a16="http://schemas.microsoft.com/office/drawing/2014/main" id="{676EA3FA-5EC7-DAE2-3F72-73A025480195}"/>
                </a:ext>
              </a:extLst>
            </p:cNvPr>
            <p:cNvSpPr txBox="1"/>
            <p:nvPr/>
          </p:nvSpPr>
          <p:spPr>
            <a:xfrm>
              <a:off x="6484713" y="2893883"/>
              <a:ext cx="1104687" cy="135527"/>
            </a:xfrm>
            <a:prstGeom prst="rect">
              <a:avLst/>
            </a:prstGeom>
            <a:noFill/>
          </p:spPr>
          <p:txBody>
            <a:bodyPr wrap="square" rtlCol="0">
              <a:spAutoFit/>
            </a:bodyPr>
            <a:lstStyle/>
            <a:p>
              <a:r>
                <a:rPr lang="en-GB" dirty="0"/>
                <a:t>Months</a:t>
              </a:r>
            </a:p>
          </p:txBody>
        </p:sp>
        <p:grpSp>
          <p:nvGrpSpPr>
            <p:cNvPr id="11" name="Group 10">
              <a:extLst>
                <a:ext uri="{FF2B5EF4-FFF2-40B4-BE49-F238E27FC236}">
                  <a16:creationId xmlns:a16="http://schemas.microsoft.com/office/drawing/2014/main" id="{8DD4A681-8C09-0FB7-3F79-6D56C8CAE43B}"/>
                </a:ext>
              </a:extLst>
            </p:cNvPr>
            <p:cNvGrpSpPr/>
            <p:nvPr/>
          </p:nvGrpSpPr>
          <p:grpSpPr>
            <a:xfrm>
              <a:off x="1891089" y="1927741"/>
              <a:ext cx="5224643" cy="1137189"/>
              <a:chOff x="1809283" y="1771361"/>
              <a:chExt cx="5224643" cy="1137189"/>
            </a:xfrm>
          </p:grpSpPr>
          <p:cxnSp>
            <p:nvCxnSpPr>
              <p:cNvPr id="12" name="Straight Arrow Connector 11">
                <a:extLst>
                  <a:ext uri="{FF2B5EF4-FFF2-40B4-BE49-F238E27FC236}">
                    <a16:creationId xmlns:a16="http://schemas.microsoft.com/office/drawing/2014/main" id="{10BC70D5-7BE9-C2FA-4E16-E30C87AB887F}"/>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B75CC6-4C3B-0A58-8414-63598D1D5EBC}"/>
                  </a:ext>
                </a:extLst>
              </p:cNvPr>
              <p:cNvSpPr txBox="1"/>
              <p:nvPr/>
            </p:nvSpPr>
            <p:spPr>
              <a:xfrm>
                <a:off x="1809283" y="2773023"/>
                <a:ext cx="1104687" cy="135527"/>
              </a:xfrm>
              <a:prstGeom prst="rect">
                <a:avLst/>
              </a:prstGeom>
              <a:noFill/>
            </p:spPr>
            <p:txBody>
              <a:bodyPr wrap="square" rtlCol="0">
                <a:spAutoFit/>
              </a:bodyPr>
              <a:lstStyle/>
              <a:p>
                <a:r>
                  <a:rPr lang="en-GB" dirty="0"/>
                  <a:t>Seconds</a:t>
                </a:r>
              </a:p>
            </p:txBody>
          </p:sp>
          <p:sp>
            <p:nvSpPr>
              <p:cNvPr id="14" name="TextBox 13">
                <a:extLst>
                  <a:ext uri="{FF2B5EF4-FFF2-40B4-BE49-F238E27FC236}">
                    <a16:creationId xmlns:a16="http://schemas.microsoft.com/office/drawing/2014/main" id="{0A182F51-E520-2E61-378D-AB0E848D65EA}"/>
                  </a:ext>
                </a:extLst>
              </p:cNvPr>
              <p:cNvSpPr txBox="1"/>
              <p:nvPr/>
            </p:nvSpPr>
            <p:spPr>
              <a:xfrm>
                <a:off x="3090195" y="2773023"/>
                <a:ext cx="1104687" cy="135527"/>
              </a:xfrm>
              <a:prstGeom prst="rect">
                <a:avLst/>
              </a:prstGeom>
              <a:noFill/>
            </p:spPr>
            <p:txBody>
              <a:bodyPr wrap="square" rtlCol="0">
                <a:spAutoFit/>
              </a:bodyPr>
              <a:lstStyle/>
              <a:p>
                <a:r>
                  <a:rPr lang="en-GB" dirty="0"/>
                  <a:t>Minutes</a:t>
                </a:r>
              </a:p>
            </p:txBody>
          </p:sp>
          <p:sp>
            <p:nvSpPr>
              <p:cNvPr id="15" name="TextBox 14">
                <a:extLst>
                  <a:ext uri="{FF2B5EF4-FFF2-40B4-BE49-F238E27FC236}">
                    <a16:creationId xmlns:a16="http://schemas.microsoft.com/office/drawing/2014/main" id="{53263D5A-C761-611C-A440-758E27B7D535}"/>
                  </a:ext>
                </a:extLst>
              </p:cNvPr>
              <p:cNvSpPr txBox="1"/>
              <p:nvPr/>
            </p:nvSpPr>
            <p:spPr>
              <a:xfrm>
                <a:off x="4354309" y="2758868"/>
                <a:ext cx="1104687" cy="135527"/>
              </a:xfrm>
              <a:prstGeom prst="rect">
                <a:avLst/>
              </a:prstGeom>
              <a:noFill/>
            </p:spPr>
            <p:txBody>
              <a:bodyPr wrap="square" rtlCol="0">
                <a:spAutoFit/>
              </a:bodyPr>
              <a:lstStyle/>
              <a:p>
                <a:r>
                  <a:rPr lang="en-GB" dirty="0"/>
                  <a:t>Hours</a:t>
                </a:r>
              </a:p>
            </p:txBody>
          </p:sp>
          <p:sp>
            <p:nvSpPr>
              <p:cNvPr id="16" name="TextBox 15">
                <a:extLst>
                  <a:ext uri="{FF2B5EF4-FFF2-40B4-BE49-F238E27FC236}">
                    <a16:creationId xmlns:a16="http://schemas.microsoft.com/office/drawing/2014/main" id="{B4867AEC-9A3F-4371-4BAA-9E27018CFA52}"/>
                  </a:ext>
                </a:extLst>
              </p:cNvPr>
              <p:cNvSpPr txBox="1"/>
              <p:nvPr/>
            </p:nvSpPr>
            <p:spPr>
              <a:xfrm>
                <a:off x="5475795" y="2756232"/>
                <a:ext cx="1104687" cy="135527"/>
              </a:xfrm>
              <a:prstGeom prst="rect">
                <a:avLst/>
              </a:prstGeom>
              <a:noFill/>
            </p:spPr>
            <p:txBody>
              <a:bodyPr wrap="square" rtlCol="0">
                <a:spAutoFit/>
              </a:bodyPr>
              <a:lstStyle/>
              <a:p>
                <a:r>
                  <a:rPr lang="en-GB" dirty="0"/>
                  <a:t>Days</a:t>
                </a:r>
              </a:p>
            </p:txBody>
          </p:sp>
          <p:grpSp>
            <p:nvGrpSpPr>
              <p:cNvPr id="17" name="Group 16">
                <a:extLst>
                  <a:ext uri="{FF2B5EF4-FFF2-40B4-BE49-F238E27FC236}">
                    <a16:creationId xmlns:a16="http://schemas.microsoft.com/office/drawing/2014/main" id="{E369C2FB-8BEB-D9D9-D802-5AA4BB36B0FB}"/>
                  </a:ext>
                </a:extLst>
              </p:cNvPr>
              <p:cNvGrpSpPr/>
              <p:nvPr/>
            </p:nvGrpSpPr>
            <p:grpSpPr>
              <a:xfrm>
                <a:off x="1920790" y="1950744"/>
                <a:ext cx="887504" cy="94849"/>
                <a:chOff x="1958986" y="1916263"/>
                <a:chExt cx="1227464" cy="133878"/>
              </a:xfrm>
            </p:grpSpPr>
            <p:cxnSp>
              <p:nvCxnSpPr>
                <p:cNvPr id="43" name="Straight Connector 42">
                  <a:extLst>
                    <a:ext uri="{FF2B5EF4-FFF2-40B4-BE49-F238E27FC236}">
                      <a16:creationId xmlns:a16="http://schemas.microsoft.com/office/drawing/2014/main" id="{B75F6C19-30FB-55E4-A5CA-EAF9383F830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D690B8-80A0-C0AC-4894-A5EFDC095C5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A496EC-849E-0CE9-9A11-3057BB05FCB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867B31E-FF9E-0926-6DBB-8AA2125501CD}"/>
                  </a:ext>
                </a:extLst>
              </p:cNvPr>
              <p:cNvGrpSpPr/>
              <p:nvPr/>
            </p:nvGrpSpPr>
            <p:grpSpPr>
              <a:xfrm>
                <a:off x="2832812" y="1951470"/>
                <a:ext cx="1047791" cy="91933"/>
                <a:chOff x="1958986" y="1916265"/>
                <a:chExt cx="1227464" cy="133876"/>
              </a:xfrm>
            </p:grpSpPr>
            <p:cxnSp>
              <p:nvCxnSpPr>
                <p:cNvPr id="40" name="Straight Connector 39">
                  <a:extLst>
                    <a:ext uri="{FF2B5EF4-FFF2-40B4-BE49-F238E27FC236}">
                      <a16:creationId xmlns:a16="http://schemas.microsoft.com/office/drawing/2014/main" id="{10F4E53A-EBE9-4FA4-4B69-3990E64949C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C6DFEEA-91B0-AF88-59EA-1F140FF4268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32DD32-89D1-87F1-4C9D-63BECD8275BF}"/>
                    </a:ext>
                  </a:extLst>
                </p:cNvPr>
                <p:cNvCxnSpPr/>
                <p:nvPr/>
              </p:nvCxnSpPr>
              <p:spPr>
                <a:xfrm>
                  <a:off x="1958987" y="1916265"/>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89F5F8E-79C4-E5E1-EA14-AF85D277C0D3}"/>
                  </a:ext>
                </a:extLst>
              </p:cNvPr>
              <p:cNvGrpSpPr/>
              <p:nvPr/>
            </p:nvGrpSpPr>
            <p:grpSpPr>
              <a:xfrm>
                <a:off x="3897741" y="1955117"/>
                <a:ext cx="1988515" cy="88280"/>
                <a:chOff x="1958986" y="1916263"/>
                <a:chExt cx="1227464" cy="133878"/>
              </a:xfrm>
            </p:grpSpPr>
            <p:cxnSp>
              <p:nvCxnSpPr>
                <p:cNvPr id="37" name="Straight Connector 36">
                  <a:extLst>
                    <a:ext uri="{FF2B5EF4-FFF2-40B4-BE49-F238E27FC236}">
                      <a16:creationId xmlns:a16="http://schemas.microsoft.com/office/drawing/2014/main" id="{4148BCE5-04F6-D9C5-6CC4-FCBA821EFD5D}"/>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2ED0EF-0ED3-B775-7F73-037D1A3477CB}"/>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CA1DEDF-03AD-89C5-9B43-9AFF7869D77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342D7089-C1C1-69F4-7DB8-7DD4873CB565}"/>
                  </a:ext>
                </a:extLst>
              </p:cNvPr>
              <p:cNvGrpSpPr/>
              <p:nvPr/>
            </p:nvGrpSpPr>
            <p:grpSpPr>
              <a:xfrm>
                <a:off x="5903394" y="1957246"/>
                <a:ext cx="925159" cy="82027"/>
                <a:chOff x="1958986" y="1916263"/>
                <a:chExt cx="1227464" cy="133878"/>
              </a:xfrm>
            </p:grpSpPr>
            <p:cxnSp>
              <p:nvCxnSpPr>
                <p:cNvPr id="34" name="Straight Connector 33">
                  <a:extLst>
                    <a:ext uri="{FF2B5EF4-FFF2-40B4-BE49-F238E27FC236}">
                      <a16:creationId xmlns:a16="http://schemas.microsoft.com/office/drawing/2014/main" id="{D0C45059-A4BE-06C0-2D98-ADA429C4916A}"/>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538EC7-D863-1779-9B7B-B52716E12D6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89074B-15D0-038A-6FFE-375ECF1E302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B1309CF-5235-C465-8D87-E7FC17ADAAB9}"/>
                  </a:ext>
                </a:extLst>
              </p:cNvPr>
              <p:cNvSpPr txBox="1"/>
              <p:nvPr/>
            </p:nvSpPr>
            <p:spPr>
              <a:xfrm>
                <a:off x="2012679" y="1771361"/>
                <a:ext cx="639497" cy="230396"/>
              </a:xfrm>
              <a:prstGeom prst="rect">
                <a:avLst/>
              </a:prstGeom>
              <a:noFill/>
            </p:spPr>
            <p:txBody>
              <a:bodyPr wrap="square" rtlCol="0">
                <a:spAutoFit/>
              </a:bodyPr>
              <a:lstStyle/>
              <a:p>
                <a:pPr algn="ctr"/>
                <a:r>
                  <a:rPr lang="en-GB" dirty="0"/>
                  <a:t>Regulation</a:t>
                </a:r>
              </a:p>
            </p:txBody>
          </p:sp>
          <p:sp>
            <p:nvSpPr>
              <p:cNvPr id="22" name="TextBox 21">
                <a:extLst>
                  <a:ext uri="{FF2B5EF4-FFF2-40B4-BE49-F238E27FC236}">
                    <a16:creationId xmlns:a16="http://schemas.microsoft.com/office/drawing/2014/main" id="{F462A1AF-E328-BDC4-5C80-0DCEAB6E5D3A}"/>
                  </a:ext>
                </a:extLst>
              </p:cNvPr>
              <p:cNvSpPr txBox="1"/>
              <p:nvPr/>
            </p:nvSpPr>
            <p:spPr>
              <a:xfrm>
                <a:off x="3033269" y="1778720"/>
                <a:ext cx="639497" cy="230396"/>
              </a:xfrm>
              <a:prstGeom prst="rect">
                <a:avLst/>
              </a:prstGeom>
              <a:noFill/>
            </p:spPr>
            <p:txBody>
              <a:bodyPr wrap="square" rtlCol="0">
                <a:spAutoFit/>
              </a:bodyPr>
              <a:lstStyle/>
              <a:p>
                <a:pPr algn="ctr"/>
                <a:r>
                  <a:rPr lang="en-GB" dirty="0"/>
                  <a:t>Balancing</a:t>
                </a:r>
              </a:p>
            </p:txBody>
          </p:sp>
          <p:sp>
            <p:nvSpPr>
              <p:cNvPr id="23" name="TextBox 22">
                <a:extLst>
                  <a:ext uri="{FF2B5EF4-FFF2-40B4-BE49-F238E27FC236}">
                    <a16:creationId xmlns:a16="http://schemas.microsoft.com/office/drawing/2014/main" id="{C02414FE-B723-26BE-E6AC-B51F3D937E04}"/>
                  </a:ext>
                </a:extLst>
              </p:cNvPr>
              <p:cNvSpPr txBox="1"/>
              <p:nvPr/>
            </p:nvSpPr>
            <p:spPr>
              <a:xfrm>
                <a:off x="4360181" y="1773434"/>
                <a:ext cx="958423" cy="230396"/>
              </a:xfrm>
              <a:prstGeom prst="rect">
                <a:avLst/>
              </a:prstGeom>
              <a:noFill/>
            </p:spPr>
            <p:txBody>
              <a:bodyPr wrap="square" rtlCol="0">
                <a:spAutoFit/>
              </a:bodyPr>
              <a:lstStyle/>
              <a:p>
                <a:pPr algn="ctr"/>
                <a:r>
                  <a:rPr lang="en-GB" dirty="0"/>
                  <a:t>Unit Commitment</a:t>
                </a:r>
              </a:p>
            </p:txBody>
          </p:sp>
          <p:sp>
            <p:nvSpPr>
              <p:cNvPr id="24" name="TextBox 23">
                <a:extLst>
                  <a:ext uri="{FF2B5EF4-FFF2-40B4-BE49-F238E27FC236}">
                    <a16:creationId xmlns:a16="http://schemas.microsoft.com/office/drawing/2014/main" id="{9F3D5ABF-4BB6-75B3-DF93-113B504DE4AA}"/>
                  </a:ext>
                </a:extLst>
              </p:cNvPr>
              <p:cNvSpPr txBox="1"/>
              <p:nvPr/>
            </p:nvSpPr>
            <p:spPr>
              <a:xfrm>
                <a:off x="5735759" y="1774520"/>
                <a:ext cx="1298167" cy="136841"/>
              </a:xfrm>
              <a:prstGeom prst="rect">
                <a:avLst/>
              </a:prstGeom>
              <a:noFill/>
            </p:spPr>
            <p:txBody>
              <a:bodyPr wrap="square" rtlCol="0">
                <a:spAutoFit/>
              </a:bodyPr>
              <a:lstStyle/>
              <a:p>
                <a:pPr algn="ctr"/>
                <a:r>
                  <a:rPr lang="en-GB" dirty="0"/>
                  <a:t>Seasonal balancing</a:t>
                </a:r>
              </a:p>
            </p:txBody>
          </p:sp>
          <p:grpSp>
            <p:nvGrpSpPr>
              <p:cNvPr id="25" name="Group 24">
                <a:extLst>
                  <a:ext uri="{FF2B5EF4-FFF2-40B4-BE49-F238E27FC236}">
                    <a16:creationId xmlns:a16="http://schemas.microsoft.com/office/drawing/2014/main" id="{DBDFA642-5341-8E4E-9E40-4C4BB1F2F2B4}"/>
                  </a:ext>
                </a:extLst>
              </p:cNvPr>
              <p:cNvGrpSpPr/>
              <p:nvPr/>
            </p:nvGrpSpPr>
            <p:grpSpPr>
              <a:xfrm>
                <a:off x="3353833" y="2172387"/>
                <a:ext cx="1280160" cy="104487"/>
                <a:chOff x="1958986" y="1916263"/>
                <a:chExt cx="1227464" cy="133878"/>
              </a:xfrm>
            </p:grpSpPr>
            <p:cxnSp>
              <p:nvCxnSpPr>
                <p:cNvPr id="31" name="Straight Connector 30">
                  <a:extLst>
                    <a:ext uri="{FF2B5EF4-FFF2-40B4-BE49-F238E27FC236}">
                      <a16:creationId xmlns:a16="http://schemas.microsoft.com/office/drawing/2014/main" id="{9C167954-9A8C-26DE-BD32-F8F204E0C299}"/>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2E4EAE9-EC8D-7B04-BB6F-752AD117E85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B5B12E-3EA3-D605-8314-24947D3FD5E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4F7B1327-0D1C-3BE8-B00E-A7F011019F12}"/>
                  </a:ext>
                </a:extLst>
              </p:cNvPr>
              <p:cNvSpPr txBox="1"/>
              <p:nvPr/>
            </p:nvSpPr>
            <p:spPr>
              <a:xfrm>
                <a:off x="3558227" y="2045593"/>
                <a:ext cx="958423" cy="136841"/>
              </a:xfrm>
              <a:prstGeom prst="rect">
                <a:avLst/>
              </a:prstGeom>
              <a:noFill/>
            </p:spPr>
            <p:txBody>
              <a:bodyPr wrap="square" rtlCol="0">
                <a:spAutoFit/>
              </a:bodyPr>
              <a:lstStyle/>
              <a:p>
                <a:pPr algn="ctr"/>
                <a:r>
                  <a:rPr lang="en-GB" dirty="0"/>
                  <a:t>Load following</a:t>
                </a:r>
              </a:p>
            </p:txBody>
          </p:sp>
          <p:sp>
            <p:nvSpPr>
              <p:cNvPr id="27" name="TextBox 26">
                <a:extLst>
                  <a:ext uri="{FF2B5EF4-FFF2-40B4-BE49-F238E27FC236}">
                    <a16:creationId xmlns:a16="http://schemas.microsoft.com/office/drawing/2014/main" id="{D4BFDE6F-EC00-12C5-35ED-EE0D2B8EC0FD}"/>
                  </a:ext>
                </a:extLst>
              </p:cNvPr>
              <p:cNvSpPr txBox="1"/>
              <p:nvPr/>
            </p:nvSpPr>
            <p:spPr>
              <a:xfrm>
                <a:off x="1919171" y="2423302"/>
                <a:ext cx="3956713" cy="230396"/>
              </a:xfrm>
              <a:prstGeom prst="rect">
                <a:avLst/>
              </a:prstGeom>
              <a:solidFill>
                <a:srgbClr val="B3C8F3"/>
              </a:solidFill>
            </p:spPr>
            <p:txBody>
              <a:bodyPr wrap="square" lIns="36000" rIns="36000" rtlCol="0">
                <a:spAutoFit/>
              </a:bodyPr>
              <a:lstStyle/>
              <a:p>
                <a:r>
                  <a:rPr lang="en-GB" dirty="0"/>
                  <a:t>                                                                                                                 Pumped Hydro CAES</a:t>
                </a:r>
              </a:p>
            </p:txBody>
          </p:sp>
          <p:sp>
            <p:nvSpPr>
              <p:cNvPr id="28" name="TextBox 27">
                <a:extLst>
                  <a:ext uri="{FF2B5EF4-FFF2-40B4-BE49-F238E27FC236}">
                    <a16:creationId xmlns:a16="http://schemas.microsoft.com/office/drawing/2014/main" id="{A5040EC1-2265-D8D2-3EDE-06678925BB4E}"/>
                  </a:ext>
                </a:extLst>
              </p:cNvPr>
              <p:cNvSpPr txBox="1"/>
              <p:nvPr/>
            </p:nvSpPr>
            <p:spPr>
              <a:xfrm>
                <a:off x="5903393" y="2427362"/>
                <a:ext cx="962899" cy="135527"/>
              </a:xfrm>
              <a:prstGeom prst="rect">
                <a:avLst/>
              </a:prstGeom>
              <a:solidFill>
                <a:srgbClr val="39F9F9"/>
              </a:solidFill>
            </p:spPr>
            <p:txBody>
              <a:bodyPr wrap="square" lIns="36000" rIns="36000" rtlCol="0">
                <a:spAutoFit/>
              </a:bodyPr>
              <a:lstStyle/>
              <a:p>
                <a:r>
                  <a:rPr lang="en-GB" dirty="0"/>
                  <a:t>      Power to gas</a:t>
                </a:r>
              </a:p>
            </p:txBody>
          </p:sp>
          <p:sp>
            <p:nvSpPr>
              <p:cNvPr id="29" name="TextBox 28">
                <a:extLst>
                  <a:ext uri="{FF2B5EF4-FFF2-40B4-BE49-F238E27FC236}">
                    <a16:creationId xmlns:a16="http://schemas.microsoft.com/office/drawing/2014/main" id="{A086BBFD-2F4D-3C65-FB65-78F8B6A21937}"/>
                  </a:ext>
                </a:extLst>
              </p:cNvPr>
              <p:cNvSpPr txBox="1"/>
              <p:nvPr/>
            </p:nvSpPr>
            <p:spPr>
              <a:xfrm>
                <a:off x="2609527" y="2489560"/>
                <a:ext cx="1288213" cy="135527"/>
              </a:xfrm>
              <a:prstGeom prst="rect">
                <a:avLst/>
              </a:prstGeom>
              <a:solidFill>
                <a:srgbClr val="39F9F9"/>
              </a:solidFill>
            </p:spPr>
            <p:txBody>
              <a:bodyPr wrap="square" lIns="36000" rIns="36000" rtlCol="0">
                <a:spAutoFit/>
              </a:bodyPr>
              <a:lstStyle/>
              <a:p>
                <a:r>
                  <a:rPr lang="en-GB" dirty="0"/>
                  <a:t>                Batteries</a:t>
                </a:r>
              </a:p>
            </p:txBody>
          </p:sp>
          <p:sp>
            <p:nvSpPr>
              <p:cNvPr id="30" name="TextBox 29">
                <a:extLst>
                  <a:ext uri="{FF2B5EF4-FFF2-40B4-BE49-F238E27FC236}">
                    <a16:creationId xmlns:a16="http://schemas.microsoft.com/office/drawing/2014/main" id="{25BF9929-EA52-136A-984F-111186814DEF}"/>
                  </a:ext>
                </a:extLst>
              </p:cNvPr>
              <p:cNvSpPr txBox="1"/>
              <p:nvPr/>
            </p:nvSpPr>
            <p:spPr>
              <a:xfrm>
                <a:off x="1919172" y="2494127"/>
                <a:ext cx="662846" cy="135527"/>
              </a:xfrm>
              <a:prstGeom prst="rect">
                <a:avLst/>
              </a:prstGeom>
              <a:solidFill>
                <a:srgbClr val="39F9F9"/>
              </a:solidFill>
            </p:spPr>
            <p:txBody>
              <a:bodyPr wrap="square" lIns="36000" rIns="36000" rtlCol="0">
                <a:spAutoFit/>
              </a:bodyPr>
              <a:lstStyle/>
              <a:p>
                <a:r>
                  <a:rPr lang="en-GB" dirty="0"/>
                  <a:t>   Flywheels</a:t>
                </a:r>
              </a:p>
            </p:txBody>
          </p:sp>
        </p:grpSp>
      </p:grpSp>
      <p:sp>
        <p:nvSpPr>
          <p:cNvPr id="46" name="TextBox 45">
            <a:extLst>
              <a:ext uri="{FF2B5EF4-FFF2-40B4-BE49-F238E27FC236}">
                <a16:creationId xmlns:a16="http://schemas.microsoft.com/office/drawing/2014/main" id="{BFFC8C5E-7315-5B39-147C-823D5C10C303}"/>
              </a:ext>
            </a:extLst>
          </p:cNvPr>
          <p:cNvSpPr txBox="1"/>
          <p:nvPr/>
        </p:nvSpPr>
        <p:spPr>
          <a:xfrm>
            <a:off x="1249237" y="413439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
        <p:nvSpPr>
          <p:cNvPr id="47" name="TextBox 46">
            <a:extLst>
              <a:ext uri="{FF2B5EF4-FFF2-40B4-BE49-F238E27FC236}">
                <a16:creationId xmlns:a16="http://schemas.microsoft.com/office/drawing/2014/main" id="{A7C302DD-F91B-AAF5-871B-4E65A3C8399F}"/>
              </a:ext>
            </a:extLst>
          </p:cNvPr>
          <p:cNvSpPr txBox="1"/>
          <p:nvPr/>
        </p:nvSpPr>
        <p:spPr>
          <a:xfrm>
            <a:off x="237493" y="4442879"/>
            <a:ext cx="11336304" cy="2123658"/>
          </a:xfrm>
          <a:prstGeom prst="rect">
            <a:avLst/>
          </a:prstGeom>
          <a:noFill/>
        </p:spPr>
        <p:txBody>
          <a:bodyPr wrap="square" lIns="91440" tIns="45720" rIns="91440" bIns="45720" rtlCol="0" anchor="t">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Key questions about the flexibility provided by energy storage to the system:</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445770" indent="-266700">
              <a:buSzPct val="125000"/>
              <a:buFont typeface="Arial" panose="020B0604020202020204" pitchFamily="34" charset="0"/>
              <a:buChar char="•"/>
            </a:pPr>
            <a:r>
              <a:rPr lang="en-GB" sz="2200" dirty="0">
                <a:latin typeface="Open Sans"/>
                <a:ea typeface="Open Sans" panose="020B0606030504020204" pitchFamily="34" charset="0"/>
                <a:cs typeface="Open Sans" panose="020B0606030504020204" pitchFamily="34" charset="0"/>
              </a:rPr>
              <a:t>What is installed capacity of each storage type? (MW)</a:t>
            </a:r>
          </a:p>
          <a:p>
            <a:pPr marL="445770" indent="-266700">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How fast it can be charged/discharged? (MW/minute)</a:t>
            </a:r>
          </a:p>
          <a:p>
            <a:pPr marL="445770" indent="-266700">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What is the maximum energy storage capacity? (MWh)</a:t>
            </a:r>
          </a:p>
          <a:p>
            <a:pPr marL="445770" indent="-266700">
              <a:buSzPct val="125000"/>
              <a:buFont typeface="Arial" panose="020B0604020202020204" pitchFamily="34" charset="0"/>
              <a:buChar char="•"/>
            </a:pPr>
            <a:r>
              <a:rPr lang="en-GB" sz="2200" dirty="0">
                <a:latin typeface="Open Sans"/>
                <a:ea typeface="Open Sans" panose="020B0606030504020204" pitchFamily="34" charset="0"/>
                <a:cs typeface="Open Sans" panose="020B0606030504020204" pitchFamily="34" charset="0"/>
              </a:rPr>
              <a:t>Does the storage unit have the ability to provide inertia to the system?</a:t>
            </a:r>
          </a:p>
        </p:txBody>
      </p:sp>
    </p:spTree>
    <p:extLst>
      <p:ext uri="{BB962C8B-B14F-4D97-AF65-F5344CB8AC3E}">
        <p14:creationId xmlns:p14="http://schemas.microsoft.com/office/powerpoint/2010/main" val="87318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21</a:t>
            </a:fld>
            <a:endParaRPr lang="sv-SE" sz="1000" b="1" dirty="0">
              <a:solidFill>
                <a:schemeClr val="bg1"/>
              </a:solidFill>
            </a:endParaRPr>
          </a:p>
        </p:txBody>
      </p:sp>
      <p:sp>
        <p:nvSpPr>
          <p:cNvPr id="2" name="Rectangle 1">
            <a:extLst>
              <a:ext uri="{FF2B5EF4-FFF2-40B4-BE49-F238E27FC236}">
                <a16:creationId xmlns:a16="http://schemas.microsoft.com/office/drawing/2014/main" id="{96116928-A60B-6CD9-6E5D-EFC89CAECEB2}"/>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2.3.5 Grid flexibility</a:t>
            </a:r>
          </a:p>
        </p:txBody>
      </p:sp>
      <p:sp>
        <p:nvSpPr>
          <p:cNvPr id="4" name="Title 10">
            <a:extLst>
              <a:ext uri="{FF2B5EF4-FFF2-40B4-BE49-F238E27FC236}">
                <a16:creationId xmlns:a16="http://schemas.microsoft.com/office/drawing/2014/main" id="{22A55E6F-6414-4C20-5F40-1E958BC81BE4}"/>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2.3 Supply-side flexibility</a:t>
            </a:r>
          </a:p>
        </p:txBody>
      </p:sp>
      <p:grpSp>
        <p:nvGrpSpPr>
          <p:cNvPr id="9" name="Group 8">
            <a:extLst>
              <a:ext uri="{FF2B5EF4-FFF2-40B4-BE49-F238E27FC236}">
                <a16:creationId xmlns:a16="http://schemas.microsoft.com/office/drawing/2014/main" id="{3F0CDDD8-3D4D-2FBF-9B3B-D33701D8DF48}"/>
              </a:ext>
            </a:extLst>
          </p:cNvPr>
          <p:cNvGrpSpPr/>
          <p:nvPr/>
        </p:nvGrpSpPr>
        <p:grpSpPr>
          <a:xfrm>
            <a:off x="1222841" y="1522832"/>
            <a:ext cx="9964272" cy="2607325"/>
            <a:chOff x="1861977" y="1853850"/>
            <a:chExt cx="5761199" cy="1168052"/>
          </a:xfrm>
        </p:grpSpPr>
        <p:grpSp>
          <p:nvGrpSpPr>
            <p:cNvPr id="10" name="Group 9">
              <a:extLst>
                <a:ext uri="{FF2B5EF4-FFF2-40B4-BE49-F238E27FC236}">
                  <a16:creationId xmlns:a16="http://schemas.microsoft.com/office/drawing/2014/main" id="{B03EB4D9-27C8-5810-6052-BB0A709A9365}"/>
                </a:ext>
              </a:extLst>
            </p:cNvPr>
            <p:cNvGrpSpPr/>
            <p:nvPr/>
          </p:nvGrpSpPr>
          <p:grpSpPr>
            <a:xfrm>
              <a:off x="1861977" y="1853850"/>
              <a:ext cx="5194180" cy="1168052"/>
              <a:chOff x="1809283" y="1770428"/>
              <a:chExt cx="5194180" cy="1168052"/>
            </a:xfrm>
          </p:grpSpPr>
          <p:cxnSp>
            <p:nvCxnSpPr>
              <p:cNvPr id="12" name="Straight Arrow Connector 11">
                <a:extLst>
                  <a:ext uri="{FF2B5EF4-FFF2-40B4-BE49-F238E27FC236}">
                    <a16:creationId xmlns:a16="http://schemas.microsoft.com/office/drawing/2014/main" id="{21455BE1-F932-233C-4E10-18E8F62BF252}"/>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3BE733-147D-684F-3649-192BC5400CBB}"/>
                  </a:ext>
                </a:extLst>
              </p:cNvPr>
              <p:cNvSpPr txBox="1"/>
              <p:nvPr/>
            </p:nvSpPr>
            <p:spPr>
              <a:xfrm>
                <a:off x="1809283" y="2773023"/>
                <a:ext cx="1104687" cy="165457"/>
              </a:xfrm>
              <a:prstGeom prst="rect">
                <a:avLst/>
              </a:prstGeom>
              <a:noFill/>
            </p:spPr>
            <p:txBody>
              <a:bodyPr wrap="square" rtlCol="0">
                <a:spAutoFit/>
              </a:bodyPr>
              <a:lstStyle/>
              <a:p>
                <a:r>
                  <a:rPr lang="en-GB" sz="1800" dirty="0"/>
                  <a:t>Seconds</a:t>
                </a:r>
              </a:p>
            </p:txBody>
          </p:sp>
          <p:sp>
            <p:nvSpPr>
              <p:cNvPr id="14" name="TextBox 13">
                <a:extLst>
                  <a:ext uri="{FF2B5EF4-FFF2-40B4-BE49-F238E27FC236}">
                    <a16:creationId xmlns:a16="http://schemas.microsoft.com/office/drawing/2014/main" id="{C4D15422-4DA4-8354-B40D-44FFA905F883}"/>
                  </a:ext>
                </a:extLst>
              </p:cNvPr>
              <p:cNvSpPr txBox="1"/>
              <p:nvPr/>
            </p:nvSpPr>
            <p:spPr>
              <a:xfrm>
                <a:off x="3090195" y="2773023"/>
                <a:ext cx="1104687" cy="165457"/>
              </a:xfrm>
              <a:prstGeom prst="rect">
                <a:avLst/>
              </a:prstGeom>
              <a:noFill/>
            </p:spPr>
            <p:txBody>
              <a:bodyPr wrap="square" rtlCol="0">
                <a:spAutoFit/>
              </a:bodyPr>
              <a:lstStyle/>
              <a:p>
                <a:r>
                  <a:rPr lang="en-GB" sz="1800" dirty="0"/>
                  <a:t>Minutes</a:t>
                </a:r>
              </a:p>
            </p:txBody>
          </p:sp>
          <p:sp>
            <p:nvSpPr>
              <p:cNvPr id="15" name="TextBox 14">
                <a:extLst>
                  <a:ext uri="{FF2B5EF4-FFF2-40B4-BE49-F238E27FC236}">
                    <a16:creationId xmlns:a16="http://schemas.microsoft.com/office/drawing/2014/main" id="{448A0F14-89A3-8F23-CF8B-26F228B8DA38}"/>
                  </a:ext>
                </a:extLst>
              </p:cNvPr>
              <p:cNvSpPr txBox="1"/>
              <p:nvPr/>
            </p:nvSpPr>
            <p:spPr>
              <a:xfrm>
                <a:off x="4354309" y="2758868"/>
                <a:ext cx="1104687" cy="165457"/>
              </a:xfrm>
              <a:prstGeom prst="rect">
                <a:avLst/>
              </a:prstGeom>
              <a:noFill/>
            </p:spPr>
            <p:txBody>
              <a:bodyPr wrap="square" rtlCol="0">
                <a:spAutoFit/>
              </a:bodyPr>
              <a:lstStyle/>
              <a:p>
                <a:r>
                  <a:rPr lang="en-GB" sz="1800" dirty="0"/>
                  <a:t>Hours</a:t>
                </a:r>
              </a:p>
            </p:txBody>
          </p:sp>
          <p:sp>
            <p:nvSpPr>
              <p:cNvPr id="16" name="TextBox 15">
                <a:extLst>
                  <a:ext uri="{FF2B5EF4-FFF2-40B4-BE49-F238E27FC236}">
                    <a16:creationId xmlns:a16="http://schemas.microsoft.com/office/drawing/2014/main" id="{D0ECEE32-E632-BA38-DC23-3FD7A30D6FAB}"/>
                  </a:ext>
                </a:extLst>
              </p:cNvPr>
              <p:cNvSpPr txBox="1"/>
              <p:nvPr/>
            </p:nvSpPr>
            <p:spPr>
              <a:xfrm>
                <a:off x="5475795" y="2756232"/>
                <a:ext cx="1104687" cy="165457"/>
              </a:xfrm>
              <a:prstGeom prst="rect">
                <a:avLst/>
              </a:prstGeom>
              <a:noFill/>
            </p:spPr>
            <p:txBody>
              <a:bodyPr wrap="square" rtlCol="0">
                <a:spAutoFit/>
              </a:bodyPr>
              <a:lstStyle/>
              <a:p>
                <a:r>
                  <a:rPr lang="en-GB" sz="1800" dirty="0"/>
                  <a:t>Days</a:t>
                </a:r>
              </a:p>
            </p:txBody>
          </p:sp>
          <p:grpSp>
            <p:nvGrpSpPr>
              <p:cNvPr id="17" name="Group 16">
                <a:extLst>
                  <a:ext uri="{FF2B5EF4-FFF2-40B4-BE49-F238E27FC236}">
                    <a16:creationId xmlns:a16="http://schemas.microsoft.com/office/drawing/2014/main" id="{0EA69FC9-61E1-BF6E-FFB7-5A1CFCF1F574}"/>
                  </a:ext>
                </a:extLst>
              </p:cNvPr>
              <p:cNvGrpSpPr/>
              <p:nvPr/>
            </p:nvGrpSpPr>
            <p:grpSpPr>
              <a:xfrm>
                <a:off x="1920790" y="1950744"/>
                <a:ext cx="887504" cy="94849"/>
                <a:chOff x="1958986" y="1916263"/>
                <a:chExt cx="1227464" cy="133878"/>
              </a:xfrm>
            </p:grpSpPr>
            <p:cxnSp>
              <p:nvCxnSpPr>
                <p:cNvPr id="40" name="Straight Connector 39">
                  <a:extLst>
                    <a:ext uri="{FF2B5EF4-FFF2-40B4-BE49-F238E27FC236}">
                      <a16:creationId xmlns:a16="http://schemas.microsoft.com/office/drawing/2014/main" id="{345DE8AE-0A8F-A287-44D2-F9C0F4E9CEF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3096FA-0E0D-A2D6-5464-6DF6B1CBA987}"/>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05C5AC-00DF-B1E5-8F97-292FD38C429B}"/>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2D30B60-9683-732B-4CBB-69C6EE846BD3}"/>
                  </a:ext>
                </a:extLst>
              </p:cNvPr>
              <p:cNvGrpSpPr/>
              <p:nvPr/>
            </p:nvGrpSpPr>
            <p:grpSpPr>
              <a:xfrm>
                <a:off x="2832812" y="1951463"/>
                <a:ext cx="1047791" cy="91934"/>
                <a:chOff x="1958986" y="1916263"/>
                <a:chExt cx="1227464" cy="133878"/>
              </a:xfrm>
            </p:grpSpPr>
            <p:cxnSp>
              <p:nvCxnSpPr>
                <p:cNvPr id="37" name="Straight Connector 36">
                  <a:extLst>
                    <a:ext uri="{FF2B5EF4-FFF2-40B4-BE49-F238E27FC236}">
                      <a16:creationId xmlns:a16="http://schemas.microsoft.com/office/drawing/2014/main" id="{4E8135DC-7AD3-16F5-07B3-D133BF02ED1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1505E-B22F-5C55-4126-9F6AF85AB95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19CE49D-8704-2706-B485-04BA2F404B4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824853-F754-C749-2EE6-A109B1928A54}"/>
                  </a:ext>
                </a:extLst>
              </p:cNvPr>
              <p:cNvGrpSpPr/>
              <p:nvPr/>
            </p:nvGrpSpPr>
            <p:grpSpPr>
              <a:xfrm>
                <a:off x="3897741" y="1955117"/>
                <a:ext cx="1988515" cy="88280"/>
                <a:chOff x="1958986" y="1916263"/>
                <a:chExt cx="1227464" cy="133878"/>
              </a:xfrm>
            </p:grpSpPr>
            <p:cxnSp>
              <p:nvCxnSpPr>
                <p:cNvPr id="34" name="Straight Connector 33">
                  <a:extLst>
                    <a:ext uri="{FF2B5EF4-FFF2-40B4-BE49-F238E27FC236}">
                      <a16:creationId xmlns:a16="http://schemas.microsoft.com/office/drawing/2014/main" id="{642DC57C-FCB1-EE0F-8384-9FB4DE3E6981}"/>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0C870A-B9D9-1FA5-9C8B-B6BCBB8CF17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1A759B-8792-28B7-C5DD-4A4CE7F33725}"/>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EC64C30-EED0-79B7-1E97-0BC5A4F15F0E}"/>
                  </a:ext>
                </a:extLst>
              </p:cNvPr>
              <p:cNvGrpSpPr/>
              <p:nvPr/>
            </p:nvGrpSpPr>
            <p:grpSpPr>
              <a:xfrm>
                <a:off x="5903394" y="1957246"/>
                <a:ext cx="925159" cy="82027"/>
                <a:chOff x="1958986" y="1916263"/>
                <a:chExt cx="1227464" cy="133878"/>
              </a:xfrm>
            </p:grpSpPr>
            <p:cxnSp>
              <p:nvCxnSpPr>
                <p:cNvPr id="31" name="Straight Connector 30">
                  <a:extLst>
                    <a:ext uri="{FF2B5EF4-FFF2-40B4-BE49-F238E27FC236}">
                      <a16:creationId xmlns:a16="http://schemas.microsoft.com/office/drawing/2014/main" id="{1EBD0A04-EBFA-9E13-7C59-037920B46059}"/>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242D9D-86B3-4648-16F9-F536157509CB}"/>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7102AC-8B2F-9910-F154-E41B2874A9FB}"/>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FCCD86E-B255-7CCA-0B5F-BE0437CA66A8}"/>
                  </a:ext>
                </a:extLst>
              </p:cNvPr>
              <p:cNvSpPr txBox="1"/>
              <p:nvPr/>
            </p:nvSpPr>
            <p:spPr>
              <a:xfrm>
                <a:off x="1979635" y="1771361"/>
                <a:ext cx="738159" cy="165457"/>
              </a:xfrm>
              <a:prstGeom prst="rect">
                <a:avLst/>
              </a:prstGeom>
              <a:noFill/>
            </p:spPr>
            <p:txBody>
              <a:bodyPr wrap="square" rtlCol="0">
                <a:spAutoFit/>
              </a:bodyPr>
              <a:lstStyle/>
              <a:p>
                <a:pPr algn="ctr"/>
                <a:r>
                  <a:rPr lang="en-GB" sz="1800" dirty="0"/>
                  <a:t>Regulation</a:t>
                </a:r>
              </a:p>
            </p:txBody>
          </p:sp>
          <p:sp>
            <p:nvSpPr>
              <p:cNvPr id="22" name="TextBox 21">
                <a:extLst>
                  <a:ext uri="{FF2B5EF4-FFF2-40B4-BE49-F238E27FC236}">
                    <a16:creationId xmlns:a16="http://schemas.microsoft.com/office/drawing/2014/main" id="{FE4D8151-5935-10EE-098F-6EF0E7D27A1F}"/>
                  </a:ext>
                </a:extLst>
              </p:cNvPr>
              <p:cNvSpPr txBox="1"/>
              <p:nvPr/>
            </p:nvSpPr>
            <p:spPr>
              <a:xfrm>
                <a:off x="3033269" y="1778720"/>
                <a:ext cx="754189" cy="165457"/>
              </a:xfrm>
              <a:prstGeom prst="rect">
                <a:avLst/>
              </a:prstGeom>
              <a:noFill/>
            </p:spPr>
            <p:txBody>
              <a:bodyPr wrap="square" rtlCol="0">
                <a:spAutoFit/>
              </a:bodyPr>
              <a:lstStyle/>
              <a:p>
                <a:pPr algn="ctr"/>
                <a:r>
                  <a:rPr lang="en-GB" sz="1800" dirty="0"/>
                  <a:t>Balancing</a:t>
                </a:r>
              </a:p>
            </p:txBody>
          </p:sp>
          <p:sp>
            <p:nvSpPr>
              <p:cNvPr id="23" name="TextBox 22">
                <a:extLst>
                  <a:ext uri="{FF2B5EF4-FFF2-40B4-BE49-F238E27FC236}">
                    <a16:creationId xmlns:a16="http://schemas.microsoft.com/office/drawing/2014/main" id="{D719EF43-83B1-4F25-D00E-40BEC7DB1D41}"/>
                  </a:ext>
                </a:extLst>
              </p:cNvPr>
              <p:cNvSpPr txBox="1"/>
              <p:nvPr/>
            </p:nvSpPr>
            <p:spPr>
              <a:xfrm>
                <a:off x="4227963" y="1781735"/>
                <a:ext cx="1263000" cy="165457"/>
              </a:xfrm>
              <a:prstGeom prst="rect">
                <a:avLst/>
              </a:prstGeom>
              <a:noFill/>
            </p:spPr>
            <p:txBody>
              <a:bodyPr wrap="square" rtlCol="0">
                <a:spAutoFit/>
              </a:bodyPr>
              <a:lstStyle/>
              <a:p>
                <a:pPr algn="ctr"/>
                <a:r>
                  <a:rPr lang="en-GB" sz="1800" dirty="0"/>
                  <a:t>Unit Commitment</a:t>
                </a:r>
              </a:p>
            </p:txBody>
          </p:sp>
          <p:sp>
            <p:nvSpPr>
              <p:cNvPr id="24" name="TextBox 23">
                <a:extLst>
                  <a:ext uri="{FF2B5EF4-FFF2-40B4-BE49-F238E27FC236}">
                    <a16:creationId xmlns:a16="http://schemas.microsoft.com/office/drawing/2014/main" id="{DD84F81D-139C-91BC-631D-EB2B81079550}"/>
                  </a:ext>
                </a:extLst>
              </p:cNvPr>
              <p:cNvSpPr txBox="1"/>
              <p:nvPr/>
            </p:nvSpPr>
            <p:spPr>
              <a:xfrm>
                <a:off x="5705296" y="1770428"/>
                <a:ext cx="1298167" cy="165457"/>
              </a:xfrm>
              <a:prstGeom prst="rect">
                <a:avLst/>
              </a:prstGeom>
              <a:noFill/>
            </p:spPr>
            <p:txBody>
              <a:bodyPr wrap="square" rtlCol="0">
                <a:spAutoFit/>
              </a:bodyPr>
              <a:lstStyle/>
              <a:p>
                <a:pPr algn="ctr"/>
                <a:r>
                  <a:rPr lang="en-GB" sz="1800" dirty="0"/>
                  <a:t>Seasonal balancing</a:t>
                </a:r>
              </a:p>
            </p:txBody>
          </p:sp>
          <p:grpSp>
            <p:nvGrpSpPr>
              <p:cNvPr id="25" name="Group 24">
                <a:extLst>
                  <a:ext uri="{FF2B5EF4-FFF2-40B4-BE49-F238E27FC236}">
                    <a16:creationId xmlns:a16="http://schemas.microsoft.com/office/drawing/2014/main" id="{353946EB-2F34-9B76-256F-42B783146036}"/>
                  </a:ext>
                </a:extLst>
              </p:cNvPr>
              <p:cNvGrpSpPr/>
              <p:nvPr/>
            </p:nvGrpSpPr>
            <p:grpSpPr>
              <a:xfrm>
                <a:off x="3353833" y="2172387"/>
                <a:ext cx="1280160" cy="104487"/>
                <a:chOff x="1958986" y="1916263"/>
                <a:chExt cx="1227464" cy="133878"/>
              </a:xfrm>
            </p:grpSpPr>
            <p:cxnSp>
              <p:nvCxnSpPr>
                <p:cNvPr id="28" name="Straight Connector 27">
                  <a:extLst>
                    <a:ext uri="{FF2B5EF4-FFF2-40B4-BE49-F238E27FC236}">
                      <a16:creationId xmlns:a16="http://schemas.microsoft.com/office/drawing/2014/main" id="{4F627246-5BC3-ED79-0474-6133DD5708B7}"/>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73EE88F-5D50-40D0-D709-E7B84AAC7137}"/>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846986-C7FC-6BD3-E90D-46EBD00BAAAB}"/>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78B6AEA-B49A-41AB-8EC2-62E3EEEDD5FA}"/>
                  </a:ext>
                </a:extLst>
              </p:cNvPr>
              <p:cNvSpPr txBox="1"/>
              <p:nvPr/>
            </p:nvSpPr>
            <p:spPr>
              <a:xfrm>
                <a:off x="3558227" y="2045593"/>
                <a:ext cx="958423" cy="165457"/>
              </a:xfrm>
              <a:prstGeom prst="rect">
                <a:avLst/>
              </a:prstGeom>
              <a:noFill/>
            </p:spPr>
            <p:txBody>
              <a:bodyPr wrap="square" rtlCol="0">
                <a:spAutoFit/>
              </a:bodyPr>
              <a:lstStyle/>
              <a:p>
                <a:pPr algn="ctr"/>
                <a:r>
                  <a:rPr lang="en-GB" sz="1800" dirty="0"/>
                  <a:t>Load following</a:t>
                </a:r>
              </a:p>
            </p:txBody>
          </p:sp>
          <p:sp>
            <p:nvSpPr>
              <p:cNvPr id="27" name="TextBox 26">
                <a:extLst>
                  <a:ext uri="{FF2B5EF4-FFF2-40B4-BE49-F238E27FC236}">
                    <a16:creationId xmlns:a16="http://schemas.microsoft.com/office/drawing/2014/main" id="{6D7FACAE-C3E2-04AD-17A0-FB01F217947E}"/>
                  </a:ext>
                </a:extLst>
              </p:cNvPr>
              <p:cNvSpPr txBox="1"/>
              <p:nvPr/>
            </p:nvSpPr>
            <p:spPr>
              <a:xfrm>
                <a:off x="1919173" y="2464066"/>
                <a:ext cx="3984222" cy="165457"/>
              </a:xfrm>
              <a:prstGeom prst="rect">
                <a:avLst/>
              </a:prstGeom>
              <a:solidFill>
                <a:srgbClr val="39F9F9"/>
              </a:solidFill>
            </p:spPr>
            <p:txBody>
              <a:bodyPr wrap="square" lIns="36000" rIns="36000" rtlCol="0">
                <a:spAutoFit/>
              </a:bodyPr>
              <a:lstStyle/>
              <a:p>
                <a:pPr algn="ctr"/>
                <a:r>
                  <a:rPr lang="en-GB" sz="1800" dirty="0"/>
                  <a:t>    Interconnectors &amp; Transmission</a:t>
                </a:r>
              </a:p>
            </p:txBody>
          </p:sp>
        </p:grpSp>
        <p:sp>
          <p:nvSpPr>
            <p:cNvPr id="11" name="TextBox 10">
              <a:extLst>
                <a:ext uri="{FF2B5EF4-FFF2-40B4-BE49-F238E27FC236}">
                  <a16:creationId xmlns:a16="http://schemas.microsoft.com/office/drawing/2014/main" id="{9761B28A-1454-EDE2-EDE2-BC6B9C98AB79}"/>
                </a:ext>
              </a:extLst>
            </p:cNvPr>
            <p:cNvSpPr txBox="1"/>
            <p:nvPr/>
          </p:nvSpPr>
          <p:spPr>
            <a:xfrm>
              <a:off x="6518489" y="2848517"/>
              <a:ext cx="1104687" cy="165457"/>
            </a:xfrm>
            <a:prstGeom prst="rect">
              <a:avLst/>
            </a:prstGeom>
            <a:noFill/>
          </p:spPr>
          <p:txBody>
            <a:bodyPr wrap="square" rtlCol="0">
              <a:spAutoFit/>
            </a:bodyPr>
            <a:lstStyle/>
            <a:p>
              <a:r>
                <a:rPr lang="en-GB" sz="1800" dirty="0"/>
                <a:t>Months</a:t>
              </a:r>
            </a:p>
          </p:txBody>
        </p:sp>
      </p:grpSp>
      <p:sp>
        <p:nvSpPr>
          <p:cNvPr id="43" name="TextBox 42">
            <a:extLst>
              <a:ext uri="{FF2B5EF4-FFF2-40B4-BE49-F238E27FC236}">
                <a16:creationId xmlns:a16="http://schemas.microsoft.com/office/drawing/2014/main" id="{5ADE74E4-8220-2BF5-36E9-7293246FC47B}"/>
              </a:ext>
            </a:extLst>
          </p:cNvPr>
          <p:cNvSpPr txBox="1"/>
          <p:nvPr/>
        </p:nvSpPr>
        <p:spPr>
          <a:xfrm>
            <a:off x="1249237" y="413439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
        <p:nvSpPr>
          <p:cNvPr id="44" name="TextBox 43">
            <a:extLst>
              <a:ext uri="{FF2B5EF4-FFF2-40B4-BE49-F238E27FC236}">
                <a16:creationId xmlns:a16="http://schemas.microsoft.com/office/drawing/2014/main" id="{CCAD6C18-7904-6A3D-40BA-D146EE534948}"/>
              </a:ext>
            </a:extLst>
          </p:cNvPr>
          <p:cNvSpPr txBox="1"/>
          <p:nvPr/>
        </p:nvSpPr>
        <p:spPr>
          <a:xfrm>
            <a:off x="265273" y="4476812"/>
            <a:ext cx="11280179" cy="2123658"/>
          </a:xfrm>
          <a:prstGeom prst="rect">
            <a:avLst/>
          </a:prstGeom>
          <a:noFill/>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Key questions about flexibility provided through interconnection/transmission in a region:</a:t>
            </a:r>
          </a:p>
          <a:p>
            <a:pPr marL="446088" indent="-266700">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What is interconnection/transmission capacity to neighbouring regions/countries? (MW)</a:t>
            </a:r>
          </a:p>
          <a:p>
            <a:pPr marL="446088" indent="-266700">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Is there a limit on the rate at which it can be operated? (MW / minute)</a:t>
            </a:r>
          </a:p>
          <a:p>
            <a:pPr marL="446088" indent="-266700">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Does the connection enable sharing inertia to the system? </a:t>
            </a:r>
          </a:p>
        </p:txBody>
      </p:sp>
    </p:spTree>
    <p:extLst>
      <p:ext uri="{BB962C8B-B14F-4D97-AF65-F5344CB8AC3E}">
        <p14:creationId xmlns:p14="http://schemas.microsoft.com/office/powerpoint/2010/main" val="112577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9180197-7364-E4C8-4AF1-FB489F63BF5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B8B7953-ACD9-7C90-EB66-8AB0919C54A2}"/>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22</a:t>
            </a:fld>
            <a:endParaRPr lang="sv-SE" sz="1000" b="1" dirty="0">
              <a:solidFill>
                <a:schemeClr val="bg1"/>
              </a:solidFill>
            </a:endParaRPr>
          </a:p>
        </p:txBody>
      </p:sp>
      <p:sp>
        <p:nvSpPr>
          <p:cNvPr id="2" name="Rectangle 1">
            <a:extLst>
              <a:ext uri="{FF2B5EF4-FFF2-40B4-BE49-F238E27FC236}">
                <a16:creationId xmlns:a16="http://schemas.microsoft.com/office/drawing/2014/main" id="{039CA035-82CE-1748-D91C-52174832E721}"/>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2.3.6 Operational flexibility</a:t>
            </a:r>
          </a:p>
        </p:txBody>
      </p:sp>
      <p:sp>
        <p:nvSpPr>
          <p:cNvPr id="4" name="Title 10">
            <a:extLst>
              <a:ext uri="{FF2B5EF4-FFF2-40B4-BE49-F238E27FC236}">
                <a16:creationId xmlns:a16="http://schemas.microsoft.com/office/drawing/2014/main" id="{B6DE2202-2FE5-D3BD-C26A-CA96452F578F}"/>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2.3 Supply-side flexibility</a:t>
            </a:r>
          </a:p>
        </p:txBody>
      </p:sp>
      <p:grpSp>
        <p:nvGrpSpPr>
          <p:cNvPr id="5" name="Group 4">
            <a:extLst>
              <a:ext uri="{FF2B5EF4-FFF2-40B4-BE49-F238E27FC236}">
                <a16:creationId xmlns:a16="http://schemas.microsoft.com/office/drawing/2014/main" id="{C2478A76-4F1F-4315-2967-1BA4F99A73F3}"/>
              </a:ext>
            </a:extLst>
          </p:cNvPr>
          <p:cNvGrpSpPr/>
          <p:nvPr/>
        </p:nvGrpSpPr>
        <p:grpSpPr>
          <a:xfrm>
            <a:off x="866712" y="1379949"/>
            <a:ext cx="11322113" cy="3292918"/>
            <a:chOff x="1861977" y="1853850"/>
            <a:chExt cx="5761199" cy="1403631"/>
          </a:xfrm>
        </p:grpSpPr>
        <p:grpSp>
          <p:nvGrpSpPr>
            <p:cNvPr id="6" name="Group 5">
              <a:extLst>
                <a:ext uri="{FF2B5EF4-FFF2-40B4-BE49-F238E27FC236}">
                  <a16:creationId xmlns:a16="http://schemas.microsoft.com/office/drawing/2014/main" id="{DAE98FD6-AAF0-35AE-04A8-FA3A19788107}"/>
                </a:ext>
              </a:extLst>
            </p:cNvPr>
            <p:cNvGrpSpPr/>
            <p:nvPr/>
          </p:nvGrpSpPr>
          <p:grpSpPr>
            <a:xfrm>
              <a:off x="1861977" y="1853850"/>
              <a:ext cx="5208860" cy="1403631"/>
              <a:chOff x="1809283" y="1770428"/>
              <a:chExt cx="5208860" cy="1403631"/>
            </a:xfrm>
          </p:grpSpPr>
          <p:cxnSp>
            <p:nvCxnSpPr>
              <p:cNvPr id="8" name="Straight Arrow Connector 7">
                <a:extLst>
                  <a:ext uri="{FF2B5EF4-FFF2-40B4-BE49-F238E27FC236}">
                    <a16:creationId xmlns:a16="http://schemas.microsoft.com/office/drawing/2014/main" id="{0C12AB53-F0C7-4B31-BE60-BC86230872BF}"/>
                  </a:ext>
                </a:extLst>
              </p:cNvPr>
              <p:cNvCxnSpPr/>
              <p:nvPr/>
            </p:nvCxnSpPr>
            <p:spPr>
              <a:xfrm>
                <a:off x="1919172" y="2990976"/>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373F997-94E9-BD34-C541-33DEE1CC6C6F}"/>
                  </a:ext>
                </a:extLst>
              </p:cNvPr>
              <p:cNvSpPr txBox="1"/>
              <p:nvPr/>
            </p:nvSpPr>
            <p:spPr>
              <a:xfrm>
                <a:off x="1809283" y="3016629"/>
                <a:ext cx="1104687" cy="157430"/>
              </a:xfrm>
              <a:prstGeom prst="rect">
                <a:avLst/>
              </a:prstGeom>
              <a:noFill/>
            </p:spPr>
            <p:txBody>
              <a:bodyPr wrap="square" rtlCol="0">
                <a:spAutoFit/>
              </a:bodyPr>
              <a:lstStyle/>
              <a:p>
                <a:r>
                  <a:rPr lang="en-GB" sz="1800" dirty="0"/>
                  <a:t>Seconds</a:t>
                </a:r>
              </a:p>
            </p:txBody>
          </p:sp>
          <p:sp>
            <p:nvSpPr>
              <p:cNvPr id="44" name="TextBox 43">
                <a:extLst>
                  <a:ext uri="{FF2B5EF4-FFF2-40B4-BE49-F238E27FC236}">
                    <a16:creationId xmlns:a16="http://schemas.microsoft.com/office/drawing/2014/main" id="{E767ABD3-AA0F-9864-FA8E-3AAFFBF72449}"/>
                  </a:ext>
                </a:extLst>
              </p:cNvPr>
              <p:cNvSpPr txBox="1"/>
              <p:nvPr/>
            </p:nvSpPr>
            <p:spPr>
              <a:xfrm>
                <a:off x="3090195" y="3016629"/>
                <a:ext cx="1104687" cy="157430"/>
              </a:xfrm>
              <a:prstGeom prst="rect">
                <a:avLst/>
              </a:prstGeom>
              <a:noFill/>
            </p:spPr>
            <p:txBody>
              <a:bodyPr wrap="square" rtlCol="0">
                <a:spAutoFit/>
              </a:bodyPr>
              <a:lstStyle/>
              <a:p>
                <a:r>
                  <a:rPr lang="en-GB" sz="1800" dirty="0"/>
                  <a:t>Minutes</a:t>
                </a:r>
              </a:p>
            </p:txBody>
          </p:sp>
          <p:sp>
            <p:nvSpPr>
              <p:cNvPr id="45" name="TextBox 44">
                <a:extLst>
                  <a:ext uri="{FF2B5EF4-FFF2-40B4-BE49-F238E27FC236}">
                    <a16:creationId xmlns:a16="http://schemas.microsoft.com/office/drawing/2014/main" id="{D8E59339-5FC7-B044-20F0-A730D23BFDE9}"/>
                  </a:ext>
                </a:extLst>
              </p:cNvPr>
              <p:cNvSpPr txBox="1"/>
              <p:nvPr/>
            </p:nvSpPr>
            <p:spPr>
              <a:xfrm>
                <a:off x="4354309" y="3002476"/>
                <a:ext cx="1104687" cy="157430"/>
              </a:xfrm>
              <a:prstGeom prst="rect">
                <a:avLst/>
              </a:prstGeom>
              <a:noFill/>
            </p:spPr>
            <p:txBody>
              <a:bodyPr wrap="square" rtlCol="0">
                <a:spAutoFit/>
              </a:bodyPr>
              <a:lstStyle/>
              <a:p>
                <a:r>
                  <a:rPr lang="en-GB" sz="1800" dirty="0"/>
                  <a:t>Hours</a:t>
                </a:r>
              </a:p>
            </p:txBody>
          </p:sp>
          <p:sp>
            <p:nvSpPr>
              <p:cNvPr id="46" name="TextBox 45">
                <a:extLst>
                  <a:ext uri="{FF2B5EF4-FFF2-40B4-BE49-F238E27FC236}">
                    <a16:creationId xmlns:a16="http://schemas.microsoft.com/office/drawing/2014/main" id="{AD7BA339-4658-8CA2-E842-110732395CBE}"/>
                  </a:ext>
                </a:extLst>
              </p:cNvPr>
              <p:cNvSpPr txBox="1"/>
              <p:nvPr/>
            </p:nvSpPr>
            <p:spPr>
              <a:xfrm>
                <a:off x="5475795" y="2999840"/>
                <a:ext cx="1104687" cy="157430"/>
              </a:xfrm>
              <a:prstGeom prst="rect">
                <a:avLst/>
              </a:prstGeom>
              <a:noFill/>
            </p:spPr>
            <p:txBody>
              <a:bodyPr wrap="square" rtlCol="0">
                <a:spAutoFit/>
              </a:bodyPr>
              <a:lstStyle/>
              <a:p>
                <a:r>
                  <a:rPr lang="en-GB" sz="1800" dirty="0"/>
                  <a:t>Days</a:t>
                </a:r>
              </a:p>
            </p:txBody>
          </p:sp>
          <p:grpSp>
            <p:nvGrpSpPr>
              <p:cNvPr id="47" name="Group 46">
                <a:extLst>
                  <a:ext uri="{FF2B5EF4-FFF2-40B4-BE49-F238E27FC236}">
                    <a16:creationId xmlns:a16="http://schemas.microsoft.com/office/drawing/2014/main" id="{BC86677D-0F44-D501-CD4A-B60EAE419B86}"/>
                  </a:ext>
                </a:extLst>
              </p:cNvPr>
              <p:cNvGrpSpPr/>
              <p:nvPr/>
            </p:nvGrpSpPr>
            <p:grpSpPr>
              <a:xfrm>
                <a:off x="1920790" y="1950744"/>
                <a:ext cx="887504" cy="94849"/>
                <a:chOff x="1958986" y="1916263"/>
                <a:chExt cx="1227464" cy="133878"/>
              </a:xfrm>
            </p:grpSpPr>
            <p:cxnSp>
              <p:nvCxnSpPr>
                <p:cNvPr id="72" name="Straight Connector 71">
                  <a:extLst>
                    <a:ext uri="{FF2B5EF4-FFF2-40B4-BE49-F238E27FC236}">
                      <a16:creationId xmlns:a16="http://schemas.microsoft.com/office/drawing/2014/main" id="{C5253428-90D3-0DB1-8DAD-88A1C44558FF}"/>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8E13EC1-014A-39EC-70B3-2E58D132F8DA}"/>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AE6C589-CB30-9D92-8A78-C0FA8B4E05C0}"/>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79943FE1-2ACC-0C6B-0D8A-3CD951460A0D}"/>
                  </a:ext>
                </a:extLst>
              </p:cNvPr>
              <p:cNvGrpSpPr/>
              <p:nvPr/>
            </p:nvGrpSpPr>
            <p:grpSpPr>
              <a:xfrm>
                <a:off x="2832812" y="1951463"/>
                <a:ext cx="1047791" cy="91934"/>
                <a:chOff x="1958986" y="1916263"/>
                <a:chExt cx="1227464" cy="133878"/>
              </a:xfrm>
            </p:grpSpPr>
            <p:cxnSp>
              <p:nvCxnSpPr>
                <p:cNvPr id="69" name="Straight Connector 68">
                  <a:extLst>
                    <a:ext uri="{FF2B5EF4-FFF2-40B4-BE49-F238E27FC236}">
                      <a16:creationId xmlns:a16="http://schemas.microsoft.com/office/drawing/2014/main" id="{87D8E60A-C400-6753-A0B0-801B88BE7B9A}"/>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37E5014-06C8-154D-32EA-5129A9BB959A}"/>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AD1C01-C991-CEBB-3AD2-8EFE6869D8E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DC77B76-4183-CB3F-127B-75FC922C9465}"/>
                  </a:ext>
                </a:extLst>
              </p:cNvPr>
              <p:cNvGrpSpPr/>
              <p:nvPr/>
            </p:nvGrpSpPr>
            <p:grpSpPr>
              <a:xfrm>
                <a:off x="3897741" y="1955117"/>
                <a:ext cx="1988515" cy="88280"/>
                <a:chOff x="1958986" y="1916263"/>
                <a:chExt cx="1227464" cy="133878"/>
              </a:xfrm>
            </p:grpSpPr>
            <p:cxnSp>
              <p:nvCxnSpPr>
                <p:cNvPr id="66" name="Straight Connector 65">
                  <a:extLst>
                    <a:ext uri="{FF2B5EF4-FFF2-40B4-BE49-F238E27FC236}">
                      <a16:creationId xmlns:a16="http://schemas.microsoft.com/office/drawing/2014/main" id="{1CAFE6EC-F6F8-72AE-C68B-2C2A8D51959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F6442DC-EE56-49DE-C5B7-23D6D8AB2A2B}"/>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DFA43C-FBA8-D13D-AEEF-AD1C9EC7724E}"/>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4A561393-9F84-2AC6-7A61-CEE76B0DA7A9}"/>
                  </a:ext>
                </a:extLst>
              </p:cNvPr>
              <p:cNvGrpSpPr/>
              <p:nvPr/>
            </p:nvGrpSpPr>
            <p:grpSpPr>
              <a:xfrm>
                <a:off x="5903394" y="1957246"/>
                <a:ext cx="925159" cy="82027"/>
                <a:chOff x="1958986" y="1916263"/>
                <a:chExt cx="1227464" cy="133878"/>
              </a:xfrm>
            </p:grpSpPr>
            <p:cxnSp>
              <p:nvCxnSpPr>
                <p:cNvPr id="63" name="Straight Connector 62">
                  <a:extLst>
                    <a:ext uri="{FF2B5EF4-FFF2-40B4-BE49-F238E27FC236}">
                      <a16:creationId xmlns:a16="http://schemas.microsoft.com/office/drawing/2014/main" id="{6E2229AD-821A-1C18-994B-5A17324E42A2}"/>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0C403E5-F950-0C11-E332-0494FB2BD775}"/>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607F484-4AEF-F885-72F1-B2E40D04AD9C}"/>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92D46D34-5DE6-0D6C-FAC6-7580AB7FA9D7}"/>
                  </a:ext>
                </a:extLst>
              </p:cNvPr>
              <p:cNvSpPr txBox="1"/>
              <p:nvPr/>
            </p:nvSpPr>
            <p:spPr>
              <a:xfrm>
                <a:off x="2012678" y="1771361"/>
                <a:ext cx="679264" cy="157431"/>
              </a:xfrm>
              <a:prstGeom prst="rect">
                <a:avLst/>
              </a:prstGeom>
              <a:noFill/>
            </p:spPr>
            <p:txBody>
              <a:bodyPr wrap="square" rtlCol="0">
                <a:spAutoFit/>
              </a:bodyPr>
              <a:lstStyle/>
              <a:p>
                <a:pPr algn="ctr"/>
                <a:r>
                  <a:rPr lang="en-GB" sz="1800" dirty="0"/>
                  <a:t>Regulation</a:t>
                </a:r>
              </a:p>
            </p:txBody>
          </p:sp>
          <p:sp>
            <p:nvSpPr>
              <p:cNvPr id="52" name="TextBox 51">
                <a:extLst>
                  <a:ext uri="{FF2B5EF4-FFF2-40B4-BE49-F238E27FC236}">
                    <a16:creationId xmlns:a16="http://schemas.microsoft.com/office/drawing/2014/main" id="{53D2CA77-298D-6AB2-FE4E-EEB94135143E}"/>
                  </a:ext>
                </a:extLst>
              </p:cNvPr>
              <p:cNvSpPr txBox="1"/>
              <p:nvPr/>
            </p:nvSpPr>
            <p:spPr>
              <a:xfrm>
                <a:off x="3033269" y="1778720"/>
                <a:ext cx="639497" cy="157430"/>
              </a:xfrm>
              <a:prstGeom prst="rect">
                <a:avLst/>
              </a:prstGeom>
              <a:noFill/>
            </p:spPr>
            <p:txBody>
              <a:bodyPr wrap="square" rtlCol="0">
                <a:spAutoFit/>
              </a:bodyPr>
              <a:lstStyle/>
              <a:p>
                <a:pPr algn="ctr"/>
                <a:r>
                  <a:rPr lang="en-GB" sz="1800" dirty="0"/>
                  <a:t>Balancing</a:t>
                </a:r>
              </a:p>
            </p:txBody>
          </p:sp>
          <p:sp>
            <p:nvSpPr>
              <p:cNvPr id="53" name="TextBox 52">
                <a:extLst>
                  <a:ext uri="{FF2B5EF4-FFF2-40B4-BE49-F238E27FC236}">
                    <a16:creationId xmlns:a16="http://schemas.microsoft.com/office/drawing/2014/main" id="{E693F0A3-9FF7-DFDF-3F28-A3ED5AA64072}"/>
                  </a:ext>
                </a:extLst>
              </p:cNvPr>
              <p:cNvSpPr txBox="1"/>
              <p:nvPr/>
            </p:nvSpPr>
            <p:spPr>
              <a:xfrm>
                <a:off x="4500573" y="1781735"/>
                <a:ext cx="1202265" cy="157431"/>
              </a:xfrm>
              <a:prstGeom prst="rect">
                <a:avLst/>
              </a:prstGeom>
              <a:noFill/>
            </p:spPr>
            <p:txBody>
              <a:bodyPr wrap="square" rtlCol="0">
                <a:spAutoFit/>
              </a:bodyPr>
              <a:lstStyle/>
              <a:p>
                <a:pPr algn="ctr"/>
                <a:r>
                  <a:rPr lang="en-GB" sz="1800" dirty="0"/>
                  <a:t>Unit Commitment</a:t>
                </a:r>
              </a:p>
            </p:txBody>
          </p:sp>
          <p:sp>
            <p:nvSpPr>
              <p:cNvPr id="54" name="TextBox 53">
                <a:extLst>
                  <a:ext uri="{FF2B5EF4-FFF2-40B4-BE49-F238E27FC236}">
                    <a16:creationId xmlns:a16="http://schemas.microsoft.com/office/drawing/2014/main" id="{DCE9C927-D393-69D6-0A9B-31CFC02799A9}"/>
                  </a:ext>
                </a:extLst>
              </p:cNvPr>
              <p:cNvSpPr txBox="1"/>
              <p:nvPr/>
            </p:nvSpPr>
            <p:spPr>
              <a:xfrm>
                <a:off x="5719976" y="1770428"/>
                <a:ext cx="1298167" cy="157430"/>
              </a:xfrm>
              <a:prstGeom prst="rect">
                <a:avLst/>
              </a:prstGeom>
              <a:noFill/>
            </p:spPr>
            <p:txBody>
              <a:bodyPr wrap="square" rtlCol="0">
                <a:spAutoFit/>
              </a:bodyPr>
              <a:lstStyle/>
              <a:p>
                <a:pPr algn="ctr"/>
                <a:r>
                  <a:rPr lang="en-GB" sz="1800" dirty="0"/>
                  <a:t>Seasonal balancing</a:t>
                </a:r>
              </a:p>
            </p:txBody>
          </p:sp>
          <p:grpSp>
            <p:nvGrpSpPr>
              <p:cNvPr id="55" name="Group 54">
                <a:extLst>
                  <a:ext uri="{FF2B5EF4-FFF2-40B4-BE49-F238E27FC236}">
                    <a16:creationId xmlns:a16="http://schemas.microsoft.com/office/drawing/2014/main" id="{BF4166BF-BCAA-242B-5AF9-74B9C972F148}"/>
                  </a:ext>
                </a:extLst>
              </p:cNvPr>
              <p:cNvGrpSpPr/>
              <p:nvPr/>
            </p:nvGrpSpPr>
            <p:grpSpPr>
              <a:xfrm>
                <a:off x="3353833" y="2172387"/>
                <a:ext cx="1280160" cy="104487"/>
                <a:chOff x="1958986" y="1916263"/>
                <a:chExt cx="1227464" cy="133878"/>
              </a:xfrm>
            </p:grpSpPr>
            <p:cxnSp>
              <p:nvCxnSpPr>
                <p:cNvPr id="60" name="Straight Connector 59">
                  <a:extLst>
                    <a:ext uri="{FF2B5EF4-FFF2-40B4-BE49-F238E27FC236}">
                      <a16:creationId xmlns:a16="http://schemas.microsoft.com/office/drawing/2014/main" id="{1D0E2DCA-0B86-BB1F-01F1-D3129001C29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5A3FB78-B99B-E28B-663B-FE01A685925A}"/>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22BA35-13D2-145A-325F-860EB6C35278}"/>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50C389F4-F50B-7AB2-8E5C-4A8CC8A48EAE}"/>
                  </a:ext>
                </a:extLst>
              </p:cNvPr>
              <p:cNvSpPr txBox="1"/>
              <p:nvPr/>
            </p:nvSpPr>
            <p:spPr>
              <a:xfrm>
                <a:off x="3558227" y="2045593"/>
                <a:ext cx="958423" cy="157430"/>
              </a:xfrm>
              <a:prstGeom prst="rect">
                <a:avLst/>
              </a:prstGeom>
              <a:noFill/>
            </p:spPr>
            <p:txBody>
              <a:bodyPr wrap="square" rtlCol="0">
                <a:spAutoFit/>
              </a:bodyPr>
              <a:lstStyle/>
              <a:p>
                <a:pPr algn="ctr"/>
                <a:r>
                  <a:rPr lang="en-GB" sz="1800" dirty="0"/>
                  <a:t>Load following</a:t>
                </a:r>
              </a:p>
            </p:txBody>
          </p:sp>
          <p:sp>
            <p:nvSpPr>
              <p:cNvPr id="57" name="TextBox 56">
                <a:extLst>
                  <a:ext uri="{FF2B5EF4-FFF2-40B4-BE49-F238E27FC236}">
                    <a16:creationId xmlns:a16="http://schemas.microsoft.com/office/drawing/2014/main" id="{58326CB4-2E13-B8E4-3F00-D8AE91B4F745}"/>
                  </a:ext>
                </a:extLst>
              </p:cNvPr>
              <p:cNvSpPr txBox="1"/>
              <p:nvPr/>
            </p:nvSpPr>
            <p:spPr>
              <a:xfrm>
                <a:off x="1957745" y="2736690"/>
                <a:ext cx="4904710" cy="157430"/>
              </a:xfrm>
              <a:prstGeom prst="rect">
                <a:avLst/>
              </a:prstGeom>
              <a:solidFill>
                <a:srgbClr val="B3C8F3"/>
              </a:solidFill>
            </p:spPr>
            <p:txBody>
              <a:bodyPr wrap="square" lIns="36000" rIns="36000" rtlCol="0">
                <a:spAutoFit/>
              </a:bodyPr>
              <a:lstStyle/>
              <a:p>
                <a:r>
                  <a:rPr lang="en-GB" sz="1800" dirty="0"/>
                  <a:t>                                                                                                 Pooling of resources</a:t>
                </a:r>
              </a:p>
            </p:txBody>
          </p:sp>
          <p:sp>
            <p:nvSpPr>
              <p:cNvPr id="58" name="TextBox 57">
                <a:extLst>
                  <a:ext uri="{FF2B5EF4-FFF2-40B4-BE49-F238E27FC236}">
                    <a16:creationId xmlns:a16="http://schemas.microsoft.com/office/drawing/2014/main" id="{38F749A4-6C17-9C72-91A8-0D59A9644108}"/>
                  </a:ext>
                </a:extLst>
              </p:cNvPr>
              <p:cNvSpPr txBox="1"/>
              <p:nvPr/>
            </p:nvSpPr>
            <p:spPr>
              <a:xfrm>
                <a:off x="2803813" y="2299599"/>
                <a:ext cx="1076790" cy="393576"/>
              </a:xfrm>
              <a:prstGeom prst="rect">
                <a:avLst/>
              </a:prstGeom>
              <a:solidFill>
                <a:srgbClr val="39F9F9"/>
              </a:solidFill>
            </p:spPr>
            <p:txBody>
              <a:bodyPr wrap="square" lIns="36000" rIns="36000" rtlCol="0">
                <a:spAutoFit/>
              </a:bodyPr>
              <a:lstStyle/>
              <a:p>
                <a:r>
                  <a:rPr lang="en-GB" sz="1800" dirty="0"/>
                  <a:t>Intra-day market &amp; Improved VRE forecasting</a:t>
                </a:r>
              </a:p>
            </p:txBody>
          </p:sp>
          <p:sp>
            <p:nvSpPr>
              <p:cNvPr id="59" name="TextBox 58">
                <a:extLst>
                  <a:ext uri="{FF2B5EF4-FFF2-40B4-BE49-F238E27FC236}">
                    <a16:creationId xmlns:a16="http://schemas.microsoft.com/office/drawing/2014/main" id="{5ED77A7C-5DCD-45A3-7B96-DE4EFE87DE3B}"/>
                  </a:ext>
                </a:extLst>
              </p:cNvPr>
              <p:cNvSpPr txBox="1"/>
              <p:nvPr/>
            </p:nvSpPr>
            <p:spPr>
              <a:xfrm>
                <a:off x="3971617" y="2313266"/>
                <a:ext cx="1893150" cy="275503"/>
              </a:xfrm>
              <a:prstGeom prst="rect">
                <a:avLst/>
              </a:prstGeom>
              <a:solidFill>
                <a:srgbClr val="39F9F9"/>
              </a:solidFill>
            </p:spPr>
            <p:txBody>
              <a:bodyPr wrap="square" lIns="36000" rIns="36000" rtlCol="0">
                <a:spAutoFit/>
              </a:bodyPr>
              <a:lstStyle/>
              <a:p>
                <a:r>
                  <a:rPr lang="en-GB" sz="1800" dirty="0"/>
                  <a:t>Co-optimised hydro-thermal unit commitment</a:t>
                </a:r>
              </a:p>
            </p:txBody>
          </p:sp>
        </p:grpSp>
        <p:sp>
          <p:nvSpPr>
            <p:cNvPr id="7" name="TextBox 6">
              <a:extLst>
                <a:ext uri="{FF2B5EF4-FFF2-40B4-BE49-F238E27FC236}">
                  <a16:creationId xmlns:a16="http://schemas.microsoft.com/office/drawing/2014/main" id="{40891A7F-EB90-22AC-71AF-87D7C9584779}"/>
                </a:ext>
              </a:extLst>
            </p:cNvPr>
            <p:cNvSpPr txBox="1"/>
            <p:nvPr/>
          </p:nvSpPr>
          <p:spPr>
            <a:xfrm>
              <a:off x="6518489" y="3092123"/>
              <a:ext cx="1104687" cy="157430"/>
            </a:xfrm>
            <a:prstGeom prst="rect">
              <a:avLst/>
            </a:prstGeom>
            <a:noFill/>
          </p:spPr>
          <p:txBody>
            <a:bodyPr wrap="square" rtlCol="0">
              <a:spAutoFit/>
            </a:bodyPr>
            <a:lstStyle/>
            <a:p>
              <a:r>
                <a:rPr lang="en-GB" sz="1800" dirty="0"/>
                <a:t>Months</a:t>
              </a:r>
            </a:p>
          </p:txBody>
        </p:sp>
      </p:grpSp>
      <p:sp>
        <p:nvSpPr>
          <p:cNvPr id="75" name="TextBox 74">
            <a:extLst>
              <a:ext uri="{FF2B5EF4-FFF2-40B4-BE49-F238E27FC236}">
                <a16:creationId xmlns:a16="http://schemas.microsoft.com/office/drawing/2014/main" id="{382D950E-393A-C02C-908B-A1799432DA2B}"/>
              </a:ext>
            </a:extLst>
          </p:cNvPr>
          <p:cNvSpPr txBox="1"/>
          <p:nvPr/>
        </p:nvSpPr>
        <p:spPr>
          <a:xfrm>
            <a:off x="904485" y="465205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
        <p:nvSpPr>
          <p:cNvPr id="76" name="TextBox 75">
            <a:extLst>
              <a:ext uri="{FF2B5EF4-FFF2-40B4-BE49-F238E27FC236}">
                <a16:creationId xmlns:a16="http://schemas.microsoft.com/office/drawing/2014/main" id="{D0DAB8A8-D19E-BDBC-3E5D-C1260B77D3CF}"/>
              </a:ext>
            </a:extLst>
          </p:cNvPr>
          <p:cNvSpPr txBox="1"/>
          <p:nvPr/>
        </p:nvSpPr>
        <p:spPr>
          <a:xfrm>
            <a:off x="125410" y="5025894"/>
            <a:ext cx="11798300" cy="1477328"/>
          </a:xfrm>
          <a:prstGeom prst="rect">
            <a:avLst/>
          </a:prstGeom>
          <a:noFill/>
        </p:spPr>
        <p:txBody>
          <a:bodyPr wrap="square" lIns="91440" tIns="45720" rIns="91440" bIns="45720" rtlCol="0" anchor="t">
            <a:spAutoFit/>
          </a:bodyPr>
          <a:lstStyle/>
          <a:p>
            <a:r>
              <a:rPr lang="en-GB" sz="1800" dirty="0">
                <a:latin typeface="Open Sans" panose="020B0606030504020204" pitchFamily="34" charset="0"/>
                <a:ea typeface="Open Sans" panose="020B0606030504020204" pitchFamily="34" charset="0"/>
                <a:cs typeface="Open Sans" panose="020B0606030504020204" pitchFamily="34" charset="0"/>
              </a:rPr>
              <a:t>Examples of key questions about the flexibility provided by operation practices into the system:</a:t>
            </a:r>
          </a:p>
          <a:p>
            <a:pPr marL="358775" indent="-179070">
              <a:buSzPct val="125000"/>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Does the regulatory framework and market structure encourage the power exchange between regions?</a:t>
            </a:r>
          </a:p>
          <a:p>
            <a:pPr marL="358775" indent="-179070">
              <a:buSzPct val="125000"/>
              <a:buFont typeface="Arial" panose="020B0604020202020204" pitchFamily="34" charset="0"/>
              <a:buChar char="•"/>
            </a:pPr>
            <a:r>
              <a:rPr lang="en-GB" sz="1800" dirty="0">
                <a:latin typeface="Open Sans"/>
                <a:ea typeface="Open Sans" panose="020B0606030504020204" pitchFamily="34" charset="0"/>
                <a:cs typeface="Open Sans" panose="020B0606030504020204" pitchFamily="34" charset="0"/>
              </a:rPr>
              <a:t>Does the current market structure incentivize investment in the flexible generation?</a:t>
            </a:r>
          </a:p>
          <a:p>
            <a:pPr marL="358775" indent="-179070">
              <a:buSzPct val="125000"/>
              <a:buFont typeface="Arial" panose="020B0604020202020204" pitchFamily="34" charset="0"/>
              <a:buChar char="•"/>
            </a:pPr>
            <a:r>
              <a:rPr lang="en-GB" sz="1800" dirty="0">
                <a:latin typeface="Open Sans"/>
                <a:ea typeface="Open Sans" panose="020B0606030504020204" pitchFamily="34" charset="0"/>
                <a:cs typeface="Open Sans" panose="020B0606030504020204" pitchFamily="34" charset="0"/>
              </a:rPr>
              <a:t>Can the time step for planning the day ahead and intra-day market balancing be reduced? </a:t>
            </a:r>
          </a:p>
          <a:p>
            <a:pPr marL="358775" indent="-179070">
              <a:buSzPct val="125000"/>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Can improved VRE forecasts be incorporated into market planning?</a:t>
            </a:r>
          </a:p>
        </p:txBody>
      </p:sp>
    </p:spTree>
    <p:extLst>
      <p:ext uri="{BB962C8B-B14F-4D97-AF65-F5344CB8AC3E}">
        <p14:creationId xmlns:p14="http://schemas.microsoft.com/office/powerpoint/2010/main" val="43123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23</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611167" y="8748"/>
            <a:ext cx="7651304" cy="954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2.3 References</a:t>
            </a:r>
          </a:p>
        </p:txBody>
      </p:sp>
      <p:sp>
        <p:nvSpPr>
          <p:cNvPr id="7" name="TextBox 6">
            <a:extLst>
              <a:ext uri="{FF2B5EF4-FFF2-40B4-BE49-F238E27FC236}">
                <a16:creationId xmlns:a16="http://schemas.microsoft.com/office/drawing/2014/main" id="{FDB5F1F4-D97A-F898-F52D-CA221E5E94BD}"/>
              </a:ext>
            </a:extLst>
          </p:cNvPr>
          <p:cNvSpPr txBox="1"/>
          <p:nvPr/>
        </p:nvSpPr>
        <p:spPr>
          <a:xfrm>
            <a:off x="611167" y="1288761"/>
            <a:ext cx="10792954" cy="3170099"/>
          </a:xfrm>
          <a:prstGeom prst="rect">
            <a:avLst/>
          </a:prstGeom>
          <a:noFill/>
        </p:spPr>
        <p:txBody>
          <a:bodyPr wrap="square">
            <a:spAutoFit/>
          </a:bodyPr>
          <a:lstStyle/>
          <a:p>
            <a:pPr algn="just"/>
            <a:r>
              <a:rPr lang="en-GB" sz="2000" dirty="0">
                <a:latin typeface="Open Sans" panose="020B0606030504020204" pitchFamily="34" charset="0"/>
                <a:ea typeface="Open Sans" panose="020B0606030504020204" pitchFamily="34" charset="0"/>
                <a:cs typeface="Open Sans" panose="020B0606030504020204" pitchFamily="34" charset="0"/>
              </a:rPr>
              <a:t>IRENA. 2018. “Power system flexibility for the energy transition, Part I: Overview for policy makers”, 2018, International Renewable Energy Agency, Abu Dhabi, </a:t>
            </a:r>
            <a:r>
              <a:rPr lang="en-GB" sz="2000" dirty="0">
                <a:latin typeface="Open Sans" panose="020B0606030504020204" pitchFamily="34" charset="0"/>
                <a:ea typeface="Open Sans" panose="020B0606030504020204" pitchFamily="34" charset="0"/>
                <a:cs typeface="Open Sans" panose="020B0606030504020204" pitchFamily="34" charset="0"/>
                <a:hlinkClick r:id="rId3"/>
              </a:rPr>
              <a:t>https://www.irena.org/publications/2018/Nov/Power-system-flexibility-for-the-energy-transition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latin typeface="Open Sans" panose="020B0606030504020204" pitchFamily="34" charset="0"/>
                <a:ea typeface="Open Sans" panose="020B0606030504020204" pitchFamily="34" charset="0"/>
                <a:cs typeface="Open Sans" panose="020B0606030504020204" pitchFamily="34" charset="0"/>
              </a:rPr>
              <a:t>IRENA (2020a), “Electricity storage valuation framework: Assessing system value and ensuring project viability” (2020), International Renewable Energy Agency, Abu  Dhabi, </a:t>
            </a:r>
            <a:r>
              <a:rPr lang="en-GB" sz="20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https://www.irena.org/publications/2020/Mar/Electricity-Storage-Valuation-Framework-2020</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406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25C06AD-5107-1831-9833-7CEA1BEDEE2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34FAA96-D117-92F6-DAF0-E8203B99598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24</a:t>
            </a:fld>
            <a:endParaRPr lang="sv-SE" sz="1000" b="1" dirty="0">
              <a:solidFill>
                <a:schemeClr val="bg1"/>
              </a:solidFill>
            </a:endParaRPr>
          </a:p>
        </p:txBody>
      </p:sp>
      <p:sp>
        <p:nvSpPr>
          <p:cNvPr id="7" name="Rectangle 6">
            <a:extLst>
              <a:ext uri="{FF2B5EF4-FFF2-40B4-BE49-F238E27FC236}">
                <a16:creationId xmlns:a16="http://schemas.microsoft.com/office/drawing/2014/main" id="{E73DA614-5D0D-6E8A-DA31-D9C9F1E5B2F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2.4.1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Flexibility resources on the demand side  </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9BCD5E22-4D66-EDD2-C373-3CC031AD46A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grpSp>
        <p:nvGrpSpPr>
          <p:cNvPr id="2" name="Group 1">
            <a:extLst>
              <a:ext uri="{FF2B5EF4-FFF2-40B4-BE49-F238E27FC236}">
                <a16:creationId xmlns:a16="http://schemas.microsoft.com/office/drawing/2014/main" id="{928D2A8B-FD28-1CCC-4B8E-8F75CB06715C}"/>
              </a:ext>
            </a:extLst>
          </p:cNvPr>
          <p:cNvGrpSpPr/>
          <p:nvPr/>
        </p:nvGrpSpPr>
        <p:grpSpPr>
          <a:xfrm>
            <a:off x="855394" y="1479421"/>
            <a:ext cx="11222305" cy="2598323"/>
            <a:chOff x="2085153" y="1922042"/>
            <a:chExt cx="5917765" cy="1140678"/>
          </a:xfrm>
        </p:grpSpPr>
        <p:grpSp>
          <p:nvGrpSpPr>
            <p:cNvPr id="4" name="Group 3">
              <a:extLst>
                <a:ext uri="{FF2B5EF4-FFF2-40B4-BE49-F238E27FC236}">
                  <a16:creationId xmlns:a16="http://schemas.microsoft.com/office/drawing/2014/main" id="{AC674341-88B9-60DA-50DB-977471581544}"/>
                </a:ext>
              </a:extLst>
            </p:cNvPr>
            <p:cNvGrpSpPr/>
            <p:nvPr/>
          </p:nvGrpSpPr>
          <p:grpSpPr>
            <a:xfrm>
              <a:off x="2085153" y="1922042"/>
              <a:ext cx="5180693" cy="1140678"/>
              <a:chOff x="1809283" y="1770428"/>
              <a:chExt cx="5180693" cy="1140678"/>
            </a:xfrm>
          </p:grpSpPr>
          <p:cxnSp>
            <p:nvCxnSpPr>
              <p:cNvPr id="14" name="Straight Arrow Connector 13">
                <a:extLst>
                  <a:ext uri="{FF2B5EF4-FFF2-40B4-BE49-F238E27FC236}">
                    <a16:creationId xmlns:a16="http://schemas.microsoft.com/office/drawing/2014/main" id="{8C735519-96E0-280D-D630-049B0B38F954}"/>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790046-6F04-DFC9-E9B4-5E11721E8BFB}"/>
                  </a:ext>
                </a:extLst>
              </p:cNvPr>
              <p:cNvSpPr txBox="1"/>
              <p:nvPr/>
            </p:nvSpPr>
            <p:spPr>
              <a:xfrm>
                <a:off x="1809283" y="2773023"/>
                <a:ext cx="1104687" cy="138083"/>
              </a:xfrm>
              <a:prstGeom prst="rect">
                <a:avLst/>
              </a:prstGeom>
              <a:noFill/>
            </p:spPr>
            <p:txBody>
              <a:bodyPr wrap="square" rtlCol="0">
                <a:spAutoFit/>
              </a:bodyPr>
              <a:lstStyle/>
              <a:p>
                <a:r>
                  <a:rPr lang="en-GB" dirty="0"/>
                  <a:t>Seconds</a:t>
                </a:r>
              </a:p>
            </p:txBody>
          </p:sp>
          <p:sp>
            <p:nvSpPr>
              <p:cNvPr id="16" name="TextBox 15">
                <a:extLst>
                  <a:ext uri="{FF2B5EF4-FFF2-40B4-BE49-F238E27FC236}">
                    <a16:creationId xmlns:a16="http://schemas.microsoft.com/office/drawing/2014/main" id="{CD87FF3B-B144-EB08-E86E-40460C3C429F}"/>
                  </a:ext>
                </a:extLst>
              </p:cNvPr>
              <p:cNvSpPr txBox="1"/>
              <p:nvPr/>
            </p:nvSpPr>
            <p:spPr>
              <a:xfrm>
                <a:off x="3090195" y="2773023"/>
                <a:ext cx="1104687" cy="138083"/>
              </a:xfrm>
              <a:prstGeom prst="rect">
                <a:avLst/>
              </a:prstGeom>
              <a:noFill/>
            </p:spPr>
            <p:txBody>
              <a:bodyPr wrap="square" rtlCol="0">
                <a:spAutoFit/>
              </a:bodyPr>
              <a:lstStyle/>
              <a:p>
                <a:r>
                  <a:rPr lang="en-GB" dirty="0"/>
                  <a:t>Minutes</a:t>
                </a:r>
              </a:p>
            </p:txBody>
          </p:sp>
          <p:sp>
            <p:nvSpPr>
              <p:cNvPr id="17" name="TextBox 16">
                <a:extLst>
                  <a:ext uri="{FF2B5EF4-FFF2-40B4-BE49-F238E27FC236}">
                    <a16:creationId xmlns:a16="http://schemas.microsoft.com/office/drawing/2014/main" id="{587ACB95-462D-0C5C-CA40-3E1A42DF013F}"/>
                  </a:ext>
                </a:extLst>
              </p:cNvPr>
              <p:cNvSpPr txBox="1"/>
              <p:nvPr/>
            </p:nvSpPr>
            <p:spPr>
              <a:xfrm>
                <a:off x="4354309" y="2758868"/>
                <a:ext cx="1104687" cy="138083"/>
              </a:xfrm>
              <a:prstGeom prst="rect">
                <a:avLst/>
              </a:prstGeom>
              <a:noFill/>
            </p:spPr>
            <p:txBody>
              <a:bodyPr wrap="square" rtlCol="0">
                <a:spAutoFit/>
              </a:bodyPr>
              <a:lstStyle/>
              <a:p>
                <a:r>
                  <a:rPr lang="en-GB" dirty="0"/>
                  <a:t>Hours</a:t>
                </a:r>
              </a:p>
            </p:txBody>
          </p:sp>
          <p:sp>
            <p:nvSpPr>
              <p:cNvPr id="18" name="TextBox 17">
                <a:extLst>
                  <a:ext uri="{FF2B5EF4-FFF2-40B4-BE49-F238E27FC236}">
                    <a16:creationId xmlns:a16="http://schemas.microsoft.com/office/drawing/2014/main" id="{E7A853B1-8D9D-04AD-FF6E-DD9BAA819B84}"/>
                  </a:ext>
                </a:extLst>
              </p:cNvPr>
              <p:cNvSpPr txBox="1"/>
              <p:nvPr/>
            </p:nvSpPr>
            <p:spPr>
              <a:xfrm>
                <a:off x="5475795" y="2756232"/>
                <a:ext cx="1104687" cy="138083"/>
              </a:xfrm>
              <a:prstGeom prst="rect">
                <a:avLst/>
              </a:prstGeom>
              <a:noFill/>
            </p:spPr>
            <p:txBody>
              <a:bodyPr wrap="square" rtlCol="0">
                <a:spAutoFit/>
              </a:bodyPr>
              <a:lstStyle/>
              <a:p>
                <a:r>
                  <a:rPr lang="en-GB" dirty="0"/>
                  <a:t>Days</a:t>
                </a:r>
              </a:p>
            </p:txBody>
          </p:sp>
          <p:grpSp>
            <p:nvGrpSpPr>
              <p:cNvPr id="19" name="Group 18">
                <a:extLst>
                  <a:ext uri="{FF2B5EF4-FFF2-40B4-BE49-F238E27FC236}">
                    <a16:creationId xmlns:a16="http://schemas.microsoft.com/office/drawing/2014/main" id="{D28DE3C6-8D49-B3D4-5AC8-8EA62270F23A}"/>
                  </a:ext>
                </a:extLst>
              </p:cNvPr>
              <p:cNvGrpSpPr/>
              <p:nvPr/>
            </p:nvGrpSpPr>
            <p:grpSpPr>
              <a:xfrm>
                <a:off x="1920790" y="1950744"/>
                <a:ext cx="887504" cy="94849"/>
                <a:chOff x="1958986" y="1916263"/>
                <a:chExt cx="1227464" cy="133878"/>
              </a:xfrm>
            </p:grpSpPr>
            <p:cxnSp>
              <p:nvCxnSpPr>
                <p:cNvPr id="43" name="Straight Connector 42">
                  <a:extLst>
                    <a:ext uri="{FF2B5EF4-FFF2-40B4-BE49-F238E27FC236}">
                      <a16:creationId xmlns:a16="http://schemas.microsoft.com/office/drawing/2014/main" id="{AEED442B-D1BE-30B9-A234-B0E1D9581FC1}"/>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C80BE6-45C5-7423-9567-615E17F3879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15FEE3-9B98-D2C5-433D-D2D96D18EBEB}"/>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912363E-FC4F-281E-96CC-6C32BD76B15F}"/>
                  </a:ext>
                </a:extLst>
              </p:cNvPr>
              <p:cNvGrpSpPr/>
              <p:nvPr/>
            </p:nvGrpSpPr>
            <p:grpSpPr>
              <a:xfrm>
                <a:off x="2832812" y="1951463"/>
                <a:ext cx="1047791" cy="91934"/>
                <a:chOff x="1958986" y="1916263"/>
                <a:chExt cx="1227464" cy="133878"/>
              </a:xfrm>
            </p:grpSpPr>
            <p:cxnSp>
              <p:nvCxnSpPr>
                <p:cNvPr id="40" name="Straight Connector 39">
                  <a:extLst>
                    <a:ext uri="{FF2B5EF4-FFF2-40B4-BE49-F238E27FC236}">
                      <a16:creationId xmlns:a16="http://schemas.microsoft.com/office/drawing/2014/main" id="{A6F9058B-B6FF-90A7-9CEC-D929DD5A727A}"/>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B96376-5627-552D-4549-8F831C40EC67}"/>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DB7A99-4C05-D3B1-8BEB-56FEB17E0E2B}"/>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9DD3345-2846-2806-3C9F-BC28DADFA96F}"/>
                  </a:ext>
                </a:extLst>
              </p:cNvPr>
              <p:cNvGrpSpPr/>
              <p:nvPr/>
            </p:nvGrpSpPr>
            <p:grpSpPr>
              <a:xfrm>
                <a:off x="3897741" y="1955117"/>
                <a:ext cx="1988515" cy="88280"/>
                <a:chOff x="1958986" y="1916263"/>
                <a:chExt cx="1227464" cy="133878"/>
              </a:xfrm>
            </p:grpSpPr>
            <p:cxnSp>
              <p:nvCxnSpPr>
                <p:cNvPr id="37" name="Straight Connector 36">
                  <a:extLst>
                    <a:ext uri="{FF2B5EF4-FFF2-40B4-BE49-F238E27FC236}">
                      <a16:creationId xmlns:a16="http://schemas.microsoft.com/office/drawing/2014/main" id="{46B8C041-19FE-616D-9335-B420AAC76B1D}"/>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8C10E2-3E8C-3454-7584-91261873D0D5}"/>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9C0D98E-BAAC-AD30-DF74-DCE750F8EA5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A86914FF-7903-9E2C-6E97-CB4AB5B95F15}"/>
                  </a:ext>
                </a:extLst>
              </p:cNvPr>
              <p:cNvGrpSpPr/>
              <p:nvPr/>
            </p:nvGrpSpPr>
            <p:grpSpPr>
              <a:xfrm>
                <a:off x="5903394" y="1957246"/>
                <a:ext cx="925159" cy="82027"/>
                <a:chOff x="1958986" y="1916263"/>
                <a:chExt cx="1227464" cy="133878"/>
              </a:xfrm>
            </p:grpSpPr>
            <p:cxnSp>
              <p:nvCxnSpPr>
                <p:cNvPr id="34" name="Straight Connector 33">
                  <a:extLst>
                    <a:ext uri="{FF2B5EF4-FFF2-40B4-BE49-F238E27FC236}">
                      <a16:creationId xmlns:a16="http://schemas.microsoft.com/office/drawing/2014/main" id="{F76C139F-B3AF-BAB8-3586-A37322295DBF}"/>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A8B772-7B58-03EB-4B3D-2652A8E1E07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83337E-CDA9-3760-16B2-61D909BF176F}"/>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349A8CD2-52BC-5319-3107-C401FA0017F4}"/>
                  </a:ext>
                </a:extLst>
              </p:cNvPr>
              <p:cNvSpPr txBox="1"/>
              <p:nvPr/>
            </p:nvSpPr>
            <p:spPr>
              <a:xfrm>
                <a:off x="2012679" y="1771361"/>
                <a:ext cx="639497" cy="138083"/>
              </a:xfrm>
              <a:prstGeom prst="rect">
                <a:avLst/>
              </a:prstGeom>
              <a:noFill/>
            </p:spPr>
            <p:txBody>
              <a:bodyPr wrap="square" rtlCol="0">
                <a:spAutoFit/>
              </a:bodyPr>
              <a:lstStyle/>
              <a:p>
                <a:pPr algn="ctr"/>
                <a:r>
                  <a:rPr lang="en-GB" dirty="0"/>
                  <a:t>Regulation</a:t>
                </a:r>
              </a:p>
            </p:txBody>
          </p:sp>
          <p:sp>
            <p:nvSpPr>
              <p:cNvPr id="24" name="TextBox 23">
                <a:extLst>
                  <a:ext uri="{FF2B5EF4-FFF2-40B4-BE49-F238E27FC236}">
                    <a16:creationId xmlns:a16="http://schemas.microsoft.com/office/drawing/2014/main" id="{DEC319CF-E624-3130-7BFA-BA89D2CC9988}"/>
                  </a:ext>
                </a:extLst>
              </p:cNvPr>
              <p:cNvSpPr txBox="1"/>
              <p:nvPr/>
            </p:nvSpPr>
            <p:spPr>
              <a:xfrm>
                <a:off x="3033269" y="1778720"/>
                <a:ext cx="639497" cy="138083"/>
              </a:xfrm>
              <a:prstGeom prst="rect">
                <a:avLst/>
              </a:prstGeom>
              <a:noFill/>
            </p:spPr>
            <p:txBody>
              <a:bodyPr wrap="square" rtlCol="0">
                <a:spAutoFit/>
              </a:bodyPr>
              <a:lstStyle/>
              <a:p>
                <a:pPr algn="ctr"/>
                <a:r>
                  <a:rPr lang="en-GB" dirty="0"/>
                  <a:t>Balancing</a:t>
                </a:r>
              </a:p>
            </p:txBody>
          </p:sp>
          <p:sp>
            <p:nvSpPr>
              <p:cNvPr id="25" name="TextBox 24">
                <a:extLst>
                  <a:ext uri="{FF2B5EF4-FFF2-40B4-BE49-F238E27FC236}">
                    <a16:creationId xmlns:a16="http://schemas.microsoft.com/office/drawing/2014/main" id="{977ADB5D-4597-C59B-D53E-C3F0FEC0D332}"/>
                  </a:ext>
                </a:extLst>
              </p:cNvPr>
              <p:cNvSpPr txBox="1"/>
              <p:nvPr/>
            </p:nvSpPr>
            <p:spPr>
              <a:xfrm>
                <a:off x="4500573" y="1781735"/>
                <a:ext cx="958423" cy="138083"/>
              </a:xfrm>
              <a:prstGeom prst="rect">
                <a:avLst/>
              </a:prstGeom>
              <a:noFill/>
            </p:spPr>
            <p:txBody>
              <a:bodyPr wrap="square" rtlCol="0">
                <a:spAutoFit/>
              </a:bodyPr>
              <a:lstStyle/>
              <a:p>
                <a:pPr algn="ctr"/>
                <a:r>
                  <a:rPr lang="en-GB" dirty="0"/>
                  <a:t>Unit Commitment</a:t>
                </a:r>
              </a:p>
            </p:txBody>
          </p:sp>
          <p:sp>
            <p:nvSpPr>
              <p:cNvPr id="26" name="TextBox 25">
                <a:extLst>
                  <a:ext uri="{FF2B5EF4-FFF2-40B4-BE49-F238E27FC236}">
                    <a16:creationId xmlns:a16="http://schemas.microsoft.com/office/drawing/2014/main" id="{06CA7EE9-C2A8-56CB-4212-BE56BB257E13}"/>
                  </a:ext>
                </a:extLst>
              </p:cNvPr>
              <p:cNvSpPr txBox="1"/>
              <p:nvPr/>
            </p:nvSpPr>
            <p:spPr>
              <a:xfrm>
                <a:off x="5691809" y="1770428"/>
                <a:ext cx="1298167" cy="138083"/>
              </a:xfrm>
              <a:prstGeom prst="rect">
                <a:avLst/>
              </a:prstGeom>
              <a:noFill/>
            </p:spPr>
            <p:txBody>
              <a:bodyPr wrap="square" rtlCol="0">
                <a:spAutoFit/>
              </a:bodyPr>
              <a:lstStyle/>
              <a:p>
                <a:pPr algn="ctr"/>
                <a:r>
                  <a:rPr lang="en-GB" dirty="0"/>
                  <a:t>Seasonal balancing</a:t>
                </a:r>
              </a:p>
            </p:txBody>
          </p:sp>
          <p:grpSp>
            <p:nvGrpSpPr>
              <p:cNvPr id="27" name="Group 26">
                <a:extLst>
                  <a:ext uri="{FF2B5EF4-FFF2-40B4-BE49-F238E27FC236}">
                    <a16:creationId xmlns:a16="http://schemas.microsoft.com/office/drawing/2014/main" id="{1C4A8BF1-2457-DDF7-0160-32CEF2DECFDA}"/>
                  </a:ext>
                </a:extLst>
              </p:cNvPr>
              <p:cNvGrpSpPr/>
              <p:nvPr/>
            </p:nvGrpSpPr>
            <p:grpSpPr>
              <a:xfrm>
                <a:off x="3353833" y="2147178"/>
                <a:ext cx="1280160" cy="106782"/>
                <a:chOff x="1958986" y="1883956"/>
                <a:chExt cx="1227464" cy="136818"/>
              </a:xfrm>
            </p:grpSpPr>
            <p:cxnSp>
              <p:nvCxnSpPr>
                <p:cNvPr id="31" name="Straight Connector 30">
                  <a:extLst>
                    <a:ext uri="{FF2B5EF4-FFF2-40B4-BE49-F238E27FC236}">
                      <a16:creationId xmlns:a16="http://schemas.microsoft.com/office/drawing/2014/main" id="{72457494-BD09-0077-D5EB-0368B79D2882}"/>
                    </a:ext>
                  </a:extLst>
                </p:cNvPr>
                <p:cNvCxnSpPr/>
                <p:nvPr/>
              </p:nvCxnSpPr>
              <p:spPr>
                <a:xfrm>
                  <a:off x="1958986" y="1948053"/>
                  <a:ext cx="1221266" cy="3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F34AAA-1943-0B14-A21B-81CD3B126513}"/>
                    </a:ext>
                  </a:extLst>
                </p:cNvPr>
                <p:cNvCxnSpPr/>
                <p:nvPr/>
              </p:nvCxnSpPr>
              <p:spPr>
                <a:xfrm>
                  <a:off x="3183351" y="1889995"/>
                  <a:ext cx="3099" cy="130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C7CC3C-9735-ED80-1D92-4D0B6DFFF412}"/>
                    </a:ext>
                  </a:extLst>
                </p:cNvPr>
                <p:cNvCxnSpPr/>
                <p:nvPr/>
              </p:nvCxnSpPr>
              <p:spPr>
                <a:xfrm>
                  <a:off x="1958986" y="1883956"/>
                  <a:ext cx="3099" cy="13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DF079A5-9F50-55F6-791A-168157F5880C}"/>
                  </a:ext>
                </a:extLst>
              </p:cNvPr>
              <p:cNvSpPr txBox="1"/>
              <p:nvPr/>
            </p:nvSpPr>
            <p:spPr>
              <a:xfrm>
                <a:off x="3547244" y="2038484"/>
                <a:ext cx="958423" cy="138083"/>
              </a:xfrm>
              <a:prstGeom prst="rect">
                <a:avLst/>
              </a:prstGeom>
              <a:noFill/>
            </p:spPr>
            <p:txBody>
              <a:bodyPr wrap="square" rtlCol="0">
                <a:spAutoFit/>
              </a:bodyPr>
              <a:lstStyle/>
              <a:p>
                <a:pPr algn="ctr"/>
                <a:r>
                  <a:rPr lang="en-GB" dirty="0"/>
                  <a:t>Load following</a:t>
                </a:r>
              </a:p>
            </p:txBody>
          </p:sp>
          <p:sp>
            <p:nvSpPr>
              <p:cNvPr id="29" name="TextBox 28">
                <a:extLst>
                  <a:ext uri="{FF2B5EF4-FFF2-40B4-BE49-F238E27FC236}">
                    <a16:creationId xmlns:a16="http://schemas.microsoft.com/office/drawing/2014/main" id="{DE3A744F-B9D2-B928-B807-68686800DA9D}"/>
                  </a:ext>
                </a:extLst>
              </p:cNvPr>
              <p:cNvSpPr txBox="1"/>
              <p:nvPr/>
            </p:nvSpPr>
            <p:spPr>
              <a:xfrm>
                <a:off x="1925425" y="2501885"/>
                <a:ext cx="2512595" cy="138083"/>
              </a:xfrm>
              <a:prstGeom prst="rect">
                <a:avLst/>
              </a:prstGeom>
              <a:solidFill>
                <a:srgbClr val="B3C8F3"/>
              </a:solidFill>
            </p:spPr>
            <p:txBody>
              <a:bodyPr wrap="square" lIns="36000" rIns="36000" rtlCol="0">
                <a:spAutoFit/>
              </a:bodyPr>
              <a:lstStyle/>
              <a:p>
                <a:r>
                  <a:rPr lang="en-GB" dirty="0"/>
                  <a:t>               Aggregators providing demand-side flexibility</a:t>
                </a:r>
              </a:p>
            </p:txBody>
          </p:sp>
          <p:sp>
            <p:nvSpPr>
              <p:cNvPr id="30" name="TextBox 29">
                <a:extLst>
                  <a:ext uri="{FF2B5EF4-FFF2-40B4-BE49-F238E27FC236}">
                    <a16:creationId xmlns:a16="http://schemas.microsoft.com/office/drawing/2014/main" id="{DA78711C-1BE0-8943-FB60-2582A50B7283}"/>
                  </a:ext>
                </a:extLst>
              </p:cNvPr>
              <p:cNvSpPr txBox="1"/>
              <p:nvPr/>
            </p:nvSpPr>
            <p:spPr>
              <a:xfrm>
                <a:off x="3437660" y="2283581"/>
                <a:ext cx="631013" cy="138083"/>
              </a:xfrm>
              <a:prstGeom prst="rect">
                <a:avLst/>
              </a:prstGeom>
              <a:solidFill>
                <a:srgbClr val="39F9F9"/>
              </a:solidFill>
            </p:spPr>
            <p:txBody>
              <a:bodyPr wrap="square" lIns="36000" rIns="36000" rtlCol="0">
                <a:spAutoFit/>
              </a:bodyPr>
              <a:lstStyle/>
              <a:p>
                <a:r>
                  <a:rPr lang="en-GB" dirty="0"/>
                  <a:t>         EVs</a:t>
                </a:r>
              </a:p>
            </p:txBody>
          </p:sp>
        </p:grpSp>
        <p:sp>
          <p:nvSpPr>
            <p:cNvPr id="6" name="TextBox 5">
              <a:extLst>
                <a:ext uri="{FF2B5EF4-FFF2-40B4-BE49-F238E27FC236}">
                  <a16:creationId xmlns:a16="http://schemas.microsoft.com/office/drawing/2014/main" id="{D76BAFB3-686B-9F58-214A-5A45A3E8BA79}"/>
                </a:ext>
              </a:extLst>
            </p:cNvPr>
            <p:cNvSpPr txBox="1"/>
            <p:nvPr/>
          </p:nvSpPr>
          <p:spPr>
            <a:xfrm>
              <a:off x="4364856" y="2431146"/>
              <a:ext cx="1160693" cy="138083"/>
            </a:xfrm>
            <a:prstGeom prst="rect">
              <a:avLst/>
            </a:prstGeom>
            <a:solidFill>
              <a:srgbClr val="39F9F9"/>
            </a:solidFill>
          </p:spPr>
          <p:txBody>
            <a:bodyPr wrap="square" lIns="36000" rIns="36000" rtlCol="0">
              <a:spAutoFit/>
            </a:bodyPr>
            <a:lstStyle/>
            <a:p>
              <a:r>
                <a:rPr lang="en-GB" dirty="0"/>
                <a:t>           Power to heat</a:t>
              </a:r>
            </a:p>
          </p:txBody>
        </p:sp>
        <p:sp>
          <p:nvSpPr>
            <p:cNvPr id="9" name="TextBox 8">
              <a:extLst>
                <a:ext uri="{FF2B5EF4-FFF2-40B4-BE49-F238E27FC236}">
                  <a16:creationId xmlns:a16="http://schemas.microsoft.com/office/drawing/2014/main" id="{22B1D13F-93F5-485D-B5A0-16BF5BB11B09}"/>
                </a:ext>
              </a:extLst>
            </p:cNvPr>
            <p:cNvSpPr txBox="1"/>
            <p:nvPr/>
          </p:nvSpPr>
          <p:spPr>
            <a:xfrm>
              <a:off x="5542453" y="2434115"/>
              <a:ext cx="1660911" cy="138083"/>
            </a:xfrm>
            <a:prstGeom prst="rect">
              <a:avLst/>
            </a:prstGeom>
            <a:solidFill>
              <a:srgbClr val="39F9F9"/>
            </a:solidFill>
          </p:spPr>
          <p:txBody>
            <a:bodyPr wrap="square" lIns="36000" rIns="36000" rtlCol="0">
              <a:spAutoFit/>
            </a:bodyPr>
            <a:lstStyle/>
            <a:p>
              <a:r>
                <a:rPr lang="en-GB" dirty="0"/>
                <a:t>                         Power to gas</a:t>
              </a:r>
            </a:p>
          </p:txBody>
        </p:sp>
        <p:sp>
          <p:nvSpPr>
            <p:cNvPr id="10" name="Rectangle 9">
              <a:extLst>
                <a:ext uri="{FF2B5EF4-FFF2-40B4-BE49-F238E27FC236}">
                  <a16:creationId xmlns:a16="http://schemas.microsoft.com/office/drawing/2014/main" id="{E003F65B-0E37-BAF1-FB0E-9905621EFBE3}"/>
                </a:ext>
              </a:extLst>
            </p:cNvPr>
            <p:cNvSpPr/>
            <p:nvPr/>
          </p:nvSpPr>
          <p:spPr>
            <a:xfrm>
              <a:off x="2199323" y="2366458"/>
              <a:ext cx="1410067" cy="256562"/>
            </a:xfrm>
            <a:prstGeom prst="rect">
              <a:avLst/>
            </a:prstGeom>
            <a:solidFill>
              <a:srgbClr val="B3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Industrial/Commercial demand response providing reserve</a:t>
              </a:r>
            </a:p>
          </p:txBody>
        </p:sp>
        <p:sp>
          <p:nvSpPr>
            <p:cNvPr id="13" name="TextBox 12">
              <a:extLst>
                <a:ext uri="{FF2B5EF4-FFF2-40B4-BE49-F238E27FC236}">
                  <a16:creationId xmlns:a16="http://schemas.microsoft.com/office/drawing/2014/main" id="{EDB54DCB-A3C1-DE1E-9BB5-38F233B48BC3}"/>
                </a:ext>
              </a:extLst>
            </p:cNvPr>
            <p:cNvSpPr txBox="1"/>
            <p:nvPr/>
          </p:nvSpPr>
          <p:spPr>
            <a:xfrm>
              <a:off x="6898231" y="2911589"/>
              <a:ext cx="1104687" cy="138083"/>
            </a:xfrm>
            <a:prstGeom prst="rect">
              <a:avLst/>
            </a:prstGeom>
            <a:noFill/>
          </p:spPr>
          <p:txBody>
            <a:bodyPr wrap="square" rtlCol="0">
              <a:spAutoFit/>
            </a:bodyPr>
            <a:lstStyle/>
            <a:p>
              <a:r>
                <a:rPr lang="en-GB" dirty="0"/>
                <a:t>Months</a:t>
              </a:r>
            </a:p>
          </p:txBody>
        </p:sp>
      </p:grpSp>
      <p:sp>
        <p:nvSpPr>
          <p:cNvPr id="46" name="TextBox 45">
            <a:extLst>
              <a:ext uri="{FF2B5EF4-FFF2-40B4-BE49-F238E27FC236}">
                <a16:creationId xmlns:a16="http://schemas.microsoft.com/office/drawing/2014/main" id="{02184463-2389-708A-02A7-65C490817741}"/>
              </a:ext>
            </a:extLst>
          </p:cNvPr>
          <p:cNvSpPr txBox="1"/>
          <p:nvPr/>
        </p:nvSpPr>
        <p:spPr>
          <a:xfrm>
            <a:off x="1249237" y="413439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
        <p:nvSpPr>
          <p:cNvPr id="47" name="TextBox 46">
            <a:extLst>
              <a:ext uri="{FF2B5EF4-FFF2-40B4-BE49-F238E27FC236}">
                <a16:creationId xmlns:a16="http://schemas.microsoft.com/office/drawing/2014/main" id="{53AF31B2-5C35-D3FD-07E5-15B036AE1940}"/>
              </a:ext>
            </a:extLst>
          </p:cNvPr>
          <p:cNvSpPr txBox="1"/>
          <p:nvPr/>
        </p:nvSpPr>
        <p:spPr>
          <a:xfrm>
            <a:off x="204291" y="4418684"/>
            <a:ext cx="11479709" cy="2462213"/>
          </a:xfrm>
          <a:prstGeom prst="rect">
            <a:avLst/>
          </a:prstGeom>
          <a:noFill/>
        </p:spPr>
        <p:txBody>
          <a:bodyPr wrap="square" lIns="91440" tIns="45720" rIns="91440" bIns="45720" rtlCol="0" anchor="t">
            <a:spAutoFit/>
          </a:bodyPr>
          <a:lstStyle/>
          <a:p>
            <a:pPr marL="146050"/>
            <a:r>
              <a:rPr lang="en-GB" sz="2200" dirty="0">
                <a:latin typeface="Open Sans"/>
                <a:ea typeface="Open Sans" panose="020B0606030504020204" pitchFamily="34" charset="0"/>
                <a:cs typeface="Open Sans" panose="020B0606030504020204" pitchFamily="34" charset="0"/>
              </a:rPr>
              <a:t>Therefore, as with other resources, some key questions need to be answered to assess the technical capacity of flexibility resources on the demand side: </a:t>
            </a:r>
          </a:p>
          <a:p>
            <a:pPr marL="537845" indent="-271145">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What is the size of the demand-side resource in terms of the total demand that can be curtailed or shifted? (MW)</a:t>
            </a:r>
          </a:p>
          <a:p>
            <a:pPr marL="537845" indent="-271145">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When and how fast can the demand be curtailed/shifted? (MW / minute)</a:t>
            </a:r>
          </a:p>
          <a:p>
            <a:pPr marL="537845" indent="-271145">
              <a:buSzPct val="12500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Is there a limit on the duration of curtailment/shift? (MWh)</a:t>
            </a:r>
          </a:p>
          <a:p>
            <a:pPr marL="285750" indent="-285750">
              <a:buFont typeface="Arial" panose="020B0604020202020204" pitchFamily="34" charset="0"/>
              <a:buChar char="•"/>
            </a:pPr>
            <a:endParaRPr lang="en-GB" sz="2200" dirty="0"/>
          </a:p>
        </p:txBody>
      </p:sp>
    </p:spTree>
    <p:extLst>
      <p:ext uri="{BB962C8B-B14F-4D97-AF65-F5344CB8AC3E}">
        <p14:creationId xmlns:p14="http://schemas.microsoft.com/office/powerpoint/2010/main" val="3939166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A8070E1-30E2-348A-7723-3658B0E1EAC3}"/>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0217E6B-6F1B-50BA-5150-E0349636D02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25</a:t>
            </a:fld>
            <a:endParaRPr lang="sv-SE" sz="1000" b="1" dirty="0">
              <a:solidFill>
                <a:schemeClr val="bg1"/>
              </a:solidFill>
            </a:endParaRPr>
          </a:p>
        </p:txBody>
      </p:sp>
      <p:sp>
        <p:nvSpPr>
          <p:cNvPr id="7" name="Rectangle 6">
            <a:extLst>
              <a:ext uri="{FF2B5EF4-FFF2-40B4-BE49-F238E27FC236}">
                <a16:creationId xmlns:a16="http://schemas.microsoft.com/office/drawing/2014/main" id="{108A6C34-0FCC-945F-D87F-516374544C4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Demand response (DR)</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5D443B2E-D6BA-59FF-B386-CC6D0E6A69F6}"/>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B5D454CB-E1D0-1D6F-31F2-6C145B96E270}"/>
              </a:ext>
            </a:extLst>
          </p:cNvPr>
          <p:cNvGraphicFramePr/>
          <p:nvPr>
            <p:extLst>
              <p:ext uri="{D42A27DB-BD31-4B8C-83A1-F6EECF244321}">
                <p14:modId xmlns:p14="http://schemas.microsoft.com/office/powerpoint/2010/main" val="1548996799"/>
              </p:ext>
            </p:extLst>
          </p:nvPr>
        </p:nvGraphicFramePr>
        <p:xfrm>
          <a:off x="5421048" y="930057"/>
          <a:ext cx="5923228" cy="563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7E9DB43-D918-F300-AF80-2A9E5E55E5CA}"/>
              </a:ext>
            </a:extLst>
          </p:cNvPr>
          <p:cNvSpPr txBox="1"/>
          <p:nvPr/>
        </p:nvSpPr>
        <p:spPr>
          <a:xfrm>
            <a:off x="343847" y="1701264"/>
            <a:ext cx="4399603" cy="4154984"/>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Demand response (DR) provides </a:t>
            </a:r>
            <a:r>
              <a:rPr lang="en-US" sz="2400" b="1" dirty="0">
                <a:latin typeface="Open Sans" panose="020B0606030504020204" pitchFamily="34" charset="0"/>
                <a:ea typeface="Open Sans" panose="020B0606030504020204" pitchFamily="34" charset="0"/>
                <a:cs typeface="Open Sans" panose="020B0606030504020204" pitchFamily="34" charset="0"/>
              </a:rPr>
              <a:t>incentives to shift or reduce electricity demand </a:t>
            </a:r>
            <a:r>
              <a:rPr lang="en-US" sz="2400" dirty="0">
                <a:latin typeface="Open Sans" panose="020B0606030504020204" pitchFamily="34" charset="0"/>
                <a:ea typeface="Open Sans" panose="020B0606030504020204" pitchFamily="34" charset="0"/>
                <a:cs typeface="Open Sans" panose="020B0606030504020204" pitchFamily="34" charset="0"/>
              </a:rPr>
              <a:t>in wholesale and ancillary power markets, helping to balance the grid. </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DR programs are generally categorized into two main types: </a:t>
            </a:r>
            <a:r>
              <a:rPr lang="en-US" sz="2400" b="1" dirty="0">
                <a:latin typeface="Open Sans" panose="020B0606030504020204" pitchFamily="34" charset="0"/>
                <a:ea typeface="Open Sans" panose="020B0606030504020204" pitchFamily="34" charset="0"/>
                <a:cs typeface="Open Sans" panose="020B0606030504020204" pitchFamily="34" charset="0"/>
              </a:rPr>
              <a:t>incentive-based and price-based mechanisms.</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479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CFA9285-5F11-FFA4-92BB-F91EFC3D9E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380A553-67D4-AA25-81D4-34577E588D06}"/>
              </a:ext>
            </a:extLst>
          </p:cNvPr>
          <p:cNvPicPr>
            <a:picLocks noChangeAspect="1"/>
          </p:cNvPicPr>
          <p:nvPr/>
        </p:nvPicPr>
        <p:blipFill rotWithShape="1">
          <a:blip r:embed="rId3">
            <a:extLst>
              <a:ext uri="{28A0092B-C50C-407E-A947-70E740481C1C}">
                <a14:useLocalDpi xmlns:a14="http://schemas.microsoft.com/office/drawing/2010/main" val="0"/>
              </a:ext>
            </a:extLst>
          </a:blip>
          <a:srcRect t="2346" b="1829"/>
          <a:stretch/>
        </p:blipFill>
        <p:spPr>
          <a:xfrm>
            <a:off x="4189121" y="1256396"/>
            <a:ext cx="7671731" cy="5106304"/>
          </a:xfrm>
          <a:prstGeom prst="rect">
            <a:avLst/>
          </a:prstGeom>
        </p:spPr>
      </p:pic>
      <p:sp>
        <p:nvSpPr>
          <p:cNvPr id="3" name="Slide Number Placeholder 1">
            <a:extLst>
              <a:ext uri="{FF2B5EF4-FFF2-40B4-BE49-F238E27FC236}">
                <a16:creationId xmlns:a16="http://schemas.microsoft.com/office/drawing/2014/main" id="{EA1AEECC-872E-DC86-9519-0BE0B4BF722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26</a:t>
            </a:fld>
            <a:endParaRPr lang="sv-SE" sz="1000" b="1" dirty="0">
              <a:solidFill>
                <a:schemeClr val="bg1"/>
              </a:solidFill>
            </a:endParaRPr>
          </a:p>
        </p:txBody>
      </p:sp>
      <p:sp>
        <p:nvSpPr>
          <p:cNvPr id="7" name="Rectangle 6">
            <a:extLst>
              <a:ext uri="{FF2B5EF4-FFF2-40B4-BE49-F238E27FC236}">
                <a16:creationId xmlns:a16="http://schemas.microsoft.com/office/drawing/2014/main" id="{3B68C70A-9437-ACCD-0DCA-F29B5E9892D8}"/>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Demand aggregators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7FC4916A-CAED-21A8-ED73-097406138953}"/>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sp>
        <p:nvSpPr>
          <p:cNvPr id="4" name="TextBox 3">
            <a:extLst>
              <a:ext uri="{FF2B5EF4-FFF2-40B4-BE49-F238E27FC236}">
                <a16:creationId xmlns:a16="http://schemas.microsoft.com/office/drawing/2014/main" id="{87071C42-7DA2-DB03-81A7-43FA09F9DC43}"/>
              </a:ext>
            </a:extLst>
          </p:cNvPr>
          <p:cNvSpPr txBox="1"/>
          <p:nvPr/>
        </p:nvSpPr>
        <p:spPr>
          <a:xfrm>
            <a:off x="4386137" y="600129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
        <p:nvSpPr>
          <p:cNvPr id="6" name="TextBox 5">
            <a:extLst>
              <a:ext uri="{FF2B5EF4-FFF2-40B4-BE49-F238E27FC236}">
                <a16:creationId xmlns:a16="http://schemas.microsoft.com/office/drawing/2014/main" id="{73607B44-AD37-F3A1-93C0-B3A7A0EC4698}"/>
              </a:ext>
            </a:extLst>
          </p:cNvPr>
          <p:cNvSpPr txBox="1"/>
          <p:nvPr/>
        </p:nvSpPr>
        <p:spPr>
          <a:xfrm>
            <a:off x="203201" y="1497696"/>
            <a:ext cx="3985920" cy="5016758"/>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Aggregators enhance </a:t>
            </a:r>
            <a:r>
              <a:rPr lang="en-US" sz="2000" b="1" dirty="0">
                <a:latin typeface="Open Sans" panose="020B0606030504020204" pitchFamily="34" charset="0"/>
                <a:ea typeface="Open Sans" panose="020B0606030504020204" pitchFamily="34" charset="0"/>
                <a:cs typeface="Open Sans" panose="020B0606030504020204" pitchFamily="34" charset="0"/>
              </a:rPr>
              <a:t>demand response </a:t>
            </a:r>
            <a:r>
              <a:rPr lang="en-US" sz="2000" dirty="0">
                <a:latin typeface="Open Sans" panose="020B0606030504020204" pitchFamily="34" charset="0"/>
                <a:ea typeface="Open Sans" panose="020B0606030504020204" pitchFamily="34" charset="0"/>
                <a:cs typeface="Open Sans" panose="020B0606030504020204" pitchFamily="34" charset="0"/>
              </a:rPr>
              <a:t>by contracting with diverse </a:t>
            </a:r>
            <a:r>
              <a:rPr lang="en-US" sz="2000" b="1" dirty="0">
                <a:latin typeface="Open Sans" panose="020B0606030504020204" pitchFamily="34" charset="0"/>
                <a:ea typeface="Open Sans" panose="020B0606030504020204" pitchFamily="34" charset="0"/>
                <a:cs typeface="Open Sans" panose="020B0606030504020204" pitchFamily="34" charset="0"/>
              </a:rPr>
              <a:t>end-users</a:t>
            </a:r>
            <a:r>
              <a:rPr lang="en-US" sz="2000" dirty="0">
                <a:latin typeface="Open Sans" panose="020B0606030504020204" pitchFamily="34" charset="0"/>
                <a:ea typeface="Open Sans" panose="020B0606030504020204" pitchFamily="34" charset="0"/>
                <a:cs typeface="Open Sans" panose="020B0606030504020204" pitchFamily="34" charset="0"/>
              </a:rPr>
              <a:t>, controlling their assets, and forming larger demand blocks that can participate in </a:t>
            </a:r>
            <a:r>
              <a:rPr lang="en-US" sz="2000" b="1" dirty="0">
                <a:latin typeface="Open Sans" panose="020B0606030504020204" pitchFamily="34" charset="0"/>
                <a:ea typeface="Open Sans" panose="020B0606030504020204" pitchFamily="34" charset="0"/>
                <a:cs typeface="Open Sans" panose="020B0606030504020204" pitchFamily="34" charset="0"/>
              </a:rPr>
              <a:t>electricity markets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Time-of-use pricing </a:t>
            </a:r>
            <a:r>
              <a:rPr lang="en-US" sz="2000" dirty="0">
                <a:latin typeface="Open Sans" panose="020B0606030504020204" pitchFamily="34" charset="0"/>
                <a:ea typeface="Open Sans" panose="020B0606030504020204" pitchFamily="34" charset="0"/>
                <a:cs typeface="Open Sans" panose="020B0606030504020204" pitchFamily="34" charset="0"/>
              </a:rPr>
              <a:t>incentivizes consumers to shift their demand, reducing peak consumption and supporting variable renewable energy integration by </a:t>
            </a:r>
            <a:r>
              <a:rPr lang="en-US" sz="2000" b="1" dirty="0">
                <a:latin typeface="Open Sans" panose="020B0606030504020204" pitchFamily="34" charset="0"/>
                <a:ea typeface="Open Sans" panose="020B0606030504020204" pitchFamily="34" charset="0"/>
                <a:cs typeface="Open Sans" panose="020B0606030504020204" pitchFamily="34" charset="0"/>
              </a:rPr>
              <a:t>aligning demand with supply conditions</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69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BD993AD-E019-C45E-8804-A72429F3B7A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04B6C46-5700-946F-C815-03BA818A4F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27</a:t>
            </a:fld>
            <a:endParaRPr lang="sv-SE" sz="1000" b="1" dirty="0">
              <a:solidFill>
                <a:schemeClr val="bg1"/>
              </a:solidFill>
            </a:endParaRPr>
          </a:p>
        </p:txBody>
      </p:sp>
      <p:sp>
        <p:nvSpPr>
          <p:cNvPr id="7" name="Rectangle 6">
            <a:extLst>
              <a:ext uri="{FF2B5EF4-FFF2-40B4-BE49-F238E27FC236}">
                <a16:creationId xmlns:a16="http://schemas.microsoft.com/office/drawing/2014/main" id="{048B707B-4A9A-B3E9-9BF9-4B2FD90252F5}"/>
              </a:ext>
            </a:extLst>
          </p:cNvPr>
          <p:cNvSpPr/>
          <p:nvPr/>
        </p:nvSpPr>
        <p:spPr>
          <a:xfrm>
            <a:off x="343847" y="68165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Sector coupling: Power to heat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A680D524-4480-6CBA-8D2D-E0D9801603CB}"/>
              </a:ext>
            </a:extLst>
          </p:cNvPr>
          <p:cNvSpPr txBox="1">
            <a:spLocks/>
          </p:cNvSpPr>
          <p:nvPr/>
        </p:nvSpPr>
        <p:spPr>
          <a:xfrm>
            <a:off x="343847" y="7715"/>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sp>
        <p:nvSpPr>
          <p:cNvPr id="2" name="Rectangle 1">
            <a:extLst>
              <a:ext uri="{FF2B5EF4-FFF2-40B4-BE49-F238E27FC236}">
                <a16:creationId xmlns:a16="http://schemas.microsoft.com/office/drawing/2014/main" id="{6E32E083-80E7-AE39-4C6A-D56E685F1802}"/>
              </a:ext>
            </a:extLst>
          </p:cNvPr>
          <p:cNvSpPr/>
          <p:nvPr/>
        </p:nvSpPr>
        <p:spPr>
          <a:xfrm>
            <a:off x="342892" y="2828985"/>
            <a:ext cx="10310923" cy="283602"/>
          </a:xfrm>
          <a:prstGeom prst="rect">
            <a:avLst/>
          </a:prstGeom>
          <a:solidFill>
            <a:schemeClr val="accent5">
              <a:lumMod val="60000"/>
              <a:lumOff val="40000"/>
              <a:alpha val="4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angle 3">
            <a:extLst>
              <a:ext uri="{FF2B5EF4-FFF2-40B4-BE49-F238E27FC236}">
                <a16:creationId xmlns:a16="http://schemas.microsoft.com/office/drawing/2014/main" id="{F27B684E-1999-E134-3AA5-E3CB9A6A4BBF}"/>
              </a:ext>
            </a:extLst>
          </p:cNvPr>
          <p:cNvSpPr/>
          <p:nvPr/>
        </p:nvSpPr>
        <p:spPr>
          <a:xfrm>
            <a:off x="342892" y="6047708"/>
            <a:ext cx="10310923" cy="248112"/>
          </a:xfrm>
          <a:prstGeom prst="rect">
            <a:avLst/>
          </a:prstGeom>
          <a:solidFill>
            <a:schemeClr val="accent2">
              <a:alpha val="4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descr="13,492 Coal Plant Icon Royalty-Free Photos and Stock Images | Shutterstock">
            <a:extLst>
              <a:ext uri="{FF2B5EF4-FFF2-40B4-BE49-F238E27FC236}">
                <a16:creationId xmlns:a16="http://schemas.microsoft.com/office/drawing/2014/main" id="{6F334EAC-B1E9-BCCC-2353-C66C118D44D8}"/>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12133" b="12133"/>
          <a:stretch/>
        </p:blipFill>
        <p:spPr bwMode="auto">
          <a:xfrm>
            <a:off x="633635" y="1352149"/>
            <a:ext cx="1319213" cy="999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d Turbines icon SVG Vector &amp; PNG Free Download | UXWing">
            <a:extLst>
              <a:ext uri="{FF2B5EF4-FFF2-40B4-BE49-F238E27FC236}">
                <a16:creationId xmlns:a16="http://schemas.microsoft.com/office/drawing/2014/main" id="{8FE3CE8E-FC9F-389D-01A8-D1044B36DC41}"/>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0594" y="1357778"/>
            <a:ext cx="1351108" cy="9990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Free Solar energy Icons in PNG &amp; SVG">
            <a:extLst>
              <a:ext uri="{FF2B5EF4-FFF2-40B4-BE49-F238E27FC236}">
                <a16:creationId xmlns:a16="http://schemas.microsoft.com/office/drawing/2014/main" id="{A41D47FD-052B-E23E-1F43-44C23B2CC8A5}"/>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2865" y="1543044"/>
            <a:ext cx="813829" cy="8138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s | electric car icon">
            <a:extLst>
              <a:ext uri="{FF2B5EF4-FFF2-40B4-BE49-F238E27FC236}">
                <a16:creationId xmlns:a16="http://schemas.microsoft.com/office/drawing/2014/main" id="{0D80276B-50B0-CC81-0A34-32770D65FAEF}"/>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20714" b="17171"/>
          <a:stretch/>
        </p:blipFill>
        <p:spPr bwMode="auto">
          <a:xfrm>
            <a:off x="6776081" y="1571619"/>
            <a:ext cx="1851182" cy="863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oftop Solar Panel Icons - Free SVG &amp; PNG Rooftop Solar Panel Images -  Noun Project">
            <a:extLst>
              <a:ext uri="{FF2B5EF4-FFF2-40B4-BE49-F238E27FC236}">
                <a16:creationId xmlns:a16="http://schemas.microsoft.com/office/drawing/2014/main" id="{8C630A91-A707-CE92-465C-9B7882F8EA74}"/>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69567" y="1245139"/>
            <a:ext cx="1319213" cy="13192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eat pump | Free SVG">
            <a:extLst>
              <a:ext uri="{FF2B5EF4-FFF2-40B4-BE49-F238E27FC236}">
                <a16:creationId xmlns:a16="http://schemas.microsoft.com/office/drawing/2014/main" id="{D6489171-45F3-C9BE-2A86-073DE5672EF1}"/>
              </a:ext>
            </a:extLst>
          </p:cNvPr>
          <p:cNvPicPr>
            <a:picLocks noChangeAspect="1" noChangeArrowheads="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t="20655" b="22194"/>
          <a:stretch/>
        </p:blipFill>
        <p:spPr bwMode="auto">
          <a:xfrm>
            <a:off x="2896721" y="4888972"/>
            <a:ext cx="1120370" cy="6403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eating Plant Icons - Free SVG &amp; PNG Heating Plant Images - Noun Project">
            <a:extLst>
              <a:ext uri="{FF2B5EF4-FFF2-40B4-BE49-F238E27FC236}">
                <a16:creationId xmlns:a16="http://schemas.microsoft.com/office/drawing/2014/main" id="{1991CF0F-3CE4-8871-6EF3-5C5A033CEECD}"/>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2487" y="4492223"/>
            <a:ext cx="1111785" cy="111178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1117342-03E6-B838-DC0D-05A41AD92F07}"/>
              </a:ext>
            </a:extLst>
          </p:cNvPr>
          <p:cNvGrpSpPr/>
          <p:nvPr/>
        </p:nvGrpSpPr>
        <p:grpSpPr>
          <a:xfrm>
            <a:off x="2059482" y="4650385"/>
            <a:ext cx="469674" cy="856875"/>
            <a:chOff x="2410056" y="3729038"/>
            <a:chExt cx="707298" cy="1195761"/>
          </a:xfrm>
        </p:grpSpPr>
        <p:sp>
          <p:nvSpPr>
            <p:cNvPr id="12" name="Cylinder 11">
              <a:extLst>
                <a:ext uri="{FF2B5EF4-FFF2-40B4-BE49-F238E27FC236}">
                  <a16:creationId xmlns:a16="http://schemas.microsoft.com/office/drawing/2014/main" id="{34E7C78A-BC00-C1F3-9C7A-5EC1D11C99E8}"/>
                </a:ext>
              </a:extLst>
            </p:cNvPr>
            <p:cNvSpPr/>
            <p:nvPr/>
          </p:nvSpPr>
          <p:spPr>
            <a:xfrm>
              <a:off x="2410056" y="3729038"/>
              <a:ext cx="663995" cy="1195761"/>
            </a:xfrm>
            <a:prstGeom prst="ca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46" name="Picture 22" descr="Heat Icon - Free PNG &amp; SVG 2885052 - Noun Project">
              <a:extLst>
                <a:ext uri="{FF2B5EF4-FFF2-40B4-BE49-F238E27FC236}">
                  <a16:creationId xmlns:a16="http://schemas.microsoft.com/office/drawing/2014/main" id="{3EA5B246-1A73-3361-B5DD-D508D9CB435F}"/>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2421622" y="4005169"/>
              <a:ext cx="695732" cy="69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FC362829-0838-9617-1996-C410E093259E}"/>
              </a:ext>
            </a:extLst>
          </p:cNvPr>
          <p:cNvGrpSpPr/>
          <p:nvPr/>
        </p:nvGrpSpPr>
        <p:grpSpPr>
          <a:xfrm>
            <a:off x="6611207" y="2970395"/>
            <a:ext cx="1507249" cy="1507249"/>
            <a:chOff x="6671136" y="3012234"/>
            <a:chExt cx="1507249" cy="1507249"/>
          </a:xfrm>
        </p:grpSpPr>
        <p:pic>
          <p:nvPicPr>
            <p:cNvPr id="1036" name="Picture 12" descr="Free Houses SVG, PNG Icon, Symbol. Download Image.">
              <a:extLst>
                <a:ext uri="{FF2B5EF4-FFF2-40B4-BE49-F238E27FC236}">
                  <a16:creationId xmlns:a16="http://schemas.microsoft.com/office/drawing/2014/main" id="{2DB8AE20-0519-FD00-CD1C-44CC210EA6B2}"/>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1136" y="3012234"/>
              <a:ext cx="1507249" cy="150724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ADE03EC-49B4-FBF7-9DE6-FD9F531BB30C}"/>
                </a:ext>
              </a:extLst>
            </p:cNvPr>
            <p:cNvGrpSpPr/>
            <p:nvPr/>
          </p:nvGrpSpPr>
          <p:grpSpPr>
            <a:xfrm>
              <a:off x="7263567" y="3597244"/>
              <a:ext cx="363403" cy="537630"/>
              <a:chOff x="2410056" y="3729038"/>
              <a:chExt cx="707298" cy="1195761"/>
            </a:xfrm>
          </p:grpSpPr>
          <p:sp>
            <p:nvSpPr>
              <p:cNvPr id="15" name="Cylinder 14">
                <a:extLst>
                  <a:ext uri="{FF2B5EF4-FFF2-40B4-BE49-F238E27FC236}">
                    <a16:creationId xmlns:a16="http://schemas.microsoft.com/office/drawing/2014/main" id="{C7B2EF95-2985-BB2F-6D34-03E030207873}"/>
                  </a:ext>
                </a:extLst>
              </p:cNvPr>
              <p:cNvSpPr/>
              <p:nvPr/>
            </p:nvSpPr>
            <p:spPr>
              <a:xfrm>
                <a:off x="2410056" y="3729038"/>
                <a:ext cx="663995" cy="1195761"/>
              </a:xfrm>
              <a:prstGeom prst="ca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22" descr="Heat Icon - Free PNG &amp; SVG 2885052 - Noun Project">
                <a:extLst>
                  <a:ext uri="{FF2B5EF4-FFF2-40B4-BE49-F238E27FC236}">
                    <a16:creationId xmlns:a16="http://schemas.microsoft.com/office/drawing/2014/main" id="{DBE0E1E6-F0DD-D80A-D0FE-36167DE74FEB}"/>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2421622" y="4005169"/>
                <a:ext cx="695732" cy="69573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20">
            <a:extLst>
              <a:ext uri="{FF2B5EF4-FFF2-40B4-BE49-F238E27FC236}">
                <a16:creationId xmlns:a16="http://schemas.microsoft.com/office/drawing/2014/main" id="{0DDAA2BC-57D7-E9D1-AF00-365FCB2A5BEF}"/>
              </a:ext>
            </a:extLst>
          </p:cNvPr>
          <p:cNvGrpSpPr/>
          <p:nvPr/>
        </p:nvGrpSpPr>
        <p:grpSpPr>
          <a:xfrm>
            <a:off x="4296272" y="4744580"/>
            <a:ext cx="528873" cy="797496"/>
            <a:chOff x="6054440" y="4978108"/>
            <a:chExt cx="712660" cy="1230184"/>
          </a:xfrm>
        </p:grpSpPr>
        <p:sp>
          <p:nvSpPr>
            <p:cNvPr id="20" name="Flowchart: Terminator 19">
              <a:extLst>
                <a:ext uri="{FF2B5EF4-FFF2-40B4-BE49-F238E27FC236}">
                  <a16:creationId xmlns:a16="http://schemas.microsoft.com/office/drawing/2014/main" id="{E7529570-667E-C9F2-4CBC-BE9A11E08322}"/>
                </a:ext>
              </a:extLst>
            </p:cNvPr>
            <p:cNvSpPr/>
            <p:nvPr/>
          </p:nvSpPr>
          <p:spPr>
            <a:xfrm rot="16200000">
              <a:off x="5781390" y="5251158"/>
              <a:ext cx="1230184" cy="684084"/>
            </a:xfrm>
            <a:prstGeom prst="flowChartTerminato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Picture 22" descr="Heat Icon - Free PNG &amp; SVG 2885052 - Noun Project">
              <a:extLst>
                <a:ext uri="{FF2B5EF4-FFF2-40B4-BE49-F238E27FC236}">
                  <a16:creationId xmlns:a16="http://schemas.microsoft.com/office/drawing/2014/main" id="{1C9F280A-5D97-BBFB-48CE-A35946B0F62F}"/>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6071368" y="5236698"/>
              <a:ext cx="695732" cy="6957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48" name="Picture 24" descr="Industry Icon Gráfico por marco.livolsi2014 · Creative Fabrica">
            <a:extLst>
              <a:ext uri="{FF2B5EF4-FFF2-40B4-BE49-F238E27FC236}">
                <a16:creationId xmlns:a16="http://schemas.microsoft.com/office/drawing/2014/main" id="{79950928-8C24-392C-A1E8-D91C0E803179}"/>
              </a:ext>
            </a:extLst>
          </p:cNvPr>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13517" t="6592" r="15709" b="10375"/>
          <a:stretch/>
        </p:blipFill>
        <p:spPr bwMode="auto">
          <a:xfrm>
            <a:off x="8223207" y="4655248"/>
            <a:ext cx="1276350" cy="99655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BDA7797-E3C3-8AFA-8133-660F27133370}"/>
              </a:ext>
            </a:extLst>
          </p:cNvPr>
          <p:cNvSpPr txBox="1"/>
          <p:nvPr/>
        </p:nvSpPr>
        <p:spPr>
          <a:xfrm>
            <a:off x="626542" y="1062930"/>
            <a:ext cx="4032229" cy="323165"/>
          </a:xfrm>
          <a:prstGeom prst="rect">
            <a:avLst/>
          </a:prstGeom>
          <a:noFill/>
        </p:spPr>
        <p:txBody>
          <a:bodyPr wrap="square" rtlCol="0">
            <a:spAutoFit/>
          </a:bodyPr>
          <a:lstStyle/>
          <a:p>
            <a:r>
              <a:rPr lang="es-CO"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Centralized</a:t>
            </a:r>
            <a:r>
              <a:rPr lang="es-CO"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electricity</a:t>
            </a:r>
            <a:r>
              <a:rPr lang="es-CO"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infrastructure</a:t>
            </a:r>
            <a:endParaRPr lang="es-CO"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695E7B8C-E705-0197-501A-8E75DDE2AF56}"/>
              </a:ext>
            </a:extLst>
          </p:cNvPr>
          <p:cNvSpPr txBox="1"/>
          <p:nvPr/>
        </p:nvSpPr>
        <p:spPr>
          <a:xfrm>
            <a:off x="6696314" y="1004536"/>
            <a:ext cx="4032229" cy="323165"/>
          </a:xfrm>
          <a:prstGeom prst="rect">
            <a:avLst/>
          </a:prstGeom>
          <a:noFill/>
        </p:spPr>
        <p:txBody>
          <a:bodyPr wrap="square" rtlCol="0">
            <a:spAutoFit/>
          </a:bodyPr>
          <a:lstStyle/>
          <a:p>
            <a:r>
              <a:rPr lang="es-CO"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Decentralized</a:t>
            </a:r>
            <a:r>
              <a:rPr lang="es-CO"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electricity</a:t>
            </a:r>
            <a:r>
              <a:rPr lang="es-CO"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infrastructure</a:t>
            </a:r>
            <a:endParaRPr lang="es-CO"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1F780FCA-5961-4B51-56AC-9FBB6EE54132}"/>
              </a:ext>
            </a:extLst>
          </p:cNvPr>
          <p:cNvSpPr txBox="1"/>
          <p:nvPr/>
        </p:nvSpPr>
        <p:spPr>
          <a:xfrm>
            <a:off x="979484" y="2415815"/>
            <a:ext cx="4032229" cy="276999"/>
          </a:xfrm>
          <a:prstGeom prst="rect">
            <a:avLst/>
          </a:prstGeom>
          <a:noFill/>
        </p:spPr>
        <p:txBody>
          <a:bodyPr wrap="square" rtlCol="0">
            <a:spAutoFit/>
          </a:bodyPr>
          <a:lstStyle/>
          <a:p>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Thermal</a:t>
            </a:r>
            <a:r>
              <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and </a:t>
            </a: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renewable</a:t>
            </a:r>
            <a:r>
              <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power</a:t>
            </a:r>
            <a:r>
              <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plants</a:t>
            </a:r>
            <a:endPar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EE7A7625-2304-FC25-D8C4-6D778F4733E8}"/>
              </a:ext>
            </a:extLst>
          </p:cNvPr>
          <p:cNvSpPr txBox="1"/>
          <p:nvPr/>
        </p:nvSpPr>
        <p:spPr>
          <a:xfrm>
            <a:off x="6958825" y="2367136"/>
            <a:ext cx="1554729" cy="276999"/>
          </a:xfrm>
          <a:prstGeom prst="rect">
            <a:avLst/>
          </a:prstGeom>
          <a:noFill/>
        </p:spPr>
        <p:txBody>
          <a:bodyPr wrap="square" rtlCol="0">
            <a:spAutoFit/>
          </a:bodyPr>
          <a:lstStyle/>
          <a:p>
            <a:r>
              <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Electric </a:t>
            </a: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vehicles</a:t>
            </a:r>
            <a:endPar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5D9F0605-F836-9DE0-78EC-CCF2F095103C}"/>
              </a:ext>
            </a:extLst>
          </p:cNvPr>
          <p:cNvSpPr txBox="1"/>
          <p:nvPr/>
        </p:nvSpPr>
        <p:spPr>
          <a:xfrm>
            <a:off x="9716842" y="2218375"/>
            <a:ext cx="1554729" cy="461665"/>
          </a:xfrm>
          <a:prstGeom prst="rect">
            <a:avLst/>
          </a:prstGeom>
          <a:noFill/>
        </p:spPr>
        <p:txBody>
          <a:bodyPr wrap="square" rtlCol="0">
            <a:spAutoFit/>
          </a:bodyPr>
          <a:lstStyle/>
          <a:p>
            <a:pPr algn="ct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Residential</a:t>
            </a:r>
            <a:r>
              <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PV and </a:t>
            </a: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storage</a:t>
            </a:r>
            <a:endPar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12" descr="Free Houses SVG, PNG Icon, Symbol. Download Image.">
            <a:extLst>
              <a:ext uri="{FF2B5EF4-FFF2-40B4-BE49-F238E27FC236}">
                <a16:creationId xmlns:a16="http://schemas.microsoft.com/office/drawing/2014/main" id="{654BA193-8F26-5051-7A2D-BA4C133C2149}"/>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5364" y="2960365"/>
            <a:ext cx="1507249" cy="15072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Free Houses SVG, PNG Icon, Symbol. Download Image.">
            <a:extLst>
              <a:ext uri="{FF2B5EF4-FFF2-40B4-BE49-F238E27FC236}">
                <a16:creationId xmlns:a16="http://schemas.microsoft.com/office/drawing/2014/main" id="{E5E4C00B-82E5-25B1-D818-4576F5B055E1}"/>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3887" y="2960365"/>
            <a:ext cx="1507249" cy="150724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CEF7B0-1749-FC9C-8571-43DAEBE51257}"/>
              </a:ext>
            </a:extLst>
          </p:cNvPr>
          <p:cNvSpPr txBox="1"/>
          <p:nvPr/>
        </p:nvSpPr>
        <p:spPr>
          <a:xfrm>
            <a:off x="10418992" y="2799611"/>
            <a:ext cx="1554729" cy="461665"/>
          </a:xfrm>
          <a:prstGeom prst="rect">
            <a:avLst/>
          </a:prstGeom>
          <a:noFill/>
        </p:spPr>
        <p:txBody>
          <a:bodyPr wrap="square" rtlCol="0">
            <a:spAutoFit/>
          </a:bodyPr>
          <a:lstStyle/>
          <a:p>
            <a:pPr algn="ct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Electricity</a:t>
            </a:r>
            <a:r>
              <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network</a:t>
            </a:r>
            <a:endParaRPr lang="es-CO"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0CDA1825-0A3E-9E36-3154-A4AE07C14D10}"/>
              </a:ext>
            </a:extLst>
          </p:cNvPr>
          <p:cNvSpPr txBox="1"/>
          <p:nvPr/>
        </p:nvSpPr>
        <p:spPr>
          <a:xfrm>
            <a:off x="10496557" y="6041817"/>
            <a:ext cx="1554729" cy="276999"/>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network</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3" name="Picture 22" descr="Heat Icon - Free PNG &amp; SVG 2885052 - Noun Project">
            <a:extLst>
              <a:ext uri="{FF2B5EF4-FFF2-40B4-BE49-F238E27FC236}">
                <a16:creationId xmlns:a16="http://schemas.microsoft.com/office/drawing/2014/main" id="{36F6E4ED-A95C-58AA-ECBA-A539AE1A2DC8}"/>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4415" y="3597258"/>
            <a:ext cx="537616" cy="5376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lectricity Icon - Free PNG &amp; SVG 3136670 - Noun Project">
            <a:extLst>
              <a:ext uri="{FF2B5EF4-FFF2-40B4-BE49-F238E27FC236}">
                <a16:creationId xmlns:a16="http://schemas.microsoft.com/office/drawing/2014/main" id="{C973ABC9-A221-BF4B-F686-5A8BA5C7E6F2}"/>
              </a:ext>
            </a:extLst>
          </p:cNvPr>
          <p:cNvPicPr>
            <a:picLocks noChangeAspect="1" noChangeArrowheads="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04372" y="3169459"/>
            <a:ext cx="641257" cy="6412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Heat Icon - Free PNG &amp; SVG 2885052 - Noun Project">
            <a:extLst>
              <a:ext uri="{FF2B5EF4-FFF2-40B4-BE49-F238E27FC236}">
                <a16:creationId xmlns:a16="http://schemas.microsoft.com/office/drawing/2014/main" id="{E1DE6387-B1FF-AEE0-89DF-048A88FD3E19}"/>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76549" y="5565966"/>
            <a:ext cx="537616" cy="5376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eat pump | Free SVG">
            <a:extLst>
              <a:ext uri="{FF2B5EF4-FFF2-40B4-BE49-F238E27FC236}">
                <a16:creationId xmlns:a16="http://schemas.microsoft.com/office/drawing/2014/main" id="{810B7846-DA36-29D5-F0DC-5B2F7C7C77AE}"/>
              </a:ext>
            </a:extLst>
          </p:cNvPr>
          <p:cNvPicPr>
            <a:picLocks noChangeAspect="1" noChangeArrowheads="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t="20655" b="22194"/>
          <a:stretch/>
        </p:blipFill>
        <p:spPr bwMode="auto">
          <a:xfrm rot="16200000">
            <a:off x="8439335" y="3650563"/>
            <a:ext cx="697660" cy="398720"/>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a:extLst>
              <a:ext uri="{FF2B5EF4-FFF2-40B4-BE49-F238E27FC236}">
                <a16:creationId xmlns:a16="http://schemas.microsoft.com/office/drawing/2014/main" id="{06DC78A3-4E8D-347A-C60D-5BF83E2AB5CC}"/>
              </a:ext>
            </a:extLst>
          </p:cNvPr>
          <p:cNvGrpSpPr/>
          <p:nvPr/>
        </p:nvGrpSpPr>
        <p:grpSpPr>
          <a:xfrm>
            <a:off x="9405653" y="2953426"/>
            <a:ext cx="1507249" cy="1507249"/>
            <a:chOff x="9405653" y="2982002"/>
            <a:chExt cx="1507249" cy="1507249"/>
          </a:xfrm>
        </p:grpSpPr>
        <p:pic>
          <p:nvPicPr>
            <p:cNvPr id="30" name="Picture 12" descr="Free Houses SVG, PNG Icon, Symbol. Download Image.">
              <a:extLst>
                <a:ext uri="{FF2B5EF4-FFF2-40B4-BE49-F238E27FC236}">
                  <a16:creationId xmlns:a16="http://schemas.microsoft.com/office/drawing/2014/main" id="{BA2690D4-78A6-E56A-9F45-9A295713268D}"/>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5653" y="2982002"/>
              <a:ext cx="1507249" cy="1507249"/>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C146ED6B-57AB-B0DE-3742-7B8F5BB206BA}"/>
                </a:ext>
              </a:extLst>
            </p:cNvPr>
            <p:cNvGrpSpPr/>
            <p:nvPr/>
          </p:nvGrpSpPr>
          <p:grpSpPr>
            <a:xfrm>
              <a:off x="9980189" y="3558346"/>
              <a:ext cx="349677" cy="597543"/>
              <a:chOff x="6054440" y="4978108"/>
              <a:chExt cx="712660" cy="1230184"/>
            </a:xfrm>
          </p:grpSpPr>
          <p:sp>
            <p:nvSpPr>
              <p:cNvPr id="37" name="Flowchart: Terminator 36">
                <a:extLst>
                  <a:ext uri="{FF2B5EF4-FFF2-40B4-BE49-F238E27FC236}">
                    <a16:creationId xmlns:a16="http://schemas.microsoft.com/office/drawing/2014/main" id="{0655EF2D-99F5-5F94-9CF7-CBB0F94A7FD8}"/>
                  </a:ext>
                </a:extLst>
              </p:cNvPr>
              <p:cNvSpPr/>
              <p:nvPr/>
            </p:nvSpPr>
            <p:spPr>
              <a:xfrm rot="16200000">
                <a:off x="5781390" y="5251158"/>
                <a:ext cx="1230184" cy="684084"/>
              </a:xfrm>
              <a:prstGeom prst="flowChartTerminato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8" name="Picture 22" descr="Heat Icon - Free PNG &amp; SVG 2885052 - Noun Project">
                <a:extLst>
                  <a:ext uri="{FF2B5EF4-FFF2-40B4-BE49-F238E27FC236}">
                    <a16:creationId xmlns:a16="http://schemas.microsoft.com/office/drawing/2014/main" id="{BF9E91C5-49BE-D807-A1C0-46738487672B}"/>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6071368" y="5236698"/>
                <a:ext cx="695732" cy="69573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9" name="Group 38">
            <a:extLst>
              <a:ext uri="{FF2B5EF4-FFF2-40B4-BE49-F238E27FC236}">
                <a16:creationId xmlns:a16="http://schemas.microsoft.com/office/drawing/2014/main" id="{712136D0-4E3C-ADC3-5584-A4A727E6BDA5}"/>
              </a:ext>
            </a:extLst>
          </p:cNvPr>
          <p:cNvGrpSpPr/>
          <p:nvPr/>
        </p:nvGrpSpPr>
        <p:grpSpPr>
          <a:xfrm>
            <a:off x="6651034" y="4393459"/>
            <a:ext cx="1507249" cy="1507249"/>
            <a:chOff x="6666369" y="4366874"/>
            <a:chExt cx="1507249" cy="1507249"/>
          </a:xfrm>
        </p:grpSpPr>
        <p:pic>
          <p:nvPicPr>
            <p:cNvPr id="29" name="Picture 12" descr="Free Houses SVG, PNG Icon, Symbol. Download Image.">
              <a:extLst>
                <a:ext uri="{FF2B5EF4-FFF2-40B4-BE49-F238E27FC236}">
                  <a16:creationId xmlns:a16="http://schemas.microsoft.com/office/drawing/2014/main" id="{5ABCAFE4-7AFB-801B-FA13-EBAF8265FF9C}"/>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6369" y="4366874"/>
              <a:ext cx="1507249" cy="15072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ownload Free Central heating Generic color lineal-color icon Icons in PNG  &amp; SVG">
              <a:extLst>
                <a:ext uri="{FF2B5EF4-FFF2-40B4-BE49-F238E27FC236}">
                  <a16:creationId xmlns:a16="http://schemas.microsoft.com/office/drawing/2014/main" id="{20EC6E20-ABDA-3BC1-AA4C-13D6D1D32137}"/>
                </a:ext>
              </a:extLst>
            </p:cNvPr>
            <p:cNvPicPr>
              <a:picLocks noChangeAspect="1" noChangeArrowheads="1"/>
            </p:cNvPicPr>
            <p:nvPr/>
          </p:nvPicPr>
          <p:blipFill>
            <a:blip r:embed="rId1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9683" y="4935943"/>
              <a:ext cx="645213" cy="645213"/>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a:extLst>
              <a:ext uri="{FF2B5EF4-FFF2-40B4-BE49-F238E27FC236}">
                <a16:creationId xmlns:a16="http://schemas.microsoft.com/office/drawing/2014/main" id="{DBD62B29-30A4-DDEB-5D54-853A812B1441}"/>
              </a:ext>
            </a:extLst>
          </p:cNvPr>
          <p:cNvSpPr txBox="1"/>
          <p:nvPr/>
        </p:nvSpPr>
        <p:spPr>
          <a:xfrm>
            <a:off x="311014" y="5494489"/>
            <a:ext cx="1554729" cy="461665"/>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plants</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and CHP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plants</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8E0C6D0A-923A-4330-CB22-8234AEE06392}"/>
              </a:ext>
            </a:extLst>
          </p:cNvPr>
          <p:cNvSpPr txBox="1"/>
          <p:nvPr/>
        </p:nvSpPr>
        <p:spPr>
          <a:xfrm>
            <a:off x="1623356" y="5491354"/>
            <a:ext cx="1310702" cy="461665"/>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Centralized</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storage</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64961DFD-3109-FF2C-46F6-379946140E0E}"/>
              </a:ext>
            </a:extLst>
          </p:cNvPr>
          <p:cNvSpPr txBox="1"/>
          <p:nvPr/>
        </p:nvSpPr>
        <p:spPr>
          <a:xfrm>
            <a:off x="2787148" y="5497791"/>
            <a:ext cx="1310702" cy="461665"/>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Centralized</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pumps</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C78D9840-CA18-F9E2-198F-48FA5794D758}"/>
              </a:ext>
            </a:extLst>
          </p:cNvPr>
          <p:cNvSpPr txBox="1"/>
          <p:nvPr/>
        </p:nvSpPr>
        <p:spPr>
          <a:xfrm>
            <a:off x="3911893" y="5508081"/>
            <a:ext cx="1310702" cy="461665"/>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Centralized</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electric</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boilers</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D301EEBF-670F-6192-5193-0116F1236DC6}"/>
              </a:ext>
            </a:extLst>
          </p:cNvPr>
          <p:cNvSpPr txBox="1"/>
          <p:nvPr/>
        </p:nvSpPr>
        <p:spPr>
          <a:xfrm>
            <a:off x="6576847" y="5660554"/>
            <a:ext cx="1598470" cy="276999"/>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District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heating</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B73A804D-D5B7-0D60-3D68-83DA50C51D2C}"/>
              </a:ext>
            </a:extLst>
          </p:cNvPr>
          <p:cNvSpPr txBox="1"/>
          <p:nvPr/>
        </p:nvSpPr>
        <p:spPr>
          <a:xfrm>
            <a:off x="8120796" y="5680614"/>
            <a:ext cx="1598470" cy="276999"/>
          </a:xfrm>
          <a:prstGeom prst="rect">
            <a:avLst/>
          </a:prstGeom>
          <a:noFill/>
        </p:spPr>
        <p:txBody>
          <a:bodyPr wrap="square" rtlCol="0">
            <a:spAutoFit/>
          </a:bodyPr>
          <a:lstStyle/>
          <a:p>
            <a:pPr algn="ct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Industrial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heating</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0" name="Connector: Elbow 49">
            <a:extLst>
              <a:ext uri="{FF2B5EF4-FFF2-40B4-BE49-F238E27FC236}">
                <a16:creationId xmlns:a16="http://schemas.microsoft.com/office/drawing/2014/main" id="{BBB1D5C0-2CB4-78DA-422B-5D8FAC05D854}"/>
              </a:ext>
            </a:extLst>
          </p:cNvPr>
          <p:cNvCxnSpPr>
            <a:cxnSpLocks/>
          </p:cNvCxnSpPr>
          <p:nvPr/>
        </p:nvCxnSpPr>
        <p:spPr>
          <a:xfrm>
            <a:off x="2528353" y="2742459"/>
            <a:ext cx="599046" cy="253329"/>
          </a:xfrm>
          <a:prstGeom prst="bentConnector3">
            <a:avLst>
              <a:gd name="adj1" fmla="val 229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D680C5D-83A9-440B-DDC1-9BB757D2A50E}"/>
              </a:ext>
            </a:extLst>
          </p:cNvPr>
          <p:cNvSpPr txBox="1"/>
          <p:nvPr/>
        </p:nvSpPr>
        <p:spPr>
          <a:xfrm>
            <a:off x="1988811" y="6315741"/>
            <a:ext cx="1554729" cy="276999"/>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supply</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29EBCD44-E934-1977-2E24-7725A17E9B14}"/>
              </a:ext>
            </a:extLst>
          </p:cNvPr>
          <p:cNvSpPr txBox="1"/>
          <p:nvPr/>
        </p:nvSpPr>
        <p:spPr>
          <a:xfrm>
            <a:off x="7396184" y="6314301"/>
            <a:ext cx="1554729" cy="276999"/>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demand</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96DE2BC3-D3E9-0DBF-2FB3-E884EF8CD57B}"/>
              </a:ext>
            </a:extLst>
          </p:cNvPr>
          <p:cNvSpPr txBox="1"/>
          <p:nvPr/>
        </p:nvSpPr>
        <p:spPr>
          <a:xfrm>
            <a:off x="5115087" y="4210464"/>
            <a:ext cx="1598470" cy="461665"/>
          </a:xfrm>
          <a:prstGeom prst="rect">
            <a:avLst/>
          </a:prstGeom>
          <a:noFill/>
        </p:spPr>
        <p:txBody>
          <a:bodyPr wrap="square" rtlCol="0">
            <a:spAutoFit/>
          </a:bodyPr>
          <a:lstStyle/>
          <a:p>
            <a:pPr algn="ct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Direct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electric</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heating</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5E599742-254E-4D2B-FFE7-92343A3E70B1}"/>
              </a:ext>
            </a:extLst>
          </p:cNvPr>
          <p:cNvSpPr txBox="1"/>
          <p:nvPr/>
        </p:nvSpPr>
        <p:spPr>
          <a:xfrm>
            <a:off x="6553297" y="4203565"/>
            <a:ext cx="1598470" cy="461665"/>
          </a:xfrm>
          <a:prstGeom prst="rect">
            <a:avLst/>
          </a:prstGeom>
          <a:noFill/>
        </p:spPr>
        <p:txBody>
          <a:bodyPr wrap="square" rtlCol="0">
            <a:spAutoFit/>
          </a:bodyPr>
          <a:lstStyle/>
          <a:p>
            <a:pPr algn="ct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Electric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thermal</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storage</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96C34484-2491-8364-CAF7-36E4665F196F}"/>
              </a:ext>
            </a:extLst>
          </p:cNvPr>
          <p:cNvSpPr txBox="1"/>
          <p:nvPr/>
        </p:nvSpPr>
        <p:spPr>
          <a:xfrm>
            <a:off x="7976082" y="4195412"/>
            <a:ext cx="1598470" cy="461665"/>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Decentral</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heat</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pumps</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6ED4172E-BBE8-5F9B-704F-CE446B89A915}"/>
              </a:ext>
            </a:extLst>
          </p:cNvPr>
          <p:cNvSpPr txBox="1"/>
          <p:nvPr/>
        </p:nvSpPr>
        <p:spPr>
          <a:xfrm>
            <a:off x="9385137" y="4205671"/>
            <a:ext cx="1598470" cy="461665"/>
          </a:xfrm>
          <a:prstGeom prst="rect">
            <a:avLst/>
          </a:prstGeom>
          <a:noFill/>
        </p:spPr>
        <p:txBody>
          <a:bodyPr wrap="square" rtlCol="0">
            <a:spAutoFit/>
          </a:bodyPr>
          <a:lstStyle/>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Decentral</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a:p>
            <a:pPr algn="ct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electric</a:t>
            </a: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boilers</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3" name="Connector: Elbow 62">
            <a:extLst>
              <a:ext uri="{FF2B5EF4-FFF2-40B4-BE49-F238E27FC236}">
                <a16:creationId xmlns:a16="http://schemas.microsoft.com/office/drawing/2014/main" id="{DDF278E4-B600-A3FF-D9B3-7144726C9DAD}"/>
              </a:ext>
            </a:extLst>
          </p:cNvPr>
          <p:cNvCxnSpPr>
            <a:cxnSpLocks/>
          </p:cNvCxnSpPr>
          <p:nvPr/>
        </p:nvCxnSpPr>
        <p:spPr>
          <a:xfrm rot="16200000" flipH="1">
            <a:off x="2406056" y="3895274"/>
            <a:ext cx="1970614" cy="131086"/>
          </a:xfrm>
          <a:prstGeom prst="bentConnector3">
            <a:avLst>
              <a:gd name="adj1" fmla="val 6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9" name="Connector: Elbow 1038">
            <a:extLst>
              <a:ext uri="{FF2B5EF4-FFF2-40B4-BE49-F238E27FC236}">
                <a16:creationId xmlns:a16="http://schemas.microsoft.com/office/drawing/2014/main" id="{A2E9FBA5-BFA2-2959-8E39-14C71BDA73E0}"/>
              </a:ext>
            </a:extLst>
          </p:cNvPr>
          <p:cNvCxnSpPr>
            <a:cxnSpLocks/>
            <a:endCxn id="20" idx="3"/>
          </p:cNvCxnSpPr>
          <p:nvPr/>
        </p:nvCxnSpPr>
        <p:spPr>
          <a:xfrm rot="16200000" flipH="1">
            <a:off x="3598574" y="3793049"/>
            <a:ext cx="1774186" cy="128876"/>
          </a:xfrm>
          <a:prstGeom prst="bentConnector3">
            <a:avLst>
              <a:gd name="adj1" fmla="val 7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9" name="Connector: Elbow 1048">
            <a:extLst>
              <a:ext uri="{FF2B5EF4-FFF2-40B4-BE49-F238E27FC236}">
                <a16:creationId xmlns:a16="http://schemas.microsoft.com/office/drawing/2014/main" id="{39927E7F-3FA8-C97D-5CE5-83AB75EF90FB}"/>
              </a:ext>
            </a:extLst>
          </p:cNvPr>
          <p:cNvCxnSpPr>
            <a:cxnSpLocks/>
          </p:cNvCxnSpPr>
          <p:nvPr/>
        </p:nvCxnSpPr>
        <p:spPr>
          <a:xfrm>
            <a:off x="979484" y="5962448"/>
            <a:ext cx="558701" cy="223604"/>
          </a:xfrm>
          <a:prstGeom prst="bentConnector3">
            <a:avLst>
              <a:gd name="adj1" fmla="val 141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5" name="Connector: Elbow 1054">
            <a:extLst>
              <a:ext uri="{FF2B5EF4-FFF2-40B4-BE49-F238E27FC236}">
                <a16:creationId xmlns:a16="http://schemas.microsoft.com/office/drawing/2014/main" id="{F2422046-B490-69A4-58E4-6334612108BE}"/>
              </a:ext>
            </a:extLst>
          </p:cNvPr>
          <p:cNvCxnSpPr>
            <a:cxnSpLocks/>
          </p:cNvCxnSpPr>
          <p:nvPr/>
        </p:nvCxnSpPr>
        <p:spPr>
          <a:xfrm>
            <a:off x="3433113" y="5943165"/>
            <a:ext cx="558701" cy="223604"/>
          </a:xfrm>
          <a:prstGeom prst="bentConnector3">
            <a:avLst>
              <a:gd name="adj1" fmla="val 141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6" name="Connector: Elbow 1055">
            <a:extLst>
              <a:ext uri="{FF2B5EF4-FFF2-40B4-BE49-F238E27FC236}">
                <a16:creationId xmlns:a16="http://schemas.microsoft.com/office/drawing/2014/main" id="{7C7BEEA5-7E5A-BE10-5E21-C3799C14BB7B}"/>
              </a:ext>
            </a:extLst>
          </p:cNvPr>
          <p:cNvCxnSpPr>
            <a:cxnSpLocks/>
          </p:cNvCxnSpPr>
          <p:nvPr/>
        </p:nvCxnSpPr>
        <p:spPr>
          <a:xfrm>
            <a:off x="4557978" y="5952645"/>
            <a:ext cx="558701" cy="223604"/>
          </a:xfrm>
          <a:prstGeom prst="bentConnector3">
            <a:avLst>
              <a:gd name="adj1" fmla="val 141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57" name="Connector: Elbow 1056">
            <a:extLst>
              <a:ext uri="{FF2B5EF4-FFF2-40B4-BE49-F238E27FC236}">
                <a16:creationId xmlns:a16="http://schemas.microsoft.com/office/drawing/2014/main" id="{725F8DA4-8D90-A7A4-ED4B-7E9BE45D06C6}"/>
              </a:ext>
            </a:extLst>
          </p:cNvPr>
          <p:cNvCxnSpPr>
            <a:cxnSpLocks/>
          </p:cNvCxnSpPr>
          <p:nvPr/>
        </p:nvCxnSpPr>
        <p:spPr>
          <a:xfrm rot="5400000" flipH="1" flipV="1">
            <a:off x="525842" y="3529751"/>
            <a:ext cx="1525010" cy="399934"/>
          </a:xfrm>
          <a:prstGeom prst="bentConnector3">
            <a:avLst>
              <a:gd name="adj1" fmla="val 9965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7" name="Connector: Elbow 1066">
            <a:extLst>
              <a:ext uri="{FF2B5EF4-FFF2-40B4-BE49-F238E27FC236}">
                <a16:creationId xmlns:a16="http://schemas.microsoft.com/office/drawing/2014/main" id="{01716CDB-FA31-A7E7-4063-F69D4A674FED}"/>
              </a:ext>
            </a:extLst>
          </p:cNvPr>
          <p:cNvCxnSpPr>
            <a:cxnSpLocks/>
          </p:cNvCxnSpPr>
          <p:nvPr/>
        </p:nvCxnSpPr>
        <p:spPr>
          <a:xfrm>
            <a:off x="5496000" y="2970725"/>
            <a:ext cx="423996" cy="283600"/>
          </a:xfrm>
          <a:prstGeom prst="bentConnector3">
            <a:avLst>
              <a:gd name="adj1" fmla="val 9717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4" name="Connector: Elbow 1073">
            <a:extLst>
              <a:ext uri="{FF2B5EF4-FFF2-40B4-BE49-F238E27FC236}">
                <a16:creationId xmlns:a16="http://schemas.microsoft.com/office/drawing/2014/main" id="{E7FAAC1B-0588-006D-DADD-16DD4434F946}"/>
              </a:ext>
            </a:extLst>
          </p:cNvPr>
          <p:cNvCxnSpPr>
            <a:cxnSpLocks/>
          </p:cNvCxnSpPr>
          <p:nvPr/>
        </p:nvCxnSpPr>
        <p:spPr>
          <a:xfrm>
            <a:off x="6924254" y="2981889"/>
            <a:ext cx="423996" cy="283600"/>
          </a:xfrm>
          <a:prstGeom prst="bentConnector3">
            <a:avLst>
              <a:gd name="adj1" fmla="val 9717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5" name="Connector: Elbow 1074">
            <a:extLst>
              <a:ext uri="{FF2B5EF4-FFF2-40B4-BE49-F238E27FC236}">
                <a16:creationId xmlns:a16="http://schemas.microsoft.com/office/drawing/2014/main" id="{CC1DEF0A-0D05-3E30-1B9B-EDBF6ADCE0B0}"/>
              </a:ext>
            </a:extLst>
          </p:cNvPr>
          <p:cNvCxnSpPr>
            <a:cxnSpLocks/>
          </p:cNvCxnSpPr>
          <p:nvPr/>
        </p:nvCxnSpPr>
        <p:spPr>
          <a:xfrm>
            <a:off x="8361589" y="2977726"/>
            <a:ext cx="423996" cy="283600"/>
          </a:xfrm>
          <a:prstGeom prst="bentConnector3">
            <a:avLst>
              <a:gd name="adj1" fmla="val 9717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6" name="Connector: Elbow 1075">
            <a:extLst>
              <a:ext uri="{FF2B5EF4-FFF2-40B4-BE49-F238E27FC236}">
                <a16:creationId xmlns:a16="http://schemas.microsoft.com/office/drawing/2014/main" id="{108EAEC9-E1F4-DA52-0132-77A4ABCEE641}"/>
              </a:ext>
            </a:extLst>
          </p:cNvPr>
          <p:cNvCxnSpPr>
            <a:cxnSpLocks/>
          </p:cNvCxnSpPr>
          <p:nvPr/>
        </p:nvCxnSpPr>
        <p:spPr>
          <a:xfrm>
            <a:off x="9733348" y="2963869"/>
            <a:ext cx="423996" cy="283600"/>
          </a:xfrm>
          <a:prstGeom prst="bentConnector3">
            <a:avLst>
              <a:gd name="adj1" fmla="val 9717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77" name="TextBox 1076">
            <a:extLst>
              <a:ext uri="{FF2B5EF4-FFF2-40B4-BE49-F238E27FC236}">
                <a16:creationId xmlns:a16="http://schemas.microsoft.com/office/drawing/2014/main" id="{499C1CE9-CC0C-91A3-D55C-6E0CC56402C3}"/>
              </a:ext>
            </a:extLst>
          </p:cNvPr>
          <p:cNvSpPr txBox="1"/>
          <p:nvPr/>
        </p:nvSpPr>
        <p:spPr>
          <a:xfrm>
            <a:off x="5432713" y="3038451"/>
            <a:ext cx="1598470" cy="369332"/>
          </a:xfrm>
          <a:prstGeom prst="rect">
            <a:avLst/>
          </a:prstGeom>
          <a:noFill/>
        </p:spPr>
        <p:txBody>
          <a:bodyPr wrap="square" rtlCol="0">
            <a:spAutoFit/>
          </a:bodyPr>
          <a:lstStyle/>
          <a:p>
            <a:pPr algn="ctr"/>
            <a:r>
              <a:rPr lang="es-CO" sz="18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P2H</a:t>
            </a:r>
          </a:p>
        </p:txBody>
      </p:sp>
      <p:sp>
        <p:nvSpPr>
          <p:cNvPr id="1078" name="TextBox 1077">
            <a:extLst>
              <a:ext uri="{FF2B5EF4-FFF2-40B4-BE49-F238E27FC236}">
                <a16:creationId xmlns:a16="http://schemas.microsoft.com/office/drawing/2014/main" id="{32879021-9D9A-D7A1-70B0-168695791C08}"/>
              </a:ext>
            </a:extLst>
          </p:cNvPr>
          <p:cNvSpPr txBox="1"/>
          <p:nvPr/>
        </p:nvSpPr>
        <p:spPr>
          <a:xfrm>
            <a:off x="6871871" y="3019960"/>
            <a:ext cx="1598470" cy="369332"/>
          </a:xfrm>
          <a:prstGeom prst="rect">
            <a:avLst/>
          </a:prstGeom>
          <a:noFill/>
        </p:spPr>
        <p:txBody>
          <a:bodyPr wrap="square" rtlCol="0">
            <a:spAutoFit/>
          </a:bodyPr>
          <a:lstStyle/>
          <a:p>
            <a:pPr algn="ctr"/>
            <a:r>
              <a:rPr lang="es-CO" sz="18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P2H</a:t>
            </a:r>
          </a:p>
        </p:txBody>
      </p:sp>
      <p:sp>
        <p:nvSpPr>
          <p:cNvPr id="1079" name="TextBox 1078">
            <a:extLst>
              <a:ext uri="{FF2B5EF4-FFF2-40B4-BE49-F238E27FC236}">
                <a16:creationId xmlns:a16="http://schemas.microsoft.com/office/drawing/2014/main" id="{391E7A2C-8802-023B-D284-B004A7A6C3A0}"/>
              </a:ext>
            </a:extLst>
          </p:cNvPr>
          <p:cNvSpPr txBox="1"/>
          <p:nvPr/>
        </p:nvSpPr>
        <p:spPr>
          <a:xfrm>
            <a:off x="8283562" y="3029921"/>
            <a:ext cx="1598470" cy="369332"/>
          </a:xfrm>
          <a:prstGeom prst="rect">
            <a:avLst/>
          </a:prstGeom>
          <a:noFill/>
        </p:spPr>
        <p:txBody>
          <a:bodyPr wrap="square" rtlCol="0">
            <a:spAutoFit/>
          </a:bodyPr>
          <a:lstStyle/>
          <a:p>
            <a:pPr algn="ctr"/>
            <a:r>
              <a:rPr lang="es-CO" sz="18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P2H</a:t>
            </a:r>
          </a:p>
        </p:txBody>
      </p:sp>
      <p:sp>
        <p:nvSpPr>
          <p:cNvPr id="1080" name="TextBox 1079">
            <a:extLst>
              <a:ext uri="{FF2B5EF4-FFF2-40B4-BE49-F238E27FC236}">
                <a16:creationId xmlns:a16="http://schemas.microsoft.com/office/drawing/2014/main" id="{7BB87DF2-9060-C9DA-EEB5-A17DCEBC80A2}"/>
              </a:ext>
            </a:extLst>
          </p:cNvPr>
          <p:cNvSpPr txBox="1"/>
          <p:nvPr/>
        </p:nvSpPr>
        <p:spPr>
          <a:xfrm>
            <a:off x="9679449" y="3038451"/>
            <a:ext cx="1598470" cy="369332"/>
          </a:xfrm>
          <a:prstGeom prst="rect">
            <a:avLst/>
          </a:prstGeom>
          <a:noFill/>
        </p:spPr>
        <p:txBody>
          <a:bodyPr wrap="square" rtlCol="0">
            <a:spAutoFit/>
          </a:bodyPr>
          <a:lstStyle/>
          <a:p>
            <a:pPr algn="ctr"/>
            <a:r>
              <a:rPr lang="es-CO" sz="18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P2H</a:t>
            </a:r>
          </a:p>
        </p:txBody>
      </p:sp>
      <p:sp>
        <p:nvSpPr>
          <p:cNvPr id="1081" name="TextBox 1080">
            <a:extLst>
              <a:ext uri="{FF2B5EF4-FFF2-40B4-BE49-F238E27FC236}">
                <a16:creationId xmlns:a16="http://schemas.microsoft.com/office/drawing/2014/main" id="{07FDCC36-D7E3-63A7-6437-FB45AFCE86A6}"/>
              </a:ext>
            </a:extLst>
          </p:cNvPr>
          <p:cNvSpPr txBox="1"/>
          <p:nvPr/>
        </p:nvSpPr>
        <p:spPr>
          <a:xfrm>
            <a:off x="4017091" y="4235182"/>
            <a:ext cx="1598470" cy="369332"/>
          </a:xfrm>
          <a:prstGeom prst="rect">
            <a:avLst/>
          </a:prstGeom>
          <a:noFill/>
        </p:spPr>
        <p:txBody>
          <a:bodyPr wrap="square" rtlCol="0">
            <a:spAutoFit/>
          </a:bodyPr>
          <a:lstStyle/>
          <a:p>
            <a:pPr algn="ctr"/>
            <a:r>
              <a:rPr lang="es-CO" sz="18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P2H</a:t>
            </a:r>
          </a:p>
        </p:txBody>
      </p:sp>
      <p:sp>
        <p:nvSpPr>
          <p:cNvPr id="1082" name="TextBox 1081">
            <a:extLst>
              <a:ext uri="{FF2B5EF4-FFF2-40B4-BE49-F238E27FC236}">
                <a16:creationId xmlns:a16="http://schemas.microsoft.com/office/drawing/2014/main" id="{0E5944AC-6A5A-9D2B-A2E8-E02A13BD25AA}"/>
              </a:ext>
            </a:extLst>
          </p:cNvPr>
          <p:cNvSpPr txBox="1"/>
          <p:nvPr/>
        </p:nvSpPr>
        <p:spPr>
          <a:xfrm>
            <a:off x="2938951" y="4530075"/>
            <a:ext cx="1598470" cy="369332"/>
          </a:xfrm>
          <a:prstGeom prst="rect">
            <a:avLst/>
          </a:prstGeom>
          <a:noFill/>
        </p:spPr>
        <p:txBody>
          <a:bodyPr wrap="square" rtlCol="0">
            <a:spAutoFit/>
          </a:bodyPr>
          <a:lstStyle/>
          <a:p>
            <a:pPr algn="ctr"/>
            <a:r>
              <a:rPr lang="es-CO" sz="18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P2H</a:t>
            </a:r>
          </a:p>
        </p:txBody>
      </p:sp>
      <p:cxnSp>
        <p:nvCxnSpPr>
          <p:cNvPr id="1083" name="Connector: Elbow 1082">
            <a:extLst>
              <a:ext uri="{FF2B5EF4-FFF2-40B4-BE49-F238E27FC236}">
                <a16:creationId xmlns:a16="http://schemas.microsoft.com/office/drawing/2014/main" id="{3ABBE20E-BBF4-3FD4-450F-4A49A0CB5219}"/>
              </a:ext>
            </a:extLst>
          </p:cNvPr>
          <p:cNvCxnSpPr>
            <a:cxnSpLocks/>
          </p:cNvCxnSpPr>
          <p:nvPr/>
        </p:nvCxnSpPr>
        <p:spPr>
          <a:xfrm flipV="1">
            <a:off x="6997983" y="5923265"/>
            <a:ext cx="406675" cy="24849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86" name="Connector: Elbow 1085">
            <a:extLst>
              <a:ext uri="{FF2B5EF4-FFF2-40B4-BE49-F238E27FC236}">
                <a16:creationId xmlns:a16="http://schemas.microsoft.com/office/drawing/2014/main" id="{6DED16DE-DE2A-20CD-F1C2-B978B62B3456}"/>
              </a:ext>
            </a:extLst>
          </p:cNvPr>
          <p:cNvCxnSpPr>
            <a:cxnSpLocks/>
          </p:cNvCxnSpPr>
          <p:nvPr/>
        </p:nvCxnSpPr>
        <p:spPr>
          <a:xfrm flipV="1">
            <a:off x="8507406" y="5948260"/>
            <a:ext cx="406675" cy="24849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88" name="Connector: Elbow 1087">
            <a:extLst>
              <a:ext uri="{FF2B5EF4-FFF2-40B4-BE49-F238E27FC236}">
                <a16:creationId xmlns:a16="http://schemas.microsoft.com/office/drawing/2014/main" id="{966E0196-AA3C-EDDF-D7F5-6ED54AC365B6}"/>
              </a:ext>
            </a:extLst>
          </p:cNvPr>
          <p:cNvCxnSpPr>
            <a:cxnSpLocks/>
          </p:cNvCxnSpPr>
          <p:nvPr/>
        </p:nvCxnSpPr>
        <p:spPr>
          <a:xfrm rot="16200000" flipH="1">
            <a:off x="7725149" y="2610972"/>
            <a:ext cx="329776" cy="324461"/>
          </a:xfrm>
          <a:prstGeom prst="bentConnector3">
            <a:avLst>
              <a:gd name="adj1" fmla="val 97657"/>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9" name="Connector: Elbow 1108">
            <a:extLst>
              <a:ext uri="{FF2B5EF4-FFF2-40B4-BE49-F238E27FC236}">
                <a16:creationId xmlns:a16="http://schemas.microsoft.com/office/drawing/2014/main" id="{193F6A63-5FA3-ADCA-7C6E-2464F5C67585}"/>
              </a:ext>
            </a:extLst>
          </p:cNvPr>
          <p:cNvCxnSpPr>
            <a:cxnSpLocks/>
          </p:cNvCxnSpPr>
          <p:nvPr/>
        </p:nvCxnSpPr>
        <p:spPr>
          <a:xfrm rot="16200000" flipH="1">
            <a:off x="9220577" y="2620495"/>
            <a:ext cx="329776" cy="324461"/>
          </a:xfrm>
          <a:prstGeom prst="bentConnector3">
            <a:avLst>
              <a:gd name="adj1" fmla="val 97657"/>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0" name="Connector: Elbow 1109">
            <a:extLst>
              <a:ext uri="{FF2B5EF4-FFF2-40B4-BE49-F238E27FC236}">
                <a16:creationId xmlns:a16="http://schemas.microsoft.com/office/drawing/2014/main" id="{2AAB91A4-5756-FA16-88EE-A181704BA945}"/>
              </a:ext>
            </a:extLst>
          </p:cNvPr>
          <p:cNvCxnSpPr>
            <a:cxnSpLocks/>
          </p:cNvCxnSpPr>
          <p:nvPr/>
        </p:nvCxnSpPr>
        <p:spPr>
          <a:xfrm>
            <a:off x="2271503" y="5944144"/>
            <a:ext cx="673335" cy="235076"/>
          </a:xfrm>
          <a:prstGeom prst="bentConnector3">
            <a:avLst>
              <a:gd name="adj1" fmla="val -926"/>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8" name="TextBox 1117">
            <a:extLst>
              <a:ext uri="{FF2B5EF4-FFF2-40B4-BE49-F238E27FC236}">
                <a16:creationId xmlns:a16="http://schemas.microsoft.com/office/drawing/2014/main" id="{96D5E292-53EC-1FB1-C573-17DD89D73F77}"/>
              </a:ext>
            </a:extLst>
          </p:cNvPr>
          <p:cNvSpPr txBox="1"/>
          <p:nvPr/>
        </p:nvSpPr>
        <p:spPr>
          <a:xfrm>
            <a:off x="172569" y="6358930"/>
            <a:ext cx="337097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a:t>
            </a:r>
            <a:r>
              <a:rPr lang="en-US" sz="1000" dirty="0" err="1">
                <a:latin typeface="Open Sans" panose="020B0606030504020204" pitchFamily="34" charset="0"/>
                <a:ea typeface="Open Sans" panose="020B0606030504020204" pitchFamily="34" charset="0"/>
                <a:cs typeface="Open Sans" panose="020B0606030504020204" pitchFamily="34" charset="0"/>
              </a:rPr>
              <a:t>Ramsebner</a:t>
            </a:r>
            <a:r>
              <a:rPr lang="en-US" sz="1000" dirty="0">
                <a:latin typeface="Open Sans" panose="020B0606030504020204" pitchFamily="34" charset="0"/>
                <a:ea typeface="Open Sans" panose="020B0606030504020204" pitchFamily="34" charset="0"/>
                <a:cs typeface="Open Sans" panose="020B0606030504020204" pitchFamily="34" charset="0"/>
              </a:rPr>
              <a:t> et al.</a:t>
            </a:r>
            <a:r>
              <a:rPr lang="en-US" sz="1000" dirty="0">
                <a:solidFill>
                  <a:srgbClr val="1D1C1D"/>
                </a:solidFill>
                <a:latin typeface="Open Sans"/>
              </a:rPr>
              <a:t> (2021)</a:t>
            </a:r>
            <a:endParaRPr lang="en-US" sz="1000" dirty="0">
              <a:latin typeface="Open Sans"/>
            </a:endParaRPr>
          </a:p>
        </p:txBody>
      </p:sp>
    </p:spTree>
    <p:extLst>
      <p:ext uri="{BB962C8B-B14F-4D97-AF65-F5344CB8AC3E}">
        <p14:creationId xmlns:p14="http://schemas.microsoft.com/office/powerpoint/2010/main" val="58771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BA354B9-A0BA-3C24-8E46-A7EABE164B8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E8C90A4-2B75-8540-53B5-DEE415EBFAC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28</a:t>
            </a:fld>
            <a:endParaRPr lang="sv-SE" sz="1000" b="1" dirty="0">
              <a:solidFill>
                <a:schemeClr val="bg1"/>
              </a:solidFill>
            </a:endParaRPr>
          </a:p>
        </p:txBody>
      </p:sp>
      <p:sp>
        <p:nvSpPr>
          <p:cNvPr id="7" name="Rectangle 6">
            <a:extLst>
              <a:ext uri="{FF2B5EF4-FFF2-40B4-BE49-F238E27FC236}">
                <a16:creationId xmlns:a16="http://schemas.microsoft.com/office/drawing/2014/main" id="{6DC2CDE3-F0A4-40FE-263B-7413200F2A7A}"/>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2.4.5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Sector coupling: Power to Gas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2AE6004C-4445-AE5B-D945-FC2E2476EE84}"/>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pic>
        <p:nvPicPr>
          <p:cNvPr id="2" name="Picture 4" descr="Wind Turbines icon SVG Vector &amp; PNG Free Download | UXWing">
            <a:extLst>
              <a:ext uri="{FF2B5EF4-FFF2-40B4-BE49-F238E27FC236}">
                <a16:creationId xmlns:a16="http://schemas.microsoft.com/office/drawing/2014/main" id="{6243A030-8E5A-D49E-32B4-575A894A628A}"/>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361" y="2723115"/>
            <a:ext cx="1351108" cy="9990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ownload Free Solar energy Icons in PNG &amp; SVG">
            <a:extLst>
              <a:ext uri="{FF2B5EF4-FFF2-40B4-BE49-F238E27FC236}">
                <a16:creationId xmlns:a16="http://schemas.microsoft.com/office/drawing/2014/main" id="{9ADE5C2D-9147-F8CD-B3ED-A96D40741140}"/>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00" y="3810255"/>
            <a:ext cx="813829" cy="813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lectrolysis - Free industry icons">
            <a:extLst>
              <a:ext uri="{FF2B5EF4-FFF2-40B4-BE49-F238E27FC236}">
                <a16:creationId xmlns:a16="http://schemas.microsoft.com/office/drawing/2014/main" id="{995DA0F3-027A-C417-AF97-4E51BDABA0D2}"/>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1329" y="3226743"/>
            <a:ext cx="939452" cy="939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249 Methane Icon Images, Stock Photos, and Vectors | Shutterstock">
            <a:extLst>
              <a:ext uri="{FF2B5EF4-FFF2-40B4-BE49-F238E27FC236}">
                <a16:creationId xmlns:a16="http://schemas.microsoft.com/office/drawing/2014/main" id="{66866472-8A2E-BBA4-AE5B-F08B19526D86}"/>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b="10900"/>
          <a:stretch/>
        </p:blipFill>
        <p:spPr bwMode="auto">
          <a:xfrm>
            <a:off x="5398593" y="2955607"/>
            <a:ext cx="1351108" cy="12964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s pipeline - Free industry icons">
            <a:extLst>
              <a:ext uri="{FF2B5EF4-FFF2-40B4-BE49-F238E27FC236}">
                <a16:creationId xmlns:a16="http://schemas.microsoft.com/office/drawing/2014/main" id="{E4021780-B56A-D737-5F59-76595A94FC94}"/>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6399" y="4379848"/>
            <a:ext cx="813830" cy="813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FDD15F-B469-AA42-3B61-610E53E992BE}"/>
              </a:ext>
            </a:extLst>
          </p:cNvPr>
          <p:cNvSpPr/>
          <p:nvPr/>
        </p:nvSpPr>
        <p:spPr>
          <a:xfrm rot="16200000">
            <a:off x="6877954" y="3052184"/>
            <a:ext cx="3727377" cy="555610"/>
          </a:xfrm>
          <a:prstGeom prst="rect">
            <a:avLst/>
          </a:prstGeom>
          <a:solidFill>
            <a:schemeClr val="accent2">
              <a:lumMod val="60000"/>
              <a:lumOff val="40000"/>
              <a:alpha val="4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1" name="Group 10">
            <a:extLst>
              <a:ext uri="{FF2B5EF4-FFF2-40B4-BE49-F238E27FC236}">
                <a16:creationId xmlns:a16="http://schemas.microsoft.com/office/drawing/2014/main" id="{57309663-B0CA-3FF3-6B7C-02DB6ED77EA4}"/>
              </a:ext>
            </a:extLst>
          </p:cNvPr>
          <p:cNvGrpSpPr/>
          <p:nvPr/>
        </p:nvGrpSpPr>
        <p:grpSpPr>
          <a:xfrm>
            <a:off x="7119832" y="1396096"/>
            <a:ext cx="555610" cy="998853"/>
            <a:chOff x="2059482" y="4650385"/>
            <a:chExt cx="555610" cy="998853"/>
          </a:xfrm>
        </p:grpSpPr>
        <p:sp>
          <p:nvSpPr>
            <p:cNvPr id="9" name="Cylinder 8">
              <a:extLst>
                <a:ext uri="{FF2B5EF4-FFF2-40B4-BE49-F238E27FC236}">
                  <a16:creationId xmlns:a16="http://schemas.microsoft.com/office/drawing/2014/main" id="{E52AD9DE-9F3A-13F5-5E49-1C79C8A404A5}"/>
                </a:ext>
              </a:extLst>
            </p:cNvPr>
            <p:cNvSpPr/>
            <p:nvPr/>
          </p:nvSpPr>
          <p:spPr>
            <a:xfrm>
              <a:off x="2059482" y="4650385"/>
              <a:ext cx="555610" cy="998853"/>
            </a:xfrm>
            <a:prstGeom prst="ca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2" name="Picture 8" descr="Gas natural - Iconos gratis de seguridad">
              <a:extLst>
                <a:ext uri="{FF2B5EF4-FFF2-40B4-BE49-F238E27FC236}">
                  <a16:creationId xmlns:a16="http://schemas.microsoft.com/office/drawing/2014/main" id="{D7462772-7874-9551-EA8B-04091C58C789}"/>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2059482" y="4934636"/>
              <a:ext cx="555610" cy="55561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CF678771-029F-9CF2-5D50-FD53293ACA69}"/>
              </a:ext>
            </a:extLst>
          </p:cNvPr>
          <p:cNvSpPr txBox="1"/>
          <p:nvPr/>
        </p:nvSpPr>
        <p:spPr>
          <a:xfrm>
            <a:off x="7964277" y="1119097"/>
            <a:ext cx="1554729" cy="276999"/>
          </a:xfrm>
          <a:prstGeom prst="rect">
            <a:avLst/>
          </a:prstGeom>
          <a:noFill/>
        </p:spPr>
        <p:txBody>
          <a:bodyPr wrap="square" rtlCol="0">
            <a:spAutoFit/>
          </a:bodyPr>
          <a:lstStyle/>
          <a:p>
            <a:pPr algn="ct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Gas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network</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8" descr="Gas natural - Iconos gratis de seguridad">
            <a:extLst>
              <a:ext uri="{FF2B5EF4-FFF2-40B4-BE49-F238E27FC236}">
                <a16:creationId xmlns:a16="http://schemas.microsoft.com/office/drawing/2014/main" id="{77F07313-CE2C-D678-D600-0A0775ABEFD0}"/>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52247" y="740309"/>
            <a:ext cx="378788" cy="3787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8092F73-9805-5C73-E7C7-F8DE1FEA830C}"/>
              </a:ext>
            </a:extLst>
          </p:cNvPr>
          <p:cNvSpPr txBox="1"/>
          <p:nvPr/>
        </p:nvSpPr>
        <p:spPr>
          <a:xfrm>
            <a:off x="6620272" y="2437297"/>
            <a:ext cx="1554729" cy="276999"/>
          </a:xfrm>
          <a:prstGeom prst="rect">
            <a:avLst/>
          </a:prstGeom>
          <a:noFill/>
        </p:spPr>
        <p:txBody>
          <a:bodyPr wrap="square" rtlCol="0">
            <a:spAutoFit/>
          </a:bodyPr>
          <a:lstStyle/>
          <a:p>
            <a:pPr algn="ctr"/>
            <a:r>
              <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Gas </a:t>
            </a:r>
            <a:r>
              <a:rPr lang="es-CO"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storage</a:t>
            </a:r>
            <a:endParaRPr lang="es-CO"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D4DA4443-D0A9-65C6-A283-E939C9C330E4}"/>
              </a:ext>
            </a:extLst>
          </p:cNvPr>
          <p:cNvGrpSpPr/>
          <p:nvPr/>
        </p:nvGrpSpPr>
        <p:grpSpPr>
          <a:xfrm>
            <a:off x="3041298" y="1922556"/>
            <a:ext cx="1878904" cy="730714"/>
            <a:chOff x="3343927" y="1728611"/>
            <a:chExt cx="1878904" cy="730714"/>
          </a:xfrm>
        </p:grpSpPr>
        <p:sp>
          <p:nvSpPr>
            <p:cNvPr id="12" name="Oval 11">
              <a:extLst>
                <a:ext uri="{FF2B5EF4-FFF2-40B4-BE49-F238E27FC236}">
                  <a16:creationId xmlns:a16="http://schemas.microsoft.com/office/drawing/2014/main" id="{3DAEC185-9E4A-DCED-4B5E-D521486F8CC7}"/>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TextBox 15">
              <a:extLst>
                <a:ext uri="{FF2B5EF4-FFF2-40B4-BE49-F238E27FC236}">
                  <a16:creationId xmlns:a16="http://schemas.microsoft.com/office/drawing/2014/main" id="{E85BA466-E127-792E-9B3D-195D1667CBD2}"/>
                </a:ext>
              </a:extLst>
            </p:cNvPr>
            <p:cNvSpPr txBox="1"/>
            <p:nvPr/>
          </p:nvSpPr>
          <p:spPr>
            <a:xfrm>
              <a:off x="3343927" y="1828773"/>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a:t>
              </a:r>
            </a:p>
          </p:txBody>
        </p:sp>
      </p:grpSp>
      <p:grpSp>
        <p:nvGrpSpPr>
          <p:cNvPr id="18" name="Group 17">
            <a:extLst>
              <a:ext uri="{FF2B5EF4-FFF2-40B4-BE49-F238E27FC236}">
                <a16:creationId xmlns:a16="http://schemas.microsoft.com/office/drawing/2014/main" id="{755172BA-A2E7-87C5-5DBD-732A23491D9E}"/>
              </a:ext>
            </a:extLst>
          </p:cNvPr>
          <p:cNvGrpSpPr/>
          <p:nvPr/>
        </p:nvGrpSpPr>
        <p:grpSpPr>
          <a:xfrm>
            <a:off x="5672641" y="1747313"/>
            <a:ext cx="1878904" cy="730714"/>
            <a:chOff x="3343927" y="1728611"/>
            <a:chExt cx="1878904" cy="730714"/>
          </a:xfrm>
        </p:grpSpPr>
        <p:sp>
          <p:nvSpPr>
            <p:cNvPr id="19" name="Oval 18">
              <a:extLst>
                <a:ext uri="{FF2B5EF4-FFF2-40B4-BE49-F238E27FC236}">
                  <a16:creationId xmlns:a16="http://schemas.microsoft.com/office/drawing/2014/main" id="{0186EC72-3F57-2BB6-AEB6-9D086FDC434B}"/>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TextBox 19">
              <a:extLst>
                <a:ext uri="{FF2B5EF4-FFF2-40B4-BE49-F238E27FC236}">
                  <a16:creationId xmlns:a16="http://schemas.microsoft.com/office/drawing/2014/main" id="{6019F28E-C761-26FB-A88C-90AEE792B538}"/>
                </a:ext>
              </a:extLst>
            </p:cNvPr>
            <p:cNvSpPr txBox="1"/>
            <p:nvPr/>
          </p:nvSpPr>
          <p:spPr>
            <a:xfrm>
              <a:off x="3343927" y="1853825"/>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 name="Group 20">
            <a:extLst>
              <a:ext uri="{FF2B5EF4-FFF2-40B4-BE49-F238E27FC236}">
                <a16:creationId xmlns:a16="http://schemas.microsoft.com/office/drawing/2014/main" id="{761F1BDA-2B71-9A5E-BD0A-F8E466B389BD}"/>
              </a:ext>
            </a:extLst>
          </p:cNvPr>
          <p:cNvGrpSpPr/>
          <p:nvPr/>
        </p:nvGrpSpPr>
        <p:grpSpPr>
          <a:xfrm>
            <a:off x="7107011" y="3331112"/>
            <a:ext cx="1878904" cy="730714"/>
            <a:chOff x="3343927" y="1728611"/>
            <a:chExt cx="1878904" cy="730714"/>
          </a:xfrm>
        </p:grpSpPr>
        <p:sp>
          <p:nvSpPr>
            <p:cNvPr id="22" name="Oval 21">
              <a:extLst>
                <a:ext uri="{FF2B5EF4-FFF2-40B4-BE49-F238E27FC236}">
                  <a16:creationId xmlns:a16="http://schemas.microsoft.com/office/drawing/2014/main" id="{77B8BA04-1EA3-0BAA-A894-44FB99F030C9}"/>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TextBox 22">
              <a:extLst>
                <a:ext uri="{FF2B5EF4-FFF2-40B4-BE49-F238E27FC236}">
                  <a16:creationId xmlns:a16="http://schemas.microsoft.com/office/drawing/2014/main" id="{65BADE9C-9B1E-852F-48F7-94F0932F8B8B}"/>
                </a:ext>
              </a:extLst>
            </p:cNvPr>
            <p:cNvSpPr txBox="1"/>
            <p:nvPr/>
          </p:nvSpPr>
          <p:spPr>
            <a:xfrm>
              <a:off x="3343927" y="1853825"/>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 23">
            <a:extLst>
              <a:ext uri="{FF2B5EF4-FFF2-40B4-BE49-F238E27FC236}">
                <a16:creationId xmlns:a16="http://schemas.microsoft.com/office/drawing/2014/main" id="{7AB14778-19F4-F70D-BEDE-E608A06AA085}"/>
              </a:ext>
            </a:extLst>
          </p:cNvPr>
          <p:cNvGrpSpPr/>
          <p:nvPr/>
        </p:nvGrpSpPr>
        <p:grpSpPr>
          <a:xfrm>
            <a:off x="4301203" y="3419483"/>
            <a:ext cx="1979112" cy="730714"/>
            <a:chOff x="3343927" y="1728611"/>
            <a:chExt cx="1979112" cy="730714"/>
          </a:xfrm>
        </p:grpSpPr>
        <p:sp>
          <p:nvSpPr>
            <p:cNvPr id="25" name="Oval 24">
              <a:extLst>
                <a:ext uri="{FF2B5EF4-FFF2-40B4-BE49-F238E27FC236}">
                  <a16:creationId xmlns:a16="http://schemas.microsoft.com/office/drawing/2014/main" id="{AE65A147-A40D-E2DB-BA55-EBD875213DE8}"/>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6" name="TextBox 25">
              <a:extLst>
                <a:ext uri="{FF2B5EF4-FFF2-40B4-BE49-F238E27FC236}">
                  <a16:creationId xmlns:a16="http://schemas.microsoft.com/office/drawing/2014/main" id="{EFBFF12B-6C7D-7F7D-56C3-8168CEE021F5}"/>
                </a:ext>
              </a:extLst>
            </p:cNvPr>
            <p:cNvSpPr txBox="1"/>
            <p:nvPr/>
          </p:nvSpPr>
          <p:spPr>
            <a:xfrm>
              <a:off x="3444135" y="1853825"/>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7" name="Picture 24" descr="Industry Icon Gráfico por marco.livolsi2014 · Creative Fabrica">
            <a:extLst>
              <a:ext uri="{FF2B5EF4-FFF2-40B4-BE49-F238E27FC236}">
                <a16:creationId xmlns:a16="http://schemas.microsoft.com/office/drawing/2014/main" id="{DD3AF105-A8A8-FA22-EB5F-CB71B3218536}"/>
              </a:ext>
            </a:extLst>
          </p:cNvPr>
          <p:cNvPicPr>
            <a:picLocks noChangeAspect="1" noChangeArrowheads="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l="13517" t="6592" r="15709" b="10375"/>
          <a:stretch/>
        </p:blipFill>
        <p:spPr bwMode="auto">
          <a:xfrm>
            <a:off x="9956792" y="1110570"/>
            <a:ext cx="1276350" cy="9965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t Icon Vector Art, Icons, and Graphics for Free Download">
            <a:extLst>
              <a:ext uri="{FF2B5EF4-FFF2-40B4-BE49-F238E27FC236}">
                <a16:creationId xmlns:a16="http://schemas.microsoft.com/office/drawing/2014/main" id="{96169DBE-833B-E7CA-B4D9-E536A6AACF9D}"/>
              </a:ext>
            </a:extLst>
          </p:cNvPr>
          <p:cNvPicPr>
            <a:picLocks noChangeAspect="1" noChangeArrowheads="1"/>
          </p:cNvPicPr>
          <p:nvPr/>
        </p:nvPicPr>
        <p:blipFill rotWithShape="1">
          <a:blip r:embed="rId10">
            <a:duotone>
              <a:schemeClr val="accent6">
                <a:shade val="45000"/>
                <a:satMod val="135000"/>
              </a:schemeClr>
              <a:prstClr val="white"/>
            </a:duotone>
            <a:extLst>
              <a:ext uri="{28A0092B-C50C-407E-A947-70E740481C1C}">
                <a14:useLocalDpi xmlns:a14="http://schemas.microsoft.com/office/drawing/2010/main" val="0"/>
              </a:ext>
            </a:extLst>
          </a:blip>
          <a:srcRect l="19534" t="14244" r="20132" b="13028"/>
          <a:stretch/>
        </p:blipFill>
        <p:spPr bwMode="auto">
          <a:xfrm>
            <a:off x="10097551" y="3789318"/>
            <a:ext cx="1181179" cy="9491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nsportation - Free transport icons">
            <a:extLst>
              <a:ext uri="{FF2B5EF4-FFF2-40B4-BE49-F238E27FC236}">
                <a16:creationId xmlns:a16="http://schemas.microsoft.com/office/drawing/2014/main" id="{A1D5AF0D-CA75-8BA1-E0A9-70549D6F5381}"/>
              </a:ext>
            </a:extLst>
          </p:cNvPr>
          <p:cNvPicPr>
            <a:picLocks noChangeAspect="1" noChangeArrowheads="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3000" y="2409304"/>
            <a:ext cx="1128231" cy="11282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wnload Free Power icon Icons in PNG &amp; SVG">
            <a:extLst>
              <a:ext uri="{FF2B5EF4-FFF2-40B4-BE49-F238E27FC236}">
                <a16:creationId xmlns:a16="http://schemas.microsoft.com/office/drawing/2014/main" id="{E838E892-DD6F-21EA-C37A-9D38F3D9EF9C}"/>
              </a:ext>
            </a:extLst>
          </p:cNvPr>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61807" y="5108975"/>
            <a:ext cx="1049216" cy="104921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ACD2933-73C7-8B84-B5BF-49CA18063634}"/>
              </a:ext>
            </a:extLst>
          </p:cNvPr>
          <p:cNvSpPr txBox="1"/>
          <p:nvPr/>
        </p:nvSpPr>
        <p:spPr>
          <a:xfrm>
            <a:off x="426237" y="4732013"/>
            <a:ext cx="1554729" cy="461665"/>
          </a:xfrm>
          <a:prstGeom prst="rect">
            <a:avLst/>
          </a:prstGeom>
          <a:noFill/>
        </p:spPr>
        <p:txBody>
          <a:bodyPr wrap="square" rtlCol="0">
            <a:spAutoFit/>
          </a:bodyPr>
          <a:lstStyle/>
          <a:p>
            <a:pPr algn="ctr"/>
            <a:r>
              <a:rPr lang="es-CO" sz="1200" b="1">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Renewable electricity</a:t>
            </a:r>
            <a:endParaRPr lang="es-CO" sz="1200" b="1" dirty="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0" name="Straight Arrow Connector 29">
            <a:extLst>
              <a:ext uri="{FF2B5EF4-FFF2-40B4-BE49-F238E27FC236}">
                <a16:creationId xmlns:a16="http://schemas.microsoft.com/office/drawing/2014/main" id="{4AA238E5-71F9-2E1F-FB1B-B5DA3D0611F3}"/>
              </a:ext>
            </a:extLst>
          </p:cNvPr>
          <p:cNvCxnSpPr/>
          <p:nvPr/>
        </p:nvCxnSpPr>
        <p:spPr>
          <a:xfrm>
            <a:off x="1980966" y="3818158"/>
            <a:ext cx="9394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9403B4-51AB-3317-20B0-36BFA4748B03}"/>
              </a:ext>
            </a:extLst>
          </p:cNvPr>
          <p:cNvCxnSpPr>
            <a:cxnSpLocks/>
          </p:cNvCxnSpPr>
          <p:nvPr/>
        </p:nvCxnSpPr>
        <p:spPr>
          <a:xfrm>
            <a:off x="3417601" y="2628218"/>
            <a:ext cx="0" cy="3952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70C2D35-28F2-2436-E9AB-CB4FB18A251E}"/>
              </a:ext>
            </a:extLst>
          </p:cNvPr>
          <p:cNvCxnSpPr>
            <a:cxnSpLocks/>
          </p:cNvCxnSpPr>
          <p:nvPr/>
        </p:nvCxnSpPr>
        <p:spPr>
          <a:xfrm flipV="1">
            <a:off x="3905658" y="3784840"/>
            <a:ext cx="411010"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77C6D2-D264-18B3-0092-D52208D1592D}"/>
              </a:ext>
            </a:extLst>
          </p:cNvPr>
          <p:cNvCxnSpPr>
            <a:cxnSpLocks/>
          </p:cNvCxnSpPr>
          <p:nvPr/>
        </p:nvCxnSpPr>
        <p:spPr>
          <a:xfrm flipV="1">
            <a:off x="5025161" y="3747624"/>
            <a:ext cx="411010"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519881E-363A-C86F-A7E4-253E2B7B4462}"/>
              </a:ext>
            </a:extLst>
          </p:cNvPr>
          <p:cNvCxnSpPr>
            <a:cxnSpLocks/>
          </p:cNvCxnSpPr>
          <p:nvPr/>
        </p:nvCxnSpPr>
        <p:spPr>
          <a:xfrm>
            <a:off x="6048944" y="2458497"/>
            <a:ext cx="0" cy="4671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972A967-4D43-227D-EE16-27FAD536A4DC}"/>
              </a:ext>
            </a:extLst>
          </p:cNvPr>
          <p:cNvCxnSpPr>
            <a:cxnSpLocks/>
          </p:cNvCxnSpPr>
          <p:nvPr/>
        </p:nvCxnSpPr>
        <p:spPr>
          <a:xfrm flipV="1">
            <a:off x="6708527" y="3677848"/>
            <a:ext cx="411010"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D429B91-2B02-99C8-93B9-DA87267D3DF5}"/>
              </a:ext>
            </a:extLst>
          </p:cNvPr>
          <p:cNvCxnSpPr>
            <a:cxnSpLocks/>
          </p:cNvCxnSpPr>
          <p:nvPr/>
        </p:nvCxnSpPr>
        <p:spPr>
          <a:xfrm flipV="1">
            <a:off x="7817637" y="3677848"/>
            <a:ext cx="658726"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EC62FEE-24D0-563C-7CDA-E6B8260FC6E0}"/>
              </a:ext>
            </a:extLst>
          </p:cNvPr>
          <p:cNvCxnSpPr>
            <a:cxnSpLocks/>
          </p:cNvCxnSpPr>
          <p:nvPr/>
        </p:nvCxnSpPr>
        <p:spPr>
          <a:xfrm>
            <a:off x="7483314" y="4036774"/>
            <a:ext cx="0" cy="318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9E691A24-D1C9-FC12-12EA-7BD582226764}"/>
              </a:ext>
            </a:extLst>
          </p:cNvPr>
          <p:cNvCxnSpPr>
            <a:cxnSpLocks/>
            <a:stCxn id="25" idx="4"/>
          </p:cNvCxnSpPr>
          <p:nvPr/>
        </p:nvCxnSpPr>
        <p:spPr>
          <a:xfrm rot="16200000" flipH="1">
            <a:off x="5495112" y="3332590"/>
            <a:ext cx="763683" cy="239889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2347EB6-A322-D8A0-729E-5B7D78C5A5FF}"/>
              </a:ext>
            </a:extLst>
          </p:cNvPr>
          <p:cNvSpPr txBox="1"/>
          <p:nvPr/>
        </p:nvSpPr>
        <p:spPr>
          <a:xfrm>
            <a:off x="2672302" y="4226554"/>
            <a:ext cx="1554729" cy="276999"/>
          </a:xfrm>
          <a:prstGeom prst="rect">
            <a:avLst/>
          </a:prstGeom>
          <a:noFill/>
        </p:spPr>
        <p:txBody>
          <a:bodyPr wrap="square" rtlCol="0">
            <a:spAutoFit/>
          </a:bodyPr>
          <a:lstStyle/>
          <a:p>
            <a:pPr algn="ctr"/>
            <a:r>
              <a:rPr lang="es-CO" sz="1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Electrolysis</a:t>
            </a:r>
            <a:endPar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BEF2683C-83E4-09A0-95EF-A2315DB940C5}"/>
              </a:ext>
            </a:extLst>
          </p:cNvPr>
          <p:cNvSpPr txBox="1"/>
          <p:nvPr/>
        </p:nvSpPr>
        <p:spPr>
          <a:xfrm>
            <a:off x="5296432" y="4226553"/>
            <a:ext cx="1554729" cy="276999"/>
          </a:xfrm>
          <a:prstGeom prst="rect">
            <a:avLst/>
          </a:prstGeom>
          <a:noFill/>
        </p:spPr>
        <p:txBody>
          <a:bodyPr wrap="square" rtlCol="0">
            <a:spAutoFit/>
          </a:bodyPr>
          <a:lstStyle/>
          <a:p>
            <a:pPr algn="ctr"/>
            <a:r>
              <a:rPr lang="es-CO" sz="1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Methanation</a:t>
            </a:r>
            <a:endPar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9DE9D94F-9EA3-39B1-7E43-C8765BC05181}"/>
              </a:ext>
            </a:extLst>
          </p:cNvPr>
          <p:cNvSpPr txBox="1"/>
          <p:nvPr/>
        </p:nvSpPr>
        <p:spPr>
          <a:xfrm>
            <a:off x="6705949" y="5234701"/>
            <a:ext cx="1554729" cy="276999"/>
          </a:xfrm>
          <a:prstGeom prst="rect">
            <a:avLst/>
          </a:prstGeom>
          <a:noFill/>
        </p:spPr>
        <p:txBody>
          <a:bodyPr wrap="square" rtlCol="0">
            <a:spAutoFit/>
          </a:bodyPr>
          <a:lstStyle/>
          <a:p>
            <a:pPr algn="ctr"/>
            <a:r>
              <a:rPr lang="es-CO" sz="1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Blending</a:t>
            </a:r>
            <a:endPar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5" name="Straight Arrow Connector 54">
            <a:extLst>
              <a:ext uri="{FF2B5EF4-FFF2-40B4-BE49-F238E27FC236}">
                <a16:creationId xmlns:a16="http://schemas.microsoft.com/office/drawing/2014/main" id="{4FDC07EE-3AF9-3368-DC56-901129B82964}"/>
              </a:ext>
            </a:extLst>
          </p:cNvPr>
          <p:cNvCxnSpPr>
            <a:cxnSpLocks/>
          </p:cNvCxnSpPr>
          <p:nvPr/>
        </p:nvCxnSpPr>
        <p:spPr>
          <a:xfrm>
            <a:off x="7926604" y="4888826"/>
            <a:ext cx="5622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9E0A943-2FC1-C4B6-D3E5-FBB302496F74}"/>
              </a:ext>
            </a:extLst>
          </p:cNvPr>
          <p:cNvCxnSpPr>
            <a:cxnSpLocks/>
          </p:cNvCxnSpPr>
          <p:nvPr/>
        </p:nvCxnSpPr>
        <p:spPr>
          <a:xfrm>
            <a:off x="4665238" y="4878943"/>
            <a:ext cx="4859484" cy="776592"/>
          </a:xfrm>
          <a:prstGeom prst="bentConnector3">
            <a:avLst>
              <a:gd name="adj1" fmla="val 25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492343-33F3-7959-4A5D-5C9941A4BB43}"/>
              </a:ext>
            </a:extLst>
          </p:cNvPr>
          <p:cNvCxnSpPr>
            <a:cxnSpLocks/>
          </p:cNvCxnSpPr>
          <p:nvPr/>
        </p:nvCxnSpPr>
        <p:spPr>
          <a:xfrm>
            <a:off x="9519006" y="1747192"/>
            <a:ext cx="0" cy="39937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BA6DF17-4A2C-2348-AF56-8997E7D99E11}"/>
              </a:ext>
            </a:extLst>
          </p:cNvPr>
          <p:cNvSpPr txBox="1"/>
          <p:nvPr/>
        </p:nvSpPr>
        <p:spPr>
          <a:xfrm>
            <a:off x="9807841" y="754166"/>
            <a:ext cx="1554729" cy="276999"/>
          </a:xfrm>
          <a:prstGeom prst="rect">
            <a:avLst/>
          </a:prstGeom>
          <a:noFill/>
        </p:spPr>
        <p:txBody>
          <a:bodyPr wrap="square" rtlCol="0">
            <a:spAutoFit/>
          </a:bodyPr>
          <a:lstStyle/>
          <a:p>
            <a:pPr algn="ctr"/>
            <a:r>
              <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Final </a:t>
            </a: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end</a:t>
            </a:r>
            <a:r>
              <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-uses</a:t>
            </a:r>
          </a:p>
        </p:txBody>
      </p:sp>
      <p:sp>
        <p:nvSpPr>
          <p:cNvPr id="63" name="TextBox 62">
            <a:extLst>
              <a:ext uri="{FF2B5EF4-FFF2-40B4-BE49-F238E27FC236}">
                <a16:creationId xmlns:a16="http://schemas.microsoft.com/office/drawing/2014/main" id="{EBAD05FB-9D47-DA2A-28CC-889892DA4769}"/>
              </a:ext>
            </a:extLst>
          </p:cNvPr>
          <p:cNvSpPr txBox="1"/>
          <p:nvPr/>
        </p:nvSpPr>
        <p:spPr>
          <a:xfrm>
            <a:off x="9817602" y="2096277"/>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Industry</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4" name="TextBox 1023">
            <a:extLst>
              <a:ext uri="{FF2B5EF4-FFF2-40B4-BE49-F238E27FC236}">
                <a16:creationId xmlns:a16="http://schemas.microsoft.com/office/drawing/2014/main" id="{4AD0D7E4-C457-197B-FC27-A4BC016B5DFD}"/>
              </a:ext>
            </a:extLst>
          </p:cNvPr>
          <p:cNvSpPr txBox="1"/>
          <p:nvPr/>
        </p:nvSpPr>
        <p:spPr>
          <a:xfrm>
            <a:off x="9893479" y="3408346"/>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Transport</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5" name="TextBox 1024">
            <a:extLst>
              <a:ext uri="{FF2B5EF4-FFF2-40B4-BE49-F238E27FC236}">
                <a16:creationId xmlns:a16="http://schemas.microsoft.com/office/drawing/2014/main" id="{8D223B23-996B-283E-E004-F5B2033A621E}"/>
              </a:ext>
            </a:extLst>
          </p:cNvPr>
          <p:cNvSpPr txBox="1"/>
          <p:nvPr/>
        </p:nvSpPr>
        <p:spPr>
          <a:xfrm>
            <a:off x="9885675" y="4684387"/>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Heating</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7" name="TextBox 1026">
            <a:extLst>
              <a:ext uri="{FF2B5EF4-FFF2-40B4-BE49-F238E27FC236}">
                <a16:creationId xmlns:a16="http://schemas.microsoft.com/office/drawing/2014/main" id="{179209AC-B0E9-7BAE-1B26-1D88E174382B}"/>
              </a:ext>
            </a:extLst>
          </p:cNvPr>
          <p:cNvSpPr txBox="1"/>
          <p:nvPr/>
        </p:nvSpPr>
        <p:spPr>
          <a:xfrm>
            <a:off x="9817602" y="6113537"/>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Power</a:t>
            </a:r>
            <a:r>
              <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generation</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41" name="Straight Arrow Connector 1040">
            <a:extLst>
              <a:ext uri="{FF2B5EF4-FFF2-40B4-BE49-F238E27FC236}">
                <a16:creationId xmlns:a16="http://schemas.microsoft.com/office/drawing/2014/main" id="{071F36C3-A9E6-E8CA-EAC1-2E9611609861}"/>
              </a:ext>
            </a:extLst>
          </p:cNvPr>
          <p:cNvCxnSpPr>
            <a:cxnSpLocks/>
          </p:cNvCxnSpPr>
          <p:nvPr/>
        </p:nvCxnSpPr>
        <p:spPr>
          <a:xfrm>
            <a:off x="9513291" y="1756502"/>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a:extLst>
              <a:ext uri="{FF2B5EF4-FFF2-40B4-BE49-F238E27FC236}">
                <a16:creationId xmlns:a16="http://schemas.microsoft.com/office/drawing/2014/main" id="{8C983040-8FA1-6BA2-8D5C-1402B6BA67A3}"/>
              </a:ext>
            </a:extLst>
          </p:cNvPr>
          <p:cNvCxnSpPr>
            <a:cxnSpLocks/>
          </p:cNvCxnSpPr>
          <p:nvPr/>
        </p:nvCxnSpPr>
        <p:spPr>
          <a:xfrm>
            <a:off x="9513291" y="2925600"/>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4" name="Straight Arrow Connector 1043">
            <a:extLst>
              <a:ext uri="{FF2B5EF4-FFF2-40B4-BE49-F238E27FC236}">
                <a16:creationId xmlns:a16="http://schemas.microsoft.com/office/drawing/2014/main" id="{B920E2C5-358E-F982-3548-3712ED2324A3}"/>
              </a:ext>
            </a:extLst>
          </p:cNvPr>
          <p:cNvCxnSpPr>
            <a:cxnSpLocks/>
          </p:cNvCxnSpPr>
          <p:nvPr/>
        </p:nvCxnSpPr>
        <p:spPr>
          <a:xfrm>
            <a:off x="9513291" y="4226553"/>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a:extLst>
              <a:ext uri="{FF2B5EF4-FFF2-40B4-BE49-F238E27FC236}">
                <a16:creationId xmlns:a16="http://schemas.microsoft.com/office/drawing/2014/main" id="{46B371CC-497B-E468-A072-799BC29EC7C4}"/>
              </a:ext>
            </a:extLst>
          </p:cNvPr>
          <p:cNvCxnSpPr>
            <a:cxnSpLocks/>
          </p:cNvCxnSpPr>
          <p:nvPr/>
        </p:nvCxnSpPr>
        <p:spPr>
          <a:xfrm>
            <a:off x="9500764" y="5740949"/>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8" name="Straight Arrow Connector 1047">
            <a:extLst>
              <a:ext uri="{FF2B5EF4-FFF2-40B4-BE49-F238E27FC236}">
                <a16:creationId xmlns:a16="http://schemas.microsoft.com/office/drawing/2014/main" id="{5EA601A1-BB26-88ED-4C06-AB02421FFFEE}"/>
              </a:ext>
            </a:extLst>
          </p:cNvPr>
          <p:cNvCxnSpPr>
            <a:cxnSpLocks/>
          </p:cNvCxnSpPr>
          <p:nvPr/>
        </p:nvCxnSpPr>
        <p:spPr>
          <a:xfrm flipV="1">
            <a:off x="8997776" y="3408346"/>
            <a:ext cx="526946" cy="46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1" name="Straight Arrow Connector 1050">
            <a:extLst>
              <a:ext uri="{FF2B5EF4-FFF2-40B4-BE49-F238E27FC236}">
                <a16:creationId xmlns:a16="http://schemas.microsoft.com/office/drawing/2014/main" id="{D9CAF69D-84C9-724D-6687-09C7956596D8}"/>
              </a:ext>
            </a:extLst>
          </p:cNvPr>
          <p:cNvCxnSpPr/>
          <p:nvPr/>
        </p:nvCxnSpPr>
        <p:spPr>
          <a:xfrm>
            <a:off x="7675442" y="1951700"/>
            <a:ext cx="8150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9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3E7AEAD-AF3B-81BA-4B4B-23A2CE0106D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98EBBDF-3DED-9A4F-3BCD-7CCDABEA0ED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29</a:t>
            </a:fld>
            <a:endParaRPr lang="sv-SE" sz="1000" b="1" dirty="0">
              <a:solidFill>
                <a:schemeClr val="bg1"/>
              </a:solidFill>
            </a:endParaRPr>
          </a:p>
        </p:txBody>
      </p:sp>
      <p:sp>
        <p:nvSpPr>
          <p:cNvPr id="7" name="Rectangle 6">
            <a:extLst>
              <a:ext uri="{FF2B5EF4-FFF2-40B4-BE49-F238E27FC236}">
                <a16:creationId xmlns:a16="http://schemas.microsoft.com/office/drawing/2014/main" id="{4BCB7627-47D5-3261-7C24-E39E194C3811}"/>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2.4.6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Sector coupling: Power to Liquids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3669BCAB-7A3E-7B5A-546C-20C25D4E8ED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pic>
        <p:nvPicPr>
          <p:cNvPr id="2" name="Picture 4" descr="Wind Turbines icon SVG Vector &amp; PNG Free Download | UXWing">
            <a:extLst>
              <a:ext uri="{FF2B5EF4-FFF2-40B4-BE49-F238E27FC236}">
                <a16:creationId xmlns:a16="http://schemas.microsoft.com/office/drawing/2014/main" id="{A5C1365D-E986-F8B6-89B1-B8141842F9C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361" y="3472621"/>
            <a:ext cx="1351108" cy="9990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ownload Free Solar energy Icons in PNG &amp; SVG">
            <a:extLst>
              <a:ext uri="{FF2B5EF4-FFF2-40B4-BE49-F238E27FC236}">
                <a16:creationId xmlns:a16="http://schemas.microsoft.com/office/drawing/2014/main" id="{C4F81516-426C-F717-17CB-93804C68D9D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00" y="4559761"/>
            <a:ext cx="813829" cy="8138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lectrolysis - Free industry icons">
            <a:extLst>
              <a:ext uri="{FF2B5EF4-FFF2-40B4-BE49-F238E27FC236}">
                <a16:creationId xmlns:a16="http://schemas.microsoft.com/office/drawing/2014/main" id="{13F39CB2-3F65-CE91-E4D3-EE9844BC7188}"/>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1329" y="3976249"/>
            <a:ext cx="939452" cy="9394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F10C4B-C727-A458-8115-73DD7310F98E}"/>
              </a:ext>
            </a:extLst>
          </p:cNvPr>
          <p:cNvSpPr/>
          <p:nvPr/>
        </p:nvSpPr>
        <p:spPr>
          <a:xfrm rot="16200000">
            <a:off x="6877954" y="3801690"/>
            <a:ext cx="3727377" cy="555610"/>
          </a:xfrm>
          <a:prstGeom prst="rect">
            <a:avLst/>
          </a:prstGeom>
          <a:solidFill>
            <a:schemeClr val="bg2">
              <a:lumMod val="60000"/>
              <a:lumOff val="40000"/>
              <a:alpha val="4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TextBox 13">
            <a:extLst>
              <a:ext uri="{FF2B5EF4-FFF2-40B4-BE49-F238E27FC236}">
                <a16:creationId xmlns:a16="http://schemas.microsoft.com/office/drawing/2014/main" id="{49E5158A-6D8E-5270-EC72-AC2715A2B81E}"/>
              </a:ext>
            </a:extLst>
          </p:cNvPr>
          <p:cNvSpPr txBox="1"/>
          <p:nvPr/>
        </p:nvSpPr>
        <p:spPr>
          <a:xfrm>
            <a:off x="7964277" y="1763673"/>
            <a:ext cx="1554729" cy="461665"/>
          </a:xfrm>
          <a:prstGeom prst="rect">
            <a:avLst/>
          </a:prstGeom>
          <a:noFill/>
        </p:spPr>
        <p:txBody>
          <a:bodyPr wrap="square" rtlCol="0">
            <a:spAutoFit/>
          </a:bodyPr>
          <a:lstStyle/>
          <a:p>
            <a:pPr algn="ctr"/>
            <a:r>
              <a:rPr lang="es-CO" sz="1200" b="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Hydrocarbon</a:t>
            </a:r>
            <a:r>
              <a:rPr lang="es-CO"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CO" sz="1200" b="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network</a:t>
            </a:r>
            <a:endParaRPr lang="es-CO"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37C0DC54-267E-1496-800F-F22A1BDC7F37}"/>
              </a:ext>
            </a:extLst>
          </p:cNvPr>
          <p:cNvGrpSpPr/>
          <p:nvPr/>
        </p:nvGrpSpPr>
        <p:grpSpPr>
          <a:xfrm>
            <a:off x="3041298" y="2672062"/>
            <a:ext cx="1878904" cy="730714"/>
            <a:chOff x="3343927" y="1728611"/>
            <a:chExt cx="1878904" cy="730714"/>
          </a:xfrm>
        </p:grpSpPr>
        <p:sp>
          <p:nvSpPr>
            <p:cNvPr id="18" name="Oval 17">
              <a:extLst>
                <a:ext uri="{FF2B5EF4-FFF2-40B4-BE49-F238E27FC236}">
                  <a16:creationId xmlns:a16="http://schemas.microsoft.com/office/drawing/2014/main" id="{AAEDE8B3-D8A4-CBAE-560B-7FCA7968B788}"/>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TextBox 18">
              <a:extLst>
                <a:ext uri="{FF2B5EF4-FFF2-40B4-BE49-F238E27FC236}">
                  <a16:creationId xmlns:a16="http://schemas.microsoft.com/office/drawing/2014/main" id="{9C15EDBA-EE6A-74F3-A27D-B433685C5B92}"/>
                </a:ext>
              </a:extLst>
            </p:cNvPr>
            <p:cNvSpPr txBox="1"/>
            <p:nvPr/>
          </p:nvSpPr>
          <p:spPr>
            <a:xfrm>
              <a:off x="3343927" y="1828773"/>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a:t>
              </a:r>
            </a:p>
          </p:txBody>
        </p:sp>
      </p:grpSp>
      <p:grpSp>
        <p:nvGrpSpPr>
          <p:cNvPr id="20" name="Group 19">
            <a:extLst>
              <a:ext uri="{FF2B5EF4-FFF2-40B4-BE49-F238E27FC236}">
                <a16:creationId xmlns:a16="http://schemas.microsoft.com/office/drawing/2014/main" id="{A10DFC4B-5DCE-B90E-FA01-DED7729A81CE}"/>
              </a:ext>
            </a:extLst>
          </p:cNvPr>
          <p:cNvGrpSpPr/>
          <p:nvPr/>
        </p:nvGrpSpPr>
        <p:grpSpPr>
          <a:xfrm>
            <a:off x="5672641" y="2496819"/>
            <a:ext cx="1878904" cy="730714"/>
            <a:chOff x="3343927" y="1728611"/>
            <a:chExt cx="1878904" cy="730714"/>
          </a:xfrm>
        </p:grpSpPr>
        <p:sp>
          <p:nvSpPr>
            <p:cNvPr id="21" name="Oval 20">
              <a:extLst>
                <a:ext uri="{FF2B5EF4-FFF2-40B4-BE49-F238E27FC236}">
                  <a16:creationId xmlns:a16="http://schemas.microsoft.com/office/drawing/2014/main" id="{6904E496-3A41-4896-EF3F-645C79B0B5E0}"/>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TextBox 21">
              <a:extLst>
                <a:ext uri="{FF2B5EF4-FFF2-40B4-BE49-F238E27FC236}">
                  <a16:creationId xmlns:a16="http://schemas.microsoft.com/office/drawing/2014/main" id="{E8E3F48F-1028-D15E-84A7-CE0183BDD447}"/>
                </a:ext>
              </a:extLst>
            </p:cNvPr>
            <p:cNvSpPr txBox="1"/>
            <p:nvPr/>
          </p:nvSpPr>
          <p:spPr>
            <a:xfrm>
              <a:off x="3343927" y="1853825"/>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 22">
            <a:extLst>
              <a:ext uri="{FF2B5EF4-FFF2-40B4-BE49-F238E27FC236}">
                <a16:creationId xmlns:a16="http://schemas.microsoft.com/office/drawing/2014/main" id="{C73A0C72-7E56-C8CA-908C-AC968A950BC5}"/>
              </a:ext>
            </a:extLst>
          </p:cNvPr>
          <p:cNvGrpSpPr/>
          <p:nvPr/>
        </p:nvGrpSpPr>
        <p:grpSpPr>
          <a:xfrm>
            <a:off x="7121582" y="3073355"/>
            <a:ext cx="744052" cy="2761830"/>
            <a:chOff x="3343927" y="320056"/>
            <a:chExt cx="744052" cy="2761830"/>
          </a:xfrm>
        </p:grpSpPr>
        <p:sp>
          <p:nvSpPr>
            <p:cNvPr id="24" name="Oval 23">
              <a:extLst>
                <a:ext uri="{FF2B5EF4-FFF2-40B4-BE49-F238E27FC236}">
                  <a16:creationId xmlns:a16="http://schemas.microsoft.com/office/drawing/2014/main" id="{511D7CA0-D663-9B1B-B40B-DFBC5D0AD205}"/>
                </a:ext>
              </a:extLst>
            </p:cNvPr>
            <p:cNvSpPr/>
            <p:nvPr/>
          </p:nvSpPr>
          <p:spPr>
            <a:xfrm>
              <a:off x="3343927" y="320056"/>
              <a:ext cx="744052" cy="2761830"/>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5" name="TextBox 24">
              <a:extLst>
                <a:ext uri="{FF2B5EF4-FFF2-40B4-BE49-F238E27FC236}">
                  <a16:creationId xmlns:a16="http://schemas.microsoft.com/office/drawing/2014/main" id="{278942DF-FA30-5544-F693-6DBF492E9FE1}"/>
                </a:ext>
              </a:extLst>
            </p:cNvPr>
            <p:cNvSpPr txBox="1"/>
            <p:nvPr/>
          </p:nvSpPr>
          <p:spPr>
            <a:xfrm rot="16200000">
              <a:off x="2759148" y="1296995"/>
              <a:ext cx="1878904" cy="646331"/>
            </a:xfrm>
            <a:prstGeom prst="rect">
              <a:avLst/>
            </a:prstGeom>
            <a:noFill/>
          </p:spPr>
          <p:txBody>
            <a:bodyPr wrap="square" rtlCol="0">
              <a:spAutoFit/>
            </a:bodyPr>
            <a:lstStyle/>
            <a:p>
              <a:pPr algn="ct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Synthetic</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hydrocarbons</a:t>
              </a:r>
              <a:endPar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 25">
            <a:extLst>
              <a:ext uri="{FF2B5EF4-FFF2-40B4-BE49-F238E27FC236}">
                <a16:creationId xmlns:a16="http://schemas.microsoft.com/office/drawing/2014/main" id="{3EF09FCF-9745-C4A7-3E79-7F7288270543}"/>
              </a:ext>
            </a:extLst>
          </p:cNvPr>
          <p:cNvGrpSpPr/>
          <p:nvPr/>
        </p:nvGrpSpPr>
        <p:grpSpPr>
          <a:xfrm>
            <a:off x="4301203" y="4168989"/>
            <a:ext cx="1979112" cy="730714"/>
            <a:chOff x="3343927" y="1728611"/>
            <a:chExt cx="1979112" cy="730714"/>
          </a:xfrm>
        </p:grpSpPr>
        <p:sp>
          <p:nvSpPr>
            <p:cNvPr id="27" name="Oval 26">
              <a:extLst>
                <a:ext uri="{FF2B5EF4-FFF2-40B4-BE49-F238E27FC236}">
                  <a16:creationId xmlns:a16="http://schemas.microsoft.com/office/drawing/2014/main" id="{608A322B-701D-E719-BEFC-13197875649E}"/>
                </a:ext>
              </a:extLst>
            </p:cNvPr>
            <p:cNvSpPr/>
            <p:nvPr/>
          </p:nvSpPr>
          <p:spPr>
            <a:xfrm>
              <a:off x="3343927" y="1728611"/>
              <a:ext cx="752606" cy="730714"/>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TextBox 27">
              <a:extLst>
                <a:ext uri="{FF2B5EF4-FFF2-40B4-BE49-F238E27FC236}">
                  <a16:creationId xmlns:a16="http://schemas.microsoft.com/office/drawing/2014/main" id="{958C77A8-EA75-2D32-7DCF-C93DE67314C7}"/>
                </a:ext>
              </a:extLst>
            </p:cNvPr>
            <p:cNvSpPr txBox="1"/>
            <p:nvPr/>
          </p:nvSpPr>
          <p:spPr>
            <a:xfrm>
              <a:off x="3444135" y="1853825"/>
              <a:ext cx="1878904" cy="461665"/>
            </a:xfrm>
            <a:prstGeom prst="rect">
              <a:avLst/>
            </a:prstGeom>
            <a:noFill/>
          </p:spPr>
          <p:txBody>
            <a:bodyPr wrap="square" rtlCol="0">
              <a:spAutoFit/>
            </a:bodyPr>
            <a:lstStyle/>
            <a:p>
              <a:r>
                <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s-CO" sz="2400" b="1"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s-CO"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9" name="Picture 24" descr="Industry Icon Gráfico por marco.livolsi2014 · Creative Fabrica">
            <a:extLst>
              <a:ext uri="{FF2B5EF4-FFF2-40B4-BE49-F238E27FC236}">
                <a16:creationId xmlns:a16="http://schemas.microsoft.com/office/drawing/2014/main" id="{E2E291AE-FD46-EB45-908A-B0ADCA5A6CD4}"/>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3517" t="6592" r="15709" b="10375"/>
          <a:stretch/>
        </p:blipFill>
        <p:spPr bwMode="auto">
          <a:xfrm>
            <a:off x="9956792" y="1860076"/>
            <a:ext cx="1276350" cy="9965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eat Icon Vector Art, Icons, and Graphics for Free Download">
            <a:extLst>
              <a:ext uri="{FF2B5EF4-FFF2-40B4-BE49-F238E27FC236}">
                <a16:creationId xmlns:a16="http://schemas.microsoft.com/office/drawing/2014/main" id="{D8077ACF-25BE-8E70-E897-F8819CE6F81E}"/>
              </a:ext>
            </a:extLst>
          </p:cNvPr>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19534" t="14244" r="20132" b="13028"/>
          <a:stretch/>
        </p:blipFill>
        <p:spPr bwMode="auto">
          <a:xfrm>
            <a:off x="10097551" y="4538824"/>
            <a:ext cx="1181179" cy="94919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3051A3A-FCB6-C545-E4A9-D2E52D120AE6}"/>
              </a:ext>
            </a:extLst>
          </p:cNvPr>
          <p:cNvSpPr txBox="1"/>
          <p:nvPr/>
        </p:nvSpPr>
        <p:spPr>
          <a:xfrm>
            <a:off x="426237" y="5481519"/>
            <a:ext cx="1554729" cy="461665"/>
          </a:xfrm>
          <a:prstGeom prst="rect">
            <a:avLst/>
          </a:prstGeom>
          <a:noFill/>
        </p:spPr>
        <p:txBody>
          <a:bodyPr wrap="square" rtlCol="0">
            <a:spAutoFit/>
          </a:bodyPr>
          <a:lstStyle/>
          <a:p>
            <a:pPr algn="ctr"/>
            <a:r>
              <a:rPr lang="es-CO" sz="1200" b="1">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Renewable electricity</a:t>
            </a:r>
            <a:endParaRPr lang="es-CO" sz="1200" b="1" dirty="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Straight Arrow Connector 33">
            <a:extLst>
              <a:ext uri="{FF2B5EF4-FFF2-40B4-BE49-F238E27FC236}">
                <a16:creationId xmlns:a16="http://schemas.microsoft.com/office/drawing/2014/main" id="{7024B8A0-2B30-13C2-DCC6-3683BBDA9F22}"/>
              </a:ext>
            </a:extLst>
          </p:cNvPr>
          <p:cNvCxnSpPr/>
          <p:nvPr/>
        </p:nvCxnSpPr>
        <p:spPr>
          <a:xfrm>
            <a:off x="1980966" y="4567664"/>
            <a:ext cx="9394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62726B4-4A2D-3CE5-5D52-35F782CAB026}"/>
              </a:ext>
            </a:extLst>
          </p:cNvPr>
          <p:cNvCxnSpPr>
            <a:cxnSpLocks/>
          </p:cNvCxnSpPr>
          <p:nvPr/>
        </p:nvCxnSpPr>
        <p:spPr>
          <a:xfrm>
            <a:off x="3417601" y="3377724"/>
            <a:ext cx="0" cy="3952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20B5FF4-8570-7C30-37BD-340A6CB40F62}"/>
              </a:ext>
            </a:extLst>
          </p:cNvPr>
          <p:cNvCxnSpPr>
            <a:cxnSpLocks/>
          </p:cNvCxnSpPr>
          <p:nvPr/>
        </p:nvCxnSpPr>
        <p:spPr>
          <a:xfrm flipV="1">
            <a:off x="3905658" y="4534346"/>
            <a:ext cx="411010"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E81C0B-AAF5-4E2F-7896-538646935DDA}"/>
              </a:ext>
            </a:extLst>
          </p:cNvPr>
          <p:cNvCxnSpPr>
            <a:cxnSpLocks/>
          </p:cNvCxnSpPr>
          <p:nvPr/>
        </p:nvCxnSpPr>
        <p:spPr>
          <a:xfrm flipV="1">
            <a:off x="5025161" y="4497130"/>
            <a:ext cx="411010"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B9B38A5-8CCF-6AB4-FC73-2529CAA56BAD}"/>
              </a:ext>
            </a:extLst>
          </p:cNvPr>
          <p:cNvCxnSpPr>
            <a:cxnSpLocks/>
          </p:cNvCxnSpPr>
          <p:nvPr/>
        </p:nvCxnSpPr>
        <p:spPr>
          <a:xfrm>
            <a:off x="6048944" y="3208003"/>
            <a:ext cx="0" cy="4671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25CDFC-FCF5-8AED-58F6-9C15DE83D388}"/>
              </a:ext>
            </a:extLst>
          </p:cNvPr>
          <p:cNvCxnSpPr>
            <a:cxnSpLocks/>
          </p:cNvCxnSpPr>
          <p:nvPr/>
        </p:nvCxnSpPr>
        <p:spPr>
          <a:xfrm flipV="1">
            <a:off x="6708527" y="4427354"/>
            <a:ext cx="411010"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AD54542-E9A6-358D-2D2C-A52D5F10C4C3}"/>
              </a:ext>
            </a:extLst>
          </p:cNvPr>
          <p:cNvCxnSpPr>
            <a:cxnSpLocks/>
          </p:cNvCxnSpPr>
          <p:nvPr/>
        </p:nvCxnSpPr>
        <p:spPr>
          <a:xfrm flipV="1">
            <a:off x="7834657" y="4427860"/>
            <a:ext cx="658726" cy="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B1FDE4-2BCB-62F2-F697-F83EE237C3CD}"/>
              </a:ext>
            </a:extLst>
          </p:cNvPr>
          <p:cNvSpPr txBox="1"/>
          <p:nvPr/>
        </p:nvSpPr>
        <p:spPr>
          <a:xfrm>
            <a:off x="2672302" y="4976060"/>
            <a:ext cx="1554729" cy="276999"/>
          </a:xfrm>
          <a:prstGeom prst="rect">
            <a:avLst/>
          </a:prstGeom>
          <a:noFill/>
        </p:spPr>
        <p:txBody>
          <a:bodyPr wrap="square" rtlCol="0">
            <a:spAutoFit/>
          </a:bodyPr>
          <a:lstStyle/>
          <a:p>
            <a:pPr algn="ctr"/>
            <a:r>
              <a:rPr lang="es-CO" sz="1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Electrolysis</a:t>
            </a:r>
            <a:endPar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3F8701DC-A435-6D74-B09D-25E898EBFC82}"/>
              </a:ext>
            </a:extLst>
          </p:cNvPr>
          <p:cNvSpPr txBox="1"/>
          <p:nvPr/>
        </p:nvSpPr>
        <p:spPr>
          <a:xfrm>
            <a:off x="5296432" y="4976059"/>
            <a:ext cx="1554729" cy="646331"/>
          </a:xfrm>
          <a:prstGeom prst="rect">
            <a:avLst/>
          </a:prstGeom>
          <a:noFill/>
        </p:spPr>
        <p:txBody>
          <a:bodyPr wrap="square" rtlCol="0">
            <a:spAutoFit/>
          </a:bodyPr>
          <a:lstStyle/>
          <a:p>
            <a:pPr algn="ctr"/>
            <a:r>
              <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Chemical </a:t>
            </a:r>
            <a:r>
              <a:rPr lang="es-CO" sz="1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synthesis</a:t>
            </a:r>
            <a:r>
              <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and fuel </a:t>
            </a:r>
            <a:r>
              <a:rPr lang="es-CO" sz="1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processing</a:t>
            </a:r>
            <a:endParaRPr lang="es-CO"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8" name="Straight Connector 47">
            <a:extLst>
              <a:ext uri="{FF2B5EF4-FFF2-40B4-BE49-F238E27FC236}">
                <a16:creationId xmlns:a16="http://schemas.microsoft.com/office/drawing/2014/main" id="{9247E0F4-1269-D0DE-7127-AC12B3078E5E}"/>
              </a:ext>
            </a:extLst>
          </p:cNvPr>
          <p:cNvCxnSpPr>
            <a:cxnSpLocks/>
          </p:cNvCxnSpPr>
          <p:nvPr/>
        </p:nvCxnSpPr>
        <p:spPr>
          <a:xfrm>
            <a:off x="9533351" y="2508791"/>
            <a:ext cx="0" cy="246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EAC4752-DB64-22C6-9BBB-3CBE720232C1}"/>
              </a:ext>
            </a:extLst>
          </p:cNvPr>
          <p:cNvSpPr txBox="1"/>
          <p:nvPr/>
        </p:nvSpPr>
        <p:spPr>
          <a:xfrm>
            <a:off x="9807841" y="1503672"/>
            <a:ext cx="1554729" cy="276999"/>
          </a:xfrm>
          <a:prstGeom prst="rect">
            <a:avLst/>
          </a:prstGeom>
          <a:noFill/>
        </p:spPr>
        <p:txBody>
          <a:bodyPr wrap="square" rtlCol="0">
            <a:spAutoFit/>
          </a:bodyPr>
          <a:lstStyle/>
          <a:p>
            <a:pPr algn="ctr"/>
            <a:r>
              <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Final </a:t>
            </a: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end</a:t>
            </a:r>
            <a:r>
              <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-uses</a:t>
            </a:r>
          </a:p>
        </p:txBody>
      </p:sp>
      <p:sp>
        <p:nvSpPr>
          <p:cNvPr id="50" name="TextBox 49">
            <a:extLst>
              <a:ext uri="{FF2B5EF4-FFF2-40B4-BE49-F238E27FC236}">
                <a16:creationId xmlns:a16="http://schemas.microsoft.com/office/drawing/2014/main" id="{D5197BD8-E27D-319A-E7C8-1AE1C67A79AB}"/>
              </a:ext>
            </a:extLst>
          </p:cNvPr>
          <p:cNvSpPr txBox="1"/>
          <p:nvPr/>
        </p:nvSpPr>
        <p:spPr>
          <a:xfrm>
            <a:off x="9817602" y="2845783"/>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Industry</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9D82D90A-5802-A0C8-DD0F-CEBDF9096843}"/>
              </a:ext>
            </a:extLst>
          </p:cNvPr>
          <p:cNvSpPr txBox="1"/>
          <p:nvPr/>
        </p:nvSpPr>
        <p:spPr>
          <a:xfrm>
            <a:off x="9893479" y="4157852"/>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Transport</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4E067D04-31BD-216A-374C-6365E7614C88}"/>
              </a:ext>
            </a:extLst>
          </p:cNvPr>
          <p:cNvSpPr txBox="1"/>
          <p:nvPr/>
        </p:nvSpPr>
        <p:spPr>
          <a:xfrm>
            <a:off x="9885675" y="5433893"/>
            <a:ext cx="1554729" cy="276999"/>
          </a:xfrm>
          <a:prstGeom prst="rect">
            <a:avLst/>
          </a:prstGeom>
          <a:noFill/>
        </p:spPr>
        <p:txBody>
          <a:bodyPr wrap="square" rtlCol="0">
            <a:spAutoFit/>
          </a:bodyPr>
          <a:lstStyle/>
          <a:p>
            <a:pPr algn="ctr"/>
            <a:r>
              <a:rPr lang="es-CO" sz="1200" b="1"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Heating</a:t>
            </a:r>
            <a:endParaRPr lang="es-CO" sz="12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4" name="Straight Arrow Connector 53">
            <a:extLst>
              <a:ext uri="{FF2B5EF4-FFF2-40B4-BE49-F238E27FC236}">
                <a16:creationId xmlns:a16="http://schemas.microsoft.com/office/drawing/2014/main" id="{DCC196AE-D4B3-0287-702F-C0773DDA3978}"/>
              </a:ext>
            </a:extLst>
          </p:cNvPr>
          <p:cNvCxnSpPr>
            <a:cxnSpLocks/>
          </p:cNvCxnSpPr>
          <p:nvPr/>
        </p:nvCxnSpPr>
        <p:spPr>
          <a:xfrm>
            <a:off x="9513291" y="2506008"/>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EF2E05A-CB29-ED98-CFAE-8AC12293A08D}"/>
              </a:ext>
            </a:extLst>
          </p:cNvPr>
          <p:cNvCxnSpPr>
            <a:cxnSpLocks/>
          </p:cNvCxnSpPr>
          <p:nvPr/>
        </p:nvCxnSpPr>
        <p:spPr>
          <a:xfrm>
            <a:off x="9513291" y="3675106"/>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263A135-66E2-5854-8779-23A260E03976}"/>
              </a:ext>
            </a:extLst>
          </p:cNvPr>
          <p:cNvCxnSpPr>
            <a:cxnSpLocks/>
          </p:cNvCxnSpPr>
          <p:nvPr/>
        </p:nvCxnSpPr>
        <p:spPr>
          <a:xfrm>
            <a:off x="9513291" y="4976059"/>
            <a:ext cx="4685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465003E-F884-2777-8B5D-5876D3E1456B}"/>
              </a:ext>
            </a:extLst>
          </p:cNvPr>
          <p:cNvCxnSpPr>
            <a:cxnSpLocks/>
          </p:cNvCxnSpPr>
          <p:nvPr/>
        </p:nvCxnSpPr>
        <p:spPr>
          <a:xfrm flipV="1">
            <a:off x="8997776" y="3678169"/>
            <a:ext cx="526946" cy="46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Premium Vector | Chemical plant Industrial building black line icon">
            <a:extLst>
              <a:ext uri="{FF2B5EF4-FFF2-40B4-BE49-F238E27FC236}">
                <a16:creationId xmlns:a16="http://schemas.microsoft.com/office/drawing/2014/main" id="{6FB4D95E-C064-366D-08BF-162DB69A8CCC}"/>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0776" y="3784624"/>
            <a:ext cx="1281451" cy="1125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ne - Free transport icons">
            <a:extLst>
              <a:ext uri="{FF2B5EF4-FFF2-40B4-BE49-F238E27FC236}">
                <a16:creationId xmlns:a16="http://schemas.microsoft.com/office/drawing/2014/main" id="{32A624BB-C501-330C-D66D-A021E3B41A79}"/>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8219" y="3158810"/>
            <a:ext cx="1120119" cy="11201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ude oil and gasoline drum icon. Vector. 27739369 Vector Art at Vecteezy">
            <a:extLst>
              <a:ext uri="{FF2B5EF4-FFF2-40B4-BE49-F238E27FC236}">
                <a16:creationId xmlns:a16="http://schemas.microsoft.com/office/drawing/2014/main" id="{B543F3D6-31BC-E797-8F7E-29EF6279D0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1768"/>
          <a:stretch/>
        </p:blipFill>
        <p:spPr bwMode="auto">
          <a:xfrm>
            <a:off x="8324305" y="1046576"/>
            <a:ext cx="863709" cy="76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0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2FF7389E-0D60-1BE3-7930-73734AA683BD}"/>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4466E690-5F01-3422-D8D2-47AED1DAD4B7}"/>
              </a:ext>
            </a:extLst>
          </p:cNvPr>
          <p:cNvPicPr>
            <a:picLocks noChangeAspect="1"/>
          </p:cNvPicPr>
          <p:nvPr/>
        </p:nvPicPr>
        <p:blipFill>
          <a:blip r:embed="rId3"/>
          <a:stretch>
            <a:fillRect/>
          </a:stretch>
        </p:blipFill>
        <p:spPr>
          <a:xfrm>
            <a:off x="1752270" y="3261148"/>
            <a:ext cx="2789316" cy="2789316"/>
          </a:xfrm>
          <a:prstGeom prst="rect">
            <a:avLst/>
          </a:prstGeom>
        </p:spPr>
      </p:pic>
      <p:pic>
        <p:nvPicPr>
          <p:cNvPr id="11" name="Picture 10">
            <a:extLst>
              <a:ext uri="{FF2B5EF4-FFF2-40B4-BE49-F238E27FC236}">
                <a16:creationId xmlns:a16="http://schemas.microsoft.com/office/drawing/2014/main" id="{1ED10613-4653-C101-8A80-08FDE2AC8239}"/>
              </a:ext>
            </a:extLst>
          </p:cNvPr>
          <p:cNvPicPr>
            <a:picLocks noChangeAspect="1"/>
          </p:cNvPicPr>
          <p:nvPr/>
        </p:nvPicPr>
        <p:blipFill>
          <a:blip r:embed="rId4"/>
          <a:srcRect l="26496" t="14005" r="27775" b="15925"/>
          <a:stretch/>
        </p:blipFill>
        <p:spPr>
          <a:xfrm>
            <a:off x="3557473" y="1521718"/>
            <a:ext cx="1995652" cy="2035833"/>
          </a:xfrm>
          <a:prstGeom prst="rect">
            <a:avLst/>
          </a:prstGeom>
        </p:spPr>
      </p:pic>
      <p:sp>
        <p:nvSpPr>
          <p:cNvPr id="3" name="Slide Number Placeholder 1">
            <a:extLst>
              <a:ext uri="{FF2B5EF4-FFF2-40B4-BE49-F238E27FC236}">
                <a16:creationId xmlns:a16="http://schemas.microsoft.com/office/drawing/2014/main" id="{42F81019-0862-5D9B-6B51-CEE15283ABCE}"/>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99F9CC93-7CD1-D026-8316-05C5431762EB}"/>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2.1.1 Synchronous and non-synchronous generators</a:t>
            </a:r>
          </a:p>
        </p:txBody>
      </p:sp>
      <p:sp>
        <p:nvSpPr>
          <p:cNvPr id="8" name="Title 10">
            <a:extLst>
              <a:ext uri="{FF2B5EF4-FFF2-40B4-BE49-F238E27FC236}">
                <a16:creationId xmlns:a16="http://schemas.microsoft.com/office/drawing/2014/main" id="{32C761D6-9C11-72E3-D3F7-7962968679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2.1 Key concepts in flexibility</a:t>
            </a:r>
            <a:endParaRPr lang="en-US" dirty="0">
              <a:cs typeface="Calibri Light" panose="020F0302020204030204"/>
            </a:endParaRPr>
          </a:p>
        </p:txBody>
      </p:sp>
      <p:pic>
        <p:nvPicPr>
          <p:cNvPr id="5" name="Picture 4">
            <a:extLst>
              <a:ext uri="{FF2B5EF4-FFF2-40B4-BE49-F238E27FC236}">
                <a16:creationId xmlns:a16="http://schemas.microsoft.com/office/drawing/2014/main" id="{5FBBF304-6E39-2E61-C95E-E293AC486E58}"/>
              </a:ext>
            </a:extLst>
          </p:cNvPr>
          <p:cNvPicPr>
            <a:picLocks noChangeAspect="1"/>
          </p:cNvPicPr>
          <p:nvPr/>
        </p:nvPicPr>
        <p:blipFill>
          <a:blip r:embed="rId5"/>
          <a:stretch>
            <a:fillRect/>
          </a:stretch>
        </p:blipFill>
        <p:spPr>
          <a:xfrm>
            <a:off x="656948" y="1724050"/>
            <a:ext cx="1818681" cy="1818681"/>
          </a:xfrm>
          <a:prstGeom prst="rect">
            <a:avLst/>
          </a:prstGeom>
        </p:spPr>
      </p:pic>
      <p:pic>
        <p:nvPicPr>
          <p:cNvPr id="3080" name="Picture 8" descr="Wind power plant icon, outline style 14649010 Vector Art at Vecteezy">
            <a:extLst>
              <a:ext uri="{FF2B5EF4-FFF2-40B4-BE49-F238E27FC236}">
                <a16:creationId xmlns:a16="http://schemas.microsoft.com/office/drawing/2014/main" id="{6FD9A7C5-1895-4D34-EC0D-3D117EBD28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4617" y="741934"/>
            <a:ext cx="3095116" cy="3095116"/>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Solar Panels outline">
            <a:extLst>
              <a:ext uri="{FF2B5EF4-FFF2-40B4-BE49-F238E27FC236}">
                <a16:creationId xmlns:a16="http://schemas.microsoft.com/office/drawing/2014/main" id="{CB9ADF19-F99F-287E-0DB6-52C506FFE3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6441" y="3429000"/>
            <a:ext cx="2113772" cy="2113772"/>
          </a:xfrm>
          <a:prstGeom prst="rect">
            <a:avLst/>
          </a:prstGeom>
        </p:spPr>
      </p:pic>
      <p:pic>
        <p:nvPicPr>
          <p:cNvPr id="3084" name="Picture 12" descr="Energy Storage icon in vector. Illustration 24245492 Vector Art at Vecteezy">
            <a:extLst>
              <a:ext uri="{FF2B5EF4-FFF2-40B4-BE49-F238E27FC236}">
                <a16:creationId xmlns:a16="http://schemas.microsoft.com/office/drawing/2014/main" id="{E59FC0C8-15F0-DBAE-8016-92A36D55E3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770" t="23261" r="18637" b="24654"/>
          <a:stretch/>
        </p:blipFill>
        <p:spPr bwMode="auto">
          <a:xfrm>
            <a:off x="9147008" y="3841664"/>
            <a:ext cx="2113773" cy="17312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A943629D-FC82-237C-D275-56337C22761E}"/>
              </a:ext>
            </a:extLst>
          </p:cNvPr>
          <p:cNvSpPr/>
          <p:nvPr/>
        </p:nvSpPr>
        <p:spPr>
          <a:xfrm>
            <a:off x="1752270" y="5746032"/>
            <a:ext cx="2570748" cy="608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dirty="0" err="1">
                <a:latin typeface="Open Sans" panose="020B0606030504020204" pitchFamily="34" charset="0"/>
                <a:ea typeface="Open Sans" panose="020B0606030504020204" pitchFamily="34" charset="0"/>
                <a:cs typeface="Open Sans" panose="020B0606030504020204" pitchFamily="34" charset="0"/>
              </a:rPr>
              <a:t>Synchronous</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Rounded Corners 17">
            <a:extLst>
              <a:ext uri="{FF2B5EF4-FFF2-40B4-BE49-F238E27FC236}">
                <a16:creationId xmlns:a16="http://schemas.microsoft.com/office/drawing/2014/main" id="{D4364770-C974-F58F-0691-BF76E9B04B1D}"/>
              </a:ext>
            </a:extLst>
          </p:cNvPr>
          <p:cNvSpPr/>
          <p:nvPr/>
        </p:nvSpPr>
        <p:spPr>
          <a:xfrm>
            <a:off x="7650416" y="5744526"/>
            <a:ext cx="3095116" cy="608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dirty="0">
                <a:latin typeface="Open Sans" panose="020B0606030504020204" pitchFamily="34" charset="0"/>
                <a:ea typeface="Open Sans" panose="020B0606030504020204" pitchFamily="34" charset="0"/>
                <a:cs typeface="Open Sans" panose="020B0606030504020204" pitchFamily="34" charset="0"/>
              </a:rPr>
              <a:t>Non-</a:t>
            </a:r>
            <a:r>
              <a:rPr lang="es-CO" sz="2400" b="1" dirty="0" err="1">
                <a:latin typeface="Open Sans" panose="020B0606030504020204" pitchFamily="34" charset="0"/>
                <a:ea typeface="Open Sans" panose="020B0606030504020204" pitchFamily="34" charset="0"/>
                <a:cs typeface="Open Sans" panose="020B0606030504020204" pitchFamily="34" charset="0"/>
              </a:rPr>
              <a:t>synchronous</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81806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34F415F-E158-FF08-F71E-A91BDDA5E7FB}"/>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D687D833-3D8F-2D5B-18E5-6617251290C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30</a:t>
            </a:fld>
            <a:endParaRPr lang="sv-SE" sz="1000" b="1" dirty="0">
              <a:solidFill>
                <a:schemeClr val="bg1"/>
              </a:solidFill>
            </a:endParaRPr>
          </a:p>
        </p:txBody>
      </p:sp>
      <p:sp>
        <p:nvSpPr>
          <p:cNvPr id="7" name="Rectangle 6">
            <a:extLst>
              <a:ext uri="{FF2B5EF4-FFF2-40B4-BE49-F238E27FC236}">
                <a16:creationId xmlns:a16="http://schemas.microsoft.com/office/drawing/2014/main" id="{A5F78BB4-230E-0048-2662-9604AD77DD1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2.4.7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Sector coupling: Electric vehicles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E561D206-D827-4FC2-4AFC-FA85D09F91D9}"/>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2.4 Demand-side flexibility</a:t>
            </a:r>
            <a:endParaRPr lang="en-US" dirty="0">
              <a:cs typeface="Calibri Light" panose="020F0302020204030204"/>
            </a:endParaRPr>
          </a:p>
        </p:txBody>
      </p:sp>
      <p:pic>
        <p:nvPicPr>
          <p:cNvPr id="5" name="Picture 6" descr="High Voltage Power Line Transmission Tower Stock Vector (Royalty Free)  1508164439 | Shutterstock">
            <a:extLst>
              <a:ext uri="{FF2B5EF4-FFF2-40B4-BE49-F238E27FC236}">
                <a16:creationId xmlns:a16="http://schemas.microsoft.com/office/drawing/2014/main" id="{1C473E3E-B320-53B4-0F0D-6E0F121D196F}"/>
              </a:ext>
            </a:extLst>
          </p:cNvPr>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7885" t="7362" r="15769" b="14643"/>
          <a:stretch>
            <a:fillRect/>
          </a:stretch>
        </p:blipFill>
        <p:spPr bwMode="auto">
          <a:xfrm>
            <a:off x="343847" y="2428122"/>
            <a:ext cx="2143125" cy="2713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d house icon - Free red house icons">
            <a:extLst>
              <a:ext uri="{FF2B5EF4-FFF2-40B4-BE49-F238E27FC236}">
                <a16:creationId xmlns:a16="http://schemas.microsoft.com/office/drawing/2014/main" id="{18609932-1FC0-2686-A95B-828C9652C6FE}"/>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746" y="3133329"/>
            <a:ext cx="1493928" cy="1493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72A113-5C8C-84FF-86C7-339CFF65CAFD}"/>
              </a:ext>
            </a:extLst>
          </p:cNvPr>
          <p:cNvPicPr>
            <a:picLocks noChangeAspect="1"/>
          </p:cNvPicPr>
          <p:nvPr/>
        </p:nvPicPr>
        <p:blipFill>
          <a:blip r:embed="rId5">
            <a:duotone>
              <a:schemeClr val="accent5">
                <a:shade val="45000"/>
                <a:satMod val="135000"/>
              </a:schemeClr>
              <a:prstClr val="white"/>
            </a:duotone>
          </a:blip>
          <a:stretch>
            <a:fillRect/>
          </a:stretch>
        </p:blipFill>
        <p:spPr>
          <a:xfrm>
            <a:off x="6603329" y="2882456"/>
            <a:ext cx="972800" cy="1995671"/>
          </a:xfrm>
          <a:prstGeom prst="rect">
            <a:avLst/>
          </a:prstGeom>
        </p:spPr>
      </p:pic>
      <p:pic>
        <p:nvPicPr>
          <p:cNvPr id="1028" name="Picture 4" descr="Free Vectors | electric car icon">
            <a:extLst>
              <a:ext uri="{FF2B5EF4-FFF2-40B4-BE49-F238E27FC236}">
                <a16:creationId xmlns:a16="http://schemas.microsoft.com/office/drawing/2014/main" id="{8333B37E-6EB6-FEC6-C2D0-05BE86663562}"/>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0123" y="2823925"/>
            <a:ext cx="2814909" cy="21127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A53B2F-558F-8EE7-999A-6A8BBD4E7D71}"/>
              </a:ext>
            </a:extLst>
          </p:cNvPr>
          <p:cNvSpPr txBox="1"/>
          <p:nvPr/>
        </p:nvSpPr>
        <p:spPr>
          <a:xfrm>
            <a:off x="9310212" y="5187501"/>
            <a:ext cx="1554729" cy="830997"/>
          </a:xfrm>
          <a:prstGeom prst="rect">
            <a:avLst/>
          </a:prstGeom>
          <a:noFill/>
        </p:spPr>
        <p:txBody>
          <a:bodyPr wrap="square" rtlCol="0">
            <a:spAutoFit/>
          </a:bodyPr>
          <a:lstStyle/>
          <a:p>
            <a:pPr algn="ctr"/>
            <a:r>
              <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Electric </a:t>
            </a:r>
            <a:r>
              <a:rPr lang="es-CO" sz="2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vehicles</a:t>
            </a:r>
            <a:endPar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0">
            <a:extLst>
              <a:ext uri="{FF2B5EF4-FFF2-40B4-BE49-F238E27FC236}">
                <a16:creationId xmlns:a16="http://schemas.microsoft.com/office/drawing/2014/main" id="{F263F340-232F-5805-3F36-4A665D00D0FC}"/>
              </a:ext>
            </a:extLst>
          </p:cNvPr>
          <p:cNvCxnSpPr/>
          <p:nvPr/>
        </p:nvCxnSpPr>
        <p:spPr>
          <a:xfrm>
            <a:off x="2486972" y="3757767"/>
            <a:ext cx="9394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913930-44D2-2DC1-ED4A-C93AF640DE60}"/>
              </a:ext>
            </a:extLst>
          </p:cNvPr>
          <p:cNvCxnSpPr>
            <a:cxnSpLocks/>
          </p:cNvCxnSpPr>
          <p:nvPr/>
        </p:nvCxnSpPr>
        <p:spPr>
          <a:xfrm>
            <a:off x="5291132" y="3736014"/>
            <a:ext cx="11749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D5481-B8ED-635E-6967-2FF0BD1AF9F5}"/>
              </a:ext>
            </a:extLst>
          </p:cNvPr>
          <p:cNvCxnSpPr>
            <a:cxnSpLocks/>
          </p:cNvCxnSpPr>
          <p:nvPr/>
        </p:nvCxnSpPr>
        <p:spPr>
          <a:xfrm>
            <a:off x="7755658" y="3731697"/>
            <a:ext cx="11749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016213-A0AD-B775-E0AF-D7B9126251B4}"/>
              </a:ext>
            </a:extLst>
          </p:cNvPr>
          <p:cNvCxnSpPr>
            <a:cxnSpLocks/>
          </p:cNvCxnSpPr>
          <p:nvPr/>
        </p:nvCxnSpPr>
        <p:spPr>
          <a:xfrm flipH="1">
            <a:off x="7755658" y="4010297"/>
            <a:ext cx="1174982"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496AD36-100E-0853-6592-09FFC6B8130A}"/>
              </a:ext>
            </a:extLst>
          </p:cNvPr>
          <p:cNvCxnSpPr>
            <a:cxnSpLocks/>
          </p:cNvCxnSpPr>
          <p:nvPr/>
        </p:nvCxnSpPr>
        <p:spPr>
          <a:xfrm flipH="1">
            <a:off x="5291132" y="4010297"/>
            <a:ext cx="1174982"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4445DD-E131-2B37-C98C-FD9C75D1D56D}"/>
              </a:ext>
            </a:extLst>
          </p:cNvPr>
          <p:cNvCxnSpPr>
            <a:cxnSpLocks/>
          </p:cNvCxnSpPr>
          <p:nvPr/>
        </p:nvCxnSpPr>
        <p:spPr>
          <a:xfrm flipH="1">
            <a:off x="2476764" y="4162697"/>
            <a:ext cx="949660"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665B0F5-2D7C-18E6-0950-1C33912B72B6}"/>
              </a:ext>
            </a:extLst>
          </p:cNvPr>
          <p:cNvSpPr txBox="1"/>
          <p:nvPr/>
        </p:nvSpPr>
        <p:spPr>
          <a:xfrm>
            <a:off x="6312364" y="5162108"/>
            <a:ext cx="1554729" cy="461665"/>
          </a:xfrm>
          <a:prstGeom prst="rect">
            <a:avLst/>
          </a:prstGeom>
          <a:noFill/>
        </p:spPr>
        <p:txBody>
          <a:bodyPr wrap="square" rtlCol="0">
            <a:spAutoFit/>
          </a:bodyPr>
          <a:lstStyle/>
          <a:p>
            <a:pPr algn="ctr"/>
            <a:r>
              <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V2G </a:t>
            </a:r>
            <a:r>
              <a:rPr lang="es-CO" sz="2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Unit</a:t>
            </a:r>
            <a:endPar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B454BCB3-7107-5235-E881-934FAA1A25B4}"/>
              </a:ext>
            </a:extLst>
          </p:cNvPr>
          <p:cNvSpPr txBox="1"/>
          <p:nvPr/>
        </p:nvSpPr>
        <p:spPr>
          <a:xfrm>
            <a:off x="3347700" y="5141335"/>
            <a:ext cx="1943432" cy="461665"/>
          </a:xfrm>
          <a:prstGeom prst="rect">
            <a:avLst/>
          </a:prstGeom>
          <a:noFill/>
        </p:spPr>
        <p:txBody>
          <a:bodyPr wrap="square" rtlCol="0">
            <a:spAutoFit/>
          </a:bodyPr>
          <a:lstStyle/>
          <a:p>
            <a:pPr algn="ctr"/>
            <a:r>
              <a:rPr lang="es-CO" sz="2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Consumers</a:t>
            </a:r>
            <a:endPar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0E3940A1-CD4A-1966-B816-2A8BC0F80409}"/>
              </a:ext>
            </a:extLst>
          </p:cNvPr>
          <p:cNvSpPr txBox="1"/>
          <p:nvPr/>
        </p:nvSpPr>
        <p:spPr>
          <a:xfrm>
            <a:off x="383036" y="5162108"/>
            <a:ext cx="1943432" cy="461665"/>
          </a:xfrm>
          <a:prstGeom prst="rect">
            <a:avLst/>
          </a:prstGeom>
          <a:noFill/>
        </p:spPr>
        <p:txBody>
          <a:bodyPr wrap="square" rtlCol="0">
            <a:spAutoFit/>
          </a:bodyPr>
          <a:lstStyle/>
          <a:p>
            <a:pPr algn="ctr"/>
            <a:r>
              <a:rPr lang="es-CO" sz="2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Grid</a:t>
            </a:r>
            <a:endPar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1D99A4B8-D165-9D4D-D5E4-69D594E72A5C}"/>
              </a:ext>
            </a:extLst>
          </p:cNvPr>
          <p:cNvSpPr txBox="1"/>
          <p:nvPr/>
        </p:nvSpPr>
        <p:spPr>
          <a:xfrm>
            <a:off x="-253294" y="1681276"/>
            <a:ext cx="5768824" cy="461665"/>
          </a:xfrm>
          <a:prstGeom prst="rect">
            <a:avLst/>
          </a:prstGeom>
          <a:noFill/>
        </p:spPr>
        <p:txBody>
          <a:bodyPr wrap="square" rtlCol="0">
            <a:spAutoFit/>
          </a:bodyPr>
          <a:lstStyle/>
          <a:p>
            <a:pPr algn="ctr"/>
            <a:r>
              <a:rPr lang="es-CO" sz="2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Vehicle-to-grid</a:t>
            </a:r>
            <a:r>
              <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(V2G) </a:t>
            </a:r>
            <a:r>
              <a:rPr lang="es-CO" sz="2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scheme</a:t>
            </a:r>
            <a:endParaRPr lang="es-CO"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353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31</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751283" y="0"/>
            <a:ext cx="7651304" cy="1196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2.4 References</a:t>
            </a:r>
          </a:p>
        </p:txBody>
      </p:sp>
      <p:sp>
        <p:nvSpPr>
          <p:cNvPr id="6" name="TextBox 5">
            <a:extLst>
              <a:ext uri="{FF2B5EF4-FFF2-40B4-BE49-F238E27FC236}">
                <a16:creationId xmlns:a16="http://schemas.microsoft.com/office/drawing/2014/main" id="{C1B9156F-1015-941E-F753-4C36137C0894}"/>
              </a:ext>
            </a:extLst>
          </p:cNvPr>
          <p:cNvSpPr txBox="1"/>
          <p:nvPr/>
        </p:nvSpPr>
        <p:spPr>
          <a:xfrm>
            <a:off x="494108" y="1366412"/>
            <a:ext cx="10689434" cy="5940088"/>
          </a:xfrm>
          <a:prstGeom prst="rect">
            <a:avLst/>
          </a:prstGeom>
          <a:noFill/>
        </p:spPr>
        <p:txBody>
          <a:bodyPr wrap="square">
            <a:spAutoFit/>
          </a:bodyPr>
          <a:lstStyle/>
          <a:p>
            <a:pPr algn="just"/>
            <a:r>
              <a:rPr lang="en-GB" sz="1900" dirty="0">
                <a:latin typeface="Open Sans" panose="020B0606030504020204" pitchFamily="34" charset="0"/>
                <a:ea typeface="Open Sans" panose="020B0606030504020204" pitchFamily="34" charset="0"/>
                <a:cs typeface="Open Sans" panose="020B0606030504020204" pitchFamily="34" charset="0"/>
              </a:rPr>
              <a:t>IRENA. 2018. “Power system flexibility for the energy transition, Part I: Overview for policy makers”, 2018, International Renewable Energy Agency, Abu Dhabi, </a:t>
            </a:r>
            <a:r>
              <a:rPr lang="en-GB" sz="1900" dirty="0">
                <a:latin typeface="Open Sans" panose="020B0606030504020204" pitchFamily="34" charset="0"/>
                <a:ea typeface="Open Sans" panose="020B0606030504020204" pitchFamily="34" charset="0"/>
                <a:cs typeface="Open Sans" panose="020B0606030504020204" pitchFamily="34" charset="0"/>
                <a:hlinkClick r:id="rId3"/>
              </a:rPr>
              <a:t>https://www.irena.org/publications/2018/Nov/Power-system-flexibility-for-the-energy-transition</a:t>
            </a:r>
            <a:endParaRPr lang="en-GB"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9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900" dirty="0">
                <a:latin typeface="Open Sans" panose="020B0606030504020204" pitchFamily="34" charset="0"/>
                <a:ea typeface="Open Sans" panose="020B0606030504020204" pitchFamily="34" charset="0"/>
                <a:cs typeface="Open Sans" panose="020B0606030504020204" pitchFamily="34" charset="0"/>
              </a:rPr>
              <a:t>IRENA. 2019, “Demand-side flexibility for power sector transformation” (2019), International Renewable Energy Agency, Abu Dhabi, </a:t>
            </a:r>
            <a:r>
              <a:rPr lang="en-US" sz="19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https://www.irena.org/publications/2019/Dec/Demand-side-flexibility-for-power-sector-transformation</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900" dirty="0">
                <a:latin typeface="Open Sans" panose="020B0606030504020204" pitchFamily="34" charset="0"/>
                <a:ea typeface="Open Sans" panose="020B0606030504020204" pitchFamily="34" charset="0"/>
                <a:cs typeface="Open Sans" panose="020B0606030504020204" pitchFamily="34" charset="0"/>
              </a:rPr>
              <a:t>Nikolaos G. Paterakis, Ozan Erdinç, João P.S. </a:t>
            </a:r>
            <a:r>
              <a:rPr lang="en-US" sz="1900" dirty="0" err="1">
                <a:latin typeface="Open Sans" panose="020B0606030504020204" pitchFamily="34" charset="0"/>
                <a:ea typeface="Open Sans" panose="020B0606030504020204" pitchFamily="34" charset="0"/>
                <a:cs typeface="Open Sans" panose="020B0606030504020204" pitchFamily="34" charset="0"/>
              </a:rPr>
              <a:t>Catalão</a:t>
            </a:r>
            <a:r>
              <a:rPr lang="en-US" sz="1900" dirty="0">
                <a:latin typeface="Open Sans" panose="020B0606030504020204" pitchFamily="34" charset="0"/>
                <a:ea typeface="Open Sans" panose="020B0606030504020204" pitchFamily="34" charset="0"/>
                <a:cs typeface="Open Sans" panose="020B0606030504020204" pitchFamily="34" charset="0"/>
              </a:rPr>
              <a:t>, An overview of Demand Response: Key-elements and international experience, Renewable and Sustainable Energy Reviews,</a:t>
            </a:r>
          </a:p>
          <a:p>
            <a:pPr algn="just"/>
            <a:r>
              <a:rPr lang="en-US" sz="1900" dirty="0">
                <a:latin typeface="Open Sans" panose="020B0606030504020204" pitchFamily="34" charset="0"/>
                <a:ea typeface="Open Sans" panose="020B0606030504020204" pitchFamily="34" charset="0"/>
                <a:cs typeface="Open Sans" panose="020B0606030504020204" pitchFamily="34" charset="0"/>
              </a:rPr>
              <a:t>Volume 69, 2017, Pages 871-891, ISSN 1364-0321, </a:t>
            </a:r>
            <a:r>
              <a:rPr lang="en-US" sz="1900" dirty="0">
                <a:latin typeface="Open Sans" panose="020B0606030504020204" pitchFamily="34" charset="0"/>
                <a:ea typeface="Open Sans" panose="020B0606030504020204" pitchFamily="34" charset="0"/>
                <a:cs typeface="Open Sans" panose="020B0606030504020204" pitchFamily="34" charset="0"/>
                <a:hlinkClick r:id="rId5"/>
              </a:rPr>
              <a:t>https://doi.org/10.1016/j.rser.2016.11.167</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900" dirty="0" err="1">
                <a:latin typeface="Open Sans" panose="020B0606030504020204" pitchFamily="34" charset="0"/>
                <a:ea typeface="Open Sans" panose="020B0606030504020204" pitchFamily="34" charset="0"/>
                <a:cs typeface="Open Sans" panose="020B0606030504020204" pitchFamily="34" charset="0"/>
              </a:rPr>
              <a:t>Ramsebner</a:t>
            </a:r>
            <a:r>
              <a:rPr lang="en-US" sz="1900" dirty="0">
                <a:latin typeface="Open Sans" panose="020B0606030504020204" pitchFamily="34" charset="0"/>
                <a:ea typeface="Open Sans" panose="020B0606030504020204" pitchFamily="34" charset="0"/>
                <a:cs typeface="Open Sans" panose="020B0606030504020204" pitchFamily="34" charset="0"/>
              </a:rPr>
              <a:t>, J., Haas, R., Ajanovic, A., &amp; </a:t>
            </a:r>
            <a:r>
              <a:rPr lang="en-US" sz="1900" dirty="0" err="1">
                <a:latin typeface="Open Sans" panose="020B0606030504020204" pitchFamily="34" charset="0"/>
                <a:ea typeface="Open Sans" panose="020B0606030504020204" pitchFamily="34" charset="0"/>
                <a:cs typeface="Open Sans" panose="020B0606030504020204" pitchFamily="34" charset="0"/>
              </a:rPr>
              <a:t>Wietschel</a:t>
            </a:r>
            <a:r>
              <a:rPr lang="en-US" sz="1900" dirty="0">
                <a:latin typeface="Open Sans" panose="020B0606030504020204" pitchFamily="34" charset="0"/>
                <a:ea typeface="Open Sans" panose="020B0606030504020204" pitchFamily="34" charset="0"/>
                <a:cs typeface="Open Sans" panose="020B0606030504020204" pitchFamily="34" charset="0"/>
              </a:rPr>
              <a:t>, M. (2021). The sector coupling concept: A critical review. In Wiley Interdisciplinary Reviews: Energy and Environment (Vol. 10, Issue 4). John Wiley and Sons Ltd. </a:t>
            </a:r>
            <a:r>
              <a:rPr lang="en-US" sz="1900" dirty="0">
                <a:latin typeface="Open Sans" panose="020B0606030504020204" pitchFamily="34" charset="0"/>
                <a:ea typeface="Open Sans" panose="020B0606030504020204" pitchFamily="34" charset="0"/>
                <a:cs typeface="Open Sans" panose="020B0606030504020204" pitchFamily="34" charset="0"/>
                <a:hlinkClick r:id="rId6"/>
              </a:rPr>
              <a:t>https://doi.org/10.1002/wene.396</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9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445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B2F42BD-C34E-BD52-DC7D-1545FC47480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EF22321-13F2-96F6-1B9D-78F41143F629}"/>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0295D7D0-DA79-A27B-9365-733DBF70ECF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2.1.2 Inertia</a:t>
            </a:r>
          </a:p>
        </p:txBody>
      </p:sp>
      <p:sp>
        <p:nvSpPr>
          <p:cNvPr id="8" name="Title 10">
            <a:extLst>
              <a:ext uri="{FF2B5EF4-FFF2-40B4-BE49-F238E27FC236}">
                <a16:creationId xmlns:a16="http://schemas.microsoft.com/office/drawing/2014/main" id="{9487037B-B011-564F-454F-4ACEEA37A0DA}"/>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2.1 Key concepts in flexibility</a:t>
            </a:r>
            <a:endParaRPr lang="en-US" dirty="0">
              <a:cs typeface="Calibri Light" panose="020F0302020204030204"/>
            </a:endParaRPr>
          </a:p>
        </p:txBody>
      </p:sp>
      <p:sp>
        <p:nvSpPr>
          <p:cNvPr id="9" name="TextBox 8">
            <a:extLst>
              <a:ext uri="{FF2B5EF4-FFF2-40B4-BE49-F238E27FC236}">
                <a16:creationId xmlns:a16="http://schemas.microsoft.com/office/drawing/2014/main" id="{B87B6236-35A7-6BE4-5B39-5FA27F35AAC9}"/>
              </a:ext>
            </a:extLst>
          </p:cNvPr>
          <p:cNvSpPr txBox="1"/>
          <p:nvPr/>
        </p:nvSpPr>
        <p:spPr>
          <a:xfrm>
            <a:off x="4143392" y="6116246"/>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Song et al. (2023)</a:t>
            </a:r>
            <a:endParaRPr lang="en-US" sz="1000" dirty="0">
              <a:latin typeface="Open Sans"/>
            </a:endParaRPr>
          </a:p>
        </p:txBody>
      </p:sp>
      <p:sp>
        <p:nvSpPr>
          <p:cNvPr id="10" name="Content Placeholder 8">
            <a:extLst>
              <a:ext uri="{FF2B5EF4-FFF2-40B4-BE49-F238E27FC236}">
                <a16:creationId xmlns:a16="http://schemas.microsoft.com/office/drawing/2014/main" id="{CB9FCA74-ABC4-299C-1201-335703F41877}"/>
              </a:ext>
            </a:extLst>
          </p:cNvPr>
          <p:cNvSpPr>
            <a:spLocks noGrp="1"/>
          </p:cNvSpPr>
          <p:nvPr>
            <p:ph idx="1"/>
          </p:nvPr>
        </p:nvSpPr>
        <p:spPr>
          <a:xfrm>
            <a:off x="343847" y="1816216"/>
            <a:ext cx="3175732" cy="4166569"/>
          </a:xfrm>
        </p:spPr>
        <p:txBody>
          <a:bodyPr vert="horz" lIns="91440" tIns="45720" rIns="91440" bIns="45720" rtlCol="0" anchor="t">
            <a:normAutofit/>
          </a:bodyPr>
          <a:lstStyle/>
          <a:p>
            <a:pPr algn="just"/>
            <a:r>
              <a:rPr lang="en-US" dirty="0"/>
              <a:t>In the grid, inertia refers to the </a:t>
            </a:r>
            <a:r>
              <a:rPr lang="en-US" b="1" dirty="0"/>
              <a:t>kinetic energy stored</a:t>
            </a:r>
            <a:r>
              <a:rPr lang="en-US" dirty="0"/>
              <a:t> in spinning/synchronous generators.</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t>The shift toward </a:t>
            </a:r>
            <a:r>
              <a:rPr lang="en-US" b="1" dirty="0"/>
              <a:t>renewable energy reduces </a:t>
            </a:r>
            <a:r>
              <a:rPr lang="en-US" dirty="0"/>
              <a:t>overall system </a:t>
            </a:r>
            <a:r>
              <a:rPr lang="en-US" b="1" dirty="0"/>
              <a:t>inertia</a:t>
            </a:r>
            <a:r>
              <a:rPr lang="en-US" dirty="0"/>
              <a:t>.</a:t>
            </a:r>
            <a:endParaRPr lang="en-GB" dirty="0">
              <a:latin typeface="Open Sans"/>
              <a:ea typeface="Open Sans" panose="020B0606030504020204" pitchFamily="34" charset="0"/>
              <a:cs typeface="Open Sans" panose="020B0606030504020204" pitchFamily="34" charset="0"/>
            </a:endParaRPr>
          </a:p>
        </p:txBody>
      </p:sp>
      <p:pic>
        <p:nvPicPr>
          <p:cNvPr id="3074" name="Picture 2" descr="Energies 16 06042 g001">
            <a:extLst>
              <a:ext uri="{FF2B5EF4-FFF2-40B4-BE49-F238E27FC236}">
                <a16:creationId xmlns:a16="http://schemas.microsoft.com/office/drawing/2014/main" id="{CDEF1FD4-D96F-FAF8-6919-C81E10A0B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617" y="1442341"/>
            <a:ext cx="8064327" cy="454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16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8AD9DED-8018-7BBD-A0D0-BC94DC8187F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A2DD5F2-81F9-B1DF-AB80-1066065EC32E}"/>
              </a:ext>
            </a:extLst>
          </p:cNvPr>
          <p:cNvGraphicFramePr/>
          <p:nvPr/>
        </p:nvGraphicFramePr>
        <p:xfrm>
          <a:off x="2756943" y="1100573"/>
          <a:ext cx="92107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
            <a:extLst>
              <a:ext uri="{FF2B5EF4-FFF2-40B4-BE49-F238E27FC236}">
                <a16:creationId xmlns:a16="http://schemas.microsoft.com/office/drawing/2014/main" id="{DF959085-2C19-D7D9-2F88-9A2C77D590E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145CDF28-DD43-BD73-B998-DFDEB87B5B0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2.1.3 Operating reserves</a:t>
            </a:r>
          </a:p>
        </p:txBody>
      </p:sp>
      <p:sp>
        <p:nvSpPr>
          <p:cNvPr id="8" name="Title 10">
            <a:extLst>
              <a:ext uri="{FF2B5EF4-FFF2-40B4-BE49-F238E27FC236}">
                <a16:creationId xmlns:a16="http://schemas.microsoft.com/office/drawing/2014/main" id="{E0C482D8-9E66-9A5F-7E8A-65523C23E4F3}"/>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2.1 Key concepts in flexibility</a:t>
            </a:r>
            <a:endParaRPr lang="en-US" dirty="0">
              <a:cs typeface="Calibri Light" panose="020F0302020204030204"/>
            </a:endParaRPr>
          </a:p>
        </p:txBody>
      </p:sp>
      <p:sp>
        <p:nvSpPr>
          <p:cNvPr id="9" name="TextBox 8">
            <a:extLst>
              <a:ext uri="{FF2B5EF4-FFF2-40B4-BE49-F238E27FC236}">
                <a16:creationId xmlns:a16="http://schemas.microsoft.com/office/drawing/2014/main" id="{F364E030-8259-A104-17C6-24899D73B5B7}"/>
              </a:ext>
            </a:extLst>
          </p:cNvPr>
          <p:cNvSpPr txBox="1"/>
          <p:nvPr/>
        </p:nvSpPr>
        <p:spPr>
          <a:xfrm>
            <a:off x="4747246" y="6116246"/>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Ela et al. (2011)</a:t>
            </a:r>
            <a:endParaRPr lang="en-US" sz="1000" dirty="0">
              <a:latin typeface="Open Sans"/>
            </a:endParaRPr>
          </a:p>
        </p:txBody>
      </p:sp>
      <p:sp>
        <p:nvSpPr>
          <p:cNvPr id="10" name="Content Placeholder 8">
            <a:extLst>
              <a:ext uri="{FF2B5EF4-FFF2-40B4-BE49-F238E27FC236}">
                <a16:creationId xmlns:a16="http://schemas.microsoft.com/office/drawing/2014/main" id="{6D2245EF-023A-DC83-7418-9E597DD7674A}"/>
              </a:ext>
            </a:extLst>
          </p:cNvPr>
          <p:cNvSpPr>
            <a:spLocks noGrp="1"/>
          </p:cNvSpPr>
          <p:nvPr>
            <p:ph idx="1"/>
          </p:nvPr>
        </p:nvSpPr>
        <p:spPr>
          <a:xfrm>
            <a:off x="205823" y="1742525"/>
            <a:ext cx="3969362" cy="4373721"/>
          </a:xfrm>
        </p:spPr>
        <p:txBody>
          <a:bodyPr vert="horz" lIns="91440" tIns="45720" rIns="91440" bIns="45720" rtlCol="0" anchor="t">
            <a:normAutofit/>
          </a:bodyPr>
          <a:lstStyle/>
          <a:p>
            <a:pPr algn="just"/>
            <a:r>
              <a:rPr lang="en-US" b="1" dirty="0">
                <a:latin typeface="Open Sans" panose="020B0606030504020204" pitchFamily="34" charset="0"/>
                <a:ea typeface="Open Sans" panose="020B0606030504020204" pitchFamily="34" charset="0"/>
                <a:cs typeface="Open Sans" panose="020B0606030504020204" pitchFamily="34" charset="0"/>
              </a:rPr>
              <a:t>Generating capacity </a:t>
            </a:r>
            <a:r>
              <a:rPr lang="en-US" dirty="0">
                <a:latin typeface="Open Sans" panose="020B0606030504020204" pitchFamily="34" charset="0"/>
                <a:ea typeface="Open Sans" panose="020B0606030504020204" pitchFamily="34" charset="0"/>
                <a:cs typeface="Open Sans" panose="020B0606030504020204" pitchFamily="34" charset="0"/>
              </a:rPr>
              <a:t>that is readily </a:t>
            </a:r>
            <a:r>
              <a:rPr lang="en-US" b="1" dirty="0">
                <a:latin typeface="Open Sans" panose="020B0606030504020204" pitchFamily="34" charset="0"/>
                <a:ea typeface="Open Sans" panose="020B0606030504020204" pitchFamily="34" charset="0"/>
                <a:cs typeface="Open Sans" panose="020B0606030504020204" pitchFamily="34" charset="0"/>
              </a:rPr>
              <a:t>available</a:t>
            </a:r>
            <a:r>
              <a:rPr lang="en-US" dirty="0">
                <a:latin typeface="Open Sans" panose="020B0606030504020204" pitchFamily="34" charset="0"/>
                <a:ea typeface="Open Sans" panose="020B0606030504020204" pitchFamily="34" charset="0"/>
                <a:cs typeface="Open Sans" panose="020B0606030504020204" pitchFamily="34" charset="0"/>
              </a:rPr>
              <a:t> and can be injected into the system </a:t>
            </a:r>
            <a:r>
              <a:rPr lang="es-CO" dirty="0" err="1">
                <a:latin typeface="Open Sans" panose="020B0606030504020204" pitchFamily="34" charset="0"/>
                <a:ea typeface="Open Sans" panose="020B0606030504020204" pitchFamily="34" charset="0"/>
                <a:cs typeface="Open Sans" panose="020B0606030504020204" pitchFamily="34" charset="0"/>
              </a:rPr>
              <a:t>by</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the</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operator</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decision</a:t>
            </a:r>
            <a:r>
              <a:rPr lang="en-US" dirty="0">
                <a:latin typeface="Open Sans" panose="020B0606030504020204" pitchFamily="34" charset="0"/>
                <a:ea typeface="Open Sans" panose="020B0606030504020204" pitchFamily="34" charset="0"/>
                <a:cs typeface="Open Sans" panose="020B0606030504020204" pitchFamily="34" charset="0"/>
              </a:rPr>
              <a:t> within a </a:t>
            </a:r>
            <a:r>
              <a:rPr lang="en-US" b="1" dirty="0">
                <a:latin typeface="Open Sans" panose="020B0606030504020204" pitchFamily="34" charset="0"/>
                <a:ea typeface="Open Sans" panose="020B0606030504020204" pitchFamily="34" charset="0"/>
                <a:cs typeface="Open Sans" panose="020B0606030504020204" pitchFamily="34" charset="0"/>
              </a:rPr>
              <a:t>short period of time</a:t>
            </a:r>
            <a:r>
              <a:rPr lang="en-US"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r>
              <a:rPr lang="en-US" dirty="0">
                <a:latin typeface="Open Sans" panose="020B0606030504020204" pitchFamily="34" charset="0"/>
                <a:ea typeface="Open Sans" panose="020B0606030504020204" pitchFamily="34" charset="0"/>
                <a:cs typeface="Open Sans" panose="020B0606030504020204" pitchFamily="34" charset="0"/>
              </a:rPr>
              <a:t>Operating reserve requirements should be </a:t>
            </a:r>
            <a:r>
              <a:rPr lang="en-US" b="1" dirty="0">
                <a:latin typeface="Open Sans" panose="020B0606030504020204" pitchFamily="34" charset="0"/>
                <a:ea typeface="Open Sans" panose="020B0606030504020204" pitchFamily="34" charset="0"/>
                <a:cs typeface="Open Sans" panose="020B0606030504020204" pitchFamily="34" charset="0"/>
              </a:rPr>
              <a:t>continuously evaluated </a:t>
            </a:r>
            <a:r>
              <a:rPr lang="en-US" dirty="0">
                <a:latin typeface="Open Sans" panose="020B0606030504020204" pitchFamily="34" charset="0"/>
                <a:ea typeface="Open Sans" panose="020B0606030504020204" pitchFamily="34" charset="0"/>
                <a:cs typeface="Open Sans" panose="020B0606030504020204" pitchFamily="34" charset="0"/>
              </a:rPr>
              <a:t>to account for </a:t>
            </a:r>
            <a:r>
              <a:rPr lang="en-US" b="1" dirty="0">
                <a:latin typeface="Open Sans" panose="020B0606030504020204" pitchFamily="34" charset="0"/>
                <a:ea typeface="Open Sans" panose="020B0606030504020204" pitchFamily="34" charset="0"/>
                <a:cs typeface="Open Sans" panose="020B0606030504020204" pitchFamily="34" charset="0"/>
              </a:rPr>
              <a:t>VRE uncertainty</a:t>
            </a:r>
            <a:r>
              <a:rPr lang="en-US" dirty="0">
                <a:latin typeface="Open Sans" panose="020B0606030504020204" pitchFamily="34" charset="0"/>
                <a:ea typeface="Open Sans" panose="020B0606030504020204" pitchFamily="34" charset="0"/>
                <a:cs typeface="Open Sans" panose="020B0606030504020204" pitchFamily="34" charset="0"/>
              </a:rPr>
              <a:t>.</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612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F97D704-D584-D5A1-F41B-A8FCC375DC04}"/>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913B869-BE7E-4530-E124-911D84C3EFF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9BA5AF97-E0F1-4A22-390D-00D9B8622F72}"/>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2.1.4 Capacity margin</a:t>
            </a:r>
          </a:p>
        </p:txBody>
      </p:sp>
      <p:sp>
        <p:nvSpPr>
          <p:cNvPr id="8" name="Title 10">
            <a:extLst>
              <a:ext uri="{FF2B5EF4-FFF2-40B4-BE49-F238E27FC236}">
                <a16:creationId xmlns:a16="http://schemas.microsoft.com/office/drawing/2014/main" id="{3B0E98AB-503A-6735-2F74-C3D25832B367}"/>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2.1 Key concepts in flexibility</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D2E2D338-EDF0-9E43-C9AF-B28E101C9304}"/>
              </a:ext>
            </a:extLst>
          </p:cNvPr>
          <p:cNvSpPr>
            <a:spLocks noGrp="1"/>
          </p:cNvSpPr>
          <p:nvPr>
            <p:ph idx="1"/>
          </p:nvPr>
        </p:nvSpPr>
        <p:spPr>
          <a:xfrm>
            <a:off x="343847" y="1746487"/>
            <a:ext cx="11094781" cy="762067"/>
          </a:xfrm>
        </p:spPr>
        <p:txBody>
          <a:bodyPr vert="horz" lIns="91440" tIns="45720" rIns="91440" bIns="45720" rtlCol="0" anchor="t">
            <a:normAutofit/>
          </a:bodyPr>
          <a:lstStyle/>
          <a:p>
            <a:pPr algn="just"/>
            <a:r>
              <a:rPr lang="en-US" dirty="0">
                <a:latin typeface="Open Sans"/>
                <a:ea typeface="Open Sans" panose="020B0606030504020204" pitchFamily="34" charset="0"/>
                <a:cs typeface="Open Sans" panose="020B0606030504020204" pitchFamily="34" charset="0"/>
              </a:rPr>
              <a:t>Proportion by which the total expected available generation exceeds the maximum expected level of electricity demand.</a:t>
            </a:r>
            <a:endParaRPr lang="en-GB" dirty="0">
              <a:latin typeface="Open Sans"/>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DD5D8B5-4B7A-DF4C-E5C0-7CD02CC142FC}"/>
                  </a:ext>
                </a:extLst>
              </p:cNvPr>
              <p:cNvSpPr txBox="1"/>
              <p:nvPr/>
            </p:nvSpPr>
            <p:spPr>
              <a:xfrm>
                <a:off x="1621766" y="2905724"/>
                <a:ext cx="7433334" cy="11524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4000" b="0" i="1" smtClean="0">
                          <a:latin typeface="Cambria Math" panose="02040503050406030204" pitchFamily="18" charset="0"/>
                        </a:rPr>
                        <m:t>𝐶𝑎𝑝𝑎𝑐𝑖𝑡𝑦</m:t>
                      </m:r>
                      <m:r>
                        <a:rPr lang="es-CO" sz="4000" b="0" i="1" smtClean="0">
                          <a:latin typeface="Cambria Math" panose="02040503050406030204" pitchFamily="18" charset="0"/>
                        </a:rPr>
                        <m:t> </m:t>
                      </m:r>
                      <m:r>
                        <a:rPr lang="es-CO" sz="4000" b="0" i="1" smtClean="0">
                          <a:latin typeface="Cambria Math" panose="02040503050406030204" pitchFamily="18" charset="0"/>
                        </a:rPr>
                        <m:t>𝑚𝑎𝑟𝑔𝑖𝑛</m:t>
                      </m:r>
                      <m:r>
                        <a:rPr lang="es-CO" sz="4000" b="0" i="1" smtClean="0">
                          <a:latin typeface="Cambria Math" panose="02040503050406030204" pitchFamily="18" charset="0"/>
                        </a:rPr>
                        <m:t>=</m:t>
                      </m:r>
                      <m:f>
                        <m:fPr>
                          <m:ctrlPr>
                            <a:rPr lang="es-CO" sz="4000" b="0" i="1" smtClean="0">
                              <a:latin typeface="Cambria Math" panose="02040503050406030204" pitchFamily="18" charset="0"/>
                            </a:rPr>
                          </m:ctrlPr>
                        </m:fPr>
                        <m:num>
                          <m:r>
                            <a:rPr lang="es-CO" sz="4000" b="0" i="1" smtClean="0">
                              <a:solidFill>
                                <a:schemeClr val="accent1">
                                  <a:lumMod val="60000"/>
                                  <a:lumOff val="40000"/>
                                </a:schemeClr>
                              </a:solidFill>
                              <a:latin typeface="Cambria Math" panose="02040503050406030204" pitchFamily="18" charset="0"/>
                            </a:rPr>
                            <m:t>𝐴</m:t>
                          </m:r>
                          <m:r>
                            <a:rPr lang="es-CO" sz="4000" b="0" i="1" smtClean="0">
                              <a:latin typeface="Cambria Math" panose="02040503050406030204" pitchFamily="18" charset="0"/>
                            </a:rPr>
                            <m:t>−</m:t>
                          </m:r>
                          <m:r>
                            <a:rPr lang="es-CO" sz="4000" b="0" i="1" smtClean="0">
                              <a:solidFill>
                                <a:srgbClr val="C00000"/>
                              </a:solidFill>
                              <a:latin typeface="Cambria Math" panose="02040503050406030204" pitchFamily="18" charset="0"/>
                            </a:rPr>
                            <m:t>𝐵</m:t>
                          </m:r>
                        </m:num>
                        <m:den>
                          <m:r>
                            <a:rPr lang="es-CO" sz="4000" b="0" i="1" smtClean="0">
                              <a:solidFill>
                                <a:schemeClr val="accent1">
                                  <a:lumMod val="60000"/>
                                  <a:lumOff val="40000"/>
                                </a:schemeClr>
                              </a:solidFill>
                              <a:latin typeface="Cambria Math" panose="02040503050406030204" pitchFamily="18" charset="0"/>
                            </a:rPr>
                            <m:t>𝐴</m:t>
                          </m:r>
                        </m:den>
                      </m:f>
                      <m:r>
                        <a:rPr lang="es-CO" sz="4000" b="0" i="1" smtClean="0">
                          <a:latin typeface="Cambria Math" panose="02040503050406030204" pitchFamily="18" charset="0"/>
                        </a:rPr>
                        <m:t>∗100</m:t>
                      </m:r>
                    </m:oMath>
                  </m:oMathPara>
                </a14:m>
                <a:endParaRPr lang="es-CO" sz="4000" dirty="0"/>
              </a:p>
            </p:txBody>
          </p:sp>
        </mc:Choice>
        <mc:Fallback xmlns="">
          <p:sp>
            <p:nvSpPr>
              <p:cNvPr id="2" name="TextBox 1">
                <a:extLst>
                  <a:ext uri="{FF2B5EF4-FFF2-40B4-BE49-F238E27FC236}">
                    <a16:creationId xmlns:a16="http://schemas.microsoft.com/office/drawing/2014/main" id="{0DD5D8B5-4B7A-DF4C-E5C0-7CD02CC142FC}"/>
                  </a:ext>
                </a:extLst>
              </p:cNvPr>
              <p:cNvSpPr txBox="1">
                <a:spLocks noRot="1" noChangeAspect="1" noMove="1" noResize="1" noEditPoints="1" noAdjustHandles="1" noChangeArrowheads="1" noChangeShapeType="1" noTextEdit="1"/>
              </p:cNvSpPr>
              <p:nvPr/>
            </p:nvSpPr>
            <p:spPr>
              <a:xfrm>
                <a:off x="1621766" y="2905724"/>
                <a:ext cx="7433334" cy="1152495"/>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7FA485-42C4-C183-6998-B39D2A0AE06F}"/>
                  </a:ext>
                </a:extLst>
              </p:cNvPr>
              <p:cNvSpPr txBox="1"/>
              <p:nvPr/>
            </p:nvSpPr>
            <p:spPr>
              <a:xfrm>
                <a:off x="383534" y="4349447"/>
                <a:ext cx="7433334" cy="221599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CO" sz="3600" b="0" i="1" smtClean="0">
                          <a:latin typeface="Cambria Math" panose="02040503050406030204" pitchFamily="18" charset="0"/>
                        </a:rPr>
                        <m:t>𝑊h𝑒𝑟𝑒</m:t>
                      </m:r>
                      <m:r>
                        <a:rPr lang="es-CO" sz="3600" b="0" i="1" smtClean="0">
                          <a:latin typeface="Cambria Math" panose="02040503050406030204" pitchFamily="18" charset="0"/>
                        </a:rPr>
                        <m:t>:</m:t>
                      </m:r>
                    </m:oMath>
                  </m:oMathPara>
                </a14:m>
                <a:endParaRPr lang="es-CO" sz="3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O" sz="3600" b="0" i="1" smtClean="0">
                          <a:latin typeface="Cambria Math" panose="02040503050406030204" pitchFamily="18" charset="0"/>
                        </a:rPr>
                        <m:t> </m:t>
                      </m:r>
                      <m:r>
                        <a:rPr lang="es-CO" sz="3600" b="0" i="1" smtClean="0">
                          <a:solidFill>
                            <a:schemeClr val="accent1">
                              <a:lumMod val="60000"/>
                              <a:lumOff val="40000"/>
                            </a:schemeClr>
                          </a:solidFill>
                          <a:latin typeface="Cambria Math" panose="02040503050406030204" pitchFamily="18" charset="0"/>
                        </a:rPr>
                        <m:t>𝐴</m:t>
                      </m:r>
                      <m:r>
                        <a:rPr lang="es-CO" sz="3600" b="0" i="1" smtClean="0">
                          <a:solidFill>
                            <a:schemeClr val="accent1">
                              <a:lumMod val="60000"/>
                              <a:lumOff val="40000"/>
                            </a:schemeClr>
                          </a:solidFill>
                          <a:latin typeface="Cambria Math" panose="02040503050406030204" pitchFamily="18" charset="0"/>
                        </a:rPr>
                        <m:t>:</m:t>
                      </m:r>
                      <m:r>
                        <a:rPr lang="es-CO" sz="3600" b="0" i="1" smtClean="0">
                          <a:solidFill>
                            <a:schemeClr val="accent1">
                              <a:lumMod val="60000"/>
                              <a:lumOff val="40000"/>
                            </a:schemeClr>
                          </a:solidFill>
                          <a:latin typeface="Cambria Math" panose="02040503050406030204" pitchFamily="18" charset="0"/>
                        </a:rPr>
                        <m:t>𝑇𝑜𝑡𝑎𝑙</m:t>
                      </m:r>
                      <m:r>
                        <a:rPr lang="es-CO" sz="3600" b="0" i="1" smtClean="0">
                          <a:solidFill>
                            <a:schemeClr val="accent1">
                              <a:lumMod val="60000"/>
                              <a:lumOff val="40000"/>
                            </a:schemeClr>
                          </a:solidFill>
                          <a:latin typeface="Cambria Math" panose="02040503050406030204" pitchFamily="18" charset="0"/>
                        </a:rPr>
                        <m:t> </m:t>
                      </m:r>
                      <m:r>
                        <a:rPr lang="es-CO" sz="3600" b="0" i="1" smtClean="0">
                          <a:solidFill>
                            <a:schemeClr val="accent1">
                              <a:lumMod val="60000"/>
                              <a:lumOff val="40000"/>
                            </a:schemeClr>
                          </a:solidFill>
                          <a:latin typeface="Cambria Math" panose="02040503050406030204" pitchFamily="18" charset="0"/>
                        </a:rPr>
                        <m:t>𝐺𝑒𝑛𝑒𝑟𝑎𝑡𝑖𝑜𝑛</m:t>
                      </m:r>
                      <m:r>
                        <a:rPr lang="es-CO" sz="3600" b="0" i="1" smtClean="0">
                          <a:solidFill>
                            <a:schemeClr val="accent1">
                              <a:lumMod val="60000"/>
                              <a:lumOff val="40000"/>
                            </a:schemeClr>
                          </a:solidFill>
                          <a:latin typeface="Cambria Math" panose="02040503050406030204" pitchFamily="18" charset="0"/>
                        </a:rPr>
                        <m:t> </m:t>
                      </m:r>
                      <m:r>
                        <a:rPr lang="es-CO" sz="3600" b="0" i="1" smtClean="0">
                          <a:solidFill>
                            <a:schemeClr val="accent1">
                              <a:lumMod val="60000"/>
                              <a:lumOff val="40000"/>
                            </a:schemeClr>
                          </a:solidFill>
                          <a:latin typeface="Cambria Math" panose="02040503050406030204" pitchFamily="18" charset="0"/>
                        </a:rPr>
                        <m:t>𝐶𝑎𝑝𝑎𝑐𝑖𝑡𝑦</m:t>
                      </m:r>
                      <m:r>
                        <a:rPr lang="es-CO" sz="3600" b="0" i="1" smtClean="0">
                          <a:solidFill>
                            <a:schemeClr val="accent1">
                              <a:lumMod val="60000"/>
                              <a:lumOff val="40000"/>
                            </a:schemeClr>
                          </a:solidFill>
                          <a:latin typeface="Cambria Math" panose="02040503050406030204" pitchFamily="18" charset="0"/>
                        </a:rPr>
                        <m:t> </m:t>
                      </m:r>
                      <m:d>
                        <m:dPr>
                          <m:ctrlPr>
                            <a:rPr lang="es-CO" sz="3600" b="0" i="1" smtClean="0">
                              <a:solidFill>
                                <a:schemeClr val="accent1">
                                  <a:lumMod val="60000"/>
                                  <a:lumOff val="40000"/>
                                </a:schemeClr>
                              </a:solidFill>
                              <a:latin typeface="Cambria Math" panose="02040503050406030204" pitchFamily="18" charset="0"/>
                            </a:rPr>
                          </m:ctrlPr>
                        </m:dPr>
                        <m:e>
                          <m:r>
                            <a:rPr lang="es-CO" sz="3600" b="0" i="1" smtClean="0">
                              <a:solidFill>
                                <a:schemeClr val="accent1">
                                  <a:lumMod val="60000"/>
                                  <a:lumOff val="40000"/>
                                </a:schemeClr>
                              </a:solidFill>
                              <a:latin typeface="Cambria Math" panose="02040503050406030204" pitchFamily="18" charset="0"/>
                            </a:rPr>
                            <m:t>𝑀𝑊</m:t>
                          </m:r>
                        </m:e>
                      </m:d>
                      <m:r>
                        <a:rPr lang="es-CO" sz="3600" b="0" i="1" smtClean="0">
                          <a:solidFill>
                            <a:schemeClr val="accent1">
                              <a:lumMod val="60000"/>
                              <a:lumOff val="40000"/>
                            </a:schemeClr>
                          </a:solidFill>
                          <a:latin typeface="Cambria Math" panose="02040503050406030204" pitchFamily="18" charset="0"/>
                        </a:rPr>
                        <m:t> </m:t>
                      </m:r>
                    </m:oMath>
                  </m:oMathPara>
                </a14:m>
                <a:endParaRPr lang="es-CO" sz="3600" b="0" i="1" dirty="0">
                  <a:solidFill>
                    <a:schemeClr val="accent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O" sz="3600" b="0" i="1" smtClean="0">
                          <a:solidFill>
                            <a:srgbClr val="C00000"/>
                          </a:solidFill>
                          <a:latin typeface="Cambria Math" panose="02040503050406030204" pitchFamily="18" charset="0"/>
                        </a:rPr>
                        <m:t>𝐵</m:t>
                      </m:r>
                      <m:r>
                        <a:rPr lang="es-CO" sz="3600" b="0" i="1" smtClean="0">
                          <a:solidFill>
                            <a:srgbClr val="C00000"/>
                          </a:solidFill>
                          <a:latin typeface="Cambria Math" panose="02040503050406030204" pitchFamily="18" charset="0"/>
                        </a:rPr>
                        <m:t>:</m:t>
                      </m:r>
                      <m:r>
                        <a:rPr lang="es-CO" sz="3600" b="0" i="1" smtClean="0">
                          <a:solidFill>
                            <a:srgbClr val="C00000"/>
                          </a:solidFill>
                          <a:latin typeface="Cambria Math" panose="02040503050406030204" pitchFamily="18" charset="0"/>
                        </a:rPr>
                        <m:t>𝐸𝑥𝑝𝑒𝑐𝑡𝑒𝑑</m:t>
                      </m:r>
                      <m:r>
                        <a:rPr lang="es-CO" sz="3600" b="0" i="1" smtClean="0">
                          <a:solidFill>
                            <a:srgbClr val="C00000"/>
                          </a:solidFill>
                          <a:latin typeface="Cambria Math" panose="02040503050406030204" pitchFamily="18" charset="0"/>
                        </a:rPr>
                        <m:t> </m:t>
                      </m:r>
                      <m:r>
                        <a:rPr lang="es-CO" sz="3600" b="0" i="1" smtClean="0">
                          <a:solidFill>
                            <a:srgbClr val="C00000"/>
                          </a:solidFill>
                          <a:latin typeface="Cambria Math" panose="02040503050406030204" pitchFamily="18" charset="0"/>
                        </a:rPr>
                        <m:t>𝐿𝑒𝑣𝑒𝑙</m:t>
                      </m:r>
                      <m:r>
                        <a:rPr lang="es-CO" sz="3600" b="0" i="1" smtClean="0">
                          <a:solidFill>
                            <a:srgbClr val="C00000"/>
                          </a:solidFill>
                          <a:latin typeface="Cambria Math" panose="02040503050406030204" pitchFamily="18" charset="0"/>
                        </a:rPr>
                        <m:t> </m:t>
                      </m:r>
                      <m:r>
                        <a:rPr lang="es-CO" sz="3600" b="0" i="1" smtClean="0">
                          <a:solidFill>
                            <a:srgbClr val="C00000"/>
                          </a:solidFill>
                          <a:latin typeface="Cambria Math" panose="02040503050406030204" pitchFamily="18" charset="0"/>
                        </a:rPr>
                        <m:t>𝑜𝑓</m:t>
                      </m:r>
                      <m:r>
                        <a:rPr lang="es-CO" sz="3600" b="0" i="1" smtClean="0">
                          <a:solidFill>
                            <a:srgbClr val="C00000"/>
                          </a:solidFill>
                          <a:latin typeface="Cambria Math" panose="02040503050406030204" pitchFamily="18" charset="0"/>
                        </a:rPr>
                        <m:t> </m:t>
                      </m:r>
                      <m:r>
                        <a:rPr lang="es-CO" sz="3600" b="0" i="1" smtClean="0">
                          <a:solidFill>
                            <a:srgbClr val="C00000"/>
                          </a:solidFill>
                          <a:latin typeface="Cambria Math" panose="02040503050406030204" pitchFamily="18" charset="0"/>
                        </a:rPr>
                        <m:t>𝐸𝑙𝑒𝑐𝑡𝑟𝑖𝑐𝑖𝑡𝑦</m:t>
                      </m:r>
                      <m:r>
                        <a:rPr lang="es-CO" sz="3600" b="0" i="1" smtClean="0">
                          <a:solidFill>
                            <a:srgbClr val="C00000"/>
                          </a:solidFill>
                          <a:latin typeface="Cambria Math" panose="02040503050406030204" pitchFamily="18" charset="0"/>
                        </a:rPr>
                        <m:t> "</m:t>
                      </m:r>
                      <m:r>
                        <a:rPr lang="es-CO" sz="3600" b="0" i="1" smtClean="0">
                          <a:solidFill>
                            <a:srgbClr val="C00000"/>
                          </a:solidFill>
                          <a:latin typeface="Cambria Math" panose="02040503050406030204" pitchFamily="18" charset="0"/>
                        </a:rPr>
                        <m:t>𝑃𝑒𝑎𝑘</m:t>
                      </m:r>
                      <m:r>
                        <a:rPr lang="es-CO" sz="3600" b="0" i="1" smtClean="0">
                          <a:solidFill>
                            <a:srgbClr val="C00000"/>
                          </a:solidFill>
                          <a:latin typeface="Cambria Math" panose="02040503050406030204" pitchFamily="18" charset="0"/>
                        </a:rPr>
                        <m:t>" </m:t>
                      </m:r>
                      <m:r>
                        <a:rPr lang="es-CO" sz="3600" b="0" i="1" smtClean="0">
                          <a:solidFill>
                            <a:srgbClr val="C00000"/>
                          </a:solidFill>
                          <a:latin typeface="Cambria Math" panose="02040503050406030204" pitchFamily="18" charset="0"/>
                        </a:rPr>
                        <m:t>𝐷𝑒𝑚𝑎𝑛𝑑</m:t>
                      </m:r>
                      <m:r>
                        <a:rPr lang="es-CO" sz="3600" b="0" i="1" smtClean="0">
                          <a:solidFill>
                            <a:srgbClr val="C00000"/>
                          </a:solidFill>
                          <a:latin typeface="Cambria Math" panose="02040503050406030204" pitchFamily="18" charset="0"/>
                        </a:rPr>
                        <m:t> (</m:t>
                      </m:r>
                      <m:r>
                        <a:rPr lang="es-CO" sz="3600" b="0" i="1" smtClean="0">
                          <a:solidFill>
                            <a:srgbClr val="C00000"/>
                          </a:solidFill>
                          <a:latin typeface="Cambria Math" panose="02040503050406030204" pitchFamily="18" charset="0"/>
                        </a:rPr>
                        <m:t>𝑀𝑊</m:t>
                      </m:r>
                      <m:r>
                        <a:rPr lang="es-CO" sz="3600" b="0" i="1" smtClean="0">
                          <a:solidFill>
                            <a:srgbClr val="C00000"/>
                          </a:solidFill>
                          <a:latin typeface="Cambria Math" panose="02040503050406030204" pitchFamily="18" charset="0"/>
                        </a:rPr>
                        <m:t>)</m:t>
                      </m:r>
                    </m:oMath>
                  </m:oMathPara>
                </a14:m>
                <a:endParaRPr lang="es-CO" sz="3600" b="0" dirty="0">
                  <a:solidFill>
                    <a:srgbClr val="C00000"/>
                  </a:solidFill>
                </a:endParaRPr>
              </a:p>
              <a:p>
                <a:endParaRPr lang="es-CO" sz="3600" b="0" dirty="0"/>
              </a:p>
            </p:txBody>
          </p:sp>
        </mc:Choice>
        <mc:Fallback xmlns="">
          <p:sp>
            <p:nvSpPr>
              <p:cNvPr id="4" name="TextBox 3">
                <a:extLst>
                  <a:ext uri="{FF2B5EF4-FFF2-40B4-BE49-F238E27FC236}">
                    <a16:creationId xmlns:a16="http://schemas.microsoft.com/office/drawing/2014/main" id="{337FA485-42C4-C183-6998-B39D2A0AE06F}"/>
                  </a:ext>
                </a:extLst>
              </p:cNvPr>
              <p:cNvSpPr txBox="1">
                <a:spLocks noRot="1" noChangeAspect="1" noMove="1" noResize="1" noEditPoints="1" noAdjustHandles="1" noChangeArrowheads="1" noChangeShapeType="1" noTextEdit="1"/>
              </p:cNvSpPr>
              <p:nvPr/>
            </p:nvSpPr>
            <p:spPr>
              <a:xfrm>
                <a:off x="383534" y="4349447"/>
                <a:ext cx="7433334" cy="2215991"/>
              </a:xfrm>
              <a:prstGeom prst="rect">
                <a:avLst/>
              </a:prstGeom>
              <a:blipFill>
                <a:blip r:embed="rId4"/>
                <a:stretch>
                  <a:fillRect r="-49631"/>
                </a:stretch>
              </a:blipFill>
            </p:spPr>
            <p:txBody>
              <a:bodyPr/>
              <a:lstStyle/>
              <a:p>
                <a:r>
                  <a:rPr lang="es-CO">
                    <a:noFill/>
                  </a:rPr>
                  <a:t> </a:t>
                </a:r>
              </a:p>
            </p:txBody>
          </p:sp>
        </mc:Fallback>
      </mc:AlternateContent>
    </p:spTree>
    <p:extLst>
      <p:ext uri="{BB962C8B-B14F-4D97-AF65-F5344CB8AC3E}">
        <p14:creationId xmlns:p14="http://schemas.microsoft.com/office/powerpoint/2010/main" val="205938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F508879-7B0C-040D-F75C-FF4A4E871E9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B3F18DD-F3A1-F250-077F-93849ED2021C}"/>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7" name="Rectangle 6">
            <a:extLst>
              <a:ext uri="{FF2B5EF4-FFF2-40B4-BE49-F238E27FC236}">
                <a16:creationId xmlns:a16="http://schemas.microsoft.com/office/drawing/2014/main" id="{FF804661-C0DD-C17D-2EA0-2A3777F9E145}"/>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2.1.5 Ramp rate</a:t>
            </a:r>
          </a:p>
        </p:txBody>
      </p:sp>
      <p:sp>
        <p:nvSpPr>
          <p:cNvPr id="8" name="Title 10">
            <a:extLst>
              <a:ext uri="{FF2B5EF4-FFF2-40B4-BE49-F238E27FC236}">
                <a16:creationId xmlns:a16="http://schemas.microsoft.com/office/drawing/2014/main" id="{0963DEF1-81C1-9B47-C255-3D8FE3D0D47A}"/>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2.1 Key concepts in flexibility</a:t>
            </a:r>
            <a:endParaRPr lang="en-US" dirty="0">
              <a:cs typeface="Calibri Light" panose="020F0302020204030204"/>
            </a:endParaRPr>
          </a:p>
        </p:txBody>
      </p:sp>
      <p:sp>
        <p:nvSpPr>
          <p:cNvPr id="9" name="TextBox 8">
            <a:extLst>
              <a:ext uri="{FF2B5EF4-FFF2-40B4-BE49-F238E27FC236}">
                <a16:creationId xmlns:a16="http://schemas.microsoft.com/office/drawing/2014/main" id="{D9285521-0193-D71D-074F-75544E0448FF}"/>
              </a:ext>
            </a:extLst>
          </p:cNvPr>
          <p:cNvSpPr txBox="1"/>
          <p:nvPr/>
        </p:nvSpPr>
        <p:spPr>
          <a:xfrm>
            <a:off x="4143392" y="621976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
        <p:nvSpPr>
          <p:cNvPr id="10" name="Content Placeholder 8">
            <a:extLst>
              <a:ext uri="{FF2B5EF4-FFF2-40B4-BE49-F238E27FC236}">
                <a16:creationId xmlns:a16="http://schemas.microsoft.com/office/drawing/2014/main" id="{581686BA-EEB6-E43B-86E0-F826D342F6CC}"/>
              </a:ext>
            </a:extLst>
          </p:cNvPr>
          <p:cNvSpPr>
            <a:spLocks noGrp="1"/>
          </p:cNvSpPr>
          <p:nvPr>
            <p:ph idx="1"/>
          </p:nvPr>
        </p:nvSpPr>
        <p:spPr>
          <a:xfrm>
            <a:off x="205823" y="1742525"/>
            <a:ext cx="4124637" cy="4166569"/>
          </a:xfrm>
        </p:spPr>
        <p:txBody>
          <a:bodyPr vert="horz" lIns="91440" tIns="45720" rIns="91440" bIns="45720" rtlCol="0" anchor="t">
            <a:normAutofit/>
          </a:bodyPr>
          <a:lstStyle/>
          <a:p>
            <a:pPr algn="just"/>
            <a:r>
              <a:rPr lang="en-US" dirty="0">
                <a:latin typeface="Open Sans"/>
                <a:ea typeface="Open Sans" panose="020B0606030504020204" pitchFamily="34" charset="0"/>
                <a:cs typeface="Open Sans" panose="020B0606030504020204" pitchFamily="34" charset="0"/>
              </a:rPr>
              <a:t>The rate at which the </a:t>
            </a:r>
            <a:r>
              <a:rPr lang="en-US" b="1" dirty="0">
                <a:latin typeface="Open Sans"/>
                <a:ea typeface="Open Sans" panose="020B0606030504020204" pitchFamily="34" charset="0"/>
                <a:cs typeface="Open Sans" panose="020B0606030504020204" pitchFamily="34" charset="0"/>
              </a:rPr>
              <a:t>power output per unit time </a:t>
            </a:r>
            <a:r>
              <a:rPr lang="en-US" dirty="0">
                <a:latin typeface="Open Sans"/>
                <a:ea typeface="Open Sans" panose="020B0606030504020204" pitchFamily="34" charset="0"/>
                <a:cs typeface="Open Sans" panose="020B0606030504020204" pitchFamily="34" charset="0"/>
              </a:rPr>
              <a:t>increases or decreases is defined as ramp rate.</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Depending on the </a:t>
            </a:r>
            <a:r>
              <a:rPr lang="en-US" b="1" dirty="0">
                <a:latin typeface="Open Sans"/>
                <a:ea typeface="Open Sans" panose="020B0606030504020204" pitchFamily="34" charset="0"/>
                <a:cs typeface="Open Sans" panose="020B0606030504020204" pitchFamily="34" charset="0"/>
              </a:rPr>
              <a:t>type of technology</a:t>
            </a:r>
            <a:r>
              <a:rPr lang="en-US" dirty="0">
                <a:latin typeface="Open Sans"/>
                <a:ea typeface="Open Sans" panose="020B0606030504020204" pitchFamily="34" charset="0"/>
                <a:cs typeface="Open Sans" panose="020B0606030504020204" pitchFamily="34" charset="0"/>
              </a:rPr>
              <a:t>, the ramp rate can vary, affecting its </a:t>
            </a:r>
            <a:r>
              <a:rPr lang="en-US" b="1" dirty="0">
                <a:latin typeface="Open Sans"/>
                <a:ea typeface="Open Sans" panose="020B0606030504020204" pitchFamily="34" charset="0"/>
                <a:cs typeface="Open Sans" panose="020B0606030504020204" pitchFamily="34" charset="0"/>
              </a:rPr>
              <a:t>contribution to system flexibility </a:t>
            </a:r>
            <a:r>
              <a:rPr lang="en-US" dirty="0">
                <a:latin typeface="Open Sans"/>
                <a:ea typeface="Open Sans" panose="020B0606030504020204" pitchFamily="34" charset="0"/>
                <a:cs typeface="Open Sans" panose="020B0606030504020204" pitchFamily="34" charset="0"/>
              </a:rPr>
              <a:t>differently.</a:t>
            </a:r>
            <a:endParaRPr lang="en-GB" dirty="0">
              <a:latin typeface="Open Sans"/>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5B016926-FEE0-1FE8-03B1-37D56655F1D7}"/>
              </a:ext>
            </a:extLst>
          </p:cNvPr>
          <p:cNvGraphicFramePr>
            <a:graphicFrameLocks noGrp="1"/>
          </p:cNvGraphicFramePr>
          <p:nvPr/>
        </p:nvGraphicFramePr>
        <p:xfrm>
          <a:off x="4830792" y="1155940"/>
          <a:ext cx="6797616" cy="4925902"/>
        </p:xfrm>
        <a:graphic>
          <a:graphicData uri="http://schemas.openxmlformats.org/drawingml/2006/table">
            <a:tbl>
              <a:tblPr firstRow="1" bandRow="1">
                <a:tableStyleId>{B8DA472E-C0B5-4FAA-A71B-45BBE6C39A2A}</a:tableStyleId>
              </a:tblPr>
              <a:tblGrid>
                <a:gridCol w="3398808">
                  <a:extLst>
                    <a:ext uri="{9D8B030D-6E8A-4147-A177-3AD203B41FA5}">
                      <a16:colId xmlns:a16="http://schemas.microsoft.com/office/drawing/2014/main" val="741615213"/>
                    </a:ext>
                  </a:extLst>
                </a:gridCol>
                <a:gridCol w="3398808">
                  <a:extLst>
                    <a:ext uri="{9D8B030D-6E8A-4147-A177-3AD203B41FA5}">
                      <a16:colId xmlns:a16="http://schemas.microsoft.com/office/drawing/2014/main" val="1344562098"/>
                    </a:ext>
                  </a:extLst>
                </a:gridCol>
              </a:tblGrid>
              <a:tr h="758838">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Type</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of</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technology</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Average</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ramp</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rate</a:t>
                      </a:r>
                      <a:r>
                        <a:rPr lang="es-CO" sz="2000" dirty="0">
                          <a:latin typeface="Open Sans" panose="020B0606030504020204" pitchFamily="34" charset="0"/>
                          <a:ea typeface="Open Sans" panose="020B0606030504020204" pitchFamily="34" charset="0"/>
                          <a:cs typeface="Open Sans" panose="020B0606030504020204" pitchFamily="34" charset="0"/>
                        </a:rPr>
                        <a:t> [% </a:t>
                      </a:r>
                      <a:r>
                        <a:rPr lang="es-CO" sz="2000" dirty="0" err="1">
                          <a:latin typeface="Open Sans" panose="020B0606030504020204" pitchFamily="34" charset="0"/>
                          <a:ea typeface="Open Sans" panose="020B0606030504020204" pitchFamily="34" charset="0"/>
                          <a:cs typeface="Open Sans" panose="020B0606030504020204" pitchFamily="34" charset="0"/>
                        </a:rPr>
                        <a:t>Pnom</a:t>
                      </a:r>
                      <a:r>
                        <a:rPr lang="es-CO" sz="2000" dirty="0">
                          <a:latin typeface="Open Sans" panose="020B0606030504020204" pitchFamily="34" charset="0"/>
                          <a:ea typeface="Open Sans" panose="020B0606030504020204" pitchFamily="34" charset="0"/>
                          <a:cs typeface="Open Sans" panose="020B0606030504020204" pitchFamily="34" charset="0"/>
                        </a:rPr>
                        <a:t>/min]</a:t>
                      </a:r>
                    </a:p>
                  </a:txBody>
                  <a:tcPr anchor="ctr"/>
                </a:tc>
                <a:extLst>
                  <a:ext uri="{0D108BD9-81ED-4DB2-BD59-A6C34878D82A}">
                    <a16:rowId xmlns:a16="http://schemas.microsoft.com/office/drawing/2014/main" val="1527250050"/>
                  </a:ext>
                </a:extLst>
              </a:tr>
              <a:tr h="520883">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Nuclear</a:t>
                      </a: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&lt;0.1</a:t>
                      </a:r>
                    </a:p>
                  </a:txBody>
                  <a:tcPr anchor="ctr"/>
                </a:tc>
                <a:extLst>
                  <a:ext uri="{0D108BD9-81ED-4DB2-BD59-A6C34878D82A}">
                    <a16:rowId xmlns:a16="http://schemas.microsoft.com/office/drawing/2014/main" val="2668447348"/>
                  </a:ext>
                </a:extLst>
              </a:tr>
              <a:tr h="520883">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Hard</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coal</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1.5-4</a:t>
                      </a:r>
                    </a:p>
                  </a:txBody>
                  <a:tcPr anchor="ctr"/>
                </a:tc>
                <a:extLst>
                  <a:ext uri="{0D108BD9-81ED-4DB2-BD59-A6C34878D82A}">
                    <a16:rowId xmlns:a16="http://schemas.microsoft.com/office/drawing/2014/main" val="2419462931"/>
                  </a:ext>
                </a:extLst>
              </a:tr>
              <a:tr h="520883">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Lignite</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1-2</a:t>
                      </a:r>
                    </a:p>
                  </a:txBody>
                  <a:tcPr anchor="ctr"/>
                </a:tc>
                <a:extLst>
                  <a:ext uri="{0D108BD9-81ED-4DB2-BD59-A6C34878D82A}">
                    <a16:rowId xmlns:a16="http://schemas.microsoft.com/office/drawing/2014/main" val="3017000750"/>
                  </a:ext>
                </a:extLst>
              </a:tr>
              <a:tr h="520883">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CCGT</a:t>
                      </a: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2-4</a:t>
                      </a:r>
                    </a:p>
                  </a:txBody>
                  <a:tcPr anchor="ctr"/>
                </a:tc>
                <a:extLst>
                  <a:ext uri="{0D108BD9-81ED-4DB2-BD59-A6C34878D82A}">
                    <a16:rowId xmlns:a16="http://schemas.microsoft.com/office/drawing/2014/main" val="263141355"/>
                  </a:ext>
                </a:extLst>
              </a:tr>
              <a:tr h="520883">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OCGT</a:t>
                      </a: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8-12</a:t>
                      </a:r>
                    </a:p>
                  </a:txBody>
                  <a:tcPr anchor="ctr"/>
                </a:tc>
                <a:extLst>
                  <a:ext uri="{0D108BD9-81ED-4DB2-BD59-A6C34878D82A}">
                    <a16:rowId xmlns:a16="http://schemas.microsoft.com/office/drawing/2014/main" val="643102399"/>
                  </a:ext>
                </a:extLst>
              </a:tr>
              <a:tr h="520883">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Hydropower</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1-10</a:t>
                      </a:r>
                    </a:p>
                  </a:txBody>
                  <a:tcPr anchor="ctr"/>
                </a:tc>
                <a:extLst>
                  <a:ext uri="{0D108BD9-81ED-4DB2-BD59-A6C34878D82A}">
                    <a16:rowId xmlns:a16="http://schemas.microsoft.com/office/drawing/2014/main" val="2104656086"/>
                  </a:ext>
                </a:extLst>
              </a:tr>
              <a:tr h="520883">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ICE</a:t>
                      </a: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&gt;100</a:t>
                      </a:r>
                    </a:p>
                  </a:txBody>
                  <a:tcPr anchor="ctr"/>
                </a:tc>
                <a:extLst>
                  <a:ext uri="{0D108BD9-81ED-4DB2-BD59-A6C34878D82A}">
                    <a16:rowId xmlns:a16="http://schemas.microsoft.com/office/drawing/2014/main" val="1404349152"/>
                  </a:ext>
                </a:extLst>
              </a:tr>
              <a:tr h="520883">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Battery</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storage</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&gt;100</a:t>
                      </a:r>
                    </a:p>
                  </a:txBody>
                  <a:tcPr anchor="ctr"/>
                </a:tc>
                <a:extLst>
                  <a:ext uri="{0D108BD9-81ED-4DB2-BD59-A6C34878D82A}">
                    <a16:rowId xmlns:a16="http://schemas.microsoft.com/office/drawing/2014/main" val="1034553183"/>
                  </a:ext>
                </a:extLst>
              </a:tr>
            </a:tbl>
          </a:graphicData>
        </a:graphic>
      </p:graphicFrame>
    </p:spTree>
    <p:extLst>
      <p:ext uri="{BB962C8B-B14F-4D97-AF65-F5344CB8AC3E}">
        <p14:creationId xmlns:p14="http://schemas.microsoft.com/office/powerpoint/2010/main" val="11216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611167" y="8748"/>
            <a:ext cx="7651304" cy="954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2.1 References</a:t>
            </a:r>
          </a:p>
        </p:txBody>
      </p:sp>
      <p:sp>
        <p:nvSpPr>
          <p:cNvPr id="7" name="TextBox 6">
            <a:extLst>
              <a:ext uri="{FF2B5EF4-FFF2-40B4-BE49-F238E27FC236}">
                <a16:creationId xmlns:a16="http://schemas.microsoft.com/office/drawing/2014/main" id="{FDB5F1F4-D97A-F898-F52D-CA221E5E94BD}"/>
              </a:ext>
            </a:extLst>
          </p:cNvPr>
          <p:cNvSpPr txBox="1"/>
          <p:nvPr/>
        </p:nvSpPr>
        <p:spPr>
          <a:xfrm>
            <a:off x="611167" y="1288761"/>
            <a:ext cx="10792954" cy="2862322"/>
          </a:xfrm>
          <a:prstGeom prst="rect">
            <a:avLst/>
          </a:prstGeom>
          <a:noFill/>
        </p:spPr>
        <p:txBody>
          <a:bodyPr wrap="square">
            <a:spAutoFit/>
          </a:bodyPr>
          <a:lstStyle/>
          <a:p>
            <a:r>
              <a:rPr lang="en-US" sz="20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Song, J., Zhou, X., Zhou, Z., Wang, Y., Wang, Y., &amp; Wang, X. (2023). Review of Low Inertia in Power Systems Caused by High Proportion of Renewable Energy Grid Integration. </a:t>
            </a:r>
            <a:r>
              <a:rPr lang="en-US" sz="2000" b="0" i="1"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Energies</a:t>
            </a:r>
            <a:r>
              <a:rPr lang="en-US" sz="20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1"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16</a:t>
            </a:r>
            <a:r>
              <a:rPr lang="en-US" sz="20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(16), 6042. </a:t>
            </a:r>
            <a:r>
              <a:rPr lang="en-US" sz="20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hlinkClick r:id="rId3"/>
              </a:rPr>
              <a:t>https://doi.org/10.3390/en16166042</a:t>
            </a:r>
            <a:endParaRPr lang="en-US" sz="20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222222"/>
              </a:solidFill>
              <a:latin typeface="Open Sans" panose="020B0606030504020204" pitchFamily="34" charset="0"/>
              <a:ea typeface="Open Sans" panose="020B0606030504020204" pitchFamily="34" charset="0"/>
              <a:cs typeface="Open Sans" panose="020B0606030504020204" pitchFamily="34" charset="0"/>
            </a:endParaRPr>
          </a:p>
          <a:p>
            <a:r>
              <a:rPr lang="es-CO" sz="2000" dirty="0" err="1">
                <a:latin typeface="Open Sans" panose="020B0606030504020204" pitchFamily="34" charset="0"/>
                <a:ea typeface="Open Sans" panose="020B0606030504020204" pitchFamily="34" charset="0"/>
                <a:cs typeface="Open Sans" panose="020B0606030504020204" pitchFamily="34" charset="0"/>
              </a:rPr>
              <a:t>Ela</a:t>
            </a:r>
            <a:r>
              <a:rPr lang="es-CO" sz="2000" dirty="0">
                <a:latin typeface="Open Sans" panose="020B0606030504020204" pitchFamily="34" charset="0"/>
                <a:ea typeface="Open Sans" panose="020B0606030504020204" pitchFamily="34" charset="0"/>
                <a:cs typeface="Open Sans" panose="020B0606030504020204" pitchFamily="34" charset="0"/>
              </a:rPr>
              <a:t>, E., Milligan, M. and </a:t>
            </a:r>
            <a:r>
              <a:rPr lang="es-CO" sz="2000" dirty="0" err="1">
                <a:latin typeface="Open Sans" panose="020B0606030504020204" pitchFamily="34" charset="0"/>
                <a:ea typeface="Open Sans" panose="020B0606030504020204" pitchFamily="34" charset="0"/>
                <a:cs typeface="Open Sans" panose="020B0606030504020204" pitchFamily="34" charset="0"/>
              </a:rPr>
              <a:t>Kirby</a:t>
            </a:r>
            <a:r>
              <a:rPr lang="es-CO" sz="2000" dirty="0">
                <a:latin typeface="Open Sans" panose="020B0606030504020204" pitchFamily="34" charset="0"/>
                <a:ea typeface="Open Sans" panose="020B0606030504020204" pitchFamily="34" charset="0"/>
                <a:cs typeface="Open Sans" panose="020B0606030504020204" pitchFamily="34" charset="0"/>
              </a:rPr>
              <a:t>, B. (2011). </a:t>
            </a:r>
            <a:r>
              <a:rPr lang="es-CO" sz="2000" dirty="0" err="1">
                <a:latin typeface="Open Sans" panose="020B0606030504020204" pitchFamily="34" charset="0"/>
                <a:ea typeface="Open Sans" panose="020B0606030504020204" pitchFamily="34" charset="0"/>
                <a:cs typeface="Open Sans" panose="020B0606030504020204" pitchFamily="34" charset="0"/>
              </a:rPr>
              <a:t>Operating</a:t>
            </a:r>
            <a:r>
              <a:rPr lang="es-CO" sz="2000" dirty="0">
                <a:latin typeface="Open Sans" panose="020B0606030504020204" pitchFamily="34" charset="0"/>
                <a:ea typeface="Open Sans" panose="020B0606030504020204" pitchFamily="34" charset="0"/>
                <a:cs typeface="Open Sans" panose="020B0606030504020204" pitchFamily="34" charset="0"/>
              </a:rPr>
              <a:t> Reserves and Variable </a:t>
            </a:r>
            <a:r>
              <a:rPr lang="es-CO" sz="2000" dirty="0" err="1">
                <a:latin typeface="Open Sans" panose="020B0606030504020204" pitchFamily="34" charset="0"/>
                <a:ea typeface="Open Sans" panose="020B0606030504020204" pitchFamily="34" charset="0"/>
                <a:cs typeface="Open Sans" panose="020B0606030504020204" pitchFamily="34" charset="0"/>
              </a:rPr>
              <a:t>Generation</a:t>
            </a:r>
            <a:r>
              <a:rPr lang="es-CO" sz="2000" dirty="0">
                <a:latin typeface="Open Sans" panose="020B0606030504020204" pitchFamily="34" charset="0"/>
                <a:ea typeface="Open Sans" panose="020B0606030504020204" pitchFamily="34" charset="0"/>
                <a:cs typeface="Open Sans" panose="020B0606030504020204" pitchFamily="34" charset="0"/>
              </a:rPr>
              <a:t>, US </a:t>
            </a:r>
            <a:r>
              <a:rPr lang="es-CO" sz="2000" dirty="0" err="1">
                <a:latin typeface="Open Sans" panose="020B0606030504020204" pitchFamily="34" charset="0"/>
                <a:ea typeface="Open Sans" panose="020B0606030504020204" pitchFamily="34" charset="0"/>
                <a:cs typeface="Open Sans" panose="020B0606030504020204" pitchFamily="34" charset="0"/>
              </a:rPr>
              <a:t>National</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Renewable</a:t>
            </a:r>
            <a:r>
              <a:rPr lang="es-CO" sz="2000" dirty="0">
                <a:latin typeface="Open Sans" panose="020B0606030504020204" pitchFamily="34" charset="0"/>
                <a:ea typeface="Open Sans" panose="020B0606030504020204" pitchFamily="34" charset="0"/>
                <a:cs typeface="Open Sans" panose="020B0606030504020204" pitchFamily="34" charset="0"/>
              </a:rPr>
              <a:t> Energy </a:t>
            </a:r>
            <a:r>
              <a:rPr lang="es-CO" sz="2000" dirty="0" err="1">
                <a:latin typeface="Open Sans" panose="020B0606030504020204" pitchFamily="34" charset="0"/>
                <a:ea typeface="Open Sans" panose="020B0606030504020204" pitchFamily="34" charset="0"/>
                <a:cs typeface="Open Sans" panose="020B0606030504020204" pitchFamily="34" charset="0"/>
              </a:rPr>
              <a:t>Laboratory</a:t>
            </a:r>
            <a:r>
              <a:rPr lang="es-CO" sz="2000" dirty="0">
                <a:latin typeface="Open Sans" panose="020B0606030504020204" pitchFamily="34" charset="0"/>
                <a:ea typeface="Open Sans" panose="020B0606030504020204" pitchFamily="34" charset="0"/>
                <a:cs typeface="Open Sans" panose="020B0606030504020204" pitchFamily="34" charset="0"/>
              </a:rPr>
              <a:t>, Golden, Colorado. DOI: 102172/1023095</a:t>
            </a:r>
          </a:p>
          <a:p>
            <a:endParaRPr lang="es-CO" sz="2000" dirty="0">
              <a:latin typeface="Open Sans" panose="020B0606030504020204" pitchFamily="34" charset="0"/>
              <a:ea typeface="Open Sans" panose="020B0606030504020204" pitchFamily="34" charset="0"/>
              <a:cs typeface="Open Sans" panose="020B0606030504020204" pitchFamily="34" charset="0"/>
            </a:endParaRPr>
          </a:p>
          <a:p>
            <a:r>
              <a:rPr lang="es-CO" sz="2000" dirty="0">
                <a:latin typeface="Open Sans" panose="020B0606030504020204" pitchFamily="34" charset="0"/>
                <a:ea typeface="Open Sans" panose="020B0606030504020204" pitchFamily="34" charset="0"/>
                <a:cs typeface="Open Sans" panose="020B0606030504020204" pitchFamily="34" charset="0"/>
              </a:rPr>
              <a:t>IRENA (2019), </a:t>
            </a:r>
            <a:r>
              <a:rPr lang="es-CO" sz="2000" dirty="0" err="1">
                <a:latin typeface="Open Sans" panose="020B0606030504020204" pitchFamily="34" charset="0"/>
                <a:ea typeface="Open Sans" panose="020B0606030504020204" pitchFamily="34" charset="0"/>
                <a:cs typeface="Open Sans" panose="020B0606030504020204" pitchFamily="34" charset="0"/>
              </a:rPr>
              <a:t>Innovation</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landscape</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brief</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Flexibility</a:t>
            </a:r>
            <a:r>
              <a:rPr lang="es-CO" sz="2000" dirty="0">
                <a:latin typeface="Open Sans" panose="020B0606030504020204" pitchFamily="34" charset="0"/>
                <a:ea typeface="Open Sans" panose="020B0606030504020204" pitchFamily="34" charset="0"/>
                <a:cs typeface="Open Sans" panose="020B0606030504020204" pitchFamily="34" charset="0"/>
              </a:rPr>
              <a:t> in </a:t>
            </a:r>
            <a:r>
              <a:rPr lang="es-CO" sz="2000" dirty="0" err="1">
                <a:latin typeface="Open Sans" panose="020B0606030504020204" pitchFamily="34" charset="0"/>
                <a:ea typeface="Open Sans" panose="020B0606030504020204" pitchFamily="34" charset="0"/>
                <a:cs typeface="Open Sans" panose="020B0606030504020204" pitchFamily="34" charset="0"/>
              </a:rPr>
              <a:t>conventional</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power</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plants</a:t>
            </a:r>
            <a:r>
              <a:rPr lang="es-CO" sz="2000" dirty="0">
                <a:latin typeface="Open Sans" panose="020B0606030504020204" pitchFamily="34" charset="0"/>
                <a:ea typeface="Open Sans" panose="020B0606030504020204" pitchFamily="34" charset="0"/>
                <a:cs typeface="Open Sans" panose="020B0606030504020204" pitchFamily="34" charset="0"/>
              </a:rPr>
              <a:t>, International </a:t>
            </a:r>
            <a:r>
              <a:rPr lang="es-CO" sz="2000" dirty="0" err="1">
                <a:latin typeface="Open Sans" panose="020B0606030504020204" pitchFamily="34" charset="0"/>
                <a:ea typeface="Open Sans" panose="020B0606030504020204" pitchFamily="34" charset="0"/>
                <a:cs typeface="Open Sans" panose="020B0606030504020204" pitchFamily="34" charset="0"/>
              </a:rPr>
              <a:t>Renewable</a:t>
            </a:r>
            <a:r>
              <a:rPr lang="es-CO" sz="2000" dirty="0">
                <a:latin typeface="Open Sans" panose="020B0606030504020204" pitchFamily="34" charset="0"/>
                <a:ea typeface="Open Sans" panose="020B0606030504020204" pitchFamily="34" charset="0"/>
                <a:cs typeface="Open Sans" panose="020B0606030504020204" pitchFamily="34" charset="0"/>
              </a:rPr>
              <a:t> Energy Agency, Abu </a:t>
            </a:r>
            <a:r>
              <a:rPr lang="es-CO" sz="2000" dirty="0" err="1">
                <a:latin typeface="Open Sans" panose="020B0606030504020204" pitchFamily="34" charset="0"/>
                <a:ea typeface="Open Sans" panose="020B0606030504020204" pitchFamily="34" charset="0"/>
                <a:cs typeface="Open Sans" panose="020B0606030504020204" pitchFamily="34" charset="0"/>
              </a:rPr>
              <a:t>Dhabi</a:t>
            </a:r>
            <a:r>
              <a:rPr lang="es-CO" sz="20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58128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C6B7532-1F4D-47BF-BC92-36E001A1DEE9}"/>
              </a:ext>
            </a:extLst>
          </p:cNvPr>
          <p:cNvGraphicFramePr>
            <a:graphicFrameLocks/>
          </p:cNvGraphicFramePr>
          <p:nvPr>
            <p:extLst>
              <p:ext uri="{D42A27DB-BD31-4B8C-83A1-F6EECF244321}">
                <p14:modId xmlns:p14="http://schemas.microsoft.com/office/powerpoint/2010/main" val="3718953358"/>
              </p:ext>
            </p:extLst>
          </p:nvPr>
        </p:nvGraphicFramePr>
        <p:xfrm>
          <a:off x="4454470" y="1196041"/>
          <a:ext cx="7151150" cy="52371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2.2.1 Loss of load</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2.2 Flexibility issues</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2A2D28B6-38A8-4B5E-1B35-3B817563B18A}"/>
              </a:ext>
            </a:extLst>
          </p:cNvPr>
          <p:cNvSpPr>
            <a:spLocks noGrp="1"/>
          </p:cNvSpPr>
          <p:nvPr>
            <p:ph idx="1"/>
          </p:nvPr>
        </p:nvSpPr>
        <p:spPr>
          <a:xfrm>
            <a:off x="343847" y="1777031"/>
            <a:ext cx="3826371" cy="4429805"/>
          </a:xfrm>
        </p:spPr>
        <p:txBody>
          <a:bodyPr vert="horz" lIns="91440" tIns="45720" rIns="91440" bIns="45720" rtlCol="0" anchor="t">
            <a:normAutofit lnSpcReduction="10000"/>
          </a:bodyPr>
          <a:lstStyle/>
          <a:p>
            <a:pPr algn="just"/>
            <a:r>
              <a:rPr lang="en-US" dirty="0">
                <a:latin typeface="Open Sans"/>
                <a:ea typeface="Open Sans" panose="020B0606030504020204" pitchFamily="34" charset="0"/>
                <a:cs typeface="Open Sans" panose="020B0606030504020204" pitchFamily="34" charset="0"/>
              </a:rPr>
              <a:t>The power system is </a:t>
            </a:r>
            <a:r>
              <a:rPr lang="en-US" b="1" dirty="0">
                <a:latin typeface="Open Sans"/>
                <a:ea typeface="Open Sans" panose="020B0606030504020204" pitchFamily="34" charset="0"/>
                <a:cs typeface="Open Sans" panose="020B0606030504020204" pitchFamily="34" charset="0"/>
              </a:rPr>
              <a:t>unable to meet electricity demand </a:t>
            </a:r>
            <a:r>
              <a:rPr lang="en-US" dirty="0">
                <a:latin typeface="Open Sans"/>
                <a:ea typeface="Open Sans" panose="020B0606030504020204" pitchFamily="34" charset="0"/>
                <a:cs typeface="Open Sans" panose="020B0606030504020204" pitchFamily="34" charset="0"/>
              </a:rPr>
              <a:t>due to insufficient generation or transmission capacity.</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Loss of load can occur under different conditions, such as </a:t>
            </a:r>
            <a:r>
              <a:rPr lang="en-US" b="1" dirty="0">
                <a:latin typeface="Open Sans"/>
                <a:ea typeface="Open Sans" panose="020B0606030504020204" pitchFamily="34" charset="0"/>
                <a:cs typeface="Open Sans" panose="020B0606030504020204" pitchFamily="34" charset="0"/>
              </a:rPr>
              <a:t>generation shortages, grid failures, and extreme climate events</a:t>
            </a:r>
            <a:r>
              <a:rPr lang="en-US" dirty="0">
                <a:latin typeface="Open Sans"/>
                <a:ea typeface="Open Sans" panose="020B0606030504020204" pitchFamily="34" charset="0"/>
                <a:cs typeface="Open Sans" panose="020B0606030504020204" pitchFamily="34" charset="0"/>
              </a:rPr>
              <a:t>.</a:t>
            </a:r>
            <a:endParaRPr lang="en-GB" dirty="0">
              <a:latin typeface="Open Sans"/>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E2097788-BA16-E792-06E2-BCA3B186FD7E}"/>
              </a:ext>
            </a:extLst>
          </p:cNvPr>
          <p:cNvSpPr/>
          <p:nvPr/>
        </p:nvSpPr>
        <p:spPr>
          <a:xfrm>
            <a:off x="9968350" y="1396096"/>
            <a:ext cx="827903" cy="84047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Straight Arrow Connector 11">
            <a:extLst>
              <a:ext uri="{FF2B5EF4-FFF2-40B4-BE49-F238E27FC236}">
                <a16:creationId xmlns:a16="http://schemas.microsoft.com/office/drawing/2014/main" id="{8F06018E-8891-5891-86D6-F41ED434BEEE}"/>
              </a:ext>
            </a:extLst>
          </p:cNvPr>
          <p:cNvCxnSpPr>
            <a:cxnSpLocks/>
            <a:endCxn id="5" idx="1"/>
          </p:cNvCxnSpPr>
          <p:nvPr/>
        </p:nvCxnSpPr>
        <p:spPr>
          <a:xfrm>
            <a:off x="9529685" y="912661"/>
            <a:ext cx="559909" cy="6065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1B55E0-AE5C-56FF-770E-D492756EE626}"/>
              </a:ext>
            </a:extLst>
          </p:cNvPr>
          <p:cNvSpPr txBox="1"/>
          <p:nvPr/>
        </p:nvSpPr>
        <p:spPr>
          <a:xfrm>
            <a:off x="7180837" y="506470"/>
            <a:ext cx="4543878" cy="400110"/>
          </a:xfrm>
          <a:prstGeom prst="rect">
            <a:avLst/>
          </a:prstGeom>
          <a:noFill/>
        </p:spPr>
        <p:txBody>
          <a:bodyPr wrap="square" rtlCol="0">
            <a:spAutoFit/>
          </a:bodyPr>
          <a:lstStyle/>
          <a:p>
            <a:r>
              <a:rPr lang="es-CO" sz="2000" b="1" dirty="0" err="1">
                <a:latin typeface="Open Sans" panose="020B0606030504020204" pitchFamily="34" charset="0"/>
                <a:ea typeface="Open Sans" panose="020B0606030504020204" pitchFamily="34" charset="0"/>
                <a:cs typeface="Open Sans" panose="020B0606030504020204" pitchFamily="34" charset="0"/>
              </a:rPr>
              <a:t>Generation</a:t>
            </a:r>
            <a:r>
              <a:rPr lang="es-CO" sz="2000" b="1" dirty="0">
                <a:latin typeface="Open Sans" panose="020B0606030504020204" pitchFamily="34" charset="0"/>
                <a:ea typeface="Open Sans" panose="020B0606030504020204" pitchFamily="34" charset="0"/>
                <a:cs typeface="Open Sans" panose="020B0606030504020204" pitchFamily="34" charset="0"/>
              </a:rPr>
              <a:t> &lt; </a:t>
            </a:r>
            <a:r>
              <a:rPr lang="es-CO" sz="2000" b="1" dirty="0" err="1">
                <a:latin typeface="Open Sans" panose="020B0606030504020204" pitchFamily="34" charset="0"/>
                <a:ea typeface="Open Sans" panose="020B0606030504020204" pitchFamily="34" charset="0"/>
                <a:cs typeface="Open Sans" panose="020B0606030504020204" pitchFamily="34" charset="0"/>
              </a:rPr>
              <a:t>Electricity</a:t>
            </a:r>
            <a:r>
              <a:rPr lang="es-CO" sz="2000" b="1" dirty="0">
                <a:latin typeface="Open Sans" panose="020B0606030504020204" pitchFamily="34" charset="0"/>
                <a:ea typeface="Open Sans" panose="020B0606030504020204" pitchFamily="34" charset="0"/>
                <a:cs typeface="Open Sans" panose="020B0606030504020204" pitchFamily="34" charset="0"/>
              </a:rPr>
              <a:t> </a:t>
            </a:r>
            <a:r>
              <a:rPr lang="es-CO" sz="2000" b="1" dirty="0" err="1">
                <a:latin typeface="Open Sans" panose="020B0606030504020204" pitchFamily="34" charset="0"/>
                <a:ea typeface="Open Sans" panose="020B0606030504020204" pitchFamily="34" charset="0"/>
                <a:cs typeface="Open Sans" panose="020B0606030504020204" pitchFamily="34" charset="0"/>
              </a:rPr>
              <a:t>demand</a:t>
            </a:r>
            <a:endParaRPr lang="es-CO"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2824460"/>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c5e816c01c8a790fe226b2a4f6c78796">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76ffeef82c4af005385b78d47e334e0"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1DDE83-2ED0-4567-A669-A16A212F164D}">
  <ds:schemaRefs>
    <ds:schemaRef ds:uri="http://schemas.microsoft.com/office/2006/documentManagement/types"/>
    <ds:schemaRef ds:uri="http://schemas.microsoft.com/office/infopath/2007/PartnerControls"/>
    <ds:schemaRef ds:uri="http://www.w3.org/XML/1998/namespace"/>
    <ds:schemaRef ds:uri="0b696a8a-ab1a-459b-a09e-44df7cbe9330"/>
    <ds:schemaRef ds:uri="http://purl.org/dc/elements/1.1/"/>
    <ds:schemaRef ds:uri="http://purl.org/dc/dcmitype/"/>
    <ds:schemaRef ds:uri="http://schemas.microsoft.com/office/2006/metadata/properties"/>
    <ds:schemaRef ds:uri="http://schemas.openxmlformats.org/package/2006/metadata/core-properties"/>
    <ds:schemaRef ds:uri="35b8b66e-5759-43c1-a138-f967a8bf5a20"/>
    <ds:schemaRef ds:uri="http://purl.org/dc/terms/"/>
  </ds:schemaRefs>
</ds:datastoreItem>
</file>

<file path=customXml/itemProps2.xml><?xml version="1.0" encoding="utf-8"?>
<ds:datastoreItem xmlns:ds="http://schemas.openxmlformats.org/officeDocument/2006/customXml" ds:itemID="{2B17CDE4-0DDB-4026-B300-548CED9CEAC0}"/>
</file>

<file path=customXml/itemProps3.xml><?xml version="1.0" encoding="utf-8"?>
<ds:datastoreItem xmlns:ds="http://schemas.openxmlformats.org/officeDocument/2006/customXml" ds:itemID="{D05F7E04-0F8F-4ECA-9525-3F0638DC6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9501</TotalTime>
  <Words>9512</Words>
  <Application>Microsoft Office PowerPoint</Application>
  <PresentationFormat>Widescreen</PresentationFormat>
  <Paragraphs>561</Paragraphs>
  <Slides>32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Cambria Math</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luisa marcela moreno hinestroza</cp:lastModifiedBy>
  <cp:revision>262</cp:revision>
  <dcterms:created xsi:type="dcterms:W3CDTF">2019-06-09T10:25:43Z</dcterms:created>
  <dcterms:modified xsi:type="dcterms:W3CDTF">2025-09-02T20:37:23Z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