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 id="3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tAcOexfw8cZO7j2y/g==" hashData="/Zk1XLQvRsBZsHYoYe2U1THlAnqgYPGMEgrHQ79tvdRLwdqvrUG2p8d3MOKAIYJgP92xhqNcqccjUn6K3id8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3"/>
    <p:restoredTop sz="77447" autoAdjust="0"/>
  </p:normalViewPr>
  <p:slideViewPr>
    <p:cSldViewPr snapToGrid="0">
      <p:cViewPr varScale="1">
        <p:scale>
          <a:sx n="85" d="100"/>
          <a:sy n="85" d="100"/>
        </p:scale>
        <p:origin x="17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CF5F657-7025-45D2-9C8C-73868E05AFE6}"/>
    <pc:docChg chg="modSld">
      <pc:chgData name="Naomi Tan" userId="8ce5270c-ec91-47e3-b3ed-c9746ddfe401" providerId="ADAL" clId="{ACF5F657-7025-45D2-9C8C-73868E05AFE6}" dt="2022-08-29T11:37:12.546" v="1" actId="20577"/>
      <pc:docMkLst>
        <pc:docMk/>
      </pc:docMkLst>
      <pc:sldChg chg="modSp mod">
        <pc:chgData name="Naomi Tan" userId="8ce5270c-ec91-47e3-b3ed-c9746ddfe401" providerId="ADAL" clId="{ACF5F657-7025-45D2-9C8C-73868E05AFE6}" dt="2022-08-29T11:37:12.546" v="1" actId="20577"/>
        <pc:sldMkLst>
          <pc:docMk/>
          <pc:sldMk cId="674770623" sldId="306"/>
        </pc:sldMkLst>
        <pc:spChg chg="mod">
          <ac:chgData name="Naomi Tan" userId="8ce5270c-ec91-47e3-b3ed-c9746ddfe401" providerId="ADAL" clId="{ACF5F657-7025-45D2-9C8C-73868E05AFE6}" dt="2022-08-29T11:37:12.546" v="1" actId="20577"/>
          <ac:spMkLst>
            <pc:docMk/>
            <pc:sldMk cId="674770623" sldId="306"/>
            <ac:spMk id="7" creationId="{3B2FB89B-5E90-41D8-BD01-EE9FD7FAF54A}"/>
          </ac:spMkLst>
        </pc:spChg>
      </pc:sldChg>
    </pc:docChg>
  </pc:docChgLst>
  <pc:docChgLst>
    <pc:chgData name="Naomi Tan" userId="8ce5270c-ec91-47e3-b3ed-c9746ddfe401" providerId="ADAL" clId="{51A3A9A9-B042-4A06-BEC2-818B6CE93143}"/>
    <pc:docChg chg="modSld">
      <pc:chgData name="Naomi Tan" userId="8ce5270c-ec91-47e3-b3ed-c9746ddfe401" providerId="ADAL" clId="{51A3A9A9-B042-4A06-BEC2-818B6CE93143}" dt="2022-08-11T10:36:30.629" v="11" actId="20577"/>
      <pc:docMkLst>
        <pc:docMk/>
      </pc:docMkLst>
      <pc:sldChg chg="modSp mod">
        <pc:chgData name="Naomi Tan" userId="8ce5270c-ec91-47e3-b3ed-c9746ddfe401" providerId="ADAL" clId="{51A3A9A9-B042-4A06-BEC2-818B6CE93143}" dt="2022-08-11T10:36:30.629" v="11" actId="20577"/>
        <pc:sldMkLst>
          <pc:docMk/>
          <pc:sldMk cId="763163307" sldId="307"/>
        </pc:sldMkLst>
        <pc:spChg chg="mod">
          <ac:chgData name="Naomi Tan" userId="8ce5270c-ec91-47e3-b3ed-c9746ddfe401" providerId="ADAL" clId="{51A3A9A9-B042-4A06-BEC2-818B6CE93143}" dt="2022-08-11T10:36:30.629" v="11" actId="20577"/>
          <ac:spMkLst>
            <pc:docMk/>
            <pc:sldMk cId="763163307" sldId="307"/>
            <ac:spMk id="8" creationId="{BA19B626-A690-4911-9752-87CB32D99D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A DEMONSTRAÇÃO DE RESULTADOS </a:t>
            </a:r>
            <a:r>
              <a:rPr lang="en-US" sz="1200" b="0" i="0" u="none" strike="noStrike" cap="none" dirty="0">
                <a:solidFill>
                  <a:srgbClr val="000000"/>
                </a:solidFill>
                <a:latin typeface="Arial"/>
                <a:ea typeface="Arial"/>
                <a:cs typeface="Arial"/>
                <a:sym typeface="Arial"/>
              </a:rPr>
              <a:t>também é conhecida como conta operacional ou demonstração de lucros e perdas.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Ele mostra as receitas e despesas da empresa durante um determinado período.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O objetivo da demonstração de resultados é mostrar aos credores e investidores se a empresa teve lucro ou prejuízo durante o período relatado.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Ele se baseia na equação:  O lucro líquido </a:t>
            </a:r>
            <a:r>
              <a:rPr lang="en-US" dirty="0">
                <a:solidFill>
                  <a:srgbClr val="000000"/>
                </a:solidFill>
                <a:latin typeface="Arial"/>
                <a:ea typeface="Arial"/>
                <a:cs typeface="Arial"/>
                <a:sym typeface="Arial"/>
              </a:rPr>
              <a:t>é igual </a:t>
            </a:r>
            <a:r>
              <a:rPr lang="en-US" sz="1200" b="0" i="0" u="none" strike="noStrike" cap="none" dirty="0">
                <a:solidFill>
                  <a:srgbClr val="000000"/>
                </a:solidFill>
                <a:latin typeface="Arial"/>
                <a:ea typeface="Arial"/>
                <a:cs typeface="Arial"/>
                <a:sym typeface="Arial"/>
              </a:rPr>
              <a:t>à receita menos as despesas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Esta tabela mostra o formato de relatório de </a:t>
            </a:r>
            <a:r>
              <a:rPr lang="en-US" dirty="0">
                <a:solidFill>
                  <a:srgbClr val="000000"/>
                </a:solidFill>
                <a:latin typeface="Arial"/>
                <a:ea typeface="Arial"/>
                <a:cs typeface="Arial"/>
                <a:sym typeface="Arial"/>
              </a:rPr>
              <a:t>receita</a:t>
            </a:r>
            <a:r>
              <a:rPr lang="en-US" sz="1200" b="0" i="0" u="none" strike="noStrike" cap="none" dirty="0">
                <a:solidFill>
                  <a:srgbClr val="000000"/>
                </a:solidFill>
                <a:latin typeface="Arial"/>
                <a:ea typeface="Arial"/>
                <a:cs typeface="Arial"/>
                <a:sym typeface="Arial"/>
              </a:rPr>
              <a:t>. As receitas ou vendas são o dinheiro recebido pela venda de produtos e serviços e aparecem na parte superior da tabela</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 despesas operacionais são custos incorridos por uma empresa como resultado da operação normal da empresa, aparecendo na segunda linha da tabela</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As três linhas seguintes são despesas financeiras que consistem em depreciação, juros pagos e impostos pagos".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Depois de subtrair todas as despesas, obtém-se a receita líquida ou "lucro líquido". O lucro líquido, se for positivo, é a quantia de dinheiro disponível para o proprietário ou para os acionistas da empresa após o pagamento de todas as despesas.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 próximo slide, explicamos uma demonstração de resultados simples.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Esta tabela é um exemplo da demonstração de resultados da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para 2013 e 2014. A empresa acabou de começar e 2013 é o primeiro ano de operação</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endParaRPr lang="en-US" dirty="0">
              <a:solidFill>
                <a:srgbClr val="000000"/>
              </a:solidFill>
              <a:latin typeface="Arial"/>
              <a:ea typeface="Arial"/>
              <a:cs typeface="Arial"/>
              <a:sym typeface="Arial"/>
            </a:endParaRPr>
          </a:p>
          <a:p>
            <a:pPr marL="228600" marR="0" lvl="0" indent="-228600" algn="l" defTabSz="914400" rtl="0" eaLnBrk="1" fontAlgn="auto" latinLnBrk="0" hangingPunct="1">
              <a:lnSpc>
                <a:spcPct val="100000"/>
              </a:lnSpc>
              <a:spcBef>
                <a:spcPts val="1200"/>
              </a:spcBef>
              <a:spcAft>
                <a:spcPts val="0"/>
              </a:spcAft>
              <a:buClr>
                <a:srgbClr val="000000"/>
              </a:buClr>
              <a:buSzPts val="1100"/>
              <a:buFontTx/>
              <a:buAutoNum type="arabicPeriod"/>
              <a:tabLst/>
              <a:defRPr/>
            </a:pPr>
            <a:r>
              <a:rPr lang="en-US" dirty="0">
                <a:solidFill>
                  <a:srgbClr val="000000"/>
                </a:solidFill>
                <a:latin typeface="Arial"/>
                <a:ea typeface="Arial"/>
                <a:cs typeface="Arial"/>
                <a:sym typeface="Arial"/>
              </a:rPr>
              <a:t>Observando a tabela de cima para baixo, podemos ver que</a:t>
            </a:r>
            <a:r>
              <a:rPr lang="en-US" sz="1200" b="0" i="0" u="none" strike="noStrike" cap="none" dirty="0">
                <a:solidFill>
                  <a:srgbClr val="000000"/>
                </a:solidFill>
                <a:latin typeface="Arial"/>
                <a:ea typeface="Arial"/>
                <a:cs typeface="Arial"/>
                <a:sym typeface="Arial"/>
              </a:rPr>
              <a:t>, em 2013, a empresa XYZ obteve </a:t>
            </a:r>
            <a:r>
              <a:rPr lang="en-US" dirty="0">
                <a:solidFill>
                  <a:srgbClr val="000000"/>
                </a:solidFill>
                <a:latin typeface="Arial"/>
                <a:ea typeface="Arial"/>
                <a:cs typeface="Arial"/>
                <a:sym typeface="Arial"/>
              </a:rPr>
              <a:t>US$ 100 </a:t>
            </a:r>
            <a:r>
              <a:rPr lang="en-US" sz="1200" b="0" i="0" u="none" strike="noStrike" cap="none" dirty="0">
                <a:solidFill>
                  <a:srgbClr val="000000"/>
                </a:solidFill>
                <a:latin typeface="Arial"/>
                <a:ea typeface="Arial"/>
                <a:cs typeface="Arial"/>
                <a:sym typeface="Arial"/>
              </a:rPr>
              <a:t>de receita. Para obter essa receita, a XYZ teve de gastar </a:t>
            </a:r>
            <a:r>
              <a:rPr lang="en-US" dirty="0">
                <a:solidFill>
                  <a:srgbClr val="000000"/>
                </a:solidFill>
                <a:latin typeface="Arial"/>
                <a:ea typeface="Arial"/>
                <a:cs typeface="Arial"/>
                <a:sym typeface="Arial"/>
              </a:rPr>
              <a:t>US$ 40 </a:t>
            </a:r>
            <a:r>
              <a:rPr lang="en-US" sz="1200" b="0" i="0" u="none" strike="noStrike" cap="none" dirty="0">
                <a:solidFill>
                  <a:srgbClr val="000000"/>
                </a:solidFill>
                <a:latin typeface="Arial"/>
                <a:ea typeface="Arial"/>
                <a:cs typeface="Arial"/>
                <a:sym typeface="Arial"/>
              </a:rPr>
              <a:t>em despesas operacionais, como custos de combustível </a:t>
            </a:r>
            <a:r>
              <a:rPr lang="en-US" dirty="0">
                <a:solidFill>
                  <a:srgbClr val="000000"/>
                </a:solidFill>
                <a:latin typeface="Arial"/>
                <a:ea typeface="Arial"/>
                <a:cs typeface="Arial"/>
                <a:sym typeface="Arial"/>
              </a:rPr>
              <a:t>e </a:t>
            </a:r>
            <a:r>
              <a:rPr lang="en-US" sz="1200" b="0" i="0" u="none" strike="noStrike" cap="none" dirty="0">
                <a:solidFill>
                  <a:srgbClr val="000000"/>
                </a:solidFill>
                <a:latin typeface="Arial"/>
                <a:ea typeface="Arial"/>
                <a:cs typeface="Arial"/>
                <a:sym typeface="Arial"/>
              </a:rPr>
              <a:t>custos </a:t>
            </a:r>
            <a:r>
              <a:rPr lang="en-US" dirty="0">
                <a:solidFill>
                  <a:srgbClr val="000000"/>
                </a:solidFill>
                <a:latin typeface="Arial"/>
                <a:ea typeface="Arial"/>
                <a:cs typeface="Arial"/>
                <a:sym typeface="Arial"/>
              </a:rPr>
              <a:t>operacionais </a:t>
            </a:r>
            <a:r>
              <a:rPr lang="en-US" sz="1200" b="0" i="0" u="none" strike="noStrike" cap="none" dirty="0">
                <a:solidFill>
                  <a:srgbClr val="000000"/>
                </a:solidFill>
                <a:latin typeface="Arial"/>
                <a:ea typeface="Arial"/>
                <a:cs typeface="Arial"/>
                <a:sym typeface="Arial"/>
              </a:rPr>
              <a:t>e de manutenção. Subtraindo os US$ </a:t>
            </a:r>
            <a:r>
              <a:rPr lang="en-US" dirty="0">
                <a:solidFill>
                  <a:srgbClr val="000000"/>
                </a:solidFill>
                <a:latin typeface="Arial"/>
                <a:ea typeface="Arial"/>
                <a:cs typeface="Arial"/>
                <a:sym typeface="Arial"/>
              </a:rPr>
              <a:t>40 </a:t>
            </a:r>
            <a:r>
              <a:rPr lang="en-US" sz="1200" b="0" i="0" u="none" strike="noStrike" cap="none" dirty="0">
                <a:solidFill>
                  <a:srgbClr val="000000"/>
                </a:solidFill>
                <a:latin typeface="Arial"/>
                <a:ea typeface="Arial"/>
                <a:cs typeface="Arial"/>
                <a:sym typeface="Arial"/>
              </a:rPr>
              <a:t>de </a:t>
            </a:r>
            <a:r>
              <a:rPr lang="en-US" dirty="0">
                <a:solidFill>
                  <a:srgbClr val="000000"/>
                </a:solidFill>
                <a:latin typeface="Arial"/>
                <a:ea typeface="Arial"/>
                <a:cs typeface="Arial"/>
                <a:sym typeface="Arial"/>
              </a:rPr>
              <a:t>US$ </a:t>
            </a:r>
            <a:r>
              <a:rPr lang="en-US" sz="1200" b="0" i="0" u="none" strike="noStrike" cap="none" dirty="0">
                <a:solidFill>
                  <a:srgbClr val="000000"/>
                </a:solidFill>
                <a:latin typeface="Arial"/>
                <a:ea typeface="Arial"/>
                <a:cs typeface="Arial"/>
                <a:sym typeface="Arial"/>
              </a:rPr>
              <a:t>100</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obtemos </a:t>
            </a:r>
            <a:r>
              <a:rPr lang="en-US" dirty="0">
                <a:solidFill>
                  <a:srgbClr val="000000"/>
                </a:solidFill>
                <a:latin typeface="Arial"/>
                <a:ea typeface="Arial"/>
                <a:cs typeface="Arial"/>
                <a:sym typeface="Arial"/>
              </a:rPr>
              <a:t>US$ </a:t>
            </a:r>
            <a:r>
              <a:rPr lang="en-US" sz="1200" b="0" i="0" u="none" strike="noStrike" cap="none" dirty="0">
                <a:solidFill>
                  <a:srgbClr val="000000"/>
                </a:solidFill>
                <a:latin typeface="Arial"/>
                <a:ea typeface="Arial"/>
                <a:cs typeface="Arial"/>
                <a:sym typeface="Arial"/>
              </a:rPr>
              <a:t>60</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que seria o </a:t>
            </a:r>
            <a:r>
              <a:rPr lang="en-US" dirty="0">
                <a:solidFill>
                  <a:srgbClr val="000000"/>
                </a:solidFill>
                <a:latin typeface="Arial"/>
                <a:ea typeface="Arial"/>
                <a:cs typeface="Arial"/>
                <a:sym typeface="Arial"/>
              </a:rPr>
              <a:t>lucro da XYZ </a:t>
            </a:r>
            <a:r>
              <a:rPr lang="en-US" sz="1200" b="0" i="0" u="none" strike="noStrike" cap="none" dirty="0">
                <a:solidFill>
                  <a:srgbClr val="000000"/>
                </a:solidFill>
                <a:latin typeface="Arial"/>
                <a:ea typeface="Arial"/>
                <a:cs typeface="Arial"/>
                <a:sym typeface="Arial"/>
              </a:rPr>
              <a:t>antes de juros, impostos, depreciação e amortização (abreviadamente, EBITDA). Desse valor, subtrairemos </a:t>
            </a:r>
            <a:r>
              <a:rPr lang="en-US" dirty="0">
                <a:solidFill>
                  <a:srgbClr val="000000"/>
                </a:solidFill>
                <a:latin typeface="Arial"/>
                <a:ea typeface="Arial"/>
                <a:cs typeface="Arial"/>
                <a:sym typeface="Arial"/>
              </a:rPr>
              <a:t>US$ 10 </a:t>
            </a:r>
            <a:r>
              <a:rPr lang="en-US" sz="1200" b="0" i="0" u="none" strike="noStrike" cap="none" dirty="0">
                <a:solidFill>
                  <a:srgbClr val="000000"/>
                </a:solidFill>
                <a:latin typeface="Arial"/>
                <a:ea typeface="Arial"/>
                <a:cs typeface="Arial"/>
                <a:sym typeface="Arial"/>
              </a:rPr>
              <a:t>cada para depreciação contábil e juros pagos para obter o lucro antes dos impostos de US$ 40 para a </a:t>
            </a:r>
            <a:r>
              <a:rPr lang="en-US" dirty="0">
                <a:solidFill>
                  <a:srgbClr val="000000"/>
                </a:solidFill>
                <a:latin typeface="Arial"/>
                <a:ea typeface="Arial"/>
                <a:cs typeface="Arial"/>
                <a:sym typeface="Arial"/>
              </a:rPr>
              <a:t>X.Y.Z. </a:t>
            </a:r>
          </a:p>
          <a:p>
            <a:pPr marL="0" marR="0" lvl="0" indent="0" algn="l" defTabSz="914400" rtl="0" eaLnBrk="1" fontAlgn="auto" latinLnBrk="0" hangingPunct="1">
              <a:lnSpc>
                <a:spcPct val="100000"/>
              </a:lnSpc>
              <a:spcBef>
                <a:spcPts val="1200"/>
              </a:spcBef>
              <a:spcAft>
                <a:spcPts val="0"/>
              </a:spcAft>
              <a:buClr>
                <a:srgbClr val="000000"/>
              </a:buClr>
              <a:buSzPts val="1100"/>
              <a:buFontTx/>
              <a:buNone/>
              <a:tabLst/>
              <a:defRPr/>
            </a:pPr>
            <a:endParaRPr lang="en-US" dirty="0"/>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Agora precisamos calcular o imposto sobre a renda da empresa. Para isso, criamos uma tabela separada.</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2. Primeiro, pegamos o lucro antes dos impostos e adicionamos a depreciação contábil. A partir daí, subtraímos a depreciação fiscal com base nas leis tributárias do país. Neste exemplo, assumimos </a:t>
            </a:r>
            <a:r>
              <a:rPr lang="en-US" dirty="0">
                <a:solidFill>
                  <a:srgbClr val="000000"/>
                </a:solidFill>
                <a:latin typeface="Arial"/>
                <a:ea typeface="Arial"/>
                <a:cs typeface="Arial"/>
                <a:sym typeface="Arial"/>
              </a:rPr>
              <a:t>que US$ 15 </a:t>
            </a:r>
            <a:r>
              <a:rPr lang="en-US" sz="1200" b="0" i="0" u="none" strike="noStrike" cap="none" dirty="0">
                <a:solidFill>
                  <a:srgbClr val="000000"/>
                </a:solidFill>
                <a:latin typeface="Arial"/>
                <a:ea typeface="Arial"/>
                <a:cs typeface="Arial"/>
                <a:sym typeface="Arial"/>
              </a:rPr>
              <a:t>é a depreciação fiscal. Obtemos a renda tributável da qual podemos obter os impostos reais pagos. Com 30% de impostos, pagamos </a:t>
            </a:r>
            <a:r>
              <a:rPr lang="en-US" dirty="0">
                <a:solidFill>
                  <a:srgbClr val="000000"/>
                </a:solidFill>
                <a:latin typeface="Arial"/>
                <a:ea typeface="Arial"/>
                <a:cs typeface="Arial"/>
                <a:sym typeface="Arial"/>
              </a:rPr>
              <a:t>US$ 11 </a:t>
            </a:r>
            <a:r>
              <a:rPr lang="en-US" sz="1200" b="0" i="0" u="none" strike="noStrike" cap="none" dirty="0">
                <a:solidFill>
                  <a:srgbClr val="000000"/>
                </a:solidFill>
                <a:latin typeface="Arial"/>
                <a:ea typeface="Arial"/>
                <a:cs typeface="Arial"/>
                <a:sym typeface="Arial"/>
              </a:rPr>
              <a:t>de impostos ao governo</a:t>
            </a:r>
            <a:r>
              <a:rPr lang="en-US" dirty="0">
                <a:solidFill>
                  <a:srgbClr val="000000"/>
                </a:solidFill>
                <a:latin typeface="Arial"/>
                <a:ea typeface="Arial"/>
                <a:cs typeface="Arial"/>
                <a:sym typeface="Arial"/>
              </a:rPr>
              <a:t>. </a:t>
            </a:r>
            <a:endParaRPr lang="en-US" dirty="0"/>
          </a:p>
          <a:p>
            <a:pPr marL="0" indent="0">
              <a:spcBef>
                <a:spcPts val="1200"/>
              </a:spcBef>
              <a:buClr>
                <a:srgbClr val="000000"/>
              </a:buClr>
              <a:buSzPts val="1100"/>
              <a:buNone/>
            </a:pPr>
            <a:r>
              <a:rPr lang="en-US" dirty="0">
                <a:solidFill>
                  <a:srgbClr val="000000"/>
                </a:solidFill>
                <a:latin typeface="Arial"/>
                <a:ea typeface="Arial"/>
                <a:cs typeface="Arial"/>
                <a:sym typeface="Arial"/>
              </a:rPr>
              <a:t>3. Voltando à </a:t>
            </a:r>
            <a:r>
              <a:rPr lang="en-US" sz="1200" b="0" i="0" u="none" strike="noStrike" cap="none" dirty="0">
                <a:solidFill>
                  <a:srgbClr val="000000"/>
                </a:solidFill>
                <a:latin typeface="Arial"/>
                <a:ea typeface="Arial"/>
                <a:cs typeface="Arial"/>
                <a:sym typeface="Arial"/>
              </a:rPr>
              <a:t>tabela anterior, subtraímos os impostos pagos do lucro antes dos impostos para obter o lucro líquido. Temos </a:t>
            </a:r>
            <a:r>
              <a:rPr lang="en-US" dirty="0">
                <a:solidFill>
                  <a:srgbClr val="000000"/>
                </a:solidFill>
                <a:latin typeface="Arial"/>
                <a:ea typeface="Arial"/>
                <a:cs typeface="Arial"/>
                <a:sym typeface="Arial"/>
              </a:rPr>
              <a:t>US$ 30 </a:t>
            </a:r>
            <a:r>
              <a:rPr lang="en-US" sz="1200" b="0" i="0" u="none" strike="noStrike" cap="none" dirty="0">
                <a:solidFill>
                  <a:srgbClr val="000000"/>
                </a:solidFill>
                <a:latin typeface="Arial"/>
                <a:ea typeface="Arial"/>
                <a:cs typeface="Arial"/>
                <a:sym typeface="Arial"/>
              </a:rPr>
              <a:t>como o </a:t>
            </a:r>
            <a:r>
              <a:rPr lang="en-US" dirty="0">
                <a:solidFill>
                  <a:srgbClr val="000000"/>
                </a:solidFill>
                <a:latin typeface="Arial"/>
                <a:ea typeface="Arial"/>
                <a:cs typeface="Arial"/>
                <a:sym typeface="Arial"/>
              </a:rPr>
              <a:t>lucro líquido </a:t>
            </a:r>
            <a:r>
              <a:rPr lang="en-US" sz="1200" b="0" i="0" u="none" strike="noStrike" cap="none" dirty="0">
                <a:solidFill>
                  <a:srgbClr val="000000"/>
                </a:solidFill>
                <a:latin typeface="Arial"/>
                <a:ea typeface="Arial"/>
                <a:cs typeface="Arial"/>
                <a:sym typeface="Arial"/>
              </a:rPr>
              <a:t>que 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gerou para seus acionistas e para financiar sua expansão futura. </a:t>
            </a:r>
            <a:r>
              <a:rPr lang="en-US" dirty="0">
                <a:solidFill>
                  <a:srgbClr val="000000"/>
                </a:solidFill>
                <a:latin typeface="Arial"/>
                <a:ea typeface="Arial"/>
                <a:cs typeface="Arial"/>
                <a:sym typeface="Arial"/>
              </a:rPr>
              <a:t>Supomos que a X.Y.Z </a:t>
            </a:r>
            <a:r>
              <a:rPr lang="en-US" sz="1200" b="0" i="0" u="none" strike="noStrike" cap="none" dirty="0">
                <a:solidFill>
                  <a:srgbClr val="000000"/>
                </a:solidFill>
                <a:latin typeface="Arial"/>
                <a:ea typeface="Arial"/>
                <a:cs typeface="Arial"/>
                <a:sym typeface="Arial"/>
              </a:rPr>
              <a:t>decida pagar </a:t>
            </a:r>
            <a:r>
              <a:rPr lang="en-US" dirty="0">
                <a:solidFill>
                  <a:srgbClr val="000000"/>
                </a:solidFill>
                <a:latin typeface="Arial"/>
                <a:ea typeface="Arial"/>
                <a:cs typeface="Arial"/>
                <a:sym typeface="Arial"/>
              </a:rPr>
              <a:t>US$ 12 </a:t>
            </a:r>
            <a:r>
              <a:rPr lang="en-US" sz="1200" b="0" i="0" u="none" strike="noStrike" cap="none" dirty="0">
                <a:solidFill>
                  <a:srgbClr val="000000"/>
                </a:solidFill>
                <a:latin typeface="Arial"/>
                <a:ea typeface="Arial"/>
                <a:cs typeface="Arial"/>
                <a:sym typeface="Arial"/>
              </a:rPr>
              <a:t>aos acionistas como dividendos e manter </a:t>
            </a:r>
            <a:r>
              <a:rPr lang="en-US" dirty="0">
                <a:solidFill>
                  <a:srgbClr val="000000"/>
                </a:solidFill>
                <a:latin typeface="Arial"/>
                <a:ea typeface="Arial"/>
                <a:cs typeface="Arial"/>
                <a:sym typeface="Arial"/>
              </a:rPr>
              <a:t>US$ 18 </a:t>
            </a:r>
            <a:r>
              <a:rPr lang="en-US" sz="1200" b="0" i="0" u="none" strike="noStrike" cap="none" dirty="0">
                <a:solidFill>
                  <a:srgbClr val="000000"/>
                </a:solidFill>
                <a:latin typeface="Arial"/>
                <a:ea typeface="Arial"/>
                <a:cs typeface="Arial"/>
                <a:sym typeface="Arial"/>
              </a:rPr>
              <a:t>como lucros retidos para expansão futura</a:t>
            </a:r>
            <a:r>
              <a:rPr lang="en-US" dirty="0">
                <a:solidFill>
                  <a:srgbClr val="000000"/>
                </a:solidFill>
                <a:latin typeface="Arial"/>
                <a:ea typeface="Arial"/>
                <a:cs typeface="Arial"/>
                <a:sym typeface="Arial"/>
              </a:rPr>
              <a:t>. </a:t>
            </a:r>
            <a:endParaRPr lang="en-US" dirty="0"/>
          </a:p>
          <a:p>
            <a:pPr marL="0" marR="0" lvl="0" indent="0" algn="l" rtl="0">
              <a:lnSpc>
                <a:spcPct val="100000"/>
              </a:lnSpc>
              <a:spcBef>
                <a:spcPts val="1200"/>
              </a:spcBef>
              <a:spcAft>
                <a:spcPts val="0"/>
              </a:spcAft>
              <a:buClr>
                <a:srgbClr val="000000"/>
              </a:buClr>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Da mesma forma, criamos uma demonstração de resultados de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para 2014.</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4. Em 2014, o lucro líquido da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é de </a:t>
            </a:r>
            <a:r>
              <a:rPr lang="en-US" dirty="0">
                <a:solidFill>
                  <a:srgbClr val="000000"/>
                </a:solidFill>
                <a:latin typeface="Arial"/>
                <a:ea typeface="Arial"/>
                <a:cs typeface="Arial"/>
                <a:sym typeface="Arial"/>
              </a:rPr>
              <a:t>US$ </a:t>
            </a:r>
            <a:r>
              <a:rPr lang="en-US" sz="1200" b="0" i="0" u="none" strike="noStrike" cap="none" dirty="0">
                <a:solidFill>
                  <a:srgbClr val="000000"/>
                </a:solidFill>
                <a:latin typeface="Arial"/>
                <a:ea typeface="Arial"/>
                <a:cs typeface="Arial"/>
                <a:sym typeface="Arial"/>
              </a:rPr>
              <a:t>34</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Ela decide pagar </a:t>
            </a:r>
            <a:r>
              <a:rPr lang="en-US" dirty="0">
                <a:solidFill>
                  <a:srgbClr val="000000"/>
                </a:solidFill>
                <a:latin typeface="Arial"/>
                <a:ea typeface="Arial"/>
                <a:cs typeface="Arial"/>
                <a:sym typeface="Arial"/>
              </a:rPr>
              <a:t>US$ 13 </a:t>
            </a:r>
            <a:r>
              <a:rPr lang="en-US" sz="1200" b="0" i="0" u="none" strike="noStrike" cap="none" dirty="0">
                <a:solidFill>
                  <a:srgbClr val="000000"/>
                </a:solidFill>
                <a:latin typeface="Arial"/>
                <a:ea typeface="Arial"/>
                <a:cs typeface="Arial"/>
                <a:sym typeface="Arial"/>
              </a:rPr>
              <a:t>como dividendos e os </a:t>
            </a:r>
            <a:r>
              <a:rPr lang="en-US" dirty="0">
                <a:solidFill>
                  <a:srgbClr val="000000"/>
                </a:solidFill>
                <a:latin typeface="Arial"/>
                <a:ea typeface="Arial"/>
                <a:cs typeface="Arial"/>
                <a:sym typeface="Arial"/>
              </a:rPr>
              <a:t>US$ 21 </a:t>
            </a:r>
            <a:r>
              <a:rPr lang="en-US" sz="1200" b="0" i="0" u="none" strike="noStrike" cap="none" dirty="0">
                <a:solidFill>
                  <a:srgbClr val="000000"/>
                </a:solidFill>
                <a:latin typeface="Arial"/>
                <a:ea typeface="Arial"/>
                <a:cs typeface="Arial"/>
                <a:sym typeface="Arial"/>
              </a:rPr>
              <a:t>restantes são adicionados aos lucros acumulados</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5. Observe que os lucros acumulados passam a ser de </a:t>
            </a:r>
            <a:r>
              <a:rPr lang="en-US" dirty="0">
                <a:solidFill>
                  <a:srgbClr val="000000"/>
                </a:solidFill>
                <a:latin typeface="Arial"/>
                <a:ea typeface="Arial"/>
                <a:cs typeface="Arial"/>
                <a:sym typeface="Arial"/>
              </a:rPr>
              <a:t>US$ 39</a:t>
            </a:r>
            <a:r>
              <a:rPr lang="en-US" dirty="0">
                <a:solidFill>
                  <a:srgbClr val="000000"/>
                </a:solidFill>
                <a:latin typeface="Arial"/>
                <a:cs typeface="Arial"/>
                <a:sym typeface="Arial"/>
              </a:rPr>
              <a:t>. Isso ocorre porque em 2013 houve US$ 18 de lucro não distribuídos como dividendos (ou lucros acumulados), e isso é adicionado aos lucros acumulados de 2014.</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A </a:t>
            </a:r>
            <a:r>
              <a:rPr lang="en-US" b="1" dirty="0"/>
              <a:t>DEMONSTRAÇÃO DE FLUXO DE CAIXA </a:t>
            </a:r>
            <a:r>
              <a:rPr lang="en-US" dirty="0"/>
              <a:t>apresenta o fluxo de dinheiro que entra e sai da empresa em um determinado período. O dinheiro que entra na empresa é a entrada de caixa e o dinheiro que sai da empresa é a saída de caixa. Na demonstração do fluxo de caixa, os fluxos de caixa são segregados em três categorias, com base na origem e no uso dos fundos:</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Fluxos de caixa de atividades operacionais</a:t>
            </a:r>
            <a:r>
              <a:rPr lang="en-US" dirty="0"/>
              <a:t>: As atividades operacionais são atividades normais e essenciais para uma empresa. As informações sobre o fluxo de caixa operacional indicam a capacidade da empresa de gerar caixa suficiente a partir de suas operações contínuas. A receita e as despesas operacionais fazem parte do fluxo de caixa das atividades operacionais. </a:t>
            </a:r>
          </a:p>
          <a:p>
            <a:pPr marL="158750" lvl="0" indent="0" algn="l" rtl="0">
              <a:lnSpc>
                <a:spcPct val="100000"/>
              </a:lnSpc>
              <a:spcBef>
                <a:spcPts val="0"/>
              </a:spcBef>
              <a:spcAft>
                <a:spcPts val="0"/>
              </a:spcAft>
              <a:buSzPts val="1100"/>
              <a:buNone/>
            </a:pPr>
            <a:r>
              <a:rPr lang="en-US" b="1" dirty="0"/>
              <a:t>Os fluxos de caixa das atividades de investimento </a:t>
            </a:r>
            <a:r>
              <a:rPr lang="en-US" dirty="0"/>
              <a:t>indicam como a empresa planeja se expandir. A venda ou compra de quaisquer ativos de longo prazo, propriedades, instalações e equipamentos etc. faz parte do fluxo de caixa das atividades de investimento. </a:t>
            </a:r>
          </a:p>
          <a:p>
            <a:pPr marL="158750">
              <a:buSzPts val="1100"/>
            </a:pPr>
            <a:r>
              <a:rPr lang="en-US" b="1" dirty="0"/>
              <a:t>Fluxo de caixa de atividades de financiamento</a:t>
            </a:r>
            <a:r>
              <a:rPr lang="en-US" dirty="0"/>
              <a:t>: Os fluxos de caixa de financiamento ilustram como a empresa planeja financiar sua expansão e recompensar os acionistas. Inclui a emissão e o pagamento da dívida de uma empresa, entradas de caixa de investidores em ações, pagamentos de dividendos e assim por diante.</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 próximo slide, apresentamos um exemplo de um demonstrativo de fluxo de caixa simples.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SzPts val="1100"/>
              <a:buNone/>
            </a:pPr>
            <a:r>
              <a:rPr lang="en-US" dirty="0"/>
              <a:t>Esta tabela é um exemplo de uma demonstração de fluxo de caixa simples da hipotética empresa ABC para 2012, 2013 e 2014. As saídas de caixa estão representadas em vermelho e entre colchetes. Todos os números estão em milhões.</a:t>
            </a:r>
          </a:p>
          <a:p>
            <a:pPr marL="158750" indent="0">
              <a:buSzPts val="1100"/>
              <a:buNone/>
            </a:pPr>
            <a:endParaRPr lang="en-US" sz="900" dirty="0"/>
          </a:p>
          <a:p>
            <a:pPr marL="158750" indent="0">
              <a:buSzPts val="1100"/>
              <a:buNone/>
            </a:pPr>
            <a:r>
              <a:rPr lang="en-US" dirty="0"/>
              <a:t>1. Suponha que a empresa A.B.C. seja uma empresa de projetos de infraestrutura que precisa de dois anos, 2012 e 2013, para a construção. Nesses dois anos, a empresa não estaria operacional, portanto, não haveria fluxos de caixa de atividades operacionais, mas ela precisaria se financiar por meio de capital próprio e financiamento de dívida. </a:t>
            </a:r>
            <a:endParaRPr lang="en-US" dirty="0">
              <a:cs typeface="Calibri"/>
            </a:endParaRPr>
          </a:p>
          <a:p>
            <a:pPr marL="158750" indent="0">
              <a:buSzPts val="1100"/>
              <a:buNone/>
            </a:pPr>
            <a:r>
              <a:rPr lang="en-US" dirty="0"/>
              <a:t>2. Se o projeto custar US$ 100 milhões, em 2012 e 2013, a empresa precisará investir um total de US$ 100 milhões como despesas de capital ou CAPEX. As despesas de capital representam saídas de caixa, pois são os fundos usados para adquirir ou desenvolver ativos físicos, como uma usina de energia. É uma atividade de investimento, pois a empresa planeja ganhar dinheiro com isso no futuro. Presumimos que US$ 50 milhões sejam investidos em cada ano de 2012 e 2013. Os custos de financiamento são os custos incorridos pela empresa quando ela contrai dívidas. Como os custos de financiamento de US$ 2 milhões são incorridos em 2013, o total de saídas de caixa das atividades de investimento é de US$ 50 milhões em 2012 e US$ 52 milhões em 2013. </a:t>
            </a:r>
            <a:endParaRPr lang="en-US" dirty="0">
              <a:cs typeface="Calibri" panose="020F0502020204030204"/>
            </a:endParaRPr>
          </a:p>
          <a:p>
            <a:pPr marL="158750" indent="0">
              <a:buSzPts val="1100"/>
              <a:buNone/>
            </a:pPr>
            <a:r>
              <a:rPr lang="en-US" dirty="0"/>
              <a:t>3. Para financiar essa expansão, a empresa A.B.C. precisa de financiamento de dívida e patrimônio líquido igualmente. Em 2012 e 2013, os fluxos de caixa das atividades de financiamento, portanto, são entradas de caixa usadas para financiar os fluxos de caixa das atividades de investimento. </a:t>
            </a:r>
            <a:endParaRPr lang="en-US" dirty="0">
              <a:cs typeface="Calibri" panose="020F0502020204030204"/>
            </a:endParaRPr>
          </a:p>
          <a:p>
            <a:pPr marL="158750" indent="0">
              <a:buSzPts val="1100"/>
              <a:buNone/>
            </a:pPr>
            <a:r>
              <a:rPr lang="en-US" dirty="0"/>
              <a:t>4. Em 2014, a empresa A.B.C torna-se operacional e começa a obter alguma receita. Ela vendeu produtos ou serviços no valor de US$ 50 milhões. As despesas operacionais para o mesmo período são de US$ 25 milhões. As despesas operacionais, as despesas com juros e os impostos são todas saídas de caixa. Subtraindo as saídas de caixa das entradas de caixa, obtemos fluxos de caixa líquidos de atividades operacionais em 2014 no valor de US$ 15 milhões. </a:t>
            </a:r>
            <a:endParaRPr lang="en-US" dirty="0">
              <a:cs typeface="Calibri" panose="020F0502020204030204"/>
            </a:endParaRPr>
          </a:p>
          <a:p>
            <a:pPr marL="158750" indent="0">
              <a:buSzPts val="1100"/>
              <a:buNone/>
            </a:pPr>
            <a:r>
              <a:rPr lang="en-US" dirty="0"/>
              <a:t>5. Em 2014, a A.B.C não teve nenhum fluxo de caixa proveniente de atividades de investimento, pois não houve expansão. Entretanto, a A.B.C começou a pagar a dívida que havia contraído em 2013 e 2014. Portanto, os fluxos de caixa das atividades de financiamento tornam-se negativos, pois agora é uma saída de caixa. </a:t>
            </a:r>
            <a:endParaRPr lang="en-US" dirty="0">
              <a:cs typeface="Calibri" panose="020F0502020204030204"/>
            </a:endParaRPr>
          </a:p>
          <a:p>
            <a:pPr marL="158750" indent="0">
              <a:buSzPts val="1100"/>
              <a:buNone/>
            </a:pPr>
            <a:r>
              <a:rPr lang="en-US" dirty="0"/>
              <a:t>6. No final, a empresa A.B.C. fica com US$ 4 milhões líquidos, US$ 15 milhões como entrada menos US$ 11 milhões como saída. Isso iria para o saldo de caixa para uso futuro.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Um balanço patrimonial é geralmente descrito como um "retrato" da condição financeira de uma empresa em uma data específica. Ele resume o que uma empresa possui, seus ativos, e o que ela deve, seus passivos. A diferença entre os dois é o patrimônio líquido do proprietário em qualquer momento, também conhecido como patrimônio líquido. A equação do balanço patrimonial é: o ativo é igual ao passivo mais o patrimônio líquido do proprietário.</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Nessa figura, o lado esquerdo lista os ativos da empresa, e o lado direito lista os passivos e o patrimônio líquido. </a:t>
            </a:r>
          </a:p>
          <a:p>
            <a:pPr>
              <a:lnSpc>
                <a:spcPct val="107000"/>
              </a:lnSpc>
              <a:spcBef>
                <a:spcPts val="1000"/>
              </a:spcBef>
              <a:buSzPts val="1100"/>
            </a:pPr>
            <a:r>
              <a:rPr lang="en-US" dirty="0">
                <a:solidFill>
                  <a:srgbClr val="000000"/>
                </a:solidFill>
                <a:latin typeface="Calibri"/>
                <a:ea typeface="Calibri"/>
                <a:cs typeface="Calibri"/>
                <a:sym typeface="Calibri"/>
              </a:rPr>
              <a:t>Os ativos são classificados como circulantes ou não circulantes (ou fixos). Um ativo circulante tem uma vida útil de menos de um ano. Isso significa que o ativo será convertido em dinheiro dentro de 12 meses. Por exemplo, o estoque normalmente seria comprado e vendido em um ano e, portanto, é classificado como um ativo circulante. Obviamente, o próprio dinheiro é um ativo circulante. As contas a receber, ou seja, o dinheiro devido à empresa por seus clientes, também são ativos circulantes. Um ativo não circulante (ou fixo) é aquele que tem uma vida útil relativamente longa. Os ativos fixos podem ser tangíveis, como um caminhão ou um computador, ou intangíveis, como uma marca registrada ou uma patente.</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Os passivos da empresa estão listados no lado direito do balanço patrimonial. Elas são classificadas como circulantes e não circulantes (ou de longo prazo). Os passivos circulantes têm vida útil inferior a um ano, o que significa que devem ser pagos em um ano e são listados antes dos passivos de longo prazo. As contas a pagar são um exemplo de passivo circulante. Uma dívida que não vence no próximo ano é classificada como um passivo não circulante (ou de longo prazo). Um empréstimo que a empresa pagará em cinco anos é uma dessas dívidas de longo prazo.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É importante mencionar que a diferença entre o ativo circulante e o passivo circulante é o capital de giro líquido. Se </a:t>
            </a:r>
            <a:r>
              <a:rPr lang="en-US" dirty="0"/>
              <a:t>o capital de giro líquido for positivo, isso indica que a empresa tem fundos suficientes para cumprir suas obrigações financeiras atuais e investir em outras atividades.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Por fim, por definição, a diferença entre o valor total dos ativos, circulantes e fixos, e o valor total dos passivos é o patrimônio líquido, também chamado de patrimônio do proprietário ou patrimônio líquido.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Esta tabela é um exemplo de um Balanço Patrimonial simples da empresa hipotética X.Y.Z em 31 de dezembro de 2013 e em 31 de dezembro de 2014. Todos os números estão em milhões. </a:t>
            </a:r>
            <a:endParaRPr lang="ro-RO" dirty="0">
              <a:cs typeface="Calibri"/>
            </a:endParaRPr>
          </a:p>
          <a:p>
            <a:pPr marL="158750">
              <a:buSzPts val="1100"/>
            </a:pPr>
            <a:r>
              <a:rPr lang="en-US" dirty="0"/>
              <a:t>Estamos supondo que a empresa foi criada em 31 de dezembro de 2013 e iniciou suas operações em 1º de janeiro de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1. Quando a empresa X.Y.Z foi criada, os proprietários ou investidores em ações investiram US$ 100 de seu dinheiro na empresa. Isso pode ser visto no Capital dos acionistas de 2013. A empresa também obteve US$ 100 como empréstimos de longo prazo de bancos. Portanto, em 31 de dezembro de 2013, o passivo total e o patrimônio líquido, coletivamente chamados de fontes de recursos, eram de US$ 200. </a:t>
            </a:r>
            <a:endParaRPr lang="en-US" dirty="0">
              <a:cs typeface="Calibri"/>
            </a:endParaRPr>
          </a:p>
          <a:p>
            <a:pPr marL="158750">
              <a:buSzPts val="1100"/>
            </a:pPr>
            <a:r>
              <a:rPr lang="en-US" dirty="0"/>
              <a:t>2. A empresa X.Y.Z teria um total de US$ 200 para investir no início de seus negócios. Desses US$ 200, a X.Y.Z decide investir US$ 150 em ativos de longo prazo, como imóveis, instalações e equipamentos, e US$ 30 em estoques, que serão vendidos no futuro. </a:t>
            </a:r>
          </a:p>
          <a:p>
            <a:pPr marL="158750">
              <a:buSzPts val="1100"/>
            </a:pPr>
            <a:r>
              <a:rPr lang="en-US" dirty="0"/>
              <a:t>3. Os US$ 20 ainda restantes se tornam o saldo de caixa da empresa X.Y.Z em 31 de dezembro de 2013. </a:t>
            </a:r>
          </a:p>
          <a:p>
            <a:pPr marL="158750">
              <a:buSzPts val="1100"/>
            </a:pPr>
            <a:r>
              <a:rPr lang="en-US" dirty="0"/>
              <a:t>4. Portanto, o total de ativos circulantes da empresa era de US$ 50.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Para que um balanço patrimonial seja equilibrado, os ativos devem ser iguais aos passivos mais o patrimônio líquido. Em 31 de dezembro de 2013, tanto os ativos quanto a soma dos passivos e do patrimônio líquido são US$ 200.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Font typeface="Arial" panose="020B0604020202020204" pitchFamily="34" charset="0"/>
              <a:buNone/>
            </a:pPr>
            <a:r>
              <a:rPr lang="en-US" b="0" dirty="0"/>
              <a:t>1. </a:t>
            </a:r>
            <a:r>
              <a:rPr lang="en-US" b="1" dirty="0"/>
              <a:t>Em 2014</a:t>
            </a:r>
            <a:r>
              <a:rPr lang="en-US" dirty="0"/>
              <a:t>, a X.Y.Z inicia suas operações e obtém um pequeno lucro que se traduz em um aumento de US$ 10 em caixa e equivalentes de caixa. Portanto, em 31 de dezembro de 2014, a X.Y.Z teria um saldo total de caixa e equivalentes de caixa de US$ 30. Presumimos que as contas a receber sejam de US$ 5 e que o estoque seja mantido constante no valor de US$ 30. Portanto, o total de ativos circulantes é de US$ 65.</a:t>
            </a:r>
          </a:p>
          <a:p>
            <a:pPr marL="158750" indent="0">
              <a:buSzPts val="1100"/>
              <a:buFont typeface="Arial" panose="020B0604020202020204" pitchFamily="34" charset="0"/>
              <a:buNone/>
            </a:pPr>
            <a:r>
              <a:rPr lang="en-US" dirty="0"/>
              <a:t>2. A empresa não aumentou seus ativos de longo prazo existentes, portanto, eles permanecem em US$ 150. A depreciação acumulada dos ativos de longo prazo é de US$ 5, resultando no valor líquido dos ativos de longo prazo como US$ 150 menos US$ 5 = US$ 145. </a:t>
            </a:r>
            <a:endParaRPr lang="en-US" dirty="0">
              <a:cs typeface="Calibri"/>
            </a:endParaRPr>
          </a:p>
          <a:p>
            <a:pPr marL="158750" indent="0">
              <a:buSzPts val="1100"/>
              <a:buFont typeface="Arial" panose="020B0604020202020204" pitchFamily="34" charset="0"/>
              <a:buNone/>
            </a:pPr>
            <a:r>
              <a:rPr lang="en-US" dirty="0">
                <a:cs typeface="Calibri"/>
              </a:rPr>
              <a:t>3. </a:t>
            </a:r>
            <a:r>
              <a:rPr lang="en-US" dirty="0"/>
              <a:t>Somando o valor líquido dos ativos de longo prazo de US$ 145 e o total dos ativos circulantes de US$ 65, obtemos um total de ativos de US$ 210 em 31 de dezembro de 2014. </a:t>
            </a:r>
            <a:endParaRPr lang="en-US" dirty="0">
              <a:cs typeface="Calibri" panose="020F0502020204030204"/>
            </a:endParaRPr>
          </a:p>
          <a:p>
            <a:pPr marL="158750" indent="0">
              <a:buSzPts val="1100"/>
              <a:buFont typeface="Arial" panose="020B0604020202020204" pitchFamily="34" charset="0"/>
              <a:buNone/>
            </a:pPr>
            <a:r>
              <a:rPr lang="en-US" dirty="0"/>
              <a:t>4. No passivo, supomos que bens e serviços no valor de US$ 5 foram aproveitados, mas ainda não foram pagos, o que faz com que as contas a pagar sejam de US$ 5. O pagamento do empréstimo de US$ 10 vence em um ano, de modo que a parcela atual dos empréstimos de longo prazo passa a ser de US$ 10. Somando esses dois valores, obtemos o passivo circulante total de US$ 15. </a:t>
            </a:r>
            <a:endParaRPr lang="en-US" dirty="0">
              <a:cs typeface="Calibri" panose="020F0502020204030204"/>
            </a:endParaRPr>
          </a:p>
          <a:p>
            <a:pPr marL="158750" indent="0">
              <a:buSzPts val="1100"/>
              <a:buFont typeface="Arial" panose="020B0604020202020204" pitchFamily="34" charset="0"/>
              <a:buNone/>
            </a:pPr>
            <a:r>
              <a:rPr lang="en-US" dirty="0"/>
              <a:t>5. Como os empréstimos de longo prazo no valor de US$ 10 devem ser pagos em um ano, os US$ 90 restantes seriam os empréstimos de longo prazo. Portanto, o passivo total é de US$ 105. </a:t>
            </a:r>
            <a:endParaRPr lang="en-US" dirty="0">
              <a:cs typeface="Calibri" panose="020F0502020204030204"/>
            </a:endParaRPr>
          </a:p>
          <a:p>
            <a:pPr marL="158750" indent="0">
              <a:buSzPts val="1100"/>
              <a:buFont typeface="Arial" panose="020B0604020202020204" pitchFamily="34" charset="0"/>
              <a:buNone/>
            </a:pPr>
            <a:r>
              <a:rPr lang="en-US" dirty="0"/>
              <a:t>6. Como nenhum capital adicional foi investido pelos acionistas da empresa, o capital do acionista permanece em US$ 100. A soma do capital do acionista com os lucros retidos do ano, no valor de US$ 5, resulta em um patrimônio líquido total de US$ 105. </a:t>
            </a:r>
            <a:endParaRPr lang="en-US" dirty="0">
              <a:cs typeface="Calibri" panose="020F0502020204030204"/>
            </a:endParaRPr>
          </a:p>
          <a:p>
            <a:pPr marL="158750" lvl="0" indent="0" algn="l" rtl="0">
              <a:lnSpc>
                <a:spcPct val="100000"/>
              </a:lnSpc>
              <a:spcBef>
                <a:spcPts val="0"/>
              </a:spcBef>
              <a:spcAft>
                <a:spcPts val="0"/>
              </a:spcAft>
              <a:buSzPts val="1100"/>
              <a:buFont typeface="Arial" panose="020B0604020202020204" pitchFamily="34" charset="0"/>
              <a:buNone/>
            </a:pPr>
            <a:r>
              <a:rPr lang="en-US" dirty="0"/>
              <a:t>7. O passivo total e o patrimônio líquido de US$ 210 são apenas a adição do passivo total de US$ 105 e do patrimônio líquido total de US$ 105. Comparando isso com o total de ativos de US$ 210, podemos ver que o balanço patrimonial está equilibrado.</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O FINPLAN gera vários índices financeiros. Aqui explicamos três deles: alavancagem, índice de cobertura do serviço da dívida, ou D.S.C.R, e índice de risco cambial.</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LEVERAGE </a:t>
            </a:r>
            <a:r>
              <a:rPr lang="en-US" dirty="0">
                <a:solidFill>
                  <a:srgbClr val="000000"/>
                </a:solidFill>
                <a:latin typeface="Calibri"/>
                <a:ea typeface="Calibri"/>
                <a:cs typeface="Calibri"/>
                <a:sym typeface="Calibri"/>
              </a:rPr>
              <a:t>no FINPLAN é o índice de dívida e patrimônio líquido, que já foi definido na Aula 1, no slide 16. Ele é calculado anualmente como um índice de dívida e patrimônio líquido, em que o patrimônio líquido é a soma do patrimônio líquido em circulação e dos lucros retidos no balanço patrimonial, e a dívida é a dívida acumulada naquele ano.</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O credor quer que o patrocinador mantenha um determinado índice de endividamento como segurança de seus empréstimos durante o prazo do empréstimo. Esse índice pode variar de projeto para projeto, dependendo do risco do projeto. Índices de 70:30, ou 75 e 25 são comuns para projetos de energia em países em desenvolvimento.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Esta aula tem quatro Resultados Pretendidos de Aprendizagem:</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Entenda o que é </a:t>
            </a:r>
            <a:r>
              <a:rPr lang="en-US" b="1" dirty="0">
                <a:highlight>
                  <a:srgbClr val="FFFFFF"/>
                </a:highlight>
                <a:latin typeface="Calibri"/>
                <a:ea typeface="Calibri"/>
                <a:cs typeface="Calibri"/>
                <a:sym typeface="Calibri"/>
              </a:rPr>
              <a:t>depreciação</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Compreender como </a:t>
            </a:r>
            <a:r>
              <a:rPr lang="en-US" b="1" dirty="0">
                <a:highlight>
                  <a:srgbClr val="FFFFFF"/>
                </a:highlight>
                <a:latin typeface="Calibri"/>
                <a:ea typeface="Calibri"/>
                <a:cs typeface="Calibri"/>
                <a:sym typeface="Calibri"/>
              </a:rPr>
              <a:t>calcular a depreciação </a:t>
            </a:r>
            <a:r>
              <a:rPr lang="en-US" dirty="0">
                <a:highlight>
                  <a:srgbClr val="FFFFFF"/>
                </a:highlight>
                <a:latin typeface="Calibri"/>
                <a:ea typeface="Calibri"/>
                <a:cs typeface="Calibri"/>
                <a:sym typeface="Calibri"/>
              </a:rPr>
              <a:t>com diferentes </a:t>
            </a:r>
            <a:r>
              <a:rPr lang="en-US" b="1" dirty="0">
                <a:highlight>
                  <a:srgbClr val="FFFFFF"/>
                </a:highlight>
                <a:latin typeface="Calibri"/>
                <a:ea typeface="Calibri"/>
                <a:cs typeface="Calibri"/>
                <a:sym typeface="Calibri"/>
              </a:rPr>
              <a:t>métodos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Aprender sobre </a:t>
            </a:r>
            <a:r>
              <a:rPr lang="en-US" b="1" dirty="0">
                <a:highlight>
                  <a:srgbClr val="FFFFFF"/>
                </a:highlight>
                <a:latin typeface="Calibri"/>
                <a:ea typeface="Calibri"/>
                <a:cs typeface="Calibri"/>
                <a:sym typeface="Calibri"/>
              </a:rPr>
              <a:t>demonstrações financeiras </a:t>
            </a:r>
            <a:r>
              <a:rPr lang="en-US" dirty="0">
                <a:highlight>
                  <a:srgbClr val="FFFFFF"/>
                </a:highlight>
                <a:latin typeface="Calibri"/>
                <a:ea typeface="Calibri"/>
                <a:cs typeface="Calibri"/>
                <a:sym typeface="Calibri"/>
              </a:rPr>
              <a:t>(como Demonstração de Resultados, Demonstração de Fluxo de Caixa e Balanço Patrimonial)</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Saiba como calcular </a:t>
            </a:r>
            <a:r>
              <a:rPr lang="en-US" dirty="0">
                <a:highlight>
                  <a:schemeClr val="lt1"/>
                </a:highlight>
                <a:latin typeface="Calibri"/>
                <a:ea typeface="Calibri"/>
                <a:cs typeface="Calibri"/>
                <a:sym typeface="Calibri"/>
              </a:rPr>
              <a:t>alguns </a:t>
            </a:r>
            <a:r>
              <a:rPr lang="en-US" b="1" dirty="0">
                <a:highlight>
                  <a:schemeClr val="lt1"/>
                </a:highlight>
                <a:latin typeface="Calibri"/>
                <a:ea typeface="Calibri"/>
                <a:cs typeface="Calibri"/>
                <a:sym typeface="Calibri"/>
              </a:rPr>
              <a:t>índices financeiros importantes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O fluxo de caixa operacional é o dinheiro disponível após o pagamento das despesas operacionais e dos impostos, e será usado para pagar o serviço da dívida e os dividendos. O serviço da dívida inclui o pagamento pontual dos juros e do principal e o reembolso do valor do título.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Um projeto também deve ser avaliado quanto à sua sustentabilidade financeira. Um projeto pode ter um I.R.R. alto, mas não pode ser financiado se o cronograma do fluxo de caixa operacional não corresponder às necessidades de pagamento do serviço da dívida aos credores.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O índice de cobertura do serviço da dívida, ou D.S.C.R, mede a capacidade de serviço da dívida da empresa do projeto. Ele é calculado como a razão entre o caixa disponível na conta do projeto em um ano e o caixa necessário para pagamentos de juros e principal no mesmo ano.</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Ele é calculado para cada ano de operações do projeto durante a vigência do empréstimo, pois não faz sentido durante a fase de construção.  Um D.S.C.R. maior que um significa que há caixa suficiente para cumprir a obrigação da dívida.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Há uma determinada proporção mínima aceita ou estipulada pelo credor. Pode ser uma condição do empréstimo. A violação de um acordo de DSCR pode, em algumas circunstâncias, ser um ato de inadimplência. Quanto maior o risco e quanto mais avessos ao risco forem os credores, maior a probabilidade de insistirem em um DSCR mais alto para garantir uma alta margem de segurança.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Essa tabela apresenta o D.S.C.R. para projetos de energia com diferentes tipos de categoria de risco. Como uma usina de energia sem acordo de compra é mais arriscada, ela exige uma alta margem de segurança e um DSCR mais alto.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O financiamento de um projeto de energia em países em desenvolvimento normalmente envolve grandes quantias de empréstimos em moeda estrangeira. O projeto, no entanto, obtém a receita na moeda local do país. Isso cria um risco de taxa de câmbio para os credores estrangeiros.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A RELAÇÃO DE RISCO DE CÂMBIO ESTRANGEIRO </a:t>
            </a:r>
            <a:r>
              <a:rPr lang="en-US" dirty="0">
                <a:solidFill>
                  <a:srgbClr val="000000"/>
                </a:solidFill>
              </a:rPr>
              <a:t>determina o risco para os financiadores estrangeiros. Ele é definido como a razão entre o caixa disponível em moeda local e o equivalente em caixa local necessário para o serviço da dívida em moeda estrangeira a vencer naquele ano.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Aqui, o caixa disponível em moeda local em um ano é o caixa disponível após o pagamento de despesas operacionais, impostos e reembolso de créditos locais. </a:t>
            </a:r>
            <a:endParaRPr lang="en-US" dirty="0"/>
          </a:p>
          <a:p>
            <a:pPr>
              <a:lnSpc>
                <a:spcPct val="107000"/>
              </a:lnSpc>
              <a:spcBef>
                <a:spcPts val="1000"/>
              </a:spcBef>
              <a:spcAft>
                <a:spcPts val="1000"/>
              </a:spcAft>
              <a:buSzPts val="1100"/>
              <a:buChar char="●"/>
            </a:pPr>
            <a:r>
              <a:rPr lang="en-US" dirty="0">
                <a:solidFill>
                  <a:srgbClr val="000000"/>
                </a:solidFill>
              </a:rPr>
              <a:t> Esse índice mede se a empresa tem caixa local suficiente disponível, que poderia ser trocado para gerar a quantidade necessária de moeda estrangeira para o serviço da dívida externa. Esse índice, portanto, indica se a empresa está sujeita a riscos cambiais ou não. Se o índice for menor que um, então a empresa certamente está correndo um risco muito alto. É conveniente ter uma margem de segurança de 20 ou 30%; portanto, esse índice está na faixa de 1,2 a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Os índices financeiros típicos para o financiamento de projetos de energia variam significativamente, dependendo do perfil de risco do projeto. Nesta tabela, fornecemos exemplos de índices de dívida e patrimônio líquido, retorno sobre o patrimônio líquido (ou R.O.E.) e D.S.C.R para projetos de energia na África Subsaariana e no Oriente Médio para fins de comparação. </a:t>
            </a:r>
            <a:endParaRPr lang="en-US" dirty="0"/>
          </a:p>
          <a:p>
            <a:pPr>
              <a:lnSpc>
                <a:spcPct val="107000"/>
              </a:lnSpc>
              <a:spcBef>
                <a:spcPts val="1000"/>
              </a:spcBef>
              <a:buSzPts val="1100"/>
              <a:buChar char="●"/>
            </a:pPr>
            <a:r>
              <a:rPr lang="en-US" dirty="0">
                <a:solidFill>
                  <a:srgbClr val="000000"/>
                </a:solidFill>
              </a:rPr>
              <a:t> A África Subsaariana é considerada significativamente mais arriscada em comparação com o Oriente Médio; portanto, os credores exigem um índice de endividamento e D.S.C.R mais rigorosos para a África Subsaariana em comparação com o Oriente Médio. Além disso, os desenvolvedores exigiriam um R.O.E. mais alto em comparação com um mercado menos arriscado, como o Oriente Médio. </a:t>
            </a:r>
            <a:endParaRPr lang="en-US" dirty="0"/>
          </a:p>
          <a:p>
            <a:pPr>
              <a:lnSpc>
                <a:spcPct val="107000"/>
              </a:lnSpc>
              <a:spcBef>
                <a:spcPts val="1000"/>
              </a:spcBef>
              <a:buSzPts val="1100"/>
              <a:buChar char="●"/>
            </a:pPr>
            <a:r>
              <a:rPr lang="en-US" dirty="0">
                <a:solidFill>
                  <a:srgbClr val="000000"/>
                </a:solidFill>
              </a:rPr>
              <a:t> Este é o final desta palestra.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Começaremos com a </a:t>
            </a:r>
            <a:r>
              <a:rPr lang="en-US" b="1" dirty="0"/>
              <a:t>DEPRECIAÇÃO DE ATIVOS </a:t>
            </a:r>
            <a:r>
              <a:rPr lang="en-US" b="0" i="0" u="none" strike="noStrike" dirty="0">
                <a:solidFill>
                  <a:srgbClr val="000000"/>
                </a:solidFill>
                <a:latin typeface="Calibri"/>
                <a:ea typeface="Calibri"/>
                <a:cs typeface="Calibri"/>
                <a:sym typeface="Calibri"/>
              </a:rPr>
              <a:t>e vários métodos de cálculo.</a:t>
            </a:r>
            <a:endParaRPr lang="en-US" dirty="0"/>
          </a:p>
          <a:p>
            <a:pPr marL="171450" lvl="0" indent="-171450" algn="l" rtl="0">
              <a:lnSpc>
                <a:spcPct val="100000"/>
              </a:lnSpc>
              <a:spcBef>
                <a:spcPts val="1200"/>
              </a:spcBef>
              <a:spcAft>
                <a:spcPts val="0"/>
              </a:spcAft>
              <a:buSzPts val="1100"/>
              <a:buChar char="●"/>
            </a:pPr>
            <a:r>
              <a:rPr lang="en-US" dirty="0"/>
              <a:t>A depreciação é usada para fins contábeis. Ela se refere a duas situações. </a:t>
            </a:r>
          </a:p>
          <a:p>
            <a:pPr marL="171450" indent="-171450">
              <a:spcBef>
                <a:spcPts val="1200"/>
              </a:spcBef>
              <a:buSzPts val="1100"/>
              <a:buFont typeface="Arial"/>
              <a:buChar char="•"/>
            </a:pPr>
            <a:r>
              <a:rPr lang="en-US" dirty="0"/>
              <a:t>Primeiro, a diminuição do valor dos ativos fixos devido ao desgaste à medida que os ativos envelhecem. A depreciação não deve ser confundida com a amortização, que se refere à prática de distribuir o valor de um ativo intangível ao longo da vida útil desse ativo. Portanto, a depreciação e a amortização são dois conceitos muito semelhantes.</a:t>
            </a:r>
            <a:endParaRPr lang="en-US" dirty="0">
              <a:cs typeface="Calibri"/>
            </a:endParaRPr>
          </a:p>
          <a:p>
            <a:pPr marL="171450" indent="-171450">
              <a:spcBef>
                <a:spcPts val="1200"/>
              </a:spcBef>
              <a:buSzPts val="1100"/>
              <a:buChar char="●"/>
            </a:pPr>
            <a:r>
              <a:rPr lang="en-US" dirty="0"/>
              <a:t>Em segundo lugar, ela é relevante para o cálculo de impostos. A depreciação do ativo começa quando ele é colocado em serviço.</a:t>
            </a:r>
            <a:endParaRPr lang="en-US" dirty="0">
              <a:cs typeface="Calibri" panose="020F0502020204030204"/>
            </a:endParaRPr>
          </a:p>
          <a:p>
            <a:pPr marL="171450" indent="-171450">
              <a:spcBef>
                <a:spcPts val="1200"/>
              </a:spcBef>
              <a:buSzPts val="1100"/>
              <a:buChar char="●"/>
            </a:pPr>
            <a:r>
              <a:rPr lang="en-US" b="0" i="0" u="none" strike="noStrike" dirty="0">
                <a:solidFill>
                  <a:srgbClr val="000000"/>
                </a:solidFill>
                <a:latin typeface="Calibri"/>
                <a:ea typeface="Calibri"/>
                <a:cs typeface="Calibri"/>
                <a:sym typeface="Calibri"/>
              </a:rPr>
              <a:t>O valor </a:t>
            </a:r>
            <a:r>
              <a:rPr lang="en-US" dirty="0">
                <a:solidFill>
                  <a:srgbClr val="000000"/>
                </a:solidFill>
                <a:latin typeface="Calibri"/>
                <a:ea typeface="Calibri"/>
                <a:cs typeface="Calibri"/>
                <a:sym typeface="Calibri"/>
              </a:rPr>
              <a:t>da depreciação </a:t>
            </a:r>
            <a:r>
              <a:rPr lang="en-US" b="0" i="0" u="none" strike="noStrike" dirty="0">
                <a:solidFill>
                  <a:srgbClr val="000000"/>
                </a:solidFill>
                <a:latin typeface="Calibri"/>
                <a:ea typeface="Calibri"/>
                <a:cs typeface="Calibri"/>
                <a:sym typeface="Calibri"/>
              </a:rPr>
              <a:t>aparece duas vezes: no balanço patrimonial e na demonstração de resultados.</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Os métodos de cálculo da depreciação e os períodos durante os quais os ativos </a:t>
            </a:r>
            <a:r>
              <a:rPr lang="en-US" dirty="0">
                <a:solidFill>
                  <a:srgbClr val="000000"/>
                </a:solidFill>
                <a:latin typeface="Calibri"/>
                <a:ea typeface="Calibri"/>
                <a:cs typeface="Calibri"/>
                <a:sym typeface="Calibri"/>
              </a:rPr>
              <a:t>são depreciados </a:t>
            </a:r>
            <a:r>
              <a:rPr lang="en-US" b="0" i="0" u="none" strike="noStrike" dirty="0">
                <a:solidFill>
                  <a:srgbClr val="000000"/>
                </a:solidFill>
                <a:latin typeface="Calibri"/>
                <a:ea typeface="Calibri"/>
                <a:cs typeface="Calibri"/>
                <a:sym typeface="Calibri"/>
              </a:rPr>
              <a:t>podem variar entre os tipos de ativos dentro da mesma empresa e podem variar para fins fiscais. Eles podem ser especificados por lei ou normas contábeis, que podem variar de acordo com o país. Há vários métodos padrão de cálculo de despesas de depreciação. O FINPLAN permite quatro </a:t>
            </a:r>
            <a:r>
              <a:rPr lang="en-US" b="1" i="0" u="none" strike="noStrike" dirty="0">
                <a:solidFill>
                  <a:srgbClr val="000000"/>
                </a:solidFill>
                <a:latin typeface="Calibri"/>
                <a:ea typeface="Calibri"/>
                <a:cs typeface="Calibri"/>
                <a:sym typeface="Calibri"/>
              </a:rPr>
              <a:t>MÉTODOS </a:t>
            </a:r>
            <a:r>
              <a:rPr lang="en-US" b="0" i="0" u="none" strike="noStrike" dirty="0">
                <a:solidFill>
                  <a:srgbClr val="000000"/>
                </a:solidFill>
                <a:latin typeface="Calibri"/>
                <a:ea typeface="Calibri"/>
                <a:cs typeface="Calibri"/>
                <a:sym typeface="Calibri"/>
              </a:rPr>
              <a:t>DIFERENTES </a:t>
            </a:r>
            <a:r>
              <a:rPr lang="en-US" b="1" i="0" u="none" strike="noStrike" dirty="0">
                <a:solidFill>
                  <a:srgbClr val="000000"/>
                </a:solidFill>
                <a:latin typeface="Calibri"/>
                <a:ea typeface="Calibri"/>
                <a:cs typeface="Calibri"/>
                <a:sym typeface="Calibri"/>
              </a:rPr>
              <a:t>PARA CÁLCULO DA DEPRECIAÇÃO</a:t>
            </a:r>
            <a:r>
              <a:rPr lang="en-US" b="0" i="0" u="none" strike="noStrike" dirty="0">
                <a:solidFill>
                  <a:srgbClr val="000000"/>
                </a:solidFill>
                <a:latin typeface="Calibri"/>
                <a:ea typeface="Calibri"/>
                <a:cs typeface="Calibri"/>
                <a:sym typeface="Calibri"/>
              </a:rPr>
              <a:t>. São eles</a:t>
            </a:r>
            <a:r>
              <a:rPr lang="en-US" dirty="0">
                <a:solidFill>
                  <a:srgbClr val="000000"/>
                </a:solidFill>
                <a:latin typeface="Calibri"/>
                <a:ea typeface="Calibri"/>
                <a:cs typeface="Calibri"/>
                <a:sym typeface="Calibri"/>
              </a:rPr>
              <a:t>: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método </a:t>
            </a:r>
            <a:r>
              <a:rPr lang="en-US" dirty="0">
                <a:solidFill>
                  <a:srgbClr val="000000"/>
                </a:solidFill>
                <a:latin typeface="Calibri"/>
                <a:ea typeface="Calibri"/>
                <a:cs typeface="Calibri"/>
                <a:sym typeface="Calibri"/>
              </a:rPr>
              <a:t>linear,</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saldo decrescente, </a:t>
            </a:r>
            <a:endParaRPr lang="en-US" dirty="0"/>
          </a:p>
          <a:p>
            <a:pPr marL="285750" indent="-285750">
              <a:spcBef>
                <a:spcPts val="1200"/>
              </a:spcBef>
              <a:buSzPts val="1100"/>
              <a:buChar char="●"/>
            </a:pPr>
            <a:r>
              <a:rPr lang="en-US" dirty="0">
                <a:solidFill>
                  <a:srgbClr val="000000"/>
                </a:solidFill>
                <a:latin typeface="Calibri"/>
                <a:ea typeface="Calibri"/>
                <a:cs typeface="Calibri"/>
                <a:sym typeface="Calibri"/>
              </a:rPr>
              <a:t>soma dos </a:t>
            </a:r>
            <a:r>
              <a:rPr lang="en-US" b="0" i="0" u="none" strike="noStrike" dirty="0">
                <a:solidFill>
                  <a:srgbClr val="000000"/>
                </a:solidFill>
                <a:latin typeface="Calibri"/>
                <a:ea typeface="Calibri"/>
                <a:cs typeface="Calibri"/>
                <a:sym typeface="Calibri"/>
              </a:rPr>
              <a:t>dígitos </a:t>
            </a:r>
            <a:r>
              <a:rPr lang="en-US" dirty="0">
                <a:solidFill>
                  <a:srgbClr val="000000"/>
                </a:solidFill>
                <a:latin typeface="Calibri"/>
                <a:ea typeface="Calibri"/>
                <a:cs typeface="Calibri"/>
                <a:sym typeface="Calibri"/>
              </a:rPr>
              <a:t>do ano</a:t>
            </a:r>
            <a:r>
              <a:rPr lang="en-US" b="0" i="0" u="none" strike="noStrike" dirty="0">
                <a:solidFill>
                  <a:srgbClr val="000000"/>
                </a:solidFill>
                <a:latin typeface="Calibri"/>
                <a:ea typeface="Calibri"/>
                <a:cs typeface="Calibri"/>
                <a:sym typeface="Calibri"/>
              </a:rPr>
              <a:t>, </a:t>
            </a:r>
            <a:r>
              <a:rPr lang="en-US" dirty="0">
                <a:solidFill>
                  <a:srgbClr val="000000"/>
                </a:solidFill>
                <a:latin typeface="Calibri"/>
                <a:ea typeface="Calibri"/>
                <a:cs typeface="Calibri"/>
                <a:sym typeface="Calibri"/>
              </a:rPr>
              <a:t>e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mudança de saldo decrescente para linha reta.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Descreveremos brevemente esses métodos nos slides a seguir.</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Em um país, o método usado para calcular a depreciação é especificado pela autoridade fiscal do país. Você precisa descobrir qual método é usado em seu país e escolher o método para sua análise de acordo. Os métodos de cálculo da depreciação e os períodos durante os quais os ativos são depreciados podem variar entre os tipos de ativos dentro da mesma empresa e podem variar para fins fiscais.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exemplo, a depreciação de um computador pode ser calculada usando o método linear, enquanto o método de </a:t>
            </a:r>
            <a:r>
              <a:rPr lang="en-US" dirty="0">
                <a:solidFill>
                  <a:srgbClr val="000000"/>
                </a:solidFill>
                <a:latin typeface="Arial"/>
                <a:ea typeface="Arial"/>
                <a:cs typeface="Arial"/>
                <a:sym typeface="Arial"/>
              </a:rPr>
              <a:t>depreciação </a:t>
            </a:r>
            <a:r>
              <a:rPr lang="en-US" sz="1200" b="0" i="0" u="none" strike="noStrike" cap="none" dirty="0">
                <a:solidFill>
                  <a:srgbClr val="000000"/>
                </a:solidFill>
                <a:latin typeface="Arial"/>
                <a:ea typeface="Arial"/>
                <a:cs typeface="Arial"/>
                <a:sym typeface="Arial"/>
              </a:rPr>
              <a:t>de equipamentos </a:t>
            </a:r>
            <a:r>
              <a:rPr lang="en-US" dirty="0">
                <a:solidFill>
                  <a:srgbClr val="000000"/>
                </a:solidFill>
                <a:latin typeface="Arial"/>
                <a:ea typeface="Arial"/>
                <a:cs typeface="Arial"/>
                <a:sym typeface="Arial"/>
              </a:rPr>
              <a:t>da usina </a:t>
            </a:r>
            <a:r>
              <a:rPr lang="en-US" sz="1200" b="0" i="0" u="none" strike="noStrike" cap="none" dirty="0">
                <a:solidFill>
                  <a:srgbClr val="000000"/>
                </a:solidFill>
                <a:latin typeface="Arial"/>
                <a:ea typeface="Arial"/>
                <a:cs typeface="Arial"/>
                <a:sym typeface="Arial"/>
              </a:rPr>
              <a:t>de geração de energia pode ser o saldo decrescente. </a:t>
            </a:r>
            <a:r>
              <a:rPr lang="en-US" dirty="0">
                <a:solidFill>
                  <a:srgbClr val="000000"/>
                </a:solidFill>
                <a:latin typeface="Arial"/>
                <a:ea typeface="Arial"/>
                <a:cs typeface="Arial"/>
                <a:sym typeface="Arial"/>
              </a:rPr>
              <a:t>Por </a:t>
            </a:r>
            <a:r>
              <a:rPr lang="en-US" sz="1200" b="0" i="0" u="none" strike="noStrike" cap="none" dirty="0">
                <a:solidFill>
                  <a:srgbClr val="000000"/>
                </a:solidFill>
                <a:latin typeface="Arial"/>
                <a:ea typeface="Arial"/>
                <a:cs typeface="Arial"/>
                <a:sym typeface="Arial"/>
              </a:rPr>
              <a:t>lei, um computador pode ser depreciado em cinco anos, enquanto </a:t>
            </a:r>
            <a:r>
              <a:rPr lang="en-US" dirty="0">
                <a:solidFill>
                  <a:srgbClr val="000000"/>
                </a:solidFill>
                <a:latin typeface="Arial"/>
                <a:ea typeface="Arial"/>
                <a:cs typeface="Arial"/>
                <a:sym typeface="Arial"/>
              </a:rPr>
              <a:t>a </a:t>
            </a:r>
            <a:r>
              <a:rPr lang="en-US" sz="1200" b="0" i="0" u="none" strike="noStrike" cap="none" dirty="0">
                <a:solidFill>
                  <a:srgbClr val="000000"/>
                </a:solidFill>
                <a:latin typeface="Arial"/>
                <a:ea typeface="Arial"/>
                <a:cs typeface="Arial"/>
                <a:sym typeface="Arial"/>
              </a:rPr>
              <a:t>vida útil da depreciação do equipamento da usina de energia pode ser de 15 anos. No entanto, o FINPLAN não permite a depreciação componente por componente. Ele calcula a depreciação do projeto de energia como um todo.</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 despesa de depreciação começa quando o ativo é colocado em serviço. Por exemplo, se uma usina de energia entrar em operação no quinto ano, após quatro anos de construção, a depreciação começa no quinto ano, que é o primeiro ano de operação.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No </a:t>
            </a:r>
            <a:r>
              <a:rPr lang="en-US" sz="1200" b="1" i="0" u="none" strike="noStrike" cap="none" dirty="0">
                <a:solidFill>
                  <a:srgbClr val="000000"/>
                </a:solidFill>
                <a:latin typeface="Arial"/>
                <a:ea typeface="Arial"/>
                <a:cs typeface="Arial"/>
                <a:sym typeface="Arial"/>
              </a:rPr>
              <a:t>MÉTODO DA LINHA DIRETA</a:t>
            </a:r>
            <a:r>
              <a:rPr lang="en-US" sz="1200" b="0" i="0" u="none" strike="noStrike" cap="none" dirty="0">
                <a:solidFill>
                  <a:srgbClr val="000000"/>
                </a:solidFill>
                <a:latin typeface="Arial"/>
                <a:ea typeface="Arial"/>
                <a:cs typeface="Arial"/>
                <a:sym typeface="Arial"/>
              </a:rPr>
              <a:t>, o valor </a:t>
            </a:r>
            <a:r>
              <a:rPr lang="en-US" dirty="0">
                <a:solidFill>
                  <a:srgbClr val="000000"/>
                </a:solidFill>
                <a:latin typeface="Arial"/>
                <a:ea typeface="Arial"/>
                <a:cs typeface="Arial"/>
                <a:sym typeface="Arial"/>
              </a:rPr>
              <a:t>do ativo </a:t>
            </a:r>
            <a:r>
              <a:rPr lang="en-US" sz="1200" b="0" i="0" u="none" strike="noStrike" cap="none" dirty="0">
                <a:solidFill>
                  <a:srgbClr val="000000"/>
                </a:solidFill>
                <a:latin typeface="Arial"/>
                <a:ea typeface="Arial"/>
                <a:cs typeface="Arial"/>
                <a:sym typeface="Arial"/>
              </a:rPr>
              <a:t>é depreciado a uma taxa constante, todos os anos, </a:t>
            </a:r>
            <a:r>
              <a:rPr lang="en-US" dirty="0">
                <a:solidFill>
                  <a:srgbClr val="000000"/>
                </a:solidFill>
                <a:latin typeface="Arial"/>
                <a:ea typeface="Arial"/>
                <a:cs typeface="Arial"/>
                <a:sym typeface="Arial"/>
              </a:rPr>
              <a:t>durante a </a:t>
            </a:r>
            <a:r>
              <a:rPr lang="en-US" sz="1200" b="0" i="0" u="none" strike="noStrike" cap="none" dirty="0">
                <a:solidFill>
                  <a:srgbClr val="000000"/>
                </a:solidFill>
                <a:latin typeface="Arial"/>
                <a:ea typeface="Arial"/>
                <a:cs typeface="Arial"/>
                <a:sym typeface="Arial"/>
              </a:rPr>
              <a:t>vida útil (período de depreciação) do projeto.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A fórmula </a:t>
            </a:r>
            <a:r>
              <a:rPr lang="en-US" sz="1200" b="0" i="0" u="none" strike="noStrike" cap="none" dirty="0">
                <a:solidFill>
                  <a:srgbClr val="000000"/>
                </a:solidFill>
                <a:latin typeface="Arial"/>
                <a:ea typeface="Arial"/>
                <a:cs typeface="Arial"/>
                <a:sym typeface="Arial"/>
              </a:rPr>
              <a:t>para o cálculo da depreciação é mostrada no slide: Valor contábil do ativo dividido pela vida útil depreciável do ativo.</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O valor contábil do ativo é o custo total de investimento gasto nele.</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exemplo, se, de acordo com a legislação fiscal </a:t>
            </a:r>
            <a:r>
              <a:rPr lang="en-US" dirty="0">
                <a:solidFill>
                  <a:srgbClr val="000000"/>
                </a:solidFill>
                <a:latin typeface="Arial"/>
                <a:ea typeface="Arial"/>
                <a:cs typeface="Arial"/>
                <a:sym typeface="Arial"/>
              </a:rPr>
              <a:t>de um país</a:t>
            </a:r>
            <a:r>
              <a:rPr lang="en-US" sz="1200" b="0" i="0" u="none" strike="noStrike" cap="none" dirty="0">
                <a:solidFill>
                  <a:srgbClr val="000000"/>
                </a:solidFill>
                <a:latin typeface="Arial"/>
                <a:ea typeface="Arial"/>
                <a:cs typeface="Arial"/>
                <a:sym typeface="Arial"/>
              </a:rPr>
              <a:t>, o equipamento da usina de energia deve ser depreciado em 20 anos, então, a cada ano, 5% do valor do ativo será depreciado. Portanto, se o valor da usina de energia for</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por exemplo</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100 milhões de </a:t>
            </a:r>
            <a:r>
              <a:rPr lang="en-US" dirty="0">
                <a:solidFill>
                  <a:srgbClr val="000000"/>
                </a:solidFill>
                <a:latin typeface="Arial"/>
                <a:ea typeface="Arial"/>
                <a:cs typeface="Arial"/>
                <a:sym typeface="Arial"/>
              </a:rPr>
              <a:t>dólares</a:t>
            </a:r>
            <a:r>
              <a:rPr lang="en-US" sz="1200" b="0" i="0" u="none" strike="noStrike" cap="none" dirty="0">
                <a:solidFill>
                  <a:srgbClr val="000000"/>
                </a:solidFill>
                <a:latin typeface="Arial"/>
                <a:ea typeface="Arial"/>
                <a:cs typeface="Arial"/>
                <a:sym typeface="Arial"/>
              </a:rPr>
              <a:t>, então, a cada ano, o valor da depreciação será de 5 milhões de </a:t>
            </a:r>
            <a:r>
              <a:rPr lang="en-US" dirty="0">
                <a:solidFill>
                  <a:srgbClr val="000000"/>
                </a:solidFill>
                <a:latin typeface="Arial"/>
                <a:ea typeface="Arial"/>
                <a:cs typeface="Arial"/>
                <a:sym typeface="Arial"/>
              </a:rPr>
              <a:t>dólares</a:t>
            </a:r>
            <a:r>
              <a:rPr lang="en-US" sz="1200" b="0" i="0" u="none" strike="noStrike" cap="none" dirty="0">
                <a:solidFill>
                  <a:srgbClr val="000000"/>
                </a:solidFill>
                <a:latin typeface="Arial"/>
                <a:ea typeface="Arial"/>
                <a:cs typeface="Arial"/>
                <a:sym typeface="Arial"/>
              </a:rPr>
              <a:t>. Após 20 anos, o valor do ativo será zero.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No </a:t>
            </a:r>
            <a:r>
              <a:rPr lang="en-US" sz="1200" b="1" i="0" u="none" strike="noStrike" cap="none" dirty="0">
                <a:solidFill>
                  <a:srgbClr val="000000"/>
                </a:solidFill>
                <a:latin typeface="Arial"/>
                <a:ea typeface="Arial"/>
                <a:cs typeface="Arial"/>
                <a:sym typeface="Arial"/>
              </a:rPr>
              <a:t>MÉTODO </a:t>
            </a:r>
            <a:r>
              <a:rPr lang="en-US" b="1" dirty="0">
                <a:solidFill>
                  <a:srgbClr val="000000"/>
                </a:solidFill>
                <a:latin typeface="Arial"/>
                <a:ea typeface="Arial"/>
                <a:cs typeface="Arial"/>
                <a:sym typeface="Arial"/>
              </a:rPr>
              <a:t>DE DEPRECIAÇÃO DE</a:t>
            </a:r>
            <a:r>
              <a:rPr lang="en-US" sz="1200" b="1" i="0" u="none" strike="noStrike" cap="none" dirty="0">
                <a:solidFill>
                  <a:srgbClr val="000000"/>
                </a:solidFill>
                <a:latin typeface="Arial"/>
                <a:ea typeface="Arial"/>
                <a:cs typeface="Arial"/>
                <a:sym typeface="Arial"/>
              </a:rPr>
              <a:t> BALANÇO DECLINANTE</a:t>
            </a:r>
            <a:r>
              <a:rPr lang="en-US" sz="1200" b="0" i="0" u="none" strike="noStrike" cap="none" dirty="0">
                <a:solidFill>
                  <a:srgbClr val="000000"/>
                </a:solidFill>
                <a:latin typeface="Arial"/>
                <a:ea typeface="Arial"/>
                <a:cs typeface="Arial"/>
                <a:sym typeface="Arial"/>
              </a:rPr>
              <a:t>, a depreciação é maior no início da vida útil do ativo e depois diminui ao longo dos anos.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Como o imposto anual é calculado como a taxa de imposto multiplicada pelo valor da depreciação, isso significa que o benefício </a:t>
            </a:r>
            <a:r>
              <a:rPr lang="en-US" dirty="0">
                <a:solidFill>
                  <a:srgbClr val="000000"/>
                </a:solidFill>
                <a:latin typeface="Arial"/>
                <a:ea typeface="Arial"/>
                <a:cs typeface="Arial"/>
                <a:sym typeface="Arial"/>
              </a:rPr>
              <a:t>fiscal </a:t>
            </a:r>
            <a:r>
              <a:rPr lang="en-US" sz="1200" b="0" i="0" u="none" strike="noStrike" cap="none" dirty="0">
                <a:solidFill>
                  <a:srgbClr val="000000"/>
                </a:solidFill>
                <a:latin typeface="Arial"/>
                <a:ea typeface="Arial"/>
                <a:cs typeface="Arial"/>
                <a:sym typeface="Arial"/>
              </a:rPr>
              <a:t>é maior no início, o que é preferido pela empresa.</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Nesse método, uma taxa de depreciação fixa em porcentagem é usada para o cálculo. Para calcular o valor da depreciação, essa taxa é aplicada ao valor contábil do ativo no início do ano.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exemplo, o valor contábil de um ativo é de 100 dólares e a taxa de depreciação é de 20%. No primeiro ano, o valor </a:t>
            </a:r>
            <a:r>
              <a:rPr lang="en-US" dirty="0">
                <a:solidFill>
                  <a:srgbClr val="000000"/>
                </a:solidFill>
                <a:latin typeface="Arial"/>
                <a:ea typeface="Arial"/>
                <a:cs typeface="Arial"/>
                <a:sym typeface="Arial"/>
              </a:rPr>
              <a:t>da depreciação </a:t>
            </a:r>
            <a:r>
              <a:rPr lang="en-US" sz="1200" b="0" i="0" u="none" strike="noStrike" cap="none" dirty="0">
                <a:solidFill>
                  <a:srgbClr val="000000"/>
                </a:solidFill>
                <a:latin typeface="Arial"/>
                <a:ea typeface="Arial"/>
                <a:cs typeface="Arial"/>
                <a:sym typeface="Arial"/>
              </a:rPr>
              <a:t>é de US$ 20, e o valor contábil líquido no final do ano 1 é de US$ 100 menos US$ 20, ou US$ 80. Esses 80 dólares se tornam o valor contábil no início do ano 2 e o processo continua até o final do período de depreciação.</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O terceiro método é </a:t>
            </a:r>
            <a:r>
              <a:rPr lang="en-US" b="1" dirty="0">
                <a:solidFill>
                  <a:srgbClr val="000000"/>
                </a:solidFill>
                <a:latin typeface="Arial"/>
                <a:ea typeface="Arial"/>
                <a:cs typeface="Arial"/>
                <a:sym typeface="Arial"/>
              </a:rPr>
              <a:t>SUM-OF-THE-YEARS </a:t>
            </a:r>
            <a:r>
              <a:rPr lang="en-US" sz="1200" b="1" i="0" u="none" strike="noStrike" cap="none" dirty="0">
                <a:solidFill>
                  <a:srgbClr val="000000"/>
                </a:solidFill>
                <a:latin typeface="Arial"/>
                <a:ea typeface="Arial"/>
                <a:cs typeface="Arial"/>
                <a:sym typeface="Arial"/>
              </a:rPr>
              <a:t>DIGITS </a:t>
            </a:r>
            <a:r>
              <a:rPr lang="en-US" b="1" dirty="0">
                <a:solidFill>
                  <a:srgbClr val="000000"/>
                </a:solidFill>
                <a:latin typeface="Arial"/>
                <a:ea typeface="Arial"/>
                <a:cs typeface="Arial"/>
                <a:sym typeface="Arial"/>
              </a:rPr>
              <a:t>(soma dos </a:t>
            </a:r>
            <a:r>
              <a:rPr lang="en-US" sz="1200" b="1" i="0" u="none" strike="noStrike" cap="none" dirty="0">
                <a:solidFill>
                  <a:srgbClr val="000000"/>
                </a:solidFill>
                <a:latin typeface="Arial"/>
                <a:ea typeface="Arial"/>
                <a:cs typeface="Arial"/>
                <a:sym typeface="Arial"/>
              </a:rPr>
              <a:t>dígitos </a:t>
            </a:r>
            <a:r>
              <a:rPr lang="en-US" b="1" dirty="0">
                <a:solidFill>
                  <a:srgbClr val="000000"/>
                </a:solidFill>
                <a:latin typeface="Arial"/>
                <a:ea typeface="Arial"/>
                <a:cs typeface="Arial"/>
                <a:sym typeface="Arial"/>
              </a:rPr>
              <a:t>dos anos)</a:t>
            </a:r>
            <a:r>
              <a:rPr lang="en-US" dirty="0">
                <a:solidFill>
                  <a:srgbClr val="000000"/>
                </a:solidFill>
                <a:latin typeface="Arial"/>
                <a:ea typeface="Arial"/>
                <a:cs typeface="Arial"/>
                <a:sym typeface="Arial"/>
              </a:rPr>
              <a:t>.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Nesse método, no início da vida útil do ativo</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o valor da depreciação é maior do que o do método linear, mas menor do que o do método do saldo decrescente. A taxa de depreciação é calculada da </a:t>
            </a:r>
            <a:r>
              <a:rPr lang="en-US" dirty="0">
                <a:solidFill>
                  <a:srgbClr val="000000"/>
                </a:solidFill>
                <a:latin typeface="Arial"/>
                <a:ea typeface="Arial"/>
                <a:cs typeface="Arial"/>
                <a:sym typeface="Arial"/>
              </a:rPr>
              <a:t>seguinte maneira</a:t>
            </a:r>
            <a:r>
              <a:rPr lang="en-US" sz="1200" b="0" i="0" u="none" strike="noStrike" cap="none"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Suponha que a vida útil do ativo seja de 5 anos, o que inclui os dígitos 1,2,3,4,5. </a:t>
            </a:r>
            <a:r>
              <a:rPr lang="en-US" dirty="0">
                <a:solidFill>
                  <a:srgbClr val="000000"/>
                </a:solidFill>
                <a:latin typeface="Arial"/>
                <a:ea typeface="Arial"/>
                <a:cs typeface="Arial"/>
                <a:sym typeface="Arial"/>
              </a:rPr>
              <a:t>Somando </a:t>
            </a:r>
            <a:r>
              <a:rPr lang="en-US" sz="1200" b="0" i="0" u="none" strike="noStrike" cap="none" dirty="0">
                <a:solidFill>
                  <a:srgbClr val="000000"/>
                </a:solidFill>
                <a:latin typeface="Arial"/>
                <a:ea typeface="Arial"/>
                <a:cs typeface="Arial"/>
                <a:sym typeface="Arial"/>
              </a:rPr>
              <a:t>esses dígitos, obtemos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Portanto, a taxa de depreciação no ano 1 é 5 </a:t>
            </a:r>
            <a:r>
              <a:rPr lang="en-US" dirty="0">
                <a:solidFill>
                  <a:srgbClr val="000000"/>
                </a:solidFill>
                <a:latin typeface="Arial"/>
                <a:ea typeface="Arial"/>
                <a:cs typeface="Arial"/>
                <a:sym typeface="Arial"/>
              </a:rPr>
              <a:t>dividido por </a:t>
            </a:r>
            <a:r>
              <a:rPr lang="en-US" sz="1200" b="0" i="0" u="none" strike="noStrike" cap="none" dirty="0">
                <a:solidFill>
                  <a:srgbClr val="000000"/>
                </a:solidFill>
                <a:latin typeface="Arial"/>
                <a:ea typeface="Arial"/>
                <a:cs typeface="Arial"/>
                <a:sym typeface="Arial"/>
              </a:rPr>
              <a:t>15</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no ano 2 é 4 dividido por 15</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por fim, no ano 5 é 1 dividido por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Em termos fracionários, as taxas de depreciação são </a:t>
            </a:r>
            <a:r>
              <a:rPr lang="en-US" dirty="0">
                <a:solidFill>
                  <a:srgbClr val="000000"/>
                </a:solidFill>
                <a:latin typeface="Arial"/>
                <a:ea typeface="Arial"/>
                <a:cs typeface="Arial"/>
                <a:sym typeface="Arial"/>
              </a:rPr>
              <a:t>0,333 </a:t>
            </a:r>
            <a:r>
              <a:rPr lang="en-US" sz="1200" b="0" i="0" u="none" strike="noStrike" cap="none" dirty="0">
                <a:solidFill>
                  <a:srgbClr val="000000"/>
                </a:solidFill>
                <a:latin typeface="Arial"/>
                <a:ea typeface="Arial"/>
                <a:cs typeface="Arial"/>
                <a:sym typeface="Arial"/>
              </a:rPr>
              <a:t>no primeiro ano, 0,27 no segundo ano, 0,2 no terceiro ano e assim por diante. Se o valor do ativo for 1.000, o valor da depreciação no primeiro ano é 333, no segundo ano é 270 e assim por diante.</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O último método é o </a:t>
            </a:r>
            <a:r>
              <a:rPr lang="en-US" sz="1200" b="1" i="0" u="none" strike="noStrike" cap="none" dirty="0">
                <a:solidFill>
                  <a:srgbClr val="000000"/>
                </a:solidFill>
                <a:latin typeface="Arial"/>
                <a:ea typeface="Arial"/>
                <a:cs typeface="Arial"/>
                <a:sym typeface="Arial"/>
              </a:rPr>
              <a:t>DECLINING BALANCE SWITCHING TO STRAIGHT-LINE</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Nesse método, no início, </a:t>
            </a:r>
            <a:r>
              <a:rPr lang="en-US" dirty="0">
                <a:solidFill>
                  <a:srgbClr val="000000"/>
                </a:solidFill>
                <a:latin typeface="Arial"/>
                <a:ea typeface="Arial"/>
                <a:cs typeface="Arial"/>
                <a:sym typeface="Arial"/>
              </a:rPr>
              <a:t>o </a:t>
            </a:r>
            <a:r>
              <a:rPr lang="en-US" sz="1200" b="0" i="0" u="none" strike="noStrike" cap="none" dirty="0">
                <a:solidFill>
                  <a:srgbClr val="000000"/>
                </a:solidFill>
                <a:latin typeface="Arial"/>
                <a:ea typeface="Arial"/>
                <a:cs typeface="Arial"/>
                <a:sym typeface="Arial"/>
              </a:rPr>
              <a:t>valor </a:t>
            </a:r>
            <a:r>
              <a:rPr lang="en-US" dirty="0">
                <a:solidFill>
                  <a:srgbClr val="000000"/>
                </a:solidFill>
                <a:latin typeface="Arial"/>
                <a:ea typeface="Arial"/>
                <a:cs typeface="Arial"/>
                <a:sym typeface="Arial"/>
              </a:rPr>
              <a:t>da depreciação </a:t>
            </a:r>
            <a:r>
              <a:rPr lang="en-US" sz="1200" b="0" i="0" u="none" strike="noStrike" cap="none" dirty="0">
                <a:solidFill>
                  <a:srgbClr val="000000"/>
                </a:solidFill>
                <a:latin typeface="Arial"/>
                <a:ea typeface="Arial"/>
                <a:cs typeface="Arial"/>
                <a:sym typeface="Arial"/>
              </a:rPr>
              <a:t>é calculado aplicando-se o método de saldo decrescente para um período específico. Depois disso, o método de depreciação é alterado para o método linear, o que explica seu nome.</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Agora, explicaremos </a:t>
            </a:r>
            <a:r>
              <a:rPr lang="en-US" sz="1200" b="1" i="0" u="none" strike="noStrike" cap="none" dirty="0">
                <a:solidFill>
                  <a:srgbClr val="000000"/>
                </a:solidFill>
                <a:latin typeface="Arial"/>
                <a:ea typeface="Arial"/>
                <a:cs typeface="Arial"/>
                <a:sym typeface="Arial"/>
              </a:rPr>
              <a:t>as DEMONSTRAÇÕES FINANCEIRAS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Um demonstrativo financeiro é um registro formal das atividades financeiras de uma empresa, pessoa ou entidade.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 informações financeiras relevantes são apresentadas de forma estruturada e bem definida, seguindo uma prática padrão e em um formato fácil de entender.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A legislação </a:t>
            </a:r>
            <a:r>
              <a:rPr lang="en-US" sz="1200" b="0" i="0" u="none" strike="noStrike" cap="none" dirty="0">
                <a:solidFill>
                  <a:srgbClr val="000000"/>
                </a:solidFill>
                <a:latin typeface="Arial"/>
                <a:ea typeface="Arial"/>
                <a:cs typeface="Arial"/>
                <a:sym typeface="Arial"/>
              </a:rPr>
              <a:t>de um país prescreve a prática contábil padrão a ser adotada. A prática contábil mais comumente usada é a dos Princípios Contábeis Geralmente Aceitos, ou </a:t>
            </a:r>
            <a:r>
              <a:rPr lang="en-US" dirty="0">
                <a:solidFill>
                  <a:srgbClr val="000000"/>
                </a:solidFill>
                <a:latin typeface="Arial"/>
                <a:ea typeface="Arial"/>
                <a:cs typeface="Arial"/>
                <a:sym typeface="Arial"/>
              </a:rPr>
              <a:t>G.A.A.P</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Há três demonstrações principais: demonstração de resultados</a:t>
            </a:r>
            <a:r>
              <a:rPr lang="en-US" b="0" i="0" u="none" strike="noStrike" dirty="0">
                <a:solidFill>
                  <a:srgbClr val="000000"/>
                </a:solidFill>
                <a:latin typeface="Calibri"/>
                <a:ea typeface="Calibri"/>
                <a:cs typeface="Calibri"/>
                <a:sym typeface="Calibri"/>
              </a:rPr>
              <a:t>, fluxo de caixa e balanço patrimonial.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De acordo com as regras, as empresas listadas publicamente precisam relatá-las </a:t>
            </a:r>
            <a:r>
              <a:rPr lang="en-US" dirty="0">
                <a:solidFill>
                  <a:srgbClr val="000000"/>
                </a:solidFill>
                <a:latin typeface="Calibri"/>
                <a:ea typeface="Calibri"/>
                <a:cs typeface="Calibri"/>
                <a:sym typeface="Calibri"/>
              </a:rPr>
              <a:t>em </a:t>
            </a:r>
            <a:r>
              <a:rPr lang="en-US" b="0" i="0" u="none" strike="noStrike" dirty="0">
                <a:solidFill>
                  <a:srgbClr val="000000"/>
                </a:solidFill>
                <a:latin typeface="Calibri"/>
                <a:ea typeface="Calibri"/>
                <a:cs typeface="Calibri"/>
                <a:sym typeface="Calibri"/>
              </a:rPr>
              <a:t>intervalos regulares. Nesta palestra, vamos explicá-los.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2/25/2025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mestre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2/25/2025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40" TargetMode="External"/><Relationship Id="rId4" Type="http://schemas.openxmlformats.org/officeDocument/2006/relationships/hyperlink" Target="http://www.google.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5"/>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803875" y="282866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Versão 1.1</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C2F09B3C-7797-164C-A396-C4E77746397C}"/>
              </a:ext>
            </a:extLst>
          </p:cNvPr>
          <p:cNvSpPr/>
          <p:nvPr/>
        </p:nvSpPr>
        <p:spPr>
          <a:xfrm>
            <a:off x="6378955" y="455023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1.mp3" descr="Track5_Lecture6_Slide1.mp3">
            <a:hlinkClick r:id="" action="ppaction://media"/>
            <a:extLst>
              <a:ext uri="{FF2B5EF4-FFF2-40B4-BE49-F238E27FC236}">
                <a16:creationId xmlns:a16="http://schemas.microsoft.com/office/drawing/2014/main" id="{ACC9AA0E-BC0E-7346-844F-42EF6BD14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0320" y="4626030"/>
            <a:ext cx="812800" cy="812800"/>
          </a:xfrm>
          <a:prstGeom prst="rect">
            <a:avLst/>
          </a:prstGeom>
        </p:spPr>
      </p:pic>
      <p:sp>
        <p:nvSpPr>
          <p:cNvPr id="4" name="TextBox 5">
            <a:extLst>
              <a:ext uri="{FF2B5EF4-FFF2-40B4-BE49-F238E27FC236}">
                <a16:creationId xmlns:a16="http://schemas.microsoft.com/office/drawing/2014/main" id="{59A60FF0-1E9E-77A4-BF9D-10C7DE8CB123}"/>
              </a:ext>
            </a:extLst>
          </p:cNvPr>
          <p:cNvSpPr txBox="1"/>
          <p:nvPr/>
        </p:nvSpPr>
        <p:spPr>
          <a:xfrm>
            <a:off x="776980" y="3667763"/>
            <a:ext cx="7798285" cy="2800767"/>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AULA </a:t>
            </a: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6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DEPRECIAÇÃO DE ATIVOS, DEMONSTRAÇÕES </a:t>
            </a:r>
            <a:br>
              <a:rPr lang="en-ZA" sz="4400" b="1" dirty="0">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DEMONSTRAÇÕES FINANCEIRAS E ÍNDICES</a:t>
            </a:r>
            <a:endParaRPr kumimoji="0" lang="en-US"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6.2.3 Tipos de demonstrações financeiras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fontScale="85000" lnSpcReduction="10000"/>
          </a:bodyPr>
          <a:lstStyle/>
          <a:p>
            <a:pPr marL="0" indent="0">
              <a:lnSpc>
                <a:spcPct val="100000"/>
              </a:lnSpc>
              <a:buNone/>
            </a:pPr>
            <a:r>
              <a:rPr lang="en-US" sz="2000" b="1" u="sng" dirty="0">
                <a:latin typeface="Open Sans" panose="020B0606030504020204"/>
              </a:rPr>
              <a:t>1. DEMONSTRAÇÃO DE RESULTADOS</a:t>
            </a:r>
          </a:p>
          <a:p>
            <a:pPr>
              <a:lnSpc>
                <a:spcPct val="100000"/>
              </a:lnSpc>
            </a:pPr>
            <a:r>
              <a:rPr lang="en-US" sz="2000" dirty="0">
                <a:latin typeface="Open Sans" panose="020B0606030504020204"/>
              </a:rPr>
              <a:t>Também chamada de conta operacional ou demonstração de lucros e perdas</a:t>
            </a:r>
          </a:p>
          <a:p>
            <a:pPr>
              <a:lnSpc>
                <a:spcPct val="100000"/>
              </a:lnSpc>
            </a:pPr>
            <a:r>
              <a:rPr lang="en-US" sz="2000" dirty="0">
                <a:latin typeface="Open Sans" panose="020B0606030504020204"/>
              </a:rPr>
              <a:t>O objetivo da demonstração de resultados é determinar se a empresa é lucrativa ou deficitária em um período específico, digamos, em um ano.</a:t>
            </a:r>
          </a:p>
          <a:p>
            <a:pPr>
              <a:lnSpc>
                <a:spcPct val="100000"/>
              </a:lnSpc>
            </a:pPr>
            <a:r>
              <a:rPr lang="en-US" sz="2000" i="1" dirty="0">
                <a:latin typeface="Open Sans" panose="020B0606030504020204"/>
              </a:rPr>
              <a:t>Lucro líquido ou lucro </a:t>
            </a:r>
            <a:r>
              <a:rPr lang="en-US" sz="2000" dirty="0">
                <a:latin typeface="Open Sans" panose="020B0606030504020204"/>
              </a:rPr>
              <a:t>= </a:t>
            </a:r>
            <a:r>
              <a:rPr lang="en-US" sz="2000" i="1" dirty="0">
                <a:latin typeface="Open Sans" panose="020B0606030504020204"/>
              </a:rPr>
              <a:t>receita </a:t>
            </a:r>
            <a:r>
              <a:rPr lang="en-US" sz="2000" dirty="0">
                <a:latin typeface="Open Sans" panose="020B0606030504020204"/>
              </a:rPr>
              <a:t>- </a:t>
            </a:r>
            <a:r>
              <a:rPr lang="en-US" sz="2000" i="1" dirty="0">
                <a:latin typeface="Open Sans" panose="020B0606030504020204"/>
              </a:rPr>
              <a:t>despesas</a:t>
            </a:r>
          </a:p>
          <a:p>
            <a:endParaRPr lang="en-US" sz="2400" dirty="0"/>
          </a:p>
        </p:txBody>
      </p:sp>
      <p:sp>
        <p:nvSpPr>
          <p:cNvPr id="7" name="Oval 6">
            <a:extLst>
              <a:ext uri="{FF2B5EF4-FFF2-40B4-BE49-F238E27FC236}">
                <a16:creationId xmlns:a16="http://schemas.microsoft.com/office/drawing/2014/main" id="{07D0DE12-8979-DE40-9C38-CBFC9FDDBB37}"/>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0.mp3" descr="Track5_Lecture6_Slide10.mp3">
            <a:hlinkClick r:id="" action="ppaction://media"/>
            <a:extLst>
              <a:ext uri="{FF2B5EF4-FFF2-40B4-BE49-F238E27FC236}">
                <a16:creationId xmlns:a16="http://schemas.microsoft.com/office/drawing/2014/main" id="{512440A0-79CE-7344-90A7-783E0194E0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77293"/>
            <a:ext cx="812800" cy="812800"/>
          </a:xfrm>
          <a:prstGeom prst="rect">
            <a:avLst/>
          </a:prstGeom>
        </p:spPr>
      </p:pic>
    </p:spTree>
    <p:extLst>
      <p:ext uri="{BB962C8B-B14F-4D97-AF65-F5344CB8AC3E}">
        <p14:creationId xmlns:p14="http://schemas.microsoft.com/office/powerpoint/2010/main" val="35889167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6.2.4 Tipos de demonstrações financeiras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DEMONSTRAÇÃO DE RESULTADOS</a:t>
            </a:r>
          </a:p>
          <a:p>
            <a:pPr>
              <a:lnSpc>
                <a:spcPct val="100000"/>
              </a:lnSpc>
            </a:pPr>
            <a:r>
              <a:rPr lang="en-US" sz="2000" dirty="0">
                <a:latin typeface="Open Sans" panose="020B0606030504020204"/>
              </a:rPr>
              <a:t>Uma Demonstração de Resultados típica para um determinado período consiste em:</a:t>
            </a:r>
          </a:p>
        </p:txBody>
      </p:sp>
      <p:pic>
        <p:nvPicPr>
          <p:cNvPr id="7" name="Google Shape;176;p12">
            <a:extLst>
              <a:ext uri="{FF2B5EF4-FFF2-40B4-BE49-F238E27FC236}">
                <a16:creationId xmlns:a16="http://schemas.microsoft.com/office/drawing/2014/main" id="{ED92B95B-D536-4A3B-94FE-8FD093073382}"/>
              </a:ext>
            </a:extLst>
          </p:cNvPr>
          <p:cNvPicPr preferRelativeResize="0"/>
          <p:nvPr/>
        </p:nvPicPr>
        <p:blipFill rotWithShape="1">
          <a:blip r:embed="rId6">
            <a:alphaModFix/>
          </a:blip>
          <a:srcRect/>
          <a:stretch/>
        </p:blipFill>
        <p:spPr>
          <a:xfrm>
            <a:off x="887214" y="3124829"/>
            <a:ext cx="10155033" cy="2847708"/>
          </a:xfrm>
          <a:prstGeom prst="rect">
            <a:avLst/>
          </a:prstGeom>
          <a:noFill/>
          <a:ln>
            <a:noFill/>
          </a:ln>
        </p:spPr>
      </p:pic>
      <p:sp>
        <p:nvSpPr>
          <p:cNvPr id="10" name="Oval 9">
            <a:extLst>
              <a:ext uri="{FF2B5EF4-FFF2-40B4-BE49-F238E27FC236}">
                <a16:creationId xmlns:a16="http://schemas.microsoft.com/office/drawing/2014/main" id="{064233BA-6AC6-9941-A2FF-EADEBE148B9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1.mp3" descr="Track5_Lecture6_Slide11.mp3">
            <a:hlinkClick r:id="" action="ppaction://media"/>
            <a:extLst>
              <a:ext uri="{FF2B5EF4-FFF2-40B4-BE49-F238E27FC236}">
                <a16:creationId xmlns:a16="http://schemas.microsoft.com/office/drawing/2014/main" id="{F4C197DF-A19C-F142-A2EE-5BE5AE13DE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0937" y="776874"/>
            <a:ext cx="812800" cy="812800"/>
          </a:xfrm>
          <a:prstGeom prst="rect">
            <a:avLst/>
          </a:prstGeom>
        </p:spPr>
      </p:pic>
    </p:spTree>
    <p:extLst>
      <p:ext uri="{BB962C8B-B14F-4D97-AF65-F5344CB8AC3E}">
        <p14:creationId xmlns:p14="http://schemas.microsoft.com/office/powerpoint/2010/main" val="3726343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Tipos de demonstrações financeiras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Exemplo de demonstração de resultados</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6">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7">
            <a:alphaModFix/>
          </a:blip>
          <a:srcRect/>
          <a:stretch/>
        </p:blipFill>
        <p:spPr>
          <a:xfrm>
            <a:off x="3451367" y="4646578"/>
            <a:ext cx="7601168" cy="1644947"/>
          </a:xfrm>
          <a:prstGeom prst="rect">
            <a:avLst/>
          </a:prstGeom>
          <a:noFill/>
          <a:ln>
            <a:noFill/>
          </a:ln>
        </p:spPr>
      </p:pic>
      <p:sp>
        <p:nvSpPr>
          <p:cNvPr id="11" name="Oval 10">
            <a:extLst>
              <a:ext uri="{FF2B5EF4-FFF2-40B4-BE49-F238E27FC236}">
                <a16:creationId xmlns:a16="http://schemas.microsoft.com/office/drawing/2014/main" id="{CD171EA2-B15F-9440-9055-82C1537C476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B561F-B809-D186-A6E6-F41535D73310}"/>
              </a:ext>
            </a:extLst>
          </p:cNvPr>
          <p:cNvSpPr/>
          <p:nvPr/>
        </p:nvSpPr>
        <p:spPr>
          <a:xfrm>
            <a:off x="5954486" y="1959429"/>
            <a:ext cx="533400" cy="1186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BFAA758-2DE1-E012-321E-64117BA21EAB}"/>
              </a:ext>
            </a:extLst>
          </p:cNvPr>
          <p:cNvSpPr/>
          <p:nvPr/>
        </p:nvSpPr>
        <p:spPr>
          <a:xfrm>
            <a:off x="6052457" y="5138401"/>
            <a:ext cx="533400" cy="1066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D7989A8-A096-062D-0721-31D336DFA201}"/>
              </a:ext>
            </a:extLst>
          </p:cNvPr>
          <p:cNvSpPr/>
          <p:nvPr/>
        </p:nvSpPr>
        <p:spPr>
          <a:xfrm>
            <a:off x="5954486" y="3334210"/>
            <a:ext cx="533400" cy="1225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C7A0A30-F28B-AD93-95CE-050501263E9F}"/>
              </a:ext>
            </a:extLst>
          </p:cNvPr>
          <p:cNvSpPr/>
          <p:nvPr/>
        </p:nvSpPr>
        <p:spPr>
          <a:xfrm>
            <a:off x="6477001" y="3505200"/>
            <a:ext cx="533400" cy="370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061597-AA2C-A0BD-0FCD-E6F79EB1AC65}"/>
              </a:ext>
            </a:extLst>
          </p:cNvPr>
          <p:cNvSpPr/>
          <p:nvPr/>
        </p:nvSpPr>
        <p:spPr>
          <a:xfrm>
            <a:off x="6501160" y="4234543"/>
            <a:ext cx="478972" cy="325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5FC7C45-8229-CE10-5D5C-C704A8EF18CB}"/>
              </a:ext>
            </a:extLst>
          </p:cNvPr>
          <p:cNvSpPr txBox="1"/>
          <p:nvPr/>
        </p:nvSpPr>
        <p:spPr>
          <a:xfrm>
            <a:off x="6555588" y="4252799"/>
            <a:ext cx="424544" cy="276999"/>
          </a:xfrm>
          <a:prstGeom prst="rect">
            <a:avLst/>
          </a:prstGeom>
          <a:solidFill>
            <a:schemeClr val="bg1"/>
          </a:solidFill>
        </p:spPr>
        <p:txBody>
          <a:bodyPr wrap="square" rtlCol="0">
            <a:spAutoFit/>
          </a:bodyPr>
          <a:lstStyle/>
          <a:p>
            <a:r>
              <a:rPr lang="en-GB" sz="1200" dirty="0"/>
              <a:t>$39</a:t>
            </a:r>
          </a:p>
        </p:txBody>
      </p:sp>
      <p:sp>
        <p:nvSpPr>
          <p:cNvPr id="18" name="TextBox 17">
            <a:extLst>
              <a:ext uri="{FF2B5EF4-FFF2-40B4-BE49-F238E27FC236}">
                <a16:creationId xmlns:a16="http://schemas.microsoft.com/office/drawing/2014/main" id="{9559F3EC-9FBE-64A9-6225-6C1A9BBCFBBD}"/>
              </a:ext>
            </a:extLst>
          </p:cNvPr>
          <p:cNvSpPr txBox="1"/>
          <p:nvPr/>
        </p:nvSpPr>
        <p:spPr>
          <a:xfrm>
            <a:off x="5685972" y="1852801"/>
            <a:ext cx="326571" cy="369332"/>
          </a:xfrm>
          <a:prstGeom prst="rect">
            <a:avLst/>
          </a:prstGeom>
          <a:noFill/>
        </p:spPr>
        <p:txBody>
          <a:bodyPr wrap="square" rtlCol="0">
            <a:spAutoFit/>
          </a:bodyPr>
          <a:lstStyle/>
          <a:p>
            <a:r>
              <a:rPr lang="en-GB" b="1" dirty="0">
                <a:solidFill>
                  <a:srgbClr val="FF0000"/>
                </a:solidFill>
              </a:rPr>
              <a:t>1</a:t>
            </a:r>
          </a:p>
        </p:txBody>
      </p:sp>
      <p:sp>
        <p:nvSpPr>
          <p:cNvPr id="19" name="TextBox 18">
            <a:extLst>
              <a:ext uri="{FF2B5EF4-FFF2-40B4-BE49-F238E27FC236}">
                <a16:creationId xmlns:a16="http://schemas.microsoft.com/office/drawing/2014/main" id="{0E3DC0CE-AEC7-44A2-D13C-B295E165106D}"/>
              </a:ext>
            </a:extLst>
          </p:cNvPr>
          <p:cNvSpPr txBox="1"/>
          <p:nvPr/>
        </p:nvSpPr>
        <p:spPr>
          <a:xfrm>
            <a:off x="5758543" y="5096402"/>
            <a:ext cx="326571" cy="369332"/>
          </a:xfrm>
          <a:prstGeom prst="rect">
            <a:avLst/>
          </a:prstGeom>
          <a:noFill/>
        </p:spPr>
        <p:txBody>
          <a:bodyPr wrap="square" rtlCol="0">
            <a:spAutoFit/>
          </a:bodyPr>
          <a:lstStyle/>
          <a:p>
            <a:r>
              <a:rPr lang="en-GB" b="1" dirty="0">
                <a:solidFill>
                  <a:srgbClr val="FF0000"/>
                </a:solidFill>
              </a:rPr>
              <a:t>2</a:t>
            </a:r>
          </a:p>
        </p:txBody>
      </p:sp>
      <p:sp>
        <p:nvSpPr>
          <p:cNvPr id="20" name="TextBox 19">
            <a:extLst>
              <a:ext uri="{FF2B5EF4-FFF2-40B4-BE49-F238E27FC236}">
                <a16:creationId xmlns:a16="http://schemas.microsoft.com/office/drawing/2014/main" id="{1B3C7E74-755D-BD7F-07D2-C242486FFA8C}"/>
              </a:ext>
            </a:extLst>
          </p:cNvPr>
          <p:cNvSpPr txBox="1"/>
          <p:nvPr/>
        </p:nvSpPr>
        <p:spPr>
          <a:xfrm>
            <a:off x="5685972" y="3237349"/>
            <a:ext cx="326571" cy="369332"/>
          </a:xfrm>
          <a:prstGeom prst="rect">
            <a:avLst/>
          </a:prstGeom>
          <a:noFill/>
        </p:spPr>
        <p:txBody>
          <a:bodyPr wrap="square" rtlCol="0">
            <a:spAutoFit/>
          </a:bodyPr>
          <a:lstStyle/>
          <a:p>
            <a:r>
              <a:rPr lang="en-GB" b="1" dirty="0">
                <a:solidFill>
                  <a:srgbClr val="FF0000"/>
                </a:solidFill>
              </a:rPr>
              <a:t>3</a:t>
            </a:r>
          </a:p>
        </p:txBody>
      </p:sp>
      <p:sp>
        <p:nvSpPr>
          <p:cNvPr id="21" name="TextBox 20">
            <a:extLst>
              <a:ext uri="{FF2B5EF4-FFF2-40B4-BE49-F238E27FC236}">
                <a16:creationId xmlns:a16="http://schemas.microsoft.com/office/drawing/2014/main" id="{059F4533-B30C-BEB7-69D7-CB96A913B904}"/>
              </a:ext>
            </a:extLst>
          </p:cNvPr>
          <p:cNvSpPr txBox="1"/>
          <p:nvPr/>
        </p:nvSpPr>
        <p:spPr>
          <a:xfrm>
            <a:off x="6860388" y="3127715"/>
            <a:ext cx="326571" cy="369332"/>
          </a:xfrm>
          <a:prstGeom prst="rect">
            <a:avLst/>
          </a:prstGeom>
          <a:noFill/>
        </p:spPr>
        <p:txBody>
          <a:bodyPr wrap="square" rtlCol="0">
            <a:spAutoFit/>
          </a:bodyPr>
          <a:lstStyle/>
          <a:p>
            <a:r>
              <a:rPr lang="en-GB" b="1" dirty="0">
                <a:solidFill>
                  <a:srgbClr val="FF0000"/>
                </a:solidFill>
              </a:rPr>
              <a:t>4</a:t>
            </a:r>
          </a:p>
        </p:txBody>
      </p:sp>
      <p:sp>
        <p:nvSpPr>
          <p:cNvPr id="22" name="TextBox 21">
            <a:extLst>
              <a:ext uri="{FF2B5EF4-FFF2-40B4-BE49-F238E27FC236}">
                <a16:creationId xmlns:a16="http://schemas.microsoft.com/office/drawing/2014/main" id="{CAB04CB4-6EAE-7D21-3A22-848F8144F341}"/>
              </a:ext>
            </a:extLst>
          </p:cNvPr>
          <p:cNvSpPr txBox="1"/>
          <p:nvPr/>
        </p:nvSpPr>
        <p:spPr>
          <a:xfrm>
            <a:off x="6925380" y="4461912"/>
            <a:ext cx="326571" cy="369332"/>
          </a:xfrm>
          <a:prstGeom prst="rect">
            <a:avLst/>
          </a:prstGeom>
          <a:noFill/>
        </p:spPr>
        <p:txBody>
          <a:bodyPr wrap="square" rtlCol="0">
            <a:spAutoFit/>
          </a:bodyPr>
          <a:lstStyle/>
          <a:p>
            <a:r>
              <a:rPr lang="en-GB" b="1" dirty="0">
                <a:solidFill>
                  <a:srgbClr val="FF0000"/>
                </a:solidFill>
              </a:rPr>
              <a:t>5</a:t>
            </a:r>
          </a:p>
        </p:txBody>
      </p:sp>
      <p:pic>
        <p:nvPicPr>
          <p:cNvPr id="23" name="ttsMP3.com_VoiceText_2022-8-10_22_25_19" descr="Volume with solid fill">
            <a:hlinkClick r:id="" action="ppaction://media"/>
            <a:extLst>
              <a:ext uri="{FF2B5EF4-FFF2-40B4-BE49-F238E27FC236}">
                <a16:creationId xmlns:a16="http://schemas.microsoft.com/office/drawing/2014/main" id="{C550F2C1-A79C-6A4E-63F2-5BAE04F2D785}"/>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96DAC541-7B7A-43D3-8B79-37D633B846F1}">
                <asvg:svgBlip xmlns:asvg="http://schemas.microsoft.com/office/drawing/2016/SVG/main" r:embed="rId9"/>
              </a:ext>
            </a:extLst>
          </a:blip>
          <a:srcRect/>
          <a:stretch/>
        </p:blipFill>
        <p:spPr>
          <a:xfrm>
            <a:off x="7715519" y="337994"/>
            <a:ext cx="690470" cy="690470"/>
          </a:xfrm>
          <a:prstGeom prst="rect">
            <a:avLst/>
          </a:prstGeom>
        </p:spPr>
      </p:pic>
    </p:spTree>
    <p:extLst>
      <p:ext uri="{BB962C8B-B14F-4D97-AF65-F5344CB8AC3E}">
        <p14:creationId xmlns:p14="http://schemas.microsoft.com/office/powerpoint/2010/main" val="1418764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6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Tipos de demonstrações financeiras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9891486" cy="4351338"/>
          </a:xfrm>
        </p:spPr>
        <p:txBody>
          <a:bodyPr vert="horz" lIns="91440" tIns="45720" rIns="91440" bIns="45720" rtlCol="0" anchor="t">
            <a:normAutofit lnSpcReduction="10000"/>
          </a:bodyPr>
          <a:lstStyle/>
          <a:p>
            <a:pPr marL="0" indent="0">
              <a:lnSpc>
                <a:spcPct val="100000"/>
              </a:lnSpc>
              <a:buNone/>
            </a:pPr>
            <a:r>
              <a:rPr lang="en-US" sz="2000" b="1" u="sng" dirty="0">
                <a:latin typeface="Open Sans" panose="020B0606030504020204"/>
              </a:rPr>
              <a:t>2. DEMONSTRAÇÃO DO FLUXO DE CAIXA</a:t>
            </a:r>
          </a:p>
          <a:p>
            <a:pPr>
              <a:lnSpc>
                <a:spcPct val="100000"/>
              </a:lnSpc>
            </a:pPr>
            <a:r>
              <a:rPr lang="en-US" sz="2000" dirty="0">
                <a:latin typeface="Open Sans" panose="020B0606030504020204"/>
              </a:rPr>
              <a:t>O fluxo de dinheiro que entra e sai de uma empresa.</a:t>
            </a:r>
          </a:p>
          <a:p>
            <a:pPr>
              <a:lnSpc>
                <a:spcPct val="100000"/>
              </a:lnSpc>
            </a:pPr>
            <a:r>
              <a:rPr lang="en-US" sz="2000" b="1" dirty="0">
                <a:latin typeface="Open Sans" panose="020B0606030504020204"/>
              </a:rPr>
              <a:t>O fluxo de caixa das atividades operacionais </a:t>
            </a:r>
            <a:r>
              <a:rPr lang="en-US" sz="2000" dirty="0">
                <a:latin typeface="Open Sans" panose="020B0606030504020204"/>
              </a:rPr>
              <a:t>inclui tanto a entrada quanto a saída de caixa devido às atividades geradoras de receita. As receitas, as despesas operacionais etc. estão incluídas no fluxo de caixa das atividades operacionais.</a:t>
            </a:r>
          </a:p>
          <a:p>
            <a:pPr>
              <a:lnSpc>
                <a:spcPct val="100000"/>
              </a:lnSpc>
            </a:pPr>
            <a:r>
              <a:rPr lang="en-US" sz="2000" b="1" dirty="0">
                <a:latin typeface="Open Sans" panose="020B0606030504020204"/>
              </a:rPr>
              <a:t>O fluxo de caixa das atividades de investimento </a:t>
            </a:r>
            <a:r>
              <a:rPr lang="en-US" sz="2000" dirty="0">
                <a:latin typeface="Open Sans" panose="020B0606030504020204"/>
              </a:rPr>
              <a:t>inclui tanto a entrada quanto a saída de caixa devido à compra e venda de ativos de longo prazo, propriedades, instalações e equipamentos, etc.</a:t>
            </a:r>
          </a:p>
          <a:p>
            <a:pPr>
              <a:lnSpc>
                <a:spcPct val="100000"/>
              </a:lnSpc>
            </a:pPr>
            <a:r>
              <a:rPr lang="en-US" sz="2000" b="1" dirty="0">
                <a:latin typeface="Open Sans" panose="020B0606030504020204"/>
              </a:rPr>
              <a:t>O fluxo de caixa das atividades de financiamento </a:t>
            </a:r>
            <a:r>
              <a:rPr lang="en-US" sz="2000" dirty="0">
                <a:latin typeface="Open Sans" panose="020B0606030504020204"/>
              </a:rPr>
              <a:t>inclui tanto a entrada quanto a saída de caixa devido às atividades de financiamento. As atividades de financiamento podem ser a emissão e o pagamento de dívidas, o levantamento de capital no mercado de ações e o pagamento de dividendos.</a:t>
            </a:r>
          </a:p>
          <a:p>
            <a:endParaRPr lang="en-US" sz="2400" dirty="0"/>
          </a:p>
        </p:txBody>
      </p:sp>
      <p:sp>
        <p:nvSpPr>
          <p:cNvPr id="7" name="Oval 6">
            <a:extLst>
              <a:ext uri="{FF2B5EF4-FFF2-40B4-BE49-F238E27FC236}">
                <a16:creationId xmlns:a16="http://schemas.microsoft.com/office/drawing/2014/main" id="{8705BE06-F876-EA47-AD15-1C9ED089760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3.mp3" descr="Track5_Lecture6_Slide13.mp3">
            <a:hlinkClick r:id="" action="ppaction://media"/>
            <a:extLst>
              <a:ext uri="{FF2B5EF4-FFF2-40B4-BE49-F238E27FC236}">
                <a16:creationId xmlns:a16="http://schemas.microsoft.com/office/drawing/2014/main" id="{F8446DAA-91B7-C24A-87B5-1910DBDA4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spTree>
    <p:extLst>
      <p:ext uri="{BB962C8B-B14F-4D97-AF65-F5344CB8AC3E}">
        <p14:creationId xmlns:p14="http://schemas.microsoft.com/office/powerpoint/2010/main" val="3824514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Tipos de demonstrações financeiras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Exemplo de demonstração de fluxo de caixa</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6">
            <a:alphaModFix/>
          </a:blip>
          <a:srcRect/>
          <a:stretch/>
        </p:blipFill>
        <p:spPr>
          <a:xfrm>
            <a:off x="3778307" y="1360589"/>
            <a:ext cx="7530166" cy="4901907"/>
          </a:xfrm>
          <a:prstGeom prst="rect">
            <a:avLst/>
          </a:prstGeom>
          <a:noFill/>
          <a:ln>
            <a:noFill/>
          </a:ln>
        </p:spPr>
      </p:pic>
      <p:sp>
        <p:nvSpPr>
          <p:cNvPr id="10" name="Oval 9">
            <a:extLst>
              <a:ext uri="{FF2B5EF4-FFF2-40B4-BE49-F238E27FC236}">
                <a16:creationId xmlns:a16="http://schemas.microsoft.com/office/drawing/2014/main" id="{AE84995B-11E6-4742-B470-6D413E32204D}"/>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69A02D-AAAC-7977-4C0F-7D93B1F026E8}"/>
              </a:ext>
            </a:extLst>
          </p:cNvPr>
          <p:cNvSpPr/>
          <p:nvPr/>
        </p:nvSpPr>
        <p:spPr>
          <a:xfrm>
            <a:off x="3821851" y="4539343"/>
            <a:ext cx="4015864"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676D-C8A4-995C-53B1-FC10092DBC1A}"/>
              </a:ext>
            </a:extLst>
          </p:cNvPr>
          <p:cNvSpPr/>
          <p:nvPr/>
        </p:nvSpPr>
        <p:spPr>
          <a:xfrm>
            <a:off x="3821850" y="3657663"/>
            <a:ext cx="4015864" cy="61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5F93A-4841-3F88-3A12-530EDBA701A5}"/>
              </a:ext>
            </a:extLst>
          </p:cNvPr>
          <p:cNvSpPr/>
          <p:nvPr/>
        </p:nvSpPr>
        <p:spPr>
          <a:xfrm>
            <a:off x="3821850" y="2061000"/>
            <a:ext cx="4015864"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1CB71D-3EE9-2B0F-C607-6C49DEB4C8EB}"/>
              </a:ext>
            </a:extLst>
          </p:cNvPr>
          <p:cNvSpPr txBox="1"/>
          <p:nvPr/>
        </p:nvSpPr>
        <p:spPr>
          <a:xfrm>
            <a:off x="3536890" y="1744887"/>
            <a:ext cx="413657" cy="369332"/>
          </a:xfrm>
          <a:prstGeom prst="rect">
            <a:avLst/>
          </a:prstGeom>
          <a:noFill/>
        </p:spPr>
        <p:txBody>
          <a:bodyPr wrap="square" rtlCol="0">
            <a:spAutoFit/>
          </a:bodyPr>
          <a:lstStyle/>
          <a:p>
            <a:r>
              <a:rPr lang="en-GB" b="1" dirty="0">
                <a:solidFill>
                  <a:srgbClr val="FF0000"/>
                </a:solidFill>
              </a:rPr>
              <a:t>1</a:t>
            </a:r>
          </a:p>
        </p:txBody>
      </p:sp>
      <p:sp>
        <p:nvSpPr>
          <p:cNvPr id="15" name="TextBox 14">
            <a:extLst>
              <a:ext uri="{FF2B5EF4-FFF2-40B4-BE49-F238E27FC236}">
                <a16:creationId xmlns:a16="http://schemas.microsoft.com/office/drawing/2014/main" id="{C861B61F-6CD3-0F8B-E55B-051C98006092}"/>
              </a:ext>
            </a:extLst>
          </p:cNvPr>
          <p:cNvSpPr txBox="1"/>
          <p:nvPr/>
        </p:nvSpPr>
        <p:spPr>
          <a:xfrm>
            <a:off x="3499818" y="3381127"/>
            <a:ext cx="413657" cy="369332"/>
          </a:xfrm>
          <a:prstGeom prst="rect">
            <a:avLst/>
          </a:prstGeom>
          <a:noFill/>
        </p:spPr>
        <p:txBody>
          <a:bodyPr wrap="square" rtlCol="0">
            <a:spAutoFit/>
          </a:bodyPr>
          <a:lstStyle/>
          <a:p>
            <a:r>
              <a:rPr lang="en-GB" b="1" dirty="0">
                <a:solidFill>
                  <a:srgbClr val="FF0000"/>
                </a:solidFill>
              </a:rPr>
              <a:t>2</a:t>
            </a:r>
          </a:p>
        </p:txBody>
      </p:sp>
      <p:sp>
        <p:nvSpPr>
          <p:cNvPr id="16" name="TextBox 15">
            <a:extLst>
              <a:ext uri="{FF2B5EF4-FFF2-40B4-BE49-F238E27FC236}">
                <a16:creationId xmlns:a16="http://schemas.microsoft.com/office/drawing/2014/main" id="{C8189A2A-B207-12FC-AFCF-6C2A55459291}"/>
              </a:ext>
            </a:extLst>
          </p:cNvPr>
          <p:cNvSpPr txBox="1"/>
          <p:nvPr/>
        </p:nvSpPr>
        <p:spPr>
          <a:xfrm>
            <a:off x="3493621" y="4289346"/>
            <a:ext cx="413657" cy="369332"/>
          </a:xfrm>
          <a:prstGeom prst="rect">
            <a:avLst/>
          </a:prstGeom>
          <a:noFill/>
        </p:spPr>
        <p:txBody>
          <a:bodyPr wrap="square" rtlCol="0">
            <a:spAutoFit/>
          </a:bodyPr>
          <a:lstStyle/>
          <a:p>
            <a:r>
              <a:rPr lang="en-GB" b="1" dirty="0">
                <a:solidFill>
                  <a:srgbClr val="FF0000"/>
                </a:solidFill>
              </a:rPr>
              <a:t>3</a:t>
            </a:r>
          </a:p>
        </p:txBody>
      </p:sp>
      <p:sp>
        <p:nvSpPr>
          <p:cNvPr id="17" name="Rectangle 16">
            <a:extLst>
              <a:ext uri="{FF2B5EF4-FFF2-40B4-BE49-F238E27FC236}">
                <a16:creationId xmlns:a16="http://schemas.microsoft.com/office/drawing/2014/main" id="{C3517272-DE07-5827-98F7-0FE0DAEFE8E1}"/>
              </a:ext>
            </a:extLst>
          </p:cNvPr>
          <p:cNvSpPr/>
          <p:nvPr/>
        </p:nvSpPr>
        <p:spPr>
          <a:xfrm>
            <a:off x="7837714" y="2062739"/>
            <a:ext cx="629440"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5EDBB5-9278-0083-9ABC-A696D317D6C3}"/>
              </a:ext>
            </a:extLst>
          </p:cNvPr>
          <p:cNvSpPr txBox="1"/>
          <p:nvPr/>
        </p:nvSpPr>
        <p:spPr>
          <a:xfrm>
            <a:off x="8431603" y="1755522"/>
            <a:ext cx="413657" cy="369332"/>
          </a:xfrm>
          <a:prstGeom prst="rect">
            <a:avLst/>
          </a:prstGeom>
          <a:noFill/>
        </p:spPr>
        <p:txBody>
          <a:bodyPr wrap="square" rtlCol="0">
            <a:spAutoFit/>
          </a:bodyPr>
          <a:lstStyle/>
          <a:p>
            <a:r>
              <a:rPr lang="en-GB" b="1" dirty="0">
                <a:solidFill>
                  <a:srgbClr val="FF0000"/>
                </a:solidFill>
              </a:rPr>
              <a:t>4</a:t>
            </a:r>
          </a:p>
        </p:txBody>
      </p:sp>
      <p:sp>
        <p:nvSpPr>
          <p:cNvPr id="19" name="Rectangle 18">
            <a:extLst>
              <a:ext uri="{FF2B5EF4-FFF2-40B4-BE49-F238E27FC236}">
                <a16:creationId xmlns:a16="http://schemas.microsoft.com/office/drawing/2014/main" id="{210D7177-C0EF-1001-6C3B-D79C0CE28C9F}"/>
              </a:ext>
            </a:extLst>
          </p:cNvPr>
          <p:cNvSpPr/>
          <p:nvPr/>
        </p:nvSpPr>
        <p:spPr>
          <a:xfrm>
            <a:off x="7846668" y="3657663"/>
            <a:ext cx="629440" cy="1698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484377-88E4-8D00-A364-25118C54DEBB}"/>
              </a:ext>
            </a:extLst>
          </p:cNvPr>
          <p:cNvSpPr/>
          <p:nvPr/>
        </p:nvSpPr>
        <p:spPr>
          <a:xfrm>
            <a:off x="7844737" y="5355770"/>
            <a:ext cx="629440" cy="886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75BE69B-7A3E-D1FA-B51B-9C9322519DFE}"/>
              </a:ext>
            </a:extLst>
          </p:cNvPr>
          <p:cNvSpPr txBox="1"/>
          <p:nvPr/>
        </p:nvSpPr>
        <p:spPr>
          <a:xfrm>
            <a:off x="8413960" y="3349000"/>
            <a:ext cx="413657" cy="369332"/>
          </a:xfrm>
          <a:prstGeom prst="rect">
            <a:avLst/>
          </a:prstGeom>
          <a:noFill/>
        </p:spPr>
        <p:txBody>
          <a:bodyPr wrap="square" rtlCol="0">
            <a:spAutoFit/>
          </a:bodyPr>
          <a:lstStyle/>
          <a:p>
            <a:r>
              <a:rPr lang="en-GB" b="1" dirty="0">
                <a:solidFill>
                  <a:srgbClr val="FF0000"/>
                </a:solidFill>
              </a:rPr>
              <a:t>5</a:t>
            </a:r>
          </a:p>
        </p:txBody>
      </p:sp>
      <p:sp>
        <p:nvSpPr>
          <p:cNvPr id="22" name="TextBox 21">
            <a:extLst>
              <a:ext uri="{FF2B5EF4-FFF2-40B4-BE49-F238E27FC236}">
                <a16:creationId xmlns:a16="http://schemas.microsoft.com/office/drawing/2014/main" id="{63E240FB-D5DE-9290-38C1-979226FCD8FC}"/>
              </a:ext>
            </a:extLst>
          </p:cNvPr>
          <p:cNvSpPr txBox="1"/>
          <p:nvPr/>
        </p:nvSpPr>
        <p:spPr>
          <a:xfrm>
            <a:off x="7543390" y="5922194"/>
            <a:ext cx="413657" cy="369332"/>
          </a:xfrm>
          <a:prstGeom prst="rect">
            <a:avLst/>
          </a:prstGeom>
          <a:noFill/>
        </p:spPr>
        <p:txBody>
          <a:bodyPr wrap="square" rtlCol="0">
            <a:spAutoFit/>
          </a:bodyPr>
          <a:lstStyle/>
          <a:p>
            <a:r>
              <a:rPr lang="en-GB" b="1" dirty="0">
                <a:solidFill>
                  <a:srgbClr val="FF0000"/>
                </a:solidFill>
              </a:rPr>
              <a:t>6</a:t>
            </a:r>
          </a:p>
        </p:txBody>
      </p:sp>
      <p:pic>
        <p:nvPicPr>
          <p:cNvPr id="23" name="ttsMP3.com_VoiceText_2022-8-10_21_55_23" descr="Volume with solid fill">
            <a:hlinkClick r:id="" action="ppaction://media"/>
            <a:extLst>
              <a:ext uri="{FF2B5EF4-FFF2-40B4-BE49-F238E27FC236}">
                <a16:creationId xmlns:a16="http://schemas.microsoft.com/office/drawing/2014/main" id="{C3607D2E-CFB6-2965-D63B-CFFA467ADB05}"/>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53847" y="358031"/>
            <a:ext cx="660113" cy="660113"/>
          </a:xfrm>
          <a:prstGeom prst="rect">
            <a:avLst/>
          </a:prstGeom>
        </p:spPr>
      </p:pic>
    </p:spTree>
    <p:extLst>
      <p:ext uri="{BB962C8B-B14F-4D97-AF65-F5344CB8AC3E}">
        <p14:creationId xmlns:p14="http://schemas.microsoft.com/office/powerpoint/2010/main" val="24426744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5"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Tipos de demonstrações financeiras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BALANÇO PATRIMONIAL DA EMPRESA</a:t>
            </a:r>
          </a:p>
          <a:p>
            <a:pPr>
              <a:lnSpc>
                <a:spcPct val="100000"/>
              </a:lnSpc>
            </a:pPr>
            <a:r>
              <a:rPr lang="en-US" sz="2000" dirty="0">
                <a:latin typeface="Open Sans" panose="020B0606030504020204"/>
              </a:rPr>
              <a:t>Um balanço patrimonial é frequentemente descrito como um "retrato" da condição financeira de uma empresa em uma data específica. </a:t>
            </a:r>
          </a:p>
          <a:p>
            <a:pPr>
              <a:lnSpc>
                <a:spcPct val="100000"/>
              </a:lnSpc>
            </a:pPr>
            <a:r>
              <a:rPr lang="en-US" sz="2000" dirty="0">
                <a:latin typeface="Open Sans" panose="020B0606030504020204"/>
              </a:rPr>
              <a:t>Ele resume o que uma empresa possui, seus ativos, e o que ela deve, seus passivos.</a:t>
            </a:r>
          </a:p>
          <a:p>
            <a:pPr>
              <a:lnSpc>
                <a:spcPct val="100000"/>
              </a:lnSpc>
            </a:pPr>
            <a:r>
              <a:rPr lang="en-US" sz="2000" dirty="0">
                <a:latin typeface="Open Sans" panose="020B0606030504020204"/>
              </a:rPr>
              <a:t>Equação do balanço patrimonial: </a:t>
            </a:r>
          </a:p>
          <a:p>
            <a:pPr marL="0" indent="0">
              <a:lnSpc>
                <a:spcPct val="100000"/>
              </a:lnSpc>
              <a:buNone/>
            </a:pPr>
            <a:r>
              <a:rPr lang="en-US" sz="2000" i="1" dirty="0">
                <a:latin typeface="Open Sans" panose="020B0606030504020204"/>
              </a:rPr>
              <a:t>	Ativos = Passivo + Patrimônio Líquido</a:t>
            </a:r>
          </a:p>
          <a:p>
            <a:endParaRPr lang="en-US" sz="2400" dirty="0"/>
          </a:p>
        </p:txBody>
      </p:sp>
      <p:pic>
        <p:nvPicPr>
          <p:cNvPr id="7" name="Google Shape;216;p17">
            <a:extLst>
              <a:ext uri="{FF2B5EF4-FFF2-40B4-BE49-F238E27FC236}">
                <a16:creationId xmlns:a16="http://schemas.microsoft.com/office/drawing/2014/main" id="{8F15ED87-0498-4A21-BB8B-2C05AE7F690A}"/>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20000" contrast="-40000"/>
                    </a14:imgEffect>
                  </a14:imgLayer>
                </a14:imgProps>
              </a:ext>
            </a:extLst>
          </a:blip>
          <a:srcRect/>
          <a:stretch/>
        </p:blipFill>
        <p:spPr>
          <a:xfrm>
            <a:off x="6296628" y="1795780"/>
            <a:ext cx="5347503" cy="3922114"/>
          </a:xfrm>
          <a:prstGeom prst="rect">
            <a:avLst/>
          </a:prstGeom>
          <a:noFill/>
          <a:ln>
            <a:noFill/>
          </a:ln>
        </p:spPr>
      </p:pic>
      <p:sp>
        <p:nvSpPr>
          <p:cNvPr id="10" name="Oval 9">
            <a:extLst>
              <a:ext uri="{FF2B5EF4-FFF2-40B4-BE49-F238E27FC236}">
                <a16:creationId xmlns:a16="http://schemas.microsoft.com/office/drawing/2014/main" id="{57735AB4-105C-6144-B637-945105C69069}"/>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5.mp3" descr="Track5_Lecture6_Slide15.mp3">
            <a:hlinkClick r:id="" action="ppaction://media"/>
            <a:extLst>
              <a:ext uri="{FF2B5EF4-FFF2-40B4-BE49-F238E27FC236}">
                <a16:creationId xmlns:a16="http://schemas.microsoft.com/office/drawing/2014/main" id="{27807DB2-D4A1-684B-BBBF-0BD4846EEB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8802" y="780754"/>
            <a:ext cx="812800" cy="812800"/>
          </a:xfrm>
          <a:prstGeom prst="rect">
            <a:avLst/>
          </a:prstGeom>
        </p:spPr>
      </p:pic>
    </p:spTree>
    <p:extLst>
      <p:ext uri="{BB962C8B-B14F-4D97-AF65-F5344CB8AC3E}">
        <p14:creationId xmlns:p14="http://schemas.microsoft.com/office/powerpoint/2010/main" val="1490788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Tipos de demonstrações financeiras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Exemplo de balanço patrimonial</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985F8509-A0F5-344C-8C48-7E70895B6BDB}"/>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6.mp3" descr="Track5_Lecture6_Slide16.mp3">
            <a:hlinkClick r:id="" action="ppaction://media"/>
            <a:extLst>
              <a:ext uri="{FF2B5EF4-FFF2-40B4-BE49-F238E27FC236}">
                <a16:creationId xmlns:a16="http://schemas.microsoft.com/office/drawing/2014/main" id="{86C34BB2-9D26-4A4E-99A8-AB1DFE028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
        <p:nvSpPr>
          <p:cNvPr id="4" name="Rectangle 3">
            <a:extLst>
              <a:ext uri="{FF2B5EF4-FFF2-40B4-BE49-F238E27FC236}">
                <a16:creationId xmlns:a16="http://schemas.microsoft.com/office/drawing/2014/main" id="{22422F00-28CE-7224-FDD2-B43BAE2D6565}"/>
              </a:ext>
            </a:extLst>
          </p:cNvPr>
          <p:cNvSpPr/>
          <p:nvPr/>
        </p:nvSpPr>
        <p:spPr>
          <a:xfrm>
            <a:off x="5823856" y="4800600"/>
            <a:ext cx="511629" cy="1458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369170-D7FB-8327-6BE4-568348E7D5A6}"/>
              </a:ext>
            </a:extLst>
          </p:cNvPr>
          <p:cNvSpPr/>
          <p:nvPr/>
        </p:nvSpPr>
        <p:spPr>
          <a:xfrm>
            <a:off x="5823856" y="3178628"/>
            <a:ext cx="511629" cy="239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993273-0593-5FC6-C23A-230875E2C5EE}"/>
              </a:ext>
            </a:extLst>
          </p:cNvPr>
          <p:cNvSpPr/>
          <p:nvPr/>
        </p:nvSpPr>
        <p:spPr>
          <a:xfrm>
            <a:off x="5823856" y="1820444"/>
            <a:ext cx="511629" cy="400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D70C8C-D4B8-109D-225F-C58347ABDBB0}"/>
              </a:ext>
            </a:extLst>
          </p:cNvPr>
          <p:cNvSpPr/>
          <p:nvPr/>
        </p:nvSpPr>
        <p:spPr>
          <a:xfrm>
            <a:off x="5823855" y="2939598"/>
            <a:ext cx="511629" cy="23948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1B896D-55B6-BAA8-6CDC-40E7D3F393D3}"/>
              </a:ext>
            </a:extLst>
          </p:cNvPr>
          <p:cNvSpPr/>
          <p:nvPr/>
        </p:nvSpPr>
        <p:spPr>
          <a:xfrm>
            <a:off x="5823855" y="2570706"/>
            <a:ext cx="511629" cy="36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960EC81-9A1A-2F1C-6B3F-40A316E7AFA3}"/>
              </a:ext>
            </a:extLst>
          </p:cNvPr>
          <p:cNvSpPr txBox="1"/>
          <p:nvPr/>
        </p:nvSpPr>
        <p:spPr>
          <a:xfrm>
            <a:off x="5537471" y="4722114"/>
            <a:ext cx="412102" cy="369332"/>
          </a:xfrm>
          <a:prstGeom prst="rect">
            <a:avLst/>
          </a:prstGeom>
          <a:noFill/>
        </p:spPr>
        <p:txBody>
          <a:bodyPr wrap="square" rtlCol="0">
            <a:spAutoFit/>
          </a:bodyPr>
          <a:lstStyle/>
          <a:p>
            <a:r>
              <a:rPr lang="en-GB" b="1" dirty="0">
                <a:solidFill>
                  <a:srgbClr val="FF0000"/>
                </a:solidFill>
              </a:rPr>
              <a:t>1</a:t>
            </a:r>
          </a:p>
        </p:txBody>
      </p:sp>
      <p:sp>
        <p:nvSpPr>
          <p:cNvPr id="17" name="TextBox 16">
            <a:extLst>
              <a:ext uri="{FF2B5EF4-FFF2-40B4-BE49-F238E27FC236}">
                <a16:creationId xmlns:a16="http://schemas.microsoft.com/office/drawing/2014/main" id="{332597EE-B176-07CC-D53B-3182C6F4DECE}"/>
              </a:ext>
            </a:extLst>
          </p:cNvPr>
          <p:cNvSpPr txBox="1"/>
          <p:nvPr/>
        </p:nvSpPr>
        <p:spPr>
          <a:xfrm>
            <a:off x="5537471" y="1758678"/>
            <a:ext cx="412102" cy="369332"/>
          </a:xfrm>
          <a:prstGeom prst="rect">
            <a:avLst/>
          </a:prstGeom>
          <a:noFill/>
        </p:spPr>
        <p:txBody>
          <a:bodyPr wrap="square" rtlCol="0">
            <a:spAutoFit/>
          </a:bodyPr>
          <a:lstStyle/>
          <a:p>
            <a:r>
              <a:rPr lang="en-GB" b="1" dirty="0">
                <a:solidFill>
                  <a:srgbClr val="FF0000"/>
                </a:solidFill>
              </a:rPr>
              <a:t>3</a:t>
            </a:r>
          </a:p>
        </p:txBody>
      </p:sp>
      <p:sp>
        <p:nvSpPr>
          <p:cNvPr id="18" name="TextBox 17">
            <a:extLst>
              <a:ext uri="{FF2B5EF4-FFF2-40B4-BE49-F238E27FC236}">
                <a16:creationId xmlns:a16="http://schemas.microsoft.com/office/drawing/2014/main" id="{B4B2674A-8762-1D7B-8B79-38D5B1E4BE22}"/>
              </a:ext>
            </a:extLst>
          </p:cNvPr>
          <p:cNvSpPr txBox="1"/>
          <p:nvPr/>
        </p:nvSpPr>
        <p:spPr>
          <a:xfrm>
            <a:off x="5205702" y="2891605"/>
            <a:ext cx="412102" cy="369332"/>
          </a:xfrm>
          <a:prstGeom prst="rect">
            <a:avLst/>
          </a:prstGeom>
          <a:noFill/>
        </p:spPr>
        <p:txBody>
          <a:bodyPr wrap="square" rtlCol="0">
            <a:spAutoFit/>
          </a:bodyPr>
          <a:lstStyle/>
          <a:p>
            <a:r>
              <a:rPr lang="en-GB" b="1" dirty="0">
                <a:solidFill>
                  <a:srgbClr val="FF0000"/>
                </a:solidFill>
              </a:rPr>
              <a:t>2</a:t>
            </a:r>
          </a:p>
        </p:txBody>
      </p:sp>
      <p:sp>
        <p:nvSpPr>
          <p:cNvPr id="19" name="TextBox 18">
            <a:extLst>
              <a:ext uri="{FF2B5EF4-FFF2-40B4-BE49-F238E27FC236}">
                <a16:creationId xmlns:a16="http://schemas.microsoft.com/office/drawing/2014/main" id="{89A54775-F23E-C004-7051-F8C540D67558}"/>
              </a:ext>
            </a:extLst>
          </p:cNvPr>
          <p:cNvSpPr txBox="1"/>
          <p:nvPr/>
        </p:nvSpPr>
        <p:spPr>
          <a:xfrm>
            <a:off x="5548356" y="2902491"/>
            <a:ext cx="412102" cy="369332"/>
          </a:xfrm>
          <a:prstGeom prst="rect">
            <a:avLst/>
          </a:prstGeom>
          <a:noFill/>
        </p:spPr>
        <p:txBody>
          <a:bodyPr wrap="square" rtlCol="0">
            <a:spAutoFit/>
          </a:bodyPr>
          <a:lstStyle/>
          <a:p>
            <a:r>
              <a:rPr lang="en-GB" b="1" dirty="0">
                <a:solidFill>
                  <a:schemeClr val="accent6"/>
                </a:solidFill>
              </a:rPr>
              <a:t>4</a:t>
            </a:r>
          </a:p>
        </p:txBody>
      </p:sp>
      <p:cxnSp>
        <p:nvCxnSpPr>
          <p:cNvPr id="21" name="Straight Arrow Connector 20">
            <a:extLst>
              <a:ext uri="{FF2B5EF4-FFF2-40B4-BE49-F238E27FC236}">
                <a16:creationId xmlns:a16="http://schemas.microsoft.com/office/drawing/2014/main" id="{3E809096-0374-376A-4737-50F294F92912}"/>
              </a:ext>
            </a:extLst>
          </p:cNvPr>
          <p:cNvCxnSpPr>
            <a:cxnSpLocks/>
          </p:cNvCxnSpPr>
          <p:nvPr/>
        </p:nvCxnSpPr>
        <p:spPr>
          <a:xfrm flipV="1">
            <a:off x="5470601" y="2755152"/>
            <a:ext cx="331482" cy="238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5D8EE3-74D2-FF2A-B65B-F9748A1B16A7}"/>
              </a:ext>
            </a:extLst>
          </p:cNvPr>
          <p:cNvCxnSpPr>
            <a:cxnSpLocks/>
          </p:cNvCxnSpPr>
          <p:nvPr/>
        </p:nvCxnSpPr>
        <p:spPr>
          <a:xfrm>
            <a:off x="5448828" y="3208992"/>
            <a:ext cx="305579" cy="89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412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Tipos de demonstrativos financeiros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Exemplo de balanço patrimonial</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AB9EB7D5-CDBA-B944-AD2C-071BB21CF0C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C94235-A81B-47B4-1F4E-DF356CDE765A}"/>
              </a:ext>
            </a:extLst>
          </p:cNvPr>
          <p:cNvSpPr/>
          <p:nvPr/>
        </p:nvSpPr>
        <p:spPr>
          <a:xfrm>
            <a:off x="6335486" y="1817914"/>
            <a:ext cx="576943" cy="1369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3A222-B1A1-BEA6-7217-F33B1BD143C2}"/>
              </a:ext>
            </a:extLst>
          </p:cNvPr>
          <p:cNvSpPr/>
          <p:nvPr/>
        </p:nvSpPr>
        <p:spPr>
          <a:xfrm>
            <a:off x="6346373" y="3176102"/>
            <a:ext cx="576943" cy="444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D11B3A-A566-5D9A-314B-5CB9E18B5BF6}"/>
              </a:ext>
            </a:extLst>
          </p:cNvPr>
          <p:cNvSpPr/>
          <p:nvPr/>
        </p:nvSpPr>
        <p:spPr>
          <a:xfrm>
            <a:off x="6346373" y="3599634"/>
            <a:ext cx="576943" cy="26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4D06FFC-98C8-8755-8C26-17596F930EFD}"/>
              </a:ext>
            </a:extLst>
          </p:cNvPr>
          <p:cNvSpPr txBox="1"/>
          <p:nvPr/>
        </p:nvSpPr>
        <p:spPr>
          <a:xfrm>
            <a:off x="6052456" y="1905576"/>
            <a:ext cx="272143" cy="369332"/>
          </a:xfrm>
          <a:prstGeom prst="rect">
            <a:avLst/>
          </a:prstGeom>
          <a:noFill/>
        </p:spPr>
        <p:txBody>
          <a:bodyPr wrap="square" rtlCol="0">
            <a:spAutoFit/>
          </a:bodyPr>
          <a:lstStyle/>
          <a:p>
            <a:r>
              <a:rPr lang="en-GB" b="1" dirty="0">
                <a:solidFill>
                  <a:srgbClr val="FF0000"/>
                </a:solidFill>
              </a:rPr>
              <a:t>1</a:t>
            </a:r>
          </a:p>
        </p:txBody>
      </p:sp>
      <p:sp>
        <p:nvSpPr>
          <p:cNvPr id="16" name="TextBox 15">
            <a:extLst>
              <a:ext uri="{FF2B5EF4-FFF2-40B4-BE49-F238E27FC236}">
                <a16:creationId xmlns:a16="http://schemas.microsoft.com/office/drawing/2014/main" id="{0EE63A06-97B9-033E-0365-28602CB1CBCB}"/>
              </a:ext>
            </a:extLst>
          </p:cNvPr>
          <p:cNvSpPr txBox="1"/>
          <p:nvPr/>
        </p:nvSpPr>
        <p:spPr>
          <a:xfrm>
            <a:off x="6096000" y="3311096"/>
            <a:ext cx="272143" cy="369332"/>
          </a:xfrm>
          <a:prstGeom prst="rect">
            <a:avLst/>
          </a:prstGeom>
          <a:noFill/>
        </p:spPr>
        <p:txBody>
          <a:bodyPr wrap="square" rtlCol="0">
            <a:spAutoFit/>
          </a:bodyPr>
          <a:lstStyle/>
          <a:p>
            <a:r>
              <a:rPr lang="en-GB" b="1" dirty="0">
                <a:solidFill>
                  <a:srgbClr val="FF0000"/>
                </a:solidFill>
              </a:rPr>
              <a:t>2</a:t>
            </a:r>
          </a:p>
        </p:txBody>
      </p:sp>
      <p:sp>
        <p:nvSpPr>
          <p:cNvPr id="17" name="TextBox 16">
            <a:extLst>
              <a:ext uri="{FF2B5EF4-FFF2-40B4-BE49-F238E27FC236}">
                <a16:creationId xmlns:a16="http://schemas.microsoft.com/office/drawing/2014/main" id="{623F6DB7-44E5-C52C-EB64-6A3F27863F5F}"/>
              </a:ext>
            </a:extLst>
          </p:cNvPr>
          <p:cNvSpPr txBox="1"/>
          <p:nvPr/>
        </p:nvSpPr>
        <p:spPr>
          <a:xfrm>
            <a:off x="6128656" y="3495762"/>
            <a:ext cx="206829" cy="369332"/>
          </a:xfrm>
          <a:prstGeom prst="rect">
            <a:avLst/>
          </a:prstGeom>
          <a:noFill/>
        </p:spPr>
        <p:txBody>
          <a:bodyPr wrap="square" rtlCol="0">
            <a:spAutoFit/>
          </a:bodyPr>
          <a:lstStyle/>
          <a:p>
            <a:r>
              <a:rPr lang="en-GB" b="1" dirty="0">
                <a:solidFill>
                  <a:srgbClr val="FF0000"/>
                </a:solidFill>
              </a:rPr>
              <a:t>3</a:t>
            </a:r>
          </a:p>
        </p:txBody>
      </p:sp>
      <p:sp>
        <p:nvSpPr>
          <p:cNvPr id="18" name="Rectangle 17">
            <a:extLst>
              <a:ext uri="{FF2B5EF4-FFF2-40B4-BE49-F238E27FC236}">
                <a16:creationId xmlns:a16="http://schemas.microsoft.com/office/drawing/2014/main" id="{CF34D257-2A9D-F990-FB82-C399B3D4D151}"/>
              </a:ext>
            </a:extLst>
          </p:cNvPr>
          <p:cNvSpPr/>
          <p:nvPr/>
        </p:nvSpPr>
        <p:spPr>
          <a:xfrm>
            <a:off x="6335486" y="3839166"/>
            <a:ext cx="576943" cy="9614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ACC6DF-6FFC-358A-A22E-2852898CD2C7}"/>
              </a:ext>
            </a:extLst>
          </p:cNvPr>
          <p:cNvSpPr/>
          <p:nvPr/>
        </p:nvSpPr>
        <p:spPr>
          <a:xfrm>
            <a:off x="6346372" y="4800600"/>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6A4FB9F-47CD-E700-A441-C7308C14E348}"/>
              </a:ext>
            </a:extLst>
          </p:cNvPr>
          <p:cNvSpPr/>
          <p:nvPr/>
        </p:nvSpPr>
        <p:spPr>
          <a:xfrm>
            <a:off x="6335485" y="5240700"/>
            <a:ext cx="576943" cy="615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EF6E3B-11C2-24F9-BDBE-A8E0E96CD292}"/>
              </a:ext>
            </a:extLst>
          </p:cNvPr>
          <p:cNvSpPr/>
          <p:nvPr/>
        </p:nvSpPr>
        <p:spPr>
          <a:xfrm>
            <a:off x="6346372" y="5837872"/>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9B38B25-E628-0824-9A83-698EB7F65522}"/>
              </a:ext>
            </a:extLst>
          </p:cNvPr>
          <p:cNvSpPr txBox="1"/>
          <p:nvPr/>
        </p:nvSpPr>
        <p:spPr>
          <a:xfrm>
            <a:off x="6070096" y="3858776"/>
            <a:ext cx="206829" cy="369332"/>
          </a:xfrm>
          <a:prstGeom prst="rect">
            <a:avLst/>
          </a:prstGeom>
          <a:noFill/>
        </p:spPr>
        <p:txBody>
          <a:bodyPr wrap="square" rtlCol="0">
            <a:spAutoFit/>
          </a:bodyPr>
          <a:lstStyle/>
          <a:p>
            <a:r>
              <a:rPr lang="en-GB" b="1" dirty="0">
                <a:solidFill>
                  <a:srgbClr val="FF0000"/>
                </a:solidFill>
              </a:rPr>
              <a:t>4</a:t>
            </a:r>
          </a:p>
        </p:txBody>
      </p:sp>
      <p:sp>
        <p:nvSpPr>
          <p:cNvPr id="23" name="TextBox 22">
            <a:extLst>
              <a:ext uri="{FF2B5EF4-FFF2-40B4-BE49-F238E27FC236}">
                <a16:creationId xmlns:a16="http://schemas.microsoft.com/office/drawing/2014/main" id="{84B46134-3948-2B33-85D1-9D77F915DB7F}"/>
              </a:ext>
            </a:extLst>
          </p:cNvPr>
          <p:cNvSpPr txBox="1"/>
          <p:nvPr/>
        </p:nvSpPr>
        <p:spPr>
          <a:xfrm>
            <a:off x="6128656" y="4747260"/>
            <a:ext cx="206829" cy="369332"/>
          </a:xfrm>
          <a:prstGeom prst="rect">
            <a:avLst/>
          </a:prstGeom>
          <a:noFill/>
        </p:spPr>
        <p:txBody>
          <a:bodyPr wrap="square" rtlCol="0">
            <a:spAutoFit/>
          </a:bodyPr>
          <a:lstStyle/>
          <a:p>
            <a:r>
              <a:rPr lang="en-GB" b="1" dirty="0">
                <a:solidFill>
                  <a:srgbClr val="FF0000"/>
                </a:solidFill>
              </a:rPr>
              <a:t>5</a:t>
            </a:r>
          </a:p>
        </p:txBody>
      </p:sp>
      <p:sp>
        <p:nvSpPr>
          <p:cNvPr id="24" name="TextBox 23">
            <a:extLst>
              <a:ext uri="{FF2B5EF4-FFF2-40B4-BE49-F238E27FC236}">
                <a16:creationId xmlns:a16="http://schemas.microsoft.com/office/drawing/2014/main" id="{6BC59808-6466-5064-1864-9C2E684F93BD}"/>
              </a:ext>
            </a:extLst>
          </p:cNvPr>
          <p:cNvSpPr txBox="1"/>
          <p:nvPr/>
        </p:nvSpPr>
        <p:spPr>
          <a:xfrm>
            <a:off x="6117769" y="5330405"/>
            <a:ext cx="206829" cy="369332"/>
          </a:xfrm>
          <a:prstGeom prst="rect">
            <a:avLst/>
          </a:prstGeom>
          <a:noFill/>
        </p:spPr>
        <p:txBody>
          <a:bodyPr wrap="square" rtlCol="0">
            <a:spAutoFit/>
          </a:bodyPr>
          <a:lstStyle/>
          <a:p>
            <a:r>
              <a:rPr lang="en-GB" b="1" dirty="0">
                <a:solidFill>
                  <a:srgbClr val="FF0000"/>
                </a:solidFill>
              </a:rPr>
              <a:t>6</a:t>
            </a:r>
          </a:p>
        </p:txBody>
      </p:sp>
      <p:sp>
        <p:nvSpPr>
          <p:cNvPr id="25" name="TextBox 24">
            <a:extLst>
              <a:ext uri="{FF2B5EF4-FFF2-40B4-BE49-F238E27FC236}">
                <a16:creationId xmlns:a16="http://schemas.microsoft.com/office/drawing/2014/main" id="{363B0E00-60AC-53C6-E3E9-48ECC92A25D4}"/>
              </a:ext>
            </a:extLst>
          </p:cNvPr>
          <p:cNvSpPr txBox="1"/>
          <p:nvPr/>
        </p:nvSpPr>
        <p:spPr>
          <a:xfrm>
            <a:off x="6117769" y="5935578"/>
            <a:ext cx="206829" cy="369332"/>
          </a:xfrm>
          <a:prstGeom prst="rect">
            <a:avLst/>
          </a:prstGeom>
          <a:noFill/>
        </p:spPr>
        <p:txBody>
          <a:bodyPr wrap="square" rtlCol="0">
            <a:spAutoFit/>
          </a:bodyPr>
          <a:lstStyle/>
          <a:p>
            <a:r>
              <a:rPr lang="en-GB" b="1" dirty="0">
                <a:solidFill>
                  <a:srgbClr val="FF0000"/>
                </a:solidFill>
              </a:rPr>
              <a:t>7</a:t>
            </a:r>
          </a:p>
        </p:txBody>
      </p:sp>
      <p:pic>
        <p:nvPicPr>
          <p:cNvPr id="26" name="ttsMP3.com_VoiceText_2022-8-10_22_42_34" descr="Volume with solid fill">
            <a:hlinkClick r:id="" action="ppaction://media"/>
            <a:extLst>
              <a:ext uri="{FF2B5EF4-FFF2-40B4-BE49-F238E27FC236}">
                <a16:creationId xmlns:a16="http://schemas.microsoft.com/office/drawing/2014/main" id="{DC577C8B-EFBC-186D-40FD-B33B4A0F37F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737810" y="356388"/>
            <a:ext cx="709504" cy="709504"/>
          </a:xfrm>
          <a:prstGeom prst="rect">
            <a:avLst/>
          </a:prstGeom>
        </p:spPr>
      </p:pic>
    </p:spTree>
    <p:extLst>
      <p:ext uri="{BB962C8B-B14F-4D97-AF65-F5344CB8AC3E}">
        <p14:creationId xmlns:p14="http://schemas.microsoft.com/office/powerpoint/2010/main" val="1265848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7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6.4.1 Tipos de índices financeiros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Índices financeiros selecionados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10515600"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O FINPLAN gera vários índices financeiros. Explicaremos três deles:</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Alavancagem</a:t>
            </a:r>
          </a:p>
          <a:p>
            <a:pPr marL="914400" lvl="1" indent="-457200">
              <a:lnSpc>
                <a:spcPct val="100000"/>
              </a:lnSpc>
              <a:buAutoNum type="arabicPeriod"/>
            </a:pPr>
            <a:r>
              <a:rPr lang="en-US" sz="2000" b="1" dirty="0">
                <a:latin typeface="Open Sans" panose="020B0606030504020204"/>
              </a:rPr>
              <a:t>Índice de cobertura do serviço da </a:t>
            </a:r>
            <a:r>
              <a:rPr lang="en-US" sz="2000" dirty="0">
                <a:ea typeface="+mn-lt"/>
                <a:cs typeface="+mn-lt"/>
              </a:rPr>
              <a:t>dívida </a:t>
            </a:r>
            <a:r>
              <a:rPr lang="en-US" sz="2000" b="1" dirty="0">
                <a:latin typeface="Open Sans" panose="020B0606030504020204"/>
              </a:rPr>
              <a:t>(DSCR)</a:t>
            </a:r>
          </a:p>
          <a:p>
            <a:pPr marL="914400" lvl="1" indent="-457200">
              <a:lnSpc>
                <a:spcPct val="100000"/>
              </a:lnSpc>
              <a:buFont typeface="+mj-lt"/>
              <a:buAutoNum type="arabicPeriod"/>
            </a:pPr>
            <a:r>
              <a:rPr lang="en-US" sz="2000" b="1" dirty="0">
                <a:latin typeface="Open Sans" panose="020B0606030504020204"/>
              </a:rPr>
              <a:t>Taxa de risco cambial</a:t>
            </a: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6"/>
          <a:srcRect l="16156" r="18121"/>
          <a:stretch/>
        </p:blipFill>
        <p:spPr>
          <a:xfrm>
            <a:off x="7710486" y="2385724"/>
            <a:ext cx="3856907" cy="3787036"/>
          </a:xfrm>
          <a:prstGeom prst="rect">
            <a:avLst/>
          </a:prstGeom>
        </p:spPr>
      </p:pic>
      <p:sp>
        <p:nvSpPr>
          <p:cNvPr id="10" name="Oval 9">
            <a:extLst>
              <a:ext uri="{FF2B5EF4-FFF2-40B4-BE49-F238E27FC236}">
                <a16:creationId xmlns:a16="http://schemas.microsoft.com/office/drawing/2014/main" id="{22AF7B03-6335-754E-9A2C-A03F50B3DF9D}"/>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8.mp3" descr="Track5_Lecture6_Slide18.mp3">
            <a:hlinkClick r:id="" action="ppaction://media"/>
            <a:extLst>
              <a:ext uri="{FF2B5EF4-FFF2-40B4-BE49-F238E27FC236}">
                <a16:creationId xmlns:a16="http://schemas.microsoft.com/office/drawing/2014/main" id="{12D8B5EF-AA1F-354D-9FBE-D01FCFFC3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2934" y="780754"/>
            <a:ext cx="812800" cy="812800"/>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Tipos de índices financeiros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Índices financeiros selecionados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ALAVANCAGEM</a:t>
            </a:r>
          </a:p>
          <a:p>
            <a:pPr>
              <a:lnSpc>
                <a:spcPct val="100000"/>
              </a:lnSpc>
            </a:pPr>
            <a:r>
              <a:rPr lang="en-US" sz="2000" dirty="0">
                <a:latin typeface="Open Sans" panose="020B0606030504020204"/>
              </a:rPr>
              <a:t>Índice de dívida e patrimônio líquido</a:t>
            </a:r>
          </a:p>
          <a:p>
            <a:pPr>
              <a:lnSpc>
                <a:spcPct val="100000"/>
              </a:lnSpc>
            </a:pPr>
            <a:r>
              <a:rPr lang="en-US" sz="2000" dirty="0">
                <a:latin typeface="Open Sans" panose="020B0606030504020204"/>
              </a:rPr>
              <a:t>Varia de projeto para projeto</a:t>
            </a:r>
          </a:p>
          <a:p>
            <a:pPr>
              <a:lnSpc>
                <a:spcPct val="100000"/>
              </a:lnSpc>
            </a:pPr>
            <a:r>
              <a:rPr lang="en-US" sz="2000" dirty="0">
                <a:latin typeface="Open Sans" panose="020B0606030504020204"/>
              </a:rPr>
              <a:t>Comum para projetos de energia (70:30 ou 75:25)</a:t>
            </a:r>
          </a:p>
          <a:p>
            <a:endParaRPr lang="en-US" sz="2400" dirty="0"/>
          </a:p>
        </p:txBody>
      </p:sp>
      <p:sp>
        <p:nvSpPr>
          <p:cNvPr id="7" name="Oval 6">
            <a:extLst>
              <a:ext uri="{FF2B5EF4-FFF2-40B4-BE49-F238E27FC236}">
                <a16:creationId xmlns:a16="http://schemas.microsoft.com/office/drawing/2014/main" id="{36573173-1461-6B4F-9EDF-C0EAF8F96E99}"/>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9.mp3" descr="Track5_Lecture6_Slide19.mp3">
            <a:hlinkClick r:id="" action="ppaction://media"/>
            <a:extLst>
              <a:ext uri="{FF2B5EF4-FFF2-40B4-BE49-F238E27FC236}">
                <a16:creationId xmlns:a16="http://schemas.microsoft.com/office/drawing/2014/main" id="{CDF3034D-E7B5-EC4F-A7E2-6A5C8738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780754"/>
            <a:ext cx="812800" cy="812800"/>
          </a:xfrm>
          <a:prstGeom prst="rect">
            <a:avLst/>
          </a:prstGeom>
        </p:spPr>
      </p:pic>
    </p:spTree>
    <p:extLst>
      <p:ext uri="{BB962C8B-B14F-4D97-AF65-F5344CB8AC3E}">
        <p14:creationId xmlns:p14="http://schemas.microsoft.com/office/powerpoint/2010/main" val="7905754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 </a:t>
            </a:r>
            <a:r>
              <a:rPr lang="en-GB" sz="4400" dirty="0" err="1">
                <a:latin typeface="Open Sans"/>
              </a:rPr>
              <a:t>aprendizagem</a:t>
            </a:r>
            <a:r>
              <a:rPr lang="en-GB" sz="4400" dirty="0">
                <a:latin typeface="Open Sans"/>
              </a:rPr>
              <a:t> </a:t>
            </a:r>
            <a:r>
              <a:rPr lang="en-GB" sz="4400" dirty="0" err="1">
                <a:latin typeface="Open Sans"/>
              </a:rPr>
              <a:t>pretendidos</a:t>
            </a:r>
            <a:endParaRPr lang="en-GB" sz="44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Ao final </a:t>
            </a:r>
            <a:r>
              <a:rPr lang="en-GB" sz="2000" b="1" dirty="0" err="1">
                <a:solidFill>
                  <a:srgbClr val="9DC3E6"/>
                </a:solidFill>
                <a:latin typeface="Open Sans"/>
              </a:rPr>
              <a:t>desta</a:t>
            </a:r>
            <a:r>
              <a:rPr lang="en-GB" sz="2000" b="1" dirty="0">
                <a:solidFill>
                  <a:srgbClr val="9DC3E6"/>
                </a:solidFill>
                <a:latin typeface="Open Sans"/>
              </a:rPr>
              <a:t> aula, você será capaz de:</a:t>
            </a:r>
            <a:endParaRPr lang="en-US" sz="2000" b="1" dirty="0">
              <a:solidFill>
                <a:srgbClr val="9DC3E6"/>
              </a:solidFill>
              <a:latin typeface="Open Sans"/>
            </a:endParaRPr>
          </a:p>
          <a:p>
            <a:pPr marL="342900" indent="-342900" algn="l">
              <a:lnSpc>
                <a:spcPct val="100000"/>
              </a:lnSpc>
              <a:buAutoNum type="arabicPeriod"/>
            </a:pPr>
            <a:r>
              <a:rPr lang="en-GB" sz="2000" dirty="0">
                <a:latin typeface="Open Sans"/>
              </a:rPr>
              <a:t>RAP1: </a:t>
            </a:r>
            <a:r>
              <a:rPr lang="en-US" sz="2000" dirty="0">
                <a:latin typeface="Open Sans"/>
              </a:rPr>
              <a:t>Definir depreciação</a:t>
            </a:r>
          </a:p>
          <a:p>
            <a:pPr marL="342900" indent="-342900" algn="l">
              <a:lnSpc>
                <a:spcPct val="100000"/>
              </a:lnSpc>
              <a:buAutoNum type="arabicPeriod"/>
            </a:pPr>
            <a:r>
              <a:rPr lang="en-US" sz="2000" dirty="0">
                <a:latin typeface="Open Sans"/>
              </a:rPr>
              <a:t>RAP2: Calcular a depreciação com diferentes métodos</a:t>
            </a:r>
          </a:p>
          <a:p>
            <a:pPr marL="342900" indent="-342900" algn="l">
              <a:lnSpc>
                <a:spcPct val="100000"/>
              </a:lnSpc>
              <a:buAutoNum type="arabicPeriod"/>
            </a:pPr>
            <a:r>
              <a:rPr lang="en-US" sz="2000" dirty="0">
                <a:latin typeface="Open Sans"/>
              </a:rPr>
              <a:t>RAP3: Interpretar demonstrações financeiras (como Demonstração de Resultados, Demonstração de Fluxo de Caixa e Balanço Patrimonial)</a:t>
            </a:r>
          </a:p>
          <a:p>
            <a:pPr marL="342900" indent="-342900" algn="l">
              <a:lnSpc>
                <a:spcPct val="100000"/>
              </a:lnSpc>
              <a:buAutoNum type="arabicPeriod"/>
            </a:pPr>
            <a:r>
              <a:rPr lang="en-US" sz="2000" dirty="0">
                <a:latin typeface="Open Sans"/>
              </a:rPr>
              <a:t>RAP4: Calcular alguns índices financeiros importantes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
        <p:nvSpPr>
          <p:cNvPr id="13" name="Oval 12">
            <a:extLst>
              <a:ext uri="{FF2B5EF4-FFF2-40B4-BE49-F238E27FC236}">
                <a16:creationId xmlns:a16="http://schemas.microsoft.com/office/drawing/2014/main" id="{DA6ABBB9-B1B6-1D4F-8B06-EAFEBF1F1482}"/>
              </a:ext>
            </a:extLst>
          </p:cNvPr>
          <p:cNvSpPr/>
          <p:nvPr/>
        </p:nvSpPr>
        <p:spPr>
          <a:xfrm>
            <a:off x="9003329" y="3125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mp3" descr="Track5_Lecture6_Slide2.mp3">
            <a:hlinkClick r:id="" action="ppaction://media"/>
            <a:extLst>
              <a:ext uri="{FF2B5EF4-FFF2-40B4-BE49-F238E27FC236}">
                <a16:creationId xmlns:a16="http://schemas.microsoft.com/office/drawing/2014/main" id="{28B136D8-FDDB-CD42-8934-93FF00D05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4694" y="37700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6.4.3 Tipos de índices financeiros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Índices financeiros selecionados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ÍNDICE DE COBERTURA DO SERVIÇO DA DÍVIDA (DSCR)</a:t>
            </a:r>
          </a:p>
          <a:p>
            <a:pPr>
              <a:lnSpc>
                <a:spcPct val="100000"/>
              </a:lnSpc>
            </a:pPr>
            <a:r>
              <a:rPr lang="en-US" sz="2000" dirty="0">
                <a:latin typeface="Open Sans" panose="020B0606030504020204"/>
              </a:rPr>
              <a:t>O serviço da dívida é o pagamento pontual dos juros e do principal e o reembolso do valor do título.</a:t>
            </a:r>
          </a:p>
          <a:p>
            <a:pPr>
              <a:lnSpc>
                <a:spcPct val="100000"/>
              </a:lnSpc>
            </a:pPr>
            <a:r>
              <a:rPr lang="en-US" sz="2000" dirty="0">
                <a:latin typeface="Open Sans" panose="020B0606030504020204"/>
              </a:rPr>
              <a:t>Fórmula:</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6">
            <a:alphaModFix/>
          </a:blip>
          <a:srcRect/>
          <a:stretch/>
        </p:blipFill>
        <p:spPr>
          <a:xfrm>
            <a:off x="964388" y="3429000"/>
            <a:ext cx="2849194" cy="2347118"/>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5143982" y="3035413"/>
            <a:ext cx="6209818" cy="400110"/>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Faixa típica de DSCR para projetos de energia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7"/>
          <a:stretch>
            <a:fillRect/>
          </a:stretch>
        </p:blipFill>
        <p:spPr>
          <a:xfrm>
            <a:off x="3923818" y="3442183"/>
            <a:ext cx="7556338" cy="2336799"/>
          </a:xfrm>
          <a:prstGeom prst="rect">
            <a:avLst/>
          </a:prstGeom>
        </p:spPr>
      </p:pic>
      <p:sp>
        <p:nvSpPr>
          <p:cNvPr id="11" name="Oval 10">
            <a:extLst>
              <a:ext uri="{FF2B5EF4-FFF2-40B4-BE49-F238E27FC236}">
                <a16:creationId xmlns:a16="http://schemas.microsoft.com/office/drawing/2014/main" id="{AC2E6CB9-0FCD-AB4C-A719-408E93B48C27}"/>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0.mp3" descr="Track5_Lecture6_Slide20.mp3">
            <a:hlinkClick r:id="" action="ppaction://media"/>
            <a:extLst>
              <a:ext uri="{FF2B5EF4-FFF2-40B4-BE49-F238E27FC236}">
                <a16:creationId xmlns:a16="http://schemas.microsoft.com/office/drawing/2014/main" id="{B54D8D81-BA2C-FD40-BA71-BF5EB83BC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2934" y="788708"/>
            <a:ext cx="812800" cy="812800"/>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6.4.4 Tipos de índices financeiros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Índices financeiros selecionados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943272"/>
            <a:ext cx="10515600" cy="4351338"/>
          </a:xfrm>
        </p:spPr>
        <p:txBody>
          <a:bodyPr>
            <a:normAutofit/>
          </a:bodyPr>
          <a:lstStyle/>
          <a:p>
            <a:pPr marL="0" indent="0">
              <a:lnSpc>
                <a:spcPct val="100000"/>
              </a:lnSpc>
              <a:buNone/>
            </a:pPr>
            <a:r>
              <a:rPr lang="en-US" sz="2000" b="1" u="sng" dirty="0">
                <a:latin typeface="Open Sans" panose="020B0606030504020204"/>
              </a:rPr>
              <a:t>3. RISCO CAMBIAL</a:t>
            </a:r>
          </a:p>
          <a:p>
            <a:pPr>
              <a:lnSpc>
                <a:spcPct val="100000"/>
              </a:lnSpc>
            </a:pPr>
            <a:r>
              <a:rPr lang="en-US" sz="2000" dirty="0">
                <a:latin typeface="Open Sans" panose="020B0606030504020204"/>
              </a:rPr>
              <a:t>Os projetos típicos de energia exigem uma grande quantidade de empréstimos em moeda estrangeira, enquanto o lucro do projeto é em moeda local.</a:t>
            </a:r>
          </a:p>
          <a:p>
            <a:pPr>
              <a:lnSpc>
                <a:spcPct val="100000"/>
              </a:lnSpc>
            </a:pPr>
            <a:r>
              <a:rPr lang="en-US" sz="2000" dirty="0">
                <a:latin typeface="Open Sans" panose="020B0606030504020204"/>
              </a:rPr>
              <a:t>Risco de taxa de câmbio = relação entre o caixa local disponível e o equivalente de caixa local exigido do principal e dos juros em moeda estrangeira.</a:t>
            </a:r>
          </a:p>
          <a:p>
            <a:pPr>
              <a:lnSpc>
                <a:spcPct val="100000"/>
              </a:lnSpc>
            </a:pPr>
            <a:r>
              <a:rPr lang="en-US" sz="2000" dirty="0">
                <a:latin typeface="Open Sans" panose="020B0606030504020204"/>
              </a:rPr>
              <a:t>Ele mede se há dinheiro local suficiente disponível, que poderia ser trocado para gerar a quantidade necessária de moeda estrangeira para o serviço da dívida.</a:t>
            </a:r>
          </a:p>
          <a:p>
            <a:pPr>
              <a:lnSpc>
                <a:spcPct val="100000"/>
              </a:lnSpc>
            </a:pPr>
            <a:r>
              <a:rPr lang="en-US" sz="2000" dirty="0">
                <a:latin typeface="Open Sans" panose="020B0606030504020204"/>
              </a:rPr>
              <a:t>Fórmula:</a:t>
            </a:r>
          </a:p>
          <a:p>
            <a:endParaRPr lang="en-GB" dirty="0"/>
          </a:p>
        </p:txBody>
      </p:sp>
      <p:pic>
        <p:nvPicPr>
          <p:cNvPr id="10" name="Google Shape;271;p24">
            <a:extLst>
              <a:ext uri="{FF2B5EF4-FFF2-40B4-BE49-F238E27FC236}">
                <a16:creationId xmlns:a16="http://schemas.microsoft.com/office/drawing/2014/main" id="{AEF7D255-E6DD-4A28-8B33-23FCCF372F78}"/>
              </a:ext>
            </a:extLst>
          </p:cNvPr>
          <p:cNvPicPr preferRelativeResize="0"/>
          <p:nvPr/>
        </p:nvPicPr>
        <p:blipFill rotWithShape="1">
          <a:blip r:embed="rId6">
            <a:alphaModFix/>
          </a:blip>
          <a:srcRect/>
          <a:stretch/>
        </p:blipFill>
        <p:spPr>
          <a:xfrm>
            <a:off x="2788064" y="4598272"/>
            <a:ext cx="6054994" cy="1293241"/>
          </a:xfrm>
          <a:prstGeom prst="rect">
            <a:avLst/>
          </a:prstGeom>
          <a:noFill/>
          <a:ln>
            <a:noFill/>
          </a:ln>
        </p:spPr>
      </p:pic>
      <p:sp>
        <p:nvSpPr>
          <p:cNvPr id="11" name="Oval 10">
            <a:extLst>
              <a:ext uri="{FF2B5EF4-FFF2-40B4-BE49-F238E27FC236}">
                <a16:creationId xmlns:a16="http://schemas.microsoft.com/office/drawing/2014/main" id="{2BA8E2F7-E90F-7446-AD65-98737C2550DB}"/>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1.mp3" descr="Track5_Lecture6_Slide21.mp3">
            <a:hlinkClick r:id="" action="ppaction://media"/>
            <a:extLst>
              <a:ext uri="{FF2B5EF4-FFF2-40B4-BE49-F238E27FC236}">
                <a16:creationId xmlns:a16="http://schemas.microsoft.com/office/drawing/2014/main" id="{E7A8EAA7-1453-C846-A31C-548F020B61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9884" y="780754"/>
            <a:ext cx="812800" cy="812800"/>
          </a:xfrm>
          <a:prstGeom prst="rect">
            <a:avLst/>
          </a:prstGeom>
        </p:spPr>
      </p:pic>
    </p:spTree>
    <p:extLst>
      <p:ext uri="{BB962C8B-B14F-4D97-AF65-F5344CB8AC3E}">
        <p14:creationId xmlns:p14="http://schemas.microsoft.com/office/powerpoint/2010/main" val="2950738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Índices financeiros típicos para financiamento de projetos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Índices financeiros selecionados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Os índices financeiros para o financiamento de projetos variam significativamente, dependendo do perfil de risco do projeto.</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6"/>
          <a:stretch>
            <a:fillRect/>
          </a:stretch>
        </p:blipFill>
        <p:spPr>
          <a:xfrm>
            <a:off x="885464" y="3039889"/>
            <a:ext cx="10179933" cy="2099663"/>
          </a:xfrm>
          <a:prstGeom prst="rect">
            <a:avLst/>
          </a:prstGeom>
        </p:spPr>
      </p:pic>
      <p:sp>
        <p:nvSpPr>
          <p:cNvPr id="10" name="Oval 9">
            <a:extLst>
              <a:ext uri="{FF2B5EF4-FFF2-40B4-BE49-F238E27FC236}">
                <a16:creationId xmlns:a16="http://schemas.microsoft.com/office/drawing/2014/main" id="{DACB7152-1E05-6046-8ABD-87A39CD07FB2}"/>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2.mp3" descr="Track5_Lecture6_Slide22.mp3">
            <a:hlinkClick r:id="" action="ppaction://media"/>
            <a:extLst>
              <a:ext uri="{FF2B5EF4-FFF2-40B4-BE49-F238E27FC236}">
                <a16:creationId xmlns:a16="http://schemas.microsoft.com/office/drawing/2014/main" id="{8484256A-2E98-D84B-AE8C-0696F266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1675" y="786238"/>
            <a:ext cx="812800" cy="812800"/>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6.4 Referências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(Estruturação e financiamento de projetos públicos e privados).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Aula 6: </a:t>
            </a:r>
            <a:r>
              <a:rPr lang="en-ZA" sz="800" dirty="0">
                <a:solidFill>
                  <a:schemeClr val="bg1"/>
                </a:solidFill>
                <a:latin typeface="Open Sans"/>
              </a:rPr>
              <a:t>Depreciação de ativos, </a:t>
            </a:r>
            <a:r>
              <a:rPr lang="en-GB" sz="800" dirty="0">
                <a:solidFill>
                  <a:schemeClr val="bg1"/>
                </a:solidFill>
                <a:latin typeface="Open Sans"/>
              </a:rPr>
              <a:t>demonstrações </a:t>
            </a:r>
            <a:r>
              <a:rPr lang="en-ZA" sz="800" dirty="0">
                <a:solidFill>
                  <a:schemeClr val="bg1"/>
                </a:solidFill>
                <a:latin typeface="Open Sans"/>
              </a:rPr>
              <a:t>financeiras </a:t>
            </a:r>
            <a:r>
              <a:rPr lang="en-GB" sz="800" dirty="0">
                <a:solidFill>
                  <a:schemeClr val="bg1"/>
                </a:solidFill>
                <a:latin typeface="Open Sans"/>
              </a:rPr>
              <a:t>e índices</a:t>
            </a:r>
            <a:r>
              <a:rPr lang="en-US" sz="800" dirty="0">
                <a:solidFill>
                  <a:schemeClr val="bg1"/>
                </a:solidFill>
                <a:latin typeface="Open Sans"/>
              </a:rPr>
              <a: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Versão de lançamento 1.0. [apresentação on-line]. </a:t>
            </a:r>
            <a:r>
              <a:rPr lang="en-US" sz="800" dirty="0" err="1">
                <a:solidFill>
                  <a:schemeClr val="bg1"/>
                </a:solidFill>
                <a:latin typeface="Open Sans"/>
              </a:rPr>
              <a:t>Programa de </a:t>
            </a:r>
            <a:r>
              <a:rPr lang="en-US" sz="800" dirty="0">
                <a:solidFill>
                  <a:schemeClr val="bg1"/>
                </a:solidFill>
                <a:latin typeface="Open Sans"/>
              </a:rPr>
              <a:t>Crescimento Compatível com o Clima e Agência Internacional de Energia Atômica.</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Cursos do CCG (isso o levará ao link do site http://www.ClimateCompatibleGrowth.</a:t>
            </a:r>
            <a:br>
              <a:rPr lang="en-US" sz="800" dirty="0">
                <a:solidFill>
                  <a:schemeClr val="bg1"/>
                </a:solidFill>
                <a:latin typeface="Open Sans"/>
              </a:rPr>
            </a:br>
            <a:r>
              <a:rPr lang="en-US" sz="800" dirty="0" err="1">
                <a:solidFill>
                  <a:schemeClr val="bg1"/>
                </a:solidFill>
                <a:latin typeface="Open Sans"/>
              </a:rPr>
              <a:t>com/teachingmaterials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084046F8-AF82-F343-BE88-ECE8F623E015}"/>
              </a:ext>
            </a:extLst>
          </p:cNvPr>
          <p:cNvGrpSpPr/>
          <p:nvPr/>
        </p:nvGrpSpPr>
        <p:grpSpPr>
          <a:xfrm>
            <a:off x="3339465" y="4105009"/>
            <a:ext cx="1877504" cy="558800"/>
            <a:chOff x="929196" y="5461000"/>
            <a:chExt cx="1877504" cy="558800"/>
          </a:xfrm>
        </p:grpSpPr>
        <p:sp>
          <p:nvSpPr>
            <p:cNvPr id="11" name="Rounded Rectangle 10">
              <a:hlinkClick r:id="rId4"/>
              <a:extLst>
                <a:ext uri="{FF2B5EF4-FFF2-40B4-BE49-F238E27FC236}">
                  <a16:creationId xmlns:a16="http://schemas.microsoft.com/office/drawing/2014/main" id="{431E295F-77A0-C449-A26B-DEBF82400C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7FE2D9-2E66-514C-9F42-15EDEBDBBDB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Faça o teste</a:t>
              </a:r>
            </a:p>
          </p:txBody>
        </p:sp>
        <p:sp>
          <p:nvSpPr>
            <p:cNvPr id="13" name="Rounded Rectangle 12">
              <a:hlinkClick r:id="rId5"/>
              <a:extLst>
                <a:ext uri="{FF2B5EF4-FFF2-40B4-BE49-F238E27FC236}">
                  <a16:creationId xmlns:a16="http://schemas.microsoft.com/office/drawing/2014/main" id="{6B0C5270-91AD-324B-9FF5-6729A295349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316330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Este documento foi atualizado em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e </a:t>
            </a:r>
            <a:r>
              <a:rPr lang="en-ZA" b="1" dirty="0">
                <a:latin typeface="Open Sans"/>
                <a:ea typeface="Open Sans" panose="020B0606030504020204" pitchFamily="34" charset="0"/>
                <a:cs typeface="Open Sans" panose="020B0606030504020204" pitchFamily="34" charset="0"/>
              </a:rPr>
              <a:t>depreciação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Depreciação de ativos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nSpc>
                <a:spcPct val="100000"/>
              </a:lnSpc>
              <a:buNone/>
            </a:pPr>
            <a:r>
              <a:rPr lang="en-US" sz="2000" b="1" dirty="0">
                <a:latin typeface="Open Sans" panose="020B0606030504020204"/>
              </a:rPr>
              <a:t>DEPRECIAÇÃO:</a:t>
            </a:r>
          </a:p>
          <a:p>
            <a:pPr>
              <a:lnSpc>
                <a:spcPct val="100000"/>
              </a:lnSpc>
            </a:pPr>
            <a:r>
              <a:rPr lang="en-US" sz="2000" dirty="0">
                <a:latin typeface="Open Sans" panose="020B0606030504020204"/>
              </a:rPr>
              <a:t>Redução no valor dos ativos fixos devido ao desgaste dos ativos fixos</a:t>
            </a:r>
          </a:p>
          <a:p>
            <a:pPr>
              <a:lnSpc>
                <a:spcPct val="100000"/>
              </a:lnSpc>
            </a:pPr>
            <a:r>
              <a:rPr lang="en-US" sz="2000" dirty="0">
                <a:latin typeface="Open Sans" panose="020B0606030504020204"/>
              </a:rPr>
              <a:t>Para o cálculo do imposto</a:t>
            </a:r>
          </a:p>
          <a:p>
            <a:pPr>
              <a:lnSpc>
                <a:spcPct val="100000"/>
              </a:lnSpc>
            </a:pPr>
            <a:r>
              <a:rPr lang="en-US" sz="2000" dirty="0">
                <a:latin typeface="Open Sans" panose="020B0606030504020204"/>
              </a:rPr>
              <a:t>A depreciação começa quando o ativo é colocado em serviço.</a:t>
            </a:r>
          </a:p>
          <a:p>
            <a:pPr>
              <a:lnSpc>
                <a:spcPct val="100000"/>
              </a:lnSpc>
            </a:pPr>
            <a:r>
              <a:rPr lang="en-US" sz="2000" dirty="0">
                <a:latin typeface="Open Sans" panose="020B0606030504020204"/>
              </a:rPr>
              <a:t>Aparece duas vezes:</a:t>
            </a:r>
          </a:p>
          <a:p>
            <a:pPr lvl="1">
              <a:lnSpc>
                <a:spcPct val="100000"/>
              </a:lnSpc>
            </a:pPr>
            <a:r>
              <a:rPr lang="en-US" sz="2000" dirty="0">
                <a:latin typeface="Open Sans" panose="020B0606030504020204"/>
              </a:rPr>
              <a:t>No balanço patrimonial</a:t>
            </a:r>
          </a:p>
          <a:p>
            <a:pPr lvl="1">
              <a:lnSpc>
                <a:spcPct val="100000"/>
              </a:lnSpc>
            </a:pPr>
            <a:r>
              <a:rPr lang="en-US" sz="2000" dirty="0">
                <a:latin typeface="Open Sans" panose="020B0606030504020204"/>
              </a:rPr>
              <a:t>Na demonstração de resultados</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144177"/>
          </a:xfrm>
          <a:prstGeom prst="rect">
            <a:avLst/>
          </a:prstGeom>
          <a:noFill/>
        </p:spPr>
        <p:txBody>
          <a:bodyPr wrap="square" lIns="91440" tIns="45720" rIns="91440" bIns="45720" anchor="t">
            <a:spAutoFit/>
          </a:bodyPr>
          <a:lstStyle/>
          <a:p>
            <a:pPr marL="0" indent="0">
              <a:spcBef>
                <a:spcPts val="1000"/>
              </a:spcBef>
              <a:buNone/>
            </a:pPr>
            <a:r>
              <a:rPr lang="en-US" sz="2000" b="1" dirty="0">
                <a:latin typeface="Open Sans" panose="020B0606030504020204"/>
              </a:rPr>
              <a:t>MÉTODOS DE DEPRECIAÇÃO</a:t>
            </a:r>
            <a:endParaRPr lang="en-US"/>
          </a:p>
          <a:p>
            <a:pPr marL="342900" indent="-342900">
              <a:spcBef>
                <a:spcPts val="1000"/>
              </a:spcBef>
              <a:buFont typeface="Arial" panose="020B0604020202020204" pitchFamily="34" charset="0"/>
              <a:buChar char="•"/>
            </a:pPr>
            <a:r>
              <a:rPr lang="en-US" sz="2000" dirty="0">
                <a:latin typeface="Open Sans" panose="020B0606030504020204"/>
              </a:rPr>
              <a:t>Linha reta (SL)</a:t>
            </a:r>
          </a:p>
          <a:p>
            <a:pPr marL="342900" indent="-342900">
              <a:spcBef>
                <a:spcPts val="1000"/>
              </a:spcBef>
              <a:buFont typeface="Arial" panose="020B0604020202020204" pitchFamily="34" charset="0"/>
              <a:buChar char="•"/>
            </a:pPr>
            <a:r>
              <a:rPr lang="en-US" sz="2000" dirty="0">
                <a:latin typeface="Open Sans" panose="020B0606030504020204"/>
              </a:rPr>
              <a:t>Saldo decrescente (BD)</a:t>
            </a:r>
          </a:p>
          <a:p>
            <a:pPr marL="342900" indent="-342900">
              <a:spcBef>
                <a:spcPts val="1000"/>
              </a:spcBef>
              <a:buFont typeface="Arial" panose="020B0604020202020204" pitchFamily="34" charset="0"/>
              <a:buChar char="•"/>
            </a:pPr>
            <a:r>
              <a:rPr lang="en-US" sz="2000" dirty="0">
                <a:latin typeface="Open Sans" panose="020B0606030504020204"/>
              </a:rPr>
              <a:t>Soma dos dígitos do ano (SYD)</a:t>
            </a:r>
          </a:p>
          <a:p>
            <a:pPr marL="342900" indent="-342900">
              <a:spcBef>
                <a:spcPts val="1000"/>
              </a:spcBef>
              <a:buFont typeface="Arial" panose="020B0604020202020204" pitchFamily="34" charset="0"/>
              <a:buChar char="•"/>
            </a:pPr>
            <a:r>
              <a:rPr lang="en-US" sz="2000" dirty="0">
                <a:latin typeface="Open Sans" panose="020B0606030504020204"/>
              </a:rPr>
              <a:t>Recusar a mudança para SL (SWITCH)</a:t>
            </a:r>
            <a:endParaRPr lang="en-GB" sz="2000" dirty="0">
              <a:latin typeface="Open Sans" panose="020B0606030504020204"/>
            </a:endParaRPr>
          </a:p>
        </p:txBody>
      </p:sp>
      <p:sp>
        <p:nvSpPr>
          <p:cNvPr id="13" name="Oval 12">
            <a:extLst>
              <a:ext uri="{FF2B5EF4-FFF2-40B4-BE49-F238E27FC236}">
                <a16:creationId xmlns:a16="http://schemas.microsoft.com/office/drawing/2014/main" id="{1F47993C-A800-2A49-8BEF-D4B1BCDECE5E}"/>
              </a:ext>
            </a:extLst>
          </p:cNvPr>
          <p:cNvSpPr/>
          <p:nvPr/>
        </p:nvSpPr>
        <p:spPr>
          <a:xfrm>
            <a:off x="8691255" y="4994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3.mp3" descr="Track5_Lecture6_Slide3.mp3">
            <a:hlinkClick r:id="" action="ppaction://media"/>
            <a:extLst>
              <a:ext uri="{FF2B5EF4-FFF2-40B4-BE49-F238E27FC236}">
                <a16:creationId xmlns:a16="http://schemas.microsoft.com/office/drawing/2014/main" id="{B416D484-3FB4-8643-BEFB-43E749B9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2620" y="579679"/>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Métodos de depreciação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Depreciação de ativos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O método de depreciação é especificado pela legislação tributária do país.</a:t>
            </a:r>
          </a:p>
          <a:p>
            <a:pPr>
              <a:lnSpc>
                <a:spcPct val="100000"/>
              </a:lnSpc>
            </a:pPr>
            <a:r>
              <a:rPr lang="en-US" sz="2000" dirty="0">
                <a:latin typeface="Open Sans" panose="020B0606030504020204"/>
              </a:rPr>
              <a:t>Cada ativo é atribuído a uma classe específica que determina os parâmetros de depreciação.</a:t>
            </a:r>
          </a:p>
          <a:p>
            <a:pPr>
              <a:lnSpc>
                <a:spcPct val="100000"/>
              </a:lnSpc>
            </a:pPr>
            <a:r>
              <a:rPr lang="en-US" sz="2000" dirty="0">
                <a:latin typeface="Open Sans" panose="020B0606030504020204"/>
              </a:rPr>
              <a:t>O FINPLAN não realiza a depreciação por componente, ele calcula a depreciação do projeto como um todo.</a:t>
            </a:r>
          </a:p>
          <a:p>
            <a:endParaRPr lang="en-US" dirty="0"/>
          </a:p>
        </p:txBody>
      </p:sp>
      <p:sp>
        <p:nvSpPr>
          <p:cNvPr id="7" name="Oval 6">
            <a:extLst>
              <a:ext uri="{FF2B5EF4-FFF2-40B4-BE49-F238E27FC236}">
                <a16:creationId xmlns:a16="http://schemas.microsoft.com/office/drawing/2014/main" id="{3401F818-0732-7244-BCB7-C469F630C4FA}"/>
              </a:ext>
            </a:extLst>
          </p:cNvPr>
          <p:cNvSpPr/>
          <p:nvPr/>
        </p:nvSpPr>
        <p:spPr>
          <a:xfrm>
            <a:off x="8452328" y="56116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4.mp3" descr="Track5_Lecture6_Slide4.mp3">
            <a:hlinkClick r:id="" action="ppaction://media"/>
            <a:extLst>
              <a:ext uri="{FF2B5EF4-FFF2-40B4-BE49-F238E27FC236}">
                <a16:creationId xmlns:a16="http://schemas.microsoft.com/office/drawing/2014/main" id="{E4206BFB-48A9-1B4D-88FA-22B1B329C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793" y="632526"/>
            <a:ext cx="812800" cy="812800"/>
          </a:xfrm>
          <a:prstGeom prst="rect">
            <a:avLst/>
          </a:prstGeom>
        </p:spPr>
      </p:pic>
    </p:spTree>
    <p:extLst>
      <p:ext uri="{BB962C8B-B14F-4D97-AF65-F5344CB8AC3E}">
        <p14:creationId xmlns:p14="http://schemas.microsoft.com/office/powerpoint/2010/main" val="11292097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6.1.3 </a:t>
            </a:r>
            <a:r>
              <a:rPr lang="en-ZA" b="1" dirty="0">
                <a:latin typeface="Open Sans"/>
                <a:ea typeface="Open Sans" panose="020B0606030504020204" pitchFamily="34" charset="0"/>
                <a:cs typeface="Open Sans" panose="020B0606030504020204" pitchFamily="34" charset="0"/>
              </a:rPr>
              <a:t>Métodos </a:t>
            </a:r>
            <a:r>
              <a:rPr lang="en-ZA" sz="2000" b="1" dirty="0">
                <a:solidFill>
                  <a:schemeClr val="accent5">
                    <a:lumMod val="60000"/>
                    <a:lumOff val="40000"/>
                  </a:schemeClr>
                </a:solidFill>
                <a:latin typeface="Open Sans"/>
                <a:ea typeface="+mn-lt"/>
                <a:cs typeface="+mn-lt"/>
              </a:rPr>
              <a:t>de depreciação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Depreciação de ativos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463396"/>
          </a:xfrm>
        </p:spPr>
        <p:txBody>
          <a:bodyPr vert="horz" lIns="91440" tIns="45720" rIns="91440" bIns="45720" rtlCol="0" anchor="t">
            <a:normAutofit lnSpcReduction="10000"/>
          </a:bodyPr>
          <a:lstStyle/>
          <a:p>
            <a:pPr marL="0" indent="0">
              <a:lnSpc>
                <a:spcPct val="120000"/>
              </a:lnSpc>
              <a:buNone/>
            </a:pPr>
            <a:r>
              <a:rPr lang="en-US" sz="2000" b="1" u="sng" dirty="0">
                <a:latin typeface="Open Sans" panose="020B0606030504020204"/>
              </a:rPr>
              <a:t>1. MÉTODO LINEAR (SL):</a:t>
            </a:r>
          </a:p>
          <a:p>
            <a:pPr>
              <a:lnSpc>
                <a:spcPct val="120000"/>
              </a:lnSpc>
            </a:pPr>
            <a:r>
              <a:rPr lang="en-US" sz="2000" dirty="0">
                <a:latin typeface="Open Sans" panose="020B0606030504020204"/>
              </a:rPr>
              <a:t>Pressupõe uma redução constante no valor do ativo a cada ano</a:t>
            </a:r>
          </a:p>
          <a:p>
            <a:pPr>
              <a:lnSpc>
                <a:spcPct val="120000"/>
              </a:lnSpc>
            </a:pPr>
            <a:r>
              <a:rPr lang="en-US" sz="2000" dirty="0">
                <a:latin typeface="Open Sans" panose="020B0606030504020204"/>
              </a:rPr>
              <a:t>A fórmula da depreciação linear é a seguinte:</a:t>
            </a:r>
          </a:p>
          <a:p>
            <a:pPr>
              <a:lnSpc>
                <a:spcPct val="120000"/>
              </a:lnSpc>
            </a:pPr>
            <a:endParaRPr lang="en-US" sz="4000" dirty="0">
              <a:latin typeface="Open Sans" panose="020B0606030504020204"/>
            </a:endParaRPr>
          </a:p>
          <a:p>
            <a:pPr>
              <a:lnSpc>
                <a:spcPct val="120000"/>
              </a:lnSpc>
            </a:pPr>
            <a:r>
              <a:rPr lang="en-US" sz="2000" dirty="0">
                <a:latin typeface="Open Sans" panose="020B0606030504020204"/>
              </a:rPr>
              <a:t>Valor contábil do ativo = Custo de investimento do ativo</a:t>
            </a:r>
          </a:p>
          <a:p>
            <a:pPr>
              <a:lnSpc>
                <a:spcPct val="120000"/>
              </a:lnSpc>
            </a:pPr>
            <a:r>
              <a:rPr lang="en-US" sz="2000" b="1" dirty="0">
                <a:latin typeface="Open Sans" panose="020B0606030504020204"/>
              </a:rPr>
              <a:t>Por exemplo:</a:t>
            </a:r>
          </a:p>
          <a:p>
            <a:pPr lvl="1">
              <a:lnSpc>
                <a:spcPct val="120000"/>
              </a:lnSpc>
            </a:pPr>
            <a:r>
              <a:rPr lang="en-US" sz="2000" dirty="0">
                <a:latin typeface="Open Sans" panose="020B0606030504020204"/>
              </a:rPr>
              <a:t>Valor contábil do ativo = US$ 100 milhões</a:t>
            </a:r>
          </a:p>
          <a:p>
            <a:pPr lvl="1">
              <a:lnSpc>
                <a:spcPct val="120000"/>
              </a:lnSpc>
            </a:pPr>
            <a:r>
              <a:rPr lang="en-US" sz="2000" dirty="0">
                <a:latin typeface="Open Sans" panose="020B0606030504020204"/>
              </a:rPr>
              <a:t>Período de depreciação = 20 anos</a:t>
            </a:r>
          </a:p>
          <a:p>
            <a:pPr lvl="1">
              <a:lnSpc>
                <a:spcPct val="120000"/>
              </a:lnSpc>
            </a:pPr>
            <a:r>
              <a:rPr lang="en-US" sz="2000" dirty="0">
                <a:latin typeface="Open Sans" panose="020B0606030504020204"/>
              </a:rPr>
              <a:t>Depreciação anual = US$ 100 milhões / 20 anos = US$ 5 milhões por ano</a:t>
            </a:r>
          </a:p>
          <a:p>
            <a:endParaRPr lang="en-GB" dirty="0"/>
          </a:p>
        </p:txBody>
      </p:sp>
      <p:pic>
        <p:nvPicPr>
          <p:cNvPr id="10" name="Google Shape;122;p5">
            <a:extLst>
              <a:ext uri="{FF2B5EF4-FFF2-40B4-BE49-F238E27FC236}">
                <a16:creationId xmlns:a16="http://schemas.microsoft.com/office/drawing/2014/main" id="{F091A473-8FAC-47C9-8CEA-D02EE289982E}"/>
              </a:ext>
            </a:extLst>
          </p:cNvPr>
          <p:cNvPicPr preferRelativeResize="0"/>
          <p:nvPr/>
        </p:nvPicPr>
        <p:blipFill rotWithShape="1">
          <a:blip r:embed="rId6">
            <a:alphaModFix/>
          </a:blip>
          <a:srcRect t="21494" b="19140"/>
          <a:stretch/>
        </p:blipFill>
        <p:spPr>
          <a:xfrm>
            <a:off x="2008278" y="3264885"/>
            <a:ext cx="4133330" cy="844775"/>
          </a:xfrm>
          <a:prstGeom prst="rect">
            <a:avLst/>
          </a:prstGeom>
          <a:noFill/>
          <a:ln>
            <a:noFill/>
          </a:ln>
        </p:spPr>
      </p:pic>
      <p:sp>
        <p:nvSpPr>
          <p:cNvPr id="11" name="Oval 10">
            <a:extLst>
              <a:ext uri="{FF2B5EF4-FFF2-40B4-BE49-F238E27FC236}">
                <a16:creationId xmlns:a16="http://schemas.microsoft.com/office/drawing/2014/main" id="{90CBE381-BE13-1A41-B1A6-F70E1268538D}"/>
              </a:ext>
            </a:extLst>
          </p:cNvPr>
          <p:cNvSpPr/>
          <p:nvPr/>
        </p:nvSpPr>
        <p:spPr>
          <a:xfrm>
            <a:off x="8931964" y="5942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5.mp3" descr="Track5_Lecture6_Slide5.mp3">
            <a:hlinkClick r:id="" action="ppaction://media"/>
            <a:extLst>
              <a:ext uri="{FF2B5EF4-FFF2-40B4-BE49-F238E27FC236}">
                <a16:creationId xmlns:a16="http://schemas.microsoft.com/office/drawing/2014/main" id="{4018B319-76A9-5F42-A9F0-3C7C6E29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83429" y="67297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Métodos de depreciação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Depreciação de ativos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DEPRECIAÇÃO DE SALDO DECRESCENTE (DB):</a:t>
            </a:r>
          </a:p>
          <a:p>
            <a:pPr>
              <a:lnSpc>
                <a:spcPct val="100000"/>
              </a:lnSpc>
            </a:pPr>
            <a:r>
              <a:rPr lang="en-US" sz="2000" dirty="0">
                <a:latin typeface="Open Sans" panose="020B0606030504020204"/>
              </a:rPr>
              <a:t>Encargo de depreciação mais alto no primeiro ano de vida útil de um ativo e encargos gradualmente decrescentes nos anos subsequentes. Fórmula: </a:t>
            </a:r>
          </a:p>
          <a:p>
            <a:pPr marL="0" indent="0">
              <a:lnSpc>
                <a:spcPct val="100000"/>
              </a:lnSpc>
              <a:buNone/>
            </a:pPr>
            <a:r>
              <a:rPr lang="en-US" sz="1900" i="1" dirty="0">
                <a:latin typeface="Open Sans" panose="020B0606030504020204"/>
              </a:rPr>
              <a:t>Depreciação anual </a:t>
            </a:r>
            <a:r>
              <a:rPr lang="en-US" sz="1900" dirty="0">
                <a:latin typeface="Open Sans" panose="020B0606030504020204"/>
              </a:rPr>
              <a:t>= </a:t>
            </a:r>
            <a:r>
              <a:rPr lang="en-US" sz="1900" i="1" dirty="0">
                <a:latin typeface="Open Sans" panose="020B0606030504020204"/>
              </a:rPr>
              <a:t>Taxa de depreciação (fixa) </a:t>
            </a:r>
            <a:r>
              <a:rPr lang="en-US" sz="1900" dirty="0">
                <a:latin typeface="Open Sans" panose="020B0606030504020204"/>
              </a:rPr>
              <a:t>x </a:t>
            </a:r>
            <a:r>
              <a:rPr lang="en-US" sz="1900" i="1" dirty="0">
                <a:latin typeface="Open Sans" panose="020B0606030504020204"/>
              </a:rPr>
              <a:t>Valor contábil (BV) no início do ano</a:t>
            </a:r>
          </a:p>
          <a:p>
            <a:pPr marL="0" indent="0">
              <a:lnSpc>
                <a:spcPct val="100000"/>
              </a:lnSpc>
              <a:buNone/>
            </a:pPr>
            <a:r>
              <a:rPr lang="en-US" sz="1900" i="1" dirty="0">
                <a:latin typeface="Open Sans" panose="020B0606030504020204"/>
              </a:rPr>
              <a:t>Valor de mercado no início do ano </a:t>
            </a:r>
            <a:r>
              <a:rPr lang="en-US" sz="1900" dirty="0">
                <a:latin typeface="Open Sans" panose="020B0606030504020204"/>
              </a:rPr>
              <a:t>= </a:t>
            </a:r>
            <a:r>
              <a:rPr lang="en-US" sz="1900" i="1" dirty="0">
                <a:latin typeface="Open Sans" panose="020B0606030504020204"/>
              </a:rPr>
              <a:t>Valor de mercado do ativo - Depreciação acumulada até o início do ano</a:t>
            </a:r>
          </a:p>
          <a:p>
            <a:pPr>
              <a:lnSpc>
                <a:spcPct val="100000"/>
              </a:lnSpc>
            </a:pPr>
            <a:r>
              <a:rPr lang="en-US" sz="2000" dirty="0">
                <a:latin typeface="Open Sans" panose="020B0606030504020204"/>
              </a:rPr>
              <a:t>Por exemplo: Valor contábil do ativo = $100 e taxa de depreciação = 20%</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6">
            <a:alphaModFix/>
          </a:blip>
          <a:srcRect/>
          <a:stretch/>
        </p:blipFill>
        <p:spPr>
          <a:xfrm>
            <a:off x="891251" y="4568506"/>
            <a:ext cx="10413534" cy="1799749"/>
          </a:xfrm>
          <a:prstGeom prst="rect">
            <a:avLst/>
          </a:prstGeom>
          <a:noFill/>
          <a:ln>
            <a:noFill/>
          </a:ln>
        </p:spPr>
      </p:pic>
      <p:sp>
        <p:nvSpPr>
          <p:cNvPr id="10" name="Oval 9">
            <a:extLst>
              <a:ext uri="{FF2B5EF4-FFF2-40B4-BE49-F238E27FC236}">
                <a16:creationId xmlns:a16="http://schemas.microsoft.com/office/drawing/2014/main" id="{CFAF0E3B-CE36-B949-B3B3-3DD9AF890CE6}"/>
              </a:ext>
            </a:extLst>
          </p:cNvPr>
          <p:cNvSpPr/>
          <p:nvPr/>
        </p:nvSpPr>
        <p:spPr>
          <a:xfrm>
            <a:off x="8795299" y="4807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6.mp3" descr="Track5_Lecture6_Slide6.mp3">
            <a:hlinkClick r:id="" action="ppaction://media"/>
            <a:extLst>
              <a:ext uri="{FF2B5EF4-FFF2-40B4-BE49-F238E27FC236}">
                <a16:creationId xmlns:a16="http://schemas.microsoft.com/office/drawing/2014/main" id="{FC1C4508-8906-7547-A911-0CAC8EBF6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53964" y="560914"/>
            <a:ext cx="812800" cy="812800"/>
          </a:xfrm>
          <a:prstGeom prst="rect">
            <a:avLst/>
          </a:prstGeom>
        </p:spPr>
      </p:pic>
    </p:spTree>
    <p:extLst>
      <p:ext uri="{BB962C8B-B14F-4D97-AF65-F5344CB8AC3E}">
        <p14:creationId xmlns:p14="http://schemas.microsoft.com/office/powerpoint/2010/main" val="1953967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6.1.5 </a:t>
            </a:r>
            <a:r>
              <a:rPr lang="en-ZA" b="1" dirty="0">
                <a:latin typeface="Open Sans"/>
                <a:ea typeface="Open Sans" panose="020B0606030504020204" pitchFamily="34" charset="0"/>
                <a:cs typeface="Open Sans" panose="020B0606030504020204" pitchFamily="34" charset="0"/>
              </a:rPr>
              <a:t>Métodos </a:t>
            </a:r>
            <a:r>
              <a:rPr lang="en-ZA" sz="2000" b="1" dirty="0">
                <a:solidFill>
                  <a:schemeClr val="accent5">
                    <a:lumMod val="60000"/>
                    <a:lumOff val="40000"/>
                  </a:schemeClr>
                </a:solidFill>
                <a:latin typeface="Open Sans"/>
                <a:ea typeface="+mn-lt"/>
                <a:cs typeface="+mn-lt"/>
              </a:rPr>
              <a:t>de depreciação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Depreciação de ativos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65790" y="1863277"/>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SOMA DOS DÍGITOS DOS ANOS (SYD):</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Soma dos dígitos dos anos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MUDANÇA DE SALDO DECRESCENTE PARA LINHA RETA (MUDANÇA):</a:t>
            </a:r>
          </a:p>
          <a:p>
            <a:pPr>
              <a:lnSpc>
                <a:spcPct val="100000"/>
              </a:lnSpc>
            </a:pPr>
            <a:r>
              <a:rPr lang="en-US" sz="2000" dirty="0">
                <a:latin typeface="Open Sans" panose="020B0606030504020204"/>
              </a:rPr>
              <a:t>Duas etapas</a:t>
            </a:r>
          </a:p>
          <a:p>
            <a:pPr>
              <a:lnSpc>
                <a:spcPct val="100000"/>
              </a:lnSpc>
            </a:pPr>
            <a:r>
              <a:rPr lang="en-US" sz="2000" dirty="0">
                <a:latin typeface="Open Sans" panose="020B0606030504020204"/>
              </a:rPr>
              <a:t>Aplicar o método do saldo decrescente em um período específico.</a:t>
            </a:r>
          </a:p>
          <a:p>
            <a:pPr>
              <a:lnSpc>
                <a:spcPct val="100000"/>
              </a:lnSpc>
            </a:pPr>
            <a:r>
              <a:rPr lang="en-US" sz="2000" dirty="0">
                <a:latin typeface="Open Sans" panose="020B0606030504020204"/>
              </a:rPr>
              <a:t>Passe a usar o método linear.</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No início da vida útil do ativo, o valor da depreciação é maior do que o do método linear, mas menor do que o do método do saldo decrescente.</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6">
            <a:alphaModFix/>
          </a:blip>
          <a:srcRect/>
          <a:stretch/>
        </p:blipFill>
        <p:spPr>
          <a:xfrm>
            <a:off x="7358659" y="1791971"/>
            <a:ext cx="4417335" cy="2434357"/>
          </a:xfrm>
          <a:prstGeom prst="rect">
            <a:avLst/>
          </a:prstGeom>
          <a:noFill/>
          <a:ln>
            <a:noFill/>
          </a:ln>
        </p:spPr>
      </p:pic>
      <p:sp>
        <p:nvSpPr>
          <p:cNvPr id="12" name="Oval 11">
            <a:extLst>
              <a:ext uri="{FF2B5EF4-FFF2-40B4-BE49-F238E27FC236}">
                <a16:creationId xmlns:a16="http://schemas.microsoft.com/office/drawing/2014/main" id="{5391070C-4F8D-B448-8EE7-68F3DF2D007E}"/>
              </a:ext>
            </a:extLst>
          </p:cNvPr>
          <p:cNvSpPr/>
          <p:nvPr/>
        </p:nvSpPr>
        <p:spPr>
          <a:xfrm>
            <a:off x="8693037" y="4645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7.mp3" descr="Track5_Lecture6_Slide7.mp3">
            <a:hlinkClick r:id="" action="ppaction://media"/>
            <a:extLst>
              <a:ext uri="{FF2B5EF4-FFF2-40B4-BE49-F238E27FC236}">
                <a16:creationId xmlns:a16="http://schemas.microsoft.com/office/drawing/2014/main" id="{B167B97A-5675-FB4E-BD6B-3D2932CD4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4402" y="535938"/>
            <a:ext cx="812800" cy="812800"/>
          </a:xfrm>
          <a:prstGeom prst="rect">
            <a:avLst/>
          </a:prstGeom>
        </p:spPr>
      </p:pic>
    </p:spTree>
    <p:extLst>
      <p:ext uri="{BB962C8B-B14F-4D97-AF65-F5344CB8AC3E}">
        <p14:creationId xmlns:p14="http://schemas.microsoft.com/office/powerpoint/2010/main" val="1701048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6.2.1 </a:t>
            </a:r>
            <a:r>
              <a:rPr lang="en-ZA" b="1" dirty="0">
                <a:latin typeface="Open Sans"/>
                <a:ea typeface="Open Sans" panose="020B0606030504020204" pitchFamily="34" charset="0"/>
                <a:cs typeface="Open Sans" panose="020B0606030504020204" pitchFamily="34" charset="0"/>
              </a:rPr>
              <a:t>Definição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767796"/>
          </a:xfrm>
        </p:spPr>
        <p:txBody>
          <a:bodyPr vert="horz" lIns="91440" tIns="45720" rIns="91440" bIns="45720" rtlCol="0" anchor="t">
            <a:normAutofit fontScale="92500"/>
          </a:bodyPr>
          <a:lstStyle/>
          <a:p>
            <a:pPr>
              <a:lnSpc>
                <a:spcPct val="100000"/>
              </a:lnSpc>
            </a:pPr>
            <a:r>
              <a:rPr lang="en-US" sz="2000" b="1" dirty="0">
                <a:latin typeface="Open Sans" panose="020B0606030504020204"/>
              </a:rPr>
              <a:t>DEMONSTRAÇÃO FINANCEIRA </a:t>
            </a:r>
            <a:r>
              <a:rPr lang="en-US" sz="2000" dirty="0">
                <a:latin typeface="Open Sans" panose="020B0606030504020204"/>
              </a:rPr>
              <a:t>= um registro formal das atividades financeiras de uma empresa, pessoa ou entidade.</a:t>
            </a:r>
          </a:p>
          <a:p>
            <a:pPr>
              <a:lnSpc>
                <a:spcPct val="100000"/>
              </a:lnSpc>
            </a:pPr>
            <a:r>
              <a:rPr lang="en-US" sz="2000" dirty="0">
                <a:latin typeface="Open Sans" panose="020B0606030504020204"/>
              </a:rPr>
              <a:t>As informações financeiras relevantes são apresentadas de forma estruturada, bem definida e fácil de entender, seguindo uma prática padrão (como os Princípios Contábeis Geralmente Aceitos, ou GAAP).</a:t>
            </a:r>
          </a:p>
        </p:txBody>
      </p:sp>
      <p:sp>
        <p:nvSpPr>
          <p:cNvPr id="7" name="Oval 6">
            <a:extLst>
              <a:ext uri="{FF2B5EF4-FFF2-40B4-BE49-F238E27FC236}">
                <a16:creationId xmlns:a16="http://schemas.microsoft.com/office/drawing/2014/main" id="{F16DDF21-EA90-9F4C-8E46-DB6F862D02E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8.mp3" descr="Track5_Lecture6_Slide8.mp3">
            <a:hlinkClick r:id="" action="ppaction://media"/>
            <a:extLst>
              <a:ext uri="{FF2B5EF4-FFF2-40B4-BE49-F238E27FC236}">
                <a16:creationId xmlns:a16="http://schemas.microsoft.com/office/drawing/2014/main" id="{BB73E776-4236-D44B-BB63-8A16D62A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519" y="776874"/>
            <a:ext cx="812800" cy="812800"/>
          </a:xfrm>
          <a:prstGeom prst="rect">
            <a:avLst/>
          </a:prstGeom>
        </p:spPr>
      </p:pic>
    </p:spTree>
    <p:extLst>
      <p:ext uri="{BB962C8B-B14F-4D97-AF65-F5344CB8AC3E}">
        <p14:creationId xmlns:p14="http://schemas.microsoft.com/office/powerpoint/2010/main" val="2934605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Tipos de demonstrações financeiras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Demonstrações financeiras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Há três demonstrativos financeiros principais: </a:t>
            </a:r>
          </a:p>
          <a:p>
            <a:pPr marL="1428750" lvl="2" indent="-514350">
              <a:lnSpc>
                <a:spcPct val="100000"/>
              </a:lnSpc>
              <a:buFont typeface="+mj-lt"/>
              <a:buAutoNum type="arabicPeriod"/>
            </a:pPr>
            <a:r>
              <a:rPr lang="en-US" b="1" dirty="0">
                <a:latin typeface="Open Sans" panose="020B0606030504020204"/>
              </a:rPr>
              <a:t>DEMONSTRAÇÃO DE RESULTADOS</a:t>
            </a:r>
          </a:p>
          <a:p>
            <a:pPr marL="1428750" lvl="2" indent="-514350">
              <a:lnSpc>
                <a:spcPct val="100000"/>
              </a:lnSpc>
              <a:buFont typeface="+mj-lt"/>
              <a:buAutoNum type="arabicPeriod"/>
            </a:pPr>
            <a:r>
              <a:rPr lang="en-US" b="1" dirty="0">
                <a:latin typeface="Open Sans" panose="020B0606030504020204"/>
              </a:rPr>
              <a:t>FLUXO DE CAIXA</a:t>
            </a:r>
          </a:p>
          <a:p>
            <a:pPr marL="1428750" lvl="2" indent="-514350">
              <a:lnSpc>
                <a:spcPct val="100000"/>
              </a:lnSpc>
              <a:buFont typeface="+mj-lt"/>
              <a:buAutoNum type="arabicPeriod"/>
            </a:pPr>
            <a:r>
              <a:rPr lang="en-US" b="1" dirty="0">
                <a:latin typeface="Open Sans" panose="020B0606030504020204"/>
              </a:rPr>
              <a:t>BALANÇO PATRIMONIAL</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6"/>
          <a:srcRect l="16156" r="18121"/>
          <a:stretch/>
        </p:blipFill>
        <p:spPr>
          <a:xfrm>
            <a:off x="6920731" y="1428047"/>
            <a:ext cx="4791919" cy="4705109"/>
          </a:xfrm>
          <a:prstGeom prst="rect">
            <a:avLst/>
          </a:prstGeom>
        </p:spPr>
      </p:pic>
      <p:sp>
        <p:nvSpPr>
          <p:cNvPr id="10" name="Oval 9">
            <a:extLst>
              <a:ext uri="{FF2B5EF4-FFF2-40B4-BE49-F238E27FC236}">
                <a16:creationId xmlns:a16="http://schemas.microsoft.com/office/drawing/2014/main" id="{90FC0C9F-D6D0-0B4C-8609-B008970CC7BE}"/>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9.mp3" descr="Track5_Lecture6_Slide9.mp3">
            <a:hlinkClick r:id="" action="ppaction://media"/>
            <a:extLst>
              <a:ext uri="{FF2B5EF4-FFF2-40B4-BE49-F238E27FC236}">
                <a16:creationId xmlns:a16="http://schemas.microsoft.com/office/drawing/2014/main" id="{DCD8F8A2-BE0C-9843-96DE-0BF0B04C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802" y="776874"/>
            <a:ext cx="812800" cy="812800"/>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268</TotalTime>
  <Words>6075</Words>
  <Application>Microsoft Office PowerPoint</Application>
  <PresentationFormat>Widescreen</PresentationFormat>
  <Paragraphs>341</Paragraphs>
  <Slides>25</Slides>
  <Notes>23</Notes>
  <HiddenSlides>0</HiddenSlides>
  <MMClips>22</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25</vt:i4>
      </vt:variant>
    </vt:vector>
  </HeadingPairs>
  <TitlesOfParts>
    <vt:vector size="31" baseType="lpstr">
      <vt:lpstr>Arial</vt:lpstr>
      <vt:lpstr>Calibri</vt:lpstr>
      <vt:lpstr>Calibri Light</vt:lpstr>
      <vt:lpstr>Open Sans</vt:lpstr>
      <vt:lpstr>Open Sans ExtraBold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docId:2139BFDE1AFF1ABEC424B4AA1D23F378</cp:keywords>
  <cp:lastModifiedBy>Leo</cp:lastModifiedBy>
  <cp:revision>493</cp:revision>
  <dcterms:created xsi:type="dcterms:W3CDTF">2021-02-10T16:48:02Z</dcterms:created>
  <dcterms:modified xsi:type="dcterms:W3CDTF">2025-02-25T17:32:54Z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