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58" r:id="rId5"/>
    <p:sldId id="279" r:id="rId6"/>
    <p:sldId id="280" r:id="rId7"/>
    <p:sldId id="281" r:id="rId8"/>
    <p:sldId id="278"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42"/>
    <p:restoredTop sz="93792" autoAdjust="0"/>
  </p:normalViewPr>
  <p:slideViewPr>
    <p:cSldViewPr snapToGrid="0">
      <p:cViewPr varScale="1">
        <p:scale>
          <a:sx n="62" d="100"/>
          <a:sy n="62" d="100"/>
        </p:scale>
        <p:origin x="93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5A8DB444-37D8-46AE-98F7-AD59E6EA8B3B}"/>
    <pc:docChg chg="modSld">
      <pc:chgData name="Allington, Lucy" userId="0c3dcd08-4988-403f-8eba-f42e59c87b71" providerId="ADAL" clId="{5A8DB444-37D8-46AE-98F7-AD59E6EA8B3B}" dt="2021-03-17T13:09:47.167" v="126" actId="20577"/>
      <pc:docMkLst>
        <pc:docMk/>
      </pc:docMkLst>
      <pc:sldChg chg="modSp mod">
        <pc:chgData name="Allington, Lucy" userId="0c3dcd08-4988-403f-8eba-f42e59c87b71" providerId="ADAL" clId="{5A8DB444-37D8-46AE-98F7-AD59E6EA8B3B}" dt="2021-03-17T13:09:22.441" v="1" actId="20577"/>
        <pc:sldMkLst>
          <pc:docMk/>
          <pc:sldMk cId="587726888" sldId="271"/>
        </pc:sldMkLst>
        <pc:spChg chg="mod">
          <ac:chgData name="Allington, Lucy" userId="0c3dcd08-4988-403f-8eba-f42e59c87b71" providerId="ADAL" clId="{5A8DB444-37D8-46AE-98F7-AD59E6EA8B3B}" dt="2021-03-17T13:09:22.441" v="1" actId="20577"/>
          <ac:spMkLst>
            <pc:docMk/>
            <pc:sldMk cId="587726888" sldId="271"/>
            <ac:spMk id="4" creationId="{00000000-0000-0000-0000-000000000000}"/>
          </ac:spMkLst>
        </pc:spChg>
      </pc:sldChg>
      <pc:sldChg chg="modSp mod modNotesTx">
        <pc:chgData name="Allington, Lucy" userId="0c3dcd08-4988-403f-8eba-f42e59c87b71" providerId="ADAL" clId="{5A8DB444-37D8-46AE-98F7-AD59E6EA8B3B}" dt="2021-03-17T13:09:47.167" v="126" actId="20577"/>
        <pc:sldMkLst>
          <pc:docMk/>
          <pc:sldMk cId="3688935345" sldId="278"/>
        </pc:sldMkLst>
        <pc:spChg chg="mod">
          <ac:chgData name="Allington, Lucy" userId="0c3dcd08-4988-403f-8eba-f42e59c87b71" providerId="ADAL" clId="{5A8DB444-37D8-46AE-98F7-AD59E6EA8B3B}" dt="2021-03-17T13:09:41.939" v="73" actId="20577"/>
          <ac:spMkLst>
            <pc:docMk/>
            <pc:sldMk cId="3688935345" sldId="278"/>
            <ac:spMk id="2" creationId="{00000000-0000-0000-0000-000000000000}"/>
          </ac:spMkLst>
        </pc:spChg>
      </pc:sldChg>
    </pc:docChg>
  </pc:docChgLst>
  <pc:docChgLst>
    <pc:chgData name="Helena Walters" userId="0082c520-c2c8-4944-9e5a-2aa07d58029d" providerId="ADAL" clId="{9856EDA9-533A-41D0-9A87-D3F371DE8BDA}"/>
    <pc:docChg chg="undo custSel addSld delSld modSld">
      <pc:chgData name="Helena Walters" userId="0082c520-c2c8-4944-9e5a-2aa07d58029d" providerId="ADAL" clId="{9856EDA9-533A-41D0-9A87-D3F371DE8BDA}" dt="2023-10-11T13:32:06.444" v="18" actId="20577"/>
      <pc:docMkLst>
        <pc:docMk/>
      </pc:docMkLst>
      <pc:sldChg chg="add del">
        <pc:chgData name="Helena Walters" userId="0082c520-c2c8-4944-9e5a-2aa07d58029d" providerId="ADAL" clId="{9856EDA9-533A-41D0-9A87-D3F371DE8BDA}" dt="2023-10-11T11:52:22.252" v="7" actId="47"/>
        <pc:sldMkLst>
          <pc:docMk/>
          <pc:sldMk cId="2559802330" sldId="256"/>
        </pc:sldMkLst>
      </pc:sldChg>
      <pc:sldChg chg="modSp add mod">
        <pc:chgData name="Helena Walters" userId="0082c520-c2c8-4944-9e5a-2aa07d58029d" providerId="ADAL" clId="{9856EDA9-533A-41D0-9A87-D3F371DE8BDA}" dt="2023-10-11T13:32:06.444" v="18" actId="20577"/>
        <pc:sldMkLst>
          <pc:docMk/>
          <pc:sldMk cId="3049800406" sldId="258"/>
        </pc:sldMkLst>
        <pc:spChg chg="mod">
          <ac:chgData name="Helena Walters" userId="0082c520-c2c8-4944-9e5a-2aa07d58029d" providerId="ADAL" clId="{9856EDA9-533A-41D0-9A87-D3F371DE8BDA}" dt="2023-10-11T13:32:06.444" v="18" actId="20577"/>
          <ac:spMkLst>
            <pc:docMk/>
            <pc:sldMk cId="3049800406" sldId="258"/>
            <ac:spMk id="6" creationId="{8EF35676-49DE-E547-B19F-0A8B69E1FA3A}"/>
          </ac:spMkLst>
        </pc:spChg>
      </pc:sldChg>
      <pc:sldChg chg="addSp delSp modSp mod">
        <pc:chgData name="Helena Walters" userId="0082c520-c2c8-4944-9e5a-2aa07d58029d" providerId="ADAL" clId="{9856EDA9-533A-41D0-9A87-D3F371DE8BDA}" dt="2023-10-11T10:33:33.291" v="3"/>
        <pc:sldMkLst>
          <pc:docMk/>
          <pc:sldMk cId="3844424903" sldId="262"/>
        </pc:sldMkLst>
        <pc:spChg chg="mod">
          <ac:chgData name="Helena Walters" userId="0082c520-c2c8-4944-9e5a-2aa07d58029d" providerId="ADAL" clId="{9856EDA9-533A-41D0-9A87-D3F371DE8BDA}" dt="2023-10-10T13:47:15.330" v="1"/>
          <ac:spMkLst>
            <pc:docMk/>
            <pc:sldMk cId="3844424903" sldId="262"/>
            <ac:spMk id="3" creationId="{462AB550-C9EB-1304-99D9-997CB1986420}"/>
          </ac:spMkLst>
        </pc:spChg>
        <pc:spChg chg="mod">
          <ac:chgData name="Helena Walters" userId="0082c520-c2c8-4944-9e5a-2aa07d58029d" providerId="ADAL" clId="{9856EDA9-533A-41D0-9A87-D3F371DE8BDA}" dt="2023-10-10T13:47:15.330" v="1"/>
          <ac:spMkLst>
            <pc:docMk/>
            <pc:sldMk cId="3844424903" sldId="262"/>
            <ac:spMk id="7" creationId="{AF0A03CB-D25A-2942-3061-04EDF79B6DC0}"/>
          </ac:spMkLst>
        </pc:spChg>
        <pc:spChg chg="mod">
          <ac:chgData name="Helena Walters" userId="0082c520-c2c8-4944-9e5a-2aa07d58029d" providerId="ADAL" clId="{9856EDA9-533A-41D0-9A87-D3F371DE8BDA}" dt="2023-10-10T13:47:15.330" v="1"/>
          <ac:spMkLst>
            <pc:docMk/>
            <pc:sldMk cId="3844424903" sldId="262"/>
            <ac:spMk id="9" creationId="{A852FB64-5678-9C02-E6F4-0B5F6E21FDBE}"/>
          </ac:spMkLst>
        </pc:spChg>
        <pc:spChg chg="mod">
          <ac:chgData name="Helena Walters" userId="0082c520-c2c8-4944-9e5a-2aa07d58029d" providerId="ADAL" clId="{9856EDA9-533A-41D0-9A87-D3F371DE8BDA}" dt="2023-10-10T13:47:15.330" v="1"/>
          <ac:spMkLst>
            <pc:docMk/>
            <pc:sldMk cId="3844424903" sldId="262"/>
            <ac:spMk id="11" creationId="{6F4226B7-2868-DBE5-3441-385027A8E44C}"/>
          </ac:spMkLst>
        </pc:spChg>
        <pc:spChg chg="mod">
          <ac:chgData name="Helena Walters" userId="0082c520-c2c8-4944-9e5a-2aa07d58029d" providerId="ADAL" clId="{9856EDA9-533A-41D0-9A87-D3F371DE8BDA}" dt="2023-10-10T13:47:15.330" v="1"/>
          <ac:spMkLst>
            <pc:docMk/>
            <pc:sldMk cId="3844424903" sldId="262"/>
            <ac:spMk id="13" creationId="{AE9F1A09-D926-9643-7FB0-AFAE8097350E}"/>
          </ac:spMkLst>
        </pc:spChg>
        <pc:spChg chg="mod">
          <ac:chgData name="Helena Walters" userId="0082c520-c2c8-4944-9e5a-2aa07d58029d" providerId="ADAL" clId="{9856EDA9-533A-41D0-9A87-D3F371DE8BDA}" dt="2023-10-11T10:33:33.291" v="3"/>
          <ac:spMkLst>
            <pc:docMk/>
            <pc:sldMk cId="3844424903" sldId="262"/>
            <ac:spMk id="16" creationId="{2E0F53D2-0328-7D64-30E0-89E94231AC2B}"/>
          </ac:spMkLst>
        </pc:spChg>
        <pc:spChg chg="mod">
          <ac:chgData name="Helena Walters" userId="0082c520-c2c8-4944-9e5a-2aa07d58029d" providerId="ADAL" clId="{9856EDA9-533A-41D0-9A87-D3F371DE8BDA}" dt="2023-10-11T10:33:33.291" v="3"/>
          <ac:spMkLst>
            <pc:docMk/>
            <pc:sldMk cId="3844424903" sldId="262"/>
            <ac:spMk id="18" creationId="{B04A2B90-35B1-92E4-3E2D-B041A0B94CE7}"/>
          </ac:spMkLst>
        </pc:spChg>
        <pc:spChg chg="mod">
          <ac:chgData name="Helena Walters" userId="0082c520-c2c8-4944-9e5a-2aa07d58029d" providerId="ADAL" clId="{9856EDA9-533A-41D0-9A87-D3F371DE8BDA}" dt="2023-10-11T10:33:33.291" v="3"/>
          <ac:spMkLst>
            <pc:docMk/>
            <pc:sldMk cId="3844424903" sldId="262"/>
            <ac:spMk id="20" creationId="{C9B598C0-BFB0-BC10-1A02-302637307AB3}"/>
          </ac:spMkLst>
        </pc:spChg>
        <pc:grpChg chg="add del mod">
          <ac:chgData name="Helena Walters" userId="0082c520-c2c8-4944-9e5a-2aa07d58029d" providerId="ADAL" clId="{9856EDA9-533A-41D0-9A87-D3F371DE8BDA}" dt="2023-10-11T10:33:17.049" v="2" actId="478"/>
          <ac:grpSpMkLst>
            <pc:docMk/>
            <pc:sldMk cId="3844424903" sldId="262"/>
            <ac:grpSpMk id="2" creationId="{E9B81BDE-9ACF-B4D1-074C-B1DDBE6E33E8}"/>
          </ac:grpSpMkLst>
        </pc:grpChg>
        <pc:grpChg chg="add mod">
          <ac:chgData name="Helena Walters" userId="0082c520-c2c8-4944-9e5a-2aa07d58029d" providerId="ADAL" clId="{9856EDA9-533A-41D0-9A87-D3F371DE8BDA}" dt="2023-10-11T10:33:33.291" v="3"/>
          <ac:grpSpMkLst>
            <pc:docMk/>
            <pc:sldMk cId="3844424903" sldId="262"/>
            <ac:grpSpMk id="14" creationId="{DEF101AC-EAD2-D488-41E4-A01AEC1C07B7}"/>
          </ac:grpSpMkLst>
        </pc:grpChg>
        <pc:picChg chg="del">
          <ac:chgData name="Helena Walters" userId="0082c520-c2c8-4944-9e5a-2aa07d58029d" providerId="ADAL" clId="{9856EDA9-533A-41D0-9A87-D3F371DE8BDA}" dt="2023-10-10T13:47:14.278" v="0" actId="478"/>
          <ac:picMkLst>
            <pc:docMk/>
            <pc:sldMk cId="3844424903" sldId="262"/>
            <ac:picMk id="4" creationId="{0C6A9906-271D-D043-B647-6349ADD6D918}"/>
          </ac:picMkLst>
        </pc:picChg>
        <pc:picChg chg="mod">
          <ac:chgData name="Helena Walters" userId="0082c520-c2c8-4944-9e5a-2aa07d58029d" providerId="ADAL" clId="{9856EDA9-533A-41D0-9A87-D3F371DE8BDA}" dt="2023-10-10T13:47:15.330" v="1"/>
          <ac:picMkLst>
            <pc:docMk/>
            <pc:sldMk cId="3844424903" sldId="262"/>
            <ac:picMk id="8" creationId="{CD75CE0F-0659-DCF3-F27F-70ACA0032D72}"/>
          </ac:picMkLst>
        </pc:picChg>
        <pc:picChg chg="mod">
          <ac:chgData name="Helena Walters" userId="0082c520-c2c8-4944-9e5a-2aa07d58029d" providerId="ADAL" clId="{9856EDA9-533A-41D0-9A87-D3F371DE8BDA}" dt="2023-10-10T13:47:15.330" v="1"/>
          <ac:picMkLst>
            <pc:docMk/>
            <pc:sldMk cId="3844424903" sldId="262"/>
            <ac:picMk id="10" creationId="{ABC83512-7220-AA8C-8906-2ECC5F3479C0}"/>
          </ac:picMkLst>
        </pc:picChg>
        <pc:picChg chg="mod">
          <ac:chgData name="Helena Walters" userId="0082c520-c2c8-4944-9e5a-2aa07d58029d" providerId="ADAL" clId="{9856EDA9-533A-41D0-9A87-D3F371DE8BDA}" dt="2023-10-10T13:47:15.330" v="1"/>
          <ac:picMkLst>
            <pc:docMk/>
            <pc:sldMk cId="3844424903" sldId="262"/>
            <ac:picMk id="12" creationId="{B7BBED46-73F0-A0B2-8D85-6282000B3C59}"/>
          </ac:picMkLst>
        </pc:picChg>
        <pc:picChg chg="mod">
          <ac:chgData name="Helena Walters" userId="0082c520-c2c8-4944-9e5a-2aa07d58029d" providerId="ADAL" clId="{9856EDA9-533A-41D0-9A87-D3F371DE8BDA}" dt="2023-10-11T10:33:33.291" v="3"/>
          <ac:picMkLst>
            <pc:docMk/>
            <pc:sldMk cId="3844424903" sldId="262"/>
            <ac:picMk id="15" creationId="{847160D5-C036-763E-1ACC-BAE3650CE987}"/>
          </ac:picMkLst>
        </pc:picChg>
        <pc:picChg chg="mod">
          <ac:chgData name="Helena Walters" userId="0082c520-c2c8-4944-9e5a-2aa07d58029d" providerId="ADAL" clId="{9856EDA9-533A-41D0-9A87-D3F371DE8BDA}" dt="2023-10-11T10:33:33.291" v="3"/>
          <ac:picMkLst>
            <pc:docMk/>
            <pc:sldMk cId="3844424903" sldId="262"/>
            <ac:picMk id="17" creationId="{3BC222EB-AB75-C165-B4D9-8A2BFEC2CF5C}"/>
          </ac:picMkLst>
        </pc:picChg>
        <pc:picChg chg="mod">
          <ac:chgData name="Helena Walters" userId="0082c520-c2c8-4944-9e5a-2aa07d58029d" providerId="ADAL" clId="{9856EDA9-533A-41D0-9A87-D3F371DE8BDA}" dt="2023-10-11T10:33:33.291" v="3"/>
          <ac:picMkLst>
            <pc:docMk/>
            <pc:sldMk cId="3844424903" sldId="262"/>
            <ac:picMk id="19" creationId="{E2D733DD-FE3B-0901-89EE-1CDD7302443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1838791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Debugging entails a critical process of meticulous problem identification and resolution within a Spatial Data Infrastructure (SDI), aiming to rectify errors, issues, and software bugs that have the potential to disrupt or impede the proper functioning of the SDI. This crucial task involves pinpointing and remedying any anomalies or inconsistencies, ensuring the seamless and reliable operation of the infrastructure's various components and functionalities.</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3729393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In certain cases, the complexity of SDIs may necessitate technical support and expertise that surpass the in-house capabilities of the team. Consequently, seeking external support might entail contracting with external vendors, consulting subject matter experts, or engaging specialised technical support services to ensure the SDI's uninterrupted functionality and effectiveness.</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1733334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a:rPr>
              <a:t>User support could be achieved by creating a user support system such as a help desk system to aid SDI users in solving data access and technical issues. Providing user documentation and training materials also enhances user self-sufficiency and can reduce the amount of user support that is needed.</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2787708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In  Spatial Data Infrastructures (SDI), dissemination, outreach, and coordination emerge as indispensable pillars, pivotal to its thriving functionality. These facets encompass multifaceted endeavours, ranging from the sharing of geospatial data and services to active involvement with a diverse array of stakeholders. Such proactive engagement is driven by the overarching goal of fostering collaboration, thereby augmenting the SDI's resonance and utility within the broader ecosystem of geospatial information management. These activities collectively contribute to the SDI's vitality, ensuring that it effectively serves its intended purpose and meets the evolving needs of its user base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3996242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Dissemination involves making data, maps, and other services available to the SDI users through various channels (user-friendly web portals, APIs, and data download options) to make sure that data is easily accessible and usable by diverse audiences with diverse needs.</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Outreach activities are there to raise awareness of the SDI's capabilities and therefore encourage its use among potential users and stakeholders. Communication includes events such as workshops, training sessions, webinars, and public awareness campaigns.</a:t>
            </a: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247076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Interacting with stakeholders, such as government agencies, private sector entities, academia, and civil society organizations, helps pinpoint user needs and encourages collaboration. Understanding the range of requirements of the stakeholders ensures that the SDI aligns with their specific use cases.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panose="020B0606030504020204" pitchFamily="34" charset="0"/>
                <a:ea typeface="Open Sans" panose="020B0606030504020204" pitchFamily="34" charset="0"/>
                <a:cs typeface="Open Sans" panose="020B0606030504020204" pitchFamily="34" charset="0"/>
              </a:rPr>
              <a:t>Coordinating efforts involves aligning the activities of different stakeholders to ensure their contributions complement each other. It may include establishing data-sharing agreements, coordinating data collection initiatives, and aligning data standards.</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610681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Spatial Data Infrastructures (SDIs) play a pivotal role in cultivating a dynamic ecosystem designed to cater to a wide spectrum of user requirements and optimize the utility of geospatial data. This is achieved through a range of proactive activities, including:</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Disseminating Data and Services:</a:t>
            </a: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 SDIs ensure that geospatial data and services are readily accessible and distributed, making valuable information available to a broad user base.</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Conducting Outreach:</a:t>
            </a: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 Outreach initiatives are undertaken to raise awareness about the SDI's capabilities and offerings, ensuring that potential users and stakeholders are informed about its benefits and functionalities.</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Engaging Stakeholders:</a:t>
            </a: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 SDIs actively involve various stakeholders, including government agencies, businesses, academia, and the public. Engaging these diverse groups helps align the SDI with their unique needs and perspectives.</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Synchronising Efforts:</a:t>
            </a: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 Coordination and collaboration are key components of SDIs. By synchronising efforts across multiple sectors and organisations, SDIs create a cohesive and integrated geospatial data landscape.</a:t>
            </a:r>
          </a:p>
          <a:p>
            <a:pPr algn="l"/>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Through these multifaceted efforts, SDIs not only serve as hubs for geospatial data but also foster an environment where data-driven decision-making and innovation flourish, ultimately maximising the value and impact of geospatial information.</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1068281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Open Sans"/>
              </a:rPr>
              <a:t>Continuous improvement and evolution are important to ensure that the infrastructure of the SDI remains relevant, efficient, and responsive to changing user needs and technological advancements.</a:t>
            </a:r>
          </a:p>
          <a:p>
            <a:pPr marL="228600" indent="-228600">
              <a:lnSpc>
                <a:spcPct val="150000"/>
              </a:lnSpc>
              <a:buFont typeface="+mj-lt"/>
              <a:buAutoNum type="arabicPeriod"/>
            </a:pPr>
            <a:r>
              <a:rPr lang="en-GB" sz="1200" dirty="0">
                <a:latin typeface="Open Sans"/>
              </a:rPr>
              <a:t>User Feedback and Needs Assessment</a:t>
            </a:r>
          </a:p>
          <a:p>
            <a:pPr marL="228600" indent="-228600">
              <a:lnSpc>
                <a:spcPct val="150000"/>
              </a:lnSpc>
              <a:buFont typeface="+mj-lt"/>
              <a:buAutoNum type="arabicPeriod"/>
            </a:pPr>
            <a:r>
              <a:rPr lang="en-GB" sz="1200" dirty="0">
                <a:latin typeface="Open Sans"/>
              </a:rPr>
              <a:t>Data Quality Enhancement</a:t>
            </a:r>
          </a:p>
          <a:p>
            <a:pPr marL="228600" indent="-228600">
              <a:lnSpc>
                <a:spcPct val="150000"/>
              </a:lnSpc>
              <a:buFont typeface="+mj-lt"/>
              <a:buAutoNum type="arabicPeriod"/>
            </a:pPr>
            <a:r>
              <a:rPr lang="en-GB" sz="1200" dirty="0">
                <a:latin typeface="Open Sans"/>
              </a:rPr>
              <a:t>Technology Updates and Upgrades</a:t>
            </a:r>
          </a:p>
          <a:p>
            <a:pPr marL="228600" indent="-228600">
              <a:lnSpc>
                <a:spcPct val="150000"/>
              </a:lnSpc>
              <a:buFont typeface="+mj-lt"/>
              <a:buAutoNum type="arabicPeriod"/>
            </a:pPr>
            <a:r>
              <a:rPr lang="en-GB" sz="1200" dirty="0">
                <a:latin typeface="Open Sans"/>
              </a:rPr>
              <a:t>Standards and Interoperability</a:t>
            </a:r>
          </a:p>
          <a:p>
            <a:pPr marL="228600" indent="-228600">
              <a:lnSpc>
                <a:spcPct val="150000"/>
              </a:lnSpc>
              <a:buFont typeface="+mj-lt"/>
              <a:buAutoNum type="arabicPeriod"/>
            </a:pPr>
            <a:r>
              <a:rPr lang="en-GB" sz="1200" dirty="0">
                <a:latin typeface="Open Sans"/>
              </a:rPr>
              <a:t>Incorporating New Data Sources</a:t>
            </a:r>
          </a:p>
          <a:p>
            <a:pPr marL="228600" indent="-228600">
              <a:lnSpc>
                <a:spcPct val="150000"/>
              </a:lnSpc>
              <a:buFont typeface="+mj-lt"/>
              <a:buAutoNum type="arabicPeriod"/>
            </a:pPr>
            <a:r>
              <a:rPr lang="en-GB" sz="1200" dirty="0">
                <a:latin typeface="Open Sans"/>
              </a:rPr>
              <a:t>Capacity Building and Training</a:t>
            </a:r>
          </a:p>
          <a:p>
            <a:pPr marL="228600" indent="-228600">
              <a:lnSpc>
                <a:spcPct val="150000"/>
              </a:lnSpc>
              <a:buFont typeface="+mj-lt"/>
              <a:buAutoNum type="arabicPeriod"/>
            </a:pPr>
            <a:r>
              <a:rPr lang="en-GB" sz="1200" dirty="0">
                <a:latin typeface="Open Sans"/>
              </a:rPr>
              <a:t>Performance Optimization</a:t>
            </a:r>
          </a:p>
          <a:p>
            <a:pPr marL="228600" indent="-228600">
              <a:lnSpc>
                <a:spcPct val="150000"/>
              </a:lnSpc>
              <a:buFont typeface="+mj-lt"/>
              <a:buAutoNum type="arabicPeriod"/>
            </a:pPr>
            <a:r>
              <a:rPr lang="en-GB" sz="1200" dirty="0">
                <a:latin typeface="Open Sans"/>
              </a:rPr>
              <a:t>Innovation and Research</a:t>
            </a:r>
          </a:p>
          <a:p>
            <a:pPr marL="228600" indent="-228600">
              <a:lnSpc>
                <a:spcPct val="150000"/>
              </a:lnSpc>
              <a:buFont typeface="+mj-lt"/>
              <a:buAutoNum type="arabicPeriod"/>
            </a:pPr>
            <a:r>
              <a:rPr lang="en-GB" sz="1200" dirty="0">
                <a:latin typeface="Open Sans"/>
              </a:rPr>
              <a:t>Collaboration and Partnerships</a:t>
            </a:r>
          </a:p>
          <a:p>
            <a:pPr marL="228600" indent="-228600">
              <a:lnSpc>
                <a:spcPct val="150000"/>
              </a:lnSpc>
              <a:buFont typeface="+mj-lt"/>
              <a:buAutoNum type="arabicPeriod"/>
            </a:pPr>
            <a:r>
              <a:rPr lang="en-GB" sz="1200" dirty="0">
                <a:latin typeface="Open Sans"/>
              </a:rPr>
              <a:t>Strategic Planning</a:t>
            </a:r>
          </a:p>
          <a:p>
            <a:pPr marL="0" indent="0">
              <a:lnSpc>
                <a:spcPct val="150000"/>
              </a:lnSpc>
              <a:buFont typeface="Arial" panose="020B0604020202020204" pitchFamily="34" charset="0"/>
              <a:buNone/>
            </a:pPr>
            <a:endParaRPr lang="en-GB" sz="1200" dirty="0">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Open Sans"/>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4142727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Söhne"/>
              </a:rPr>
              <a:t>Frequent and systematic updates to the Spatial Data Infrastructure (SDI) serve as a cornerstone for its sustained effectiveness. By adhering to a regular updating regimen, the SDI is poised to consistently provide valuable and up-to-date geospatial information. This proactive approach ensures that the data and services within the SDI remain relevant, accurate, and aligned with the dynamic nature of the geographic landscape. Consequently, stakeholders and users can rely on the SDI to access current and pertinent geospatial information, making it a reliable resource for informed decision-making and analysis in various domains.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3526049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The lecture covered essential non-technical processes for operating and maintaining a Spatial Data Infrastructure (SDI) post-launch, including:</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Working Groups, Key Personnel, and Team Qualifications:</a:t>
            </a:r>
            <a:endPar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Formation of working groups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Identification of key personnel</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Team qualifications assessment</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Distribution of responsibilities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Licensing and cost considerations</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Data Security:</a:t>
            </a:r>
            <a:endPar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Ensuring data security measures</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Maintenance, Debugging, and Support Procurement:</a:t>
            </a:r>
            <a:endPar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Maintenance strategies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Debugging procedures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Procurement of support</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User support and helpdesk setup</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Dissemination, Outreach, and Coordination:</a:t>
            </a:r>
            <a:endPar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Data and service dissemination strategies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Outreach and communication efforts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Engagement with various stakeholders</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Coordination of initiatives and agendas</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User Feedback and Collaboration:</a:t>
            </a:r>
            <a:endPar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Encouraging user feedback</a:t>
            </a: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Promoting collaboration</a:t>
            </a:r>
          </a:p>
          <a:p>
            <a:pPr algn="l">
              <a:buFont typeface="+mj-lt"/>
              <a:buAutoNum type="arabicPeriod"/>
            </a:pPr>
            <a:r>
              <a:rPr lang="en-GB" b="1"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Continuous Improvement and Evolution:</a:t>
            </a:r>
            <a:endPar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endParaRPr>
          </a:p>
          <a:p>
            <a:pPr marL="742950" lvl="1" indent="-285750" algn="l">
              <a:buFont typeface="+mj-lt"/>
              <a:buAutoNum type="arabicPeriod"/>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Strategies for ongoing improvement and evolution of the SDI.</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dirty="0"/>
          </a:p>
        </p:txBody>
      </p:sp>
    </p:spTree>
    <p:extLst>
      <p:ext uri="{BB962C8B-B14F-4D97-AF65-F5344CB8AC3E}">
        <p14:creationId xmlns:p14="http://schemas.microsoft.com/office/powerpoint/2010/main" val="294643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Within the framework of a Spatial Data Infrastructure (SDI), the foundational steps of establishing working groups, hand-picking key personnel, and delineating team qualifications hold pivotal significance. These essential measures are essential to orchestrate the smooth and efficient management and operation of the SDI. Working groups facilitate organized collaboration and decision-making, key personnel assume critical roles in leadership and expertise, and clearly defined team qualifications ensure that the workforce possesses the requisite skills and competencies to effectively handle the SDI's multifaceted responsibilities. This strategic approach forms the bedrock upon which the SDI can be structured and managed to meet its objectives and deliver valuable geospatial services seamlessly.</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443200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2984978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200" dirty="0">
                <a:latin typeface="Open Sans"/>
              </a:rPr>
              <a:t>Working groups are teams of individuals with specific knowledge and focus areas related to the SDI. </a:t>
            </a:r>
          </a:p>
          <a:p>
            <a:pPr marL="171450" indent="-171450">
              <a:lnSpc>
                <a:spcPct val="150000"/>
              </a:lnSpc>
              <a:buFont typeface="Arial" panose="020B0604020202020204" pitchFamily="34" charset="0"/>
              <a:buChar char="•"/>
            </a:pPr>
            <a:r>
              <a:rPr lang="en-GB" sz="1200" dirty="0">
                <a:latin typeface="Open Sans"/>
              </a:rPr>
              <a:t>These groups are tasked to address aspects of the SDI development, implementation, and ongoing maintenance.</a:t>
            </a:r>
          </a:p>
          <a:p>
            <a:pPr marL="171450" indent="-171450">
              <a:lnSpc>
                <a:spcPct val="150000"/>
              </a:lnSpc>
              <a:buFont typeface="Arial" panose="020B0604020202020204" pitchFamily="34" charset="0"/>
              <a:buChar char="•"/>
            </a:pPr>
            <a:r>
              <a:rPr lang="en-GB" sz="1200" dirty="0">
                <a:latin typeface="Open Sans"/>
              </a:rPr>
              <a:t>Examples of working groups in an SDI include data acquisition and management, technical infrastructure, policy and governance, data standards and interoperability, outreach and communication, and user engagement.</a:t>
            </a:r>
          </a:p>
          <a:p>
            <a:pPr marL="171450" indent="-171450">
              <a:lnSpc>
                <a:spcPct val="150000"/>
              </a:lnSpc>
              <a:buFont typeface="Arial" panose="020B0604020202020204" pitchFamily="34" charset="0"/>
              <a:buChar char="•"/>
            </a:pPr>
            <a:r>
              <a:rPr lang="en-GB" sz="1200" dirty="0">
                <a:latin typeface="Open Sans"/>
              </a:rPr>
              <a:t>The point of a working group is to collaborate and offer information to make sure that all sections of the SDI are coordinated properly with the goals of the project.</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66277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200" dirty="0">
                <a:latin typeface="Open Sans"/>
              </a:rPr>
              <a:t>Key personnel are individuals who have vital roles and responsibilities within the SDI. They are the leaders or managers who will oversee specific areas of the infrastructure.</a:t>
            </a:r>
          </a:p>
          <a:p>
            <a:pPr>
              <a:lnSpc>
                <a:spcPct val="150000"/>
              </a:lnSpc>
            </a:pPr>
            <a:r>
              <a:rPr lang="en-GB" sz="1200" dirty="0">
                <a:latin typeface="Open Sans"/>
              </a:rPr>
              <a:t>Examples of key persons are the SDI project managers, data managers, technical experts, policy analysts, and communication specialists.</a:t>
            </a:r>
          </a:p>
          <a:p>
            <a:pPr>
              <a:lnSpc>
                <a:spcPct val="150000"/>
              </a:lnSpc>
            </a:pPr>
            <a:r>
              <a:rPr lang="en-GB" sz="1200" dirty="0">
                <a:latin typeface="Open Sans"/>
              </a:rPr>
              <a:t>Key personnel ensure that the SDI operation is efficient, follows the SDI guidelines, and achieves the objectives set out for the SDI.</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The qualifications of individuals in a Spatial Data Infrastructure (SDI) are intricately linked to the specific roles they undertake within the infrastructure. This means that the skill sets, knowledge, and expertise required for each role are tailored to the responsibilities and functions associated with that particular position. In essence, the qualifications of SDI personnel are finely tuned to align with the demands and intricacies of their respective roles, ensuring that they can effectively contribute to the overall success and functionality of the SDI in their designated capacities.</a:t>
            </a:r>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488314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Open Sans" panose="020B0606030504020204" pitchFamily="34" charset="0"/>
                <a:ea typeface="Open Sans" panose="020B0606030504020204" pitchFamily="34" charset="0"/>
                <a:cs typeface="Open Sans" panose="020B0606030504020204" pitchFamily="34" charset="0"/>
              </a:rPr>
              <a:t>It involves defining roles, assigning tasks, and allocating decision-making authority to various stakeholders to make sure that there is a smooth operation and sustainability of the SDI.</a:t>
            </a:r>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By defining and sharing responsibilities between the different entities involved in an SDI, it ensures that each individual section of the infrastructure gets the appropriate amount of attention and will therefore contribute to the overall success of the project. It also helps define clear ways of communicating as well as accountability amongst the stakeholders.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46738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Open Sans"/>
              </a:rPr>
              <a:t>Licensing and costs in a Spatial Data Infrastructure play a large role in making sure of legal compliance, sustainability, and financial viability.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987459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It’s vital to emphasise that data security is an ongoing endeavour, demanding continual assessment and adjustment in response to emerging threats and vulnerabilities.</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2757724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D1D5DB"/>
                </a:solidFill>
                <a:effectLst/>
                <a:latin typeface="Open Sans" panose="020B0606030504020204" pitchFamily="34" charset="0"/>
                <a:ea typeface="Open Sans" panose="020B0606030504020204" pitchFamily="34" charset="0"/>
                <a:cs typeface="Open Sans" panose="020B0606030504020204" pitchFamily="34" charset="0"/>
              </a:rPr>
              <a:t>Routine maintenance plays a pivotal role in ensuring that the various components of an SDI, including hardware, software, and data, remain up-to-date and operate at their peak performance levels.</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2019095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4104080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10/10/2023</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10/10/2023</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gsdiassociation.org/images/publications/cookbooks/SDI_Cookbook_from_Wiki_2012_update.pdf" TargetMode="External"/><Relationship Id="rId5" Type="http://schemas.openxmlformats.org/officeDocument/2006/relationships/hyperlink" Target="https://free-vectors.net/technology/debugging-software-concept"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freepik.com/free-vector/software-testing-concept-application-website-code-test-process-it-specialist-searching-bugs-idea-computer-technology-digital-analysis-vector-illustration-cartoon-style_26432983" TargetMode="External"/><Relationship Id="rId5" Type="http://schemas.openxmlformats.org/officeDocument/2006/relationships/image" Target="../media/image11.jpg"/><Relationship Id="rId4" Type="http://schemas.openxmlformats.org/officeDocument/2006/relationships/hyperlink" Target="http://gsdiassociation.org/images/publications/cookbooks/SDI_Cookbook_from_Wiki_2012_update.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gsdiassociation.org/images/publications/cookbooks/SDI_Cookbook_from_Wiki_2012_update.pdf" TargetMode="External"/><Relationship Id="rId5" Type="http://schemas.openxmlformats.org/officeDocument/2006/relationships/hyperlink" Target="https://www.maxpixel.net/Customer-Service-Call-Center-Agent-Customer-Support-7111206"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freepik.com/free-vector/organic-flat-customer-support_13114752" TargetMode="External"/><Relationship Id="rId5" Type="http://schemas.openxmlformats.org/officeDocument/2006/relationships/image" Target="../media/image13.jpg"/><Relationship Id="rId4" Type="http://schemas.openxmlformats.org/officeDocument/2006/relationships/hyperlink" Target="http://gsdiassociation.org/images/publications/cookbooks/SDI_Cookbook_from_Wiki_2012_update.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hyperlink" Target="https://publications.jrc.ec.europa.eu/repository/bitstream/JRC117724/the_role_of_sdi_in_digital_government_transformation_1.pdf"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5.jpeg"/><Relationship Id="rId7" Type="http://schemas.openxmlformats.org/officeDocument/2006/relationships/hyperlink" Target="https://www.freepik.com/free-vector/copywriter-online-service-platform-writing-designing-texts-creativity-promotion-idea-finding-information-making-valuable-content-vector-flat-illustration_2703704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jpg"/><Relationship Id="rId11" Type="http://schemas.openxmlformats.org/officeDocument/2006/relationships/hyperlink" Target="https://www.freepik.com/free-vector/diverse-people-online-meet-work_29108725" TargetMode="External"/><Relationship Id="rId5" Type="http://schemas.openxmlformats.org/officeDocument/2006/relationships/hyperlink" Target="http://gsdiassociation.org/images/publications/cookbooks/SDI_Cookbook_from_Wiki_2012_update.pdf" TargetMode="External"/><Relationship Id="rId10" Type="http://schemas.openxmlformats.org/officeDocument/2006/relationships/image" Target="../media/image16.jpg"/><Relationship Id="rId4" Type="http://schemas.openxmlformats.org/officeDocument/2006/relationships/hyperlink" Target="https://publications.jrc.ec.europa.eu/repository/bitstream/JRC117724/the_role_of_sdi_in_digital_government_transformation_1.pdf" TargetMode="External"/><Relationship Id="rId9" Type="http://schemas.openxmlformats.org/officeDocument/2006/relationships/hyperlink" Target="https://www.freepik.com/free-vector/flat-design-api-illustration_25876189Freepi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hyperlink" Target="https://publications.jrc.ec.europa.eu/repository/bitstream/JRC117724/the_role_of_sdi_in_digital_government_transformation_1.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gsdiassociation.org/images/publications/cookbooks/SDI_Cookbook_from_Wiki_2012_update.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publications.jrc.ec.europa.eu/repository/bitstream/JRC117724/the_role_of_sdi_in_digital_government_transformation_1.pdf" TargetMode="External"/><Relationship Id="rId5" Type="http://schemas.openxmlformats.org/officeDocument/2006/relationships/hyperlink" Target="https://sketchvalley.com/"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hyperlink" Target="https://publications.jrc.ec.europa.eu/repository/bitstream/JRC117724/the_role_of_sdi_in_digital_government_transformation_1.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gsdiassociation.org/images/publications/cookbooks/SDI_Cookbook_from_Wiki_2012_update.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publications.jrc.ec.europa.eu/repository/bitstream/JRC117724/the_role_of_sdi_in_digital_government_transformation_1.pdf" TargetMode="External"/><Relationship Id="rId5" Type="http://schemas.openxmlformats.org/officeDocument/2006/relationships/hyperlink" Target="https://pixabay.com/users/Tumisu-148124/" TargetMode="Externa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portal.ogc.org/files/18-087r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gsdiassociation.org/images/publications/cookbooks/SDI_Cookbook_from_Wiki_2012_update.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freepik.com/free-vector/business-team-finding-solution-together-group-with-key-unlocking-lock_1368300" TargetMode="External"/><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hyperlink" Target="https://portal.ogc.org/files/18-087r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gsdiassociation.org/images/publications/cookbooks/SDI_Cookbook_from_Wiki_2012_update.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portal.ogc.org/files/18-087r5" TargetMode="External"/><Relationship Id="rId5" Type="http://schemas.openxmlformats.org/officeDocument/2006/relationships/hyperlink" Target="https://pixabay.com/users/geralt-9301/" TargetMode="Externa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freepik.com/free-vector/globalization-concept-illustration_22873824" TargetMode="External"/><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hyperlink" Target="https://portal.ogc.org/files/18-087r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www.freepik.com/free-vector/global-data-security-personal-data-security-cyber-data-security-online-concept-illustration-internet-security-information-privacy-protection_1295357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gsdiassociation.org/images/publications/cookbooks/SDI_Cookbook_from_Wiki_2012_update.pdf" TargetMode="External"/><Relationship Id="rId4" Type="http://schemas.openxmlformats.org/officeDocument/2006/relationships/hyperlink" Target="https://portal.ogc.org/files/18-087r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301317"/>
            <a:ext cx="6444774" cy="2140757"/>
          </a:xfrm>
        </p:spPr>
        <p:txBody>
          <a:bodyPr>
            <a:normAutofit/>
          </a:bodyPr>
          <a:lstStyle/>
          <a:p>
            <a:pPr>
              <a:lnSpc>
                <a:spcPct val="100000"/>
              </a:lnSpc>
            </a:pPr>
            <a:r>
              <a:rPr lang="en-ZA" sz="4900" b="1" strike="noStrike" spc="-1" dirty="0">
                <a:solidFill>
                  <a:srgbClr val="FFFFFF"/>
                </a:solidFill>
                <a:latin typeface="Open Sans ExtraBold"/>
                <a:ea typeface="Open Sans ExtraBold"/>
              </a:rPr>
              <a:t>LECTURE 10</a:t>
            </a:r>
            <a:br>
              <a:rPr lang="en-ZA" sz="7200" b="0" spc="-1" dirty="0">
                <a:solidFill>
                  <a:srgbClr val="000000"/>
                </a:solidFill>
                <a:latin typeface="Arial"/>
                <a:ea typeface="Open Sans ExtraBold"/>
              </a:rPr>
            </a:br>
            <a:r>
              <a:rPr lang="en-GB" sz="2800" b="1" dirty="0">
                <a:latin typeface="Open Sans ExtraBold"/>
                <a:ea typeface="Open Sans ExtraBold" panose="020B0606030504020204" pitchFamily="34" charset="0"/>
                <a:cs typeface="Open Sans ExtraBold" panose="020B0606030504020204" pitchFamily="34" charset="0"/>
              </a:rPr>
              <a:t>NON-TECHNICAL PROCESSES FOR SETTING UP AND MAINTAINING AN SDI</a:t>
            </a:r>
            <a:endParaRPr lang="en-US" sz="2800"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10.5 Maintenance, De-bugging and How to Procure Support</a:t>
            </a:r>
          </a:p>
        </p:txBody>
      </p:sp>
      <p:sp>
        <p:nvSpPr>
          <p:cNvPr id="2" name="Content Placeholder 1"/>
          <p:cNvSpPr>
            <a:spLocks noGrp="1"/>
          </p:cNvSpPr>
          <p:nvPr>
            <p:ph idx="1"/>
          </p:nvPr>
        </p:nvSpPr>
        <p:spPr>
          <a:xfrm>
            <a:off x="807676" y="1947946"/>
            <a:ext cx="5847485" cy="4026567"/>
          </a:xfrm>
        </p:spPr>
        <p:txBody>
          <a:bodyPr vert="horz" lIns="91440" tIns="45720" rIns="91440" bIns="45720" rtlCol="0" anchor="ctr">
            <a:normAutofit/>
          </a:bodyPr>
          <a:lstStyle/>
          <a:p>
            <a:pPr marL="0" indent="0">
              <a:lnSpc>
                <a:spcPct val="150000"/>
              </a:lnSpc>
              <a:buNone/>
            </a:pPr>
            <a:r>
              <a:rPr lang="en-GB" sz="2000" dirty="0">
                <a:latin typeface="Open Sans"/>
              </a:rPr>
              <a:t>Regular maintenance is vital for keeping the SDI's components (such as hardware, software, and data) to date and functioning optimally. Maintenance tasks could consist of updating software versions, validating data quality, monitoring system performance, and addressing hardware issues.</a:t>
            </a:r>
          </a:p>
        </p:txBody>
      </p:sp>
      <p:sp>
        <p:nvSpPr>
          <p:cNvPr id="8" name="TextBox 7">
            <a:extLst>
              <a:ext uri="{FF2B5EF4-FFF2-40B4-BE49-F238E27FC236}">
                <a16:creationId xmlns:a16="http://schemas.microsoft.com/office/drawing/2014/main" id="{DBC95997-32B5-570F-CF98-1AAD28EFB90D}"/>
              </a:ext>
            </a:extLst>
          </p:cNvPr>
          <p:cNvSpPr txBox="1"/>
          <p:nvPr/>
        </p:nvSpPr>
        <p:spPr>
          <a:xfrm>
            <a:off x="802105" y="1460775"/>
            <a:ext cx="610402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Maintenance</a:t>
            </a:r>
          </a:p>
        </p:txBody>
      </p:sp>
      <p:pic>
        <p:nvPicPr>
          <p:cNvPr id="11" name="Picture 10">
            <a:extLst>
              <a:ext uri="{FF2B5EF4-FFF2-40B4-BE49-F238E27FC236}">
                <a16:creationId xmlns:a16="http://schemas.microsoft.com/office/drawing/2014/main" id="{4A8C16E1-480A-52F5-0C16-2F545576D5F9}"/>
              </a:ext>
            </a:extLst>
          </p:cNvPr>
          <p:cNvPicPr>
            <a:picLocks noChangeAspect="1"/>
          </p:cNvPicPr>
          <p:nvPr/>
        </p:nvPicPr>
        <p:blipFill>
          <a:blip r:embed="rId4"/>
          <a:stretch>
            <a:fillRect/>
          </a:stretch>
        </p:blipFill>
        <p:spPr>
          <a:xfrm>
            <a:off x="6655161" y="1947946"/>
            <a:ext cx="4729163" cy="3238500"/>
          </a:xfrm>
          <a:prstGeom prst="rect">
            <a:avLst/>
          </a:prstGeom>
        </p:spPr>
      </p:pic>
      <p:sp>
        <p:nvSpPr>
          <p:cNvPr id="13" name="TextBox 12">
            <a:extLst>
              <a:ext uri="{FF2B5EF4-FFF2-40B4-BE49-F238E27FC236}">
                <a16:creationId xmlns:a16="http://schemas.microsoft.com/office/drawing/2014/main" id="{2333700A-26D3-FD7C-DBA2-3CA382D1F56E}"/>
              </a:ext>
            </a:extLst>
          </p:cNvPr>
          <p:cNvSpPr txBox="1"/>
          <p:nvPr/>
        </p:nvSpPr>
        <p:spPr>
          <a:xfrm>
            <a:off x="6655161" y="5186446"/>
            <a:ext cx="3921205"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Attribution link: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FREE-VECTORS.NET</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3E33A866-ACEA-7CD3-EBEC-E7432D17B573}"/>
              </a:ext>
            </a:extLst>
          </p:cNvPr>
          <p:cNvSpPr txBox="1"/>
          <p:nvPr/>
        </p:nvSpPr>
        <p:spPr>
          <a:xfrm>
            <a:off x="6487670" y="6121401"/>
            <a:ext cx="5288324"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0192719"/>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10.5 Maintenance, De-bugging and How to Procure Support</a:t>
            </a:r>
          </a:p>
        </p:txBody>
      </p:sp>
      <p:sp>
        <p:nvSpPr>
          <p:cNvPr id="2" name="Content Placeholder 1"/>
          <p:cNvSpPr>
            <a:spLocks noGrp="1"/>
          </p:cNvSpPr>
          <p:nvPr>
            <p:ph idx="1"/>
          </p:nvPr>
        </p:nvSpPr>
        <p:spPr>
          <a:xfrm>
            <a:off x="807676" y="1947946"/>
            <a:ext cx="5097824" cy="4026567"/>
          </a:xfrm>
        </p:spPr>
        <p:txBody>
          <a:bodyPr vert="horz" lIns="91440" tIns="45720" rIns="91440" bIns="45720" rtlCol="0" anchor="ctr">
            <a:normAutofit/>
          </a:bodyPr>
          <a:lstStyle/>
          <a:p>
            <a:pPr marL="0" indent="0">
              <a:lnSpc>
                <a:spcPct val="150000"/>
              </a:lnSpc>
              <a:buNone/>
            </a:pPr>
            <a:r>
              <a:rPr lang="en-GB" sz="2000" dirty="0">
                <a:latin typeface="Open Sans"/>
              </a:rPr>
              <a:t>Debugging is made up of identifying and resolving errors, issues, and software bugs that may arise in the SDI's functionality.</a:t>
            </a:r>
          </a:p>
        </p:txBody>
      </p:sp>
      <p:sp>
        <p:nvSpPr>
          <p:cNvPr id="8" name="TextBox 7">
            <a:extLst>
              <a:ext uri="{FF2B5EF4-FFF2-40B4-BE49-F238E27FC236}">
                <a16:creationId xmlns:a16="http://schemas.microsoft.com/office/drawing/2014/main" id="{DBC95997-32B5-570F-CF98-1AAD28EFB90D}"/>
              </a:ext>
            </a:extLst>
          </p:cNvPr>
          <p:cNvSpPr txBox="1"/>
          <p:nvPr/>
        </p:nvSpPr>
        <p:spPr>
          <a:xfrm>
            <a:off x="802105" y="1613082"/>
            <a:ext cx="610402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De-bugging</a:t>
            </a:r>
          </a:p>
        </p:txBody>
      </p:sp>
      <p:sp>
        <p:nvSpPr>
          <p:cNvPr id="4" name="TextBox 3">
            <a:extLst>
              <a:ext uri="{FF2B5EF4-FFF2-40B4-BE49-F238E27FC236}">
                <a16:creationId xmlns:a16="http://schemas.microsoft.com/office/drawing/2014/main" id="{F0C9A22E-A87E-A590-2750-5E588DD847FB}"/>
              </a:ext>
            </a:extLst>
          </p:cNvPr>
          <p:cNvSpPr txBox="1"/>
          <p:nvPr/>
        </p:nvSpPr>
        <p:spPr>
          <a:xfrm>
            <a:off x="6487670" y="6121401"/>
            <a:ext cx="5288324"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700454B-DA7A-C76E-8BDB-E2C575C4DC8D}"/>
              </a:ext>
            </a:extLst>
          </p:cNvPr>
          <p:cNvPicPr>
            <a:picLocks noChangeAspect="1"/>
          </p:cNvPicPr>
          <p:nvPr/>
        </p:nvPicPr>
        <p:blipFill>
          <a:blip r:embed="rId5"/>
          <a:stretch>
            <a:fillRect/>
          </a:stretch>
        </p:blipFill>
        <p:spPr>
          <a:xfrm>
            <a:off x="6690526" y="1706508"/>
            <a:ext cx="4559250" cy="4082098"/>
          </a:xfrm>
          <a:prstGeom prst="rect">
            <a:avLst/>
          </a:prstGeom>
        </p:spPr>
      </p:pic>
      <p:sp>
        <p:nvSpPr>
          <p:cNvPr id="11" name="TextBox 10">
            <a:extLst>
              <a:ext uri="{FF2B5EF4-FFF2-40B4-BE49-F238E27FC236}">
                <a16:creationId xmlns:a16="http://schemas.microsoft.com/office/drawing/2014/main" id="{1B7A3CCA-597D-78D6-397D-A11EDE5DD4DE}"/>
              </a:ext>
            </a:extLst>
          </p:cNvPr>
          <p:cNvSpPr txBox="1"/>
          <p:nvPr/>
        </p:nvSpPr>
        <p:spPr>
          <a:xfrm>
            <a:off x="7200900" y="5703932"/>
            <a:ext cx="3136902"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a:latin typeface="Open Sans" panose="020B0606030504020204" pitchFamily="34" charset="0"/>
                <a:ea typeface="Open Sans" panose="020B0606030504020204" pitchFamily="34" charset="0"/>
                <a:cs typeface="Open Sans" panose="020B0606030504020204" pitchFamily="34" charset="0"/>
                <a:hlinkClick r:id="rId6"/>
              </a:rPr>
              <a:t>vector4stock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5381787"/>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10.5 Maintenance, De-bugging and How to Procure Support</a:t>
            </a:r>
          </a:p>
        </p:txBody>
      </p:sp>
      <p:sp>
        <p:nvSpPr>
          <p:cNvPr id="2" name="Content Placeholder 1"/>
          <p:cNvSpPr>
            <a:spLocks noGrp="1"/>
          </p:cNvSpPr>
          <p:nvPr>
            <p:ph idx="1"/>
          </p:nvPr>
        </p:nvSpPr>
        <p:spPr>
          <a:xfrm>
            <a:off x="807676" y="1947946"/>
            <a:ext cx="5865840" cy="4026567"/>
          </a:xfrm>
        </p:spPr>
        <p:txBody>
          <a:bodyPr vert="horz" lIns="91440" tIns="45720" rIns="91440" bIns="45720" rtlCol="0" anchor="ctr">
            <a:normAutofit/>
          </a:bodyPr>
          <a:lstStyle/>
          <a:p>
            <a:pPr marL="0" indent="0">
              <a:lnSpc>
                <a:spcPct val="150000"/>
              </a:lnSpc>
              <a:buNone/>
            </a:pPr>
            <a:r>
              <a:rPr lang="en-GB" sz="2000" dirty="0">
                <a:latin typeface="Open Sans"/>
              </a:rPr>
              <a:t>SDIs may need technical support and expertise beyond the abilities of the team and could therefore mean that getting support could involve contracting with external vendors, consulting experts, or engaging technical support services.</a:t>
            </a:r>
          </a:p>
        </p:txBody>
      </p:sp>
      <p:sp>
        <p:nvSpPr>
          <p:cNvPr id="8" name="TextBox 7">
            <a:extLst>
              <a:ext uri="{FF2B5EF4-FFF2-40B4-BE49-F238E27FC236}">
                <a16:creationId xmlns:a16="http://schemas.microsoft.com/office/drawing/2014/main" id="{DBC95997-32B5-570F-CF98-1AAD28EFB90D}"/>
              </a:ext>
            </a:extLst>
          </p:cNvPr>
          <p:cNvSpPr txBox="1"/>
          <p:nvPr/>
        </p:nvSpPr>
        <p:spPr>
          <a:xfrm>
            <a:off x="802105" y="1613082"/>
            <a:ext cx="610402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Procuring Support</a:t>
            </a:r>
          </a:p>
        </p:txBody>
      </p:sp>
      <p:pic>
        <p:nvPicPr>
          <p:cNvPr id="5" name="Picture 4">
            <a:extLst>
              <a:ext uri="{FF2B5EF4-FFF2-40B4-BE49-F238E27FC236}">
                <a16:creationId xmlns:a16="http://schemas.microsoft.com/office/drawing/2014/main" id="{686A70B9-03A4-BCA4-0F0A-BCEB1B4A4BA3}"/>
              </a:ext>
            </a:extLst>
          </p:cNvPr>
          <p:cNvPicPr>
            <a:picLocks noChangeAspect="1"/>
          </p:cNvPicPr>
          <p:nvPr/>
        </p:nvPicPr>
        <p:blipFill>
          <a:blip r:embed="rId4"/>
          <a:stretch>
            <a:fillRect/>
          </a:stretch>
        </p:blipFill>
        <p:spPr>
          <a:xfrm>
            <a:off x="7061405" y="1873295"/>
            <a:ext cx="4089878" cy="4026567"/>
          </a:xfrm>
          <a:prstGeom prst="rect">
            <a:avLst/>
          </a:prstGeom>
        </p:spPr>
      </p:pic>
      <p:sp>
        <p:nvSpPr>
          <p:cNvPr id="10" name="TextBox 9">
            <a:extLst>
              <a:ext uri="{FF2B5EF4-FFF2-40B4-BE49-F238E27FC236}">
                <a16:creationId xmlns:a16="http://schemas.microsoft.com/office/drawing/2014/main" id="{CAB0A1F0-B597-1CC4-6ECC-9D940D434DBB}"/>
              </a:ext>
            </a:extLst>
          </p:cNvPr>
          <p:cNvSpPr txBox="1"/>
          <p:nvPr/>
        </p:nvSpPr>
        <p:spPr>
          <a:xfrm>
            <a:off x="7061405" y="5974513"/>
            <a:ext cx="4089878"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Attribution link: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Maxpixel</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 </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2DE8EE45-643D-9157-12A0-23E161F8DDB7}"/>
              </a:ext>
            </a:extLst>
          </p:cNvPr>
          <p:cNvSpPr txBox="1"/>
          <p:nvPr/>
        </p:nvSpPr>
        <p:spPr>
          <a:xfrm>
            <a:off x="263333" y="6113012"/>
            <a:ext cx="5288324" cy="276999"/>
          </a:xfrm>
          <a:prstGeom prst="rect">
            <a:avLst/>
          </a:prstGeom>
          <a:noFill/>
        </p:spPr>
        <p:txBody>
          <a:bodyPr wrap="square">
            <a:spAutoFit/>
          </a:bodyPr>
          <a:lstStyle/>
          <a:p>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95150901"/>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1.5 Maintenance, De-bugging and How to Procure Support</a:t>
            </a:r>
          </a:p>
        </p:txBody>
      </p:sp>
      <p:sp>
        <p:nvSpPr>
          <p:cNvPr id="2" name="Content Placeholder 1"/>
          <p:cNvSpPr>
            <a:spLocks noGrp="1"/>
          </p:cNvSpPr>
          <p:nvPr>
            <p:ph idx="1"/>
          </p:nvPr>
        </p:nvSpPr>
        <p:spPr>
          <a:xfrm>
            <a:off x="807676" y="1947946"/>
            <a:ext cx="5135924" cy="4026567"/>
          </a:xfrm>
        </p:spPr>
        <p:txBody>
          <a:bodyPr vert="horz" lIns="91440" tIns="45720" rIns="91440" bIns="45720" rtlCol="0" anchor="ctr">
            <a:normAutofit/>
          </a:bodyPr>
          <a:lstStyle/>
          <a:p>
            <a:pPr marL="0" indent="0">
              <a:lnSpc>
                <a:spcPct val="150000"/>
              </a:lnSpc>
              <a:buNone/>
            </a:pPr>
            <a:r>
              <a:rPr lang="en-GB" sz="2000" dirty="0">
                <a:latin typeface="Open Sans"/>
              </a:rPr>
              <a:t>User support could be achieved by creating a user support system such as a help desk system to aid SDI users in solving data access and technical issues. </a:t>
            </a:r>
          </a:p>
        </p:txBody>
      </p:sp>
      <p:sp>
        <p:nvSpPr>
          <p:cNvPr id="8" name="TextBox 7">
            <a:extLst>
              <a:ext uri="{FF2B5EF4-FFF2-40B4-BE49-F238E27FC236}">
                <a16:creationId xmlns:a16="http://schemas.microsoft.com/office/drawing/2014/main" id="{DBC95997-32B5-570F-CF98-1AAD28EFB90D}"/>
              </a:ext>
            </a:extLst>
          </p:cNvPr>
          <p:cNvSpPr txBox="1"/>
          <p:nvPr/>
        </p:nvSpPr>
        <p:spPr>
          <a:xfrm>
            <a:off x="802105" y="1613082"/>
            <a:ext cx="610402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User Support and Help desk</a:t>
            </a:r>
          </a:p>
        </p:txBody>
      </p:sp>
      <p:sp>
        <p:nvSpPr>
          <p:cNvPr id="4" name="TextBox 3">
            <a:extLst>
              <a:ext uri="{FF2B5EF4-FFF2-40B4-BE49-F238E27FC236}">
                <a16:creationId xmlns:a16="http://schemas.microsoft.com/office/drawing/2014/main" id="{2847C383-2286-0AEC-DF24-8B1A5AAA2FEC}"/>
              </a:ext>
            </a:extLst>
          </p:cNvPr>
          <p:cNvSpPr txBox="1"/>
          <p:nvPr/>
        </p:nvSpPr>
        <p:spPr>
          <a:xfrm>
            <a:off x="6487670" y="6121401"/>
            <a:ext cx="5288324"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02FB7D2E-A232-ADB0-E704-2B6FD9C254A4}"/>
              </a:ext>
            </a:extLst>
          </p:cNvPr>
          <p:cNvPicPr>
            <a:picLocks noChangeAspect="1"/>
          </p:cNvPicPr>
          <p:nvPr/>
        </p:nvPicPr>
        <p:blipFill>
          <a:blip r:embed="rId5"/>
          <a:stretch>
            <a:fillRect/>
          </a:stretch>
        </p:blipFill>
        <p:spPr>
          <a:xfrm>
            <a:off x="6906125" y="1761173"/>
            <a:ext cx="4065249" cy="4065249"/>
          </a:xfrm>
          <a:prstGeom prst="rect">
            <a:avLst/>
          </a:prstGeom>
        </p:spPr>
      </p:pic>
      <p:sp>
        <p:nvSpPr>
          <p:cNvPr id="11" name="TextBox 10">
            <a:extLst>
              <a:ext uri="{FF2B5EF4-FFF2-40B4-BE49-F238E27FC236}">
                <a16:creationId xmlns:a16="http://schemas.microsoft.com/office/drawing/2014/main" id="{F08ECE84-1B1C-0FE5-C63F-0C920A26A5BC}"/>
              </a:ext>
            </a:extLst>
          </p:cNvPr>
          <p:cNvSpPr txBox="1"/>
          <p:nvPr/>
        </p:nvSpPr>
        <p:spPr>
          <a:xfrm>
            <a:off x="7344202" y="5923097"/>
            <a:ext cx="3467100"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4799494"/>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10.6 Dissemination, Outreach, and Coordination of Efforts</a:t>
            </a:r>
          </a:p>
        </p:txBody>
      </p:sp>
      <p:sp>
        <p:nvSpPr>
          <p:cNvPr id="2" name="Content Placeholder 1"/>
          <p:cNvSpPr>
            <a:spLocks noGrp="1"/>
          </p:cNvSpPr>
          <p:nvPr>
            <p:ph idx="1"/>
          </p:nvPr>
        </p:nvSpPr>
        <p:spPr>
          <a:xfrm>
            <a:off x="807676" y="1947946"/>
            <a:ext cx="10721698" cy="4026567"/>
          </a:xfrm>
        </p:spPr>
        <p:txBody>
          <a:bodyPr vert="horz" lIns="91440" tIns="45720" rIns="91440" bIns="45720" rtlCol="0" anchor="ctr">
            <a:normAutofit/>
          </a:bodyPr>
          <a:lstStyle/>
          <a:p>
            <a:pPr>
              <a:lnSpc>
                <a:spcPct val="150000"/>
              </a:lnSpc>
            </a:pPr>
            <a:r>
              <a:rPr lang="en-GB" sz="2000" dirty="0">
                <a:latin typeface="Open Sans"/>
              </a:rPr>
              <a:t>Dissemination, outreach, and coordination of efforts are vital components in the successful operation of an SDI.</a:t>
            </a:r>
          </a:p>
          <a:p>
            <a:pPr>
              <a:lnSpc>
                <a:spcPct val="150000"/>
              </a:lnSpc>
            </a:pPr>
            <a:r>
              <a:rPr lang="en-GB" sz="2000" dirty="0">
                <a:latin typeface="Open Sans"/>
              </a:rPr>
              <a:t>These activities involve:</a:t>
            </a:r>
          </a:p>
          <a:p>
            <a:pPr lvl="1">
              <a:lnSpc>
                <a:spcPct val="150000"/>
              </a:lnSpc>
            </a:pPr>
            <a:r>
              <a:rPr lang="en-GB" sz="2000" dirty="0">
                <a:latin typeface="Open Sans"/>
              </a:rPr>
              <a:t>Sharing geospatial data and services,</a:t>
            </a:r>
          </a:p>
          <a:p>
            <a:pPr lvl="1">
              <a:lnSpc>
                <a:spcPct val="150000"/>
              </a:lnSpc>
            </a:pPr>
            <a:r>
              <a:rPr lang="en-GB" sz="2000" dirty="0">
                <a:latin typeface="Open Sans"/>
              </a:rPr>
              <a:t>Engaging with various stakeholders</a:t>
            </a:r>
          </a:p>
          <a:p>
            <a:pPr lvl="1">
              <a:lnSpc>
                <a:spcPct val="150000"/>
              </a:lnSpc>
            </a:pPr>
            <a:r>
              <a:rPr lang="en-GB" sz="2000" dirty="0">
                <a:latin typeface="Open Sans"/>
              </a:rPr>
              <a:t>Promoting collaboration to enhance the impact and usefulness of the SDI</a:t>
            </a:r>
          </a:p>
        </p:txBody>
      </p:sp>
      <p:sp>
        <p:nvSpPr>
          <p:cNvPr id="4" name="TextBox 3">
            <a:extLst>
              <a:ext uri="{FF2B5EF4-FFF2-40B4-BE49-F238E27FC236}">
                <a16:creationId xmlns:a16="http://schemas.microsoft.com/office/drawing/2014/main" id="{D2EBD230-F618-01A4-92B1-211652AEDBDF}"/>
              </a:ext>
            </a:extLst>
          </p:cNvPr>
          <p:cNvSpPr txBox="1"/>
          <p:nvPr/>
        </p:nvSpPr>
        <p:spPr>
          <a:xfrm>
            <a:off x="1544057" y="6055584"/>
            <a:ext cx="10231937"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The Role of Spatial Data Infrastructures in the Digital Government Transformation of Public Administrations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30540967"/>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10.6 Dissemination, Outreach, and Coordination of Efforts</a:t>
            </a:r>
          </a:p>
        </p:txBody>
      </p:sp>
      <p:sp>
        <p:nvSpPr>
          <p:cNvPr id="8" name="TextBox 7">
            <a:extLst>
              <a:ext uri="{FF2B5EF4-FFF2-40B4-BE49-F238E27FC236}">
                <a16:creationId xmlns:a16="http://schemas.microsoft.com/office/drawing/2014/main" id="{DBC95997-32B5-570F-CF98-1AAD28EFB90D}"/>
              </a:ext>
            </a:extLst>
          </p:cNvPr>
          <p:cNvSpPr txBox="1"/>
          <p:nvPr/>
        </p:nvSpPr>
        <p:spPr>
          <a:xfrm>
            <a:off x="774377" y="2006206"/>
            <a:ext cx="4943893" cy="400110"/>
          </a:xfrm>
          <a:prstGeom prst="rect">
            <a:avLst/>
          </a:prstGeom>
          <a:noFill/>
        </p:spPr>
        <p:txBody>
          <a:bodyPr wrap="square">
            <a:spAutoFit/>
          </a:bodyPr>
          <a:lstStyle/>
          <a:p>
            <a:pPr algn="ct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Dissemination of Data and Services</a:t>
            </a:r>
          </a:p>
        </p:txBody>
      </p:sp>
      <p:sp>
        <p:nvSpPr>
          <p:cNvPr id="4" name="TextBox 3">
            <a:extLst>
              <a:ext uri="{FF2B5EF4-FFF2-40B4-BE49-F238E27FC236}">
                <a16:creationId xmlns:a16="http://schemas.microsoft.com/office/drawing/2014/main" id="{3D9DEB6B-766F-D862-20D9-F7FC88C2CE16}"/>
              </a:ext>
            </a:extLst>
          </p:cNvPr>
          <p:cNvSpPr txBox="1"/>
          <p:nvPr/>
        </p:nvSpPr>
        <p:spPr>
          <a:xfrm>
            <a:off x="6289049" y="1865791"/>
            <a:ext cx="5240325" cy="400110"/>
          </a:xfrm>
          <a:prstGeom prst="rect">
            <a:avLst/>
          </a:prstGeom>
          <a:noFill/>
        </p:spPr>
        <p:txBody>
          <a:bodyPr wrap="square">
            <a:spAutoFit/>
          </a:bodyPr>
          <a:lstStyle/>
          <a:p>
            <a:pPr algn="ct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Outreach and Communication</a:t>
            </a:r>
          </a:p>
        </p:txBody>
      </p:sp>
      <p:sp>
        <p:nvSpPr>
          <p:cNvPr id="5" name="Content Placeholder 1">
            <a:extLst>
              <a:ext uri="{FF2B5EF4-FFF2-40B4-BE49-F238E27FC236}">
                <a16:creationId xmlns:a16="http://schemas.microsoft.com/office/drawing/2014/main" id="{C34B68BA-5AFD-C28D-333A-123F09B730CB}"/>
              </a:ext>
            </a:extLst>
          </p:cNvPr>
          <p:cNvSpPr txBox="1">
            <a:spLocks/>
          </p:cNvSpPr>
          <p:nvPr/>
        </p:nvSpPr>
        <p:spPr>
          <a:xfrm>
            <a:off x="6400800" y="2406316"/>
            <a:ext cx="5128574" cy="328286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endParaRPr lang="en-GB" sz="2000" dirty="0">
              <a:latin typeface="Open Sans"/>
            </a:endParaRPr>
          </a:p>
        </p:txBody>
      </p:sp>
      <p:sp>
        <p:nvSpPr>
          <p:cNvPr id="7" name="TextBox 6">
            <a:extLst>
              <a:ext uri="{FF2B5EF4-FFF2-40B4-BE49-F238E27FC236}">
                <a16:creationId xmlns:a16="http://schemas.microsoft.com/office/drawing/2014/main" id="{D2597A51-976C-243E-9A18-81B80C073357}"/>
              </a:ext>
            </a:extLst>
          </p:cNvPr>
          <p:cNvSpPr txBox="1"/>
          <p:nvPr/>
        </p:nvSpPr>
        <p:spPr>
          <a:xfrm>
            <a:off x="1816773" y="6103710"/>
            <a:ext cx="9959221"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The Role of Spatial Data Infrastructures in the Digital Government Transformation of Public Administrations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8583A9C8-7A6D-4D54-91B0-E9B42B90E747}"/>
              </a:ext>
            </a:extLst>
          </p:cNvPr>
          <p:cNvPicPr>
            <a:picLocks noChangeAspect="1"/>
          </p:cNvPicPr>
          <p:nvPr/>
        </p:nvPicPr>
        <p:blipFill>
          <a:blip r:embed="rId6"/>
          <a:stretch>
            <a:fillRect/>
          </a:stretch>
        </p:blipFill>
        <p:spPr>
          <a:xfrm>
            <a:off x="183060" y="2579734"/>
            <a:ext cx="3653790" cy="3164977"/>
          </a:xfrm>
          <a:prstGeom prst="rect">
            <a:avLst/>
          </a:prstGeom>
        </p:spPr>
      </p:pic>
      <p:sp>
        <p:nvSpPr>
          <p:cNvPr id="13" name="TextBox 12">
            <a:extLst>
              <a:ext uri="{FF2B5EF4-FFF2-40B4-BE49-F238E27FC236}">
                <a16:creationId xmlns:a16="http://schemas.microsoft.com/office/drawing/2014/main" id="{B290A00A-5474-F4F3-ADFC-227AF81BC4B4}"/>
              </a:ext>
            </a:extLst>
          </p:cNvPr>
          <p:cNvSpPr txBox="1"/>
          <p:nvPr/>
        </p:nvSpPr>
        <p:spPr>
          <a:xfrm>
            <a:off x="753654" y="5743945"/>
            <a:ext cx="2126237"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a:latin typeface="Open Sans" panose="020B0606030504020204" pitchFamily="34" charset="0"/>
                <a:ea typeface="Open Sans" panose="020B0606030504020204" pitchFamily="34" charset="0"/>
                <a:cs typeface="Open Sans" panose="020B0606030504020204" pitchFamily="34" charset="0"/>
                <a:hlinkClick r:id="rId7"/>
              </a:rPr>
              <a:t>vector4stock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7"/>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A8D5C7A6-93AE-248F-4EFE-55FB6DB53624}"/>
              </a:ext>
            </a:extLst>
          </p:cNvPr>
          <p:cNvPicPr>
            <a:picLocks noChangeAspect="1"/>
          </p:cNvPicPr>
          <p:nvPr/>
        </p:nvPicPr>
        <p:blipFill>
          <a:blip r:embed="rId8"/>
          <a:stretch>
            <a:fillRect/>
          </a:stretch>
        </p:blipFill>
        <p:spPr>
          <a:xfrm>
            <a:off x="3540943" y="2703483"/>
            <a:ext cx="3113569" cy="3113569"/>
          </a:xfrm>
          <a:prstGeom prst="rect">
            <a:avLst/>
          </a:prstGeom>
        </p:spPr>
      </p:pic>
      <p:sp>
        <p:nvSpPr>
          <p:cNvPr id="17" name="TextBox 16">
            <a:extLst>
              <a:ext uri="{FF2B5EF4-FFF2-40B4-BE49-F238E27FC236}">
                <a16:creationId xmlns:a16="http://schemas.microsoft.com/office/drawing/2014/main" id="{FD579ED2-AAB4-A502-04F8-B2BA2EA6ECCA}"/>
              </a:ext>
            </a:extLst>
          </p:cNvPr>
          <p:cNvSpPr txBox="1"/>
          <p:nvPr/>
        </p:nvSpPr>
        <p:spPr>
          <a:xfrm>
            <a:off x="3573561" y="5706696"/>
            <a:ext cx="3438525"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9"/>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F265AE80-C50B-C960-5557-EE5B607F097B}"/>
              </a:ext>
            </a:extLst>
          </p:cNvPr>
          <p:cNvPicPr>
            <a:picLocks noChangeAspect="1"/>
          </p:cNvPicPr>
          <p:nvPr/>
        </p:nvPicPr>
        <p:blipFill>
          <a:blip r:embed="rId10"/>
          <a:stretch>
            <a:fillRect/>
          </a:stretch>
        </p:blipFill>
        <p:spPr>
          <a:xfrm>
            <a:off x="7337042" y="2474126"/>
            <a:ext cx="3562161" cy="3156933"/>
          </a:xfrm>
          <a:prstGeom prst="rect">
            <a:avLst/>
          </a:prstGeom>
        </p:spPr>
      </p:pic>
      <p:sp>
        <p:nvSpPr>
          <p:cNvPr id="23" name="TextBox 22">
            <a:extLst>
              <a:ext uri="{FF2B5EF4-FFF2-40B4-BE49-F238E27FC236}">
                <a16:creationId xmlns:a16="http://schemas.microsoft.com/office/drawing/2014/main" id="{AC62EFE4-78A8-3F40-2D70-E59BA3CF475A}"/>
              </a:ext>
            </a:extLst>
          </p:cNvPr>
          <p:cNvSpPr txBox="1"/>
          <p:nvPr/>
        </p:nvSpPr>
        <p:spPr>
          <a:xfrm>
            <a:off x="7428707" y="5718494"/>
            <a:ext cx="2961008"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a:latin typeface="Open Sans" panose="020B0606030504020204" pitchFamily="34" charset="0"/>
                <a:ea typeface="Open Sans" panose="020B0606030504020204" pitchFamily="34" charset="0"/>
                <a:cs typeface="Open Sans" panose="020B0606030504020204" pitchFamily="34" charset="0"/>
                <a:hlinkClick r:id="rId11"/>
              </a:rPr>
              <a:t>gstudioimagen1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11"/>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7957893"/>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10.6 Dissemination, Outreach, and Coordination of Efforts</a:t>
            </a:r>
          </a:p>
        </p:txBody>
      </p:sp>
      <p:sp>
        <p:nvSpPr>
          <p:cNvPr id="2" name="Content Placeholder 1"/>
          <p:cNvSpPr>
            <a:spLocks noGrp="1"/>
          </p:cNvSpPr>
          <p:nvPr>
            <p:ph idx="1"/>
          </p:nvPr>
        </p:nvSpPr>
        <p:spPr>
          <a:xfrm>
            <a:off x="645689" y="2854578"/>
            <a:ext cx="5589967" cy="2877805"/>
          </a:xfrm>
        </p:spPr>
        <p:txBody>
          <a:bodyPr vert="horz" lIns="91440" tIns="45720" rIns="91440" bIns="45720" rtlCol="0" anchor="ctr">
            <a:normAutofit/>
          </a:bodyPr>
          <a:lstStyle/>
          <a:p>
            <a:pPr marL="0" indent="0">
              <a:lnSpc>
                <a:spcPct val="150000"/>
              </a:lnSpc>
              <a:buNone/>
            </a:pPr>
            <a:r>
              <a:rPr lang="en-GB" sz="2000" dirty="0">
                <a:latin typeface="Open Sans"/>
              </a:rPr>
              <a:t>Interacting with stakeholders, such as:</a:t>
            </a:r>
          </a:p>
          <a:p>
            <a:pPr>
              <a:lnSpc>
                <a:spcPct val="150000"/>
              </a:lnSpc>
            </a:pPr>
            <a:r>
              <a:rPr lang="en-GB" sz="2000" dirty="0">
                <a:latin typeface="Open Sans"/>
              </a:rPr>
              <a:t>Government agencies</a:t>
            </a:r>
          </a:p>
          <a:p>
            <a:pPr>
              <a:lnSpc>
                <a:spcPct val="150000"/>
              </a:lnSpc>
            </a:pPr>
            <a:r>
              <a:rPr lang="en-GB" sz="2000" dirty="0">
                <a:latin typeface="Open Sans"/>
              </a:rPr>
              <a:t> Private sector entities</a:t>
            </a:r>
          </a:p>
          <a:p>
            <a:pPr>
              <a:lnSpc>
                <a:spcPct val="150000"/>
              </a:lnSpc>
            </a:pPr>
            <a:r>
              <a:rPr lang="en-GB" sz="2000" dirty="0">
                <a:latin typeface="Open Sans"/>
              </a:rPr>
              <a:t>Academia</a:t>
            </a:r>
          </a:p>
          <a:p>
            <a:pPr>
              <a:lnSpc>
                <a:spcPct val="150000"/>
              </a:lnSpc>
            </a:pPr>
            <a:r>
              <a:rPr lang="en-GB" sz="2000" dirty="0">
                <a:latin typeface="Open Sans"/>
              </a:rPr>
              <a:t>Civil society organizations</a:t>
            </a:r>
          </a:p>
        </p:txBody>
      </p:sp>
      <p:sp>
        <p:nvSpPr>
          <p:cNvPr id="8" name="TextBox 7">
            <a:extLst>
              <a:ext uri="{FF2B5EF4-FFF2-40B4-BE49-F238E27FC236}">
                <a16:creationId xmlns:a16="http://schemas.microsoft.com/office/drawing/2014/main" id="{DBC95997-32B5-570F-CF98-1AAD28EFB90D}"/>
              </a:ext>
            </a:extLst>
          </p:cNvPr>
          <p:cNvSpPr txBox="1"/>
          <p:nvPr/>
        </p:nvSpPr>
        <p:spPr>
          <a:xfrm>
            <a:off x="785075" y="1760351"/>
            <a:ext cx="4943893" cy="707886"/>
          </a:xfrm>
          <a:prstGeom prst="rect">
            <a:avLst/>
          </a:prstGeom>
          <a:noFill/>
        </p:spPr>
        <p:txBody>
          <a:bodyPr wrap="square">
            <a:spAutoFit/>
          </a:bodyPr>
          <a:lstStyle/>
          <a:p>
            <a:pPr algn="ct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Engagement with Different Stakeholders</a:t>
            </a:r>
          </a:p>
        </p:txBody>
      </p:sp>
      <p:sp>
        <p:nvSpPr>
          <p:cNvPr id="4" name="TextBox 3">
            <a:extLst>
              <a:ext uri="{FF2B5EF4-FFF2-40B4-BE49-F238E27FC236}">
                <a16:creationId xmlns:a16="http://schemas.microsoft.com/office/drawing/2014/main" id="{3D9DEB6B-766F-D862-20D9-F7FC88C2CE16}"/>
              </a:ext>
            </a:extLst>
          </p:cNvPr>
          <p:cNvSpPr txBox="1"/>
          <p:nvPr/>
        </p:nvSpPr>
        <p:spPr>
          <a:xfrm>
            <a:off x="6166600" y="1914239"/>
            <a:ext cx="5240325" cy="400110"/>
          </a:xfrm>
          <a:prstGeom prst="rect">
            <a:avLst/>
          </a:prstGeom>
          <a:noFill/>
        </p:spPr>
        <p:txBody>
          <a:bodyPr wrap="square">
            <a:spAutoFit/>
          </a:bodyPr>
          <a:lstStyle/>
          <a:p>
            <a:pPr algn="ct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Coordinating Efforts and Agendas</a:t>
            </a:r>
          </a:p>
        </p:txBody>
      </p:sp>
      <p:sp>
        <p:nvSpPr>
          <p:cNvPr id="5" name="Content Placeholder 1">
            <a:extLst>
              <a:ext uri="{FF2B5EF4-FFF2-40B4-BE49-F238E27FC236}">
                <a16:creationId xmlns:a16="http://schemas.microsoft.com/office/drawing/2014/main" id="{C34B68BA-5AFD-C28D-333A-123F09B730CB}"/>
              </a:ext>
            </a:extLst>
          </p:cNvPr>
          <p:cNvSpPr txBox="1">
            <a:spLocks/>
          </p:cNvSpPr>
          <p:nvPr/>
        </p:nvSpPr>
        <p:spPr>
          <a:xfrm>
            <a:off x="6235656" y="2700690"/>
            <a:ext cx="5540338" cy="242754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2000" dirty="0">
                <a:latin typeface="Open Sans"/>
              </a:rPr>
              <a:t>Coordinating efforts involves:</a:t>
            </a:r>
          </a:p>
          <a:p>
            <a:pPr>
              <a:lnSpc>
                <a:spcPct val="150000"/>
              </a:lnSpc>
            </a:pPr>
            <a:r>
              <a:rPr lang="en-GB" sz="2000" dirty="0">
                <a:latin typeface="Open Sans"/>
              </a:rPr>
              <a:t>Aligning the activities of different stakeholders to ensure their contributions complement each other.</a:t>
            </a:r>
          </a:p>
        </p:txBody>
      </p:sp>
      <p:sp>
        <p:nvSpPr>
          <p:cNvPr id="7" name="TextBox 6">
            <a:extLst>
              <a:ext uri="{FF2B5EF4-FFF2-40B4-BE49-F238E27FC236}">
                <a16:creationId xmlns:a16="http://schemas.microsoft.com/office/drawing/2014/main" id="{7A30BD87-440D-D192-469C-90781D680894}"/>
              </a:ext>
            </a:extLst>
          </p:cNvPr>
          <p:cNvSpPr txBox="1"/>
          <p:nvPr/>
        </p:nvSpPr>
        <p:spPr>
          <a:xfrm>
            <a:off x="1720520" y="6077951"/>
            <a:ext cx="10055474"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The Role of Spatial Data Infrastructures in the Digital Government Transformation of Public Administrations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29417247"/>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1.6 Dissemination, Outreach, and Coordination of Efforts</a:t>
            </a:r>
          </a:p>
        </p:txBody>
      </p:sp>
      <p:sp>
        <p:nvSpPr>
          <p:cNvPr id="2" name="Content Placeholder 1"/>
          <p:cNvSpPr>
            <a:spLocks noGrp="1"/>
          </p:cNvSpPr>
          <p:nvPr>
            <p:ph idx="1"/>
          </p:nvPr>
        </p:nvSpPr>
        <p:spPr>
          <a:xfrm>
            <a:off x="828953" y="2329438"/>
            <a:ext cx="5288324" cy="3568197"/>
          </a:xfrm>
        </p:spPr>
        <p:txBody>
          <a:bodyPr vert="horz" lIns="91440" tIns="45720" rIns="91440" bIns="45720" rtlCol="0" anchor="ctr">
            <a:normAutofit/>
          </a:bodyPr>
          <a:lstStyle/>
          <a:p>
            <a:pPr>
              <a:lnSpc>
                <a:spcPct val="150000"/>
              </a:lnSpc>
            </a:pPr>
            <a:r>
              <a:rPr lang="en-GB" sz="2000" dirty="0">
                <a:latin typeface="Open Sans"/>
              </a:rPr>
              <a:t>Encouraging user feedback and collaboration helps improve the SDI based on real-world needs and challenges.</a:t>
            </a:r>
          </a:p>
          <a:p>
            <a:pPr>
              <a:lnSpc>
                <a:spcPct val="150000"/>
              </a:lnSpc>
            </a:pPr>
            <a:r>
              <a:rPr lang="en-GB" sz="2000" dirty="0">
                <a:latin typeface="Open Sans"/>
              </a:rPr>
              <a:t>Involving users in the decision-making process enhances user satisfaction and fosters a sense of ownership.</a:t>
            </a:r>
          </a:p>
        </p:txBody>
      </p:sp>
      <p:sp>
        <p:nvSpPr>
          <p:cNvPr id="8" name="TextBox 7">
            <a:extLst>
              <a:ext uri="{FF2B5EF4-FFF2-40B4-BE49-F238E27FC236}">
                <a16:creationId xmlns:a16="http://schemas.microsoft.com/office/drawing/2014/main" id="{DBC95997-32B5-570F-CF98-1AAD28EFB90D}"/>
              </a:ext>
            </a:extLst>
          </p:cNvPr>
          <p:cNvSpPr txBox="1"/>
          <p:nvPr/>
        </p:nvSpPr>
        <p:spPr>
          <a:xfrm>
            <a:off x="785075" y="1760351"/>
            <a:ext cx="4943893" cy="400110"/>
          </a:xfrm>
          <a:prstGeom prst="rect">
            <a:avLst/>
          </a:prstGeom>
          <a:noFill/>
        </p:spPr>
        <p:txBody>
          <a:bodyPr wrap="square">
            <a:spAutoFit/>
          </a:bodyPr>
          <a:lstStyle/>
          <a:p>
            <a:pPr algn="ct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User Feedback and Collaboration</a:t>
            </a:r>
          </a:p>
        </p:txBody>
      </p:sp>
      <p:pic>
        <p:nvPicPr>
          <p:cNvPr id="10" name="Picture 9">
            <a:extLst>
              <a:ext uri="{FF2B5EF4-FFF2-40B4-BE49-F238E27FC236}">
                <a16:creationId xmlns:a16="http://schemas.microsoft.com/office/drawing/2014/main" id="{580CBEA7-F84E-AACB-4814-09CFE944267D}"/>
              </a:ext>
            </a:extLst>
          </p:cNvPr>
          <p:cNvPicPr>
            <a:picLocks noChangeAspect="1"/>
          </p:cNvPicPr>
          <p:nvPr/>
        </p:nvPicPr>
        <p:blipFill>
          <a:blip r:embed="rId4"/>
          <a:stretch>
            <a:fillRect/>
          </a:stretch>
        </p:blipFill>
        <p:spPr>
          <a:xfrm>
            <a:off x="6491393" y="2160461"/>
            <a:ext cx="5003192" cy="3488985"/>
          </a:xfrm>
          <a:prstGeom prst="rect">
            <a:avLst/>
          </a:prstGeom>
        </p:spPr>
      </p:pic>
      <p:sp>
        <p:nvSpPr>
          <p:cNvPr id="12" name="TextBox 11">
            <a:extLst>
              <a:ext uri="{FF2B5EF4-FFF2-40B4-BE49-F238E27FC236}">
                <a16:creationId xmlns:a16="http://schemas.microsoft.com/office/drawing/2014/main" id="{3EAB0AAA-1916-A58B-F5D4-E88DA97E10C4}"/>
              </a:ext>
            </a:extLst>
          </p:cNvPr>
          <p:cNvSpPr txBox="1"/>
          <p:nvPr/>
        </p:nvSpPr>
        <p:spPr>
          <a:xfrm>
            <a:off x="6289049" y="5620636"/>
            <a:ext cx="4621215"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Attribution link: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sketchvalley.com</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350B8EE-5748-461F-C632-1F1C28CE393B}"/>
              </a:ext>
            </a:extLst>
          </p:cNvPr>
          <p:cNvSpPr txBox="1"/>
          <p:nvPr/>
        </p:nvSpPr>
        <p:spPr>
          <a:xfrm>
            <a:off x="22650" y="6006704"/>
            <a:ext cx="11607876" cy="276999"/>
          </a:xfrm>
          <a:prstGeom prst="rect">
            <a:avLst/>
          </a:prstGeom>
          <a:noFill/>
        </p:spPr>
        <p:txBody>
          <a:bodyPr wrap="square">
            <a:spAutoFit/>
          </a:bodyPr>
          <a:lstStyle/>
          <a:p>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The Role of Spatial Data Infrastructures in the Digital Government Transformation of Public Administrations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7"/>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4090819"/>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87869" y="37669"/>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10.7 Continuous Improvement and Evolution</a:t>
            </a:r>
          </a:p>
        </p:txBody>
      </p:sp>
      <p:sp>
        <p:nvSpPr>
          <p:cNvPr id="2" name="Content Placeholder 1"/>
          <p:cNvSpPr>
            <a:spLocks noGrp="1"/>
          </p:cNvSpPr>
          <p:nvPr>
            <p:ph idx="1"/>
          </p:nvPr>
        </p:nvSpPr>
        <p:spPr>
          <a:xfrm>
            <a:off x="404524" y="1976730"/>
            <a:ext cx="10720676" cy="3875459"/>
          </a:xfrm>
        </p:spPr>
        <p:txBody>
          <a:bodyPr vert="horz" lIns="91440" tIns="45720" rIns="91440" bIns="45720" rtlCol="0" anchor="ctr">
            <a:normAutofit/>
          </a:bodyPr>
          <a:lstStyle/>
          <a:p>
            <a:pPr marL="0" indent="0">
              <a:lnSpc>
                <a:spcPct val="150000"/>
              </a:lnSpc>
              <a:buNone/>
            </a:pPr>
            <a:r>
              <a:rPr lang="en-GB" sz="2000" dirty="0">
                <a:latin typeface="Open Sans"/>
              </a:rPr>
              <a:t>Continuous improvement and evolution are important to ensure that the infrastructure of the SDI remains relevant, efficient, and responsive to changing user needs and technological advancements.</a:t>
            </a:r>
          </a:p>
          <a:p>
            <a:pPr marL="0" indent="0">
              <a:lnSpc>
                <a:spcPct val="150000"/>
              </a:lnSpc>
              <a:buFont typeface="Arial" panose="020B0604020202020204" pitchFamily="34" charset="0"/>
              <a:buNone/>
            </a:pPr>
            <a:r>
              <a:rPr lang="en-GB" sz="2000" dirty="0">
                <a:latin typeface="Open Sans"/>
              </a:rPr>
              <a:t>1. User Feedback and Needs Assessment</a:t>
            </a:r>
          </a:p>
          <a:p>
            <a:pPr marL="0" indent="0">
              <a:lnSpc>
                <a:spcPct val="150000"/>
              </a:lnSpc>
              <a:buFont typeface="Arial" panose="020B0604020202020204" pitchFamily="34" charset="0"/>
              <a:buNone/>
            </a:pPr>
            <a:r>
              <a:rPr lang="en-GB" sz="2000" dirty="0">
                <a:latin typeface="Open Sans"/>
              </a:rPr>
              <a:t>2. Data Quality Enhancement</a:t>
            </a:r>
          </a:p>
          <a:p>
            <a:pPr marL="0" indent="0">
              <a:lnSpc>
                <a:spcPct val="150000"/>
              </a:lnSpc>
              <a:buFont typeface="Arial" panose="020B0604020202020204" pitchFamily="34" charset="0"/>
              <a:buNone/>
            </a:pPr>
            <a:r>
              <a:rPr lang="en-GB" sz="2000" dirty="0">
                <a:latin typeface="Open Sans"/>
              </a:rPr>
              <a:t>3. Technology Updates and Upgrades</a:t>
            </a:r>
          </a:p>
          <a:p>
            <a:pPr marL="0" indent="0">
              <a:lnSpc>
                <a:spcPct val="150000"/>
              </a:lnSpc>
              <a:buNone/>
            </a:pPr>
            <a:endParaRPr lang="en-GB" sz="2000" dirty="0">
              <a:latin typeface="Open Sans"/>
            </a:endParaRPr>
          </a:p>
        </p:txBody>
      </p:sp>
      <p:sp>
        <p:nvSpPr>
          <p:cNvPr id="5" name="TextBox 4">
            <a:extLst>
              <a:ext uri="{FF2B5EF4-FFF2-40B4-BE49-F238E27FC236}">
                <a16:creationId xmlns:a16="http://schemas.microsoft.com/office/drawing/2014/main" id="{E9C82A13-B5A2-290E-74B3-81DC940EDD47}"/>
              </a:ext>
            </a:extLst>
          </p:cNvPr>
          <p:cNvSpPr txBox="1"/>
          <p:nvPr/>
        </p:nvSpPr>
        <p:spPr>
          <a:xfrm>
            <a:off x="1540042" y="6106646"/>
            <a:ext cx="10235952"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The Role of Spatial Data Infrastructures in the Digital Government Transformation of Public Administrations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8805423"/>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10.7 Continuous Improvement and Evolution</a:t>
            </a:r>
          </a:p>
        </p:txBody>
      </p:sp>
      <p:sp>
        <p:nvSpPr>
          <p:cNvPr id="2" name="Content Placeholder 1"/>
          <p:cNvSpPr>
            <a:spLocks noGrp="1"/>
          </p:cNvSpPr>
          <p:nvPr>
            <p:ph idx="1"/>
          </p:nvPr>
        </p:nvSpPr>
        <p:spPr>
          <a:xfrm>
            <a:off x="404524" y="1976730"/>
            <a:ext cx="5691475" cy="3875459"/>
          </a:xfrm>
        </p:spPr>
        <p:txBody>
          <a:bodyPr vert="horz" lIns="91440" tIns="45720" rIns="91440" bIns="45720" rtlCol="0" anchor="ctr">
            <a:normAutofit/>
          </a:bodyPr>
          <a:lstStyle/>
          <a:p>
            <a:pPr marL="0" indent="0">
              <a:lnSpc>
                <a:spcPct val="150000"/>
              </a:lnSpc>
              <a:buNone/>
            </a:pPr>
            <a:r>
              <a:rPr lang="en-GB" sz="2000" dirty="0">
                <a:latin typeface="Open Sans"/>
              </a:rPr>
              <a:t>By fully embracing continuous improvement and evolution, SDIs can remain malleable and buoyant in the face of changing requirements and advancements within the geospatial field. </a:t>
            </a:r>
          </a:p>
        </p:txBody>
      </p:sp>
      <p:pic>
        <p:nvPicPr>
          <p:cNvPr id="7" name="Picture 6">
            <a:extLst>
              <a:ext uri="{FF2B5EF4-FFF2-40B4-BE49-F238E27FC236}">
                <a16:creationId xmlns:a16="http://schemas.microsoft.com/office/drawing/2014/main" id="{4E234723-3DF3-A047-47D8-FD04E02D5CF3}"/>
              </a:ext>
            </a:extLst>
          </p:cNvPr>
          <p:cNvPicPr>
            <a:picLocks noChangeAspect="1"/>
          </p:cNvPicPr>
          <p:nvPr/>
        </p:nvPicPr>
        <p:blipFill>
          <a:blip r:embed="rId4"/>
          <a:stretch>
            <a:fillRect/>
          </a:stretch>
        </p:blipFill>
        <p:spPr>
          <a:xfrm>
            <a:off x="6289049" y="1976730"/>
            <a:ext cx="5130974" cy="3224713"/>
          </a:xfrm>
          <a:prstGeom prst="rect">
            <a:avLst/>
          </a:prstGeom>
        </p:spPr>
      </p:pic>
      <p:sp>
        <p:nvSpPr>
          <p:cNvPr id="10" name="TextBox 9">
            <a:extLst>
              <a:ext uri="{FF2B5EF4-FFF2-40B4-BE49-F238E27FC236}">
                <a16:creationId xmlns:a16="http://schemas.microsoft.com/office/drawing/2014/main" id="{45FFF7E1-66F5-EC4B-1711-AEBCE5AC4063}"/>
              </a:ext>
            </a:extLst>
          </p:cNvPr>
          <p:cNvSpPr txBox="1"/>
          <p:nvPr/>
        </p:nvSpPr>
        <p:spPr>
          <a:xfrm>
            <a:off x="6730006" y="5258155"/>
            <a:ext cx="4249059"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Attribution link: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Tumisu</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 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Pixabay</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2313D73B-FD31-85A5-5EE2-920D89A907AB}"/>
              </a:ext>
            </a:extLst>
          </p:cNvPr>
          <p:cNvSpPr txBox="1"/>
          <p:nvPr/>
        </p:nvSpPr>
        <p:spPr>
          <a:xfrm>
            <a:off x="1736562" y="6064813"/>
            <a:ext cx="10039432"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The Role of Spatial Data Infrastructures in the Digital Government Transformation of Public Administrations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7"/>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38933602"/>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Learning Outcome</a:t>
            </a:r>
          </a:p>
        </p:txBody>
      </p:sp>
      <p:sp>
        <p:nvSpPr>
          <p:cNvPr id="2" name="Content Placeholder 1"/>
          <p:cNvSpPr>
            <a:spLocks noGrp="1"/>
          </p:cNvSpPr>
          <p:nvPr>
            <p:ph idx="1"/>
          </p:nvPr>
        </p:nvSpPr>
        <p:spPr>
          <a:xfrm>
            <a:off x="887214" y="1373714"/>
            <a:ext cx="10631018" cy="5081492"/>
          </a:xfrm>
        </p:spPr>
        <p:txBody>
          <a:bodyPr vert="horz" lIns="91440" tIns="45720" rIns="91440" bIns="45720" numCol="2" rtlCol="0" anchor="t">
            <a:noAutofit/>
          </a:bodyPr>
          <a:lstStyle/>
          <a:p>
            <a:pPr marL="0" indent="0">
              <a:lnSpc>
                <a:spcPct val="150000"/>
              </a:lnSpc>
              <a:buNone/>
            </a:pPr>
            <a:r>
              <a:rPr lang="en-GB" sz="2000" dirty="0">
                <a:latin typeface="Open Sans"/>
              </a:rPr>
              <a:t>In this lecture, you will continue to set up an SDI ecosystem, with a focus on the non-technical processes for setting up and maintaining an SDI. The following actions will be performed in the lecture:</a:t>
            </a:r>
          </a:p>
          <a:p>
            <a:pPr>
              <a:lnSpc>
                <a:spcPct val="150000"/>
              </a:lnSpc>
            </a:pPr>
            <a:r>
              <a:rPr lang="en-GB" sz="2000" dirty="0">
                <a:latin typeface="Open Sans"/>
              </a:rPr>
              <a:t>Working groups, key personnel and team qualifications</a:t>
            </a:r>
          </a:p>
          <a:p>
            <a:pPr>
              <a:lnSpc>
                <a:spcPct val="150000"/>
              </a:lnSpc>
            </a:pPr>
            <a:r>
              <a:rPr lang="en-GB" sz="2000" dirty="0">
                <a:latin typeface="Open Sans"/>
              </a:rPr>
              <a:t>Responsibility distribution</a:t>
            </a:r>
          </a:p>
          <a:p>
            <a:pPr>
              <a:lnSpc>
                <a:spcPct val="150000"/>
              </a:lnSpc>
            </a:pPr>
            <a:r>
              <a:rPr lang="en-GB" sz="2000" dirty="0">
                <a:latin typeface="Open Sans"/>
              </a:rPr>
              <a:t>Licencing &amp; costs</a:t>
            </a:r>
          </a:p>
          <a:p>
            <a:pPr>
              <a:lnSpc>
                <a:spcPct val="150000"/>
              </a:lnSpc>
            </a:pPr>
            <a:r>
              <a:rPr lang="en-GB" sz="2000" dirty="0">
                <a:latin typeface="Open Sans"/>
              </a:rPr>
              <a:t>Data security</a:t>
            </a:r>
          </a:p>
          <a:p>
            <a:pPr>
              <a:lnSpc>
                <a:spcPct val="150000"/>
              </a:lnSpc>
            </a:pPr>
            <a:r>
              <a:rPr lang="en-GB" sz="2000" dirty="0">
                <a:latin typeface="Open Sans"/>
              </a:rPr>
              <a:t>Maintenance, de-bugging and how to procure support</a:t>
            </a:r>
          </a:p>
          <a:p>
            <a:pPr>
              <a:lnSpc>
                <a:spcPct val="150000"/>
              </a:lnSpc>
            </a:pPr>
            <a:r>
              <a:rPr lang="en-GB" sz="2000" dirty="0">
                <a:latin typeface="Open Sans"/>
              </a:rPr>
              <a:t>Dissemination, outreach &amp; coordination of efforts (e.g., different stakeholders, agendas)</a:t>
            </a:r>
          </a:p>
          <a:p>
            <a:pPr>
              <a:lnSpc>
                <a:spcPct val="150000"/>
              </a:lnSpc>
            </a:pPr>
            <a:r>
              <a:rPr lang="en-GB" sz="2000" dirty="0">
                <a:latin typeface="Open Sans"/>
              </a:rPr>
              <a:t>Other topic relevant to the proper operation of an SDI after its launch</a:t>
            </a:r>
          </a:p>
        </p:txBody>
      </p:sp>
    </p:spTree>
    <p:extLst>
      <p:ext uri="{BB962C8B-B14F-4D97-AF65-F5344CB8AC3E}">
        <p14:creationId xmlns:p14="http://schemas.microsoft.com/office/powerpoint/2010/main" val="444865774"/>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150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Summary</a:t>
            </a:r>
          </a:p>
        </p:txBody>
      </p:sp>
      <p:sp>
        <p:nvSpPr>
          <p:cNvPr id="4" name="Content Placeholder 1">
            <a:extLst>
              <a:ext uri="{FF2B5EF4-FFF2-40B4-BE49-F238E27FC236}">
                <a16:creationId xmlns:a16="http://schemas.microsoft.com/office/drawing/2014/main" id="{6783A6A2-E83B-1B0E-924F-3416DE9CAE75}"/>
              </a:ext>
            </a:extLst>
          </p:cNvPr>
          <p:cNvSpPr txBox="1">
            <a:spLocks/>
          </p:cNvSpPr>
          <p:nvPr/>
        </p:nvSpPr>
        <p:spPr>
          <a:xfrm>
            <a:off x="802105" y="1179553"/>
            <a:ext cx="5125388" cy="499770"/>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2000" b="1" dirty="0">
                <a:solidFill>
                  <a:schemeClr val="accent5">
                    <a:lumMod val="60000"/>
                    <a:lumOff val="40000"/>
                  </a:schemeClr>
                </a:solidFill>
                <a:latin typeface="Open Sans"/>
              </a:rPr>
              <a:t>Key Concepts of the Lecture</a:t>
            </a:r>
          </a:p>
        </p:txBody>
      </p:sp>
      <p:sp>
        <p:nvSpPr>
          <p:cNvPr id="10" name="Content Placeholder 9">
            <a:extLst>
              <a:ext uri="{FF2B5EF4-FFF2-40B4-BE49-F238E27FC236}">
                <a16:creationId xmlns:a16="http://schemas.microsoft.com/office/drawing/2014/main" id="{3952C5F0-EFE7-AF63-175F-D8CD69056B2A}"/>
              </a:ext>
            </a:extLst>
          </p:cNvPr>
          <p:cNvSpPr>
            <a:spLocks noGrp="1"/>
          </p:cNvSpPr>
          <p:nvPr>
            <p:ph idx="1"/>
          </p:nvPr>
        </p:nvSpPr>
        <p:spPr>
          <a:xfrm>
            <a:off x="838200" y="1825624"/>
            <a:ext cx="10937794" cy="4752975"/>
          </a:xfrm>
        </p:spPr>
        <p:txBody>
          <a:bodyPr>
            <a:noAutofit/>
          </a:bodyPr>
          <a:lstStyle/>
          <a:p>
            <a:pPr marL="0" indent="0">
              <a:lnSpc>
                <a:spcPct val="150000"/>
              </a:lnSpc>
              <a:buNone/>
            </a:pPr>
            <a:r>
              <a:rPr lang="en-GB" sz="1800" dirty="0">
                <a:latin typeface="Open Sans" panose="020B0606030504020204" pitchFamily="34" charset="0"/>
                <a:ea typeface="Open Sans" panose="020B0606030504020204" pitchFamily="34" charset="0"/>
                <a:cs typeface="Open Sans" panose="020B0606030504020204" pitchFamily="34" charset="0"/>
              </a:rPr>
              <a:t>The lecture covered essential non-technical processes for operating and maintaining a Spatial Data Infrastructure (SDI) post-launch, including:</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Working Groups, Key Personnel, and Team Qualifications</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Formation of working groups</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Data Security</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Maintenance, Debugging, and Support Procurement:</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Dissemination, Outreach, and Coordination</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User Feedback and Collaboration:</a:t>
            </a:r>
          </a:p>
          <a:p>
            <a:pPr>
              <a:lnSpc>
                <a:spcPct val="150000"/>
              </a:lnSpc>
            </a:pPr>
            <a:r>
              <a:rPr lang="en-GB" sz="1800" dirty="0">
                <a:latin typeface="Open Sans" panose="020B0606030504020204" pitchFamily="34" charset="0"/>
                <a:ea typeface="Open Sans" panose="020B0606030504020204" pitchFamily="34" charset="0"/>
                <a:cs typeface="Open Sans" panose="020B0606030504020204" pitchFamily="34" charset="0"/>
              </a:rPr>
              <a:t>Continuous Improvement and Evolution</a:t>
            </a:r>
          </a:p>
          <a:p>
            <a:pPr>
              <a:lnSpc>
                <a:spcPct val="150000"/>
              </a:lnSpc>
            </a:pPr>
            <a:endParaRPr lang="en-GB" sz="18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endParaRPr lang="en-GB" sz="1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9246990"/>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973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References</a:t>
            </a:r>
          </a:p>
        </p:txBody>
      </p:sp>
      <p:sp>
        <p:nvSpPr>
          <p:cNvPr id="2" name="Content Placeholder 1"/>
          <p:cNvSpPr>
            <a:spLocks noGrp="1"/>
          </p:cNvSpPr>
          <p:nvPr>
            <p:ph idx="1"/>
          </p:nvPr>
        </p:nvSpPr>
        <p:spPr>
          <a:xfrm>
            <a:off x="404524" y="1976730"/>
            <a:ext cx="10428575" cy="3875459"/>
          </a:xfrm>
        </p:spPr>
        <p:txBody>
          <a:bodyPr vert="horz" lIns="91440" tIns="45720" rIns="91440" bIns="45720" rtlCol="0" anchor="t">
            <a:normAutofit/>
          </a:bodyPr>
          <a:lstStyle/>
          <a:p>
            <a:pPr marL="0" indent="0">
              <a:lnSpc>
                <a:spcPct val="150000"/>
              </a:lnSpc>
              <a:buNone/>
            </a:pPr>
            <a:r>
              <a:rPr lang="en-GB" sz="2000" dirty="0" err="1">
                <a:latin typeface="Open Sans"/>
              </a:rPr>
              <a:t>Barbero</a:t>
            </a:r>
            <a:r>
              <a:rPr lang="en-GB" sz="2000" dirty="0">
                <a:latin typeface="Open Sans"/>
              </a:rPr>
              <a:t>, M., </a:t>
            </a:r>
            <a:r>
              <a:rPr lang="en-GB" sz="2000" dirty="0" err="1">
                <a:latin typeface="Open Sans"/>
              </a:rPr>
              <a:t>Potes</a:t>
            </a:r>
            <a:r>
              <a:rPr lang="en-GB" sz="2000" dirty="0">
                <a:latin typeface="Open Sans"/>
              </a:rPr>
              <a:t>, M.L., </a:t>
            </a:r>
            <a:r>
              <a:rPr lang="en-GB" sz="2000" dirty="0" err="1">
                <a:latin typeface="Open Sans"/>
              </a:rPr>
              <a:t>Vancauwenberghe</a:t>
            </a:r>
            <a:r>
              <a:rPr lang="en-GB" sz="2000" dirty="0">
                <a:latin typeface="Open Sans"/>
              </a:rPr>
              <a:t>, G. and </a:t>
            </a:r>
            <a:r>
              <a:rPr lang="en-GB" sz="2000" dirty="0" err="1">
                <a:latin typeface="Open Sans"/>
              </a:rPr>
              <a:t>Vandenbroucke</a:t>
            </a:r>
            <a:r>
              <a:rPr lang="en-GB" sz="2000" dirty="0">
                <a:latin typeface="Open Sans"/>
              </a:rPr>
              <a:t>, D., 2019. The role of spatial data infrastructures in the digital government transformation of public administrations. Publications Office of the European Union: Luxembourg.</a:t>
            </a:r>
          </a:p>
          <a:p>
            <a:pPr marL="0" indent="0">
              <a:lnSpc>
                <a:spcPct val="150000"/>
              </a:lnSpc>
              <a:buNone/>
            </a:pPr>
            <a:r>
              <a:rPr lang="en-GB" sz="2000" dirty="0" err="1">
                <a:latin typeface="Open Sans"/>
              </a:rPr>
              <a:t>Nebert</a:t>
            </a:r>
            <a:r>
              <a:rPr lang="en-GB" sz="2000" dirty="0">
                <a:latin typeface="Open Sans"/>
              </a:rPr>
              <a:t>, D.D., 2001. The SDI cookbook. http://www. </a:t>
            </a:r>
            <a:r>
              <a:rPr lang="en-GB" sz="2000" dirty="0" err="1">
                <a:latin typeface="Open Sans"/>
              </a:rPr>
              <a:t>gsdi</a:t>
            </a:r>
            <a:r>
              <a:rPr lang="en-GB" sz="2000" dirty="0">
                <a:latin typeface="Open Sans"/>
              </a:rPr>
              <a:t>. org/pubs. html.</a:t>
            </a:r>
          </a:p>
          <a:p>
            <a:pPr marL="0" indent="0">
              <a:lnSpc>
                <a:spcPct val="150000"/>
              </a:lnSpc>
              <a:buNone/>
            </a:pPr>
            <a:r>
              <a:rPr lang="en-GB" sz="2000" dirty="0">
                <a:latin typeface="Open Sans"/>
              </a:rPr>
              <a:t>REPORT: Development of Disaster Spatial Data Infrastructures for Disaster Resilience. URL </a:t>
            </a:r>
            <a:r>
              <a:rPr lang="en-GB" sz="2000" dirty="0">
                <a:latin typeface="Open Sans"/>
                <a:hlinkClick r:id="rId4"/>
              </a:rPr>
              <a:t>https://portal.ogc.org/files/18-087r5</a:t>
            </a:r>
            <a:r>
              <a:rPr lang="en-GB" sz="2000" dirty="0">
                <a:latin typeface="Open Sans"/>
              </a:rPr>
              <a:t> </a:t>
            </a:r>
          </a:p>
        </p:txBody>
      </p:sp>
    </p:spTree>
    <p:extLst>
      <p:ext uri="{BB962C8B-B14F-4D97-AF65-F5344CB8AC3E}">
        <p14:creationId xmlns:p14="http://schemas.microsoft.com/office/powerpoint/2010/main" val="2981379705"/>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25B75C-C7A1-4434-ACE9-6D315F8A922E}"/>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http://www.ClimateCompatibleGrowth.com/teachingmaterials)</a:t>
            </a:r>
            <a:endParaRPr lang="en-GB" sz="800" dirty="0">
              <a:solidFill>
                <a:schemeClr val="bg1"/>
              </a:solidFill>
              <a:latin typeface="Open Sans "/>
              <a:ea typeface="+mn-lt"/>
              <a:cs typeface="+mn-lt"/>
            </a:endParaRPr>
          </a:p>
        </p:txBody>
      </p:sp>
      <p:sp>
        <p:nvSpPr>
          <p:cNvPr id="6" name="TextBox 5">
            <a:extLst>
              <a:ext uri="{FF2B5EF4-FFF2-40B4-BE49-F238E27FC236}">
                <a16:creationId xmlns:a16="http://schemas.microsoft.com/office/drawing/2014/main" id="{3A1D2415-5EEE-438B-8991-4FC1E92DD2E5}"/>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Platform. Release Version 1.0. [online</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presentation]. Climate Compatible Growth</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Programme, Energy Sector Management Assistance Program and World Bank Group</a:t>
            </a:r>
            <a:endParaRPr lang="en-US" sz="800" dirty="0">
              <a:solidFill>
                <a:schemeClr val="bg1"/>
              </a:solidFill>
              <a:latin typeface="Open Sans"/>
              <a:ea typeface="+mn-lt"/>
              <a:cs typeface="+mn-lt"/>
            </a:endParaRPr>
          </a:p>
        </p:txBody>
      </p:sp>
      <p:grpSp>
        <p:nvGrpSpPr>
          <p:cNvPr id="14" name="Group 13">
            <a:extLst>
              <a:ext uri="{FF2B5EF4-FFF2-40B4-BE49-F238E27FC236}">
                <a16:creationId xmlns:a16="http://schemas.microsoft.com/office/drawing/2014/main" id="{DEF101AC-EAD2-D488-41E4-A01AEC1C07B7}"/>
              </a:ext>
            </a:extLst>
          </p:cNvPr>
          <p:cNvGrpSpPr/>
          <p:nvPr/>
        </p:nvGrpSpPr>
        <p:grpSpPr>
          <a:xfrm>
            <a:off x="0" y="0"/>
            <a:ext cx="12192000" cy="6858000"/>
            <a:chOff x="0" y="0"/>
            <a:chExt cx="12192000" cy="6858000"/>
          </a:xfrm>
        </p:grpSpPr>
        <p:pic>
          <p:nvPicPr>
            <p:cNvPr id="15" name="Picture 21">
              <a:extLst>
                <a:ext uri="{FF2B5EF4-FFF2-40B4-BE49-F238E27FC236}">
                  <a16:creationId xmlns:a16="http://schemas.microsoft.com/office/drawing/2014/main" id="{847160D5-C036-763E-1ACC-BAE3650CE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E0F53D2-0328-7D64-30E0-89E94231AC2B}"/>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17" name="Picture 25" descr="A white circle with white text&#10;&#10;Description automatically generated">
              <a:extLst>
                <a:ext uri="{FF2B5EF4-FFF2-40B4-BE49-F238E27FC236}">
                  <a16:creationId xmlns:a16="http://schemas.microsoft.com/office/drawing/2014/main" id="{3BC222EB-AB75-C165-B4D9-8A2BFEC2CF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04A2B90-35B1-92E4-3E2D-B041A0B94CE7}"/>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19" name="Picture 29">
              <a:extLst>
                <a:ext uri="{FF2B5EF4-FFF2-40B4-BE49-F238E27FC236}">
                  <a16:creationId xmlns:a16="http://schemas.microsoft.com/office/drawing/2014/main" id="{E2D733DD-FE3B-0901-89EE-1CDD730244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9B598C0-BFB0-BC10-1A02-302637307AB3}"/>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10: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38199" y="228963"/>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Working Groups, Key Personnel and Team Qualifications</a:t>
            </a:r>
          </a:p>
        </p:txBody>
      </p:sp>
      <p:sp>
        <p:nvSpPr>
          <p:cNvPr id="2" name="Content Placeholder 1"/>
          <p:cNvSpPr>
            <a:spLocks noGrp="1"/>
          </p:cNvSpPr>
          <p:nvPr>
            <p:ph idx="1"/>
          </p:nvPr>
        </p:nvSpPr>
        <p:spPr>
          <a:xfrm>
            <a:off x="838199" y="1825625"/>
            <a:ext cx="10727269" cy="3805154"/>
          </a:xfrm>
        </p:spPr>
        <p:txBody>
          <a:bodyPr vert="horz" lIns="91440" tIns="45720" rIns="91440" bIns="45720" rtlCol="0" anchor="ctr">
            <a:normAutofit/>
          </a:bodyPr>
          <a:lstStyle/>
          <a:p>
            <a:pPr marL="0" indent="0">
              <a:lnSpc>
                <a:spcPct val="150000"/>
              </a:lnSpc>
              <a:buNone/>
            </a:pPr>
            <a:r>
              <a:rPr lang="en-GB" sz="2000" dirty="0">
                <a:latin typeface="Open Sans"/>
              </a:rPr>
              <a:t>In a Spatial Data Infrastructure, establishing working groups, selecting key personnel, and defining team qualifications are necessary steps to ensure the effective management and operation of the infrastructure.</a:t>
            </a:r>
          </a:p>
        </p:txBody>
      </p:sp>
    </p:spTree>
    <p:extLst>
      <p:ext uri="{BB962C8B-B14F-4D97-AF65-F5344CB8AC3E}">
        <p14:creationId xmlns:p14="http://schemas.microsoft.com/office/powerpoint/2010/main" val="4181465856"/>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62753"/>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Working Groups, Key Personnel and Team Qualifications</a:t>
            </a:r>
          </a:p>
        </p:txBody>
      </p:sp>
      <p:sp>
        <p:nvSpPr>
          <p:cNvPr id="2" name="Content Placeholder 1"/>
          <p:cNvSpPr>
            <a:spLocks noGrp="1"/>
          </p:cNvSpPr>
          <p:nvPr>
            <p:ph idx="1"/>
          </p:nvPr>
        </p:nvSpPr>
        <p:spPr>
          <a:xfrm>
            <a:off x="802105" y="1955918"/>
            <a:ext cx="10535653" cy="4318501"/>
          </a:xfrm>
        </p:spPr>
        <p:txBody>
          <a:bodyPr vert="horz" lIns="91440" tIns="45720" rIns="91440" bIns="45720" rtlCol="0" anchor="ctr">
            <a:normAutofit/>
          </a:bodyPr>
          <a:lstStyle/>
          <a:p>
            <a:pPr>
              <a:lnSpc>
                <a:spcPct val="150000"/>
              </a:lnSpc>
            </a:pPr>
            <a:r>
              <a:rPr lang="en-GB" sz="2000" dirty="0">
                <a:latin typeface="Open Sans"/>
              </a:rPr>
              <a:t>Working groups are teams of individuals with specific knowledge and focus areas related to the SDI. </a:t>
            </a:r>
          </a:p>
          <a:p>
            <a:pPr>
              <a:lnSpc>
                <a:spcPct val="150000"/>
              </a:lnSpc>
            </a:pPr>
            <a:r>
              <a:rPr lang="en-GB" sz="2000" dirty="0">
                <a:latin typeface="Open Sans"/>
              </a:rPr>
              <a:t>These groups are tasked to address aspects of the SDI development, implementation, and ongoing maintenance.</a:t>
            </a:r>
          </a:p>
        </p:txBody>
      </p:sp>
      <p:sp>
        <p:nvSpPr>
          <p:cNvPr id="5" name="TextBox 4">
            <a:extLst>
              <a:ext uri="{FF2B5EF4-FFF2-40B4-BE49-F238E27FC236}">
                <a16:creationId xmlns:a16="http://schemas.microsoft.com/office/drawing/2014/main" id="{05B6A0E4-B0B5-F89E-2483-7899268754DA}"/>
              </a:ext>
            </a:extLst>
          </p:cNvPr>
          <p:cNvSpPr txBox="1"/>
          <p:nvPr/>
        </p:nvSpPr>
        <p:spPr>
          <a:xfrm>
            <a:off x="802105" y="1555808"/>
            <a:ext cx="609600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Working Groups</a:t>
            </a:r>
          </a:p>
        </p:txBody>
      </p:sp>
      <p:sp>
        <p:nvSpPr>
          <p:cNvPr id="4" name="TextBox 3">
            <a:extLst>
              <a:ext uri="{FF2B5EF4-FFF2-40B4-BE49-F238E27FC236}">
                <a16:creationId xmlns:a16="http://schemas.microsoft.com/office/drawing/2014/main" id="{84E702FD-5115-E256-F4D8-075AF92E8D7E}"/>
              </a:ext>
            </a:extLst>
          </p:cNvPr>
          <p:cNvSpPr txBox="1"/>
          <p:nvPr/>
        </p:nvSpPr>
        <p:spPr>
          <a:xfrm>
            <a:off x="6487670" y="6121401"/>
            <a:ext cx="5288324"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5585448"/>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4</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Working Groups, Key Personnel and Team Qualifications</a:t>
            </a:r>
          </a:p>
        </p:txBody>
      </p:sp>
      <p:sp>
        <p:nvSpPr>
          <p:cNvPr id="5" name="TextBox 4">
            <a:extLst>
              <a:ext uri="{FF2B5EF4-FFF2-40B4-BE49-F238E27FC236}">
                <a16:creationId xmlns:a16="http://schemas.microsoft.com/office/drawing/2014/main" id="{05B6A0E4-B0B5-F89E-2483-7899268754DA}"/>
              </a:ext>
            </a:extLst>
          </p:cNvPr>
          <p:cNvSpPr txBox="1"/>
          <p:nvPr/>
        </p:nvSpPr>
        <p:spPr>
          <a:xfrm>
            <a:off x="802105" y="1555808"/>
            <a:ext cx="609600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Key Personnel</a:t>
            </a:r>
          </a:p>
        </p:txBody>
      </p:sp>
      <p:sp>
        <p:nvSpPr>
          <p:cNvPr id="7" name="TextBox 6">
            <a:extLst>
              <a:ext uri="{FF2B5EF4-FFF2-40B4-BE49-F238E27FC236}">
                <a16:creationId xmlns:a16="http://schemas.microsoft.com/office/drawing/2014/main" id="{346CF08F-EFD8-9499-05AF-591DBCF9D36B}"/>
              </a:ext>
            </a:extLst>
          </p:cNvPr>
          <p:cNvSpPr txBox="1"/>
          <p:nvPr/>
        </p:nvSpPr>
        <p:spPr>
          <a:xfrm>
            <a:off x="75455" y="6134514"/>
            <a:ext cx="9298821" cy="276999"/>
          </a:xfrm>
          <a:prstGeom prst="rect">
            <a:avLst/>
          </a:prstGeom>
          <a:noFill/>
        </p:spPr>
        <p:txBody>
          <a:bodyPr wrap="square">
            <a:spAutoFit/>
          </a:bodyPr>
          <a:lstStyle/>
          <a:p>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OGC Development of Disaster Spatial Data Infrastructures for Disaster Resilience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4D5B4C3C-6A16-BAC6-8895-2BC4AA92C6F7}"/>
              </a:ext>
            </a:extLst>
          </p:cNvPr>
          <p:cNvSpPr txBox="1"/>
          <p:nvPr/>
        </p:nvSpPr>
        <p:spPr>
          <a:xfrm>
            <a:off x="4518025" y="5782120"/>
            <a:ext cx="3295427"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6"/>
              </a:rPr>
              <a:t>pch.vector</a:t>
            </a:r>
            <a:r>
              <a:rPr lang="en-GB" sz="1100" i="1" dirty="0">
                <a:latin typeface="Open Sans" panose="020B0606030504020204" pitchFamily="34" charset="0"/>
                <a:ea typeface="Open Sans" panose="020B0606030504020204" pitchFamily="34" charset="0"/>
                <a:cs typeface="Open Sans" panose="020B0606030504020204" pitchFamily="34" charset="0"/>
                <a:hlinkClick r:id="rId6"/>
              </a:rPr>
              <a:t>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9F59F270-1A92-FDBC-4EEA-15E78A2C05B0}"/>
              </a:ext>
            </a:extLst>
          </p:cNvPr>
          <p:cNvPicPr>
            <a:picLocks noChangeAspect="1"/>
          </p:cNvPicPr>
          <p:nvPr/>
        </p:nvPicPr>
        <p:blipFill>
          <a:blip r:embed="rId7"/>
          <a:stretch>
            <a:fillRect/>
          </a:stretch>
        </p:blipFill>
        <p:spPr>
          <a:xfrm>
            <a:off x="3048896" y="2002036"/>
            <a:ext cx="6094207" cy="3809356"/>
          </a:xfrm>
          <a:prstGeom prst="rect">
            <a:avLst/>
          </a:prstGeom>
        </p:spPr>
      </p:pic>
      <p:sp>
        <p:nvSpPr>
          <p:cNvPr id="15" name="TextBox 14">
            <a:extLst>
              <a:ext uri="{FF2B5EF4-FFF2-40B4-BE49-F238E27FC236}">
                <a16:creationId xmlns:a16="http://schemas.microsoft.com/office/drawing/2014/main" id="{AD93F79A-6670-FC4C-847A-0071462DE07B}"/>
              </a:ext>
            </a:extLst>
          </p:cNvPr>
          <p:cNvSpPr txBox="1"/>
          <p:nvPr/>
        </p:nvSpPr>
        <p:spPr>
          <a:xfrm>
            <a:off x="802104" y="2057451"/>
            <a:ext cx="10437395" cy="369332"/>
          </a:xfrm>
          <a:prstGeom prst="rect">
            <a:avLst/>
          </a:prstGeom>
          <a:noFill/>
        </p:spPr>
        <p:txBody>
          <a:bodyPr wrap="square">
            <a:spAutoFit/>
          </a:bodyPr>
          <a:lstStyle/>
          <a:p>
            <a:r>
              <a:rPr lang="en-GB" sz="1800" dirty="0">
                <a:latin typeface="Open Sans"/>
              </a:rPr>
              <a:t>Key personnel are individuals who have vital roles and responsibilities within the SDI. </a:t>
            </a:r>
            <a:endParaRPr lang="en-GB" dirty="0"/>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5</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10.1 Working Groups, Key Personnel and Team Qualifications</a:t>
            </a:r>
          </a:p>
        </p:txBody>
      </p:sp>
      <p:sp>
        <p:nvSpPr>
          <p:cNvPr id="2" name="Content Placeholder 1"/>
          <p:cNvSpPr>
            <a:spLocks noGrp="1"/>
          </p:cNvSpPr>
          <p:nvPr>
            <p:ph idx="1"/>
          </p:nvPr>
        </p:nvSpPr>
        <p:spPr>
          <a:xfrm>
            <a:off x="802105" y="1955918"/>
            <a:ext cx="5566611" cy="4172165"/>
          </a:xfrm>
        </p:spPr>
        <p:txBody>
          <a:bodyPr vert="horz" lIns="91440" tIns="45720" rIns="91440" bIns="45720" rtlCol="0" anchor="ctr">
            <a:normAutofit/>
          </a:bodyPr>
          <a:lstStyle/>
          <a:p>
            <a:pPr>
              <a:lnSpc>
                <a:spcPct val="150000"/>
              </a:lnSpc>
            </a:pPr>
            <a:r>
              <a:rPr lang="en-GB" sz="2000" dirty="0">
                <a:latin typeface="Open Sans"/>
              </a:rPr>
              <a:t>Team qualifications refer to the skills, knowledge, and expertise required by individuals so that they can fulfil their roles within the SDI.</a:t>
            </a:r>
          </a:p>
        </p:txBody>
      </p:sp>
      <p:sp>
        <p:nvSpPr>
          <p:cNvPr id="5" name="TextBox 4">
            <a:extLst>
              <a:ext uri="{FF2B5EF4-FFF2-40B4-BE49-F238E27FC236}">
                <a16:creationId xmlns:a16="http://schemas.microsoft.com/office/drawing/2014/main" id="{05B6A0E4-B0B5-F89E-2483-7899268754DA}"/>
              </a:ext>
            </a:extLst>
          </p:cNvPr>
          <p:cNvSpPr txBox="1"/>
          <p:nvPr/>
        </p:nvSpPr>
        <p:spPr>
          <a:xfrm>
            <a:off x="802105" y="1555808"/>
            <a:ext cx="6096000" cy="400110"/>
          </a:xfrm>
          <a:prstGeom prst="rect">
            <a:avLst/>
          </a:prstGeom>
          <a:noFill/>
        </p:spPr>
        <p:txBody>
          <a:bodyPr wrap="square">
            <a:spAutoFit/>
          </a:bodyPr>
          <a:lstStyle/>
          <a:p>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Team Qualifications</a:t>
            </a:r>
          </a:p>
        </p:txBody>
      </p:sp>
      <p:pic>
        <p:nvPicPr>
          <p:cNvPr id="7" name="Picture 6">
            <a:extLst>
              <a:ext uri="{FF2B5EF4-FFF2-40B4-BE49-F238E27FC236}">
                <a16:creationId xmlns:a16="http://schemas.microsoft.com/office/drawing/2014/main" id="{D7E36E4A-1462-6E3B-B57F-319314F9F015}"/>
              </a:ext>
            </a:extLst>
          </p:cNvPr>
          <p:cNvPicPr>
            <a:picLocks noChangeAspect="1"/>
          </p:cNvPicPr>
          <p:nvPr/>
        </p:nvPicPr>
        <p:blipFill>
          <a:blip r:embed="rId4"/>
          <a:stretch>
            <a:fillRect/>
          </a:stretch>
        </p:blipFill>
        <p:spPr>
          <a:xfrm>
            <a:off x="6634882" y="1665216"/>
            <a:ext cx="4874945" cy="3208409"/>
          </a:xfrm>
          <a:prstGeom prst="rect">
            <a:avLst/>
          </a:prstGeom>
        </p:spPr>
      </p:pic>
      <p:sp>
        <p:nvSpPr>
          <p:cNvPr id="10" name="TextBox 9">
            <a:extLst>
              <a:ext uri="{FF2B5EF4-FFF2-40B4-BE49-F238E27FC236}">
                <a16:creationId xmlns:a16="http://schemas.microsoft.com/office/drawing/2014/main" id="{CBC613F1-5E5B-DB91-8CA1-53B6CC6D1082}"/>
              </a:ext>
            </a:extLst>
          </p:cNvPr>
          <p:cNvSpPr txBox="1"/>
          <p:nvPr/>
        </p:nvSpPr>
        <p:spPr>
          <a:xfrm>
            <a:off x="6931463" y="4873625"/>
            <a:ext cx="4119112" cy="276999"/>
          </a:xfrm>
          <a:prstGeom prst="rect">
            <a:avLst/>
          </a:prstGeom>
          <a:noFill/>
        </p:spPr>
        <p:txBody>
          <a:bodyPr wrap="square">
            <a:spAutoFit/>
          </a:bodyPr>
          <a:lstStyle/>
          <a:p>
            <a:pPr algn="ctr"/>
            <a:r>
              <a:rPr lang="en-GB" sz="1200" i="1" dirty="0">
                <a:latin typeface="Open Sans" panose="020B0606030504020204" pitchFamily="34" charset="0"/>
                <a:ea typeface="Open Sans" panose="020B0606030504020204" pitchFamily="34" charset="0"/>
                <a:cs typeface="Open Sans" panose="020B0606030504020204" pitchFamily="34" charset="0"/>
              </a:rPr>
              <a:t> Attribution link: Geralt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on </a:t>
            </a:r>
            <a:r>
              <a:rPr lang="en-GB" sz="1200" i="1" dirty="0" err="1">
                <a:latin typeface="Open Sans" panose="020B0606030504020204" pitchFamily="34" charset="0"/>
                <a:ea typeface="Open Sans" panose="020B0606030504020204" pitchFamily="34" charset="0"/>
                <a:cs typeface="Open Sans" panose="020B0606030504020204" pitchFamily="34" charset="0"/>
                <a:hlinkClick r:id="rId5"/>
              </a:rPr>
              <a:t>Pixabay</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6FEEF46A-1043-9EF9-7C8E-D389E2A13010}"/>
              </a:ext>
            </a:extLst>
          </p:cNvPr>
          <p:cNvSpPr txBox="1"/>
          <p:nvPr/>
        </p:nvSpPr>
        <p:spPr>
          <a:xfrm>
            <a:off x="3453068" y="6035788"/>
            <a:ext cx="8322926"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6"/>
              </a:rPr>
              <a:t>OGC Development of Disaster Spatial Data Infrastructures for Disaster Resilience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7"/>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33924310"/>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6</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10.2 Responsibility Distribution</a:t>
            </a:r>
          </a:p>
        </p:txBody>
      </p:sp>
      <p:sp>
        <p:nvSpPr>
          <p:cNvPr id="2" name="Content Placeholder 1"/>
          <p:cNvSpPr>
            <a:spLocks noGrp="1"/>
          </p:cNvSpPr>
          <p:nvPr>
            <p:ph idx="1"/>
          </p:nvPr>
        </p:nvSpPr>
        <p:spPr>
          <a:xfrm>
            <a:off x="802105" y="1805104"/>
            <a:ext cx="6218247" cy="3552960"/>
          </a:xfrm>
        </p:spPr>
        <p:txBody>
          <a:bodyPr vert="horz" lIns="91440" tIns="45720" rIns="91440" bIns="45720" rtlCol="0" anchor="ctr">
            <a:normAutofit/>
          </a:bodyPr>
          <a:lstStyle/>
          <a:p>
            <a:pPr marL="0" indent="0">
              <a:lnSpc>
                <a:spcPct val="150000"/>
              </a:lnSpc>
              <a:buNone/>
            </a:pPr>
            <a:r>
              <a:rPr lang="en-GB" sz="2000" dirty="0">
                <a:latin typeface="Open Sans"/>
              </a:rPr>
              <a:t>In an SDI, responsibility distribution is a very important aspect of proper governance and management.</a:t>
            </a:r>
          </a:p>
        </p:txBody>
      </p:sp>
      <p:sp>
        <p:nvSpPr>
          <p:cNvPr id="4" name="TextBox 3">
            <a:extLst>
              <a:ext uri="{FF2B5EF4-FFF2-40B4-BE49-F238E27FC236}">
                <a16:creationId xmlns:a16="http://schemas.microsoft.com/office/drawing/2014/main" id="{D7C47662-BFE2-ED46-F33C-14267D1A22E5}"/>
              </a:ext>
            </a:extLst>
          </p:cNvPr>
          <p:cNvSpPr txBox="1"/>
          <p:nvPr/>
        </p:nvSpPr>
        <p:spPr>
          <a:xfrm>
            <a:off x="3244520" y="6058441"/>
            <a:ext cx="8531474"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OGC Development of Disaster Spatial Data Infrastructures for Disaster Resilience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B8BF0474-9A47-84D5-59DC-3BAC42CADB57}"/>
              </a:ext>
            </a:extLst>
          </p:cNvPr>
          <p:cNvSpPr txBox="1"/>
          <p:nvPr/>
        </p:nvSpPr>
        <p:spPr>
          <a:xfrm>
            <a:off x="7020352" y="5627052"/>
            <a:ext cx="4375150"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Picture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6"/>
              </a:rPr>
              <a:t>storyset</a:t>
            </a:r>
            <a:r>
              <a:rPr lang="en-GB" sz="1100" i="1" dirty="0">
                <a:latin typeface="Open Sans" panose="020B0606030504020204" pitchFamily="34" charset="0"/>
                <a:ea typeface="Open Sans" panose="020B0606030504020204" pitchFamily="34" charset="0"/>
                <a:cs typeface="Open Sans" panose="020B0606030504020204" pitchFamily="34" charset="0"/>
                <a:hlinkClick r:id="rId6"/>
              </a:rPr>
              <a:t>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6"/>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C49FE09-F7B5-671B-236E-24687E4C2701}"/>
              </a:ext>
            </a:extLst>
          </p:cNvPr>
          <p:cNvPicPr>
            <a:picLocks noChangeAspect="1"/>
          </p:cNvPicPr>
          <p:nvPr/>
        </p:nvPicPr>
        <p:blipFill>
          <a:blip r:embed="rId7"/>
          <a:stretch>
            <a:fillRect/>
          </a:stretch>
        </p:blipFill>
        <p:spPr>
          <a:xfrm>
            <a:off x="7020352" y="1626552"/>
            <a:ext cx="4000500" cy="4000500"/>
          </a:xfrm>
          <a:prstGeom prst="rect">
            <a:avLst/>
          </a:prstGeom>
        </p:spPr>
      </p:pic>
    </p:spTree>
    <p:extLst>
      <p:ext uri="{BB962C8B-B14F-4D97-AF65-F5344CB8AC3E}">
        <p14:creationId xmlns:p14="http://schemas.microsoft.com/office/powerpoint/2010/main" val="5679022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7</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10.3 Licencing &amp; Costs</a:t>
            </a:r>
          </a:p>
        </p:txBody>
      </p:sp>
      <p:sp>
        <p:nvSpPr>
          <p:cNvPr id="2" name="Content Placeholder 1"/>
          <p:cNvSpPr>
            <a:spLocks noGrp="1"/>
          </p:cNvSpPr>
          <p:nvPr>
            <p:ph idx="1"/>
          </p:nvPr>
        </p:nvSpPr>
        <p:spPr>
          <a:xfrm>
            <a:off x="802105" y="1380244"/>
            <a:ext cx="10443411" cy="4747839"/>
          </a:xfrm>
        </p:spPr>
        <p:txBody>
          <a:bodyPr vert="horz" lIns="91440" tIns="45720" rIns="91440" bIns="45720" numCol="2" rtlCol="0" anchor="t">
            <a:normAutofit/>
          </a:bodyPr>
          <a:lstStyle/>
          <a:p>
            <a:pPr marL="0" indent="0">
              <a:lnSpc>
                <a:spcPct val="150000"/>
              </a:lnSpc>
              <a:buNone/>
            </a:pPr>
            <a:r>
              <a:rPr lang="en-GB" sz="2000" dirty="0">
                <a:latin typeface="Open Sans"/>
              </a:rPr>
              <a:t>Licensing and costs include:</a:t>
            </a:r>
          </a:p>
          <a:p>
            <a:pPr marL="0" indent="0">
              <a:lnSpc>
                <a:spcPct val="150000"/>
              </a:lnSpc>
              <a:buNone/>
            </a:pPr>
            <a:r>
              <a:rPr lang="en-GB" sz="2000" dirty="0">
                <a:latin typeface="Open Sans"/>
              </a:rPr>
              <a:t>    1. Data Licensing</a:t>
            </a:r>
          </a:p>
          <a:p>
            <a:pPr marL="0" indent="0">
              <a:lnSpc>
                <a:spcPct val="150000"/>
              </a:lnSpc>
              <a:buNone/>
            </a:pPr>
            <a:r>
              <a:rPr lang="en-GB" sz="2000" dirty="0">
                <a:latin typeface="Open Sans"/>
              </a:rPr>
              <a:t>    2. Software Licensing</a:t>
            </a:r>
          </a:p>
          <a:p>
            <a:pPr marL="0" indent="0">
              <a:lnSpc>
                <a:spcPct val="150000"/>
              </a:lnSpc>
              <a:buNone/>
            </a:pPr>
            <a:r>
              <a:rPr lang="en-GB" sz="2000" dirty="0">
                <a:latin typeface="Open Sans"/>
              </a:rPr>
              <a:t>    3. Costs of Data Acquisition and Updates</a:t>
            </a:r>
          </a:p>
          <a:p>
            <a:pPr marL="0" indent="0">
              <a:lnSpc>
                <a:spcPct val="150000"/>
              </a:lnSpc>
              <a:buNone/>
            </a:pPr>
            <a:r>
              <a:rPr lang="en-GB" sz="2000" dirty="0">
                <a:latin typeface="Open Sans"/>
              </a:rPr>
              <a:t>    4. Technology Infrastructure Costs</a:t>
            </a:r>
          </a:p>
          <a:p>
            <a:pPr marL="0" indent="0">
              <a:lnSpc>
                <a:spcPct val="150000"/>
              </a:lnSpc>
              <a:buNone/>
            </a:pPr>
            <a:r>
              <a:rPr lang="en-GB" sz="2000" dirty="0">
                <a:latin typeface="Open Sans"/>
              </a:rPr>
              <a:t>    5. Personnel Costs</a:t>
            </a:r>
          </a:p>
          <a:p>
            <a:pPr marL="0" indent="0">
              <a:lnSpc>
                <a:spcPct val="150000"/>
              </a:lnSpc>
              <a:buNone/>
            </a:pPr>
            <a:r>
              <a:rPr lang="en-GB" sz="2000" dirty="0">
                <a:latin typeface="Open Sans"/>
              </a:rPr>
              <a:t>    6. Training and Capacity Building Costs</a:t>
            </a:r>
          </a:p>
          <a:p>
            <a:pPr marL="0" indent="0">
              <a:lnSpc>
                <a:spcPct val="150000"/>
              </a:lnSpc>
              <a:buNone/>
            </a:pPr>
            <a:r>
              <a:rPr lang="en-GB" sz="2000" dirty="0">
                <a:latin typeface="Open Sans"/>
              </a:rPr>
              <a:t>    7. Outreach and Communication Costs</a:t>
            </a:r>
          </a:p>
          <a:p>
            <a:pPr marL="0" indent="0">
              <a:lnSpc>
                <a:spcPct val="150000"/>
              </a:lnSpc>
              <a:buNone/>
            </a:pPr>
            <a:r>
              <a:rPr lang="en-GB" sz="2000" dirty="0">
                <a:latin typeface="Open Sans"/>
              </a:rPr>
              <a:t>    8. Funding Sources and Sustainability</a:t>
            </a:r>
          </a:p>
        </p:txBody>
      </p:sp>
    </p:spTree>
    <p:extLst>
      <p:ext uri="{BB962C8B-B14F-4D97-AF65-F5344CB8AC3E}">
        <p14:creationId xmlns:p14="http://schemas.microsoft.com/office/powerpoint/2010/main" val="147664309"/>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22650" y="-1890"/>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8</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02105" y="4640"/>
            <a:ext cx="1072726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10.4 Data Security</a:t>
            </a:r>
          </a:p>
        </p:txBody>
      </p:sp>
      <p:sp>
        <p:nvSpPr>
          <p:cNvPr id="2" name="Content Placeholder 1"/>
          <p:cNvSpPr>
            <a:spLocks noGrp="1"/>
          </p:cNvSpPr>
          <p:nvPr>
            <p:ph idx="1"/>
          </p:nvPr>
        </p:nvSpPr>
        <p:spPr>
          <a:xfrm>
            <a:off x="802105" y="1380244"/>
            <a:ext cx="10443411" cy="4747839"/>
          </a:xfrm>
        </p:spPr>
        <p:txBody>
          <a:bodyPr vert="horz" lIns="91440" tIns="45720" rIns="91440" bIns="45720" rtlCol="0" anchor="t">
            <a:normAutofit fontScale="92500" lnSpcReduction="20000"/>
          </a:bodyPr>
          <a:lstStyle/>
          <a:p>
            <a:pPr marL="0" indent="0">
              <a:lnSpc>
                <a:spcPct val="150000"/>
              </a:lnSpc>
              <a:buNone/>
            </a:pPr>
            <a:r>
              <a:rPr lang="en-GB" sz="2000" dirty="0">
                <a:latin typeface="Open Sans"/>
              </a:rPr>
              <a:t>Data security is a crucial aspect of an SDI to protect sensitive information, maintain data integrity, and enforce the confidentiality of geospatial data. The following list comprises data security considerations when building an SDI:</a:t>
            </a:r>
          </a:p>
          <a:p>
            <a:pPr marL="0" indent="0">
              <a:lnSpc>
                <a:spcPct val="150000"/>
              </a:lnSpc>
              <a:buNone/>
            </a:pPr>
            <a:r>
              <a:rPr lang="en-GB" sz="2000" dirty="0">
                <a:latin typeface="Open Sans"/>
              </a:rPr>
              <a:t>    1. Access Control and Authentication</a:t>
            </a:r>
          </a:p>
          <a:p>
            <a:pPr marL="0" indent="0">
              <a:lnSpc>
                <a:spcPct val="150000"/>
              </a:lnSpc>
              <a:buNone/>
            </a:pPr>
            <a:r>
              <a:rPr lang="en-GB" sz="2000" dirty="0">
                <a:latin typeface="Open Sans"/>
              </a:rPr>
              <a:t>    2. Encryption</a:t>
            </a:r>
          </a:p>
          <a:p>
            <a:pPr marL="0" indent="0">
              <a:lnSpc>
                <a:spcPct val="150000"/>
              </a:lnSpc>
              <a:buNone/>
            </a:pPr>
            <a:r>
              <a:rPr lang="en-GB" sz="2000" dirty="0">
                <a:latin typeface="Open Sans"/>
              </a:rPr>
              <a:t>    3. Data Privacy and Anonymization</a:t>
            </a:r>
          </a:p>
          <a:p>
            <a:pPr marL="0" indent="0">
              <a:lnSpc>
                <a:spcPct val="150000"/>
              </a:lnSpc>
              <a:buNone/>
            </a:pPr>
            <a:r>
              <a:rPr lang="en-GB" sz="2000" dirty="0">
                <a:latin typeface="Open Sans"/>
              </a:rPr>
              <a:t>    4. Secure Data Storage and Transmission</a:t>
            </a:r>
          </a:p>
          <a:p>
            <a:pPr marL="0" indent="0">
              <a:lnSpc>
                <a:spcPct val="150000"/>
              </a:lnSpc>
              <a:buNone/>
            </a:pPr>
            <a:r>
              <a:rPr lang="en-GB" sz="2000" dirty="0">
                <a:latin typeface="Open Sans"/>
              </a:rPr>
              <a:t>    5. Firewalls and Intrusion Detection Systems</a:t>
            </a:r>
          </a:p>
          <a:p>
            <a:pPr marL="0" indent="0">
              <a:lnSpc>
                <a:spcPct val="150000"/>
              </a:lnSpc>
              <a:buNone/>
            </a:pPr>
            <a:r>
              <a:rPr lang="en-GB" sz="2000" dirty="0">
                <a:latin typeface="Open Sans"/>
              </a:rPr>
              <a:t>    6. Disaster Recovery and Backup</a:t>
            </a:r>
          </a:p>
          <a:p>
            <a:pPr marL="0" indent="0">
              <a:lnSpc>
                <a:spcPct val="150000"/>
              </a:lnSpc>
              <a:buNone/>
            </a:pPr>
            <a:r>
              <a:rPr lang="en-GB" sz="2000" dirty="0">
                <a:latin typeface="Open Sans"/>
              </a:rPr>
              <a:t>    7. Training and Awareness</a:t>
            </a:r>
          </a:p>
        </p:txBody>
      </p:sp>
      <p:sp>
        <p:nvSpPr>
          <p:cNvPr id="4" name="TextBox 3">
            <a:extLst>
              <a:ext uri="{FF2B5EF4-FFF2-40B4-BE49-F238E27FC236}">
                <a16:creationId xmlns:a16="http://schemas.microsoft.com/office/drawing/2014/main" id="{1BBB8233-571E-A070-CFD9-DE0C8F7F12C4}"/>
              </a:ext>
            </a:extLst>
          </p:cNvPr>
          <p:cNvSpPr txBox="1"/>
          <p:nvPr/>
        </p:nvSpPr>
        <p:spPr>
          <a:xfrm>
            <a:off x="3725784" y="6075223"/>
            <a:ext cx="8050210" cy="276999"/>
          </a:xfrm>
          <a:prstGeom prst="rect">
            <a:avLst/>
          </a:prstGeom>
          <a:noFill/>
        </p:spPr>
        <p:txBody>
          <a:bodyPr wrap="square">
            <a:spAutoFit/>
          </a:bodyPr>
          <a:lstStyle/>
          <a:p>
            <a:pPr algn="r"/>
            <a:r>
              <a:rPr lang="en-GB" sz="1200" i="1" dirty="0">
                <a:latin typeface="Open Sans" panose="020B0606030504020204" pitchFamily="34" charset="0"/>
                <a:ea typeface="Open Sans" panose="020B0606030504020204" pitchFamily="34" charset="0"/>
                <a:cs typeface="Open Sans" panose="020B0606030504020204" pitchFamily="34" charset="0"/>
              </a:rPr>
              <a:t>Source: </a:t>
            </a:r>
            <a:r>
              <a:rPr lang="en-GB" sz="1200" i="1" dirty="0">
                <a:latin typeface="Open Sans" panose="020B0606030504020204" pitchFamily="34" charset="0"/>
                <a:ea typeface="Open Sans" panose="020B0606030504020204" pitchFamily="34" charset="0"/>
                <a:cs typeface="Open Sans" panose="020B0606030504020204" pitchFamily="34" charset="0"/>
                <a:hlinkClick r:id="rId4"/>
              </a:rPr>
              <a:t>OGC Development of Disaster Spatial Data Infrastructures for Disaster Resilience </a:t>
            </a:r>
            <a:r>
              <a:rPr lang="en-GB" sz="1200" i="1" dirty="0">
                <a:latin typeface="Open Sans" panose="020B0606030504020204" pitchFamily="34" charset="0"/>
                <a:ea typeface="Open Sans" panose="020B0606030504020204" pitchFamily="34" charset="0"/>
                <a:cs typeface="Open Sans" panose="020B0606030504020204" pitchFamily="34" charset="0"/>
              </a:rPr>
              <a:t>and the </a:t>
            </a:r>
            <a:r>
              <a:rPr lang="en-GB" sz="1200" i="1" dirty="0">
                <a:latin typeface="Open Sans" panose="020B0606030504020204" pitchFamily="34" charset="0"/>
                <a:ea typeface="Open Sans" panose="020B0606030504020204" pitchFamily="34" charset="0"/>
                <a:cs typeface="Open Sans" panose="020B0606030504020204" pitchFamily="34" charset="0"/>
                <a:hlinkClick r:id="rId5"/>
              </a:rPr>
              <a:t>SDI cookbook</a:t>
            </a:r>
            <a:endParaRPr lang="en-GB" sz="12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F7F7BD49-E122-8541-322C-9AA32C008A00}"/>
              </a:ext>
            </a:extLst>
          </p:cNvPr>
          <p:cNvPicPr>
            <a:picLocks noChangeAspect="1"/>
          </p:cNvPicPr>
          <p:nvPr/>
        </p:nvPicPr>
        <p:blipFill>
          <a:blip r:embed="rId6"/>
          <a:stretch>
            <a:fillRect/>
          </a:stretch>
        </p:blipFill>
        <p:spPr>
          <a:xfrm>
            <a:off x="7227748" y="2327339"/>
            <a:ext cx="3644900" cy="3644900"/>
          </a:xfrm>
          <a:prstGeom prst="rect">
            <a:avLst/>
          </a:prstGeom>
        </p:spPr>
      </p:pic>
      <p:sp>
        <p:nvSpPr>
          <p:cNvPr id="10" name="TextBox 9">
            <a:extLst>
              <a:ext uri="{FF2B5EF4-FFF2-40B4-BE49-F238E27FC236}">
                <a16:creationId xmlns:a16="http://schemas.microsoft.com/office/drawing/2014/main" id="{3A147904-1213-58EC-094A-E0CA3BF0874F}"/>
              </a:ext>
            </a:extLst>
          </p:cNvPr>
          <p:cNvSpPr txBox="1"/>
          <p:nvPr/>
        </p:nvSpPr>
        <p:spPr>
          <a:xfrm>
            <a:off x="7750889" y="5691894"/>
            <a:ext cx="2739720" cy="261610"/>
          </a:xfrm>
          <a:prstGeom prst="rect">
            <a:avLst/>
          </a:prstGeom>
          <a:noFill/>
        </p:spPr>
        <p:txBody>
          <a:bodyPr wrap="square">
            <a:spAutoFit/>
          </a:bodyPr>
          <a:lstStyle/>
          <a:p>
            <a:pPr algn="ctr"/>
            <a:r>
              <a:rPr lang="en-GB" sz="1100" i="1" dirty="0">
                <a:latin typeface="Open Sans" panose="020B0606030504020204" pitchFamily="34" charset="0"/>
                <a:ea typeface="Open Sans" panose="020B0606030504020204" pitchFamily="34" charset="0"/>
                <a:cs typeface="Open Sans" panose="020B0606030504020204" pitchFamily="34" charset="0"/>
              </a:rPr>
              <a:t>Image by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7"/>
              </a:rPr>
              <a:t>jcomp</a:t>
            </a:r>
            <a:r>
              <a:rPr lang="en-GB" sz="1100" i="1" dirty="0">
                <a:latin typeface="Open Sans" panose="020B0606030504020204" pitchFamily="34" charset="0"/>
                <a:ea typeface="Open Sans" panose="020B0606030504020204" pitchFamily="34" charset="0"/>
                <a:cs typeface="Open Sans" panose="020B0606030504020204" pitchFamily="34" charset="0"/>
                <a:hlinkClick r:id="rId7"/>
              </a:rPr>
              <a:t> on </a:t>
            </a:r>
            <a:r>
              <a:rPr lang="en-GB" sz="1100" i="1" dirty="0" err="1">
                <a:latin typeface="Open Sans" panose="020B0606030504020204" pitchFamily="34" charset="0"/>
                <a:ea typeface="Open Sans" panose="020B0606030504020204" pitchFamily="34" charset="0"/>
                <a:cs typeface="Open Sans" panose="020B0606030504020204" pitchFamily="34" charset="0"/>
                <a:hlinkClick r:id="rId7"/>
              </a:rPr>
              <a:t>Freepik</a:t>
            </a:r>
            <a:endParaRPr lang="en-GB" sz="1100"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28982153"/>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9F02BD-4F1A-4B58-99DF-C62069D4F0EA}">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www.w3.org/XML/1998/namespace"/>
    <ds:schemaRef ds:uri="http://purl.org/dc/terms/"/>
    <ds:schemaRef ds:uri="http://purl.org/dc/elements/1.1/"/>
    <ds:schemaRef ds:uri="0b696a8a-ab1a-459b-a09e-44df7cbe9330"/>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35b8b66e-5759-43c1-a138-f967a8bf5a2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1809</TotalTime>
  <Words>2984</Words>
  <Application>Microsoft Office PowerPoint</Application>
  <PresentationFormat>Widescreen</PresentationFormat>
  <Paragraphs>249</Paragraphs>
  <Slides>22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Open Sans</vt:lpstr>
      <vt:lpstr>Open Sans </vt:lpstr>
      <vt:lpstr>Open Sans ExtraBold</vt:lpstr>
      <vt:lpstr>Söhne</vt:lpstr>
      <vt:lpstr>Office Theme</vt:lpstr>
      <vt:lpstr>LECTURE 10 NON-TECHNICAL PROCESSES FOR SETTING UP AND MAINTAINING AN SDI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Helena Walters</cp:lastModifiedBy>
  <cp:revision>218</cp:revision>
  <dcterms:created xsi:type="dcterms:W3CDTF">2021-02-10T16:48:02Z</dcterms:created>
  <dcterms:modified xsi:type="dcterms:W3CDTF">2023-10-11T13:32:32Z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