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72" r:id="rId12"/>
    <p:sldId id="271" r:id="rId13"/>
    <p:sldId id="270" r:id="rId14"/>
    <p:sldId id="269" r:id="rId15"/>
    <p:sldId id="268" r:id="rId16"/>
    <p:sldId id="284" r:id="rId17"/>
    <p:sldId id="277" r:id="rId18"/>
    <p:sldId id="276" r:id="rId19"/>
    <p:sldId id="275" r:id="rId20"/>
    <p:sldId id="274" r:id="rId21"/>
    <p:sldId id="273" r:id="rId22"/>
    <p:sldId id="285" r:id="rId23"/>
    <p:sldId id="288" r:id="rId24"/>
    <p:sldId id="282" r:id="rId25"/>
    <p:sldId id="281" r:id="rId26"/>
    <p:sldId id="280" r:id="rId27"/>
    <p:sldId id="279" r:id="rId28"/>
    <p:sldId id="286" r:id="rId29"/>
    <p:sldId id="262"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4C7pGEOVkE28SS+C0lFFQ==" hashData="mm1xXDCFlSLIjaH11UQD9w6NHaCI/r2u5P0GqBiyXDruYvwjOMqDs32ShLyVkbxvZOf2XoJZePJWbVKUcLHs/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34C31-DE30-993D-E92E-E3A21528CB25}" v="493" dt="2021-03-25T11:09:03.818"/>
    <p1510:client id="{33AE8582-1ADA-EAA1-8A55-63F6C4859A1E}" v="1" dt="2021-03-26T06:25:41.865"/>
    <p1510:client id="{63026D45-FB2C-9655-42FE-4591787B8CE3}" v="7" dt="2021-03-25T23:01:31.284"/>
    <p1510:client id="{72121004-860B-70FE-3382-EF5B85514604}" v="48" dt="2021-03-25T15:53:20.868"/>
    <p1510:client id="{BA5BAAC0-663D-FA0E-8166-0B75E4153AA9}" v="1" dt="2021-03-25T23:04:32.387"/>
    <p1510:client id="{DDBD2E51-F822-0D55-AF50-1CAA3123B58F}" v="555" dt="2021-03-25T15:19:42.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7676"/>
  </p:normalViewPr>
  <p:slideViewPr>
    <p:cSldViewPr snapToGrid="0">
      <p:cViewPr varScale="1">
        <p:scale>
          <a:sx n="77" d="100"/>
          <a:sy n="77" d="100"/>
        </p:scale>
        <p:origin x="187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C969785A-E5C6-41E1-BC8A-6FA961C372F6}"/>
    <pc:docChg chg="modSld">
      <pc:chgData name="Allington, Lucy" userId="0c3dcd08-4988-403f-8eba-f42e59c87b71" providerId="ADAL" clId="{C969785A-E5C6-41E1-BC8A-6FA961C372F6}" dt="2021-03-26T06:27:11.133" v="1" actId="255"/>
      <pc:docMkLst>
        <pc:docMk/>
      </pc:docMkLst>
      <pc:sldChg chg="modSp mod">
        <pc:chgData name="Allington, Lucy" userId="0c3dcd08-4988-403f-8eba-f42e59c87b71" providerId="ADAL" clId="{C969785A-E5C6-41E1-BC8A-6FA961C372F6}" dt="2021-03-26T06:27:11.133" v="1" actId="255"/>
        <pc:sldMkLst>
          <pc:docMk/>
          <pc:sldMk cId="96489157" sldId="276"/>
        </pc:sldMkLst>
        <pc:spChg chg="mod">
          <ac:chgData name="Allington, Lucy" userId="0c3dcd08-4988-403f-8eba-f42e59c87b71" providerId="ADAL" clId="{C969785A-E5C6-41E1-BC8A-6FA961C372F6}" dt="2021-03-26T06:27:11.133" v="1" actId="255"/>
          <ac:spMkLst>
            <pc:docMk/>
            <pc:sldMk cId="96489157" sldId="276"/>
            <ac:spMk id="9" creationId="{262748B8-6714-3141-9B8E-FC9653A96C84}"/>
          </ac:spMkLst>
        </pc:spChg>
      </pc:sldChg>
    </pc:docChg>
  </pc:docChgLst>
  <pc:docChgLst>
    <pc:chgData name="Allington, Lucy" userId="S::lucy.allington19_imperial.ac.uk#ext#@lunet.onmicrosoft.com::4927d0bd-f935-4b67-a619-3e826b9f9ac1" providerId="AD" clId="Web-{72121004-860B-70FE-3382-EF5B85514604}"/>
    <pc:docChg chg="modSld">
      <pc:chgData name="Allington, Lucy" userId="S::lucy.allington19_imperial.ac.uk#ext#@lunet.onmicrosoft.com::4927d0bd-f935-4b67-a619-3e826b9f9ac1" providerId="AD" clId="Web-{72121004-860B-70FE-3382-EF5B85514604}" dt="2021-03-25T15:53:20.868" v="24" actId="20577"/>
      <pc:docMkLst>
        <pc:docMk/>
      </pc:docMkLst>
      <pc:sldChg chg="modSp">
        <pc:chgData name="Allington, Lucy" userId="S::lucy.allington19_imperial.ac.uk#ext#@lunet.onmicrosoft.com::4927d0bd-f935-4b67-a619-3e826b9f9ac1" providerId="AD" clId="Web-{72121004-860B-70FE-3382-EF5B85514604}" dt="2021-03-25T15:52:15.725" v="22" actId="1076"/>
        <pc:sldMkLst>
          <pc:docMk/>
          <pc:sldMk cId="2559802330" sldId="256"/>
        </pc:sldMkLst>
        <pc:spChg chg="mod">
          <ac:chgData name="Allington, Lucy" userId="S::lucy.allington19_imperial.ac.uk#ext#@lunet.onmicrosoft.com::4927d0bd-f935-4b67-a619-3e826b9f9ac1" providerId="AD" clId="Web-{72121004-860B-70FE-3382-EF5B85514604}" dt="2021-03-25T15:52:08.490" v="21" actId="14100"/>
          <ac:spMkLst>
            <pc:docMk/>
            <pc:sldMk cId="2559802330" sldId="256"/>
            <ac:spMk id="5" creationId="{7A64E691-7814-FE47-A332-0A7257AB0132}"/>
          </ac:spMkLst>
        </pc:spChg>
        <pc:spChg chg="mod">
          <ac:chgData name="Allington, Lucy" userId="S::lucy.allington19_imperial.ac.uk#ext#@lunet.onmicrosoft.com::4927d0bd-f935-4b67-a619-3e826b9f9ac1" providerId="AD" clId="Web-{72121004-860B-70FE-3382-EF5B85514604}" dt="2021-03-25T15:52:15.725" v="22" actId="1076"/>
          <ac:spMkLst>
            <pc:docMk/>
            <pc:sldMk cId="2559802330" sldId="256"/>
            <ac:spMk id="6" creationId="{99DEA05E-3DE2-714D-9D7C-D14D82DB9D79}"/>
          </ac:spMkLst>
        </pc:spChg>
      </pc:sldChg>
      <pc:sldChg chg="modSp">
        <pc:chgData name="Allington, Lucy" userId="S::lucy.allington19_imperial.ac.uk#ext#@lunet.onmicrosoft.com::4927d0bd-f935-4b67-a619-3e826b9f9ac1" providerId="AD" clId="Web-{72121004-860B-70FE-3382-EF5B85514604}" dt="2021-03-25T15:53:20.868" v="24" actId="20577"/>
        <pc:sldMkLst>
          <pc:docMk/>
          <pc:sldMk cId="96489157" sldId="276"/>
        </pc:sldMkLst>
        <pc:spChg chg="mod">
          <ac:chgData name="Allington, Lucy" userId="S::lucy.allington19_imperial.ac.uk#ext#@lunet.onmicrosoft.com::4927d0bd-f935-4b67-a619-3e826b9f9ac1" providerId="AD" clId="Web-{72121004-860B-70FE-3382-EF5B85514604}" dt="2021-03-25T15:53:20.868" v="24" actId="20577"/>
          <ac:spMkLst>
            <pc:docMk/>
            <pc:sldMk cId="96489157" sldId="276"/>
            <ac:spMk id="9" creationId="{262748B8-6714-3141-9B8E-FC9653A96C84}"/>
          </ac:spMkLst>
        </pc:spChg>
      </pc:sldChg>
    </pc:docChg>
  </pc:docChgLst>
  <pc:docChgLst>
    <pc:chgData name="simon.anthony.patterson@gmail.com" userId="S::urn:spo:guest#simon.anthony.patterson@gmail.com::" providerId="AD" clId="Web-{63026D45-FB2C-9655-42FE-4591787B8CE3}"/>
    <pc:docChg chg="modSld">
      <pc:chgData name="simon.anthony.patterson@gmail.com" userId="S::urn:spo:guest#simon.anthony.patterson@gmail.com::" providerId="AD" clId="Web-{63026D45-FB2C-9655-42FE-4591787B8CE3}" dt="2021-03-25T23:01:31.284" v="2" actId="20577"/>
      <pc:docMkLst>
        <pc:docMk/>
      </pc:docMkLst>
      <pc:sldChg chg="modSp">
        <pc:chgData name="simon.anthony.patterson@gmail.com" userId="S::urn:spo:guest#simon.anthony.patterson@gmail.com::" providerId="AD" clId="Web-{63026D45-FB2C-9655-42FE-4591787B8CE3}" dt="2021-03-25T23:01:31.284" v="2" actId="20577"/>
        <pc:sldMkLst>
          <pc:docMk/>
          <pc:sldMk cId="4233018141" sldId="257"/>
        </pc:sldMkLst>
        <pc:spChg chg="mod">
          <ac:chgData name="simon.anthony.patterson@gmail.com" userId="S::urn:spo:guest#simon.anthony.patterson@gmail.com::" providerId="AD" clId="Web-{63026D45-FB2C-9655-42FE-4591787B8CE3}" dt="2021-03-25T23:01:31.284" v="2" actId="20577"/>
          <ac:spMkLst>
            <pc:docMk/>
            <pc:sldMk cId="4233018141" sldId="257"/>
            <ac:spMk id="18" creationId="{C955E120-6C4A-409B-B2BB-F331E08FAC4E}"/>
          </ac:spMkLst>
        </pc:spChg>
      </pc:sldChg>
    </pc:docChg>
  </pc:docChgLst>
  <pc:docChgLst>
    <pc:chgData name="Kell, Alexander J M" userId="S::a.kell_imperial.ac.uk#ext#@lunet.onmicrosoft.com::2d719ca8-e096-4499-80ca-17d2a1fa41d9" providerId="AD" clId="Web-{EEF1E339-1F49-CD2E-D976-784D259726AA}"/>
    <pc:docChg chg="modSld">
      <pc:chgData name="Kell, Alexander J M" userId="S::a.kell_imperial.ac.uk#ext#@lunet.onmicrosoft.com::2d719ca8-e096-4499-80ca-17d2a1fa41d9" providerId="AD" clId="Web-{EEF1E339-1F49-CD2E-D976-784D259726AA}" dt="2021-03-15T16:35:37.304" v="31" actId="14100"/>
      <pc:docMkLst>
        <pc:docMk/>
      </pc:docMkLst>
      <pc:sldChg chg="modSp">
        <pc:chgData name="Kell, Alexander J M" userId="S::a.kell_imperial.ac.uk#ext#@lunet.onmicrosoft.com::2d719ca8-e096-4499-80ca-17d2a1fa41d9" providerId="AD" clId="Web-{EEF1E339-1F49-CD2E-D976-784D259726AA}" dt="2021-03-15T16:34:01.239" v="0" actId="20577"/>
        <pc:sldMkLst>
          <pc:docMk/>
          <pc:sldMk cId="174070660" sldId="267"/>
        </pc:sldMkLst>
        <pc:spChg chg="mod">
          <ac:chgData name="Kell, Alexander J M" userId="S::a.kell_imperial.ac.uk#ext#@lunet.onmicrosoft.com::2d719ca8-e096-4499-80ca-17d2a1fa41d9" providerId="AD" clId="Web-{EEF1E339-1F49-CD2E-D976-784D259726AA}" dt="2021-03-15T16:34:01.239" v="0" actId="20577"/>
          <ac:spMkLst>
            <pc:docMk/>
            <pc:sldMk cId="174070660" sldId="267"/>
            <ac:spMk id="9" creationId="{36AE36ED-AA75-824B-8DF3-50BA6F5CA4B8}"/>
          </ac:spMkLst>
        </pc:spChg>
      </pc:sldChg>
      <pc:sldChg chg="modSp">
        <pc:chgData name="Kell, Alexander J M" userId="S::a.kell_imperial.ac.uk#ext#@lunet.onmicrosoft.com::2d719ca8-e096-4499-80ca-17d2a1fa41d9" providerId="AD" clId="Web-{EEF1E339-1F49-CD2E-D976-784D259726AA}" dt="2021-03-15T16:35:37.304" v="31" actId="14100"/>
        <pc:sldMkLst>
          <pc:docMk/>
          <pc:sldMk cId="3403935878" sldId="275"/>
        </pc:sldMkLst>
        <pc:spChg chg="mod">
          <ac:chgData name="Kell, Alexander J M" userId="S::a.kell_imperial.ac.uk#ext#@lunet.onmicrosoft.com::2d719ca8-e096-4499-80ca-17d2a1fa41d9" providerId="AD" clId="Web-{EEF1E339-1F49-CD2E-D976-784D259726AA}" dt="2021-03-15T16:35:37.304" v="31" actId="14100"/>
          <ac:spMkLst>
            <pc:docMk/>
            <pc:sldMk cId="3403935878" sldId="275"/>
            <ac:spMk id="9" creationId="{7BA1C42E-7020-0E46-98C2-D797ADAE03CB}"/>
          </ac:spMkLst>
        </pc:spChg>
      </pc:sldChg>
      <pc:sldChg chg="modSp">
        <pc:chgData name="Kell, Alexander J M" userId="S::a.kell_imperial.ac.uk#ext#@lunet.onmicrosoft.com::2d719ca8-e096-4499-80ca-17d2a1fa41d9" providerId="AD" clId="Web-{EEF1E339-1F49-CD2E-D976-784D259726AA}" dt="2021-03-15T16:35:21.194" v="26" actId="20577"/>
        <pc:sldMkLst>
          <pc:docMk/>
          <pc:sldMk cId="1366613964" sldId="277"/>
        </pc:sldMkLst>
        <pc:spChg chg="mod">
          <ac:chgData name="Kell, Alexander J M" userId="S::a.kell_imperial.ac.uk#ext#@lunet.onmicrosoft.com::2d719ca8-e096-4499-80ca-17d2a1fa41d9" providerId="AD" clId="Web-{EEF1E339-1F49-CD2E-D976-784D259726AA}" dt="2021-03-15T16:35:21.194" v="26" actId="20577"/>
          <ac:spMkLst>
            <pc:docMk/>
            <pc:sldMk cId="1366613964" sldId="277"/>
            <ac:spMk id="9" creationId="{80A7BF99-5E6F-2F40-A19F-66A722DEEF3F}"/>
          </ac:spMkLst>
        </pc:spChg>
      </pc:sldChg>
    </pc:docChg>
  </pc:docChgLst>
  <pc:docChgLst>
    <pc:chgData name="Allington, Lucy" userId="S::lucy.allington19_imperial.ac.uk#ext#@lunet.onmicrosoft.com::4927d0bd-f935-4b67-a619-3e826b9f9ac1" providerId="AD" clId="Web-{33AE8582-1ADA-EAA1-8A55-63F6C4859A1E}"/>
    <pc:docChg chg="delSld">
      <pc:chgData name="Allington, Lucy" userId="S::lucy.allington19_imperial.ac.uk#ext#@lunet.onmicrosoft.com::4927d0bd-f935-4b67-a619-3e826b9f9ac1" providerId="AD" clId="Web-{33AE8582-1ADA-EAA1-8A55-63F6C4859A1E}" dt="2021-03-26T06:25:41.865" v="0"/>
      <pc:docMkLst>
        <pc:docMk/>
      </pc:docMkLst>
      <pc:sldChg chg="del">
        <pc:chgData name="Allington, Lucy" userId="S::lucy.allington19_imperial.ac.uk#ext#@lunet.onmicrosoft.com::4927d0bd-f935-4b67-a619-3e826b9f9ac1" providerId="AD" clId="Web-{33AE8582-1ADA-EAA1-8A55-63F6C4859A1E}" dt="2021-03-26T06:25:41.865" v="0"/>
        <pc:sldMkLst>
          <pc:docMk/>
          <pc:sldMk cId="1195408070" sldId="283"/>
        </pc:sldMkLst>
      </pc:sldChg>
    </pc:docChg>
  </pc:docChgLst>
  <pc:docChgLst>
    <pc:chgData name="Kell, Alexander J M" userId="S::a.kell_imperial.ac.uk#ext#@lunet.onmicrosoft.com::2d719ca8-e096-4499-80ca-17d2a1fa41d9" providerId="AD" clId="Web-{DDBD2E51-F822-0D55-AF50-1CAA3123B58F}"/>
    <pc:docChg chg="modSld">
      <pc:chgData name="Kell, Alexander J M" userId="S::a.kell_imperial.ac.uk#ext#@lunet.onmicrosoft.com::2d719ca8-e096-4499-80ca-17d2a1fa41d9" providerId="AD" clId="Web-{DDBD2E51-F822-0D55-AF50-1CAA3123B58F}" dt="2021-03-25T15:26:40.095" v="693"/>
      <pc:docMkLst>
        <pc:docMk/>
      </pc:docMkLst>
      <pc:sldChg chg="modSp modNotes">
        <pc:chgData name="Kell, Alexander J M" userId="S::a.kell_imperial.ac.uk#ext#@lunet.onmicrosoft.com::2d719ca8-e096-4499-80ca-17d2a1fa41d9" providerId="AD" clId="Web-{DDBD2E51-F822-0D55-AF50-1CAA3123B58F}" dt="2021-03-25T14:48:40.095" v="176"/>
        <pc:sldMkLst>
          <pc:docMk/>
          <pc:sldMk cId="348628638" sldId="263"/>
        </pc:sldMkLst>
        <pc:spChg chg="mod">
          <ac:chgData name="Kell, Alexander J M" userId="S::a.kell_imperial.ac.uk#ext#@lunet.onmicrosoft.com::2d719ca8-e096-4499-80ca-17d2a1fa41d9" providerId="AD" clId="Web-{DDBD2E51-F822-0D55-AF50-1CAA3123B58F}" dt="2021-03-25T14:48:20.578" v="140" actId="20577"/>
          <ac:spMkLst>
            <pc:docMk/>
            <pc:sldMk cId="348628638" sldId="263"/>
            <ac:spMk id="4" creationId="{684F6B77-50F2-4847-A57A-988C6038CCF7}"/>
          </ac:spMkLst>
        </pc:spChg>
      </pc:sldChg>
      <pc:sldChg chg="modSp">
        <pc:chgData name="Kell, Alexander J M" userId="S::a.kell_imperial.ac.uk#ext#@lunet.onmicrosoft.com::2d719ca8-e096-4499-80ca-17d2a1fa41d9" providerId="AD" clId="Web-{DDBD2E51-F822-0D55-AF50-1CAA3123B58F}" dt="2021-03-25T14:49:21.707" v="177" actId="20577"/>
        <pc:sldMkLst>
          <pc:docMk/>
          <pc:sldMk cId="986106943" sldId="266"/>
        </pc:sldMkLst>
        <pc:spChg chg="mod">
          <ac:chgData name="Kell, Alexander J M" userId="S::a.kell_imperial.ac.uk#ext#@lunet.onmicrosoft.com::2d719ca8-e096-4499-80ca-17d2a1fa41d9" providerId="AD" clId="Web-{DDBD2E51-F822-0D55-AF50-1CAA3123B58F}" dt="2021-03-25T14:49:21.707" v="177" actId="20577"/>
          <ac:spMkLst>
            <pc:docMk/>
            <pc:sldMk cId="986106943" sldId="266"/>
            <ac:spMk id="10" creationId="{DCA81718-961D-D44E-91F0-E1907DFACEE2}"/>
          </ac:spMkLst>
        </pc:spChg>
      </pc:sldChg>
      <pc:sldChg chg="modSp modNotes">
        <pc:chgData name="Kell, Alexander J M" userId="S::a.kell_imperial.ac.uk#ext#@lunet.onmicrosoft.com::2d719ca8-e096-4499-80ca-17d2a1fa41d9" providerId="AD" clId="Web-{DDBD2E51-F822-0D55-AF50-1CAA3123B58F}" dt="2021-03-25T14:55:03.257" v="194"/>
        <pc:sldMkLst>
          <pc:docMk/>
          <pc:sldMk cId="174070660" sldId="267"/>
        </pc:sldMkLst>
        <pc:spChg chg="mod">
          <ac:chgData name="Kell, Alexander J M" userId="S::a.kell_imperial.ac.uk#ext#@lunet.onmicrosoft.com::2d719ca8-e096-4499-80ca-17d2a1fa41d9" providerId="AD" clId="Web-{DDBD2E51-F822-0D55-AF50-1CAA3123B58F}" dt="2021-03-25T14:53:46.206" v="185" actId="20577"/>
          <ac:spMkLst>
            <pc:docMk/>
            <pc:sldMk cId="174070660" sldId="267"/>
            <ac:spMk id="9" creationId="{36AE36ED-AA75-824B-8DF3-50BA6F5CA4B8}"/>
          </ac:spMkLst>
        </pc:spChg>
      </pc:sldChg>
      <pc:sldChg chg="modNotes">
        <pc:chgData name="Kell, Alexander J M" userId="S::a.kell_imperial.ac.uk#ext#@lunet.onmicrosoft.com::2d719ca8-e096-4499-80ca-17d2a1fa41d9" providerId="AD" clId="Web-{DDBD2E51-F822-0D55-AF50-1CAA3123B58F}" dt="2021-03-25T15:03:48.113" v="233"/>
        <pc:sldMkLst>
          <pc:docMk/>
          <pc:sldMk cId="1732966013" sldId="268"/>
        </pc:sldMkLst>
      </pc:sldChg>
      <pc:sldChg chg="modSp">
        <pc:chgData name="Kell, Alexander J M" userId="S::a.kell_imperial.ac.uk#ext#@lunet.onmicrosoft.com::2d719ca8-e096-4499-80ca-17d2a1fa41d9" providerId="AD" clId="Web-{DDBD2E51-F822-0D55-AF50-1CAA3123B58F}" dt="2021-03-25T15:02:13.389" v="213" actId="20577"/>
        <pc:sldMkLst>
          <pc:docMk/>
          <pc:sldMk cId="587726888" sldId="271"/>
        </pc:sldMkLst>
        <pc:spChg chg="mod">
          <ac:chgData name="Kell, Alexander J M" userId="S::a.kell_imperial.ac.uk#ext#@lunet.onmicrosoft.com::2d719ca8-e096-4499-80ca-17d2a1fa41d9" providerId="AD" clId="Web-{DDBD2E51-F822-0D55-AF50-1CAA3123B58F}" dt="2021-03-25T15:02:13.389" v="213" actId="20577"/>
          <ac:spMkLst>
            <pc:docMk/>
            <pc:sldMk cId="587726888" sldId="271"/>
            <ac:spMk id="9" creationId="{3D1C14EB-904E-B145-ACE4-5B30DCBF1343}"/>
          </ac:spMkLst>
        </pc:spChg>
      </pc:sldChg>
      <pc:sldChg chg="modSp modNotes">
        <pc:chgData name="Kell, Alexander J M" userId="S::a.kell_imperial.ac.uk#ext#@lunet.onmicrosoft.com::2d719ca8-e096-4499-80ca-17d2a1fa41d9" providerId="AD" clId="Web-{DDBD2E51-F822-0D55-AF50-1CAA3123B58F}" dt="2021-03-25T15:00:00.288" v="204"/>
        <pc:sldMkLst>
          <pc:docMk/>
          <pc:sldMk cId="512869664" sldId="272"/>
        </pc:sldMkLst>
        <pc:spChg chg="mod">
          <ac:chgData name="Kell, Alexander J M" userId="S::a.kell_imperial.ac.uk#ext#@lunet.onmicrosoft.com::2d719ca8-e096-4499-80ca-17d2a1fa41d9" providerId="AD" clId="Web-{DDBD2E51-F822-0D55-AF50-1CAA3123B58F}" dt="2021-03-25T14:55:35.321" v="197" actId="20577"/>
          <ac:spMkLst>
            <pc:docMk/>
            <pc:sldMk cId="512869664" sldId="272"/>
            <ac:spMk id="53" creationId="{5A11DD64-4F4F-8445-A004-2C8F24C610BC}"/>
          </ac:spMkLst>
        </pc:spChg>
      </pc:sldChg>
      <pc:sldChg chg="modSp">
        <pc:chgData name="Kell, Alexander J M" userId="S::a.kell_imperial.ac.uk#ext#@lunet.onmicrosoft.com::2d719ca8-e096-4499-80ca-17d2a1fa41d9" providerId="AD" clId="Web-{DDBD2E51-F822-0D55-AF50-1CAA3123B58F}" dt="2021-03-25T15:11:05.840" v="256" actId="20577"/>
        <pc:sldMkLst>
          <pc:docMk/>
          <pc:sldMk cId="3260765223" sldId="274"/>
        </pc:sldMkLst>
        <pc:spChg chg="mod">
          <ac:chgData name="Kell, Alexander J M" userId="S::a.kell_imperial.ac.uk#ext#@lunet.onmicrosoft.com::2d719ca8-e096-4499-80ca-17d2a1fa41d9" providerId="AD" clId="Web-{DDBD2E51-F822-0D55-AF50-1CAA3123B58F}" dt="2021-03-25T15:11:05.840" v="256" actId="20577"/>
          <ac:spMkLst>
            <pc:docMk/>
            <pc:sldMk cId="3260765223" sldId="274"/>
            <ac:spMk id="9" creationId="{AA91FD49-1ED7-4445-A574-F28AA796200D}"/>
          </ac:spMkLst>
        </pc:spChg>
      </pc:sldChg>
      <pc:sldChg chg="modSp">
        <pc:chgData name="Kell, Alexander J M" userId="S::a.kell_imperial.ac.uk#ext#@lunet.onmicrosoft.com::2d719ca8-e096-4499-80ca-17d2a1fa41d9" providerId="AD" clId="Web-{DDBD2E51-F822-0D55-AF50-1CAA3123B58F}" dt="2021-03-25T15:08:10.987" v="253"/>
        <pc:sldMkLst>
          <pc:docMk/>
          <pc:sldMk cId="3403935878" sldId="275"/>
        </pc:sldMkLst>
        <pc:graphicFrameChg chg="mod modGraphic">
          <ac:chgData name="Kell, Alexander J M" userId="S::a.kell_imperial.ac.uk#ext#@lunet.onmicrosoft.com::2d719ca8-e096-4499-80ca-17d2a1fa41d9" providerId="AD" clId="Web-{DDBD2E51-F822-0D55-AF50-1CAA3123B58F}" dt="2021-03-25T15:08:10.987" v="253"/>
          <ac:graphicFrameMkLst>
            <pc:docMk/>
            <pc:sldMk cId="3403935878" sldId="275"/>
            <ac:graphicFrameMk id="13" creationId="{4ED64328-FFFA-8145-8CF1-7CCBC95EEFB9}"/>
          </ac:graphicFrameMkLst>
        </pc:graphicFrameChg>
      </pc:sldChg>
      <pc:sldChg chg="modSp modNotes">
        <pc:chgData name="Kell, Alexander J M" userId="S::a.kell_imperial.ac.uk#ext#@lunet.onmicrosoft.com::2d719ca8-e096-4499-80ca-17d2a1fa41d9" providerId="AD" clId="Web-{DDBD2E51-F822-0D55-AF50-1CAA3123B58F}" dt="2021-03-25T15:05:07.149" v="251"/>
        <pc:sldMkLst>
          <pc:docMk/>
          <pc:sldMk cId="1366613964" sldId="277"/>
        </pc:sldMkLst>
        <pc:spChg chg="mod">
          <ac:chgData name="Kell, Alexander J M" userId="S::a.kell_imperial.ac.uk#ext#@lunet.onmicrosoft.com::2d719ca8-e096-4499-80ca-17d2a1fa41d9" providerId="AD" clId="Web-{DDBD2E51-F822-0D55-AF50-1CAA3123B58F}" dt="2021-03-25T15:04:59.039" v="243" actId="1076"/>
          <ac:spMkLst>
            <pc:docMk/>
            <pc:sldMk cId="1366613964" sldId="277"/>
            <ac:spMk id="21" creationId="{0B7622D3-B433-904A-BAF9-3096B61EC241}"/>
          </ac:spMkLst>
        </pc:spChg>
      </pc:sldChg>
      <pc:sldChg chg="modNotes">
        <pc:chgData name="Kell, Alexander J M" userId="S::a.kell_imperial.ac.uk#ext#@lunet.onmicrosoft.com::2d719ca8-e096-4499-80ca-17d2a1fa41d9" providerId="AD" clId="Web-{DDBD2E51-F822-0D55-AF50-1CAA3123B58F}" dt="2021-03-25T15:26:40.095" v="693"/>
        <pc:sldMkLst>
          <pc:docMk/>
          <pc:sldMk cId="2952233061" sldId="279"/>
        </pc:sldMkLst>
      </pc:sldChg>
      <pc:sldChg chg="modNotes">
        <pc:chgData name="Kell, Alexander J M" userId="S::a.kell_imperial.ac.uk#ext#@lunet.onmicrosoft.com::2d719ca8-e096-4499-80ca-17d2a1fa41d9" providerId="AD" clId="Web-{DDBD2E51-F822-0D55-AF50-1CAA3123B58F}" dt="2021-03-25T15:24:17.353" v="610"/>
        <pc:sldMkLst>
          <pc:docMk/>
          <pc:sldMk cId="2832146655" sldId="281"/>
        </pc:sldMkLst>
      </pc:sldChg>
      <pc:sldChg chg="modSp">
        <pc:chgData name="Kell, Alexander J M" userId="S::a.kell_imperial.ac.uk#ext#@lunet.onmicrosoft.com::2d719ca8-e096-4499-80ca-17d2a1fa41d9" providerId="AD" clId="Web-{DDBD2E51-F822-0D55-AF50-1CAA3123B58F}" dt="2021-03-25T15:19:42.260" v="512" actId="1076"/>
        <pc:sldMkLst>
          <pc:docMk/>
          <pc:sldMk cId="4047703891" sldId="282"/>
        </pc:sldMkLst>
        <pc:spChg chg="mod">
          <ac:chgData name="Kell, Alexander J M" userId="S::a.kell_imperial.ac.uk#ext#@lunet.onmicrosoft.com::2d719ca8-e096-4499-80ca-17d2a1fa41d9" providerId="AD" clId="Web-{DDBD2E51-F822-0D55-AF50-1CAA3123B58F}" dt="2021-03-25T15:19:42.260" v="512" actId="1076"/>
          <ac:spMkLst>
            <pc:docMk/>
            <pc:sldMk cId="4047703891" sldId="282"/>
            <ac:spMk id="26" creationId="{CD37AEA7-475F-DF4C-B1C1-E32D35D16150}"/>
          </ac:spMkLst>
        </pc:spChg>
        <pc:picChg chg="mod">
          <ac:chgData name="Kell, Alexander J M" userId="S::a.kell_imperial.ac.uk#ext#@lunet.onmicrosoft.com::2d719ca8-e096-4499-80ca-17d2a1fa41d9" providerId="AD" clId="Web-{DDBD2E51-F822-0D55-AF50-1CAA3123B58F}" dt="2021-03-25T15:19:37.244" v="511" actId="1076"/>
          <ac:picMkLst>
            <pc:docMk/>
            <pc:sldMk cId="4047703891" sldId="282"/>
            <ac:picMk id="21" creationId="{E51B57CD-3557-9E4A-BAD1-D8338A8F06F5}"/>
          </ac:picMkLst>
        </pc:picChg>
      </pc:sldChg>
      <pc:sldChg chg="modSp modNotes">
        <pc:chgData name="Kell, Alexander J M" userId="S::a.kell_imperial.ac.uk#ext#@lunet.onmicrosoft.com::2d719ca8-e096-4499-80ca-17d2a1fa41d9" providerId="AD" clId="Web-{DDBD2E51-F822-0D55-AF50-1CAA3123B58F}" dt="2021-03-25T15:17:52.238" v="508"/>
        <pc:sldMkLst>
          <pc:docMk/>
          <pc:sldMk cId="472837635" sldId="288"/>
        </pc:sldMkLst>
        <pc:spChg chg="mod">
          <ac:chgData name="Kell, Alexander J M" userId="S::a.kell_imperial.ac.uk#ext#@lunet.onmicrosoft.com::2d719ca8-e096-4499-80ca-17d2a1fa41d9" providerId="AD" clId="Web-{DDBD2E51-F822-0D55-AF50-1CAA3123B58F}" dt="2021-03-25T15:17:36.909" v="485" actId="20577"/>
          <ac:spMkLst>
            <pc:docMk/>
            <pc:sldMk cId="472837635" sldId="288"/>
            <ac:spMk id="9" creationId="{E85C12FA-3212-1C4F-AD49-151BF4BEE1F4}"/>
          </ac:spMkLst>
        </pc:spChg>
        <pc:spChg chg="mod">
          <ac:chgData name="Kell, Alexander J M" userId="S::a.kell_imperial.ac.uk#ext#@lunet.onmicrosoft.com::2d719ca8-e096-4499-80ca-17d2a1fa41d9" providerId="AD" clId="Web-{DDBD2E51-F822-0D55-AF50-1CAA3123B58F}" dt="2021-03-25T15:16:35.125" v="391" actId="20577"/>
          <ac:spMkLst>
            <pc:docMk/>
            <pc:sldMk cId="472837635" sldId="288"/>
            <ac:spMk id="28" creationId="{7F3AC51D-7F98-874D-A9E1-2C3DA5BC9132}"/>
          </ac:spMkLst>
        </pc:spChg>
        <pc:spChg chg="mod">
          <ac:chgData name="Kell, Alexander J M" userId="S::a.kell_imperial.ac.uk#ext#@lunet.onmicrosoft.com::2d719ca8-e096-4499-80ca-17d2a1fa41d9" providerId="AD" clId="Web-{DDBD2E51-F822-0D55-AF50-1CAA3123B58F}" dt="2021-03-25T15:16:41.688" v="394" actId="20577"/>
          <ac:spMkLst>
            <pc:docMk/>
            <pc:sldMk cId="472837635" sldId="288"/>
            <ac:spMk id="29" creationId="{42946D07-DAFF-AD4F-A183-C0694F8DC473}"/>
          </ac:spMkLst>
        </pc:spChg>
        <pc:spChg chg="mod">
          <ac:chgData name="Kell, Alexander J M" userId="S::a.kell_imperial.ac.uk#ext#@lunet.onmicrosoft.com::2d719ca8-e096-4499-80ca-17d2a1fa41d9" providerId="AD" clId="Web-{DDBD2E51-F822-0D55-AF50-1CAA3123B58F}" dt="2021-03-25T15:14:04.756" v="325" actId="1076"/>
          <ac:spMkLst>
            <pc:docMk/>
            <pc:sldMk cId="472837635" sldId="288"/>
            <ac:spMk id="31" creationId="{BE5E421D-1F41-A547-A900-1C37523F12C4}"/>
          </ac:spMkLst>
        </pc:spChg>
        <pc:spChg chg="mod">
          <ac:chgData name="Kell, Alexander J M" userId="S::a.kell_imperial.ac.uk#ext#@lunet.onmicrosoft.com::2d719ca8-e096-4499-80ca-17d2a1fa41d9" providerId="AD" clId="Web-{DDBD2E51-F822-0D55-AF50-1CAA3123B58F}" dt="2021-03-25T15:14:04.772" v="326" actId="1076"/>
          <ac:spMkLst>
            <pc:docMk/>
            <pc:sldMk cId="472837635" sldId="288"/>
            <ac:spMk id="32" creationId="{D302351B-53CB-3E41-A8B5-1D71EEA92C5A}"/>
          </ac:spMkLst>
        </pc:spChg>
        <pc:picChg chg="mod">
          <ac:chgData name="Kell, Alexander J M" userId="S::a.kell_imperial.ac.uk#ext#@lunet.onmicrosoft.com::2d719ca8-e096-4499-80ca-17d2a1fa41d9" providerId="AD" clId="Web-{DDBD2E51-F822-0D55-AF50-1CAA3123B58F}" dt="2021-03-25T15:14:04.709" v="320" actId="1076"/>
          <ac:picMkLst>
            <pc:docMk/>
            <pc:sldMk cId="472837635" sldId="288"/>
            <ac:picMk id="16" creationId="{163C836D-C07B-0C4D-B6CB-185E18A61694}"/>
          </ac:picMkLst>
        </pc:picChg>
        <pc:picChg chg="mod">
          <ac:chgData name="Kell, Alexander J M" userId="S::a.kell_imperial.ac.uk#ext#@lunet.onmicrosoft.com::2d719ca8-e096-4499-80ca-17d2a1fa41d9" providerId="AD" clId="Web-{DDBD2E51-F822-0D55-AF50-1CAA3123B58F}" dt="2021-03-25T15:14:04.725" v="321" actId="1076"/>
          <ac:picMkLst>
            <pc:docMk/>
            <pc:sldMk cId="472837635" sldId="288"/>
            <ac:picMk id="25" creationId="{69FEDF75-EA66-B64D-842E-F18F868C0916}"/>
          </ac:picMkLst>
        </pc:picChg>
        <pc:picChg chg="mod">
          <ac:chgData name="Kell, Alexander J M" userId="S::a.kell_imperial.ac.uk#ext#@lunet.onmicrosoft.com::2d719ca8-e096-4499-80ca-17d2a1fa41d9" providerId="AD" clId="Web-{DDBD2E51-F822-0D55-AF50-1CAA3123B58F}" dt="2021-03-25T15:14:04.756" v="324" actId="1076"/>
          <ac:picMkLst>
            <pc:docMk/>
            <pc:sldMk cId="472837635" sldId="288"/>
            <ac:picMk id="30" creationId="{27004906-0378-E149-8F2E-0D5546437AA8}"/>
          </ac:picMkLst>
        </pc:picChg>
      </pc:sldChg>
    </pc:docChg>
  </pc:docChgLst>
  <pc:docChgLst>
    <pc:chgData name="simon.anthony.patterson@gmail.com" userId="S::urn:spo:guest#simon.anthony.patterson@gmail.com::" providerId="AD" clId="Web-{BA5BAAC0-663D-FA0E-8166-0B75E4153AA9}"/>
    <pc:docChg chg="modSld">
      <pc:chgData name="simon.anthony.patterson@gmail.com" userId="S::urn:spo:guest#simon.anthony.patterson@gmail.com::" providerId="AD" clId="Web-{BA5BAAC0-663D-FA0E-8166-0B75E4153AA9}" dt="2021-03-25T23:04:32.387" v="0" actId="14100"/>
      <pc:docMkLst>
        <pc:docMk/>
      </pc:docMkLst>
      <pc:sldChg chg="modSp">
        <pc:chgData name="simon.anthony.patterson@gmail.com" userId="S::urn:spo:guest#simon.anthony.patterson@gmail.com::" providerId="AD" clId="Web-{BA5BAAC0-663D-FA0E-8166-0B75E4153AA9}" dt="2021-03-25T23:04:32.387" v="0" actId="14100"/>
        <pc:sldMkLst>
          <pc:docMk/>
          <pc:sldMk cId="4233018141" sldId="257"/>
        </pc:sldMkLst>
        <pc:spChg chg="mod">
          <ac:chgData name="simon.anthony.patterson@gmail.com" userId="S::urn:spo:guest#simon.anthony.patterson@gmail.com::" providerId="AD" clId="Web-{BA5BAAC0-663D-FA0E-8166-0B75E4153AA9}" dt="2021-03-25T23:04:32.387" v="0" actId="14100"/>
          <ac:spMkLst>
            <pc:docMk/>
            <pc:sldMk cId="4233018141" sldId="257"/>
            <ac:spMk id="18" creationId="{C955E120-6C4A-409B-B2BB-F331E08FAC4E}"/>
          </ac:spMkLst>
        </pc:spChg>
      </pc:sldChg>
    </pc:docChg>
  </pc:docChgLst>
  <pc:docChgLst>
    <pc:chgData name=" " userId="2d719ca8-e096-4499-80ca-17d2a1fa41d9" providerId="ADAL" clId="{EF0EB322-E8F9-804D-8F59-CAB4FE1A6CD7}"/>
    <pc:docChg chg="custSel modSld">
      <pc:chgData name=" " userId="2d719ca8-e096-4499-80ca-17d2a1fa41d9" providerId="ADAL" clId="{EF0EB322-E8F9-804D-8F59-CAB4FE1A6CD7}" dt="2021-03-25T15:28:58.640" v="8" actId="58"/>
      <pc:docMkLst>
        <pc:docMk/>
      </pc:docMkLst>
      <pc:sldChg chg="modSp mod">
        <pc:chgData name=" " userId="2d719ca8-e096-4499-80ca-17d2a1fa41d9" providerId="ADAL" clId="{EF0EB322-E8F9-804D-8F59-CAB4FE1A6CD7}" dt="2021-03-25T15:28:58.640" v="8" actId="58"/>
        <pc:sldMkLst>
          <pc:docMk/>
          <pc:sldMk cId="986106943" sldId="266"/>
        </pc:sldMkLst>
        <pc:spChg chg="mod">
          <ac:chgData name=" " userId="2d719ca8-e096-4499-80ca-17d2a1fa41d9" providerId="ADAL" clId="{EF0EB322-E8F9-804D-8F59-CAB4FE1A6CD7}" dt="2021-03-25T15:28:58.640" v="8" actId="58"/>
          <ac:spMkLst>
            <pc:docMk/>
            <pc:sldMk cId="986106943" sldId="266"/>
            <ac:spMk id="10" creationId="{DCA81718-961D-D44E-91F0-E1907DFACEE2}"/>
          </ac:spMkLst>
        </pc:spChg>
      </pc:sldChg>
      <pc:sldChg chg="modSp mod modNotesTx">
        <pc:chgData name=" " userId="2d719ca8-e096-4499-80ca-17d2a1fa41d9" providerId="ADAL" clId="{EF0EB322-E8F9-804D-8F59-CAB4FE1A6CD7}" dt="2021-03-25T15:28:12.399" v="5" actId="20577"/>
        <pc:sldMkLst>
          <pc:docMk/>
          <pc:sldMk cId="174070660" sldId="267"/>
        </pc:sldMkLst>
        <pc:spChg chg="mod">
          <ac:chgData name=" " userId="2d719ca8-e096-4499-80ca-17d2a1fa41d9" providerId="ADAL" clId="{EF0EB322-E8F9-804D-8F59-CAB4FE1A6CD7}" dt="2021-03-25T15:27:48.157" v="0" actId="313"/>
          <ac:spMkLst>
            <pc:docMk/>
            <pc:sldMk cId="174070660" sldId="267"/>
            <ac:spMk id="9" creationId="{36AE36ED-AA75-824B-8DF3-50BA6F5CA4B8}"/>
          </ac:spMkLst>
        </pc:spChg>
      </pc:sldChg>
      <pc:sldChg chg="modSp mod">
        <pc:chgData name=" " userId="2d719ca8-e096-4499-80ca-17d2a1fa41d9" providerId="ADAL" clId="{EF0EB322-E8F9-804D-8F59-CAB4FE1A6CD7}" dt="2021-03-25T15:28:48.601" v="7" actId="58"/>
        <pc:sldMkLst>
          <pc:docMk/>
          <pc:sldMk cId="587726888" sldId="271"/>
        </pc:sldMkLst>
        <pc:spChg chg="mod">
          <ac:chgData name=" " userId="2d719ca8-e096-4499-80ca-17d2a1fa41d9" providerId="ADAL" clId="{EF0EB322-E8F9-804D-8F59-CAB4FE1A6CD7}" dt="2021-03-25T15:28:48.601" v="7" actId="58"/>
          <ac:spMkLst>
            <pc:docMk/>
            <pc:sldMk cId="587726888" sldId="271"/>
            <ac:spMk id="9" creationId="{3D1C14EB-904E-B145-ACE4-5B30DCBF1343}"/>
          </ac:spMkLst>
        </pc:spChg>
      </pc:sldChg>
      <pc:sldChg chg="modSp mod">
        <pc:chgData name=" " userId="2d719ca8-e096-4499-80ca-17d2a1fa41d9" providerId="ADAL" clId="{EF0EB322-E8F9-804D-8F59-CAB4FE1A6CD7}" dt="2021-03-25T15:28:39.090" v="6" actId="58"/>
        <pc:sldMkLst>
          <pc:docMk/>
          <pc:sldMk cId="1399507600" sldId="280"/>
        </pc:sldMkLst>
        <pc:spChg chg="mod">
          <ac:chgData name=" " userId="2d719ca8-e096-4499-80ca-17d2a1fa41d9" providerId="ADAL" clId="{EF0EB322-E8F9-804D-8F59-CAB4FE1A6CD7}" dt="2021-03-25T15:28:39.090" v="6" actId="58"/>
          <ac:spMkLst>
            <pc:docMk/>
            <pc:sldMk cId="1399507600" sldId="280"/>
            <ac:spMk id="9" creationId="{B7333949-E0F9-4B47-8187-A5CA5BB1DDE5}"/>
          </ac:spMkLst>
        </pc:spChg>
      </pc:sldChg>
    </pc:docChg>
  </pc:docChgLst>
  <pc:docChgLst>
    <pc:chgData name="simon.anthony.patterson@gmail.com" userId="S::urn:spo:guest#simon.anthony.patterson@gmail.com::" providerId="AD" clId="Web-{A9D1F81B-AB5E-117A-B80C-920D2D056897}"/>
    <pc:docChg chg="modSld">
      <pc:chgData name="simon.anthony.patterson@gmail.com" userId="S::urn:spo:guest#simon.anthony.patterson@gmail.com::" providerId="AD" clId="Web-{A9D1F81B-AB5E-117A-B80C-920D2D056897}" dt="2021-03-26T13:28:27.628" v="1"/>
      <pc:docMkLst>
        <pc:docMk/>
      </pc:docMkLst>
      <pc:sldChg chg="modNotes">
        <pc:chgData name="simon.anthony.patterson@gmail.com" userId="S::urn:spo:guest#simon.anthony.patterson@gmail.com::" providerId="AD" clId="Web-{A9D1F81B-AB5E-117A-B80C-920D2D056897}" dt="2021-03-26T13:28:27.628" v="1"/>
        <pc:sldMkLst>
          <pc:docMk/>
          <pc:sldMk cId="2952233061" sldId="279"/>
        </pc:sldMkLst>
      </pc:sldChg>
    </pc:docChg>
  </pc:docChgLst>
  <pc:docChgLst>
    <pc:chgData name="simon.anthony.patterson@gmail.com" userId="S::urn:spo:guest#simon.anthony.patterson@gmail.com::" providerId="AD" clId="Web-{00A34C31-DE30-993D-E92E-E3A21528CB25}"/>
    <pc:docChg chg="modSld">
      <pc:chgData name="simon.anthony.patterson@gmail.com" userId="S::urn:spo:guest#simon.anthony.patterson@gmail.com::" providerId="AD" clId="Web-{00A34C31-DE30-993D-E92E-E3A21528CB25}" dt="2021-03-25T11:11:05.195" v="704"/>
      <pc:docMkLst>
        <pc:docMk/>
      </pc:docMkLst>
      <pc:sldChg chg="modNotes">
        <pc:chgData name="simon.anthony.patterson@gmail.com" userId="S::urn:spo:guest#simon.anthony.patterson@gmail.com::" providerId="AD" clId="Web-{00A34C31-DE30-993D-E92E-E3A21528CB25}" dt="2021-03-25T08:58:53.238" v="158"/>
        <pc:sldMkLst>
          <pc:docMk/>
          <pc:sldMk cId="4233018141" sldId="257"/>
        </pc:sldMkLst>
      </pc:sldChg>
      <pc:sldChg chg="modSp modNotes">
        <pc:chgData name="simon.anthony.patterson@gmail.com" userId="S::urn:spo:guest#simon.anthony.patterson@gmail.com::" providerId="AD" clId="Web-{00A34C31-DE30-993D-E92E-E3A21528CB25}" dt="2021-03-25T09:05:13.199" v="170"/>
        <pc:sldMkLst>
          <pc:docMk/>
          <pc:sldMk cId="348628638" sldId="263"/>
        </pc:sldMkLst>
        <pc:spChg chg="mod">
          <ac:chgData name="simon.anthony.patterson@gmail.com" userId="S::urn:spo:guest#simon.anthony.patterson@gmail.com::" providerId="AD" clId="Web-{00A34C31-DE30-993D-E92E-E3A21528CB25}" dt="2021-03-25T08:56:48.313" v="148" actId="20577"/>
          <ac:spMkLst>
            <pc:docMk/>
            <pc:sldMk cId="348628638" sldId="263"/>
            <ac:spMk id="4" creationId="{684F6B77-50F2-4847-A57A-988C6038CCF7}"/>
          </ac:spMkLst>
        </pc:spChg>
        <pc:spChg chg="mod">
          <ac:chgData name="simon.anthony.patterson@gmail.com" userId="S::urn:spo:guest#simon.anthony.patterson@gmail.com::" providerId="AD" clId="Web-{00A34C31-DE30-993D-E92E-E3A21528CB25}" dt="2021-03-25T08:51:24.743" v="8" actId="20577"/>
          <ac:spMkLst>
            <pc:docMk/>
            <pc:sldMk cId="348628638" sldId="263"/>
            <ac:spMk id="8" creationId="{63FE2775-FB72-4D44-B480-06EBB7F679B3}"/>
          </ac:spMkLst>
        </pc:spChg>
        <pc:spChg chg="mod">
          <ac:chgData name="simon.anthony.patterson@gmail.com" userId="S::urn:spo:guest#simon.anthony.patterson@gmail.com::" providerId="AD" clId="Web-{00A34C31-DE30-993D-E92E-E3A21528CB25}" dt="2021-03-25T08:51:17.728" v="4" actId="20577"/>
          <ac:spMkLst>
            <pc:docMk/>
            <pc:sldMk cId="348628638" sldId="263"/>
            <ac:spMk id="9" creationId="{D65E6D98-BE8C-6B4C-B23E-6167300445AE}"/>
          </ac:spMkLst>
        </pc:spChg>
      </pc:sldChg>
      <pc:sldChg chg="modSp modNotes">
        <pc:chgData name="simon.anthony.patterson@gmail.com" userId="S::urn:spo:guest#simon.anthony.patterson@gmail.com::" providerId="AD" clId="Web-{00A34C31-DE30-993D-E92E-E3A21528CB25}" dt="2021-03-25T11:04:16.296" v="655" actId="20577"/>
        <pc:sldMkLst>
          <pc:docMk/>
          <pc:sldMk cId="2708744156" sldId="264"/>
        </pc:sldMkLst>
        <pc:spChg chg="mod">
          <ac:chgData name="simon.anthony.patterson@gmail.com" userId="S::urn:spo:guest#simon.anthony.patterson@gmail.com::" providerId="AD" clId="Web-{00A34C31-DE30-993D-E92E-E3A21528CB25}" dt="2021-03-25T08:51:35.134" v="15" actId="20577"/>
          <ac:spMkLst>
            <pc:docMk/>
            <pc:sldMk cId="2708744156" sldId="264"/>
            <ac:spMk id="2" creationId="{1A6FC7C2-CCA9-470D-AF59-C536F4780FC9}"/>
          </ac:spMkLst>
        </pc:spChg>
        <pc:spChg chg="mod">
          <ac:chgData name="simon.anthony.patterson@gmail.com" userId="S::urn:spo:guest#simon.anthony.patterson@gmail.com::" providerId="AD" clId="Web-{00A34C31-DE30-993D-E92E-E3A21528CB25}" dt="2021-03-25T08:51:28.650" v="10" actId="20577"/>
          <ac:spMkLst>
            <pc:docMk/>
            <pc:sldMk cId="2708744156" sldId="264"/>
            <ac:spMk id="3" creationId="{CB23013E-5B7C-4C9E-9EE4-91E4D8D32DAC}"/>
          </ac:spMkLst>
        </pc:spChg>
        <pc:spChg chg="mod">
          <ac:chgData name="simon.anthony.patterson@gmail.com" userId="S::urn:spo:guest#simon.anthony.patterson@gmail.com::" providerId="AD" clId="Web-{00A34C31-DE30-993D-E92E-E3A21528CB25}" dt="2021-03-25T11:04:16.296" v="655" actId="20577"/>
          <ac:spMkLst>
            <pc:docMk/>
            <pc:sldMk cId="2708744156" sldId="264"/>
            <ac:spMk id="9" creationId="{E2EAF1E2-3CEF-9145-835B-29C3E526E276}"/>
          </ac:spMkLst>
        </pc:spChg>
      </pc:sldChg>
      <pc:sldChg chg="modSp modNotes">
        <pc:chgData name="simon.anthony.patterson@gmail.com" userId="S::urn:spo:guest#simon.anthony.patterson@gmail.com::" providerId="AD" clId="Web-{00A34C31-DE30-993D-E92E-E3A21528CB25}" dt="2021-03-25T09:28:50.715" v="226"/>
        <pc:sldMkLst>
          <pc:docMk/>
          <pc:sldMk cId="3278782939" sldId="265"/>
        </pc:sldMkLst>
        <pc:spChg chg="mod">
          <ac:chgData name="simon.anthony.patterson@gmail.com" userId="S::urn:spo:guest#simon.anthony.patterson@gmail.com::" providerId="AD" clId="Web-{00A34C31-DE30-993D-E92E-E3A21528CB25}" dt="2021-03-25T08:51:42.806" v="21" actId="20577"/>
          <ac:spMkLst>
            <pc:docMk/>
            <pc:sldMk cId="3278782939" sldId="265"/>
            <ac:spMk id="2" creationId="{A63B7A96-ECCB-46C0-8C20-BFD1C7DDC1F2}"/>
          </ac:spMkLst>
        </pc:spChg>
        <pc:spChg chg="mod">
          <ac:chgData name="simon.anthony.patterson@gmail.com" userId="S::urn:spo:guest#simon.anthony.patterson@gmail.com::" providerId="AD" clId="Web-{00A34C31-DE30-993D-E92E-E3A21528CB25}" dt="2021-03-25T08:51:38.681" v="16" actId="20577"/>
          <ac:spMkLst>
            <pc:docMk/>
            <pc:sldMk cId="3278782939" sldId="265"/>
            <ac:spMk id="3" creationId="{22DD3658-F79E-43A0-AA5B-39D1232E8064}"/>
          </ac:spMkLst>
        </pc:spChg>
        <pc:spChg chg="mod">
          <ac:chgData name="simon.anthony.patterson@gmail.com" userId="S::urn:spo:guest#simon.anthony.patterson@gmail.com::" providerId="AD" clId="Web-{00A34C31-DE30-993D-E92E-E3A21528CB25}" dt="2021-03-25T09:24:01.083" v="184" actId="20577"/>
          <ac:spMkLst>
            <pc:docMk/>
            <pc:sldMk cId="3278782939" sldId="265"/>
            <ac:spMk id="9" creationId="{5F46AA45-3FD5-894D-8517-6059D8D01ABB}"/>
          </ac:spMkLst>
        </pc:spChg>
      </pc:sldChg>
      <pc:sldChg chg="modSp modNotes">
        <pc:chgData name="simon.anthony.patterson@gmail.com" userId="S::urn:spo:guest#simon.anthony.patterson@gmail.com::" providerId="AD" clId="Web-{00A34C31-DE30-993D-E92E-E3A21528CB25}" dt="2021-03-25T11:03:44.748" v="650"/>
        <pc:sldMkLst>
          <pc:docMk/>
          <pc:sldMk cId="986106943" sldId="266"/>
        </pc:sldMkLst>
        <pc:spChg chg="mod">
          <ac:chgData name="simon.anthony.patterson@gmail.com" userId="S::urn:spo:guest#simon.anthony.patterson@gmail.com::" providerId="AD" clId="Web-{00A34C31-DE30-993D-E92E-E3A21528CB25}" dt="2021-03-25T08:51:50.010" v="23" actId="20577"/>
          <ac:spMkLst>
            <pc:docMk/>
            <pc:sldMk cId="986106943" sldId="266"/>
            <ac:spMk id="2" creationId="{1E5CB060-C008-4424-93CC-4448E5F712D1}"/>
          </ac:spMkLst>
        </pc:spChg>
        <pc:spChg chg="mod">
          <ac:chgData name="simon.anthony.patterson@gmail.com" userId="S::urn:spo:guest#simon.anthony.patterson@gmail.com::" providerId="AD" clId="Web-{00A34C31-DE30-993D-E92E-E3A21528CB25}" dt="2021-03-25T08:51:46.119" v="22" actId="20577"/>
          <ac:spMkLst>
            <pc:docMk/>
            <pc:sldMk cId="986106943" sldId="266"/>
            <ac:spMk id="3" creationId="{905F26A7-57A9-43C0-BACC-67C40AECCE2B}"/>
          </ac:spMkLst>
        </pc:spChg>
      </pc:sldChg>
      <pc:sldChg chg="modSp modNotes">
        <pc:chgData name="simon.anthony.patterson@gmail.com" userId="S::urn:spo:guest#simon.anthony.patterson@gmail.com::" providerId="AD" clId="Web-{00A34C31-DE30-993D-E92E-E3A21528CB25}" dt="2021-03-25T09:40:06.136" v="251"/>
        <pc:sldMkLst>
          <pc:docMk/>
          <pc:sldMk cId="174070660" sldId="267"/>
        </pc:sldMkLst>
        <pc:spChg chg="mod">
          <ac:chgData name="simon.anthony.patterson@gmail.com" userId="S::urn:spo:guest#simon.anthony.patterson@gmail.com::" providerId="AD" clId="Web-{00A34C31-DE30-993D-E92E-E3A21528CB25}" dt="2021-03-25T08:51:59.588" v="26" actId="20577"/>
          <ac:spMkLst>
            <pc:docMk/>
            <pc:sldMk cId="174070660" sldId="267"/>
            <ac:spMk id="2" creationId="{0D518822-2540-4C37-94DC-7D4210115BF3}"/>
          </ac:spMkLst>
        </pc:spChg>
        <pc:spChg chg="mod">
          <ac:chgData name="simon.anthony.patterson@gmail.com" userId="S::urn:spo:guest#simon.anthony.patterson@gmail.com::" providerId="AD" clId="Web-{00A34C31-DE30-993D-E92E-E3A21528CB25}" dt="2021-03-25T08:51:53.572" v="24" actId="20577"/>
          <ac:spMkLst>
            <pc:docMk/>
            <pc:sldMk cId="174070660" sldId="267"/>
            <ac:spMk id="3" creationId="{FD9CC5E6-5840-4009-A306-5BDF4F5E348F}"/>
          </ac:spMkLst>
        </pc:spChg>
      </pc:sldChg>
      <pc:sldChg chg="modSp modNotes">
        <pc:chgData name="simon.anthony.patterson@gmail.com" userId="S::urn:spo:guest#simon.anthony.patterson@gmail.com::" providerId="AD" clId="Web-{00A34C31-DE30-993D-E92E-E3A21528CB25}" dt="2021-03-25T10:11:55.272" v="318"/>
        <pc:sldMkLst>
          <pc:docMk/>
          <pc:sldMk cId="1732966013" sldId="268"/>
        </pc:sldMkLst>
        <pc:spChg chg="mod">
          <ac:chgData name="simon.anthony.patterson@gmail.com" userId="S::urn:spo:guest#simon.anthony.patterson@gmail.com::" providerId="AD" clId="Web-{00A34C31-DE30-993D-E92E-E3A21528CB25}" dt="2021-03-25T08:53:26.777" v="71" actId="20577"/>
          <ac:spMkLst>
            <pc:docMk/>
            <pc:sldMk cId="1732966013" sldId="268"/>
            <ac:spMk id="2" creationId="{28CDE5CA-C3C5-43BA-974E-1857E9FDEFE0}"/>
          </ac:spMkLst>
        </pc:spChg>
        <pc:spChg chg="mod">
          <ac:chgData name="simon.anthony.patterson@gmail.com" userId="S::urn:spo:guest#simon.anthony.patterson@gmail.com::" providerId="AD" clId="Web-{00A34C31-DE30-993D-E92E-E3A21528CB25}" dt="2021-03-25T08:53:21.496" v="66" actId="20577"/>
          <ac:spMkLst>
            <pc:docMk/>
            <pc:sldMk cId="1732966013" sldId="268"/>
            <ac:spMk id="3" creationId="{B893F1BA-AED6-4C2A-B32B-63CB6F0C7F9A}"/>
          </ac:spMkLst>
        </pc:spChg>
      </pc:sldChg>
      <pc:sldChg chg="modSp modNotes">
        <pc:chgData name="simon.anthony.patterson@gmail.com" userId="S::urn:spo:guest#simon.anthony.patterson@gmail.com::" providerId="AD" clId="Web-{00A34C31-DE30-993D-E92E-E3A21528CB25}" dt="2021-03-25T10:01:55.727" v="315"/>
        <pc:sldMkLst>
          <pc:docMk/>
          <pc:sldMk cId="3720167370" sldId="269"/>
        </pc:sldMkLst>
        <pc:spChg chg="mod">
          <ac:chgData name="simon.anthony.patterson@gmail.com" userId="S::urn:spo:guest#simon.anthony.patterson@gmail.com::" providerId="AD" clId="Web-{00A34C31-DE30-993D-E92E-E3A21528CB25}" dt="2021-03-25T08:53:15.480" v="58" actId="20577"/>
          <ac:spMkLst>
            <pc:docMk/>
            <pc:sldMk cId="3720167370" sldId="269"/>
            <ac:spMk id="2" creationId="{29640623-8B58-4DD6-8CCD-D161D15E0210}"/>
          </ac:spMkLst>
        </pc:spChg>
        <pc:spChg chg="mod">
          <ac:chgData name="simon.anthony.patterson@gmail.com" userId="S::urn:spo:guest#simon.anthony.patterson@gmail.com::" providerId="AD" clId="Web-{00A34C31-DE30-993D-E92E-E3A21528CB25}" dt="2021-03-25T08:53:12.199" v="53" actId="20577"/>
          <ac:spMkLst>
            <pc:docMk/>
            <pc:sldMk cId="3720167370" sldId="269"/>
            <ac:spMk id="3" creationId="{EA2D3ED2-314B-4216-BEA0-3D1EF64B3DF6}"/>
          </ac:spMkLst>
        </pc:spChg>
        <pc:spChg chg="mod">
          <ac:chgData name="simon.anthony.patterson@gmail.com" userId="S::urn:spo:guest#simon.anthony.patterson@gmail.com::" providerId="AD" clId="Web-{00A34C31-DE30-993D-E92E-E3A21528CB25}" dt="2021-03-25T09:59:51.443" v="304" actId="20577"/>
          <ac:spMkLst>
            <pc:docMk/>
            <pc:sldMk cId="3720167370" sldId="269"/>
            <ac:spMk id="9" creationId="{F5DD5294-6D7C-A24B-8F93-9FCA516B0D8D}"/>
          </ac:spMkLst>
        </pc:spChg>
      </pc:sldChg>
      <pc:sldChg chg="modSp modNotes">
        <pc:chgData name="simon.anthony.patterson@gmail.com" userId="S::urn:spo:guest#simon.anthony.patterson@gmail.com::" providerId="AD" clId="Web-{00A34C31-DE30-993D-E92E-E3A21528CB25}" dt="2021-03-25T09:58:38.895" v="294"/>
        <pc:sldMkLst>
          <pc:docMk/>
          <pc:sldMk cId="114964038" sldId="270"/>
        </pc:sldMkLst>
        <pc:spChg chg="mod">
          <ac:chgData name="simon.anthony.patterson@gmail.com" userId="S::urn:spo:guest#simon.anthony.patterson@gmail.com::" providerId="AD" clId="Web-{00A34C31-DE30-993D-E92E-E3A21528CB25}" dt="2021-03-25T08:53:06.511" v="51" actId="20577"/>
          <ac:spMkLst>
            <pc:docMk/>
            <pc:sldMk cId="114964038" sldId="270"/>
            <ac:spMk id="2" creationId="{5F3B2F5C-3EEC-46B5-82C9-37BD0B5A8ABA}"/>
          </ac:spMkLst>
        </pc:spChg>
        <pc:spChg chg="mod">
          <ac:chgData name="simon.anthony.patterson@gmail.com" userId="S::urn:spo:guest#simon.anthony.patterson@gmail.com::" providerId="AD" clId="Web-{00A34C31-DE30-993D-E92E-E3A21528CB25}" dt="2021-03-25T08:52:54.230" v="43" actId="20577"/>
          <ac:spMkLst>
            <pc:docMk/>
            <pc:sldMk cId="114964038" sldId="270"/>
            <ac:spMk id="3" creationId="{E9C8CFDD-47C6-4FD9-A290-8AE79F0FCF01}"/>
          </ac:spMkLst>
        </pc:spChg>
        <pc:spChg chg="mod">
          <ac:chgData name="simon.anthony.patterson@gmail.com" userId="S::urn:spo:guest#simon.anthony.patterson@gmail.com::" providerId="AD" clId="Web-{00A34C31-DE30-993D-E92E-E3A21528CB25}" dt="2021-03-25T09:56:24.751" v="269" actId="20577"/>
          <ac:spMkLst>
            <pc:docMk/>
            <pc:sldMk cId="114964038" sldId="270"/>
            <ac:spMk id="9" creationId="{CF195017-AE81-4C4B-A387-4849967D35ED}"/>
          </ac:spMkLst>
        </pc:spChg>
      </pc:sldChg>
      <pc:sldChg chg="modSp modNotes">
        <pc:chgData name="simon.anthony.patterson@gmail.com" userId="S::urn:spo:guest#simon.anthony.patterson@gmail.com::" providerId="AD" clId="Web-{00A34C31-DE30-993D-E92E-E3A21528CB25}" dt="2021-03-25T09:55:42.860" v="266"/>
        <pc:sldMkLst>
          <pc:docMk/>
          <pc:sldMk cId="587726888" sldId="271"/>
        </pc:sldMkLst>
        <pc:spChg chg="mod">
          <ac:chgData name="simon.anthony.patterson@gmail.com" userId="S::urn:spo:guest#simon.anthony.patterson@gmail.com::" providerId="AD" clId="Web-{00A34C31-DE30-993D-E92E-E3A21528CB25}" dt="2021-03-25T08:52:27.214" v="38" actId="20577"/>
          <ac:spMkLst>
            <pc:docMk/>
            <pc:sldMk cId="587726888" sldId="271"/>
            <ac:spMk id="2" creationId="{613BA12B-0FEF-4ABB-890B-4DBB09D7E127}"/>
          </ac:spMkLst>
        </pc:spChg>
        <pc:spChg chg="mod">
          <ac:chgData name="simon.anthony.patterson@gmail.com" userId="S::urn:spo:guest#simon.anthony.patterson@gmail.com::" providerId="AD" clId="Web-{00A34C31-DE30-993D-E92E-E3A21528CB25}" dt="2021-03-25T08:52:20.213" v="35" actId="20577"/>
          <ac:spMkLst>
            <pc:docMk/>
            <pc:sldMk cId="587726888" sldId="271"/>
            <ac:spMk id="3" creationId="{D11CE719-EC0B-4155-BC83-A4588A332E41}"/>
          </ac:spMkLst>
        </pc:spChg>
        <pc:spChg chg="mod">
          <ac:chgData name="simon.anthony.patterson@gmail.com" userId="S::urn:spo:guest#simon.anthony.patterson@gmail.com::" providerId="AD" clId="Web-{00A34C31-DE30-993D-E92E-E3A21528CB25}" dt="2021-03-25T08:52:49.511" v="39" actId="20577"/>
          <ac:spMkLst>
            <pc:docMk/>
            <pc:sldMk cId="587726888" sldId="271"/>
            <ac:spMk id="9" creationId="{3D1C14EB-904E-B145-ACE4-5B30DCBF1343}"/>
          </ac:spMkLst>
        </pc:spChg>
      </pc:sldChg>
      <pc:sldChg chg="modSp modNotes">
        <pc:chgData name="simon.anthony.patterson@gmail.com" userId="S::urn:spo:guest#simon.anthony.patterson@gmail.com::" providerId="AD" clId="Web-{00A34C31-DE30-993D-E92E-E3A21528CB25}" dt="2021-03-25T10:40:42.482" v="561" actId="20577"/>
        <pc:sldMkLst>
          <pc:docMk/>
          <pc:sldMk cId="512869664" sldId="272"/>
        </pc:sldMkLst>
        <pc:spChg chg="mod">
          <ac:chgData name="simon.anthony.patterson@gmail.com" userId="S::urn:spo:guest#simon.anthony.patterson@gmail.com::" providerId="AD" clId="Web-{00A34C31-DE30-993D-E92E-E3A21528CB25}" dt="2021-03-25T08:52:08.041" v="30" actId="20577"/>
          <ac:spMkLst>
            <pc:docMk/>
            <pc:sldMk cId="512869664" sldId="272"/>
            <ac:spMk id="14" creationId="{A58EF622-1AB4-4544-9FE7-2A7013B49AA2}"/>
          </ac:spMkLst>
        </pc:spChg>
        <pc:spChg chg="mod">
          <ac:chgData name="simon.anthony.patterson@gmail.com" userId="S::urn:spo:guest#simon.anthony.patterson@gmail.com::" providerId="AD" clId="Web-{00A34C31-DE30-993D-E92E-E3A21528CB25}" dt="2021-03-25T08:52:04.322" v="28" actId="20577"/>
          <ac:spMkLst>
            <pc:docMk/>
            <pc:sldMk cId="512869664" sldId="272"/>
            <ac:spMk id="16" creationId="{DD127327-DFED-4F90-BAD9-25607E1245A9}"/>
          </ac:spMkLst>
        </pc:spChg>
        <pc:spChg chg="mod">
          <ac:chgData name="simon.anthony.patterson@gmail.com" userId="S::urn:spo:guest#simon.anthony.patterson@gmail.com::" providerId="AD" clId="Web-{00A34C31-DE30-993D-E92E-E3A21528CB25}" dt="2021-03-25T10:40:42.482" v="561" actId="20577"/>
          <ac:spMkLst>
            <pc:docMk/>
            <pc:sldMk cId="512869664" sldId="272"/>
            <ac:spMk id="55" creationId="{0742FBBC-076D-E242-B2B3-894174F8492D}"/>
          </ac:spMkLst>
        </pc:spChg>
        <pc:spChg chg="mod">
          <ac:chgData name="simon.anthony.patterson@gmail.com" userId="S::urn:spo:guest#simon.anthony.patterson@gmail.com::" providerId="AD" clId="Web-{00A34C31-DE30-993D-E92E-E3A21528CB25}" dt="2021-03-25T10:40:39.966" v="560" actId="20577"/>
          <ac:spMkLst>
            <pc:docMk/>
            <pc:sldMk cId="512869664" sldId="272"/>
            <ac:spMk id="56" creationId="{33C0B54E-B7EA-D942-95CB-07BD8C27FE8F}"/>
          </ac:spMkLst>
        </pc:spChg>
        <pc:spChg chg="mod">
          <ac:chgData name="simon.anthony.patterson@gmail.com" userId="S::urn:spo:guest#simon.anthony.patterson@gmail.com::" providerId="AD" clId="Web-{00A34C31-DE30-993D-E92E-E3A21528CB25}" dt="2021-03-25T08:52:12.307" v="31" actId="20577"/>
          <ac:spMkLst>
            <pc:docMk/>
            <pc:sldMk cId="512869664" sldId="272"/>
            <ac:spMk id="73" creationId="{8729E9FE-CAA8-EB40-90AD-27D2D8B79516}"/>
          </ac:spMkLst>
        </pc:spChg>
      </pc:sldChg>
      <pc:sldChg chg="modSp modNotes">
        <pc:chgData name="simon.anthony.patterson@gmail.com" userId="S::urn:spo:guest#simon.anthony.patterson@gmail.com::" providerId="AD" clId="Web-{00A34C31-DE30-993D-E92E-E3A21528CB25}" dt="2021-03-25T10:41:43.405" v="566"/>
        <pc:sldMkLst>
          <pc:docMk/>
          <pc:sldMk cId="2350981283" sldId="273"/>
        </pc:sldMkLst>
        <pc:spChg chg="mod">
          <ac:chgData name="simon.anthony.patterson@gmail.com" userId="S::urn:spo:guest#simon.anthony.patterson@gmail.com::" providerId="AD" clId="Web-{00A34C31-DE30-993D-E92E-E3A21528CB25}" dt="2021-03-25T08:54:38.810" v="115" actId="20577"/>
          <ac:spMkLst>
            <pc:docMk/>
            <pc:sldMk cId="2350981283" sldId="273"/>
            <ac:spMk id="2" creationId="{FADB97D1-802D-4A55-8795-73969639FFD8}"/>
          </ac:spMkLst>
        </pc:spChg>
        <pc:spChg chg="mod">
          <ac:chgData name="simon.anthony.patterson@gmail.com" userId="S::urn:spo:guest#simon.anthony.patterson@gmail.com::" providerId="AD" clId="Web-{00A34C31-DE30-993D-E92E-E3A21528CB25}" dt="2021-03-25T08:54:31.966" v="110" actId="20577"/>
          <ac:spMkLst>
            <pc:docMk/>
            <pc:sldMk cId="2350981283" sldId="273"/>
            <ac:spMk id="3" creationId="{E6934D26-62CC-42CA-9C15-56CAD712AAF7}"/>
          </ac:spMkLst>
        </pc:spChg>
        <pc:spChg chg="mod">
          <ac:chgData name="simon.anthony.patterson@gmail.com" userId="S::urn:spo:guest#simon.anthony.patterson@gmail.com::" providerId="AD" clId="Web-{00A34C31-DE30-993D-E92E-E3A21528CB25}" dt="2021-03-25T10:40:52.982" v="564" actId="20577"/>
          <ac:spMkLst>
            <pc:docMk/>
            <pc:sldMk cId="2350981283" sldId="273"/>
            <ac:spMk id="9" creationId="{857B1448-347A-0A45-AF39-C1D2F0C8EB8C}"/>
          </ac:spMkLst>
        </pc:spChg>
      </pc:sldChg>
      <pc:sldChg chg="modSp">
        <pc:chgData name="simon.anthony.patterson@gmail.com" userId="S::urn:spo:guest#simon.anthony.patterson@gmail.com::" providerId="AD" clId="Web-{00A34C31-DE30-993D-E92E-E3A21528CB25}" dt="2021-03-25T10:39:03.855" v="555" actId="20577"/>
        <pc:sldMkLst>
          <pc:docMk/>
          <pc:sldMk cId="3260765223" sldId="274"/>
        </pc:sldMkLst>
        <pc:spChg chg="mod">
          <ac:chgData name="simon.anthony.patterson@gmail.com" userId="S::urn:spo:guest#simon.anthony.patterson@gmail.com::" providerId="AD" clId="Web-{00A34C31-DE30-993D-E92E-E3A21528CB25}" dt="2021-03-25T08:54:22.060" v="106" actId="20577"/>
          <ac:spMkLst>
            <pc:docMk/>
            <pc:sldMk cId="3260765223" sldId="274"/>
            <ac:spMk id="2" creationId="{49229B8C-5752-4C60-83BF-591678EEB8F7}"/>
          </ac:spMkLst>
        </pc:spChg>
        <pc:spChg chg="mod">
          <ac:chgData name="simon.anthony.patterson@gmail.com" userId="S::urn:spo:guest#simon.anthony.patterson@gmail.com::" providerId="AD" clId="Web-{00A34C31-DE30-993D-E92E-E3A21528CB25}" dt="2021-03-25T08:54:15.747" v="99" actId="20577"/>
          <ac:spMkLst>
            <pc:docMk/>
            <pc:sldMk cId="3260765223" sldId="274"/>
            <ac:spMk id="3" creationId="{E46BF089-335D-4495-AE44-CCFD00FEE23D}"/>
          </ac:spMkLst>
        </pc:spChg>
        <pc:spChg chg="mod">
          <ac:chgData name="simon.anthony.patterson@gmail.com" userId="S::urn:spo:guest#simon.anthony.patterson@gmail.com::" providerId="AD" clId="Web-{00A34C31-DE30-993D-E92E-E3A21528CB25}" dt="2021-03-25T10:39:03.855" v="555" actId="20577"/>
          <ac:spMkLst>
            <pc:docMk/>
            <pc:sldMk cId="3260765223" sldId="274"/>
            <ac:spMk id="9" creationId="{AA91FD49-1ED7-4445-A574-F28AA796200D}"/>
          </ac:spMkLst>
        </pc:spChg>
      </pc:sldChg>
      <pc:sldChg chg="modSp modNotes">
        <pc:chgData name="simon.anthony.patterson@gmail.com" userId="S::urn:spo:guest#simon.anthony.patterson@gmail.com::" providerId="AD" clId="Web-{00A34C31-DE30-993D-E92E-E3A21528CB25}" dt="2021-03-25T10:34:44.240" v="553"/>
        <pc:sldMkLst>
          <pc:docMk/>
          <pc:sldMk cId="3403935878" sldId="275"/>
        </pc:sldMkLst>
        <pc:spChg chg="mod">
          <ac:chgData name="simon.anthony.patterson@gmail.com" userId="S::urn:spo:guest#simon.anthony.patterson@gmail.com::" providerId="AD" clId="Web-{00A34C31-DE30-993D-E92E-E3A21528CB25}" dt="2021-03-25T08:54:10.794" v="97" actId="20577"/>
          <ac:spMkLst>
            <pc:docMk/>
            <pc:sldMk cId="3403935878" sldId="275"/>
            <ac:spMk id="2" creationId="{5B4051D8-337D-4286-834F-0ECA129E5358}"/>
          </ac:spMkLst>
        </pc:spChg>
        <pc:spChg chg="mod">
          <ac:chgData name="simon.anthony.patterson@gmail.com" userId="S::urn:spo:guest#simon.anthony.patterson@gmail.com::" providerId="AD" clId="Web-{00A34C31-DE30-993D-E92E-E3A21528CB25}" dt="2021-03-25T08:53:56.309" v="92" actId="20577"/>
          <ac:spMkLst>
            <pc:docMk/>
            <pc:sldMk cId="3403935878" sldId="275"/>
            <ac:spMk id="3" creationId="{D336B3B5-C08F-493C-9F52-F7EB7852715E}"/>
          </ac:spMkLst>
        </pc:spChg>
        <pc:spChg chg="mod">
          <ac:chgData name="simon.anthony.patterson@gmail.com" userId="S::urn:spo:guest#simon.anthony.patterson@gmail.com::" providerId="AD" clId="Web-{00A34C31-DE30-993D-E92E-E3A21528CB25}" dt="2021-03-25T10:30:31.640" v="404" actId="20577"/>
          <ac:spMkLst>
            <pc:docMk/>
            <pc:sldMk cId="3403935878" sldId="275"/>
            <ac:spMk id="9" creationId="{7BA1C42E-7020-0E46-98C2-D797ADAE03CB}"/>
          </ac:spMkLst>
        </pc:spChg>
      </pc:sldChg>
      <pc:sldChg chg="modSp modNotes">
        <pc:chgData name="simon.anthony.patterson@gmail.com" userId="S::urn:spo:guest#simon.anthony.patterson@gmail.com::" providerId="AD" clId="Web-{00A34C31-DE30-993D-E92E-E3A21528CB25}" dt="2021-03-25T10:30:06.640" v="402" actId="20577"/>
        <pc:sldMkLst>
          <pc:docMk/>
          <pc:sldMk cId="96489157" sldId="276"/>
        </pc:sldMkLst>
        <pc:spChg chg="mod">
          <ac:chgData name="simon.anthony.patterson@gmail.com" userId="S::urn:spo:guest#simon.anthony.patterson@gmail.com::" providerId="AD" clId="Web-{00A34C31-DE30-993D-E92E-E3A21528CB25}" dt="2021-03-25T08:53:50.840" v="90" actId="20577"/>
          <ac:spMkLst>
            <pc:docMk/>
            <pc:sldMk cId="96489157" sldId="276"/>
            <ac:spMk id="2" creationId="{E204DB0F-0438-4977-BCCA-7331495AFA49}"/>
          </ac:spMkLst>
        </pc:spChg>
        <pc:spChg chg="mod">
          <ac:chgData name="simon.anthony.patterson@gmail.com" userId="S::urn:spo:guest#simon.anthony.patterson@gmail.com::" providerId="AD" clId="Web-{00A34C31-DE30-993D-E92E-E3A21528CB25}" dt="2021-03-25T08:53:42.762" v="81" actId="20577"/>
          <ac:spMkLst>
            <pc:docMk/>
            <pc:sldMk cId="96489157" sldId="276"/>
            <ac:spMk id="3" creationId="{B49F7216-4443-4233-A470-F5E623A66687}"/>
          </ac:spMkLst>
        </pc:spChg>
        <pc:spChg chg="mod">
          <ac:chgData name="simon.anthony.patterson@gmail.com" userId="S::urn:spo:guest#simon.anthony.patterson@gmail.com::" providerId="AD" clId="Web-{00A34C31-DE30-993D-E92E-E3A21528CB25}" dt="2021-03-25T10:30:06.640" v="402" actId="20577"/>
          <ac:spMkLst>
            <pc:docMk/>
            <pc:sldMk cId="96489157" sldId="276"/>
            <ac:spMk id="15" creationId="{C1334FA2-C337-6E4E-B9DF-F3AD43983C9E}"/>
          </ac:spMkLst>
        </pc:spChg>
      </pc:sldChg>
      <pc:sldChg chg="modSp modNotes">
        <pc:chgData name="simon.anthony.patterson@gmail.com" userId="S::urn:spo:guest#simon.anthony.patterson@gmail.com::" providerId="AD" clId="Web-{00A34C31-DE30-993D-E92E-E3A21528CB25}" dt="2021-03-25T10:21:09.268" v="393"/>
        <pc:sldMkLst>
          <pc:docMk/>
          <pc:sldMk cId="1366613964" sldId="277"/>
        </pc:sldMkLst>
        <pc:spChg chg="mod">
          <ac:chgData name="simon.anthony.patterson@gmail.com" userId="S::urn:spo:guest#simon.anthony.patterson@gmail.com::" providerId="AD" clId="Web-{00A34C31-DE30-993D-E92E-E3A21528CB25}" dt="2021-03-25T08:53:35.887" v="78" actId="20577"/>
          <ac:spMkLst>
            <pc:docMk/>
            <pc:sldMk cId="1366613964" sldId="277"/>
            <ac:spMk id="2" creationId="{E5290789-4A7F-4A16-A49B-ED3E401AA4D0}"/>
          </ac:spMkLst>
        </pc:spChg>
        <pc:spChg chg="mod">
          <ac:chgData name="simon.anthony.patterson@gmail.com" userId="S::urn:spo:guest#simon.anthony.patterson@gmail.com::" providerId="AD" clId="Web-{00A34C31-DE30-993D-E92E-E3A21528CB25}" dt="2021-03-25T08:53:33.012" v="74" actId="20577"/>
          <ac:spMkLst>
            <pc:docMk/>
            <pc:sldMk cId="1366613964" sldId="277"/>
            <ac:spMk id="3" creationId="{10D20B26-BC9C-42AC-BE6B-C7F1D0F1B2DE}"/>
          </ac:spMkLst>
        </pc:spChg>
        <pc:spChg chg="mod">
          <ac:chgData name="simon.anthony.patterson@gmail.com" userId="S::urn:spo:guest#simon.anthony.patterson@gmail.com::" providerId="AD" clId="Web-{00A34C31-DE30-993D-E92E-E3A21528CB25}" dt="2021-03-25T10:17:38.092" v="325" actId="20577"/>
          <ac:spMkLst>
            <pc:docMk/>
            <pc:sldMk cId="1366613964" sldId="277"/>
            <ac:spMk id="9" creationId="{80A7BF99-5E6F-2F40-A19F-66A722DEEF3F}"/>
          </ac:spMkLst>
        </pc:spChg>
        <pc:spChg chg="mod">
          <ac:chgData name="simon.anthony.patterson@gmail.com" userId="S::urn:spo:guest#simon.anthony.patterson@gmail.com::" providerId="AD" clId="Web-{00A34C31-DE30-993D-E92E-E3A21528CB25}" dt="2021-03-25T10:14:19.603" v="319" actId="20577"/>
          <ac:spMkLst>
            <pc:docMk/>
            <pc:sldMk cId="1366613964" sldId="277"/>
            <ac:spMk id="14" creationId="{59B6A636-7897-F646-902C-C8FCA35AC95D}"/>
          </ac:spMkLst>
        </pc:spChg>
      </pc:sldChg>
      <pc:sldChg chg="modSp modNotes">
        <pc:chgData name="simon.anthony.patterson@gmail.com" userId="S::urn:spo:guest#simon.anthony.patterson@gmail.com::" providerId="AD" clId="Web-{00A34C31-DE30-993D-E92E-E3A21528CB25}" dt="2021-03-25T11:11:05.195" v="704"/>
        <pc:sldMkLst>
          <pc:docMk/>
          <pc:sldMk cId="2952233061" sldId="279"/>
        </pc:sldMkLst>
        <pc:spChg chg="mod">
          <ac:chgData name="simon.anthony.patterson@gmail.com" userId="S::urn:spo:guest#simon.anthony.patterson@gmail.com::" providerId="AD" clId="Web-{00A34C31-DE30-993D-E92E-E3A21528CB25}" dt="2021-03-25T08:56:42.704" v="147" actId="20577"/>
          <ac:spMkLst>
            <pc:docMk/>
            <pc:sldMk cId="2952233061" sldId="279"/>
            <ac:spMk id="2" creationId="{E719454D-F154-4623-87A1-5C8A8D35B8D6}"/>
          </ac:spMkLst>
        </pc:spChg>
        <pc:spChg chg="mod">
          <ac:chgData name="simon.anthony.patterson@gmail.com" userId="S::urn:spo:guest#simon.anthony.patterson@gmail.com::" providerId="AD" clId="Web-{00A34C31-DE30-993D-E92E-E3A21528CB25}" dt="2021-03-25T08:56:37.703" v="143" actId="20577"/>
          <ac:spMkLst>
            <pc:docMk/>
            <pc:sldMk cId="2952233061" sldId="279"/>
            <ac:spMk id="3" creationId="{27CDF012-95B2-44DF-BEEE-B412B4985BF0}"/>
          </ac:spMkLst>
        </pc:spChg>
      </pc:sldChg>
      <pc:sldChg chg="modSp modNotes">
        <pc:chgData name="simon.anthony.patterson@gmail.com" userId="S::urn:spo:guest#simon.anthony.patterson@gmail.com::" providerId="AD" clId="Web-{00A34C31-DE30-993D-E92E-E3A21528CB25}" dt="2021-03-25T11:04:49.343" v="677"/>
        <pc:sldMkLst>
          <pc:docMk/>
          <pc:sldMk cId="1399507600" sldId="280"/>
        </pc:sldMkLst>
        <pc:spChg chg="mod">
          <ac:chgData name="simon.anthony.patterson@gmail.com" userId="S::urn:spo:guest#simon.anthony.patterson@gmail.com::" providerId="AD" clId="Web-{00A34C31-DE30-993D-E92E-E3A21528CB25}" dt="2021-03-25T08:56:32.453" v="141" actId="20577"/>
          <ac:spMkLst>
            <pc:docMk/>
            <pc:sldMk cId="1399507600" sldId="280"/>
            <ac:spMk id="2" creationId="{A0C963D5-E744-4F4F-85F6-02DB6E445BB1}"/>
          </ac:spMkLst>
        </pc:spChg>
        <pc:spChg chg="mod">
          <ac:chgData name="simon.anthony.patterson@gmail.com" userId="S::urn:spo:guest#simon.anthony.patterson@gmail.com::" providerId="AD" clId="Web-{00A34C31-DE30-993D-E92E-E3A21528CB25}" dt="2021-03-25T08:56:27.344" v="136" actId="20577"/>
          <ac:spMkLst>
            <pc:docMk/>
            <pc:sldMk cId="1399507600" sldId="280"/>
            <ac:spMk id="3" creationId="{712935FE-5BBA-41F1-9FB2-660B40352769}"/>
          </ac:spMkLst>
        </pc:spChg>
        <pc:spChg chg="mod">
          <ac:chgData name="simon.anthony.patterson@gmail.com" userId="S::urn:spo:guest#simon.anthony.patterson@gmail.com::" providerId="AD" clId="Web-{00A34C31-DE30-993D-E92E-E3A21528CB25}" dt="2021-03-25T11:01:09.323" v="648" actId="20577"/>
          <ac:spMkLst>
            <pc:docMk/>
            <pc:sldMk cId="1399507600" sldId="280"/>
            <ac:spMk id="9" creationId="{B7333949-E0F9-4B47-8187-A5CA5BB1DDE5}"/>
          </ac:spMkLst>
        </pc:spChg>
      </pc:sldChg>
      <pc:sldChg chg="modSp modNotes">
        <pc:chgData name="simon.anthony.patterson@gmail.com" userId="S::urn:spo:guest#simon.anthony.patterson@gmail.com::" providerId="AD" clId="Web-{00A34C31-DE30-993D-E92E-E3A21528CB25}" dt="2021-03-25T10:58:56.882" v="643"/>
        <pc:sldMkLst>
          <pc:docMk/>
          <pc:sldMk cId="2832146655" sldId="281"/>
        </pc:sldMkLst>
        <pc:spChg chg="mod">
          <ac:chgData name="simon.anthony.patterson@gmail.com" userId="S::urn:spo:guest#simon.anthony.patterson@gmail.com::" providerId="AD" clId="Web-{00A34C31-DE30-993D-E92E-E3A21528CB25}" dt="2021-03-25T08:56:24.594" v="135" actId="20577"/>
          <ac:spMkLst>
            <pc:docMk/>
            <pc:sldMk cId="2832146655" sldId="281"/>
            <ac:spMk id="2" creationId="{20E7C9F4-C39A-42AD-AAC3-76FBE09D7CC1}"/>
          </ac:spMkLst>
        </pc:spChg>
        <pc:spChg chg="mod">
          <ac:chgData name="simon.anthony.patterson@gmail.com" userId="S::urn:spo:guest#simon.anthony.patterson@gmail.com::" providerId="AD" clId="Web-{00A34C31-DE30-993D-E92E-E3A21528CB25}" dt="2021-03-25T08:56:17.765" v="131" actId="20577"/>
          <ac:spMkLst>
            <pc:docMk/>
            <pc:sldMk cId="2832146655" sldId="281"/>
            <ac:spMk id="3" creationId="{EC6F2EEA-4570-43F2-984D-D5B0E8755638}"/>
          </ac:spMkLst>
        </pc:spChg>
      </pc:sldChg>
      <pc:sldChg chg="modSp modNotes">
        <pc:chgData name="simon.anthony.patterson@gmail.com" userId="S::urn:spo:guest#simon.anthony.patterson@gmail.com::" providerId="AD" clId="Web-{00A34C31-DE30-993D-E92E-E3A21528CB25}" dt="2021-03-25T10:51:11.746" v="624"/>
        <pc:sldMkLst>
          <pc:docMk/>
          <pc:sldMk cId="4047703891" sldId="282"/>
        </pc:sldMkLst>
        <pc:spChg chg="mod">
          <ac:chgData name="simon.anthony.patterson@gmail.com" userId="S::urn:spo:guest#simon.anthony.patterson@gmail.com::" providerId="AD" clId="Web-{00A34C31-DE30-993D-E92E-E3A21528CB25}" dt="2021-03-25T08:56:13.969" v="130" actId="20577"/>
          <ac:spMkLst>
            <pc:docMk/>
            <pc:sldMk cId="4047703891" sldId="282"/>
            <ac:spMk id="2" creationId="{8940687F-D932-47B2-AC62-223983333317}"/>
          </ac:spMkLst>
        </pc:spChg>
        <pc:spChg chg="mod">
          <ac:chgData name="simon.anthony.patterson@gmail.com" userId="S::urn:spo:guest#simon.anthony.patterson@gmail.com::" providerId="AD" clId="Web-{00A34C31-DE30-993D-E92E-E3A21528CB25}" dt="2021-03-25T08:56:11.218" v="129" actId="20577"/>
          <ac:spMkLst>
            <pc:docMk/>
            <pc:sldMk cId="4047703891" sldId="282"/>
            <ac:spMk id="3" creationId="{CF31A909-63D7-4AE0-89F9-809218C9F44C}"/>
          </ac:spMkLst>
        </pc:spChg>
      </pc:sldChg>
      <pc:sldChg chg="modSp modNotes">
        <pc:chgData name="simon.anthony.patterson@gmail.com" userId="S::urn:spo:guest#simon.anthony.patterson@gmail.com::" providerId="AD" clId="Web-{00A34C31-DE30-993D-E92E-E3A21528CB25}" dt="2021-03-25T10:45:45.301" v="610"/>
        <pc:sldMkLst>
          <pc:docMk/>
          <pc:sldMk cId="472837635" sldId="288"/>
        </pc:sldMkLst>
        <pc:spChg chg="mod">
          <ac:chgData name="simon.anthony.patterson@gmail.com" userId="S::urn:spo:guest#simon.anthony.patterson@gmail.com::" providerId="AD" clId="Web-{00A34C31-DE30-993D-E92E-E3A21528CB25}" dt="2021-03-25T08:55:45.421" v="126" actId="20577"/>
          <ac:spMkLst>
            <pc:docMk/>
            <pc:sldMk cId="472837635" sldId="288"/>
            <ac:spMk id="2" creationId="{8940687F-D932-47B2-AC62-223983333317}"/>
          </ac:spMkLst>
        </pc:spChg>
        <pc:spChg chg="mod">
          <ac:chgData name="simon.anthony.patterson@gmail.com" userId="S::urn:spo:guest#simon.anthony.patterson@gmail.com::" providerId="AD" clId="Web-{00A34C31-DE30-993D-E92E-E3A21528CB25}" dt="2021-03-25T08:54:47.810" v="119" actId="20577"/>
          <ac:spMkLst>
            <pc:docMk/>
            <pc:sldMk cId="472837635" sldId="288"/>
            <ac:spMk id="3" creationId="{CF31A909-63D7-4AE0-89F9-809218C9F4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Storage can be a very useful way of adding flexibility to an energy system, and one which is often used. </a:t>
            </a:r>
          </a:p>
          <a:p>
            <a:pPr marL="0" lvl="0" indent="0" algn="l" rtl="0">
              <a:spcBef>
                <a:spcPts val="0"/>
              </a:spcBef>
              <a:spcAft>
                <a:spcPts val="0"/>
              </a:spcAft>
              <a:buNone/>
            </a:pPr>
            <a:endParaRPr lang="en-GB" dirty="0"/>
          </a:p>
          <a:p>
            <a:r>
              <a:rPr lang="en-GB" dirty="0"/>
              <a:t>In </a:t>
            </a:r>
            <a:r>
              <a:rPr lang="en-GB" dirty="0" err="1"/>
              <a:t>FlexTool</a:t>
            </a:r>
            <a:r>
              <a:rPr lang="en-GB" dirty="0"/>
              <a:t> it is possible to model special storage units which store energy, for example in times of high supply and low demand. This energy can then be released at a time convenient to the system operator: for example, in times of high demand and low supply.</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simple to model basic units, such as battery storages. But it is also possible to model more advanced case studies. This could be, for example, storage charging units, which store energy in a storage grid, and storage discharge units, which convert stored energy back to the default grid. This can allow different input and output powers, for example.</a:t>
            </a:r>
            <a:endParaRPr lang="en-GB" dirty="0">
              <a:cs typeface="Calibri"/>
            </a:endParaRPr>
          </a:p>
          <a:p>
            <a:pPr marL="0" lvl="0" indent="0" algn="l" rtl="0">
              <a:spcBef>
                <a:spcPts val="0"/>
              </a:spcBef>
              <a:spcAft>
                <a:spcPts val="0"/>
              </a:spcAft>
              <a:buNone/>
            </a:pPr>
            <a:endParaRPr lang="en-GB" dirty="0"/>
          </a:p>
          <a:p>
            <a:r>
              <a:rPr lang="en-GB" dirty="0"/>
              <a:t>It is possible to model multiple different types of storages, for example, batteries, pumped hydro, power-to-x, and so on.</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capability allows users to understand both the short and long-term benefits that different storage options provide to the energy system.</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Sector coupling can often provide an important source of flexibility to the grid. For example, industry can often be called on to use a surplus of energy. Two examples of this are sugar cane or tobacco processing. However, this is also true of heating, cooling, and transport.</a:t>
            </a:r>
          </a:p>
          <a:p>
            <a:pPr marL="0" lvl="0" indent="0" algn="l" rtl="0">
              <a:spcBef>
                <a:spcPts val="0"/>
              </a:spcBef>
              <a:spcAft>
                <a:spcPts val="0"/>
              </a:spcAft>
              <a:buNone/>
            </a:pPr>
            <a:endParaRPr lang="en-GB" dirty="0"/>
          </a:p>
          <a:p>
            <a:r>
              <a:rPr lang="en-GB" dirty="0" err="1"/>
              <a:t>FlexTool</a:t>
            </a:r>
            <a:r>
              <a:rPr lang="en-GB" dirty="0"/>
              <a:t> offers a way of modelling this with sector coupling and comes with example input data files that demonstrate how to model these three approaches with an electric vehicle (or E.V.) case study.</a:t>
            </a:r>
            <a:endParaRPr lang="en-GB" dirty="0">
              <a:cs typeface="Calibri"/>
            </a:endParaRPr>
          </a:p>
          <a:p>
            <a:pPr marL="0" lvl="0" indent="0" algn="l" rtl="0">
              <a:spcBef>
                <a:spcPts val="0"/>
              </a:spcBef>
              <a:spcAft>
                <a:spcPts val="0"/>
              </a:spcAft>
              <a:buNone/>
            </a:pPr>
            <a:endParaRPr lang="en-GB" dirty="0"/>
          </a:p>
          <a:p>
            <a:r>
              <a:rPr lang="en-GB" dirty="0"/>
              <a:t>For example, electric vehicles can use sector coupling to use electric vehicle batteries when they are not being used. There are three particular use-cases: dummy electric vehicle charging, where car owners charge their cars but do not ever discharge into the grid. Smart electric vehicle charging, where a particular proportion of electric vehicle owners shift their charging to a time that is helpful to the grid. And finally, electric vehicles can be used as storage, where electric vehicles are directly used to balance the grid. This is known as vehicle to grid or V2G.</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All of these methods will have an impact on the flexibility of the grid.</a:t>
            </a:r>
          </a:p>
          <a:p>
            <a:pPr marL="0" lvl="0" indent="0" algn="l" rtl="0">
              <a:spcBef>
                <a:spcPts val="0"/>
              </a:spcBef>
              <a:spcAft>
                <a:spcPts val="0"/>
              </a:spcAft>
              <a:buNone/>
            </a:pPr>
            <a:r>
              <a:rPr lang="en-GB" dirty="0"/>
              <a:t>Different approaches can be used in different industries. For example, combined heat and power can be used for industry and district heating.</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Scenarios allow the user to trial many different alternative systems. These scenarios allow the users to make quick and small changes which do not change the baseline data. However, it is important to note that scenarios are not designed to change a large set of parameters.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scenarios can be used to study the impact of parameters on a system. For example, what happens to the system’s flexibility if we vary electricity demand by plus or minus 10%, or increase the amount of solar in the system?</a:t>
            </a:r>
          </a:p>
          <a:p>
            <a:pPr marL="0" lvl="0" indent="0" algn="l" rtl="0">
              <a:spcBef>
                <a:spcPts val="0"/>
              </a:spcBef>
              <a:spcAft>
                <a:spcPts val="0"/>
              </a:spcAft>
              <a:buNone/>
            </a:pPr>
            <a:endParaRPr lang="en-GB" dirty="0"/>
          </a:p>
          <a:p>
            <a:r>
              <a:rPr lang="en-GB" dirty="0"/>
              <a:t>These scenarios can help us answer questions, such as what is the impact of allowing </a:t>
            </a:r>
            <a:r>
              <a:rPr lang="en-GB" dirty="0" err="1"/>
              <a:t>FlexTool</a:t>
            </a:r>
            <a:r>
              <a:rPr lang="en-GB" dirty="0"/>
              <a:t> to run in investment  mode? Do we get a lower cost system than if we just run </a:t>
            </a:r>
            <a:r>
              <a:rPr lang="en-GB" dirty="0" err="1"/>
              <a:t>FlexTool</a:t>
            </a:r>
            <a:r>
              <a:rPr lang="en-GB" dirty="0"/>
              <a:t> in dispatch mode?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scenarios can help us to study the impacts of the parameters that control these constraints. This can help us find if any particular parameters have a disproportionate impact on the results of the model and allow us to investigate further.</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input data for </a:t>
            </a:r>
            <a:r>
              <a:rPr lang="en-GB" dirty="0" err="1"/>
              <a:t>FlexTool</a:t>
            </a:r>
            <a:r>
              <a:rPr lang="en-GB" dirty="0"/>
              <a:t> is defined within Excel spreadsheets. The example we will use to explore these Excel spreadsheets is called </a:t>
            </a:r>
            <a:r>
              <a:rPr lang="en-GB" dirty="0" err="1"/>
              <a:t>demoModel</a:t>
            </a:r>
            <a:r>
              <a:rPr lang="en-GB" dirty="0"/>
              <a:t> 1. This can be found within the folder Input Data within the model downloaded in the previous lecture.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Now, we will explain the main sections of the input model and the colours used to define each data input.</a:t>
            </a:r>
            <a:endParaRPr lang="en-GB" dirty="0">
              <a:cs typeface="Calibri"/>
            </a:endParaRPr>
          </a:p>
          <a:p>
            <a:pPr marL="0" lvl="0" indent="0" algn="l" rtl="0">
              <a:spcBef>
                <a:spcPts val="0"/>
              </a:spcBef>
              <a:spcAft>
                <a:spcPts val="0"/>
              </a:spcAft>
              <a:buNone/>
            </a:pPr>
            <a:endParaRPr lang="en-GB" dirty="0"/>
          </a:p>
          <a:p>
            <a:r>
              <a:rPr lang="en-GB" dirty="0"/>
              <a:t>Starting from text box number one, in the top right figure of the slide, we see violet coloured cells. These cells are for definitions of nodes, grids, unit types, or fuels.</a:t>
            </a:r>
            <a:endParaRPr lang="en-GB" dirty="0">
              <a:cs typeface="Calibri"/>
            </a:endParaRPr>
          </a:p>
          <a:p>
            <a:pPr marL="0" lvl="0" indent="0" algn="l" rtl="0">
              <a:spcBef>
                <a:spcPts val="0"/>
              </a:spcBef>
              <a:spcAft>
                <a:spcPts val="0"/>
              </a:spcAft>
              <a:buNone/>
            </a:pPr>
            <a:endParaRPr lang="en-GB" dirty="0"/>
          </a:p>
          <a:p>
            <a:r>
              <a:rPr lang="en-GB" dirty="0"/>
              <a:t>Next, we look at the light blue cells indicated by text box two. These light blue cells are for inputting numeric values. For instance, in this case, the demand per node.</a:t>
            </a:r>
            <a:endParaRPr lang="en-GB" dirty="0">
              <a:cs typeface="Calibri"/>
            </a:endParaRPr>
          </a:p>
          <a:p>
            <a:pPr marL="0" lvl="0" indent="0" algn="l" rtl="0">
              <a:spcBef>
                <a:spcPts val="0"/>
              </a:spcBef>
              <a:spcAft>
                <a:spcPts val="0"/>
              </a:spcAft>
              <a:buNone/>
            </a:pPr>
            <a:endParaRPr lang="en-GB" dirty="0"/>
          </a:p>
          <a:p>
            <a:r>
              <a:rPr lang="en-GB" dirty="0"/>
              <a:t>Text box three highlights the dark blue cells in the figure in the bottom left. These dark blue cells have dropdown menus that enable one to choose names defined in the violet or green cells.</a:t>
            </a:r>
            <a:endParaRPr lang="en-GB" dirty="0">
              <a:cs typeface="Calibri"/>
            </a:endParaRPr>
          </a:p>
          <a:p>
            <a:pPr marL="0" lvl="0" indent="0" algn="l" rtl="0">
              <a:spcBef>
                <a:spcPts val="0"/>
              </a:spcBef>
              <a:spcAft>
                <a:spcPts val="0"/>
              </a:spcAft>
              <a:buNone/>
            </a:pPr>
            <a:endParaRPr lang="en-GB" dirty="0"/>
          </a:p>
          <a:p>
            <a:r>
              <a:rPr lang="en-GB" dirty="0"/>
              <a:t>Finally, green cells, highlighted by text box four in the central figure. These define the name of the time series that are needed in the units sheets. We will cover the details of this in later slides.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the following slides, we will explore how we can use these boxes to create a model of </a:t>
            </a:r>
            <a:r>
              <a:rPr lang="en-GB" dirty="0" err="1"/>
              <a:t>FlexTool</a:t>
            </a:r>
            <a:r>
              <a:rPr lang="en-GB"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 inputs for </a:t>
            </a:r>
            <a:r>
              <a:rPr lang="en-GB" dirty="0" err="1"/>
              <a:t>FlexTool</a:t>
            </a:r>
            <a:r>
              <a:rPr lang="en-GB" dirty="0"/>
              <a:t> are defined in various sheets. These can be seen at bottom of the Excel spreadsheet.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Firstly, we will take a look at the </a:t>
            </a:r>
            <a:r>
              <a:rPr lang="en-GB" dirty="0" err="1"/>
              <a:t>nodeGroup</a:t>
            </a:r>
            <a:r>
              <a:rPr lang="en-GB" dirty="0"/>
              <a:t> and </a:t>
            </a:r>
            <a:r>
              <a:rPr lang="en-GB" dirty="0" err="1"/>
              <a:t>gridNode</a:t>
            </a:r>
            <a:r>
              <a:rPr lang="en-GB" dirty="0"/>
              <a:t> sheets before exploring the rest.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 the name suggests, the </a:t>
            </a:r>
            <a:r>
              <a:rPr lang="en-GB" dirty="0" err="1"/>
              <a:t>nodeGroup</a:t>
            </a:r>
            <a:r>
              <a:rPr lang="en-GB" dirty="0"/>
              <a:t> sheet defines the </a:t>
            </a:r>
            <a:r>
              <a:rPr lang="en-GB" dirty="0" err="1"/>
              <a:t>nodeGroups</a:t>
            </a:r>
            <a:r>
              <a:rPr lang="en-GB" dirty="0"/>
              <a:t>. As previously discussed, </a:t>
            </a:r>
            <a:r>
              <a:rPr lang="en-GB" dirty="0" err="1"/>
              <a:t>nodeGroups</a:t>
            </a:r>
            <a:r>
              <a:rPr lang="en-GB" dirty="0"/>
              <a:t> define a geographical region: for instance, a country or section of a country. In this example, the </a:t>
            </a:r>
            <a:r>
              <a:rPr lang="en-GB" dirty="0" err="1"/>
              <a:t>nodeGroup</a:t>
            </a:r>
            <a:r>
              <a:rPr lang="en-GB" dirty="0"/>
              <a:t> refers to the mainland.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then possible to define the capacity margin, reserve requirements, non-synchronous share, and inertia limit, simply by editing the light blue boxes next to the </a:t>
            </a:r>
            <a:r>
              <a:rPr lang="en-GB" dirty="0" err="1"/>
              <a:t>nodeGroup</a:t>
            </a:r>
            <a:r>
              <a:rPr lang="en-GB" dirty="0"/>
              <a:t>.</a:t>
            </a:r>
            <a:endParaRPr lang="en-GB" dirty="0">
              <a:cs typeface="Calibri"/>
            </a:endParaRPr>
          </a:p>
          <a:p>
            <a:pPr marL="0" lvl="0" indent="0" algn="l" rtl="0">
              <a:spcBef>
                <a:spcPts val="0"/>
              </a:spcBef>
              <a:spcAft>
                <a:spcPts val="0"/>
              </a:spcAft>
              <a:buNone/>
            </a:pPr>
            <a:endParaRPr lang="en-GB" dirty="0"/>
          </a:p>
          <a:p>
            <a:r>
              <a:rPr lang="en-GB" dirty="0"/>
              <a:t>Next, there is the </a:t>
            </a:r>
            <a:r>
              <a:rPr lang="en-GB" dirty="0" err="1"/>
              <a:t>gridNode</a:t>
            </a:r>
            <a:r>
              <a:rPr lang="en-GB" dirty="0"/>
              <a:t> sheet. The </a:t>
            </a:r>
            <a:r>
              <a:rPr lang="en-GB" dirty="0" err="1"/>
              <a:t>gridNode</a:t>
            </a:r>
            <a:r>
              <a:rPr lang="en-GB" dirty="0"/>
              <a:t> sheet allows one to define a grid, for example, ”</a:t>
            </a:r>
            <a:r>
              <a:rPr lang="en-GB" dirty="0" err="1"/>
              <a:t>elec</a:t>
            </a:r>
            <a:r>
              <a:rPr lang="en-GB" dirty="0"/>
              <a:t>” for electricity, and then a node for that grid. As previously discussed, a node could be the northern portion of the mainland, in this example.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can then define the demand in megawatt-hours for each node, how much imported energy there is, the capacity margin, and the reserves. One can change these numbers in the light blue boxes, to suit one’s case study.</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 net demand in each node is a sum of the demand and import.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However, you may have noticed in the previous slide that each node is given a single number for demand in megawatt-hours. However, we need to split this total demand over a time series.</a:t>
            </a:r>
          </a:p>
          <a:p>
            <a:pPr marL="0" lvl="0" indent="0" algn="l" rtl="0">
              <a:spcBef>
                <a:spcPts val="0"/>
              </a:spcBef>
              <a:spcAft>
                <a:spcPts val="0"/>
              </a:spcAft>
              <a:buNone/>
            </a:pPr>
            <a:endParaRPr lang="en-GB" dirty="0"/>
          </a:p>
          <a:p>
            <a:r>
              <a:rPr lang="en-GB" dirty="0"/>
              <a:t>So, we define the net demand in the </a:t>
            </a:r>
            <a:r>
              <a:rPr lang="en-GB" dirty="0" err="1"/>
              <a:t>gridNode</a:t>
            </a:r>
            <a:r>
              <a:rPr lang="en-GB" dirty="0"/>
              <a:t> sheet, as shown in Figure 1 in the bottom left-hand corner. Then, we split the total demand by the time series stored in the </a:t>
            </a:r>
            <a:r>
              <a:rPr lang="en-GB" dirty="0" err="1"/>
              <a:t>ts_energy</a:t>
            </a:r>
            <a:r>
              <a:rPr lang="en-GB" dirty="0"/>
              <a:t> sheet, shown in Figure 2 in the top right hand corner. We split the total demand proportionally by each hour, as shown by the green box with the equation inside in the top right-hand corner. </a:t>
            </a:r>
            <a:endParaRPr lang="en-GB" dirty="0">
              <a:cs typeface="Calibri"/>
            </a:endParaRPr>
          </a:p>
          <a:p>
            <a:pPr marL="0" lvl="0" indent="0" algn="l" rtl="0">
              <a:spcBef>
                <a:spcPts val="0"/>
              </a:spcBef>
              <a:spcAft>
                <a:spcPts val="0"/>
              </a:spcAft>
              <a:buNone/>
            </a:pPr>
            <a:endParaRPr lang="en-GB" dirty="0"/>
          </a:p>
          <a:p>
            <a:r>
              <a:rPr lang="en-GB" dirty="0"/>
              <a:t>We take the same approach to split the import demand by each hour; however, for this, we proportionally divide the import by the numbers in the </a:t>
            </a:r>
            <a:r>
              <a:rPr lang="en-GB" dirty="0" err="1"/>
              <a:t>ts_import</a:t>
            </a:r>
            <a:r>
              <a:rPr lang="en-GB" dirty="0"/>
              <a:t> sheet, as shown in Figure 3 in the bottom right-hand corner.</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approach allows us to set precisely how much demand there is per node, per hour.</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discuss the ability to set static reserves with </a:t>
            </a:r>
            <a:r>
              <a:rPr lang="en-US" dirty="0" err="1"/>
              <a:t>FlexTool</a:t>
            </a:r>
            <a:r>
              <a:rPr lang="en-US" dirty="0"/>
              <a:t>. A static reserve is a capacity reserve that must be kept at all times, irrespective of output capacity. Static reserves can be applied to a single node or a node group.</a:t>
            </a:r>
          </a:p>
          <a:p>
            <a:endParaRPr lang="en-US" dirty="0"/>
          </a:p>
          <a:p>
            <a:r>
              <a:rPr lang="en-US" dirty="0"/>
              <a:t>Static reserves are based upon predefined time series that need to be activated in the grid Node sheet. The </a:t>
            </a:r>
            <a:r>
              <a:rPr lang="en-US" dirty="0" err="1"/>
              <a:t>ts</a:t>
            </a:r>
            <a:r>
              <a:rPr lang="en-US" dirty="0"/>
              <a:t> reserve node and </a:t>
            </a:r>
            <a:r>
              <a:rPr lang="en-US" dirty="0" err="1"/>
              <a:t>ts</a:t>
            </a:r>
            <a:r>
              <a:rPr lang="en-US" dirty="0"/>
              <a:t> reserve </a:t>
            </a:r>
            <a:r>
              <a:rPr lang="en-US" dirty="0" err="1"/>
              <a:t>nodeGroup</a:t>
            </a:r>
            <a:r>
              <a:rPr lang="en-US" dirty="0"/>
              <a:t> sheets define the static reserve time series and refer to a node and node group respectively.</a:t>
            </a:r>
          </a:p>
          <a:p>
            <a:endParaRPr lang="en-US" dirty="0"/>
          </a:p>
          <a:p>
            <a:r>
              <a:rPr lang="en-US" dirty="0"/>
              <a:t>Every node and node group require their matching time series. </a:t>
            </a:r>
          </a:p>
          <a:p>
            <a:r>
              <a:rPr lang="en-US" dirty="0"/>
              <a:t>The dynamic reserves are calculated based on generating units. We will discuss this in the next slide.</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will focus on dynamic reserves, in contrast to static reserves.</a:t>
            </a:r>
          </a:p>
          <a:p>
            <a:endParaRPr lang="en-US" dirty="0"/>
          </a:p>
          <a:p>
            <a:r>
              <a:rPr lang="en-US" dirty="0"/>
              <a:t>Dynamic reserves change for the amount of generation that is output. For instance, if a wind turbine has a reserve increase ratio of 10%, then if a wind turbine generates 10MW of electricity, 1MW of reserve is required. </a:t>
            </a:r>
          </a:p>
          <a:p>
            <a:endParaRPr lang="en-US" dirty="0"/>
          </a:p>
          <a:p>
            <a:r>
              <a:rPr lang="en-US" dirty="0"/>
              <a:t>It is possible to set the reserve increase ratio for units within the unit sheet. This is used for variable renewable energy as a default.</a:t>
            </a:r>
          </a:p>
          <a:p>
            <a:endParaRPr lang="en-US" dirty="0"/>
          </a:p>
          <a:p>
            <a:r>
              <a:rPr lang="en-US" dirty="0"/>
              <a:t>It must be noted that the dynamic reserve is not additional to the static reserve. The model will check every hour which of the reserves has the strictest requirement and choose that one.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Non-synchronous technologies are technologies which do not produce the same amount of energy all of the time, for example wind and solar. Synchronous technologies, however, can produce the same amount of energy at all times. Examples of these are coal and gas power plants.</a:t>
            </a:r>
            <a:endParaRPr lang="en-GB" dirty="0"/>
          </a:p>
          <a:p>
            <a:endParaRPr lang="en-GB" dirty="0"/>
          </a:p>
          <a:p>
            <a:r>
              <a:rPr lang="en-GB" dirty="0"/>
              <a:t>The use of the maximum non-synchronous share is defined in the master sheet, as shown in Figure 1 on the right-hand side. This tells </a:t>
            </a:r>
            <a:r>
              <a:rPr lang="en-GB" dirty="0" err="1"/>
              <a:t>FlexTool</a:t>
            </a:r>
            <a:r>
              <a:rPr lang="en-GB" dirty="0"/>
              <a:t> that we would like to have a maximum non-synchronous share constraint in the power system.</a:t>
            </a:r>
          </a:p>
          <a:p>
            <a:pPr marL="0" lvl="0" indent="0" algn="l" rtl="0">
              <a:spcBef>
                <a:spcPts val="0"/>
              </a:spcBef>
              <a:spcAft>
                <a:spcPts val="0"/>
              </a:spcAft>
              <a:buNone/>
            </a:pPr>
            <a:endParaRPr lang="en-GB" dirty="0"/>
          </a:p>
          <a:p>
            <a:r>
              <a:rPr lang="en-GB" dirty="0"/>
              <a:t>We can define which unit types are non-synchronous. In this example, as shown by Figure 2 in the bottom left-hand corner, wind, photovoltaics, and batteries are defined as non-synchronous. However, for your use case, it is possible to change these definitions.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can define what the actual value of non-synchronous share should be within the power system.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Within this example, we have set the non-synchronous share to be 80% in the mainland, as shown in Figure 3.</a:t>
            </a:r>
          </a:p>
          <a:p>
            <a:pPr marL="0" lvl="0" indent="0" algn="l" rtl="0">
              <a:spcBef>
                <a:spcPts val="0"/>
              </a:spcBef>
              <a:spcAft>
                <a:spcPts val="0"/>
              </a:spcAft>
              <a:buNone/>
            </a:pPr>
            <a:endParaRPr lang="en-GB" dirty="0"/>
          </a:p>
          <a:p>
            <a:r>
              <a:rPr lang="en-GB" dirty="0"/>
              <a:t>It is also possible to set the non-synchronous share to be different for each node, as shown by Figure 4. Figure 4 shows that nodes A, B, and C have a non-synchronous share of 0.9, whereas node D has a non-synchronous share of 0.8.</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Through the modification of these variables, it is possible to create your case studies with their respective maximum non-synchronous shares.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4217003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Similarly to the maximum non-synchronous share, we define the use of the minimum inertia limit in the master sheet in input data. This is shown in Figure 1 on the right-hand side. In this example, we do not impose an inertia limit, as the value is set to zero.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 previously discussed, inertia in power systems refers to the energy stored in large rotating generators and motors. This energy gives these generators and motors the ability to remain rotating. It can be used when particularly large power plants fail to make up for the lost power from the failed generator.</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So say we want to set a minimum inertia limit, we would do this in the </a:t>
            </a:r>
            <a:r>
              <a:rPr lang="en-GB" dirty="0" err="1"/>
              <a:t>nodeGroup</a:t>
            </a:r>
            <a:r>
              <a:rPr lang="en-GB" dirty="0"/>
              <a:t> sheet. Figure 2 shows an example of this, where we set the inertia limit in megawatt seconds to be 100. The minimum inertia limit can only be set for node groups.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value of the inertia is a constant and is set per unit type in the unit type sheet.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a:t>
            </a:r>
          </a:p>
          <a:p>
            <a:endParaRPr lang="en-US" dirty="0"/>
          </a:p>
          <a:p>
            <a:r>
              <a:rPr lang="en-US" dirty="0"/>
              <a:t>Understand the major assumptions that underpin </a:t>
            </a:r>
            <a:r>
              <a:rPr lang="en-US" dirty="0" err="1"/>
              <a:t>FlexTool</a:t>
            </a:r>
            <a:r>
              <a:rPr lang="en-US" dirty="0"/>
              <a:t>.</a:t>
            </a:r>
          </a:p>
          <a:p>
            <a:endParaRPr lang="en-US" dirty="0"/>
          </a:p>
          <a:p>
            <a:r>
              <a:rPr lang="en-US" dirty="0"/>
              <a:t>Understand the building blocks that make up </a:t>
            </a:r>
            <a:r>
              <a:rPr lang="en-US" dirty="0" err="1"/>
              <a:t>FlexTool</a:t>
            </a:r>
            <a:r>
              <a:rPr lang="en-US" dirty="0"/>
              <a:t>.</a:t>
            </a:r>
          </a:p>
          <a:p>
            <a:endParaRPr lang="en-US" dirty="0"/>
          </a:p>
          <a:p>
            <a:r>
              <a:rPr lang="en-US" dirty="0"/>
              <a:t>Understand how </a:t>
            </a:r>
            <a:r>
              <a:rPr lang="en-US" dirty="0" err="1"/>
              <a:t>FlexTool</a:t>
            </a:r>
            <a:r>
              <a:rPr lang="en-US" dirty="0"/>
              <a:t> calculates solutions. </a:t>
            </a:r>
          </a:p>
          <a:p>
            <a:endParaRPr lang="en-US" dirty="0"/>
          </a:p>
          <a:p>
            <a:r>
              <a:rPr lang="en-US" dirty="0"/>
              <a:t>Understand the main inputs of </a:t>
            </a:r>
            <a:r>
              <a:rPr lang="en-US" dirty="0" err="1"/>
              <a:t>FlexTool</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402468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we discuss the process of allowing transfers between nodes. For instance, we may want to transfer electricity from the north of the country to the south, that is, in this example, from Node A to Node B.</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allow a transfer, both nodes must be from the same grid. For instance, it is not possible to make a transfer from a gas node to an electricity node.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possible to allow existing transfers to have different capacities in different directions. For example, from Node A to Node B can be 150 megawatts and from Node B to Node A can be 100 megawatts. However, future investments will always have equal capacities in both directions. </a:t>
            </a:r>
          </a:p>
          <a:p>
            <a:pPr marL="0" lvl="0" indent="0" algn="l" rtl="0">
              <a:spcBef>
                <a:spcPts val="0"/>
              </a:spcBef>
              <a:spcAft>
                <a:spcPts val="0"/>
              </a:spcAft>
              <a:buNone/>
            </a:pPr>
            <a:endParaRPr lang="en-GB" dirty="0"/>
          </a:p>
          <a:p>
            <a:r>
              <a:rPr lang="en-GB" dirty="0"/>
              <a:t>These are defined in the </a:t>
            </a:r>
            <a:r>
              <a:rPr lang="en-GB" dirty="0" err="1"/>
              <a:t>nodeNode</a:t>
            </a:r>
            <a:r>
              <a:rPr lang="en-GB" dirty="0"/>
              <a:t> sheet. In the example shown, we allow transfers from Node A to Node B and vice versa, as well as transfers between Node B and Node C and vice versa. </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transfers from Node A to Node B are 150 megawatts rightward, and 150 megawatts leftward. Node B and Node C transfer 100 megawatts in each direction.</a:t>
            </a:r>
          </a:p>
          <a:p>
            <a:pPr marL="0" lvl="0" indent="0" algn="l" rtl="0">
              <a:spcBef>
                <a:spcPts val="0"/>
              </a:spcBef>
              <a:spcAft>
                <a:spcPts val="0"/>
              </a:spcAft>
              <a:buNone/>
            </a:pPr>
            <a:endParaRPr lang="en-GB" dirty="0"/>
          </a:p>
          <a:p>
            <a:r>
              <a:rPr lang="en-GB" dirty="0"/>
              <a:t>Losses can be used to leak energy instead of curtailing variable renewable energy. In this example, the loss on both of the lines is 1%. For example, if there is not enough flexibility in the system, the transmission losses can be used to dissipate electricity as losses along the distribution lines.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Units in dispatch mode and invest mode are modelled slightly differently, due to the additional computational constraints of invest mode. The main constraints for dispatch mode are discussed here.</a:t>
            </a:r>
          </a:p>
          <a:p>
            <a:pPr marL="0" lvl="0" indent="0" algn="l" rtl="0">
              <a:spcBef>
                <a:spcPts val="0"/>
              </a:spcBef>
              <a:spcAft>
                <a:spcPts val="0"/>
              </a:spcAft>
              <a:buNone/>
            </a:pPr>
            <a:endParaRPr lang="en-GB" dirty="0"/>
          </a:p>
          <a:p>
            <a:r>
              <a:rPr lang="en-GB" dirty="0"/>
              <a:t>The main constraints for units in dispatch mode are always on. These are upward limits of generation, the reserve provision, and storage charge and discharge. </a:t>
            </a:r>
            <a:endParaRPr lang="en-GB" dirty="0">
              <a:cs typeface="Calibri"/>
            </a:endParaRPr>
          </a:p>
          <a:p>
            <a:pPr marL="0" lvl="0" indent="0" algn="l" rtl="0">
              <a:spcBef>
                <a:spcPts val="0"/>
              </a:spcBef>
              <a:spcAft>
                <a:spcPts val="0"/>
              </a:spcAft>
              <a:buNone/>
            </a:pPr>
            <a:endParaRPr lang="en-GB" dirty="0"/>
          </a:p>
          <a:p>
            <a:r>
              <a:rPr lang="en-GB" dirty="0"/>
              <a:t>The units can be categorised as generating units, inflow unit without storage, variable renewable energy units (or V.R.E. units), and conversion units.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Additionally, there are constraints that can be activated by the user. If activated, units can also have start-up costs, minimum uptime and downtime, efficiency loss with partial load, and ramp constraints.</a:t>
            </a:r>
            <a:endParaRPr lang="en-GB" dirty="0">
              <a:cs typeface="Calibri"/>
            </a:endParaRPr>
          </a:p>
          <a:p>
            <a:pPr marL="0" lvl="0" indent="0" algn="l" rtl="0">
              <a:spcBef>
                <a:spcPts val="0"/>
              </a:spcBef>
              <a:spcAft>
                <a:spcPts val="0"/>
              </a:spcAft>
              <a:buNone/>
            </a:pPr>
            <a:endParaRPr lang="en-GB" dirty="0"/>
          </a:p>
          <a:p>
            <a:r>
              <a:rPr lang="en-GB" dirty="0"/>
              <a:t>Finally, constraints are set for unit operations. These are also always on, but the parameters can have a value of 0. These costs include variable costs, such as fuel costs, variable operation and maintenance costs, carbon dioxide costs, and start-up costs. In addition the costs can include fixed costs, such as fixed operation and maintenance costs.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There are four categories that a unit can have: generating unit, inflow unit without storage, variable renewable energy unit (or V.R.E. unit), and a conversion unit.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possible to define the types of units based on the unit input defined in the units sheet. These inputs can be seen in columns C, D, E, F, and G.</a:t>
            </a:r>
          </a:p>
          <a:p>
            <a:pPr marL="0" lvl="0" indent="0" algn="l" rtl="0">
              <a:spcBef>
                <a:spcPts val="0"/>
              </a:spcBef>
              <a:spcAft>
                <a:spcPts val="0"/>
              </a:spcAft>
              <a:buNone/>
            </a:pPr>
            <a:endParaRPr lang="en-GB" dirty="0"/>
          </a:p>
          <a:p>
            <a:r>
              <a:rPr lang="en-GB" dirty="0"/>
              <a:t>The input options displayed here are fuel, C.F. profile, inflow, input grid, input node, or none.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Here, we can see that coal, oil, and biomass are all generating units. This is because they have input from fuel.</a:t>
            </a:r>
            <a:endParaRPr lang="en-GB" dirty="0">
              <a:cs typeface="Calibri"/>
            </a:endParaRPr>
          </a:p>
          <a:p>
            <a:pPr marL="0" lvl="0" indent="0" algn="l" rtl="0">
              <a:spcBef>
                <a:spcPts val="0"/>
              </a:spcBef>
              <a:spcAft>
                <a:spcPts val="0"/>
              </a:spcAft>
              <a:buNone/>
            </a:pPr>
            <a:endParaRPr lang="en-GB" dirty="0"/>
          </a:p>
          <a:p>
            <a:r>
              <a:rPr lang="en-GB" dirty="0"/>
              <a:t>Wind and photovoltaics (or PV) are V.R.E. units, due to them using a C.F. profile. Node B RES is a generating unit, due to it having an inflow as well as a storage capacity. This is shown here by a storage of 150,000MWh in the rightmost column.</a:t>
            </a:r>
            <a:endParaRPr lang="en-GB" dirty="0">
              <a:cs typeface="Calibri"/>
            </a:endParaRPr>
          </a:p>
          <a:p>
            <a:pPr marL="0" lvl="0" indent="0" algn="l" rtl="0">
              <a:spcBef>
                <a:spcPts val="0"/>
              </a:spcBef>
              <a:spcAft>
                <a:spcPts val="0"/>
              </a:spcAft>
              <a:buNone/>
            </a:pPr>
            <a:endParaRPr lang="en-GB" dirty="0"/>
          </a:p>
          <a:p>
            <a:r>
              <a:rPr lang="en-GB" dirty="0"/>
              <a:t>Node B Raw has inflow, but a storage of zero. Therefore it is an inflow unit without storage.</a:t>
            </a:r>
          </a:p>
          <a:p>
            <a:pPr marL="0" lvl="0" indent="0" algn="l" rtl="0">
              <a:spcBef>
                <a:spcPts val="0"/>
              </a:spcBef>
              <a:spcAft>
                <a:spcPts val="0"/>
              </a:spcAft>
              <a:buNone/>
            </a:pPr>
            <a:endParaRPr lang="en-GB" dirty="0"/>
          </a:p>
          <a:p>
            <a:r>
              <a:rPr lang="en-GB" dirty="0"/>
              <a:t>Finally the E.V. Charger is an input from a node, or a conversion unit: in this case, an electric car charger.</a:t>
            </a:r>
          </a:p>
          <a:p>
            <a:endParaRPr lang="en-GB" dirty="0">
              <a:cs typeface="Calibri"/>
            </a:endParaRPr>
          </a:p>
          <a:p>
            <a:r>
              <a:rPr lang="en-GB" dirty="0">
                <a:cs typeface="Calibri"/>
              </a:rPr>
              <a:t>You have now reached the end of this lecture. Lecture 15 will investigate how to design a </a:t>
            </a:r>
            <a:r>
              <a:rPr lang="en-GB" dirty="0" err="1">
                <a:cs typeface="Calibri"/>
              </a:rPr>
              <a:t>FlexTool</a:t>
            </a:r>
            <a:r>
              <a:rPr lang="en-GB" dirty="0">
                <a:cs typeface="Calibri"/>
              </a:rPr>
              <a:t> flexibility assessment.</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121786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r>
              <a:rPr lang="en-GB" dirty="0" err="1"/>
              <a:t>FlexTool</a:t>
            </a:r>
            <a:r>
              <a:rPr lang="en-GB" dirty="0"/>
              <a:t> makes a key assumption about the uncertainty of the future. That is, </a:t>
            </a:r>
            <a:r>
              <a:rPr lang="en-GB" dirty="0" err="1"/>
              <a:t>FlexTool</a:t>
            </a:r>
            <a:r>
              <a:rPr lang="en-GB" dirty="0"/>
              <a:t> knows the future of the simulation period perfectly. This is known as perfect foresight. An example of this is as follows: if a simulation is run over a 2 week period, the weather conditions at the end of this 2 week period are known perfectly at the start of the simulation. In the real world, this is not the case. This is an assumption that is required for linear programming optimization. And whilst not perfect, it does give information about certain scenarios and is better than no information.</a:t>
            </a:r>
          </a:p>
          <a:p>
            <a:pPr marL="0" lvl="0" indent="0" algn="l" rtl="0">
              <a:spcBef>
                <a:spcPts val="900"/>
              </a:spcBef>
              <a:spcAft>
                <a:spcPts val="0"/>
              </a:spcAft>
              <a:buNone/>
            </a:pPr>
            <a:endParaRPr lang="en-GB" dirty="0"/>
          </a:p>
          <a:p>
            <a:pPr>
              <a:spcBef>
                <a:spcPts val="900"/>
              </a:spcBef>
            </a:pPr>
            <a:r>
              <a:rPr lang="en-GB" dirty="0"/>
              <a:t>In the real world, the uncertainty of what may happen in the future forces transmission system operators to commit more supply resources than are actually needed. This is to ensure that supply always meets demand, even in the case of high demand and low supply. Another aspect of uncertainty in the future is that energy storage charging and discharging profiles cannot be optimal. For example, in the real world, we do not know whether we will need a lot of electricity from storage in the near future to meet an unexpected electricity demand peak. </a:t>
            </a:r>
            <a:endParaRPr lang="en-GB" dirty="0">
              <a:cs typeface="Calibri"/>
            </a:endParaRP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The consequences of this are that </a:t>
            </a:r>
            <a:r>
              <a:rPr lang="en-GB" dirty="0" err="1"/>
              <a:t>FlexTool</a:t>
            </a:r>
            <a:r>
              <a:rPr lang="en-GB" dirty="0"/>
              <a:t> can meet demand with less online units. To be specific, a smaller reserve capacity is required to meet unexpected demands. Leading on from this, energy storage can be used optimally, and therefore a higher value can be extracted from energy storage compared to what could have been achieved in real life.</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Linear modelling is a way of finding an optimal solution to a problem, subject to constraints. The type of modelling used by </a:t>
            </a:r>
            <a:r>
              <a:rPr lang="en-GB" dirty="0" err="1"/>
              <a:t>FlexTool</a:t>
            </a:r>
            <a:r>
              <a:rPr lang="en-GB" dirty="0"/>
              <a:t> is called linear modelling, which does not model integer decision variables. This means that when dispatching an electricity generating unit, it is not turned either on or off, but increases linearly. In the real world, when light from the sun hits a solar photovoltaic panel, electricity is almost immediately generated. </a:t>
            </a:r>
            <a:r>
              <a:rPr lang="en-GB" dirty="0" err="1"/>
              <a:t>FlexTool</a:t>
            </a:r>
            <a:r>
              <a:rPr lang="en-GB" dirty="0"/>
              <a:t>, however, models this as a linearly increasing start-up.</a:t>
            </a:r>
          </a:p>
          <a:p>
            <a:pPr marL="0" lvl="0" indent="0" algn="l" rtl="0">
              <a:spcBef>
                <a:spcPts val="0"/>
              </a:spcBef>
              <a:spcAft>
                <a:spcPts val="0"/>
              </a:spcAft>
              <a:buNone/>
            </a:pPr>
            <a:endParaRPr lang="en-GB" dirty="0"/>
          </a:p>
          <a:p>
            <a:r>
              <a:rPr lang="en-GB" dirty="0"/>
              <a:t>This assumption becomes important in a number of scenarios. One scenario is when running operational optimization for actual system operation. For example, using the solar PV example, backup must be used to match supply and demand at every single moment. Therefore, light suddenly hitting a solar PV panel must be dealt with by reducing flexible generation almost instantly. By not using integer decision variables, this functionality does not exist. </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Another example where this matters is when comparing technologies that have distinct start-up characteristics.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if a system has a small number of generation units, this becomes an issue due to the larger relative importance of each of the units when compared to a big system.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However, for high-level long-term planning and systems with flexible generation profiles, this does not matter as much. Therefore, </a:t>
            </a:r>
            <a:r>
              <a:rPr lang="en-GB" dirty="0" err="1"/>
              <a:t>FlexTool</a:t>
            </a:r>
            <a:r>
              <a:rPr lang="en-GB" dirty="0"/>
              <a:t> can use linear modelling without compromising on accuracy for its use-case.</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calculate the linear programming solution, the G.N.U. </a:t>
            </a:r>
            <a:r>
              <a:rPr lang="en-GB" dirty="0" err="1"/>
              <a:t>MathProg</a:t>
            </a:r>
            <a:r>
              <a:rPr lang="en-GB" dirty="0"/>
              <a:t> modelling language is used. G.N.U. </a:t>
            </a:r>
            <a:r>
              <a:rPr lang="en-GB" dirty="0" err="1"/>
              <a:t>MathProg</a:t>
            </a:r>
            <a:r>
              <a:rPr lang="en-GB" dirty="0"/>
              <a:t> is a way of describing linear mathematical programming models. The model is described by a set of statements and data blocks. This solver will minimize or maximize a system of linear equations. In </a:t>
            </a:r>
            <a:r>
              <a:rPr lang="en-GB" dirty="0" err="1"/>
              <a:t>FlexTool</a:t>
            </a:r>
            <a:r>
              <a:rPr lang="en-GB" dirty="0"/>
              <a:t>, the file which contains these equations is called </a:t>
            </a:r>
            <a:r>
              <a:rPr lang="en-GB" dirty="0" err="1"/>
              <a:t>flexModel.mod</a:t>
            </a:r>
            <a:r>
              <a:rPr lang="en-GB" dirty="0"/>
              <a:t>.</a:t>
            </a:r>
          </a:p>
          <a:p>
            <a:pPr marL="0" lvl="0" indent="0" algn="l" rtl="0">
              <a:spcBef>
                <a:spcPts val="0"/>
              </a:spcBef>
              <a:spcAft>
                <a:spcPts val="0"/>
              </a:spcAft>
              <a:buNone/>
            </a:pPr>
            <a:endParaRPr lang="en-GB" dirty="0"/>
          </a:p>
          <a:p>
            <a:r>
              <a:rPr lang="en-GB" dirty="0"/>
              <a:t>Open source solvers typically perform well when solving linear programming problems. This is especially true for the solver used by </a:t>
            </a:r>
            <a:r>
              <a:rPr lang="en-GB" dirty="0" err="1"/>
              <a:t>FlexTool</a:t>
            </a:r>
            <a:r>
              <a:rPr lang="en-GB" dirty="0"/>
              <a:t>: </a:t>
            </a:r>
            <a:r>
              <a:rPr lang="en-GB" dirty="0" err="1"/>
              <a:t>C.l.p.</a:t>
            </a:r>
            <a:r>
              <a:rPr lang="en-GB" dirty="0"/>
              <a:t>, which is short for COIN-OR linear programming. However, when solving mixed-integer problems, commercial solvers are much better than open source solvers.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Efficient solution algorithm problems are largely based on primal simplex, dual simplex, and interior point methods. If you want to learn more about these methods we encourage you to find content online; however, this is out of the scope of this course.</a:t>
            </a:r>
            <a:endParaRPr lang="en-GB" dirty="0">
              <a:cs typeface="Calibri"/>
            </a:endParaRPr>
          </a:p>
          <a:p>
            <a:pPr marL="0" lvl="0" indent="0" algn="l" rtl="0">
              <a:spcBef>
                <a:spcPts val="0"/>
              </a:spcBef>
              <a:spcAft>
                <a:spcPts val="0"/>
              </a:spcAft>
              <a:buNone/>
            </a:pPr>
            <a:endParaRPr lang="en-GB" dirty="0"/>
          </a:p>
          <a:p>
            <a:r>
              <a:rPr lang="en-GB" dirty="0"/>
              <a:t>Linear problems are typically able to solve and find a global optimum. This means that the best possible solution is found. Integer problems, however, may not find the best solution, and instead they converge on a local optimum. A local optimum is a solution that may not be the best possible.</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err="1"/>
              <a:t>FlexTool</a:t>
            </a:r>
            <a:r>
              <a:rPr lang="en-GB" dirty="0"/>
              <a:t> seeks to minimize the overall costs of the system. Therefore, we say that the objective function is that of cost minimization. However, to inform the decisions, a number of variables are required. In this slide, we will explore the key variables which inform these decisions. Generally, these variables fall into three categories: system costs, penalties, and investments made.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Firstly, the overall costs of the system must be accounted for. The ones used by </a:t>
            </a:r>
            <a:r>
              <a:rPr lang="en-GB" dirty="0" err="1"/>
              <a:t>FlexTool</a:t>
            </a:r>
            <a:r>
              <a:rPr lang="en-GB" dirty="0"/>
              <a:t> are fixed operation and maintenance costs, variable operation and maintenance costs, fuel costs, CO2 emission costs, and start-up costs. These variables account for the costs of running a power generator.</a:t>
            </a:r>
            <a:endParaRPr lang="en-GB" dirty="0">
              <a:cs typeface="Calibri"/>
            </a:endParaRPr>
          </a:p>
          <a:p>
            <a:pPr marL="0" lvl="0" indent="0" algn="l" rtl="0">
              <a:spcBef>
                <a:spcPts val="0"/>
              </a:spcBef>
              <a:spcAft>
                <a:spcPts val="0"/>
              </a:spcAft>
              <a:buNone/>
            </a:pPr>
            <a:endParaRPr lang="en-GB" dirty="0"/>
          </a:p>
          <a:p>
            <a:r>
              <a:rPr lang="en-GB" dirty="0"/>
              <a:t>Of course, we may be able to reduce these costs; however, this would be at the expense of other factors, such as not adequately matching supply and demand. Therefore, several penalties are also modelled within </a:t>
            </a:r>
            <a:r>
              <a:rPr lang="en-GB" dirty="0" err="1"/>
              <a:t>FlexTool</a:t>
            </a:r>
            <a:r>
              <a:rPr lang="en-GB" dirty="0"/>
              <a:t> to reduce these undesirable outcomes. These include loss of load, insufficient upward reserves, insufficient capacity margin, curtailment of variable renewable energy sources (or V.R.E), and insufficient inertia.</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we must account for the costs of investment. These include unit investment costs, storage investment costs, and the costs required for transmission line investment.</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err="1"/>
              <a:t>FlexTool</a:t>
            </a:r>
            <a:r>
              <a:rPr lang="en-GB" dirty="0"/>
              <a:t> is made up of four fundamental building blocks. In this section, we will explain these major components and how they are brought together to create an abstract version of the modelled energy system.</a:t>
            </a:r>
          </a:p>
          <a:p>
            <a:pPr marL="0" lvl="0" indent="0" algn="l" rtl="0">
              <a:spcBef>
                <a:spcPts val="0"/>
              </a:spcBef>
              <a:spcAft>
                <a:spcPts val="0"/>
              </a:spcAft>
              <a:buNone/>
            </a:pPr>
            <a:r>
              <a:rPr lang="en-GB" dirty="0"/>
              <a:t>Firstly, grids are defined in this energy system. A grid (g) is made up of a particular product, for example, electricity or natural gas.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gids are then localized to their respective locations. These locations are defined as a node. For example, we could define four nodes in a particular country, these being north, south, east, and west. A greater or smaller amount of nodes could be defined, as per the use-case in question.</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Within these nodes there are units. Units can produce, consume, and store energy from a node in a grid. For example, a power plant generates electricity at a node in the south of the country in question.</a:t>
            </a:r>
            <a:endParaRPr lang="en-GB" dirty="0">
              <a:cs typeface="Calibri"/>
            </a:endParaRPr>
          </a:p>
          <a:p>
            <a:pPr marL="0" lvl="0" indent="0" algn="l" rtl="0">
              <a:spcBef>
                <a:spcPts val="0"/>
              </a:spcBef>
              <a:spcAft>
                <a:spcPts val="0"/>
              </a:spcAft>
              <a:buNone/>
            </a:pPr>
            <a:r>
              <a:rPr lang="en-GB" dirty="0"/>
              <a:t>Finally, we have </a:t>
            </a:r>
            <a:r>
              <a:rPr lang="en-GB" dirty="0" err="1"/>
              <a:t>timeslices</a:t>
            </a:r>
            <a:r>
              <a:rPr lang="en-GB" dirty="0"/>
              <a:t>. </a:t>
            </a:r>
            <a:r>
              <a:rPr lang="en-GB" dirty="0" err="1"/>
              <a:t>Timeslices</a:t>
            </a:r>
            <a:r>
              <a:rPr lang="en-GB" dirty="0"/>
              <a:t> are an ordered series of time intervals. For example, hours in the year. The model will run the grids, nodes, and units per </a:t>
            </a:r>
            <a:r>
              <a:rPr lang="en-GB" dirty="0" err="1"/>
              <a:t>timeslice</a:t>
            </a:r>
            <a:r>
              <a:rPr lang="en-GB" dirty="0"/>
              <a:t> interval.</a:t>
            </a:r>
            <a:endParaRPr lang="en-GB" dirty="0">
              <a:cs typeface="Calibri" panose="020F0502020204030204"/>
            </a:endParaRPr>
          </a:p>
          <a:p>
            <a:pPr marL="0" lvl="0" indent="0" algn="l" rtl="0">
              <a:spcBef>
                <a:spcPts val="0"/>
              </a:spcBef>
              <a:spcAft>
                <a:spcPts val="0"/>
              </a:spcAft>
              <a:buNone/>
            </a:pPr>
            <a:endParaRPr lang="en-GB" dirty="0"/>
          </a:p>
          <a:p>
            <a:r>
              <a:rPr lang="en-GB" dirty="0"/>
              <a:t>These components make up the modelled energy system, known in this case as a G. nut-system. A user can custom define their own G. nut-system through input data. Different input data can lead to very different G. nut-systems due to </a:t>
            </a:r>
            <a:r>
              <a:rPr lang="en-GB" dirty="0" err="1"/>
              <a:t>FlexTool’s</a:t>
            </a:r>
            <a:r>
              <a:rPr lang="en-GB" dirty="0"/>
              <a:t> inherent flexibility.</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see an example system. The system is made up of three nodes A, B, and C. Each of these nodes has a demand. These nodes have certain constraints, shown by the boxes on the left. The demand at each of the nodes is met by three unit types, made up of coal and wind.</a:t>
            </a:r>
          </a:p>
          <a:p>
            <a:pPr marL="0" lvl="0" indent="0" algn="l" rtl="0">
              <a:spcBef>
                <a:spcPts val="0"/>
              </a:spcBef>
              <a:spcAft>
                <a:spcPts val="0"/>
              </a:spcAft>
              <a:buNone/>
            </a:pPr>
            <a:endParaRPr lang="en-GB" dirty="0"/>
          </a:p>
          <a:p>
            <a:r>
              <a:rPr lang="en-GB" dirty="0"/>
              <a:t>It is possible to set constraints on the nodes. In this example, we have two constraints for each of the nodes. The first constraint is applied to all of the Nodes: A, B, and C must have an inertia limit of 10,000 megawatts cumulatively. In this context, inertia refers to the energy stored in large rotating generators, which can be used to make up for sudden reductions in supply elsewhere.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second constraint placed on the nodes is that of a dynamic reserve. A dynamic reserve, in this context, refers to the need to have a reserve capacity based on online generation. For example, 5% of all online wind power generation.</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define the electricity demands at each of these nodes. Node A has a demand of 1000 MWh, Node B a demand of 1500 MWh, and Node C a demand of 500 MWh.</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unit type defines generic details about the units that service this demand. So, in this example, all coal units share an efficiency of 28% and an investment cost of 800 €/kW. All wind units share an efficiency of 100% and an investment cost of 1000 €/kW. </a:t>
            </a:r>
            <a:endParaRPr lang="en-GB" u="none"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err="1"/>
              <a:t>FlexTool</a:t>
            </a:r>
            <a:r>
              <a:rPr lang="en-GB" dirty="0"/>
              <a:t> can run in two different operation modes: Dispatch and Invest.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dispatch, </a:t>
            </a:r>
            <a:r>
              <a:rPr lang="en-GB" dirty="0" err="1"/>
              <a:t>FlexTool</a:t>
            </a:r>
            <a:r>
              <a:rPr lang="en-GB" dirty="0"/>
              <a:t> will optimize the operation of a predefined capacity. For example, an existing case study in a particular node may have 1000 megawatt-hours of demand, which is being met by 500 megawatts of solar, 500 megawatts of wind, and 500 megawatts of gas turbines. With this current system, </a:t>
            </a:r>
            <a:r>
              <a:rPr lang="en-GB" dirty="0" err="1"/>
              <a:t>FlexTool</a:t>
            </a:r>
            <a:r>
              <a:rPr lang="en-GB" dirty="0"/>
              <a:t> will tell you the optimal way in which these sources should be used to meet demand.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Dispatch mode can be used to study current flexibility issues or existing capacity expansion plans. Another way it can be used is to reduce CO2 emissions resulting from a capacity expansion plan.</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second operation mode is where </a:t>
            </a:r>
            <a:r>
              <a:rPr lang="en-GB" dirty="0" err="1"/>
              <a:t>FlexTool</a:t>
            </a:r>
            <a:r>
              <a:rPr lang="en-GB" dirty="0"/>
              <a:t> can make optimal investments for you. For example, </a:t>
            </a:r>
            <a:r>
              <a:rPr lang="en-GB" dirty="0" err="1"/>
              <a:t>FlexTool</a:t>
            </a:r>
            <a:r>
              <a:rPr lang="en-GB" dirty="0"/>
              <a:t> can find the optimal way to invest to solve flexibility issues or reduce operating costs.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this mode, users can define limits to the number of allowed investments by adding constraints: for example, by limiting the number of renewable energy sources, such as solar and wind.</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ackground pattern&#10;&#10;Description automatically generated">
            <a:extLst>
              <a:ext uri="{FF2B5EF4-FFF2-40B4-BE49-F238E27FC236}">
                <a16:creationId xmlns:a16="http://schemas.microsoft.com/office/drawing/2014/main" id="{3BAF3904-44E0-4C3F-A22C-DBEDF2BA6BDF}"/>
              </a:ext>
            </a:extLst>
          </p:cNvPr>
          <p:cNvPicPr>
            <a:picLocks noChangeAspect="1"/>
          </p:cNvPicPr>
          <p:nvPr/>
        </p:nvPicPr>
        <p:blipFill>
          <a:blip r:embed="rId3"/>
          <a:stretch>
            <a:fillRect/>
          </a:stretch>
        </p:blipFill>
        <p:spPr>
          <a:xfrm>
            <a:off x="0" y="153"/>
            <a:ext cx="12192000" cy="6857693"/>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782936"/>
            <a:ext cx="3427035"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423274"/>
            <a:ext cx="6842310" cy="1446550"/>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14</a:t>
            </a:r>
            <a:r>
              <a:rPr lang="en-ZA" sz="4400" b="1">
                <a:latin typeface="Open Sans ExtraBold"/>
                <a:ea typeface="Open Sans ExtraBold" panose="020B0606030504020204" pitchFamily="34" charset="0"/>
                <a:cs typeface="Open Sans ExtraBold" panose="020B0606030504020204" pitchFamily="34" charset="0"/>
              </a:rPr>
              <a:t> </a:t>
            </a:r>
            <a:br>
              <a:rPr lang="en-ZA" sz="4400" b="1">
                <a:latin typeface="Open Sans ExtraBold"/>
                <a:ea typeface="Open Sans ExtraBold" panose="020B0606030504020204" pitchFamily="34" charset="0"/>
                <a:cs typeface="Open Sans ExtraBold" panose="020B0606030504020204" pitchFamily="34" charset="0"/>
              </a:rPr>
            </a:br>
            <a:r>
              <a:rPr lang="en-ZA" sz="4400" b="1">
                <a:latin typeface="Open Sans ExtraBold"/>
                <a:ea typeface="Open Sans ExtraBold" panose="020B0606030504020204" pitchFamily="34" charset="0"/>
                <a:cs typeface="Open Sans ExtraBold" panose="020B0606030504020204" pitchFamily="34" charset="0"/>
              </a:rPr>
              <a:t>FlexTool methodology</a:t>
            </a:r>
            <a:endParaRPr lang="en-US" sz="4400" b="1">
              <a:latin typeface="Open Sans ExtraBold"/>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14.2.3 Storage Within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FlexTool</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CF195017-AE81-4C4B-A387-4849967D35ED}"/>
              </a:ext>
            </a:extLst>
          </p:cNvPr>
          <p:cNvSpPr>
            <a:spLocks noGrp="1"/>
          </p:cNvSpPr>
          <p:nvPr>
            <p:ph idx="1"/>
          </p:nvPr>
        </p:nvSpPr>
        <p:spPr>
          <a:xfrm>
            <a:off x="838200" y="1825624"/>
            <a:ext cx="10515600" cy="4308047"/>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Within </a:t>
            </a:r>
            <a:r>
              <a:rPr lang="en-US" sz="2000" dirty="0" err="1">
                <a:latin typeface="Open Sans"/>
                <a:ea typeface="Open Sans" panose="020B0606030504020204" pitchFamily="34" charset="0"/>
                <a:cs typeface="Open Sans" panose="020B0606030504020204" pitchFamily="34" charset="0"/>
              </a:rPr>
              <a:t>FlexTool</a:t>
            </a:r>
            <a:r>
              <a:rPr lang="en-US" sz="2000" dirty="0">
                <a:latin typeface="Open Sans"/>
                <a:ea typeface="Open Sans" panose="020B0606030504020204" pitchFamily="34" charset="0"/>
                <a:cs typeface="Open Sans" panose="020B0606030504020204" pitchFamily="34" charset="0"/>
              </a:rPr>
              <a:t> it is possible to model storage units.</a:t>
            </a:r>
          </a:p>
          <a:p>
            <a:r>
              <a:rPr lang="en-US" sz="2000" dirty="0">
                <a:latin typeface="Open Sans"/>
                <a:ea typeface="Open Sans" panose="020B0606030504020204" pitchFamily="34" charset="0"/>
                <a:cs typeface="Open Sans" panose="020B0606030504020204" pitchFamily="34" charset="0"/>
              </a:rPr>
              <a:t>These storage units store energy and release it later.</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The basic units, for example battery storages, are very simple to model with </a:t>
            </a:r>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a:ea typeface="Open Sans" panose="020B0606030504020204" pitchFamily="34" charset="0"/>
                <a:cs typeface="Open Sans" panose="020B0606030504020204" pitchFamily="34" charset="0"/>
              </a:rPr>
              <a:t>More advanced case studies can have storage charging units that store energy into a storage grid.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Storage discharge units are also possible, which convert stored energy back to the default grid.</a:t>
            </a:r>
          </a:p>
          <a:p>
            <a:r>
              <a:rPr lang="en-US" sz="2000" dirty="0">
                <a:latin typeface="Open Sans"/>
                <a:ea typeface="Open Sans" panose="020B0606030504020204" pitchFamily="34" charset="0"/>
                <a:cs typeface="Open Sans" panose="020B0606030504020204" pitchFamily="34" charset="0"/>
              </a:rPr>
              <a:t>It is possible to model different kinds of storage. For example, batteries, pumped hydro, and power-to-x</a:t>
            </a:r>
          </a:p>
          <a:p>
            <a:r>
              <a:rPr lang="en-US" sz="2000" dirty="0">
                <a:latin typeface="Open Sans" panose="020B0606030504020204" pitchFamily="34" charset="0"/>
                <a:ea typeface="Open Sans" panose="020B0606030504020204" pitchFamily="34" charset="0"/>
                <a:cs typeface="Open Sans" panose="020B0606030504020204" pitchFamily="34" charset="0"/>
              </a:rPr>
              <a:t>Users can study how storages benefit the energy systems in both the short and long-term.</a:t>
            </a:r>
          </a:p>
        </p:txBody>
      </p:sp>
      <p:pic>
        <p:nvPicPr>
          <p:cNvPr id="4" name="373f0283e72de637f536dea7adce6f2840d704470259297f93bee626c12b71fb" descr="373f0283e72de637f536dea7adce6f2840d704470259297f93bee626c12b71fb">
            <a:hlinkClick r:id="" action="ppaction://media"/>
            <a:extLst>
              <a:ext uri="{FF2B5EF4-FFF2-40B4-BE49-F238E27FC236}">
                <a16:creationId xmlns:a16="http://schemas.microsoft.com/office/drawing/2014/main" id="{801FCDCB-AFFC-DD45-8FEC-513A531872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2119" y="568171"/>
            <a:ext cx="812800" cy="812800"/>
          </a:xfrm>
          <a:prstGeom prst="rect">
            <a:avLst/>
          </a:prstGeom>
        </p:spPr>
      </p:pic>
    </p:spTree>
    <p:extLst>
      <p:ext uri="{BB962C8B-B14F-4D97-AF65-F5344CB8AC3E}">
        <p14:creationId xmlns:p14="http://schemas.microsoft.com/office/powerpoint/2010/main" val="1149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14.2.4 Sector Coupling</a:t>
            </a: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F5DD5294-6D7C-A24B-8F93-9FCA516B0D8D}"/>
              </a:ext>
            </a:extLst>
          </p:cNvPr>
          <p:cNvSpPr>
            <a:spLocks noGrp="1"/>
          </p:cNvSpPr>
          <p:nvPr>
            <p:ph idx="1"/>
          </p:nvPr>
        </p:nvSpPr>
        <p:spPr>
          <a:xfrm>
            <a:off x="838200" y="1825624"/>
            <a:ext cx="10515600" cy="4441611"/>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Sector coupling can often provide an important source of flexibility to the grid.</a:t>
            </a:r>
          </a:p>
          <a:p>
            <a:r>
              <a:rPr lang="en-US" sz="2000" dirty="0">
                <a:latin typeface="Open Sans" panose="020B0606030504020204" pitchFamily="34" charset="0"/>
                <a:ea typeface="Open Sans" panose="020B0606030504020204" pitchFamily="34" charset="0"/>
                <a:cs typeface="Open Sans" panose="020B0606030504020204" pitchFamily="34" charset="0"/>
              </a:rPr>
              <a:t>For example, processing sugar cane or tobacco for peak loads and surplus power.</a:t>
            </a:r>
          </a:p>
          <a:p>
            <a:r>
              <a:rPr lang="en-US" sz="2000" dirty="0">
                <a:latin typeface="Open Sans" panose="020B0606030504020204" pitchFamily="34" charset="0"/>
                <a:ea typeface="Open Sans" panose="020B0606030504020204" pitchFamily="34" charset="0"/>
                <a:cs typeface="Open Sans" panose="020B0606030504020204" pitchFamily="34" charset="0"/>
              </a:rPr>
              <a:t>Electric vehicle (EV) sector coupling example</a:t>
            </a:r>
            <a:r>
              <a:rPr lang="en-US" sz="2000" b="1"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b="1" dirty="0">
                <a:latin typeface="Open Sans"/>
                <a:ea typeface="Open Sans" panose="020B0606030504020204" pitchFamily="34" charset="0"/>
                <a:cs typeface="Open Sans" panose="020B0606030504020204" pitchFamily="34" charset="0"/>
              </a:rPr>
              <a:t>Dummy EV charging</a:t>
            </a:r>
            <a:r>
              <a:rPr lang="en-US" sz="2000" dirty="0">
                <a:latin typeface="Open Sans"/>
                <a:ea typeface="Open Sans" panose="020B0606030504020204" pitchFamily="34" charset="0"/>
                <a:cs typeface="Open Sans" panose="020B0606030504020204" pitchFamily="34" charset="0"/>
              </a:rPr>
              <a:t>, where car owners charge their cars, but do not discharge into the gird.</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Smart EV charging</a:t>
            </a:r>
            <a:r>
              <a:rPr lang="en-US" sz="2000" dirty="0">
                <a:latin typeface="Open Sans" panose="020B0606030504020204" pitchFamily="34" charset="0"/>
                <a:ea typeface="Open Sans" panose="020B0606030504020204" pitchFamily="34" charset="0"/>
                <a:cs typeface="Open Sans" panose="020B0606030504020204" pitchFamily="34" charset="0"/>
              </a:rPr>
              <a:t>, where a certain share of EV owners can shift their charging by a few hours to aid the grid.</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EVs as storage</a:t>
            </a:r>
            <a:r>
              <a:rPr lang="en-US" sz="2000" dirty="0">
                <a:latin typeface="Open Sans" panose="020B0606030504020204" pitchFamily="34" charset="0"/>
                <a:ea typeface="Open Sans" panose="020B0606030504020204" pitchFamily="34" charset="0"/>
                <a:cs typeface="Open Sans" panose="020B0606030504020204" pitchFamily="34" charset="0"/>
              </a:rPr>
              <a:t>, where a certain </a:t>
            </a:r>
            <a:r>
              <a:rPr lang="en-GB" sz="2000" dirty="0">
                <a:latin typeface="Open Sans" panose="020B0606030504020204" pitchFamily="34" charset="0"/>
                <a:ea typeface="Open Sans" panose="020B0606030504020204" pitchFamily="34" charset="0"/>
                <a:cs typeface="Open Sans" panose="020B0606030504020204" pitchFamily="34" charset="0"/>
              </a:rPr>
              <a:t>proportion of car owners allow their car batteries to be used as balancing storages in the grid. This is known as vehicle to grid (V2G).</a:t>
            </a:r>
          </a:p>
          <a:p>
            <a:r>
              <a:rPr lang="en-US" sz="2000" dirty="0">
                <a:latin typeface="Open Sans"/>
                <a:ea typeface="Open Sans" panose="020B0606030504020204" pitchFamily="34" charset="0"/>
                <a:cs typeface="Open Sans" panose="020B0606030504020204" pitchFamily="34" charset="0"/>
              </a:rPr>
              <a:t>It is possible to model just one of these cases, or a mixture of all cases.</a:t>
            </a:r>
          </a:p>
        </p:txBody>
      </p:sp>
      <p:pic>
        <p:nvPicPr>
          <p:cNvPr id="4" name="981852bc67d97485a1aae3150990940f40d704470259297f93bee626c12b71fb" descr="981852bc67d97485a1aae3150990940f40d704470259297f93bee626c12b71fb">
            <a:hlinkClick r:id="" action="ppaction://media"/>
            <a:extLst>
              <a:ext uri="{FF2B5EF4-FFF2-40B4-BE49-F238E27FC236}">
                <a16:creationId xmlns:a16="http://schemas.microsoft.com/office/drawing/2014/main" id="{291AEA6C-B7BA-CD46-BD3E-DF24A418C0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2119" y="598590"/>
            <a:ext cx="812800" cy="812800"/>
          </a:xfrm>
          <a:prstGeom prst="rect">
            <a:avLst/>
          </a:prstGeom>
        </p:spPr>
      </p:pic>
    </p:spTree>
    <p:extLst>
      <p:ext uri="{BB962C8B-B14F-4D97-AF65-F5344CB8AC3E}">
        <p14:creationId xmlns:p14="http://schemas.microsoft.com/office/powerpoint/2010/main" val="37201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14.2.5 Scenarios</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34938C41-DDB3-F248-B77C-EA4025DD6EB6}"/>
              </a:ext>
            </a:extLst>
          </p:cNvPr>
          <p:cNvSpPr>
            <a:spLocks noGrp="1"/>
          </p:cNvSpPr>
          <p:nvPr>
            <p:ph idx="1"/>
          </p:nvPr>
        </p:nvSpPr>
        <p:spPr>
          <a:xfrm>
            <a:off x="838200" y="1825625"/>
            <a:ext cx="10515600" cy="3969000"/>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Scenarios allow the user to make quick, small changes that do not change the baseline input data.</a:t>
            </a:r>
          </a:p>
          <a:p>
            <a:r>
              <a:rPr lang="en-US" sz="2000" dirty="0">
                <a:latin typeface="Open Sans" panose="020B0606030504020204" pitchFamily="34" charset="0"/>
                <a:ea typeface="Open Sans" panose="020B0606030504020204" pitchFamily="34" charset="0"/>
                <a:cs typeface="Open Sans" panose="020B0606030504020204" pitchFamily="34" charset="0"/>
              </a:rPr>
              <a:t>It is possible to run many variations easily.</a:t>
            </a: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can scenarios be used?</a:t>
            </a:r>
          </a:p>
          <a:p>
            <a:r>
              <a:rPr lang="en-US" sz="2000" dirty="0">
                <a:latin typeface="Open Sans" panose="020B0606030504020204" pitchFamily="34" charset="0"/>
                <a:ea typeface="Open Sans" panose="020B0606030504020204" pitchFamily="34" charset="0"/>
                <a:cs typeface="Open Sans" panose="020B0606030504020204" pitchFamily="34" charset="0"/>
              </a:rPr>
              <a:t>Making sensitivity analyses possible, e.g., what happens if we vary electricity demand </a:t>
            </a:r>
            <a:r>
              <a:rPr lang="en-GB" sz="2000" dirty="0">
                <a:latin typeface="Open Sans" panose="020B0606030504020204" pitchFamily="34" charset="0"/>
                <a:ea typeface="Open Sans" panose="020B0606030504020204" pitchFamily="34" charset="0"/>
                <a:cs typeface="Open Sans" panose="020B0606030504020204" pitchFamily="34" charset="0"/>
              </a:rPr>
              <a:t>±10%.</a:t>
            </a:r>
          </a:p>
          <a:p>
            <a:r>
              <a:rPr lang="en-US" sz="2000" dirty="0">
                <a:latin typeface="Open Sans" panose="020B0606030504020204" pitchFamily="34" charset="0"/>
                <a:ea typeface="Open Sans" panose="020B0606030504020204" pitchFamily="34" charset="0"/>
                <a:cs typeface="Open Sans" panose="020B0606030504020204" pitchFamily="34" charset="0"/>
              </a:rPr>
              <a:t>Make changes to parameters, e.g., increase amount of solar in the system.</a:t>
            </a:r>
          </a:p>
          <a:p>
            <a:r>
              <a:rPr lang="en-US" sz="2000" dirty="0">
                <a:latin typeface="Open Sans" panose="020B0606030504020204" pitchFamily="34" charset="0"/>
                <a:ea typeface="Open Sans" panose="020B0606030504020204" pitchFamily="34" charset="0"/>
                <a:cs typeface="Open Sans" panose="020B0606030504020204" pitchFamily="34" charset="0"/>
              </a:rPr>
              <a:t>Change operation mode of the model, e.g., dispatch and investment.</a:t>
            </a:r>
          </a:p>
          <a:p>
            <a:r>
              <a:rPr lang="en-US" sz="2000" dirty="0">
                <a:latin typeface="Open Sans" panose="020B0606030504020204" pitchFamily="34" charset="0"/>
                <a:ea typeface="Open Sans" panose="020B0606030504020204" pitchFamily="34" charset="0"/>
                <a:cs typeface="Open Sans" panose="020B0606030504020204" pitchFamily="34" charset="0"/>
              </a:rPr>
              <a:t>Study the impacts of the parameters that control the constraints.</a:t>
            </a:r>
          </a:p>
        </p:txBody>
      </p:sp>
      <p:pic>
        <p:nvPicPr>
          <p:cNvPr id="4" name="49db8d4c6ed15991f9533f22f7aae32540d704470259297f93bee626c12b71fb" descr="49db8d4c6ed15991f9533f22f7aae32540d704470259297f93bee626c12b71fb">
            <a:hlinkClick r:id="" action="ppaction://media"/>
            <a:extLst>
              <a:ext uri="{FF2B5EF4-FFF2-40B4-BE49-F238E27FC236}">
                <a16:creationId xmlns:a16="http://schemas.microsoft.com/office/drawing/2014/main" id="{423830F4-95E6-8142-9B0C-B800C2B81C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4230" y="506413"/>
            <a:ext cx="812800" cy="812800"/>
          </a:xfrm>
          <a:prstGeom prst="rect">
            <a:avLst/>
          </a:prstGeom>
        </p:spPr>
      </p:pic>
    </p:spTree>
    <p:extLst>
      <p:ext uri="{BB962C8B-B14F-4D97-AF65-F5344CB8AC3E}">
        <p14:creationId xmlns:p14="http://schemas.microsoft.com/office/powerpoint/2010/main" val="17329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a:t>IRENA (2020), IRENA FlexTool Basic Training, International Renewable Energy Agency, Abu Dhabi</a:t>
            </a:r>
            <a:endParaRPr lang="en-US"/>
          </a:p>
        </p:txBody>
      </p:sp>
    </p:spTree>
    <p:extLst>
      <p:ext uri="{BB962C8B-B14F-4D97-AF65-F5344CB8AC3E}">
        <p14:creationId xmlns:p14="http://schemas.microsoft.com/office/powerpoint/2010/main" val="149134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14.3.1 Input Data</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80A7BF99-5E6F-2F40-A19F-66A722DEEF3F}"/>
              </a:ext>
            </a:extLst>
          </p:cNvPr>
          <p:cNvSpPr>
            <a:spLocks noGrp="1"/>
          </p:cNvSpPr>
          <p:nvPr>
            <p:ph idx="1"/>
          </p:nvPr>
        </p:nvSpPr>
        <p:spPr>
          <a:xfrm>
            <a:off x="838200" y="1825625"/>
            <a:ext cx="10515600" cy="3701960"/>
          </a:xfrm>
        </p:spPr>
        <p:txBody>
          <a:bodyPr vert="horz" lIns="91440" tIns="45720" rIns="91440" bIns="45720" rtlCol="0" anchor="t">
            <a:normAutofit/>
          </a:bodyPr>
          <a:lstStyle/>
          <a:p>
            <a:r>
              <a:rPr lang="en-US" sz="2000">
                <a:latin typeface="Open Sans"/>
                <a:ea typeface="Open Sans" panose="020B0606030504020204" pitchFamily="34" charset="0"/>
                <a:cs typeface="Open Sans" panose="020B0606030504020204" pitchFamily="34" charset="0"/>
              </a:rPr>
              <a:t>The input data for </a:t>
            </a:r>
            <a:r>
              <a:rPr lang="en-US" sz="2000" err="1">
                <a:latin typeface="Open Sans"/>
                <a:ea typeface="Open Sans" panose="020B0606030504020204" pitchFamily="34" charset="0"/>
                <a:cs typeface="Open Sans" panose="020B0606030504020204" pitchFamily="34" charset="0"/>
              </a:rPr>
              <a:t>FlexTool</a:t>
            </a:r>
            <a:r>
              <a:rPr lang="en-US" sz="2000">
                <a:latin typeface="Open Sans"/>
                <a:ea typeface="Open Sans" panose="020B0606030504020204" pitchFamily="34" charset="0"/>
                <a:cs typeface="Open Sans" panose="020B0606030504020204" pitchFamily="34" charset="0"/>
              </a:rPr>
              <a:t> is defined in Excel spreadsheets.</a:t>
            </a:r>
          </a:p>
          <a:p>
            <a:r>
              <a:rPr lang="en-US" sz="2000">
                <a:latin typeface="Open Sans"/>
                <a:ea typeface="Open Sans" panose="020B0606030504020204" pitchFamily="34" charset="0"/>
                <a:cs typeface="Open Sans" panose="020B0606030504020204" pitchFamily="34" charset="0"/>
              </a:rPr>
              <a:t>For </a:t>
            </a:r>
            <a:r>
              <a:rPr lang="en-US" sz="2000">
                <a:latin typeface="Open Sans"/>
              </a:rPr>
              <a:t>example, within</a:t>
            </a:r>
            <a:r>
              <a:rPr lang="en-US" sz="2000">
                <a:latin typeface="Open Sans"/>
                <a:ea typeface="Open Sans" panose="020B0606030504020204" pitchFamily="34" charset="0"/>
                <a:cs typeface="Open Sans" panose="020B0606030504020204" pitchFamily="34" charset="0"/>
              </a:rPr>
              <a:t> the folder </a:t>
            </a:r>
            <a:r>
              <a:rPr lang="en-US" sz="2000" err="1">
                <a:latin typeface="Open Sans"/>
                <a:ea typeface="Open Sans" panose="020B0606030504020204" pitchFamily="34" charset="0"/>
                <a:cs typeface="Open Sans" panose="020B0606030504020204" pitchFamily="34" charset="0"/>
              </a:rPr>
              <a:t>InputData</a:t>
            </a:r>
            <a:r>
              <a:rPr lang="en-US" sz="2000">
                <a:latin typeface="Open Sans"/>
                <a:ea typeface="Open Sans" panose="020B0606030504020204" pitchFamily="34" charset="0"/>
                <a:cs typeface="Open Sans" panose="020B0606030504020204" pitchFamily="34" charset="0"/>
              </a:rPr>
              <a:t> and file demoModel-1.xlsm</a:t>
            </a:r>
          </a:p>
        </p:txBody>
      </p:sp>
      <p:pic>
        <p:nvPicPr>
          <p:cNvPr id="10" name="Picture 9">
            <a:extLst>
              <a:ext uri="{FF2B5EF4-FFF2-40B4-BE49-F238E27FC236}">
                <a16:creationId xmlns:a16="http://schemas.microsoft.com/office/drawing/2014/main" id="{FF5EA323-8689-EF49-B0FD-CF3E24ADC471}"/>
              </a:ext>
            </a:extLst>
          </p:cNvPr>
          <p:cNvPicPr>
            <a:picLocks noChangeAspect="1"/>
          </p:cNvPicPr>
          <p:nvPr/>
        </p:nvPicPr>
        <p:blipFill>
          <a:blip r:embed="rId6"/>
          <a:stretch>
            <a:fillRect/>
          </a:stretch>
        </p:blipFill>
        <p:spPr>
          <a:xfrm>
            <a:off x="8335260" y="2969977"/>
            <a:ext cx="2863459" cy="1396655"/>
          </a:xfrm>
          <a:prstGeom prst="rect">
            <a:avLst/>
          </a:prstGeom>
        </p:spPr>
      </p:pic>
      <p:cxnSp>
        <p:nvCxnSpPr>
          <p:cNvPr id="11" name="Straight Arrow Connector 10">
            <a:extLst>
              <a:ext uri="{FF2B5EF4-FFF2-40B4-BE49-F238E27FC236}">
                <a16:creationId xmlns:a16="http://schemas.microsoft.com/office/drawing/2014/main" id="{6BAD527A-7042-C34B-B597-711AD367D7E3}"/>
              </a:ext>
            </a:extLst>
          </p:cNvPr>
          <p:cNvCxnSpPr>
            <a:cxnSpLocks/>
            <a:stCxn id="14" idx="2"/>
          </p:cNvCxnSpPr>
          <p:nvPr/>
        </p:nvCxnSpPr>
        <p:spPr>
          <a:xfrm>
            <a:off x="7230337" y="3521911"/>
            <a:ext cx="1273747" cy="476185"/>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643F76C2-8481-3C42-80E5-AA23D211F493}"/>
              </a:ext>
            </a:extLst>
          </p:cNvPr>
          <p:cNvSpPr txBox="1"/>
          <p:nvPr/>
        </p:nvSpPr>
        <p:spPr>
          <a:xfrm>
            <a:off x="9311797" y="2377004"/>
            <a:ext cx="2358137" cy="24622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1000"/>
              <a:t>Light blue cells are for numeric values</a:t>
            </a:r>
          </a:p>
        </p:txBody>
      </p:sp>
      <p:cxnSp>
        <p:nvCxnSpPr>
          <p:cNvPr id="13" name="Straight Arrow Connector 12">
            <a:extLst>
              <a:ext uri="{FF2B5EF4-FFF2-40B4-BE49-F238E27FC236}">
                <a16:creationId xmlns:a16="http://schemas.microsoft.com/office/drawing/2014/main" id="{FDAAD036-4862-8F4B-8BC0-74342B9C46E4}"/>
              </a:ext>
            </a:extLst>
          </p:cNvPr>
          <p:cNvCxnSpPr>
            <a:cxnSpLocks/>
            <a:stCxn id="12" idx="2"/>
          </p:cNvCxnSpPr>
          <p:nvPr/>
        </p:nvCxnSpPr>
        <p:spPr>
          <a:xfrm flipH="1">
            <a:off x="9752838" y="2623225"/>
            <a:ext cx="738028" cy="1151423"/>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59B6A636-7897-F646-902C-C8FCA35AC95D}"/>
              </a:ext>
            </a:extLst>
          </p:cNvPr>
          <p:cNvSpPr txBox="1"/>
          <p:nvPr/>
        </p:nvSpPr>
        <p:spPr>
          <a:xfrm>
            <a:off x="6280495" y="2967913"/>
            <a:ext cx="1899684" cy="55399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lIns="91440" tIns="45720" rIns="91440" bIns="45720" rtlCol="0" anchor="t">
            <a:spAutoFit/>
          </a:bodyPr>
          <a:lstStyle/>
          <a:p>
            <a:r>
              <a:rPr lang="en-US" sz="1000"/>
              <a:t>Violet cells are for text that defines the names of nodes, grids, unit types, or fuels</a:t>
            </a:r>
          </a:p>
        </p:txBody>
      </p:sp>
      <p:pic>
        <p:nvPicPr>
          <p:cNvPr id="15" name="Picture 14">
            <a:extLst>
              <a:ext uri="{FF2B5EF4-FFF2-40B4-BE49-F238E27FC236}">
                <a16:creationId xmlns:a16="http://schemas.microsoft.com/office/drawing/2014/main" id="{805B3B3F-665B-9149-85F8-401375248DE2}"/>
              </a:ext>
            </a:extLst>
          </p:cNvPr>
          <p:cNvPicPr>
            <a:picLocks noChangeAspect="1"/>
          </p:cNvPicPr>
          <p:nvPr/>
        </p:nvPicPr>
        <p:blipFill>
          <a:blip r:embed="rId7"/>
          <a:stretch>
            <a:fillRect/>
          </a:stretch>
        </p:blipFill>
        <p:spPr>
          <a:xfrm>
            <a:off x="514295" y="4371278"/>
            <a:ext cx="5041303" cy="1511225"/>
          </a:xfrm>
          <a:prstGeom prst="rect">
            <a:avLst/>
          </a:prstGeom>
        </p:spPr>
      </p:pic>
      <p:cxnSp>
        <p:nvCxnSpPr>
          <p:cNvPr id="16" name="Straight Arrow Connector 15">
            <a:extLst>
              <a:ext uri="{FF2B5EF4-FFF2-40B4-BE49-F238E27FC236}">
                <a16:creationId xmlns:a16="http://schemas.microsoft.com/office/drawing/2014/main" id="{386541CB-3B7D-D446-9F97-FC9A28A92F94}"/>
              </a:ext>
            </a:extLst>
          </p:cNvPr>
          <p:cNvCxnSpPr>
            <a:cxnSpLocks/>
          </p:cNvCxnSpPr>
          <p:nvPr/>
        </p:nvCxnSpPr>
        <p:spPr>
          <a:xfrm>
            <a:off x="2355808" y="4258767"/>
            <a:ext cx="60250" cy="88686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1D572B7D-191B-0649-99CF-B5C4F36F6395}"/>
              </a:ext>
            </a:extLst>
          </p:cNvPr>
          <p:cNvSpPr txBox="1"/>
          <p:nvPr/>
        </p:nvSpPr>
        <p:spPr>
          <a:xfrm>
            <a:off x="756672" y="3858657"/>
            <a:ext cx="3568996" cy="40011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1000"/>
              <a:t>Dark blue cells have dropdown menus to choose names defined in violet or green cells</a:t>
            </a:r>
          </a:p>
        </p:txBody>
      </p:sp>
      <p:pic>
        <p:nvPicPr>
          <p:cNvPr id="18" name="Picture 17">
            <a:extLst>
              <a:ext uri="{FF2B5EF4-FFF2-40B4-BE49-F238E27FC236}">
                <a16:creationId xmlns:a16="http://schemas.microsoft.com/office/drawing/2014/main" id="{52D1748D-7BC0-B64C-B704-D0027DFEC01E}"/>
              </a:ext>
            </a:extLst>
          </p:cNvPr>
          <p:cNvPicPr>
            <a:picLocks noChangeAspect="1"/>
          </p:cNvPicPr>
          <p:nvPr/>
        </p:nvPicPr>
        <p:blipFill>
          <a:blip r:embed="rId8"/>
          <a:stretch>
            <a:fillRect/>
          </a:stretch>
        </p:blipFill>
        <p:spPr>
          <a:xfrm>
            <a:off x="5816097" y="4652946"/>
            <a:ext cx="1923474" cy="1207164"/>
          </a:xfrm>
          <a:prstGeom prst="rect">
            <a:avLst/>
          </a:prstGeom>
        </p:spPr>
      </p:pic>
      <p:cxnSp>
        <p:nvCxnSpPr>
          <p:cNvPr id="19" name="Straight Arrow Connector 18">
            <a:extLst>
              <a:ext uri="{FF2B5EF4-FFF2-40B4-BE49-F238E27FC236}">
                <a16:creationId xmlns:a16="http://schemas.microsoft.com/office/drawing/2014/main" id="{48016152-3159-AD4D-BE55-98EB21D8854D}"/>
              </a:ext>
            </a:extLst>
          </p:cNvPr>
          <p:cNvCxnSpPr>
            <a:cxnSpLocks/>
          </p:cNvCxnSpPr>
          <p:nvPr/>
        </p:nvCxnSpPr>
        <p:spPr>
          <a:xfrm flipH="1" flipV="1">
            <a:off x="7579259" y="4922678"/>
            <a:ext cx="693690" cy="206453"/>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E5480A3E-9287-8140-8CBA-C0D39C75926F}"/>
              </a:ext>
            </a:extLst>
          </p:cNvPr>
          <p:cNvSpPr txBox="1"/>
          <p:nvPr/>
        </p:nvSpPr>
        <p:spPr>
          <a:xfrm>
            <a:off x="8272949" y="5013773"/>
            <a:ext cx="3341350" cy="40011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1000"/>
              <a:t>Green cells define the names of the time series that are needed in the ‘units’ sheet.</a:t>
            </a:r>
          </a:p>
        </p:txBody>
      </p:sp>
      <p:sp>
        <p:nvSpPr>
          <p:cNvPr id="21" name="Oval 20">
            <a:extLst>
              <a:ext uri="{FF2B5EF4-FFF2-40B4-BE49-F238E27FC236}">
                <a16:creationId xmlns:a16="http://schemas.microsoft.com/office/drawing/2014/main" id="{0B7622D3-B433-904A-BAF9-3096B61EC241}"/>
              </a:ext>
            </a:extLst>
          </p:cNvPr>
          <p:cNvSpPr/>
          <p:nvPr/>
        </p:nvSpPr>
        <p:spPr>
          <a:xfrm>
            <a:off x="5879084" y="2883571"/>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sp>
        <p:nvSpPr>
          <p:cNvPr id="22" name="Oval 21">
            <a:extLst>
              <a:ext uri="{FF2B5EF4-FFF2-40B4-BE49-F238E27FC236}">
                <a16:creationId xmlns:a16="http://schemas.microsoft.com/office/drawing/2014/main" id="{952A5FF8-721D-4B45-ACC3-5EBFDDD2FDE5}"/>
              </a:ext>
            </a:extLst>
          </p:cNvPr>
          <p:cNvSpPr/>
          <p:nvPr/>
        </p:nvSpPr>
        <p:spPr>
          <a:xfrm>
            <a:off x="11131144" y="2030252"/>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sp>
        <p:nvSpPr>
          <p:cNvPr id="23" name="Oval 22">
            <a:extLst>
              <a:ext uri="{FF2B5EF4-FFF2-40B4-BE49-F238E27FC236}">
                <a16:creationId xmlns:a16="http://schemas.microsoft.com/office/drawing/2014/main" id="{23B4A1E6-7B91-C444-9D98-2F344E6E1DBD}"/>
              </a:ext>
            </a:extLst>
          </p:cNvPr>
          <p:cNvSpPr/>
          <p:nvPr/>
        </p:nvSpPr>
        <p:spPr>
          <a:xfrm>
            <a:off x="387709" y="3587547"/>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3</a:t>
            </a:r>
          </a:p>
        </p:txBody>
      </p:sp>
      <p:sp>
        <p:nvSpPr>
          <p:cNvPr id="24" name="Oval 23">
            <a:extLst>
              <a:ext uri="{FF2B5EF4-FFF2-40B4-BE49-F238E27FC236}">
                <a16:creationId xmlns:a16="http://schemas.microsoft.com/office/drawing/2014/main" id="{ECEA5F05-0D76-6E4C-8DE9-14525CEADB6C}"/>
              </a:ext>
            </a:extLst>
          </p:cNvPr>
          <p:cNvSpPr/>
          <p:nvPr/>
        </p:nvSpPr>
        <p:spPr>
          <a:xfrm>
            <a:off x="11310115" y="4701987"/>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4</a:t>
            </a:r>
          </a:p>
        </p:txBody>
      </p:sp>
      <p:sp>
        <p:nvSpPr>
          <p:cNvPr id="31" name="TextBox 30">
            <a:extLst>
              <a:ext uri="{FF2B5EF4-FFF2-40B4-BE49-F238E27FC236}">
                <a16:creationId xmlns:a16="http://schemas.microsoft.com/office/drawing/2014/main" id="{17326630-603D-2A41-841B-56342B6A555B}"/>
              </a:ext>
            </a:extLst>
          </p:cNvPr>
          <p:cNvSpPr txBox="1"/>
          <p:nvPr/>
        </p:nvSpPr>
        <p:spPr>
          <a:xfrm>
            <a:off x="577701" y="5979560"/>
            <a:ext cx="4847054" cy="261610"/>
          </a:xfrm>
          <a:prstGeom prst="rect">
            <a:avLst/>
          </a:prstGeom>
          <a:noFill/>
        </p:spPr>
        <p:txBody>
          <a:bodyPr wrap="square" rtlCol="0">
            <a:spAutoFit/>
          </a:bodyPr>
          <a:lstStyle/>
          <a:p>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p:txBody>
      </p:sp>
      <p:sp>
        <p:nvSpPr>
          <p:cNvPr id="32" name="TextBox 31">
            <a:extLst>
              <a:ext uri="{FF2B5EF4-FFF2-40B4-BE49-F238E27FC236}">
                <a16:creationId xmlns:a16="http://schemas.microsoft.com/office/drawing/2014/main" id="{CD33DB86-EE0F-F54E-BDB8-07CE4552EEB2}"/>
              </a:ext>
            </a:extLst>
          </p:cNvPr>
          <p:cNvSpPr txBox="1"/>
          <p:nvPr/>
        </p:nvSpPr>
        <p:spPr>
          <a:xfrm>
            <a:off x="5756652" y="5890578"/>
            <a:ext cx="4847054" cy="261610"/>
          </a:xfrm>
          <a:prstGeom prst="rect">
            <a:avLst/>
          </a:prstGeom>
          <a:noFill/>
        </p:spPr>
        <p:txBody>
          <a:bodyPr wrap="square" rtlCol="0">
            <a:spAutoFit/>
          </a:bodyPr>
          <a:lstStyle/>
          <a:p>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p:txBody>
      </p:sp>
      <p:sp>
        <p:nvSpPr>
          <p:cNvPr id="33" name="TextBox 32">
            <a:extLst>
              <a:ext uri="{FF2B5EF4-FFF2-40B4-BE49-F238E27FC236}">
                <a16:creationId xmlns:a16="http://schemas.microsoft.com/office/drawing/2014/main" id="{8F01C42B-0200-C342-9991-D8163415A812}"/>
              </a:ext>
            </a:extLst>
          </p:cNvPr>
          <p:cNvSpPr txBox="1"/>
          <p:nvPr/>
        </p:nvSpPr>
        <p:spPr>
          <a:xfrm>
            <a:off x="8272949" y="4343207"/>
            <a:ext cx="4847054" cy="261610"/>
          </a:xfrm>
          <a:prstGeom prst="rect">
            <a:avLst/>
          </a:prstGeom>
          <a:noFill/>
        </p:spPr>
        <p:txBody>
          <a:bodyPr wrap="square" rtlCol="0">
            <a:spAutoFit/>
          </a:bodyPr>
          <a:lstStyle/>
          <a:p>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p:txBody>
      </p:sp>
      <p:pic>
        <p:nvPicPr>
          <p:cNvPr id="4" name="9279b87b000403fc4233883f0a556c0b40d704470259297f93bee626c12b71fb" descr="9279b87b000403fc4233883f0a556c0b40d704470259297f93bee626c12b71fb">
            <a:hlinkClick r:id="" action="ppaction://media"/>
            <a:extLst>
              <a:ext uri="{FF2B5EF4-FFF2-40B4-BE49-F238E27FC236}">
                <a16:creationId xmlns:a16="http://schemas.microsoft.com/office/drawing/2014/main" id="{AD81DA66-F076-524D-9F7A-B8C235615C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57084" y="56812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14.3.2 Defining grids, nodes, and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nodeGroups</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262748B8-6714-3141-9B8E-FC9653A96C84}"/>
              </a:ext>
            </a:extLst>
          </p:cNvPr>
          <p:cNvSpPr>
            <a:spLocks noGrp="1"/>
          </p:cNvSpPr>
          <p:nvPr>
            <p:ph idx="1"/>
          </p:nvPr>
        </p:nvSpPr>
        <p:spPr>
          <a:xfrm>
            <a:off x="838200" y="1825626"/>
            <a:ext cx="10515600" cy="1492928"/>
          </a:xfrm>
        </p:spPr>
        <p:txBody>
          <a:bodyPr vert="horz" lIns="91440" tIns="45720" rIns="91440" bIns="45720" rtlCol="0" anchor="t">
            <a:normAutofit/>
          </a:bodyPr>
          <a:lstStyle/>
          <a:p>
            <a:r>
              <a:rPr lang="en-US" sz="2000" dirty="0">
                <a:latin typeface="Open Sans" panose="020B0606030504020204"/>
              </a:rPr>
              <a:t>Excel sheets define different input data.</a:t>
            </a:r>
          </a:p>
          <a:p>
            <a:r>
              <a:rPr lang="en-US" sz="2000" dirty="0" err="1">
                <a:latin typeface="Open Sans" panose="020B0606030504020204"/>
              </a:rPr>
              <a:t>nodeGroups</a:t>
            </a:r>
            <a:r>
              <a:rPr lang="en-US" sz="2000" dirty="0">
                <a:latin typeface="Open Sans" panose="020B0606030504020204"/>
              </a:rPr>
              <a:t> and nodes are defined within the “</a:t>
            </a:r>
            <a:r>
              <a:rPr lang="en-US" sz="2000" dirty="0" err="1">
                <a:latin typeface="Open Sans" panose="020B0606030504020204"/>
              </a:rPr>
              <a:t>nodeGroup</a:t>
            </a:r>
            <a:r>
              <a:rPr lang="en-US" sz="2000" dirty="0">
                <a:latin typeface="Open Sans" panose="020B0606030504020204"/>
              </a:rPr>
              <a:t>” and “</a:t>
            </a:r>
            <a:r>
              <a:rPr lang="en-US" sz="2000" dirty="0" err="1">
                <a:latin typeface="Open Sans" panose="020B0606030504020204"/>
              </a:rPr>
              <a:t>gridNode</a:t>
            </a:r>
            <a:r>
              <a:rPr lang="en-US" sz="2000" dirty="0">
                <a:latin typeface="Open Sans" panose="020B0606030504020204"/>
              </a:rPr>
              <a:t>” sheets.</a:t>
            </a:r>
          </a:p>
        </p:txBody>
      </p:sp>
      <p:sp>
        <p:nvSpPr>
          <p:cNvPr id="10" name="Rounded Rectangle 9">
            <a:extLst>
              <a:ext uri="{FF2B5EF4-FFF2-40B4-BE49-F238E27FC236}">
                <a16:creationId xmlns:a16="http://schemas.microsoft.com/office/drawing/2014/main" id="{6B05EE94-3E3F-C74B-995F-356865919A0A}"/>
              </a:ext>
            </a:extLst>
          </p:cNvPr>
          <p:cNvSpPr/>
          <p:nvPr/>
        </p:nvSpPr>
        <p:spPr>
          <a:xfrm>
            <a:off x="4879686" y="3403691"/>
            <a:ext cx="4449249" cy="255532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CDBD54B-4A7A-974C-954B-622E6EB76E4A}"/>
              </a:ext>
            </a:extLst>
          </p:cNvPr>
          <p:cNvSpPr/>
          <p:nvPr/>
        </p:nvSpPr>
        <p:spPr>
          <a:xfrm>
            <a:off x="1859622" y="3403691"/>
            <a:ext cx="2951458" cy="255532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8A19DF-6088-4F48-B697-5C7ECE18A022}"/>
              </a:ext>
            </a:extLst>
          </p:cNvPr>
          <p:cNvSpPr txBox="1"/>
          <p:nvPr/>
        </p:nvSpPr>
        <p:spPr>
          <a:xfrm>
            <a:off x="6406064" y="3403691"/>
            <a:ext cx="1144031" cy="276999"/>
          </a:xfrm>
          <a:prstGeom prst="rect">
            <a:avLst/>
          </a:prstGeom>
          <a:noFill/>
        </p:spPr>
        <p:txBody>
          <a:bodyPr wrap="none" rtlCol="0">
            <a:spAutoFit/>
          </a:bodyPr>
          <a:lstStyle/>
          <a:p>
            <a:r>
              <a:rPr lang="en-US" sz="1200" err="1">
                <a:latin typeface="Open Sans" panose="020B0606030504020204" pitchFamily="34" charset="0"/>
                <a:ea typeface="Open Sans" panose="020B0606030504020204" pitchFamily="34" charset="0"/>
                <a:cs typeface="Open Sans" panose="020B0606030504020204" pitchFamily="34" charset="0"/>
              </a:rPr>
              <a:t>gridNode</a:t>
            </a:r>
            <a:r>
              <a:rPr lang="en-US" sz="1200">
                <a:latin typeface="Open Sans" panose="020B0606030504020204" pitchFamily="34" charset="0"/>
                <a:ea typeface="Open Sans" panose="020B0606030504020204" pitchFamily="34" charset="0"/>
                <a:cs typeface="Open Sans" panose="020B0606030504020204" pitchFamily="34" charset="0"/>
              </a:rPr>
              <a:t> sheet</a:t>
            </a:r>
          </a:p>
        </p:txBody>
      </p:sp>
      <p:sp>
        <p:nvSpPr>
          <p:cNvPr id="13" name="TextBox 12">
            <a:extLst>
              <a:ext uri="{FF2B5EF4-FFF2-40B4-BE49-F238E27FC236}">
                <a16:creationId xmlns:a16="http://schemas.microsoft.com/office/drawing/2014/main" id="{15000B71-4BA2-9E4D-A18C-CFF61C8D68C2}"/>
              </a:ext>
            </a:extLst>
          </p:cNvPr>
          <p:cNvSpPr txBox="1"/>
          <p:nvPr/>
        </p:nvSpPr>
        <p:spPr>
          <a:xfrm>
            <a:off x="2605548" y="3458432"/>
            <a:ext cx="1274580" cy="276999"/>
          </a:xfrm>
          <a:prstGeom prst="rect">
            <a:avLst/>
          </a:prstGeom>
          <a:noFill/>
        </p:spPr>
        <p:txBody>
          <a:bodyPr wrap="none" rtlCol="0">
            <a:spAutoFit/>
          </a:bodyPr>
          <a:lstStyle/>
          <a:p>
            <a:r>
              <a:rPr lang="en-US" sz="1200" err="1">
                <a:latin typeface="Open Sans" panose="020B0606030504020204" pitchFamily="34" charset="0"/>
                <a:ea typeface="Open Sans" panose="020B0606030504020204" pitchFamily="34" charset="0"/>
                <a:cs typeface="Open Sans" panose="020B0606030504020204" pitchFamily="34" charset="0"/>
              </a:rPr>
              <a:t>nodeGroup</a:t>
            </a:r>
            <a:r>
              <a:rPr lang="en-US" sz="1200">
                <a:latin typeface="Open Sans" panose="020B0606030504020204" pitchFamily="34" charset="0"/>
                <a:ea typeface="Open Sans" panose="020B0606030504020204" pitchFamily="34" charset="0"/>
                <a:cs typeface="Open Sans" panose="020B0606030504020204" pitchFamily="34" charset="0"/>
              </a:rPr>
              <a:t> sheet</a:t>
            </a:r>
          </a:p>
        </p:txBody>
      </p:sp>
      <p:sp>
        <p:nvSpPr>
          <p:cNvPr id="14" name="TextBox 13">
            <a:extLst>
              <a:ext uri="{FF2B5EF4-FFF2-40B4-BE49-F238E27FC236}">
                <a16:creationId xmlns:a16="http://schemas.microsoft.com/office/drawing/2014/main" id="{FCFFCA03-E0F1-D14B-9580-DD437F7B2D65}"/>
              </a:ext>
            </a:extLst>
          </p:cNvPr>
          <p:cNvSpPr txBox="1"/>
          <p:nvPr/>
        </p:nvSpPr>
        <p:spPr>
          <a:xfrm>
            <a:off x="2353093" y="4701130"/>
            <a:ext cx="1885003" cy="830997"/>
          </a:xfrm>
          <a:prstGeom prst="rect">
            <a:avLst/>
          </a:prstGeom>
          <a:noFill/>
        </p:spPr>
        <p:txBody>
          <a:bodyPr wrap="non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Defines:</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Capacity margin</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Non-synchronous limit</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Inertia limit</a:t>
            </a:r>
          </a:p>
        </p:txBody>
      </p:sp>
      <p:sp>
        <p:nvSpPr>
          <p:cNvPr id="15" name="TextBox 14">
            <a:extLst>
              <a:ext uri="{FF2B5EF4-FFF2-40B4-BE49-F238E27FC236}">
                <a16:creationId xmlns:a16="http://schemas.microsoft.com/office/drawing/2014/main" id="{C1334FA2-C337-6E4E-B9DF-F3AD43983C9E}"/>
              </a:ext>
            </a:extLst>
          </p:cNvPr>
          <p:cNvSpPr txBox="1"/>
          <p:nvPr/>
        </p:nvSpPr>
        <p:spPr>
          <a:xfrm>
            <a:off x="5159327" y="4830331"/>
            <a:ext cx="3891613" cy="1015663"/>
          </a:xfrm>
          <a:prstGeom prst="rect">
            <a:avLst/>
          </a:prstGeom>
          <a:noFill/>
        </p:spPr>
        <p:txBody>
          <a:bodyPr wrap="square" lIns="91440" tIns="45720" rIns="91440" bIns="45720" rtlCol="0" anchor="t">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Defines:</a:t>
            </a:r>
          </a:p>
          <a:p>
            <a:pPr marL="285750" indent="-285750">
              <a:buFont typeface="Courier New" panose="02070309020205020404" pitchFamily="49" charset="0"/>
              <a:buChar char="o"/>
            </a:pPr>
            <a:r>
              <a:rPr lang="en-US" sz="1200">
                <a:latin typeface="Open Sans"/>
                <a:ea typeface="Open Sans" panose="020B0606030504020204" pitchFamily="34" charset="0"/>
                <a:cs typeface="Open Sans" panose="020B0606030504020204" pitchFamily="34" charset="0"/>
              </a:rPr>
              <a:t>Grids are used to label grids e.g., electricity and natural gas.</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One node can be part of only one grid.</a:t>
            </a:r>
          </a:p>
          <a:p>
            <a:pPr marL="285750" indent="-285750">
              <a:buFont typeface="Courier New" panose="02070309020205020404" pitchFamily="49" charset="0"/>
              <a:buChar char="o"/>
            </a:pPr>
            <a:r>
              <a:rPr lang="en-US" sz="1200">
                <a:latin typeface="Open Sans"/>
                <a:ea typeface="Open Sans" panose="020B0606030504020204" pitchFamily="34" charset="0"/>
                <a:cs typeface="Open Sans" panose="020B0606030504020204" pitchFamily="34" charset="0"/>
              </a:rPr>
              <a:t>Demand, import, capacity margin, and reserve.</a:t>
            </a:r>
          </a:p>
        </p:txBody>
      </p:sp>
      <p:graphicFrame>
        <p:nvGraphicFramePr>
          <p:cNvPr id="16" name="Table 15">
            <a:extLst>
              <a:ext uri="{FF2B5EF4-FFF2-40B4-BE49-F238E27FC236}">
                <a16:creationId xmlns:a16="http://schemas.microsoft.com/office/drawing/2014/main" id="{58176893-C6BA-FD4F-AD30-D574E6A346A3}"/>
              </a:ext>
            </a:extLst>
          </p:cNvPr>
          <p:cNvGraphicFramePr>
            <a:graphicFrameLocks noGrp="1"/>
          </p:cNvGraphicFramePr>
          <p:nvPr>
            <p:extLst>
              <p:ext uri="{D42A27DB-BD31-4B8C-83A1-F6EECF244321}">
                <p14:modId xmlns:p14="http://schemas.microsoft.com/office/powerpoint/2010/main" val="4273385051"/>
              </p:ext>
            </p:extLst>
          </p:nvPr>
        </p:nvGraphicFramePr>
        <p:xfrm>
          <a:off x="5079470" y="3696089"/>
          <a:ext cx="4060231" cy="1149622"/>
        </p:xfrm>
        <a:graphic>
          <a:graphicData uri="http://schemas.openxmlformats.org/drawingml/2006/table">
            <a:tbl>
              <a:tblPr/>
              <a:tblGrid>
                <a:gridCol w="365338">
                  <a:extLst>
                    <a:ext uri="{9D8B030D-6E8A-4147-A177-3AD203B41FA5}">
                      <a16:colId xmlns:a16="http://schemas.microsoft.com/office/drawing/2014/main" val="2123442491"/>
                    </a:ext>
                  </a:extLst>
                </a:gridCol>
                <a:gridCol w="498188">
                  <a:extLst>
                    <a:ext uri="{9D8B030D-6E8A-4147-A177-3AD203B41FA5}">
                      <a16:colId xmlns:a16="http://schemas.microsoft.com/office/drawing/2014/main" val="4053055092"/>
                    </a:ext>
                  </a:extLst>
                </a:gridCol>
                <a:gridCol w="498188">
                  <a:extLst>
                    <a:ext uri="{9D8B030D-6E8A-4147-A177-3AD203B41FA5}">
                      <a16:colId xmlns:a16="http://schemas.microsoft.com/office/drawing/2014/main" val="271929127"/>
                    </a:ext>
                  </a:extLst>
                </a:gridCol>
                <a:gridCol w="498188">
                  <a:extLst>
                    <a:ext uri="{9D8B030D-6E8A-4147-A177-3AD203B41FA5}">
                      <a16:colId xmlns:a16="http://schemas.microsoft.com/office/drawing/2014/main" val="2766406673"/>
                    </a:ext>
                  </a:extLst>
                </a:gridCol>
                <a:gridCol w="498188">
                  <a:extLst>
                    <a:ext uri="{9D8B030D-6E8A-4147-A177-3AD203B41FA5}">
                      <a16:colId xmlns:a16="http://schemas.microsoft.com/office/drawing/2014/main" val="1897054898"/>
                    </a:ext>
                  </a:extLst>
                </a:gridCol>
                <a:gridCol w="504830">
                  <a:extLst>
                    <a:ext uri="{9D8B030D-6E8A-4147-A177-3AD203B41FA5}">
                      <a16:colId xmlns:a16="http://schemas.microsoft.com/office/drawing/2014/main" val="2322629944"/>
                    </a:ext>
                  </a:extLst>
                </a:gridCol>
                <a:gridCol w="293931">
                  <a:extLst>
                    <a:ext uri="{9D8B030D-6E8A-4147-A177-3AD203B41FA5}">
                      <a16:colId xmlns:a16="http://schemas.microsoft.com/office/drawing/2014/main" val="1823811159"/>
                    </a:ext>
                  </a:extLst>
                </a:gridCol>
                <a:gridCol w="225845">
                  <a:extLst>
                    <a:ext uri="{9D8B030D-6E8A-4147-A177-3AD203B41FA5}">
                      <a16:colId xmlns:a16="http://schemas.microsoft.com/office/drawing/2014/main" val="3078177607"/>
                    </a:ext>
                  </a:extLst>
                </a:gridCol>
                <a:gridCol w="225845">
                  <a:extLst>
                    <a:ext uri="{9D8B030D-6E8A-4147-A177-3AD203B41FA5}">
                      <a16:colId xmlns:a16="http://schemas.microsoft.com/office/drawing/2014/main" val="3758278838"/>
                    </a:ext>
                  </a:extLst>
                </a:gridCol>
                <a:gridCol w="225845">
                  <a:extLst>
                    <a:ext uri="{9D8B030D-6E8A-4147-A177-3AD203B41FA5}">
                      <a16:colId xmlns:a16="http://schemas.microsoft.com/office/drawing/2014/main" val="3077596310"/>
                    </a:ext>
                  </a:extLst>
                </a:gridCol>
                <a:gridCol w="225845">
                  <a:extLst>
                    <a:ext uri="{9D8B030D-6E8A-4147-A177-3AD203B41FA5}">
                      <a16:colId xmlns:a16="http://schemas.microsoft.com/office/drawing/2014/main" val="162945104"/>
                    </a:ext>
                  </a:extLst>
                </a:gridCol>
              </a:tblGrid>
              <a:tr h="750910">
                <a:tc>
                  <a:txBody>
                    <a:bodyPr/>
                    <a:lstStyle/>
                    <a:p>
                      <a:pPr algn="ctr" fontAlgn="b"/>
                      <a:r>
                        <a:rPr lang="en-GB" sz="6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nodeGroup2</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demand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import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capacity margin (MW)</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ts_reserve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print results</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color in results</a:t>
                      </a:r>
                    </a:p>
                  </a:txBody>
                  <a:tcPr marL="0" marR="0" marT="0" marB="0" vert="vert270" anchor="b">
                    <a:lnL w="6350" cap="flat" cmpd="sng" algn="ctr">
                      <a:solidFill>
                        <a:srgbClr val="A9A9A9"/>
                      </a:solidFill>
                      <a:prstDash val="solid"/>
                      <a:round/>
                      <a:headEnd type="none" w="med" len="med"/>
                      <a:tailEnd type="none" w="med" len="med"/>
                    </a:lnL>
                    <a:lnR>
                      <a:noFill/>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3987708478"/>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7008000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350400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35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CE6F1"/>
                    </a:solidFill>
                  </a:tcPr>
                </a:tc>
                <a:extLst>
                  <a:ext uri="{0D108BD9-81ED-4DB2-BD59-A6C34878D82A}">
                    <a16:rowId xmlns:a16="http://schemas.microsoft.com/office/drawing/2014/main" val="2077514587"/>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2190000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95B3D7"/>
                    </a:solidFill>
                  </a:tcPr>
                </a:tc>
                <a:extLst>
                  <a:ext uri="{0D108BD9-81ED-4DB2-BD59-A6C34878D82A}">
                    <a16:rowId xmlns:a16="http://schemas.microsoft.com/office/drawing/2014/main" val="87578338"/>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3504000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20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FC000"/>
                    </a:solidFill>
                  </a:tcPr>
                </a:tc>
                <a:extLst>
                  <a:ext uri="{0D108BD9-81ED-4DB2-BD59-A6C34878D82A}">
                    <a16:rowId xmlns:a16="http://schemas.microsoft.com/office/drawing/2014/main" val="3153363123"/>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438000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366092"/>
                    </a:solidFill>
                  </a:tcPr>
                </a:tc>
                <a:extLst>
                  <a:ext uri="{0D108BD9-81ED-4DB2-BD59-A6C34878D82A}">
                    <a16:rowId xmlns:a16="http://schemas.microsoft.com/office/drawing/2014/main" val="607326771"/>
                  </a:ext>
                </a:extLst>
              </a:tr>
            </a:tbl>
          </a:graphicData>
        </a:graphic>
      </p:graphicFrame>
      <p:graphicFrame>
        <p:nvGraphicFramePr>
          <p:cNvPr id="17" name="Table 16">
            <a:extLst>
              <a:ext uri="{FF2B5EF4-FFF2-40B4-BE49-F238E27FC236}">
                <a16:creationId xmlns:a16="http://schemas.microsoft.com/office/drawing/2014/main" id="{2534693B-8937-0F4A-B5D7-32EBDF7AB6FA}"/>
              </a:ext>
            </a:extLst>
          </p:cNvPr>
          <p:cNvGraphicFramePr>
            <a:graphicFrameLocks noGrp="1"/>
          </p:cNvGraphicFramePr>
          <p:nvPr>
            <p:extLst>
              <p:ext uri="{D42A27DB-BD31-4B8C-83A1-F6EECF244321}">
                <p14:modId xmlns:p14="http://schemas.microsoft.com/office/powerpoint/2010/main" val="3025048087"/>
              </p:ext>
            </p:extLst>
          </p:nvPr>
        </p:nvGraphicFramePr>
        <p:xfrm>
          <a:off x="2203890" y="3723474"/>
          <a:ext cx="2288054" cy="950880"/>
        </p:xfrm>
        <a:graphic>
          <a:graphicData uri="http://schemas.openxmlformats.org/drawingml/2006/table">
            <a:tbl>
              <a:tblPr/>
              <a:tblGrid>
                <a:gridCol w="549800">
                  <a:extLst>
                    <a:ext uri="{9D8B030D-6E8A-4147-A177-3AD203B41FA5}">
                      <a16:colId xmlns:a16="http://schemas.microsoft.com/office/drawing/2014/main" val="1960602402"/>
                    </a:ext>
                  </a:extLst>
                </a:gridCol>
                <a:gridCol w="327658">
                  <a:extLst>
                    <a:ext uri="{9D8B030D-6E8A-4147-A177-3AD203B41FA5}">
                      <a16:colId xmlns:a16="http://schemas.microsoft.com/office/drawing/2014/main" val="2870178999"/>
                    </a:ext>
                  </a:extLst>
                </a:gridCol>
                <a:gridCol w="327658">
                  <a:extLst>
                    <a:ext uri="{9D8B030D-6E8A-4147-A177-3AD203B41FA5}">
                      <a16:colId xmlns:a16="http://schemas.microsoft.com/office/drawing/2014/main" val="3169579334"/>
                    </a:ext>
                  </a:extLst>
                </a:gridCol>
                <a:gridCol w="327658">
                  <a:extLst>
                    <a:ext uri="{9D8B030D-6E8A-4147-A177-3AD203B41FA5}">
                      <a16:colId xmlns:a16="http://schemas.microsoft.com/office/drawing/2014/main" val="1231362711"/>
                    </a:ext>
                  </a:extLst>
                </a:gridCol>
                <a:gridCol w="251760">
                  <a:extLst>
                    <a:ext uri="{9D8B030D-6E8A-4147-A177-3AD203B41FA5}">
                      <a16:colId xmlns:a16="http://schemas.microsoft.com/office/drawing/2014/main" val="2413709004"/>
                    </a:ext>
                  </a:extLst>
                </a:gridCol>
                <a:gridCol w="251760">
                  <a:extLst>
                    <a:ext uri="{9D8B030D-6E8A-4147-A177-3AD203B41FA5}">
                      <a16:colId xmlns:a16="http://schemas.microsoft.com/office/drawing/2014/main" val="1467441500"/>
                    </a:ext>
                  </a:extLst>
                </a:gridCol>
                <a:gridCol w="251760">
                  <a:extLst>
                    <a:ext uri="{9D8B030D-6E8A-4147-A177-3AD203B41FA5}">
                      <a16:colId xmlns:a16="http://schemas.microsoft.com/office/drawing/2014/main" val="2842837359"/>
                    </a:ext>
                  </a:extLst>
                </a:gridCol>
              </a:tblGrid>
              <a:tr h="839449">
                <a:tc>
                  <a:txBody>
                    <a:bodyPr/>
                    <a:lstStyle/>
                    <a:p>
                      <a:pPr algn="ctr" fontAlgn="b"/>
                      <a:r>
                        <a:rPr lang="en-GB" sz="6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capacity margin (MW)</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non synchronous share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inertia limit (MWs)</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ts_reserve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color in results</a:t>
                      </a:r>
                    </a:p>
                  </a:txBody>
                  <a:tcPr marL="0" marR="0" marT="0" marB="0" vert="vert270" anchor="b">
                    <a:lnL w="6350" cap="flat" cmpd="sng" algn="ctr">
                      <a:solidFill>
                        <a:srgbClr val="A9A9A9"/>
                      </a:solidFill>
                      <a:prstDash val="solid"/>
                      <a:round/>
                      <a:headEnd type="none" w="med" len="med"/>
                      <a:tailEnd type="none" w="med" len="med"/>
                    </a:lnL>
                    <a:lnR>
                      <a:noFill/>
                    </a:lnR>
                    <a:lnT>
                      <a:noFill/>
                    </a:lnT>
                    <a:lnB>
                      <a:noFill/>
                    </a:lnB>
                    <a:solidFill>
                      <a:srgbClr val="C4C4C4"/>
                    </a:solidFill>
                  </a:tcPr>
                </a:tc>
                <a:extLst>
                  <a:ext uri="{0D108BD9-81ED-4DB2-BD59-A6C34878D82A}">
                    <a16:rowId xmlns:a16="http://schemas.microsoft.com/office/drawing/2014/main" val="2210279289"/>
                  </a:ext>
                </a:extLst>
              </a:tr>
              <a:tr h="111431">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120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0.80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a:noFill/>
                    </a:lnR>
                    <a:lnT>
                      <a:noFill/>
                    </a:lnT>
                    <a:lnB>
                      <a:noFill/>
                    </a:lnB>
                    <a:solidFill>
                      <a:srgbClr val="76933C"/>
                    </a:solidFill>
                  </a:tcPr>
                </a:tc>
                <a:extLst>
                  <a:ext uri="{0D108BD9-81ED-4DB2-BD59-A6C34878D82A}">
                    <a16:rowId xmlns:a16="http://schemas.microsoft.com/office/drawing/2014/main" val="2686763039"/>
                  </a:ext>
                </a:extLst>
              </a:tr>
            </a:tbl>
          </a:graphicData>
        </a:graphic>
      </p:graphicFrame>
      <p:sp>
        <p:nvSpPr>
          <p:cNvPr id="18" name="TextBox 17">
            <a:extLst>
              <a:ext uri="{FF2B5EF4-FFF2-40B4-BE49-F238E27FC236}">
                <a16:creationId xmlns:a16="http://schemas.microsoft.com/office/drawing/2014/main" id="{0A689B59-7084-B043-B4B1-7B605698168E}"/>
              </a:ext>
            </a:extLst>
          </p:cNvPr>
          <p:cNvSpPr txBox="1"/>
          <p:nvPr/>
        </p:nvSpPr>
        <p:spPr>
          <a:xfrm>
            <a:off x="3263756" y="6013861"/>
            <a:ext cx="4847054" cy="261610"/>
          </a:xfrm>
          <a:prstGeom prst="rect">
            <a:avLst/>
          </a:prstGeom>
          <a:noFill/>
        </p:spPr>
        <p:txBody>
          <a:bodyPr wrap="square" rtlCol="0">
            <a:spAutoFit/>
          </a:bodyPr>
          <a:lstStyle/>
          <a:p>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p:txBody>
      </p:sp>
      <p:pic>
        <p:nvPicPr>
          <p:cNvPr id="4" name="1d603c85972fa8bc7880ec67328f693940d704470259297f93bee626c12b71fb" descr="1d603c85972fa8bc7880ec67328f693940d704470259297f93bee626c12b71fb">
            <a:hlinkClick r:id="" action="ppaction://media"/>
            <a:extLst>
              <a:ext uri="{FF2B5EF4-FFF2-40B4-BE49-F238E27FC236}">
                <a16:creationId xmlns:a16="http://schemas.microsoft.com/office/drawing/2014/main" id="{C92AD73A-DBCD-AA4C-930A-856C8BA094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5279" y="556022"/>
            <a:ext cx="812800" cy="812800"/>
          </a:xfrm>
          <a:prstGeom prst="rect">
            <a:avLst/>
          </a:prstGeom>
        </p:spPr>
      </p:pic>
    </p:spTree>
    <p:extLst>
      <p:ext uri="{BB962C8B-B14F-4D97-AF65-F5344CB8AC3E}">
        <p14:creationId xmlns:p14="http://schemas.microsoft.com/office/powerpoint/2010/main" val="964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14.3.3 Demand of each node</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7BA1C42E-7020-0E46-98C2-D797ADAE03CB}"/>
              </a:ext>
            </a:extLst>
          </p:cNvPr>
          <p:cNvSpPr>
            <a:spLocks noGrp="1"/>
          </p:cNvSpPr>
          <p:nvPr>
            <p:ph idx="1"/>
          </p:nvPr>
        </p:nvSpPr>
        <p:spPr>
          <a:xfrm>
            <a:off x="838200" y="1825625"/>
            <a:ext cx="6586522" cy="344501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Net demand in node is a sum of demand and import.</a:t>
            </a:r>
          </a:p>
          <a:p>
            <a:pPr lvl="1"/>
            <a:r>
              <a:rPr lang="en-US" sz="2000" dirty="0">
                <a:latin typeface="Open Sans"/>
                <a:ea typeface="Open Sans" panose="020B0606030504020204" pitchFamily="34" charset="0"/>
                <a:cs typeface="Open Sans" panose="020B0606030504020204" pitchFamily="34" charset="0"/>
              </a:rPr>
              <a:t>Annual sums are defined in the </a:t>
            </a:r>
            <a:r>
              <a:rPr lang="en-US" sz="2000" dirty="0" err="1">
                <a:latin typeface="Open Sans"/>
                <a:ea typeface="Open Sans" panose="020B0606030504020204" pitchFamily="34" charset="0"/>
                <a:cs typeface="Open Sans" panose="020B0606030504020204" pitchFamily="34" charset="0"/>
              </a:rPr>
              <a:t>gridNode</a:t>
            </a:r>
            <a:r>
              <a:rPr lang="en-US" sz="2000" dirty="0">
                <a:latin typeface="Open Sans"/>
                <a:ea typeface="Open Sans" panose="020B0606030504020204" pitchFamily="34" charset="0"/>
                <a:cs typeface="Open Sans" panose="020B0606030504020204" pitchFamily="34" charset="0"/>
              </a:rPr>
              <a:t> sheet.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Hourly values are calculated based on a normalized time series.</a:t>
            </a:r>
          </a:p>
        </p:txBody>
      </p:sp>
      <p:graphicFrame>
        <p:nvGraphicFramePr>
          <p:cNvPr id="10" name="Table 9">
            <a:extLst>
              <a:ext uri="{FF2B5EF4-FFF2-40B4-BE49-F238E27FC236}">
                <a16:creationId xmlns:a16="http://schemas.microsoft.com/office/drawing/2014/main" id="{D45E3DA6-7F76-914D-A410-6CD62A8FB73D}"/>
              </a:ext>
            </a:extLst>
          </p:cNvPr>
          <p:cNvGraphicFramePr>
            <a:graphicFrameLocks noGrp="1"/>
          </p:cNvGraphicFramePr>
          <p:nvPr>
            <p:extLst>
              <p:ext uri="{D42A27DB-BD31-4B8C-83A1-F6EECF244321}">
                <p14:modId xmlns:p14="http://schemas.microsoft.com/office/powerpoint/2010/main" val="3826201128"/>
              </p:ext>
            </p:extLst>
          </p:nvPr>
        </p:nvGraphicFramePr>
        <p:xfrm>
          <a:off x="303473" y="3871412"/>
          <a:ext cx="5220128" cy="2095318"/>
        </p:xfrm>
        <a:graphic>
          <a:graphicData uri="http://schemas.openxmlformats.org/drawingml/2006/table">
            <a:tbl>
              <a:tblPr/>
              <a:tblGrid>
                <a:gridCol w="666142">
                  <a:extLst>
                    <a:ext uri="{9D8B030D-6E8A-4147-A177-3AD203B41FA5}">
                      <a16:colId xmlns:a16="http://schemas.microsoft.com/office/drawing/2014/main" val="4068748185"/>
                    </a:ext>
                  </a:extLst>
                </a:gridCol>
                <a:gridCol w="908375">
                  <a:extLst>
                    <a:ext uri="{9D8B030D-6E8A-4147-A177-3AD203B41FA5}">
                      <a16:colId xmlns:a16="http://schemas.microsoft.com/office/drawing/2014/main" val="1214263199"/>
                    </a:ext>
                  </a:extLst>
                </a:gridCol>
                <a:gridCol w="908375">
                  <a:extLst>
                    <a:ext uri="{9D8B030D-6E8A-4147-A177-3AD203B41FA5}">
                      <a16:colId xmlns:a16="http://schemas.microsoft.com/office/drawing/2014/main" val="3677761813"/>
                    </a:ext>
                  </a:extLst>
                </a:gridCol>
                <a:gridCol w="908375">
                  <a:extLst>
                    <a:ext uri="{9D8B030D-6E8A-4147-A177-3AD203B41FA5}">
                      <a16:colId xmlns:a16="http://schemas.microsoft.com/office/drawing/2014/main" val="168888142"/>
                    </a:ext>
                  </a:extLst>
                </a:gridCol>
                <a:gridCol w="908375">
                  <a:extLst>
                    <a:ext uri="{9D8B030D-6E8A-4147-A177-3AD203B41FA5}">
                      <a16:colId xmlns:a16="http://schemas.microsoft.com/office/drawing/2014/main" val="2393797832"/>
                    </a:ext>
                  </a:extLst>
                </a:gridCol>
                <a:gridCol w="920486">
                  <a:extLst>
                    <a:ext uri="{9D8B030D-6E8A-4147-A177-3AD203B41FA5}">
                      <a16:colId xmlns:a16="http://schemas.microsoft.com/office/drawing/2014/main" val="745570787"/>
                    </a:ext>
                  </a:extLst>
                </a:gridCol>
              </a:tblGrid>
              <a:tr h="1368618">
                <a:tc>
                  <a:txBody>
                    <a:bodyPr/>
                    <a:lstStyle/>
                    <a:p>
                      <a:pPr algn="ctr" fontAlgn="b"/>
                      <a:r>
                        <a:rPr lang="en-GB" sz="10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nodeGroup2</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demand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import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3004801072"/>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7008000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350400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48174635"/>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2190000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793829280"/>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3504000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062921026"/>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438000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827693284"/>
                  </a:ext>
                </a:extLst>
              </a:tr>
            </a:tbl>
          </a:graphicData>
        </a:graphic>
      </p:graphicFrame>
      <p:sp>
        <p:nvSpPr>
          <p:cNvPr id="11" name="TextBox 10">
            <a:extLst>
              <a:ext uri="{FF2B5EF4-FFF2-40B4-BE49-F238E27FC236}">
                <a16:creationId xmlns:a16="http://schemas.microsoft.com/office/drawing/2014/main" id="{D1E37772-C7F5-A241-A7CB-BC781B1B36E7}"/>
              </a:ext>
            </a:extLst>
          </p:cNvPr>
          <p:cNvSpPr txBox="1"/>
          <p:nvPr/>
        </p:nvSpPr>
        <p:spPr>
          <a:xfrm>
            <a:off x="1173912" y="5966730"/>
            <a:ext cx="3464410" cy="261610"/>
          </a:xfrm>
          <a:prstGeom prst="rect">
            <a:avLst/>
          </a:prstGeom>
          <a:noFill/>
        </p:spPr>
        <p:txBody>
          <a:bodyPr wrap="none" rtlCol="0">
            <a:spAutoFit/>
          </a:bodyPr>
          <a:lstStyle/>
          <a:p>
            <a:r>
              <a:rPr lang="en-US" sz="1050">
                <a:latin typeface="Open Sans" panose="020B0606030504020204" pitchFamily="34" charset="0"/>
                <a:ea typeface="Open Sans" panose="020B0606030504020204" pitchFamily="34" charset="0"/>
                <a:cs typeface="Open Sans" panose="020B0606030504020204" pitchFamily="34" charset="0"/>
              </a:rPr>
              <a:t>gridNode sheet, </a:t>
            </a:r>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p:txBody>
      </p:sp>
      <p:graphicFrame>
        <p:nvGraphicFramePr>
          <p:cNvPr id="12" name="Table 11">
            <a:extLst>
              <a:ext uri="{FF2B5EF4-FFF2-40B4-BE49-F238E27FC236}">
                <a16:creationId xmlns:a16="http://schemas.microsoft.com/office/drawing/2014/main" id="{FFD57AAD-B468-9545-A59C-67F580276C96}"/>
              </a:ext>
            </a:extLst>
          </p:cNvPr>
          <p:cNvGraphicFramePr>
            <a:graphicFrameLocks noGrp="1"/>
          </p:cNvGraphicFramePr>
          <p:nvPr>
            <p:extLst>
              <p:ext uri="{D42A27DB-BD31-4B8C-83A1-F6EECF244321}">
                <p14:modId xmlns:p14="http://schemas.microsoft.com/office/powerpoint/2010/main" val="1628991036"/>
              </p:ext>
            </p:extLst>
          </p:nvPr>
        </p:nvGraphicFramePr>
        <p:xfrm>
          <a:off x="8343919" y="1669354"/>
          <a:ext cx="2479007" cy="1328040"/>
        </p:xfrm>
        <a:graphic>
          <a:graphicData uri="http://schemas.openxmlformats.org/drawingml/2006/table">
            <a:tbl>
              <a:tblPr/>
              <a:tblGrid>
                <a:gridCol w="541053">
                  <a:extLst>
                    <a:ext uri="{9D8B030D-6E8A-4147-A177-3AD203B41FA5}">
                      <a16:colId xmlns:a16="http://schemas.microsoft.com/office/drawing/2014/main" val="208496488"/>
                    </a:ext>
                  </a:extLst>
                </a:gridCol>
                <a:gridCol w="541053">
                  <a:extLst>
                    <a:ext uri="{9D8B030D-6E8A-4147-A177-3AD203B41FA5}">
                      <a16:colId xmlns:a16="http://schemas.microsoft.com/office/drawing/2014/main" val="497590311"/>
                    </a:ext>
                  </a:extLst>
                </a:gridCol>
                <a:gridCol w="718125">
                  <a:extLst>
                    <a:ext uri="{9D8B030D-6E8A-4147-A177-3AD203B41FA5}">
                      <a16:colId xmlns:a16="http://schemas.microsoft.com/office/drawing/2014/main" val="3956785237"/>
                    </a:ext>
                  </a:extLst>
                </a:gridCol>
                <a:gridCol w="678776">
                  <a:extLst>
                    <a:ext uri="{9D8B030D-6E8A-4147-A177-3AD203B41FA5}">
                      <a16:colId xmlns:a16="http://schemas.microsoft.com/office/drawing/2014/main" val="2330907850"/>
                    </a:ext>
                  </a:extLst>
                </a:gridCol>
              </a:tblGrid>
              <a:tr h="14756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A9A9A9"/>
                      </a:solidFill>
                      <a:prstDash val="solid"/>
                      <a:round/>
                      <a:headEnd type="none" w="med" len="med"/>
                      <a:tailEnd type="none" w="med" len="med"/>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ctr" fontAlgn="b"/>
                      <a:r>
                        <a:rPr lang="en-GB" sz="9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6EA0DC"/>
                    </a:solidFill>
                  </a:tcPr>
                </a:tc>
                <a:tc>
                  <a:txBody>
                    <a:bodyPr/>
                    <a:lstStyle/>
                    <a:p>
                      <a:pPr algn="ctr" fontAlgn="b"/>
                      <a:r>
                        <a:rPr lang="en-GB" sz="9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6EA0DC"/>
                    </a:solidFill>
                  </a:tcPr>
                </a:tc>
                <a:extLst>
                  <a:ext uri="{0D108BD9-81ED-4DB2-BD59-A6C34878D82A}">
                    <a16:rowId xmlns:a16="http://schemas.microsoft.com/office/drawing/2014/main" val="691141750"/>
                  </a:ext>
                </a:extLst>
              </a:tr>
              <a:tr h="14756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w="6350" cap="flat" cmpd="sng" algn="ctr">
                      <a:solidFill>
                        <a:srgbClr val="A9A9A9"/>
                      </a:solidFill>
                      <a:prstDash val="solid"/>
                      <a:round/>
                      <a:headEnd type="none" w="med" len="med"/>
                      <a:tailEnd type="none" w="med" len="med"/>
                    </a:lnT>
                    <a:lnB>
                      <a:noFill/>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ctr" fontAlgn="b"/>
                      <a:r>
                        <a:rPr lang="en-GB" sz="9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tc>
                  <a:txBody>
                    <a:bodyPr/>
                    <a:lstStyle/>
                    <a:p>
                      <a:pPr algn="ctr" fontAlgn="b"/>
                      <a:r>
                        <a:rPr lang="en-GB" sz="9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581794900"/>
                  </a:ext>
                </a:extLst>
              </a:tr>
              <a:tr h="147560">
                <a:tc>
                  <a:txBody>
                    <a:bodyPr/>
                    <a:lstStyle/>
                    <a:p>
                      <a:pPr algn="l" fontAlgn="b"/>
                      <a:r>
                        <a:rPr lang="en-GB" sz="900" b="1" i="0" u="none" strike="noStrike">
                          <a:solidFill>
                            <a:srgbClr val="000000"/>
                          </a:solidFill>
                          <a:effectLst/>
                          <a:latin typeface="Calibri" panose="020F0502020204030204" pitchFamily="34" charset="0"/>
                        </a:rPr>
                        <a:t>time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1480538260"/>
                  </a:ext>
                </a:extLst>
              </a:tr>
              <a:tr h="147560">
                <a:tc>
                  <a:txBody>
                    <a:bodyPr/>
                    <a:lstStyle/>
                    <a:p>
                      <a:pPr algn="l" fontAlgn="b"/>
                      <a:r>
                        <a:rPr lang="en-GB" sz="9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589</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208</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767163035"/>
                  </a:ext>
                </a:extLst>
              </a:tr>
              <a:tr h="147560">
                <a:tc>
                  <a:txBody>
                    <a:bodyPr/>
                    <a:lstStyle/>
                    <a:p>
                      <a:pPr algn="l" fontAlgn="b"/>
                      <a:r>
                        <a:rPr lang="en-GB" sz="9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537</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203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251347394"/>
                  </a:ext>
                </a:extLst>
              </a:tr>
              <a:tr h="147560">
                <a:tc>
                  <a:txBody>
                    <a:bodyPr/>
                    <a:lstStyle/>
                    <a:p>
                      <a:pPr algn="l" fontAlgn="b"/>
                      <a:r>
                        <a:rPr lang="en-GB" sz="9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506</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197</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017099169"/>
                  </a:ext>
                </a:extLst>
              </a:tr>
              <a:tr h="147560">
                <a:tc>
                  <a:txBody>
                    <a:bodyPr/>
                    <a:lstStyle/>
                    <a:p>
                      <a:pPr algn="l" fontAlgn="b"/>
                      <a:r>
                        <a:rPr lang="en-GB" sz="9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482</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190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969777801"/>
                  </a:ext>
                </a:extLst>
              </a:tr>
              <a:tr h="147560">
                <a:tc>
                  <a:txBody>
                    <a:bodyPr/>
                    <a:lstStyle/>
                    <a:p>
                      <a:pPr algn="l" fontAlgn="b"/>
                      <a:r>
                        <a:rPr lang="en-GB" sz="9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472</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188</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245955861"/>
                  </a:ext>
                </a:extLst>
              </a:tr>
              <a:tr h="147560">
                <a:tc>
                  <a:txBody>
                    <a:bodyPr/>
                    <a:lstStyle/>
                    <a:p>
                      <a:pPr algn="l" fontAlgn="b"/>
                      <a:r>
                        <a:rPr lang="en-GB" sz="9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454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184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059840206"/>
                  </a:ext>
                </a:extLst>
              </a:tr>
            </a:tbl>
          </a:graphicData>
        </a:graphic>
      </p:graphicFrame>
      <p:graphicFrame>
        <p:nvGraphicFramePr>
          <p:cNvPr id="13" name="Table 12">
            <a:extLst>
              <a:ext uri="{FF2B5EF4-FFF2-40B4-BE49-F238E27FC236}">
                <a16:creationId xmlns:a16="http://schemas.microsoft.com/office/drawing/2014/main" id="{4ED64328-FFFA-8145-8CF1-7CCBC95EEFB9}"/>
              </a:ext>
            </a:extLst>
          </p:cNvPr>
          <p:cNvGraphicFramePr>
            <a:graphicFrameLocks noGrp="1"/>
          </p:cNvGraphicFramePr>
          <p:nvPr>
            <p:extLst>
              <p:ext uri="{D42A27DB-BD31-4B8C-83A1-F6EECF244321}">
                <p14:modId xmlns:p14="http://schemas.microsoft.com/office/powerpoint/2010/main" val="983225598"/>
              </p:ext>
            </p:extLst>
          </p:nvPr>
        </p:nvGraphicFramePr>
        <p:xfrm>
          <a:off x="8105983" y="4312701"/>
          <a:ext cx="1672989" cy="1368810"/>
        </p:xfrm>
        <a:graphic>
          <a:graphicData uri="http://schemas.openxmlformats.org/drawingml/2006/table">
            <a:tbl>
              <a:tblPr/>
              <a:tblGrid>
                <a:gridCol w="557663">
                  <a:extLst>
                    <a:ext uri="{9D8B030D-6E8A-4147-A177-3AD203B41FA5}">
                      <a16:colId xmlns:a16="http://schemas.microsoft.com/office/drawing/2014/main" val="1048080812"/>
                    </a:ext>
                  </a:extLst>
                </a:gridCol>
                <a:gridCol w="557663">
                  <a:extLst>
                    <a:ext uri="{9D8B030D-6E8A-4147-A177-3AD203B41FA5}">
                      <a16:colId xmlns:a16="http://schemas.microsoft.com/office/drawing/2014/main" val="252729768"/>
                    </a:ext>
                  </a:extLst>
                </a:gridCol>
                <a:gridCol w="557663">
                  <a:extLst>
                    <a:ext uri="{9D8B030D-6E8A-4147-A177-3AD203B41FA5}">
                      <a16:colId xmlns:a16="http://schemas.microsoft.com/office/drawing/2014/main" val="1836885181"/>
                    </a:ext>
                  </a:extLst>
                </a:gridCol>
              </a:tblGrid>
              <a:tr h="15209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A9A9A9"/>
                      </a:solidFill>
                      <a:prstDash val="solid"/>
                      <a:round/>
                      <a:headEnd type="none" w="med" len="med"/>
                      <a:tailEnd type="none" w="med" len="med"/>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ctr" fontAlgn="b"/>
                      <a:r>
                        <a:rPr lang="en-GB" sz="9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6EA0DC"/>
                    </a:solidFill>
                  </a:tcPr>
                </a:tc>
                <a:extLst>
                  <a:ext uri="{0D108BD9-81ED-4DB2-BD59-A6C34878D82A}">
                    <a16:rowId xmlns:a16="http://schemas.microsoft.com/office/drawing/2014/main" val="760579766"/>
                  </a:ext>
                </a:extLst>
              </a:tr>
              <a:tr h="15209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w="6350" cap="flat" cmpd="sng" algn="ctr">
                      <a:solidFill>
                        <a:srgbClr val="A9A9A9"/>
                      </a:solidFill>
                      <a:prstDash val="solid"/>
                      <a:round/>
                      <a:headEnd type="none" w="med" len="med"/>
                      <a:tailEnd type="none" w="med" len="med"/>
                    </a:lnT>
                    <a:lnB>
                      <a:noFill/>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ctr" fontAlgn="b"/>
                      <a:r>
                        <a:rPr lang="en-GB" sz="9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669909038"/>
                  </a:ext>
                </a:extLst>
              </a:tr>
              <a:tr h="152090">
                <a:tc>
                  <a:txBody>
                    <a:bodyPr/>
                    <a:lstStyle/>
                    <a:p>
                      <a:pPr algn="l" fontAlgn="b"/>
                      <a:r>
                        <a:rPr lang="en-GB" sz="900" b="1" i="0" u="none" strike="noStrike">
                          <a:solidFill>
                            <a:srgbClr val="000000"/>
                          </a:solidFill>
                          <a:effectLst/>
                          <a:latin typeface="Calibri" panose="020F0502020204030204" pitchFamily="34" charset="0"/>
                        </a:rPr>
                        <a:t>time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606937835"/>
                  </a:ext>
                </a:extLst>
              </a:tr>
              <a:tr h="152090">
                <a:tc>
                  <a:txBody>
                    <a:bodyPr/>
                    <a:lstStyle/>
                    <a:p>
                      <a:pPr algn="l" fontAlgn="b"/>
                      <a:r>
                        <a:rPr lang="en-GB" sz="9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99546899"/>
                  </a:ext>
                </a:extLst>
              </a:tr>
              <a:tr h="152090">
                <a:tc>
                  <a:txBody>
                    <a:bodyPr/>
                    <a:lstStyle/>
                    <a:p>
                      <a:pPr algn="l" fontAlgn="b"/>
                      <a:r>
                        <a:rPr lang="en-GB" sz="9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036356461"/>
                  </a:ext>
                </a:extLst>
              </a:tr>
              <a:tr h="152090">
                <a:tc>
                  <a:txBody>
                    <a:bodyPr/>
                    <a:lstStyle/>
                    <a:p>
                      <a:pPr algn="l" fontAlgn="b"/>
                      <a:r>
                        <a:rPr lang="en-GB" sz="9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237354048"/>
                  </a:ext>
                </a:extLst>
              </a:tr>
              <a:tr h="152090">
                <a:tc>
                  <a:txBody>
                    <a:bodyPr/>
                    <a:lstStyle/>
                    <a:p>
                      <a:pPr algn="l" fontAlgn="b"/>
                      <a:r>
                        <a:rPr lang="en-GB" sz="9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901700352"/>
                  </a:ext>
                </a:extLst>
              </a:tr>
              <a:tr h="152090">
                <a:tc>
                  <a:txBody>
                    <a:bodyPr/>
                    <a:lstStyle/>
                    <a:p>
                      <a:pPr algn="l" fontAlgn="b"/>
                      <a:r>
                        <a:rPr lang="en-GB" sz="9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194336138"/>
                  </a:ext>
                </a:extLst>
              </a:tr>
              <a:tr h="152090">
                <a:tc>
                  <a:txBody>
                    <a:bodyPr/>
                    <a:lstStyle/>
                    <a:p>
                      <a:pPr algn="l" fontAlgn="b"/>
                      <a:r>
                        <a:rPr lang="en-GB" sz="9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521864979"/>
                  </a:ext>
                </a:extLst>
              </a:tr>
            </a:tbl>
          </a:graphicData>
        </a:graphic>
      </p:graphicFrame>
      <p:sp>
        <p:nvSpPr>
          <p:cNvPr id="14" name="TextBox 13">
            <a:extLst>
              <a:ext uri="{FF2B5EF4-FFF2-40B4-BE49-F238E27FC236}">
                <a16:creationId xmlns:a16="http://schemas.microsoft.com/office/drawing/2014/main" id="{37BE03EA-EA65-1F42-831E-D70B4997B2F5}"/>
              </a:ext>
            </a:extLst>
          </p:cNvPr>
          <p:cNvSpPr txBox="1"/>
          <p:nvPr/>
        </p:nvSpPr>
        <p:spPr>
          <a:xfrm>
            <a:off x="7217485" y="5681511"/>
            <a:ext cx="3449983" cy="507831"/>
          </a:xfrm>
          <a:prstGeom prst="rect">
            <a:avLst/>
          </a:prstGeom>
          <a:noFill/>
        </p:spPr>
        <p:txBody>
          <a:bodyPr wrap="none" rtlCol="0">
            <a:spAutoFit/>
          </a:bodyPr>
          <a:lstStyle/>
          <a:p>
            <a:r>
              <a:rPr lang="en-US" sz="1100" err="1">
                <a:latin typeface="Open Sans" panose="020B0606030504020204" pitchFamily="34" charset="0"/>
                <a:ea typeface="Open Sans" panose="020B0606030504020204" pitchFamily="34" charset="0"/>
                <a:cs typeface="Open Sans" panose="020B0606030504020204" pitchFamily="34" charset="0"/>
              </a:rPr>
              <a:t>ts_import</a:t>
            </a:r>
            <a:r>
              <a:rPr lang="en-US" sz="1100">
                <a:latin typeface="Open Sans" panose="020B0606030504020204" pitchFamily="34" charset="0"/>
                <a:ea typeface="Open Sans" panose="020B0606030504020204" pitchFamily="34" charset="0"/>
                <a:cs typeface="Open Sans" panose="020B0606030504020204" pitchFamily="34" charset="0"/>
              </a:rPr>
              <a:t>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0193BB6-3F24-9441-92D0-751C852464F1}"/>
              </a:ext>
            </a:extLst>
          </p:cNvPr>
          <p:cNvSpPr txBox="1"/>
          <p:nvPr/>
        </p:nvSpPr>
        <p:spPr>
          <a:xfrm>
            <a:off x="7730608" y="2980415"/>
            <a:ext cx="3480440" cy="507831"/>
          </a:xfrm>
          <a:prstGeom prst="rect">
            <a:avLst/>
          </a:prstGeom>
          <a:noFill/>
        </p:spPr>
        <p:txBody>
          <a:bodyPr wrap="none" rtlCol="0">
            <a:spAutoFit/>
          </a:bodyPr>
          <a:lstStyle/>
          <a:p>
            <a:r>
              <a:rPr lang="en-US" sz="1100" err="1">
                <a:latin typeface="Open Sans" panose="020B0606030504020204" pitchFamily="34" charset="0"/>
                <a:ea typeface="Open Sans" panose="020B0606030504020204" pitchFamily="34" charset="0"/>
                <a:cs typeface="Open Sans" panose="020B0606030504020204" pitchFamily="34" charset="0"/>
              </a:rPr>
              <a:t>ts_energy</a:t>
            </a:r>
            <a:r>
              <a:rPr lang="en-US" sz="1100">
                <a:latin typeface="Open Sans" panose="020B0606030504020204" pitchFamily="34" charset="0"/>
                <a:ea typeface="Open Sans" panose="020B0606030504020204" pitchFamily="34" charset="0"/>
                <a:cs typeface="Open Sans" panose="020B0606030504020204" pitchFamily="34" charset="0"/>
              </a:rPr>
              <a:t>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6" name="Rounded Rectangle 15">
            <a:extLst>
              <a:ext uri="{FF2B5EF4-FFF2-40B4-BE49-F238E27FC236}">
                <a16:creationId xmlns:a16="http://schemas.microsoft.com/office/drawing/2014/main" id="{C13E9EBD-170F-8C49-BB37-58734A3F1340}"/>
              </a:ext>
            </a:extLst>
          </p:cNvPr>
          <p:cNvSpPr/>
          <p:nvPr/>
        </p:nvSpPr>
        <p:spPr>
          <a:xfrm>
            <a:off x="7596699" y="77837"/>
            <a:ext cx="3748258" cy="1493983"/>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Normalized demand for one hour:</a:t>
            </a:r>
          </a:p>
          <a:p>
            <a:pPr algn="ctr"/>
            <a:r>
              <a:rPr lang="en-US"/>
              <a:t>Demand (t0001) = </a:t>
            </a:r>
            <a:r>
              <a:rPr lang="en-US" err="1"/>
              <a:t>ts_energy</a:t>
            </a:r>
            <a:r>
              <a:rPr lang="en-US"/>
              <a:t>(t0001) /</a:t>
            </a:r>
            <a:r>
              <a:rPr lang="en-US" err="1"/>
              <a:t>sum_t</a:t>
            </a:r>
            <a:r>
              <a:rPr lang="en-US"/>
              <a:t>(</a:t>
            </a:r>
            <a:r>
              <a:rPr lang="en-US" err="1"/>
              <a:t>ts_energy</a:t>
            </a:r>
            <a:r>
              <a:rPr lang="en-US"/>
              <a:t>) * annual demand</a:t>
            </a:r>
          </a:p>
        </p:txBody>
      </p:sp>
      <p:sp>
        <p:nvSpPr>
          <p:cNvPr id="17" name="Oval 16">
            <a:extLst>
              <a:ext uri="{FF2B5EF4-FFF2-40B4-BE49-F238E27FC236}">
                <a16:creationId xmlns:a16="http://schemas.microsoft.com/office/drawing/2014/main" id="{8A3B6F46-8971-C745-888F-0787A0E6E0E6}"/>
              </a:ext>
            </a:extLst>
          </p:cNvPr>
          <p:cNvSpPr/>
          <p:nvPr/>
        </p:nvSpPr>
        <p:spPr>
          <a:xfrm>
            <a:off x="266653" y="3543771"/>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sp>
        <p:nvSpPr>
          <p:cNvPr id="18" name="Oval 17">
            <a:extLst>
              <a:ext uri="{FF2B5EF4-FFF2-40B4-BE49-F238E27FC236}">
                <a16:creationId xmlns:a16="http://schemas.microsoft.com/office/drawing/2014/main" id="{0DE618D4-5D47-5647-B9D9-63AD07F719F3}"/>
              </a:ext>
            </a:extLst>
          </p:cNvPr>
          <p:cNvSpPr/>
          <p:nvPr/>
        </p:nvSpPr>
        <p:spPr>
          <a:xfrm>
            <a:off x="7990469" y="1670068"/>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sp>
        <p:nvSpPr>
          <p:cNvPr id="19" name="Oval 18">
            <a:extLst>
              <a:ext uri="{FF2B5EF4-FFF2-40B4-BE49-F238E27FC236}">
                <a16:creationId xmlns:a16="http://schemas.microsoft.com/office/drawing/2014/main" id="{4F30ECF8-851B-6D48-BC3F-BDE8BCF8FD62}"/>
              </a:ext>
            </a:extLst>
          </p:cNvPr>
          <p:cNvSpPr/>
          <p:nvPr/>
        </p:nvSpPr>
        <p:spPr>
          <a:xfrm>
            <a:off x="7785080" y="4013191"/>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3</a:t>
            </a:r>
          </a:p>
        </p:txBody>
      </p:sp>
      <p:pic>
        <p:nvPicPr>
          <p:cNvPr id="4" name="4e210fc6f10430349fa328277414adaa40d704470259297f93bee626c12b71fb" descr="4e210fc6f10430349fa328277414adaa40d704470259297f93bee626c12b71fb">
            <a:hlinkClick r:id="" action="ppaction://media"/>
            <a:extLst>
              <a:ext uri="{FF2B5EF4-FFF2-40B4-BE49-F238E27FC236}">
                <a16:creationId xmlns:a16="http://schemas.microsoft.com/office/drawing/2014/main" id="{4BBBD33E-2B73-8347-812A-55C5C230D3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568171"/>
            <a:ext cx="812800" cy="812800"/>
          </a:xfrm>
          <a:prstGeom prst="rect">
            <a:avLst/>
          </a:prstGeom>
        </p:spPr>
      </p:pic>
    </p:spTree>
    <p:extLst>
      <p:ext uri="{BB962C8B-B14F-4D97-AF65-F5344CB8AC3E}">
        <p14:creationId xmlns:p14="http://schemas.microsoft.com/office/powerpoint/2010/main" val="34039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39917"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14.3.4 Reserve requirements: Static reserves</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AA91FD49-1ED7-4445-A574-F28AA796200D}"/>
              </a:ext>
            </a:extLst>
          </p:cNvPr>
          <p:cNvSpPr>
            <a:spLocks noGrp="1"/>
          </p:cNvSpPr>
          <p:nvPr>
            <p:ph idx="1"/>
          </p:nvPr>
        </p:nvSpPr>
        <p:spPr>
          <a:xfrm>
            <a:off x="838200" y="1825625"/>
            <a:ext cx="5644793" cy="4132489"/>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Static reserves are predefined time series that need to be activated.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These can be applied to a single node or node group.</a:t>
            </a:r>
          </a:p>
          <a:p>
            <a:r>
              <a:rPr lang="en-US" sz="2000" dirty="0">
                <a:latin typeface="Open Sans"/>
                <a:ea typeface="Open Sans" panose="020B0606030504020204" pitchFamily="34" charset="0"/>
                <a:cs typeface="Open Sans" panose="020B0606030504020204" pitchFamily="34" charset="0"/>
              </a:rPr>
              <a:t>The </a:t>
            </a:r>
            <a:r>
              <a:rPr lang="en-US" sz="2000" dirty="0" err="1">
                <a:latin typeface="Open Sans"/>
                <a:ea typeface="Open Sans" panose="020B0606030504020204" pitchFamily="34" charset="0"/>
                <a:cs typeface="Open Sans" panose="020B0606030504020204" pitchFamily="34" charset="0"/>
              </a:rPr>
              <a:t>ts_reserve_node</a:t>
            </a:r>
            <a:r>
              <a:rPr lang="en-US" sz="2000" dirty="0">
                <a:latin typeface="Open Sans"/>
                <a:ea typeface="Open Sans" panose="020B0606030504020204" pitchFamily="34" charset="0"/>
                <a:cs typeface="Open Sans" panose="020B0606030504020204" pitchFamily="34" charset="0"/>
              </a:rPr>
              <a:t> and </a:t>
            </a:r>
            <a:r>
              <a:rPr lang="en-US" sz="2000" dirty="0" err="1">
                <a:latin typeface="Open Sans"/>
                <a:ea typeface="Open Sans" panose="020B0606030504020204" pitchFamily="34" charset="0"/>
                <a:cs typeface="Open Sans" panose="020B0606030504020204" pitchFamily="34" charset="0"/>
              </a:rPr>
              <a:t>ts_reserve_nodeGroup</a:t>
            </a:r>
            <a:r>
              <a:rPr lang="en-US" sz="2000" dirty="0">
                <a:latin typeface="Open Sans"/>
                <a:ea typeface="Open Sans" panose="020B0606030504020204" pitchFamily="34" charset="0"/>
                <a:cs typeface="Open Sans" panose="020B0606030504020204" pitchFamily="34" charset="0"/>
              </a:rPr>
              <a:t> time series define the static reserve.</a:t>
            </a:r>
          </a:p>
          <a:p>
            <a:r>
              <a:rPr lang="en-US" sz="2000" dirty="0">
                <a:latin typeface="Open Sans"/>
                <a:ea typeface="Open Sans" panose="020B0606030504020204" pitchFamily="34" charset="0"/>
                <a:cs typeface="Open Sans" panose="020B0606030504020204" pitchFamily="34" charset="0"/>
              </a:rPr>
              <a:t>Every node and node group require their own matching time series.</a:t>
            </a:r>
          </a:p>
          <a:p>
            <a:r>
              <a:rPr lang="en-US" sz="2000" dirty="0">
                <a:latin typeface="Open Sans" panose="020B0606030504020204" pitchFamily="34" charset="0"/>
                <a:ea typeface="Open Sans" panose="020B0606030504020204" pitchFamily="34" charset="0"/>
                <a:cs typeface="Open Sans" panose="020B0606030504020204" pitchFamily="34" charset="0"/>
              </a:rPr>
              <a:t>Dynamic reserves are calculated based on generating units (next slide).</a:t>
            </a:r>
          </a:p>
        </p:txBody>
      </p:sp>
      <p:graphicFrame>
        <p:nvGraphicFramePr>
          <p:cNvPr id="15" name="Table 14">
            <a:extLst>
              <a:ext uri="{FF2B5EF4-FFF2-40B4-BE49-F238E27FC236}">
                <a16:creationId xmlns:a16="http://schemas.microsoft.com/office/drawing/2014/main" id="{AD490E04-E948-AC47-B5B9-CA7495A3F015}"/>
              </a:ext>
            </a:extLst>
          </p:cNvPr>
          <p:cNvGraphicFramePr>
            <a:graphicFrameLocks noGrp="1"/>
          </p:cNvGraphicFramePr>
          <p:nvPr>
            <p:extLst>
              <p:ext uri="{D42A27DB-BD31-4B8C-83A1-F6EECF244321}">
                <p14:modId xmlns:p14="http://schemas.microsoft.com/office/powerpoint/2010/main" val="3044345835"/>
              </p:ext>
            </p:extLst>
          </p:nvPr>
        </p:nvGraphicFramePr>
        <p:xfrm>
          <a:off x="6482993" y="3313343"/>
          <a:ext cx="2795472" cy="1828377"/>
        </p:xfrm>
        <a:graphic>
          <a:graphicData uri="http://schemas.openxmlformats.org/drawingml/2006/table">
            <a:tbl>
              <a:tblPr/>
              <a:tblGrid>
                <a:gridCol w="563190">
                  <a:extLst>
                    <a:ext uri="{9D8B030D-6E8A-4147-A177-3AD203B41FA5}">
                      <a16:colId xmlns:a16="http://schemas.microsoft.com/office/drawing/2014/main" val="2695323828"/>
                    </a:ext>
                  </a:extLst>
                </a:gridCol>
                <a:gridCol w="767987">
                  <a:extLst>
                    <a:ext uri="{9D8B030D-6E8A-4147-A177-3AD203B41FA5}">
                      <a16:colId xmlns:a16="http://schemas.microsoft.com/office/drawing/2014/main" val="256354000"/>
                    </a:ext>
                  </a:extLst>
                </a:gridCol>
                <a:gridCol w="767987">
                  <a:extLst>
                    <a:ext uri="{9D8B030D-6E8A-4147-A177-3AD203B41FA5}">
                      <a16:colId xmlns:a16="http://schemas.microsoft.com/office/drawing/2014/main" val="533814463"/>
                    </a:ext>
                  </a:extLst>
                </a:gridCol>
                <a:gridCol w="348154">
                  <a:extLst>
                    <a:ext uri="{9D8B030D-6E8A-4147-A177-3AD203B41FA5}">
                      <a16:colId xmlns:a16="http://schemas.microsoft.com/office/drawing/2014/main" val="3979316738"/>
                    </a:ext>
                  </a:extLst>
                </a:gridCol>
                <a:gridCol w="348154">
                  <a:extLst>
                    <a:ext uri="{9D8B030D-6E8A-4147-A177-3AD203B41FA5}">
                      <a16:colId xmlns:a16="http://schemas.microsoft.com/office/drawing/2014/main" val="3511299658"/>
                    </a:ext>
                  </a:extLst>
                </a:gridCol>
              </a:tblGrid>
              <a:tr h="1194257">
                <a:tc>
                  <a:txBody>
                    <a:bodyPr/>
                    <a:lstStyle/>
                    <a:p>
                      <a:pPr algn="ctr" fontAlgn="b"/>
                      <a:r>
                        <a:rPr lang="en-GB" sz="8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ts_reserve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336417991"/>
                  </a:ext>
                </a:extLst>
              </a:tr>
              <a:tr h="158530">
                <a:tc>
                  <a:txBody>
                    <a:bodyPr/>
                    <a:lstStyle/>
                    <a:p>
                      <a:pPr algn="ctr" fontAlgn="b"/>
                      <a:r>
                        <a:rPr lang="en-GB" sz="8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1374195446"/>
                  </a:ext>
                </a:extLst>
              </a:tr>
              <a:tr h="158530">
                <a:tc>
                  <a:txBody>
                    <a:bodyPr/>
                    <a:lstStyle/>
                    <a:p>
                      <a:pPr algn="ctr" fontAlgn="b"/>
                      <a:r>
                        <a:rPr lang="en-GB" sz="8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2116471561"/>
                  </a:ext>
                </a:extLst>
              </a:tr>
              <a:tr h="158530">
                <a:tc>
                  <a:txBody>
                    <a:bodyPr/>
                    <a:lstStyle/>
                    <a:p>
                      <a:pPr algn="ctr" fontAlgn="b"/>
                      <a:r>
                        <a:rPr lang="en-GB" sz="8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3732131310"/>
                  </a:ext>
                </a:extLst>
              </a:tr>
              <a:tr h="158530">
                <a:tc>
                  <a:txBody>
                    <a:bodyPr/>
                    <a:lstStyle/>
                    <a:p>
                      <a:pPr algn="ctr" fontAlgn="b"/>
                      <a:r>
                        <a:rPr lang="en-GB" sz="800" b="0" i="0" u="none" strike="noStrike" err="1">
                          <a:solidFill>
                            <a:srgbClr val="000000"/>
                          </a:solidFill>
                          <a:effectLst/>
                          <a:latin typeface="Calibri" panose="020F0502020204030204" pitchFamily="34" charset="0"/>
                        </a:rPr>
                        <a:t>elec</a:t>
                      </a:r>
                      <a:endParaRPr lang="en-GB" sz="800" b="0" i="0" u="none" strike="noStrike">
                        <a:solidFill>
                          <a:srgbClr val="000000"/>
                        </a:solidFill>
                        <a:effectLst/>
                        <a:latin typeface="Calibri" panose="020F0502020204030204" pitchFamily="34" charset="0"/>
                      </a:endParaRP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3009454470"/>
                  </a:ext>
                </a:extLst>
              </a:tr>
            </a:tbl>
          </a:graphicData>
        </a:graphic>
      </p:graphicFrame>
      <p:graphicFrame>
        <p:nvGraphicFramePr>
          <p:cNvPr id="16" name="Table 15">
            <a:extLst>
              <a:ext uri="{FF2B5EF4-FFF2-40B4-BE49-F238E27FC236}">
                <a16:creationId xmlns:a16="http://schemas.microsoft.com/office/drawing/2014/main" id="{C139E471-1C63-354D-AF68-9C9841056D27}"/>
              </a:ext>
            </a:extLst>
          </p:cNvPr>
          <p:cNvGraphicFramePr>
            <a:graphicFrameLocks noGrp="1"/>
          </p:cNvGraphicFramePr>
          <p:nvPr>
            <p:extLst>
              <p:ext uri="{D42A27DB-BD31-4B8C-83A1-F6EECF244321}">
                <p14:modId xmlns:p14="http://schemas.microsoft.com/office/powerpoint/2010/main" val="2338078702"/>
              </p:ext>
            </p:extLst>
          </p:nvPr>
        </p:nvGraphicFramePr>
        <p:xfrm>
          <a:off x="6560486" y="1232480"/>
          <a:ext cx="2573241" cy="1476193"/>
        </p:xfrm>
        <a:graphic>
          <a:graphicData uri="http://schemas.openxmlformats.org/drawingml/2006/table">
            <a:tbl>
              <a:tblPr/>
              <a:tblGrid>
                <a:gridCol w="694775">
                  <a:extLst>
                    <a:ext uri="{9D8B030D-6E8A-4147-A177-3AD203B41FA5}">
                      <a16:colId xmlns:a16="http://schemas.microsoft.com/office/drawing/2014/main" val="3119116514"/>
                    </a:ext>
                  </a:extLst>
                </a:gridCol>
                <a:gridCol w="414058">
                  <a:extLst>
                    <a:ext uri="{9D8B030D-6E8A-4147-A177-3AD203B41FA5}">
                      <a16:colId xmlns:a16="http://schemas.microsoft.com/office/drawing/2014/main" val="858922847"/>
                    </a:ext>
                  </a:extLst>
                </a:gridCol>
                <a:gridCol w="414058">
                  <a:extLst>
                    <a:ext uri="{9D8B030D-6E8A-4147-A177-3AD203B41FA5}">
                      <a16:colId xmlns:a16="http://schemas.microsoft.com/office/drawing/2014/main" val="2325702823"/>
                    </a:ext>
                  </a:extLst>
                </a:gridCol>
                <a:gridCol w="414058">
                  <a:extLst>
                    <a:ext uri="{9D8B030D-6E8A-4147-A177-3AD203B41FA5}">
                      <a16:colId xmlns:a16="http://schemas.microsoft.com/office/drawing/2014/main" val="2634658735"/>
                    </a:ext>
                  </a:extLst>
                </a:gridCol>
                <a:gridCol w="318146">
                  <a:extLst>
                    <a:ext uri="{9D8B030D-6E8A-4147-A177-3AD203B41FA5}">
                      <a16:colId xmlns:a16="http://schemas.microsoft.com/office/drawing/2014/main" val="3997779915"/>
                    </a:ext>
                  </a:extLst>
                </a:gridCol>
                <a:gridCol w="318146">
                  <a:extLst>
                    <a:ext uri="{9D8B030D-6E8A-4147-A177-3AD203B41FA5}">
                      <a16:colId xmlns:a16="http://schemas.microsoft.com/office/drawing/2014/main" val="2010537823"/>
                    </a:ext>
                  </a:extLst>
                </a:gridCol>
              </a:tblGrid>
              <a:tr h="1303202">
                <a:tc>
                  <a:txBody>
                    <a:bodyPr/>
                    <a:lstStyle/>
                    <a:p>
                      <a:pPr algn="ctr" fontAlgn="b"/>
                      <a:r>
                        <a:rPr lang="en-GB" sz="8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capacity margin (MW)</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non synchronous share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inertia limit (MWs)</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a:t>
                      </a:r>
                      <a:r>
                        <a:rPr lang="en-GB" sz="800" b="1" i="0" u="none" strike="noStrike" err="1">
                          <a:solidFill>
                            <a:srgbClr val="000000"/>
                          </a:solidFill>
                          <a:effectLst/>
                          <a:latin typeface="Calibri" panose="020F0502020204030204" pitchFamily="34" charset="0"/>
                        </a:rPr>
                        <a:t>ts_reserve</a:t>
                      </a:r>
                      <a:endParaRPr lang="en-GB" sz="800" b="1" i="0" u="none" strike="noStrike">
                        <a:solidFill>
                          <a:srgbClr val="000000"/>
                        </a:solidFill>
                        <a:effectLst/>
                        <a:latin typeface="Calibri" panose="020F0502020204030204" pitchFamily="34" charset="0"/>
                      </a:endParaRP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1830967082"/>
                  </a:ext>
                </a:extLst>
              </a:tr>
              <a:tr h="172991">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120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800" b="0" i="0" u="none" strike="noStrike">
                          <a:solidFill>
                            <a:srgbClr val="000000"/>
                          </a:solidFill>
                          <a:effectLst/>
                          <a:latin typeface="Calibri" panose="020F0502020204030204" pitchFamily="34" charset="0"/>
                        </a:rPr>
                        <a:t>0.80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1340451285"/>
                  </a:ext>
                </a:extLst>
              </a:tr>
            </a:tbl>
          </a:graphicData>
        </a:graphic>
      </p:graphicFrame>
      <p:graphicFrame>
        <p:nvGraphicFramePr>
          <p:cNvPr id="17" name="Table 16">
            <a:extLst>
              <a:ext uri="{FF2B5EF4-FFF2-40B4-BE49-F238E27FC236}">
                <a16:creationId xmlns:a16="http://schemas.microsoft.com/office/drawing/2014/main" id="{E3CF1909-087D-B64B-AA8D-9D4DF506343F}"/>
              </a:ext>
            </a:extLst>
          </p:cNvPr>
          <p:cNvGraphicFramePr>
            <a:graphicFrameLocks noGrp="1"/>
          </p:cNvGraphicFramePr>
          <p:nvPr>
            <p:extLst>
              <p:ext uri="{D42A27DB-BD31-4B8C-83A1-F6EECF244321}">
                <p14:modId xmlns:p14="http://schemas.microsoft.com/office/powerpoint/2010/main" val="1227425350"/>
              </p:ext>
            </p:extLst>
          </p:nvPr>
        </p:nvGraphicFramePr>
        <p:xfrm>
          <a:off x="9408587" y="3313346"/>
          <a:ext cx="2196658" cy="1828370"/>
        </p:xfrm>
        <a:graphic>
          <a:graphicData uri="http://schemas.openxmlformats.org/drawingml/2006/table">
            <a:tbl>
              <a:tblPr/>
              <a:tblGrid>
                <a:gridCol w="649549">
                  <a:extLst>
                    <a:ext uri="{9D8B030D-6E8A-4147-A177-3AD203B41FA5}">
                      <a16:colId xmlns:a16="http://schemas.microsoft.com/office/drawing/2014/main" val="2771935640"/>
                    </a:ext>
                  </a:extLst>
                </a:gridCol>
                <a:gridCol w="649549">
                  <a:extLst>
                    <a:ext uri="{9D8B030D-6E8A-4147-A177-3AD203B41FA5}">
                      <a16:colId xmlns:a16="http://schemas.microsoft.com/office/drawing/2014/main" val="2902114267"/>
                    </a:ext>
                  </a:extLst>
                </a:gridCol>
                <a:gridCol w="897560">
                  <a:extLst>
                    <a:ext uri="{9D8B030D-6E8A-4147-A177-3AD203B41FA5}">
                      <a16:colId xmlns:a16="http://schemas.microsoft.com/office/drawing/2014/main" val="2870640640"/>
                    </a:ext>
                  </a:extLst>
                </a:gridCol>
              </a:tblGrid>
              <a:tr h="182837">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node</a:t>
                      </a:r>
                    </a:p>
                  </a:txBody>
                  <a:tcPr marL="0" marR="0" marT="0" marB="0" anchor="b">
                    <a:lnL>
                      <a:noFill/>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BFBFBF"/>
                    </a:solidFill>
                  </a:tcPr>
                </a:tc>
                <a:tc>
                  <a:txBody>
                    <a:bodyPr/>
                    <a:lstStyle/>
                    <a:p>
                      <a:pPr algn="ctr" fontAlgn="b"/>
                      <a:r>
                        <a:rPr lang="en-GB" sz="10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2050370198"/>
                  </a:ext>
                </a:extLst>
              </a:tr>
              <a:tr h="182837">
                <a:tc>
                  <a:txBody>
                    <a:bodyPr/>
                    <a:lstStyle/>
                    <a:p>
                      <a:pPr algn="l" fontAlgn="b"/>
                      <a:r>
                        <a:rPr lang="en-GB" sz="1000" b="1" i="0" u="none" strike="noStrike">
                          <a:solidFill>
                            <a:srgbClr val="000000"/>
                          </a:solidFill>
                          <a:effectLst/>
                          <a:latin typeface="Calibri" panose="020F0502020204030204" pitchFamily="34" charset="0"/>
                        </a:rPr>
                        <a:t>Time</a:t>
                      </a:r>
                    </a:p>
                  </a:txBody>
                  <a:tcPr marL="0" marR="0" marT="0" marB="0" anchor="b">
                    <a:lnL>
                      <a:noFill/>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BFBFBF"/>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3773928490"/>
                  </a:ext>
                </a:extLst>
              </a:tr>
              <a:tr h="182837">
                <a:tc>
                  <a:txBody>
                    <a:bodyPr/>
                    <a:lstStyle/>
                    <a:p>
                      <a:pPr algn="l" fontAlgn="b"/>
                      <a:r>
                        <a:rPr lang="en-GB" sz="10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18</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145778846"/>
                  </a:ext>
                </a:extLst>
              </a:tr>
              <a:tr h="182837">
                <a:tc>
                  <a:txBody>
                    <a:bodyPr/>
                    <a:lstStyle/>
                    <a:p>
                      <a:pPr algn="l" fontAlgn="b"/>
                      <a:r>
                        <a:rPr lang="en-GB" sz="10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16</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984715958"/>
                  </a:ext>
                </a:extLst>
              </a:tr>
              <a:tr h="182837">
                <a:tc>
                  <a:txBody>
                    <a:bodyPr/>
                    <a:lstStyle/>
                    <a:p>
                      <a:pPr algn="l" fontAlgn="b"/>
                      <a:r>
                        <a:rPr lang="en-GB" sz="10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026871334"/>
                  </a:ext>
                </a:extLst>
              </a:tr>
              <a:tr h="182837">
                <a:tc>
                  <a:txBody>
                    <a:bodyPr/>
                    <a:lstStyle/>
                    <a:p>
                      <a:pPr algn="l" fontAlgn="b"/>
                      <a:r>
                        <a:rPr lang="en-GB" sz="10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350470981"/>
                  </a:ext>
                </a:extLst>
              </a:tr>
              <a:tr h="182837">
                <a:tc>
                  <a:txBody>
                    <a:bodyPr/>
                    <a:lstStyle/>
                    <a:p>
                      <a:pPr algn="l" fontAlgn="b"/>
                      <a:r>
                        <a:rPr lang="en-GB" sz="10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855060261"/>
                  </a:ext>
                </a:extLst>
              </a:tr>
              <a:tr h="182837">
                <a:tc>
                  <a:txBody>
                    <a:bodyPr/>
                    <a:lstStyle/>
                    <a:p>
                      <a:pPr algn="l" fontAlgn="b"/>
                      <a:r>
                        <a:rPr lang="en-GB" sz="10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4161514"/>
                  </a:ext>
                </a:extLst>
              </a:tr>
              <a:tr h="182837">
                <a:tc>
                  <a:txBody>
                    <a:bodyPr/>
                    <a:lstStyle/>
                    <a:p>
                      <a:pPr algn="l" fontAlgn="b"/>
                      <a:r>
                        <a:rPr lang="en-GB" sz="1000" b="0" i="0" u="none" strike="noStrike">
                          <a:solidFill>
                            <a:srgbClr val="000000"/>
                          </a:solidFill>
                          <a:effectLst/>
                          <a:latin typeface="Calibri" panose="020F0502020204030204" pitchFamily="34" charset="0"/>
                        </a:rPr>
                        <a:t>t0006</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100140868"/>
                  </a:ext>
                </a:extLst>
              </a:tr>
              <a:tr h="182837">
                <a:tc>
                  <a:txBody>
                    <a:bodyPr/>
                    <a:lstStyle/>
                    <a:p>
                      <a:pPr algn="l" fontAlgn="b"/>
                      <a:r>
                        <a:rPr lang="en-GB" sz="1000" b="0" i="0" u="none" strike="noStrike">
                          <a:solidFill>
                            <a:srgbClr val="000000"/>
                          </a:solidFill>
                          <a:effectLst/>
                          <a:latin typeface="Calibri" panose="020F0502020204030204" pitchFamily="34" charset="0"/>
                        </a:rPr>
                        <a:t>t0007</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224302494"/>
                  </a:ext>
                </a:extLst>
              </a:tr>
            </a:tbl>
          </a:graphicData>
        </a:graphic>
      </p:graphicFrame>
      <p:graphicFrame>
        <p:nvGraphicFramePr>
          <p:cNvPr id="18" name="Table 17">
            <a:extLst>
              <a:ext uri="{FF2B5EF4-FFF2-40B4-BE49-F238E27FC236}">
                <a16:creationId xmlns:a16="http://schemas.microsoft.com/office/drawing/2014/main" id="{3EACF406-4F43-2C44-9C0D-65DAAA5EF5A9}"/>
              </a:ext>
            </a:extLst>
          </p:cNvPr>
          <p:cNvGraphicFramePr>
            <a:graphicFrameLocks noGrp="1"/>
          </p:cNvGraphicFramePr>
          <p:nvPr>
            <p:extLst>
              <p:ext uri="{D42A27DB-BD31-4B8C-83A1-F6EECF244321}">
                <p14:modId xmlns:p14="http://schemas.microsoft.com/office/powerpoint/2010/main" val="674473479"/>
              </p:ext>
            </p:extLst>
          </p:nvPr>
        </p:nvGraphicFramePr>
        <p:xfrm>
          <a:off x="9211142" y="1212351"/>
          <a:ext cx="2394103" cy="1496322"/>
        </p:xfrm>
        <a:graphic>
          <a:graphicData uri="http://schemas.openxmlformats.org/drawingml/2006/table">
            <a:tbl>
              <a:tblPr/>
              <a:tblGrid>
                <a:gridCol w="609610">
                  <a:extLst>
                    <a:ext uri="{9D8B030D-6E8A-4147-A177-3AD203B41FA5}">
                      <a16:colId xmlns:a16="http://schemas.microsoft.com/office/drawing/2014/main" val="2044467288"/>
                    </a:ext>
                  </a:extLst>
                </a:gridCol>
                <a:gridCol w="942124">
                  <a:extLst>
                    <a:ext uri="{9D8B030D-6E8A-4147-A177-3AD203B41FA5}">
                      <a16:colId xmlns:a16="http://schemas.microsoft.com/office/drawing/2014/main" val="3525062975"/>
                    </a:ext>
                  </a:extLst>
                </a:gridCol>
                <a:gridCol w="842369">
                  <a:extLst>
                    <a:ext uri="{9D8B030D-6E8A-4147-A177-3AD203B41FA5}">
                      <a16:colId xmlns:a16="http://schemas.microsoft.com/office/drawing/2014/main" val="1228311871"/>
                    </a:ext>
                  </a:extLst>
                </a:gridCol>
              </a:tblGrid>
              <a:tr h="166258">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nodeGroup</a:t>
                      </a:r>
                    </a:p>
                  </a:txBody>
                  <a:tcPr marL="0" marR="0" marT="0" marB="0" anchor="b">
                    <a:lnL>
                      <a:noFill/>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BFBFBF"/>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2438096792"/>
                  </a:ext>
                </a:extLst>
              </a:tr>
              <a:tr h="166258">
                <a:tc>
                  <a:txBody>
                    <a:bodyPr/>
                    <a:lstStyle/>
                    <a:p>
                      <a:pPr algn="l" fontAlgn="b"/>
                      <a:r>
                        <a:rPr lang="en-GB" sz="1000" b="1" i="0" u="none" strike="noStrike">
                          <a:solidFill>
                            <a:srgbClr val="000000"/>
                          </a:solidFill>
                          <a:effectLst/>
                          <a:latin typeface="Calibri" panose="020F0502020204030204" pitchFamily="34" charset="0"/>
                        </a:rPr>
                        <a:t>Time</a:t>
                      </a:r>
                    </a:p>
                  </a:txBody>
                  <a:tcPr marL="0" marR="0" marT="0" marB="0" anchor="b">
                    <a:lnL>
                      <a:noFill/>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BFBFBF"/>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798343848"/>
                  </a:ext>
                </a:extLst>
              </a:tr>
              <a:tr h="166258">
                <a:tc>
                  <a:txBody>
                    <a:bodyPr/>
                    <a:lstStyle/>
                    <a:p>
                      <a:pPr algn="l" fontAlgn="b"/>
                      <a:r>
                        <a:rPr lang="en-GB" sz="10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54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522800033"/>
                  </a:ext>
                </a:extLst>
              </a:tr>
              <a:tr h="166258">
                <a:tc>
                  <a:txBody>
                    <a:bodyPr/>
                    <a:lstStyle/>
                    <a:p>
                      <a:pPr algn="l" fontAlgn="b"/>
                      <a:r>
                        <a:rPr lang="en-GB" sz="10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50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619768132"/>
                  </a:ext>
                </a:extLst>
              </a:tr>
              <a:tr h="166258">
                <a:tc>
                  <a:txBody>
                    <a:bodyPr/>
                    <a:lstStyle/>
                    <a:p>
                      <a:pPr algn="l" fontAlgn="b"/>
                      <a:r>
                        <a:rPr lang="en-GB" sz="10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47</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633203224"/>
                  </a:ext>
                </a:extLst>
              </a:tr>
              <a:tr h="166258">
                <a:tc>
                  <a:txBody>
                    <a:bodyPr/>
                    <a:lstStyle/>
                    <a:p>
                      <a:pPr algn="l" fontAlgn="b"/>
                      <a:r>
                        <a:rPr lang="en-GB" sz="10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741430125"/>
                  </a:ext>
                </a:extLst>
              </a:tr>
              <a:tr h="166258">
                <a:tc>
                  <a:txBody>
                    <a:bodyPr/>
                    <a:lstStyle/>
                    <a:p>
                      <a:pPr algn="l" fontAlgn="b"/>
                      <a:r>
                        <a:rPr lang="en-GB" sz="10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135473241"/>
                  </a:ext>
                </a:extLst>
              </a:tr>
              <a:tr h="166258">
                <a:tc>
                  <a:txBody>
                    <a:bodyPr/>
                    <a:lstStyle/>
                    <a:p>
                      <a:pPr algn="l" fontAlgn="b"/>
                      <a:r>
                        <a:rPr lang="en-GB" sz="10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335948727"/>
                  </a:ext>
                </a:extLst>
              </a:tr>
              <a:tr h="166258">
                <a:tc>
                  <a:txBody>
                    <a:bodyPr/>
                    <a:lstStyle/>
                    <a:p>
                      <a:pPr algn="l" fontAlgn="b"/>
                      <a:r>
                        <a:rPr lang="en-GB" sz="1000" b="0" i="0" u="none" strike="noStrike">
                          <a:solidFill>
                            <a:srgbClr val="000000"/>
                          </a:solidFill>
                          <a:effectLst/>
                          <a:latin typeface="Calibri" panose="020F0502020204030204" pitchFamily="34" charset="0"/>
                        </a:rPr>
                        <a:t>t0006</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39111012"/>
                  </a:ext>
                </a:extLst>
              </a:tr>
            </a:tbl>
          </a:graphicData>
        </a:graphic>
      </p:graphicFrame>
      <p:sp>
        <p:nvSpPr>
          <p:cNvPr id="19" name="TextBox 18">
            <a:extLst>
              <a:ext uri="{FF2B5EF4-FFF2-40B4-BE49-F238E27FC236}">
                <a16:creationId xmlns:a16="http://schemas.microsoft.com/office/drawing/2014/main" id="{3F6CFC6F-8839-6145-BF27-731BE076D926}"/>
              </a:ext>
            </a:extLst>
          </p:cNvPr>
          <p:cNvSpPr txBox="1"/>
          <p:nvPr/>
        </p:nvSpPr>
        <p:spPr>
          <a:xfrm>
            <a:off x="7107002" y="2737632"/>
            <a:ext cx="5293001" cy="646331"/>
          </a:xfrm>
          <a:prstGeom prst="rect">
            <a:avLst/>
          </a:prstGeom>
          <a:noFill/>
        </p:spPr>
        <p:txBody>
          <a:bodyPr wrap="square" rtlCol="0">
            <a:spAutoFit/>
          </a:bodyPr>
          <a:lstStyle/>
          <a:p>
            <a:r>
              <a:rPr lang="en-US" sz="1100"/>
              <a:t>gridNode sheet + </a:t>
            </a:r>
            <a:r>
              <a:rPr lang="en-US" sz="1100" err="1"/>
              <a:t>ts_reserve_node</a:t>
            </a:r>
            <a:r>
              <a:rPr lang="en-US" sz="1100"/>
              <a:t>, </a:t>
            </a:r>
            <a:r>
              <a:rPr lang="en-US" sz="1100" b="1"/>
              <a:t>Source: </a:t>
            </a:r>
            <a:r>
              <a:rPr lang="en-US" sz="1100"/>
              <a:t>IRENA FlexTool model [1]</a:t>
            </a:r>
          </a:p>
          <a:p>
            <a:endParaRPr lang="en-US" sz="1100"/>
          </a:p>
          <a:p>
            <a:endParaRPr lang="en-US" sz="1100"/>
          </a:p>
        </p:txBody>
      </p:sp>
      <p:sp>
        <p:nvSpPr>
          <p:cNvPr id="20" name="TextBox 19">
            <a:extLst>
              <a:ext uri="{FF2B5EF4-FFF2-40B4-BE49-F238E27FC236}">
                <a16:creationId xmlns:a16="http://schemas.microsoft.com/office/drawing/2014/main" id="{6F228479-E644-644E-931A-9840E0A96D40}"/>
              </a:ext>
            </a:extLst>
          </p:cNvPr>
          <p:cNvSpPr txBox="1"/>
          <p:nvPr/>
        </p:nvSpPr>
        <p:spPr>
          <a:xfrm>
            <a:off x="6762086" y="5134419"/>
            <a:ext cx="5293002" cy="415498"/>
          </a:xfrm>
          <a:prstGeom prst="rect">
            <a:avLst/>
          </a:prstGeom>
          <a:noFill/>
        </p:spPr>
        <p:txBody>
          <a:bodyPr wrap="square" rtlCol="0">
            <a:spAutoFit/>
          </a:bodyPr>
          <a:lstStyle/>
          <a:p>
            <a:r>
              <a:rPr lang="en-US" sz="1050"/>
              <a:t>nodeGroup sheet + </a:t>
            </a:r>
            <a:r>
              <a:rPr lang="en-US" sz="1050" err="1"/>
              <a:t>ts_reserve_nodeGroup</a:t>
            </a:r>
            <a:r>
              <a:rPr lang="en-US" sz="1050"/>
              <a:t>, </a:t>
            </a:r>
            <a:r>
              <a:rPr lang="en-US" sz="1050" b="1"/>
              <a:t>Source:</a:t>
            </a:r>
            <a:r>
              <a:rPr lang="en-US" sz="1050"/>
              <a:t> IRENA FlexTool model [1]</a:t>
            </a:r>
          </a:p>
          <a:p>
            <a:endParaRPr lang="en-US" sz="1050"/>
          </a:p>
        </p:txBody>
      </p:sp>
      <p:pic>
        <p:nvPicPr>
          <p:cNvPr id="4" name="407d9662fe4dec6cd4c1e7155b9546de40d704470259297f93bee626c12b71fb" descr="407d9662fe4dec6cd4c1e7155b9546de40d704470259297f93bee626c12b71fb">
            <a:hlinkClick r:id="" action="ppaction://media"/>
            <a:extLst>
              <a:ext uri="{FF2B5EF4-FFF2-40B4-BE49-F238E27FC236}">
                <a16:creationId xmlns:a16="http://schemas.microsoft.com/office/drawing/2014/main" id="{BF006D19-738B-DD42-922C-879E4AFFCB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76593" y="614415"/>
            <a:ext cx="812800" cy="812800"/>
          </a:xfrm>
          <a:prstGeom prst="rect">
            <a:avLst/>
          </a:prstGeom>
        </p:spPr>
      </p:pic>
    </p:spTree>
    <p:extLst>
      <p:ext uri="{BB962C8B-B14F-4D97-AF65-F5344CB8AC3E}">
        <p14:creationId xmlns:p14="http://schemas.microsoft.com/office/powerpoint/2010/main" val="32607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14.3.5 Reserve requirements: Dynamic reserves</a:t>
            </a:r>
            <a:endParaRPr lang="en-US">
              <a:solidFill>
                <a:schemeClr val="accent5">
                  <a:lumMod val="60000"/>
                  <a:lumOff val="40000"/>
                </a:schemeClr>
              </a:solidFill>
            </a:endParaRPr>
          </a:p>
        </p:txBody>
      </p:sp>
      <p:sp>
        <p:nvSpPr>
          <p:cNvPr id="3" name="Title 10">
            <a:extLst>
              <a:ext uri="{FF2B5EF4-FFF2-40B4-BE49-F238E27FC236}">
                <a16:creationId xmlns:a16="http://schemas.microsoft.com/office/drawing/2014/main" id="{E6934D26-62CC-42CA-9C15-56CAD712AAF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857B1448-347A-0A45-AF39-C1D2F0C8EB8C}"/>
              </a:ext>
            </a:extLst>
          </p:cNvPr>
          <p:cNvSpPr>
            <a:spLocks noGrp="1"/>
          </p:cNvSpPr>
          <p:nvPr>
            <p:ph idx="1"/>
          </p:nvPr>
        </p:nvSpPr>
        <p:spPr>
          <a:xfrm>
            <a:off x="838200" y="1825625"/>
            <a:ext cx="6456452" cy="3989548"/>
          </a:xfrm>
        </p:spPr>
        <p:txBody>
          <a:bodyPr vert="horz" lIns="91440" tIns="45720" rIns="91440" bIns="45720" rtlCol="0" anchor="t">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Dynamic reserve can be defined for units.</a:t>
            </a:r>
          </a:p>
          <a:p>
            <a:pPr lvl="1"/>
            <a:r>
              <a:rPr lang="en-US" sz="2000">
                <a:latin typeface="Open Sans"/>
                <a:ea typeface="Open Sans" panose="020B0606030504020204" pitchFamily="34" charset="0"/>
                <a:cs typeface="Open Sans" panose="020B0606030504020204" pitchFamily="34" charset="0"/>
              </a:rPr>
              <a:t>Reserve increase ratio in unit sheet.</a:t>
            </a:r>
          </a:p>
          <a:p>
            <a:pPr lvl="1"/>
            <a:r>
              <a:rPr lang="en-US" sz="2000">
                <a:latin typeface="Open Sans"/>
                <a:ea typeface="Open Sans" panose="020B0606030504020204" pitchFamily="34" charset="0"/>
                <a:cs typeface="Open Sans" panose="020B0606030504020204" pitchFamily="34" charset="0"/>
              </a:rPr>
              <a:t>Used with VRE generation by default.</a:t>
            </a:r>
          </a:p>
          <a:p>
            <a:pPr lvl="1"/>
            <a:r>
              <a:rPr lang="en-US" sz="2000">
                <a:latin typeface="Open Sans" panose="020B0606030504020204" pitchFamily="34" charset="0"/>
                <a:ea typeface="Open Sans" panose="020B0606030504020204" pitchFamily="34" charset="0"/>
                <a:cs typeface="Open Sans" panose="020B0606030504020204" pitchFamily="34" charset="0"/>
              </a:rPr>
              <a:t>When unit generates, it increases the reserve needed.</a:t>
            </a:r>
          </a:p>
          <a:p>
            <a:pPr lvl="1"/>
            <a:r>
              <a:rPr lang="en-US" sz="2000">
                <a:latin typeface="Open Sans"/>
                <a:ea typeface="Open Sans" panose="020B0606030504020204" pitchFamily="34" charset="0"/>
                <a:cs typeface="Open Sans" panose="020B0606030504020204" pitchFamily="34" charset="0"/>
              </a:rPr>
              <a:t>E.g., 10 MW of wind power requires 1 MW of reserves</a:t>
            </a:r>
          </a:p>
          <a:p>
            <a:r>
              <a:rPr lang="en-US" sz="2000">
                <a:latin typeface="Open Sans" panose="020B0606030504020204" pitchFamily="34" charset="0"/>
                <a:ea typeface="Open Sans" panose="020B0606030504020204" pitchFamily="34" charset="0"/>
                <a:cs typeface="Open Sans" panose="020B0606030504020204" pitchFamily="34" charset="0"/>
              </a:rPr>
              <a:t>Dynamic reserve is not additional to static, the model checks the strictest requirements for each hour.</a:t>
            </a:r>
          </a:p>
        </p:txBody>
      </p:sp>
      <p:pic>
        <p:nvPicPr>
          <p:cNvPr id="10" name="Picture 9" descr="Timeline&#10;&#10;Description automatically generated with medium confidence">
            <a:extLst>
              <a:ext uri="{FF2B5EF4-FFF2-40B4-BE49-F238E27FC236}">
                <a16:creationId xmlns:a16="http://schemas.microsoft.com/office/drawing/2014/main" id="{C7A81682-3729-C043-A958-E2CEC3D7296E}"/>
              </a:ext>
            </a:extLst>
          </p:cNvPr>
          <p:cNvPicPr>
            <a:picLocks noChangeAspect="1"/>
          </p:cNvPicPr>
          <p:nvPr/>
        </p:nvPicPr>
        <p:blipFill>
          <a:blip r:embed="rId6"/>
          <a:stretch>
            <a:fillRect/>
          </a:stretch>
        </p:blipFill>
        <p:spPr>
          <a:xfrm>
            <a:off x="7424971" y="1411390"/>
            <a:ext cx="4217250" cy="2891829"/>
          </a:xfrm>
          <a:prstGeom prst="rect">
            <a:avLst/>
          </a:prstGeom>
        </p:spPr>
      </p:pic>
      <p:sp>
        <p:nvSpPr>
          <p:cNvPr id="11" name="TextBox 10">
            <a:extLst>
              <a:ext uri="{FF2B5EF4-FFF2-40B4-BE49-F238E27FC236}">
                <a16:creationId xmlns:a16="http://schemas.microsoft.com/office/drawing/2014/main" id="{A9553EAA-BADB-A94E-9613-029B9A146C84}"/>
              </a:ext>
            </a:extLst>
          </p:cNvPr>
          <p:cNvSpPr txBox="1"/>
          <p:nvPr/>
        </p:nvSpPr>
        <p:spPr>
          <a:xfrm>
            <a:off x="8249640" y="4303219"/>
            <a:ext cx="4217250" cy="253916"/>
          </a:xfrm>
          <a:prstGeom prst="rect">
            <a:avLst/>
          </a:prstGeom>
          <a:noFill/>
        </p:spPr>
        <p:txBody>
          <a:bodyPr wrap="square" rtlCol="0">
            <a:spAutoFit/>
          </a:bodyPr>
          <a:lstStyle/>
          <a:p>
            <a:r>
              <a:rPr lang="en-US" sz="1100"/>
              <a:t>unit sheet, </a:t>
            </a:r>
            <a:r>
              <a:rPr lang="en-US" sz="1100" b="1"/>
              <a:t>Source:</a:t>
            </a:r>
            <a:r>
              <a:rPr lang="en-US" sz="1100"/>
              <a:t> IRENA FlexTool model [1]</a:t>
            </a:r>
          </a:p>
        </p:txBody>
      </p:sp>
      <p:pic>
        <p:nvPicPr>
          <p:cNvPr id="4" name="1b2f63357028383b0a161aa55bca1eec40d704470259297f93bee626c12b71fb" descr="1b2f63357028383b0a161aa55bca1eec40d704470259297f93bee626c12b71fb">
            <a:hlinkClick r:id="" action="ppaction://media"/>
            <a:extLst>
              <a:ext uri="{FF2B5EF4-FFF2-40B4-BE49-F238E27FC236}">
                <a16:creationId xmlns:a16="http://schemas.microsoft.com/office/drawing/2014/main" id="{89AAA1F9-487B-C244-8FA5-8AFE03FF5E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583381"/>
            <a:ext cx="812800" cy="812800"/>
          </a:xfrm>
          <a:prstGeom prst="rect">
            <a:avLst/>
          </a:prstGeom>
        </p:spPr>
      </p:pic>
    </p:spTree>
    <p:extLst>
      <p:ext uri="{BB962C8B-B14F-4D97-AF65-F5344CB8AC3E}">
        <p14:creationId xmlns:p14="http://schemas.microsoft.com/office/powerpoint/2010/main" val="23509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Abu Dhabi, FlexTool Model, 2020.</a:t>
            </a:r>
            <a:endParaRPr lang="en-US"/>
          </a:p>
        </p:txBody>
      </p:sp>
    </p:spTree>
    <p:extLst>
      <p:ext uri="{BB962C8B-B14F-4D97-AF65-F5344CB8AC3E}">
        <p14:creationId xmlns:p14="http://schemas.microsoft.com/office/powerpoint/2010/main" val="145115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75905" y="1414120"/>
            <a:ext cx="5738196" cy="350115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Understand the major assumptions that underpin FlexTool.</a:t>
            </a:r>
          </a:p>
          <a:p>
            <a:pPr>
              <a:spcBef>
                <a:spcPts val="1000"/>
              </a:spcBef>
            </a:pPr>
            <a:r>
              <a:rPr lang="en-US" sz="2000" dirty="0">
                <a:latin typeface="Open Sans"/>
                <a:ea typeface="+mn-lt"/>
                <a:cs typeface="+mn-lt"/>
              </a:rPr>
              <a:t>ILO2: Understand the building blocks that make up FlexTool.</a:t>
            </a:r>
            <a:endParaRPr lang="en-US" dirty="0">
              <a:cs typeface="Calibri"/>
            </a:endParaRPr>
          </a:p>
          <a:p>
            <a:pPr algn="l">
              <a:lnSpc>
                <a:spcPct val="100000"/>
              </a:lnSpc>
              <a:spcBef>
                <a:spcPts val="1000"/>
              </a:spcBef>
            </a:pPr>
            <a:r>
              <a:rPr lang="en-US" sz="2000" dirty="0">
                <a:latin typeface="Open Sans"/>
                <a:ea typeface="+mn-lt"/>
                <a:cs typeface="+mn-lt"/>
              </a:rPr>
              <a:t>ILO3: Understand how FlexTool calculates solutions.</a:t>
            </a:r>
            <a:endParaRPr lang="en-US" sz="2000" b="1" dirty="0">
              <a:latin typeface="Open Sans"/>
              <a:ea typeface="+mn-lt"/>
              <a:cs typeface="+mn-lt"/>
            </a:endParaRPr>
          </a:p>
          <a:p>
            <a:pPr algn="l">
              <a:lnSpc>
                <a:spcPct val="100000"/>
              </a:lnSpc>
              <a:spcBef>
                <a:spcPts val="1000"/>
              </a:spcBef>
            </a:pPr>
            <a:r>
              <a:rPr lang="en-US" sz="2000" dirty="0">
                <a:latin typeface="Open Sans"/>
                <a:ea typeface="+mn-lt"/>
                <a:cs typeface="+mn-lt"/>
              </a:rPr>
              <a:t>ILO4: Understand the main inputs of FlexTool.</a:t>
            </a:r>
            <a:endParaRPr lang="en-US" sz="2000" b="1" dirty="0">
              <a:latin typeface="Open Sans"/>
              <a:cs typeface="Calibri"/>
            </a:endParaRPr>
          </a:p>
        </p:txBody>
      </p:sp>
      <p:pic>
        <p:nvPicPr>
          <p:cNvPr id="11" name="945886fe03030713baeabc63e53efa7540d704470259297f93bee626c12b71fb" descr="945886fe03030713baeabc63e53efa7540d704470259297f93bee626c12b71fb">
            <a:hlinkClick r:id="" action="ppaction://media"/>
            <a:extLst>
              <a:ext uri="{FF2B5EF4-FFF2-40B4-BE49-F238E27FC236}">
                <a16:creationId xmlns:a16="http://schemas.microsoft.com/office/drawing/2014/main" id="{63C75086-6549-B342-8C98-FE4B5075DB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7701" y="59828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14.4.1 Maximum non-synchronous share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E85C12FA-3212-1C4F-AD49-151BF4BEE1F4}"/>
              </a:ext>
            </a:extLst>
          </p:cNvPr>
          <p:cNvSpPr>
            <a:spLocks noGrp="1"/>
          </p:cNvSpPr>
          <p:nvPr>
            <p:ph idx="1"/>
          </p:nvPr>
        </p:nvSpPr>
        <p:spPr>
          <a:xfrm>
            <a:off x="852054" y="1818698"/>
            <a:ext cx="7094539" cy="2511391"/>
          </a:xfrm>
        </p:spPr>
        <p:txBody>
          <a:bodyPr vert="horz" lIns="91440" tIns="45720" rIns="91440" bIns="45720" rtlCol="0" anchor="t">
            <a:normAutofit fontScale="92500"/>
          </a:bodyPr>
          <a:lstStyle/>
          <a:p>
            <a:r>
              <a:rPr lang="en-US" sz="2000" dirty="0">
                <a:latin typeface="Open Sans"/>
                <a:ea typeface="Open Sans" panose="020B0606030504020204" pitchFamily="34" charset="0"/>
                <a:cs typeface="Open Sans" panose="020B0606030504020204" pitchFamily="34" charset="0"/>
              </a:rPr>
              <a:t>Non-synchronous technologies do not produce the same amount of energy all the time, </a:t>
            </a:r>
            <a:r>
              <a:rPr lang="en-US" sz="2000" dirty="0" err="1">
                <a:latin typeface="Open Sans"/>
                <a:ea typeface="Open Sans" panose="020B0606030504020204" pitchFamily="34" charset="0"/>
                <a:cs typeface="Open Sans" panose="020B0606030504020204" pitchFamily="34" charset="0"/>
              </a:rPr>
              <a:t>eg.</a:t>
            </a:r>
            <a:r>
              <a:rPr lang="en-US" sz="2000" dirty="0">
                <a:latin typeface="Open Sans"/>
                <a:ea typeface="Open Sans" panose="020B0606030504020204" pitchFamily="34" charset="0"/>
                <a:cs typeface="Open Sans" panose="020B0606030504020204" pitchFamily="34" charset="0"/>
              </a:rPr>
              <a:t> wind, solar.</a:t>
            </a:r>
          </a:p>
          <a:p>
            <a:r>
              <a:rPr lang="en-US" sz="2000" dirty="0">
                <a:latin typeface="Open Sans"/>
                <a:ea typeface="Open Sans" panose="020B0606030504020204" pitchFamily="34" charset="0"/>
                <a:cs typeface="Open Sans" panose="020B0606030504020204" pitchFamily="34" charset="0"/>
              </a:rPr>
              <a:t>Synchronous technologies can, </a:t>
            </a:r>
            <a:r>
              <a:rPr lang="en-US" sz="2000" dirty="0" err="1">
                <a:latin typeface="Open Sans"/>
                <a:ea typeface="Open Sans" panose="020B0606030504020204" pitchFamily="34" charset="0"/>
                <a:cs typeface="Open Sans" panose="020B0606030504020204" pitchFamily="34" charset="0"/>
              </a:rPr>
              <a:t>eg.</a:t>
            </a:r>
            <a:r>
              <a:rPr lang="en-US" sz="2000" dirty="0">
                <a:latin typeface="Open Sans"/>
                <a:ea typeface="Open Sans" panose="020B0606030504020204" pitchFamily="34" charset="0"/>
                <a:cs typeface="Open Sans" panose="020B0606030504020204" pitchFamily="34" charset="0"/>
              </a:rPr>
              <a:t> coal and gas.</a:t>
            </a:r>
          </a:p>
          <a:p>
            <a:r>
              <a:rPr lang="en-US" sz="2000" dirty="0">
                <a:latin typeface="Open Sans"/>
                <a:ea typeface="Open Sans" panose="020B0606030504020204" pitchFamily="34" charset="0"/>
                <a:cs typeface="Open Sans" panose="020B0606030504020204" pitchFamily="34" charset="0"/>
              </a:rPr>
              <a:t>Maximum non-synchronous share use is defined in master</a:t>
            </a:r>
            <a:endParaRPr lang="en-US" sz="2000" dirty="0">
              <a:latin typeface="Open Sans"/>
            </a:endParaRPr>
          </a:p>
          <a:p>
            <a:r>
              <a:rPr lang="en-US" sz="2000" dirty="0">
                <a:latin typeface="Open Sans"/>
                <a:ea typeface="Open Sans" panose="020B0606030504020204" pitchFamily="34" charset="0"/>
                <a:cs typeface="Open Sans" panose="020B0606030504020204" pitchFamily="34" charset="0"/>
              </a:rPr>
              <a:t>Defined for single node or node group.</a:t>
            </a:r>
          </a:p>
          <a:p>
            <a:r>
              <a:rPr lang="en-US" sz="2000" dirty="0">
                <a:latin typeface="Open Sans" panose="020B0606030504020204" pitchFamily="34" charset="0"/>
                <a:ea typeface="Open Sans" panose="020B0606030504020204" pitchFamily="34" charset="0"/>
                <a:cs typeface="Open Sans" panose="020B0606030504020204" pitchFamily="34" charset="0"/>
              </a:rPr>
              <a:t>Units are flagged as synchronous (0) or non-synchronous (1) in </a:t>
            </a:r>
            <a:r>
              <a:rPr lang="en-US" sz="2000" dirty="0" err="1">
                <a:latin typeface="Open Sans" panose="020B0606030504020204" pitchFamily="34" charset="0"/>
                <a:ea typeface="Open Sans" panose="020B0606030504020204" pitchFamily="34" charset="0"/>
                <a:cs typeface="Open Sans" panose="020B0606030504020204" pitchFamily="34" charset="0"/>
              </a:rPr>
              <a:t>unitType</a:t>
            </a:r>
            <a:r>
              <a:rPr lang="en-US" sz="2000" dirty="0">
                <a:latin typeface="Open Sans" panose="020B0606030504020204" pitchFamily="34" charset="0"/>
                <a:ea typeface="Open Sans" panose="020B0606030504020204" pitchFamily="34" charset="0"/>
                <a:cs typeface="Open Sans" panose="020B0606030504020204" pitchFamily="34" charset="0"/>
              </a:rPr>
              <a:t> sheet.</a:t>
            </a:r>
          </a:p>
        </p:txBody>
      </p:sp>
      <p:pic>
        <p:nvPicPr>
          <p:cNvPr id="21" name="Picture 20" descr="Table&#10;&#10;Description automatically generated with medium confidence">
            <a:extLst>
              <a:ext uri="{FF2B5EF4-FFF2-40B4-BE49-F238E27FC236}">
                <a16:creationId xmlns:a16="http://schemas.microsoft.com/office/drawing/2014/main" id="{E51B57CD-3557-9E4A-BAD1-D8338A8F06F5}"/>
              </a:ext>
            </a:extLst>
          </p:cNvPr>
          <p:cNvPicPr>
            <a:picLocks noChangeAspect="1"/>
          </p:cNvPicPr>
          <p:nvPr/>
        </p:nvPicPr>
        <p:blipFill>
          <a:blip r:embed="rId6"/>
          <a:stretch>
            <a:fillRect/>
          </a:stretch>
        </p:blipFill>
        <p:spPr>
          <a:xfrm>
            <a:off x="8237615" y="879114"/>
            <a:ext cx="2789122" cy="4841495"/>
          </a:xfrm>
          <a:prstGeom prst="rect">
            <a:avLst/>
          </a:prstGeom>
        </p:spPr>
      </p:pic>
      <p:sp>
        <p:nvSpPr>
          <p:cNvPr id="22" name="Oval 21">
            <a:extLst>
              <a:ext uri="{FF2B5EF4-FFF2-40B4-BE49-F238E27FC236}">
                <a16:creationId xmlns:a16="http://schemas.microsoft.com/office/drawing/2014/main" id="{34757A59-28EE-144E-AB30-E9E45594A525}"/>
              </a:ext>
            </a:extLst>
          </p:cNvPr>
          <p:cNvSpPr/>
          <p:nvPr/>
        </p:nvSpPr>
        <p:spPr>
          <a:xfrm>
            <a:off x="8050379" y="4031546"/>
            <a:ext cx="3296297" cy="274140"/>
          </a:xfrm>
          <a:prstGeom prst="ellipse">
            <a:avLst/>
          </a:prstGeom>
          <a:noFill/>
          <a:ln w="3175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81155066-F8B3-024F-9F58-703BF0C361BA}"/>
              </a:ext>
            </a:extLst>
          </p:cNvPr>
          <p:cNvSpPr txBox="1"/>
          <p:nvPr/>
        </p:nvSpPr>
        <p:spPr>
          <a:xfrm>
            <a:off x="8222206" y="5637505"/>
            <a:ext cx="2804531" cy="769441"/>
          </a:xfrm>
          <a:prstGeom prst="rect">
            <a:avLst/>
          </a:prstGeom>
          <a:noFill/>
        </p:spPr>
        <p:txBody>
          <a:bodyPr wrap="square" rtlCol="0">
            <a:spAutoFit/>
          </a:bodyPr>
          <a:lstStyle/>
          <a:p>
            <a:pPr algn="ctr"/>
            <a:r>
              <a:rPr lang="en-US" sz="1100">
                <a:latin typeface="Open Sans" panose="020B0606030504020204" pitchFamily="34" charset="0"/>
                <a:ea typeface="Open Sans" panose="020B0606030504020204" pitchFamily="34" charset="0"/>
                <a:cs typeface="Open Sans" panose="020B0606030504020204" pitchFamily="34" charset="0"/>
              </a:rPr>
              <a:t>master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pPr algn="ctr"/>
            <a:endParaRPr lang="en-US" sz="1100">
              <a:latin typeface="Open Sans" panose="020B0606030504020204" pitchFamily="34" charset="0"/>
              <a:ea typeface="Open Sans" panose="020B0606030504020204" pitchFamily="34" charset="0"/>
              <a:cs typeface="Open Sans" panose="020B0606030504020204" pitchFamily="34" charset="0"/>
            </a:endParaRPr>
          </a:p>
          <a:p>
            <a:pPr algn="ct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24" name="Oval 23">
            <a:extLst>
              <a:ext uri="{FF2B5EF4-FFF2-40B4-BE49-F238E27FC236}">
                <a16:creationId xmlns:a16="http://schemas.microsoft.com/office/drawing/2014/main" id="{F507D7AB-B3B5-FA4C-97F4-46F9260BE4B7}"/>
              </a:ext>
            </a:extLst>
          </p:cNvPr>
          <p:cNvSpPr/>
          <p:nvPr/>
        </p:nvSpPr>
        <p:spPr>
          <a:xfrm>
            <a:off x="7861796" y="800041"/>
            <a:ext cx="420149" cy="420895"/>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pic>
        <p:nvPicPr>
          <p:cNvPr id="16" name="Picture 15" descr="Table, timeline&#10;&#10;Description automatically generated">
            <a:extLst>
              <a:ext uri="{FF2B5EF4-FFF2-40B4-BE49-F238E27FC236}">
                <a16:creationId xmlns:a16="http://schemas.microsoft.com/office/drawing/2014/main" id="{163C836D-C07B-0C4D-B6CB-185E18A61694}"/>
              </a:ext>
            </a:extLst>
          </p:cNvPr>
          <p:cNvPicPr>
            <a:picLocks noChangeAspect="1"/>
          </p:cNvPicPr>
          <p:nvPr/>
        </p:nvPicPr>
        <p:blipFill>
          <a:blip r:embed="rId7"/>
          <a:stretch>
            <a:fillRect/>
          </a:stretch>
        </p:blipFill>
        <p:spPr>
          <a:xfrm>
            <a:off x="5134745" y="4411129"/>
            <a:ext cx="2564523" cy="1749027"/>
          </a:xfrm>
          <a:prstGeom prst="rect">
            <a:avLst/>
          </a:prstGeom>
        </p:spPr>
      </p:pic>
      <p:pic>
        <p:nvPicPr>
          <p:cNvPr id="25" name="Picture 24" descr="Text&#10;&#10;Description automatically generated">
            <a:extLst>
              <a:ext uri="{FF2B5EF4-FFF2-40B4-BE49-F238E27FC236}">
                <a16:creationId xmlns:a16="http://schemas.microsoft.com/office/drawing/2014/main" id="{69FEDF75-EA66-B64D-842E-F18F868C0916}"/>
              </a:ext>
            </a:extLst>
          </p:cNvPr>
          <p:cNvPicPr>
            <a:picLocks noChangeAspect="1"/>
          </p:cNvPicPr>
          <p:nvPr/>
        </p:nvPicPr>
        <p:blipFill>
          <a:blip r:embed="rId8"/>
          <a:stretch>
            <a:fillRect/>
          </a:stretch>
        </p:blipFill>
        <p:spPr>
          <a:xfrm>
            <a:off x="2978706" y="4330089"/>
            <a:ext cx="1963164" cy="1830068"/>
          </a:xfrm>
          <a:prstGeom prst="rect">
            <a:avLst/>
          </a:prstGeom>
        </p:spPr>
      </p:pic>
      <p:sp>
        <p:nvSpPr>
          <p:cNvPr id="28" name="Oval 27">
            <a:extLst>
              <a:ext uri="{FF2B5EF4-FFF2-40B4-BE49-F238E27FC236}">
                <a16:creationId xmlns:a16="http://schemas.microsoft.com/office/drawing/2014/main" id="{7F3AC51D-7F98-874D-A9E1-2C3DA5BC9132}"/>
              </a:ext>
            </a:extLst>
          </p:cNvPr>
          <p:cNvSpPr/>
          <p:nvPr/>
        </p:nvSpPr>
        <p:spPr>
          <a:xfrm>
            <a:off x="5334441" y="4648354"/>
            <a:ext cx="304184" cy="304724"/>
          </a:xfrm>
          <a:prstGeom prst="ellipse">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91440" tIns="45720" rIns="91440" bIns="45720" rtlCol="0" anchor="ctr"/>
          <a:lstStyle/>
          <a:p>
            <a:pPr algn="ctr"/>
            <a:r>
              <a:rPr lang="en-US">
                <a:solidFill>
                  <a:schemeClr val="tx1"/>
                </a:solidFill>
                <a:cs typeface="Calibri"/>
              </a:rPr>
              <a:t>4</a:t>
            </a:r>
          </a:p>
        </p:txBody>
      </p:sp>
      <p:sp>
        <p:nvSpPr>
          <p:cNvPr id="29" name="Oval 28">
            <a:extLst>
              <a:ext uri="{FF2B5EF4-FFF2-40B4-BE49-F238E27FC236}">
                <a16:creationId xmlns:a16="http://schemas.microsoft.com/office/drawing/2014/main" id="{42946D07-DAFF-AD4F-A183-C0694F8DC473}"/>
              </a:ext>
            </a:extLst>
          </p:cNvPr>
          <p:cNvSpPr/>
          <p:nvPr/>
        </p:nvSpPr>
        <p:spPr>
          <a:xfrm>
            <a:off x="3257824" y="4647196"/>
            <a:ext cx="304184" cy="304724"/>
          </a:xfrm>
          <a:prstGeom prst="ellipse">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91440" tIns="45720" rIns="91440" bIns="45720" rtlCol="0" anchor="ctr"/>
          <a:lstStyle/>
          <a:p>
            <a:pPr algn="ctr"/>
            <a:r>
              <a:rPr lang="en-US">
                <a:solidFill>
                  <a:schemeClr val="tx1"/>
                </a:solidFill>
              </a:rPr>
              <a:t>3</a:t>
            </a:r>
            <a:endParaRPr lang="en-US">
              <a:solidFill>
                <a:schemeClr val="tx1"/>
              </a:solidFill>
              <a:cs typeface="Calibri"/>
            </a:endParaRPr>
          </a:p>
        </p:txBody>
      </p:sp>
      <p:pic>
        <p:nvPicPr>
          <p:cNvPr id="30" name="Picture 29" descr="A picture containing chart&#10;&#10;Description automatically generated">
            <a:extLst>
              <a:ext uri="{FF2B5EF4-FFF2-40B4-BE49-F238E27FC236}">
                <a16:creationId xmlns:a16="http://schemas.microsoft.com/office/drawing/2014/main" id="{27004906-0378-E149-8F2E-0D5546437AA8}"/>
              </a:ext>
            </a:extLst>
          </p:cNvPr>
          <p:cNvPicPr>
            <a:picLocks noChangeAspect="1"/>
          </p:cNvPicPr>
          <p:nvPr/>
        </p:nvPicPr>
        <p:blipFill>
          <a:blip r:embed="rId9"/>
          <a:stretch>
            <a:fillRect/>
          </a:stretch>
        </p:blipFill>
        <p:spPr>
          <a:xfrm>
            <a:off x="1048053" y="4254713"/>
            <a:ext cx="1877129" cy="1911730"/>
          </a:xfrm>
          <a:prstGeom prst="rect">
            <a:avLst/>
          </a:prstGeom>
        </p:spPr>
      </p:pic>
      <p:sp>
        <p:nvSpPr>
          <p:cNvPr id="31" name="TextBox 30">
            <a:extLst>
              <a:ext uri="{FF2B5EF4-FFF2-40B4-BE49-F238E27FC236}">
                <a16:creationId xmlns:a16="http://schemas.microsoft.com/office/drawing/2014/main" id="{BE5E421D-1F41-A547-A900-1C37523F12C4}"/>
              </a:ext>
            </a:extLst>
          </p:cNvPr>
          <p:cNvSpPr txBox="1"/>
          <p:nvPr/>
        </p:nvSpPr>
        <p:spPr>
          <a:xfrm>
            <a:off x="1911298" y="6180219"/>
            <a:ext cx="5603137" cy="276999"/>
          </a:xfrm>
          <a:prstGeom prst="rect">
            <a:avLst/>
          </a:prstGeom>
          <a:noFill/>
        </p:spPr>
        <p:txBody>
          <a:bodyPr wrap="none" rtlCol="0">
            <a:spAutoFit/>
          </a:bodyPr>
          <a:lstStyle/>
          <a:p>
            <a:r>
              <a:rPr lang="en-US" sz="1100" err="1"/>
              <a:t>unitType</a:t>
            </a:r>
            <a:r>
              <a:rPr lang="en-US" sz="1100"/>
              <a:t> sheet + nodeGroup sheet + gridNode sheet, </a:t>
            </a:r>
            <a:r>
              <a:rPr lang="en-US" sz="1100" b="1"/>
              <a:t>Source: </a:t>
            </a:r>
            <a:r>
              <a:rPr lang="en-US" sz="1100"/>
              <a:t>IRENA FlexTool model [1]</a:t>
            </a:r>
          </a:p>
        </p:txBody>
      </p:sp>
      <p:sp>
        <p:nvSpPr>
          <p:cNvPr id="32" name="Oval 31">
            <a:extLst>
              <a:ext uri="{FF2B5EF4-FFF2-40B4-BE49-F238E27FC236}">
                <a16:creationId xmlns:a16="http://schemas.microsoft.com/office/drawing/2014/main" id="{D302351B-53CB-3E41-A8B5-1D71EEA92C5A}"/>
              </a:ext>
            </a:extLst>
          </p:cNvPr>
          <p:cNvSpPr/>
          <p:nvPr/>
        </p:nvSpPr>
        <p:spPr>
          <a:xfrm>
            <a:off x="708053" y="4282036"/>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pic>
        <p:nvPicPr>
          <p:cNvPr id="7" name="6a86ccddd5c9eadb00745a5ff3627b0f40d704470259297f93bee626c12b71fb" descr="6a86ccddd5c9eadb00745a5ff3627b0f40d704470259297f93bee626c12b71fb">
            <a:hlinkClick r:id="" action="ppaction://media"/>
            <a:extLst>
              <a:ext uri="{FF2B5EF4-FFF2-40B4-BE49-F238E27FC236}">
                <a16:creationId xmlns:a16="http://schemas.microsoft.com/office/drawing/2014/main" id="{43AB9FE9-A5D2-1144-BA90-7C70CE9B62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59552" y="487233"/>
            <a:ext cx="812800" cy="812800"/>
          </a:xfrm>
          <a:prstGeom prst="rect">
            <a:avLst/>
          </a:prstGeom>
        </p:spPr>
      </p:pic>
    </p:spTree>
    <p:extLst>
      <p:ext uri="{BB962C8B-B14F-4D97-AF65-F5344CB8AC3E}">
        <p14:creationId xmlns:p14="http://schemas.microsoft.com/office/powerpoint/2010/main" val="4728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14.4.2 Minimum inertia limit</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E85C12FA-3212-1C4F-AD49-151BF4BEE1F4}"/>
              </a:ext>
            </a:extLst>
          </p:cNvPr>
          <p:cNvSpPr>
            <a:spLocks noGrp="1"/>
          </p:cNvSpPr>
          <p:nvPr>
            <p:ph idx="1"/>
          </p:nvPr>
        </p:nvSpPr>
        <p:spPr>
          <a:xfrm>
            <a:off x="838200" y="1825625"/>
            <a:ext cx="5778357" cy="3958726"/>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The minimum inertia limit is activated from the master sheet in input data.</a:t>
            </a:r>
          </a:p>
          <a:p>
            <a:r>
              <a:rPr lang="en-US" sz="2000" dirty="0">
                <a:latin typeface="Open Sans" panose="020B0606030504020204" pitchFamily="34" charset="0"/>
                <a:ea typeface="Open Sans" panose="020B0606030504020204" pitchFamily="34" charset="0"/>
                <a:cs typeface="Open Sans" panose="020B0606030504020204" pitchFamily="34" charset="0"/>
              </a:rPr>
              <a:t>Defined only for node groups</a:t>
            </a:r>
          </a:p>
          <a:p>
            <a:r>
              <a:rPr lang="en-US" sz="2000" dirty="0">
                <a:latin typeface="Open Sans" panose="020B0606030504020204" pitchFamily="34" charset="0"/>
                <a:ea typeface="Open Sans" panose="020B0606030504020204" pitchFamily="34" charset="0"/>
                <a:cs typeface="Open Sans" panose="020B0606030504020204" pitchFamily="34" charset="0"/>
              </a:rPr>
              <a:t>Inertia is constant for each unit defined in </a:t>
            </a:r>
            <a:r>
              <a:rPr lang="en-US" sz="2000" dirty="0" err="1">
                <a:latin typeface="Open Sans" panose="020B0606030504020204" pitchFamily="34" charset="0"/>
                <a:ea typeface="Open Sans" panose="020B0606030504020204" pitchFamily="34" charset="0"/>
                <a:cs typeface="Open Sans" panose="020B0606030504020204" pitchFamily="34" charset="0"/>
              </a:rPr>
              <a:t>unitType</a:t>
            </a:r>
            <a:r>
              <a:rPr lang="en-US" sz="2000" dirty="0">
                <a:latin typeface="Open Sans" panose="020B0606030504020204" pitchFamily="34" charset="0"/>
                <a:ea typeface="Open Sans" panose="020B0606030504020204" pitchFamily="34" charset="0"/>
                <a:cs typeface="Open Sans" panose="020B0606030504020204" pitchFamily="34" charset="0"/>
              </a:rPr>
              <a:t> (MWs/MW)</a:t>
            </a:r>
          </a:p>
        </p:txBody>
      </p:sp>
      <p:pic>
        <p:nvPicPr>
          <p:cNvPr id="15" name="Picture 14" descr="Timeline&#10;&#10;Description automatically generated with medium confidence">
            <a:extLst>
              <a:ext uri="{FF2B5EF4-FFF2-40B4-BE49-F238E27FC236}">
                <a16:creationId xmlns:a16="http://schemas.microsoft.com/office/drawing/2014/main" id="{784B6F62-EA21-E847-BF17-F0FB953FE8E7}"/>
              </a:ext>
            </a:extLst>
          </p:cNvPr>
          <p:cNvPicPr>
            <a:picLocks noChangeAspect="1"/>
          </p:cNvPicPr>
          <p:nvPr/>
        </p:nvPicPr>
        <p:blipFill>
          <a:blip r:embed="rId6"/>
          <a:stretch>
            <a:fillRect/>
          </a:stretch>
        </p:blipFill>
        <p:spPr>
          <a:xfrm>
            <a:off x="898017" y="4103277"/>
            <a:ext cx="1701800" cy="1612900"/>
          </a:xfrm>
          <a:prstGeom prst="rect">
            <a:avLst/>
          </a:prstGeom>
        </p:spPr>
      </p:pic>
      <p:pic>
        <p:nvPicPr>
          <p:cNvPr id="17" name="Picture 16" descr="A picture containing timeline&#10;&#10;Description automatically generated">
            <a:extLst>
              <a:ext uri="{FF2B5EF4-FFF2-40B4-BE49-F238E27FC236}">
                <a16:creationId xmlns:a16="http://schemas.microsoft.com/office/drawing/2014/main" id="{02B43417-6097-424A-B167-7F738A88A7C6}"/>
              </a:ext>
            </a:extLst>
          </p:cNvPr>
          <p:cNvPicPr>
            <a:picLocks noChangeAspect="1"/>
          </p:cNvPicPr>
          <p:nvPr/>
        </p:nvPicPr>
        <p:blipFill>
          <a:blip r:embed="rId7"/>
          <a:stretch>
            <a:fillRect/>
          </a:stretch>
        </p:blipFill>
        <p:spPr>
          <a:xfrm>
            <a:off x="3726203" y="3899666"/>
            <a:ext cx="1701800" cy="1985434"/>
          </a:xfrm>
          <a:prstGeom prst="rect">
            <a:avLst/>
          </a:prstGeom>
        </p:spPr>
      </p:pic>
      <p:sp>
        <p:nvSpPr>
          <p:cNvPr id="18" name="TextBox 17">
            <a:extLst>
              <a:ext uri="{FF2B5EF4-FFF2-40B4-BE49-F238E27FC236}">
                <a16:creationId xmlns:a16="http://schemas.microsoft.com/office/drawing/2014/main" id="{33540A4F-9F3E-DF4A-82B2-EC3B41CA2114}"/>
              </a:ext>
            </a:extLst>
          </p:cNvPr>
          <p:cNvSpPr txBox="1"/>
          <p:nvPr/>
        </p:nvSpPr>
        <p:spPr>
          <a:xfrm>
            <a:off x="1049563" y="5909163"/>
            <a:ext cx="4532010" cy="577081"/>
          </a:xfrm>
          <a:prstGeom prst="rect">
            <a:avLst/>
          </a:prstGeom>
          <a:noFill/>
        </p:spPr>
        <p:txBody>
          <a:bodyPr wrap="none" rtlCol="0">
            <a:spAutoFit/>
          </a:bodyPr>
          <a:lstStyle/>
          <a:p>
            <a:r>
              <a:rPr lang="en-US" sz="1050">
                <a:latin typeface="Open Sans" panose="020B0606030504020204" pitchFamily="34" charset="0"/>
                <a:ea typeface="Open Sans" panose="020B0606030504020204" pitchFamily="34" charset="0"/>
                <a:cs typeface="Open Sans" panose="020B0606030504020204" pitchFamily="34" charset="0"/>
              </a:rPr>
              <a:t>nodeGroup sheet + </a:t>
            </a:r>
            <a:r>
              <a:rPr lang="en-US" sz="1050" err="1">
                <a:latin typeface="Open Sans" panose="020B0606030504020204" pitchFamily="34" charset="0"/>
                <a:ea typeface="Open Sans" panose="020B0606030504020204" pitchFamily="34" charset="0"/>
                <a:cs typeface="Open Sans" panose="020B0606030504020204" pitchFamily="34" charset="0"/>
              </a:rPr>
              <a:t>unitType</a:t>
            </a:r>
            <a:r>
              <a:rPr lang="en-US" sz="1050">
                <a:latin typeface="Open Sans" panose="020B0606030504020204" pitchFamily="34" charset="0"/>
                <a:ea typeface="Open Sans" panose="020B0606030504020204" pitchFamily="34" charset="0"/>
                <a:cs typeface="Open Sans" panose="020B0606030504020204" pitchFamily="34" charset="0"/>
              </a:rPr>
              <a:t> sheet, </a:t>
            </a:r>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050">
              <a:latin typeface="Open Sans" panose="020B0606030504020204" pitchFamily="34" charset="0"/>
              <a:ea typeface="Open Sans" panose="020B0606030504020204" pitchFamily="34" charset="0"/>
              <a:cs typeface="Open Sans" panose="020B0606030504020204" pitchFamily="34" charset="0"/>
            </a:endParaRPr>
          </a:p>
          <a:p>
            <a:endParaRPr lang="en-US" sz="1050">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7F2DEB66-9128-3B4B-8FA2-D8C48FD82741}"/>
              </a:ext>
            </a:extLst>
          </p:cNvPr>
          <p:cNvSpPr/>
          <p:nvPr/>
        </p:nvSpPr>
        <p:spPr>
          <a:xfrm>
            <a:off x="602461" y="3903449"/>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sp>
        <p:nvSpPr>
          <p:cNvPr id="20" name="Oval 19">
            <a:extLst>
              <a:ext uri="{FF2B5EF4-FFF2-40B4-BE49-F238E27FC236}">
                <a16:creationId xmlns:a16="http://schemas.microsoft.com/office/drawing/2014/main" id="{9F08A1E8-80A2-064E-ABE8-001D6A1E140D}"/>
              </a:ext>
            </a:extLst>
          </p:cNvPr>
          <p:cNvSpPr/>
          <p:nvPr/>
        </p:nvSpPr>
        <p:spPr>
          <a:xfrm>
            <a:off x="3422019" y="3883540"/>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3</a:t>
            </a:r>
          </a:p>
        </p:txBody>
      </p:sp>
      <p:pic>
        <p:nvPicPr>
          <p:cNvPr id="21" name="Picture 20" descr="Table&#10;&#10;Description automatically generated with medium confidence">
            <a:extLst>
              <a:ext uri="{FF2B5EF4-FFF2-40B4-BE49-F238E27FC236}">
                <a16:creationId xmlns:a16="http://schemas.microsoft.com/office/drawing/2014/main" id="{E51B57CD-3557-9E4A-BAD1-D8338A8F06F5}"/>
              </a:ext>
            </a:extLst>
          </p:cNvPr>
          <p:cNvPicPr>
            <a:picLocks noChangeAspect="1"/>
          </p:cNvPicPr>
          <p:nvPr/>
        </p:nvPicPr>
        <p:blipFill>
          <a:blip r:embed="rId8"/>
          <a:stretch>
            <a:fillRect/>
          </a:stretch>
        </p:blipFill>
        <p:spPr>
          <a:xfrm>
            <a:off x="8237615" y="879114"/>
            <a:ext cx="2789122" cy="4841495"/>
          </a:xfrm>
          <a:prstGeom prst="rect">
            <a:avLst/>
          </a:prstGeom>
        </p:spPr>
      </p:pic>
      <p:sp>
        <p:nvSpPr>
          <p:cNvPr id="23" name="TextBox 22">
            <a:extLst>
              <a:ext uri="{FF2B5EF4-FFF2-40B4-BE49-F238E27FC236}">
                <a16:creationId xmlns:a16="http://schemas.microsoft.com/office/drawing/2014/main" id="{81155066-F8B3-024F-9F58-703BF0C361BA}"/>
              </a:ext>
            </a:extLst>
          </p:cNvPr>
          <p:cNvSpPr txBox="1"/>
          <p:nvPr/>
        </p:nvSpPr>
        <p:spPr>
          <a:xfrm>
            <a:off x="8222206" y="5637505"/>
            <a:ext cx="2804531" cy="907941"/>
          </a:xfrm>
          <a:prstGeom prst="rect">
            <a:avLst/>
          </a:prstGeom>
          <a:noFill/>
        </p:spPr>
        <p:txBody>
          <a:bodyPr wrap="square" rtlCol="0">
            <a:spAutoFit/>
          </a:bodyPr>
          <a:lstStyle/>
          <a:p>
            <a:pPr algn="ctr"/>
            <a:r>
              <a:rPr lang="en-US" sz="1050">
                <a:latin typeface="Open Sans" panose="020B0606030504020204" pitchFamily="34" charset="0"/>
                <a:ea typeface="Open Sans" panose="020B0606030504020204" pitchFamily="34" charset="0"/>
                <a:cs typeface="Open Sans" panose="020B0606030504020204" pitchFamily="34" charset="0"/>
              </a:rPr>
              <a:t>master sheet, </a:t>
            </a:r>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24" name="Oval 23">
            <a:extLst>
              <a:ext uri="{FF2B5EF4-FFF2-40B4-BE49-F238E27FC236}">
                <a16:creationId xmlns:a16="http://schemas.microsoft.com/office/drawing/2014/main" id="{F507D7AB-B3B5-FA4C-97F4-46F9260BE4B7}"/>
              </a:ext>
            </a:extLst>
          </p:cNvPr>
          <p:cNvSpPr/>
          <p:nvPr/>
        </p:nvSpPr>
        <p:spPr>
          <a:xfrm>
            <a:off x="7861796" y="800041"/>
            <a:ext cx="420149" cy="420895"/>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sp>
        <p:nvSpPr>
          <p:cNvPr id="26" name="Oval 25">
            <a:extLst>
              <a:ext uri="{FF2B5EF4-FFF2-40B4-BE49-F238E27FC236}">
                <a16:creationId xmlns:a16="http://schemas.microsoft.com/office/drawing/2014/main" id="{CD37AEA7-475F-DF4C-B1C1-E32D35D16150}"/>
              </a:ext>
            </a:extLst>
          </p:cNvPr>
          <p:cNvSpPr/>
          <p:nvPr/>
        </p:nvSpPr>
        <p:spPr>
          <a:xfrm>
            <a:off x="7911834" y="4238077"/>
            <a:ext cx="3296297" cy="274140"/>
          </a:xfrm>
          <a:prstGeom prst="ellipse">
            <a:avLst/>
          </a:prstGeom>
          <a:noFill/>
          <a:ln w="3175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4" name="58d983a54e75be6f16761b248f018d6f40d704470259297f93bee626c12b71fb" descr="58d983a54e75be6f16761b248f018d6f40d704470259297f93bee626c12b71fb">
            <a:hlinkClick r:id="" action="ppaction://media"/>
            <a:extLst>
              <a:ext uri="{FF2B5EF4-FFF2-40B4-BE49-F238E27FC236}">
                <a16:creationId xmlns:a16="http://schemas.microsoft.com/office/drawing/2014/main" id="{62142843-0E29-FE44-A408-3216C86A88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59552" y="568171"/>
            <a:ext cx="812800" cy="812800"/>
          </a:xfrm>
          <a:prstGeom prst="rect">
            <a:avLst/>
          </a:prstGeom>
        </p:spPr>
      </p:pic>
    </p:spTree>
    <p:extLst>
      <p:ext uri="{BB962C8B-B14F-4D97-AF65-F5344CB8AC3E}">
        <p14:creationId xmlns:p14="http://schemas.microsoft.com/office/powerpoint/2010/main" val="40477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14.4.3 Transfers</a:t>
            </a:r>
          </a:p>
        </p:txBody>
      </p:sp>
      <p:sp>
        <p:nvSpPr>
          <p:cNvPr id="3" name="Title 10">
            <a:extLst>
              <a:ext uri="{FF2B5EF4-FFF2-40B4-BE49-F238E27FC236}">
                <a16:creationId xmlns:a16="http://schemas.microsoft.com/office/drawing/2014/main" id="{EC6F2EEA-4570-43F2-984D-D5B0E8755638}"/>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653CE303-4896-0B44-8DB2-4EFBB46F2E99}"/>
              </a:ext>
            </a:extLst>
          </p:cNvPr>
          <p:cNvSpPr>
            <a:spLocks noGrp="1"/>
          </p:cNvSpPr>
          <p:nvPr>
            <p:ph idx="1"/>
          </p:nvPr>
        </p:nvSpPr>
        <p:spPr>
          <a:xfrm>
            <a:off x="838200" y="1825626"/>
            <a:ext cx="10515600" cy="1760056"/>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Transfers between nodes are defined in the </a:t>
            </a:r>
            <a:r>
              <a:rPr lang="en-US" sz="2000" dirty="0" err="1">
                <a:latin typeface="Open Sans" panose="020B0606030504020204" pitchFamily="34" charset="0"/>
                <a:ea typeface="Open Sans" panose="020B0606030504020204" pitchFamily="34" charset="0"/>
                <a:cs typeface="Open Sans" panose="020B0606030504020204" pitchFamily="34" charset="0"/>
              </a:rPr>
              <a:t>nodeNode</a:t>
            </a:r>
            <a:r>
              <a:rPr lang="en-US" sz="2000" dirty="0">
                <a:latin typeface="Open Sans" panose="020B0606030504020204" pitchFamily="34" charset="0"/>
                <a:ea typeface="Open Sans" panose="020B0606030504020204" pitchFamily="34" charset="0"/>
                <a:cs typeface="Open Sans" panose="020B0606030504020204" pitchFamily="34" charset="0"/>
              </a:rPr>
              <a:t> sheet.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Both nodes must be from the same grid.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Existing transfer links can have differing capacities in different locations.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Future investments will always have equal capacity in both directions.</a:t>
            </a:r>
          </a:p>
        </p:txBody>
      </p:sp>
      <p:pic>
        <p:nvPicPr>
          <p:cNvPr id="10" name="Picture 9" descr="Table&#10;&#10;Description automatically generated">
            <a:extLst>
              <a:ext uri="{FF2B5EF4-FFF2-40B4-BE49-F238E27FC236}">
                <a16:creationId xmlns:a16="http://schemas.microsoft.com/office/drawing/2014/main" id="{3821AB12-CCDE-D24F-9B3D-DF3A7EA35B2D}"/>
              </a:ext>
            </a:extLst>
          </p:cNvPr>
          <p:cNvPicPr>
            <a:picLocks noChangeAspect="1"/>
          </p:cNvPicPr>
          <p:nvPr/>
        </p:nvPicPr>
        <p:blipFill>
          <a:blip r:embed="rId6"/>
          <a:stretch>
            <a:fillRect/>
          </a:stretch>
        </p:blipFill>
        <p:spPr>
          <a:xfrm>
            <a:off x="3062893" y="3589466"/>
            <a:ext cx="6066213" cy="1993185"/>
          </a:xfrm>
          <a:prstGeom prst="rect">
            <a:avLst/>
          </a:prstGeom>
        </p:spPr>
      </p:pic>
      <p:sp>
        <p:nvSpPr>
          <p:cNvPr id="11" name="TextBox 10">
            <a:extLst>
              <a:ext uri="{FF2B5EF4-FFF2-40B4-BE49-F238E27FC236}">
                <a16:creationId xmlns:a16="http://schemas.microsoft.com/office/drawing/2014/main" id="{C82ED9C1-2083-3F4A-9831-629665F6E91F}"/>
              </a:ext>
            </a:extLst>
          </p:cNvPr>
          <p:cNvSpPr txBox="1"/>
          <p:nvPr/>
        </p:nvSpPr>
        <p:spPr>
          <a:xfrm>
            <a:off x="4175088" y="5663074"/>
            <a:ext cx="3841821" cy="646331"/>
          </a:xfrm>
          <a:prstGeom prst="rect">
            <a:avLst/>
          </a:prstGeom>
          <a:noFill/>
        </p:spPr>
        <p:txBody>
          <a:bodyPr wrap="none" rtlCol="0">
            <a:spAutoFit/>
          </a:bodyPr>
          <a:lstStyle/>
          <a:p>
            <a:r>
              <a:rPr lang="en-US" sz="1100" err="1">
                <a:latin typeface="Open Sans" panose="020B0606030504020204" pitchFamily="34" charset="0"/>
                <a:ea typeface="Open Sans" panose="020B0606030504020204" pitchFamily="34" charset="0"/>
                <a:cs typeface="Open Sans" panose="020B0606030504020204" pitchFamily="34" charset="0"/>
              </a:rPr>
              <a:t>nodeNode</a:t>
            </a:r>
            <a:r>
              <a:rPr lang="en-US" sz="1100">
                <a:latin typeface="Open Sans" panose="020B0606030504020204" pitchFamily="34" charset="0"/>
                <a:ea typeface="Open Sans" panose="020B0606030504020204" pitchFamily="34" charset="0"/>
                <a:cs typeface="Open Sans" panose="020B0606030504020204" pitchFamily="34" charset="0"/>
              </a:rPr>
              <a:t>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100">
              <a:latin typeface="Open Sans" panose="020B0606030504020204" pitchFamily="34" charset="0"/>
              <a:ea typeface="Open Sans" panose="020B0606030504020204" pitchFamily="34" charset="0"/>
              <a:cs typeface="Open Sans" panose="020B0606030504020204" pitchFamily="34" charset="0"/>
            </a:endParaRPr>
          </a:p>
          <a:p>
            <a:endParaRPr lang="en-US" sz="1100">
              <a:latin typeface="Open Sans" panose="020B0606030504020204" pitchFamily="34" charset="0"/>
              <a:ea typeface="Open Sans" panose="020B0606030504020204" pitchFamily="34" charset="0"/>
              <a:cs typeface="Open Sans" panose="020B0606030504020204" pitchFamily="34" charset="0"/>
            </a:endParaRPr>
          </a:p>
        </p:txBody>
      </p:sp>
      <p:pic>
        <p:nvPicPr>
          <p:cNvPr id="4" name="7d02d615fbdfd7e9ef5b07510165154f40d704470259297f93bee626c12b71fb" descr="7d02d615fbdfd7e9ef5b07510165154f40d704470259297f93bee626c12b71fb">
            <a:hlinkClick r:id="" action="ppaction://media"/>
            <a:extLst>
              <a:ext uri="{FF2B5EF4-FFF2-40B4-BE49-F238E27FC236}">
                <a16:creationId xmlns:a16="http://schemas.microsoft.com/office/drawing/2014/main" id="{33F678E4-2800-644F-921A-F0C4053751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2335" y="604534"/>
            <a:ext cx="812800" cy="812800"/>
          </a:xfrm>
          <a:prstGeom prst="rect">
            <a:avLst/>
          </a:prstGeom>
        </p:spPr>
      </p:pic>
    </p:spTree>
    <p:extLst>
      <p:ext uri="{BB962C8B-B14F-4D97-AF65-F5344CB8AC3E}">
        <p14:creationId xmlns:p14="http://schemas.microsoft.com/office/powerpoint/2010/main" val="28321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14.4.4 Unit constraints in dispatch mode</a:t>
            </a:r>
          </a:p>
        </p:txBody>
      </p:sp>
      <p:sp>
        <p:nvSpPr>
          <p:cNvPr id="3" name="Title 10">
            <a:extLst>
              <a:ext uri="{FF2B5EF4-FFF2-40B4-BE49-F238E27FC236}">
                <a16:creationId xmlns:a16="http://schemas.microsoft.com/office/drawing/2014/main" id="{712935FE-5BBA-41F1-9FB2-660B4035276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B7333949-E0F9-4B47-8187-A5CA5BB1DDE5}"/>
              </a:ext>
            </a:extLst>
          </p:cNvPr>
          <p:cNvSpPr>
            <a:spLocks noGrp="1"/>
          </p:cNvSpPr>
          <p:nvPr>
            <p:ph idx="1"/>
          </p:nvPr>
        </p:nvSpPr>
        <p:spPr>
          <a:xfrm>
            <a:off x="838200" y="1825625"/>
            <a:ext cx="10515600" cy="3886806"/>
          </a:xfrm>
        </p:spPr>
        <p:txBody>
          <a:bodyPr vert="horz" lIns="91440" tIns="45720" rIns="91440" bIns="45720" rtlCol="0" anchor="t">
            <a:noAutofit/>
          </a:bodyPr>
          <a:lstStyle/>
          <a:p>
            <a:r>
              <a:rPr lang="en-US" sz="2000">
                <a:latin typeface="Open Sans"/>
                <a:ea typeface="Open Sans" panose="020B0606030504020204" pitchFamily="34" charset="0"/>
                <a:cs typeface="Open Sans" panose="020B0606030504020204" pitchFamily="34" charset="0"/>
              </a:rPr>
              <a:t>The main constraints and equations for units in dispatch mode are:</a:t>
            </a:r>
          </a:p>
          <a:p>
            <a:pPr lvl="1"/>
            <a:r>
              <a:rPr lang="en-US" sz="2000">
                <a:latin typeface="Open Sans"/>
                <a:ea typeface="Open Sans" panose="020B0606030504020204" pitchFamily="34" charset="0"/>
                <a:cs typeface="Open Sans" panose="020B0606030504020204" pitchFamily="34" charset="0"/>
              </a:rPr>
              <a:t>Upward limit of generation, reserve provision, and storage charge/discharge (always on).</a:t>
            </a:r>
          </a:p>
          <a:p>
            <a:pPr lvl="1"/>
            <a:r>
              <a:rPr lang="en-US" sz="2000">
                <a:latin typeface="Open Sans" panose="020B0606030504020204" pitchFamily="34" charset="0"/>
                <a:ea typeface="Open Sans" panose="020B0606030504020204" pitchFamily="34" charset="0"/>
                <a:cs typeface="Open Sans" panose="020B0606030504020204" pitchFamily="34" charset="0"/>
              </a:rPr>
              <a:t>Unit categories: generating unit, inflow unit without storage, VRE unit, conversion unit.</a:t>
            </a:r>
          </a:p>
          <a:p>
            <a:r>
              <a:rPr lang="en-US" sz="2000">
                <a:latin typeface="Open Sans" panose="020B0606030504020204" pitchFamily="34" charset="0"/>
                <a:ea typeface="Open Sans" panose="020B0606030504020204" pitchFamily="34" charset="0"/>
                <a:cs typeface="Open Sans" panose="020B0606030504020204" pitchFamily="34" charset="0"/>
              </a:rPr>
              <a:t>Online variable </a:t>
            </a:r>
            <a:r>
              <a:rPr lang="en-US" sz="2000" b="1">
                <a:latin typeface="Open Sans" panose="020B0606030504020204" pitchFamily="34" charset="0"/>
                <a:ea typeface="Open Sans" panose="020B0606030504020204" pitchFamily="34" charset="0"/>
                <a:cs typeface="Open Sans" panose="020B0606030504020204" pitchFamily="34" charset="0"/>
              </a:rPr>
              <a:t>(activated by user)</a:t>
            </a:r>
            <a:r>
              <a:rPr lang="en-US" sz="2000">
                <a:latin typeface="Open Sans" panose="020B0606030504020204" pitchFamily="34" charset="0"/>
                <a:ea typeface="Open Sans" panose="020B0606030504020204" pitchFamily="34" charset="0"/>
                <a:cs typeface="Open Sans" panose="020B0606030504020204" pitchFamily="34" charset="0"/>
              </a:rPr>
              <a:t>. If activated, units can have:</a:t>
            </a:r>
          </a:p>
          <a:p>
            <a:pPr lvl="1"/>
            <a:r>
              <a:rPr lang="en-US" sz="2000">
                <a:latin typeface="Open Sans" panose="020B0606030504020204" pitchFamily="34" charset="0"/>
                <a:ea typeface="Open Sans" panose="020B0606030504020204" pitchFamily="34" charset="0"/>
                <a:cs typeface="Open Sans" panose="020B0606030504020204" pitchFamily="34" charset="0"/>
              </a:rPr>
              <a:t>Start-up costs, minimum uptime and downtime, efficiency loss with partial load.</a:t>
            </a:r>
          </a:p>
          <a:p>
            <a:r>
              <a:rPr lang="en-US" sz="2000">
                <a:latin typeface="Open Sans" panose="020B0606030504020204" pitchFamily="34" charset="0"/>
                <a:ea typeface="Open Sans" panose="020B0606030504020204" pitchFamily="34" charset="0"/>
                <a:cs typeface="Open Sans" panose="020B0606030504020204" pitchFamily="34" charset="0"/>
              </a:rPr>
              <a:t>Ramp constraints </a:t>
            </a:r>
            <a:r>
              <a:rPr lang="en-US" sz="2000" b="1">
                <a:latin typeface="Open Sans" panose="020B0606030504020204" pitchFamily="34" charset="0"/>
                <a:ea typeface="Open Sans" panose="020B0606030504020204" pitchFamily="34" charset="0"/>
                <a:cs typeface="Open Sans" panose="020B0606030504020204" pitchFamily="34" charset="0"/>
              </a:rPr>
              <a:t>(activated by user).</a:t>
            </a:r>
          </a:p>
          <a:p>
            <a:r>
              <a:rPr lang="en-US" sz="2000">
                <a:latin typeface="Open Sans" panose="020B0606030504020204" pitchFamily="34" charset="0"/>
                <a:ea typeface="Open Sans" panose="020B0606030504020204" pitchFamily="34" charset="0"/>
                <a:cs typeface="Open Sans" panose="020B0606030504020204" pitchFamily="34" charset="0"/>
              </a:rPr>
              <a:t>Costs related to unit operations </a:t>
            </a:r>
            <a:r>
              <a:rPr lang="en-US" sz="2000" b="1">
                <a:latin typeface="Open Sans" panose="020B0606030504020204" pitchFamily="34" charset="0"/>
                <a:ea typeface="Open Sans" panose="020B0606030504020204" pitchFamily="34" charset="0"/>
                <a:cs typeface="Open Sans" panose="020B0606030504020204" pitchFamily="34" charset="0"/>
              </a:rPr>
              <a:t>(always on, but parameters can have a value of 0).</a:t>
            </a:r>
            <a:endParaRPr lang="en-US" sz="2000">
              <a:latin typeface="Open Sans" panose="020B0606030504020204" pitchFamily="34" charset="0"/>
              <a:ea typeface="Open Sans" panose="020B0606030504020204" pitchFamily="34" charset="0"/>
              <a:cs typeface="Open Sans" panose="020B0606030504020204" pitchFamily="34" charset="0"/>
            </a:endParaRPr>
          </a:p>
          <a:p>
            <a:pPr lvl="1"/>
            <a:r>
              <a:rPr lang="en-US" sz="2000">
                <a:latin typeface="Open Sans" panose="020B0606030504020204" pitchFamily="34" charset="0"/>
                <a:ea typeface="Open Sans" panose="020B0606030504020204" pitchFamily="34" charset="0"/>
                <a:cs typeface="Open Sans" panose="020B0606030504020204" pitchFamily="34" charset="0"/>
              </a:rPr>
              <a:t>Variable costs: fuel, variable operation and maintenance, CO</a:t>
            </a:r>
            <a:r>
              <a:rPr lang="en-US" sz="2000" baseline="-25000">
                <a:latin typeface="Open Sans" panose="020B0606030504020204" pitchFamily="34" charset="0"/>
                <a:ea typeface="Open Sans" panose="020B0606030504020204" pitchFamily="34" charset="0"/>
                <a:cs typeface="Open Sans" panose="020B0606030504020204" pitchFamily="34" charset="0"/>
              </a:rPr>
              <a:t>2</a:t>
            </a:r>
            <a:r>
              <a:rPr lang="en-US" sz="2000">
                <a:latin typeface="Open Sans" panose="020B0606030504020204" pitchFamily="34" charset="0"/>
                <a:ea typeface="Open Sans" panose="020B0606030504020204" pitchFamily="34" charset="0"/>
                <a:cs typeface="Open Sans" panose="020B0606030504020204" pitchFamily="34" charset="0"/>
              </a:rPr>
              <a:t> cost, start-up costs.</a:t>
            </a:r>
          </a:p>
          <a:p>
            <a:pPr lvl="1"/>
            <a:r>
              <a:rPr lang="en-US" sz="2000">
                <a:latin typeface="Open Sans" panose="020B0606030504020204" pitchFamily="34" charset="0"/>
                <a:ea typeface="Open Sans" panose="020B0606030504020204" pitchFamily="34" charset="0"/>
                <a:cs typeface="Open Sans" panose="020B0606030504020204" pitchFamily="34" charset="0"/>
              </a:rPr>
              <a:t>Fixed costs: fixed operation and maintenance.</a:t>
            </a:r>
          </a:p>
        </p:txBody>
      </p:sp>
      <p:pic>
        <p:nvPicPr>
          <p:cNvPr id="4" name="7f1526debe29690d3d2f181c93ecb6e340d704470259297f93bee626c12b71fb" descr="7f1526debe29690d3d2f181c93ecb6e340d704470259297f93bee626c12b71fb">
            <a:hlinkClick r:id="" action="ppaction://media"/>
            <a:extLst>
              <a:ext uri="{FF2B5EF4-FFF2-40B4-BE49-F238E27FC236}">
                <a16:creationId xmlns:a16="http://schemas.microsoft.com/office/drawing/2014/main" id="{2A154587-DFD5-2F46-81B1-8888F940D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92335" y="568171"/>
            <a:ext cx="812800" cy="812800"/>
          </a:xfrm>
          <a:prstGeom prst="rect">
            <a:avLst/>
          </a:prstGeom>
        </p:spPr>
      </p:pic>
    </p:spTree>
    <p:extLst>
      <p:ext uri="{BB962C8B-B14F-4D97-AF65-F5344CB8AC3E}">
        <p14:creationId xmlns:p14="http://schemas.microsoft.com/office/powerpoint/2010/main" val="13995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a:ln>
            <a:noFill/>
          </a:ln>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14.4.5 Unit Category</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420F50A3-A3DF-9842-82A0-98E22E770CC9}"/>
              </a:ext>
            </a:extLst>
          </p:cNvPr>
          <p:cNvSpPr>
            <a:spLocks noGrp="1"/>
          </p:cNvSpPr>
          <p:nvPr>
            <p:ph idx="1"/>
          </p:nvPr>
        </p:nvSpPr>
        <p:spPr>
          <a:xfrm>
            <a:off x="838200" y="1825625"/>
            <a:ext cx="5593422" cy="3814887"/>
          </a:xfrm>
        </p:spPr>
        <p:txBody>
          <a:bodyPr>
            <a:norm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Four unit categories: </a:t>
            </a:r>
            <a:r>
              <a:rPr lang="en-US" sz="2000">
                <a:latin typeface="Open Sans" panose="020B0606030504020204" pitchFamily="34" charset="0"/>
                <a:ea typeface="Open Sans" panose="020B0606030504020204" pitchFamily="34" charset="0"/>
                <a:cs typeface="Open Sans" panose="020B0606030504020204" pitchFamily="34" charset="0"/>
              </a:rPr>
              <a:t>Generating unit, inflow unit without storage, VRE unit, conversion unit.</a:t>
            </a:r>
          </a:p>
          <a:p>
            <a:r>
              <a:rPr lang="en-US" sz="2000">
                <a:latin typeface="Open Sans" panose="020B0606030504020204" pitchFamily="34" charset="0"/>
                <a:ea typeface="Open Sans" panose="020B0606030504020204" pitchFamily="34" charset="0"/>
                <a:cs typeface="Open Sans" panose="020B0606030504020204" pitchFamily="34" charset="0"/>
              </a:rPr>
              <a:t>FlexTool decides the unit category based on the unit input defined in the “units” sheet.</a:t>
            </a:r>
          </a:p>
          <a:p>
            <a:r>
              <a:rPr lang="en-US" sz="2000">
                <a:latin typeface="Open Sans" panose="020B0606030504020204" pitchFamily="34" charset="0"/>
                <a:ea typeface="Open Sans" panose="020B0606030504020204" pitchFamily="34" charset="0"/>
                <a:cs typeface="Open Sans" panose="020B0606030504020204" pitchFamily="34" charset="0"/>
              </a:rPr>
              <a:t>Input options:</a:t>
            </a:r>
          </a:p>
          <a:p>
            <a:pPr lvl="1"/>
            <a:r>
              <a:rPr lang="en-US" sz="2000">
                <a:latin typeface="Open Sans" panose="020B0606030504020204" pitchFamily="34" charset="0"/>
                <a:ea typeface="Open Sans" panose="020B0606030504020204" pitchFamily="34" charset="0"/>
                <a:cs typeface="Open Sans" panose="020B0606030504020204" pitchFamily="34" charset="0"/>
              </a:rPr>
              <a:t>Fuel</a:t>
            </a:r>
          </a:p>
          <a:p>
            <a:pPr lvl="1"/>
            <a:r>
              <a:rPr lang="en-US" sz="2000" err="1">
                <a:latin typeface="Open Sans" panose="020B0606030504020204" pitchFamily="34" charset="0"/>
                <a:ea typeface="Open Sans" panose="020B0606030504020204" pitchFamily="34" charset="0"/>
                <a:cs typeface="Open Sans" panose="020B0606030504020204" pitchFamily="34" charset="0"/>
              </a:rPr>
              <a:t>cf_profile</a:t>
            </a:r>
            <a:endParaRPr lang="en-US" sz="2000">
              <a:latin typeface="Open Sans" panose="020B0606030504020204" pitchFamily="34" charset="0"/>
              <a:ea typeface="Open Sans" panose="020B0606030504020204" pitchFamily="34" charset="0"/>
              <a:cs typeface="Open Sans" panose="020B0606030504020204" pitchFamily="34" charset="0"/>
            </a:endParaRPr>
          </a:p>
          <a:p>
            <a:pPr lvl="1"/>
            <a:r>
              <a:rPr lang="en-US" sz="2000">
                <a:latin typeface="Open Sans" panose="020B0606030504020204" pitchFamily="34" charset="0"/>
                <a:ea typeface="Open Sans" panose="020B0606030504020204" pitchFamily="34" charset="0"/>
                <a:cs typeface="Open Sans" panose="020B0606030504020204" pitchFamily="34" charset="0"/>
              </a:rPr>
              <a:t>inflow</a:t>
            </a:r>
          </a:p>
          <a:p>
            <a:pPr lvl="1"/>
            <a:r>
              <a:rPr lang="en-US" sz="2000">
                <a:latin typeface="Open Sans" panose="020B0606030504020204" pitchFamily="34" charset="0"/>
                <a:ea typeface="Open Sans" panose="020B0606030504020204" pitchFamily="34" charset="0"/>
                <a:cs typeface="Open Sans" panose="020B0606030504020204" pitchFamily="34" charset="0"/>
              </a:rPr>
              <a:t>input grid/node</a:t>
            </a:r>
          </a:p>
          <a:p>
            <a:pPr lvl="1"/>
            <a:r>
              <a:rPr lang="en-US" sz="2000">
                <a:latin typeface="Open Sans" panose="020B0606030504020204" pitchFamily="34" charset="0"/>
                <a:ea typeface="Open Sans" panose="020B0606030504020204" pitchFamily="34" charset="0"/>
                <a:cs typeface="Open Sans" panose="020B0606030504020204" pitchFamily="34" charset="0"/>
              </a:rPr>
              <a:t>none</a:t>
            </a:r>
          </a:p>
        </p:txBody>
      </p:sp>
      <p:pic>
        <p:nvPicPr>
          <p:cNvPr id="29" name="Picture 28" descr="Table&#10;&#10;Description automatically generated">
            <a:extLst>
              <a:ext uri="{FF2B5EF4-FFF2-40B4-BE49-F238E27FC236}">
                <a16:creationId xmlns:a16="http://schemas.microsoft.com/office/drawing/2014/main" id="{990D2D4F-9C6C-BE4F-A858-587CD99059F6}"/>
              </a:ext>
            </a:extLst>
          </p:cNvPr>
          <p:cNvPicPr>
            <a:picLocks noChangeAspect="1"/>
          </p:cNvPicPr>
          <p:nvPr/>
        </p:nvPicPr>
        <p:blipFill>
          <a:blip r:embed="rId6"/>
          <a:stretch>
            <a:fillRect/>
          </a:stretch>
        </p:blipFill>
        <p:spPr>
          <a:xfrm>
            <a:off x="6805842" y="1980878"/>
            <a:ext cx="4364016" cy="2261100"/>
          </a:xfrm>
          <a:prstGeom prst="rect">
            <a:avLst/>
          </a:prstGeom>
        </p:spPr>
      </p:pic>
      <p:sp>
        <p:nvSpPr>
          <p:cNvPr id="30" name="Oval 29">
            <a:extLst>
              <a:ext uri="{FF2B5EF4-FFF2-40B4-BE49-F238E27FC236}">
                <a16:creationId xmlns:a16="http://schemas.microsoft.com/office/drawing/2014/main" id="{656FCCE2-D91C-804C-A96E-0F182955BC3C}"/>
              </a:ext>
            </a:extLst>
          </p:cNvPr>
          <p:cNvSpPr/>
          <p:nvPr/>
        </p:nvSpPr>
        <p:spPr>
          <a:xfrm>
            <a:off x="7755554" y="3123651"/>
            <a:ext cx="439479" cy="425302"/>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99556CC-B035-7040-8ECC-A77442AD0538}"/>
              </a:ext>
            </a:extLst>
          </p:cNvPr>
          <p:cNvCxnSpPr>
            <a:cxnSpLocks/>
            <a:endCxn id="30" idx="1"/>
          </p:cNvCxnSpPr>
          <p:nvPr/>
        </p:nvCxnSpPr>
        <p:spPr>
          <a:xfrm>
            <a:off x="6883684" y="1769772"/>
            <a:ext cx="936230" cy="1416163"/>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32" name="TextBox 31">
            <a:extLst>
              <a:ext uri="{FF2B5EF4-FFF2-40B4-BE49-F238E27FC236}">
                <a16:creationId xmlns:a16="http://schemas.microsoft.com/office/drawing/2014/main" id="{EBF91212-B7B9-9643-BD93-F4593363AE2F}"/>
              </a:ext>
            </a:extLst>
          </p:cNvPr>
          <p:cNvSpPr txBox="1"/>
          <p:nvPr/>
        </p:nvSpPr>
        <p:spPr>
          <a:xfrm>
            <a:off x="6096000" y="1517561"/>
            <a:ext cx="1136850" cy="261610"/>
          </a:xfrm>
          <a:prstGeom prst="rect">
            <a:avLst/>
          </a:prstGeom>
          <a:noFill/>
        </p:spPr>
        <p:txBody>
          <a:bodyPr wrap="none" rtlCol="0">
            <a:spAutoFit/>
          </a:bodyPr>
          <a:lstStyle/>
          <a:p>
            <a:r>
              <a:rPr lang="en-US" sz="1100"/>
              <a:t>Generating units</a:t>
            </a:r>
          </a:p>
        </p:txBody>
      </p:sp>
      <p:sp>
        <p:nvSpPr>
          <p:cNvPr id="33" name="Oval 32">
            <a:extLst>
              <a:ext uri="{FF2B5EF4-FFF2-40B4-BE49-F238E27FC236}">
                <a16:creationId xmlns:a16="http://schemas.microsoft.com/office/drawing/2014/main" id="{35E78B05-02D2-4D45-9781-3598FBE478D5}"/>
              </a:ext>
            </a:extLst>
          </p:cNvPr>
          <p:cNvSpPr/>
          <p:nvPr/>
        </p:nvSpPr>
        <p:spPr>
          <a:xfrm>
            <a:off x="8120605" y="3405341"/>
            <a:ext cx="386316" cy="398777"/>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3283BCC1-7C9A-D24D-A032-37EFBF523930}"/>
              </a:ext>
            </a:extLst>
          </p:cNvPr>
          <p:cNvCxnSpPr>
            <a:cxnSpLocks/>
            <a:stCxn id="35" idx="0"/>
            <a:endCxn id="33" idx="3"/>
          </p:cNvCxnSpPr>
          <p:nvPr/>
        </p:nvCxnSpPr>
        <p:spPr>
          <a:xfrm flipV="1">
            <a:off x="7444665" y="3745718"/>
            <a:ext cx="732515" cy="618398"/>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35" name="TextBox 34">
            <a:extLst>
              <a:ext uri="{FF2B5EF4-FFF2-40B4-BE49-F238E27FC236}">
                <a16:creationId xmlns:a16="http://schemas.microsoft.com/office/drawing/2014/main" id="{9E1A1256-C6C1-5E49-85ED-C62E3325936D}"/>
              </a:ext>
            </a:extLst>
          </p:cNvPr>
          <p:cNvSpPr txBox="1"/>
          <p:nvPr/>
        </p:nvSpPr>
        <p:spPr>
          <a:xfrm>
            <a:off x="7075012" y="4364116"/>
            <a:ext cx="739305" cy="261610"/>
          </a:xfrm>
          <a:prstGeom prst="rect">
            <a:avLst/>
          </a:prstGeom>
          <a:noFill/>
        </p:spPr>
        <p:txBody>
          <a:bodyPr wrap="none" rtlCol="0">
            <a:spAutoFit/>
          </a:bodyPr>
          <a:lstStyle/>
          <a:p>
            <a:r>
              <a:rPr lang="en-US" sz="1100"/>
              <a:t>VRE Units</a:t>
            </a:r>
          </a:p>
        </p:txBody>
      </p:sp>
      <p:sp>
        <p:nvSpPr>
          <p:cNvPr id="36" name="Oval 35">
            <a:extLst>
              <a:ext uri="{FF2B5EF4-FFF2-40B4-BE49-F238E27FC236}">
                <a16:creationId xmlns:a16="http://schemas.microsoft.com/office/drawing/2014/main" id="{8C57C14B-31DF-8E46-9B93-B4F3F72051E8}"/>
              </a:ext>
            </a:extLst>
          </p:cNvPr>
          <p:cNvSpPr/>
          <p:nvPr/>
        </p:nvSpPr>
        <p:spPr>
          <a:xfrm>
            <a:off x="9215759" y="4052228"/>
            <a:ext cx="386316" cy="248094"/>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5417F3CB-5F7C-9F4C-B853-3ACB3B6D9E94}"/>
              </a:ext>
            </a:extLst>
          </p:cNvPr>
          <p:cNvCxnSpPr>
            <a:cxnSpLocks/>
          </p:cNvCxnSpPr>
          <p:nvPr/>
        </p:nvCxnSpPr>
        <p:spPr>
          <a:xfrm flipV="1">
            <a:off x="9426296" y="4300322"/>
            <a:ext cx="0" cy="202293"/>
          </a:xfrm>
          <a:prstGeom prst="straightConnector1">
            <a:avLst/>
          </a:prstGeom>
          <a:ln>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38" name="TextBox 37">
            <a:extLst>
              <a:ext uri="{FF2B5EF4-FFF2-40B4-BE49-F238E27FC236}">
                <a16:creationId xmlns:a16="http://schemas.microsoft.com/office/drawing/2014/main" id="{7F468DD7-093B-214B-A3CD-FF3756957E93}"/>
              </a:ext>
            </a:extLst>
          </p:cNvPr>
          <p:cNvSpPr txBox="1"/>
          <p:nvPr/>
        </p:nvSpPr>
        <p:spPr>
          <a:xfrm>
            <a:off x="8962320" y="4497162"/>
            <a:ext cx="893189" cy="707886"/>
          </a:xfrm>
          <a:prstGeom prst="rect">
            <a:avLst/>
          </a:prstGeom>
          <a:noFill/>
        </p:spPr>
        <p:txBody>
          <a:bodyPr wrap="square" rtlCol="0">
            <a:spAutoFit/>
          </a:bodyPr>
          <a:lstStyle/>
          <a:p>
            <a:pPr algn="ctr"/>
            <a:r>
              <a:rPr lang="en-US" sz="1100"/>
              <a:t>Input from node -&gt; conversion unit</a:t>
            </a:r>
          </a:p>
        </p:txBody>
      </p:sp>
      <p:sp>
        <p:nvSpPr>
          <p:cNvPr id="39" name="Oval 38">
            <a:extLst>
              <a:ext uri="{FF2B5EF4-FFF2-40B4-BE49-F238E27FC236}">
                <a16:creationId xmlns:a16="http://schemas.microsoft.com/office/drawing/2014/main" id="{38754CAD-C8E7-654F-ADC7-F96460186FA9}"/>
              </a:ext>
            </a:extLst>
          </p:cNvPr>
          <p:cNvSpPr/>
          <p:nvPr/>
        </p:nvSpPr>
        <p:spPr>
          <a:xfrm>
            <a:off x="8464526" y="3954996"/>
            <a:ext cx="542258" cy="182706"/>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183839A9-B4E8-2540-A562-71150BE3922E}"/>
              </a:ext>
            </a:extLst>
          </p:cNvPr>
          <p:cNvCxnSpPr>
            <a:cxnSpLocks/>
            <a:endCxn id="39" idx="4"/>
          </p:cNvCxnSpPr>
          <p:nvPr/>
        </p:nvCxnSpPr>
        <p:spPr>
          <a:xfrm flipV="1">
            <a:off x="8496421" y="4137702"/>
            <a:ext cx="239234" cy="618398"/>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41" name="TextBox 40">
            <a:extLst>
              <a:ext uri="{FF2B5EF4-FFF2-40B4-BE49-F238E27FC236}">
                <a16:creationId xmlns:a16="http://schemas.microsoft.com/office/drawing/2014/main" id="{3E018FF7-7D43-294C-9674-7B9307DE331E}"/>
              </a:ext>
            </a:extLst>
          </p:cNvPr>
          <p:cNvSpPr txBox="1"/>
          <p:nvPr/>
        </p:nvSpPr>
        <p:spPr>
          <a:xfrm>
            <a:off x="7405974" y="4769725"/>
            <a:ext cx="1696370" cy="646331"/>
          </a:xfrm>
          <a:prstGeom prst="rect">
            <a:avLst/>
          </a:prstGeom>
          <a:noFill/>
        </p:spPr>
        <p:txBody>
          <a:bodyPr wrap="square" rtlCol="0">
            <a:spAutoFit/>
          </a:bodyPr>
          <a:lstStyle/>
          <a:p>
            <a:r>
              <a:rPr lang="en-US" sz="1100"/>
              <a:t>Inflow, but no storage -&gt; inflow unit without storage</a:t>
            </a:r>
          </a:p>
        </p:txBody>
      </p:sp>
      <p:sp>
        <p:nvSpPr>
          <p:cNvPr id="42" name="Oval 41">
            <a:extLst>
              <a:ext uri="{FF2B5EF4-FFF2-40B4-BE49-F238E27FC236}">
                <a16:creationId xmlns:a16="http://schemas.microsoft.com/office/drawing/2014/main" id="{781BA64E-947F-6C4F-92BF-A1E728DDE49A}"/>
              </a:ext>
            </a:extLst>
          </p:cNvPr>
          <p:cNvSpPr/>
          <p:nvPr/>
        </p:nvSpPr>
        <p:spPr>
          <a:xfrm>
            <a:off x="10775921" y="3804119"/>
            <a:ext cx="386316" cy="340258"/>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3" name="Oval 42">
            <a:extLst>
              <a:ext uri="{FF2B5EF4-FFF2-40B4-BE49-F238E27FC236}">
                <a16:creationId xmlns:a16="http://schemas.microsoft.com/office/drawing/2014/main" id="{4A18D8AA-5F9C-4F4C-A464-B664022E79EC}"/>
              </a:ext>
            </a:extLst>
          </p:cNvPr>
          <p:cNvSpPr/>
          <p:nvPr/>
        </p:nvSpPr>
        <p:spPr>
          <a:xfrm>
            <a:off x="8453895" y="3809689"/>
            <a:ext cx="542258" cy="182706"/>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3C2A14B-095C-FA40-B13E-0F69426A5A87}"/>
              </a:ext>
            </a:extLst>
          </p:cNvPr>
          <p:cNvCxnSpPr>
            <a:cxnSpLocks/>
            <a:endCxn id="43" idx="0"/>
          </p:cNvCxnSpPr>
          <p:nvPr/>
        </p:nvCxnSpPr>
        <p:spPr>
          <a:xfrm flipH="1">
            <a:off x="8725024" y="1441944"/>
            <a:ext cx="486887" cy="2367745"/>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45" name="TextBox 44">
            <a:extLst>
              <a:ext uri="{FF2B5EF4-FFF2-40B4-BE49-F238E27FC236}">
                <a16:creationId xmlns:a16="http://schemas.microsoft.com/office/drawing/2014/main" id="{E7E8D45B-11B0-CE4D-8100-ABF2646D46EA}"/>
              </a:ext>
            </a:extLst>
          </p:cNvPr>
          <p:cNvSpPr txBox="1"/>
          <p:nvPr/>
        </p:nvSpPr>
        <p:spPr>
          <a:xfrm>
            <a:off x="8436866" y="1138842"/>
            <a:ext cx="2515385" cy="276999"/>
          </a:xfrm>
          <a:prstGeom prst="rect">
            <a:avLst/>
          </a:prstGeom>
          <a:noFill/>
        </p:spPr>
        <p:txBody>
          <a:bodyPr wrap="square" rtlCol="0">
            <a:spAutoFit/>
          </a:bodyPr>
          <a:lstStyle/>
          <a:p>
            <a:r>
              <a:rPr lang="en-US" sz="1100"/>
              <a:t>Inflow and storage -&gt; generating unit</a:t>
            </a:r>
          </a:p>
        </p:txBody>
      </p:sp>
      <p:cxnSp>
        <p:nvCxnSpPr>
          <p:cNvPr id="46" name="Straight Arrow Connector 45">
            <a:extLst>
              <a:ext uri="{FF2B5EF4-FFF2-40B4-BE49-F238E27FC236}">
                <a16:creationId xmlns:a16="http://schemas.microsoft.com/office/drawing/2014/main" id="{666214AF-C622-1644-B48E-51D243CD11E5}"/>
              </a:ext>
            </a:extLst>
          </p:cNvPr>
          <p:cNvCxnSpPr>
            <a:cxnSpLocks/>
            <a:stCxn id="42" idx="1"/>
            <a:endCxn id="45" idx="2"/>
          </p:cNvCxnSpPr>
          <p:nvPr/>
        </p:nvCxnSpPr>
        <p:spPr>
          <a:xfrm flipH="1" flipV="1">
            <a:off x="9694559" y="1415841"/>
            <a:ext cx="1137937" cy="2438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8C4446E-3669-3442-B27C-63B71A58B9AE}"/>
              </a:ext>
            </a:extLst>
          </p:cNvPr>
          <p:cNvCxnSpPr>
            <a:cxnSpLocks/>
          </p:cNvCxnSpPr>
          <p:nvPr/>
        </p:nvCxnSpPr>
        <p:spPr>
          <a:xfrm flipH="1">
            <a:off x="8517552" y="4071719"/>
            <a:ext cx="2269000" cy="6843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B5D816A-268D-D04F-8F66-820B481D71FD}"/>
              </a:ext>
            </a:extLst>
          </p:cNvPr>
          <p:cNvSpPr txBox="1"/>
          <p:nvPr/>
        </p:nvSpPr>
        <p:spPr>
          <a:xfrm>
            <a:off x="7821384" y="5682760"/>
            <a:ext cx="2795958" cy="569387"/>
          </a:xfrm>
          <a:prstGeom prst="rect">
            <a:avLst/>
          </a:prstGeom>
          <a:noFill/>
        </p:spPr>
        <p:txBody>
          <a:bodyPr wrap="none" rtlCol="0">
            <a:spAutoFit/>
          </a:bodyPr>
          <a:lstStyle/>
          <a:p>
            <a:r>
              <a:rPr lang="en-US" sz="1100" b="1"/>
              <a:t>Source: </a:t>
            </a:r>
            <a:r>
              <a:rPr lang="en-US" sz="1100"/>
              <a:t>units sheet, IRENA FlexTool model [1]</a:t>
            </a:r>
          </a:p>
          <a:p>
            <a:endParaRPr lang="en-US" sz="1000"/>
          </a:p>
          <a:p>
            <a:endParaRPr lang="en-US" sz="1000"/>
          </a:p>
        </p:txBody>
      </p:sp>
      <p:pic>
        <p:nvPicPr>
          <p:cNvPr id="4" name="c55d10e5b74efa35590452cfce5fef5140d704470259297f93bee626c12b71fb" descr="c55d10e5b74efa35590452cfce5fef5140d704470259297f93bee626c12b71fb">
            <a:hlinkClick r:id="" action="ppaction://media"/>
            <a:extLst>
              <a:ext uri="{FF2B5EF4-FFF2-40B4-BE49-F238E27FC236}">
                <a16:creationId xmlns:a16="http://schemas.microsoft.com/office/drawing/2014/main" id="{E1FF3ECF-4FBD-674F-AEAA-8C4740E60C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2212" y="568171"/>
            <a:ext cx="812800" cy="812800"/>
          </a:xfrm>
          <a:prstGeom prst="rect">
            <a:avLst/>
          </a:prstGeom>
        </p:spPr>
      </p:pic>
    </p:spTree>
    <p:extLst>
      <p:ext uri="{BB962C8B-B14F-4D97-AF65-F5344CB8AC3E}">
        <p14:creationId xmlns:p14="http://schemas.microsoft.com/office/powerpoint/2010/main" val="29522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Abu Dhabi, FlexTool Model, 2020.</a:t>
            </a:r>
            <a:endParaRPr lang="en-US"/>
          </a:p>
        </p:txBody>
      </p:sp>
    </p:spTree>
    <p:extLst>
      <p:ext uri="{BB962C8B-B14F-4D97-AF65-F5344CB8AC3E}">
        <p14:creationId xmlns:p14="http://schemas.microsoft.com/office/powerpoint/2010/main" val="1201676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4" name="Picture 3" descr="Graphical user interface, website&#10;&#10;Description automatically generated">
            <a:extLst>
              <a:ext uri="{FF2B5EF4-FFF2-40B4-BE49-F238E27FC236}">
                <a16:creationId xmlns:a16="http://schemas.microsoft.com/office/drawing/2014/main" id="{9D9A137C-A88D-4042-9A09-8919BC8273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4424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14.1.1 Perfect vs. uncertain forecasting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4" name="Content Placeholder 3">
            <a:extLst>
              <a:ext uri="{FF2B5EF4-FFF2-40B4-BE49-F238E27FC236}">
                <a16:creationId xmlns:a16="http://schemas.microsoft.com/office/drawing/2014/main" id="{684F6B77-50F2-4847-A57A-988C6038CCF7}"/>
              </a:ext>
            </a:extLst>
          </p:cNvPr>
          <p:cNvSpPr>
            <a:spLocks noGrp="1"/>
          </p:cNvSpPr>
          <p:nvPr>
            <p:ph idx="1"/>
          </p:nvPr>
        </p:nvSpPr>
        <p:spPr>
          <a:xfrm>
            <a:off x="838200" y="1825624"/>
            <a:ext cx="10515600" cy="4352753"/>
          </a:xfrm>
        </p:spPr>
        <p:txBody>
          <a:bodyPr vert="horz" lIns="91440" tIns="45720" rIns="91440" bIns="45720" rtlCol="0" anchor="t">
            <a:normAutofit lnSpcReduction="10000"/>
          </a:bodyPr>
          <a:lstStyle/>
          <a:p>
            <a:r>
              <a:rPr lang="en-GB" sz="2000" dirty="0" err="1">
                <a:latin typeface="Open Sans" panose="020B0606030504020204" pitchFamily="34" charset="0"/>
                <a:ea typeface="Open Sans" panose="020B0606030504020204" pitchFamily="34" charset="0"/>
                <a:cs typeface="Open Sans" panose="020B0606030504020204" pitchFamily="34" charset="0"/>
              </a:rPr>
              <a:t>FlexTool</a:t>
            </a:r>
            <a:r>
              <a:rPr lang="en-GB" sz="2000" dirty="0">
                <a:latin typeface="Open Sans" panose="020B0606030504020204" pitchFamily="34" charset="0"/>
                <a:ea typeface="Open Sans" panose="020B0606030504020204" pitchFamily="34" charset="0"/>
                <a:cs typeface="Open Sans" panose="020B0606030504020204" pitchFamily="34" charset="0"/>
              </a:rPr>
              <a:t> has no uncertainty of the future, which is known as </a:t>
            </a:r>
            <a:r>
              <a:rPr lang="en-GB" sz="2000" b="1" dirty="0">
                <a:latin typeface="Open Sans" panose="020B0606030504020204" pitchFamily="34" charset="0"/>
                <a:ea typeface="Open Sans" panose="020B0606030504020204" pitchFamily="34" charset="0"/>
                <a:cs typeface="Open Sans" panose="020B0606030504020204" pitchFamily="34" charset="0"/>
              </a:rPr>
              <a:t>perfect foresight</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err="1">
                <a:latin typeface="Open Sans"/>
                <a:ea typeface="Open Sans" panose="020B0606030504020204" pitchFamily="34" charset="0"/>
                <a:cs typeface="Open Sans" panose="020B0606030504020204" pitchFamily="34" charset="0"/>
              </a:rPr>
              <a:t>FlexTool</a:t>
            </a:r>
            <a:r>
              <a:rPr lang="en-US" sz="2000" dirty="0">
                <a:latin typeface="Open Sans"/>
                <a:ea typeface="Open Sans" panose="020B0606030504020204" pitchFamily="34" charset="0"/>
                <a:cs typeface="Open Sans" panose="020B0606030504020204" pitchFamily="34" charset="0"/>
              </a:rPr>
              <a:t> knows the characteristics of the simulation at the start of the simulation run (e.g., Demand and weather.)</a:t>
            </a:r>
          </a:p>
          <a:p>
            <a:pPr lvl="1"/>
            <a:r>
              <a:rPr lang="en-US" sz="2000" dirty="0">
                <a:latin typeface="Open Sans"/>
                <a:ea typeface="Open Sans" panose="020B0606030504020204" pitchFamily="34" charset="0"/>
                <a:cs typeface="Open Sans" panose="020B0606030504020204" pitchFamily="34" charset="0"/>
              </a:rPr>
              <a:t>This is an assumption that is required for linear programming optimization.</a:t>
            </a:r>
          </a:p>
          <a:p>
            <a:pPr lvl="1"/>
            <a:r>
              <a:rPr lang="en-US" sz="2000" dirty="0">
                <a:latin typeface="Open Sans"/>
                <a:ea typeface="Open Sans" panose="020B0606030504020204" pitchFamily="34" charset="0"/>
                <a:cs typeface="Open Sans" panose="020B0606030504020204" pitchFamily="34" charset="0"/>
              </a:rPr>
              <a:t>This information provides information about certain scenarios and is better than no information.</a:t>
            </a:r>
          </a:p>
          <a:p>
            <a:r>
              <a:rPr lang="en-US" sz="2000" dirty="0">
                <a:latin typeface="Open Sans" panose="020B0606030504020204" pitchFamily="34" charset="0"/>
                <a:ea typeface="Open Sans" panose="020B0606030504020204" pitchFamily="34" charset="0"/>
                <a:cs typeface="Open Sans" panose="020B0606030504020204" pitchFamily="34" charset="0"/>
              </a:rPr>
              <a:t>Reality:</a:t>
            </a:r>
          </a:p>
          <a:p>
            <a:pPr lvl="1"/>
            <a:r>
              <a:rPr lang="en-US" sz="2000" dirty="0">
                <a:latin typeface="Open Sans" panose="020B0606030504020204" pitchFamily="34" charset="0"/>
                <a:ea typeface="Open Sans" panose="020B0606030504020204" pitchFamily="34" charset="0"/>
                <a:cs typeface="Open Sans" panose="020B0606030504020204" pitchFamily="34" charset="0"/>
              </a:rPr>
              <a:t>Weather and demand are unknown ahead of time, therefore more back-up resources are required than with perfect prediction.</a:t>
            </a:r>
          </a:p>
          <a:p>
            <a:pPr lvl="1"/>
            <a:r>
              <a:rPr lang="en-US" sz="2000" dirty="0">
                <a:latin typeface="Open Sans"/>
                <a:ea typeface="Open Sans" panose="020B0606030504020204" pitchFamily="34" charset="0"/>
                <a:cs typeface="Open Sans" panose="020B0606030504020204" pitchFamily="34" charset="0"/>
              </a:rPr>
              <a:t>Charging and discharging of energy storage cannot be optimal.</a:t>
            </a:r>
          </a:p>
          <a:p>
            <a:r>
              <a:rPr lang="en-US" sz="2000" dirty="0">
                <a:latin typeface="Open Sans" panose="020B0606030504020204" pitchFamily="34" charset="0"/>
                <a:ea typeface="Open Sans" panose="020B0606030504020204" pitchFamily="34" charset="0"/>
                <a:cs typeface="Open Sans" panose="020B0606030504020204" pitchFamily="34" charset="0"/>
              </a:rPr>
              <a:t>Consequences: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Smaller costs, since the model can meet demand with less online units.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Energy storage use profiles are more optimal than in the uncertain case.</a:t>
            </a:r>
          </a:p>
        </p:txBody>
      </p:sp>
      <p:pic>
        <p:nvPicPr>
          <p:cNvPr id="3" name="9bb2655484ebcf35ba8a0ae1455597dd40d704470259297f93bee626c12b71fb" descr="9bb2655484ebcf35ba8a0ae1455597dd40d704470259297f93bee626c12b71fb">
            <a:hlinkClick r:id="" action="ppaction://media"/>
            <a:extLst>
              <a:ext uri="{FF2B5EF4-FFF2-40B4-BE49-F238E27FC236}">
                <a16:creationId xmlns:a16="http://schemas.microsoft.com/office/drawing/2014/main" id="{880232DB-C6BE-AD41-9769-A74EBFFAA2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6035" y="598590"/>
            <a:ext cx="812800" cy="812800"/>
          </a:xfrm>
          <a:prstGeom prst="rect">
            <a:avLst/>
          </a:prstGeom>
        </p:spPr>
      </p:pic>
    </p:spTree>
    <p:extLst>
      <p:ext uri="{BB962C8B-B14F-4D97-AF65-F5344CB8AC3E}">
        <p14:creationId xmlns:p14="http://schemas.microsoft.com/office/powerpoint/2010/main" val="34862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14.1.2 Linear modelling</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E2EAF1E2-3CEF-9145-835B-29C3E526E276}"/>
              </a:ext>
            </a:extLst>
          </p:cNvPr>
          <p:cNvSpPr>
            <a:spLocks noGrp="1"/>
          </p:cNvSpPr>
          <p:nvPr>
            <p:ph idx="1"/>
          </p:nvPr>
        </p:nvSpPr>
        <p:spPr>
          <a:xfrm>
            <a:off x="838200" y="1825625"/>
            <a:ext cx="10515600" cy="4379966"/>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Linear modelling is a method to find an optimal solution to a problem subject to constraints.</a:t>
            </a:r>
          </a:p>
          <a:p>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 does not use integer decision variables (e.g., on/off).</a:t>
            </a:r>
          </a:p>
          <a:p>
            <a:pPr lvl="1"/>
            <a:r>
              <a:rPr lang="en-US" sz="2000" dirty="0">
                <a:latin typeface="Open Sans"/>
                <a:ea typeface="Open Sans" panose="020B0606030504020204" pitchFamily="34" charset="0"/>
                <a:cs typeface="Open Sans" panose="020B0606030504020204" pitchFamily="34" charset="0"/>
              </a:rPr>
              <a:t>Start-ups have been linearized or units can be partially started.</a:t>
            </a:r>
          </a:p>
          <a:p>
            <a:r>
              <a:rPr lang="en-US" sz="2000" b="1" dirty="0">
                <a:latin typeface="Open Sans" panose="020B0606030504020204" pitchFamily="34" charset="0"/>
                <a:ea typeface="Open Sans" panose="020B0606030504020204" pitchFamily="34" charset="0"/>
                <a:cs typeface="Open Sans" panose="020B0606030504020204" pitchFamily="34" charset="0"/>
              </a:rPr>
              <a:t>When does this matter?</a:t>
            </a:r>
          </a:p>
          <a:p>
            <a:pPr lvl="1"/>
            <a:r>
              <a:rPr lang="en-US" sz="2000" dirty="0">
                <a:latin typeface="Open Sans" panose="020B0606030504020204" pitchFamily="34" charset="0"/>
                <a:ea typeface="Open Sans" panose="020B0606030504020204" pitchFamily="34" charset="0"/>
                <a:cs typeface="Open Sans" panose="020B0606030504020204" pitchFamily="34" charset="0"/>
              </a:rPr>
              <a:t>Running operational optimization for actual system operation.</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Comparing technologies which have distinct start-up characteristics (e.g., gas turbine vs gas engine).</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Small systems made up of few units.</a:t>
            </a:r>
          </a:p>
          <a:p>
            <a:r>
              <a:rPr lang="en-US" sz="2000" b="1" dirty="0">
                <a:latin typeface="Open Sans"/>
                <a:ea typeface="Open Sans" panose="020B0606030504020204" pitchFamily="34" charset="0"/>
                <a:cs typeface="Open Sans" panose="020B0606030504020204" pitchFamily="34" charset="0"/>
              </a:rPr>
              <a:t>When does this matter less?</a:t>
            </a:r>
          </a:p>
          <a:p>
            <a:pPr lvl="1"/>
            <a:r>
              <a:rPr lang="en-US" sz="2000" dirty="0">
                <a:latin typeface="Open Sans"/>
                <a:ea typeface="Open Sans" panose="020B0606030504020204" pitchFamily="34" charset="0"/>
                <a:cs typeface="Open Sans" panose="020B0606030504020204" pitchFamily="34" charset="0"/>
              </a:rPr>
              <a:t>High-level long-term planning and systems with flexible generation profiles.</a:t>
            </a:r>
          </a:p>
        </p:txBody>
      </p:sp>
      <p:pic>
        <p:nvPicPr>
          <p:cNvPr id="4" name="50b8f30c2313737234d10cf40f62bfd640d704470259297f93bee626c12b71fb" descr="50b8f30c2313737234d10cf40f62bfd640d704470259297f93bee626c12b71fb">
            <a:hlinkClick r:id="" action="ppaction://media"/>
            <a:extLst>
              <a:ext uri="{FF2B5EF4-FFF2-40B4-BE49-F238E27FC236}">
                <a16:creationId xmlns:a16="http://schemas.microsoft.com/office/drawing/2014/main" id="{75255B22-EE39-614A-A681-74BE0BEE7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98590"/>
            <a:ext cx="812800" cy="812800"/>
          </a:xfrm>
          <a:prstGeom prst="rect">
            <a:avLst/>
          </a:prstGeom>
        </p:spPr>
      </p:pic>
    </p:spTree>
    <p:extLst>
      <p:ext uri="{BB962C8B-B14F-4D97-AF65-F5344CB8AC3E}">
        <p14:creationId xmlns:p14="http://schemas.microsoft.com/office/powerpoint/2010/main" val="27087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14.1.3 Calculating the solution</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5F46AA45-3FD5-894D-8517-6059D8D01ABB}"/>
              </a:ext>
            </a:extLst>
          </p:cNvPr>
          <p:cNvSpPr>
            <a:spLocks noGrp="1"/>
          </p:cNvSpPr>
          <p:nvPr>
            <p:ph idx="1"/>
          </p:nvPr>
        </p:nvSpPr>
        <p:spPr>
          <a:xfrm>
            <a:off x="838200" y="1825625"/>
            <a:ext cx="10515600" cy="4431337"/>
          </a:xfrm>
        </p:spPr>
        <p:txBody>
          <a:bodyPr vert="horz" lIns="91440" tIns="45720" rIns="91440" bIns="45720" rtlCol="0" anchor="t">
            <a:norm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 uses </a:t>
            </a:r>
            <a:r>
              <a:rPr lang="en-US" sz="2000" b="1" dirty="0">
                <a:latin typeface="Open Sans" panose="020B0606030504020204" pitchFamily="34" charset="0"/>
                <a:ea typeface="Open Sans" panose="020B0606030504020204" pitchFamily="34" charset="0"/>
                <a:cs typeface="Open Sans" panose="020B0606030504020204" pitchFamily="34" charset="0"/>
              </a:rPr>
              <a:t>GNU </a:t>
            </a:r>
            <a:r>
              <a:rPr lang="en-US" sz="2000" b="1" dirty="0" err="1">
                <a:latin typeface="Open Sans" panose="020B0606030504020204" pitchFamily="34" charset="0"/>
                <a:ea typeface="Open Sans" panose="020B0606030504020204" pitchFamily="34" charset="0"/>
                <a:cs typeface="Open Sans" panose="020B0606030504020204" pitchFamily="34" charset="0"/>
              </a:rPr>
              <a:t>MathProg</a:t>
            </a:r>
            <a:r>
              <a:rPr lang="en-US" sz="2000" dirty="0">
                <a:latin typeface="Open Sans" panose="020B0606030504020204" pitchFamily="34" charset="0"/>
                <a:ea typeface="Open Sans" panose="020B0606030504020204" pitchFamily="34" charset="0"/>
                <a:cs typeface="Open Sans" panose="020B0606030504020204" pitchFamily="34" charset="0"/>
              </a:rPr>
              <a:t> language to formulate the optimization problem to a separate solver.</a:t>
            </a:r>
          </a:p>
          <a:p>
            <a:r>
              <a:rPr lang="en-US" sz="2000" dirty="0">
                <a:latin typeface="Open Sans"/>
                <a:ea typeface="Open Sans" panose="020B0606030504020204" pitchFamily="34" charset="0"/>
                <a:cs typeface="Open Sans" panose="020B0606030504020204" pitchFamily="34" charset="0"/>
              </a:rPr>
              <a:t>This solver will minimize (or maximize) a system of linear equations.</a:t>
            </a:r>
          </a:p>
          <a:p>
            <a:pPr lvl="1"/>
            <a:r>
              <a:rPr lang="en-US" sz="2000" b="1" dirty="0" err="1">
                <a:latin typeface="Open Sans"/>
                <a:ea typeface="Open Sans" panose="020B0606030504020204" pitchFamily="34" charset="0"/>
                <a:cs typeface="Open Sans" panose="020B0606030504020204" pitchFamily="34" charset="0"/>
              </a:rPr>
              <a:t>flexModel.mod</a:t>
            </a:r>
            <a:r>
              <a:rPr lang="en-US" sz="2000" b="1" dirty="0">
                <a:latin typeface="Open Sans"/>
                <a:ea typeface="Open Sans" panose="020B0606030504020204" pitchFamily="34" charset="0"/>
                <a:cs typeface="Open Sans" panose="020B0606030504020204" pitchFamily="34" charset="0"/>
              </a:rPr>
              <a:t> </a:t>
            </a:r>
            <a:r>
              <a:rPr lang="en-US" sz="2000" dirty="0">
                <a:latin typeface="Open Sans"/>
                <a:ea typeface="Open Sans" panose="020B0606030504020204" pitchFamily="34" charset="0"/>
                <a:cs typeface="Open Sans" panose="020B0606030504020204" pitchFamily="34" charset="0"/>
              </a:rPr>
              <a:t>is a </a:t>
            </a:r>
            <a:r>
              <a:rPr lang="en-US" sz="2000" dirty="0" err="1">
                <a:latin typeface="Open Sans"/>
                <a:ea typeface="Open Sans" panose="020B0606030504020204" pitchFamily="34" charset="0"/>
                <a:cs typeface="Open Sans" panose="020B0606030504020204" pitchFamily="34" charset="0"/>
              </a:rPr>
              <a:t>MathProg</a:t>
            </a:r>
            <a:r>
              <a:rPr lang="en-US" sz="2000" dirty="0">
                <a:latin typeface="Open Sans"/>
                <a:ea typeface="Open Sans" panose="020B0606030504020204" pitchFamily="34" charset="0"/>
                <a:cs typeface="Open Sans" panose="020B0606030504020204" pitchFamily="34" charset="0"/>
              </a:rPr>
              <a:t> file and contains these equations.</a:t>
            </a:r>
          </a:p>
          <a:p>
            <a:r>
              <a:rPr lang="en-US" sz="2000" dirty="0">
                <a:latin typeface="Open Sans"/>
                <a:ea typeface="Open Sans" panose="020B0606030504020204" pitchFamily="34" charset="0"/>
                <a:cs typeface="Open Sans" panose="020B0606030504020204" pitchFamily="34" charset="0"/>
              </a:rPr>
              <a:t>For linear problems, the open-source solver performs well.</a:t>
            </a:r>
          </a:p>
          <a:p>
            <a:r>
              <a:rPr lang="en-US" sz="2000" dirty="0">
                <a:latin typeface="Open Sans"/>
                <a:ea typeface="Open Sans" panose="020B0606030504020204" pitchFamily="34" charset="0"/>
                <a:cs typeface="Open Sans" panose="020B0606030504020204" pitchFamily="34" charset="0"/>
              </a:rPr>
              <a:t>Efficient solution algorithm problems are based on primal simplex, dual simplex, and interior point methods.</a:t>
            </a:r>
          </a:p>
          <a:p>
            <a:r>
              <a:rPr lang="en-US" sz="2000" dirty="0">
                <a:latin typeface="Open Sans"/>
                <a:ea typeface="Open Sans" panose="020B0606030504020204" pitchFamily="34" charset="0"/>
                <a:cs typeface="Open Sans" panose="020B0606030504020204" pitchFamily="34" charset="0"/>
              </a:rPr>
              <a:t>In mixed-integer problems, commercial solvers are much better than open-source solutions.</a:t>
            </a:r>
          </a:p>
          <a:p>
            <a:r>
              <a:rPr lang="en-US" sz="2000" dirty="0">
                <a:latin typeface="Open Sans" panose="020B0606030504020204" pitchFamily="34" charset="0"/>
                <a:ea typeface="Open Sans" panose="020B0606030504020204" pitchFamily="34" charset="0"/>
                <a:cs typeface="Open Sans" panose="020B0606030504020204" pitchFamily="34" charset="0"/>
              </a:rPr>
              <a:t>Linear problems typically find a </a:t>
            </a:r>
            <a:r>
              <a:rPr lang="en-US" sz="2000" b="1" dirty="0">
                <a:latin typeface="Open Sans" panose="020B0606030504020204" pitchFamily="34" charset="0"/>
                <a:ea typeface="Open Sans" panose="020B0606030504020204" pitchFamily="34" charset="0"/>
                <a:cs typeface="Open Sans" panose="020B0606030504020204" pitchFamily="34" charset="0"/>
              </a:rPr>
              <a:t>global optimum solution</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Integer problems typically find a </a:t>
            </a:r>
            <a:r>
              <a:rPr lang="en-US" sz="2000" b="1" dirty="0">
                <a:latin typeface="Open Sans" panose="020B0606030504020204" pitchFamily="34" charset="0"/>
                <a:ea typeface="Open Sans" panose="020B0606030504020204" pitchFamily="34" charset="0"/>
                <a:cs typeface="Open Sans" panose="020B0606030504020204" pitchFamily="34" charset="0"/>
              </a:rPr>
              <a:t>local optimum solution</a:t>
            </a:r>
            <a:r>
              <a:rPr lang="en-US" sz="2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4" name="7b86ee7fb18c317e153e97dc02af350e40d704470259297f93bee626c12b71fb" descr="7b86ee7fb18c317e153e97dc02af350e40d704470259297f93bee626c12b71fb">
            <a:hlinkClick r:id="" action="ppaction://media"/>
            <a:extLst>
              <a:ext uri="{FF2B5EF4-FFF2-40B4-BE49-F238E27FC236}">
                <a16:creationId xmlns:a16="http://schemas.microsoft.com/office/drawing/2014/main" id="{8406187A-6020-5946-9738-17BD8795F3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601038"/>
            <a:ext cx="812800" cy="812800"/>
          </a:xfrm>
          <a:prstGeom prst="rect">
            <a:avLst/>
          </a:prstGeom>
        </p:spPr>
      </p:pic>
    </p:spTree>
    <p:extLst>
      <p:ext uri="{BB962C8B-B14F-4D97-AF65-F5344CB8AC3E}">
        <p14:creationId xmlns:p14="http://schemas.microsoft.com/office/powerpoint/2010/main" val="32787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14.1.4 Objective function</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3BF2A559-5685-0E4A-8D5C-CB96E953DC7A}"/>
              </a:ext>
            </a:extLst>
          </p:cNvPr>
          <p:cNvSpPr>
            <a:spLocks noGrp="1"/>
          </p:cNvSpPr>
          <p:nvPr>
            <p:ph idx="1"/>
          </p:nvPr>
        </p:nvSpPr>
        <p:spPr>
          <a:xfrm>
            <a:off x="838200" y="1825625"/>
            <a:ext cx="10515600" cy="3034051"/>
          </a:xfrm>
        </p:spPr>
        <p:txBody>
          <a:bodyPr>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FlexTool’s objective function is that of </a:t>
            </a:r>
            <a:r>
              <a:rPr lang="en-US" sz="2000" b="1">
                <a:latin typeface="Open Sans" panose="020B0606030504020204" pitchFamily="34" charset="0"/>
                <a:ea typeface="Open Sans" panose="020B0606030504020204" pitchFamily="34" charset="0"/>
                <a:cs typeface="Open Sans" panose="020B0606030504020204" pitchFamily="34" charset="0"/>
              </a:rPr>
              <a:t>cost minimization</a:t>
            </a:r>
            <a:r>
              <a:rPr lang="en-US" sz="2000">
                <a:latin typeface="Open Sans" panose="020B0606030504020204" pitchFamily="34" charset="0"/>
                <a:ea typeface="Open Sans" panose="020B0606030504020204" pitchFamily="34" charset="0"/>
                <a:cs typeface="Open Sans" panose="020B0606030504020204" pitchFamily="34" charset="0"/>
              </a:rPr>
              <a:t>.</a:t>
            </a:r>
          </a:p>
          <a:p>
            <a:pPr marL="0" indent="0">
              <a:buNone/>
            </a:pPr>
            <a:r>
              <a:rPr lang="en-US" sz="2000">
                <a:latin typeface="Open Sans" panose="020B0606030504020204" pitchFamily="34" charset="0"/>
                <a:ea typeface="Open Sans" panose="020B0606030504020204" pitchFamily="34" charset="0"/>
                <a:cs typeface="Open Sans" panose="020B0606030504020204" pitchFamily="34" charset="0"/>
              </a:rPr>
              <a:t>Variables:</a:t>
            </a:r>
          </a:p>
        </p:txBody>
      </p:sp>
      <p:sp>
        <p:nvSpPr>
          <p:cNvPr id="10" name="Rounded Rectangle 9">
            <a:extLst>
              <a:ext uri="{FF2B5EF4-FFF2-40B4-BE49-F238E27FC236}">
                <a16:creationId xmlns:a16="http://schemas.microsoft.com/office/drawing/2014/main" id="{DCA81718-961D-D44E-91F0-E1907DFACEE2}"/>
              </a:ext>
            </a:extLst>
          </p:cNvPr>
          <p:cNvSpPr/>
          <p:nvPr/>
        </p:nvSpPr>
        <p:spPr>
          <a:xfrm>
            <a:off x="1010928" y="2624934"/>
            <a:ext cx="3172890" cy="337850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2000" b="1" u="sng"/>
              <a:t>Operation</a:t>
            </a:r>
          </a:p>
          <a:p>
            <a:pPr algn="ctr"/>
            <a:endParaRPr lang="en-US" sz="2000"/>
          </a:p>
          <a:p>
            <a:pPr marL="285750" indent="-285750">
              <a:buFont typeface="Arial" panose="020B0604020202020204" pitchFamily="34" charset="0"/>
              <a:buChar char="•"/>
            </a:pPr>
            <a:r>
              <a:rPr lang="en-US" sz="2000">
                <a:latin typeface="Open Sans"/>
              </a:rPr>
              <a:t>Fixed operation and maintenance costs</a:t>
            </a:r>
          </a:p>
          <a:p>
            <a:pPr marL="285750" indent="-285750">
              <a:buFont typeface="Arial" panose="020B0604020202020204" pitchFamily="34" charset="0"/>
              <a:buChar char="•"/>
            </a:pPr>
            <a:r>
              <a:rPr lang="en-US" sz="2000">
                <a:latin typeface="Open Sans"/>
              </a:rPr>
              <a:t>Variable </a:t>
            </a:r>
            <a:r>
              <a:rPr lang="en-US" sz="2000">
                <a:latin typeface="Open Sans"/>
                <a:ea typeface="Open Sans" panose="020B0606030504020204" pitchFamily="34" charset="0"/>
                <a:cs typeface="Open Sans" panose="020B0606030504020204" pitchFamily="34" charset="0"/>
              </a:rPr>
              <a:t>operation</a:t>
            </a:r>
            <a:r>
              <a:rPr lang="en-US" sz="2000">
                <a:latin typeface="Open Sans"/>
              </a:rPr>
              <a:t> and maintenance costs</a:t>
            </a:r>
          </a:p>
          <a:p>
            <a:pPr marL="285750" indent="-285750">
              <a:buFont typeface="Arial" panose="020B0604020202020204" pitchFamily="34" charset="0"/>
              <a:buChar char="•"/>
            </a:pPr>
            <a:r>
              <a:rPr lang="en-US" sz="2000">
                <a:latin typeface="Open Sans"/>
              </a:rPr>
              <a:t>Fuel costs</a:t>
            </a:r>
          </a:p>
          <a:p>
            <a:pPr marL="285750" indent="-285750">
              <a:buFont typeface="Arial" panose="020B0604020202020204" pitchFamily="34" charset="0"/>
              <a:buChar char="•"/>
            </a:pPr>
            <a:r>
              <a:rPr lang="en-US" sz="2000">
                <a:latin typeface="Open Sans"/>
              </a:rPr>
              <a:t>CO</a:t>
            </a:r>
            <a:r>
              <a:rPr lang="en-US" sz="2000" baseline="-25000">
                <a:latin typeface="Open Sans"/>
              </a:rPr>
              <a:t>2</a:t>
            </a:r>
            <a:r>
              <a:rPr lang="en-US" sz="2000">
                <a:latin typeface="Open Sans"/>
              </a:rPr>
              <a:t> emission costs</a:t>
            </a:r>
          </a:p>
          <a:p>
            <a:pPr marL="285750" indent="-285750">
              <a:buFont typeface="Arial" panose="020B0604020202020204" pitchFamily="34" charset="0"/>
              <a:buChar char="•"/>
            </a:pPr>
            <a:r>
              <a:rPr lang="en-US" sz="2000">
                <a:latin typeface="Open Sans"/>
              </a:rPr>
              <a:t>Start-up costs</a:t>
            </a:r>
          </a:p>
        </p:txBody>
      </p:sp>
      <p:sp>
        <p:nvSpPr>
          <p:cNvPr id="11" name="Rounded Rectangle 10">
            <a:extLst>
              <a:ext uri="{FF2B5EF4-FFF2-40B4-BE49-F238E27FC236}">
                <a16:creationId xmlns:a16="http://schemas.microsoft.com/office/drawing/2014/main" id="{9CC3E4A6-7555-1741-8086-28DF83E2189F}"/>
              </a:ext>
            </a:extLst>
          </p:cNvPr>
          <p:cNvSpPr/>
          <p:nvPr/>
        </p:nvSpPr>
        <p:spPr>
          <a:xfrm>
            <a:off x="4327958" y="2624935"/>
            <a:ext cx="3172889" cy="33785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u="sng">
                <a:latin typeface="Open Sans" panose="020B0606030504020204" pitchFamily="34" charset="0"/>
                <a:ea typeface="Open Sans" panose="020B0606030504020204" pitchFamily="34" charset="0"/>
                <a:cs typeface="Open Sans" panose="020B0606030504020204" pitchFamily="34" charset="0"/>
              </a:rPr>
              <a:t>Penalties</a:t>
            </a:r>
          </a:p>
          <a:p>
            <a:pPr algn="ct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Loss of load</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Insufficient upward reserves</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Insufficient capacity margin</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Curtailment of VRE</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Insufficient inertia</a:t>
            </a:r>
          </a:p>
        </p:txBody>
      </p:sp>
      <p:sp>
        <p:nvSpPr>
          <p:cNvPr id="12" name="Rounded Rectangle 11">
            <a:extLst>
              <a:ext uri="{FF2B5EF4-FFF2-40B4-BE49-F238E27FC236}">
                <a16:creationId xmlns:a16="http://schemas.microsoft.com/office/drawing/2014/main" id="{88A4380F-1EAF-0E47-8A24-00EDE2F98232}"/>
              </a:ext>
            </a:extLst>
          </p:cNvPr>
          <p:cNvSpPr/>
          <p:nvPr/>
        </p:nvSpPr>
        <p:spPr>
          <a:xfrm>
            <a:off x="7649579" y="2624935"/>
            <a:ext cx="3172889" cy="33785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u="sng">
                <a:latin typeface="Open Sans" panose="020B0606030504020204" pitchFamily="34" charset="0"/>
                <a:ea typeface="Open Sans" panose="020B0606030504020204" pitchFamily="34" charset="0"/>
                <a:cs typeface="Open Sans" panose="020B0606030504020204" pitchFamily="34" charset="0"/>
              </a:rPr>
              <a:t>Investment</a:t>
            </a:r>
          </a:p>
          <a:p>
            <a:pPr algn="ct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Unit investment costs</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Storage investment costs</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Transmission line investment</a:t>
            </a:r>
          </a:p>
          <a:p>
            <a:pPr marL="285750" indent="-28575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4" name="511bfe37b149e9af0385335132242c9840d704470259297f93bee626c12b71fb" descr="511bfe37b149e9af0385335132242c9840d704470259297f93bee626c12b71fb">
            <a:hlinkClick r:id="" action="ppaction://media"/>
            <a:extLst>
              <a:ext uri="{FF2B5EF4-FFF2-40B4-BE49-F238E27FC236}">
                <a16:creationId xmlns:a16="http://schemas.microsoft.com/office/drawing/2014/main" id="{AE9D6011-E249-1146-90B2-48658E0F7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83381"/>
            <a:ext cx="812800" cy="812800"/>
          </a:xfrm>
          <a:prstGeom prst="rect">
            <a:avLst/>
          </a:prstGeom>
        </p:spPr>
      </p:pic>
    </p:spTree>
    <p:extLst>
      <p:ext uri="{BB962C8B-B14F-4D97-AF65-F5344CB8AC3E}">
        <p14:creationId xmlns:p14="http://schemas.microsoft.com/office/powerpoint/2010/main" val="9861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14.1.5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FlexTool</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 building blocks</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36AE36ED-AA75-824B-8DF3-50BA6F5CA4B8}"/>
              </a:ext>
            </a:extLst>
          </p:cNvPr>
          <p:cNvSpPr>
            <a:spLocks noGrp="1"/>
          </p:cNvSpPr>
          <p:nvPr>
            <p:ph idx="1"/>
          </p:nvPr>
        </p:nvSpPr>
        <p:spPr>
          <a:xfrm>
            <a:off x="838200" y="1825625"/>
            <a:ext cx="10515600" cy="4338869"/>
          </a:xfrm>
        </p:spPr>
        <p:txBody>
          <a:bodyPr vert="horz" lIns="91440" tIns="45720" rIns="91440" bIns="45720" rtlCol="0" anchor="t">
            <a:norm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 is made up of four basic building blocks:</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Grid (g):</a:t>
            </a:r>
            <a:r>
              <a:rPr lang="en-US" sz="2000" dirty="0">
                <a:latin typeface="Open Sans" panose="020B0606030504020204" pitchFamily="34" charset="0"/>
                <a:ea typeface="Open Sans" panose="020B0606030504020204" pitchFamily="34" charset="0"/>
                <a:cs typeface="Open Sans" panose="020B0606030504020204" pitchFamily="34" charset="0"/>
              </a:rPr>
              <a:t> Each grid is made up of one product (e.g., electricity).</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Node (n): </a:t>
            </a:r>
            <a:r>
              <a:rPr lang="en-US" sz="2000" dirty="0">
                <a:latin typeface="Open Sans" panose="020B0606030504020204" pitchFamily="34" charset="0"/>
                <a:ea typeface="Open Sans" panose="020B0606030504020204" pitchFamily="34" charset="0"/>
                <a:cs typeface="Open Sans" panose="020B0606030504020204" pitchFamily="34" charset="0"/>
              </a:rPr>
              <a:t>Each grid is localized to one or more nodes (n) (e.g., the electricity grid can be divided into north and south).</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Unit (u):</a:t>
            </a:r>
            <a:r>
              <a:rPr lang="en-US" sz="2000" dirty="0">
                <a:latin typeface="Open Sans" panose="020B0606030504020204" pitchFamily="34" charset="0"/>
                <a:ea typeface="Open Sans" panose="020B0606030504020204" pitchFamily="34" charset="0"/>
                <a:cs typeface="Open Sans" panose="020B0606030504020204" pitchFamily="34" charset="0"/>
              </a:rPr>
              <a:t> Units can produce, consume and store from a node in a grid.</a:t>
            </a:r>
          </a:p>
          <a:p>
            <a:pPr lvl="1"/>
            <a:r>
              <a:rPr lang="en-US" sz="2000" b="1" dirty="0" err="1">
                <a:latin typeface="Open Sans"/>
                <a:ea typeface="Open Sans" panose="020B0606030504020204" pitchFamily="34" charset="0"/>
                <a:cs typeface="Open Sans" panose="020B0606030504020204" pitchFamily="34" charset="0"/>
              </a:rPr>
              <a:t>Timeslices</a:t>
            </a:r>
            <a:r>
              <a:rPr lang="en-US" sz="2000" b="1" dirty="0">
                <a:latin typeface="Open Sans"/>
                <a:ea typeface="Open Sans" panose="020B0606030504020204" pitchFamily="34" charset="0"/>
                <a:cs typeface="Open Sans" panose="020B0606030504020204" pitchFamily="34" charset="0"/>
              </a:rPr>
              <a:t> (t): </a:t>
            </a:r>
            <a:r>
              <a:rPr lang="en-US" sz="2000" dirty="0" err="1">
                <a:latin typeface="Open Sans"/>
                <a:ea typeface="Open Sans" panose="020B0606030504020204" pitchFamily="34" charset="0"/>
                <a:cs typeface="Open Sans" panose="020B0606030504020204" pitchFamily="34" charset="0"/>
              </a:rPr>
              <a:t>Timeslices</a:t>
            </a:r>
            <a:r>
              <a:rPr lang="en-US" sz="2000" dirty="0">
                <a:latin typeface="Open Sans"/>
                <a:ea typeface="Open Sans" panose="020B0606030504020204" pitchFamily="34" charset="0"/>
                <a:cs typeface="Open Sans" panose="020B0606030504020204" pitchFamily="34" charset="0"/>
              </a:rPr>
              <a:t> are an ordered series of </a:t>
            </a:r>
            <a:r>
              <a:rPr lang="en-US" sz="2000" dirty="0" err="1">
                <a:latin typeface="Open Sans"/>
                <a:ea typeface="Open Sans" panose="020B0606030504020204" pitchFamily="34" charset="0"/>
                <a:cs typeface="Open Sans" panose="020B0606030504020204" pitchFamily="34" charset="0"/>
              </a:rPr>
              <a:t>timeslices</a:t>
            </a:r>
            <a:r>
              <a:rPr lang="en-US" sz="2000" dirty="0">
                <a:latin typeface="Open Sans"/>
                <a:ea typeface="Open Sans" panose="020B0606030504020204" pitchFamily="34" charset="0"/>
                <a:cs typeface="Open Sans" panose="020B0606030504020204" pitchFamily="34" charset="0"/>
              </a:rPr>
              <a:t> (e.g., hours in a year).</a:t>
            </a:r>
          </a:p>
          <a:p>
            <a:r>
              <a:rPr lang="en-US" sz="2000" dirty="0">
                <a:latin typeface="Open Sans" panose="020B0606030504020204" pitchFamily="34" charset="0"/>
                <a:ea typeface="Open Sans" panose="020B0606030504020204" pitchFamily="34" charset="0"/>
                <a:cs typeface="Open Sans" panose="020B0606030504020204" pitchFamily="34" charset="0"/>
              </a:rPr>
              <a:t>These form an abstract version of the modelled energy system </a:t>
            </a:r>
            <a:r>
              <a:rPr lang="en-US" sz="2000" b="1" dirty="0">
                <a:latin typeface="Open Sans" panose="020B0606030504020204" pitchFamily="34" charset="0"/>
                <a:ea typeface="Open Sans" panose="020B0606030504020204" pitchFamily="34" charset="0"/>
                <a:cs typeface="Open Sans" panose="020B0606030504020204" pitchFamily="34" charset="0"/>
              </a:rPr>
              <a:t>(</a:t>
            </a:r>
            <a:r>
              <a:rPr lang="en-US" sz="2000" b="1" dirty="0" err="1">
                <a:latin typeface="Open Sans" panose="020B0606030504020204" pitchFamily="34" charset="0"/>
                <a:ea typeface="Open Sans" panose="020B0606030504020204" pitchFamily="34" charset="0"/>
                <a:cs typeface="Open Sans" panose="020B0606030504020204" pitchFamily="34" charset="0"/>
              </a:rPr>
              <a:t>gnut</a:t>
            </a:r>
            <a:r>
              <a:rPr lang="en-US" sz="2000" b="1" dirty="0">
                <a:latin typeface="Open Sans" panose="020B0606030504020204" pitchFamily="34" charset="0"/>
                <a:ea typeface="Open Sans" panose="020B0606030504020204" pitchFamily="34" charset="0"/>
                <a:cs typeface="Open Sans" panose="020B0606030504020204" pitchFamily="34" charset="0"/>
              </a:rPr>
              <a:t>-system)</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Input data defines the </a:t>
            </a:r>
            <a:r>
              <a:rPr lang="en-US" sz="2000" dirty="0" err="1">
                <a:latin typeface="Open Sans" panose="020B0606030504020204" pitchFamily="34" charset="0"/>
                <a:ea typeface="Open Sans" panose="020B0606030504020204" pitchFamily="34" charset="0"/>
                <a:cs typeface="Open Sans" panose="020B0606030504020204" pitchFamily="34" charset="0"/>
              </a:rPr>
              <a:t>gnut</a:t>
            </a:r>
            <a:r>
              <a:rPr lang="en-US" sz="2000" dirty="0">
                <a:latin typeface="Open Sans" panose="020B0606030504020204" pitchFamily="34" charset="0"/>
                <a:ea typeface="Open Sans" panose="020B0606030504020204" pitchFamily="34" charset="0"/>
                <a:cs typeface="Open Sans" panose="020B0606030504020204" pitchFamily="34" charset="0"/>
              </a:rPr>
              <a:t>-system.</a:t>
            </a:r>
          </a:p>
          <a:p>
            <a:r>
              <a:rPr lang="en-US" sz="2000" dirty="0">
                <a:latin typeface="Open Sans"/>
                <a:ea typeface="Open Sans" panose="020B0606030504020204" pitchFamily="34" charset="0"/>
                <a:cs typeface="Open Sans" panose="020B0606030504020204" pitchFamily="34" charset="0"/>
              </a:rPr>
              <a:t>The model is flexible and allows very different </a:t>
            </a:r>
            <a:r>
              <a:rPr lang="en-US" sz="2000" dirty="0" err="1">
                <a:latin typeface="Open Sans"/>
                <a:ea typeface="Open Sans" panose="020B0606030504020204" pitchFamily="34" charset="0"/>
                <a:cs typeface="Open Sans" panose="020B0606030504020204" pitchFamily="34" charset="0"/>
              </a:rPr>
              <a:t>gnut</a:t>
            </a:r>
            <a:r>
              <a:rPr lang="en-US" sz="2000" dirty="0">
                <a:latin typeface="Open Sans"/>
                <a:ea typeface="Open Sans" panose="020B0606030504020204" pitchFamily="34" charset="0"/>
                <a:cs typeface="Open Sans" panose="020B0606030504020204" pitchFamily="34" charset="0"/>
              </a:rPr>
              <a:t>-systems.</a:t>
            </a:r>
          </a:p>
        </p:txBody>
      </p:sp>
      <p:pic>
        <p:nvPicPr>
          <p:cNvPr id="4" name="047cdb6ce1780709332704f0944349a240d704470259297f93bee626c12b71fb" descr="047cdb6ce1780709332704f0944349a240d704470259297f93bee626c12b71fb">
            <a:hlinkClick r:id="" action="ppaction://media"/>
            <a:extLst>
              <a:ext uri="{FF2B5EF4-FFF2-40B4-BE49-F238E27FC236}">
                <a16:creationId xmlns:a16="http://schemas.microsoft.com/office/drawing/2014/main" id="{BA1576E4-AC90-9D4E-8473-E3D7A0055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83381"/>
            <a:ext cx="812800" cy="812800"/>
          </a:xfrm>
          <a:prstGeom prst="rect">
            <a:avLst/>
          </a:prstGeom>
        </p:spPr>
      </p:pic>
    </p:spTree>
    <p:extLst>
      <p:ext uri="{BB962C8B-B14F-4D97-AF65-F5344CB8AC3E}">
        <p14:creationId xmlns:p14="http://schemas.microsoft.com/office/powerpoint/2010/main" val="17407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14.2.1 Example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gnut</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cxnSp>
        <p:nvCxnSpPr>
          <p:cNvPr id="50" name="Straight Connector 49">
            <a:extLst>
              <a:ext uri="{FF2B5EF4-FFF2-40B4-BE49-F238E27FC236}">
                <a16:creationId xmlns:a16="http://schemas.microsoft.com/office/drawing/2014/main" id="{8E0BD087-AEF3-D94C-B28C-4DD210E6D0EA}"/>
              </a:ext>
            </a:extLst>
          </p:cNvPr>
          <p:cNvCxnSpPr>
            <a:cxnSpLocks/>
            <a:stCxn id="60" idx="1"/>
            <a:endCxn id="56" idx="3"/>
          </p:cNvCxnSpPr>
          <p:nvPr/>
        </p:nvCxnSpPr>
        <p:spPr>
          <a:xfrm flipH="1" flipV="1">
            <a:off x="7105134" y="3892784"/>
            <a:ext cx="1037033" cy="1263116"/>
          </a:xfrm>
          <a:prstGeom prst="line">
            <a:avLst/>
          </a:prstGeom>
          <a:ln w="31750"/>
          <a:effectLst/>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7CB8E4E4-A967-FA44-A2D1-CBCD2F30FC6B}"/>
              </a:ext>
            </a:extLst>
          </p:cNvPr>
          <p:cNvCxnSpPr>
            <a:cxnSpLocks/>
            <a:stCxn id="60" idx="1"/>
            <a:endCxn id="55" idx="3"/>
          </p:cNvCxnSpPr>
          <p:nvPr/>
        </p:nvCxnSpPr>
        <p:spPr>
          <a:xfrm flipH="1" flipV="1">
            <a:off x="7105132" y="2839850"/>
            <a:ext cx="1037035" cy="2316050"/>
          </a:xfrm>
          <a:prstGeom prst="line">
            <a:avLst/>
          </a:prstGeom>
          <a:ln w="31750"/>
          <a:effectLst/>
        </p:spPr>
        <p:style>
          <a:lnRef idx="2">
            <a:schemeClr val="accent2"/>
          </a:lnRef>
          <a:fillRef idx="0">
            <a:schemeClr val="accent2"/>
          </a:fillRef>
          <a:effectRef idx="1">
            <a:schemeClr val="accent2"/>
          </a:effectRef>
          <a:fontRef idx="minor">
            <a:schemeClr val="tx1"/>
          </a:fontRef>
        </p:style>
      </p:cxnSp>
      <p:cxnSp>
        <p:nvCxnSpPr>
          <p:cNvPr id="52" name="Straight Connector 51">
            <a:extLst>
              <a:ext uri="{FF2B5EF4-FFF2-40B4-BE49-F238E27FC236}">
                <a16:creationId xmlns:a16="http://schemas.microsoft.com/office/drawing/2014/main" id="{1C53AB16-62EA-1648-91D2-FD9426EFBD3B}"/>
              </a:ext>
            </a:extLst>
          </p:cNvPr>
          <p:cNvCxnSpPr>
            <a:cxnSpLocks/>
            <a:stCxn id="54" idx="3"/>
            <a:endCxn id="55" idx="1"/>
          </p:cNvCxnSpPr>
          <p:nvPr/>
        </p:nvCxnSpPr>
        <p:spPr>
          <a:xfrm flipV="1">
            <a:off x="4117149" y="2839850"/>
            <a:ext cx="694662" cy="1579401"/>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53" name="Rectangle 52">
            <a:extLst>
              <a:ext uri="{FF2B5EF4-FFF2-40B4-BE49-F238E27FC236}">
                <a16:creationId xmlns:a16="http://schemas.microsoft.com/office/drawing/2014/main" id="{5A11DD64-4F4F-8445-A004-2C8F24C610BC}"/>
              </a:ext>
            </a:extLst>
          </p:cNvPr>
          <p:cNvSpPr/>
          <p:nvPr/>
        </p:nvSpPr>
        <p:spPr>
          <a:xfrm>
            <a:off x="1823825" y="2559722"/>
            <a:ext cx="2293324" cy="9275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300" err="1">
                <a:latin typeface="Open Sans"/>
                <a:ea typeface="Open Sans" panose="020B0606030504020204" pitchFamily="34" charset="0"/>
                <a:cs typeface="Open Sans" panose="020B0606030504020204" pitchFamily="34" charset="0"/>
              </a:rPr>
              <a:t>nodeGroup</a:t>
            </a:r>
            <a:r>
              <a:rPr lang="en-US" sz="1300">
                <a:latin typeface="Open Sans"/>
                <a:ea typeface="Open Sans" panose="020B0606030504020204" pitchFamily="34" charset="0"/>
                <a:cs typeface="Open Sans" panose="020B0606030504020204" pitchFamily="34" charset="0"/>
              </a:rPr>
              <a:t>: Inertia1</a:t>
            </a:r>
          </a:p>
          <a:p>
            <a:pPr algn="ctr"/>
            <a:r>
              <a:rPr lang="en-US" sz="1300">
                <a:latin typeface="Open Sans"/>
                <a:ea typeface="Open Sans" panose="020B0606030504020204" pitchFamily="34" charset="0"/>
                <a:cs typeface="Open Sans" panose="020B0606030504020204" pitchFamily="34" charset="0"/>
              </a:rPr>
              <a:t>Inertia limit: 10,000 MW</a:t>
            </a:r>
          </a:p>
        </p:txBody>
      </p:sp>
      <p:sp>
        <p:nvSpPr>
          <p:cNvPr id="54" name="Rectangle 53">
            <a:extLst>
              <a:ext uri="{FF2B5EF4-FFF2-40B4-BE49-F238E27FC236}">
                <a16:creationId xmlns:a16="http://schemas.microsoft.com/office/drawing/2014/main" id="{9537B7D9-111C-884F-A796-5DAA600CA4CA}"/>
              </a:ext>
            </a:extLst>
          </p:cNvPr>
          <p:cNvSpPr/>
          <p:nvPr/>
        </p:nvSpPr>
        <p:spPr>
          <a:xfrm>
            <a:off x="1823825" y="3892784"/>
            <a:ext cx="2293324" cy="10529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nodeGroup</a:t>
            </a:r>
            <a:r>
              <a:rPr lang="en-US" sz="1300">
                <a:latin typeface="Open Sans" panose="020B0606030504020204" pitchFamily="34" charset="0"/>
                <a:ea typeface="Open Sans" panose="020B0606030504020204" pitchFamily="34" charset="0"/>
                <a:cs typeface="Open Sans" panose="020B0606030504020204" pitchFamily="34" charset="0"/>
              </a:rPr>
              <a:t>: Reserve1</a:t>
            </a:r>
          </a:p>
          <a:p>
            <a:pPr algn="ctr"/>
            <a:r>
              <a:rPr lang="en-US" sz="1300">
                <a:latin typeface="Open Sans" panose="020B0606030504020204" pitchFamily="34" charset="0"/>
                <a:ea typeface="Open Sans" panose="020B0606030504020204" pitchFamily="34" charset="0"/>
                <a:cs typeface="Open Sans" panose="020B0606030504020204" pitchFamily="34" charset="0"/>
              </a:rPr>
              <a:t>Dynamic reserve: True</a:t>
            </a:r>
          </a:p>
        </p:txBody>
      </p:sp>
      <p:sp>
        <p:nvSpPr>
          <p:cNvPr id="55" name="Rounded Rectangle 54">
            <a:extLst>
              <a:ext uri="{FF2B5EF4-FFF2-40B4-BE49-F238E27FC236}">
                <a16:creationId xmlns:a16="http://schemas.microsoft.com/office/drawing/2014/main" id="{0742FBBC-076D-E242-B2B3-894174F8492D}"/>
              </a:ext>
            </a:extLst>
          </p:cNvPr>
          <p:cNvSpPr/>
          <p:nvPr/>
        </p:nvSpPr>
        <p:spPr>
          <a:xfrm>
            <a:off x="4811811" y="2376066"/>
            <a:ext cx="2293321" cy="9275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00">
                <a:latin typeface="Open Sans" panose="020B0606030504020204" pitchFamily="34" charset="0"/>
                <a:ea typeface="Open Sans" panose="020B0606030504020204" pitchFamily="34" charset="0"/>
                <a:cs typeface="Open Sans" panose="020B0606030504020204" pitchFamily="34" charset="0"/>
              </a:rPr>
              <a:t>Node A</a:t>
            </a:r>
          </a:p>
          <a:p>
            <a:pPr algn="ctr"/>
            <a:r>
              <a:rPr lang="en-US" sz="1300">
                <a:latin typeface="Open Sans" panose="020B0606030504020204" pitchFamily="34" charset="0"/>
                <a:ea typeface="Open Sans" panose="020B0606030504020204" pitchFamily="34" charset="0"/>
                <a:cs typeface="Open Sans" panose="020B0606030504020204" pitchFamily="34" charset="0"/>
              </a:rPr>
              <a:t>Demand: 1000 MWh</a:t>
            </a:r>
          </a:p>
        </p:txBody>
      </p:sp>
      <p:sp>
        <p:nvSpPr>
          <p:cNvPr id="56" name="Rounded Rectangle 55">
            <a:extLst>
              <a:ext uri="{FF2B5EF4-FFF2-40B4-BE49-F238E27FC236}">
                <a16:creationId xmlns:a16="http://schemas.microsoft.com/office/drawing/2014/main" id="{33C0B54E-B7EA-D942-95CB-07BD8C27FE8F}"/>
              </a:ext>
            </a:extLst>
          </p:cNvPr>
          <p:cNvSpPr/>
          <p:nvPr/>
        </p:nvSpPr>
        <p:spPr>
          <a:xfrm>
            <a:off x="4811811" y="3429000"/>
            <a:ext cx="2293323" cy="9275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00">
                <a:latin typeface="Open Sans" panose="020B0606030504020204" pitchFamily="34" charset="0"/>
                <a:ea typeface="Open Sans" panose="020B0606030504020204" pitchFamily="34" charset="0"/>
                <a:cs typeface="Open Sans" panose="020B0606030504020204" pitchFamily="34" charset="0"/>
              </a:rPr>
              <a:t>Node B</a:t>
            </a:r>
          </a:p>
          <a:p>
            <a:pPr algn="ctr"/>
            <a:r>
              <a:rPr lang="en-US" sz="1300">
                <a:latin typeface="Open Sans" panose="020B0606030504020204" pitchFamily="34" charset="0"/>
                <a:ea typeface="Open Sans" panose="020B0606030504020204" pitchFamily="34" charset="0"/>
                <a:cs typeface="Open Sans" panose="020B0606030504020204" pitchFamily="34" charset="0"/>
              </a:rPr>
              <a:t>Demand: 1500 MWh</a:t>
            </a:r>
          </a:p>
        </p:txBody>
      </p:sp>
      <p:sp>
        <p:nvSpPr>
          <p:cNvPr id="57" name="Rounded Rectangle 56">
            <a:extLst>
              <a:ext uri="{FF2B5EF4-FFF2-40B4-BE49-F238E27FC236}">
                <a16:creationId xmlns:a16="http://schemas.microsoft.com/office/drawing/2014/main" id="{391E25EF-1995-BC43-845B-9FE7A4C1341F}"/>
              </a:ext>
            </a:extLst>
          </p:cNvPr>
          <p:cNvSpPr/>
          <p:nvPr/>
        </p:nvSpPr>
        <p:spPr>
          <a:xfrm>
            <a:off x="4811812" y="4481934"/>
            <a:ext cx="2293324" cy="9275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00">
                <a:latin typeface="Open Sans" panose="020B0606030504020204" pitchFamily="34" charset="0"/>
                <a:ea typeface="Open Sans" panose="020B0606030504020204" pitchFamily="34" charset="0"/>
                <a:cs typeface="Open Sans" panose="020B0606030504020204" pitchFamily="34" charset="0"/>
              </a:rPr>
              <a:t>Node C</a:t>
            </a:r>
          </a:p>
          <a:p>
            <a:pPr algn="ctr"/>
            <a:r>
              <a:rPr lang="en-US" sz="1300">
                <a:latin typeface="Open Sans" panose="020B0606030504020204" pitchFamily="34" charset="0"/>
                <a:ea typeface="Open Sans" panose="020B0606030504020204" pitchFamily="34" charset="0"/>
                <a:cs typeface="Open Sans" panose="020B0606030504020204" pitchFamily="34" charset="0"/>
              </a:rPr>
              <a:t>Demand: 500 MWh</a:t>
            </a:r>
          </a:p>
        </p:txBody>
      </p:sp>
      <p:sp>
        <p:nvSpPr>
          <p:cNvPr id="58" name="Rectangle 57">
            <a:extLst>
              <a:ext uri="{FF2B5EF4-FFF2-40B4-BE49-F238E27FC236}">
                <a16:creationId xmlns:a16="http://schemas.microsoft.com/office/drawing/2014/main" id="{8B2FBA55-AD6A-914D-ACD3-1AF2C7629CA6}"/>
              </a:ext>
            </a:extLst>
          </p:cNvPr>
          <p:cNvSpPr/>
          <p:nvPr/>
        </p:nvSpPr>
        <p:spPr>
          <a:xfrm>
            <a:off x="8142165" y="2214343"/>
            <a:ext cx="2368297" cy="1058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Unit_type</a:t>
            </a:r>
            <a:r>
              <a:rPr lang="en-US" sz="1300">
                <a:latin typeface="Open Sans" panose="020B0606030504020204" pitchFamily="34" charset="0"/>
                <a:ea typeface="Open Sans" panose="020B0606030504020204" pitchFamily="34" charset="0"/>
                <a:cs typeface="Open Sans" panose="020B0606030504020204" pitchFamily="34" charset="0"/>
              </a:rPr>
              <a:t>: Coal</a:t>
            </a:r>
          </a:p>
          <a:p>
            <a:pPr algn="ctr"/>
            <a:r>
              <a:rPr lang="en-US" sz="1300">
                <a:latin typeface="Open Sans" panose="020B0606030504020204" pitchFamily="34" charset="0"/>
                <a:ea typeface="Open Sans" panose="020B0606030504020204" pitchFamily="34" charset="0"/>
                <a:cs typeface="Open Sans" panose="020B0606030504020204" pitchFamily="34" charset="0"/>
              </a:rPr>
              <a:t>Efficiency: 28%</a:t>
            </a:r>
          </a:p>
          <a:p>
            <a:pPr algn="ctr"/>
            <a:r>
              <a:rPr lang="en-US" sz="1300">
                <a:latin typeface="Open Sans" panose="020B0606030504020204" pitchFamily="34" charset="0"/>
                <a:ea typeface="Open Sans" panose="020B0606030504020204" pitchFamily="34" charset="0"/>
                <a:cs typeface="Open Sans" panose="020B0606030504020204" pitchFamily="34" charset="0"/>
              </a:rPr>
              <a:t>Inv. Cost: 800 €/kW</a:t>
            </a:r>
          </a:p>
        </p:txBody>
      </p:sp>
      <p:sp>
        <p:nvSpPr>
          <p:cNvPr id="59" name="Rectangle 58">
            <a:extLst>
              <a:ext uri="{FF2B5EF4-FFF2-40B4-BE49-F238E27FC236}">
                <a16:creationId xmlns:a16="http://schemas.microsoft.com/office/drawing/2014/main" id="{15AD4C0D-E272-904E-B4DF-92712001CF42}"/>
              </a:ext>
            </a:extLst>
          </p:cNvPr>
          <p:cNvSpPr/>
          <p:nvPr/>
        </p:nvSpPr>
        <p:spPr>
          <a:xfrm>
            <a:off x="8142165" y="3398254"/>
            <a:ext cx="2368297" cy="1058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unitGroup</a:t>
            </a:r>
            <a:r>
              <a:rPr lang="en-US" sz="1300">
                <a:latin typeface="Open Sans" panose="020B0606030504020204" pitchFamily="34" charset="0"/>
                <a:ea typeface="Open Sans" panose="020B0606030504020204" pitchFamily="34" charset="0"/>
                <a:cs typeface="Open Sans" panose="020B0606030504020204" pitchFamily="34" charset="0"/>
              </a:rPr>
              <a:t>: </a:t>
            </a:r>
            <a:r>
              <a:rPr lang="en-US" sz="1300" err="1">
                <a:latin typeface="Open Sans" panose="020B0606030504020204" pitchFamily="34" charset="0"/>
                <a:ea typeface="Open Sans" panose="020B0606030504020204" pitchFamily="34" charset="0"/>
                <a:cs typeface="Open Sans" panose="020B0606030504020204" pitchFamily="34" charset="0"/>
              </a:rPr>
              <a:t>min_wind</a:t>
            </a:r>
            <a:endParaRPr lang="en-US" sz="1300">
              <a:latin typeface="Open Sans" panose="020B0606030504020204" pitchFamily="34" charset="0"/>
              <a:ea typeface="Open Sans" panose="020B0606030504020204" pitchFamily="34" charset="0"/>
              <a:cs typeface="Open Sans" panose="020B0606030504020204" pitchFamily="34" charset="0"/>
            </a:endParaRPr>
          </a:p>
          <a:p>
            <a:pPr algn="ctr"/>
            <a:r>
              <a:rPr lang="en-US" sz="1300">
                <a:latin typeface="Open Sans" panose="020B0606030504020204" pitchFamily="34" charset="0"/>
                <a:ea typeface="Open Sans" panose="020B0606030504020204" pitchFamily="34" charset="0"/>
                <a:cs typeface="Open Sans" panose="020B0606030504020204" pitchFamily="34" charset="0"/>
              </a:rPr>
              <a:t>min invest: 200 MW</a:t>
            </a:r>
          </a:p>
        </p:txBody>
      </p:sp>
      <p:sp>
        <p:nvSpPr>
          <p:cNvPr id="60" name="Rectangle 59">
            <a:extLst>
              <a:ext uri="{FF2B5EF4-FFF2-40B4-BE49-F238E27FC236}">
                <a16:creationId xmlns:a16="http://schemas.microsoft.com/office/drawing/2014/main" id="{582CBFD4-124A-D944-BB5B-4984A53879E2}"/>
              </a:ext>
            </a:extLst>
          </p:cNvPr>
          <p:cNvSpPr/>
          <p:nvPr/>
        </p:nvSpPr>
        <p:spPr>
          <a:xfrm>
            <a:off x="8142167" y="4626511"/>
            <a:ext cx="2368296" cy="1058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Unit_type</a:t>
            </a:r>
            <a:r>
              <a:rPr lang="en-US" sz="1300">
                <a:latin typeface="Open Sans" panose="020B0606030504020204" pitchFamily="34" charset="0"/>
                <a:ea typeface="Open Sans" panose="020B0606030504020204" pitchFamily="34" charset="0"/>
                <a:cs typeface="Open Sans" panose="020B0606030504020204" pitchFamily="34" charset="0"/>
              </a:rPr>
              <a:t>: Wind</a:t>
            </a:r>
          </a:p>
          <a:p>
            <a:pPr algn="ctr"/>
            <a:r>
              <a:rPr lang="en-US" sz="1300">
                <a:latin typeface="Open Sans" panose="020B0606030504020204" pitchFamily="34" charset="0"/>
                <a:ea typeface="Open Sans" panose="020B0606030504020204" pitchFamily="34" charset="0"/>
                <a:cs typeface="Open Sans" panose="020B0606030504020204" pitchFamily="34" charset="0"/>
              </a:rPr>
              <a:t>Efficiency: 100%</a:t>
            </a:r>
          </a:p>
          <a:p>
            <a:pPr algn="ctr"/>
            <a:r>
              <a:rPr lang="en-US" sz="1300">
                <a:latin typeface="Open Sans" panose="020B0606030504020204" pitchFamily="34" charset="0"/>
                <a:ea typeface="Open Sans" panose="020B0606030504020204" pitchFamily="34" charset="0"/>
                <a:cs typeface="Open Sans" panose="020B0606030504020204" pitchFamily="34" charset="0"/>
              </a:rPr>
              <a:t>Inv. Cost: 1000 €/kW</a:t>
            </a:r>
          </a:p>
        </p:txBody>
      </p:sp>
      <p:cxnSp>
        <p:nvCxnSpPr>
          <p:cNvPr id="61" name="Straight Connector 60">
            <a:extLst>
              <a:ext uri="{FF2B5EF4-FFF2-40B4-BE49-F238E27FC236}">
                <a16:creationId xmlns:a16="http://schemas.microsoft.com/office/drawing/2014/main" id="{69495E94-BA76-C041-A9E4-A0D4E33C704A}"/>
              </a:ext>
            </a:extLst>
          </p:cNvPr>
          <p:cNvCxnSpPr>
            <a:cxnSpLocks/>
            <a:stCxn id="53" idx="3"/>
            <a:endCxn id="55" idx="1"/>
          </p:cNvCxnSpPr>
          <p:nvPr/>
        </p:nvCxnSpPr>
        <p:spPr>
          <a:xfrm flipV="1">
            <a:off x="4117149" y="2839850"/>
            <a:ext cx="694662" cy="183655"/>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3CB609B-0DC0-034C-B4E8-C992A16CC61B}"/>
              </a:ext>
            </a:extLst>
          </p:cNvPr>
          <p:cNvCxnSpPr>
            <a:cxnSpLocks/>
            <a:stCxn id="53" idx="3"/>
            <a:endCxn id="56" idx="1"/>
          </p:cNvCxnSpPr>
          <p:nvPr/>
        </p:nvCxnSpPr>
        <p:spPr>
          <a:xfrm>
            <a:off x="4117149" y="3023505"/>
            <a:ext cx="694662" cy="869279"/>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D230B75-12A3-8641-84FA-AD65F20C00A7}"/>
              </a:ext>
            </a:extLst>
          </p:cNvPr>
          <p:cNvCxnSpPr>
            <a:cxnSpLocks/>
            <a:stCxn id="54" idx="3"/>
            <a:endCxn id="56" idx="1"/>
          </p:cNvCxnSpPr>
          <p:nvPr/>
        </p:nvCxnSpPr>
        <p:spPr>
          <a:xfrm flipV="1">
            <a:off x="4117149" y="3892784"/>
            <a:ext cx="694662" cy="526467"/>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64" name="Straight Connector 63">
            <a:extLst>
              <a:ext uri="{FF2B5EF4-FFF2-40B4-BE49-F238E27FC236}">
                <a16:creationId xmlns:a16="http://schemas.microsoft.com/office/drawing/2014/main" id="{61E09A96-B43A-FE41-9537-F7A914F52F2A}"/>
              </a:ext>
            </a:extLst>
          </p:cNvPr>
          <p:cNvCxnSpPr>
            <a:cxnSpLocks/>
            <a:stCxn id="54" idx="3"/>
            <a:endCxn id="57" idx="1"/>
          </p:cNvCxnSpPr>
          <p:nvPr/>
        </p:nvCxnSpPr>
        <p:spPr>
          <a:xfrm>
            <a:off x="4117149" y="4419251"/>
            <a:ext cx="694663" cy="526467"/>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65" name="Straight Connector 64">
            <a:extLst>
              <a:ext uri="{FF2B5EF4-FFF2-40B4-BE49-F238E27FC236}">
                <a16:creationId xmlns:a16="http://schemas.microsoft.com/office/drawing/2014/main" id="{EA7689CD-B5B3-BA41-9F9D-03F7A2F10527}"/>
              </a:ext>
            </a:extLst>
          </p:cNvPr>
          <p:cNvCxnSpPr>
            <a:cxnSpLocks/>
            <a:stCxn id="53" idx="3"/>
            <a:endCxn id="57" idx="1"/>
          </p:cNvCxnSpPr>
          <p:nvPr/>
        </p:nvCxnSpPr>
        <p:spPr>
          <a:xfrm>
            <a:off x="4117149" y="3023505"/>
            <a:ext cx="694663" cy="1922213"/>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0242EFB-57FE-A84D-BDE0-CFC1AD22BD4A}"/>
              </a:ext>
            </a:extLst>
          </p:cNvPr>
          <p:cNvCxnSpPr>
            <a:cxnSpLocks/>
            <a:stCxn id="55" idx="3"/>
            <a:endCxn id="58" idx="1"/>
          </p:cNvCxnSpPr>
          <p:nvPr/>
        </p:nvCxnSpPr>
        <p:spPr>
          <a:xfrm flipV="1">
            <a:off x="7105132" y="2743732"/>
            <a:ext cx="1037033" cy="96118"/>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48EC3DD-23F0-CD4D-8E4D-3A235FBA426E}"/>
              </a:ext>
            </a:extLst>
          </p:cNvPr>
          <p:cNvCxnSpPr>
            <a:cxnSpLocks/>
            <a:stCxn id="55" idx="3"/>
            <a:endCxn id="59" idx="1"/>
          </p:cNvCxnSpPr>
          <p:nvPr/>
        </p:nvCxnSpPr>
        <p:spPr>
          <a:xfrm>
            <a:off x="7105132" y="2839850"/>
            <a:ext cx="1037033" cy="1087793"/>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6F5D5FC-D1D7-1C43-B466-2BBE242F62D3}"/>
              </a:ext>
            </a:extLst>
          </p:cNvPr>
          <p:cNvCxnSpPr>
            <a:cxnSpLocks/>
            <a:stCxn id="56" idx="3"/>
            <a:endCxn id="59" idx="1"/>
          </p:cNvCxnSpPr>
          <p:nvPr/>
        </p:nvCxnSpPr>
        <p:spPr>
          <a:xfrm>
            <a:off x="7105134" y="3892784"/>
            <a:ext cx="1037031" cy="34859"/>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69" name="Straight Connector 68">
            <a:extLst>
              <a:ext uri="{FF2B5EF4-FFF2-40B4-BE49-F238E27FC236}">
                <a16:creationId xmlns:a16="http://schemas.microsoft.com/office/drawing/2014/main" id="{858B50AD-1F97-AF45-ADDB-F0BFE1A8F633}"/>
              </a:ext>
            </a:extLst>
          </p:cNvPr>
          <p:cNvCxnSpPr>
            <a:cxnSpLocks/>
            <a:stCxn id="55" idx="3"/>
            <a:endCxn id="59" idx="1"/>
          </p:cNvCxnSpPr>
          <p:nvPr/>
        </p:nvCxnSpPr>
        <p:spPr>
          <a:xfrm>
            <a:off x="7105132" y="2839850"/>
            <a:ext cx="1037033" cy="1087793"/>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70" name="Straight Connector 69">
            <a:extLst>
              <a:ext uri="{FF2B5EF4-FFF2-40B4-BE49-F238E27FC236}">
                <a16:creationId xmlns:a16="http://schemas.microsoft.com/office/drawing/2014/main" id="{729E946E-64E1-234D-834C-9E0F61EF8D68}"/>
              </a:ext>
            </a:extLst>
          </p:cNvPr>
          <p:cNvCxnSpPr>
            <a:cxnSpLocks/>
            <a:stCxn id="57" idx="3"/>
            <a:endCxn id="59" idx="1"/>
          </p:cNvCxnSpPr>
          <p:nvPr/>
        </p:nvCxnSpPr>
        <p:spPr>
          <a:xfrm flipV="1">
            <a:off x="7105136" y="3927643"/>
            <a:ext cx="1037029" cy="1018075"/>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71" name="Straight Connector 70">
            <a:extLst>
              <a:ext uri="{FF2B5EF4-FFF2-40B4-BE49-F238E27FC236}">
                <a16:creationId xmlns:a16="http://schemas.microsoft.com/office/drawing/2014/main" id="{B74B6369-0301-FB4D-B139-196C594AE2AF}"/>
              </a:ext>
            </a:extLst>
          </p:cNvPr>
          <p:cNvCxnSpPr>
            <a:cxnSpLocks/>
            <a:stCxn id="58" idx="1"/>
            <a:endCxn id="56" idx="3"/>
          </p:cNvCxnSpPr>
          <p:nvPr/>
        </p:nvCxnSpPr>
        <p:spPr>
          <a:xfrm flipH="1">
            <a:off x="7105134" y="2743732"/>
            <a:ext cx="1037031" cy="1149052"/>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F9F2B02E-06BC-6443-99B3-33716E4BC320}"/>
              </a:ext>
            </a:extLst>
          </p:cNvPr>
          <p:cNvCxnSpPr>
            <a:cxnSpLocks/>
            <a:stCxn id="60" idx="1"/>
            <a:endCxn id="57" idx="3"/>
          </p:cNvCxnSpPr>
          <p:nvPr/>
        </p:nvCxnSpPr>
        <p:spPr>
          <a:xfrm flipH="1" flipV="1">
            <a:off x="7105136" y="4945718"/>
            <a:ext cx="1037031" cy="210182"/>
          </a:xfrm>
          <a:prstGeom prst="line">
            <a:avLst/>
          </a:prstGeom>
          <a:ln w="31750"/>
          <a:effectLst/>
        </p:spPr>
        <p:style>
          <a:lnRef idx="2">
            <a:schemeClr val="accent2"/>
          </a:lnRef>
          <a:fillRef idx="0">
            <a:schemeClr val="accent2"/>
          </a:fillRef>
          <a:effectRef idx="1">
            <a:schemeClr val="accent2"/>
          </a:effectRef>
          <a:fontRef idx="minor">
            <a:schemeClr val="tx1"/>
          </a:fontRef>
        </p:style>
      </p:cxnSp>
      <p:sp>
        <p:nvSpPr>
          <p:cNvPr id="73" name="Google Shape;150;p21">
            <a:extLst>
              <a:ext uri="{FF2B5EF4-FFF2-40B4-BE49-F238E27FC236}">
                <a16:creationId xmlns:a16="http://schemas.microsoft.com/office/drawing/2014/main" id="{8729E9FE-CAA8-EB40-90AD-27D2D8B79516}"/>
              </a:ext>
            </a:extLst>
          </p:cNvPr>
          <p:cNvSpPr txBox="1">
            <a:spLocks/>
          </p:cNvSpPr>
          <p:nvPr/>
        </p:nvSpPr>
        <p:spPr>
          <a:xfrm>
            <a:off x="1823825" y="1786467"/>
            <a:ext cx="2293324" cy="642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1300">
                <a:latin typeface="Open Sans" panose="020B0606030504020204" pitchFamily="34" charset="0"/>
                <a:ea typeface="Open Sans" panose="020B0606030504020204" pitchFamily="34" charset="0"/>
                <a:cs typeface="Open Sans" panose="020B0606030504020204" pitchFamily="34" charset="0"/>
              </a:rPr>
              <a:t>Node group constraints: </a:t>
            </a:r>
          </a:p>
          <a:p>
            <a:r>
              <a:rPr lang="en-GB" sz="1300">
                <a:latin typeface="Open Sans"/>
                <a:ea typeface="Open Sans" panose="020B0606030504020204" pitchFamily="34" charset="0"/>
                <a:cs typeface="Open Sans" panose="020B0606030504020204" pitchFamily="34" charset="0"/>
              </a:rPr>
              <a:t>e.g., constraints on a country</a:t>
            </a:r>
          </a:p>
        </p:txBody>
      </p:sp>
      <p:sp>
        <p:nvSpPr>
          <p:cNvPr id="74" name="Google Shape;150;p21">
            <a:extLst>
              <a:ext uri="{FF2B5EF4-FFF2-40B4-BE49-F238E27FC236}">
                <a16:creationId xmlns:a16="http://schemas.microsoft.com/office/drawing/2014/main" id="{762CB5EC-A419-8241-918B-B0447D0905F2}"/>
              </a:ext>
            </a:extLst>
          </p:cNvPr>
          <p:cNvSpPr txBox="1">
            <a:spLocks/>
          </p:cNvSpPr>
          <p:nvPr/>
        </p:nvSpPr>
        <p:spPr>
          <a:xfrm>
            <a:off x="4811811" y="1831008"/>
            <a:ext cx="2293321" cy="5152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1300">
                <a:latin typeface="Open Sans" panose="020B0606030504020204" pitchFamily="34" charset="0"/>
                <a:ea typeface="Open Sans" panose="020B0606030504020204" pitchFamily="34" charset="0"/>
                <a:cs typeface="Open Sans" panose="020B0606030504020204" pitchFamily="34" charset="0"/>
              </a:rPr>
              <a:t>Demands within each node</a:t>
            </a:r>
          </a:p>
        </p:txBody>
      </p:sp>
      <p:sp>
        <p:nvSpPr>
          <p:cNvPr id="75" name="Google Shape;150;p21">
            <a:extLst>
              <a:ext uri="{FF2B5EF4-FFF2-40B4-BE49-F238E27FC236}">
                <a16:creationId xmlns:a16="http://schemas.microsoft.com/office/drawing/2014/main" id="{D9D85519-784C-654B-A803-E33F5E13BACC}"/>
              </a:ext>
            </a:extLst>
          </p:cNvPr>
          <p:cNvSpPr txBox="1">
            <a:spLocks/>
          </p:cNvSpPr>
          <p:nvPr/>
        </p:nvSpPr>
        <p:spPr>
          <a:xfrm>
            <a:off x="8142165" y="1446431"/>
            <a:ext cx="2368297" cy="7330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1300">
                <a:latin typeface="Open Sans" panose="020B0606030504020204" pitchFamily="34" charset="0"/>
                <a:ea typeface="Open Sans" panose="020B0606030504020204" pitchFamily="34" charset="0"/>
                <a:cs typeface="Open Sans" panose="020B0606030504020204" pitchFamily="34" charset="0"/>
              </a:rPr>
              <a:t>Units within country to meet demand, with various constraints</a:t>
            </a:r>
          </a:p>
        </p:txBody>
      </p:sp>
      <p:sp>
        <p:nvSpPr>
          <p:cNvPr id="76" name="TextBox 75">
            <a:extLst>
              <a:ext uri="{FF2B5EF4-FFF2-40B4-BE49-F238E27FC236}">
                <a16:creationId xmlns:a16="http://schemas.microsoft.com/office/drawing/2014/main" id="{DE3A780F-9BB4-EE4B-A4E7-8B6E15E1D52D}"/>
              </a:ext>
            </a:extLst>
          </p:cNvPr>
          <p:cNvSpPr txBox="1"/>
          <p:nvPr/>
        </p:nvSpPr>
        <p:spPr>
          <a:xfrm>
            <a:off x="1898489" y="2040830"/>
            <a:ext cx="184731" cy="246221"/>
          </a:xfrm>
          <a:prstGeom prst="rect">
            <a:avLst/>
          </a:prstGeom>
          <a:noFill/>
        </p:spPr>
        <p:txBody>
          <a:bodyPr wrap="square" rtlCol="0">
            <a:spAutoFit/>
          </a:bodyPr>
          <a:lstStyle/>
          <a:p>
            <a:endParaRPr lang="en-US" sz="13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5E67643-B94A-3947-8363-24859AD6E125}"/>
              </a:ext>
            </a:extLst>
          </p:cNvPr>
          <p:cNvSpPr txBox="1"/>
          <p:nvPr/>
        </p:nvSpPr>
        <p:spPr>
          <a:xfrm>
            <a:off x="3136128" y="5854768"/>
            <a:ext cx="5919743" cy="369332"/>
          </a:xfrm>
          <a:prstGeom prst="rect">
            <a:avLst/>
          </a:prstGeom>
          <a:noFill/>
        </p:spPr>
        <p:txBody>
          <a:bodyPr wrap="square" rtlCol="0">
            <a:spAutoFit/>
          </a:bodyPr>
          <a:lstStyle/>
          <a:p>
            <a:r>
              <a:rPr lang="en-US"/>
              <a:t>Example </a:t>
            </a:r>
            <a:r>
              <a:rPr lang="en-US" err="1"/>
              <a:t>gnut</a:t>
            </a:r>
            <a:r>
              <a:rPr lang="en-US"/>
              <a:t>-system (IRENA FlexTool Basic Training 2020) [1]</a:t>
            </a:r>
          </a:p>
        </p:txBody>
      </p:sp>
      <p:pic>
        <p:nvPicPr>
          <p:cNvPr id="3" name="7fc8471c047e96942009a06070106eee40d704470259297f93bee626c12b71fb" descr="7fc8471c047e96942009a06070106eee40d704470259297f93bee626c12b71fb">
            <a:hlinkClick r:id="" action="ppaction://media"/>
            <a:extLst>
              <a:ext uri="{FF2B5EF4-FFF2-40B4-BE49-F238E27FC236}">
                <a16:creationId xmlns:a16="http://schemas.microsoft.com/office/drawing/2014/main" id="{90CCCAA5-B35B-F14A-8497-0F7154403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350" y="633631"/>
            <a:ext cx="812800" cy="812800"/>
          </a:xfrm>
          <a:prstGeom prst="rect">
            <a:avLst/>
          </a:prstGeom>
        </p:spPr>
      </p:pic>
    </p:spTree>
    <p:extLst>
      <p:ext uri="{BB962C8B-B14F-4D97-AF65-F5344CB8AC3E}">
        <p14:creationId xmlns:p14="http://schemas.microsoft.com/office/powerpoint/2010/main" val="5128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8D13CC-D83D-584E-9123-CA47E6B42FD1}"/>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14.2.2 Operation Modes</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3D1C14EB-904E-B145-ACE4-5B30DCBF1343}"/>
              </a:ext>
            </a:extLst>
          </p:cNvPr>
          <p:cNvSpPr>
            <a:spLocks noGrp="1"/>
          </p:cNvSpPr>
          <p:nvPr>
            <p:ph idx="1"/>
          </p:nvPr>
        </p:nvSpPr>
        <p:spPr>
          <a:xfrm>
            <a:off x="838200" y="1825625"/>
            <a:ext cx="6949611" cy="4308047"/>
          </a:xfrm>
        </p:spPr>
        <p:txBody>
          <a:bodyPr vert="horz" lIns="91440" tIns="45720" rIns="91440" bIns="45720" rtlCol="0" anchor="t">
            <a:norm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Dispatch:</a:t>
            </a:r>
            <a:r>
              <a:rPr lang="en-US" sz="2000">
                <a:latin typeface="Open Sans" panose="020B0606030504020204" pitchFamily="34" charset="0"/>
                <a:ea typeface="Open Sans" panose="020B0606030504020204" pitchFamily="34" charset="0"/>
                <a:cs typeface="Open Sans" panose="020B0606030504020204" pitchFamily="34" charset="0"/>
              </a:rPr>
              <a:t> FlexTool optimizes the operation of a predefined capacity. This mode can be used to study, for example:</a:t>
            </a:r>
          </a:p>
          <a:p>
            <a:pPr lvl="1"/>
            <a:r>
              <a:rPr lang="en-US" sz="2000">
                <a:latin typeface="Open Sans" panose="020B0606030504020204" pitchFamily="34" charset="0"/>
                <a:ea typeface="Open Sans" panose="020B0606030504020204" pitchFamily="34" charset="0"/>
                <a:cs typeface="Open Sans" panose="020B0606030504020204" pitchFamily="34" charset="0"/>
              </a:rPr>
              <a:t>Current flexibility issues and existing capacity expansion plans.</a:t>
            </a:r>
          </a:p>
          <a:p>
            <a:pPr lvl="1"/>
            <a:r>
              <a:rPr lang="en-US" sz="2000">
                <a:latin typeface="Open Sans"/>
                <a:ea typeface="+mn-lt"/>
                <a:cs typeface="+mn-lt"/>
              </a:rPr>
              <a:t>CO</a:t>
            </a:r>
            <a:r>
              <a:rPr lang="en-US" sz="2000" baseline="-25000">
                <a:latin typeface="Open Sans"/>
                <a:ea typeface="+mn-lt"/>
                <a:cs typeface="+mn-lt"/>
              </a:rPr>
              <a:t>2</a:t>
            </a:r>
            <a:r>
              <a:rPr lang="en-US" sz="2000">
                <a:latin typeface="Open Sans"/>
                <a:ea typeface="+mn-lt"/>
                <a:cs typeface="+mn-lt"/>
              </a:rPr>
              <a:t> </a:t>
            </a:r>
            <a:r>
              <a:rPr lang="en-US" sz="2000">
                <a:latin typeface="Open Sans"/>
                <a:ea typeface="Open Sans" panose="020B0606030504020204" pitchFamily="34" charset="0"/>
                <a:cs typeface="Open Sans" panose="020B0606030504020204" pitchFamily="34" charset="0"/>
              </a:rPr>
              <a:t>reductions resulting from the capacity expansion plan.</a:t>
            </a:r>
            <a:endParaRPr lang="en-US" sz="2000">
              <a:latin typeface="Open Sans"/>
            </a:endParaRPr>
          </a:p>
          <a:p>
            <a:r>
              <a:rPr lang="en-US" sz="2000" b="1">
                <a:latin typeface="Open Sans" panose="020B0606030504020204" pitchFamily="34" charset="0"/>
                <a:ea typeface="Open Sans" panose="020B0606030504020204" pitchFamily="34" charset="0"/>
                <a:cs typeface="Open Sans" panose="020B0606030504020204" pitchFamily="34" charset="0"/>
              </a:rPr>
              <a:t>Invest: </a:t>
            </a:r>
            <a:r>
              <a:rPr lang="en-US" sz="2000">
                <a:latin typeface="Open Sans" panose="020B0606030504020204" pitchFamily="34" charset="0"/>
                <a:ea typeface="Open Sans" panose="020B0606030504020204" pitchFamily="34" charset="0"/>
                <a:cs typeface="Open Sans" panose="020B0606030504020204" pitchFamily="34" charset="0"/>
              </a:rPr>
              <a:t>FlexTool can invest in new capacity to solve flexibility issues or to reduce operation costs.</a:t>
            </a:r>
          </a:p>
          <a:p>
            <a:pPr lvl="1"/>
            <a:r>
              <a:rPr lang="en-US" sz="2000">
                <a:latin typeface="Open Sans"/>
                <a:ea typeface="Open Sans" panose="020B0606030504020204" pitchFamily="34" charset="0"/>
                <a:cs typeface="Open Sans" panose="020B0606030504020204" pitchFamily="34" charset="0"/>
              </a:rPr>
              <a:t>Users can define limits to the number of allowed investments by adding constraints.</a:t>
            </a:r>
          </a:p>
          <a:p>
            <a:pPr lvl="1"/>
            <a:r>
              <a:rPr lang="en-US" sz="2000">
                <a:latin typeface="Open Sans" panose="020B0606030504020204" pitchFamily="34" charset="0"/>
                <a:ea typeface="Open Sans" panose="020B0606030504020204" pitchFamily="34" charset="0"/>
                <a:cs typeface="Open Sans" panose="020B0606030504020204" pitchFamily="34" charset="0"/>
              </a:rPr>
              <a:t>For example, maximum variable renewable energy sources.</a:t>
            </a:r>
          </a:p>
        </p:txBody>
      </p:sp>
      <p:pic>
        <p:nvPicPr>
          <p:cNvPr id="4" name="06aa7e9e2f2e460dfe26320958f0a0c140d704470259297f93bee626c12b71fb" descr="06aa7e9e2f2e460dfe26320958f0a0c140d704470259297f93bee626c12b71fb">
            <a:hlinkClick r:id="" action="ppaction://media"/>
            <a:extLst>
              <a:ext uri="{FF2B5EF4-FFF2-40B4-BE49-F238E27FC236}">
                <a16:creationId xmlns:a16="http://schemas.microsoft.com/office/drawing/2014/main" id="{AE1FE36A-DE49-EF47-A815-0B88F9BD7D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9075" y="696434"/>
            <a:ext cx="812800" cy="812800"/>
          </a:xfrm>
          <a:prstGeom prst="rect">
            <a:avLst/>
          </a:prstGeom>
        </p:spPr>
      </p:pic>
    </p:spTree>
    <p:extLst>
      <p:ext uri="{BB962C8B-B14F-4D97-AF65-F5344CB8AC3E}">
        <p14:creationId xmlns:p14="http://schemas.microsoft.com/office/powerpoint/2010/main" val="5877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schemas.microsoft.com/office/2006/metadata/properties"/>
    <ds:schemaRef ds:uri="0b696a8a-ab1a-459b-a09e-44df7cbe9330"/>
    <ds:schemaRef ds:uri="http://schemas.openxmlformats.org/package/2006/metadata/core-properties"/>
    <ds:schemaRef ds:uri="http://www.w3.org/XML/1998/namespace"/>
    <ds:schemaRef ds:uri="http://purl.org/dc/dcmitype/"/>
    <ds:schemaRef ds:uri="http://purl.org/dc/elements/1.1/"/>
    <ds:schemaRef ds:uri="http://schemas.microsoft.com/office/infopath/2007/PartnerControls"/>
    <ds:schemaRef ds:uri="35b8b66e-5759-43c1-a138-f967a8bf5a20"/>
    <ds:schemaRef ds:uri="http://purl.org/dc/term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6EAC594B-6EBB-45F0-96A2-CD600FDFADFB}">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158</TotalTime>
  <Words>7015</Words>
  <Application>Microsoft Office PowerPoint</Application>
  <PresentationFormat>Widescreen</PresentationFormat>
  <Paragraphs>759</Paragraphs>
  <Slides>27</Slides>
  <Notes>24</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Courier New</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14</cp:revision>
  <dcterms:created xsi:type="dcterms:W3CDTF">2021-02-10T16:48:02Z</dcterms:created>
  <dcterms:modified xsi:type="dcterms:W3CDTF">2024-10-31T16:07:29Z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