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585"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944A8-D0C5-44B3-3BCC-97E1E8D2057C}" v="5" dt="2026-02-09T13:40:58.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86422" autoAdjust="0"/>
  </p:normalViewPr>
  <p:slideViewPr>
    <p:cSldViewPr snapToGrid="0">
      <p:cViewPr varScale="1">
        <p:scale>
          <a:sx n="92" d="100"/>
          <a:sy n="92" d="100"/>
        </p:scale>
        <p:origin x="1424"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custSel delSld modSld">
      <pc:chgData name="Alexander Deliukov" userId="d5fda0f2-1d08-4016-b7e9-bb882f168707" providerId="ADAL" clId="{FE9DFF45-01DC-45CC-A80A-B50597210401}" dt="2026-01-27T11:53:20.439" v="49" actId="20577"/>
      <pc:docMkLst>
        <pc:docMk/>
      </pc:docMkLst>
      <pc:sldChg chg="modSp mod">
        <pc:chgData name="Alexander Deliukov" userId="d5fda0f2-1d08-4016-b7e9-bb882f168707" providerId="ADAL" clId="{FE9DFF45-01DC-45CC-A80A-B50597210401}" dt="2026-01-27T11:46:16.925" v="10" actId="20577"/>
        <pc:sldMkLst>
          <pc:docMk/>
          <pc:sldMk cId="4291759405" sldId="585"/>
        </pc:sldMkLst>
        <pc:spChg chg="mod">
          <ac:chgData name="Alexander Deliukov" userId="d5fda0f2-1d08-4016-b7e9-bb882f168707" providerId="ADAL" clId="{FE9DFF45-01DC-45CC-A80A-B50597210401}" dt="2026-01-27T11:46:16.925" v="10" actId="20577"/>
          <ac:spMkLst>
            <pc:docMk/>
            <pc:sldMk cId="4291759405" sldId="585"/>
            <ac:spMk id="2" creationId="{E8452B93-4298-7B4F-79FF-FE522035F0F5}"/>
          </ac:spMkLst>
        </pc:spChg>
      </pc:sldChg>
      <pc:sldChg chg="modSp mod">
        <pc:chgData name="Alexander Deliukov" userId="d5fda0f2-1d08-4016-b7e9-bb882f168707" providerId="ADAL" clId="{FE9DFF45-01DC-45CC-A80A-B50597210401}" dt="2026-01-27T11:48:37.182" v="30" actId="1076"/>
        <pc:sldMkLst>
          <pc:docMk/>
          <pc:sldMk cId="2158604102" sldId="586"/>
        </pc:sldMkLst>
        <pc:spChg chg="mod">
          <ac:chgData name="Alexander Deliukov" userId="d5fda0f2-1d08-4016-b7e9-bb882f168707" providerId="ADAL" clId="{FE9DFF45-01DC-45CC-A80A-B50597210401}" dt="2026-01-27T11:48:37.182" v="30" actId="1076"/>
          <ac:spMkLst>
            <pc:docMk/>
            <pc:sldMk cId="2158604102" sldId="586"/>
            <ac:spMk id="4" creationId="{BC402FC2-C28C-6979-4CCC-397FC9518F83}"/>
          </ac:spMkLst>
        </pc:spChg>
      </pc:sldChg>
      <pc:sldChg chg="modSp mod">
        <pc:chgData name="Alexander Deliukov" userId="d5fda0f2-1d08-4016-b7e9-bb882f168707" providerId="ADAL" clId="{FE9DFF45-01DC-45CC-A80A-B50597210401}" dt="2026-01-27T11:48:47.577" v="31" actId="1076"/>
        <pc:sldMkLst>
          <pc:docMk/>
          <pc:sldMk cId="2386608428" sldId="587"/>
        </pc:sldMkLst>
        <pc:spChg chg="mod">
          <ac:chgData name="Alexander Deliukov" userId="d5fda0f2-1d08-4016-b7e9-bb882f168707" providerId="ADAL" clId="{FE9DFF45-01DC-45CC-A80A-B50597210401}" dt="2026-01-27T11:48:47.577" v="31" actId="1076"/>
          <ac:spMkLst>
            <pc:docMk/>
            <pc:sldMk cId="2386608428" sldId="587"/>
            <ac:spMk id="2" creationId="{4D366B55-7ACA-91FD-62DA-6FBF6BEC8E01}"/>
          </ac:spMkLst>
        </pc:spChg>
      </pc:sldChg>
      <pc:sldChg chg="modSp mod">
        <pc:chgData name="Alexander Deliukov" userId="d5fda0f2-1d08-4016-b7e9-bb882f168707" providerId="ADAL" clId="{FE9DFF45-01DC-45CC-A80A-B50597210401}" dt="2026-01-27T11:48:50.529" v="32" actId="1076"/>
        <pc:sldMkLst>
          <pc:docMk/>
          <pc:sldMk cId="184645148" sldId="588"/>
        </pc:sldMkLst>
        <pc:spChg chg="mod">
          <ac:chgData name="Alexander Deliukov" userId="d5fda0f2-1d08-4016-b7e9-bb882f168707" providerId="ADAL" clId="{FE9DFF45-01DC-45CC-A80A-B50597210401}" dt="2026-01-27T11:48:50.529" v="32" actId="1076"/>
          <ac:spMkLst>
            <pc:docMk/>
            <pc:sldMk cId="184645148" sldId="588"/>
            <ac:spMk id="2" creationId="{1013318B-F51A-DE9B-4143-B6140E6B757E}"/>
          </ac:spMkLst>
        </pc:spChg>
      </pc:sldChg>
      <pc:sldChg chg="modSp mod">
        <pc:chgData name="Alexander Deliukov" userId="d5fda0f2-1d08-4016-b7e9-bb882f168707" providerId="ADAL" clId="{FE9DFF45-01DC-45CC-A80A-B50597210401}" dt="2026-01-27T11:48:53.763" v="33" actId="1076"/>
        <pc:sldMkLst>
          <pc:docMk/>
          <pc:sldMk cId="1086179808" sldId="590"/>
        </pc:sldMkLst>
        <pc:spChg chg="mod">
          <ac:chgData name="Alexander Deliukov" userId="d5fda0f2-1d08-4016-b7e9-bb882f168707" providerId="ADAL" clId="{FE9DFF45-01DC-45CC-A80A-B50597210401}" dt="2026-01-27T11:48:53.763" v="33" actId="1076"/>
          <ac:spMkLst>
            <pc:docMk/>
            <pc:sldMk cId="1086179808" sldId="590"/>
            <ac:spMk id="4" creationId="{CB33C395-3CC3-4B54-6421-D833B99114A3}"/>
          </ac:spMkLst>
        </pc:spChg>
      </pc:sldChg>
      <pc:sldChg chg="modSp mod">
        <pc:chgData name="Alexander Deliukov" userId="d5fda0f2-1d08-4016-b7e9-bb882f168707" providerId="ADAL" clId="{FE9DFF45-01DC-45CC-A80A-B50597210401}" dt="2026-01-27T11:53:16.176" v="47" actId="20577"/>
        <pc:sldMkLst>
          <pc:docMk/>
          <pc:sldMk cId="1881906694" sldId="591"/>
        </pc:sldMkLst>
        <pc:spChg chg="mod">
          <ac:chgData name="Alexander Deliukov" userId="d5fda0f2-1d08-4016-b7e9-bb882f168707" providerId="ADAL" clId="{FE9DFF45-01DC-45CC-A80A-B50597210401}" dt="2026-01-27T11:53:16.176" v="47" actId="20577"/>
          <ac:spMkLst>
            <pc:docMk/>
            <pc:sldMk cId="1881906694" sldId="591"/>
            <ac:spMk id="2" creationId="{83033E5E-FA91-7CC8-EB37-6657920FB2AE}"/>
          </ac:spMkLst>
        </pc:spChg>
      </pc:sldChg>
      <pc:sldChg chg="modSp mod">
        <pc:chgData name="Alexander Deliukov" userId="d5fda0f2-1d08-4016-b7e9-bb882f168707" providerId="ADAL" clId="{FE9DFF45-01DC-45CC-A80A-B50597210401}" dt="2026-01-27T11:53:20.439" v="49" actId="20577"/>
        <pc:sldMkLst>
          <pc:docMk/>
          <pc:sldMk cId="4138451803" sldId="592"/>
        </pc:sldMkLst>
        <pc:spChg chg="mod">
          <ac:chgData name="Alexander Deliukov" userId="d5fda0f2-1d08-4016-b7e9-bb882f168707" providerId="ADAL" clId="{FE9DFF45-01DC-45CC-A80A-B50597210401}" dt="2026-01-27T11:53:20.439" v="49" actId="20577"/>
          <ac:spMkLst>
            <pc:docMk/>
            <pc:sldMk cId="4138451803" sldId="592"/>
            <ac:spMk id="3" creationId="{0F10E118-5A0C-F9C6-3109-9EC416F3C22E}"/>
          </ac:spMkLst>
        </pc:spChg>
      </pc:sldChg>
      <pc:sldChg chg="modSp mod">
        <pc:chgData name="Alexander Deliukov" userId="d5fda0f2-1d08-4016-b7e9-bb882f168707" providerId="ADAL" clId="{FE9DFF45-01DC-45CC-A80A-B50597210401}" dt="2026-01-27T11:49:04.486" v="36" actId="404"/>
        <pc:sldMkLst>
          <pc:docMk/>
          <pc:sldMk cId="1019797494" sldId="593"/>
        </pc:sldMkLst>
        <pc:graphicFrameChg chg="mod modGraphic">
          <ac:chgData name="Alexander Deliukov" userId="d5fda0f2-1d08-4016-b7e9-bb882f168707" providerId="ADAL" clId="{FE9DFF45-01DC-45CC-A80A-B50597210401}" dt="2026-01-27T11:49:04.486" v="36" actId="404"/>
          <ac:graphicFrameMkLst>
            <pc:docMk/>
            <pc:sldMk cId="1019797494" sldId="593"/>
            <ac:graphicFrameMk id="2" creationId="{BE41309E-BA3C-A152-20FB-C8F5D1991A42}"/>
          </ac:graphicFrameMkLst>
        </pc:graphicFrameChg>
      </pc:sldChg>
      <pc:sldChg chg="modSp mod">
        <pc:chgData name="Alexander Deliukov" userId="d5fda0f2-1d08-4016-b7e9-bb882f168707" providerId="ADAL" clId="{FE9DFF45-01DC-45CC-A80A-B50597210401}" dt="2026-01-27T11:49:10.139" v="37" actId="14100"/>
        <pc:sldMkLst>
          <pc:docMk/>
          <pc:sldMk cId="3663192566" sldId="595"/>
        </pc:sldMkLst>
        <pc:spChg chg="mod">
          <ac:chgData name="Alexander Deliukov" userId="d5fda0f2-1d08-4016-b7e9-bb882f168707" providerId="ADAL" clId="{FE9DFF45-01DC-45CC-A80A-B50597210401}" dt="2026-01-27T11:49:10.139" v="37" actId="14100"/>
          <ac:spMkLst>
            <pc:docMk/>
            <pc:sldMk cId="3663192566" sldId="595"/>
            <ac:spMk id="3" creationId="{D38A49AF-FE3D-6403-257B-5C507BE0CF5A}"/>
          </ac:spMkLst>
        </pc:spChg>
      </pc:sldChg>
      <pc:sldChg chg="modSp mod">
        <pc:chgData name="Alexander Deliukov" userId="d5fda0f2-1d08-4016-b7e9-bb882f168707" providerId="ADAL" clId="{FE9DFF45-01DC-45CC-A80A-B50597210401}" dt="2026-01-27T11:49:14.679" v="38" actId="1076"/>
        <pc:sldMkLst>
          <pc:docMk/>
          <pc:sldMk cId="1436230072" sldId="596"/>
        </pc:sldMkLst>
        <pc:graphicFrameChg chg="mod">
          <ac:chgData name="Alexander Deliukov" userId="d5fda0f2-1d08-4016-b7e9-bb882f168707" providerId="ADAL" clId="{FE9DFF45-01DC-45CC-A80A-B50597210401}" dt="2026-01-27T11:49:14.679" v="38" actId="1076"/>
          <ac:graphicFrameMkLst>
            <pc:docMk/>
            <pc:sldMk cId="1436230072" sldId="596"/>
            <ac:graphicFrameMk id="2" creationId="{96924E7E-0F00-9A16-26BA-8F6556934F5D}"/>
          </ac:graphicFrameMkLst>
        </pc:graphicFrameChg>
      </pc:sldChg>
      <pc:sldChg chg="modSp mod">
        <pc:chgData name="Alexander Deliukov" userId="d5fda0f2-1d08-4016-b7e9-bb882f168707" providerId="ADAL" clId="{FE9DFF45-01DC-45CC-A80A-B50597210401}" dt="2026-01-27T11:49:18.925" v="40" actId="14100"/>
        <pc:sldMkLst>
          <pc:docMk/>
          <pc:sldMk cId="1175900469" sldId="597"/>
        </pc:sldMkLst>
        <pc:spChg chg="mod">
          <ac:chgData name="Alexander Deliukov" userId="d5fda0f2-1d08-4016-b7e9-bb882f168707" providerId="ADAL" clId="{FE9DFF45-01DC-45CC-A80A-B50597210401}" dt="2026-01-27T11:49:18.925" v="40" actId="14100"/>
          <ac:spMkLst>
            <pc:docMk/>
            <pc:sldMk cId="1175900469" sldId="597"/>
            <ac:spMk id="2" creationId="{61092056-2B8A-4A37-608D-7D1423BB9147}"/>
          </ac:spMkLst>
        </pc:spChg>
      </pc:sldChg>
      <pc:sldChg chg="modSp mod">
        <pc:chgData name="Alexander Deliukov" userId="d5fda0f2-1d08-4016-b7e9-bb882f168707" providerId="ADAL" clId="{FE9DFF45-01DC-45CC-A80A-B50597210401}" dt="2026-01-27T11:49:21.868" v="41" actId="1076"/>
        <pc:sldMkLst>
          <pc:docMk/>
          <pc:sldMk cId="48956591" sldId="598"/>
        </pc:sldMkLst>
        <pc:spChg chg="mod">
          <ac:chgData name="Alexander Deliukov" userId="d5fda0f2-1d08-4016-b7e9-bb882f168707" providerId="ADAL" clId="{FE9DFF45-01DC-45CC-A80A-B50597210401}" dt="2026-01-27T11:49:21.868" v="41" actId="1076"/>
          <ac:spMkLst>
            <pc:docMk/>
            <pc:sldMk cId="48956591" sldId="598"/>
            <ac:spMk id="4" creationId="{B86F7BA3-B558-E7EE-49BC-1EDCDFCA81CE}"/>
          </ac:spMkLst>
        </pc:spChg>
      </pc:sldChg>
      <pc:sldChg chg="modSp mod">
        <pc:chgData name="Alexander Deliukov" userId="d5fda0f2-1d08-4016-b7e9-bb882f168707" providerId="ADAL" clId="{FE9DFF45-01DC-45CC-A80A-B50597210401}" dt="2026-01-27T11:49:27.926" v="42" actId="1076"/>
        <pc:sldMkLst>
          <pc:docMk/>
          <pc:sldMk cId="3949184911" sldId="599"/>
        </pc:sldMkLst>
        <pc:graphicFrameChg chg="mod">
          <ac:chgData name="Alexander Deliukov" userId="d5fda0f2-1d08-4016-b7e9-bb882f168707" providerId="ADAL" clId="{FE9DFF45-01DC-45CC-A80A-B50597210401}" dt="2026-01-27T11:49:27.926" v="42" actId="1076"/>
          <ac:graphicFrameMkLst>
            <pc:docMk/>
            <pc:sldMk cId="3949184911" sldId="599"/>
            <ac:graphicFrameMk id="2" creationId="{22012A37-31DF-3643-5425-F2854B5528A3}"/>
          </ac:graphicFrameMkLst>
        </pc:graphicFrameChg>
      </pc:sldChg>
      <pc:sldChg chg="delSp modSp mod">
        <pc:chgData name="Alexander Deliukov" userId="d5fda0f2-1d08-4016-b7e9-bb882f168707" providerId="ADAL" clId="{FE9DFF45-01DC-45CC-A80A-B50597210401}" dt="2026-01-27T11:47:53.695" v="17" actId="478"/>
        <pc:sldMkLst>
          <pc:docMk/>
          <pc:sldMk cId="1857704002" sldId="602"/>
        </pc:sldMkLst>
      </pc:sldChg>
      <pc:sldChg chg="modSp mod">
        <pc:chgData name="Alexander Deliukov" userId="d5fda0f2-1d08-4016-b7e9-bb882f168707" providerId="ADAL" clId="{FE9DFF45-01DC-45CC-A80A-B50597210401}" dt="2026-01-27T11:48:18.424" v="26" actId="113"/>
        <pc:sldMkLst>
          <pc:docMk/>
          <pc:sldMk cId="3608053522" sldId="603"/>
        </pc:sldMkLst>
        <pc:spChg chg="mod">
          <ac:chgData name="Alexander Deliukov" userId="d5fda0f2-1d08-4016-b7e9-bb882f168707" providerId="ADAL" clId="{FE9DFF45-01DC-45CC-A80A-B50597210401}" dt="2026-01-27T11:48:18.424" v="26" actId="113"/>
          <ac:spMkLst>
            <pc:docMk/>
            <pc:sldMk cId="3608053522" sldId="603"/>
            <ac:spMk id="2" creationId="{8126CF6A-3ACE-16CB-85D1-5A74BB89D475}"/>
          </ac:spMkLst>
        </pc:spChg>
      </pc:sldChg>
      <pc:sldChg chg="modSp mod">
        <pc:chgData name="Alexander Deliukov" userId="d5fda0f2-1d08-4016-b7e9-bb882f168707" providerId="ADAL" clId="{FE9DFF45-01DC-45CC-A80A-B50597210401}" dt="2026-01-27T11:48:22.468" v="27" actId="14100"/>
        <pc:sldMkLst>
          <pc:docMk/>
          <pc:sldMk cId="3349809970" sldId="604"/>
        </pc:sldMkLst>
        <pc:spChg chg="mod">
          <ac:chgData name="Alexander Deliukov" userId="d5fda0f2-1d08-4016-b7e9-bb882f168707" providerId="ADAL" clId="{FE9DFF45-01DC-45CC-A80A-B50597210401}" dt="2026-01-27T11:48:22.468" v="27" actId="14100"/>
          <ac:spMkLst>
            <pc:docMk/>
            <pc:sldMk cId="3349809970" sldId="604"/>
            <ac:spMk id="2" creationId="{4949A0A8-AB32-8A57-63B5-4AF1D554A169}"/>
          </ac:spMkLst>
        </pc:spChg>
      </pc:sldChg>
      <pc:sldChg chg="modSp">
        <pc:chgData name="Alexander Deliukov" userId="d5fda0f2-1d08-4016-b7e9-bb882f168707" providerId="ADAL" clId="{FE9DFF45-01DC-45CC-A80A-B50597210401}" dt="2026-01-27T11:49:38.893" v="43" actId="404"/>
        <pc:sldMkLst>
          <pc:docMk/>
          <pc:sldMk cId="2021214043" sldId="607"/>
        </pc:sldMkLst>
        <pc:spChg chg="mod">
          <ac:chgData name="Alexander Deliukov" userId="d5fda0f2-1d08-4016-b7e9-bb882f168707" providerId="ADAL" clId="{FE9DFF45-01DC-45CC-A80A-B50597210401}" dt="2026-01-27T11:49:38.893" v="43" actId="404"/>
          <ac:spMkLst>
            <pc:docMk/>
            <pc:sldMk cId="2021214043" sldId="607"/>
            <ac:spMk id="4" creationId="{5B37293F-24F8-0380-1F80-AE575BD0E6B4}"/>
          </ac:spMkLst>
        </pc:spChg>
      </pc:sldChg>
      <pc:sldChg chg="modSp mod">
        <pc:chgData name="Alexander Deliukov" userId="d5fda0f2-1d08-4016-b7e9-bb882f168707" providerId="ADAL" clId="{FE9DFF45-01DC-45CC-A80A-B50597210401}" dt="2026-01-27T11:49:44.708" v="45" actId="404"/>
        <pc:sldMkLst>
          <pc:docMk/>
          <pc:sldMk cId="874893185" sldId="608"/>
        </pc:sldMkLst>
        <pc:spChg chg="mod">
          <ac:chgData name="Alexander Deliukov" userId="d5fda0f2-1d08-4016-b7e9-bb882f168707" providerId="ADAL" clId="{FE9DFF45-01DC-45CC-A80A-B50597210401}" dt="2026-01-27T11:49:44.708" v="45" actId="404"/>
          <ac:spMkLst>
            <pc:docMk/>
            <pc:sldMk cId="874893185" sldId="608"/>
            <ac:spMk id="29" creationId="{4ECDE187-04E2-45C2-AB71-3163282F7484}"/>
          </ac:spMkLst>
        </pc:spChg>
        <pc:spChg chg="mod">
          <ac:chgData name="Alexander Deliukov" userId="d5fda0f2-1d08-4016-b7e9-bb882f168707" providerId="ADAL" clId="{FE9DFF45-01DC-45CC-A80A-B50597210401}" dt="2026-01-27T11:49:44.708" v="45" actId="404"/>
          <ac:spMkLst>
            <pc:docMk/>
            <pc:sldMk cId="874893185" sldId="608"/>
            <ac:spMk id="41" creationId="{D9C87595-16A2-4A0F-9DBB-4AF40FA3BA2C}"/>
          </ac:spMkLst>
        </pc:spChg>
        <pc:spChg chg="mod">
          <ac:chgData name="Alexander Deliukov" userId="d5fda0f2-1d08-4016-b7e9-bb882f168707" providerId="ADAL" clId="{FE9DFF45-01DC-45CC-A80A-B50597210401}" dt="2026-01-27T11:49:44.708" v="45" actId="404"/>
          <ac:spMkLst>
            <pc:docMk/>
            <pc:sldMk cId="874893185" sldId="608"/>
            <ac:spMk id="49" creationId="{E8F01505-D47E-4B07-82B8-EC043F5EC813}"/>
          </ac:spMkLst>
        </pc:spChg>
        <pc:spChg chg="mod">
          <ac:chgData name="Alexander Deliukov" userId="d5fda0f2-1d08-4016-b7e9-bb882f168707" providerId="ADAL" clId="{FE9DFF45-01DC-45CC-A80A-B50597210401}" dt="2026-01-27T11:49:44.708" v="45" actId="404"/>
          <ac:spMkLst>
            <pc:docMk/>
            <pc:sldMk cId="874893185" sldId="608"/>
            <ac:spMk id="60" creationId="{DB6D982A-54DA-4FCC-9383-F91FC1E1D9CE}"/>
          </ac:spMkLst>
        </pc:spChg>
      </pc:sldChg>
      <pc:sldChg chg="modSp">
        <pc:chgData name="Alexander Deliukov" userId="d5fda0f2-1d08-4016-b7e9-bb882f168707" providerId="ADAL" clId="{FE9DFF45-01DC-45CC-A80A-B50597210401}" dt="2026-01-27T11:46:23.912" v="11"/>
        <pc:sldMkLst>
          <pc:docMk/>
          <pc:sldMk cId="2848209819" sldId="609"/>
        </pc:sldMkLst>
        <pc:spChg chg="mod">
          <ac:chgData name="Alexander Deliukov" userId="d5fda0f2-1d08-4016-b7e9-bb882f168707" providerId="ADAL" clId="{FE9DFF45-01DC-45CC-A80A-B50597210401}" dt="2026-01-27T11:46:23.912" v="11"/>
          <ac:spMkLst>
            <pc:docMk/>
            <pc:sldMk cId="2848209819" sldId="609"/>
            <ac:spMk id="4" creationId="{B6E2F0C4-3708-062E-837B-49F21B8E51C4}"/>
          </ac:spMkLst>
        </pc:spChg>
      </pc:sldChg>
    </pc:docChg>
  </pc:docChgLst>
  <pc:docChgLst>
    <pc:chgData name="Alexander Deliukov" userId="S::alexander_think-e.be#ext#@flux50.onmicrosoft.com::bee075c1-faac-4166-8fcb-7b2057bad6f6" providerId="AD" clId="Web-{285944A8-D0C5-44B3-3BCC-97E1E8D2057C}"/>
    <pc:docChg chg="modSld">
      <pc:chgData name="Alexander Deliukov" userId="S::alexander_think-e.be#ext#@flux50.onmicrosoft.com::bee075c1-faac-4166-8fcb-7b2057bad6f6" providerId="AD" clId="Web-{285944A8-D0C5-44B3-3BCC-97E1E8D2057C}" dt="2026-02-09T13:40:58.691" v="3" actId="1076"/>
      <pc:docMkLst>
        <pc:docMk/>
      </pc:docMkLst>
      <pc:sldChg chg="addSp modSp">
        <pc:chgData name="Alexander Deliukov" userId="S::alexander_think-e.be#ext#@flux50.onmicrosoft.com::bee075c1-faac-4166-8fcb-7b2057bad6f6" providerId="AD" clId="Web-{285944A8-D0C5-44B3-3BCC-97E1E8D2057C}" dt="2026-02-09T13:40:58.691" v="3" actId="1076"/>
        <pc:sldMkLst>
          <pc:docMk/>
          <pc:sldMk cId="4291759405" sldId="585"/>
        </pc:sldMkLst>
        <pc:picChg chg="add mod">
          <ac:chgData name="Alexander Deliukov" userId="S::alexander_think-e.be#ext#@flux50.onmicrosoft.com::bee075c1-faac-4166-8fcb-7b2057bad6f6" providerId="AD" clId="Web-{285944A8-D0C5-44B3-3BCC-97E1E8D2057C}" dt="2026-02-09T13:40:58.691" v="3" actId="1076"/>
          <ac:picMkLst>
            <pc:docMk/>
            <pc:sldMk cId="4291759405" sldId="585"/>
            <ac:picMk id="5" creationId="{97BCAE63-D3D1-0B57-B289-9E49D5C0B2F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Επεξεργασία στυλ κειμένου</a:t>
            </a:r>
          </a:p>
          <a:p>
            <a:pPr lvl="1"/>
            <a:r>
              <a:rPr lang="ko-KR" altLang="en-US"/>
              <a:t>Δεύτερο επίπεδο</a:t>
            </a:r>
          </a:p>
          <a:p>
            <a:pPr lvl="2"/>
            <a:r>
              <a:rPr lang="ko-KR" altLang="en-US"/>
              <a:t>Τρίτο επίπεδο</a:t>
            </a:r>
          </a:p>
          <a:p>
            <a:pPr lvl="3"/>
            <a:r>
              <a:rPr lang="ko-KR" altLang="en-US"/>
              <a:t>Τέταρτο επίπεδο</a:t>
            </a:r>
          </a:p>
          <a:p>
            <a:pPr lvl="4"/>
            <a:r>
              <a:rPr lang="ko-KR" altLang="en-US"/>
              <a:t>Πέμπτο επίπεδο</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slide" Target="../slid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hangingPunct="0"/>
            <a:r>
              <a:rPr lang="en-GB" dirty="0"/>
              <a:t>Ενεργειακές Κοινότητες: Βασικές γνώσεις πληροφορικής</a:t>
            </a:r>
          </a:p>
          <a:p>
            <a:pPr latinLnBrk="0" hangingPunct="0"/>
            <a:r>
              <a:rPr lang="en-GB" sz="1200" b="0" i="0" kern="1200" dirty="0">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εκτός εάν ορίζεται διαφορετικά.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4088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Ο ρόλος των ψηφιακών εργαλείων διαχείρισης ενέργειας: Ευελιξία</a:t>
            </a:r>
            <a:endParaRPr lang="en-US" sz="1050" kern="1200" dirty="0">
              <a:solidFill>
                <a:schemeClr val="bg1"/>
              </a:solidFill>
              <a:latin typeface="+mn-lt"/>
              <a:ea typeface="+mn-ea"/>
              <a:cs typeface="+mn-cs"/>
            </a:endParaRPr>
          </a:p>
          <a:p>
            <a:pPr algn="ctr" latinLnBrk="0"/>
            <a:r>
              <a:rPr lang="en-US" sz="1200" i="1" dirty="0">
                <a:solidFill>
                  <a:schemeClr val="accent5"/>
                </a:solidFill>
              </a:rPr>
              <a:t>Πώς μπορούν τα ψηφιακά εργαλεία διαχείρισης ενέργειας να ωφελήσουν τις ενεργειακές κοινότητες;</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1418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Ο ρόλος των ψηφιακών εργαλείων διαχείρισης ενέργειας: Ευελιξία</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1">
                <a:sym typeface="Public Sans"/>
              </a:rPr>
              <a:t>Τα ψηφιακά εργαλεία διαχείρισης ενέργειας βελτιστοποιούν τη χρήση της ενέργειας μέσω παρακολούθησης σε πραγματικό χρόνο, έξυπνων πληροφοριών σχετικά με την κατανάλωση και συλλογικών βελτιώσεων της αποδοτικότητας.</a:t>
            </a:r>
            <a:endParaRPr lang="en-GB" sz="1200" noProof="1"/>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15636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Πίνακας με τέσσερις σειρές και τέσσερις στήλες. Όπως και προηγουμένως, οι τέσσερις στήλες έχουν τους εξής τίτλους: Εργαλείο, Υπηρεσίες, Οφέλη για μια ενεργειακή κοινότητα, Πώς μπορεί αυτό το εργαλείο να υποστηρίξει μια ενεργειακή κοινότητα; Όπως και προηγουμένως, πολλά κελιά περιέχουν πολλαπλά σημεία, οπότε τα κελιά θα αριθμηθούν εδώ.</a:t>
            </a:r>
          </a:p>
          <a:p>
            <a:r>
              <a:rPr lang="en-GB" dirty="0"/>
              <a:t>Πρώτη σειρά δεδομένων: 1. </a:t>
            </a:r>
            <a:r>
              <a:rPr lang="en-GB" dirty="0" err="1"/>
              <a:t>EcoStruxure </a:t>
            </a:r>
            <a:r>
              <a:rPr lang="en-GB" dirty="0"/>
              <a:t>Facility Expert (Παγκόσμια). 2. Ολοκληρωμένη απομακρυσμένη διαχείριση. 3. Βελτιωμένη λειτουργική ευελιξία. 4. Βελτιστοποίηση βάσει δεδομένων. </a:t>
            </a:r>
          </a:p>
          <a:p>
            <a:r>
              <a:rPr lang="en-GB" dirty="0"/>
              <a:t>Δεύτερη σειρά δεδομένων: 1. Loop (Ηνωμένο Βασίλειο). 2. Ολοκληρωμένη παρακολούθηση ενέργειας, έξυπνη πρόσβαση σε δεδομένα. 3. Πληροφορίες σχετικά με την κατανάλωση. 4. Πρακτικές οδηγίες για ευελιξία.</a:t>
            </a:r>
          </a:p>
          <a:p>
            <a:r>
              <a:rPr lang="en-GB" dirty="0"/>
              <a:t>Τρίτη σειρά δεδομένων: 1. </a:t>
            </a:r>
            <a:r>
              <a:rPr lang="en-GB" dirty="0" err="1"/>
              <a:t>Tibber </a:t>
            </a:r>
            <a:r>
              <a:rPr lang="en-GB" dirty="0"/>
              <a:t>(Σουηδία, Νορβηγία, Γερμανία, Ολλανδία). 2. Δυναμική προμήθεια ενέργειας, διαχείριση κατανάλωσης σε πραγματικό χρόνο. 3. Μετατόπιση φορτίου και μείωση κόστους, βελτιωμένη βιωσιμότητα. 4. Βελτιστοποιημένη λήψη αποφάσεων σχετικά με την ενέργεια.</a:t>
            </a:r>
          </a:p>
          <a:p>
            <a:endParaRPr lang="en-GB" dirty="0"/>
          </a:p>
          <a:p>
            <a:r>
              <a:rPr lang="en-GB" dirty="0"/>
              <a:t>https://www.se.com/uk/en/</a:t>
            </a:r>
          </a:p>
          <a:p>
            <a:r>
              <a:rPr lang="en-GB" dirty="0"/>
              <a:t>https://loop.homes/</a:t>
            </a:r>
          </a:p>
          <a:p>
            <a:r>
              <a:rPr lang="en-GB" dirty="0" err="1"/>
              <a:t>https://tibber.com/en</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9191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Ο ρόλος των υπολογιστών ανακαίνισης και ηλιακής ενέργειας</a:t>
            </a:r>
            <a:endParaRPr lang="en-US" sz="1050" dirty="0">
              <a:solidFill>
                <a:schemeClr val="bg1"/>
              </a:solidFill>
              <a:ea typeface="Calibri"/>
              <a:cs typeface="Calibri"/>
            </a:endParaRPr>
          </a:p>
          <a:p>
            <a:pPr algn="ctr" latinLnBrk="0"/>
            <a:r>
              <a:rPr lang="en-US" sz="1200" i="1" dirty="0">
                <a:solidFill>
                  <a:schemeClr val="accent2"/>
                </a:solidFill>
              </a:rPr>
              <a:t>Πώς οι υπολογιστές ανακαίνισης και ηλιακής ενέργειας υποστηρίζουν τις αποφάσεις για την εξοικονόμηση ενέργειας;</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416000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Ο ρόλος των υπολογιστών ανακαίνισης και ηλιακής ενέργειας</a:t>
            </a:r>
            <a:endParaRPr lang="en-US" sz="1050" dirty="0">
              <a:solidFill>
                <a:schemeClr val="bg1"/>
              </a:solidFill>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sym typeface="Public Sans"/>
              </a:rPr>
              <a:t>Οι ηλιακοί υπολογιστές </a:t>
            </a:r>
            <a:r>
              <a:rPr lang="en-GB" sz="1200" noProof="0" dirty="0">
                <a:sym typeface="Public Sans"/>
              </a:rPr>
              <a:t>παρέχουν εξατομικευμένα σχέδια ανακαίνισης, οικονομική βοήθεια και πληροφορίες βασισμένες σε δεδομένα για τη βελτιστοποίηση της ενεργειακής απόδοσης και των επενδύσεων σε ανανεώσιμες πηγές ενέργειας.</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95225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Πίνακας τεσσάρων σειρών και τεσσάρων στηλών. Όπως και προηγουμένως, τα κελιά περιέχουν πολλαπλά σημεία, οπότε θα αριθμηθούν και εδώ. Η πρώτη σειρά είναι πανομοιότυπη με τους προηγούμενους πίνακες: 1. Εργαλείο. 2. Υπηρεσία. 3. Οφέλη για μια ενεργειακή κοινότητα. 4. Πώς μπορεί αυτό το εργαλείο να υποστηρίξει μια ενεργειακή κοινότητα;</a:t>
            </a:r>
          </a:p>
          <a:p>
            <a:r>
              <a:rPr lang="en-GB" dirty="0"/>
              <a:t>Πρώτη σειρά δεδομένων: 1. Effy (Γαλλία). 2. Προσομοίωση έργου και εξατομικευμένη μελέτη, Ολοκληρωμένες λύσεις ανακαίνισης, Πρόσβαση σε ενισχύσεις και επιδοτήσεις. 3. Οικονομικά αποδοτική ανακαίνιση, Εξατομικευμένες λύσεις για διαφορετικά κτίρια. 4. Πρόσβαση σε επιδοτήσεις.</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Δεύτερη σειρά δεδομένων. 1. </a:t>
            </a:r>
            <a:r>
              <a:rPr lang="en-GB" dirty="0" err="1"/>
              <a:t>MaPrimeRénov </a:t>
            </a:r>
            <a:r>
              <a:rPr lang="en-GB" dirty="0"/>
              <a:t>(Γαλλία). 2. Ενίσχυση ανακαίνισης που χρηματοδοτείται από τη γαλλική κυβέρνηση, Έλεγχος επιλεξιμότητας και βοήθεια για την υποβολή αίτησης. 3. Οικονομική στήριξη για ενεργειακή απόδοση. 4. </a:t>
            </a:r>
            <a:r>
              <a:rPr lang="en-GB" sz="1200" b="0" i="0" u="none" strike="noStrike" cap="none" noProof="0" dirty="0">
                <a:solidFill>
                  <a:srgbClr val="000000"/>
                </a:solidFill>
                <a:latin typeface="+mn-lt"/>
              </a:rPr>
              <a:t>Μείωση του κινδύνου της επένδυσης.</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Τρίτη σειρά δεδομένων. 1. Energy Saving Trust – Εργαλεία και υπολογιστές ενέργειας (Ηνωμένο Βασίλειο). 2. Συμβουλές για ενεργειακές βελτιώσεις, ολοκληρωμένοι υπολογιστές ενέργειας. 3. Ολιστική αξιολόγηση της ενέργειας στο σπίτι. 4. Σχεδιασμός ανακαίνισης βάσει δεδομένων, πρακτικές συστάσεις.</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endParaRPr lang="en-GB" dirty="0"/>
          </a:p>
          <a:p>
            <a:endParaRPr lang="en-GB" dirty="0"/>
          </a:p>
          <a:p>
            <a:endParaRPr lang="en-GB" dirty="0"/>
          </a:p>
          <a:p>
            <a:endParaRPr lang="en-GB" dirty="0"/>
          </a:p>
          <a:p>
            <a:endParaRPr lang="en-GB" dirty="0"/>
          </a:p>
          <a:p>
            <a:endParaRPr lang="en-GB" dirty="0"/>
          </a:p>
          <a:p>
            <a:r>
              <a:rPr lang="en-GB" dirty="0"/>
              <a:t>https://www.effy.fr</a:t>
            </a:r>
          </a:p>
          <a:p>
            <a:r>
              <a:rPr lang="en-GB" dirty="0"/>
              <a:t>https://www.iea.org/policies/17749-frances-maprimerenov-programme</a:t>
            </a:r>
          </a:p>
          <a:p>
            <a:r>
              <a:rPr lang="en-GB" dirty="0"/>
              <a:t>https://energysavingtrust.org.uk/energy-at-home/energy-tools-and-calculators/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93413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Ψηφιακές πλατφόρμες: Κοινή χρήση ενέργειας  </a:t>
            </a:r>
            <a:endParaRPr lang="en-US" sz="1050" dirty="0">
              <a:solidFill>
                <a:schemeClr val="bg1"/>
              </a:solidFill>
            </a:endParaRPr>
          </a:p>
          <a:p>
            <a:pPr algn="ctr" latinLnBrk="0"/>
            <a:r>
              <a:rPr lang="en-US" sz="1200" i="1" dirty="0">
                <a:solidFill>
                  <a:schemeClr val="accent2"/>
                </a:solidFill>
              </a:rPr>
              <a:t>Πώς μπορούν οι ψηφιακές πλατφόρμες να βελτιώσουν τη διαχείριση των ενεργειακών κοινοτήτων;</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18030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Ψηφιακές πλατφόρμες: Κοινή χρήση ενέργειας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Οι ψηφιακές πλατφόρμες υποστηρίζουν την απλοποίηση των λειτουργιών, της τιμολόγησης και της λήψης αποφάσεων.</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9663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l-GR" sz="1200" b="1" i="0" kern="1200" dirty="0">
                <a:solidFill>
                  <a:schemeClr val="tx1"/>
                </a:solidFill>
                <a:effectLst/>
                <a:latin typeface="+mn-lt"/>
                <a:ea typeface="+mn-ea"/>
                <a:cs typeface="+mn-cs"/>
              </a:rPr>
              <a:t>Εργαλεία: Κοινή χρήση ενέργειας</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0">
              <a:lnSpc>
                <a:spcPct val="100000"/>
              </a:lnSpc>
              <a:spcBef>
                <a:spcPts val="0"/>
              </a:spcBef>
              <a:spcAft>
                <a:spcPts val="0"/>
              </a:spcAft>
              <a:buClrTx/>
              <a:buSzTx/>
              <a:buFontTx/>
              <a:buNone/>
              <a:tabLst/>
              <a:defRPr/>
            </a:pPr>
            <a:r>
              <a:rPr lang="en-GB" dirty="0" err="1"/>
              <a:t>Πίν</a:t>
            </a:r>
            <a:r>
              <a:rPr lang="en-GB" dirty="0"/>
              <a:t>α</a:t>
            </a:r>
            <a:r>
              <a:rPr lang="en-GB" dirty="0" err="1"/>
              <a:t>κ</a:t>
            </a:r>
            <a:r>
              <a:rPr lang="en-GB" dirty="0"/>
              <a:t>α</a:t>
            </a:r>
            <a:r>
              <a:rPr lang="en-GB" dirty="0" err="1"/>
              <a:t>ς</a:t>
            </a:r>
            <a:r>
              <a:rPr lang="en-GB" dirty="0"/>
              <a:t> με τέσσερις στήλες και τρεις σειρές. Τα κελιά θα αριθμηθούν όπως προηγουμένως. Οι επικεφαλίδες των στηλών είναι οι ίδιες με προηγουμένως: 1. Εργαλείο. 2. Υπηρεσίες. 3. Οφέλη για μια ενεργειακή κοινότητα. 4. Πώς μπορεί αυτό το εργαλείο να υποστηρίξει μια ενεργειακή κοινότητα;</a:t>
            </a:r>
            <a:br>
              <a:rPr lang="en-GB" dirty="0"/>
            </a:br>
            <a:r>
              <a:rPr lang="en-GB" dirty="0"/>
              <a:t>Πρώτη σειρά δεδομένων: 1. </a:t>
            </a:r>
            <a:r>
              <a:rPr lang="en-GB" dirty="0" err="1"/>
              <a:t>eGon </a:t>
            </a:r>
            <a:r>
              <a:rPr lang="en-GB" dirty="0"/>
              <a:t>(Γερμανία). 2. Διαδικτυακή πύλη, διαχείριση μελών, αυτοματοποιημένη τιμολόγηση και έκδοση λογαριασμών, ψηφιακή διαχείριση συμβάσεων, εγγραφή στην κοινότητα. 3. Απλοποιημένη διοίκηση και διαφάνεια, σαφής και διαφανής τιμολόγηση. 4. </a:t>
            </a:r>
            <a:r>
              <a:rPr lang="en-GB" sz="1200" b="0" i="0" u="none" strike="noStrike" cap="none" noProof="0" dirty="0">
                <a:solidFill>
                  <a:srgbClr val="000000"/>
                </a:solidFill>
                <a:latin typeface="+mn-lt"/>
              </a:rPr>
              <a:t>Αποϋλοποίηση της διαδικασίας.</a:t>
            </a:r>
          </a:p>
          <a:p>
            <a:pPr marL="0" marR="0" lvl="0" indent="0" algn="l" defTabSz="914400" rtl="0" eaLnBrk="1" fontAlgn="auto" latinLnBrk="0" hangingPunct="0">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Δεύτερη σειρά δεδομένων: 1. </a:t>
            </a:r>
            <a:r>
              <a:rPr lang="en-GB" sz="1200" b="0" i="0" u="none" strike="noStrike" cap="none" noProof="0" dirty="0" err="1">
                <a:solidFill>
                  <a:srgbClr val="000000"/>
                </a:solidFill>
                <a:latin typeface="+mn-lt"/>
              </a:rPr>
              <a:t>Neoom </a:t>
            </a:r>
            <a:r>
              <a:rPr lang="en-GB" sz="1200" b="0" i="0" u="none" strike="noStrike" cap="none" noProof="0" dirty="0">
                <a:solidFill>
                  <a:srgbClr val="000000"/>
                </a:solidFill>
                <a:latin typeface="+mn-lt"/>
              </a:rPr>
              <a:t>(Γερμανία, Αυστρία, Τσεχική Δημοκρατία). 2. Ολοκληρωμένη ψηφιακή λύση, δημιουργία κοινότητας και έξυπνη αντιστοίχιση, ψηφιακό ταμπλό και διαχείριση ενέργειας. 3. Ασφάλεια τιμών ηλεκτρικής ενέργειας και εξοικονόμηση κόστους, ευκαιρίες εσόδων και πρόσβαση σε πράσινη ενέργεια, ενδυνάμωση της κοινότητας. 4. Διαφανή δεδομένα για τη λήψη αποφάσεων, διευκόλυνση της δημιουργίας κοινότητας, αυτοματοποιημένες λειτουργίες.</a:t>
            </a:r>
            <a:endParaRPr lang="en-GB" dirty="0"/>
          </a:p>
          <a:p>
            <a:pPr latinLnBrk="0" hangingPunct="0"/>
            <a:endParaRPr lang="en-GB" dirty="0"/>
          </a:p>
          <a:p>
            <a:pPr latinLnBrk="0" hangingPunct="0"/>
            <a:r>
              <a:rPr lang="en-GB" dirty="0"/>
              <a:t>https://rego-n.org/index.html</a:t>
            </a:r>
          </a:p>
          <a:p>
            <a:pPr latinLnBrk="0" hangingPunct="0"/>
            <a:r>
              <a:rPr lang="en-GB" dirty="0"/>
              <a:t>https://neoom.com/en/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3495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Διαχείριση ενέργειας και ενεργειακές κοινότητες: Κοινωνική </a:t>
            </a:r>
            <a:r>
              <a:rPr lang="en-US" sz="1200" b="1" dirty="0" err="1">
                <a:solidFill>
                  <a:schemeClr val="bg1"/>
                </a:solidFill>
                <a:ea typeface="Public Sans"/>
                <a:cs typeface="Public Sans"/>
                <a:sym typeface="Public Sans"/>
              </a:rPr>
              <a:t>διάστ</a:t>
            </a:r>
            <a:r>
              <a:rPr lang="en-US" sz="1200" b="1" dirty="0">
                <a:solidFill>
                  <a:schemeClr val="bg1"/>
                </a:solidFill>
                <a:ea typeface="Public Sans"/>
                <a:cs typeface="Public Sans"/>
                <a:sym typeface="Public Sans"/>
              </a:rPr>
              <a:t>α</a:t>
            </a:r>
            <a:r>
              <a:rPr lang="en-US" sz="1200" b="1" dirty="0" err="1">
                <a:solidFill>
                  <a:schemeClr val="bg1"/>
                </a:solidFill>
                <a:ea typeface="Public Sans"/>
                <a:cs typeface="Public Sans"/>
                <a:sym typeface="Public Sans"/>
              </a:rPr>
              <a:t>ση</a:t>
            </a:r>
            <a:r>
              <a:rPr lang="en-US" sz="1200" b="1" dirty="0">
                <a:solidFill>
                  <a:schemeClr val="bg1"/>
                </a:solidFill>
                <a:ea typeface="Public Sans"/>
                <a:cs typeface="Public Sans"/>
                <a:sym typeface="Public Sans"/>
              </a:rPr>
              <a:t> </a:t>
            </a:r>
            <a:r>
              <a:rPr lang="el-GR" sz="1200" b="1" dirty="0">
                <a:solidFill>
                  <a:schemeClr val="bg1"/>
                </a:solidFill>
                <a:ea typeface="Public Sans"/>
                <a:cs typeface="Public Sans"/>
                <a:sym typeface="Public Sans"/>
              </a:rPr>
              <a:t>- Εισαγωγή</a:t>
            </a:r>
            <a:r>
              <a:rPr lang="en-US" sz="1200" b="1" dirty="0">
                <a:solidFill>
                  <a:schemeClr val="bg1"/>
                </a:solidFill>
                <a:ea typeface="Public Sans"/>
                <a:cs typeface="Public Sans"/>
                <a:sym typeface="Public Sans"/>
              </a:rPr>
              <a:t>  </a:t>
            </a:r>
            <a:endParaRPr lang="en-US" sz="1050" dirty="0">
              <a:solidFill>
                <a:schemeClr val="bg1"/>
              </a:solidFill>
            </a:endParaRPr>
          </a:p>
          <a:p>
            <a:pPr algn="ctr" latinLnBrk="0"/>
            <a:r>
              <a:rPr lang="en-US" sz="1200" i="1" dirty="0">
                <a:solidFill>
                  <a:schemeClr val="accent2"/>
                </a:solidFill>
              </a:rPr>
              <a:t>Πώς μπορεί μια ενεργειακή κοινότητα να συμμετάσχει στη διαχείριση της ενέργειας;</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865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Διαχειρίζεστε μια ενεργειακή κοινότητα και σκέφτεστε να εισαγάγετε ή να βελτιώσετε την υποδομή πληροφορικής σας; Σας ενδιαφέρει να επενδύσετε στην ενεργειακή σας κοινότητα, αλλά δεν ξέρετε από πού να ξεκινήσετε; Σε αυτή τη σύντομη παρουσίαση θα εξετάσουμε: </a:t>
            </a:r>
          </a:p>
          <a:p>
            <a:pPr latinLnBrk="0"/>
            <a:endParaRPr lang="en-GB" sz="1200" dirty="0"/>
          </a:p>
          <a:p>
            <a:pPr marL="457200" indent="-457200" latinLnBrk="0">
              <a:buChar char="•"/>
            </a:pPr>
            <a:r>
              <a:rPr lang="en-GB" sz="1200" dirty="0"/>
              <a:t>Διαφορετικές υπηρεσίες και γιατί μπορεί να ωφελήσουν την ενεργειακή σας κοινότητα.</a:t>
            </a:r>
          </a:p>
          <a:p>
            <a:pPr marL="457200" indent="-457200" latinLnBrk="0">
              <a:buChar char="•"/>
            </a:pPr>
            <a:r>
              <a:rPr lang="en-GB" sz="1200" dirty="0"/>
              <a:t>Παραδείγματα του τύπου εργαλείων που μπορούν να υποστηρίξουν τις αποφάσεις σας.</a:t>
            </a:r>
            <a:endParaRPr lang="en-GB" sz="1200" dirty="0">
              <a:ea typeface="Calibri"/>
              <a:cs typeface="Calibri"/>
            </a:endParaRPr>
          </a:p>
          <a:p>
            <a:pPr marL="457200" indent="-457200" latinLnBrk="0">
              <a:buChar char="•"/>
            </a:pPr>
            <a:r>
              <a:rPr lang="en-GB" sz="1200" dirty="0"/>
              <a:t>Πώς να αξιολογήσετε εργαλεία, προϊόντα και υπηρεσίες</a:t>
            </a:r>
            <a:r>
              <a:rPr lang="en-GB" sz="1600"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t>*Σημειώστε ότι τα εργαλεία που αναφέρονται σε αυτή την παρουσίαση είναι μόνο για επεξηγηματικούς σκοπούς και δεν αποτελούν συστάσεις. Ορισμένα εργαλεία σε αυτόν τον κατάλογο είναι ειδικά για συγκεκριμένες χώρες. Ενδέχεται να μην είναι διαθέσιμα στη χώρα σας. Μπορείτε να αναζητήσετε παρόμοια εθνικά εργαλεία ή λογισμικό.</a:t>
            </a:r>
            <a:r>
              <a:rPr lang="en-GB" sz="1200" dirty="0"/>
              <a:t> </a:t>
            </a:r>
            <a:endParaRPr lang="en-GB"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2864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Διαχείριση ενέργειας και ενεργειακές κοινότητες: Κοινωνική δικτύωση   </a:t>
            </a:r>
            <a:endParaRPr lang="en-US" sz="1050" dirty="0">
              <a:solidFill>
                <a:schemeClr val="bg1"/>
              </a:solidFill>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GB" sz="1200" dirty="0">
                <a:ea typeface="Public Sans"/>
                <a:sym typeface="Public Sans"/>
              </a:rPr>
              <a:t>Οι ενεργειακές κοινότητες μπορούν να χρησιμοποιούν </a:t>
            </a:r>
            <a:r>
              <a:rPr lang="en-GB" sz="1200" noProof="0" dirty="0">
                <a:ea typeface="Public Sans"/>
                <a:sym typeface="Public Sans"/>
              </a:rPr>
              <a:t>ολοκληρωμένα ψηφιακά εργαλεία για παρακολούθηση, ανάλυση και συνεργασία, προκειμένου να προωθούν αποφάσεις βασισμένες σε δεδομένα και τοπικό σχεδιασμό.</a:t>
            </a:r>
            <a:endParaRPr lang="en-GB" sz="1200" noProof="0" dirty="0"/>
          </a:p>
          <a:p>
            <a:pPr latinLnBrk="0" hangingPunct="0"/>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34880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Ένας πίνακας παρόμοιος με τους προηγούμενους, αλλά ενώ αυτός έχει τέσσερις στήλες, υπάρχουν μόνο δύο σειρές. Η πρώτη σειρά είναι η ίδια: 1. Εργαλείο. 2. Υπηρεσίες. 3. Οφέλη για μια ενεργειακή κοινότητα. 4. Πώς μπορεί αυτό το εργαλείο να υποστηρίξει μια ενεργειακή κοινότητα;</a:t>
            </a:r>
          </a:p>
          <a:p>
            <a:r>
              <a:rPr lang="en-GB" dirty="0"/>
              <a:t>Πρώτη και μοναδική σειρά δεδομένων: 1. </a:t>
            </a:r>
            <a:r>
              <a:rPr lang="en-GB" dirty="0" err="1"/>
              <a:t>EnergyID </a:t>
            </a:r>
            <a:r>
              <a:rPr lang="en-GB" dirty="0"/>
              <a:t>(Ολλανδία, Βέλγιο, Γαλλία, Πορτογαλία, Ιταλία). 2. Ολοκληρωμένη παρακολούθηση κατανάλωσης, πληροφορίες για την απόδοση των ηλιακών συστημάτων, ενοποίηση δεδομένων, συνεργατικές κοινωνικές ομάδες. 3. Προωθεί τη συμμετοχή της κοινότητας, ενισχύει τον τοπικό σχεδιασμό, συγκριτική αξιολόγηση για δράση. 4. Λήψη αποφάσεων βάσει δεδομένων, ενισχυμένη κοινωνική συνεργασία, προσαρμόσιμες αναλύσεις.</a:t>
            </a:r>
          </a:p>
          <a:p>
            <a:endParaRPr lang="en-GB" dirty="0"/>
          </a:p>
          <a:p>
            <a:r>
              <a:rPr lang="en-GB" dirty="0"/>
              <a:t>https://www.energyid.eu/en/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24124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Επιλογή εργαλείων πληροφορικής για την ενεργειακή σας κοινότητα: Αξιολόγηση  </a:t>
            </a:r>
            <a:endParaRPr lang="en-US" sz="1050" kern="1200" dirty="0">
              <a:solidFill>
                <a:schemeClr val="bg1"/>
              </a:solidFill>
              <a:latin typeface="+mn-lt"/>
              <a:ea typeface="+mn-ea"/>
              <a:cs typeface="+mn-cs"/>
            </a:endParaRPr>
          </a:p>
          <a:p>
            <a:pPr algn="ctr" latinLnBrk="0"/>
            <a:r>
              <a:rPr lang="en-US" sz="1200" i="1" dirty="0">
                <a:solidFill>
                  <a:schemeClr val="accent2"/>
                </a:solidFill>
              </a:rPr>
              <a:t>Πώς μπορούμε να επιλέξουμε τα κατάλληλα εργαλεία πληροφορικής για την ενεργειακή μας κοινότητα;</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420620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7. Επιλογή εργαλείων πληροφορικής για την ενεργειακή σας κοινότητα: Αξιολόγηση  </a:t>
            </a:r>
            <a:endParaRPr lang="en-US" sz="1050" dirty="0">
              <a:solidFill>
                <a:schemeClr val="bg1"/>
              </a:solidFill>
            </a:endParaRPr>
          </a:p>
          <a:p>
            <a:pPr latinLnBrk="0"/>
            <a:r>
              <a:rPr lang="en-GB" sz="1200" noProof="0" dirty="0">
                <a:ea typeface="Public Sans"/>
                <a:sym typeface="Public Sans"/>
              </a:rPr>
              <a:t>Θα πρέπει να αξιολογήσετε ένα εργαλείο με βάση τη λειτουργικότητα, τη χρηστικότητα, την ενσωμάτωση, την επεκτασιμότητα, το κόστος, την υποστήριξη, την ασφάλεια και την ευελιξία του. Μερικές ερωτήσεις που πρέπει να λάβετε υπόψη:</a:t>
            </a:r>
          </a:p>
          <a:p>
            <a:pPr latinLnBrk="0"/>
            <a:endParaRPr lang="en-GB" sz="1200" noProof="0" dirty="0">
              <a:ea typeface="Public Sans"/>
              <a:sym typeface="Public Sans"/>
            </a:endParaRPr>
          </a:p>
          <a:p>
            <a:pPr marL="342900" indent="-342900" latinLnBrk="0">
              <a:buFont typeface="Arial" panose="020B0604020202020204" pitchFamily="34" charset="0"/>
              <a:buChar char="•"/>
            </a:pPr>
            <a:r>
              <a:rPr lang="en-GB" sz="1200" b="1" noProof="0" dirty="0">
                <a:sym typeface="Public Sans"/>
              </a:rPr>
              <a:t>Λειτουργικότητα: </a:t>
            </a:r>
            <a:r>
              <a:rPr lang="en-GB" sz="1200" noProof="0" dirty="0">
                <a:sym typeface="Public Sans"/>
              </a:rPr>
              <a:t>Το εργαλείο ανταποκρίνεται στις ενεργειακές μας ανάγκες;</a:t>
            </a:r>
          </a:p>
          <a:p>
            <a:pPr marL="342900" indent="-342900" latinLnBrk="0">
              <a:buFont typeface="Arial" panose="020B0604020202020204" pitchFamily="34" charset="0"/>
              <a:buChar char="•"/>
            </a:pPr>
            <a:r>
              <a:rPr lang="en-GB" sz="1200" b="1" noProof="0" dirty="0">
                <a:sym typeface="Public Sans"/>
              </a:rPr>
              <a:t>Χρηστικότητα: </a:t>
            </a:r>
            <a:r>
              <a:rPr lang="en-GB" sz="1200" noProof="0" dirty="0">
                <a:sym typeface="Public Sans"/>
              </a:rPr>
              <a:t>Είναι το εργαλείο εύκολο στη χρήση; </a:t>
            </a:r>
          </a:p>
          <a:p>
            <a:pPr marL="342900" indent="-342900" latinLnBrk="0">
              <a:buFont typeface="Arial" panose="020B0604020202020204" pitchFamily="34" charset="0"/>
              <a:buChar char="•"/>
            </a:pPr>
            <a:r>
              <a:rPr lang="en-GB" sz="1200" b="1" noProof="0" dirty="0">
                <a:sym typeface="Public Sans"/>
              </a:rPr>
              <a:t>Ενσωμάτωση: </a:t>
            </a:r>
            <a:r>
              <a:rPr lang="en-GB" sz="1200" noProof="0" dirty="0">
                <a:sym typeface="Public Sans"/>
              </a:rPr>
              <a:t>Το εργαλείο αυτό λειτουργεί με τα υπάρχοντα συστήματα;</a:t>
            </a:r>
          </a:p>
          <a:p>
            <a:pPr marL="342900" indent="-342900" latinLnBrk="0">
              <a:buFont typeface="Arial" panose="020B0604020202020204" pitchFamily="34" charset="0"/>
              <a:buChar char="•"/>
            </a:pPr>
            <a:r>
              <a:rPr lang="en-GB" sz="1200" b="1" noProof="0" dirty="0">
                <a:sym typeface="Public Sans"/>
              </a:rPr>
              <a:t>Επεκτασιμότητα: </a:t>
            </a:r>
            <a:r>
              <a:rPr lang="en-GB" sz="1200" noProof="0" dirty="0">
                <a:sym typeface="Public Sans"/>
              </a:rPr>
              <a:t>Μπορεί αυτό το εργαλείο να αναπτυχθεί μαζί με την κοινότητά μας; </a:t>
            </a:r>
          </a:p>
          <a:p>
            <a:pPr marL="342900" indent="-342900" latinLnBrk="0">
              <a:buFont typeface="Arial" panose="020B0604020202020204" pitchFamily="34" charset="0"/>
              <a:buChar char="•"/>
            </a:pPr>
            <a:r>
              <a:rPr lang="en-GB" sz="1200" b="1" noProof="0" dirty="0">
                <a:sym typeface="Public Sans"/>
              </a:rPr>
              <a:t>Σχέση κόστους-αποτελεσματικότητας: </a:t>
            </a:r>
            <a:r>
              <a:rPr lang="en-GB" sz="1200" noProof="0" dirty="0">
                <a:sym typeface="Public Sans"/>
              </a:rPr>
              <a:t>Τα οφέλη υπερτερούν των πρόσθετων δαπανών;</a:t>
            </a:r>
          </a:p>
          <a:p>
            <a:pPr marL="342900" indent="-342900" latinLnBrk="0">
              <a:buFont typeface="Arial" panose="020B0604020202020204" pitchFamily="34" charset="0"/>
              <a:buChar char="•"/>
            </a:pPr>
            <a:r>
              <a:rPr lang="en-GB" sz="1200" b="1" noProof="0" dirty="0">
                <a:sym typeface="Public Sans"/>
              </a:rPr>
              <a:t>Υποστήριξη και εκπαίδευση: </a:t>
            </a:r>
            <a:r>
              <a:rPr lang="en-GB" sz="1200" noProof="0" dirty="0">
                <a:sym typeface="Public Sans"/>
              </a:rPr>
              <a:t>Υπάρχει άμεση υποστήριξη;</a:t>
            </a:r>
          </a:p>
          <a:p>
            <a:pPr marL="342900" indent="-342900" latinLnBrk="0">
              <a:buFont typeface="Arial" panose="020B0604020202020204" pitchFamily="34" charset="0"/>
              <a:buChar char="•"/>
            </a:pPr>
            <a:r>
              <a:rPr lang="en-GB" sz="1200" b="1" noProof="0" dirty="0">
                <a:sym typeface="Public Sans"/>
              </a:rPr>
              <a:t>Ασφάλεια: </a:t>
            </a:r>
            <a:r>
              <a:rPr lang="en-GB" sz="1200" noProof="0" dirty="0">
                <a:sym typeface="Public Sans"/>
              </a:rPr>
              <a:t>Προστατεύονται τα δεδομένα και η ιδιωτικότητα; </a:t>
            </a:r>
          </a:p>
          <a:p>
            <a:pPr marL="342900" indent="-342900" latinLnBrk="0">
              <a:buFont typeface="Arial" panose="020B0604020202020204" pitchFamily="34" charset="0"/>
              <a:buChar char="•"/>
            </a:pPr>
            <a:r>
              <a:rPr lang="en-GB" sz="1200" b="1" noProof="0" dirty="0">
                <a:sym typeface="Public Sans"/>
              </a:rPr>
              <a:t>Ευελιξία: </a:t>
            </a:r>
            <a:r>
              <a:rPr lang="en-GB" sz="1200" noProof="0" dirty="0">
                <a:sym typeface="Public Sans"/>
              </a:rPr>
              <a:t>Μπορεί το εργαλείο να προσαρμοστεί στις ανάγκες μας; </a:t>
            </a:r>
          </a:p>
          <a:p>
            <a:pPr marL="342900" indent="-342900" latinLnBrk="0">
              <a:buFont typeface="Arial" panose="020B0604020202020204" pitchFamily="34" charset="0"/>
              <a:buChar char="•"/>
            </a:pPr>
            <a:r>
              <a:rPr lang="en-GB" sz="1200" b="1" noProof="0" dirty="0">
                <a:sym typeface="Public Sans"/>
              </a:rPr>
              <a:t>Σχόλια χρηστών: </a:t>
            </a:r>
            <a:r>
              <a:rPr lang="en-GB" sz="1200" noProof="0" dirty="0">
                <a:sym typeface="Public Sans"/>
              </a:rPr>
              <a:t>Είναι οι άλλοι ικανοποιημένοι με το εργαλείο;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94749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Επόμενα βήματα</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Αν θέλετε να μάθετε περισσότερα σχετικά με τα εργαλεία, τις υπηρεσίες και τα προϊόντα που υποστηρίζουν τις ενεργειακές κοινότητες, μπορεί να σας φανούν χρήσιμες οι ακόλουθες πηγές: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Διαβάστε </a:t>
            </a:r>
            <a:r>
              <a:rPr lang="en-US" altLang="ko-KR" sz="1200" dirty="0">
                <a:solidFill>
                  <a:srgbClr val="373737"/>
                </a:solidFill>
                <a:ea typeface="맑은 고딕"/>
              </a:rPr>
              <a:t>το </a:t>
            </a:r>
            <a:r>
              <a:rPr lang="en-US" altLang="ko-KR" sz="1200" i="1" dirty="0">
                <a:solidFill>
                  <a:srgbClr val="373737"/>
                </a:solidFill>
                <a:ea typeface="맑은 고딕"/>
                <a:hlinkClick r:id="rId3"/>
              </a:rPr>
              <a:t>αρχείο </a:t>
            </a:r>
            <a:r>
              <a:rPr lang="en-US" altLang="ko-KR" sz="1200" dirty="0">
                <a:solidFill>
                  <a:srgbClr val="373737"/>
                </a:solidFill>
                <a:ea typeface="맑은 고딕"/>
              </a:rPr>
              <a:t>της Ευρωπαϊκής Επιτροπής </a:t>
            </a:r>
            <a:r>
              <a:rPr lang="en-US" altLang="ko-KR" sz="1200" i="1" dirty="0">
                <a:solidFill>
                  <a:srgbClr val="373737"/>
                </a:solidFill>
                <a:ea typeface="맑은 고딕"/>
                <a:hlinkClick r:id="rId3"/>
              </a:rPr>
              <a:t>για τις ενεργειακές κοινότητες: Ψηφιακά εργαλεία για ενεργειακές κοινότητες</a:t>
            </a:r>
            <a:r>
              <a:rPr lang="en-US" altLang="ko-KR" sz="1200" i="1" dirty="0">
                <a:solidFill>
                  <a:srgbClr val="373737"/>
                </a:solidFill>
                <a:ea typeface="맑은 고딕"/>
              </a:rPr>
              <a:t>.  </a:t>
            </a:r>
            <a:endParaRPr lang="en-US" altLang="ko-KR" sz="1200" i="1" dirty="0">
              <a:solidFill>
                <a:srgbClr val="373737"/>
              </a:solidFill>
              <a:ea typeface="맑은 고딕"/>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Calibri"/>
              </a:rPr>
              <a:t>Εξετάστε τη σειρά σύντομων μαθημάτων της Every1: </a:t>
            </a:r>
            <a:r>
              <a:rPr lang="en-US" sz="1200" i="1" dirty="0">
                <a:solidFill>
                  <a:srgbClr val="373737"/>
                </a:solidFill>
                <a:ea typeface="Calibri"/>
                <a:hlinkClick r:id="rId4"/>
              </a:rPr>
              <a:t>Βασικά στοιχεία ψηφιακής ενέργειας</a:t>
            </a:r>
            <a:r>
              <a:rPr lang="en-US" sz="1200" i="1" dirty="0">
                <a:solidFill>
                  <a:srgbClr val="373737"/>
                </a:solidFill>
                <a:ea typeface="Calibri"/>
              </a:rPr>
              <a:t>.</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Διαβάστε την ερευνητική εργασία Energy Reports </a:t>
            </a:r>
            <a:r>
              <a:rPr lang="en-US" altLang="ko-KR" sz="1200" i="1" dirty="0">
                <a:solidFill>
                  <a:srgbClr val="373737"/>
                </a:solidFill>
                <a:ea typeface="맑은 고딕"/>
                <a:cs typeface="Calibri"/>
                <a:hlinkClick r:id="rId5"/>
              </a:rPr>
              <a:t>«Εργαλεία μοντελοποίησης για την αξιολόγηση των κοινοτήτων ανανεώσιμων πηγών ενέργειας</a:t>
            </a:r>
            <a:r>
              <a:rPr lang="en-US" altLang="ko-KR" sz="1200" i="1" dirty="0">
                <a:solidFill>
                  <a:srgbClr val="373737"/>
                </a:solidFill>
                <a:ea typeface="맑은 고딕"/>
                <a:cs typeface="Calibri"/>
              </a:rPr>
              <a:t>». </a:t>
            </a:r>
          </a:p>
          <a:p>
            <a:pPr algn="ctr" latinLnBrk="0"/>
            <a:r>
              <a:rPr lang="en-US" sz="1200" dirty="0">
                <a:solidFill>
                  <a:srgbClr val="373737"/>
                </a:solidFill>
                <a:ea typeface="Calibri"/>
                <a:hlinkClick r:id="rId6"/>
              </a:rPr>
              <a:t>Μάθετε περισσότερα για τα εκπαιδευτικά υλικά του προγράμματος Every1.</a:t>
            </a:r>
            <a:endParaRPr lang="en-US" dirty="0"/>
          </a:p>
          <a:p>
            <a:pPr algn="ctr" latinLnBrk="0"/>
            <a:endParaRPr lang="en-US" altLang="ko-KR" sz="1200" dirty="0">
              <a:solidFill>
                <a:srgbClr val="373737"/>
              </a:solidFill>
              <a:ea typeface="맑은 고딕"/>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54296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Ευχαριστίες</a:t>
            </a:r>
          </a:p>
          <a:p>
            <a:pPr latinLnBrk="0"/>
            <a:r>
              <a:rPr lang="en-GB" dirty="0"/>
              <a:t>Αυτή η παρουσίαση με τίτλο </a:t>
            </a:r>
            <a:r>
              <a:rPr lang="en-GB" i="1" dirty="0"/>
              <a:t>«Ενεργειακές κοινότητες: Βασικές γνώσεις πληροφορικής» </a:t>
            </a:r>
            <a:r>
              <a:rPr lang="en-GB" dirty="0"/>
              <a:t>δημιουργήθηκε από το έργο Every1 και διατίθεται υπό την άδεια </a:t>
            </a:r>
            <a:r>
              <a:rPr lang="en-GB" dirty="0">
                <a:hlinkClick r:id="rId3"/>
              </a:rPr>
              <a:t>CC BY-SA 4.0</a:t>
            </a:r>
            <a:r>
              <a:rPr lang="en-GB" dirty="0"/>
              <a:t>, εκτός αν ορίζεται διαφορετικά. </a:t>
            </a:r>
          </a:p>
          <a:p>
            <a:pPr latinLnBrk="0"/>
            <a:endParaRPr lang="en-GB" dirty="0"/>
          </a:p>
          <a:p>
            <a:pPr latinLnBrk="0"/>
            <a:r>
              <a:rPr lang="en-GB" dirty="0"/>
              <a:t>Οι εικόνες που χρησιμοποιούνται σε αυτή την παρουσίαση είναι οι εξής: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εξωφύλλου: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από </a:t>
            </a:r>
            <a:r>
              <a:rPr lang="en-US" dirty="0" err="1">
                <a:solidFill>
                  <a:schemeClr val="dk1"/>
                </a:solidFill>
                <a:ea typeface="Public Sans"/>
                <a:cs typeface="Public Sans"/>
                <a:sym typeface="Public Sans"/>
              </a:rPr>
              <a:t>τον patrick verstappen </a:t>
            </a:r>
            <a:r>
              <a:rPr lang="en-US"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εισαγωγικού κειμένου: </a:t>
            </a:r>
            <a:r>
              <a:rPr lang="en-US" i="1" dirty="0">
                <a:solidFill>
                  <a:schemeClr val="dk1"/>
                </a:solidFill>
                <a:ea typeface="Public Sans"/>
                <a:cs typeface="Public Sans"/>
                <a:sym typeface="Public Sans"/>
              </a:rPr>
              <a:t>Χαρτί δίπλα σε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από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τον Lukas στο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1: </a:t>
            </a:r>
            <a:r>
              <a:rPr lang="en-US" sz="1200" dirty="0">
                <a:solidFill>
                  <a:schemeClr val="dk1"/>
                </a:solidFill>
                <a:ea typeface="Public Sans"/>
                <a:cs typeface="Public Sans"/>
                <a:sym typeface="Public Sans"/>
                <a:hlinkClick r:id="rId7"/>
              </a:rPr>
              <a:t>Digital City </a:t>
            </a:r>
            <a:r>
              <a:rPr lang="en-US" sz="1200" dirty="0">
                <a:solidFill>
                  <a:schemeClr val="dk1"/>
                </a:solidFill>
                <a:ea typeface="Public Sans"/>
                <a:cs typeface="Public Sans"/>
                <a:sym typeface="Public Sans"/>
              </a:rPr>
              <a:t>από τον scratch-media με άδεια </a:t>
            </a:r>
            <a:r>
              <a:rPr lang="en-US" sz="1200" dirty="0">
                <a:solidFill>
                  <a:schemeClr val="dk1"/>
                </a:solidFill>
                <a:ea typeface="Public Sans"/>
                <a:cs typeface="Public Sans"/>
                <a:sym typeface="Public Sans"/>
                <a:hlinkClick r:id="rId5"/>
              </a:rPr>
              <a:t>CC BY-NC-ND 2.0</a:t>
            </a:r>
            <a:r>
              <a:rPr lang="en-US" sz="12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Ερώτηση 2: </a:t>
            </a:r>
            <a:r>
              <a:rPr lang="en-US" sz="1200" dirty="0">
                <a:solidFill>
                  <a:schemeClr val="dk1"/>
                </a:solidFill>
                <a:ea typeface="Public Sans"/>
                <a:cs typeface="Public Sans"/>
                <a:sym typeface="Public Sans"/>
                <a:hlinkClick r:id="rId8"/>
              </a:rPr>
              <a:t>solar </a:t>
            </a:r>
            <a:r>
              <a:rPr lang="en-US" sz="1200" dirty="0">
                <a:solidFill>
                  <a:schemeClr val="dk1"/>
                </a:solidFill>
                <a:ea typeface="Public Sans"/>
                <a:cs typeface="Public Sans"/>
                <a:sym typeface="Public Sans"/>
              </a:rPr>
              <a:t>από </a:t>
            </a:r>
            <a:r>
              <a:rPr lang="en-US" sz="1200" dirty="0" err="1">
                <a:solidFill>
                  <a:schemeClr val="dk1"/>
                </a:solidFill>
                <a:ea typeface="Public Sans"/>
                <a:cs typeface="Public Sans"/>
                <a:sym typeface="Public Sans"/>
              </a:rPr>
              <a:t>betmari </a:t>
            </a:r>
            <a:r>
              <a:rPr lang="en-US" sz="1200" dirty="0">
                <a:solidFill>
                  <a:schemeClr val="dk1"/>
                </a:solidFill>
                <a:ea typeface="Public Sans"/>
                <a:cs typeface="Public Sans"/>
                <a:sym typeface="Public Sans"/>
              </a:rPr>
              <a:t>με άδεια </a:t>
            </a:r>
            <a:r>
              <a:rPr lang="en-US" sz="1200" dirty="0">
                <a:solidFill>
                  <a:schemeClr val="dk1"/>
                </a:solidFill>
                <a:ea typeface="Public Sans"/>
                <a:cs typeface="Public Sans"/>
                <a:sym typeface="Public Sans"/>
                <a:hlinkClick r:id="rId9"/>
              </a:rPr>
              <a:t>CC BY-NC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3: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του Alan Levine με άδεια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Ερώτηση 4: Η εικόνα </a:t>
            </a:r>
            <a:r>
              <a:rPr lang="en-US" sz="1200" dirty="0">
                <a:solidFill>
                  <a:schemeClr val="dk1"/>
                </a:solidFill>
                <a:ea typeface="Public Sans"/>
                <a:cs typeface="Public Sans"/>
                <a:sym typeface="Public Sans"/>
                <a:hlinkClick r:id="rId12"/>
              </a:rPr>
              <a:t>«Solar façade» </a:t>
            </a:r>
            <a:r>
              <a:rPr lang="en-US" sz="1200" dirty="0">
                <a:solidFill>
                  <a:schemeClr val="dk1"/>
                </a:solidFill>
                <a:ea typeface="Public Sans"/>
                <a:cs typeface="Public Sans"/>
                <a:sym typeface="Public Sans"/>
              </a:rPr>
              <a:t>του La Citta Vita διαθέτει άδεια </a:t>
            </a:r>
            <a:r>
              <a:rPr lang="en-US" sz="1200" dirty="0">
                <a:solidFill>
                  <a:schemeClr val="dk1"/>
                </a:solidFill>
                <a:ea typeface="Public Sans"/>
                <a:cs typeface="Public Sans"/>
                <a:sym typeface="Public Sans"/>
                <a:hlinkClick r:id="rId13"/>
              </a:rPr>
              <a:t>CC BY-SA 2.0</a:t>
            </a:r>
            <a:r>
              <a:rPr lang="en-US" sz="12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5: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από τον Mike Lawrence με άδεια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Ερώτηση 6: </a:t>
            </a:r>
            <a:r>
              <a:rPr lang="en-US" sz="1200" dirty="0">
                <a:solidFill>
                  <a:schemeClr val="dk1"/>
                </a:solidFill>
                <a:ea typeface="Public Sans"/>
                <a:cs typeface="Public Sans"/>
                <a:sym typeface="Public Sans"/>
                <a:hlinkClick r:id="rId16"/>
              </a:rPr>
              <a:t>Το Moss Community Energy Launch </a:t>
            </a:r>
            <a:r>
              <a:rPr lang="en-US" sz="1200" dirty="0">
                <a:solidFill>
                  <a:schemeClr val="dk1"/>
                </a:solidFill>
                <a:ea typeface="Public Sans"/>
                <a:cs typeface="Public Sans"/>
                <a:sym typeface="Public Sans"/>
              </a:rPr>
              <a:t>από την 10 10 διαθέτει άδεια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7: </a:t>
            </a:r>
            <a:r>
              <a:rPr lang="en-US" dirty="0">
                <a:solidFill>
                  <a:schemeClr val="dk1"/>
                </a:solidFill>
                <a:ea typeface="Public Sans"/>
                <a:cs typeface="Public Sans"/>
                <a:sym typeface="Public Sans"/>
                <a:hlinkClick r:id="rId17"/>
              </a:rPr>
              <a:t>Η ερώτηση 1 </a:t>
            </a:r>
            <a:r>
              <a:rPr lang="en-US" dirty="0">
                <a:solidFill>
                  <a:schemeClr val="dk1"/>
                </a:solidFill>
                <a:ea typeface="Public Sans"/>
                <a:cs typeface="Public Sans"/>
                <a:sym typeface="Public Sans"/>
              </a:rPr>
              <a:t>από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έχει </a:t>
            </a:r>
            <a:r>
              <a:rPr lang="en-US" sz="1200" dirty="0">
                <a:solidFill>
                  <a:schemeClr val="dk1"/>
                </a:solidFill>
                <a:ea typeface="Public Sans"/>
                <a:cs typeface="Public Sans"/>
                <a:sym typeface="Public Sans"/>
              </a:rPr>
              <a:t>άδεια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Ευχαριστώ!</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0956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Σε αυτή την παρουσίαση εξετάζουμε επτά ερωτήσεις. Καθώς ξεκινάτε κάθε ενότητα, αφιερώστε λίγο χρόνο για να σκεφτείτε την ερώτηση, προτού προχωρήσετε στην επόμενη διαφάνεια. </a:t>
            </a:r>
          </a:p>
          <a:p>
            <a:pPr latinLnBrk="0"/>
            <a:endParaRPr lang="en-GB" sz="1200" noProof="0" dirty="0">
              <a:solidFill>
                <a:srgbClr val="2B2C30"/>
              </a:solidFill>
              <a:sym typeface="Public Sans"/>
            </a:endParaRPr>
          </a:p>
          <a:p>
            <a:pPr latinLnBrk="0"/>
            <a:r>
              <a:rPr lang="en-GB" sz="1200" dirty="0">
                <a:solidFill>
                  <a:srgbClr val="2B2C30"/>
                </a:solidFill>
                <a:sym typeface="Public Sans"/>
              </a:rPr>
              <a:t>Μπορείτε να επεξεργαστείτε κάθε ερώτηση με τη σειρά. Εναλλακτικά, μπορείτε να επιλέξετε μια συγκεκριμένη ερώτηση που θέλετε να εξερευνήσετε πρώτα μέσω του μενού.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63788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Επτά ερωτήσεις για τις ενεργειακές κοινότητες: Βασικές γνώσεις πληροφορικής</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Ποιος είναι ο ρόλος της υποδομής πληροφορικής σε μια ενεργειακή κοινότητα;</a:t>
            </a:r>
          </a:p>
          <a:p>
            <a:pPr marL="342900" indent="-342900" latinLnBrk="0">
              <a:buFont typeface="+mj-lt"/>
              <a:buAutoNum type="arabicPeriod"/>
            </a:pPr>
            <a:r>
              <a:rPr lang="en-US" sz="1200" dirty="0">
                <a:ea typeface="Public Sans"/>
                <a:cs typeface="Public Sans"/>
                <a:sym typeface="Public Sans"/>
              </a:rPr>
              <a:t>Πώς μπορούν οι υπολογιστές ηλιακής ενέργειας να υποστηρίξουν τη λήψη αποφάσεων στις ενεργειακές κοινότητες;</a:t>
            </a:r>
          </a:p>
          <a:p>
            <a:pPr marL="342900" indent="-342900" latinLnBrk="0">
              <a:buFont typeface="+mj-lt"/>
              <a:buAutoNum type="arabicPeriod"/>
            </a:pPr>
            <a:r>
              <a:rPr lang="en-US" sz="1200" dirty="0">
                <a:ea typeface="Public Sans"/>
                <a:cs typeface="Public Sans"/>
                <a:sym typeface="Public Sans"/>
              </a:rPr>
              <a:t>Πώς μπορούν τα ψηφιακά εργαλεία διαχείρισης ενέργειας να ωφελήσουν τις ενεργειακές κοινότητες;</a:t>
            </a:r>
          </a:p>
          <a:p>
            <a:pPr marL="342900" indent="-342900" latinLnBrk="0">
              <a:buFont typeface="+mj-lt"/>
              <a:buAutoNum type="arabicPeriod"/>
            </a:pPr>
            <a:r>
              <a:rPr lang="en-US" sz="1200" dirty="0">
                <a:ea typeface="Public Sans"/>
                <a:cs typeface="Public Sans"/>
                <a:sym typeface="Public Sans"/>
              </a:rPr>
              <a:t>Πώς οι υπολογιστές ανακαίνισης και ηλιακής ενέργειας υποστηρίζουν τις αποφάσεις εξοικονόμησης ενέργειας;</a:t>
            </a:r>
          </a:p>
          <a:p>
            <a:pPr marL="342900" indent="-342900" latinLnBrk="0">
              <a:buFont typeface="+mj-lt"/>
              <a:buAutoNum type="arabicPeriod"/>
            </a:pPr>
            <a:r>
              <a:rPr lang="en-US" sz="1200" dirty="0">
                <a:ea typeface="Public Sans"/>
                <a:cs typeface="Public Sans"/>
                <a:sym typeface="Public Sans"/>
              </a:rPr>
              <a:t>Πώς μπορούν οι ψηφιακές πλατφόρμες να βελτιώσουν τη διαχείριση των ενεργειακών κοινοτήτων;</a:t>
            </a:r>
          </a:p>
          <a:p>
            <a:pPr marL="342900" indent="-342900" latinLnBrk="0">
              <a:buFont typeface="+mj-lt"/>
              <a:buAutoNum type="arabicPeriod"/>
            </a:pPr>
            <a:r>
              <a:rPr lang="en-US" sz="1200" dirty="0">
                <a:ea typeface="Public Sans"/>
                <a:cs typeface="Public Sans"/>
                <a:sym typeface="Public Sans"/>
              </a:rPr>
              <a:t>Πώς μπορεί μια ενεργειακή κοινότητα να συμμετάσχει στη διαχείριση της ενέργειας;</a:t>
            </a:r>
          </a:p>
          <a:p>
            <a:pPr marL="342900" indent="-342900" latinLnBrk="0">
              <a:buFont typeface="+mj-lt"/>
              <a:buAutoNum type="arabicPeriod"/>
            </a:pPr>
            <a:r>
              <a:rPr lang="en-US" sz="1200" dirty="0">
                <a:ea typeface="Public Sans"/>
                <a:cs typeface="Public Sans"/>
                <a:sym typeface="Public Sans"/>
              </a:rPr>
              <a:t>Πώς μπορούμε να επιλέξουμε τα κατάλληλα εργαλεία πληροφορικής για την ενεργειακή μας κοινότητα;</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76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Ο ρόλος της υποδομής πληροφορικής στις ενεργειακές κοινότητες </a:t>
            </a:r>
            <a:endParaRPr lang="en-US" sz="1050" kern="1200" dirty="0">
              <a:solidFill>
                <a:schemeClr val="bg1"/>
              </a:solidFill>
              <a:latin typeface="+mn-lt"/>
              <a:ea typeface="+mn-ea"/>
              <a:cs typeface="+mn-cs"/>
            </a:endParaRPr>
          </a:p>
          <a:p>
            <a:pPr algn="ctr" latinLnBrk="0"/>
            <a:r>
              <a:rPr lang="en-US" sz="1200" i="1" dirty="0">
                <a:solidFill>
                  <a:schemeClr val="accent5"/>
                </a:solidFill>
              </a:rPr>
              <a:t>Ποιος είναι ο ρόλος της υποδομής πληροφορικής σε μια ενεργειακή κοινότητα;</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85209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1. Ο ρόλος της υποδομής πληροφορικής στις ενεργειακές κοινότητες </a:t>
            </a:r>
            <a:endParaRPr lang="en-US" sz="1050" dirty="0">
              <a:solidFill>
                <a:schemeClr val="bg1"/>
              </a:solidFill>
            </a:endParaRPr>
          </a:p>
          <a:p>
            <a:pPr latinLnBrk="0"/>
            <a:r>
              <a:rPr lang="en-US" sz="1200" dirty="0"/>
              <a:t>Τεχνολογικά συστήματα και πλαίσια σε μια ενεργειακή κοινότητα: </a:t>
            </a:r>
          </a:p>
          <a:p>
            <a:pPr latinLnBrk="0"/>
            <a:endParaRPr lang="en-US" sz="1200" dirty="0"/>
          </a:p>
          <a:p>
            <a:pPr marL="342900" indent="-342900" latinLnBrk="0">
              <a:buFont typeface="Arial" panose="020B0604020202020204" pitchFamily="34" charset="0"/>
              <a:buChar char="•"/>
            </a:pPr>
            <a:r>
              <a:rPr lang="en-US" sz="1200" dirty="0"/>
              <a:t>Επιτρέπουν την αποτελεσματική συμμετοχή και εμπλοκή στην ψηφιακή ενεργειακή μετάβαση. </a:t>
            </a:r>
          </a:p>
          <a:p>
            <a:pPr marL="342900" indent="-342900" latinLnBrk="0">
              <a:buFont typeface="Arial" panose="020B0604020202020204" pitchFamily="34" charset="0"/>
              <a:buChar char="•"/>
            </a:pPr>
            <a:r>
              <a:rPr lang="en-US" sz="1200" dirty="0"/>
              <a:t>Περιλαμβάνουν εργαλεία, πλατφόρμες και δίκτυα που έχουν σχεδιαστεί για να ενισχύουν τις ικανότητες, τις δεξιότητες και τη συνεργασία μεταξύ των ενδιαφερόμενων μερών.</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146869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Ο ρόλος των υπολογιστών ηλιακής ενέργειας</a:t>
            </a:r>
            <a:endParaRPr lang="en-US" sz="1050" kern="1200" dirty="0">
              <a:solidFill>
                <a:schemeClr val="bg1"/>
              </a:solidFill>
              <a:latin typeface="+mn-lt"/>
              <a:ea typeface="+mn-ea"/>
              <a:cs typeface="+mn-cs"/>
            </a:endParaRPr>
          </a:p>
          <a:p>
            <a:pPr algn="ctr" latinLnBrk="0"/>
            <a:r>
              <a:rPr lang="en-US" sz="1200" i="1" dirty="0">
                <a:solidFill>
                  <a:schemeClr val="accent2"/>
                </a:solidFill>
              </a:rPr>
              <a:t>Πώς μπορούν οι υπολογιστές ηλιακής ενέργειας να υποστηρίξουν τη λήψη αποφάσεων στις ενεργειακές κοινότητες;</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0872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Ο ρόλος των υπολογιστών ηλιακής ενέργειας: Εγκατάσταση φωτοβολταϊκών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Οι υπολογιστές ηλιακής ενέργειας παρέχουν δεδομένα για τη βέλτιστη τοποθέτηση, την ανάλυση κόστους και την απόδοση του συστήματος των φωτοβολταϊκών (PV) πάνελ.</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5878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Ένας πίνακας με τέσσερις σειρές και τέσσερις στήλες. Οι στήλες έχουν τους τίτλους: Εργαλείο, Υπηρεσίες, Οφέλη για μια ενεργειακή κοινότητα, Πώς μπορεί αυτό το εργαλείο να υποστηρίξει μια ενεργειακή κοινότητα; Καθώς κάθε κελί περιέχει πολλαπλά σημεία, κάθε κελί σε μια σειρά θα αριθμηθεί από το 1 έως το 4.</a:t>
            </a:r>
          </a:p>
          <a:p>
            <a:r>
              <a:rPr lang="en-GB" dirty="0"/>
              <a:t>Η πρώτη σειρά δεδομένων έχει ως εξής: 1. Γεωγραφικό σύστημα πληροφοριών φωτοβολταϊκών (PVGIS) (παγκόσμιο). 2. </a:t>
            </a:r>
            <a:r>
              <a:rPr lang="fr-FR" dirty="0"/>
              <a:t>Προσομοίωση απόδοσης φωτοβολταϊκών, ανάλυση δεδομένων ακτινοβολίας, ευέλικτες επιλογές διαμόρφωσης. 3. </a:t>
            </a:r>
            <a:r>
              <a:rPr lang="en-GB" dirty="0"/>
              <a:t>Ακριβείς εκτιμήσεις ενεργειακής απόδοσης, αξιολόγηση κόστους, προσαρμόσιμη ανάλυση. 4. Ενημερωμένος σχεδιασμός συστήματος, οικονομικός προγραμματισμός, σύγκριση σεναρίων.</a:t>
            </a:r>
          </a:p>
          <a:p>
            <a:r>
              <a:rPr lang="en-GB" dirty="0"/>
              <a:t>Η δεύτερη σειρά δεδομένων έχει ως εξής: 1. Υπολογιστής </a:t>
            </a:r>
            <a:r>
              <a:rPr lang="en-GB" dirty="0" err="1"/>
              <a:t>PVWatts</a:t>
            </a:r>
            <a:r>
              <a:rPr lang="en-GB" dirty="0"/>
              <a:t> του NREL (παγκοσμίως). 2. Εκτίμηση παραγωγής ενέργειας, ολοκληρωμένες πληροφορίες συστήματος, λεπτομερείς εισόδους συστήματος. 3. Ευρεία εφαρμογή, αξιόπιστα δεδομένα ηλιακών πόρων, ευκολία χρήσης. 4. Λήψη αποφάσεων βάσει δεδομένων, ανάλυση απόδοσης, προσβάσιμη διεπαφή.</a:t>
            </a:r>
          </a:p>
          <a:p>
            <a:r>
              <a:rPr lang="en-GB" dirty="0"/>
              <a:t>Η τρίτη σειρά δεδομένων έχει ως εξής: 1. Υπολογιστής </a:t>
            </a:r>
            <a:r>
              <a:rPr lang="en-GB" dirty="0" err="1"/>
              <a:t>EnergySage </a:t>
            </a:r>
            <a:r>
              <a:rPr lang="en-GB" dirty="0"/>
              <a:t>Solar (ΗΠΑ). 2. Προσαρμοσμένη εκτίμηση εξοικονόμησης ενέργειας από ηλιακή ενέργεια, διαδραστική εισαγωγή δεδομένων από τον χρήστη. 3. Εξατομικευμένη ανάλυση εξοικονόμησης, διαφανής εκτίμηση εξοικονόμησης κόστους, πρόσβαση σε προσφορές εγκαταστατών. 4. Ενημερωμένες επενδυτικές αποφάσεις, απλοποίηση σύνθετων δεδομένων, διευκόλυνση ανταγωνιστικών προσφορών.</a:t>
            </a:r>
          </a:p>
          <a:p>
            <a:endParaRPr lang="en-GB" dirty="0"/>
          </a:p>
          <a:p>
            <a:r>
              <a:rPr lang="en-GB" dirty="0"/>
              <a:t>https://joint-research-centre.ec.europa.eu/photovoltaic-geographical-information-system-pvgis_en</a:t>
            </a:r>
          </a:p>
          <a:p>
            <a:r>
              <a:rPr lang="en-GB" dirty="0" err="1"/>
              <a:t>https://pvwatts.nrel.gov</a:t>
            </a:r>
            <a:endParaRPr lang="en-GB" dirty="0"/>
          </a:p>
          <a:p>
            <a:r>
              <a:rPr lang="en-GB" dirty="0"/>
              <a:t>https://www.energysage.com/solar/calculator/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90739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FDDF5595-779B-C347-B414-37E4FA4E83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32" y="6210794"/>
            <a:ext cx="2490178" cy="470743"/>
          </a:xfrm>
          <a:prstGeom prst="rect">
            <a:avLst/>
          </a:prstGeom>
        </p:spPr>
      </p:pic>
      <p:sp>
        <p:nvSpPr>
          <p:cNvPr id="6" name="TextBox 5">
            <a:extLst>
              <a:ext uri="{FF2B5EF4-FFF2-40B4-BE49-F238E27FC236}">
                <a16:creationId xmlns:a16="http://schemas.microsoft.com/office/drawing/2014/main" id="{08E4D9A4-2431-295F-B6B8-68C3B5857F2D}"/>
              </a:ext>
            </a:extLst>
          </p:cNvPr>
          <p:cNvSpPr txBox="1"/>
          <p:nvPr userDrawn="1"/>
        </p:nvSpPr>
        <p:spPr>
          <a:xfrm>
            <a:off x="2607410" y="5975850"/>
            <a:ext cx="4977421" cy="861774"/>
          </a:xfrm>
          <a:prstGeom prst="rect">
            <a:avLst/>
          </a:prstGeom>
          <a:noFill/>
        </p:spPr>
        <p:txBody>
          <a:bodyPr wrap="square" rtlCol="0">
            <a:spAutoFit/>
          </a:bodyPr>
          <a:lstStyle/>
          <a:p>
            <a:pPr latinLnBrk="0" hangingPunct="0"/>
            <a:r>
              <a:rPr lang="el-GR" sz="1000" b="0" i="0" kern="1200" noProof="1">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l-GR"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el-GR" sz="1000" b="0" i="0" kern="1200" noProof="1">
                <a:solidFill>
                  <a:schemeClr val="tx1"/>
                </a:solidFill>
                <a:effectLst/>
                <a:latin typeface="+mn-lt"/>
                <a:ea typeface="+mn-ea"/>
                <a:cs typeface="+mn-cs"/>
              </a:rPr>
              <a:t>εκτός εάν ορίζεται διαφορετικά. </a:t>
            </a:r>
            <a:endParaRPr lang="el-GR"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om/uk/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tibber.com/en" TargetMode="External"/><Relationship Id="rId4" Type="http://schemas.openxmlformats.org/officeDocument/2006/relationships/hyperlink" Target="https://loop.ho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effy.f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nergysavingtrust.org.uk/energy-at-home/energy-tools-and-calculators/" TargetMode="External"/><Relationship Id="rId4" Type="http://schemas.openxmlformats.org/officeDocument/2006/relationships/hyperlink" Target="https://www.iea.org/policies/17749-frances-maprimerenov-programm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rego-n.org/index.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neoom.com/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id.eu/e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notesSlide" Target="../notesSlides/not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joint-research-centre.ec.europa.eu/photovoltaic-geographical-information-system-pvgis_e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energysage.com/solar/calculator/" TargetMode="External"/><Relationship Id="rId4" Type="http://schemas.openxmlformats.org/officeDocument/2006/relationships/hyperlink" Target="https://pvwatts.nre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121531A2-2C3E-37F8-4611-645FF7F91C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792" y="1956180"/>
            <a:ext cx="4488208" cy="3436027"/>
          </a:xfrm>
          <a:prstGeom prst="rect">
            <a:avLst/>
          </a:prstGeom>
        </p:spPr>
      </p:pic>
      <p:sp>
        <p:nvSpPr>
          <p:cNvPr id="2" name="Title 1">
            <a:extLst>
              <a:ext uri="{FF2B5EF4-FFF2-40B4-BE49-F238E27FC236}">
                <a16:creationId xmlns:a16="http://schemas.microsoft.com/office/drawing/2014/main" id="{E8452B93-4298-7B4F-79FF-FE522035F0F5}"/>
              </a:ext>
            </a:extLst>
          </p:cNvPr>
          <p:cNvSpPr>
            <a:spLocks noGrp="1"/>
          </p:cNvSpPr>
          <p:nvPr>
            <p:ph type="title" idx="4294967295"/>
          </p:nvPr>
        </p:nvSpPr>
        <p:spPr>
          <a:xfrm>
            <a:off x="877388" y="1420532"/>
            <a:ext cx="6307183" cy="4507321"/>
          </a:xfrm>
          <a:prstGeom prst="rect">
            <a:avLst/>
          </a:prstGeom>
        </p:spPr>
        <p:txBody>
          <a:bodyPr/>
          <a:lstStyle/>
          <a:p>
            <a:pPr latinLnBrk="0"/>
            <a:r>
              <a:rPr lang="el-GR" sz="6000" noProof="1"/>
              <a:t>Ενεργειακές κοινότητες: Βασικές γνώσεις πληροφορικής</a:t>
            </a:r>
          </a:p>
        </p:txBody>
      </p:sp>
    </p:spTree>
    <p:extLst>
      <p:ext uri="{BB962C8B-B14F-4D97-AF65-F5344CB8AC3E}">
        <p14:creationId xmlns:p14="http://schemas.microsoft.com/office/powerpoint/2010/main" val="429175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288ED-1967-D3B8-0CCF-0FD0B5283981}"/>
              </a:ext>
            </a:extLst>
          </p:cNvPr>
          <p:cNvSpPr>
            <a:spLocks noGrp="1"/>
          </p:cNvSpPr>
          <p:nvPr>
            <p:ph type="title" idx="4294967295"/>
          </p:nvPr>
        </p:nvSpPr>
        <p:spPr>
          <a:xfrm>
            <a:off x="472440" y="781685"/>
            <a:ext cx="1132332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3. Ο ρόλος των ψηφιακών εργαλείων διαχείρισης ενέργειας: Ευελιξία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Πώς μπορούν τα ψηφιακά εργαλεία διαχείρισης ενέργειας να ωφελήσουν τις ενεργειακές κοινότητες;</a:t>
            </a:r>
          </a:p>
          <a:p>
            <a:pPr algn="ctr" latinLnBrk="0"/>
            <a:endParaRPr lang="en-US" sz="4400" i="1" dirty="0">
              <a:solidFill>
                <a:schemeClr val="accent5"/>
              </a:solidFill>
            </a:endParaRPr>
          </a:p>
        </p:txBody>
      </p:sp>
    </p:spTree>
    <p:extLst>
      <p:ext uri="{BB962C8B-B14F-4D97-AF65-F5344CB8AC3E}">
        <p14:creationId xmlns:p14="http://schemas.microsoft.com/office/powerpoint/2010/main" val="321330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373667" y="3591839"/>
            <a:ext cx="6542584" cy="1569660"/>
          </a:xfrm>
          <a:prstGeom prst="rect">
            <a:avLst/>
          </a:prstGeom>
          <a:noFill/>
        </p:spPr>
        <p:txBody>
          <a:bodyPr wrap="square" rtlCol="0">
            <a:spAutoFit/>
          </a:bodyPr>
          <a:lstStyle/>
          <a:p>
            <a:pPr latinLnBrk="0"/>
            <a:r>
              <a:rPr lang="en-GB" sz="2400" noProof="1">
                <a:sym typeface="Public Sans"/>
              </a:rPr>
              <a:t>Τα ψηφιακά εργαλεία διαχείρισης ενέργειας βελτιστοποιούν τη χρήση της ενέργειας μέσω παρακολούθησης σε πραγματικό χρόνο, έξυπνων πληροφοριών σχετικά με την κατανάλωση και συλλογικών βελτιώσεων της αποδοτικότητας.</a:t>
            </a:r>
            <a:endParaRPr lang="en-GB" sz="2400" noProof="1"/>
          </a:p>
        </p:txBody>
      </p:sp>
      <p:pic>
        <p:nvPicPr>
          <p:cNvPr id="7" name="Picture 6">
            <a:extLst>
              <a:ext uri="{FF2B5EF4-FFF2-40B4-BE49-F238E27FC236}">
                <a16:creationId xmlns:a16="http://schemas.microsoft.com/office/drawing/2014/main" id="{2A291104-3C74-A3CC-149D-6DDF50817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773" y="2116550"/>
            <a:ext cx="3452747" cy="4603663"/>
          </a:xfrm>
          <a:prstGeom prst="rect">
            <a:avLst/>
          </a:prstGeom>
        </p:spPr>
      </p:pic>
      <p:sp>
        <p:nvSpPr>
          <p:cNvPr id="3" name="Title 2">
            <a:extLst>
              <a:ext uri="{FF2B5EF4-FFF2-40B4-BE49-F238E27FC236}">
                <a16:creationId xmlns:a16="http://schemas.microsoft.com/office/drawing/2014/main" id="{D38A49AF-FE3D-6403-257B-5C507BE0CF5A}"/>
              </a:ext>
            </a:extLst>
          </p:cNvPr>
          <p:cNvSpPr>
            <a:spLocks noGrp="1"/>
          </p:cNvSpPr>
          <p:nvPr>
            <p:ph type="title" idx="4294967295"/>
          </p:nvPr>
        </p:nvSpPr>
        <p:spPr>
          <a:xfrm>
            <a:off x="452119" y="790987"/>
            <a:ext cx="11580123"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3. Ο ρόλος των ψηφιακών εργαλείων διαχείρισης ενέργειας: Ευελιξία</a:t>
            </a:r>
            <a:endParaRPr lang="el-GR" noProof="1">
              <a:effectLst/>
            </a:endParaRPr>
          </a:p>
          <a:p>
            <a:endParaRPr lang="el-GR" noProof="1"/>
          </a:p>
        </p:txBody>
      </p:sp>
    </p:spTree>
    <p:extLst>
      <p:ext uri="{BB962C8B-B14F-4D97-AF65-F5344CB8AC3E}">
        <p14:creationId xmlns:p14="http://schemas.microsoft.com/office/powerpoint/2010/main" val="36631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1F342-2065-64E8-CB48-81A26FA72151}"/>
              </a:ext>
            </a:extLst>
          </p:cNvPr>
          <p:cNvSpPr>
            <a:spLocks noGrp="1"/>
          </p:cNvSpPr>
          <p:nvPr>
            <p:ph type="title" idx="4294967295"/>
          </p:nvPr>
        </p:nvSpPr>
        <p:spPr>
          <a:xfrm flipH="1" flipV="1">
            <a:off x="1371600" y="-1493520"/>
            <a:ext cx="177800" cy="70485"/>
          </a:xfrm>
          <a:prstGeom prst="rect">
            <a:avLst/>
          </a:prstGeom>
        </p:spPr>
        <p:txBody>
          <a:bodyPr/>
          <a:lstStyle/>
          <a:p>
            <a:r>
              <a:rPr lang="el-GR" noProof="1"/>
              <a:t>Εργαλεία: ψηφιακή </a:t>
            </a:r>
            <a:r>
              <a:rPr lang="el-GR" baseline="0" noProof="1"/>
              <a:t>διαχείριση ενέργειας</a:t>
            </a:r>
            <a:endParaRPr lang="el-GR" noProof="1"/>
          </a:p>
        </p:txBody>
      </p:sp>
      <p:graphicFrame>
        <p:nvGraphicFramePr>
          <p:cNvPr id="2" name="Table 1" descr="A table of four rows and four columns. As previously the four columns are headed: Tool; Services; Benefits for an energy community; How can this tool support an energy community? As previously several cells contain multiple points, so cells will be numbered here.&#10;First data row: 1. EcoStruxure Facility Expert (Worldwide). 2. Integrated remote management. 3. Enhanced operational flexibility. 4. Data-driven optimisation. &#10;Second data row: 1. Loop (United Kingdom). 2. Comprehensive energy monitoring, Smart data access. 3. Consumption insights. 4. Actionable guidance for flexibility.&#10;Third data row: 1. Tibber (Sweden, Norway, Germany, The Netherlands). 2. Dynamic energy procurement, Real‑time consumption management. 3. Load shifting and cost reduction, Enhanced sustainability. 4. Optimised energy decision‑making.&#10;">
            <a:extLst>
              <a:ext uri="{FF2B5EF4-FFF2-40B4-BE49-F238E27FC236}">
                <a16:creationId xmlns:a16="http://schemas.microsoft.com/office/drawing/2014/main" id="{96924E7E-0F00-9A16-26BA-8F6556934F5D}"/>
              </a:ext>
            </a:extLst>
          </p:cNvPr>
          <p:cNvGraphicFramePr>
            <a:graphicFrameLocks noGrp="1"/>
          </p:cNvGraphicFramePr>
          <p:nvPr>
            <p:extLst>
              <p:ext uri="{D42A27DB-BD31-4B8C-83A1-F6EECF244321}">
                <p14:modId xmlns:p14="http://schemas.microsoft.com/office/powerpoint/2010/main" val="3446236160"/>
              </p:ext>
            </p:extLst>
          </p:nvPr>
        </p:nvGraphicFramePr>
        <p:xfrm>
          <a:off x="283448" y="316174"/>
          <a:ext cx="11486367" cy="6090799"/>
        </p:xfrm>
        <a:graphic>
          <a:graphicData uri="http://schemas.openxmlformats.org/drawingml/2006/table">
            <a:tbl>
              <a:tblPr firstRow="1" firstCol="1" bandRow="1">
                <a:tableStyleId>{3B4B98B0-60AC-42C2-AFA5-B58CD77FA1E5}</a:tableStyleId>
              </a:tblPr>
              <a:tblGrid>
                <a:gridCol w="1971969">
                  <a:extLst>
                    <a:ext uri="{9D8B030D-6E8A-4147-A177-3AD203B41FA5}">
                      <a16:colId xmlns:a16="http://schemas.microsoft.com/office/drawing/2014/main" val="1956655456"/>
                    </a:ext>
                  </a:extLst>
                </a:gridCol>
                <a:gridCol w="3171466">
                  <a:extLst>
                    <a:ext uri="{9D8B030D-6E8A-4147-A177-3AD203B41FA5}">
                      <a16:colId xmlns:a16="http://schemas.microsoft.com/office/drawing/2014/main" val="3114145817"/>
                    </a:ext>
                  </a:extLst>
                </a:gridCol>
                <a:gridCol w="3171466">
                  <a:extLst>
                    <a:ext uri="{9D8B030D-6E8A-4147-A177-3AD203B41FA5}">
                      <a16:colId xmlns:a16="http://schemas.microsoft.com/office/drawing/2014/main" val="1035212580"/>
                    </a:ext>
                  </a:extLst>
                </a:gridCol>
                <a:gridCol w="3171466">
                  <a:extLst>
                    <a:ext uri="{9D8B030D-6E8A-4147-A177-3AD203B41FA5}">
                      <a16:colId xmlns:a16="http://schemas.microsoft.com/office/drawing/2014/main" val="1964108697"/>
                    </a:ext>
                  </a:extLst>
                </a:gridCol>
              </a:tblGrid>
              <a:tr h="728000">
                <a:tc>
                  <a:txBody>
                    <a:bodyPr/>
                    <a:lstStyle/>
                    <a:p>
                      <a:pPr algn="ctr" latinLnBrk="0"/>
                      <a:r>
                        <a:rPr lang="en-GB" sz="2000" noProof="0" dirty="0">
                          <a:latin typeface="+mn-lt"/>
                        </a:rPr>
                        <a:t>Εργαλείο</a:t>
                      </a:r>
                    </a:p>
                  </a:txBody>
                  <a:tcPr anchor="ctr"/>
                </a:tc>
                <a:tc>
                  <a:txBody>
                    <a:bodyPr/>
                    <a:lstStyle/>
                    <a:p>
                      <a:pPr algn="ctr" latinLnBrk="0"/>
                      <a:r>
                        <a:rPr lang="en-GB" sz="2000" noProof="0" dirty="0">
                          <a:latin typeface="+mn-lt"/>
                        </a:rPr>
                        <a:t>Υπηρεσίες</a:t>
                      </a:r>
                    </a:p>
                  </a:txBody>
                  <a:tcPr anchor="ctr"/>
                </a:tc>
                <a:tc>
                  <a:txBody>
                    <a:bodyPr/>
                    <a:lstStyle/>
                    <a:p>
                      <a:pPr algn="ctr" latinLnBrk="0"/>
                      <a:r>
                        <a:rPr lang="en-GB" sz="2000" noProof="0" dirty="0">
                          <a:latin typeface="+mn-lt"/>
                        </a:rPr>
                        <a:t>Οφέλη για μια ενεργειακή κοινότητα</a:t>
                      </a:r>
                    </a:p>
                  </a:txBody>
                  <a:tcPr anchor="ctr"/>
                </a:tc>
                <a:tc>
                  <a:txBody>
                    <a:bodyPr/>
                    <a:lstStyle/>
                    <a:p>
                      <a:pPr algn="ctr" latinLnBrk="0"/>
                      <a:r>
                        <a:rPr lang="en-GB" sz="2000" noProof="0" dirty="0">
                          <a:latin typeface="+mn-lt"/>
                        </a:rPr>
                        <a:t>Πώς μπορεί αυτό το εργαλείο να υποστηρίξει μια ενεργειακή κοινότητα;</a:t>
                      </a:r>
                    </a:p>
                  </a:txBody>
                  <a:tcPr anchor="ctr"/>
                </a:tc>
                <a:extLst>
                  <a:ext uri="{0D108BD9-81ED-4DB2-BD59-A6C34878D82A}">
                    <a16:rowId xmlns:a16="http://schemas.microsoft.com/office/drawing/2014/main" val="3341151641"/>
                  </a:ext>
                </a:extLst>
              </a:tr>
              <a:tr h="1486839">
                <a:tc>
                  <a:txBody>
                    <a:bodyPr/>
                    <a:lstStyle/>
                    <a:p>
                      <a:pPr lvl="0" algn="ctr" latinLnBrk="0">
                        <a:buNone/>
                      </a:pPr>
                      <a:r>
                        <a:rPr lang="en-GB" sz="2000" b="1" i="0" u="none" strike="noStrike" baseline="0" noProof="0" dirty="0">
                          <a:solidFill>
                            <a:srgbClr val="000000"/>
                          </a:solidFill>
                          <a:latin typeface="+mn-lt"/>
                          <a:hlinkClick r:id="rId3"/>
                        </a:rPr>
                        <a:t>EcoStruxure Facility Expert</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(Παγκόσμια)</a:t>
                      </a:r>
                      <a:endParaRPr lang="en-GB" sz="2000" b="1"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Ολοκληρωμένη απομακρυσμένη διαχείριση</a:t>
                      </a:r>
                      <a:endParaRPr lang="en-GB" sz="2000" noProof="0" dirty="0">
                        <a:latin typeface="+mn-lt"/>
                      </a:endParaRP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Βελτιωμένη λειτουργική ευελιξία</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Βελτιστοποίηση βάσει δεδομένων</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4057794235"/>
                  </a:ext>
                </a:extLst>
              </a:tr>
              <a:tr h="1039660">
                <a:tc>
                  <a:txBody>
                    <a:bodyPr/>
                    <a:lstStyle/>
                    <a:p>
                      <a:pPr lvl="0" algn="ctr" latinLnBrk="0">
                        <a:buNone/>
                      </a:pPr>
                      <a:r>
                        <a:rPr lang="en-GB" sz="2000" b="1" i="0" u="none" strike="noStrike" baseline="0" noProof="0" dirty="0">
                          <a:solidFill>
                            <a:srgbClr val="000000"/>
                          </a:solidFill>
                          <a:latin typeface="+mn-lt"/>
                          <a:hlinkClick r:id="rId4"/>
                        </a:rPr>
                        <a:t>Loop</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(Ηνωμένο Βασίλειο)</a:t>
                      </a:r>
                      <a:endParaRPr lang="en-GB" sz="2000"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Ολοκληρωμένη παρακολούθηση ενέργειας</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Έξυπνη πρόσβαση στα δεδομένα</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Πληροφορίες σχετικά με την κατανάλωση</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Πρακτικές οδηγίες για ευελιξία</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192137070"/>
                  </a:ext>
                </a:extLst>
              </a:tr>
              <a:tr h="1982680">
                <a:tc>
                  <a:txBody>
                    <a:bodyPr/>
                    <a:lstStyle/>
                    <a:p>
                      <a:pPr lvl="0" algn="ctr" latinLnBrk="0">
                        <a:buNone/>
                      </a:pPr>
                      <a:r>
                        <a:rPr lang="en-GB" sz="2000" b="1" i="0" u="none" strike="noStrike" baseline="0" noProof="0" dirty="0" err="1">
                          <a:solidFill>
                            <a:srgbClr val="000000"/>
                          </a:solidFill>
                          <a:latin typeface="+mn-lt"/>
                          <a:hlinkClick r:id="rId5"/>
                        </a:rPr>
                        <a:t>Tibber</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(Σουηδία, Νορβηγία, Γερμανία, Ολλανδία)</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Δυναμική προμήθεια ενέργειας</a:t>
                      </a:r>
                    </a:p>
                    <a:p>
                      <a:pPr marL="342900" lvl="0" indent="-342900" algn="l" latinLnBrk="0">
                        <a:buFont typeface="Arial"/>
                        <a:buChar char="•"/>
                      </a:pPr>
                      <a:r>
                        <a:rPr lang="en-GB" sz="2000" b="0" i="0" u="none" strike="noStrike" cap="none" noProof="0" dirty="0">
                          <a:solidFill>
                            <a:srgbClr val="000000"/>
                          </a:solidFill>
                          <a:latin typeface="+mn-lt"/>
                        </a:rPr>
                        <a:t>Διαχείριση κατανάλωσης σε πραγματικό χρόνο</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Μετατόπιση φορτίου και μείωση κόστους</a:t>
                      </a:r>
                    </a:p>
                    <a:p>
                      <a:pPr marL="342900" lvl="0" indent="-342900" algn="l" latinLnBrk="0">
                        <a:buFont typeface="Arial"/>
                        <a:buChar char="•"/>
                      </a:pPr>
                      <a:r>
                        <a:rPr lang="en-GB" sz="2000" b="0" i="0" u="none" strike="noStrike" cap="none" noProof="0" dirty="0">
                          <a:solidFill>
                            <a:srgbClr val="000000"/>
                          </a:solidFill>
                          <a:latin typeface="+mn-lt"/>
                        </a:rPr>
                        <a:t>Βελτιωμένη βιωσιμότητα</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Βελτιστοποιημένη λήψη αποφάσεων σχετικά με την ενέργεια</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4362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056-2B8A-4A37-608D-7D1423BB9147}"/>
              </a:ext>
            </a:extLst>
          </p:cNvPr>
          <p:cNvSpPr>
            <a:spLocks noGrp="1"/>
          </p:cNvSpPr>
          <p:nvPr>
            <p:ph type="title" idx="4294967295"/>
          </p:nvPr>
        </p:nvSpPr>
        <p:spPr>
          <a:xfrm>
            <a:off x="391159" y="822325"/>
            <a:ext cx="1164739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4. Ο ρόλος των υπολογιστών ανακαίνισης και ηλιακής ενέργειας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64089" y="3181611"/>
            <a:ext cx="10797434" cy="2308324"/>
          </a:xfrm>
          <a:prstGeom prst="rect">
            <a:avLst/>
          </a:prstGeom>
          <a:noFill/>
        </p:spPr>
        <p:txBody>
          <a:bodyPr wrap="square" lIns="91440" tIns="45720" rIns="91440" bIns="45720" rtlCol="0" anchor="t">
            <a:spAutoFit/>
          </a:bodyPr>
          <a:lstStyle/>
          <a:p>
            <a:pPr algn="ctr" latinLnBrk="0"/>
            <a:r>
              <a:rPr lang="en-US" sz="4800" i="1" dirty="0">
                <a:solidFill>
                  <a:schemeClr val="accent2"/>
                </a:solidFill>
              </a:rPr>
              <a:t>Πώς οι υπολογιστές ανακαίνισης και ηλιακής ενέργειας υποστηρίζουν τις αποφάσεις για την εξοικονόμηση ενέργειας;</a:t>
            </a:r>
          </a:p>
          <a:p>
            <a:pPr algn="ctr" latinLnBrk="0"/>
            <a:endParaRPr lang="en-US" sz="4800" i="1" dirty="0">
              <a:solidFill>
                <a:schemeClr val="accent2"/>
              </a:solidFill>
            </a:endParaRPr>
          </a:p>
        </p:txBody>
      </p:sp>
    </p:spTree>
    <p:extLst>
      <p:ext uri="{BB962C8B-B14F-4D97-AF65-F5344CB8AC3E}">
        <p14:creationId xmlns:p14="http://schemas.microsoft.com/office/powerpoint/2010/main" val="117590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A74F0-1B3B-FCB0-A1DC-6630ACEBD9AC}"/>
              </a:ext>
            </a:extLst>
          </p:cNvPr>
          <p:cNvSpPr>
            <a:spLocks noGrp="1"/>
          </p:cNvSpPr>
          <p:nvPr>
            <p:ph type="title" idx="4294967295"/>
          </p:nvPr>
        </p:nvSpPr>
        <p:spPr>
          <a:xfrm>
            <a:off x="543560" y="73088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4. Ο ρόλος των ανακαινίσεων και των ηλιακών υπολογιστών</a:t>
            </a:r>
            <a:endParaRPr lang="el-GR" noProof="1">
              <a:effectLst/>
            </a:endParaRPr>
          </a:p>
          <a:p>
            <a:endParaRPr lang="el-GR"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6044370" y="3038015"/>
            <a:ext cx="5551503" cy="1938992"/>
          </a:xfrm>
          <a:prstGeom prst="rect">
            <a:avLst/>
          </a:prstGeom>
          <a:noFill/>
        </p:spPr>
        <p:txBody>
          <a:bodyPr wrap="square" rtlCol="0">
            <a:spAutoFit/>
          </a:bodyPr>
          <a:lstStyle/>
          <a:p>
            <a:pPr latinLnBrk="0"/>
            <a:r>
              <a:rPr lang="en-GB" sz="2400" dirty="0">
                <a:sym typeface="Public Sans"/>
              </a:rPr>
              <a:t>Οι ηλιακοί υπολογιστές </a:t>
            </a:r>
            <a:r>
              <a:rPr lang="en-GB" sz="2400" noProof="0" dirty="0">
                <a:sym typeface="Public Sans"/>
              </a:rPr>
              <a:t>παρέχουν εξατομικευμένα σχέδια ανακαίνισης, οικονομική βοήθεια και πληροφορίες βασισμένες σε δεδομένα για τη βελτιστοποίηση της ενεργειακής απόδοσης και των επενδύσεων σε ανανεώσιμες πηγές ενέργειας.</a:t>
            </a:r>
            <a:endParaRPr lang="en-GB" sz="2400" noProof="0" dirty="0"/>
          </a:p>
        </p:txBody>
      </p:sp>
      <p:pic>
        <p:nvPicPr>
          <p:cNvPr id="7" name="Picture 6">
            <a:extLst>
              <a:ext uri="{FF2B5EF4-FFF2-40B4-BE49-F238E27FC236}">
                <a16:creationId xmlns:a16="http://schemas.microsoft.com/office/drawing/2014/main" id="{A242E058-45DD-A83E-4DFD-03D10C1C64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69" y="2766662"/>
            <a:ext cx="5415995" cy="3050388"/>
          </a:xfrm>
          <a:prstGeom prst="rect">
            <a:avLst/>
          </a:prstGeom>
        </p:spPr>
      </p:pic>
    </p:spTree>
    <p:extLst>
      <p:ext uri="{BB962C8B-B14F-4D97-AF65-F5344CB8AC3E}">
        <p14:creationId xmlns:p14="http://schemas.microsoft.com/office/powerpoint/2010/main" val="489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A62AB-C88A-2D97-B1F4-B70D7C654733}"/>
              </a:ext>
            </a:extLst>
          </p:cNvPr>
          <p:cNvSpPr>
            <a:spLocks noGrp="1"/>
          </p:cNvSpPr>
          <p:nvPr>
            <p:ph type="title" idx="4294967295"/>
          </p:nvPr>
        </p:nvSpPr>
        <p:spPr>
          <a:xfrm flipV="1">
            <a:off x="756920" y="-1564640"/>
            <a:ext cx="259080" cy="253365"/>
          </a:xfrm>
          <a:prstGeom prst="rect">
            <a:avLst/>
          </a:prstGeom>
        </p:spPr>
        <p:txBody>
          <a:bodyPr/>
          <a:lstStyle/>
          <a:p>
            <a:r>
              <a:rPr lang="el-GR" noProof="1"/>
              <a:t>Εργαλεία: υπολογιστές ανακαίνισης και ηλιακής ενέργειας</a:t>
            </a:r>
          </a:p>
        </p:txBody>
      </p:sp>
      <p:graphicFrame>
        <p:nvGraphicFramePr>
          <p:cNvPr id="2" name="Table 1" descr="A table of four rows and four columns. As previously cells contain multiple points, so will be numbered here. The first row is identical to the previous tables: 1. Tool. 2. Service. 3. Benefits for an energy community. 4. How can this tool support an energy community?&#10;First data row: 1. Effy (France). 2. Project simulation and personalised study, Integrated renovation solutions, Access to aids and primes. 3. Cost-effective renovation, Tailored solutions for diverse buildings. 4. Access to subsidies.&#10;Second data row. 1. MaPrimeRénov (France). 2. French government-funded renovation aid, Eligibility check and application assistance. 3. Financial support for energy efficiency. 4. Risk reduction in investment.&#10;Third data row. 1. Energy Saving Trust – Energy Tools and Calculators (United Kingdom). 2. Advice for energy improvements, Comprehensive energy calculators. 3. Holistic home energy assessment. 4. Data-driven renovation planning, Actionable recommendations.&#10;">
            <a:extLst>
              <a:ext uri="{FF2B5EF4-FFF2-40B4-BE49-F238E27FC236}">
                <a16:creationId xmlns:a16="http://schemas.microsoft.com/office/drawing/2014/main" id="{22012A37-31DF-3643-5425-F2854B5528A3}"/>
              </a:ext>
            </a:extLst>
          </p:cNvPr>
          <p:cNvGraphicFramePr>
            <a:graphicFrameLocks noGrp="1"/>
          </p:cNvGraphicFramePr>
          <p:nvPr>
            <p:extLst>
              <p:ext uri="{D42A27DB-BD31-4B8C-83A1-F6EECF244321}">
                <p14:modId xmlns:p14="http://schemas.microsoft.com/office/powerpoint/2010/main" val="3453579457"/>
              </p:ext>
            </p:extLst>
          </p:nvPr>
        </p:nvGraphicFramePr>
        <p:xfrm>
          <a:off x="364953" y="44758"/>
          <a:ext cx="11348581" cy="6857464"/>
        </p:xfrm>
        <a:graphic>
          <a:graphicData uri="http://schemas.openxmlformats.org/drawingml/2006/table">
            <a:tbl>
              <a:tblPr firstRow="1" firstCol="1" bandRow="1">
                <a:tableStyleId>{3B4B98B0-60AC-42C2-AFA5-B58CD77FA1E5}</a:tableStyleId>
              </a:tblPr>
              <a:tblGrid>
                <a:gridCol w="2308965">
                  <a:extLst>
                    <a:ext uri="{9D8B030D-6E8A-4147-A177-3AD203B41FA5}">
                      <a16:colId xmlns:a16="http://schemas.microsoft.com/office/drawing/2014/main" val="1956655456"/>
                    </a:ext>
                  </a:extLst>
                </a:gridCol>
                <a:gridCol w="3365326">
                  <a:extLst>
                    <a:ext uri="{9D8B030D-6E8A-4147-A177-3AD203B41FA5}">
                      <a16:colId xmlns:a16="http://schemas.microsoft.com/office/drawing/2014/main" val="3114145817"/>
                    </a:ext>
                  </a:extLst>
                </a:gridCol>
                <a:gridCol w="2837145">
                  <a:extLst>
                    <a:ext uri="{9D8B030D-6E8A-4147-A177-3AD203B41FA5}">
                      <a16:colId xmlns:a16="http://schemas.microsoft.com/office/drawing/2014/main" val="1035212580"/>
                    </a:ext>
                  </a:extLst>
                </a:gridCol>
                <a:gridCol w="2837145">
                  <a:extLst>
                    <a:ext uri="{9D8B030D-6E8A-4147-A177-3AD203B41FA5}">
                      <a16:colId xmlns:a16="http://schemas.microsoft.com/office/drawing/2014/main" val="1964108697"/>
                    </a:ext>
                  </a:extLst>
                </a:gridCol>
              </a:tblGrid>
              <a:tr h="904566">
                <a:tc>
                  <a:txBody>
                    <a:bodyPr/>
                    <a:lstStyle/>
                    <a:p>
                      <a:pPr algn="ctr" latinLnBrk="0"/>
                      <a:r>
                        <a:rPr lang="en-GB" sz="2000" dirty="0">
                          <a:latin typeface="+mn-lt"/>
                        </a:rPr>
                        <a:t>Εργαλείο</a:t>
                      </a:r>
                    </a:p>
                  </a:txBody>
                  <a:tcPr anchor="ctr"/>
                </a:tc>
                <a:tc>
                  <a:txBody>
                    <a:bodyPr/>
                    <a:lstStyle/>
                    <a:p>
                      <a:pPr algn="ctr" latinLnBrk="0"/>
                      <a:r>
                        <a:rPr lang="en-GB" sz="2000" dirty="0">
                          <a:latin typeface="+mn-lt"/>
                        </a:rPr>
                        <a:t>Υπηρεσία</a:t>
                      </a:r>
                    </a:p>
                  </a:txBody>
                  <a:tcPr anchor="ctr"/>
                </a:tc>
                <a:tc>
                  <a:txBody>
                    <a:bodyPr/>
                    <a:lstStyle/>
                    <a:p>
                      <a:pPr algn="ctr" latinLnBrk="0"/>
                      <a:r>
                        <a:rPr lang="en-GB" sz="2000" dirty="0">
                          <a:latin typeface="+mn-lt"/>
                        </a:rPr>
                        <a:t>Οφέλη για μια ενεργειακή κοινότητα</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Πώς μπορεί αυτό το εργαλείο να υποστηρίξει μια ενεργειακή κοινότητα</a:t>
                      </a:r>
                      <a:r>
                        <a:rPr lang="en-GB" sz="2000" dirty="0">
                          <a:latin typeface="+mn-lt"/>
                        </a:rPr>
                        <a:t>;</a:t>
                      </a:r>
                    </a:p>
                  </a:txBody>
                  <a:tcPr anchor="ctr"/>
                </a:tc>
                <a:extLst>
                  <a:ext uri="{0D108BD9-81ED-4DB2-BD59-A6C34878D82A}">
                    <a16:rowId xmlns:a16="http://schemas.microsoft.com/office/drawing/2014/main" val="3341151641"/>
                  </a:ext>
                </a:extLst>
              </a:tr>
              <a:tr h="1809137">
                <a:tc>
                  <a:txBody>
                    <a:bodyPr/>
                    <a:lstStyle/>
                    <a:p>
                      <a:pPr lvl="0" algn="ctr" latinLnBrk="0">
                        <a:buNone/>
                      </a:pPr>
                      <a:r>
                        <a:rPr lang="en-GB" sz="2000" b="1" i="0" u="none" strike="noStrike" baseline="0" noProof="0" dirty="0">
                          <a:solidFill>
                            <a:srgbClr val="000000"/>
                          </a:solidFill>
                          <a:latin typeface="+mn-lt"/>
                          <a:hlinkClick r:id="rId3"/>
                        </a:rPr>
                        <a:t>Effy </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(Γαλλία)</a:t>
                      </a:r>
                      <a:r>
                        <a:rPr lang="en-GB" sz="2000" b="0" i="0" u="none" strike="noStrike" baseline="0" noProof="0" dirty="0">
                          <a:solidFill>
                            <a:srgbClr val="000000"/>
                          </a:solidFill>
                          <a:latin typeface="+mn-lt"/>
                        </a:rPr>
                        <a:t> </a:t>
                      </a:r>
                      <a:endParaRPr lang="en-GB" sz="200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Προσομοίωση έργου και εξατομικευμένη μελέτη</a:t>
                      </a:r>
                    </a:p>
                    <a:p>
                      <a:pPr marL="342900" lvl="0" indent="-342900" algn="l" latinLnBrk="0">
                        <a:buFont typeface="Arial"/>
                        <a:buChar char="•"/>
                      </a:pPr>
                      <a:r>
                        <a:rPr lang="en-GB" sz="2000" b="0" i="0" u="none" strike="noStrike" noProof="0" dirty="0">
                          <a:latin typeface="+mn-lt"/>
                        </a:rPr>
                        <a:t>Ολοκληρωμένες λύσεις ανακαίνισης</a:t>
                      </a:r>
                    </a:p>
                    <a:p>
                      <a:pPr marL="342900" lvl="0" indent="-342900" algn="l" latinLnBrk="0">
                        <a:buFont typeface="Arial"/>
                        <a:buChar char="•"/>
                      </a:pPr>
                      <a:r>
                        <a:rPr lang="en-GB" sz="2000" b="0" i="0" u="none" strike="noStrike" noProof="0" dirty="0">
                          <a:latin typeface="+mn-lt"/>
                        </a:rPr>
                        <a:t>Πρόσβαση σε επιδοτήσεις και κίνητρα</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Οικονομικά αποδοτική ανακαίνιση</a:t>
                      </a:r>
                    </a:p>
                    <a:p>
                      <a:pPr marL="342900" lvl="0" indent="-342900" algn="l" latinLnBrk="0">
                        <a:buFont typeface="Arial"/>
                        <a:buChar char="•"/>
                      </a:pPr>
                      <a:r>
                        <a:rPr lang="en-GB" sz="2000" b="0" i="0" u="none" strike="noStrike" cap="none" noProof="0" dirty="0">
                          <a:solidFill>
                            <a:srgbClr val="000000"/>
                          </a:solidFill>
                          <a:latin typeface="+mn-lt"/>
                        </a:rPr>
                        <a:t>Εξατομικευμένες λύσεις για διαφορετικά κτίρια</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Πρόσβαση σε επιδοτήσεις</a:t>
                      </a:r>
                    </a:p>
                  </a:txBody>
                  <a:tcPr anchor="ctr"/>
                </a:tc>
                <a:extLst>
                  <a:ext uri="{0D108BD9-81ED-4DB2-BD59-A6C34878D82A}">
                    <a16:rowId xmlns:a16="http://schemas.microsoft.com/office/drawing/2014/main" val="4057794235"/>
                  </a:ext>
                </a:extLst>
              </a:tr>
              <a:tr h="1324352">
                <a:tc>
                  <a:txBody>
                    <a:bodyPr/>
                    <a:lstStyle/>
                    <a:p>
                      <a:pPr lvl="0" algn="ctr" latinLnBrk="0">
                        <a:buNone/>
                      </a:pPr>
                      <a:r>
                        <a:rPr lang="en-GB" sz="2000" b="1" i="0" u="none" strike="noStrike" baseline="0" noProof="0" dirty="0">
                          <a:solidFill>
                            <a:srgbClr val="000000"/>
                          </a:solidFill>
                          <a:latin typeface="+mn-lt"/>
                          <a:hlinkClick r:id="rId4"/>
                        </a:rPr>
                        <a:t>MaPrimeRénov</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(Γαλλία) </a:t>
                      </a:r>
                      <a:endParaRPr lang="en-GB" sz="2000" b="1" dirty="0">
                        <a:latin typeface="+mn-lt"/>
                      </a:endParaRPr>
                    </a:p>
                  </a:txBody>
                  <a:tcPr anchor="ctr"/>
                </a:tc>
                <a:tc>
                  <a:txBody>
                    <a:bodyPr/>
                    <a:lstStyle/>
                    <a:p>
                      <a:pPr marL="342900" lvl="0" indent="-342900" algn="l" latinLnBrk="0">
                        <a:buClr>
                          <a:srgbClr val="000000"/>
                        </a:buClr>
                        <a:buFont typeface="Arial,Sans-Serif"/>
                        <a:buChar char="•"/>
                      </a:pPr>
                      <a:r>
                        <a:rPr lang="en-GB" sz="2000" b="0" i="0" u="none" strike="noStrike" cap="none" noProof="0" dirty="0">
                          <a:solidFill>
                            <a:srgbClr val="000000"/>
                          </a:solidFill>
                          <a:latin typeface="+mn-lt"/>
                        </a:rPr>
                        <a:t>Επιχορήγηση ανακαίνισης από τη γαλλική κυβέρνηση</a:t>
                      </a:r>
                    </a:p>
                    <a:p>
                      <a:pPr marL="342900" lvl="0" indent="-342900" algn="l" latinLnBrk="0">
                        <a:buClr>
                          <a:srgbClr val="000000"/>
                        </a:buClr>
                        <a:buFont typeface="Arial,Sans-Serif"/>
                        <a:buChar char="•"/>
                      </a:pPr>
                      <a:r>
                        <a:rPr lang="en-GB" sz="2000" b="0" i="0" u="none" strike="noStrike" cap="none" noProof="0" dirty="0">
                          <a:solidFill>
                            <a:srgbClr val="000000"/>
                          </a:solidFill>
                          <a:latin typeface="+mn-lt"/>
                        </a:rPr>
                        <a:t>Έλεγχος επιλεξιμότητας και βοήθεια για την υποβολή αίτησης</a:t>
                      </a:r>
                    </a:p>
                  </a:txBody>
                  <a:tcPr anchor="ctr"/>
                </a:tc>
                <a:tc>
                  <a:txBody>
                    <a:bodyPr/>
                    <a:lstStyle/>
                    <a:p>
                      <a:pPr marL="342900" indent="-342900" algn="l" latinLnBrk="0">
                        <a:buClr>
                          <a:srgbClr val="000000"/>
                        </a:buClr>
                        <a:buFont typeface="Arial,Sans-Serif"/>
                        <a:buChar char="•"/>
                      </a:pPr>
                      <a:r>
                        <a:rPr lang="en-GB" sz="2000" b="0" i="0" u="none" strike="noStrike" cap="none" noProof="0" dirty="0">
                          <a:solidFill>
                            <a:srgbClr val="000000"/>
                          </a:solidFill>
                          <a:latin typeface="+mn-lt"/>
                        </a:rPr>
                        <a:t>Οικονομική στήριξη για την ενεργειακή απόδοση</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Μείωση του επενδυτικού κινδύνου</a:t>
                      </a:r>
                    </a:p>
                  </a:txBody>
                  <a:tcPr anchor="ctr"/>
                </a:tc>
                <a:extLst>
                  <a:ext uri="{0D108BD9-81ED-4DB2-BD59-A6C34878D82A}">
                    <a16:rowId xmlns:a16="http://schemas.microsoft.com/office/drawing/2014/main" val="192137070"/>
                  </a:ext>
                </a:extLst>
              </a:tr>
              <a:tr h="2011144">
                <a:tc>
                  <a:txBody>
                    <a:bodyPr/>
                    <a:lstStyle/>
                    <a:p>
                      <a:pPr marL="0" lvl="0" indent="0" algn="ctr" latinLnBrk="0">
                        <a:lnSpc>
                          <a:spcPct val="100000"/>
                        </a:lnSpc>
                        <a:buNone/>
                      </a:pPr>
                      <a:r>
                        <a:rPr lang="en-GB" sz="2000" b="1" i="0" u="none" strike="noStrike" baseline="0" noProof="0" dirty="0">
                          <a:solidFill>
                            <a:srgbClr val="000000"/>
                          </a:solidFill>
                          <a:latin typeface="+mn-lt"/>
                          <a:hlinkClick r:id="rId5"/>
                        </a:rPr>
                        <a:t>Energy Saving Trust – Εργαλεία και υπολογιστές ενέργειας</a:t>
                      </a:r>
                      <a:endParaRPr lang="en-GB" sz="2000" b="1" i="0" u="none" strike="noStrike" baseline="0" noProof="0" dirty="0">
                        <a:solidFill>
                          <a:srgbClr val="000000"/>
                        </a:solidFill>
                        <a:latin typeface="+mn-lt"/>
                      </a:endParaRPr>
                    </a:p>
                    <a:p>
                      <a:pPr marL="0" lvl="0" indent="0" algn="ctr" latinLnBrk="0">
                        <a:lnSpc>
                          <a:spcPct val="100000"/>
                        </a:lnSpc>
                        <a:buNone/>
                      </a:pPr>
                      <a:r>
                        <a:rPr lang="en-GB" sz="2000" b="1" i="0" u="none" strike="noStrike" baseline="0" noProof="0" dirty="0">
                          <a:solidFill>
                            <a:srgbClr val="000000"/>
                          </a:solidFill>
                          <a:latin typeface="+mn-lt"/>
                        </a:rPr>
                        <a:t>(Ηνωμένο Βασίλειο)</a:t>
                      </a:r>
                      <a:endParaRPr lang="en-GB" sz="200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Συμβουλές για ενεργειακές βελτιώσεις</a:t>
                      </a:r>
                    </a:p>
                    <a:p>
                      <a:pPr marL="342900" lvl="0" indent="-342900" algn="l" latinLnBrk="0">
                        <a:buFont typeface="Arial"/>
                        <a:buChar char="•"/>
                      </a:pPr>
                      <a:r>
                        <a:rPr lang="en-GB" sz="2000" b="0" i="0" u="none" strike="noStrike" cap="none" noProof="0" dirty="0">
                          <a:solidFill>
                            <a:srgbClr val="000000"/>
                          </a:solidFill>
                          <a:latin typeface="+mn-lt"/>
                        </a:rPr>
                        <a:t>Ολοκληρωμένοι υπολογιστές ενέργειας</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Ολιστική αξιολόγηση της ενεργειακής απόδοσης του σπιτιού</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Σχεδιασμός ανακαίνισης βάσει δεδομένων</a:t>
                      </a:r>
                    </a:p>
                    <a:p>
                      <a:pPr marL="342900" lvl="0" indent="-342900" algn="l" latinLnBrk="0">
                        <a:buFont typeface="Arial"/>
                        <a:buChar char="•"/>
                      </a:pPr>
                      <a:r>
                        <a:rPr lang="en-GB" sz="2000" b="0" i="0" u="none" strike="noStrike" cap="none" noProof="0" dirty="0">
                          <a:solidFill>
                            <a:srgbClr val="000000"/>
                          </a:solidFill>
                          <a:latin typeface="+mn-lt"/>
                        </a:rPr>
                        <a:t>Συμβουλές για δράση</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39491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FDAC6-590C-E168-A3A5-712F475F891F}"/>
              </a:ext>
            </a:extLst>
          </p:cNvPr>
          <p:cNvSpPr>
            <a:spLocks noGrp="1"/>
          </p:cNvSpPr>
          <p:nvPr>
            <p:ph type="title" idx="4294967295"/>
          </p:nvPr>
        </p:nvSpPr>
        <p:spPr>
          <a:xfrm>
            <a:off x="401320" y="83248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5. Ψηφιακές πλατφόρμες: Κοινή χρήση ενέργειας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Πώς μπορούν οι ψηφιακές πλατφόρμες να βελτιώσουν τη διαχείριση των ενεργειακών κοινοτήτων;</a:t>
            </a:r>
          </a:p>
          <a:p>
            <a:pPr algn="ctr" latinLnBrk="0"/>
            <a:endParaRPr lang="en-US" sz="4800" i="1" dirty="0">
              <a:solidFill>
                <a:schemeClr val="accent2"/>
              </a:solidFill>
            </a:endParaRPr>
          </a:p>
        </p:txBody>
      </p:sp>
    </p:spTree>
    <p:extLst>
      <p:ext uri="{BB962C8B-B14F-4D97-AF65-F5344CB8AC3E}">
        <p14:creationId xmlns:p14="http://schemas.microsoft.com/office/powerpoint/2010/main" val="308734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974915" y="3844498"/>
            <a:ext cx="5839602" cy="830997"/>
          </a:xfrm>
          <a:prstGeom prst="rect">
            <a:avLst/>
          </a:prstGeom>
          <a:noFill/>
        </p:spPr>
        <p:txBody>
          <a:bodyPr wrap="square" rtlCol="0">
            <a:spAutoFit/>
          </a:bodyPr>
          <a:lstStyle/>
          <a:p>
            <a:pPr latinLnBrk="0"/>
            <a:r>
              <a:rPr lang="en-US" sz="2400" dirty="0">
                <a:sym typeface="Public Sans"/>
              </a:rPr>
              <a:t>Οι ψηφιακές πλατφόρμες υποστηρίζουν την απλοποίηση των λειτουργιών, της τιμολόγησης και της λήψης αποφάσεων.</a:t>
            </a:r>
            <a:endParaRPr lang="en-US" sz="2400" dirty="0"/>
          </a:p>
        </p:txBody>
      </p:sp>
      <p:pic>
        <p:nvPicPr>
          <p:cNvPr id="7" name="Picture 6">
            <a:extLst>
              <a:ext uri="{FF2B5EF4-FFF2-40B4-BE49-F238E27FC236}">
                <a16:creationId xmlns:a16="http://schemas.microsoft.com/office/drawing/2014/main" id="{45422D05-8D5C-C884-C37B-F95A79E243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953436"/>
            <a:ext cx="5538977" cy="2613122"/>
          </a:xfrm>
          <a:prstGeom prst="rect">
            <a:avLst/>
          </a:prstGeom>
        </p:spPr>
      </p:pic>
      <p:sp>
        <p:nvSpPr>
          <p:cNvPr id="2" name="Title 1">
            <a:extLst>
              <a:ext uri="{FF2B5EF4-FFF2-40B4-BE49-F238E27FC236}">
                <a16:creationId xmlns:a16="http://schemas.microsoft.com/office/drawing/2014/main" id="{309DCFF3-FB34-FF1F-08FC-2214F485BDAA}"/>
              </a:ext>
            </a:extLst>
          </p:cNvPr>
          <p:cNvSpPr>
            <a:spLocks noGrp="1"/>
          </p:cNvSpPr>
          <p:nvPr>
            <p:ph type="title" idx="4294967295"/>
          </p:nvPr>
        </p:nvSpPr>
        <p:spPr>
          <a:xfrm>
            <a:off x="411480" y="77152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5. Ψηφιακές πλατφόρμες: Κοινή χρήση ενέργειας  </a:t>
            </a:r>
            <a:endParaRPr lang="el-GR" noProof="1">
              <a:effectLst/>
            </a:endParaRPr>
          </a:p>
          <a:p>
            <a:endParaRPr lang="el-GR" noProof="1"/>
          </a:p>
        </p:txBody>
      </p:sp>
    </p:spTree>
    <p:extLst>
      <p:ext uri="{BB962C8B-B14F-4D97-AF65-F5344CB8AC3E}">
        <p14:creationId xmlns:p14="http://schemas.microsoft.com/office/powerpoint/2010/main" val="12057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AF666A-25E3-8BF0-7A6A-A937ABA1B450}"/>
              </a:ext>
            </a:extLst>
          </p:cNvPr>
          <p:cNvSpPr>
            <a:spLocks noGrp="1"/>
          </p:cNvSpPr>
          <p:nvPr>
            <p:ph type="title" idx="4294967295"/>
          </p:nvPr>
        </p:nvSpPr>
        <p:spPr>
          <a:xfrm>
            <a:off x="838200" y="-1325563"/>
            <a:ext cx="10515600" cy="1325563"/>
          </a:xfrm>
          <a:prstGeom prst="rect">
            <a:avLst/>
          </a:prstGeom>
        </p:spPr>
        <p:txBody>
          <a:bodyPr anchor="b"/>
          <a:lstStyle/>
          <a:p>
            <a:pPr lvl="0" latinLnBrk="0" hangingPunct="0">
              <a:lnSpc>
                <a:spcPct val="100000"/>
              </a:lnSpc>
              <a:spcBef>
                <a:spcPts val="0"/>
              </a:spcBef>
              <a:defRPr/>
            </a:pPr>
            <a:r>
              <a:rPr lang="el-GR" b="1" dirty="0"/>
              <a:t>Εργαλεία: Κοινή χρήση ενέργειας</a:t>
            </a:r>
          </a:p>
        </p:txBody>
      </p:sp>
      <p:graphicFrame>
        <p:nvGraphicFramePr>
          <p:cNvPr id="2" name="Table 1" descr="A table with four columns and three rows. Cells will be numbered as previously. Column headings are the same as previously: 1. Tool. 2. Services. 3. Benefits for an energy community. 4. How can this tool support an energy community?&#10;First data row: 1. eGon (Germany). 2. Online portal, Member management, Automated billing and invoicing, Digital contract management, Community registration. 3. Streamlined administration and transparency, Clear and transparent pricing. 4. Dematerialisation of the process.&#10;Second data row: 1. Neoom (Germany, Austria, Czech Republic). 2. Comprehensive digital solution, Community formation and intelligent matchmaking, Digital dashboard and energy management. 3. Electricity price security and cost savings, Revenue opportunities and green energy access, Community empowerment. 4. Transparent data for decision-making, Facilitated community formation, Automated operations.&#10;">
            <a:extLst>
              <a:ext uri="{FF2B5EF4-FFF2-40B4-BE49-F238E27FC236}">
                <a16:creationId xmlns:a16="http://schemas.microsoft.com/office/drawing/2014/main" id="{BBCC0903-2077-6162-06DE-3B41E2335B60}"/>
              </a:ext>
            </a:extLst>
          </p:cNvPr>
          <p:cNvGraphicFramePr>
            <a:graphicFrameLocks noGrp="1"/>
          </p:cNvGraphicFramePr>
          <p:nvPr>
            <p:extLst>
              <p:ext uri="{D42A27DB-BD31-4B8C-83A1-F6EECF244321}">
                <p14:modId xmlns:p14="http://schemas.microsoft.com/office/powerpoint/2010/main" val="2531711735"/>
              </p:ext>
            </p:extLst>
          </p:nvPr>
        </p:nvGraphicFramePr>
        <p:xfrm>
          <a:off x="283924" y="521197"/>
          <a:ext cx="11624151" cy="6066658"/>
        </p:xfrm>
        <a:graphic>
          <a:graphicData uri="http://schemas.openxmlformats.org/drawingml/2006/table">
            <a:tbl>
              <a:tblPr firstRow="1" firstCol="1" bandRow="1">
                <a:tableStyleId>{3B4B98B0-60AC-42C2-AFA5-B58CD77FA1E5}</a:tableStyleId>
              </a:tblPr>
              <a:tblGrid>
                <a:gridCol w="1718844">
                  <a:extLst>
                    <a:ext uri="{9D8B030D-6E8A-4147-A177-3AD203B41FA5}">
                      <a16:colId xmlns:a16="http://schemas.microsoft.com/office/drawing/2014/main" val="1956655456"/>
                    </a:ext>
                  </a:extLst>
                </a:gridCol>
                <a:gridCol w="3486289">
                  <a:extLst>
                    <a:ext uri="{9D8B030D-6E8A-4147-A177-3AD203B41FA5}">
                      <a16:colId xmlns:a16="http://schemas.microsoft.com/office/drawing/2014/main" val="3114145817"/>
                    </a:ext>
                  </a:extLst>
                </a:gridCol>
                <a:gridCol w="3209509">
                  <a:extLst>
                    <a:ext uri="{9D8B030D-6E8A-4147-A177-3AD203B41FA5}">
                      <a16:colId xmlns:a16="http://schemas.microsoft.com/office/drawing/2014/main" val="1035212580"/>
                    </a:ext>
                  </a:extLst>
                </a:gridCol>
                <a:gridCol w="3209509">
                  <a:extLst>
                    <a:ext uri="{9D8B030D-6E8A-4147-A177-3AD203B41FA5}">
                      <a16:colId xmlns:a16="http://schemas.microsoft.com/office/drawing/2014/main" val="1964108697"/>
                    </a:ext>
                  </a:extLst>
                </a:gridCol>
              </a:tblGrid>
              <a:tr h="1006978">
                <a:tc>
                  <a:txBody>
                    <a:bodyPr/>
                    <a:lstStyle/>
                    <a:p>
                      <a:pPr algn="ctr" latinLnBrk="0"/>
                      <a:r>
                        <a:rPr lang="en-GB" sz="2000" dirty="0">
                          <a:latin typeface="+mn-lt"/>
                        </a:rPr>
                        <a:t>Εργαλείο</a:t>
                      </a:r>
                    </a:p>
                  </a:txBody>
                  <a:tcPr anchor="ctr"/>
                </a:tc>
                <a:tc>
                  <a:txBody>
                    <a:bodyPr/>
                    <a:lstStyle/>
                    <a:p>
                      <a:pPr algn="ctr" latinLnBrk="0"/>
                      <a:r>
                        <a:rPr lang="en-GB" sz="2000" dirty="0">
                          <a:latin typeface="+mn-lt"/>
                        </a:rPr>
                        <a:t>Υπηρεσίες</a:t>
                      </a:r>
                    </a:p>
                  </a:txBody>
                  <a:tcPr anchor="ctr"/>
                </a:tc>
                <a:tc>
                  <a:txBody>
                    <a:bodyPr/>
                    <a:lstStyle/>
                    <a:p>
                      <a:pPr algn="ctr" latinLnBrk="0"/>
                      <a:r>
                        <a:rPr lang="en-GB" sz="2000" dirty="0">
                          <a:latin typeface="+mn-lt"/>
                        </a:rPr>
                        <a:t>Οφέλη για μια ενεργειακή κοινότητα</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Πώς μπορεί αυτό το εργαλείο να υποστηρίξει μια ενεργειακή κοινότητα</a:t>
                      </a:r>
                      <a:r>
                        <a:rPr lang="en-GB" sz="2000" dirty="0">
                          <a:latin typeface="+mn-lt"/>
                        </a:rPr>
                        <a:t>;</a:t>
                      </a:r>
                    </a:p>
                  </a:txBody>
                  <a:tcPr anchor="ctr"/>
                </a:tc>
                <a:extLst>
                  <a:ext uri="{0D108BD9-81ED-4DB2-BD59-A6C34878D82A}">
                    <a16:rowId xmlns:a16="http://schemas.microsoft.com/office/drawing/2014/main" val="3341151641"/>
                  </a:ext>
                </a:extLst>
              </a:tr>
              <a:tr h="1991639">
                <a:tc>
                  <a:txBody>
                    <a:bodyPr/>
                    <a:lstStyle/>
                    <a:p>
                      <a:pPr marL="0" lvl="0" indent="0" algn="ctr" latinLnBrk="0">
                        <a:lnSpc>
                          <a:spcPct val="100000"/>
                        </a:lnSpc>
                        <a:buNone/>
                      </a:pPr>
                      <a:r>
                        <a:rPr lang="en-GB" sz="2000" b="1" i="0" u="none" strike="noStrike" cap="none" baseline="0" noProof="0" dirty="0">
                          <a:solidFill>
                            <a:srgbClr val="000000"/>
                          </a:solidFill>
                          <a:latin typeface="+mn-lt"/>
                          <a:hlinkClick r:id="rId3"/>
                        </a:rPr>
                        <a:t>eGon</a:t>
                      </a:r>
                      <a:endParaRPr lang="en-GB" sz="2000" b="1" i="0" u="none" strike="noStrike" cap="none" baseline="0" noProof="0" dirty="0">
                        <a:solidFill>
                          <a:srgbClr val="000000"/>
                        </a:solidFill>
                        <a:latin typeface="+mn-lt"/>
                      </a:endParaRPr>
                    </a:p>
                    <a:p>
                      <a:pPr marL="0" lvl="0" indent="0" algn="ctr" latinLnBrk="0">
                        <a:lnSpc>
                          <a:spcPct val="100000"/>
                        </a:lnSpc>
                        <a:buNone/>
                      </a:pPr>
                      <a:r>
                        <a:rPr lang="en-GB" sz="2000" b="1" i="0" u="none" strike="noStrike" cap="none" baseline="0" noProof="0" dirty="0">
                          <a:solidFill>
                            <a:srgbClr val="000000"/>
                          </a:solidFill>
                          <a:latin typeface="+mn-lt"/>
                        </a:rPr>
                        <a:t>(Γερμανία)</a:t>
                      </a:r>
                      <a:endParaRPr lang="en-GB" dirty="0">
                        <a:latin typeface="+mn-lt"/>
                      </a:endParaRPr>
                    </a:p>
                  </a:txBody>
                  <a:tcPr anchor="ctr"/>
                </a:tc>
                <a:tc>
                  <a:txBody>
                    <a:bodyPr/>
                    <a:lstStyle/>
                    <a:p>
                      <a:pPr marL="342900" lvl="0" indent="-342900" algn="l" latinLnBrk="0">
                        <a:buFont typeface="Arial"/>
                        <a:buChar char="•"/>
                      </a:pPr>
                      <a:r>
                        <a:rPr lang="en-GB" sz="2000" dirty="0">
                          <a:latin typeface="+mn-lt"/>
                        </a:rPr>
                        <a:t>Ηλεκτρονική πύλη</a:t>
                      </a:r>
                    </a:p>
                    <a:p>
                      <a:pPr marL="342900" lvl="0" indent="-342900" algn="l" latinLnBrk="0">
                        <a:buFont typeface="Arial"/>
                        <a:buChar char="•"/>
                      </a:pPr>
                      <a:r>
                        <a:rPr lang="en-GB" sz="2000" b="0" i="0" u="none" strike="noStrike" noProof="0" dirty="0">
                          <a:latin typeface="+mn-lt"/>
                        </a:rPr>
                        <a:t>Διαχείριση μελών</a:t>
                      </a:r>
                    </a:p>
                    <a:p>
                      <a:pPr marL="342900" lvl="0" indent="-342900" algn="l" latinLnBrk="0">
                        <a:buFont typeface="Arial"/>
                        <a:buChar char="•"/>
                      </a:pPr>
                      <a:r>
                        <a:rPr lang="en-GB" sz="2000" b="0" i="0" u="none" strike="noStrike" noProof="0" dirty="0">
                          <a:latin typeface="+mn-lt"/>
                        </a:rPr>
                        <a:t>Αυτοματοποιημένη τιμολόγηση και έκδοση λογαριασμών</a:t>
                      </a:r>
                    </a:p>
                    <a:p>
                      <a:pPr marL="342900" lvl="0" indent="-342900" algn="l" latinLnBrk="0">
                        <a:buFont typeface="Arial"/>
                        <a:buChar char="•"/>
                      </a:pPr>
                      <a:r>
                        <a:rPr lang="en-GB" sz="2000" b="0" i="0" u="none" strike="noStrike" noProof="0" dirty="0">
                          <a:latin typeface="+mn-lt"/>
                        </a:rPr>
                        <a:t>Ψηφιακή διαχείριση συμβολαίων</a:t>
                      </a:r>
                    </a:p>
                    <a:p>
                      <a:pPr marL="342900" lvl="0" indent="-342900" algn="l" latinLnBrk="0">
                        <a:buFont typeface="Arial"/>
                        <a:buChar char="•"/>
                      </a:pPr>
                      <a:r>
                        <a:rPr lang="en-GB" sz="2000" b="0" i="0" u="none" strike="noStrike" noProof="0" dirty="0">
                          <a:latin typeface="+mn-lt"/>
                        </a:rPr>
                        <a:t>Εγγραφή κοινότητας</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Απλοποιημένη διοίκηση και διαφάνεια</a:t>
                      </a:r>
                    </a:p>
                    <a:p>
                      <a:pPr marL="342900" lvl="0" indent="-342900" algn="l" latinLnBrk="0">
                        <a:buFont typeface="Arial"/>
                        <a:buChar char="•"/>
                      </a:pPr>
                      <a:r>
                        <a:rPr lang="en-GB" sz="2000" b="0" i="0" u="none" strike="noStrike" cap="none" noProof="0" dirty="0">
                          <a:solidFill>
                            <a:srgbClr val="000000"/>
                          </a:solidFill>
                          <a:latin typeface="+mn-lt"/>
                        </a:rPr>
                        <a:t>Σαφής και διαφανής τιμολόγηση</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Αποϋλοποίηση της διαδικασίας</a:t>
                      </a:r>
                    </a:p>
                  </a:txBody>
                  <a:tcPr anchor="ctr"/>
                </a:tc>
                <a:extLst>
                  <a:ext uri="{0D108BD9-81ED-4DB2-BD59-A6C34878D82A}">
                    <a16:rowId xmlns:a16="http://schemas.microsoft.com/office/drawing/2014/main" val="4057794235"/>
                  </a:ext>
                </a:extLst>
              </a:tr>
              <a:tr h="2129424">
                <a:tc>
                  <a:txBody>
                    <a:bodyPr/>
                    <a:lstStyle/>
                    <a:p>
                      <a:pPr lvl="0" algn="ctr" latinLnBrk="0">
                        <a:buNone/>
                      </a:pPr>
                      <a:r>
                        <a:rPr lang="en-GB" sz="2000" b="1" i="0" u="none" strike="noStrike" baseline="0" noProof="0" dirty="0" err="1">
                          <a:solidFill>
                            <a:srgbClr val="000000"/>
                          </a:solidFill>
                          <a:latin typeface="+mn-lt"/>
                          <a:hlinkClick r:id="rId4"/>
                        </a:rPr>
                        <a:t>Neoom </a:t>
                      </a:r>
                      <a:r>
                        <a:rPr lang="en-GB" sz="2000" b="1" i="0" u="none" strike="noStrike" baseline="0" noProof="0" dirty="0">
                          <a:solidFill>
                            <a:srgbClr val="000000"/>
                          </a:solidFill>
                          <a:latin typeface="+mn-lt"/>
                        </a:rPr>
                        <a:t>(Γερμανία, Αυστρία, Τσεχική Δημοκρατία)</a:t>
                      </a:r>
                      <a:endParaRPr lang="en-GB" dirty="0">
                        <a:latin typeface="+mn-lt"/>
                      </a:endParaRPr>
                    </a:p>
                  </a:txBody>
                  <a:tcPr anchor="ctr"/>
                </a:tc>
                <a:tc>
                  <a:txBody>
                    <a:bodyPr/>
                    <a:lstStyle/>
                    <a:p>
                      <a:pPr marL="342900" lvl="0" indent="-342900" algn="l" latinLnBrk="0">
                        <a:buFont typeface="Arial" panose="020B0604020202020204" pitchFamily="34" charset="0"/>
                        <a:buChar char="•"/>
                      </a:pPr>
                      <a:r>
                        <a:rPr lang="en-GB" sz="2000" u="none" strike="noStrike" cap="none" dirty="0">
                          <a:solidFill>
                            <a:srgbClr val="000000"/>
                          </a:solidFill>
                          <a:latin typeface="+mn-lt"/>
                        </a:rPr>
                        <a:t>Ολοκληρωμένη ψηφιακή λύση</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Δημιουργία κοινότητας και έξυπνη αντιστοίχιση</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Ψηφιακός πίνακας ελέγχου και διαχείριση ενέργειας</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Ασφάλεια τιμών ηλεκτρικής ενέργειας και εξοικονόμηση κόστους</a:t>
                      </a:r>
                    </a:p>
                    <a:p>
                      <a:pPr marL="342900" lvl="0" indent="-342900" algn="l" latinLnBrk="0">
                        <a:buFont typeface="Arial"/>
                        <a:buChar char="•"/>
                      </a:pPr>
                      <a:r>
                        <a:rPr lang="en-GB" sz="2000" b="0" i="0" u="none" strike="noStrike" cap="none" noProof="0" dirty="0">
                          <a:solidFill>
                            <a:srgbClr val="000000"/>
                          </a:solidFill>
                          <a:latin typeface="+mn-lt"/>
                        </a:rPr>
                        <a:t>Ευκαιρίες εσόδων και πρόσβαση σε πράσινη ενέργεια</a:t>
                      </a:r>
                    </a:p>
                    <a:p>
                      <a:pPr marL="342900" lvl="0" indent="-342900" algn="l" latinLnBrk="0">
                        <a:buFont typeface="Arial"/>
                        <a:buChar char="•"/>
                      </a:pPr>
                      <a:r>
                        <a:rPr lang="en-GB" sz="2000" b="0" i="0" u="none" strike="noStrike" cap="none" noProof="0" dirty="0">
                          <a:solidFill>
                            <a:srgbClr val="000000"/>
                          </a:solidFill>
                          <a:latin typeface="+mn-lt"/>
                        </a:rPr>
                        <a:t>Ενδυνάμωση της κοινότητας</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Διαφανή δεδομένα για τη λήψη αποφάσεων</a:t>
                      </a:r>
                    </a:p>
                    <a:p>
                      <a:pPr marL="342900" lvl="0" indent="-342900" algn="l" latinLnBrk="0">
                        <a:buFont typeface="Arial"/>
                        <a:buChar char="•"/>
                      </a:pPr>
                      <a:r>
                        <a:rPr lang="en-GB" sz="2000" b="0" i="0" u="none" strike="noStrike" cap="none" noProof="0" dirty="0">
                          <a:solidFill>
                            <a:srgbClr val="000000"/>
                          </a:solidFill>
                          <a:latin typeface="+mn-lt"/>
                        </a:rPr>
                        <a:t>Διευκόλυνση της δημιουργίας κοινοτήτων</a:t>
                      </a:r>
                    </a:p>
                    <a:p>
                      <a:pPr marL="342900" lvl="0" indent="-342900" algn="l" latinLnBrk="0">
                        <a:buFont typeface="Arial"/>
                        <a:buChar char="•"/>
                      </a:pPr>
                      <a:r>
                        <a:rPr lang="en-GB" sz="2000" b="0" i="0" u="none" strike="noStrike" cap="none" noProof="0" dirty="0">
                          <a:solidFill>
                            <a:srgbClr val="000000"/>
                          </a:solidFill>
                          <a:latin typeface="+mn-lt"/>
                        </a:rPr>
                        <a:t>Αυτοματοποιημένες λειτουργίες</a:t>
                      </a:r>
                    </a:p>
                  </a:txBody>
                  <a:tcPr anchor="ctr"/>
                </a:tc>
                <a:extLst>
                  <a:ext uri="{0D108BD9-81ED-4DB2-BD59-A6C34878D82A}">
                    <a16:rowId xmlns:a16="http://schemas.microsoft.com/office/drawing/2014/main" val="192137070"/>
                  </a:ext>
                </a:extLst>
              </a:tr>
            </a:tbl>
          </a:graphicData>
        </a:graphic>
      </p:graphicFrame>
    </p:spTree>
    <p:extLst>
      <p:ext uri="{BB962C8B-B14F-4D97-AF65-F5344CB8AC3E}">
        <p14:creationId xmlns:p14="http://schemas.microsoft.com/office/powerpoint/2010/main" val="185770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6CF6A-3ACE-16CB-85D1-5A74BB89D475}"/>
              </a:ext>
            </a:extLst>
          </p:cNvPr>
          <p:cNvSpPr>
            <a:spLocks noGrp="1"/>
          </p:cNvSpPr>
          <p:nvPr>
            <p:ph type="title" idx="4294967295"/>
          </p:nvPr>
        </p:nvSpPr>
        <p:spPr>
          <a:xfrm>
            <a:off x="401320" y="710565"/>
            <a:ext cx="11790680" cy="1325563"/>
          </a:xfrm>
          <a:prstGeom prst="rect">
            <a:avLst/>
          </a:prstGeom>
        </p:spPr>
        <p:txBody>
          <a:bodyPr/>
          <a:lstStyle/>
          <a:p>
            <a:pPr latinLnBrk="0"/>
            <a:r>
              <a:rPr lang="el-GR" sz="2800" b="1" kern="1200" noProof="1">
                <a:solidFill>
                  <a:schemeClr val="bg1"/>
                </a:solidFill>
                <a:effectLst/>
                <a:latin typeface="Calibri" panose="020F0502020204030204" pitchFamily="34" charset="0"/>
                <a:ea typeface="Public Sans"/>
                <a:cs typeface="Public Sans"/>
              </a:rPr>
              <a:t>6. </a:t>
            </a:r>
            <a:r>
              <a:rPr lang="el-GR" sz="2800" b="1" noProof="1">
                <a:solidFill>
                  <a:schemeClr val="bg1"/>
                </a:solidFill>
              </a:rPr>
              <a:t>Διαχείριση ενέργειας και ενεργειακές κοινότητες: Κοινωνική διάσταση</a:t>
            </a:r>
            <a:r>
              <a:rPr lang="en-GB" sz="2800" b="1" noProof="1">
                <a:solidFill>
                  <a:schemeClr val="bg1"/>
                </a:solidFill>
              </a:rPr>
              <a:t> </a:t>
            </a:r>
            <a:r>
              <a:rPr lang="el-GR" sz="2800" b="1" noProof="1">
                <a:solidFill>
                  <a:schemeClr val="bg1"/>
                </a:solidFill>
              </a:rPr>
              <a:t>- Εισαγωγή</a:t>
            </a:r>
            <a:endParaRPr lang="el-GR" b="1" noProof="1">
              <a:solidFill>
                <a:schemeClr val="bg1"/>
              </a:solidFill>
              <a:effectLst/>
            </a:endParaRPr>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2308324"/>
          </a:xfrm>
          <a:prstGeom prst="rect">
            <a:avLst/>
          </a:prstGeom>
          <a:noFill/>
        </p:spPr>
        <p:txBody>
          <a:bodyPr wrap="square" rtlCol="0">
            <a:spAutoFit/>
          </a:bodyPr>
          <a:lstStyle/>
          <a:p>
            <a:pPr algn="ctr" latinLnBrk="0"/>
            <a:r>
              <a:rPr lang="en-US" sz="4800" i="1" dirty="0">
                <a:solidFill>
                  <a:schemeClr val="accent2"/>
                </a:solidFill>
              </a:rPr>
              <a:t>Πώς μπορεί μια ενεργειακή κοινότητα να συμμετάσχει στη διαχείριση της ενέργειας;</a:t>
            </a:r>
          </a:p>
          <a:p>
            <a:pPr algn="ctr" latinLnBrk="0"/>
            <a:endParaRPr lang="en-US" sz="4800" i="1" dirty="0">
              <a:solidFill>
                <a:schemeClr val="accent2"/>
              </a:solidFill>
            </a:endParaRPr>
          </a:p>
        </p:txBody>
      </p:sp>
    </p:spTree>
    <p:extLst>
      <p:ext uri="{BB962C8B-B14F-4D97-AF65-F5344CB8AC3E}">
        <p14:creationId xmlns:p14="http://schemas.microsoft.com/office/powerpoint/2010/main" val="360805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203529" y="391897"/>
            <a:ext cx="7885132" cy="3877985"/>
          </a:xfrm>
          <a:prstGeom prst="rect">
            <a:avLst/>
          </a:prstGeom>
          <a:noFill/>
        </p:spPr>
        <p:txBody>
          <a:bodyPr wrap="square" lIns="91440" tIns="45720" rIns="91440" bIns="45720" rtlCol="0" anchor="t">
            <a:spAutoFit/>
          </a:bodyPr>
          <a:lstStyle/>
          <a:p>
            <a:pPr latinLnBrk="0"/>
            <a:r>
              <a:rPr lang="en-GB" sz="2400" dirty="0"/>
              <a:t>Διαχειρίζεστε μια ενεργειακή κοινότητα και σκέφτεστε να εισαγάγετε ή να βελτιώσετε την υποδομή πληροφορικής σας; Σας ενδιαφέρει να επενδύσετε στην ενεργειακή σας κοινότητα, αλλά δεν ξέρετε από πού να ξεκινήσετε; Σε αυτή τη σύντομη παρουσίαση θα εξετάσουμε: </a:t>
            </a:r>
          </a:p>
          <a:p>
            <a:pPr latinLnBrk="0"/>
            <a:endParaRPr lang="en-GB" sz="2400" dirty="0"/>
          </a:p>
          <a:p>
            <a:pPr marL="457200" indent="-457200" latinLnBrk="0">
              <a:buChar char="•"/>
            </a:pPr>
            <a:r>
              <a:rPr lang="en-GB" sz="2400" dirty="0"/>
              <a:t>Διαφορετικές υπηρεσίες και γιατί μπορεί να ωφελήσουν την ενεργειακή σας κοινότητα.</a:t>
            </a:r>
          </a:p>
          <a:p>
            <a:pPr marL="457200" indent="-457200" latinLnBrk="0">
              <a:buChar char="•"/>
            </a:pPr>
            <a:r>
              <a:rPr lang="en-GB" sz="2400" dirty="0"/>
              <a:t>Παραδείγματα του τύπου εργαλείων που μπορούν να υποστηρίξουν τις αποφάσεις σας.</a:t>
            </a:r>
            <a:endParaRPr lang="en-GB" sz="2400" dirty="0">
              <a:ea typeface="Calibri"/>
              <a:cs typeface="Calibri"/>
            </a:endParaRPr>
          </a:p>
          <a:p>
            <a:pPr marL="457200" indent="-457200" latinLnBrk="0">
              <a:buChar char="•"/>
            </a:pPr>
            <a:r>
              <a:rPr lang="en-GB" sz="2400" dirty="0"/>
              <a:t>Πώς να αξιολογήσετε εργαλεία, προϊόντα και υπηρεσίες</a:t>
            </a:r>
            <a:r>
              <a:rPr lang="en-GB" sz="3000" dirty="0"/>
              <a:t>.</a:t>
            </a:r>
          </a:p>
        </p:txBody>
      </p:sp>
      <p:pic>
        <p:nvPicPr>
          <p:cNvPr id="3" name="Google Shape;97;p2" descr="A laptop and a paper with graphs on a table">
            <a:extLst>
              <a:ext uri="{FF2B5EF4-FFF2-40B4-BE49-F238E27FC236}">
                <a16:creationId xmlns:a16="http://schemas.microsoft.com/office/drawing/2014/main" id="{E0824120-B2DC-DB41-8E97-86CAA2E28F52}"/>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extBox 3">
            <a:extLst>
              <a:ext uri="{FF2B5EF4-FFF2-40B4-BE49-F238E27FC236}">
                <a16:creationId xmlns:a16="http://schemas.microsoft.com/office/drawing/2014/main" id="{BC402FC2-C28C-6979-4CCC-397FC9518F83}"/>
              </a:ext>
            </a:extLst>
          </p:cNvPr>
          <p:cNvSpPr txBox="1"/>
          <p:nvPr/>
        </p:nvSpPr>
        <p:spPr>
          <a:xfrm>
            <a:off x="4499623" y="4988775"/>
            <a:ext cx="7292943" cy="1477328"/>
          </a:xfrm>
          <a:prstGeom prst="rect">
            <a:avLst/>
          </a:prstGeom>
          <a:noFill/>
        </p:spPr>
        <p:txBody>
          <a:bodyPr wrap="square" lIns="91440" tIns="45720" rIns="91440" bIns="45720" rtlCol="0" anchor="t">
            <a:spAutoFit/>
          </a:bodyPr>
          <a:lstStyle/>
          <a:p>
            <a:pPr latinLnBrk="0"/>
            <a:r>
              <a:rPr lang="en-US" i="1" dirty="0"/>
              <a:t>*Σημειώστε ότι τα εργαλεία που αναφέρονται σε αυτή την παρουσίαση είναι μόνο για επεξηγηματικούς σκοπούς και δεν αποτελούν συστάσεις. Ορισμένα εργαλεία σε αυτόν τον κατάλογο είναι ειδικά για συγκεκριμένες χώρες. Ενδέχεται να μην είναι διαθέσιμα στη χώρα σας. Μπορείτε να αναζητήσετε παρόμοια εθνικά εργαλεία ή λογισμικό.</a:t>
            </a:r>
            <a:r>
              <a:rPr lang="en-GB" dirty="0"/>
              <a:t> </a:t>
            </a:r>
            <a:endParaRPr lang="en-GB" dirty="0">
              <a:ea typeface="Calibri"/>
              <a:cs typeface="Calibri"/>
            </a:endParaRPr>
          </a:p>
        </p:txBody>
      </p:sp>
      <p:sp>
        <p:nvSpPr>
          <p:cNvPr id="5" name="Title 4">
            <a:extLst>
              <a:ext uri="{FF2B5EF4-FFF2-40B4-BE49-F238E27FC236}">
                <a16:creationId xmlns:a16="http://schemas.microsoft.com/office/drawing/2014/main" id="{C931DFC5-B701-15A3-DBB3-787AE1B84B7D}"/>
              </a:ext>
            </a:extLst>
          </p:cNvPr>
          <p:cNvSpPr>
            <a:spLocks noGrp="1"/>
          </p:cNvSpPr>
          <p:nvPr>
            <p:ph type="title" idx="4294967295"/>
          </p:nvPr>
        </p:nvSpPr>
        <p:spPr>
          <a:xfrm>
            <a:off x="838200" y="678634"/>
            <a:ext cx="10515600" cy="1325563"/>
          </a:xfrm>
          <a:prstGeom prst="rect">
            <a:avLst/>
          </a:prstGeom>
        </p:spPr>
        <p:txBody>
          <a:bodyPr/>
          <a:lstStyle/>
          <a:p>
            <a:r>
              <a:rPr lang="el-GR" sz="2800" b="1" noProof="1">
                <a:solidFill>
                  <a:schemeClr val="bg1"/>
                </a:solidFill>
              </a:rPr>
              <a:t>Εισαγωγή</a:t>
            </a:r>
          </a:p>
        </p:txBody>
      </p:sp>
    </p:spTree>
    <p:extLst>
      <p:ext uri="{BB962C8B-B14F-4D97-AF65-F5344CB8AC3E}">
        <p14:creationId xmlns:p14="http://schemas.microsoft.com/office/powerpoint/2010/main" val="21586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23145" y="3429000"/>
            <a:ext cx="6864263" cy="1200329"/>
          </a:xfrm>
          <a:prstGeom prst="rect">
            <a:avLst/>
          </a:prstGeom>
          <a:noFill/>
        </p:spPr>
        <p:txBody>
          <a:bodyPr wrap="square" rtlCol="0">
            <a:spAutoFit/>
          </a:bodyPr>
          <a:lstStyle/>
          <a:p>
            <a:pPr latinLnBrk="0"/>
            <a:r>
              <a:rPr lang="en-GB" sz="2400" dirty="0">
                <a:ea typeface="Public Sans"/>
                <a:sym typeface="Public Sans"/>
              </a:rPr>
              <a:t>Οι ενεργειακές κοινότητες μπορούν να χρησιμοποιούν </a:t>
            </a:r>
            <a:r>
              <a:rPr lang="en-GB" sz="2400" noProof="0" dirty="0">
                <a:ea typeface="Public Sans"/>
                <a:sym typeface="Public Sans"/>
              </a:rPr>
              <a:t>ολοκληρωμένα ψηφιακά εργαλεία για παρακολούθηση, ανάλυση και συνεργασία, προκειμένου να λαμβάνουν αποφάσεις βάσει δεδομένων και να προωθούν τον τοπικό σχεδιασμό.</a:t>
            </a:r>
            <a:endParaRPr lang="en-GB" sz="2400" noProof="0" dirty="0"/>
          </a:p>
        </p:txBody>
      </p:sp>
      <p:pic>
        <p:nvPicPr>
          <p:cNvPr id="7" name="Picture 6">
            <a:extLst>
              <a:ext uri="{FF2B5EF4-FFF2-40B4-BE49-F238E27FC236}">
                <a16:creationId xmlns:a16="http://schemas.microsoft.com/office/drawing/2014/main" id="{85621054-3CDE-2578-B3BD-D09FC23B2B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05" y="2154128"/>
            <a:ext cx="3415169" cy="4553559"/>
          </a:xfrm>
          <a:prstGeom prst="rect">
            <a:avLst/>
          </a:prstGeom>
        </p:spPr>
      </p:pic>
      <p:sp>
        <p:nvSpPr>
          <p:cNvPr id="2" name="Title 1">
            <a:extLst>
              <a:ext uri="{FF2B5EF4-FFF2-40B4-BE49-F238E27FC236}">
                <a16:creationId xmlns:a16="http://schemas.microsoft.com/office/drawing/2014/main" id="{4949A0A8-AB32-8A57-63B5-4AF1D554A169}"/>
              </a:ext>
            </a:extLst>
          </p:cNvPr>
          <p:cNvSpPr>
            <a:spLocks noGrp="1"/>
          </p:cNvSpPr>
          <p:nvPr>
            <p:ph type="title" idx="4294967295"/>
          </p:nvPr>
        </p:nvSpPr>
        <p:spPr>
          <a:xfrm>
            <a:off x="523240" y="720725"/>
            <a:ext cx="11240392" cy="1325563"/>
          </a:xfrm>
          <a:prstGeom prst="rect">
            <a:avLst/>
          </a:prstGeom>
        </p:spPr>
        <p:txBody>
          <a:bodyPr/>
          <a:lstStyle/>
          <a:p>
            <a:pPr latinLnBrk="0"/>
            <a:r>
              <a:rPr lang="el-GR" sz="2800" b="1" noProof="1">
                <a:solidFill>
                  <a:schemeClr val="bg1"/>
                </a:solidFill>
                <a:latin typeface="Calibri" panose="020F0502020204030204" pitchFamily="34" charset="0"/>
                <a:ea typeface="Public Sans"/>
                <a:cs typeface="Public Sans"/>
              </a:rPr>
              <a:t>6. </a:t>
            </a:r>
            <a:r>
              <a:rPr lang="el-GR" sz="2800" b="1" noProof="1">
                <a:solidFill>
                  <a:schemeClr val="bg1"/>
                </a:solidFill>
              </a:rPr>
              <a:t>Διαχείριση ενέργειας και ενεργειακές κοινότητες: Κοινωνική διάσταση</a:t>
            </a:r>
            <a:endParaRPr lang="el-GR" b="1" noProof="1"/>
          </a:p>
        </p:txBody>
      </p:sp>
    </p:spTree>
    <p:extLst>
      <p:ext uri="{BB962C8B-B14F-4D97-AF65-F5344CB8AC3E}">
        <p14:creationId xmlns:p14="http://schemas.microsoft.com/office/powerpoint/2010/main" val="33498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7C7-DDE5-A173-3D92-B79277BAE8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D1A277-0A64-D5B6-B84D-616E45268031}"/>
              </a:ext>
            </a:extLst>
          </p:cNvPr>
          <p:cNvSpPr>
            <a:spLocks noGrp="1"/>
          </p:cNvSpPr>
          <p:nvPr>
            <p:ph type="title" idx="4294967295"/>
          </p:nvPr>
        </p:nvSpPr>
        <p:spPr>
          <a:xfrm>
            <a:off x="553312" y="824822"/>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rPr>
              <a:t>Εργαλεία: </a:t>
            </a:r>
            <a:r>
              <a:rPr lang="el-GR" sz="2800" b="1" kern="1200" baseline="0" noProof="1">
                <a:solidFill>
                  <a:srgbClr val="FFFFFF"/>
                </a:solidFill>
                <a:effectLst/>
                <a:latin typeface="Calibri" panose="020F0502020204030204" pitchFamily="34" charset="0"/>
              </a:rPr>
              <a:t>Κοινωνική δικτύωση</a:t>
            </a:r>
            <a:endParaRPr lang="el-GR" noProof="1">
              <a:effectLst/>
            </a:endParaRPr>
          </a:p>
          <a:p>
            <a:endParaRPr lang="el-GR" noProof="1"/>
          </a:p>
        </p:txBody>
      </p:sp>
      <p:graphicFrame>
        <p:nvGraphicFramePr>
          <p:cNvPr id="2" name="Table 1" descr="A similar table to previous ones but while this has an identical four columns, there are only two rows. The first row is the same: 1. Tool. 2. Services. 3. Benefits for an energy community. 4. How can this tool support an energy community?&#10;First and only data row: 1. EnergyID (The Netherlands, Belgium, France, Portugal, Italy). 2. All-in-one consumption monitoring, Solar performance insights, Data integrations, Collaborative social groups. 3. Fosters community engagement, Empowers local planning, Benchmarking for action. 4. Data-driven decision making, Enhanced social collaboration, Customisable analytics.&#10;">
            <a:extLst>
              <a:ext uri="{FF2B5EF4-FFF2-40B4-BE49-F238E27FC236}">
                <a16:creationId xmlns:a16="http://schemas.microsoft.com/office/drawing/2014/main" id="{EF147B53-78E2-7B78-CCB8-89E74E525DAA}"/>
              </a:ext>
            </a:extLst>
          </p:cNvPr>
          <p:cNvGraphicFramePr>
            <a:graphicFrameLocks noGrp="1"/>
          </p:cNvGraphicFramePr>
          <p:nvPr/>
        </p:nvGraphicFramePr>
        <p:xfrm>
          <a:off x="553312" y="2528388"/>
          <a:ext cx="11085373" cy="4145280"/>
        </p:xfrm>
        <a:graphic>
          <a:graphicData uri="http://schemas.openxmlformats.org/drawingml/2006/table">
            <a:tbl>
              <a:tblPr firstRow="1" firstCol="1" bandRow="1">
                <a:tableStyleId>{3B4B98B0-60AC-42C2-AFA5-B58CD77FA1E5}</a:tableStyleId>
              </a:tblPr>
              <a:tblGrid>
                <a:gridCol w="1750977">
                  <a:extLst>
                    <a:ext uri="{9D8B030D-6E8A-4147-A177-3AD203B41FA5}">
                      <a16:colId xmlns:a16="http://schemas.microsoft.com/office/drawing/2014/main" val="1956655456"/>
                    </a:ext>
                  </a:extLst>
                </a:gridCol>
                <a:gridCol w="2806330">
                  <a:extLst>
                    <a:ext uri="{9D8B030D-6E8A-4147-A177-3AD203B41FA5}">
                      <a16:colId xmlns:a16="http://schemas.microsoft.com/office/drawing/2014/main" val="3114145817"/>
                    </a:ext>
                  </a:extLst>
                </a:gridCol>
                <a:gridCol w="2934354">
                  <a:extLst>
                    <a:ext uri="{9D8B030D-6E8A-4147-A177-3AD203B41FA5}">
                      <a16:colId xmlns:a16="http://schemas.microsoft.com/office/drawing/2014/main" val="1035212580"/>
                    </a:ext>
                  </a:extLst>
                </a:gridCol>
                <a:gridCol w="3593712">
                  <a:extLst>
                    <a:ext uri="{9D8B030D-6E8A-4147-A177-3AD203B41FA5}">
                      <a16:colId xmlns:a16="http://schemas.microsoft.com/office/drawing/2014/main" val="1964108697"/>
                    </a:ext>
                  </a:extLst>
                </a:gridCol>
              </a:tblGrid>
              <a:tr h="476185">
                <a:tc>
                  <a:txBody>
                    <a:bodyPr/>
                    <a:lstStyle/>
                    <a:p>
                      <a:pPr algn="ctr" latinLnBrk="0"/>
                      <a:r>
                        <a:rPr lang="en-GB" sz="2000" noProof="0" dirty="0">
                          <a:latin typeface="+mn-lt"/>
                        </a:rPr>
                        <a:t>Εργαλείο</a:t>
                      </a:r>
                    </a:p>
                  </a:txBody>
                  <a:tcPr anchor="ctr">
                    <a:solidFill>
                      <a:schemeClr val="accent1">
                        <a:alpha val="3000"/>
                      </a:schemeClr>
                    </a:solidFill>
                  </a:tcPr>
                </a:tc>
                <a:tc>
                  <a:txBody>
                    <a:bodyPr/>
                    <a:lstStyle/>
                    <a:p>
                      <a:pPr algn="ctr" latinLnBrk="0"/>
                      <a:r>
                        <a:rPr lang="en-GB" sz="2000" noProof="0" dirty="0">
                          <a:latin typeface="+mn-lt"/>
                        </a:rPr>
                        <a:t>Υπηρεσίες </a:t>
                      </a:r>
                    </a:p>
                  </a:txBody>
                  <a:tcPr anchor="ctr">
                    <a:solidFill>
                      <a:schemeClr val="accent1">
                        <a:alpha val="3000"/>
                      </a:schemeClr>
                    </a:solidFill>
                  </a:tcPr>
                </a:tc>
                <a:tc>
                  <a:txBody>
                    <a:bodyPr/>
                    <a:lstStyle/>
                    <a:p>
                      <a:pPr algn="ctr" latinLnBrk="0"/>
                      <a:r>
                        <a:rPr lang="en-GB" sz="2000" noProof="0" dirty="0">
                          <a:latin typeface="+mn-lt"/>
                        </a:rPr>
                        <a:t>Οφέλη για μια ενεργειακή κοινότητα</a:t>
                      </a:r>
                    </a:p>
                  </a:txBody>
                  <a:tcPr anchor="ctr">
                    <a:solidFill>
                      <a:schemeClr val="accent1">
                        <a:alpha val="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Πώς μπορεί αυτό το εργαλείο να υποστηρίξει μια ενεργειακή κοινότητα</a:t>
                      </a:r>
                      <a:r>
                        <a:rPr lang="en-GB" sz="2000" dirty="0">
                          <a:latin typeface="+mn-lt"/>
                        </a:rPr>
                        <a:t>;</a:t>
                      </a:r>
                    </a:p>
                  </a:txBody>
                  <a:tcPr anchor="ctr">
                    <a:solidFill>
                      <a:schemeClr val="accent1">
                        <a:alpha val="3000"/>
                      </a:schemeClr>
                    </a:solidFill>
                  </a:tcPr>
                </a:tc>
                <a:extLst>
                  <a:ext uri="{0D108BD9-81ED-4DB2-BD59-A6C34878D82A}">
                    <a16:rowId xmlns:a16="http://schemas.microsoft.com/office/drawing/2014/main" val="3341151641"/>
                  </a:ext>
                </a:extLst>
              </a:tr>
              <a:tr h="2803750">
                <a:tc>
                  <a:txBody>
                    <a:bodyPr/>
                    <a:lstStyle/>
                    <a:p>
                      <a:pPr lvl="0" algn="l" latinLnBrk="0">
                        <a:buNone/>
                      </a:pPr>
                      <a:r>
                        <a:rPr lang="en-GB" sz="2000" b="1" i="0" u="none" strike="noStrike" cap="none" baseline="0" noProof="0" dirty="0">
                          <a:solidFill>
                            <a:srgbClr val="000000"/>
                          </a:solidFill>
                          <a:latin typeface="+mn-lt"/>
                          <a:ea typeface="+mn-ea"/>
                          <a:cs typeface="+mn-cs"/>
                          <a:hlinkClick r:id="rId3"/>
                        </a:rPr>
                        <a:t>EnergyID</a:t>
                      </a:r>
                      <a:endParaRPr lang="en-GB" sz="2000" b="1" i="0" u="none" strike="noStrike" cap="none" baseline="0" noProof="0" dirty="0">
                        <a:solidFill>
                          <a:srgbClr val="000000"/>
                        </a:solidFill>
                        <a:latin typeface="+mn-lt"/>
                        <a:ea typeface="+mn-ea"/>
                        <a:cs typeface="+mn-cs"/>
                      </a:endParaRPr>
                    </a:p>
                    <a:p>
                      <a:pPr lvl="0" algn="l" latinLnBrk="0">
                        <a:buNone/>
                      </a:pPr>
                      <a:r>
                        <a:rPr lang="en-GB" sz="2000" b="1" i="0" u="none" strike="noStrike" cap="none" baseline="0" noProof="0" dirty="0">
                          <a:solidFill>
                            <a:srgbClr val="000000"/>
                          </a:solidFill>
                          <a:latin typeface="+mn-lt"/>
                          <a:ea typeface="+mn-ea"/>
                          <a:cs typeface="+mn-cs"/>
                          <a:sym typeface="Arial"/>
                        </a:rPr>
                        <a:t>(Ολλανδία, Βέλγιο, Γαλλία, Πορτογαλία, Ιταλία)</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baseline="0" noProof="0" dirty="0">
                          <a:solidFill>
                            <a:srgbClr val="000000"/>
                          </a:solidFill>
                          <a:latin typeface="+mn-lt"/>
                        </a:rPr>
                        <a:t>Ολοκληρωμένη παρακολούθηση της κατανάλωσης</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Πληροφορίες για την απόδοση των ηλιακών συστημάτων</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Ενσωμάτωση δεδομένων</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Ομάδες κοινωνικής συνεργασίας</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noProof="0" dirty="0">
                          <a:solidFill>
                            <a:srgbClr val="000000"/>
                          </a:solidFill>
                          <a:latin typeface="+mn-lt"/>
                        </a:rPr>
                        <a:t>Προώθηση της συμμετοχής της κοινότητας</a:t>
                      </a:r>
                    </a:p>
                    <a:p>
                      <a:pPr marL="342900" lvl="0" indent="-342900" algn="l" latinLnBrk="0">
                        <a:lnSpc>
                          <a:spcPct val="100000"/>
                        </a:lnSpc>
                        <a:buFont typeface="Arial"/>
                        <a:buChar char="•"/>
                      </a:pPr>
                      <a:r>
                        <a:rPr lang="en-GB" sz="2000" b="0" i="0" u="none" strike="noStrike" cap="none" noProof="0" dirty="0">
                          <a:solidFill>
                            <a:srgbClr val="000000"/>
                          </a:solidFill>
                          <a:latin typeface="+mn-lt"/>
                        </a:rPr>
                        <a:t>Ενδυναμώνει τον τοπικό σχεδιασμό</a:t>
                      </a:r>
                    </a:p>
                    <a:p>
                      <a:pPr marL="342900" lvl="0" indent="-342900" algn="l" latinLnBrk="0">
                        <a:lnSpc>
                          <a:spcPct val="100000"/>
                        </a:lnSpc>
                        <a:buFont typeface="Arial"/>
                        <a:buChar char="•"/>
                      </a:pPr>
                      <a:r>
                        <a:rPr lang="en-GB" sz="2000" b="0" i="0" u="none" strike="noStrike" cap="none" noProof="0" dirty="0">
                          <a:solidFill>
                            <a:srgbClr val="000000"/>
                          </a:solidFill>
                          <a:latin typeface="+mn-lt"/>
                        </a:rPr>
                        <a:t>Αξιολόγηση για δράση</a:t>
                      </a:r>
                    </a:p>
                    <a:p>
                      <a:pPr marL="342900" lvl="0" indent="-342900" algn="l" latinLnBrk="0">
                        <a:lnSpc>
                          <a:spcPct val="100000"/>
                        </a:lnSpc>
                        <a:buFont typeface="Arial"/>
                        <a:buChar char="•"/>
                      </a:pPr>
                      <a:endParaRPr lang="en-GB" sz="2000" b="0" i="0" u="none" strike="noStrike" cap="none" noProof="0" dirty="0">
                        <a:solidFill>
                          <a:srgbClr val="000000"/>
                        </a:solidFill>
                        <a:latin typeface="+mn-lt"/>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Λήψη αποφάσεων βάσει δεδομένων</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Ενισχυμένη κοινωνική συνεργασία</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Προσαρμόσιμες αναλύσεις</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57794235"/>
                  </a:ext>
                </a:extLst>
              </a:tr>
            </a:tbl>
          </a:graphicData>
        </a:graphic>
      </p:graphicFrame>
    </p:spTree>
    <p:extLst>
      <p:ext uri="{BB962C8B-B14F-4D97-AF65-F5344CB8AC3E}">
        <p14:creationId xmlns:p14="http://schemas.microsoft.com/office/powerpoint/2010/main" val="111039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5E2BE-4484-1442-7876-1F12D9DB4ABA}"/>
              </a:ext>
            </a:extLst>
          </p:cNvPr>
          <p:cNvSpPr>
            <a:spLocks noGrp="1"/>
          </p:cNvSpPr>
          <p:nvPr>
            <p:ph type="title" idx="4294967295"/>
          </p:nvPr>
        </p:nvSpPr>
        <p:spPr>
          <a:xfrm>
            <a:off x="391160" y="862965"/>
            <a:ext cx="1133348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7. Επιλογή εργαλείων πληροφορικής για την ενεργειακή σας κοινότητα: Αξιολόγηση - Εισαγωγή  </a:t>
            </a:r>
            <a:endParaRPr lang="el-GR" noProof="1">
              <a:effectLst/>
            </a:endParaRPr>
          </a:p>
          <a:p>
            <a:endParaRPr lang="el-GR"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Πώς μπορούμε να επιλέξουμε τα κατάλληλα εργαλεία πληροφορικής για την ενεργειακή μας κοινότητα;</a:t>
            </a:r>
          </a:p>
          <a:p>
            <a:pPr algn="ctr" latinLnBrk="0"/>
            <a:endParaRPr lang="en-US" sz="4800" i="1" dirty="0">
              <a:solidFill>
                <a:schemeClr val="accent2"/>
              </a:solidFill>
            </a:endParaRPr>
          </a:p>
        </p:txBody>
      </p:sp>
    </p:spTree>
    <p:extLst>
      <p:ext uri="{BB962C8B-B14F-4D97-AF65-F5344CB8AC3E}">
        <p14:creationId xmlns:p14="http://schemas.microsoft.com/office/powerpoint/2010/main" val="293535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2434225" y="2121821"/>
            <a:ext cx="9757775" cy="4093428"/>
          </a:xfrm>
          <a:prstGeom prst="rect">
            <a:avLst/>
          </a:prstGeom>
          <a:noFill/>
        </p:spPr>
        <p:txBody>
          <a:bodyPr wrap="square" rtlCol="0">
            <a:spAutoFit/>
          </a:bodyPr>
          <a:lstStyle/>
          <a:p>
            <a:pPr latinLnBrk="0"/>
            <a:r>
              <a:rPr lang="en-GB" sz="2000" noProof="0" dirty="0">
                <a:ea typeface="Public Sans"/>
                <a:sym typeface="Public Sans"/>
              </a:rPr>
              <a:t>Θα πρέπει να αξιολογήσετε ένα εργαλείο με βάση τη λειτουργικότητα, τη χρηστικότητα, την ενσωμάτωση, την επεκτασιμότητα, το κόστος, την υποστήριξη, την ασφάλεια και την ευελιξία του. Μερικές ερωτήσεις που πρέπει να λάβετε υπόψη:</a:t>
            </a:r>
          </a:p>
          <a:p>
            <a:pPr latinLnBrk="0"/>
            <a:endParaRPr lang="en-GB" sz="2000" noProof="0" dirty="0">
              <a:ea typeface="Public Sans"/>
              <a:sym typeface="Public Sans"/>
            </a:endParaRPr>
          </a:p>
          <a:p>
            <a:pPr marL="342900" indent="-342900" latinLnBrk="0">
              <a:buFont typeface="Arial" panose="020B0604020202020204" pitchFamily="34" charset="0"/>
              <a:buChar char="•"/>
            </a:pPr>
            <a:r>
              <a:rPr lang="en-GB" sz="2000" b="1" noProof="0" dirty="0">
                <a:sym typeface="Public Sans"/>
              </a:rPr>
              <a:t>Λειτουργικότητα: </a:t>
            </a:r>
            <a:r>
              <a:rPr lang="en-GB" sz="2000" noProof="0" dirty="0">
                <a:sym typeface="Public Sans"/>
              </a:rPr>
              <a:t>Το εργαλείο ανταποκρίνεται στις ενεργειακές μας ανάγκες;</a:t>
            </a:r>
          </a:p>
          <a:p>
            <a:pPr marL="342900" indent="-342900" latinLnBrk="0">
              <a:buFont typeface="Arial" panose="020B0604020202020204" pitchFamily="34" charset="0"/>
              <a:buChar char="•"/>
            </a:pPr>
            <a:r>
              <a:rPr lang="en-GB" sz="2000" b="1" noProof="0" dirty="0">
                <a:sym typeface="Public Sans"/>
              </a:rPr>
              <a:t>Χρηστικότητα: </a:t>
            </a:r>
            <a:r>
              <a:rPr lang="en-GB" sz="2000" noProof="0" dirty="0">
                <a:sym typeface="Public Sans"/>
              </a:rPr>
              <a:t>Είναι το εργαλείο εύκολο στη χρήση; </a:t>
            </a:r>
          </a:p>
          <a:p>
            <a:pPr marL="342900" indent="-342900" latinLnBrk="0">
              <a:buFont typeface="Arial" panose="020B0604020202020204" pitchFamily="34" charset="0"/>
              <a:buChar char="•"/>
            </a:pPr>
            <a:r>
              <a:rPr lang="en-GB" sz="2000" b="1" noProof="0" dirty="0">
                <a:sym typeface="Public Sans"/>
              </a:rPr>
              <a:t>Ενσωμάτωση: </a:t>
            </a:r>
            <a:r>
              <a:rPr lang="en-GB" sz="2000" noProof="0" dirty="0">
                <a:sym typeface="Public Sans"/>
              </a:rPr>
              <a:t>Το εργαλείο αυτό λειτουργεί με τα υπάρχοντα συστήματα;</a:t>
            </a:r>
          </a:p>
          <a:p>
            <a:pPr marL="342900" indent="-342900" latinLnBrk="0">
              <a:buFont typeface="Arial" panose="020B0604020202020204" pitchFamily="34" charset="0"/>
              <a:buChar char="•"/>
            </a:pPr>
            <a:r>
              <a:rPr lang="en-GB" sz="2000" b="1" noProof="0" dirty="0">
                <a:sym typeface="Public Sans"/>
              </a:rPr>
              <a:t>Επεκτασιμότητα: </a:t>
            </a:r>
            <a:r>
              <a:rPr lang="en-GB" sz="2000" noProof="0" dirty="0">
                <a:sym typeface="Public Sans"/>
              </a:rPr>
              <a:t>Μπορεί αυτό το εργαλείο να αναπτυχθεί μαζί με την κοινότητά μας; </a:t>
            </a:r>
          </a:p>
          <a:p>
            <a:pPr marL="342900" indent="-342900" latinLnBrk="0">
              <a:buFont typeface="Arial" panose="020B0604020202020204" pitchFamily="34" charset="0"/>
              <a:buChar char="•"/>
            </a:pPr>
            <a:r>
              <a:rPr lang="en-GB" sz="2000" b="1" noProof="0" dirty="0">
                <a:sym typeface="Public Sans"/>
              </a:rPr>
              <a:t>Σχέση κόστους-αποτελεσματικότητας: </a:t>
            </a:r>
            <a:r>
              <a:rPr lang="en-GB" sz="2000" noProof="0" dirty="0">
                <a:sym typeface="Public Sans"/>
              </a:rPr>
              <a:t>Τα οφέλη υπερτερούν των πρόσθετων δαπανών;</a:t>
            </a:r>
          </a:p>
          <a:p>
            <a:pPr marL="342900" indent="-342900" latinLnBrk="0">
              <a:buFont typeface="Arial" panose="020B0604020202020204" pitchFamily="34" charset="0"/>
              <a:buChar char="•"/>
            </a:pPr>
            <a:r>
              <a:rPr lang="en-GB" sz="2000" b="1" noProof="0" dirty="0">
                <a:sym typeface="Public Sans"/>
              </a:rPr>
              <a:t>Υποστήριξη και εκπαίδευση: </a:t>
            </a:r>
            <a:r>
              <a:rPr lang="en-GB" sz="2000" noProof="0" dirty="0">
                <a:sym typeface="Public Sans"/>
              </a:rPr>
              <a:t>Υπάρχει άμεση υποστήριξη;</a:t>
            </a:r>
          </a:p>
          <a:p>
            <a:pPr marL="342900" indent="-342900" latinLnBrk="0">
              <a:buFont typeface="Arial" panose="020B0604020202020204" pitchFamily="34" charset="0"/>
              <a:buChar char="•"/>
            </a:pPr>
            <a:r>
              <a:rPr lang="en-GB" sz="2000" b="1" noProof="0" dirty="0">
                <a:sym typeface="Public Sans"/>
              </a:rPr>
              <a:t>Ασφάλεια: </a:t>
            </a:r>
            <a:r>
              <a:rPr lang="en-GB" sz="2000" noProof="0" dirty="0">
                <a:sym typeface="Public Sans"/>
              </a:rPr>
              <a:t>Προστατεύονται τα δεδομένα και η ιδιωτικότητα; </a:t>
            </a:r>
          </a:p>
          <a:p>
            <a:pPr marL="342900" indent="-342900" latinLnBrk="0">
              <a:buFont typeface="Arial" panose="020B0604020202020204" pitchFamily="34" charset="0"/>
              <a:buChar char="•"/>
            </a:pPr>
            <a:r>
              <a:rPr lang="en-GB" sz="2000" b="1" noProof="0" dirty="0">
                <a:sym typeface="Public Sans"/>
              </a:rPr>
              <a:t>Ευελιξία: </a:t>
            </a:r>
            <a:r>
              <a:rPr lang="en-GB" sz="2000" noProof="0" dirty="0">
                <a:sym typeface="Public Sans"/>
              </a:rPr>
              <a:t>Μπορεί το εργαλείο να προσαρμοστεί στις ανάγκες μας; </a:t>
            </a:r>
          </a:p>
          <a:p>
            <a:pPr marL="342900" indent="-342900" latinLnBrk="0">
              <a:buFont typeface="Arial" panose="020B0604020202020204" pitchFamily="34" charset="0"/>
              <a:buChar char="•"/>
            </a:pPr>
            <a:r>
              <a:rPr lang="en-GB" sz="2000" b="1" noProof="0" dirty="0">
                <a:sym typeface="Public Sans"/>
              </a:rPr>
              <a:t>Σχόλια χρηστών: </a:t>
            </a:r>
            <a:r>
              <a:rPr lang="en-GB" sz="2000" noProof="0" dirty="0">
                <a:sym typeface="Public Sans"/>
              </a:rPr>
              <a:t>Είναι οι άλλοι ικανοποιημένοι με το εργαλείο; </a:t>
            </a:r>
          </a:p>
        </p:txBody>
      </p:sp>
      <p:pic>
        <p:nvPicPr>
          <p:cNvPr id="7" name="Picture 6">
            <a:extLst>
              <a:ext uri="{FF2B5EF4-FFF2-40B4-BE49-F238E27FC236}">
                <a16:creationId xmlns:a16="http://schemas.microsoft.com/office/drawing/2014/main" id="{7EDE630F-2ECF-6A5D-EF17-549090FB1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06" y="3429000"/>
            <a:ext cx="2142009" cy="1909958"/>
          </a:xfrm>
          <a:prstGeom prst="rect">
            <a:avLst/>
          </a:prstGeom>
        </p:spPr>
      </p:pic>
      <p:sp>
        <p:nvSpPr>
          <p:cNvPr id="2" name="Title 1">
            <a:extLst>
              <a:ext uri="{FF2B5EF4-FFF2-40B4-BE49-F238E27FC236}">
                <a16:creationId xmlns:a16="http://schemas.microsoft.com/office/drawing/2014/main" id="{8B2CEF8A-4EA9-CB54-C658-6EB3EFF77911}"/>
              </a:ext>
            </a:extLst>
          </p:cNvPr>
          <p:cNvSpPr>
            <a:spLocks noGrp="1"/>
          </p:cNvSpPr>
          <p:nvPr>
            <p:ph type="title" idx="4294967295"/>
          </p:nvPr>
        </p:nvSpPr>
        <p:spPr>
          <a:xfrm>
            <a:off x="401320" y="69024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7. Επιλογή εργαλείων πληροφορικής για την ενεργειακή σας κοινότητα: Αξιολόγηση  </a:t>
            </a:r>
            <a:endParaRPr lang="el-GR" noProof="1">
              <a:effectLst/>
            </a:endParaRPr>
          </a:p>
          <a:p>
            <a:endParaRPr lang="el-GR" noProof="1"/>
          </a:p>
        </p:txBody>
      </p:sp>
    </p:spTree>
    <p:extLst>
      <p:ext uri="{BB962C8B-B14F-4D97-AF65-F5344CB8AC3E}">
        <p14:creationId xmlns:p14="http://schemas.microsoft.com/office/powerpoint/2010/main" val="2021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5" name="Title 4">
            <a:extLst>
              <a:ext uri="{FF2B5EF4-FFF2-40B4-BE49-F238E27FC236}">
                <a16:creationId xmlns:a16="http://schemas.microsoft.com/office/drawing/2014/main" id="{B1381DB9-DA0D-39C8-FCA8-05B5CB2CB37C}"/>
              </a:ext>
            </a:extLst>
          </p:cNvPr>
          <p:cNvSpPr>
            <a:spLocks noGrp="1"/>
          </p:cNvSpPr>
          <p:nvPr>
            <p:ph type="title" idx="4294967295"/>
          </p:nvPr>
        </p:nvSpPr>
        <p:spPr>
          <a:xfrm>
            <a:off x="753706" y="579727"/>
            <a:ext cx="10515600" cy="1325563"/>
          </a:xfrm>
          <a:prstGeom prst="rect">
            <a:avLst/>
          </a:prstGeom>
        </p:spPr>
        <p:txBody>
          <a:bodyPr/>
          <a:lstStyle/>
          <a:p>
            <a:pPr rtl="0" eaLnBrk="1" latinLnBrk="1" hangingPunct="1"/>
            <a:r>
              <a:rPr lang="el-GR"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Επόμενα βήματα</a:t>
            </a:r>
            <a:endParaRPr lang="el-GR" noProof="1">
              <a:effectLst/>
            </a:endParaRPr>
          </a:p>
          <a:p>
            <a:endParaRPr lang="el-GR" noProof="1"/>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Αν θέλετε να μάθετε περισσότερα για τα εργαλεία, τις υπηρεσίες και τα προϊόντα που υποστηρίζουν τις ενεργειακές κοινότητες, μπορεί να σας φανούν χρήσιμες οι ακόλουθες πηγές: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793018" y="3322465"/>
            <a:ext cx="2388592" cy="1754326"/>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Διαβάστε </a:t>
            </a:r>
            <a:r>
              <a:rPr lang="en-US" altLang="ko-KR" dirty="0">
                <a:solidFill>
                  <a:srgbClr val="373737"/>
                </a:solidFill>
                <a:ea typeface="맑은 고딕"/>
              </a:rPr>
              <a:t>το </a:t>
            </a:r>
            <a:r>
              <a:rPr lang="en-US" altLang="ko-KR" i="1" dirty="0">
                <a:solidFill>
                  <a:srgbClr val="373737"/>
                </a:solidFill>
                <a:ea typeface="맑은 고딕"/>
                <a:hlinkClick r:id="rId3"/>
              </a:rPr>
              <a:t>αρχείο </a:t>
            </a:r>
            <a:r>
              <a:rPr lang="en-US" altLang="ko-KR" dirty="0">
                <a:solidFill>
                  <a:srgbClr val="373737"/>
                </a:solidFill>
                <a:ea typeface="맑은 고딕"/>
              </a:rPr>
              <a:t>της Ευρωπαϊκής Επιτροπής </a:t>
            </a:r>
            <a:r>
              <a:rPr lang="en-US" altLang="ko-KR" i="1" dirty="0">
                <a:solidFill>
                  <a:srgbClr val="373737"/>
                </a:solidFill>
                <a:ea typeface="맑은 고딕"/>
                <a:hlinkClick r:id="rId3"/>
              </a:rPr>
              <a:t>για τις ενεργειακές κοινότητες: Ψηφιακά εργαλεία για τις ενεργειακές κοινότητες</a:t>
            </a:r>
            <a:r>
              <a:rPr lang="en-US" altLang="ko-KR" i="1" dirty="0">
                <a:solidFill>
                  <a:srgbClr val="373737"/>
                </a:solidFill>
                <a:ea typeface="맑은 고딕"/>
              </a:rPr>
              <a:t>.  </a:t>
            </a:r>
            <a:endParaRPr lang="en-US" altLang="ko-KR" i="1" dirty="0">
              <a:solidFill>
                <a:srgbClr val="373737"/>
              </a:solidFill>
              <a:ea typeface="맑은 고딕"/>
              <a:cs typeface="Calibri"/>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952638"/>
            <a:ext cx="2364667" cy="1477328"/>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rPr>
              <a:t>Δείτε τη σειρά σύντομων μαθημάτων της Every1: </a:t>
            </a:r>
            <a:r>
              <a:rPr lang="en-US" i="1" dirty="0">
                <a:solidFill>
                  <a:srgbClr val="373737"/>
                </a:solidFill>
                <a:ea typeface="Calibri"/>
                <a:hlinkClick r:id="rId4"/>
              </a:rPr>
              <a:t>Βασικά στοιχεία ψηφιακής ενέργειας</a:t>
            </a:r>
            <a:r>
              <a:rPr lang="en-US" i="1" dirty="0">
                <a:solidFill>
                  <a:srgbClr val="373737"/>
                </a:solidFill>
                <a:ea typeface="Calibri"/>
              </a:rPr>
              <a:t>.</a:t>
            </a:r>
            <a:endParaRPr lang="en-US" sz="1400" dirty="0"/>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323751"/>
            <a:ext cx="2338969" cy="2585323"/>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Διαβάστε την ερευνητική εργασία Energy Reports με τίτλο </a:t>
            </a:r>
            <a:r>
              <a:rPr lang="en-US" altLang="ko-KR" i="1" dirty="0">
                <a:solidFill>
                  <a:srgbClr val="373737"/>
                </a:solidFill>
                <a:ea typeface="맑은 고딕"/>
                <a:cs typeface="Calibri"/>
                <a:hlinkClick r:id="rId5"/>
              </a:rPr>
              <a:t>«Εργαλεία μοντελοποίησης για την αξιολόγηση των Κοινοτήτων Ανανεώσιμων Πηγών Ενέργειας</a:t>
            </a:r>
            <a:r>
              <a:rPr lang="en-US" altLang="ko-KR" i="1" dirty="0">
                <a:solidFill>
                  <a:srgbClr val="373737"/>
                </a:solidFill>
                <a:ea typeface="맑은 고딕"/>
                <a:cs typeface="Calibri"/>
              </a:rPr>
              <a:t>». </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785104"/>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hlinkClick r:id="rId6"/>
              </a:rPr>
              <a:t>Μάθετε περισσότερα για τα εκπαιδευτικά υλικά του προγράμματος Every1.</a:t>
            </a:r>
            <a:endParaRPr lang="en-US" sz="1400" dirty="0"/>
          </a:p>
          <a:p>
            <a:pPr algn="ctr" latinLnBrk="0"/>
            <a:endParaRPr lang="en-US" altLang="ko-KR" dirty="0">
              <a:solidFill>
                <a:srgbClr val="373737"/>
              </a:solidFill>
              <a:ea typeface="맑은 고딕"/>
              <a:cs typeface="Calibri"/>
            </a:endParaRPr>
          </a:p>
        </p:txBody>
      </p:sp>
    </p:spTree>
    <p:extLst>
      <p:ext uri="{BB962C8B-B14F-4D97-AF65-F5344CB8AC3E}">
        <p14:creationId xmlns:p14="http://schemas.microsoft.com/office/powerpoint/2010/main" val="87489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678751"/>
          </a:xfrm>
          <a:prstGeom prst="rect">
            <a:avLst/>
          </a:prstGeom>
          <a:noFill/>
        </p:spPr>
        <p:txBody>
          <a:bodyPr wrap="square" lIns="91440" tIns="45720" rIns="91440" bIns="45720" rtlCol="0" anchor="t">
            <a:spAutoFit/>
          </a:bodyPr>
          <a:lstStyle/>
          <a:p>
            <a:pPr latinLnBrk="0"/>
            <a:r>
              <a:rPr lang="en-GB" dirty="0"/>
              <a:t>Αυτή η παρουσίαση με τίτλο </a:t>
            </a:r>
            <a:r>
              <a:rPr lang="en-GB" i="1" dirty="0"/>
              <a:t>«</a:t>
            </a:r>
            <a:r>
              <a:rPr lang="el-GR" dirty="0"/>
              <a:t>Ενεργειακές</a:t>
            </a:r>
            <a:r>
              <a:rPr lang="en-GB" dirty="0"/>
              <a:t> </a:t>
            </a:r>
            <a:r>
              <a:rPr lang="el-GR" dirty="0"/>
              <a:t>κοινότητες:</a:t>
            </a:r>
            <a:r>
              <a:rPr lang="en-GB" dirty="0"/>
              <a:t> </a:t>
            </a:r>
            <a:r>
              <a:rPr lang="el-GR" dirty="0"/>
              <a:t>Βασικές γνώσεις</a:t>
            </a:r>
            <a:r>
              <a:rPr lang="en-GB" dirty="0"/>
              <a:t> </a:t>
            </a:r>
            <a:r>
              <a:rPr lang="el-GR" dirty="0"/>
              <a:t>πληροφορικής</a:t>
            </a:r>
            <a:r>
              <a:rPr lang="en-GB" i="1" dirty="0"/>
              <a:t>» </a:t>
            </a:r>
            <a:r>
              <a:rPr lang="en-GB" dirty="0"/>
              <a:t>δημιουργήθηκε από το έργο Every1 και διατίθεται υπό την άδεια </a:t>
            </a:r>
            <a:r>
              <a:rPr lang="en-GB" dirty="0">
                <a:hlinkClick r:id="rId3"/>
              </a:rPr>
              <a:t>CC BY-SA 4.0</a:t>
            </a:r>
            <a:r>
              <a:rPr lang="en-GB" dirty="0"/>
              <a:t>, εκτός αν ορίζεται διαφορετικά. </a:t>
            </a:r>
          </a:p>
          <a:p>
            <a:pPr latinLnBrk="0"/>
            <a:endParaRPr lang="en-GB" dirty="0"/>
          </a:p>
          <a:p>
            <a:pPr latinLnBrk="0"/>
            <a:r>
              <a:rPr lang="en-GB" dirty="0"/>
              <a:t>Οι εικόνες που χρησιμοποιούνται σε αυτή την παρουσίαση είναι οι εξής: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εξωφύλλου: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από </a:t>
            </a:r>
            <a:r>
              <a:rPr lang="en-US" dirty="0" err="1">
                <a:solidFill>
                  <a:schemeClr val="dk1"/>
                </a:solidFill>
                <a:ea typeface="Public Sans"/>
                <a:cs typeface="Public Sans"/>
                <a:sym typeface="Public Sans"/>
              </a:rPr>
              <a:t>τον patrick verstappen </a:t>
            </a:r>
            <a:r>
              <a:rPr lang="en-US"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εισαγωγικού κειμένου: </a:t>
            </a:r>
            <a:r>
              <a:rPr lang="en-US" i="1" dirty="0">
                <a:solidFill>
                  <a:schemeClr val="dk1"/>
                </a:solidFill>
                <a:ea typeface="Public Sans"/>
                <a:cs typeface="Public Sans"/>
                <a:sym typeface="Public Sans"/>
              </a:rPr>
              <a:t>Χαρτί δίπλα σε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από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τον Lukas στο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1: </a:t>
            </a:r>
            <a:r>
              <a:rPr lang="en-US" sz="1800" dirty="0">
                <a:solidFill>
                  <a:schemeClr val="dk1"/>
                </a:solidFill>
                <a:ea typeface="Public Sans"/>
                <a:cs typeface="Public Sans"/>
                <a:sym typeface="Public Sans"/>
                <a:hlinkClick r:id="rId7"/>
              </a:rPr>
              <a:t>Digital City </a:t>
            </a:r>
            <a:r>
              <a:rPr lang="en-US" sz="1800" dirty="0">
                <a:solidFill>
                  <a:schemeClr val="dk1"/>
                </a:solidFill>
                <a:ea typeface="Public Sans"/>
                <a:cs typeface="Public Sans"/>
                <a:sym typeface="Public Sans"/>
              </a:rPr>
              <a:t>από τον scratch-media με άδεια </a:t>
            </a:r>
            <a:r>
              <a:rPr lang="en-US" sz="1800" dirty="0">
                <a:solidFill>
                  <a:schemeClr val="dk1"/>
                </a:solidFill>
                <a:ea typeface="Public Sans"/>
                <a:cs typeface="Public Sans"/>
                <a:sym typeface="Public Sans"/>
                <a:hlinkClick r:id="rId5"/>
              </a:rPr>
              <a:t>CC BY-NC-ND 2.0</a:t>
            </a:r>
            <a:r>
              <a:rPr lang="en-US" sz="18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Ερώτηση 2: </a:t>
            </a:r>
            <a:r>
              <a:rPr lang="en-US" sz="1800" dirty="0">
                <a:solidFill>
                  <a:schemeClr val="dk1"/>
                </a:solidFill>
                <a:ea typeface="Public Sans"/>
                <a:cs typeface="Public Sans"/>
                <a:sym typeface="Public Sans"/>
                <a:hlinkClick r:id="rId8"/>
              </a:rPr>
              <a:t>solar </a:t>
            </a:r>
            <a:r>
              <a:rPr lang="en-US" sz="1800" dirty="0">
                <a:solidFill>
                  <a:schemeClr val="dk1"/>
                </a:solidFill>
                <a:ea typeface="Public Sans"/>
                <a:cs typeface="Public Sans"/>
                <a:sym typeface="Public Sans"/>
              </a:rPr>
              <a:t>από </a:t>
            </a:r>
            <a:r>
              <a:rPr lang="en-US" sz="1800" dirty="0" err="1">
                <a:solidFill>
                  <a:schemeClr val="dk1"/>
                </a:solidFill>
                <a:ea typeface="Public Sans"/>
                <a:cs typeface="Public Sans"/>
                <a:sym typeface="Public Sans"/>
              </a:rPr>
              <a:t>betmari </a:t>
            </a:r>
            <a:r>
              <a:rPr lang="en-US" sz="1800" dirty="0">
                <a:solidFill>
                  <a:schemeClr val="dk1"/>
                </a:solidFill>
                <a:ea typeface="Public Sans"/>
                <a:cs typeface="Public Sans"/>
                <a:sym typeface="Public Sans"/>
              </a:rPr>
              <a:t>με άδεια </a:t>
            </a:r>
            <a:r>
              <a:rPr lang="en-US" sz="1800" dirty="0">
                <a:solidFill>
                  <a:schemeClr val="dk1"/>
                </a:solidFill>
                <a:ea typeface="Public Sans"/>
                <a:cs typeface="Public Sans"/>
                <a:sym typeface="Public Sans"/>
                <a:hlinkClick r:id="rId9"/>
              </a:rPr>
              <a:t>CC BY-NC 2.0</a:t>
            </a:r>
            <a:r>
              <a:rPr lang="en-US" sz="18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3: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του Alan Levine με άδεια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Ερώτηση 4: Η εικόνα </a:t>
            </a:r>
            <a:r>
              <a:rPr lang="en-US" sz="1800" dirty="0">
                <a:solidFill>
                  <a:schemeClr val="dk1"/>
                </a:solidFill>
                <a:ea typeface="Public Sans"/>
                <a:cs typeface="Public Sans"/>
                <a:sym typeface="Public Sans"/>
                <a:hlinkClick r:id="rId12"/>
              </a:rPr>
              <a:t>«Solar façade» </a:t>
            </a:r>
            <a:r>
              <a:rPr lang="en-US" sz="1800" dirty="0">
                <a:solidFill>
                  <a:schemeClr val="dk1"/>
                </a:solidFill>
                <a:ea typeface="Public Sans"/>
                <a:cs typeface="Public Sans"/>
                <a:sym typeface="Public Sans"/>
              </a:rPr>
              <a:t>του La Citta Vita διαθέτει άδεια </a:t>
            </a:r>
            <a:r>
              <a:rPr lang="en-US" sz="1800" dirty="0">
                <a:solidFill>
                  <a:schemeClr val="dk1"/>
                </a:solidFill>
                <a:ea typeface="Public Sans"/>
                <a:cs typeface="Public Sans"/>
                <a:sym typeface="Public Sans"/>
                <a:hlinkClick r:id="rId13"/>
              </a:rPr>
              <a:t>CC BY-SA 2.0</a:t>
            </a:r>
            <a:r>
              <a:rPr lang="en-US" sz="18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5: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από τον Mike Lawrence με άδεια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Ερώτηση 6: </a:t>
            </a:r>
            <a:r>
              <a:rPr lang="en-US" sz="1800" dirty="0">
                <a:solidFill>
                  <a:schemeClr val="dk1"/>
                </a:solidFill>
                <a:ea typeface="Public Sans"/>
                <a:cs typeface="Public Sans"/>
                <a:sym typeface="Public Sans"/>
                <a:hlinkClick r:id="rId16"/>
              </a:rPr>
              <a:t>Το Moss Community Energy Launch </a:t>
            </a:r>
            <a:r>
              <a:rPr lang="en-US" sz="1800" dirty="0">
                <a:solidFill>
                  <a:schemeClr val="dk1"/>
                </a:solidFill>
                <a:ea typeface="Public Sans"/>
                <a:cs typeface="Public Sans"/>
                <a:sym typeface="Public Sans"/>
              </a:rPr>
              <a:t>της 10 10 διαθέτει άδεια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7: </a:t>
            </a:r>
            <a:r>
              <a:rPr lang="en-US" dirty="0">
                <a:solidFill>
                  <a:schemeClr val="dk1"/>
                </a:solidFill>
                <a:ea typeface="Public Sans"/>
                <a:cs typeface="Public Sans"/>
                <a:sym typeface="Public Sans"/>
                <a:hlinkClick r:id="rId17"/>
              </a:rPr>
              <a:t>Η ερώτηση 1 </a:t>
            </a:r>
            <a:r>
              <a:rPr lang="en-US" dirty="0">
                <a:solidFill>
                  <a:schemeClr val="dk1"/>
                </a:solidFill>
                <a:ea typeface="Public Sans"/>
                <a:cs typeface="Public Sans"/>
                <a:sym typeface="Public Sans"/>
              </a:rPr>
              <a:t>από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έχει </a:t>
            </a:r>
            <a:r>
              <a:rPr lang="en-US" sz="1800" dirty="0">
                <a:solidFill>
                  <a:schemeClr val="dk1"/>
                </a:solidFill>
                <a:ea typeface="Public Sans"/>
                <a:cs typeface="Public Sans"/>
                <a:sym typeface="Public Sans"/>
              </a:rPr>
              <a:t>άδεια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5" name="Title 4">
            <a:extLst>
              <a:ext uri="{FF2B5EF4-FFF2-40B4-BE49-F238E27FC236}">
                <a16:creationId xmlns:a16="http://schemas.microsoft.com/office/drawing/2014/main" id="{B42A2D5E-AAA4-588A-9819-74897C3DD152}"/>
              </a:ext>
            </a:extLst>
          </p:cNvPr>
          <p:cNvSpPr>
            <a:spLocks noGrp="1"/>
          </p:cNvSpPr>
          <p:nvPr>
            <p:ph type="title" idx="4294967295"/>
          </p:nvPr>
        </p:nvSpPr>
        <p:spPr>
          <a:xfrm>
            <a:off x="482600" y="832485"/>
            <a:ext cx="10515600" cy="1325563"/>
          </a:xfrm>
          <a:prstGeom prst="rect">
            <a:avLst/>
          </a:prstGeom>
        </p:spPr>
        <p:txBody>
          <a:bodyPr/>
          <a:lstStyle/>
          <a:p>
            <a:pPr rtl="0" eaLnBrk="1" latinLnBrk="1" hangingPunct="1"/>
            <a:r>
              <a:rPr lang="el-G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Ευχαριστίες</a:t>
            </a:r>
            <a:endParaRPr lang="el-GR" noProof="1">
              <a:effectLst/>
            </a:endParaRPr>
          </a:p>
          <a:p>
            <a:endParaRPr lang="el-GR" noProof="1"/>
          </a:p>
        </p:txBody>
      </p:sp>
    </p:spTree>
    <p:extLst>
      <p:ext uri="{BB962C8B-B14F-4D97-AF65-F5344CB8AC3E}">
        <p14:creationId xmlns:p14="http://schemas.microsoft.com/office/powerpoint/2010/main" val="284820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E1B9-4D97-EFE2-6EB3-B0C114077ADB}"/>
              </a:ext>
            </a:extLst>
          </p:cNvPr>
          <p:cNvSpPr>
            <a:spLocks noGrp="1"/>
          </p:cNvSpPr>
          <p:nvPr>
            <p:ph type="title" idx="4294967295"/>
          </p:nvPr>
        </p:nvSpPr>
        <p:spPr>
          <a:xfrm>
            <a:off x="3906520" y="2874645"/>
            <a:ext cx="4201160" cy="1325563"/>
          </a:xfrm>
          <a:prstGeom prst="rect">
            <a:avLst/>
          </a:prstGeom>
        </p:spPr>
        <p:txBody>
          <a:bodyPr/>
          <a:lstStyle/>
          <a:p>
            <a:pPr rtl="0" eaLnBrk="1" latinLnBrk="1" hangingPunct="1"/>
            <a:r>
              <a:rPr lang="el-GR" sz="6000" b="0" kern="1200" noProof="1">
                <a:solidFill>
                  <a:srgbClr val="FFFFFF"/>
                </a:solidFill>
                <a:effectLst/>
                <a:latin typeface="Calibri" panose="020F0502020204030204" pitchFamily="34" charset="0"/>
                <a:ea typeface="맑은 고딕" panose="020B0503020000020004" pitchFamily="34" charset="-127"/>
                <a:cs typeface="+mn-cs"/>
              </a:rPr>
              <a:t>Ευχαριστώ!</a:t>
            </a:r>
            <a:endParaRPr lang="el-GR" noProof="1">
              <a:effectLst/>
            </a:endParaRPr>
          </a:p>
          <a:p>
            <a:endParaRPr lang="el-GR" noProof="1"/>
          </a:p>
        </p:txBody>
      </p:sp>
    </p:spTree>
    <p:extLst>
      <p:ext uri="{BB962C8B-B14F-4D97-AF65-F5344CB8AC3E}">
        <p14:creationId xmlns:p14="http://schemas.microsoft.com/office/powerpoint/2010/main" val="341291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00905" y="1491083"/>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Σε αυτή την παρουσίαση εξετάζουμε επτά ερωτήσεις. Καθώς ξεκινάτε κάθε ενότητα, αφιερώστε λίγο χρόνο για να σκεφτείτε την ερώτηση, προτού προχωρήσετε στην επόμενη διαφάνεια. </a:t>
            </a:r>
          </a:p>
          <a:p>
            <a:pPr latinLnBrk="0"/>
            <a:endParaRPr lang="en-GB" sz="2400" noProof="0" dirty="0">
              <a:solidFill>
                <a:srgbClr val="2B2C30"/>
              </a:solidFill>
              <a:sym typeface="Public Sans"/>
            </a:endParaRPr>
          </a:p>
          <a:p>
            <a:pPr latinLnBrk="0"/>
            <a:r>
              <a:rPr lang="en-GB" sz="2400" dirty="0">
                <a:solidFill>
                  <a:srgbClr val="2B2C30"/>
                </a:solidFill>
                <a:sym typeface="Public Sans"/>
              </a:rPr>
              <a:t>Μπορείτε να επεξεργαστείτε κάθε ερώτηση με τη σειρά. Εναλλακτικά, μπορείτε να επιλέξετε μια συγκεκριμένη ερώτηση που θέλετε να εξερευνήσετε πρώτα μέσω του μενού.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B101D14-71FC-9508-5054-BFE74B97DD47}"/>
              </a:ext>
            </a:extLst>
          </p:cNvPr>
          <p:cNvSpPr>
            <a:spLocks noGrp="1"/>
          </p:cNvSpPr>
          <p:nvPr>
            <p:ph type="title" idx="4294967295"/>
          </p:nvPr>
        </p:nvSpPr>
        <p:spPr>
          <a:xfrm>
            <a:off x="590006" y="600257"/>
            <a:ext cx="10515600" cy="1325563"/>
          </a:xfrm>
          <a:prstGeom prst="rect">
            <a:avLst/>
          </a:prstGeom>
        </p:spPr>
        <p:txBody>
          <a:bodyPr/>
          <a:lstStyle/>
          <a:p>
            <a:r>
              <a:rPr lang="el-GR" sz="2800" b="1" noProof="1">
                <a:solidFill>
                  <a:schemeClr val="bg1"/>
                </a:solidFill>
              </a:rPr>
              <a:t>Αυτή η παρουσίαση</a:t>
            </a:r>
          </a:p>
        </p:txBody>
      </p:sp>
    </p:spTree>
    <p:extLst>
      <p:ext uri="{BB962C8B-B14F-4D97-AF65-F5344CB8AC3E}">
        <p14:creationId xmlns:p14="http://schemas.microsoft.com/office/powerpoint/2010/main" val="23866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83157-560A-B6BC-9155-E9BA6A826DCC}"/>
              </a:ext>
            </a:extLst>
          </p:cNvPr>
          <p:cNvSpPr>
            <a:spLocks noGrp="1"/>
          </p:cNvSpPr>
          <p:nvPr>
            <p:ph type="title" idx="4294967295"/>
          </p:nvPr>
        </p:nvSpPr>
        <p:spPr>
          <a:xfrm>
            <a:off x="384130" y="783136"/>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mn-ea"/>
                <a:cs typeface="+mn-cs"/>
              </a:rPr>
              <a:t>Επτά ερωτήσεις για τις ενεργειακές κοινότητες: Βασικές γνώσεις πληροφορικής</a:t>
            </a:r>
            <a:endParaRPr lang="el-GR" noProof="1">
              <a:effectLst/>
            </a:endParaRPr>
          </a:p>
          <a:p>
            <a:endParaRPr lang="el-GR"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215364"/>
            <a:ext cx="11423738" cy="3046988"/>
          </a:xfrm>
          <a:prstGeom prst="rect">
            <a:avLst/>
          </a:prstGeom>
          <a:noFill/>
        </p:spPr>
        <p:txBody>
          <a:bodyPr wrap="square" lIns="91440" tIns="45720" rIns="91440" bIns="45720" rtlCol="0" anchor="t">
            <a:spAutoFit/>
          </a:bodyPr>
          <a:lstStyle/>
          <a:p>
            <a:pPr marL="342900" indent="-342900" latinLnBrk="0">
              <a:buFont typeface="+mj-lt"/>
              <a:buAutoNum type="arabicPeriod"/>
            </a:pPr>
            <a:r>
              <a:rPr lang="en-US" sz="2400" dirty="0">
                <a:ea typeface="Public Sans"/>
                <a:cs typeface="Public Sans"/>
                <a:sym typeface="Public Sans"/>
              </a:rPr>
              <a:t>Ποιος είναι ο ρόλος της υποδομής πληροφορικής σε μια ενεργειακή κοινότητα;</a:t>
            </a:r>
          </a:p>
          <a:p>
            <a:pPr marL="342900" indent="-342900" latinLnBrk="0">
              <a:buFont typeface="+mj-lt"/>
              <a:buAutoNum type="arabicPeriod"/>
            </a:pPr>
            <a:r>
              <a:rPr lang="en-US" sz="2400" dirty="0">
                <a:ea typeface="Public Sans"/>
                <a:cs typeface="Public Sans"/>
                <a:sym typeface="Public Sans"/>
              </a:rPr>
              <a:t>Πώς μπορούν οι υπολογιστές ηλιακής ενέργειας να υποστηρίξουν τη λήψη αποφάσεων στις ενεργειακές κοινότητες;</a:t>
            </a:r>
          </a:p>
          <a:p>
            <a:pPr marL="342900" indent="-342900" latinLnBrk="0">
              <a:buFont typeface="+mj-lt"/>
              <a:buAutoNum type="arabicPeriod"/>
            </a:pPr>
            <a:r>
              <a:rPr lang="en-US" sz="2400" dirty="0">
                <a:ea typeface="Public Sans"/>
                <a:cs typeface="Public Sans"/>
                <a:sym typeface="Public Sans"/>
              </a:rPr>
              <a:t>Πώς μπορούν τα ψηφιακά εργαλεία διαχείρισης ενέργειας να ωφελήσουν τις ενεργειακές κοινότητες;</a:t>
            </a:r>
          </a:p>
          <a:p>
            <a:pPr marL="342900" indent="-342900" latinLnBrk="0">
              <a:buFont typeface="+mj-lt"/>
              <a:buAutoNum type="arabicPeriod"/>
            </a:pPr>
            <a:r>
              <a:rPr lang="en-US" sz="2400" dirty="0">
                <a:ea typeface="Public Sans"/>
                <a:cs typeface="Public Sans"/>
                <a:sym typeface="Public Sans"/>
              </a:rPr>
              <a:t>Πώς οι υπολογιστές ανακαίνισης και ηλιακής ενέργειας υποστηρίζουν τις αποφάσεις εξοικονόμησης ενέργειας;</a:t>
            </a:r>
          </a:p>
          <a:p>
            <a:pPr marL="342900" indent="-342900" latinLnBrk="0">
              <a:buFont typeface="+mj-lt"/>
              <a:buAutoNum type="arabicPeriod"/>
            </a:pPr>
            <a:r>
              <a:rPr lang="en-US" sz="2400" dirty="0">
                <a:ea typeface="Public Sans"/>
                <a:cs typeface="Public Sans"/>
                <a:sym typeface="Public Sans"/>
              </a:rPr>
              <a:t>Πώς μπορούν οι ψηφιακές πλατφόρμες να βελτιώσουν τη διαχείριση των ενεργειακών κοινοτήτων;</a:t>
            </a:r>
          </a:p>
          <a:p>
            <a:pPr marL="342900" indent="-342900" latinLnBrk="0">
              <a:buFont typeface="+mj-lt"/>
              <a:buAutoNum type="arabicPeriod"/>
            </a:pPr>
            <a:r>
              <a:rPr lang="en-US" sz="2400" dirty="0">
                <a:ea typeface="Public Sans"/>
                <a:cs typeface="Public Sans"/>
                <a:sym typeface="Public Sans"/>
              </a:rPr>
              <a:t>Πώς μπορεί μια ενεργειακή κοινότητα να συμμετάσχει στη διαχείριση της ενέργειας;</a:t>
            </a:r>
          </a:p>
          <a:p>
            <a:pPr marL="342900" indent="-342900" latinLnBrk="0">
              <a:buFont typeface="+mj-lt"/>
              <a:buAutoNum type="arabicPeriod"/>
            </a:pPr>
            <a:r>
              <a:rPr lang="en-US" sz="2400" dirty="0">
                <a:ea typeface="Public Sans"/>
                <a:cs typeface="Public Sans"/>
                <a:sym typeface="Public Sans"/>
              </a:rPr>
              <a:t>Πώς μπορούμε να επιλέξουμε τα κατάλληλα εργαλεία πληροφορικής για την ενεργειακή μας κοινότητα;</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8464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8E20-2845-8CE7-6B61-EEC5E9D47725}"/>
              </a:ext>
            </a:extLst>
          </p:cNvPr>
          <p:cNvSpPr>
            <a:spLocks noGrp="1"/>
          </p:cNvSpPr>
          <p:nvPr>
            <p:ph type="title" idx="4294967295"/>
          </p:nvPr>
        </p:nvSpPr>
        <p:spPr>
          <a:xfrm>
            <a:off x="446314" y="705283"/>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1. Ο ρόλος της υποδομής πληροφορικής στις ενεργειακές κοινότητες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Ποιος είναι ο ρόλος της υποδομής πληροφορικής σε μια ενεργειακή κοινότητα;</a:t>
            </a:r>
          </a:p>
          <a:p>
            <a:pPr algn="ctr" latinLnBrk="0"/>
            <a:endParaRPr lang="en-US" sz="4800" i="1" dirty="0">
              <a:solidFill>
                <a:schemeClr val="accent5"/>
              </a:solidFill>
            </a:endParaRPr>
          </a:p>
        </p:txBody>
      </p:sp>
    </p:spTree>
    <p:extLst>
      <p:ext uri="{BB962C8B-B14F-4D97-AF65-F5344CB8AC3E}">
        <p14:creationId xmlns:p14="http://schemas.microsoft.com/office/powerpoint/2010/main" val="339455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5536763" y="2409291"/>
            <a:ext cx="6315591" cy="3046988"/>
          </a:xfrm>
          <a:prstGeom prst="rect">
            <a:avLst/>
          </a:prstGeom>
          <a:noFill/>
        </p:spPr>
        <p:txBody>
          <a:bodyPr wrap="square" rtlCol="0">
            <a:spAutoFit/>
          </a:bodyPr>
          <a:lstStyle/>
          <a:p>
            <a:pPr latinLnBrk="0"/>
            <a:r>
              <a:rPr lang="en-US" sz="2400" dirty="0"/>
              <a:t>Τεχνολογικά συστήματα και πλαίσια σε μια ενεργειακή κοινότητα: </a:t>
            </a:r>
          </a:p>
          <a:p>
            <a:pPr latinLnBrk="0"/>
            <a:endParaRPr lang="en-US" sz="2400" dirty="0"/>
          </a:p>
          <a:p>
            <a:pPr marL="342900" indent="-342900" latinLnBrk="0">
              <a:buFont typeface="Arial" panose="020B0604020202020204" pitchFamily="34" charset="0"/>
              <a:buChar char="•"/>
            </a:pPr>
            <a:r>
              <a:rPr lang="en-US" sz="2400" dirty="0"/>
              <a:t>Ενεργοποίηση της αποτελεσματικής συμμετοχής και εμπλοκής στην ψηφιακή ενεργειακή μετάβαση. </a:t>
            </a:r>
          </a:p>
          <a:p>
            <a:pPr marL="342900" indent="-342900" latinLnBrk="0">
              <a:buFont typeface="Arial" panose="020B0604020202020204" pitchFamily="34" charset="0"/>
              <a:buChar char="•"/>
            </a:pPr>
            <a:r>
              <a:rPr lang="en-US" sz="2400" dirty="0"/>
              <a:t>Περιλαμβάνουν εργαλεία, πλατφόρμες και δίκτυα που έχουν σχεδιαστεί για την ενίσχυση των ικανοτήτων, των δεξιοτήτων και της συνεργασίας μεταξύ των ενδιαφερομένων μερών.</a:t>
            </a:r>
          </a:p>
        </p:txBody>
      </p:sp>
      <p:pic>
        <p:nvPicPr>
          <p:cNvPr id="7" name="Picture 6">
            <a:extLst>
              <a:ext uri="{FF2B5EF4-FFF2-40B4-BE49-F238E27FC236}">
                <a16:creationId xmlns:a16="http://schemas.microsoft.com/office/drawing/2014/main" id="{B53FCF1F-7295-E682-499E-941B6CE277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9" y="2663152"/>
            <a:ext cx="4974042" cy="3548258"/>
          </a:xfrm>
          <a:prstGeom prst="rect">
            <a:avLst/>
          </a:prstGeom>
        </p:spPr>
      </p:pic>
      <p:sp>
        <p:nvSpPr>
          <p:cNvPr id="2" name="Title 1">
            <a:extLst>
              <a:ext uri="{FF2B5EF4-FFF2-40B4-BE49-F238E27FC236}">
                <a16:creationId xmlns:a16="http://schemas.microsoft.com/office/drawing/2014/main" id="{CE6D5566-2E0D-7A03-1199-731526B10D03}"/>
              </a:ext>
            </a:extLst>
          </p:cNvPr>
          <p:cNvSpPr>
            <a:spLocks noGrp="1"/>
          </p:cNvSpPr>
          <p:nvPr>
            <p:ph type="title" idx="4294967295"/>
          </p:nvPr>
        </p:nvSpPr>
        <p:spPr>
          <a:xfrm>
            <a:off x="452120" y="741045"/>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1. Ο ρόλος της υποδομής πληροφορικής στις ενεργειακές κοινότητες </a:t>
            </a:r>
            <a:endParaRPr lang="el-GR" noProof="1">
              <a:effectLst/>
            </a:endParaRPr>
          </a:p>
          <a:p>
            <a:endParaRPr lang="el-GR" noProof="1"/>
          </a:p>
        </p:txBody>
      </p:sp>
    </p:spTree>
    <p:extLst>
      <p:ext uri="{BB962C8B-B14F-4D97-AF65-F5344CB8AC3E}">
        <p14:creationId xmlns:p14="http://schemas.microsoft.com/office/powerpoint/2010/main" val="10861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33E5E-FA91-7CC8-EB37-6657920FB2AE}"/>
              </a:ext>
            </a:extLst>
          </p:cNvPr>
          <p:cNvSpPr>
            <a:spLocks noGrp="1"/>
          </p:cNvSpPr>
          <p:nvPr>
            <p:ph type="title" idx="4294967295"/>
          </p:nvPr>
        </p:nvSpPr>
        <p:spPr>
          <a:xfrm>
            <a:off x="350520" y="81216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2. Ο ρόλος των υπολογιστών ηλιακής ενέργειας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726511" y="2981194"/>
            <a:ext cx="11088006" cy="2308324"/>
          </a:xfrm>
          <a:prstGeom prst="rect">
            <a:avLst/>
          </a:prstGeom>
          <a:noFill/>
        </p:spPr>
        <p:txBody>
          <a:bodyPr wrap="square" rtlCol="0">
            <a:spAutoFit/>
          </a:bodyPr>
          <a:lstStyle/>
          <a:p>
            <a:pPr algn="ctr" latinLnBrk="0"/>
            <a:r>
              <a:rPr lang="en-US" sz="4800" i="1" dirty="0">
                <a:solidFill>
                  <a:schemeClr val="accent2"/>
                </a:solidFill>
              </a:rPr>
              <a:t>Πώς μπορούν οι υπολογιστές ηλιακής ενέργειας να υποστηρίξουν τη λήψη αποφάσεων στις ενεργειακές κοινότητες;</a:t>
            </a:r>
          </a:p>
          <a:p>
            <a:pPr algn="ctr" latinLnBrk="0"/>
            <a:endParaRPr lang="en-US" sz="4800" i="1" dirty="0">
              <a:solidFill>
                <a:schemeClr val="accent2"/>
              </a:solidFill>
            </a:endParaRPr>
          </a:p>
        </p:txBody>
      </p:sp>
    </p:spTree>
    <p:extLst>
      <p:ext uri="{BB962C8B-B14F-4D97-AF65-F5344CB8AC3E}">
        <p14:creationId xmlns:p14="http://schemas.microsoft.com/office/powerpoint/2010/main" val="188190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6613743" y="3608748"/>
            <a:ext cx="5388665" cy="1200329"/>
          </a:xfrm>
          <a:prstGeom prst="rect">
            <a:avLst/>
          </a:prstGeom>
          <a:noFill/>
        </p:spPr>
        <p:txBody>
          <a:bodyPr wrap="square" rtlCol="0">
            <a:spAutoFit/>
          </a:bodyPr>
          <a:lstStyle/>
          <a:p>
            <a:pPr latinLnBrk="0"/>
            <a:r>
              <a:rPr lang="en-US" sz="2400" dirty="0">
                <a:sym typeface="Public Sans"/>
              </a:rPr>
              <a:t>Οι ηλιακοί υπολογιστές παρέχουν δεδομένα για τη βέλτιστη τοποθέτηση, την ανάλυση κόστους και την απόδοση του συστήματος των φωτοβολταϊκών (PV) πάνελ.</a:t>
            </a:r>
          </a:p>
        </p:txBody>
      </p:sp>
      <p:pic>
        <p:nvPicPr>
          <p:cNvPr id="8" name="Picture 7">
            <a:extLst>
              <a:ext uri="{FF2B5EF4-FFF2-40B4-BE49-F238E27FC236}">
                <a16:creationId xmlns:a16="http://schemas.microsoft.com/office/drawing/2014/main" id="{72028D2C-E454-EB8C-042F-65E41AE44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92" y="2605414"/>
            <a:ext cx="6272060" cy="3528034"/>
          </a:xfrm>
          <a:prstGeom prst="rect">
            <a:avLst/>
          </a:prstGeom>
        </p:spPr>
      </p:pic>
      <p:sp>
        <p:nvSpPr>
          <p:cNvPr id="3" name="Title 2">
            <a:extLst>
              <a:ext uri="{FF2B5EF4-FFF2-40B4-BE49-F238E27FC236}">
                <a16:creationId xmlns:a16="http://schemas.microsoft.com/office/drawing/2014/main" id="{0F10E118-5A0C-F9C6-3109-9EC416F3C22E}"/>
              </a:ext>
            </a:extLst>
          </p:cNvPr>
          <p:cNvSpPr>
            <a:spLocks noGrp="1"/>
          </p:cNvSpPr>
          <p:nvPr>
            <p:ph type="title" idx="4294967295"/>
          </p:nvPr>
        </p:nvSpPr>
        <p:spPr>
          <a:xfrm>
            <a:off x="523240" y="724552"/>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2. Ο ρόλος των ηλιακών υπολογιστών</a:t>
            </a:r>
            <a:endParaRPr lang="el-GR" noProof="1">
              <a:effectLst/>
            </a:endParaRPr>
          </a:p>
          <a:p>
            <a:endParaRPr lang="el-GR" noProof="1"/>
          </a:p>
        </p:txBody>
      </p:sp>
    </p:spTree>
    <p:extLst>
      <p:ext uri="{BB962C8B-B14F-4D97-AF65-F5344CB8AC3E}">
        <p14:creationId xmlns:p14="http://schemas.microsoft.com/office/powerpoint/2010/main" val="41384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3F21F-17A9-D5DD-17E0-1E59178B1B16}"/>
              </a:ext>
            </a:extLst>
          </p:cNvPr>
          <p:cNvSpPr>
            <a:spLocks noGrp="1"/>
          </p:cNvSpPr>
          <p:nvPr>
            <p:ph type="title" idx="4294967295"/>
          </p:nvPr>
        </p:nvSpPr>
        <p:spPr>
          <a:xfrm flipV="1">
            <a:off x="1082040" y="-812800"/>
            <a:ext cx="45719" cy="121285"/>
          </a:xfrm>
          <a:prstGeom prst="rect">
            <a:avLst/>
          </a:prstGeom>
        </p:spPr>
        <p:txBody>
          <a:bodyPr/>
          <a:lstStyle/>
          <a:p>
            <a:r>
              <a:rPr lang="el-GR" noProof="1"/>
              <a:t>Εργαλεία: </a:t>
            </a:r>
            <a:r>
              <a:rPr lang="el-GR" baseline="0" noProof="1"/>
              <a:t>Υπολογιστές ενέργειας</a:t>
            </a:r>
            <a:endParaRPr lang="el-GR" noProof="1"/>
          </a:p>
        </p:txBody>
      </p:sp>
      <p:graphicFrame>
        <p:nvGraphicFramePr>
          <p:cNvPr id="2" name="Table 1" descr="A table of four rows and four columns. The columns are headed Tool; Services; Benefits for an energy community; How can this tool support an energy community? As each cell contains multiple bullet points, each cell in a row will be numbered 1 to 4.&#10;The first data row reads: 1. Photovoltaic Geographical Information System (PVGIS) (Worldwide). 2. PV performance simulation, Irradiation data analysis, Flexible configuration options. 3. Accurate energy yield estimates, Cost evaluation, Customisable analysis. 4. Informed system design, Financial planning, Scenario comparison.&#10;The second data row reads: 1. NREL’s PVWatts Calculator (Worldwide). 2. Energy production estimation, Comprehensive system information, Detailed system inputs. 3. Broad applicability, Reliable solar resource data, Ease of use. 4. Data-driven decision making, Performance analysis, Accessible interface.&#10;The third data row reads: 1. EnergySage Solar Calculator (USA). 2. Customised solar savings estimation, Interactive user input. 3. Personalised savings analysis, Transparent cost-savings estimation, Access to installer quotes. 4. Informed investment decisions, Simplifies complex data, Facilitates competitive bidding.&#10;">
            <a:extLst>
              <a:ext uri="{FF2B5EF4-FFF2-40B4-BE49-F238E27FC236}">
                <a16:creationId xmlns:a16="http://schemas.microsoft.com/office/drawing/2014/main" id="{BE41309E-BA3C-A152-20FB-C8F5D1991A42}"/>
              </a:ext>
            </a:extLst>
          </p:cNvPr>
          <p:cNvGraphicFramePr>
            <a:graphicFrameLocks noGrp="1"/>
          </p:cNvGraphicFramePr>
          <p:nvPr>
            <p:extLst>
              <p:ext uri="{D42A27DB-BD31-4B8C-83A1-F6EECF244321}">
                <p14:modId xmlns:p14="http://schemas.microsoft.com/office/powerpoint/2010/main" val="3354635555"/>
              </p:ext>
            </p:extLst>
          </p:nvPr>
        </p:nvGraphicFramePr>
        <p:xfrm>
          <a:off x="296041" y="54655"/>
          <a:ext cx="11715686" cy="6679229"/>
        </p:xfrm>
        <a:graphic>
          <a:graphicData uri="http://schemas.openxmlformats.org/drawingml/2006/table">
            <a:tbl>
              <a:tblPr firstRow="1" firstCol="1" bandRow="1">
                <a:tableStyleId>{3B4B98B0-60AC-42C2-AFA5-B58CD77FA1E5}</a:tableStyleId>
              </a:tblPr>
              <a:tblGrid>
                <a:gridCol w="1893146">
                  <a:extLst>
                    <a:ext uri="{9D8B030D-6E8A-4147-A177-3AD203B41FA5}">
                      <a16:colId xmlns:a16="http://schemas.microsoft.com/office/drawing/2014/main" val="1956655456"/>
                    </a:ext>
                  </a:extLst>
                </a:gridCol>
                <a:gridCol w="2942613">
                  <a:extLst>
                    <a:ext uri="{9D8B030D-6E8A-4147-A177-3AD203B41FA5}">
                      <a16:colId xmlns:a16="http://schemas.microsoft.com/office/drawing/2014/main" val="3114145817"/>
                    </a:ext>
                  </a:extLst>
                </a:gridCol>
                <a:gridCol w="3492214">
                  <a:extLst>
                    <a:ext uri="{9D8B030D-6E8A-4147-A177-3AD203B41FA5}">
                      <a16:colId xmlns:a16="http://schemas.microsoft.com/office/drawing/2014/main" val="1035212580"/>
                    </a:ext>
                  </a:extLst>
                </a:gridCol>
                <a:gridCol w="3387713">
                  <a:extLst>
                    <a:ext uri="{9D8B030D-6E8A-4147-A177-3AD203B41FA5}">
                      <a16:colId xmlns:a16="http://schemas.microsoft.com/office/drawing/2014/main" val="1964108697"/>
                    </a:ext>
                  </a:extLst>
                </a:gridCol>
              </a:tblGrid>
              <a:tr h="757891">
                <a:tc>
                  <a:txBody>
                    <a:bodyPr/>
                    <a:lstStyle/>
                    <a:p>
                      <a:pPr algn="ctr" latinLnBrk="0"/>
                      <a:r>
                        <a:rPr lang="en-GB" sz="1600" noProof="0" dirty="0">
                          <a:latin typeface="+mn-lt"/>
                        </a:rPr>
                        <a:t>Εργαλείο</a:t>
                      </a:r>
                    </a:p>
                  </a:txBody>
                  <a:tcPr anchor="ctr"/>
                </a:tc>
                <a:tc>
                  <a:txBody>
                    <a:bodyPr/>
                    <a:lstStyle/>
                    <a:p>
                      <a:pPr algn="ctr" latinLnBrk="0"/>
                      <a:r>
                        <a:rPr lang="en-GB" sz="1600" noProof="0" dirty="0">
                          <a:latin typeface="+mn-lt"/>
                        </a:rPr>
                        <a:t>Υπηρεσίες</a:t>
                      </a:r>
                    </a:p>
                  </a:txBody>
                  <a:tcPr anchor="ctr"/>
                </a:tc>
                <a:tc>
                  <a:txBody>
                    <a:bodyPr/>
                    <a:lstStyle/>
                    <a:p>
                      <a:pPr algn="ctr" latinLnBrk="0"/>
                      <a:r>
                        <a:rPr lang="en-GB" sz="1600" noProof="0" dirty="0">
                          <a:latin typeface="+mn-lt"/>
                        </a:rPr>
                        <a:t>Οφέλη για μια ενεργειακή κοινότητα</a:t>
                      </a:r>
                    </a:p>
                  </a:txBody>
                  <a:tcPr anchor="ctr"/>
                </a:tc>
                <a:tc>
                  <a:txBody>
                    <a:bodyPr/>
                    <a:lstStyle/>
                    <a:p>
                      <a:pPr algn="ctr" latinLnBrk="0"/>
                      <a:r>
                        <a:rPr lang="en-GB" sz="1600" noProof="0" dirty="0">
                          <a:latin typeface="+mn-lt"/>
                        </a:rPr>
                        <a:t>Πώς μπορεί αυτό το εργαλείο να υποστηρίξει μια ενεργειακή κοινότητα;</a:t>
                      </a:r>
                    </a:p>
                  </a:txBody>
                  <a:tcPr anchor="ctr"/>
                </a:tc>
                <a:extLst>
                  <a:ext uri="{0D108BD9-81ED-4DB2-BD59-A6C34878D82A}">
                    <a16:rowId xmlns:a16="http://schemas.microsoft.com/office/drawing/2014/main" val="3341151641"/>
                  </a:ext>
                </a:extLst>
              </a:tr>
              <a:tr h="2075961">
                <a:tc>
                  <a:txBody>
                    <a:bodyPr/>
                    <a:lstStyle/>
                    <a:p>
                      <a:pPr marL="0" lvl="0" indent="0" algn="ctr" latinLnBrk="0">
                        <a:lnSpc>
                          <a:spcPct val="100000"/>
                        </a:lnSpc>
                        <a:buNone/>
                      </a:pPr>
                      <a:r>
                        <a:rPr lang="en-GB" sz="1600" b="1" i="0" u="none" strike="noStrike" baseline="0" noProof="0" dirty="0">
                          <a:solidFill>
                            <a:srgbClr val="000000"/>
                          </a:solidFill>
                          <a:latin typeface="+mn-lt"/>
                          <a:hlinkClick r:id="rId3"/>
                        </a:rPr>
                        <a:t>Φωτοβολταϊκό Γεωγραφικό Πληροφοριακό Σύστημα (PVGIS)</a:t>
                      </a:r>
                      <a:endParaRPr lang="en-GB" sz="1600" b="1" i="0" u="none" strike="noStrike" baseline="0" noProof="0" dirty="0">
                        <a:solidFill>
                          <a:srgbClr val="000000"/>
                        </a:solidFill>
                        <a:latin typeface="+mn-lt"/>
                      </a:endParaRPr>
                    </a:p>
                    <a:p>
                      <a:pPr marL="0" lvl="0" indent="0" algn="ctr" latinLnBrk="0">
                        <a:lnSpc>
                          <a:spcPct val="100000"/>
                        </a:lnSpc>
                        <a:buNone/>
                      </a:pPr>
                      <a:r>
                        <a:rPr lang="en-GB" sz="1600" b="1" i="0" u="none" strike="noStrike" baseline="0" noProof="0" dirty="0">
                          <a:solidFill>
                            <a:srgbClr val="000000"/>
                          </a:solidFill>
                          <a:latin typeface="+mn-lt"/>
                        </a:rPr>
                        <a:t>(Παγκόσμιο)</a:t>
                      </a:r>
                      <a:endParaRPr lang="en-GB" sz="1600" noProof="0" dirty="0">
                        <a:latin typeface="+mn-lt"/>
                      </a:endParaRPr>
                    </a:p>
                  </a:txBody>
                  <a:tcPr anchor="ctr"/>
                </a:tc>
                <a:tc>
                  <a:txBody>
                    <a:bodyPr/>
                    <a:lstStyle/>
                    <a:p>
                      <a:pPr marL="342900" indent="-342900" algn="l" latinLnBrk="0">
                        <a:buFont typeface="Arial"/>
                        <a:buChar char="•"/>
                      </a:pPr>
                      <a:r>
                        <a:rPr lang="en-GB" sz="1600" b="0" i="0" u="none" strike="noStrike" noProof="0" dirty="0">
                          <a:latin typeface="+mn-lt"/>
                        </a:rPr>
                        <a:t>Προσομοίωση απόδοσης φωτοβολταϊκών</a:t>
                      </a:r>
                    </a:p>
                    <a:p>
                      <a:pPr marL="342900" lvl="0" indent="-342900" algn="l" latinLnBrk="0">
                        <a:buFont typeface="Arial"/>
                        <a:buChar char="•"/>
                      </a:pPr>
                      <a:r>
                        <a:rPr lang="en-GB" sz="1600" b="0" i="0" u="none" strike="noStrike" noProof="0" dirty="0">
                          <a:latin typeface="+mn-lt"/>
                        </a:rPr>
                        <a:t>Ανάλυση δεδομένων ακτινοβολίας</a:t>
                      </a:r>
                    </a:p>
                    <a:p>
                      <a:pPr marL="342900" lvl="0" indent="-342900" algn="l" latinLnBrk="0">
                        <a:buFont typeface="Arial"/>
                        <a:buChar char="•"/>
                      </a:pPr>
                      <a:r>
                        <a:rPr lang="en-GB" sz="1600" b="0" i="0" u="none" strike="noStrike" noProof="0" dirty="0">
                          <a:latin typeface="+mn-lt"/>
                        </a:rPr>
                        <a:t>Ευέλικτες επιλογές διαμόρφωσης</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Ακριβείς εκτιμήσεις ενεργειακής απόδοσης</a:t>
                      </a:r>
                    </a:p>
                    <a:p>
                      <a:pPr marL="342900" lvl="0" indent="-342900" algn="l" latinLnBrk="0">
                        <a:buFont typeface="Arial"/>
                        <a:buChar char="•"/>
                      </a:pPr>
                      <a:r>
                        <a:rPr lang="en-GB" sz="1600" b="0" i="0" u="none" strike="noStrike" cap="none" noProof="0" dirty="0">
                          <a:solidFill>
                            <a:srgbClr val="000000"/>
                          </a:solidFill>
                          <a:latin typeface="+mn-lt"/>
                        </a:rPr>
                        <a:t>Αξιολόγηση κόστους</a:t>
                      </a:r>
                    </a:p>
                    <a:p>
                      <a:pPr marL="342900" lvl="0" indent="-342900" algn="l" latinLnBrk="0">
                        <a:buFont typeface="Arial"/>
                        <a:buChar char="•"/>
                      </a:pPr>
                      <a:r>
                        <a:rPr lang="en-GB" sz="1600" b="0" i="0" u="none" strike="noStrike" cap="none" noProof="0" dirty="0">
                          <a:solidFill>
                            <a:srgbClr val="000000"/>
                          </a:solidFill>
                          <a:latin typeface="+mn-lt"/>
                        </a:rPr>
                        <a:t>Προσαρμόσιμη ανάλυση</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Ενημερωμένος σχεδιασμός συστήματος</a:t>
                      </a:r>
                    </a:p>
                    <a:p>
                      <a:pPr marL="342900" lvl="0" indent="-342900" algn="l" latinLnBrk="0">
                        <a:buFont typeface="Arial"/>
                        <a:buChar char="•"/>
                      </a:pPr>
                      <a:r>
                        <a:rPr lang="en-GB" sz="1600" b="0" i="0" u="none" strike="noStrike" cap="none" noProof="0" dirty="0">
                          <a:solidFill>
                            <a:srgbClr val="000000"/>
                          </a:solidFill>
                          <a:latin typeface="+mn-lt"/>
                        </a:rPr>
                        <a:t>Οικονομικός σχεδιασμός</a:t>
                      </a:r>
                    </a:p>
                    <a:p>
                      <a:pPr marL="342900" lvl="0" indent="-342900" algn="l" latinLnBrk="0">
                        <a:buFont typeface="Arial"/>
                        <a:buChar char="•"/>
                      </a:pPr>
                      <a:r>
                        <a:rPr lang="en-GB" sz="1600" b="0" i="0" u="none" strike="noStrike" cap="none" noProof="0" dirty="0">
                          <a:solidFill>
                            <a:srgbClr val="000000"/>
                          </a:solidFill>
                          <a:latin typeface="+mn-lt"/>
                        </a:rPr>
                        <a:t>Σύγκριση σεναρίων</a:t>
                      </a:r>
                    </a:p>
                  </a:txBody>
                  <a:tcPr anchor="ctr"/>
                </a:tc>
                <a:extLst>
                  <a:ext uri="{0D108BD9-81ED-4DB2-BD59-A6C34878D82A}">
                    <a16:rowId xmlns:a16="http://schemas.microsoft.com/office/drawing/2014/main" val="4057794235"/>
                  </a:ext>
                </a:extLst>
              </a:tr>
              <a:tr h="1890154">
                <a:tc>
                  <a:txBody>
                    <a:bodyPr/>
                    <a:lstStyle/>
                    <a:p>
                      <a:pPr lvl="0" algn="ctr" latinLnBrk="0">
                        <a:buNone/>
                      </a:pPr>
                      <a:r>
                        <a:rPr lang="en-GB" sz="1600" b="1" i="0" u="none" strike="noStrike" noProof="0" dirty="0">
                          <a:latin typeface="+mn-lt"/>
                          <a:hlinkClick r:id="rId4"/>
                        </a:rPr>
                        <a:t>Υπολογιστής PVWatts του NREL </a:t>
                      </a:r>
                      <a:r>
                        <a:rPr lang="en-GB" sz="1600" b="1" i="0" u="none" strike="noStrike" noProof="0" dirty="0">
                          <a:latin typeface="+mn-lt"/>
                        </a:rPr>
                        <a:t>(παγκόσμιος)</a:t>
                      </a:r>
                      <a:endParaRPr lang="en-GB" sz="1600" b="1" noProof="0" dirty="0">
                        <a:latin typeface="+mn-lt"/>
                      </a:endParaRPr>
                    </a:p>
                  </a:txBody>
                  <a:tcPr anchor="ctr"/>
                </a:tc>
                <a:tc>
                  <a:txBody>
                    <a:bodyPr/>
                    <a:lstStyle/>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Εκτίμηση παραγωγής ενέργειας</a:t>
                      </a:r>
                    </a:p>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Πλήρεις πληροφορίες για το σύστημα</a:t>
                      </a:r>
                    </a:p>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Λεπτομερείς εισόδους συστήματος</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Ευρεία εφαρμογή</a:t>
                      </a:r>
                    </a:p>
                    <a:p>
                      <a:pPr marL="342900" lvl="0" indent="-342900" algn="l" latinLnBrk="0">
                        <a:buFont typeface="Arial"/>
                        <a:buChar char="•"/>
                      </a:pPr>
                      <a:r>
                        <a:rPr lang="en-GB" sz="1600" b="0" i="0" u="none" strike="noStrike" cap="none" noProof="0" dirty="0">
                          <a:solidFill>
                            <a:srgbClr val="000000"/>
                          </a:solidFill>
                          <a:latin typeface="+mn-lt"/>
                        </a:rPr>
                        <a:t>Αξιόπιστα δεδομένα για τους ηλιακούς πόρους</a:t>
                      </a:r>
                    </a:p>
                    <a:p>
                      <a:pPr marL="342900" lvl="0" indent="-342900" algn="l" latinLnBrk="0">
                        <a:buFont typeface="Arial"/>
                        <a:buChar char="•"/>
                      </a:pPr>
                      <a:r>
                        <a:rPr lang="en-GB" sz="1600" b="0" i="0" u="none" strike="noStrike" cap="none" noProof="0" dirty="0">
                          <a:solidFill>
                            <a:srgbClr val="000000"/>
                          </a:solidFill>
                          <a:latin typeface="+mn-lt"/>
                        </a:rPr>
                        <a:t>Ευκολία χρήσης</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Λήψη αποφάσεων βάσει δεδομένων</a:t>
                      </a:r>
                    </a:p>
                    <a:p>
                      <a:pPr marL="342900" lvl="0" indent="-342900" algn="l" latinLnBrk="0">
                        <a:buFont typeface="Arial"/>
                        <a:buChar char="•"/>
                      </a:pPr>
                      <a:r>
                        <a:rPr lang="en-GB" sz="1600" b="0" i="0" u="none" strike="noStrike" cap="none" noProof="0" dirty="0">
                          <a:solidFill>
                            <a:srgbClr val="000000"/>
                          </a:solidFill>
                          <a:latin typeface="+mn-lt"/>
                        </a:rPr>
                        <a:t>Ανάλυση απόδοσης</a:t>
                      </a:r>
                    </a:p>
                    <a:p>
                      <a:pPr marL="342900" lvl="0" indent="-342900" algn="l" latinLnBrk="0">
                        <a:buFont typeface="Arial"/>
                        <a:buChar char="•"/>
                      </a:pPr>
                      <a:r>
                        <a:rPr lang="en-GB" sz="1600" b="0" i="0" u="none" strike="noStrike" cap="none" noProof="0" dirty="0">
                          <a:solidFill>
                            <a:srgbClr val="000000"/>
                          </a:solidFill>
                          <a:latin typeface="+mn-lt"/>
                        </a:rPr>
                        <a:t>Προσβάσιμη διεπαφή</a:t>
                      </a:r>
                    </a:p>
                  </a:txBody>
                  <a:tcPr anchor="ctr"/>
                </a:tc>
                <a:extLst>
                  <a:ext uri="{0D108BD9-81ED-4DB2-BD59-A6C34878D82A}">
                    <a16:rowId xmlns:a16="http://schemas.microsoft.com/office/drawing/2014/main" val="192137070"/>
                  </a:ext>
                </a:extLst>
              </a:tr>
              <a:tr h="1890154">
                <a:tc>
                  <a:txBody>
                    <a:bodyPr/>
                    <a:lstStyle/>
                    <a:p>
                      <a:pPr algn="ctr" latinLnBrk="0"/>
                      <a:r>
                        <a:rPr lang="en-GB" sz="1600" noProof="0" dirty="0">
                          <a:latin typeface="+mn-lt"/>
                          <a:hlinkClick r:id="rId5"/>
                        </a:rPr>
                        <a:t>EnergySage Solar Calculator </a:t>
                      </a:r>
                      <a:endParaRPr lang="en-GB" sz="1600" noProof="0" dirty="0">
                        <a:latin typeface="+mn-lt"/>
                      </a:endParaRPr>
                    </a:p>
                    <a:p>
                      <a:pPr algn="ctr" latinLnBrk="0"/>
                      <a:r>
                        <a:rPr lang="en-GB" sz="1600" noProof="0" dirty="0">
                          <a:latin typeface="+mn-lt"/>
                        </a:rPr>
                        <a:t>(ΗΠΑ)</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Προσαρμοσμένη εκτίμηση εξοικονόμησης ενέργειας από ηλιακή ενέργεια</a:t>
                      </a:r>
                    </a:p>
                    <a:p>
                      <a:pPr marL="342900" lvl="0" indent="-342900" algn="l" latinLnBrk="0">
                        <a:buFont typeface="Arial"/>
                        <a:buChar char="•"/>
                      </a:pPr>
                      <a:r>
                        <a:rPr lang="en-GB" sz="1600" b="0" i="0" u="none" strike="noStrike" cap="none" noProof="0" dirty="0">
                          <a:solidFill>
                            <a:srgbClr val="000000"/>
                          </a:solidFill>
                          <a:latin typeface="+mn-lt"/>
                        </a:rPr>
                        <a:t>Διαδραστική εισαγωγή δεδομένων από τον χρήστη</a:t>
                      </a:r>
                    </a:p>
                    <a:p>
                      <a:pPr marL="342900" lvl="0" indent="-342900" algn="l" latinLnBrk="0">
                        <a:buFont typeface="Arial"/>
                        <a:buChar char="•"/>
                      </a:pPr>
                      <a:endParaRPr lang="en-GB" sz="16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Εξατομικευμένη ανάλυση εξοικονόμησης</a:t>
                      </a:r>
                    </a:p>
                    <a:p>
                      <a:pPr marL="342900" lvl="0" indent="-342900" algn="l" latinLnBrk="0">
                        <a:buFont typeface="Arial"/>
                        <a:buChar char="•"/>
                      </a:pPr>
                      <a:r>
                        <a:rPr lang="en-GB" sz="1600" b="0" i="0" u="none" strike="noStrike" cap="none" noProof="0" dirty="0">
                          <a:solidFill>
                            <a:srgbClr val="000000"/>
                          </a:solidFill>
                          <a:latin typeface="+mn-lt"/>
                        </a:rPr>
                        <a:t>Διαφανής εκτίμηση εξοικονόμησης κόστους</a:t>
                      </a:r>
                    </a:p>
                    <a:p>
                      <a:pPr marL="342900" lvl="0" indent="-342900" algn="l" latinLnBrk="0">
                        <a:buFont typeface="Arial"/>
                        <a:buChar char="•"/>
                      </a:pPr>
                      <a:r>
                        <a:rPr lang="en-GB" sz="1600" b="0" i="0" u="none" strike="noStrike" cap="none" noProof="0" dirty="0">
                          <a:solidFill>
                            <a:srgbClr val="000000"/>
                          </a:solidFill>
                          <a:latin typeface="+mn-lt"/>
                        </a:rPr>
                        <a:t>Πρόσβαση σε προσφορές εγκαταστατών</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Ενημερωμένες επενδυτικές αποφάσεις</a:t>
                      </a:r>
                    </a:p>
                    <a:p>
                      <a:pPr marL="342900" lvl="0" indent="-342900" algn="l" latinLnBrk="0">
                        <a:buFont typeface="Arial"/>
                        <a:buChar char="•"/>
                      </a:pPr>
                      <a:r>
                        <a:rPr lang="en-GB" sz="1600" b="0" i="0" u="none" strike="noStrike" cap="none" noProof="0" dirty="0">
                          <a:solidFill>
                            <a:srgbClr val="000000"/>
                          </a:solidFill>
                          <a:latin typeface="+mn-lt"/>
                        </a:rPr>
                        <a:t>Απλοποιεί τα σύνθετα δεδομένα</a:t>
                      </a:r>
                    </a:p>
                    <a:p>
                      <a:pPr marL="342900" lvl="0" indent="-342900" algn="l" latinLnBrk="0">
                        <a:buFont typeface="Arial"/>
                        <a:buChar char="•"/>
                      </a:pPr>
                      <a:r>
                        <a:rPr lang="en-GB" sz="1600" b="0" i="0" u="none" strike="noStrike" cap="none" noProof="0" dirty="0">
                          <a:solidFill>
                            <a:srgbClr val="000000"/>
                          </a:solidFill>
                          <a:latin typeface="+mn-lt"/>
                        </a:rPr>
                        <a:t>Διευκόλυνση της ανταγωνιστικής υποβολής προσφορών</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019797494"/>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362A1B4D-4902-4B09-8098-CC91DF0763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388</TotalTime>
  <Words>3861</Words>
  <Application>Microsoft Macintosh PowerPoint</Application>
  <PresentationFormat>Widescreen</PresentationFormat>
  <Paragraphs>364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Arial,Sans-Serif</vt:lpstr>
      <vt:lpstr>Calibri</vt:lpstr>
      <vt:lpstr>Public Sans</vt:lpstr>
      <vt:lpstr>Every1 slide master</vt:lpstr>
      <vt:lpstr>Ενεργειακές κοινότητες: Βασικές γνώσεις πληροφορικής</vt:lpstr>
      <vt:lpstr>Εισαγωγή</vt:lpstr>
      <vt:lpstr>Αυτή η παρουσίαση</vt:lpstr>
      <vt:lpstr>Επτά ερωτήσεις για τις ενεργειακές κοινότητες: Βασικές γνώσεις πληροφορικής </vt:lpstr>
      <vt:lpstr>1. Ο ρόλος της υποδομής πληροφορικής στις ενεργειακές κοινότητες - Εισαγωγή </vt:lpstr>
      <vt:lpstr>1. Ο ρόλος της υποδομής πληροφορικής στις ενεργειακές κοινότητες  </vt:lpstr>
      <vt:lpstr>2. Ο ρόλος των υπολογιστών ηλιακής ενέργειας - Εισαγωγή </vt:lpstr>
      <vt:lpstr>2. Ο ρόλος των ηλιακών υπολογιστών </vt:lpstr>
      <vt:lpstr>Εργαλεία: Υπολογιστές ενέργειας</vt:lpstr>
      <vt:lpstr>3. Ο ρόλος των ψηφιακών εργαλείων διαχείρισης ενέργειας: Ευελιξία - Εισαγωγή </vt:lpstr>
      <vt:lpstr>3. Ο ρόλος των ψηφιακών εργαλείων διαχείρισης ενέργειας: Ευελιξία </vt:lpstr>
      <vt:lpstr>Εργαλεία: ψηφιακή διαχείριση ενέργειας</vt:lpstr>
      <vt:lpstr>4. Ο ρόλος των υπολογιστών ανακαίνισης και ηλιακής ενέργειας - Εισαγωγή </vt:lpstr>
      <vt:lpstr>4. Ο ρόλος των ανακαινίσεων και των ηλιακών υπολογιστών </vt:lpstr>
      <vt:lpstr>Εργαλεία: υπολογιστές ανακαίνισης και ηλιακής ενέργειας</vt:lpstr>
      <vt:lpstr>5. Ψηφιακές πλατφόρμες: Κοινή χρήση ενέργειας  - Εισαγωγή </vt:lpstr>
      <vt:lpstr>5. Ψηφιακές πλατφόρμες: Κοινή χρήση ενέργειας   </vt:lpstr>
      <vt:lpstr>Εργαλεία: Κοινή χρήση ενέργειας</vt:lpstr>
      <vt:lpstr>6. Διαχείριση ενέργειας και ενεργειακές κοινότητες: Κοινωνική διάσταση - Εισαγωγή</vt:lpstr>
      <vt:lpstr>6. Διαχείριση ενέργειας και ενεργειακές κοινότητες: Κοινωνική διάσταση</vt:lpstr>
      <vt:lpstr>Εργαλεία: Κοινωνική δικτύωση </vt:lpstr>
      <vt:lpstr>7. Επιλογή εργαλείων πληροφορικής για την ενεργειακή σας κοινότητα: Αξιολόγηση - Εισαγωγή   </vt:lpstr>
      <vt:lpstr>7. Επιλογή εργαλείων πληροφορικής για την ενεργειακή σας κοινότητα: Αξιολόγηση   </vt:lpstr>
      <vt:lpstr>Επόμενα βήματα </vt:lpstr>
      <vt:lpstr>Ευχαριστίες </vt:lpstr>
      <vt:lpstr>Ευχαριστώ!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2026-03-10T08:43:07Z</dcterms:modified>
  <cp:category/>
</cp:coreProperties>
</file>