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12192000"/>
  <p:notesSz cx="6858000" cy="9144000"/>
  <p:embeddedFontLst>
    <p:embeddedFont>
      <p:font typeface="Montserrat"/>
      <p:regular r:id="rId34"/>
      <p:bold r:id="rId35"/>
      <p:italic r:id="rId36"/>
      <p:boldItalic r:id="rId37"/>
    </p:embeddedFont>
    <p:embeddedFont>
      <p:font typeface="Open Sans SemiBold"/>
      <p:regular r:id="rId38"/>
      <p:bold r:id="rId39"/>
      <p:italic r:id="rId40"/>
      <p:boldItalic r:id="rId41"/>
    </p:embeddedFont>
    <p:embeddedFont>
      <p:font typeface="Quattrocento Sans"/>
      <p:regular r:id="rId42"/>
      <p:bold r:id="rId43"/>
      <p:italic r:id="rId44"/>
      <p:boldItalic r:id="rId45"/>
    </p:embeddedFont>
    <p:embeddedFont>
      <p:font typeface="Open Sans ExtraBold"/>
      <p:bold r:id="rId46"/>
      <p:boldItalic r:id="rId47"/>
    </p:embeddedFon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iM1+7DmtcVdo7ckm6FAFxQ7Viv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8C68D2-1117-4AE4-943D-43C10E556CC9}">
  <a:tblStyle styleId="{C48C68D2-1117-4AE4-943D-43C10E556CC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7EA"/>
          </a:solidFill>
        </a:fill>
      </a:tcStyle>
    </a:wholeTbl>
    <a:band1H>
      <a:tcTxStyle/>
      <a:tcStyle>
        <a:fill>
          <a:solidFill>
            <a:srgbClr val="CACBD3"/>
          </a:solidFill>
        </a:fill>
      </a:tcStyle>
    </a:band1H>
    <a:band2H>
      <a:tcTxStyle/>
    </a:band2H>
    <a:band1V>
      <a:tcTxStyle/>
      <a:tcStyle>
        <a:fill>
          <a:solidFill>
            <a:srgbClr val="CACBD3"/>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penSansSemiBold-italic.fntdata"/><Relationship Id="rId42" Type="http://schemas.openxmlformats.org/officeDocument/2006/relationships/font" Target="fonts/QuattrocentoSans-regular.fntdata"/><Relationship Id="rId41" Type="http://schemas.openxmlformats.org/officeDocument/2006/relationships/font" Target="fonts/OpenSansSemiBold-boldItalic.fntdata"/><Relationship Id="rId44" Type="http://schemas.openxmlformats.org/officeDocument/2006/relationships/font" Target="fonts/QuattrocentoSans-italic.fntdata"/><Relationship Id="rId43" Type="http://schemas.openxmlformats.org/officeDocument/2006/relationships/font" Target="fonts/QuattrocentoSans-bold.fntdata"/><Relationship Id="rId46" Type="http://schemas.openxmlformats.org/officeDocument/2006/relationships/font" Target="fonts/OpenSansExtraBold-bold.fntdata"/><Relationship Id="rId45" Type="http://schemas.openxmlformats.org/officeDocument/2006/relationships/font" Target="fonts/QuattrocentoSans-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regular.fntdata"/><Relationship Id="rId47" Type="http://schemas.openxmlformats.org/officeDocument/2006/relationships/font" Target="fonts/OpenSansExtraBold-boldItalic.fntdata"/><Relationship Id="rId49" Type="http://schemas.openxmlformats.org/officeDocument/2006/relationships/font" Target="fonts/OpenSans-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Montserrat-bold.fntdata"/><Relationship Id="rId34" Type="http://schemas.openxmlformats.org/officeDocument/2006/relationships/font" Target="fonts/Montserrat-regular.fntdata"/><Relationship Id="rId37" Type="http://schemas.openxmlformats.org/officeDocument/2006/relationships/font" Target="fonts/Montserrat-boldItalic.fntdata"/><Relationship Id="rId36" Type="http://schemas.openxmlformats.org/officeDocument/2006/relationships/font" Target="fonts/Montserrat-italic.fntdata"/><Relationship Id="rId39" Type="http://schemas.openxmlformats.org/officeDocument/2006/relationships/font" Target="fonts/OpenSansSemiBold-bold.fntdata"/><Relationship Id="rId38" Type="http://schemas.openxmlformats.org/officeDocument/2006/relationships/font" Target="fonts/OpenSansSemiBold-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boldItalic.fntdata"/><Relationship Id="rId50" Type="http://schemas.openxmlformats.org/officeDocument/2006/relationships/font" Target="fonts/OpenSans-italic.fntdata"/><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err="1"/>
              <a:t>Hourly</a:t>
            </a:r>
            <a:r>
              <a:rPr lang="sv-SE" baseline="0"/>
              <a:t> </a:t>
            </a:r>
            <a:r>
              <a:rPr lang="sv-SE" baseline="0" err="1"/>
              <a:t>demand</a:t>
            </a:r>
            <a:r>
              <a:rPr lang="sv-SE" baseline="0"/>
              <a:t> (TJ)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lineChart>
        <c:grouping val="standard"/>
        <c:varyColors val="0"/>
        <c:ser>
          <c:idx val="0"/>
          <c:order val="0"/>
          <c:tx>
            <c:strRef>
              <c:f>Sheet1!$B$11</c:f>
              <c:strCache>
                <c:ptCount val="1"/>
                <c:pt idx="0">
                  <c:v>Summer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c:ext xmlns:c16="http://schemas.microsoft.com/office/drawing/2014/chart" uri="{C3380CC4-5D6E-409C-BE32-E72D297353CC}">
              <c16:uniqueId val="{00000000-C189-4357-A9E0-20ED878B1CF8}"/>
            </c:ext>
          </c:extLst>
        </c:ser>
        <c:ser>
          <c:idx val="1"/>
          <c:order val="1"/>
          <c:tx>
            <c:strRef>
              <c:f>Sheet1!$B$12</c:f>
              <c:strCache>
                <c:ptCount val="1"/>
                <c:pt idx="0">
                  <c:v>Winter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c:ext xmlns:c16="http://schemas.microsoft.com/office/drawing/2014/chart" uri="{C3380CC4-5D6E-409C-BE32-E72D297353CC}">
              <c16:uniqueId val="{00000001-C189-4357-A9E0-20ED878B1CF8}"/>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err="1"/>
              <a:t>Hourly</a:t>
            </a:r>
            <a:r>
              <a:rPr lang="sv-SE" baseline="0"/>
              <a:t> </a:t>
            </a:r>
            <a:r>
              <a:rPr lang="sv-SE" baseline="0" err="1"/>
              <a:t>demand</a:t>
            </a:r>
            <a:r>
              <a:rPr lang="sv-SE" baseline="0"/>
              <a:t> (TJ)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lineChart>
        <c:grouping val="standard"/>
        <c:varyColors val="0"/>
        <c:ser>
          <c:idx val="0"/>
          <c:order val="0"/>
          <c:tx>
            <c:strRef>
              <c:f>Sheet1!$B$11</c:f>
              <c:strCache>
                <c:ptCount val="1"/>
                <c:pt idx="0">
                  <c:v>Summer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c:ext xmlns:c16="http://schemas.microsoft.com/office/drawing/2014/chart" uri="{C3380CC4-5D6E-409C-BE32-E72D297353CC}">
              <c16:uniqueId val="{00000000-CB1B-435C-9899-5A34A94267D0}"/>
            </c:ext>
          </c:extLst>
        </c:ser>
        <c:ser>
          <c:idx val="1"/>
          <c:order val="1"/>
          <c:tx>
            <c:strRef>
              <c:f>Sheet1!$B$12</c:f>
              <c:strCache>
                <c:ptCount val="1"/>
                <c:pt idx="0">
                  <c:v>Winter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c:ext xmlns:c16="http://schemas.microsoft.com/office/drawing/2014/chart" uri="{C3380CC4-5D6E-409C-BE32-E72D297353CC}">
              <c16:uniqueId val="{00000001-CB1B-435C-9899-5A34A94267D0}"/>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One cause of changes in the energy supply patterns over seconds, hours, days, and seasons is the electricity supply from variable renewable technologies. This is increasingly important, because variable renewables like solar photovoltaic or wind are responsible for growing shares of electricity supply worldwide, and they are expected to provide the largest share in a few decades. The figure on the left shows how the electricity supplied by one solar photovoltaic panel in a certain location may change during a day and across days. At night, the electricity output is typically zero because sun does not shine. In the central part of the day the output is highest. However, it could change significantly between days and be highest in a clear-sky summer day – see the blue line – lowest in a clear-sky winter day, or highly inconstant during a spring day with unstable weather. It must also be taken into account that the electricity supply potential of a photovoltaic panel and the electricity supply profile change also depending on the location in a region and within a country. The figure on the right shows the high variability of solar electricity supply potential across the world.</a:t>
            </a:r>
            <a:endParaRPr/>
          </a:p>
        </p:txBody>
      </p:sp>
      <p:sp>
        <p:nvSpPr>
          <p:cNvPr id="388" name="Google Shape;38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slide shows another example of the variability of electricity supply, related to wind. The electricity output of wind turbines depends on their characteristics, but also on the availability and intensity of wind. As we experience every day, the availability and intensity of wind can change significantly in time and in space. These figures show a series of recorded values of electricity supply by several turbines in a region. The figure on the left shows raw data, which typically span across a range but have a statistical distribution. The figures in the centre and on the left show monthly and hourly average values, with ranges of error. Different types of variations in the supply emerge. There are longer-term trends and shorter-term oscillations. The longer-term trends are, for example, monthly variations, where the supply is significantly higher in some months, due to higher wind speeds. The shorter-term variations can be hourly but also across just a few minutes. They are less predictable.</a:t>
            </a:r>
            <a:br>
              <a:rPr lang="en-GB"/>
            </a:br>
            <a:r>
              <a:rPr lang="en-GB"/>
              <a:t>Solar and wind power are not the only time-dependent energy supply options. Other renewable energy supply options are normally subject to variations, like hydropower or geothermal. The electricity supply by biomass power plants or fossil fuel power plants is usually more controllable. However, it may vary for different reasons than the availability of input. It could vary due to market dynamics, or due to outages and maintenance. The same can be said about the supply of energy through storable commodities (such as fuels for transportation or gas for heating). This is controllable, but it could vary due to multiple reasons.</a:t>
            </a:r>
            <a:endParaRPr/>
          </a:p>
        </p:txBody>
      </p:sp>
      <p:sp>
        <p:nvSpPr>
          <p:cNvPr id="401" name="Google Shape;40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Like the energy demand, also the energy supply by all assets in a city, region, or country can be summed. </a:t>
            </a:r>
            <a:r>
              <a:rPr b="0" lang="en-GB"/>
              <a:t>The sum of the supply by all assets in a country and the net imports constitute the energy supply of the country. </a:t>
            </a:r>
            <a:r>
              <a:rPr lang="en-GB"/>
              <a:t>Since the energy supply by the individual assets is variable, the overall energy supply in the considered region or country can also vary over the same time scales, from seconds to years. The figures show, for example, the overall electricity supply by different sources in the United States, across two sample years. By looking at different months, clear seasonal trends in supply from wind – in the top left figure – and hydro power – in the top right – can be identified. On the contrary, the supply from geothermal and biomass power plants – in the bottom left and bottom right figures respectively – seems more insensitive to seasonal changes. If one were to look at variations across days or years, other trends would emerge. Within </a:t>
            </a:r>
            <a:r>
              <a:rPr b="0" lang="en-GB"/>
              <a:t>a period of a few </a:t>
            </a:r>
            <a:r>
              <a:rPr lang="en-GB"/>
              <a:t>days, variations due to the daily availability of renewables would likely emerge. Across years, variations due to new policies, technological developments, and changes in fuel prices would likely emerge.</a:t>
            </a:r>
            <a:endParaRPr/>
          </a:p>
        </p:txBody>
      </p:sp>
      <p:sp>
        <p:nvSpPr>
          <p:cNvPr id="414" name="Google Shape;41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It has now been established that both energy demand and supply change with time. But why are these changes important? And why should they be taken into account when modelling the energy system? As seen in the previous slides, energy is used for providing services in different sectors of the economy. Therefore, the demand for energy must be met exactly when the need comes. For example, every time we press the switch for turning on the lights, we expect and need the lights to actually turn on. We certainly do not expect them to turn on an hour later. However, energy resources are not always available exactly to the extent there is need for them. For instance, the figure shows a mismatch in seasonal profiles of water availability for hydropower generation and electricity demand. If the electricity demand in this case were to be met only by means of hydropower, then problems would arise. For the energy demands to be matched exactly when they arise, the supply of energy needs to be planned carefully, both in the short-term and in the long-term. In the short-term planners need to make sure that the existing infrastructure is functional. In the long-term, planners need to make sure that new infrastructure investments are made to meet future (potentially increasing) energy demands. Modellers can create energy system models that calculate how it is possible to match the demands with supply options at all time scales.</a:t>
            </a:r>
            <a:endParaRPr/>
          </a:p>
        </p:txBody>
      </p:sp>
      <p:sp>
        <p:nvSpPr>
          <p:cNvPr id="429" name="Google Shape;42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lecture describes how energy system models can be structured so that changes in energy demand and supply over time may be represented. Different energy system modelling tools may look at different time scales. In this case, time scales relevant for OSeMOSYS or similar tools will be targeted. That is, time scales that are relevant for planning. Therefore, changes in the energy system that occur over several years as well as within each year need to be represented. The first item the user should decide on is the model horizon. That is, the start and end year of the period for which the evolution of the energy system is to be analysed. Within this model horizon, the changes in the energy system will be modelled for each year separately. This type of representation looking at consecutive years is called dynamic. The user can decide to further divide each year into several seasons. This is useful for capturing seasonal changes in demand and supply. The example shows a separation of summer and winter. This will allow, for instance, representation of higher demand for cooling during summer and higher demand for heating during winter. The user can also decide to further divide each season into one typical day, split into daytime and night-time. This split may allow the user, for instance, to represent the complete unavailability of solar resource during the night. </a:t>
            </a:r>
            <a:endParaRPr/>
          </a:p>
        </p:txBody>
      </p:sp>
      <p:sp>
        <p:nvSpPr>
          <p:cNvPr id="449" name="Google Shape;44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Normally, in energy system models the time domain of the model (that is, the number of years) and the resolution of the model (that is, the intra-annual time slices or time steps) are part of the model structure. This means that they are one of the first characteristics that the modeller decides, and they are fixed for a certain model. Different scenarios may be produced with the same model, using different numerical inputs, but the years and the time slices of the model remain the same. In OSeMOSYS, these structural and unchanging characteristics of a model are provided as sets. For refreshing the concept of sets, you may look at lecture 3. The modeller needs to provide the list of all years to be modelled in the set called ‘year’. The decision of which years and time slices to model influences all the following steps regarding the search for model inputs. For example, the modeller may decide to model the evolution of the energy system from 2019 and 2022. This implies that the modeller will have to look for numerical data regarding energy demand and supply for each of the four years, starting from some time in the past, in this case 2019, and creating a projection up to 2022.</a:t>
            </a:r>
            <a:endParaRPr/>
          </a:p>
        </p:txBody>
      </p:sp>
      <p:sp>
        <p:nvSpPr>
          <p:cNvPr id="494" name="Google Shape;49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Like the modelled years, the intra-annual time slices (or time steps) are also decided at the very beginning of the modelling process and become part of the unchanging structure of the model. The inputs and outputs of the model will be specific to each time slice. In OSeMOSYS, the modeller needs to include the list of all desired time slices in the set called TimeSlice. Referring to the case in the figure, the modeller is splitting each year into four time slices: one that represents a typical summer day, one that represents a typical summer night, one for a winter day, and one for a winter night. Here comes one of the most complicated concepts in energy system modelling. This type of representation of time is not sequential. That is, it does not represent moments in one year that follow each other. It represents portions of the time of one year having similar characteristics of demand and/or supply. For instance, the time slice representing summer days aggregates together all the daytime hours of all summer days, because they have similar characteristics of demand and supply. This aggregate of hours has the duration of roughly one fourth of a year. </a:t>
            </a:r>
            <a:endParaRPr/>
          </a:p>
        </p:txBody>
      </p:sp>
      <p:sp>
        <p:nvSpPr>
          <p:cNvPr id="541" name="Google Shape;54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concept of TimeSlice may become clearer through one example. You will be guided through all these calculations in the hands-on material and acquire more familiarity thereof. Let us imagine that we want to create a model capturing average seasonal variations of the electricity demand in a country. The demand varies as in the diagram. During summer, it is higher in the daytime hours due to the need for air conditioning. During winter, it is higher in the night-time hours due to the need for electricity. Looking at the graph, we notice that we can roughly capture these variations by dividing each year of the model time domain into four TimeSlices: a Winter-Night TimeSlice lasting from 8 pm to 8 am; a Winter-Day TimeSlice lasting from 8 am to 8 pm; a Summer-Night TimeSlice lasting from 11 pm to 7 am; a Summer-Day TimeSlice lasting from 7 am to 11 pm. The next slide describes how the duration of these TimeSlices can be calculated.</a:t>
            </a:r>
            <a:endParaRPr/>
          </a:p>
        </p:txBody>
      </p:sp>
      <p:sp>
        <p:nvSpPr>
          <p:cNvPr id="588" name="Google Shape;58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duration of each TimeSlice can be calculated as a ratio of the entire duration of one year. One year lasts 8,760 hours. Starting from the Summer-Day TimeSlice, we know that, for each day, it lasts from 7 am to 11 pm. That is, it lasts 16 hours every day. However, the Summer-Day TimeSlice needs to include all summer days. Assuming that summer lasts from April to November (in a very warm country!), it is 244 days long. The total number of hours aggregated under the Summer-Day TimeSlice is calculated by multiplying the number of daytime hours per day by the number of summer days. This means 16 times 244. If the aim is calculating the duration of the TimeSlice as a ratio of the total duration of one year, this number needs to be divided by 8,760 hours. The calculation is shown at the bottom left of the table and delivers 0.4457, that is 44.57% of the duration of one year. You may repeat the same calculation for the other three TimeSlices. Notice that the sum of the four fractions calculated is 1. That is, the summation of the duration of the four TimeSlices needs to add up to one year.</a:t>
            </a:r>
            <a:endParaRPr/>
          </a:p>
        </p:txBody>
      </p:sp>
      <p:sp>
        <p:nvSpPr>
          <p:cNvPr id="599" name="Google Shape;59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lecture describes the role of time in energy planning and how time may be represented in energy system models. </a:t>
            </a:r>
            <a:endParaRPr/>
          </a:p>
          <a:p>
            <a:pPr indent="0" lvl="0" marL="0" rtl="0" algn="l">
              <a:spcBef>
                <a:spcPts val="0"/>
              </a:spcBef>
              <a:spcAft>
                <a:spcPts val="0"/>
              </a:spcAft>
              <a:buNone/>
            </a:pPr>
            <a:r>
              <a:rPr lang="en-GB"/>
              <a:t>By the end of the lecture, you will be able to: </a:t>
            </a:r>
            <a:endParaRPr/>
          </a:p>
          <a:p>
            <a:pPr indent="0" lvl="0" marL="0" rtl="0" algn="l">
              <a:spcBef>
                <a:spcPts val="0"/>
              </a:spcBef>
              <a:spcAft>
                <a:spcPts val="0"/>
              </a:spcAft>
              <a:buNone/>
            </a:pPr>
            <a:r>
              <a:rPr lang="en-GB"/>
              <a:t>1) Reflect upon the variability of energy demands over time and its effect on the planning of energy infrastructure;</a:t>
            </a:r>
            <a:br>
              <a:rPr lang="en-GB"/>
            </a:br>
            <a:r>
              <a:rPr lang="en-GB"/>
              <a:t>2) Reflect upon the variability of energy supply over time and its effect on the planning of energy infrastructure; </a:t>
            </a:r>
            <a:endParaRPr/>
          </a:p>
          <a:p>
            <a:pPr indent="0" lvl="0" marL="0" rtl="0" algn="l">
              <a:spcBef>
                <a:spcPts val="0"/>
              </a:spcBef>
              <a:spcAft>
                <a:spcPts val="0"/>
              </a:spcAft>
              <a:buNone/>
            </a:pPr>
            <a:r>
              <a:rPr lang="en-GB"/>
              <a:t>3) Describe how the variability of energy demand and supply can be captured in the structure of a model;</a:t>
            </a:r>
            <a:endParaRPr/>
          </a:p>
          <a:p>
            <a:pPr indent="0" lvl="0" marL="0" rtl="0" algn="l">
              <a:spcBef>
                <a:spcPts val="0"/>
              </a:spcBef>
              <a:spcAft>
                <a:spcPts val="0"/>
              </a:spcAft>
              <a:buNone/>
            </a:pPr>
            <a:r>
              <a:rPr lang="en-GB"/>
              <a:t>4) Describe the main time-dependent parameters in OSeMOSYS and their use.</a:t>
            </a:r>
            <a:endParaRPr/>
          </a:p>
        </p:txBody>
      </p:sp>
      <p:sp>
        <p:nvSpPr>
          <p:cNvPr id="285" name="Google Shape;28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Once the structure of the model is set and the number of years and time slices are decided, the modeller may move to filling in values for a series of time-dependent parameters. As seen in previous lectures, the parameters are all those characteristics for which the user can input numerical values. Almost all parameters in a long-term energy system model are dependent on time, but here the focus will be on some of them that need defining early on. You will become familiarized with these in the hands-on exercises. The first parameter is the annual demand. This can be of two types: either accumulated demand or specified demand. The accumulated demand is defined for one year and can be met in any moment during that year. It is typically defined for commodities that can be stored and do not need to be procured in specific moments during a year. For example, a country may have an annual demand for oil products. There will surely be a need for these oil products in different quantities during the year. However, as long as there are enough of them stored in bunkers, when they are bought does not matter. The specified demand is defined for one year and for each time slice. This is typically defined for commodities that cannot be stored and are needed in different quantities during different moments of the year. The best example for this is electricity. As seen before, there is a time-varying profile of electricity demand that needs meeting at every moment.</a:t>
            </a:r>
            <a:endParaRPr/>
          </a:p>
          <a:p>
            <a:pPr indent="0" lvl="0" marL="0" rtl="0" algn="l">
              <a:spcBef>
                <a:spcPts val="0"/>
              </a:spcBef>
              <a:spcAft>
                <a:spcPts val="0"/>
              </a:spcAft>
              <a:buNone/>
            </a:pPr>
            <a:r>
              <a:t/>
            </a:r>
            <a:endParaRPr/>
          </a:p>
        </p:txBody>
      </p:sp>
      <p:sp>
        <p:nvSpPr>
          <p:cNvPr id="618" name="Google Shape;61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demand profile is defined by the user only for those commodities for which a specified annual demand has been defined. It is defined as the fraction of specified annual demand for a commodity that needs to be met in each time slice. The sum of all fractions in a year needs to be 1. As mentioned in the previous slide, this applies well to electricity. For electricity, a modeller needs to define first a value of specified annual demand, which may vary year by year. The annual demand needs to be met by the annual supply of electricity. On top of this, the modeller needs to define also how large a part of the annual electricity demand will come in different moments of the year, through the specified demand profile. For instance how much demand could occur during daytime and night-time in winter and during daytime and night-time in summer. It might happen that 50% of the total annual demand for electricity is concentrated during daytime in summer due to the very high demand for air conditioning. This highly uneven profile of the demand has to be taken into account, because it will affect significantly how the supply is planned. </a:t>
            </a:r>
            <a:endParaRPr/>
          </a:p>
        </p:txBody>
      </p:sp>
      <p:sp>
        <p:nvSpPr>
          <p:cNvPr id="629" name="Google Shape;62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Defining the demand profile for a certain commodity is not trivial. Firstly, it requires data. Often, values for the overall annual consumption of a commodity are publicly available for some years in the past, in reports presenting annual energy balances. However, for understanding when this consumption happened during one year requires much more detailed data, often available only to relevant agencies or utilities. Secondly, the calculation might seem a bit confusing for the modeller, in the first instance. Let us take the example shown in part 5.3 of this lecture. There, the demand for a commodity for each hour of a typical summer day and a typical winter day was available. This is reported again in the graph at the top. Based on that data, the modeller had decided to divide each year in four time slices: summer day, summer night, winter day, and winter night. In part 5.3 we had shown how to calculate the duration of each time slice. That was independent of the demand. Now, we show how to calculate the ratio of demand happening in each time slice. Bear in mind that this ratio can be very different from the duration of the time slice. The table at the bottom helps with the calculation. It presents the numerical value of the demand (in energy units) for every hour of a typical summer and winter day. On the right the summation of all these values is shown. At the bottom the total annual demand in petajoules is calculated.</a:t>
            </a:r>
            <a:endParaRPr/>
          </a:p>
        </p:txBody>
      </p:sp>
      <p:sp>
        <p:nvSpPr>
          <p:cNvPr id="640" name="Google Shape;64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demand profile, that is, the ratio of demand occurring in each time slice, needs to be calculated for every time slice. Starting from the time slice representing daytime hours in summer (named SD), one first needs to sum up all the 16 values in yellow </a:t>
            </a:r>
            <a:r>
              <a:rPr b="0" lang="en-GB"/>
              <a:t>in the table. These are then multiplied by </a:t>
            </a:r>
            <a:r>
              <a:rPr lang="en-GB"/>
              <a:t>the number of summer days (244) and divided by the total demand. The result is 0.32. That is, 32% of the total demand occurs during daytime in summer. The same calculation can be repeated for the other time slices. Be aware that there can be a difference between the duration of the time slice and the fraction of demand occurring in that time slice. For example, in this case, as calculated in part 5.3, the summer daytime time slice takes around 45% of the time in one year. However, it accounts for only 32% of the demand in that year. On the contrary, the winter night-time time slice takes around 17% of the time in one year, but it accounts for 42% of the demand. This shows that, per unit of time, in this example at least, the demand during night-time in winter is much higher than the demand during daytime in summer. Other very different cases can occur and, once more, each can have very different implications for the planning of the supply. </a:t>
            </a:r>
            <a:endParaRPr/>
          </a:p>
        </p:txBody>
      </p:sp>
      <p:sp>
        <p:nvSpPr>
          <p:cNvPr id="653" name="Google Shape;65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last time-dependent parameter that is worth mentioning in this lecture is the capacity factor. This is defined as the fraction of a technology’s capacity that can be utilized in each time slice. As described in lecture 4, not all the existing capacity of a technology can be used in every moment, due to a certain frequency of unplanned outages. If 5 gigawatt of gas power plants are in place in a country, it may happen that on average during the month of January only 4.8 gigawatt can be used, because 0.2 gigawatt here and there experience some outages during the same month. This means that, on average, during the month of January, at most 96% of the installed gas capacity can be used. Less can be used, but not more. This is expressed by the parameter capacity factor, which can be defined for all technologies in a model. The capacity factor is particularly important for renewable technologies, but in that case it is used in a slightly different way. It does not express necessarily when the technologies are not available because of outages, but rather when they are not available because the resource is not available. For instance, if the modeller intends to model a solar photovoltaic plant, </a:t>
            </a:r>
            <a:r>
              <a:rPr lang="en-GB" sz="1200">
                <a:solidFill>
                  <a:schemeClr val="dk1"/>
                </a:solidFill>
                <a:latin typeface="Calibri"/>
                <a:ea typeface="Calibri"/>
                <a:cs typeface="Calibri"/>
                <a:sym typeface="Calibri"/>
              </a:rPr>
              <a:t>the modeller knows that the supply profile of the plant will be similar to the one in the figure, which depicts the location’s solar supply profile. Thus, the plant will not produce during the night-time because there is no sun.</a:t>
            </a:r>
            <a:r>
              <a:rPr lang="en-GB"/>
              <a:t> So, for the time slices representing night-time, the user can set the capacity factor of the solar technology to 0. Calculating the capacity factor is not trivial, especially for renewables. You will familiarize with this in the </a:t>
            </a:r>
            <a:r>
              <a:rPr lang="en-GB" sz="1200">
                <a:solidFill>
                  <a:schemeClr val="dk1"/>
                </a:solidFill>
                <a:latin typeface="Calibri"/>
                <a:ea typeface="Calibri"/>
                <a:cs typeface="Calibri"/>
                <a:sym typeface="Calibri"/>
              </a:rPr>
              <a:t>hands-on exercises</a:t>
            </a:r>
            <a:r>
              <a:rPr lang="en-GB"/>
              <a:t>. This concludes the part of the course on the energy system. In the next lecture you will be introduced to the land system.</a:t>
            </a:r>
            <a:endParaRPr/>
          </a:p>
        </p:txBody>
      </p:sp>
      <p:sp>
        <p:nvSpPr>
          <p:cNvPr id="666" name="Google Shape;66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solidFill>
                  <a:srgbClr val="000000"/>
                </a:solidFill>
              </a:rPr>
              <a:t>The previous lectures </a:t>
            </a:r>
            <a:r>
              <a:rPr b="0" lang="en-GB">
                <a:solidFill>
                  <a:srgbClr val="000000"/>
                </a:solidFill>
              </a:rPr>
              <a:t>explained</a:t>
            </a:r>
            <a:r>
              <a:rPr lang="en-GB">
                <a:solidFill>
                  <a:srgbClr val="000000"/>
                </a:solidFill>
              </a:rPr>
              <a:t> what we mean by the energy system and the description of energy supply chains. As such, they presented mostly static pictures of what energy systems look like in specific moments. However, the energy system evolves continuously. There are changes happening both on the supply side and on the demand side. This module focuses on the latter. Changes on the demand side happen at various time scales, within minutes, days, seasons, and years. An example of changes within minutes or hours is when a multitude of people returns home after work every day and starts, at similar times, turning on lights, heating or cooling, stoves, et cetera. In a matter of minutes, the demand for energy in a city or even a country can change significantly. An example on the scale of days can be that during weekends people mostly stay home and do not use energy-consuming appliances from the offices. Therefore, the nature of the energy demand during weekdays or weekends is different. And an example on the scale of seasons is the use of air conditioning when the hot season comes. This can significantly increase demands for electricity. Finally, an example on the scale of years is the change in overall electricity demand due to the slow growth of population and the size of the economy.</a:t>
            </a:r>
            <a:endParaRPr/>
          </a:p>
        </p:txBody>
      </p:sp>
      <p:sp>
        <p:nvSpPr>
          <p:cNvPr id="296" name="Google Shape;29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The best way to illustrate the concept of variation of the energy demand in an energy system is by starting at the smallest scale and the one closest to us: the energy uses in households. For everyday activities in households, energy is often needed. There is not one constant level of energy use. It rather depends on what activities are performed, when, and for how long. For example, in some moments of the day energy is needed for cooking; in other moments energy is needed to produce hot water; in other moments it is needed for charging phones or for recreational activities. For maintaining a warm space during cold winters or a cool space during hot summers energy will be needed rather constantly through the day. In other words, each appliance or service in a household uses energy with a certain profile that changes in time. Sometimes an appliance is not working and therefore uses no energy, sometimes it uses little energy, and sometimes it uses a significant amount of energy.  </a:t>
            </a:r>
            <a:endParaRPr/>
          </a:p>
        </p:txBody>
      </p:sp>
      <p:sp>
        <p:nvSpPr>
          <p:cNvPr id="312" name="Google Shape;31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Here a few examples are given on how the use of energy in a household could change during a typical day, according to when different appliances are activated. The profiles of use shown in the figure are fictitious but representative of reality. At the top, the typical use of electricity by a fridge is shown. There is always a certain use of electricity, due to the fact that the fridge needs to be always active. The use is roughly constant through the day, apart from the moments when the fridge needs to run defrosting processes. In the middle, the use of energy by a washing machine is shown, assuming it is activated when coming back home from work in the evening. The cycle of a washing machine lasts a few hours, but there are moments where a great amount of energy is needed to heat the water. At the bottom, the energy use profile of a kettle is shown, assuming it is activated in the morning and after dinner to prepare tea. The time of use is very short, in the order of minutes, but again the water heating can require a great amount of energy in those minutes.</a:t>
            </a:r>
            <a:endParaRPr/>
          </a:p>
        </p:txBody>
      </p:sp>
      <p:sp>
        <p:nvSpPr>
          <p:cNvPr id="328" name="Google Shape;32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Patterns of use of appliances and services like the ones shown in the previous slide happen in many households across villages, cities, regions, and entire countries. The sum of the energy uses in all the households in a country makes up the country’s residential energy demand. Since the profiles of energy use in the households vary in time, the total residential energy demand also varies in time. The left side of the figure shows a typical daily energy demand profile in the residential sector, for four hypothetical regions in a country. The numbers are based on reality but are fictitious. The profile shows what one would expect considering the average activities in one household. During the night time, when most people are asleep, the energy use is at its minimum. During the day, the energy use settles on an intermediate level, with a small peak in the morning. Finally, the energy use is highest in the evening, when most people come back from work. Similarly, energy use profiles can be constructed for the commercial and industrial sectors by summing up all commercial and industrial uses, respectively. Sample profiles are shown in the centre and right-hand side of the figure. The energy use profile for the commercial sector shows, for example, that most of the energy is used during the day, when most commercial activities are open.</a:t>
            </a:r>
            <a:endParaRPr/>
          </a:p>
        </p:txBody>
      </p:sp>
      <p:sp>
        <p:nvSpPr>
          <p:cNvPr id="341" name="Google Shape;3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As mentioned at the beginning of this module, the energy demand varies not only on the time scale of minutes or hours. It also varies across seasons and years. The figure shows an example, again based on realistic but fictitious numbers. In the figure, the energy demands for the residential, commercial, and industrial sector are shown again, but this time over several years. Picking, for instance, the line at the top, representing the residential sector, two main types of variations can be seen. One is seasonal, where the energy demand seems higher during the winter and lower during the summer, on average. This is probably due to the need for energy for heating during winters and lower need for cooling during summers. The second type of variation is a trend of steep increase over the years. This may be due to increasing population and increasing economic activity. Similar trends are seen for the industrial and commercial sectors, even though in these cases the seasonal variability is not clear. The variability of demand over time, both in the short and long term, is very important for planning purposes. The reason will become clear in the next modules.</a:t>
            </a:r>
            <a:endParaRPr/>
          </a:p>
        </p:txBody>
      </p:sp>
      <p:sp>
        <p:nvSpPr>
          <p:cNvPr id="353" name="Google Shape;35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module continues the discussion about the evolution of the energy system over time and it focuses on changes on the energy supply side. As for demand, changes on the supply side happen at different time scales, from seconds, to minutes, days, seasons, and years. Changes happening within seconds and minutes may include supply–demand imbalances happening on the electricity transmission and distribution networks, which need to be corrected swiftly. Changes happening within hours and days may relate to maintenance interventions on power plants, which force the power plants to be turned down for some time. </a:t>
            </a:r>
            <a:r>
              <a:rPr b="0" lang="en-GB"/>
              <a:t>A change happening over seasons could be, for example, the variation of hydropower electricity output due to lower or higher availability of water during summer. Finally, an example of changes happening over years could be the decommissioning of old power plants or the construction of new ones. There are even changes on the time scale of decades, like the depletion of fossil fuel resources or the integration of power systems at a continental level.</a:t>
            </a:r>
            <a:endParaRPr/>
          </a:p>
        </p:txBody>
      </p:sp>
      <p:sp>
        <p:nvSpPr>
          <p:cNvPr id="372" name="Google Shape;37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3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5" name="Shape 15"/>
        <p:cNvGrpSpPr/>
        <p:nvPr/>
      </p:nvGrpSpPr>
      <p:grpSpPr>
        <a:xfrm>
          <a:off x="0" y="0"/>
          <a:ext cx="0" cy="0"/>
          <a:chOff x="0" y="0"/>
          <a:chExt cx="0" cy="0"/>
        </a:xfrm>
      </p:grpSpPr>
      <p:pic>
        <p:nvPicPr>
          <p:cNvPr descr="A picture containing website&#10;&#10;Description automatically generated"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29"/>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9"/>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9"/>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website&#10;&#10;Description automatically generated" id="20" name="Google Shape;20;p29"/>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76" name="Shape 76"/>
        <p:cNvGrpSpPr/>
        <p:nvPr/>
      </p:nvGrpSpPr>
      <p:grpSpPr>
        <a:xfrm>
          <a:off x="0" y="0"/>
          <a:ext cx="0" cy="0"/>
          <a:chOff x="0" y="0"/>
          <a:chExt cx="0" cy="0"/>
        </a:xfrm>
      </p:grpSpPr>
      <p:pic>
        <p:nvPicPr>
          <p:cNvPr descr="Graphical user interface, website&#10;&#10;Description automatically generated" id="77" name="Google Shape;77;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8" name="Google Shape;78;p41"/>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website&#10;&#10;Description automatically generated" id="79" name="Google Shape;79;p4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80" name="Shape 80"/>
        <p:cNvGrpSpPr/>
        <p:nvPr/>
      </p:nvGrpSpPr>
      <p:grpSpPr>
        <a:xfrm>
          <a:off x="0" y="0"/>
          <a:ext cx="0" cy="0"/>
          <a:chOff x="0" y="0"/>
          <a:chExt cx="0" cy="0"/>
        </a:xfrm>
      </p:grpSpPr>
      <p:pic>
        <p:nvPicPr>
          <p:cNvPr descr="A picture containing website&#10;&#10;Description automatically generated" id="81" name="Google Shape;81;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2" name="Google Shape;82;p42"/>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42"/>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4" name="Google Shape;84;p42"/>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85" name="Shape 85"/>
        <p:cNvGrpSpPr/>
        <p:nvPr/>
      </p:nvGrpSpPr>
      <p:grpSpPr>
        <a:xfrm>
          <a:off x="0" y="0"/>
          <a:ext cx="0" cy="0"/>
          <a:chOff x="0" y="0"/>
          <a:chExt cx="0" cy="0"/>
        </a:xfrm>
      </p:grpSpPr>
      <p:sp>
        <p:nvSpPr>
          <p:cNvPr id="86" name="Google Shape;86;p4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43"/>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89" name="Google Shape;89;p43"/>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43"/>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43"/>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92" name="Shape 92"/>
        <p:cNvGrpSpPr/>
        <p:nvPr/>
      </p:nvGrpSpPr>
      <p:grpSpPr>
        <a:xfrm>
          <a:off x="0" y="0"/>
          <a:ext cx="0" cy="0"/>
          <a:chOff x="0" y="0"/>
          <a:chExt cx="0" cy="0"/>
        </a:xfrm>
      </p:grpSpPr>
      <p:pic>
        <p:nvPicPr>
          <p:cNvPr descr="Graphical user interface, text&#10;&#10;Description automatically generated" id="93" name="Google Shape;93;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4" name="Google Shape;94;p44"/>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4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96" name="Shape 96"/>
        <p:cNvGrpSpPr/>
        <p:nvPr/>
      </p:nvGrpSpPr>
      <p:grpSpPr>
        <a:xfrm>
          <a:off x="0" y="0"/>
          <a:ext cx="0" cy="0"/>
          <a:chOff x="0" y="0"/>
          <a:chExt cx="0" cy="0"/>
        </a:xfrm>
      </p:grpSpPr>
      <p:pic>
        <p:nvPicPr>
          <p:cNvPr descr="Graphical user interface, sunburst chart&#10;&#10;Description automatically generated" id="97" name="Google Shape;97;p4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8" name="Google Shape;98;p45"/>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4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0" name="Google Shape;100;p45"/>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01" name="Shape 101"/>
        <p:cNvGrpSpPr/>
        <p:nvPr/>
      </p:nvGrpSpPr>
      <p:grpSpPr>
        <a:xfrm>
          <a:off x="0" y="0"/>
          <a:ext cx="0" cy="0"/>
          <a:chOff x="0" y="0"/>
          <a:chExt cx="0" cy="0"/>
        </a:xfrm>
      </p:grpSpPr>
      <p:sp>
        <p:nvSpPr>
          <p:cNvPr id="102" name="Google Shape;102;p46"/>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46"/>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4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05" name="Google Shape;105;p46"/>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46"/>
          <p:cNvSpPr txBox="1"/>
          <p:nvPr>
            <p:ph idx="3" type="body"/>
          </p:nvPr>
        </p:nvSpPr>
        <p:spPr>
          <a:xfrm>
            <a:off x="8171727" y="5750351"/>
            <a:ext cx="3556364"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46"/>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08" name="Shape 108"/>
        <p:cNvGrpSpPr/>
        <p:nvPr/>
      </p:nvGrpSpPr>
      <p:grpSpPr>
        <a:xfrm>
          <a:off x="0" y="0"/>
          <a:ext cx="0" cy="0"/>
          <a:chOff x="0" y="0"/>
          <a:chExt cx="0" cy="0"/>
        </a:xfrm>
      </p:grpSpPr>
      <p:sp>
        <p:nvSpPr>
          <p:cNvPr id="109" name="Google Shape;109;p47"/>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47"/>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1" name="Google Shape;111;p47"/>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47"/>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3" name="Google Shape;113;p47"/>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47"/>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7"/>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47"/>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18" name="Shape 118"/>
        <p:cNvGrpSpPr/>
        <p:nvPr/>
      </p:nvGrpSpPr>
      <p:grpSpPr>
        <a:xfrm>
          <a:off x="0" y="0"/>
          <a:ext cx="0" cy="0"/>
          <a:chOff x="0" y="0"/>
          <a:chExt cx="0" cy="0"/>
        </a:xfrm>
      </p:grpSpPr>
      <p:pic>
        <p:nvPicPr>
          <p:cNvPr descr="Graphical user interface, sunburst chart&#10;&#10;Description automatically generated" id="119" name="Google Shape;119;p4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8"/>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4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22" name="Google Shape;122;p48"/>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23" name="Shape 123"/>
        <p:cNvGrpSpPr/>
        <p:nvPr/>
      </p:nvGrpSpPr>
      <p:grpSpPr>
        <a:xfrm>
          <a:off x="0" y="0"/>
          <a:ext cx="0" cy="0"/>
          <a:chOff x="0" y="0"/>
          <a:chExt cx="0" cy="0"/>
        </a:xfrm>
      </p:grpSpPr>
      <p:pic>
        <p:nvPicPr>
          <p:cNvPr descr="Graphical user interface, text&#10;&#10;Description automatically generated" id="124" name="Google Shape;124;p4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5" name="Google Shape;125;p4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126" name="Shape 126"/>
        <p:cNvGrpSpPr/>
        <p:nvPr/>
      </p:nvGrpSpPr>
      <p:grpSpPr>
        <a:xfrm>
          <a:off x="0" y="0"/>
          <a:ext cx="0" cy="0"/>
          <a:chOff x="0" y="0"/>
          <a:chExt cx="0" cy="0"/>
        </a:xfrm>
      </p:grpSpPr>
      <p:pic>
        <p:nvPicPr>
          <p:cNvPr descr="Graphical user interface, website&#10;&#10;Description automatically generated" id="127" name="Google Shape;127;p5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128" name="Google Shape;128;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9" name="Google Shape;129;p50"/>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130" name="Google Shape;130;p50"/>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50"/>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132" name="Google Shape;132;p50"/>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0"/>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0"/>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30"/>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0"/>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0"/>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133" name="Shape 133"/>
        <p:cNvGrpSpPr/>
        <p:nvPr/>
      </p:nvGrpSpPr>
      <p:grpSpPr>
        <a:xfrm>
          <a:off x="0" y="0"/>
          <a:ext cx="0" cy="0"/>
          <a:chOff x="0" y="0"/>
          <a:chExt cx="0" cy="0"/>
        </a:xfrm>
      </p:grpSpPr>
      <p:pic>
        <p:nvPicPr>
          <p:cNvPr descr="Graphical user interface, website&#10;&#10;Description automatically generated" id="134" name="Google Shape;134;p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5" name="Google Shape;135;p51"/>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42" name="Shape 142"/>
        <p:cNvGrpSpPr/>
        <p:nvPr/>
      </p:nvGrpSpPr>
      <p:grpSpPr>
        <a:xfrm>
          <a:off x="0" y="0"/>
          <a:ext cx="0" cy="0"/>
          <a:chOff x="0" y="0"/>
          <a:chExt cx="0" cy="0"/>
        </a:xfrm>
      </p:grpSpPr>
      <p:sp>
        <p:nvSpPr>
          <p:cNvPr id="143" name="Google Shape;143;p3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A screenshot of a computer&#10;&#10;Description automatically generated with medium confidence" id="144" name="Google Shape;144;p3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A screenshot of a computer&#10;&#10;Description automatically generated with low confidence" id="145" name="Google Shape;145;p3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146" name="Shape 146"/>
        <p:cNvGrpSpPr/>
        <p:nvPr/>
      </p:nvGrpSpPr>
      <p:grpSpPr>
        <a:xfrm>
          <a:off x="0" y="0"/>
          <a:ext cx="0" cy="0"/>
          <a:chOff x="0" y="0"/>
          <a:chExt cx="0" cy="0"/>
        </a:xfrm>
      </p:grpSpPr>
      <p:sp>
        <p:nvSpPr>
          <p:cNvPr id="147" name="Google Shape;147;p34"/>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34"/>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3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0" name="Google Shape;150;p3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1" name="Google Shape;151;p3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52" name="Shape 152"/>
        <p:cNvGrpSpPr/>
        <p:nvPr/>
      </p:nvGrpSpPr>
      <p:grpSpPr>
        <a:xfrm>
          <a:off x="0" y="0"/>
          <a:ext cx="0" cy="0"/>
          <a:chOff x="0" y="0"/>
          <a:chExt cx="0" cy="0"/>
        </a:xfrm>
      </p:grpSpPr>
      <p:pic>
        <p:nvPicPr>
          <p:cNvPr descr="A picture containing website&#10;&#10;Description automatically generated" id="153" name="Google Shape;153;p5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4" name="Google Shape;154;p52"/>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52"/>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6" name="Google Shape;156;p52"/>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website&#10;&#10;Description automatically generated" id="157" name="Google Shape;157;p5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8" name="Shape 158"/>
        <p:cNvGrpSpPr/>
        <p:nvPr/>
      </p:nvGrpSpPr>
      <p:grpSpPr>
        <a:xfrm>
          <a:off x="0" y="0"/>
          <a:ext cx="0" cy="0"/>
          <a:chOff x="0" y="0"/>
          <a:chExt cx="0" cy="0"/>
        </a:xfrm>
      </p:grpSpPr>
      <p:sp>
        <p:nvSpPr>
          <p:cNvPr id="159" name="Google Shape;159;p5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53"/>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5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162" name="Google Shape;162;p53"/>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53"/>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latin typeface="Quattrocento Sans"/>
                <a:ea typeface="Quattrocento Sans"/>
                <a:cs typeface="Quattrocento Sans"/>
                <a:sym typeface="Quattrocento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53"/>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165" name="Shape 165"/>
        <p:cNvGrpSpPr/>
        <p:nvPr/>
      </p:nvGrpSpPr>
      <p:grpSpPr>
        <a:xfrm>
          <a:off x="0" y="0"/>
          <a:ext cx="0" cy="0"/>
          <a:chOff x="0" y="0"/>
          <a:chExt cx="0" cy="0"/>
        </a:xfrm>
      </p:grpSpPr>
      <p:pic>
        <p:nvPicPr>
          <p:cNvPr descr="Graphical user interface, text&#10;&#10;Description automatically generated" id="166" name="Google Shape;166;p5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7" name="Google Shape;167;p54"/>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5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169" name="Google Shape;169;p54"/>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170" name="Shape 170"/>
        <p:cNvGrpSpPr/>
        <p:nvPr/>
      </p:nvGrpSpPr>
      <p:grpSpPr>
        <a:xfrm>
          <a:off x="0" y="0"/>
          <a:ext cx="0" cy="0"/>
          <a:chOff x="0" y="0"/>
          <a:chExt cx="0" cy="0"/>
        </a:xfrm>
      </p:grpSpPr>
      <p:pic>
        <p:nvPicPr>
          <p:cNvPr descr="Graphical user interface, sunburst chart&#10;&#10;Description automatically generated" id="171" name="Google Shape;171;p5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2" name="Google Shape;172;p55"/>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5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74" name="Google Shape;174;p55"/>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175" name="Google Shape;175;p5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76" name="Shape 176"/>
        <p:cNvGrpSpPr/>
        <p:nvPr/>
      </p:nvGrpSpPr>
      <p:grpSpPr>
        <a:xfrm>
          <a:off x="0" y="0"/>
          <a:ext cx="0" cy="0"/>
          <a:chOff x="0" y="0"/>
          <a:chExt cx="0" cy="0"/>
        </a:xfrm>
      </p:grpSpPr>
      <p:sp>
        <p:nvSpPr>
          <p:cNvPr id="177" name="Google Shape;177;p56"/>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56"/>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5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80" name="Google Shape;180;p56"/>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 name="Google Shape;181;p56"/>
          <p:cNvSpPr txBox="1"/>
          <p:nvPr>
            <p:ph idx="3" type="body"/>
          </p:nvPr>
        </p:nvSpPr>
        <p:spPr>
          <a:xfrm>
            <a:off x="8219441" y="5750351"/>
            <a:ext cx="3508650"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56"/>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83" name="Shape 183"/>
        <p:cNvGrpSpPr/>
        <p:nvPr/>
      </p:nvGrpSpPr>
      <p:grpSpPr>
        <a:xfrm>
          <a:off x="0" y="0"/>
          <a:ext cx="0" cy="0"/>
          <a:chOff x="0" y="0"/>
          <a:chExt cx="0" cy="0"/>
        </a:xfrm>
      </p:grpSpPr>
      <p:sp>
        <p:nvSpPr>
          <p:cNvPr id="184" name="Google Shape;184;p57"/>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57"/>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6" name="Google Shape;186;p57"/>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57"/>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8" name="Google Shape;188;p57"/>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5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90" name="Google Shape;190;p57"/>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57"/>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57"/>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3" name="Shape 193"/>
        <p:cNvGrpSpPr/>
        <p:nvPr/>
      </p:nvGrpSpPr>
      <p:grpSpPr>
        <a:xfrm>
          <a:off x="0" y="0"/>
          <a:ext cx="0" cy="0"/>
          <a:chOff x="0" y="0"/>
          <a:chExt cx="0" cy="0"/>
        </a:xfrm>
      </p:grpSpPr>
      <p:pic>
        <p:nvPicPr>
          <p:cNvPr descr="Graphical user interface, sunburst chart&#10;&#10;Description automatically generated" id="194" name="Google Shape;194;p5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5" name="Google Shape;195;p58"/>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5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197" name="Google Shape;197;p58"/>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198" name="Google Shape;198;p58"/>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8" name="Shape 28"/>
        <p:cNvGrpSpPr/>
        <p:nvPr/>
      </p:nvGrpSpPr>
      <p:grpSpPr>
        <a:xfrm>
          <a:off x="0" y="0"/>
          <a:ext cx="0" cy="0"/>
          <a:chOff x="0" y="0"/>
          <a:chExt cx="0" cy="0"/>
        </a:xfrm>
      </p:grpSpPr>
      <p:pic>
        <p:nvPicPr>
          <p:cNvPr descr="Graphical user interface, sunburst chart&#10;&#10;Description automatically generated" id="29" name="Google Shape;29;p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0" name="Google Shape;30;p31"/>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32" name="Google Shape;32;p31"/>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33" name="Google Shape;33;p3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99" name="Shape 199"/>
        <p:cNvGrpSpPr/>
        <p:nvPr/>
      </p:nvGrpSpPr>
      <p:grpSpPr>
        <a:xfrm>
          <a:off x="0" y="0"/>
          <a:ext cx="0" cy="0"/>
          <a:chOff x="0" y="0"/>
          <a:chExt cx="0" cy="0"/>
        </a:xfrm>
      </p:grpSpPr>
      <p:pic>
        <p:nvPicPr>
          <p:cNvPr descr="Graphical user interface, text&#10;&#10;Description automatically generated" id="200" name="Google Shape;200;p5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01" name="Google Shape;201;p5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202" name="Google Shape;202;p59"/>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03" name="Shape 203"/>
        <p:cNvGrpSpPr/>
        <p:nvPr/>
      </p:nvGrpSpPr>
      <p:grpSpPr>
        <a:xfrm>
          <a:off x="0" y="0"/>
          <a:ext cx="0" cy="0"/>
          <a:chOff x="0" y="0"/>
          <a:chExt cx="0" cy="0"/>
        </a:xfrm>
      </p:grpSpPr>
      <p:pic>
        <p:nvPicPr>
          <p:cNvPr descr="Graphical user interface, website&#10;&#10;Description automatically generated" id="204" name="Google Shape;204;p6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205" name="Google Shape;205;p6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06" name="Google Shape;206;p60"/>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207" name="Google Shape;207;p60"/>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60"/>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209" name="Google Shape;209;p60"/>
          <p:cNvSpPr/>
          <p:nvPr>
            <p:ph idx="3" type="pic"/>
          </p:nvPr>
        </p:nvSpPr>
        <p:spPr>
          <a:xfrm>
            <a:off x="9899650" y="2865438"/>
            <a:ext cx="931863" cy="820737"/>
          </a:xfrm>
          <a:prstGeom prst="rect">
            <a:avLst/>
          </a:prstGeom>
          <a:noFill/>
          <a:ln>
            <a:noFill/>
          </a:ln>
        </p:spPr>
      </p:sp>
      <p:pic>
        <p:nvPicPr>
          <p:cNvPr descr="Graphical user interface, website&#10;&#10;Description automatically generated" id="210" name="Google Shape;210;p6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211" name="Google Shape;211;p6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2" name="Google Shape;212;p60"/>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213" name="Shape 213"/>
        <p:cNvGrpSpPr/>
        <p:nvPr/>
      </p:nvGrpSpPr>
      <p:grpSpPr>
        <a:xfrm>
          <a:off x="0" y="0"/>
          <a:ext cx="0" cy="0"/>
          <a:chOff x="0" y="0"/>
          <a:chExt cx="0" cy="0"/>
        </a:xfrm>
      </p:grpSpPr>
      <p:pic>
        <p:nvPicPr>
          <p:cNvPr descr="Graphical user interface, website&#10;&#10;Description automatically generated" id="214" name="Google Shape;214;p6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5" name="Google Shape;215;p61"/>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website&#10;&#10;Description automatically generated" id="216" name="Google Shape;216;p6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217" name="Shape 217"/>
        <p:cNvGrpSpPr/>
        <p:nvPr/>
      </p:nvGrpSpPr>
      <p:grpSpPr>
        <a:xfrm>
          <a:off x="0" y="0"/>
          <a:ext cx="0" cy="0"/>
          <a:chOff x="0" y="0"/>
          <a:chExt cx="0" cy="0"/>
        </a:xfrm>
      </p:grpSpPr>
      <p:pic>
        <p:nvPicPr>
          <p:cNvPr descr="A picture containing website&#10;&#10;Description automatically generated" id="218" name="Google Shape;218;p6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9" name="Google Shape;219;p62"/>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62"/>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Font typeface="Open Sans ExtraBold"/>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1" name="Google Shape;221;p62"/>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Font typeface="Open Sans SemiBold"/>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22" name="Shape 222"/>
        <p:cNvGrpSpPr/>
        <p:nvPr/>
      </p:nvGrpSpPr>
      <p:grpSpPr>
        <a:xfrm>
          <a:off x="0" y="0"/>
          <a:ext cx="0" cy="0"/>
          <a:chOff x="0" y="0"/>
          <a:chExt cx="0" cy="0"/>
        </a:xfrm>
      </p:grpSpPr>
      <p:sp>
        <p:nvSpPr>
          <p:cNvPr id="223" name="Google Shape;223;p6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63"/>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Font typeface="Open Sans SemiBold"/>
              <a:buNone/>
              <a:defRPr b="1" sz="2000"/>
            </a:lvl1pPr>
            <a:lvl2pPr indent="-355600" lvl="1" marL="914400" algn="l">
              <a:lnSpc>
                <a:spcPct val="90000"/>
              </a:lnSpc>
              <a:spcBef>
                <a:spcPts val="500"/>
              </a:spcBef>
              <a:spcAft>
                <a:spcPts val="0"/>
              </a:spcAft>
              <a:buClr>
                <a:schemeClr val="dk1"/>
              </a:buClr>
              <a:buSzPts val="2000"/>
              <a:buChar char="•"/>
              <a:defRPr sz="2000"/>
            </a:lvl2pPr>
            <a:lvl3pPr indent="-330200" lvl="2" marL="1371600" algn="l">
              <a:lnSpc>
                <a:spcPct val="90000"/>
              </a:lnSpc>
              <a:spcBef>
                <a:spcPts val="500"/>
              </a:spcBef>
              <a:spcAft>
                <a:spcPts val="0"/>
              </a:spcAft>
              <a:buClr>
                <a:schemeClr val="dk1"/>
              </a:buClr>
              <a:buSzPts val="1600"/>
              <a:buChar char="•"/>
              <a:defRPr sz="16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6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400">
                <a:solidFill>
                  <a:schemeClr val="lt1"/>
                </a:solidFill>
                <a:latin typeface="Quattrocento Sans"/>
                <a:ea typeface="Quattrocento Sans"/>
                <a:cs typeface="Quattrocento Sans"/>
                <a:sym typeface="Quattrocento Sans"/>
              </a:defRPr>
            </a:lvl1pPr>
            <a:lvl2pPr indent="0" lvl="1" marL="0" algn="r">
              <a:spcBef>
                <a:spcPts val="0"/>
              </a:spcBef>
              <a:buNone/>
              <a:defRPr b="1" i="0" sz="1400">
                <a:solidFill>
                  <a:schemeClr val="lt1"/>
                </a:solidFill>
                <a:latin typeface="Quattrocento Sans"/>
                <a:ea typeface="Quattrocento Sans"/>
                <a:cs typeface="Quattrocento Sans"/>
                <a:sym typeface="Quattrocento Sans"/>
              </a:defRPr>
            </a:lvl2pPr>
            <a:lvl3pPr indent="0" lvl="2" marL="0" algn="r">
              <a:spcBef>
                <a:spcPts val="0"/>
              </a:spcBef>
              <a:buNone/>
              <a:defRPr b="1" i="0" sz="1400">
                <a:solidFill>
                  <a:schemeClr val="lt1"/>
                </a:solidFill>
                <a:latin typeface="Quattrocento Sans"/>
                <a:ea typeface="Quattrocento Sans"/>
                <a:cs typeface="Quattrocento Sans"/>
                <a:sym typeface="Quattrocento Sans"/>
              </a:defRPr>
            </a:lvl3pPr>
            <a:lvl4pPr indent="0" lvl="3" marL="0" algn="r">
              <a:spcBef>
                <a:spcPts val="0"/>
              </a:spcBef>
              <a:buNone/>
              <a:defRPr b="1" i="0" sz="1400">
                <a:solidFill>
                  <a:schemeClr val="lt1"/>
                </a:solidFill>
                <a:latin typeface="Quattrocento Sans"/>
                <a:ea typeface="Quattrocento Sans"/>
                <a:cs typeface="Quattrocento Sans"/>
                <a:sym typeface="Quattrocento Sans"/>
              </a:defRPr>
            </a:lvl4pPr>
            <a:lvl5pPr indent="0" lvl="4" marL="0" algn="r">
              <a:spcBef>
                <a:spcPts val="0"/>
              </a:spcBef>
              <a:buNone/>
              <a:defRPr b="1" i="0" sz="1400">
                <a:solidFill>
                  <a:schemeClr val="lt1"/>
                </a:solidFill>
                <a:latin typeface="Quattrocento Sans"/>
                <a:ea typeface="Quattrocento Sans"/>
                <a:cs typeface="Quattrocento Sans"/>
                <a:sym typeface="Quattrocento Sans"/>
              </a:defRPr>
            </a:lvl5pPr>
            <a:lvl6pPr indent="0" lvl="5" marL="0" algn="r">
              <a:spcBef>
                <a:spcPts val="0"/>
              </a:spcBef>
              <a:buNone/>
              <a:defRPr b="1" i="0" sz="1400">
                <a:solidFill>
                  <a:schemeClr val="lt1"/>
                </a:solidFill>
                <a:latin typeface="Quattrocento Sans"/>
                <a:ea typeface="Quattrocento Sans"/>
                <a:cs typeface="Quattrocento Sans"/>
                <a:sym typeface="Quattrocento Sans"/>
              </a:defRPr>
            </a:lvl6pPr>
            <a:lvl7pPr indent="0" lvl="6" marL="0" algn="r">
              <a:spcBef>
                <a:spcPts val="0"/>
              </a:spcBef>
              <a:buNone/>
              <a:defRPr b="1" i="0" sz="1400">
                <a:solidFill>
                  <a:schemeClr val="lt1"/>
                </a:solidFill>
                <a:latin typeface="Quattrocento Sans"/>
                <a:ea typeface="Quattrocento Sans"/>
                <a:cs typeface="Quattrocento Sans"/>
                <a:sym typeface="Quattrocento Sans"/>
              </a:defRPr>
            </a:lvl7pPr>
            <a:lvl8pPr indent="0" lvl="7" marL="0" algn="r">
              <a:spcBef>
                <a:spcPts val="0"/>
              </a:spcBef>
              <a:buNone/>
              <a:defRPr b="1" i="0" sz="1400">
                <a:solidFill>
                  <a:schemeClr val="lt1"/>
                </a:solidFill>
                <a:latin typeface="Quattrocento Sans"/>
                <a:ea typeface="Quattrocento Sans"/>
                <a:cs typeface="Quattrocento Sans"/>
                <a:sym typeface="Quattrocento Sans"/>
              </a:defRPr>
            </a:lvl8pPr>
            <a:lvl9pPr indent="0" lvl="8" mar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sp>
        <p:nvSpPr>
          <p:cNvPr id="226" name="Google Shape;226;p63"/>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indent="-228600" lvl="2" marL="1371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63"/>
          <p:cNvSpPr txBox="1"/>
          <p:nvPr>
            <p:ph idx="3" type="body"/>
          </p:nvPr>
        </p:nvSpPr>
        <p:spPr>
          <a:xfrm>
            <a:off x="8188960" y="5788058"/>
            <a:ext cx="3529770" cy="603315"/>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63"/>
          <p:cNvSpPr txBox="1"/>
          <p:nvPr>
            <p:ph idx="4" type="body"/>
          </p:nvPr>
        </p:nvSpPr>
        <p:spPr>
          <a:xfrm>
            <a:off x="663575" y="6035355"/>
            <a:ext cx="5180634"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229" name="Shape 229"/>
        <p:cNvGrpSpPr/>
        <p:nvPr/>
      </p:nvGrpSpPr>
      <p:grpSpPr>
        <a:xfrm>
          <a:off x="0" y="0"/>
          <a:ext cx="0" cy="0"/>
          <a:chOff x="0" y="0"/>
          <a:chExt cx="0" cy="0"/>
        </a:xfrm>
      </p:grpSpPr>
      <p:pic>
        <p:nvPicPr>
          <p:cNvPr descr="Graphical user interface, text&#10;&#10;Description automatically generated" id="230" name="Google Shape;230;p6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1" name="Google Shape;231;p64"/>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6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233" name="Shape 233"/>
        <p:cNvGrpSpPr/>
        <p:nvPr/>
      </p:nvGrpSpPr>
      <p:grpSpPr>
        <a:xfrm>
          <a:off x="0" y="0"/>
          <a:ext cx="0" cy="0"/>
          <a:chOff x="0" y="0"/>
          <a:chExt cx="0" cy="0"/>
        </a:xfrm>
      </p:grpSpPr>
      <p:pic>
        <p:nvPicPr>
          <p:cNvPr descr="Graphical user interface, sunburst chart&#10;&#10;Description automatically generated" id="234" name="Google Shape;234;p6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5" name="Google Shape;235;p65"/>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6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37" name="Google Shape;237;p65"/>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38" name="Shape 238"/>
        <p:cNvGrpSpPr/>
        <p:nvPr/>
      </p:nvGrpSpPr>
      <p:grpSpPr>
        <a:xfrm>
          <a:off x="0" y="0"/>
          <a:ext cx="0" cy="0"/>
          <a:chOff x="0" y="0"/>
          <a:chExt cx="0" cy="0"/>
        </a:xfrm>
      </p:grpSpPr>
      <p:sp>
        <p:nvSpPr>
          <p:cNvPr id="239" name="Google Shape;239;p66"/>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66"/>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6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42" name="Google Shape;242;p66"/>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66"/>
          <p:cNvSpPr txBox="1"/>
          <p:nvPr>
            <p:ph idx="3" type="body"/>
          </p:nvPr>
        </p:nvSpPr>
        <p:spPr>
          <a:xfrm>
            <a:off x="8171727" y="5750351"/>
            <a:ext cx="3556364"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66"/>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245" name="Shape 245"/>
        <p:cNvGrpSpPr/>
        <p:nvPr/>
      </p:nvGrpSpPr>
      <p:grpSpPr>
        <a:xfrm>
          <a:off x="0" y="0"/>
          <a:ext cx="0" cy="0"/>
          <a:chOff x="0" y="0"/>
          <a:chExt cx="0" cy="0"/>
        </a:xfrm>
      </p:grpSpPr>
      <p:sp>
        <p:nvSpPr>
          <p:cNvPr id="246" name="Google Shape;246;p67"/>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 name="Google Shape;247;p67"/>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8" name="Google Shape;248;p67"/>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 name="Google Shape;249;p67"/>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50" name="Google Shape;250;p67"/>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 name="Google Shape;251;p6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52" name="Google Shape;252;p67"/>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67"/>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67"/>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55" name="Shape 255"/>
        <p:cNvGrpSpPr/>
        <p:nvPr/>
      </p:nvGrpSpPr>
      <p:grpSpPr>
        <a:xfrm>
          <a:off x="0" y="0"/>
          <a:ext cx="0" cy="0"/>
          <a:chOff x="0" y="0"/>
          <a:chExt cx="0" cy="0"/>
        </a:xfrm>
      </p:grpSpPr>
      <p:pic>
        <p:nvPicPr>
          <p:cNvPr descr="Graphical user interface, sunburst chart&#10;&#10;Description automatically generated" id="256" name="Google Shape;256;p6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7" name="Google Shape;257;p68"/>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6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259" name="Google Shape;259;p68"/>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55600" lvl="1" marL="914400" algn="l">
              <a:lnSpc>
                <a:spcPct val="90000"/>
              </a:lnSpc>
              <a:spcBef>
                <a:spcPts val="500"/>
              </a:spcBef>
              <a:spcAft>
                <a:spcPts val="0"/>
              </a:spcAft>
              <a:buClr>
                <a:schemeClr val="dk1"/>
              </a:buClr>
              <a:buSzPts val="2000"/>
              <a:buFont typeface="Calibri"/>
              <a:buAutoNum type="arabicPeriod"/>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34" name="Shape 34"/>
        <p:cNvGrpSpPr/>
        <p:nvPr/>
      </p:nvGrpSpPr>
      <p:grpSpPr>
        <a:xfrm>
          <a:off x="0" y="0"/>
          <a:ext cx="0" cy="0"/>
          <a:chOff x="0" y="0"/>
          <a:chExt cx="0" cy="0"/>
        </a:xfrm>
      </p:grpSpPr>
      <p:pic>
        <p:nvPicPr>
          <p:cNvPr descr="Graphical user interface, text&#10;&#10;Description automatically generated" id="35" name="Google Shape;35;p3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6" name="Google Shape;36;p35"/>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38" name="Google Shape;38;p3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260" name="Shape 260"/>
        <p:cNvGrpSpPr/>
        <p:nvPr/>
      </p:nvGrpSpPr>
      <p:grpSpPr>
        <a:xfrm>
          <a:off x="0" y="0"/>
          <a:ext cx="0" cy="0"/>
          <a:chOff x="0" y="0"/>
          <a:chExt cx="0" cy="0"/>
        </a:xfrm>
      </p:grpSpPr>
      <p:pic>
        <p:nvPicPr>
          <p:cNvPr descr="Graphical user interface, text&#10;&#10;Description automatically generated" id="261" name="Google Shape;261;p6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2" name="Google Shape;262;p6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263" name="Shape 263"/>
        <p:cNvGrpSpPr/>
        <p:nvPr/>
      </p:nvGrpSpPr>
      <p:grpSpPr>
        <a:xfrm>
          <a:off x="0" y="0"/>
          <a:ext cx="0" cy="0"/>
          <a:chOff x="0" y="0"/>
          <a:chExt cx="0" cy="0"/>
        </a:xfrm>
      </p:grpSpPr>
      <p:pic>
        <p:nvPicPr>
          <p:cNvPr descr="Graphical user interface, website&#10;&#10;Description automatically generated" id="264" name="Google Shape;264;p7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265" name="Google Shape;265;p7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6" name="Google Shape;266;p70"/>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267" name="Google Shape;267;p70"/>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70"/>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269" name="Google Shape;269;p70"/>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270" name="Shape 270"/>
        <p:cNvGrpSpPr/>
        <p:nvPr/>
      </p:nvGrpSpPr>
      <p:grpSpPr>
        <a:xfrm>
          <a:off x="0" y="0"/>
          <a:ext cx="0" cy="0"/>
          <a:chOff x="0" y="0"/>
          <a:chExt cx="0" cy="0"/>
        </a:xfrm>
      </p:grpSpPr>
      <p:pic>
        <p:nvPicPr>
          <p:cNvPr descr="Graphical user interface, website&#10;&#10;Description automatically generated" id="271" name="Google Shape;271;p7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72" name="Google Shape;272;p71"/>
          <p:cNvSpPr txBox="1"/>
          <p:nvPr>
            <p:ph idx="1" type="body"/>
          </p:nvPr>
        </p:nvSpPr>
        <p:spPr>
          <a:xfrm>
            <a:off x="8464731" y="5921828"/>
            <a:ext cx="3727269" cy="655460"/>
          </a:xfrm>
          <a:prstGeom prst="rect">
            <a:avLst/>
          </a:prstGeom>
          <a:noFill/>
          <a:ln>
            <a:noFill/>
          </a:ln>
        </p:spPr>
        <p:txBody>
          <a:bodyPr anchorCtr="0" anchor="ctr"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3600"/>
              <a:buFont typeface="Arial"/>
              <a:buNone/>
              <a:defRPr b="1" i="0" sz="3600">
                <a:solidFill>
                  <a:schemeClr val="lt1"/>
                </a:solidFill>
                <a:latin typeface="Open Sans"/>
                <a:ea typeface="Open Sans"/>
                <a:cs typeface="Open Sans"/>
                <a:sym typeface="Open Sans"/>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showMasterSp="0">
  <p:cSld name="1_Section Header">
    <p:spTree>
      <p:nvGrpSpPr>
        <p:cNvPr id="39" name="Shape 39"/>
        <p:cNvGrpSpPr/>
        <p:nvPr/>
      </p:nvGrpSpPr>
      <p:grpSpPr>
        <a:xfrm>
          <a:off x="0" y="0"/>
          <a:ext cx="0" cy="0"/>
          <a:chOff x="0" y="0"/>
          <a:chExt cx="0" cy="0"/>
        </a:xfrm>
      </p:grpSpPr>
      <p:pic>
        <p:nvPicPr>
          <p:cNvPr descr="Graphical user interface, sunburst chart&#10;&#10;Description automatically generated" id="40" name="Google Shape;40;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1" name="Google Shape;41;p36"/>
          <p:cNvSpPr txBox="1"/>
          <p:nvPr>
            <p:ph type="title"/>
          </p:nvPr>
        </p:nvSpPr>
        <p:spPr>
          <a:xfrm>
            <a:off x="641023" y="3325090"/>
            <a:ext cx="6270416" cy="273132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3" name="Google Shape;43;p36"/>
          <p:cNvSpPr txBox="1"/>
          <p:nvPr>
            <p:ph idx="1" type="body"/>
          </p:nvPr>
        </p:nvSpPr>
        <p:spPr>
          <a:xfrm>
            <a:off x="641023" y="626406"/>
            <a:ext cx="5261013" cy="24723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EA9DA"/>
              </a:buClr>
              <a:buSzPts val="20000"/>
              <a:buFont typeface="Open Sans ExtraBold"/>
              <a:buNone/>
              <a:defRPr b="1" i="0" sz="20000">
                <a:solidFill>
                  <a:srgbClr val="8EA9DA"/>
                </a:solidFill>
                <a:latin typeface="Open Sans ExtraBold"/>
                <a:ea typeface="Open Sans ExtraBold"/>
                <a:cs typeface="Open Sans ExtraBold"/>
                <a:sym typeface="Open Sans ExtraBold"/>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al user interface, sunburst chart&#10;&#10;Description automatically generated" id="44" name="Google Shape;44;p3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5" name="Shape 45"/>
        <p:cNvGrpSpPr/>
        <p:nvPr/>
      </p:nvGrpSpPr>
      <p:grpSpPr>
        <a:xfrm>
          <a:off x="0" y="0"/>
          <a:ext cx="0" cy="0"/>
          <a:chOff x="0" y="0"/>
          <a:chExt cx="0" cy="0"/>
        </a:xfrm>
      </p:grpSpPr>
      <p:sp>
        <p:nvSpPr>
          <p:cNvPr id="46" name="Google Shape;46;p37"/>
          <p:cNvSpPr txBox="1"/>
          <p:nvPr>
            <p:ph idx="1" type="body"/>
          </p:nvPr>
        </p:nvSpPr>
        <p:spPr>
          <a:xfrm>
            <a:off x="663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2" type="body"/>
          </p:nvPr>
        </p:nvSpPr>
        <p:spPr>
          <a:xfrm>
            <a:off x="5997574" y="2158738"/>
            <a:ext cx="5181600" cy="38766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9" name="Google Shape;49;p37"/>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37"/>
          <p:cNvSpPr txBox="1"/>
          <p:nvPr>
            <p:ph idx="3" type="body"/>
          </p:nvPr>
        </p:nvSpPr>
        <p:spPr>
          <a:xfrm>
            <a:off x="8219441" y="5750351"/>
            <a:ext cx="3508650"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7"/>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2" name="Shape 52"/>
        <p:cNvGrpSpPr/>
        <p:nvPr/>
      </p:nvGrpSpPr>
      <p:grpSpPr>
        <a:xfrm>
          <a:off x="0" y="0"/>
          <a:ext cx="0" cy="0"/>
          <a:chOff x="0" y="0"/>
          <a:chExt cx="0" cy="0"/>
        </a:xfrm>
      </p:grpSpPr>
      <p:sp>
        <p:nvSpPr>
          <p:cNvPr id="53" name="Google Shape;53;p38"/>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38"/>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i="0" sz="2000">
                <a:latin typeface="Open Sans SemiBold"/>
                <a:ea typeface="Open Sans SemiBold"/>
                <a:cs typeface="Open Sans SemiBold"/>
                <a:sym typeface="Open Sans SemiBold"/>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38"/>
          <p:cNvSpPr txBox="1"/>
          <p:nvPr>
            <p:ph idx="2" type="body"/>
          </p:nvPr>
        </p:nvSpPr>
        <p:spPr>
          <a:xfrm>
            <a:off x="663575" y="2910428"/>
            <a:ext cx="5157787"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C00000"/>
              </a:buClr>
              <a:buSzPts val="2000"/>
              <a:buFont typeface="Open Sans SemiBold"/>
              <a:buNone/>
              <a:defRPr b="1" i="0" sz="2000">
                <a:solidFill>
                  <a:srgbClr val="C00000"/>
                </a:solidFill>
                <a:latin typeface="Open Sans SemiBold"/>
                <a:ea typeface="Open Sans SemiBold"/>
                <a:cs typeface="Open Sans SemiBold"/>
                <a:sym typeface="Open Sans SemiBold"/>
              </a:defRPr>
            </a:lvl1pPr>
            <a:lvl2pPr indent="-355600" lvl="1" marL="914400" algn="l">
              <a:lnSpc>
                <a:spcPct val="90000"/>
              </a:lnSpc>
              <a:spcBef>
                <a:spcPts val="500"/>
              </a:spcBef>
              <a:spcAft>
                <a:spcPts val="0"/>
              </a:spcAft>
              <a:buClr>
                <a:schemeClr val="dk1"/>
              </a:buClr>
              <a:buSzPts val="2000"/>
              <a:buChar char="•"/>
              <a:defRPr i="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38"/>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Font typeface="Open Sans SemiBold"/>
              <a:buNone/>
              <a:defRPr b="1" sz="20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38"/>
          <p:cNvSpPr txBox="1"/>
          <p:nvPr>
            <p:ph idx="4" type="body"/>
          </p:nvPr>
        </p:nvSpPr>
        <p:spPr>
          <a:xfrm>
            <a:off x="6172200" y="2910428"/>
            <a:ext cx="5183188" cy="31249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F5395"/>
              </a:buClr>
              <a:buSzPts val="2000"/>
              <a:buFont typeface="Open Sans SemiBold"/>
              <a:buNone/>
              <a:defRPr>
                <a:solidFill>
                  <a:srgbClr val="2F5395"/>
                </a:solidFill>
              </a:defRPr>
            </a:lvl1pPr>
            <a:lvl2pPr indent="-355600" lvl="1" marL="914400" algn="l">
              <a:lnSpc>
                <a:spcPct val="90000"/>
              </a:lnSpc>
              <a:spcBef>
                <a:spcPts val="500"/>
              </a:spcBef>
              <a:spcAft>
                <a:spcPts val="0"/>
              </a:spcAft>
              <a:buClr>
                <a:schemeClr val="dk1"/>
              </a:buClr>
              <a:buSzPts val="2000"/>
              <a:buChar char="•"/>
              <a:defRPr i="1"/>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3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59" name="Google Shape;59;p38"/>
          <p:cNvSpPr txBox="1"/>
          <p:nvPr>
            <p:ph idx="5" type="body"/>
          </p:nvPr>
        </p:nvSpPr>
        <p:spPr>
          <a:xfrm>
            <a:off x="8209279" y="5750351"/>
            <a:ext cx="351881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Font typeface="Quattrocento Sans"/>
              <a:buNone/>
              <a:defRPr b="0" i="1" sz="1400">
                <a:solidFill>
                  <a:schemeClr val="dk1"/>
                </a:solidFill>
                <a:latin typeface="Quattrocento Sans"/>
                <a:ea typeface="Quattrocento Sans"/>
                <a:cs typeface="Quattrocento Sans"/>
                <a:sym typeface="Quattrocento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8"/>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8"/>
          <p:cNvSpPr txBox="1"/>
          <p:nvPr>
            <p:ph idx="7" type="body"/>
          </p:nvPr>
        </p:nvSpPr>
        <p:spPr>
          <a:xfrm>
            <a:off x="663575" y="6035355"/>
            <a:ext cx="5157787" cy="356018"/>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000"/>
              <a:buFont typeface="Open Sans"/>
              <a:buNone/>
              <a:defRPr b="0" i="0" sz="1000">
                <a:latin typeface="Open Sans"/>
                <a:ea typeface="Open Sans"/>
                <a:cs typeface="Open Sans"/>
                <a:sym typeface="Open Sans"/>
              </a:defRPr>
            </a:lvl1pPr>
            <a:lvl2pPr indent="-228600" lvl="1" marL="914400" algn="l">
              <a:lnSpc>
                <a:spcPct val="90000"/>
              </a:lnSpc>
              <a:spcBef>
                <a:spcPts val="500"/>
              </a:spcBef>
              <a:spcAft>
                <a:spcPts val="0"/>
              </a:spcAft>
              <a:buClr>
                <a:schemeClr val="dk1"/>
              </a:buClr>
              <a:buSzPts val="2000"/>
              <a:buNone/>
              <a:defRPr/>
            </a:lvl2pPr>
            <a:lvl3pPr indent="-228600" lvl="2" marL="1371600" algn="l">
              <a:lnSpc>
                <a:spcPct val="90000"/>
              </a:lnSpc>
              <a:spcBef>
                <a:spcPts val="500"/>
              </a:spcBef>
              <a:spcAft>
                <a:spcPts val="0"/>
              </a:spcAft>
              <a:buClr>
                <a:schemeClr val="dk1"/>
              </a:buClr>
              <a:buSzPts val="1600"/>
              <a:buNone/>
              <a:defRPr/>
            </a:lvl3pPr>
            <a:lvl4pPr indent="-228600" lvl="3" marL="1828800" algn="l">
              <a:lnSpc>
                <a:spcPct val="90000"/>
              </a:lnSpc>
              <a:spcBef>
                <a:spcPts val="500"/>
              </a:spcBef>
              <a:spcAft>
                <a:spcPts val="0"/>
              </a:spcAft>
              <a:buClr>
                <a:schemeClr val="dk1"/>
              </a:buClr>
              <a:buSzPts val="1600"/>
              <a:buNone/>
              <a:defRPr/>
            </a:lvl4pPr>
            <a:lvl5pPr indent="-228600" lvl="4" marL="2286000" algn="l">
              <a:lnSpc>
                <a:spcPct val="9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2" name="Shape 62"/>
        <p:cNvGrpSpPr/>
        <p:nvPr/>
      </p:nvGrpSpPr>
      <p:grpSpPr>
        <a:xfrm>
          <a:off x="0" y="0"/>
          <a:ext cx="0" cy="0"/>
          <a:chOff x="0" y="0"/>
          <a:chExt cx="0" cy="0"/>
        </a:xfrm>
      </p:grpSpPr>
      <p:pic>
        <p:nvPicPr>
          <p:cNvPr descr="Graphical user interface, text&#10;&#10;Description automatically generated" id="63" name="Google Shape;63;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4" name="Google Shape;64;p3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65" name="Google Shape;65;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66" name="Shape 66"/>
        <p:cNvGrpSpPr/>
        <p:nvPr/>
      </p:nvGrpSpPr>
      <p:grpSpPr>
        <a:xfrm>
          <a:off x="0" y="0"/>
          <a:ext cx="0" cy="0"/>
          <a:chOff x="0" y="0"/>
          <a:chExt cx="0" cy="0"/>
        </a:xfrm>
      </p:grpSpPr>
      <p:pic>
        <p:nvPicPr>
          <p:cNvPr descr="Graphical user interface, website&#10;&#10;Description automatically generated" id="67" name="Google Shape;67;p4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68" name="Google Shape;68;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9" name="Google Shape;69;p40"/>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70" name="Google Shape;70;p40"/>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chemeClr val="lt1"/>
              </a:buClr>
              <a:buSzPts val="800"/>
              <a:buFont typeface="Arial"/>
              <a:buNone/>
              <a:defRPr b="1" i="0" sz="800">
                <a:solidFill>
                  <a:schemeClr val="lt1"/>
                </a:solidFill>
                <a:latin typeface="Open Sans SemiBold"/>
                <a:ea typeface="Open Sans SemiBold"/>
                <a:cs typeface="Open Sans SemiBold"/>
                <a:sym typeface="Open Sans SemiBold"/>
              </a:defRPr>
            </a:lvl1pPr>
            <a:lvl2pPr indent="-228600" lvl="1" marL="9144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9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0"/>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72" name="Google Shape;72;p40"/>
          <p:cNvSpPr/>
          <p:nvPr>
            <p:ph idx="3" type="pic"/>
          </p:nvPr>
        </p:nvSpPr>
        <p:spPr>
          <a:xfrm>
            <a:off x="9899650" y="2865438"/>
            <a:ext cx="931863" cy="820737"/>
          </a:xfrm>
          <a:prstGeom prst="rect">
            <a:avLst/>
          </a:prstGeom>
          <a:noFill/>
          <a:ln>
            <a:noFill/>
          </a:ln>
        </p:spPr>
      </p:sp>
      <p:pic>
        <p:nvPicPr>
          <p:cNvPr descr="Graphical user interface, website&#10;&#10;Description automatically generated" id="73" name="Google Shape;73;p4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Graphical user interface, website&#10;&#10;Description automatically generated" id="74" name="Google Shape;74;p4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5" name="Google Shape;75;p40"/>
          <p:cNvSpPr txBox="1"/>
          <p:nvPr/>
        </p:nvSpPr>
        <p:spPr>
          <a:xfrm>
            <a:off x="9899301" y="5886940"/>
            <a:ext cx="20256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3.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11" Type="http://schemas.openxmlformats.org/officeDocument/2006/relationships/slideLayout" Target="../slideLayouts/slideLayout30.xml"/><Relationship Id="rId22" Type="http://schemas.openxmlformats.org/officeDocument/2006/relationships/slideLayout" Target="../slideLayouts/slideLayout41.xml"/><Relationship Id="rId10" Type="http://schemas.openxmlformats.org/officeDocument/2006/relationships/slideLayout" Target="../slideLayouts/slideLayout29.xml"/><Relationship Id="rId21" Type="http://schemas.openxmlformats.org/officeDocument/2006/relationships/slideLayout" Target="../slideLayouts/slideLayout40.xml"/><Relationship Id="rId13" Type="http://schemas.openxmlformats.org/officeDocument/2006/relationships/slideLayout" Target="../slideLayouts/slideLayout32.xml"/><Relationship Id="rId24" Type="http://schemas.openxmlformats.org/officeDocument/2006/relationships/theme" Target="../theme/theme2.xml"/><Relationship Id="rId12" Type="http://schemas.openxmlformats.org/officeDocument/2006/relationships/slideLayout" Target="../slideLayouts/slideLayout31.xml"/><Relationship Id="rId23" Type="http://schemas.openxmlformats.org/officeDocument/2006/relationships/slideLayout" Target="../slideLayouts/slideLayout42.xml"/><Relationship Id="rId1" Type="http://schemas.openxmlformats.org/officeDocument/2006/relationships/image" Target="../media/image3.jp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Graphical user interface, text&#10;&#10;Description automatically generated" id="10" name="Google Shape;10;p28"/>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28"/>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8"/>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Open Sans SemiBold"/>
              <a:buNone/>
              <a:defRPr b="1" i="0" sz="2000" u="none" cap="none" strike="noStrike">
                <a:solidFill>
                  <a:schemeClr val="dk1"/>
                </a:solidFill>
                <a:latin typeface="Open Sans SemiBold"/>
                <a:ea typeface="Open Sans SemiBold"/>
                <a:cs typeface="Open Sans SemiBold"/>
                <a:sym typeface="Open Sans SemiBold"/>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marR="0" rtl="0" algn="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14" name="Google Shape;14;p28"/>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 name="Shape 136"/>
        <p:cNvGrpSpPr/>
        <p:nvPr/>
      </p:nvGrpSpPr>
      <p:grpSpPr>
        <a:xfrm>
          <a:off x="0" y="0"/>
          <a:ext cx="0" cy="0"/>
          <a:chOff x="0" y="0"/>
          <a:chExt cx="0" cy="0"/>
        </a:xfrm>
      </p:grpSpPr>
      <p:pic>
        <p:nvPicPr>
          <p:cNvPr descr="Graphical user interface, text&#10;&#10;Description automatically generated" id="137" name="Google Shape;137;p32"/>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38" name="Google Shape;138;p32"/>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9" name="Google Shape;139;p32"/>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Open Sans SemiBold"/>
              <a:buNone/>
              <a:defRPr b="1" i="0" sz="2000" u="none" cap="none" strike="noStrike">
                <a:solidFill>
                  <a:schemeClr val="dk1"/>
                </a:solidFill>
                <a:latin typeface="Open Sans SemiBold"/>
                <a:ea typeface="Open Sans SemiBold"/>
                <a:cs typeface="Open Sans SemiBold"/>
                <a:sym typeface="Open Sans SemiBold"/>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2pPr>
            <a:lvl3pPr indent="-330200" lvl="2" marL="1371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 name="Google Shape;140;p3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a:solidFill>
                  <a:schemeClr val="lt1"/>
                </a:solidFill>
                <a:latin typeface="Quattrocento Sans"/>
                <a:ea typeface="Quattrocento Sans"/>
                <a:cs typeface="Quattrocento Sans"/>
                <a:sym typeface="Quattrocento Sans"/>
              </a:defRPr>
            </a:lvl1pPr>
            <a:lvl2pPr indent="0" lvl="1" marL="0" marR="0" rtl="0" algn="r">
              <a:spcBef>
                <a:spcPts val="0"/>
              </a:spcBef>
              <a:buNone/>
              <a:defRPr b="1" i="0" sz="1400">
                <a:solidFill>
                  <a:schemeClr val="lt1"/>
                </a:solidFill>
                <a:latin typeface="Quattrocento Sans"/>
                <a:ea typeface="Quattrocento Sans"/>
                <a:cs typeface="Quattrocento Sans"/>
                <a:sym typeface="Quattrocento Sans"/>
              </a:defRPr>
            </a:lvl2pPr>
            <a:lvl3pPr indent="0" lvl="2" marL="0" marR="0" rtl="0" algn="r">
              <a:spcBef>
                <a:spcPts val="0"/>
              </a:spcBef>
              <a:buNone/>
              <a:defRPr b="1" i="0" sz="1400">
                <a:solidFill>
                  <a:schemeClr val="lt1"/>
                </a:solidFill>
                <a:latin typeface="Quattrocento Sans"/>
                <a:ea typeface="Quattrocento Sans"/>
                <a:cs typeface="Quattrocento Sans"/>
                <a:sym typeface="Quattrocento Sans"/>
              </a:defRPr>
            </a:lvl3pPr>
            <a:lvl4pPr indent="0" lvl="3" marL="0" marR="0" rtl="0" algn="r">
              <a:spcBef>
                <a:spcPts val="0"/>
              </a:spcBef>
              <a:buNone/>
              <a:defRPr b="1" i="0" sz="1400">
                <a:solidFill>
                  <a:schemeClr val="lt1"/>
                </a:solidFill>
                <a:latin typeface="Quattrocento Sans"/>
                <a:ea typeface="Quattrocento Sans"/>
                <a:cs typeface="Quattrocento Sans"/>
                <a:sym typeface="Quattrocento Sans"/>
              </a:defRPr>
            </a:lvl4pPr>
            <a:lvl5pPr indent="0" lvl="4" marL="0" marR="0" rtl="0" algn="r">
              <a:spcBef>
                <a:spcPts val="0"/>
              </a:spcBef>
              <a:buNone/>
              <a:defRPr b="1" i="0" sz="1400">
                <a:solidFill>
                  <a:schemeClr val="lt1"/>
                </a:solidFill>
                <a:latin typeface="Quattrocento Sans"/>
                <a:ea typeface="Quattrocento Sans"/>
                <a:cs typeface="Quattrocento Sans"/>
                <a:sym typeface="Quattrocento Sans"/>
              </a:defRPr>
            </a:lvl5pPr>
            <a:lvl6pPr indent="0" lvl="5" marL="0" marR="0" rtl="0" algn="r">
              <a:spcBef>
                <a:spcPts val="0"/>
              </a:spcBef>
              <a:buNone/>
              <a:defRPr b="1" i="0" sz="1400">
                <a:solidFill>
                  <a:schemeClr val="lt1"/>
                </a:solidFill>
                <a:latin typeface="Quattrocento Sans"/>
                <a:ea typeface="Quattrocento Sans"/>
                <a:cs typeface="Quattrocento Sans"/>
                <a:sym typeface="Quattrocento Sans"/>
              </a:defRPr>
            </a:lvl6pPr>
            <a:lvl7pPr indent="0" lvl="6" marL="0" marR="0" rtl="0" algn="r">
              <a:spcBef>
                <a:spcPts val="0"/>
              </a:spcBef>
              <a:buNone/>
              <a:defRPr b="1" i="0" sz="1400">
                <a:solidFill>
                  <a:schemeClr val="lt1"/>
                </a:solidFill>
                <a:latin typeface="Quattrocento Sans"/>
                <a:ea typeface="Quattrocento Sans"/>
                <a:cs typeface="Quattrocento Sans"/>
                <a:sym typeface="Quattrocento Sans"/>
              </a:defRPr>
            </a:lvl7pPr>
            <a:lvl8pPr indent="0" lvl="7" marL="0" marR="0" rtl="0" algn="r">
              <a:spcBef>
                <a:spcPts val="0"/>
              </a:spcBef>
              <a:buNone/>
              <a:defRPr b="1" i="0" sz="1400">
                <a:solidFill>
                  <a:schemeClr val="lt1"/>
                </a:solidFill>
                <a:latin typeface="Quattrocento Sans"/>
                <a:ea typeface="Quattrocento Sans"/>
                <a:cs typeface="Quattrocento Sans"/>
                <a:sym typeface="Quattrocento Sans"/>
              </a:defRPr>
            </a:lvl8pPr>
            <a:lvl9pPr indent="0" lvl="8" marL="0" marR="0" rtl="0" algn="r">
              <a:spcBef>
                <a:spcPts val="0"/>
              </a:spcBef>
              <a:buNone/>
              <a:defRPr b="1" i="0" sz="1400">
                <a:solidFill>
                  <a:schemeClr val="lt1"/>
                </a:solidFill>
                <a:latin typeface="Quattrocento Sans"/>
                <a:ea typeface="Quattrocento Sans"/>
                <a:cs typeface="Quattrocento Sans"/>
                <a:sym typeface="Quattrocento Sans"/>
              </a:defRPr>
            </a:lvl9pPr>
          </a:lstStyle>
          <a:p>
            <a:pPr indent="0" lvl="0" marL="0" rtl="0" algn="r">
              <a:spcBef>
                <a:spcPts val="0"/>
              </a:spcBef>
              <a:spcAft>
                <a:spcPts val="0"/>
              </a:spcAft>
              <a:buNone/>
            </a:pPr>
            <a:fld id="{00000000-1234-1234-1234-123412341234}" type="slidenum">
              <a:rPr lang="en-GB"/>
              <a:t>‹#›</a:t>
            </a:fld>
            <a:endParaRPr/>
          </a:p>
        </p:txBody>
      </p:sp>
      <p:pic>
        <p:nvPicPr>
          <p:cNvPr descr="Graphical user interface, text&#10;&#10;Description automatically generated" id="141" name="Google Shape;141;p32"/>
          <p:cNvPicPr preferRelativeResize="0"/>
          <p:nvPr/>
        </p:nvPicPr>
        <p:blipFill rotWithShape="1">
          <a:blip r:embed="rId1">
            <a:alphaModFix/>
          </a:blip>
          <a:srcRect b="0" l="0" r="0" t="0"/>
          <a:stretch/>
        </p:blipFill>
        <p:spPr>
          <a:xfrm>
            <a:off x="0" y="0"/>
            <a:ext cx="12192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12.png"/><Relationship Id="rId5" Type="http://schemas.openxmlformats.org/officeDocument/2006/relationships/hyperlink" Target="https://commons.wikimedia.org/wiki/File:Barstow_solar_array_output.png" TargetMode="External"/><Relationship Id="rId6" Type="http://schemas.openxmlformats.org/officeDocument/2006/relationships/hyperlink" Target="https://creativecommons.org/publicdomain/zero/1.0/deed.en" TargetMode="External"/><Relationship Id="rId7" Type="http://schemas.openxmlformats.org/officeDocument/2006/relationships/hyperlink" Target="https://upload.wikimedia.org/wikipedia/commons/e/e7/World_PVOUT_Solar-resource-map_GlobalSolarAtlas_World-Bank-Esmap-Solargis.png" TargetMode="External"/><Relationship Id="rId8" Type="http://schemas.openxmlformats.org/officeDocument/2006/relationships/hyperlink" Target="https://creativecommons.org/licenses/by/4.0/deed.e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jpg"/><Relationship Id="rId4" Type="http://schemas.openxmlformats.org/officeDocument/2006/relationships/hyperlink" Target="https://commons.wikimedia.org/wiki/File:Wind_Power_Generation.jpg" TargetMode="External"/><Relationship Id="rId5" Type="http://schemas.openxmlformats.org/officeDocument/2006/relationships/hyperlink" Target="https://creativecommons.org/licenses/by/4.0/deed.en" TargetMode="External"/><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1" Type="http://schemas.openxmlformats.org/officeDocument/2006/relationships/hyperlink" Target="https://creativecommons.org/licenses/by-sa/4.0/" TargetMode="External"/><Relationship Id="rId10" Type="http://schemas.openxmlformats.org/officeDocument/2006/relationships/hyperlink" Target="https://search.creativecommons.org/photos/52dabc65-1033-41ee-842e-8b6a5f92d2ae" TargetMode="External"/><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2.jpg"/><Relationship Id="rId9" Type="http://schemas.openxmlformats.org/officeDocument/2006/relationships/hyperlink" Target="https://search.creativecommons.org/photos/c7716bb5-be78-4036-a00f-389a0735ce24" TargetMode="External"/><Relationship Id="rId5" Type="http://schemas.openxmlformats.org/officeDocument/2006/relationships/image" Target="../media/image23.jpg"/><Relationship Id="rId6" Type="http://schemas.openxmlformats.org/officeDocument/2006/relationships/image" Target="../media/image26.jpg"/><Relationship Id="rId7" Type="http://schemas.openxmlformats.org/officeDocument/2006/relationships/hyperlink" Target="https://search.creativecommons.org/photos/3f5bfb1c-f219-4c23-b2fd-aff71370e874" TargetMode="External"/><Relationship Id="rId8" Type="http://schemas.openxmlformats.org/officeDocument/2006/relationships/hyperlink" Target="https://search.creativecommons.org/photos/a183d1a1-fe03-4ba3-9890-cbf1c1608a44"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g"/><Relationship Id="rId4" Type="http://schemas.openxmlformats.org/officeDocument/2006/relationships/hyperlink" Target="https://commons.wikimedia.org/wiki/File:Seasonal_Demand_and_Resource_Mismatch.jpg" TargetMode="External"/><Relationship Id="rId5" Type="http://schemas.openxmlformats.org/officeDocument/2006/relationships/hyperlink" Target="https://creativecommons.org/licenses/by/4.0/deed.en" TargetMode="External"/><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doi.org/10.5281/zenodo.4585695" TargetMode="External"/><Relationship Id="rId4" Type="http://schemas.openxmlformats.org/officeDocument/2006/relationships/hyperlink" Target="https://doi.org/10.1016/j.energy.2016.08.06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doi.org/10.5281/zenodo.4585695"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hart" Target="../charts/chart2.xml"/><Relationship Id="rId4" Type="http://schemas.openxmlformats.org/officeDocument/2006/relationships/image" Target="../media/image12.png"/><Relationship Id="rId5"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hyperlink" Target="http://www.google.com/" TargetMode="External"/><Relationship Id="rId4" Type="http://schemas.openxmlformats.org/officeDocument/2006/relationships/hyperlink" Target="https://www.open.edu/openlearncreate/mod/quiz/view.php?id=17911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1" Type="http://schemas.openxmlformats.org/officeDocument/2006/relationships/hyperlink" Target="https://search.creativecommons.org/photos/ebec30c6-a727-49c9-9809-7c0a3113fb16" TargetMode="External"/><Relationship Id="rId10" Type="http://schemas.openxmlformats.org/officeDocument/2006/relationships/hyperlink" Target="https://search.creativecommons.org/photos/0fb6ee3c-fc83-41cb-9287-206de0b0628e" TargetMode="External"/><Relationship Id="rId13" Type="http://schemas.openxmlformats.org/officeDocument/2006/relationships/hyperlink" Target="https://creativecommons.org/licenses/by/3.0/" TargetMode="External"/><Relationship Id="rId12" Type="http://schemas.openxmlformats.org/officeDocument/2006/relationships/hyperlink" Target="https://creativecommons.org/publicdomain/zero/1.0/"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hyperlink" Target="https://search.creativecommons.org/photos/7ff50832-22df-4d71-bfbf-1e6c3250ae85" TargetMode="External"/><Relationship Id="rId1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9.png"/><Relationship Id="rId7" Type="http://schemas.openxmlformats.org/officeDocument/2006/relationships/image" Target="../media/image30.png"/><Relationship Id="rId8" Type="http://schemas.openxmlformats.org/officeDocument/2006/relationships/hyperlink" Target="https://search.creativecommons.org/photos/4e1cfcc6-2aea-4e3b-8dc5-c0f9f353aa3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jpg"/><Relationship Id="rId4" Type="http://schemas.openxmlformats.org/officeDocument/2006/relationships/hyperlink" Target="https://commons.wikimedia.org/wiki/File:Load_profiles.jpg" TargetMode="External"/><Relationship Id="rId5" Type="http://schemas.openxmlformats.org/officeDocument/2006/relationships/hyperlink" Target="https://creativecommons.org/licenses/by/4.0/deed.en" TargetMode="External"/><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hyperlink" Target="https://commons.wikimedia.org/wiki/File:Load_profiles.jpg" TargetMode="External"/><Relationship Id="rId5" Type="http://schemas.openxmlformats.org/officeDocument/2006/relationships/hyperlink" Target="https://creativecommons.org/licenses/by/4.0/deed.en" TargetMode="External"/><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doi.org/10.5281/zenodo.458569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
          <p:cNvSpPr txBox="1"/>
          <p:nvPr>
            <p:ph type="ctrTitle"/>
          </p:nvPr>
        </p:nvSpPr>
        <p:spPr>
          <a:xfrm>
            <a:off x="651352" y="4301318"/>
            <a:ext cx="5161355" cy="19487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Open Sans ExtraBold"/>
              <a:buNone/>
            </a:pPr>
            <a:r>
              <a:rPr lang="en-GB">
                <a:solidFill>
                  <a:schemeClr val="lt1"/>
                </a:solidFill>
              </a:rPr>
              <a:t>LECTURE 5</a:t>
            </a:r>
            <a:br>
              <a:rPr lang="en-GB"/>
            </a:br>
            <a:r>
              <a:rPr lang="en-GB"/>
              <a:t>TIME IN ENERGY SYSTEM MODELS</a:t>
            </a:r>
            <a:endParaRPr/>
          </a:p>
        </p:txBody>
      </p:sp>
      <p:sp>
        <p:nvSpPr>
          <p:cNvPr id="278" name="Google Shape;278;p1"/>
          <p:cNvSpPr txBox="1"/>
          <p:nvPr>
            <p:ph idx="1" type="subTitle"/>
          </p:nvPr>
        </p:nvSpPr>
        <p:spPr>
          <a:xfrm>
            <a:off x="688931" y="3938969"/>
            <a:ext cx="2846121" cy="42726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Open Sans ExtraBold"/>
              <a:buNone/>
            </a:pPr>
            <a:r>
              <a:rPr lang="en-GB"/>
              <a:t>Introduction to CLEWs</a:t>
            </a:r>
            <a:endParaRPr/>
          </a:p>
        </p:txBody>
      </p:sp>
      <p:sp>
        <p:nvSpPr>
          <p:cNvPr id="279" name="Google Shape;279;p1"/>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1600"/>
              <a:buFont typeface="Open Sans SemiBold"/>
              <a:buNone/>
            </a:pPr>
            <a:r>
              <a:t/>
            </a:r>
            <a:endParaRPr/>
          </a:p>
        </p:txBody>
      </p:sp>
      <p:sp>
        <p:nvSpPr>
          <p:cNvPr id="280" name="Google Shape;280;p1"/>
          <p:cNvSpPr/>
          <p:nvPr/>
        </p:nvSpPr>
        <p:spPr>
          <a:xfrm>
            <a:off x="5741342" y="503252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5_Slide1.mp3" id="281" name="Google Shape;281;p1"/>
          <p:cNvPicPr preferRelativeResize="0"/>
          <p:nvPr/>
        </p:nvPicPr>
        <p:blipFill rotWithShape="1">
          <a:blip r:embed="rId3">
            <a:alphaModFix/>
          </a:blip>
          <a:srcRect b="0" l="0" r="0" t="0"/>
          <a:stretch/>
        </p:blipFill>
        <p:spPr>
          <a:xfrm>
            <a:off x="5812707" y="5103889"/>
            <a:ext cx="812800" cy="812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0"/>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5.2 Time-dependent supply</a:t>
            </a:r>
            <a:endParaRPr/>
          </a:p>
        </p:txBody>
      </p:sp>
      <p:sp>
        <p:nvSpPr>
          <p:cNvPr id="391" name="Google Shape;391;p1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92" name="Google Shape;392;p10"/>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Example: solar photovoltaic</a:t>
            </a:r>
            <a:endParaRPr/>
          </a:p>
        </p:txBody>
      </p:sp>
      <p:pic>
        <p:nvPicPr>
          <p:cNvPr descr="Map&#10;&#10;Description automatically generated" id="393" name="Google Shape;393;p10"/>
          <p:cNvPicPr preferRelativeResize="0"/>
          <p:nvPr/>
        </p:nvPicPr>
        <p:blipFill rotWithShape="1">
          <a:blip r:embed="rId3">
            <a:alphaModFix/>
          </a:blip>
          <a:srcRect b="0" l="0" r="0" t="0"/>
          <a:stretch/>
        </p:blipFill>
        <p:spPr>
          <a:xfrm>
            <a:off x="5392455" y="2847748"/>
            <a:ext cx="4929303" cy="2925938"/>
          </a:xfrm>
          <a:prstGeom prst="rect">
            <a:avLst/>
          </a:prstGeom>
          <a:noFill/>
          <a:ln>
            <a:noFill/>
          </a:ln>
        </p:spPr>
      </p:pic>
      <p:pic>
        <p:nvPicPr>
          <p:cNvPr descr="Chart, line chart&#10;&#10;Description automatically generated" id="394" name="Google Shape;394;p10"/>
          <p:cNvPicPr preferRelativeResize="0"/>
          <p:nvPr/>
        </p:nvPicPr>
        <p:blipFill rotWithShape="1">
          <a:blip r:embed="rId4">
            <a:alphaModFix/>
          </a:blip>
          <a:srcRect b="0" l="0" r="0" t="0"/>
          <a:stretch/>
        </p:blipFill>
        <p:spPr>
          <a:xfrm>
            <a:off x="663575" y="3362901"/>
            <a:ext cx="4510823" cy="1953997"/>
          </a:xfrm>
          <a:prstGeom prst="rect">
            <a:avLst/>
          </a:prstGeom>
          <a:noFill/>
          <a:ln>
            <a:noFill/>
          </a:ln>
        </p:spPr>
      </p:pic>
      <p:sp>
        <p:nvSpPr>
          <p:cNvPr id="395" name="Google Shape;395;p10"/>
          <p:cNvSpPr txBox="1"/>
          <p:nvPr>
            <p:ph idx="4" type="body"/>
          </p:nvPr>
        </p:nvSpPr>
        <p:spPr>
          <a:xfrm>
            <a:off x="663575" y="6086167"/>
            <a:ext cx="6140348" cy="3248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Delphi234, </a:t>
            </a:r>
            <a:r>
              <a:rPr lang="en-GB" u="sng">
                <a:solidFill>
                  <a:schemeClr val="hlink"/>
                </a:solidFill>
                <a:hlinkClick r:id="rId5"/>
              </a:rPr>
              <a:t>photo</a:t>
            </a:r>
            <a:r>
              <a:rPr lang="en-GB"/>
              <a:t>, licensed under </a:t>
            </a:r>
            <a:r>
              <a:rPr lang="en-GB" u="sng">
                <a:solidFill>
                  <a:schemeClr val="hlink"/>
                </a:solidFill>
                <a:hlinkClick r:id="rId6"/>
              </a:rPr>
              <a:t>CC 0 1.0</a:t>
            </a:r>
            <a:r>
              <a:rPr lang="en-GB"/>
              <a:t>, Solargis, </a:t>
            </a:r>
            <a:r>
              <a:rPr lang="en-GB" u="sng">
                <a:solidFill>
                  <a:schemeClr val="hlink"/>
                </a:solidFill>
                <a:hlinkClick r:id="rId7"/>
              </a:rPr>
              <a:t>photo</a:t>
            </a:r>
            <a:r>
              <a:rPr lang="en-GB"/>
              <a:t>, licensed under </a:t>
            </a:r>
            <a:r>
              <a:rPr lang="en-GB" u="sng">
                <a:solidFill>
                  <a:schemeClr val="hlink"/>
                </a:solidFill>
                <a:hlinkClick r:id="rId8"/>
              </a:rPr>
              <a:t>CC BY 4.0</a:t>
            </a:r>
            <a:endParaRPr/>
          </a:p>
        </p:txBody>
      </p:sp>
      <p:sp>
        <p:nvSpPr>
          <p:cNvPr id="396" name="Google Shape;396;p10"/>
          <p:cNvSpPr/>
          <p:nvPr/>
        </p:nvSpPr>
        <p:spPr>
          <a:xfrm>
            <a:off x="8102419"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10.mp3" id="397" name="Google Shape;397;p10"/>
          <p:cNvPicPr preferRelativeResize="0"/>
          <p:nvPr/>
        </p:nvPicPr>
        <p:blipFill rotWithShape="1">
          <a:blip r:embed="rId9">
            <a:alphaModFix/>
          </a:blip>
          <a:srcRect b="0" l="0" r="0" t="0"/>
          <a:stretch/>
        </p:blipFill>
        <p:spPr>
          <a:xfrm>
            <a:off x="8173784" y="130374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1"/>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5.2 Time-dependent supply</a:t>
            </a:r>
            <a:endParaRPr/>
          </a:p>
        </p:txBody>
      </p:sp>
      <p:sp>
        <p:nvSpPr>
          <p:cNvPr id="404" name="Google Shape;404;p1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05" name="Google Shape;405;p11"/>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Example: wind</a:t>
            </a:r>
            <a:endParaRPr/>
          </a:p>
        </p:txBody>
      </p:sp>
      <p:pic>
        <p:nvPicPr>
          <p:cNvPr descr="Chart&#10;&#10;Description automatically generated" id="406" name="Google Shape;406;p11"/>
          <p:cNvPicPr preferRelativeResize="0"/>
          <p:nvPr/>
        </p:nvPicPr>
        <p:blipFill rotWithShape="1">
          <a:blip r:embed="rId3">
            <a:alphaModFix/>
          </a:blip>
          <a:srcRect b="0" l="0" r="0" t="0"/>
          <a:stretch/>
        </p:blipFill>
        <p:spPr>
          <a:xfrm>
            <a:off x="1725190" y="2555719"/>
            <a:ext cx="7878416" cy="3274390"/>
          </a:xfrm>
          <a:prstGeom prst="rect">
            <a:avLst/>
          </a:prstGeom>
          <a:noFill/>
          <a:ln>
            <a:noFill/>
          </a:ln>
        </p:spPr>
      </p:pic>
      <p:sp>
        <p:nvSpPr>
          <p:cNvPr id="407" name="Google Shape;407;p11"/>
          <p:cNvSpPr txBox="1"/>
          <p:nvPr>
            <p:ph idx="4" type="body"/>
          </p:nvPr>
        </p:nvSpPr>
        <p:spPr>
          <a:xfrm>
            <a:off x="663575" y="6084515"/>
            <a:ext cx="5181599" cy="31669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Roberto Heredia, </a:t>
            </a:r>
            <a:r>
              <a:rPr lang="en-GB" u="sng">
                <a:solidFill>
                  <a:schemeClr val="hlink"/>
                </a:solidFill>
                <a:hlinkClick r:id="rId4"/>
              </a:rPr>
              <a:t>image</a:t>
            </a:r>
            <a:r>
              <a:rPr lang="en-GB"/>
              <a:t>, licensed under </a:t>
            </a:r>
            <a:r>
              <a:rPr lang="en-GB" u="sng">
                <a:solidFill>
                  <a:schemeClr val="hlink"/>
                </a:solidFill>
                <a:hlinkClick r:id="rId5"/>
              </a:rPr>
              <a:t>CC BY 4.0</a:t>
            </a:r>
            <a:endParaRPr/>
          </a:p>
        </p:txBody>
      </p:sp>
      <p:sp>
        <p:nvSpPr>
          <p:cNvPr id="408" name="Google Shape;408;p11"/>
          <p:cNvSpPr txBox="1"/>
          <p:nvPr>
            <p:ph idx="4294967295" type="body"/>
          </p:nvPr>
        </p:nvSpPr>
        <p:spPr>
          <a:xfrm>
            <a:off x="7531511" y="5750351"/>
            <a:ext cx="4196580" cy="641022"/>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dk1"/>
              </a:buClr>
              <a:buSzPts val="1400"/>
              <a:buFont typeface="Open Sans"/>
              <a:buNone/>
            </a:pPr>
            <a:r>
              <a:rPr b="0" i="1" lang="en-GB" sz="1400">
                <a:latin typeface="Open Sans"/>
                <a:ea typeface="Open Sans"/>
                <a:cs typeface="Open Sans"/>
                <a:sym typeface="Open Sans"/>
              </a:rPr>
              <a:t>Reference: Staffell, I., Pfenninger, S., Using bias-corrected reanalysis to simulate current and future wind power output, Energy, 2016, pp. 1224-1239   </a:t>
            </a:r>
            <a:endParaRPr/>
          </a:p>
        </p:txBody>
      </p:sp>
      <p:sp>
        <p:nvSpPr>
          <p:cNvPr id="409" name="Google Shape;409;p11"/>
          <p:cNvSpPr/>
          <p:nvPr/>
        </p:nvSpPr>
        <p:spPr>
          <a:xfrm>
            <a:off x="8102419"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11.mp3" id="410" name="Google Shape;410;p11"/>
          <p:cNvPicPr preferRelativeResize="0"/>
          <p:nvPr/>
        </p:nvPicPr>
        <p:blipFill rotWithShape="1">
          <a:blip r:embed="rId6">
            <a:alphaModFix/>
          </a:blip>
          <a:srcRect b="0" l="0" r="0" t="0"/>
          <a:stretch/>
        </p:blipFill>
        <p:spPr>
          <a:xfrm>
            <a:off x="8173784" y="1300748"/>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5.2 Time-dependent supply</a:t>
            </a:r>
            <a:endParaRPr/>
          </a:p>
        </p:txBody>
      </p:sp>
      <p:sp>
        <p:nvSpPr>
          <p:cNvPr id="417" name="Google Shape;417;p1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18" name="Google Shape;418;p12"/>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Aggregating to the system level</a:t>
            </a:r>
            <a:endParaRPr/>
          </a:p>
        </p:txBody>
      </p:sp>
      <p:pic>
        <p:nvPicPr>
          <p:cNvPr id="419" name="Google Shape;419;p12"/>
          <p:cNvPicPr preferRelativeResize="0"/>
          <p:nvPr/>
        </p:nvPicPr>
        <p:blipFill rotWithShape="1">
          <a:blip r:embed="rId3">
            <a:alphaModFix/>
          </a:blip>
          <a:srcRect b="0" l="0" r="0" t="0"/>
          <a:stretch/>
        </p:blipFill>
        <p:spPr>
          <a:xfrm>
            <a:off x="2962403" y="2663619"/>
            <a:ext cx="2672659" cy="1595865"/>
          </a:xfrm>
          <a:prstGeom prst="rect">
            <a:avLst/>
          </a:prstGeom>
          <a:noFill/>
          <a:ln>
            <a:noFill/>
          </a:ln>
        </p:spPr>
      </p:pic>
      <p:pic>
        <p:nvPicPr>
          <p:cNvPr id="420" name="Google Shape;420;p12"/>
          <p:cNvPicPr preferRelativeResize="0"/>
          <p:nvPr/>
        </p:nvPicPr>
        <p:blipFill rotWithShape="1">
          <a:blip r:embed="rId4">
            <a:alphaModFix/>
          </a:blip>
          <a:srcRect b="0" l="0" r="0" t="0"/>
          <a:stretch/>
        </p:blipFill>
        <p:spPr>
          <a:xfrm>
            <a:off x="5712104" y="2670212"/>
            <a:ext cx="2661618" cy="1589272"/>
          </a:xfrm>
          <a:prstGeom prst="rect">
            <a:avLst/>
          </a:prstGeom>
          <a:noFill/>
          <a:ln>
            <a:noFill/>
          </a:ln>
        </p:spPr>
      </p:pic>
      <p:pic>
        <p:nvPicPr>
          <p:cNvPr id="421" name="Google Shape;421;p12"/>
          <p:cNvPicPr preferRelativeResize="0"/>
          <p:nvPr/>
        </p:nvPicPr>
        <p:blipFill rotWithShape="1">
          <a:blip r:embed="rId5">
            <a:alphaModFix/>
          </a:blip>
          <a:srcRect b="0" l="0" r="0" t="0"/>
          <a:stretch/>
        </p:blipFill>
        <p:spPr>
          <a:xfrm>
            <a:off x="2967924" y="4304843"/>
            <a:ext cx="2661618" cy="1589272"/>
          </a:xfrm>
          <a:prstGeom prst="rect">
            <a:avLst/>
          </a:prstGeom>
          <a:noFill/>
          <a:ln>
            <a:noFill/>
          </a:ln>
        </p:spPr>
      </p:pic>
      <p:pic>
        <p:nvPicPr>
          <p:cNvPr id="422" name="Google Shape;422;p12"/>
          <p:cNvPicPr preferRelativeResize="0"/>
          <p:nvPr/>
        </p:nvPicPr>
        <p:blipFill rotWithShape="1">
          <a:blip r:embed="rId6">
            <a:alphaModFix/>
          </a:blip>
          <a:srcRect b="0" l="0" r="0" t="0"/>
          <a:stretch/>
        </p:blipFill>
        <p:spPr>
          <a:xfrm>
            <a:off x="5712104" y="4304843"/>
            <a:ext cx="2661618" cy="1589272"/>
          </a:xfrm>
          <a:prstGeom prst="rect">
            <a:avLst/>
          </a:prstGeom>
          <a:noFill/>
          <a:ln>
            <a:noFill/>
          </a:ln>
        </p:spPr>
      </p:pic>
      <p:sp>
        <p:nvSpPr>
          <p:cNvPr id="423" name="Google Shape;423;p12"/>
          <p:cNvSpPr txBox="1"/>
          <p:nvPr>
            <p:ph idx="4" type="body"/>
          </p:nvPr>
        </p:nvSpPr>
        <p:spPr>
          <a:xfrm>
            <a:off x="663575" y="6064851"/>
            <a:ext cx="5181599" cy="3560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Queenwe, </a:t>
            </a:r>
            <a:r>
              <a:rPr lang="en-GB" u="sng">
                <a:solidFill>
                  <a:schemeClr val="hlink"/>
                </a:solidFill>
                <a:hlinkClick r:id="rId7"/>
              </a:rPr>
              <a:t>image</a:t>
            </a:r>
            <a:r>
              <a:rPr lang="en-GB"/>
              <a:t>, </a:t>
            </a:r>
            <a:r>
              <a:rPr lang="en-GB" u="sng">
                <a:solidFill>
                  <a:schemeClr val="hlink"/>
                </a:solidFill>
                <a:hlinkClick r:id="rId8"/>
              </a:rPr>
              <a:t>image</a:t>
            </a:r>
            <a:r>
              <a:rPr lang="en-GB"/>
              <a:t>, </a:t>
            </a:r>
            <a:r>
              <a:rPr lang="en-GB" u="sng">
                <a:solidFill>
                  <a:schemeClr val="hlink"/>
                </a:solidFill>
                <a:hlinkClick r:id="rId9"/>
              </a:rPr>
              <a:t>image</a:t>
            </a:r>
            <a:r>
              <a:rPr lang="en-GB"/>
              <a:t>, </a:t>
            </a:r>
            <a:r>
              <a:rPr lang="en-GB" u="sng">
                <a:solidFill>
                  <a:schemeClr val="hlink"/>
                </a:solidFill>
                <a:hlinkClick r:id="rId10"/>
              </a:rPr>
              <a:t>image</a:t>
            </a:r>
            <a:r>
              <a:rPr lang="en-GB"/>
              <a:t>, licensed under </a:t>
            </a:r>
            <a:r>
              <a:rPr lang="en-GB" u="sng">
                <a:solidFill>
                  <a:schemeClr val="hlink"/>
                </a:solidFill>
                <a:hlinkClick r:id="rId11"/>
              </a:rPr>
              <a:t>CC BY-SA 4.0</a:t>
            </a:r>
            <a:endParaRPr/>
          </a:p>
        </p:txBody>
      </p:sp>
      <p:sp>
        <p:nvSpPr>
          <p:cNvPr id="424" name="Google Shape;424;p12"/>
          <p:cNvSpPr/>
          <p:nvPr/>
        </p:nvSpPr>
        <p:spPr>
          <a:xfrm>
            <a:off x="8102419"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12.mp3" id="425" name="Google Shape;425;p12"/>
          <p:cNvPicPr preferRelativeResize="0"/>
          <p:nvPr/>
        </p:nvPicPr>
        <p:blipFill rotWithShape="1">
          <a:blip r:embed="rId12">
            <a:alphaModFix/>
          </a:blip>
          <a:srcRect b="0" l="0" r="0" t="0"/>
          <a:stretch/>
        </p:blipFill>
        <p:spPr>
          <a:xfrm>
            <a:off x="8173784" y="130374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1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5.2 Time-dependent supply</a:t>
            </a:r>
            <a:endParaRPr/>
          </a:p>
        </p:txBody>
      </p:sp>
      <p:sp>
        <p:nvSpPr>
          <p:cNvPr id="432" name="Google Shape;432;p1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33" name="Google Shape;433;p13"/>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latin typeface="Open Sans SemiBold"/>
                <a:ea typeface="Open Sans SemiBold"/>
                <a:cs typeface="Open Sans SemiBold"/>
                <a:sym typeface="Open Sans SemiBold"/>
              </a:rPr>
              <a:t>Supply–demand matching</a:t>
            </a:r>
            <a:endParaRPr/>
          </a:p>
        </p:txBody>
      </p:sp>
      <p:sp>
        <p:nvSpPr>
          <p:cNvPr id="434" name="Google Shape;434;p13"/>
          <p:cNvSpPr txBox="1"/>
          <p:nvPr/>
        </p:nvSpPr>
        <p:spPr>
          <a:xfrm>
            <a:off x="3632809" y="5512402"/>
            <a:ext cx="471668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Seasonal resource-demand mismatch</a:t>
            </a:r>
            <a:endParaRPr/>
          </a:p>
        </p:txBody>
      </p:sp>
      <p:pic>
        <p:nvPicPr>
          <p:cNvPr id="435" name="Google Shape;435;p13"/>
          <p:cNvPicPr preferRelativeResize="0"/>
          <p:nvPr/>
        </p:nvPicPr>
        <p:blipFill rotWithShape="1">
          <a:blip r:embed="rId3">
            <a:alphaModFix/>
          </a:blip>
          <a:srcRect b="0" l="0" r="0" t="0"/>
          <a:stretch/>
        </p:blipFill>
        <p:spPr>
          <a:xfrm>
            <a:off x="3897713" y="2628133"/>
            <a:ext cx="4127883" cy="2751922"/>
          </a:xfrm>
          <a:prstGeom prst="rect">
            <a:avLst/>
          </a:prstGeom>
          <a:noFill/>
          <a:ln>
            <a:noFill/>
          </a:ln>
        </p:spPr>
      </p:pic>
      <p:sp>
        <p:nvSpPr>
          <p:cNvPr id="436" name="Google Shape;436;p13"/>
          <p:cNvSpPr txBox="1"/>
          <p:nvPr>
            <p:ph idx="4" type="body"/>
          </p:nvPr>
        </p:nvSpPr>
        <p:spPr>
          <a:xfrm>
            <a:off x="663575" y="6055019"/>
            <a:ext cx="5181599" cy="3560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Roberto Heredia, </a:t>
            </a:r>
            <a:r>
              <a:rPr lang="en-GB" u="sng">
                <a:solidFill>
                  <a:schemeClr val="hlink"/>
                </a:solidFill>
                <a:hlinkClick r:id="rId4"/>
              </a:rPr>
              <a:t>image</a:t>
            </a:r>
            <a:r>
              <a:rPr lang="en-GB"/>
              <a:t>, licensed under </a:t>
            </a:r>
            <a:r>
              <a:rPr lang="en-GB" u="sng">
                <a:solidFill>
                  <a:schemeClr val="hlink"/>
                </a:solidFill>
                <a:hlinkClick r:id="rId5"/>
              </a:rPr>
              <a:t>CC BY 4.0</a:t>
            </a:r>
            <a:endParaRPr/>
          </a:p>
        </p:txBody>
      </p:sp>
      <p:sp>
        <p:nvSpPr>
          <p:cNvPr id="437" name="Google Shape;437;p13"/>
          <p:cNvSpPr/>
          <p:nvPr/>
        </p:nvSpPr>
        <p:spPr>
          <a:xfrm>
            <a:off x="8102419"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13.mp3" id="438" name="Google Shape;438;p13"/>
          <p:cNvPicPr preferRelativeResize="0"/>
          <p:nvPr/>
        </p:nvPicPr>
        <p:blipFill rotWithShape="1">
          <a:blip r:embed="rId6">
            <a:alphaModFix/>
          </a:blip>
          <a:srcRect b="0" l="0" r="0" t="0"/>
          <a:stretch/>
        </p:blipFill>
        <p:spPr>
          <a:xfrm>
            <a:off x="8173784" y="1309582"/>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14"/>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Lecture 5.2 References</a:t>
            </a:r>
            <a:endParaRPr/>
          </a:p>
        </p:txBody>
      </p:sp>
      <p:sp>
        <p:nvSpPr>
          <p:cNvPr id="444" name="Google Shape;444;p1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45" name="Google Shape;445;p14"/>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1600"/>
              <a:buAutoNum type="arabicPeriod"/>
            </a:pPr>
            <a:r>
              <a:rPr lang="en-GB"/>
              <a:t>Taliotis, C., et al., Time representation in OSeMOSYS, 2018. Zenodo. </a:t>
            </a:r>
            <a:r>
              <a:rPr lang="en-GB" u="sng">
                <a:solidFill>
                  <a:schemeClr val="hlink"/>
                </a:solidFill>
                <a:hlinkClick r:id="rId3"/>
              </a:rPr>
              <a:t>http://doi.org/10.5281/zenodo.4585695</a:t>
            </a:r>
            <a:endParaRPr/>
          </a:p>
          <a:p>
            <a:pPr indent="-342900" lvl="0" marL="342900" rtl="0" algn="l">
              <a:lnSpc>
                <a:spcPct val="100000"/>
              </a:lnSpc>
              <a:spcBef>
                <a:spcPts val="1000"/>
              </a:spcBef>
              <a:spcAft>
                <a:spcPts val="0"/>
              </a:spcAft>
              <a:buClr>
                <a:schemeClr val="dk1"/>
              </a:buClr>
              <a:buSzPts val="1600"/>
              <a:buAutoNum type="arabicPeriod"/>
            </a:pPr>
            <a:r>
              <a:rPr lang="en-GB"/>
              <a:t>Staffell, I., Pfenninger, S., Using bias-corrected reanalysis to simulate current and future wind power output, Energy, 2016, pp. 1224-1239, </a:t>
            </a:r>
            <a:r>
              <a:rPr lang="en-GB" u="sng">
                <a:solidFill>
                  <a:schemeClr val="hlink"/>
                </a:solidFill>
                <a:hlinkClick r:id="rId4"/>
              </a:rPr>
              <a:t>https://doi.org/10.1016/j.energy.2016.08.068</a:t>
            </a:r>
            <a:r>
              <a:rPr lang="en-GB"/>
              <a:t> </a:t>
            </a:r>
            <a:endParaRPr/>
          </a:p>
          <a:p>
            <a:pPr indent="-241300" lvl="0" marL="342900" rtl="0" algn="l">
              <a:lnSpc>
                <a:spcPct val="100000"/>
              </a:lnSpc>
              <a:spcBef>
                <a:spcPts val="1000"/>
              </a:spcBef>
              <a:spcAft>
                <a:spcPts val="0"/>
              </a:spcAft>
              <a:buClr>
                <a:schemeClr val="dk1"/>
              </a:buClr>
              <a:buSzPts val="1600"/>
              <a:buNone/>
            </a:pPr>
            <a:r>
              <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1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5.3 Representing all time scales</a:t>
            </a:r>
            <a:endParaRPr/>
          </a:p>
        </p:txBody>
      </p:sp>
      <p:sp>
        <p:nvSpPr>
          <p:cNvPr id="452" name="Google Shape;452;p1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53" name="Google Shape;453;p15"/>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Overview</a:t>
            </a:r>
            <a:endParaRPr/>
          </a:p>
        </p:txBody>
      </p:sp>
      <p:grpSp>
        <p:nvGrpSpPr>
          <p:cNvPr id="454" name="Google Shape;454;p15"/>
          <p:cNvGrpSpPr/>
          <p:nvPr/>
        </p:nvGrpSpPr>
        <p:grpSpPr>
          <a:xfrm>
            <a:off x="2813657" y="2378621"/>
            <a:ext cx="6131442" cy="1600332"/>
            <a:chOff x="2768393" y="1961429"/>
            <a:chExt cx="6131442" cy="1600332"/>
          </a:xfrm>
        </p:grpSpPr>
        <p:cxnSp>
          <p:nvCxnSpPr>
            <p:cNvPr id="455" name="Google Shape;455;p15"/>
            <p:cNvCxnSpPr/>
            <p:nvPr/>
          </p:nvCxnSpPr>
          <p:spPr>
            <a:xfrm>
              <a:off x="4080046" y="2797940"/>
              <a:ext cx="0" cy="426540"/>
            </a:xfrm>
            <a:prstGeom prst="straightConnector1">
              <a:avLst/>
            </a:prstGeom>
            <a:noFill/>
            <a:ln cap="flat" cmpd="sng" w="19050">
              <a:solidFill>
                <a:schemeClr val="dk1"/>
              </a:solidFill>
              <a:prstDash val="solid"/>
              <a:miter lim="800000"/>
              <a:headEnd len="sm" w="sm" type="none"/>
              <a:tailEnd len="sm" w="sm" type="none"/>
            </a:ln>
          </p:spPr>
        </p:cxnSp>
        <p:grpSp>
          <p:nvGrpSpPr>
            <p:cNvPr id="456" name="Google Shape;456;p15"/>
            <p:cNvGrpSpPr/>
            <p:nvPr/>
          </p:nvGrpSpPr>
          <p:grpSpPr>
            <a:xfrm>
              <a:off x="2768393" y="1961429"/>
              <a:ext cx="6131442" cy="1600332"/>
              <a:chOff x="2755693" y="1969757"/>
              <a:chExt cx="6131442" cy="1600332"/>
            </a:xfrm>
          </p:grpSpPr>
          <p:sp>
            <p:nvSpPr>
              <p:cNvPr id="457" name="Google Shape;457;p15"/>
              <p:cNvSpPr/>
              <p:nvPr/>
            </p:nvSpPr>
            <p:spPr>
              <a:xfrm>
                <a:off x="5066135" y="2814773"/>
                <a:ext cx="330655" cy="31882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grpSp>
            <p:nvGrpSpPr>
              <p:cNvPr id="458" name="Google Shape;458;p15"/>
              <p:cNvGrpSpPr/>
              <p:nvPr/>
            </p:nvGrpSpPr>
            <p:grpSpPr>
              <a:xfrm>
                <a:off x="2755693" y="1969757"/>
                <a:ext cx="6131442" cy="1600332"/>
                <a:chOff x="2755693" y="1969757"/>
                <a:chExt cx="6131442" cy="1600332"/>
              </a:xfrm>
            </p:grpSpPr>
            <p:cxnSp>
              <p:nvCxnSpPr>
                <p:cNvPr id="459" name="Google Shape;459;p15"/>
                <p:cNvCxnSpPr/>
                <p:nvPr/>
              </p:nvCxnSpPr>
              <p:spPr>
                <a:xfrm flipH="1" rot="10800000">
                  <a:off x="3813878" y="3127633"/>
                  <a:ext cx="1774475" cy="3861"/>
                </a:xfrm>
                <a:prstGeom prst="straightConnector1">
                  <a:avLst/>
                </a:prstGeom>
                <a:noFill/>
                <a:ln cap="flat" cmpd="sng" w="12700">
                  <a:solidFill>
                    <a:schemeClr val="dk1"/>
                  </a:solidFill>
                  <a:prstDash val="solid"/>
                  <a:miter lim="800000"/>
                  <a:headEnd len="sm" w="sm" type="none"/>
                  <a:tailEnd len="med" w="med" type="triangle"/>
                </a:ln>
              </p:spPr>
            </p:cxnSp>
            <p:sp>
              <p:nvSpPr>
                <p:cNvPr id="460" name="Google Shape;460;p15"/>
                <p:cNvSpPr txBox="1"/>
                <p:nvPr/>
              </p:nvSpPr>
              <p:spPr>
                <a:xfrm>
                  <a:off x="3768474" y="3256157"/>
                  <a:ext cx="713053" cy="3139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GB" sz="1600">
                      <a:solidFill>
                        <a:schemeClr val="dk1"/>
                      </a:solidFill>
                      <a:latin typeface="Open Sans"/>
                      <a:ea typeface="Open Sans"/>
                      <a:cs typeface="Open Sans"/>
                      <a:sym typeface="Open Sans"/>
                    </a:rPr>
                    <a:t>2019</a:t>
                  </a:r>
                  <a:endParaRPr/>
                </a:p>
              </p:txBody>
            </p:sp>
            <p:sp>
              <p:nvSpPr>
                <p:cNvPr id="461" name="Google Shape;461;p15"/>
                <p:cNvSpPr txBox="1"/>
                <p:nvPr/>
              </p:nvSpPr>
              <p:spPr>
                <a:xfrm>
                  <a:off x="5112157" y="3243457"/>
                  <a:ext cx="948579" cy="3139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GB" sz="1600">
                      <a:solidFill>
                        <a:schemeClr val="dk1"/>
                      </a:solidFill>
                      <a:latin typeface="Open Sans"/>
                      <a:ea typeface="Open Sans"/>
                      <a:cs typeface="Open Sans"/>
                      <a:sym typeface="Open Sans"/>
                    </a:rPr>
                    <a:t>2022</a:t>
                  </a:r>
                  <a:endParaRPr/>
                </a:p>
              </p:txBody>
            </p:sp>
            <p:sp>
              <p:nvSpPr>
                <p:cNvPr id="462" name="Google Shape;462;p15"/>
                <p:cNvSpPr/>
                <p:nvPr/>
              </p:nvSpPr>
              <p:spPr>
                <a:xfrm>
                  <a:off x="4080046" y="2819016"/>
                  <a:ext cx="330655" cy="31544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sp>
              <p:nvSpPr>
                <p:cNvPr id="463" name="Google Shape;463;p15"/>
                <p:cNvSpPr/>
                <p:nvPr/>
              </p:nvSpPr>
              <p:spPr>
                <a:xfrm>
                  <a:off x="4408939" y="2814773"/>
                  <a:ext cx="330655" cy="31882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sp>
              <p:nvSpPr>
                <p:cNvPr id="464" name="Google Shape;464;p15"/>
                <p:cNvSpPr/>
                <p:nvPr/>
              </p:nvSpPr>
              <p:spPr>
                <a:xfrm>
                  <a:off x="4737831" y="2814773"/>
                  <a:ext cx="330655" cy="31882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cxnSp>
              <p:nvCxnSpPr>
                <p:cNvPr id="465" name="Google Shape;465;p15"/>
                <p:cNvCxnSpPr/>
                <p:nvPr/>
              </p:nvCxnSpPr>
              <p:spPr>
                <a:xfrm>
                  <a:off x="5396790" y="2814773"/>
                  <a:ext cx="0" cy="426540"/>
                </a:xfrm>
                <a:prstGeom prst="straightConnector1">
                  <a:avLst/>
                </a:prstGeom>
                <a:noFill/>
                <a:ln cap="flat" cmpd="sng" w="19050">
                  <a:solidFill>
                    <a:schemeClr val="dk1"/>
                  </a:solidFill>
                  <a:prstDash val="solid"/>
                  <a:miter lim="800000"/>
                  <a:headEnd len="sm" w="sm" type="none"/>
                  <a:tailEnd len="sm" w="sm" type="none"/>
                </a:ln>
              </p:spPr>
            </p:cxnSp>
            <p:sp>
              <p:nvSpPr>
                <p:cNvPr id="466" name="Google Shape;466;p15"/>
                <p:cNvSpPr/>
                <p:nvPr/>
              </p:nvSpPr>
              <p:spPr>
                <a:xfrm rot="-5400000">
                  <a:off x="4523259" y="1671444"/>
                  <a:ext cx="432197" cy="1735979"/>
                </a:xfrm>
                <a:prstGeom prst="rightBrace">
                  <a:avLst>
                    <a:gd fmla="val 8333" name="adj1"/>
                    <a:gd fmla="val 50000" name="adj2"/>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467" name="Google Shape;467;p15"/>
                <p:cNvSpPr txBox="1"/>
                <p:nvPr/>
              </p:nvSpPr>
              <p:spPr>
                <a:xfrm>
                  <a:off x="2755693" y="1969757"/>
                  <a:ext cx="396427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Open Sans"/>
                      <a:ea typeface="Open Sans"/>
                      <a:cs typeface="Open Sans"/>
                      <a:sym typeface="Open Sans"/>
                    </a:rPr>
                    <a:t>Model horizon</a:t>
                  </a:r>
                  <a:endParaRPr/>
                </a:p>
              </p:txBody>
            </p:sp>
            <p:sp>
              <p:nvSpPr>
                <p:cNvPr id="468" name="Google Shape;468;p15"/>
                <p:cNvSpPr txBox="1"/>
                <p:nvPr/>
              </p:nvSpPr>
              <p:spPr>
                <a:xfrm>
                  <a:off x="7495064" y="2823325"/>
                  <a:ext cx="139207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Annual</a:t>
                  </a:r>
                  <a:endParaRPr/>
                </a:p>
              </p:txBody>
            </p:sp>
          </p:grpSp>
        </p:grpSp>
      </p:grpSp>
      <p:grpSp>
        <p:nvGrpSpPr>
          <p:cNvPr id="469" name="Google Shape;469;p15"/>
          <p:cNvGrpSpPr/>
          <p:nvPr/>
        </p:nvGrpSpPr>
        <p:grpSpPr>
          <a:xfrm>
            <a:off x="2752928" y="3549234"/>
            <a:ext cx="6185821" cy="1542499"/>
            <a:chOff x="2689428" y="3142834"/>
            <a:chExt cx="6185821" cy="1542499"/>
          </a:xfrm>
        </p:grpSpPr>
        <p:sp>
          <p:nvSpPr>
            <p:cNvPr id="470" name="Google Shape;470;p15"/>
            <p:cNvSpPr txBox="1"/>
            <p:nvPr/>
          </p:nvSpPr>
          <p:spPr>
            <a:xfrm>
              <a:off x="7483178" y="4182650"/>
              <a:ext cx="139207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Seasonal</a:t>
              </a:r>
              <a:endParaRPr/>
            </a:p>
          </p:txBody>
        </p:sp>
        <p:grpSp>
          <p:nvGrpSpPr>
            <p:cNvPr id="471" name="Google Shape;471;p15"/>
            <p:cNvGrpSpPr/>
            <p:nvPr/>
          </p:nvGrpSpPr>
          <p:grpSpPr>
            <a:xfrm>
              <a:off x="2689428" y="3142834"/>
              <a:ext cx="3878876" cy="1542499"/>
              <a:chOff x="2689428" y="3142834"/>
              <a:chExt cx="3878876" cy="1542499"/>
            </a:xfrm>
          </p:grpSpPr>
          <p:grpSp>
            <p:nvGrpSpPr>
              <p:cNvPr id="472" name="Google Shape;472;p15"/>
              <p:cNvGrpSpPr/>
              <p:nvPr/>
            </p:nvGrpSpPr>
            <p:grpSpPr>
              <a:xfrm>
                <a:off x="3648047" y="3142834"/>
                <a:ext cx="2119038" cy="1225107"/>
                <a:chOff x="3871368" y="3261729"/>
                <a:chExt cx="2119038" cy="1225107"/>
              </a:xfrm>
            </p:grpSpPr>
            <p:cxnSp>
              <p:nvCxnSpPr>
                <p:cNvPr id="473" name="Google Shape;473;p15"/>
                <p:cNvCxnSpPr/>
                <p:nvPr/>
              </p:nvCxnSpPr>
              <p:spPr>
                <a:xfrm flipH="1" rot="10800000">
                  <a:off x="3871368" y="3261729"/>
                  <a:ext cx="1075841" cy="1225107"/>
                </a:xfrm>
                <a:prstGeom prst="straightConnector1">
                  <a:avLst/>
                </a:prstGeom>
                <a:noFill/>
                <a:ln cap="flat" cmpd="sng" w="19050">
                  <a:solidFill>
                    <a:schemeClr val="dk1"/>
                  </a:solidFill>
                  <a:prstDash val="solid"/>
                  <a:miter lim="800000"/>
                  <a:headEnd len="sm" w="sm" type="none"/>
                  <a:tailEnd len="sm" w="sm" type="none"/>
                </a:ln>
              </p:spPr>
            </p:cxnSp>
            <p:cxnSp>
              <p:nvCxnSpPr>
                <p:cNvPr id="474" name="Google Shape;474;p15"/>
                <p:cNvCxnSpPr/>
                <p:nvPr/>
              </p:nvCxnSpPr>
              <p:spPr>
                <a:xfrm rot="10800000">
                  <a:off x="4947210" y="3261730"/>
                  <a:ext cx="1043196" cy="1225106"/>
                </a:xfrm>
                <a:prstGeom prst="straightConnector1">
                  <a:avLst/>
                </a:prstGeom>
                <a:noFill/>
                <a:ln cap="flat" cmpd="sng" w="19050">
                  <a:solidFill>
                    <a:schemeClr val="dk1"/>
                  </a:solidFill>
                  <a:prstDash val="solid"/>
                  <a:miter lim="800000"/>
                  <a:headEnd len="sm" w="sm" type="none"/>
                  <a:tailEnd len="sm" w="sm" type="none"/>
                </a:ln>
              </p:spPr>
            </p:cxnSp>
          </p:grpSp>
          <p:sp>
            <p:nvSpPr>
              <p:cNvPr id="475" name="Google Shape;475;p15"/>
              <p:cNvSpPr/>
              <p:nvPr/>
            </p:nvSpPr>
            <p:spPr>
              <a:xfrm>
                <a:off x="2689428" y="4107375"/>
                <a:ext cx="1555945" cy="57795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Summer</a:t>
                </a:r>
                <a:endParaRPr/>
              </a:p>
            </p:txBody>
          </p:sp>
          <p:sp>
            <p:nvSpPr>
              <p:cNvPr id="476" name="Google Shape;476;p15"/>
              <p:cNvSpPr/>
              <p:nvPr/>
            </p:nvSpPr>
            <p:spPr>
              <a:xfrm>
                <a:off x="5473100" y="4115881"/>
                <a:ext cx="1095204" cy="56945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Winter</a:t>
                </a:r>
                <a:endParaRPr/>
              </a:p>
            </p:txBody>
          </p:sp>
        </p:grpSp>
      </p:grpSp>
      <p:grpSp>
        <p:nvGrpSpPr>
          <p:cNvPr id="477" name="Google Shape;477;p15"/>
          <p:cNvGrpSpPr/>
          <p:nvPr/>
        </p:nvGrpSpPr>
        <p:grpSpPr>
          <a:xfrm>
            <a:off x="2341603" y="5091732"/>
            <a:ext cx="6597147" cy="1164036"/>
            <a:chOff x="2284453" y="4685332"/>
            <a:chExt cx="6597147" cy="1164036"/>
          </a:xfrm>
        </p:grpSpPr>
        <p:sp>
          <p:nvSpPr>
            <p:cNvPr id="478" name="Google Shape;478;p15"/>
            <p:cNvSpPr txBox="1"/>
            <p:nvPr/>
          </p:nvSpPr>
          <p:spPr>
            <a:xfrm>
              <a:off x="7489529" y="5456285"/>
              <a:ext cx="139207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Daily</a:t>
              </a:r>
              <a:endParaRPr/>
            </a:p>
          </p:txBody>
        </p:sp>
        <p:grpSp>
          <p:nvGrpSpPr>
            <p:cNvPr id="479" name="Google Shape;479;p15"/>
            <p:cNvGrpSpPr/>
            <p:nvPr/>
          </p:nvGrpSpPr>
          <p:grpSpPr>
            <a:xfrm>
              <a:off x="2671653" y="4685332"/>
              <a:ext cx="1456452" cy="700198"/>
              <a:chOff x="3871368" y="3261729"/>
              <a:chExt cx="2119038" cy="1225107"/>
            </a:xfrm>
          </p:grpSpPr>
          <p:cxnSp>
            <p:nvCxnSpPr>
              <p:cNvPr id="480" name="Google Shape;480;p15"/>
              <p:cNvCxnSpPr/>
              <p:nvPr/>
            </p:nvCxnSpPr>
            <p:spPr>
              <a:xfrm flipH="1" rot="10800000">
                <a:off x="3871368" y="3261729"/>
                <a:ext cx="1075841" cy="1225107"/>
              </a:xfrm>
              <a:prstGeom prst="straightConnector1">
                <a:avLst/>
              </a:prstGeom>
              <a:noFill/>
              <a:ln cap="flat" cmpd="sng" w="19050">
                <a:solidFill>
                  <a:schemeClr val="dk1"/>
                </a:solidFill>
                <a:prstDash val="solid"/>
                <a:miter lim="800000"/>
                <a:headEnd len="sm" w="sm" type="none"/>
                <a:tailEnd len="sm" w="sm" type="none"/>
              </a:ln>
            </p:spPr>
          </p:cxnSp>
          <p:cxnSp>
            <p:nvCxnSpPr>
              <p:cNvPr id="481" name="Google Shape;481;p15"/>
              <p:cNvCxnSpPr/>
              <p:nvPr/>
            </p:nvCxnSpPr>
            <p:spPr>
              <a:xfrm rot="10800000">
                <a:off x="4947210" y="3261730"/>
                <a:ext cx="1043196" cy="1225106"/>
              </a:xfrm>
              <a:prstGeom prst="straightConnector1">
                <a:avLst/>
              </a:prstGeom>
              <a:noFill/>
              <a:ln cap="flat" cmpd="sng" w="19050">
                <a:solidFill>
                  <a:schemeClr val="dk1"/>
                </a:solidFill>
                <a:prstDash val="solid"/>
                <a:miter lim="800000"/>
                <a:headEnd len="sm" w="sm" type="none"/>
                <a:tailEnd len="sm" w="sm" type="none"/>
              </a:ln>
            </p:spPr>
          </p:cxnSp>
        </p:grpSp>
        <p:grpSp>
          <p:nvGrpSpPr>
            <p:cNvPr id="482" name="Google Shape;482;p15"/>
            <p:cNvGrpSpPr/>
            <p:nvPr/>
          </p:nvGrpSpPr>
          <p:grpSpPr>
            <a:xfrm>
              <a:off x="5385607" y="4685332"/>
              <a:ext cx="1456452" cy="700198"/>
              <a:chOff x="3871368" y="3261729"/>
              <a:chExt cx="2119038" cy="1225107"/>
            </a:xfrm>
          </p:grpSpPr>
          <p:cxnSp>
            <p:nvCxnSpPr>
              <p:cNvPr id="483" name="Google Shape;483;p15"/>
              <p:cNvCxnSpPr/>
              <p:nvPr/>
            </p:nvCxnSpPr>
            <p:spPr>
              <a:xfrm flipH="1" rot="10800000">
                <a:off x="3871368" y="3261729"/>
                <a:ext cx="1075841" cy="1225107"/>
              </a:xfrm>
              <a:prstGeom prst="straightConnector1">
                <a:avLst/>
              </a:prstGeom>
              <a:noFill/>
              <a:ln cap="flat" cmpd="sng" w="19050">
                <a:solidFill>
                  <a:schemeClr val="dk1"/>
                </a:solidFill>
                <a:prstDash val="solid"/>
                <a:miter lim="800000"/>
                <a:headEnd len="sm" w="sm" type="none"/>
                <a:tailEnd len="sm" w="sm" type="none"/>
              </a:ln>
            </p:spPr>
          </p:cxnSp>
          <p:cxnSp>
            <p:nvCxnSpPr>
              <p:cNvPr id="484" name="Google Shape;484;p15"/>
              <p:cNvCxnSpPr/>
              <p:nvPr/>
            </p:nvCxnSpPr>
            <p:spPr>
              <a:xfrm rot="10800000">
                <a:off x="4947210" y="3261730"/>
                <a:ext cx="1043196" cy="1225106"/>
              </a:xfrm>
              <a:prstGeom prst="straightConnector1">
                <a:avLst/>
              </a:prstGeom>
              <a:noFill/>
              <a:ln cap="flat" cmpd="sng" w="19050">
                <a:solidFill>
                  <a:schemeClr val="dk1"/>
                </a:solidFill>
                <a:prstDash val="solid"/>
                <a:miter lim="800000"/>
                <a:headEnd len="sm" w="sm" type="none"/>
                <a:tailEnd len="sm" w="sm" type="none"/>
              </a:ln>
            </p:spPr>
          </p:cxnSp>
        </p:grpSp>
        <p:sp>
          <p:nvSpPr>
            <p:cNvPr id="485" name="Google Shape;485;p15"/>
            <p:cNvSpPr/>
            <p:nvPr/>
          </p:nvSpPr>
          <p:spPr>
            <a:xfrm>
              <a:off x="2284453" y="5416006"/>
              <a:ext cx="865716" cy="43336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Day</a:t>
              </a:r>
              <a:endParaRPr/>
            </a:p>
          </p:txBody>
        </p:sp>
        <p:sp>
          <p:nvSpPr>
            <p:cNvPr id="486" name="Google Shape;486;p15"/>
            <p:cNvSpPr/>
            <p:nvPr/>
          </p:nvSpPr>
          <p:spPr>
            <a:xfrm>
              <a:off x="3648047" y="5421042"/>
              <a:ext cx="993807" cy="428325"/>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Night</a:t>
              </a:r>
              <a:endParaRPr/>
            </a:p>
          </p:txBody>
        </p:sp>
        <p:sp>
          <p:nvSpPr>
            <p:cNvPr id="487" name="Google Shape;487;p15"/>
            <p:cNvSpPr/>
            <p:nvPr/>
          </p:nvSpPr>
          <p:spPr>
            <a:xfrm>
              <a:off x="4963932" y="5421043"/>
              <a:ext cx="865716" cy="428324"/>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Day</a:t>
              </a:r>
              <a:endParaRPr/>
            </a:p>
          </p:txBody>
        </p:sp>
        <p:sp>
          <p:nvSpPr>
            <p:cNvPr id="488" name="Google Shape;488;p15"/>
            <p:cNvSpPr/>
            <p:nvPr/>
          </p:nvSpPr>
          <p:spPr>
            <a:xfrm>
              <a:off x="6375061" y="5426079"/>
              <a:ext cx="946272" cy="423287"/>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Night</a:t>
              </a:r>
              <a:endParaRPr/>
            </a:p>
          </p:txBody>
        </p:sp>
      </p:grpSp>
      <p:sp>
        <p:nvSpPr>
          <p:cNvPr id="489" name="Google Shape;489;p15"/>
          <p:cNvSpPr/>
          <p:nvPr/>
        </p:nvSpPr>
        <p:spPr>
          <a:xfrm>
            <a:off x="9165500"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15.mp3" id="490" name="Google Shape;490;p15"/>
          <p:cNvPicPr preferRelativeResize="0"/>
          <p:nvPr/>
        </p:nvPicPr>
        <p:blipFill rotWithShape="1">
          <a:blip r:embed="rId3">
            <a:alphaModFix/>
          </a:blip>
          <a:srcRect b="0" l="0" r="0" t="0"/>
          <a:stretch/>
        </p:blipFill>
        <p:spPr>
          <a:xfrm>
            <a:off x="9236865" y="130374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16"/>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5.3 Representing all time scales</a:t>
            </a:r>
            <a:endParaRPr/>
          </a:p>
        </p:txBody>
      </p:sp>
      <p:sp>
        <p:nvSpPr>
          <p:cNvPr id="497" name="Google Shape;497;p1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498" name="Google Shape;498;p16"/>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Years</a:t>
            </a:r>
            <a:endParaRPr/>
          </a:p>
        </p:txBody>
      </p:sp>
      <p:grpSp>
        <p:nvGrpSpPr>
          <p:cNvPr id="499" name="Google Shape;499;p16"/>
          <p:cNvGrpSpPr/>
          <p:nvPr/>
        </p:nvGrpSpPr>
        <p:grpSpPr>
          <a:xfrm>
            <a:off x="5150457" y="2378621"/>
            <a:ext cx="6131442" cy="1600332"/>
            <a:chOff x="2768393" y="1961429"/>
            <a:chExt cx="6131442" cy="1600332"/>
          </a:xfrm>
        </p:grpSpPr>
        <p:cxnSp>
          <p:nvCxnSpPr>
            <p:cNvPr id="500" name="Google Shape;500;p16"/>
            <p:cNvCxnSpPr/>
            <p:nvPr/>
          </p:nvCxnSpPr>
          <p:spPr>
            <a:xfrm>
              <a:off x="4080046" y="2797940"/>
              <a:ext cx="0" cy="426540"/>
            </a:xfrm>
            <a:prstGeom prst="straightConnector1">
              <a:avLst/>
            </a:prstGeom>
            <a:noFill/>
            <a:ln cap="flat" cmpd="sng" w="19050">
              <a:solidFill>
                <a:schemeClr val="dk1"/>
              </a:solidFill>
              <a:prstDash val="solid"/>
              <a:miter lim="800000"/>
              <a:headEnd len="sm" w="sm" type="none"/>
              <a:tailEnd len="sm" w="sm" type="none"/>
            </a:ln>
          </p:spPr>
        </p:cxnSp>
        <p:grpSp>
          <p:nvGrpSpPr>
            <p:cNvPr id="501" name="Google Shape;501;p16"/>
            <p:cNvGrpSpPr/>
            <p:nvPr/>
          </p:nvGrpSpPr>
          <p:grpSpPr>
            <a:xfrm>
              <a:off x="2768393" y="1961429"/>
              <a:ext cx="6131442" cy="1600332"/>
              <a:chOff x="2755693" y="1969757"/>
              <a:chExt cx="6131442" cy="1600332"/>
            </a:xfrm>
          </p:grpSpPr>
          <p:sp>
            <p:nvSpPr>
              <p:cNvPr id="502" name="Google Shape;502;p16"/>
              <p:cNvSpPr/>
              <p:nvPr/>
            </p:nvSpPr>
            <p:spPr>
              <a:xfrm>
                <a:off x="5066135" y="2814773"/>
                <a:ext cx="330655" cy="31882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grpSp>
            <p:nvGrpSpPr>
              <p:cNvPr id="503" name="Google Shape;503;p16"/>
              <p:cNvGrpSpPr/>
              <p:nvPr/>
            </p:nvGrpSpPr>
            <p:grpSpPr>
              <a:xfrm>
                <a:off x="2755693" y="1969757"/>
                <a:ext cx="6131442" cy="1600332"/>
                <a:chOff x="2755693" y="1969757"/>
                <a:chExt cx="6131442" cy="1600332"/>
              </a:xfrm>
            </p:grpSpPr>
            <p:cxnSp>
              <p:nvCxnSpPr>
                <p:cNvPr id="504" name="Google Shape;504;p16"/>
                <p:cNvCxnSpPr/>
                <p:nvPr/>
              </p:nvCxnSpPr>
              <p:spPr>
                <a:xfrm flipH="1" rot="10800000">
                  <a:off x="3813878" y="3127633"/>
                  <a:ext cx="1774475" cy="3861"/>
                </a:xfrm>
                <a:prstGeom prst="straightConnector1">
                  <a:avLst/>
                </a:prstGeom>
                <a:noFill/>
                <a:ln cap="flat" cmpd="sng" w="12700">
                  <a:solidFill>
                    <a:schemeClr val="dk1"/>
                  </a:solidFill>
                  <a:prstDash val="solid"/>
                  <a:miter lim="800000"/>
                  <a:headEnd len="sm" w="sm" type="none"/>
                  <a:tailEnd len="med" w="med" type="triangle"/>
                </a:ln>
              </p:spPr>
            </p:cxnSp>
            <p:sp>
              <p:nvSpPr>
                <p:cNvPr id="505" name="Google Shape;505;p16"/>
                <p:cNvSpPr txBox="1"/>
                <p:nvPr/>
              </p:nvSpPr>
              <p:spPr>
                <a:xfrm>
                  <a:off x="3768474" y="3256157"/>
                  <a:ext cx="713053" cy="3139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GB" sz="1600">
                      <a:solidFill>
                        <a:schemeClr val="dk1"/>
                      </a:solidFill>
                      <a:latin typeface="Open Sans"/>
                      <a:ea typeface="Open Sans"/>
                      <a:cs typeface="Open Sans"/>
                      <a:sym typeface="Open Sans"/>
                    </a:rPr>
                    <a:t>2019</a:t>
                  </a:r>
                  <a:endParaRPr/>
                </a:p>
              </p:txBody>
            </p:sp>
            <p:sp>
              <p:nvSpPr>
                <p:cNvPr id="506" name="Google Shape;506;p16"/>
                <p:cNvSpPr txBox="1"/>
                <p:nvPr/>
              </p:nvSpPr>
              <p:spPr>
                <a:xfrm>
                  <a:off x="5112157" y="3243457"/>
                  <a:ext cx="948579" cy="3139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GB" sz="1600">
                      <a:solidFill>
                        <a:schemeClr val="dk1"/>
                      </a:solidFill>
                      <a:latin typeface="Open Sans"/>
                      <a:ea typeface="Open Sans"/>
                      <a:cs typeface="Open Sans"/>
                      <a:sym typeface="Open Sans"/>
                    </a:rPr>
                    <a:t>2022</a:t>
                  </a:r>
                  <a:endParaRPr/>
                </a:p>
              </p:txBody>
            </p:sp>
            <p:sp>
              <p:nvSpPr>
                <p:cNvPr id="507" name="Google Shape;507;p16"/>
                <p:cNvSpPr/>
                <p:nvPr/>
              </p:nvSpPr>
              <p:spPr>
                <a:xfrm>
                  <a:off x="4080046" y="2819016"/>
                  <a:ext cx="330655" cy="31544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sp>
              <p:nvSpPr>
                <p:cNvPr id="508" name="Google Shape;508;p16"/>
                <p:cNvSpPr/>
                <p:nvPr/>
              </p:nvSpPr>
              <p:spPr>
                <a:xfrm>
                  <a:off x="4408939" y="2814773"/>
                  <a:ext cx="330655" cy="31882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sp>
              <p:nvSpPr>
                <p:cNvPr id="509" name="Google Shape;509;p16"/>
                <p:cNvSpPr/>
                <p:nvPr/>
              </p:nvSpPr>
              <p:spPr>
                <a:xfrm>
                  <a:off x="4737831" y="2814773"/>
                  <a:ext cx="330655" cy="31882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cxnSp>
              <p:nvCxnSpPr>
                <p:cNvPr id="510" name="Google Shape;510;p16"/>
                <p:cNvCxnSpPr/>
                <p:nvPr/>
              </p:nvCxnSpPr>
              <p:spPr>
                <a:xfrm>
                  <a:off x="5396790" y="2814773"/>
                  <a:ext cx="0" cy="426540"/>
                </a:xfrm>
                <a:prstGeom prst="straightConnector1">
                  <a:avLst/>
                </a:prstGeom>
                <a:noFill/>
                <a:ln cap="flat" cmpd="sng" w="19050">
                  <a:solidFill>
                    <a:schemeClr val="dk1"/>
                  </a:solidFill>
                  <a:prstDash val="solid"/>
                  <a:miter lim="800000"/>
                  <a:headEnd len="sm" w="sm" type="none"/>
                  <a:tailEnd len="sm" w="sm" type="none"/>
                </a:ln>
              </p:spPr>
            </p:cxnSp>
            <p:sp>
              <p:nvSpPr>
                <p:cNvPr id="511" name="Google Shape;511;p16"/>
                <p:cNvSpPr/>
                <p:nvPr/>
              </p:nvSpPr>
              <p:spPr>
                <a:xfrm rot="-5400000">
                  <a:off x="4523259" y="1671444"/>
                  <a:ext cx="432197" cy="1735979"/>
                </a:xfrm>
                <a:prstGeom prst="rightBrace">
                  <a:avLst>
                    <a:gd fmla="val 8333" name="adj1"/>
                    <a:gd fmla="val 50000" name="adj2"/>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512" name="Google Shape;512;p16"/>
                <p:cNvSpPr txBox="1"/>
                <p:nvPr/>
              </p:nvSpPr>
              <p:spPr>
                <a:xfrm>
                  <a:off x="2755693" y="1969757"/>
                  <a:ext cx="396427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Open Sans"/>
                      <a:ea typeface="Open Sans"/>
                      <a:cs typeface="Open Sans"/>
                      <a:sym typeface="Open Sans"/>
                    </a:rPr>
                    <a:t>Model horizon</a:t>
                  </a:r>
                  <a:endParaRPr/>
                </a:p>
              </p:txBody>
            </p:sp>
            <p:sp>
              <p:nvSpPr>
                <p:cNvPr id="513" name="Google Shape;513;p16"/>
                <p:cNvSpPr txBox="1"/>
                <p:nvPr/>
              </p:nvSpPr>
              <p:spPr>
                <a:xfrm>
                  <a:off x="7495064" y="2823325"/>
                  <a:ext cx="139207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Annual</a:t>
                  </a:r>
                  <a:endParaRPr/>
                </a:p>
              </p:txBody>
            </p:sp>
          </p:grpSp>
        </p:grpSp>
      </p:grpSp>
      <p:grpSp>
        <p:nvGrpSpPr>
          <p:cNvPr id="514" name="Google Shape;514;p16"/>
          <p:cNvGrpSpPr/>
          <p:nvPr/>
        </p:nvGrpSpPr>
        <p:grpSpPr>
          <a:xfrm>
            <a:off x="5089728" y="3549234"/>
            <a:ext cx="6185821" cy="1542499"/>
            <a:chOff x="2689428" y="3142834"/>
            <a:chExt cx="6185821" cy="1542499"/>
          </a:xfrm>
        </p:grpSpPr>
        <p:sp>
          <p:nvSpPr>
            <p:cNvPr id="515" name="Google Shape;515;p16"/>
            <p:cNvSpPr txBox="1"/>
            <p:nvPr/>
          </p:nvSpPr>
          <p:spPr>
            <a:xfrm>
              <a:off x="7483178" y="4182650"/>
              <a:ext cx="139207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Seasonal</a:t>
              </a:r>
              <a:endParaRPr/>
            </a:p>
          </p:txBody>
        </p:sp>
        <p:grpSp>
          <p:nvGrpSpPr>
            <p:cNvPr id="516" name="Google Shape;516;p16"/>
            <p:cNvGrpSpPr/>
            <p:nvPr/>
          </p:nvGrpSpPr>
          <p:grpSpPr>
            <a:xfrm>
              <a:off x="2689428" y="3142834"/>
              <a:ext cx="3878876" cy="1542499"/>
              <a:chOff x="2689428" y="3142834"/>
              <a:chExt cx="3878876" cy="1542499"/>
            </a:xfrm>
          </p:grpSpPr>
          <p:grpSp>
            <p:nvGrpSpPr>
              <p:cNvPr id="517" name="Google Shape;517;p16"/>
              <p:cNvGrpSpPr/>
              <p:nvPr/>
            </p:nvGrpSpPr>
            <p:grpSpPr>
              <a:xfrm>
                <a:off x="3648047" y="3142834"/>
                <a:ext cx="2119038" cy="1225107"/>
                <a:chOff x="3871368" y="3261729"/>
                <a:chExt cx="2119038" cy="1225107"/>
              </a:xfrm>
            </p:grpSpPr>
            <p:cxnSp>
              <p:nvCxnSpPr>
                <p:cNvPr id="518" name="Google Shape;518;p16"/>
                <p:cNvCxnSpPr/>
                <p:nvPr/>
              </p:nvCxnSpPr>
              <p:spPr>
                <a:xfrm flipH="1" rot="10800000">
                  <a:off x="3871368" y="3261729"/>
                  <a:ext cx="1075841" cy="1225107"/>
                </a:xfrm>
                <a:prstGeom prst="straightConnector1">
                  <a:avLst/>
                </a:prstGeom>
                <a:noFill/>
                <a:ln cap="flat" cmpd="sng" w="19050">
                  <a:solidFill>
                    <a:schemeClr val="dk1"/>
                  </a:solidFill>
                  <a:prstDash val="solid"/>
                  <a:miter lim="800000"/>
                  <a:headEnd len="sm" w="sm" type="none"/>
                  <a:tailEnd len="sm" w="sm" type="none"/>
                </a:ln>
              </p:spPr>
            </p:cxnSp>
            <p:cxnSp>
              <p:nvCxnSpPr>
                <p:cNvPr id="519" name="Google Shape;519;p16"/>
                <p:cNvCxnSpPr/>
                <p:nvPr/>
              </p:nvCxnSpPr>
              <p:spPr>
                <a:xfrm rot="10800000">
                  <a:off x="4947210" y="3261730"/>
                  <a:ext cx="1043196" cy="1225106"/>
                </a:xfrm>
                <a:prstGeom prst="straightConnector1">
                  <a:avLst/>
                </a:prstGeom>
                <a:noFill/>
                <a:ln cap="flat" cmpd="sng" w="19050">
                  <a:solidFill>
                    <a:schemeClr val="dk1"/>
                  </a:solidFill>
                  <a:prstDash val="solid"/>
                  <a:miter lim="800000"/>
                  <a:headEnd len="sm" w="sm" type="none"/>
                  <a:tailEnd len="sm" w="sm" type="none"/>
                </a:ln>
              </p:spPr>
            </p:cxnSp>
          </p:grpSp>
          <p:sp>
            <p:nvSpPr>
              <p:cNvPr id="520" name="Google Shape;520;p16"/>
              <p:cNvSpPr/>
              <p:nvPr/>
            </p:nvSpPr>
            <p:spPr>
              <a:xfrm>
                <a:off x="2689428" y="4107375"/>
                <a:ext cx="1555945" cy="57795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Summer</a:t>
                </a:r>
                <a:endParaRPr/>
              </a:p>
            </p:txBody>
          </p:sp>
          <p:sp>
            <p:nvSpPr>
              <p:cNvPr id="521" name="Google Shape;521;p16"/>
              <p:cNvSpPr/>
              <p:nvPr/>
            </p:nvSpPr>
            <p:spPr>
              <a:xfrm>
                <a:off x="5473100" y="4115881"/>
                <a:ext cx="1095204" cy="56945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Winter</a:t>
                </a:r>
                <a:endParaRPr/>
              </a:p>
            </p:txBody>
          </p:sp>
        </p:grpSp>
      </p:grpSp>
      <p:grpSp>
        <p:nvGrpSpPr>
          <p:cNvPr id="522" name="Google Shape;522;p16"/>
          <p:cNvGrpSpPr/>
          <p:nvPr/>
        </p:nvGrpSpPr>
        <p:grpSpPr>
          <a:xfrm>
            <a:off x="4678403" y="5091732"/>
            <a:ext cx="6597147" cy="1164036"/>
            <a:chOff x="2284453" y="4685332"/>
            <a:chExt cx="6597147" cy="1164036"/>
          </a:xfrm>
        </p:grpSpPr>
        <p:sp>
          <p:nvSpPr>
            <p:cNvPr id="523" name="Google Shape;523;p16"/>
            <p:cNvSpPr txBox="1"/>
            <p:nvPr/>
          </p:nvSpPr>
          <p:spPr>
            <a:xfrm>
              <a:off x="7489529" y="5456285"/>
              <a:ext cx="139207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Daily</a:t>
              </a:r>
              <a:endParaRPr/>
            </a:p>
          </p:txBody>
        </p:sp>
        <p:grpSp>
          <p:nvGrpSpPr>
            <p:cNvPr id="524" name="Google Shape;524;p16"/>
            <p:cNvGrpSpPr/>
            <p:nvPr/>
          </p:nvGrpSpPr>
          <p:grpSpPr>
            <a:xfrm>
              <a:off x="2671653" y="4685332"/>
              <a:ext cx="1456452" cy="700198"/>
              <a:chOff x="3871368" y="3261729"/>
              <a:chExt cx="2119038" cy="1225107"/>
            </a:xfrm>
          </p:grpSpPr>
          <p:cxnSp>
            <p:nvCxnSpPr>
              <p:cNvPr id="525" name="Google Shape;525;p16"/>
              <p:cNvCxnSpPr/>
              <p:nvPr/>
            </p:nvCxnSpPr>
            <p:spPr>
              <a:xfrm flipH="1" rot="10800000">
                <a:off x="3871368" y="3261729"/>
                <a:ext cx="1075841" cy="1225107"/>
              </a:xfrm>
              <a:prstGeom prst="straightConnector1">
                <a:avLst/>
              </a:prstGeom>
              <a:noFill/>
              <a:ln cap="flat" cmpd="sng" w="19050">
                <a:solidFill>
                  <a:schemeClr val="dk1"/>
                </a:solidFill>
                <a:prstDash val="solid"/>
                <a:miter lim="800000"/>
                <a:headEnd len="sm" w="sm" type="none"/>
                <a:tailEnd len="sm" w="sm" type="none"/>
              </a:ln>
            </p:spPr>
          </p:cxnSp>
          <p:cxnSp>
            <p:nvCxnSpPr>
              <p:cNvPr id="526" name="Google Shape;526;p16"/>
              <p:cNvCxnSpPr/>
              <p:nvPr/>
            </p:nvCxnSpPr>
            <p:spPr>
              <a:xfrm rot="10800000">
                <a:off x="4947210" y="3261730"/>
                <a:ext cx="1043196" cy="1225106"/>
              </a:xfrm>
              <a:prstGeom prst="straightConnector1">
                <a:avLst/>
              </a:prstGeom>
              <a:noFill/>
              <a:ln cap="flat" cmpd="sng" w="19050">
                <a:solidFill>
                  <a:schemeClr val="dk1"/>
                </a:solidFill>
                <a:prstDash val="solid"/>
                <a:miter lim="800000"/>
                <a:headEnd len="sm" w="sm" type="none"/>
                <a:tailEnd len="sm" w="sm" type="none"/>
              </a:ln>
            </p:spPr>
          </p:cxnSp>
        </p:grpSp>
        <p:grpSp>
          <p:nvGrpSpPr>
            <p:cNvPr id="527" name="Google Shape;527;p16"/>
            <p:cNvGrpSpPr/>
            <p:nvPr/>
          </p:nvGrpSpPr>
          <p:grpSpPr>
            <a:xfrm>
              <a:off x="5385607" y="4685332"/>
              <a:ext cx="1456452" cy="700198"/>
              <a:chOff x="3871368" y="3261729"/>
              <a:chExt cx="2119038" cy="1225107"/>
            </a:xfrm>
          </p:grpSpPr>
          <p:cxnSp>
            <p:nvCxnSpPr>
              <p:cNvPr id="528" name="Google Shape;528;p16"/>
              <p:cNvCxnSpPr/>
              <p:nvPr/>
            </p:nvCxnSpPr>
            <p:spPr>
              <a:xfrm flipH="1" rot="10800000">
                <a:off x="3871368" y="3261729"/>
                <a:ext cx="1075841" cy="1225107"/>
              </a:xfrm>
              <a:prstGeom prst="straightConnector1">
                <a:avLst/>
              </a:prstGeom>
              <a:noFill/>
              <a:ln cap="flat" cmpd="sng" w="19050">
                <a:solidFill>
                  <a:schemeClr val="dk1"/>
                </a:solidFill>
                <a:prstDash val="solid"/>
                <a:miter lim="800000"/>
                <a:headEnd len="sm" w="sm" type="none"/>
                <a:tailEnd len="sm" w="sm" type="none"/>
              </a:ln>
            </p:spPr>
          </p:cxnSp>
          <p:cxnSp>
            <p:nvCxnSpPr>
              <p:cNvPr id="529" name="Google Shape;529;p16"/>
              <p:cNvCxnSpPr/>
              <p:nvPr/>
            </p:nvCxnSpPr>
            <p:spPr>
              <a:xfrm rot="10800000">
                <a:off x="4947210" y="3261730"/>
                <a:ext cx="1043196" cy="1225106"/>
              </a:xfrm>
              <a:prstGeom prst="straightConnector1">
                <a:avLst/>
              </a:prstGeom>
              <a:noFill/>
              <a:ln cap="flat" cmpd="sng" w="19050">
                <a:solidFill>
                  <a:schemeClr val="dk1"/>
                </a:solidFill>
                <a:prstDash val="solid"/>
                <a:miter lim="800000"/>
                <a:headEnd len="sm" w="sm" type="none"/>
                <a:tailEnd len="sm" w="sm" type="none"/>
              </a:ln>
            </p:spPr>
          </p:cxnSp>
        </p:grpSp>
        <p:sp>
          <p:nvSpPr>
            <p:cNvPr id="530" name="Google Shape;530;p16"/>
            <p:cNvSpPr/>
            <p:nvPr/>
          </p:nvSpPr>
          <p:spPr>
            <a:xfrm>
              <a:off x="2284453" y="5416006"/>
              <a:ext cx="865716" cy="43336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Day</a:t>
              </a:r>
              <a:endParaRPr/>
            </a:p>
          </p:txBody>
        </p:sp>
        <p:sp>
          <p:nvSpPr>
            <p:cNvPr id="531" name="Google Shape;531;p16"/>
            <p:cNvSpPr/>
            <p:nvPr/>
          </p:nvSpPr>
          <p:spPr>
            <a:xfrm>
              <a:off x="3648047" y="5421042"/>
              <a:ext cx="993807" cy="428325"/>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Night</a:t>
              </a:r>
              <a:endParaRPr/>
            </a:p>
          </p:txBody>
        </p:sp>
        <p:sp>
          <p:nvSpPr>
            <p:cNvPr id="532" name="Google Shape;532;p16"/>
            <p:cNvSpPr/>
            <p:nvPr/>
          </p:nvSpPr>
          <p:spPr>
            <a:xfrm>
              <a:off x="4963932" y="5421043"/>
              <a:ext cx="865716" cy="428324"/>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Day</a:t>
              </a:r>
              <a:endParaRPr/>
            </a:p>
          </p:txBody>
        </p:sp>
        <p:sp>
          <p:nvSpPr>
            <p:cNvPr id="533" name="Google Shape;533;p16"/>
            <p:cNvSpPr/>
            <p:nvPr/>
          </p:nvSpPr>
          <p:spPr>
            <a:xfrm>
              <a:off x="6375061" y="5426079"/>
              <a:ext cx="946272" cy="423287"/>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Night</a:t>
              </a:r>
              <a:endParaRPr/>
            </a:p>
          </p:txBody>
        </p:sp>
      </p:grpSp>
      <p:sp>
        <p:nvSpPr>
          <p:cNvPr id="534" name="Google Shape;534;p16"/>
          <p:cNvSpPr txBox="1"/>
          <p:nvPr/>
        </p:nvSpPr>
        <p:spPr>
          <a:xfrm>
            <a:off x="663576" y="2572940"/>
            <a:ext cx="350079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Open Sans"/>
                <a:ea typeface="Open Sans"/>
                <a:cs typeface="Open Sans"/>
                <a:sym typeface="Open Sans"/>
              </a:rPr>
              <a:t>SETs:</a:t>
            </a:r>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rgbClr val="C00000"/>
              </a:buClr>
              <a:buSzPts val="1800"/>
              <a:buFont typeface="Arial"/>
              <a:buChar char="•"/>
            </a:pPr>
            <a:r>
              <a:rPr b="1" lang="en-GB" sz="1800">
                <a:solidFill>
                  <a:srgbClr val="C00000"/>
                </a:solidFill>
                <a:latin typeface="Open Sans"/>
                <a:ea typeface="Open Sans"/>
                <a:cs typeface="Open Sans"/>
                <a:sym typeface="Open Sans"/>
              </a:rPr>
              <a:t>Year:</a:t>
            </a:r>
            <a:r>
              <a:rPr b="1" lang="en-GB" sz="1800">
                <a:solidFill>
                  <a:schemeClr val="dk1"/>
                </a:solidFill>
                <a:latin typeface="Open Sans"/>
                <a:ea typeface="Open Sans"/>
                <a:cs typeface="Open Sans"/>
                <a:sym typeface="Open Sans"/>
              </a:rPr>
              <a:t> </a:t>
            </a:r>
            <a:r>
              <a:rPr lang="en-GB" sz="1800">
                <a:solidFill>
                  <a:schemeClr val="dk1"/>
                </a:solidFill>
                <a:latin typeface="Open Sans"/>
                <a:ea typeface="Open Sans"/>
                <a:cs typeface="Open Sans"/>
                <a:sym typeface="Open Sans"/>
              </a:rPr>
              <a:t>Years included in the time domain of the model</a:t>
            </a:r>
            <a:endParaRPr b="1" sz="1800">
              <a:solidFill>
                <a:schemeClr val="dk1"/>
              </a:solidFill>
              <a:latin typeface="Open Sans"/>
              <a:ea typeface="Open Sans"/>
              <a:cs typeface="Open Sans"/>
              <a:sym typeface="Open Sans"/>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b="1" lang="en-GB" sz="1800">
                <a:solidFill>
                  <a:schemeClr val="dk1"/>
                </a:solidFill>
                <a:latin typeface="Open Sans"/>
                <a:ea typeface="Open Sans"/>
                <a:cs typeface="Open Sans"/>
                <a:sym typeface="Open Sans"/>
              </a:rPr>
              <a:t>TimeSlice</a:t>
            </a:r>
            <a:r>
              <a:rPr lang="en-GB" sz="1800">
                <a:solidFill>
                  <a:schemeClr val="dk1"/>
                </a:solidFill>
                <a:latin typeface="Open Sans"/>
                <a:ea typeface="Open Sans"/>
                <a:cs typeface="Open Sans"/>
                <a:sym typeface="Open Sans"/>
              </a:rPr>
              <a:t>: Representative time periods that each year is divided into</a:t>
            </a:r>
            <a:endParaRPr/>
          </a:p>
        </p:txBody>
      </p:sp>
      <p:sp>
        <p:nvSpPr>
          <p:cNvPr id="535" name="Google Shape;535;p16"/>
          <p:cNvSpPr/>
          <p:nvPr/>
        </p:nvSpPr>
        <p:spPr>
          <a:xfrm>
            <a:off x="6073036" y="2321471"/>
            <a:ext cx="2205619" cy="1665759"/>
          </a:xfrm>
          <a:prstGeom prst="roundRect">
            <a:avLst>
              <a:gd fmla="val 16667" name="adj"/>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36" name="Google Shape;536;p16"/>
          <p:cNvSpPr/>
          <p:nvPr/>
        </p:nvSpPr>
        <p:spPr>
          <a:xfrm>
            <a:off x="9165500"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16.mp3" id="537" name="Google Shape;537;p16"/>
          <p:cNvPicPr preferRelativeResize="0"/>
          <p:nvPr/>
        </p:nvPicPr>
        <p:blipFill rotWithShape="1">
          <a:blip r:embed="rId3">
            <a:alphaModFix/>
          </a:blip>
          <a:srcRect b="0" l="0" r="0" t="0"/>
          <a:stretch/>
        </p:blipFill>
        <p:spPr>
          <a:xfrm>
            <a:off x="9236009" y="130954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17"/>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5.3 Representing all time scales</a:t>
            </a:r>
            <a:endParaRPr/>
          </a:p>
        </p:txBody>
      </p:sp>
      <p:sp>
        <p:nvSpPr>
          <p:cNvPr id="544" name="Google Shape;544;p1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545" name="Google Shape;545;p17"/>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Years</a:t>
            </a:r>
            <a:endParaRPr/>
          </a:p>
        </p:txBody>
      </p:sp>
      <p:grpSp>
        <p:nvGrpSpPr>
          <p:cNvPr id="546" name="Google Shape;546;p17"/>
          <p:cNvGrpSpPr/>
          <p:nvPr/>
        </p:nvGrpSpPr>
        <p:grpSpPr>
          <a:xfrm>
            <a:off x="5150457" y="2378621"/>
            <a:ext cx="6131442" cy="1600332"/>
            <a:chOff x="2768393" y="1961429"/>
            <a:chExt cx="6131442" cy="1600332"/>
          </a:xfrm>
        </p:grpSpPr>
        <p:cxnSp>
          <p:nvCxnSpPr>
            <p:cNvPr id="547" name="Google Shape;547;p17"/>
            <p:cNvCxnSpPr/>
            <p:nvPr/>
          </p:nvCxnSpPr>
          <p:spPr>
            <a:xfrm>
              <a:off x="4080046" y="2797940"/>
              <a:ext cx="0" cy="426540"/>
            </a:xfrm>
            <a:prstGeom prst="straightConnector1">
              <a:avLst/>
            </a:prstGeom>
            <a:noFill/>
            <a:ln cap="flat" cmpd="sng" w="19050">
              <a:solidFill>
                <a:schemeClr val="dk1"/>
              </a:solidFill>
              <a:prstDash val="solid"/>
              <a:miter lim="800000"/>
              <a:headEnd len="sm" w="sm" type="none"/>
              <a:tailEnd len="sm" w="sm" type="none"/>
            </a:ln>
          </p:spPr>
        </p:cxnSp>
        <p:grpSp>
          <p:nvGrpSpPr>
            <p:cNvPr id="548" name="Google Shape;548;p17"/>
            <p:cNvGrpSpPr/>
            <p:nvPr/>
          </p:nvGrpSpPr>
          <p:grpSpPr>
            <a:xfrm>
              <a:off x="2768393" y="1961429"/>
              <a:ext cx="6131442" cy="1600332"/>
              <a:chOff x="2755693" y="1969757"/>
              <a:chExt cx="6131442" cy="1600332"/>
            </a:xfrm>
          </p:grpSpPr>
          <p:sp>
            <p:nvSpPr>
              <p:cNvPr id="549" name="Google Shape;549;p17"/>
              <p:cNvSpPr/>
              <p:nvPr/>
            </p:nvSpPr>
            <p:spPr>
              <a:xfrm>
                <a:off x="5066135" y="2814773"/>
                <a:ext cx="330655" cy="31882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grpSp>
            <p:nvGrpSpPr>
              <p:cNvPr id="550" name="Google Shape;550;p17"/>
              <p:cNvGrpSpPr/>
              <p:nvPr/>
            </p:nvGrpSpPr>
            <p:grpSpPr>
              <a:xfrm>
                <a:off x="2755693" y="1969757"/>
                <a:ext cx="6131442" cy="1600332"/>
                <a:chOff x="2755693" y="1969757"/>
                <a:chExt cx="6131442" cy="1600332"/>
              </a:xfrm>
            </p:grpSpPr>
            <p:cxnSp>
              <p:nvCxnSpPr>
                <p:cNvPr id="551" name="Google Shape;551;p17"/>
                <p:cNvCxnSpPr/>
                <p:nvPr/>
              </p:nvCxnSpPr>
              <p:spPr>
                <a:xfrm flipH="1" rot="10800000">
                  <a:off x="3813878" y="3127633"/>
                  <a:ext cx="1774475" cy="3861"/>
                </a:xfrm>
                <a:prstGeom prst="straightConnector1">
                  <a:avLst/>
                </a:prstGeom>
                <a:noFill/>
                <a:ln cap="flat" cmpd="sng" w="12700">
                  <a:solidFill>
                    <a:schemeClr val="dk1"/>
                  </a:solidFill>
                  <a:prstDash val="solid"/>
                  <a:miter lim="800000"/>
                  <a:headEnd len="sm" w="sm" type="none"/>
                  <a:tailEnd len="med" w="med" type="triangle"/>
                </a:ln>
              </p:spPr>
            </p:cxnSp>
            <p:sp>
              <p:nvSpPr>
                <p:cNvPr id="552" name="Google Shape;552;p17"/>
                <p:cNvSpPr txBox="1"/>
                <p:nvPr/>
              </p:nvSpPr>
              <p:spPr>
                <a:xfrm>
                  <a:off x="3768474" y="3256157"/>
                  <a:ext cx="713053" cy="3139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GB" sz="1600">
                      <a:solidFill>
                        <a:schemeClr val="dk1"/>
                      </a:solidFill>
                      <a:latin typeface="Open Sans"/>
                      <a:ea typeface="Open Sans"/>
                      <a:cs typeface="Open Sans"/>
                      <a:sym typeface="Open Sans"/>
                    </a:rPr>
                    <a:t>2019</a:t>
                  </a:r>
                  <a:endParaRPr/>
                </a:p>
              </p:txBody>
            </p:sp>
            <p:sp>
              <p:nvSpPr>
                <p:cNvPr id="553" name="Google Shape;553;p17"/>
                <p:cNvSpPr txBox="1"/>
                <p:nvPr/>
              </p:nvSpPr>
              <p:spPr>
                <a:xfrm>
                  <a:off x="5112157" y="3243457"/>
                  <a:ext cx="948579" cy="3139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GB" sz="1600">
                      <a:solidFill>
                        <a:schemeClr val="dk1"/>
                      </a:solidFill>
                      <a:latin typeface="Open Sans"/>
                      <a:ea typeface="Open Sans"/>
                      <a:cs typeface="Open Sans"/>
                      <a:sym typeface="Open Sans"/>
                    </a:rPr>
                    <a:t>2022</a:t>
                  </a:r>
                  <a:endParaRPr/>
                </a:p>
              </p:txBody>
            </p:sp>
            <p:sp>
              <p:nvSpPr>
                <p:cNvPr id="554" name="Google Shape;554;p17"/>
                <p:cNvSpPr/>
                <p:nvPr/>
              </p:nvSpPr>
              <p:spPr>
                <a:xfrm>
                  <a:off x="4080046" y="2819016"/>
                  <a:ext cx="330655" cy="31544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sp>
              <p:nvSpPr>
                <p:cNvPr id="555" name="Google Shape;555;p17"/>
                <p:cNvSpPr/>
                <p:nvPr/>
              </p:nvSpPr>
              <p:spPr>
                <a:xfrm>
                  <a:off x="4408939" y="2814773"/>
                  <a:ext cx="330655" cy="31882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sp>
              <p:nvSpPr>
                <p:cNvPr id="556" name="Google Shape;556;p17"/>
                <p:cNvSpPr/>
                <p:nvPr/>
              </p:nvSpPr>
              <p:spPr>
                <a:xfrm>
                  <a:off x="4737831" y="2814773"/>
                  <a:ext cx="330655" cy="31882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Montserrat"/>
                    <a:ea typeface="Montserrat"/>
                    <a:cs typeface="Montserrat"/>
                    <a:sym typeface="Montserrat"/>
                  </a:endParaRPr>
                </a:p>
              </p:txBody>
            </p:sp>
            <p:cxnSp>
              <p:nvCxnSpPr>
                <p:cNvPr id="557" name="Google Shape;557;p17"/>
                <p:cNvCxnSpPr/>
                <p:nvPr/>
              </p:nvCxnSpPr>
              <p:spPr>
                <a:xfrm>
                  <a:off x="5396790" y="2814773"/>
                  <a:ext cx="0" cy="426540"/>
                </a:xfrm>
                <a:prstGeom prst="straightConnector1">
                  <a:avLst/>
                </a:prstGeom>
                <a:noFill/>
                <a:ln cap="flat" cmpd="sng" w="19050">
                  <a:solidFill>
                    <a:schemeClr val="dk1"/>
                  </a:solidFill>
                  <a:prstDash val="solid"/>
                  <a:miter lim="800000"/>
                  <a:headEnd len="sm" w="sm" type="none"/>
                  <a:tailEnd len="sm" w="sm" type="none"/>
                </a:ln>
              </p:spPr>
            </p:cxnSp>
            <p:sp>
              <p:nvSpPr>
                <p:cNvPr id="558" name="Google Shape;558;p17"/>
                <p:cNvSpPr/>
                <p:nvPr/>
              </p:nvSpPr>
              <p:spPr>
                <a:xfrm rot="-5400000">
                  <a:off x="4523259" y="1671444"/>
                  <a:ext cx="432197" cy="1735979"/>
                </a:xfrm>
                <a:prstGeom prst="rightBrace">
                  <a:avLst>
                    <a:gd fmla="val 8333" name="adj1"/>
                    <a:gd fmla="val 50000" name="adj2"/>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559" name="Google Shape;559;p17"/>
                <p:cNvSpPr txBox="1"/>
                <p:nvPr/>
              </p:nvSpPr>
              <p:spPr>
                <a:xfrm>
                  <a:off x="2755693" y="1969757"/>
                  <a:ext cx="3964275"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000">
                      <a:solidFill>
                        <a:schemeClr val="dk1"/>
                      </a:solidFill>
                      <a:latin typeface="Open Sans"/>
                      <a:ea typeface="Open Sans"/>
                      <a:cs typeface="Open Sans"/>
                      <a:sym typeface="Open Sans"/>
                    </a:rPr>
                    <a:t>Model horizon</a:t>
                  </a:r>
                  <a:endParaRPr/>
                </a:p>
              </p:txBody>
            </p:sp>
            <p:sp>
              <p:nvSpPr>
                <p:cNvPr id="560" name="Google Shape;560;p17"/>
                <p:cNvSpPr txBox="1"/>
                <p:nvPr/>
              </p:nvSpPr>
              <p:spPr>
                <a:xfrm>
                  <a:off x="7495064" y="2823325"/>
                  <a:ext cx="139207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Annual</a:t>
                  </a:r>
                  <a:endParaRPr/>
                </a:p>
              </p:txBody>
            </p:sp>
          </p:grpSp>
        </p:grpSp>
      </p:grpSp>
      <p:grpSp>
        <p:nvGrpSpPr>
          <p:cNvPr id="561" name="Google Shape;561;p17"/>
          <p:cNvGrpSpPr/>
          <p:nvPr/>
        </p:nvGrpSpPr>
        <p:grpSpPr>
          <a:xfrm>
            <a:off x="5089728" y="3549234"/>
            <a:ext cx="6185821" cy="1542499"/>
            <a:chOff x="2689428" y="3142834"/>
            <a:chExt cx="6185821" cy="1542499"/>
          </a:xfrm>
        </p:grpSpPr>
        <p:sp>
          <p:nvSpPr>
            <p:cNvPr id="562" name="Google Shape;562;p17"/>
            <p:cNvSpPr txBox="1"/>
            <p:nvPr/>
          </p:nvSpPr>
          <p:spPr>
            <a:xfrm>
              <a:off x="7483178" y="4182650"/>
              <a:ext cx="139207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Seasonal</a:t>
              </a:r>
              <a:endParaRPr/>
            </a:p>
          </p:txBody>
        </p:sp>
        <p:grpSp>
          <p:nvGrpSpPr>
            <p:cNvPr id="563" name="Google Shape;563;p17"/>
            <p:cNvGrpSpPr/>
            <p:nvPr/>
          </p:nvGrpSpPr>
          <p:grpSpPr>
            <a:xfrm>
              <a:off x="2689428" y="3142834"/>
              <a:ext cx="3878876" cy="1542499"/>
              <a:chOff x="2689428" y="3142834"/>
              <a:chExt cx="3878876" cy="1542499"/>
            </a:xfrm>
          </p:grpSpPr>
          <p:grpSp>
            <p:nvGrpSpPr>
              <p:cNvPr id="564" name="Google Shape;564;p17"/>
              <p:cNvGrpSpPr/>
              <p:nvPr/>
            </p:nvGrpSpPr>
            <p:grpSpPr>
              <a:xfrm>
                <a:off x="3648047" y="3142834"/>
                <a:ext cx="2119038" cy="1225107"/>
                <a:chOff x="3871368" y="3261729"/>
                <a:chExt cx="2119038" cy="1225107"/>
              </a:xfrm>
            </p:grpSpPr>
            <p:cxnSp>
              <p:nvCxnSpPr>
                <p:cNvPr id="565" name="Google Shape;565;p17"/>
                <p:cNvCxnSpPr/>
                <p:nvPr/>
              </p:nvCxnSpPr>
              <p:spPr>
                <a:xfrm flipH="1" rot="10800000">
                  <a:off x="3871368" y="3261729"/>
                  <a:ext cx="1075841" cy="1225107"/>
                </a:xfrm>
                <a:prstGeom prst="straightConnector1">
                  <a:avLst/>
                </a:prstGeom>
                <a:noFill/>
                <a:ln cap="flat" cmpd="sng" w="19050">
                  <a:solidFill>
                    <a:schemeClr val="dk1"/>
                  </a:solidFill>
                  <a:prstDash val="solid"/>
                  <a:miter lim="800000"/>
                  <a:headEnd len="sm" w="sm" type="none"/>
                  <a:tailEnd len="sm" w="sm" type="none"/>
                </a:ln>
              </p:spPr>
            </p:cxnSp>
            <p:cxnSp>
              <p:nvCxnSpPr>
                <p:cNvPr id="566" name="Google Shape;566;p17"/>
                <p:cNvCxnSpPr/>
                <p:nvPr/>
              </p:nvCxnSpPr>
              <p:spPr>
                <a:xfrm rot="10800000">
                  <a:off x="4947210" y="3261730"/>
                  <a:ext cx="1043196" cy="1225106"/>
                </a:xfrm>
                <a:prstGeom prst="straightConnector1">
                  <a:avLst/>
                </a:prstGeom>
                <a:noFill/>
                <a:ln cap="flat" cmpd="sng" w="19050">
                  <a:solidFill>
                    <a:schemeClr val="dk1"/>
                  </a:solidFill>
                  <a:prstDash val="solid"/>
                  <a:miter lim="800000"/>
                  <a:headEnd len="sm" w="sm" type="none"/>
                  <a:tailEnd len="sm" w="sm" type="none"/>
                </a:ln>
              </p:spPr>
            </p:cxnSp>
          </p:grpSp>
          <p:sp>
            <p:nvSpPr>
              <p:cNvPr id="567" name="Google Shape;567;p17"/>
              <p:cNvSpPr/>
              <p:nvPr/>
            </p:nvSpPr>
            <p:spPr>
              <a:xfrm>
                <a:off x="2689428" y="4107375"/>
                <a:ext cx="1555945" cy="577958"/>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Summer</a:t>
                </a:r>
                <a:endParaRPr/>
              </a:p>
            </p:txBody>
          </p:sp>
          <p:sp>
            <p:nvSpPr>
              <p:cNvPr id="568" name="Google Shape;568;p17"/>
              <p:cNvSpPr/>
              <p:nvPr/>
            </p:nvSpPr>
            <p:spPr>
              <a:xfrm>
                <a:off x="5473100" y="4115881"/>
                <a:ext cx="1095204" cy="56945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Winter</a:t>
                </a:r>
                <a:endParaRPr/>
              </a:p>
            </p:txBody>
          </p:sp>
        </p:grpSp>
      </p:grpSp>
      <p:grpSp>
        <p:nvGrpSpPr>
          <p:cNvPr id="569" name="Google Shape;569;p17"/>
          <p:cNvGrpSpPr/>
          <p:nvPr/>
        </p:nvGrpSpPr>
        <p:grpSpPr>
          <a:xfrm>
            <a:off x="4678403" y="5091732"/>
            <a:ext cx="6597147" cy="1164036"/>
            <a:chOff x="2284453" y="4685332"/>
            <a:chExt cx="6597147" cy="1164036"/>
          </a:xfrm>
        </p:grpSpPr>
        <p:sp>
          <p:nvSpPr>
            <p:cNvPr id="570" name="Google Shape;570;p17"/>
            <p:cNvSpPr txBox="1"/>
            <p:nvPr/>
          </p:nvSpPr>
          <p:spPr>
            <a:xfrm>
              <a:off x="7489529" y="5456285"/>
              <a:ext cx="139207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1"/>
                  </a:solidFill>
                  <a:latin typeface="Open Sans"/>
                  <a:ea typeface="Open Sans"/>
                  <a:cs typeface="Open Sans"/>
                  <a:sym typeface="Open Sans"/>
                </a:rPr>
                <a:t>Daily</a:t>
              </a:r>
              <a:endParaRPr/>
            </a:p>
          </p:txBody>
        </p:sp>
        <p:grpSp>
          <p:nvGrpSpPr>
            <p:cNvPr id="571" name="Google Shape;571;p17"/>
            <p:cNvGrpSpPr/>
            <p:nvPr/>
          </p:nvGrpSpPr>
          <p:grpSpPr>
            <a:xfrm>
              <a:off x="2671653" y="4685332"/>
              <a:ext cx="1456452" cy="700198"/>
              <a:chOff x="3871368" y="3261729"/>
              <a:chExt cx="2119038" cy="1225107"/>
            </a:xfrm>
          </p:grpSpPr>
          <p:cxnSp>
            <p:nvCxnSpPr>
              <p:cNvPr id="572" name="Google Shape;572;p17"/>
              <p:cNvCxnSpPr/>
              <p:nvPr/>
            </p:nvCxnSpPr>
            <p:spPr>
              <a:xfrm flipH="1" rot="10800000">
                <a:off x="3871368" y="3261729"/>
                <a:ext cx="1075841" cy="1225107"/>
              </a:xfrm>
              <a:prstGeom prst="straightConnector1">
                <a:avLst/>
              </a:prstGeom>
              <a:noFill/>
              <a:ln cap="flat" cmpd="sng" w="19050">
                <a:solidFill>
                  <a:schemeClr val="dk1"/>
                </a:solidFill>
                <a:prstDash val="solid"/>
                <a:miter lim="800000"/>
                <a:headEnd len="sm" w="sm" type="none"/>
                <a:tailEnd len="sm" w="sm" type="none"/>
              </a:ln>
            </p:spPr>
          </p:cxnSp>
          <p:cxnSp>
            <p:nvCxnSpPr>
              <p:cNvPr id="573" name="Google Shape;573;p17"/>
              <p:cNvCxnSpPr/>
              <p:nvPr/>
            </p:nvCxnSpPr>
            <p:spPr>
              <a:xfrm rot="10800000">
                <a:off x="4947210" y="3261730"/>
                <a:ext cx="1043196" cy="1225106"/>
              </a:xfrm>
              <a:prstGeom prst="straightConnector1">
                <a:avLst/>
              </a:prstGeom>
              <a:noFill/>
              <a:ln cap="flat" cmpd="sng" w="19050">
                <a:solidFill>
                  <a:schemeClr val="dk1"/>
                </a:solidFill>
                <a:prstDash val="solid"/>
                <a:miter lim="800000"/>
                <a:headEnd len="sm" w="sm" type="none"/>
                <a:tailEnd len="sm" w="sm" type="none"/>
              </a:ln>
            </p:spPr>
          </p:cxnSp>
        </p:grpSp>
        <p:grpSp>
          <p:nvGrpSpPr>
            <p:cNvPr id="574" name="Google Shape;574;p17"/>
            <p:cNvGrpSpPr/>
            <p:nvPr/>
          </p:nvGrpSpPr>
          <p:grpSpPr>
            <a:xfrm>
              <a:off x="5385607" y="4685332"/>
              <a:ext cx="1456452" cy="700198"/>
              <a:chOff x="3871368" y="3261729"/>
              <a:chExt cx="2119038" cy="1225107"/>
            </a:xfrm>
          </p:grpSpPr>
          <p:cxnSp>
            <p:nvCxnSpPr>
              <p:cNvPr id="575" name="Google Shape;575;p17"/>
              <p:cNvCxnSpPr/>
              <p:nvPr/>
            </p:nvCxnSpPr>
            <p:spPr>
              <a:xfrm flipH="1" rot="10800000">
                <a:off x="3871368" y="3261729"/>
                <a:ext cx="1075841" cy="1225107"/>
              </a:xfrm>
              <a:prstGeom prst="straightConnector1">
                <a:avLst/>
              </a:prstGeom>
              <a:noFill/>
              <a:ln cap="flat" cmpd="sng" w="19050">
                <a:solidFill>
                  <a:schemeClr val="dk1"/>
                </a:solidFill>
                <a:prstDash val="solid"/>
                <a:miter lim="800000"/>
                <a:headEnd len="sm" w="sm" type="none"/>
                <a:tailEnd len="sm" w="sm" type="none"/>
              </a:ln>
            </p:spPr>
          </p:cxnSp>
          <p:cxnSp>
            <p:nvCxnSpPr>
              <p:cNvPr id="576" name="Google Shape;576;p17"/>
              <p:cNvCxnSpPr/>
              <p:nvPr/>
            </p:nvCxnSpPr>
            <p:spPr>
              <a:xfrm rot="10800000">
                <a:off x="4947210" y="3261730"/>
                <a:ext cx="1043196" cy="1225106"/>
              </a:xfrm>
              <a:prstGeom prst="straightConnector1">
                <a:avLst/>
              </a:prstGeom>
              <a:noFill/>
              <a:ln cap="flat" cmpd="sng" w="19050">
                <a:solidFill>
                  <a:schemeClr val="dk1"/>
                </a:solidFill>
                <a:prstDash val="solid"/>
                <a:miter lim="800000"/>
                <a:headEnd len="sm" w="sm" type="none"/>
                <a:tailEnd len="sm" w="sm" type="none"/>
              </a:ln>
            </p:spPr>
          </p:cxnSp>
        </p:grpSp>
        <p:sp>
          <p:nvSpPr>
            <p:cNvPr id="577" name="Google Shape;577;p17"/>
            <p:cNvSpPr/>
            <p:nvPr/>
          </p:nvSpPr>
          <p:spPr>
            <a:xfrm>
              <a:off x="2284453" y="5416006"/>
              <a:ext cx="865716" cy="433362"/>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Day</a:t>
              </a:r>
              <a:endParaRPr/>
            </a:p>
          </p:txBody>
        </p:sp>
        <p:sp>
          <p:nvSpPr>
            <p:cNvPr id="578" name="Google Shape;578;p17"/>
            <p:cNvSpPr/>
            <p:nvPr/>
          </p:nvSpPr>
          <p:spPr>
            <a:xfrm>
              <a:off x="3648047" y="5421042"/>
              <a:ext cx="993807" cy="428325"/>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Night</a:t>
              </a:r>
              <a:endParaRPr/>
            </a:p>
          </p:txBody>
        </p:sp>
        <p:sp>
          <p:nvSpPr>
            <p:cNvPr id="579" name="Google Shape;579;p17"/>
            <p:cNvSpPr/>
            <p:nvPr/>
          </p:nvSpPr>
          <p:spPr>
            <a:xfrm>
              <a:off x="4963932" y="5421043"/>
              <a:ext cx="865716" cy="428324"/>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Day</a:t>
              </a:r>
              <a:endParaRPr/>
            </a:p>
          </p:txBody>
        </p:sp>
        <p:sp>
          <p:nvSpPr>
            <p:cNvPr id="580" name="Google Shape;580;p17"/>
            <p:cNvSpPr/>
            <p:nvPr/>
          </p:nvSpPr>
          <p:spPr>
            <a:xfrm>
              <a:off x="6375061" y="5426079"/>
              <a:ext cx="946272" cy="423287"/>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lt1"/>
                  </a:solidFill>
                  <a:latin typeface="Open Sans"/>
                  <a:ea typeface="Open Sans"/>
                  <a:cs typeface="Open Sans"/>
                  <a:sym typeface="Open Sans"/>
                </a:rPr>
                <a:t>Night</a:t>
              </a:r>
              <a:endParaRPr/>
            </a:p>
          </p:txBody>
        </p:sp>
      </p:grpSp>
      <p:sp>
        <p:nvSpPr>
          <p:cNvPr id="581" name="Google Shape;581;p17"/>
          <p:cNvSpPr txBox="1"/>
          <p:nvPr/>
        </p:nvSpPr>
        <p:spPr>
          <a:xfrm>
            <a:off x="663665" y="2572940"/>
            <a:ext cx="360644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Open Sans"/>
                <a:ea typeface="Open Sans"/>
                <a:cs typeface="Open Sans"/>
                <a:sym typeface="Open Sans"/>
              </a:rPr>
              <a:t>SETs:</a:t>
            </a:r>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b="1" lang="en-GB" sz="1800">
                <a:solidFill>
                  <a:schemeClr val="dk1"/>
                </a:solidFill>
                <a:latin typeface="Open Sans"/>
                <a:ea typeface="Open Sans"/>
                <a:cs typeface="Open Sans"/>
                <a:sym typeface="Open Sans"/>
              </a:rPr>
              <a:t>Year: </a:t>
            </a:r>
            <a:r>
              <a:rPr lang="en-GB" sz="1800">
                <a:solidFill>
                  <a:schemeClr val="dk1"/>
                </a:solidFill>
                <a:latin typeface="Open Sans"/>
                <a:ea typeface="Open Sans"/>
                <a:cs typeface="Open Sans"/>
                <a:sym typeface="Open Sans"/>
              </a:rPr>
              <a:t>Years included in the time domain of the model</a:t>
            </a:r>
            <a:endParaRPr b="1" sz="1800">
              <a:solidFill>
                <a:schemeClr val="dk1"/>
              </a:solidFill>
              <a:latin typeface="Open Sans"/>
              <a:ea typeface="Open Sans"/>
              <a:cs typeface="Open Sans"/>
              <a:sym typeface="Open Sans"/>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Open Sans"/>
              <a:ea typeface="Open Sans"/>
              <a:cs typeface="Open Sans"/>
              <a:sym typeface="Open Sans"/>
            </a:endParaRPr>
          </a:p>
          <a:p>
            <a:pPr indent="-285750" lvl="0" marL="285750" marR="0" rtl="0" algn="l">
              <a:spcBef>
                <a:spcPts val="0"/>
              </a:spcBef>
              <a:spcAft>
                <a:spcPts val="0"/>
              </a:spcAft>
              <a:buClr>
                <a:srgbClr val="C00000"/>
              </a:buClr>
              <a:buSzPts val="1800"/>
              <a:buFont typeface="Arial"/>
              <a:buChar char="•"/>
            </a:pPr>
            <a:r>
              <a:rPr b="1" lang="en-GB" sz="1800">
                <a:solidFill>
                  <a:srgbClr val="C00000"/>
                </a:solidFill>
                <a:latin typeface="Open Sans"/>
                <a:ea typeface="Open Sans"/>
                <a:cs typeface="Open Sans"/>
                <a:sym typeface="Open Sans"/>
              </a:rPr>
              <a:t>TimeSlice</a:t>
            </a:r>
            <a:r>
              <a:rPr lang="en-GB" sz="1800">
                <a:solidFill>
                  <a:srgbClr val="C00000"/>
                </a:solidFill>
                <a:latin typeface="Open Sans"/>
                <a:ea typeface="Open Sans"/>
                <a:cs typeface="Open Sans"/>
                <a:sym typeface="Open Sans"/>
              </a:rPr>
              <a:t>: </a:t>
            </a:r>
            <a:r>
              <a:rPr lang="en-GB" sz="1800">
                <a:solidFill>
                  <a:schemeClr val="dk1"/>
                </a:solidFill>
                <a:latin typeface="Open Sans"/>
                <a:ea typeface="Open Sans"/>
                <a:cs typeface="Open Sans"/>
                <a:sym typeface="Open Sans"/>
              </a:rPr>
              <a:t>Representative time periods that each year is divided into</a:t>
            </a:r>
            <a:endParaRPr/>
          </a:p>
        </p:txBody>
      </p:sp>
      <p:sp>
        <p:nvSpPr>
          <p:cNvPr id="582" name="Google Shape;582;p17"/>
          <p:cNvSpPr/>
          <p:nvPr/>
        </p:nvSpPr>
        <p:spPr>
          <a:xfrm>
            <a:off x="4470401" y="4330177"/>
            <a:ext cx="5410200" cy="2000773"/>
          </a:xfrm>
          <a:prstGeom prst="roundRect">
            <a:avLst>
              <a:gd fmla="val 16667" name="adj"/>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583" name="Google Shape;583;p17"/>
          <p:cNvSpPr/>
          <p:nvPr/>
        </p:nvSpPr>
        <p:spPr>
          <a:xfrm>
            <a:off x="9165500"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17.mp3" id="584" name="Google Shape;584;p17"/>
          <p:cNvPicPr preferRelativeResize="0"/>
          <p:nvPr/>
        </p:nvPicPr>
        <p:blipFill rotWithShape="1">
          <a:blip r:embed="rId3">
            <a:alphaModFix/>
          </a:blip>
          <a:srcRect b="0" l="0" r="0" t="0"/>
          <a:stretch/>
        </p:blipFill>
        <p:spPr>
          <a:xfrm>
            <a:off x="9222757" y="130374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0"/>
                                        <p:tgtEl>
                                          <p:spTgt spid="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18"/>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5.3 Representing all time scales</a:t>
            </a:r>
            <a:endParaRPr/>
          </a:p>
        </p:txBody>
      </p:sp>
      <p:sp>
        <p:nvSpPr>
          <p:cNvPr id="591" name="Google Shape;591;p1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592" name="Google Shape;592;p18"/>
          <p:cNvSpPr txBox="1"/>
          <p:nvPr>
            <p:ph idx="2" type="body"/>
          </p:nvPr>
        </p:nvSpPr>
        <p:spPr>
          <a:xfrm>
            <a:off x="663574" y="2016027"/>
            <a:ext cx="5064125"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Calculating the duration of a time slice</a:t>
            </a:r>
            <a:endParaRPr/>
          </a:p>
        </p:txBody>
      </p:sp>
      <p:sp>
        <p:nvSpPr>
          <p:cNvPr id="593" name="Google Shape;593;p18"/>
          <p:cNvSpPr/>
          <p:nvPr/>
        </p:nvSpPr>
        <p:spPr>
          <a:xfrm>
            <a:off x="9165500"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18.mp3" id="594" name="Google Shape;594;p18"/>
          <p:cNvPicPr preferRelativeResize="0"/>
          <p:nvPr/>
        </p:nvPicPr>
        <p:blipFill rotWithShape="1">
          <a:blip r:embed="rId3">
            <a:alphaModFix/>
          </a:blip>
          <a:srcRect b="0" l="0" r="0" t="0"/>
          <a:stretch/>
        </p:blipFill>
        <p:spPr>
          <a:xfrm>
            <a:off x="9236865" y="1303741"/>
            <a:ext cx="812800" cy="812800"/>
          </a:xfrm>
          <a:prstGeom prst="rect">
            <a:avLst/>
          </a:prstGeom>
          <a:noFill/>
          <a:ln>
            <a:noFill/>
          </a:ln>
        </p:spPr>
      </p:pic>
      <p:graphicFrame>
        <p:nvGraphicFramePr>
          <p:cNvPr id="595" name="Google Shape;595;p18"/>
          <p:cNvGraphicFramePr/>
          <p:nvPr/>
        </p:nvGraphicFramePr>
        <p:xfrm>
          <a:off x="1514332" y="3112736"/>
          <a:ext cx="8535333" cy="2184423"/>
        </p:xfrm>
        <a:graphic>
          <a:graphicData uri="http://schemas.openxmlformats.org/drawingml/2006/chart">
            <c:chart r:id="rId4"/>
          </a:graphicData>
        </a:graphic>
      </p:graphicFrame>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19"/>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5.3 Representing all time scales</a:t>
            </a:r>
            <a:endParaRPr/>
          </a:p>
        </p:txBody>
      </p:sp>
      <p:sp>
        <p:nvSpPr>
          <p:cNvPr id="602" name="Google Shape;602;p1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03" name="Google Shape;603;p19"/>
          <p:cNvSpPr txBox="1"/>
          <p:nvPr>
            <p:ph idx="2" type="body"/>
          </p:nvPr>
        </p:nvSpPr>
        <p:spPr>
          <a:xfrm>
            <a:off x="663574" y="2016027"/>
            <a:ext cx="5210175"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Calculating the duration of a time slice</a:t>
            </a:r>
            <a:endParaRPr/>
          </a:p>
        </p:txBody>
      </p:sp>
      <p:graphicFrame>
        <p:nvGraphicFramePr>
          <p:cNvPr id="604" name="Google Shape;604;p19"/>
          <p:cNvGraphicFramePr/>
          <p:nvPr/>
        </p:nvGraphicFramePr>
        <p:xfrm>
          <a:off x="1543049" y="2721480"/>
          <a:ext cx="3000000" cy="3000000"/>
        </p:xfrm>
        <a:graphic>
          <a:graphicData uri="http://schemas.openxmlformats.org/drawingml/2006/table">
            <a:tbl>
              <a:tblPr bandRow="1" firstRow="1">
                <a:noFill/>
                <a:tableStyleId>{C48C68D2-1117-4AE4-943D-43C10E556CC9}</a:tableStyleId>
              </a:tblPr>
              <a:tblGrid>
                <a:gridCol w="2165350"/>
                <a:gridCol w="2165350"/>
                <a:gridCol w="2165350"/>
                <a:gridCol w="2165350"/>
              </a:tblGrid>
              <a:tr h="411000">
                <a:tc gridSpan="2">
                  <a:txBody>
                    <a:bodyPr/>
                    <a:lstStyle/>
                    <a:p>
                      <a:pPr indent="0" lvl="0" marL="0" marR="0" rtl="0" algn="ctr">
                        <a:spcBef>
                          <a:spcPts val="0"/>
                        </a:spcBef>
                        <a:spcAft>
                          <a:spcPts val="0"/>
                        </a:spcAft>
                        <a:buNone/>
                      </a:pPr>
                      <a:r>
                        <a:rPr b="1" lang="en-GB" sz="1600" u="none" cap="none" strike="noStrike">
                          <a:latin typeface="Open Sans"/>
                          <a:ea typeface="Open Sans"/>
                          <a:cs typeface="Open Sans"/>
                          <a:sym typeface="Open Sans"/>
                        </a:rPr>
                        <a:t>SUMMER</a:t>
                      </a:r>
                      <a:endParaRPr/>
                    </a:p>
                  </a:txBody>
                  <a:tcPr marT="45725" marB="45725" marR="91450" marL="91450"/>
                </a:tc>
                <a:tc hMerge="1"/>
                <a:tc gridSpan="2">
                  <a:txBody>
                    <a:bodyPr/>
                    <a:lstStyle/>
                    <a:p>
                      <a:pPr indent="0" lvl="0" marL="0" marR="0" rtl="0" algn="ctr">
                        <a:spcBef>
                          <a:spcPts val="0"/>
                        </a:spcBef>
                        <a:spcAft>
                          <a:spcPts val="0"/>
                        </a:spcAft>
                        <a:buNone/>
                      </a:pPr>
                      <a:r>
                        <a:rPr b="1" lang="en-GB" sz="1600" u="none" cap="none" strike="noStrike">
                          <a:latin typeface="Open Sans"/>
                          <a:ea typeface="Open Sans"/>
                          <a:cs typeface="Open Sans"/>
                          <a:sym typeface="Open Sans"/>
                        </a:rPr>
                        <a:t>WINTER</a:t>
                      </a:r>
                      <a:endParaRPr/>
                    </a:p>
                  </a:txBody>
                  <a:tcPr marT="45725" marB="45725" marR="91450" marL="91450"/>
                </a:tc>
                <a:tc hMerge="1"/>
              </a:tr>
              <a:tr h="841050">
                <a:tc gridSpan="2">
                  <a:txBody>
                    <a:bodyPr/>
                    <a:lstStyle/>
                    <a:p>
                      <a:pPr indent="0" lvl="0" marL="0" marR="0" rtl="0" algn="ctr">
                        <a:spcBef>
                          <a:spcPts val="0"/>
                        </a:spcBef>
                        <a:spcAft>
                          <a:spcPts val="0"/>
                        </a:spcAft>
                        <a:buNone/>
                      </a:pPr>
                      <a:r>
                        <a:rPr b="1" lang="en-GB" sz="1600" u="none" cap="none" strike="noStrike">
                          <a:latin typeface="Open Sans"/>
                          <a:ea typeface="Open Sans"/>
                          <a:cs typeface="Open Sans"/>
                          <a:sym typeface="Open Sans"/>
                        </a:rPr>
                        <a:t>Apr, May, Jun, Jul, Aug, Sep, Oct, Nov</a:t>
                      </a:r>
                      <a:endParaRPr b="1" sz="1600" u="none" cap="none" strike="noStrike">
                        <a:latin typeface="Open Sans"/>
                        <a:ea typeface="Open Sans"/>
                        <a:cs typeface="Open Sans"/>
                        <a:sym typeface="Open Sans"/>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8 months</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244 days</a:t>
                      </a:r>
                      <a:endParaRPr/>
                    </a:p>
                  </a:txBody>
                  <a:tcPr marT="45725" marB="45725" marR="91450" marL="91450"/>
                </a:tc>
                <a:tc hMerge="1"/>
                <a:tc gridSpan="2">
                  <a:txBody>
                    <a:bodyPr/>
                    <a:lstStyle/>
                    <a:p>
                      <a:pPr indent="0" lvl="0" marL="0" marR="0" rtl="0" algn="ctr">
                        <a:lnSpc>
                          <a:spcPct val="100000"/>
                        </a:lnSpc>
                        <a:spcBef>
                          <a:spcPts val="0"/>
                        </a:spcBef>
                        <a:spcAft>
                          <a:spcPts val="0"/>
                        </a:spcAft>
                        <a:buClr>
                          <a:schemeClr val="dk1"/>
                        </a:buClr>
                        <a:buSzPts val="1600"/>
                        <a:buFont typeface="Open Sans"/>
                        <a:buNone/>
                      </a:pPr>
                      <a:r>
                        <a:rPr b="1" lang="en-GB" sz="1600" u="none" cap="none" strike="noStrike">
                          <a:latin typeface="Open Sans"/>
                          <a:ea typeface="Open Sans"/>
                          <a:cs typeface="Open Sans"/>
                          <a:sym typeface="Open Sans"/>
                        </a:rPr>
                        <a:t>Dec, Jan, Feb, Mar</a:t>
                      </a:r>
                      <a:endParaRPr b="1" sz="1600" u="none" cap="none" strike="noStrike">
                        <a:latin typeface="Open Sans"/>
                        <a:ea typeface="Open Sans"/>
                        <a:cs typeface="Open Sans"/>
                        <a:sym typeface="Open Sans"/>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4 months</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121 days</a:t>
                      </a:r>
                      <a:endParaRPr b="1" sz="1600" u="none" cap="none" strike="noStrike">
                        <a:latin typeface="Open Sans"/>
                        <a:ea typeface="Open Sans"/>
                        <a:cs typeface="Open Sans"/>
                        <a:sym typeface="Open Sans"/>
                      </a:endParaRPr>
                    </a:p>
                  </a:txBody>
                  <a:tcPr marT="45725" marB="45725" marR="91450" marL="91450"/>
                </a:tc>
                <a:tc hMerge="1"/>
              </a:tr>
              <a:tr h="951175">
                <a:tc>
                  <a:txBody>
                    <a:bodyPr/>
                    <a:lstStyle/>
                    <a:p>
                      <a:pPr indent="0" lvl="0" marL="0" marR="0" rtl="0" algn="ctr">
                        <a:spcBef>
                          <a:spcPts val="0"/>
                        </a:spcBef>
                        <a:spcAft>
                          <a:spcPts val="0"/>
                        </a:spcAft>
                        <a:buNone/>
                      </a:pPr>
                      <a:r>
                        <a:rPr b="1" lang="en-GB" sz="1600" u="none" cap="none" strike="noStrike">
                          <a:latin typeface="Open Sans"/>
                          <a:ea typeface="Open Sans"/>
                          <a:cs typeface="Open Sans"/>
                          <a:sym typeface="Open Sans"/>
                        </a:rPr>
                        <a:t>Day:</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7:00 – 23:00 </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16 hours</a:t>
                      </a:r>
                      <a:endParaRPr b="1" sz="1600" u="none" cap="none" strike="noStrike">
                        <a:latin typeface="Open Sans"/>
                        <a:ea typeface="Open Sans"/>
                        <a:cs typeface="Open Sans"/>
                        <a:sym typeface="Open Sans"/>
                      </a:endParaRPr>
                    </a:p>
                  </a:txBody>
                  <a:tcPr marT="45725" marB="45725" marR="91450" marL="91450"/>
                </a:tc>
                <a:tc>
                  <a:txBody>
                    <a:bodyPr/>
                    <a:lstStyle/>
                    <a:p>
                      <a:pPr indent="0" lvl="0" marL="0" marR="0" rtl="0" algn="ctr">
                        <a:spcBef>
                          <a:spcPts val="0"/>
                        </a:spcBef>
                        <a:spcAft>
                          <a:spcPts val="0"/>
                        </a:spcAft>
                        <a:buNone/>
                      </a:pPr>
                      <a:r>
                        <a:rPr b="1" lang="en-GB" sz="1600" u="none" cap="none" strike="noStrike">
                          <a:latin typeface="Open Sans"/>
                          <a:ea typeface="Open Sans"/>
                          <a:cs typeface="Open Sans"/>
                          <a:sym typeface="Open Sans"/>
                        </a:rPr>
                        <a:t>Night:</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23:00 – 7:00</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8 hours</a:t>
                      </a:r>
                      <a:endParaRPr/>
                    </a:p>
                  </a:txBody>
                  <a:tcPr marT="45725" marB="45725" marR="91450" marL="91450"/>
                </a:tc>
                <a:tc>
                  <a:txBody>
                    <a:bodyPr/>
                    <a:lstStyle/>
                    <a:p>
                      <a:pPr indent="0" lvl="0" marL="0" marR="0" rtl="0" algn="ctr">
                        <a:spcBef>
                          <a:spcPts val="0"/>
                        </a:spcBef>
                        <a:spcAft>
                          <a:spcPts val="0"/>
                        </a:spcAft>
                        <a:buNone/>
                      </a:pPr>
                      <a:r>
                        <a:rPr b="1" lang="en-GB" sz="1600" u="none" cap="none" strike="noStrike">
                          <a:latin typeface="Open Sans"/>
                          <a:ea typeface="Open Sans"/>
                          <a:cs typeface="Open Sans"/>
                          <a:sym typeface="Open Sans"/>
                        </a:rPr>
                        <a:t>Day:</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8:00 – 20:00</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12 hours</a:t>
                      </a:r>
                      <a:endParaRPr/>
                    </a:p>
                  </a:txBody>
                  <a:tcPr marT="45725" marB="45725" marR="91450" marL="91450"/>
                </a:tc>
                <a:tc>
                  <a:txBody>
                    <a:bodyPr/>
                    <a:lstStyle/>
                    <a:p>
                      <a:pPr indent="0" lvl="0" marL="0" marR="0" rtl="0" algn="ctr">
                        <a:spcBef>
                          <a:spcPts val="0"/>
                        </a:spcBef>
                        <a:spcAft>
                          <a:spcPts val="0"/>
                        </a:spcAft>
                        <a:buNone/>
                      </a:pPr>
                      <a:r>
                        <a:rPr b="1" lang="en-GB" sz="1600" u="none" cap="none" strike="noStrike">
                          <a:latin typeface="Open Sans"/>
                          <a:ea typeface="Open Sans"/>
                          <a:cs typeface="Open Sans"/>
                          <a:sym typeface="Open Sans"/>
                        </a:rPr>
                        <a:t>Night:</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20:00 – 8:00</a:t>
                      </a:r>
                      <a:endParaRPr/>
                    </a:p>
                    <a:p>
                      <a:pPr indent="0" lvl="0" marL="0" marR="0" rtl="0" algn="ctr">
                        <a:spcBef>
                          <a:spcPts val="0"/>
                        </a:spcBef>
                        <a:spcAft>
                          <a:spcPts val="0"/>
                        </a:spcAft>
                        <a:buNone/>
                      </a:pPr>
                      <a:r>
                        <a:rPr b="1" lang="en-GB" sz="1600" u="none" cap="none" strike="noStrike">
                          <a:latin typeface="Open Sans"/>
                          <a:ea typeface="Open Sans"/>
                          <a:cs typeface="Open Sans"/>
                          <a:sym typeface="Open Sans"/>
                        </a:rPr>
                        <a:t>12 hours</a:t>
                      </a:r>
                      <a:endParaRPr/>
                    </a:p>
                  </a:txBody>
                  <a:tcPr marT="45725" marB="45725" marR="91450" marL="91450"/>
                </a:tc>
              </a:tr>
              <a:tr h="951175">
                <a:tc>
                  <a:txBody>
                    <a:bodyPr/>
                    <a:lstStyle/>
                    <a:p>
                      <a:pPr indent="0" lvl="0" marL="0" marR="0" rtl="0" algn="ctr">
                        <a:lnSpc>
                          <a:spcPct val="100000"/>
                        </a:lnSpc>
                        <a:spcBef>
                          <a:spcPts val="0"/>
                        </a:spcBef>
                        <a:spcAft>
                          <a:spcPts val="0"/>
                        </a:spcAft>
                        <a:buClr>
                          <a:schemeClr val="dk1"/>
                        </a:buClr>
                        <a:buSzPts val="1600"/>
                        <a:buFont typeface="Open Sans"/>
                        <a:buNone/>
                      </a:pPr>
                      <a:r>
                        <a:rPr b="0" lang="en-GB" sz="1600" u="none" cap="none" strike="noStrike">
                          <a:latin typeface="Open Sans"/>
                          <a:ea typeface="Open Sans"/>
                          <a:cs typeface="Open Sans"/>
                          <a:sym typeface="Open Sans"/>
                        </a:rPr>
                        <a:t>= (16 x 244) / 8760</a:t>
                      </a:r>
                      <a:endParaRPr/>
                    </a:p>
                    <a:p>
                      <a:pPr indent="0" lvl="0" marL="0" marR="0" rtl="0" algn="ctr">
                        <a:spcBef>
                          <a:spcPts val="0"/>
                        </a:spcBef>
                        <a:spcAft>
                          <a:spcPts val="0"/>
                        </a:spcAft>
                        <a:buNone/>
                      </a:pPr>
                      <a:r>
                        <a:rPr b="0" lang="en-GB" sz="1600" u="none" cap="none" strike="noStrike">
                          <a:latin typeface="Open Sans"/>
                          <a:ea typeface="Open Sans"/>
                          <a:cs typeface="Open Sans"/>
                          <a:sym typeface="Open Sans"/>
                        </a:rPr>
                        <a:t> = 0.4457</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Open Sans"/>
                        <a:buNone/>
                      </a:pPr>
                      <a:r>
                        <a:rPr b="0" lang="en-GB" sz="1600" u="none" cap="none" strike="noStrike">
                          <a:latin typeface="Open Sans"/>
                          <a:ea typeface="Open Sans"/>
                          <a:cs typeface="Open Sans"/>
                          <a:sym typeface="Open Sans"/>
                        </a:rPr>
                        <a:t>= (8 x 244) / 8760 </a:t>
                      </a:r>
                      <a:endParaRPr/>
                    </a:p>
                    <a:p>
                      <a:pPr indent="0" lvl="0" marL="0" marR="0" rtl="0" algn="ctr">
                        <a:lnSpc>
                          <a:spcPct val="100000"/>
                        </a:lnSpc>
                        <a:spcBef>
                          <a:spcPts val="0"/>
                        </a:spcBef>
                        <a:spcAft>
                          <a:spcPts val="0"/>
                        </a:spcAft>
                        <a:buClr>
                          <a:schemeClr val="dk1"/>
                        </a:buClr>
                        <a:buSzPts val="1600"/>
                        <a:buFont typeface="Open Sans"/>
                        <a:buNone/>
                      </a:pPr>
                      <a:r>
                        <a:rPr b="0" lang="en-GB" sz="1600" u="none" cap="none" strike="noStrike">
                          <a:latin typeface="Open Sans"/>
                          <a:ea typeface="Open Sans"/>
                          <a:cs typeface="Open Sans"/>
                          <a:sym typeface="Open Sans"/>
                        </a:rPr>
                        <a:t>= 0.2228</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Open Sans"/>
                        <a:buNone/>
                      </a:pPr>
                      <a:r>
                        <a:rPr b="0" lang="en-GB" sz="1600" u="none" cap="none" strike="noStrike">
                          <a:latin typeface="Open Sans"/>
                          <a:ea typeface="Open Sans"/>
                          <a:cs typeface="Open Sans"/>
                          <a:sym typeface="Open Sans"/>
                        </a:rPr>
                        <a:t>= (12 x 121) / 8760</a:t>
                      </a:r>
                      <a:endParaRPr/>
                    </a:p>
                    <a:p>
                      <a:pPr indent="0" lvl="0" marL="0" marR="0" rtl="0" algn="ctr">
                        <a:lnSpc>
                          <a:spcPct val="100000"/>
                        </a:lnSpc>
                        <a:spcBef>
                          <a:spcPts val="0"/>
                        </a:spcBef>
                        <a:spcAft>
                          <a:spcPts val="0"/>
                        </a:spcAft>
                        <a:buClr>
                          <a:schemeClr val="dk1"/>
                        </a:buClr>
                        <a:buSzPts val="1600"/>
                        <a:buFont typeface="Open Sans"/>
                        <a:buNone/>
                      </a:pPr>
                      <a:r>
                        <a:rPr b="0" lang="en-GB" sz="1600" u="none" cap="none" strike="noStrike">
                          <a:latin typeface="Open Sans"/>
                          <a:ea typeface="Open Sans"/>
                          <a:cs typeface="Open Sans"/>
                          <a:sym typeface="Open Sans"/>
                        </a:rPr>
                        <a:t>= 0.1657</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Open Sans"/>
                        <a:buNone/>
                      </a:pPr>
                      <a:r>
                        <a:rPr b="0" lang="en-GB" sz="1600" u="none" cap="none" strike="noStrike">
                          <a:latin typeface="Open Sans"/>
                          <a:ea typeface="Open Sans"/>
                          <a:cs typeface="Open Sans"/>
                          <a:sym typeface="Open Sans"/>
                        </a:rPr>
                        <a:t>= (12 x 121) / 8760</a:t>
                      </a:r>
                      <a:endParaRPr/>
                    </a:p>
                    <a:p>
                      <a:pPr indent="0" lvl="0" marL="0" marR="0" rtl="0" algn="ctr">
                        <a:lnSpc>
                          <a:spcPct val="100000"/>
                        </a:lnSpc>
                        <a:spcBef>
                          <a:spcPts val="0"/>
                        </a:spcBef>
                        <a:spcAft>
                          <a:spcPts val="0"/>
                        </a:spcAft>
                        <a:buClr>
                          <a:schemeClr val="dk1"/>
                        </a:buClr>
                        <a:buSzPts val="1600"/>
                        <a:buFont typeface="Open Sans"/>
                        <a:buNone/>
                      </a:pPr>
                      <a:r>
                        <a:rPr b="0" lang="en-GB" sz="1600" u="none" cap="none" strike="noStrike">
                          <a:latin typeface="Open Sans"/>
                          <a:ea typeface="Open Sans"/>
                          <a:cs typeface="Open Sans"/>
                          <a:sym typeface="Open Sans"/>
                        </a:rPr>
                        <a:t>= 0.1657</a:t>
                      </a:r>
                      <a:endParaRPr/>
                    </a:p>
                  </a:txBody>
                  <a:tcPr marT="45725" marB="45725" marR="91450" marL="91450" anchor="ctr"/>
                </a:tc>
              </a:tr>
            </a:tbl>
          </a:graphicData>
        </a:graphic>
      </p:graphicFrame>
      <p:sp>
        <p:nvSpPr>
          <p:cNvPr id="605" name="Google Shape;605;p19"/>
          <p:cNvSpPr txBox="1"/>
          <p:nvPr/>
        </p:nvSpPr>
        <p:spPr>
          <a:xfrm>
            <a:off x="4213181" y="5955185"/>
            <a:ext cx="340681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rgbClr val="C00000"/>
                </a:solidFill>
                <a:latin typeface="Open Sans"/>
                <a:ea typeface="Open Sans"/>
                <a:cs typeface="Open Sans"/>
                <a:sym typeface="Open Sans"/>
              </a:rPr>
              <a:t>* No. of hours in a year: 8760</a:t>
            </a:r>
            <a:endParaRPr/>
          </a:p>
        </p:txBody>
      </p:sp>
      <p:sp>
        <p:nvSpPr>
          <p:cNvPr id="606" name="Google Shape;606;p19"/>
          <p:cNvSpPr/>
          <p:nvPr/>
        </p:nvSpPr>
        <p:spPr>
          <a:xfrm>
            <a:off x="9165500"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19.mp3" id="607" name="Google Shape;607;p19"/>
          <p:cNvPicPr preferRelativeResize="0"/>
          <p:nvPr/>
        </p:nvPicPr>
        <p:blipFill rotWithShape="1">
          <a:blip r:embed="rId3">
            <a:alphaModFix/>
          </a:blip>
          <a:srcRect b="0" l="0" r="0" t="0"/>
          <a:stretch/>
        </p:blipFill>
        <p:spPr>
          <a:xfrm>
            <a:off x="9236865" y="130374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0"/>
                                        <p:tgtEl>
                                          <p:spTgt spid="6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Learning outcomes</a:t>
            </a:r>
            <a:endParaRPr/>
          </a:p>
        </p:txBody>
      </p:sp>
      <p:sp>
        <p:nvSpPr>
          <p:cNvPr id="288" name="Google Shape;288;p2"/>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p>
            <a:pPr indent="-713105" lvl="0" marL="713105" rtl="0" algn="l">
              <a:lnSpc>
                <a:spcPct val="120000"/>
              </a:lnSpc>
              <a:spcBef>
                <a:spcPts val="0"/>
              </a:spcBef>
              <a:spcAft>
                <a:spcPts val="0"/>
              </a:spcAft>
              <a:buClr>
                <a:schemeClr val="dk1"/>
              </a:buClr>
              <a:buSzPts val="2000"/>
              <a:buFont typeface="Open Sans"/>
              <a:buNone/>
            </a:pPr>
            <a:r>
              <a:rPr lang="en-GB">
                <a:latin typeface="Open Sans"/>
                <a:ea typeface="Open Sans"/>
                <a:cs typeface="Open Sans"/>
                <a:sym typeface="Open Sans"/>
              </a:rPr>
              <a:t>ILO1</a:t>
            </a:r>
            <a:r>
              <a:rPr b="0" lang="en-GB">
                <a:latin typeface="Open Sans"/>
                <a:ea typeface="Open Sans"/>
                <a:cs typeface="Open Sans"/>
                <a:sym typeface="Open Sans"/>
              </a:rPr>
              <a:t>: Reflect upon the variability of energy demands over time and its effect on the planning of energy infrastructure</a:t>
            </a:r>
            <a:endParaRPr/>
          </a:p>
          <a:p>
            <a:pPr indent="-713105" lvl="0" marL="713105" rtl="0" algn="l">
              <a:lnSpc>
                <a:spcPct val="120000"/>
              </a:lnSpc>
              <a:spcBef>
                <a:spcPts val="1200"/>
              </a:spcBef>
              <a:spcAft>
                <a:spcPts val="0"/>
              </a:spcAft>
              <a:buClr>
                <a:schemeClr val="dk1"/>
              </a:buClr>
              <a:buSzPts val="2000"/>
              <a:buFont typeface="Open Sans"/>
              <a:buNone/>
            </a:pPr>
            <a:r>
              <a:rPr lang="en-GB">
                <a:latin typeface="Open Sans"/>
                <a:ea typeface="Open Sans"/>
                <a:cs typeface="Open Sans"/>
                <a:sym typeface="Open Sans"/>
              </a:rPr>
              <a:t>ILO2</a:t>
            </a:r>
            <a:r>
              <a:rPr b="0" lang="en-GB">
                <a:latin typeface="Open Sans"/>
                <a:ea typeface="Open Sans"/>
                <a:cs typeface="Open Sans"/>
                <a:sym typeface="Open Sans"/>
              </a:rPr>
              <a:t>: Reflect upon the variability of energy supply over time and its effect on the planning of energy infrastructure</a:t>
            </a:r>
            <a:endParaRPr/>
          </a:p>
          <a:p>
            <a:pPr indent="-713105" lvl="0" marL="713105" rtl="0" algn="l">
              <a:lnSpc>
                <a:spcPct val="120000"/>
              </a:lnSpc>
              <a:spcBef>
                <a:spcPts val="1200"/>
              </a:spcBef>
              <a:spcAft>
                <a:spcPts val="0"/>
              </a:spcAft>
              <a:buClr>
                <a:schemeClr val="dk1"/>
              </a:buClr>
              <a:buSzPts val="2000"/>
              <a:buFont typeface="Open Sans"/>
              <a:buNone/>
            </a:pPr>
            <a:r>
              <a:rPr lang="en-GB">
                <a:latin typeface="Open Sans"/>
                <a:ea typeface="Open Sans"/>
                <a:cs typeface="Open Sans"/>
                <a:sym typeface="Open Sans"/>
              </a:rPr>
              <a:t>ILO3</a:t>
            </a:r>
            <a:r>
              <a:rPr b="0" lang="en-GB">
                <a:latin typeface="Open Sans"/>
                <a:ea typeface="Open Sans"/>
                <a:cs typeface="Open Sans"/>
                <a:sym typeface="Open Sans"/>
              </a:rPr>
              <a:t>: Describe how the variability of energy demand and supply can be captured in the structure of a model</a:t>
            </a:r>
            <a:endParaRPr/>
          </a:p>
          <a:p>
            <a:pPr indent="-713105" lvl="0" marL="713105" rtl="0" algn="l">
              <a:lnSpc>
                <a:spcPct val="120000"/>
              </a:lnSpc>
              <a:spcBef>
                <a:spcPts val="1200"/>
              </a:spcBef>
              <a:spcAft>
                <a:spcPts val="0"/>
              </a:spcAft>
              <a:buClr>
                <a:schemeClr val="dk1"/>
              </a:buClr>
              <a:buSzPts val="2000"/>
              <a:buFont typeface="Open Sans"/>
              <a:buNone/>
            </a:pPr>
            <a:r>
              <a:rPr lang="en-GB">
                <a:latin typeface="Open Sans"/>
                <a:ea typeface="Open Sans"/>
                <a:cs typeface="Open Sans"/>
                <a:sym typeface="Open Sans"/>
              </a:rPr>
              <a:t>ILO4</a:t>
            </a:r>
            <a:r>
              <a:rPr b="0" lang="en-GB">
                <a:latin typeface="Open Sans"/>
                <a:ea typeface="Open Sans"/>
                <a:cs typeface="Open Sans"/>
                <a:sym typeface="Open Sans"/>
              </a:rPr>
              <a:t>: Describe the main time-dependent parameters in OSeMOSYS and their use</a:t>
            </a:r>
            <a:endParaRPr/>
          </a:p>
        </p:txBody>
      </p:sp>
      <p:sp>
        <p:nvSpPr>
          <p:cNvPr id="289" name="Google Shape;289;p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290" name="Google Shape;290;p2"/>
          <p:cNvSpPr txBox="1"/>
          <p:nvPr>
            <p:ph idx="2" type="body"/>
          </p:nvPr>
        </p:nvSpPr>
        <p:spPr>
          <a:xfrm>
            <a:off x="663575" y="2016027"/>
            <a:ext cx="6445148" cy="4392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8EA9DA"/>
              </a:buClr>
              <a:buSzPts val="2000"/>
              <a:buFont typeface="Open Sans SemiBold"/>
              <a:buNone/>
            </a:pPr>
            <a:r>
              <a:rPr lang="en-GB"/>
              <a:t>By the end of this lecture, you will be able to:</a:t>
            </a:r>
            <a:endParaRPr/>
          </a:p>
        </p:txBody>
      </p:sp>
      <p:sp>
        <p:nvSpPr>
          <p:cNvPr id="291" name="Google Shape;291;p2"/>
          <p:cNvSpPr/>
          <p:nvPr/>
        </p:nvSpPr>
        <p:spPr>
          <a:xfrm>
            <a:off x="6443708" y="141059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5_Slide2.mp3" id="292" name="Google Shape;292;p2"/>
          <p:cNvPicPr preferRelativeResize="0"/>
          <p:nvPr/>
        </p:nvPicPr>
        <p:blipFill rotWithShape="1">
          <a:blip r:embed="rId3">
            <a:alphaModFix/>
          </a:blip>
          <a:srcRect b="0" l="0" r="0" t="0"/>
          <a:stretch/>
        </p:blipFill>
        <p:spPr>
          <a:xfrm>
            <a:off x="6515073" y="1481956"/>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20"/>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Lecture 5.2 References</a:t>
            </a:r>
            <a:endParaRPr/>
          </a:p>
        </p:txBody>
      </p:sp>
      <p:sp>
        <p:nvSpPr>
          <p:cNvPr id="613" name="Google Shape;613;p20"/>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14" name="Google Shape;614;p20"/>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1600"/>
              <a:buAutoNum type="arabicPeriod"/>
            </a:pPr>
            <a:r>
              <a:rPr lang="en-GB"/>
              <a:t>Taliotis, C., et al., Time representation in OSeMOSYS, 2018. Zenodo. </a:t>
            </a:r>
            <a:r>
              <a:rPr lang="en-GB" u="sng">
                <a:solidFill>
                  <a:schemeClr val="hlink"/>
                </a:solidFill>
                <a:hlinkClick r:id="rId3"/>
              </a:rPr>
              <a:t>http://doi.org/10.5281/zenodo.4585695</a:t>
            </a:r>
            <a:endParaRPr/>
          </a:p>
          <a:p>
            <a:pPr indent="-241300" lvl="0" marL="342900" rtl="0" algn="l">
              <a:lnSpc>
                <a:spcPct val="100000"/>
              </a:lnSpc>
              <a:spcBef>
                <a:spcPts val="1000"/>
              </a:spcBef>
              <a:spcAft>
                <a:spcPts val="0"/>
              </a:spcAft>
              <a:buClr>
                <a:schemeClr val="dk1"/>
              </a:buClr>
              <a:buSzPts val="1600"/>
              <a:buNone/>
            </a:pPr>
            <a:r>
              <a:t/>
            </a:r>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21"/>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5.4 Time-dependent parameters</a:t>
            </a:r>
            <a:endParaRPr/>
          </a:p>
        </p:txBody>
      </p:sp>
      <p:sp>
        <p:nvSpPr>
          <p:cNvPr id="621" name="Google Shape;621;p21"/>
          <p:cNvSpPr txBox="1"/>
          <p:nvPr>
            <p:ph idx="1" type="body"/>
          </p:nvPr>
        </p:nvSpPr>
        <p:spPr>
          <a:xfrm>
            <a:off x="663880" y="2582945"/>
            <a:ext cx="6857798" cy="2952616"/>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C00000"/>
              </a:buClr>
              <a:buSzPts val="2000"/>
              <a:buFont typeface="Arial"/>
              <a:buChar char="•"/>
            </a:pPr>
            <a:r>
              <a:rPr b="0" lang="en-GB">
                <a:solidFill>
                  <a:srgbClr val="C00000"/>
                </a:solidFill>
              </a:rPr>
              <a:t>Accumulated Annual Demand: </a:t>
            </a:r>
            <a:r>
              <a:rPr b="0" lang="en-GB">
                <a:latin typeface="Open Sans"/>
                <a:ea typeface="Open Sans"/>
                <a:cs typeface="Open Sans"/>
                <a:sym typeface="Open Sans"/>
              </a:rPr>
              <a:t>A type of demand that is defined for each year</a:t>
            </a:r>
            <a:endParaRPr/>
          </a:p>
          <a:p>
            <a:pPr indent="-342900" lvl="0" marL="342900" rtl="0" algn="l">
              <a:lnSpc>
                <a:spcPct val="90000"/>
              </a:lnSpc>
              <a:spcBef>
                <a:spcPts val="1200"/>
              </a:spcBef>
              <a:spcAft>
                <a:spcPts val="0"/>
              </a:spcAft>
              <a:buClr>
                <a:srgbClr val="C00000"/>
              </a:buClr>
              <a:buSzPts val="2000"/>
              <a:buFont typeface="Arial"/>
              <a:buChar char="•"/>
            </a:pPr>
            <a:r>
              <a:rPr b="0" lang="en-GB">
                <a:solidFill>
                  <a:srgbClr val="C00000"/>
                </a:solidFill>
              </a:rPr>
              <a:t>Specified Annual Demand: </a:t>
            </a:r>
            <a:r>
              <a:rPr b="0" lang="en-GB" sz="2100">
                <a:latin typeface="Open Sans"/>
                <a:ea typeface="Open Sans"/>
                <a:cs typeface="Open Sans"/>
                <a:sym typeface="Open Sans"/>
              </a:rPr>
              <a:t>A type of demand that is defined for each TimeSlice</a:t>
            </a:r>
            <a:endParaRPr b="0" sz="2100">
              <a:latin typeface="Open Sans"/>
              <a:ea typeface="Open Sans"/>
              <a:cs typeface="Open Sans"/>
              <a:sym typeface="Open Sans"/>
            </a:endParaRPr>
          </a:p>
          <a:p>
            <a:pPr indent="-342900" lvl="0" marL="342900" rtl="0" algn="l">
              <a:lnSpc>
                <a:spcPct val="90000"/>
              </a:lnSpc>
              <a:spcBef>
                <a:spcPts val="1200"/>
              </a:spcBef>
              <a:spcAft>
                <a:spcPts val="0"/>
              </a:spcAft>
              <a:buClr>
                <a:schemeClr val="dk1"/>
              </a:buClr>
              <a:buSzPts val="2000"/>
              <a:buFont typeface="Arial"/>
              <a:buChar char="•"/>
            </a:pPr>
            <a:r>
              <a:rPr b="0" lang="en-GB"/>
              <a:t>Specified Demand Profile: </a:t>
            </a:r>
            <a:r>
              <a:rPr b="0" lang="en-GB" sz="2100">
                <a:latin typeface="Open Sans"/>
                <a:ea typeface="Open Sans"/>
                <a:cs typeface="Open Sans"/>
                <a:sym typeface="Open Sans"/>
              </a:rPr>
              <a:t>Fraction of Specified Annual Demand for a commodity in each TimeSlice</a:t>
            </a:r>
            <a:endParaRPr b="0" sz="2100">
              <a:latin typeface="Open Sans"/>
              <a:ea typeface="Open Sans"/>
              <a:cs typeface="Open Sans"/>
              <a:sym typeface="Open Sans"/>
            </a:endParaRPr>
          </a:p>
          <a:p>
            <a:pPr indent="-342900" lvl="0" marL="342900" rtl="0" algn="l">
              <a:lnSpc>
                <a:spcPct val="90000"/>
              </a:lnSpc>
              <a:spcBef>
                <a:spcPts val="1200"/>
              </a:spcBef>
              <a:spcAft>
                <a:spcPts val="0"/>
              </a:spcAft>
              <a:buClr>
                <a:schemeClr val="dk1"/>
              </a:buClr>
              <a:buSzPts val="2000"/>
              <a:buFont typeface="Arial"/>
              <a:buChar char="•"/>
            </a:pPr>
            <a:r>
              <a:rPr b="0" lang="en-GB"/>
              <a:t>Capacity Factor: </a:t>
            </a:r>
            <a:r>
              <a:rPr b="0" lang="en-GB" sz="2100">
                <a:latin typeface="Open Sans"/>
                <a:ea typeface="Open Sans"/>
                <a:cs typeface="Open Sans"/>
                <a:sym typeface="Open Sans"/>
              </a:rPr>
              <a:t>Fraction of a technology’s capacity that can be utilized in each TimeSlice</a:t>
            </a:r>
            <a:endParaRPr b="0" sz="2100">
              <a:latin typeface="Open Sans"/>
              <a:ea typeface="Open Sans"/>
              <a:cs typeface="Open Sans"/>
              <a:sym typeface="Open Sans"/>
            </a:endParaRPr>
          </a:p>
        </p:txBody>
      </p:sp>
      <p:sp>
        <p:nvSpPr>
          <p:cNvPr id="622" name="Google Shape;622;p21"/>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23" name="Google Shape;623;p21"/>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Annual demand</a:t>
            </a:r>
            <a:endParaRPr/>
          </a:p>
        </p:txBody>
      </p:sp>
      <p:sp>
        <p:nvSpPr>
          <p:cNvPr id="624" name="Google Shape;624;p21"/>
          <p:cNvSpPr/>
          <p:nvPr/>
        </p:nvSpPr>
        <p:spPr>
          <a:xfrm>
            <a:off x="9311273"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21.mp3" id="625" name="Google Shape;625;p21"/>
          <p:cNvPicPr preferRelativeResize="0"/>
          <p:nvPr/>
        </p:nvPicPr>
        <p:blipFill rotWithShape="1">
          <a:blip r:embed="rId3">
            <a:alphaModFix/>
          </a:blip>
          <a:srcRect b="0" l="0" r="0" t="0"/>
          <a:stretch/>
        </p:blipFill>
        <p:spPr>
          <a:xfrm>
            <a:off x="9381117" y="130374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0"/>
                                        <p:tgtEl>
                                          <p:spTgt spid="6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22"/>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5.4 Time-dependent parameters</a:t>
            </a:r>
            <a:endParaRPr/>
          </a:p>
        </p:txBody>
      </p:sp>
      <p:sp>
        <p:nvSpPr>
          <p:cNvPr id="632" name="Google Shape;632;p22"/>
          <p:cNvSpPr txBox="1"/>
          <p:nvPr>
            <p:ph idx="1" type="body"/>
          </p:nvPr>
        </p:nvSpPr>
        <p:spPr>
          <a:xfrm>
            <a:off x="663879" y="2582945"/>
            <a:ext cx="6847965" cy="291328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b="0" lang="en-GB"/>
              <a:t>Accumulated Annual Demand: </a:t>
            </a:r>
            <a:r>
              <a:rPr b="0" lang="en-GB">
                <a:latin typeface="Open Sans"/>
                <a:ea typeface="Open Sans"/>
                <a:cs typeface="Open Sans"/>
                <a:sym typeface="Open Sans"/>
              </a:rPr>
              <a:t>A type of demand that is defined for each year</a:t>
            </a:r>
            <a:endParaRPr/>
          </a:p>
          <a:p>
            <a:pPr indent="-342900" lvl="0" marL="342900" rtl="0" algn="l">
              <a:lnSpc>
                <a:spcPct val="90000"/>
              </a:lnSpc>
              <a:spcBef>
                <a:spcPts val="1200"/>
              </a:spcBef>
              <a:spcAft>
                <a:spcPts val="0"/>
              </a:spcAft>
              <a:buClr>
                <a:schemeClr val="dk1"/>
              </a:buClr>
              <a:buSzPts val="2000"/>
              <a:buFont typeface="Arial"/>
              <a:buChar char="•"/>
            </a:pPr>
            <a:r>
              <a:rPr b="0" lang="en-GB"/>
              <a:t>Specified Annual Demand: </a:t>
            </a:r>
            <a:r>
              <a:rPr b="0" lang="en-GB" sz="2100">
                <a:latin typeface="Open Sans"/>
                <a:ea typeface="Open Sans"/>
                <a:cs typeface="Open Sans"/>
                <a:sym typeface="Open Sans"/>
              </a:rPr>
              <a:t>A type of demand that is defined for each TimeSlice</a:t>
            </a:r>
            <a:endParaRPr b="0" sz="2100">
              <a:latin typeface="Open Sans"/>
              <a:ea typeface="Open Sans"/>
              <a:cs typeface="Open Sans"/>
              <a:sym typeface="Open Sans"/>
            </a:endParaRPr>
          </a:p>
          <a:p>
            <a:pPr indent="-342900" lvl="0" marL="342900" rtl="0" algn="l">
              <a:lnSpc>
                <a:spcPct val="90000"/>
              </a:lnSpc>
              <a:spcBef>
                <a:spcPts val="1200"/>
              </a:spcBef>
              <a:spcAft>
                <a:spcPts val="0"/>
              </a:spcAft>
              <a:buClr>
                <a:srgbClr val="C00000"/>
              </a:buClr>
              <a:buSzPts val="2000"/>
              <a:buFont typeface="Arial"/>
              <a:buChar char="•"/>
            </a:pPr>
            <a:r>
              <a:rPr b="0" lang="en-GB">
                <a:solidFill>
                  <a:srgbClr val="C00000"/>
                </a:solidFill>
              </a:rPr>
              <a:t>Specified Demand Profile: </a:t>
            </a:r>
            <a:r>
              <a:rPr b="0" lang="en-GB" sz="2100">
                <a:latin typeface="Open Sans"/>
                <a:ea typeface="Open Sans"/>
                <a:cs typeface="Open Sans"/>
                <a:sym typeface="Open Sans"/>
              </a:rPr>
              <a:t>Fraction of Specified Annual Demand for a commodity in each TimeSlice</a:t>
            </a:r>
            <a:endParaRPr b="0" sz="2100">
              <a:latin typeface="Open Sans"/>
              <a:ea typeface="Open Sans"/>
              <a:cs typeface="Open Sans"/>
              <a:sym typeface="Open Sans"/>
            </a:endParaRPr>
          </a:p>
          <a:p>
            <a:pPr indent="-342900" lvl="0" marL="342900" rtl="0" algn="l">
              <a:lnSpc>
                <a:spcPct val="90000"/>
              </a:lnSpc>
              <a:spcBef>
                <a:spcPts val="1200"/>
              </a:spcBef>
              <a:spcAft>
                <a:spcPts val="0"/>
              </a:spcAft>
              <a:buClr>
                <a:schemeClr val="dk1"/>
              </a:buClr>
              <a:buSzPts val="2000"/>
              <a:buFont typeface="Arial"/>
              <a:buChar char="•"/>
            </a:pPr>
            <a:r>
              <a:rPr b="0" lang="en-GB"/>
              <a:t>Capacity Factor: </a:t>
            </a:r>
            <a:r>
              <a:rPr b="0" lang="en-GB" sz="2100">
                <a:latin typeface="Open Sans"/>
                <a:ea typeface="Open Sans"/>
                <a:cs typeface="Open Sans"/>
                <a:sym typeface="Open Sans"/>
              </a:rPr>
              <a:t>Fraction of a technology’s capacity that can be utilized in each TimeSlice</a:t>
            </a:r>
            <a:endParaRPr b="0" sz="2100">
              <a:latin typeface="Open Sans"/>
              <a:ea typeface="Open Sans"/>
              <a:cs typeface="Open Sans"/>
              <a:sym typeface="Open Sans"/>
            </a:endParaRPr>
          </a:p>
        </p:txBody>
      </p:sp>
      <p:sp>
        <p:nvSpPr>
          <p:cNvPr id="633" name="Google Shape;633;p22"/>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34" name="Google Shape;634;p22"/>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Demand profile</a:t>
            </a:r>
            <a:endParaRPr/>
          </a:p>
        </p:txBody>
      </p:sp>
      <p:sp>
        <p:nvSpPr>
          <p:cNvPr id="635" name="Google Shape;635;p22"/>
          <p:cNvSpPr/>
          <p:nvPr/>
        </p:nvSpPr>
        <p:spPr>
          <a:xfrm>
            <a:off x="9311273"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22.mp3" id="636" name="Google Shape;636;p22"/>
          <p:cNvPicPr preferRelativeResize="0"/>
          <p:nvPr/>
        </p:nvPicPr>
        <p:blipFill rotWithShape="1">
          <a:blip r:embed="rId3">
            <a:alphaModFix/>
          </a:blip>
          <a:srcRect b="0" l="0" r="0" t="0"/>
          <a:stretch/>
        </p:blipFill>
        <p:spPr>
          <a:xfrm>
            <a:off x="9381117" y="130374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2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5.4 Time-dependent parameters</a:t>
            </a:r>
            <a:endParaRPr/>
          </a:p>
        </p:txBody>
      </p:sp>
      <p:sp>
        <p:nvSpPr>
          <p:cNvPr id="643" name="Google Shape;643;p2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44" name="Google Shape;644;p23"/>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Demand profile</a:t>
            </a:r>
            <a:endParaRPr/>
          </a:p>
        </p:txBody>
      </p:sp>
      <p:sp>
        <p:nvSpPr>
          <p:cNvPr id="645" name="Google Shape;645;p23"/>
          <p:cNvSpPr txBox="1"/>
          <p:nvPr/>
        </p:nvSpPr>
        <p:spPr>
          <a:xfrm>
            <a:off x="1491317" y="5690626"/>
            <a:ext cx="842103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400">
                <a:solidFill>
                  <a:schemeClr val="dk1"/>
                </a:solidFill>
                <a:latin typeface="Open Sans"/>
                <a:ea typeface="Open Sans"/>
                <a:cs typeface="Open Sans"/>
                <a:sym typeface="Open Sans"/>
              </a:rPr>
              <a:t>Total annual demand (TJ) = 164 * N summer days + 496 * N winter days = </a:t>
            </a:r>
            <a:r>
              <a:rPr b="1" lang="en-GB" sz="1400">
                <a:solidFill>
                  <a:srgbClr val="C8102E"/>
                </a:solidFill>
                <a:latin typeface="Open Sans"/>
                <a:ea typeface="Open Sans"/>
                <a:cs typeface="Open Sans"/>
                <a:sym typeface="Open Sans"/>
              </a:rPr>
              <a:t>100,000 TJ</a:t>
            </a:r>
            <a:endParaRPr/>
          </a:p>
          <a:p>
            <a:pPr indent="0" lvl="0" marL="0" marR="0" rtl="0" algn="ctr">
              <a:spcBef>
                <a:spcPts val="0"/>
              </a:spcBef>
              <a:spcAft>
                <a:spcPts val="0"/>
              </a:spcAft>
              <a:buNone/>
            </a:pPr>
            <a:r>
              <a:rPr b="1" i="1" lang="en-GB" sz="1100">
                <a:solidFill>
                  <a:schemeClr val="dk1"/>
                </a:solidFill>
                <a:latin typeface="Open Sans"/>
                <a:ea typeface="Open Sans"/>
                <a:cs typeface="Open Sans"/>
                <a:sym typeface="Open Sans"/>
              </a:rPr>
              <a:t>*Note that decimals in the table are not shown, therefore the values are approximated</a:t>
            </a:r>
            <a:r>
              <a:rPr b="1" lang="en-GB" sz="1400">
                <a:solidFill>
                  <a:srgbClr val="C8102E"/>
                </a:solidFill>
                <a:latin typeface="Open Sans"/>
                <a:ea typeface="Open Sans"/>
                <a:cs typeface="Open Sans"/>
                <a:sym typeface="Open Sans"/>
              </a:rPr>
              <a:t> </a:t>
            </a:r>
            <a:endParaRPr sz="1400">
              <a:solidFill>
                <a:srgbClr val="C8102E"/>
              </a:solidFill>
              <a:latin typeface="Open Sans"/>
              <a:ea typeface="Open Sans"/>
              <a:cs typeface="Open Sans"/>
              <a:sym typeface="Open Sans"/>
            </a:endParaRPr>
          </a:p>
        </p:txBody>
      </p:sp>
      <p:graphicFrame>
        <p:nvGraphicFramePr>
          <p:cNvPr id="646" name="Google Shape;646;p23"/>
          <p:cNvGraphicFramePr/>
          <p:nvPr/>
        </p:nvGraphicFramePr>
        <p:xfrm>
          <a:off x="1491317" y="2531489"/>
          <a:ext cx="8535333" cy="2184423"/>
        </p:xfrm>
        <a:graphic>
          <a:graphicData uri="http://schemas.openxmlformats.org/drawingml/2006/chart">
            <c:chart r:id="rId3"/>
          </a:graphicData>
        </a:graphic>
      </p:graphicFrame>
      <p:sp>
        <p:nvSpPr>
          <p:cNvPr id="647" name="Google Shape;647;p23"/>
          <p:cNvSpPr/>
          <p:nvPr/>
        </p:nvSpPr>
        <p:spPr>
          <a:xfrm>
            <a:off x="9311273"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23.mp3" id="648" name="Google Shape;648;p23"/>
          <p:cNvPicPr preferRelativeResize="0"/>
          <p:nvPr/>
        </p:nvPicPr>
        <p:blipFill rotWithShape="1">
          <a:blip r:embed="rId4">
            <a:alphaModFix/>
          </a:blip>
          <a:srcRect b="0" l="0" r="0" t="0"/>
          <a:stretch/>
        </p:blipFill>
        <p:spPr>
          <a:xfrm>
            <a:off x="9374491" y="1303741"/>
            <a:ext cx="812800" cy="812800"/>
          </a:xfrm>
          <a:prstGeom prst="rect">
            <a:avLst/>
          </a:prstGeom>
          <a:noFill/>
          <a:ln>
            <a:noFill/>
          </a:ln>
        </p:spPr>
      </p:pic>
      <p:pic>
        <p:nvPicPr>
          <p:cNvPr id="649" name="Google Shape;649;p23"/>
          <p:cNvPicPr preferRelativeResize="0"/>
          <p:nvPr/>
        </p:nvPicPr>
        <p:blipFill rotWithShape="1">
          <a:blip r:embed="rId5">
            <a:alphaModFix/>
          </a:blip>
          <a:srcRect b="0" l="0" r="0" t="0"/>
          <a:stretch/>
        </p:blipFill>
        <p:spPr>
          <a:xfrm>
            <a:off x="513122" y="4912562"/>
            <a:ext cx="10632646" cy="656477"/>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5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2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5.4 Time-dependent parameters</a:t>
            </a:r>
            <a:endParaRPr/>
          </a:p>
        </p:txBody>
      </p:sp>
      <p:sp>
        <p:nvSpPr>
          <p:cNvPr id="656" name="Google Shape;656;p2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57" name="Google Shape;657;p24"/>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Demand profile</a:t>
            </a:r>
            <a:endParaRPr/>
          </a:p>
        </p:txBody>
      </p:sp>
      <p:graphicFrame>
        <p:nvGraphicFramePr>
          <p:cNvPr id="658" name="Google Shape;658;p24"/>
          <p:cNvGraphicFramePr/>
          <p:nvPr/>
        </p:nvGraphicFramePr>
        <p:xfrm>
          <a:off x="1984957" y="2793992"/>
          <a:ext cx="3000000" cy="3000000"/>
        </p:xfrm>
        <a:graphic>
          <a:graphicData uri="http://schemas.openxmlformats.org/drawingml/2006/table">
            <a:tbl>
              <a:tblPr bandRow="1" firstRow="1">
                <a:noFill/>
                <a:tableStyleId>{C48C68D2-1117-4AE4-943D-43C10E556CC9}</a:tableStyleId>
              </a:tblPr>
              <a:tblGrid>
                <a:gridCol w="1367750"/>
                <a:gridCol w="6066000"/>
              </a:tblGrid>
              <a:tr h="342900">
                <a:tc>
                  <a:txBody>
                    <a:bodyPr/>
                    <a:lstStyle/>
                    <a:p>
                      <a:pPr indent="0" lvl="0" marL="0" marR="0" rtl="0" algn="l">
                        <a:spcBef>
                          <a:spcPts val="0"/>
                        </a:spcBef>
                        <a:spcAft>
                          <a:spcPts val="0"/>
                        </a:spcAft>
                        <a:buNone/>
                      </a:pPr>
                      <a:r>
                        <a:rPr lang="en-GB" sz="1400" u="none" cap="none" strike="noStrike">
                          <a:latin typeface="Open Sans"/>
                          <a:ea typeface="Open Sans"/>
                          <a:cs typeface="Open Sans"/>
                          <a:sym typeface="Open Sans"/>
                        </a:rPr>
                        <a:t>TimeSlice</a:t>
                      </a:r>
                      <a:endParaRPr sz="1400">
                        <a:latin typeface="Open Sans"/>
                        <a:ea typeface="Open Sans"/>
                        <a:cs typeface="Open Sans"/>
                        <a:sym typeface="Open Sans"/>
                      </a:endParaRPr>
                    </a:p>
                  </a:txBody>
                  <a:tcPr marT="45725" marB="45725" marR="91450" marL="91450"/>
                </a:tc>
                <a:tc>
                  <a:txBody>
                    <a:bodyPr/>
                    <a:lstStyle/>
                    <a:p>
                      <a:pPr indent="0" lvl="0" marL="0" marR="0" rtl="0" algn="ctr">
                        <a:spcBef>
                          <a:spcPts val="0"/>
                        </a:spcBef>
                        <a:spcAft>
                          <a:spcPts val="0"/>
                        </a:spcAft>
                        <a:buNone/>
                      </a:pPr>
                      <a:r>
                        <a:rPr lang="en-GB" sz="1400">
                          <a:latin typeface="Open Sans"/>
                          <a:ea typeface="Open Sans"/>
                          <a:cs typeface="Open Sans"/>
                          <a:sym typeface="Open Sans"/>
                        </a:rPr>
                        <a:t>Calculation of value</a:t>
                      </a:r>
                      <a:endParaRPr/>
                    </a:p>
                  </a:txBody>
                  <a:tcPr marT="45725" marB="45725" marR="91450" marL="91450"/>
                </a:tc>
              </a:tr>
              <a:tr h="342900">
                <a:tc>
                  <a:txBody>
                    <a:bodyPr/>
                    <a:lstStyle/>
                    <a:p>
                      <a:pPr indent="0" lvl="0" marL="0" marR="0" rtl="0" algn="l">
                        <a:spcBef>
                          <a:spcPts val="0"/>
                        </a:spcBef>
                        <a:spcAft>
                          <a:spcPts val="0"/>
                        </a:spcAft>
                        <a:buNone/>
                      </a:pPr>
                      <a:r>
                        <a:rPr lang="en-GB" sz="1400">
                          <a:latin typeface="Open Sans"/>
                          <a:ea typeface="Open Sans"/>
                          <a:cs typeface="Open Sans"/>
                          <a:sym typeface="Open Sans"/>
                        </a:rPr>
                        <a:t>SD</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Open Sans"/>
                        <a:buNone/>
                      </a:pPr>
                      <a:r>
                        <a:rPr b="1" lang="en-GB" sz="1400">
                          <a:latin typeface="Open Sans"/>
                          <a:ea typeface="Open Sans"/>
                          <a:cs typeface="Open Sans"/>
                          <a:sym typeface="Open Sans"/>
                        </a:rPr>
                        <a:t>= (16 * 8.2</a:t>
                      </a:r>
                      <a:r>
                        <a:rPr b="1" lang="en-GB" sz="1400">
                          <a:latin typeface="Open Sans"/>
                          <a:ea typeface="Open Sans"/>
                          <a:cs typeface="Open Sans"/>
                          <a:sym typeface="Open Sans"/>
                        </a:rPr>
                        <a:t>) </a:t>
                      </a:r>
                      <a:r>
                        <a:rPr b="1" lang="en-GB" sz="1400">
                          <a:latin typeface="Open Sans"/>
                          <a:ea typeface="Open Sans"/>
                          <a:cs typeface="Open Sans"/>
                          <a:sym typeface="Open Sans"/>
                        </a:rPr>
                        <a:t>* 244 / 100,000 TJ</a:t>
                      </a:r>
                      <a:r>
                        <a:rPr b="1" lang="en-GB" sz="1400">
                          <a:latin typeface="Open Sans"/>
                          <a:ea typeface="Open Sans"/>
                          <a:cs typeface="Open Sans"/>
                          <a:sym typeface="Open Sans"/>
                        </a:rPr>
                        <a:t> ~ </a:t>
                      </a:r>
                      <a:r>
                        <a:rPr b="1" lang="en-GB" sz="1400">
                          <a:solidFill>
                            <a:srgbClr val="C8102E"/>
                          </a:solidFill>
                          <a:latin typeface="Open Sans"/>
                          <a:ea typeface="Open Sans"/>
                          <a:cs typeface="Open Sans"/>
                          <a:sym typeface="Open Sans"/>
                        </a:rPr>
                        <a:t>0.32</a:t>
                      </a:r>
                      <a:endParaRPr/>
                    </a:p>
                  </a:txBody>
                  <a:tcPr marT="45725" marB="45725" marR="91450" marL="91450"/>
                </a:tc>
              </a:tr>
              <a:tr h="342900">
                <a:tc>
                  <a:txBody>
                    <a:bodyPr/>
                    <a:lstStyle/>
                    <a:p>
                      <a:pPr indent="0" lvl="0" marL="0" marR="0" rtl="0" algn="l">
                        <a:spcBef>
                          <a:spcPts val="0"/>
                        </a:spcBef>
                        <a:spcAft>
                          <a:spcPts val="0"/>
                        </a:spcAft>
                        <a:buNone/>
                      </a:pPr>
                      <a:r>
                        <a:rPr lang="en-GB" sz="1400">
                          <a:latin typeface="Open Sans"/>
                          <a:ea typeface="Open Sans"/>
                          <a:cs typeface="Open Sans"/>
                          <a:sym typeface="Open Sans"/>
                        </a:rPr>
                        <a:t>SN</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Open Sans"/>
                        <a:buNone/>
                      </a:pPr>
                      <a:r>
                        <a:rPr b="1" lang="en-GB" sz="1400">
                          <a:latin typeface="Open Sans"/>
                          <a:ea typeface="Open Sans"/>
                          <a:cs typeface="Open Sans"/>
                          <a:sym typeface="Open Sans"/>
                        </a:rPr>
                        <a:t>= (8 x 4.1) * 244 / 100,000 TJ </a:t>
                      </a:r>
                      <a:r>
                        <a:rPr b="1" lang="en-GB" sz="1400">
                          <a:latin typeface="Open Sans"/>
                          <a:ea typeface="Open Sans"/>
                          <a:cs typeface="Open Sans"/>
                          <a:sym typeface="Open Sans"/>
                        </a:rPr>
                        <a:t>~ </a:t>
                      </a:r>
                      <a:r>
                        <a:rPr b="1" lang="en-GB" sz="1400">
                          <a:solidFill>
                            <a:srgbClr val="C8102E"/>
                          </a:solidFill>
                          <a:latin typeface="Open Sans"/>
                          <a:ea typeface="Open Sans"/>
                          <a:cs typeface="Open Sans"/>
                          <a:sym typeface="Open Sans"/>
                        </a:rPr>
                        <a:t>0.08</a:t>
                      </a:r>
                      <a:endParaRPr/>
                    </a:p>
                  </a:txBody>
                  <a:tcPr marT="45725" marB="45725" marR="91450" marL="91450"/>
                </a:tc>
              </a:tr>
              <a:tr h="342900">
                <a:tc>
                  <a:txBody>
                    <a:bodyPr/>
                    <a:lstStyle/>
                    <a:p>
                      <a:pPr indent="0" lvl="0" marL="0" marR="0" rtl="0" algn="l">
                        <a:spcBef>
                          <a:spcPts val="0"/>
                        </a:spcBef>
                        <a:spcAft>
                          <a:spcPts val="0"/>
                        </a:spcAft>
                        <a:buNone/>
                      </a:pPr>
                      <a:r>
                        <a:rPr lang="en-GB" sz="1400">
                          <a:latin typeface="Open Sans"/>
                          <a:ea typeface="Open Sans"/>
                          <a:cs typeface="Open Sans"/>
                          <a:sym typeface="Open Sans"/>
                        </a:rPr>
                        <a:t>WD</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Open Sans"/>
                        <a:buNone/>
                      </a:pPr>
                      <a:r>
                        <a:rPr b="1" lang="en-GB" sz="1400">
                          <a:latin typeface="Open Sans"/>
                          <a:ea typeface="Open Sans"/>
                          <a:cs typeface="Open Sans"/>
                          <a:sym typeface="Open Sans"/>
                        </a:rPr>
                        <a:t>= (12 x 12.4) * 121 / 100,000 TJ </a:t>
                      </a:r>
                      <a:r>
                        <a:rPr b="1" lang="en-GB" sz="1400">
                          <a:latin typeface="Open Sans"/>
                          <a:ea typeface="Open Sans"/>
                          <a:cs typeface="Open Sans"/>
                          <a:sym typeface="Open Sans"/>
                        </a:rPr>
                        <a:t>~ </a:t>
                      </a:r>
                      <a:r>
                        <a:rPr b="1" lang="en-GB" sz="1400">
                          <a:solidFill>
                            <a:srgbClr val="C8102E"/>
                          </a:solidFill>
                          <a:latin typeface="Open Sans"/>
                          <a:ea typeface="Open Sans"/>
                          <a:cs typeface="Open Sans"/>
                          <a:sym typeface="Open Sans"/>
                        </a:rPr>
                        <a:t>0.18</a:t>
                      </a:r>
                      <a:endParaRPr/>
                    </a:p>
                  </a:txBody>
                  <a:tcPr marT="45725" marB="45725" marR="91450" marL="91450"/>
                </a:tc>
              </a:tr>
              <a:tr h="342900">
                <a:tc>
                  <a:txBody>
                    <a:bodyPr/>
                    <a:lstStyle/>
                    <a:p>
                      <a:pPr indent="0" lvl="0" marL="0" marR="0" rtl="0" algn="l">
                        <a:spcBef>
                          <a:spcPts val="0"/>
                        </a:spcBef>
                        <a:spcAft>
                          <a:spcPts val="0"/>
                        </a:spcAft>
                        <a:buNone/>
                      </a:pPr>
                      <a:r>
                        <a:rPr lang="en-GB" sz="1400">
                          <a:latin typeface="Open Sans"/>
                          <a:ea typeface="Open Sans"/>
                          <a:cs typeface="Open Sans"/>
                          <a:sym typeface="Open Sans"/>
                        </a:rPr>
                        <a:t>WN</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Open Sans"/>
                        <a:buNone/>
                      </a:pPr>
                      <a:r>
                        <a:rPr b="1" lang="en-GB" sz="1400">
                          <a:latin typeface="Open Sans"/>
                          <a:ea typeface="Open Sans"/>
                          <a:cs typeface="Open Sans"/>
                          <a:sym typeface="Open Sans"/>
                        </a:rPr>
                        <a:t>= (12 x 28.9) *</a:t>
                      </a:r>
                      <a:r>
                        <a:rPr b="1" lang="en-GB" sz="1400">
                          <a:latin typeface="Open Sans"/>
                          <a:ea typeface="Open Sans"/>
                          <a:cs typeface="Open Sans"/>
                          <a:sym typeface="Open Sans"/>
                        </a:rPr>
                        <a:t> 121</a:t>
                      </a:r>
                      <a:r>
                        <a:rPr b="1" lang="en-GB" sz="1400">
                          <a:latin typeface="Open Sans"/>
                          <a:ea typeface="Open Sans"/>
                          <a:cs typeface="Open Sans"/>
                          <a:sym typeface="Open Sans"/>
                        </a:rPr>
                        <a:t> / 100,000 TJ </a:t>
                      </a:r>
                      <a:r>
                        <a:rPr b="1" lang="en-GB" sz="1400">
                          <a:latin typeface="Open Sans"/>
                          <a:ea typeface="Open Sans"/>
                          <a:cs typeface="Open Sans"/>
                          <a:sym typeface="Open Sans"/>
                        </a:rPr>
                        <a:t>~ </a:t>
                      </a:r>
                      <a:r>
                        <a:rPr b="1" lang="en-GB" sz="1400">
                          <a:solidFill>
                            <a:srgbClr val="C8102E"/>
                          </a:solidFill>
                          <a:latin typeface="Open Sans"/>
                          <a:ea typeface="Open Sans"/>
                          <a:cs typeface="Open Sans"/>
                          <a:sym typeface="Open Sans"/>
                        </a:rPr>
                        <a:t>0.42</a:t>
                      </a:r>
                      <a:endParaRPr/>
                    </a:p>
                  </a:txBody>
                  <a:tcPr marT="45725" marB="45725" marR="91450" marL="91450"/>
                </a:tc>
              </a:tr>
            </a:tbl>
          </a:graphicData>
        </a:graphic>
      </p:graphicFrame>
      <p:sp>
        <p:nvSpPr>
          <p:cNvPr id="659" name="Google Shape;659;p24"/>
          <p:cNvSpPr/>
          <p:nvPr/>
        </p:nvSpPr>
        <p:spPr>
          <a:xfrm>
            <a:off x="9311273"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60" name="Google Shape;660;p24"/>
          <p:cNvPicPr preferRelativeResize="0"/>
          <p:nvPr/>
        </p:nvPicPr>
        <p:blipFill rotWithShape="1">
          <a:blip r:embed="rId3">
            <a:alphaModFix/>
          </a:blip>
          <a:srcRect b="0" l="0" r="0" t="0"/>
          <a:stretch/>
        </p:blipFill>
        <p:spPr>
          <a:xfrm>
            <a:off x="513122" y="4912562"/>
            <a:ext cx="10632646" cy="656477"/>
          </a:xfrm>
          <a:prstGeom prst="rect">
            <a:avLst/>
          </a:prstGeom>
          <a:noFill/>
          <a:ln>
            <a:noFill/>
          </a:ln>
        </p:spPr>
      </p:pic>
      <p:sp>
        <p:nvSpPr>
          <p:cNvPr id="661" name="Google Shape;661;p24"/>
          <p:cNvSpPr txBox="1"/>
          <p:nvPr/>
        </p:nvSpPr>
        <p:spPr>
          <a:xfrm>
            <a:off x="1491317" y="5690626"/>
            <a:ext cx="842103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400">
                <a:solidFill>
                  <a:schemeClr val="dk1"/>
                </a:solidFill>
                <a:latin typeface="Open Sans"/>
                <a:ea typeface="Open Sans"/>
                <a:cs typeface="Open Sans"/>
                <a:sym typeface="Open Sans"/>
              </a:rPr>
              <a:t>Total annual demand (TJ) = 164 * N summer days + 496 * N winter days = </a:t>
            </a:r>
            <a:r>
              <a:rPr b="1" lang="en-GB" sz="1400">
                <a:solidFill>
                  <a:srgbClr val="C8102E"/>
                </a:solidFill>
                <a:latin typeface="Open Sans"/>
                <a:ea typeface="Open Sans"/>
                <a:cs typeface="Open Sans"/>
                <a:sym typeface="Open Sans"/>
              </a:rPr>
              <a:t>100,000 TJ</a:t>
            </a:r>
            <a:endParaRPr/>
          </a:p>
          <a:p>
            <a:pPr indent="0" lvl="0" marL="0" marR="0" rtl="0" algn="ctr">
              <a:spcBef>
                <a:spcPts val="0"/>
              </a:spcBef>
              <a:spcAft>
                <a:spcPts val="0"/>
              </a:spcAft>
              <a:buNone/>
            </a:pPr>
            <a:r>
              <a:rPr b="1" i="1" lang="en-GB" sz="1100">
                <a:solidFill>
                  <a:schemeClr val="dk1"/>
                </a:solidFill>
                <a:latin typeface="Open Sans"/>
                <a:ea typeface="Open Sans"/>
                <a:cs typeface="Open Sans"/>
                <a:sym typeface="Open Sans"/>
              </a:rPr>
              <a:t>*Note that decimals in the table are not shown, therefore the values are approximated</a:t>
            </a:r>
            <a:r>
              <a:rPr b="1" lang="en-GB" sz="1400">
                <a:solidFill>
                  <a:srgbClr val="C8102E"/>
                </a:solidFill>
                <a:latin typeface="Open Sans"/>
                <a:ea typeface="Open Sans"/>
                <a:cs typeface="Open Sans"/>
                <a:sym typeface="Open Sans"/>
              </a:rPr>
              <a:t> </a:t>
            </a:r>
            <a:endParaRPr sz="1400">
              <a:solidFill>
                <a:srgbClr val="C8102E"/>
              </a:solidFill>
              <a:latin typeface="Open Sans"/>
              <a:ea typeface="Open Sans"/>
              <a:cs typeface="Open Sans"/>
              <a:sym typeface="Open Sans"/>
            </a:endParaRPr>
          </a:p>
        </p:txBody>
      </p:sp>
      <p:pic>
        <p:nvPicPr>
          <p:cNvPr id="662" name="Google Shape;662;p24"/>
          <p:cNvPicPr preferRelativeResize="0"/>
          <p:nvPr/>
        </p:nvPicPr>
        <p:blipFill rotWithShape="1">
          <a:blip r:embed="rId4">
            <a:alphaModFix/>
          </a:blip>
          <a:srcRect b="0" l="0" r="0" t="0"/>
          <a:stretch/>
        </p:blipFill>
        <p:spPr>
          <a:xfrm>
            <a:off x="9484685" y="1401713"/>
            <a:ext cx="614313" cy="614313"/>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2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5.4 Time-dependent parameters</a:t>
            </a:r>
            <a:endParaRPr/>
          </a:p>
        </p:txBody>
      </p:sp>
      <p:sp>
        <p:nvSpPr>
          <p:cNvPr id="669" name="Google Shape;669;p25"/>
          <p:cNvSpPr txBox="1"/>
          <p:nvPr>
            <p:ph idx="1" type="body"/>
          </p:nvPr>
        </p:nvSpPr>
        <p:spPr>
          <a:xfrm>
            <a:off x="663880" y="2582945"/>
            <a:ext cx="5264972" cy="342193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b="0" lang="en-GB"/>
              <a:t>Accumulated Annual Demand: </a:t>
            </a:r>
            <a:r>
              <a:rPr b="0" lang="en-GB">
                <a:latin typeface="Open Sans"/>
                <a:ea typeface="Open Sans"/>
                <a:cs typeface="Open Sans"/>
                <a:sym typeface="Open Sans"/>
              </a:rPr>
              <a:t>A type of demand that is defined for each year</a:t>
            </a:r>
            <a:endParaRPr/>
          </a:p>
          <a:p>
            <a:pPr indent="-342900" lvl="0" marL="342900" rtl="0" algn="l">
              <a:lnSpc>
                <a:spcPct val="90000"/>
              </a:lnSpc>
              <a:spcBef>
                <a:spcPts val="1200"/>
              </a:spcBef>
              <a:spcAft>
                <a:spcPts val="0"/>
              </a:spcAft>
              <a:buClr>
                <a:schemeClr val="dk1"/>
              </a:buClr>
              <a:buSzPts val="2000"/>
              <a:buFont typeface="Arial"/>
              <a:buChar char="•"/>
            </a:pPr>
            <a:r>
              <a:rPr b="0" lang="en-GB"/>
              <a:t>Specified Annual Demand: </a:t>
            </a:r>
            <a:r>
              <a:rPr b="0" lang="en-GB" sz="2100">
                <a:latin typeface="Open Sans"/>
                <a:ea typeface="Open Sans"/>
                <a:cs typeface="Open Sans"/>
                <a:sym typeface="Open Sans"/>
              </a:rPr>
              <a:t>A type </a:t>
            </a:r>
            <a:br>
              <a:rPr b="0" lang="en-GB" sz="2100">
                <a:latin typeface="Open Sans"/>
                <a:ea typeface="Open Sans"/>
                <a:cs typeface="Open Sans"/>
                <a:sym typeface="Open Sans"/>
              </a:rPr>
            </a:br>
            <a:r>
              <a:rPr b="0" lang="en-GB" sz="2100">
                <a:latin typeface="Open Sans"/>
                <a:ea typeface="Open Sans"/>
                <a:cs typeface="Open Sans"/>
                <a:sym typeface="Open Sans"/>
              </a:rPr>
              <a:t>of demand that is defined for each TimeSlice</a:t>
            </a:r>
            <a:endParaRPr b="0" sz="2100">
              <a:latin typeface="Open Sans"/>
              <a:ea typeface="Open Sans"/>
              <a:cs typeface="Open Sans"/>
              <a:sym typeface="Open Sans"/>
            </a:endParaRPr>
          </a:p>
          <a:p>
            <a:pPr indent="-342900" lvl="0" marL="342900" rtl="0" algn="l">
              <a:lnSpc>
                <a:spcPct val="90000"/>
              </a:lnSpc>
              <a:spcBef>
                <a:spcPts val="1200"/>
              </a:spcBef>
              <a:spcAft>
                <a:spcPts val="0"/>
              </a:spcAft>
              <a:buClr>
                <a:schemeClr val="dk1"/>
              </a:buClr>
              <a:buSzPts val="2000"/>
              <a:buFont typeface="Arial"/>
              <a:buChar char="•"/>
            </a:pPr>
            <a:r>
              <a:rPr b="0" lang="en-GB"/>
              <a:t>Specified Demand Profile: </a:t>
            </a:r>
            <a:r>
              <a:rPr b="0" lang="en-GB" sz="2100">
                <a:latin typeface="Open Sans"/>
                <a:ea typeface="Open Sans"/>
                <a:cs typeface="Open Sans"/>
                <a:sym typeface="Open Sans"/>
              </a:rPr>
              <a:t>Fraction of Specified Annual Demand for a commodity in each TimeSlice</a:t>
            </a:r>
            <a:endParaRPr b="0" sz="2100">
              <a:latin typeface="Open Sans"/>
              <a:ea typeface="Open Sans"/>
              <a:cs typeface="Open Sans"/>
              <a:sym typeface="Open Sans"/>
            </a:endParaRPr>
          </a:p>
          <a:p>
            <a:pPr indent="-342900" lvl="0" marL="342900" rtl="0" algn="l">
              <a:lnSpc>
                <a:spcPct val="90000"/>
              </a:lnSpc>
              <a:spcBef>
                <a:spcPts val="1200"/>
              </a:spcBef>
              <a:spcAft>
                <a:spcPts val="0"/>
              </a:spcAft>
              <a:buClr>
                <a:srgbClr val="C8102E"/>
              </a:buClr>
              <a:buSzPts val="2000"/>
              <a:buFont typeface="Arial"/>
              <a:buChar char="•"/>
            </a:pPr>
            <a:r>
              <a:rPr b="0" lang="en-GB">
                <a:solidFill>
                  <a:srgbClr val="C8102E"/>
                </a:solidFill>
              </a:rPr>
              <a:t>Capacity Factor: </a:t>
            </a:r>
            <a:r>
              <a:rPr b="0" lang="en-GB" sz="2100">
                <a:latin typeface="Open Sans"/>
                <a:ea typeface="Open Sans"/>
                <a:cs typeface="Open Sans"/>
                <a:sym typeface="Open Sans"/>
              </a:rPr>
              <a:t>Fraction of a technology’s capacity that can be utilized in each TimeSlice</a:t>
            </a:r>
            <a:endParaRPr b="0" sz="2100">
              <a:latin typeface="Open Sans"/>
              <a:ea typeface="Open Sans"/>
              <a:cs typeface="Open Sans"/>
              <a:sym typeface="Open Sans"/>
            </a:endParaRPr>
          </a:p>
        </p:txBody>
      </p:sp>
      <p:sp>
        <p:nvSpPr>
          <p:cNvPr id="670" name="Google Shape;670;p2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671" name="Google Shape;671;p25"/>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Capacity factor</a:t>
            </a:r>
            <a:endParaRPr/>
          </a:p>
        </p:txBody>
      </p:sp>
      <p:grpSp>
        <p:nvGrpSpPr>
          <p:cNvPr id="672" name="Google Shape;672;p25"/>
          <p:cNvGrpSpPr/>
          <p:nvPr/>
        </p:nvGrpSpPr>
        <p:grpSpPr>
          <a:xfrm>
            <a:off x="6000750" y="3365649"/>
            <a:ext cx="5141932" cy="2845879"/>
            <a:chOff x="5152824" y="2099784"/>
            <a:chExt cx="6898007" cy="4240032"/>
          </a:xfrm>
        </p:grpSpPr>
        <p:pic>
          <p:nvPicPr>
            <p:cNvPr id="673" name="Google Shape;673;p25"/>
            <p:cNvPicPr preferRelativeResize="0"/>
            <p:nvPr/>
          </p:nvPicPr>
          <p:blipFill rotWithShape="1">
            <a:blip r:embed="rId3">
              <a:alphaModFix/>
            </a:blip>
            <a:srcRect b="0" l="0" r="0" t="0"/>
            <a:stretch/>
          </p:blipFill>
          <p:spPr>
            <a:xfrm>
              <a:off x="5152824" y="2442992"/>
              <a:ext cx="6898007" cy="3896824"/>
            </a:xfrm>
            <a:prstGeom prst="rect">
              <a:avLst/>
            </a:prstGeom>
            <a:noFill/>
            <a:ln>
              <a:noFill/>
            </a:ln>
          </p:spPr>
        </p:pic>
        <p:sp>
          <p:nvSpPr>
            <p:cNvPr id="674" name="Google Shape;674;p25"/>
            <p:cNvSpPr/>
            <p:nvPr/>
          </p:nvSpPr>
          <p:spPr>
            <a:xfrm>
              <a:off x="5732093" y="2099784"/>
              <a:ext cx="5537126" cy="412697"/>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GB" sz="1200" u="none" cap="none" strike="noStrike">
                  <a:solidFill>
                    <a:srgbClr val="000000"/>
                  </a:solidFill>
                  <a:latin typeface="Open Sans"/>
                  <a:ea typeface="Open Sans"/>
                  <a:cs typeface="Open Sans"/>
                  <a:sym typeface="Open Sans"/>
                </a:rPr>
                <a:t>Solar profile in winter and summer months</a:t>
              </a:r>
              <a:endParaRPr b="1" i="0" sz="1200" u="none" cap="none" strike="noStrike">
                <a:solidFill>
                  <a:srgbClr val="000000"/>
                </a:solidFill>
                <a:latin typeface="Open Sans"/>
                <a:ea typeface="Open Sans"/>
                <a:cs typeface="Open Sans"/>
                <a:sym typeface="Open Sans"/>
              </a:endParaRPr>
            </a:p>
          </p:txBody>
        </p:sp>
      </p:grpSp>
      <p:sp>
        <p:nvSpPr>
          <p:cNvPr id="675" name="Google Shape;675;p25"/>
          <p:cNvSpPr txBox="1"/>
          <p:nvPr/>
        </p:nvSpPr>
        <p:spPr>
          <a:xfrm>
            <a:off x="5643820" y="2479317"/>
            <a:ext cx="5627430" cy="665567"/>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676" name="Google Shape;676;p25"/>
          <p:cNvSpPr/>
          <p:nvPr/>
        </p:nvSpPr>
        <p:spPr>
          <a:xfrm>
            <a:off x="9311273"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25.mp3" id="677" name="Google Shape;677;p25"/>
          <p:cNvPicPr preferRelativeResize="0"/>
          <p:nvPr/>
        </p:nvPicPr>
        <p:blipFill rotWithShape="1">
          <a:blip r:embed="rId5">
            <a:alphaModFix/>
          </a:blip>
          <a:srcRect b="0" l="0" r="0" t="0"/>
          <a:stretch/>
        </p:blipFill>
        <p:spPr>
          <a:xfrm>
            <a:off x="9381117" y="130374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5000"/>
                                        <p:tgtEl>
                                          <p:spTgt spid="6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26"/>
          <p:cNvSpPr txBox="1"/>
          <p:nvPr/>
        </p:nvSpPr>
        <p:spPr>
          <a:xfrm>
            <a:off x="8675942" y="4915538"/>
            <a:ext cx="331847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800" u="none" cap="none" strike="noStrike">
                <a:solidFill>
                  <a:srgbClr val="FFFFFF"/>
                </a:solidFill>
                <a:latin typeface="Open Sans"/>
                <a:ea typeface="Open Sans"/>
                <a:cs typeface="Open Sans"/>
                <a:sym typeface="Open Sans"/>
              </a:rPr>
              <a:t>Gardumi F. (KTH), Shivakumar A. (UNDESA)., Niet T. (SFU)., </a:t>
            </a:r>
            <a:r>
              <a:rPr lang="en-GB" sz="800">
                <a:solidFill>
                  <a:srgbClr val="FFFFFF"/>
                </a:solidFill>
                <a:latin typeface="Open Sans"/>
                <a:ea typeface="Open Sans"/>
                <a:cs typeface="Open Sans"/>
                <a:sym typeface="Open Sans"/>
              </a:rPr>
              <a:t>Sridharan V., Ramos </a:t>
            </a:r>
            <a:r>
              <a:rPr b="0" i="0" lang="en-GB" sz="800" u="none" cap="none" strike="noStrike">
                <a:solidFill>
                  <a:srgbClr val="FFFFFF"/>
                </a:solidFill>
                <a:latin typeface="Open Sans"/>
                <a:ea typeface="Open Sans"/>
                <a:cs typeface="Open Sans"/>
                <a:sym typeface="Open Sans"/>
              </a:rPr>
              <a:t>E.P. (KTH)., Alfstad T., (UNDESA) 2021. Lecture 5: Time in energy system models. Release Version 1.0.  [online presentation]. </a:t>
            </a:r>
            <a:r>
              <a:rPr lang="en-GB" sz="800">
                <a:solidFill>
                  <a:schemeClr val="lt1"/>
                </a:solidFill>
                <a:latin typeface="Open Sans"/>
                <a:ea typeface="Open Sans"/>
                <a:cs typeface="Open Sans"/>
                <a:sym typeface="Open Sans"/>
              </a:rPr>
              <a:t>Climate Compatible Growth Programme, United Nations Development Program and United Nations Department of Economic and Social Affairs.</a:t>
            </a:r>
            <a:endParaRPr/>
          </a:p>
        </p:txBody>
      </p:sp>
      <p:sp>
        <p:nvSpPr>
          <p:cNvPr id="684" name="Google Shape;684;p26"/>
          <p:cNvSpPr txBox="1"/>
          <p:nvPr/>
        </p:nvSpPr>
        <p:spPr>
          <a:xfrm>
            <a:off x="9899301" y="5875587"/>
            <a:ext cx="204556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800"/>
              <a:buFont typeface="Open Sans"/>
              <a:buNone/>
            </a:pPr>
            <a:r>
              <a:rPr b="0" i="0" lang="en-GB" sz="800" u="none" cap="none" strike="noStrike">
                <a:solidFill>
                  <a:srgbClr val="FFFFFF"/>
                </a:solidFill>
                <a:latin typeface="Open Sans"/>
                <a:ea typeface="Open Sans"/>
                <a:cs typeface="Open Sans"/>
                <a:sym typeface="Open Sans"/>
              </a:rPr>
              <a:t>CCG courses (this will take </a:t>
            </a:r>
            <a:br>
              <a:rPr b="0" i="0" lang="en-GB" sz="800" u="none" cap="none" strike="noStrike">
                <a:solidFill>
                  <a:srgbClr val="FFFFFF"/>
                </a:solidFill>
                <a:latin typeface="Open Sans"/>
                <a:ea typeface="Open Sans"/>
                <a:cs typeface="Open Sans"/>
                <a:sym typeface="Open Sans"/>
              </a:rPr>
            </a:br>
            <a:r>
              <a:rPr b="0" i="0" lang="en-GB" sz="800" u="none" cap="none" strike="noStrike">
                <a:solidFill>
                  <a:srgbClr val="FFFFFF"/>
                </a:solidFill>
                <a:latin typeface="Open Sans"/>
                <a:ea typeface="Open Sans"/>
                <a:cs typeface="Open Sans"/>
                <a:sym typeface="Open Sans"/>
              </a:rPr>
              <a:t>you to the website link http://www.ClimateCompatibleGrowth.com/teachingmaterials)</a:t>
            </a:r>
            <a:endParaRPr/>
          </a:p>
        </p:txBody>
      </p:sp>
      <p:grpSp>
        <p:nvGrpSpPr>
          <p:cNvPr id="685" name="Google Shape;685;p26"/>
          <p:cNvGrpSpPr/>
          <p:nvPr/>
        </p:nvGrpSpPr>
        <p:grpSpPr>
          <a:xfrm>
            <a:off x="3339465" y="4126495"/>
            <a:ext cx="1877504" cy="558800"/>
            <a:chOff x="929196" y="5461000"/>
            <a:chExt cx="1877504" cy="558800"/>
          </a:xfrm>
        </p:grpSpPr>
        <p:sp>
          <p:nvSpPr>
            <p:cNvPr id="686" name="Google Shape;686;p26">
              <a:hlinkClick r:id="rId3"/>
            </p:cNvPr>
            <p:cNvSpPr/>
            <p:nvPr/>
          </p:nvSpPr>
          <p:spPr>
            <a:xfrm>
              <a:off x="929196" y="5461000"/>
              <a:ext cx="1877504" cy="558800"/>
            </a:xfrm>
            <a:prstGeom prst="roundRect">
              <a:avLst>
                <a:gd fmla="val 16667" name="adj"/>
              </a:avLst>
            </a:prstGeom>
            <a:solidFill>
              <a:srgbClr val="4E71BD"/>
            </a:solidFill>
            <a:ln cap="flat" cmpd="sng" w="12700">
              <a:solidFill>
                <a:srgbClr val="485E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26"/>
            <p:cNvSpPr txBox="1"/>
            <p:nvPr/>
          </p:nvSpPr>
          <p:spPr>
            <a:xfrm>
              <a:off x="951053" y="5551169"/>
              <a:ext cx="17921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Take Quiz</a:t>
              </a:r>
              <a:endParaRPr/>
            </a:p>
          </p:txBody>
        </p:sp>
        <p:sp>
          <p:nvSpPr>
            <p:cNvPr id="688" name="Google Shape;688;p26">
              <a:hlinkClick r:id="rId4"/>
            </p:cNvPr>
            <p:cNvSpPr/>
            <p:nvPr/>
          </p:nvSpPr>
          <p:spPr>
            <a:xfrm>
              <a:off x="929196" y="5461000"/>
              <a:ext cx="1877504" cy="558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descr="Graphical user interface, text" id="693" name="Google Shape;693;p2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94" name="Google Shape;694;p27"/>
          <p:cNvSpPr txBox="1"/>
          <p:nvPr/>
        </p:nvSpPr>
        <p:spPr>
          <a:xfrm>
            <a:off x="2362456" y="2975604"/>
            <a:ext cx="65283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accent1"/>
                </a:solidFill>
                <a:latin typeface="Calibri"/>
                <a:ea typeface="Calibri"/>
                <a:cs typeface="Calibri"/>
                <a:sym typeface="Calibri"/>
              </a:rPr>
              <a:t>This document was updated on 10.10.2025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5.1 Time-dependent demand</a:t>
            </a:r>
            <a:endParaRPr/>
          </a:p>
        </p:txBody>
      </p:sp>
      <p:sp>
        <p:nvSpPr>
          <p:cNvPr id="299" name="Google Shape;299;p3"/>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00" name="Google Shape;300;p3"/>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Overview</a:t>
            </a:r>
            <a:endParaRPr/>
          </a:p>
        </p:txBody>
      </p:sp>
      <p:sp>
        <p:nvSpPr>
          <p:cNvPr id="301" name="Google Shape;301;p3"/>
          <p:cNvSpPr/>
          <p:nvPr/>
        </p:nvSpPr>
        <p:spPr>
          <a:xfrm>
            <a:off x="2558903" y="2820457"/>
            <a:ext cx="5082362" cy="3250465"/>
          </a:xfrm>
          <a:prstGeom prst="rect">
            <a:avLst/>
          </a:prstGeom>
          <a:noFill/>
          <a:ln cap="flat" cmpd="sng" w="38100">
            <a:solidFill>
              <a:srgbClr val="00174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sp>
        <p:nvSpPr>
          <p:cNvPr id="302" name="Google Shape;302;p3"/>
          <p:cNvSpPr/>
          <p:nvPr/>
        </p:nvSpPr>
        <p:spPr>
          <a:xfrm>
            <a:off x="7732787" y="2812034"/>
            <a:ext cx="1694795" cy="3258512"/>
          </a:xfrm>
          <a:prstGeom prst="rect">
            <a:avLst/>
          </a:prstGeom>
          <a:solidFill>
            <a:srgbClr val="9CC2E5">
              <a:alpha val="40000"/>
            </a:srgbClr>
          </a:solidFill>
          <a:ln cap="flat" cmpd="sng" w="38100">
            <a:solidFill>
              <a:srgbClr val="01216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Montserrat"/>
              <a:ea typeface="Montserrat"/>
              <a:cs typeface="Montserrat"/>
              <a:sym typeface="Montserrat"/>
            </a:endParaRPr>
          </a:p>
        </p:txBody>
      </p:sp>
      <p:grpSp>
        <p:nvGrpSpPr>
          <p:cNvPr id="303" name="Google Shape;303;p3"/>
          <p:cNvGrpSpPr/>
          <p:nvPr/>
        </p:nvGrpSpPr>
        <p:grpSpPr>
          <a:xfrm>
            <a:off x="4643385" y="2404189"/>
            <a:ext cx="4548870" cy="369331"/>
            <a:chOff x="4549252" y="1768711"/>
            <a:chExt cx="5292843" cy="386630"/>
          </a:xfrm>
        </p:grpSpPr>
        <p:sp>
          <p:nvSpPr>
            <p:cNvPr id="304" name="Google Shape;304;p3"/>
            <p:cNvSpPr txBox="1"/>
            <p:nvPr/>
          </p:nvSpPr>
          <p:spPr>
            <a:xfrm>
              <a:off x="4549252" y="1768712"/>
              <a:ext cx="1482968" cy="3866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800" u="none" cap="none" strike="noStrike">
                  <a:solidFill>
                    <a:srgbClr val="C00000"/>
                  </a:solidFill>
                  <a:latin typeface="Open Sans"/>
                  <a:ea typeface="Open Sans"/>
                  <a:cs typeface="Open Sans"/>
                  <a:sym typeface="Open Sans"/>
                </a:rPr>
                <a:t>Supply</a:t>
              </a:r>
              <a:endParaRPr/>
            </a:p>
          </p:txBody>
        </p:sp>
        <p:sp>
          <p:nvSpPr>
            <p:cNvPr id="305" name="Google Shape;305;p3"/>
            <p:cNvSpPr txBox="1"/>
            <p:nvPr/>
          </p:nvSpPr>
          <p:spPr>
            <a:xfrm>
              <a:off x="8417742" y="1768711"/>
              <a:ext cx="1424353" cy="3866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C00000"/>
                  </a:solidFill>
                  <a:latin typeface="Open Sans"/>
                  <a:ea typeface="Open Sans"/>
                  <a:cs typeface="Open Sans"/>
                  <a:sym typeface="Open Sans"/>
                </a:rPr>
                <a:t>Demand</a:t>
              </a:r>
              <a:endParaRPr/>
            </a:p>
          </p:txBody>
        </p:sp>
      </p:grpSp>
      <p:pic>
        <p:nvPicPr>
          <p:cNvPr id="306" name="Google Shape;306;p3"/>
          <p:cNvPicPr preferRelativeResize="0"/>
          <p:nvPr/>
        </p:nvPicPr>
        <p:blipFill rotWithShape="1">
          <a:blip r:embed="rId3">
            <a:alphaModFix/>
          </a:blip>
          <a:srcRect b="0" l="0" r="0" t="0"/>
          <a:stretch/>
        </p:blipFill>
        <p:spPr>
          <a:xfrm>
            <a:off x="2862909" y="3024457"/>
            <a:ext cx="6491432" cy="2806549"/>
          </a:xfrm>
          <a:prstGeom prst="rect">
            <a:avLst/>
          </a:prstGeom>
          <a:noFill/>
          <a:ln>
            <a:noFill/>
          </a:ln>
        </p:spPr>
      </p:pic>
      <p:sp>
        <p:nvSpPr>
          <p:cNvPr id="307" name="Google Shape;307;p3"/>
          <p:cNvSpPr/>
          <p:nvPr/>
        </p:nvSpPr>
        <p:spPr>
          <a:xfrm>
            <a:off x="8580183" y="117084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3.mp3" id="308" name="Google Shape;308;p3"/>
          <p:cNvPicPr preferRelativeResize="0"/>
          <p:nvPr/>
        </p:nvPicPr>
        <p:blipFill rotWithShape="1">
          <a:blip r:embed="rId4">
            <a:alphaModFix/>
          </a:blip>
          <a:srcRect b="0" l="0" r="0" t="0"/>
          <a:stretch/>
        </p:blipFill>
        <p:spPr>
          <a:xfrm>
            <a:off x="8651548" y="124668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5.1 Time-dependent demand</a:t>
            </a:r>
            <a:endParaRPr/>
          </a:p>
        </p:txBody>
      </p:sp>
      <p:sp>
        <p:nvSpPr>
          <p:cNvPr id="315" name="Google Shape;315;p4"/>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16" name="Google Shape;316;p4"/>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 daily life example</a:t>
            </a:r>
            <a:endParaRPr/>
          </a:p>
        </p:txBody>
      </p:sp>
      <p:pic>
        <p:nvPicPr>
          <p:cNvPr id="317" name="Google Shape;317;p4"/>
          <p:cNvPicPr preferRelativeResize="0"/>
          <p:nvPr/>
        </p:nvPicPr>
        <p:blipFill rotWithShape="1">
          <a:blip r:embed="rId3">
            <a:alphaModFix/>
          </a:blip>
          <a:srcRect b="0" l="0" r="0" t="0"/>
          <a:stretch/>
        </p:blipFill>
        <p:spPr>
          <a:xfrm>
            <a:off x="4237647" y="3969390"/>
            <a:ext cx="2162122" cy="1938703"/>
          </a:xfrm>
          <a:prstGeom prst="rect">
            <a:avLst/>
          </a:prstGeom>
          <a:noFill/>
          <a:ln>
            <a:noFill/>
          </a:ln>
        </p:spPr>
      </p:pic>
      <p:pic>
        <p:nvPicPr>
          <p:cNvPr id="318" name="Google Shape;318;p4"/>
          <p:cNvPicPr preferRelativeResize="0"/>
          <p:nvPr/>
        </p:nvPicPr>
        <p:blipFill rotWithShape="1">
          <a:blip r:embed="rId4">
            <a:alphaModFix/>
          </a:blip>
          <a:srcRect b="0" l="0" r="0" t="0"/>
          <a:stretch/>
        </p:blipFill>
        <p:spPr>
          <a:xfrm flipH="1">
            <a:off x="4083212" y="2602394"/>
            <a:ext cx="776654" cy="1219876"/>
          </a:xfrm>
          <a:prstGeom prst="rect">
            <a:avLst/>
          </a:prstGeom>
          <a:noFill/>
          <a:ln>
            <a:noFill/>
          </a:ln>
        </p:spPr>
      </p:pic>
      <p:pic>
        <p:nvPicPr>
          <p:cNvPr id="319" name="Google Shape;319;p4"/>
          <p:cNvPicPr preferRelativeResize="0"/>
          <p:nvPr/>
        </p:nvPicPr>
        <p:blipFill rotWithShape="1">
          <a:blip r:embed="rId5">
            <a:alphaModFix/>
          </a:blip>
          <a:srcRect b="0" l="0" r="0" t="0"/>
          <a:stretch/>
        </p:blipFill>
        <p:spPr>
          <a:xfrm>
            <a:off x="5724669" y="2940502"/>
            <a:ext cx="1144906" cy="734648"/>
          </a:xfrm>
          <a:prstGeom prst="rect">
            <a:avLst/>
          </a:prstGeom>
          <a:noFill/>
          <a:ln>
            <a:noFill/>
          </a:ln>
        </p:spPr>
      </p:pic>
      <p:pic>
        <p:nvPicPr>
          <p:cNvPr id="320" name="Google Shape;320;p4"/>
          <p:cNvPicPr preferRelativeResize="0"/>
          <p:nvPr/>
        </p:nvPicPr>
        <p:blipFill rotWithShape="1">
          <a:blip r:embed="rId6">
            <a:alphaModFix/>
          </a:blip>
          <a:srcRect b="0" l="0" r="0" t="0"/>
          <a:stretch/>
        </p:blipFill>
        <p:spPr>
          <a:xfrm>
            <a:off x="7014683" y="3822270"/>
            <a:ext cx="1011456" cy="1011456"/>
          </a:xfrm>
          <a:prstGeom prst="rect">
            <a:avLst/>
          </a:prstGeom>
          <a:noFill/>
          <a:ln>
            <a:noFill/>
          </a:ln>
        </p:spPr>
      </p:pic>
      <p:pic>
        <p:nvPicPr>
          <p:cNvPr id="321" name="Google Shape;321;p4"/>
          <p:cNvPicPr preferRelativeResize="0"/>
          <p:nvPr/>
        </p:nvPicPr>
        <p:blipFill rotWithShape="1">
          <a:blip r:embed="rId7">
            <a:alphaModFix/>
          </a:blip>
          <a:srcRect b="0" l="0" r="0" t="0"/>
          <a:stretch/>
        </p:blipFill>
        <p:spPr>
          <a:xfrm>
            <a:off x="2273851" y="3511849"/>
            <a:ext cx="1289974" cy="1482729"/>
          </a:xfrm>
          <a:prstGeom prst="rect">
            <a:avLst/>
          </a:prstGeom>
          <a:noFill/>
          <a:ln>
            <a:noFill/>
          </a:ln>
        </p:spPr>
      </p:pic>
      <p:sp>
        <p:nvSpPr>
          <p:cNvPr id="322" name="Google Shape;322;p4"/>
          <p:cNvSpPr txBox="1"/>
          <p:nvPr>
            <p:ph idx="4" type="body"/>
          </p:nvPr>
        </p:nvSpPr>
        <p:spPr>
          <a:xfrm>
            <a:off x="663575" y="6035355"/>
            <a:ext cx="5181599" cy="3560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search.creativecommons.org, </a:t>
            </a:r>
            <a:r>
              <a:rPr lang="en-GB" u="sng">
                <a:solidFill>
                  <a:schemeClr val="hlink"/>
                </a:solidFill>
                <a:hlinkClick r:id="rId8"/>
              </a:rPr>
              <a:t>image</a:t>
            </a:r>
            <a:r>
              <a:rPr lang="en-GB"/>
              <a:t>, </a:t>
            </a:r>
            <a:r>
              <a:rPr lang="en-GB" u="sng">
                <a:solidFill>
                  <a:schemeClr val="hlink"/>
                </a:solidFill>
                <a:hlinkClick r:id="rId9"/>
              </a:rPr>
              <a:t>image</a:t>
            </a:r>
            <a:r>
              <a:rPr lang="en-GB"/>
              <a:t>, </a:t>
            </a:r>
            <a:r>
              <a:rPr lang="en-GB" u="sng">
                <a:solidFill>
                  <a:schemeClr val="hlink"/>
                </a:solidFill>
                <a:hlinkClick r:id="rId10"/>
              </a:rPr>
              <a:t>image</a:t>
            </a:r>
            <a:r>
              <a:rPr lang="en-GB"/>
              <a:t>, </a:t>
            </a:r>
            <a:r>
              <a:rPr lang="en-GB" u="sng">
                <a:solidFill>
                  <a:schemeClr val="hlink"/>
                </a:solidFill>
                <a:hlinkClick r:id="rId11"/>
              </a:rPr>
              <a:t>image</a:t>
            </a:r>
            <a:r>
              <a:rPr lang="en-GB"/>
              <a:t>, licensed under </a:t>
            </a:r>
            <a:r>
              <a:rPr lang="en-GB" u="sng">
                <a:solidFill>
                  <a:schemeClr val="hlink"/>
                </a:solidFill>
                <a:hlinkClick r:id="rId12"/>
              </a:rPr>
              <a:t>CC 0 1.0</a:t>
            </a:r>
            <a:r>
              <a:rPr lang="en-GB"/>
              <a:t>; SimpleIcon, image, licensed under </a:t>
            </a:r>
            <a:r>
              <a:rPr lang="en-GB" u="sng">
                <a:solidFill>
                  <a:schemeClr val="hlink"/>
                </a:solidFill>
                <a:hlinkClick r:id="rId13"/>
              </a:rPr>
              <a:t>CC BY 3.0</a:t>
            </a:r>
            <a:endParaRPr/>
          </a:p>
        </p:txBody>
      </p:sp>
      <p:sp>
        <p:nvSpPr>
          <p:cNvPr id="323" name="Google Shape;323;p4"/>
          <p:cNvSpPr/>
          <p:nvPr/>
        </p:nvSpPr>
        <p:spPr>
          <a:xfrm>
            <a:off x="8471290" y="12801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4.mp3" id="324" name="Google Shape;324;p4"/>
          <p:cNvPicPr preferRelativeResize="0"/>
          <p:nvPr/>
        </p:nvPicPr>
        <p:blipFill rotWithShape="1">
          <a:blip r:embed="rId14">
            <a:alphaModFix/>
          </a:blip>
          <a:srcRect b="0" l="0" r="0" t="0"/>
          <a:stretch/>
        </p:blipFill>
        <p:spPr>
          <a:xfrm>
            <a:off x="8542655" y="135148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5.1 Time-dependent demand</a:t>
            </a:r>
            <a:endParaRPr/>
          </a:p>
        </p:txBody>
      </p:sp>
      <p:sp>
        <p:nvSpPr>
          <p:cNvPr id="331" name="Google Shape;331;p5"/>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32" name="Google Shape;332;p5"/>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 daily life example</a:t>
            </a:r>
            <a:endParaRPr/>
          </a:p>
        </p:txBody>
      </p:sp>
      <p:pic>
        <p:nvPicPr>
          <p:cNvPr id="333" name="Google Shape;333;p5"/>
          <p:cNvPicPr preferRelativeResize="0"/>
          <p:nvPr/>
        </p:nvPicPr>
        <p:blipFill rotWithShape="1">
          <a:blip r:embed="rId3">
            <a:alphaModFix/>
          </a:blip>
          <a:srcRect b="0" l="0" r="0" t="0"/>
          <a:stretch/>
        </p:blipFill>
        <p:spPr>
          <a:xfrm>
            <a:off x="3200401" y="2682230"/>
            <a:ext cx="6362888" cy="1191476"/>
          </a:xfrm>
          <a:prstGeom prst="rect">
            <a:avLst/>
          </a:prstGeom>
          <a:noFill/>
          <a:ln>
            <a:noFill/>
          </a:ln>
        </p:spPr>
      </p:pic>
      <p:pic>
        <p:nvPicPr>
          <p:cNvPr id="334" name="Google Shape;334;p5"/>
          <p:cNvPicPr preferRelativeResize="0"/>
          <p:nvPr/>
        </p:nvPicPr>
        <p:blipFill rotWithShape="1">
          <a:blip r:embed="rId4">
            <a:alphaModFix/>
          </a:blip>
          <a:srcRect b="0" l="0" r="0" t="0"/>
          <a:stretch/>
        </p:blipFill>
        <p:spPr>
          <a:xfrm>
            <a:off x="3200401" y="3945099"/>
            <a:ext cx="6362888" cy="1091109"/>
          </a:xfrm>
          <a:prstGeom prst="rect">
            <a:avLst/>
          </a:prstGeom>
          <a:noFill/>
          <a:ln>
            <a:noFill/>
          </a:ln>
        </p:spPr>
      </p:pic>
      <p:pic>
        <p:nvPicPr>
          <p:cNvPr id="335" name="Google Shape;335;p5"/>
          <p:cNvPicPr preferRelativeResize="0"/>
          <p:nvPr/>
        </p:nvPicPr>
        <p:blipFill rotWithShape="1">
          <a:blip r:embed="rId5">
            <a:alphaModFix/>
          </a:blip>
          <a:srcRect b="0" l="0" r="0" t="0"/>
          <a:stretch/>
        </p:blipFill>
        <p:spPr>
          <a:xfrm>
            <a:off x="3200401" y="5109836"/>
            <a:ext cx="6362888" cy="1162794"/>
          </a:xfrm>
          <a:prstGeom prst="rect">
            <a:avLst/>
          </a:prstGeom>
          <a:noFill/>
          <a:ln>
            <a:noFill/>
          </a:ln>
        </p:spPr>
      </p:pic>
      <p:sp>
        <p:nvSpPr>
          <p:cNvPr id="336" name="Google Shape;336;p5"/>
          <p:cNvSpPr/>
          <p:nvPr/>
        </p:nvSpPr>
        <p:spPr>
          <a:xfrm>
            <a:off x="8471290" y="12801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5.mp3" id="337" name="Google Shape;337;p5"/>
          <p:cNvPicPr preferRelativeResize="0"/>
          <p:nvPr/>
        </p:nvPicPr>
        <p:blipFill rotWithShape="1">
          <a:blip r:embed="rId6">
            <a:alphaModFix/>
          </a:blip>
          <a:srcRect b="0" l="0" r="0" t="0"/>
          <a:stretch/>
        </p:blipFill>
        <p:spPr>
          <a:xfrm>
            <a:off x="8542655" y="135148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6"/>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5.1 Time-dependent demand</a:t>
            </a:r>
            <a:endParaRPr/>
          </a:p>
        </p:txBody>
      </p:sp>
      <p:sp>
        <p:nvSpPr>
          <p:cNvPr id="344" name="Google Shape;344;p6"/>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45" name="Google Shape;345;p6"/>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A daily life example</a:t>
            </a:r>
            <a:endParaRPr/>
          </a:p>
        </p:txBody>
      </p:sp>
      <p:pic>
        <p:nvPicPr>
          <p:cNvPr descr="Chart, line chart&#10;&#10;Description automatically generated" id="346" name="Google Shape;346;p6"/>
          <p:cNvPicPr preferRelativeResize="0"/>
          <p:nvPr/>
        </p:nvPicPr>
        <p:blipFill rotWithShape="1">
          <a:blip r:embed="rId3">
            <a:alphaModFix/>
          </a:blip>
          <a:srcRect b="0" l="0" r="0" t="0"/>
          <a:stretch/>
        </p:blipFill>
        <p:spPr>
          <a:xfrm>
            <a:off x="2508467" y="2531416"/>
            <a:ext cx="7187033" cy="3568443"/>
          </a:xfrm>
          <a:prstGeom prst="rect">
            <a:avLst/>
          </a:prstGeom>
          <a:noFill/>
          <a:ln>
            <a:noFill/>
          </a:ln>
        </p:spPr>
      </p:pic>
      <p:sp>
        <p:nvSpPr>
          <p:cNvPr id="347" name="Google Shape;347;p6"/>
          <p:cNvSpPr txBox="1"/>
          <p:nvPr>
            <p:ph idx="4" type="body"/>
          </p:nvPr>
        </p:nvSpPr>
        <p:spPr>
          <a:xfrm>
            <a:off x="663575" y="6099859"/>
            <a:ext cx="5181599" cy="30134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000"/>
              <a:buFont typeface="Open Sans"/>
              <a:buNone/>
            </a:pPr>
            <a:r>
              <a:rPr b="1" lang="en-GB"/>
              <a:t>Picture source</a:t>
            </a:r>
            <a:r>
              <a:rPr lang="en-GB"/>
              <a:t>: Heredia Roberto, </a:t>
            </a:r>
            <a:r>
              <a:rPr lang="en-GB" u="sng">
                <a:solidFill>
                  <a:schemeClr val="hlink"/>
                </a:solidFill>
                <a:hlinkClick r:id="rId4"/>
              </a:rPr>
              <a:t>image</a:t>
            </a:r>
            <a:r>
              <a:rPr lang="en-GB"/>
              <a:t>, licensed under </a:t>
            </a:r>
            <a:r>
              <a:rPr lang="en-GB" u="sng">
                <a:solidFill>
                  <a:schemeClr val="hlink"/>
                </a:solidFill>
                <a:hlinkClick r:id="rId5"/>
              </a:rPr>
              <a:t>CC BY 4.0</a:t>
            </a:r>
            <a:endParaRPr/>
          </a:p>
        </p:txBody>
      </p:sp>
      <p:sp>
        <p:nvSpPr>
          <p:cNvPr id="348" name="Google Shape;348;p6"/>
          <p:cNvSpPr/>
          <p:nvPr/>
        </p:nvSpPr>
        <p:spPr>
          <a:xfrm>
            <a:off x="8471290" y="12801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6.mp3" id="349" name="Google Shape;349;p6"/>
          <p:cNvPicPr preferRelativeResize="0"/>
          <p:nvPr/>
        </p:nvPicPr>
        <p:blipFill rotWithShape="1">
          <a:blip r:embed="rId6">
            <a:alphaModFix/>
          </a:blip>
          <a:srcRect b="0" l="0" r="0" t="0"/>
          <a:stretch/>
        </p:blipFill>
        <p:spPr>
          <a:xfrm>
            <a:off x="8542655" y="135148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7"/>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5.1 Time-dependent demand</a:t>
            </a:r>
            <a:endParaRPr/>
          </a:p>
        </p:txBody>
      </p:sp>
      <p:sp>
        <p:nvSpPr>
          <p:cNvPr id="356" name="Google Shape;356;p7"/>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57" name="Google Shape;357;p7"/>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In the longer term</a:t>
            </a:r>
            <a:endParaRPr/>
          </a:p>
        </p:txBody>
      </p:sp>
      <p:pic>
        <p:nvPicPr>
          <p:cNvPr descr="Chart, scatter chart&#10;&#10;Description automatically generated" id="358" name="Google Shape;358;p7"/>
          <p:cNvPicPr preferRelativeResize="0"/>
          <p:nvPr/>
        </p:nvPicPr>
        <p:blipFill rotWithShape="1">
          <a:blip r:embed="rId3">
            <a:alphaModFix/>
          </a:blip>
          <a:srcRect b="0" l="0" r="0" t="0"/>
          <a:stretch/>
        </p:blipFill>
        <p:spPr>
          <a:xfrm>
            <a:off x="3356658" y="2535389"/>
            <a:ext cx="5087930" cy="3391953"/>
          </a:xfrm>
          <a:prstGeom prst="rect">
            <a:avLst/>
          </a:prstGeom>
          <a:noFill/>
          <a:ln>
            <a:noFill/>
          </a:ln>
        </p:spPr>
      </p:pic>
      <p:sp>
        <p:nvSpPr>
          <p:cNvPr id="359" name="Google Shape;359;p7"/>
          <p:cNvSpPr txBox="1"/>
          <p:nvPr/>
        </p:nvSpPr>
        <p:spPr>
          <a:xfrm>
            <a:off x="663575" y="6099859"/>
            <a:ext cx="5181599" cy="30134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000"/>
              <a:buFont typeface="Open Sans"/>
              <a:buNone/>
            </a:pPr>
            <a:r>
              <a:rPr b="1" i="0" lang="en-GB" sz="1000">
                <a:solidFill>
                  <a:schemeClr val="dk1"/>
                </a:solidFill>
                <a:latin typeface="Open Sans"/>
                <a:ea typeface="Open Sans"/>
                <a:cs typeface="Open Sans"/>
                <a:sym typeface="Open Sans"/>
              </a:rPr>
              <a:t>Picture source</a:t>
            </a:r>
            <a:r>
              <a:rPr b="0" i="0" lang="en-GB" sz="1000">
                <a:solidFill>
                  <a:schemeClr val="dk1"/>
                </a:solidFill>
                <a:latin typeface="Open Sans"/>
                <a:ea typeface="Open Sans"/>
                <a:cs typeface="Open Sans"/>
                <a:sym typeface="Open Sans"/>
              </a:rPr>
              <a:t>: Heredia Roberto, </a:t>
            </a:r>
            <a:r>
              <a:rPr b="0" i="0" lang="en-GB" sz="1000" u="sng">
                <a:solidFill>
                  <a:schemeClr val="dk1"/>
                </a:solidFill>
                <a:latin typeface="Open Sans"/>
                <a:ea typeface="Open Sans"/>
                <a:cs typeface="Open Sans"/>
                <a:sym typeface="Open Sans"/>
                <a:hlinkClick r:id="rId4">
                  <a:extLst>
                    <a:ext uri="{A12FA001-AC4F-418D-AE19-62706E023703}">
                      <ahyp:hlinkClr val="tx"/>
                    </a:ext>
                  </a:extLst>
                </a:hlinkClick>
              </a:rPr>
              <a:t>image</a:t>
            </a:r>
            <a:r>
              <a:rPr b="0" i="0" lang="en-GB" sz="1000">
                <a:solidFill>
                  <a:schemeClr val="dk1"/>
                </a:solidFill>
                <a:latin typeface="Open Sans"/>
                <a:ea typeface="Open Sans"/>
                <a:cs typeface="Open Sans"/>
                <a:sym typeface="Open Sans"/>
              </a:rPr>
              <a:t>, licensed under </a:t>
            </a:r>
            <a:r>
              <a:rPr b="0" i="0" lang="en-GB" sz="1000" u="sng">
                <a:solidFill>
                  <a:schemeClr val="dk1"/>
                </a:solidFill>
                <a:latin typeface="Open Sans"/>
                <a:ea typeface="Open Sans"/>
                <a:cs typeface="Open Sans"/>
                <a:sym typeface="Open Sans"/>
                <a:hlinkClick r:id="rId5">
                  <a:extLst>
                    <a:ext uri="{A12FA001-AC4F-418D-AE19-62706E023703}">
                      <ahyp:hlinkClr val="tx"/>
                    </a:ext>
                  </a:extLst>
                </a:hlinkClick>
              </a:rPr>
              <a:t>CC BY 4.0</a:t>
            </a:r>
            <a:endParaRPr b="0" i="0" sz="1000">
              <a:solidFill>
                <a:schemeClr val="dk1"/>
              </a:solidFill>
              <a:latin typeface="Open Sans"/>
              <a:ea typeface="Open Sans"/>
              <a:cs typeface="Open Sans"/>
              <a:sym typeface="Open Sans"/>
            </a:endParaRPr>
          </a:p>
        </p:txBody>
      </p:sp>
      <p:sp>
        <p:nvSpPr>
          <p:cNvPr id="360" name="Google Shape;360;p7"/>
          <p:cNvSpPr/>
          <p:nvPr/>
        </p:nvSpPr>
        <p:spPr>
          <a:xfrm>
            <a:off x="8471290" y="1280120"/>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7.mp3" id="361" name="Google Shape;361;p7"/>
          <p:cNvPicPr preferRelativeResize="0"/>
          <p:nvPr/>
        </p:nvPicPr>
        <p:blipFill rotWithShape="1">
          <a:blip r:embed="rId6">
            <a:alphaModFix/>
          </a:blip>
          <a:srcRect b="0" l="0" r="0" t="0"/>
          <a:stretch/>
        </p:blipFill>
        <p:spPr>
          <a:xfrm>
            <a:off x="8542655" y="1351485"/>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8"/>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Lecture 5.1 References</a:t>
            </a:r>
            <a:endParaRPr/>
          </a:p>
        </p:txBody>
      </p:sp>
      <p:sp>
        <p:nvSpPr>
          <p:cNvPr id="367" name="Google Shape;367;p8"/>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68" name="Google Shape;368;p8"/>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1600"/>
              <a:buAutoNum type="arabicPeriod"/>
            </a:pPr>
            <a:r>
              <a:rPr lang="en-GB"/>
              <a:t>Taliotis, C., et al., Time representation in OSeMOSYS, 2018. Zenodo. </a:t>
            </a:r>
            <a:r>
              <a:rPr lang="en-GB" u="sng">
                <a:solidFill>
                  <a:schemeClr val="hlink"/>
                </a:solidFill>
                <a:hlinkClick r:id="rId3"/>
              </a:rPr>
              <a:t>http://doi.org/10.5281/zenodo.4585695</a:t>
            </a:r>
            <a:r>
              <a:rPr lang="en-GB"/>
              <a:t> </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9"/>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5.2 Time-dependent supply</a:t>
            </a:r>
            <a:endParaRPr/>
          </a:p>
        </p:txBody>
      </p:sp>
      <p:sp>
        <p:nvSpPr>
          <p:cNvPr id="375" name="Google Shape;375;p9"/>
          <p:cNvSpPr txBox="1"/>
          <p:nvPr>
            <p:ph idx="12" type="sldNum"/>
          </p:nvPr>
        </p:nvSpPr>
        <p:spPr>
          <a:xfrm>
            <a:off x="11699893" y="6457571"/>
            <a:ext cx="42407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376" name="Google Shape;376;p9"/>
          <p:cNvSpPr txBox="1"/>
          <p:nvPr>
            <p:ph idx="2" type="body"/>
          </p:nvPr>
        </p:nvSpPr>
        <p:spPr>
          <a:xfrm>
            <a:off x="663575" y="2016027"/>
            <a:ext cx="4595578" cy="43924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EA9DA"/>
              </a:buClr>
              <a:buSzPts val="2000"/>
              <a:buFont typeface="Open Sans SemiBold"/>
              <a:buNone/>
            </a:pPr>
            <a:r>
              <a:rPr lang="en-GB"/>
              <a:t>Overview</a:t>
            </a:r>
            <a:endParaRPr/>
          </a:p>
        </p:txBody>
      </p:sp>
      <p:sp>
        <p:nvSpPr>
          <p:cNvPr id="377" name="Google Shape;377;p9"/>
          <p:cNvSpPr/>
          <p:nvPr/>
        </p:nvSpPr>
        <p:spPr>
          <a:xfrm>
            <a:off x="2558903" y="2820457"/>
            <a:ext cx="5082362" cy="3250465"/>
          </a:xfrm>
          <a:prstGeom prst="rect">
            <a:avLst/>
          </a:prstGeom>
          <a:solidFill>
            <a:srgbClr val="9CC2E5">
              <a:alpha val="38823"/>
            </a:srgbClr>
          </a:solidFill>
          <a:ln cap="flat" cmpd="sng" w="38100">
            <a:solidFill>
              <a:srgbClr val="01216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sp>
        <p:nvSpPr>
          <p:cNvPr id="378" name="Google Shape;378;p9"/>
          <p:cNvSpPr/>
          <p:nvPr/>
        </p:nvSpPr>
        <p:spPr>
          <a:xfrm>
            <a:off x="7732787" y="2812034"/>
            <a:ext cx="1694795" cy="3258512"/>
          </a:xfrm>
          <a:prstGeom prst="rect">
            <a:avLst/>
          </a:prstGeom>
          <a:noFill/>
          <a:ln cap="flat" cmpd="sng" w="381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a:ea typeface="Montserrat"/>
              <a:cs typeface="Montserrat"/>
              <a:sym typeface="Montserrat"/>
            </a:endParaRPr>
          </a:p>
        </p:txBody>
      </p:sp>
      <p:grpSp>
        <p:nvGrpSpPr>
          <p:cNvPr id="379" name="Google Shape;379;p9"/>
          <p:cNvGrpSpPr/>
          <p:nvPr/>
        </p:nvGrpSpPr>
        <p:grpSpPr>
          <a:xfrm>
            <a:off x="4643385" y="2416691"/>
            <a:ext cx="4514790" cy="380462"/>
            <a:chOff x="4549253" y="1781793"/>
            <a:chExt cx="5253190" cy="398281"/>
          </a:xfrm>
        </p:grpSpPr>
        <p:sp>
          <p:nvSpPr>
            <p:cNvPr id="380" name="Google Shape;380;p9"/>
            <p:cNvSpPr txBox="1"/>
            <p:nvPr/>
          </p:nvSpPr>
          <p:spPr>
            <a:xfrm>
              <a:off x="4549253" y="1781793"/>
              <a:ext cx="1482968" cy="3866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C00000"/>
                  </a:solidFill>
                  <a:latin typeface="Open Sans"/>
                  <a:ea typeface="Open Sans"/>
                  <a:cs typeface="Open Sans"/>
                  <a:sym typeface="Open Sans"/>
                </a:rPr>
                <a:t>Supply</a:t>
              </a:r>
              <a:endParaRPr/>
            </a:p>
          </p:txBody>
        </p:sp>
        <p:sp>
          <p:nvSpPr>
            <p:cNvPr id="381" name="Google Shape;381;p9"/>
            <p:cNvSpPr txBox="1"/>
            <p:nvPr/>
          </p:nvSpPr>
          <p:spPr>
            <a:xfrm>
              <a:off x="8378090" y="1793445"/>
              <a:ext cx="1424353" cy="3866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rgbClr val="C00000"/>
                  </a:solidFill>
                  <a:latin typeface="Open Sans"/>
                  <a:ea typeface="Open Sans"/>
                  <a:cs typeface="Open Sans"/>
                  <a:sym typeface="Open Sans"/>
                </a:rPr>
                <a:t>Demand</a:t>
              </a:r>
              <a:endParaRPr/>
            </a:p>
          </p:txBody>
        </p:sp>
      </p:grpSp>
      <p:pic>
        <p:nvPicPr>
          <p:cNvPr id="382" name="Google Shape;382;p9"/>
          <p:cNvPicPr preferRelativeResize="0"/>
          <p:nvPr/>
        </p:nvPicPr>
        <p:blipFill rotWithShape="1">
          <a:blip r:embed="rId3">
            <a:alphaModFix/>
          </a:blip>
          <a:srcRect b="0" l="0" r="0" t="0"/>
          <a:stretch/>
        </p:blipFill>
        <p:spPr>
          <a:xfrm>
            <a:off x="2862909" y="3024457"/>
            <a:ext cx="6491432" cy="2806549"/>
          </a:xfrm>
          <a:prstGeom prst="rect">
            <a:avLst/>
          </a:prstGeom>
          <a:noFill/>
          <a:ln>
            <a:noFill/>
          </a:ln>
        </p:spPr>
      </p:pic>
      <p:sp>
        <p:nvSpPr>
          <p:cNvPr id="383" name="Google Shape;383;p9"/>
          <p:cNvSpPr/>
          <p:nvPr/>
        </p:nvSpPr>
        <p:spPr>
          <a:xfrm>
            <a:off x="8102419" y="123237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5_Slide9.mp3" id="384" name="Google Shape;384;p9"/>
          <p:cNvPicPr preferRelativeResize="0"/>
          <p:nvPr/>
        </p:nvPicPr>
        <p:blipFill rotWithShape="1">
          <a:blip r:embed="rId4">
            <a:alphaModFix/>
          </a:blip>
          <a:srcRect b="0" l="0" r="0" t="0"/>
          <a:stretch/>
        </p:blipFill>
        <p:spPr>
          <a:xfrm>
            <a:off x="8160532" y="131357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2021-05-20T11:41:38Z</dcterms:created>
  <dc:creator>Francesco Gardumi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