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303" r:id="rId5"/>
    <p:sldId id="257" r:id="rId6"/>
    <p:sldId id="290" r:id="rId7"/>
    <p:sldId id="263" r:id="rId8"/>
    <p:sldId id="289" r:id="rId9"/>
    <p:sldId id="288" r:id="rId10"/>
    <p:sldId id="287" r:id="rId11"/>
    <p:sldId id="264" r:id="rId12"/>
    <p:sldId id="293" r:id="rId13"/>
    <p:sldId id="292" r:id="rId14"/>
    <p:sldId id="291" r:id="rId15"/>
    <p:sldId id="294" r:id="rId16"/>
    <p:sldId id="272" r:id="rId17"/>
    <p:sldId id="271" r:id="rId18"/>
    <p:sldId id="300" r:id="rId19"/>
    <p:sldId id="299" r:id="rId20"/>
    <p:sldId id="298" r:id="rId21"/>
    <p:sldId id="297" r:id="rId22"/>
    <p:sldId id="296" r:id="rId23"/>
    <p:sldId id="295" r:id="rId24"/>
    <p:sldId id="301" r:id="rId25"/>
    <p:sldId id="302" r:id="rId26"/>
    <p:sldId id="30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rFPQm8jIWpd9N9RbWQo3Ug==" hashData="alggLGcKibR5X5v3WWkonL8sJIxFGtX0vjGoI/MyZYUItmNKMfB22tojsBdxaPcx1+WS/1dmB4yZn9Wy5ukmC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A8D8BD-0CE1-49D8-B3B5-B531F3C87570}" v="5" dt="2024-06-19T10:27:07.4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43"/>
    <p:restoredTop sz="93021" autoAdjust="0"/>
  </p:normalViewPr>
  <p:slideViewPr>
    <p:cSldViewPr snapToGrid="0">
      <p:cViewPr varScale="1">
        <p:scale>
          <a:sx n="106" d="100"/>
          <a:sy n="106" d="100"/>
        </p:scale>
        <p:origin x="97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cifique  Koshikwinja Matabishi" userId="b883134d-80e9-442d-8aca-c31300c49644" providerId="ADAL" clId="{74A8D8BD-0CE1-49D8-B3B5-B531F3C87570}"/>
    <pc:docChg chg="undo custSel modSld">
      <pc:chgData name="Pacifique  Koshikwinja Matabishi" userId="b883134d-80e9-442d-8aca-c31300c49644" providerId="ADAL" clId="{74A8D8BD-0CE1-49D8-B3B5-B531F3C87570}" dt="2024-06-19T12:19:50.681" v="483" actId="20577"/>
      <pc:docMkLst>
        <pc:docMk/>
      </pc:docMkLst>
      <pc:sldChg chg="modSp mod modNotes">
        <pc:chgData name="Pacifique  Koshikwinja Matabishi" userId="b883134d-80e9-442d-8aca-c31300c49644" providerId="ADAL" clId="{74A8D8BD-0CE1-49D8-B3B5-B531F3C87570}" dt="2024-06-19T10:27:07.603" v="34" actId="27636"/>
        <pc:sldMkLst>
          <pc:docMk/>
          <pc:sldMk cId="4233018141" sldId="257"/>
        </pc:sldMkLst>
        <pc:spChg chg="mod">
          <ac:chgData name="Pacifique  Koshikwinja Matabishi" userId="b883134d-80e9-442d-8aca-c31300c49644" providerId="ADAL" clId="{74A8D8BD-0CE1-49D8-B3B5-B531F3C87570}" dt="2024-06-19T10:26:47.714" v="20"/>
          <ac:spMkLst>
            <pc:docMk/>
            <pc:sldMk cId="4233018141" sldId="257"/>
            <ac:spMk id="5" creationId="{7A64E691-7814-FE47-A332-0A7257AB0132}"/>
          </ac:spMkLst>
        </pc:spChg>
        <pc:spChg chg="mod">
          <ac:chgData name="Pacifique  Koshikwinja Matabishi" userId="b883134d-80e9-442d-8aca-c31300c49644" providerId="ADAL" clId="{74A8D8BD-0CE1-49D8-B3B5-B531F3C87570}" dt="2024-06-19T10:27:07.466" v="33"/>
          <ac:spMkLst>
            <pc:docMk/>
            <pc:sldMk cId="4233018141" sldId="257"/>
            <ac:spMk id="6" creationId="{99DEA05E-3DE2-714D-9D7C-D14D82DB9D79}"/>
          </ac:spMkLst>
        </pc:spChg>
        <pc:spChg chg="mod">
          <ac:chgData name="Pacifique  Koshikwinja Matabishi" userId="b883134d-80e9-442d-8aca-c31300c49644" providerId="ADAL" clId="{74A8D8BD-0CE1-49D8-B3B5-B531F3C87570}" dt="2024-06-19T10:27:07.466" v="33"/>
          <ac:spMkLst>
            <pc:docMk/>
            <pc:sldMk cId="4233018141" sldId="257"/>
            <ac:spMk id="7" creationId="{3C276C9C-C4DA-D54A-9115-ED5E65939740}"/>
          </ac:spMkLst>
        </pc:spChg>
        <pc:spChg chg="mod">
          <ac:chgData name="Pacifique  Koshikwinja Matabishi" userId="b883134d-80e9-442d-8aca-c31300c49644" providerId="ADAL" clId="{74A8D8BD-0CE1-49D8-B3B5-B531F3C87570}" dt="2024-06-19T10:27:07.603" v="34" actId="27636"/>
          <ac:spMkLst>
            <pc:docMk/>
            <pc:sldMk cId="4233018141" sldId="257"/>
            <ac:spMk id="14" creationId="{D2B48615-9B59-FC42-8A1C-39AC6AD2B38A}"/>
          </ac:spMkLst>
        </pc:spChg>
      </pc:sldChg>
      <pc:sldChg chg="modSp mod">
        <pc:chgData name="Pacifique  Koshikwinja Matabishi" userId="b883134d-80e9-442d-8aca-c31300c49644" providerId="ADAL" clId="{74A8D8BD-0CE1-49D8-B3B5-B531F3C87570}" dt="2024-06-19T10:41:37.227" v="76" actId="6549"/>
        <pc:sldMkLst>
          <pc:docMk/>
          <pc:sldMk cId="348628638" sldId="263"/>
        </pc:sldMkLst>
        <pc:spChg chg="mod">
          <ac:chgData name="Pacifique  Koshikwinja Matabishi" userId="b883134d-80e9-442d-8aca-c31300c49644" providerId="ADAL" clId="{74A8D8BD-0CE1-49D8-B3B5-B531F3C87570}" dt="2024-06-19T10:41:37.227" v="76" actId="6549"/>
          <ac:spMkLst>
            <pc:docMk/>
            <pc:sldMk cId="348628638" sldId="263"/>
            <ac:spMk id="4" creationId="{AA9A38AD-04A1-40F1-A48B-504115F77691}"/>
          </ac:spMkLst>
        </pc:spChg>
        <pc:spChg chg="mod">
          <ac:chgData name="Pacifique  Koshikwinja Matabishi" userId="b883134d-80e9-442d-8aca-c31300c49644" providerId="ADAL" clId="{74A8D8BD-0CE1-49D8-B3B5-B531F3C87570}" dt="2024-06-19T10:32:34.134" v="41" actId="20577"/>
          <ac:spMkLst>
            <pc:docMk/>
            <pc:sldMk cId="348628638" sldId="263"/>
            <ac:spMk id="9" creationId="{D65E6D98-BE8C-6B4C-B23E-6167300445AE}"/>
          </ac:spMkLst>
        </pc:spChg>
      </pc:sldChg>
      <pc:sldChg chg="modSp mod modNotes">
        <pc:chgData name="Pacifique  Koshikwinja Matabishi" userId="b883134d-80e9-442d-8aca-c31300c49644" providerId="ADAL" clId="{74A8D8BD-0CE1-49D8-B3B5-B531F3C87570}" dt="2024-06-19T10:26:51.017" v="27" actId="27636"/>
        <pc:sldMkLst>
          <pc:docMk/>
          <pc:sldMk cId="587726888" sldId="271"/>
        </pc:sldMkLst>
        <pc:spChg chg="mod">
          <ac:chgData name="Pacifique  Koshikwinja Matabishi" userId="b883134d-80e9-442d-8aca-c31300c49644" providerId="ADAL" clId="{74A8D8BD-0CE1-49D8-B3B5-B531F3C87570}" dt="2024-06-19T10:26:51.017" v="27" actId="27636"/>
          <ac:spMkLst>
            <pc:docMk/>
            <pc:sldMk cId="587726888" sldId="271"/>
            <ac:spMk id="3" creationId="{CDA52FED-8872-4634-A21B-808032E7260A}"/>
          </ac:spMkLst>
        </pc:spChg>
      </pc:sldChg>
      <pc:sldChg chg="modSp mod modNotesTx">
        <pc:chgData name="Pacifique  Koshikwinja Matabishi" userId="b883134d-80e9-442d-8aca-c31300c49644" providerId="ADAL" clId="{74A8D8BD-0CE1-49D8-B3B5-B531F3C87570}" dt="2024-06-19T10:56:44.626" v="233" actId="20577"/>
        <pc:sldMkLst>
          <pc:docMk/>
          <pc:sldMk cId="3783120606" sldId="287"/>
        </pc:sldMkLst>
        <pc:spChg chg="mod">
          <ac:chgData name="Pacifique  Koshikwinja Matabishi" userId="b883134d-80e9-442d-8aca-c31300c49644" providerId="ADAL" clId="{74A8D8BD-0CE1-49D8-B3B5-B531F3C87570}" dt="2024-06-19T10:55:30.470" v="223" actId="313"/>
          <ac:spMkLst>
            <pc:docMk/>
            <pc:sldMk cId="3783120606" sldId="287"/>
            <ac:spMk id="4" creationId="{AA9A38AD-04A1-40F1-A48B-504115F77691}"/>
          </ac:spMkLst>
        </pc:spChg>
      </pc:sldChg>
      <pc:sldChg chg="modSp mod modNotes modNotesTx">
        <pc:chgData name="Pacifique  Koshikwinja Matabishi" userId="b883134d-80e9-442d-8aca-c31300c49644" providerId="ADAL" clId="{74A8D8BD-0CE1-49D8-B3B5-B531F3C87570}" dt="2024-06-19T10:53:12.754" v="205"/>
        <pc:sldMkLst>
          <pc:docMk/>
          <pc:sldMk cId="2141982089" sldId="288"/>
        </pc:sldMkLst>
        <pc:spChg chg="mod">
          <ac:chgData name="Pacifique  Koshikwinja Matabishi" userId="b883134d-80e9-442d-8aca-c31300c49644" providerId="ADAL" clId="{74A8D8BD-0CE1-49D8-B3B5-B531F3C87570}" dt="2024-06-19T10:51:09.538" v="165" actId="20577"/>
          <ac:spMkLst>
            <pc:docMk/>
            <pc:sldMk cId="2141982089" sldId="288"/>
            <ac:spMk id="4" creationId="{AA9A38AD-04A1-40F1-A48B-504115F77691}"/>
          </ac:spMkLst>
        </pc:spChg>
        <pc:spChg chg="mod">
          <ac:chgData name="Pacifique  Koshikwinja Matabishi" userId="b883134d-80e9-442d-8aca-c31300c49644" providerId="ADAL" clId="{74A8D8BD-0CE1-49D8-B3B5-B531F3C87570}" dt="2024-06-19T10:51:38.529" v="203" actId="6549"/>
          <ac:spMkLst>
            <pc:docMk/>
            <pc:sldMk cId="2141982089" sldId="288"/>
            <ac:spMk id="7" creationId="{543FC389-6BCC-47B2-BC02-5F57529C5EF2}"/>
          </ac:spMkLst>
        </pc:spChg>
      </pc:sldChg>
      <pc:sldChg chg="modSp mod modNotes modNotesTx">
        <pc:chgData name="Pacifique  Koshikwinja Matabishi" userId="b883134d-80e9-442d-8aca-c31300c49644" providerId="ADAL" clId="{74A8D8BD-0CE1-49D8-B3B5-B531F3C87570}" dt="2024-06-19T10:48:35.134" v="132" actId="313"/>
        <pc:sldMkLst>
          <pc:docMk/>
          <pc:sldMk cId="2416325256" sldId="289"/>
        </pc:sldMkLst>
        <pc:spChg chg="mod">
          <ac:chgData name="Pacifique  Koshikwinja Matabishi" userId="b883134d-80e9-442d-8aca-c31300c49644" providerId="ADAL" clId="{74A8D8BD-0CE1-49D8-B3B5-B531F3C87570}" dt="2024-06-19T10:48:35.134" v="132" actId="313"/>
          <ac:spMkLst>
            <pc:docMk/>
            <pc:sldMk cId="2416325256" sldId="289"/>
            <ac:spMk id="4" creationId="{AA9A38AD-04A1-40F1-A48B-504115F77691}"/>
          </ac:spMkLst>
        </pc:spChg>
      </pc:sldChg>
      <pc:sldChg chg="modSp mod modNotes">
        <pc:chgData name="Pacifique  Koshikwinja Matabishi" userId="b883134d-80e9-442d-8aca-c31300c49644" providerId="ADAL" clId="{74A8D8BD-0CE1-49D8-B3B5-B531F3C87570}" dt="2024-06-19T10:26:50.976" v="24" actId="27636"/>
        <pc:sldMkLst>
          <pc:docMk/>
          <pc:sldMk cId="3679203223" sldId="290"/>
        </pc:sldMkLst>
        <pc:spChg chg="mod">
          <ac:chgData name="Pacifique  Koshikwinja Matabishi" userId="b883134d-80e9-442d-8aca-c31300c49644" providerId="ADAL" clId="{74A8D8BD-0CE1-49D8-B3B5-B531F3C87570}" dt="2024-06-19T10:26:50.976" v="24" actId="27636"/>
          <ac:spMkLst>
            <pc:docMk/>
            <pc:sldMk cId="3679203223" sldId="290"/>
            <ac:spMk id="4" creationId="{AA9A38AD-04A1-40F1-A48B-504115F77691}"/>
          </ac:spMkLst>
        </pc:spChg>
      </pc:sldChg>
      <pc:sldChg chg="modSp mod">
        <pc:chgData name="Pacifique  Koshikwinja Matabishi" userId="b883134d-80e9-442d-8aca-c31300c49644" providerId="ADAL" clId="{74A8D8BD-0CE1-49D8-B3B5-B531F3C87570}" dt="2024-06-19T11:06:26.257" v="394" actId="20577"/>
        <pc:sldMkLst>
          <pc:docMk/>
          <pc:sldMk cId="3301694072" sldId="291"/>
        </pc:sldMkLst>
        <pc:spChg chg="mod">
          <ac:chgData name="Pacifique  Koshikwinja Matabishi" userId="b883134d-80e9-442d-8aca-c31300c49644" providerId="ADAL" clId="{74A8D8BD-0CE1-49D8-B3B5-B531F3C87570}" dt="2024-06-19T11:06:26.257" v="394" actId="20577"/>
          <ac:spMkLst>
            <pc:docMk/>
            <pc:sldMk cId="3301694072" sldId="291"/>
            <ac:spMk id="3" creationId="{4C4C48A3-4120-4937-9758-BEC20EE16D23}"/>
          </ac:spMkLst>
        </pc:spChg>
      </pc:sldChg>
      <pc:sldChg chg="modSp mod modNotesTx">
        <pc:chgData name="Pacifique  Koshikwinja Matabishi" userId="b883134d-80e9-442d-8aca-c31300c49644" providerId="ADAL" clId="{74A8D8BD-0CE1-49D8-B3B5-B531F3C87570}" dt="2024-06-19T11:04:49.839" v="352" actId="20577"/>
        <pc:sldMkLst>
          <pc:docMk/>
          <pc:sldMk cId="2699512724" sldId="292"/>
        </pc:sldMkLst>
        <pc:spChg chg="mod">
          <ac:chgData name="Pacifique  Koshikwinja Matabishi" userId="b883134d-80e9-442d-8aca-c31300c49644" providerId="ADAL" clId="{74A8D8BD-0CE1-49D8-B3B5-B531F3C87570}" dt="2024-06-19T11:02:33.482" v="283" actId="20577"/>
          <ac:spMkLst>
            <pc:docMk/>
            <pc:sldMk cId="2699512724" sldId="292"/>
            <ac:spMk id="3" creationId="{4C4C48A3-4120-4937-9758-BEC20EE16D23}"/>
          </ac:spMkLst>
        </pc:spChg>
        <pc:spChg chg="mod">
          <ac:chgData name="Pacifique  Koshikwinja Matabishi" userId="b883134d-80e9-442d-8aca-c31300c49644" providerId="ADAL" clId="{74A8D8BD-0CE1-49D8-B3B5-B531F3C87570}" dt="2024-06-19T11:02:42.656" v="305" actId="20577"/>
          <ac:spMkLst>
            <pc:docMk/>
            <pc:sldMk cId="2699512724" sldId="292"/>
            <ac:spMk id="7" creationId="{66079F33-94E2-452F-B485-FB959270C153}"/>
          </ac:spMkLst>
        </pc:spChg>
      </pc:sldChg>
      <pc:sldChg chg="modNotes modNotesTx">
        <pc:chgData name="Pacifique  Koshikwinja Matabishi" userId="b883134d-80e9-442d-8aca-c31300c49644" providerId="ADAL" clId="{74A8D8BD-0CE1-49D8-B3B5-B531F3C87570}" dt="2024-06-19T11:00:34.091" v="255" actId="20577"/>
        <pc:sldMkLst>
          <pc:docMk/>
          <pc:sldMk cId="1434912619" sldId="293"/>
        </pc:sldMkLst>
      </pc:sldChg>
      <pc:sldChg chg="modSp mod">
        <pc:chgData name="Pacifique  Koshikwinja Matabishi" userId="b883134d-80e9-442d-8aca-c31300c49644" providerId="ADAL" clId="{74A8D8BD-0CE1-49D8-B3B5-B531F3C87570}" dt="2024-06-19T11:09:57.206" v="411" actId="20577"/>
        <pc:sldMkLst>
          <pc:docMk/>
          <pc:sldMk cId="3388702328" sldId="294"/>
        </pc:sldMkLst>
        <pc:spChg chg="mod">
          <ac:chgData name="Pacifique  Koshikwinja Matabishi" userId="b883134d-80e9-442d-8aca-c31300c49644" providerId="ADAL" clId="{74A8D8BD-0CE1-49D8-B3B5-B531F3C87570}" dt="2024-06-19T11:09:57.206" v="411" actId="20577"/>
          <ac:spMkLst>
            <pc:docMk/>
            <pc:sldMk cId="3388702328" sldId="294"/>
            <ac:spMk id="3" creationId="{4C4C48A3-4120-4937-9758-BEC20EE16D23}"/>
          </ac:spMkLst>
        </pc:spChg>
      </pc:sldChg>
      <pc:sldChg chg="modSp">
        <pc:chgData name="Pacifique  Koshikwinja Matabishi" userId="b883134d-80e9-442d-8aca-c31300c49644" providerId="ADAL" clId="{74A8D8BD-0CE1-49D8-B3B5-B531F3C87570}" dt="2024-06-19T10:26:47.714" v="20"/>
        <pc:sldMkLst>
          <pc:docMk/>
          <pc:sldMk cId="2461131029" sldId="295"/>
        </pc:sldMkLst>
        <pc:spChg chg="mod">
          <ac:chgData name="Pacifique  Koshikwinja Matabishi" userId="b883134d-80e9-442d-8aca-c31300c49644" providerId="ADAL" clId="{74A8D8BD-0CE1-49D8-B3B5-B531F3C87570}" dt="2024-06-19T10:26:47.714" v="20"/>
          <ac:spMkLst>
            <pc:docMk/>
            <pc:sldMk cId="2461131029" sldId="295"/>
            <ac:spMk id="8" creationId="{63FE2775-FB72-4D44-B480-06EBB7F679B3}"/>
          </ac:spMkLst>
        </pc:spChg>
      </pc:sldChg>
      <pc:sldChg chg="modSp mod modNotes">
        <pc:chgData name="Pacifique  Koshikwinja Matabishi" userId="b883134d-80e9-442d-8aca-c31300c49644" providerId="ADAL" clId="{74A8D8BD-0CE1-49D8-B3B5-B531F3C87570}" dt="2024-06-19T10:26:51.053" v="29" actId="27636"/>
        <pc:sldMkLst>
          <pc:docMk/>
          <pc:sldMk cId="3649185678" sldId="296"/>
        </pc:sldMkLst>
        <pc:spChg chg="mod">
          <ac:chgData name="Pacifique  Koshikwinja Matabishi" userId="b883134d-80e9-442d-8aca-c31300c49644" providerId="ADAL" clId="{74A8D8BD-0CE1-49D8-B3B5-B531F3C87570}" dt="2024-06-19T10:26:51.053" v="29" actId="27636"/>
          <ac:spMkLst>
            <pc:docMk/>
            <pc:sldMk cId="3649185678" sldId="296"/>
            <ac:spMk id="3" creationId="{CDA52FED-8872-4634-A21B-808032E7260A}"/>
          </ac:spMkLst>
        </pc:spChg>
        <pc:spChg chg="mod">
          <ac:chgData name="Pacifique  Koshikwinja Matabishi" userId="b883134d-80e9-442d-8aca-c31300c49644" providerId="ADAL" clId="{74A8D8BD-0CE1-49D8-B3B5-B531F3C87570}" dt="2024-06-19T10:26:47.714" v="20"/>
          <ac:spMkLst>
            <pc:docMk/>
            <pc:sldMk cId="3649185678" sldId="296"/>
            <ac:spMk id="8" creationId="{63FE2775-FB72-4D44-B480-06EBB7F679B3}"/>
          </ac:spMkLst>
        </pc:spChg>
      </pc:sldChg>
      <pc:sldChg chg="modSp mod modNotesTx">
        <pc:chgData name="Pacifique  Koshikwinja Matabishi" userId="b883134d-80e9-442d-8aca-c31300c49644" providerId="ADAL" clId="{74A8D8BD-0CE1-49D8-B3B5-B531F3C87570}" dt="2024-06-19T11:30:10.858" v="449" actId="20577"/>
        <pc:sldMkLst>
          <pc:docMk/>
          <pc:sldMk cId="3892989850" sldId="298"/>
        </pc:sldMkLst>
        <pc:spChg chg="mod">
          <ac:chgData name="Pacifique  Koshikwinja Matabishi" userId="b883134d-80e9-442d-8aca-c31300c49644" providerId="ADAL" clId="{74A8D8BD-0CE1-49D8-B3B5-B531F3C87570}" dt="2024-06-19T11:26:16.745" v="433" actId="20577"/>
          <ac:spMkLst>
            <pc:docMk/>
            <pc:sldMk cId="3892989850" sldId="298"/>
            <ac:spMk id="3" creationId="{CDA52FED-8872-4634-A21B-808032E7260A}"/>
          </ac:spMkLst>
        </pc:spChg>
      </pc:sldChg>
      <pc:sldChg chg="modSp mod modNotes">
        <pc:chgData name="Pacifique  Koshikwinja Matabishi" userId="b883134d-80e9-442d-8aca-c31300c49644" providerId="ADAL" clId="{74A8D8BD-0CE1-49D8-B3B5-B531F3C87570}" dt="2024-06-19T11:20:16.552" v="417"/>
        <pc:sldMkLst>
          <pc:docMk/>
          <pc:sldMk cId="24684950" sldId="299"/>
        </pc:sldMkLst>
        <pc:spChg chg="mod">
          <ac:chgData name="Pacifique  Koshikwinja Matabishi" userId="b883134d-80e9-442d-8aca-c31300c49644" providerId="ADAL" clId="{74A8D8BD-0CE1-49D8-B3B5-B531F3C87570}" dt="2024-06-19T11:20:16.552" v="417"/>
          <ac:spMkLst>
            <pc:docMk/>
            <pc:sldMk cId="24684950" sldId="299"/>
            <ac:spMk id="3" creationId="{CDA52FED-8872-4634-A21B-808032E7260A}"/>
          </ac:spMkLst>
        </pc:spChg>
      </pc:sldChg>
      <pc:sldChg chg="modNotes">
        <pc:chgData name="Pacifique  Koshikwinja Matabishi" userId="b883134d-80e9-442d-8aca-c31300c49644" providerId="ADAL" clId="{74A8D8BD-0CE1-49D8-B3B5-B531F3C87570}" dt="2024-06-19T10:26:47.714" v="20"/>
        <pc:sldMkLst>
          <pc:docMk/>
          <pc:sldMk cId="3623949725" sldId="300"/>
        </pc:sldMkLst>
      </pc:sldChg>
      <pc:sldChg chg="modSp mod modNotes modNotesTx">
        <pc:chgData name="Pacifique  Koshikwinja Matabishi" userId="b883134d-80e9-442d-8aca-c31300c49644" providerId="ADAL" clId="{74A8D8BD-0CE1-49D8-B3B5-B531F3C87570}" dt="2024-06-19T12:19:50.681" v="483" actId="20577"/>
        <pc:sldMkLst>
          <pc:docMk/>
          <pc:sldMk cId="2423016990" sldId="301"/>
        </pc:sldMkLst>
        <pc:spChg chg="mod">
          <ac:chgData name="Pacifique  Koshikwinja Matabishi" userId="b883134d-80e9-442d-8aca-c31300c49644" providerId="ADAL" clId="{74A8D8BD-0CE1-49D8-B3B5-B531F3C87570}" dt="2024-06-19T12:19:50.681" v="483" actId="20577"/>
          <ac:spMkLst>
            <pc:docMk/>
            <pc:sldMk cId="2423016990" sldId="301"/>
            <ac:spMk id="3" creationId="{CDA52FED-8872-4634-A21B-808032E7260A}"/>
          </ac:spMkLst>
        </pc:spChg>
        <pc:spChg chg="mod">
          <ac:chgData name="Pacifique  Koshikwinja Matabishi" userId="b883134d-80e9-442d-8aca-c31300c49644" providerId="ADAL" clId="{74A8D8BD-0CE1-49D8-B3B5-B531F3C87570}" dt="2024-06-19T10:26:47.714" v="20"/>
          <ac:spMkLst>
            <pc:docMk/>
            <pc:sldMk cId="2423016990" sldId="301"/>
            <ac:spMk id="8" creationId="{63FE2775-FB72-4D44-B480-06EBB7F679B3}"/>
          </ac:spMkLst>
        </pc:spChg>
      </pc:sldChg>
      <pc:sldChg chg="modSp">
        <pc:chgData name="Pacifique  Koshikwinja Matabishi" userId="b883134d-80e9-442d-8aca-c31300c49644" providerId="ADAL" clId="{74A8D8BD-0CE1-49D8-B3B5-B531F3C87570}" dt="2024-06-19T10:26:47.714" v="20"/>
        <pc:sldMkLst>
          <pc:docMk/>
          <pc:sldMk cId="369751139" sldId="302"/>
        </pc:sldMkLst>
        <pc:spChg chg="mod">
          <ac:chgData name="Pacifique  Koshikwinja Matabishi" userId="b883134d-80e9-442d-8aca-c31300c49644" providerId="ADAL" clId="{74A8D8BD-0CE1-49D8-B3B5-B531F3C87570}" dt="2024-06-19T10:26:47.714" v="20"/>
          <ac:spMkLst>
            <pc:docMk/>
            <pc:sldMk cId="369751139" sldId="302"/>
            <ac:spMk id="8" creationId="{63FE2775-FB72-4D44-B480-06EBB7F679B3}"/>
          </ac:spMkLst>
        </pc:spChg>
      </pc:sldChg>
      <pc:sldChg chg="modSp mod">
        <pc:chgData name="Pacifique  Koshikwinja Matabishi" userId="b883134d-80e9-442d-8aca-c31300c49644" providerId="ADAL" clId="{74A8D8BD-0CE1-49D8-B3B5-B531F3C87570}" dt="2024-06-19T10:26:13.822" v="10" actId="20577"/>
        <pc:sldMkLst>
          <pc:docMk/>
          <pc:sldMk cId="2476947765" sldId="303"/>
        </pc:sldMkLst>
        <pc:spChg chg="mod">
          <ac:chgData name="Pacifique  Koshikwinja Matabishi" userId="b883134d-80e9-442d-8aca-c31300c49644" providerId="ADAL" clId="{74A8D8BD-0CE1-49D8-B3B5-B531F3C87570}" dt="2024-06-19T10:26:13.822" v="10" actId="20577"/>
          <ac:spMkLst>
            <pc:docMk/>
            <pc:sldMk cId="2476947765" sldId="303"/>
            <ac:spMk id="6" creationId="{99DEA05E-3DE2-714D-9D7C-D14D82DB9D79}"/>
          </ac:spMkLst>
        </pc:spChg>
      </pc:sldChg>
      <pc:sldChg chg="modSp">
        <pc:chgData name="Pacifique  Koshikwinja Matabishi" userId="b883134d-80e9-442d-8aca-c31300c49644" providerId="ADAL" clId="{74A8D8BD-0CE1-49D8-B3B5-B531F3C87570}" dt="2024-06-19T10:26:47.714" v="20"/>
        <pc:sldMkLst>
          <pc:docMk/>
          <pc:sldMk cId="3026279763" sldId="304"/>
        </pc:sldMkLst>
        <pc:spChg chg="mod">
          <ac:chgData name="Pacifique  Koshikwinja Matabishi" userId="b883134d-80e9-442d-8aca-c31300c49644" providerId="ADAL" clId="{74A8D8BD-0CE1-49D8-B3B5-B531F3C87570}" dt="2024-06-19T10:26:47.714" v="20"/>
          <ac:spMkLst>
            <pc:docMk/>
            <pc:sldMk cId="3026279763" sldId="304"/>
            <ac:spMk id="8" creationId="{BEB0ECBB-5840-4667-ABEE-135810FF3EDB}"/>
          </ac:spMkLst>
        </pc:spChg>
        <pc:spChg chg="mod">
          <ac:chgData name="Pacifique  Koshikwinja Matabishi" userId="b883134d-80e9-442d-8aca-c31300c49644" providerId="ADAL" clId="{74A8D8BD-0CE1-49D8-B3B5-B531F3C87570}" dt="2024-06-19T10:26:47.714" v="20"/>
          <ac:spMkLst>
            <pc:docMk/>
            <pc:sldMk cId="3026279763" sldId="304"/>
            <ac:spMk id="10" creationId="{28559AD8-90FE-4F3A-B7BC-A98D6A2E825B}"/>
          </ac:spMkLst>
        </pc:spChg>
      </pc:sldChg>
    </pc:docChg>
  </pc:docChgLst>
  <pc:docChgLst>
    <pc:chgData name="Naomi Tan" userId="8ce5270c-ec91-47e3-b3ed-c9746ddfe401" providerId="ADAL" clId="{A5132052-C5A3-47A9-BC56-42DDB0A42A43}"/>
    <pc:docChg chg="modSld">
      <pc:chgData name="Naomi Tan" userId="8ce5270c-ec91-47e3-b3ed-c9746ddfe401" providerId="ADAL" clId="{A5132052-C5A3-47A9-BC56-42DDB0A42A43}" dt="2022-08-11T10:34:02.590" v="17" actId="20577"/>
      <pc:docMkLst>
        <pc:docMk/>
      </pc:docMkLst>
      <pc:sldChg chg="modSp mod">
        <pc:chgData name="Naomi Tan" userId="8ce5270c-ec91-47e3-b3ed-c9746ddfe401" providerId="ADAL" clId="{A5132052-C5A3-47A9-BC56-42DDB0A42A43}" dt="2022-08-11T10:34:02.590" v="17" actId="20577"/>
        <pc:sldMkLst>
          <pc:docMk/>
          <pc:sldMk cId="3026279763" sldId="304"/>
        </pc:sldMkLst>
        <pc:spChg chg="mod">
          <ac:chgData name="Naomi Tan" userId="8ce5270c-ec91-47e3-b3ed-c9746ddfe401" providerId="ADAL" clId="{A5132052-C5A3-47A9-BC56-42DDB0A42A43}" dt="2022-08-11T10:34:02.590" v="17" actId="20577"/>
          <ac:spMkLst>
            <pc:docMk/>
            <pc:sldMk cId="3026279763" sldId="304"/>
            <ac:spMk id="8" creationId="{BEB0ECBB-5840-4667-ABEE-135810FF3EDB}"/>
          </ac:spMkLst>
        </pc:spChg>
      </pc:sldChg>
    </pc:docChg>
  </pc:docChgLst>
  <pc:docChgLst>
    <pc:chgData name="Naomi Tan" userId="8ce5270c-ec91-47e3-b3ed-c9746ddfe401" providerId="ADAL" clId="{6A05D603-7D9C-4DEB-BF47-CFE0CB09360A}"/>
    <pc:docChg chg="undo custSel modSld">
      <pc:chgData name="Naomi Tan" userId="8ce5270c-ec91-47e3-b3ed-c9746ddfe401" providerId="ADAL" clId="{6A05D603-7D9C-4DEB-BF47-CFE0CB09360A}" dt="2022-08-29T11:36:13.011" v="3" actId="20577"/>
      <pc:docMkLst>
        <pc:docMk/>
      </pc:docMkLst>
      <pc:sldChg chg="addSp delSp modSp mod">
        <pc:chgData name="Naomi Tan" userId="8ce5270c-ec91-47e3-b3ed-c9746ddfe401" providerId="ADAL" clId="{6A05D603-7D9C-4DEB-BF47-CFE0CB09360A}" dt="2022-08-29T11:36:13.011" v="3" actId="20577"/>
        <pc:sldMkLst>
          <pc:docMk/>
          <pc:sldMk cId="2476947765" sldId="303"/>
        </pc:sldMkLst>
        <pc:spChg chg="add del mod">
          <ac:chgData name="Naomi Tan" userId="8ce5270c-ec91-47e3-b3ed-c9746ddfe401" providerId="ADAL" clId="{6A05D603-7D9C-4DEB-BF47-CFE0CB09360A}" dt="2022-08-29T11:36:13.011" v="3" actId="20577"/>
          <ac:spMkLst>
            <pc:docMk/>
            <pc:sldMk cId="2476947765" sldId="303"/>
            <ac:spMk id="8" creationId="{FCD026FD-E29A-4C77-841F-C7E5AE81166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Dans cette diapositive, nous comparons les deux sources de financement dont nous avons parlé jusqu'à présent : les fonds propres et la </a:t>
            </a:r>
            <a:r>
              <a:rPr lang="en-US" dirty="0" err="1"/>
              <a:t>dette</a:t>
            </a:r>
            <a:r>
              <a:rPr lang="en-US" dirty="0"/>
              <a:t>.</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FONDS PROPRES : </a:t>
            </a:r>
          </a:p>
          <a:p>
            <a:pPr marL="171450" lvl="0" indent="-171450" algn="l" rtl="0">
              <a:lnSpc>
                <a:spcPct val="100000"/>
              </a:lnSpc>
              <a:spcBef>
                <a:spcPts val="0"/>
              </a:spcBef>
              <a:spcAft>
                <a:spcPts val="0"/>
              </a:spcAft>
              <a:buSzPts val="1100"/>
              <a:buChar char="●"/>
            </a:pPr>
            <a:r>
              <a:rPr lang="en-US" dirty="0"/>
              <a:t>Les fonds propres désignent les fonds investis dans le projet par les promoteurs ou les actionnaires de l'entreprise. </a:t>
            </a:r>
          </a:p>
          <a:p>
            <a:pPr marL="171450" indent="-171450">
              <a:buSzPts val="1100"/>
              <a:buChar char="●"/>
            </a:pPr>
            <a:r>
              <a:rPr lang="en-US" dirty="0"/>
              <a:t>Les détenteurs d'actions sont les propriétaires de l'entreprise, ils ont le droit de vote et contrôlent donc la société. </a:t>
            </a:r>
            <a:endParaRPr lang="en-US" dirty="0">
              <a:cs typeface="Calibri"/>
            </a:endParaRPr>
          </a:p>
          <a:p>
            <a:pPr marL="171450" lvl="0" indent="-171450" algn="l" rtl="0">
              <a:lnSpc>
                <a:spcPct val="100000"/>
              </a:lnSpc>
              <a:spcBef>
                <a:spcPts val="0"/>
              </a:spcBef>
              <a:spcAft>
                <a:spcPts val="0"/>
              </a:spcAft>
              <a:buSzPts val="1100"/>
              <a:buChar char="●"/>
            </a:pPr>
            <a:r>
              <a:rPr lang="en-US" dirty="0"/>
              <a:t>Ils reçoivent des dividendes basés sur les bénéfices nets et bénéficient de plus-values si le prix de l'action augmente. </a:t>
            </a:r>
          </a:p>
          <a:p>
            <a:pPr marL="171450" lvl="0" indent="-171450" algn="l" rtl="0">
              <a:lnSpc>
                <a:spcPct val="100000"/>
              </a:lnSpc>
              <a:spcBef>
                <a:spcPts val="0"/>
              </a:spcBef>
              <a:spcAft>
                <a:spcPts val="0"/>
              </a:spcAft>
              <a:buSzPts val="1100"/>
              <a:buChar char="●"/>
            </a:pPr>
            <a:r>
              <a:rPr lang="en-US" dirty="0"/>
              <a:t>Les détenteurs d'actions prennent des risques. Ils ne recevront aucun dividende si l'entreprise enregistre des pertes.</a:t>
            </a:r>
          </a:p>
          <a:p>
            <a:pPr marL="171450" indent="-171450">
              <a:buSzPts val="1100"/>
              <a:buChar char="●"/>
            </a:pPr>
            <a:r>
              <a:rPr lang="en-US" dirty="0"/>
              <a:t>En cas de faillite, les actionnaires ont une créance résiduelle sur les actifs de la société, c'est-à-dire après les créances des prêteurs. </a:t>
            </a:r>
            <a:endParaRPr lang="en-US" dirty="0">
              <a:cs typeface="Calibri"/>
            </a:endParaRPr>
          </a:p>
          <a:p>
            <a:pPr marL="171450" lvl="0" indent="-171450" algn="l" rtl="0">
              <a:lnSpc>
                <a:spcPct val="100000"/>
              </a:lnSpc>
              <a:spcBef>
                <a:spcPts val="0"/>
              </a:spcBef>
              <a:spcAft>
                <a:spcPts val="0"/>
              </a:spcAft>
              <a:buSzPts val="1100"/>
              <a:buChar char="●"/>
            </a:pPr>
            <a:r>
              <a:rPr lang="en-US" dirty="0"/>
              <a:t>Comme ils prennent un risque plus élevé, ils s'attendent à un retour sur investissement plus important. </a:t>
            </a:r>
          </a:p>
          <a:p>
            <a:pPr marL="171450" lvl="0" indent="-171450" algn="l" rtl="0">
              <a:lnSpc>
                <a:spcPct val="100000"/>
              </a:lnSpc>
              <a:spcBef>
                <a:spcPts val="0"/>
              </a:spcBef>
              <a:spcAft>
                <a:spcPts val="0"/>
              </a:spcAft>
              <a:buSzPts val="1100"/>
              <a:buChar char="●"/>
            </a:pPr>
            <a:r>
              <a:rPr lang="en-US" dirty="0"/>
              <a:t>Le dividende est imposable.</a:t>
            </a:r>
          </a:p>
          <a:p>
            <a:pPr marL="0" lvl="0" indent="0" algn="l" rtl="0">
              <a:lnSpc>
                <a:spcPct val="100000"/>
              </a:lnSpc>
              <a:spcBef>
                <a:spcPts val="0"/>
              </a:spcBef>
              <a:spcAft>
                <a:spcPts val="0"/>
              </a:spcAft>
              <a:buSzPts val="1100"/>
              <a:buNone/>
            </a:pPr>
            <a:endParaRPr lang="en-US" dirty="0"/>
          </a:p>
          <a:p>
            <a:pPr>
              <a:buSzPts val="1100"/>
            </a:pPr>
            <a:r>
              <a:rPr lang="en-US" dirty="0"/>
              <a:t>Maintenant, </a:t>
            </a:r>
            <a:r>
              <a:rPr lang="en-US" dirty="0" err="1"/>
              <a:t>parlons</a:t>
            </a:r>
            <a:r>
              <a:rPr lang="en-US" dirty="0"/>
              <a:t> </a:t>
            </a:r>
            <a:r>
              <a:rPr lang="en-US" dirty="0" err="1"/>
              <a:t>d’EMPRUNT</a:t>
            </a:r>
            <a:r>
              <a:rPr lang="en-US" b="1" dirty="0"/>
              <a:t> :</a:t>
            </a:r>
            <a:endParaRPr lang="en-US" dirty="0"/>
          </a:p>
          <a:p>
            <a:pPr marL="171450" lvl="0" indent="-171450" algn="l" rtl="0">
              <a:lnSpc>
                <a:spcPct val="100000"/>
              </a:lnSpc>
              <a:spcBef>
                <a:spcPts val="0"/>
              </a:spcBef>
              <a:spcAft>
                <a:spcPts val="0"/>
              </a:spcAft>
              <a:buSzPts val="1100"/>
              <a:buChar char="●"/>
            </a:pPr>
            <a:r>
              <a:rPr lang="en-US" dirty="0"/>
              <a:t>Ceux qui prêtent de l'argent sont les créanciers. Ils ne sont pas les propriétaires. </a:t>
            </a:r>
          </a:p>
          <a:p>
            <a:pPr marL="171450" lvl="0" indent="-171450" algn="l" rtl="0">
              <a:lnSpc>
                <a:spcPct val="100000"/>
              </a:lnSpc>
              <a:spcBef>
                <a:spcPts val="0"/>
              </a:spcBef>
              <a:spcAft>
                <a:spcPts val="0"/>
              </a:spcAft>
              <a:buSzPts val="1100"/>
              <a:buChar char="●"/>
            </a:pPr>
            <a:r>
              <a:rPr lang="en-US" dirty="0"/>
              <a:t>Ils prêtent des fonds à un taux d'intérêt convenu pour une période déterminée. </a:t>
            </a:r>
          </a:p>
          <a:p>
            <a:pPr marL="171450" lvl="0" indent="-171450" algn="l" rtl="0">
              <a:lnSpc>
                <a:spcPct val="100000"/>
              </a:lnSpc>
              <a:spcBef>
                <a:spcPts val="0"/>
              </a:spcBef>
              <a:spcAft>
                <a:spcPts val="0"/>
              </a:spcAft>
              <a:buSzPts val="1100"/>
              <a:buChar char="●"/>
            </a:pPr>
            <a:r>
              <a:rPr lang="en-US" dirty="0"/>
              <a:t>Ils reçoivent des paiements pour le principal et les intérêts, que l'entreprise fasse des bénéfices ou des pertes. </a:t>
            </a:r>
          </a:p>
          <a:p>
            <a:pPr marL="171450" indent="-171450">
              <a:buSzPts val="1100"/>
              <a:buChar char="●"/>
            </a:pPr>
            <a:r>
              <a:rPr lang="en-US" dirty="0"/>
              <a:t>En cas de faillite, les prêteurs auraient une créance prioritaire sur les actifs de l'entreprise. </a:t>
            </a:r>
          </a:p>
          <a:p>
            <a:pPr marL="171450" indent="-171450">
              <a:buSzPts val="1100"/>
              <a:buChar char="●"/>
            </a:pPr>
            <a:r>
              <a:rPr lang="en-US" dirty="0"/>
              <a:t>Comme les prêteurs prennent moins de risques, le financement par l'emprunt coûte moins cher que le financement par les fonds propres.</a:t>
            </a:r>
          </a:p>
          <a:p>
            <a:pPr marL="171450" indent="-171450">
              <a:buSzPts val="1100"/>
              <a:buChar char="●"/>
            </a:pPr>
            <a:r>
              <a:rPr lang="en-US" dirty="0"/>
              <a:t>En outre, les intérêts sont déductibles de l'impôt. Ces caractéristiques de la dette améliorent le rendement du flux de trésorerie net du projet et sont donc bénéfiques pour les actionnaires. </a:t>
            </a:r>
            <a:endParaRPr lang="en-US" dirty="0">
              <a:cs typeface="Calibri"/>
            </a:endParaRPr>
          </a:p>
          <a:p>
            <a:pPr marL="171450" lvl="0" indent="-171450" algn="l" rtl="0">
              <a:lnSpc>
                <a:spcPct val="100000"/>
              </a:lnSpc>
              <a:spcBef>
                <a:spcPts val="0"/>
              </a:spcBef>
              <a:spcAft>
                <a:spcPts val="0"/>
              </a:spcAft>
              <a:buSzPts val="1100"/>
              <a:buChar char="●"/>
            </a:pPr>
            <a:r>
              <a:rPr lang="en-US" dirty="0"/>
              <a:t>Par conséquent, un endettement plus important améliore le rendement du projet, mais augmente également le risque de faillite. </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484300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dirty="0"/>
              <a:t>Il existe aujourd'hui de nombreux instruments financiers innovants, dont certains présentent à la fois les caractéristiques de la dette et du capital. Ce groupe, qui se présente sous diverses formes, est appelé </a:t>
            </a:r>
            <a:r>
              <a:rPr lang="en-US" b="1" dirty="0"/>
              <a:t>FINANCE HYBRIDE ou MEZZANINE</a:t>
            </a:r>
            <a:r>
              <a:rPr lang="en-US" dirty="0"/>
              <a:t>. </a:t>
            </a:r>
          </a:p>
          <a:p>
            <a:pPr marL="0" lvl="0" indent="0" algn="l" rtl="0">
              <a:lnSpc>
                <a:spcPct val="100000"/>
              </a:lnSpc>
              <a:spcBef>
                <a:spcPts val="0"/>
              </a:spcBef>
              <a:spcAft>
                <a:spcPts val="0"/>
              </a:spcAft>
              <a:buSzPts val="1100"/>
              <a:buNone/>
            </a:pPr>
            <a:endParaRPr lang="en-US" dirty="0"/>
          </a:p>
          <a:p>
            <a:pPr>
              <a:buSzPts val="1100"/>
            </a:pPr>
            <a:r>
              <a:rPr lang="en-US" b="1" dirty="0"/>
              <a:t>L'action préférentielle est l'</a:t>
            </a:r>
            <a:r>
              <a:rPr lang="en-US" dirty="0"/>
              <a:t>un de ces instruments. Elle est également appelée "quasi-fonds propres" et est parfois utilisée pour attirer des investisseurs peu enclins à prendre des risques. Elles reçoivent un dividende - normalement à un taux fixe. Toutefois, le conseil d'administration peut décider de ne pas verser de dividendes sur les actions privilégiées. Le paiement aux détenteurs d'actions privilégiées est prioritaire par rapport aux dividendes versés aux actionnaires ordinaires, mais il est subordonné aux créances des bailleurs de fonds et des autres créanciers de l'entreprise. Les détenteurs d'actions privilégiées n'ont parfois aucun droit de vote.</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006097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dirty="0"/>
              <a:t> Les dettes sont parfois qualifiées de seniors ou de juniors, ou encore de </a:t>
            </a:r>
            <a:r>
              <a:rPr lang="en-US" b="1" dirty="0"/>
              <a:t>SUBORDONNÉES</a:t>
            </a:r>
            <a:r>
              <a:rPr lang="en-US" dirty="0"/>
              <a:t>. Dans ce cas, l'ancienneté indique une hiérarchie dans le remboursement du prêt par rapport aux autres prêteurs.</a:t>
            </a:r>
          </a:p>
          <a:p>
            <a:pPr marL="171450" lvl="0" indent="-171450" algn="l" rtl="0">
              <a:lnSpc>
                <a:spcPct val="100000"/>
              </a:lnSpc>
              <a:spcBef>
                <a:spcPts val="0"/>
              </a:spcBef>
              <a:spcAft>
                <a:spcPts val="0"/>
              </a:spcAft>
              <a:buSzPts val="1100"/>
              <a:buChar char="●"/>
            </a:pPr>
            <a:r>
              <a:rPr lang="en-US" dirty="0"/>
              <a:t>Les détenteurs d'une dette subordonnée ont un droit de second rang sur les actifs du projet en cas de défaillance. En général, cela signifie que les prêteurs subordonnés ne seront remboursés qu'après que les créanciers de premier rang aient été dédommagés. </a:t>
            </a:r>
          </a:p>
          <a:p>
            <a:pPr marL="171450" indent="-171450">
              <a:buSzPts val="1100"/>
              <a:buChar char="●"/>
            </a:pPr>
            <a:r>
              <a:rPr lang="en-US" dirty="0"/>
              <a:t>Il provient souvent de sources qui ont un intérêt direct dans le projet. Par exemple, un sponsor du projet ou des fonds spécialisés qui sont prêts à prendre plus de risques qu'un prêteur de premier rang. </a:t>
            </a:r>
            <a:endParaRPr lang="en-US" dirty="0">
              <a:cs typeface="Calibri"/>
            </a:endParaRPr>
          </a:p>
          <a:p>
            <a:pPr marL="171450" lvl="0" indent="-171450" algn="l" rtl="0">
              <a:lnSpc>
                <a:spcPct val="100000"/>
              </a:lnSpc>
              <a:spcBef>
                <a:spcPts val="0"/>
              </a:spcBef>
              <a:spcAft>
                <a:spcPts val="0"/>
              </a:spcAft>
              <a:buSzPts val="1100"/>
              <a:buChar char="●"/>
            </a:pPr>
            <a:r>
              <a:rPr lang="en-US" dirty="0"/>
              <a:t>Comme on peut s'y attendre, la dette subordonnée peut être beaucoup plus chère que la dette senior. </a:t>
            </a:r>
          </a:p>
          <a:p>
            <a:pPr marL="171450" indent="-171450">
              <a:buSzPts val="1100"/>
              <a:buChar char="●"/>
            </a:pPr>
            <a:r>
              <a:rPr lang="en-US" dirty="0"/>
              <a:t>Le taux d'intérêt d'un prêt subordonné est plus élevé que celui de la dette senior. La prime dépend de divers paramètres de risque. Toutefois, le paiement des intérêts étant déductible fiscalement, il réduit le coût global du capital.</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38099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Maintenant que vous avez appris les différentes caractéristiques des capitaux propres et des capitaux empruntés, nous devons nous pencher sur la </a:t>
            </a:r>
            <a:r>
              <a:rPr lang="en-US" b="1" dirty="0"/>
              <a:t>STRUCTURE DU CAPITAL</a:t>
            </a:r>
            <a:r>
              <a:rPr lang="en-US" dirty="0"/>
              <a:t>. </a:t>
            </a:r>
          </a:p>
          <a:p>
            <a:pPr marL="171450" lvl="0" indent="-171450" algn="l" rtl="0">
              <a:lnSpc>
                <a:spcPct val="100000"/>
              </a:lnSpc>
              <a:spcBef>
                <a:spcPts val="0"/>
              </a:spcBef>
              <a:spcAft>
                <a:spcPts val="0"/>
              </a:spcAft>
              <a:buSzPts val="1100"/>
              <a:buChar char="●"/>
            </a:pPr>
            <a:r>
              <a:rPr lang="en-US" dirty="0"/>
              <a:t>La structure du capital d'une entreprise est la combinaison de dettes à long terme et de capitaux propres que l'entreprise utilise pour financer ses besoins en capitaux. </a:t>
            </a:r>
          </a:p>
          <a:p>
            <a:pPr marL="171450" indent="-171450">
              <a:buSzPts val="1100"/>
              <a:buChar char="●"/>
            </a:pPr>
            <a:r>
              <a:rPr lang="en-US" dirty="0"/>
              <a:t>La structuration d'un montage financier de projet implique de décider de la part des ressources du projet qui doit être apportée sous forme de capitaux propres. Le reste sera constitué de la dette du projet. </a:t>
            </a:r>
            <a:endParaRPr lang="en-US" dirty="0">
              <a:cs typeface="Calibri"/>
            </a:endParaRPr>
          </a:p>
          <a:p>
            <a:pPr marL="171450" lvl="0" indent="-171450" algn="l" rtl="0">
              <a:lnSpc>
                <a:spcPct val="100000"/>
              </a:lnSpc>
              <a:spcBef>
                <a:spcPts val="0"/>
              </a:spcBef>
              <a:spcAft>
                <a:spcPts val="0"/>
              </a:spcAft>
              <a:buSzPts val="1100"/>
              <a:buChar char="●"/>
            </a:pPr>
            <a:r>
              <a:rPr lang="en-US" dirty="0"/>
              <a:t>Comme les capitaux empruntés et les capitaux propres ont des coûts différents, les décisions relatives à la structure du capital peuvent avoir des conséquences importantes sur la valeur de l'entreprise et sur le coût du capital. </a:t>
            </a:r>
          </a:p>
          <a:p>
            <a:pPr marL="171450" indent="-171450">
              <a:buSzPts val="1100"/>
              <a:buChar char="●"/>
            </a:pPr>
            <a:r>
              <a:rPr lang="en-US" dirty="0"/>
              <a:t>Il est difficile de répondre à cette question : Quelle est la meilleure structure de capital pour une entreprise, à un moment donné ?</a:t>
            </a:r>
            <a:endParaRPr lang="en-US" dirty="0">
              <a:cs typeface="Calibri"/>
            </a:endParaRPr>
          </a:p>
          <a:p>
            <a:pPr marL="171450" lvl="0" indent="-10160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Le RATIO DE LA DETTE PAR RAPPORT AUX FONDS PROPRES </a:t>
            </a:r>
            <a:r>
              <a:rPr lang="en-US" dirty="0"/>
              <a:t>est un ratio financier important.</a:t>
            </a:r>
          </a:p>
          <a:p>
            <a:pPr marL="171450" lvl="0" indent="-171450" algn="l" rtl="0">
              <a:lnSpc>
                <a:spcPct val="100000"/>
              </a:lnSpc>
              <a:spcBef>
                <a:spcPts val="0"/>
              </a:spcBef>
              <a:spcAft>
                <a:spcPts val="0"/>
              </a:spcAft>
              <a:buSzPts val="1100"/>
              <a:buChar char="●"/>
            </a:pPr>
            <a:r>
              <a:rPr lang="en-US" dirty="0"/>
              <a:t>Il indique la proportion relative de fonds propres et de dettes utilisée pour financer les actifs d'une entreprise. Il est également connu sous le nom de risque, de ratio d'endettement ou d'effet de levier.</a:t>
            </a:r>
          </a:p>
          <a:p>
            <a:pPr marL="171450" indent="-171450">
              <a:buSzPts val="1100"/>
              <a:buChar char="●"/>
            </a:pPr>
            <a:r>
              <a:rPr lang="en-US" dirty="0"/>
              <a:t>Le ratio d'endettement est égal à la dette à long terme divisée par les capitaux propres. </a:t>
            </a:r>
            <a:endParaRPr lang="en-US" dirty="0">
              <a:cs typeface="Calibri"/>
            </a:endParaRPr>
          </a:p>
          <a:p>
            <a:pPr marL="171450" lvl="0" indent="-171450" algn="l" rtl="0">
              <a:lnSpc>
                <a:spcPct val="100000"/>
              </a:lnSpc>
              <a:spcBef>
                <a:spcPts val="0"/>
              </a:spcBef>
              <a:spcAft>
                <a:spcPts val="0"/>
              </a:spcAft>
              <a:buSzPts val="1100"/>
              <a:buChar char="●"/>
            </a:pPr>
            <a:r>
              <a:rPr lang="en-US" dirty="0"/>
              <a:t>Généralement, les données de l'année fiscale précédente sont utilisées pour le calcul. </a:t>
            </a:r>
          </a:p>
          <a:p>
            <a:pPr marL="171450" lvl="0" indent="-171450" algn="l" rtl="0">
              <a:lnSpc>
                <a:spcPct val="100000"/>
              </a:lnSpc>
              <a:spcBef>
                <a:spcPts val="0"/>
              </a:spcBef>
              <a:spcAft>
                <a:spcPts val="0"/>
              </a:spcAft>
              <a:buSzPts val="1100"/>
              <a:buChar char="●"/>
            </a:pPr>
            <a:r>
              <a:rPr lang="en-US" dirty="0"/>
              <a:t>Si le ratio est supérieur à 1, la majorité des actifs sont financés par la dette.</a:t>
            </a:r>
          </a:p>
          <a:p>
            <a:pPr marL="171450" lvl="0" indent="-171450" algn="l" rtl="0">
              <a:lnSpc>
                <a:spcPct val="100000"/>
              </a:lnSpc>
              <a:spcBef>
                <a:spcPts val="0"/>
              </a:spcBef>
              <a:spcAft>
                <a:spcPts val="0"/>
              </a:spcAft>
              <a:buSzPts val="1100"/>
              <a:buChar char="●"/>
            </a:pPr>
            <a:r>
              <a:rPr lang="en-US" dirty="0"/>
              <a:t>S'il est inférieur à 1, les actifs sont principalement financés par des fonds propres. </a:t>
            </a:r>
          </a:p>
          <a:p>
            <a:pPr marL="171450" lvl="0" indent="-171450" algn="l" rtl="0">
              <a:lnSpc>
                <a:spcPct val="100000"/>
              </a:lnSpc>
              <a:spcBef>
                <a:spcPts val="0"/>
              </a:spcBef>
              <a:spcAft>
                <a:spcPts val="0"/>
              </a:spcAft>
              <a:buSzPts val="1100"/>
              <a:buChar char="●"/>
            </a:pPr>
            <a:r>
              <a:rPr lang="en-US" dirty="0"/>
              <a:t>Investir dans une entreprise dont le ratio d'endettement est plus élevé peut s'avérer plus risqué, surtout en période de hausse des taux d'intérêt, car des intérêts supplémentaires doivent être versés.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dirty="0"/>
              <a:t>Sur cette diapositive, vous pouvez voir deux projets avec des structures de capital différentes. Les actifs du premier sont financés par une proportion égale de fonds propres et de dettes, tandis que le second utilise plus de fonds propres et moins de dettes pour financer ses actifs.</a:t>
            </a:r>
          </a:p>
          <a:p>
            <a:pPr marL="171450" indent="-171450">
              <a:buSzPts val="1100"/>
              <a:buChar char="●"/>
            </a:pPr>
            <a:r>
              <a:rPr lang="en-US" dirty="0"/>
              <a:t>Le financement par fonds propres est coûteux, car les investisseurs en fonds propres attendent un taux de rendement plus élevé. En outre, de nombreux systèmes d'entreprise permettent de déduire les intérêts en tant que coûts, ce qui confère un avantage fiscal significatif au </a:t>
            </a:r>
            <a:r>
              <a:rPr lang="en-US" dirty="0" err="1"/>
              <a:t>recours</a:t>
            </a:r>
            <a:r>
              <a:rPr lang="en-US" dirty="0"/>
              <a:t> au financement par l'emprunt. Cela signifie en fait que le gouvernement paie une partie des intérêts. Cela contribue à augmenter le bénéfice et donc le rendement de l'investissement. Cela permet également de réduire le coût du capital, ce que nous expliquerons plus tard en détail.</a:t>
            </a:r>
            <a:endParaRPr lang="en-US" dirty="0">
              <a:cs typeface="Calibri"/>
            </a:endParaRPr>
          </a:p>
          <a:p>
            <a:pPr marL="171450" indent="-171450">
              <a:buSzPts val="1100"/>
              <a:buChar char="●"/>
            </a:pPr>
            <a:r>
              <a:rPr lang="en-US" dirty="0"/>
              <a:t>Ainsi, le ratio d'endettement détermine le coût moyen du capital utilisé dans le projet. Des fonds propres plus élevés augmentent le coût du capital. Il existe toutefois un compromis, car un niveau d'endettement trop élevé augmente les risques de faillite. </a:t>
            </a:r>
            <a:endParaRPr lang="en-US" dirty="0">
              <a:cs typeface="Calibri" panose="020F0502020204030204"/>
            </a:endParaRPr>
          </a:p>
          <a:p>
            <a:pPr marL="171450" lvl="0" indent="-171450" algn="l" rtl="0">
              <a:lnSpc>
                <a:spcPct val="100000"/>
              </a:lnSpc>
              <a:spcBef>
                <a:spcPts val="0"/>
              </a:spcBef>
              <a:spcAft>
                <a:spcPts val="0"/>
              </a:spcAft>
              <a:buSzPts val="1100"/>
              <a:buChar char="●"/>
            </a:pPr>
            <a:r>
              <a:rPr lang="en-US" dirty="0"/>
              <a:t>Le ratio d'endettement est un outil rapide pour les analystes financiers et les investisseurs potentiels.</a:t>
            </a:r>
            <a:endParaRPr lang="en-US" dirty="0">
              <a:cs typeface="Calibri" panose="020F0502020204030204"/>
            </a:endParaRPr>
          </a:p>
          <a:p>
            <a:pPr marL="171450" indent="-171450">
              <a:buSzPts val="1100"/>
              <a:buChar char="●"/>
            </a:pPr>
            <a:r>
              <a:rPr lang="en-US" dirty="0"/>
              <a:t>Il est clair qu'une part de capital plus élevée signifie un engagement plus important de la part des promoteurs du projet et un risque plus faible pour les prêteurs. Ainsi, les prêteurs apprécient une part de capital élevée, tandis que les promoteurs préfèrent une part de capital plus faible afin de minimiser les fonds qu'ils immobilisent dans un seul projet. </a:t>
            </a:r>
            <a:endParaRPr lang="en-US" dirty="0">
              <a:cs typeface="Calibri" panose="020F0502020204030204"/>
            </a:endParaRPr>
          </a:p>
          <a:p>
            <a:pPr marL="171450" indent="-171450">
              <a:buSzPts val="1100"/>
              <a:buFont typeface="Arial"/>
              <a:buChar char="•"/>
            </a:pPr>
            <a:r>
              <a:rPr lang="en-US" dirty="0"/>
              <a:t>Le ratio d'endettement acceptable dépend de la solvabilité des promoteurs, des risques et de la localisation du projet. </a:t>
            </a:r>
            <a:endParaRPr lang="en-US" dirty="0">
              <a:cs typeface="Calibri"/>
            </a:endParaRPr>
          </a:p>
          <a:p>
            <a:pPr marL="171450" indent="-171450">
              <a:buSzPts val="1100"/>
              <a:buFont typeface="Arial"/>
              <a:buChar char="•"/>
            </a:pPr>
            <a:r>
              <a:rPr lang="en-US" dirty="0"/>
              <a:t>Le ratio d'endettement peut être spécifié par le droit des sociétés d'un pays.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577206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1200"/>
              </a:spcBef>
              <a:spcAft>
                <a:spcPts val="0"/>
              </a:spcAft>
              <a:buSzPts val="1100"/>
              <a:buNone/>
            </a:pPr>
            <a:r>
              <a:rPr lang="en-US" dirty="0"/>
              <a:t>Le terme </a:t>
            </a:r>
            <a:r>
              <a:rPr lang="en-US" b="1" dirty="0"/>
              <a:t>DIVIDENDE </a:t>
            </a:r>
            <a:r>
              <a:rPr lang="en-US" dirty="0"/>
              <a:t>fait généralement référence à un paiement effectué par une société à ses actionnaires à partir de son revenu net en tant que distribution de bénéfices. </a:t>
            </a:r>
          </a:p>
          <a:p>
            <a:pPr marL="0" lvl="0" indent="0" algn="l" rtl="0">
              <a:lnSpc>
                <a:spcPct val="115000"/>
              </a:lnSpc>
              <a:spcBef>
                <a:spcPts val="2400"/>
              </a:spcBef>
              <a:spcAft>
                <a:spcPts val="0"/>
              </a:spcAft>
              <a:buSzPts val="1100"/>
              <a:buNone/>
            </a:pPr>
            <a:r>
              <a:rPr lang="en-US" b="1" dirty="0"/>
              <a:t>Le rendement des capitaux propres, </a:t>
            </a:r>
            <a:r>
              <a:rPr lang="en-US" dirty="0"/>
              <a:t>ou ROE, est une mesure de l'évolution de l'investissement des actionnaires </a:t>
            </a:r>
            <a:r>
              <a:rPr lang="en-US"/>
              <a:t>au cours </a:t>
            </a:r>
            <a:r>
              <a:rPr lang="en-US" dirty="0"/>
              <a:t>de l'année et se définit comme le dividende divisé par les capitaux propres.</a:t>
            </a:r>
            <a:endParaRPr lang="en-US" dirty="0">
              <a:cs typeface="Calibri"/>
            </a:endParaRPr>
          </a:p>
          <a:p>
            <a:pPr marL="0" lvl="0" indent="0" algn="l" rtl="0">
              <a:lnSpc>
                <a:spcPct val="115000"/>
              </a:lnSpc>
              <a:spcBef>
                <a:spcPts val="2400"/>
              </a:spcBef>
              <a:spcAft>
                <a:spcPts val="1200"/>
              </a:spcAft>
              <a:buSzPts val="1100"/>
              <a:buNone/>
            </a:pPr>
            <a:r>
              <a:rPr lang="en-US" dirty="0"/>
              <a:t>En d'autres termes, la </a:t>
            </a:r>
            <a:r>
              <a:rPr lang="en-US" b="0" i="1" dirty="0">
                <a:solidFill>
                  <a:srgbClr val="202124"/>
                </a:solidFill>
                <a:latin typeface="Roboto"/>
                <a:ea typeface="Roboto"/>
                <a:cs typeface="Roboto"/>
                <a:sym typeface="Roboto"/>
              </a:rPr>
              <a:t>rentabilité des capitaux propres est le pourcentage qu'un actionnaire gagne pour </a:t>
            </a:r>
            <a:r>
              <a:rPr lang="en-US" i="1" dirty="0">
                <a:solidFill>
                  <a:srgbClr val="202124"/>
                </a:solidFill>
                <a:latin typeface="Roboto"/>
                <a:ea typeface="Roboto"/>
                <a:cs typeface="Roboto"/>
                <a:sym typeface="Roboto"/>
              </a:rPr>
              <a:t>son </a:t>
            </a:r>
            <a:r>
              <a:rPr lang="en-US" b="0" i="1" dirty="0">
                <a:solidFill>
                  <a:srgbClr val="202124"/>
                </a:solidFill>
                <a:latin typeface="Roboto"/>
                <a:ea typeface="Roboto"/>
                <a:cs typeface="Roboto"/>
                <a:sym typeface="Roboto"/>
              </a:rPr>
              <a:t>investissement, un peu comme les intérêts sur un compte bancaire. Un actionnaire profite des paiements de dividendes, qui sont mis en relation avec l'argent </a:t>
            </a:r>
            <a:r>
              <a:rPr lang="en-US" i="1" dirty="0">
                <a:solidFill>
                  <a:srgbClr val="202124"/>
                </a:solidFill>
                <a:latin typeface="Roboto"/>
                <a:ea typeface="Roboto"/>
                <a:cs typeface="Roboto"/>
                <a:sym typeface="Roboto"/>
              </a:rPr>
              <a:t>qu'il a </a:t>
            </a:r>
            <a:r>
              <a:rPr lang="en-US" b="0" i="1" dirty="0">
                <a:solidFill>
                  <a:srgbClr val="202124"/>
                </a:solidFill>
                <a:latin typeface="Roboto"/>
                <a:ea typeface="Roboto"/>
                <a:cs typeface="Roboto"/>
                <a:sym typeface="Roboto"/>
              </a:rPr>
              <a:t>investi, c'est-à-dire </a:t>
            </a:r>
            <a:r>
              <a:rPr lang="en-US" i="1" dirty="0">
                <a:solidFill>
                  <a:srgbClr val="202124"/>
                </a:solidFill>
                <a:latin typeface="Roboto"/>
                <a:ea typeface="Roboto"/>
                <a:cs typeface="Roboto"/>
                <a:sym typeface="Roboto"/>
              </a:rPr>
              <a:t>ses </a:t>
            </a:r>
            <a:r>
              <a:rPr lang="en-US" b="0" i="1" dirty="0">
                <a:solidFill>
                  <a:srgbClr val="202124"/>
                </a:solidFill>
                <a:latin typeface="Roboto"/>
                <a:ea typeface="Roboto"/>
                <a:cs typeface="Roboto"/>
                <a:sym typeface="Roboto"/>
              </a:rPr>
              <a:t>capitaux propres.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551891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b="0" dirty="0"/>
              <a:t>Le </a:t>
            </a:r>
            <a:r>
              <a:rPr lang="en-US" b="1" dirty="0"/>
              <a:t>COÛT DES FONDS PROPRES </a:t>
            </a:r>
            <a:r>
              <a:rPr lang="en-US" dirty="0"/>
              <a:t>R(E) est le rendement que les investisseurs en fonds propres exigent pour leur investissement dans l'entreprise. </a:t>
            </a:r>
          </a:p>
          <a:p>
            <a:pPr marL="171450" lvl="0" indent="-171450" algn="l" rtl="0">
              <a:lnSpc>
                <a:spcPct val="100000"/>
              </a:lnSpc>
              <a:spcBef>
                <a:spcPts val="0"/>
              </a:spcBef>
              <a:spcAft>
                <a:spcPts val="0"/>
              </a:spcAft>
              <a:buSzPts val="1100"/>
              <a:buChar char="●"/>
            </a:pPr>
            <a:r>
              <a:rPr lang="en-US" dirty="0"/>
              <a:t>Le rendement requis dépend du risque de l'investissement. </a:t>
            </a:r>
          </a:p>
          <a:p>
            <a:pPr marL="171450" lvl="0" indent="-171450" algn="l" rtl="0">
              <a:lnSpc>
                <a:spcPct val="100000"/>
              </a:lnSpc>
              <a:spcBef>
                <a:spcPts val="0"/>
              </a:spcBef>
              <a:spcAft>
                <a:spcPts val="0"/>
              </a:spcAft>
              <a:buSzPts val="1100"/>
              <a:buChar char="●"/>
            </a:pPr>
            <a:r>
              <a:rPr lang="en-US" dirty="0"/>
              <a:t>Plus le risque est élevé, plus le rendement requis est important.</a:t>
            </a:r>
            <a:endParaRPr lang="en-US" dirty="0">
              <a:cs typeface="Calibri"/>
            </a:endParaRP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Outre les fonds propres, les entreprises </a:t>
            </a:r>
            <a:r>
              <a:rPr lang="en-US" err="1"/>
              <a:t>ont</a:t>
            </a:r>
            <a:r>
              <a:rPr lang="en-US"/>
              <a:t> recours </a:t>
            </a:r>
            <a:r>
              <a:rPr lang="en-US" dirty="0"/>
              <a:t>à l'endettement pour financer leurs investissements. Le </a:t>
            </a:r>
            <a:r>
              <a:rPr lang="en-US" b="1" dirty="0"/>
              <a:t>COÛT DE LA DETTE</a:t>
            </a:r>
            <a:r>
              <a:rPr lang="en-US" dirty="0"/>
              <a:t>, R(D), est simplement le taux d'intérêt que l'entreprise doit payer sur les nouveaux emprunts.</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2492054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Le </a:t>
            </a:r>
            <a:r>
              <a:rPr lang="en-US" b="1" dirty="0"/>
              <a:t>COÛT MOYEN PONDÉRÉ DU CAPITAL</a:t>
            </a:r>
            <a:r>
              <a:rPr lang="en-US" dirty="0"/>
              <a:t>, ou CMPC : </a:t>
            </a:r>
          </a:p>
          <a:p>
            <a:pPr marL="171450" indent="-171450">
              <a:buSzPts val="1100"/>
              <a:buChar char="●"/>
            </a:pPr>
            <a:r>
              <a:rPr lang="en-US" dirty="0"/>
              <a:t>Il s'agit du rendement minimum que l'entreprise doit tirer de l'actif du projet pour satisfaire ses créanciers, ses propriétaires et les autres fournisseurs de capitaux, faute de quoi ils investiront ailleurs. </a:t>
            </a:r>
            <a:endParaRPr lang="en-US" dirty="0">
              <a:cs typeface="Calibri"/>
            </a:endParaRPr>
          </a:p>
          <a:p>
            <a:pPr marL="171450" lvl="0" indent="-171450" algn="l" rtl="0">
              <a:lnSpc>
                <a:spcPct val="100000"/>
              </a:lnSpc>
              <a:spcBef>
                <a:spcPts val="0"/>
              </a:spcBef>
              <a:spcAft>
                <a:spcPts val="0"/>
              </a:spcAft>
              <a:buSzPts val="1100"/>
              <a:buChar char="●"/>
            </a:pPr>
            <a:r>
              <a:rPr lang="en-US" dirty="0"/>
              <a:t>Pour une entreprise existante, le CMPC est le rendement global que l'entreprise doit obtenir sur ses actifs existants pour maintenir la valeur de ses actions. C'est également le rendement requis pour tout investissement de l'entreprise présentant essentiellement les mêmes risques. </a:t>
            </a:r>
          </a:p>
          <a:p>
            <a:pPr marL="171450" indent="-171450">
              <a:buSzPts val="1100"/>
              <a:buFont typeface="Arial"/>
              <a:buChar char="•"/>
            </a:pPr>
            <a:r>
              <a:rPr lang="en-US" dirty="0"/>
              <a:t>Par conséquent, si nous évaluons les flux de trésorerie d'un projet d'expansion, c'est le taux d'actualisation que nous utiliserons. En d'</a:t>
            </a:r>
            <a:r>
              <a:rPr lang="en-US" i="1" u="sng" dirty="0"/>
              <a:t>autres termes, </a:t>
            </a:r>
            <a:r>
              <a:rPr lang="en-GB" i="1" u="sng" dirty="0"/>
              <a:t>le CMPC est le taux auquel les flux de trésorerie futurs d'une entreprise doivent être actualisés pour obtenir la valeur actuelle de l'entreprise.</a:t>
            </a:r>
            <a:endParaRPr lang="en-US" i="1" u="sng" dirty="0">
              <a:cs typeface="Calibri"/>
            </a:endParaRPr>
          </a:p>
          <a:p>
            <a:pPr marL="0" lvl="0" indent="0" algn="l" rtl="0">
              <a:lnSpc>
                <a:spcPct val="100000"/>
              </a:lnSpc>
              <a:spcBef>
                <a:spcPts val="0"/>
              </a:spcBef>
              <a:spcAft>
                <a:spcPts val="0"/>
              </a:spcAft>
              <a:buSzPts val="1100"/>
              <a:buNone/>
            </a:pPr>
            <a:r>
              <a:rPr lang="en-US" dirty="0"/>
              <a:t>***</a:t>
            </a:r>
          </a:p>
          <a:p>
            <a:pPr marL="171450" lvl="0" indent="-171450" algn="l" rtl="0">
              <a:lnSpc>
                <a:spcPct val="100000"/>
              </a:lnSpc>
              <a:spcBef>
                <a:spcPts val="0"/>
              </a:spcBef>
              <a:spcAft>
                <a:spcPts val="0"/>
              </a:spcAft>
              <a:buSzPts val="1100"/>
              <a:buChar char="●"/>
            </a:pPr>
            <a:r>
              <a:rPr lang="en-US" dirty="0"/>
              <a:t>L'une des principales raisons d'étudier le CMPC est que la valeur de l'entreprise est maximisée lorsque le CMPC est minimisé.</a:t>
            </a:r>
          </a:p>
          <a:p>
            <a:pPr marL="171450" lvl="0" indent="-171450" algn="l" rtl="0">
              <a:lnSpc>
                <a:spcPct val="100000"/>
              </a:lnSpc>
              <a:spcBef>
                <a:spcPts val="0"/>
              </a:spcBef>
              <a:spcAft>
                <a:spcPts val="0"/>
              </a:spcAft>
              <a:buSzPts val="1100"/>
              <a:buChar char="●"/>
            </a:pPr>
            <a:r>
              <a:rPr lang="en-US" dirty="0"/>
              <a:t>Le CMPC est le taux d'actualisation approprié pour l'ensemble des flux de trésorerie de l'entreprise. Étant donné que les valeurs et les taux d'actualisation évoluent en sens inverse, la minimisation du CMPC maximisera la valeur des flux de trésorerie de l'entreprise. Nous voulons donc choisir la structure du capital de l'entreprise de manière à minimiser le CMPC. </a:t>
            </a:r>
          </a:p>
          <a:p>
            <a:pPr marL="171450" indent="-171450">
              <a:buSzPts val="1100"/>
              <a:buChar char="●"/>
            </a:pPr>
            <a:r>
              <a:rPr lang="en-US" dirty="0"/>
              <a:t>Une structure de capital est meilleure qu'une autre si elle se traduit par un CMPC plus faible. Un ratio d'endettement particulier représente la structure de capital optimale s'il se traduit par le CMPC le plus bas possible. </a:t>
            </a:r>
            <a:endParaRPr lang="en-US" dirty="0">
              <a:cs typeface="Calibri"/>
            </a:endParaRPr>
          </a:p>
          <a:p>
            <a:pPr marL="171450" indent="-171450">
              <a:buSzPts val="1100"/>
              <a:buChar char="●"/>
            </a:pPr>
            <a:r>
              <a:rPr lang="en-US" dirty="0"/>
              <a:t>Les entreprises peuvent utiliser le CMPC pour décider du projet à entreprendre. Elle mettra en œuvre le nouveau projet si le rendement est supérieur au coût du capital nécessaire pour le financer. Ou si le rendement des capitaux propres (ROE) est supérieur au CMPC.</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868238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solidFill>
                  <a:schemeClr val="dk1"/>
                </a:solidFill>
              </a:rPr>
              <a:t>Le </a:t>
            </a:r>
            <a:r>
              <a:rPr lang="en-US" b="1" dirty="0">
                <a:solidFill>
                  <a:schemeClr val="dk1"/>
                </a:solidFill>
              </a:rPr>
              <a:t>MARCHÉ FINANCIER joue un rôle </a:t>
            </a:r>
            <a:r>
              <a:rPr lang="en-US" dirty="0">
                <a:solidFill>
                  <a:schemeClr val="dk1"/>
                </a:solidFill>
              </a:rPr>
              <a:t>important dans le financement du projet. </a:t>
            </a:r>
            <a:endParaRPr lang="en-US" dirty="0"/>
          </a:p>
          <a:p>
            <a:pPr marL="0" lvl="0" indent="0" algn="l" rtl="0">
              <a:lnSpc>
                <a:spcPct val="100000"/>
              </a:lnSpc>
              <a:spcBef>
                <a:spcPts val="0"/>
              </a:spcBef>
              <a:spcAft>
                <a:spcPts val="0"/>
              </a:spcAft>
              <a:buSzPts val="1100"/>
              <a:buNone/>
            </a:pPr>
            <a:r>
              <a:rPr lang="en-US" dirty="0">
                <a:solidFill>
                  <a:schemeClr val="dk1"/>
                </a:solidFill>
              </a:rPr>
              <a:t>Un marché financier, comme tout autre marché, est un moyen de mettre en contact des acheteurs et des vendeurs. </a:t>
            </a:r>
            <a:endParaRPr lang="en-US" dirty="0"/>
          </a:p>
          <a:p>
            <a:pPr>
              <a:buSzPts val="1100"/>
            </a:pPr>
            <a:r>
              <a:rPr lang="en-US" dirty="0">
                <a:solidFill>
                  <a:schemeClr val="dk1"/>
                </a:solidFill>
              </a:rPr>
              <a:t>Sur un marché financier, ce sont des titres de créance et des titres de participation qui sont achetés et vendus. </a:t>
            </a:r>
            <a:endParaRPr lang="en-US" dirty="0"/>
          </a:p>
          <a:p>
            <a:pPr marL="0" lvl="0" indent="0" algn="l" rtl="0">
              <a:lnSpc>
                <a:spcPct val="100000"/>
              </a:lnSpc>
              <a:spcBef>
                <a:spcPts val="0"/>
              </a:spcBef>
              <a:spcAft>
                <a:spcPts val="0"/>
              </a:spcAft>
              <a:buSzPts val="1100"/>
              <a:buNone/>
            </a:pPr>
            <a:r>
              <a:rPr lang="en-US" dirty="0">
                <a:solidFill>
                  <a:schemeClr val="dk1"/>
                </a:solidFill>
              </a:rPr>
              <a:t>Les marchés financiers diffèrent toutefois dans les détails. </a:t>
            </a:r>
            <a:endParaRPr lang="en-US" dirty="0"/>
          </a:p>
          <a:p>
            <a:pPr marL="0" lvl="0" indent="0" algn="l" rtl="0">
              <a:lnSpc>
                <a:spcPct val="100000"/>
              </a:lnSpc>
              <a:spcBef>
                <a:spcPts val="0"/>
              </a:spcBef>
              <a:spcAft>
                <a:spcPts val="0"/>
              </a:spcAft>
              <a:buSzPts val="1100"/>
              <a:buNone/>
            </a:pPr>
            <a:endParaRPr lang="en-US" dirty="0">
              <a:solidFill>
                <a:schemeClr val="dk1"/>
              </a:solidFill>
            </a:endParaRPr>
          </a:p>
          <a:p>
            <a:pPr marL="0" lvl="0" indent="0" algn="l" rtl="0">
              <a:lnSpc>
                <a:spcPct val="100000"/>
              </a:lnSpc>
              <a:spcBef>
                <a:spcPts val="0"/>
              </a:spcBef>
              <a:spcAft>
                <a:spcPts val="0"/>
              </a:spcAft>
              <a:buSzPts val="1100"/>
              <a:buNone/>
            </a:pPr>
            <a:r>
              <a:rPr lang="en-US" dirty="0"/>
              <a:t>Ce schéma présente l'</a:t>
            </a:r>
            <a:r>
              <a:rPr lang="en-US" b="1" dirty="0"/>
              <a:t>INTERPLAY ENTRE L'ENTREPRISE ET LE MARCHÉ FINANCIER</a:t>
            </a:r>
            <a:r>
              <a:rPr lang="en-US" dirty="0"/>
              <a:t>. </a:t>
            </a:r>
          </a:p>
          <a:p>
            <a:pPr>
              <a:buSzPts val="1100"/>
            </a:pPr>
            <a:r>
              <a:rPr lang="en-US" dirty="0"/>
              <a:t>Supposons qu'une entreprise vende des actions et emprunte de l'argent pour se procurer des liquidités. L'entreprise reçoit des liquidités des marchés financiers (</a:t>
            </a:r>
            <a:r>
              <a:rPr lang="en-US" b="1" dirty="0"/>
              <a:t>A)</a:t>
            </a:r>
            <a:r>
              <a:rPr lang="en-US" dirty="0"/>
              <a:t>. Elle investit ensuite ces liquidités dans des actifs courants et fixes (</a:t>
            </a:r>
            <a:r>
              <a:rPr lang="en-US" b="1" dirty="0"/>
              <a:t>B). </a:t>
            </a:r>
            <a:r>
              <a:rPr lang="en-US" dirty="0"/>
              <a:t>Ces actifs génèrent des liquidités (</a:t>
            </a:r>
            <a:r>
              <a:rPr lang="en-US" b="1" dirty="0"/>
              <a:t>C), </a:t>
            </a:r>
            <a:r>
              <a:rPr lang="en-US" dirty="0"/>
              <a:t>dont une partie sert à payer l'impôt sur les sociétés (</a:t>
            </a:r>
            <a:r>
              <a:rPr lang="en-US" b="1" dirty="0"/>
              <a:t>D)</a:t>
            </a:r>
            <a:r>
              <a:rPr lang="en-US" dirty="0"/>
              <a:t>. Une fois l'impôt payé, une partie des liquidités est réinvestie dans l'entreprise (</a:t>
            </a:r>
            <a:r>
              <a:rPr lang="en-US" b="1" dirty="0"/>
              <a:t>E). </a:t>
            </a:r>
            <a:r>
              <a:rPr lang="en-US" dirty="0"/>
              <a:t>Le reste retourne sur les marchés financiers sous forme de dividendes et de paiements au titre du service de la dette aux créanciers et aux actionnaires (</a:t>
            </a:r>
            <a:r>
              <a:rPr lang="en-US" b="1" dirty="0"/>
              <a:t>F)</a:t>
            </a:r>
            <a:r>
              <a:rPr lang="en-US" dirty="0"/>
              <a:t>. </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58850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Lorsqu'il finance un nouveau projet, le promoteur peut choisir l'une de ces deux solutions : </a:t>
            </a:r>
          </a:p>
          <a:p>
            <a:pPr marL="171450" lvl="0" indent="-171450" algn="l" rtl="0">
              <a:lnSpc>
                <a:spcPct val="100000"/>
              </a:lnSpc>
              <a:spcBef>
                <a:spcPts val="0"/>
              </a:spcBef>
              <a:spcAft>
                <a:spcPts val="0"/>
              </a:spcAft>
              <a:buSzPts val="1100"/>
              <a:buChar char="●"/>
            </a:pPr>
            <a:r>
              <a:rPr lang="en-US" b="1" dirty="0"/>
              <a:t>Financement des sociétés (ou avec </a:t>
            </a:r>
            <a:r>
              <a:rPr lang="en-US" b="1" dirty="0" err="1"/>
              <a:t>recours</a:t>
            </a:r>
            <a:r>
              <a:rPr lang="en-US" b="1" dirty="0"/>
              <a:t>)</a:t>
            </a:r>
            <a:endParaRPr lang="en-US" dirty="0"/>
          </a:p>
          <a:p>
            <a:pPr marL="171450" lvl="0" indent="-171450" algn="l" rtl="0">
              <a:lnSpc>
                <a:spcPct val="100000"/>
              </a:lnSpc>
              <a:spcBef>
                <a:spcPts val="0"/>
              </a:spcBef>
              <a:spcAft>
                <a:spcPts val="0"/>
              </a:spcAft>
              <a:buSzPts val="1100"/>
              <a:buChar char="●"/>
            </a:pPr>
            <a:r>
              <a:rPr lang="en-US" b="1" dirty="0"/>
              <a:t>Financement par PROJET (ou sans </a:t>
            </a:r>
            <a:r>
              <a:rPr lang="en-US" b="1" dirty="0" err="1"/>
              <a:t>recours</a:t>
            </a:r>
            <a:r>
              <a:rPr lang="en-US" b="1" dirty="0"/>
              <a:t>). </a:t>
            </a:r>
            <a:endParaRPr lang="en-US"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Nous expliquerons tout d'abord le </a:t>
            </a:r>
            <a:r>
              <a:rPr lang="en-US" b="1" dirty="0"/>
              <a:t>FINANCEMENT DES ENTREPRISES.</a:t>
            </a:r>
            <a:endParaRPr lang="en-US" dirty="0"/>
          </a:p>
          <a:p>
            <a:pPr marL="171450" indent="-171450">
              <a:buSzPts val="1100"/>
              <a:buChar char="●"/>
            </a:pPr>
            <a:r>
              <a:rPr lang="en-US" dirty="0"/>
              <a:t>Dans de nombreux cas, un nouveau projet est financé par une entreprise existante, publique ou privée, sur la base de la crédibilité, des revenus et des actifs de l'entreprise. Le nouveau projet est construit comme une extension des actifs déjà existants de l'entreprise. </a:t>
            </a:r>
            <a:endParaRPr lang="en-US" dirty="0">
              <a:cs typeface="Calibri"/>
            </a:endParaRPr>
          </a:p>
          <a:p>
            <a:pPr marL="171450" lvl="0" indent="-171450" algn="l" rtl="0">
              <a:lnSpc>
                <a:spcPct val="100000"/>
              </a:lnSpc>
              <a:spcBef>
                <a:spcPts val="0"/>
              </a:spcBef>
              <a:spcAft>
                <a:spcPts val="0"/>
              </a:spcAft>
              <a:buSzPts val="1100"/>
              <a:buChar char="●"/>
            </a:pPr>
            <a:r>
              <a:rPr lang="en-US" dirty="0"/>
              <a:t>Les fonds nécessaires à cet investissement proviendraient de la trésorerie interne de l'entreprise et d'emprunts.</a:t>
            </a:r>
          </a:p>
          <a:p>
            <a:pPr marL="171450" indent="-171450">
              <a:buSzPts val="1100"/>
              <a:buChar char="●"/>
            </a:pPr>
            <a:r>
              <a:rPr lang="en-US" dirty="0"/>
              <a:t>Les actifs et les dettes apparaîtront dans le bilan de l'entreprise. Les investissements en capital et les emprunts ne seront pas comptabilisés dans le projet. Les prêts seraient considérés comme des dettes de l'entreprise et les prêteurs auraient un </a:t>
            </a:r>
            <a:r>
              <a:rPr lang="en-US" dirty="0" err="1"/>
              <a:t>recours</a:t>
            </a:r>
            <a:r>
              <a:rPr lang="en-US" dirty="0"/>
              <a:t> total sur tous les actifs et revenus de l'entreprise, et pas seulement sur ceux liés au nouveau projet.</a:t>
            </a:r>
            <a:endParaRPr lang="en-US" dirty="0">
              <a:cs typeface="Calibri"/>
            </a:endParaRPr>
          </a:p>
          <a:p>
            <a:pPr marL="171450" indent="-171450">
              <a:buSzPts val="1100"/>
              <a:buChar char="●"/>
            </a:pPr>
            <a:r>
              <a:rPr lang="en-US" dirty="0"/>
              <a:t>Il s'agit d'un financement d'entreprise ou d'un financement de bilan. En d'autres termes, l'emprunt est effectué par l'entreprise dans son ensemble, plutôt que par une entité créée spécifiquement pour détenir la propriété du nouveau projet. </a:t>
            </a:r>
            <a:endParaRPr lang="en-US" dirty="0">
              <a:cs typeface="Calibri"/>
            </a:endParaRPr>
          </a:p>
          <a:p>
            <a:pPr marL="171450" lvl="0" indent="-171450" algn="l" rtl="0">
              <a:lnSpc>
                <a:spcPct val="100000"/>
              </a:lnSpc>
              <a:spcBef>
                <a:spcPts val="0"/>
              </a:spcBef>
              <a:spcAft>
                <a:spcPts val="0"/>
              </a:spcAft>
              <a:buSzPts val="1100"/>
              <a:buChar char="●"/>
            </a:pPr>
            <a:r>
              <a:rPr lang="en-US" dirty="0"/>
              <a:t>Bien que les fonds puissent être fournis pour un investissement dans un projet spécifique, les prêteurs dans le cadre d'un accord de financement d'entreprise se tournent vers les flux de trésorerie et les actifs de l'ensemble de l'entreprise pour assurer le service de la dette et fournir une garantie. </a:t>
            </a:r>
          </a:p>
          <a:p>
            <a:pPr marL="171450" lvl="0" indent="-171450" algn="l" rtl="0">
              <a:lnSpc>
                <a:spcPct val="100000"/>
              </a:lnSpc>
              <a:spcBef>
                <a:spcPts val="0"/>
              </a:spcBef>
              <a:spcAft>
                <a:spcPts val="0"/>
              </a:spcAft>
              <a:buSzPts val="1100"/>
              <a:buChar char="●"/>
            </a:pPr>
            <a:r>
              <a:rPr lang="en-US" dirty="0"/>
              <a:t>Les prêteurs examinent donc attentivement les antécédents financiers de l'entreprise, la viabilité de ses plans d'expansion et ses performances financières prévisionnelles.</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653916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Ce cours </a:t>
            </a:r>
            <a:r>
              <a:rPr lang="en-US" dirty="0"/>
              <a:t>comporte quatre résultats escomptés pour l'apprenant :</a:t>
            </a:r>
          </a:p>
          <a:p>
            <a:pPr marL="171450" indent="-171450">
              <a:buFont typeface="Arial" panose="020B0604020202020204" pitchFamily="34" charset="0"/>
              <a:buChar char="•"/>
            </a:pPr>
            <a:r>
              <a:rPr lang="en-US" dirty="0"/>
              <a:t>Comprendre quelles sont les sources de financement (par exemple, dettes, capitaux propres) à envisager lors de la création d'une entreprise ;</a:t>
            </a:r>
            <a:endParaRPr lang="en-US" dirty="0">
              <a:cs typeface="Calibri"/>
            </a:endParaRPr>
          </a:p>
          <a:p>
            <a:pPr marL="171450" indent="-171450">
              <a:buFont typeface="Arial" panose="020B0604020202020204" pitchFamily="34" charset="0"/>
              <a:buChar char="•"/>
            </a:pPr>
            <a:r>
              <a:rPr lang="en-US" dirty="0">
                <a:cs typeface="Calibri"/>
              </a:rPr>
              <a:t>Distinguer le financement par fonds propres et le financement par l'emprunt ;</a:t>
            </a:r>
          </a:p>
          <a:p>
            <a:pPr marL="171450" indent="-171450">
              <a:buFont typeface="Arial" panose="020B0604020202020204" pitchFamily="34" charset="0"/>
              <a:buChar char="•"/>
            </a:pPr>
            <a:r>
              <a:rPr lang="en-US" dirty="0"/>
              <a:t>Calculer quelques ratios financiers importants ; </a:t>
            </a:r>
            <a:endParaRPr lang="en-US" dirty="0">
              <a:cs typeface="Calibri"/>
            </a:endParaRPr>
          </a:p>
          <a:p>
            <a:pPr marL="171450" indent="-171450">
              <a:buFont typeface="Arial" panose="020B0604020202020204" pitchFamily="34" charset="0"/>
              <a:buChar char="•"/>
            </a:pPr>
            <a:r>
              <a:rPr lang="en-US" dirty="0"/>
              <a:t>Comprendre deux mécanismes différents utilisés pour le financement d'un nouveau projet.</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1932689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Cette diapositive présente un exemple hypothétique de financement d'entreprise. La société A.B.C., une entreprise existante, financera une nouvelle centrale électrique par le biais d'un financement du bilan. Elle placera ses propres ressources en tant que fonds propres. Elle empruntera l'argent au prêteur et l'investira dans le projet. La société A.B.C. recevra les bénéfices de la nouvelle centrale électrique. Une partie de ces bénéfices sera utilisée pour le remboursement de la dette et le reste sera conservé comme rendement des capitaux propres qu'elle a investis dans le projet.</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3519491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7000"/>
              </a:lnSpc>
              <a:spcBef>
                <a:spcPts val="0"/>
              </a:spcBef>
              <a:spcAft>
                <a:spcPts val="0"/>
              </a:spcAft>
              <a:buSzPts val="1100"/>
              <a:buNone/>
            </a:pPr>
            <a:r>
              <a:rPr lang="en-US" dirty="0"/>
              <a:t>Nous allons maintenant parler du </a:t>
            </a:r>
            <a:r>
              <a:rPr lang="en-US" b="1" dirty="0"/>
              <a:t>PROJET ou du FINANCEMENT SANS RECOURS </a:t>
            </a:r>
            <a:r>
              <a:rPr lang="en-US" dirty="0"/>
              <a:t>:</a:t>
            </a:r>
          </a:p>
          <a:p>
            <a:pPr marL="342900" indent="-342900">
              <a:lnSpc>
                <a:spcPct val="107000"/>
              </a:lnSpc>
              <a:spcBef>
                <a:spcPts val="800"/>
              </a:spcBef>
              <a:buSzPts val="1100"/>
              <a:buChar char="●"/>
            </a:pPr>
            <a:r>
              <a:rPr lang="en-US" dirty="0"/>
              <a:t>Une alternative au financement par les entreprises est la création d'une société de projet spécialement destinée à la construction d'un nouveau projet. Cette nouvelle société est appelée "société à finalité spécifique" ou "S.P.V.".</a:t>
            </a:r>
            <a:endParaRPr lang="en-US" dirty="0">
              <a:cs typeface="Calibri"/>
            </a:endParaRPr>
          </a:p>
          <a:p>
            <a:pPr marL="342900" indent="-342900">
              <a:lnSpc>
                <a:spcPct val="107000"/>
              </a:lnSpc>
              <a:spcBef>
                <a:spcPts val="800"/>
              </a:spcBef>
              <a:buSzPts val="1100"/>
              <a:buChar char="●"/>
            </a:pPr>
            <a:r>
              <a:rPr lang="en-US" dirty="0"/>
              <a:t>Dans ce cas, les investissements dans la construction du nouveau projet sont considérés comme des actifs de la S.P.V. Ces fonds prennent la forme de capitaux propres ou de dettes. Les fonds propres proviennent du promoteur ou du sponsor, qui peut être une entreprise existante. Des fonds supplémentaires sont empruntés auprès de diverses sources. </a:t>
            </a:r>
            <a:endParaRPr lang="en-US" dirty="0">
              <a:cs typeface="Calibri"/>
            </a:endParaRPr>
          </a:p>
          <a:p>
            <a:pPr marL="342900" indent="-342900">
              <a:lnSpc>
                <a:spcPct val="107000"/>
              </a:lnSpc>
              <a:spcBef>
                <a:spcPts val="800"/>
              </a:spcBef>
              <a:buSzPts val="1100"/>
              <a:buChar char="●"/>
            </a:pPr>
            <a:r>
              <a:rPr lang="en-US" dirty="0"/>
              <a:t>Dans ce cas, les actifs et les flux de trésorerie du projet garantissent la dette. Les créanciers ou les prêteurs examinent donc attentivement les flux de trésorerie. Les créanciers n'ont pas de droit sur les autres ressources disponibles du promoteur. Ainsi, l'emprunt pour le projet n'est pas comptabilisé dans le bilan général du promoteur ou dans sa solvabilité. </a:t>
            </a:r>
            <a:endParaRPr lang="en-US" dirty="0">
              <a:cs typeface="Calibri" panose="020F0502020204030204"/>
            </a:endParaRPr>
          </a:p>
          <a:p>
            <a:pPr marL="342900" marR="0" lvl="0" indent="-342900" algn="l" rtl="0">
              <a:lnSpc>
                <a:spcPct val="107000"/>
              </a:lnSpc>
              <a:spcBef>
                <a:spcPts val="800"/>
              </a:spcBef>
              <a:spcAft>
                <a:spcPts val="0"/>
              </a:spcAft>
              <a:buSzPts val="1100"/>
              <a:buChar char="●"/>
            </a:pPr>
            <a:r>
              <a:rPr lang="en-US" dirty="0"/>
              <a:t>Ce type d'emprunt autonome, sans garantie des sponsors pour les prêteurs, est connu sous le nom de financement sans </a:t>
            </a:r>
            <a:r>
              <a:rPr lang="en-US" dirty="0" err="1"/>
              <a:t>recours</a:t>
            </a:r>
            <a:r>
              <a:rPr lang="en-US" dirty="0"/>
              <a:t>.</a:t>
            </a:r>
            <a:endParaRPr lang="en-US" dirty="0">
              <a:cs typeface="Calibri"/>
            </a:endParaRPr>
          </a:p>
          <a:p>
            <a:pPr marL="342900" indent="-342900">
              <a:lnSpc>
                <a:spcPct val="107000"/>
              </a:lnSpc>
              <a:spcBef>
                <a:spcPts val="800"/>
              </a:spcBef>
              <a:buSzPts val="1100"/>
              <a:buChar char="●"/>
            </a:pPr>
            <a:r>
              <a:rPr lang="en-US" dirty="0"/>
              <a:t>Dans la pratique, cependant, la plupart des projets bénéficient d'un financement à </a:t>
            </a:r>
            <a:r>
              <a:rPr lang="en-US" dirty="0" err="1"/>
              <a:t>recours</a:t>
            </a:r>
            <a:r>
              <a:rPr lang="en-US" dirty="0"/>
              <a:t> limité, pour lequel les promoteurs s'engagent à fournir un soutien financier conditionnel, en plus de leur engagement initial en matière de fonds propres, afin de rassurer davantage les prêteurs. </a:t>
            </a:r>
            <a:endParaRPr lang="en-US" dirty="0">
              <a:cs typeface="Calibri"/>
            </a:endParaRPr>
          </a:p>
          <a:p>
            <a:pPr marL="342900" marR="0" lvl="0" indent="-342900" algn="l" rtl="0">
              <a:lnSpc>
                <a:spcPct val="107000"/>
              </a:lnSpc>
              <a:spcBef>
                <a:spcPts val="800"/>
              </a:spcBef>
              <a:spcAft>
                <a:spcPts val="0"/>
              </a:spcAft>
              <a:buSzPts val="1100"/>
              <a:buChar char="●"/>
            </a:pPr>
            <a:r>
              <a:rPr lang="en-US" dirty="0"/>
              <a:t>La garantie supplémentaire porte généralement sur les périodes de construction et de démarrage, qui sont les plus risquées. Après l'achèvement, cependant, la créance du prêteur est limitée au flux de revenus du projet et à ses actifs sous-jacents, y compris les contrats d'usine et les permis.</a:t>
            </a:r>
            <a:endParaRPr lang="en-US" dirty="0">
              <a:cs typeface="Calibri"/>
            </a:endParaRPr>
          </a:p>
          <a:p>
            <a:pPr marL="342900" indent="-342900">
              <a:lnSpc>
                <a:spcPct val="107000"/>
              </a:lnSpc>
              <a:spcBef>
                <a:spcPts val="800"/>
              </a:spcBef>
              <a:buSzPts val="1100"/>
              <a:buChar char="●"/>
            </a:pPr>
            <a:r>
              <a:rPr lang="en-US" dirty="0"/>
              <a:t>La structuration et l'organisation d'une telle opération sont beaucoup plus coûteuses que l'option du financement par l'entreprise. Les données disponibles montrent une incidence moyenne des coûts de transaction sur l'investissement total de 5 à 10 %.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749524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pPr>
            <a:r>
              <a:rPr lang="en-US" dirty="0"/>
              <a:t>Cette diapositive montre comment un projet aéroportuaire hypothétique est financé par le biais d'un financement de projet. </a:t>
            </a:r>
          </a:p>
          <a:p>
            <a:pPr marL="171450" indent="-171450">
              <a:buSzPts val="1100"/>
              <a:buChar char="●"/>
            </a:pPr>
            <a:r>
              <a:rPr lang="en-US" dirty="0"/>
              <a:t>La société XYZ est le promoteur du projet. Elle crée une nouvelle société pour le projet, appelée Airport Company. </a:t>
            </a:r>
            <a:endParaRPr lang="en-US" dirty="0">
              <a:cs typeface="Calibri"/>
            </a:endParaRPr>
          </a:p>
          <a:p>
            <a:pPr marL="171450" lvl="0" indent="-171450" algn="l" rtl="0">
              <a:lnSpc>
                <a:spcPct val="100000"/>
              </a:lnSpc>
              <a:spcBef>
                <a:spcPts val="0"/>
              </a:spcBef>
              <a:spcAft>
                <a:spcPts val="0"/>
              </a:spcAft>
              <a:buSzPts val="1100"/>
              <a:buChar char="●"/>
            </a:pPr>
            <a:r>
              <a:rPr lang="en-US" dirty="0"/>
              <a:t>La société XYZ lui apporte des fonds propres. </a:t>
            </a:r>
          </a:p>
          <a:p>
            <a:pPr marL="171450" lvl="0" indent="-171450" algn="l" rtl="0">
              <a:lnSpc>
                <a:spcPct val="100000"/>
              </a:lnSpc>
              <a:spcBef>
                <a:spcPts val="0"/>
              </a:spcBef>
              <a:spcAft>
                <a:spcPts val="0"/>
              </a:spcAft>
              <a:buSzPts val="1100"/>
              <a:buChar char="●"/>
            </a:pPr>
            <a:r>
              <a:rPr lang="en-US" dirty="0"/>
              <a:t>D'autres investisseurs apportent également des fonds propres. </a:t>
            </a:r>
          </a:p>
          <a:p>
            <a:pPr marL="171450" lvl="0" indent="-171450" algn="l" rtl="0">
              <a:lnSpc>
                <a:spcPct val="100000"/>
              </a:lnSpc>
              <a:spcBef>
                <a:spcPts val="0"/>
              </a:spcBef>
              <a:spcAft>
                <a:spcPts val="0"/>
              </a:spcAft>
              <a:buSzPts val="1100"/>
              <a:buChar char="●"/>
            </a:pPr>
            <a:r>
              <a:rPr lang="en-US" dirty="0"/>
              <a:t>L'entreprise aéroportuaire emprunte le reste du capital auprès d'un ensemble de prêteurs. </a:t>
            </a:r>
          </a:p>
          <a:p>
            <a:pPr marL="171450" indent="-171450">
              <a:buSzPts val="1100"/>
              <a:buChar char="●"/>
            </a:pPr>
            <a:r>
              <a:rPr lang="en-US" dirty="0"/>
              <a:t>Lorsque la société Airport commence à percevoir des revenus, elle en utilise une partie pour rembourser la dette et le reste est réparti entre les détenteurs de capitaux, dont la société X.Y.Z. </a:t>
            </a:r>
            <a:endParaRPr lang="en-US" dirty="0">
              <a:cs typeface="Calibri"/>
            </a:endParaRPr>
          </a:p>
          <a:p>
            <a:pPr marL="0" lvl="0" indent="0" algn="l" rtl="0">
              <a:lnSpc>
                <a:spcPct val="100000"/>
              </a:lnSpc>
              <a:spcBef>
                <a:spcPts val="0"/>
              </a:spcBef>
              <a:spcAft>
                <a:spcPts val="0"/>
              </a:spcAft>
              <a:buSzPts val="1100"/>
              <a:buNone/>
            </a:pPr>
            <a:endParaRPr lang="en-US" dirty="0"/>
          </a:p>
          <a:p>
            <a:pPr>
              <a:buSzPts val="1100"/>
            </a:pPr>
            <a:r>
              <a:rPr lang="en-US" dirty="0"/>
              <a:t>C'est la fin de ce module et nous allons maintenant passer au module 2 sur la manière dont les projets énergétiques sont financés dans les pays en développement.</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397857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Commençons par les bases du financement. Lors de la création d'une entreprise, il faut répondre à trois séries de questions : </a:t>
            </a:r>
          </a:p>
          <a:p>
            <a:endParaRPr lang="en-US" dirty="0">
              <a:cs typeface="Calibri"/>
            </a:endParaRPr>
          </a:p>
          <a:p>
            <a:pPr marL="228600" indent="-228600">
              <a:buFont typeface="+mj-lt"/>
              <a:buAutoNum type="arabicPeriod"/>
            </a:pPr>
            <a:r>
              <a:rPr lang="en-US" dirty="0">
                <a:cs typeface="Calibri"/>
              </a:rPr>
              <a:t>La première question à se poser est la suivante : quel investissement à long terme entreprendre ? En d'autres termes, quels seront vos secteurs d'activité et de quels types de bâtiments, de machines et d'équipements aurez-vous besoin ? </a:t>
            </a:r>
          </a:p>
          <a:p>
            <a:pPr marL="228600" indent="-228600">
              <a:buFont typeface="+mj-lt"/>
              <a:buAutoNum type="arabicPeriod"/>
            </a:pPr>
            <a:r>
              <a:rPr lang="en-US" dirty="0">
                <a:cs typeface="Calibri"/>
              </a:rPr>
              <a:t>La deuxième série de questions est la suivante : Où obtiendrez-vous le financement à long terme pour payer votre investissement ? Utiliserez-vous uniquement votre propre argent, ferez-vous appel à d'autres propriétaires ou emprunterez-vous de l'argent ? </a:t>
            </a:r>
          </a:p>
          <a:p>
            <a:pPr marL="228600" indent="-228600">
              <a:buFont typeface="+mj-lt"/>
              <a:buAutoNum type="arabicPeriod"/>
            </a:pPr>
            <a:r>
              <a:rPr lang="en-US" dirty="0">
                <a:cs typeface="Calibri"/>
              </a:rPr>
              <a:t>La troisième question est la suivante : comment allez-vous gérer vos activités financières quotidiennes, telles que l'encaissement des clients et le paiement des fournisseurs ? </a:t>
            </a:r>
          </a:p>
          <a:p>
            <a:endParaRPr lang="en-US" dirty="0">
              <a:cs typeface="Calibri"/>
            </a:endParaRPr>
          </a:p>
          <a:p>
            <a:r>
              <a:rPr lang="en-US" dirty="0">
                <a:cs typeface="Calibri"/>
              </a:rPr>
              <a:t>Les deux premières questions sont l'intérêt de ce module, et nous ignorons la troisième </a:t>
            </a:r>
            <a:r>
              <a:rPr lang="en-US" dirty="0"/>
              <a:t>car elle </a:t>
            </a:r>
            <a:r>
              <a:rPr lang="en-GB" dirty="0"/>
              <a:t>ne correspond pas à l'objectif du </a:t>
            </a:r>
            <a:r>
              <a:rPr lang="en-GB" dirty="0" err="1"/>
              <a:t>cours</a:t>
            </a:r>
            <a:r>
              <a:rPr lang="en-GB" dirty="0"/>
              <a:t> actuel. En effet, dans </a:t>
            </a:r>
            <a:r>
              <a:rPr lang="en-GB" dirty="0" err="1"/>
              <a:t>ce</a:t>
            </a:r>
            <a:r>
              <a:rPr lang="en-GB" dirty="0"/>
              <a:t> </a:t>
            </a:r>
            <a:r>
              <a:rPr lang="en-GB" dirty="0" err="1"/>
              <a:t>cours</a:t>
            </a:r>
            <a:r>
              <a:rPr lang="en-GB" dirty="0"/>
              <a:t>, nous nous intéressons à la manière d'obtenir un financement, et non à la manière de gérer les activités de financement au quotidien</a:t>
            </a:r>
            <a:r>
              <a:rPr lang="en-US" dirty="0"/>
              <a:t>. </a:t>
            </a:r>
            <a:endParaRPr lang="en-US" dirty="0">
              <a:cs typeface="Calibri"/>
            </a:endParaRPr>
          </a:p>
          <a:p>
            <a:r>
              <a:rPr lang="en-US" dirty="0">
                <a:cs typeface="Calibri"/>
              </a:rPr>
              <a:t>Dans les prochaines diapositives, nous approfondirons ces deux séries de questions.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661013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La question 1 concerne les investissements à long terme de l'entreprise. </a:t>
            </a:r>
          </a:p>
          <a:p>
            <a:pPr marL="171450" lvl="0" indent="-171450" algn="l" rtl="0">
              <a:lnSpc>
                <a:spcPct val="100000"/>
              </a:lnSpc>
              <a:spcBef>
                <a:spcPts val="0"/>
              </a:spcBef>
              <a:spcAft>
                <a:spcPts val="0"/>
              </a:spcAft>
              <a:buClr>
                <a:schemeClr val="dk1"/>
              </a:buClr>
              <a:buSzPts val="1100"/>
              <a:buChar char="●"/>
            </a:pPr>
            <a:r>
              <a:rPr lang="en-US" dirty="0"/>
              <a:t>Le processus de planification et de gestion des investissements à long terme d'une entreprise s'appelle la budgétisation du capital, ce qui signifie que le gestionnaire financier tente d'identifier les opportunités d'investissement dont la valeur est supérieure au coût d'acquisition pour l'entreprise.</a:t>
            </a:r>
          </a:p>
          <a:p>
            <a:pPr marL="171450" lvl="0" indent="-171450" algn="l" rtl="0">
              <a:lnSpc>
                <a:spcPct val="100000"/>
              </a:lnSpc>
              <a:spcBef>
                <a:spcPts val="0"/>
              </a:spcBef>
              <a:spcAft>
                <a:spcPts val="0"/>
              </a:spcAft>
              <a:buClr>
                <a:schemeClr val="dk1"/>
              </a:buClr>
              <a:buSzPts val="1100"/>
              <a:buChar char="●"/>
            </a:pPr>
            <a:r>
              <a:rPr lang="en-US" dirty="0"/>
              <a:t>Cela signifie que la valeur des flux de trésorerie générés par un actif doit être supérieure au coût d'acquisition ou de création de cet actif.</a:t>
            </a:r>
          </a:p>
          <a:p>
            <a:pPr marL="171450" indent="-171450">
              <a:buSzPts val="1100"/>
              <a:buChar char="●"/>
            </a:pPr>
            <a:r>
              <a:rPr lang="en-US" dirty="0"/>
              <a:t>Les gestionnaires financiers doivent tenir compte non seulement du montant des liquidités qu'ils s'attendent à recevoir, mais aussi du moment où ils s'attendent à les recevoir et de la probabilité qu'ils les reçoivent. L'évaluation de la taille, du calendrier et du risque des flux de trésorerie futurs fait partie du champ d'application de la budgétisation du capital. </a:t>
            </a:r>
            <a:endParaRPr lang="en-US" dirty="0">
              <a:cs typeface="Calibri"/>
            </a:endParaRPr>
          </a:p>
          <a:p>
            <a:pPr marL="0" lvl="0" indent="0" algn="l" rtl="0">
              <a:lnSpc>
                <a:spcPct val="100000"/>
              </a:lnSpc>
              <a:spcBef>
                <a:spcPts val="0"/>
              </a:spcBef>
              <a:spcAft>
                <a:spcPts val="0"/>
              </a:spcAft>
              <a:buSzPts val="1100"/>
              <a:buNone/>
            </a:pPr>
            <a:endParaRPr lang="en-US" dirty="0"/>
          </a:p>
          <a:p>
            <a:pPr>
              <a:buSzPts val="1100"/>
            </a:pPr>
            <a:r>
              <a:rPr lang="en-US" b="1" dirty="0"/>
              <a:t>La question 2 est la suivante : Où obtiendrez-vous le financement à long terme pour payer l'investissement ?</a:t>
            </a:r>
            <a:endParaRPr lang="en-US" dirty="0"/>
          </a:p>
          <a:p>
            <a:pPr marL="171450" lvl="0" indent="-171450" algn="l" rtl="0">
              <a:lnSpc>
                <a:spcPct val="100000"/>
              </a:lnSpc>
              <a:spcBef>
                <a:spcPts val="0"/>
              </a:spcBef>
              <a:spcAft>
                <a:spcPts val="0"/>
              </a:spcAft>
              <a:buSzPts val="1100"/>
              <a:buChar char="●"/>
            </a:pPr>
            <a:r>
              <a:rPr lang="en-US" dirty="0"/>
              <a:t>Deux options s'offrent au gestionnaire financier : Premièrement, il peut utiliser son propre capital, également appelé fonds propres, ou faire appel à des copropriétaires et utiliser leur capital (également appelé fonds propres), et/ou deuxièmement, il peut emprunter.</a:t>
            </a:r>
            <a:endParaRPr lang="en-US" dirty="0">
              <a:cs typeface="Calibri"/>
            </a:endParaRPr>
          </a:p>
          <a:p>
            <a:pPr marL="171450" lvl="0" indent="-171450" algn="l" rtl="0">
              <a:lnSpc>
                <a:spcPct val="100000"/>
              </a:lnSpc>
              <a:spcBef>
                <a:spcPts val="0"/>
              </a:spcBef>
              <a:spcAft>
                <a:spcPts val="0"/>
              </a:spcAft>
              <a:buSzPts val="1100"/>
              <a:buChar char="●"/>
            </a:pPr>
            <a:r>
              <a:rPr lang="en-US" dirty="0"/>
              <a:t>La structure du capital d'une entreprise est la combinaison spécifique de dettes à long terme et de capitaux propres que l'entreprise utilise pour financer ses opérations. </a:t>
            </a:r>
          </a:p>
          <a:p>
            <a:pPr marL="171450" lvl="0" indent="-171450" algn="l" rtl="0">
              <a:lnSpc>
                <a:spcPct val="100000"/>
              </a:lnSpc>
              <a:spcBef>
                <a:spcPts val="0"/>
              </a:spcBef>
              <a:spcAft>
                <a:spcPts val="0"/>
              </a:spcAft>
              <a:buSzPts val="1100"/>
              <a:buChar char="●"/>
            </a:pPr>
            <a:r>
              <a:rPr lang="en-US" dirty="0"/>
              <a:t>Mais il y a deux préoccupations dans ce domaine :</a:t>
            </a:r>
          </a:p>
          <a:p>
            <a:pPr marL="628650" lvl="1" indent="-171450">
              <a:buSzPts val="1100"/>
              <a:buChar char="○"/>
            </a:pPr>
            <a:r>
              <a:rPr lang="en-US" dirty="0"/>
              <a:t>Tout d'abord, quel montant l'entreprise doit-elle emprunter ? Quelle est la meilleure combinaison de dettes et de capitaux propres ? La combinaison choisie affectera à la fois le risque et la valeur de l'entreprise. </a:t>
            </a:r>
            <a:endParaRPr lang="en-US" dirty="0">
              <a:cs typeface="Calibri"/>
            </a:endParaRPr>
          </a:p>
          <a:p>
            <a:pPr marL="628650" lvl="1" indent="-171450" algn="l" rtl="0">
              <a:lnSpc>
                <a:spcPct val="100000"/>
              </a:lnSpc>
              <a:spcBef>
                <a:spcPts val="0"/>
              </a:spcBef>
              <a:spcAft>
                <a:spcPts val="0"/>
              </a:spcAft>
              <a:buSzPts val="1100"/>
              <a:buChar char="○"/>
            </a:pPr>
            <a:r>
              <a:rPr lang="en-US" dirty="0"/>
              <a:t>Deuxièmement, quelles sont les sources de financement les moins coûteuses pour l'entreprise ?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Ces deux questions sont les principaux thèmes de l'analyse financière.</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Il existe deux sources de financement : les fonds propres et </a:t>
            </a:r>
            <a:r>
              <a:rPr lang="en-US" b="1" dirty="0" err="1"/>
              <a:t>l’emprunt</a:t>
            </a:r>
            <a:r>
              <a:rPr lang="en-US" b="1" dirty="0"/>
              <a:t>. </a:t>
            </a:r>
          </a:p>
          <a:p>
            <a:pPr marL="171450" indent="-171450">
              <a:buSzPts val="1100"/>
              <a:buChar char="●"/>
            </a:pPr>
            <a:r>
              <a:rPr lang="en-US" dirty="0"/>
              <a:t>Lors de la création d'une entreprise, on investit d'abord son propre argent, puis on se demande s'il faut faire appel à d'autres copropriétaires ou emprunter de l'argent.</a:t>
            </a:r>
            <a:endParaRPr lang="en-US" dirty="0">
              <a:cs typeface="Calibri"/>
            </a:endParaRPr>
          </a:p>
          <a:p>
            <a:pPr marL="171450" lvl="0" indent="-171450" algn="l" rtl="0">
              <a:lnSpc>
                <a:spcPct val="100000"/>
              </a:lnSpc>
              <a:spcBef>
                <a:spcPts val="0"/>
              </a:spcBef>
              <a:spcAft>
                <a:spcPts val="0"/>
              </a:spcAft>
              <a:buSzPts val="1100"/>
              <a:buChar char="●"/>
            </a:pPr>
            <a:r>
              <a:rPr lang="en-US" dirty="0"/>
              <a:t>Les capitaux apportés par le propriétaire ou les copropriétaires sont des capitaux propres. Les capitaux empruntés sont des dettes. </a:t>
            </a:r>
          </a:p>
          <a:p>
            <a:pPr marL="171450" marR="0" lvl="0" indent="-171450" algn="l" defTabSz="914400" rtl="0" eaLnBrk="1" fontAlgn="auto" latinLnBrk="0" hangingPunct="1">
              <a:lnSpc>
                <a:spcPct val="100000"/>
              </a:lnSpc>
              <a:spcBef>
                <a:spcPts val="0"/>
              </a:spcBef>
              <a:spcAft>
                <a:spcPts val="0"/>
              </a:spcAft>
              <a:buClrTx/>
              <a:buSzPts val="1100"/>
              <a:buFontTx/>
              <a:buChar char="●"/>
              <a:tabLst/>
              <a:defRPr/>
            </a:pPr>
            <a:r>
              <a:rPr lang="en-US" b="1" dirty="0">
                <a:solidFill>
                  <a:schemeClr val="dk1"/>
                </a:solidFill>
              </a:rPr>
              <a:t>Le financement par actions </a:t>
            </a:r>
            <a:r>
              <a:rPr lang="en-US" dirty="0">
                <a:solidFill>
                  <a:schemeClr val="dk1"/>
                </a:solidFill>
              </a:rPr>
              <a:t>est le processus de collecte de capitaux par la vente d'actions. Les entreprises lèvent des fonds parce qu'elles ont besoin de payer des factures à court terme ou parce qu'elles ont un objectif à long terme et qu'elles ont besoin de fonds pour investir dans leur croissance. En vendant des actions, une entreprise vend en fait la propriété de sa société en échange de liquidités. Il est courant que les entreprises </a:t>
            </a:r>
            <a:r>
              <a:rPr lang="en-US" dirty="0" err="1">
                <a:solidFill>
                  <a:schemeClr val="dk1"/>
                </a:solidFill>
              </a:rPr>
              <a:t>aient</a:t>
            </a:r>
            <a:r>
              <a:rPr lang="en-US" dirty="0">
                <a:solidFill>
                  <a:schemeClr val="dk1"/>
                </a:solidFill>
              </a:rPr>
              <a:t> </a:t>
            </a:r>
            <a:r>
              <a:rPr lang="en-US" dirty="0" err="1">
                <a:solidFill>
                  <a:schemeClr val="dk1"/>
                </a:solidFill>
              </a:rPr>
              <a:t>recours</a:t>
            </a:r>
            <a:r>
              <a:rPr lang="en-US" dirty="0">
                <a:solidFill>
                  <a:schemeClr val="dk1"/>
                </a:solidFill>
              </a:rPr>
              <a:t> au financement par fonds propres à plusieurs reprises au </a:t>
            </a:r>
            <a:r>
              <a:rPr lang="en-US" dirty="0" err="1">
                <a:solidFill>
                  <a:schemeClr val="dk1"/>
                </a:solidFill>
              </a:rPr>
              <a:t>cours</a:t>
            </a:r>
            <a:r>
              <a:rPr lang="en-US" dirty="0">
                <a:solidFill>
                  <a:schemeClr val="dk1"/>
                </a:solidFill>
              </a:rPr>
              <a:t> du processus de maturation. Par exemple, </a:t>
            </a:r>
            <a:r>
              <a:rPr lang="en-US" dirty="0"/>
              <a:t>si une entreprise cède sa propriété, elle émet un morceau de papier appelé titre ou action dans le cadre d'une négociation privée, par exemple entre amis, ou d'une vente publique sur un marché boursier. Les personnes qui achètent ces titres sont appelées actionnaires. Ils sont les propriétaires de l'entreprise. </a:t>
            </a:r>
            <a:endParaRPr lang="en-US" dirty="0">
              <a:cs typeface="Calibri"/>
            </a:endParaRPr>
          </a:p>
          <a:p>
            <a:pPr marL="171450" lvl="0" indent="-171450" algn="l" rtl="0">
              <a:lnSpc>
                <a:spcPct val="100000"/>
              </a:lnSpc>
              <a:spcBef>
                <a:spcPts val="0"/>
              </a:spcBef>
              <a:spcAft>
                <a:spcPts val="0"/>
              </a:spcAft>
              <a:buSzPts val="1100"/>
              <a:buChar char="●"/>
            </a:pPr>
            <a:r>
              <a:rPr lang="en-US" b="1" dirty="0"/>
              <a:t>Le financement par l'emprunt </a:t>
            </a:r>
            <a:r>
              <a:rPr lang="en-US" dirty="0"/>
              <a:t>se produit lorsqu'une entreprise lève des fonds pour son fonds de roulement ou ses dépenses d'investissement en vendant des titres de créance à des particuliers et/ou à des investisseurs institutionnels. En échange du prêt de l'argent, les particuliers ou les institutions deviennent des créanciers et reçoivent la promesse que le principal et les intérêts de la dette seront remboursés. </a:t>
            </a:r>
          </a:p>
          <a:p>
            <a:pPr marL="171450" lvl="0" indent="-171450" algn="l" rtl="0">
              <a:lnSpc>
                <a:spcPct val="100000"/>
              </a:lnSpc>
              <a:spcBef>
                <a:spcPts val="0"/>
              </a:spcBef>
              <a:spcAft>
                <a:spcPts val="0"/>
              </a:spcAft>
              <a:buSzPts val="1100"/>
              <a:buChar char="●"/>
            </a:pPr>
            <a:r>
              <a:rPr lang="en-US" dirty="0"/>
              <a:t>La structuration d'un montage financier de projet implique de décider de la part des ressources du projet qui doit être apportée sous forme de capitaux propres. Le reste sera constitué de dettes.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884941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None/>
            </a:pPr>
            <a:r>
              <a:rPr lang="en-US" sz="1200" b="1" dirty="0">
                <a:latin typeface="Open Sans"/>
                <a:cs typeface="Calibri"/>
              </a:rPr>
              <a:t>FONDS PROPRES</a:t>
            </a:r>
            <a:endParaRPr lang="en-US" sz="1200" dirty="0">
              <a:cs typeface="Calibri"/>
            </a:endParaRPr>
          </a:p>
          <a:p>
            <a:pPr marL="171450" indent="-171450">
              <a:buSzPts val="1100"/>
              <a:buChar char="●"/>
            </a:pPr>
            <a:r>
              <a:rPr lang="en-US" dirty="0">
                <a:solidFill>
                  <a:schemeClr val="dk1"/>
                </a:solidFill>
              </a:rPr>
              <a:t>Les actions, également appelées actions ordinaires, représentent des droits non contractuels sur le flux de trésorerie résiduel de l'entreprise. Le flux de trésorerie résiduel est le flux de trésorerie qui reste après avoir couvert toutes les dépenses de l'entreprise, y compris les dettes.</a:t>
            </a:r>
            <a:endParaRPr lang="en-US" dirty="0">
              <a:solidFill>
                <a:schemeClr val="dk1"/>
              </a:solidFill>
              <a:cs typeface="Calibri"/>
            </a:endParaRPr>
          </a:p>
          <a:p>
            <a:pPr marL="171450" lvl="0" indent="-171450" algn="l" rtl="0">
              <a:lnSpc>
                <a:spcPct val="100000"/>
              </a:lnSpc>
              <a:spcBef>
                <a:spcPts val="0"/>
              </a:spcBef>
              <a:spcAft>
                <a:spcPts val="0"/>
              </a:spcAft>
              <a:buSzPts val="1100"/>
              <a:buChar char="●"/>
            </a:pPr>
            <a:r>
              <a:rPr lang="en-US" dirty="0">
                <a:solidFill>
                  <a:schemeClr val="dk1"/>
                </a:solidFill>
              </a:rPr>
              <a:t>Les actionnaires sont les propriétaires de l'entreprise. </a:t>
            </a:r>
            <a:endParaRPr lang="en-US" dirty="0"/>
          </a:p>
          <a:p>
            <a:pPr marL="171450" indent="-171450">
              <a:buSzPts val="1100"/>
              <a:buChar char="●"/>
            </a:pPr>
            <a:r>
              <a:rPr lang="en-US" dirty="0">
                <a:solidFill>
                  <a:schemeClr val="dk1"/>
                </a:solidFill>
              </a:rPr>
              <a:t>Ils reçoivent des dividendes basés sur les bénéfices nets et bénéficient également de plus-values. Un dividende est un paiement effectué sur les bénéfices d'une entreprise aux actionnaires. Il s'agit d'une rémunération du capital des actionnaires. La plus-value est le bénéfice dû à l'appréciation du </a:t>
            </a:r>
            <a:r>
              <a:rPr lang="en-US" dirty="0" err="1">
                <a:solidFill>
                  <a:schemeClr val="dk1"/>
                </a:solidFill>
              </a:rPr>
              <a:t>cours</a:t>
            </a:r>
            <a:r>
              <a:rPr lang="en-US" dirty="0">
                <a:solidFill>
                  <a:schemeClr val="dk1"/>
                </a:solidFill>
              </a:rPr>
              <a:t> de l'action. </a:t>
            </a:r>
            <a:endParaRPr lang="en-US" dirty="0">
              <a:solidFill>
                <a:schemeClr val="dk1"/>
              </a:solidFill>
              <a:cs typeface="Calibri"/>
            </a:endParaRPr>
          </a:p>
          <a:p>
            <a:pPr marL="171450" lvl="0" indent="-171450" algn="l" rtl="0">
              <a:lnSpc>
                <a:spcPct val="100000"/>
              </a:lnSpc>
              <a:spcBef>
                <a:spcPts val="0"/>
              </a:spcBef>
              <a:spcAft>
                <a:spcPts val="0"/>
              </a:spcAft>
              <a:buSzPts val="1100"/>
              <a:buChar char="●"/>
            </a:pPr>
            <a:r>
              <a:rPr lang="en-US" dirty="0">
                <a:solidFill>
                  <a:schemeClr val="dk1"/>
                </a:solidFill>
              </a:rPr>
              <a:t>Les détenteurs d'actions prennent des risques. Ils ne recevraient aucun dividende si l'entreprise enregistrait des pertes. Ils exigent donc un rendement plus élevé. </a:t>
            </a:r>
            <a:endParaRPr lang="en-US" dirty="0"/>
          </a:p>
          <a:p>
            <a:pPr marL="171450" lvl="0" indent="-171450" algn="l" rtl="0">
              <a:lnSpc>
                <a:spcPct val="100000"/>
              </a:lnSpc>
              <a:spcBef>
                <a:spcPts val="0"/>
              </a:spcBef>
              <a:spcAft>
                <a:spcPts val="0"/>
              </a:spcAft>
              <a:buSzPts val="1100"/>
              <a:buChar char="●"/>
            </a:pPr>
            <a:r>
              <a:rPr lang="en-US" dirty="0">
                <a:solidFill>
                  <a:schemeClr val="dk1"/>
                </a:solidFill>
              </a:rPr>
              <a:t>En d'autres termes, les fonds propres sont coûteux.</a:t>
            </a:r>
          </a:p>
          <a:p>
            <a:pPr marL="171450" lvl="0" indent="-171450" algn="l" rtl="0">
              <a:lnSpc>
                <a:spcPct val="100000"/>
              </a:lnSpc>
              <a:spcBef>
                <a:spcPts val="0"/>
              </a:spcBef>
              <a:spcAft>
                <a:spcPts val="0"/>
              </a:spcAft>
              <a:buSzPts val="1100"/>
              <a:buChar char="●"/>
            </a:pPr>
            <a:r>
              <a:rPr lang="en-US" dirty="0">
                <a:solidFill>
                  <a:schemeClr val="dk1"/>
                </a:solidFill>
              </a:rPr>
              <a:t>La structuration d'un montage financier de projet implique de décider de la part des ressources du projet qui doit être apportée sous forme de fonds propres, le reste étant constitué de la dette du projet.</a:t>
            </a:r>
          </a:p>
          <a:p>
            <a:pPr marL="0" lvl="0" indent="0" algn="l" rtl="0">
              <a:lnSpc>
                <a:spcPct val="100000"/>
              </a:lnSpc>
              <a:spcBef>
                <a:spcPts val="0"/>
              </a:spcBef>
              <a:spcAft>
                <a:spcPts val="0"/>
              </a:spcAft>
              <a:buSzPts val="1100"/>
              <a:buNone/>
            </a:pPr>
            <a:endParaRPr lang="en-US" dirty="0">
              <a:solidFill>
                <a:schemeClr val="dk1"/>
              </a:solidFill>
            </a:endParaRPr>
          </a:p>
          <a:p>
            <a:pPr marL="0" indent="0">
              <a:lnSpc>
                <a:spcPct val="100000"/>
              </a:lnSpc>
              <a:buFont typeface="Arial" panose="020B0604020202020204" pitchFamily="34" charset="0"/>
              <a:buNone/>
            </a:pPr>
            <a:r>
              <a:rPr lang="en-US" sz="1200" b="1" dirty="0">
                <a:latin typeface="Open Sans"/>
              </a:rPr>
              <a:t>PROBLEMS DE FONDS PROPRES</a:t>
            </a:r>
            <a:endParaRPr lang="en-US" sz="1200" dirty="0">
              <a:cs typeface="Calibri"/>
            </a:endParaRPr>
          </a:p>
          <a:p>
            <a:pPr marL="171450" lvl="0" indent="-171450" algn="l" rtl="0">
              <a:lnSpc>
                <a:spcPct val="100000"/>
              </a:lnSpc>
              <a:spcBef>
                <a:spcPts val="0"/>
              </a:spcBef>
              <a:spcAft>
                <a:spcPts val="0"/>
              </a:spcAft>
              <a:buSzPts val="1100"/>
              <a:buChar char="●"/>
            </a:pPr>
            <a:r>
              <a:rPr lang="en-US" dirty="0">
                <a:solidFill>
                  <a:schemeClr val="dk1"/>
                </a:solidFill>
              </a:rPr>
              <a:t>Les sponsors souhaitent généralement apporter le moins de fonds propres possible et le plus tard possible. En revanche, les prêteurs considèrent que les fonds propres investis dans le projet sont le signe d'un engagement fort de la part des sponsors.</a:t>
            </a:r>
            <a:endParaRPr lang="en-US" dirty="0"/>
          </a:p>
          <a:p>
            <a:pPr marL="171450" indent="-171450">
              <a:buSzPts val="1100"/>
              <a:buChar char="●"/>
            </a:pPr>
            <a:r>
              <a:rPr lang="en-US" dirty="0">
                <a:solidFill>
                  <a:schemeClr val="dk1"/>
                </a:solidFill>
              </a:rPr>
              <a:t>Plus les fonds propres sont élevés, plus les risques supportés par les sponsors sont importants, ce qui signifie moins de risques pour les prêteurs, réduisant ainsi le coût de l'emprunt.</a:t>
            </a:r>
            <a:endParaRPr lang="en-US" dirty="0"/>
          </a:p>
          <a:p>
            <a:pPr marL="171450" indent="-171450">
              <a:buSzPts val="1100"/>
              <a:buChar char="●"/>
            </a:pPr>
            <a:r>
              <a:rPr lang="en-US" dirty="0">
                <a:solidFill>
                  <a:schemeClr val="dk1"/>
                </a:solidFill>
              </a:rPr>
              <a:t>Le montant et le calendrier des fonds propres sont déterminés en accord avec les prêteurs.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725716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L’EMPRUNT</a:t>
            </a:r>
            <a:endParaRPr lang="en-US" dirty="0"/>
          </a:p>
          <a:p>
            <a:pPr marL="171450" lvl="0" indent="-171450" algn="l" rtl="0">
              <a:lnSpc>
                <a:spcPct val="100000"/>
              </a:lnSpc>
              <a:spcBef>
                <a:spcPts val="0"/>
              </a:spcBef>
              <a:spcAft>
                <a:spcPts val="0"/>
              </a:spcAft>
              <a:buSzPts val="1100"/>
              <a:buChar char="●"/>
            </a:pPr>
            <a:r>
              <a:rPr lang="en-US" dirty="0"/>
              <a:t>Les prêteurs ou créanciers sont ceux qui octroient des dettes. </a:t>
            </a:r>
          </a:p>
          <a:p>
            <a:pPr marL="171450" lvl="0" indent="-171450" algn="l" rtl="0">
              <a:lnSpc>
                <a:spcPct val="100000"/>
              </a:lnSpc>
              <a:spcBef>
                <a:spcPts val="0"/>
              </a:spcBef>
              <a:spcAft>
                <a:spcPts val="0"/>
              </a:spcAft>
              <a:buSzPts val="1100"/>
              <a:buChar char="●"/>
            </a:pPr>
            <a:r>
              <a:rPr lang="en-US" dirty="0"/>
              <a:t>Ils ne sont pas propriétaires.</a:t>
            </a:r>
          </a:p>
          <a:p>
            <a:pPr marL="171450" indent="-171450">
              <a:buSzPts val="1100"/>
              <a:buChar char="●"/>
            </a:pPr>
            <a:r>
              <a:rPr lang="en-US" dirty="0"/>
              <a:t>Cependant, ils sont les premiers à pouvoir prétendre au flux de trésorerie du projet. Les détenteurs de capitaux n'ont droit qu'au flux de trésorerie résiduel, c'est-à-dire à la partie restante après le paiement des créanciers. </a:t>
            </a:r>
            <a:endParaRPr lang="en-US" dirty="0">
              <a:cs typeface="Calibri"/>
            </a:endParaRPr>
          </a:p>
          <a:p>
            <a:pPr marL="171450" lvl="0" indent="-171450" algn="l" rtl="0">
              <a:lnSpc>
                <a:spcPct val="100000"/>
              </a:lnSpc>
              <a:spcBef>
                <a:spcPts val="0"/>
              </a:spcBef>
              <a:spcAft>
                <a:spcPts val="0"/>
              </a:spcAft>
              <a:buSzPts val="1100"/>
              <a:buChar char="●"/>
            </a:pPr>
            <a:r>
              <a:rPr lang="en-US" dirty="0"/>
              <a:t>La dette doit être remboursée à un coût convenu, appelé intérêt, et dans un délai déterminé, appelé échéance. </a:t>
            </a:r>
          </a:p>
          <a:p>
            <a:pPr marL="171450" lvl="0" indent="-171450" algn="l" rtl="0">
              <a:lnSpc>
                <a:spcPct val="100000"/>
              </a:lnSpc>
              <a:spcBef>
                <a:spcPts val="0"/>
              </a:spcBef>
              <a:spcAft>
                <a:spcPts val="0"/>
              </a:spcAft>
              <a:buSzPts val="1100"/>
              <a:buChar char="●"/>
            </a:pPr>
            <a:r>
              <a:rPr lang="en-US" dirty="0"/>
              <a:t>Si l'entreprise ne paie pas la dette, elle est en défaut de paiement et une action en justice peut être engagée contre elle. </a:t>
            </a:r>
          </a:p>
          <a:p>
            <a:pPr marL="171450" indent="-171450">
              <a:buSzPts val="1100"/>
              <a:buChar char="●"/>
            </a:pPr>
            <a:r>
              <a:rPr lang="en-US" dirty="0"/>
              <a:t>La dette est moins risquée, et donc moins chère, que les fonds propres. En effet, le coût des capitaux propres est généralement plus élevé que celui de la dette, car les investisseurs en actions prennent plus de risques lorsqu'ils achètent les actions d'une société que lorsqu'ils achètent les obligations d'une société. Par conséquent, les investisseurs en actions exigeront des rendements plus élevés (une prime de risque sur les actions) que l'investisseur en obligations équivalent pour les dédommager du risque supplémentaire qu'ils prennent en achetant des actions. </a:t>
            </a:r>
          </a:p>
          <a:p>
            <a:pPr marL="171450" indent="-171450">
              <a:buSzPts val="1100"/>
              <a:buChar char="●"/>
            </a:pPr>
            <a:r>
              <a:rPr lang="en-US" dirty="0"/>
              <a:t>L'investissement en actions est plus risqué que l'investissement en obligations en raison d'un certain nombre de facteurs : </a:t>
            </a:r>
          </a:p>
          <a:p>
            <a:pPr marL="628650" lvl="1" indent="-171450">
              <a:buSzPts val="1100"/>
              <a:buChar char="●"/>
            </a:pPr>
            <a:r>
              <a:rPr lang="en-US" dirty="0"/>
              <a:t>La volatilité des rendements du marché boursier est plus élevée que celle du marché obligataire.</a:t>
            </a:r>
          </a:p>
          <a:p>
            <a:pPr marL="628650" lvl="1" indent="-171450">
              <a:buSzPts val="1100"/>
              <a:buChar char="●"/>
            </a:pPr>
            <a:r>
              <a:rPr lang="en-US" dirty="0"/>
              <a:t>Les actionnaires ont un droit moindre sur les actifs de l'entreprise en cas de défaillance de celle-ci.</a:t>
            </a:r>
          </a:p>
          <a:p>
            <a:pPr marL="628650" lvl="1" indent="-171450">
              <a:buSzPts val="1100"/>
              <a:buChar char="●"/>
            </a:pPr>
            <a:r>
              <a:rPr lang="en-US" dirty="0"/>
              <a:t>Les plus-values ne sont pas une garantie</a:t>
            </a:r>
          </a:p>
          <a:p>
            <a:pPr marL="628650" lvl="1" indent="-171450">
              <a:buSzPts val="1100"/>
              <a:buChar char="●"/>
            </a:pPr>
            <a:r>
              <a:rPr lang="en-US" dirty="0"/>
              <a:t>Les dividendes sont discrétionnaires (c'est-à-dire qu'une entreprise n'a pas l'obligation légale d'émettre des dividendes).</a:t>
            </a:r>
          </a:p>
          <a:p>
            <a:pPr marL="171450" lvl="0" indent="-171450">
              <a:buSzPts val="1100"/>
              <a:buChar char="●"/>
            </a:pPr>
            <a:r>
              <a:rPr lang="en-US" dirty="0"/>
              <a:t>L'augmentation de l'endettement dans un projet peut amplifier les gains et les pertes. Comme elle est bon marché, elle augmente la récompense potentielle des actionnaires, mais elle accroît aussi le risque d'échec et de faillite de l'entreprise.</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566206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SOURCES DE FONDS PROPRES</a:t>
            </a:r>
            <a:endParaRPr lang="en-US" dirty="0"/>
          </a:p>
          <a:p>
            <a:pPr marL="171450" indent="-171450">
              <a:buSzPts val="1100"/>
              <a:buChar char="●"/>
            </a:pPr>
            <a:r>
              <a:rPr lang="en-US" dirty="0"/>
              <a:t>Les fonds propres peuvent être apportés par les sponsors ou les promoteurs du projet. </a:t>
            </a:r>
            <a:endParaRPr lang="en-US" dirty="0">
              <a:cs typeface="Calibri"/>
            </a:endParaRPr>
          </a:p>
          <a:p>
            <a:pPr marL="171450" indent="-171450">
              <a:buSzPts val="1100"/>
              <a:buChar char="●"/>
            </a:pPr>
            <a:r>
              <a:rPr lang="en-US" dirty="0"/>
              <a:t>Dans certains pays, les banques locales sont également autorisées à prendre des participations. </a:t>
            </a:r>
            <a:endParaRPr lang="en-US" dirty="0">
              <a:cs typeface="Calibri"/>
            </a:endParaRPr>
          </a:p>
          <a:p>
            <a:pPr marL="171450" lvl="0" indent="-171450" algn="l" rtl="0">
              <a:lnSpc>
                <a:spcPct val="100000"/>
              </a:lnSpc>
              <a:spcBef>
                <a:spcPts val="0"/>
              </a:spcBef>
              <a:spcAft>
                <a:spcPts val="0"/>
              </a:spcAft>
              <a:buSzPts val="1100"/>
              <a:buChar char="●"/>
            </a:pPr>
            <a:r>
              <a:rPr lang="en-US" dirty="0"/>
              <a:t>Certains fonds d'investissement sont également actifs dans le domaine du financement par actions.</a:t>
            </a:r>
            <a:endParaRPr lang="en-US" dirty="0">
              <a:cs typeface="Calibri"/>
            </a:endParaRPr>
          </a:p>
          <a:p>
            <a:pPr marL="171450" indent="-171450">
              <a:buSzPts val="1100"/>
              <a:buChar char="●"/>
            </a:pPr>
            <a:r>
              <a:rPr lang="en-US" dirty="0"/>
              <a:t>Les institutions multilatérales, telles que la Société financière internationale (SFI) ou la Banque asiatique de développement, investissent également dans des fonds propres afin de promouvoir l'investissement du secteur privé dans des projets dans les pays en développement. </a:t>
            </a:r>
            <a:endParaRPr lang="en-US" dirty="0">
              <a:cs typeface="Calibri"/>
            </a:endParaRPr>
          </a:p>
          <a:p>
            <a:pPr marL="171450" indent="-171450">
              <a:buSzPts val="1100"/>
              <a:buChar char="●"/>
            </a:pPr>
            <a:r>
              <a:rPr lang="en-US" dirty="0"/>
              <a:t>Les investisseurs institutionnels étrangers et nationaux, tels que les fonds de pension et les fonds communs de placement, fournissent également des capitaux propres. </a:t>
            </a:r>
            <a:endParaRPr lang="en-US" dirty="0">
              <a:cs typeface="Calibri" panose="020F0502020204030204"/>
            </a:endParaRPr>
          </a:p>
          <a:p>
            <a:pPr marL="171450" indent="-171450">
              <a:buSzPts val="1100"/>
              <a:buChar char="●"/>
            </a:pPr>
            <a:r>
              <a:rPr lang="en-US" dirty="0"/>
              <a:t>L'entreprise peut également obtenir des fonds propres en émettant des actions sur les marchés boursiers nationaux ou étrangers.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SOURCES DE FINANCEMENT PAR EMPRUNT</a:t>
            </a:r>
            <a:endParaRPr lang="en-US" dirty="0"/>
          </a:p>
          <a:p>
            <a:pPr marL="171450" lvl="0" indent="-171450" algn="l" rtl="0">
              <a:lnSpc>
                <a:spcPct val="100000"/>
              </a:lnSpc>
              <a:spcBef>
                <a:spcPts val="0"/>
              </a:spcBef>
              <a:spcAft>
                <a:spcPts val="0"/>
              </a:spcAft>
              <a:buSzPts val="1100"/>
              <a:buChar char="●"/>
            </a:pPr>
            <a:r>
              <a:rPr lang="en-US" dirty="0"/>
              <a:t>La dette est fournie par des banques dans le pays où le projet est situé.</a:t>
            </a:r>
            <a:endParaRPr lang="en-US" dirty="0">
              <a:cs typeface="Calibri"/>
            </a:endParaRPr>
          </a:p>
          <a:p>
            <a:pPr marL="171450" indent="-171450">
              <a:buSzPts val="1100"/>
              <a:buChar char="●"/>
            </a:pPr>
            <a:r>
              <a:rPr lang="en-US" dirty="0"/>
              <a:t>Les sociétés de projet peuvent également émettre des obligations sur les marchés obligataires locaux et internationaux.</a:t>
            </a:r>
            <a:endParaRPr lang="en-US" dirty="0">
              <a:cs typeface="Calibri" panose="020F0502020204030204"/>
            </a:endParaRPr>
          </a:p>
          <a:p>
            <a:pPr marL="171450" indent="-171450">
              <a:buSzPts val="1100"/>
              <a:buChar char="●"/>
            </a:pPr>
            <a:r>
              <a:rPr lang="en-US" dirty="0"/>
              <a:t>Les grandes banques commerciales internationales, telles que Citi Bank, H.S.B.C, etc., accordent également des prêts qui peuvent être remboursés sur une plus longue période.</a:t>
            </a:r>
            <a:endParaRPr lang="en-US" dirty="0">
              <a:cs typeface="Calibri"/>
            </a:endParaRPr>
          </a:p>
          <a:p>
            <a:pPr marL="171450" indent="-171450">
              <a:buSzPts val="1100"/>
              <a:buChar char="●"/>
            </a:pPr>
            <a:r>
              <a:rPr lang="en-US" dirty="0"/>
              <a:t>Les institutions multilatérales telles que la Société financière internationale et la Banque européenne d'investissement proposent également des emprunts à long terme à des conditions </a:t>
            </a:r>
            <a:r>
              <a:rPr lang="en-US" dirty="0" err="1"/>
              <a:t>favorables. </a:t>
            </a:r>
            <a:endParaRPr lang="en-US" dirty="0">
              <a:cs typeface="Calibri"/>
            </a:endParaRPr>
          </a:p>
          <a:p>
            <a:pPr marL="171450" indent="-171450">
              <a:buSzPts val="1100"/>
              <a:buChar char="●"/>
            </a:pPr>
            <a:r>
              <a:rPr lang="en-US" dirty="0"/>
              <a:t>De nombreux pays lancent des fonds spécialisés dans l'énergie, ou des fonds d'infrastructure, qui accordent des prêts pour des projets énergétiques. Les fonds de développement des infrastructures en Inde et le fonds Marguerite en Europe en sont quelques exemples.</a:t>
            </a:r>
            <a:endParaRPr lang="en-US" dirty="0">
              <a:cs typeface="Calibri"/>
            </a:endParaRPr>
          </a:p>
          <a:p>
            <a:pPr marL="171450" lvl="0" indent="-171450" algn="l" rtl="0">
              <a:lnSpc>
                <a:spcPct val="100000"/>
              </a:lnSpc>
              <a:spcBef>
                <a:spcPts val="0"/>
              </a:spcBef>
              <a:spcAft>
                <a:spcPts val="0"/>
              </a:spcAft>
              <a:buSzPts val="1100"/>
              <a:buChar char="●"/>
            </a:pPr>
            <a:r>
              <a:rPr lang="en-US" dirty="0"/>
              <a:t>Les investisseurs institutionnels, tels que les fonds de pension, les compagnies d'assurance et les fonds communs de placement, sont également d'importantes sources de prêts à long terme.</a:t>
            </a:r>
            <a:endParaRPr lang="en-US" dirty="0">
              <a:cs typeface="Calibri"/>
            </a:endParaRPr>
          </a:p>
          <a:p>
            <a:pPr marL="171450" indent="-171450">
              <a:buSzPts val="1100"/>
              <a:buChar char="●"/>
            </a:pPr>
            <a:r>
              <a:rPr lang="en-US" dirty="0"/>
              <a:t>Les prêts officiels garantis par le gouvernement et accordés par des institutions multilatérales telles que la Banque mondiale, des banques régionales telles que la Banque asiatique de développement et des agences bilatérales ont été des sources importantes et parfois la seule source de prêts dans de nombreux pays en développement. Cependant, les prêts de ces institutions ne sont disponibles que pour les projets détenus par des agences d'État ou ceux qui sont des coentreprises entre le secteur privé et le secteur public et qui ne sont pas entièrement détenus par le secteur privé.</a:t>
            </a:r>
            <a:endParaRPr lang="en-US" dirty="0">
              <a:cs typeface="Calibri" panose="020F0502020204030204"/>
            </a:endParaRPr>
          </a:p>
          <a:p>
            <a:pPr>
              <a:buSzPts val="1100"/>
            </a:pPr>
            <a:r>
              <a:rPr lang="en-US" dirty="0"/>
              <a:t>Dans les </a:t>
            </a:r>
            <a:r>
              <a:rPr lang="en-US" dirty="0" err="1"/>
              <a:t>prochaines</a:t>
            </a:r>
            <a:r>
              <a:rPr lang="en-US" dirty="0"/>
              <a:t> </a:t>
            </a:r>
            <a:r>
              <a:rPr lang="en-US" dirty="0" err="1"/>
              <a:t>leçons</a:t>
            </a:r>
            <a:r>
              <a:rPr lang="en-US" dirty="0"/>
              <a:t>, toutes ces sources seront examinées plus en détail.</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393280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Cliquez pour modifier le style du titre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B22345D3-3247-4DF0-8949-AC6FC0EF8A89}"/>
              </a:ext>
            </a:extLst>
          </p:cNvPr>
          <p:cNvPicPr>
            <a:picLocks noChangeAspect="1"/>
          </p:cNvPicPr>
          <p:nvPr/>
        </p:nvPicPr>
        <p:blipFill>
          <a:blip r:embed="rId3"/>
          <a:stretch>
            <a:fillRect/>
          </a:stretch>
        </p:blipFill>
        <p:spPr>
          <a:xfrm>
            <a:off x="-34506" y="-2336"/>
            <a:ext cx="12225067" cy="6869861"/>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680323" y="4306112"/>
            <a:ext cx="8050696"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FINPLAN</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644641" y="4567871"/>
            <a:ext cx="6799084" cy="2123658"/>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4400" b="1" i="0" u="none" strike="noStrike" kern="1200" cap="none" spc="0" normalizeH="0" baseline="0" noProof="0" dirty="0" err="1">
                <a:ln>
                  <a:noFill/>
                </a:ln>
                <a:solidFill>
                  <a:prstClr val="white"/>
                </a:solidFill>
                <a:effectLst/>
                <a:uLnTx/>
                <a:uFillTx/>
                <a:latin typeface="Open Sans ExtraBold"/>
                <a:ea typeface="Open Sans ExtraBold" panose="020B0606030504020204" pitchFamily="34" charset="0"/>
                <a:cs typeface="Open Sans ExtraBold" panose="020B0606030504020204" pitchFamily="34" charset="0"/>
              </a:rPr>
              <a:t>Leçon</a:t>
            </a:r>
            <a:r>
              <a:rPr kumimoji="0" lang="en-ZA" sz="4400" b="1" i="0" u="none" strike="noStrike" kern="1200" cap="none" spc="0" normalizeH="0" baseline="0" noProof="0" dirty="0">
                <a:ln>
                  <a:noFill/>
                </a:ln>
                <a:solidFill>
                  <a:prstClr val="white"/>
                </a:solidFill>
                <a:effectLst/>
                <a:uLnTx/>
                <a:uFillTx/>
                <a:latin typeface="Open Sans ExtraBold"/>
                <a:ea typeface="Open Sans ExtraBold" panose="020B0606030504020204" pitchFamily="34" charset="0"/>
                <a:cs typeface="Open Sans ExtraBold" panose="020B0606030504020204" pitchFamily="34" charset="0"/>
              </a:rPr>
              <a:t> </a:t>
            </a:r>
            <a:r>
              <a:rPr kumimoji="0" lang="en-ZA" sz="4400" b="1" i="0" u="none" strike="noStrike" kern="1200" cap="none" spc="0" normalizeH="0" baseline="0" noProof="0" dirty="0">
                <a:ln>
                  <a:noFill/>
                </a:ln>
                <a:solidFill>
                  <a:schemeClr val="bg1"/>
                </a:solidFill>
                <a:effectLst/>
                <a:uLnTx/>
                <a:uFillTx/>
                <a:latin typeface="Open Sans ExtraBold"/>
                <a:ea typeface="Open Sans ExtraBold" panose="020B0606030504020204" pitchFamily="34" charset="0"/>
                <a:cs typeface="Open Sans ExtraBold" panose="020B0606030504020204" pitchFamily="34" charset="0"/>
              </a:rPr>
              <a:t>2</a:t>
            </a:r>
            <a:r>
              <a:rPr kumimoji="0" lang="en-ZA" sz="44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rPr>
              <a:t> </a:t>
            </a:r>
            <a:br>
              <a:rPr kumimoji="0" lang="en-ZA" sz="44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rPr>
            </a:br>
            <a:r>
              <a:rPr lang="en-ZA" sz="4400" b="1" dirty="0">
                <a:solidFill>
                  <a:prstClr val="black"/>
                </a:solidFill>
                <a:latin typeface="Open Sans ExtraBold"/>
                <a:ea typeface="Open Sans ExtraBold" panose="020B0606030504020204" pitchFamily="34" charset="0"/>
                <a:cs typeface="Open Sans ExtraBold" panose="020B0606030504020204" pitchFamily="34" charset="0"/>
              </a:rPr>
              <a:t>LES BASES DU FINANCEMENT</a:t>
            </a:r>
            <a:endParaRPr kumimoji="0" lang="en-US" sz="44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8" name="TextBox 1">
            <a:extLst>
              <a:ext uri="{FF2B5EF4-FFF2-40B4-BE49-F238E27FC236}">
                <a16:creationId xmlns:a16="http://schemas.microsoft.com/office/drawing/2014/main" id="{FCD026FD-E29A-4C77-841F-C7E5AE81166E}"/>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Version 1.1</a:t>
            </a:r>
            <a:endParaRPr lang="en-US" sz="1050" dirty="0">
              <a:solidFill>
                <a:schemeClr val="bg1"/>
              </a:solidFill>
              <a:latin typeface="Open Sans"/>
              <a:ea typeface="+mn-lt"/>
              <a:cs typeface="+mn-lt"/>
            </a:endParaRPr>
          </a:p>
        </p:txBody>
      </p:sp>
    </p:spTree>
    <p:extLst>
      <p:ext uri="{BB962C8B-B14F-4D97-AF65-F5344CB8AC3E}">
        <p14:creationId xmlns:p14="http://schemas.microsoft.com/office/powerpoint/2010/main" val="247694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411813"/>
            <a:ext cx="883551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2.2.3 Financement par fonds propres et par emprunt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465495"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a:t>
            </a:r>
            <a:r>
              <a:rPr lang="en-GB" sz="4400" dirty="0" err="1">
                <a:latin typeface="Open Sans"/>
                <a:ea typeface="Open Sans" panose="020B0606030504020204" pitchFamily="34" charset="0"/>
                <a:cs typeface="Open Sans" panose="020B0606030504020204" pitchFamily="34" charset="0"/>
                <a:sym typeface="Bodoni SvtyTwo ITC TT-Book"/>
              </a:rPr>
              <a:t>Financement</a:t>
            </a:r>
            <a:r>
              <a:rPr lang="en-GB" sz="4400" dirty="0">
                <a:latin typeface="Open Sans"/>
                <a:ea typeface="Open Sans" panose="020B0606030504020204" pitchFamily="34" charset="0"/>
                <a:cs typeface="Open Sans" panose="020B0606030504020204" pitchFamily="34" charset="0"/>
                <a:sym typeface="Bodoni SvtyTwo ITC TT-Book"/>
              </a:rPr>
              <a:t> par fonds </a:t>
            </a:r>
            <a:r>
              <a:rPr lang="en-GB" sz="4400" dirty="0" err="1">
                <a:latin typeface="Open Sans"/>
                <a:ea typeface="Open Sans" panose="020B0606030504020204" pitchFamily="34" charset="0"/>
                <a:cs typeface="Open Sans" panose="020B0606030504020204" pitchFamily="34" charset="0"/>
                <a:sym typeface="Bodoni SvtyTwo ITC TT-Book"/>
              </a:rPr>
              <a:t>propres</a:t>
            </a:r>
            <a:r>
              <a:rPr lang="en-GB" sz="4400" dirty="0">
                <a:latin typeface="Open Sans"/>
                <a:ea typeface="Open Sans" panose="020B0606030504020204" pitchFamily="34" charset="0"/>
                <a:cs typeface="Open Sans" panose="020B0606030504020204" pitchFamily="34" charset="0"/>
                <a:sym typeface="Bodoni SvtyTwo ITC TT-Book"/>
              </a:rPr>
              <a:t> et par </a:t>
            </a:r>
            <a:r>
              <a:rPr lang="en-GB" sz="4400" dirty="0" err="1">
                <a:latin typeface="Open Sans"/>
                <a:ea typeface="Open Sans" panose="020B0606030504020204" pitchFamily="34" charset="0"/>
                <a:cs typeface="Open Sans" panose="020B0606030504020204" pitchFamily="34" charset="0"/>
                <a:sym typeface="Bodoni SvtyTwo ITC TT-Book"/>
              </a:rPr>
              <a:t>emprunt</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887215" y="1921800"/>
            <a:ext cx="5022931" cy="4351338"/>
          </a:xfrm>
        </p:spPr>
        <p:txBody>
          <a:bodyPr vert="horz" lIns="91440" tIns="45720" rIns="91440" bIns="45720" rtlCol="0" anchor="t">
            <a:normAutofit/>
          </a:bodyPr>
          <a:lstStyle/>
          <a:p>
            <a:pPr marL="0" indent="0">
              <a:lnSpc>
                <a:spcPct val="100000"/>
              </a:lnSpc>
              <a:buNone/>
            </a:pPr>
            <a:r>
              <a:rPr lang="en-US" sz="2000" b="1" u="sng" dirty="0">
                <a:latin typeface="Open Sans"/>
              </a:rPr>
              <a:t>FINANCEMENT PAR FONDS PROPRES</a:t>
            </a:r>
            <a:endParaRPr lang="en-US" sz="2000" dirty="0">
              <a:cs typeface="Calibri"/>
            </a:endParaRPr>
          </a:p>
          <a:p>
            <a:pPr marL="0" indent="0">
              <a:lnSpc>
                <a:spcPct val="100000"/>
              </a:lnSpc>
              <a:buNone/>
            </a:pPr>
            <a:r>
              <a:rPr lang="en-US" sz="2000" b="1" dirty="0">
                <a:latin typeface="Open Sans"/>
              </a:rPr>
              <a:t>Fonds </a:t>
            </a:r>
            <a:r>
              <a:rPr lang="en-US" sz="2000" b="1" dirty="0" err="1">
                <a:latin typeface="Open Sans"/>
              </a:rPr>
              <a:t>propres</a:t>
            </a:r>
            <a:r>
              <a:rPr lang="en-US" sz="2000" b="1" dirty="0">
                <a:latin typeface="Open Sans"/>
              </a:rPr>
              <a:t> / </a:t>
            </a:r>
            <a:r>
              <a:rPr lang="en-US" sz="2000" b="1" dirty="0" err="1">
                <a:latin typeface="Open Sans"/>
              </a:rPr>
              <a:t>détenteurs</a:t>
            </a:r>
            <a:r>
              <a:rPr lang="en-US" sz="2000" b="1" dirty="0">
                <a:latin typeface="Open Sans"/>
              </a:rPr>
              <a:t> </a:t>
            </a:r>
            <a:r>
              <a:rPr lang="en-US" sz="2000" b="1" dirty="0" err="1">
                <a:latin typeface="Open Sans"/>
              </a:rPr>
              <a:t>d'actions</a:t>
            </a:r>
            <a:endParaRPr lang="en-US" sz="2000" b="1" dirty="0">
              <a:latin typeface="Open Sans"/>
            </a:endParaRPr>
          </a:p>
          <a:p>
            <a:pPr>
              <a:lnSpc>
                <a:spcPct val="100000"/>
              </a:lnSpc>
            </a:pPr>
            <a:r>
              <a:rPr lang="en-US" sz="2000" dirty="0">
                <a:latin typeface="Open Sans"/>
              </a:rPr>
              <a:t>Propriétaires de </a:t>
            </a:r>
            <a:r>
              <a:rPr lang="en-US" sz="2000" dirty="0" err="1">
                <a:latin typeface="Open Sans"/>
              </a:rPr>
              <a:t>l'entreprise</a:t>
            </a:r>
            <a:endParaRPr lang="en-US" sz="2000" dirty="0">
              <a:latin typeface="Open Sans"/>
            </a:endParaRPr>
          </a:p>
          <a:p>
            <a:pPr>
              <a:lnSpc>
                <a:spcPct val="100000"/>
              </a:lnSpc>
            </a:pPr>
            <a:r>
              <a:rPr lang="en-US" sz="2000" dirty="0">
                <a:latin typeface="Open Sans"/>
              </a:rPr>
              <a:t>Disposer d'un droit de vote</a:t>
            </a:r>
          </a:p>
          <a:p>
            <a:pPr>
              <a:lnSpc>
                <a:spcPct val="100000"/>
              </a:lnSpc>
            </a:pPr>
            <a:r>
              <a:rPr lang="en-US" sz="2000" dirty="0" err="1">
                <a:latin typeface="Open Sans"/>
              </a:rPr>
              <a:t>Recevoir</a:t>
            </a:r>
            <a:r>
              <a:rPr lang="en-US" sz="2000" dirty="0">
                <a:latin typeface="Open Sans"/>
              </a:rPr>
              <a:t> des </a:t>
            </a:r>
            <a:r>
              <a:rPr lang="en-US" sz="2000" dirty="0" err="1">
                <a:latin typeface="Open Sans"/>
              </a:rPr>
              <a:t>dividendes</a:t>
            </a:r>
            <a:r>
              <a:rPr lang="en-US" sz="2000" dirty="0">
                <a:latin typeface="Open Sans"/>
              </a:rPr>
              <a:t> et des plus-values</a:t>
            </a:r>
          </a:p>
          <a:p>
            <a:pPr>
              <a:lnSpc>
                <a:spcPct val="100000"/>
              </a:lnSpc>
            </a:pPr>
            <a:r>
              <a:rPr lang="en-US" sz="2000" dirty="0">
                <a:latin typeface="Open Sans"/>
              </a:rPr>
              <a:t>Prendre des </a:t>
            </a:r>
            <a:r>
              <a:rPr lang="en-US" sz="2000" dirty="0" err="1">
                <a:latin typeface="Open Sans"/>
              </a:rPr>
              <a:t>risques</a:t>
            </a:r>
            <a:r>
              <a:rPr lang="en-US" sz="2000" dirty="0">
                <a:latin typeface="Open Sans"/>
              </a:rPr>
              <a:t> : pas de </a:t>
            </a:r>
            <a:r>
              <a:rPr lang="en-US" sz="2000" dirty="0" err="1">
                <a:latin typeface="Open Sans"/>
              </a:rPr>
              <a:t>dividende</a:t>
            </a:r>
            <a:r>
              <a:rPr lang="en-US" sz="2000" dirty="0">
                <a:latin typeface="Open Sans"/>
              </a:rPr>
              <a:t> </a:t>
            </a:r>
            <a:r>
              <a:rPr lang="en-US" sz="2000" dirty="0" err="1">
                <a:latin typeface="Open Sans"/>
              </a:rPr>
              <a:t>si</a:t>
            </a:r>
            <a:r>
              <a:rPr lang="en-US" sz="2000" dirty="0">
                <a:latin typeface="Open Sans"/>
              </a:rPr>
              <a:t> </a:t>
            </a:r>
            <a:r>
              <a:rPr lang="en-US" sz="2000" dirty="0" err="1">
                <a:latin typeface="Open Sans"/>
              </a:rPr>
              <a:t>l'entreprise</a:t>
            </a:r>
            <a:r>
              <a:rPr lang="en-US" sz="2000" dirty="0">
                <a:latin typeface="Open Sans"/>
              </a:rPr>
              <a:t> fait des </a:t>
            </a:r>
            <a:r>
              <a:rPr lang="en-US" sz="2000" dirty="0" err="1">
                <a:latin typeface="Open Sans"/>
              </a:rPr>
              <a:t>pertes</a:t>
            </a:r>
            <a:endParaRPr lang="en-US" sz="2000" dirty="0">
              <a:latin typeface="Open Sans"/>
            </a:endParaRPr>
          </a:p>
          <a:p>
            <a:pPr>
              <a:lnSpc>
                <a:spcPct val="100000"/>
              </a:lnSpc>
            </a:pPr>
            <a:r>
              <a:rPr lang="en-US" sz="2000" dirty="0" err="1">
                <a:latin typeface="Open Sans"/>
              </a:rPr>
              <a:t>Attendre</a:t>
            </a:r>
            <a:r>
              <a:rPr lang="en-US" sz="2000" dirty="0">
                <a:latin typeface="Open Sans"/>
              </a:rPr>
              <a:t> un </a:t>
            </a:r>
            <a:r>
              <a:rPr lang="en-US" sz="2000" dirty="0" err="1">
                <a:latin typeface="Open Sans"/>
              </a:rPr>
              <a:t>rendement</a:t>
            </a:r>
            <a:r>
              <a:rPr lang="en-US" sz="2000" dirty="0">
                <a:latin typeface="Open Sans"/>
              </a:rPr>
              <a:t> plus </a:t>
            </a:r>
            <a:r>
              <a:rPr lang="en-US" sz="2000" dirty="0" err="1">
                <a:latin typeface="Open Sans"/>
              </a:rPr>
              <a:t>élevé</a:t>
            </a:r>
            <a:endParaRPr lang="en-US" sz="2000" dirty="0">
              <a:latin typeface="Open Sans"/>
            </a:endParaRPr>
          </a:p>
          <a:p>
            <a:pPr>
              <a:lnSpc>
                <a:spcPct val="100000"/>
              </a:lnSpc>
            </a:pPr>
            <a:r>
              <a:rPr lang="en-US" sz="2000" dirty="0">
                <a:latin typeface="Open Sans"/>
              </a:rPr>
              <a:t>Le </a:t>
            </a:r>
            <a:r>
              <a:rPr lang="en-US" sz="2000" dirty="0" err="1">
                <a:latin typeface="Open Sans"/>
              </a:rPr>
              <a:t>dividende</a:t>
            </a:r>
            <a:r>
              <a:rPr lang="en-US" sz="2000" dirty="0">
                <a:latin typeface="Open Sans"/>
              </a:rPr>
              <a:t> </a:t>
            </a:r>
            <a:r>
              <a:rPr lang="en-US" sz="2000" dirty="0" err="1">
                <a:latin typeface="Open Sans"/>
              </a:rPr>
              <a:t>est</a:t>
            </a:r>
            <a:r>
              <a:rPr lang="en-US" sz="2000" dirty="0">
                <a:latin typeface="Open Sans"/>
              </a:rPr>
              <a:t> imposable</a:t>
            </a:r>
          </a:p>
        </p:txBody>
      </p:sp>
      <p:sp>
        <p:nvSpPr>
          <p:cNvPr id="7" name="Content Placeholder 2">
            <a:extLst>
              <a:ext uri="{FF2B5EF4-FFF2-40B4-BE49-F238E27FC236}">
                <a16:creationId xmlns:a16="http://schemas.microsoft.com/office/drawing/2014/main" id="{66079F33-94E2-452F-B485-FB959270C153}"/>
              </a:ext>
            </a:extLst>
          </p:cNvPr>
          <p:cNvSpPr txBox="1">
            <a:spLocks/>
          </p:cNvSpPr>
          <p:nvPr/>
        </p:nvSpPr>
        <p:spPr>
          <a:xfrm>
            <a:off x="6281854" y="1921800"/>
            <a:ext cx="4939990" cy="435133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u="sng" dirty="0">
                <a:latin typeface="Open Sans"/>
              </a:rPr>
              <a:t>FINANCEMENT PAR EMPRUNT</a:t>
            </a:r>
            <a:endParaRPr lang="en-US" sz="2000" dirty="0">
              <a:cs typeface="Calibri"/>
            </a:endParaRPr>
          </a:p>
          <a:p>
            <a:pPr marL="0" indent="0">
              <a:lnSpc>
                <a:spcPct val="100000"/>
              </a:lnSpc>
              <a:buNone/>
            </a:pPr>
            <a:r>
              <a:rPr lang="en-US" sz="2000" b="1" dirty="0" err="1">
                <a:latin typeface="Open Sans"/>
              </a:rPr>
              <a:t>Créanciers</a:t>
            </a:r>
            <a:r>
              <a:rPr lang="en-US" sz="2000" b="1" dirty="0">
                <a:latin typeface="Open Sans"/>
              </a:rPr>
              <a:t> / </a:t>
            </a:r>
            <a:r>
              <a:rPr lang="en-US" sz="2000" b="1" dirty="0" err="1">
                <a:latin typeface="Open Sans"/>
              </a:rPr>
              <a:t>Prêteurs</a:t>
            </a:r>
            <a:endParaRPr lang="en-US" sz="2000" b="1" dirty="0">
              <a:latin typeface="Open Sans"/>
            </a:endParaRPr>
          </a:p>
          <a:p>
            <a:pPr>
              <a:lnSpc>
                <a:spcPct val="100000"/>
              </a:lnSpc>
            </a:pPr>
            <a:r>
              <a:rPr lang="en-US" sz="2000" dirty="0" err="1">
                <a:latin typeface="Open Sans"/>
              </a:rPr>
              <a:t>Prêter</a:t>
            </a:r>
            <a:r>
              <a:rPr lang="en-US" sz="2000" dirty="0">
                <a:latin typeface="Open Sans"/>
              </a:rPr>
              <a:t> des fonds à un </a:t>
            </a:r>
            <a:r>
              <a:rPr lang="en-US" sz="2000" dirty="0" err="1">
                <a:latin typeface="Open Sans"/>
              </a:rPr>
              <a:t>coût</a:t>
            </a:r>
            <a:r>
              <a:rPr lang="en-US" sz="2000" dirty="0">
                <a:latin typeface="Open Sans"/>
              </a:rPr>
              <a:t> </a:t>
            </a:r>
            <a:r>
              <a:rPr lang="en-US" sz="2000" dirty="0" err="1">
                <a:latin typeface="Open Sans"/>
              </a:rPr>
              <a:t>convenu</a:t>
            </a:r>
            <a:r>
              <a:rPr lang="en-US" sz="2000" dirty="0">
                <a:latin typeface="Open Sans"/>
              </a:rPr>
              <a:t> pour </a:t>
            </a:r>
            <a:r>
              <a:rPr lang="en-US" sz="2000" dirty="0" err="1">
                <a:latin typeface="Open Sans"/>
              </a:rPr>
              <a:t>une</a:t>
            </a:r>
            <a:r>
              <a:rPr lang="en-US" sz="2000" dirty="0">
                <a:latin typeface="Open Sans"/>
              </a:rPr>
              <a:t> </a:t>
            </a:r>
            <a:r>
              <a:rPr lang="en-US" sz="2000" dirty="0" err="1">
                <a:latin typeface="Open Sans"/>
              </a:rPr>
              <a:t>période</a:t>
            </a:r>
            <a:r>
              <a:rPr lang="en-US" sz="2000" dirty="0">
                <a:latin typeface="Open Sans"/>
              </a:rPr>
              <a:t> </a:t>
            </a:r>
            <a:r>
              <a:rPr lang="en-US" sz="2000" dirty="0" err="1">
                <a:latin typeface="Open Sans"/>
              </a:rPr>
              <a:t>déterminée</a:t>
            </a:r>
            <a:endParaRPr lang="en-US" sz="2000" dirty="0">
              <a:latin typeface="Open Sans"/>
            </a:endParaRPr>
          </a:p>
          <a:p>
            <a:pPr>
              <a:lnSpc>
                <a:spcPct val="100000"/>
              </a:lnSpc>
            </a:pPr>
            <a:r>
              <a:rPr lang="en-US" sz="2000" dirty="0" err="1">
                <a:latin typeface="Open Sans"/>
              </a:rPr>
              <a:t>Recevoir</a:t>
            </a:r>
            <a:r>
              <a:rPr lang="en-US" sz="2000" dirty="0">
                <a:latin typeface="Open Sans"/>
              </a:rPr>
              <a:t> des </a:t>
            </a:r>
            <a:r>
              <a:rPr lang="en-US" sz="2000" dirty="0" err="1">
                <a:latin typeface="Open Sans"/>
              </a:rPr>
              <a:t>paiements</a:t>
            </a:r>
            <a:r>
              <a:rPr lang="en-US" sz="2000" dirty="0">
                <a:latin typeface="Open Sans"/>
              </a:rPr>
              <a:t> pour le principal et les </a:t>
            </a:r>
            <a:r>
              <a:rPr lang="en-US" sz="2000" dirty="0" err="1">
                <a:latin typeface="Open Sans"/>
              </a:rPr>
              <a:t>intérêts</a:t>
            </a:r>
            <a:r>
              <a:rPr lang="en-US" sz="2000" dirty="0">
                <a:latin typeface="Open Sans"/>
              </a:rPr>
              <a:t>, que </a:t>
            </a:r>
            <a:r>
              <a:rPr lang="en-US" sz="2000" dirty="0" err="1">
                <a:latin typeface="Open Sans"/>
              </a:rPr>
              <a:t>l'entreprise</a:t>
            </a:r>
            <a:r>
              <a:rPr lang="en-US" sz="2000" dirty="0">
                <a:latin typeface="Open Sans"/>
              </a:rPr>
              <a:t> </a:t>
            </a:r>
            <a:r>
              <a:rPr lang="en-US" sz="2000" dirty="0" err="1">
                <a:latin typeface="Open Sans"/>
              </a:rPr>
              <a:t>gagne</a:t>
            </a:r>
            <a:r>
              <a:rPr lang="en-US" sz="2000" dirty="0">
                <a:latin typeface="Open Sans"/>
              </a:rPr>
              <a:t> </a:t>
            </a:r>
            <a:r>
              <a:rPr lang="en-US" sz="2000" dirty="0" err="1">
                <a:latin typeface="Open Sans"/>
              </a:rPr>
              <a:t>ou</a:t>
            </a:r>
            <a:r>
              <a:rPr lang="en-US" sz="2000" dirty="0">
                <a:latin typeface="Open Sans"/>
              </a:rPr>
              <a:t> </a:t>
            </a:r>
            <a:r>
              <a:rPr lang="en-US" sz="2000" dirty="0" err="1">
                <a:latin typeface="Open Sans"/>
              </a:rPr>
              <a:t>perde</a:t>
            </a:r>
            <a:r>
              <a:rPr lang="en-US" sz="2000" dirty="0">
                <a:latin typeface="Open Sans"/>
              </a:rPr>
              <a:t> de </a:t>
            </a:r>
            <a:r>
              <a:rPr lang="en-US" sz="2000" dirty="0" err="1">
                <a:latin typeface="Open Sans"/>
              </a:rPr>
              <a:t>l'argent</a:t>
            </a:r>
            <a:r>
              <a:rPr lang="en-US" sz="2000" dirty="0">
                <a:latin typeface="Open Sans"/>
              </a:rPr>
              <a:t>.</a:t>
            </a:r>
          </a:p>
          <a:p>
            <a:pPr>
              <a:lnSpc>
                <a:spcPct val="100000"/>
              </a:lnSpc>
            </a:pPr>
            <a:r>
              <a:rPr lang="en-US" sz="2000" dirty="0" err="1">
                <a:latin typeface="Open Sans"/>
              </a:rPr>
              <a:t>Créance</a:t>
            </a:r>
            <a:r>
              <a:rPr lang="en-US" sz="2000" dirty="0">
                <a:latin typeface="Open Sans"/>
              </a:rPr>
              <a:t> </a:t>
            </a:r>
            <a:r>
              <a:rPr lang="en-US" sz="2000" dirty="0" err="1">
                <a:latin typeface="Open Sans"/>
              </a:rPr>
              <a:t>prioritaire</a:t>
            </a:r>
            <a:r>
              <a:rPr lang="en-US" sz="2000" dirty="0">
                <a:latin typeface="Open Sans"/>
              </a:rPr>
              <a:t> sur les </a:t>
            </a:r>
            <a:r>
              <a:rPr lang="en-US" sz="2000" dirty="0" err="1">
                <a:latin typeface="Open Sans"/>
              </a:rPr>
              <a:t>actifs</a:t>
            </a:r>
            <a:endParaRPr lang="en-US" sz="2000" dirty="0">
              <a:latin typeface="Open Sans"/>
            </a:endParaRPr>
          </a:p>
          <a:p>
            <a:pPr>
              <a:lnSpc>
                <a:spcPct val="100000"/>
              </a:lnSpc>
            </a:pPr>
            <a:r>
              <a:rPr lang="en-US" sz="2000" dirty="0" err="1">
                <a:latin typeface="Open Sans"/>
              </a:rPr>
              <a:t>Moins</a:t>
            </a:r>
            <a:r>
              <a:rPr lang="en-US" sz="2000" dirty="0">
                <a:latin typeface="Open Sans"/>
              </a:rPr>
              <a:t> de </a:t>
            </a:r>
            <a:r>
              <a:rPr lang="en-US" sz="2000" dirty="0" err="1">
                <a:latin typeface="Open Sans"/>
              </a:rPr>
              <a:t>risques</a:t>
            </a:r>
            <a:r>
              <a:rPr lang="en-US" sz="2000" dirty="0">
                <a:latin typeface="Open Sans"/>
              </a:rPr>
              <a:t>, </a:t>
            </a:r>
            <a:r>
              <a:rPr lang="en-US" sz="2000" dirty="0" err="1">
                <a:latin typeface="Open Sans"/>
              </a:rPr>
              <a:t>moins</a:t>
            </a:r>
            <a:r>
              <a:rPr lang="en-US" sz="2000" dirty="0">
                <a:latin typeface="Open Sans"/>
              </a:rPr>
              <a:t> de </a:t>
            </a:r>
            <a:r>
              <a:rPr lang="en-US" sz="2000" dirty="0" err="1">
                <a:latin typeface="Open Sans"/>
              </a:rPr>
              <a:t>coûts</a:t>
            </a:r>
            <a:endParaRPr lang="en-US" sz="2000" dirty="0">
              <a:latin typeface="Open Sans"/>
            </a:endParaRPr>
          </a:p>
          <a:p>
            <a:pPr>
              <a:lnSpc>
                <a:spcPct val="100000"/>
              </a:lnSpc>
            </a:pPr>
            <a:r>
              <a:rPr lang="en-US" sz="2000" dirty="0">
                <a:latin typeface="Open Sans"/>
              </a:rPr>
              <a:t>Les </a:t>
            </a:r>
            <a:r>
              <a:rPr lang="en-US" sz="2000" dirty="0" err="1">
                <a:latin typeface="Open Sans"/>
              </a:rPr>
              <a:t>intérêts</a:t>
            </a:r>
            <a:r>
              <a:rPr lang="en-US" sz="2000" dirty="0">
                <a:latin typeface="Open Sans"/>
              </a:rPr>
              <a:t> </a:t>
            </a:r>
            <a:r>
              <a:rPr lang="en-US" sz="2000" dirty="0" err="1">
                <a:latin typeface="Open Sans"/>
              </a:rPr>
              <a:t>sont</a:t>
            </a:r>
            <a:r>
              <a:rPr lang="en-US" sz="2000" dirty="0">
                <a:latin typeface="Open Sans"/>
              </a:rPr>
              <a:t> </a:t>
            </a:r>
            <a:r>
              <a:rPr lang="en-US" sz="2000" dirty="0" err="1">
                <a:latin typeface="Open Sans"/>
              </a:rPr>
              <a:t>déductibles</a:t>
            </a:r>
            <a:r>
              <a:rPr lang="en-US" sz="2000" dirty="0">
                <a:latin typeface="Open Sans"/>
              </a:rPr>
              <a:t> </a:t>
            </a:r>
            <a:r>
              <a:rPr lang="en-US" sz="2000" dirty="0" err="1">
                <a:latin typeface="Open Sans"/>
              </a:rPr>
              <a:t>fiscalement</a:t>
            </a:r>
            <a:endParaRPr lang="en-US" sz="2000" dirty="0">
              <a:latin typeface="Open Sans"/>
            </a:endParaRPr>
          </a:p>
        </p:txBody>
      </p:sp>
    </p:spTree>
    <p:extLst>
      <p:ext uri="{BB962C8B-B14F-4D97-AF65-F5344CB8AC3E}">
        <p14:creationId xmlns:p14="http://schemas.microsoft.com/office/powerpoint/2010/main" val="2699512724"/>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81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2.2.4 Financement hybride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674262" cy="14003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a:t>
            </a:r>
            <a:r>
              <a:rPr lang="en-GB" sz="4400" dirty="0" err="1">
                <a:latin typeface="Open Sans"/>
                <a:ea typeface="Open Sans" panose="020B0606030504020204" pitchFamily="34" charset="0"/>
                <a:cs typeface="Open Sans" panose="020B0606030504020204" pitchFamily="34" charset="0"/>
                <a:sym typeface="Bodoni SvtyTwo ITC TT-Book"/>
              </a:rPr>
              <a:t>Financement</a:t>
            </a:r>
            <a:r>
              <a:rPr lang="en-GB" sz="4400" dirty="0">
                <a:latin typeface="Open Sans"/>
                <a:ea typeface="Open Sans" panose="020B0606030504020204" pitchFamily="34" charset="0"/>
                <a:cs typeface="Open Sans" panose="020B0606030504020204" pitchFamily="34" charset="0"/>
                <a:sym typeface="Bodoni SvtyTwo ITC TT-Book"/>
              </a:rPr>
              <a:t> par fonds </a:t>
            </a:r>
            <a:r>
              <a:rPr lang="en-GB" sz="4400" dirty="0" err="1">
                <a:latin typeface="Open Sans"/>
                <a:ea typeface="Open Sans" panose="020B0606030504020204" pitchFamily="34" charset="0"/>
                <a:cs typeface="Open Sans" panose="020B0606030504020204" pitchFamily="34" charset="0"/>
                <a:sym typeface="Bodoni SvtyTwo ITC TT-Book"/>
              </a:rPr>
              <a:t>propres</a:t>
            </a:r>
            <a:r>
              <a:rPr lang="en-GB" sz="4400" dirty="0">
                <a:latin typeface="Open Sans"/>
                <a:ea typeface="Open Sans" panose="020B0606030504020204" pitchFamily="34" charset="0"/>
                <a:cs typeface="Open Sans" panose="020B0606030504020204" pitchFamily="34" charset="0"/>
                <a:sym typeface="Bodoni SvtyTwo ITC TT-Book"/>
              </a:rPr>
              <a:t> et par </a:t>
            </a:r>
            <a:r>
              <a:rPr lang="en-GB" sz="4400" dirty="0" err="1">
                <a:latin typeface="Open Sans"/>
                <a:ea typeface="Open Sans" panose="020B0606030504020204" pitchFamily="34" charset="0"/>
                <a:cs typeface="Open Sans" panose="020B0606030504020204" pitchFamily="34" charset="0"/>
                <a:sym typeface="Bodoni SvtyTwo ITC TT-Book"/>
              </a:rPr>
              <a:t>emprunt</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889381" y="1999641"/>
            <a:ext cx="9559996" cy="4351338"/>
          </a:xfrm>
        </p:spPr>
        <p:txBody>
          <a:bodyPr vert="horz" lIns="91440" tIns="45720" rIns="91440" bIns="45720" rtlCol="0" anchor="t">
            <a:normAutofit/>
          </a:bodyPr>
          <a:lstStyle/>
          <a:p>
            <a:pPr marL="0" indent="0">
              <a:lnSpc>
                <a:spcPct val="100000"/>
              </a:lnSpc>
              <a:buNone/>
            </a:pPr>
            <a:r>
              <a:rPr lang="en-US" sz="2000" b="1" dirty="0">
                <a:latin typeface="Open Sans"/>
              </a:rPr>
              <a:t>FINANCEMENT HYBRIDE</a:t>
            </a:r>
            <a:endParaRPr lang="en-US" sz="2000" dirty="0">
              <a:cs typeface="Calibri"/>
            </a:endParaRPr>
          </a:p>
          <a:p>
            <a:pPr>
              <a:lnSpc>
                <a:spcPct val="100000"/>
              </a:lnSpc>
            </a:pPr>
            <a:r>
              <a:rPr lang="en-US" sz="2000" dirty="0">
                <a:latin typeface="Open Sans"/>
              </a:rPr>
              <a:t>Instruments </a:t>
            </a:r>
            <a:r>
              <a:rPr lang="en-US" sz="2000" dirty="0" err="1">
                <a:latin typeface="Open Sans"/>
              </a:rPr>
              <a:t>présentant</a:t>
            </a:r>
            <a:r>
              <a:rPr lang="en-US" sz="2000" dirty="0">
                <a:latin typeface="Open Sans"/>
              </a:rPr>
              <a:t> à la </a:t>
            </a:r>
            <a:r>
              <a:rPr lang="en-US" sz="2000" dirty="0" err="1">
                <a:latin typeface="Open Sans"/>
              </a:rPr>
              <a:t>fois</a:t>
            </a:r>
            <a:r>
              <a:rPr lang="en-US" sz="2000" dirty="0">
                <a:latin typeface="Open Sans"/>
              </a:rPr>
              <a:t> les </a:t>
            </a:r>
            <a:r>
              <a:rPr lang="en-US" sz="2000" dirty="0" err="1">
                <a:latin typeface="Open Sans"/>
              </a:rPr>
              <a:t>caractéristiques</a:t>
            </a:r>
            <a:r>
              <a:rPr lang="en-US" sz="2000" dirty="0">
                <a:latin typeface="Open Sans"/>
              </a:rPr>
              <a:t> </a:t>
            </a:r>
            <a:r>
              <a:rPr lang="en-US" sz="2000" dirty="0" err="1">
                <a:latin typeface="Open Sans"/>
              </a:rPr>
              <a:t>d’EMPRUNT</a:t>
            </a:r>
            <a:r>
              <a:rPr lang="en-US" sz="2000" dirty="0">
                <a:latin typeface="Open Sans"/>
              </a:rPr>
              <a:t> et de FONDS PROPRES :</a:t>
            </a:r>
          </a:p>
          <a:p>
            <a:pPr marL="0" indent="0">
              <a:lnSpc>
                <a:spcPct val="100000"/>
              </a:lnSpc>
              <a:buNone/>
            </a:pPr>
            <a:endParaRPr lang="en-US" sz="2000" dirty="0">
              <a:latin typeface="Open Sans"/>
            </a:endParaRPr>
          </a:p>
          <a:p>
            <a:pPr marL="0" indent="0">
              <a:lnSpc>
                <a:spcPct val="100000"/>
              </a:lnSpc>
              <a:buNone/>
            </a:pPr>
            <a:r>
              <a:rPr lang="en-US" sz="2000" b="1" dirty="0">
                <a:latin typeface="Open Sans"/>
              </a:rPr>
              <a:t>1. ACTIONS PRIVILÉGIÉES</a:t>
            </a:r>
          </a:p>
          <a:p>
            <a:pPr>
              <a:lnSpc>
                <a:spcPct val="100000"/>
              </a:lnSpc>
            </a:pPr>
            <a:r>
              <a:rPr lang="en-US" sz="2000" dirty="0">
                <a:latin typeface="Open Sans"/>
              </a:rPr>
              <a:t>Actions </a:t>
            </a:r>
            <a:r>
              <a:rPr lang="en-US" sz="2000" dirty="0" err="1">
                <a:latin typeface="Open Sans"/>
              </a:rPr>
              <a:t>dont</a:t>
            </a:r>
            <a:r>
              <a:rPr lang="en-US" sz="2000" dirty="0">
                <a:latin typeface="Open Sans"/>
              </a:rPr>
              <a:t> le </a:t>
            </a:r>
            <a:r>
              <a:rPr lang="en-US" sz="2000" dirty="0" err="1">
                <a:latin typeface="Open Sans"/>
              </a:rPr>
              <a:t>dividende</a:t>
            </a:r>
            <a:r>
              <a:rPr lang="en-US" sz="2000" dirty="0">
                <a:latin typeface="Open Sans"/>
              </a:rPr>
              <a:t> </a:t>
            </a:r>
            <a:r>
              <a:rPr lang="en-US" sz="2000" dirty="0" err="1">
                <a:latin typeface="Open Sans"/>
              </a:rPr>
              <a:t>est</a:t>
            </a:r>
            <a:r>
              <a:rPr lang="en-US" sz="2000" dirty="0">
                <a:latin typeface="Open Sans"/>
              </a:rPr>
              <a:t> </a:t>
            </a:r>
            <a:r>
              <a:rPr lang="en-US" sz="2000" dirty="0" err="1">
                <a:latin typeface="Open Sans"/>
              </a:rPr>
              <a:t>supérieur</a:t>
            </a:r>
            <a:r>
              <a:rPr lang="en-US" sz="2000" dirty="0">
                <a:latin typeface="Open Sans"/>
              </a:rPr>
              <a:t> à </a:t>
            </a:r>
            <a:r>
              <a:rPr lang="en-US" sz="2000" dirty="0" err="1">
                <a:latin typeface="Open Sans"/>
              </a:rPr>
              <a:t>celui</a:t>
            </a:r>
            <a:r>
              <a:rPr lang="en-US" sz="2000" dirty="0">
                <a:latin typeface="Open Sans"/>
              </a:rPr>
              <a:t> des actions ordinaires, </a:t>
            </a:r>
            <a:r>
              <a:rPr lang="en-US" sz="2000" dirty="0" err="1">
                <a:latin typeface="Open Sans"/>
              </a:rPr>
              <a:t>normalement</a:t>
            </a:r>
            <a:r>
              <a:rPr lang="en-US" sz="2000" dirty="0">
                <a:latin typeface="Open Sans"/>
              </a:rPr>
              <a:t> avec un </a:t>
            </a:r>
            <a:r>
              <a:rPr lang="en-US" sz="2000" dirty="0" err="1">
                <a:latin typeface="Open Sans"/>
              </a:rPr>
              <a:t>taux</a:t>
            </a:r>
            <a:r>
              <a:rPr lang="en-US" sz="2000" dirty="0">
                <a:latin typeface="Open Sans"/>
              </a:rPr>
              <a:t> de </a:t>
            </a:r>
            <a:r>
              <a:rPr lang="en-US" sz="2000" dirty="0" err="1">
                <a:latin typeface="Open Sans"/>
              </a:rPr>
              <a:t>dividende</a:t>
            </a:r>
            <a:r>
              <a:rPr lang="en-US" sz="2000" dirty="0">
                <a:latin typeface="Open Sans"/>
              </a:rPr>
              <a:t> fixe, </a:t>
            </a:r>
            <a:r>
              <a:rPr lang="en-US" sz="2000" dirty="0" err="1">
                <a:latin typeface="Open Sans"/>
              </a:rPr>
              <a:t>parfois</a:t>
            </a:r>
            <a:r>
              <a:rPr lang="en-US" sz="2000" dirty="0">
                <a:latin typeface="Open Sans"/>
              </a:rPr>
              <a:t> sans droit de vote.</a:t>
            </a:r>
          </a:p>
          <a:p>
            <a:pPr>
              <a:lnSpc>
                <a:spcPct val="100000"/>
              </a:lnSpc>
            </a:pPr>
            <a:endParaRPr lang="en-GB" sz="2000" dirty="0">
              <a:latin typeface="Open Sans"/>
            </a:endParaRPr>
          </a:p>
        </p:txBody>
      </p:sp>
    </p:spTree>
    <p:extLst>
      <p:ext uri="{BB962C8B-B14F-4D97-AF65-F5344CB8AC3E}">
        <p14:creationId xmlns:p14="http://schemas.microsoft.com/office/powerpoint/2010/main" val="3301694072"/>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2.2.5 Financement hybride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112673" cy="13795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Financement par fonds propres et par emprunt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889382" y="2036631"/>
            <a:ext cx="10021139" cy="2450038"/>
          </a:xfrm>
        </p:spPr>
        <p:txBody>
          <a:bodyPr vert="horz" lIns="91440" tIns="45720" rIns="91440" bIns="45720" rtlCol="0" anchor="t">
            <a:normAutofit fontScale="92500" lnSpcReduction="10000"/>
          </a:bodyPr>
          <a:lstStyle/>
          <a:p>
            <a:pPr marL="0" indent="0">
              <a:lnSpc>
                <a:spcPct val="100000"/>
              </a:lnSpc>
              <a:buNone/>
            </a:pPr>
            <a:r>
              <a:rPr lang="en-US" sz="2000" b="1" dirty="0">
                <a:latin typeface="Open Sans"/>
              </a:rPr>
              <a:t>2. L’EMPRUNT SUBORDONNÉ</a:t>
            </a:r>
            <a:endParaRPr lang="en-US" sz="2000" dirty="0">
              <a:cs typeface="Calibri"/>
            </a:endParaRPr>
          </a:p>
          <a:p>
            <a:pPr>
              <a:lnSpc>
                <a:spcPct val="100000"/>
              </a:lnSpc>
            </a:pPr>
            <a:r>
              <a:rPr lang="en-US" sz="2000" dirty="0" err="1">
                <a:latin typeface="Open Sans"/>
              </a:rPr>
              <a:t>Deuxième</a:t>
            </a:r>
            <a:r>
              <a:rPr lang="en-US" sz="2000" dirty="0">
                <a:latin typeface="Open Sans"/>
              </a:rPr>
              <a:t> droit sur les </a:t>
            </a:r>
            <a:r>
              <a:rPr lang="en-US" sz="2000" dirty="0" err="1">
                <a:latin typeface="Open Sans"/>
              </a:rPr>
              <a:t>actifs</a:t>
            </a:r>
            <a:r>
              <a:rPr lang="en-US" sz="2000" dirty="0">
                <a:latin typeface="Open Sans"/>
              </a:rPr>
              <a:t> du </a:t>
            </a:r>
            <a:r>
              <a:rPr lang="en-US" sz="2000" dirty="0" err="1">
                <a:latin typeface="Open Sans"/>
              </a:rPr>
              <a:t>projet</a:t>
            </a:r>
            <a:endParaRPr lang="en-US" sz="2000" dirty="0">
              <a:latin typeface="Open Sans"/>
            </a:endParaRPr>
          </a:p>
          <a:p>
            <a:pPr>
              <a:lnSpc>
                <a:spcPct val="100000"/>
              </a:lnSpc>
            </a:pPr>
            <a:r>
              <a:rPr lang="en-US" sz="2000" dirty="0" err="1">
                <a:latin typeface="Open Sans"/>
              </a:rPr>
              <a:t>Provenant</a:t>
            </a:r>
            <a:r>
              <a:rPr lang="en-US" sz="2000" dirty="0">
                <a:latin typeface="Open Sans"/>
              </a:rPr>
              <a:t> de sources </a:t>
            </a:r>
            <a:r>
              <a:rPr lang="en-US" sz="2000" dirty="0" err="1">
                <a:latin typeface="Open Sans"/>
              </a:rPr>
              <a:t>ayant</a:t>
            </a:r>
            <a:r>
              <a:rPr lang="en-US" sz="2000" dirty="0">
                <a:latin typeface="Open Sans"/>
              </a:rPr>
              <a:t> un </a:t>
            </a:r>
            <a:r>
              <a:rPr lang="en-US" sz="2000" dirty="0" err="1">
                <a:latin typeface="Open Sans"/>
              </a:rPr>
              <a:t>intérêt</a:t>
            </a:r>
            <a:r>
              <a:rPr lang="en-US" sz="2000" dirty="0">
                <a:latin typeface="Open Sans"/>
              </a:rPr>
              <a:t> direct dans le </a:t>
            </a:r>
            <a:r>
              <a:rPr lang="en-US" sz="2000" dirty="0" err="1">
                <a:latin typeface="Open Sans"/>
              </a:rPr>
              <a:t>projet</a:t>
            </a:r>
            <a:r>
              <a:rPr lang="en-US" sz="2000" dirty="0">
                <a:latin typeface="Open Sans"/>
              </a:rPr>
              <a:t> (par </a:t>
            </a:r>
            <a:r>
              <a:rPr lang="en-US" sz="2000" dirty="0" err="1">
                <a:latin typeface="Open Sans"/>
              </a:rPr>
              <a:t>exemple</a:t>
            </a:r>
            <a:r>
              <a:rPr lang="en-US" sz="2000" dirty="0">
                <a:latin typeface="Open Sans"/>
              </a:rPr>
              <a:t>, le propriétaire) </a:t>
            </a:r>
            <a:r>
              <a:rPr lang="en-US" sz="2000" dirty="0" err="1">
                <a:latin typeface="Open Sans"/>
              </a:rPr>
              <a:t>ou</a:t>
            </a:r>
            <a:r>
              <a:rPr lang="en-US" sz="2000" dirty="0">
                <a:latin typeface="Open Sans"/>
              </a:rPr>
              <a:t> de fonds </a:t>
            </a:r>
            <a:r>
              <a:rPr lang="en-US" sz="2000" dirty="0" err="1">
                <a:latin typeface="Open Sans"/>
              </a:rPr>
              <a:t>spécialisés</a:t>
            </a:r>
            <a:r>
              <a:rPr lang="en-US" sz="2000" dirty="0">
                <a:latin typeface="Open Sans"/>
              </a:rPr>
              <a:t> qui </a:t>
            </a:r>
            <a:r>
              <a:rPr lang="en-US" sz="2000" dirty="0" err="1">
                <a:latin typeface="Open Sans"/>
              </a:rPr>
              <a:t>sont</a:t>
            </a:r>
            <a:r>
              <a:rPr lang="en-US" sz="2000" dirty="0">
                <a:latin typeface="Open Sans"/>
              </a:rPr>
              <a:t> </a:t>
            </a:r>
            <a:r>
              <a:rPr lang="en-US" sz="2000" dirty="0" err="1">
                <a:latin typeface="Open Sans"/>
              </a:rPr>
              <a:t>prêts</a:t>
            </a:r>
            <a:r>
              <a:rPr lang="en-US" sz="2000" dirty="0">
                <a:latin typeface="Open Sans"/>
              </a:rPr>
              <a:t> à prendre plus de </a:t>
            </a:r>
            <a:r>
              <a:rPr lang="en-US" sz="2000" dirty="0" err="1">
                <a:latin typeface="Open Sans"/>
              </a:rPr>
              <a:t>risques</a:t>
            </a:r>
            <a:r>
              <a:rPr lang="en-US" sz="2000" dirty="0">
                <a:latin typeface="Open Sans"/>
              </a:rPr>
              <a:t> que ne le </a:t>
            </a:r>
            <a:r>
              <a:rPr lang="en-US" sz="2000" dirty="0" err="1">
                <a:latin typeface="Open Sans"/>
              </a:rPr>
              <a:t>ferait</a:t>
            </a:r>
            <a:r>
              <a:rPr lang="en-US" sz="2000" dirty="0">
                <a:latin typeface="Open Sans"/>
              </a:rPr>
              <a:t> un </a:t>
            </a:r>
            <a:r>
              <a:rPr lang="en-US" sz="2000" dirty="0" err="1">
                <a:latin typeface="Open Sans"/>
              </a:rPr>
              <a:t>prêteur</a:t>
            </a:r>
            <a:r>
              <a:rPr lang="en-US" sz="2000" dirty="0">
                <a:latin typeface="Open Sans"/>
              </a:rPr>
              <a:t> de premier rang.</a:t>
            </a:r>
          </a:p>
          <a:p>
            <a:pPr>
              <a:lnSpc>
                <a:spcPct val="100000"/>
              </a:lnSpc>
            </a:pPr>
            <a:r>
              <a:rPr lang="en-US" sz="2000" dirty="0" err="1">
                <a:latin typeface="Open Sans"/>
              </a:rPr>
              <a:t>Nettement</a:t>
            </a:r>
            <a:r>
              <a:rPr lang="en-US" sz="2000" dirty="0">
                <a:latin typeface="Open Sans"/>
              </a:rPr>
              <a:t> plus </a:t>
            </a:r>
            <a:r>
              <a:rPr lang="en-US" sz="2000" dirty="0" err="1">
                <a:latin typeface="Open Sans"/>
              </a:rPr>
              <a:t>cher</a:t>
            </a:r>
            <a:r>
              <a:rPr lang="en-US" sz="2000" dirty="0">
                <a:latin typeface="Open Sans"/>
              </a:rPr>
              <a:t> que la </a:t>
            </a:r>
            <a:r>
              <a:rPr lang="en-US" sz="2000" dirty="0" err="1">
                <a:latin typeface="Open Sans"/>
              </a:rPr>
              <a:t>dette</a:t>
            </a:r>
            <a:r>
              <a:rPr lang="en-US" sz="2000" dirty="0">
                <a:latin typeface="Open Sans"/>
              </a:rPr>
              <a:t> senior</a:t>
            </a:r>
          </a:p>
          <a:p>
            <a:pPr>
              <a:lnSpc>
                <a:spcPct val="100000"/>
              </a:lnSpc>
            </a:pPr>
            <a:r>
              <a:rPr lang="en-US" sz="2000" dirty="0">
                <a:latin typeface="Open Sans"/>
              </a:rPr>
              <a:t>Le </a:t>
            </a:r>
            <a:r>
              <a:rPr lang="en-US" sz="2000" dirty="0" err="1">
                <a:latin typeface="Open Sans"/>
              </a:rPr>
              <a:t>paiement</a:t>
            </a:r>
            <a:r>
              <a:rPr lang="en-US" sz="2000" dirty="0">
                <a:latin typeface="Open Sans"/>
              </a:rPr>
              <a:t> des </a:t>
            </a:r>
            <a:r>
              <a:rPr lang="en-US" sz="2000" dirty="0" err="1">
                <a:latin typeface="Open Sans"/>
              </a:rPr>
              <a:t>intérêts</a:t>
            </a:r>
            <a:r>
              <a:rPr lang="en-US" sz="2000" dirty="0">
                <a:latin typeface="Open Sans"/>
              </a:rPr>
              <a:t> </a:t>
            </a:r>
            <a:r>
              <a:rPr lang="en-US" sz="2000" dirty="0" err="1">
                <a:latin typeface="Open Sans"/>
              </a:rPr>
              <a:t>est</a:t>
            </a:r>
            <a:r>
              <a:rPr lang="en-US" sz="2000" dirty="0">
                <a:latin typeface="Open Sans"/>
              </a:rPr>
              <a:t> </a:t>
            </a:r>
            <a:r>
              <a:rPr lang="en-US" sz="2000" dirty="0" err="1">
                <a:latin typeface="Open Sans"/>
              </a:rPr>
              <a:t>déductible</a:t>
            </a:r>
            <a:r>
              <a:rPr lang="en-US" sz="2000" dirty="0">
                <a:latin typeface="Open Sans"/>
              </a:rPr>
              <a:t> de </a:t>
            </a:r>
            <a:r>
              <a:rPr lang="en-US" sz="2000" dirty="0" err="1">
                <a:latin typeface="Open Sans"/>
              </a:rPr>
              <a:t>l'impôt</a:t>
            </a:r>
            <a:r>
              <a:rPr lang="en-US" sz="2000" dirty="0">
                <a:latin typeface="Open Sans"/>
              </a:rPr>
              <a:t> ; il </a:t>
            </a:r>
            <a:r>
              <a:rPr lang="en-US" sz="2000" dirty="0" err="1">
                <a:latin typeface="Open Sans"/>
              </a:rPr>
              <a:t>réduit</a:t>
            </a:r>
            <a:r>
              <a:rPr lang="en-US" sz="2000" dirty="0">
                <a:latin typeface="Open Sans"/>
              </a:rPr>
              <a:t> </a:t>
            </a:r>
            <a:r>
              <a:rPr lang="en-US" sz="2000" dirty="0" err="1">
                <a:latin typeface="Open Sans"/>
              </a:rPr>
              <a:t>donc</a:t>
            </a:r>
            <a:r>
              <a:rPr lang="en-US" sz="2000" dirty="0">
                <a:latin typeface="Open Sans"/>
              </a:rPr>
              <a:t> le </a:t>
            </a:r>
            <a:r>
              <a:rPr lang="en-US" sz="2000" dirty="0" err="1">
                <a:latin typeface="Open Sans"/>
              </a:rPr>
              <a:t>coût</a:t>
            </a:r>
            <a:r>
              <a:rPr lang="en-US" sz="2000" dirty="0">
                <a:latin typeface="Open Sans"/>
              </a:rPr>
              <a:t> du capital.</a:t>
            </a:r>
          </a:p>
          <a:p>
            <a:pPr>
              <a:lnSpc>
                <a:spcPct val="100000"/>
              </a:lnSpc>
            </a:pPr>
            <a:endParaRPr lang="en-GB" sz="2000" dirty="0">
              <a:latin typeface="Open Sans"/>
            </a:endParaRPr>
          </a:p>
        </p:txBody>
      </p:sp>
    </p:spTree>
    <p:extLst>
      <p:ext uri="{BB962C8B-B14F-4D97-AF65-F5344CB8AC3E}">
        <p14:creationId xmlns:p14="http://schemas.microsoft.com/office/powerpoint/2010/main" val="3388702328"/>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08308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2.3.1 Ratio d'endettement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36522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Structure du capital</a:t>
            </a:r>
          </a:p>
        </p:txBody>
      </p:sp>
      <p:sp>
        <p:nvSpPr>
          <p:cNvPr id="3" name="Content Placeholder 2">
            <a:extLst>
              <a:ext uri="{FF2B5EF4-FFF2-40B4-BE49-F238E27FC236}">
                <a16:creationId xmlns:a16="http://schemas.microsoft.com/office/drawing/2014/main" id="{7CD06298-35C4-4F31-9D2F-17EE00FD3B60}"/>
              </a:ext>
            </a:extLst>
          </p:cNvPr>
          <p:cNvSpPr>
            <a:spLocks noGrp="1"/>
          </p:cNvSpPr>
          <p:nvPr>
            <p:ph idx="1"/>
          </p:nvPr>
        </p:nvSpPr>
        <p:spPr>
          <a:xfrm>
            <a:off x="736744" y="1669750"/>
            <a:ext cx="9059276" cy="4343940"/>
          </a:xfrm>
        </p:spPr>
        <p:txBody>
          <a:bodyPr vert="horz" lIns="91440" tIns="45720" rIns="91440" bIns="45720" rtlCol="0" anchor="t">
            <a:normAutofit/>
          </a:bodyPr>
          <a:lstStyle/>
          <a:p>
            <a:pPr>
              <a:lnSpc>
                <a:spcPct val="100000"/>
              </a:lnSpc>
            </a:pPr>
            <a:r>
              <a:rPr lang="en-US" sz="2000" b="1" dirty="0">
                <a:latin typeface="Open Sans"/>
              </a:rPr>
              <a:t>STRUCTURE DU CAPITAL : </a:t>
            </a:r>
            <a:r>
              <a:rPr lang="en-US" sz="2000" dirty="0" err="1">
                <a:latin typeface="Open Sans"/>
              </a:rPr>
              <a:t>combinaison</a:t>
            </a:r>
            <a:r>
              <a:rPr lang="en-US" sz="2000" dirty="0">
                <a:latin typeface="Open Sans"/>
              </a:rPr>
              <a:t> de </a:t>
            </a:r>
            <a:r>
              <a:rPr lang="en-US" sz="2000" dirty="0" err="1">
                <a:latin typeface="Open Sans"/>
              </a:rPr>
              <a:t>dettes</a:t>
            </a:r>
            <a:r>
              <a:rPr lang="en-US" sz="2000" dirty="0">
                <a:latin typeface="Open Sans"/>
              </a:rPr>
              <a:t> et de </a:t>
            </a:r>
            <a:r>
              <a:rPr lang="en-US" sz="2000" dirty="0" err="1">
                <a:latin typeface="Open Sans"/>
              </a:rPr>
              <a:t>capitaux</a:t>
            </a:r>
            <a:r>
              <a:rPr lang="en-US" sz="2000" dirty="0">
                <a:latin typeface="Open Sans"/>
              </a:rPr>
              <a:t> </a:t>
            </a:r>
            <a:r>
              <a:rPr lang="en-US" sz="2000" dirty="0" err="1">
                <a:latin typeface="Open Sans"/>
              </a:rPr>
              <a:t>propres</a:t>
            </a:r>
            <a:r>
              <a:rPr lang="en-US" sz="2000" dirty="0">
                <a:latin typeface="Open Sans"/>
              </a:rPr>
              <a:t> </a:t>
            </a:r>
            <a:r>
              <a:rPr lang="en-US" sz="2000" dirty="0" err="1">
                <a:latin typeface="Open Sans"/>
              </a:rPr>
              <a:t>qu'une</a:t>
            </a:r>
            <a:r>
              <a:rPr lang="en-US" sz="2000" dirty="0">
                <a:latin typeface="Open Sans"/>
              </a:rPr>
              <a:t> </a:t>
            </a:r>
            <a:r>
              <a:rPr lang="en-US" sz="2000" dirty="0" err="1">
                <a:latin typeface="Open Sans"/>
              </a:rPr>
              <a:t>entreprise</a:t>
            </a:r>
            <a:r>
              <a:rPr lang="en-US" sz="2000" dirty="0">
                <a:latin typeface="Open Sans"/>
              </a:rPr>
              <a:t> </a:t>
            </a:r>
            <a:r>
              <a:rPr lang="en-US" sz="2000" dirty="0" err="1">
                <a:latin typeface="Open Sans"/>
              </a:rPr>
              <a:t>utilise</a:t>
            </a:r>
            <a:r>
              <a:rPr lang="en-US" sz="2000" dirty="0">
                <a:latin typeface="Open Sans"/>
              </a:rPr>
              <a:t> pour financer le </a:t>
            </a:r>
            <a:r>
              <a:rPr lang="en-US" sz="2000" dirty="0" err="1">
                <a:latin typeface="Open Sans"/>
              </a:rPr>
              <a:t>projet</a:t>
            </a:r>
            <a:r>
              <a:rPr lang="en-US" sz="2000" dirty="0">
                <a:latin typeface="Open Sans"/>
              </a:rPr>
              <a:t>.</a:t>
            </a:r>
            <a:endParaRPr lang="en-US" sz="2000" dirty="0">
              <a:latin typeface="Calibri"/>
              <a:cs typeface="Calibri"/>
            </a:endParaRPr>
          </a:p>
          <a:p>
            <a:pPr>
              <a:lnSpc>
                <a:spcPct val="100000"/>
              </a:lnSpc>
            </a:pPr>
            <a:r>
              <a:rPr lang="en-US" sz="2000" dirty="0">
                <a:latin typeface="Open Sans"/>
              </a:rPr>
              <a:t>Les </a:t>
            </a:r>
            <a:r>
              <a:rPr lang="en-US" sz="2000" dirty="0" err="1">
                <a:latin typeface="Open Sans"/>
              </a:rPr>
              <a:t>décisions</a:t>
            </a:r>
            <a:r>
              <a:rPr lang="en-US" sz="2000" dirty="0">
                <a:latin typeface="Open Sans"/>
              </a:rPr>
              <a:t> relatives à la structure du capital </a:t>
            </a:r>
            <a:r>
              <a:rPr lang="en-US" sz="2000" dirty="0" err="1">
                <a:latin typeface="Open Sans"/>
              </a:rPr>
              <a:t>peuvent</a:t>
            </a:r>
            <a:r>
              <a:rPr lang="en-US" sz="2000" dirty="0">
                <a:latin typeface="Open Sans"/>
              </a:rPr>
              <a:t> </a:t>
            </a:r>
            <a:r>
              <a:rPr lang="en-US" sz="2000" dirty="0" err="1">
                <a:latin typeface="Open Sans"/>
              </a:rPr>
              <a:t>avoir</a:t>
            </a:r>
            <a:r>
              <a:rPr lang="en-US" sz="2000" dirty="0">
                <a:latin typeface="Open Sans"/>
              </a:rPr>
              <a:t> des </a:t>
            </a:r>
            <a:r>
              <a:rPr lang="en-US" sz="2000" dirty="0" err="1">
                <a:latin typeface="Open Sans"/>
              </a:rPr>
              <a:t>conséquences</a:t>
            </a:r>
            <a:r>
              <a:rPr lang="en-US" sz="2000" dirty="0">
                <a:latin typeface="Open Sans"/>
              </a:rPr>
              <a:t> </a:t>
            </a:r>
            <a:r>
              <a:rPr lang="en-US" sz="2000" dirty="0" err="1">
                <a:latin typeface="Open Sans"/>
              </a:rPr>
              <a:t>importantes</a:t>
            </a:r>
            <a:r>
              <a:rPr lang="en-US" sz="2000" dirty="0">
                <a:latin typeface="Open Sans"/>
              </a:rPr>
              <a:t> sur la </a:t>
            </a:r>
            <a:r>
              <a:rPr lang="en-US" sz="2000" dirty="0" err="1">
                <a:latin typeface="Open Sans"/>
              </a:rPr>
              <a:t>valeur</a:t>
            </a:r>
            <a:r>
              <a:rPr lang="en-US" sz="2000" dirty="0">
                <a:latin typeface="Open Sans"/>
              </a:rPr>
              <a:t> de </a:t>
            </a:r>
            <a:r>
              <a:rPr lang="en-US" sz="2000" dirty="0" err="1">
                <a:latin typeface="Open Sans"/>
              </a:rPr>
              <a:t>l'entreprise</a:t>
            </a:r>
            <a:r>
              <a:rPr lang="en-US" sz="2000" dirty="0">
                <a:latin typeface="Open Sans"/>
              </a:rPr>
              <a:t> et sur le </a:t>
            </a:r>
            <a:r>
              <a:rPr lang="en-US" sz="2000" dirty="0" err="1">
                <a:latin typeface="Open Sans"/>
              </a:rPr>
              <a:t>coût</a:t>
            </a:r>
            <a:r>
              <a:rPr lang="en-US" sz="2000" dirty="0">
                <a:latin typeface="Open Sans"/>
              </a:rPr>
              <a:t> du capital.</a:t>
            </a:r>
          </a:p>
          <a:p>
            <a:pPr>
              <a:lnSpc>
                <a:spcPct val="100000"/>
              </a:lnSpc>
            </a:pPr>
            <a:r>
              <a:rPr lang="en-US" sz="2000" dirty="0">
                <a:latin typeface="Open Sans"/>
              </a:rPr>
              <a:t>Difficile </a:t>
            </a:r>
            <a:r>
              <a:rPr lang="en-US" sz="2000" dirty="0" err="1">
                <a:latin typeface="Open Sans"/>
              </a:rPr>
              <a:t>d'y</a:t>
            </a:r>
            <a:r>
              <a:rPr lang="en-US" sz="2000" dirty="0">
                <a:latin typeface="Open Sans"/>
              </a:rPr>
              <a:t> </a:t>
            </a:r>
            <a:r>
              <a:rPr lang="en-US" sz="2000" dirty="0" err="1">
                <a:latin typeface="Open Sans"/>
              </a:rPr>
              <a:t>répondre</a:t>
            </a:r>
            <a:r>
              <a:rPr lang="en-US" sz="2000" dirty="0">
                <a:latin typeface="Open Sans"/>
              </a:rPr>
              <a:t> : Quelle </a:t>
            </a:r>
            <a:r>
              <a:rPr lang="en-US" sz="2000" dirty="0" err="1">
                <a:latin typeface="Open Sans"/>
              </a:rPr>
              <a:t>est</a:t>
            </a:r>
            <a:r>
              <a:rPr lang="en-US" sz="2000" dirty="0">
                <a:latin typeface="Open Sans"/>
              </a:rPr>
              <a:t> la </a:t>
            </a:r>
            <a:r>
              <a:rPr lang="en-US" sz="2000" dirty="0" err="1">
                <a:latin typeface="Open Sans"/>
              </a:rPr>
              <a:t>meilleure</a:t>
            </a:r>
            <a:r>
              <a:rPr lang="en-US" sz="2000" dirty="0">
                <a:latin typeface="Open Sans"/>
              </a:rPr>
              <a:t> structure de capital pour </a:t>
            </a:r>
            <a:r>
              <a:rPr lang="en-US" sz="2000" dirty="0" err="1">
                <a:latin typeface="Open Sans"/>
              </a:rPr>
              <a:t>une</a:t>
            </a:r>
            <a:r>
              <a:rPr lang="en-US" sz="2000" dirty="0">
                <a:latin typeface="Open Sans"/>
              </a:rPr>
              <a:t> </a:t>
            </a:r>
            <a:r>
              <a:rPr lang="en-US" sz="2000" dirty="0" err="1">
                <a:latin typeface="Open Sans"/>
              </a:rPr>
              <a:t>entreprise</a:t>
            </a:r>
            <a:r>
              <a:rPr lang="en-US" sz="2000" dirty="0">
                <a:latin typeface="Open Sans"/>
              </a:rPr>
              <a:t> à un moment </a:t>
            </a:r>
            <a:r>
              <a:rPr lang="en-US" sz="2000" dirty="0" err="1">
                <a:latin typeface="Open Sans"/>
              </a:rPr>
              <a:t>donné</a:t>
            </a:r>
            <a:r>
              <a:rPr lang="en-US" sz="2000" dirty="0">
                <a:latin typeface="Open Sans"/>
              </a:rPr>
              <a:t> ?</a:t>
            </a:r>
          </a:p>
          <a:p>
            <a:pPr>
              <a:lnSpc>
                <a:spcPct val="100000"/>
              </a:lnSpc>
            </a:pPr>
            <a:r>
              <a:rPr lang="en-US" sz="2000" b="1" dirty="0">
                <a:latin typeface="Open Sans"/>
              </a:rPr>
              <a:t>RATIO D'ENDETTEMENT</a:t>
            </a:r>
          </a:p>
          <a:p>
            <a:pPr>
              <a:lnSpc>
                <a:spcPct val="100000"/>
              </a:lnSpc>
            </a:pPr>
            <a:endParaRPr lang="en-US" sz="2000" dirty="0">
              <a:latin typeface="Open Sans"/>
            </a:endParaRPr>
          </a:p>
          <a:p>
            <a:pPr>
              <a:lnSpc>
                <a:spcPct val="100000"/>
              </a:lnSpc>
            </a:pPr>
            <a:r>
              <a:rPr lang="en-US" sz="2000" dirty="0">
                <a:latin typeface="Open Sans"/>
              </a:rPr>
              <a:t>Si &gt; 1, la </a:t>
            </a:r>
            <a:r>
              <a:rPr lang="en-US" sz="2000" dirty="0" err="1">
                <a:latin typeface="Open Sans"/>
              </a:rPr>
              <a:t>majorité</a:t>
            </a:r>
            <a:r>
              <a:rPr lang="en-US" sz="2000" dirty="0">
                <a:latin typeface="Open Sans"/>
              </a:rPr>
              <a:t> des </a:t>
            </a:r>
            <a:r>
              <a:rPr lang="en-US" sz="2000" dirty="0" err="1">
                <a:latin typeface="Open Sans"/>
              </a:rPr>
              <a:t>actifs</a:t>
            </a:r>
            <a:r>
              <a:rPr lang="en-US" sz="2000" dirty="0">
                <a:latin typeface="Open Sans"/>
              </a:rPr>
              <a:t> </a:t>
            </a:r>
            <a:r>
              <a:rPr lang="en-US" sz="2000" dirty="0" err="1">
                <a:latin typeface="Open Sans"/>
              </a:rPr>
              <a:t>sont</a:t>
            </a:r>
            <a:r>
              <a:rPr lang="en-US" sz="2000" dirty="0">
                <a:latin typeface="Open Sans"/>
              </a:rPr>
              <a:t> </a:t>
            </a:r>
            <a:r>
              <a:rPr lang="en-US" sz="2000" dirty="0" err="1">
                <a:latin typeface="Open Sans"/>
              </a:rPr>
              <a:t>financés</a:t>
            </a:r>
            <a:r>
              <a:rPr lang="en-US" sz="2000" dirty="0">
                <a:latin typeface="Open Sans"/>
              </a:rPr>
              <a:t> par la </a:t>
            </a:r>
            <a:r>
              <a:rPr lang="en-US" sz="2000" dirty="0" err="1">
                <a:latin typeface="Open Sans"/>
              </a:rPr>
              <a:t>dette</a:t>
            </a:r>
            <a:endParaRPr lang="en-US" sz="2000" dirty="0">
              <a:latin typeface="Open Sans"/>
            </a:endParaRPr>
          </a:p>
          <a:p>
            <a:pPr>
              <a:lnSpc>
                <a:spcPct val="100000"/>
              </a:lnSpc>
            </a:pPr>
            <a:r>
              <a:rPr lang="en-US" sz="2000" dirty="0">
                <a:latin typeface="Open Sans"/>
              </a:rPr>
              <a:t>Si &lt; 1, les </a:t>
            </a:r>
            <a:r>
              <a:rPr lang="en-US" sz="2000" dirty="0" err="1">
                <a:latin typeface="Open Sans"/>
              </a:rPr>
              <a:t>actifs</a:t>
            </a:r>
            <a:r>
              <a:rPr lang="en-US" sz="2000" dirty="0">
                <a:latin typeface="Open Sans"/>
              </a:rPr>
              <a:t> </a:t>
            </a:r>
            <a:r>
              <a:rPr lang="en-US" sz="2000" dirty="0" err="1">
                <a:latin typeface="Open Sans"/>
              </a:rPr>
              <a:t>sont</a:t>
            </a:r>
            <a:r>
              <a:rPr lang="en-US" sz="2000" dirty="0">
                <a:latin typeface="Open Sans"/>
              </a:rPr>
              <a:t> </a:t>
            </a:r>
            <a:r>
              <a:rPr lang="en-US" sz="2000" dirty="0" err="1">
                <a:latin typeface="Open Sans"/>
              </a:rPr>
              <a:t>principalement</a:t>
            </a:r>
            <a:r>
              <a:rPr lang="en-US" sz="2000" dirty="0">
                <a:latin typeface="Open Sans"/>
              </a:rPr>
              <a:t> </a:t>
            </a:r>
            <a:r>
              <a:rPr lang="en-US" sz="2000" dirty="0" err="1">
                <a:latin typeface="Open Sans"/>
              </a:rPr>
              <a:t>financés</a:t>
            </a:r>
            <a:r>
              <a:rPr lang="en-US" sz="2000" dirty="0">
                <a:latin typeface="Open Sans"/>
              </a:rPr>
              <a:t> par des fonds </a:t>
            </a:r>
            <a:r>
              <a:rPr lang="en-US" sz="2000" dirty="0" err="1">
                <a:latin typeface="Open Sans"/>
              </a:rPr>
              <a:t>propres</a:t>
            </a:r>
            <a:endParaRPr lang="en-US" sz="2000" dirty="0">
              <a:latin typeface="Open Sans"/>
            </a:endParaRPr>
          </a:p>
          <a:p>
            <a:pPr>
              <a:lnSpc>
                <a:spcPct val="100000"/>
              </a:lnSpc>
            </a:pPr>
            <a:endParaRPr lang="en-GB" sz="2000" dirty="0">
              <a:latin typeface="Open Sans"/>
            </a:endParaRPr>
          </a:p>
        </p:txBody>
      </p:sp>
      <p:pic>
        <p:nvPicPr>
          <p:cNvPr id="4" name="Picture 6">
            <a:extLst>
              <a:ext uri="{FF2B5EF4-FFF2-40B4-BE49-F238E27FC236}">
                <a16:creationId xmlns:a16="http://schemas.microsoft.com/office/drawing/2014/main" id="{2689DB56-AF85-41EE-AD6C-95A0BF503F84}"/>
              </a:ext>
            </a:extLst>
          </p:cNvPr>
          <p:cNvPicPr>
            <a:picLocks noChangeAspect="1"/>
          </p:cNvPicPr>
          <p:nvPr/>
        </p:nvPicPr>
        <p:blipFill>
          <a:blip r:embed="rId4"/>
          <a:stretch>
            <a:fillRect/>
          </a:stretch>
        </p:blipFill>
        <p:spPr>
          <a:xfrm>
            <a:off x="3920066" y="4122953"/>
            <a:ext cx="3251199" cy="869873"/>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2.3.2 Ratio d'endettement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Structure du capital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4129124"/>
            <a:ext cx="8740067" cy="1593322"/>
          </a:xfrm>
        </p:spPr>
        <p:txBody>
          <a:bodyPr vert="horz" lIns="91440" tIns="45720" rIns="91440" bIns="45720" rtlCol="0" anchor="t">
            <a:normAutofit fontScale="85000" lnSpcReduction="10000"/>
          </a:bodyPr>
          <a:lstStyle/>
          <a:p>
            <a:pPr>
              <a:lnSpc>
                <a:spcPct val="100000"/>
              </a:lnSpc>
            </a:pPr>
            <a:r>
              <a:rPr lang="en-US" sz="2000" dirty="0">
                <a:latin typeface="Open Sans"/>
              </a:rPr>
              <a:t>Comme les </a:t>
            </a:r>
            <a:r>
              <a:rPr lang="en-US" sz="2000" dirty="0" err="1">
                <a:latin typeface="Open Sans"/>
              </a:rPr>
              <a:t>investisseurs</a:t>
            </a:r>
            <a:r>
              <a:rPr lang="en-US" sz="2000" dirty="0">
                <a:latin typeface="Open Sans"/>
              </a:rPr>
              <a:t> </a:t>
            </a:r>
            <a:r>
              <a:rPr lang="en-US" sz="2000" dirty="0" err="1">
                <a:latin typeface="Open Sans"/>
              </a:rPr>
              <a:t>en</a:t>
            </a:r>
            <a:r>
              <a:rPr lang="en-US" sz="2000" dirty="0">
                <a:latin typeface="Open Sans"/>
              </a:rPr>
              <a:t> fonds </a:t>
            </a:r>
            <a:r>
              <a:rPr lang="en-US" sz="2000" dirty="0" err="1">
                <a:latin typeface="Open Sans"/>
              </a:rPr>
              <a:t>propres</a:t>
            </a:r>
            <a:r>
              <a:rPr lang="en-US" sz="2000" dirty="0">
                <a:latin typeface="Open Sans"/>
              </a:rPr>
              <a:t> </a:t>
            </a:r>
            <a:r>
              <a:rPr lang="en-US" sz="2000" dirty="0" err="1">
                <a:latin typeface="Open Sans"/>
              </a:rPr>
              <a:t>attendent</a:t>
            </a:r>
            <a:r>
              <a:rPr lang="en-US" sz="2000" dirty="0">
                <a:latin typeface="Open Sans"/>
              </a:rPr>
              <a:t> un </a:t>
            </a:r>
            <a:r>
              <a:rPr lang="en-US" sz="2000" dirty="0" err="1">
                <a:latin typeface="Open Sans"/>
              </a:rPr>
              <a:t>taux</a:t>
            </a:r>
            <a:r>
              <a:rPr lang="en-US" sz="2000" dirty="0">
                <a:latin typeface="Open Sans"/>
              </a:rPr>
              <a:t> de </a:t>
            </a:r>
            <a:r>
              <a:rPr lang="en-US" sz="2000" dirty="0" err="1">
                <a:latin typeface="Open Sans"/>
              </a:rPr>
              <a:t>rendement</a:t>
            </a:r>
            <a:r>
              <a:rPr lang="en-US" sz="2000" dirty="0">
                <a:latin typeface="Open Sans"/>
              </a:rPr>
              <a:t> plus </a:t>
            </a:r>
            <a:r>
              <a:rPr lang="en-US" sz="2000" dirty="0" err="1">
                <a:latin typeface="Open Sans"/>
              </a:rPr>
              <a:t>élevé</a:t>
            </a:r>
            <a:r>
              <a:rPr lang="en-US" sz="2000" dirty="0">
                <a:latin typeface="Open Sans"/>
              </a:rPr>
              <a:t> et que le </a:t>
            </a:r>
            <a:r>
              <a:rPr lang="en-US" sz="2000" dirty="0" err="1">
                <a:latin typeface="Open Sans"/>
              </a:rPr>
              <a:t>paiement</a:t>
            </a:r>
            <a:r>
              <a:rPr lang="en-US" sz="2000" dirty="0">
                <a:latin typeface="Open Sans"/>
              </a:rPr>
              <a:t> des </a:t>
            </a:r>
            <a:r>
              <a:rPr lang="en-US" sz="2000" dirty="0" err="1">
                <a:latin typeface="Open Sans"/>
              </a:rPr>
              <a:t>intérêts</a:t>
            </a:r>
            <a:r>
              <a:rPr lang="en-US" sz="2000" dirty="0">
                <a:latin typeface="Open Sans"/>
              </a:rPr>
              <a:t> </a:t>
            </a:r>
            <a:r>
              <a:rPr lang="en-US" sz="2000" dirty="0" err="1">
                <a:latin typeface="Open Sans"/>
              </a:rPr>
              <a:t>est</a:t>
            </a:r>
            <a:r>
              <a:rPr lang="en-US" sz="2000" dirty="0">
                <a:latin typeface="Open Sans"/>
              </a:rPr>
              <a:t> </a:t>
            </a:r>
            <a:r>
              <a:rPr lang="en-US" sz="2000" dirty="0" err="1">
                <a:latin typeface="Open Sans"/>
              </a:rPr>
              <a:t>déductible</a:t>
            </a:r>
            <a:r>
              <a:rPr lang="en-US" sz="2000" dirty="0">
                <a:latin typeface="Open Sans"/>
              </a:rPr>
              <a:t> de </a:t>
            </a:r>
            <a:r>
              <a:rPr lang="en-US" sz="2000" dirty="0" err="1">
                <a:latin typeface="Open Sans"/>
              </a:rPr>
              <a:t>l'impôt</a:t>
            </a:r>
            <a:r>
              <a:rPr lang="en-US" sz="2000" dirty="0">
                <a:latin typeface="Open Sans"/>
              </a:rPr>
              <a:t>, </a:t>
            </a:r>
            <a:r>
              <a:rPr lang="en-US" sz="2000">
                <a:latin typeface="Open Sans"/>
              </a:rPr>
              <a:t>le recours </a:t>
            </a:r>
            <a:r>
              <a:rPr lang="en-US" sz="2000" dirty="0">
                <a:latin typeface="Open Sans"/>
              </a:rPr>
              <a:t>au </a:t>
            </a:r>
            <a:r>
              <a:rPr lang="en-US" sz="2000" dirty="0" err="1">
                <a:latin typeface="Open Sans"/>
              </a:rPr>
              <a:t>financement</a:t>
            </a:r>
            <a:r>
              <a:rPr lang="en-US" sz="2000" dirty="0">
                <a:latin typeface="Open Sans"/>
              </a:rPr>
              <a:t> par </a:t>
            </a:r>
            <a:r>
              <a:rPr lang="en-US" sz="2000" dirty="0" err="1">
                <a:latin typeface="Open Sans"/>
              </a:rPr>
              <a:t>l'emprunt</a:t>
            </a:r>
            <a:r>
              <a:rPr lang="en-US" sz="2000" dirty="0">
                <a:latin typeface="Open Sans"/>
              </a:rPr>
              <a:t> </a:t>
            </a:r>
            <a:r>
              <a:rPr lang="en-US" sz="2000" dirty="0" err="1">
                <a:latin typeface="Open Sans"/>
              </a:rPr>
              <a:t>présente</a:t>
            </a:r>
            <a:r>
              <a:rPr lang="en-US" sz="2000" dirty="0">
                <a:latin typeface="Open Sans"/>
              </a:rPr>
              <a:t> </a:t>
            </a:r>
            <a:r>
              <a:rPr lang="en-US" sz="2000" dirty="0" err="1">
                <a:latin typeface="Open Sans"/>
              </a:rPr>
              <a:t>l'avantage</a:t>
            </a:r>
            <a:r>
              <a:rPr lang="en-US" sz="2000" dirty="0">
                <a:latin typeface="Open Sans"/>
              </a:rPr>
              <a:t> </a:t>
            </a:r>
            <a:r>
              <a:rPr lang="en-US" sz="2000" dirty="0" err="1">
                <a:latin typeface="Open Sans"/>
              </a:rPr>
              <a:t>suivant</a:t>
            </a:r>
            <a:r>
              <a:rPr lang="en-US" sz="2000" dirty="0">
                <a:latin typeface="Open Sans"/>
              </a:rPr>
              <a:t> :</a:t>
            </a:r>
            <a:endParaRPr lang="en-US" sz="2000" dirty="0">
              <a:cs typeface="Calibri"/>
            </a:endParaRPr>
          </a:p>
          <a:p>
            <a:pPr>
              <a:lnSpc>
                <a:spcPct val="100000"/>
              </a:lnSpc>
            </a:pPr>
            <a:r>
              <a:rPr lang="en-US" sz="2000" dirty="0">
                <a:latin typeface="Open Sans"/>
              </a:rPr>
              <a:t>Augmenter le retour sur </a:t>
            </a:r>
            <a:r>
              <a:rPr lang="en-US" sz="2000" dirty="0" err="1">
                <a:latin typeface="Open Sans"/>
              </a:rPr>
              <a:t>investissement</a:t>
            </a:r>
            <a:endParaRPr lang="en-US" sz="2000" dirty="0">
              <a:latin typeface="Open Sans"/>
            </a:endParaRPr>
          </a:p>
          <a:p>
            <a:pPr>
              <a:lnSpc>
                <a:spcPct val="100000"/>
              </a:lnSpc>
            </a:pPr>
            <a:r>
              <a:rPr lang="en-US" sz="2000" dirty="0" err="1">
                <a:latin typeface="Open Sans"/>
              </a:rPr>
              <a:t>Réduire</a:t>
            </a:r>
            <a:r>
              <a:rPr lang="en-US" sz="2000" dirty="0">
                <a:latin typeface="Open Sans"/>
              </a:rPr>
              <a:t> le </a:t>
            </a:r>
            <a:r>
              <a:rPr lang="en-US" sz="2000" dirty="0" err="1">
                <a:latin typeface="Open Sans"/>
              </a:rPr>
              <a:t>coût</a:t>
            </a:r>
            <a:r>
              <a:rPr lang="en-US" sz="2000" dirty="0">
                <a:latin typeface="Open Sans"/>
              </a:rPr>
              <a:t> du capital</a:t>
            </a:r>
          </a:p>
        </p:txBody>
      </p:sp>
      <p:pic>
        <p:nvPicPr>
          <p:cNvPr id="10" name="Google Shape;203;p16">
            <a:extLst>
              <a:ext uri="{FF2B5EF4-FFF2-40B4-BE49-F238E27FC236}">
                <a16:creationId xmlns:a16="http://schemas.microsoft.com/office/drawing/2014/main" id="{57B1FC3E-D9E7-4540-B031-888D90923800}"/>
              </a:ext>
            </a:extLst>
          </p:cNvPr>
          <p:cNvPicPr preferRelativeResize="0"/>
          <p:nvPr/>
        </p:nvPicPr>
        <p:blipFill rotWithShape="1">
          <a:blip r:embed="rId4">
            <a:alphaModFix/>
          </a:blip>
          <a:srcRect/>
          <a:stretch/>
        </p:blipFill>
        <p:spPr>
          <a:xfrm>
            <a:off x="3139138" y="1718180"/>
            <a:ext cx="3566817" cy="2316953"/>
          </a:xfrm>
          <a:prstGeom prst="rect">
            <a:avLst/>
          </a:prstGeom>
          <a:noFill/>
          <a:ln>
            <a:noFill/>
          </a:ln>
        </p:spPr>
      </p:pic>
      <p:pic>
        <p:nvPicPr>
          <p:cNvPr id="11" name="Google Shape;204;p16">
            <a:extLst>
              <a:ext uri="{FF2B5EF4-FFF2-40B4-BE49-F238E27FC236}">
                <a16:creationId xmlns:a16="http://schemas.microsoft.com/office/drawing/2014/main" id="{672CD74B-E4AC-46F6-BDBD-2F1FBD0664B8}"/>
              </a:ext>
            </a:extLst>
          </p:cNvPr>
          <p:cNvPicPr preferRelativeResize="0"/>
          <p:nvPr/>
        </p:nvPicPr>
        <p:blipFill rotWithShape="1">
          <a:blip r:embed="rId5">
            <a:alphaModFix/>
          </a:blip>
          <a:srcRect/>
          <a:stretch/>
        </p:blipFill>
        <p:spPr>
          <a:xfrm>
            <a:off x="6695760" y="1688892"/>
            <a:ext cx="3566533" cy="2374462"/>
          </a:xfrm>
          <a:prstGeom prst="rect">
            <a:avLst/>
          </a:prstGeom>
          <a:noFill/>
          <a:ln>
            <a:noFill/>
          </a:ln>
        </p:spPr>
      </p:pic>
    </p:spTree>
    <p:extLst>
      <p:ext uri="{BB962C8B-B14F-4D97-AF65-F5344CB8AC3E}">
        <p14:creationId xmlns:p14="http://schemas.microsoft.com/office/powerpoint/2010/main" val="58772688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2.3.3 Rendement des fonds propres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Structure du capital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2103868"/>
            <a:ext cx="9043387" cy="755882"/>
          </a:xfrm>
        </p:spPr>
        <p:txBody>
          <a:bodyPr vert="horz" lIns="91440" tIns="45720" rIns="91440" bIns="45720" rtlCol="0" anchor="t">
            <a:normAutofit/>
          </a:bodyPr>
          <a:lstStyle/>
          <a:p>
            <a:pPr>
              <a:lnSpc>
                <a:spcPct val="100000"/>
              </a:lnSpc>
            </a:pPr>
            <a:r>
              <a:rPr lang="en-US" sz="2000" b="1">
                <a:latin typeface="Open Sans"/>
              </a:rPr>
              <a:t>DIVIDENDE </a:t>
            </a:r>
            <a:r>
              <a:rPr lang="en-US" sz="2000">
                <a:latin typeface="Open Sans"/>
              </a:rPr>
              <a:t>= paiement effectué par une société à ses actionnaires à partir de son revenu net, sous forme de distribution de bénéfices.</a:t>
            </a:r>
            <a:endParaRPr lang="en-US"/>
          </a:p>
          <a:p>
            <a:pPr marL="0" indent="0">
              <a:lnSpc>
                <a:spcPct val="100000"/>
              </a:lnSpc>
              <a:buNone/>
            </a:pPr>
            <a:endParaRPr lang="en-GB" sz="2000">
              <a:latin typeface="Open Sans"/>
            </a:endParaRPr>
          </a:p>
        </p:txBody>
      </p:sp>
      <p:pic>
        <p:nvPicPr>
          <p:cNvPr id="2" name="Picture 3">
            <a:extLst>
              <a:ext uri="{FF2B5EF4-FFF2-40B4-BE49-F238E27FC236}">
                <a16:creationId xmlns:a16="http://schemas.microsoft.com/office/drawing/2014/main" id="{933E4CCB-9B80-4A0C-BAC4-31E001BD1679}"/>
              </a:ext>
            </a:extLst>
          </p:cNvPr>
          <p:cNvPicPr>
            <a:picLocks noChangeAspect="1"/>
          </p:cNvPicPr>
          <p:nvPr/>
        </p:nvPicPr>
        <p:blipFill>
          <a:blip r:embed="rId4"/>
          <a:stretch>
            <a:fillRect/>
          </a:stretch>
        </p:blipFill>
        <p:spPr>
          <a:xfrm>
            <a:off x="1902178" y="3213429"/>
            <a:ext cx="7032977" cy="1094363"/>
          </a:xfrm>
          <a:prstGeom prst="rect">
            <a:avLst/>
          </a:prstGeom>
        </p:spPr>
      </p:pic>
    </p:spTree>
    <p:extLst>
      <p:ext uri="{BB962C8B-B14F-4D97-AF65-F5344CB8AC3E}">
        <p14:creationId xmlns:p14="http://schemas.microsoft.com/office/powerpoint/2010/main" val="3623949725"/>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2.3.4 Coût des fonds propres et de la dette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778646"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Structure du capital et coûts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2022489"/>
            <a:ext cx="9465076" cy="3130658"/>
          </a:xfrm>
        </p:spPr>
        <p:txBody>
          <a:bodyPr vert="horz" lIns="91440" tIns="45720" rIns="91440" bIns="45720" rtlCol="0" anchor="t">
            <a:normAutofit lnSpcReduction="10000"/>
          </a:bodyPr>
          <a:lstStyle/>
          <a:p>
            <a:pPr marL="0" indent="0">
              <a:lnSpc>
                <a:spcPct val="100000"/>
              </a:lnSpc>
              <a:buNone/>
            </a:pPr>
            <a:r>
              <a:rPr lang="en-US" sz="2000" b="1" dirty="0">
                <a:latin typeface="Open Sans"/>
              </a:rPr>
              <a:t>COÛT DES FONDS PROPRES R(</a:t>
            </a:r>
            <a:r>
              <a:rPr lang="en-US" sz="2000" b="1" baseline="-25000" dirty="0">
                <a:latin typeface="Open Sans"/>
              </a:rPr>
              <a:t>E</a:t>
            </a:r>
            <a:r>
              <a:rPr lang="en-US" sz="2000" b="1" dirty="0">
                <a:latin typeface="Open Sans"/>
              </a:rPr>
              <a:t>)</a:t>
            </a:r>
            <a:endParaRPr lang="en-US" sz="2000" dirty="0">
              <a:cs typeface="Calibri"/>
            </a:endParaRPr>
          </a:p>
          <a:p>
            <a:pPr>
              <a:lnSpc>
                <a:spcPct val="100000"/>
              </a:lnSpc>
            </a:pPr>
            <a:r>
              <a:rPr lang="en-US" sz="2000" dirty="0">
                <a:latin typeface="Open Sans"/>
              </a:rPr>
              <a:t>Le </a:t>
            </a:r>
            <a:r>
              <a:rPr lang="en-US" sz="2000" dirty="0" err="1">
                <a:latin typeface="Open Sans"/>
              </a:rPr>
              <a:t>coût</a:t>
            </a:r>
            <a:r>
              <a:rPr lang="en-US" sz="2000" dirty="0">
                <a:latin typeface="Open Sans"/>
              </a:rPr>
              <a:t> des fonds </a:t>
            </a:r>
            <a:r>
              <a:rPr lang="en-US" sz="2000" dirty="0" err="1">
                <a:latin typeface="Open Sans"/>
              </a:rPr>
              <a:t>propres</a:t>
            </a:r>
            <a:r>
              <a:rPr lang="en-US" sz="2000" dirty="0">
                <a:latin typeface="Open Sans"/>
              </a:rPr>
              <a:t> </a:t>
            </a:r>
            <a:r>
              <a:rPr lang="en-US" sz="2000" dirty="0" err="1">
                <a:latin typeface="Open Sans"/>
              </a:rPr>
              <a:t>est</a:t>
            </a:r>
            <a:r>
              <a:rPr lang="en-US" sz="2000" dirty="0">
                <a:latin typeface="Open Sans"/>
              </a:rPr>
              <a:t> le </a:t>
            </a:r>
            <a:r>
              <a:rPr lang="en-US" sz="2000" dirty="0" err="1">
                <a:latin typeface="Open Sans"/>
              </a:rPr>
              <a:t>rendement</a:t>
            </a:r>
            <a:r>
              <a:rPr lang="en-US" sz="2000" dirty="0">
                <a:latin typeface="Open Sans"/>
              </a:rPr>
              <a:t> </a:t>
            </a:r>
            <a:r>
              <a:rPr lang="en-US" sz="2000" dirty="0" err="1">
                <a:latin typeface="Open Sans"/>
              </a:rPr>
              <a:t>exigé</a:t>
            </a:r>
            <a:r>
              <a:rPr lang="en-US" sz="2000" dirty="0">
                <a:latin typeface="Open Sans"/>
              </a:rPr>
              <a:t> par les </a:t>
            </a:r>
            <a:r>
              <a:rPr lang="en-US" sz="2000" dirty="0" err="1">
                <a:latin typeface="Open Sans"/>
              </a:rPr>
              <a:t>investisseurs</a:t>
            </a:r>
            <a:r>
              <a:rPr lang="en-US" sz="2000" dirty="0">
                <a:latin typeface="Open Sans"/>
              </a:rPr>
              <a:t> </a:t>
            </a:r>
            <a:r>
              <a:rPr lang="en-US" sz="2000" dirty="0" err="1">
                <a:latin typeface="Open Sans"/>
              </a:rPr>
              <a:t>en</a:t>
            </a:r>
            <a:r>
              <a:rPr lang="en-US" sz="2000" dirty="0">
                <a:latin typeface="Open Sans"/>
              </a:rPr>
              <a:t> fonds </a:t>
            </a:r>
            <a:r>
              <a:rPr lang="en-US" sz="2000" dirty="0" err="1">
                <a:latin typeface="Open Sans"/>
              </a:rPr>
              <a:t>propres</a:t>
            </a:r>
            <a:r>
              <a:rPr lang="en-US" sz="2000" dirty="0">
                <a:latin typeface="Open Sans"/>
              </a:rPr>
              <a:t> pour </a:t>
            </a:r>
            <a:r>
              <a:rPr lang="en-US" sz="2000" dirty="0" err="1">
                <a:latin typeface="Open Sans"/>
              </a:rPr>
              <a:t>leur</a:t>
            </a:r>
            <a:r>
              <a:rPr lang="en-US" sz="2000" dirty="0">
                <a:latin typeface="Open Sans"/>
              </a:rPr>
              <a:t> </a:t>
            </a:r>
            <a:r>
              <a:rPr lang="en-US" sz="2000" dirty="0" err="1">
                <a:latin typeface="Open Sans"/>
              </a:rPr>
              <a:t>investissement</a:t>
            </a:r>
            <a:r>
              <a:rPr lang="en-US" sz="2000" dirty="0">
                <a:latin typeface="Open Sans"/>
              </a:rPr>
              <a:t>.</a:t>
            </a:r>
          </a:p>
          <a:p>
            <a:pPr>
              <a:lnSpc>
                <a:spcPct val="100000"/>
              </a:lnSpc>
            </a:pPr>
            <a:r>
              <a:rPr lang="en-US" sz="2000" dirty="0" err="1">
                <a:latin typeface="Open Sans"/>
              </a:rPr>
              <a:t>Dépend</a:t>
            </a:r>
            <a:r>
              <a:rPr lang="en-US" sz="2000" dirty="0">
                <a:latin typeface="Open Sans"/>
              </a:rPr>
              <a:t> du </a:t>
            </a:r>
            <a:r>
              <a:rPr lang="en-US" sz="2000" dirty="0" err="1">
                <a:latin typeface="Open Sans"/>
              </a:rPr>
              <a:t>risque</a:t>
            </a:r>
            <a:endParaRPr lang="en-US" sz="2000" dirty="0">
              <a:latin typeface="Open Sans"/>
            </a:endParaRPr>
          </a:p>
          <a:p>
            <a:pPr>
              <a:lnSpc>
                <a:spcPct val="100000"/>
              </a:lnSpc>
            </a:pPr>
            <a:r>
              <a:rPr lang="en-US" sz="2000" dirty="0">
                <a:latin typeface="Open Sans"/>
              </a:rPr>
              <a:t>Plus le </a:t>
            </a:r>
            <a:r>
              <a:rPr lang="en-US" sz="2000" dirty="0" err="1">
                <a:latin typeface="Open Sans"/>
              </a:rPr>
              <a:t>risque</a:t>
            </a:r>
            <a:r>
              <a:rPr lang="en-US" sz="2000" dirty="0">
                <a:latin typeface="Open Sans"/>
              </a:rPr>
              <a:t> </a:t>
            </a:r>
            <a:r>
              <a:rPr lang="en-US" sz="2000" dirty="0" err="1">
                <a:latin typeface="Open Sans"/>
              </a:rPr>
              <a:t>est</a:t>
            </a:r>
            <a:r>
              <a:rPr lang="en-US" sz="2000" dirty="0">
                <a:latin typeface="Open Sans"/>
              </a:rPr>
              <a:t> </a:t>
            </a:r>
            <a:r>
              <a:rPr lang="en-US" sz="2000" dirty="0" err="1">
                <a:latin typeface="Open Sans"/>
              </a:rPr>
              <a:t>élevé</a:t>
            </a:r>
            <a:r>
              <a:rPr lang="en-US" sz="2000" dirty="0">
                <a:latin typeface="Open Sans"/>
              </a:rPr>
              <a:t>, plus le </a:t>
            </a:r>
            <a:r>
              <a:rPr lang="en-US" sz="2000" dirty="0" err="1">
                <a:latin typeface="Open Sans"/>
              </a:rPr>
              <a:t>rendement</a:t>
            </a:r>
            <a:r>
              <a:rPr lang="en-US" sz="2000" dirty="0">
                <a:latin typeface="Open Sans"/>
              </a:rPr>
              <a:t> </a:t>
            </a:r>
            <a:r>
              <a:rPr lang="en-US" sz="2000" dirty="0" err="1">
                <a:latin typeface="Open Sans"/>
              </a:rPr>
              <a:t>exigé</a:t>
            </a:r>
            <a:r>
              <a:rPr lang="en-US" sz="2000" dirty="0">
                <a:latin typeface="Open Sans"/>
              </a:rPr>
              <a:t> </a:t>
            </a:r>
            <a:r>
              <a:rPr lang="en-US" sz="2000" dirty="0" err="1">
                <a:latin typeface="Open Sans"/>
              </a:rPr>
              <a:t>l'est</a:t>
            </a:r>
            <a:r>
              <a:rPr lang="en-US" sz="2000" dirty="0">
                <a:latin typeface="Open Sans"/>
              </a:rPr>
              <a:t> </a:t>
            </a:r>
            <a:r>
              <a:rPr lang="en-US" sz="2000" dirty="0" err="1">
                <a:latin typeface="Open Sans"/>
              </a:rPr>
              <a:t>aussi</a:t>
            </a:r>
            <a:endParaRPr lang="en-US" sz="2000" dirty="0">
              <a:latin typeface="Open Sans"/>
            </a:endParaRPr>
          </a:p>
          <a:p>
            <a:pPr marL="0" indent="0">
              <a:lnSpc>
                <a:spcPct val="100000"/>
              </a:lnSpc>
              <a:buNone/>
            </a:pPr>
            <a:endParaRPr lang="en-US" sz="2000" dirty="0">
              <a:latin typeface="Open Sans"/>
            </a:endParaRPr>
          </a:p>
          <a:p>
            <a:pPr marL="0" indent="0">
              <a:lnSpc>
                <a:spcPct val="100000"/>
              </a:lnSpc>
              <a:buNone/>
            </a:pPr>
            <a:r>
              <a:rPr lang="en-US" sz="2000" b="1" dirty="0">
                <a:latin typeface="Open Sans"/>
              </a:rPr>
              <a:t>COÛT DE LA DETTE R(</a:t>
            </a:r>
            <a:r>
              <a:rPr lang="en-US" sz="2000" b="1" baseline="-25000" dirty="0">
                <a:latin typeface="Open Sans"/>
              </a:rPr>
              <a:t>D</a:t>
            </a:r>
            <a:r>
              <a:rPr lang="en-US" sz="2000" b="1" dirty="0">
                <a:latin typeface="Open Sans"/>
              </a:rPr>
              <a:t>)</a:t>
            </a:r>
            <a:endParaRPr lang="en-US" sz="2000" b="1" baseline="-25000" dirty="0">
              <a:latin typeface="Open Sans"/>
            </a:endParaRPr>
          </a:p>
          <a:p>
            <a:pPr>
              <a:lnSpc>
                <a:spcPct val="100000"/>
              </a:lnSpc>
            </a:pPr>
            <a:r>
              <a:rPr lang="en-US" sz="2000" dirty="0">
                <a:latin typeface="Open Sans"/>
              </a:rPr>
              <a:t>Le </a:t>
            </a:r>
            <a:r>
              <a:rPr lang="en-US" sz="2000" dirty="0" err="1">
                <a:latin typeface="Open Sans"/>
              </a:rPr>
              <a:t>coût</a:t>
            </a:r>
            <a:r>
              <a:rPr lang="en-US" sz="2000" dirty="0">
                <a:latin typeface="Open Sans"/>
              </a:rPr>
              <a:t> de la </a:t>
            </a:r>
            <a:r>
              <a:rPr lang="en-US" sz="2000" dirty="0" err="1">
                <a:latin typeface="Open Sans"/>
              </a:rPr>
              <a:t>dette</a:t>
            </a:r>
            <a:r>
              <a:rPr lang="en-US" sz="2000" dirty="0">
                <a:latin typeface="Open Sans"/>
              </a:rPr>
              <a:t> </a:t>
            </a:r>
            <a:r>
              <a:rPr lang="en-US" sz="2000" dirty="0" err="1">
                <a:latin typeface="Open Sans"/>
              </a:rPr>
              <a:t>est</a:t>
            </a:r>
            <a:r>
              <a:rPr lang="en-US" sz="2000" dirty="0">
                <a:latin typeface="Open Sans"/>
              </a:rPr>
              <a:t> le </a:t>
            </a:r>
            <a:r>
              <a:rPr lang="en-US" sz="2000" dirty="0" err="1">
                <a:latin typeface="Open Sans"/>
              </a:rPr>
              <a:t>taux</a:t>
            </a:r>
            <a:r>
              <a:rPr lang="en-US" sz="2000" dirty="0">
                <a:latin typeface="Open Sans"/>
              </a:rPr>
              <a:t> </a:t>
            </a:r>
            <a:r>
              <a:rPr lang="en-US" sz="2000" dirty="0" err="1">
                <a:latin typeface="Open Sans"/>
              </a:rPr>
              <a:t>d'intérêt</a:t>
            </a:r>
            <a:r>
              <a:rPr lang="en-US" sz="2000" dirty="0">
                <a:latin typeface="Open Sans"/>
              </a:rPr>
              <a:t> sur les nouveaux </a:t>
            </a:r>
            <a:r>
              <a:rPr lang="en-US" sz="2000" dirty="0" err="1">
                <a:latin typeface="Open Sans"/>
              </a:rPr>
              <a:t>emprunts</a:t>
            </a:r>
            <a:r>
              <a:rPr lang="en-US" sz="2000" dirty="0">
                <a:latin typeface="Open Sans"/>
              </a:rPr>
              <a:t>.</a:t>
            </a:r>
          </a:p>
          <a:p>
            <a:pPr>
              <a:lnSpc>
                <a:spcPct val="100000"/>
              </a:lnSpc>
            </a:pPr>
            <a:endParaRPr lang="en-GB" sz="2000" dirty="0">
              <a:latin typeface="Open Sans"/>
            </a:endParaRPr>
          </a:p>
        </p:txBody>
      </p:sp>
    </p:spTree>
    <p:extLst>
      <p:ext uri="{BB962C8B-B14F-4D97-AF65-F5344CB8AC3E}">
        <p14:creationId xmlns:p14="http://schemas.microsoft.com/office/powerpoint/2010/main" val="24684950"/>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2831"/>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2.3.5 Coût moyen pondéré du capital (CMPC)</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945659"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2.3 Structure du capital et coûts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4096346"/>
            <a:ext cx="10515600" cy="2005407"/>
          </a:xfrm>
        </p:spPr>
        <p:txBody>
          <a:bodyPr vert="horz" lIns="91440" tIns="45720" rIns="91440" bIns="45720" rtlCol="0" anchor="t">
            <a:normAutofit/>
          </a:bodyPr>
          <a:lstStyle/>
          <a:p>
            <a:pPr>
              <a:lnSpc>
                <a:spcPct val="100000"/>
              </a:lnSpc>
            </a:pPr>
            <a:r>
              <a:rPr lang="en-US" sz="2000" dirty="0">
                <a:latin typeface="Open Sans"/>
              </a:rPr>
              <a:t>La </a:t>
            </a:r>
            <a:r>
              <a:rPr lang="en-US" sz="2000" dirty="0" err="1">
                <a:latin typeface="Open Sans"/>
              </a:rPr>
              <a:t>valeur</a:t>
            </a:r>
            <a:r>
              <a:rPr lang="en-US" sz="2000" dirty="0">
                <a:latin typeface="Open Sans"/>
              </a:rPr>
              <a:t> de </a:t>
            </a:r>
            <a:r>
              <a:rPr lang="en-US" sz="2000" dirty="0" err="1">
                <a:latin typeface="Open Sans"/>
              </a:rPr>
              <a:t>l'entreprise</a:t>
            </a:r>
            <a:r>
              <a:rPr lang="en-US" sz="2000" dirty="0">
                <a:latin typeface="Open Sans"/>
              </a:rPr>
              <a:t> </a:t>
            </a:r>
            <a:r>
              <a:rPr lang="en-US" sz="2000" dirty="0" err="1">
                <a:latin typeface="Open Sans"/>
              </a:rPr>
              <a:t>est</a:t>
            </a:r>
            <a:r>
              <a:rPr lang="en-US" sz="2000" dirty="0">
                <a:latin typeface="Open Sans"/>
              </a:rPr>
              <a:t> </a:t>
            </a:r>
            <a:r>
              <a:rPr lang="en-US" sz="2000" dirty="0" err="1">
                <a:latin typeface="Open Sans"/>
              </a:rPr>
              <a:t>maximisée</a:t>
            </a:r>
            <a:r>
              <a:rPr lang="en-US" sz="2000" dirty="0">
                <a:latin typeface="Open Sans"/>
              </a:rPr>
              <a:t> </a:t>
            </a:r>
            <a:r>
              <a:rPr lang="en-US" sz="2000" dirty="0" err="1">
                <a:latin typeface="Open Sans"/>
              </a:rPr>
              <a:t>lorsque</a:t>
            </a:r>
            <a:r>
              <a:rPr lang="en-US" sz="2000" dirty="0">
                <a:latin typeface="Open Sans"/>
              </a:rPr>
              <a:t> le CMPC </a:t>
            </a:r>
            <a:r>
              <a:rPr lang="en-US" sz="2000" dirty="0" err="1">
                <a:latin typeface="Open Sans"/>
              </a:rPr>
              <a:t>est</a:t>
            </a:r>
            <a:r>
              <a:rPr lang="en-US" sz="2000" dirty="0">
                <a:latin typeface="Open Sans"/>
              </a:rPr>
              <a:t> </a:t>
            </a:r>
            <a:r>
              <a:rPr lang="en-US" sz="2000" dirty="0" err="1">
                <a:latin typeface="Open Sans"/>
              </a:rPr>
              <a:t>minimisé</a:t>
            </a:r>
            <a:r>
              <a:rPr lang="en-US" sz="2000" dirty="0">
                <a:latin typeface="Open Sans"/>
              </a:rPr>
              <a:t>.</a:t>
            </a:r>
            <a:endParaRPr lang="en-US" dirty="0"/>
          </a:p>
          <a:p>
            <a:pPr>
              <a:lnSpc>
                <a:spcPct val="100000"/>
              </a:lnSpc>
            </a:pPr>
            <a:r>
              <a:rPr lang="en-US" sz="2000" dirty="0">
                <a:latin typeface="Open Sans"/>
              </a:rPr>
              <a:t>Le CMPC </a:t>
            </a:r>
            <a:r>
              <a:rPr lang="en-US" sz="2000" dirty="0" err="1">
                <a:latin typeface="Open Sans"/>
              </a:rPr>
              <a:t>est</a:t>
            </a:r>
            <a:r>
              <a:rPr lang="en-US" sz="2000" dirty="0">
                <a:latin typeface="Open Sans"/>
              </a:rPr>
              <a:t> le </a:t>
            </a:r>
            <a:r>
              <a:rPr lang="en-US" sz="2000" dirty="0" err="1">
                <a:latin typeface="Open Sans"/>
              </a:rPr>
              <a:t>taux</a:t>
            </a:r>
            <a:r>
              <a:rPr lang="en-US" sz="2000" dirty="0">
                <a:latin typeface="Open Sans"/>
              </a:rPr>
              <a:t> </a:t>
            </a:r>
            <a:r>
              <a:rPr lang="en-US" sz="2000" dirty="0" err="1">
                <a:latin typeface="Open Sans"/>
              </a:rPr>
              <a:t>d'actualisation</a:t>
            </a:r>
            <a:r>
              <a:rPr lang="en-US" sz="2000" dirty="0">
                <a:latin typeface="Open Sans"/>
              </a:rPr>
              <a:t> </a:t>
            </a:r>
            <a:r>
              <a:rPr lang="en-US" sz="2000" dirty="0" err="1">
                <a:latin typeface="Open Sans"/>
              </a:rPr>
              <a:t>approprié</a:t>
            </a:r>
            <a:r>
              <a:rPr lang="en-US" sz="2000" dirty="0">
                <a:latin typeface="Open Sans"/>
              </a:rPr>
              <a:t> pour le flux de </a:t>
            </a:r>
            <a:r>
              <a:rPr lang="en-US" sz="2000" dirty="0" err="1">
                <a:latin typeface="Open Sans"/>
              </a:rPr>
              <a:t>trésorerie</a:t>
            </a:r>
            <a:r>
              <a:rPr lang="en-US" sz="2000" dirty="0">
                <a:latin typeface="Open Sans"/>
              </a:rPr>
              <a:t> global de </a:t>
            </a:r>
            <a:r>
              <a:rPr lang="en-US" sz="2000" dirty="0" err="1">
                <a:latin typeface="Open Sans"/>
              </a:rPr>
              <a:t>l'entreprise</a:t>
            </a:r>
            <a:r>
              <a:rPr lang="en-US" sz="2000" dirty="0">
                <a:latin typeface="Open Sans"/>
              </a:rPr>
              <a:t>.</a:t>
            </a:r>
          </a:p>
          <a:p>
            <a:pPr>
              <a:lnSpc>
                <a:spcPct val="100000"/>
              </a:lnSpc>
            </a:pPr>
            <a:r>
              <a:rPr lang="en-US" sz="2000" dirty="0">
                <a:latin typeface="Open Sans"/>
              </a:rPr>
              <a:t>Les </a:t>
            </a:r>
            <a:r>
              <a:rPr lang="en-US" sz="2000" dirty="0" err="1">
                <a:latin typeface="Open Sans"/>
              </a:rPr>
              <a:t>entreprises</a:t>
            </a:r>
            <a:r>
              <a:rPr lang="en-US" sz="2000" dirty="0">
                <a:latin typeface="Open Sans"/>
              </a:rPr>
              <a:t> </a:t>
            </a:r>
            <a:r>
              <a:rPr lang="en-US" sz="2000" dirty="0" err="1">
                <a:latin typeface="Open Sans"/>
              </a:rPr>
              <a:t>peuvent</a:t>
            </a:r>
            <a:r>
              <a:rPr lang="en-US" sz="2000" dirty="0">
                <a:latin typeface="Open Sans"/>
              </a:rPr>
              <a:t> </a:t>
            </a:r>
            <a:r>
              <a:rPr lang="en-US" sz="2000" dirty="0" err="1">
                <a:latin typeface="Open Sans"/>
              </a:rPr>
              <a:t>utiliser</a:t>
            </a:r>
            <a:r>
              <a:rPr lang="en-US" sz="2000" dirty="0">
                <a:latin typeface="Open Sans"/>
              </a:rPr>
              <a:t> le CMPC pour </a:t>
            </a:r>
            <a:r>
              <a:rPr lang="en-US" sz="2000" dirty="0" err="1">
                <a:latin typeface="Open Sans"/>
              </a:rPr>
              <a:t>décider</a:t>
            </a:r>
            <a:r>
              <a:rPr lang="en-US" sz="2000" dirty="0">
                <a:latin typeface="Open Sans"/>
              </a:rPr>
              <a:t> du </a:t>
            </a:r>
            <a:r>
              <a:rPr lang="en-US" sz="2000" dirty="0" err="1">
                <a:latin typeface="Open Sans"/>
              </a:rPr>
              <a:t>projet</a:t>
            </a:r>
            <a:r>
              <a:rPr lang="en-US" sz="2000" dirty="0">
                <a:latin typeface="Open Sans"/>
              </a:rPr>
              <a:t> à </a:t>
            </a:r>
            <a:r>
              <a:rPr lang="en-US" sz="2000" dirty="0" err="1">
                <a:latin typeface="Open Sans"/>
              </a:rPr>
              <a:t>entreprendre</a:t>
            </a:r>
            <a:r>
              <a:rPr lang="en-US" sz="2000" dirty="0">
                <a:latin typeface="Open Sans"/>
              </a:rPr>
              <a:t>.</a:t>
            </a:r>
          </a:p>
          <a:p>
            <a:pPr>
              <a:lnSpc>
                <a:spcPct val="100000"/>
              </a:lnSpc>
            </a:pPr>
            <a:r>
              <a:rPr lang="en-US" sz="2000" dirty="0">
                <a:latin typeface="Open Sans"/>
              </a:rPr>
              <a:t>Les </a:t>
            </a:r>
            <a:r>
              <a:rPr lang="en-US" sz="2000" dirty="0" err="1">
                <a:latin typeface="Open Sans"/>
              </a:rPr>
              <a:t>investisseurs</a:t>
            </a:r>
            <a:r>
              <a:rPr lang="en-US" sz="2000" dirty="0">
                <a:latin typeface="Open Sans"/>
              </a:rPr>
              <a:t> </a:t>
            </a:r>
            <a:r>
              <a:rPr lang="en-US" sz="2000" dirty="0" err="1">
                <a:latin typeface="Open Sans"/>
              </a:rPr>
              <a:t>sélectionnent</a:t>
            </a:r>
            <a:r>
              <a:rPr lang="en-US" sz="2000" dirty="0">
                <a:latin typeface="Open Sans"/>
              </a:rPr>
              <a:t> le </a:t>
            </a:r>
            <a:r>
              <a:rPr lang="en-US" sz="2000" dirty="0" err="1">
                <a:latin typeface="Open Sans"/>
              </a:rPr>
              <a:t>projet</a:t>
            </a:r>
            <a:r>
              <a:rPr lang="en-US" sz="2000" dirty="0">
                <a:latin typeface="Open Sans"/>
              </a:rPr>
              <a:t> </a:t>
            </a:r>
            <a:r>
              <a:rPr lang="en-US" sz="2000" dirty="0" err="1">
                <a:latin typeface="Open Sans"/>
              </a:rPr>
              <a:t>si</a:t>
            </a:r>
            <a:r>
              <a:rPr lang="en-US" sz="2000" dirty="0">
                <a:latin typeface="Open Sans"/>
              </a:rPr>
              <a:t> le ROE &gt; CMPC</a:t>
            </a:r>
          </a:p>
          <a:p>
            <a:pPr>
              <a:lnSpc>
                <a:spcPct val="100000"/>
              </a:lnSpc>
            </a:pPr>
            <a:endParaRPr lang="en-GB" sz="2000" dirty="0">
              <a:latin typeface="Open Sans"/>
            </a:endParaRPr>
          </a:p>
        </p:txBody>
      </p:sp>
      <p:pic>
        <p:nvPicPr>
          <p:cNvPr id="7" name="Google Shape;227;p19">
            <a:extLst>
              <a:ext uri="{FF2B5EF4-FFF2-40B4-BE49-F238E27FC236}">
                <a16:creationId xmlns:a16="http://schemas.microsoft.com/office/drawing/2014/main" id="{5F3227F0-B7F5-445D-93DF-CFA2790F0702}"/>
              </a:ext>
            </a:extLst>
          </p:cNvPr>
          <p:cNvPicPr preferRelativeResize="0"/>
          <p:nvPr/>
        </p:nvPicPr>
        <p:blipFill rotWithShape="1">
          <a:blip r:embed="rId4">
            <a:alphaModFix/>
          </a:blip>
          <a:srcRect/>
          <a:stretch/>
        </p:blipFill>
        <p:spPr>
          <a:xfrm>
            <a:off x="887215" y="2396902"/>
            <a:ext cx="5480131" cy="1054708"/>
          </a:xfrm>
          <a:prstGeom prst="rect">
            <a:avLst/>
          </a:prstGeom>
          <a:noFill/>
          <a:ln>
            <a:noFill/>
          </a:ln>
        </p:spPr>
      </p:pic>
      <p:sp>
        <p:nvSpPr>
          <p:cNvPr id="10" name="TextBox 9">
            <a:extLst>
              <a:ext uri="{FF2B5EF4-FFF2-40B4-BE49-F238E27FC236}">
                <a16:creationId xmlns:a16="http://schemas.microsoft.com/office/drawing/2014/main" id="{D98BCE90-84F7-4DB0-AF3B-4CB69E980FF6}"/>
              </a:ext>
            </a:extLst>
          </p:cNvPr>
          <p:cNvSpPr txBox="1"/>
          <p:nvPr/>
        </p:nvSpPr>
        <p:spPr>
          <a:xfrm>
            <a:off x="6741606" y="1774856"/>
            <a:ext cx="4208892" cy="1938992"/>
          </a:xfrm>
          <a:prstGeom prst="rect">
            <a:avLst/>
          </a:prstGeom>
          <a:noFill/>
        </p:spPr>
        <p:txBody>
          <a:bodyPr wrap="square" lIns="91440" tIns="45720" rIns="91440" bIns="45720" anchor="t">
            <a:spAutoFit/>
          </a:bodyPr>
          <a:lstStyle/>
          <a:p>
            <a:pPr marR="0" lvl="0">
              <a:spcAft>
                <a:spcPts val="0"/>
              </a:spcAft>
              <a:buClr>
                <a:srgbClr val="000000"/>
              </a:buClr>
              <a:buSzPts val="1600"/>
            </a:pPr>
            <a:r>
              <a:rPr lang="en-US" sz="2000">
                <a:latin typeface="Open Sans"/>
                <a:sym typeface="Lato"/>
              </a:rPr>
              <a:t>D = Montant de la dette</a:t>
            </a:r>
            <a:endParaRPr lang="en-US" sz="2000">
              <a:latin typeface="Open Sans"/>
            </a:endParaRPr>
          </a:p>
          <a:p>
            <a:pPr marR="0" lvl="0">
              <a:spcAft>
                <a:spcPts val="0"/>
              </a:spcAft>
              <a:buClr>
                <a:srgbClr val="000000"/>
              </a:buClr>
              <a:buSzPts val="1600"/>
            </a:pPr>
            <a:r>
              <a:rPr lang="en-US" sz="2000">
                <a:latin typeface="Open Sans"/>
                <a:sym typeface="Lato"/>
              </a:rPr>
              <a:t>E = Montant des fonds propres</a:t>
            </a:r>
            <a:endParaRPr lang="en-US" sz="2000">
              <a:latin typeface="Open Sans"/>
            </a:endParaRPr>
          </a:p>
          <a:p>
            <a:pPr marR="0" lvl="0">
              <a:spcAft>
                <a:spcPts val="0"/>
              </a:spcAft>
              <a:buClr>
                <a:srgbClr val="000000"/>
              </a:buClr>
              <a:buSzPts val="1600"/>
            </a:pPr>
            <a:r>
              <a:rPr lang="en-US" sz="2000">
                <a:latin typeface="Open Sans"/>
                <a:sym typeface="Lato"/>
              </a:rPr>
              <a:t>V = Valeur totale de l'actif</a:t>
            </a:r>
            <a:endParaRPr lang="en-US" sz="2000">
              <a:latin typeface="Open Sans"/>
            </a:endParaRPr>
          </a:p>
          <a:p>
            <a:pPr marR="0" lvl="0">
              <a:spcAft>
                <a:spcPts val="0"/>
              </a:spcAft>
              <a:buClr>
                <a:srgbClr val="000000"/>
              </a:buClr>
              <a:buSzPts val="1600"/>
            </a:pPr>
            <a:r>
              <a:rPr lang="en-US" sz="2000">
                <a:latin typeface="Open Sans"/>
                <a:sym typeface="Lato"/>
              </a:rPr>
              <a:t>r(D) = Coût de la dette</a:t>
            </a:r>
            <a:endParaRPr lang="en-US" sz="2000">
              <a:latin typeface="Open Sans"/>
            </a:endParaRPr>
          </a:p>
          <a:p>
            <a:pPr marR="0" lvl="0">
              <a:spcAft>
                <a:spcPts val="0"/>
              </a:spcAft>
              <a:buClr>
                <a:srgbClr val="000000"/>
              </a:buClr>
              <a:buSzPts val="1600"/>
            </a:pPr>
            <a:r>
              <a:rPr lang="en-US" sz="2000">
                <a:latin typeface="Open Sans"/>
                <a:sym typeface="Lato"/>
              </a:rPr>
              <a:t>r(E) = Rendement attendu des capitaux propres</a:t>
            </a:r>
            <a:endParaRPr lang="en-US" sz="2000">
              <a:latin typeface="Open Sans"/>
            </a:endParaRPr>
          </a:p>
          <a:p>
            <a:pPr marR="0" lvl="0">
              <a:spcAft>
                <a:spcPts val="0"/>
              </a:spcAft>
              <a:buClr>
                <a:srgbClr val="000000"/>
              </a:buClr>
              <a:buSzPts val="1600"/>
            </a:pPr>
            <a:r>
              <a:rPr lang="en-US" sz="2000">
                <a:latin typeface="Open Sans"/>
                <a:sym typeface="Lato"/>
              </a:rPr>
              <a:t>t = Taux d'imposition des sociétés</a:t>
            </a:r>
            <a:endParaRPr lang="en-US" sz="2000">
              <a:latin typeface="Open Sans"/>
            </a:endParaRPr>
          </a:p>
        </p:txBody>
      </p:sp>
    </p:spTree>
    <p:extLst>
      <p:ext uri="{BB962C8B-B14F-4D97-AF65-F5344CB8AC3E}">
        <p14:creationId xmlns:p14="http://schemas.microsoft.com/office/powerpoint/2010/main" val="3892989850"/>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456" y="67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962009"/>
            <a:ext cx="10074011"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2.4.1 Flux de trésorerie entre l'entreprise et le marché financier</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807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Marchés financiers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1867130"/>
            <a:ext cx="2613766" cy="4225187"/>
          </a:xfrm>
        </p:spPr>
        <p:txBody>
          <a:bodyPr vert="horz" lIns="91440" tIns="45720" rIns="91440" bIns="45720" rtlCol="0" anchor="t">
            <a:normAutofit/>
          </a:bodyPr>
          <a:lstStyle/>
          <a:p>
            <a:pPr>
              <a:lnSpc>
                <a:spcPct val="100000"/>
              </a:lnSpc>
            </a:pPr>
            <a:r>
              <a:rPr lang="en-US" sz="2000">
                <a:latin typeface="Open Sans"/>
              </a:rPr>
              <a:t>Un marché financier met en relation les acheteurs et les vendeurs de titres de créance et de titres de participation. </a:t>
            </a:r>
            <a:endParaRPr lang="en-US" sz="2000">
              <a:cs typeface="Calibri"/>
            </a:endParaRPr>
          </a:p>
          <a:p>
            <a:pPr>
              <a:lnSpc>
                <a:spcPct val="100000"/>
              </a:lnSpc>
            </a:pPr>
            <a:r>
              <a:rPr lang="en-US" sz="2000">
                <a:latin typeface="Open Sans"/>
              </a:rPr>
              <a:t>Les marchés financiers diffèrent toutefois dans les détails.</a:t>
            </a:r>
          </a:p>
          <a:p>
            <a:pPr marL="0" indent="0">
              <a:lnSpc>
                <a:spcPct val="100000"/>
              </a:lnSpc>
              <a:buNone/>
            </a:pPr>
            <a:endParaRPr lang="en-GB" sz="2000">
              <a:cs typeface="Calibri"/>
            </a:endParaRPr>
          </a:p>
        </p:txBody>
      </p:sp>
      <p:pic>
        <p:nvPicPr>
          <p:cNvPr id="4" name="Imagine 9">
            <a:extLst>
              <a:ext uri="{FF2B5EF4-FFF2-40B4-BE49-F238E27FC236}">
                <a16:creationId xmlns:a16="http://schemas.microsoft.com/office/drawing/2014/main" id="{44B3509F-7F38-4D5B-A368-39893D34503E}"/>
              </a:ext>
            </a:extLst>
          </p:cNvPr>
          <p:cNvPicPr>
            <a:picLocks noChangeAspect="1"/>
          </p:cNvPicPr>
          <p:nvPr/>
        </p:nvPicPr>
        <p:blipFill>
          <a:blip r:embed="rId4"/>
          <a:stretch>
            <a:fillRect/>
          </a:stretch>
        </p:blipFill>
        <p:spPr>
          <a:xfrm>
            <a:off x="3544866" y="1781446"/>
            <a:ext cx="7941499" cy="4318064"/>
          </a:xfrm>
          <a:prstGeom prst="rect">
            <a:avLst/>
          </a:prstGeom>
        </p:spPr>
      </p:pic>
    </p:spTree>
    <p:extLst>
      <p:ext uri="{BB962C8B-B14F-4D97-AF65-F5344CB8AC3E}">
        <p14:creationId xmlns:p14="http://schemas.microsoft.com/office/powerpoint/2010/main" val="2218675837"/>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888181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2.4.2 Financement par l'entreprise ou </a:t>
            </a: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avec recours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2.4 Types de financement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2007693"/>
            <a:ext cx="8592105" cy="3189843"/>
          </a:xfrm>
        </p:spPr>
        <p:txBody>
          <a:bodyPr vert="horz" lIns="91440" tIns="45720" rIns="91440" bIns="45720" rtlCol="0" anchor="t">
            <a:normAutofit fontScale="92500" lnSpcReduction="10000"/>
          </a:bodyPr>
          <a:lstStyle/>
          <a:p>
            <a:pPr marL="0" indent="0">
              <a:lnSpc>
                <a:spcPct val="100000"/>
              </a:lnSpc>
              <a:buNone/>
            </a:pPr>
            <a:r>
              <a:rPr lang="en-US" sz="2000" b="1" dirty="0">
                <a:latin typeface="Open Sans"/>
              </a:rPr>
              <a:t>1. FINANCEMENT D'ENTREPRISE </a:t>
            </a:r>
            <a:r>
              <a:rPr lang="en-US" sz="2000" b="1" dirty="0" err="1">
                <a:latin typeface="Open Sans"/>
              </a:rPr>
              <a:t>ou</a:t>
            </a:r>
            <a:r>
              <a:rPr lang="en-US" sz="2000" b="1" dirty="0">
                <a:latin typeface="Open Sans"/>
              </a:rPr>
              <a:t> </a:t>
            </a:r>
            <a:r>
              <a:rPr lang="en-US" sz="2000" b="1">
                <a:latin typeface="Open Sans"/>
              </a:rPr>
              <a:t>DE RECOURS</a:t>
            </a:r>
            <a:endParaRPr lang="en-US" sz="2000" dirty="0">
              <a:latin typeface="Open Sans"/>
              <a:cs typeface="Calibri"/>
            </a:endParaRPr>
          </a:p>
          <a:p>
            <a:pPr>
              <a:lnSpc>
                <a:spcPct val="100000"/>
              </a:lnSpc>
            </a:pPr>
            <a:r>
              <a:rPr lang="en-US" sz="2000" dirty="0">
                <a:latin typeface="Open Sans"/>
              </a:rPr>
              <a:t>Un nouveau </a:t>
            </a:r>
            <a:r>
              <a:rPr lang="en-US" sz="2000" dirty="0" err="1">
                <a:latin typeface="Open Sans"/>
              </a:rPr>
              <a:t>projet</a:t>
            </a:r>
            <a:r>
              <a:rPr lang="en-US" sz="2000" dirty="0">
                <a:latin typeface="Open Sans"/>
              </a:rPr>
              <a:t> </a:t>
            </a:r>
            <a:r>
              <a:rPr lang="en-US" sz="2000" dirty="0" err="1">
                <a:latin typeface="Open Sans"/>
              </a:rPr>
              <a:t>est</a:t>
            </a:r>
            <a:r>
              <a:rPr lang="en-US" sz="2000" dirty="0">
                <a:latin typeface="Open Sans"/>
              </a:rPr>
              <a:t> </a:t>
            </a:r>
            <a:r>
              <a:rPr lang="en-US" sz="2000" dirty="0" err="1">
                <a:latin typeface="Open Sans"/>
              </a:rPr>
              <a:t>financé</a:t>
            </a:r>
            <a:r>
              <a:rPr lang="en-US" sz="2000" dirty="0">
                <a:latin typeface="Open Sans"/>
              </a:rPr>
              <a:t> par </a:t>
            </a:r>
            <a:r>
              <a:rPr lang="en-US" sz="2000" dirty="0" err="1">
                <a:latin typeface="Open Sans"/>
              </a:rPr>
              <a:t>une</a:t>
            </a:r>
            <a:r>
              <a:rPr lang="en-US" sz="2000" dirty="0">
                <a:latin typeface="Open Sans"/>
              </a:rPr>
              <a:t> </a:t>
            </a:r>
            <a:r>
              <a:rPr lang="en-US" sz="2000" dirty="0" err="1">
                <a:latin typeface="Open Sans"/>
              </a:rPr>
              <a:t>entreprise</a:t>
            </a:r>
            <a:r>
              <a:rPr lang="en-US" sz="2000" dirty="0">
                <a:latin typeface="Open Sans"/>
              </a:rPr>
              <a:t> </a:t>
            </a:r>
            <a:r>
              <a:rPr lang="en-US" sz="2000" dirty="0" err="1">
                <a:latin typeface="Open Sans"/>
              </a:rPr>
              <a:t>existante</a:t>
            </a:r>
            <a:r>
              <a:rPr lang="en-US" sz="2000" dirty="0">
                <a:latin typeface="Open Sans"/>
              </a:rPr>
              <a:t>.</a:t>
            </a:r>
          </a:p>
          <a:p>
            <a:pPr>
              <a:lnSpc>
                <a:spcPct val="100000"/>
              </a:lnSpc>
            </a:pPr>
            <a:r>
              <a:rPr lang="en-US" sz="2000" dirty="0">
                <a:latin typeface="Open Sans"/>
              </a:rPr>
              <a:t>Les fonds </a:t>
            </a:r>
            <a:r>
              <a:rPr lang="en-US" sz="2000" dirty="0" err="1">
                <a:latin typeface="Open Sans"/>
              </a:rPr>
              <a:t>nécessaires</a:t>
            </a:r>
            <a:r>
              <a:rPr lang="en-US" sz="2000" dirty="0">
                <a:latin typeface="Open Sans"/>
              </a:rPr>
              <a:t> à </a:t>
            </a:r>
            <a:r>
              <a:rPr lang="en-US" sz="2000" dirty="0" err="1">
                <a:latin typeface="Open Sans"/>
              </a:rPr>
              <a:t>cet</a:t>
            </a:r>
            <a:r>
              <a:rPr lang="en-US" sz="2000" dirty="0">
                <a:latin typeface="Open Sans"/>
              </a:rPr>
              <a:t> </a:t>
            </a:r>
            <a:r>
              <a:rPr lang="en-US" sz="2000" dirty="0" err="1">
                <a:latin typeface="Open Sans"/>
              </a:rPr>
              <a:t>investissement</a:t>
            </a:r>
            <a:r>
              <a:rPr lang="en-US" sz="2000" dirty="0">
                <a:latin typeface="Open Sans"/>
              </a:rPr>
              <a:t> </a:t>
            </a:r>
            <a:r>
              <a:rPr lang="en-US" sz="2000" dirty="0" err="1">
                <a:latin typeface="Open Sans"/>
              </a:rPr>
              <a:t>proviendraient</a:t>
            </a:r>
            <a:r>
              <a:rPr lang="en-US" sz="2000" dirty="0">
                <a:latin typeface="Open Sans"/>
              </a:rPr>
              <a:t> de la </a:t>
            </a:r>
            <a:r>
              <a:rPr lang="en-US" sz="2000" dirty="0" err="1">
                <a:latin typeface="Open Sans"/>
              </a:rPr>
              <a:t>trésorerie</a:t>
            </a:r>
            <a:r>
              <a:rPr lang="en-US" sz="2000" dirty="0">
                <a:latin typeface="Open Sans"/>
              </a:rPr>
              <a:t> interne (</a:t>
            </a:r>
            <a:r>
              <a:rPr lang="en-US" sz="2000" dirty="0" err="1">
                <a:latin typeface="Open Sans"/>
              </a:rPr>
              <a:t>bénéfices</a:t>
            </a:r>
            <a:r>
              <a:rPr lang="en-US" sz="2000" dirty="0">
                <a:latin typeface="Open Sans"/>
              </a:rPr>
              <a:t>) et </a:t>
            </a:r>
            <a:r>
              <a:rPr lang="en-US" sz="2000" dirty="0" err="1">
                <a:latin typeface="Open Sans"/>
              </a:rPr>
              <a:t>d'emprunts</a:t>
            </a:r>
            <a:r>
              <a:rPr lang="en-US" sz="2000" dirty="0">
                <a:latin typeface="Open Sans"/>
              </a:rPr>
              <a:t>.</a:t>
            </a:r>
          </a:p>
          <a:p>
            <a:pPr>
              <a:lnSpc>
                <a:spcPct val="100000"/>
              </a:lnSpc>
            </a:pPr>
            <a:r>
              <a:rPr lang="en-US" sz="2000" dirty="0">
                <a:latin typeface="Open Sans"/>
              </a:rPr>
              <a:t>Les </a:t>
            </a:r>
            <a:r>
              <a:rPr lang="en-US" sz="2000" dirty="0" err="1">
                <a:latin typeface="Open Sans"/>
              </a:rPr>
              <a:t>actifs</a:t>
            </a:r>
            <a:r>
              <a:rPr lang="en-US" sz="2000" dirty="0">
                <a:latin typeface="Open Sans"/>
              </a:rPr>
              <a:t> et les </a:t>
            </a:r>
            <a:r>
              <a:rPr lang="en-US" sz="2000" dirty="0" err="1">
                <a:latin typeface="Open Sans"/>
              </a:rPr>
              <a:t>dettes</a:t>
            </a:r>
            <a:r>
              <a:rPr lang="en-US" sz="2000" dirty="0">
                <a:latin typeface="Open Sans"/>
              </a:rPr>
              <a:t> </a:t>
            </a:r>
            <a:r>
              <a:rPr lang="en-US" sz="2000" dirty="0" err="1">
                <a:latin typeface="Open Sans"/>
              </a:rPr>
              <a:t>figureront</a:t>
            </a:r>
            <a:r>
              <a:rPr lang="en-US" sz="2000" dirty="0">
                <a:latin typeface="Open Sans"/>
              </a:rPr>
              <a:t> dans le </a:t>
            </a:r>
            <a:r>
              <a:rPr lang="en-US" sz="2000" dirty="0" err="1">
                <a:latin typeface="Open Sans"/>
              </a:rPr>
              <a:t>bilan</a:t>
            </a:r>
            <a:r>
              <a:rPr lang="en-US" sz="2000" dirty="0">
                <a:latin typeface="Open Sans"/>
              </a:rPr>
              <a:t> de </a:t>
            </a:r>
            <a:r>
              <a:rPr lang="en-US" sz="2000" dirty="0" err="1">
                <a:latin typeface="Open Sans"/>
              </a:rPr>
              <a:t>l'entreprise</a:t>
            </a:r>
            <a:r>
              <a:rPr lang="en-US" sz="2000" dirty="0">
                <a:latin typeface="Open Sans"/>
              </a:rPr>
              <a:t>.</a:t>
            </a:r>
          </a:p>
          <a:p>
            <a:pPr>
              <a:lnSpc>
                <a:spcPct val="100000"/>
              </a:lnSpc>
            </a:pPr>
            <a:r>
              <a:rPr lang="en-US" sz="2000" dirty="0">
                <a:latin typeface="Open Sans"/>
              </a:rPr>
              <a:t>Les </a:t>
            </a:r>
            <a:r>
              <a:rPr lang="en-US" sz="2000" dirty="0" err="1">
                <a:latin typeface="Open Sans"/>
              </a:rPr>
              <a:t>prêts</a:t>
            </a:r>
            <a:r>
              <a:rPr lang="en-US" sz="2000" dirty="0">
                <a:latin typeface="Open Sans"/>
              </a:rPr>
              <a:t> </a:t>
            </a:r>
            <a:r>
              <a:rPr lang="en-US" sz="2000" dirty="0" err="1">
                <a:latin typeface="Open Sans"/>
              </a:rPr>
              <a:t>sont</a:t>
            </a:r>
            <a:r>
              <a:rPr lang="en-US" sz="2000" dirty="0">
                <a:latin typeface="Open Sans"/>
              </a:rPr>
              <a:t> </a:t>
            </a:r>
            <a:r>
              <a:rPr lang="en-US" sz="2000" dirty="0" err="1">
                <a:latin typeface="Open Sans"/>
              </a:rPr>
              <a:t>considérés</a:t>
            </a:r>
            <a:r>
              <a:rPr lang="en-US" sz="2000" dirty="0">
                <a:latin typeface="Open Sans"/>
              </a:rPr>
              <a:t> </a:t>
            </a:r>
            <a:r>
              <a:rPr lang="en-US" sz="2000" dirty="0" err="1">
                <a:latin typeface="Open Sans"/>
              </a:rPr>
              <a:t>comme</a:t>
            </a:r>
            <a:r>
              <a:rPr lang="en-US" sz="2000" dirty="0">
                <a:latin typeface="Open Sans"/>
              </a:rPr>
              <a:t> des </a:t>
            </a:r>
            <a:r>
              <a:rPr lang="en-US" sz="2000" dirty="0" err="1">
                <a:latin typeface="Open Sans"/>
              </a:rPr>
              <a:t>dettes</a:t>
            </a:r>
            <a:r>
              <a:rPr lang="en-US" sz="2000" dirty="0">
                <a:latin typeface="Open Sans"/>
              </a:rPr>
              <a:t> de </a:t>
            </a:r>
            <a:r>
              <a:rPr lang="en-US" sz="2000" dirty="0" err="1">
                <a:latin typeface="Open Sans"/>
              </a:rPr>
              <a:t>l'entreprise</a:t>
            </a:r>
            <a:r>
              <a:rPr lang="en-US" sz="2000" dirty="0">
                <a:latin typeface="Open Sans"/>
              </a:rPr>
              <a:t>.</a:t>
            </a:r>
          </a:p>
          <a:p>
            <a:pPr>
              <a:lnSpc>
                <a:spcPct val="100000"/>
              </a:lnSpc>
            </a:pPr>
            <a:r>
              <a:rPr lang="en-US" sz="2000" dirty="0">
                <a:latin typeface="Open Sans"/>
              </a:rPr>
              <a:t>Les </a:t>
            </a:r>
            <a:r>
              <a:rPr lang="en-US" sz="2000" dirty="0" err="1">
                <a:latin typeface="Open Sans"/>
              </a:rPr>
              <a:t>prêteurs</a:t>
            </a:r>
            <a:r>
              <a:rPr lang="en-US" sz="2000" dirty="0">
                <a:latin typeface="Open Sans"/>
              </a:rPr>
              <a:t> </a:t>
            </a:r>
            <a:r>
              <a:rPr lang="en-US" sz="2000" dirty="0" err="1">
                <a:latin typeface="Open Sans"/>
              </a:rPr>
              <a:t>auraient</a:t>
            </a:r>
            <a:r>
              <a:rPr lang="en-US" sz="2000" dirty="0">
                <a:latin typeface="Open Sans"/>
              </a:rPr>
              <a:t> </a:t>
            </a:r>
            <a:r>
              <a:rPr lang="en-US" sz="2000">
                <a:latin typeface="Open Sans"/>
              </a:rPr>
              <a:t>un recours </a:t>
            </a:r>
            <a:r>
              <a:rPr lang="en-US" sz="2000" dirty="0">
                <a:latin typeface="Open Sans"/>
              </a:rPr>
              <a:t>total sur </a:t>
            </a:r>
            <a:r>
              <a:rPr lang="en-US" sz="2000" dirty="0" err="1">
                <a:latin typeface="Open Sans"/>
              </a:rPr>
              <a:t>l'ensemble</a:t>
            </a:r>
            <a:r>
              <a:rPr lang="en-US" sz="2000" dirty="0">
                <a:latin typeface="Open Sans"/>
              </a:rPr>
              <a:t> des </a:t>
            </a:r>
            <a:r>
              <a:rPr lang="en-US" sz="2000" dirty="0" err="1">
                <a:latin typeface="Open Sans"/>
              </a:rPr>
              <a:t>actifs</a:t>
            </a:r>
            <a:r>
              <a:rPr lang="en-US" sz="2000" dirty="0">
                <a:latin typeface="Open Sans"/>
              </a:rPr>
              <a:t> et des </a:t>
            </a:r>
            <a:r>
              <a:rPr lang="en-US" sz="2000" dirty="0" err="1">
                <a:latin typeface="Open Sans"/>
              </a:rPr>
              <a:t>revenus</a:t>
            </a:r>
            <a:r>
              <a:rPr lang="en-US" sz="2000" dirty="0">
                <a:latin typeface="Open Sans"/>
              </a:rPr>
              <a:t> de </a:t>
            </a:r>
            <a:r>
              <a:rPr lang="en-US" sz="2000" dirty="0" err="1">
                <a:latin typeface="Open Sans"/>
              </a:rPr>
              <a:t>l'entreprise</a:t>
            </a:r>
            <a:r>
              <a:rPr lang="en-US" sz="2000" dirty="0">
                <a:latin typeface="Open Sans"/>
              </a:rPr>
              <a:t>, et pas </a:t>
            </a:r>
            <a:r>
              <a:rPr lang="en-US" sz="2000" dirty="0" err="1">
                <a:latin typeface="Open Sans"/>
              </a:rPr>
              <a:t>seulement</a:t>
            </a:r>
            <a:r>
              <a:rPr lang="en-US" sz="2000" dirty="0">
                <a:latin typeface="Open Sans"/>
              </a:rPr>
              <a:t> sur </a:t>
            </a:r>
            <a:r>
              <a:rPr lang="en-US" sz="2000" dirty="0" err="1">
                <a:latin typeface="Open Sans"/>
              </a:rPr>
              <a:t>ceux</a:t>
            </a:r>
            <a:r>
              <a:rPr lang="en-US" sz="2000" dirty="0">
                <a:latin typeface="Open Sans"/>
              </a:rPr>
              <a:t> </a:t>
            </a:r>
            <a:r>
              <a:rPr lang="en-US" sz="2000" dirty="0" err="1">
                <a:latin typeface="Open Sans"/>
              </a:rPr>
              <a:t>liés</a:t>
            </a:r>
            <a:r>
              <a:rPr lang="en-US" sz="2000" dirty="0">
                <a:latin typeface="Open Sans"/>
              </a:rPr>
              <a:t> au nouveau </a:t>
            </a:r>
            <a:r>
              <a:rPr lang="en-US" sz="2000" dirty="0" err="1">
                <a:latin typeface="Open Sans"/>
              </a:rPr>
              <a:t>projet</a:t>
            </a:r>
            <a:r>
              <a:rPr lang="en-US" sz="2000" dirty="0">
                <a:latin typeface="Open Sans"/>
              </a:rPr>
              <a:t>.</a:t>
            </a:r>
          </a:p>
        </p:txBody>
      </p:sp>
    </p:spTree>
    <p:extLst>
      <p:ext uri="{BB962C8B-B14F-4D97-AF65-F5344CB8AC3E}">
        <p14:creationId xmlns:p14="http://schemas.microsoft.com/office/powerpoint/2010/main" val="3649185678"/>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a:t>
            </a:r>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du cours</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dirty="0">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a:t>
            </a:r>
            <a:r>
              <a:rPr lang="en-ZA" sz="4000" b="1" dirty="0" err="1">
                <a:latin typeface="Open Sans ExtraBold" panose="020B0606030504020204" pitchFamily="34" charset="0"/>
                <a:ea typeface="Open Sans ExtraBold" panose="020B0606030504020204" pitchFamily="34" charset="0"/>
                <a:cs typeface="Open Sans ExtraBold" panose="020B0606030504020204" pitchFamily="34" charset="0"/>
              </a:rPr>
              <a:t>leçon</a:t>
            </a:r>
            <a:endParaRPr lang="en-US" sz="8800" b="1" dirty="0">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a:t>
            </a:r>
            <a:r>
              <a:rPr lang="en-ZA" sz="2800" b="1"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leçon</a:t>
            </a:r>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 Objectif </a:t>
            </a:r>
            <a:r>
              <a:rPr lang="en-ZA" sz="2800" b="1"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d'apprentissage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35429" y="24601"/>
            <a:ext cx="7651304" cy="13616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Résultats de l'apprentissage</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65021" y="1410491"/>
            <a:ext cx="5993532" cy="3490271"/>
          </a:xfrm>
          <a:prstGeom prst="rect">
            <a:avLst/>
          </a:prstGeom>
        </p:spPr>
        <p:txBody>
          <a:bodyPr vert="horz" lIns="91440" tIns="45720" rIns="91440" bIns="45720" rtlCol="0" anchor="t">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b="1" dirty="0">
                <a:solidFill>
                  <a:schemeClr val="accent5">
                    <a:lumMod val="60000"/>
                    <a:lumOff val="40000"/>
                  </a:schemeClr>
                </a:solidFill>
                <a:latin typeface="Open Sans"/>
                <a:ea typeface="+mn-lt"/>
                <a:cs typeface="+mn-lt"/>
              </a:rPr>
              <a:t>À la fin de </a:t>
            </a:r>
            <a:r>
              <a:rPr lang="en-GB" sz="2000" b="1" dirty="0" err="1">
                <a:solidFill>
                  <a:schemeClr val="accent5">
                    <a:lumMod val="60000"/>
                    <a:lumOff val="40000"/>
                  </a:schemeClr>
                </a:solidFill>
                <a:latin typeface="Open Sans"/>
                <a:ea typeface="+mn-lt"/>
                <a:cs typeface="+mn-lt"/>
              </a:rPr>
              <a:t>cette</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leçon</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vous</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serez</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en</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mesure</a:t>
            </a:r>
            <a:r>
              <a:rPr lang="en-GB" sz="2000" b="1" dirty="0">
                <a:solidFill>
                  <a:schemeClr val="accent5">
                    <a:lumMod val="60000"/>
                    <a:lumOff val="40000"/>
                  </a:schemeClr>
                </a:solidFill>
                <a:latin typeface="Open Sans"/>
                <a:ea typeface="+mn-lt"/>
                <a:cs typeface="+mn-lt"/>
              </a:rPr>
              <a:t> de :</a:t>
            </a:r>
            <a:endParaRPr lang="en-US" sz="2000" b="1" dirty="0">
              <a:solidFill>
                <a:schemeClr val="accent5">
                  <a:lumMod val="60000"/>
                  <a:lumOff val="40000"/>
                </a:schemeClr>
              </a:solidFill>
              <a:latin typeface="Open Sans"/>
              <a:cs typeface="Calibri" panose="020F0502020204030204"/>
            </a:endParaRPr>
          </a:p>
          <a:p>
            <a:pPr marL="342900" indent="-342900" algn="l">
              <a:lnSpc>
                <a:spcPct val="100000"/>
              </a:lnSpc>
              <a:buAutoNum type="arabicPeriod"/>
            </a:pPr>
            <a:r>
              <a:rPr lang="en-GB" sz="2000" dirty="0">
                <a:latin typeface="Open Sans"/>
                <a:ea typeface="+mn-lt"/>
                <a:cs typeface="+mn-lt"/>
              </a:rPr>
              <a:t>OIT1 : </a:t>
            </a:r>
            <a:r>
              <a:rPr lang="en-US" sz="2000" dirty="0" err="1">
                <a:latin typeface="Open Sans"/>
                <a:ea typeface="+mn-lt"/>
                <a:cs typeface="+mn-lt"/>
              </a:rPr>
              <a:t>comprendre</a:t>
            </a:r>
            <a:r>
              <a:rPr lang="en-US" sz="2000" dirty="0">
                <a:latin typeface="Open Sans"/>
                <a:ea typeface="+mn-lt"/>
                <a:cs typeface="+mn-lt"/>
              </a:rPr>
              <a:t> </a:t>
            </a:r>
            <a:r>
              <a:rPr lang="en-US" sz="2000" dirty="0" err="1">
                <a:latin typeface="Open Sans"/>
                <a:ea typeface="+mn-lt"/>
                <a:cs typeface="+mn-lt"/>
              </a:rPr>
              <a:t>quelles</a:t>
            </a:r>
            <a:r>
              <a:rPr lang="en-US" sz="2000" dirty="0">
                <a:latin typeface="Open Sans"/>
                <a:ea typeface="+mn-lt"/>
                <a:cs typeface="+mn-lt"/>
              </a:rPr>
              <a:t> </a:t>
            </a:r>
            <a:r>
              <a:rPr lang="en-US" sz="2000" dirty="0" err="1">
                <a:latin typeface="Open Sans"/>
                <a:ea typeface="+mn-lt"/>
                <a:cs typeface="+mn-lt"/>
              </a:rPr>
              <a:t>sont</a:t>
            </a:r>
            <a:r>
              <a:rPr lang="en-US" sz="2000" dirty="0">
                <a:latin typeface="Open Sans"/>
                <a:ea typeface="+mn-lt"/>
                <a:cs typeface="+mn-lt"/>
              </a:rPr>
              <a:t> les </a:t>
            </a:r>
            <a:r>
              <a:rPr lang="en-US" sz="2000" b="1" dirty="0">
                <a:latin typeface="Open Sans"/>
                <a:ea typeface="+mn-lt"/>
                <a:cs typeface="+mn-lt"/>
              </a:rPr>
              <a:t>sources de </a:t>
            </a:r>
            <a:r>
              <a:rPr lang="en-US" sz="2000" b="1" dirty="0" err="1">
                <a:latin typeface="Open Sans"/>
                <a:ea typeface="+mn-lt"/>
                <a:cs typeface="+mn-lt"/>
              </a:rPr>
              <a:t>financement</a:t>
            </a:r>
            <a:r>
              <a:rPr lang="en-US" sz="2000" b="1" dirty="0">
                <a:latin typeface="Open Sans"/>
                <a:ea typeface="+mn-lt"/>
                <a:cs typeface="+mn-lt"/>
              </a:rPr>
              <a:t> </a:t>
            </a:r>
            <a:r>
              <a:rPr lang="en-US" sz="2000" dirty="0">
                <a:latin typeface="Open Sans"/>
                <a:ea typeface="+mn-lt"/>
                <a:cs typeface="+mn-lt"/>
              </a:rPr>
              <a:t>à </a:t>
            </a:r>
            <a:r>
              <a:rPr lang="en-US" sz="2000" dirty="0" err="1">
                <a:latin typeface="Open Sans"/>
                <a:ea typeface="+mn-lt"/>
                <a:cs typeface="+mn-lt"/>
              </a:rPr>
              <a:t>envisager</a:t>
            </a:r>
            <a:r>
              <a:rPr lang="en-US" sz="2000" dirty="0">
                <a:latin typeface="Open Sans"/>
                <a:ea typeface="+mn-lt"/>
                <a:cs typeface="+mn-lt"/>
              </a:rPr>
              <a:t> </a:t>
            </a:r>
            <a:r>
              <a:rPr lang="en-US" sz="2000" dirty="0" err="1">
                <a:latin typeface="Open Sans"/>
                <a:ea typeface="+mn-lt"/>
                <a:cs typeface="+mn-lt"/>
              </a:rPr>
              <a:t>lors</a:t>
            </a:r>
            <a:r>
              <a:rPr lang="en-US" sz="2000" dirty="0">
                <a:latin typeface="Open Sans"/>
                <a:ea typeface="+mn-lt"/>
                <a:cs typeface="+mn-lt"/>
              </a:rPr>
              <a:t> de la </a:t>
            </a:r>
            <a:r>
              <a:rPr lang="en-US" sz="2000" dirty="0" err="1">
                <a:latin typeface="Open Sans"/>
                <a:ea typeface="+mn-lt"/>
                <a:cs typeface="+mn-lt"/>
              </a:rPr>
              <a:t>création</a:t>
            </a:r>
            <a:r>
              <a:rPr lang="en-US" sz="2000" dirty="0">
                <a:latin typeface="Open Sans"/>
                <a:ea typeface="+mn-lt"/>
                <a:cs typeface="+mn-lt"/>
              </a:rPr>
              <a:t> </a:t>
            </a:r>
            <a:r>
              <a:rPr lang="en-US" sz="2000" dirty="0" err="1">
                <a:latin typeface="Open Sans"/>
                <a:ea typeface="+mn-lt"/>
                <a:cs typeface="+mn-lt"/>
              </a:rPr>
              <a:t>d'une</a:t>
            </a:r>
            <a:r>
              <a:rPr lang="en-US" sz="2000" dirty="0">
                <a:latin typeface="Open Sans"/>
                <a:ea typeface="+mn-lt"/>
                <a:cs typeface="+mn-lt"/>
              </a:rPr>
              <a:t> </a:t>
            </a:r>
            <a:r>
              <a:rPr lang="en-US" sz="2000" dirty="0" err="1">
                <a:latin typeface="Open Sans"/>
                <a:ea typeface="+mn-lt"/>
                <a:cs typeface="+mn-lt"/>
              </a:rPr>
              <a:t>entreprise</a:t>
            </a:r>
            <a:endParaRPr lang="en-US" sz="2000" dirty="0">
              <a:latin typeface="Open Sans"/>
              <a:ea typeface="+mn-lt"/>
              <a:cs typeface="+mn-lt"/>
            </a:endParaRPr>
          </a:p>
          <a:p>
            <a:pPr marL="342900" indent="-342900" algn="l">
              <a:lnSpc>
                <a:spcPct val="100000"/>
              </a:lnSpc>
              <a:buAutoNum type="arabicPeriod"/>
            </a:pPr>
            <a:r>
              <a:rPr lang="en-US" sz="2000" dirty="0">
                <a:latin typeface="Open Sans"/>
                <a:ea typeface="+mn-lt"/>
                <a:cs typeface="+mn-lt"/>
              </a:rPr>
              <a:t>OIT2 : </a:t>
            </a:r>
            <a:r>
              <a:rPr lang="en-US" sz="2000" dirty="0" err="1">
                <a:latin typeface="Open Sans"/>
                <a:ea typeface="+mn-lt"/>
                <a:cs typeface="+mn-lt"/>
              </a:rPr>
              <a:t>Distinguer</a:t>
            </a:r>
            <a:r>
              <a:rPr lang="en-US" sz="2000" dirty="0">
                <a:latin typeface="Open Sans"/>
                <a:ea typeface="+mn-lt"/>
                <a:cs typeface="+mn-lt"/>
              </a:rPr>
              <a:t> le </a:t>
            </a:r>
            <a:r>
              <a:rPr lang="en-US" sz="2000" b="1" dirty="0" err="1">
                <a:latin typeface="Open Sans"/>
                <a:ea typeface="+mn-lt"/>
                <a:cs typeface="+mn-lt"/>
              </a:rPr>
              <a:t>financement</a:t>
            </a:r>
            <a:r>
              <a:rPr lang="en-US" sz="2000" b="1" dirty="0">
                <a:latin typeface="Open Sans"/>
                <a:ea typeface="+mn-lt"/>
                <a:cs typeface="+mn-lt"/>
              </a:rPr>
              <a:t> par fonds </a:t>
            </a:r>
            <a:r>
              <a:rPr lang="en-US" sz="2000" b="1" dirty="0" err="1">
                <a:latin typeface="Open Sans"/>
                <a:ea typeface="+mn-lt"/>
                <a:cs typeface="+mn-lt"/>
              </a:rPr>
              <a:t>propres</a:t>
            </a:r>
            <a:r>
              <a:rPr lang="en-US" sz="2000" b="1" dirty="0">
                <a:latin typeface="Open Sans"/>
                <a:ea typeface="+mn-lt"/>
                <a:cs typeface="+mn-lt"/>
              </a:rPr>
              <a:t> </a:t>
            </a:r>
            <a:r>
              <a:rPr lang="en-US" sz="2000" dirty="0">
                <a:latin typeface="Open Sans"/>
                <a:ea typeface="+mn-lt"/>
                <a:cs typeface="+mn-lt"/>
              </a:rPr>
              <a:t>et le </a:t>
            </a:r>
            <a:r>
              <a:rPr lang="en-US" sz="2000" b="1" dirty="0" err="1">
                <a:latin typeface="Open Sans"/>
                <a:ea typeface="+mn-lt"/>
                <a:cs typeface="+mn-lt"/>
              </a:rPr>
              <a:t>financement</a:t>
            </a:r>
            <a:r>
              <a:rPr lang="en-US" sz="2000" b="1" dirty="0">
                <a:latin typeface="Open Sans"/>
                <a:ea typeface="+mn-lt"/>
                <a:cs typeface="+mn-lt"/>
              </a:rPr>
              <a:t> par </a:t>
            </a:r>
            <a:r>
              <a:rPr lang="en-US" sz="2000" b="1" dirty="0" err="1">
                <a:latin typeface="Open Sans"/>
                <a:ea typeface="+mn-lt"/>
                <a:cs typeface="+mn-lt"/>
              </a:rPr>
              <a:t>l'emprunt</a:t>
            </a:r>
            <a:endParaRPr lang="en-US" sz="2000" b="1" dirty="0">
              <a:latin typeface="Open Sans"/>
              <a:ea typeface="+mn-lt"/>
              <a:cs typeface="+mn-lt"/>
            </a:endParaRPr>
          </a:p>
          <a:p>
            <a:pPr marL="342900" indent="-342900" algn="l">
              <a:lnSpc>
                <a:spcPct val="100000"/>
              </a:lnSpc>
              <a:buAutoNum type="arabicPeriod"/>
            </a:pPr>
            <a:r>
              <a:rPr lang="en-US" sz="2000" dirty="0">
                <a:latin typeface="Open Sans"/>
                <a:ea typeface="+mn-lt"/>
                <a:cs typeface="+mn-lt"/>
              </a:rPr>
              <a:t>OIT3 : </a:t>
            </a:r>
            <a:r>
              <a:rPr lang="en-US" sz="2000" dirty="0" err="1">
                <a:latin typeface="Open Sans"/>
                <a:ea typeface="+mn-lt"/>
                <a:cs typeface="+mn-lt"/>
              </a:rPr>
              <a:t>Calculer</a:t>
            </a:r>
            <a:r>
              <a:rPr lang="en-US" sz="2000" dirty="0">
                <a:latin typeface="Open Sans"/>
                <a:ea typeface="+mn-lt"/>
                <a:cs typeface="+mn-lt"/>
              </a:rPr>
              <a:t> </a:t>
            </a:r>
            <a:r>
              <a:rPr lang="en-US" sz="2000" dirty="0" err="1">
                <a:latin typeface="Open Sans"/>
                <a:ea typeface="+mn-lt"/>
                <a:cs typeface="+mn-lt"/>
              </a:rPr>
              <a:t>quelques</a:t>
            </a:r>
            <a:r>
              <a:rPr lang="en-US" sz="2000" dirty="0">
                <a:latin typeface="Open Sans"/>
                <a:ea typeface="+mn-lt"/>
                <a:cs typeface="+mn-lt"/>
              </a:rPr>
              <a:t> </a:t>
            </a:r>
            <a:r>
              <a:rPr lang="en-US" sz="2000" b="1" dirty="0">
                <a:latin typeface="Open Sans"/>
                <a:ea typeface="+mn-lt"/>
                <a:cs typeface="+mn-lt"/>
              </a:rPr>
              <a:t>ratios financiers </a:t>
            </a:r>
            <a:r>
              <a:rPr lang="en-US" sz="2000" dirty="0" err="1">
                <a:latin typeface="Open Sans"/>
                <a:ea typeface="+mn-lt"/>
                <a:cs typeface="+mn-lt"/>
              </a:rPr>
              <a:t>importants</a:t>
            </a:r>
            <a:r>
              <a:rPr lang="en-US" sz="2000" dirty="0">
                <a:latin typeface="Open Sans"/>
                <a:ea typeface="+mn-lt"/>
                <a:cs typeface="+mn-lt"/>
              </a:rPr>
              <a:t> </a:t>
            </a:r>
          </a:p>
          <a:p>
            <a:pPr marL="342900" indent="-342900" algn="l">
              <a:lnSpc>
                <a:spcPct val="100000"/>
              </a:lnSpc>
              <a:buAutoNum type="arabicPeriod"/>
            </a:pPr>
            <a:r>
              <a:rPr lang="en-US" sz="2000" dirty="0">
                <a:latin typeface="Open Sans"/>
                <a:ea typeface="+mn-lt"/>
                <a:cs typeface="+mn-lt"/>
              </a:rPr>
              <a:t>OIT4 : </a:t>
            </a:r>
            <a:r>
              <a:rPr lang="en-US" sz="2000" dirty="0" err="1">
                <a:latin typeface="Open Sans"/>
                <a:ea typeface="+mn-lt"/>
                <a:cs typeface="+mn-lt"/>
              </a:rPr>
              <a:t>comprendre</a:t>
            </a:r>
            <a:r>
              <a:rPr lang="en-US" sz="2000" dirty="0">
                <a:latin typeface="Open Sans"/>
                <a:ea typeface="+mn-lt"/>
                <a:cs typeface="+mn-lt"/>
              </a:rPr>
              <a:t> deux </a:t>
            </a:r>
            <a:r>
              <a:rPr lang="en-US" sz="2000" b="1" dirty="0" err="1">
                <a:latin typeface="Open Sans"/>
                <a:ea typeface="+mn-lt"/>
                <a:cs typeface="+mn-lt"/>
              </a:rPr>
              <a:t>mécanismes</a:t>
            </a:r>
            <a:r>
              <a:rPr lang="en-US" sz="2000" b="1" dirty="0">
                <a:latin typeface="Open Sans"/>
                <a:ea typeface="+mn-lt"/>
                <a:cs typeface="+mn-lt"/>
              </a:rPr>
              <a:t> </a:t>
            </a:r>
            <a:r>
              <a:rPr lang="en-US" sz="2000" dirty="0" err="1">
                <a:latin typeface="Open Sans"/>
                <a:ea typeface="+mn-lt"/>
                <a:cs typeface="+mn-lt"/>
              </a:rPr>
              <a:t>différents</a:t>
            </a:r>
            <a:r>
              <a:rPr lang="en-US" sz="2000" dirty="0">
                <a:latin typeface="Open Sans"/>
                <a:ea typeface="+mn-lt"/>
                <a:cs typeface="+mn-lt"/>
              </a:rPr>
              <a:t> </a:t>
            </a:r>
            <a:r>
              <a:rPr lang="en-US" sz="2000" b="1" dirty="0" err="1">
                <a:latin typeface="Open Sans"/>
                <a:ea typeface="+mn-lt"/>
                <a:cs typeface="+mn-lt"/>
              </a:rPr>
              <a:t>utilisés</a:t>
            </a:r>
            <a:r>
              <a:rPr lang="en-US" sz="2000" b="1" dirty="0">
                <a:latin typeface="Open Sans"/>
                <a:ea typeface="+mn-lt"/>
                <a:cs typeface="+mn-lt"/>
              </a:rPr>
              <a:t> pour le </a:t>
            </a:r>
            <a:r>
              <a:rPr lang="en-US" sz="2000" b="1" dirty="0" err="1">
                <a:latin typeface="Open Sans"/>
                <a:ea typeface="+mn-lt"/>
                <a:cs typeface="+mn-lt"/>
              </a:rPr>
              <a:t>financement</a:t>
            </a:r>
            <a:r>
              <a:rPr lang="en-US" sz="2000" b="1" dirty="0">
                <a:latin typeface="Open Sans"/>
                <a:ea typeface="+mn-lt"/>
                <a:cs typeface="+mn-lt"/>
              </a:rPr>
              <a:t> d'un nouveau </a:t>
            </a:r>
            <a:r>
              <a:rPr lang="en-US" sz="2000" b="1" dirty="0" err="1">
                <a:latin typeface="Open Sans"/>
                <a:ea typeface="+mn-lt"/>
                <a:cs typeface="+mn-lt"/>
              </a:rPr>
              <a:t>projet</a:t>
            </a:r>
            <a:endParaRPr lang="en-GB" sz="2000" b="1" dirty="0">
              <a:latin typeface="Open Sans"/>
              <a:cs typeface="Calibri" panose="020F0502020204030204"/>
            </a:endParaRPr>
          </a:p>
          <a:p>
            <a:pPr marL="342900" indent="-342900" algn="l">
              <a:lnSpc>
                <a:spcPct val="100000"/>
              </a:lnSpc>
              <a:buFont typeface="Arial" panose="020B0604020202020204" pitchFamily="34" charset="0"/>
              <a:buChar char="•"/>
            </a:pPr>
            <a:endParaRPr lang="en-GB" sz="2000" dirty="0">
              <a:latin typeface="Open Sans"/>
              <a:cs typeface="Calibri"/>
            </a:endParaRPr>
          </a:p>
          <a:p>
            <a:pPr algn="l">
              <a:lnSpc>
                <a:spcPct val="100000"/>
              </a:lnSpc>
            </a:pPr>
            <a:endParaRPr lang="en-GB" sz="2000" dirty="0">
              <a:latin typeface="Open Sans"/>
            </a:endParaRPr>
          </a:p>
        </p:txBody>
      </p:sp>
    </p:spTree>
    <p:extLst>
      <p:ext uri="{BB962C8B-B14F-4D97-AF65-F5344CB8AC3E}">
        <p14:creationId xmlns:p14="http://schemas.microsoft.com/office/powerpoint/2010/main" val="4233018141"/>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212279"/>
            <a:ext cx="1046755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2.4.3 Financement d'entreprise ou </a:t>
            </a: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avec recours </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Illustration du bilan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7270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Types de financement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1860411"/>
            <a:ext cx="7807911" cy="474756"/>
          </a:xfrm>
        </p:spPr>
        <p:txBody>
          <a:bodyPr vert="horz" lIns="91440" tIns="45720" rIns="91440" bIns="45720" rtlCol="0" anchor="t">
            <a:normAutofit fontScale="85000" lnSpcReduction="10000"/>
          </a:bodyPr>
          <a:lstStyle/>
          <a:p>
            <a:pPr>
              <a:lnSpc>
                <a:spcPct val="100000"/>
              </a:lnSpc>
            </a:pPr>
            <a:r>
              <a:rPr lang="en-US" sz="2000" dirty="0">
                <a:latin typeface="Open Sans"/>
              </a:rPr>
              <a:t>Comment ABC Inc. finance-t-</a:t>
            </a:r>
            <a:r>
              <a:rPr lang="en-US" sz="2000" dirty="0" err="1">
                <a:latin typeface="Open Sans"/>
              </a:rPr>
              <a:t>elle</a:t>
            </a:r>
            <a:r>
              <a:rPr lang="en-US" sz="2000" dirty="0">
                <a:latin typeface="Open Sans"/>
              </a:rPr>
              <a:t> </a:t>
            </a:r>
            <a:r>
              <a:rPr lang="en-US" sz="2000" dirty="0" err="1">
                <a:latin typeface="Open Sans"/>
              </a:rPr>
              <a:t>une</a:t>
            </a:r>
            <a:r>
              <a:rPr lang="en-US" sz="2000" dirty="0">
                <a:latin typeface="Open Sans"/>
              </a:rPr>
              <a:t> nouvelle centrale </a:t>
            </a:r>
            <a:r>
              <a:rPr lang="en-US" sz="2000" dirty="0" err="1">
                <a:latin typeface="Open Sans"/>
              </a:rPr>
              <a:t>électrique</a:t>
            </a:r>
            <a:r>
              <a:rPr lang="en-US" sz="2000" dirty="0">
                <a:latin typeface="Open Sans"/>
              </a:rPr>
              <a:t> ?</a:t>
            </a:r>
            <a:endParaRPr lang="en-US" dirty="0"/>
          </a:p>
        </p:txBody>
      </p:sp>
      <p:pic>
        <p:nvPicPr>
          <p:cNvPr id="7" name="Google Shape;260;p23">
            <a:extLst>
              <a:ext uri="{FF2B5EF4-FFF2-40B4-BE49-F238E27FC236}">
                <a16:creationId xmlns:a16="http://schemas.microsoft.com/office/drawing/2014/main" id="{167F5657-F68C-4868-9248-8FC7B7FA496E}"/>
              </a:ext>
            </a:extLst>
          </p:cNvPr>
          <p:cNvPicPr preferRelativeResize="0"/>
          <p:nvPr/>
        </p:nvPicPr>
        <p:blipFill rotWithShape="1">
          <a:blip r:embed="rId4">
            <a:alphaModFix/>
          </a:blip>
          <a:srcRect/>
          <a:stretch/>
        </p:blipFill>
        <p:spPr>
          <a:xfrm>
            <a:off x="960775" y="2583190"/>
            <a:ext cx="8026047" cy="3523784"/>
          </a:xfrm>
          <a:prstGeom prst="rect">
            <a:avLst/>
          </a:prstGeom>
          <a:noFill/>
          <a:ln>
            <a:noFill/>
          </a:ln>
        </p:spPr>
      </p:pic>
    </p:spTree>
    <p:extLst>
      <p:ext uri="{BB962C8B-B14F-4D97-AF65-F5344CB8AC3E}">
        <p14:creationId xmlns:p14="http://schemas.microsoft.com/office/powerpoint/2010/main" val="2461131029"/>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21</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89619"/>
            <a:ext cx="816757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2.4.4 Financement de projets ou financement </a:t>
            </a: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sans recours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2.4 Types de financement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1963304"/>
            <a:ext cx="10515600" cy="3779769"/>
          </a:xfrm>
        </p:spPr>
        <p:txBody>
          <a:bodyPr vert="horz" lIns="91440" tIns="45720" rIns="91440" bIns="45720" rtlCol="0" anchor="t">
            <a:normAutofit lnSpcReduction="10000"/>
          </a:bodyPr>
          <a:lstStyle/>
          <a:p>
            <a:pPr marL="0" indent="0">
              <a:lnSpc>
                <a:spcPct val="100000"/>
              </a:lnSpc>
              <a:buNone/>
            </a:pPr>
            <a:r>
              <a:rPr lang="en-US" sz="2000" b="1" dirty="0">
                <a:latin typeface="Open Sans"/>
              </a:rPr>
              <a:t>2. FINANCEMENT DE PROJET ou FINANCEMENT SANS RECOURS</a:t>
            </a:r>
            <a:endParaRPr lang="en-US" dirty="0"/>
          </a:p>
          <a:p>
            <a:pPr>
              <a:lnSpc>
                <a:spcPct val="100000"/>
              </a:lnSpc>
            </a:pPr>
            <a:r>
              <a:rPr lang="en-US" sz="2000" dirty="0">
                <a:latin typeface="Open Sans"/>
              </a:rPr>
              <a:t>Une société de projet (Special Purpose Vehicle (SPV)) est créée spécifiquement pour construire le nouveau projet.</a:t>
            </a:r>
          </a:p>
          <a:p>
            <a:pPr>
              <a:lnSpc>
                <a:spcPct val="100000"/>
              </a:lnSpc>
            </a:pPr>
            <a:r>
              <a:rPr lang="en-US" sz="2000" dirty="0">
                <a:latin typeface="Open Sans"/>
              </a:rPr>
              <a:t>Les investissements dans les nouvelles installations sont considérés comme des actifs de la structure ad hoc.</a:t>
            </a:r>
          </a:p>
          <a:p>
            <a:pPr>
              <a:lnSpc>
                <a:spcPct val="100000"/>
              </a:lnSpc>
            </a:pPr>
            <a:r>
              <a:rPr lang="en-US" sz="2000" dirty="0">
                <a:latin typeface="Open Sans"/>
              </a:rPr>
              <a:t>Les fonds propres proviennent du promoteur ou du sponsor.</a:t>
            </a:r>
          </a:p>
          <a:p>
            <a:pPr>
              <a:lnSpc>
                <a:spcPct val="100000"/>
              </a:lnSpc>
            </a:pPr>
            <a:r>
              <a:rPr lang="en-US" sz="2000" dirty="0">
                <a:latin typeface="Open Sans"/>
              </a:rPr>
              <a:t>Les actifs du projet et les flux de trésorerie garantissent la dette.</a:t>
            </a:r>
          </a:p>
          <a:p>
            <a:pPr>
              <a:lnSpc>
                <a:spcPct val="100000"/>
              </a:lnSpc>
            </a:pPr>
            <a:r>
              <a:rPr lang="en-US" sz="2000" dirty="0">
                <a:latin typeface="Open Sans"/>
              </a:rPr>
              <a:t>Les créanciers n'ont pas </a:t>
            </a:r>
            <a:r>
              <a:rPr lang="en-US" sz="2000" dirty="0" err="1">
                <a:latin typeface="Open Sans"/>
              </a:rPr>
              <a:t>recours</a:t>
            </a:r>
            <a:r>
              <a:rPr lang="en-US" sz="2000" dirty="0">
                <a:latin typeface="Open Sans"/>
              </a:rPr>
              <a:t> aux autres ressources disponibles des sponsors.</a:t>
            </a:r>
          </a:p>
          <a:p>
            <a:pPr>
              <a:lnSpc>
                <a:spcPct val="100000"/>
              </a:lnSpc>
            </a:pPr>
            <a:r>
              <a:rPr lang="en-US" sz="2000" dirty="0">
                <a:latin typeface="Open Sans"/>
              </a:rPr>
              <a:t>L'emprunt pour le projet n'est pas comptabilisé dans le bilan général des sponsors ni dans leur solvabilité.</a:t>
            </a:r>
          </a:p>
          <a:p>
            <a:pPr>
              <a:lnSpc>
                <a:spcPct val="100000"/>
              </a:lnSpc>
            </a:pPr>
            <a:endParaRPr lang="en-US" sz="2400" dirty="0">
              <a:cs typeface="Calibri" panose="020F0502020204030204"/>
            </a:endParaRPr>
          </a:p>
        </p:txBody>
      </p:sp>
    </p:spTree>
    <p:extLst>
      <p:ext uri="{BB962C8B-B14F-4D97-AF65-F5344CB8AC3E}">
        <p14:creationId xmlns:p14="http://schemas.microsoft.com/office/powerpoint/2010/main" val="2423016990"/>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22</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81675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2.4.5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Financement</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projet</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ou</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financement</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sans recours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2.4 Types de financement </a:t>
            </a:r>
          </a:p>
        </p:txBody>
      </p:sp>
      <p:sp>
        <p:nvSpPr>
          <p:cNvPr id="3" name="Content Placeholder 2">
            <a:extLst>
              <a:ext uri="{FF2B5EF4-FFF2-40B4-BE49-F238E27FC236}">
                <a16:creationId xmlns:a16="http://schemas.microsoft.com/office/drawing/2014/main" id="{CDA52FED-8872-4634-A21B-808032E7260A}"/>
              </a:ext>
            </a:extLst>
          </p:cNvPr>
          <p:cNvSpPr>
            <a:spLocks noGrp="1"/>
          </p:cNvSpPr>
          <p:nvPr>
            <p:ph idx="1"/>
          </p:nvPr>
        </p:nvSpPr>
        <p:spPr>
          <a:xfrm>
            <a:off x="887215" y="2000295"/>
            <a:ext cx="10515600" cy="4351338"/>
          </a:xfrm>
        </p:spPr>
        <p:txBody>
          <a:bodyPr vert="horz" lIns="91440" tIns="45720" rIns="91440" bIns="45720" rtlCol="0" anchor="t">
            <a:normAutofit/>
          </a:bodyPr>
          <a:lstStyle/>
          <a:p>
            <a:pPr>
              <a:lnSpc>
                <a:spcPct val="100000"/>
              </a:lnSpc>
            </a:pPr>
            <a:r>
              <a:rPr lang="en-US" sz="2000">
                <a:latin typeface="Open Sans"/>
              </a:rPr>
              <a:t>Comment la société XYZ Inc. finance-t-elle un aéroport ?</a:t>
            </a:r>
            <a:endParaRPr lang="en-US"/>
          </a:p>
          <a:p>
            <a:pPr marL="0" indent="0">
              <a:buNone/>
            </a:pPr>
            <a:endParaRPr lang="en-US" sz="2400"/>
          </a:p>
        </p:txBody>
      </p:sp>
      <p:pic>
        <p:nvPicPr>
          <p:cNvPr id="7" name="Google Shape;276;p25">
            <a:extLst>
              <a:ext uri="{FF2B5EF4-FFF2-40B4-BE49-F238E27FC236}">
                <a16:creationId xmlns:a16="http://schemas.microsoft.com/office/drawing/2014/main" id="{45D5D93E-27F9-4702-9C86-8EF152094ADE}"/>
              </a:ext>
            </a:extLst>
          </p:cNvPr>
          <p:cNvPicPr preferRelativeResize="0"/>
          <p:nvPr/>
        </p:nvPicPr>
        <p:blipFill rotWithShape="1">
          <a:blip r:embed="rId4">
            <a:alphaModFix/>
          </a:blip>
          <a:srcRect/>
          <a:stretch/>
        </p:blipFill>
        <p:spPr>
          <a:xfrm>
            <a:off x="1001561" y="2572395"/>
            <a:ext cx="8846770" cy="3668752"/>
          </a:xfrm>
          <a:prstGeom prst="rect">
            <a:avLst/>
          </a:prstGeom>
          <a:noFill/>
          <a:ln>
            <a:noFill/>
          </a:ln>
        </p:spPr>
      </p:pic>
    </p:spTree>
    <p:extLst>
      <p:ext uri="{BB962C8B-B14F-4D97-AF65-F5344CB8AC3E}">
        <p14:creationId xmlns:p14="http://schemas.microsoft.com/office/powerpoint/2010/main" val="369751139"/>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website&#10;&#10;Description automatically generated">
            <a:extLst>
              <a:ext uri="{FF2B5EF4-FFF2-40B4-BE49-F238E27FC236}">
                <a16:creationId xmlns:a16="http://schemas.microsoft.com/office/drawing/2014/main" id="{6982DA78-C3C8-EA4F-AAA9-1AD17D04ECE1}"/>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3">
            <a:extLst>
              <a:ext uri="{FF2B5EF4-FFF2-40B4-BE49-F238E27FC236}">
                <a16:creationId xmlns:a16="http://schemas.microsoft.com/office/drawing/2014/main" id="{BEB0ECBB-5840-4667-ABEE-135810FF3EDB}"/>
              </a:ext>
            </a:extLst>
          </p:cNvPr>
          <p:cNvSpPr txBox="1"/>
          <p:nvPr/>
        </p:nvSpPr>
        <p:spPr>
          <a:xfrm>
            <a:off x="9195668" y="4650830"/>
            <a:ext cx="2407883"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ea typeface="+mn-lt"/>
                <a:cs typeface="+mn-lt"/>
              </a:rPr>
              <a:t>Money A., </a:t>
            </a:r>
            <a:r>
              <a:rPr lang="en-US" sz="800" dirty="0" err="1">
                <a:solidFill>
                  <a:schemeClr val="bg1"/>
                </a:solidFill>
                <a:latin typeface="Open Sans"/>
                <a:ea typeface="+mn-lt"/>
                <a:cs typeface="+mn-lt"/>
              </a:rPr>
              <a:t>Fanaian </a:t>
            </a:r>
            <a:r>
              <a:rPr lang="en-US" sz="800" dirty="0">
                <a:solidFill>
                  <a:schemeClr val="bg1"/>
                </a:solidFill>
                <a:latin typeface="Open Sans"/>
                <a:ea typeface="+mn-lt"/>
                <a:cs typeface="+mn-lt"/>
              </a:rPr>
              <a:t>S. Pop M.,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Hasanovic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Welsch M., Tan N., 2021</a:t>
            </a:r>
            <a:r>
              <a:rPr lang="en-US" sz="800">
                <a:solidFill>
                  <a:schemeClr val="bg1"/>
                </a:solidFill>
                <a:latin typeface="Open Sans"/>
                <a:ea typeface="+mn-lt"/>
                <a:cs typeface="+mn-lt"/>
              </a:rPr>
              <a:t>. Cours </a:t>
            </a:r>
            <a:r>
              <a:rPr lang="en-US" sz="800" dirty="0">
                <a:solidFill>
                  <a:schemeClr val="bg1"/>
                </a:solidFill>
                <a:latin typeface="Open Sans"/>
                <a:ea typeface="+mn-lt"/>
                <a:cs typeface="+mn-lt"/>
              </a:rPr>
              <a:t>2 : Les bases du financement, </a:t>
            </a:r>
            <a:r>
              <a:rPr lang="en-US" sz="800" i="1" dirty="0" err="1">
                <a:solidFill>
                  <a:schemeClr val="bg1"/>
                </a:solidFill>
                <a:latin typeface="Open Sans"/>
                <a:ea typeface="+mn-lt"/>
                <a:cs typeface="+mn-lt"/>
              </a:rPr>
              <a:t>FinPlan</a:t>
            </a:r>
            <a:r>
              <a:rPr lang="en-US" sz="800" i="1" dirty="0">
                <a:solidFill>
                  <a:schemeClr val="bg1"/>
                </a:solidFill>
                <a:latin typeface="Open Sans"/>
                <a:ea typeface="+mn-lt"/>
                <a:cs typeface="+mn-lt"/>
              </a:rPr>
              <a:t>.</a:t>
            </a:r>
            <a:r>
              <a:rPr lang="en-US" sz="800" dirty="0">
                <a:solidFill>
                  <a:schemeClr val="bg1"/>
                </a:solidFill>
                <a:latin typeface="Open Sans"/>
                <a:ea typeface="+mn-lt"/>
                <a:cs typeface="+mn-lt"/>
              </a:rPr>
              <a:t> Version 1.0.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[présentation en ligne]. </a:t>
            </a:r>
            <a:r>
              <a:rPr lang="en-US" sz="800" dirty="0" err="1">
                <a:solidFill>
                  <a:schemeClr val="bg1"/>
                </a:solidFill>
                <a:latin typeface="Open Sans"/>
                <a:ea typeface="+mn-lt"/>
                <a:cs typeface="+mn-lt"/>
              </a:rPr>
              <a:t>Programme de </a:t>
            </a:r>
            <a:r>
              <a:rPr lang="en-US" sz="800" dirty="0">
                <a:solidFill>
                  <a:schemeClr val="bg1"/>
                </a:solidFill>
                <a:latin typeface="Open Sans"/>
                <a:ea typeface="+mn-lt"/>
                <a:cs typeface="+mn-lt"/>
              </a:rPr>
              <a:t>croissance compatible avec le climat et Agence internationale de l'énergie atomique.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Agence internationale de l'énergie atomique.</a:t>
            </a:r>
            <a:endParaRPr lang="en-US" dirty="0">
              <a:solidFill>
                <a:schemeClr val="bg1"/>
              </a:solidFill>
            </a:endParaRPr>
          </a:p>
        </p:txBody>
      </p:sp>
      <p:sp>
        <p:nvSpPr>
          <p:cNvPr id="10" name="TextBox 4">
            <a:extLst>
              <a:ext uri="{FF2B5EF4-FFF2-40B4-BE49-F238E27FC236}">
                <a16:creationId xmlns:a16="http://schemas.microsoft.com/office/drawing/2014/main" id="{28559AD8-90FE-4F3A-B7BC-A98D6A2E825B}"/>
              </a:ext>
            </a:extLst>
          </p:cNvPr>
          <p:cNvSpPr txBox="1"/>
          <p:nvPr/>
        </p:nvSpPr>
        <p:spPr>
          <a:xfrm>
            <a:off x="9899301" y="5886940"/>
            <a:ext cx="197617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Cours </a:t>
            </a:r>
            <a:r>
              <a:rPr lang="en-US" sz="800" dirty="0">
                <a:solidFill>
                  <a:schemeClr val="bg1"/>
                </a:solidFill>
                <a:latin typeface="Open Sans"/>
                <a:ea typeface="+mn-lt"/>
                <a:cs typeface="+mn-lt"/>
              </a:rPr>
              <a:t>de la GCC (cela vous amènera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au lien du site web http://www.Climatecompatiblegrowth.com/teachingmaterials)</a:t>
            </a:r>
          </a:p>
        </p:txBody>
      </p:sp>
      <p:grpSp>
        <p:nvGrpSpPr>
          <p:cNvPr id="2" name="Google Shape;299;p21">
            <a:extLst>
              <a:ext uri="{FF2B5EF4-FFF2-40B4-BE49-F238E27FC236}">
                <a16:creationId xmlns:a16="http://schemas.microsoft.com/office/drawing/2014/main" id="{7A4C804B-BD07-6589-6546-EEEC7C5782BF}"/>
              </a:ext>
            </a:extLst>
          </p:cNvPr>
          <p:cNvGrpSpPr/>
          <p:nvPr/>
        </p:nvGrpSpPr>
        <p:grpSpPr>
          <a:xfrm>
            <a:off x="451371" y="4000631"/>
            <a:ext cx="7558800" cy="801000"/>
            <a:chOff x="397050" y="4245075"/>
            <a:chExt cx="7558800" cy="801000"/>
          </a:xfrm>
        </p:grpSpPr>
        <p:sp>
          <p:nvSpPr>
            <p:cNvPr id="3" name="Google Shape;300;p21">
              <a:extLst>
                <a:ext uri="{FF2B5EF4-FFF2-40B4-BE49-F238E27FC236}">
                  <a16:creationId xmlns:a16="http://schemas.microsoft.com/office/drawing/2014/main" id="{1C5471C6-88B6-F4D6-1F23-63463F6155FB}"/>
                </a:ext>
              </a:extLst>
            </p:cNvPr>
            <p:cNvSpPr txBox="1"/>
            <p:nvPr/>
          </p:nvSpPr>
          <p:spPr>
            <a:xfrm>
              <a:off x="397050" y="4245075"/>
              <a:ext cx="5045400" cy="80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GB" sz="900" dirty="0">
                  <a:solidFill>
                    <a:schemeClr val="dk1"/>
                  </a:solidFill>
                  <a:latin typeface="Open Sans"/>
                  <a:ea typeface="Open Sans"/>
                  <a:cs typeface="Open Sans"/>
                  <a:sym typeface="Open Sans"/>
                </a:rPr>
                <a:t>“This material was translated in French by </a:t>
              </a:r>
              <a:r>
                <a:rPr lang="en-GB" sz="900" dirty="0" err="1">
                  <a:solidFill>
                    <a:schemeClr val="dk1"/>
                  </a:solidFill>
                  <a:latin typeface="Open Sans"/>
                  <a:ea typeface="Open Sans"/>
                  <a:cs typeface="Open Sans"/>
                  <a:sym typeface="Open Sans"/>
                </a:rPr>
                <a:t>Pacifique</a:t>
              </a:r>
              <a:r>
                <a:rPr lang="en-GB" sz="900" dirty="0">
                  <a:solidFill>
                    <a:schemeClr val="dk1"/>
                  </a:solidFill>
                  <a:latin typeface="Open Sans"/>
                  <a:ea typeface="Open Sans"/>
                  <a:cs typeface="Open Sans"/>
                  <a:sym typeface="Open Sans"/>
                </a:rPr>
                <a:t> </a:t>
              </a:r>
              <a:r>
                <a:rPr lang="en-GB" sz="900" dirty="0" err="1">
                  <a:solidFill>
                    <a:schemeClr val="dk1"/>
                  </a:solidFill>
                  <a:latin typeface="Open Sans"/>
                  <a:ea typeface="Open Sans"/>
                  <a:cs typeface="Open Sans"/>
                  <a:sym typeface="Open Sans"/>
                </a:rPr>
                <a:t>Koshikwinja</a:t>
              </a:r>
              <a:r>
                <a:rPr lang="en-GB" sz="900" dirty="0">
                  <a:solidFill>
                    <a:schemeClr val="dk1"/>
                  </a:solidFill>
                  <a:latin typeface="Open Sans"/>
                  <a:ea typeface="Open Sans"/>
                  <a:cs typeface="Open Sans"/>
                  <a:sym typeface="Open Sans"/>
                </a:rPr>
                <a:t> from the Université </a:t>
              </a:r>
              <a:r>
                <a:rPr lang="en-GB" sz="900" dirty="0" err="1">
                  <a:solidFill>
                    <a:schemeClr val="dk1"/>
                  </a:solidFill>
                  <a:latin typeface="Open Sans"/>
                  <a:ea typeface="Open Sans"/>
                  <a:cs typeface="Open Sans"/>
                  <a:sym typeface="Open Sans"/>
                </a:rPr>
                <a:t>Catholique</a:t>
              </a:r>
              <a:r>
                <a:rPr lang="en-GB" sz="900" dirty="0">
                  <a:solidFill>
                    <a:schemeClr val="dk1"/>
                  </a:solidFill>
                  <a:latin typeface="Open Sans"/>
                  <a:ea typeface="Open Sans"/>
                  <a:cs typeface="Open Sans"/>
                  <a:sym typeface="Open Sans"/>
                </a:rPr>
                <a:t> de </a:t>
              </a:r>
              <a:r>
                <a:rPr lang="en-GB" sz="900" dirty="0" err="1">
                  <a:solidFill>
                    <a:schemeClr val="dk1"/>
                  </a:solidFill>
                  <a:latin typeface="Open Sans"/>
                  <a:ea typeface="Open Sans"/>
                  <a:cs typeface="Open Sans"/>
                  <a:sym typeface="Open Sans"/>
                </a:rPr>
                <a:t>Bukavu</a:t>
              </a:r>
              <a:r>
                <a:rPr lang="en-GB" sz="900" dirty="0">
                  <a:solidFill>
                    <a:schemeClr val="dk1"/>
                  </a:solidFill>
                  <a:latin typeface="Open Sans"/>
                  <a:ea typeface="Open Sans"/>
                  <a:cs typeface="Open Sans"/>
                  <a:sym typeface="Open Sans"/>
                </a:rPr>
                <a:t> as part of the work of the RE-INTEGRATE project. The RE-INTEGRATE project has received funding from the European Union's HORIZON EUROPE Research and Innovation Programme under grant agreement No 101118217.”</a:t>
              </a:r>
              <a:endParaRPr sz="900" dirty="0">
                <a:solidFill>
                  <a:schemeClr val="dk1"/>
                </a:solidFill>
                <a:latin typeface="Open Sans"/>
                <a:ea typeface="Open Sans"/>
                <a:cs typeface="Open Sans"/>
                <a:sym typeface="Open Sans"/>
              </a:endParaRPr>
            </a:p>
          </p:txBody>
        </p:sp>
        <p:pic>
          <p:nvPicPr>
            <p:cNvPr id="4" name="Google Shape;301;p21">
              <a:extLst>
                <a:ext uri="{FF2B5EF4-FFF2-40B4-BE49-F238E27FC236}">
                  <a16:creationId xmlns:a16="http://schemas.microsoft.com/office/drawing/2014/main" id="{470EB6AE-FBEA-9358-4C5B-035D32587CB6}"/>
                </a:ext>
              </a:extLst>
            </p:cNvPr>
            <p:cNvPicPr preferRelativeResize="0"/>
            <p:nvPr/>
          </p:nvPicPr>
          <p:blipFill>
            <a:blip r:embed="rId4">
              <a:alphaModFix/>
            </a:blip>
            <a:stretch>
              <a:fillRect/>
            </a:stretch>
          </p:blipFill>
          <p:spPr>
            <a:xfrm>
              <a:off x="5376100" y="4273575"/>
              <a:ext cx="1663150" cy="584699"/>
            </a:xfrm>
            <a:prstGeom prst="rect">
              <a:avLst/>
            </a:prstGeom>
            <a:noFill/>
            <a:ln>
              <a:noFill/>
            </a:ln>
          </p:spPr>
        </p:pic>
        <p:pic>
          <p:nvPicPr>
            <p:cNvPr id="5" name="Google Shape;302;p21">
              <a:extLst>
                <a:ext uri="{FF2B5EF4-FFF2-40B4-BE49-F238E27FC236}">
                  <a16:creationId xmlns:a16="http://schemas.microsoft.com/office/drawing/2014/main" id="{5EEE7F4D-6487-F7D2-6582-503844F57D28}"/>
                </a:ext>
              </a:extLst>
            </p:cNvPr>
            <p:cNvPicPr preferRelativeResize="0"/>
            <p:nvPr/>
          </p:nvPicPr>
          <p:blipFill rotWithShape="1">
            <a:blip r:embed="rId5">
              <a:alphaModFix/>
            </a:blip>
            <a:srcRect l="11449" t="7571" r="12476" b="17907"/>
            <a:stretch/>
          </p:blipFill>
          <p:spPr>
            <a:xfrm>
              <a:off x="7201650" y="4322688"/>
              <a:ext cx="754200" cy="486475"/>
            </a:xfrm>
            <a:prstGeom prst="rect">
              <a:avLst/>
            </a:prstGeom>
            <a:noFill/>
            <a:ln>
              <a:noFill/>
            </a:ln>
          </p:spPr>
        </p:pic>
      </p:grpSp>
    </p:spTree>
    <p:extLst>
      <p:ext uri="{BB962C8B-B14F-4D97-AF65-F5344CB8AC3E}">
        <p14:creationId xmlns:p14="http://schemas.microsoft.com/office/powerpoint/2010/main" val="302627976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97017"/>
            <a:ext cx="956472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2.1.1 Questions à poser lors de la création d'une entreprise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Démarrer une entreprise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5" y="1939385"/>
            <a:ext cx="8361972" cy="2036310"/>
          </a:xfrm>
        </p:spPr>
        <p:txBody>
          <a:bodyPr vert="horz" lIns="91440" tIns="45720" rIns="91440" bIns="45720" rtlCol="0" anchor="t">
            <a:normAutofit fontScale="85000" lnSpcReduction="10000"/>
          </a:bodyPr>
          <a:lstStyle/>
          <a:p>
            <a:pPr marL="0" indent="0">
              <a:lnSpc>
                <a:spcPct val="100000"/>
              </a:lnSpc>
              <a:buNone/>
            </a:pPr>
            <a:r>
              <a:rPr lang="en-US" sz="2000" b="1" dirty="0">
                <a:latin typeface="Open Sans"/>
              </a:rPr>
              <a:t>Les trois questions les plus importantes </a:t>
            </a:r>
            <a:r>
              <a:rPr lang="en-US" sz="2000" dirty="0">
                <a:latin typeface="Open Sans"/>
              </a:rPr>
              <a:t>sont les suivantes :</a:t>
            </a:r>
          </a:p>
          <a:p>
            <a:pPr>
              <a:lnSpc>
                <a:spcPct val="100000"/>
              </a:lnSpc>
            </a:pPr>
            <a:r>
              <a:rPr lang="en-US" sz="2000" dirty="0">
                <a:latin typeface="Open Sans"/>
              </a:rPr>
              <a:t>Quel investissement à long terme entreprendre ?</a:t>
            </a:r>
          </a:p>
          <a:p>
            <a:pPr>
              <a:lnSpc>
                <a:spcPct val="100000"/>
              </a:lnSpc>
            </a:pPr>
            <a:r>
              <a:rPr lang="en-US" sz="2000" dirty="0">
                <a:latin typeface="Open Sans"/>
              </a:rPr>
              <a:t>Où obtiendrez-vous le financement à long terme pour payer l'investissement ?</a:t>
            </a:r>
          </a:p>
          <a:p>
            <a:pPr>
              <a:lnSpc>
                <a:spcPct val="100000"/>
              </a:lnSpc>
            </a:pPr>
            <a:r>
              <a:rPr lang="en-US" sz="2000" dirty="0">
                <a:latin typeface="Open Sans"/>
              </a:rPr>
              <a:t>Comment seront gérées les activités de financement quotidiennes (telles que l'encaissement auprès des clients et le paiement des fournisseurs) ?</a:t>
            </a:r>
          </a:p>
          <a:p>
            <a:pPr>
              <a:lnSpc>
                <a:spcPct val="100000"/>
              </a:lnSpc>
            </a:pPr>
            <a:endParaRPr lang="en-GB" sz="2000" dirty="0">
              <a:latin typeface="Open Sans"/>
            </a:endParaRPr>
          </a:p>
        </p:txBody>
      </p:sp>
    </p:spTree>
    <p:extLst>
      <p:ext uri="{BB962C8B-B14F-4D97-AF65-F5344CB8AC3E}">
        <p14:creationId xmlns:p14="http://schemas.microsoft.com/office/powerpoint/2010/main" val="3679203223"/>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967359"/>
            <a:ext cx="885867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2.1.2 Questions à poser lors de la création d'une entreprise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3856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a:t>
            </a:r>
            <a:r>
              <a:rPr lang="en-GB" sz="4400" dirty="0" err="1">
                <a:latin typeface="Open Sans"/>
                <a:ea typeface="Open Sans" panose="020B0606030504020204" pitchFamily="34" charset="0"/>
                <a:cs typeface="Open Sans" panose="020B0606030504020204" pitchFamily="34" charset="0"/>
                <a:sym typeface="Bodoni SvtyTwo ITC TT-Book"/>
              </a:rPr>
              <a:t>Démarrer</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une</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entreprise</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4" y="1541090"/>
            <a:ext cx="10037498" cy="4585193"/>
          </a:xfrm>
        </p:spPr>
        <p:txBody>
          <a:bodyPr vert="horz" lIns="91440" tIns="45720" rIns="91440" bIns="45720" rtlCol="0" anchor="t">
            <a:normAutofit fontScale="85000" lnSpcReduction="10000"/>
          </a:bodyPr>
          <a:lstStyle/>
          <a:p>
            <a:pPr marL="0" indent="0">
              <a:lnSpc>
                <a:spcPct val="100000"/>
              </a:lnSpc>
              <a:buNone/>
            </a:pPr>
            <a:r>
              <a:rPr lang="en-US" sz="2000" b="1" dirty="0">
                <a:latin typeface="Open Sans"/>
              </a:rPr>
              <a:t>Question 1 : </a:t>
            </a:r>
            <a:r>
              <a:rPr lang="en-US" sz="2000" b="1" u="sng" dirty="0">
                <a:latin typeface="Open Sans"/>
              </a:rPr>
              <a:t>Quel investissement à long terme entreprendre ?</a:t>
            </a:r>
            <a:endParaRPr lang="en-US" sz="2000" dirty="0">
              <a:cs typeface="Calibri"/>
            </a:endParaRPr>
          </a:p>
          <a:p>
            <a:pPr>
              <a:lnSpc>
                <a:spcPct val="100000"/>
              </a:lnSpc>
            </a:pPr>
            <a:r>
              <a:rPr lang="en-US" sz="2000" b="1" dirty="0">
                <a:latin typeface="Open Sans"/>
              </a:rPr>
              <a:t>BUDGETISATION DU CAPITAL : </a:t>
            </a:r>
            <a:r>
              <a:rPr lang="en-US" sz="2000" dirty="0">
                <a:latin typeface="Open Sans"/>
              </a:rPr>
              <a:t>le gestionnaire financier s'efforce d'identifier les opportunités d'investissement dont la valeur est supérieure au coût d'acquisition pour l'entreprise.</a:t>
            </a:r>
          </a:p>
          <a:p>
            <a:pPr>
              <a:lnSpc>
                <a:spcPct val="100000"/>
              </a:lnSpc>
            </a:pPr>
            <a:r>
              <a:rPr lang="en-US" sz="2000" dirty="0">
                <a:latin typeface="Open Sans"/>
              </a:rPr>
              <a:t>Valeur du flux de trésorerie &gt; Coût d'acquisition ou de création de cet actif</a:t>
            </a:r>
          </a:p>
          <a:p>
            <a:pPr>
              <a:lnSpc>
                <a:spcPct val="100000"/>
              </a:lnSpc>
            </a:pPr>
            <a:r>
              <a:rPr lang="en-US" sz="2000" dirty="0">
                <a:latin typeface="Open Sans"/>
              </a:rPr>
              <a:t>Trois préoccupations importantes : la taille, le calendrier, les risques</a:t>
            </a:r>
          </a:p>
          <a:p>
            <a:pPr marL="0" indent="0">
              <a:lnSpc>
                <a:spcPct val="100000"/>
              </a:lnSpc>
              <a:buNone/>
            </a:pPr>
            <a:r>
              <a:rPr lang="en-US" sz="2000" b="1" dirty="0">
                <a:latin typeface="Open Sans"/>
              </a:rPr>
              <a:t>Question 2 : </a:t>
            </a:r>
            <a:r>
              <a:rPr lang="en-US" sz="2000" b="1" u="sng" dirty="0">
                <a:latin typeface="Open Sans"/>
              </a:rPr>
              <a:t>Où obtiendrez-vous le financement à long terme pour payer l'investissement ?</a:t>
            </a:r>
          </a:p>
          <a:p>
            <a:pPr>
              <a:lnSpc>
                <a:spcPct val="100000"/>
              </a:lnSpc>
            </a:pPr>
            <a:r>
              <a:rPr lang="en-US" sz="2000" dirty="0">
                <a:latin typeface="Open Sans"/>
              </a:rPr>
              <a:t>Deux options : posséder des capitaux propres (également appelés fonds propres), ou/et emprunter des capitaux.</a:t>
            </a:r>
          </a:p>
          <a:p>
            <a:pPr>
              <a:lnSpc>
                <a:spcPct val="100000"/>
              </a:lnSpc>
            </a:pPr>
            <a:r>
              <a:rPr lang="en-US" sz="2000" b="1" dirty="0">
                <a:latin typeface="Open Sans"/>
              </a:rPr>
              <a:t>STRUCTURE DU CAPITAL : </a:t>
            </a:r>
            <a:r>
              <a:rPr lang="en-US" sz="2000" dirty="0">
                <a:latin typeface="Open Sans"/>
              </a:rPr>
              <a:t>la combinaison spécifique de la dette à long terme et des capitaux propres.</a:t>
            </a:r>
          </a:p>
          <a:p>
            <a:pPr>
              <a:lnSpc>
                <a:spcPct val="100000"/>
              </a:lnSpc>
            </a:pPr>
            <a:r>
              <a:rPr lang="en-US" sz="2000" dirty="0">
                <a:latin typeface="Open Sans"/>
              </a:rPr>
              <a:t>Deux préoccupations : </a:t>
            </a:r>
          </a:p>
          <a:p>
            <a:pPr lvl="2">
              <a:lnSpc>
                <a:spcPct val="100000"/>
              </a:lnSpc>
            </a:pPr>
            <a:r>
              <a:rPr lang="en-US" dirty="0">
                <a:latin typeface="Open Sans"/>
              </a:rPr>
              <a:t>Quel montant l'entreprise doit-elle emprunter ?</a:t>
            </a:r>
          </a:p>
          <a:p>
            <a:pPr lvl="2">
              <a:lnSpc>
                <a:spcPct val="100000"/>
              </a:lnSpc>
            </a:pPr>
            <a:r>
              <a:rPr lang="en-US" dirty="0">
                <a:latin typeface="Open Sans"/>
              </a:rPr>
              <a:t>Quelles sont les sources de financement les moins coûteuses pour l'entreprise ?</a:t>
            </a:r>
          </a:p>
        </p:txBody>
      </p:sp>
    </p:spTree>
    <p:extLst>
      <p:ext uri="{BB962C8B-B14F-4D97-AF65-F5344CB8AC3E}">
        <p14:creationId xmlns:p14="http://schemas.microsoft.com/office/powerpoint/2010/main" val="348628638"/>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2.1.3 Sources de financement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Démarrer une entreprise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5" y="2072820"/>
            <a:ext cx="10515600" cy="4351338"/>
          </a:xfrm>
        </p:spPr>
        <p:txBody>
          <a:bodyPr vert="horz" lIns="91440" tIns="45720" rIns="91440" bIns="45720" rtlCol="0" anchor="t">
            <a:normAutofit/>
          </a:bodyPr>
          <a:lstStyle/>
          <a:p>
            <a:pPr marL="0" indent="0">
              <a:lnSpc>
                <a:spcPct val="100000"/>
              </a:lnSpc>
              <a:buNone/>
            </a:pPr>
            <a:r>
              <a:rPr lang="en-US" sz="2000" dirty="0">
                <a:latin typeface="Open Sans"/>
              </a:rPr>
              <a:t>Il </a:t>
            </a:r>
            <a:r>
              <a:rPr lang="en-US" sz="2000" dirty="0" err="1">
                <a:latin typeface="Open Sans"/>
              </a:rPr>
              <a:t>existe</a:t>
            </a:r>
            <a:r>
              <a:rPr lang="en-US" sz="2000" dirty="0">
                <a:latin typeface="Open Sans"/>
              </a:rPr>
              <a:t> deux </a:t>
            </a:r>
            <a:r>
              <a:rPr lang="en-US" sz="2000" b="1" dirty="0">
                <a:latin typeface="Open Sans"/>
              </a:rPr>
              <a:t>sources de </a:t>
            </a:r>
            <a:r>
              <a:rPr lang="en-US" sz="2000" b="1" dirty="0" err="1">
                <a:latin typeface="Open Sans"/>
              </a:rPr>
              <a:t>financement</a:t>
            </a:r>
            <a:r>
              <a:rPr lang="en-US" sz="2000" b="1" dirty="0">
                <a:latin typeface="Open Sans"/>
              </a:rPr>
              <a:t> </a:t>
            </a:r>
            <a:r>
              <a:rPr lang="en-US" sz="2000" dirty="0">
                <a:latin typeface="Open Sans"/>
              </a:rPr>
              <a:t>:</a:t>
            </a:r>
            <a:endParaRPr lang="en-US" sz="2000" dirty="0">
              <a:cs typeface="Calibri"/>
            </a:endParaRPr>
          </a:p>
          <a:p>
            <a:pPr lvl="1">
              <a:lnSpc>
                <a:spcPct val="100000"/>
              </a:lnSpc>
            </a:pPr>
            <a:endParaRPr lang="en-US" sz="2000" dirty="0">
              <a:latin typeface="Open Sans"/>
            </a:endParaRPr>
          </a:p>
          <a:p>
            <a:pPr lvl="1">
              <a:lnSpc>
                <a:spcPct val="100000"/>
              </a:lnSpc>
            </a:pPr>
            <a:r>
              <a:rPr lang="en-US" sz="2000" b="1" dirty="0">
                <a:latin typeface="Open Sans"/>
              </a:rPr>
              <a:t>FONDS PROPRES</a:t>
            </a:r>
          </a:p>
          <a:p>
            <a:pPr lvl="1">
              <a:lnSpc>
                <a:spcPct val="100000"/>
              </a:lnSpc>
            </a:pPr>
            <a:r>
              <a:rPr lang="en-US" sz="2000" b="1" dirty="0">
                <a:latin typeface="Open Sans"/>
              </a:rPr>
              <a:t>FINANCEMENT PAR L’EMPRUNT</a:t>
            </a:r>
          </a:p>
          <a:p>
            <a:pPr>
              <a:lnSpc>
                <a:spcPct val="100000"/>
              </a:lnSpc>
            </a:pPr>
            <a:endParaRPr lang="en-GB" sz="2000" dirty="0">
              <a:latin typeface="Open Sans"/>
            </a:endParaRPr>
          </a:p>
        </p:txBody>
      </p:sp>
      <p:pic>
        <p:nvPicPr>
          <p:cNvPr id="7" name="Google Shape;122;p5">
            <a:extLst>
              <a:ext uri="{FF2B5EF4-FFF2-40B4-BE49-F238E27FC236}">
                <a16:creationId xmlns:a16="http://schemas.microsoft.com/office/drawing/2014/main" id="{9D940970-CBD1-4E34-B5D7-B6003B68A545}"/>
              </a:ext>
            </a:extLst>
          </p:cNvPr>
          <p:cNvPicPr preferRelativeResize="0"/>
          <p:nvPr/>
        </p:nvPicPr>
        <p:blipFill rotWithShape="1">
          <a:blip r:embed="rId4">
            <a:alphaModFix/>
          </a:blip>
          <a:srcRect/>
          <a:stretch/>
        </p:blipFill>
        <p:spPr>
          <a:xfrm>
            <a:off x="5931573" y="2132004"/>
            <a:ext cx="5373212" cy="3693988"/>
          </a:xfrm>
          <a:prstGeom prst="rect">
            <a:avLst/>
          </a:prstGeom>
          <a:noFill/>
          <a:ln>
            <a:noFill/>
          </a:ln>
        </p:spPr>
      </p:pic>
    </p:spTree>
    <p:extLst>
      <p:ext uri="{BB962C8B-B14F-4D97-AF65-F5344CB8AC3E}">
        <p14:creationId xmlns:p14="http://schemas.microsoft.com/office/powerpoint/2010/main" val="2416325256"/>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2.1.4 Sources de financement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Démarrer une entreprise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5" y="1948505"/>
            <a:ext cx="10466585" cy="4351338"/>
          </a:xfrm>
        </p:spPr>
        <p:txBody>
          <a:bodyPr vert="horz" lIns="91440" tIns="45720" rIns="91440" bIns="45720" rtlCol="0" anchor="t">
            <a:normAutofit/>
          </a:bodyPr>
          <a:lstStyle/>
          <a:p>
            <a:pPr marL="0" indent="0">
              <a:lnSpc>
                <a:spcPct val="100000"/>
              </a:lnSpc>
              <a:buNone/>
            </a:pPr>
            <a:r>
              <a:rPr lang="en-US" sz="2000" b="1" dirty="0">
                <a:latin typeface="Open Sans"/>
                <a:cs typeface="Calibri"/>
              </a:rPr>
              <a:t>FONDS PROPRES</a:t>
            </a:r>
            <a:endParaRPr lang="en-US" sz="2000" dirty="0">
              <a:cs typeface="Calibri"/>
            </a:endParaRPr>
          </a:p>
          <a:p>
            <a:pPr>
              <a:lnSpc>
                <a:spcPct val="100000"/>
              </a:lnSpc>
            </a:pPr>
            <a:r>
              <a:rPr lang="en-US" sz="2000" dirty="0">
                <a:latin typeface="Open Sans"/>
              </a:rPr>
              <a:t>Actions ordinaires / Actions ordinaires</a:t>
            </a:r>
          </a:p>
          <a:p>
            <a:pPr>
              <a:lnSpc>
                <a:spcPct val="100000"/>
              </a:lnSpc>
            </a:pPr>
            <a:r>
              <a:rPr lang="en-US" sz="2000" dirty="0" err="1">
                <a:latin typeface="Open Sans"/>
              </a:rPr>
              <a:t>Créance</a:t>
            </a:r>
            <a:r>
              <a:rPr lang="en-US" sz="2000" dirty="0">
                <a:latin typeface="Open Sans"/>
              </a:rPr>
              <a:t> sur le flux </a:t>
            </a:r>
            <a:r>
              <a:rPr lang="en-US" sz="2000" dirty="0" err="1">
                <a:latin typeface="Open Sans"/>
              </a:rPr>
              <a:t>résiduel</a:t>
            </a:r>
            <a:r>
              <a:rPr lang="en-US" sz="2000" dirty="0">
                <a:latin typeface="Open Sans"/>
              </a:rPr>
              <a:t> de </a:t>
            </a:r>
            <a:r>
              <a:rPr lang="en-US" sz="2000" dirty="0" err="1">
                <a:latin typeface="Open Sans"/>
              </a:rPr>
              <a:t>l'entreprise</a:t>
            </a:r>
            <a:endParaRPr lang="en-US" sz="2000" dirty="0">
              <a:latin typeface="Open Sans"/>
            </a:endParaRPr>
          </a:p>
          <a:p>
            <a:pPr>
              <a:lnSpc>
                <a:spcPct val="100000"/>
              </a:lnSpc>
            </a:pPr>
            <a:r>
              <a:rPr lang="en-US" sz="2000" dirty="0">
                <a:latin typeface="Open Sans"/>
              </a:rPr>
              <a:t>Les </a:t>
            </a:r>
            <a:r>
              <a:rPr lang="en-US" sz="2000" dirty="0" err="1">
                <a:latin typeface="Open Sans"/>
              </a:rPr>
              <a:t>actionnaires</a:t>
            </a:r>
            <a:r>
              <a:rPr lang="en-US" sz="2000" dirty="0">
                <a:latin typeface="Open Sans"/>
              </a:rPr>
              <a:t> </a:t>
            </a:r>
            <a:r>
              <a:rPr lang="en-US" sz="2000" dirty="0" err="1">
                <a:latin typeface="Open Sans"/>
              </a:rPr>
              <a:t>sont</a:t>
            </a:r>
            <a:r>
              <a:rPr lang="en-US" sz="2000" dirty="0">
                <a:latin typeface="Open Sans"/>
              </a:rPr>
              <a:t> les propriétaires</a:t>
            </a:r>
          </a:p>
          <a:p>
            <a:pPr>
              <a:lnSpc>
                <a:spcPct val="100000"/>
              </a:lnSpc>
            </a:pPr>
            <a:r>
              <a:rPr lang="en-US" sz="2000" dirty="0" err="1">
                <a:latin typeface="Open Sans"/>
              </a:rPr>
              <a:t>Dividendes</a:t>
            </a:r>
            <a:r>
              <a:rPr lang="en-US" sz="2000" dirty="0">
                <a:latin typeface="Open Sans"/>
              </a:rPr>
              <a:t> et plus-values</a:t>
            </a:r>
          </a:p>
          <a:p>
            <a:pPr>
              <a:lnSpc>
                <a:spcPct val="100000"/>
              </a:lnSpc>
            </a:pPr>
            <a:r>
              <a:rPr lang="en-US" sz="2000" dirty="0">
                <a:latin typeface="Open Sans"/>
              </a:rPr>
              <a:t>Les </a:t>
            </a:r>
            <a:r>
              <a:rPr lang="en-US" sz="2000" dirty="0" err="1">
                <a:latin typeface="Open Sans"/>
              </a:rPr>
              <a:t>actionnaires</a:t>
            </a:r>
            <a:r>
              <a:rPr lang="en-US" sz="2000" dirty="0">
                <a:latin typeface="Open Sans"/>
              </a:rPr>
              <a:t> </a:t>
            </a:r>
            <a:r>
              <a:rPr lang="en-US" sz="2000" dirty="0" err="1">
                <a:latin typeface="Open Sans"/>
              </a:rPr>
              <a:t>prennent</a:t>
            </a:r>
            <a:r>
              <a:rPr lang="en-US" sz="2000" dirty="0">
                <a:latin typeface="Open Sans"/>
              </a:rPr>
              <a:t> des </a:t>
            </a:r>
            <a:r>
              <a:rPr lang="en-US" sz="2000" dirty="0" err="1">
                <a:latin typeface="Open Sans"/>
              </a:rPr>
              <a:t>risques</a:t>
            </a:r>
            <a:endParaRPr lang="en-US" sz="2000" dirty="0">
              <a:latin typeface="Open Sans"/>
            </a:endParaRPr>
          </a:p>
          <a:p>
            <a:pPr>
              <a:lnSpc>
                <a:spcPct val="100000"/>
              </a:lnSpc>
            </a:pPr>
            <a:r>
              <a:rPr lang="en-US" sz="2000" dirty="0">
                <a:latin typeface="Open Sans"/>
              </a:rPr>
              <a:t>Les fonds </a:t>
            </a:r>
            <a:r>
              <a:rPr lang="en-US" sz="2000" dirty="0" err="1">
                <a:latin typeface="Open Sans"/>
              </a:rPr>
              <a:t>propres</a:t>
            </a:r>
            <a:r>
              <a:rPr lang="en-US" sz="2000" dirty="0">
                <a:latin typeface="Open Sans"/>
              </a:rPr>
              <a:t> </a:t>
            </a:r>
            <a:r>
              <a:rPr lang="en-US" sz="2000" dirty="0" err="1">
                <a:latin typeface="Open Sans"/>
              </a:rPr>
              <a:t>sont</a:t>
            </a:r>
            <a:r>
              <a:rPr lang="en-US" sz="2000" dirty="0">
                <a:latin typeface="Open Sans"/>
              </a:rPr>
              <a:t> </a:t>
            </a:r>
            <a:r>
              <a:rPr lang="en-US" sz="2000" dirty="0" err="1">
                <a:latin typeface="Open Sans"/>
              </a:rPr>
              <a:t>coûteux</a:t>
            </a:r>
            <a:endParaRPr lang="en-GB" sz="2000" dirty="0">
              <a:latin typeface="Open Sans"/>
            </a:endParaRPr>
          </a:p>
        </p:txBody>
      </p:sp>
      <p:sp>
        <p:nvSpPr>
          <p:cNvPr id="7" name="Content Placeholder 3">
            <a:extLst>
              <a:ext uri="{FF2B5EF4-FFF2-40B4-BE49-F238E27FC236}">
                <a16:creationId xmlns:a16="http://schemas.microsoft.com/office/drawing/2014/main" id="{543FC389-6BCC-47B2-BC02-5F57529C5EF2}"/>
              </a:ext>
            </a:extLst>
          </p:cNvPr>
          <p:cNvSpPr txBox="1">
            <a:spLocks/>
          </p:cNvSpPr>
          <p:nvPr/>
        </p:nvSpPr>
        <p:spPr>
          <a:xfrm>
            <a:off x="6204494" y="1948505"/>
            <a:ext cx="5100291"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000" b="1" dirty="0">
                <a:latin typeface="Open Sans"/>
              </a:rPr>
              <a:t>PROBLEMS DE FONDS PROPRES</a:t>
            </a:r>
            <a:endParaRPr lang="en-US" sz="2000" dirty="0">
              <a:cs typeface="Calibri"/>
            </a:endParaRPr>
          </a:p>
          <a:p>
            <a:pPr>
              <a:lnSpc>
                <a:spcPct val="100000"/>
              </a:lnSpc>
            </a:pPr>
            <a:r>
              <a:rPr lang="en-US" sz="2000" dirty="0">
                <a:latin typeface="Open Sans"/>
              </a:rPr>
              <a:t>Les fonds </a:t>
            </a:r>
            <a:r>
              <a:rPr lang="en-US" sz="2000" dirty="0" err="1">
                <a:latin typeface="Open Sans"/>
              </a:rPr>
              <a:t>propres</a:t>
            </a:r>
            <a:r>
              <a:rPr lang="en-US" sz="2000" dirty="0">
                <a:latin typeface="Open Sans"/>
              </a:rPr>
              <a:t> </a:t>
            </a:r>
            <a:r>
              <a:rPr lang="en-US" sz="2000" dirty="0" err="1">
                <a:latin typeface="Open Sans"/>
              </a:rPr>
              <a:t>sont</a:t>
            </a:r>
            <a:r>
              <a:rPr lang="en-US" sz="2000" dirty="0">
                <a:latin typeface="Open Sans"/>
              </a:rPr>
              <a:t> </a:t>
            </a:r>
            <a:r>
              <a:rPr lang="en-US" sz="2000" dirty="0" err="1">
                <a:latin typeface="Open Sans"/>
              </a:rPr>
              <a:t>considérés</a:t>
            </a:r>
            <a:r>
              <a:rPr lang="en-US" sz="2000" dirty="0">
                <a:latin typeface="Open Sans"/>
              </a:rPr>
              <a:t> par les </a:t>
            </a:r>
            <a:r>
              <a:rPr lang="en-US" sz="2000" dirty="0" err="1">
                <a:latin typeface="Open Sans"/>
              </a:rPr>
              <a:t>prêteurs</a:t>
            </a:r>
            <a:r>
              <a:rPr lang="en-US" sz="2000" dirty="0">
                <a:latin typeface="Open Sans"/>
              </a:rPr>
              <a:t> </a:t>
            </a:r>
            <a:r>
              <a:rPr lang="en-US" sz="2000" dirty="0" err="1">
                <a:latin typeface="Open Sans"/>
              </a:rPr>
              <a:t>comme</a:t>
            </a:r>
            <a:r>
              <a:rPr lang="en-US" sz="2000" dirty="0">
                <a:latin typeface="Open Sans"/>
              </a:rPr>
              <a:t> un </a:t>
            </a:r>
            <a:r>
              <a:rPr lang="en-US" sz="2000" dirty="0" err="1">
                <a:latin typeface="Open Sans"/>
              </a:rPr>
              <a:t>signe</a:t>
            </a:r>
            <a:r>
              <a:rPr lang="en-US" sz="2000" dirty="0">
                <a:latin typeface="Open Sans"/>
              </a:rPr>
              <a:t> </a:t>
            </a:r>
            <a:r>
              <a:rPr lang="en-US" sz="2000" dirty="0" err="1">
                <a:latin typeface="Open Sans"/>
              </a:rPr>
              <a:t>d'engagement</a:t>
            </a:r>
            <a:r>
              <a:rPr lang="en-US" sz="2000" dirty="0">
                <a:latin typeface="Open Sans"/>
              </a:rPr>
              <a:t> fort de la part du sponsor.</a:t>
            </a:r>
          </a:p>
          <a:p>
            <a:pPr>
              <a:lnSpc>
                <a:spcPct val="100000"/>
              </a:lnSpc>
            </a:pPr>
            <a:r>
              <a:rPr lang="en-US" sz="2000" dirty="0">
                <a:latin typeface="Open Sans"/>
              </a:rPr>
              <a:t>Des fonds </a:t>
            </a:r>
            <a:r>
              <a:rPr lang="en-US" sz="2000" dirty="0" err="1">
                <a:latin typeface="Open Sans"/>
              </a:rPr>
              <a:t>propres</a:t>
            </a:r>
            <a:r>
              <a:rPr lang="en-US" sz="2000" dirty="0">
                <a:latin typeface="Open Sans"/>
              </a:rPr>
              <a:t> plus </a:t>
            </a:r>
            <a:r>
              <a:rPr lang="en-US" sz="2000" dirty="0" err="1">
                <a:latin typeface="Open Sans"/>
              </a:rPr>
              <a:t>élevés</a:t>
            </a:r>
            <a:r>
              <a:rPr lang="en-US" sz="2000" dirty="0">
                <a:latin typeface="Open Sans"/>
              </a:rPr>
              <a:t> </a:t>
            </a:r>
            <a:r>
              <a:rPr lang="en-US" sz="2000" dirty="0" err="1">
                <a:latin typeface="Open Sans"/>
              </a:rPr>
              <a:t>signifient</a:t>
            </a:r>
            <a:r>
              <a:rPr lang="en-US" sz="2000" dirty="0">
                <a:latin typeface="Open Sans"/>
              </a:rPr>
              <a:t> </a:t>
            </a:r>
            <a:r>
              <a:rPr lang="en-US" sz="2000" dirty="0" err="1">
                <a:latin typeface="Open Sans"/>
              </a:rPr>
              <a:t>moins</a:t>
            </a:r>
            <a:r>
              <a:rPr lang="en-US" sz="2000" dirty="0">
                <a:latin typeface="Open Sans"/>
              </a:rPr>
              <a:t> de </a:t>
            </a:r>
            <a:r>
              <a:rPr lang="en-US" sz="2000" dirty="0" err="1">
                <a:latin typeface="Open Sans"/>
              </a:rPr>
              <a:t>risques</a:t>
            </a:r>
            <a:r>
              <a:rPr lang="en-US" sz="2000" dirty="0">
                <a:latin typeface="Open Sans"/>
              </a:rPr>
              <a:t> pour les </a:t>
            </a:r>
            <a:r>
              <a:rPr lang="en-US" sz="2000" dirty="0" err="1">
                <a:latin typeface="Open Sans"/>
              </a:rPr>
              <a:t>prêteurs</a:t>
            </a:r>
            <a:r>
              <a:rPr lang="en-US" sz="2000" dirty="0">
                <a:latin typeface="Open Sans"/>
              </a:rPr>
              <a:t>, </a:t>
            </a:r>
            <a:r>
              <a:rPr lang="en-US" sz="2000" dirty="0" err="1">
                <a:latin typeface="Open Sans"/>
              </a:rPr>
              <a:t>ce</a:t>
            </a:r>
            <a:r>
              <a:rPr lang="en-US" sz="2000" dirty="0">
                <a:latin typeface="Open Sans"/>
              </a:rPr>
              <a:t> qui </a:t>
            </a:r>
            <a:r>
              <a:rPr lang="en-US" sz="2000" dirty="0" err="1">
                <a:latin typeface="Open Sans"/>
              </a:rPr>
              <a:t>réduit</a:t>
            </a:r>
            <a:r>
              <a:rPr lang="en-US" sz="2000" dirty="0">
                <a:latin typeface="Open Sans"/>
              </a:rPr>
              <a:t> le </a:t>
            </a:r>
            <a:r>
              <a:rPr lang="en-US" sz="2000" dirty="0" err="1">
                <a:latin typeface="Open Sans"/>
              </a:rPr>
              <a:t>coût</a:t>
            </a:r>
            <a:r>
              <a:rPr lang="en-US" sz="2000" dirty="0">
                <a:latin typeface="Open Sans"/>
              </a:rPr>
              <a:t> de </a:t>
            </a:r>
            <a:r>
              <a:rPr lang="en-US" sz="2000" dirty="0" err="1">
                <a:latin typeface="Open Sans"/>
              </a:rPr>
              <a:t>l'emprunt</a:t>
            </a:r>
            <a:r>
              <a:rPr lang="en-US" sz="2000" dirty="0">
                <a:latin typeface="Open Sans"/>
              </a:rPr>
              <a:t>.</a:t>
            </a:r>
          </a:p>
          <a:p>
            <a:pPr>
              <a:lnSpc>
                <a:spcPct val="100000"/>
              </a:lnSpc>
            </a:pPr>
            <a:r>
              <a:rPr lang="en-US" sz="2000" dirty="0" err="1">
                <a:latin typeface="Open Sans"/>
              </a:rPr>
              <a:t>Montant</a:t>
            </a:r>
            <a:r>
              <a:rPr lang="en-US" sz="2000" dirty="0">
                <a:latin typeface="Open Sans"/>
              </a:rPr>
              <a:t> et </a:t>
            </a:r>
            <a:r>
              <a:rPr lang="en-US" sz="2000" dirty="0" err="1">
                <a:latin typeface="Open Sans"/>
              </a:rPr>
              <a:t>calendrier</a:t>
            </a:r>
            <a:r>
              <a:rPr lang="en-US" sz="2000" dirty="0">
                <a:latin typeface="Open Sans"/>
              </a:rPr>
              <a:t> des contributions</a:t>
            </a:r>
          </a:p>
          <a:p>
            <a:pPr>
              <a:lnSpc>
                <a:spcPct val="100000"/>
              </a:lnSpc>
            </a:pPr>
            <a:endParaRPr lang="en-GB" sz="2000" dirty="0">
              <a:latin typeface="Open Sans"/>
            </a:endParaRPr>
          </a:p>
        </p:txBody>
      </p:sp>
    </p:spTree>
    <p:extLst>
      <p:ext uri="{BB962C8B-B14F-4D97-AF65-F5344CB8AC3E}">
        <p14:creationId xmlns:p14="http://schemas.microsoft.com/office/powerpoint/2010/main" val="2141982089"/>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sunburst chart&#10;&#10;Description automatically generated">
            <a:extLst>
              <a:ext uri="{FF2B5EF4-FFF2-40B4-BE49-F238E27FC236}">
                <a16:creationId xmlns:a16="http://schemas.microsoft.com/office/drawing/2014/main" id="{AD0A4AB0-3400-48B1-B711-3B69CDB99B48}"/>
              </a:ext>
            </a:extLst>
          </p:cNvPr>
          <p:cNvPicPr>
            <a:picLocks noChangeAspect="1"/>
          </p:cNvPicPr>
          <p:nvPr/>
        </p:nvPicPr>
        <p:blipFill>
          <a:blip r:embed="rId3"/>
          <a:srcRect/>
          <a:stretch/>
        </p:blipFill>
        <p:spPr>
          <a:xfrm>
            <a:off x="0" y="67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2.1.5 Sources de financement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2.1 Démarrer une entreprise </a:t>
            </a:r>
          </a:p>
        </p:txBody>
      </p:sp>
      <p:sp>
        <p:nvSpPr>
          <p:cNvPr id="4" name="Content Placeholder 3">
            <a:extLst>
              <a:ext uri="{FF2B5EF4-FFF2-40B4-BE49-F238E27FC236}">
                <a16:creationId xmlns:a16="http://schemas.microsoft.com/office/drawing/2014/main" id="{AA9A38AD-04A1-40F1-A48B-504115F77691}"/>
              </a:ext>
            </a:extLst>
          </p:cNvPr>
          <p:cNvSpPr>
            <a:spLocks noGrp="1"/>
          </p:cNvSpPr>
          <p:nvPr>
            <p:ph idx="1"/>
          </p:nvPr>
        </p:nvSpPr>
        <p:spPr>
          <a:xfrm>
            <a:off x="887215" y="1939385"/>
            <a:ext cx="4774707" cy="4351338"/>
          </a:xfrm>
        </p:spPr>
        <p:txBody>
          <a:bodyPr vert="horz" lIns="91440" tIns="45720" rIns="91440" bIns="45720" rtlCol="0" anchor="t">
            <a:normAutofit/>
          </a:bodyPr>
          <a:lstStyle/>
          <a:p>
            <a:pPr marL="0" indent="0">
              <a:lnSpc>
                <a:spcPct val="100000"/>
              </a:lnSpc>
              <a:buNone/>
            </a:pPr>
            <a:r>
              <a:rPr lang="en-US" sz="2000" b="1" dirty="0">
                <a:latin typeface="Open Sans"/>
                <a:cs typeface="Calibri"/>
              </a:rPr>
              <a:t>L’EMPRUNT</a:t>
            </a:r>
            <a:endParaRPr lang="en-US" sz="2000" dirty="0">
              <a:cs typeface="Calibri"/>
            </a:endParaRPr>
          </a:p>
          <a:p>
            <a:pPr>
              <a:lnSpc>
                <a:spcPct val="100000"/>
              </a:lnSpc>
            </a:pPr>
            <a:r>
              <a:rPr lang="en-US" sz="2000" dirty="0" err="1">
                <a:latin typeface="Open Sans"/>
              </a:rPr>
              <a:t>Prêteurs</a:t>
            </a:r>
            <a:r>
              <a:rPr lang="en-US" sz="2000" dirty="0">
                <a:latin typeface="Open Sans"/>
              </a:rPr>
              <a:t> / </a:t>
            </a:r>
            <a:r>
              <a:rPr lang="en-US" sz="2000" dirty="0" err="1">
                <a:latin typeface="Open Sans"/>
              </a:rPr>
              <a:t>créanciers</a:t>
            </a:r>
            <a:endParaRPr lang="en-US" sz="2000" dirty="0">
              <a:latin typeface="Open Sans"/>
            </a:endParaRPr>
          </a:p>
          <a:p>
            <a:pPr>
              <a:lnSpc>
                <a:spcPct val="100000"/>
              </a:lnSpc>
            </a:pPr>
            <a:r>
              <a:rPr lang="en-US" sz="2000" dirty="0">
                <a:latin typeface="Open Sans"/>
              </a:rPr>
              <a:t>Pas de </a:t>
            </a:r>
            <a:r>
              <a:rPr lang="en-US" sz="2000" dirty="0" err="1">
                <a:latin typeface="Open Sans"/>
              </a:rPr>
              <a:t>propriété</a:t>
            </a:r>
            <a:endParaRPr lang="en-US" sz="2000" dirty="0">
              <a:latin typeface="Open Sans"/>
            </a:endParaRPr>
          </a:p>
          <a:p>
            <a:pPr>
              <a:lnSpc>
                <a:spcPct val="100000"/>
              </a:lnSpc>
            </a:pPr>
            <a:r>
              <a:rPr lang="en-US" sz="2000" dirty="0">
                <a:latin typeface="Open Sans"/>
              </a:rPr>
              <a:t>Première </a:t>
            </a:r>
            <a:r>
              <a:rPr lang="en-US" sz="2000" dirty="0" err="1">
                <a:latin typeface="Open Sans"/>
              </a:rPr>
              <a:t>créance</a:t>
            </a:r>
            <a:r>
              <a:rPr lang="en-US" sz="2000" dirty="0">
                <a:latin typeface="Open Sans"/>
              </a:rPr>
              <a:t> sur la </a:t>
            </a:r>
            <a:r>
              <a:rPr lang="en-US" sz="2000" dirty="0" err="1">
                <a:latin typeface="Open Sans"/>
              </a:rPr>
              <a:t>trésorerie</a:t>
            </a:r>
            <a:r>
              <a:rPr lang="en-US" sz="2000" dirty="0">
                <a:latin typeface="Open Sans"/>
              </a:rPr>
              <a:t> de </a:t>
            </a:r>
            <a:r>
              <a:rPr lang="en-US" sz="2000" dirty="0" err="1">
                <a:latin typeface="Open Sans"/>
              </a:rPr>
              <a:t>l'entreprise</a:t>
            </a:r>
            <a:endParaRPr lang="en-US" sz="2000" dirty="0">
              <a:latin typeface="Open Sans"/>
            </a:endParaRPr>
          </a:p>
          <a:p>
            <a:pPr>
              <a:lnSpc>
                <a:spcPct val="100000"/>
              </a:lnSpc>
            </a:pPr>
            <a:r>
              <a:rPr lang="en-US" sz="2000" dirty="0">
                <a:latin typeface="Open Sans"/>
              </a:rPr>
              <a:t>A </a:t>
            </a:r>
            <a:r>
              <a:rPr lang="en-US" sz="2000" dirty="0" err="1">
                <a:latin typeface="Open Sans"/>
              </a:rPr>
              <a:t>restituer</a:t>
            </a:r>
            <a:r>
              <a:rPr lang="en-US" sz="2000" dirty="0">
                <a:latin typeface="Open Sans"/>
              </a:rPr>
              <a:t> à un </a:t>
            </a:r>
            <a:r>
              <a:rPr lang="en-US" sz="2000" dirty="0" err="1">
                <a:latin typeface="Open Sans"/>
              </a:rPr>
              <a:t>coût</a:t>
            </a:r>
            <a:r>
              <a:rPr lang="en-US" sz="2000" dirty="0">
                <a:latin typeface="Open Sans"/>
              </a:rPr>
              <a:t> (</a:t>
            </a:r>
            <a:r>
              <a:rPr lang="en-US" sz="2000" dirty="0" err="1">
                <a:latin typeface="Open Sans"/>
              </a:rPr>
              <a:t>intérêt</a:t>
            </a:r>
            <a:r>
              <a:rPr lang="en-US" sz="2000" dirty="0">
                <a:latin typeface="Open Sans"/>
              </a:rPr>
              <a:t>) et à </a:t>
            </a:r>
            <a:r>
              <a:rPr lang="en-US" sz="2000" dirty="0" err="1">
                <a:latin typeface="Open Sans"/>
              </a:rPr>
              <a:t>une</a:t>
            </a:r>
            <a:r>
              <a:rPr lang="en-US" sz="2000" dirty="0">
                <a:latin typeface="Open Sans"/>
              </a:rPr>
              <a:t> </a:t>
            </a:r>
            <a:r>
              <a:rPr lang="en-US" sz="2000" dirty="0" err="1">
                <a:latin typeface="Open Sans"/>
              </a:rPr>
              <a:t>période</a:t>
            </a:r>
            <a:r>
              <a:rPr lang="en-US" sz="2000" dirty="0">
                <a:latin typeface="Open Sans"/>
              </a:rPr>
              <a:t> (</a:t>
            </a:r>
            <a:r>
              <a:rPr lang="en-US" sz="2000" dirty="0" err="1">
                <a:latin typeface="Open Sans"/>
              </a:rPr>
              <a:t>échéance</a:t>
            </a:r>
            <a:r>
              <a:rPr lang="en-US" sz="2000" dirty="0">
                <a:latin typeface="Open Sans"/>
              </a:rPr>
              <a:t>) </a:t>
            </a:r>
            <a:r>
              <a:rPr lang="en-US" sz="2000" dirty="0" err="1">
                <a:latin typeface="Open Sans"/>
              </a:rPr>
              <a:t>convenus</a:t>
            </a:r>
            <a:r>
              <a:rPr lang="en-US" sz="2000" dirty="0">
                <a:latin typeface="Open Sans"/>
              </a:rPr>
              <a:t>.</a:t>
            </a:r>
          </a:p>
          <a:p>
            <a:pPr>
              <a:lnSpc>
                <a:spcPct val="100000"/>
              </a:lnSpc>
            </a:pPr>
            <a:r>
              <a:rPr lang="en-US" sz="2000" dirty="0" err="1">
                <a:latin typeface="Open Sans"/>
              </a:rPr>
              <a:t>Moins</a:t>
            </a:r>
            <a:r>
              <a:rPr lang="en-US" sz="2000" dirty="0">
                <a:latin typeface="Open Sans"/>
              </a:rPr>
              <a:t> </a:t>
            </a:r>
            <a:r>
              <a:rPr lang="en-US" sz="2000" dirty="0" err="1">
                <a:latin typeface="Open Sans"/>
              </a:rPr>
              <a:t>coûteux</a:t>
            </a:r>
            <a:r>
              <a:rPr lang="en-US" sz="2000" dirty="0">
                <a:latin typeface="Open Sans"/>
              </a:rPr>
              <a:t> que les fonds </a:t>
            </a:r>
            <a:r>
              <a:rPr lang="en-US" sz="2000" dirty="0" err="1">
                <a:latin typeface="Open Sans"/>
              </a:rPr>
              <a:t>propres</a:t>
            </a:r>
            <a:endParaRPr lang="en-US" sz="2000" dirty="0">
              <a:latin typeface="Open Sans"/>
            </a:endParaRPr>
          </a:p>
          <a:p>
            <a:pPr>
              <a:lnSpc>
                <a:spcPct val="100000"/>
              </a:lnSpc>
            </a:pPr>
            <a:endParaRPr lang="en-GB" sz="2000" dirty="0">
              <a:latin typeface="Open Sans"/>
            </a:endParaRPr>
          </a:p>
        </p:txBody>
      </p:sp>
    </p:spTree>
    <p:extLst>
      <p:ext uri="{BB962C8B-B14F-4D97-AF65-F5344CB8AC3E}">
        <p14:creationId xmlns:p14="http://schemas.microsoft.com/office/powerpoint/2010/main" val="3783120606"/>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DC9C92-D7C1-4D95-80B7-059032722FA2}"/>
              </a:ext>
            </a:extLst>
          </p:cNvPr>
          <p:cNvPicPr>
            <a:picLocks noChangeAspect="1"/>
          </p:cNvPicPr>
          <p:nvPr/>
        </p:nvPicPr>
        <p:blipFill>
          <a:blip r:embed="rId3"/>
          <a:srcRect/>
          <a:stretch/>
        </p:blipFill>
        <p:spPr>
          <a:xfrm>
            <a:off x="0" y="67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81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2.2.1 Sources de fonds propres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7653" y="4640"/>
            <a:ext cx="8162783"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Financement par fonds propres et par emprunt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904178" y="1967544"/>
            <a:ext cx="10383644" cy="4351338"/>
          </a:xfrm>
        </p:spPr>
        <p:txBody>
          <a:bodyPr vert="horz" lIns="91440" tIns="45720" rIns="91440" bIns="45720" rtlCol="0" anchor="t">
            <a:normAutofit/>
          </a:bodyPr>
          <a:lstStyle/>
          <a:p>
            <a:pPr>
              <a:lnSpc>
                <a:spcPct val="100000"/>
              </a:lnSpc>
            </a:pPr>
            <a:r>
              <a:rPr lang="en-US" sz="2000">
                <a:latin typeface="Open Sans"/>
              </a:rPr>
              <a:t>Capitaux propres des sponsors</a:t>
            </a:r>
            <a:endParaRPr lang="en-US" sz="2000">
              <a:cs typeface="Calibri"/>
            </a:endParaRPr>
          </a:p>
          <a:p>
            <a:pPr>
              <a:lnSpc>
                <a:spcPct val="100000"/>
              </a:lnSpc>
            </a:pPr>
            <a:r>
              <a:rPr lang="en-US" sz="2000">
                <a:latin typeface="Open Sans"/>
              </a:rPr>
              <a:t>Banques locales</a:t>
            </a:r>
          </a:p>
          <a:p>
            <a:pPr>
              <a:lnSpc>
                <a:spcPct val="100000"/>
              </a:lnSpc>
            </a:pPr>
            <a:r>
              <a:rPr lang="en-US" sz="2000">
                <a:latin typeface="Open Sans"/>
              </a:rPr>
              <a:t>Certains fonds d'investissement</a:t>
            </a:r>
          </a:p>
          <a:p>
            <a:pPr>
              <a:lnSpc>
                <a:spcPct val="100000"/>
              </a:lnSpc>
            </a:pPr>
            <a:r>
              <a:rPr lang="en-US" sz="2000">
                <a:latin typeface="Open Sans"/>
              </a:rPr>
              <a:t>Institutions multilatérales</a:t>
            </a:r>
          </a:p>
          <a:p>
            <a:pPr>
              <a:lnSpc>
                <a:spcPct val="100000"/>
              </a:lnSpc>
            </a:pPr>
            <a:r>
              <a:rPr lang="en-US" sz="2000">
                <a:latin typeface="Open Sans"/>
              </a:rPr>
              <a:t>Investisseurs institutionnels étrangers et nationaux</a:t>
            </a:r>
          </a:p>
          <a:p>
            <a:pPr>
              <a:lnSpc>
                <a:spcPct val="100000"/>
              </a:lnSpc>
            </a:pPr>
            <a:r>
              <a:rPr lang="en-US" sz="2000">
                <a:latin typeface="Open Sans"/>
              </a:rPr>
              <a:t>Marchés d'actions locaux et internationaux</a:t>
            </a:r>
          </a:p>
          <a:p>
            <a:pPr>
              <a:lnSpc>
                <a:spcPct val="100000"/>
              </a:lnSpc>
            </a:pPr>
            <a:endParaRPr lang="en-GB" sz="2000">
              <a:latin typeface="Open Sans"/>
            </a:endParaRPr>
          </a:p>
        </p:txBody>
      </p:sp>
    </p:spTree>
    <p:extLst>
      <p:ext uri="{BB962C8B-B14F-4D97-AF65-F5344CB8AC3E}">
        <p14:creationId xmlns:p14="http://schemas.microsoft.com/office/powerpoint/2010/main" val="270874415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44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2.2.2 Sources de financement par l'emprunt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7653" y="4640"/>
            <a:ext cx="8204537" cy="13899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2.2 Financement par fonds propres et par emprunt </a:t>
            </a:r>
          </a:p>
        </p:txBody>
      </p:sp>
      <p:sp>
        <p:nvSpPr>
          <p:cNvPr id="3" name="Content Placeholder 2">
            <a:extLst>
              <a:ext uri="{FF2B5EF4-FFF2-40B4-BE49-F238E27FC236}">
                <a16:creationId xmlns:a16="http://schemas.microsoft.com/office/drawing/2014/main" id="{4C4C48A3-4120-4937-9758-BEC20EE16D23}"/>
              </a:ext>
            </a:extLst>
          </p:cNvPr>
          <p:cNvSpPr>
            <a:spLocks noGrp="1"/>
          </p:cNvSpPr>
          <p:nvPr>
            <p:ph idx="1"/>
          </p:nvPr>
        </p:nvSpPr>
        <p:spPr>
          <a:xfrm>
            <a:off x="904178" y="1986094"/>
            <a:ext cx="10383644" cy="4351338"/>
          </a:xfrm>
        </p:spPr>
        <p:txBody>
          <a:bodyPr vert="horz" lIns="91440" tIns="45720" rIns="91440" bIns="45720" rtlCol="0" anchor="t">
            <a:normAutofit/>
          </a:bodyPr>
          <a:lstStyle/>
          <a:p>
            <a:pPr>
              <a:lnSpc>
                <a:spcPct val="100000"/>
              </a:lnSpc>
            </a:pPr>
            <a:r>
              <a:rPr lang="en-US" sz="2000" dirty="0">
                <a:solidFill>
                  <a:srgbClr val="000000"/>
                </a:solidFill>
                <a:latin typeface="Open Sans"/>
              </a:rPr>
              <a:t>Banques locales</a:t>
            </a:r>
            <a:endParaRPr lang="en-US" sz="2000" dirty="0">
              <a:cs typeface="Calibri"/>
            </a:endParaRPr>
          </a:p>
          <a:p>
            <a:pPr>
              <a:lnSpc>
                <a:spcPct val="100000"/>
              </a:lnSpc>
            </a:pPr>
            <a:r>
              <a:rPr lang="en-US" sz="2000" dirty="0">
                <a:solidFill>
                  <a:srgbClr val="000000"/>
                </a:solidFill>
                <a:latin typeface="Open Sans"/>
              </a:rPr>
              <a:t>Marchés obligataires locaux et internationaux</a:t>
            </a:r>
          </a:p>
          <a:p>
            <a:pPr>
              <a:lnSpc>
                <a:spcPct val="100000"/>
              </a:lnSpc>
            </a:pPr>
            <a:r>
              <a:rPr lang="en-US" sz="2000" dirty="0">
                <a:solidFill>
                  <a:srgbClr val="000000"/>
                </a:solidFill>
                <a:latin typeface="Open Sans"/>
              </a:rPr>
              <a:t>Banques commerciales internationales</a:t>
            </a:r>
          </a:p>
          <a:p>
            <a:pPr>
              <a:lnSpc>
                <a:spcPct val="100000"/>
              </a:lnSpc>
            </a:pPr>
            <a:r>
              <a:rPr lang="en-US" sz="2000" dirty="0">
                <a:solidFill>
                  <a:srgbClr val="000000"/>
                </a:solidFill>
                <a:latin typeface="Open Sans"/>
              </a:rPr>
              <a:t>Institutions financières multilatérales</a:t>
            </a:r>
          </a:p>
          <a:p>
            <a:pPr>
              <a:lnSpc>
                <a:spcPct val="100000"/>
              </a:lnSpc>
            </a:pPr>
            <a:r>
              <a:rPr lang="en-US" sz="2000" dirty="0">
                <a:solidFill>
                  <a:srgbClr val="000000"/>
                </a:solidFill>
                <a:latin typeface="Open Sans"/>
              </a:rPr>
              <a:t>Fonds spécialisés dans l'énergie et les infrastructures</a:t>
            </a:r>
          </a:p>
          <a:p>
            <a:pPr>
              <a:lnSpc>
                <a:spcPct val="100000"/>
              </a:lnSpc>
            </a:pPr>
            <a:r>
              <a:rPr lang="en-US" sz="2000" dirty="0">
                <a:solidFill>
                  <a:srgbClr val="000000"/>
                </a:solidFill>
                <a:latin typeface="Open Sans"/>
              </a:rPr>
              <a:t>Investisseurs institutionnels (fonds de pension, compagnies d'assurance, fonds communs de placement)</a:t>
            </a:r>
          </a:p>
          <a:p>
            <a:pPr>
              <a:lnSpc>
                <a:spcPct val="100000"/>
              </a:lnSpc>
            </a:pPr>
            <a:r>
              <a:rPr lang="en-US" sz="2000" dirty="0">
                <a:solidFill>
                  <a:srgbClr val="000000"/>
                </a:solidFill>
                <a:latin typeface="Open Sans"/>
              </a:rPr>
              <a:t>Prêts officiels garantis par le gouvernement et accordés par des institutions multilatérales, des banques régionales et des agences bilatérales</a:t>
            </a:r>
          </a:p>
          <a:p>
            <a:pPr>
              <a:lnSpc>
                <a:spcPct val="100000"/>
              </a:lnSpc>
            </a:pPr>
            <a:endParaRPr lang="en-GB" sz="2000" dirty="0">
              <a:solidFill>
                <a:srgbClr val="000000"/>
              </a:solidFill>
              <a:latin typeface="Open Sans"/>
            </a:endParaRPr>
          </a:p>
        </p:txBody>
      </p:sp>
    </p:spTree>
    <p:extLst>
      <p:ext uri="{BB962C8B-B14F-4D97-AF65-F5344CB8AC3E}">
        <p14:creationId xmlns:p14="http://schemas.microsoft.com/office/powerpoint/2010/main" val="1434912619"/>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CD4706FE-FBAF-499E-9AE0-1013ED235F4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1115</TotalTime>
  <Words>6363</Words>
  <Application>Microsoft Office PowerPoint</Application>
  <PresentationFormat>Widescreen</PresentationFormat>
  <Paragraphs>391</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Open Sans</vt:lpstr>
      <vt:lpstr>Open Sans ExtraBold</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docId:892952715DEEDC381E2744BDCD166B43</cp:keywords>
  <cp:lastModifiedBy>Ashutosh.Bhagurkar</cp:lastModifiedBy>
  <cp:revision>81</cp:revision>
  <dcterms:created xsi:type="dcterms:W3CDTF">2021-02-10T16:48:02Z</dcterms:created>
  <dcterms:modified xsi:type="dcterms:W3CDTF">2024-07-30T09:08:24Z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