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141411775" r:id="rId5"/>
    <p:sldId id="2141411715" r:id="rId6"/>
    <p:sldId id="2141411737" r:id="rId7"/>
    <p:sldId id="2141411738" r:id="rId8"/>
    <p:sldId id="2141411739" r:id="rId9"/>
    <p:sldId id="2141411740" r:id="rId10"/>
    <p:sldId id="260"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iX3QMHwHOSo4iOMUlGomw==" hashData="2WeKX9y3se/XBYyxoMapG4+ZH6i2EV4Xz1xLaGFlpYf2MbBU9p5dmF5eILrdYrvKbtxXByoaAuNx7AcJtfVVL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8E669-8C79-4D37-A1A5-A1B52CCD61CB}" v="1" dt="2023-11-08T10:26:51.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390" autoAdjust="0"/>
  </p:normalViewPr>
  <p:slideViewPr>
    <p:cSldViewPr snapToGrid="0">
      <p:cViewPr varScale="1">
        <p:scale>
          <a:sx n="81" d="100"/>
          <a:sy n="81" d="100"/>
        </p:scale>
        <p:origin x="1638" y="90"/>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91D8E669-8C79-4D37-A1A5-A1B52CCD61CB}"/>
    <pc:docChg chg="custSel modMainMaster">
      <pc:chgData name="Jairo Quiros" userId="c6e0c9a6bf53ef3c" providerId="LiveId" clId="{91D8E669-8C79-4D37-A1A5-A1B52CCD61CB}" dt="2023-11-08T10:26:51.137" v="3"/>
      <pc:docMkLst>
        <pc:docMk/>
      </pc:docMkLst>
      <pc:sldMasterChg chg="modSldLayout">
        <pc:chgData name="Jairo Quiros" userId="c6e0c9a6bf53ef3c" providerId="LiveId" clId="{91D8E669-8C79-4D37-A1A5-A1B52CCD61CB}" dt="2023-11-08T10:26:51.137" v="3"/>
        <pc:sldMasterMkLst>
          <pc:docMk/>
          <pc:sldMasterMk cId="4060758847" sldId="2147483648"/>
        </pc:sldMasterMkLst>
        <pc:sldLayoutChg chg="addSp delSp modSp mod">
          <pc:chgData name="Jairo Quiros" userId="c6e0c9a6bf53ef3c" providerId="LiveId" clId="{91D8E669-8C79-4D37-A1A5-A1B52CCD61CB}" dt="2023-11-08T10:26:51.137" v="3"/>
          <pc:sldLayoutMkLst>
            <pc:docMk/>
            <pc:sldMasterMk cId="4060758847" sldId="2147483648"/>
            <pc:sldLayoutMk cId="4074583973" sldId="2147483661"/>
          </pc:sldLayoutMkLst>
          <pc:spChg chg="del mod">
            <ac:chgData name="Jairo Quiros" userId="c6e0c9a6bf53ef3c" providerId="LiveId" clId="{91D8E669-8C79-4D37-A1A5-A1B52CCD61CB}" dt="2023-11-08T10:26:50.008" v="2" actId="478"/>
            <ac:spMkLst>
              <pc:docMk/>
              <pc:sldMasterMk cId="4060758847" sldId="2147483648"/>
              <pc:sldLayoutMk cId="4074583973" sldId="2147483661"/>
              <ac:spMk id="2" creationId="{35E4B0DE-EE44-08A6-0FF5-1CA221EE6C69}"/>
            </ac:spMkLst>
          </pc:spChg>
          <pc:grpChg chg="add mod">
            <ac:chgData name="Jairo Quiros" userId="c6e0c9a6bf53ef3c" providerId="LiveId" clId="{91D8E669-8C79-4D37-A1A5-A1B52CCD61CB}" dt="2023-11-08T10:26:51.137" v="3"/>
            <ac:grpSpMkLst>
              <pc:docMk/>
              <pc:sldMasterMk cId="4060758847" sldId="2147483648"/>
              <pc:sldLayoutMk cId="4074583973" sldId="2147483661"/>
              <ac:grpSpMk id="6" creationId="{A6B4D473-A041-9C30-D10D-9D006F5FC2FA}"/>
            </ac:grpSpMkLst>
          </pc:grpChg>
          <pc:picChg chg="del">
            <ac:chgData name="Jairo Quiros" userId="c6e0c9a6bf53ef3c" providerId="LiveId" clId="{91D8E669-8C79-4D37-A1A5-A1B52CCD61CB}" dt="2023-11-08T10:26:47.464" v="1" actId="478"/>
            <ac:picMkLst>
              <pc:docMk/>
              <pc:sldMasterMk cId="4060758847" sldId="2147483648"/>
              <pc:sldLayoutMk cId="4074583973" sldId="2147483661"/>
              <ac:picMk id="3" creationId="{CFF79C88-1CAD-34EF-7B1C-C1E7587D2A00}"/>
            </ac:picMkLst>
          </pc:picChg>
          <pc:picChg chg="del">
            <ac:chgData name="Jairo Quiros" userId="c6e0c9a6bf53ef3c" providerId="LiveId" clId="{91D8E669-8C79-4D37-A1A5-A1B52CCD61CB}" dt="2023-11-08T10:26:50.008" v="2" actId="478"/>
            <ac:picMkLst>
              <pc:docMk/>
              <pc:sldMasterMk cId="4060758847" sldId="2147483648"/>
              <pc:sldLayoutMk cId="4074583973" sldId="2147483661"/>
              <ac:picMk id="4" creationId="{B15F8D50-F370-FDE5-CAC5-437053DAB780}"/>
            </ac:picMkLst>
          </pc:picChg>
          <pc:picChg chg="del">
            <ac:chgData name="Jairo Quiros" userId="c6e0c9a6bf53ef3c" providerId="LiveId" clId="{91D8E669-8C79-4D37-A1A5-A1B52CCD61CB}" dt="2023-11-08T10:26:50.008" v="2" actId="478"/>
            <ac:picMkLst>
              <pc:docMk/>
              <pc:sldMasterMk cId="4060758847" sldId="2147483648"/>
              <pc:sldLayoutMk cId="4074583973" sldId="2147483661"/>
              <ac:picMk id="5" creationId="{B043A1A9-CA32-F2C9-6698-1A420E6BCC88}"/>
            </ac:picMkLst>
          </pc:picChg>
          <pc:picChg chg="mod">
            <ac:chgData name="Jairo Quiros" userId="c6e0c9a6bf53ef3c" providerId="LiveId" clId="{91D8E669-8C79-4D37-A1A5-A1B52CCD61CB}" dt="2023-11-08T10:26:51.137" v="3"/>
            <ac:picMkLst>
              <pc:docMk/>
              <pc:sldMasterMk cId="4060758847" sldId="2147483648"/>
              <pc:sldLayoutMk cId="4074583973" sldId="2147483661"/>
              <ac:picMk id="7" creationId="{3199831D-AA64-8F6B-4633-DD7EBC57189B}"/>
            </ac:picMkLst>
          </pc:picChg>
          <pc:picChg chg="mod">
            <ac:chgData name="Jairo Quiros" userId="c6e0c9a6bf53ef3c" providerId="LiveId" clId="{91D8E669-8C79-4D37-A1A5-A1B52CCD61CB}" dt="2023-11-08T10:26:51.137" v="3"/>
            <ac:picMkLst>
              <pc:docMk/>
              <pc:sldMasterMk cId="4060758847" sldId="2147483648"/>
              <pc:sldLayoutMk cId="4074583973" sldId="2147483661"/>
              <ac:picMk id="8" creationId="{33FEBA94-700C-52FF-E515-DCE7E56647E2}"/>
            </ac:picMkLst>
          </pc:picChg>
          <pc:picChg chg="add mod">
            <ac:chgData name="Jairo Quiros" userId="c6e0c9a6bf53ef3c" providerId="LiveId" clId="{91D8E669-8C79-4D37-A1A5-A1B52CCD61CB}" dt="2023-11-08T10:26:51.137" v="3"/>
            <ac:picMkLst>
              <pc:docMk/>
              <pc:sldMasterMk cId="4060758847" sldId="2147483648"/>
              <pc:sldLayoutMk cId="4074583973" sldId="2147483661"/>
              <ac:picMk id="10" creationId="{69EB99ED-BA24-5004-701B-F71D151F5A9D}"/>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0A680-9118-42FD-ACC2-38F5646F8B6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GB"/>
        </a:p>
      </dgm:t>
    </dgm:pt>
    <dgm:pt modelId="{C3F64853-0CC9-4978-9833-51734DABE399}">
      <dgm:prSet phldrT="[Text]"/>
      <dgm:spPr/>
      <dgm:t>
        <a:bodyPr/>
        <a:lstStyle/>
        <a:p>
          <a:r>
            <a:rPr lang="en-GB" dirty="0"/>
            <a:t>Stability </a:t>
          </a:r>
        </a:p>
      </dgm:t>
    </dgm:pt>
    <dgm:pt modelId="{7C7D1065-5914-4B66-B3C1-AA1C029F0FA8}" type="parTrans" cxnId="{5E7F3760-ED0E-4E0A-BCC6-65364FD6DA86}">
      <dgm:prSet/>
      <dgm:spPr/>
      <dgm:t>
        <a:bodyPr/>
        <a:lstStyle/>
        <a:p>
          <a:endParaRPr lang="en-GB"/>
        </a:p>
      </dgm:t>
    </dgm:pt>
    <dgm:pt modelId="{4BB90DDE-E747-471D-B29B-B5C5BF22BAEF}" type="sibTrans" cxnId="{5E7F3760-ED0E-4E0A-BCC6-65364FD6DA86}">
      <dgm:prSet/>
      <dgm:spPr/>
      <dgm:t>
        <a:bodyPr/>
        <a:lstStyle/>
        <a:p>
          <a:endParaRPr lang="en-GB"/>
        </a:p>
      </dgm:t>
    </dgm:pt>
    <dgm:pt modelId="{800098B6-A054-43CF-8AED-931A88066778}">
      <dgm:prSet phldrT="[Text]"/>
      <dgm:spPr/>
      <dgm:t>
        <a:bodyPr/>
        <a:lstStyle/>
        <a:p>
          <a:r>
            <a:rPr lang="en-GB" dirty="0"/>
            <a:t>Pathfinder</a:t>
          </a:r>
        </a:p>
      </dgm:t>
    </dgm:pt>
    <dgm:pt modelId="{A7F2D0FF-5B8B-4173-88C8-EBC181B5A6A5}" type="parTrans" cxnId="{97ABF3F3-B2B2-4303-8461-EFF65357963F}">
      <dgm:prSet/>
      <dgm:spPr/>
      <dgm:t>
        <a:bodyPr/>
        <a:lstStyle/>
        <a:p>
          <a:endParaRPr lang="en-GB"/>
        </a:p>
      </dgm:t>
    </dgm:pt>
    <dgm:pt modelId="{1D8D7C0A-19EB-481A-8A83-DFF3AE06C1BD}" type="sibTrans" cxnId="{97ABF3F3-B2B2-4303-8461-EFF65357963F}">
      <dgm:prSet/>
      <dgm:spPr/>
      <dgm:t>
        <a:bodyPr/>
        <a:lstStyle/>
        <a:p>
          <a:endParaRPr lang="en-GB"/>
        </a:p>
      </dgm:t>
    </dgm:pt>
    <dgm:pt modelId="{6F84B3F6-8856-4041-9C9A-353630B4CA98}">
      <dgm:prSet phldrT="[Text]"/>
      <dgm:spPr/>
      <dgm:t>
        <a:bodyPr/>
        <a:lstStyle/>
        <a:p>
          <a:r>
            <a:rPr lang="en-GB"/>
            <a:t>Market</a:t>
          </a:r>
          <a:endParaRPr lang="en-GB" dirty="0"/>
        </a:p>
      </dgm:t>
    </dgm:pt>
    <dgm:pt modelId="{74DD8C85-EAE2-4084-8EF6-90E272C0098D}" type="parTrans" cxnId="{97E1AA1E-463E-4AE5-A772-73570843F32E}">
      <dgm:prSet/>
      <dgm:spPr/>
      <dgm:t>
        <a:bodyPr/>
        <a:lstStyle/>
        <a:p>
          <a:endParaRPr lang="en-GB"/>
        </a:p>
      </dgm:t>
    </dgm:pt>
    <dgm:pt modelId="{624A0963-9449-45B9-818B-B1359BCF20DB}" type="sibTrans" cxnId="{97E1AA1E-463E-4AE5-A772-73570843F32E}">
      <dgm:prSet/>
      <dgm:spPr/>
      <dgm:t>
        <a:bodyPr/>
        <a:lstStyle/>
        <a:p>
          <a:endParaRPr lang="en-GB"/>
        </a:p>
      </dgm:t>
    </dgm:pt>
    <dgm:pt modelId="{CACCABF8-A228-4154-BE0B-312290A9797D}" type="pres">
      <dgm:prSet presAssocID="{78A0A680-9118-42FD-ACC2-38F5646F8B69}" presName="hierChild1" presStyleCnt="0">
        <dgm:presLayoutVars>
          <dgm:orgChart val="1"/>
          <dgm:chPref val="1"/>
          <dgm:dir/>
          <dgm:animOne val="branch"/>
          <dgm:animLvl val="lvl"/>
          <dgm:resizeHandles/>
        </dgm:presLayoutVars>
      </dgm:prSet>
      <dgm:spPr/>
    </dgm:pt>
    <dgm:pt modelId="{3B30AA05-7456-43B4-85BE-17E74A8C5C95}" type="pres">
      <dgm:prSet presAssocID="{C3F64853-0CC9-4978-9833-51734DABE399}" presName="hierRoot1" presStyleCnt="0">
        <dgm:presLayoutVars>
          <dgm:hierBranch val="init"/>
        </dgm:presLayoutVars>
      </dgm:prSet>
      <dgm:spPr/>
    </dgm:pt>
    <dgm:pt modelId="{3026C694-4A67-46E6-9D23-9765BF35297A}" type="pres">
      <dgm:prSet presAssocID="{C3F64853-0CC9-4978-9833-51734DABE399}" presName="rootComposite1" presStyleCnt="0"/>
      <dgm:spPr/>
    </dgm:pt>
    <dgm:pt modelId="{D3F7491B-816D-4EEC-821C-DD61D807C141}" type="pres">
      <dgm:prSet presAssocID="{C3F64853-0CC9-4978-9833-51734DABE399}" presName="rootText1" presStyleLbl="node0" presStyleIdx="0" presStyleCnt="1">
        <dgm:presLayoutVars>
          <dgm:chPref val="3"/>
        </dgm:presLayoutVars>
      </dgm:prSet>
      <dgm:spPr/>
    </dgm:pt>
    <dgm:pt modelId="{73549D37-88A9-42CB-9E97-37045CC3720D}" type="pres">
      <dgm:prSet presAssocID="{C3F64853-0CC9-4978-9833-51734DABE399}" presName="rootConnector1" presStyleLbl="node1" presStyleIdx="0" presStyleCnt="0"/>
      <dgm:spPr/>
    </dgm:pt>
    <dgm:pt modelId="{4A3B8D65-9704-4665-AD29-272E6C7ECB66}" type="pres">
      <dgm:prSet presAssocID="{C3F64853-0CC9-4978-9833-51734DABE399}" presName="hierChild2" presStyleCnt="0"/>
      <dgm:spPr/>
    </dgm:pt>
    <dgm:pt modelId="{C8D02F43-6615-4DE4-AECB-7BF2AAEC6542}" type="pres">
      <dgm:prSet presAssocID="{A7F2D0FF-5B8B-4173-88C8-EBC181B5A6A5}" presName="Name37" presStyleLbl="parChTrans1D2" presStyleIdx="0" presStyleCnt="2"/>
      <dgm:spPr/>
    </dgm:pt>
    <dgm:pt modelId="{21FF9E61-25C7-4AB0-9B64-6548F9E6ABA9}" type="pres">
      <dgm:prSet presAssocID="{800098B6-A054-43CF-8AED-931A88066778}" presName="hierRoot2" presStyleCnt="0">
        <dgm:presLayoutVars>
          <dgm:hierBranch val="init"/>
        </dgm:presLayoutVars>
      </dgm:prSet>
      <dgm:spPr/>
    </dgm:pt>
    <dgm:pt modelId="{AEEA85AE-EBCE-461C-B33E-DBB53B1E7C1A}" type="pres">
      <dgm:prSet presAssocID="{800098B6-A054-43CF-8AED-931A88066778}" presName="rootComposite" presStyleCnt="0"/>
      <dgm:spPr/>
    </dgm:pt>
    <dgm:pt modelId="{5609ABC7-8A68-46EA-820B-C0E4C1A2C948}" type="pres">
      <dgm:prSet presAssocID="{800098B6-A054-43CF-8AED-931A88066778}" presName="rootText" presStyleLbl="node2" presStyleIdx="0" presStyleCnt="2">
        <dgm:presLayoutVars>
          <dgm:chPref val="3"/>
        </dgm:presLayoutVars>
      </dgm:prSet>
      <dgm:spPr/>
    </dgm:pt>
    <dgm:pt modelId="{887C3024-C948-48E1-BB53-49DA53BBF262}" type="pres">
      <dgm:prSet presAssocID="{800098B6-A054-43CF-8AED-931A88066778}" presName="rootConnector" presStyleLbl="node2" presStyleIdx="0" presStyleCnt="2"/>
      <dgm:spPr/>
    </dgm:pt>
    <dgm:pt modelId="{4F7EF6C1-D888-41B1-AB19-4D3280EF56FD}" type="pres">
      <dgm:prSet presAssocID="{800098B6-A054-43CF-8AED-931A88066778}" presName="hierChild4" presStyleCnt="0"/>
      <dgm:spPr/>
    </dgm:pt>
    <dgm:pt modelId="{F8CF37A2-E39E-4F27-8F3B-9834DBAA0678}" type="pres">
      <dgm:prSet presAssocID="{800098B6-A054-43CF-8AED-931A88066778}" presName="hierChild5" presStyleCnt="0"/>
      <dgm:spPr/>
    </dgm:pt>
    <dgm:pt modelId="{BE042954-0DF7-4939-B2F2-2C1425A88864}" type="pres">
      <dgm:prSet presAssocID="{74DD8C85-EAE2-4084-8EF6-90E272C0098D}" presName="Name37" presStyleLbl="parChTrans1D2" presStyleIdx="1" presStyleCnt="2"/>
      <dgm:spPr/>
    </dgm:pt>
    <dgm:pt modelId="{E84B14F7-7EAE-4A52-B318-5B1F1166EFFD}" type="pres">
      <dgm:prSet presAssocID="{6F84B3F6-8856-4041-9C9A-353630B4CA98}" presName="hierRoot2" presStyleCnt="0">
        <dgm:presLayoutVars>
          <dgm:hierBranch val="init"/>
        </dgm:presLayoutVars>
      </dgm:prSet>
      <dgm:spPr/>
    </dgm:pt>
    <dgm:pt modelId="{8C4DFF80-9165-4EDD-90EB-D04979183424}" type="pres">
      <dgm:prSet presAssocID="{6F84B3F6-8856-4041-9C9A-353630B4CA98}" presName="rootComposite" presStyleCnt="0"/>
      <dgm:spPr/>
    </dgm:pt>
    <dgm:pt modelId="{DBEB1140-2796-4D0A-8E40-881058A67843}" type="pres">
      <dgm:prSet presAssocID="{6F84B3F6-8856-4041-9C9A-353630B4CA98}" presName="rootText" presStyleLbl="node2" presStyleIdx="1" presStyleCnt="2">
        <dgm:presLayoutVars>
          <dgm:chPref val="3"/>
        </dgm:presLayoutVars>
      </dgm:prSet>
      <dgm:spPr/>
    </dgm:pt>
    <dgm:pt modelId="{396AF911-A9D4-451A-9681-7A81E1CF348E}" type="pres">
      <dgm:prSet presAssocID="{6F84B3F6-8856-4041-9C9A-353630B4CA98}" presName="rootConnector" presStyleLbl="node2" presStyleIdx="1" presStyleCnt="2"/>
      <dgm:spPr/>
    </dgm:pt>
    <dgm:pt modelId="{C313E2B1-88B1-4276-A480-E37DEA2125B4}" type="pres">
      <dgm:prSet presAssocID="{6F84B3F6-8856-4041-9C9A-353630B4CA98}" presName="hierChild4" presStyleCnt="0"/>
      <dgm:spPr/>
    </dgm:pt>
    <dgm:pt modelId="{95803FAC-F971-4A0A-A99B-E02812401334}" type="pres">
      <dgm:prSet presAssocID="{6F84B3F6-8856-4041-9C9A-353630B4CA98}" presName="hierChild5" presStyleCnt="0"/>
      <dgm:spPr/>
    </dgm:pt>
    <dgm:pt modelId="{2923743C-BCBA-44B3-BB88-2B97E1D1D3EE}" type="pres">
      <dgm:prSet presAssocID="{C3F64853-0CC9-4978-9833-51734DABE399}" presName="hierChild3" presStyleCnt="0"/>
      <dgm:spPr/>
    </dgm:pt>
  </dgm:ptLst>
  <dgm:cxnLst>
    <dgm:cxn modelId="{9AEDA404-A9EA-41EE-A98F-67D29FA66376}" type="presOf" srcId="{6F84B3F6-8856-4041-9C9A-353630B4CA98}" destId="{396AF911-A9D4-451A-9681-7A81E1CF348E}" srcOrd="1" destOrd="0" presId="urn:microsoft.com/office/officeart/2005/8/layout/orgChart1"/>
    <dgm:cxn modelId="{97E1AA1E-463E-4AE5-A772-73570843F32E}" srcId="{C3F64853-0CC9-4978-9833-51734DABE399}" destId="{6F84B3F6-8856-4041-9C9A-353630B4CA98}" srcOrd="1" destOrd="0" parTransId="{74DD8C85-EAE2-4084-8EF6-90E272C0098D}" sibTransId="{624A0963-9449-45B9-818B-B1359BCF20DB}"/>
    <dgm:cxn modelId="{3E798B39-6BDE-446A-A300-311133B37CC2}" type="presOf" srcId="{6F84B3F6-8856-4041-9C9A-353630B4CA98}" destId="{DBEB1140-2796-4D0A-8E40-881058A67843}" srcOrd="0" destOrd="0" presId="urn:microsoft.com/office/officeart/2005/8/layout/orgChart1"/>
    <dgm:cxn modelId="{5E7F3760-ED0E-4E0A-BCC6-65364FD6DA86}" srcId="{78A0A680-9118-42FD-ACC2-38F5646F8B69}" destId="{C3F64853-0CC9-4978-9833-51734DABE399}" srcOrd="0" destOrd="0" parTransId="{7C7D1065-5914-4B66-B3C1-AA1C029F0FA8}" sibTransId="{4BB90DDE-E747-471D-B29B-B5C5BF22BAEF}"/>
    <dgm:cxn modelId="{4C230662-4418-431C-A938-D7783EAAA758}" type="presOf" srcId="{C3F64853-0CC9-4978-9833-51734DABE399}" destId="{73549D37-88A9-42CB-9E97-37045CC3720D}" srcOrd="1" destOrd="0" presId="urn:microsoft.com/office/officeart/2005/8/layout/orgChart1"/>
    <dgm:cxn modelId="{7AFAC858-7B09-420B-9360-8314F1963A19}" type="presOf" srcId="{78A0A680-9118-42FD-ACC2-38F5646F8B69}" destId="{CACCABF8-A228-4154-BE0B-312290A9797D}" srcOrd="0" destOrd="0" presId="urn:microsoft.com/office/officeart/2005/8/layout/orgChart1"/>
    <dgm:cxn modelId="{4A7C50C2-8512-4C78-8331-1FB7A18AB690}" type="presOf" srcId="{74DD8C85-EAE2-4084-8EF6-90E272C0098D}" destId="{BE042954-0DF7-4939-B2F2-2C1425A88864}" srcOrd="0" destOrd="0" presId="urn:microsoft.com/office/officeart/2005/8/layout/orgChart1"/>
    <dgm:cxn modelId="{556B72D7-73DB-445F-B92B-17B37C4ECF12}" type="presOf" srcId="{800098B6-A054-43CF-8AED-931A88066778}" destId="{5609ABC7-8A68-46EA-820B-C0E4C1A2C948}" srcOrd="0" destOrd="0" presId="urn:microsoft.com/office/officeart/2005/8/layout/orgChart1"/>
    <dgm:cxn modelId="{5CC7BEE4-6BA1-4338-BE72-8C36B8DF2255}" type="presOf" srcId="{800098B6-A054-43CF-8AED-931A88066778}" destId="{887C3024-C948-48E1-BB53-49DA53BBF262}" srcOrd="1" destOrd="0" presId="urn:microsoft.com/office/officeart/2005/8/layout/orgChart1"/>
    <dgm:cxn modelId="{97ABF3F3-B2B2-4303-8461-EFF65357963F}" srcId="{C3F64853-0CC9-4978-9833-51734DABE399}" destId="{800098B6-A054-43CF-8AED-931A88066778}" srcOrd="0" destOrd="0" parTransId="{A7F2D0FF-5B8B-4173-88C8-EBC181B5A6A5}" sibTransId="{1D8D7C0A-19EB-481A-8A83-DFF3AE06C1BD}"/>
    <dgm:cxn modelId="{7C742AF4-4503-418C-8697-EE73FDC4C8C5}" type="presOf" srcId="{C3F64853-0CC9-4978-9833-51734DABE399}" destId="{D3F7491B-816D-4EEC-821C-DD61D807C141}" srcOrd="0" destOrd="0" presId="urn:microsoft.com/office/officeart/2005/8/layout/orgChart1"/>
    <dgm:cxn modelId="{53889CFA-20E2-4834-A8DE-5F2E757B9A01}" type="presOf" srcId="{A7F2D0FF-5B8B-4173-88C8-EBC181B5A6A5}" destId="{C8D02F43-6615-4DE4-AECB-7BF2AAEC6542}" srcOrd="0" destOrd="0" presId="urn:microsoft.com/office/officeart/2005/8/layout/orgChart1"/>
    <dgm:cxn modelId="{0115A669-6763-435D-9E28-C41514A3E727}" type="presParOf" srcId="{CACCABF8-A228-4154-BE0B-312290A9797D}" destId="{3B30AA05-7456-43B4-85BE-17E74A8C5C95}" srcOrd="0" destOrd="0" presId="urn:microsoft.com/office/officeart/2005/8/layout/orgChart1"/>
    <dgm:cxn modelId="{145DB197-BF4E-481E-B191-0084AF2CA2C0}" type="presParOf" srcId="{3B30AA05-7456-43B4-85BE-17E74A8C5C95}" destId="{3026C694-4A67-46E6-9D23-9765BF35297A}" srcOrd="0" destOrd="0" presId="urn:microsoft.com/office/officeart/2005/8/layout/orgChart1"/>
    <dgm:cxn modelId="{89326674-D673-4286-A750-5203523E0948}" type="presParOf" srcId="{3026C694-4A67-46E6-9D23-9765BF35297A}" destId="{D3F7491B-816D-4EEC-821C-DD61D807C141}" srcOrd="0" destOrd="0" presId="urn:microsoft.com/office/officeart/2005/8/layout/orgChart1"/>
    <dgm:cxn modelId="{B3831189-1D94-42A3-9447-6A21472B114D}" type="presParOf" srcId="{3026C694-4A67-46E6-9D23-9765BF35297A}" destId="{73549D37-88A9-42CB-9E97-37045CC3720D}" srcOrd="1" destOrd="0" presId="urn:microsoft.com/office/officeart/2005/8/layout/orgChart1"/>
    <dgm:cxn modelId="{F123CB94-CA89-4940-A2C8-8F7DDEEC483B}" type="presParOf" srcId="{3B30AA05-7456-43B4-85BE-17E74A8C5C95}" destId="{4A3B8D65-9704-4665-AD29-272E6C7ECB66}" srcOrd="1" destOrd="0" presId="urn:microsoft.com/office/officeart/2005/8/layout/orgChart1"/>
    <dgm:cxn modelId="{3206E71B-48E9-4345-ADE3-109B131DB37E}" type="presParOf" srcId="{4A3B8D65-9704-4665-AD29-272E6C7ECB66}" destId="{C8D02F43-6615-4DE4-AECB-7BF2AAEC6542}" srcOrd="0" destOrd="0" presId="urn:microsoft.com/office/officeart/2005/8/layout/orgChart1"/>
    <dgm:cxn modelId="{CBA040D2-CB3D-4D9C-8FEE-BF9760DE2BA9}" type="presParOf" srcId="{4A3B8D65-9704-4665-AD29-272E6C7ECB66}" destId="{21FF9E61-25C7-4AB0-9B64-6548F9E6ABA9}" srcOrd="1" destOrd="0" presId="urn:microsoft.com/office/officeart/2005/8/layout/orgChart1"/>
    <dgm:cxn modelId="{312C9717-D909-473C-A366-886FD17A976D}" type="presParOf" srcId="{21FF9E61-25C7-4AB0-9B64-6548F9E6ABA9}" destId="{AEEA85AE-EBCE-461C-B33E-DBB53B1E7C1A}" srcOrd="0" destOrd="0" presId="urn:microsoft.com/office/officeart/2005/8/layout/orgChart1"/>
    <dgm:cxn modelId="{B4AADC44-E681-4925-9C43-8A3C75DC6F0C}" type="presParOf" srcId="{AEEA85AE-EBCE-461C-B33E-DBB53B1E7C1A}" destId="{5609ABC7-8A68-46EA-820B-C0E4C1A2C948}" srcOrd="0" destOrd="0" presId="urn:microsoft.com/office/officeart/2005/8/layout/orgChart1"/>
    <dgm:cxn modelId="{2432CEAC-1899-4752-8811-A3980EA6C658}" type="presParOf" srcId="{AEEA85AE-EBCE-461C-B33E-DBB53B1E7C1A}" destId="{887C3024-C948-48E1-BB53-49DA53BBF262}" srcOrd="1" destOrd="0" presId="urn:microsoft.com/office/officeart/2005/8/layout/orgChart1"/>
    <dgm:cxn modelId="{3ADD26C8-0DAC-4FAD-96CE-1E98067ABAF4}" type="presParOf" srcId="{21FF9E61-25C7-4AB0-9B64-6548F9E6ABA9}" destId="{4F7EF6C1-D888-41B1-AB19-4D3280EF56FD}" srcOrd="1" destOrd="0" presId="urn:microsoft.com/office/officeart/2005/8/layout/orgChart1"/>
    <dgm:cxn modelId="{A6FA3489-B3EC-4096-9116-7F7B0D0756BF}" type="presParOf" srcId="{21FF9E61-25C7-4AB0-9B64-6548F9E6ABA9}" destId="{F8CF37A2-E39E-4F27-8F3B-9834DBAA0678}" srcOrd="2" destOrd="0" presId="urn:microsoft.com/office/officeart/2005/8/layout/orgChart1"/>
    <dgm:cxn modelId="{443BF9D5-4FEC-49D1-A6FB-9AE18626311F}" type="presParOf" srcId="{4A3B8D65-9704-4665-AD29-272E6C7ECB66}" destId="{BE042954-0DF7-4939-B2F2-2C1425A88864}" srcOrd="2" destOrd="0" presId="urn:microsoft.com/office/officeart/2005/8/layout/orgChart1"/>
    <dgm:cxn modelId="{902D21EB-26C6-4C8A-87C7-789D3BBBE61B}" type="presParOf" srcId="{4A3B8D65-9704-4665-AD29-272E6C7ECB66}" destId="{E84B14F7-7EAE-4A52-B318-5B1F1166EFFD}" srcOrd="3" destOrd="0" presId="urn:microsoft.com/office/officeart/2005/8/layout/orgChart1"/>
    <dgm:cxn modelId="{899F04FF-8908-4982-AB8D-6C20E8AAF36D}" type="presParOf" srcId="{E84B14F7-7EAE-4A52-B318-5B1F1166EFFD}" destId="{8C4DFF80-9165-4EDD-90EB-D04979183424}" srcOrd="0" destOrd="0" presId="urn:microsoft.com/office/officeart/2005/8/layout/orgChart1"/>
    <dgm:cxn modelId="{16E8726D-4BFB-4322-B6C3-8B411EC6B302}" type="presParOf" srcId="{8C4DFF80-9165-4EDD-90EB-D04979183424}" destId="{DBEB1140-2796-4D0A-8E40-881058A67843}" srcOrd="0" destOrd="0" presId="urn:microsoft.com/office/officeart/2005/8/layout/orgChart1"/>
    <dgm:cxn modelId="{06FC0E57-1E74-45A9-A4E5-A15B98D5672D}" type="presParOf" srcId="{8C4DFF80-9165-4EDD-90EB-D04979183424}" destId="{396AF911-A9D4-451A-9681-7A81E1CF348E}" srcOrd="1" destOrd="0" presId="urn:microsoft.com/office/officeart/2005/8/layout/orgChart1"/>
    <dgm:cxn modelId="{8E03455C-F1E7-4432-98E7-060107C0798D}" type="presParOf" srcId="{E84B14F7-7EAE-4A52-B318-5B1F1166EFFD}" destId="{C313E2B1-88B1-4276-A480-E37DEA2125B4}" srcOrd="1" destOrd="0" presId="urn:microsoft.com/office/officeart/2005/8/layout/orgChart1"/>
    <dgm:cxn modelId="{DC4A867D-579F-4D8E-A4B6-1856CE2855C7}" type="presParOf" srcId="{E84B14F7-7EAE-4A52-B318-5B1F1166EFFD}" destId="{95803FAC-F971-4A0A-A99B-E02812401334}" srcOrd="2" destOrd="0" presId="urn:microsoft.com/office/officeart/2005/8/layout/orgChart1"/>
    <dgm:cxn modelId="{20A8E456-8B20-4036-97CD-6C9C8BF02295}" type="presParOf" srcId="{3B30AA05-7456-43B4-85BE-17E74A8C5C95}" destId="{2923743C-BCBA-44B3-BB88-2B97E1D1D3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2954-0DF7-4939-B2F2-2C1425A88864}">
      <dsp:nvSpPr>
        <dsp:cNvPr id="0" name=""/>
        <dsp:cNvSpPr/>
      </dsp:nvSpPr>
      <dsp:spPr>
        <a:xfrm>
          <a:off x="2502487" y="1690665"/>
          <a:ext cx="1369479" cy="475356"/>
        </a:xfrm>
        <a:custGeom>
          <a:avLst/>
          <a:gdLst/>
          <a:ahLst/>
          <a:cxnLst/>
          <a:rect l="0" t="0" r="0" b="0"/>
          <a:pathLst>
            <a:path>
              <a:moveTo>
                <a:pt x="0" y="0"/>
              </a:moveTo>
              <a:lnTo>
                <a:pt x="0" y="237678"/>
              </a:lnTo>
              <a:lnTo>
                <a:pt x="1369479" y="237678"/>
              </a:lnTo>
              <a:lnTo>
                <a:pt x="1369479" y="4753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D02F43-6615-4DE4-AECB-7BF2AAEC6542}">
      <dsp:nvSpPr>
        <dsp:cNvPr id="0" name=""/>
        <dsp:cNvSpPr/>
      </dsp:nvSpPr>
      <dsp:spPr>
        <a:xfrm>
          <a:off x="1133007" y="1690665"/>
          <a:ext cx="1369479" cy="475356"/>
        </a:xfrm>
        <a:custGeom>
          <a:avLst/>
          <a:gdLst/>
          <a:ahLst/>
          <a:cxnLst/>
          <a:rect l="0" t="0" r="0" b="0"/>
          <a:pathLst>
            <a:path>
              <a:moveTo>
                <a:pt x="1369479" y="0"/>
              </a:moveTo>
              <a:lnTo>
                <a:pt x="1369479" y="237678"/>
              </a:lnTo>
              <a:lnTo>
                <a:pt x="0" y="237678"/>
              </a:lnTo>
              <a:lnTo>
                <a:pt x="0" y="4753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F7491B-816D-4EEC-821C-DD61D807C141}">
      <dsp:nvSpPr>
        <dsp:cNvPr id="0" name=""/>
        <dsp:cNvSpPr/>
      </dsp:nvSpPr>
      <dsp:spPr>
        <a:xfrm>
          <a:off x="1370685" y="558864"/>
          <a:ext cx="2263602" cy="11318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Stability </a:t>
          </a:r>
        </a:p>
      </dsp:txBody>
      <dsp:txXfrm>
        <a:off x="1370685" y="558864"/>
        <a:ext cx="2263602" cy="1131801"/>
      </dsp:txXfrm>
    </dsp:sp>
    <dsp:sp modelId="{5609ABC7-8A68-46EA-820B-C0E4C1A2C948}">
      <dsp:nvSpPr>
        <dsp:cNvPr id="0" name=""/>
        <dsp:cNvSpPr/>
      </dsp:nvSpPr>
      <dsp:spPr>
        <a:xfrm>
          <a:off x="1206" y="2166022"/>
          <a:ext cx="2263602" cy="11318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Pathfinder</a:t>
          </a:r>
        </a:p>
      </dsp:txBody>
      <dsp:txXfrm>
        <a:off x="1206" y="2166022"/>
        <a:ext cx="2263602" cy="1131801"/>
      </dsp:txXfrm>
    </dsp:sp>
    <dsp:sp modelId="{DBEB1140-2796-4D0A-8E40-881058A67843}">
      <dsp:nvSpPr>
        <dsp:cNvPr id="0" name=""/>
        <dsp:cNvSpPr/>
      </dsp:nvSpPr>
      <dsp:spPr>
        <a:xfrm>
          <a:off x="2740165" y="2166022"/>
          <a:ext cx="2263602" cy="11318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a:t>Market</a:t>
          </a:r>
          <a:endParaRPr lang="en-GB" sz="4000" kern="1200" dirty="0"/>
        </a:p>
      </dsp:txBody>
      <dsp:txXfrm>
        <a:off x="2740165" y="2166022"/>
        <a:ext cx="2263602" cy="11318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4E6C7-5D5F-48F8-B0EB-B174D8B8B68D}"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60BE-A3FE-4690-84E1-A7753200B27C}" type="slidenum">
              <a:rPr lang="en-GB" smtClean="0"/>
              <a:t>‹#›</a:t>
            </a:fld>
            <a:endParaRPr lang="en-GB"/>
          </a:p>
        </p:txBody>
      </p:sp>
    </p:spTree>
    <p:extLst>
      <p:ext uri="{BB962C8B-B14F-4D97-AF65-F5344CB8AC3E}">
        <p14:creationId xmlns:p14="http://schemas.microsoft.com/office/powerpoint/2010/main" val="122247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frequency-response-services/new-dynamic-services-dcdmd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pathfinders/noa-constraint-management-pathfind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pathfinders/noa-voltage-pathfind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ationalgrideso.com/industry-information/balancing-services/reactive-power-services/future-reactive-pow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pathfinders/noa-stability-pathfind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ationalgrideso.com/future-energy/projects/stability-market-desig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ionalgrideso.com/news/demand-flexibility-service-delivers-electricity-power-10-million-househol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next four slides provide an overview of the some of the specific case studies for how Operability challenges have been addressed in a Great Britain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Dynamic containment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it?</a:t>
            </a:r>
          </a:p>
          <a:p>
            <a:pPr marL="342900" lvl="0" indent="-342900">
              <a:lnSpc>
                <a:spcPct val="107000"/>
              </a:lnSpc>
              <a:buFont typeface="Symbol" panose="05050102010706020507" pitchFamily="18" charset="2"/>
              <a:buChar cha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Dynamic Containment or DC</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a service that is designed by to act rapidly when there is a fault on the system. Faults on the system cause the frequency to fluctuate drastically, DC counteracts this fluctuation.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2 types of DC - ‘high’ and ‘low’ containment with ‘high’ containment dealing with when the frequency goes above 50Hz and ‘low’ dealing with when the frequency drops below 50Hz during a fault.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Maximum delivery time is 1 second and is capable of sustaining that delivery for 15 minutes.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DC being dynamic means that the any response is proportionate to the level of the fluctuation.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Increase in renewable generation on the system has resulted in an increase in both the frequency fluctuation pre-fault and rate of change of frequency post-fault.</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DC service deals with this by detecting the fault within 0.5 seconds. This allows DC to deal with system faults faster to limit the negative effects that can occur when frequency deviates for too long.</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60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Constraint management pathfinder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is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increase in wind generation around GB with the aim of 50GW by 2030, there will be significant constraints on the system. One area in particular being the England-Scotland border also called the ‘B6’ Boundary.</a:t>
            </a:r>
          </a:p>
          <a:p>
            <a:pPr marL="342900" lvl="0" indent="-342900">
              <a:lnSpc>
                <a:spcPct val="107000"/>
              </a:lnSpc>
              <a:buFont typeface="Symbol" panose="05050102010706020507" pitchFamily="18" charset="2"/>
              <a:buChar cha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Constraint Management Pathfinder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designed to explore new short- and long-term solutions for Intertripping services. Intertripping is where generation may be reduced or disconnected following a fault.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Intertripping would allow more power over a boundary pre-fault as it enables the system operator to reduce the flow very rapidly in case of system faults.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allows the system operator to run the system more efficiently allowing access to generation that has been moved to different areas such as B6 England-Scottish boundary.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graph on the right shows the increasing financial impact of constraint costs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initial requirements are 800MW of transmission-connected generation with the ability to be tripped off within 150micro seconds when armed and tripped by a fault.</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the months of April 2022 to January 2023 National Grid ESO estimated that this service has saved consumers £80million that would otherwise have been used on constraint payments.</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22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Voltage Pathfinders and Reactive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it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Voltage Pathfinders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look for the most cost-effective ways to address high voltage system issues created by the need to absorb more reactive power on the transmission network due to a drop in both minimum demand and power consumption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are long-term tender contracts and support the move to a 100% zero carbon by promoting the role of zero carbon assets to manage reactive power.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Whereas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Reactive Market design</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project has explored market design solutions to resolve the challenges for procuring reactive power, ensuring cost efficient solutions by maximising the participation of low carbon and flexible technologies.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project looks at services across 3 timeframes; short-term looking at the day-head, medium-term looking at year-ahead contracts, and long-term market which covers over 4 years.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aimed to solve the loss of reactive power providers due to decommissioning of aging power plants.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decarbonisation means that these retired generators are not being replaced with similar assets. Confounding the issues as the new assets are further away from the locations where reactive services are needed.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3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Stability Pathfinders and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Stability Pathfinders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look for the most cost-effective way to address stability issues created by the decline in system inertia caused by the loss of conventional generation that provided system stability as a by-product to generating energy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Three rounds of stability Pathfinder long-term tenders across different parts of GB in order to ensure National Grid ESO has access to enough system inertia and short circuit level to run the system reliably.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Whereas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Stability Market design</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project will consider the current GB stability arrangements and investigate the best options for an end to end market design.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market will be designed to work across 3 timeframes; short-term looking at the day-head, medium-term looking at year-ahead contracts, and long-term market which covers 4+ years.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allows the system operator a route to access stability services through an open, transparent, and competitive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will promote the role of long-term investment signals for new assets such as synchronous condensers and also grid-forming capability in short-term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anticipated that the benefits of this market in 2030 would be approx. £58million</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removal of carbon intensive assets there is a loss of inherent system stability, including system inertia, short circuit level and dynamic voltage.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a result there will be a significant increase in the needs for inertia as highlighted by the graph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stability Pathfinders and Stability Market are projects that work to mitigate the 40% loss of inertia over the last decade on GB’s system since the shift towards more renewable generation.</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total spend on three stability Pathfinders to date is over £1.6bn and they provide significant savings versus alternative options</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08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Demand Flexibility Service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it?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Demand Flexibility Service (DFS)</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a service put in place by National Grid ESO across the winter of 2022/2023 and launched following the global energy crisis when the energy price increased sharply.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designed to reward both domestic and some commercial customers with smart meters, by offering incentives that will reduce their energy bills by using less power at certain peak points during the day.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demonstration tests had a guaranteed minimum price of £3kWh, but could be more depending on the price in the Balancing mechanism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helps to deal with a few of the operability challenges highlighted earlier by reducing energy usage during peak hours and cost of electricity down.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Energy Balancing - it helps to reduce the peak draw on the system reducing the need for redispatching generation to meet that demand.</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System Adequacy – the service provides more flexibility when the output of renewable energy plants is low, during less windy/sunny days.</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97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AC04-EB31-B0B8-D241-F28C78777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0F6FCA-DC14-BD3A-675D-D34FB7E22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56227F-C7C8-342A-E48C-F225553C1A86}"/>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5" name="Footer Placeholder 4">
            <a:extLst>
              <a:ext uri="{FF2B5EF4-FFF2-40B4-BE49-F238E27FC236}">
                <a16:creationId xmlns:a16="http://schemas.microsoft.com/office/drawing/2014/main" id="{5EB38547-122A-053E-D8C5-6D3DD59FB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4BC5F2-A31C-6A30-4F42-6BDE49393AE7}"/>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215917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18AA-996C-7D5F-AE67-F7EC88EA36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6BFB52-E9E0-B734-1B10-C39C90FBBB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F11FDB-9A2B-321B-8856-75DDA95A22E1}"/>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5" name="Footer Placeholder 4">
            <a:extLst>
              <a:ext uri="{FF2B5EF4-FFF2-40B4-BE49-F238E27FC236}">
                <a16:creationId xmlns:a16="http://schemas.microsoft.com/office/drawing/2014/main" id="{289F7D35-35D1-E475-609D-B8589D38B3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5056D-7BA9-FB35-A3BD-AC161D217AAE}"/>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28735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D0A78-0851-E17D-5AD7-BB10382D53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460A5D-954B-4E5B-3634-D35DF5A84E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C9F65-FDEE-68EB-7099-94D8C2E2DED7}"/>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5" name="Footer Placeholder 4">
            <a:extLst>
              <a:ext uri="{FF2B5EF4-FFF2-40B4-BE49-F238E27FC236}">
                <a16:creationId xmlns:a16="http://schemas.microsoft.com/office/drawing/2014/main" id="{EF3A55CD-B07F-12C0-D030-091D7873D5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1B82D-5527-A50D-DFBE-60755DA965A2}"/>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3518259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A6B4D473-A041-9C30-D10D-9D006F5FC2FA}"/>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3199831D-AA64-8F6B-4633-DD7EBC5718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33FEBA94-700C-52FF-E515-DCE7E56647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9EB99ED-BA24-5004-701B-F71D151F5A9D}"/>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4074583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28618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2855-AAD9-9165-7924-275604A97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0D01D-BC2A-4C4C-40F2-13BB9E394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83FAE4-E9F3-DE8F-F5BE-AABA7F1B3A73}"/>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5" name="Footer Placeholder 4">
            <a:extLst>
              <a:ext uri="{FF2B5EF4-FFF2-40B4-BE49-F238E27FC236}">
                <a16:creationId xmlns:a16="http://schemas.microsoft.com/office/drawing/2014/main" id="{552C44E5-66E1-E886-255C-189C1580B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C3B1B0-31F6-18B3-0D65-5FBEAE204E41}"/>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40110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B8F1-F943-49C7-58F4-6C426D063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934EF2-FD11-2844-829A-D703C6766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B6951-1212-173D-DB3E-F34FD14F7432}"/>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5" name="Footer Placeholder 4">
            <a:extLst>
              <a:ext uri="{FF2B5EF4-FFF2-40B4-BE49-F238E27FC236}">
                <a16:creationId xmlns:a16="http://schemas.microsoft.com/office/drawing/2014/main" id="{2AE3B08A-4382-0460-89C9-2FDF23C2F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EEFDF-DF48-31DE-9F95-F844B37323D0}"/>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60854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A96E-4375-0FA2-7AB4-935FEB8CFB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BDE98A-39E9-5D24-A1CC-75DAD9E43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1DE645-1E2C-1E6C-6CC9-F6D759FB9F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68490F-0829-A102-E964-B737FDF53DEB}"/>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6" name="Footer Placeholder 5">
            <a:extLst>
              <a:ext uri="{FF2B5EF4-FFF2-40B4-BE49-F238E27FC236}">
                <a16:creationId xmlns:a16="http://schemas.microsoft.com/office/drawing/2014/main" id="{F40CE092-034D-12ED-0BE0-C0643B223B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2D5DD1-3322-60DF-4D10-CFC37CEA58E4}"/>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417110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2279-B342-D00B-44F4-5BFFF6B48F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9EBB9A-706D-1A73-FA44-88CA7B6F0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C6DCA-61C9-1EF6-1F39-7F1C132E7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6B94C3-E921-EA79-E135-B86A3E62D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1DF07C-C721-D97B-1A6D-DCF6EDB0D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830BD-BA48-544F-3E50-40C19A87E2F6}"/>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8" name="Footer Placeholder 7">
            <a:extLst>
              <a:ext uri="{FF2B5EF4-FFF2-40B4-BE49-F238E27FC236}">
                <a16:creationId xmlns:a16="http://schemas.microsoft.com/office/drawing/2014/main" id="{30AA6AB5-F6A3-B06A-0590-BB4D12C6A5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D435E9-B414-94C3-B392-537B95F37363}"/>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222489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75A6-62CC-BFFB-B4B3-63E5DFF330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C07981-3B91-F001-4CD3-D8AA644BB116}"/>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4" name="Footer Placeholder 3">
            <a:extLst>
              <a:ext uri="{FF2B5EF4-FFF2-40B4-BE49-F238E27FC236}">
                <a16:creationId xmlns:a16="http://schemas.microsoft.com/office/drawing/2014/main" id="{2CCCBA0D-62F1-282C-0945-2238BC3216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EBDAD5-4A52-A6D8-47A9-9129BA3A9AEB}"/>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94524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11024-910C-F9FD-C04F-DC9BE14121ED}"/>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3" name="Footer Placeholder 2">
            <a:extLst>
              <a:ext uri="{FF2B5EF4-FFF2-40B4-BE49-F238E27FC236}">
                <a16:creationId xmlns:a16="http://schemas.microsoft.com/office/drawing/2014/main" id="{B5203E1E-81FF-60BD-038B-73A9BCBC83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9C0417-1918-0EB7-9CBC-92F3DB42705D}"/>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07857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71BA-1851-4E4B-4B76-345BFB513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F98890-71EE-5835-2D30-61200FC43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1EE775-AEEF-F339-B995-E839EC038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C2BAA-D695-F134-E61C-0CB2B48D4386}"/>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6" name="Footer Placeholder 5">
            <a:extLst>
              <a:ext uri="{FF2B5EF4-FFF2-40B4-BE49-F238E27FC236}">
                <a16:creationId xmlns:a16="http://schemas.microsoft.com/office/drawing/2014/main" id="{432FCC64-3CDB-1B8C-4DAE-508EB565AE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D71CEB-FCA4-F355-F64C-5BF6944765F6}"/>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401733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E65E-6104-03FF-6979-F6FEBDB3B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9E27C-7F6F-1BB1-111A-875AB0777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777B3F-BC33-279C-6015-C51EEB0CE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A2561-E9B6-6E32-EE14-610C416B6218}"/>
              </a:ext>
            </a:extLst>
          </p:cNvPr>
          <p:cNvSpPr>
            <a:spLocks noGrp="1"/>
          </p:cNvSpPr>
          <p:nvPr>
            <p:ph type="dt" sz="half" idx="10"/>
          </p:nvPr>
        </p:nvSpPr>
        <p:spPr/>
        <p:txBody>
          <a:bodyPr/>
          <a:lstStyle/>
          <a:p>
            <a:fld id="{17BB672E-16AB-4A3C-A4D8-DDF8603EA158}" type="datetimeFigureOut">
              <a:rPr lang="en-GB" smtClean="0"/>
              <a:t>02/11/2024</a:t>
            </a:fld>
            <a:endParaRPr lang="en-GB"/>
          </a:p>
        </p:txBody>
      </p:sp>
      <p:sp>
        <p:nvSpPr>
          <p:cNvPr id="6" name="Footer Placeholder 5">
            <a:extLst>
              <a:ext uri="{FF2B5EF4-FFF2-40B4-BE49-F238E27FC236}">
                <a16:creationId xmlns:a16="http://schemas.microsoft.com/office/drawing/2014/main" id="{983E879D-9490-FBF2-9DD2-C8BA71D558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5279EC-79FD-DEEB-B3B7-CD5722EA876A}"/>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54537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F1558-C5D3-081C-4347-5330828EC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620B2-F561-2C20-06CB-EEDF9298AC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74972-F8C0-40F6-5C49-09ED25662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B672E-16AB-4A3C-A4D8-DDF8603EA158}" type="datetimeFigureOut">
              <a:rPr lang="en-GB" smtClean="0"/>
              <a:t>02/11/2024</a:t>
            </a:fld>
            <a:endParaRPr lang="en-GB"/>
          </a:p>
        </p:txBody>
      </p:sp>
      <p:sp>
        <p:nvSpPr>
          <p:cNvPr id="5" name="Footer Placeholder 4">
            <a:extLst>
              <a:ext uri="{FF2B5EF4-FFF2-40B4-BE49-F238E27FC236}">
                <a16:creationId xmlns:a16="http://schemas.microsoft.com/office/drawing/2014/main" id="{7E7C17F5-C42B-DC48-71C7-AC426B532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A576A8-C584-C421-5715-2FADAC17A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3BB9F-73C2-4FE9-9238-FD1D55C6EE1E}" type="slidenum">
              <a:rPr lang="en-GB" smtClean="0"/>
              <a:t>‹#›</a:t>
            </a:fld>
            <a:endParaRPr lang="en-GB"/>
          </a:p>
        </p:txBody>
      </p:sp>
    </p:spTree>
    <p:extLst>
      <p:ext uri="{BB962C8B-B14F-4D97-AF65-F5344CB8AC3E}">
        <p14:creationId xmlns:p14="http://schemas.microsoft.com/office/powerpoint/2010/main" val="406075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68383" y="4547829"/>
            <a:ext cx="7892284" cy="1948751"/>
          </a:xfrm>
        </p:spPr>
        <p:txBody>
          <a:bodyPr>
            <a:normAutofit fontScale="90000"/>
          </a:bodyPr>
          <a:lstStyle/>
          <a:p>
            <a:r>
              <a:rPr lang="en-US" sz="6700" dirty="0">
                <a:solidFill>
                  <a:schemeClr val="bg1"/>
                </a:solidFill>
              </a:rPr>
              <a:t>Lecture 5 </a:t>
            </a:r>
            <a:br>
              <a:rPr lang="en-US" dirty="0"/>
            </a:br>
            <a:r>
              <a:rPr lang="en-US" sz="4900" dirty="0"/>
              <a:t>Operational Requirements – Case Study</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709479" y="3421995"/>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373220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a:t>Case study 1: Dynamic Containment </a:t>
            </a:r>
          </a:p>
        </p:txBody>
      </p:sp>
      <p:sp>
        <p:nvSpPr>
          <p:cNvPr id="8" name="TextBox 7">
            <a:extLst>
              <a:ext uri="{FF2B5EF4-FFF2-40B4-BE49-F238E27FC236}">
                <a16:creationId xmlns:a16="http://schemas.microsoft.com/office/drawing/2014/main" id="{6357FBC1-4001-D31F-0BD3-A2F2296E77E3}"/>
              </a:ext>
            </a:extLst>
          </p:cNvPr>
          <p:cNvSpPr txBox="1"/>
          <p:nvPr/>
        </p:nvSpPr>
        <p:spPr>
          <a:xfrm>
            <a:off x="174915" y="1113184"/>
            <a:ext cx="5871658" cy="328360"/>
          </a:xfrm>
          <a:prstGeom prst="rect">
            <a:avLst/>
          </a:prstGeom>
          <a:noFill/>
        </p:spPr>
        <p:txBody>
          <a:bodyPr wrap="square">
            <a:spAutoFit/>
          </a:bodyPr>
          <a:lstStyle/>
          <a:p>
            <a:pPr marL="44450" lvl="2" algn="just">
              <a:lnSpc>
                <a:spcPct val="107000"/>
              </a:lnSpc>
            </a:pPr>
            <a:r>
              <a:rPr lang="en-GB" sz="1500" b="1" dirty="0">
                <a:solidFill>
                  <a:schemeClr val="accent2"/>
                </a:solidFill>
                <a:sym typeface="Trebuchet MS"/>
              </a:rPr>
              <a:t>What is it?</a:t>
            </a:r>
          </a:p>
        </p:txBody>
      </p:sp>
      <p:sp>
        <p:nvSpPr>
          <p:cNvPr id="10" name="TextBox 9">
            <a:extLst>
              <a:ext uri="{FF2B5EF4-FFF2-40B4-BE49-F238E27FC236}">
                <a16:creationId xmlns:a16="http://schemas.microsoft.com/office/drawing/2014/main" id="{B7755F24-7901-E92E-90FD-875CAB712D52}"/>
              </a:ext>
            </a:extLst>
          </p:cNvPr>
          <p:cNvSpPr txBox="1"/>
          <p:nvPr/>
        </p:nvSpPr>
        <p:spPr>
          <a:xfrm>
            <a:off x="6234077" y="1249485"/>
            <a:ext cx="5603928" cy="1516313"/>
          </a:xfrm>
          <a:prstGeom prst="rect">
            <a:avLst/>
          </a:prstGeom>
          <a:noFill/>
        </p:spPr>
        <p:txBody>
          <a:bodyPr wrap="square">
            <a:spAutoFit/>
          </a:bodyPr>
          <a:lstStyle/>
          <a:p>
            <a:pPr marL="44450" lvl="2" algn="just">
              <a:lnSpc>
                <a:spcPct val="107000"/>
              </a:lnSpc>
            </a:pPr>
            <a:r>
              <a:rPr lang="en-GB" sz="1500" b="1" dirty="0">
                <a:solidFill>
                  <a:schemeClr val="accent2"/>
                </a:solidFill>
                <a:sym typeface="Trebuchet MS"/>
              </a:rPr>
              <a:t>Participants</a:t>
            </a:r>
          </a:p>
          <a:p>
            <a:pPr marL="273050" lvl="2" indent="-228600" algn="just">
              <a:lnSpc>
                <a:spcPct val="107000"/>
              </a:lnSpc>
              <a:buFont typeface="Symbol" panose="05050102010706020507" pitchFamily="18" charset="2"/>
              <a:buChar char=""/>
            </a:pPr>
            <a:r>
              <a:rPr lang="en-GB" sz="1200" dirty="0">
                <a:solidFill>
                  <a:schemeClr val="dk1"/>
                </a:solidFill>
                <a:sym typeface="Trebuchet MS"/>
              </a:rPr>
              <a:t>Over 2022-23 FY, the market consisted of 30 active participants with executed volume of approx. 3TW and average clearing price of 10.2 £/MW/h for both DC High and Low services.</a:t>
            </a:r>
          </a:p>
          <a:p>
            <a:pPr marL="273050" lvl="2" indent="-228600" algn="just">
              <a:lnSpc>
                <a:spcPct val="107000"/>
              </a:lnSpc>
              <a:buFont typeface="Symbol" panose="05050102010706020507" pitchFamily="18" charset="2"/>
              <a:buChar char=""/>
            </a:pPr>
            <a:r>
              <a:rPr lang="en-GB" sz="1200" dirty="0">
                <a:solidFill>
                  <a:schemeClr val="dk1"/>
                </a:solidFill>
                <a:sym typeface="Trebuchet MS"/>
              </a:rPr>
              <a:t>At the moment, the primary technology participating in DC is battery energy storage due to flexibility and speed of response.</a:t>
            </a:r>
          </a:p>
          <a:p>
            <a:pPr marL="273050" lvl="2" indent="-228600" algn="just">
              <a:lnSpc>
                <a:spcPct val="107000"/>
              </a:lnSpc>
              <a:buFont typeface="Symbol" panose="05050102010706020507" pitchFamily="18" charset="2"/>
              <a:buChar char=""/>
            </a:pPr>
            <a:endParaRPr lang="en-GB" sz="1200" dirty="0">
              <a:solidFill>
                <a:schemeClr val="dk1"/>
              </a:solidFill>
              <a:sym typeface="Trebuchet MS"/>
            </a:endParaRPr>
          </a:p>
        </p:txBody>
      </p:sp>
      <p:grpSp>
        <p:nvGrpSpPr>
          <p:cNvPr id="17" name="Group 16">
            <a:extLst>
              <a:ext uri="{FF2B5EF4-FFF2-40B4-BE49-F238E27FC236}">
                <a16:creationId xmlns:a16="http://schemas.microsoft.com/office/drawing/2014/main" id="{D64FB55C-53D4-BB94-24E3-8A4E5E8632BE}"/>
              </a:ext>
            </a:extLst>
          </p:cNvPr>
          <p:cNvGrpSpPr/>
          <p:nvPr/>
        </p:nvGrpSpPr>
        <p:grpSpPr>
          <a:xfrm>
            <a:off x="6268174" y="2895052"/>
            <a:ext cx="5315174" cy="3528679"/>
            <a:chOff x="6615428" y="4026733"/>
            <a:chExt cx="4590093" cy="2797236"/>
          </a:xfrm>
        </p:grpSpPr>
        <p:grpSp>
          <p:nvGrpSpPr>
            <p:cNvPr id="15" name="Group 14">
              <a:extLst>
                <a:ext uri="{FF2B5EF4-FFF2-40B4-BE49-F238E27FC236}">
                  <a16:creationId xmlns:a16="http://schemas.microsoft.com/office/drawing/2014/main" id="{58AB38DF-BAFD-B195-4FB6-839EEFBFF67A}"/>
                </a:ext>
              </a:extLst>
            </p:cNvPr>
            <p:cNvGrpSpPr/>
            <p:nvPr/>
          </p:nvGrpSpPr>
          <p:grpSpPr>
            <a:xfrm>
              <a:off x="6615428" y="4026733"/>
              <a:ext cx="4590093" cy="2624489"/>
              <a:chOff x="6603071" y="4026733"/>
              <a:chExt cx="4590093" cy="2624489"/>
            </a:xfrm>
          </p:grpSpPr>
          <p:pic>
            <p:nvPicPr>
              <p:cNvPr id="13" name="Picture 12">
                <a:extLst>
                  <a:ext uri="{FF2B5EF4-FFF2-40B4-BE49-F238E27FC236}">
                    <a16:creationId xmlns:a16="http://schemas.microsoft.com/office/drawing/2014/main" id="{8E270E3C-4BC8-0364-C0D3-B2BD6DFC11B1}"/>
                  </a:ext>
                </a:extLst>
              </p:cNvPr>
              <p:cNvPicPr>
                <a:picLocks noChangeAspect="1"/>
              </p:cNvPicPr>
              <p:nvPr/>
            </p:nvPicPr>
            <p:blipFill>
              <a:blip r:embed="rId3"/>
              <a:stretch>
                <a:fillRect/>
              </a:stretch>
            </p:blipFill>
            <p:spPr>
              <a:xfrm>
                <a:off x="6603071" y="4089090"/>
                <a:ext cx="4590093" cy="2562132"/>
              </a:xfrm>
              <a:prstGeom prst="rect">
                <a:avLst/>
              </a:prstGeom>
            </p:spPr>
          </p:pic>
          <p:sp>
            <p:nvSpPr>
              <p:cNvPr id="14" name="Rectangle 13">
                <a:extLst>
                  <a:ext uri="{FF2B5EF4-FFF2-40B4-BE49-F238E27FC236}">
                    <a16:creationId xmlns:a16="http://schemas.microsoft.com/office/drawing/2014/main" id="{3EC03544-A326-466A-5E05-70FCC740B859}"/>
                  </a:ext>
                </a:extLst>
              </p:cNvPr>
              <p:cNvSpPr/>
              <p:nvPr/>
            </p:nvSpPr>
            <p:spPr>
              <a:xfrm>
                <a:off x="7012459" y="4026733"/>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DC volumes: Jan 2021 - Dec 2022</a:t>
                </a:r>
              </a:p>
            </p:txBody>
          </p:sp>
        </p:grpSp>
        <p:sp>
          <p:nvSpPr>
            <p:cNvPr id="16" name="Rectangle 15">
              <a:extLst>
                <a:ext uri="{FF2B5EF4-FFF2-40B4-BE49-F238E27FC236}">
                  <a16:creationId xmlns:a16="http://schemas.microsoft.com/office/drawing/2014/main" id="{E4AC4048-3D8B-661C-80F3-A1F98F87BDD1}"/>
                </a:ext>
              </a:extLst>
            </p:cNvPr>
            <p:cNvSpPr/>
            <p:nvPr/>
          </p:nvSpPr>
          <p:spPr>
            <a:xfrm>
              <a:off x="7313142" y="6617043"/>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Markets Roadmap</a:t>
              </a:r>
            </a:p>
          </p:txBody>
        </p:sp>
      </p:grpSp>
      <p:grpSp>
        <p:nvGrpSpPr>
          <p:cNvPr id="55" name="Group 54">
            <a:extLst>
              <a:ext uri="{FF2B5EF4-FFF2-40B4-BE49-F238E27FC236}">
                <a16:creationId xmlns:a16="http://schemas.microsoft.com/office/drawing/2014/main" id="{6EDA1268-F310-A322-5E03-BDD00E442D9E}"/>
              </a:ext>
            </a:extLst>
          </p:cNvPr>
          <p:cNvGrpSpPr/>
          <p:nvPr/>
        </p:nvGrpSpPr>
        <p:grpSpPr>
          <a:xfrm>
            <a:off x="629400" y="1671004"/>
            <a:ext cx="4952794" cy="4272428"/>
            <a:chOff x="1136328" y="3994135"/>
            <a:chExt cx="3892379" cy="2626195"/>
          </a:xfrm>
        </p:grpSpPr>
        <p:sp>
          <p:nvSpPr>
            <p:cNvPr id="18" name="Rectangle 17">
              <a:extLst>
                <a:ext uri="{FF2B5EF4-FFF2-40B4-BE49-F238E27FC236}">
                  <a16:creationId xmlns:a16="http://schemas.microsoft.com/office/drawing/2014/main" id="{ED8062BB-FDBA-907F-E813-71B66B4E2A79}"/>
                </a:ext>
              </a:extLst>
            </p:cNvPr>
            <p:cNvSpPr/>
            <p:nvPr/>
          </p:nvSpPr>
          <p:spPr>
            <a:xfrm>
              <a:off x="1136328" y="399413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Operational limits of DC</a:t>
              </a:r>
            </a:p>
          </p:txBody>
        </p:sp>
        <p:grpSp>
          <p:nvGrpSpPr>
            <p:cNvPr id="6" name="Group 5">
              <a:extLst>
                <a:ext uri="{FF2B5EF4-FFF2-40B4-BE49-F238E27FC236}">
                  <a16:creationId xmlns:a16="http://schemas.microsoft.com/office/drawing/2014/main" id="{3D8CA35B-8EB2-95FD-4AF5-BDC478FC64C2}"/>
                </a:ext>
              </a:extLst>
            </p:cNvPr>
            <p:cNvGrpSpPr>
              <a:grpSpLocks noChangeAspect="1"/>
            </p:cNvGrpSpPr>
            <p:nvPr/>
          </p:nvGrpSpPr>
          <p:grpSpPr>
            <a:xfrm>
              <a:off x="1154398" y="4317617"/>
              <a:ext cx="3856237" cy="2302713"/>
              <a:chOff x="-316820" y="-17709"/>
              <a:chExt cx="4988010" cy="3257875"/>
            </a:xfrm>
          </p:grpSpPr>
          <p:cxnSp>
            <p:nvCxnSpPr>
              <p:cNvPr id="7" name="Straight Connector 6">
                <a:extLst>
                  <a:ext uri="{FF2B5EF4-FFF2-40B4-BE49-F238E27FC236}">
                    <a16:creationId xmlns:a16="http://schemas.microsoft.com/office/drawing/2014/main" id="{5F8BE1EA-92D2-D647-52E4-5174F9730CDB}"/>
                  </a:ext>
                </a:extLst>
              </p:cNvPr>
              <p:cNvCxnSpPr>
                <a:cxnSpLocks/>
              </p:cNvCxnSpPr>
              <p:nvPr/>
            </p:nvCxnSpPr>
            <p:spPr>
              <a:xfrm flipH="1">
                <a:off x="1440000" y="1331231"/>
                <a:ext cx="719000" cy="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4390C4-5577-961B-1DEF-E6053E372806}"/>
                  </a:ext>
                </a:extLst>
              </p:cNvPr>
              <p:cNvCxnSpPr>
                <a:cxnSpLocks/>
              </p:cNvCxnSpPr>
              <p:nvPr/>
            </p:nvCxnSpPr>
            <p:spPr>
              <a:xfrm flipH="1">
                <a:off x="2160000" y="1548000"/>
                <a:ext cx="719000" cy="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0392AE-2FBD-EC7B-4C0B-A38BE75B2D44}"/>
                  </a:ext>
                </a:extLst>
              </p:cNvPr>
              <p:cNvCxnSpPr>
                <a:cxnSpLocks/>
              </p:cNvCxnSpPr>
              <p:nvPr/>
            </p:nvCxnSpPr>
            <p:spPr>
              <a:xfrm flipH="1">
                <a:off x="2160000" y="2700000"/>
                <a:ext cx="1800000" cy="769"/>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8D755B-8CD8-04D8-2D14-C2FD10E53413}"/>
                  </a:ext>
                </a:extLst>
              </p:cNvPr>
              <p:cNvCxnSpPr>
                <a:cxnSpLocks/>
              </p:cNvCxnSpPr>
              <p:nvPr/>
            </p:nvCxnSpPr>
            <p:spPr>
              <a:xfrm flipH="1">
                <a:off x="359999" y="179231"/>
                <a:ext cx="1800000" cy="769"/>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5BAE8DA-36C4-983A-E2D6-5D97A6E125C3}"/>
                  </a:ext>
                </a:extLst>
              </p:cNvPr>
              <p:cNvSpPr/>
              <p:nvPr/>
            </p:nvSpPr>
            <p:spPr>
              <a:xfrm>
                <a:off x="-316820" y="1801714"/>
                <a:ext cx="2161703" cy="1438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lumMod val="50000"/>
                      </a:schemeClr>
                    </a:solidFill>
                    <a:latin typeface="Arial" panose="020B0604020202020204" pitchFamily="34" charset="0"/>
                    <a:cs typeface="Arial" panose="020B0604020202020204" pitchFamily="34" charset="0"/>
                  </a:rPr>
                  <a:t>1 second</a:t>
                </a:r>
              </a:p>
              <a:p>
                <a:pPr algn="ctr"/>
                <a:r>
                  <a:rPr lang="en-GB" sz="900">
                    <a:solidFill>
                      <a:schemeClr val="bg1">
                        <a:lumMod val="50000"/>
                      </a:schemeClr>
                    </a:solidFill>
                    <a:latin typeface="Arial" panose="020B0604020202020204" pitchFamily="34" charset="0"/>
                    <a:cs typeface="Arial" panose="020B0604020202020204" pitchFamily="34" charset="0"/>
                  </a:rPr>
                  <a:t>to full delivery</a:t>
                </a:r>
              </a:p>
            </p:txBody>
          </p:sp>
          <p:cxnSp>
            <p:nvCxnSpPr>
              <p:cNvPr id="22" name="Straight Connector 21">
                <a:extLst>
                  <a:ext uri="{FF2B5EF4-FFF2-40B4-BE49-F238E27FC236}">
                    <a16:creationId xmlns:a16="http://schemas.microsoft.com/office/drawing/2014/main" id="{3BD01833-7402-74D8-DF36-7BE7C6C958DE}"/>
                  </a:ext>
                </a:extLst>
              </p:cNvPr>
              <p:cNvCxnSpPr>
                <a:cxnSpLocks/>
              </p:cNvCxnSpPr>
              <p:nvPr/>
            </p:nvCxnSpPr>
            <p:spPr>
              <a:xfrm flipV="1">
                <a:off x="1440000" y="1332000"/>
                <a:ext cx="0" cy="108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EEC494-8642-D798-6C28-DC5AD12ECB7A}"/>
                  </a:ext>
                </a:extLst>
              </p:cNvPr>
              <p:cNvCxnSpPr>
                <a:cxnSpLocks/>
              </p:cNvCxnSpPr>
              <p:nvPr/>
            </p:nvCxnSpPr>
            <p:spPr>
              <a:xfrm flipV="1">
                <a:off x="2878770" y="1440000"/>
                <a:ext cx="0" cy="108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EEF2962-4778-417C-2C59-A57BBCDD1000}"/>
                  </a:ext>
                </a:extLst>
              </p:cNvPr>
              <p:cNvCxnSpPr>
                <a:cxnSpLocks/>
              </p:cNvCxnSpPr>
              <p:nvPr/>
            </p:nvCxnSpPr>
            <p:spPr>
              <a:xfrm flipV="1">
                <a:off x="3960000" y="1439231"/>
                <a:ext cx="0" cy="1260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6E3340-ABB3-D6FC-E5B2-2131A5129B5C}"/>
                  </a:ext>
                </a:extLst>
              </p:cNvPr>
              <p:cNvCxnSpPr>
                <a:cxnSpLocks/>
              </p:cNvCxnSpPr>
              <p:nvPr/>
            </p:nvCxnSpPr>
            <p:spPr>
              <a:xfrm flipV="1">
                <a:off x="360000" y="180000"/>
                <a:ext cx="0" cy="1260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887CFD-748A-BF05-07EA-7E673AB3071C}"/>
                  </a:ext>
                </a:extLst>
              </p:cNvPr>
              <p:cNvCxnSpPr/>
              <p:nvPr/>
            </p:nvCxnSpPr>
            <p:spPr>
              <a:xfrm flipV="1">
                <a:off x="2160000" y="0"/>
                <a:ext cx="0" cy="288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89B2C62-B77A-43D3-26DC-450C1594F871}"/>
                  </a:ext>
                </a:extLst>
              </p:cNvPr>
              <p:cNvCxnSpPr>
                <a:cxnSpLocks/>
              </p:cNvCxnSpPr>
              <p:nvPr/>
            </p:nvCxnSpPr>
            <p:spPr>
              <a:xfrm flipV="1">
                <a:off x="0" y="1440000"/>
                <a:ext cx="4320000" cy="1"/>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E25216E-7569-95C1-2D9C-330C7FE2EE25}"/>
                  </a:ext>
                </a:extLst>
              </p:cNvPr>
              <p:cNvCxnSpPr/>
              <p:nvPr/>
            </p:nvCxnSpPr>
            <p:spPr>
              <a:xfrm flipV="1">
                <a:off x="36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D44E3CF-9F0D-4ACF-FECA-EFC14F99EE48}"/>
                  </a:ext>
                </a:extLst>
              </p:cNvPr>
              <p:cNvCxnSpPr/>
              <p:nvPr/>
            </p:nvCxnSpPr>
            <p:spPr>
              <a:xfrm flipV="1">
                <a:off x="72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3BE039D-CF84-3276-D4F6-3269F51D2992}"/>
                  </a:ext>
                </a:extLst>
              </p:cNvPr>
              <p:cNvCxnSpPr/>
              <p:nvPr/>
            </p:nvCxnSpPr>
            <p:spPr>
              <a:xfrm flipV="1">
                <a:off x="108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600EF3-E3C7-7893-E86A-2A8C3D87D41F}"/>
                  </a:ext>
                </a:extLst>
              </p:cNvPr>
              <p:cNvCxnSpPr/>
              <p:nvPr/>
            </p:nvCxnSpPr>
            <p:spPr>
              <a:xfrm flipV="1">
                <a:off x="144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677E799-BDA5-57FA-3CCC-ACB02DC1790B}"/>
                  </a:ext>
                </a:extLst>
              </p:cNvPr>
              <p:cNvCxnSpPr/>
              <p:nvPr/>
            </p:nvCxnSpPr>
            <p:spPr>
              <a:xfrm flipV="1">
                <a:off x="180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6B035D5-19E3-6A58-3F40-CC69AB377675}"/>
                  </a:ext>
                </a:extLst>
              </p:cNvPr>
              <p:cNvCxnSpPr/>
              <p:nvPr/>
            </p:nvCxnSpPr>
            <p:spPr>
              <a:xfrm flipV="1">
                <a:off x="251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818EC31-B94E-76D3-3076-136F5F5CE110}"/>
                  </a:ext>
                </a:extLst>
              </p:cNvPr>
              <p:cNvCxnSpPr/>
              <p:nvPr/>
            </p:nvCxnSpPr>
            <p:spPr>
              <a:xfrm flipV="1">
                <a:off x="287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8941ACE-6AAB-6741-45AD-751E07143D51}"/>
                  </a:ext>
                </a:extLst>
              </p:cNvPr>
              <p:cNvCxnSpPr/>
              <p:nvPr/>
            </p:nvCxnSpPr>
            <p:spPr>
              <a:xfrm flipV="1">
                <a:off x="323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65B38C1-21AB-4643-D426-077F83B79FA5}"/>
                  </a:ext>
                </a:extLst>
              </p:cNvPr>
              <p:cNvCxnSpPr/>
              <p:nvPr/>
            </p:nvCxnSpPr>
            <p:spPr>
              <a:xfrm flipV="1">
                <a:off x="359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3412A9-0A32-EB8A-B0F7-D7DB809E7595}"/>
                  </a:ext>
                </a:extLst>
              </p:cNvPr>
              <p:cNvCxnSpPr/>
              <p:nvPr/>
            </p:nvCxnSpPr>
            <p:spPr>
              <a:xfrm flipV="1">
                <a:off x="395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872636F-8501-2043-836C-C57CBCEB697A}"/>
                  </a:ext>
                </a:extLst>
              </p:cNvPr>
              <p:cNvCxnSpPr/>
              <p:nvPr/>
            </p:nvCxnSpPr>
            <p:spPr>
              <a:xfrm flipV="1">
                <a:off x="2160000" y="180000"/>
                <a:ext cx="72000" cy="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383711-3E6A-7999-91C6-1E068625B0CF}"/>
                  </a:ext>
                </a:extLst>
              </p:cNvPr>
              <p:cNvCxnSpPr/>
              <p:nvPr/>
            </p:nvCxnSpPr>
            <p:spPr>
              <a:xfrm flipV="1">
                <a:off x="2088000" y="2700000"/>
                <a:ext cx="72000" cy="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993E81C-7F68-5978-6EEF-1C0F48634750}"/>
                  </a:ext>
                </a:extLst>
              </p:cNvPr>
              <p:cNvSpPr txBox="1"/>
              <p:nvPr/>
            </p:nvSpPr>
            <p:spPr>
              <a:xfrm>
                <a:off x="2146553" y="-17709"/>
                <a:ext cx="606554" cy="400692"/>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100%</a:t>
                </a:r>
              </a:p>
            </p:txBody>
          </p:sp>
          <p:sp>
            <p:nvSpPr>
              <p:cNvPr id="41" name="TextBox 40">
                <a:extLst>
                  <a:ext uri="{FF2B5EF4-FFF2-40B4-BE49-F238E27FC236}">
                    <a16:creationId xmlns:a16="http://schemas.microsoft.com/office/drawing/2014/main" id="{95B43C7A-36FF-40CE-2BB2-CD21E3B15466}"/>
                  </a:ext>
                </a:extLst>
              </p:cNvPr>
              <p:cNvSpPr txBox="1"/>
              <p:nvPr/>
            </p:nvSpPr>
            <p:spPr>
              <a:xfrm>
                <a:off x="1383266" y="2483955"/>
                <a:ext cx="606554" cy="400691"/>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100%</a:t>
                </a:r>
              </a:p>
            </p:txBody>
          </p:sp>
          <p:sp>
            <p:nvSpPr>
              <p:cNvPr id="42" name="TextBox 41">
                <a:extLst>
                  <a:ext uri="{FF2B5EF4-FFF2-40B4-BE49-F238E27FC236}">
                    <a16:creationId xmlns:a16="http://schemas.microsoft.com/office/drawing/2014/main" id="{C0CB2D43-03E6-121B-C75C-4D4FE0B4811A}"/>
                  </a:ext>
                </a:extLst>
              </p:cNvPr>
              <p:cNvSpPr txBox="1"/>
              <p:nvPr/>
            </p:nvSpPr>
            <p:spPr>
              <a:xfrm rot="16200000">
                <a:off x="62461" y="1717012"/>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49.5</a:t>
                </a:r>
              </a:p>
            </p:txBody>
          </p:sp>
          <p:sp>
            <p:nvSpPr>
              <p:cNvPr id="43" name="TextBox 42">
                <a:extLst>
                  <a:ext uri="{FF2B5EF4-FFF2-40B4-BE49-F238E27FC236}">
                    <a16:creationId xmlns:a16="http://schemas.microsoft.com/office/drawing/2014/main" id="{DADF8CBF-FB32-681D-EE8F-94B806FB7C01}"/>
                  </a:ext>
                </a:extLst>
              </p:cNvPr>
              <p:cNvSpPr txBox="1"/>
              <p:nvPr/>
            </p:nvSpPr>
            <p:spPr>
              <a:xfrm rot="16200000">
                <a:off x="1136399" y="1717012"/>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49.8</a:t>
                </a:r>
              </a:p>
            </p:txBody>
          </p:sp>
          <p:sp>
            <p:nvSpPr>
              <p:cNvPr id="44" name="TextBox 43">
                <a:extLst>
                  <a:ext uri="{FF2B5EF4-FFF2-40B4-BE49-F238E27FC236}">
                    <a16:creationId xmlns:a16="http://schemas.microsoft.com/office/drawing/2014/main" id="{3E237AD2-53DD-6945-1691-6E8DAC61C949}"/>
                  </a:ext>
                </a:extLst>
              </p:cNvPr>
              <p:cNvSpPr txBox="1"/>
              <p:nvPr/>
            </p:nvSpPr>
            <p:spPr>
              <a:xfrm rot="16200000">
                <a:off x="2583463" y="1010101"/>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50.2</a:t>
                </a:r>
              </a:p>
            </p:txBody>
          </p:sp>
          <p:sp>
            <p:nvSpPr>
              <p:cNvPr id="45" name="TextBox 44">
                <a:extLst>
                  <a:ext uri="{FF2B5EF4-FFF2-40B4-BE49-F238E27FC236}">
                    <a16:creationId xmlns:a16="http://schemas.microsoft.com/office/drawing/2014/main" id="{A9CA2B78-2CFB-6CE3-B3B9-E8F00480A396}"/>
                  </a:ext>
                </a:extLst>
              </p:cNvPr>
              <p:cNvSpPr txBox="1"/>
              <p:nvPr/>
            </p:nvSpPr>
            <p:spPr>
              <a:xfrm rot="16200000">
                <a:off x="3647849" y="1030776"/>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50.5</a:t>
                </a:r>
              </a:p>
            </p:txBody>
          </p:sp>
          <p:cxnSp>
            <p:nvCxnSpPr>
              <p:cNvPr id="46" name="Straight Connector 45">
                <a:extLst>
                  <a:ext uri="{FF2B5EF4-FFF2-40B4-BE49-F238E27FC236}">
                    <a16:creationId xmlns:a16="http://schemas.microsoft.com/office/drawing/2014/main" id="{90BD3796-0DE1-B8FD-A5CF-776E674BAC37}"/>
                  </a:ext>
                </a:extLst>
              </p:cNvPr>
              <p:cNvCxnSpPr>
                <a:cxnSpLocks/>
              </p:cNvCxnSpPr>
              <p:nvPr/>
            </p:nvCxnSpPr>
            <p:spPr>
              <a:xfrm flipH="1" flipV="1">
                <a:off x="360000" y="180001"/>
                <a:ext cx="1080000" cy="1151230"/>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85F90EF-540C-7053-DF91-B8C5230D0FD9}"/>
                  </a:ext>
                </a:extLst>
              </p:cNvPr>
              <p:cNvCxnSpPr>
                <a:cxnSpLocks/>
              </p:cNvCxnSpPr>
              <p:nvPr/>
            </p:nvCxnSpPr>
            <p:spPr>
              <a:xfrm flipH="1" flipV="1">
                <a:off x="1439999" y="1331231"/>
                <a:ext cx="648000" cy="108000"/>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249C289-AC94-3C3B-A5E7-B1978EFC4604}"/>
                  </a:ext>
                </a:extLst>
              </p:cNvPr>
              <p:cNvCxnSpPr>
                <a:cxnSpLocks/>
              </p:cNvCxnSpPr>
              <p:nvPr/>
            </p:nvCxnSpPr>
            <p:spPr>
              <a:xfrm flipH="1" flipV="1">
                <a:off x="2232000" y="1440000"/>
                <a:ext cx="648000" cy="108000"/>
              </a:xfrm>
              <a:prstGeom prst="line">
                <a:avLst/>
              </a:prstGeom>
              <a:ln w="25400" cap="rnd">
                <a:solidFill>
                  <a:srgbClr val="FFC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6007597-CB9C-A26B-28AF-184314935405}"/>
                  </a:ext>
                </a:extLst>
              </p:cNvPr>
              <p:cNvCxnSpPr>
                <a:cxnSpLocks/>
              </p:cNvCxnSpPr>
              <p:nvPr/>
            </p:nvCxnSpPr>
            <p:spPr>
              <a:xfrm flipH="1" flipV="1">
                <a:off x="2878770" y="1548769"/>
                <a:ext cx="1080000" cy="1151230"/>
              </a:xfrm>
              <a:prstGeom prst="line">
                <a:avLst/>
              </a:prstGeom>
              <a:ln w="25400" cap="rnd">
                <a:solidFill>
                  <a:srgbClr val="FFC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35BE98-9EF1-1B9A-1311-CCB8D47A2CD8}"/>
                  </a:ext>
                </a:extLst>
              </p:cNvPr>
              <p:cNvCxnSpPr>
                <a:cxnSpLocks/>
              </p:cNvCxnSpPr>
              <p:nvPr/>
            </p:nvCxnSpPr>
            <p:spPr>
              <a:xfrm flipH="1">
                <a:off x="180000" y="180000"/>
                <a:ext cx="180000" cy="1"/>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D6C23D-4A04-17E9-8EB1-BFB48FD62A05}"/>
                  </a:ext>
                </a:extLst>
              </p:cNvPr>
              <p:cNvCxnSpPr>
                <a:cxnSpLocks/>
              </p:cNvCxnSpPr>
              <p:nvPr/>
            </p:nvCxnSpPr>
            <p:spPr>
              <a:xfrm flipH="1">
                <a:off x="3958154" y="2699231"/>
                <a:ext cx="180000" cy="1"/>
              </a:xfrm>
              <a:prstGeom prst="line">
                <a:avLst/>
              </a:prstGeom>
              <a:ln w="25400" cap="rnd">
                <a:solidFill>
                  <a:srgbClr val="FFC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9CDEBA-87A9-7B2E-BDD5-2F6C0AA23AF2}"/>
                  </a:ext>
                </a:extLst>
              </p:cNvPr>
              <p:cNvCxnSpPr>
                <a:cxnSpLocks/>
              </p:cNvCxnSpPr>
              <p:nvPr/>
            </p:nvCxnSpPr>
            <p:spPr>
              <a:xfrm flipH="1" flipV="1">
                <a:off x="2088000" y="1440000"/>
                <a:ext cx="72000" cy="0"/>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27707F5-AAC9-3114-D6F0-C5FD5BD8BF97}"/>
                  </a:ext>
                </a:extLst>
              </p:cNvPr>
              <p:cNvCxnSpPr>
                <a:cxnSpLocks/>
              </p:cNvCxnSpPr>
              <p:nvPr/>
            </p:nvCxnSpPr>
            <p:spPr>
              <a:xfrm flipH="1" flipV="1">
                <a:off x="2160000" y="1440000"/>
                <a:ext cx="72000" cy="0"/>
              </a:xfrm>
              <a:prstGeom prst="line">
                <a:avLst/>
              </a:prstGeom>
              <a:ln w="25400" cap="rnd">
                <a:solidFill>
                  <a:schemeClr val="accent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197FF2E-E976-1836-A00F-F106DAC67BF8}"/>
                  </a:ext>
                </a:extLst>
              </p:cNvPr>
              <p:cNvSpPr txBox="1"/>
              <p:nvPr/>
            </p:nvSpPr>
            <p:spPr>
              <a:xfrm>
                <a:off x="4259252" y="1248280"/>
                <a:ext cx="411938" cy="400692"/>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Hz</a:t>
                </a:r>
              </a:p>
            </p:txBody>
          </p:sp>
        </p:grpSp>
      </p:grpSp>
    </p:spTree>
    <p:extLst>
      <p:ext uri="{BB962C8B-B14F-4D97-AF65-F5344CB8AC3E}">
        <p14:creationId xmlns:p14="http://schemas.microsoft.com/office/powerpoint/2010/main" val="1336902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a:t>Case study 2: Constraint Management Pathfinder</a:t>
            </a:r>
          </a:p>
        </p:txBody>
      </p:sp>
      <p:sp>
        <p:nvSpPr>
          <p:cNvPr id="8" name="TextBox 7">
            <a:extLst>
              <a:ext uri="{FF2B5EF4-FFF2-40B4-BE49-F238E27FC236}">
                <a16:creationId xmlns:a16="http://schemas.microsoft.com/office/drawing/2014/main" id="{6357FBC1-4001-D31F-0BD3-A2F2296E77E3}"/>
              </a:ext>
            </a:extLst>
          </p:cNvPr>
          <p:cNvSpPr txBox="1"/>
          <p:nvPr/>
        </p:nvSpPr>
        <p:spPr>
          <a:xfrm>
            <a:off x="174915" y="1113184"/>
            <a:ext cx="5871658" cy="281231"/>
          </a:xfrm>
          <a:prstGeom prst="rect">
            <a:avLst/>
          </a:prstGeom>
          <a:noFill/>
        </p:spPr>
        <p:txBody>
          <a:bodyPr wrap="square">
            <a:spAutoFit/>
          </a:bodyPr>
          <a:lstStyle/>
          <a:p>
            <a:pPr marL="44450" lvl="2" algn="just">
              <a:lnSpc>
                <a:spcPct val="107000"/>
              </a:lnSpc>
            </a:pPr>
            <a:r>
              <a:rPr lang="en-GB" sz="1200" b="1" dirty="0">
                <a:solidFill>
                  <a:schemeClr val="accent2"/>
                </a:solidFill>
                <a:sym typeface="Trebuchet MS"/>
              </a:rPr>
              <a:t>What is it?</a:t>
            </a:r>
          </a:p>
        </p:txBody>
      </p:sp>
      <p:grpSp>
        <p:nvGrpSpPr>
          <p:cNvPr id="12" name="Group 11">
            <a:extLst>
              <a:ext uri="{FF2B5EF4-FFF2-40B4-BE49-F238E27FC236}">
                <a16:creationId xmlns:a16="http://schemas.microsoft.com/office/drawing/2014/main" id="{DD6849C7-12FC-B857-8657-AD57D9932815}"/>
              </a:ext>
            </a:extLst>
          </p:cNvPr>
          <p:cNvGrpSpPr/>
          <p:nvPr/>
        </p:nvGrpSpPr>
        <p:grpSpPr>
          <a:xfrm>
            <a:off x="6541809" y="1532708"/>
            <a:ext cx="5188637" cy="4188052"/>
            <a:chOff x="6890152" y="4088415"/>
            <a:chExt cx="4451951" cy="2729880"/>
          </a:xfrm>
        </p:grpSpPr>
        <p:pic>
          <p:nvPicPr>
            <p:cNvPr id="5" name="Picture 4">
              <a:extLst>
                <a:ext uri="{FF2B5EF4-FFF2-40B4-BE49-F238E27FC236}">
                  <a16:creationId xmlns:a16="http://schemas.microsoft.com/office/drawing/2014/main" id="{CCF73438-3855-9EA1-36F2-AF1447695215}"/>
                </a:ext>
              </a:extLst>
            </p:cNvPr>
            <p:cNvPicPr>
              <a:picLocks noChangeAspect="1"/>
            </p:cNvPicPr>
            <p:nvPr/>
          </p:nvPicPr>
          <p:blipFill>
            <a:blip r:embed="rId3"/>
            <a:stretch>
              <a:fillRect/>
            </a:stretch>
          </p:blipFill>
          <p:spPr>
            <a:xfrm>
              <a:off x="6890152" y="4282954"/>
              <a:ext cx="4451951" cy="2431878"/>
            </a:xfrm>
            <a:prstGeom prst="rect">
              <a:avLst/>
            </a:prstGeom>
          </p:spPr>
        </p:pic>
        <p:sp>
          <p:nvSpPr>
            <p:cNvPr id="6" name="Rectangle 5">
              <a:extLst>
                <a:ext uri="{FF2B5EF4-FFF2-40B4-BE49-F238E27FC236}">
                  <a16:creationId xmlns:a16="http://schemas.microsoft.com/office/drawing/2014/main" id="{EA4DFF86-8BD8-57C2-A92F-EC5E609C942B}"/>
                </a:ext>
              </a:extLst>
            </p:cNvPr>
            <p:cNvSpPr/>
            <p:nvPr/>
          </p:nvSpPr>
          <p:spPr>
            <a:xfrm>
              <a:off x="7169937" y="408841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Thermal constraint costs 2020-2022 in GB</a:t>
              </a:r>
            </a:p>
          </p:txBody>
        </p:sp>
        <p:sp>
          <p:nvSpPr>
            <p:cNvPr id="7" name="Rectangle 6">
              <a:extLst>
                <a:ext uri="{FF2B5EF4-FFF2-40B4-BE49-F238E27FC236}">
                  <a16:creationId xmlns:a16="http://schemas.microsoft.com/office/drawing/2014/main" id="{DC0699E3-6BAD-2722-C068-16DE11B3B634}"/>
                </a:ext>
              </a:extLst>
            </p:cNvPr>
            <p:cNvSpPr/>
            <p:nvPr/>
          </p:nvSpPr>
          <p:spPr>
            <a:xfrm>
              <a:off x="7449724" y="6611369"/>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Markets Roadmap</a:t>
              </a:r>
            </a:p>
          </p:txBody>
        </p:sp>
      </p:grpSp>
      <p:pic>
        <p:nvPicPr>
          <p:cNvPr id="13" name="Picture 10">
            <a:extLst>
              <a:ext uri="{FF2B5EF4-FFF2-40B4-BE49-F238E27FC236}">
                <a16:creationId xmlns:a16="http://schemas.microsoft.com/office/drawing/2014/main" id="{DF1AE95B-D7E9-D036-1A42-1AAA16819004}"/>
              </a:ext>
            </a:extLst>
          </p:cNvPr>
          <p:cNvPicPr>
            <a:picLocks noChangeAspect="1"/>
          </p:cNvPicPr>
          <p:nvPr/>
        </p:nvPicPr>
        <p:blipFill>
          <a:blip r:embed="rId4"/>
          <a:stretch>
            <a:fillRect/>
          </a:stretch>
        </p:blipFill>
        <p:spPr>
          <a:xfrm>
            <a:off x="273907" y="1761683"/>
            <a:ext cx="5871659" cy="3563386"/>
          </a:xfrm>
          <a:prstGeom prst="rect">
            <a:avLst/>
          </a:prstGeom>
          <a:noFill/>
          <a:ln cap="flat">
            <a:noFill/>
          </a:ln>
        </p:spPr>
      </p:pic>
    </p:spTree>
    <p:extLst>
      <p:ext uri="{BB962C8B-B14F-4D97-AF65-F5344CB8AC3E}">
        <p14:creationId xmlns:p14="http://schemas.microsoft.com/office/powerpoint/2010/main" val="1728030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399" y="476496"/>
            <a:ext cx="8230395" cy="720197"/>
          </a:xfrm>
        </p:spPr>
        <p:txBody>
          <a:bodyPr/>
          <a:lstStyle/>
          <a:p>
            <a:r>
              <a:rPr lang="en-GB" sz="2600" dirty="0"/>
              <a:t>Case study 3: Voltage Pathfinders and Reactive Market</a:t>
            </a:r>
          </a:p>
        </p:txBody>
      </p:sp>
      <p:grpSp>
        <p:nvGrpSpPr>
          <p:cNvPr id="18" name="Group 17">
            <a:extLst>
              <a:ext uri="{FF2B5EF4-FFF2-40B4-BE49-F238E27FC236}">
                <a16:creationId xmlns:a16="http://schemas.microsoft.com/office/drawing/2014/main" id="{70181AAC-8D40-7034-DBC1-D5E452ACED1A}"/>
              </a:ext>
            </a:extLst>
          </p:cNvPr>
          <p:cNvGrpSpPr/>
          <p:nvPr/>
        </p:nvGrpSpPr>
        <p:grpSpPr>
          <a:xfrm>
            <a:off x="6413159" y="2090057"/>
            <a:ext cx="5649613" cy="3859095"/>
            <a:chOff x="7096661" y="4766887"/>
            <a:chExt cx="3937608" cy="2013671"/>
          </a:xfrm>
        </p:grpSpPr>
        <p:pic>
          <p:nvPicPr>
            <p:cNvPr id="12" name="Picture 11">
              <a:extLst>
                <a:ext uri="{FF2B5EF4-FFF2-40B4-BE49-F238E27FC236}">
                  <a16:creationId xmlns:a16="http://schemas.microsoft.com/office/drawing/2014/main" id="{5F030AE5-5BC9-67A1-F19C-6FF6CD6A6C46}"/>
                </a:ext>
              </a:extLst>
            </p:cNvPr>
            <p:cNvPicPr>
              <a:picLocks noChangeAspect="1"/>
            </p:cNvPicPr>
            <p:nvPr/>
          </p:nvPicPr>
          <p:blipFill>
            <a:blip r:embed="rId3"/>
            <a:stretch>
              <a:fillRect/>
            </a:stretch>
          </p:blipFill>
          <p:spPr>
            <a:xfrm>
              <a:off x="7096661" y="4766888"/>
              <a:ext cx="3847541" cy="1906228"/>
            </a:xfrm>
            <a:prstGeom prst="rect">
              <a:avLst/>
            </a:prstGeom>
          </p:spPr>
        </p:pic>
        <p:sp>
          <p:nvSpPr>
            <p:cNvPr id="14" name="Rectangle 13">
              <a:extLst>
                <a:ext uri="{FF2B5EF4-FFF2-40B4-BE49-F238E27FC236}">
                  <a16:creationId xmlns:a16="http://schemas.microsoft.com/office/drawing/2014/main" id="{A47B0DC2-4E4E-FA5A-0037-1F9EBCB1D974}"/>
                </a:ext>
              </a:extLst>
            </p:cNvPr>
            <p:cNvSpPr/>
            <p:nvPr/>
          </p:nvSpPr>
          <p:spPr>
            <a:xfrm>
              <a:off x="8362666" y="4766887"/>
              <a:ext cx="2581536"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Voltage Pathfinder 2 (Pennines Area) entrants by technology type</a:t>
              </a:r>
            </a:p>
          </p:txBody>
        </p:sp>
        <p:sp>
          <p:nvSpPr>
            <p:cNvPr id="15" name="Rectangle 14">
              <a:extLst>
                <a:ext uri="{FF2B5EF4-FFF2-40B4-BE49-F238E27FC236}">
                  <a16:creationId xmlns:a16="http://schemas.microsoft.com/office/drawing/2014/main" id="{DD18DCEA-3B44-890E-6038-9BE3CD170359}"/>
                </a:ext>
              </a:extLst>
            </p:cNvPr>
            <p:cNvSpPr/>
            <p:nvPr/>
          </p:nvSpPr>
          <p:spPr>
            <a:xfrm>
              <a:off x="7141890" y="6573632"/>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Markets Roadmap</a:t>
              </a:r>
            </a:p>
          </p:txBody>
        </p:sp>
      </p:grpSp>
      <p:grpSp>
        <p:nvGrpSpPr>
          <p:cNvPr id="17" name="Group 16">
            <a:extLst>
              <a:ext uri="{FF2B5EF4-FFF2-40B4-BE49-F238E27FC236}">
                <a16:creationId xmlns:a16="http://schemas.microsoft.com/office/drawing/2014/main" id="{45CB72B8-6E30-88E7-E785-FA1EAA478159}"/>
              </a:ext>
            </a:extLst>
          </p:cNvPr>
          <p:cNvGrpSpPr/>
          <p:nvPr/>
        </p:nvGrpSpPr>
        <p:grpSpPr>
          <a:xfrm>
            <a:off x="79253" y="1262742"/>
            <a:ext cx="5699589" cy="3569666"/>
            <a:chOff x="1280707" y="4668858"/>
            <a:chExt cx="3920624" cy="2111700"/>
          </a:xfrm>
        </p:grpSpPr>
        <p:pic>
          <p:nvPicPr>
            <p:cNvPr id="7" name="Picture 6">
              <a:extLst>
                <a:ext uri="{FF2B5EF4-FFF2-40B4-BE49-F238E27FC236}">
                  <a16:creationId xmlns:a16="http://schemas.microsoft.com/office/drawing/2014/main" id="{36DBFB47-4D53-7B51-3C68-7CF107755AD9}"/>
                </a:ext>
              </a:extLst>
            </p:cNvPr>
            <p:cNvPicPr>
              <a:picLocks noChangeAspect="1"/>
            </p:cNvPicPr>
            <p:nvPr/>
          </p:nvPicPr>
          <p:blipFill>
            <a:blip r:embed="rId4"/>
            <a:stretch>
              <a:fillRect/>
            </a:stretch>
          </p:blipFill>
          <p:spPr>
            <a:xfrm>
              <a:off x="1353788" y="4709074"/>
              <a:ext cx="3847543" cy="1856598"/>
            </a:xfrm>
            <a:prstGeom prst="rect">
              <a:avLst/>
            </a:prstGeom>
          </p:spPr>
        </p:pic>
        <p:sp>
          <p:nvSpPr>
            <p:cNvPr id="13" name="Rectangle 12">
              <a:extLst>
                <a:ext uri="{FF2B5EF4-FFF2-40B4-BE49-F238E27FC236}">
                  <a16:creationId xmlns:a16="http://schemas.microsoft.com/office/drawing/2014/main" id="{4E9EE612-57DB-69B2-0E73-E8BA55BE066E}"/>
                </a:ext>
              </a:extLst>
            </p:cNvPr>
            <p:cNvSpPr/>
            <p:nvPr/>
          </p:nvSpPr>
          <p:spPr>
            <a:xfrm>
              <a:off x="1308952" y="4668858"/>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Voltage Pathfinder 1 (Mersey Area) entrants by technology type</a:t>
              </a:r>
            </a:p>
          </p:txBody>
        </p:sp>
        <p:sp>
          <p:nvSpPr>
            <p:cNvPr id="16" name="Rectangle 15">
              <a:extLst>
                <a:ext uri="{FF2B5EF4-FFF2-40B4-BE49-F238E27FC236}">
                  <a16:creationId xmlns:a16="http://schemas.microsoft.com/office/drawing/2014/main" id="{B013C877-311A-44EA-5C2B-261F40DBC846}"/>
                </a:ext>
              </a:extLst>
            </p:cNvPr>
            <p:cNvSpPr/>
            <p:nvPr/>
          </p:nvSpPr>
          <p:spPr>
            <a:xfrm>
              <a:off x="1280707" y="6573632"/>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dirty="0">
                  <a:solidFill>
                    <a:schemeClr val="tx1"/>
                  </a:solidFill>
                </a:rPr>
                <a:t>NGESO Markets Roadmap</a:t>
              </a:r>
            </a:p>
          </p:txBody>
        </p:sp>
      </p:grpSp>
    </p:spTree>
    <p:extLst>
      <p:ext uri="{BB962C8B-B14F-4D97-AF65-F5344CB8AC3E}">
        <p14:creationId xmlns:p14="http://schemas.microsoft.com/office/powerpoint/2010/main" val="2011464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dirty="0"/>
              <a:t>Case study 4: Stability Pathfinders and Market</a:t>
            </a:r>
          </a:p>
        </p:txBody>
      </p:sp>
      <p:sp>
        <p:nvSpPr>
          <p:cNvPr id="4" name="Rectangle 3">
            <a:extLst>
              <a:ext uri="{FF2B5EF4-FFF2-40B4-BE49-F238E27FC236}">
                <a16:creationId xmlns:a16="http://schemas.microsoft.com/office/drawing/2014/main" id="{A47103FC-2C25-0895-192E-3AAA3ADD951A}"/>
              </a:ext>
            </a:extLst>
          </p:cNvPr>
          <p:cNvSpPr/>
          <p:nvPr/>
        </p:nvSpPr>
        <p:spPr>
          <a:xfrm>
            <a:off x="518983" y="6665881"/>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i="1">
                <a:solidFill>
                  <a:schemeClr val="tx1"/>
                </a:solidFill>
              </a:rPr>
              <a:t>*Live project as of May 2023.</a:t>
            </a:r>
          </a:p>
        </p:txBody>
      </p:sp>
      <p:grpSp>
        <p:nvGrpSpPr>
          <p:cNvPr id="14" name="Group 13">
            <a:extLst>
              <a:ext uri="{FF2B5EF4-FFF2-40B4-BE49-F238E27FC236}">
                <a16:creationId xmlns:a16="http://schemas.microsoft.com/office/drawing/2014/main" id="{5EFEF71A-4329-38DC-E987-4AA9247659A0}"/>
              </a:ext>
            </a:extLst>
          </p:cNvPr>
          <p:cNvGrpSpPr/>
          <p:nvPr/>
        </p:nvGrpSpPr>
        <p:grpSpPr>
          <a:xfrm>
            <a:off x="6194069" y="1567544"/>
            <a:ext cx="5237831" cy="4187614"/>
            <a:chOff x="7000374" y="4053986"/>
            <a:chExt cx="4336087" cy="2799525"/>
          </a:xfrm>
        </p:grpSpPr>
        <p:pic>
          <p:nvPicPr>
            <p:cNvPr id="11" name="Picture 10">
              <a:extLst>
                <a:ext uri="{FF2B5EF4-FFF2-40B4-BE49-F238E27FC236}">
                  <a16:creationId xmlns:a16="http://schemas.microsoft.com/office/drawing/2014/main" id="{948D6A86-CD47-2723-C12E-8FF566A19D63}"/>
                </a:ext>
              </a:extLst>
            </p:cNvPr>
            <p:cNvPicPr>
              <a:picLocks noChangeAspect="1"/>
            </p:cNvPicPr>
            <p:nvPr/>
          </p:nvPicPr>
          <p:blipFill>
            <a:blip r:embed="rId3"/>
            <a:stretch>
              <a:fillRect/>
            </a:stretch>
          </p:blipFill>
          <p:spPr>
            <a:xfrm>
              <a:off x="7000374" y="4053986"/>
              <a:ext cx="4231507" cy="2739975"/>
            </a:xfrm>
            <a:prstGeom prst="rect">
              <a:avLst/>
            </a:prstGeom>
          </p:spPr>
        </p:pic>
        <p:sp>
          <p:nvSpPr>
            <p:cNvPr id="12" name="Rectangle 11">
              <a:extLst>
                <a:ext uri="{FF2B5EF4-FFF2-40B4-BE49-F238E27FC236}">
                  <a16:creationId xmlns:a16="http://schemas.microsoft.com/office/drawing/2014/main" id="{8F6C89FF-4641-24DE-CF6E-468575C7DA8B}"/>
                </a:ext>
              </a:extLst>
            </p:cNvPr>
            <p:cNvSpPr/>
            <p:nvPr/>
          </p:nvSpPr>
          <p:spPr>
            <a:xfrm>
              <a:off x="7444082" y="537490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Distribution of additional inertia requirement in 2030 in GB’s system</a:t>
              </a:r>
            </a:p>
          </p:txBody>
        </p:sp>
        <p:sp>
          <p:nvSpPr>
            <p:cNvPr id="13" name="Rectangle 12">
              <a:extLst>
                <a:ext uri="{FF2B5EF4-FFF2-40B4-BE49-F238E27FC236}">
                  <a16:creationId xmlns:a16="http://schemas.microsoft.com/office/drawing/2014/main" id="{8D3A81C3-F556-4975-EB7F-89162617A1C3}"/>
                </a:ext>
              </a:extLst>
            </p:cNvPr>
            <p:cNvSpPr/>
            <p:nvPr/>
          </p:nvSpPr>
          <p:spPr>
            <a:xfrm>
              <a:off x="7444082" y="664658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Operability Strategy Report</a:t>
              </a:r>
            </a:p>
          </p:txBody>
        </p:sp>
      </p:grpSp>
      <p:graphicFrame>
        <p:nvGraphicFramePr>
          <p:cNvPr id="5" name="Diagram 4">
            <a:extLst>
              <a:ext uri="{FF2B5EF4-FFF2-40B4-BE49-F238E27FC236}">
                <a16:creationId xmlns:a16="http://schemas.microsoft.com/office/drawing/2014/main" id="{FEB15DFA-2C47-90CE-1552-58FF56DBB0AF}"/>
              </a:ext>
            </a:extLst>
          </p:cNvPr>
          <p:cNvGraphicFramePr/>
          <p:nvPr>
            <p:extLst>
              <p:ext uri="{D42A27DB-BD31-4B8C-83A1-F6EECF244321}">
                <p14:modId xmlns:p14="http://schemas.microsoft.com/office/powerpoint/2010/main" val="786898061"/>
              </p:ext>
            </p:extLst>
          </p:nvPr>
        </p:nvGraphicFramePr>
        <p:xfrm>
          <a:off x="760100" y="1402080"/>
          <a:ext cx="5004974" cy="3856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787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dirty="0"/>
              <a:t>Case study 5: Demand Flexibility Service</a:t>
            </a:r>
          </a:p>
        </p:txBody>
      </p:sp>
      <p:grpSp>
        <p:nvGrpSpPr>
          <p:cNvPr id="12" name="Group 11">
            <a:extLst>
              <a:ext uri="{FF2B5EF4-FFF2-40B4-BE49-F238E27FC236}">
                <a16:creationId xmlns:a16="http://schemas.microsoft.com/office/drawing/2014/main" id="{70CECA9F-ABF6-CE46-06D8-A5ABA5691DFE}"/>
              </a:ext>
            </a:extLst>
          </p:cNvPr>
          <p:cNvGrpSpPr/>
          <p:nvPr/>
        </p:nvGrpSpPr>
        <p:grpSpPr>
          <a:xfrm>
            <a:off x="6232960" y="1969141"/>
            <a:ext cx="5209263" cy="4169883"/>
            <a:chOff x="822509" y="3703343"/>
            <a:chExt cx="4234424" cy="2781624"/>
          </a:xfrm>
        </p:grpSpPr>
        <p:grpSp>
          <p:nvGrpSpPr>
            <p:cNvPr id="7" name="Group 6">
              <a:extLst>
                <a:ext uri="{FF2B5EF4-FFF2-40B4-BE49-F238E27FC236}">
                  <a16:creationId xmlns:a16="http://schemas.microsoft.com/office/drawing/2014/main" id="{8E4927A6-6559-76BC-8BB5-F56840255C18}"/>
                </a:ext>
              </a:extLst>
            </p:cNvPr>
            <p:cNvGrpSpPr/>
            <p:nvPr/>
          </p:nvGrpSpPr>
          <p:grpSpPr>
            <a:xfrm>
              <a:off x="822509" y="3703343"/>
              <a:ext cx="4158690" cy="2546277"/>
              <a:chOff x="1248032" y="3811813"/>
              <a:chExt cx="4023266" cy="2546277"/>
            </a:xfrm>
          </p:grpSpPr>
          <p:pic>
            <p:nvPicPr>
              <p:cNvPr id="2" name="Picture 3" descr="Chart, line chart&#10;&#10;Description automatically generated">
                <a:extLst>
                  <a:ext uri="{FF2B5EF4-FFF2-40B4-BE49-F238E27FC236}">
                    <a16:creationId xmlns:a16="http://schemas.microsoft.com/office/drawing/2014/main" id="{1CAF6498-BC6A-E943-60C6-2AD7E170E532}"/>
                  </a:ext>
                </a:extLst>
              </p:cNvPr>
              <p:cNvPicPr>
                <a:picLocks noChangeAspect="1"/>
              </p:cNvPicPr>
              <p:nvPr/>
            </p:nvPicPr>
            <p:blipFill>
              <a:blip r:embed="rId3"/>
              <a:stretch>
                <a:fillRect/>
              </a:stretch>
            </p:blipFill>
            <p:spPr>
              <a:xfrm>
                <a:off x="1248032" y="3811813"/>
                <a:ext cx="4023266" cy="2546277"/>
              </a:xfrm>
              <a:prstGeom prst="rect">
                <a:avLst/>
              </a:prstGeom>
            </p:spPr>
          </p:pic>
          <p:sp>
            <p:nvSpPr>
              <p:cNvPr id="6" name="Rectangle 5">
                <a:extLst>
                  <a:ext uri="{FF2B5EF4-FFF2-40B4-BE49-F238E27FC236}">
                    <a16:creationId xmlns:a16="http://schemas.microsoft.com/office/drawing/2014/main" id="{445E45B2-FFBB-C1B5-3FCE-FACCC24A5DE1}"/>
                  </a:ext>
                </a:extLst>
              </p:cNvPr>
              <p:cNvSpPr/>
              <p:nvPr/>
            </p:nvSpPr>
            <p:spPr>
              <a:xfrm>
                <a:off x="1313475" y="3878910"/>
                <a:ext cx="3892379" cy="20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Demand profile for Event 1: 16:30-18:30</a:t>
                </a:r>
              </a:p>
            </p:txBody>
          </p:sp>
        </p:grpSp>
        <p:sp>
          <p:nvSpPr>
            <p:cNvPr id="11" name="Rectangle 10">
              <a:extLst>
                <a:ext uri="{FF2B5EF4-FFF2-40B4-BE49-F238E27FC236}">
                  <a16:creationId xmlns:a16="http://schemas.microsoft.com/office/drawing/2014/main" id="{61EFDF70-018D-1F47-38A8-17B89DF32244}"/>
                </a:ext>
              </a:extLst>
            </p:cNvPr>
            <p:cNvSpPr/>
            <p:nvPr/>
          </p:nvSpPr>
          <p:spPr>
            <a:xfrm>
              <a:off x="1164554" y="6278041"/>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Octopus Energy</a:t>
              </a:r>
            </a:p>
          </p:txBody>
        </p:sp>
      </p:grpSp>
      <p:pic>
        <p:nvPicPr>
          <p:cNvPr id="26" name="Picture 25">
            <a:extLst>
              <a:ext uri="{FF2B5EF4-FFF2-40B4-BE49-F238E27FC236}">
                <a16:creationId xmlns:a16="http://schemas.microsoft.com/office/drawing/2014/main" id="{67FB28BF-56D8-8E42-7673-EECEAAE315DA}"/>
              </a:ext>
            </a:extLst>
          </p:cNvPr>
          <p:cNvPicPr>
            <a:picLocks noChangeAspect="1"/>
          </p:cNvPicPr>
          <p:nvPr/>
        </p:nvPicPr>
        <p:blipFill>
          <a:blip r:embed="rId4"/>
          <a:stretch>
            <a:fillRect/>
          </a:stretch>
        </p:blipFill>
        <p:spPr>
          <a:xfrm>
            <a:off x="749777" y="1645129"/>
            <a:ext cx="4422297" cy="4169883"/>
          </a:xfrm>
          <a:prstGeom prst="rect">
            <a:avLst/>
          </a:prstGeom>
        </p:spPr>
      </p:pic>
    </p:spTree>
    <p:extLst>
      <p:ext uri="{BB962C8B-B14F-4D97-AF65-F5344CB8AC3E}">
        <p14:creationId xmlns:p14="http://schemas.microsoft.com/office/powerpoint/2010/main" val="1530423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Gregory, T.,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5: Operational Requirements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Tim Gregory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6633EA-DBD7-4E80-B92A-10D029FBF83C}">
  <ds:schemaRefs>
    <ds:schemaRef ds:uri="d0419f83-de93-4d34-8910-59d70b14d3e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f29b01a-6d53-4a10-83a3-1cad8ceb5024"/>
    <ds:schemaRef ds:uri="http://www.w3.org/XML/1998/namespace"/>
    <ds:schemaRef ds:uri="http://purl.org/dc/dcmitype/"/>
    <ds:schemaRef ds:uri="0b696a8a-ab1a-459b-a09e-44df7cbe9330"/>
    <ds:schemaRef ds:uri="35b8b66e-5759-43c1-a138-f967a8bf5a20"/>
  </ds:schemaRefs>
</ds:datastoreItem>
</file>

<file path=customXml/itemProps2.xml><?xml version="1.0" encoding="utf-8"?>
<ds:datastoreItem xmlns:ds="http://schemas.openxmlformats.org/officeDocument/2006/customXml" ds:itemID="{894563B9-E212-4724-B56D-0AEAFC1E6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DE5E1E-9EF4-4A34-9A93-49AE6EDB3E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TotalTime>
  <Words>1431</Words>
  <Application>Microsoft Office PowerPoint</Application>
  <PresentationFormat>Widescreen</PresentationFormat>
  <Paragraphs>102</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Open Sans</vt:lpstr>
      <vt:lpstr>Open Sans ExtraBold</vt:lpstr>
      <vt:lpstr>Symbol</vt:lpstr>
      <vt:lpstr>Trebuchet MS</vt:lpstr>
      <vt:lpstr>Office Theme</vt:lpstr>
      <vt:lpstr>Lecture 5  Operational Requirements – Case Study</vt:lpstr>
      <vt:lpstr>Case study 1: Dynamic Containment </vt:lpstr>
      <vt:lpstr>Case study 2: Constraint Management Pathfinder</vt:lpstr>
      <vt:lpstr>Case study 3: Voltage Pathfinders and Reactive Market</vt:lpstr>
      <vt:lpstr>Case study 4: Stability Pathfinders and Market</vt:lpstr>
      <vt:lpstr>Case study 5: Demand Flexibility Service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Gregory</dc:creator>
  <cp:lastModifiedBy>Ashutosh.Bhagurkar</cp:lastModifiedBy>
  <cp:revision>6</cp:revision>
  <dcterms:created xsi:type="dcterms:W3CDTF">2023-10-05T13:56:06Z</dcterms:created>
  <dcterms:modified xsi:type="dcterms:W3CDTF">2024-11-02T18:37:51Z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