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y="6858000" cx="12192000"/>
  <p:notesSz cx="6858000" cy="9144000"/>
  <p:embeddedFontLst>
    <p:embeddedFont>
      <p:font typeface="Helvetica Neue"/>
      <p:regular r:id="rId27"/>
      <p:bold r:id="rId28"/>
      <p:italic r:id="rId29"/>
      <p:boldItalic r:id="rId30"/>
    </p:embeddedFont>
    <p:embeddedFont>
      <p:font typeface="Arial Black"/>
      <p:regular r:id="rId31"/>
    </p:embeddedFont>
    <p:embeddedFont>
      <p:font typeface="Open Sans"/>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6" roundtripDataSignature="AMtx7mjDg/IFYONYbhnBqgqwEUumkFzoU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HelveticaNeue-bold.fntdata"/><Relationship Id="rId27" Type="http://schemas.openxmlformats.org/officeDocument/2006/relationships/font" Target="fonts/HelveticaNeue-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HelveticaNeue-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ArialBlack-regular.fntdata"/><Relationship Id="rId30" Type="http://schemas.openxmlformats.org/officeDocument/2006/relationships/font" Target="fonts/HelveticaNeue-boldItalic.fntdata"/><Relationship Id="rId11" Type="http://schemas.openxmlformats.org/officeDocument/2006/relationships/slide" Target="slides/slide7.xml"/><Relationship Id="rId33" Type="http://schemas.openxmlformats.org/officeDocument/2006/relationships/font" Target="fonts/OpenSans-bold.fntdata"/><Relationship Id="rId10" Type="http://schemas.openxmlformats.org/officeDocument/2006/relationships/slide" Target="slides/slide6.xml"/><Relationship Id="rId32" Type="http://schemas.openxmlformats.org/officeDocument/2006/relationships/font" Target="fonts/OpenSans-regular.fntdata"/><Relationship Id="rId13" Type="http://schemas.openxmlformats.org/officeDocument/2006/relationships/slide" Target="slides/slide9.xml"/><Relationship Id="rId35" Type="http://schemas.openxmlformats.org/officeDocument/2006/relationships/font" Target="fonts/OpenSans-boldItalic.fntdata"/><Relationship Id="rId12" Type="http://schemas.openxmlformats.org/officeDocument/2006/relationships/slide" Target="slides/slide8.xml"/><Relationship Id="rId34" Type="http://schemas.openxmlformats.org/officeDocument/2006/relationships/font" Target="fonts/OpenSans-italic.fntdata"/><Relationship Id="rId15" Type="http://schemas.openxmlformats.org/officeDocument/2006/relationships/slide" Target="slides/slide11.xml"/><Relationship Id="rId14" Type="http://schemas.openxmlformats.org/officeDocument/2006/relationships/slide" Target="slides/slide10.xml"/><Relationship Id="rId36" Type="http://customschemas.google.com/relationships/presentationmetadata" Target="meta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sv-S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8" name="Google Shape;7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SzPts val="1400"/>
              <a:buNone/>
            </a:pPr>
            <a:r>
              <a:rPr lang="sv-SE" sz="1100">
                <a:latin typeface="Arial"/>
                <a:ea typeface="Arial"/>
                <a:cs typeface="Arial"/>
                <a:sym typeface="Arial"/>
              </a:rPr>
              <a:t>Policy cycle is </a:t>
            </a:r>
            <a:r>
              <a:rPr b="1" lang="sv-SE" sz="1100">
                <a:latin typeface="Arial"/>
                <a:ea typeface="Arial"/>
                <a:cs typeface="Arial"/>
                <a:sym typeface="Arial"/>
              </a:rPr>
              <a:t>a hypothetical process that explains how policy is drafted, implemented and assessed</a:t>
            </a:r>
            <a:r>
              <a:rPr lang="sv-SE" sz="1100">
                <a:latin typeface="Arial"/>
                <a:ea typeface="Arial"/>
                <a:cs typeface="Arial"/>
                <a:sym typeface="Arial"/>
              </a:rPr>
              <a:t>. It serves more as an instructive guide than as a practical strictly-defined process. </a:t>
            </a:r>
            <a:endParaRPr sz="1100">
              <a:latin typeface="Arial"/>
              <a:ea typeface="Arial"/>
              <a:cs typeface="Arial"/>
              <a:sym typeface="Arial"/>
            </a:endParaRPr>
          </a:p>
          <a:p>
            <a:pPr indent="0" lvl="0" marL="0" rtl="0" algn="just">
              <a:lnSpc>
                <a:spcPct val="100000"/>
              </a:lnSpc>
              <a:spcBef>
                <a:spcPts val="0"/>
              </a:spcBef>
              <a:spcAft>
                <a:spcPts val="0"/>
              </a:spcAft>
              <a:buSzPts val="1400"/>
              <a:buNone/>
            </a:pPr>
            <a:r>
              <a:rPr lang="sv-SE" sz="1100">
                <a:latin typeface="Arial"/>
                <a:ea typeface="Arial"/>
                <a:cs typeface="Arial"/>
                <a:sym typeface="Arial"/>
              </a:rPr>
              <a:t>It is important to note that, this sequential representation of activities does not reflect the realities of policymaking. The cycle </a:t>
            </a:r>
            <a:r>
              <a:rPr i="0" lang="sv-SE" sz="1100" u="none" strike="noStrike">
                <a:solidFill>
                  <a:schemeClr val="dk1"/>
                </a:solidFill>
                <a:latin typeface="Arial"/>
                <a:ea typeface="Arial"/>
                <a:cs typeface="Arial"/>
                <a:sym typeface="Arial"/>
              </a:rPr>
              <a:t>reduces policy making to a structured, logical methodical process that does not reflect reality. Even policies which have the semblance of proceeding in stages actually consist of a series of reversals and repetition.</a:t>
            </a:r>
            <a:endParaRPr sz="1100">
              <a:latin typeface="Arial"/>
              <a:ea typeface="Arial"/>
              <a:cs typeface="Arial"/>
              <a:sym typeface="Arial"/>
            </a:endParaRPr>
          </a:p>
          <a:p>
            <a:pPr indent="0" lvl="0" marL="0" rtl="0" algn="just">
              <a:lnSpc>
                <a:spcPct val="100000"/>
              </a:lnSpc>
              <a:spcBef>
                <a:spcPts val="0"/>
              </a:spcBef>
              <a:spcAft>
                <a:spcPts val="0"/>
              </a:spcAft>
              <a:buSzPts val="1400"/>
              <a:buNone/>
            </a:pPr>
            <a:r>
              <a:rPr lang="sv-SE" sz="1100">
                <a:latin typeface="Arial"/>
                <a:ea typeface="Arial"/>
                <a:cs typeface="Arial"/>
                <a:sym typeface="Arial"/>
              </a:rPr>
              <a:t>Once policymakers identify a problem exists it becomes eligible for (public) policy solutions. </a:t>
            </a:r>
            <a:endParaRPr sz="1100">
              <a:latin typeface="Arial"/>
              <a:ea typeface="Arial"/>
              <a:cs typeface="Arial"/>
              <a:sym typeface="Arial"/>
            </a:endParaRPr>
          </a:p>
          <a:p>
            <a:pPr indent="0" lvl="0" marL="0" rtl="0" algn="just">
              <a:lnSpc>
                <a:spcPct val="100000"/>
              </a:lnSpc>
              <a:spcBef>
                <a:spcPts val="0"/>
              </a:spcBef>
              <a:spcAft>
                <a:spcPts val="0"/>
              </a:spcAft>
              <a:buSzPts val="1400"/>
              <a:buNone/>
            </a:pPr>
            <a:r>
              <a:rPr lang="sv-SE" sz="1100">
                <a:latin typeface="Arial"/>
                <a:ea typeface="Arial"/>
                <a:cs typeface="Arial"/>
                <a:sym typeface="Arial"/>
              </a:rPr>
              <a:t>The process of developing, evaluating and producing a policy also includes several process phases.</a:t>
            </a:r>
            <a:endParaRPr sz="1100">
              <a:latin typeface="Arial"/>
              <a:ea typeface="Arial"/>
              <a:cs typeface="Arial"/>
              <a:sym typeface="Arial"/>
            </a:endParaRPr>
          </a:p>
          <a:p>
            <a:pPr indent="0" lvl="0" marL="0" rtl="0" algn="just">
              <a:lnSpc>
                <a:spcPct val="100000"/>
              </a:lnSpc>
              <a:spcBef>
                <a:spcPts val="0"/>
              </a:spcBef>
              <a:spcAft>
                <a:spcPts val="0"/>
              </a:spcAft>
              <a:buSzPts val="1400"/>
              <a:buNone/>
            </a:pPr>
            <a:r>
              <a:rPr lang="sv-SE" sz="1100">
                <a:latin typeface="Arial"/>
                <a:ea typeface="Arial"/>
                <a:cs typeface="Arial"/>
                <a:sym typeface="Arial"/>
              </a:rPr>
              <a:t>The policy making process contains four sequential stages, also known as a policy cycle covering from a notional point at which policymakers begin to think about a problem to a notional end point at which a policy has been evaluated.</a:t>
            </a:r>
            <a:endParaRPr sz="1100">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rPr lang="sv-SE" sz="1100">
                <a:latin typeface="Arial"/>
                <a:ea typeface="Arial"/>
                <a:cs typeface="Arial"/>
                <a:sym typeface="Arial"/>
              </a:rPr>
              <a:t>There are many ways of describing policymaking as a process, the policy sequential analysis model provides a simplified understanding of the complexities of the policy process</a:t>
            </a:r>
            <a:endParaRPr sz="1100">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rPr i="0" lang="sv-SE" sz="1100" u="none" cap="none" strike="noStrike">
                <a:solidFill>
                  <a:schemeClr val="dk1"/>
                </a:solidFill>
                <a:latin typeface="Arial"/>
                <a:ea typeface="Arial"/>
                <a:cs typeface="Arial"/>
                <a:sym typeface="Arial"/>
              </a:rPr>
              <a:t>The stages of the policy cycle may vary depending on the policy context, but the general process remains the same.</a:t>
            </a:r>
            <a:endParaRPr i="0" sz="1100" u="none" cap="none" strike="noStrike">
              <a:solidFill>
                <a:schemeClr val="dk1"/>
              </a:solidFill>
              <a:latin typeface="Arial"/>
              <a:ea typeface="Arial"/>
              <a:cs typeface="Arial"/>
              <a:sym typeface="Arial"/>
            </a:endParaRPr>
          </a:p>
          <a:p>
            <a:pPr indent="0" lvl="0" marL="0" rtl="0" algn="just">
              <a:lnSpc>
                <a:spcPct val="100000"/>
              </a:lnSpc>
              <a:spcBef>
                <a:spcPts val="0"/>
              </a:spcBef>
              <a:spcAft>
                <a:spcPts val="0"/>
              </a:spcAft>
              <a:buSzPts val="1400"/>
              <a:buNone/>
            </a:pPr>
            <a:r>
              <a:t/>
            </a:r>
            <a:endParaRPr sz="1100">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Calibri"/>
              <a:buNone/>
            </a:pPr>
            <a:r>
              <a:t/>
            </a:r>
            <a:endParaRPr sz="1100">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t/>
            </a:r>
            <a:endParaRPr sz="1100">
              <a:latin typeface="Arial"/>
              <a:ea typeface="Arial"/>
              <a:cs typeface="Arial"/>
              <a:sym typeface="Arial"/>
            </a:endParaRPr>
          </a:p>
        </p:txBody>
      </p:sp>
      <p:sp>
        <p:nvSpPr>
          <p:cNvPr id="196" name="Google Shape;196;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sv-S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6" name="Google Shape;216;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sv-SE" sz="1100">
                <a:latin typeface="Arial"/>
                <a:ea typeface="Arial"/>
                <a:cs typeface="Arial"/>
                <a:sym typeface="Arial"/>
              </a:rPr>
              <a:t>An issue needs to be recognised as a “problem” by politicians, policy-makers and the overall community before it can be raised in the policy-making agenda. </a:t>
            </a:r>
            <a:endParaRPr sz="1100">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rPr lang="sv-SE" sz="1100">
                <a:latin typeface="Arial"/>
                <a:ea typeface="Arial"/>
                <a:cs typeface="Arial"/>
                <a:sym typeface="Arial"/>
              </a:rPr>
              <a:t>This is achieved either on an ad hoc basis through focusing on events such as disasters, accidents or crises and the linked media attention. </a:t>
            </a:r>
            <a:endParaRPr sz="1100">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rPr lang="sv-SE" sz="1100">
                <a:latin typeface="Arial"/>
                <a:ea typeface="Arial"/>
                <a:cs typeface="Arial"/>
                <a:sym typeface="Arial"/>
              </a:rPr>
              <a:t>Or, through more deliberate or planned avenues, where modelling results showing key information on the magnitude of the problem. </a:t>
            </a:r>
            <a:endParaRPr sz="1100">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rPr lang="sv-SE" sz="1100">
                <a:latin typeface="Arial"/>
                <a:ea typeface="Arial"/>
                <a:cs typeface="Arial"/>
                <a:sym typeface="Arial"/>
              </a:rPr>
              <a:t>Once a problem is identified, policymakers must determine whether or not it is a priority and whether it requires action.</a:t>
            </a:r>
            <a:endParaRPr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Calibri"/>
              <a:buNone/>
            </a:pPr>
            <a:r>
              <a:t/>
            </a:r>
            <a:endParaRPr sz="1100">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t/>
            </a:r>
            <a:endParaRPr sz="1100">
              <a:latin typeface="Arial"/>
              <a:ea typeface="Arial"/>
              <a:cs typeface="Arial"/>
              <a:sym typeface="Arial"/>
            </a:endParaRPr>
          </a:p>
        </p:txBody>
      </p:sp>
      <p:sp>
        <p:nvSpPr>
          <p:cNvPr id="217" name="Google Shape;217;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sv-S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2" name="Google Shape;232;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SzPts val="1400"/>
              <a:buNone/>
            </a:pPr>
            <a:r>
              <a:rPr lang="sv-SE" sz="1100">
                <a:latin typeface="Arial"/>
                <a:ea typeface="Arial"/>
                <a:cs typeface="Arial"/>
                <a:sym typeface="Arial"/>
              </a:rPr>
              <a:t>agenda setting refers to the process of defining and understanding the nature of the problem. </a:t>
            </a:r>
            <a:endParaRPr sz="1100">
              <a:latin typeface="Arial"/>
              <a:ea typeface="Arial"/>
              <a:cs typeface="Arial"/>
              <a:sym typeface="Arial"/>
            </a:endParaRPr>
          </a:p>
          <a:p>
            <a:pPr indent="0" lvl="0" marL="0" rtl="0" algn="just">
              <a:lnSpc>
                <a:spcPct val="100000"/>
              </a:lnSpc>
              <a:spcBef>
                <a:spcPts val="0"/>
              </a:spcBef>
              <a:spcAft>
                <a:spcPts val="0"/>
              </a:spcAft>
              <a:buSzPts val="1400"/>
              <a:buNone/>
            </a:pPr>
            <a:r>
              <a:rPr lang="sv-SE" sz="1100">
                <a:latin typeface="Arial"/>
                <a:ea typeface="Arial"/>
                <a:cs typeface="Arial"/>
                <a:sym typeface="Arial"/>
              </a:rPr>
              <a:t>Negotiation among stakeholders begins in this phase as how the agenda is defined can determine the tone and framework of the results to be achieved. </a:t>
            </a:r>
            <a:endParaRPr sz="1100">
              <a:latin typeface="Arial"/>
              <a:ea typeface="Arial"/>
              <a:cs typeface="Arial"/>
              <a:sym typeface="Arial"/>
            </a:endParaRPr>
          </a:p>
          <a:p>
            <a:pPr indent="0" lvl="0" marL="0" rtl="0" algn="just">
              <a:lnSpc>
                <a:spcPct val="100000"/>
              </a:lnSpc>
              <a:spcBef>
                <a:spcPts val="0"/>
              </a:spcBef>
              <a:spcAft>
                <a:spcPts val="0"/>
              </a:spcAft>
              <a:buSzPts val="1400"/>
              <a:buNone/>
            </a:pPr>
            <a:r>
              <a:rPr lang="sv-SE" sz="1100">
                <a:latin typeface="Arial"/>
                <a:ea typeface="Arial"/>
                <a:cs typeface="Arial"/>
                <a:sym typeface="Arial"/>
              </a:rPr>
              <a:t>Stakeholders often see this phase as vital to the policy-making process.</a:t>
            </a:r>
            <a:endParaRPr sz="1100">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t/>
            </a:r>
            <a:endParaRPr i="0" sz="1100" u="none" strike="noStrike">
              <a:solidFill>
                <a:schemeClr val="dk1"/>
              </a:solidFill>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rPr i="0" lang="sv-SE" sz="1100" u="none" strike="noStrike">
                <a:solidFill>
                  <a:schemeClr val="dk1"/>
                </a:solidFill>
                <a:latin typeface="Arial"/>
                <a:ea typeface="Arial"/>
                <a:cs typeface="Arial"/>
                <a:sym typeface="Arial"/>
              </a:rPr>
              <a:t>This step identifies new issues that may require government action. </a:t>
            </a:r>
            <a:r>
              <a:rPr lang="sv-SE" sz="1100">
                <a:latin typeface="Arial"/>
                <a:ea typeface="Arial"/>
                <a:cs typeface="Arial"/>
                <a:sym typeface="Arial"/>
              </a:rPr>
              <a:t>Decisions at this phase focus on whether and how to proceed. </a:t>
            </a:r>
            <a:r>
              <a:rPr i="0" lang="sv-SE" sz="1100" u="none" strike="noStrike">
                <a:solidFill>
                  <a:schemeClr val="dk1"/>
                </a:solidFill>
                <a:latin typeface="Arial"/>
                <a:ea typeface="Arial"/>
                <a:cs typeface="Arial"/>
                <a:sym typeface="Arial"/>
              </a:rPr>
              <a:t>For example, If multiple areas are identified policymakers might need to reach consensus if all can all be assessed, or particular issues may be given a priority.</a:t>
            </a:r>
            <a:endParaRPr sz="1100">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t/>
            </a:r>
            <a:endParaRPr i="0" sz="1100" u="none" strike="noStrike">
              <a:solidFill>
                <a:schemeClr val="dk1"/>
              </a:solidFill>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rPr i="0" lang="sv-SE" sz="1100" u="none" strike="noStrike">
                <a:solidFill>
                  <a:schemeClr val="dk1"/>
                </a:solidFill>
                <a:latin typeface="Arial"/>
                <a:ea typeface="Arial"/>
                <a:cs typeface="Arial"/>
                <a:sym typeface="Arial"/>
              </a:rPr>
              <a:t>New scientific results can be the foundation for new policies. Or new focus areas can be realised through horizon/foresight scanning events that identify emerging issues with policy-relevance. </a:t>
            </a:r>
            <a:endParaRPr sz="1100">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rPr i="1" lang="sv-SE" sz="1100" u="none" strike="noStrike">
                <a:solidFill>
                  <a:schemeClr val="dk1"/>
                </a:solidFill>
                <a:latin typeface="Arial"/>
                <a:ea typeface="Arial"/>
                <a:cs typeface="Arial"/>
                <a:sym typeface="Arial"/>
              </a:rPr>
              <a:t>For example</a:t>
            </a:r>
            <a:r>
              <a:rPr i="0" lang="sv-SE" sz="1100" u="none" strike="noStrike">
                <a:solidFill>
                  <a:schemeClr val="dk1"/>
                </a:solidFill>
                <a:latin typeface="Arial"/>
                <a:ea typeface="Arial"/>
                <a:cs typeface="Arial"/>
                <a:sym typeface="Arial"/>
              </a:rPr>
              <a:t>: a foresight study may indicate that growing population and steadily increasing energy consumption per capita will require an increased energy production. This, along with the need to reduce emissions and limit future climate change, may result in policymakers deciding to explore and assess if increasing solar panel usage is a relevant option.</a:t>
            </a:r>
            <a:endParaRPr sz="1100">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Calibri"/>
              <a:buNone/>
            </a:pPr>
            <a:r>
              <a:t/>
            </a:r>
            <a:endParaRPr sz="1100">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t/>
            </a:r>
            <a:endParaRPr sz="1100">
              <a:latin typeface="Arial"/>
              <a:ea typeface="Arial"/>
              <a:cs typeface="Arial"/>
              <a:sym typeface="Arial"/>
            </a:endParaRPr>
          </a:p>
        </p:txBody>
      </p:sp>
      <p:sp>
        <p:nvSpPr>
          <p:cNvPr id="233" name="Google Shape;233;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sv-S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8" name="Google Shape;248;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sv-SE" sz="1100">
                <a:latin typeface="Arial"/>
                <a:ea typeface="Arial"/>
                <a:cs typeface="Arial"/>
                <a:sym typeface="Arial"/>
              </a:rPr>
              <a:t>Policy formulation refers to the search for solutions. </a:t>
            </a:r>
            <a:endParaRPr sz="1100">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rPr lang="sv-SE" sz="1100">
                <a:latin typeface="Arial"/>
                <a:ea typeface="Arial"/>
                <a:cs typeface="Arial"/>
                <a:sym typeface="Arial"/>
              </a:rPr>
              <a:t>In this stage, policymakers develop potential solutions to the problem at hand. This involves conducting research, consulting with experts, and considering the potential costs and benefits of different policy options. </a:t>
            </a:r>
            <a:endParaRPr sz="1100">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rPr lang="sv-SE" sz="1100">
                <a:latin typeface="Arial"/>
                <a:ea typeface="Arial"/>
                <a:cs typeface="Arial"/>
                <a:sym typeface="Arial"/>
              </a:rPr>
              <a:t>Before a problem can reach the decision agenda, decision-makers must be given at least one alternative solution and ready to put in place. Politicians concerned with an array of problems will prioritize to act on the ones where the administration, the scientific community, or somebody else, could provide a constructive solution, often worked out in advance. Often developed by policy communities (including public institutions, universities, think-tanks, and/or private bodies) these provide alternative solutions for the problems. To achieve success, these policies should be technically sound, culturally and ethically acceptable and financially reasonable. Such solutions are accepted more readily if they do not conflict with other interests, and therefore, it is often worth studying other interests and pursuing such solutions.</a:t>
            </a:r>
            <a:endParaRPr i="0" sz="1100" u="none" cap="none" strike="noStrike">
              <a:solidFill>
                <a:schemeClr val="dk1"/>
              </a:solidFill>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t/>
            </a:r>
            <a:endParaRPr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Calibri"/>
              <a:buNone/>
            </a:pPr>
            <a:r>
              <a:t/>
            </a:r>
            <a:endParaRPr sz="1100">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t/>
            </a:r>
            <a:endParaRPr sz="1100">
              <a:latin typeface="Arial"/>
              <a:ea typeface="Arial"/>
              <a:cs typeface="Arial"/>
              <a:sym typeface="Arial"/>
            </a:endParaRPr>
          </a:p>
        </p:txBody>
      </p:sp>
      <p:sp>
        <p:nvSpPr>
          <p:cNvPr id="249" name="Google Shape;249;p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sv-S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4" name="Google Shape;264;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sv-SE" sz="1100">
                <a:latin typeface="Arial"/>
                <a:ea typeface="Arial"/>
                <a:cs typeface="Arial"/>
                <a:sym typeface="Arial"/>
              </a:rPr>
              <a:t>The adoption stage involves gaining approval for the proposed policy from relevant government bodies. </a:t>
            </a:r>
            <a:endParaRPr sz="1100">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rPr lang="sv-SE" sz="1100">
                <a:latin typeface="Arial"/>
                <a:ea typeface="Arial"/>
                <a:cs typeface="Arial"/>
                <a:sym typeface="Arial"/>
              </a:rPr>
              <a:t>This may involve drafting legislation, consulting with stakeholders, and negotiating with other policymakers.</a:t>
            </a:r>
            <a:endParaRPr sz="1100">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rPr i="1" lang="sv-SE" sz="1100" u="none" cap="none" strike="noStrike">
                <a:solidFill>
                  <a:schemeClr val="dk1"/>
                </a:solidFill>
                <a:latin typeface="Arial"/>
                <a:ea typeface="Arial"/>
                <a:cs typeface="Arial"/>
                <a:sym typeface="Arial"/>
              </a:rPr>
              <a:t>Example</a:t>
            </a:r>
            <a:r>
              <a:rPr i="0" lang="sv-SE" sz="1100" u="none" cap="none" strike="noStrike">
                <a:solidFill>
                  <a:schemeClr val="dk1"/>
                </a:solidFill>
                <a:latin typeface="Arial"/>
                <a:ea typeface="Arial"/>
                <a:cs typeface="Arial"/>
                <a:sym typeface="Arial"/>
              </a:rPr>
              <a:t>: A nation-wide policy to increase solar capacity can be implemented by the national government, but changing a law will require a vote in Parliament.</a:t>
            </a:r>
            <a:endParaRPr sz="1100">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rPr lang="sv-SE" sz="1100">
                <a:latin typeface="Arial"/>
                <a:ea typeface="Arial"/>
                <a:cs typeface="Arial"/>
                <a:sym typeface="Arial"/>
              </a:rPr>
              <a:t>Policymakers also seek approval and consent from interest groups.</a:t>
            </a:r>
            <a:endParaRPr sz="1100">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rPr lang="sv-SE" sz="1100">
                <a:latin typeface="Arial"/>
                <a:ea typeface="Arial"/>
                <a:cs typeface="Arial"/>
                <a:sym typeface="Arial"/>
              </a:rPr>
              <a:t>Policymakers need to be able to recognize appropriate moments in politics when a policy decision can be made. </a:t>
            </a:r>
            <a:endParaRPr sz="1100">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rPr lang="sv-SE" sz="1100">
                <a:latin typeface="Arial"/>
                <a:ea typeface="Arial"/>
                <a:cs typeface="Arial"/>
                <a:sym typeface="Arial"/>
              </a:rPr>
              <a:t>Suitable opportunities often arise in election campaigns; during the establishment of a new government; or during a change in parliament. </a:t>
            </a:r>
            <a:endParaRPr sz="1100">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rPr lang="sv-SE" sz="1100">
                <a:latin typeface="Arial"/>
                <a:ea typeface="Arial"/>
                <a:cs typeface="Arial"/>
                <a:sym typeface="Arial"/>
              </a:rPr>
              <a:t>The political process involves negotiations between all the parties involved and the more conflicting interests there are, the more difficult the process to find a common solution.</a:t>
            </a:r>
            <a:endParaRPr sz="1100">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Calibri"/>
              <a:buNone/>
            </a:pPr>
            <a:r>
              <a:t/>
            </a:r>
            <a:endParaRPr sz="1100">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Calibri"/>
              <a:buNone/>
            </a:pPr>
            <a:r>
              <a:t/>
            </a:r>
            <a:endParaRPr sz="1100">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t/>
            </a:r>
            <a:endParaRPr sz="1100">
              <a:latin typeface="Arial"/>
              <a:ea typeface="Arial"/>
              <a:cs typeface="Arial"/>
              <a:sym typeface="Arial"/>
            </a:endParaRPr>
          </a:p>
        </p:txBody>
      </p:sp>
      <p:sp>
        <p:nvSpPr>
          <p:cNvPr id="265" name="Google Shape;265;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sv-S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6" name="Google Shape;276;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sv-SE" sz="1100">
                <a:latin typeface="Arial"/>
                <a:ea typeface="Arial"/>
                <a:cs typeface="Arial"/>
                <a:sym typeface="Arial"/>
              </a:rPr>
              <a:t>Once a policy has been adopted, it must be implemented. This involves putting the policy into action, often through the creation of new programs or the modification of existing ones. </a:t>
            </a:r>
            <a:endParaRPr sz="1100">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rPr lang="sv-SE" sz="1100">
                <a:latin typeface="Arial"/>
                <a:ea typeface="Arial"/>
                <a:cs typeface="Arial"/>
                <a:sym typeface="Arial"/>
              </a:rPr>
              <a:t>Implementation may also involve hiring staff, developing guidelines and procedures, and distributing resources.</a:t>
            </a:r>
            <a:endParaRPr sz="1100">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rPr i="0" lang="sv-SE" sz="1100" u="none" strike="noStrike">
                <a:solidFill>
                  <a:schemeClr val="dk1"/>
                </a:solidFill>
                <a:latin typeface="Arial"/>
                <a:ea typeface="Arial"/>
                <a:cs typeface="Arial"/>
                <a:sym typeface="Arial"/>
              </a:rPr>
              <a:t>The implementation phase is e</a:t>
            </a:r>
            <a:r>
              <a:rPr lang="sv-SE" sz="1100">
                <a:latin typeface="Arial"/>
                <a:ea typeface="Arial"/>
                <a:cs typeface="Arial"/>
                <a:sym typeface="Arial"/>
              </a:rPr>
              <a:t>nsuring that the entity to operationalise the policy has the resources to do so, and that policy decisions are carried out as planned. This includes planning, sequencing actions, and developing resources, timeline, expenses and revenue etc. </a:t>
            </a:r>
            <a:r>
              <a:rPr i="0" lang="sv-SE" sz="1100" u="none" strike="noStrike">
                <a:solidFill>
                  <a:schemeClr val="dk1"/>
                </a:solidFill>
                <a:latin typeface="Arial"/>
                <a:ea typeface="Arial"/>
                <a:cs typeface="Arial"/>
                <a:sym typeface="Arial"/>
              </a:rPr>
              <a:t>This may include establishing that the correct partners have the resources and knowledge to implement the policy and monitoring to ensure correct policy implementation is also necessary.</a:t>
            </a:r>
            <a:endParaRPr sz="1100">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Calibri"/>
              <a:buNone/>
            </a:pPr>
            <a:r>
              <a:t/>
            </a:r>
            <a:endParaRPr i="0" sz="1100" u="none" strike="noStrike">
              <a:solidFill>
                <a:schemeClr val="dk1"/>
              </a:solidFill>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rPr i="0" lang="sv-SE" sz="1100" u="none" strike="noStrike">
                <a:solidFill>
                  <a:schemeClr val="dk1"/>
                </a:solidFill>
                <a:latin typeface="Arial"/>
                <a:ea typeface="Arial"/>
                <a:cs typeface="Arial"/>
                <a:sym typeface="Arial"/>
              </a:rPr>
              <a:t>Policy evaluation. This step assesses the effectiveness and success of the policy. </a:t>
            </a:r>
            <a:r>
              <a:rPr lang="sv-SE" sz="1100">
                <a:latin typeface="Arial"/>
                <a:ea typeface="Arial"/>
                <a:cs typeface="Arial"/>
                <a:sym typeface="Arial"/>
              </a:rPr>
              <a:t>After a policy has been implemented, policymakers must assess its effectiveness. This involves collecting data, monitoring progress, and analysing outcomes. </a:t>
            </a:r>
            <a:endParaRPr sz="1100">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rPr lang="sv-SE" sz="1100">
                <a:latin typeface="Arial"/>
                <a:ea typeface="Arial"/>
                <a:cs typeface="Arial"/>
                <a:sym typeface="Arial"/>
              </a:rPr>
              <a:t>The results of the evaluation can inform revisions to the policy or help policymakers make decisions about future policies.</a:t>
            </a:r>
            <a:endParaRPr sz="1100">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rPr i="0" lang="sv-SE" sz="1100" u="none" strike="noStrike">
                <a:solidFill>
                  <a:schemeClr val="dk1"/>
                </a:solidFill>
                <a:latin typeface="Arial"/>
                <a:ea typeface="Arial"/>
                <a:cs typeface="Arial"/>
                <a:sym typeface="Arial"/>
              </a:rPr>
              <a:t> Did any unpredicted effects occur? These assessments can be quantitative and/or qualitative.</a:t>
            </a:r>
            <a:r>
              <a:rPr lang="sv-SE" sz="1100">
                <a:latin typeface="Arial"/>
                <a:ea typeface="Arial"/>
                <a:cs typeface="Arial"/>
                <a:sym typeface="Arial"/>
              </a:rPr>
              <a:t> Assessing the extent to which the policy was successful or the decision was the correct one; if it was implemented correctly and, if so, had the desired effect.</a:t>
            </a:r>
            <a:endParaRPr sz="1100">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Calibri"/>
              <a:buNone/>
            </a:pPr>
            <a:r>
              <a:t/>
            </a:r>
            <a:endParaRPr i="0" sz="1100" u="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Calibri"/>
              <a:buNone/>
            </a:pPr>
            <a:r>
              <a:t/>
            </a:r>
            <a:endParaRPr sz="1100">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Calibri"/>
              <a:buNone/>
            </a:pPr>
            <a:r>
              <a:t/>
            </a:r>
            <a:endParaRPr sz="1100">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t/>
            </a:r>
            <a:endParaRPr sz="1100">
              <a:latin typeface="Arial"/>
              <a:ea typeface="Arial"/>
              <a:cs typeface="Arial"/>
              <a:sym typeface="Arial"/>
            </a:endParaRPr>
          </a:p>
        </p:txBody>
      </p:sp>
      <p:sp>
        <p:nvSpPr>
          <p:cNvPr id="277" name="Google Shape;277;p3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sv-S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2" name="Google Shape;292;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b="0" i="0" lang="sv-SE" sz="1200" u="none" cap="none" strike="noStrike">
                <a:solidFill>
                  <a:schemeClr val="dk1"/>
                </a:solidFill>
                <a:latin typeface="Calibri"/>
                <a:ea typeface="Calibri"/>
                <a:cs typeface="Calibri"/>
                <a:sym typeface="Calibri"/>
              </a:rPr>
              <a:t>The politics of policymaking refers to the ways in which political actors, institutions, and processes shape the development and implementation of public policies. Policymaking involves a complex interplay of competing interests, values, and ideologies, and is influenced by a wide range of factors, including public opinion, interest group advocacy, economic conditions, and electoral politics.</a:t>
            </a:r>
            <a:endParaRPr/>
          </a:p>
          <a:p>
            <a:pPr indent="-228600" lvl="0" marL="457200" marR="0" rtl="0" algn="l">
              <a:lnSpc>
                <a:spcPct val="100000"/>
              </a:lnSpc>
              <a:spcBef>
                <a:spcPts val="0"/>
              </a:spcBef>
              <a:spcAft>
                <a:spcPts val="0"/>
              </a:spcAft>
              <a:buClr>
                <a:srgbClr val="000000"/>
              </a:buClr>
              <a:buSzPts val="1400"/>
              <a:buFont typeface="Arial"/>
              <a:buNone/>
            </a:pPr>
            <a:r>
              <a:rPr b="0" i="0" lang="sv-SE" sz="1200" u="none" cap="none" strike="noStrike">
                <a:solidFill>
                  <a:schemeClr val="dk1"/>
                </a:solidFill>
                <a:latin typeface="Calibri"/>
                <a:ea typeface="Calibri"/>
                <a:cs typeface="Calibri"/>
                <a:sym typeface="Calibri"/>
              </a:rPr>
              <a:t>The politics of policymaking can also be shaped by the broader political context, such as the partisan makeup of government, the distribution of political power among different levels of government, and the role of interest groups and other stakeholders in shaping policy outcomes.</a:t>
            </a:r>
            <a:endParaRPr/>
          </a:p>
        </p:txBody>
      </p:sp>
      <p:sp>
        <p:nvSpPr>
          <p:cNvPr id="293" name="Google Shape;293;p3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sv-S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0" name="Google Shape;300;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sv-SE" sz="1100">
                <a:latin typeface="Arial"/>
                <a:ea typeface="Arial"/>
                <a:cs typeface="Arial"/>
                <a:sym typeface="Arial"/>
              </a:rPr>
              <a:t>Within this context, The policy cycle formula is useful to understand the process. However, its simplification is misleading. In reality, policymaking is fraught with complexity, uncertainty, inadequate data, and political conflict. </a:t>
            </a:r>
            <a:endParaRPr sz="1100">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rPr lang="sv-SE" sz="1100">
                <a:latin typeface="Arial"/>
                <a:ea typeface="Arial"/>
                <a:cs typeface="Arial"/>
                <a:sym typeface="Arial"/>
              </a:rPr>
              <a:t>policy-making is a complex, highly political and a continual process. It can stretch over long periods of time and involves many actors and interests, which may vary over the course of time. </a:t>
            </a:r>
            <a:endParaRPr sz="1100">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rPr lang="sv-SE" sz="1100">
                <a:latin typeface="Arial"/>
                <a:ea typeface="Arial"/>
                <a:cs typeface="Arial"/>
                <a:sym typeface="Arial"/>
              </a:rPr>
              <a:t>It is almost never straight forward and often feels more like a tangled web of process. Often, the completion of one stage does not guarantee movement to the next. Nor is progress in one stage dependent on completion of all tasks in the previous stage. The making of public policy is also often embedded in competitive politics</a:t>
            </a:r>
            <a:endParaRPr sz="1100">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rPr lang="sv-SE" sz="1100">
                <a:latin typeface="Arial"/>
                <a:ea typeface="Arial"/>
                <a:cs typeface="Arial"/>
                <a:sym typeface="Arial"/>
              </a:rPr>
              <a:t>Because policy is expressly about values – “who gets what, when and how” – and a process of determining how resources are distributed, the process is characterised by argumentation and persuasion and consensus is achieved as a result of negotiations and bargaining and trade-offs. </a:t>
            </a:r>
            <a:endParaRPr b="1" sz="1100">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t/>
            </a:r>
            <a:endParaRPr sz="1100">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t/>
            </a:r>
            <a:endParaRPr sz="1100">
              <a:latin typeface="Arial"/>
              <a:ea typeface="Arial"/>
              <a:cs typeface="Arial"/>
              <a:sym typeface="Arial"/>
            </a:endParaRPr>
          </a:p>
        </p:txBody>
      </p:sp>
      <p:sp>
        <p:nvSpPr>
          <p:cNvPr id="301" name="Google Shape;301;p3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sv-S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2" name="Google Shape;312;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just">
              <a:lnSpc>
                <a:spcPct val="100000"/>
              </a:lnSpc>
              <a:spcBef>
                <a:spcPts val="0"/>
              </a:spcBef>
              <a:spcAft>
                <a:spcPts val="0"/>
              </a:spcAft>
              <a:buSzPts val="1400"/>
              <a:buNone/>
            </a:pPr>
            <a:r>
              <a:rPr b="0" i="0" lang="sv-SE" sz="1200" u="none" cap="none" strike="noStrike">
                <a:solidFill>
                  <a:schemeClr val="dk1"/>
                </a:solidFill>
                <a:latin typeface="Calibri"/>
                <a:ea typeface="Calibri"/>
                <a:cs typeface="Calibri"/>
                <a:sym typeface="Calibri"/>
              </a:rPr>
              <a:t>Energy policy decisions are influenced by </a:t>
            </a:r>
            <a:endParaRPr/>
          </a:p>
          <a:p>
            <a:pPr indent="-228600" lvl="0" marL="457200" rtl="0" algn="just">
              <a:lnSpc>
                <a:spcPct val="100000"/>
              </a:lnSpc>
              <a:spcBef>
                <a:spcPts val="0"/>
              </a:spcBef>
              <a:spcAft>
                <a:spcPts val="0"/>
              </a:spcAft>
              <a:buSzPts val="1400"/>
              <a:buFont typeface="Arial"/>
              <a:buChar char="•"/>
            </a:pPr>
            <a:r>
              <a:rPr b="0" i="0" lang="sv-SE" sz="1200" u="none" cap="none" strike="noStrike">
                <a:solidFill>
                  <a:schemeClr val="dk1"/>
                </a:solidFill>
                <a:latin typeface="Calibri"/>
                <a:ea typeface="Calibri"/>
                <a:cs typeface="Calibri"/>
                <a:sym typeface="Calibri"/>
              </a:rPr>
              <a:t>the interests of various stakeholders, including energy producers, consumers, environmental groups, labour unions, and government officials. These stakeholders may have different priorities and may advocate for policies that benefit their interests.</a:t>
            </a:r>
            <a:endParaRPr/>
          </a:p>
          <a:p>
            <a:pPr indent="-228600" lvl="0" marL="457200" rtl="0" algn="just">
              <a:lnSpc>
                <a:spcPct val="100000"/>
              </a:lnSpc>
              <a:spcBef>
                <a:spcPts val="0"/>
              </a:spcBef>
              <a:spcAft>
                <a:spcPts val="0"/>
              </a:spcAft>
              <a:buSzPts val="1400"/>
              <a:buFont typeface="Arial"/>
              <a:buChar char="•"/>
            </a:pPr>
            <a:r>
              <a:rPr b="0" i="0" lang="sv-SE" sz="1200" u="none" cap="none" strike="noStrike">
                <a:solidFill>
                  <a:schemeClr val="dk1"/>
                </a:solidFill>
                <a:latin typeface="Calibri"/>
                <a:ea typeface="Calibri"/>
                <a:cs typeface="Calibri"/>
                <a:sym typeface="Calibri"/>
              </a:rPr>
              <a:t>political ideology, with different political parties and actors advocating for different approaches to energy production and consumption. For example, some politicians may prioritize the development of renewable energy sources, while others may prioritize the use of fossil fuels.</a:t>
            </a:r>
            <a:endParaRPr/>
          </a:p>
          <a:p>
            <a:pPr indent="-228600" lvl="0" marL="457200" marR="0" rtl="0" algn="just">
              <a:lnSpc>
                <a:spcPct val="100000"/>
              </a:lnSpc>
              <a:spcBef>
                <a:spcPts val="0"/>
              </a:spcBef>
              <a:spcAft>
                <a:spcPts val="0"/>
              </a:spcAft>
              <a:buClr>
                <a:srgbClr val="000000"/>
              </a:buClr>
              <a:buSzPts val="1400"/>
              <a:buFont typeface="Arial"/>
              <a:buChar char="•"/>
            </a:pPr>
            <a:r>
              <a:rPr b="0" i="0" lang="sv-SE" sz="1200" u="none" cap="none" strike="noStrike">
                <a:solidFill>
                  <a:schemeClr val="dk1"/>
                </a:solidFill>
                <a:latin typeface="Calibri"/>
                <a:ea typeface="Calibri"/>
                <a:cs typeface="Calibri"/>
                <a:sym typeface="Calibri"/>
              </a:rPr>
              <a:t>Economic considerations, including the cost of energy production and the impact of energy policy on economic growth and job creation.</a:t>
            </a:r>
            <a:endParaRPr/>
          </a:p>
          <a:p>
            <a:pPr indent="-228600" lvl="0" marL="457200" marR="0" rtl="0" algn="just">
              <a:lnSpc>
                <a:spcPct val="100000"/>
              </a:lnSpc>
              <a:spcBef>
                <a:spcPts val="0"/>
              </a:spcBef>
              <a:spcAft>
                <a:spcPts val="0"/>
              </a:spcAft>
              <a:buClr>
                <a:srgbClr val="000000"/>
              </a:buClr>
              <a:buSzPts val="1400"/>
              <a:buFont typeface="Arial"/>
              <a:buChar char="•"/>
            </a:pPr>
            <a:r>
              <a:rPr b="0" i="0" lang="sv-SE" sz="1200" u="none" cap="none" strike="noStrike">
                <a:solidFill>
                  <a:schemeClr val="dk1"/>
                </a:solidFill>
                <a:latin typeface="Calibri"/>
                <a:ea typeface="Calibri"/>
                <a:cs typeface="Calibri"/>
                <a:sym typeface="Calibri"/>
              </a:rPr>
              <a:t>international relations, including geopolitical considerations and the influence of international energy markets.</a:t>
            </a:r>
            <a:endParaRPr/>
          </a:p>
          <a:p>
            <a:pPr indent="-228600" lvl="0" marL="457200" rtl="0" algn="just">
              <a:lnSpc>
                <a:spcPct val="100000"/>
              </a:lnSpc>
              <a:spcBef>
                <a:spcPts val="0"/>
              </a:spcBef>
              <a:spcAft>
                <a:spcPts val="0"/>
              </a:spcAft>
              <a:buSzPts val="1400"/>
              <a:buNone/>
            </a:pPr>
            <a:r>
              <a:t/>
            </a:r>
            <a:endParaRPr b="1" sz="1200">
              <a:latin typeface="Times New Roman"/>
              <a:ea typeface="Times New Roman"/>
              <a:cs typeface="Times New Roman"/>
              <a:sym typeface="Times New Roman"/>
            </a:endParaRPr>
          </a:p>
        </p:txBody>
      </p:sp>
      <p:sp>
        <p:nvSpPr>
          <p:cNvPr id="313" name="Google Shape;313;p4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sv-S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4" name="Google Shape;354;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just">
              <a:lnSpc>
                <a:spcPct val="100000"/>
              </a:lnSpc>
              <a:spcBef>
                <a:spcPts val="0"/>
              </a:spcBef>
              <a:spcAft>
                <a:spcPts val="0"/>
              </a:spcAft>
              <a:buClr>
                <a:srgbClr val="000000"/>
              </a:buClr>
              <a:buSzPts val="1400"/>
              <a:buFont typeface="Arial"/>
              <a:buNone/>
            </a:pPr>
            <a:r>
              <a:rPr lang="sv-SE" sz="1100">
                <a:latin typeface="Arial"/>
                <a:ea typeface="Arial"/>
                <a:cs typeface="Arial"/>
                <a:sym typeface="Arial"/>
              </a:rPr>
              <a:t>Energy policy is inherently political as it involves decisions made by governments and other political actors regarding the production, distribution, and consumption of energy resources. Here are some examples of energy policies that are political:</a:t>
            </a:r>
            <a:endParaRPr sz="1100">
              <a:latin typeface="Arial"/>
              <a:ea typeface="Arial"/>
              <a:cs typeface="Arial"/>
              <a:sym typeface="Arial"/>
            </a:endParaRPr>
          </a:p>
          <a:p>
            <a:pPr indent="-266700" lvl="0" marL="285750" rtl="0" algn="l">
              <a:lnSpc>
                <a:spcPct val="100000"/>
              </a:lnSpc>
              <a:spcBef>
                <a:spcPts val="0"/>
              </a:spcBef>
              <a:spcAft>
                <a:spcPts val="0"/>
              </a:spcAft>
              <a:buSzPts val="1100"/>
              <a:buChar char="•"/>
            </a:pPr>
            <a:r>
              <a:rPr lang="sv-SE" sz="1100">
                <a:latin typeface="Arial"/>
                <a:ea typeface="Arial"/>
                <a:cs typeface="Arial"/>
                <a:sym typeface="Arial"/>
              </a:rPr>
              <a:t>Financial support to the fossil fuel industry can be seen as a political decision to support the industry and its interests.</a:t>
            </a:r>
            <a:endParaRPr sz="1100">
              <a:latin typeface="Arial"/>
              <a:ea typeface="Arial"/>
              <a:cs typeface="Arial"/>
              <a:sym typeface="Arial"/>
            </a:endParaRPr>
          </a:p>
          <a:p>
            <a:pPr indent="-266700" lvl="0" marL="285750" rtl="0" algn="l">
              <a:lnSpc>
                <a:spcPct val="100000"/>
              </a:lnSpc>
              <a:spcBef>
                <a:spcPts val="0"/>
              </a:spcBef>
              <a:spcAft>
                <a:spcPts val="0"/>
              </a:spcAft>
              <a:buSzPts val="1100"/>
              <a:buChar char="•"/>
            </a:pPr>
            <a:r>
              <a:rPr lang="sv-SE" sz="1100">
                <a:latin typeface="Arial"/>
                <a:ea typeface="Arial"/>
                <a:cs typeface="Arial"/>
                <a:sym typeface="Arial"/>
              </a:rPr>
              <a:t>Governments incentives such as tax credits to promote the development of renewable energy sources may be seen as a political decision.</a:t>
            </a:r>
            <a:endParaRPr sz="1100">
              <a:latin typeface="Arial"/>
              <a:ea typeface="Arial"/>
              <a:cs typeface="Arial"/>
              <a:sym typeface="Arial"/>
            </a:endParaRPr>
          </a:p>
          <a:p>
            <a:pPr indent="-266700" lvl="0" marL="285750" rtl="0" algn="l">
              <a:lnSpc>
                <a:spcPct val="100000"/>
              </a:lnSpc>
              <a:spcBef>
                <a:spcPts val="0"/>
              </a:spcBef>
              <a:spcAft>
                <a:spcPts val="0"/>
              </a:spcAft>
              <a:buSzPts val="1100"/>
              <a:buChar char="•"/>
            </a:pPr>
            <a:r>
              <a:rPr lang="sv-SE" sz="1100">
                <a:latin typeface="Arial"/>
                <a:ea typeface="Arial"/>
                <a:cs typeface="Arial"/>
                <a:sym typeface="Arial"/>
              </a:rPr>
              <a:t>Some countries prioritise energy independence more than anything as a political goal, which can involve investing in domestic energy production.</a:t>
            </a:r>
            <a:endParaRPr sz="1100">
              <a:latin typeface="Arial"/>
              <a:ea typeface="Arial"/>
              <a:cs typeface="Arial"/>
              <a:sym typeface="Arial"/>
            </a:endParaRPr>
          </a:p>
          <a:p>
            <a:pPr indent="-266700" lvl="0" marL="285750" rtl="0" algn="l">
              <a:lnSpc>
                <a:spcPct val="100000"/>
              </a:lnSpc>
              <a:spcBef>
                <a:spcPts val="0"/>
              </a:spcBef>
              <a:spcAft>
                <a:spcPts val="0"/>
              </a:spcAft>
              <a:buSzPts val="1100"/>
              <a:buChar char="•"/>
            </a:pPr>
            <a:r>
              <a:rPr lang="sv-SE" sz="1100">
                <a:latin typeface="Arial"/>
                <a:ea typeface="Arial"/>
                <a:cs typeface="Arial"/>
                <a:sym typeface="Arial"/>
              </a:rPr>
              <a:t>Climate change regulations, such as carbon pricing, are often politically contentious, as they can have economic impacts.</a:t>
            </a:r>
            <a:endParaRPr sz="1100">
              <a:latin typeface="Arial"/>
              <a:ea typeface="Arial"/>
              <a:cs typeface="Arial"/>
              <a:sym typeface="Arial"/>
            </a:endParaRPr>
          </a:p>
          <a:p>
            <a:pPr indent="-228600" lvl="0" marL="457200" marR="0" rtl="0" algn="just">
              <a:lnSpc>
                <a:spcPct val="100000"/>
              </a:lnSpc>
              <a:spcBef>
                <a:spcPts val="0"/>
              </a:spcBef>
              <a:spcAft>
                <a:spcPts val="0"/>
              </a:spcAft>
              <a:buClr>
                <a:srgbClr val="000000"/>
              </a:buClr>
              <a:buSzPts val="1400"/>
              <a:buFont typeface="Arial"/>
              <a:buNone/>
            </a:pPr>
            <a:r>
              <a:rPr i="0" lang="sv-SE" sz="1100" u="none" cap="none" strike="noStrike">
                <a:solidFill>
                  <a:schemeClr val="dk1"/>
                </a:solidFill>
                <a:latin typeface="Arial"/>
                <a:ea typeface="Arial"/>
                <a:cs typeface="Arial"/>
                <a:sym typeface="Arial"/>
              </a:rPr>
              <a:t>Overall, energy policy is closely tied to political decisions and priorities, and can have significant economic, social, and environmental implications.</a:t>
            </a:r>
            <a:endParaRPr sz="1100">
              <a:latin typeface="Arial"/>
              <a:ea typeface="Arial"/>
              <a:cs typeface="Arial"/>
              <a:sym typeface="Arial"/>
            </a:endParaRPr>
          </a:p>
          <a:p>
            <a:pPr indent="-228600" lvl="0" marL="457200" rtl="0" algn="just">
              <a:lnSpc>
                <a:spcPct val="100000"/>
              </a:lnSpc>
              <a:spcBef>
                <a:spcPts val="0"/>
              </a:spcBef>
              <a:spcAft>
                <a:spcPts val="0"/>
              </a:spcAft>
              <a:buSzPts val="1400"/>
              <a:buNone/>
            </a:pPr>
            <a:r>
              <a:t/>
            </a:r>
            <a:endParaRPr b="1" sz="1100">
              <a:latin typeface="Arial"/>
              <a:ea typeface="Arial"/>
              <a:cs typeface="Arial"/>
              <a:sym typeface="Arial"/>
            </a:endParaRPr>
          </a:p>
        </p:txBody>
      </p:sp>
      <p:sp>
        <p:nvSpPr>
          <p:cNvPr id="355" name="Google Shape;355;p4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sv-S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 name="Google Shape;8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1000"/>
              </a:spcBef>
              <a:spcAft>
                <a:spcPts val="0"/>
              </a:spcAft>
              <a:buSzPts val="1400"/>
              <a:buNone/>
            </a:pPr>
            <a:r>
              <a:rPr i="0" lang="sv-SE" sz="1100" u="none" cap="none" strike="noStrike">
                <a:solidFill>
                  <a:schemeClr val="dk1"/>
                </a:solidFill>
                <a:latin typeface="Arial"/>
                <a:ea typeface="Arial"/>
                <a:cs typeface="Arial"/>
                <a:sym typeface="Arial"/>
              </a:rPr>
              <a:t>Lecture 2: policy and policymaking</a:t>
            </a:r>
            <a:endParaRPr sz="1100">
              <a:latin typeface="Arial"/>
              <a:ea typeface="Arial"/>
              <a:cs typeface="Arial"/>
              <a:sym typeface="Arial"/>
            </a:endParaRPr>
          </a:p>
          <a:p>
            <a:pPr indent="-228600" lvl="0" marL="457200" marR="0" rtl="0" algn="l">
              <a:lnSpc>
                <a:spcPct val="100000"/>
              </a:lnSpc>
              <a:spcBef>
                <a:spcPts val="1000"/>
              </a:spcBef>
              <a:spcAft>
                <a:spcPts val="0"/>
              </a:spcAft>
              <a:buClr>
                <a:srgbClr val="000000"/>
              </a:buClr>
              <a:buSzPts val="1400"/>
              <a:buFont typeface="Arial"/>
              <a:buNone/>
            </a:pPr>
            <a:r>
              <a:rPr lang="sv-SE" sz="1100">
                <a:latin typeface="Arial"/>
                <a:ea typeface="Arial"/>
                <a:cs typeface="Arial"/>
                <a:sym typeface="Arial"/>
              </a:rPr>
              <a:t>By the end of this lecture, you will be able to define policy and describe the process of public policymaking, understand the concept of ‘science-policy interface’ and the role of evidence in policymaking, discuss the political nature of the policymaking process, start discussion on the political factors that influence policymaking and understand the politics of energy policymaking</a:t>
            </a:r>
            <a:endParaRPr sz="1100">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86" name="Google Shape;86;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sv-S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3" name="Google Shape;363;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364" name="Google Shape;364;p4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sv-S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1" name="Google Shape;371;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6" name="Google Shape;3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 name="Google Shape;94;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imes New Roman"/>
              <a:buNone/>
            </a:pPr>
            <a:r>
              <a:rPr lang="sv-SE" sz="1100">
                <a:latin typeface="Arial"/>
                <a:ea typeface="Arial"/>
                <a:cs typeface="Arial"/>
                <a:sym typeface="Arial"/>
              </a:rPr>
              <a:t>Policy is a term used to describe a formal decision or plan of action adopted by an entity representing public or private interests (e.g. government, ministry, agency, industry, firm) to achieve a goal. Thus, it largely refers to the choices actors with authority make. </a:t>
            </a:r>
            <a:endParaRPr sz="1100">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Times New Roman"/>
              <a:buNone/>
            </a:pPr>
            <a:r>
              <a:rPr lang="sv-SE" sz="1100">
                <a:latin typeface="Arial"/>
                <a:ea typeface="Arial"/>
                <a:cs typeface="Arial"/>
                <a:sym typeface="Arial"/>
              </a:rPr>
              <a:t>There are many reasons why policies are needed, for example to set goals, to guide the design and delivery of services, and articulate rules and regulations.</a:t>
            </a:r>
            <a:endParaRPr sz="1100">
              <a:latin typeface="Arial"/>
              <a:ea typeface="Arial"/>
              <a:cs typeface="Arial"/>
              <a:sym typeface="Arial"/>
            </a:endParaRPr>
          </a:p>
          <a:p>
            <a:pPr indent="0" lvl="0" marL="0" rtl="0" algn="l">
              <a:lnSpc>
                <a:spcPct val="100000"/>
              </a:lnSpc>
              <a:spcBef>
                <a:spcPts val="0"/>
              </a:spcBef>
              <a:spcAft>
                <a:spcPts val="0"/>
              </a:spcAft>
              <a:buSzPts val="1400"/>
              <a:buNone/>
            </a:pPr>
            <a:r>
              <a:t/>
            </a:r>
            <a:endParaRPr sz="1100">
              <a:latin typeface="Arial"/>
              <a:ea typeface="Arial"/>
              <a:cs typeface="Arial"/>
              <a:sym typeface="Arial"/>
            </a:endParaRPr>
          </a:p>
          <a:p>
            <a:pPr indent="0" lvl="0" marL="0" rtl="0" algn="l">
              <a:lnSpc>
                <a:spcPct val="100000"/>
              </a:lnSpc>
              <a:spcBef>
                <a:spcPts val="0"/>
              </a:spcBef>
              <a:spcAft>
                <a:spcPts val="0"/>
              </a:spcAft>
              <a:buSzPts val="1400"/>
              <a:buNone/>
            </a:pPr>
            <a:r>
              <a:rPr lang="sv-SE" sz="1100">
                <a:latin typeface="Arial"/>
                <a:ea typeface="Arial"/>
                <a:cs typeface="Arial"/>
                <a:sym typeface="Arial"/>
              </a:rPr>
              <a:t>Policy aims to solve a problem by identifying and articulating solutions. Hence it is often a goal oriented and purposive statement of action that offer guidance on the design and delivery of a stated objective (e.g. services).  </a:t>
            </a:r>
            <a:endParaRPr sz="1100">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Times New Roman"/>
              <a:buNone/>
            </a:pPr>
            <a:r>
              <a:rPr lang="sv-SE" sz="1100">
                <a:latin typeface="Arial"/>
                <a:ea typeface="Arial"/>
                <a:cs typeface="Arial"/>
                <a:sym typeface="Arial"/>
              </a:rPr>
              <a:t>Policy can be</a:t>
            </a:r>
            <a:endParaRPr sz="1100">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Times New Roman"/>
              <a:buNone/>
            </a:pPr>
            <a:r>
              <a:rPr lang="sv-SE" sz="1100">
                <a:latin typeface="Arial"/>
                <a:ea typeface="Arial"/>
                <a:cs typeface="Arial"/>
                <a:sym typeface="Arial"/>
              </a:rPr>
              <a:t>Broad and goa-oriented statement– set direction; (for example, transition to net zero economy)</a:t>
            </a:r>
            <a:endParaRPr sz="1100">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Times New Roman"/>
              <a:buNone/>
            </a:pPr>
            <a:r>
              <a:rPr lang="sv-SE" sz="1100">
                <a:latin typeface="Arial"/>
                <a:ea typeface="Arial"/>
                <a:cs typeface="Arial"/>
                <a:sym typeface="Arial"/>
              </a:rPr>
              <a:t>a statement of principle and an expression of intent intent (for example, ‘will increase access to clean energy’); </a:t>
            </a:r>
            <a:endParaRPr sz="1100">
              <a:latin typeface="Arial"/>
              <a:ea typeface="Arial"/>
              <a:cs typeface="Arial"/>
              <a:sym typeface="Arial"/>
            </a:endParaRPr>
          </a:p>
          <a:p>
            <a:pPr indent="0" lvl="0" marL="0" marR="0" rtl="0" algn="l">
              <a:lnSpc>
                <a:spcPct val="100000"/>
              </a:lnSpc>
              <a:spcBef>
                <a:spcPts val="0"/>
              </a:spcBef>
              <a:spcAft>
                <a:spcPts val="0"/>
              </a:spcAft>
              <a:buClr>
                <a:schemeClr val="dk1"/>
              </a:buClr>
              <a:buSzPts val="900"/>
              <a:buFont typeface="Calibri"/>
              <a:buNone/>
            </a:pPr>
            <a:r>
              <a:rPr i="0" lang="sv-SE" sz="1100" u="none" cap="none" strike="noStrike">
                <a:solidFill>
                  <a:schemeClr val="dk1"/>
                </a:solidFill>
                <a:latin typeface="Arial"/>
                <a:ea typeface="Arial"/>
                <a:cs typeface="Arial"/>
                <a:sym typeface="Arial"/>
              </a:rPr>
              <a:t>an expression of standards and expectations to guide public or economic sector actions,</a:t>
            </a:r>
            <a:endParaRPr sz="1100">
              <a:latin typeface="Arial"/>
              <a:ea typeface="Arial"/>
              <a:cs typeface="Arial"/>
              <a:sym typeface="Arial"/>
            </a:endParaRPr>
          </a:p>
          <a:p>
            <a:pPr indent="0" lvl="0" marL="0" marR="0" rtl="0" algn="l">
              <a:lnSpc>
                <a:spcPct val="100000"/>
              </a:lnSpc>
              <a:spcBef>
                <a:spcPts val="0"/>
              </a:spcBef>
              <a:spcAft>
                <a:spcPts val="0"/>
              </a:spcAft>
              <a:buClr>
                <a:schemeClr val="dk1"/>
              </a:buClr>
              <a:buSzPts val="900"/>
              <a:buFont typeface="Calibri"/>
              <a:buNone/>
            </a:pPr>
            <a:r>
              <a:rPr i="0" lang="sv-SE" sz="1100" u="none" cap="none" strike="noStrike">
                <a:solidFill>
                  <a:schemeClr val="dk1"/>
                </a:solidFill>
                <a:latin typeface="Arial"/>
                <a:ea typeface="Arial"/>
                <a:cs typeface="Arial"/>
                <a:sym typeface="Arial"/>
              </a:rPr>
              <a:t>an authorisation of decisions, or stated position of intended outcome</a:t>
            </a:r>
            <a:endParaRPr sz="1100">
              <a:latin typeface="Arial"/>
              <a:ea typeface="Arial"/>
              <a:cs typeface="Arial"/>
              <a:sym typeface="Arial"/>
            </a:endParaRPr>
          </a:p>
          <a:p>
            <a:pPr indent="0" lvl="0" marL="0" marR="0" rtl="0" algn="l">
              <a:lnSpc>
                <a:spcPct val="100000"/>
              </a:lnSpc>
              <a:spcBef>
                <a:spcPts val="0"/>
              </a:spcBef>
              <a:spcAft>
                <a:spcPts val="0"/>
              </a:spcAft>
              <a:buClr>
                <a:schemeClr val="dk1"/>
              </a:buClr>
              <a:buSzPts val="900"/>
              <a:buFont typeface="Calibri"/>
              <a:buNone/>
            </a:pPr>
            <a:r>
              <a:rPr i="0" lang="sv-SE" sz="1100" u="none" cap="none" strike="noStrike">
                <a:solidFill>
                  <a:schemeClr val="dk1"/>
                </a:solidFill>
                <a:latin typeface="Arial"/>
                <a:ea typeface="Arial"/>
                <a:cs typeface="Arial"/>
                <a:sym typeface="Arial"/>
              </a:rPr>
              <a:t>an outcome-based commitment that are endorsed by authorities and political leaders.</a:t>
            </a:r>
            <a:r>
              <a:rPr lang="sv-SE" sz="1100">
                <a:latin typeface="Arial"/>
                <a:ea typeface="Arial"/>
                <a:cs typeface="Arial"/>
                <a:sym typeface="Arial"/>
              </a:rPr>
              <a:t>  (for example, set target for reducing GHG emissions).</a:t>
            </a:r>
            <a:endParaRPr sz="1100">
              <a:latin typeface="Arial"/>
              <a:ea typeface="Arial"/>
              <a:cs typeface="Arial"/>
              <a:sym typeface="Arial"/>
            </a:endParaRPr>
          </a:p>
          <a:p>
            <a:pPr indent="0" lvl="0" marL="0" rtl="0" algn="l">
              <a:lnSpc>
                <a:spcPct val="100000"/>
              </a:lnSpc>
              <a:spcBef>
                <a:spcPts val="0"/>
              </a:spcBef>
              <a:spcAft>
                <a:spcPts val="0"/>
              </a:spcAft>
              <a:buSzPts val="1400"/>
              <a:buNone/>
            </a:pPr>
            <a:r>
              <a:t/>
            </a:r>
            <a:endParaRPr sz="1100">
              <a:latin typeface="Arial"/>
              <a:ea typeface="Arial"/>
              <a:cs typeface="Arial"/>
              <a:sym typeface="Arial"/>
            </a:endParaRPr>
          </a:p>
          <a:p>
            <a:pPr indent="0" lvl="0" marL="0" rtl="0" algn="l">
              <a:lnSpc>
                <a:spcPct val="100000"/>
              </a:lnSpc>
              <a:spcBef>
                <a:spcPts val="0"/>
              </a:spcBef>
              <a:spcAft>
                <a:spcPts val="0"/>
              </a:spcAft>
              <a:buSzPts val="1400"/>
              <a:buNone/>
            </a:pPr>
            <a:r>
              <a:t/>
            </a:r>
            <a:endParaRPr sz="1100">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95" name="Google Shape;95;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sv-S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 name="Google Shape;103;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sv-SE" sz="1200">
                <a:latin typeface="Calibri"/>
                <a:ea typeface="Calibri"/>
                <a:cs typeface="Calibri"/>
                <a:sym typeface="Calibri"/>
              </a:rPr>
              <a:t> </a:t>
            </a:r>
            <a:r>
              <a:rPr lang="sv-SE" sz="1200">
                <a:solidFill>
                  <a:schemeClr val="dk1"/>
                </a:solidFill>
                <a:latin typeface="Arial"/>
                <a:ea typeface="Arial"/>
                <a:cs typeface="Arial"/>
                <a:sym typeface="Arial"/>
              </a:rPr>
              <a:t>Public policy can be defined as a course or principle of action adopted or proposed by government agencies and bodies. </a:t>
            </a:r>
            <a:endParaRPr/>
          </a:p>
          <a:p>
            <a:pPr indent="0" lvl="0" marL="0" marR="0" rtl="0" algn="l">
              <a:lnSpc>
                <a:spcPct val="100000"/>
              </a:lnSpc>
              <a:spcBef>
                <a:spcPts val="0"/>
              </a:spcBef>
              <a:spcAft>
                <a:spcPts val="0"/>
              </a:spcAft>
              <a:buClr>
                <a:schemeClr val="dk1"/>
              </a:buClr>
              <a:buSzPts val="1200"/>
              <a:buFont typeface="Times New Roman"/>
              <a:buNone/>
            </a:pPr>
            <a:r>
              <a:rPr lang="sv-SE" sz="1200">
                <a:latin typeface="Times New Roman"/>
                <a:ea typeface="Times New Roman"/>
                <a:cs typeface="Times New Roman"/>
                <a:sym typeface="Times New Roman"/>
              </a:rPr>
              <a:t>Thomas Dye (1976) defines public policy as “whatever governments choose to do or not to do” meaning a public policy (as opposed to the policy of a firm or an industry) flows from the decisions of a </a:t>
            </a:r>
            <a:r>
              <a:rPr b="1" lang="sv-SE" sz="1200">
                <a:latin typeface="Times New Roman"/>
                <a:ea typeface="Times New Roman"/>
                <a:cs typeface="Times New Roman"/>
                <a:sym typeface="Times New Roman"/>
              </a:rPr>
              <a:t>government</a:t>
            </a:r>
            <a:r>
              <a:rPr lang="sv-SE" sz="1200">
                <a:latin typeface="Times New Roman"/>
                <a:ea typeface="Times New Roman"/>
                <a:cs typeface="Times New Roman"/>
                <a:sym typeface="Times New Roman"/>
              </a:rPr>
              <a:t> (the duly constituted executive authority of a territory); it is a result of deliberate </a:t>
            </a:r>
            <a:r>
              <a:rPr b="1" lang="sv-SE" sz="1200">
                <a:latin typeface="Times New Roman"/>
                <a:ea typeface="Times New Roman"/>
                <a:cs typeface="Times New Roman"/>
                <a:sym typeface="Times New Roman"/>
              </a:rPr>
              <a:t>choice</a:t>
            </a:r>
            <a:r>
              <a:rPr lang="sv-SE" sz="1200">
                <a:latin typeface="Times New Roman"/>
                <a:ea typeface="Times New Roman"/>
                <a:cs typeface="Times New Roman"/>
                <a:sym typeface="Times New Roman"/>
              </a:rPr>
              <a:t> between alternative ways of proceeding; and it results in </a:t>
            </a:r>
            <a:r>
              <a:rPr b="1" lang="sv-SE" sz="1200">
                <a:latin typeface="Times New Roman"/>
                <a:ea typeface="Times New Roman"/>
                <a:cs typeface="Times New Roman"/>
                <a:sym typeface="Times New Roman"/>
              </a:rPr>
              <a:t>actions and action plans</a:t>
            </a:r>
            <a:r>
              <a:rPr lang="sv-SE" sz="1200">
                <a:latin typeface="Times New Roman"/>
                <a:ea typeface="Times New Roman"/>
                <a:cs typeface="Times New Roman"/>
                <a:sym typeface="Times New Roman"/>
              </a:rPr>
              <a:t>.</a:t>
            </a:r>
            <a:endParaRPr/>
          </a:p>
          <a:p>
            <a:pPr indent="0" lvl="0" marL="0" marR="0" rtl="0" algn="l">
              <a:lnSpc>
                <a:spcPct val="100000"/>
              </a:lnSpc>
              <a:spcBef>
                <a:spcPts val="0"/>
              </a:spcBef>
              <a:spcAft>
                <a:spcPts val="0"/>
              </a:spcAft>
              <a:buClr>
                <a:schemeClr val="dk1"/>
              </a:buClr>
              <a:buSzPts val="1200"/>
              <a:buFont typeface="Calibri"/>
              <a:buNone/>
            </a:pPr>
            <a:r>
              <a:t/>
            </a:r>
            <a:endParaRPr sz="1200">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rPr lang="sv-SE" sz="1200">
                <a:solidFill>
                  <a:schemeClr val="dk1"/>
                </a:solidFill>
                <a:latin typeface="Arial"/>
                <a:ea typeface="Arial"/>
                <a:cs typeface="Arial"/>
                <a:sym typeface="Arial"/>
              </a:rPr>
              <a:t>In total, Public policy encompasses the system of laws, regulatory measures, administrative mechanisms, courses of action and funding priorities concerning a given topic implemented by a governmental entity or its representatives. </a:t>
            </a:r>
            <a:endParaRPr/>
          </a:p>
          <a:p>
            <a:pPr indent="0" lvl="0" marL="0" marR="0" rtl="0" algn="l">
              <a:lnSpc>
                <a:spcPct val="100000"/>
              </a:lnSpc>
              <a:spcBef>
                <a:spcPts val="0"/>
              </a:spcBef>
              <a:spcAft>
                <a:spcPts val="0"/>
              </a:spcAft>
              <a:buClr>
                <a:schemeClr val="dk1"/>
              </a:buClr>
              <a:buSzPts val="1200"/>
              <a:buFont typeface="Calibri"/>
              <a:buNone/>
            </a:pPr>
            <a:r>
              <a:t/>
            </a:r>
            <a:endParaRPr sz="1200">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sv-SE" sz="1200">
                <a:highlight>
                  <a:srgbClr val="FFFF00"/>
                </a:highlight>
              </a:rPr>
              <a:t>The specific feature of public policy lies in the fact that they are politically legitimised. Political officials endorse them and present them as the desirable or unavoidable result of collective choices.</a:t>
            </a:r>
            <a:endParaRPr/>
          </a:p>
          <a:p>
            <a:pPr indent="0" lvl="0" marL="0" marR="0" rtl="0" algn="l">
              <a:lnSpc>
                <a:spcPct val="100000"/>
              </a:lnSpc>
              <a:spcBef>
                <a:spcPts val="0"/>
              </a:spcBef>
              <a:spcAft>
                <a:spcPts val="0"/>
              </a:spcAft>
              <a:buClr>
                <a:schemeClr val="dk1"/>
              </a:buClr>
              <a:buSzPts val="1200"/>
              <a:buFont typeface="Calibri"/>
              <a:buNone/>
            </a:pPr>
            <a:r>
              <a:t/>
            </a:r>
            <a:endParaRPr sz="1200">
              <a:highlight>
                <a:srgbClr val="FFFF00"/>
              </a:highlight>
            </a:endParaRPr>
          </a:p>
          <a:p>
            <a:pPr indent="0" lvl="0" marL="0" marR="0" rtl="0" algn="l">
              <a:lnSpc>
                <a:spcPct val="100000"/>
              </a:lnSpc>
              <a:spcBef>
                <a:spcPts val="0"/>
              </a:spcBef>
              <a:spcAft>
                <a:spcPts val="0"/>
              </a:spcAft>
              <a:buClr>
                <a:schemeClr val="dk1"/>
              </a:buClr>
              <a:buSzPts val="1200"/>
              <a:buFont typeface="Calibri"/>
              <a:buNone/>
            </a:pPr>
            <a:r>
              <a:rPr b="0" i="0" lang="sv-SE" sz="1200" u="none" cap="none" strike="noStrike">
                <a:solidFill>
                  <a:schemeClr val="dk1"/>
                </a:solidFill>
                <a:highlight>
                  <a:srgbClr val="FFFF00"/>
                </a:highlight>
                <a:latin typeface="Calibri"/>
                <a:ea typeface="Calibri"/>
                <a:cs typeface="Calibri"/>
                <a:sym typeface="Calibri"/>
              </a:rPr>
              <a:t>Public policy plays a critical role in regulating the relationship between different economic sectors, social groups and political organisations. it defines roles, responsibilities and accountabilities, it distributes risks and opportunities, and it mediates between competing interests. </a:t>
            </a:r>
            <a:endParaRPr>
              <a:highlight>
                <a:srgbClr val="FFFF00"/>
              </a:highlight>
            </a:endParaRPr>
          </a:p>
          <a:p>
            <a:pPr indent="0" lvl="0" marL="0" marR="0" rtl="0" algn="l">
              <a:lnSpc>
                <a:spcPct val="100000"/>
              </a:lnSpc>
              <a:spcBef>
                <a:spcPts val="0"/>
              </a:spcBef>
              <a:spcAft>
                <a:spcPts val="0"/>
              </a:spcAft>
              <a:buClr>
                <a:schemeClr val="dk1"/>
              </a:buClr>
              <a:buSzPts val="1200"/>
              <a:buFont typeface="Calibri"/>
              <a:buNone/>
            </a:pPr>
            <a:r>
              <a:t/>
            </a:r>
            <a:endParaRPr sz="1200">
              <a:highlight>
                <a:srgbClr val="FFFF00"/>
              </a:highlight>
            </a:endParaRPr>
          </a:p>
          <a:p>
            <a:pPr indent="0" lvl="0" marL="0" marR="0" rtl="0" algn="l">
              <a:lnSpc>
                <a:spcPct val="100000"/>
              </a:lnSpc>
              <a:spcBef>
                <a:spcPts val="0"/>
              </a:spcBef>
              <a:spcAft>
                <a:spcPts val="0"/>
              </a:spcAft>
              <a:buClr>
                <a:schemeClr val="dk1"/>
              </a:buClr>
              <a:buSzPts val="1200"/>
              <a:buFont typeface="Calibri"/>
              <a:buNone/>
            </a:pPr>
            <a:r>
              <a:t/>
            </a:r>
            <a:endParaRPr sz="1200">
              <a:latin typeface="Calibri"/>
              <a:ea typeface="Calibri"/>
              <a:cs typeface="Calibri"/>
              <a:sym typeface="Calibri"/>
            </a:endParaRPr>
          </a:p>
          <a:p>
            <a:pPr indent="0" lvl="0" marL="0" rtl="0" algn="l">
              <a:lnSpc>
                <a:spcPct val="100000"/>
              </a:lnSpc>
              <a:spcBef>
                <a:spcPts val="0"/>
              </a:spcBef>
              <a:spcAft>
                <a:spcPts val="0"/>
              </a:spcAft>
              <a:buSzPts val="1400"/>
              <a:buNone/>
            </a:pPr>
            <a:r>
              <a:t/>
            </a:r>
            <a:endParaRPr sz="12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104" name="Google Shape;104;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sv-S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 name="Google Shape;112;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sv-SE" sz="1100">
                <a:latin typeface="Arial"/>
                <a:ea typeface="Arial"/>
                <a:cs typeface="Arial"/>
                <a:sym typeface="Arial"/>
              </a:rPr>
              <a:t>The term policymaker refers to those responsible and qualified for formulating policies and making policy decisions.</a:t>
            </a:r>
            <a:endParaRPr sz="1100">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rPr lang="sv-SE" sz="1100">
                <a:latin typeface="Arial"/>
                <a:ea typeface="Arial"/>
                <a:cs typeface="Arial"/>
                <a:sym typeface="Arial"/>
              </a:rPr>
              <a:t>A policymaker gathers information </a:t>
            </a:r>
            <a:r>
              <a:rPr i="0" lang="sv-SE" sz="1100" u="none" cap="none" strike="noStrike">
                <a:solidFill>
                  <a:schemeClr val="dk1"/>
                </a:solidFill>
                <a:latin typeface="Arial"/>
                <a:ea typeface="Arial"/>
                <a:cs typeface="Arial"/>
                <a:sym typeface="Arial"/>
              </a:rPr>
              <a:t>to identify solutions and options. No single individual or group has absolute control over the drafting, discussion and adoption of a public policy.</a:t>
            </a:r>
            <a:endParaRPr sz="1100">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rPr i="0" lang="sv-SE" sz="1100" u="none" cap="none" strike="noStrike">
                <a:solidFill>
                  <a:schemeClr val="dk1"/>
                </a:solidFill>
                <a:latin typeface="Arial"/>
                <a:ea typeface="Arial"/>
                <a:cs typeface="Arial"/>
                <a:sym typeface="Arial"/>
              </a:rPr>
              <a:t>Policy decisions are not the same as technical decisions. </a:t>
            </a:r>
            <a:r>
              <a:rPr lang="sv-SE" sz="1100">
                <a:latin typeface="Arial"/>
                <a:ea typeface="Arial"/>
                <a:cs typeface="Arial"/>
                <a:sym typeface="Arial"/>
              </a:rPr>
              <a:t>Making technical decisions is the process of choosing technologies, frameworks, and other tools that is needed to solve a given problem. </a:t>
            </a:r>
            <a:endParaRPr sz="1100">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rPr i="0" lang="sv-SE" sz="1100" u="none" cap="none" strike="noStrike">
                <a:solidFill>
                  <a:schemeClr val="dk1"/>
                </a:solidFill>
                <a:latin typeface="Arial"/>
                <a:ea typeface="Arial"/>
                <a:cs typeface="Arial"/>
                <a:sym typeface="Arial"/>
              </a:rPr>
              <a:t>Policy decisions are shaped by multitude of factors and different actors. Decisions often involve trade-offs between multiple values as decisionmakers attempt to balance competing interests. </a:t>
            </a:r>
            <a:endParaRPr sz="1100">
              <a:latin typeface="Arial"/>
              <a:ea typeface="Arial"/>
              <a:cs typeface="Arial"/>
              <a:sym typeface="Arial"/>
            </a:endParaRPr>
          </a:p>
          <a:p>
            <a:pPr indent="0" lvl="0" marL="0" rtl="0" algn="l">
              <a:lnSpc>
                <a:spcPct val="100000"/>
              </a:lnSpc>
              <a:spcBef>
                <a:spcPts val="0"/>
              </a:spcBef>
              <a:spcAft>
                <a:spcPts val="0"/>
              </a:spcAft>
              <a:buSzPts val="1400"/>
              <a:buNone/>
            </a:pPr>
            <a:r>
              <a:t/>
            </a:r>
            <a:endParaRPr sz="1100">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t/>
            </a:r>
            <a:endParaRPr sz="1100">
              <a:latin typeface="Arial"/>
              <a:ea typeface="Arial"/>
              <a:cs typeface="Arial"/>
              <a:sym typeface="Arial"/>
            </a:endParaRPr>
          </a:p>
        </p:txBody>
      </p:sp>
      <p:sp>
        <p:nvSpPr>
          <p:cNvPr id="113" name="Google Shape;113;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sv-S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 name="Google Shape;121;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b="0" i="0" lang="sv-SE" sz="1100" u="none" cap="none" strike="noStrike">
                <a:solidFill>
                  <a:schemeClr val="dk1"/>
                </a:solidFill>
                <a:latin typeface="Calibri"/>
                <a:ea typeface="Calibri"/>
                <a:cs typeface="Calibri"/>
                <a:sym typeface="Calibri"/>
              </a:rPr>
              <a:t>Bounded rationality is a concept in policymaking that recognizes that decision makers are not always able to make fully rational and optimal decisions due to various limitations, such as limited information, time, cognitive capacity, and resources.</a:t>
            </a:r>
            <a:endParaRPr sz="1100"/>
          </a:p>
          <a:p>
            <a:pPr indent="-228600" lvl="0" marL="457200" marR="0" rtl="0" algn="l">
              <a:lnSpc>
                <a:spcPct val="100000"/>
              </a:lnSpc>
              <a:spcBef>
                <a:spcPts val="0"/>
              </a:spcBef>
              <a:spcAft>
                <a:spcPts val="0"/>
              </a:spcAft>
              <a:buClr>
                <a:srgbClr val="000000"/>
              </a:buClr>
              <a:buSzPts val="1400"/>
              <a:buFont typeface="Arial"/>
              <a:buNone/>
            </a:pPr>
            <a:r>
              <a:rPr b="0" i="0" lang="sv-SE" sz="1100" u="none" cap="none" strike="noStrike">
                <a:solidFill>
                  <a:schemeClr val="dk1"/>
                </a:solidFill>
                <a:latin typeface="Calibri"/>
                <a:ea typeface="Calibri"/>
                <a:cs typeface="Calibri"/>
                <a:sym typeface="Calibri"/>
              </a:rPr>
              <a:t>In other words, policymakers are constrained by their own cognitive and organizational limitations, as well as by the complex and uncertain nature of the problems they face. Therefore, they often rely on heuristics, rules of thumb, and simplified models to make decisions that are good enough, but not necessarily optimal.</a:t>
            </a:r>
            <a:endParaRPr sz="1100"/>
          </a:p>
          <a:p>
            <a:pPr indent="-228600" lvl="0" marL="457200" marR="0" rtl="0" algn="l">
              <a:lnSpc>
                <a:spcPct val="100000"/>
              </a:lnSpc>
              <a:spcBef>
                <a:spcPts val="0"/>
              </a:spcBef>
              <a:spcAft>
                <a:spcPts val="0"/>
              </a:spcAft>
              <a:buClr>
                <a:srgbClr val="000000"/>
              </a:buClr>
              <a:buSzPts val="1400"/>
              <a:buFont typeface="Arial"/>
              <a:buNone/>
            </a:pPr>
            <a:r>
              <a:rPr b="0" i="0" lang="sv-SE" sz="1100" u="none" cap="none" strike="noStrike">
                <a:solidFill>
                  <a:schemeClr val="dk1"/>
                </a:solidFill>
                <a:latin typeface="Calibri"/>
                <a:ea typeface="Calibri"/>
                <a:cs typeface="Calibri"/>
                <a:sym typeface="Calibri"/>
              </a:rPr>
              <a:t>This concept was first introduced by the Nobel laureate Herbert Simon in the 1950s, who argued that policymakers operate under conditions of "bounded rationality" and suggested that they adopt a more incremental and adaptive approach to decision-making, rather than trying to find a perfect solution.</a:t>
            </a:r>
            <a:endParaRPr sz="1100"/>
          </a:p>
          <a:p>
            <a:pPr indent="-228600" lvl="0" marL="457200" marR="0" rtl="0" algn="l">
              <a:lnSpc>
                <a:spcPct val="100000"/>
              </a:lnSpc>
              <a:spcBef>
                <a:spcPts val="0"/>
              </a:spcBef>
              <a:spcAft>
                <a:spcPts val="0"/>
              </a:spcAft>
              <a:buClr>
                <a:srgbClr val="000000"/>
              </a:buClr>
              <a:buSzPts val="1400"/>
              <a:buFont typeface="Arial"/>
              <a:buNone/>
            </a:pPr>
            <a:r>
              <a:rPr b="0" i="0" lang="sv-SE" sz="1100" u="none" cap="none" strike="noStrike">
                <a:solidFill>
                  <a:schemeClr val="dk1"/>
                </a:solidFill>
                <a:latin typeface="Calibri"/>
                <a:ea typeface="Calibri"/>
                <a:cs typeface="Calibri"/>
                <a:sym typeface="Calibri"/>
              </a:rPr>
              <a:t>In practice, bounded rationality means that policymakers should recognize their own limitations and work within them seeking information, and evaluating trade-offs. </a:t>
            </a:r>
            <a:endParaRPr sz="1100"/>
          </a:p>
          <a:p>
            <a:pPr indent="0" lvl="0" marL="0" rtl="0" algn="l">
              <a:lnSpc>
                <a:spcPct val="100000"/>
              </a:lnSpc>
              <a:spcBef>
                <a:spcPts val="0"/>
              </a:spcBef>
              <a:spcAft>
                <a:spcPts val="0"/>
              </a:spcAft>
              <a:buSzPts val="1400"/>
              <a:buNone/>
            </a:pPr>
            <a:r>
              <a:t/>
            </a:r>
            <a:endParaRPr sz="1100"/>
          </a:p>
          <a:p>
            <a:pPr indent="-228600" lvl="0" marL="457200" marR="0" rtl="0" algn="l">
              <a:lnSpc>
                <a:spcPct val="100000"/>
              </a:lnSpc>
              <a:spcBef>
                <a:spcPts val="0"/>
              </a:spcBef>
              <a:spcAft>
                <a:spcPts val="0"/>
              </a:spcAft>
              <a:buClr>
                <a:srgbClr val="000000"/>
              </a:buClr>
              <a:buSzPts val="1400"/>
              <a:buFont typeface="Arial"/>
              <a:buNone/>
            </a:pPr>
            <a:r>
              <a:t/>
            </a:r>
            <a:endParaRPr sz="1100"/>
          </a:p>
        </p:txBody>
      </p:sp>
      <p:sp>
        <p:nvSpPr>
          <p:cNvPr id="122" name="Google Shape;122;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sv-S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sv-SE" sz="1100">
                <a:latin typeface="Arial"/>
                <a:ea typeface="Arial"/>
                <a:cs typeface="Arial"/>
                <a:sym typeface="Arial"/>
              </a:rPr>
              <a:t>Public policy is the result of a deliberate choice between multiple options and multiple objectives. </a:t>
            </a:r>
            <a:endParaRPr sz="1100">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rPr lang="sv-SE" sz="1100">
                <a:latin typeface="Arial"/>
                <a:ea typeface="Arial"/>
                <a:cs typeface="Arial"/>
                <a:sym typeface="Arial"/>
              </a:rPr>
              <a:t>Policy decisions are seldom taken in a vacuum: analysis and proposals are generally prepared in by official advisers (civil servants), often working with political advisers. In drafting they also rely on others – subject experts, modellers and industries -  to help them synthesis and analyse information.</a:t>
            </a:r>
            <a:endParaRPr sz="1100">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t/>
            </a:r>
            <a:endParaRPr sz="1100">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rPr lang="sv-SE" sz="1100">
                <a:latin typeface="Arial"/>
                <a:ea typeface="Arial"/>
                <a:cs typeface="Arial"/>
                <a:sym typeface="Arial"/>
              </a:rPr>
              <a:t>The advice and eventual decisions are both shaped by the influence and advocacy of a wide range of actors that are directly or indirectly affected by the problem the policy is trying to resolve including interest groups in business and civil society, opinion formers in the media, allies and opponents in parliament and the political parties at large, and academic experts. </a:t>
            </a:r>
            <a:endParaRPr sz="1100">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rPr lang="sv-SE" sz="1100">
                <a:latin typeface="Arial"/>
                <a:ea typeface="Arial"/>
                <a:cs typeface="Arial"/>
                <a:sym typeface="Arial"/>
              </a:rPr>
              <a:t>There are thus many potential points of access to influence and inform decisions.</a:t>
            </a:r>
            <a:endParaRPr i="0" sz="1100" u="none" cap="none" strike="noStrike">
              <a:solidFill>
                <a:schemeClr val="dk1"/>
              </a:solidFill>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t/>
            </a:r>
            <a:endParaRPr sz="1100">
              <a:latin typeface="Arial"/>
              <a:ea typeface="Arial"/>
              <a:cs typeface="Arial"/>
              <a:sym typeface="Arial"/>
            </a:endParaRPr>
          </a:p>
        </p:txBody>
      </p:sp>
      <p:sp>
        <p:nvSpPr>
          <p:cNvPr id="140" name="Google Shape;140;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sv-S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i="0" lang="sv-SE" sz="1100" u="none" cap="none" strike="noStrike">
                <a:solidFill>
                  <a:schemeClr val="dk1"/>
                </a:solidFill>
                <a:latin typeface="Arial"/>
                <a:ea typeface="Arial"/>
                <a:cs typeface="Arial"/>
                <a:sym typeface="Arial"/>
              </a:rPr>
              <a:t>Policy is a process not something that can be determined by a single event or decision.</a:t>
            </a:r>
            <a:endParaRPr sz="1100">
              <a:latin typeface="Arial"/>
              <a:ea typeface="Arial"/>
              <a:cs typeface="Arial"/>
              <a:sym typeface="Arial"/>
            </a:endParaRPr>
          </a:p>
          <a:p>
            <a:pPr indent="0" lvl="0" marL="0" rtl="0" algn="l">
              <a:lnSpc>
                <a:spcPct val="100000"/>
              </a:lnSpc>
              <a:spcBef>
                <a:spcPts val="0"/>
              </a:spcBef>
              <a:spcAft>
                <a:spcPts val="0"/>
              </a:spcAft>
              <a:buSzPts val="1400"/>
              <a:buNone/>
            </a:pPr>
            <a:r>
              <a:rPr i="0" lang="sv-SE" sz="1100" u="none" cap="none" strike="noStrike">
                <a:solidFill>
                  <a:schemeClr val="dk1"/>
                </a:solidFill>
                <a:latin typeface="Arial"/>
                <a:ea typeface="Arial"/>
                <a:cs typeface="Arial"/>
                <a:sym typeface="Arial"/>
              </a:rPr>
              <a:t>A policy is adopted after considerable negotiations and debates on several aspects including how to define a problem, what evidence to use and which policy option to endorse. </a:t>
            </a:r>
            <a:endParaRPr sz="1100">
              <a:latin typeface="Arial"/>
              <a:ea typeface="Arial"/>
              <a:cs typeface="Arial"/>
              <a:sym typeface="Arial"/>
            </a:endParaRPr>
          </a:p>
          <a:p>
            <a:pPr indent="0" lvl="0" marL="0" rtl="0" algn="l">
              <a:lnSpc>
                <a:spcPct val="100000"/>
              </a:lnSpc>
              <a:spcBef>
                <a:spcPts val="0"/>
              </a:spcBef>
              <a:spcAft>
                <a:spcPts val="0"/>
              </a:spcAft>
              <a:buSzPts val="1400"/>
              <a:buNone/>
            </a:pPr>
            <a:r>
              <a:t/>
            </a:r>
            <a:endParaRPr sz="1100">
              <a:latin typeface="Arial"/>
              <a:ea typeface="Arial"/>
              <a:cs typeface="Arial"/>
              <a:sym typeface="Arial"/>
            </a:endParaRPr>
          </a:p>
          <a:p>
            <a:pPr indent="0" lvl="0" marL="0" rtl="0" algn="l">
              <a:lnSpc>
                <a:spcPct val="100000"/>
              </a:lnSpc>
              <a:spcBef>
                <a:spcPts val="0"/>
              </a:spcBef>
              <a:spcAft>
                <a:spcPts val="0"/>
              </a:spcAft>
              <a:buSzPts val="1400"/>
              <a:buNone/>
            </a:pPr>
            <a:r>
              <a:rPr lang="sv-SE" sz="1100">
                <a:latin typeface="Arial"/>
                <a:ea typeface="Arial"/>
                <a:cs typeface="Arial"/>
                <a:sym typeface="Arial"/>
              </a:rPr>
              <a:t>In the process, each stakeholder seeks to frame the agenda in a way that serves their interest. </a:t>
            </a:r>
            <a:endParaRPr sz="1100">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Calibri"/>
              <a:buNone/>
            </a:pPr>
            <a:r>
              <a:rPr lang="sv-SE" sz="1100">
                <a:latin typeface="Arial"/>
                <a:ea typeface="Arial"/>
                <a:cs typeface="Arial"/>
                <a:sym typeface="Arial"/>
              </a:rPr>
              <a:t>Policy makers are encouraged to use scientific and other research information available to inform policy decisions</a:t>
            </a:r>
            <a:endParaRPr sz="1100">
              <a:latin typeface="Arial"/>
              <a:ea typeface="Arial"/>
              <a:cs typeface="Arial"/>
              <a:sym typeface="Arial"/>
            </a:endParaRPr>
          </a:p>
          <a:p>
            <a:pPr indent="0" lvl="0" marL="0" rtl="0" algn="l">
              <a:lnSpc>
                <a:spcPct val="100000"/>
              </a:lnSpc>
              <a:spcBef>
                <a:spcPts val="0"/>
              </a:spcBef>
              <a:spcAft>
                <a:spcPts val="0"/>
              </a:spcAft>
              <a:buSzPts val="1400"/>
              <a:buNone/>
            </a:pPr>
            <a:r>
              <a:rPr lang="sv-SE" sz="1100">
                <a:latin typeface="Arial"/>
                <a:ea typeface="Arial"/>
                <a:cs typeface="Arial"/>
                <a:sym typeface="Arial"/>
              </a:rPr>
              <a:t>and researchers must also learn to understand and navigate the policymaking process in order to promote the application of their research in policy development. </a:t>
            </a:r>
            <a:endParaRPr sz="1100">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Calibri"/>
              <a:buNone/>
            </a:pPr>
            <a:r>
              <a:t/>
            </a:r>
            <a:endParaRPr sz="1100">
              <a:latin typeface="Arial"/>
              <a:ea typeface="Arial"/>
              <a:cs typeface="Arial"/>
              <a:sym typeface="Arial"/>
            </a:endParaRPr>
          </a:p>
          <a:p>
            <a:pPr indent="0" lvl="0" marL="0" rtl="0" algn="l">
              <a:lnSpc>
                <a:spcPct val="100000"/>
              </a:lnSpc>
              <a:spcBef>
                <a:spcPts val="0"/>
              </a:spcBef>
              <a:spcAft>
                <a:spcPts val="0"/>
              </a:spcAft>
              <a:buSzPts val="1400"/>
              <a:buNone/>
            </a:pPr>
            <a:r>
              <a:t/>
            </a:r>
            <a:endParaRPr sz="1100">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t/>
            </a:r>
            <a:endParaRPr sz="1100">
              <a:latin typeface="Arial"/>
              <a:ea typeface="Arial"/>
              <a:cs typeface="Arial"/>
              <a:sym typeface="Arial"/>
            </a:endParaRPr>
          </a:p>
        </p:txBody>
      </p:sp>
      <p:sp>
        <p:nvSpPr>
          <p:cNvPr id="178" name="Google Shape;178;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sv-S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 name="Google Shape;186;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i="0" lang="sv-SE" sz="1100" u="none" cap="none" strike="noStrike">
                <a:solidFill>
                  <a:schemeClr val="dk1"/>
                </a:solidFill>
                <a:latin typeface="Arial"/>
                <a:ea typeface="Arial"/>
                <a:cs typeface="Arial"/>
                <a:sym typeface="Arial"/>
              </a:rPr>
              <a:t>Public policy is the result of a deliberate choice between multiple options and multiple objectives.</a:t>
            </a:r>
            <a:endParaRPr sz="1100">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rPr i="0" lang="sv-SE" sz="1100" u="none" cap="none" strike="noStrike">
                <a:solidFill>
                  <a:schemeClr val="dk1"/>
                </a:solidFill>
                <a:latin typeface="Arial"/>
                <a:ea typeface="Arial"/>
                <a:cs typeface="Arial"/>
                <a:sym typeface="Arial"/>
              </a:rPr>
              <a:t>For example, for every decision they make they must consider a range of factors such impact on employment,  economic competitiveness, public acceptability, and alignment with other social and political priorities. </a:t>
            </a:r>
            <a:endParaRPr sz="1100">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rPr lang="sv-SE" sz="1100">
                <a:latin typeface="Arial"/>
                <a:ea typeface="Arial"/>
                <a:cs typeface="Arial"/>
                <a:sym typeface="Arial"/>
              </a:rPr>
              <a:t>However, policymakers often have to make decisions under constraints of time and resources, and lack knowledge and research capabilities. </a:t>
            </a:r>
            <a:endParaRPr sz="1100">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rPr lang="sv-SE" sz="1100">
                <a:latin typeface="Arial"/>
                <a:ea typeface="Arial"/>
                <a:cs typeface="Arial"/>
                <a:sym typeface="Arial"/>
              </a:rPr>
              <a:t>Thus, rely on others – subject experts, scientists, modellers and industries -  to help them synthesis and analyse information to aid their policy decisions.</a:t>
            </a:r>
            <a:endParaRPr sz="1100">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t/>
            </a:r>
            <a:endParaRPr sz="1100">
              <a:latin typeface="Arial"/>
              <a:ea typeface="Arial"/>
              <a:cs typeface="Arial"/>
              <a:sym typeface="Arial"/>
            </a:endParaRPr>
          </a:p>
        </p:txBody>
      </p:sp>
      <p:sp>
        <p:nvSpPr>
          <p:cNvPr id="187" name="Google Shape;187;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sv-S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pic>
        <p:nvPicPr>
          <p:cNvPr id="14" name="Google Shape;14;p17"/>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5" name="Google Shape;15;p17"/>
          <p:cNvSpPr txBox="1"/>
          <p:nvPr>
            <p:ph type="ctrTitle"/>
          </p:nvPr>
        </p:nvSpPr>
        <p:spPr>
          <a:xfrm>
            <a:off x="1" y="4188409"/>
            <a:ext cx="9332842" cy="23876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0"/>
              </a:spcBef>
              <a:spcAft>
                <a:spcPts val="0"/>
              </a:spcAft>
              <a:buClr>
                <a:schemeClr val="dk1"/>
              </a:buClr>
              <a:buSzPts val="4800"/>
              <a:buFont typeface="Helvetica Neue"/>
              <a:buNone/>
              <a:defRPr b="1" i="0" sz="4400"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1_Picture with Caption 2">
    <p:spTree>
      <p:nvGrpSpPr>
        <p:cNvPr id="54" name="Shape 54"/>
        <p:cNvGrpSpPr/>
        <p:nvPr/>
      </p:nvGrpSpPr>
      <p:grpSpPr>
        <a:xfrm>
          <a:off x="0" y="0"/>
          <a:ext cx="0" cy="0"/>
          <a:chOff x="0" y="0"/>
          <a:chExt cx="0" cy="0"/>
        </a:xfrm>
      </p:grpSpPr>
      <p:pic>
        <p:nvPicPr>
          <p:cNvPr id="55" name="Google Shape;55;p50"/>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56" name="Google Shape;56;p50"/>
          <p:cNvSpPr/>
          <p:nvPr>
            <p:ph idx="2" type="pic"/>
          </p:nvPr>
        </p:nvSpPr>
        <p:spPr>
          <a:xfrm>
            <a:off x="6096000" y="1971040"/>
            <a:ext cx="5608320" cy="4419600"/>
          </a:xfrm>
          <a:prstGeom prst="rect">
            <a:avLst/>
          </a:prstGeom>
          <a:noFill/>
          <a:ln>
            <a:noFill/>
          </a:ln>
        </p:spPr>
      </p:sp>
      <p:sp>
        <p:nvSpPr>
          <p:cNvPr id="57" name="Google Shape;57;p50"/>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sv-SE"/>
              <a:t>‹#›</a:t>
            </a:fld>
            <a:endParaRPr/>
          </a:p>
        </p:txBody>
      </p:sp>
      <p:sp>
        <p:nvSpPr>
          <p:cNvPr id="58" name="Google Shape;58;p50"/>
          <p:cNvSpPr txBox="1"/>
          <p:nvPr>
            <p:ph type="title"/>
          </p:nvPr>
        </p:nvSpPr>
        <p:spPr>
          <a:xfrm>
            <a:off x="839788" y="365125"/>
            <a:ext cx="10864532"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000"/>
              <a:buFont typeface="Helvetica Neue"/>
              <a:buNone/>
              <a:defRPr b="1" sz="32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50"/>
          <p:cNvSpPr txBox="1"/>
          <p:nvPr>
            <p:ph idx="1" type="body"/>
          </p:nvPr>
        </p:nvSpPr>
        <p:spPr>
          <a:xfrm>
            <a:off x="839788" y="1681163"/>
            <a:ext cx="4910771" cy="823912"/>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4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rgbClr val="000000"/>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rgbClr val="000000"/>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9pPr>
          </a:lstStyle>
          <a:p/>
        </p:txBody>
      </p:sp>
      <p:sp>
        <p:nvSpPr>
          <p:cNvPr id="60" name="Google Shape;60;p50"/>
          <p:cNvSpPr txBox="1"/>
          <p:nvPr>
            <p:ph idx="3" type="body"/>
          </p:nvPr>
        </p:nvSpPr>
        <p:spPr>
          <a:xfrm>
            <a:off x="839788" y="2505075"/>
            <a:ext cx="4910771" cy="3684588"/>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chemeClr val="lt1"/>
              </a:buClr>
              <a:buSzPts val="2400"/>
              <a:buFont typeface="Arial"/>
              <a:buChar char="•"/>
              <a:defRPr b="0" i="0" sz="2000" u="none" cap="none" strike="noStrike">
                <a:solidFill>
                  <a:schemeClr val="lt1"/>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rgbClr val="000000"/>
                </a:solidFill>
                <a:latin typeface="Helvetica Neue"/>
                <a:ea typeface="Helvetica Neue"/>
                <a:cs typeface="Helvetica Neue"/>
                <a:sym typeface="Helvetica Neue"/>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rgbClr val="000000"/>
                </a:solidFill>
                <a:latin typeface="Helvetica Neue"/>
                <a:ea typeface="Helvetica Neue"/>
                <a:cs typeface="Helvetica Neue"/>
                <a:sym typeface="Helvetica Neue"/>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5pPr>
            <a:lvl6pPr indent="-342900" lvl="5" marL="27432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9pPr>
          </a:lstStyle>
          <a:p/>
        </p:txBody>
      </p:sp>
      <p:cxnSp>
        <p:nvCxnSpPr>
          <p:cNvPr id="61" name="Google Shape;61;p50"/>
          <p:cNvCxnSpPr/>
          <p:nvPr/>
        </p:nvCxnSpPr>
        <p:spPr>
          <a:xfrm>
            <a:off x="6169572" y="5370785"/>
            <a:ext cx="5517931" cy="0"/>
          </a:xfrm>
          <a:prstGeom prst="straightConnector1">
            <a:avLst/>
          </a:prstGeom>
          <a:noFill/>
          <a:ln cap="flat" cmpd="sng" w="19050">
            <a:solidFill>
              <a:srgbClr val="0851FC"/>
            </a:solidFill>
            <a:prstDash val="solid"/>
            <a:round/>
            <a:headEnd len="sm" w="sm" type="none"/>
            <a:tailEnd len="sm" w="sm" type="none"/>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1_Picture with Caption 3">
    <p:spTree>
      <p:nvGrpSpPr>
        <p:cNvPr id="62" name="Shape 62"/>
        <p:cNvGrpSpPr/>
        <p:nvPr/>
      </p:nvGrpSpPr>
      <p:grpSpPr>
        <a:xfrm>
          <a:off x="0" y="0"/>
          <a:ext cx="0" cy="0"/>
          <a:chOff x="0" y="0"/>
          <a:chExt cx="0" cy="0"/>
        </a:xfrm>
      </p:grpSpPr>
      <p:pic>
        <p:nvPicPr>
          <p:cNvPr id="63" name="Google Shape;63;p51"/>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64" name="Google Shape;64;p51"/>
          <p:cNvSpPr/>
          <p:nvPr>
            <p:ph idx="2" type="pic"/>
          </p:nvPr>
        </p:nvSpPr>
        <p:spPr>
          <a:xfrm>
            <a:off x="6096000" y="1971040"/>
            <a:ext cx="5608320" cy="4419600"/>
          </a:xfrm>
          <a:prstGeom prst="rect">
            <a:avLst/>
          </a:prstGeom>
          <a:noFill/>
          <a:ln>
            <a:noFill/>
          </a:ln>
        </p:spPr>
      </p:sp>
      <p:sp>
        <p:nvSpPr>
          <p:cNvPr id="65" name="Google Shape;65;p51"/>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sv-SE"/>
              <a:t>‹#›</a:t>
            </a:fld>
            <a:endParaRPr/>
          </a:p>
        </p:txBody>
      </p:sp>
      <p:sp>
        <p:nvSpPr>
          <p:cNvPr id="66" name="Google Shape;66;p51"/>
          <p:cNvSpPr txBox="1"/>
          <p:nvPr>
            <p:ph idx="1" type="body"/>
          </p:nvPr>
        </p:nvSpPr>
        <p:spPr>
          <a:xfrm>
            <a:off x="839788" y="1681163"/>
            <a:ext cx="4910771" cy="823912"/>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rgbClr val="000000"/>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rgbClr val="000000"/>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9pPr>
          </a:lstStyle>
          <a:p/>
        </p:txBody>
      </p:sp>
      <p:sp>
        <p:nvSpPr>
          <p:cNvPr id="67" name="Google Shape;67;p51"/>
          <p:cNvSpPr txBox="1"/>
          <p:nvPr>
            <p:ph idx="3" type="body"/>
          </p:nvPr>
        </p:nvSpPr>
        <p:spPr>
          <a:xfrm>
            <a:off x="839788" y="2505075"/>
            <a:ext cx="4910771" cy="3684588"/>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rgbClr val="000000"/>
                </a:solidFill>
                <a:latin typeface="Helvetica Neue"/>
                <a:ea typeface="Helvetica Neue"/>
                <a:cs typeface="Helvetica Neue"/>
                <a:sym typeface="Helvetica Neue"/>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rgbClr val="000000"/>
                </a:solidFill>
                <a:latin typeface="Helvetica Neue"/>
                <a:ea typeface="Helvetica Neue"/>
                <a:cs typeface="Helvetica Neue"/>
                <a:sym typeface="Helvetica Neue"/>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5pPr>
            <a:lvl6pPr indent="-342900" lvl="5" marL="27432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9pPr>
          </a:lstStyle>
          <a:p/>
        </p:txBody>
      </p:sp>
      <p:sp>
        <p:nvSpPr>
          <p:cNvPr id="68" name="Google Shape;68;p51"/>
          <p:cNvSpPr txBox="1"/>
          <p:nvPr>
            <p:ph type="title"/>
          </p:nvPr>
        </p:nvSpPr>
        <p:spPr>
          <a:xfrm>
            <a:off x="839788" y="365125"/>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000"/>
              <a:buFont typeface="Helvetica Neue"/>
              <a:buNone/>
              <a:defRPr b="1" sz="32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69" name="Shape 69"/>
        <p:cNvGrpSpPr/>
        <p:nvPr/>
      </p:nvGrpSpPr>
      <p:grpSpPr>
        <a:xfrm>
          <a:off x="0" y="0"/>
          <a:ext cx="0" cy="0"/>
          <a:chOff x="0" y="0"/>
          <a:chExt cx="0" cy="0"/>
        </a:xfrm>
      </p:grpSpPr>
      <p:sp>
        <p:nvSpPr>
          <p:cNvPr id="70" name="Google Shape;70;p52"/>
          <p:cNvSpPr txBox="1"/>
          <p:nvPr>
            <p:ph type="title"/>
          </p:nvPr>
        </p:nvSpPr>
        <p:spPr>
          <a:xfrm>
            <a:off x="838200" y="365125"/>
            <a:ext cx="10515600" cy="1325563"/>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52"/>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72" name="Shape 72"/>
        <p:cNvGrpSpPr/>
        <p:nvPr/>
      </p:nvGrpSpPr>
      <p:grpSpPr>
        <a:xfrm>
          <a:off x="0" y="0"/>
          <a:ext cx="0" cy="0"/>
          <a:chOff x="0" y="0"/>
          <a:chExt cx="0" cy="0"/>
        </a:xfrm>
      </p:grpSpPr>
      <p:pic>
        <p:nvPicPr>
          <p:cNvPr id="73" name="Google Shape;73;p53"/>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74" name="Google Shape;74;p53"/>
          <p:cNvSpPr txBox="1"/>
          <p:nvPr>
            <p:ph type="title"/>
          </p:nvPr>
        </p:nvSpPr>
        <p:spPr>
          <a:xfrm>
            <a:off x="838200" y="365125"/>
            <a:ext cx="10515600" cy="1325563"/>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53"/>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1_Two Content">
    <p:bg>
      <p:bgPr>
        <a:solidFill>
          <a:schemeClr val="lt1"/>
        </a:solidFill>
      </p:bgPr>
    </p:bg>
    <p:spTree>
      <p:nvGrpSpPr>
        <p:cNvPr id="16" name="Shape 16"/>
        <p:cNvGrpSpPr/>
        <p:nvPr/>
      </p:nvGrpSpPr>
      <p:grpSpPr>
        <a:xfrm>
          <a:off x="0" y="0"/>
          <a:ext cx="0" cy="0"/>
          <a:chOff x="0" y="0"/>
          <a:chExt cx="0" cy="0"/>
        </a:xfrm>
      </p:grpSpPr>
      <p:pic>
        <p:nvPicPr>
          <p:cNvPr id="17" name="Google Shape;17;p44"/>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8" name="Google Shape;18;p44"/>
          <p:cNvSpPr txBox="1"/>
          <p:nvPr>
            <p:ph type="title"/>
          </p:nvPr>
        </p:nvSpPr>
        <p:spPr>
          <a:xfrm>
            <a:off x="838200" y="365125"/>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Helvetica Neue"/>
              <a:buNone/>
              <a:defRPr b="1" i="0" sz="32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44"/>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sv-SE"/>
              <a:t>‹#›</a:t>
            </a:fld>
            <a:endParaRPr/>
          </a:p>
        </p:txBody>
      </p:sp>
      <p:sp>
        <p:nvSpPr>
          <p:cNvPr id="20" name="Google Shape;20;p44"/>
          <p:cNvSpPr txBox="1"/>
          <p:nvPr>
            <p:ph idx="1" type="body"/>
          </p:nvPr>
        </p:nvSpPr>
        <p:spPr>
          <a:xfrm>
            <a:off x="838200" y="2286000"/>
            <a:ext cx="5257800" cy="4639469"/>
          </a:xfrm>
          <a:prstGeom prst="rect">
            <a:avLst/>
          </a:prstGeom>
          <a:noFill/>
          <a:ln>
            <a:noFill/>
          </a:ln>
        </p:spPr>
        <p:txBody>
          <a:bodyPr anchorCtr="0" anchor="t" bIns="90000" lIns="90000" spcFirstLastPara="1" rIns="91425" wrap="square" tIns="36000">
            <a:noAutofit/>
          </a:bodyPr>
          <a:lstStyle>
            <a:lvl1pPr indent="-228600" lvl="0" marL="457200" marR="0" rtl="0" algn="l">
              <a:lnSpc>
                <a:spcPct val="90000"/>
              </a:lnSpc>
              <a:spcBef>
                <a:spcPts val="1000"/>
              </a:spcBef>
              <a:spcAft>
                <a:spcPts val="0"/>
              </a:spcAft>
              <a:buClr>
                <a:srgbClr val="000000"/>
              </a:buClr>
              <a:buSzPts val="1400"/>
              <a:buFont typeface="Arial"/>
              <a:buNone/>
              <a:defRPr b="0" i="0" sz="20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1" name="Google Shape;21;p44"/>
          <p:cNvSpPr txBox="1"/>
          <p:nvPr>
            <p:ph idx="2" type="body"/>
          </p:nvPr>
        </p:nvSpPr>
        <p:spPr>
          <a:xfrm>
            <a:off x="834081" y="1681164"/>
            <a:ext cx="5183188" cy="604836"/>
          </a:xfrm>
          <a:prstGeom prst="rect">
            <a:avLst/>
          </a:prstGeom>
          <a:noFill/>
          <a:ln>
            <a:noFill/>
          </a:ln>
        </p:spPr>
        <p:txBody>
          <a:bodyPr anchorCtr="0" anchor="t" bIns="90000" lIns="91425" spcFirstLastPara="1" rIns="91425" wrap="square" tIns="36000">
            <a:noAutofit/>
          </a:bodyPr>
          <a:lstStyle>
            <a:lvl1pPr indent="-228600" lvl="0" marL="457200" marR="0" rtl="0" algn="l">
              <a:lnSpc>
                <a:spcPct val="90000"/>
              </a:lnSpc>
              <a:spcBef>
                <a:spcPts val="1000"/>
              </a:spcBef>
              <a:spcAft>
                <a:spcPts val="0"/>
              </a:spcAft>
              <a:buClr>
                <a:schemeClr val="dk1"/>
              </a:buClr>
              <a:buSzPts val="2400"/>
              <a:buFont typeface="Arial"/>
              <a:buNone/>
              <a:defRPr b="1" i="0" sz="2200" u="none" cap="none" strike="noStrike">
                <a:solidFill>
                  <a:schemeClr val="accent4"/>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rgbClr val="000000"/>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rgbClr val="000000"/>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1_Two Content 2">
    <p:bg>
      <p:bgPr>
        <a:solidFill>
          <a:schemeClr val="lt1"/>
        </a:solidFill>
      </p:bgPr>
    </p:bg>
    <p:spTree>
      <p:nvGrpSpPr>
        <p:cNvPr id="22" name="Shape 22"/>
        <p:cNvGrpSpPr/>
        <p:nvPr/>
      </p:nvGrpSpPr>
      <p:grpSpPr>
        <a:xfrm>
          <a:off x="0" y="0"/>
          <a:ext cx="0" cy="0"/>
          <a:chOff x="0" y="0"/>
          <a:chExt cx="0" cy="0"/>
        </a:xfrm>
      </p:grpSpPr>
      <p:sp>
        <p:nvSpPr>
          <p:cNvPr id="23" name="Google Shape;23;p45"/>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sv-SE"/>
              <a:t>‹#›</a:t>
            </a:fld>
            <a:endParaRPr/>
          </a:p>
        </p:txBody>
      </p:sp>
      <p:sp>
        <p:nvSpPr>
          <p:cNvPr id="24" name="Google Shape;24;p45"/>
          <p:cNvSpPr txBox="1"/>
          <p:nvPr>
            <p:ph idx="1" type="body"/>
          </p:nvPr>
        </p:nvSpPr>
        <p:spPr>
          <a:xfrm>
            <a:off x="838200" y="2286000"/>
            <a:ext cx="5257800" cy="4639469"/>
          </a:xfrm>
          <a:prstGeom prst="rect">
            <a:avLst/>
          </a:prstGeom>
          <a:noFill/>
          <a:ln>
            <a:noFill/>
          </a:ln>
        </p:spPr>
        <p:txBody>
          <a:bodyPr anchorCtr="0" anchor="t" bIns="90000" lIns="90000" spcFirstLastPara="1" rIns="91425" wrap="square" tIns="36000">
            <a:noAutofit/>
          </a:bodyPr>
          <a:lstStyle>
            <a:lvl1pPr indent="-228600" lvl="0" marL="457200" marR="0" rtl="0" algn="l">
              <a:lnSpc>
                <a:spcPct val="90000"/>
              </a:lnSpc>
              <a:spcBef>
                <a:spcPts val="1000"/>
              </a:spcBef>
              <a:spcAft>
                <a:spcPts val="0"/>
              </a:spcAft>
              <a:buClr>
                <a:srgbClr val="000000"/>
              </a:buClr>
              <a:buSzPts val="1400"/>
              <a:buFont typeface="Arial"/>
              <a:buNone/>
              <a:defRPr b="0" i="0" sz="20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5" name="Google Shape;25;p45"/>
          <p:cNvSpPr txBox="1"/>
          <p:nvPr>
            <p:ph idx="2" type="body"/>
          </p:nvPr>
        </p:nvSpPr>
        <p:spPr>
          <a:xfrm>
            <a:off x="834081" y="1681164"/>
            <a:ext cx="5183188" cy="604836"/>
          </a:xfrm>
          <a:prstGeom prst="rect">
            <a:avLst/>
          </a:prstGeom>
          <a:noFill/>
          <a:ln>
            <a:noFill/>
          </a:ln>
        </p:spPr>
        <p:txBody>
          <a:bodyPr anchorCtr="0" anchor="t" bIns="90000" lIns="91425" spcFirstLastPara="1" rIns="91425" wrap="square" tIns="360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accent5"/>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rgbClr val="000000"/>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rgbClr val="000000"/>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6" name="Shape 26"/>
        <p:cNvGrpSpPr/>
        <p:nvPr/>
      </p:nvGrpSpPr>
      <p:grpSpPr>
        <a:xfrm>
          <a:off x="0" y="0"/>
          <a:ext cx="0" cy="0"/>
          <a:chOff x="0" y="0"/>
          <a:chExt cx="0" cy="0"/>
        </a:xfrm>
      </p:grpSpPr>
      <p:pic>
        <p:nvPicPr>
          <p:cNvPr id="27" name="Google Shape;27;p21"/>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8" name="Google Shape;28;p21"/>
          <p:cNvSpPr txBox="1"/>
          <p:nvPr>
            <p:ph type="title"/>
          </p:nvPr>
        </p:nvSpPr>
        <p:spPr>
          <a:xfrm>
            <a:off x="839788" y="365125"/>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000"/>
              <a:buFont typeface="Helvetica Neue"/>
              <a:buNone/>
              <a:defRPr b="1" sz="32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1"/>
          <p:cNvSpPr txBox="1"/>
          <p:nvPr>
            <p:ph idx="1" type="body"/>
          </p:nvPr>
        </p:nvSpPr>
        <p:spPr>
          <a:xfrm>
            <a:off x="839788" y="1712055"/>
            <a:ext cx="5157787" cy="3684588"/>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chemeClr val="dk1"/>
              </a:buClr>
              <a:buSzPts val="2400"/>
              <a:buFont typeface="Arial"/>
              <a:buChar char="•"/>
              <a:defRPr b="0" i="0" sz="2000" u="none" cap="none" strike="noStrike">
                <a:solidFill>
                  <a:srgbClr val="000000"/>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rgbClr val="000000"/>
                </a:solidFill>
                <a:latin typeface="Helvetica Neue"/>
                <a:ea typeface="Helvetica Neue"/>
                <a:cs typeface="Helvetica Neue"/>
                <a:sym typeface="Helvetica Neue"/>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rgbClr val="000000"/>
                </a:solidFill>
                <a:latin typeface="Helvetica Neue"/>
                <a:ea typeface="Helvetica Neue"/>
                <a:cs typeface="Helvetica Neue"/>
                <a:sym typeface="Helvetica Neue"/>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5pPr>
            <a:lvl6pPr indent="-342900" lvl="5" marL="27432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9pPr>
          </a:lstStyle>
          <a:p/>
        </p:txBody>
      </p:sp>
      <p:sp>
        <p:nvSpPr>
          <p:cNvPr id="30" name="Google Shape;30;p21"/>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31" name="Shape 31"/>
        <p:cNvGrpSpPr/>
        <p:nvPr/>
      </p:nvGrpSpPr>
      <p:grpSpPr>
        <a:xfrm>
          <a:off x="0" y="0"/>
          <a:ext cx="0" cy="0"/>
          <a:chOff x="0" y="0"/>
          <a:chExt cx="0" cy="0"/>
        </a:xfrm>
      </p:grpSpPr>
      <p:pic>
        <p:nvPicPr>
          <p:cNvPr descr="Background pattern&#10;&#10;Description automatically generated" id="32" name="Google Shape;32;p46"/>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33" name="Google Shape;33;p46"/>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4" name="Shape 34"/>
        <p:cNvGrpSpPr/>
        <p:nvPr/>
      </p:nvGrpSpPr>
      <p:grpSpPr>
        <a:xfrm>
          <a:off x="0" y="0"/>
          <a:ext cx="0" cy="0"/>
          <a:chOff x="0" y="0"/>
          <a:chExt cx="0" cy="0"/>
        </a:xfrm>
      </p:grpSpPr>
      <p:sp>
        <p:nvSpPr>
          <p:cNvPr id="35" name="Google Shape;35;p3"/>
          <p:cNvSpPr txBox="1"/>
          <p:nvPr>
            <p:ph type="title"/>
          </p:nvPr>
        </p:nvSpPr>
        <p:spPr>
          <a:xfrm>
            <a:off x="838200" y="365125"/>
            <a:ext cx="10515600" cy="1325563"/>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3"/>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7" name="Google Shape;37;p3"/>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8" name="Google Shape;38;p3"/>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9" name="Google Shape;39;p3"/>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a:lvl1pPr>
            <a:lvl2pPr indent="0" lvl="1" marL="0" marR="0" algn="ctr">
              <a:lnSpc>
                <a:spcPct val="100000"/>
              </a:lnSpc>
              <a:spcBef>
                <a:spcPts val="0"/>
              </a:spcBef>
              <a:spcAft>
                <a:spcPts val="0"/>
              </a:spcAft>
              <a:buClr>
                <a:srgbClr val="000000"/>
              </a:buClr>
              <a:buSzPts val="1000"/>
              <a:buFont typeface="Arial"/>
              <a:buNone/>
              <a:defRPr/>
            </a:lvl2pPr>
            <a:lvl3pPr indent="0" lvl="2" marL="0" marR="0" algn="ctr">
              <a:lnSpc>
                <a:spcPct val="100000"/>
              </a:lnSpc>
              <a:spcBef>
                <a:spcPts val="0"/>
              </a:spcBef>
              <a:spcAft>
                <a:spcPts val="0"/>
              </a:spcAft>
              <a:buClr>
                <a:srgbClr val="000000"/>
              </a:buClr>
              <a:buSzPts val="1000"/>
              <a:buFont typeface="Arial"/>
              <a:buNone/>
              <a:defRPr/>
            </a:lvl3pPr>
            <a:lvl4pPr indent="0" lvl="3" marL="0" marR="0" algn="ctr">
              <a:lnSpc>
                <a:spcPct val="100000"/>
              </a:lnSpc>
              <a:spcBef>
                <a:spcPts val="0"/>
              </a:spcBef>
              <a:spcAft>
                <a:spcPts val="0"/>
              </a:spcAft>
              <a:buClr>
                <a:srgbClr val="000000"/>
              </a:buClr>
              <a:buSzPts val="1000"/>
              <a:buFont typeface="Arial"/>
              <a:buNone/>
              <a:defRPr/>
            </a:lvl4pPr>
            <a:lvl5pPr indent="0" lvl="4" marL="0" marR="0" algn="ctr">
              <a:lnSpc>
                <a:spcPct val="100000"/>
              </a:lnSpc>
              <a:spcBef>
                <a:spcPts val="0"/>
              </a:spcBef>
              <a:spcAft>
                <a:spcPts val="0"/>
              </a:spcAft>
              <a:buClr>
                <a:srgbClr val="000000"/>
              </a:buClr>
              <a:buSzPts val="1000"/>
              <a:buFont typeface="Arial"/>
              <a:buNone/>
              <a:defRPr/>
            </a:lvl5pPr>
            <a:lvl6pPr indent="0" lvl="5" marL="0" marR="0" algn="ctr">
              <a:lnSpc>
                <a:spcPct val="100000"/>
              </a:lnSpc>
              <a:spcBef>
                <a:spcPts val="0"/>
              </a:spcBef>
              <a:spcAft>
                <a:spcPts val="0"/>
              </a:spcAft>
              <a:buClr>
                <a:srgbClr val="000000"/>
              </a:buClr>
              <a:buSzPts val="1000"/>
              <a:buFont typeface="Arial"/>
              <a:buNone/>
              <a:defRPr/>
            </a:lvl6pPr>
            <a:lvl7pPr indent="0" lvl="6" marL="0" marR="0" algn="ctr">
              <a:lnSpc>
                <a:spcPct val="100000"/>
              </a:lnSpc>
              <a:spcBef>
                <a:spcPts val="0"/>
              </a:spcBef>
              <a:spcAft>
                <a:spcPts val="0"/>
              </a:spcAft>
              <a:buClr>
                <a:srgbClr val="000000"/>
              </a:buClr>
              <a:buSzPts val="1000"/>
              <a:buFont typeface="Arial"/>
              <a:buNone/>
              <a:defRPr/>
            </a:lvl7pPr>
            <a:lvl8pPr indent="0" lvl="7" marL="0" marR="0" algn="ctr">
              <a:lnSpc>
                <a:spcPct val="100000"/>
              </a:lnSpc>
              <a:spcBef>
                <a:spcPts val="0"/>
              </a:spcBef>
              <a:spcAft>
                <a:spcPts val="0"/>
              </a:spcAft>
              <a:buClr>
                <a:srgbClr val="000000"/>
              </a:buClr>
              <a:buSzPts val="1000"/>
              <a:buFont typeface="Arial"/>
              <a:buNone/>
              <a:defRPr/>
            </a:lvl8pPr>
            <a:lvl9pPr indent="0" lvl="8" marL="0" marR="0" algn="ctr">
              <a:lnSpc>
                <a:spcPct val="100000"/>
              </a:lnSpc>
              <a:spcBef>
                <a:spcPts val="0"/>
              </a:spcBef>
              <a:spcAft>
                <a:spcPts val="0"/>
              </a:spcAft>
              <a:buClr>
                <a:srgbClr val="000000"/>
              </a:buClr>
              <a:buSzPts val="1000"/>
              <a:buFont typeface="Arial"/>
              <a:buNone/>
              <a:defRPr/>
            </a:lvl9pPr>
          </a:lstStyle>
          <a:p>
            <a:pPr indent="0" lvl="0" marL="0" rtl="0" algn="ct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1_Comparison">
    <p:spTree>
      <p:nvGrpSpPr>
        <p:cNvPr id="40" name="Shape 40"/>
        <p:cNvGrpSpPr/>
        <p:nvPr/>
      </p:nvGrpSpPr>
      <p:grpSpPr>
        <a:xfrm>
          <a:off x="0" y="0"/>
          <a:ext cx="0" cy="0"/>
          <a:chOff x="0" y="0"/>
          <a:chExt cx="0" cy="0"/>
        </a:xfrm>
      </p:grpSpPr>
      <p:pic>
        <p:nvPicPr>
          <p:cNvPr id="41" name="Google Shape;41;p47"/>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42" name="Google Shape;42;p4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000"/>
              <a:buFont typeface="Helvetica Neue"/>
              <a:buNone/>
              <a:defRPr b="1" sz="32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4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4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rgbClr val="000000"/>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rgbClr val="000000"/>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9pPr>
          </a:lstStyle>
          <a:p/>
        </p:txBody>
      </p:sp>
      <p:sp>
        <p:nvSpPr>
          <p:cNvPr id="44" name="Google Shape;44;p4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chemeClr val="lt1"/>
              </a:buClr>
              <a:buSzPts val="2400"/>
              <a:buFont typeface="Arial"/>
              <a:buChar char="•"/>
              <a:defRPr b="0" i="0" sz="2000" u="none" cap="none" strike="noStrike">
                <a:solidFill>
                  <a:schemeClr val="lt1"/>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rgbClr val="000000"/>
                </a:solidFill>
                <a:latin typeface="Helvetica Neue"/>
                <a:ea typeface="Helvetica Neue"/>
                <a:cs typeface="Helvetica Neue"/>
                <a:sym typeface="Helvetica Neue"/>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rgbClr val="000000"/>
                </a:solidFill>
                <a:latin typeface="Helvetica Neue"/>
                <a:ea typeface="Helvetica Neue"/>
                <a:cs typeface="Helvetica Neue"/>
                <a:sym typeface="Helvetica Neue"/>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5pPr>
            <a:lvl6pPr indent="-342900" lvl="5" marL="27432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9pPr>
          </a:lstStyle>
          <a:p/>
        </p:txBody>
      </p:sp>
      <p:sp>
        <p:nvSpPr>
          <p:cNvPr id="45" name="Google Shape;45;p4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4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rgbClr val="000000"/>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rgbClr val="000000"/>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9pPr>
          </a:lstStyle>
          <a:p/>
        </p:txBody>
      </p:sp>
      <p:sp>
        <p:nvSpPr>
          <p:cNvPr id="46" name="Google Shape;46;p4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chemeClr val="lt1"/>
              </a:buClr>
              <a:buSzPts val="2400"/>
              <a:buFont typeface="Arial"/>
              <a:buChar char="•"/>
              <a:defRPr b="0" i="0" sz="2000" u="none" cap="none" strike="noStrike">
                <a:solidFill>
                  <a:schemeClr val="lt1"/>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rgbClr val="000000"/>
                </a:solidFill>
                <a:latin typeface="Helvetica Neue"/>
                <a:ea typeface="Helvetica Neue"/>
                <a:cs typeface="Helvetica Neue"/>
                <a:sym typeface="Helvetica Neue"/>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rgbClr val="000000"/>
                </a:solidFill>
                <a:latin typeface="Helvetica Neue"/>
                <a:ea typeface="Helvetica Neue"/>
                <a:cs typeface="Helvetica Neue"/>
                <a:sym typeface="Helvetica Neue"/>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5pPr>
            <a:lvl6pPr indent="-342900" lvl="5" marL="27432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9pPr>
          </a:lstStyle>
          <a:p/>
        </p:txBody>
      </p:sp>
      <p:sp>
        <p:nvSpPr>
          <p:cNvPr id="47" name="Google Shape;47;p47"/>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8" name="Shape 48"/>
        <p:cNvGrpSpPr/>
        <p:nvPr/>
      </p:nvGrpSpPr>
      <p:grpSpPr>
        <a:xfrm>
          <a:off x="0" y="0"/>
          <a:ext cx="0" cy="0"/>
          <a:chOff x="0" y="0"/>
          <a:chExt cx="0" cy="0"/>
        </a:xfrm>
      </p:grpSpPr>
      <p:pic>
        <p:nvPicPr>
          <p:cNvPr id="49" name="Google Shape;49;p48"/>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50" name="Google Shape;50;p48"/>
          <p:cNvSpPr txBox="1"/>
          <p:nvPr>
            <p:ph type="title"/>
          </p:nvPr>
        </p:nvSpPr>
        <p:spPr>
          <a:xfrm>
            <a:off x="838200" y="365125"/>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000"/>
              <a:buFont typeface="Helvetica Neue"/>
              <a:buNone/>
              <a:defRPr b="1" sz="32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48"/>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1_Picture with Caption">
    <p:bg>
      <p:bgPr>
        <a:solidFill>
          <a:schemeClr val="lt1"/>
        </a:solidFill>
      </p:bgPr>
    </p:bg>
    <p:spTree>
      <p:nvGrpSpPr>
        <p:cNvPr id="52" name="Shape 52"/>
        <p:cNvGrpSpPr/>
        <p:nvPr/>
      </p:nvGrpSpPr>
      <p:grpSpPr>
        <a:xfrm>
          <a:off x="0" y="0"/>
          <a:ext cx="0" cy="0"/>
          <a:chOff x="0" y="0"/>
          <a:chExt cx="0" cy="0"/>
        </a:xfrm>
      </p:grpSpPr>
      <p:sp>
        <p:nvSpPr>
          <p:cNvPr id="53" name="Google Shape;53;p49"/>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sv-S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4.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2.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16"/>
          <p:cNvPicPr preferRelativeResize="0"/>
          <p:nvPr/>
        </p:nvPicPr>
        <p:blipFill rotWithShape="1">
          <a:blip r:embed="rId1">
            <a:alphaModFix/>
          </a:blip>
          <a:srcRect b="0" l="0" r="0" t="0"/>
          <a:stretch/>
        </p:blipFill>
        <p:spPr>
          <a:xfrm>
            <a:off x="0" y="0"/>
            <a:ext cx="12192000" cy="6858000"/>
          </a:xfrm>
          <a:prstGeom prst="rect">
            <a:avLst/>
          </a:prstGeom>
          <a:noFill/>
          <a:ln>
            <a:noFill/>
          </a:ln>
        </p:spPr>
      </p:pic>
      <p:sp>
        <p:nvSpPr>
          <p:cNvPr id="11" name="Google Shape;11;p16"/>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sv-SE"/>
              <a:t>‹#›</a:t>
            </a:fld>
            <a:endParaRPr/>
          </a:p>
        </p:txBody>
      </p:sp>
      <p:sp>
        <p:nvSpPr>
          <p:cNvPr id="12" name="Google Shape;12;p16"/>
          <p:cNvSpPr txBox="1"/>
          <p:nvPr>
            <p:ph type="title"/>
          </p:nvPr>
        </p:nvSpPr>
        <p:spPr>
          <a:xfrm>
            <a:off x="838200" y="365125"/>
            <a:ext cx="10515600" cy="1325563"/>
          </a:xfrm>
          <a:prstGeom prst="rect">
            <a:avLst/>
          </a:prstGeom>
          <a:noFill/>
          <a:ln>
            <a:noFill/>
          </a:ln>
        </p:spPr>
        <p:txBody>
          <a:bodyPr anchorCtr="0" anchor="b" bIns="45700" lIns="91425" spcFirstLastPara="1" rIns="91425" wrap="square" tIns="45700">
            <a:normAutofit/>
          </a:bodyPr>
          <a:lstStyle>
            <a:lvl1pPr lvl="0" marR="0" rtl="0" algn="l">
              <a:lnSpc>
                <a:spcPct val="100000"/>
              </a:lnSpc>
              <a:spcBef>
                <a:spcPts val="0"/>
              </a:spcBef>
              <a:spcAft>
                <a:spcPts val="0"/>
              </a:spcAft>
              <a:buClr>
                <a:srgbClr val="000000"/>
              </a:buClr>
              <a:buSzPts val="1400"/>
              <a:buFont typeface="Arial"/>
              <a:buNone/>
              <a:defRPr b="1" i="0" sz="3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1" Type="http://schemas.openxmlformats.org/officeDocument/2006/relationships/image" Target="../media/image20.png"/><Relationship Id="rId10" Type="http://schemas.openxmlformats.org/officeDocument/2006/relationships/image" Target="../media/image21.png"/><Relationship Id="rId13" Type="http://schemas.openxmlformats.org/officeDocument/2006/relationships/image" Target="../media/image19.png"/><Relationship Id="rId12" Type="http://schemas.openxmlformats.org/officeDocument/2006/relationships/hyperlink" Target="http://www.climatecompatiblegrowth.com/" TargetMode="External"/><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hyperlink" Target="https://twitter.com/researchccg" TargetMode="External"/><Relationship Id="rId4" Type="http://schemas.openxmlformats.org/officeDocument/2006/relationships/hyperlink" Target="https://www.facebook.com/ResearchCCG/" TargetMode="External"/><Relationship Id="rId9" Type="http://schemas.openxmlformats.org/officeDocument/2006/relationships/image" Target="../media/image17.png"/><Relationship Id="rId15" Type="http://schemas.openxmlformats.org/officeDocument/2006/relationships/hyperlink" Target="https://www.open.edu/openlearncreate/mod/quiz/view.php?id=174723" TargetMode="External"/><Relationship Id="rId14" Type="http://schemas.openxmlformats.org/officeDocument/2006/relationships/hyperlink" Target="http://www.google.com/" TargetMode="External"/><Relationship Id="rId5" Type="http://schemas.openxmlformats.org/officeDocument/2006/relationships/hyperlink" Target="https://www.instagram.com/research_ccg/" TargetMode="External"/><Relationship Id="rId6" Type="http://schemas.openxmlformats.org/officeDocument/2006/relationships/hyperlink" Target="https://www.linkedin.com/company/climate-compatible-growth-ccg" TargetMode="External"/><Relationship Id="rId7" Type="http://schemas.openxmlformats.org/officeDocument/2006/relationships/hyperlink" Target="https://www.youtube.com/channel/UCnrr4preO57lHgt_6W2FyoA" TargetMode="External"/><Relationship Id="rId8"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2"/>
          <p:cNvSpPr txBox="1"/>
          <p:nvPr>
            <p:ph type="ctrTitle"/>
          </p:nvPr>
        </p:nvSpPr>
        <p:spPr>
          <a:xfrm>
            <a:off x="976183" y="4473145"/>
            <a:ext cx="8356659" cy="21028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4800"/>
              <a:buNone/>
            </a:pPr>
            <a:r>
              <a:rPr lang="sv-SE">
                <a:solidFill>
                  <a:schemeClr val="dk1"/>
                </a:solidFill>
              </a:rPr>
              <a:t>LECTURE 2 </a:t>
            </a:r>
            <a:br>
              <a:rPr lang="sv-SE">
                <a:solidFill>
                  <a:schemeClr val="lt1"/>
                </a:solidFill>
              </a:rPr>
            </a:br>
            <a:r>
              <a:rPr lang="sv-SE" cap="none"/>
              <a:t>POLICY AND POLICYMAKING</a:t>
            </a:r>
            <a:endParaRPr cap="none"/>
          </a:p>
        </p:txBody>
      </p:sp>
      <p:sp>
        <p:nvSpPr>
          <p:cNvPr id="81" name="Google Shape;81;p2"/>
          <p:cNvSpPr txBox="1"/>
          <p:nvPr/>
        </p:nvSpPr>
        <p:spPr>
          <a:xfrm>
            <a:off x="9332842" y="6157376"/>
            <a:ext cx="2579072"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sv-SE" sz="1400" u="none" cap="none" strike="noStrike">
                <a:solidFill>
                  <a:schemeClr val="lt1"/>
                </a:solidFill>
                <a:latin typeface="Open Sans"/>
                <a:ea typeface="Open Sans"/>
                <a:cs typeface="Open Sans"/>
                <a:sym typeface="Open Sans"/>
              </a:rPr>
              <a:t>Version 1.0</a:t>
            </a:r>
            <a:endParaRPr b="0" i="0" sz="1050" u="none" cap="none" strike="noStrike">
              <a:solidFill>
                <a:schemeClr val="lt1"/>
              </a:solidFill>
              <a:latin typeface="Open Sans"/>
              <a:ea typeface="Open Sans"/>
              <a:cs typeface="Open Sans"/>
              <a:sym typeface="Open Sans"/>
            </a:endParaRPr>
          </a:p>
        </p:txBody>
      </p:sp>
      <p:sp>
        <p:nvSpPr>
          <p:cNvPr id="82" name="Google Shape;82;p2"/>
          <p:cNvSpPr txBox="1"/>
          <p:nvPr/>
        </p:nvSpPr>
        <p:spPr>
          <a:xfrm>
            <a:off x="976183" y="3765259"/>
            <a:ext cx="8050696" cy="707886"/>
          </a:xfrm>
          <a:prstGeom prst="rect">
            <a:avLst/>
          </a:prstGeom>
          <a:noFill/>
          <a:ln>
            <a:noFill/>
          </a:ln>
        </p:spPr>
        <p:txBody>
          <a:bodyPr anchorCtr="0" anchor="b"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sv-SE" sz="2000" u="none" cap="none" strike="noStrike">
                <a:solidFill>
                  <a:schemeClr val="lt1"/>
                </a:solidFill>
                <a:latin typeface="Arial"/>
                <a:ea typeface="Arial"/>
                <a:cs typeface="Arial"/>
                <a:sym typeface="Arial"/>
              </a:rPr>
              <a:t>Modelling, policy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1" i="0" lang="sv-SE" sz="2000" u="none" cap="none" strike="noStrike">
                <a:solidFill>
                  <a:schemeClr val="lt1"/>
                </a:solidFill>
                <a:latin typeface="Arial"/>
                <a:ea typeface="Arial"/>
                <a:cs typeface="Arial"/>
                <a:sym typeface="Arial"/>
              </a:rPr>
              <a:t>and political economy</a:t>
            </a:r>
            <a:endParaRPr b="1" i="0" sz="2000" u="none" cap="none" strike="noStrike">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32"/>
          <p:cNvSpPr txBox="1"/>
          <p:nvPr>
            <p:ph idx="1" type="body"/>
          </p:nvPr>
        </p:nvSpPr>
        <p:spPr>
          <a:xfrm>
            <a:off x="836867" y="1774048"/>
            <a:ext cx="6916005" cy="2669844"/>
          </a:xfrm>
          <a:prstGeom prst="rect">
            <a:avLst/>
          </a:prstGeom>
          <a:noFill/>
          <a:ln>
            <a:noFill/>
          </a:ln>
        </p:spPr>
        <p:txBody>
          <a:bodyPr anchorCtr="0" anchor="t" bIns="90000" lIns="90000" spcFirstLastPara="1" rIns="91425" wrap="square" tIns="36000">
            <a:noAutofit/>
          </a:bodyPr>
          <a:lstStyle/>
          <a:p>
            <a:pPr indent="0" lvl="0" marL="0" rtl="0" algn="l">
              <a:lnSpc>
                <a:spcPct val="90000"/>
              </a:lnSpc>
              <a:spcBef>
                <a:spcPts val="0"/>
              </a:spcBef>
              <a:spcAft>
                <a:spcPts val="0"/>
              </a:spcAft>
              <a:buSzPts val="2000"/>
              <a:buNone/>
            </a:pPr>
            <a:r>
              <a:rPr lang="sv-SE"/>
              <a:t>Policy cycle is a hypothetical process that is used to explain how policy is developed, implemented &amp; evaluated. </a:t>
            </a:r>
            <a:endParaRPr/>
          </a:p>
          <a:p>
            <a:pPr indent="0" lvl="0" marL="0" rtl="0" algn="l">
              <a:lnSpc>
                <a:spcPct val="90000"/>
              </a:lnSpc>
              <a:spcBef>
                <a:spcPts val="1000"/>
              </a:spcBef>
              <a:spcAft>
                <a:spcPts val="0"/>
              </a:spcAft>
              <a:buSzPts val="2000"/>
              <a:buNone/>
            </a:pPr>
            <a:r>
              <a:rPr lang="sv-SE"/>
              <a:t>The cycle contains six stages that begins with a notional point at which a problem is identified to an end point at which a policy has been evaluated.</a:t>
            </a:r>
            <a:endParaRPr/>
          </a:p>
          <a:p>
            <a:pPr indent="0" lvl="0" marL="0" rtl="0" algn="l">
              <a:lnSpc>
                <a:spcPct val="90000"/>
              </a:lnSpc>
              <a:spcBef>
                <a:spcPts val="1000"/>
              </a:spcBef>
              <a:spcAft>
                <a:spcPts val="0"/>
              </a:spcAft>
              <a:buSzPts val="1400"/>
              <a:buNone/>
            </a:pPr>
            <a:r>
              <a:rPr lang="sv-SE"/>
              <a:t>The stages of the policy cycle may vary depending on the policy context, but the general process remains the same.</a:t>
            </a:r>
            <a:endParaRPr/>
          </a:p>
        </p:txBody>
      </p:sp>
      <p:sp>
        <p:nvSpPr>
          <p:cNvPr id="199" name="Google Shape;199;p32"/>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sv-SE" sz="1400"/>
              <a:t>‹#›</a:t>
            </a:fld>
            <a:endParaRPr sz="1400"/>
          </a:p>
        </p:txBody>
      </p:sp>
      <p:sp>
        <p:nvSpPr>
          <p:cNvPr id="200" name="Google Shape;200;p32"/>
          <p:cNvSpPr txBox="1"/>
          <p:nvPr>
            <p:ph idx="2" type="body"/>
          </p:nvPr>
        </p:nvSpPr>
        <p:spPr>
          <a:xfrm>
            <a:off x="838199" y="910602"/>
            <a:ext cx="7223684" cy="604836"/>
          </a:xfrm>
          <a:prstGeom prst="rect">
            <a:avLst/>
          </a:prstGeom>
          <a:noFill/>
          <a:ln>
            <a:noFill/>
          </a:ln>
        </p:spPr>
        <p:txBody>
          <a:bodyPr anchorCtr="0" anchor="t" bIns="90000" lIns="91425" spcFirstLastPara="1" rIns="91425" wrap="square" tIns="36000">
            <a:noAutofit/>
          </a:bodyPr>
          <a:lstStyle/>
          <a:p>
            <a:pPr indent="0" lvl="0" marL="0" rtl="0" algn="l">
              <a:lnSpc>
                <a:spcPct val="90000"/>
              </a:lnSpc>
              <a:spcBef>
                <a:spcPts val="1000"/>
              </a:spcBef>
              <a:spcAft>
                <a:spcPts val="0"/>
              </a:spcAft>
              <a:buClr>
                <a:schemeClr val="dk1"/>
              </a:buClr>
              <a:buSzPts val="2400"/>
              <a:buNone/>
            </a:pPr>
            <a:r>
              <a:rPr b="1" lang="sv-SE" sz="2400">
                <a:latin typeface="Open Sans"/>
                <a:ea typeface="Open Sans"/>
                <a:cs typeface="Open Sans"/>
                <a:sym typeface="Open Sans"/>
              </a:rPr>
              <a:t>2.2 The process of policymaking: policy cycle</a:t>
            </a:r>
            <a:endParaRPr/>
          </a:p>
          <a:p>
            <a:pPr indent="0" lvl="0" marL="0" rtl="0" algn="l">
              <a:lnSpc>
                <a:spcPct val="90000"/>
              </a:lnSpc>
              <a:spcBef>
                <a:spcPts val="1000"/>
              </a:spcBef>
              <a:spcAft>
                <a:spcPts val="0"/>
              </a:spcAft>
              <a:buClr>
                <a:schemeClr val="dk1"/>
              </a:buClr>
              <a:buSzPts val="2400"/>
              <a:buNone/>
            </a:pPr>
            <a:r>
              <a:t/>
            </a:r>
            <a:endParaRPr b="0" sz="2000">
              <a:solidFill>
                <a:srgbClr val="000000"/>
              </a:solidFill>
            </a:endParaRPr>
          </a:p>
        </p:txBody>
      </p:sp>
      <p:sp>
        <p:nvSpPr>
          <p:cNvPr id="201" name="Google Shape;201;p32"/>
          <p:cNvSpPr txBox="1"/>
          <p:nvPr/>
        </p:nvSpPr>
        <p:spPr>
          <a:xfrm>
            <a:off x="9151536" y="2409733"/>
            <a:ext cx="911475"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sv-SE" sz="1600" u="none" cap="none" strike="noStrike">
                <a:solidFill>
                  <a:schemeClr val="lt1"/>
                </a:solidFill>
                <a:latin typeface="Arial"/>
                <a:ea typeface="Arial"/>
                <a:cs typeface="Arial"/>
                <a:sym typeface="Arial"/>
              </a:rPr>
              <a:t>Agenda setting</a:t>
            </a:r>
            <a:endParaRPr b="0" i="0" sz="1400" u="none" cap="none" strike="noStrike">
              <a:solidFill>
                <a:srgbClr val="000000"/>
              </a:solidFill>
              <a:latin typeface="Arial"/>
              <a:ea typeface="Arial"/>
              <a:cs typeface="Arial"/>
              <a:sym typeface="Arial"/>
            </a:endParaRPr>
          </a:p>
        </p:txBody>
      </p:sp>
      <p:sp>
        <p:nvSpPr>
          <p:cNvPr id="202" name="Google Shape;202;p32"/>
          <p:cNvSpPr/>
          <p:nvPr/>
        </p:nvSpPr>
        <p:spPr>
          <a:xfrm>
            <a:off x="9703855" y="1684717"/>
            <a:ext cx="1440392" cy="1383171"/>
          </a:xfrm>
          <a:custGeom>
            <a:rect b="b" l="l" r="r" t="t"/>
            <a:pathLst>
              <a:path extrusionOk="0" h="1511" w="1572">
                <a:moveTo>
                  <a:pt x="0" y="1099"/>
                </a:moveTo>
                <a:lnTo>
                  <a:pt x="50" y="1106"/>
                </a:lnTo>
                <a:lnTo>
                  <a:pt x="146" y="1129"/>
                </a:lnTo>
                <a:lnTo>
                  <a:pt x="238" y="1164"/>
                </a:lnTo>
                <a:lnTo>
                  <a:pt x="325" y="1208"/>
                </a:lnTo>
                <a:lnTo>
                  <a:pt x="406" y="1261"/>
                </a:lnTo>
                <a:lnTo>
                  <a:pt x="478" y="1324"/>
                </a:lnTo>
                <a:lnTo>
                  <a:pt x="544" y="1394"/>
                </a:lnTo>
                <a:lnTo>
                  <a:pt x="603" y="1470"/>
                </a:lnTo>
                <a:lnTo>
                  <a:pt x="628" y="1511"/>
                </a:lnTo>
                <a:lnTo>
                  <a:pt x="1245" y="1495"/>
                </a:lnTo>
                <a:lnTo>
                  <a:pt x="1572" y="958"/>
                </a:lnTo>
                <a:lnTo>
                  <a:pt x="1542" y="906"/>
                </a:lnTo>
                <a:lnTo>
                  <a:pt x="1476" y="809"/>
                </a:lnTo>
                <a:lnTo>
                  <a:pt x="1404" y="716"/>
                </a:lnTo>
                <a:lnTo>
                  <a:pt x="1327" y="626"/>
                </a:lnTo>
                <a:lnTo>
                  <a:pt x="1245" y="542"/>
                </a:lnTo>
                <a:lnTo>
                  <a:pt x="1157" y="463"/>
                </a:lnTo>
                <a:lnTo>
                  <a:pt x="1065" y="389"/>
                </a:lnTo>
                <a:lnTo>
                  <a:pt x="969" y="320"/>
                </a:lnTo>
                <a:lnTo>
                  <a:pt x="870" y="258"/>
                </a:lnTo>
                <a:lnTo>
                  <a:pt x="765" y="202"/>
                </a:lnTo>
                <a:lnTo>
                  <a:pt x="657" y="152"/>
                </a:lnTo>
                <a:lnTo>
                  <a:pt x="544" y="109"/>
                </a:lnTo>
                <a:lnTo>
                  <a:pt x="430" y="71"/>
                </a:lnTo>
                <a:lnTo>
                  <a:pt x="312" y="42"/>
                </a:lnTo>
                <a:lnTo>
                  <a:pt x="192" y="20"/>
                </a:lnTo>
                <a:lnTo>
                  <a:pt x="69" y="5"/>
                </a:lnTo>
                <a:lnTo>
                  <a:pt x="6" y="0"/>
                </a:lnTo>
                <a:lnTo>
                  <a:pt x="303" y="541"/>
                </a:lnTo>
                <a:lnTo>
                  <a:pt x="0" y="1099"/>
                </a:lnTo>
                <a:close/>
              </a:path>
            </a:pathLst>
          </a:custGeom>
          <a:solidFill>
            <a:srgbClr val="84A9FD"/>
          </a:solidFill>
          <a:ln>
            <a:noFill/>
          </a:ln>
        </p:spPr>
        <p:txBody>
          <a:bodyPr anchorCtr="0" anchor="ctr" bIns="45700" lIns="5486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03" name="Google Shape;203;p32"/>
          <p:cNvSpPr/>
          <p:nvPr/>
        </p:nvSpPr>
        <p:spPr>
          <a:xfrm>
            <a:off x="10279277" y="2660641"/>
            <a:ext cx="1110532" cy="1691358"/>
          </a:xfrm>
          <a:custGeom>
            <a:rect b="b" l="l" r="r" t="t"/>
            <a:pathLst>
              <a:path extrusionOk="0" h="1842" w="1209">
                <a:moveTo>
                  <a:pt x="52" y="551"/>
                </a:moveTo>
                <a:lnTo>
                  <a:pt x="66" y="588"/>
                </a:lnTo>
                <a:lnTo>
                  <a:pt x="89" y="667"/>
                </a:lnTo>
                <a:lnTo>
                  <a:pt x="106" y="748"/>
                </a:lnTo>
                <a:lnTo>
                  <a:pt x="114" y="832"/>
                </a:lnTo>
                <a:lnTo>
                  <a:pt x="115" y="875"/>
                </a:lnTo>
                <a:lnTo>
                  <a:pt x="114" y="933"/>
                </a:lnTo>
                <a:lnTo>
                  <a:pt x="98" y="1046"/>
                </a:lnTo>
                <a:lnTo>
                  <a:pt x="70" y="1152"/>
                </a:lnTo>
                <a:lnTo>
                  <a:pt x="27" y="1255"/>
                </a:lnTo>
                <a:lnTo>
                  <a:pt x="0" y="1301"/>
                </a:lnTo>
                <a:lnTo>
                  <a:pt x="324" y="1829"/>
                </a:lnTo>
                <a:lnTo>
                  <a:pt x="952" y="1842"/>
                </a:lnTo>
                <a:lnTo>
                  <a:pt x="982" y="1789"/>
                </a:lnTo>
                <a:lnTo>
                  <a:pt x="1037" y="1677"/>
                </a:lnTo>
                <a:lnTo>
                  <a:pt x="1085" y="1563"/>
                </a:lnTo>
                <a:lnTo>
                  <a:pt x="1125" y="1444"/>
                </a:lnTo>
                <a:lnTo>
                  <a:pt x="1158" y="1323"/>
                </a:lnTo>
                <a:lnTo>
                  <a:pt x="1183" y="1198"/>
                </a:lnTo>
                <a:lnTo>
                  <a:pt x="1200" y="1070"/>
                </a:lnTo>
                <a:lnTo>
                  <a:pt x="1209" y="941"/>
                </a:lnTo>
                <a:lnTo>
                  <a:pt x="1209" y="875"/>
                </a:lnTo>
                <a:lnTo>
                  <a:pt x="1209" y="816"/>
                </a:lnTo>
                <a:lnTo>
                  <a:pt x="1203" y="700"/>
                </a:lnTo>
                <a:lnTo>
                  <a:pt x="1188" y="586"/>
                </a:lnTo>
                <a:lnTo>
                  <a:pt x="1169" y="473"/>
                </a:lnTo>
                <a:lnTo>
                  <a:pt x="1142" y="363"/>
                </a:lnTo>
                <a:lnTo>
                  <a:pt x="1109" y="257"/>
                </a:lnTo>
                <a:lnTo>
                  <a:pt x="1070" y="152"/>
                </a:lnTo>
                <a:lnTo>
                  <a:pt x="1026" y="49"/>
                </a:lnTo>
                <a:lnTo>
                  <a:pt x="1002" y="0"/>
                </a:lnTo>
                <a:lnTo>
                  <a:pt x="678" y="534"/>
                </a:lnTo>
                <a:lnTo>
                  <a:pt x="52" y="551"/>
                </a:lnTo>
                <a:close/>
              </a:path>
            </a:pathLst>
          </a:custGeom>
          <a:solidFill>
            <a:srgbClr val="0B55FF">
              <a:alpha val="29411"/>
            </a:srgbClr>
          </a:solidFill>
          <a:ln>
            <a:noFill/>
          </a:ln>
        </p:spPr>
        <p:txBody>
          <a:bodyPr anchorCtr="0" anchor="ctr" bIns="45700" lIns="91425" spcFirstLastPara="1" rIns="91425" wrap="square" tIns="274300">
            <a:noAutofit/>
          </a:bodyPr>
          <a:lstStyle/>
          <a:p>
            <a:pPr indent="0" lvl="0" marL="0" marR="0" rtl="0" algn="ctr">
              <a:lnSpc>
                <a:spcPct val="100000"/>
              </a:lnSpc>
              <a:spcBef>
                <a:spcPts val="0"/>
              </a:spcBef>
              <a:spcAft>
                <a:spcPts val="0"/>
              </a:spcAft>
              <a:buClr>
                <a:srgbClr val="000000"/>
              </a:buClr>
              <a:buSzPts val="2400"/>
              <a:buFont typeface="Arial"/>
              <a:buNone/>
            </a:pPr>
            <a:r>
              <a:t/>
            </a:r>
            <a:endParaRPr b="1" i="0" sz="2400" u="none" cap="none" strike="noStrike">
              <a:solidFill>
                <a:schemeClr val="lt1"/>
              </a:solidFill>
              <a:latin typeface="Arial"/>
              <a:ea typeface="Arial"/>
              <a:cs typeface="Arial"/>
              <a:sym typeface="Arial"/>
            </a:endParaRPr>
          </a:p>
        </p:txBody>
      </p:sp>
      <p:sp>
        <p:nvSpPr>
          <p:cNvPr id="204" name="Google Shape;204;p32"/>
          <p:cNvSpPr/>
          <p:nvPr/>
        </p:nvSpPr>
        <p:spPr>
          <a:xfrm>
            <a:off x="8120524" y="1681047"/>
            <a:ext cx="1748262" cy="1313461"/>
          </a:xfrm>
          <a:custGeom>
            <a:rect b="b" l="l" r="r" t="t"/>
            <a:pathLst>
              <a:path extrusionOk="0" h="1432" w="1905">
                <a:moveTo>
                  <a:pt x="943" y="1432"/>
                </a:moveTo>
                <a:lnTo>
                  <a:pt x="972" y="1394"/>
                </a:lnTo>
                <a:lnTo>
                  <a:pt x="1037" y="1326"/>
                </a:lnTo>
                <a:lnTo>
                  <a:pt x="1109" y="1265"/>
                </a:lnTo>
                <a:lnTo>
                  <a:pt x="1188" y="1211"/>
                </a:lnTo>
                <a:lnTo>
                  <a:pt x="1272" y="1167"/>
                </a:lnTo>
                <a:lnTo>
                  <a:pt x="1362" y="1134"/>
                </a:lnTo>
                <a:lnTo>
                  <a:pt x="1457" y="1109"/>
                </a:lnTo>
                <a:lnTo>
                  <a:pt x="1555" y="1096"/>
                </a:lnTo>
                <a:lnTo>
                  <a:pt x="1606" y="1095"/>
                </a:lnTo>
                <a:lnTo>
                  <a:pt x="1905" y="544"/>
                </a:lnTo>
                <a:lnTo>
                  <a:pt x="1607" y="0"/>
                </a:lnTo>
                <a:lnTo>
                  <a:pt x="1543" y="1"/>
                </a:lnTo>
                <a:lnTo>
                  <a:pt x="1420" y="10"/>
                </a:lnTo>
                <a:lnTo>
                  <a:pt x="1298" y="26"/>
                </a:lnTo>
                <a:lnTo>
                  <a:pt x="1179" y="50"/>
                </a:lnTo>
                <a:lnTo>
                  <a:pt x="1062" y="80"/>
                </a:lnTo>
                <a:lnTo>
                  <a:pt x="950" y="119"/>
                </a:lnTo>
                <a:lnTo>
                  <a:pt x="840" y="163"/>
                </a:lnTo>
                <a:lnTo>
                  <a:pt x="733" y="213"/>
                </a:lnTo>
                <a:lnTo>
                  <a:pt x="630" y="270"/>
                </a:lnTo>
                <a:lnTo>
                  <a:pt x="531" y="333"/>
                </a:lnTo>
                <a:lnTo>
                  <a:pt x="436" y="401"/>
                </a:lnTo>
                <a:lnTo>
                  <a:pt x="346" y="475"/>
                </a:lnTo>
                <a:lnTo>
                  <a:pt x="260" y="556"/>
                </a:lnTo>
                <a:lnTo>
                  <a:pt x="179" y="639"/>
                </a:lnTo>
                <a:lnTo>
                  <a:pt x="103" y="728"/>
                </a:lnTo>
                <a:lnTo>
                  <a:pt x="32" y="821"/>
                </a:lnTo>
                <a:lnTo>
                  <a:pt x="0" y="871"/>
                </a:lnTo>
                <a:lnTo>
                  <a:pt x="606" y="884"/>
                </a:lnTo>
                <a:lnTo>
                  <a:pt x="943" y="1432"/>
                </a:lnTo>
                <a:close/>
              </a:path>
            </a:pathLst>
          </a:custGeom>
          <a:solidFill>
            <a:srgbClr val="F25A73"/>
          </a:solidFill>
          <a:ln>
            <a:noFill/>
          </a:ln>
        </p:spPr>
        <p:txBody>
          <a:bodyPr anchorCtr="0" anchor="ctr" bIns="45700" lIns="5486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Arial"/>
              <a:ea typeface="Arial"/>
              <a:cs typeface="Arial"/>
              <a:sym typeface="Arial"/>
            </a:endParaRPr>
          </a:p>
        </p:txBody>
      </p:sp>
      <p:sp>
        <p:nvSpPr>
          <p:cNvPr id="205" name="Google Shape;205;p32"/>
          <p:cNvSpPr/>
          <p:nvPr/>
        </p:nvSpPr>
        <p:spPr>
          <a:xfrm>
            <a:off x="7850592" y="2589096"/>
            <a:ext cx="1103202" cy="1676682"/>
          </a:xfrm>
          <a:custGeom>
            <a:rect b="b" l="l" r="r" t="t"/>
            <a:pathLst>
              <a:path extrusionOk="0" h="1826" w="1201">
                <a:moveTo>
                  <a:pt x="1158" y="1290"/>
                </a:moveTo>
                <a:lnTo>
                  <a:pt x="1144" y="1252"/>
                </a:lnTo>
                <a:lnTo>
                  <a:pt x="1119" y="1174"/>
                </a:lnTo>
                <a:lnTo>
                  <a:pt x="1104" y="1093"/>
                </a:lnTo>
                <a:lnTo>
                  <a:pt x="1095" y="1010"/>
                </a:lnTo>
                <a:lnTo>
                  <a:pt x="1095" y="967"/>
                </a:lnTo>
                <a:lnTo>
                  <a:pt x="1096" y="911"/>
                </a:lnTo>
                <a:lnTo>
                  <a:pt x="1110" y="802"/>
                </a:lnTo>
                <a:lnTo>
                  <a:pt x="1138" y="698"/>
                </a:lnTo>
                <a:lnTo>
                  <a:pt x="1177" y="601"/>
                </a:lnTo>
                <a:lnTo>
                  <a:pt x="1201" y="555"/>
                </a:lnTo>
                <a:lnTo>
                  <a:pt x="869" y="13"/>
                </a:lnTo>
                <a:lnTo>
                  <a:pt x="258" y="0"/>
                </a:lnTo>
                <a:lnTo>
                  <a:pt x="228" y="53"/>
                </a:lnTo>
                <a:lnTo>
                  <a:pt x="173" y="164"/>
                </a:lnTo>
                <a:lnTo>
                  <a:pt x="125" y="279"/>
                </a:lnTo>
                <a:lnTo>
                  <a:pt x="85" y="398"/>
                </a:lnTo>
                <a:lnTo>
                  <a:pt x="51" y="520"/>
                </a:lnTo>
                <a:lnTo>
                  <a:pt x="27" y="644"/>
                </a:lnTo>
                <a:lnTo>
                  <a:pt x="10" y="771"/>
                </a:lnTo>
                <a:lnTo>
                  <a:pt x="1" y="901"/>
                </a:lnTo>
                <a:lnTo>
                  <a:pt x="0" y="967"/>
                </a:lnTo>
                <a:lnTo>
                  <a:pt x="1" y="1024"/>
                </a:lnTo>
                <a:lnTo>
                  <a:pt x="7" y="1138"/>
                </a:lnTo>
                <a:lnTo>
                  <a:pt x="20" y="1251"/>
                </a:lnTo>
                <a:lnTo>
                  <a:pt x="40" y="1361"/>
                </a:lnTo>
                <a:lnTo>
                  <a:pt x="66" y="1468"/>
                </a:lnTo>
                <a:lnTo>
                  <a:pt x="97" y="1573"/>
                </a:lnTo>
                <a:lnTo>
                  <a:pt x="134" y="1677"/>
                </a:lnTo>
                <a:lnTo>
                  <a:pt x="176" y="1777"/>
                </a:lnTo>
                <a:lnTo>
                  <a:pt x="201" y="1826"/>
                </a:lnTo>
                <a:lnTo>
                  <a:pt x="514" y="1306"/>
                </a:lnTo>
                <a:lnTo>
                  <a:pt x="1158" y="1290"/>
                </a:lnTo>
                <a:close/>
              </a:path>
            </a:pathLst>
          </a:custGeom>
          <a:solidFill>
            <a:srgbClr val="F57A8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1" i="0" sz="2400" u="none" cap="none" strike="noStrike">
              <a:solidFill>
                <a:schemeClr val="lt1"/>
              </a:solidFill>
              <a:latin typeface="Arial"/>
              <a:ea typeface="Arial"/>
              <a:cs typeface="Arial"/>
              <a:sym typeface="Arial"/>
            </a:endParaRPr>
          </a:p>
        </p:txBody>
      </p:sp>
      <p:sp>
        <p:nvSpPr>
          <p:cNvPr id="206" name="Google Shape;206;p32"/>
          <p:cNvSpPr/>
          <p:nvPr/>
        </p:nvSpPr>
        <p:spPr>
          <a:xfrm>
            <a:off x="8061883" y="3860366"/>
            <a:ext cx="1433062" cy="1383171"/>
          </a:xfrm>
          <a:custGeom>
            <a:rect b="b" l="l" r="r" t="t"/>
            <a:pathLst>
              <a:path extrusionOk="0" h="1510" w="1564">
                <a:moveTo>
                  <a:pt x="1564" y="411"/>
                </a:moveTo>
                <a:lnTo>
                  <a:pt x="1516" y="403"/>
                </a:lnTo>
                <a:lnTo>
                  <a:pt x="1422" y="379"/>
                </a:lnTo>
                <a:lnTo>
                  <a:pt x="1332" y="344"/>
                </a:lnTo>
                <a:lnTo>
                  <a:pt x="1248" y="298"/>
                </a:lnTo>
                <a:lnTo>
                  <a:pt x="1170" y="245"/>
                </a:lnTo>
                <a:lnTo>
                  <a:pt x="1099" y="184"/>
                </a:lnTo>
                <a:lnTo>
                  <a:pt x="1034" y="115"/>
                </a:lnTo>
                <a:lnTo>
                  <a:pt x="977" y="40"/>
                </a:lnTo>
                <a:lnTo>
                  <a:pt x="953" y="0"/>
                </a:lnTo>
                <a:lnTo>
                  <a:pt x="317" y="17"/>
                </a:lnTo>
                <a:lnTo>
                  <a:pt x="0" y="539"/>
                </a:lnTo>
                <a:lnTo>
                  <a:pt x="30" y="591"/>
                </a:lnTo>
                <a:lnTo>
                  <a:pt x="96" y="690"/>
                </a:lnTo>
                <a:lnTo>
                  <a:pt x="166" y="783"/>
                </a:lnTo>
                <a:lnTo>
                  <a:pt x="242" y="874"/>
                </a:lnTo>
                <a:lnTo>
                  <a:pt x="324" y="958"/>
                </a:lnTo>
                <a:lnTo>
                  <a:pt x="411" y="1038"/>
                </a:lnTo>
                <a:lnTo>
                  <a:pt x="501" y="1112"/>
                </a:lnTo>
                <a:lnTo>
                  <a:pt x="597" y="1181"/>
                </a:lnTo>
                <a:lnTo>
                  <a:pt x="697" y="1244"/>
                </a:lnTo>
                <a:lnTo>
                  <a:pt x="801" y="1301"/>
                </a:lnTo>
                <a:lnTo>
                  <a:pt x="908" y="1353"/>
                </a:lnTo>
                <a:lnTo>
                  <a:pt x="1020" y="1397"/>
                </a:lnTo>
                <a:lnTo>
                  <a:pt x="1134" y="1435"/>
                </a:lnTo>
                <a:lnTo>
                  <a:pt x="1252" y="1466"/>
                </a:lnTo>
                <a:lnTo>
                  <a:pt x="1371" y="1489"/>
                </a:lnTo>
                <a:lnTo>
                  <a:pt x="1494" y="1505"/>
                </a:lnTo>
                <a:lnTo>
                  <a:pt x="1557" y="1510"/>
                </a:lnTo>
                <a:lnTo>
                  <a:pt x="1261" y="971"/>
                </a:lnTo>
                <a:lnTo>
                  <a:pt x="1564" y="411"/>
                </a:lnTo>
                <a:close/>
              </a:path>
            </a:pathLst>
          </a:custGeom>
          <a:solidFill>
            <a:srgbClr val="FAC8D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1" i="0" sz="2400" u="none" cap="none" strike="noStrike">
              <a:solidFill>
                <a:schemeClr val="lt1"/>
              </a:solidFill>
              <a:latin typeface="Arial"/>
              <a:ea typeface="Arial"/>
              <a:cs typeface="Arial"/>
              <a:sym typeface="Arial"/>
            </a:endParaRPr>
          </a:p>
        </p:txBody>
      </p:sp>
      <p:sp>
        <p:nvSpPr>
          <p:cNvPr id="207" name="Google Shape;207;p32"/>
          <p:cNvSpPr/>
          <p:nvPr/>
        </p:nvSpPr>
        <p:spPr>
          <a:xfrm>
            <a:off x="9330013" y="3944751"/>
            <a:ext cx="1762922" cy="1302456"/>
          </a:xfrm>
          <a:custGeom>
            <a:rect b="b" l="l" r="r" t="t"/>
            <a:pathLst>
              <a:path extrusionOk="0" h="1419" w="1922">
                <a:moveTo>
                  <a:pt x="970" y="0"/>
                </a:moveTo>
                <a:lnTo>
                  <a:pt x="940" y="36"/>
                </a:lnTo>
                <a:lnTo>
                  <a:pt x="874" y="103"/>
                </a:lnTo>
                <a:lnTo>
                  <a:pt x="800" y="163"/>
                </a:lnTo>
                <a:lnTo>
                  <a:pt x="721" y="214"/>
                </a:lnTo>
                <a:lnTo>
                  <a:pt x="635" y="256"/>
                </a:lnTo>
                <a:lnTo>
                  <a:pt x="546" y="289"/>
                </a:lnTo>
                <a:lnTo>
                  <a:pt x="451" y="312"/>
                </a:lnTo>
                <a:lnTo>
                  <a:pt x="353" y="324"/>
                </a:lnTo>
                <a:lnTo>
                  <a:pt x="301" y="325"/>
                </a:lnTo>
                <a:lnTo>
                  <a:pt x="298" y="324"/>
                </a:lnTo>
                <a:lnTo>
                  <a:pt x="0" y="875"/>
                </a:lnTo>
                <a:lnTo>
                  <a:pt x="298" y="1419"/>
                </a:lnTo>
                <a:lnTo>
                  <a:pt x="301" y="1419"/>
                </a:lnTo>
                <a:lnTo>
                  <a:pt x="364" y="1418"/>
                </a:lnTo>
                <a:lnTo>
                  <a:pt x="490" y="1410"/>
                </a:lnTo>
                <a:lnTo>
                  <a:pt x="612" y="1394"/>
                </a:lnTo>
                <a:lnTo>
                  <a:pt x="732" y="1371"/>
                </a:lnTo>
                <a:lnTo>
                  <a:pt x="849" y="1341"/>
                </a:lnTo>
                <a:lnTo>
                  <a:pt x="964" y="1304"/>
                </a:lnTo>
                <a:lnTo>
                  <a:pt x="1075" y="1260"/>
                </a:lnTo>
                <a:lnTo>
                  <a:pt x="1182" y="1209"/>
                </a:lnTo>
                <a:lnTo>
                  <a:pt x="1287" y="1152"/>
                </a:lnTo>
                <a:lnTo>
                  <a:pt x="1387" y="1088"/>
                </a:lnTo>
                <a:lnTo>
                  <a:pt x="1482" y="1020"/>
                </a:lnTo>
                <a:lnTo>
                  <a:pt x="1574" y="946"/>
                </a:lnTo>
                <a:lnTo>
                  <a:pt x="1660" y="866"/>
                </a:lnTo>
                <a:lnTo>
                  <a:pt x="1742" y="781"/>
                </a:lnTo>
                <a:lnTo>
                  <a:pt x="1819" y="692"/>
                </a:lnTo>
                <a:lnTo>
                  <a:pt x="1889" y="597"/>
                </a:lnTo>
                <a:lnTo>
                  <a:pt x="1922" y="549"/>
                </a:lnTo>
                <a:lnTo>
                  <a:pt x="1298" y="535"/>
                </a:lnTo>
                <a:lnTo>
                  <a:pt x="970" y="0"/>
                </a:lnTo>
                <a:close/>
              </a:path>
            </a:pathLst>
          </a:custGeom>
          <a:solidFill>
            <a:srgbClr val="84A9FD">
              <a:alpha val="29411"/>
            </a:srgbClr>
          </a:solidFill>
          <a:ln>
            <a:noFill/>
          </a:ln>
        </p:spPr>
        <p:txBody>
          <a:bodyPr anchorCtr="0" anchor="ctr" bIns="45700" lIns="91425" spcFirstLastPara="1" rIns="91425" wrap="square" tIns="2743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08" name="Google Shape;208;p32"/>
          <p:cNvSpPr txBox="1"/>
          <p:nvPr/>
        </p:nvSpPr>
        <p:spPr>
          <a:xfrm>
            <a:off x="8266991" y="4101040"/>
            <a:ext cx="108008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sv-SE" sz="1400" u="none" cap="none" strike="noStrike">
                <a:solidFill>
                  <a:schemeClr val="dk1"/>
                </a:solidFill>
                <a:latin typeface="Calibri"/>
                <a:ea typeface="Calibri"/>
                <a:cs typeface="Calibri"/>
                <a:sym typeface="Calibri"/>
              </a:rPr>
              <a:t>Policy Adoption</a:t>
            </a:r>
            <a:endParaRPr b="0" i="0" sz="1400" u="none" cap="none" strike="noStrike">
              <a:solidFill>
                <a:srgbClr val="000000"/>
              </a:solidFill>
              <a:latin typeface="Arial"/>
              <a:ea typeface="Arial"/>
              <a:cs typeface="Arial"/>
              <a:sym typeface="Arial"/>
            </a:endParaRPr>
          </a:p>
        </p:txBody>
      </p:sp>
      <p:sp>
        <p:nvSpPr>
          <p:cNvPr id="209" name="Google Shape;209;p32"/>
          <p:cNvSpPr txBox="1"/>
          <p:nvPr/>
        </p:nvSpPr>
        <p:spPr>
          <a:xfrm>
            <a:off x="8683620" y="1979655"/>
            <a:ext cx="1020235"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sv-SE" sz="1400" u="none" cap="none" strike="noStrike">
                <a:solidFill>
                  <a:schemeClr val="dk1"/>
                </a:solidFill>
                <a:latin typeface="Arial"/>
                <a:ea typeface="Arial"/>
                <a:cs typeface="Arial"/>
                <a:sym typeface="Arial"/>
              </a:rPr>
              <a:t>Policy Evaluation</a:t>
            </a:r>
            <a:endParaRPr b="0" i="0" sz="1400" u="none" cap="none" strike="noStrike">
              <a:solidFill>
                <a:srgbClr val="000000"/>
              </a:solidFill>
              <a:latin typeface="Arial"/>
              <a:ea typeface="Arial"/>
              <a:cs typeface="Arial"/>
              <a:sym typeface="Arial"/>
            </a:endParaRPr>
          </a:p>
        </p:txBody>
      </p:sp>
      <p:sp>
        <p:nvSpPr>
          <p:cNvPr id="210" name="Google Shape;210;p32"/>
          <p:cNvSpPr txBox="1"/>
          <p:nvPr/>
        </p:nvSpPr>
        <p:spPr>
          <a:xfrm>
            <a:off x="9910877" y="2208772"/>
            <a:ext cx="1273797"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sv-SE" sz="1400" u="none" cap="none" strike="noStrike">
                <a:solidFill>
                  <a:schemeClr val="dk1"/>
                </a:solidFill>
                <a:latin typeface="Arial"/>
                <a:ea typeface="Arial"/>
                <a:cs typeface="Arial"/>
                <a:sym typeface="Arial"/>
              </a:rPr>
              <a:t>Problem Identification</a:t>
            </a:r>
            <a:endParaRPr b="0" i="0" sz="1400" u="none" cap="none" strike="noStrike">
              <a:solidFill>
                <a:srgbClr val="000000"/>
              </a:solidFill>
              <a:latin typeface="Arial"/>
              <a:ea typeface="Arial"/>
              <a:cs typeface="Arial"/>
              <a:sym typeface="Arial"/>
            </a:endParaRPr>
          </a:p>
        </p:txBody>
      </p:sp>
      <p:sp>
        <p:nvSpPr>
          <p:cNvPr id="211" name="Google Shape;211;p32"/>
          <p:cNvSpPr txBox="1"/>
          <p:nvPr/>
        </p:nvSpPr>
        <p:spPr>
          <a:xfrm>
            <a:off x="7823649" y="3044087"/>
            <a:ext cx="1160886"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sv-SE" sz="1400" u="none" cap="none" strike="noStrike">
                <a:solidFill>
                  <a:schemeClr val="dk1"/>
                </a:solidFill>
                <a:latin typeface="Arial"/>
                <a:ea typeface="Arial"/>
                <a:cs typeface="Arial"/>
                <a:sym typeface="Arial"/>
              </a:rPr>
              <a:t>Policy</a:t>
            </a:r>
            <a:r>
              <a:rPr b="1" i="0" lang="sv-SE" sz="14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sv-SE" sz="1400" u="none" cap="none" strike="noStrike">
                <a:solidFill>
                  <a:schemeClr val="dk1"/>
                </a:solidFill>
                <a:latin typeface="Arial"/>
                <a:ea typeface="Arial"/>
                <a:cs typeface="Arial"/>
                <a:sym typeface="Arial"/>
              </a:rPr>
              <a:t>Implement</a:t>
            </a:r>
            <a:endParaRPr b="0" i="0" sz="1400" u="none" cap="none" strike="noStrike">
              <a:solidFill>
                <a:srgbClr val="000000"/>
              </a:solidFill>
              <a:latin typeface="Arial"/>
              <a:ea typeface="Arial"/>
              <a:cs typeface="Arial"/>
              <a:sym typeface="Arial"/>
            </a:endParaRPr>
          </a:p>
        </p:txBody>
      </p:sp>
      <p:sp>
        <p:nvSpPr>
          <p:cNvPr id="212" name="Google Shape;212;p32"/>
          <p:cNvSpPr txBox="1"/>
          <p:nvPr/>
        </p:nvSpPr>
        <p:spPr>
          <a:xfrm>
            <a:off x="9565722" y="4389244"/>
            <a:ext cx="1231854"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sv-SE" sz="1400" u="none" cap="none" strike="noStrike">
                <a:solidFill>
                  <a:schemeClr val="dk1"/>
                </a:solidFill>
                <a:latin typeface="Arial"/>
                <a:ea typeface="Arial"/>
                <a:cs typeface="Arial"/>
                <a:sym typeface="Arial"/>
              </a:rPr>
              <a:t>Policy </a:t>
            </a:r>
            <a:br>
              <a:rPr b="0" i="0" lang="sv-SE" sz="1400" u="none" cap="none" strike="noStrike">
                <a:solidFill>
                  <a:schemeClr val="dk1"/>
                </a:solidFill>
                <a:latin typeface="Arial"/>
                <a:ea typeface="Arial"/>
                <a:cs typeface="Arial"/>
                <a:sym typeface="Arial"/>
              </a:rPr>
            </a:br>
            <a:r>
              <a:rPr b="0" i="0" lang="sv-SE" sz="1400" u="none" cap="none" strike="noStrike">
                <a:solidFill>
                  <a:schemeClr val="dk1"/>
                </a:solidFill>
                <a:latin typeface="Arial"/>
                <a:ea typeface="Arial"/>
                <a:cs typeface="Arial"/>
                <a:sym typeface="Arial"/>
              </a:rPr>
              <a:t>Formulation</a:t>
            </a:r>
            <a:endParaRPr b="0" i="0" sz="1400" u="none" cap="none" strike="noStrike">
              <a:solidFill>
                <a:srgbClr val="000000"/>
              </a:solidFill>
              <a:latin typeface="Arial"/>
              <a:ea typeface="Arial"/>
              <a:cs typeface="Arial"/>
              <a:sym typeface="Arial"/>
            </a:endParaRPr>
          </a:p>
        </p:txBody>
      </p:sp>
      <p:sp>
        <p:nvSpPr>
          <p:cNvPr id="213" name="Google Shape;213;p32"/>
          <p:cNvSpPr txBox="1"/>
          <p:nvPr/>
        </p:nvSpPr>
        <p:spPr>
          <a:xfrm>
            <a:off x="10401109" y="3381604"/>
            <a:ext cx="101147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sv-SE" sz="1400" u="none" cap="none" strike="noStrike">
                <a:solidFill>
                  <a:schemeClr val="dk1"/>
                </a:solidFill>
                <a:latin typeface="Arial"/>
                <a:ea typeface="Arial"/>
                <a:cs typeface="Arial"/>
                <a:sym typeface="Arial"/>
              </a:rPr>
              <a:t>Agenda Setting</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3"/>
          <p:cNvSpPr txBox="1"/>
          <p:nvPr>
            <p:ph idx="1" type="body"/>
          </p:nvPr>
        </p:nvSpPr>
        <p:spPr>
          <a:xfrm>
            <a:off x="845530" y="1670504"/>
            <a:ext cx="6441182" cy="2721635"/>
          </a:xfrm>
          <a:prstGeom prst="rect">
            <a:avLst/>
          </a:prstGeom>
          <a:noFill/>
          <a:ln>
            <a:noFill/>
          </a:ln>
        </p:spPr>
        <p:txBody>
          <a:bodyPr anchorCtr="0" anchor="t" bIns="90000" lIns="90000" spcFirstLastPara="1" rIns="91425" wrap="square" tIns="36000">
            <a:noAutofit/>
          </a:bodyPr>
          <a:lstStyle/>
          <a:p>
            <a:pPr indent="0" lvl="0" marL="0" rtl="0" algn="l">
              <a:lnSpc>
                <a:spcPct val="90000"/>
              </a:lnSpc>
              <a:spcBef>
                <a:spcPts val="0"/>
              </a:spcBef>
              <a:spcAft>
                <a:spcPts val="0"/>
              </a:spcAft>
              <a:buSzPts val="1400"/>
              <a:buNone/>
            </a:pPr>
            <a:r>
              <a:rPr lang="sv-SE"/>
              <a:t>The first stage of the policy cycle involves identifying a problem or issue that requires government attention. </a:t>
            </a:r>
            <a:endParaRPr/>
          </a:p>
          <a:p>
            <a:pPr indent="0" lvl="0" marL="0" rtl="0" algn="l">
              <a:lnSpc>
                <a:spcPct val="90000"/>
              </a:lnSpc>
              <a:spcBef>
                <a:spcPts val="1000"/>
              </a:spcBef>
              <a:spcAft>
                <a:spcPts val="0"/>
              </a:spcAft>
              <a:buSzPts val="1400"/>
              <a:buNone/>
            </a:pPr>
            <a:r>
              <a:rPr lang="sv-SE"/>
              <a:t>This can happen through various means such as public outcry, media coverage, or expert analysis. </a:t>
            </a:r>
            <a:endParaRPr/>
          </a:p>
          <a:p>
            <a:pPr indent="0" lvl="0" marL="0" rtl="0" algn="l">
              <a:lnSpc>
                <a:spcPct val="90000"/>
              </a:lnSpc>
              <a:spcBef>
                <a:spcPts val="1000"/>
              </a:spcBef>
              <a:spcAft>
                <a:spcPts val="0"/>
              </a:spcAft>
              <a:buSzPts val="1400"/>
              <a:buNone/>
            </a:pPr>
            <a:r>
              <a:rPr lang="sv-SE"/>
              <a:t>Once a problem is identified, policymakers must determine whether or not it is a priority and whether it requires action.</a:t>
            </a:r>
            <a:endParaRPr/>
          </a:p>
        </p:txBody>
      </p:sp>
      <p:sp>
        <p:nvSpPr>
          <p:cNvPr id="220" name="Google Shape;220;p33"/>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sv-SE" sz="1400"/>
              <a:t>‹#›</a:t>
            </a:fld>
            <a:endParaRPr sz="1400"/>
          </a:p>
        </p:txBody>
      </p:sp>
      <p:sp>
        <p:nvSpPr>
          <p:cNvPr id="221" name="Google Shape;221;p33"/>
          <p:cNvSpPr txBox="1"/>
          <p:nvPr>
            <p:ph idx="2" type="body"/>
          </p:nvPr>
        </p:nvSpPr>
        <p:spPr>
          <a:xfrm>
            <a:off x="838200" y="770875"/>
            <a:ext cx="4957200" cy="567000"/>
          </a:xfrm>
          <a:prstGeom prst="rect">
            <a:avLst/>
          </a:prstGeom>
          <a:noFill/>
          <a:ln>
            <a:noFill/>
          </a:ln>
        </p:spPr>
        <p:txBody>
          <a:bodyPr anchorCtr="0" anchor="t" bIns="90000" lIns="91425" spcFirstLastPara="1" rIns="91425" wrap="square" tIns="36000">
            <a:noAutofit/>
          </a:bodyPr>
          <a:lstStyle/>
          <a:p>
            <a:pPr indent="0" lvl="0" marL="0" rtl="0" algn="l">
              <a:lnSpc>
                <a:spcPct val="90000"/>
              </a:lnSpc>
              <a:spcBef>
                <a:spcPts val="1000"/>
              </a:spcBef>
              <a:spcAft>
                <a:spcPts val="0"/>
              </a:spcAft>
              <a:buClr>
                <a:schemeClr val="dk1"/>
              </a:buClr>
              <a:buSzPts val="2400"/>
              <a:buNone/>
            </a:pPr>
            <a:r>
              <a:rPr lang="sv-SE">
                <a:latin typeface="Open Sans"/>
                <a:ea typeface="Open Sans"/>
                <a:cs typeface="Open Sans"/>
                <a:sym typeface="Open Sans"/>
              </a:rPr>
              <a:t>2.2.1 Problem identification</a:t>
            </a:r>
            <a:endParaRPr>
              <a:latin typeface="Open Sans"/>
              <a:ea typeface="Open Sans"/>
              <a:cs typeface="Open Sans"/>
              <a:sym typeface="Open Sans"/>
            </a:endParaRPr>
          </a:p>
        </p:txBody>
      </p:sp>
      <p:sp>
        <p:nvSpPr>
          <p:cNvPr id="222" name="Google Shape;222;p33"/>
          <p:cNvSpPr txBox="1"/>
          <p:nvPr/>
        </p:nvSpPr>
        <p:spPr>
          <a:xfrm>
            <a:off x="9148719" y="2395879"/>
            <a:ext cx="911475"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sv-SE" sz="1600" u="none" cap="none" strike="noStrike">
                <a:solidFill>
                  <a:schemeClr val="lt1"/>
                </a:solidFill>
                <a:latin typeface="Arial"/>
                <a:ea typeface="Arial"/>
                <a:cs typeface="Arial"/>
                <a:sym typeface="Arial"/>
              </a:rPr>
              <a:t>Agenda setting</a:t>
            </a:r>
            <a:endParaRPr b="0" i="0" sz="1400" u="none" cap="none" strike="noStrike">
              <a:solidFill>
                <a:srgbClr val="000000"/>
              </a:solidFill>
              <a:latin typeface="Arial"/>
              <a:ea typeface="Arial"/>
              <a:cs typeface="Arial"/>
              <a:sym typeface="Arial"/>
            </a:endParaRPr>
          </a:p>
        </p:txBody>
      </p:sp>
      <p:sp>
        <p:nvSpPr>
          <p:cNvPr id="223" name="Google Shape;223;p33"/>
          <p:cNvSpPr/>
          <p:nvPr/>
        </p:nvSpPr>
        <p:spPr>
          <a:xfrm>
            <a:off x="8859449" y="815727"/>
            <a:ext cx="1965387" cy="2180482"/>
          </a:xfrm>
          <a:custGeom>
            <a:rect b="b" l="l" r="r" t="t"/>
            <a:pathLst>
              <a:path extrusionOk="0" h="1511" w="1572">
                <a:moveTo>
                  <a:pt x="0" y="1099"/>
                </a:moveTo>
                <a:lnTo>
                  <a:pt x="50" y="1106"/>
                </a:lnTo>
                <a:lnTo>
                  <a:pt x="146" y="1129"/>
                </a:lnTo>
                <a:lnTo>
                  <a:pt x="238" y="1164"/>
                </a:lnTo>
                <a:lnTo>
                  <a:pt x="325" y="1208"/>
                </a:lnTo>
                <a:lnTo>
                  <a:pt x="406" y="1261"/>
                </a:lnTo>
                <a:lnTo>
                  <a:pt x="478" y="1324"/>
                </a:lnTo>
                <a:lnTo>
                  <a:pt x="544" y="1394"/>
                </a:lnTo>
                <a:lnTo>
                  <a:pt x="603" y="1470"/>
                </a:lnTo>
                <a:lnTo>
                  <a:pt x="628" y="1511"/>
                </a:lnTo>
                <a:lnTo>
                  <a:pt x="1245" y="1495"/>
                </a:lnTo>
                <a:lnTo>
                  <a:pt x="1572" y="958"/>
                </a:lnTo>
                <a:lnTo>
                  <a:pt x="1542" y="906"/>
                </a:lnTo>
                <a:lnTo>
                  <a:pt x="1476" y="809"/>
                </a:lnTo>
                <a:lnTo>
                  <a:pt x="1404" y="716"/>
                </a:lnTo>
                <a:lnTo>
                  <a:pt x="1327" y="626"/>
                </a:lnTo>
                <a:lnTo>
                  <a:pt x="1245" y="542"/>
                </a:lnTo>
                <a:lnTo>
                  <a:pt x="1157" y="463"/>
                </a:lnTo>
                <a:lnTo>
                  <a:pt x="1065" y="389"/>
                </a:lnTo>
                <a:lnTo>
                  <a:pt x="969" y="320"/>
                </a:lnTo>
                <a:lnTo>
                  <a:pt x="870" y="258"/>
                </a:lnTo>
                <a:lnTo>
                  <a:pt x="765" y="202"/>
                </a:lnTo>
                <a:lnTo>
                  <a:pt x="657" y="152"/>
                </a:lnTo>
                <a:lnTo>
                  <a:pt x="544" y="109"/>
                </a:lnTo>
                <a:lnTo>
                  <a:pt x="430" y="71"/>
                </a:lnTo>
                <a:lnTo>
                  <a:pt x="312" y="42"/>
                </a:lnTo>
                <a:lnTo>
                  <a:pt x="192" y="20"/>
                </a:lnTo>
                <a:lnTo>
                  <a:pt x="69" y="5"/>
                </a:lnTo>
                <a:lnTo>
                  <a:pt x="6" y="0"/>
                </a:lnTo>
                <a:lnTo>
                  <a:pt x="303" y="541"/>
                </a:lnTo>
                <a:lnTo>
                  <a:pt x="0" y="1099"/>
                </a:lnTo>
                <a:close/>
              </a:path>
            </a:pathLst>
          </a:custGeom>
          <a:solidFill>
            <a:srgbClr val="DFE8FF"/>
          </a:solidFill>
          <a:ln>
            <a:noFill/>
          </a:ln>
        </p:spPr>
        <p:txBody>
          <a:bodyPr anchorCtr="0" anchor="ctr" bIns="45700" lIns="5486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24" name="Google Shape;224;p33"/>
          <p:cNvSpPr/>
          <p:nvPr/>
        </p:nvSpPr>
        <p:spPr>
          <a:xfrm>
            <a:off x="9612442" y="2297288"/>
            <a:ext cx="1515299" cy="2666320"/>
          </a:xfrm>
          <a:custGeom>
            <a:rect b="b" l="l" r="r" t="t"/>
            <a:pathLst>
              <a:path extrusionOk="0" h="1842" w="1209">
                <a:moveTo>
                  <a:pt x="52" y="551"/>
                </a:moveTo>
                <a:lnTo>
                  <a:pt x="66" y="588"/>
                </a:lnTo>
                <a:lnTo>
                  <a:pt x="89" y="667"/>
                </a:lnTo>
                <a:lnTo>
                  <a:pt x="106" y="748"/>
                </a:lnTo>
                <a:lnTo>
                  <a:pt x="114" y="832"/>
                </a:lnTo>
                <a:lnTo>
                  <a:pt x="115" y="875"/>
                </a:lnTo>
                <a:lnTo>
                  <a:pt x="114" y="933"/>
                </a:lnTo>
                <a:lnTo>
                  <a:pt x="98" y="1046"/>
                </a:lnTo>
                <a:lnTo>
                  <a:pt x="70" y="1152"/>
                </a:lnTo>
                <a:lnTo>
                  <a:pt x="27" y="1255"/>
                </a:lnTo>
                <a:lnTo>
                  <a:pt x="0" y="1301"/>
                </a:lnTo>
                <a:lnTo>
                  <a:pt x="324" y="1829"/>
                </a:lnTo>
                <a:lnTo>
                  <a:pt x="952" y="1842"/>
                </a:lnTo>
                <a:lnTo>
                  <a:pt x="982" y="1789"/>
                </a:lnTo>
                <a:lnTo>
                  <a:pt x="1037" y="1677"/>
                </a:lnTo>
                <a:lnTo>
                  <a:pt x="1085" y="1563"/>
                </a:lnTo>
                <a:lnTo>
                  <a:pt x="1125" y="1444"/>
                </a:lnTo>
                <a:lnTo>
                  <a:pt x="1158" y="1323"/>
                </a:lnTo>
                <a:lnTo>
                  <a:pt x="1183" y="1198"/>
                </a:lnTo>
                <a:lnTo>
                  <a:pt x="1200" y="1070"/>
                </a:lnTo>
                <a:lnTo>
                  <a:pt x="1209" y="941"/>
                </a:lnTo>
                <a:lnTo>
                  <a:pt x="1209" y="875"/>
                </a:lnTo>
                <a:lnTo>
                  <a:pt x="1209" y="816"/>
                </a:lnTo>
                <a:lnTo>
                  <a:pt x="1203" y="700"/>
                </a:lnTo>
                <a:lnTo>
                  <a:pt x="1188" y="586"/>
                </a:lnTo>
                <a:lnTo>
                  <a:pt x="1169" y="473"/>
                </a:lnTo>
                <a:lnTo>
                  <a:pt x="1142" y="363"/>
                </a:lnTo>
                <a:lnTo>
                  <a:pt x="1109" y="257"/>
                </a:lnTo>
                <a:lnTo>
                  <a:pt x="1070" y="152"/>
                </a:lnTo>
                <a:lnTo>
                  <a:pt x="1026" y="49"/>
                </a:lnTo>
                <a:lnTo>
                  <a:pt x="1002" y="0"/>
                </a:lnTo>
                <a:lnTo>
                  <a:pt x="678" y="534"/>
                </a:lnTo>
                <a:lnTo>
                  <a:pt x="52" y="551"/>
                </a:lnTo>
                <a:close/>
              </a:path>
            </a:pathLst>
          </a:custGeom>
          <a:solidFill>
            <a:srgbClr val="0F56FD">
              <a:alpha val="44313"/>
            </a:srgbClr>
          </a:solidFill>
          <a:ln>
            <a:noFill/>
          </a:ln>
        </p:spPr>
        <p:txBody>
          <a:bodyPr anchorCtr="0" anchor="ctr" bIns="45700" lIns="91425" spcFirstLastPara="1" rIns="91425" wrap="square" tIns="274300">
            <a:noAutofit/>
          </a:bodyPr>
          <a:lstStyle/>
          <a:p>
            <a:pPr indent="0" lvl="0" marL="0" marR="0" rtl="0" algn="ctr">
              <a:lnSpc>
                <a:spcPct val="100000"/>
              </a:lnSpc>
              <a:spcBef>
                <a:spcPts val="0"/>
              </a:spcBef>
              <a:spcAft>
                <a:spcPts val="0"/>
              </a:spcAft>
              <a:buClr>
                <a:srgbClr val="000000"/>
              </a:buClr>
              <a:buSzPts val="2400"/>
              <a:buFont typeface="Arial"/>
              <a:buNone/>
            </a:pPr>
            <a:r>
              <a:t/>
            </a:r>
            <a:endParaRPr b="1" i="0" sz="2400" u="none" cap="none" strike="noStrike">
              <a:solidFill>
                <a:schemeClr val="lt1"/>
              </a:solidFill>
              <a:latin typeface="Arial"/>
              <a:ea typeface="Arial"/>
              <a:cs typeface="Arial"/>
              <a:sym typeface="Arial"/>
            </a:endParaRPr>
          </a:p>
        </p:txBody>
      </p:sp>
      <p:sp>
        <p:nvSpPr>
          <p:cNvPr id="225" name="Google Shape;225;p33"/>
          <p:cNvSpPr/>
          <p:nvPr/>
        </p:nvSpPr>
        <p:spPr>
          <a:xfrm>
            <a:off x="8307884" y="4262592"/>
            <a:ext cx="2405473" cy="2053240"/>
          </a:xfrm>
          <a:custGeom>
            <a:rect b="b" l="l" r="r" t="t"/>
            <a:pathLst>
              <a:path extrusionOk="0" h="1419" w="1922">
                <a:moveTo>
                  <a:pt x="970" y="0"/>
                </a:moveTo>
                <a:lnTo>
                  <a:pt x="940" y="36"/>
                </a:lnTo>
                <a:lnTo>
                  <a:pt x="874" y="103"/>
                </a:lnTo>
                <a:lnTo>
                  <a:pt x="800" y="163"/>
                </a:lnTo>
                <a:lnTo>
                  <a:pt x="721" y="214"/>
                </a:lnTo>
                <a:lnTo>
                  <a:pt x="635" y="256"/>
                </a:lnTo>
                <a:lnTo>
                  <a:pt x="546" y="289"/>
                </a:lnTo>
                <a:lnTo>
                  <a:pt x="451" y="312"/>
                </a:lnTo>
                <a:lnTo>
                  <a:pt x="353" y="324"/>
                </a:lnTo>
                <a:lnTo>
                  <a:pt x="301" y="325"/>
                </a:lnTo>
                <a:lnTo>
                  <a:pt x="298" y="324"/>
                </a:lnTo>
                <a:lnTo>
                  <a:pt x="0" y="875"/>
                </a:lnTo>
                <a:lnTo>
                  <a:pt x="298" y="1419"/>
                </a:lnTo>
                <a:lnTo>
                  <a:pt x="301" y="1419"/>
                </a:lnTo>
                <a:lnTo>
                  <a:pt x="364" y="1418"/>
                </a:lnTo>
                <a:lnTo>
                  <a:pt x="490" y="1410"/>
                </a:lnTo>
                <a:lnTo>
                  <a:pt x="612" y="1394"/>
                </a:lnTo>
                <a:lnTo>
                  <a:pt x="732" y="1371"/>
                </a:lnTo>
                <a:lnTo>
                  <a:pt x="849" y="1341"/>
                </a:lnTo>
                <a:lnTo>
                  <a:pt x="964" y="1304"/>
                </a:lnTo>
                <a:lnTo>
                  <a:pt x="1075" y="1260"/>
                </a:lnTo>
                <a:lnTo>
                  <a:pt x="1182" y="1209"/>
                </a:lnTo>
                <a:lnTo>
                  <a:pt x="1287" y="1152"/>
                </a:lnTo>
                <a:lnTo>
                  <a:pt x="1387" y="1088"/>
                </a:lnTo>
                <a:lnTo>
                  <a:pt x="1482" y="1020"/>
                </a:lnTo>
                <a:lnTo>
                  <a:pt x="1574" y="946"/>
                </a:lnTo>
                <a:lnTo>
                  <a:pt x="1660" y="866"/>
                </a:lnTo>
                <a:lnTo>
                  <a:pt x="1742" y="781"/>
                </a:lnTo>
                <a:lnTo>
                  <a:pt x="1819" y="692"/>
                </a:lnTo>
                <a:lnTo>
                  <a:pt x="1889" y="597"/>
                </a:lnTo>
                <a:lnTo>
                  <a:pt x="1922" y="549"/>
                </a:lnTo>
                <a:lnTo>
                  <a:pt x="1298" y="535"/>
                </a:lnTo>
                <a:lnTo>
                  <a:pt x="970" y="0"/>
                </a:lnTo>
                <a:close/>
              </a:path>
            </a:pathLst>
          </a:custGeom>
          <a:solidFill>
            <a:srgbClr val="85A9FD">
              <a:alpha val="60000"/>
            </a:srgbClr>
          </a:solidFill>
          <a:ln>
            <a:noFill/>
          </a:ln>
        </p:spPr>
        <p:txBody>
          <a:bodyPr anchorCtr="0" anchor="ctr" bIns="45700" lIns="91425" spcFirstLastPara="1" rIns="91425" wrap="square" tIns="2743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26" name="Google Shape;226;p33"/>
          <p:cNvSpPr/>
          <p:nvPr/>
        </p:nvSpPr>
        <p:spPr>
          <a:xfrm>
            <a:off x="6660135" y="800172"/>
            <a:ext cx="2476935" cy="2180482"/>
          </a:xfrm>
          <a:custGeom>
            <a:rect b="b" l="l" r="r" t="t"/>
            <a:pathLst>
              <a:path extrusionOk="0" h="1432" w="1905">
                <a:moveTo>
                  <a:pt x="943" y="1432"/>
                </a:moveTo>
                <a:lnTo>
                  <a:pt x="972" y="1394"/>
                </a:lnTo>
                <a:lnTo>
                  <a:pt x="1037" y="1326"/>
                </a:lnTo>
                <a:lnTo>
                  <a:pt x="1109" y="1265"/>
                </a:lnTo>
                <a:lnTo>
                  <a:pt x="1188" y="1211"/>
                </a:lnTo>
                <a:lnTo>
                  <a:pt x="1272" y="1167"/>
                </a:lnTo>
                <a:lnTo>
                  <a:pt x="1362" y="1134"/>
                </a:lnTo>
                <a:lnTo>
                  <a:pt x="1457" y="1109"/>
                </a:lnTo>
                <a:lnTo>
                  <a:pt x="1555" y="1096"/>
                </a:lnTo>
                <a:lnTo>
                  <a:pt x="1606" y="1095"/>
                </a:lnTo>
                <a:lnTo>
                  <a:pt x="1905" y="544"/>
                </a:lnTo>
                <a:lnTo>
                  <a:pt x="1607" y="0"/>
                </a:lnTo>
                <a:lnTo>
                  <a:pt x="1543" y="1"/>
                </a:lnTo>
                <a:lnTo>
                  <a:pt x="1420" y="10"/>
                </a:lnTo>
                <a:lnTo>
                  <a:pt x="1298" y="26"/>
                </a:lnTo>
                <a:lnTo>
                  <a:pt x="1179" y="50"/>
                </a:lnTo>
                <a:lnTo>
                  <a:pt x="1062" y="80"/>
                </a:lnTo>
                <a:lnTo>
                  <a:pt x="950" y="119"/>
                </a:lnTo>
                <a:lnTo>
                  <a:pt x="840" y="163"/>
                </a:lnTo>
                <a:lnTo>
                  <a:pt x="733" y="213"/>
                </a:lnTo>
                <a:lnTo>
                  <a:pt x="630" y="270"/>
                </a:lnTo>
                <a:lnTo>
                  <a:pt x="531" y="333"/>
                </a:lnTo>
                <a:lnTo>
                  <a:pt x="436" y="401"/>
                </a:lnTo>
                <a:lnTo>
                  <a:pt x="346" y="475"/>
                </a:lnTo>
                <a:lnTo>
                  <a:pt x="260" y="556"/>
                </a:lnTo>
                <a:lnTo>
                  <a:pt x="179" y="639"/>
                </a:lnTo>
                <a:lnTo>
                  <a:pt x="103" y="728"/>
                </a:lnTo>
                <a:lnTo>
                  <a:pt x="32" y="821"/>
                </a:lnTo>
                <a:lnTo>
                  <a:pt x="0" y="871"/>
                </a:lnTo>
                <a:lnTo>
                  <a:pt x="606" y="884"/>
                </a:lnTo>
                <a:lnTo>
                  <a:pt x="943" y="1432"/>
                </a:lnTo>
                <a:close/>
              </a:path>
            </a:pathLst>
          </a:custGeom>
          <a:solidFill>
            <a:srgbClr val="F25C74">
              <a:alpha val="9411"/>
            </a:srgbClr>
          </a:solidFill>
          <a:ln>
            <a:noFill/>
          </a:ln>
        </p:spPr>
        <p:txBody>
          <a:bodyPr anchorCtr="0" anchor="ctr" bIns="45700" lIns="5486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Arial"/>
              <a:ea typeface="Arial"/>
              <a:cs typeface="Arial"/>
              <a:sym typeface="Arial"/>
            </a:endParaRPr>
          </a:p>
        </p:txBody>
      </p:sp>
      <p:sp>
        <p:nvSpPr>
          <p:cNvPr id="227" name="Google Shape;227;p33"/>
          <p:cNvSpPr/>
          <p:nvPr/>
        </p:nvSpPr>
        <p:spPr>
          <a:xfrm>
            <a:off x="6244918" y="2211657"/>
            <a:ext cx="1551476" cy="2574233"/>
          </a:xfrm>
          <a:custGeom>
            <a:rect b="b" l="l" r="r" t="t"/>
            <a:pathLst>
              <a:path extrusionOk="0" h="1826" w="1201">
                <a:moveTo>
                  <a:pt x="1158" y="1290"/>
                </a:moveTo>
                <a:lnTo>
                  <a:pt x="1144" y="1252"/>
                </a:lnTo>
                <a:lnTo>
                  <a:pt x="1119" y="1174"/>
                </a:lnTo>
                <a:lnTo>
                  <a:pt x="1104" y="1093"/>
                </a:lnTo>
                <a:lnTo>
                  <a:pt x="1095" y="1010"/>
                </a:lnTo>
                <a:lnTo>
                  <a:pt x="1095" y="967"/>
                </a:lnTo>
                <a:lnTo>
                  <a:pt x="1096" y="911"/>
                </a:lnTo>
                <a:lnTo>
                  <a:pt x="1110" y="802"/>
                </a:lnTo>
                <a:lnTo>
                  <a:pt x="1138" y="698"/>
                </a:lnTo>
                <a:lnTo>
                  <a:pt x="1177" y="601"/>
                </a:lnTo>
                <a:lnTo>
                  <a:pt x="1201" y="555"/>
                </a:lnTo>
                <a:lnTo>
                  <a:pt x="869" y="13"/>
                </a:lnTo>
                <a:lnTo>
                  <a:pt x="258" y="0"/>
                </a:lnTo>
                <a:lnTo>
                  <a:pt x="228" y="53"/>
                </a:lnTo>
                <a:lnTo>
                  <a:pt x="173" y="164"/>
                </a:lnTo>
                <a:lnTo>
                  <a:pt x="125" y="279"/>
                </a:lnTo>
                <a:lnTo>
                  <a:pt x="85" y="398"/>
                </a:lnTo>
                <a:lnTo>
                  <a:pt x="51" y="520"/>
                </a:lnTo>
                <a:lnTo>
                  <a:pt x="27" y="644"/>
                </a:lnTo>
                <a:lnTo>
                  <a:pt x="10" y="771"/>
                </a:lnTo>
                <a:lnTo>
                  <a:pt x="1" y="901"/>
                </a:lnTo>
                <a:lnTo>
                  <a:pt x="0" y="967"/>
                </a:lnTo>
                <a:lnTo>
                  <a:pt x="1" y="1024"/>
                </a:lnTo>
                <a:lnTo>
                  <a:pt x="7" y="1138"/>
                </a:lnTo>
                <a:lnTo>
                  <a:pt x="20" y="1251"/>
                </a:lnTo>
                <a:lnTo>
                  <a:pt x="40" y="1361"/>
                </a:lnTo>
                <a:lnTo>
                  <a:pt x="66" y="1468"/>
                </a:lnTo>
                <a:lnTo>
                  <a:pt x="97" y="1573"/>
                </a:lnTo>
                <a:lnTo>
                  <a:pt x="134" y="1677"/>
                </a:lnTo>
                <a:lnTo>
                  <a:pt x="176" y="1777"/>
                </a:lnTo>
                <a:lnTo>
                  <a:pt x="201" y="1826"/>
                </a:lnTo>
                <a:lnTo>
                  <a:pt x="514" y="1306"/>
                </a:lnTo>
                <a:lnTo>
                  <a:pt x="1158" y="1290"/>
                </a:lnTo>
                <a:close/>
              </a:path>
            </a:pathLst>
          </a:custGeom>
          <a:solidFill>
            <a:srgbClr val="F47D90">
              <a:alpha val="941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1" i="0" sz="2400" u="none" cap="none" strike="noStrike">
              <a:solidFill>
                <a:schemeClr val="lt1"/>
              </a:solidFill>
              <a:latin typeface="Arial"/>
              <a:ea typeface="Arial"/>
              <a:cs typeface="Arial"/>
              <a:sym typeface="Arial"/>
            </a:endParaRPr>
          </a:p>
        </p:txBody>
      </p:sp>
      <p:sp>
        <p:nvSpPr>
          <p:cNvPr id="228" name="Google Shape;228;p33"/>
          <p:cNvSpPr/>
          <p:nvPr/>
        </p:nvSpPr>
        <p:spPr>
          <a:xfrm>
            <a:off x="6559013" y="4187980"/>
            <a:ext cx="2032256" cy="2202464"/>
          </a:xfrm>
          <a:custGeom>
            <a:rect b="b" l="l" r="r" t="t"/>
            <a:pathLst>
              <a:path extrusionOk="0" h="1510" w="1564">
                <a:moveTo>
                  <a:pt x="1564" y="411"/>
                </a:moveTo>
                <a:lnTo>
                  <a:pt x="1516" y="403"/>
                </a:lnTo>
                <a:lnTo>
                  <a:pt x="1422" y="379"/>
                </a:lnTo>
                <a:lnTo>
                  <a:pt x="1332" y="344"/>
                </a:lnTo>
                <a:lnTo>
                  <a:pt x="1248" y="298"/>
                </a:lnTo>
                <a:lnTo>
                  <a:pt x="1170" y="245"/>
                </a:lnTo>
                <a:lnTo>
                  <a:pt x="1099" y="184"/>
                </a:lnTo>
                <a:lnTo>
                  <a:pt x="1034" y="115"/>
                </a:lnTo>
                <a:lnTo>
                  <a:pt x="977" y="40"/>
                </a:lnTo>
                <a:lnTo>
                  <a:pt x="953" y="0"/>
                </a:lnTo>
                <a:lnTo>
                  <a:pt x="317" y="17"/>
                </a:lnTo>
                <a:lnTo>
                  <a:pt x="0" y="539"/>
                </a:lnTo>
                <a:lnTo>
                  <a:pt x="30" y="591"/>
                </a:lnTo>
                <a:lnTo>
                  <a:pt x="96" y="690"/>
                </a:lnTo>
                <a:lnTo>
                  <a:pt x="166" y="783"/>
                </a:lnTo>
                <a:lnTo>
                  <a:pt x="242" y="874"/>
                </a:lnTo>
                <a:lnTo>
                  <a:pt x="324" y="958"/>
                </a:lnTo>
                <a:lnTo>
                  <a:pt x="411" y="1038"/>
                </a:lnTo>
                <a:lnTo>
                  <a:pt x="501" y="1112"/>
                </a:lnTo>
                <a:lnTo>
                  <a:pt x="597" y="1181"/>
                </a:lnTo>
                <a:lnTo>
                  <a:pt x="697" y="1244"/>
                </a:lnTo>
                <a:lnTo>
                  <a:pt x="801" y="1301"/>
                </a:lnTo>
                <a:lnTo>
                  <a:pt x="908" y="1353"/>
                </a:lnTo>
                <a:lnTo>
                  <a:pt x="1020" y="1397"/>
                </a:lnTo>
                <a:lnTo>
                  <a:pt x="1134" y="1435"/>
                </a:lnTo>
                <a:lnTo>
                  <a:pt x="1252" y="1466"/>
                </a:lnTo>
                <a:lnTo>
                  <a:pt x="1371" y="1489"/>
                </a:lnTo>
                <a:lnTo>
                  <a:pt x="1494" y="1505"/>
                </a:lnTo>
                <a:lnTo>
                  <a:pt x="1557" y="1510"/>
                </a:lnTo>
                <a:lnTo>
                  <a:pt x="1261" y="971"/>
                </a:lnTo>
                <a:lnTo>
                  <a:pt x="1564" y="411"/>
                </a:lnTo>
                <a:close/>
              </a:path>
            </a:pathLst>
          </a:custGeom>
          <a:solidFill>
            <a:srgbClr val="FBC9D1">
              <a:alpha val="941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1" i="0" sz="2400" u="none" cap="none" strike="noStrike">
              <a:solidFill>
                <a:schemeClr val="lt1"/>
              </a:solidFill>
              <a:latin typeface="Arial"/>
              <a:ea typeface="Arial"/>
              <a:cs typeface="Arial"/>
              <a:sym typeface="Arial"/>
            </a:endParaRPr>
          </a:p>
        </p:txBody>
      </p:sp>
      <p:sp>
        <p:nvSpPr>
          <p:cNvPr id="229" name="Google Shape;229;p33"/>
          <p:cNvSpPr txBox="1"/>
          <p:nvPr/>
        </p:nvSpPr>
        <p:spPr>
          <a:xfrm>
            <a:off x="9083273" y="1687993"/>
            <a:ext cx="1869845"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sv-SE" sz="2000" u="none" cap="none" strike="noStrike">
                <a:solidFill>
                  <a:schemeClr val="dk1"/>
                </a:solidFill>
                <a:latin typeface="Arial"/>
                <a:ea typeface="Arial"/>
                <a:cs typeface="Arial"/>
                <a:sym typeface="Arial"/>
              </a:rPr>
              <a:t>Problem identification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4"/>
          <p:cNvSpPr txBox="1"/>
          <p:nvPr>
            <p:ph idx="1" type="body"/>
          </p:nvPr>
        </p:nvSpPr>
        <p:spPr>
          <a:xfrm>
            <a:off x="810315" y="1567625"/>
            <a:ext cx="6476396" cy="2975282"/>
          </a:xfrm>
          <a:prstGeom prst="rect">
            <a:avLst/>
          </a:prstGeom>
          <a:noFill/>
          <a:ln>
            <a:noFill/>
          </a:ln>
        </p:spPr>
        <p:txBody>
          <a:bodyPr anchorCtr="0" anchor="t" bIns="90000" lIns="90000" spcFirstLastPara="1" rIns="91425" wrap="square" tIns="36000">
            <a:noAutofit/>
          </a:bodyPr>
          <a:lstStyle/>
          <a:p>
            <a:pPr indent="0" lvl="0" marL="0" rtl="0" algn="l">
              <a:lnSpc>
                <a:spcPct val="90000"/>
              </a:lnSpc>
              <a:spcBef>
                <a:spcPts val="0"/>
              </a:spcBef>
              <a:spcAft>
                <a:spcPts val="0"/>
              </a:spcAft>
              <a:buSzPts val="2000"/>
              <a:buNone/>
            </a:pPr>
            <a:r>
              <a:rPr lang="sv-SE"/>
              <a:t>Agenda setting refers to the process of defining and understanding the nature of the problem.</a:t>
            </a:r>
            <a:endParaRPr/>
          </a:p>
          <a:p>
            <a:pPr indent="0" lvl="0" marL="0" rtl="0" algn="l">
              <a:lnSpc>
                <a:spcPct val="90000"/>
              </a:lnSpc>
              <a:spcBef>
                <a:spcPts val="1000"/>
              </a:spcBef>
              <a:spcAft>
                <a:spcPts val="0"/>
              </a:spcAft>
              <a:buSzPts val="2000"/>
              <a:buNone/>
            </a:pPr>
            <a:r>
              <a:rPr lang="sv-SE"/>
              <a:t>Decisions at this phase focus on how to frame the problem, what information is needed to proceed, and who needs to be consulted.</a:t>
            </a:r>
            <a:endParaRPr/>
          </a:p>
        </p:txBody>
      </p:sp>
      <p:sp>
        <p:nvSpPr>
          <p:cNvPr id="236" name="Google Shape;236;p34"/>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sv-SE" sz="1400"/>
              <a:t>‹#›</a:t>
            </a:fld>
            <a:endParaRPr sz="1400"/>
          </a:p>
        </p:txBody>
      </p:sp>
      <p:sp>
        <p:nvSpPr>
          <p:cNvPr id="237" name="Google Shape;237;p34"/>
          <p:cNvSpPr txBox="1"/>
          <p:nvPr>
            <p:ph idx="2" type="body"/>
          </p:nvPr>
        </p:nvSpPr>
        <p:spPr>
          <a:xfrm>
            <a:off x="838201" y="770867"/>
            <a:ext cx="5067924" cy="942109"/>
          </a:xfrm>
          <a:prstGeom prst="rect">
            <a:avLst/>
          </a:prstGeom>
          <a:noFill/>
          <a:ln>
            <a:noFill/>
          </a:ln>
        </p:spPr>
        <p:txBody>
          <a:bodyPr anchorCtr="0" anchor="t" bIns="90000" lIns="91425" spcFirstLastPara="1" rIns="91425" wrap="square" tIns="36000">
            <a:noAutofit/>
          </a:bodyPr>
          <a:lstStyle/>
          <a:p>
            <a:pPr indent="0" lvl="0" marL="0" rtl="0" algn="l">
              <a:lnSpc>
                <a:spcPct val="90000"/>
              </a:lnSpc>
              <a:spcBef>
                <a:spcPts val="1000"/>
              </a:spcBef>
              <a:spcAft>
                <a:spcPts val="0"/>
              </a:spcAft>
              <a:buClr>
                <a:schemeClr val="dk1"/>
              </a:buClr>
              <a:buSzPts val="2400"/>
              <a:buNone/>
            </a:pPr>
            <a:r>
              <a:rPr lang="sv-SE">
                <a:latin typeface="Open Sans"/>
                <a:ea typeface="Open Sans"/>
                <a:cs typeface="Open Sans"/>
                <a:sym typeface="Open Sans"/>
              </a:rPr>
              <a:t>2.2.2 Agenda setting and Framing</a:t>
            </a:r>
            <a:endParaRPr>
              <a:latin typeface="Open Sans"/>
              <a:ea typeface="Open Sans"/>
              <a:cs typeface="Open Sans"/>
              <a:sym typeface="Open Sans"/>
            </a:endParaRPr>
          </a:p>
        </p:txBody>
      </p:sp>
      <p:sp>
        <p:nvSpPr>
          <p:cNvPr id="238" name="Google Shape;238;p34"/>
          <p:cNvSpPr txBox="1"/>
          <p:nvPr/>
        </p:nvSpPr>
        <p:spPr>
          <a:xfrm>
            <a:off x="9148719" y="2395879"/>
            <a:ext cx="911475"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sv-SE" sz="1600" u="none" cap="none" strike="noStrike">
                <a:solidFill>
                  <a:schemeClr val="lt1"/>
                </a:solidFill>
                <a:latin typeface="Arial"/>
                <a:ea typeface="Arial"/>
                <a:cs typeface="Arial"/>
                <a:sym typeface="Arial"/>
              </a:rPr>
              <a:t>Agenda setting</a:t>
            </a:r>
            <a:endParaRPr b="0" i="0" sz="1400" u="none" cap="none" strike="noStrike">
              <a:solidFill>
                <a:srgbClr val="000000"/>
              </a:solidFill>
              <a:latin typeface="Arial"/>
              <a:ea typeface="Arial"/>
              <a:cs typeface="Arial"/>
              <a:sym typeface="Arial"/>
            </a:endParaRPr>
          </a:p>
        </p:txBody>
      </p:sp>
      <p:sp>
        <p:nvSpPr>
          <p:cNvPr id="239" name="Google Shape;239;p34"/>
          <p:cNvSpPr/>
          <p:nvPr/>
        </p:nvSpPr>
        <p:spPr>
          <a:xfrm>
            <a:off x="8859449" y="815727"/>
            <a:ext cx="1965387" cy="2180482"/>
          </a:xfrm>
          <a:custGeom>
            <a:rect b="b" l="l" r="r" t="t"/>
            <a:pathLst>
              <a:path extrusionOk="0" h="1511" w="1572">
                <a:moveTo>
                  <a:pt x="0" y="1099"/>
                </a:moveTo>
                <a:lnTo>
                  <a:pt x="50" y="1106"/>
                </a:lnTo>
                <a:lnTo>
                  <a:pt x="146" y="1129"/>
                </a:lnTo>
                <a:lnTo>
                  <a:pt x="238" y="1164"/>
                </a:lnTo>
                <a:lnTo>
                  <a:pt x="325" y="1208"/>
                </a:lnTo>
                <a:lnTo>
                  <a:pt x="406" y="1261"/>
                </a:lnTo>
                <a:lnTo>
                  <a:pt x="478" y="1324"/>
                </a:lnTo>
                <a:lnTo>
                  <a:pt x="544" y="1394"/>
                </a:lnTo>
                <a:lnTo>
                  <a:pt x="603" y="1470"/>
                </a:lnTo>
                <a:lnTo>
                  <a:pt x="628" y="1511"/>
                </a:lnTo>
                <a:lnTo>
                  <a:pt x="1245" y="1495"/>
                </a:lnTo>
                <a:lnTo>
                  <a:pt x="1572" y="958"/>
                </a:lnTo>
                <a:lnTo>
                  <a:pt x="1542" y="906"/>
                </a:lnTo>
                <a:lnTo>
                  <a:pt x="1476" y="809"/>
                </a:lnTo>
                <a:lnTo>
                  <a:pt x="1404" y="716"/>
                </a:lnTo>
                <a:lnTo>
                  <a:pt x="1327" y="626"/>
                </a:lnTo>
                <a:lnTo>
                  <a:pt x="1245" y="542"/>
                </a:lnTo>
                <a:lnTo>
                  <a:pt x="1157" y="463"/>
                </a:lnTo>
                <a:lnTo>
                  <a:pt x="1065" y="389"/>
                </a:lnTo>
                <a:lnTo>
                  <a:pt x="969" y="320"/>
                </a:lnTo>
                <a:lnTo>
                  <a:pt x="870" y="258"/>
                </a:lnTo>
                <a:lnTo>
                  <a:pt x="765" y="202"/>
                </a:lnTo>
                <a:lnTo>
                  <a:pt x="657" y="152"/>
                </a:lnTo>
                <a:lnTo>
                  <a:pt x="544" y="109"/>
                </a:lnTo>
                <a:lnTo>
                  <a:pt x="430" y="71"/>
                </a:lnTo>
                <a:lnTo>
                  <a:pt x="312" y="42"/>
                </a:lnTo>
                <a:lnTo>
                  <a:pt x="192" y="20"/>
                </a:lnTo>
                <a:lnTo>
                  <a:pt x="69" y="5"/>
                </a:lnTo>
                <a:lnTo>
                  <a:pt x="6" y="0"/>
                </a:lnTo>
                <a:lnTo>
                  <a:pt x="303" y="541"/>
                </a:lnTo>
                <a:lnTo>
                  <a:pt x="0" y="1099"/>
                </a:lnTo>
                <a:close/>
              </a:path>
            </a:pathLst>
          </a:custGeom>
          <a:solidFill>
            <a:srgbClr val="DFE8FF"/>
          </a:solidFill>
          <a:ln>
            <a:noFill/>
          </a:ln>
        </p:spPr>
        <p:txBody>
          <a:bodyPr anchorCtr="0" anchor="ctr" bIns="45700" lIns="5486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40" name="Google Shape;240;p34"/>
          <p:cNvSpPr/>
          <p:nvPr/>
        </p:nvSpPr>
        <p:spPr>
          <a:xfrm>
            <a:off x="9612442" y="2297288"/>
            <a:ext cx="1515299" cy="2666320"/>
          </a:xfrm>
          <a:custGeom>
            <a:rect b="b" l="l" r="r" t="t"/>
            <a:pathLst>
              <a:path extrusionOk="0" h="1842" w="1209">
                <a:moveTo>
                  <a:pt x="52" y="551"/>
                </a:moveTo>
                <a:lnTo>
                  <a:pt x="66" y="588"/>
                </a:lnTo>
                <a:lnTo>
                  <a:pt x="89" y="667"/>
                </a:lnTo>
                <a:lnTo>
                  <a:pt x="106" y="748"/>
                </a:lnTo>
                <a:lnTo>
                  <a:pt x="114" y="832"/>
                </a:lnTo>
                <a:lnTo>
                  <a:pt x="115" y="875"/>
                </a:lnTo>
                <a:lnTo>
                  <a:pt x="114" y="933"/>
                </a:lnTo>
                <a:lnTo>
                  <a:pt x="98" y="1046"/>
                </a:lnTo>
                <a:lnTo>
                  <a:pt x="70" y="1152"/>
                </a:lnTo>
                <a:lnTo>
                  <a:pt x="27" y="1255"/>
                </a:lnTo>
                <a:lnTo>
                  <a:pt x="0" y="1301"/>
                </a:lnTo>
                <a:lnTo>
                  <a:pt x="324" y="1829"/>
                </a:lnTo>
                <a:lnTo>
                  <a:pt x="952" y="1842"/>
                </a:lnTo>
                <a:lnTo>
                  <a:pt x="982" y="1789"/>
                </a:lnTo>
                <a:lnTo>
                  <a:pt x="1037" y="1677"/>
                </a:lnTo>
                <a:lnTo>
                  <a:pt x="1085" y="1563"/>
                </a:lnTo>
                <a:lnTo>
                  <a:pt x="1125" y="1444"/>
                </a:lnTo>
                <a:lnTo>
                  <a:pt x="1158" y="1323"/>
                </a:lnTo>
                <a:lnTo>
                  <a:pt x="1183" y="1198"/>
                </a:lnTo>
                <a:lnTo>
                  <a:pt x="1200" y="1070"/>
                </a:lnTo>
                <a:lnTo>
                  <a:pt x="1209" y="941"/>
                </a:lnTo>
                <a:lnTo>
                  <a:pt x="1209" y="875"/>
                </a:lnTo>
                <a:lnTo>
                  <a:pt x="1209" y="816"/>
                </a:lnTo>
                <a:lnTo>
                  <a:pt x="1203" y="700"/>
                </a:lnTo>
                <a:lnTo>
                  <a:pt x="1188" y="586"/>
                </a:lnTo>
                <a:lnTo>
                  <a:pt x="1169" y="473"/>
                </a:lnTo>
                <a:lnTo>
                  <a:pt x="1142" y="363"/>
                </a:lnTo>
                <a:lnTo>
                  <a:pt x="1109" y="257"/>
                </a:lnTo>
                <a:lnTo>
                  <a:pt x="1070" y="152"/>
                </a:lnTo>
                <a:lnTo>
                  <a:pt x="1026" y="49"/>
                </a:lnTo>
                <a:lnTo>
                  <a:pt x="1002" y="0"/>
                </a:lnTo>
                <a:lnTo>
                  <a:pt x="678" y="534"/>
                </a:lnTo>
                <a:lnTo>
                  <a:pt x="52" y="551"/>
                </a:lnTo>
                <a:close/>
              </a:path>
            </a:pathLst>
          </a:custGeom>
          <a:solidFill>
            <a:srgbClr val="0B55FF">
              <a:alpha val="29411"/>
            </a:srgbClr>
          </a:solidFill>
          <a:ln>
            <a:noFill/>
          </a:ln>
        </p:spPr>
        <p:txBody>
          <a:bodyPr anchorCtr="0" anchor="ctr" bIns="45700" lIns="91425" spcFirstLastPara="1" rIns="91425" wrap="square" tIns="274300">
            <a:noAutofit/>
          </a:bodyPr>
          <a:lstStyle/>
          <a:p>
            <a:pPr indent="0" lvl="0" marL="0" marR="0" rtl="0" algn="ctr">
              <a:lnSpc>
                <a:spcPct val="100000"/>
              </a:lnSpc>
              <a:spcBef>
                <a:spcPts val="0"/>
              </a:spcBef>
              <a:spcAft>
                <a:spcPts val="0"/>
              </a:spcAft>
              <a:buClr>
                <a:srgbClr val="000000"/>
              </a:buClr>
              <a:buSzPts val="2400"/>
              <a:buFont typeface="Arial"/>
              <a:buNone/>
            </a:pPr>
            <a:r>
              <a:t/>
            </a:r>
            <a:endParaRPr b="1" i="0" sz="2400" u="none" cap="none" strike="noStrike">
              <a:solidFill>
                <a:schemeClr val="lt1"/>
              </a:solidFill>
              <a:latin typeface="Arial"/>
              <a:ea typeface="Arial"/>
              <a:cs typeface="Arial"/>
              <a:sym typeface="Arial"/>
            </a:endParaRPr>
          </a:p>
        </p:txBody>
      </p:sp>
      <p:sp>
        <p:nvSpPr>
          <p:cNvPr id="241" name="Google Shape;241;p34"/>
          <p:cNvSpPr/>
          <p:nvPr/>
        </p:nvSpPr>
        <p:spPr>
          <a:xfrm>
            <a:off x="8307884" y="4262592"/>
            <a:ext cx="2405473" cy="2053240"/>
          </a:xfrm>
          <a:custGeom>
            <a:rect b="b" l="l" r="r" t="t"/>
            <a:pathLst>
              <a:path extrusionOk="0" h="1419" w="1922">
                <a:moveTo>
                  <a:pt x="970" y="0"/>
                </a:moveTo>
                <a:lnTo>
                  <a:pt x="940" y="36"/>
                </a:lnTo>
                <a:lnTo>
                  <a:pt x="874" y="103"/>
                </a:lnTo>
                <a:lnTo>
                  <a:pt x="800" y="163"/>
                </a:lnTo>
                <a:lnTo>
                  <a:pt x="721" y="214"/>
                </a:lnTo>
                <a:lnTo>
                  <a:pt x="635" y="256"/>
                </a:lnTo>
                <a:lnTo>
                  <a:pt x="546" y="289"/>
                </a:lnTo>
                <a:lnTo>
                  <a:pt x="451" y="312"/>
                </a:lnTo>
                <a:lnTo>
                  <a:pt x="353" y="324"/>
                </a:lnTo>
                <a:lnTo>
                  <a:pt x="301" y="325"/>
                </a:lnTo>
                <a:lnTo>
                  <a:pt x="298" y="324"/>
                </a:lnTo>
                <a:lnTo>
                  <a:pt x="0" y="875"/>
                </a:lnTo>
                <a:lnTo>
                  <a:pt x="298" y="1419"/>
                </a:lnTo>
                <a:lnTo>
                  <a:pt x="301" y="1419"/>
                </a:lnTo>
                <a:lnTo>
                  <a:pt x="364" y="1418"/>
                </a:lnTo>
                <a:lnTo>
                  <a:pt x="490" y="1410"/>
                </a:lnTo>
                <a:lnTo>
                  <a:pt x="612" y="1394"/>
                </a:lnTo>
                <a:lnTo>
                  <a:pt x="732" y="1371"/>
                </a:lnTo>
                <a:lnTo>
                  <a:pt x="849" y="1341"/>
                </a:lnTo>
                <a:lnTo>
                  <a:pt x="964" y="1304"/>
                </a:lnTo>
                <a:lnTo>
                  <a:pt x="1075" y="1260"/>
                </a:lnTo>
                <a:lnTo>
                  <a:pt x="1182" y="1209"/>
                </a:lnTo>
                <a:lnTo>
                  <a:pt x="1287" y="1152"/>
                </a:lnTo>
                <a:lnTo>
                  <a:pt x="1387" y="1088"/>
                </a:lnTo>
                <a:lnTo>
                  <a:pt x="1482" y="1020"/>
                </a:lnTo>
                <a:lnTo>
                  <a:pt x="1574" y="946"/>
                </a:lnTo>
                <a:lnTo>
                  <a:pt x="1660" y="866"/>
                </a:lnTo>
                <a:lnTo>
                  <a:pt x="1742" y="781"/>
                </a:lnTo>
                <a:lnTo>
                  <a:pt x="1819" y="692"/>
                </a:lnTo>
                <a:lnTo>
                  <a:pt x="1889" y="597"/>
                </a:lnTo>
                <a:lnTo>
                  <a:pt x="1922" y="549"/>
                </a:lnTo>
                <a:lnTo>
                  <a:pt x="1298" y="535"/>
                </a:lnTo>
                <a:lnTo>
                  <a:pt x="970" y="0"/>
                </a:lnTo>
                <a:close/>
              </a:path>
            </a:pathLst>
          </a:custGeom>
          <a:solidFill>
            <a:srgbClr val="85A9FD">
              <a:alpha val="60000"/>
            </a:srgbClr>
          </a:solidFill>
          <a:ln>
            <a:noFill/>
          </a:ln>
        </p:spPr>
        <p:txBody>
          <a:bodyPr anchorCtr="0" anchor="ctr" bIns="45700" lIns="91425" spcFirstLastPara="1" rIns="91425" wrap="square" tIns="2743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42" name="Google Shape;242;p34"/>
          <p:cNvSpPr txBox="1"/>
          <p:nvPr/>
        </p:nvSpPr>
        <p:spPr>
          <a:xfrm>
            <a:off x="9852394" y="3410358"/>
            <a:ext cx="1380131"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sv-SE" sz="2000" u="none" cap="none" strike="noStrike">
                <a:solidFill>
                  <a:schemeClr val="dk1"/>
                </a:solidFill>
                <a:latin typeface="Arial"/>
                <a:ea typeface="Arial"/>
                <a:cs typeface="Arial"/>
                <a:sym typeface="Arial"/>
              </a:rPr>
              <a:t>Agenda Setting</a:t>
            </a:r>
            <a:endParaRPr b="0" i="0" sz="1400" u="none" cap="none" strike="noStrike">
              <a:solidFill>
                <a:srgbClr val="000000"/>
              </a:solidFill>
              <a:latin typeface="Arial"/>
              <a:ea typeface="Arial"/>
              <a:cs typeface="Arial"/>
              <a:sym typeface="Arial"/>
            </a:endParaRPr>
          </a:p>
        </p:txBody>
      </p:sp>
      <p:sp>
        <p:nvSpPr>
          <p:cNvPr id="243" name="Google Shape;243;p34"/>
          <p:cNvSpPr/>
          <p:nvPr/>
        </p:nvSpPr>
        <p:spPr>
          <a:xfrm>
            <a:off x="6660135" y="800172"/>
            <a:ext cx="2476935" cy="2180482"/>
          </a:xfrm>
          <a:custGeom>
            <a:rect b="b" l="l" r="r" t="t"/>
            <a:pathLst>
              <a:path extrusionOk="0" h="1432" w="1905">
                <a:moveTo>
                  <a:pt x="943" y="1432"/>
                </a:moveTo>
                <a:lnTo>
                  <a:pt x="972" y="1394"/>
                </a:lnTo>
                <a:lnTo>
                  <a:pt x="1037" y="1326"/>
                </a:lnTo>
                <a:lnTo>
                  <a:pt x="1109" y="1265"/>
                </a:lnTo>
                <a:lnTo>
                  <a:pt x="1188" y="1211"/>
                </a:lnTo>
                <a:lnTo>
                  <a:pt x="1272" y="1167"/>
                </a:lnTo>
                <a:lnTo>
                  <a:pt x="1362" y="1134"/>
                </a:lnTo>
                <a:lnTo>
                  <a:pt x="1457" y="1109"/>
                </a:lnTo>
                <a:lnTo>
                  <a:pt x="1555" y="1096"/>
                </a:lnTo>
                <a:lnTo>
                  <a:pt x="1606" y="1095"/>
                </a:lnTo>
                <a:lnTo>
                  <a:pt x="1905" y="544"/>
                </a:lnTo>
                <a:lnTo>
                  <a:pt x="1607" y="0"/>
                </a:lnTo>
                <a:lnTo>
                  <a:pt x="1543" y="1"/>
                </a:lnTo>
                <a:lnTo>
                  <a:pt x="1420" y="10"/>
                </a:lnTo>
                <a:lnTo>
                  <a:pt x="1298" y="26"/>
                </a:lnTo>
                <a:lnTo>
                  <a:pt x="1179" y="50"/>
                </a:lnTo>
                <a:lnTo>
                  <a:pt x="1062" y="80"/>
                </a:lnTo>
                <a:lnTo>
                  <a:pt x="950" y="119"/>
                </a:lnTo>
                <a:lnTo>
                  <a:pt x="840" y="163"/>
                </a:lnTo>
                <a:lnTo>
                  <a:pt x="733" y="213"/>
                </a:lnTo>
                <a:lnTo>
                  <a:pt x="630" y="270"/>
                </a:lnTo>
                <a:lnTo>
                  <a:pt x="531" y="333"/>
                </a:lnTo>
                <a:lnTo>
                  <a:pt x="436" y="401"/>
                </a:lnTo>
                <a:lnTo>
                  <a:pt x="346" y="475"/>
                </a:lnTo>
                <a:lnTo>
                  <a:pt x="260" y="556"/>
                </a:lnTo>
                <a:lnTo>
                  <a:pt x="179" y="639"/>
                </a:lnTo>
                <a:lnTo>
                  <a:pt x="103" y="728"/>
                </a:lnTo>
                <a:lnTo>
                  <a:pt x="32" y="821"/>
                </a:lnTo>
                <a:lnTo>
                  <a:pt x="0" y="871"/>
                </a:lnTo>
                <a:lnTo>
                  <a:pt x="606" y="884"/>
                </a:lnTo>
                <a:lnTo>
                  <a:pt x="943" y="1432"/>
                </a:lnTo>
                <a:close/>
              </a:path>
            </a:pathLst>
          </a:custGeom>
          <a:solidFill>
            <a:srgbClr val="F25C74">
              <a:alpha val="9411"/>
            </a:srgbClr>
          </a:solidFill>
          <a:ln>
            <a:noFill/>
          </a:ln>
        </p:spPr>
        <p:txBody>
          <a:bodyPr anchorCtr="0" anchor="ctr" bIns="45700" lIns="5486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Arial"/>
              <a:ea typeface="Arial"/>
              <a:cs typeface="Arial"/>
              <a:sym typeface="Arial"/>
            </a:endParaRPr>
          </a:p>
        </p:txBody>
      </p:sp>
      <p:sp>
        <p:nvSpPr>
          <p:cNvPr id="244" name="Google Shape;244;p34"/>
          <p:cNvSpPr/>
          <p:nvPr/>
        </p:nvSpPr>
        <p:spPr>
          <a:xfrm>
            <a:off x="6244918" y="2211657"/>
            <a:ext cx="1551476" cy="2574233"/>
          </a:xfrm>
          <a:custGeom>
            <a:rect b="b" l="l" r="r" t="t"/>
            <a:pathLst>
              <a:path extrusionOk="0" h="1826" w="1201">
                <a:moveTo>
                  <a:pt x="1158" y="1290"/>
                </a:moveTo>
                <a:lnTo>
                  <a:pt x="1144" y="1252"/>
                </a:lnTo>
                <a:lnTo>
                  <a:pt x="1119" y="1174"/>
                </a:lnTo>
                <a:lnTo>
                  <a:pt x="1104" y="1093"/>
                </a:lnTo>
                <a:lnTo>
                  <a:pt x="1095" y="1010"/>
                </a:lnTo>
                <a:lnTo>
                  <a:pt x="1095" y="967"/>
                </a:lnTo>
                <a:lnTo>
                  <a:pt x="1096" y="911"/>
                </a:lnTo>
                <a:lnTo>
                  <a:pt x="1110" y="802"/>
                </a:lnTo>
                <a:lnTo>
                  <a:pt x="1138" y="698"/>
                </a:lnTo>
                <a:lnTo>
                  <a:pt x="1177" y="601"/>
                </a:lnTo>
                <a:lnTo>
                  <a:pt x="1201" y="555"/>
                </a:lnTo>
                <a:lnTo>
                  <a:pt x="869" y="13"/>
                </a:lnTo>
                <a:lnTo>
                  <a:pt x="258" y="0"/>
                </a:lnTo>
                <a:lnTo>
                  <a:pt x="228" y="53"/>
                </a:lnTo>
                <a:lnTo>
                  <a:pt x="173" y="164"/>
                </a:lnTo>
                <a:lnTo>
                  <a:pt x="125" y="279"/>
                </a:lnTo>
                <a:lnTo>
                  <a:pt x="85" y="398"/>
                </a:lnTo>
                <a:lnTo>
                  <a:pt x="51" y="520"/>
                </a:lnTo>
                <a:lnTo>
                  <a:pt x="27" y="644"/>
                </a:lnTo>
                <a:lnTo>
                  <a:pt x="10" y="771"/>
                </a:lnTo>
                <a:lnTo>
                  <a:pt x="1" y="901"/>
                </a:lnTo>
                <a:lnTo>
                  <a:pt x="0" y="967"/>
                </a:lnTo>
                <a:lnTo>
                  <a:pt x="1" y="1024"/>
                </a:lnTo>
                <a:lnTo>
                  <a:pt x="7" y="1138"/>
                </a:lnTo>
                <a:lnTo>
                  <a:pt x="20" y="1251"/>
                </a:lnTo>
                <a:lnTo>
                  <a:pt x="40" y="1361"/>
                </a:lnTo>
                <a:lnTo>
                  <a:pt x="66" y="1468"/>
                </a:lnTo>
                <a:lnTo>
                  <a:pt x="97" y="1573"/>
                </a:lnTo>
                <a:lnTo>
                  <a:pt x="134" y="1677"/>
                </a:lnTo>
                <a:lnTo>
                  <a:pt x="176" y="1777"/>
                </a:lnTo>
                <a:lnTo>
                  <a:pt x="201" y="1826"/>
                </a:lnTo>
                <a:lnTo>
                  <a:pt x="514" y="1306"/>
                </a:lnTo>
                <a:lnTo>
                  <a:pt x="1158" y="1290"/>
                </a:lnTo>
                <a:close/>
              </a:path>
            </a:pathLst>
          </a:custGeom>
          <a:solidFill>
            <a:srgbClr val="F47D90">
              <a:alpha val="941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1" i="0" sz="2400" u="none" cap="none" strike="noStrike">
              <a:solidFill>
                <a:schemeClr val="lt1"/>
              </a:solidFill>
              <a:latin typeface="Arial"/>
              <a:ea typeface="Arial"/>
              <a:cs typeface="Arial"/>
              <a:sym typeface="Arial"/>
            </a:endParaRPr>
          </a:p>
        </p:txBody>
      </p:sp>
      <p:sp>
        <p:nvSpPr>
          <p:cNvPr id="245" name="Google Shape;245;p34"/>
          <p:cNvSpPr/>
          <p:nvPr/>
        </p:nvSpPr>
        <p:spPr>
          <a:xfrm>
            <a:off x="6559013" y="4187980"/>
            <a:ext cx="2032256" cy="2202464"/>
          </a:xfrm>
          <a:custGeom>
            <a:rect b="b" l="l" r="r" t="t"/>
            <a:pathLst>
              <a:path extrusionOk="0" h="1510" w="1564">
                <a:moveTo>
                  <a:pt x="1564" y="411"/>
                </a:moveTo>
                <a:lnTo>
                  <a:pt x="1516" y="403"/>
                </a:lnTo>
                <a:lnTo>
                  <a:pt x="1422" y="379"/>
                </a:lnTo>
                <a:lnTo>
                  <a:pt x="1332" y="344"/>
                </a:lnTo>
                <a:lnTo>
                  <a:pt x="1248" y="298"/>
                </a:lnTo>
                <a:lnTo>
                  <a:pt x="1170" y="245"/>
                </a:lnTo>
                <a:lnTo>
                  <a:pt x="1099" y="184"/>
                </a:lnTo>
                <a:lnTo>
                  <a:pt x="1034" y="115"/>
                </a:lnTo>
                <a:lnTo>
                  <a:pt x="977" y="40"/>
                </a:lnTo>
                <a:lnTo>
                  <a:pt x="953" y="0"/>
                </a:lnTo>
                <a:lnTo>
                  <a:pt x="317" y="17"/>
                </a:lnTo>
                <a:lnTo>
                  <a:pt x="0" y="539"/>
                </a:lnTo>
                <a:lnTo>
                  <a:pt x="30" y="591"/>
                </a:lnTo>
                <a:lnTo>
                  <a:pt x="96" y="690"/>
                </a:lnTo>
                <a:lnTo>
                  <a:pt x="166" y="783"/>
                </a:lnTo>
                <a:lnTo>
                  <a:pt x="242" y="874"/>
                </a:lnTo>
                <a:lnTo>
                  <a:pt x="324" y="958"/>
                </a:lnTo>
                <a:lnTo>
                  <a:pt x="411" y="1038"/>
                </a:lnTo>
                <a:lnTo>
                  <a:pt x="501" y="1112"/>
                </a:lnTo>
                <a:lnTo>
                  <a:pt x="597" y="1181"/>
                </a:lnTo>
                <a:lnTo>
                  <a:pt x="697" y="1244"/>
                </a:lnTo>
                <a:lnTo>
                  <a:pt x="801" y="1301"/>
                </a:lnTo>
                <a:lnTo>
                  <a:pt x="908" y="1353"/>
                </a:lnTo>
                <a:lnTo>
                  <a:pt x="1020" y="1397"/>
                </a:lnTo>
                <a:lnTo>
                  <a:pt x="1134" y="1435"/>
                </a:lnTo>
                <a:lnTo>
                  <a:pt x="1252" y="1466"/>
                </a:lnTo>
                <a:lnTo>
                  <a:pt x="1371" y="1489"/>
                </a:lnTo>
                <a:lnTo>
                  <a:pt x="1494" y="1505"/>
                </a:lnTo>
                <a:lnTo>
                  <a:pt x="1557" y="1510"/>
                </a:lnTo>
                <a:lnTo>
                  <a:pt x="1261" y="971"/>
                </a:lnTo>
                <a:lnTo>
                  <a:pt x="1564" y="411"/>
                </a:lnTo>
                <a:close/>
              </a:path>
            </a:pathLst>
          </a:custGeom>
          <a:solidFill>
            <a:srgbClr val="FBC9D1">
              <a:alpha val="941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1" i="0" sz="2400" u="none" cap="none" strike="noStrike">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35"/>
          <p:cNvSpPr txBox="1"/>
          <p:nvPr>
            <p:ph idx="1" type="body"/>
          </p:nvPr>
        </p:nvSpPr>
        <p:spPr>
          <a:xfrm>
            <a:off x="845529" y="1533525"/>
            <a:ext cx="6697713" cy="4174036"/>
          </a:xfrm>
          <a:prstGeom prst="rect">
            <a:avLst/>
          </a:prstGeom>
          <a:noFill/>
          <a:ln>
            <a:noFill/>
          </a:ln>
        </p:spPr>
        <p:txBody>
          <a:bodyPr anchorCtr="0" anchor="t" bIns="90000" lIns="90000" spcFirstLastPara="1" rIns="91425" wrap="square" tIns="36000">
            <a:noAutofit/>
          </a:bodyPr>
          <a:lstStyle/>
          <a:p>
            <a:pPr indent="0" lvl="0" marL="0" rtl="0" algn="l">
              <a:lnSpc>
                <a:spcPct val="90000"/>
              </a:lnSpc>
              <a:spcBef>
                <a:spcPts val="0"/>
              </a:spcBef>
              <a:spcAft>
                <a:spcPts val="0"/>
              </a:spcAft>
              <a:buSzPts val="1400"/>
              <a:buNone/>
            </a:pPr>
            <a:r>
              <a:rPr lang="sv-SE"/>
              <a:t>Policy formulation refers to the search for solutions.</a:t>
            </a:r>
            <a:endParaRPr/>
          </a:p>
          <a:p>
            <a:pPr indent="0" lvl="0" marL="0" rtl="0" algn="l">
              <a:lnSpc>
                <a:spcPct val="90000"/>
              </a:lnSpc>
              <a:spcBef>
                <a:spcPts val="1000"/>
              </a:spcBef>
              <a:spcAft>
                <a:spcPts val="0"/>
              </a:spcAft>
              <a:buSzPts val="1400"/>
              <a:buNone/>
            </a:pPr>
            <a:r>
              <a:rPr lang="sv-SE"/>
              <a:t>This involves conducting research, consulting with experts, and considering the costs and benefits of different options. </a:t>
            </a:r>
            <a:endParaRPr/>
          </a:p>
          <a:p>
            <a:pPr indent="0" lvl="0" marL="0" rtl="0" algn="l">
              <a:lnSpc>
                <a:spcPct val="90000"/>
              </a:lnSpc>
              <a:spcBef>
                <a:spcPts val="1000"/>
              </a:spcBef>
              <a:spcAft>
                <a:spcPts val="0"/>
              </a:spcAft>
              <a:buSzPts val="1400"/>
              <a:buNone/>
            </a:pPr>
            <a:r>
              <a:rPr lang="sv-SE"/>
              <a:t>At the end of this stage, policymakers will typically settle on a policy option that is technically sound, ethically acceptable and financially reasonable.</a:t>
            </a:r>
            <a:endParaRPr/>
          </a:p>
          <a:p>
            <a:pPr indent="0" lvl="0" marL="0" rtl="0" algn="l">
              <a:lnSpc>
                <a:spcPct val="90000"/>
              </a:lnSpc>
              <a:spcBef>
                <a:spcPts val="1000"/>
              </a:spcBef>
              <a:spcAft>
                <a:spcPts val="0"/>
              </a:spcAft>
              <a:buSzPts val="1400"/>
              <a:buNone/>
            </a:pPr>
            <a:r>
              <a:rPr lang="sv-SE"/>
              <a:t>Solutions are accepted more readily if they do not conflict with other interests</a:t>
            </a:r>
            <a:r>
              <a:rPr lang="sv-SE">
                <a:latin typeface="Open Sans"/>
                <a:ea typeface="Open Sans"/>
                <a:cs typeface="Open Sans"/>
                <a:sym typeface="Open Sans"/>
              </a:rPr>
              <a:t>.</a:t>
            </a:r>
            <a:endParaRPr sz="3200">
              <a:latin typeface="Open Sans"/>
              <a:ea typeface="Open Sans"/>
              <a:cs typeface="Open Sans"/>
              <a:sym typeface="Open Sans"/>
            </a:endParaRPr>
          </a:p>
        </p:txBody>
      </p:sp>
      <p:sp>
        <p:nvSpPr>
          <p:cNvPr id="252" name="Google Shape;252;p35"/>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sv-SE" sz="1400"/>
              <a:t>‹#›</a:t>
            </a:fld>
            <a:endParaRPr sz="1400"/>
          </a:p>
        </p:txBody>
      </p:sp>
      <p:sp>
        <p:nvSpPr>
          <p:cNvPr id="253" name="Google Shape;253;p35"/>
          <p:cNvSpPr txBox="1"/>
          <p:nvPr>
            <p:ph idx="2" type="body"/>
          </p:nvPr>
        </p:nvSpPr>
        <p:spPr>
          <a:xfrm>
            <a:off x="838201" y="770868"/>
            <a:ext cx="4233862" cy="566866"/>
          </a:xfrm>
          <a:prstGeom prst="rect">
            <a:avLst/>
          </a:prstGeom>
          <a:noFill/>
          <a:ln>
            <a:noFill/>
          </a:ln>
        </p:spPr>
        <p:txBody>
          <a:bodyPr anchorCtr="0" anchor="t" bIns="90000" lIns="91425" spcFirstLastPara="1" rIns="91425" wrap="square" tIns="36000">
            <a:noAutofit/>
          </a:bodyPr>
          <a:lstStyle/>
          <a:p>
            <a:pPr indent="0" lvl="0" marL="0" rtl="0" algn="l">
              <a:lnSpc>
                <a:spcPct val="90000"/>
              </a:lnSpc>
              <a:spcBef>
                <a:spcPts val="1000"/>
              </a:spcBef>
              <a:spcAft>
                <a:spcPts val="0"/>
              </a:spcAft>
              <a:buClr>
                <a:schemeClr val="dk1"/>
              </a:buClr>
              <a:buSzPts val="2400"/>
              <a:buNone/>
            </a:pPr>
            <a:r>
              <a:rPr lang="sv-SE">
                <a:latin typeface="Open Sans"/>
                <a:ea typeface="Open Sans"/>
                <a:cs typeface="Open Sans"/>
                <a:sym typeface="Open Sans"/>
              </a:rPr>
              <a:t>2.2.3 Policy formulation</a:t>
            </a:r>
            <a:endParaRPr>
              <a:latin typeface="Open Sans"/>
              <a:ea typeface="Open Sans"/>
              <a:cs typeface="Open Sans"/>
              <a:sym typeface="Open Sans"/>
            </a:endParaRPr>
          </a:p>
        </p:txBody>
      </p:sp>
      <p:sp>
        <p:nvSpPr>
          <p:cNvPr id="254" name="Google Shape;254;p35"/>
          <p:cNvSpPr txBox="1"/>
          <p:nvPr/>
        </p:nvSpPr>
        <p:spPr>
          <a:xfrm>
            <a:off x="9148719" y="2395879"/>
            <a:ext cx="911475"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sv-SE" sz="1600" u="none" cap="none" strike="noStrike">
                <a:solidFill>
                  <a:schemeClr val="lt1"/>
                </a:solidFill>
                <a:latin typeface="Arial"/>
                <a:ea typeface="Arial"/>
                <a:cs typeface="Arial"/>
                <a:sym typeface="Arial"/>
              </a:rPr>
              <a:t>Agenda setting</a:t>
            </a:r>
            <a:endParaRPr b="0" i="0" sz="1400" u="none" cap="none" strike="noStrike">
              <a:solidFill>
                <a:srgbClr val="000000"/>
              </a:solidFill>
              <a:latin typeface="Arial"/>
              <a:ea typeface="Arial"/>
              <a:cs typeface="Arial"/>
              <a:sym typeface="Arial"/>
            </a:endParaRPr>
          </a:p>
        </p:txBody>
      </p:sp>
      <p:sp>
        <p:nvSpPr>
          <p:cNvPr id="255" name="Google Shape;255;p35"/>
          <p:cNvSpPr/>
          <p:nvPr/>
        </p:nvSpPr>
        <p:spPr>
          <a:xfrm>
            <a:off x="8859449" y="815727"/>
            <a:ext cx="1965387" cy="2180482"/>
          </a:xfrm>
          <a:custGeom>
            <a:rect b="b" l="l" r="r" t="t"/>
            <a:pathLst>
              <a:path extrusionOk="0" h="1511" w="1572">
                <a:moveTo>
                  <a:pt x="0" y="1099"/>
                </a:moveTo>
                <a:lnTo>
                  <a:pt x="50" y="1106"/>
                </a:lnTo>
                <a:lnTo>
                  <a:pt x="146" y="1129"/>
                </a:lnTo>
                <a:lnTo>
                  <a:pt x="238" y="1164"/>
                </a:lnTo>
                <a:lnTo>
                  <a:pt x="325" y="1208"/>
                </a:lnTo>
                <a:lnTo>
                  <a:pt x="406" y="1261"/>
                </a:lnTo>
                <a:lnTo>
                  <a:pt x="478" y="1324"/>
                </a:lnTo>
                <a:lnTo>
                  <a:pt x="544" y="1394"/>
                </a:lnTo>
                <a:lnTo>
                  <a:pt x="603" y="1470"/>
                </a:lnTo>
                <a:lnTo>
                  <a:pt x="628" y="1511"/>
                </a:lnTo>
                <a:lnTo>
                  <a:pt x="1245" y="1495"/>
                </a:lnTo>
                <a:lnTo>
                  <a:pt x="1572" y="958"/>
                </a:lnTo>
                <a:lnTo>
                  <a:pt x="1542" y="906"/>
                </a:lnTo>
                <a:lnTo>
                  <a:pt x="1476" y="809"/>
                </a:lnTo>
                <a:lnTo>
                  <a:pt x="1404" y="716"/>
                </a:lnTo>
                <a:lnTo>
                  <a:pt x="1327" y="626"/>
                </a:lnTo>
                <a:lnTo>
                  <a:pt x="1245" y="542"/>
                </a:lnTo>
                <a:lnTo>
                  <a:pt x="1157" y="463"/>
                </a:lnTo>
                <a:lnTo>
                  <a:pt x="1065" y="389"/>
                </a:lnTo>
                <a:lnTo>
                  <a:pt x="969" y="320"/>
                </a:lnTo>
                <a:lnTo>
                  <a:pt x="870" y="258"/>
                </a:lnTo>
                <a:lnTo>
                  <a:pt x="765" y="202"/>
                </a:lnTo>
                <a:lnTo>
                  <a:pt x="657" y="152"/>
                </a:lnTo>
                <a:lnTo>
                  <a:pt x="544" y="109"/>
                </a:lnTo>
                <a:lnTo>
                  <a:pt x="430" y="71"/>
                </a:lnTo>
                <a:lnTo>
                  <a:pt x="312" y="42"/>
                </a:lnTo>
                <a:lnTo>
                  <a:pt x="192" y="20"/>
                </a:lnTo>
                <a:lnTo>
                  <a:pt x="69" y="5"/>
                </a:lnTo>
                <a:lnTo>
                  <a:pt x="6" y="0"/>
                </a:lnTo>
                <a:lnTo>
                  <a:pt x="303" y="541"/>
                </a:lnTo>
                <a:lnTo>
                  <a:pt x="0" y="1099"/>
                </a:lnTo>
                <a:close/>
              </a:path>
            </a:pathLst>
          </a:custGeom>
          <a:solidFill>
            <a:srgbClr val="DFE8FF"/>
          </a:solidFill>
          <a:ln>
            <a:noFill/>
          </a:ln>
        </p:spPr>
        <p:txBody>
          <a:bodyPr anchorCtr="0" anchor="ctr" bIns="45700" lIns="5486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56" name="Google Shape;256;p35"/>
          <p:cNvSpPr/>
          <p:nvPr/>
        </p:nvSpPr>
        <p:spPr>
          <a:xfrm>
            <a:off x="9612442" y="2297288"/>
            <a:ext cx="1515299" cy="2666320"/>
          </a:xfrm>
          <a:custGeom>
            <a:rect b="b" l="l" r="r" t="t"/>
            <a:pathLst>
              <a:path extrusionOk="0" h="1842" w="1209">
                <a:moveTo>
                  <a:pt x="52" y="551"/>
                </a:moveTo>
                <a:lnTo>
                  <a:pt x="66" y="588"/>
                </a:lnTo>
                <a:lnTo>
                  <a:pt x="89" y="667"/>
                </a:lnTo>
                <a:lnTo>
                  <a:pt x="106" y="748"/>
                </a:lnTo>
                <a:lnTo>
                  <a:pt x="114" y="832"/>
                </a:lnTo>
                <a:lnTo>
                  <a:pt x="115" y="875"/>
                </a:lnTo>
                <a:lnTo>
                  <a:pt x="114" y="933"/>
                </a:lnTo>
                <a:lnTo>
                  <a:pt x="98" y="1046"/>
                </a:lnTo>
                <a:lnTo>
                  <a:pt x="70" y="1152"/>
                </a:lnTo>
                <a:lnTo>
                  <a:pt x="27" y="1255"/>
                </a:lnTo>
                <a:lnTo>
                  <a:pt x="0" y="1301"/>
                </a:lnTo>
                <a:lnTo>
                  <a:pt x="324" y="1829"/>
                </a:lnTo>
                <a:lnTo>
                  <a:pt x="952" y="1842"/>
                </a:lnTo>
                <a:lnTo>
                  <a:pt x="982" y="1789"/>
                </a:lnTo>
                <a:lnTo>
                  <a:pt x="1037" y="1677"/>
                </a:lnTo>
                <a:lnTo>
                  <a:pt x="1085" y="1563"/>
                </a:lnTo>
                <a:lnTo>
                  <a:pt x="1125" y="1444"/>
                </a:lnTo>
                <a:lnTo>
                  <a:pt x="1158" y="1323"/>
                </a:lnTo>
                <a:lnTo>
                  <a:pt x="1183" y="1198"/>
                </a:lnTo>
                <a:lnTo>
                  <a:pt x="1200" y="1070"/>
                </a:lnTo>
                <a:lnTo>
                  <a:pt x="1209" y="941"/>
                </a:lnTo>
                <a:lnTo>
                  <a:pt x="1209" y="875"/>
                </a:lnTo>
                <a:lnTo>
                  <a:pt x="1209" y="816"/>
                </a:lnTo>
                <a:lnTo>
                  <a:pt x="1203" y="700"/>
                </a:lnTo>
                <a:lnTo>
                  <a:pt x="1188" y="586"/>
                </a:lnTo>
                <a:lnTo>
                  <a:pt x="1169" y="473"/>
                </a:lnTo>
                <a:lnTo>
                  <a:pt x="1142" y="363"/>
                </a:lnTo>
                <a:lnTo>
                  <a:pt x="1109" y="257"/>
                </a:lnTo>
                <a:lnTo>
                  <a:pt x="1070" y="152"/>
                </a:lnTo>
                <a:lnTo>
                  <a:pt x="1026" y="49"/>
                </a:lnTo>
                <a:lnTo>
                  <a:pt x="1002" y="0"/>
                </a:lnTo>
                <a:lnTo>
                  <a:pt x="678" y="534"/>
                </a:lnTo>
                <a:lnTo>
                  <a:pt x="52" y="551"/>
                </a:lnTo>
                <a:close/>
              </a:path>
            </a:pathLst>
          </a:custGeom>
          <a:solidFill>
            <a:srgbClr val="0F56FD">
              <a:alpha val="44313"/>
            </a:srgbClr>
          </a:solidFill>
          <a:ln>
            <a:noFill/>
          </a:ln>
        </p:spPr>
        <p:txBody>
          <a:bodyPr anchorCtr="0" anchor="ctr" bIns="45700" lIns="91425" spcFirstLastPara="1" rIns="91425" wrap="square" tIns="274300">
            <a:noAutofit/>
          </a:bodyPr>
          <a:lstStyle/>
          <a:p>
            <a:pPr indent="0" lvl="0" marL="0" marR="0" rtl="0" algn="ctr">
              <a:lnSpc>
                <a:spcPct val="100000"/>
              </a:lnSpc>
              <a:spcBef>
                <a:spcPts val="0"/>
              </a:spcBef>
              <a:spcAft>
                <a:spcPts val="0"/>
              </a:spcAft>
              <a:buClr>
                <a:srgbClr val="000000"/>
              </a:buClr>
              <a:buSzPts val="2400"/>
              <a:buFont typeface="Arial"/>
              <a:buNone/>
            </a:pPr>
            <a:r>
              <a:t/>
            </a:r>
            <a:endParaRPr b="1" i="0" sz="2400" u="none" cap="none" strike="noStrike">
              <a:solidFill>
                <a:schemeClr val="lt1"/>
              </a:solidFill>
              <a:latin typeface="Arial"/>
              <a:ea typeface="Arial"/>
              <a:cs typeface="Arial"/>
              <a:sym typeface="Arial"/>
            </a:endParaRPr>
          </a:p>
        </p:txBody>
      </p:sp>
      <p:sp>
        <p:nvSpPr>
          <p:cNvPr id="257" name="Google Shape;257;p35"/>
          <p:cNvSpPr/>
          <p:nvPr/>
        </p:nvSpPr>
        <p:spPr>
          <a:xfrm>
            <a:off x="8307884" y="4262592"/>
            <a:ext cx="2405473" cy="2053240"/>
          </a:xfrm>
          <a:custGeom>
            <a:rect b="b" l="l" r="r" t="t"/>
            <a:pathLst>
              <a:path extrusionOk="0" h="1419" w="1922">
                <a:moveTo>
                  <a:pt x="970" y="0"/>
                </a:moveTo>
                <a:lnTo>
                  <a:pt x="940" y="36"/>
                </a:lnTo>
                <a:lnTo>
                  <a:pt x="874" y="103"/>
                </a:lnTo>
                <a:lnTo>
                  <a:pt x="800" y="163"/>
                </a:lnTo>
                <a:lnTo>
                  <a:pt x="721" y="214"/>
                </a:lnTo>
                <a:lnTo>
                  <a:pt x="635" y="256"/>
                </a:lnTo>
                <a:lnTo>
                  <a:pt x="546" y="289"/>
                </a:lnTo>
                <a:lnTo>
                  <a:pt x="451" y="312"/>
                </a:lnTo>
                <a:lnTo>
                  <a:pt x="353" y="324"/>
                </a:lnTo>
                <a:lnTo>
                  <a:pt x="301" y="325"/>
                </a:lnTo>
                <a:lnTo>
                  <a:pt x="298" y="324"/>
                </a:lnTo>
                <a:lnTo>
                  <a:pt x="0" y="875"/>
                </a:lnTo>
                <a:lnTo>
                  <a:pt x="298" y="1419"/>
                </a:lnTo>
                <a:lnTo>
                  <a:pt x="301" y="1419"/>
                </a:lnTo>
                <a:lnTo>
                  <a:pt x="364" y="1418"/>
                </a:lnTo>
                <a:lnTo>
                  <a:pt x="490" y="1410"/>
                </a:lnTo>
                <a:lnTo>
                  <a:pt x="612" y="1394"/>
                </a:lnTo>
                <a:lnTo>
                  <a:pt x="732" y="1371"/>
                </a:lnTo>
                <a:lnTo>
                  <a:pt x="849" y="1341"/>
                </a:lnTo>
                <a:lnTo>
                  <a:pt x="964" y="1304"/>
                </a:lnTo>
                <a:lnTo>
                  <a:pt x="1075" y="1260"/>
                </a:lnTo>
                <a:lnTo>
                  <a:pt x="1182" y="1209"/>
                </a:lnTo>
                <a:lnTo>
                  <a:pt x="1287" y="1152"/>
                </a:lnTo>
                <a:lnTo>
                  <a:pt x="1387" y="1088"/>
                </a:lnTo>
                <a:lnTo>
                  <a:pt x="1482" y="1020"/>
                </a:lnTo>
                <a:lnTo>
                  <a:pt x="1574" y="946"/>
                </a:lnTo>
                <a:lnTo>
                  <a:pt x="1660" y="866"/>
                </a:lnTo>
                <a:lnTo>
                  <a:pt x="1742" y="781"/>
                </a:lnTo>
                <a:lnTo>
                  <a:pt x="1819" y="692"/>
                </a:lnTo>
                <a:lnTo>
                  <a:pt x="1889" y="597"/>
                </a:lnTo>
                <a:lnTo>
                  <a:pt x="1922" y="549"/>
                </a:lnTo>
                <a:lnTo>
                  <a:pt x="1298" y="535"/>
                </a:lnTo>
                <a:lnTo>
                  <a:pt x="970" y="0"/>
                </a:lnTo>
                <a:close/>
              </a:path>
            </a:pathLst>
          </a:custGeom>
          <a:solidFill>
            <a:srgbClr val="85A9FD">
              <a:alpha val="49411"/>
            </a:srgbClr>
          </a:solidFill>
          <a:ln>
            <a:noFill/>
          </a:ln>
        </p:spPr>
        <p:txBody>
          <a:bodyPr anchorCtr="0" anchor="ctr" bIns="45700" lIns="91425" spcFirstLastPara="1" rIns="91425" wrap="square" tIns="2743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58" name="Google Shape;258;p35"/>
          <p:cNvSpPr/>
          <p:nvPr/>
        </p:nvSpPr>
        <p:spPr>
          <a:xfrm>
            <a:off x="6660135" y="800172"/>
            <a:ext cx="2476935" cy="2180482"/>
          </a:xfrm>
          <a:custGeom>
            <a:rect b="b" l="l" r="r" t="t"/>
            <a:pathLst>
              <a:path extrusionOk="0" h="1432" w="1905">
                <a:moveTo>
                  <a:pt x="943" y="1432"/>
                </a:moveTo>
                <a:lnTo>
                  <a:pt x="972" y="1394"/>
                </a:lnTo>
                <a:lnTo>
                  <a:pt x="1037" y="1326"/>
                </a:lnTo>
                <a:lnTo>
                  <a:pt x="1109" y="1265"/>
                </a:lnTo>
                <a:lnTo>
                  <a:pt x="1188" y="1211"/>
                </a:lnTo>
                <a:lnTo>
                  <a:pt x="1272" y="1167"/>
                </a:lnTo>
                <a:lnTo>
                  <a:pt x="1362" y="1134"/>
                </a:lnTo>
                <a:lnTo>
                  <a:pt x="1457" y="1109"/>
                </a:lnTo>
                <a:lnTo>
                  <a:pt x="1555" y="1096"/>
                </a:lnTo>
                <a:lnTo>
                  <a:pt x="1606" y="1095"/>
                </a:lnTo>
                <a:lnTo>
                  <a:pt x="1905" y="544"/>
                </a:lnTo>
                <a:lnTo>
                  <a:pt x="1607" y="0"/>
                </a:lnTo>
                <a:lnTo>
                  <a:pt x="1543" y="1"/>
                </a:lnTo>
                <a:lnTo>
                  <a:pt x="1420" y="10"/>
                </a:lnTo>
                <a:lnTo>
                  <a:pt x="1298" y="26"/>
                </a:lnTo>
                <a:lnTo>
                  <a:pt x="1179" y="50"/>
                </a:lnTo>
                <a:lnTo>
                  <a:pt x="1062" y="80"/>
                </a:lnTo>
                <a:lnTo>
                  <a:pt x="950" y="119"/>
                </a:lnTo>
                <a:lnTo>
                  <a:pt x="840" y="163"/>
                </a:lnTo>
                <a:lnTo>
                  <a:pt x="733" y="213"/>
                </a:lnTo>
                <a:lnTo>
                  <a:pt x="630" y="270"/>
                </a:lnTo>
                <a:lnTo>
                  <a:pt x="531" y="333"/>
                </a:lnTo>
                <a:lnTo>
                  <a:pt x="436" y="401"/>
                </a:lnTo>
                <a:lnTo>
                  <a:pt x="346" y="475"/>
                </a:lnTo>
                <a:lnTo>
                  <a:pt x="260" y="556"/>
                </a:lnTo>
                <a:lnTo>
                  <a:pt x="179" y="639"/>
                </a:lnTo>
                <a:lnTo>
                  <a:pt x="103" y="728"/>
                </a:lnTo>
                <a:lnTo>
                  <a:pt x="32" y="821"/>
                </a:lnTo>
                <a:lnTo>
                  <a:pt x="0" y="871"/>
                </a:lnTo>
                <a:lnTo>
                  <a:pt x="606" y="884"/>
                </a:lnTo>
                <a:lnTo>
                  <a:pt x="943" y="1432"/>
                </a:lnTo>
                <a:close/>
              </a:path>
            </a:pathLst>
          </a:custGeom>
          <a:solidFill>
            <a:srgbClr val="F25C74">
              <a:alpha val="9411"/>
            </a:srgbClr>
          </a:solidFill>
          <a:ln>
            <a:noFill/>
          </a:ln>
        </p:spPr>
        <p:txBody>
          <a:bodyPr anchorCtr="0" anchor="ctr" bIns="45700" lIns="5486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Arial"/>
              <a:ea typeface="Arial"/>
              <a:cs typeface="Arial"/>
              <a:sym typeface="Arial"/>
            </a:endParaRPr>
          </a:p>
        </p:txBody>
      </p:sp>
      <p:sp>
        <p:nvSpPr>
          <p:cNvPr id="259" name="Google Shape;259;p35"/>
          <p:cNvSpPr/>
          <p:nvPr/>
        </p:nvSpPr>
        <p:spPr>
          <a:xfrm>
            <a:off x="6244918" y="2211657"/>
            <a:ext cx="1551476" cy="2574233"/>
          </a:xfrm>
          <a:custGeom>
            <a:rect b="b" l="l" r="r" t="t"/>
            <a:pathLst>
              <a:path extrusionOk="0" h="1826" w="1201">
                <a:moveTo>
                  <a:pt x="1158" y="1290"/>
                </a:moveTo>
                <a:lnTo>
                  <a:pt x="1144" y="1252"/>
                </a:lnTo>
                <a:lnTo>
                  <a:pt x="1119" y="1174"/>
                </a:lnTo>
                <a:lnTo>
                  <a:pt x="1104" y="1093"/>
                </a:lnTo>
                <a:lnTo>
                  <a:pt x="1095" y="1010"/>
                </a:lnTo>
                <a:lnTo>
                  <a:pt x="1095" y="967"/>
                </a:lnTo>
                <a:lnTo>
                  <a:pt x="1096" y="911"/>
                </a:lnTo>
                <a:lnTo>
                  <a:pt x="1110" y="802"/>
                </a:lnTo>
                <a:lnTo>
                  <a:pt x="1138" y="698"/>
                </a:lnTo>
                <a:lnTo>
                  <a:pt x="1177" y="601"/>
                </a:lnTo>
                <a:lnTo>
                  <a:pt x="1201" y="555"/>
                </a:lnTo>
                <a:lnTo>
                  <a:pt x="869" y="13"/>
                </a:lnTo>
                <a:lnTo>
                  <a:pt x="258" y="0"/>
                </a:lnTo>
                <a:lnTo>
                  <a:pt x="228" y="53"/>
                </a:lnTo>
                <a:lnTo>
                  <a:pt x="173" y="164"/>
                </a:lnTo>
                <a:lnTo>
                  <a:pt x="125" y="279"/>
                </a:lnTo>
                <a:lnTo>
                  <a:pt x="85" y="398"/>
                </a:lnTo>
                <a:lnTo>
                  <a:pt x="51" y="520"/>
                </a:lnTo>
                <a:lnTo>
                  <a:pt x="27" y="644"/>
                </a:lnTo>
                <a:lnTo>
                  <a:pt x="10" y="771"/>
                </a:lnTo>
                <a:lnTo>
                  <a:pt x="1" y="901"/>
                </a:lnTo>
                <a:lnTo>
                  <a:pt x="0" y="967"/>
                </a:lnTo>
                <a:lnTo>
                  <a:pt x="1" y="1024"/>
                </a:lnTo>
                <a:lnTo>
                  <a:pt x="7" y="1138"/>
                </a:lnTo>
                <a:lnTo>
                  <a:pt x="20" y="1251"/>
                </a:lnTo>
                <a:lnTo>
                  <a:pt x="40" y="1361"/>
                </a:lnTo>
                <a:lnTo>
                  <a:pt x="66" y="1468"/>
                </a:lnTo>
                <a:lnTo>
                  <a:pt x="97" y="1573"/>
                </a:lnTo>
                <a:lnTo>
                  <a:pt x="134" y="1677"/>
                </a:lnTo>
                <a:lnTo>
                  <a:pt x="176" y="1777"/>
                </a:lnTo>
                <a:lnTo>
                  <a:pt x="201" y="1826"/>
                </a:lnTo>
                <a:lnTo>
                  <a:pt x="514" y="1306"/>
                </a:lnTo>
                <a:lnTo>
                  <a:pt x="1158" y="1290"/>
                </a:lnTo>
                <a:close/>
              </a:path>
            </a:pathLst>
          </a:custGeom>
          <a:solidFill>
            <a:srgbClr val="F47D90">
              <a:alpha val="941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1" i="0" sz="2400" u="none" cap="none" strike="noStrike">
              <a:solidFill>
                <a:schemeClr val="lt1"/>
              </a:solidFill>
              <a:latin typeface="Arial"/>
              <a:ea typeface="Arial"/>
              <a:cs typeface="Arial"/>
              <a:sym typeface="Arial"/>
            </a:endParaRPr>
          </a:p>
        </p:txBody>
      </p:sp>
      <p:sp>
        <p:nvSpPr>
          <p:cNvPr id="260" name="Google Shape;260;p35"/>
          <p:cNvSpPr/>
          <p:nvPr/>
        </p:nvSpPr>
        <p:spPr>
          <a:xfrm>
            <a:off x="6559013" y="4187980"/>
            <a:ext cx="2032256" cy="2202464"/>
          </a:xfrm>
          <a:custGeom>
            <a:rect b="b" l="l" r="r" t="t"/>
            <a:pathLst>
              <a:path extrusionOk="0" h="1510" w="1564">
                <a:moveTo>
                  <a:pt x="1564" y="411"/>
                </a:moveTo>
                <a:lnTo>
                  <a:pt x="1516" y="403"/>
                </a:lnTo>
                <a:lnTo>
                  <a:pt x="1422" y="379"/>
                </a:lnTo>
                <a:lnTo>
                  <a:pt x="1332" y="344"/>
                </a:lnTo>
                <a:lnTo>
                  <a:pt x="1248" y="298"/>
                </a:lnTo>
                <a:lnTo>
                  <a:pt x="1170" y="245"/>
                </a:lnTo>
                <a:lnTo>
                  <a:pt x="1099" y="184"/>
                </a:lnTo>
                <a:lnTo>
                  <a:pt x="1034" y="115"/>
                </a:lnTo>
                <a:lnTo>
                  <a:pt x="977" y="40"/>
                </a:lnTo>
                <a:lnTo>
                  <a:pt x="953" y="0"/>
                </a:lnTo>
                <a:lnTo>
                  <a:pt x="317" y="17"/>
                </a:lnTo>
                <a:lnTo>
                  <a:pt x="0" y="539"/>
                </a:lnTo>
                <a:lnTo>
                  <a:pt x="30" y="591"/>
                </a:lnTo>
                <a:lnTo>
                  <a:pt x="96" y="690"/>
                </a:lnTo>
                <a:lnTo>
                  <a:pt x="166" y="783"/>
                </a:lnTo>
                <a:lnTo>
                  <a:pt x="242" y="874"/>
                </a:lnTo>
                <a:lnTo>
                  <a:pt x="324" y="958"/>
                </a:lnTo>
                <a:lnTo>
                  <a:pt x="411" y="1038"/>
                </a:lnTo>
                <a:lnTo>
                  <a:pt x="501" y="1112"/>
                </a:lnTo>
                <a:lnTo>
                  <a:pt x="597" y="1181"/>
                </a:lnTo>
                <a:lnTo>
                  <a:pt x="697" y="1244"/>
                </a:lnTo>
                <a:lnTo>
                  <a:pt x="801" y="1301"/>
                </a:lnTo>
                <a:lnTo>
                  <a:pt x="908" y="1353"/>
                </a:lnTo>
                <a:lnTo>
                  <a:pt x="1020" y="1397"/>
                </a:lnTo>
                <a:lnTo>
                  <a:pt x="1134" y="1435"/>
                </a:lnTo>
                <a:lnTo>
                  <a:pt x="1252" y="1466"/>
                </a:lnTo>
                <a:lnTo>
                  <a:pt x="1371" y="1489"/>
                </a:lnTo>
                <a:lnTo>
                  <a:pt x="1494" y="1505"/>
                </a:lnTo>
                <a:lnTo>
                  <a:pt x="1557" y="1510"/>
                </a:lnTo>
                <a:lnTo>
                  <a:pt x="1261" y="971"/>
                </a:lnTo>
                <a:lnTo>
                  <a:pt x="1564" y="411"/>
                </a:lnTo>
                <a:close/>
              </a:path>
            </a:pathLst>
          </a:custGeom>
          <a:solidFill>
            <a:srgbClr val="FBC9D1">
              <a:alpha val="941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1" i="0" sz="2400" u="none" cap="none" strike="noStrike">
              <a:solidFill>
                <a:schemeClr val="lt1"/>
              </a:solidFill>
              <a:latin typeface="Arial"/>
              <a:ea typeface="Arial"/>
              <a:cs typeface="Arial"/>
              <a:sym typeface="Arial"/>
            </a:endParaRPr>
          </a:p>
        </p:txBody>
      </p:sp>
      <p:sp>
        <p:nvSpPr>
          <p:cNvPr id="261" name="Google Shape;261;p35"/>
          <p:cNvSpPr txBox="1"/>
          <p:nvPr/>
        </p:nvSpPr>
        <p:spPr>
          <a:xfrm>
            <a:off x="8670200" y="4999675"/>
            <a:ext cx="1680840"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sv-SE" sz="2000" u="none" cap="none" strike="noStrike">
                <a:solidFill>
                  <a:schemeClr val="dk1"/>
                </a:solidFill>
                <a:latin typeface="Arial"/>
                <a:ea typeface="Arial"/>
                <a:cs typeface="Arial"/>
                <a:sym typeface="Arial"/>
              </a:rPr>
              <a:t>Policy </a:t>
            </a:r>
            <a:br>
              <a:rPr b="1" i="0" lang="sv-SE" sz="2000" u="none" cap="none" strike="noStrike">
                <a:solidFill>
                  <a:schemeClr val="dk1"/>
                </a:solidFill>
                <a:latin typeface="Arial"/>
                <a:ea typeface="Arial"/>
                <a:cs typeface="Arial"/>
                <a:sym typeface="Arial"/>
              </a:rPr>
            </a:br>
            <a:r>
              <a:rPr b="1" i="0" lang="sv-SE" sz="2000" u="none" cap="none" strike="noStrike">
                <a:solidFill>
                  <a:schemeClr val="dk1"/>
                </a:solidFill>
                <a:latin typeface="Arial"/>
                <a:ea typeface="Arial"/>
                <a:cs typeface="Arial"/>
                <a:sym typeface="Arial"/>
              </a:rPr>
              <a:t>Formulation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36"/>
          <p:cNvSpPr txBox="1"/>
          <p:nvPr>
            <p:ph idx="1" type="body"/>
          </p:nvPr>
        </p:nvSpPr>
        <p:spPr>
          <a:xfrm>
            <a:off x="838200" y="1449736"/>
            <a:ext cx="6971912" cy="3442410"/>
          </a:xfrm>
          <a:prstGeom prst="rect">
            <a:avLst/>
          </a:prstGeom>
          <a:noFill/>
          <a:ln>
            <a:noFill/>
          </a:ln>
        </p:spPr>
        <p:txBody>
          <a:bodyPr anchorCtr="0" anchor="t" bIns="90000" lIns="90000" spcFirstLastPara="1" rIns="91425" wrap="square" tIns="36000">
            <a:noAutofit/>
          </a:bodyPr>
          <a:lstStyle/>
          <a:p>
            <a:pPr indent="0" lvl="0" marL="0" rtl="0" algn="l">
              <a:lnSpc>
                <a:spcPct val="90000"/>
              </a:lnSpc>
              <a:spcBef>
                <a:spcPts val="0"/>
              </a:spcBef>
              <a:spcAft>
                <a:spcPts val="0"/>
              </a:spcAft>
              <a:buSzPts val="1400"/>
              <a:buNone/>
            </a:pPr>
            <a:r>
              <a:rPr lang="sv-SE"/>
              <a:t>The adoption stage involves gaining approval for the proposed policy from relevant government bodies. </a:t>
            </a:r>
            <a:endParaRPr/>
          </a:p>
          <a:p>
            <a:pPr indent="0" lvl="0" marL="0" rtl="0" algn="l">
              <a:lnSpc>
                <a:spcPct val="90000"/>
              </a:lnSpc>
              <a:spcBef>
                <a:spcPts val="1000"/>
              </a:spcBef>
              <a:spcAft>
                <a:spcPts val="0"/>
              </a:spcAft>
              <a:buSzPts val="1400"/>
              <a:buNone/>
            </a:pPr>
            <a:r>
              <a:rPr lang="sv-SE"/>
              <a:t>This may involve drafting legislation, consulting with stakeholders, and negotiating with other policymakers.</a:t>
            </a:r>
            <a:endParaRPr/>
          </a:p>
          <a:p>
            <a:pPr indent="0" lvl="0" marL="0" rtl="0" algn="l">
              <a:lnSpc>
                <a:spcPct val="90000"/>
              </a:lnSpc>
              <a:spcBef>
                <a:spcPts val="1000"/>
              </a:spcBef>
              <a:spcAft>
                <a:spcPts val="0"/>
              </a:spcAft>
              <a:buSzPts val="1400"/>
              <a:buNone/>
            </a:pPr>
            <a:r>
              <a:rPr lang="sv-SE"/>
              <a:t>Policymakers also seek approval and consent from interest groups.</a:t>
            </a:r>
            <a:endParaRPr/>
          </a:p>
          <a:p>
            <a:pPr indent="0" lvl="0" marL="0" rtl="0" algn="l">
              <a:lnSpc>
                <a:spcPct val="90000"/>
              </a:lnSpc>
              <a:spcBef>
                <a:spcPts val="1000"/>
              </a:spcBef>
              <a:spcAft>
                <a:spcPts val="0"/>
              </a:spcAft>
              <a:buSzPts val="1400"/>
              <a:buNone/>
            </a:pPr>
            <a:r>
              <a:rPr lang="sv-SE"/>
              <a:t>The political process involves negotiations between all the parties involved and the more conflicting interests there are, the more difficult the process to find a common solution.</a:t>
            </a:r>
            <a:endParaRPr/>
          </a:p>
          <a:p>
            <a:pPr indent="0" lvl="0" marL="0" rtl="0" algn="l">
              <a:lnSpc>
                <a:spcPct val="90000"/>
              </a:lnSpc>
              <a:spcBef>
                <a:spcPts val="1000"/>
              </a:spcBef>
              <a:spcAft>
                <a:spcPts val="0"/>
              </a:spcAft>
              <a:buSzPts val="2000"/>
              <a:buNone/>
            </a:pPr>
            <a:r>
              <a:t/>
            </a:r>
            <a:endParaRPr>
              <a:latin typeface="Arial"/>
              <a:ea typeface="Arial"/>
              <a:cs typeface="Arial"/>
              <a:sym typeface="Arial"/>
            </a:endParaRPr>
          </a:p>
        </p:txBody>
      </p:sp>
      <p:sp>
        <p:nvSpPr>
          <p:cNvPr id="268" name="Google Shape;268;p36"/>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sv-SE" sz="1400"/>
              <a:t>‹#›</a:t>
            </a:fld>
            <a:endParaRPr sz="1400"/>
          </a:p>
        </p:txBody>
      </p:sp>
      <p:sp>
        <p:nvSpPr>
          <p:cNvPr id="269" name="Google Shape;269;p36"/>
          <p:cNvSpPr txBox="1"/>
          <p:nvPr>
            <p:ph idx="2" type="body"/>
          </p:nvPr>
        </p:nvSpPr>
        <p:spPr>
          <a:xfrm>
            <a:off x="838200" y="620871"/>
            <a:ext cx="5183188" cy="610521"/>
          </a:xfrm>
          <a:prstGeom prst="rect">
            <a:avLst/>
          </a:prstGeom>
          <a:noFill/>
          <a:ln>
            <a:noFill/>
          </a:ln>
        </p:spPr>
        <p:txBody>
          <a:bodyPr anchorCtr="0" anchor="t" bIns="90000" lIns="91425" spcFirstLastPara="1" rIns="91425" wrap="square" tIns="36000">
            <a:noAutofit/>
          </a:bodyPr>
          <a:lstStyle/>
          <a:p>
            <a:pPr indent="0" lvl="0" marL="0" rtl="0" algn="l">
              <a:lnSpc>
                <a:spcPct val="90000"/>
              </a:lnSpc>
              <a:spcBef>
                <a:spcPts val="1000"/>
              </a:spcBef>
              <a:spcAft>
                <a:spcPts val="1200"/>
              </a:spcAft>
              <a:buSzPts val="2400"/>
              <a:buNone/>
            </a:pPr>
            <a:r>
              <a:rPr b="1" lang="sv-SE" sz="2400">
                <a:latin typeface="Open Sans"/>
                <a:ea typeface="Open Sans"/>
                <a:cs typeface="Open Sans"/>
                <a:sym typeface="Open Sans"/>
              </a:rPr>
              <a:t>2.2.4 Policy decision legitimation</a:t>
            </a:r>
            <a:endParaRPr b="1" sz="2400">
              <a:latin typeface="Open Sans"/>
              <a:ea typeface="Open Sans"/>
              <a:cs typeface="Open Sans"/>
              <a:sym typeface="Open Sans"/>
            </a:endParaRPr>
          </a:p>
        </p:txBody>
      </p:sp>
      <p:sp>
        <p:nvSpPr>
          <p:cNvPr id="270" name="Google Shape;270;p36"/>
          <p:cNvSpPr/>
          <p:nvPr/>
        </p:nvSpPr>
        <p:spPr>
          <a:xfrm>
            <a:off x="8593785" y="282307"/>
            <a:ext cx="2409575" cy="2334859"/>
          </a:xfrm>
          <a:custGeom>
            <a:rect b="b" l="l" r="r" t="t"/>
            <a:pathLst>
              <a:path extrusionOk="0" h="1432" w="1905">
                <a:moveTo>
                  <a:pt x="943" y="1432"/>
                </a:moveTo>
                <a:lnTo>
                  <a:pt x="972" y="1394"/>
                </a:lnTo>
                <a:lnTo>
                  <a:pt x="1037" y="1326"/>
                </a:lnTo>
                <a:lnTo>
                  <a:pt x="1109" y="1265"/>
                </a:lnTo>
                <a:lnTo>
                  <a:pt x="1188" y="1211"/>
                </a:lnTo>
                <a:lnTo>
                  <a:pt x="1272" y="1167"/>
                </a:lnTo>
                <a:lnTo>
                  <a:pt x="1362" y="1134"/>
                </a:lnTo>
                <a:lnTo>
                  <a:pt x="1457" y="1109"/>
                </a:lnTo>
                <a:lnTo>
                  <a:pt x="1555" y="1096"/>
                </a:lnTo>
                <a:lnTo>
                  <a:pt x="1606" y="1095"/>
                </a:lnTo>
                <a:lnTo>
                  <a:pt x="1905" y="544"/>
                </a:lnTo>
                <a:lnTo>
                  <a:pt x="1607" y="0"/>
                </a:lnTo>
                <a:lnTo>
                  <a:pt x="1543" y="1"/>
                </a:lnTo>
                <a:lnTo>
                  <a:pt x="1420" y="10"/>
                </a:lnTo>
                <a:lnTo>
                  <a:pt x="1298" y="26"/>
                </a:lnTo>
                <a:lnTo>
                  <a:pt x="1179" y="50"/>
                </a:lnTo>
                <a:lnTo>
                  <a:pt x="1062" y="80"/>
                </a:lnTo>
                <a:lnTo>
                  <a:pt x="950" y="119"/>
                </a:lnTo>
                <a:lnTo>
                  <a:pt x="840" y="163"/>
                </a:lnTo>
                <a:lnTo>
                  <a:pt x="733" y="213"/>
                </a:lnTo>
                <a:lnTo>
                  <a:pt x="630" y="270"/>
                </a:lnTo>
                <a:lnTo>
                  <a:pt x="531" y="333"/>
                </a:lnTo>
                <a:lnTo>
                  <a:pt x="436" y="401"/>
                </a:lnTo>
                <a:lnTo>
                  <a:pt x="346" y="475"/>
                </a:lnTo>
                <a:lnTo>
                  <a:pt x="260" y="556"/>
                </a:lnTo>
                <a:lnTo>
                  <a:pt x="179" y="639"/>
                </a:lnTo>
                <a:lnTo>
                  <a:pt x="103" y="728"/>
                </a:lnTo>
                <a:lnTo>
                  <a:pt x="32" y="821"/>
                </a:lnTo>
                <a:lnTo>
                  <a:pt x="0" y="871"/>
                </a:lnTo>
                <a:lnTo>
                  <a:pt x="606" y="884"/>
                </a:lnTo>
                <a:lnTo>
                  <a:pt x="943" y="1432"/>
                </a:lnTo>
                <a:close/>
              </a:path>
            </a:pathLst>
          </a:custGeom>
          <a:solidFill>
            <a:srgbClr val="F25A73"/>
          </a:solidFill>
          <a:ln>
            <a:noFill/>
          </a:ln>
        </p:spPr>
        <p:txBody>
          <a:bodyPr anchorCtr="0" anchor="ctr" bIns="45700" lIns="5486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Arial"/>
              <a:ea typeface="Arial"/>
              <a:cs typeface="Arial"/>
              <a:sym typeface="Arial"/>
            </a:endParaRPr>
          </a:p>
        </p:txBody>
      </p:sp>
      <p:sp>
        <p:nvSpPr>
          <p:cNvPr id="271" name="Google Shape;271;p36"/>
          <p:cNvSpPr/>
          <p:nvPr/>
        </p:nvSpPr>
        <p:spPr>
          <a:xfrm>
            <a:off x="8244833" y="1794249"/>
            <a:ext cx="1520509" cy="2980534"/>
          </a:xfrm>
          <a:custGeom>
            <a:rect b="b" l="l" r="r" t="t"/>
            <a:pathLst>
              <a:path extrusionOk="0" h="1826" w="1201">
                <a:moveTo>
                  <a:pt x="1158" y="1290"/>
                </a:moveTo>
                <a:lnTo>
                  <a:pt x="1144" y="1252"/>
                </a:lnTo>
                <a:lnTo>
                  <a:pt x="1119" y="1174"/>
                </a:lnTo>
                <a:lnTo>
                  <a:pt x="1104" y="1093"/>
                </a:lnTo>
                <a:lnTo>
                  <a:pt x="1095" y="1010"/>
                </a:lnTo>
                <a:lnTo>
                  <a:pt x="1095" y="967"/>
                </a:lnTo>
                <a:lnTo>
                  <a:pt x="1096" y="911"/>
                </a:lnTo>
                <a:lnTo>
                  <a:pt x="1110" y="802"/>
                </a:lnTo>
                <a:lnTo>
                  <a:pt x="1138" y="698"/>
                </a:lnTo>
                <a:lnTo>
                  <a:pt x="1177" y="601"/>
                </a:lnTo>
                <a:lnTo>
                  <a:pt x="1201" y="555"/>
                </a:lnTo>
                <a:lnTo>
                  <a:pt x="869" y="13"/>
                </a:lnTo>
                <a:lnTo>
                  <a:pt x="258" y="0"/>
                </a:lnTo>
                <a:lnTo>
                  <a:pt x="228" y="53"/>
                </a:lnTo>
                <a:lnTo>
                  <a:pt x="173" y="164"/>
                </a:lnTo>
                <a:lnTo>
                  <a:pt x="125" y="279"/>
                </a:lnTo>
                <a:lnTo>
                  <a:pt x="85" y="398"/>
                </a:lnTo>
                <a:lnTo>
                  <a:pt x="51" y="520"/>
                </a:lnTo>
                <a:lnTo>
                  <a:pt x="27" y="644"/>
                </a:lnTo>
                <a:lnTo>
                  <a:pt x="10" y="771"/>
                </a:lnTo>
                <a:lnTo>
                  <a:pt x="1" y="901"/>
                </a:lnTo>
                <a:lnTo>
                  <a:pt x="0" y="967"/>
                </a:lnTo>
                <a:lnTo>
                  <a:pt x="1" y="1024"/>
                </a:lnTo>
                <a:lnTo>
                  <a:pt x="7" y="1138"/>
                </a:lnTo>
                <a:lnTo>
                  <a:pt x="20" y="1251"/>
                </a:lnTo>
                <a:lnTo>
                  <a:pt x="40" y="1361"/>
                </a:lnTo>
                <a:lnTo>
                  <a:pt x="66" y="1468"/>
                </a:lnTo>
                <a:lnTo>
                  <a:pt x="97" y="1573"/>
                </a:lnTo>
                <a:lnTo>
                  <a:pt x="134" y="1677"/>
                </a:lnTo>
                <a:lnTo>
                  <a:pt x="176" y="1777"/>
                </a:lnTo>
                <a:lnTo>
                  <a:pt x="201" y="1826"/>
                </a:lnTo>
                <a:lnTo>
                  <a:pt x="514" y="1306"/>
                </a:lnTo>
                <a:lnTo>
                  <a:pt x="1158" y="1290"/>
                </a:lnTo>
                <a:close/>
              </a:path>
            </a:pathLst>
          </a:custGeom>
          <a:solidFill>
            <a:srgbClr val="F57A8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1" i="0" sz="2400" u="none" cap="none" strike="noStrike">
              <a:solidFill>
                <a:schemeClr val="lt1"/>
              </a:solidFill>
              <a:latin typeface="Arial"/>
              <a:ea typeface="Arial"/>
              <a:cs typeface="Arial"/>
              <a:sym typeface="Arial"/>
            </a:endParaRPr>
          </a:p>
        </p:txBody>
      </p:sp>
      <p:sp>
        <p:nvSpPr>
          <p:cNvPr id="272" name="Google Shape;272;p36"/>
          <p:cNvSpPr/>
          <p:nvPr/>
        </p:nvSpPr>
        <p:spPr>
          <a:xfrm>
            <a:off x="8583301" y="3997832"/>
            <a:ext cx="1975145" cy="2458778"/>
          </a:xfrm>
          <a:custGeom>
            <a:rect b="b" l="l" r="r" t="t"/>
            <a:pathLst>
              <a:path extrusionOk="0" h="1510" w="1564">
                <a:moveTo>
                  <a:pt x="1564" y="411"/>
                </a:moveTo>
                <a:lnTo>
                  <a:pt x="1516" y="403"/>
                </a:lnTo>
                <a:lnTo>
                  <a:pt x="1422" y="379"/>
                </a:lnTo>
                <a:lnTo>
                  <a:pt x="1332" y="344"/>
                </a:lnTo>
                <a:lnTo>
                  <a:pt x="1248" y="298"/>
                </a:lnTo>
                <a:lnTo>
                  <a:pt x="1170" y="245"/>
                </a:lnTo>
                <a:lnTo>
                  <a:pt x="1099" y="184"/>
                </a:lnTo>
                <a:lnTo>
                  <a:pt x="1034" y="115"/>
                </a:lnTo>
                <a:lnTo>
                  <a:pt x="977" y="40"/>
                </a:lnTo>
                <a:lnTo>
                  <a:pt x="953" y="0"/>
                </a:lnTo>
                <a:lnTo>
                  <a:pt x="317" y="17"/>
                </a:lnTo>
                <a:lnTo>
                  <a:pt x="0" y="539"/>
                </a:lnTo>
                <a:lnTo>
                  <a:pt x="30" y="591"/>
                </a:lnTo>
                <a:lnTo>
                  <a:pt x="96" y="690"/>
                </a:lnTo>
                <a:lnTo>
                  <a:pt x="166" y="783"/>
                </a:lnTo>
                <a:lnTo>
                  <a:pt x="242" y="874"/>
                </a:lnTo>
                <a:lnTo>
                  <a:pt x="324" y="958"/>
                </a:lnTo>
                <a:lnTo>
                  <a:pt x="411" y="1038"/>
                </a:lnTo>
                <a:lnTo>
                  <a:pt x="501" y="1112"/>
                </a:lnTo>
                <a:lnTo>
                  <a:pt x="597" y="1181"/>
                </a:lnTo>
                <a:lnTo>
                  <a:pt x="697" y="1244"/>
                </a:lnTo>
                <a:lnTo>
                  <a:pt x="801" y="1301"/>
                </a:lnTo>
                <a:lnTo>
                  <a:pt x="908" y="1353"/>
                </a:lnTo>
                <a:lnTo>
                  <a:pt x="1020" y="1397"/>
                </a:lnTo>
                <a:lnTo>
                  <a:pt x="1134" y="1435"/>
                </a:lnTo>
                <a:lnTo>
                  <a:pt x="1252" y="1466"/>
                </a:lnTo>
                <a:lnTo>
                  <a:pt x="1371" y="1489"/>
                </a:lnTo>
                <a:lnTo>
                  <a:pt x="1494" y="1505"/>
                </a:lnTo>
                <a:lnTo>
                  <a:pt x="1557" y="1510"/>
                </a:lnTo>
                <a:lnTo>
                  <a:pt x="1261" y="971"/>
                </a:lnTo>
                <a:lnTo>
                  <a:pt x="1564" y="411"/>
                </a:lnTo>
                <a:close/>
              </a:path>
            </a:pathLst>
          </a:custGeom>
          <a:solidFill>
            <a:srgbClr val="FAC8D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1" i="0" sz="2400" u="none" cap="none" strike="noStrike">
              <a:solidFill>
                <a:schemeClr val="lt1"/>
              </a:solidFill>
              <a:latin typeface="Arial"/>
              <a:ea typeface="Arial"/>
              <a:cs typeface="Arial"/>
              <a:sym typeface="Arial"/>
            </a:endParaRPr>
          </a:p>
        </p:txBody>
      </p:sp>
      <p:sp>
        <p:nvSpPr>
          <p:cNvPr id="273" name="Google Shape;273;p36"/>
          <p:cNvSpPr txBox="1"/>
          <p:nvPr/>
        </p:nvSpPr>
        <p:spPr>
          <a:xfrm>
            <a:off x="8889659" y="4523130"/>
            <a:ext cx="1494692"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sv-SE" sz="1800" u="none" cap="none" strike="noStrike">
                <a:solidFill>
                  <a:schemeClr val="dk1"/>
                </a:solidFill>
                <a:latin typeface="Arial"/>
                <a:ea typeface="Arial"/>
                <a:cs typeface="Arial"/>
                <a:sym typeface="Arial"/>
              </a:rPr>
              <a:t>Policy</a:t>
            </a:r>
            <a:r>
              <a:rPr b="1" i="0" lang="sv-SE" sz="1800" u="none" cap="none" strike="noStrike">
                <a:solidFill>
                  <a:schemeClr val="dk1"/>
                </a:solidFill>
                <a:latin typeface="Arial Black"/>
                <a:ea typeface="Arial Black"/>
                <a:cs typeface="Arial Black"/>
                <a:sym typeface="Arial Black"/>
              </a:rPr>
              <a:t> </a:t>
            </a:r>
            <a:r>
              <a:rPr b="1" i="0" lang="sv-SE" sz="1800" u="none" cap="none" strike="noStrike">
                <a:solidFill>
                  <a:schemeClr val="dk1"/>
                </a:solidFill>
                <a:latin typeface="Calibri"/>
                <a:ea typeface="Calibri"/>
                <a:cs typeface="Calibri"/>
                <a:sym typeface="Calibri"/>
              </a:rPr>
              <a:t>Adoption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37"/>
          <p:cNvSpPr txBox="1"/>
          <p:nvPr>
            <p:ph idx="1" type="body"/>
          </p:nvPr>
        </p:nvSpPr>
        <p:spPr>
          <a:xfrm>
            <a:off x="838199" y="1564061"/>
            <a:ext cx="7688691" cy="1740554"/>
          </a:xfrm>
          <a:prstGeom prst="rect">
            <a:avLst/>
          </a:prstGeom>
          <a:noFill/>
          <a:ln>
            <a:noFill/>
          </a:ln>
        </p:spPr>
        <p:txBody>
          <a:bodyPr anchorCtr="0" anchor="t" bIns="90000" lIns="90000" spcFirstLastPara="1" rIns="91425" wrap="square" tIns="36000">
            <a:noAutofit/>
          </a:bodyPr>
          <a:lstStyle/>
          <a:p>
            <a:pPr indent="0" lvl="0" marL="0" rtl="0" algn="l">
              <a:lnSpc>
                <a:spcPct val="90000"/>
              </a:lnSpc>
              <a:spcBef>
                <a:spcPts val="0"/>
              </a:spcBef>
              <a:spcAft>
                <a:spcPts val="0"/>
              </a:spcAft>
              <a:buSzPts val="1400"/>
              <a:buNone/>
            </a:pPr>
            <a:r>
              <a:rPr lang="sv-SE"/>
              <a:t>Once a policy has been adopted, it must be implemented. This involves putting the policy into action, often through the creation of new programs or the modification of existing ones. </a:t>
            </a:r>
            <a:endParaRPr/>
          </a:p>
          <a:p>
            <a:pPr indent="0" lvl="0" marL="0" rtl="0" algn="l">
              <a:lnSpc>
                <a:spcPct val="90000"/>
              </a:lnSpc>
              <a:spcBef>
                <a:spcPts val="1000"/>
              </a:spcBef>
              <a:spcAft>
                <a:spcPts val="0"/>
              </a:spcAft>
              <a:buSzPts val="1400"/>
              <a:buNone/>
            </a:pPr>
            <a:r>
              <a:rPr lang="sv-SE"/>
              <a:t>Implementation may also involve hiring staff, developing guidelines and procedures, and distributing resources.</a:t>
            </a:r>
            <a:endParaRPr/>
          </a:p>
        </p:txBody>
      </p:sp>
      <p:sp>
        <p:nvSpPr>
          <p:cNvPr id="280" name="Google Shape;280;p37"/>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sv-SE" sz="1400"/>
              <a:t>‹#›</a:t>
            </a:fld>
            <a:endParaRPr sz="1400"/>
          </a:p>
        </p:txBody>
      </p:sp>
      <p:sp>
        <p:nvSpPr>
          <p:cNvPr id="281" name="Google Shape;281;p37"/>
          <p:cNvSpPr txBox="1"/>
          <p:nvPr>
            <p:ph idx="2" type="body"/>
          </p:nvPr>
        </p:nvSpPr>
        <p:spPr>
          <a:xfrm>
            <a:off x="838200" y="839215"/>
            <a:ext cx="5183188" cy="610521"/>
          </a:xfrm>
          <a:prstGeom prst="rect">
            <a:avLst/>
          </a:prstGeom>
          <a:noFill/>
          <a:ln>
            <a:noFill/>
          </a:ln>
        </p:spPr>
        <p:txBody>
          <a:bodyPr anchorCtr="0" anchor="t" bIns="90000" lIns="91425" spcFirstLastPara="1" rIns="91425" wrap="square" tIns="36000">
            <a:noAutofit/>
          </a:bodyPr>
          <a:lstStyle/>
          <a:p>
            <a:pPr indent="0" lvl="0" marL="0" rtl="0" algn="l">
              <a:lnSpc>
                <a:spcPct val="90000"/>
              </a:lnSpc>
              <a:spcBef>
                <a:spcPts val="1000"/>
              </a:spcBef>
              <a:spcAft>
                <a:spcPts val="1200"/>
              </a:spcAft>
              <a:buSzPts val="2400"/>
              <a:buNone/>
            </a:pPr>
            <a:r>
              <a:rPr b="1" lang="sv-SE" sz="2400">
                <a:latin typeface="Open Sans"/>
                <a:ea typeface="Open Sans"/>
                <a:cs typeface="Open Sans"/>
                <a:sym typeface="Open Sans"/>
              </a:rPr>
              <a:t>2.2.5 Policy implementation</a:t>
            </a:r>
            <a:endParaRPr b="1" sz="2400">
              <a:latin typeface="Open Sans"/>
              <a:ea typeface="Open Sans"/>
              <a:cs typeface="Open Sans"/>
              <a:sym typeface="Open Sans"/>
            </a:endParaRPr>
          </a:p>
        </p:txBody>
      </p:sp>
      <p:sp>
        <p:nvSpPr>
          <p:cNvPr id="282" name="Google Shape;282;p37"/>
          <p:cNvSpPr txBox="1"/>
          <p:nvPr/>
        </p:nvSpPr>
        <p:spPr>
          <a:xfrm>
            <a:off x="838199" y="3240706"/>
            <a:ext cx="3748790" cy="604836"/>
          </a:xfrm>
          <a:prstGeom prst="rect">
            <a:avLst/>
          </a:prstGeom>
          <a:noFill/>
          <a:ln>
            <a:noFill/>
          </a:ln>
        </p:spPr>
        <p:txBody>
          <a:bodyPr anchorCtr="0" anchor="t" bIns="90000" lIns="91425" spcFirstLastPara="1" rIns="91425" wrap="square" tIns="36000">
            <a:noAutofit/>
          </a:bodyPr>
          <a:lstStyle/>
          <a:p>
            <a:pPr indent="0" lvl="0" marL="0" marR="0" rtl="0" algn="l">
              <a:lnSpc>
                <a:spcPct val="90000"/>
              </a:lnSpc>
              <a:spcBef>
                <a:spcPts val="1000"/>
              </a:spcBef>
              <a:spcAft>
                <a:spcPts val="1200"/>
              </a:spcAft>
              <a:buClr>
                <a:schemeClr val="dk1"/>
              </a:buClr>
              <a:buSzPts val="2400"/>
              <a:buFont typeface="Arial"/>
              <a:buNone/>
            </a:pPr>
            <a:r>
              <a:rPr b="1" i="0" lang="sv-SE" sz="2400" u="none" cap="none" strike="noStrike">
                <a:solidFill>
                  <a:schemeClr val="accent5"/>
                </a:solidFill>
                <a:latin typeface="Open Sans"/>
                <a:ea typeface="Open Sans"/>
                <a:cs typeface="Open Sans"/>
                <a:sym typeface="Open Sans"/>
              </a:rPr>
              <a:t>2.2.6 Policy evaluation</a:t>
            </a:r>
            <a:endParaRPr b="1" i="0" sz="2400" u="none" cap="none" strike="noStrike">
              <a:solidFill>
                <a:schemeClr val="accent5"/>
              </a:solidFill>
              <a:latin typeface="Open Sans"/>
              <a:ea typeface="Open Sans"/>
              <a:cs typeface="Open Sans"/>
              <a:sym typeface="Open Sans"/>
            </a:endParaRPr>
          </a:p>
        </p:txBody>
      </p:sp>
      <p:sp>
        <p:nvSpPr>
          <p:cNvPr id="283" name="Google Shape;283;p37"/>
          <p:cNvSpPr txBox="1"/>
          <p:nvPr/>
        </p:nvSpPr>
        <p:spPr>
          <a:xfrm>
            <a:off x="838199" y="3953667"/>
            <a:ext cx="8020988" cy="1753781"/>
          </a:xfrm>
          <a:prstGeom prst="rect">
            <a:avLst/>
          </a:prstGeom>
          <a:noFill/>
          <a:ln>
            <a:noFill/>
          </a:ln>
        </p:spPr>
        <p:txBody>
          <a:bodyPr anchorCtr="0" anchor="t" bIns="90000" lIns="90000" spcFirstLastPara="1" rIns="91425" wrap="square" tIns="36000">
            <a:noAutofit/>
          </a:bodyPr>
          <a:lstStyle/>
          <a:p>
            <a:pPr indent="0" lvl="0" marL="0" marR="0" rtl="0" algn="l">
              <a:lnSpc>
                <a:spcPct val="90000"/>
              </a:lnSpc>
              <a:spcBef>
                <a:spcPts val="0"/>
              </a:spcBef>
              <a:spcAft>
                <a:spcPts val="0"/>
              </a:spcAft>
              <a:buClr>
                <a:srgbClr val="000000"/>
              </a:buClr>
              <a:buSzPts val="2000"/>
              <a:buFont typeface="Arial"/>
              <a:buNone/>
            </a:pPr>
            <a:r>
              <a:rPr b="0" i="0" lang="sv-SE" sz="2000" u="none" cap="none" strike="noStrike">
                <a:solidFill>
                  <a:srgbClr val="000000"/>
                </a:solidFill>
                <a:latin typeface="Arial"/>
                <a:ea typeface="Arial"/>
                <a:cs typeface="Arial"/>
                <a:sym typeface="Arial"/>
              </a:rPr>
              <a:t>After a policy has been implemented, policymakers must assess its effectiveness. This involves collecting data, monitoring progress, and analysing outcomes.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rgbClr val="000000"/>
              </a:buClr>
              <a:buSzPts val="2000"/>
              <a:buFont typeface="Arial"/>
              <a:buNone/>
            </a:pPr>
            <a:r>
              <a:rPr b="0" i="0" lang="sv-SE" sz="2000" u="none" cap="none" strike="noStrike">
                <a:solidFill>
                  <a:srgbClr val="000000"/>
                </a:solidFill>
                <a:latin typeface="Arial"/>
                <a:ea typeface="Arial"/>
                <a:cs typeface="Arial"/>
                <a:sym typeface="Arial"/>
              </a:rPr>
              <a:t>The results of the evaluation can inform revisions to the policy or help policymakers make decisions about future policies.</a:t>
            </a:r>
            <a:endParaRPr b="0" i="0" sz="1400" u="none" cap="none" strike="noStrike">
              <a:solidFill>
                <a:srgbClr val="000000"/>
              </a:solidFill>
              <a:latin typeface="Arial"/>
              <a:ea typeface="Arial"/>
              <a:cs typeface="Arial"/>
              <a:sym typeface="Arial"/>
            </a:endParaRPr>
          </a:p>
        </p:txBody>
      </p:sp>
      <p:sp>
        <p:nvSpPr>
          <p:cNvPr id="284" name="Google Shape;284;p37"/>
          <p:cNvSpPr txBox="1"/>
          <p:nvPr/>
        </p:nvSpPr>
        <p:spPr>
          <a:xfrm>
            <a:off x="795227" y="2945284"/>
            <a:ext cx="6120000" cy="763275"/>
          </a:xfrm>
          <a:prstGeom prst="rect">
            <a:avLst/>
          </a:prstGeom>
          <a:noFill/>
          <a:ln>
            <a:noFill/>
          </a:ln>
        </p:spPr>
        <p:txBody>
          <a:bodyPr anchorCtr="0" anchor="t" bIns="90000" lIns="90000" spcFirstLastPara="1" rIns="91425" wrap="square" tIns="36000">
            <a:noAutofit/>
          </a:bodyPr>
          <a:lstStyle/>
          <a:p>
            <a:pPr indent="0" lvl="0" marL="0" marR="0" rtl="0" algn="l">
              <a:lnSpc>
                <a:spcPct val="9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sp>
        <p:nvSpPr>
          <p:cNvPr id="285" name="Google Shape;285;p37"/>
          <p:cNvSpPr/>
          <p:nvPr/>
        </p:nvSpPr>
        <p:spPr>
          <a:xfrm>
            <a:off x="8593785" y="282307"/>
            <a:ext cx="2409575" cy="2334859"/>
          </a:xfrm>
          <a:custGeom>
            <a:rect b="b" l="l" r="r" t="t"/>
            <a:pathLst>
              <a:path extrusionOk="0" h="1432" w="1905">
                <a:moveTo>
                  <a:pt x="943" y="1432"/>
                </a:moveTo>
                <a:lnTo>
                  <a:pt x="972" y="1394"/>
                </a:lnTo>
                <a:lnTo>
                  <a:pt x="1037" y="1326"/>
                </a:lnTo>
                <a:lnTo>
                  <a:pt x="1109" y="1265"/>
                </a:lnTo>
                <a:lnTo>
                  <a:pt x="1188" y="1211"/>
                </a:lnTo>
                <a:lnTo>
                  <a:pt x="1272" y="1167"/>
                </a:lnTo>
                <a:lnTo>
                  <a:pt x="1362" y="1134"/>
                </a:lnTo>
                <a:lnTo>
                  <a:pt x="1457" y="1109"/>
                </a:lnTo>
                <a:lnTo>
                  <a:pt x="1555" y="1096"/>
                </a:lnTo>
                <a:lnTo>
                  <a:pt x="1606" y="1095"/>
                </a:lnTo>
                <a:lnTo>
                  <a:pt x="1905" y="544"/>
                </a:lnTo>
                <a:lnTo>
                  <a:pt x="1607" y="0"/>
                </a:lnTo>
                <a:lnTo>
                  <a:pt x="1543" y="1"/>
                </a:lnTo>
                <a:lnTo>
                  <a:pt x="1420" y="10"/>
                </a:lnTo>
                <a:lnTo>
                  <a:pt x="1298" y="26"/>
                </a:lnTo>
                <a:lnTo>
                  <a:pt x="1179" y="50"/>
                </a:lnTo>
                <a:lnTo>
                  <a:pt x="1062" y="80"/>
                </a:lnTo>
                <a:lnTo>
                  <a:pt x="950" y="119"/>
                </a:lnTo>
                <a:lnTo>
                  <a:pt x="840" y="163"/>
                </a:lnTo>
                <a:lnTo>
                  <a:pt x="733" y="213"/>
                </a:lnTo>
                <a:lnTo>
                  <a:pt x="630" y="270"/>
                </a:lnTo>
                <a:lnTo>
                  <a:pt x="531" y="333"/>
                </a:lnTo>
                <a:lnTo>
                  <a:pt x="436" y="401"/>
                </a:lnTo>
                <a:lnTo>
                  <a:pt x="346" y="475"/>
                </a:lnTo>
                <a:lnTo>
                  <a:pt x="260" y="556"/>
                </a:lnTo>
                <a:lnTo>
                  <a:pt x="179" y="639"/>
                </a:lnTo>
                <a:lnTo>
                  <a:pt x="103" y="728"/>
                </a:lnTo>
                <a:lnTo>
                  <a:pt x="32" y="821"/>
                </a:lnTo>
                <a:lnTo>
                  <a:pt x="0" y="871"/>
                </a:lnTo>
                <a:lnTo>
                  <a:pt x="606" y="884"/>
                </a:lnTo>
                <a:lnTo>
                  <a:pt x="943" y="1432"/>
                </a:lnTo>
                <a:close/>
              </a:path>
            </a:pathLst>
          </a:custGeom>
          <a:solidFill>
            <a:srgbClr val="F25A73"/>
          </a:solidFill>
          <a:ln>
            <a:noFill/>
          </a:ln>
        </p:spPr>
        <p:txBody>
          <a:bodyPr anchorCtr="0" anchor="ctr" bIns="45700" lIns="5486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Arial"/>
              <a:ea typeface="Arial"/>
              <a:cs typeface="Arial"/>
              <a:sym typeface="Arial"/>
            </a:endParaRPr>
          </a:p>
        </p:txBody>
      </p:sp>
      <p:sp>
        <p:nvSpPr>
          <p:cNvPr id="286" name="Google Shape;286;p37"/>
          <p:cNvSpPr/>
          <p:nvPr/>
        </p:nvSpPr>
        <p:spPr>
          <a:xfrm>
            <a:off x="8244833" y="1794249"/>
            <a:ext cx="1520509" cy="2980534"/>
          </a:xfrm>
          <a:custGeom>
            <a:rect b="b" l="l" r="r" t="t"/>
            <a:pathLst>
              <a:path extrusionOk="0" h="1826" w="1201">
                <a:moveTo>
                  <a:pt x="1158" y="1290"/>
                </a:moveTo>
                <a:lnTo>
                  <a:pt x="1144" y="1252"/>
                </a:lnTo>
                <a:lnTo>
                  <a:pt x="1119" y="1174"/>
                </a:lnTo>
                <a:lnTo>
                  <a:pt x="1104" y="1093"/>
                </a:lnTo>
                <a:lnTo>
                  <a:pt x="1095" y="1010"/>
                </a:lnTo>
                <a:lnTo>
                  <a:pt x="1095" y="967"/>
                </a:lnTo>
                <a:lnTo>
                  <a:pt x="1096" y="911"/>
                </a:lnTo>
                <a:lnTo>
                  <a:pt x="1110" y="802"/>
                </a:lnTo>
                <a:lnTo>
                  <a:pt x="1138" y="698"/>
                </a:lnTo>
                <a:lnTo>
                  <a:pt x="1177" y="601"/>
                </a:lnTo>
                <a:lnTo>
                  <a:pt x="1201" y="555"/>
                </a:lnTo>
                <a:lnTo>
                  <a:pt x="869" y="13"/>
                </a:lnTo>
                <a:lnTo>
                  <a:pt x="258" y="0"/>
                </a:lnTo>
                <a:lnTo>
                  <a:pt x="228" y="53"/>
                </a:lnTo>
                <a:lnTo>
                  <a:pt x="173" y="164"/>
                </a:lnTo>
                <a:lnTo>
                  <a:pt x="125" y="279"/>
                </a:lnTo>
                <a:lnTo>
                  <a:pt x="85" y="398"/>
                </a:lnTo>
                <a:lnTo>
                  <a:pt x="51" y="520"/>
                </a:lnTo>
                <a:lnTo>
                  <a:pt x="27" y="644"/>
                </a:lnTo>
                <a:lnTo>
                  <a:pt x="10" y="771"/>
                </a:lnTo>
                <a:lnTo>
                  <a:pt x="1" y="901"/>
                </a:lnTo>
                <a:lnTo>
                  <a:pt x="0" y="967"/>
                </a:lnTo>
                <a:lnTo>
                  <a:pt x="1" y="1024"/>
                </a:lnTo>
                <a:lnTo>
                  <a:pt x="7" y="1138"/>
                </a:lnTo>
                <a:lnTo>
                  <a:pt x="20" y="1251"/>
                </a:lnTo>
                <a:lnTo>
                  <a:pt x="40" y="1361"/>
                </a:lnTo>
                <a:lnTo>
                  <a:pt x="66" y="1468"/>
                </a:lnTo>
                <a:lnTo>
                  <a:pt x="97" y="1573"/>
                </a:lnTo>
                <a:lnTo>
                  <a:pt x="134" y="1677"/>
                </a:lnTo>
                <a:lnTo>
                  <a:pt x="176" y="1777"/>
                </a:lnTo>
                <a:lnTo>
                  <a:pt x="201" y="1826"/>
                </a:lnTo>
                <a:lnTo>
                  <a:pt x="514" y="1306"/>
                </a:lnTo>
                <a:lnTo>
                  <a:pt x="1158" y="1290"/>
                </a:lnTo>
                <a:close/>
              </a:path>
            </a:pathLst>
          </a:custGeom>
          <a:solidFill>
            <a:srgbClr val="F57A8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1" i="0" sz="2400" u="none" cap="none" strike="noStrike">
              <a:solidFill>
                <a:schemeClr val="lt1"/>
              </a:solidFill>
              <a:latin typeface="Arial"/>
              <a:ea typeface="Arial"/>
              <a:cs typeface="Arial"/>
              <a:sym typeface="Arial"/>
            </a:endParaRPr>
          </a:p>
        </p:txBody>
      </p:sp>
      <p:sp>
        <p:nvSpPr>
          <p:cNvPr id="287" name="Google Shape;287;p37"/>
          <p:cNvSpPr/>
          <p:nvPr/>
        </p:nvSpPr>
        <p:spPr>
          <a:xfrm>
            <a:off x="8583301" y="3997832"/>
            <a:ext cx="1975145" cy="2458778"/>
          </a:xfrm>
          <a:custGeom>
            <a:rect b="b" l="l" r="r" t="t"/>
            <a:pathLst>
              <a:path extrusionOk="0" h="1510" w="1564">
                <a:moveTo>
                  <a:pt x="1564" y="411"/>
                </a:moveTo>
                <a:lnTo>
                  <a:pt x="1516" y="403"/>
                </a:lnTo>
                <a:lnTo>
                  <a:pt x="1422" y="379"/>
                </a:lnTo>
                <a:lnTo>
                  <a:pt x="1332" y="344"/>
                </a:lnTo>
                <a:lnTo>
                  <a:pt x="1248" y="298"/>
                </a:lnTo>
                <a:lnTo>
                  <a:pt x="1170" y="245"/>
                </a:lnTo>
                <a:lnTo>
                  <a:pt x="1099" y="184"/>
                </a:lnTo>
                <a:lnTo>
                  <a:pt x="1034" y="115"/>
                </a:lnTo>
                <a:lnTo>
                  <a:pt x="977" y="40"/>
                </a:lnTo>
                <a:lnTo>
                  <a:pt x="953" y="0"/>
                </a:lnTo>
                <a:lnTo>
                  <a:pt x="317" y="17"/>
                </a:lnTo>
                <a:lnTo>
                  <a:pt x="0" y="539"/>
                </a:lnTo>
                <a:lnTo>
                  <a:pt x="30" y="591"/>
                </a:lnTo>
                <a:lnTo>
                  <a:pt x="96" y="690"/>
                </a:lnTo>
                <a:lnTo>
                  <a:pt x="166" y="783"/>
                </a:lnTo>
                <a:lnTo>
                  <a:pt x="242" y="874"/>
                </a:lnTo>
                <a:lnTo>
                  <a:pt x="324" y="958"/>
                </a:lnTo>
                <a:lnTo>
                  <a:pt x="411" y="1038"/>
                </a:lnTo>
                <a:lnTo>
                  <a:pt x="501" y="1112"/>
                </a:lnTo>
                <a:lnTo>
                  <a:pt x="597" y="1181"/>
                </a:lnTo>
                <a:lnTo>
                  <a:pt x="697" y="1244"/>
                </a:lnTo>
                <a:lnTo>
                  <a:pt x="801" y="1301"/>
                </a:lnTo>
                <a:lnTo>
                  <a:pt x="908" y="1353"/>
                </a:lnTo>
                <a:lnTo>
                  <a:pt x="1020" y="1397"/>
                </a:lnTo>
                <a:lnTo>
                  <a:pt x="1134" y="1435"/>
                </a:lnTo>
                <a:lnTo>
                  <a:pt x="1252" y="1466"/>
                </a:lnTo>
                <a:lnTo>
                  <a:pt x="1371" y="1489"/>
                </a:lnTo>
                <a:lnTo>
                  <a:pt x="1494" y="1505"/>
                </a:lnTo>
                <a:lnTo>
                  <a:pt x="1557" y="1510"/>
                </a:lnTo>
                <a:lnTo>
                  <a:pt x="1261" y="971"/>
                </a:lnTo>
                <a:lnTo>
                  <a:pt x="1564" y="411"/>
                </a:lnTo>
                <a:close/>
              </a:path>
            </a:pathLst>
          </a:custGeom>
          <a:solidFill>
            <a:srgbClr val="FAC8D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1" i="0" sz="2400" u="none" cap="none" strike="noStrike">
              <a:solidFill>
                <a:schemeClr val="lt1"/>
              </a:solidFill>
              <a:latin typeface="Arial"/>
              <a:ea typeface="Arial"/>
              <a:cs typeface="Arial"/>
              <a:sym typeface="Arial"/>
            </a:endParaRPr>
          </a:p>
        </p:txBody>
      </p:sp>
      <p:sp>
        <p:nvSpPr>
          <p:cNvPr id="288" name="Google Shape;288;p37"/>
          <p:cNvSpPr txBox="1"/>
          <p:nvPr/>
        </p:nvSpPr>
        <p:spPr>
          <a:xfrm>
            <a:off x="9375840" y="1064619"/>
            <a:ext cx="1383908"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sv-SE" sz="1800" u="none" cap="none" strike="noStrike">
                <a:solidFill>
                  <a:schemeClr val="dk1"/>
                </a:solidFill>
                <a:latin typeface="Arial"/>
                <a:ea typeface="Arial"/>
                <a:cs typeface="Arial"/>
                <a:sym typeface="Arial"/>
              </a:rPr>
              <a:t>Policy Evaluation</a:t>
            </a:r>
            <a:endParaRPr b="0" i="0" sz="1400" u="none" cap="none" strike="noStrike">
              <a:solidFill>
                <a:srgbClr val="000000"/>
              </a:solidFill>
              <a:latin typeface="Arial"/>
              <a:ea typeface="Arial"/>
              <a:cs typeface="Arial"/>
              <a:sym typeface="Arial"/>
            </a:endParaRPr>
          </a:p>
        </p:txBody>
      </p:sp>
      <p:sp>
        <p:nvSpPr>
          <p:cNvPr id="289" name="Google Shape;289;p37"/>
          <p:cNvSpPr txBox="1"/>
          <p:nvPr/>
        </p:nvSpPr>
        <p:spPr>
          <a:xfrm>
            <a:off x="8244833" y="2688679"/>
            <a:ext cx="1586969"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sv-SE" sz="1800" u="none" cap="none" strike="noStrike">
                <a:solidFill>
                  <a:schemeClr val="dk1"/>
                </a:solidFill>
                <a:latin typeface="Arial Black"/>
                <a:ea typeface="Arial Black"/>
                <a:cs typeface="Arial Black"/>
                <a:sym typeface="Arial Black"/>
              </a:rPr>
              <a:t> </a:t>
            </a:r>
            <a:r>
              <a:rPr b="1" i="0" lang="sv-SE" sz="1800" u="none" cap="none" strike="noStrike">
                <a:solidFill>
                  <a:schemeClr val="dk1"/>
                </a:solidFill>
                <a:latin typeface="Arial"/>
                <a:ea typeface="Arial"/>
                <a:cs typeface="Arial"/>
                <a:sym typeface="Arial"/>
              </a:rPr>
              <a:t>Policy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sv-SE" sz="1800" u="none" cap="none" strike="noStrike">
                <a:solidFill>
                  <a:schemeClr val="dk1"/>
                </a:solidFill>
                <a:latin typeface="Arial"/>
                <a:ea typeface="Arial"/>
                <a:cs typeface="Arial"/>
                <a:sym typeface="Arial"/>
              </a:rPr>
              <a:t>implement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38"/>
          <p:cNvSpPr txBox="1"/>
          <p:nvPr>
            <p:ph idx="1" type="body"/>
          </p:nvPr>
        </p:nvSpPr>
        <p:spPr>
          <a:xfrm>
            <a:off x="838199" y="1836436"/>
            <a:ext cx="8627533" cy="3125031"/>
          </a:xfrm>
          <a:prstGeom prst="rect">
            <a:avLst/>
          </a:prstGeom>
          <a:noFill/>
          <a:ln>
            <a:noFill/>
          </a:ln>
        </p:spPr>
        <p:txBody>
          <a:bodyPr anchorCtr="0" anchor="t" bIns="90000" lIns="90000" spcFirstLastPara="1" rIns="91425" wrap="square" tIns="36000">
            <a:noAutofit/>
          </a:bodyPr>
          <a:lstStyle/>
          <a:p>
            <a:pPr indent="0" lvl="0" marL="0" rtl="0" algn="l">
              <a:lnSpc>
                <a:spcPct val="90000"/>
              </a:lnSpc>
              <a:spcBef>
                <a:spcPts val="0"/>
              </a:spcBef>
              <a:spcAft>
                <a:spcPts val="0"/>
              </a:spcAft>
              <a:buSzPts val="1400"/>
              <a:buNone/>
            </a:pPr>
            <a:r>
              <a:rPr lang="sv-SE"/>
              <a:t>Policymaking involves a complex interplay of competing interests, values, and ideologies, and is influenced by a range of factors, including public opinion, interest group advocacy, and electoral politics.</a:t>
            </a:r>
            <a:endParaRPr/>
          </a:p>
          <a:p>
            <a:pPr indent="0" lvl="0" marL="0" rtl="0" algn="l">
              <a:lnSpc>
                <a:spcPct val="90000"/>
              </a:lnSpc>
              <a:spcBef>
                <a:spcPts val="1000"/>
              </a:spcBef>
              <a:spcAft>
                <a:spcPts val="0"/>
              </a:spcAft>
              <a:buSzPts val="1400"/>
              <a:buNone/>
            </a:pPr>
            <a:r>
              <a:rPr lang="sv-SE"/>
              <a:t>The politics of policymaking refers to the ways in which policy and political actors, institutions, and processes shape the development and implementation of public policies. </a:t>
            </a:r>
            <a:endParaRPr/>
          </a:p>
          <a:p>
            <a:pPr indent="0" lvl="0" marL="0" rtl="0" algn="l">
              <a:lnSpc>
                <a:spcPct val="90000"/>
              </a:lnSpc>
              <a:spcBef>
                <a:spcPts val="1000"/>
              </a:spcBef>
              <a:spcAft>
                <a:spcPts val="0"/>
              </a:spcAft>
              <a:buSzPts val="1400"/>
              <a:buNone/>
            </a:pPr>
            <a:r>
              <a:rPr lang="sv-SE"/>
              <a:t>The politics of policymaking can also be shaped by the broader political context, such as the partisan makeup of government and the distribution of political power among different levels of government.</a:t>
            </a:r>
            <a:endParaRPr/>
          </a:p>
        </p:txBody>
      </p:sp>
      <p:sp>
        <p:nvSpPr>
          <p:cNvPr id="296" name="Google Shape;296;p38"/>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sv-SE" sz="1400"/>
              <a:t>‹#›</a:t>
            </a:fld>
            <a:endParaRPr sz="1400"/>
          </a:p>
        </p:txBody>
      </p:sp>
      <p:sp>
        <p:nvSpPr>
          <p:cNvPr id="297" name="Google Shape;297;p38"/>
          <p:cNvSpPr txBox="1"/>
          <p:nvPr/>
        </p:nvSpPr>
        <p:spPr>
          <a:xfrm>
            <a:off x="838200" y="1050610"/>
            <a:ext cx="5183188" cy="604836"/>
          </a:xfrm>
          <a:prstGeom prst="rect">
            <a:avLst/>
          </a:prstGeom>
          <a:noFill/>
          <a:ln>
            <a:noFill/>
          </a:ln>
        </p:spPr>
        <p:txBody>
          <a:bodyPr anchorCtr="0" anchor="t" bIns="90000" lIns="91425" spcFirstLastPara="1" rIns="91425" wrap="square" tIns="36000">
            <a:noAutofit/>
          </a:bodyPr>
          <a:lstStyle/>
          <a:p>
            <a:pPr indent="0" lvl="0" marL="0" marR="0" rtl="0" algn="l">
              <a:lnSpc>
                <a:spcPct val="90000"/>
              </a:lnSpc>
              <a:spcBef>
                <a:spcPts val="1000"/>
              </a:spcBef>
              <a:spcAft>
                <a:spcPts val="0"/>
              </a:spcAft>
              <a:buClr>
                <a:schemeClr val="dk1"/>
              </a:buClr>
              <a:buSzPts val="2400"/>
              <a:buFont typeface="Arial"/>
              <a:buNone/>
            </a:pPr>
            <a:r>
              <a:rPr b="1" i="0" lang="sv-SE" sz="2400" u="none" cap="none" strike="noStrike">
                <a:solidFill>
                  <a:schemeClr val="accent5"/>
                </a:solidFill>
                <a:latin typeface="Open Sans"/>
                <a:ea typeface="Open Sans"/>
                <a:cs typeface="Open Sans"/>
                <a:sym typeface="Open Sans"/>
              </a:rPr>
              <a:t>2.4 The politics of policymaking</a:t>
            </a:r>
            <a:endParaRPr b="1" i="0" sz="2400" u="none" cap="none" strike="noStrike">
              <a:solidFill>
                <a:schemeClr val="accent5"/>
              </a:solidFill>
              <a:latin typeface="Open Sans"/>
              <a:ea typeface="Open Sans"/>
              <a:cs typeface="Open Sans"/>
              <a:sym typeface="Open Sans"/>
            </a:endParaRPr>
          </a:p>
          <a:p>
            <a:pPr indent="0" lvl="0" marL="0" marR="0" rtl="0" algn="l">
              <a:lnSpc>
                <a:spcPct val="90000"/>
              </a:lnSpc>
              <a:spcBef>
                <a:spcPts val="1000"/>
              </a:spcBef>
              <a:spcAft>
                <a:spcPts val="0"/>
              </a:spcAft>
              <a:buClr>
                <a:schemeClr val="dk1"/>
              </a:buClr>
              <a:buSzPts val="2400"/>
              <a:buFont typeface="Arial"/>
              <a:buNone/>
            </a:pPr>
            <a:r>
              <a:t/>
            </a:r>
            <a:endParaRPr b="1" i="0" sz="2400" u="none" cap="none" strike="noStrike">
              <a:solidFill>
                <a:schemeClr val="accent5"/>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39"/>
          <p:cNvSpPr txBox="1"/>
          <p:nvPr>
            <p:ph idx="1" type="body"/>
          </p:nvPr>
        </p:nvSpPr>
        <p:spPr>
          <a:xfrm>
            <a:off x="838200" y="1836436"/>
            <a:ext cx="6793066" cy="3799866"/>
          </a:xfrm>
          <a:prstGeom prst="rect">
            <a:avLst/>
          </a:prstGeom>
          <a:noFill/>
          <a:ln>
            <a:noFill/>
          </a:ln>
        </p:spPr>
        <p:txBody>
          <a:bodyPr anchorCtr="0" anchor="t" bIns="90000" lIns="90000" spcFirstLastPara="1" rIns="91425" wrap="square" tIns="36000">
            <a:noAutofit/>
          </a:bodyPr>
          <a:lstStyle/>
          <a:p>
            <a:pPr indent="0" lvl="0" marL="0" rtl="0" algn="l">
              <a:lnSpc>
                <a:spcPct val="90000"/>
              </a:lnSpc>
              <a:spcBef>
                <a:spcPts val="0"/>
              </a:spcBef>
              <a:spcAft>
                <a:spcPts val="0"/>
              </a:spcAft>
              <a:buSzPts val="1400"/>
              <a:buNone/>
            </a:pPr>
            <a:r>
              <a:rPr lang="sv-SE"/>
              <a:t>Within this context, while the policy cycle approach is useful to understand the process, its simplification can be misleading. </a:t>
            </a:r>
            <a:endParaRPr/>
          </a:p>
          <a:p>
            <a:pPr indent="0" lvl="0" marL="0" rtl="0" algn="l">
              <a:lnSpc>
                <a:spcPct val="90000"/>
              </a:lnSpc>
              <a:spcBef>
                <a:spcPts val="1000"/>
              </a:spcBef>
              <a:spcAft>
                <a:spcPts val="0"/>
              </a:spcAft>
              <a:buSzPts val="1400"/>
              <a:buNone/>
            </a:pPr>
            <a:r>
              <a:rPr lang="sv-SE"/>
              <a:t>In reality, policy-making is a complex process often embedded in competitive politics </a:t>
            </a:r>
            <a:endParaRPr/>
          </a:p>
          <a:p>
            <a:pPr indent="0" lvl="0" marL="0" rtl="0" algn="l">
              <a:lnSpc>
                <a:spcPct val="90000"/>
              </a:lnSpc>
              <a:spcBef>
                <a:spcPts val="1000"/>
              </a:spcBef>
              <a:spcAft>
                <a:spcPts val="0"/>
              </a:spcAft>
              <a:buSzPts val="1400"/>
              <a:buNone/>
            </a:pPr>
            <a:r>
              <a:rPr lang="sv-SE"/>
              <a:t>Policy decisions are expressly about values and characterised by argumentation and persuasion.</a:t>
            </a:r>
            <a:endParaRPr/>
          </a:p>
          <a:p>
            <a:pPr indent="0" lvl="0" marL="0" rtl="0" algn="l">
              <a:lnSpc>
                <a:spcPct val="90000"/>
              </a:lnSpc>
              <a:spcBef>
                <a:spcPts val="1000"/>
              </a:spcBef>
              <a:spcAft>
                <a:spcPts val="0"/>
              </a:spcAft>
              <a:buSzPts val="1400"/>
              <a:buNone/>
            </a:pPr>
            <a:r>
              <a:rPr lang="sv-SE"/>
              <a:t>Thus, finding an optimal policy solution often means a political compromise and negotiation.</a:t>
            </a:r>
            <a:endParaRPr/>
          </a:p>
          <a:p>
            <a:pPr indent="0" lvl="0" marL="0" rtl="0" algn="l">
              <a:lnSpc>
                <a:spcPct val="90000"/>
              </a:lnSpc>
              <a:spcBef>
                <a:spcPts val="1000"/>
              </a:spcBef>
              <a:spcAft>
                <a:spcPts val="0"/>
              </a:spcAft>
              <a:buSzPts val="1400"/>
              <a:buNone/>
            </a:pPr>
            <a:r>
              <a:t/>
            </a:r>
            <a:endParaRPr>
              <a:latin typeface="Open Sans"/>
              <a:ea typeface="Open Sans"/>
              <a:cs typeface="Open Sans"/>
              <a:sym typeface="Open Sans"/>
            </a:endParaRPr>
          </a:p>
          <a:p>
            <a:pPr indent="0" lvl="0" marL="0" rtl="0" algn="l">
              <a:lnSpc>
                <a:spcPct val="90000"/>
              </a:lnSpc>
              <a:spcBef>
                <a:spcPts val="1000"/>
              </a:spcBef>
              <a:spcAft>
                <a:spcPts val="0"/>
              </a:spcAft>
              <a:buSzPts val="2000"/>
              <a:buNone/>
            </a:pPr>
            <a:r>
              <a:t/>
            </a:r>
            <a:endParaRPr>
              <a:latin typeface="Arial"/>
              <a:ea typeface="Arial"/>
              <a:cs typeface="Arial"/>
              <a:sym typeface="Arial"/>
            </a:endParaRPr>
          </a:p>
        </p:txBody>
      </p:sp>
      <p:sp>
        <p:nvSpPr>
          <p:cNvPr id="304" name="Google Shape;304;p39"/>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sv-SE" sz="1400"/>
              <a:t>‹#›</a:t>
            </a:fld>
            <a:endParaRPr sz="1400"/>
          </a:p>
        </p:txBody>
      </p:sp>
      <p:sp>
        <p:nvSpPr>
          <p:cNvPr id="305" name="Google Shape;305;p39"/>
          <p:cNvSpPr txBox="1"/>
          <p:nvPr/>
        </p:nvSpPr>
        <p:spPr>
          <a:xfrm>
            <a:off x="838200" y="1050610"/>
            <a:ext cx="5183188" cy="604836"/>
          </a:xfrm>
          <a:prstGeom prst="rect">
            <a:avLst/>
          </a:prstGeom>
          <a:noFill/>
          <a:ln>
            <a:noFill/>
          </a:ln>
        </p:spPr>
        <p:txBody>
          <a:bodyPr anchorCtr="0" anchor="t" bIns="90000" lIns="91425" spcFirstLastPara="1" rIns="91425" wrap="square" tIns="36000">
            <a:noAutofit/>
          </a:bodyPr>
          <a:lstStyle/>
          <a:p>
            <a:pPr indent="0" lvl="0" marL="0" marR="0" rtl="0" algn="l">
              <a:lnSpc>
                <a:spcPct val="90000"/>
              </a:lnSpc>
              <a:spcBef>
                <a:spcPts val="1000"/>
              </a:spcBef>
              <a:spcAft>
                <a:spcPts val="0"/>
              </a:spcAft>
              <a:buClr>
                <a:schemeClr val="dk1"/>
              </a:buClr>
              <a:buSzPts val="2400"/>
              <a:buFont typeface="Arial"/>
              <a:buNone/>
            </a:pPr>
            <a:r>
              <a:rPr b="1" i="0" lang="sv-SE" sz="2400" u="none" cap="none" strike="noStrike">
                <a:solidFill>
                  <a:schemeClr val="accent5"/>
                </a:solidFill>
                <a:latin typeface="Open Sans"/>
                <a:ea typeface="Open Sans"/>
                <a:cs typeface="Open Sans"/>
                <a:sym typeface="Open Sans"/>
              </a:rPr>
              <a:t>2.4 The politics of policymaking</a:t>
            </a:r>
            <a:endParaRPr b="1" i="0" sz="2400" u="none" cap="none" strike="noStrike">
              <a:solidFill>
                <a:schemeClr val="accent5"/>
              </a:solidFill>
              <a:latin typeface="Open Sans"/>
              <a:ea typeface="Open Sans"/>
              <a:cs typeface="Open Sans"/>
              <a:sym typeface="Open Sans"/>
            </a:endParaRPr>
          </a:p>
          <a:p>
            <a:pPr indent="0" lvl="0" marL="0" marR="0" rtl="0" algn="l">
              <a:lnSpc>
                <a:spcPct val="90000"/>
              </a:lnSpc>
              <a:spcBef>
                <a:spcPts val="1000"/>
              </a:spcBef>
              <a:spcAft>
                <a:spcPts val="0"/>
              </a:spcAft>
              <a:buClr>
                <a:schemeClr val="dk1"/>
              </a:buClr>
              <a:buSzPts val="2400"/>
              <a:buFont typeface="Arial"/>
              <a:buNone/>
            </a:pPr>
            <a:r>
              <a:t/>
            </a:r>
            <a:endParaRPr b="1" i="0" sz="2400" u="none" cap="none" strike="noStrike">
              <a:solidFill>
                <a:schemeClr val="accent5"/>
              </a:solidFill>
              <a:latin typeface="Arial"/>
              <a:ea typeface="Arial"/>
              <a:cs typeface="Arial"/>
              <a:sym typeface="Arial"/>
            </a:endParaRPr>
          </a:p>
        </p:txBody>
      </p:sp>
      <p:pic>
        <p:nvPicPr>
          <p:cNvPr id="306" name="Google Shape;306;p39"/>
          <p:cNvPicPr preferRelativeResize="0"/>
          <p:nvPr/>
        </p:nvPicPr>
        <p:blipFill rotWithShape="1">
          <a:blip r:embed="rId3">
            <a:alphaModFix/>
          </a:blip>
          <a:srcRect b="0" l="0" r="0" t="0"/>
          <a:stretch/>
        </p:blipFill>
        <p:spPr>
          <a:xfrm>
            <a:off x="7920696" y="1836436"/>
            <a:ext cx="1799010" cy="1799010"/>
          </a:xfrm>
          <a:prstGeom prst="rect">
            <a:avLst/>
          </a:prstGeom>
          <a:noFill/>
          <a:ln cap="flat" cmpd="sng" w="38100">
            <a:solidFill>
              <a:srgbClr val="CEDCFF"/>
            </a:solidFill>
            <a:prstDash val="solid"/>
            <a:round/>
            <a:headEnd len="sm" w="sm" type="none"/>
            <a:tailEnd len="sm" w="sm" type="none"/>
          </a:ln>
        </p:spPr>
      </p:pic>
      <p:pic>
        <p:nvPicPr>
          <p:cNvPr id="307" name="Google Shape;307;p39"/>
          <p:cNvPicPr preferRelativeResize="0"/>
          <p:nvPr/>
        </p:nvPicPr>
        <p:blipFill rotWithShape="1">
          <a:blip r:embed="rId3">
            <a:alphaModFix/>
          </a:blip>
          <a:srcRect b="0" l="0" r="0" t="0"/>
          <a:stretch/>
        </p:blipFill>
        <p:spPr>
          <a:xfrm>
            <a:off x="9818300" y="1836436"/>
            <a:ext cx="1799010" cy="1799010"/>
          </a:xfrm>
          <a:prstGeom prst="rect">
            <a:avLst/>
          </a:prstGeom>
          <a:solidFill>
            <a:srgbClr val="BDD1FE"/>
          </a:solidFill>
          <a:ln cap="flat" cmpd="sng" w="38100">
            <a:solidFill>
              <a:schemeClr val="lt1"/>
            </a:solidFill>
            <a:prstDash val="solid"/>
            <a:round/>
            <a:headEnd len="sm" w="sm" type="none"/>
            <a:tailEnd len="sm" w="sm" type="none"/>
          </a:ln>
        </p:spPr>
      </p:pic>
      <p:pic>
        <p:nvPicPr>
          <p:cNvPr id="308" name="Google Shape;308;p39"/>
          <p:cNvPicPr preferRelativeResize="0"/>
          <p:nvPr/>
        </p:nvPicPr>
        <p:blipFill rotWithShape="1">
          <a:blip r:embed="rId3">
            <a:alphaModFix/>
          </a:blip>
          <a:srcRect b="0" l="0" r="0" t="0"/>
          <a:stretch/>
        </p:blipFill>
        <p:spPr>
          <a:xfrm>
            <a:off x="7920696" y="3736369"/>
            <a:ext cx="1799009" cy="1799009"/>
          </a:xfrm>
          <a:prstGeom prst="rect">
            <a:avLst/>
          </a:prstGeom>
          <a:solidFill>
            <a:srgbClr val="BDD1FE"/>
          </a:solidFill>
          <a:ln cap="flat" cmpd="sng" w="57150">
            <a:solidFill>
              <a:schemeClr val="lt1"/>
            </a:solidFill>
            <a:prstDash val="solid"/>
            <a:round/>
            <a:headEnd len="sm" w="sm" type="none"/>
            <a:tailEnd len="sm" w="sm" type="none"/>
          </a:ln>
        </p:spPr>
      </p:pic>
      <p:pic>
        <p:nvPicPr>
          <p:cNvPr id="309" name="Google Shape;309;p39"/>
          <p:cNvPicPr preferRelativeResize="0"/>
          <p:nvPr/>
        </p:nvPicPr>
        <p:blipFill rotWithShape="1">
          <a:blip r:embed="rId3">
            <a:alphaModFix/>
          </a:blip>
          <a:srcRect b="0" l="0" r="0" t="0"/>
          <a:stretch/>
        </p:blipFill>
        <p:spPr>
          <a:xfrm>
            <a:off x="9838361" y="3733598"/>
            <a:ext cx="1801779" cy="1801779"/>
          </a:xfrm>
          <a:prstGeom prst="rect">
            <a:avLst/>
          </a:prstGeom>
          <a:noFill/>
          <a:ln cap="flat" cmpd="sng" w="38100">
            <a:solidFill>
              <a:srgbClr val="CEDCFF"/>
            </a:solidFill>
            <a:prstDash val="solid"/>
            <a:round/>
            <a:headEnd len="sm" w="sm" type="none"/>
            <a:tailEnd len="sm" w="sm" type="none"/>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40"/>
          <p:cNvSpPr txBox="1"/>
          <p:nvPr>
            <p:ph idx="1" type="body"/>
          </p:nvPr>
        </p:nvSpPr>
        <p:spPr>
          <a:xfrm>
            <a:off x="838199" y="1678713"/>
            <a:ext cx="8203551" cy="3843168"/>
          </a:xfrm>
          <a:prstGeom prst="rect">
            <a:avLst/>
          </a:prstGeom>
          <a:noFill/>
          <a:ln>
            <a:noFill/>
          </a:ln>
        </p:spPr>
        <p:txBody>
          <a:bodyPr anchorCtr="0" anchor="t" bIns="90000" lIns="90000" spcFirstLastPara="1" rIns="91425" wrap="square" tIns="36000">
            <a:noAutofit/>
          </a:bodyPr>
          <a:lstStyle/>
          <a:p>
            <a:pPr indent="0" lvl="0" marL="0" rtl="0" algn="l">
              <a:lnSpc>
                <a:spcPct val="90000"/>
              </a:lnSpc>
              <a:spcBef>
                <a:spcPts val="0"/>
              </a:spcBef>
              <a:spcAft>
                <a:spcPts val="0"/>
              </a:spcAft>
              <a:buSzPts val="1400"/>
              <a:buNone/>
            </a:pPr>
            <a:r>
              <a:rPr lang="sv-SE"/>
              <a:t>Energy policies can have significant economic, social, and environmental implications. </a:t>
            </a:r>
            <a:endParaRPr/>
          </a:p>
          <a:p>
            <a:pPr indent="0" lvl="0" marL="0" rtl="0" algn="l">
              <a:lnSpc>
                <a:spcPct val="90000"/>
              </a:lnSpc>
              <a:spcBef>
                <a:spcPts val="1000"/>
              </a:spcBef>
              <a:spcAft>
                <a:spcPts val="0"/>
              </a:spcAft>
              <a:buSzPts val="1400"/>
              <a:buNone/>
            </a:pPr>
            <a:r>
              <a:rPr lang="sv-SE"/>
              <a:t>Such policies are also shaped by competing interests, values, and ideologies. Policy decisions may be influenced by </a:t>
            </a:r>
            <a:endParaRPr/>
          </a:p>
          <a:p>
            <a:pPr indent="-342900" lvl="0" marL="342900" rtl="0" algn="l">
              <a:lnSpc>
                <a:spcPct val="90000"/>
              </a:lnSpc>
              <a:spcBef>
                <a:spcPts val="1000"/>
              </a:spcBef>
              <a:spcAft>
                <a:spcPts val="0"/>
              </a:spcAft>
              <a:buSzPts val="2000"/>
              <a:buFont typeface="Arial"/>
              <a:buChar char="•"/>
            </a:pPr>
            <a:r>
              <a:rPr lang="sv-SE"/>
              <a:t>stakeholders with different priorities and interests (producers, consumers, environmental groups, labour unions etc) </a:t>
            </a:r>
            <a:endParaRPr/>
          </a:p>
          <a:p>
            <a:pPr indent="-342900" lvl="0" marL="342900" rtl="0" algn="l">
              <a:lnSpc>
                <a:spcPct val="90000"/>
              </a:lnSpc>
              <a:spcBef>
                <a:spcPts val="1000"/>
              </a:spcBef>
              <a:spcAft>
                <a:spcPts val="0"/>
              </a:spcAft>
              <a:buSzPts val="2000"/>
              <a:buFont typeface="Arial"/>
              <a:buChar char="•"/>
            </a:pPr>
            <a:r>
              <a:rPr lang="sv-SE"/>
              <a:t>political ideology, with actors advocating for different approaches to production and consumption</a:t>
            </a:r>
            <a:endParaRPr/>
          </a:p>
          <a:p>
            <a:pPr indent="-342900" lvl="0" marL="342900" rtl="0" algn="l">
              <a:lnSpc>
                <a:spcPct val="90000"/>
              </a:lnSpc>
              <a:spcBef>
                <a:spcPts val="1000"/>
              </a:spcBef>
              <a:spcAft>
                <a:spcPts val="0"/>
              </a:spcAft>
              <a:buSzPts val="2000"/>
              <a:buFont typeface="Arial"/>
              <a:buChar char="•"/>
            </a:pPr>
            <a:r>
              <a:rPr lang="sv-SE"/>
              <a:t>economic consideration including the cost of production and economic growth.</a:t>
            </a:r>
            <a:endParaRPr/>
          </a:p>
          <a:p>
            <a:pPr indent="-342900" lvl="0" marL="342900" rtl="0" algn="l">
              <a:lnSpc>
                <a:spcPct val="90000"/>
              </a:lnSpc>
              <a:spcBef>
                <a:spcPts val="1000"/>
              </a:spcBef>
              <a:spcAft>
                <a:spcPts val="0"/>
              </a:spcAft>
              <a:buSzPts val="2000"/>
              <a:buFont typeface="Arial"/>
              <a:buChar char="•"/>
            </a:pPr>
            <a:r>
              <a:rPr lang="sv-SE"/>
              <a:t>international relations, including geopolitical considerations.</a:t>
            </a:r>
            <a:endParaRPr/>
          </a:p>
          <a:p>
            <a:pPr indent="-215900" lvl="0" marL="342900" rtl="0" algn="l">
              <a:lnSpc>
                <a:spcPct val="90000"/>
              </a:lnSpc>
              <a:spcBef>
                <a:spcPts val="1000"/>
              </a:spcBef>
              <a:spcAft>
                <a:spcPts val="0"/>
              </a:spcAft>
              <a:buSzPts val="2000"/>
              <a:buFont typeface="Arial"/>
              <a:buNone/>
            </a:pPr>
            <a:r>
              <a:t/>
            </a:r>
            <a:endParaRPr/>
          </a:p>
          <a:p>
            <a:pPr indent="-184150" lvl="0" marL="285750" rtl="0" algn="l">
              <a:lnSpc>
                <a:spcPct val="90000"/>
              </a:lnSpc>
              <a:spcBef>
                <a:spcPts val="1000"/>
              </a:spcBef>
              <a:spcAft>
                <a:spcPts val="0"/>
              </a:spcAft>
              <a:buSzPts val="1600"/>
              <a:buFont typeface="Arial"/>
              <a:buNone/>
            </a:pPr>
            <a:r>
              <a:t/>
            </a:r>
            <a:endParaRPr sz="1600">
              <a:latin typeface="Open Sans"/>
              <a:ea typeface="Open Sans"/>
              <a:cs typeface="Open Sans"/>
              <a:sym typeface="Open Sans"/>
            </a:endParaRPr>
          </a:p>
        </p:txBody>
      </p:sp>
      <p:sp>
        <p:nvSpPr>
          <p:cNvPr id="316" name="Google Shape;316;p40"/>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sv-SE" sz="1400"/>
              <a:t>‹#›</a:t>
            </a:fld>
            <a:endParaRPr sz="1400"/>
          </a:p>
        </p:txBody>
      </p:sp>
      <p:sp>
        <p:nvSpPr>
          <p:cNvPr id="317" name="Google Shape;317;p40"/>
          <p:cNvSpPr txBox="1"/>
          <p:nvPr>
            <p:ph idx="2" type="body"/>
          </p:nvPr>
        </p:nvSpPr>
        <p:spPr>
          <a:xfrm>
            <a:off x="838200" y="849890"/>
            <a:ext cx="6591300" cy="604836"/>
          </a:xfrm>
          <a:prstGeom prst="rect">
            <a:avLst/>
          </a:prstGeom>
          <a:noFill/>
          <a:ln>
            <a:noFill/>
          </a:ln>
        </p:spPr>
        <p:txBody>
          <a:bodyPr anchorCtr="0" anchor="t" bIns="90000" lIns="91425" spcFirstLastPara="1" rIns="91425" wrap="square" tIns="36000">
            <a:noAutofit/>
          </a:bodyPr>
          <a:lstStyle/>
          <a:p>
            <a:pPr indent="0" lvl="0" marL="0" rtl="0" algn="l">
              <a:lnSpc>
                <a:spcPct val="90000"/>
              </a:lnSpc>
              <a:spcBef>
                <a:spcPts val="1000"/>
              </a:spcBef>
              <a:spcAft>
                <a:spcPts val="0"/>
              </a:spcAft>
              <a:buClr>
                <a:schemeClr val="dk1"/>
              </a:buClr>
              <a:buSzPts val="2400"/>
              <a:buNone/>
            </a:pPr>
            <a:r>
              <a:rPr b="1" lang="sv-SE" sz="2400">
                <a:latin typeface="Open Sans"/>
                <a:ea typeface="Open Sans"/>
                <a:cs typeface="Open Sans"/>
                <a:sym typeface="Open Sans"/>
              </a:rPr>
              <a:t>2.5 The politics of energy policymaking</a:t>
            </a:r>
            <a:endParaRPr b="1" sz="2400">
              <a:latin typeface="Open Sans"/>
              <a:ea typeface="Open Sans"/>
              <a:cs typeface="Open Sans"/>
              <a:sym typeface="Open Sans"/>
            </a:endParaRPr>
          </a:p>
          <a:p>
            <a:pPr indent="0" lvl="0" marL="0" rtl="0" algn="l">
              <a:lnSpc>
                <a:spcPct val="90000"/>
              </a:lnSpc>
              <a:spcBef>
                <a:spcPts val="1000"/>
              </a:spcBef>
              <a:spcAft>
                <a:spcPts val="0"/>
              </a:spcAft>
              <a:buClr>
                <a:schemeClr val="dk1"/>
              </a:buClr>
              <a:buSzPts val="2400"/>
              <a:buNone/>
            </a:pPr>
            <a:r>
              <a:t/>
            </a:r>
            <a:endParaRPr/>
          </a:p>
        </p:txBody>
      </p:sp>
      <p:sp>
        <p:nvSpPr>
          <p:cNvPr id="318" name="Google Shape;318;p40"/>
          <p:cNvSpPr txBox="1"/>
          <p:nvPr/>
        </p:nvSpPr>
        <p:spPr>
          <a:xfrm>
            <a:off x="5799789" y="2999211"/>
            <a:ext cx="5340928" cy="1938549"/>
          </a:xfrm>
          <a:prstGeom prst="rect">
            <a:avLst/>
          </a:prstGeom>
          <a:noFill/>
          <a:ln>
            <a:noFill/>
          </a:ln>
        </p:spPr>
        <p:txBody>
          <a:bodyPr anchorCtr="0" anchor="t" bIns="90000" lIns="90000" spcFirstLastPara="1" rIns="91425" wrap="square" tIns="36000">
            <a:noAutofit/>
          </a:bodyPr>
          <a:lstStyle/>
          <a:p>
            <a:pPr indent="0" lvl="0" marL="0" marR="0" rtl="0" algn="l">
              <a:lnSpc>
                <a:spcPct val="9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grpSp>
        <p:nvGrpSpPr>
          <p:cNvPr id="319" name="Google Shape;319;p40"/>
          <p:cNvGrpSpPr/>
          <p:nvPr/>
        </p:nvGrpSpPr>
        <p:grpSpPr>
          <a:xfrm>
            <a:off x="9025466" y="1947333"/>
            <a:ext cx="2659329" cy="3224274"/>
            <a:chOff x="8004748" y="819857"/>
            <a:chExt cx="3680048" cy="4351750"/>
          </a:xfrm>
        </p:grpSpPr>
        <p:grpSp>
          <p:nvGrpSpPr>
            <p:cNvPr id="320" name="Google Shape;320;p40"/>
            <p:cNvGrpSpPr/>
            <p:nvPr/>
          </p:nvGrpSpPr>
          <p:grpSpPr>
            <a:xfrm>
              <a:off x="9361476" y="819857"/>
              <a:ext cx="1745252" cy="1714577"/>
              <a:chOff x="4962532" y="1439337"/>
              <a:chExt cx="461290" cy="460448"/>
            </a:xfrm>
          </p:grpSpPr>
          <p:sp>
            <p:nvSpPr>
              <p:cNvPr id="321" name="Google Shape;321;p40"/>
              <p:cNvSpPr/>
              <p:nvPr/>
            </p:nvSpPr>
            <p:spPr>
              <a:xfrm>
                <a:off x="5055479" y="1533058"/>
                <a:ext cx="274621" cy="273848"/>
              </a:xfrm>
              <a:custGeom>
                <a:rect b="b" l="l" r="r" t="t"/>
                <a:pathLst>
                  <a:path extrusionOk="0" h="3895" w="3906">
                    <a:moveTo>
                      <a:pt x="1953" y="1"/>
                    </a:moveTo>
                    <a:cubicBezTo>
                      <a:pt x="881" y="1"/>
                      <a:pt x="0" y="870"/>
                      <a:pt x="0" y="1942"/>
                    </a:cubicBezTo>
                    <a:cubicBezTo>
                      <a:pt x="0" y="3013"/>
                      <a:pt x="881" y="3894"/>
                      <a:pt x="1953" y="3894"/>
                    </a:cubicBezTo>
                    <a:cubicBezTo>
                      <a:pt x="3024" y="3894"/>
                      <a:pt x="3905" y="3013"/>
                      <a:pt x="3905" y="1942"/>
                    </a:cubicBezTo>
                    <a:cubicBezTo>
                      <a:pt x="3905" y="870"/>
                      <a:pt x="3024" y="1"/>
                      <a:pt x="1953" y="1"/>
                    </a:cubicBezTo>
                    <a:close/>
                  </a:path>
                </a:pathLst>
              </a:custGeom>
              <a:solidFill>
                <a:srgbClr val="FFFF00"/>
              </a:solidFill>
              <a:ln cap="flat" cmpd="sng" w="9525">
                <a:solidFill>
                  <a:srgbClr val="FFC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 name="Google Shape;322;p40"/>
              <p:cNvSpPr/>
              <p:nvPr/>
            </p:nvSpPr>
            <p:spPr>
              <a:xfrm>
                <a:off x="5247138" y="1456422"/>
                <a:ext cx="46122" cy="62503"/>
              </a:xfrm>
              <a:custGeom>
                <a:rect b="b" l="l" r="r" t="t"/>
                <a:pathLst>
                  <a:path extrusionOk="0" h="889" w="656">
                    <a:moveTo>
                      <a:pt x="423" y="1"/>
                    </a:moveTo>
                    <a:cubicBezTo>
                      <a:pt x="352" y="1"/>
                      <a:pt x="285" y="45"/>
                      <a:pt x="251" y="115"/>
                    </a:cubicBezTo>
                    <a:lnTo>
                      <a:pt x="48" y="627"/>
                    </a:lnTo>
                    <a:cubicBezTo>
                      <a:pt x="1" y="734"/>
                      <a:pt x="48" y="829"/>
                      <a:pt x="143" y="877"/>
                    </a:cubicBezTo>
                    <a:cubicBezTo>
                      <a:pt x="179" y="889"/>
                      <a:pt x="191" y="889"/>
                      <a:pt x="227" y="889"/>
                    </a:cubicBezTo>
                    <a:cubicBezTo>
                      <a:pt x="298" y="889"/>
                      <a:pt x="370" y="853"/>
                      <a:pt x="405" y="769"/>
                    </a:cubicBezTo>
                    <a:lnTo>
                      <a:pt x="608" y="269"/>
                    </a:lnTo>
                    <a:cubicBezTo>
                      <a:pt x="655" y="162"/>
                      <a:pt x="608" y="55"/>
                      <a:pt x="501" y="19"/>
                    </a:cubicBezTo>
                    <a:cubicBezTo>
                      <a:pt x="475" y="7"/>
                      <a:pt x="449" y="1"/>
                      <a:pt x="423" y="1"/>
                    </a:cubicBezTo>
                    <a:close/>
                  </a:path>
                </a:pathLst>
              </a:custGeom>
              <a:solidFill>
                <a:srgbClr val="FFFF00"/>
              </a:solidFill>
              <a:ln cap="flat" cmpd="sng" w="9525">
                <a:solidFill>
                  <a:srgbClr val="FFC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p40"/>
              <p:cNvSpPr/>
              <p:nvPr/>
            </p:nvSpPr>
            <p:spPr>
              <a:xfrm>
                <a:off x="5092250" y="1821461"/>
                <a:ext cx="46122" cy="63277"/>
              </a:xfrm>
              <a:custGeom>
                <a:rect b="b" l="l" r="r" t="t"/>
                <a:pathLst>
                  <a:path extrusionOk="0" h="900" w="656">
                    <a:moveTo>
                      <a:pt x="425" y="0"/>
                    </a:moveTo>
                    <a:cubicBezTo>
                      <a:pt x="353" y="0"/>
                      <a:pt x="286" y="47"/>
                      <a:pt x="251" y="126"/>
                    </a:cubicBezTo>
                    <a:lnTo>
                      <a:pt x="37" y="626"/>
                    </a:lnTo>
                    <a:cubicBezTo>
                      <a:pt x="1" y="733"/>
                      <a:pt x="37" y="840"/>
                      <a:pt x="144" y="876"/>
                    </a:cubicBezTo>
                    <a:cubicBezTo>
                      <a:pt x="180" y="900"/>
                      <a:pt x="191" y="900"/>
                      <a:pt x="215" y="900"/>
                    </a:cubicBezTo>
                    <a:cubicBezTo>
                      <a:pt x="299" y="900"/>
                      <a:pt x="370" y="852"/>
                      <a:pt x="406" y="780"/>
                    </a:cubicBezTo>
                    <a:lnTo>
                      <a:pt x="608" y="268"/>
                    </a:lnTo>
                    <a:cubicBezTo>
                      <a:pt x="656" y="161"/>
                      <a:pt x="608" y="54"/>
                      <a:pt x="501" y="18"/>
                    </a:cubicBezTo>
                    <a:cubicBezTo>
                      <a:pt x="476" y="6"/>
                      <a:pt x="450" y="0"/>
                      <a:pt x="425" y="0"/>
                    </a:cubicBezTo>
                    <a:close/>
                  </a:path>
                </a:pathLst>
              </a:custGeom>
              <a:solidFill>
                <a:srgbClr val="FFFF00"/>
              </a:solidFill>
              <a:ln cap="flat" cmpd="sng" w="9525">
                <a:solidFill>
                  <a:srgbClr val="FFC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p40"/>
              <p:cNvSpPr/>
              <p:nvPr/>
            </p:nvSpPr>
            <p:spPr>
              <a:xfrm>
                <a:off x="4975891" y="1571165"/>
                <a:ext cx="67073" cy="42325"/>
              </a:xfrm>
              <a:custGeom>
                <a:rect b="b" l="l" r="r" t="t"/>
                <a:pathLst>
                  <a:path extrusionOk="0" h="602" w="954">
                    <a:moveTo>
                      <a:pt x="215" y="0"/>
                    </a:moveTo>
                    <a:cubicBezTo>
                      <a:pt x="140" y="0"/>
                      <a:pt x="75" y="47"/>
                      <a:pt x="49" y="126"/>
                    </a:cubicBezTo>
                    <a:cubicBezTo>
                      <a:pt x="1" y="233"/>
                      <a:pt x="49" y="328"/>
                      <a:pt x="156" y="376"/>
                    </a:cubicBezTo>
                    <a:lnTo>
                      <a:pt x="656" y="590"/>
                    </a:lnTo>
                    <a:cubicBezTo>
                      <a:pt x="692" y="602"/>
                      <a:pt x="703" y="602"/>
                      <a:pt x="727" y="602"/>
                    </a:cubicBezTo>
                    <a:cubicBezTo>
                      <a:pt x="811" y="602"/>
                      <a:pt x="882" y="554"/>
                      <a:pt x="906" y="483"/>
                    </a:cubicBezTo>
                    <a:cubicBezTo>
                      <a:pt x="953" y="376"/>
                      <a:pt x="906" y="269"/>
                      <a:pt x="811" y="233"/>
                    </a:cubicBezTo>
                    <a:lnTo>
                      <a:pt x="299" y="19"/>
                    </a:lnTo>
                    <a:cubicBezTo>
                      <a:pt x="270" y="6"/>
                      <a:pt x="242" y="0"/>
                      <a:pt x="215" y="0"/>
                    </a:cubicBezTo>
                    <a:close/>
                  </a:path>
                </a:pathLst>
              </a:custGeom>
              <a:solidFill>
                <a:srgbClr val="FFFF00"/>
              </a:solidFill>
              <a:ln cap="flat" cmpd="sng" w="9525">
                <a:solidFill>
                  <a:srgbClr val="FFC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 name="Google Shape;325;p40"/>
              <p:cNvSpPr/>
              <p:nvPr/>
            </p:nvSpPr>
            <p:spPr>
              <a:xfrm>
                <a:off x="5340929" y="1727178"/>
                <a:ext cx="67003" cy="42044"/>
              </a:xfrm>
              <a:custGeom>
                <a:rect b="b" l="l" r="r" t="t"/>
                <a:pathLst>
                  <a:path extrusionOk="0" h="598" w="953">
                    <a:moveTo>
                      <a:pt x="220" y="1"/>
                    </a:moveTo>
                    <a:cubicBezTo>
                      <a:pt x="146" y="1"/>
                      <a:pt x="83" y="41"/>
                      <a:pt x="48" y="121"/>
                    </a:cubicBezTo>
                    <a:cubicBezTo>
                      <a:pt x="0" y="228"/>
                      <a:pt x="48" y="336"/>
                      <a:pt x="155" y="371"/>
                    </a:cubicBezTo>
                    <a:lnTo>
                      <a:pt x="655" y="586"/>
                    </a:lnTo>
                    <a:cubicBezTo>
                      <a:pt x="691" y="597"/>
                      <a:pt x="703" y="597"/>
                      <a:pt x="738" y="597"/>
                    </a:cubicBezTo>
                    <a:cubicBezTo>
                      <a:pt x="810" y="597"/>
                      <a:pt x="881" y="550"/>
                      <a:pt x="917" y="478"/>
                    </a:cubicBezTo>
                    <a:cubicBezTo>
                      <a:pt x="953" y="371"/>
                      <a:pt x="917" y="276"/>
                      <a:pt x="810" y="228"/>
                    </a:cubicBezTo>
                    <a:lnTo>
                      <a:pt x="298" y="14"/>
                    </a:lnTo>
                    <a:cubicBezTo>
                      <a:pt x="271" y="5"/>
                      <a:pt x="245" y="1"/>
                      <a:pt x="220" y="1"/>
                    </a:cubicBezTo>
                    <a:close/>
                  </a:path>
                </a:pathLst>
              </a:custGeom>
              <a:solidFill>
                <a:srgbClr val="FFFF00"/>
              </a:solidFill>
              <a:ln cap="flat" cmpd="sng" w="9525">
                <a:solidFill>
                  <a:srgbClr val="FFC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 name="Google Shape;326;p40"/>
              <p:cNvSpPr/>
              <p:nvPr/>
            </p:nvSpPr>
            <p:spPr>
              <a:xfrm>
                <a:off x="5094781" y="1454032"/>
                <a:ext cx="46965" cy="63206"/>
              </a:xfrm>
              <a:custGeom>
                <a:rect b="b" l="l" r="r" t="t"/>
                <a:pathLst>
                  <a:path extrusionOk="0" h="899" w="668">
                    <a:moveTo>
                      <a:pt x="232" y="1"/>
                    </a:moveTo>
                    <a:cubicBezTo>
                      <a:pt x="207" y="1"/>
                      <a:pt x="181" y="6"/>
                      <a:pt x="155" y="18"/>
                    </a:cubicBezTo>
                    <a:cubicBezTo>
                      <a:pt x="60" y="65"/>
                      <a:pt x="1" y="172"/>
                      <a:pt x="48" y="268"/>
                    </a:cubicBezTo>
                    <a:lnTo>
                      <a:pt x="263" y="780"/>
                    </a:lnTo>
                    <a:cubicBezTo>
                      <a:pt x="286" y="851"/>
                      <a:pt x="370" y="899"/>
                      <a:pt x="441" y="899"/>
                    </a:cubicBezTo>
                    <a:cubicBezTo>
                      <a:pt x="465" y="899"/>
                      <a:pt x="477" y="899"/>
                      <a:pt x="513" y="887"/>
                    </a:cubicBezTo>
                    <a:cubicBezTo>
                      <a:pt x="608" y="839"/>
                      <a:pt x="667" y="732"/>
                      <a:pt x="620" y="625"/>
                    </a:cubicBezTo>
                    <a:lnTo>
                      <a:pt x="405" y="125"/>
                    </a:lnTo>
                    <a:cubicBezTo>
                      <a:pt x="378" y="53"/>
                      <a:pt x="310" y="1"/>
                      <a:pt x="232" y="1"/>
                    </a:cubicBezTo>
                    <a:close/>
                  </a:path>
                </a:pathLst>
              </a:custGeom>
              <a:solidFill>
                <a:srgbClr val="FFFF00"/>
              </a:solidFill>
              <a:ln cap="flat" cmpd="sng" w="9525">
                <a:solidFill>
                  <a:srgbClr val="FFC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p40"/>
              <p:cNvSpPr/>
              <p:nvPr/>
            </p:nvSpPr>
            <p:spPr>
              <a:xfrm>
                <a:off x="5243764" y="1822375"/>
                <a:ext cx="46122" cy="63206"/>
              </a:xfrm>
              <a:custGeom>
                <a:rect b="b" l="l" r="r" t="t"/>
                <a:pathLst>
                  <a:path extrusionOk="0" h="899" w="656">
                    <a:moveTo>
                      <a:pt x="226" y="1"/>
                    </a:moveTo>
                    <a:cubicBezTo>
                      <a:pt x="202" y="1"/>
                      <a:pt x="179" y="6"/>
                      <a:pt x="156" y="17"/>
                    </a:cubicBezTo>
                    <a:cubicBezTo>
                      <a:pt x="60" y="65"/>
                      <a:pt x="1" y="172"/>
                      <a:pt x="49" y="267"/>
                    </a:cubicBezTo>
                    <a:lnTo>
                      <a:pt x="251" y="779"/>
                    </a:lnTo>
                    <a:cubicBezTo>
                      <a:pt x="287" y="851"/>
                      <a:pt x="358" y="898"/>
                      <a:pt x="430" y="898"/>
                    </a:cubicBezTo>
                    <a:cubicBezTo>
                      <a:pt x="453" y="898"/>
                      <a:pt x="477" y="898"/>
                      <a:pt x="513" y="887"/>
                    </a:cubicBezTo>
                    <a:cubicBezTo>
                      <a:pt x="596" y="839"/>
                      <a:pt x="656" y="732"/>
                      <a:pt x="608" y="625"/>
                    </a:cubicBezTo>
                    <a:lnTo>
                      <a:pt x="406" y="125"/>
                    </a:lnTo>
                    <a:cubicBezTo>
                      <a:pt x="370" y="52"/>
                      <a:pt x="299" y="1"/>
                      <a:pt x="226" y="1"/>
                    </a:cubicBezTo>
                    <a:close/>
                  </a:path>
                </a:pathLst>
              </a:custGeom>
              <a:solidFill>
                <a:srgbClr val="FFFF00"/>
              </a:solidFill>
              <a:ln cap="flat" cmpd="sng" w="9525">
                <a:solidFill>
                  <a:srgbClr val="FFC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 name="Google Shape;328;p40"/>
              <p:cNvSpPr/>
              <p:nvPr/>
            </p:nvSpPr>
            <p:spPr>
              <a:xfrm>
                <a:off x="4975117" y="1723171"/>
                <a:ext cx="67003" cy="41833"/>
              </a:xfrm>
              <a:custGeom>
                <a:rect b="b" l="l" r="r" t="t"/>
                <a:pathLst>
                  <a:path extrusionOk="0" h="595" w="953">
                    <a:moveTo>
                      <a:pt x="718" y="1"/>
                    </a:moveTo>
                    <a:cubicBezTo>
                      <a:pt x="698" y="1"/>
                      <a:pt x="677" y="4"/>
                      <a:pt x="655" y="12"/>
                    </a:cubicBezTo>
                    <a:lnTo>
                      <a:pt x="143" y="226"/>
                    </a:lnTo>
                    <a:cubicBezTo>
                      <a:pt x="60" y="273"/>
                      <a:pt x="0" y="369"/>
                      <a:pt x="48" y="476"/>
                    </a:cubicBezTo>
                    <a:cubicBezTo>
                      <a:pt x="71" y="547"/>
                      <a:pt x="143" y="595"/>
                      <a:pt x="226" y="595"/>
                    </a:cubicBezTo>
                    <a:cubicBezTo>
                      <a:pt x="250" y="595"/>
                      <a:pt x="286" y="595"/>
                      <a:pt x="298" y="583"/>
                    </a:cubicBezTo>
                    <a:lnTo>
                      <a:pt x="798" y="369"/>
                    </a:lnTo>
                    <a:cubicBezTo>
                      <a:pt x="893" y="333"/>
                      <a:pt x="953" y="226"/>
                      <a:pt x="905" y="119"/>
                    </a:cubicBezTo>
                    <a:cubicBezTo>
                      <a:pt x="867" y="52"/>
                      <a:pt x="799" y="1"/>
                      <a:pt x="718" y="1"/>
                    </a:cubicBezTo>
                    <a:close/>
                  </a:path>
                </a:pathLst>
              </a:custGeom>
              <a:solidFill>
                <a:srgbClr val="FFFF00"/>
              </a:solidFill>
              <a:ln cap="flat" cmpd="sng" w="9525">
                <a:solidFill>
                  <a:srgbClr val="FFC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p40"/>
              <p:cNvSpPr/>
              <p:nvPr/>
            </p:nvSpPr>
            <p:spPr>
              <a:xfrm>
                <a:off x="5343390" y="1574610"/>
                <a:ext cx="67073" cy="42255"/>
              </a:xfrm>
              <a:custGeom>
                <a:rect b="b" l="l" r="r" t="t"/>
                <a:pathLst>
                  <a:path extrusionOk="0" h="601" w="954">
                    <a:moveTo>
                      <a:pt x="731" y="0"/>
                    </a:moveTo>
                    <a:cubicBezTo>
                      <a:pt x="707" y="0"/>
                      <a:pt x="682" y="6"/>
                      <a:pt x="656" y="17"/>
                    </a:cubicBezTo>
                    <a:lnTo>
                      <a:pt x="144" y="220"/>
                    </a:lnTo>
                    <a:cubicBezTo>
                      <a:pt x="60" y="267"/>
                      <a:pt x="1" y="374"/>
                      <a:pt x="48" y="481"/>
                    </a:cubicBezTo>
                    <a:cubicBezTo>
                      <a:pt x="72" y="553"/>
                      <a:pt x="144" y="601"/>
                      <a:pt x="227" y="601"/>
                    </a:cubicBezTo>
                    <a:cubicBezTo>
                      <a:pt x="251" y="601"/>
                      <a:pt x="263" y="601"/>
                      <a:pt x="298" y="577"/>
                    </a:cubicBezTo>
                    <a:lnTo>
                      <a:pt x="799" y="374"/>
                    </a:lnTo>
                    <a:cubicBezTo>
                      <a:pt x="894" y="327"/>
                      <a:pt x="953" y="220"/>
                      <a:pt x="906" y="124"/>
                    </a:cubicBezTo>
                    <a:cubicBezTo>
                      <a:pt x="870" y="52"/>
                      <a:pt x="806" y="0"/>
                      <a:pt x="731" y="0"/>
                    </a:cubicBezTo>
                    <a:close/>
                  </a:path>
                </a:pathLst>
              </a:custGeom>
              <a:solidFill>
                <a:srgbClr val="FFFF00"/>
              </a:solidFill>
              <a:ln cap="flat" cmpd="sng" w="9525">
                <a:solidFill>
                  <a:srgbClr val="FFC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 name="Google Shape;330;p40"/>
              <p:cNvSpPr/>
              <p:nvPr/>
            </p:nvSpPr>
            <p:spPr>
              <a:xfrm>
                <a:off x="5180205" y="1439337"/>
                <a:ext cx="26014" cy="64542"/>
              </a:xfrm>
              <a:custGeom>
                <a:rect b="b" l="l" r="r" t="t"/>
                <a:pathLst>
                  <a:path extrusionOk="0" h="918" w="370">
                    <a:moveTo>
                      <a:pt x="179" y="0"/>
                    </a:moveTo>
                    <a:cubicBezTo>
                      <a:pt x="72" y="0"/>
                      <a:pt x="0" y="96"/>
                      <a:pt x="0" y="203"/>
                    </a:cubicBezTo>
                    <a:lnTo>
                      <a:pt x="0" y="715"/>
                    </a:lnTo>
                    <a:cubicBezTo>
                      <a:pt x="0" y="822"/>
                      <a:pt x="83" y="917"/>
                      <a:pt x="191" y="917"/>
                    </a:cubicBezTo>
                    <a:cubicBezTo>
                      <a:pt x="298" y="917"/>
                      <a:pt x="369" y="822"/>
                      <a:pt x="369" y="739"/>
                    </a:cubicBezTo>
                    <a:lnTo>
                      <a:pt x="369" y="203"/>
                    </a:lnTo>
                    <a:cubicBezTo>
                      <a:pt x="369" y="96"/>
                      <a:pt x="286" y="0"/>
                      <a:pt x="179" y="0"/>
                    </a:cubicBezTo>
                    <a:close/>
                  </a:path>
                </a:pathLst>
              </a:custGeom>
              <a:solidFill>
                <a:srgbClr val="FFFF00"/>
              </a:solidFill>
              <a:ln cap="flat" cmpd="sng" w="9525">
                <a:solidFill>
                  <a:srgbClr val="FFC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 name="Google Shape;331;p40"/>
              <p:cNvSpPr/>
              <p:nvPr/>
            </p:nvSpPr>
            <p:spPr>
              <a:xfrm>
                <a:off x="5180205" y="1836086"/>
                <a:ext cx="26014" cy="63699"/>
              </a:xfrm>
              <a:custGeom>
                <a:rect b="b" l="l" r="r" t="t"/>
                <a:pathLst>
                  <a:path extrusionOk="0" h="906" w="370">
                    <a:moveTo>
                      <a:pt x="179" y="1"/>
                    </a:moveTo>
                    <a:cubicBezTo>
                      <a:pt x="72" y="1"/>
                      <a:pt x="0" y="96"/>
                      <a:pt x="0" y="191"/>
                    </a:cubicBezTo>
                    <a:lnTo>
                      <a:pt x="0" y="715"/>
                    </a:lnTo>
                    <a:cubicBezTo>
                      <a:pt x="0" y="822"/>
                      <a:pt x="83" y="906"/>
                      <a:pt x="191" y="906"/>
                    </a:cubicBezTo>
                    <a:cubicBezTo>
                      <a:pt x="298" y="906"/>
                      <a:pt x="369" y="834"/>
                      <a:pt x="369" y="727"/>
                    </a:cubicBezTo>
                    <a:lnTo>
                      <a:pt x="369" y="191"/>
                    </a:lnTo>
                    <a:cubicBezTo>
                      <a:pt x="369" y="96"/>
                      <a:pt x="286" y="1"/>
                      <a:pt x="179" y="1"/>
                    </a:cubicBezTo>
                    <a:close/>
                  </a:path>
                </a:pathLst>
              </a:custGeom>
              <a:solidFill>
                <a:srgbClr val="FFFF00"/>
              </a:solidFill>
              <a:ln cap="flat" cmpd="sng" w="9525">
                <a:solidFill>
                  <a:srgbClr val="FFC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 name="Google Shape;332;p40"/>
              <p:cNvSpPr/>
              <p:nvPr/>
            </p:nvSpPr>
            <p:spPr>
              <a:xfrm>
                <a:off x="4962532" y="1657011"/>
                <a:ext cx="63699" cy="26857"/>
              </a:xfrm>
              <a:custGeom>
                <a:rect b="b" l="l" r="r" t="t"/>
                <a:pathLst>
                  <a:path extrusionOk="0" h="382" w="906">
                    <a:moveTo>
                      <a:pt x="191" y="0"/>
                    </a:moveTo>
                    <a:cubicBezTo>
                      <a:pt x="84" y="0"/>
                      <a:pt x="0" y="95"/>
                      <a:pt x="0" y="202"/>
                    </a:cubicBezTo>
                    <a:cubicBezTo>
                      <a:pt x="0" y="298"/>
                      <a:pt x="84" y="381"/>
                      <a:pt x="191" y="381"/>
                    </a:cubicBezTo>
                    <a:lnTo>
                      <a:pt x="715" y="381"/>
                    </a:lnTo>
                    <a:cubicBezTo>
                      <a:pt x="822" y="381"/>
                      <a:pt x="905" y="286"/>
                      <a:pt x="905" y="179"/>
                    </a:cubicBezTo>
                    <a:cubicBezTo>
                      <a:pt x="905" y="83"/>
                      <a:pt x="822" y="0"/>
                      <a:pt x="715" y="0"/>
                    </a:cubicBezTo>
                    <a:close/>
                  </a:path>
                </a:pathLst>
              </a:custGeom>
              <a:solidFill>
                <a:srgbClr val="FFFF00"/>
              </a:solidFill>
              <a:ln cap="flat" cmpd="sng" w="9525">
                <a:solidFill>
                  <a:srgbClr val="FFC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 name="Google Shape;333;p40"/>
              <p:cNvSpPr/>
              <p:nvPr/>
            </p:nvSpPr>
            <p:spPr>
              <a:xfrm>
                <a:off x="5360123" y="1657011"/>
                <a:ext cx="63699" cy="26857"/>
              </a:xfrm>
              <a:custGeom>
                <a:rect b="b" l="l" r="r" t="t"/>
                <a:pathLst>
                  <a:path extrusionOk="0" h="382" w="906">
                    <a:moveTo>
                      <a:pt x="191" y="0"/>
                    </a:moveTo>
                    <a:cubicBezTo>
                      <a:pt x="84" y="0"/>
                      <a:pt x="1" y="95"/>
                      <a:pt x="1" y="202"/>
                    </a:cubicBezTo>
                    <a:cubicBezTo>
                      <a:pt x="1" y="298"/>
                      <a:pt x="84" y="381"/>
                      <a:pt x="191" y="381"/>
                    </a:cubicBezTo>
                    <a:lnTo>
                      <a:pt x="715" y="381"/>
                    </a:lnTo>
                    <a:cubicBezTo>
                      <a:pt x="822" y="381"/>
                      <a:pt x="894" y="286"/>
                      <a:pt x="906" y="179"/>
                    </a:cubicBezTo>
                    <a:cubicBezTo>
                      <a:pt x="906" y="83"/>
                      <a:pt x="822" y="0"/>
                      <a:pt x="715" y="0"/>
                    </a:cubicBezTo>
                    <a:close/>
                  </a:path>
                </a:pathLst>
              </a:custGeom>
              <a:solidFill>
                <a:srgbClr val="FFFF00"/>
              </a:solidFill>
              <a:ln cap="flat" cmpd="sng" w="9525">
                <a:solidFill>
                  <a:srgbClr val="FFC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 name="Google Shape;334;p40"/>
              <p:cNvSpPr/>
              <p:nvPr/>
            </p:nvSpPr>
            <p:spPr>
              <a:xfrm>
                <a:off x="5023630" y="1502544"/>
                <a:ext cx="57019" cy="54066"/>
              </a:xfrm>
              <a:custGeom>
                <a:rect b="b" l="l" r="r" t="t"/>
                <a:pathLst>
                  <a:path extrusionOk="0" h="769" w="811">
                    <a:moveTo>
                      <a:pt x="215" y="0"/>
                    </a:moveTo>
                    <a:cubicBezTo>
                      <a:pt x="167" y="0"/>
                      <a:pt x="120" y="18"/>
                      <a:pt x="84" y="54"/>
                    </a:cubicBezTo>
                    <a:cubicBezTo>
                      <a:pt x="1" y="137"/>
                      <a:pt x="1" y="256"/>
                      <a:pt x="84" y="328"/>
                    </a:cubicBezTo>
                    <a:lnTo>
                      <a:pt x="465" y="709"/>
                    </a:lnTo>
                    <a:cubicBezTo>
                      <a:pt x="501" y="756"/>
                      <a:pt x="560" y="768"/>
                      <a:pt x="596" y="768"/>
                    </a:cubicBezTo>
                    <a:cubicBezTo>
                      <a:pt x="644" y="768"/>
                      <a:pt x="703" y="756"/>
                      <a:pt x="739" y="709"/>
                    </a:cubicBezTo>
                    <a:cubicBezTo>
                      <a:pt x="810" y="637"/>
                      <a:pt x="810" y="518"/>
                      <a:pt x="739" y="447"/>
                    </a:cubicBezTo>
                    <a:lnTo>
                      <a:pt x="346" y="54"/>
                    </a:lnTo>
                    <a:cubicBezTo>
                      <a:pt x="310" y="18"/>
                      <a:pt x="263" y="0"/>
                      <a:pt x="215" y="0"/>
                    </a:cubicBezTo>
                    <a:close/>
                  </a:path>
                </a:pathLst>
              </a:custGeom>
              <a:solidFill>
                <a:srgbClr val="FFFF00"/>
              </a:solidFill>
              <a:ln cap="flat" cmpd="sng" w="9525">
                <a:solidFill>
                  <a:srgbClr val="FFC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 name="Google Shape;335;p40"/>
              <p:cNvSpPr/>
              <p:nvPr/>
            </p:nvSpPr>
            <p:spPr>
              <a:xfrm>
                <a:off x="5304931" y="1782933"/>
                <a:ext cx="56105" cy="54066"/>
              </a:xfrm>
              <a:custGeom>
                <a:rect b="b" l="l" r="r" t="t"/>
                <a:pathLst>
                  <a:path extrusionOk="0" h="769" w="798">
                    <a:moveTo>
                      <a:pt x="203" y="1"/>
                    </a:moveTo>
                    <a:cubicBezTo>
                      <a:pt x="155" y="1"/>
                      <a:pt x="107" y="19"/>
                      <a:pt x="72" y="54"/>
                    </a:cubicBezTo>
                    <a:cubicBezTo>
                      <a:pt x="0" y="138"/>
                      <a:pt x="0" y="257"/>
                      <a:pt x="72" y="328"/>
                    </a:cubicBezTo>
                    <a:lnTo>
                      <a:pt x="453" y="709"/>
                    </a:lnTo>
                    <a:cubicBezTo>
                      <a:pt x="488" y="757"/>
                      <a:pt x="548" y="769"/>
                      <a:pt x="595" y="769"/>
                    </a:cubicBezTo>
                    <a:cubicBezTo>
                      <a:pt x="631" y="769"/>
                      <a:pt x="691" y="757"/>
                      <a:pt x="726" y="709"/>
                    </a:cubicBezTo>
                    <a:cubicBezTo>
                      <a:pt x="798" y="638"/>
                      <a:pt x="798" y="519"/>
                      <a:pt x="726" y="447"/>
                    </a:cubicBezTo>
                    <a:lnTo>
                      <a:pt x="333" y="54"/>
                    </a:lnTo>
                    <a:cubicBezTo>
                      <a:pt x="298" y="19"/>
                      <a:pt x="250" y="1"/>
                      <a:pt x="203" y="1"/>
                    </a:cubicBezTo>
                    <a:close/>
                  </a:path>
                </a:pathLst>
              </a:custGeom>
              <a:solidFill>
                <a:srgbClr val="FFFF00"/>
              </a:solidFill>
              <a:ln cap="flat" cmpd="sng" w="9525">
                <a:solidFill>
                  <a:srgbClr val="FFC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 name="Google Shape;336;p40"/>
              <p:cNvSpPr/>
              <p:nvPr/>
            </p:nvSpPr>
            <p:spPr>
              <a:xfrm>
                <a:off x="5023630" y="1782933"/>
                <a:ext cx="57019" cy="54066"/>
              </a:xfrm>
              <a:custGeom>
                <a:rect b="b" l="l" r="r" t="t"/>
                <a:pathLst>
                  <a:path extrusionOk="0" h="769" w="811">
                    <a:moveTo>
                      <a:pt x="597" y="1"/>
                    </a:moveTo>
                    <a:cubicBezTo>
                      <a:pt x="548" y="1"/>
                      <a:pt x="501" y="19"/>
                      <a:pt x="465" y="54"/>
                    </a:cubicBezTo>
                    <a:lnTo>
                      <a:pt x="84" y="447"/>
                    </a:lnTo>
                    <a:cubicBezTo>
                      <a:pt x="1" y="519"/>
                      <a:pt x="1" y="638"/>
                      <a:pt x="84" y="709"/>
                    </a:cubicBezTo>
                    <a:cubicBezTo>
                      <a:pt x="108" y="757"/>
                      <a:pt x="167" y="769"/>
                      <a:pt x="215" y="769"/>
                    </a:cubicBezTo>
                    <a:cubicBezTo>
                      <a:pt x="263" y="769"/>
                      <a:pt x="322" y="757"/>
                      <a:pt x="346" y="709"/>
                    </a:cubicBezTo>
                    <a:lnTo>
                      <a:pt x="739" y="328"/>
                    </a:lnTo>
                    <a:cubicBezTo>
                      <a:pt x="810" y="257"/>
                      <a:pt x="810" y="138"/>
                      <a:pt x="739" y="54"/>
                    </a:cubicBezTo>
                    <a:cubicBezTo>
                      <a:pt x="697" y="19"/>
                      <a:pt x="647" y="1"/>
                      <a:pt x="597" y="1"/>
                    </a:cubicBezTo>
                    <a:close/>
                  </a:path>
                </a:pathLst>
              </a:custGeom>
              <a:solidFill>
                <a:srgbClr val="FFFF00"/>
              </a:solidFill>
              <a:ln cap="flat" cmpd="sng" w="9525">
                <a:solidFill>
                  <a:srgbClr val="FFC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 name="Google Shape;337;p40"/>
              <p:cNvSpPr/>
              <p:nvPr/>
            </p:nvSpPr>
            <p:spPr>
              <a:xfrm>
                <a:off x="5304931" y="1502544"/>
                <a:ext cx="56105" cy="54066"/>
              </a:xfrm>
              <a:custGeom>
                <a:rect b="b" l="l" r="r" t="t"/>
                <a:pathLst>
                  <a:path extrusionOk="0" h="769" w="798">
                    <a:moveTo>
                      <a:pt x="585" y="0"/>
                    </a:moveTo>
                    <a:cubicBezTo>
                      <a:pt x="536" y="0"/>
                      <a:pt x="488" y="18"/>
                      <a:pt x="453" y="54"/>
                    </a:cubicBezTo>
                    <a:lnTo>
                      <a:pt x="72" y="447"/>
                    </a:lnTo>
                    <a:cubicBezTo>
                      <a:pt x="0" y="518"/>
                      <a:pt x="0" y="637"/>
                      <a:pt x="72" y="709"/>
                    </a:cubicBezTo>
                    <a:cubicBezTo>
                      <a:pt x="95" y="756"/>
                      <a:pt x="155" y="768"/>
                      <a:pt x="203" y="768"/>
                    </a:cubicBezTo>
                    <a:cubicBezTo>
                      <a:pt x="262" y="768"/>
                      <a:pt x="310" y="756"/>
                      <a:pt x="333" y="709"/>
                    </a:cubicBezTo>
                    <a:lnTo>
                      <a:pt x="726" y="328"/>
                    </a:lnTo>
                    <a:cubicBezTo>
                      <a:pt x="798" y="256"/>
                      <a:pt x="798" y="137"/>
                      <a:pt x="726" y="54"/>
                    </a:cubicBezTo>
                    <a:cubicBezTo>
                      <a:pt x="685" y="18"/>
                      <a:pt x="634" y="0"/>
                      <a:pt x="585" y="0"/>
                    </a:cubicBezTo>
                    <a:close/>
                  </a:path>
                </a:pathLst>
              </a:custGeom>
              <a:solidFill>
                <a:srgbClr val="FFFF00"/>
              </a:solidFill>
              <a:ln cap="flat" cmpd="sng" w="9525">
                <a:solidFill>
                  <a:srgbClr val="FFC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38" name="Google Shape;338;p40"/>
            <p:cNvSpPr/>
            <p:nvPr/>
          </p:nvSpPr>
          <p:spPr>
            <a:xfrm>
              <a:off x="8004748" y="1737361"/>
              <a:ext cx="3680048" cy="3434246"/>
            </a:xfrm>
            <a:prstGeom prst="ellipse">
              <a:avLst/>
            </a:prstGeom>
            <a:solidFill>
              <a:srgbClr val="D4DDF6"/>
            </a:solidFill>
            <a:ln cap="flat" cmpd="sng" w="25400">
              <a:solidFill>
                <a:srgbClr val="D4DDF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339" name="Google Shape;339;p40"/>
            <p:cNvGrpSpPr/>
            <p:nvPr/>
          </p:nvGrpSpPr>
          <p:grpSpPr>
            <a:xfrm>
              <a:off x="9248931" y="3417757"/>
              <a:ext cx="1576993" cy="1520003"/>
              <a:chOff x="2940056" y="3379206"/>
              <a:chExt cx="463819" cy="465157"/>
            </a:xfrm>
          </p:grpSpPr>
          <p:sp>
            <p:nvSpPr>
              <p:cNvPr id="340" name="Google Shape;340;p40"/>
              <p:cNvSpPr/>
              <p:nvPr/>
            </p:nvSpPr>
            <p:spPr>
              <a:xfrm>
                <a:off x="3106686" y="3598215"/>
                <a:ext cx="56949" cy="57019"/>
              </a:xfrm>
              <a:custGeom>
                <a:rect b="b" l="l" r="r" t="t"/>
                <a:pathLst>
                  <a:path extrusionOk="0" h="811" w="810">
                    <a:moveTo>
                      <a:pt x="0" y="1"/>
                    </a:moveTo>
                    <a:lnTo>
                      <a:pt x="0" y="1"/>
                    </a:lnTo>
                    <a:cubicBezTo>
                      <a:pt x="24" y="215"/>
                      <a:pt x="84" y="489"/>
                      <a:pt x="215" y="632"/>
                    </a:cubicBezTo>
                    <a:cubicBezTo>
                      <a:pt x="346" y="763"/>
                      <a:pt x="453" y="810"/>
                      <a:pt x="524" y="810"/>
                    </a:cubicBezTo>
                    <a:lnTo>
                      <a:pt x="453" y="727"/>
                    </a:lnTo>
                    <a:cubicBezTo>
                      <a:pt x="381" y="655"/>
                      <a:pt x="381" y="536"/>
                      <a:pt x="453" y="465"/>
                    </a:cubicBezTo>
                    <a:cubicBezTo>
                      <a:pt x="488" y="429"/>
                      <a:pt x="536" y="411"/>
                      <a:pt x="584" y="411"/>
                    </a:cubicBezTo>
                    <a:cubicBezTo>
                      <a:pt x="631" y="411"/>
                      <a:pt x="679" y="429"/>
                      <a:pt x="715" y="465"/>
                    </a:cubicBezTo>
                    <a:lnTo>
                      <a:pt x="810" y="548"/>
                    </a:lnTo>
                    <a:lnTo>
                      <a:pt x="810" y="536"/>
                    </a:lnTo>
                    <a:cubicBezTo>
                      <a:pt x="798" y="417"/>
                      <a:pt x="738" y="310"/>
                      <a:pt x="631" y="215"/>
                    </a:cubicBezTo>
                    <a:cubicBezTo>
                      <a:pt x="500" y="72"/>
                      <a:pt x="215" y="12"/>
                      <a:pt x="0" y="1"/>
                    </a:cubicBezTo>
                    <a:close/>
                  </a:path>
                </a:pathLst>
              </a:custGeom>
              <a:solidFill>
                <a:srgbClr val="00B0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 name="Google Shape;341;p40"/>
              <p:cNvSpPr/>
              <p:nvPr/>
            </p:nvSpPr>
            <p:spPr>
              <a:xfrm>
                <a:off x="3174462" y="3379206"/>
                <a:ext cx="73753" cy="147083"/>
              </a:xfrm>
              <a:custGeom>
                <a:rect b="b" l="l" r="r" t="t"/>
                <a:pathLst>
                  <a:path extrusionOk="0" h="2092" w="1049">
                    <a:moveTo>
                      <a:pt x="191" y="0"/>
                    </a:moveTo>
                    <a:cubicBezTo>
                      <a:pt x="79" y="0"/>
                      <a:pt x="1" y="86"/>
                      <a:pt x="1" y="199"/>
                    </a:cubicBezTo>
                    <a:lnTo>
                      <a:pt x="1" y="1865"/>
                    </a:lnTo>
                    <a:cubicBezTo>
                      <a:pt x="13" y="1996"/>
                      <a:pt x="96" y="2092"/>
                      <a:pt x="203" y="2092"/>
                    </a:cubicBezTo>
                    <a:cubicBezTo>
                      <a:pt x="310" y="2092"/>
                      <a:pt x="394" y="1996"/>
                      <a:pt x="394" y="1889"/>
                    </a:cubicBezTo>
                    <a:lnTo>
                      <a:pt x="394" y="1675"/>
                    </a:lnTo>
                    <a:lnTo>
                      <a:pt x="834" y="1675"/>
                    </a:lnTo>
                    <a:cubicBezTo>
                      <a:pt x="917" y="1675"/>
                      <a:pt x="989" y="1615"/>
                      <a:pt x="1025" y="1520"/>
                    </a:cubicBezTo>
                    <a:cubicBezTo>
                      <a:pt x="1048" y="1389"/>
                      <a:pt x="965" y="1270"/>
                      <a:pt x="834" y="1270"/>
                    </a:cubicBezTo>
                    <a:lnTo>
                      <a:pt x="394" y="1270"/>
                    </a:lnTo>
                    <a:lnTo>
                      <a:pt x="394" y="806"/>
                    </a:lnTo>
                    <a:lnTo>
                      <a:pt x="834" y="806"/>
                    </a:lnTo>
                    <a:cubicBezTo>
                      <a:pt x="917" y="806"/>
                      <a:pt x="989" y="746"/>
                      <a:pt x="1025" y="663"/>
                    </a:cubicBezTo>
                    <a:cubicBezTo>
                      <a:pt x="1048" y="532"/>
                      <a:pt x="965" y="401"/>
                      <a:pt x="834" y="401"/>
                    </a:cubicBezTo>
                    <a:lnTo>
                      <a:pt x="394" y="401"/>
                    </a:lnTo>
                    <a:lnTo>
                      <a:pt x="394" y="199"/>
                    </a:lnTo>
                    <a:cubicBezTo>
                      <a:pt x="394" y="103"/>
                      <a:pt x="334" y="20"/>
                      <a:pt x="251" y="8"/>
                    </a:cubicBezTo>
                    <a:cubicBezTo>
                      <a:pt x="230" y="3"/>
                      <a:pt x="210" y="0"/>
                      <a:pt x="191" y="0"/>
                    </a:cubicBezTo>
                    <a:close/>
                  </a:path>
                </a:pathLst>
              </a:custGeom>
              <a:solidFill>
                <a:srgbClr val="0121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 name="Google Shape;342;p40"/>
              <p:cNvSpPr/>
              <p:nvPr/>
            </p:nvSpPr>
            <p:spPr>
              <a:xfrm>
                <a:off x="2940056" y="3393127"/>
                <a:ext cx="463819" cy="389293"/>
              </a:xfrm>
              <a:custGeom>
                <a:rect b="b" l="l" r="r" t="t"/>
                <a:pathLst>
                  <a:path extrusionOk="0" h="5537" w="6597">
                    <a:moveTo>
                      <a:pt x="2188" y="2501"/>
                    </a:moveTo>
                    <a:cubicBezTo>
                      <a:pt x="2326" y="2501"/>
                      <a:pt x="2962" y="2511"/>
                      <a:pt x="3263" y="2846"/>
                    </a:cubicBezTo>
                    <a:cubicBezTo>
                      <a:pt x="3430" y="3025"/>
                      <a:pt x="3537" y="3203"/>
                      <a:pt x="3549" y="3394"/>
                    </a:cubicBezTo>
                    <a:cubicBezTo>
                      <a:pt x="3561" y="3513"/>
                      <a:pt x="3537" y="3632"/>
                      <a:pt x="3478" y="3739"/>
                    </a:cubicBezTo>
                    <a:lnTo>
                      <a:pt x="3513" y="3763"/>
                    </a:lnTo>
                    <a:cubicBezTo>
                      <a:pt x="3585" y="3858"/>
                      <a:pt x="3585" y="3977"/>
                      <a:pt x="3513" y="4049"/>
                    </a:cubicBezTo>
                    <a:cubicBezTo>
                      <a:pt x="3466" y="4096"/>
                      <a:pt x="3418" y="4108"/>
                      <a:pt x="3370" y="4108"/>
                    </a:cubicBezTo>
                    <a:cubicBezTo>
                      <a:pt x="3323" y="4108"/>
                      <a:pt x="3263" y="4096"/>
                      <a:pt x="3239" y="4049"/>
                    </a:cubicBezTo>
                    <a:lnTo>
                      <a:pt x="3192" y="4001"/>
                    </a:lnTo>
                    <a:cubicBezTo>
                      <a:pt x="3108" y="4049"/>
                      <a:pt x="3001" y="4072"/>
                      <a:pt x="2894" y="4072"/>
                    </a:cubicBezTo>
                    <a:cubicBezTo>
                      <a:pt x="2704" y="4072"/>
                      <a:pt x="2489" y="3989"/>
                      <a:pt x="2299" y="3799"/>
                    </a:cubicBezTo>
                    <a:cubicBezTo>
                      <a:pt x="2156" y="3644"/>
                      <a:pt x="2049" y="3406"/>
                      <a:pt x="2001" y="3096"/>
                    </a:cubicBezTo>
                    <a:cubicBezTo>
                      <a:pt x="1977" y="2870"/>
                      <a:pt x="1977" y="2691"/>
                      <a:pt x="1977" y="2691"/>
                    </a:cubicBezTo>
                    <a:cubicBezTo>
                      <a:pt x="1977" y="2596"/>
                      <a:pt x="2061" y="2513"/>
                      <a:pt x="2168" y="2501"/>
                    </a:cubicBezTo>
                    <a:cubicBezTo>
                      <a:pt x="2172" y="2501"/>
                      <a:pt x="2179" y="2501"/>
                      <a:pt x="2188" y="2501"/>
                    </a:cubicBezTo>
                    <a:close/>
                    <a:moveTo>
                      <a:pt x="3001" y="1"/>
                    </a:moveTo>
                    <a:lnTo>
                      <a:pt x="2239" y="96"/>
                    </a:lnTo>
                    <a:cubicBezTo>
                      <a:pt x="2001" y="120"/>
                      <a:pt x="1823" y="310"/>
                      <a:pt x="1823" y="536"/>
                    </a:cubicBezTo>
                    <a:lnTo>
                      <a:pt x="1823" y="667"/>
                    </a:lnTo>
                    <a:lnTo>
                      <a:pt x="680" y="667"/>
                    </a:lnTo>
                    <a:cubicBezTo>
                      <a:pt x="299" y="667"/>
                      <a:pt x="1" y="965"/>
                      <a:pt x="1" y="1346"/>
                    </a:cubicBezTo>
                    <a:lnTo>
                      <a:pt x="1" y="5192"/>
                    </a:lnTo>
                    <a:cubicBezTo>
                      <a:pt x="1" y="5370"/>
                      <a:pt x="132" y="5513"/>
                      <a:pt x="299" y="5537"/>
                    </a:cubicBezTo>
                    <a:cubicBezTo>
                      <a:pt x="263" y="5108"/>
                      <a:pt x="453" y="4668"/>
                      <a:pt x="811" y="4394"/>
                    </a:cubicBezTo>
                    <a:cubicBezTo>
                      <a:pt x="1049" y="4215"/>
                      <a:pt x="1346" y="4108"/>
                      <a:pt x="1644" y="4108"/>
                    </a:cubicBezTo>
                    <a:cubicBezTo>
                      <a:pt x="1882" y="4108"/>
                      <a:pt x="2120" y="4168"/>
                      <a:pt x="2335" y="4287"/>
                    </a:cubicBezTo>
                    <a:cubicBezTo>
                      <a:pt x="2775" y="4537"/>
                      <a:pt x="3037" y="5037"/>
                      <a:pt x="3001" y="5537"/>
                    </a:cubicBezTo>
                    <a:lnTo>
                      <a:pt x="3359" y="5537"/>
                    </a:lnTo>
                    <a:cubicBezTo>
                      <a:pt x="3335" y="5108"/>
                      <a:pt x="3525" y="4668"/>
                      <a:pt x="3882" y="4394"/>
                    </a:cubicBezTo>
                    <a:cubicBezTo>
                      <a:pt x="4121" y="4215"/>
                      <a:pt x="4418" y="4108"/>
                      <a:pt x="4716" y="4108"/>
                    </a:cubicBezTo>
                    <a:cubicBezTo>
                      <a:pt x="4954" y="4108"/>
                      <a:pt x="5192" y="4168"/>
                      <a:pt x="5394" y="4287"/>
                    </a:cubicBezTo>
                    <a:cubicBezTo>
                      <a:pt x="5847" y="4537"/>
                      <a:pt x="6097" y="5037"/>
                      <a:pt x="6061" y="5537"/>
                    </a:cubicBezTo>
                    <a:lnTo>
                      <a:pt x="6264" y="5537"/>
                    </a:lnTo>
                    <a:cubicBezTo>
                      <a:pt x="6454" y="5537"/>
                      <a:pt x="6597" y="5394"/>
                      <a:pt x="6597" y="5192"/>
                    </a:cubicBezTo>
                    <a:lnTo>
                      <a:pt x="6597" y="4406"/>
                    </a:lnTo>
                    <a:cubicBezTo>
                      <a:pt x="6549" y="4120"/>
                      <a:pt x="6371" y="3870"/>
                      <a:pt x="6097" y="3775"/>
                    </a:cubicBezTo>
                    <a:cubicBezTo>
                      <a:pt x="5418" y="3561"/>
                      <a:pt x="4549" y="2846"/>
                      <a:pt x="4132" y="2513"/>
                    </a:cubicBezTo>
                    <a:cubicBezTo>
                      <a:pt x="4085" y="2489"/>
                      <a:pt x="4049" y="2441"/>
                      <a:pt x="4013" y="2418"/>
                    </a:cubicBezTo>
                    <a:cubicBezTo>
                      <a:pt x="3775" y="2215"/>
                      <a:pt x="3489" y="2120"/>
                      <a:pt x="3192" y="2120"/>
                    </a:cubicBezTo>
                    <a:lnTo>
                      <a:pt x="1751" y="2120"/>
                    </a:lnTo>
                    <a:cubicBezTo>
                      <a:pt x="1203" y="2120"/>
                      <a:pt x="692" y="2370"/>
                      <a:pt x="382" y="2787"/>
                    </a:cubicBezTo>
                    <a:lnTo>
                      <a:pt x="382" y="1310"/>
                    </a:lnTo>
                    <a:cubicBezTo>
                      <a:pt x="382" y="1144"/>
                      <a:pt x="513" y="1013"/>
                      <a:pt x="680" y="1013"/>
                    </a:cubicBezTo>
                    <a:lnTo>
                      <a:pt x="1823" y="1013"/>
                    </a:lnTo>
                    <a:lnTo>
                      <a:pt x="1823" y="1144"/>
                    </a:lnTo>
                    <a:cubicBezTo>
                      <a:pt x="1823" y="1370"/>
                      <a:pt x="2001" y="1560"/>
                      <a:pt x="2239" y="1596"/>
                    </a:cubicBezTo>
                    <a:lnTo>
                      <a:pt x="3001" y="1679"/>
                    </a:lnTo>
                    <a:lnTo>
                      <a:pt x="3001" y="1"/>
                    </a:lnTo>
                    <a:close/>
                  </a:path>
                </a:pathLst>
              </a:custGeom>
              <a:solidFill>
                <a:srgbClr val="0242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 name="Google Shape;343;p40"/>
              <p:cNvSpPr/>
              <p:nvPr/>
            </p:nvSpPr>
            <p:spPr>
              <a:xfrm>
                <a:off x="2980272" y="3707896"/>
                <a:ext cx="145747" cy="136467"/>
              </a:xfrm>
              <a:custGeom>
                <a:rect b="b" l="l" r="r" t="t"/>
                <a:pathLst>
                  <a:path extrusionOk="0" h="1941" w="2073">
                    <a:moveTo>
                      <a:pt x="1048" y="393"/>
                    </a:moveTo>
                    <a:cubicBezTo>
                      <a:pt x="1155" y="393"/>
                      <a:pt x="1251" y="417"/>
                      <a:pt x="1346" y="465"/>
                    </a:cubicBezTo>
                    <a:cubicBezTo>
                      <a:pt x="1548" y="596"/>
                      <a:pt x="1655" y="858"/>
                      <a:pt x="1608" y="1084"/>
                    </a:cubicBezTo>
                    <a:cubicBezTo>
                      <a:pt x="1548" y="1358"/>
                      <a:pt x="1310" y="1548"/>
                      <a:pt x="1048" y="1548"/>
                    </a:cubicBezTo>
                    <a:cubicBezTo>
                      <a:pt x="810" y="1548"/>
                      <a:pt x="584" y="1405"/>
                      <a:pt x="489" y="1167"/>
                    </a:cubicBezTo>
                    <a:cubicBezTo>
                      <a:pt x="405" y="929"/>
                      <a:pt x="489" y="667"/>
                      <a:pt x="691" y="512"/>
                    </a:cubicBezTo>
                    <a:cubicBezTo>
                      <a:pt x="786" y="441"/>
                      <a:pt x="905" y="393"/>
                      <a:pt x="1048" y="393"/>
                    </a:cubicBezTo>
                    <a:close/>
                    <a:moveTo>
                      <a:pt x="1048" y="0"/>
                    </a:moveTo>
                    <a:cubicBezTo>
                      <a:pt x="834" y="0"/>
                      <a:pt x="608" y="84"/>
                      <a:pt x="453" y="215"/>
                    </a:cubicBezTo>
                    <a:cubicBezTo>
                      <a:pt x="120" y="465"/>
                      <a:pt x="0" y="893"/>
                      <a:pt x="143" y="1298"/>
                    </a:cubicBezTo>
                    <a:cubicBezTo>
                      <a:pt x="274" y="1691"/>
                      <a:pt x="643" y="1941"/>
                      <a:pt x="1048" y="1941"/>
                    </a:cubicBezTo>
                    <a:cubicBezTo>
                      <a:pt x="1501" y="1941"/>
                      <a:pt x="1905" y="1608"/>
                      <a:pt x="1977" y="1167"/>
                    </a:cubicBezTo>
                    <a:cubicBezTo>
                      <a:pt x="2072" y="762"/>
                      <a:pt x="1882" y="346"/>
                      <a:pt x="1536" y="143"/>
                    </a:cubicBezTo>
                    <a:cubicBezTo>
                      <a:pt x="1382" y="48"/>
                      <a:pt x="1227" y="0"/>
                      <a:pt x="1048" y="0"/>
                    </a:cubicBezTo>
                    <a:close/>
                  </a:path>
                </a:pathLst>
              </a:custGeom>
              <a:solidFill>
                <a:srgbClr val="0121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 name="Google Shape;344;p40"/>
              <p:cNvSpPr/>
              <p:nvPr/>
            </p:nvSpPr>
            <p:spPr>
              <a:xfrm>
                <a:off x="3037995" y="3762666"/>
                <a:ext cx="30232" cy="28123"/>
              </a:xfrm>
              <a:custGeom>
                <a:rect b="b" l="l" r="r" t="t"/>
                <a:pathLst>
                  <a:path extrusionOk="0" h="400" w="430">
                    <a:moveTo>
                      <a:pt x="217" y="1"/>
                    </a:moveTo>
                    <a:cubicBezTo>
                      <a:pt x="176" y="1"/>
                      <a:pt x="136" y="16"/>
                      <a:pt x="96" y="43"/>
                    </a:cubicBezTo>
                    <a:cubicBezTo>
                      <a:pt x="37" y="90"/>
                      <a:pt x="1" y="174"/>
                      <a:pt x="37" y="269"/>
                    </a:cubicBezTo>
                    <a:cubicBezTo>
                      <a:pt x="61" y="340"/>
                      <a:pt x="132" y="400"/>
                      <a:pt x="215" y="400"/>
                    </a:cubicBezTo>
                    <a:cubicBezTo>
                      <a:pt x="299" y="400"/>
                      <a:pt x="394" y="340"/>
                      <a:pt x="406" y="257"/>
                    </a:cubicBezTo>
                    <a:cubicBezTo>
                      <a:pt x="430" y="150"/>
                      <a:pt x="394" y="79"/>
                      <a:pt x="311" y="31"/>
                    </a:cubicBezTo>
                    <a:cubicBezTo>
                      <a:pt x="279" y="10"/>
                      <a:pt x="248" y="1"/>
                      <a:pt x="217" y="1"/>
                    </a:cubicBezTo>
                    <a:close/>
                  </a:path>
                </a:pathLst>
              </a:custGeom>
              <a:solidFill>
                <a:srgbClr val="0121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 name="Google Shape;345;p40"/>
              <p:cNvSpPr/>
              <p:nvPr/>
            </p:nvSpPr>
            <p:spPr>
              <a:xfrm>
                <a:off x="3193727" y="3707896"/>
                <a:ext cx="145747" cy="136467"/>
              </a:xfrm>
              <a:custGeom>
                <a:rect b="b" l="l" r="r" t="t"/>
                <a:pathLst>
                  <a:path extrusionOk="0" h="1941" w="2073">
                    <a:moveTo>
                      <a:pt x="1060" y="393"/>
                    </a:moveTo>
                    <a:cubicBezTo>
                      <a:pt x="1167" y="393"/>
                      <a:pt x="1275" y="417"/>
                      <a:pt x="1358" y="465"/>
                    </a:cubicBezTo>
                    <a:cubicBezTo>
                      <a:pt x="1548" y="596"/>
                      <a:pt x="1667" y="858"/>
                      <a:pt x="1620" y="1084"/>
                    </a:cubicBezTo>
                    <a:cubicBezTo>
                      <a:pt x="1560" y="1358"/>
                      <a:pt x="1322" y="1548"/>
                      <a:pt x="1060" y="1548"/>
                    </a:cubicBezTo>
                    <a:cubicBezTo>
                      <a:pt x="822" y="1548"/>
                      <a:pt x="596" y="1405"/>
                      <a:pt x="513" y="1167"/>
                    </a:cubicBezTo>
                    <a:cubicBezTo>
                      <a:pt x="417" y="929"/>
                      <a:pt x="513" y="667"/>
                      <a:pt x="703" y="512"/>
                    </a:cubicBezTo>
                    <a:cubicBezTo>
                      <a:pt x="810" y="441"/>
                      <a:pt x="929" y="393"/>
                      <a:pt x="1060" y="393"/>
                    </a:cubicBezTo>
                    <a:close/>
                    <a:moveTo>
                      <a:pt x="1048" y="0"/>
                    </a:moveTo>
                    <a:cubicBezTo>
                      <a:pt x="834" y="0"/>
                      <a:pt x="620" y="84"/>
                      <a:pt x="453" y="215"/>
                    </a:cubicBezTo>
                    <a:cubicBezTo>
                      <a:pt x="120" y="465"/>
                      <a:pt x="1" y="893"/>
                      <a:pt x="143" y="1298"/>
                    </a:cubicBezTo>
                    <a:cubicBezTo>
                      <a:pt x="274" y="1691"/>
                      <a:pt x="643" y="1941"/>
                      <a:pt x="1048" y="1941"/>
                    </a:cubicBezTo>
                    <a:cubicBezTo>
                      <a:pt x="1513" y="1941"/>
                      <a:pt x="1906" y="1608"/>
                      <a:pt x="1989" y="1167"/>
                    </a:cubicBezTo>
                    <a:cubicBezTo>
                      <a:pt x="2072" y="762"/>
                      <a:pt x="1894" y="346"/>
                      <a:pt x="1536" y="143"/>
                    </a:cubicBezTo>
                    <a:cubicBezTo>
                      <a:pt x="1394" y="48"/>
                      <a:pt x="1227" y="0"/>
                      <a:pt x="1048" y="0"/>
                    </a:cubicBezTo>
                    <a:close/>
                  </a:path>
                </a:pathLst>
              </a:custGeom>
              <a:solidFill>
                <a:srgbClr val="0121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 name="Google Shape;346;p40"/>
              <p:cNvSpPr/>
              <p:nvPr/>
            </p:nvSpPr>
            <p:spPr>
              <a:xfrm>
                <a:off x="3252293" y="3762666"/>
                <a:ext cx="29389" cy="28123"/>
              </a:xfrm>
              <a:custGeom>
                <a:rect b="b" l="l" r="r" t="t"/>
                <a:pathLst>
                  <a:path extrusionOk="0" h="400" w="418">
                    <a:moveTo>
                      <a:pt x="219" y="1"/>
                    </a:moveTo>
                    <a:cubicBezTo>
                      <a:pt x="176" y="1"/>
                      <a:pt x="136" y="16"/>
                      <a:pt x="96" y="43"/>
                    </a:cubicBezTo>
                    <a:cubicBezTo>
                      <a:pt x="37" y="90"/>
                      <a:pt x="1" y="174"/>
                      <a:pt x="37" y="269"/>
                    </a:cubicBezTo>
                    <a:cubicBezTo>
                      <a:pt x="61" y="340"/>
                      <a:pt x="144" y="400"/>
                      <a:pt x="215" y="400"/>
                    </a:cubicBezTo>
                    <a:cubicBezTo>
                      <a:pt x="299" y="400"/>
                      <a:pt x="394" y="340"/>
                      <a:pt x="406" y="257"/>
                    </a:cubicBezTo>
                    <a:cubicBezTo>
                      <a:pt x="418" y="150"/>
                      <a:pt x="394" y="79"/>
                      <a:pt x="322" y="31"/>
                    </a:cubicBezTo>
                    <a:cubicBezTo>
                      <a:pt x="286" y="10"/>
                      <a:pt x="252" y="1"/>
                      <a:pt x="219" y="1"/>
                    </a:cubicBezTo>
                    <a:close/>
                  </a:path>
                </a:pathLst>
              </a:custGeom>
              <a:solidFill>
                <a:srgbClr val="0121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47" name="Google Shape;347;p40"/>
            <p:cNvGrpSpPr/>
            <p:nvPr/>
          </p:nvGrpSpPr>
          <p:grpSpPr>
            <a:xfrm>
              <a:off x="9881208" y="1576551"/>
              <a:ext cx="1585157" cy="1544485"/>
              <a:chOff x="6029806" y="1443486"/>
              <a:chExt cx="463819" cy="463046"/>
            </a:xfrm>
          </p:grpSpPr>
          <p:sp>
            <p:nvSpPr>
              <p:cNvPr id="348" name="Google Shape;348;p40"/>
              <p:cNvSpPr/>
              <p:nvPr/>
            </p:nvSpPr>
            <p:spPr>
              <a:xfrm>
                <a:off x="6264212" y="1443486"/>
                <a:ext cx="229413" cy="182589"/>
              </a:xfrm>
              <a:custGeom>
                <a:rect b="b" l="l" r="r" t="t"/>
                <a:pathLst>
                  <a:path extrusionOk="0" h="2597" w="3263">
                    <a:moveTo>
                      <a:pt x="953" y="1"/>
                    </a:moveTo>
                    <a:cubicBezTo>
                      <a:pt x="620" y="1"/>
                      <a:pt x="370" y="275"/>
                      <a:pt x="370" y="596"/>
                    </a:cubicBezTo>
                    <a:lnTo>
                      <a:pt x="370" y="692"/>
                    </a:lnTo>
                    <a:lnTo>
                      <a:pt x="251" y="692"/>
                    </a:lnTo>
                    <a:cubicBezTo>
                      <a:pt x="144" y="692"/>
                      <a:pt x="72" y="763"/>
                      <a:pt x="60" y="870"/>
                    </a:cubicBezTo>
                    <a:lnTo>
                      <a:pt x="1" y="1942"/>
                    </a:lnTo>
                    <a:cubicBezTo>
                      <a:pt x="227" y="2025"/>
                      <a:pt x="370" y="2239"/>
                      <a:pt x="370" y="2477"/>
                    </a:cubicBezTo>
                    <a:lnTo>
                      <a:pt x="370" y="2597"/>
                    </a:lnTo>
                    <a:lnTo>
                      <a:pt x="727" y="2120"/>
                    </a:lnTo>
                    <a:cubicBezTo>
                      <a:pt x="822" y="2001"/>
                      <a:pt x="953" y="1930"/>
                      <a:pt x="1096" y="1894"/>
                    </a:cubicBezTo>
                    <a:lnTo>
                      <a:pt x="1037" y="858"/>
                    </a:lnTo>
                    <a:cubicBezTo>
                      <a:pt x="1037" y="751"/>
                      <a:pt x="953" y="668"/>
                      <a:pt x="846" y="668"/>
                    </a:cubicBezTo>
                    <a:lnTo>
                      <a:pt x="739" y="668"/>
                    </a:lnTo>
                    <a:lnTo>
                      <a:pt x="739" y="584"/>
                    </a:lnTo>
                    <a:cubicBezTo>
                      <a:pt x="739" y="465"/>
                      <a:pt x="834" y="370"/>
                      <a:pt x="953" y="370"/>
                    </a:cubicBezTo>
                    <a:lnTo>
                      <a:pt x="3061" y="370"/>
                    </a:lnTo>
                    <a:cubicBezTo>
                      <a:pt x="3168" y="370"/>
                      <a:pt x="3263" y="287"/>
                      <a:pt x="3263" y="180"/>
                    </a:cubicBezTo>
                    <a:cubicBezTo>
                      <a:pt x="3263" y="96"/>
                      <a:pt x="3168" y="1"/>
                      <a:pt x="3061" y="1"/>
                    </a:cubicBezTo>
                    <a:close/>
                  </a:path>
                </a:pathLst>
              </a:custGeom>
              <a:solidFill>
                <a:srgbClr val="0242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 name="Google Shape;349;p40"/>
              <p:cNvSpPr/>
              <p:nvPr/>
            </p:nvSpPr>
            <p:spPr>
              <a:xfrm>
                <a:off x="6152915" y="1759942"/>
                <a:ext cx="54488" cy="52801"/>
              </a:xfrm>
              <a:custGeom>
                <a:rect b="b" l="l" r="r" t="t"/>
                <a:pathLst>
                  <a:path extrusionOk="0" h="751" w="775">
                    <a:moveTo>
                      <a:pt x="774" y="0"/>
                    </a:moveTo>
                    <a:cubicBezTo>
                      <a:pt x="715" y="0"/>
                      <a:pt x="655" y="0"/>
                      <a:pt x="595" y="12"/>
                    </a:cubicBezTo>
                    <a:cubicBezTo>
                      <a:pt x="322" y="48"/>
                      <a:pt x="203" y="131"/>
                      <a:pt x="155" y="167"/>
                    </a:cubicBezTo>
                    <a:cubicBezTo>
                      <a:pt x="83" y="239"/>
                      <a:pt x="0" y="346"/>
                      <a:pt x="48" y="477"/>
                    </a:cubicBezTo>
                    <a:lnTo>
                      <a:pt x="119" y="405"/>
                    </a:lnTo>
                    <a:cubicBezTo>
                      <a:pt x="161" y="364"/>
                      <a:pt x="211" y="343"/>
                      <a:pt x="261" y="343"/>
                    </a:cubicBezTo>
                    <a:cubicBezTo>
                      <a:pt x="310" y="343"/>
                      <a:pt x="357" y="364"/>
                      <a:pt x="393" y="405"/>
                    </a:cubicBezTo>
                    <a:cubicBezTo>
                      <a:pt x="464" y="477"/>
                      <a:pt x="464" y="596"/>
                      <a:pt x="393" y="667"/>
                    </a:cubicBezTo>
                    <a:lnTo>
                      <a:pt x="322" y="739"/>
                    </a:lnTo>
                    <a:cubicBezTo>
                      <a:pt x="334" y="739"/>
                      <a:pt x="357" y="751"/>
                      <a:pt x="381" y="751"/>
                    </a:cubicBezTo>
                    <a:cubicBezTo>
                      <a:pt x="453" y="751"/>
                      <a:pt x="536" y="727"/>
                      <a:pt x="619" y="632"/>
                    </a:cubicBezTo>
                    <a:cubicBezTo>
                      <a:pt x="738" y="524"/>
                      <a:pt x="762" y="227"/>
                      <a:pt x="774"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 name="Google Shape;350;p40"/>
              <p:cNvSpPr/>
              <p:nvPr/>
            </p:nvSpPr>
            <p:spPr>
              <a:xfrm>
                <a:off x="6029806" y="1604210"/>
                <a:ext cx="463819" cy="302322"/>
              </a:xfrm>
              <a:custGeom>
                <a:rect b="b" l="l" r="r" t="t"/>
                <a:pathLst>
                  <a:path extrusionOk="0" h="4300" w="6597">
                    <a:moveTo>
                      <a:pt x="4097" y="2144"/>
                    </a:moveTo>
                    <a:cubicBezTo>
                      <a:pt x="4192" y="2144"/>
                      <a:pt x="4287" y="2227"/>
                      <a:pt x="4287" y="2335"/>
                    </a:cubicBezTo>
                    <a:cubicBezTo>
                      <a:pt x="4287" y="2442"/>
                      <a:pt x="4192" y="2525"/>
                      <a:pt x="4097" y="2525"/>
                    </a:cubicBezTo>
                    <a:lnTo>
                      <a:pt x="3692" y="2525"/>
                    </a:lnTo>
                    <a:cubicBezTo>
                      <a:pt x="3585" y="2525"/>
                      <a:pt x="3501" y="2442"/>
                      <a:pt x="3501" y="2335"/>
                    </a:cubicBezTo>
                    <a:cubicBezTo>
                      <a:pt x="3501" y="2227"/>
                      <a:pt x="3585" y="2144"/>
                      <a:pt x="3692" y="2144"/>
                    </a:cubicBezTo>
                    <a:close/>
                    <a:moveTo>
                      <a:pt x="5371" y="2144"/>
                    </a:moveTo>
                    <a:cubicBezTo>
                      <a:pt x="5478" y="2144"/>
                      <a:pt x="5561" y="2227"/>
                      <a:pt x="5561" y="2335"/>
                    </a:cubicBezTo>
                    <a:cubicBezTo>
                      <a:pt x="5561" y="2442"/>
                      <a:pt x="5478" y="2525"/>
                      <a:pt x="5371" y="2525"/>
                    </a:cubicBezTo>
                    <a:lnTo>
                      <a:pt x="4966" y="2525"/>
                    </a:lnTo>
                    <a:cubicBezTo>
                      <a:pt x="4871" y="2525"/>
                      <a:pt x="4775" y="2442"/>
                      <a:pt x="4775" y="2335"/>
                    </a:cubicBezTo>
                    <a:cubicBezTo>
                      <a:pt x="4775" y="2227"/>
                      <a:pt x="4871" y="2144"/>
                      <a:pt x="4966" y="2144"/>
                    </a:cubicBezTo>
                    <a:close/>
                    <a:moveTo>
                      <a:pt x="4097" y="2918"/>
                    </a:moveTo>
                    <a:cubicBezTo>
                      <a:pt x="4192" y="2918"/>
                      <a:pt x="4287" y="3001"/>
                      <a:pt x="4287" y="3108"/>
                    </a:cubicBezTo>
                    <a:cubicBezTo>
                      <a:pt x="4287" y="3216"/>
                      <a:pt x="4192" y="3299"/>
                      <a:pt x="4097" y="3299"/>
                    </a:cubicBezTo>
                    <a:lnTo>
                      <a:pt x="3692" y="3299"/>
                    </a:lnTo>
                    <a:cubicBezTo>
                      <a:pt x="3585" y="3299"/>
                      <a:pt x="3501" y="3216"/>
                      <a:pt x="3501" y="3108"/>
                    </a:cubicBezTo>
                    <a:cubicBezTo>
                      <a:pt x="3501" y="3001"/>
                      <a:pt x="3585" y="2918"/>
                      <a:pt x="3692" y="2918"/>
                    </a:cubicBezTo>
                    <a:close/>
                    <a:moveTo>
                      <a:pt x="5371" y="2918"/>
                    </a:moveTo>
                    <a:cubicBezTo>
                      <a:pt x="5478" y="2918"/>
                      <a:pt x="5561" y="3001"/>
                      <a:pt x="5561" y="3108"/>
                    </a:cubicBezTo>
                    <a:cubicBezTo>
                      <a:pt x="5561" y="3216"/>
                      <a:pt x="5478" y="3299"/>
                      <a:pt x="5371" y="3299"/>
                    </a:cubicBezTo>
                    <a:lnTo>
                      <a:pt x="4966" y="3299"/>
                    </a:lnTo>
                    <a:cubicBezTo>
                      <a:pt x="4871" y="3299"/>
                      <a:pt x="4775" y="3216"/>
                      <a:pt x="4775" y="3108"/>
                    </a:cubicBezTo>
                    <a:cubicBezTo>
                      <a:pt x="4775" y="3001"/>
                      <a:pt x="4871" y="2918"/>
                      <a:pt x="4966" y="2918"/>
                    </a:cubicBezTo>
                    <a:close/>
                    <a:moveTo>
                      <a:pt x="2583" y="1876"/>
                    </a:moveTo>
                    <a:cubicBezTo>
                      <a:pt x="2652" y="1876"/>
                      <a:pt x="2700" y="1879"/>
                      <a:pt x="2716" y="1882"/>
                    </a:cubicBezTo>
                    <a:cubicBezTo>
                      <a:pt x="2811" y="1882"/>
                      <a:pt x="2894" y="1977"/>
                      <a:pt x="2894" y="2061"/>
                    </a:cubicBezTo>
                    <a:cubicBezTo>
                      <a:pt x="2930" y="2096"/>
                      <a:pt x="2966" y="2811"/>
                      <a:pt x="2644" y="3132"/>
                    </a:cubicBezTo>
                    <a:cubicBezTo>
                      <a:pt x="2466" y="3335"/>
                      <a:pt x="2275" y="3370"/>
                      <a:pt x="2144" y="3370"/>
                    </a:cubicBezTo>
                    <a:lnTo>
                      <a:pt x="2096" y="3370"/>
                    </a:lnTo>
                    <a:cubicBezTo>
                      <a:pt x="1989" y="3358"/>
                      <a:pt x="1870" y="3335"/>
                      <a:pt x="1787" y="3263"/>
                    </a:cubicBezTo>
                    <a:lnTo>
                      <a:pt x="1537" y="3525"/>
                    </a:lnTo>
                    <a:cubicBezTo>
                      <a:pt x="1489" y="3561"/>
                      <a:pt x="1442" y="3585"/>
                      <a:pt x="1394" y="3585"/>
                    </a:cubicBezTo>
                    <a:cubicBezTo>
                      <a:pt x="1358" y="3585"/>
                      <a:pt x="1299" y="3573"/>
                      <a:pt x="1263" y="3525"/>
                    </a:cubicBezTo>
                    <a:cubicBezTo>
                      <a:pt x="1192" y="3442"/>
                      <a:pt x="1192" y="3335"/>
                      <a:pt x="1263" y="3251"/>
                    </a:cubicBezTo>
                    <a:lnTo>
                      <a:pt x="1501" y="3013"/>
                    </a:lnTo>
                    <a:cubicBezTo>
                      <a:pt x="1323" y="2739"/>
                      <a:pt x="1346" y="2418"/>
                      <a:pt x="1620" y="2156"/>
                    </a:cubicBezTo>
                    <a:cubicBezTo>
                      <a:pt x="1861" y="1916"/>
                      <a:pt x="2345" y="1876"/>
                      <a:pt x="2583" y="1876"/>
                    </a:cubicBezTo>
                    <a:close/>
                    <a:moveTo>
                      <a:pt x="1251" y="1"/>
                    </a:moveTo>
                    <a:cubicBezTo>
                      <a:pt x="1192" y="1"/>
                      <a:pt x="1132" y="25"/>
                      <a:pt x="1084" y="72"/>
                    </a:cubicBezTo>
                    <a:lnTo>
                      <a:pt x="1" y="1608"/>
                    </a:lnTo>
                    <a:lnTo>
                      <a:pt x="1" y="4299"/>
                    </a:lnTo>
                    <a:lnTo>
                      <a:pt x="6573" y="4299"/>
                    </a:lnTo>
                    <a:lnTo>
                      <a:pt x="6573" y="191"/>
                    </a:lnTo>
                    <a:cubicBezTo>
                      <a:pt x="6597" y="84"/>
                      <a:pt x="6502" y="1"/>
                      <a:pt x="6395" y="1"/>
                    </a:cubicBezTo>
                    <a:lnTo>
                      <a:pt x="6180" y="1"/>
                    </a:lnTo>
                    <a:cubicBezTo>
                      <a:pt x="6121" y="1"/>
                      <a:pt x="6061" y="25"/>
                      <a:pt x="6025" y="72"/>
                    </a:cubicBezTo>
                    <a:lnTo>
                      <a:pt x="4954" y="1442"/>
                    </a:lnTo>
                    <a:lnTo>
                      <a:pt x="4954" y="191"/>
                    </a:lnTo>
                    <a:cubicBezTo>
                      <a:pt x="4954" y="84"/>
                      <a:pt x="4871" y="1"/>
                      <a:pt x="4763" y="1"/>
                    </a:cubicBezTo>
                    <a:lnTo>
                      <a:pt x="4525" y="1"/>
                    </a:lnTo>
                    <a:cubicBezTo>
                      <a:pt x="4466" y="1"/>
                      <a:pt x="4406" y="25"/>
                      <a:pt x="4371" y="72"/>
                    </a:cubicBezTo>
                    <a:lnTo>
                      <a:pt x="3323" y="1430"/>
                    </a:lnTo>
                    <a:lnTo>
                      <a:pt x="3323" y="191"/>
                    </a:lnTo>
                    <a:cubicBezTo>
                      <a:pt x="3323" y="84"/>
                      <a:pt x="3228" y="1"/>
                      <a:pt x="3120" y="1"/>
                    </a:cubicBezTo>
                    <a:lnTo>
                      <a:pt x="2882" y="1"/>
                    </a:lnTo>
                    <a:cubicBezTo>
                      <a:pt x="2823" y="1"/>
                      <a:pt x="2763" y="25"/>
                      <a:pt x="2739" y="72"/>
                    </a:cubicBezTo>
                    <a:lnTo>
                      <a:pt x="1680" y="1430"/>
                    </a:lnTo>
                    <a:lnTo>
                      <a:pt x="1680" y="191"/>
                    </a:lnTo>
                    <a:cubicBezTo>
                      <a:pt x="1680" y="84"/>
                      <a:pt x="1596" y="1"/>
                      <a:pt x="1489" y="1"/>
                    </a:cubicBezTo>
                    <a:close/>
                  </a:path>
                </a:pathLst>
              </a:custGeom>
              <a:solidFill>
                <a:srgbClr val="0242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51" name="Google Shape;351;p40"/>
            <p:cNvSpPr/>
            <p:nvPr/>
          </p:nvSpPr>
          <p:spPr>
            <a:xfrm>
              <a:off x="8359176" y="1154243"/>
              <a:ext cx="1398693" cy="2076986"/>
            </a:xfrm>
            <a:custGeom>
              <a:rect b="b" l="l" r="r" t="t"/>
              <a:pathLst>
                <a:path extrusionOk="0" h="6609" w="5382">
                  <a:moveTo>
                    <a:pt x="3120" y="382"/>
                  </a:moveTo>
                  <a:lnTo>
                    <a:pt x="3203" y="894"/>
                  </a:lnTo>
                  <a:lnTo>
                    <a:pt x="2762" y="787"/>
                  </a:lnTo>
                  <a:cubicBezTo>
                    <a:pt x="2739" y="787"/>
                    <a:pt x="2720" y="781"/>
                    <a:pt x="2703" y="781"/>
                  </a:cubicBezTo>
                  <a:cubicBezTo>
                    <a:pt x="2695" y="781"/>
                    <a:pt x="2687" y="783"/>
                    <a:pt x="2679" y="787"/>
                  </a:cubicBezTo>
                  <a:lnTo>
                    <a:pt x="2179" y="906"/>
                  </a:lnTo>
                  <a:lnTo>
                    <a:pt x="2286" y="382"/>
                  </a:lnTo>
                  <a:close/>
                  <a:moveTo>
                    <a:pt x="1691" y="1418"/>
                  </a:moveTo>
                  <a:lnTo>
                    <a:pt x="1572" y="2037"/>
                  </a:lnTo>
                  <a:lnTo>
                    <a:pt x="917" y="2037"/>
                  </a:lnTo>
                  <a:lnTo>
                    <a:pt x="917" y="1608"/>
                  </a:lnTo>
                  <a:lnTo>
                    <a:pt x="1691" y="1418"/>
                  </a:lnTo>
                  <a:close/>
                  <a:moveTo>
                    <a:pt x="3715" y="1418"/>
                  </a:moveTo>
                  <a:lnTo>
                    <a:pt x="4489" y="1608"/>
                  </a:lnTo>
                  <a:lnTo>
                    <a:pt x="4489" y="2037"/>
                  </a:lnTo>
                  <a:lnTo>
                    <a:pt x="3834" y="2037"/>
                  </a:lnTo>
                  <a:lnTo>
                    <a:pt x="3715" y="1418"/>
                  </a:lnTo>
                  <a:close/>
                  <a:moveTo>
                    <a:pt x="2715" y="1180"/>
                  </a:moveTo>
                  <a:lnTo>
                    <a:pt x="3298" y="1322"/>
                  </a:lnTo>
                  <a:lnTo>
                    <a:pt x="3429" y="2049"/>
                  </a:lnTo>
                  <a:lnTo>
                    <a:pt x="1977" y="2049"/>
                  </a:lnTo>
                  <a:lnTo>
                    <a:pt x="1977" y="2037"/>
                  </a:lnTo>
                  <a:lnTo>
                    <a:pt x="2107" y="1322"/>
                  </a:lnTo>
                  <a:lnTo>
                    <a:pt x="2715" y="1180"/>
                  </a:lnTo>
                  <a:close/>
                  <a:moveTo>
                    <a:pt x="3155" y="2430"/>
                  </a:moveTo>
                  <a:lnTo>
                    <a:pt x="2703" y="2823"/>
                  </a:lnTo>
                  <a:lnTo>
                    <a:pt x="2262" y="2430"/>
                  </a:lnTo>
                  <a:close/>
                  <a:moveTo>
                    <a:pt x="3524" y="2584"/>
                  </a:moveTo>
                  <a:lnTo>
                    <a:pt x="3751" y="3751"/>
                  </a:lnTo>
                  <a:lnTo>
                    <a:pt x="2989" y="3085"/>
                  </a:lnTo>
                  <a:lnTo>
                    <a:pt x="3524" y="2584"/>
                  </a:lnTo>
                  <a:close/>
                  <a:moveTo>
                    <a:pt x="1869" y="2608"/>
                  </a:moveTo>
                  <a:lnTo>
                    <a:pt x="2405" y="3085"/>
                  </a:lnTo>
                  <a:lnTo>
                    <a:pt x="1643" y="3763"/>
                  </a:lnTo>
                  <a:lnTo>
                    <a:pt x="1869" y="2608"/>
                  </a:lnTo>
                  <a:close/>
                  <a:moveTo>
                    <a:pt x="4108" y="3477"/>
                  </a:moveTo>
                  <a:lnTo>
                    <a:pt x="5013" y="3656"/>
                  </a:lnTo>
                  <a:lnTo>
                    <a:pt x="5013" y="4073"/>
                  </a:lnTo>
                  <a:lnTo>
                    <a:pt x="4227" y="4073"/>
                  </a:lnTo>
                  <a:lnTo>
                    <a:pt x="4108" y="3477"/>
                  </a:lnTo>
                  <a:close/>
                  <a:moveTo>
                    <a:pt x="1322" y="3501"/>
                  </a:moveTo>
                  <a:lnTo>
                    <a:pt x="1215" y="4097"/>
                  </a:lnTo>
                  <a:lnTo>
                    <a:pt x="417" y="4097"/>
                  </a:lnTo>
                  <a:lnTo>
                    <a:pt x="417" y="3680"/>
                  </a:lnTo>
                  <a:lnTo>
                    <a:pt x="1322" y="3501"/>
                  </a:lnTo>
                  <a:close/>
                  <a:moveTo>
                    <a:pt x="2703" y="3346"/>
                  </a:moveTo>
                  <a:lnTo>
                    <a:pt x="3536" y="4097"/>
                  </a:lnTo>
                  <a:lnTo>
                    <a:pt x="1869" y="4097"/>
                  </a:lnTo>
                  <a:lnTo>
                    <a:pt x="2703" y="3346"/>
                  </a:lnTo>
                  <a:close/>
                  <a:moveTo>
                    <a:pt x="3334" y="4478"/>
                  </a:moveTo>
                  <a:lnTo>
                    <a:pt x="2691" y="4847"/>
                  </a:lnTo>
                  <a:lnTo>
                    <a:pt x="2048" y="4478"/>
                  </a:lnTo>
                  <a:close/>
                  <a:moveTo>
                    <a:pt x="3893" y="4585"/>
                  </a:moveTo>
                  <a:lnTo>
                    <a:pt x="4108" y="5668"/>
                  </a:lnTo>
                  <a:lnTo>
                    <a:pt x="3072" y="5073"/>
                  </a:lnTo>
                  <a:lnTo>
                    <a:pt x="3893" y="4585"/>
                  </a:lnTo>
                  <a:close/>
                  <a:moveTo>
                    <a:pt x="1500" y="4585"/>
                  </a:moveTo>
                  <a:lnTo>
                    <a:pt x="2322" y="5073"/>
                  </a:lnTo>
                  <a:lnTo>
                    <a:pt x="1286" y="5680"/>
                  </a:lnTo>
                  <a:lnTo>
                    <a:pt x="1500" y="4585"/>
                  </a:lnTo>
                  <a:close/>
                  <a:moveTo>
                    <a:pt x="2703" y="5299"/>
                  </a:moveTo>
                  <a:lnTo>
                    <a:pt x="3667" y="5859"/>
                  </a:lnTo>
                  <a:lnTo>
                    <a:pt x="1738" y="5859"/>
                  </a:lnTo>
                  <a:lnTo>
                    <a:pt x="2703" y="5299"/>
                  </a:lnTo>
                  <a:close/>
                  <a:moveTo>
                    <a:pt x="2107" y="1"/>
                  </a:moveTo>
                  <a:cubicBezTo>
                    <a:pt x="2024" y="1"/>
                    <a:pt x="1929" y="60"/>
                    <a:pt x="1917" y="156"/>
                  </a:cubicBezTo>
                  <a:lnTo>
                    <a:pt x="1750" y="989"/>
                  </a:lnTo>
                  <a:lnTo>
                    <a:pt x="667" y="1263"/>
                  </a:lnTo>
                  <a:cubicBezTo>
                    <a:pt x="572" y="1275"/>
                    <a:pt x="512" y="1370"/>
                    <a:pt x="512" y="1453"/>
                  </a:cubicBezTo>
                  <a:lnTo>
                    <a:pt x="512" y="2227"/>
                  </a:lnTo>
                  <a:cubicBezTo>
                    <a:pt x="512" y="2334"/>
                    <a:pt x="607" y="2430"/>
                    <a:pt x="714" y="2430"/>
                  </a:cubicBezTo>
                  <a:lnTo>
                    <a:pt x="738" y="2430"/>
                  </a:lnTo>
                  <a:lnTo>
                    <a:pt x="738" y="2573"/>
                  </a:lnTo>
                  <a:cubicBezTo>
                    <a:pt x="738" y="2668"/>
                    <a:pt x="798" y="2751"/>
                    <a:pt x="893" y="2763"/>
                  </a:cubicBezTo>
                  <a:cubicBezTo>
                    <a:pt x="912" y="2768"/>
                    <a:pt x="930" y="2771"/>
                    <a:pt x="948" y="2771"/>
                  </a:cubicBezTo>
                  <a:cubicBezTo>
                    <a:pt x="1053" y="2771"/>
                    <a:pt x="1131" y="2685"/>
                    <a:pt x="1131" y="2573"/>
                  </a:cubicBezTo>
                  <a:lnTo>
                    <a:pt x="1131" y="2430"/>
                  </a:lnTo>
                  <a:lnTo>
                    <a:pt x="1512" y="2430"/>
                  </a:lnTo>
                  <a:lnTo>
                    <a:pt x="1381" y="3096"/>
                  </a:lnTo>
                  <a:lnTo>
                    <a:pt x="155" y="3335"/>
                  </a:lnTo>
                  <a:cubicBezTo>
                    <a:pt x="72" y="3346"/>
                    <a:pt x="0" y="3430"/>
                    <a:pt x="0" y="3525"/>
                  </a:cubicBezTo>
                  <a:lnTo>
                    <a:pt x="0" y="4299"/>
                  </a:lnTo>
                  <a:cubicBezTo>
                    <a:pt x="0" y="4406"/>
                    <a:pt x="83" y="4489"/>
                    <a:pt x="191" y="4489"/>
                  </a:cubicBezTo>
                  <a:lnTo>
                    <a:pt x="333" y="4478"/>
                  </a:lnTo>
                  <a:lnTo>
                    <a:pt x="333" y="4632"/>
                  </a:lnTo>
                  <a:cubicBezTo>
                    <a:pt x="333" y="4716"/>
                    <a:pt x="393" y="4811"/>
                    <a:pt x="488" y="4823"/>
                  </a:cubicBezTo>
                  <a:cubicBezTo>
                    <a:pt x="503" y="4826"/>
                    <a:pt x="518" y="4827"/>
                    <a:pt x="532" y="4827"/>
                  </a:cubicBezTo>
                  <a:cubicBezTo>
                    <a:pt x="642" y="4827"/>
                    <a:pt x="726" y="4748"/>
                    <a:pt x="726" y="4632"/>
                  </a:cubicBezTo>
                  <a:lnTo>
                    <a:pt x="726" y="4478"/>
                  </a:lnTo>
                  <a:lnTo>
                    <a:pt x="1095" y="4478"/>
                  </a:lnTo>
                  <a:lnTo>
                    <a:pt x="738" y="6371"/>
                  </a:lnTo>
                  <a:cubicBezTo>
                    <a:pt x="726" y="6478"/>
                    <a:pt x="786" y="6573"/>
                    <a:pt x="881" y="6597"/>
                  </a:cubicBezTo>
                  <a:cubicBezTo>
                    <a:pt x="890" y="6598"/>
                    <a:pt x="899" y="6598"/>
                    <a:pt x="908" y="6598"/>
                  </a:cubicBezTo>
                  <a:cubicBezTo>
                    <a:pt x="1006" y="6598"/>
                    <a:pt x="1096" y="6540"/>
                    <a:pt x="1107" y="6442"/>
                  </a:cubicBezTo>
                  <a:lnTo>
                    <a:pt x="1143" y="6264"/>
                  </a:lnTo>
                  <a:lnTo>
                    <a:pt x="4155" y="6264"/>
                  </a:lnTo>
                  <a:lnTo>
                    <a:pt x="4191" y="6442"/>
                  </a:lnTo>
                  <a:cubicBezTo>
                    <a:pt x="4203" y="6537"/>
                    <a:pt x="4298" y="6609"/>
                    <a:pt x="4382" y="6609"/>
                  </a:cubicBezTo>
                  <a:lnTo>
                    <a:pt x="4417" y="6609"/>
                  </a:lnTo>
                  <a:cubicBezTo>
                    <a:pt x="4513" y="6597"/>
                    <a:pt x="4596" y="6490"/>
                    <a:pt x="4560" y="6383"/>
                  </a:cubicBezTo>
                  <a:lnTo>
                    <a:pt x="4203" y="4489"/>
                  </a:lnTo>
                  <a:lnTo>
                    <a:pt x="4596" y="4489"/>
                  </a:lnTo>
                  <a:lnTo>
                    <a:pt x="4596" y="4656"/>
                  </a:lnTo>
                  <a:cubicBezTo>
                    <a:pt x="4596" y="4763"/>
                    <a:pt x="4679" y="4847"/>
                    <a:pt x="4786" y="4847"/>
                  </a:cubicBezTo>
                  <a:cubicBezTo>
                    <a:pt x="4894" y="4847"/>
                    <a:pt x="4989" y="4656"/>
                    <a:pt x="4989" y="4656"/>
                  </a:cubicBezTo>
                  <a:lnTo>
                    <a:pt x="4989" y="4525"/>
                  </a:lnTo>
                  <a:lnTo>
                    <a:pt x="5132" y="4525"/>
                  </a:lnTo>
                  <a:cubicBezTo>
                    <a:pt x="5227" y="4513"/>
                    <a:pt x="5322" y="4430"/>
                    <a:pt x="5322" y="4323"/>
                  </a:cubicBezTo>
                  <a:lnTo>
                    <a:pt x="5322" y="3561"/>
                  </a:lnTo>
                  <a:cubicBezTo>
                    <a:pt x="5382" y="3418"/>
                    <a:pt x="5310" y="3335"/>
                    <a:pt x="5215" y="3323"/>
                  </a:cubicBezTo>
                  <a:lnTo>
                    <a:pt x="4012" y="3085"/>
                  </a:lnTo>
                  <a:lnTo>
                    <a:pt x="3893" y="2430"/>
                  </a:lnTo>
                  <a:lnTo>
                    <a:pt x="4263" y="2430"/>
                  </a:lnTo>
                  <a:lnTo>
                    <a:pt x="4263" y="2573"/>
                  </a:lnTo>
                  <a:cubicBezTo>
                    <a:pt x="4263" y="2668"/>
                    <a:pt x="4322" y="2751"/>
                    <a:pt x="4417" y="2763"/>
                  </a:cubicBezTo>
                  <a:cubicBezTo>
                    <a:pt x="4436" y="2768"/>
                    <a:pt x="4454" y="2771"/>
                    <a:pt x="4472" y="2771"/>
                  </a:cubicBezTo>
                  <a:cubicBezTo>
                    <a:pt x="4577" y="2771"/>
                    <a:pt x="4655" y="2685"/>
                    <a:pt x="4655" y="2573"/>
                  </a:cubicBezTo>
                  <a:lnTo>
                    <a:pt x="4655" y="2430"/>
                  </a:lnTo>
                  <a:lnTo>
                    <a:pt x="4667" y="2430"/>
                  </a:lnTo>
                  <a:cubicBezTo>
                    <a:pt x="4774" y="2430"/>
                    <a:pt x="4858" y="2334"/>
                    <a:pt x="4858" y="2227"/>
                  </a:cubicBezTo>
                  <a:lnTo>
                    <a:pt x="4858" y="1453"/>
                  </a:lnTo>
                  <a:cubicBezTo>
                    <a:pt x="4858" y="1370"/>
                    <a:pt x="4798" y="1299"/>
                    <a:pt x="4715" y="1263"/>
                  </a:cubicBezTo>
                  <a:lnTo>
                    <a:pt x="3608" y="989"/>
                  </a:lnTo>
                  <a:lnTo>
                    <a:pt x="3465" y="156"/>
                  </a:lnTo>
                  <a:cubicBezTo>
                    <a:pt x="3453" y="72"/>
                    <a:pt x="3370" y="1"/>
                    <a:pt x="3274" y="1"/>
                  </a:cubicBezTo>
                  <a:close/>
                </a:path>
              </a:pathLst>
            </a:custGeom>
            <a:solidFill>
              <a:srgbClr val="0242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41"/>
          <p:cNvSpPr txBox="1"/>
          <p:nvPr>
            <p:ph idx="1" type="body"/>
          </p:nvPr>
        </p:nvSpPr>
        <p:spPr>
          <a:xfrm>
            <a:off x="838199" y="1678713"/>
            <a:ext cx="9541934" cy="3843168"/>
          </a:xfrm>
          <a:prstGeom prst="rect">
            <a:avLst/>
          </a:prstGeom>
          <a:noFill/>
          <a:ln>
            <a:noFill/>
          </a:ln>
        </p:spPr>
        <p:txBody>
          <a:bodyPr anchorCtr="0" anchor="t" bIns="90000" lIns="90000" spcFirstLastPara="1" rIns="91425" wrap="square" tIns="36000">
            <a:noAutofit/>
          </a:bodyPr>
          <a:lstStyle/>
          <a:p>
            <a:pPr indent="0" lvl="0" marL="0" rtl="0" algn="l">
              <a:lnSpc>
                <a:spcPct val="90000"/>
              </a:lnSpc>
              <a:spcBef>
                <a:spcPts val="0"/>
              </a:spcBef>
              <a:spcAft>
                <a:spcPts val="0"/>
              </a:spcAft>
              <a:buSzPts val="1400"/>
              <a:buNone/>
            </a:pPr>
            <a:r>
              <a:rPr lang="sv-SE">
                <a:latin typeface="Open Sans"/>
                <a:ea typeface="Open Sans"/>
                <a:cs typeface="Open Sans"/>
                <a:sym typeface="Open Sans"/>
              </a:rPr>
              <a:t>Some examples why energy policy is inherently political may include:</a:t>
            </a:r>
            <a:endParaRPr/>
          </a:p>
          <a:p>
            <a:pPr indent="-285750" lvl="0" marL="285750" rtl="0" algn="l">
              <a:lnSpc>
                <a:spcPct val="90000"/>
              </a:lnSpc>
              <a:spcBef>
                <a:spcPts val="1000"/>
              </a:spcBef>
              <a:spcAft>
                <a:spcPts val="0"/>
              </a:spcAft>
              <a:buSzPts val="2000"/>
              <a:buFont typeface="Arial"/>
              <a:buChar char="•"/>
            </a:pPr>
            <a:r>
              <a:rPr lang="sv-SE">
                <a:latin typeface="Open Sans"/>
                <a:ea typeface="Open Sans"/>
                <a:cs typeface="Open Sans"/>
                <a:sym typeface="Open Sans"/>
              </a:rPr>
              <a:t>Financial support to the fossil fuel industry can be seen as a political decision to support the industry and its interests.</a:t>
            </a:r>
            <a:endParaRPr/>
          </a:p>
          <a:p>
            <a:pPr indent="-285750" lvl="0" marL="285750" rtl="0" algn="l">
              <a:lnSpc>
                <a:spcPct val="90000"/>
              </a:lnSpc>
              <a:spcBef>
                <a:spcPts val="1000"/>
              </a:spcBef>
              <a:spcAft>
                <a:spcPts val="0"/>
              </a:spcAft>
              <a:buSzPts val="2000"/>
              <a:buFont typeface="Arial"/>
              <a:buChar char="•"/>
            </a:pPr>
            <a:r>
              <a:rPr lang="sv-SE">
                <a:latin typeface="Open Sans"/>
                <a:ea typeface="Open Sans"/>
                <a:cs typeface="Open Sans"/>
                <a:sym typeface="Open Sans"/>
              </a:rPr>
              <a:t>Tax credits to promote the development of renewable energy sources may be seen as a political decision.</a:t>
            </a:r>
            <a:endParaRPr/>
          </a:p>
          <a:p>
            <a:pPr indent="-285750" lvl="0" marL="285750" rtl="0" algn="l">
              <a:lnSpc>
                <a:spcPct val="90000"/>
              </a:lnSpc>
              <a:spcBef>
                <a:spcPts val="1000"/>
              </a:spcBef>
              <a:spcAft>
                <a:spcPts val="0"/>
              </a:spcAft>
              <a:buSzPts val="2000"/>
              <a:buFont typeface="Arial"/>
              <a:buChar char="•"/>
            </a:pPr>
            <a:r>
              <a:rPr lang="sv-SE">
                <a:latin typeface="Open Sans"/>
                <a:ea typeface="Open Sans"/>
                <a:cs typeface="Open Sans"/>
                <a:sym typeface="Open Sans"/>
              </a:rPr>
              <a:t>Prioritising energy independence more than anything as a political goal.</a:t>
            </a:r>
            <a:endParaRPr/>
          </a:p>
          <a:p>
            <a:pPr indent="-285750" lvl="0" marL="285750" rtl="0" algn="l">
              <a:lnSpc>
                <a:spcPct val="90000"/>
              </a:lnSpc>
              <a:spcBef>
                <a:spcPts val="1000"/>
              </a:spcBef>
              <a:spcAft>
                <a:spcPts val="0"/>
              </a:spcAft>
              <a:buSzPts val="2000"/>
              <a:buFont typeface="Arial"/>
              <a:buChar char="•"/>
            </a:pPr>
            <a:r>
              <a:rPr lang="sv-SE">
                <a:latin typeface="Open Sans"/>
                <a:ea typeface="Open Sans"/>
                <a:cs typeface="Open Sans"/>
                <a:sym typeface="Open Sans"/>
              </a:rPr>
              <a:t>Climate regulations, such as carbon pricing, are often politically contentious, with economic impacts.</a:t>
            </a:r>
            <a:endParaRPr/>
          </a:p>
          <a:p>
            <a:pPr indent="-158750" lvl="0" marL="285750" rtl="0" algn="l">
              <a:lnSpc>
                <a:spcPct val="90000"/>
              </a:lnSpc>
              <a:spcBef>
                <a:spcPts val="1000"/>
              </a:spcBef>
              <a:spcAft>
                <a:spcPts val="0"/>
              </a:spcAft>
              <a:buSzPts val="2000"/>
              <a:buFont typeface="Arial"/>
              <a:buNone/>
            </a:pPr>
            <a:r>
              <a:t/>
            </a:r>
            <a:endParaRPr/>
          </a:p>
          <a:p>
            <a:pPr indent="-158750" lvl="0" marL="285750" rtl="0" algn="l">
              <a:lnSpc>
                <a:spcPct val="90000"/>
              </a:lnSpc>
              <a:spcBef>
                <a:spcPts val="1000"/>
              </a:spcBef>
              <a:spcAft>
                <a:spcPts val="0"/>
              </a:spcAft>
              <a:buSzPts val="2000"/>
              <a:buFont typeface="Arial"/>
              <a:buNone/>
            </a:pPr>
            <a:r>
              <a:t/>
            </a:r>
            <a:endParaRPr/>
          </a:p>
          <a:p>
            <a:pPr indent="-184150" lvl="0" marL="285750" rtl="0" algn="l">
              <a:lnSpc>
                <a:spcPct val="90000"/>
              </a:lnSpc>
              <a:spcBef>
                <a:spcPts val="1000"/>
              </a:spcBef>
              <a:spcAft>
                <a:spcPts val="0"/>
              </a:spcAft>
              <a:buSzPts val="1600"/>
              <a:buFont typeface="Arial"/>
              <a:buNone/>
            </a:pPr>
            <a:r>
              <a:t/>
            </a:r>
            <a:endParaRPr sz="1600">
              <a:latin typeface="Open Sans"/>
              <a:ea typeface="Open Sans"/>
              <a:cs typeface="Open Sans"/>
              <a:sym typeface="Open Sans"/>
            </a:endParaRPr>
          </a:p>
        </p:txBody>
      </p:sp>
      <p:sp>
        <p:nvSpPr>
          <p:cNvPr id="358" name="Google Shape;358;p41"/>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sv-SE" sz="1400"/>
              <a:t>‹#›</a:t>
            </a:fld>
            <a:endParaRPr sz="1400"/>
          </a:p>
        </p:txBody>
      </p:sp>
      <p:sp>
        <p:nvSpPr>
          <p:cNvPr id="359" name="Google Shape;359;p41"/>
          <p:cNvSpPr txBox="1"/>
          <p:nvPr>
            <p:ph idx="2" type="body"/>
          </p:nvPr>
        </p:nvSpPr>
        <p:spPr>
          <a:xfrm>
            <a:off x="838200" y="849890"/>
            <a:ext cx="6591300" cy="604836"/>
          </a:xfrm>
          <a:prstGeom prst="rect">
            <a:avLst/>
          </a:prstGeom>
          <a:noFill/>
          <a:ln>
            <a:noFill/>
          </a:ln>
        </p:spPr>
        <p:txBody>
          <a:bodyPr anchorCtr="0" anchor="t" bIns="90000" lIns="91425" spcFirstLastPara="1" rIns="91425" wrap="square" tIns="36000">
            <a:noAutofit/>
          </a:bodyPr>
          <a:lstStyle/>
          <a:p>
            <a:pPr indent="0" lvl="0" marL="0" rtl="0" algn="l">
              <a:lnSpc>
                <a:spcPct val="90000"/>
              </a:lnSpc>
              <a:spcBef>
                <a:spcPts val="1000"/>
              </a:spcBef>
              <a:spcAft>
                <a:spcPts val="0"/>
              </a:spcAft>
              <a:buClr>
                <a:schemeClr val="dk1"/>
              </a:buClr>
              <a:buSzPts val="2400"/>
              <a:buNone/>
            </a:pPr>
            <a:r>
              <a:rPr b="1" lang="sv-SE" sz="2400">
                <a:latin typeface="Open Sans"/>
                <a:ea typeface="Open Sans"/>
                <a:cs typeface="Open Sans"/>
                <a:sym typeface="Open Sans"/>
              </a:rPr>
              <a:t>2.5 The politics of energy policymaking</a:t>
            </a:r>
            <a:endParaRPr b="1" sz="2400">
              <a:latin typeface="Open Sans"/>
              <a:ea typeface="Open Sans"/>
              <a:cs typeface="Open Sans"/>
              <a:sym typeface="Open Sans"/>
            </a:endParaRPr>
          </a:p>
          <a:p>
            <a:pPr indent="0" lvl="0" marL="0" rtl="0" algn="l">
              <a:lnSpc>
                <a:spcPct val="90000"/>
              </a:lnSpc>
              <a:spcBef>
                <a:spcPts val="1000"/>
              </a:spcBef>
              <a:spcAft>
                <a:spcPts val="0"/>
              </a:spcAft>
              <a:buClr>
                <a:schemeClr val="dk1"/>
              </a:buClr>
              <a:buSzPts val="2400"/>
              <a:buNone/>
            </a:pPr>
            <a:r>
              <a:t/>
            </a:r>
            <a:endParaRPr/>
          </a:p>
        </p:txBody>
      </p:sp>
      <p:sp>
        <p:nvSpPr>
          <p:cNvPr id="360" name="Google Shape;360;p41"/>
          <p:cNvSpPr txBox="1"/>
          <p:nvPr/>
        </p:nvSpPr>
        <p:spPr>
          <a:xfrm>
            <a:off x="5799789" y="2999211"/>
            <a:ext cx="5340928" cy="1938549"/>
          </a:xfrm>
          <a:prstGeom prst="rect">
            <a:avLst/>
          </a:prstGeom>
          <a:noFill/>
          <a:ln>
            <a:noFill/>
          </a:ln>
        </p:spPr>
        <p:txBody>
          <a:bodyPr anchorCtr="0" anchor="t" bIns="90000" lIns="90000" spcFirstLastPara="1" rIns="91425" wrap="square" tIns="36000">
            <a:noAutofit/>
          </a:bodyPr>
          <a:lstStyle/>
          <a:p>
            <a:pPr indent="0" lvl="0" marL="0" marR="0" rtl="0" algn="l">
              <a:lnSpc>
                <a:spcPct val="9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4"/>
          <p:cNvSpPr txBox="1"/>
          <p:nvPr>
            <p:ph type="title"/>
          </p:nvPr>
        </p:nvSpPr>
        <p:spPr>
          <a:xfrm>
            <a:off x="838200" y="365125"/>
            <a:ext cx="10515600"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Helvetica Neue"/>
              <a:buNone/>
            </a:pPr>
            <a:r>
              <a:rPr lang="sv-SE" sz="3600">
                <a:latin typeface="Open Sans"/>
                <a:ea typeface="Open Sans"/>
                <a:cs typeface="Open Sans"/>
                <a:sym typeface="Open Sans"/>
              </a:rPr>
              <a:t>Lecture 2: Learning Outcomes</a:t>
            </a:r>
            <a:endParaRPr sz="3600"/>
          </a:p>
        </p:txBody>
      </p:sp>
      <p:sp>
        <p:nvSpPr>
          <p:cNvPr id="89" name="Google Shape;89;p4"/>
          <p:cNvSpPr txBox="1"/>
          <p:nvPr>
            <p:ph idx="1" type="body"/>
          </p:nvPr>
        </p:nvSpPr>
        <p:spPr>
          <a:xfrm>
            <a:off x="838199" y="2286001"/>
            <a:ext cx="7459133" cy="3236976"/>
          </a:xfrm>
          <a:prstGeom prst="rect">
            <a:avLst/>
          </a:prstGeom>
          <a:noFill/>
          <a:ln>
            <a:noFill/>
          </a:ln>
        </p:spPr>
        <p:txBody>
          <a:bodyPr anchorCtr="0" anchor="t" bIns="90000" lIns="90000" spcFirstLastPara="1" rIns="91425" wrap="square" tIns="36000">
            <a:noAutofit/>
          </a:bodyPr>
          <a:lstStyle/>
          <a:p>
            <a:pPr indent="0" lvl="0" marL="0" rtl="0" algn="l">
              <a:lnSpc>
                <a:spcPct val="90000"/>
              </a:lnSpc>
              <a:spcBef>
                <a:spcPts val="0"/>
              </a:spcBef>
              <a:spcAft>
                <a:spcPts val="0"/>
              </a:spcAft>
              <a:buSzPts val="1400"/>
              <a:buNone/>
            </a:pPr>
            <a:r>
              <a:rPr lang="sv-SE" sz="2000"/>
              <a:t>ILO1</a:t>
            </a:r>
            <a:r>
              <a:rPr lang="sv-SE"/>
              <a:t>:</a:t>
            </a:r>
            <a:r>
              <a:rPr lang="sv-SE" sz="2000"/>
              <a:t> Define policy and policymaking</a:t>
            </a:r>
            <a:endParaRPr/>
          </a:p>
          <a:p>
            <a:pPr indent="0" lvl="0" marL="0" rtl="0" algn="l">
              <a:lnSpc>
                <a:spcPct val="90000"/>
              </a:lnSpc>
              <a:spcBef>
                <a:spcPts val="1000"/>
              </a:spcBef>
              <a:spcAft>
                <a:spcPts val="0"/>
              </a:spcAft>
              <a:buSzPts val="1400"/>
              <a:buNone/>
            </a:pPr>
            <a:r>
              <a:rPr lang="sv-SE" sz="2000"/>
              <a:t>ILO2</a:t>
            </a:r>
            <a:r>
              <a:rPr lang="sv-SE"/>
              <a:t>:</a:t>
            </a:r>
            <a:r>
              <a:rPr lang="sv-SE" sz="2000"/>
              <a:t> Ex</a:t>
            </a:r>
            <a:r>
              <a:rPr lang="sv-SE"/>
              <a:t>plain the public </a:t>
            </a:r>
            <a:r>
              <a:rPr lang="sv-SE" sz="2000"/>
              <a:t>policymaking process (policy cycle)</a:t>
            </a:r>
            <a:endParaRPr/>
          </a:p>
          <a:p>
            <a:pPr indent="0" lvl="0" marL="0" rtl="0" algn="l">
              <a:lnSpc>
                <a:spcPct val="90000"/>
              </a:lnSpc>
              <a:spcBef>
                <a:spcPts val="1000"/>
              </a:spcBef>
              <a:spcAft>
                <a:spcPts val="0"/>
              </a:spcAft>
              <a:buSzPts val="1400"/>
              <a:buNone/>
            </a:pPr>
            <a:r>
              <a:rPr lang="sv-SE"/>
              <a:t>ILO3: Discuss the political nature of the policymaking process</a:t>
            </a:r>
            <a:endParaRPr sz="2000"/>
          </a:p>
          <a:p>
            <a:pPr indent="0" lvl="0" marL="0" rtl="0" algn="l">
              <a:lnSpc>
                <a:spcPct val="90000"/>
              </a:lnSpc>
              <a:spcBef>
                <a:spcPts val="1000"/>
              </a:spcBef>
              <a:spcAft>
                <a:spcPts val="0"/>
              </a:spcAft>
              <a:buSzPts val="1400"/>
              <a:buNone/>
            </a:pPr>
            <a:r>
              <a:rPr lang="sv-SE" sz="2000"/>
              <a:t>ILO4</a:t>
            </a:r>
            <a:r>
              <a:rPr lang="sv-SE"/>
              <a:t>:</a:t>
            </a:r>
            <a:r>
              <a:rPr lang="sv-SE" sz="2000"/>
              <a:t> Start to identify the political factors that influence policymaking.</a:t>
            </a:r>
            <a:endParaRPr/>
          </a:p>
          <a:p>
            <a:pPr indent="0" lvl="0" marL="0" rtl="0" algn="l">
              <a:lnSpc>
                <a:spcPct val="90000"/>
              </a:lnSpc>
              <a:spcBef>
                <a:spcPts val="1000"/>
              </a:spcBef>
              <a:spcAft>
                <a:spcPts val="0"/>
              </a:spcAft>
              <a:buSzPts val="1400"/>
              <a:buNone/>
            </a:pPr>
            <a:r>
              <a:rPr lang="sv-SE"/>
              <a:t>ILO5: Understand the politics associated with energy policymaking</a:t>
            </a:r>
            <a:endParaRPr sz="2000"/>
          </a:p>
        </p:txBody>
      </p:sp>
      <p:sp>
        <p:nvSpPr>
          <p:cNvPr id="90" name="Google Shape;90;p4"/>
          <p:cNvSpPr txBox="1"/>
          <p:nvPr>
            <p:ph idx="2" type="body"/>
          </p:nvPr>
        </p:nvSpPr>
        <p:spPr>
          <a:xfrm>
            <a:off x="834081" y="1681164"/>
            <a:ext cx="6616586" cy="604836"/>
          </a:xfrm>
          <a:prstGeom prst="rect">
            <a:avLst/>
          </a:prstGeom>
          <a:noFill/>
          <a:ln>
            <a:noFill/>
          </a:ln>
        </p:spPr>
        <p:txBody>
          <a:bodyPr anchorCtr="0" anchor="t" bIns="90000" lIns="91425" spcFirstLastPara="1" rIns="91425" wrap="square" tIns="36000">
            <a:noAutofit/>
          </a:bodyPr>
          <a:lstStyle/>
          <a:p>
            <a:pPr indent="0" lvl="0" marL="0" rtl="0" algn="l">
              <a:lnSpc>
                <a:spcPct val="90000"/>
              </a:lnSpc>
              <a:spcBef>
                <a:spcPts val="1000"/>
              </a:spcBef>
              <a:spcAft>
                <a:spcPts val="0"/>
              </a:spcAft>
              <a:buClr>
                <a:schemeClr val="dk1"/>
              </a:buClr>
              <a:buSzPts val="2400"/>
              <a:buNone/>
            </a:pPr>
            <a:r>
              <a:rPr lang="sv-SE" sz="2000">
                <a:latin typeface="Open Sans"/>
                <a:ea typeface="Open Sans"/>
                <a:cs typeface="Open Sans"/>
                <a:sym typeface="Open Sans"/>
              </a:rPr>
              <a:t>By the end of this lecture, you will be able to:</a:t>
            </a:r>
            <a:endParaRPr/>
          </a:p>
        </p:txBody>
      </p:sp>
      <p:sp>
        <p:nvSpPr>
          <p:cNvPr id="91" name="Google Shape;91;p4"/>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sv-SE" sz="1400"/>
              <a:t>‹#›</a:t>
            </a:fld>
            <a:endParaRPr sz="14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42"/>
          <p:cNvSpPr txBox="1"/>
          <p:nvPr>
            <p:ph type="title"/>
          </p:nvPr>
        </p:nvSpPr>
        <p:spPr>
          <a:xfrm>
            <a:off x="839788" y="365125"/>
            <a:ext cx="10515600"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Helvetica Neue"/>
              <a:buNone/>
            </a:pPr>
            <a:r>
              <a:rPr lang="sv-SE" sz="3200">
                <a:latin typeface="Open Sans"/>
                <a:ea typeface="Open Sans"/>
                <a:cs typeface="Open Sans"/>
                <a:sym typeface="Open Sans"/>
              </a:rPr>
              <a:t>Lecture 2</a:t>
            </a:r>
            <a:r>
              <a:rPr lang="sv-SE">
                <a:latin typeface="Open Sans"/>
                <a:ea typeface="Open Sans"/>
                <a:cs typeface="Open Sans"/>
                <a:sym typeface="Open Sans"/>
              </a:rPr>
              <a:t>.</a:t>
            </a:r>
            <a:r>
              <a:rPr lang="sv-SE" sz="3200">
                <a:latin typeface="Open Sans"/>
                <a:ea typeface="Open Sans"/>
                <a:cs typeface="Open Sans"/>
                <a:sym typeface="Open Sans"/>
              </a:rPr>
              <a:t> References</a:t>
            </a:r>
            <a:endParaRPr/>
          </a:p>
        </p:txBody>
      </p:sp>
      <p:sp>
        <p:nvSpPr>
          <p:cNvPr id="367" name="Google Shape;367;p42"/>
          <p:cNvSpPr txBox="1"/>
          <p:nvPr>
            <p:ph idx="1" type="body"/>
          </p:nvPr>
        </p:nvSpPr>
        <p:spPr>
          <a:xfrm>
            <a:off x="839788" y="1712055"/>
            <a:ext cx="7593011" cy="4035602"/>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120000"/>
              </a:lnSpc>
              <a:spcBef>
                <a:spcPts val="1000"/>
              </a:spcBef>
              <a:spcAft>
                <a:spcPts val="0"/>
              </a:spcAft>
              <a:buSzPct val="117936"/>
              <a:buNone/>
            </a:pPr>
            <a:r>
              <a:rPr lang="sv-SE" sz="2200">
                <a:latin typeface="Arial"/>
                <a:ea typeface="Arial"/>
                <a:cs typeface="Arial"/>
                <a:sym typeface="Arial"/>
              </a:rPr>
              <a:t>T. Dye. Policy Analysis: What Governments Do, Why They Do It, and What Difference It Makes. University of Alabama Press (1976)</a:t>
            </a:r>
            <a:endParaRPr/>
          </a:p>
          <a:p>
            <a:pPr indent="0" lvl="0" marL="0" rtl="0" algn="l">
              <a:lnSpc>
                <a:spcPct val="120000"/>
              </a:lnSpc>
              <a:spcBef>
                <a:spcPts val="1000"/>
              </a:spcBef>
              <a:spcAft>
                <a:spcPts val="0"/>
              </a:spcAft>
              <a:buSzPct val="117936"/>
              <a:buNone/>
            </a:pPr>
            <a:r>
              <a:rPr lang="sv-SE" sz="2200">
                <a:latin typeface="Arial"/>
                <a:ea typeface="Arial"/>
                <a:cs typeface="Arial"/>
                <a:sym typeface="Arial"/>
              </a:rPr>
              <a:t>P.A. Sabatier, C. Weible. Theories of the Policy Process (third ed.), Westview Press (2014)</a:t>
            </a:r>
            <a:endParaRPr/>
          </a:p>
          <a:p>
            <a:pPr indent="0" lvl="0" marL="0" rtl="0" algn="l">
              <a:lnSpc>
                <a:spcPct val="120000"/>
              </a:lnSpc>
              <a:spcBef>
                <a:spcPts val="1000"/>
              </a:spcBef>
              <a:spcAft>
                <a:spcPts val="0"/>
              </a:spcAft>
              <a:buSzPct val="117936"/>
              <a:buNone/>
            </a:pPr>
            <a:r>
              <a:rPr lang="sv-SE" sz="2200">
                <a:latin typeface="Arial"/>
                <a:ea typeface="Arial"/>
                <a:cs typeface="Arial"/>
                <a:sym typeface="Arial"/>
              </a:rPr>
              <a:t>﻿V. de Gooyert, A. ﻿Größler.  On the difference between theoretical and applied system dynamics modelling. System Dynamics Review 34 (2018), pp. 575-583</a:t>
            </a:r>
            <a:endParaRPr/>
          </a:p>
          <a:p>
            <a:pPr indent="0" lvl="0" marL="0" rtl="0" algn="l">
              <a:lnSpc>
                <a:spcPct val="120000"/>
              </a:lnSpc>
              <a:spcBef>
                <a:spcPts val="1000"/>
              </a:spcBef>
              <a:spcAft>
                <a:spcPts val="0"/>
              </a:spcAft>
              <a:buSzPct val="117936"/>
              <a:buNone/>
            </a:pPr>
            <a:r>
              <a:rPr lang="sv-SE" sz="2200">
                <a:latin typeface="Arial"/>
                <a:ea typeface="Arial"/>
                <a:cs typeface="Arial"/>
                <a:sym typeface="Arial"/>
              </a:rPr>
              <a:t>J. Kingdon Agenda, Alternatives, and Public Policies (2nd ed.), Longman Press, New York, USA (2003)</a:t>
            </a:r>
            <a:endParaRPr/>
          </a:p>
          <a:p>
            <a:pPr indent="-133350" lvl="0" marL="285750" rtl="0" algn="l">
              <a:lnSpc>
                <a:spcPct val="120000"/>
              </a:lnSpc>
              <a:spcBef>
                <a:spcPts val="1000"/>
              </a:spcBef>
              <a:spcAft>
                <a:spcPts val="0"/>
              </a:spcAft>
              <a:buSzPct val="144144"/>
              <a:buFont typeface="Arial"/>
              <a:buNone/>
            </a:pPr>
            <a:r>
              <a:t/>
            </a:r>
            <a:endParaRPr sz="1800"/>
          </a:p>
          <a:p>
            <a:pPr indent="-133350" lvl="0" marL="285750" rtl="0" algn="l">
              <a:lnSpc>
                <a:spcPct val="120000"/>
              </a:lnSpc>
              <a:spcBef>
                <a:spcPts val="1000"/>
              </a:spcBef>
              <a:spcAft>
                <a:spcPts val="0"/>
              </a:spcAft>
              <a:buSzPct val="144144"/>
              <a:buFont typeface="Arial"/>
              <a:buNone/>
            </a:pPr>
            <a:r>
              <a:t/>
            </a:r>
            <a:endParaRPr sz="1800"/>
          </a:p>
        </p:txBody>
      </p:sp>
      <p:sp>
        <p:nvSpPr>
          <p:cNvPr id="368" name="Google Shape;368;p42"/>
          <p:cNvSpPr txBox="1"/>
          <p:nvPr/>
        </p:nvSpPr>
        <p:spPr>
          <a:xfrm>
            <a:off x="11798300" y="6565900"/>
            <a:ext cx="393700" cy="292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1" i="0" lang="sv-SE" sz="1400" u="none" cap="none" strike="noStrike">
                <a:solidFill>
                  <a:schemeClr val="lt1"/>
                </a:solidFill>
                <a:latin typeface="Arial"/>
                <a:ea typeface="Arial"/>
                <a:cs typeface="Arial"/>
                <a:sym typeface="Arial"/>
              </a:rPr>
              <a:t>‹#›</a:t>
            </a:fld>
            <a:endParaRPr b="1" i="0" sz="1400" u="none" cap="none" strike="noStrike">
              <a:solidFill>
                <a:schemeClr val="lt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43"/>
          <p:cNvSpPr txBox="1"/>
          <p:nvPr/>
        </p:nvSpPr>
        <p:spPr>
          <a:xfrm>
            <a:off x="4232564" y="1611402"/>
            <a:ext cx="3727269" cy="418576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br>
              <a:rPr b="1" i="0" lang="sv-SE" sz="1400" u="none" cap="none" strike="noStrike">
                <a:solidFill>
                  <a:schemeClr val="dk1"/>
                </a:solidFill>
                <a:latin typeface="Open Sans"/>
                <a:ea typeface="Open Sans"/>
                <a:cs typeface="Open Sans"/>
                <a:sym typeface="Open Sans"/>
              </a:rPr>
            </a:br>
            <a:br>
              <a:rPr b="1" i="0" lang="sv-SE" sz="1400" u="none" cap="none" strike="noStrike">
                <a:solidFill>
                  <a:schemeClr val="dk1"/>
                </a:solidFill>
                <a:latin typeface="Open Sans"/>
                <a:ea typeface="Open Sans"/>
                <a:cs typeface="Open Sans"/>
                <a:sym typeface="Open Sans"/>
              </a:rPr>
            </a:br>
            <a:br>
              <a:rPr b="1" i="0" lang="sv-SE" sz="1400" u="none" cap="none" strike="noStrike">
                <a:solidFill>
                  <a:schemeClr val="dk1"/>
                </a:solidFill>
                <a:latin typeface="Open Sans"/>
                <a:ea typeface="Open Sans"/>
                <a:cs typeface="Open Sans"/>
                <a:sym typeface="Open Sans"/>
              </a:rPr>
            </a:br>
            <a:br>
              <a:rPr b="1" i="0" lang="sv-SE" sz="1400" u="none" cap="none" strike="noStrike">
                <a:solidFill>
                  <a:schemeClr val="dk1"/>
                </a:solidFill>
                <a:latin typeface="Open Sans"/>
                <a:ea typeface="Open Sans"/>
                <a:cs typeface="Open Sans"/>
                <a:sym typeface="Open Sans"/>
              </a:rPr>
            </a:br>
            <a:r>
              <a:rPr b="1" i="0" lang="sv-SE" sz="1400" u="sng" cap="none" strike="noStrike">
                <a:solidFill>
                  <a:schemeClr val="lt1"/>
                </a:solidFill>
                <a:latin typeface="Open Sans"/>
                <a:ea typeface="Open Sans"/>
                <a:cs typeface="Open Sans"/>
                <a:sym typeface="Open Sans"/>
                <a:hlinkClick r:id="rId3">
                  <a:extLst>
                    <a:ext uri="{A12FA001-AC4F-418D-AE19-62706E023703}">
                      <ahyp:hlinkClr val="tx"/>
                    </a:ext>
                  </a:extLst>
                </a:hlinkClick>
              </a:rPr>
              <a:t>@ResearchCcg</a:t>
            </a:r>
            <a:endParaRPr b="1" i="0" sz="1400" u="none" cap="none" strike="noStrike">
              <a:solidFill>
                <a:schemeClr val="lt1"/>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chemeClr val="lt1"/>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400"/>
              <a:buFont typeface="Arial"/>
              <a:buNone/>
            </a:pPr>
            <a:br>
              <a:rPr b="1" i="0" lang="sv-SE" sz="1400" u="none" cap="none" strike="noStrike">
                <a:solidFill>
                  <a:schemeClr val="dk1"/>
                </a:solidFill>
                <a:latin typeface="Open Sans"/>
                <a:ea typeface="Open Sans"/>
                <a:cs typeface="Open Sans"/>
                <a:sym typeface="Open Sans"/>
              </a:rPr>
            </a:br>
            <a:r>
              <a:rPr b="1" i="0" lang="sv-SE" sz="1400" u="sng" cap="none" strike="noStrike">
                <a:solidFill>
                  <a:schemeClr val="lt1"/>
                </a:solidFill>
                <a:latin typeface="Open Sans"/>
                <a:ea typeface="Open Sans"/>
                <a:cs typeface="Open Sans"/>
                <a:sym typeface="Open Sans"/>
                <a:hlinkClick r:id="rId4">
                  <a:extLst>
                    <a:ext uri="{A12FA001-AC4F-418D-AE19-62706E023703}">
                      <ahyp:hlinkClr val="tx"/>
                    </a:ext>
                  </a:extLst>
                </a:hlinkClick>
              </a:rPr>
              <a:t>@ResearchCCG</a:t>
            </a:r>
            <a:br>
              <a:rPr b="1" i="0" lang="sv-SE" sz="1400" u="none" cap="none" strike="noStrike">
                <a:solidFill>
                  <a:schemeClr val="dk1"/>
                </a:solidFill>
                <a:latin typeface="Open Sans"/>
                <a:ea typeface="Open Sans"/>
                <a:cs typeface="Open Sans"/>
                <a:sym typeface="Open Sans"/>
              </a:rPr>
            </a:br>
            <a:endParaRPr b="1" i="0" sz="1400" u="none" cap="none" strike="noStrike">
              <a:solidFill>
                <a:schemeClr val="lt1"/>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chemeClr val="lt1"/>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400"/>
              <a:buFont typeface="Arial"/>
              <a:buNone/>
            </a:pPr>
            <a:r>
              <a:rPr b="1" i="0" lang="sv-SE" sz="1400" u="sng" cap="none" strike="noStrike">
                <a:solidFill>
                  <a:schemeClr val="lt1"/>
                </a:solidFill>
                <a:latin typeface="Open Sans"/>
                <a:ea typeface="Open Sans"/>
                <a:cs typeface="Open Sans"/>
                <a:sym typeface="Open Sans"/>
                <a:hlinkClick r:id="rId5">
                  <a:extLst>
                    <a:ext uri="{A12FA001-AC4F-418D-AE19-62706E023703}">
                      <ahyp:hlinkClr val="tx"/>
                    </a:ext>
                  </a:extLst>
                </a:hlinkClick>
              </a:rPr>
              <a:t>@research_ccg</a:t>
            </a:r>
            <a:br>
              <a:rPr b="1" i="0" lang="sv-SE" sz="1400" u="none" cap="none" strike="noStrike">
                <a:solidFill>
                  <a:schemeClr val="dk1"/>
                </a:solidFill>
                <a:latin typeface="Open Sans"/>
                <a:ea typeface="Open Sans"/>
                <a:cs typeface="Open Sans"/>
                <a:sym typeface="Open Sans"/>
              </a:rPr>
            </a:br>
            <a:endParaRPr b="1" i="0" sz="1400" u="none" cap="none" strike="noStrike">
              <a:solidFill>
                <a:schemeClr val="lt1"/>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chemeClr val="lt1"/>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400"/>
              <a:buFont typeface="Arial"/>
              <a:buNone/>
            </a:pPr>
            <a:r>
              <a:rPr b="1" i="0" lang="sv-SE" sz="1400" u="sng" cap="none" strike="noStrike">
                <a:solidFill>
                  <a:schemeClr val="lt1"/>
                </a:solidFill>
                <a:latin typeface="Open Sans"/>
                <a:ea typeface="Open Sans"/>
                <a:cs typeface="Open Sans"/>
                <a:sym typeface="Open Sans"/>
                <a:hlinkClick r:id="rId6">
                  <a:extLst>
                    <a:ext uri="{A12FA001-AC4F-418D-AE19-62706E023703}">
                      <ahyp:hlinkClr val="tx"/>
                    </a:ext>
                  </a:extLst>
                </a:hlinkClick>
              </a:rPr>
              <a:t>Climate Compatible Growth CCG</a:t>
            </a:r>
            <a:endParaRPr b="1" i="0" sz="1400" u="none" cap="none" strike="noStrike">
              <a:solidFill>
                <a:schemeClr val="lt1"/>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400"/>
              <a:buFont typeface="Arial"/>
              <a:buNone/>
            </a:pPr>
            <a:br>
              <a:rPr b="0" i="0" lang="sv-SE" sz="1400" u="none" cap="none" strike="noStrike">
                <a:solidFill>
                  <a:schemeClr val="dk1"/>
                </a:solidFill>
                <a:latin typeface="Arial"/>
                <a:ea typeface="Arial"/>
                <a:cs typeface="Arial"/>
                <a:sym typeface="Arial"/>
              </a:rPr>
            </a:br>
            <a:r>
              <a:rPr b="1" i="0" lang="sv-SE" sz="1400" u="sng" cap="none" strike="noStrike">
                <a:solidFill>
                  <a:schemeClr val="lt1"/>
                </a:solidFill>
                <a:latin typeface="Open Sans"/>
                <a:ea typeface="Open Sans"/>
                <a:cs typeface="Open Sans"/>
                <a:sym typeface="Open Sans"/>
                <a:hlinkClick r:id="rId7">
                  <a:extLst>
                    <a:ext uri="{A12FA001-AC4F-418D-AE19-62706E023703}">
                      <ahyp:hlinkClr val="tx"/>
                    </a:ext>
                  </a:extLst>
                </a:hlinkClick>
              </a:rPr>
              <a:t>#CCG – Climate Compatible Growth</a:t>
            </a:r>
            <a:br>
              <a:rPr b="1" i="0" lang="sv-SE" sz="1400" u="none" cap="none" strike="noStrike">
                <a:solidFill>
                  <a:schemeClr val="dk1"/>
                </a:solidFill>
                <a:latin typeface="Open Sans"/>
                <a:ea typeface="Open Sans"/>
                <a:cs typeface="Open Sans"/>
                <a:sym typeface="Open Sans"/>
              </a:rPr>
            </a:br>
            <a:br>
              <a:rPr b="1" i="0" lang="sv-SE" sz="1400" u="none" cap="none" strike="noStrike">
                <a:solidFill>
                  <a:schemeClr val="dk1"/>
                </a:solidFill>
                <a:latin typeface="Open Sans"/>
                <a:ea typeface="Open Sans"/>
                <a:cs typeface="Open Sans"/>
                <a:sym typeface="Open Sans"/>
              </a:rPr>
            </a:br>
            <a:endParaRPr b="1" i="0" sz="1400" u="none" cap="none" strike="noStrike">
              <a:solidFill>
                <a:schemeClr val="lt1"/>
              </a:solidFill>
              <a:latin typeface="Open Sans"/>
              <a:ea typeface="Open Sans"/>
              <a:cs typeface="Open Sans"/>
              <a:sym typeface="Open Sans"/>
            </a:endParaRPr>
          </a:p>
        </p:txBody>
      </p:sp>
      <p:pic>
        <p:nvPicPr>
          <p:cNvPr descr="Icon&#10;&#10;Description automatically generated" id="374" name="Google Shape;374;p43"/>
          <p:cNvPicPr preferRelativeResize="0"/>
          <p:nvPr/>
        </p:nvPicPr>
        <p:blipFill rotWithShape="1">
          <a:blip r:embed="rId8">
            <a:alphaModFix/>
          </a:blip>
          <a:srcRect b="0" l="0" r="0" t="0"/>
          <a:stretch/>
        </p:blipFill>
        <p:spPr>
          <a:xfrm>
            <a:off x="5779655" y="3985928"/>
            <a:ext cx="632873" cy="632873"/>
          </a:xfrm>
          <a:prstGeom prst="rect">
            <a:avLst/>
          </a:prstGeom>
          <a:noFill/>
          <a:ln>
            <a:noFill/>
          </a:ln>
        </p:spPr>
      </p:pic>
      <p:pic>
        <p:nvPicPr>
          <p:cNvPr descr="Icon&#10;&#10;Description automatically generated" id="375" name="Google Shape;375;p43"/>
          <p:cNvPicPr preferRelativeResize="0"/>
          <p:nvPr/>
        </p:nvPicPr>
        <p:blipFill rotWithShape="1">
          <a:blip r:embed="rId9">
            <a:alphaModFix/>
          </a:blip>
          <a:srcRect b="0" l="0" r="0" t="0"/>
          <a:stretch/>
        </p:blipFill>
        <p:spPr>
          <a:xfrm>
            <a:off x="5779655" y="2065065"/>
            <a:ext cx="632873" cy="632873"/>
          </a:xfrm>
          <a:prstGeom prst="rect">
            <a:avLst/>
          </a:prstGeom>
          <a:noFill/>
          <a:ln>
            <a:noFill/>
          </a:ln>
        </p:spPr>
      </p:pic>
      <p:pic>
        <p:nvPicPr>
          <p:cNvPr descr="Icon&#10;&#10;Description automatically generated" id="376" name="Google Shape;376;p43"/>
          <p:cNvPicPr preferRelativeResize="0"/>
          <p:nvPr/>
        </p:nvPicPr>
        <p:blipFill rotWithShape="1">
          <a:blip r:embed="rId10">
            <a:alphaModFix/>
          </a:blip>
          <a:srcRect b="0" l="0" r="0" t="0"/>
          <a:stretch/>
        </p:blipFill>
        <p:spPr>
          <a:xfrm>
            <a:off x="5779655" y="3343716"/>
            <a:ext cx="632873" cy="632873"/>
          </a:xfrm>
          <a:prstGeom prst="rect">
            <a:avLst/>
          </a:prstGeom>
          <a:noFill/>
          <a:ln>
            <a:noFill/>
          </a:ln>
        </p:spPr>
      </p:pic>
      <p:pic>
        <p:nvPicPr>
          <p:cNvPr descr="Icon&#10;&#10;Description automatically generated" id="377" name="Google Shape;377;p43"/>
          <p:cNvPicPr preferRelativeResize="0"/>
          <p:nvPr/>
        </p:nvPicPr>
        <p:blipFill rotWithShape="1">
          <a:blip r:embed="rId11">
            <a:alphaModFix/>
          </a:blip>
          <a:srcRect b="0" l="0" r="0" t="0"/>
          <a:stretch/>
        </p:blipFill>
        <p:spPr>
          <a:xfrm>
            <a:off x="5779655" y="2701504"/>
            <a:ext cx="632873" cy="632873"/>
          </a:xfrm>
          <a:prstGeom prst="rect">
            <a:avLst/>
          </a:prstGeom>
          <a:noFill/>
          <a:ln>
            <a:noFill/>
          </a:ln>
        </p:spPr>
      </p:pic>
      <p:sp>
        <p:nvSpPr>
          <p:cNvPr id="378" name="Google Shape;378;p43"/>
          <p:cNvSpPr txBox="1"/>
          <p:nvPr/>
        </p:nvSpPr>
        <p:spPr>
          <a:xfrm>
            <a:off x="0" y="5702011"/>
            <a:ext cx="11918372"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sv-SE" sz="2400" u="sng" cap="none" strike="noStrike">
                <a:solidFill>
                  <a:schemeClr val="lt1"/>
                </a:solidFill>
                <a:latin typeface="Open Sans"/>
                <a:ea typeface="Open Sans"/>
                <a:cs typeface="Open Sans"/>
                <a:sym typeface="Open Sans"/>
                <a:hlinkClick r:id="rId12">
                  <a:extLst>
                    <a:ext uri="{A12FA001-AC4F-418D-AE19-62706E023703}">
                      <ahyp:hlinkClr val="tx"/>
                    </a:ext>
                  </a:extLst>
                </a:hlinkClick>
              </a:rPr>
              <a:t>www.climatecompatiblegrowth.com</a:t>
            </a:r>
            <a:endParaRPr b="1" i="0" sz="2400" u="none" cap="none" strike="noStrike">
              <a:solidFill>
                <a:schemeClr val="lt1"/>
              </a:solidFill>
              <a:latin typeface="Open Sans"/>
              <a:ea typeface="Open Sans"/>
              <a:cs typeface="Open Sans"/>
              <a:sym typeface="Open Sans"/>
            </a:endParaRPr>
          </a:p>
        </p:txBody>
      </p:sp>
      <p:pic>
        <p:nvPicPr>
          <p:cNvPr descr="Icon&#10;&#10;Description automatically generated" id="379" name="Google Shape;379;p43"/>
          <p:cNvPicPr preferRelativeResize="0"/>
          <p:nvPr/>
        </p:nvPicPr>
        <p:blipFill rotWithShape="1">
          <a:blip r:embed="rId13">
            <a:alphaModFix/>
          </a:blip>
          <a:srcRect b="0" l="0" r="0" t="0"/>
          <a:stretch/>
        </p:blipFill>
        <p:spPr>
          <a:xfrm>
            <a:off x="5779655" y="4628140"/>
            <a:ext cx="638175" cy="638175"/>
          </a:xfrm>
          <a:prstGeom prst="rect">
            <a:avLst/>
          </a:prstGeom>
          <a:noFill/>
          <a:ln>
            <a:noFill/>
          </a:ln>
        </p:spPr>
      </p:pic>
      <p:grpSp>
        <p:nvGrpSpPr>
          <p:cNvPr id="380" name="Google Shape;380;p43"/>
          <p:cNvGrpSpPr/>
          <p:nvPr/>
        </p:nvGrpSpPr>
        <p:grpSpPr>
          <a:xfrm>
            <a:off x="9506924" y="4559900"/>
            <a:ext cx="1877504" cy="558800"/>
            <a:chOff x="929196" y="5461000"/>
            <a:chExt cx="1877504" cy="558800"/>
          </a:xfrm>
        </p:grpSpPr>
        <p:sp>
          <p:nvSpPr>
            <p:cNvPr id="381" name="Google Shape;381;p43">
              <a:hlinkClick r:id="rId14"/>
            </p:cNvPr>
            <p:cNvSpPr/>
            <p:nvPr/>
          </p:nvSpPr>
          <p:spPr>
            <a:xfrm>
              <a:off x="929196" y="5461000"/>
              <a:ext cx="1877504" cy="558800"/>
            </a:xfrm>
            <a:prstGeom prst="roundRect">
              <a:avLst>
                <a:gd fmla="val 16667" name="adj"/>
              </a:avLst>
            </a:prstGeom>
            <a:solidFill>
              <a:schemeClr val="accent1"/>
            </a:solidFill>
            <a:ln cap="flat" cmpd="sng" w="25400">
              <a:solidFill>
                <a:srgbClr val="00174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82" name="Google Shape;382;p43"/>
            <p:cNvSpPr txBox="1"/>
            <p:nvPr/>
          </p:nvSpPr>
          <p:spPr>
            <a:xfrm>
              <a:off x="951053" y="5551169"/>
              <a:ext cx="1792147"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sv-SE" sz="1400" u="none" cap="none" strike="noStrike">
                  <a:solidFill>
                    <a:schemeClr val="lt1"/>
                  </a:solidFill>
                  <a:latin typeface="Arial"/>
                  <a:ea typeface="Arial"/>
                  <a:cs typeface="Arial"/>
                  <a:sym typeface="Arial"/>
                </a:rPr>
                <a:t>Take Quiz</a:t>
              </a:r>
              <a:endParaRPr b="0" i="0" sz="1400" u="none" cap="none" strike="noStrike">
                <a:solidFill>
                  <a:srgbClr val="000000"/>
                </a:solidFill>
                <a:latin typeface="Arial"/>
                <a:ea typeface="Arial"/>
                <a:cs typeface="Arial"/>
                <a:sym typeface="Arial"/>
              </a:endParaRPr>
            </a:p>
          </p:txBody>
        </p:sp>
        <p:sp>
          <p:nvSpPr>
            <p:cNvPr id="383" name="Google Shape;383;p43">
              <a:hlinkClick r:id="rId15"/>
            </p:cNvPr>
            <p:cNvSpPr/>
            <p:nvPr/>
          </p:nvSpPr>
          <p:spPr>
            <a:xfrm>
              <a:off x="929196" y="5461000"/>
              <a:ext cx="1877504" cy="558800"/>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pic>
        <p:nvPicPr>
          <p:cNvPr descr="Graphical user interface, text" id="388" name="Google Shape;388;p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89" name="Google Shape;389;p1"/>
          <p:cNvSpPr txBox="1"/>
          <p:nvPr/>
        </p:nvSpPr>
        <p:spPr>
          <a:xfrm>
            <a:off x="2480931" y="2817629"/>
            <a:ext cx="6528390"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sv-SE" sz="2400" u="none" cap="none" strike="noStrike">
                <a:solidFill>
                  <a:schemeClr val="accent1"/>
                </a:solidFill>
                <a:latin typeface="Arial"/>
                <a:ea typeface="Arial"/>
                <a:cs typeface="Arial"/>
                <a:sym typeface="Arial"/>
              </a:rPr>
              <a:t>This document was updated on </a:t>
            </a:r>
            <a:r>
              <a:rPr b="1" lang="sv-SE" sz="2400">
                <a:solidFill>
                  <a:schemeClr val="accent1"/>
                </a:solidFill>
              </a:rPr>
              <a:t>1</a:t>
            </a:r>
            <a:r>
              <a:rPr b="1" i="0" lang="sv-SE" sz="2400" u="none" cap="none" strike="noStrike">
                <a:solidFill>
                  <a:schemeClr val="accent1"/>
                </a:solidFill>
                <a:latin typeface="Arial"/>
                <a:ea typeface="Arial"/>
                <a:cs typeface="Arial"/>
                <a:sym typeface="Arial"/>
              </a:rPr>
              <a:t>1.1</a:t>
            </a:r>
            <a:r>
              <a:rPr b="1" lang="sv-SE" sz="2400">
                <a:solidFill>
                  <a:schemeClr val="accent1"/>
                </a:solidFill>
              </a:rPr>
              <a:t>0</a:t>
            </a:r>
            <a:r>
              <a:rPr b="1" i="0" lang="sv-SE" sz="2400" u="none" cap="none" strike="noStrike">
                <a:solidFill>
                  <a:schemeClr val="accent1"/>
                </a:solidFill>
                <a:latin typeface="Arial"/>
                <a:ea typeface="Arial"/>
                <a:cs typeface="Arial"/>
                <a:sym typeface="Arial"/>
              </a:rPr>
              <a:t>.202</a:t>
            </a:r>
            <a:r>
              <a:rPr b="1" lang="sv-SE" sz="2400">
                <a:solidFill>
                  <a:schemeClr val="accent1"/>
                </a:solidFill>
              </a:rPr>
              <a:t>5</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6"/>
          <p:cNvSpPr txBox="1"/>
          <p:nvPr>
            <p:ph idx="1" type="body"/>
          </p:nvPr>
        </p:nvSpPr>
        <p:spPr>
          <a:xfrm>
            <a:off x="838198" y="1691983"/>
            <a:ext cx="7747001" cy="4347869"/>
          </a:xfrm>
          <a:prstGeom prst="rect">
            <a:avLst/>
          </a:prstGeom>
          <a:noFill/>
          <a:ln>
            <a:noFill/>
          </a:ln>
        </p:spPr>
        <p:txBody>
          <a:bodyPr anchorCtr="0" anchor="t" bIns="90000" lIns="90000" spcFirstLastPara="1" rIns="91425" wrap="square" tIns="36000">
            <a:noAutofit/>
          </a:bodyPr>
          <a:lstStyle/>
          <a:p>
            <a:pPr indent="0" lvl="0" marL="0" rtl="0" algn="l">
              <a:lnSpc>
                <a:spcPct val="90000"/>
              </a:lnSpc>
              <a:spcBef>
                <a:spcPts val="0"/>
              </a:spcBef>
              <a:spcAft>
                <a:spcPts val="0"/>
              </a:spcAft>
              <a:buSzPts val="1400"/>
              <a:buNone/>
            </a:pPr>
            <a:r>
              <a:rPr lang="sv-SE"/>
              <a:t>Policy is a formal decision or plan adopted by an entity representing private or public interests. </a:t>
            </a:r>
            <a:endParaRPr/>
          </a:p>
          <a:p>
            <a:pPr indent="0" lvl="0" marL="0" rtl="0" algn="l">
              <a:lnSpc>
                <a:spcPct val="90000"/>
              </a:lnSpc>
              <a:spcBef>
                <a:spcPts val="1000"/>
              </a:spcBef>
              <a:spcAft>
                <a:spcPts val="0"/>
              </a:spcAft>
              <a:buSzPts val="1400"/>
              <a:buNone/>
            </a:pPr>
            <a:r>
              <a:rPr lang="sv-SE"/>
              <a:t>Policy can be </a:t>
            </a:r>
            <a:endParaRPr/>
          </a:p>
          <a:p>
            <a:pPr indent="-342900" lvl="0" marL="342900" rtl="0" algn="l">
              <a:lnSpc>
                <a:spcPct val="90000"/>
              </a:lnSpc>
              <a:spcBef>
                <a:spcPts val="1000"/>
              </a:spcBef>
              <a:spcAft>
                <a:spcPts val="0"/>
              </a:spcAft>
              <a:buSzPts val="2000"/>
              <a:buFont typeface="Arial"/>
              <a:buChar char="•"/>
            </a:pPr>
            <a:r>
              <a:rPr lang="sv-SE"/>
              <a:t>broad and goal-oriented statement</a:t>
            </a:r>
            <a:endParaRPr/>
          </a:p>
          <a:p>
            <a:pPr indent="-342900" lvl="0" marL="342900" rtl="0" algn="l">
              <a:lnSpc>
                <a:spcPct val="90000"/>
              </a:lnSpc>
              <a:spcBef>
                <a:spcPts val="1000"/>
              </a:spcBef>
              <a:spcAft>
                <a:spcPts val="0"/>
              </a:spcAft>
              <a:buSzPts val="2000"/>
              <a:buFont typeface="Arial"/>
              <a:buChar char="•"/>
            </a:pPr>
            <a:r>
              <a:rPr lang="sv-SE"/>
              <a:t>a statement of principle and an expression of intent </a:t>
            </a:r>
            <a:endParaRPr/>
          </a:p>
          <a:p>
            <a:pPr indent="-342900" lvl="0" marL="342900" rtl="0" algn="l">
              <a:lnSpc>
                <a:spcPct val="90000"/>
              </a:lnSpc>
              <a:spcBef>
                <a:spcPts val="1000"/>
              </a:spcBef>
              <a:spcAft>
                <a:spcPts val="0"/>
              </a:spcAft>
              <a:buSzPts val="2000"/>
              <a:buFont typeface="Arial"/>
              <a:buChar char="•"/>
            </a:pPr>
            <a:r>
              <a:rPr lang="sv-SE"/>
              <a:t>a set of standards and expectations to guide public or economic sector actions</a:t>
            </a:r>
            <a:endParaRPr/>
          </a:p>
          <a:p>
            <a:pPr indent="-342900" lvl="0" marL="342900" rtl="0" algn="l">
              <a:lnSpc>
                <a:spcPct val="90000"/>
              </a:lnSpc>
              <a:spcBef>
                <a:spcPts val="1000"/>
              </a:spcBef>
              <a:spcAft>
                <a:spcPts val="0"/>
              </a:spcAft>
              <a:buSzPts val="2000"/>
              <a:buFont typeface="Arial"/>
              <a:buChar char="•"/>
            </a:pPr>
            <a:r>
              <a:rPr lang="sv-SE"/>
              <a:t>an outcome-based commitment that is endorsed by authorities.</a:t>
            </a:r>
            <a:endParaRPr/>
          </a:p>
          <a:p>
            <a:pPr indent="0" lvl="0" marL="0" rtl="0" algn="l">
              <a:lnSpc>
                <a:spcPct val="90000"/>
              </a:lnSpc>
              <a:spcBef>
                <a:spcPts val="1000"/>
              </a:spcBef>
              <a:spcAft>
                <a:spcPts val="0"/>
              </a:spcAft>
              <a:buSzPts val="1400"/>
              <a:buNone/>
            </a:pPr>
            <a:r>
              <a:t/>
            </a:r>
            <a:endParaRPr>
              <a:latin typeface="Open Sans"/>
              <a:ea typeface="Open Sans"/>
              <a:cs typeface="Open Sans"/>
              <a:sym typeface="Open Sans"/>
            </a:endParaRPr>
          </a:p>
          <a:p>
            <a:pPr indent="0" lvl="0" marL="0" rtl="0" algn="l">
              <a:lnSpc>
                <a:spcPct val="90000"/>
              </a:lnSpc>
              <a:spcBef>
                <a:spcPts val="1000"/>
              </a:spcBef>
              <a:spcAft>
                <a:spcPts val="0"/>
              </a:spcAft>
              <a:buSzPts val="1400"/>
              <a:buNone/>
            </a:pPr>
            <a:r>
              <a:t/>
            </a:r>
            <a:endParaRPr/>
          </a:p>
        </p:txBody>
      </p:sp>
      <p:sp>
        <p:nvSpPr>
          <p:cNvPr id="98" name="Google Shape;98;p6"/>
          <p:cNvSpPr txBox="1"/>
          <p:nvPr>
            <p:ph idx="2" type="body"/>
          </p:nvPr>
        </p:nvSpPr>
        <p:spPr>
          <a:xfrm>
            <a:off x="838199" y="883350"/>
            <a:ext cx="5183188" cy="604836"/>
          </a:xfrm>
          <a:prstGeom prst="rect">
            <a:avLst/>
          </a:prstGeom>
          <a:noFill/>
          <a:ln>
            <a:noFill/>
          </a:ln>
        </p:spPr>
        <p:txBody>
          <a:bodyPr anchorCtr="0" anchor="t" bIns="90000" lIns="91425" spcFirstLastPara="1" rIns="91425" wrap="square" tIns="36000">
            <a:noAutofit/>
          </a:bodyPr>
          <a:lstStyle/>
          <a:p>
            <a:pPr indent="0" lvl="0" marL="0" rtl="0" algn="l">
              <a:lnSpc>
                <a:spcPct val="90000"/>
              </a:lnSpc>
              <a:spcBef>
                <a:spcPts val="1000"/>
              </a:spcBef>
              <a:spcAft>
                <a:spcPts val="0"/>
              </a:spcAft>
              <a:buClr>
                <a:schemeClr val="dk1"/>
              </a:buClr>
              <a:buSzPts val="2400"/>
              <a:buNone/>
            </a:pPr>
            <a:r>
              <a:rPr b="1" lang="sv-SE" sz="2800">
                <a:latin typeface="Open Sans"/>
                <a:ea typeface="Open Sans"/>
                <a:cs typeface="Open Sans"/>
                <a:sym typeface="Open Sans"/>
              </a:rPr>
              <a:t>2.1 Policy</a:t>
            </a:r>
            <a:endParaRPr b="1" sz="2800">
              <a:latin typeface="Open Sans"/>
              <a:ea typeface="Open Sans"/>
              <a:cs typeface="Open Sans"/>
              <a:sym typeface="Open Sans"/>
            </a:endParaRPr>
          </a:p>
          <a:p>
            <a:pPr indent="0" lvl="0" marL="0" rtl="0" algn="l">
              <a:lnSpc>
                <a:spcPct val="90000"/>
              </a:lnSpc>
              <a:spcBef>
                <a:spcPts val="1000"/>
              </a:spcBef>
              <a:spcAft>
                <a:spcPts val="0"/>
              </a:spcAft>
              <a:buClr>
                <a:schemeClr val="dk1"/>
              </a:buClr>
              <a:buSzPts val="2400"/>
              <a:buNone/>
            </a:pPr>
            <a:r>
              <a:t/>
            </a:r>
            <a:endParaRPr/>
          </a:p>
        </p:txBody>
      </p:sp>
      <p:sp>
        <p:nvSpPr>
          <p:cNvPr id="99" name="Google Shape;99;p6"/>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sv-SE" sz="1400"/>
              <a:t>‹#›</a:t>
            </a:fld>
            <a:endParaRPr sz="1400"/>
          </a:p>
        </p:txBody>
      </p:sp>
      <p:pic>
        <p:nvPicPr>
          <p:cNvPr id="100" name="Google Shape;100;p6"/>
          <p:cNvPicPr preferRelativeResize="0"/>
          <p:nvPr/>
        </p:nvPicPr>
        <p:blipFill rotWithShape="1">
          <a:blip r:embed="rId3">
            <a:alphaModFix/>
          </a:blip>
          <a:srcRect b="0" l="0" r="0" t="0"/>
          <a:stretch/>
        </p:blipFill>
        <p:spPr>
          <a:xfrm>
            <a:off x="8526139" y="1691983"/>
            <a:ext cx="3272161" cy="327216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8"/>
          <p:cNvSpPr txBox="1"/>
          <p:nvPr>
            <p:ph idx="1" type="body"/>
          </p:nvPr>
        </p:nvSpPr>
        <p:spPr>
          <a:xfrm>
            <a:off x="838199" y="1691984"/>
            <a:ext cx="7105178" cy="3637460"/>
          </a:xfrm>
          <a:prstGeom prst="rect">
            <a:avLst/>
          </a:prstGeom>
          <a:noFill/>
          <a:ln>
            <a:noFill/>
          </a:ln>
        </p:spPr>
        <p:txBody>
          <a:bodyPr anchorCtr="0" anchor="t" bIns="90000" lIns="90000" spcFirstLastPara="1" rIns="91425" wrap="square" tIns="36000">
            <a:noAutofit/>
          </a:bodyPr>
          <a:lstStyle/>
          <a:p>
            <a:pPr indent="0" lvl="0" marL="0" rtl="0" algn="l">
              <a:lnSpc>
                <a:spcPct val="90000"/>
              </a:lnSpc>
              <a:spcBef>
                <a:spcPts val="0"/>
              </a:spcBef>
              <a:spcAft>
                <a:spcPts val="0"/>
              </a:spcAft>
              <a:buSzPts val="1400"/>
              <a:buNone/>
            </a:pPr>
            <a:r>
              <a:rPr lang="sv-SE">
                <a:solidFill>
                  <a:schemeClr val="dk1"/>
                </a:solidFill>
              </a:rPr>
              <a:t>Public policy is a course or principle of action adopted by government agencies and bodies</a:t>
            </a:r>
            <a:endParaRPr>
              <a:solidFill>
                <a:schemeClr val="dk1"/>
              </a:solidFill>
            </a:endParaRPr>
          </a:p>
          <a:p>
            <a:pPr indent="0" lvl="0" marL="0" rtl="0" algn="l">
              <a:lnSpc>
                <a:spcPct val="90000"/>
              </a:lnSpc>
              <a:spcBef>
                <a:spcPts val="1000"/>
              </a:spcBef>
              <a:spcAft>
                <a:spcPts val="0"/>
              </a:spcAft>
              <a:buSzPts val="1400"/>
              <a:buNone/>
            </a:pPr>
            <a:r>
              <a:rPr lang="sv-SE"/>
              <a:t>The specific feature of public policy lies in the fact that it is politically legitimised. </a:t>
            </a:r>
            <a:endParaRPr/>
          </a:p>
          <a:p>
            <a:pPr indent="0" lvl="0" marL="0" rtl="0" algn="l">
              <a:lnSpc>
                <a:spcPct val="90000"/>
              </a:lnSpc>
              <a:spcBef>
                <a:spcPts val="1000"/>
              </a:spcBef>
              <a:spcAft>
                <a:spcPts val="0"/>
              </a:spcAft>
              <a:buSzPts val="1400"/>
              <a:buNone/>
            </a:pPr>
            <a:r>
              <a:rPr lang="sv-SE"/>
              <a:t>Public policy </a:t>
            </a:r>
            <a:r>
              <a:rPr lang="sv-SE">
                <a:solidFill>
                  <a:schemeClr val="dk1"/>
                </a:solidFill>
              </a:rPr>
              <a:t>plays a critical role in</a:t>
            </a:r>
            <a:endParaRPr/>
          </a:p>
          <a:p>
            <a:pPr indent="-342900" lvl="0" marL="342900" rtl="0" algn="l">
              <a:lnSpc>
                <a:spcPct val="90000"/>
              </a:lnSpc>
              <a:spcBef>
                <a:spcPts val="1000"/>
              </a:spcBef>
              <a:spcAft>
                <a:spcPts val="0"/>
              </a:spcAft>
              <a:buSzPts val="2000"/>
              <a:buFont typeface="Arial"/>
              <a:buChar char="•"/>
            </a:pPr>
            <a:r>
              <a:rPr lang="sv-SE">
                <a:solidFill>
                  <a:schemeClr val="dk1"/>
                </a:solidFill>
              </a:rPr>
              <a:t>regulating relationships, </a:t>
            </a:r>
            <a:endParaRPr/>
          </a:p>
          <a:p>
            <a:pPr indent="-342900" lvl="0" marL="342900" rtl="0" algn="l">
              <a:lnSpc>
                <a:spcPct val="90000"/>
              </a:lnSpc>
              <a:spcBef>
                <a:spcPts val="1000"/>
              </a:spcBef>
              <a:spcAft>
                <a:spcPts val="0"/>
              </a:spcAft>
              <a:buSzPts val="2000"/>
              <a:buFont typeface="Arial"/>
              <a:buChar char="•"/>
            </a:pPr>
            <a:r>
              <a:rPr lang="sv-SE">
                <a:solidFill>
                  <a:schemeClr val="dk1"/>
                </a:solidFill>
              </a:rPr>
              <a:t>defining responsibilities and accountabilities, </a:t>
            </a:r>
            <a:endParaRPr/>
          </a:p>
          <a:p>
            <a:pPr indent="-342900" lvl="0" marL="342900" rtl="0" algn="l">
              <a:lnSpc>
                <a:spcPct val="90000"/>
              </a:lnSpc>
              <a:spcBef>
                <a:spcPts val="1000"/>
              </a:spcBef>
              <a:spcAft>
                <a:spcPts val="0"/>
              </a:spcAft>
              <a:buSzPts val="2000"/>
              <a:buFont typeface="Arial"/>
              <a:buChar char="•"/>
            </a:pPr>
            <a:r>
              <a:rPr lang="sv-SE">
                <a:solidFill>
                  <a:schemeClr val="dk1"/>
                </a:solidFill>
              </a:rPr>
              <a:t>distributing risks and opportunities, and</a:t>
            </a:r>
            <a:endParaRPr/>
          </a:p>
          <a:p>
            <a:pPr indent="-342900" lvl="0" marL="342900" rtl="0" algn="l">
              <a:lnSpc>
                <a:spcPct val="90000"/>
              </a:lnSpc>
              <a:spcBef>
                <a:spcPts val="1000"/>
              </a:spcBef>
              <a:spcAft>
                <a:spcPts val="0"/>
              </a:spcAft>
              <a:buSzPts val="2000"/>
              <a:buFont typeface="Arial"/>
              <a:buChar char="•"/>
            </a:pPr>
            <a:r>
              <a:rPr lang="sv-SE">
                <a:solidFill>
                  <a:schemeClr val="dk1"/>
                </a:solidFill>
              </a:rPr>
              <a:t>mediating  between competing interests. </a:t>
            </a:r>
            <a:endParaRPr/>
          </a:p>
          <a:p>
            <a:pPr indent="0" lvl="0" marL="0" rtl="0" algn="l">
              <a:lnSpc>
                <a:spcPct val="90000"/>
              </a:lnSpc>
              <a:spcBef>
                <a:spcPts val="1000"/>
              </a:spcBef>
              <a:spcAft>
                <a:spcPts val="0"/>
              </a:spcAft>
              <a:buSzPts val="1400"/>
              <a:buNone/>
            </a:pPr>
            <a:r>
              <a:t/>
            </a:r>
            <a:endParaRPr>
              <a:latin typeface="Open Sans"/>
              <a:ea typeface="Open Sans"/>
              <a:cs typeface="Open Sans"/>
              <a:sym typeface="Open Sans"/>
            </a:endParaRPr>
          </a:p>
          <a:p>
            <a:pPr indent="0" lvl="0" marL="0" rtl="0" algn="l">
              <a:lnSpc>
                <a:spcPct val="90000"/>
              </a:lnSpc>
              <a:spcBef>
                <a:spcPts val="1000"/>
              </a:spcBef>
              <a:spcAft>
                <a:spcPts val="0"/>
              </a:spcAft>
              <a:buSzPts val="1400"/>
              <a:buNone/>
            </a:pPr>
            <a:r>
              <a:t/>
            </a:r>
            <a:endParaRPr>
              <a:latin typeface="Open Sans"/>
              <a:ea typeface="Open Sans"/>
              <a:cs typeface="Open Sans"/>
              <a:sym typeface="Open Sans"/>
            </a:endParaRPr>
          </a:p>
          <a:p>
            <a:pPr indent="0" lvl="0" marL="0" rtl="0" algn="l">
              <a:lnSpc>
                <a:spcPct val="90000"/>
              </a:lnSpc>
              <a:spcBef>
                <a:spcPts val="1000"/>
              </a:spcBef>
              <a:spcAft>
                <a:spcPts val="0"/>
              </a:spcAft>
              <a:buSzPts val="1400"/>
              <a:buNone/>
            </a:pPr>
            <a:r>
              <a:t/>
            </a:r>
            <a:endParaRPr/>
          </a:p>
        </p:txBody>
      </p:sp>
      <p:sp>
        <p:nvSpPr>
          <p:cNvPr id="107" name="Google Shape;107;p8"/>
          <p:cNvSpPr txBox="1"/>
          <p:nvPr>
            <p:ph idx="2" type="body"/>
          </p:nvPr>
        </p:nvSpPr>
        <p:spPr>
          <a:xfrm>
            <a:off x="838199" y="883350"/>
            <a:ext cx="5183188" cy="604836"/>
          </a:xfrm>
          <a:prstGeom prst="rect">
            <a:avLst/>
          </a:prstGeom>
          <a:noFill/>
          <a:ln>
            <a:noFill/>
          </a:ln>
        </p:spPr>
        <p:txBody>
          <a:bodyPr anchorCtr="0" anchor="t" bIns="90000" lIns="91425" spcFirstLastPara="1" rIns="91425" wrap="square" tIns="36000">
            <a:noAutofit/>
          </a:bodyPr>
          <a:lstStyle/>
          <a:p>
            <a:pPr indent="0" lvl="0" marL="0" rtl="0" algn="l">
              <a:lnSpc>
                <a:spcPct val="90000"/>
              </a:lnSpc>
              <a:spcBef>
                <a:spcPts val="1000"/>
              </a:spcBef>
              <a:spcAft>
                <a:spcPts val="0"/>
              </a:spcAft>
              <a:buClr>
                <a:schemeClr val="dk1"/>
              </a:buClr>
              <a:buSzPts val="2400"/>
              <a:buNone/>
            </a:pPr>
            <a:r>
              <a:rPr b="1" lang="sv-SE" sz="2800">
                <a:latin typeface="Arial"/>
                <a:ea typeface="Arial"/>
                <a:cs typeface="Arial"/>
                <a:sym typeface="Arial"/>
              </a:rPr>
              <a:t>2.1 Public policy</a:t>
            </a:r>
            <a:endParaRPr b="1" sz="2800">
              <a:latin typeface="Arial"/>
              <a:ea typeface="Arial"/>
              <a:cs typeface="Arial"/>
              <a:sym typeface="Arial"/>
            </a:endParaRPr>
          </a:p>
          <a:p>
            <a:pPr indent="0" lvl="0" marL="0" rtl="0" algn="l">
              <a:lnSpc>
                <a:spcPct val="90000"/>
              </a:lnSpc>
              <a:spcBef>
                <a:spcPts val="1000"/>
              </a:spcBef>
              <a:spcAft>
                <a:spcPts val="0"/>
              </a:spcAft>
              <a:buClr>
                <a:schemeClr val="dk1"/>
              </a:buClr>
              <a:buSzPts val="2400"/>
              <a:buNone/>
            </a:pPr>
            <a:r>
              <a:t/>
            </a:r>
            <a:endParaRPr/>
          </a:p>
        </p:txBody>
      </p:sp>
      <p:sp>
        <p:nvSpPr>
          <p:cNvPr id="108" name="Google Shape;108;p8"/>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sv-SE" sz="1400"/>
              <a:t>‹#›</a:t>
            </a:fld>
            <a:endParaRPr sz="1400"/>
          </a:p>
        </p:txBody>
      </p:sp>
      <p:pic>
        <p:nvPicPr>
          <p:cNvPr id="109" name="Google Shape;109;p8"/>
          <p:cNvPicPr preferRelativeResize="0"/>
          <p:nvPr/>
        </p:nvPicPr>
        <p:blipFill rotWithShape="1">
          <a:blip r:embed="rId3">
            <a:alphaModFix/>
          </a:blip>
          <a:srcRect b="0" l="0" r="0" t="0"/>
          <a:stretch/>
        </p:blipFill>
        <p:spPr>
          <a:xfrm>
            <a:off x="7943377" y="1488186"/>
            <a:ext cx="3589742" cy="358974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0"/>
          <p:cNvSpPr txBox="1"/>
          <p:nvPr>
            <p:ph idx="1" type="body"/>
          </p:nvPr>
        </p:nvSpPr>
        <p:spPr>
          <a:xfrm>
            <a:off x="838199" y="1652017"/>
            <a:ext cx="7463590" cy="3704896"/>
          </a:xfrm>
          <a:prstGeom prst="rect">
            <a:avLst/>
          </a:prstGeom>
          <a:noFill/>
          <a:ln>
            <a:noFill/>
          </a:ln>
        </p:spPr>
        <p:txBody>
          <a:bodyPr anchorCtr="0" anchor="t" bIns="90000" lIns="90000" spcFirstLastPara="1" rIns="91425" wrap="square" tIns="36000">
            <a:noAutofit/>
          </a:bodyPr>
          <a:lstStyle/>
          <a:p>
            <a:pPr indent="0" lvl="0" marL="0" rtl="0" algn="l">
              <a:lnSpc>
                <a:spcPct val="90000"/>
              </a:lnSpc>
              <a:spcBef>
                <a:spcPts val="0"/>
              </a:spcBef>
              <a:spcAft>
                <a:spcPts val="0"/>
              </a:spcAft>
              <a:buSzPts val="1400"/>
              <a:buNone/>
            </a:pPr>
            <a:r>
              <a:rPr lang="sv-SE"/>
              <a:t>A policymaker is a person qualified to formulate policies and make policy decisions.</a:t>
            </a:r>
            <a:endParaRPr/>
          </a:p>
          <a:p>
            <a:pPr indent="0" lvl="0" marL="0" rtl="0" algn="l">
              <a:lnSpc>
                <a:spcPct val="90000"/>
              </a:lnSpc>
              <a:spcBef>
                <a:spcPts val="1000"/>
              </a:spcBef>
              <a:spcAft>
                <a:spcPts val="0"/>
              </a:spcAft>
              <a:buSzPts val="1400"/>
              <a:buNone/>
            </a:pPr>
            <a:r>
              <a:rPr lang="sv-SE"/>
              <a:t>No single individual or group has absolute control over the drafting, discussion and adoption of a public policy.</a:t>
            </a:r>
            <a:endParaRPr/>
          </a:p>
          <a:p>
            <a:pPr indent="0" lvl="0" marL="0" rtl="0" algn="l">
              <a:lnSpc>
                <a:spcPct val="90000"/>
              </a:lnSpc>
              <a:spcBef>
                <a:spcPts val="1000"/>
              </a:spcBef>
              <a:spcAft>
                <a:spcPts val="0"/>
              </a:spcAft>
              <a:buSzPts val="1400"/>
              <a:buNone/>
            </a:pPr>
            <a:r>
              <a:rPr lang="sv-SE"/>
              <a:t>When designing policies, policymakers must consider and balance a range of factors including</a:t>
            </a:r>
            <a:endParaRPr/>
          </a:p>
          <a:p>
            <a:pPr indent="-342900" lvl="0" marL="342900" rtl="0" algn="l">
              <a:lnSpc>
                <a:spcPct val="90000"/>
              </a:lnSpc>
              <a:spcBef>
                <a:spcPts val="1000"/>
              </a:spcBef>
              <a:spcAft>
                <a:spcPts val="0"/>
              </a:spcAft>
              <a:buSzPts val="2000"/>
              <a:buFont typeface="Arial"/>
              <a:buChar char="•"/>
            </a:pPr>
            <a:r>
              <a:rPr lang="sv-SE"/>
              <a:t>overall effectiveness, economic efficiency, competitiveness effects, public acceptability, and alignment with wider social, environmental and economic priorities. </a:t>
            </a:r>
            <a:endParaRPr/>
          </a:p>
          <a:p>
            <a:pPr indent="0" lvl="0" marL="0" rtl="0" algn="l">
              <a:lnSpc>
                <a:spcPct val="90000"/>
              </a:lnSpc>
              <a:spcBef>
                <a:spcPts val="1000"/>
              </a:spcBef>
              <a:spcAft>
                <a:spcPts val="0"/>
              </a:spcAft>
              <a:buSzPts val="1400"/>
              <a:buNone/>
            </a:pPr>
            <a:r>
              <a:t/>
            </a:r>
            <a:endParaRPr>
              <a:latin typeface="Open Sans"/>
              <a:ea typeface="Open Sans"/>
              <a:cs typeface="Open Sans"/>
              <a:sym typeface="Open Sans"/>
            </a:endParaRPr>
          </a:p>
        </p:txBody>
      </p:sp>
      <p:sp>
        <p:nvSpPr>
          <p:cNvPr id="116" name="Google Shape;116;p10"/>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sv-SE" sz="1400"/>
              <a:t>‹#›</a:t>
            </a:fld>
            <a:endParaRPr sz="1400"/>
          </a:p>
        </p:txBody>
      </p:sp>
      <p:sp>
        <p:nvSpPr>
          <p:cNvPr id="117" name="Google Shape;117;p10"/>
          <p:cNvSpPr txBox="1"/>
          <p:nvPr>
            <p:ph idx="2" type="body"/>
          </p:nvPr>
        </p:nvSpPr>
        <p:spPr>
          <a:xfrm>
            <a:off x="838200" y="883350"/>
            <a:ext cx="5183188" cy="604836"/>
          </a:xfrm>
          <a:prstGeom prst="rect">
            <a:avLst/>
          </a:prstGeom>
          <a:noFill/>
          <a:ln>
            <a:noFill/>
          </a:ln>
        </p:spPr>
        <p:txBody>
          <a:bodyPr anchorCtr="0" anchor="t" bIns="90000" lIns="91425" spcFirstLastPara="1" rIns="91425" wrap="square" tIns="36000">
            <a:noAutofit/>
          </a:bodyPr>
          <a:lstStyle/>
          <a:p>
            <a:pPr indent="0" lvl="0" marL="0" rtl="0" algn="l">
              <a:lnSpc>
                <a:spcPct val="90000"/>
              </a:lnSpc>
              <a:spcBef>
                <a:spcPts val="1000"/>
              </a:spcBef>
              <a:spcAft>
                <a:spcPts val="0"/>
              </a:spcAft>
              <a:buClr>
                <a:schemeClr val="dk1"/>
              </a:buClr>
              <a:buSzPts val="2400"/>
              <a:buNone/>
            </a:pPr>
            <a:r>
              <a:rPr b="1" lang="sv-SE" sz="2800">
                <a:latin typeface="Arial"/>
                <a:ea typeface="Arial"/>
                <a:cs typeface="Arial"/>
                <a:sym typeface="Arial"/>
              </a:rPr>
              <a:t>2.1 Public policymaking</a:t>
            </a:r>
            <a:endParaRPr b="1" sz="2800">
              <a:latin typeface="Arial"/>
              <a:ea typeface="Arial"/>
              <a:cs typeface="Arial"/>
              <a:sym typeface="Arial"/>
            </a:endParaRPr>
          </a:p>
          <a:p>
            <a:pPr indent="0" lvl="0" marL="0" rtl="0" algn="l">
              <a:lnSpc>
                <a:spcPct val="90000"/>
              </a:lnSpc>
              <a:spcBef>
                <a:spcPts val="1000"/>
              </a:spcBef>
              <a:spcAft>
                <a:spcPts val="0"/>
              </a:spcAft>
              <a:buClr>
                <a:schemeClr val="dk1"/>
              </a:buClr>
              <a:buSzPts val="2400"/>
              <a:buNone/>
            </a:pPr>
            <a:r>
              <a:t/>
            </a:r>
            <a:endParaRPr/>
          </a:p>
        </p:txBody>
      </p:sp>
      <p:pic>
        <p:nvPicPr>
          <p:cNvPr id="118" name="Google Shape;118;p10"/>
          <p:cNvPicPr preferRelativeResize="0"/>
          <p:nvPr/>
        </p:nvPicPr>
        <p:blipFill rotWithShape="1">
          <a:blip r:embed="rId3">
            <a:alphaModFix/>
          </a:blip>
          <a:srcRect b="0" l="0" r="0" t="0"/>
          <a:stretch/>
        </p:blipFill>
        <p:spPr>
          <a:xfrm>
            <a:off x="8533391" y="1652017"/>
            <a:ext cx="2985755" cy="298575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2"/>
          <p:cNvSpPr txBox="1"/>
          <p:nvPr>
            <p:ph idx="1" type="body"/>
          </p:nvPr>
        </p:nvSpPr>
        <p:spPr>
          <a:xfrm>
            <a:off x="838198" y="1652017"/>
            <a:ext cx="9954719" cy="806370"/>
          </a:xfrm>
          <a:prstGeom prst="rect">
            <a:avLst/>
          </a:prstGeom>
          <a:noFill/>
          <a:ln>
            <a:noFill/>
          </a:ln>
        </p:spPr>
        <p:txBody>
          <a:bodyPr anchorCtr="0" anchor="t" bIns="90000" lIns="90000" spcFirstLastPara="1" rIns="91425" wrap="square" tIns="36000">
            <a:noAutofit/>
          </a:bodyPr>
          <a:lstStyle/>
          <a:p>
            <a:pPr indent="0" lvl="0" marL="0" rtl="0" algn="l">
              <a:lnSpc>
                <a:spcPct val="90000"/>
              </a:lnSpc>
              <a:spcBef>
                <a:spcPts val="0"/>
              </a:spcBef>
              <a:spcAft>
                <a:spcPts val="0"/>
              </a:spcAft>
              <a:buSzPts val="1400"/>
              <a:buNone/>
            </a:pPr>
            <a:r>
              <a:rPr lang="sv-SE"/>
              <a:t>Bounded rationality is a concept in policymaking that recognizes that decision makers are not always able to make fully rational and optimal decisions. </a:t>
            </a:r>
            <a:endParaRPr/>
          </a:p>
          <a:p>
            <a:pPr indent="0" lvl="0" marL="0" rtl="0" algn="l">
              <a:lnSpc>
                <a:spcPct val="90000"/>
              </a:lnSpc>
              <a:spcBef>
                <a:spcPts val="1000"/>
              </a:spcBef>
              <a:spcAft>
                <a:spcPts val="0"/>
              </a:spcAft>
              <a:buSzPts val="1400"/>
              <a:buNone/>
            </a:pPr>
            <a:r>
              <a:t/>
            </a:r>
            <a:endParaRPr>
              <a:latin typeface="Open Sans"/>
              <a:ea typeface="Open Sans"/>
              <a:cs typeface="Open Sans"/>
              <a:sym typeface="Open Sans"/>
            </a:endParaRPr>
          </a:p>
        </p:txBody>
      </p:sp>
      <p:sp>
        <p:nvSpPr>
          <p:cNvPr id="125" name="Google Shape;125;p12"/>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sv-SE" sz="1400"/>
              <a:t>‹#›</a:t>
            </a:fld>
            <a:endParaRPr sz="1400"/>
          </a:p>
        </p:txBody>
      </p:sp>
      <p:sp>
        <p:nvSpPr>
          <p:cNvPr id="126" name="Google Shape;126;p12"/>
          <p:cNvSpPr txBox="1"/>
          <p:nvPr>
            <p:ph idx="2" type="body"/>
          </p:nvPr>
        </p:nvSpPr>
        <p:spPr>
          <a:xfrm>
            <a:off x="838199" y="883350"/>
            <a:ext cx="8209547" cy="604836"/>
          </a:xfrm>
          <a:prstGeom prst="rect">
            <a:avLst/>
          </a:prstGeom>
          <a:noFill/>
          <a:ln>
            <a:noFill/>
          </a:ln>
        </p:spPr>
        <p:txBody>
          <a:bodyPr anchorCtr="0" anchor="t" bIns="90000" lIns="91425" spcFirstLastPara="1" rIns="91425" wrap="square" tIns="36000">
            <a:noAutofit/>
          </a:bodyPr>
          <a:lstStyle/>
          <a:p>
            <a:pPr indent="0" lvl="0" marL="0" rtl="0" algn="l">
              <a:lnSpc>
                <a:spcPct val="90000"/>
              </a:lnSpc>
              <a:spcBef>
                <a:spcPts val="1000"/>
              </a:spcBef>
              <a:spcAft>
                <a:spcPts val="0"/>
              </a:spcAft>
              <a:buClr>
                <a:schemeClr val="dk1"/>
              </a:buClr>
              <a:buSzPts val="2400"/>
              <a:buNone/>
            </a:pPr>
            <a:r>
              <a:rPr b="1" lang="sv-SE">
                <a:latin typeface="Arial"/>
                <a:ea typeface="Arial"/>
                <a:cs typeface="Arial"/>
                <a:sym typeface="Arial"/>
              </a:rPr>
              <a:t>2.1 Public policymaking &amp; bounded rationality</a:t>
            </a:r>
            <a:endParaRPr b="1">
              <a:latin typeface="Arial"/>
              <a:ea typeface="Arial"/>
              <a:cs typeface="Arial"/>
              <a:sym typeface="Arial"/>
            </a:endParaRPr>
          </a:p>
          <a:p>
            <a:pPr indent="0" lvl="0" marL="0" rtl="0" algn="l">
              <a:lnSpc>
                <a:spcPct val="90000"/>
              </a:lnSpc>
              <a:spcBef>
                <a:spcPts val="1000"/>
              </a:spcBef>
              <a:spcAft>
                <a:spcPts val="0"/>
              </a:spcAft>
              <a:buClr>
                <a:schemeClr val="dk1"/>
              </a:buClr>
              <a:buSzPts val="2400"/>
              <a:buNone/>
            </a:pPr>
            <a:r>
              <a:t/>
            </a:r>
            <a:endParaRPr/>
          </a:p>
        </p:txBody>
      </p:sp>
      <p:sp>
        <p:nvSpPr>
          <p:cNvPr id="127" name="Google Shape;127;p12"/>
          <p:cNvSpPr/>
          <p:nvPr/>
        </p:nvSpPr>
        <p:spPr>
          <a:xfrm>
            <a:off x="4582650" y="2741080"/>
            <a:ext cx="1963712" cy="1888760"/>
          </a:xfrm>
          <a:prstGeom prst="ellipse">
            <a:avLst/>
          </a:prstGeom>
          <a:solidFill>
            <a:schemeClr val="accent1"/>
          </a:solidFill>
          <a:ln cap="flat" cmpd="sng" w="25400">
            <a:solidFill>
              <a:srgbClr val="013CC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sv-SE" sz="2000" u="none" cap="none" strike="noStrike">
                <a:solidFill>
                  <a:schemeClr val="lt1"/>
                </a:solidFill>
                <a:latin typeface="Arial"/>
                <a:ea typeface="Arial"/>
                <a:cs typeface="Arial"/>
                <a:sym typeface="Arial"/>
              </a:rPr>
              <a:t>Bounded rationality</a:t>
            </a:r>
            <a:endParaRPr b="0" i="0" sz="1400" u="none" cap="none" strike="noStrike">
              <a:solidFill>
                <a:srgbClr val="000000"/>
              </a:solidFill>
              <a:latin typeface="Arial"/>
              <a:ea typeface="Arial"/>
              <a:cs typeface="Arial"/>
              <a:sym typeface="Arial"/>
            </a:endParaRPr>
          </a:p>
        </p:txBody>
      </p:sp>
      <p:sp>
        <p:nvSpPr>
          <p:cNvPr id="128" name="Google Shape;128;p12"/>
          <p:cNvSpPr/>
          <p:nvPr/>
        </p:nvSpPr>
        <p:spPr>
          <a:xfrm rot="5400000">
            <a:off x="7372990" y="2814688"/>
            <a:ext cx="239843" cy="1704537"/>
          </a:xfrm>
          <a:prstGeom prst="upArrow">
            <a:avLst>
              <a:gd fmla="val 50000" name="adj1"/>
              <a:gd fmla="val 50000" name="adj2"/>
            </a:avLst>
          </a:prstGeom>
          <a:solidFill>
            <a:srgbClr val="DDE7FF"/>
          </a:solidFill>
          <a:ln cap="flat" cmpd="sng" w="25400">
            <a:solidFill>
              <a:srgbClr val="01216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29" name="Google Shape;129;p12"/>
          <p:cNvSpPr/>
          <p:nvPr/>
        </p:nvSpPr>
        <p:spPr>
          <a:xfrm>
            <a:off x="8439461" y="2765425"/>
            <a:ext cx="2353456" cy="1618937"/>
          </a:xfrm>
          <a:prstGeom prst="ellipse">
            <a:avLst/>
          </a:prstGeom>
          <a:solidFill>
            <a:srgbClr val="FABCC5"/>
          </a:solidFill>
          <a:ln cap="flat" cmpd="sng" w="25400">
            <a:solidFill>
              <a:srgbClr val="FABCC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sv-SE" sz="1800" u="none" cap="none" strike="noStrike">
                <a:solidFill>
                  <a:srgbClr val="012884"/>
                </a:solidFill>
                <a:latin typeface="Open Sans"/>
                <a:ea typeface="Open Sans"/>
                <a:cs typeface="Open Sans"/>
                <a:sym typeface="Open Sans"/>
              </a:rPr>
              <a:t>Sub-optimal decision </a:t>
            </a:r>
            <a:endParaRPr b="0" i="0" sz="1400" u="none" cap="none" strike="noStrike">
              <a:solidFill>
                <a:srgbClr val="000000"/>
              </a:solidFill>
              <a:latin typeface="Arial"/>
              <a:ea typeface="Arial"/>
              <a:cs typeface="Arial"/>
              <a:sym typeface="Arial"/>
            </a:endParaRPr>
          </a:p>
        </p:txBody>
      </p:sp>
      <p:sp>
        <p:nvSpPr>
          <p:cNvPr id="130" name="Google Shape;130;p12"/>
          <p:cNvSpPr/>
          <p:nvPr/>
        </p:nvSpPr>
        <p:spPr>
          <a:xfrm>
            <a:off x="1000757" y="2622218"/>
            <a:ext cx="2113613" cy="644577"/>
          </a:xfrm>
          <a:prstGeom prst="roundRect">
            <a:avLst>
              <a:gd fmla="val 16667" name="adj"/>
            </a:avLst>
          </a:prstGeom>
          <a:solidFill>
            <a:srgbClr val="DDE7FF"/>
          </a:solidFill>
          <a:ln cap="flat" cmpd="sng" w="25400">
            <a:solidFill>
              <a:srgbClr val="DDE7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sv-SE" sz="1800" u="none" cap="none" strike="noStrike">
                <a:solidFill>
                  <a:srgbClr val="012884"/>
                </a:solidFill>
                <a:latin typeface="Open Sans"/>
                <a:ea typeface="Open Sans"/>
                <a:cs typeface="Open Sans"/>
                <a:sym typeface="Open Sans"/>
              </a:rPr>
              <a:t>Limited information</a:t>
            </a:r>
            <a:endParaRPr b="0" i="0" sz="1400" u="none" cap="none" strike="noStrike">
              <a:solidFill>
                <a:srgbClr val="000000"/>
              </a:solidFill>
              <a:latin typeface="Arial"/>
              <a:ea typeface="Arial"/>
              <a:cs typeface="Arial"/>
              <a:sym typeface="Arial"/>
            </a:endParaRPr>
          </a:p>
        </p:txBody>
      </p:sp>
      <p:sp>
        <p:nvSpPr>
          <p:cNvPr id="131" name="Google Shape;131;p12"/>
          <p:cNvSpPr/>
          <p:nvPr/>
        </p:nvSpPr>
        <p:spPr>
          <a:xfrm>
            <a:off x="1009437" y="3341747"/>
            <a:ext cx="2113613" cy="607900"/>
          </a:xfrm>
          <a:prstGeom prst="roundRect">
            <a:avLst>
              <a:gd fmla="val 16667" name="adj"/>
            </a:avLst>
          </a:prstGeom>
          <a:solidFill>
            <a:srgbClr val="DDE7FF"/>
          </a:solidFill>
          <a:ln cap="flat" cmpd="sng" w="25400">
            <a:solidFill>
              <a:srgbClr val="DDE7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sv-SE" sz="1800" u="none" cap="none" strike="noStrike">
                <a:solidFill>
                  <a:srgbClr val="012884"/>
                </a:solidFill>
                <a:latin typeface="Open Sans"/>
                <a:ea typeface="Open Sans"/>
                <a:cs typeface="Open Sans"/>
                <a:sym typeface="Open Sans"/>
              </a:rPr>
              <a:t>Time constraints</a:t>
            </a:r>
            <a:endParaRPr b="0" i="0" sz="1400" u="none" cap="none" strike="noStrike">
              <a:solidFill>
                <a:srgbClr val="000000"/>
              </a:solidFill>
              <a:latin typeface="Arial"/>
              <a:ea typeface="Arial"/>
              <a:cs typeface="Arial"/>
              <a:sym typeface="Arial"/>
            </a:endParaRPr>
          </a:p>
        </p:txBody>
      </p:sp>
      <p:sp>
        <p:nvSpPr>
          <p:cNvPr id="132" name="Google Shape;132;p12"/>
          <p:cNvSpPr/>
          <p:nvPr/>
        </p:nvSpPr>
        <p:spPr>
          <a:xfrm>
            <a:off x="1009438" y="4024599"/>
            <a:ext cx="2113613" cy="605241"/>
          </a:xfrm>
          <a:prstGeom prst="roundRect">
            <a:avLst>
              <a:gd fmla="val 16667" name="adj"/>
            </a:avLst>
          </a:prstGeom>
          <a:solidFill>
            <a:srgbClr val="DDE7FF"/>
          </a:solidFill>
          <a:ln cap="flat" cmpd="sng" w="25400">
            <a:solidFill>
              <a:srgbClr val="DDE7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sv-SE" sz="1800" u="none" cap="none" strike="noStrike">
                <a:solidFill>
                  <a:srgbClr val="012884"/>
                </a:solidFill>
                <a:latin typeface="Open Sans"/>
                <a:ea typeface="Open Sans"/>
                <a:cs typeface="Open Sans"/>
                <a:sym typeface="Open Sans"/>
              </a:rPr>
              <a:t>Cognitive limitations</a:t>
            </a:r>
            <a:endParaRPr b="0" i="0" sz="1400" u="none" cap="none" strike="noStrike">
              <a:solidFill>
                <a:srgbClr val="000000"/>
              </a:solidFill>
              <a:latin typeface="Arial"/>
              <a:ea typeface="Arial"/>
              <a:cs typeface="Arial"/>
              <a:sym typeface="Arial"/>
            </a:endParaRPr>
          </a:p>
        </p:txBody>
      </p:sp>
      <p:cxnSp>
        <p:nvCxnSpPr>
          <p:cNvPr id="133" name="Google Shape;133;p12"/>
          <p:cNvCxnSpPr/>
          <p:nvPr/>
        </p:nvCxnSpPr>
        <p:spPr>
          <a:xfrm>
            <a:off x="3359442" y="3645697"/>
            <a:ext cx="889154" cy="0"/>
          </a:xfrm>
          <a:prstGeom prst="straightConnector1">
            <a:avLst/>
          </a:prstGeom>
          <a:noFill/>
          <a:ln cap="flat" cmpd="sng" w="38100">
            <a:solidFill>
              <a:srgbClr val="001D68"/>
            </a:solidFill>
            <a:prstDash val="solid"/>
            <a:round/>
            <a:headEnd len="sm" w="sm" type="none"/>
            <a:tailEnd len="med" w="med" type="triangle"/>
          </a:ln>
        </p:spPr>
      </p:cxnSp>
      <p:cxnSp>
        <p:nvCxnSpPr>
          <p:cNvPr id="134" name="Google Shape;134;p12"/>
          <p:cNvCxnSpPr/>
          <p:nvPr/>
        </p:nvCxnSpPr>
        <p:spPr>
          <a:xfrm flipH="1" rot="10800000">
            <a:off x="3290078" y="3971176"/>
            <a:ext cx="865617" cy="350408"/>
          </a:xfrm>
          <a:prstGeom prst="straightConnector1">
            <a:avLst/>
          </a:prstGeom>
          <a:noFill/>
          <a:ln cap="flat" cmpd="sng" w="38100">
            <a:solidFill>
              <a:srgbClr val="001D68"/>
            </a:solidFill>
            <a:prstDash val="solid"/>
            <a:round/>
            <a:headEnd len="sm" w="sm" type="none"/>
            <a:tailEnd len="med" w="med" type="triangle"/>
          </a:ln>
        </p:spPr>
      </p:cxnSp>
      <p:cxnSp>
        <p:nvCxnSpPr>
          <p:cNvPr id="135" name="Google Shape;135;p12"/>
          <p:cNvCxnSpPr/>
          <p:nvPr/>
        </p:nvCxnSpPr>
        <p:spPr>
          <a:xfrm>
            <a:off x="3359442" y="2959762"/>
            <a:ext cx="900460" cy="353067"/>
          </a:xfrm>
          <a:prstGeom prst="straightConnector1">
            <a:avLst/>
          </a:prstGeom>
          <a:noFill/>
          <a:ln cap="flat" cmpd="sng" w="38100">
            <a:solidFill>
              <a:srgbClr val="001D68"/>
            </a:solidFill>
            <a:prstDash val="solid"/>
            <a:round/>
            <a:headEnd len="sm" w="sm" type="none"/>
            <a:tailEnd len="med" w="med" type="triangle"/>
          </a:ln>
        </p:spPr>
      </p:cxnSp>
      <p:sp>
        <p:nvSpPr>
          <p:cNvPr id="136" name="Google Shape;136;p12"/>
          <p:cNvSpPr txBox="1"/>
          <p:nvPr/>
        </p:nvSpPr>
        <p:spPr>
          <a:xfrm>
            <a:off x="1009437" y="5021705"/>
            <a:ext cx="9573619" cy="123110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sv-SE" sz="2000" u="none" cap="none" strike="noStrike">
                <a:solidFill>
                  <a:srgbClr val="000000"/>
                </a:solidFill>
                <a:latin typeface="Arial"/>
                <a:ea typeface="Arial"/>
                <a:cs typeface="Arial"/>
                <a:sym typeface="Arial"/>
              </a:rPr>
              <a:t>In practice, this means that policymakers should recognize their own limitations and seek help (consult with experts) to better understand the potential implications of their decisions.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14"/>
          <p:cNvSpPr txBox="1"/>
          <p:nvPr>
            <p:ph idx="1" type="body"/>
          </p:nvPr>
        </p:nvSpPr>
        <p:spPr>
          <a:xfrm>
            <a:off x="838200" y="1677508"/>
            <a:ext cx="6821774" cy="3919727"/>
          </a:xfrm>
          <a:prstGeom prst="rect">
            <a:avLst/>
          </a:prstGeom>
          <a:noFill/>
          <a:ln>
            <a:noFill/>
          </a:ln>
        </p:spPr>
        <p:txBody>
          <a:bodyPr anchorCtr="0" anchor="t" bIns="90000" lIns="90000" spcFirstLastPara="1" rIns="91425" wrap="square" tIns="36000">
            <a:noAutofit/>
          </a:bodyPr>
          <a:lstStyle/>
          <a:p>
            <a:pPr indent="0" lvl="0" marL="0" rtl="0" algn="l">
              <a:lnSpc>
                <a:spcPct val="90000"/>
              </a:lnSpc>
              <a:spcBef>
                <a:spcPts val="0"/>
              </a:spcBef>
              <a:spcAft>
                <a:spcPts val="0"/>
              </a:spcAft>
              <a:buSzPts val="1400"/>
              <a:buNone/>
            </a:pPr>
            <a:r>
              <a:rPr lang="sv-SE"/>
              <a:t>Policy  decisions are rarely taken in a vacuum:</a:t>
            </a:r>
            <a:endParaRPr/>
          </a:p>
          <a:p>
            <a:pPr indent="0" lvl="0" marL="0" rtl="0" algn="l">
              <a:lnSpc>
                <a:spcPct val="90000"/>
              </a:lnSpc>
              <a:spcBef>
                <a:spcPts val="1000"/>
              </a:spcBef>
              <a:spcAft>
                <a:spcPts val="0"/>
              </a:spcAft>
              <a:buSzPts val="1400"/>
              <a:buNone/>
            </a:pPr>
            <a:r>
              <a:rPr lang="sv-SE"/>
              <a:t>Public policy proposals are generally prepared by official advisers (civil servants). </a:t>
            </a:r>
            <a:endParaRPr/>
          </a:p>
          <a:p>
            <a:pPr indent="0" lvl="0" marL="0" rtl="0" algn="l">
              <a:lnSpc>
                <a:spcPct val="90000"/>
              </a:lnSpc>
              <a:spcBef>
                <a:spcPts val="1000"/>
              </a:spcBef>
              <a:spcAft>
                <a:spcPts val="0"/>
              </a:spcAft>
              <a:buSzPts val="1400"/>
              <a:buNone/>
            </a:pPr>
            <a:r>
              <a:rPr lang="sv-SE"/>
              <a:t>In drafting they rely on – subject experts, modellers and industries -  to help them synthesis and analyse information.</a:t>
            </a:r>
            <a:endParaRPr/>
          </a:p>
          <a:p>
            <a:pPr indent="0" lvl="0" marL="0" rtl="0" algn="l">
              <a:lnSpc>
                <a:spcPct val="90000"/>
              </a:lnSpc>
              <a:spcBef>
                <a:spcPts val="1000"/>
              </a:spcBef>
              <a:spcAft>
                <a:spcPts val="0"/>
              </a:spcAft>
              <a:buSzPts val="1400"/>
              <a:buNone/>
            </a:pPr>
            <a:r>
              <a:rPr lang="sv-SE"/>
              <a:t>However, eventual decisions are shaped by the influence of a wide range of actors that are directly or indirectly affected by the problem the policy is aiming to solve.</a:t>
            </a:r>
            <a:endParaRPr/>
          </a:p>
        </p:txBody>
      </p:sp>
      <p:sp>
        <p:nvSpPr>
          <p:cNvPr id="143" name="Google Shape;143;p14"/>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sv-SE" sz="1400"/>
              <a:t>‹#›</a:t>
            </a:fld>
            <a:endParaRPr sz="1400"/>
          </a:p>
        </p:txBody>
      </p:sp>
      <p:sp>
        <p:nvSpPr>
          <p:cNvPr id="144" name="Google Shape;144;p14"/>
          <p:cNvSpPr txBox="1"/>
          <p:nvPr>
            <p:ph idx="2" type="body"/>
          </p:nvPr>
        </p:nvSpPr>
        <p:spPr>
          <a:xfrm>
            <a:off x="838200" y="883350"/>
            <a:ext cx="5183188" cy="604836"/>
          </a:xfrm>
          <a:prstGeom prst="rect">
            <a:avLst/>
          </a:prstGeom>
          <a:noFill/>
          <a:ln>
            <a:noFill/>
          </a:ln>
        </p:spPr>
        <p:txBody>
          <a:bodyPr anchorCtr="0" anchor="t" bIns="90000" lIns="91425" spcFirstLastPara="1" rIns="91425" wrap="square" tIns="36000">
            <a:noAutofit/>
          </a:bodyPr>
          <a:lstStyle/>
          <a:p>
            <a:pPr indent="0" lvl="0" marL="0" rtl="0" algn="l">
              <a:lnSpc>
                <a:spcPct val="90000"/>
              </a:lnSpc>
              <a:spcBef>
                <a:spcPts val="1000"/>
              </a:spcBef>
              <a:spcAft>
                <a:spcPts val="0"/>
              </a:spcAft>
              <a:buClr>
                <a:schemeClr val="dk1"/>
              </a:buClr>
              <a:buSzPts val="2400"/>
              <a:buNone/>
            </a:pPr>
            <a:r>
              <a:rPr b="1" lang="sv-SE" sz="2400">
                <a:latin typeface="Arial"/>
                <a:ea typeface="Arial"/>
                <a:cs typeface="Arial"/>
                <a:sym typeface="Arial"/>
              </a:rPr>
              <a:t>2.1 Public policymaking</a:t>
            </a:r>
            <a:endParaRPr b="1" sz="2400">
              <a:latin typeface="Arial"/>
              <a:ea typeface="Arial"/>
              <a:cs typeface="Arial"/>
              <a:sym typeface="Arial"/>
            </a:endParaRPr>
          </a:p>
          <a:p>
            <a:pPr indent="0" lvl="0" marL="0" rtl="0" algn="l">
              <a:lnSpc>
                <a:spcPct val="90000"/>
              </a:lnSpc>
              <a:spcBef>
                <a:spcPts val="1000"/>
              </a:spcBef>
              <a:spcAft>
                <a:spcPts val="0"/>
              </a:spcAft>
              <a:buClr>
                <a:schemeClr val="dk1"/>
              </a:buClr>
              <a:buSzPts val="2400"/>
              <a:buNone/>
            </a:pPr>
            <a:r>
              <a:t/>
            </a:r>
            <a:endParaRPr/>
          </a:p>
        </p:txBody>
      </p:sp>
      <p:grpSp>
        <p:nvGrpSpPr>
          <p:cNvPr id="145" name="Google Shape;145;p14"/>
          <p:cNvGrpSpPr/>
          <p:nvPr/>
        </p:nvGrpSpPr>
        <p:grpSpPr>
          <a:xfrm>
            <a:off x="7250152" y="1203748"/>
            <a:ext cx="4586301" cy="4299137"/>
            <a:chOff x="-38154" y="17980"/>
            <a:chExt cx="4586301" cy="4299137"/>
          </a:xfrm>
        </p:grpSpPr>
        <p:sp>
          <p:nvSpPr>
            <p:cNvPr id="146" name="Google Shape;146;p14"/>
            <p:cNvSpPr/>
            <p:nvPr/>
          </p:nvSpPr>
          <p:spPr>
            <a:xfrm>
              <a:off x="1654212" y="17980"/>
              <a:ext cx="1231842" cy="648207"/>
            </a:xfrm>
            <a:prstGeom prst="roundRect">
              <a:avLst>
                <a:gd fmla="val 16667" name="adj"/>
              </a:avLst>
            </a:prstGeom>
            <a:noFill/>
            <a:ln cap="flat" cmpd="sng" w="25400">
              <a:solidFill>
                <a:srgbClr val="F57A8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14"/>
            <p:cNvSpPr txBox="1"/>
            <p:nvPr/>
          </p:nvSpPr>
          <p:spPr>
            <a:xfrm>
              <a:off x="1685855" y="49623"/>
              <a:ext cx="1168556" cy="584921"/>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rgbClr val="000000"/>
                </a:buClr>
                <a:buSzPts val="1050"/>
                <a:buFont typeface="Arial"/>
                <a:buNone/>
              </a:pPr>
              <a:r>
                <a:rPr b="0" i="0" lang="sv-SE" sz="1050" u="none" cap="none" strike="noStrike">
                  <a:solidFill>
                    <a:schemeClr val="dk1"/>
                  </a:solidFill>
                  <a:latin typeface="Open Sans"/>
                  <a:ea typeface="Open Sans"/>
                  <a:cs typeface="Open Sans"/>
                  <a:sym typeface="Open Sans"/>
                </a:rPr>
                <a:t>Subject experts science community</a:t>
              </a:r>
              <a:endParaRPr b="0" i="0" sz="1400" u="none" cap="none" strike="noStrike">
                <a:solidFill>
                  <a:srgbClr val="000000"/>
                </a:solidFill>
                <a:latin typeface="Arial"/>
                <a:ea typeface="Arial"/>
                <a:cs typeface="Arial"/>
                <a:sym typeface="Arial"/>
              </a:endParaRPr>
            </a:p>
          </p:txBody>
        </p:sp>
        <p:sp>
          <p:nvSpPr>
            <p:cNvPr id="148" name="Google Shape;148;p14"/>
            <p:cNvSpPr/>
            <p:nvPr/>
          </p:nvSpPr>
          <p:spPr>
            <a:xfrm>
              <a:off x="425723" y="342083"/>
              <a:ext cx="3688820" cy="3688820"/>
            </a:xfrm>
            <a:custGeom>
              <a:rect b="b" l="l" r="r" t="t"/>
              <a:pathLst>
                <a:path extrusionOk="0" h="120000" w="120000">
                  <a:moveTo>
                    <a:pt x="80138" y="3480"/>
                  </a:moveTo>
                  <a:lnTo>
                    <a:pt x="80138" y="3480"/>
                  </a:lnTo>
                  <a:cubicBezTo>
                    <a:pt x="83454" y="4661"/>
                    <a:pt x="86659" y="6132"/>
                    <a:pt x="89716" y="7875"/>
                  </a:cubicBezTo>
                </a:path>
              </a:pathLst>
            </a:custGeom>
            <a:noFill/>
            <a:ln cap="flat" cmpd="sng" w="9525">
              <a:solidFill>
                <a:srgbClr val="222A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14"/>
            <p:cNvSpPr/>
            <p:nvPr/>
          </p:nvSpPr>
          <p:spPr>
            <a:xfrm>
              <a:off x="3013314" y="585820"/>
              <a:ext cx="1122029" cy="592956"/>
            </a:xfrm>
            <a:prstGeom prst="roundRect">
              <a:avLst>
                <a:gd fmla="val 16667" name="adj"/>
              </a:avLst>
            </a:prstGeom>
            <a:noFill/>
            <a:ln cap="flat" cmpd="sng" w="25400">
              <a:solidFill>
                <a:srgbClr val="F57A8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14"/>
            <p:cNvSpPr txBox="1"/>
            <p:nvPr/>
          </p:nvSpPr>
          <p:spPr>
            <a:xfrm>
              <a:off x="3042260" y="614766"/>
              <a:ext cx="1064137" cy="535064"/>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rgbClr val="000000"/>
                </a:buClr>
                <a:buSzPts val="1050"/>
                <a:buFont typeface="Arial"/>
                <a:buNone/>
              </a:pPr>
              <a:r>
                <a:rPr b="0" i="0" lang="sv-SE" sz="1050" u="none" cap="none" strike="noStrike">
                  <a:solidFill>
                    <a:srgbClr val="000000"/>
                  </a:solidFill>
                  <a:latin typeface="Open Sans"/>
                  <a:ea typeface="Open Sans"/>
                  <a:cs typeface="Open Sans"/>
                  <a:sym typeface="Open Sans"/>
                </a:rPr>
                <a:t>Public agencies / regulators</a:t>
              </a:r>
              <a:endParaRPr b="0" i="0" sz="1400" u="none" cap="none" strike="noStrike">
                <a:solidFill>
                  <a:srgbClr val="000000"/>
                </a:solidFill>
                <a:latin typeface="Arial"/>
                <a:ea typeface="Arial"/>
                <a:cs typeface="Arial"/>
                <a:sym typeface="Arial"/>
              </a:endParaRPr>
            </a:p>
          </p:txBody>
        </p:sp>
        <p:sp>
          <p:nvSpPr>
            <p:cNvPr id="151" name="Google Shape;151;p14"/>
            <p:cNvSpPr/>
            <p:nvPr/>
          </p:nvSpPr>
          <p:spPr>
            <a:xfrm>
              <a:off x="425723" y="342083"/>
              <a:ext cx="3688820" cy="3688820"/>
            </a:xfrm>
            <a:custGeom>
              <a:rect b="b" l="l" r="r" t="t"/>
              <a:pathLst>
                <a:path extrusionOk="0" h="120000" w="120000">
                  <a:moveTo>
                    <a:pt x="110388" y="27426"/>
                  </a:moveTo>
                  <a:lnTo>
                    <a:pt x="110388" y="27426"/>
                  </a:lnTo>
                  <a:cubicBezTo>
                    <a:pt x="114837" y="34308"/>
                    <a:pt x="117829" y="42028"/>
                    <a:pt x="119179" y="50110"/>
                  </a:cubicBezTo>
                </a:path>
              </a:pathLst>
            </a:custGeom>
            <a:noFill/>
            <a:ln cap="flat" cmpd="sng" w="9525">
              <a:solidFill>
                <a:srgbClr val="222A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14"/>
            <p:cNvSpPr/>
            <p:nvPr/>
          </p:nvSpPr>
          <p:spPr>
            <a:xfrm>
              <a:off x="3680939" y="1890015"/>
              <a:ext cx="867208" cy="592956"/>
            </a:xfrm>
            <a:prstGeom prst="roundRect">
              <a:avLst>
                <a:gd fmla="val 16667" name="adj"/>
              </a:avLst>
            </a:prstGeom>
            <a:no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14"/>
            <p:cNvSpPr txBox="1"/>
            <p:nvPr/>
          </p:nvSpPr>
          <p:spPr>
            <a:xfrm>
              <a:off x="3709885" y="1918961"/>
              <a:ext cx="809316" cy="535064"/>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rgbClr val="000000"/>
                </a:buClr>
                <a:buSzPts val="1050"/>
                <a:buFont typeface="Arial"/>
                <a:buNone/>
              </a:pPr>
              <a:r>
                <a:rPr b="0" i="0" lang="sv-SE" sz="1050" u="none" cap="none" strike="noStrike">
                  <a:solidFill>
                    <a:schemeClr val="dk1"/>
                  </a:solidFill>
                  <a:latin typeface="Open Sans"/>
                  <a:ea typeface="Open Sans"/>
                  <a:cs typeface="Open Sans"/>
                  <a:sym typeface="Open Sans"/>
                </a:rPr>
                <a:t>Market (suppliers, investors)</a:t>
              </a:r>
              <a:endParaRPr b="0" i="0" sz="1400" u="none" cap="none" strike="noStrike">
                <a:solidFill>
                  <a:srgbClr val="000000"/>
                </a:solidFill>
                <a:latin typeface="Arial"/>
                <a:ea typeface="Arial"/>
                <a:cs typeface="Arial"/>
                <a:sym typeface="Arial"/>
              </a:endParaRPr>
            </a:p>
          </p:txBody>
        </p:sp>
        <p:sp>
          <p:nvSpPr>
            <p:cNvPr id="154" name="Google Shape;154;p14"/>
            <p:cNvSpPr/>
            <p:nvPr/>
          </p:nvSpPr>
          <p:spPr>
            <a:xfrm>
              <a:off x="425723" y="342083"/>
              <a:ext cx="3688820" cy="3688820"/>
            </a:xfrm>
            <a:custGeom>
              <a:rect b="b" l="l" r="r" t="t"/>
              <a:pathLst>
                <a:path extrusionOk="0" h="120000" w="120000">
                  <a:moveTo>
                    <a:pt x="119179" y="69889"/>
                  </a:moveTo>
                  <a:lnTo>
                    <a:pt x="119179" y="69889"/>
                  </a:lnTo>
                  <a:cubicBezTo>
                    <a:pt x="117828" y="77971"/>
                    <a:pt x="114836" y="85691"/>
                    <a:pt x="110388" y="92573"/>
                  </a:cubicBezTo>
                </a:path>
              </a:pathLst>
            </a:custGeom>
            <a:noFill/>
            <a:ln cap="flat" cmpd="sng" w="9525">
              <a:solidFill>
                <a:srgbClr val="222A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14"/>
            <p:cNvSpPr/>
            <p:nvPr/>
          </p:nvSpPr>
          <p:spPr>
            <a:xfrm>
              <a:off x="3110450" y="3194210"/>
              <a:ext cx="927756" cy="592956"/>
            </a:xfrm>
            <a:prstGeom prst="roundRect">
              <a:avLst>
                <a:gd fmla="val 16667" name="adj"/>
              </a:avLst>
            </a:prstGeom>
            <a:no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14"/>
            <p:cNvSpPr txBox="1"/>
            <p:nvPr/>
          </p:nvSpPr>
          <p:spPr>
            <a:xfrm>
              <a:off x="3139396" y="3223156"/>
              <a:ext cx="869864" cy="535064"/>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rgbClr val="000000"/>
                </a:buClr>
                <a:buSzPts val="1050"/>
                <a:buFont typeface="Arial"/>
                <a:buNone/>
              </a:pPr>
              <a:r>
                <a:rPr b="0" i="0" lang="sv-SE" sz="1050" u="none" cap="none" strike="noStrike">
                  <a:solidFill>
                    <a:srgbClr val="000000"/>
                  </a:solidFill>
                  <a:latin typeface="Open Sans"/>
                  <a:ea typeface="Open Sans"/>
                  <a:cs typeface="Open Sans"/>
                  <a:sym typeface="Open Sans"/>
                </a:rPr>
                <a:t>Media &amp;</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rgbClr val="000000"/>
                </a:buClr>
                <a:buSzPts val="1050"/>
                <a:buFont typeface="Arial"/>
                <a:buNone/>
              </a:pPr>
              <a:r>
                <a:rPr b="0" i="0" lang="sv-SE" sz="1050" u="none" cap="none" strike="noStrike">
                  <a:solidFill>
                    <a:srgbClr val="000000"/>
                  </a:solidFill>
                  <a:latin typeface="Open Sans"/>
                  <a:ea typeface="Open Sans"/>
                  <a:cs typeface="Open Sans"/>
                  <a:sym typeface="Open Sans"/>
                </a:rPr>
                <a:t>The public</a:t>
              </a:r>
              <a:endParaRPr b="0" i="0" sz="1400" u="none" cap="none" strike="noStrike">
                <a:solidFill>
                  <a:srgbClr val="000000"/>
                </a:solidFill>
                <a:latin typeface="Arial"/>
                <a:ea typeface="Arial"/>
                <a:cs typeface="Arial"/>
                <a:sym typeface="Arial"/>
              </a:endParaRPr>
            </a:p>
          </p:txBody>
        </p:sp>
        <p:sp>
          <p:nvSpPr>
            <p:cNvPr id="157" name="Google Shape;157;p14"/>
            <p:cNvSpPr/>
            <p:nvPr/>
          </p:nvSpPr>
          <p:spPr>
            <a:xfrm>
              <a:off x="425723" y="342083"/>
              <a:ext cx="3688820" cy="3688820"/>
            </a:xfrm>
            <a:custGeom>
              <a:rect b="b" l="l" r="r" t="t"/>
              <a:pathLst>
                <a:path extrusionOk="0" h="120000" w="120000">
                  <a:moveTo>
                    <a:pt x="89700" y="112134"/>
                  </a:moveTo>
                  <a:cubicBezTo>
                    <a:pt x="86097" y="114187"/>
                    <a:pt x="82291" y="115860"/>
                    <a:pt x="78342" y="117128"/>
                  </a:cubicBezTo>
                </a:path>
              </a:pathLst>
            </a:custGeom>
            <a:noFill/>
            <a:ln cap="flat" cmpd="sng" w="9525">
              <a:solidFill>
                <a:srgbClr val="222A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14"/>
            <p:cNvSpPr/>
            <p:nvPr/>
          </p:nvSpPr>
          <p:spPr>
            <a:xfrm>
              <a:off x="1710013" y="3744691"/>
              <a:ext cx="1120240" cy="572426"/>
            </a:xfrm>
            <a:prstGeom prst="roundRect">
              <a:avLst>
                <a:gd fmla="val 16667" name="adj"/>
              </a:avLst>
            </a:prstGeom>
            <a:no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14"/>
            <p:cNvSpPr txBox="1"/>
            <p:nvPr/>
          </p:nvSpPr>
          <p:spPr>
            <a:xfrm>
              <a:off x="1737957" y="3772635"/>
              <a:ext cx="1064352" cy="516538"/>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rgbClr val="000000"/>
                </a:buClr>
                <a:buSzPts val="1050"/>
                <a:buFont typeface="Arial"/>
                <a:buNone/>
              </a:pPr>
              <a:r>
                <a:rPr b="0" i="0" lang="sv-SE" sz="1050" u="none" cap="none" strike="noStrike">
                  <a:solidFill>
                    <a:schemeClr val="dk1"/>
                  </a:solidFill>
                  <a:latin typeface="Open Sans"/>
                  <a:ea typeface="Open Sans"/>
                  <a:cs typeface="Open Sans"/>
                  <a:sym typeface="Open Sans"/>
                </a:rPr>
                <a:t>Affected communities</a:t>
              </a:r>
              <a:endParaRPr b="0" i="0" sz="1400" u="none" cap="none" strike="noStrike">
                <a:solidFill>
                  <a:srgbClr val="000000"/>
                </a:solidFill>
                <a:latin typeface="Arial"/>
                <a:ea typeface="Arial"/>
                <a:cs typeface="Arial"/>
                <a:sym typeface="Arial"/>
              </a:endParaRPr>
            </a:p>
          </p:txBody>
        </p:sp>
        <p:sp>
          <p:nvSpPr>
            <p:cNvPr id="160" name="Google Shape;160;p14"/>
            <p:cNvSpPr/>
            <p:nvPr/>
          </p:nvSpPr>
          <p:spPr>
            <a:xfrm>
              <a:off x="425723" y="342083"/>
              <a:ext cx="3688820" cy="3688820"/>
            </a:xfrm>
            <a:custGeom>
              <a:rect b="b" l="l" r="r" t="t"/>
              <a:pathLst>
                <a:path extrusionOk="0" h="120000" w="120000">
                  <a:moveTo>
                    <a:pt x="41657" y="117127"/>
                  </a:moveTo>
                  <a:cubicBezTo>
                    <a:pt x="37675" y="115849"/>
                    <a:pt x="33839" y="114157"/>
                    <a:pt x="30209" y="112081"/>
                  </a:cubicBezTo>
                </a:path>
              </a:pathLst>
            </a:custGeom>
            <a:noFill/>
            <a:ln cap="flat" cmpd="sng" w="9525">
              <a:solidFill>
                <a:srgbClr val="222A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14"/>
            <p:cNvSpPr/>
            <p:nvPr/>
          </p:nvSpPr>
          <p:spPr>
            <a:xfrm>
              <a:off x="502060" y="3195838"/>
              <a:ext cx="927756" cy="589701"/>
            </a:xfrm>
            <a:prstGeom prst="roundRect">
              <a:avLst>
                <a:gd fmla="val 16667" name="adj"/>
              </a:avLst>
            </a:prstGeom>
            <a:no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14"/>
            <p:cNvSpPr txBox="1"/>
            <p:nvPr/>
          </p:nvSpPr>
          <p:spPr>
            <a:xfrm>
              <a:off x="530847" y="3224625"/>
              <a:ext cx="870182" cy="532127"/>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rgbClr val="000000"/>
                </a:buClr>
                <a:buSzPts val="1100"/>
                <a:buFont typeface="Arial"/>
                <a:buNone/>
              </a:pPr>
              <a:r>
                <a:rPr b="1" i="0" lang="sv-SE" sz="1100" u="none" cap="none" strike="noStrike">
                  <a:solidFill>
                    <a:schemeClr val="dk1"/>
                  </a:solidFill>
                  <a:latin typeface="Arial"/>
                  <a:ea typeface="Arial"/>
                  <a:cs typeface="Arial"/>
                  <a:sym typeface="Arial"/>
                </a:rPr>
                <a:t>Industry </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rgbClr val="000000"/>
                </a:buClr>
                <a:buSzPts val="1100"/>
                <a:buFont typeface="Arial"/>
                <a:buNone/>
              </a:pPr>
              <a:r>
                <a:rPr b="1" i="0" lang="sv-SE" sz="1100" u="none" cap="none" strike="noStrike">
                  <a:solidFill>
                    <a:schemeClr val="dk1"/>
                  </a:solidFill>
                  <a:latin typeface="Arial"/>
                  <a:ea typeface="Arial"/>
                  <a:cs typeface="Arial"/>
                  <a:sym typeface="Arial"/>
                </a:rPr>
                <a:t>(firms)</a:t>
              </a:r>
              <a:endParaRPr b="0" i="0" sz="1400" u="none" cap="none" strike="noStrike">
                <a:solidFill>
                  <a:srgbClr val="000000"/>
                </a:solidFill>
                <a:latin typeface="Arial"/>
                <a:ea typeface="Arial"/>
                <a:cs typeface="Arial"/>
                <a:sym typeface="Arial"/>
              </a:endParaRPr>
            </a:p>
          </p:txBody>
        </p:sp>
        <p:sp>
          <p:nvSpPr>
            <p:cNvPr id="163" name="Google Shape;163;p14"/>
            <p:cNvSpPr/>
            <p:nvPr/>
          </p:nvSpPr>
          <p:spPr>
            <a:xfrm>
              <a:off x="425723" y="342083"/>
              <a:ext cx="3688820" cy="3688820"/>
            </a:xfrm>
            <a:custGeom>
              <a:rect b="b" l="l" r="r" t="t"/>
              <a:pathLst>
                <a:path extrusionOk="0" h="120000" w="120000">
                  <a:moveTo>
                    <a:pt x="9646" y="92626"/>
                  </a:moveTo>
                  <a:lnTo>
                    <a:pt x="9646" y="92626"/>
                  </a:lnTo>
                  <a:cubicBezTo>
                    <a:pt x="5179" y="85731"/>
                    <a:pt x="2175" y="77993"/>
                    <a:pt x="821" y="69890"/>
                  </a:cubicBezTo>
                </a:path>
              </a:pathLst>
            </a:custGeom>
            <a:noFill/>
            <a:ln cap="flat" cmpd="sng" w="9525">
              <a:solidFill>
                <a:srgbClr val="222A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14"/>
            <p:cNvSpPr/>
            <p:nvPr/>
          </p:nvSpPr>
          <p:spPr>
            <a:xfrm>
              <a:off x="-38154" y="1890015"/>
              <a:ext cx="927756" cy="592956"/>
            </a:xfrm>
            <a:prstGeom prst="roundRect">
              <a:avLst>
                <a:gd fmla="val 16667" name="adj"/>
              </a:avLst>
            </a:prstGeom>
            <a:noFill/>
            <a:ln cap="flat" cmpd="sng" w="254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14"/>
            <p:cNvSpPr txBox="1"/>
            <p:nvPr/>
          </p:nvSpPr>
          <p:spPr>
            <a:xfrm>
              <a:off x="-9208" y="1918961"/>
              <a:ext cx="869864" cy="535064"/>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rgbClr val="000000"/>
                </a:buClr>
                <a:buSzPts val="1050"/>
                <a:buFont typeface="Arial"/>
                <a:buNone/>
              </a:pPr>
              <a:r>
                <a:rPr b="0" i="0" lang="sv-SE" sz="1050" u="none" cap="none" strike="noStrike">
                  <a:solidFill>
                    <a:schemeClr val="dk1"/>
                  </a:solidFill>
                  <a:latin typeface="Open Sans"/>
                  <a:ea typeface="Open Sans"/>
                  <a:cs typeface="Open Sans"/>
                  <a:sym typeface="Open Sans"/>
                </a:rPr>
                <a:t>Civil society groups</a:t>
              </a:r>
              <a:endParaRPr b="0" i="0" sz="1400" u="none" cap="none" strike="noStrike">
                <a:solidFill>
                  <a:srgbClr val="000000"/>
                </a:solidFill>
                <a:latin typeface="Arial"/>
                <a:ea typeface="Arial"/>
                <a:cs typeface="Arial"/>
                <a:sym typeface="Arial"/>
              </a:endParaRPr>
            </a:p>
          </p:txBody>
        </p:sp>
        <p:sp>
          <p:nvSpPr>
            <p:cNvPr id="166" name="Google Shape;166;p14"/>
            <p:cNvSpPr/>
            <p:nvPr/>
          </p:nvSpPr>
          <p:spPr>
            <a:xfrm>
              <a:off x="425723" y="342083"/>
              <a:ext cx="3688820" cy="3688820"/>
            </a:xfrm>
            <a:custGeom>
              <a:rect b="b" l="l" r="r" t="t"/>
              <a:pathLst>
                <a:path extrusionOk="0" h="120000" w="120000">
                  <a:moveTo>
                    <a:pt x="821" y="50110"/>
                  </a:moveTo>
                  <a:lnTo>
                    <a:pt x="821" y="50110"/>
                  </a:lnTo>
                  <a:cubicBezTo>
                    <a:pt x="2172" y="42028"/>
                    <a:pt x="5164" y="34308"/>
                    <a:pt x="9612" y="27426"/>
                  </a:cubicBezTo>
                </a:path>
              </a:pathLst>
            </a:custGeom>
            <a:noFill/>
            <a:ln cap="flat" cmpd="sng" w="9525">
              <a:solidFill>
                <a:srgbClr val="222A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14"/>
            <p:cNvSpPr/>
            <p:nvPr/>
          </p:nvSpPr>
          <p:spPr>
            <a:xfrm>
              <a:off x="502060" y="585820"/>
              <a:ext cx="927756" cy="592956"/>
            </a:xfrm>
            <a:prstGeom prst="roundRect">
              <a:avLst>
                <a:gd fmla="val 16667" name="adj"/>
              </a:avLst>
            </a:prstGeom>
            <a:solidFill>
              <a:schemeClr val="lt1"/>
            </a:solidFill>
            <a:ln cap="flat" cmpd="sng" w="254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14"/>
            <p:cNvSpPr txBox="1"/>
            <p:nvPr/>
          </p:nvSpPr>
          <p:spPr>
            <a:xfrm>
              <a:off x="531006" y="614766"/>
              <a:ext cx="869864" cy="535064"/>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rgbClr val="000000"/>
                </a:buClr>
                <a:buSzPts val="1050"/>
                <a:buFont typeface="Arial"/>
                <a:buNone/>
              </a:pPr>
              <a:r>
                <a:rPr b="0" i="0" lang="sv-SE" sz="1050" u="none" cap="none" strike="noStrike">
                  <a:solidFill>
                    <a:schemeClr val="dk1"/>
                  </a:solidFill>
                  <a:latin typeface="Open Sans"/>
                  <a:ea typeface="Open Sans"/>
                  <a:cs typeface="Open Sans"/>
                  <a:sym typeface="Open Sans"/>
                </a:rPr>
                <a:t>Financial sector</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rgbClr val="000000"/>
                </a:buClr>
                <a:buSzPts val="1050"/>
                <a:buFont typeface="Arial"/>
                <a:buNone/>
              </a:pPr>
              <a:r>
                <a:rPr b="0" i="0" lang="sv-SE" sz="1050" u="none" cap="none" strike="noStrike">
                  <a:solidFill>
                    <a:schemeClr val="dk1"/>
                  </a:solidFill>
                  <a:latin typeface="Open Sans"/>
                  <a:ea typeface="Open Sans"/>
                  <a:cs typeface="Open Sans"/>
                  <a:sym typeface="Open Sans"/>
                </a:rPr>
                <a:t>(lenders)</a:t>
              </a:r>
              <a:endParaRPr b="0" i="0" sz="1400" u="none" cap="none" strike="noStrike">
                <a:solidFill>
                  <a:srgbClr val="000000"/>
                </a:solidFill>
                <a:latin typeface="Arial"/>
                <a:ea typeface="Arial"/>
                <a:cs typeface="Arial"/>
                <a:sym typeface="Arial"/>
              </a:endParaRPr>
            </a:p>
          </p:txBody>
        </p:sp>
        <p:sp>
          <p:nvSpPr>
            <p:cNvPr id="169" name="Google Shape;169;p14"/>
            <p:cNvSpPr/>
            <p:nvPr/>
          </p:nvSpPr>
          <p:spPr>
            <a:xfrm>
              <a:off x="425723" y="342083"/>
              <a:ext cx="3688820" cy="3688820"/>
            </a:xfrm>
            <a:custGeom>
              <a:rect b="b" l="l" r="r" t="t"/>
              <a:pathLst>
                <a:path extrusionOk="0" h="120000" w="120000">
                  <a:moveTo>
                    <a:pt x="30284" y="7876"/>
                  </a:moveTo>
                  <a:lnTo>
                    <a:pt x="30284" y="7876"/>
                  </a:lnTo>
                  <a:cubicBezTo>
                    <a:pt x="33342" y="6133"/>
                    <a:pt x="36547" y="4662"/>
                    <a:pt x="39862" y="3481"/>
                  </a:cubicBezTo>
                </a:path>
              </a:pathLst>
            </a:custGeom>
            <a:noFill/>
            <a:ln cap="flat" cmpd="sng" w="9525">
              <a:solidFill>
                <a:srgbClr val="222A3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0" name="Google Shape;170;p14"/>
          <p:cNvGrpSpPr/>
          <p:nvPr/>
        </p:nvGrpSpPr>
        <p:grpSpPr>
          <a:xfrm>
            <a:off x="8467720" y="2381848"/>
            <a:ext cx="2151166" cy="1942938"/>
            <a:chOff x="3984003" y="1989337"/>
            <a:chExt cx="4059114" cy="3634547"/>
          </a:xfrm>
        </p:grpSpPr>
        <p:sp>
          <p:nvSpPr>
            <p:cNvPr id="171" name="Google Shape;171;p14"/>
            <p:cNvSpPr/>
            <p:nvPr/>
          </p:nvSpPr>
          <p:spPr>
            <a:xfrm>
              <a:off x="6073065" y="3694036"/>
              <a:ext cx="1970052" cy="1929848"/>
            </a:xfrm>
            <a:custGeom>
              <a:rect b="b" l="l" r="r" t="t"/>
              <a:pathLst>
                <a:path extrusionOk="0" h="4802" w="4897">
                  <a:moveTo>
                    <a:pt x="4560" y="0"/>
                  </a:moveTo>
                  <a:lnTo>
                    <a:pt x="4532" y="28"/>
                  </a:lnTo>
                  <a:lnTo>
                    <a:pt x="4474" y="81"/>
                  </a:lnTo>
                  <a:lnTo>
                    <a:pt x="4411" y="131"/>
                  </a:lnTo>
                  <a:lnTo>
                    <a:pt x="4339" y="176"/>
                  </a:lnTo>
                  <a:lnTo>
                    <a:pt x="4303" y="197"/>
                  </a:lnTo>
                  <a:lnTo>
                    <a:pt x="4240" y="228"/>
                  </a:lnTo>
                  <a:lnTo>
                    <a:pt x="4114" y="271"/>
                  </a:lnTo>
                  <a:lnTo>
                    <a:pt x="3988" y="295"/>
                  </a:lnTo>
                  <a:lnTo>
                    <a:pt x="3865" y="304"/>
                  </a:lnTo>
                  <a:lnTo>
                    <a:pt x="3807" y="303"/>
                  </a:lnTo>
                  <a:lnTo>
                    <a:pt x="3757" y="302"/>
                  </a:lnTo>
                  <a:lnTo>
                    <a:pt x="3664" y="295"/>
                  </a:lnTo>
                  <a:lnTo>
                    <a:pt x="3575" y="282"/>
                  </a:lnTo>
                  <a:lnTo>
                    <a:pt x="3490" y="263"/>
                  </a:lnTo>
                  <a:lnTo>
                    <a:pt x="3450" y="251"/>
                  </a:lnTo>
                  <a:lnTo>
                    <a:pt x="3433" y="306"/>
                  </a:lnTo>
                  <a:lnTo>
                    <a:pt x="3394" y="409"/>
                  </a:lnTo>
                  <a:lnTo>
                    <a:pt x="3349" y="504"/>
                  </a:lnTo>
                  <a:lnTo>
                    <a:pt x="3297" y="592"/>
                  </a:lnTo>
                  <a:lnTo>
                    <a:pt x="3239" y="671"/>
                  </a:lnTo>
                  <a:lnTo>
                    <a:pt x="3173" y="742"/>
                  </a:lnTo>
                  <a:lnTo>
                    <a:pt x="3100" y="806"/>
                  </a:lnTo>
                  <a:lnTo>
                    <a:pt x="3023" y="860"/>
                  </a:lnTo>
                  <a:lnTo>
                    <a:pt x="2980" y="885"/>
                  </a:lnTo>
                  <a:lnTo>
                    <a:pt x="2915" y="919"/>
                  </a:lnTo>
                  <a:lnTo>
                    <a:pt x="2780" y="967"/>
                  </a:lnTo>
                  <a:lnTo>
                    <a:pt x="2645" y="997"/>
                  </a:lnTo>
                  <a:lnTo>
                    <a:pt x="2513" y="1009"/>
                  </a:lnTo>
                  <a:lnTo>
                    <a:pt x="2448" y="1009"/>
                  </a:lnTo>
                  <a:lnTo>
                    <a:pt x="2395" y="1009"/>
                  </a:lnTo>
                  <a:lnTo>
                    <a:pt x="2294" y="1003"/>
                  </a:lnTo>
                  <a:lnTo>
                    <a:pt x="2157" y="984"/>
                  </a:lnTo>
                  <a:lnTo>
                    <a:pt x="1953" y="933"/>
                  </a:lnTo>
                  <a:lnTo>
                    <a:pt x="1914" y="919"/>
                  </a:lnTo>
                  <a:lnTo>
                    <a:pt x="1918" y="910"/>
                  </a:lnTo>
                  <a:lnTo>
                    <a:pt x="1916" y="912"/>
                  </a:lnTo>
                  <a:lnTo>
                    <a:pt x="1913" y="914"/>
                  </a:lnTo>
                  <a:lnTo>
                    <a:pt x="1873" y="946"/>
                  </a:lnTo>
                  <a:lnTo>
                    <a:pt x="1787" y="1002"/>
                  </a:lnTo>
                  <a:lnTo>
                    <a:pt x="1698" y="1050"/>
                  </a:lnTo>
                  <a:lnTo>
                    <a:pt x="1602" y="1091"/>
                  </a:lnTo>
                  <a:lnTo>
                    <a:pt x="1501" y="1122"/>
                  </a:lnTo>
                  <a:lnTo>
                    <a:pt x="1396" y="1147"/>
                  </a:lnTo>
                  <a:lnTo>
                    <a:pt x="1284" y="1164"/>
                  </a:lnTo>
                  <a:lnTo>
                    <a:pt x="1168" y="1171"/>
                  </a:lnTo>
                  <a:lnTo>
                    <a:pt x="1107" y="1171"/>
                  </a:lnTo>
                  <a:lnTo>
                    <a:pt x="1030" y="1170"/>
                  </a:lnTo>
                  <a:lnTo>
                    <a:pt x="868" y="1159"/>
                  </a:lnTo>
                  <a:lnTo>
                    <a:pt x="784" y="1146"/>
                  </a:lnTo>
                  <a:lnTo>
                    <a:pt x="724" y="1135"/>
                  </a:lnTo>
                  <a:lnTo>
                    <a:pt x="607" y="1103"/>
                  </a:lnTo>
                  <a:lnTo>
                    <a:pt x="495" y="1059"/>
                  </a:lnTo>
                  <a:lnTo>
                    <a:pt x="390" y="1006"/>
                  </a:lnTo>
                  <a:lnTo>
                    <a:pt x="292" y="943"/>
                  </a:lnTo>
                  <a:lnTo>
                    <a:pt x="200" y="876"/>
                  </a:lnTo>
                  <a:lnTo>
                    <a:pt x="74" y="768"/>
                  </a:lnTo>
                  <a:lnTo>
                    <a:pt x="0" y="696"/>
                  </a:lnTo>
                  <a:lnTo>
                    <a:pt x="0" y="2727"/>
                  </a:lnTo>
                  <a:lnTo>
                    <a:pt x="23" y="2788"/>
                  </a:lnTo>
                  <a:lnTo>
                    <a:pt x="85" y="2917"/>
                  </a:lnTo>
                  <a:lnTo>
                    <a:pt x="149" y="3017"/>
                  </a:lnTo>
                  <a:lnTo>
                    <a:pt x="200" y="3081"/>
                  </a:lnTo>
                  <a:lnTo>
                    <a:pt x="257" y="3142"/>
                  </a:lnTo>
                  <a:lnTo>
                    <a:pt x="321" y="3197"/>
                  </a:lnTo>
                  <a:lnTo>
                    <a:pt x="358" y="3223"/>
                  </a:lnTo>
                  <a:lnTo>
                    <a:pt x="395" y="3248"/>
                  </a:lnTo>
                  <a:lnTo>
                    <a:pt x="476" y="3291"/>
                  </a:lnTo>
                  <a:lnTo>
                    <a:pt x="561" y="3323"/>
                  </a:lnTo>
                  <a:lnTo>
                    <a:pt x="652" y="3346"/>
                  </a:lnTo>
                  <a:lnTo>
                    <a:pt x="748" y="3361"/>
                  </a:lnTo>
                  <a:lnTo>
                    <a:pt x="848" y="3366"/>
                  </a:lnTo>
                  <a:lnTo>
                    <a:pt x="954" y="3362"/>
                  </a:lnTo>
                  <a:lnTo>
                    <a:pt x="1065" y="3348"/>
                  </a:lnTo>
                  <a:lnTo>
                    <a:pt x="1122" y="3337"/>
                  </a:lnTo>
                  <a:lnTo>
                    <a:pt x="1120" y="3302"/>
                  </a:lnTo>
                  <a:lnTo>
                    <a:pt x="1121" y="3228"/>
                  </a:lnTo>
                  <a:lnTo>
                    <a:pt x="1129" y="3151"/>
                  </a:lnTo>
                  <a:lnTo>
                    <a:pt x="1143" y="3070"/>
                  </a:lnTo>
                  <a:lnTo>
                    <a:pt x="1165" y="2986"/>
                  </a:lnTo>
                  <a:lnTo>
                    <a:pt x="1196" y="2899"/>
                  </a:lnTo>
                  <a:lnTo>
                    <a:pt x="1236" y="2809"/>
                  </a:lnTo>
                  <a:lnTo>
                    <a:pt x="1287" y="2715"/>
                  </a:lnTo>
                  <a:lnTo>
                    <a:pt x="1316" y="2667"/>
                  </a:lnTo>
                  <a:lnTo>
                    <a:pt x="1479" y="2768"/>
                  </a:lnTo>
                  <a:lnTo>
                    <a:pt x="1440" y="2833"/>
                  </a:lnTo>
                  <a:lnTo>
                    <a:pt x="1380" y="2956"/>
                  </a:lnTo>
                  <a:lnTo>
                    <a:pt x="1340" y="3072"/>
                  </a:lnTo>
                  <a:lnTo>
                    <a:pt x="1319" y="3179"/>
                  </a:lnTo>
                  <a:lnTo>
                    <a:pt x="1313" y="3280"/>
                  </a:lnTo>
                  <a:lnTo>
                    <a:pt x="1319" y="3372"/>
                  </a:lnTo>
                  <a:lnTo>
                    <a:pt x="1338" y="3457"/>
                  </a:lnTo>
                  <a:lnTo>
                    <a:pt x="1363" y="3533"/>
                  </a:lnTo>
                  <a:lnTo>
                    <a:pt x="1397" y="3602"/>
                  </a:lnTo>
                  <a:lnTo>
                    <a:pt x="1433" y="3663"/>
                  </a:lnTo>
                  <a:lnTo>
                    <a:pt x="1493" y="3739"/>
                  </a:lnTo>
                  <a:lnTo>
                    <a:pt x="1599" y="3840"/>
                  </a:lnTo>
                  <a:lnTo>
                    <a:pt x="1625" y="3857"/>
                  </a:lnTo>
                  <a:lnTo>
                    <a:pt x="1522" y="4018"/>
                  </a:lnTo>
                  <a:lnTo>
                    <a:pt x="1511" y="4013"/>
                  </a:lnTo>
                  <a:lnTo>
                    <a:pt x="1432" y="3948"/>
                  </a:lnTo>
                  <a:lnTo>
                    <a:pt x="1347" y="3858"/>
                  </a:lnTo>
                  <a:lnTo>
                    <a:pt x="1286" y="3781"/>
                  </a:lnTo>
                  <a:lnTo>
                    <a:pt x="1227" y="3690"/>
                  </a:lnTo>
                  <a:lnTo>
                    <a:pt x="1178" y="3585"/>
                  </a:lnTo>
                  <a:lnTo>
                    <a:pt x="1159" y="3527"/>
                  </a:lnTo>
                  <a:lnTo>
                    <a:pt x="1078" y="3541"/>
                  </a:lnTo>
                  <a:lnTo>
                    <a:pt x="925" y="3556"/>
                  </a:lnTo>
                  <a:lnTo>
                    <a:pt x="851" y="3558"/>
                  </a:lnTo>
                  <a:lnTo>
                    <a:pt x="766" y="3556"/>
                  </a:lnTo>
                  <a:lnTo>
                    <a:pt x="604" y="3533"/>
                  </a:lnTo>
                  <a:lnTo>
                    <a:pt x="490" y="3502"/>
                  </a:lnTo>
                  <a:lnTo>
                    <a:pt x="417" y="3475"/>
                  </a:lnTo>
                  <a:lnTo>
                    <a:pt x="347" y="3441"/>
                  </a:lnTo>
                  <a:lnTo>
                    <a:pt x="280" y="3402"/>
                  </a:lnTo>
                  <a:lnTo>
                    <a:pt x="247" y="3380"/>
                  </a:lnTo>
                  <a:lnTo>
                    <a:pt x="210" y="3354"/>
                  </a:lnTo>
                  <a:lnTo>
                    <a:pt x="141" y="3296"/>
                  </a:lnTo>
                  <a:lnTo>
                    <a:pt x="80" y="3235"/>
                  </a:lnTo>
                  <a:lnTo>
                    <a:pt x="25" y="3171"/>
                  </a:lnTo>
                  <a:lnTo>
                    <a:pt x="0" y="3138"/>
                  </a:lnTo>
                  <a:lnTo>
                    <a:pt x="0" y="3306"/>
                  </a:lnTo>
                  <a:lnTo>
                    <a:pt x="1" y="3402"/>
                  </a:lnTo>
                  <a:lnTo>
                    <a:pt x="14" y="3581"/>
                  </a:lnTo>
                  <a:lnTo>
                    <a:pt x="39" y="3747"/>
                  </a:lnTo>
                  <a:lnTo>
                    <a:pt x="75" y="3899"/>
                  </a:lnTo>
                  <a:lnTo>
                    <a:pt x="120" y="4037"/>
                  </a:lnTo>
                  <a:lnTo>
                    <a:pt x="177" y="4163"/>
                  </a:lnTo>
                  <a:lnTo>
                    <a:pt x="242" y="4277"/>
                  </a:lnTo>
                  <a:lnTo>
                    <a:pt x="316" y="4378"/>
                  </a:lnTo>
                  <a:lnTo>
                    <a:pt x="398" y="4468"/>
                  </a:lnTo>
                  <a:lnTo>
                    <a:pt x="486" y="4547"/>
                  </a:lnTo>
                  <a:lnTo>
                    <a:pt x="581" y="4613"/>
                  </a:lnTo>
                  <a:lnTo>
                    <a:pt x="680" y="4670"/>
                  </a:lnTo>
                  <a:lnTo>
                    <a:pt x="785" y="4715"/>
                  </a:lnTo>
                  <a:lnTo>
                    <a:pt x="893" y="4751"/>
                  </a:lnTo>
                  <a:lnTo>
                    <a:pt x="1006" y="4777"/>
                  </a:lnTo>
                  <a:lnTo>
                    <a:pt x="1120" y="4794"/>
                  </a:lnTo>
                  <a:lnTo>
                    <a:pt x="1235" y="4802"/>
                  </a:lnTo>
                  <a:lnTo>
                    <a:pt x="1353" y="4802"/>
                  </a:lnTo>
                  <a:lnTo>
                    <a:pt x="1470" y="4793"/>
                  </a:lnTo>
                  <a:lnTo>
                    <a:pt x="1588" y="4776"/>
                  </a:lnTo>
                  <a:lnTo>
                    <a:pt x="1703" y="4751"/>
                  </a:lnTo>
                  <a:lnTo>
                    <a:pt x="1817" y="4720"/>
                  </a:lnTo>
                  <a:lnTo>
                    <a:pt x="1929" y="4681"/>
                  </a:lnTo>
                  <a:lnTo>
                    <a:pt x="2037" y="4636"/>
                  </a:lnTo>
                  <a:lnTo>
                    <a:pt x="2141" y="4586"/>
                  </a:lnTo>
                  <a:lnTo>
                    <a:pt x="2241" y="4528"/>
                  </a:lnTo>
                  <a:lnTo>
                    <a:pt x="2334" y="4466"/>
                  </a:lnTo>
                  <a:lnTo>
                    <a:pt x="2422" y="4399"/>
                  </a:lnTo>
                  <a:lnTo>
                    <a:pt x="2503" y="4326"/>
                  </a:lnTo>
                  <a:lnTo>
                    <a:pt x="2575" y="4250"/>
                  </a:lnTo>
                  <a:lnTo>
                    <a:pt x="2640" y="4169"/>
                  </a:lnTo>
                  <a:lnTo>
                    <a:pt x="2696" y="4085"/>
                  </a:lnTo>
                  <a:lnTo>
                    <a:pt x="2719" y="4041"/>
                  </a:lnTo>
                  <a:lnTo>
                    <a:pt x="2726" y="4042"/>
                  </a:lnTo>
                  <a:lnTo>
                    <a:pt x="2733" y="4044"/>
                  </a:lnTo>
                  <a:lnTo>
                    <a:pt x="2767" y="3982"/>
                  </a:lnTo>
                  <a:lnTo>
                    <a:pt x="2831" y="3840"/>
                  </a:lnTo>
                  <a:lnTo>
                    <a:pt x="2868" y="3722"/>
                  </a:lnTo>
                  <a:lnTo>
                    <a:pt x="2886" y="3639"/>
                  </a:lnTo>
                  <a:lnTo>
                    <a:pt x="2898" y="3552"/>
                  </a:lnTo>
                  <a:lnTo>
                    <a:pt x="2902" y="3463"/>
                  </a:lnTo>
                  <a:lnTo>
                    <a:pt x="2901" y="3418"/>
                  </a:lnTo>
                  <a:lnTo>
                    <a:pt x="2897" y="3361"/>
                  </a:lnTo>
                  <a:lnTo>
                    <a:pt x="2877" y="3248"/>
                  </a:lnTo>
                  <a:lnTo>
                    <a:pt x="2844" y="3138"/>
                  </a:lnTo>
                  <a:lnTo>
                    <a:pt x="2797" y="3029"/>
                  </a:lnTo>
                  <a:lnTo>
                    <a:pt x="2737" y="2923"/>
                  </a:lnTo>
                  <a:lnTo>
                    <a:pt x="2663" y="2818"/>
                  </a:lnTo>
                  <a:lnTo>
                    <a:pt x="2577" y="2714"/>
                  </a:lnTo>
                  <a:lnTo>
                    <a:pt x="2477" y="2613"/>
                  </a:lnTo>
                  <a:lnTo>
                    <a:pt x="2421" y="2564"/>
                  </a:lnTo>
                  <a:lnTo>
                    <a:pt x="2395" y="2596"/>
                  </a:lnTo>
                  <a:lnTo>
                    <a:pt x="2338" y="2657"/>
                  </a:lnTo>
                  <a:lnTo>
                    <a:pt x="2273" y="2716"/>
                  </a:lnTo>
                  <a:lnTo>
                    <a:pt x="2201" y="2772"/>
                  </a:lnTo>
                  <a:lnTo>
                    <a:pt x="2120" y="2824"/>
                  </a:lnTo>
                  <a:lnTo>
                    <a:pt x="2030" y="2872"/>
                  </a:lnTo>
                  <a:lnTo>
                    <a:pt x="1930" y="2915"/>
                  </a:lnTo>
                  <a:lnTo>
                    <a:pt x="1820" y="2951"/>
                  </a:lnTo>
                  <a:lnTo>
                    <a:pt x="1760" y="2967"/>
                  </a:lnTo>
                  <a:lnTo>
                    <a:pt x="1713" y="2781"/>
                  </a:lnTo>
                  <a:lnTo>
                    <a:pt x="1795" y="2758"/>
                  </a:lnTo>
                  <a:lnTo>
                    <a:pt x="1938" y="2704"/>
                  </a:lnTo>
                  <a:lnTo>
                    <a:pt x="2058" y="2637"/>
                  </a:lnTo>
                  <a:lnTo>
                    <a:pt x="2159" y="2561"/>
                  </a:lnTo>
                  <a:lnTo>
                    <a:pt x="2242" y="2479"/>
                  </a:lnTo>
                  <a:lnTo>
                    <a:pt x="2310" y="2391"/>
                  </a:lnTo>
                  <a:lnTo>
                    <a:pt x="2360" y="2302"/>
                  </a:lnTo>
                  <a:lnTo>
                    <a:pt x="2399" y="2210"/>
                  </a:lnTo>
                  <a:lnTo>
                    <a:pt x="2426" y="2120"/>
                  </a:lnTo>
                  <a:lnTo>
                    <a:pt x="2444" y="2033"/>
                  </a:lnTo>
                  <a:lnTo>
                    <a:pt x="2457" y="1913"/>
                  </a:lnTo>
                  <a:lnTo>
                    <a:pt x="2451" y="1729"/>
                  </a:lnTo>
                  <a:lnTo>
                    <a:pt x="2443" y="1691"/>
                  </a:lnTo>
                  <a:lnTo>
                    <a:pt x="2632" y="1654"/>
                  </a:lnTo>
                  <a:lnTo>
                    <a:pt x="2635" y="1668"/>
                  </a:lnTo>
                  <a:lnTo>
                    <a:pt x="2647" y="1795"/>
                  </a:lnTo>
                  <a:lnTo>
                    <a:pt x="2643" y="1949"/>
                  </a:lnTo>
                  <a:lnTo>
                    <a:pt x="2630" y="2068"/>
                  </a:lnTo>
                  <a:lnTo>
                    <a:pt x="2601" y="2198"/>
                  </a:lnTo>
                  <a:lnTo>
                    <a:pt x="2556" y="2332"/>
                  </a:lnTo>
                  <a:lnTo>
                    <a:pt x="2523" y="2399"/>
                  </a:lnTo>
                  <a:lnTo>
                    <a:pt x="2590" y="2457"/>
                  </a:lnTo>
                  <a:lnTo>
                    <a:pt x="2709" y="2574"/>
                  </a:lnTo>
                  <a:lnTo>
                    <a:pt x="2811" y="2694"/>
                  </a:lnTo>
                  <a:lnTo>
                    <a:pt x="2899" y="2819"/>
                  </a:lnTo>
                  <a:lnTo>
                    <a:pt x="2971" y="2945"/>
                  </a:lnTo>
                  <a:lnTo>
                    <a:pt x="3025" y="3074"/>
                  </a:lnTo>
                  <a:lnTo>
                    <a:pt x="3065" y="3206"/>
                  </a:lnTo>
                  <a:lnTo>
                    <a:pt x="3087" y="3341"/>
                  </a:lnTo>
                  <a:lnTo>
                    <a:pt x="3092" y="3410"/>
                  </a:lnTo>
                  <a:lnTo>
                    <a:pt x="3094" y="3455"/>
                  </a:lnTo>
                  <a:lnTo>
                    <a:pt x="3091" y="3543"/>
                  </a:lnTo>
                  <a:lnTo>
                    <a:pt x="3077" y="3672"/>
                  </a:lnTo>
                  <a:lnTo>
                    <a:pt x="3038" y="3831"/>
                  </a:lnTo>
                  <a:lnTo>
                    <a:pt x="2984" y="3976"/>
                  </a:lnTo>
                  <a:lnTo>
                    <a:pt x="2953" y="4042"/>
                  </a:lnTo>
                  <a:lnTo>
                    <a:pt x="3025" y="4029"/>
                  </a:lnTo>
                  <a:lnTo>
                    <a:pt x="3177" y="3984"/>
                  </a:lnTo>
                  <a:lnTo>
                    <a:pt x="3330" y="3915"/>
                  </a:lnTo>
                  <a:lnTo>
                    <a:pt x="3479" y="3822"/>
                  </a:lnTo>
                  <a:lnTo>
                    <a:pt x="3621" y="3707"/>
                  </a:lnTo>
                  <a:lnTo>
                    <a:pt x="3720" y="3606"/>
                  </a:lnTo>
                  <a:lnTo>
                    <a:pt x="3781" y="3533"/>
                  </a:lnTo>
                  <a:lnTo>
                    <a:pt x="3838" y="3454"/>
                  </a:lnTo>
                  <a:lnTo>
                    <a:pt x="3890" y="3370"/>
                  </a:lnTo>
                  <a:lnTo>
                    <a:pt x="3936" y="3282"/>
                  </a:lnTo>
                  <a:lnTo>
                    <a:pt x="3978" y="3188"/>
                  </a:lnTo>
                  <a:lnTo>
                    <a:pt x="3996" y="3139"/>
                  </a:lnTo>
                  <a:lnTo>
                    <a:pt x="3993" y="3139"/>
                  </a:lnTo>
                  <a:lnTo>
                    <a:pt x="4001" y="3121"/>
                  </a:lnTo>
                  <a:lnTo>
                    <a:pt x="4031" y="3002"/>
                  </a:lnTo>
                  <a:lnTo>
                    <a:pt x="4052" y="2885"/>
                  </a:lnTo>
                  <a:lnTo>
                    <a:pt x="4065" y="2745"/>
                  </a:lnTo>
                  <a:lnTo>
                    <a:pt x="4063" y="2587"/>
                  </a:lnTo>
                  <a:lnTo>
                    <a:pt x="4046" y="2462"/>
                  </a:lnTo>
                  <a:lnTo>
                    <a:pt x="4028" y="2377"/>
                  </a:lnTo>
                  <a:lnTo>
                    <a:pt x="4001" y="2291"/>
                  </a:lnTo>
                  <a:lnTo>
                    <a:pt x="3966" y="2206"/>
                  </a:lnTo>
                  <a:lnTo>
                    <a:pt x="3944" y="2164"/>
                  </a:lnTo>
                  <a:lnTo>
                    <a:pt x="3914" y="2111"/>
                  </a:lnTo>
                  <a:lnTo>
                    <a:pt x="3843" y="2011"/>
                  </a:lnTo>
                  <a:lnTo>
                    <a:pt x="3759" y="1921"/>
                  </a:lnTo>
                  <a:lnTo>
                    <a:pt x="3660" y="1839"/>
                  </a:lnTo>
                  <a:lnTo>
                    <a:pt x="3549" y="1765"/>
                  </a:lnTo>
                  <a:lnTo>
                    <a:pt x="3424" y="1699"/>
                  </a:lnTo>
                  <a:lnTo>
                    <a:pt x="3287" y="1643"/>
                  </a:lnTo>
                  <a:lnTo>
                    <a:pt x="3137" y="1595"/>
                  </a:lnTo>
                  <a:lnTo>
                    <a:pt x="3056" y="1575"/>
                  </a:lnTo>
                  <a:lnTo>
                    <a:pt x="3102" y="1388"/>
                  </a:lnTo>
                  <a:lnTo>
                    <a:pt x="3192" y="1411"/>
                  </a:lnTo>
                  <a:lnTo>
                    <a:pt x="3362" y="1466"/>
                  </a:lnTo>
                  <a:lnTo>
                    <a:pt x="3518" y="1531"/>
                  </a:lnTo>
                  <a:lnTo>
                    <a:pt x="3659" y="1607"/>
                  </a:lnTo>
                  <a:lnTo>
                    <a:pt x="3786" y="1693"/>
                  </a:lnTo>
                  <a:lnTo>
                    <a:pt x="3899" y="1788"/>
                  </a:lnTo>
                  <a:lnTo>
                    <a:pt x="3996" y="1896"/>
                  </a:lnTo>
                  <a:lnTo>
                    <a:pt x="4079" y="2013"/>
                  </a:lnTo>
                  <a:lnTo>
                    <a:pt x="4114" y="2075"/>
                  </a:lnTo>
                  <a:lnTo>
                    <a:pt x="4144" y="2133"/>
                  </a:lnTo>
                  <a:lnTo>
                    <a:pt x="4190" y="2249"/>
                  </a:lnTo>
                  <a:lnTo>
                    <a:pt x="4223" y="2364"/>
                  </a:lnTo>
                  <a:lnTo>
                    <a:pt x="4245" y="2477"/>
                  </a:lnTo>
                  <a:lnTo>
                    <a:pt x="4251" y="2532"/>
                  </a:lnTo>
                  <a:lnTo>
                    <a:pt x="4289" y="2494"/>
                  </a:lnTo>
                  <a:lnTo>
                    <a:pt x="4365" y="2403"/>
                  </a:lnTo>
                  <a:lnTo>
                    <a:pt x="4439" y="2300"/>
                  </a:lnTo>
                  <a:lnTo>
                    <a:pt x="4503" y="2188"/>
                  </a:lnTo>
                  <a:lnTo>
                    <a:pt x="4552" y="2066"/>
                  </a:lnTo>
                  <a:lnTo>
                    <a:pt x="4573" y="1971"/>
                  </a:lnTo>
                  <a:lnTo>
                    <a:pt x="4580" y="1908"/>
                  </a:lnTo>
                  <a:lnTo>
                    <a:pt x="4580" y="1842"/>
                  </a:lnTo>
                  <a:lnTo>
                    <a:pt x="4571" y="1775"/>
                  </a:lnTo>
                  <a:lnTo>
                    <a:pt x="4555" y="1709"/>
                  </a:lnTo>
                  <a:lnTo>
                    <a:pt x="4529" y="1643"/>
                  </a:lnTo>
                  <a:lnTo>
                    <a:pt x="4510" y="1610"/>
                  </a:lnTo>
                  <a:lnTo>
                    <a:pt x="4565" y="1566"/>
                  </a:lnTo>
                  <a:lnTo>
                    <a:pt x="4658" y="1470"/>
                  </a:lnTo>
                  <a:lnTo>
                    <a:pt x="4735" y="1366"/>
                  </a:lnTo>
                  <a:lnTo>
                    <a:pt x="4796" y="1258"/>
                  </a:lnTo>
                  <a:lnTo>
                    <a:pt x="4841" y="1146"/>
                  </a:lnTo>
                  <a:lnTo>
                    <a:pt x="4872" y="1030"/>
                  </a:lnTo>
                  <a:lnTo>
                    <a:pt x="4892" y="915"/>
                  </a:lnTo>
                  <a:lnTo>
                    <a:pt x="4897" y="798"/>
                  </a:lnTo>
                  <a:lnTo>
                    <a:pt x="4892" y="683"/>
                  </a:lnTo>
                  <a:lnTo>
                    <a:pt x="4875" y="571"/>
                  </a:lnTo>
                  <a:lnTo>
                    <a:pt x="4849" y="463"/>
                  </a:lnTo>
                  <a:lnTo>
                    <a:pt x="4812" y="360"/>
                  </a:lnTo>
                  <a:lnTo>
                    <a:pt x="4768" y="264"/>
                  </a:lnTo>
                  <a:lnTo>
                    <a:pt x="4717" y="176"/>
                  </a:lnTo>
                  <a:lnTo>
                    <a:pt x="4658" y="97"/>
                  </a:lnTo>
                  <a:lnTo>
                    <a:pt x="4593" y="28"/>
                  </a:lnTo>
                  <a:lnTo>
                    <a:pt x="4560" y="0"/>
                  </a:ln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172" name="Google Shape;172;p14"/>
            <p:cNvSpPr/>
            <p:nvPr/>
          </p:nvSpPr>
          <p:spPr>
            <a:xfrm>
              <a:off x="6073064" y="1989337"/>
              <a:ext cx="1849436" cy="2098711"/>
            </a:xfrm>
            <a:custGeom>
              <a:rect b="b" l="l" r="r" t="t"/>
              <a:pathLst>
                <a:path extrusionOk="0" h="2098711" w="1849436">
                  <a:moveTo>
                    <a:pt x="874060" y="254097"/>
                  </a:moveTo>
                  <a:lnTo>
                    <a:pt x="918285" y="256911"/>
                  </a:lnTo>
                  <a:lnTo>
                    <a:pt x="961305" y="264550"/>
                  </a:lnTo>
                  <a:lnTo>
                    <a:pt x="1003520" y="276612"/>
                  </a:lnTo>
                  <a:lnTo>
                    <a:pt x="1043725" y="293096"/>
                  </a:lnTo>
                  <a:lnTo>
                    <a:pt x="1081920" y="313601"/>
                  </a:lnTo>
                  <a:lnTo>
                    <a:pt x="1117703" y="337322"/>
                  </a:lnTo>
                  <a:lnTo>
                    <a:pt x="1151073" y="364259"/>
                  </a:lnTo>
                  <a:lnTo>
                    <a:pt x="1181227" y="393207"/>
                  </a:lnTo>
                  <a:lnTo>
                    <a:pt x="1208566" y="424165"/>
                  </a:lnTo>
                  <a:lnTo>
                    <a:pt x="1233092" y="456329"/>
                  </a:lnTo>
                  <a:lnTo>
                    <a:pt x="1253194" y="490102"/>
                  </a:lnTo>
                  <a:lnTo>
                    <a:pt x="1269276" y="523874"/>
                  </a:lnTo>
                  <a:lnTo>
                    <a:pt x="1281740" y="558048"/>
                  </a:lnTo>
                  <a:lnTo>
                    <a:pt x="1289781" y="591419"/>
                  </a:lnTo>
                  <a:lnTo>
                    <a:pt x="1291389" y="607501"/>
                  </a:lnTo>
                  <a:lnTo>
                    <a:pt x="1290183" y="607501"/>
                  </a:lnTo>
                  <a:lnTo>
                    <a:pt x="1289781" y="607903"/>
                  </a:lnTo>
                  <a:lnTo>
                    <a:pt x="1291389" y="607501"/>
                  </a:lnTo>
                  <a:lnTo>
                    <a:pt x="1303451" y="666200"/>
                  </a:lnTo>
                  <a:lnTo>
                    <a:pt x="1315110" y="741384"/>
                  </a:lnTo>
                  <a:lnTo>
                    <a:pt x="1319533" y="786012"/>
                  </a:lnTo>
                  <a:lnTo>
                    <a:pt x="1319935" y="827423"/>
                  </a:lnTo>
                  <a:lnTo>
                    <a:pt x="1315914" y="865216"/>
                  </a:lnTo>
                  <a:lnTo>
                    <a:pt x="1307471" y="900999"/>
                  </a:lnTo>
                  <a:lnTo>
                    <a:pt x="1293399" y="934771"/>
                  </a:lnTo>
                  <a:lnTo>
                    <a:pt x="1284152" y="951255"/>
                  </a:lnTo>
                  <a:lnTo>
                    <a:pt x="1275307" y="964925"/>
                  </a:lnTo>
                  <a:lnTo>
                    <a:pt x="1256008" y="989852"/>
                  </a:lnTo>
                  <a:lnTo>
                    <a:pt x="1233896" y="1012367"/>
                  </a:lnTo>
                  <a:lnTo>
                    <a:pt x="1210979" y="1032470"/>
                  </a:lnTo>
                  <a:lnTo>
                    <a:pt x="1173990" y="1058201"/>
                  </a:lnTo>
                  <a:lnTo>
                    <a:pt x="1123332" y="1083932"/>
                  </a:lnTo>
                  <a:lnTo>
                    <a:pt x="1075487" y="1102427"/>
                  </a:lnTo>
                  <a:lnTo>
                    <a:pt x="1033272" y="1114488"/>
                  </a:lnTo>
                  <a:lnTo>
                    <a:pt x="987840" y="1123333"/>
                  </a:lnTo>
                  <a:lnTo>
                    <a:pt x="980603" y="1124539"/>
                  </a:lnTo>
                  <a:lnTo>
                    <a:pt x="987840" y="1200929"/>
                  </a:lnTo>
                  <a:lnTo>
                    <a:pt x="999098" y="1200125"/>
                  </a:lnTo>
                  <a:lnTo>
                    <a:pt x="1053777" y="1188868"/>
                  </a:lnTo>
                  <a:lnTo>
                    <a:pt x="1103631" y="1174796"/>
                  </a:lnTo>
                  <a:lnTo>
                    <a:pt x="1159918" y="1152683"/>
                  </a:lnTo>
                  <a:lnTo>
                    <a:pt x="1204144" y="1129766"/>
                  </a:lnTo>
                  <a:lnTo>
                    <a:pt x="1233494" y="1111272"/>
                  </a:lnTo>
                  <a:lnTo>
                    <a:pt x="1262441" y="1090365"/>
                  </a:lnTo>
                  <a:lnTo>
                    <a:pt x="1289781" y="1066644"/>
                  </a:lnTo>
                  <a:lnTo>
                    <a:pt x="1315914" y="1038902"/>
                  </a:lnTo>
                  <a:lnTo>
                    <a:pt x="1339233" y="1008346"/>
                  </a:lnTo>
                  <a:lnTo>
                    <a:pt x="1349686" y="991460"/>
                  </a:lnTo>
                  <a:lnTo>
                    <a:pt x="1360542" y="972162"/>
                  </a:lnTo>
                  <a:lnTo>
                    <a:pt x="1378634" y="931957"/>
                  </a:lnTo>
                  <a:lnTo>
                    <a:pt x="1391902" y="889741"/>
                  </a:lnTo>
                  <a:lnTo>
                    <a:pt x="1399541" y="845113"/>
                  </a:lnTo>
                  <a:lnTo>
                    <a:pt x="1402757" y="798073"/>
                  </a:lnTo>
                  <a:lnTo>
                    <a:pt x="1401149" y="748621"/>
                  </a:lnTo>
                  <a:lnTo>
                    <a:pt x="1394314" y="697158"/>
                  </a:lnTo>
                  <a:lnTo>
                    <a:pt x="1383057" y="643283"/>
                  </a:lnTo>
                  <a:lnTo>
                    <a:pt x="1375016" y="615944"/>
                  </a:lnTo>
                  <a:lnTo>
                    <a:pt x="1395118" y="621171"/>
                  </a:lnTo>
                  <a:lnTo>
                    <a:pt x="1434117" y="635242"/>
                  </a:lnTo>
                  <a:lnTo>
                    <a:pt x="1471508" y="653737"/>
                  </a:lnTo>
                  <a:lnTo>
                    <a:pt x="1507693" y="676654"/>
                  </a:lnTo>
                  <a:lnTo>
                    <a:pt x="1541465" y="703993"/>
                  </a:lnTo>
                  <a:lnTo>
                    <a:pt x="1573227" y="734147"/>
                  </a:lnTo>
                  <a:lnTo>
                    <a:pt x="1601773" y="767919"/>
                  </a:lnTo>
                  <a:lnTo>
                    <a:pt x="1627906" y="804506"/>
                  </a:lnTo>
                  <a:lnTo>
                    <a:pt x="1650823" y="843505"/>
                  </a:lnTo>
                  <a:lnTo>
                    <a:pt x="1670121" y="884514"/>
                  </a:lnTo>
                  <a:lnTo>
                    <a:pt x="1685801" y="927936"/>
                  </a:lnTo>
                  <a:lnTo>
                    <a:pt x="1697059" y="972564"/>
                  </a:lnTo>
                  <a:lnTo>
                    <a:pt x="1704698" y="1019202"/>
                  </a:lnTo>
                  <a:lnTo>
                    <a:pt x="1706708" y="1065840"/>
                  </a:lnTo>
                  <a:lnTo>
                    <a:pt x="1703894" y="1113282"/>
                  </a:lnTo>
                  <a:lnTo>
                    <a:pt x="1696255" y="1161528"/>
                  </a:lnTo>
                  <a:lnTo>
                    <a:pt x="1689822" y="1184847"/>
                  </a:lnTo>
                  <a:lnTo>
                    <a:pt x="1701481" y="1188466"/>
                  </a:lnTo>
                  <a:lnTo>
                    <a:pt x="1722790" y="1196909"/>
                  </a:lnTo>
                  <a:lnTo>
                    <a:pt x="1742088" y="1207362"/>
                  </a:lnTo>
                  <a:lnTo>
                    <a:pt x="1759377" y="1219826"/>
                  </a:lnTo>
                  <a:lnTo>
                    <a:pt x="1782294" y="1241537"/>
                  </a:lnTo>
                  <a:lnTo>
                    <a:pt x="1807221" y="1276515"/>
                  </a:lnTo>
                  <a:lnTo>
                    <a:pt x="1825313" y="1316720"/>
                  </a:lnTo>
                  <a:lnTo>
                    <a:pt x="1838581" y="1359740"/>
                  </a:lnTo>
                  <a:lnTo>
                    <a:pt x="1846220" y="1405172"/>
                  </a:lnTo>
                  <a:lnTo>
                    <a:pt x="1849436" y="1451810"/>
                  </a:lnTo>
                  <a:lnTo>
                    <a:pt x="1849034" y="1474727"/>
                  </a:lnTo>
                  <a:lnTo>
                    <a:pt x="1847426" y="1492819"/>
                  </a:lnTo>
                  <a:lnTo>
                    <a:pt x="1840993" y="1528602"/>
                  </a:lnTo>
                  <a:lnTo>
                    <a:pt x="1836168" y="1545890"/>
                  </a:lnTo>
                  <a:lnTo>
                    <a:pt x="1832148" y="1559962"/>
                  </a:lnTo>
                  <a:lnTo>
                    <a:pt x="1821695" y="1586095"/>
                  </a:lnTo>
                  <a:lnTo>
                    <a:pt x="1808829" y="1611022"/>
                  </a:lnTo>
                  <a:lnTo>
                    <a:pt x="1793551" y="1633537"/>
                  </a:lnTo>
                  <a:lnTo>
                    <a:pt x="1775861" y="1654846"/>
                  </a:lnTo>
                  <a:lnTo>
                    <a:pt x="1755758" y="1674144"/>
                  </a:lnTo>
                  <a:lnTo>
                    <a:pt x="1732841" y="1692237"/>
                  </a:lnTo>
                  <a:lnTo>
                    <a:pt x="1707110" y="1708721"/>
                  </a:lnTo>
                  <a:lnTo>
                    <a:pt x="1693440" y="1716360"/>
                  </a:lnTo>
                  <a:lnTo>
                    <a:pt x="1680173" y="1723195"/>
                  </a:lnTo>
                  <a:lnTo>
                    <a:pt x="1652833" y="1734050"/>
                  </a:lnTo>
                  <a:lnTo>
                    <a:pt x="1625494" y="1742091"/>
                  </a:lnTo>
                  <a:lnTo>
                    <a:pt x="1598154" y="1746514"/>
                  </a:lnTo>
                  <a:lnTo>
                    <a:pt x="1557547" y="1750132"/>
                  </a:lnTo>
                  <a:lnTo>
                    <a:pt x="1506084" y="1748524"/>
                  </a:lnTo>
                  <a:lnTo>
                    <a:pt x="1459446" y="1742091"/>
                  </a:lnTo>
                  <a:lnTo>
                    <a:pt x="1421654" y="1732442"/>
                  </a:lnTo>
                  <a:lnTo>
                    <a:pt x="1381851" y="1719978"/>
                  </a:lnTo>
                  <a:lnTo>
                    <a:pt x="1376222" y="1717566"/>
                  </a:lnTo>
                  <a:lnTo>
                    <a:pt x="1347676" y="1704700"/>
                  </a:lnTo>
                  <a:lnTo>
                    <a:pt x="1331996" y="1695453"/>
                  </a:lnTo>
                  <a:lnTo>
                    <a:pt x="1303451" y="1672536"/>
                  </a:lnTo>
                  <a:lnTo>
                    <a:pt x="1290585" y="1659671"/>
                  </a:lnTo>
                  <a:lnTo>
                    <a:pt x="1274503" y="1641176"/>
                  </a:lnTo>
                  <a:lnTo>
                    <a:pt x="1249978" y="1601775"/>
                  </a:lnTo>
                  <a:lnTo>
                    <a:pt x="1233092" y="1561168"/>
                  </a:lnTo>
                  <a:lnTo>
                    <a:pt x="1221834" y="1521365"/>
                  </a:lnTo>
                  <a:lnTo>
                    <a:pt x="1213793" y="1468294"/>
                  </a:lnTo>
                  <a:lnTo>
                    <a:pt x="1212185" y="1422460"/>
                  </a:lnTo>
                  <a:lnTo>
                    <a:pt x="1212587" y="1417233"/>
                  </a:lnTo>
                  <a:lnTo>
                    <a:pt x="1135795" y="1410800"/>
                  </a:lnTo>
                  <a:lnTo>
                    <a:pt x="1134991" y="1418841"/>
                  </a:lnTo>
                  <a:lnTo>
                    <a:pt x="1135393" y="1459047"/>
                  </a:lnTo>
                  <a:lnTo>
                    <a:pt x="1139012" y="1496437"/>
                  </a:lnTo>
                  <a:lnTo>
                    <a:pt x="1147053" y="1540663"/>
                  </a:lnTo>
                  <a:lnTo>
                    <a:pt x="1160320" y="1589311"/>
                  </a:lnTo>
                  <a:lnTo>
                    <a:pt x="1182433" y="1639166"/>
                  </a:lnTo>
                  <a:lnTo>
                    <a:pt x="1204948" y="1676155"/>
                  </a:lnTo>
                  <a:lnTo>
                    <a:pt x="1223040" y="1699876"/>
                  </a:lnTo>
                  <a:lnTo>
                    <a:pt x="1233494" y="1711535"/>
                  </a:lnTo>
                  <a:lnTo>
                    <a:pt x="1251586" y="1730432"/>
                  </a:lnTo>
                  <a:lnTo>
                    <a:pt x="1292997" y="1762596"/>
                  </a:lnTo>
                  <a:lnTo>
                    <a:pt x="1315110" y="1775864"/>
                  </a:lnTo>
                  <a:lnTo>
                    <a:pt x="1309883" y="1795162"/>
                  </a:lnTo>
                  <a:lnTo>
                    <a:pt x="1297420" y="1830945"/>
                  </a:lnTo>
                  <a:lnTo>
                    <a:pt x="1282544" y="1863913"/>
                  </a:lnTo>
                  <a:lnTo>
                    <a:pt x="1265256" y="1894067"/>
                  </a:lnTo>
                  <a:lnTo>
                    <a:pt x="1245957" y="1921808"/>
                  </a:lnTo>
                  <a:lnTo>
                    <a:pt x="1224648" y="1945529"/>
                  </a:lnTo>
                  <a:lnTo>
                    <a:pt x="1201329" y="1966838"/>
                  </a:lnTo>
                  <a:lnTo>
                    <a:pt x="1175196" y="1985735"/>
                  </a:lnTo>
                  <a:lnTo>
                    <a:pt x="1161124" y="1993776"/>
                  </a:lnTo>
                  <a:lnTo>
                    <a:pt x="1139012" y="2005033"/>
                  </a:lnTo>
                  <a:lnTo>
                    <a:pt x="1092374" y="2021115"/>
                  </a:lnTo>
                  <a:lnTo>
                    <a:pt x="1044932" y="2030764"/>
                  </a:lnTo>
                  <a:lnTo>
                    <a:pt x="997892" y="2034383"/>
                  </a:lnTo>
                  <a:lnTo>
                    <a:pt x="953264" y="2033177"/>
                  </a:lnTo>
                  <a:lnTo>
                    <a:pt x="911451" y="2029156"/>
                  </a:lnTo>
                  <a:lnTo>
                    <a:pt x="856772" y="2019507"/>
                  </a:lnTo>
                  <a:lnTo>
                    <a:pt x="829432" y="2013074"/>
                  </a:lnTo>
                  <a:lnTo>
                    <a:pt x="848328" y="1988951"/>
                  </a:lnTo>
                  <a:lnTo>
                    <a:pt x="879286" y="1939901"/>
                  </a:lnTo>
                  <a:lnTo>
                    <a:pt x="903007" y="1891654"/>
                  </a:lnTo>
                  <a:lnTo>
                    <a:pt x="919894" y="1845419"/>
                  </a:lnTo>
                  <a:lnTo>
                    <a:pt x="936378" y="1785111"/>
                  </a:lnTo>
                  <a:lnTo>
                    <a:pt x="944419" y="1732844"/>
                  </a:lnTo>
                  <a:lnTo>
                    <a:pt x="944821" y="1725607"/>
                  </a:lnTo>
                  <a:lnTo>
                    <a:pt x="867627" y="1721587"/>
                  </a:lnTo>
                  <a:lnTo>
                    <a:pt x="867225" y="1728019"/>
                  </a:lnTo>
                  <a:lnTo>
                    <a:pt x="860792" y="1767420"/>
                  </a:lnTo>
                  <a:lnTo>
                    <a:pt x="851545" y="1805615"/>
                  </a:lnTo>
                  <a:lnTo>
                    <a:pt x="836267" y="1849841"/>
                  </a:lnTo>
                  <a:lnTo>
                    <a:pt x="814556" y="1897685"/>
                  </a:lnTo>
                  <a:lnTo>
                    <a:pt x="784402" y="1946334"/>
                  </a:lnTo>
                  <a:lnTo>
                    <a:pt x="754651" y="1980910"/>
                  </a:lnTo>
                  <a:lnTo>
                    <a:pt x="732136" y="2003023"/>
                  </a:lnTo>
                  <a:lnTo>
                    <a:pt x="719672" y="2013476"/>
                  </a:lnTo>
                  <a:lnTo>
                    <a:pt x="701982" y="2027548"/>
                  </a:lnTo>
                  <a:lnTo>
                    <a:pt x="662983" y="2051269"/>
                  </a:lnTo>
                  <a:lnTo>
                    <a:pt x="620767" y="2070166"/>
                  </a:lnTo>
                  <a:lnTo>
                    <a:pt x="574934" y="2084639"/>
                  </a:lnTo>
                  <a:lnTo>
                    <a:pt x="525883" y="2094289"/>
                  </a:lnTo>
                  <a:lnTo>
                    <a:pt x="473215" y="2098711"/>
                  </a:lnTo>
                  <a:lnTo>
                    <a:pt x="417329" y="2098711"/>
                  </a:lnTo>
                  <a:lnTo>
                    <a:pt x="357826" y="2094289"/>
                  </a:lnTo>
                  <a:lnTo>
                    <a:pt x="327270" y="2089866"/>
                  </a:lnTo>
                  <a:lnTo>
                    <a:pt x="300333" y="2085443"/>
                  </a:lnTo>
                  <a:lnTo>
                    <a:pt x="248066" y="2068557"/>
                  </a:lnTo>
                  <a:lnTo>
                    <a:pt x="199418" y="2045238"/>
                  </a:lnTo>
                  <a:lnTo>
                    <a:pt x="153584" y="2016693"/>
                  </a:lnTo>
                  <a:lnTo>
                    <a:pt x="112173" y="1984126"/>
                  </a:lnTo>
                  <a:lnTo>
                    <a:pt x="74380" y="1950354"/>
                  </a:lnTo>
                  <a:lnTo>
                    <a:pt x="25329" y="1898891"/>
                  </a:lnTo>
                  <a:lnTo>
                    <a:pt x="0" y="1867933"/>
                  </a:lnTo>
                  <a:lnTo>
                    <a:pt x="0" y="786012"/>
                  </a:lnTo>
                  <a:lnTo>
                    <a:pt x="32968" y="780383"/>
                  </a:lnTo>
                  <a:lnTo>
                    <a:pt x="95286" y="772744"/>
                  </a:lnTo>
                  <a:lnTo>
                    <a:pt x="154388" y="770734"/>
                  </a:lnTo>
                  <a:lnTo>
                    <a:pt x="209067" y="773548"/>
                  </a:lnTo>
                  <a:lnTo>
                    <a:pt x="260127" y="781991"/>
                  </a:lnTo>
                  <a:lnTo>
                    <a:pt x="306765" y="796063"/>
                  </a:lnTo>
                  <a:lnTo>
                    <a:pt x="350187" y="815362"/>
                  </a:lnTo>
                  <a:lnTo>
                    <a:pt x="389186" y="839887"/>
                  </a:lnTo>
                  <a:lnTo>
                    <a:pt x="406876" y="853959"/>
                  </a:lnTo>
                  <a:lnTo>
                    <a:pt x="418938" y="864814"/>
                  </a:lnTo>
                  <a:lnTo>
                    <a:pt x="440648" y="887329"/>
                  </a:lnTo>
                  <a:lnTo>
                    <a:pt x="459947" y="911854"/>
                  </a:lnTo>
                  <a:lnTo>
                    <a:pt x="477235" y="937183"/>
                  </a:lnTo>
                  <a:lnTo>
                    <a:pt x="498544" y="976986"/>
                  </a:lnTo>
                  <a:lnTo>
                    <a:pt x="519853" y="1031263"/>
                  </a:lnTo>
                  <a:lnTo>
                    <a:pt x="535131" y="1084736"/>
                  </a:lnTo>
                  <a:lnTo>
                    <a:pt x="543976" y="1134993"/>
                  </a:lnTo>
                  <a:lnTo>
                    <a:pt x="550811" y="1198919"/>
                  </a:lnTo>
                  <a:lnTo>
                    <a:pt x="551213" y="1227465"/>
                  </a:lnTo>
                  <a:lnTo>
                    <a:pt x="528296" y="1234702"/>
                  </a:lnTo>
                  <a:lnTo>
                    <a:pt x="486884" y="1253598"/>
                  </a:lnTo>
                  <a:lnTo>
                    <a:pt x="450298" y="1274907"/>
                  </a:lnTo>
                  <a:lnTo>
                    <a:pt x="419340" y="1297824"/>
                  </a:lnTo>
                  <a:lnTo>
                    <a:pt x="383557" y="1330390"/>
                  </a:lnTo>
                  <a:lnTo>
                    <a:pt x="357022" y="1359740"/>
                  </a:lnTo>
                  <a:lnTo>
                    <a:pt x="354207" y="1363760"/>
                  </a:lnTo>
                  <a:lnTo>
                    <a:pt x="417329" y="1407986"/>
                  </a:lnTo>
                  <a:lnTo>
                    <a:pt x="424566" y="1397935"/>
                  </a:lnTo>
                  <a:lnTo>
                    <a:pt x="466782" y="1356925"/>
                  </a:lnTo>
                  <a:lnTo>
                    <a:pt x="498544" y="1334411"/>
                  </a:lnTo>
                  <a:lnTo>
                    <a:pt x="523873" y="1320339"/>
                  </a:lnTo>
                  <a:lnTo>
                    <a:pt x="552017" y="1307875"/>
                  </a:lnTo>
                  <a:lnTo>
                    <a:pt x="582975" y="1298628"/>
                  </a:lnTo>
                  <a:lnTo>
                    <a:pt x="617551" y="1292597"/>
                  </a:lnTo>
                  <a:lnTo>
                    <a:pt x="654540" y="1291793"/>
                  </a:lnTo>
                  <a:lnTo>
                    <a:pt x="694745" y="1295814"/>
                  </a:lnTo>
                  <a:lnTo>
                    <a:pt x="737764" y="1306267"/>
                  </a:lnTo>
                  <a:lnTo>
                    <a:pt x="783196" y="1323957"/>
                  </a:lnTo>
                  <a:lnTo>
                    <a:pt x="831844" y="1350091"/>
                  </a:lnTo>
                  <a:lnTo>
                    <a:pt x="857174" y="1366575"/>
                  </a:lnTo>
                  <a:lnTo>
                    <a:pt x="900997" y="1303051"/>
                  </a:lnTo>
                  <a:lnTo>
                    <a:pt x="881297" y="1290185"/>
                  </a:lnTo>
                  <a:lnTo>
                    <a:pt x="843504" y="1267670"/>
                  </a:lnTo>
                  <a:lnTo>
                    <a:pt x="807319" y="1249980"/>
                  </a:lnTo>
                  <a:lnTo>
                    <a:pt x="771537" y="1235908"/>
                  </a:lnTo>
                  <a:lnTo>
                    <a:pt x="737362" y="1225454"/>
                  </a:lnTo>
                  <a:lnTo>
                    <a:pt x="704394" y="1218620"/>
                  </a:lnTo>
                  <a:lnTo>
                    <a:pt x="673436" y="1215001"/>
                  </a:lnTo>
                  <a:lnTo>
                    <a:pt x="642880" y="1214197"/>
                  </a:lnTo>
                  <a:lnTo>
                    <a:pt x="628406" y="1214599"/>
                  </a:lnTo>
                  <a:lnTo>
                    <a:pt x="627200" y="1190476"/>
                  </a:lnTo>
                  <a:lnTo>
                    <a:pt x="621572" y="1127354"/>
                  </a:lnTo>
                  <a:lnTo>
                    <a:pt x="607500" y="1052974"/>
                  </a:lnTo>
                  <a:lnTo>
                    <a:pt x="589005" y="993069"/>
                  </a:lnTo>
                  <a:lnTo>
                    <a:pt x="572521" y="952461"/>
                  </a:lnTo>
                  <a:lnTo>
                    <a:pt x="562872" y="931957"/>
                  </a:lnTo>
                  <a:lnTo>
                    <a:pt x="592624" y="914266"/>
                  </a:lnTo>
                  <a:lnTo>
                    <a:pt x="645695" y="875669"/>
                  </a:lnTo>
                  <a:lnTo>
                    <a:pt x="682683" y="843907"/>
                  </a:lnTo>
                  <a:lnTo>
                    <a:pt x="720074" y="806516"/>
                  </a:lnTo>
                  <a:lnTo>
                    <a:pt x="755455" y="763095"/>
                  </a:lnTo>
                  <a:lnTo>
                    <a:pt x="788021" y="714447"/>
                  </a:lnTo>
                  <a:lnTo>
                    <a:pt x="814958" y="659365"/>
                  </a:lnTo>
                  <a:lnTo>
                    <a:pt x="825814" y="629212"/>
                  </a:lnTo>
                  <a:lnTo>
                    <a:pt x="832648" y="607903"/>
                  </a:lnTo>
                  <a:lnTo>
                    <a:pt x="843102" y="564883"/>
                  </a:lnTo>
                  <a:lnTo>
                    <a:pt x="848731" y="520255"/>
                  </a:lnTo>
                  <a:lnTo>
                    <a:pt x="850339" y="475628"/>
                  </a:lnTo>
                  <a:lnTo>
                    <a:pt x="847926" y="429392"/>
                  </a:lnTo>
                  <a:lnTo>
                    <a:pt x="841092" y="382352"/>
                  </a:lnTo>
                  <a:lnTo>
                    <a:pt x="830236" y="334910"/>
                  </a:lnTo>
                  <a:lnTo>
                    <a:pt x="814556" y="286261"/>
                  </a:lnTo>
                  <a:lnTo>
                    <a:pt x="804907" y="262138"/>
                  </a:lnTo>
                  <a:lnTo>
                    <a:pt x="828628" y="257716"/>
                  </a:lnTo>
                  <a:close/>
                  <a:moveTo>
                    <a:pt x="337672" y="0"/>
                  </a:moveTo>
                  <a:lnTo>
                    <a:pt x="354174" y="805"/>
                  </a:lnTo>
                  <a:lnTo>
                    <a:pt x="386371" y="3218"/>
                  </a:lnTo>
                  <a:lnTo>
                    <a:pt x="433058" y="11665"/>
                  </a:lnTo>
                  <a:lnTo>
                    <a:pt x="489806" y="30972"/>
                  </a:lnTo>
                  <a:lnTo>
                    <a:pt x="540920" y="57118"/>
                  </a:lnTo>
                  <a:lnTo>
                    <a:pt x="586801" y="88090"/>
                  </a:lnTo>
                  <a:lnTo>
                    <a:pt x="627048" y="123890"/>
                  </a:lnTo>
                  <a:lnTo>
                    <a:pt x="660856" y="160896"/>
                  </a:lnTo>
                  <a:lnTo>
                    <a:pt x="689431" y="197901"/>
                  </a:lnTo>
                  <a:lnTo>
                    <a:pt x="701103" y="216002"/>
                  </a:lnTo>
                  <a:lnTo>
                    <a:pt x="714787" y="242550"/>
                  </a:lnTo>
                  <a:lnTo>
                    <a:pt x="736520" y="294841"/>
                  </a:lnTo>
                  <a:lnTo>
                    <a:pt x="753826" y="345925"/>
                  </a:lnTo>
                  <a:lnTo>
                    <a:pt x="765900" y="395401"/>
                  </a:lnTo>
                  <a:lnTo>
                    <a:pt x="772340" y="443669"/>
                  </a:lnTo>
                  <a:lnTo>
                    <a:pt x="773547" y="491133"/>
                  </a:lnTo>
                  <a:lnTo>
                    <a:pt x="769925" y="536989"/>
                  </a:lnTo>
                  <a:lnTo>
                    <a:pt x="760668" y="581637"/>
                  </a:lnTo>
                  <a:lnTo>
                    <a:pt x="753826" y="603358"/>
                  </a:lnTo>
                  <a:lnTo>
                    <a:pt x="744569" y="629101"/>
                  </a:lnTo>
                  <a:lnTo>
                    <a:pt x="720824" y="676565"/>
                  </a:lnTo>
                  <a:lnTo>
                    <a:pt x="692248" y="718800"/>
                  </a:lnTo>
                  <a:lnTo>
                    <a:pt x="660856" y="756209"/>
                  </a:lnTo>
                  <a:lnTo>
                    <a:pt x="627853" y="788790"/>
                  </a:lnTo>
                  <a:lnTo>
                    <a:pt x="595253" y="816544"/>
                  </a:lnTo>
                  <a:lnTo>
                    <a:pt x="548164" y="849930"/>
                  </a:lnTo>
                  <a:lnTo>
                    <a:pt x="522809" y="865215"/>
                  </a:lnTo>
                  <a:lnTo>
                    <a:pt x="508722" y="846310"/>
                  </a:lnTo>
                  <a:lnTo>
                    <a:pt x="476122" y="811315"/>
                  </a:lnTo>
                  <a:lnTo>
                    <a:pt x="458011" y="794823"/>
                  </a:lnTo>
                  <a:lnTo>
                    <a:pt x="437082" y="777929"/>
                  </a:lnTo>
                  <a:lnTo>
                    <a:pt x="391603" y="748968"/>
                  </a:lnTo>
                  <a:lnTo>
                    <a:pt x="342100" y="726041"/>
                  </a:lnTo>
                  <a:lnTo>
                    <a:pt x="288974" y="708744"/>
                  </a:lnTo>
                  <a:lnTo>
                    <a:pt x="231420" y="697884"/>
                  </a:lnTo>
                  <a:lnTo>
                    <a:pt x="170647" y="693057"/>
                  </a:lnTo>
                  <a:lnTo>
                    <a:pt x="105447" y="694264"/>
                  </a:lnTo>
                  <a:lnTo>
                    <a:pt x="35820" y="700700"/>
                  </a:lnTo>
                  <a:lnTo>
                    <a:pt x="0" y="707135"/>
                  </a:lnTo>
                  <a:lnTo>
                    <a:pt x="0" y="425166"/>
                  </a:lnTo>
                  <a:lnTo>
                    <a:pt x="403" y="402641"/>
                  </a:lnTo>
                  <a:lnTo>
                    <a:pt x="3220" y="359199"/>
                  </a:lnTo>
                  <a:lnTo>
                    <a:pt x="7647" y="316964"/>
                  </a:lnTo>
                  <a:lnTo>
                    <a:pt x="15697" y="277142"/>
                  </a:lnTo>
                  <a:lnTo>
                    <a:pt x="26161" y="238930"/>
                  </a:lnTo>
                  <a:lnTo>
                    <a:pt x="39442" y="202326"/>
                  </a:lnTo>
                  <a:lnTo>
                    <a:pt x="55139" y="168538"/>
                  </a:lnTo>
                  <a:lnTo>
                    <a:pt x="73652" y="137163"/>
                  </a:lnTo>
                  <a:lnTo>
                    <a:pt x="94581" y="109007"/>
                  </a:lnTo>
                  <a:lnTo>
                    <a:pt x="117924" y="83263"/>
                  </a:lnTo>
                  <a:lnTo>
                    <a:pt x="144487" y="60738"/>
                  </a:lnTo>
                  <a:lnTo>
                    <a:pt x="173867" y="41431"/>
                  </a:lnTo>
                  <a:lnTo>
                    <a:pt x="204857" y="25743"/>
                  </a:lnTo>
                  <a:lnTo>
                    <a:pt x="239470" y="13274"/>
                  </a:lnTo>
                  <a:lnTo>
                    <a:pt x="276497" y="4827"/>
                  </a:lnTo>
                  <a:lnTo>
                    <a:pt x="316744" y="805"/>
                  </a:lnTo>
                  <a:close/>
                </a:path>
              </a:pathLst>
            </a:custGeom>
            <a:solidFill>
              <a:srgbClr val="F57A8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173" name="Google Shape;173;p14"/>
            <p:cNvSpPr/>
            <p:nvPr/>
          </p:nvSpPr>
          <p:spPr>
            <a:xfrm>
              <a:off x="4104618" y="1989337"/>
              <a:ext cx="1847829" cy="2220934"/>
            </a:xfrm>
            <a:custGeom>
              <a:rect b="b" l="l" r="r" t="t"/>
              <a:pathLst>
                <a:path extrusionOk="0" h="2220934" w="1847829">
                  <a:moveTo>
                    <a:pt x="649716" y="931151"/>
                  </a:moveTo>
                  <a:lnTo>
                    <a:pt x="675045" y="945217"/>
                  </a:lnTo>
                  <a:lnTo>
                    <a:pt x="724497" y="969330"/>
                  </a:lnTo>
                  <a:lnTo>
                    <a:pt x="773145" y="987414"/>
                  </a:lnTo>
                  <a:lnTo>
                    <a:pt x="821794" y="1001078"/>
                  </a:lnTo>
                  <a:lnTo>
                    <a:pt x="869236" y="1008714"/>
                  </a:lnTo>
                  <a:lnTo>
                    <a:pt x="916276" y="1011929"/>
                  </a:lnTo>
                  <a:lnTo>
                    <a:pt x="962512" y="1009518"/>
                  </a:lnTo>
                  <a:lnTo>
                    <a:pt x="1007944" y="1001078"/>
                  </a:lnTo>
                  <a:lnTo>
                    <a:pt x="1030056" y="995452"/>
                  </a:lnTo>
                  <a:lnTo>
                    <a:pt x="1048953" y="989022"/>
                  </a:lnTo>
                  <a:lnTo>
                    <a:pt x="1085540" y="974554"/>
                  </a:lnTo>
                  <a:lnTo>
                    <a:pt x="1102024" y="965713"/>
                  </a:lnTo>
                  <a:lnTo>
                    <a:pt x="1117704" y="991031"/>
                  </a:lnTo>
                  <a:lnTo>
                    <a:pt x="1144239" y="1040865"/>
                  </a:lnTo>
                  <a:lnTo>
                    <a:pt x="1164744" y="1088689"/>
                  </a:lnTo>
                  <a:lnTo>
                    <a:pt x="1179218" y="1135307"/>
                  </a:lnTo>
                  <a:lnTo>
                    <a:pt x="1188063" y="1181925"/>
                  </a:lnTo>
                  <a:lnTo>
                    <a:pt x="1191681" y="1227338"/>
                  </a:lnTo>
                  <a:lnTo>
                    <a:pt x="1189269" y="1272348"/>
                  </a:lnTo>
                  <a:lnTo>
                    <a:pt x="1181228" y="1317761"/>
                  </a:lnTo>
                  <a:lnTo>
                    <a:pt x="1175599" y="1340668"/>
                  </a:lnTo>
                  <a:lnTo>
                    <a:pt x="1170372" y="1355940"/>
                  </a:lnTo>
                  <a:lnTo>
                    <a:pt x="1153084" y="1384875"/>
                  </a:lnTo>
                  <a:lnTo>
                    <a:pt x="1129363" y="1412605"/>
                  </a:lnTo>
                  <a:lnTo>
                    <a:pt x="1100013" y="1437521"/>
                  </a:lnTo>
                  <a:lnTo>
                    <a:pt x="1066643" y="1460027"/>
                  </a:lnTo>
                  <a:lnTo>
                    <a:pt x="1030861" y="1479317"/>
                  </a:lnTo>
                  <a:lnTo>
                    <a:pt x="993872" y="1494187"/>
                  </a:lnTo>
                  <a:lnTo>
                    <a:pt x="956883" y="1504636"/>
                  </a:lnTo>
                  <a:lnTo>
                    <a:pt x="938389" y="1507851"/>
                  </a:lnTo>
                  <a:lnTo>
                    <a:pt x="888132" y="1516290"/>
                  </a:lnTo>
                  <a:lnTo>
                    <a:pt x="909843" y="1562507"/>
                  </a:lnTo>
                  <a:lnTo>
                    <a:pt x="916276" y="1576572"/>
                  </a:lnTo>
                  <a:lnTo>
                    <a:pt x="925925" y="1604704"/>
                  </a:lnTo>
                  <a:lnTo>
                    <a:pt x="932760" y="1632434"/>
                  </a:lnTo>
                  <a:lnTo>
                    <a:pt x="935976" y="1658958"/>
                  </a:lnTo>
                  <a:lnTo>
                    <a:pt x="935574" y="1684678"/>
                  </a:lnTo>
                  <a:lnTo>
                    <a:pt x="931554" y="1708791"/>
                  </a:lnTo>
                  <a:lnTo>
                    <a:pt x="924317" y="1732904"/>
                  </a:lnTo>
                  <a:lnTo>
                    <a:pt x="913864" y="1755410"/>
                  </a:lnTo>
                  <a:lnTo>
                    <a:pt x="907431" y="1765858"/>
                  </a:lnTo>
                  <a:lnTo>
                    <a:pt x="898988" y="1777915"/>
                  </a:lnTo>
                  <a:lnTo>
                    <a:pt x="878081" y="1800822"/>
                  </a:lnTo>
                  <a:lnTo>
                    <a:pt x="853154" y="1820514"/>
                  </a:lnTo>
                  <a:lnTo>
                    <a:pt x="824206" y="1837795"/>
                  </a:lnTo>
                  <a:lnTo>
                    <a:pt x="793248" y="1852263"/>
                  </a:lnTo>
                  <a:lnTo>
                    <a:pt x="758270" y="1863516"/>
                  </a:lnTo>
                  <a:lnTo>
                    <a:pt x="721281" y="1871955"/>
                  </a:lnTo>
                  <a:lnTo>
                    <a:pt x="682282" y="1877180"/>
                  </a:lnTo>
                  <a:lnTo>
                    <a:pt x="661777" y="1878385"/>
                  </a:lnTo>
                  <a:lnTo>
                    <a:pt x="659365" y="1864319"/>
                  </a:lnTo>
                  <a:lnTo>
                    <a:pt x="651726" y="1834982"/>
                  </a:lnTo>
                  <a:lnTo>
                    <a:pt x="641675" y="1806047"/>
                  </a:lnTo>
                  <a:lnTo>
                    <a:pt x="628005" y="1776709"/>
                  </a:lnTo>
                  <a:lnTo>
                    <a:pt x="619964" y="1762643"/>
                  </a:lnTo>
                  <a:lnTo>
                    <a:pt x="609510" y="1744961"/>
                  </a:lnTo>
                  <a:lnTo>
                    <a:pt x="585789" y="1711604"/>
                  </a:lnTo>
                  <a:lnTo>
                    <a:pt x="558450" y="1681463"/>
                  </a:lnTo>
                  <a:lnTo>
                    <a:pt x="529502" y="1654135"/>
                  </a:lnTo>
                  <a:lnTo>
                    <a:pt x="497338" y="1630424"/>
                  </a:lnTo>
                  <a:lnTo>
                    <a:pt x="463164" y="1609929"/>
                  </a:lnTo>
                  <a:lnTo>
                    <a:pt x="427381" y="1593853"/>
                  </a:lnTo>
                  <a:lnTo>
                    <a:pt x="390392" y="1581395"/>
                  </a:lnTo>
                  <a:lnTo>
                    <a:pt x="371094" y="1577376"/>
                  </a:lnTo>
                  <a:lnTo>
                    <a:pt x="347775" y="1572554"/>
                  </a:lnTo>
                  <a:lnTo>
                    <a:pt x="300333" y="1567731"/>
                  </a:lnTo>
                  <a:lnTo>
                    <a:pt x="253293" y="1567731"/>
                  </a:lnTo>
                  <a:lnTo>
                    <a:pt x="207459" y="1571348"/>
                  </a:lnTo>
                  <a:lnTo>
                    <a:pt x="163233" y="1578180"/>
                  </a:lnTo>
                  <a:lnTo>
                    <a:pt x="120213" y="1588227"/>
                  </a:lnTo>
                  <a:lnTo>
                    <a:pt x="60308" y="1605910"/>
                  </a:lnTo>
                  <a:lnTo>
                    <a:pt x="24927" y="1618770"/>
                  </a:lnTo>
                  <a:lnTo>
                    <a:pt x="16484" y="1594255"/>
                  </a:lnTo>
                  <a:lnTo>
                    <a:pt x="5227" y="1537590"/>
                  </a:lnTo>
                  <a:lnTo>
                    <a:pt x="0" y="1474495"/>
                  </a:lnTo>
                  <a:lnTo>
                    <a:pt x="2010" y="1409390"/>
                  </a:lnTo>
                  <a:lnTo>
                    <a:pt x="10453" y="1361566"/>
                  </a:lnTo>
                  <a:lnTo>
                    <a:pt x="18092" y="1330621"/>
                  </a:lnTo>
                  <a:lnTo>
                    <a:pt x="29350" y="1301686"/>
                  </a:lnTo>
                  <a:lnTo>
                    <a:pt x="43421" y="1274358"/>
                  </a:lnTo>
                  <a:lnTo>
                    <a:pt x="59906" y="1249441"/>
                  </a:lnTo>
                  <a:lnTo>
                    <a:pt x="80410" y="1227739"/>
                  </a:lnTo>
                  <a:lnTo>
                    <a:pt x="103729" y="1208851"/>
                  </a:lnTo>
                  <a:lnTo>
                    <a:pt x="130265" y="1194383"/>
                  </a:lnTo>
                  <a:lnTo>
                    <a:pt x="145543" y="1188757"/>
                  </a:lnTo>
                  <a:lnTo>
                    <a:pt x="164841" y="1190766"/>
                  </a:lnTo>
                  <a:lnTo>
                    <a:pt x="203438" y="1193981"/>
                  </a:lnTo>
                  <a:lnTo>
                    <a:pt x="222335" y="1193981"/>
                  </a:lnTo>
                  <a:lnTo>
                    <a:pt x="255705" y="1193178"/>
                  </a:lnTo>
                  <a:lnTo>
                    <a:pt x="323250" y="1184336"/>
                  </a:lnTo>
                  <a:lnTo>
                    <a:pt x="357022" y="1176701"/>
                  </a:lnTo>
                  <a:lnTo>
                    <a:pt x="385970" y="1167859"/>
                  </a:lnTo>
                  <a:lnTo>
                    <a:pt x="439845" y="1144148"/>
                  </a:lnTo>
                  <a:lnTo>
                    <a:pt x="487689" y="1114811"/>
                  </a:lnTo>
                  <a:lnTo>
                    <a:pt x="529904" y="1081455"/>
                  </a:lnTo>
                  <a:lnTo>
                    <a:pt x="566491" y="1045285"/>
                  </a:lnTo>
                  <a:lnTo>
                    <a:pt x="597047" y="1009518"/>
                  </a:lnTo>
                  <a:lnTo>
                    <a:pt x="633634" y="958881"/>
                  </a:lnTo>
                  <a:close/>
                  <a:moveTo>
                    <a:pt x="1510910" y="0"/>
                  </a:moveTo>
                  <a:lnTo>
                    <a:pt x="1531817" y="804"/>
                  </a:lnTo>
                  <a:lnTo>
                    <a:pt x="1571620" y="4824"/>
                  </a:lnTo>
                  <a:lnTo>
                    <a:pt x="1608608" y="13265"/>
                  </a:lnTo>
                  <a:lnTo>
                    <a:pt x="1642783" y="25727"/>
                  </a:lnTo>
                  <a:lnTo>
                    <a:pt x="1674545" y="41404"/>
                  </a:lnTo>
                  <a:lnTo>
                    <a:pt x="1703895" y="60699"/>
                  </a:lnTo>
                  <a:lnTo>
                    <a:pt x="1730028" y="83210"/>
                  </a:lnTo>
                  <a:lnTo>
                    <a:pt x="1753347" y="108936"/>
                  </a:lnTo>
                  <a:lnTo>
                    <a:pt x="1774656" y="137075"/>
                  </a:lnTo>
                  <a:lnTo>
                    <a:pt x="1793150" y="168429"/>
                  </a:lnTo>
                  <a:lnTo>
                    <a:pt x="1808428" y="202196"/>
                  </a:lnTo>
                  <a:lnTo>
                    <a:pt x="1821696" y="238776"/>
                  </a:lnTo>
                  <a:lnTo>
                    <a:pt x="1832149" y="276964"/>
                  </a:lnTo>
                  <a:lnTo>
                    <a:pt x="1839788" y="316760"/>
                  </a:lnTo>
                  <a:lnTo>
                    <a:pt x="1845015" y="358967"/>
                  </a:lnTo>
                  <a:lnTo>
                    <a:pt x="1847829" y="402381"/>
                  </a:lnTo>
                  <a:lnTo>
                    <a:pt x="1847829" y="424892"/>
                  </a:lnTo>
                  <a:lnTo>
                    <a:pt x="1847829" y="1993012"/>
                  </a:lnTo>
                  <a:lnTo>
                    <a:pt x="1821696" y="1980551"/>
                  </a:lnTo>
                  <a:lnTo>
                    <a:pt x="1767821" y="1960050"/>
                  </a:lnTo>
                  <a:lnTo>
                    <a:pt x="1714348" y="1945579"/>
                  </a:lnTo>
                  <a:lnTo>
                    <a:pt x="1660071" y="1936735"/>
                  </a:lnTo>
                  <a:lnTo>
                    <a:pt x="1606598" y="1934323"/>
                  </a:lnTo>
                  <a:lnTo>
                    <a:pt x="1552723" y="1937137"/>
                  </a:lnTo>
                  <a:lnTo>
                    <a:pt x="1500055" y="1945981"/>
                  </a:lnTo>
                  <a:lnTo>
                    <a:pt x="1448592" y="1961256"/>
                  </a:lnTo>
                  <a:lnTo>
                    <a:pt x="1422861" y="1971707"/>
                  </a:lnTo>
                  <a:lnTo>
                    <a:pt x="1401954" y="1980953"/>
                  </a:lnTo>
                  <a:lnTo>
                    <a:pt x="1361347" y="2003062"/>
                  </a:lnTo>
                  <a:lnTo>
                    <a:pt x="1323956" y="2028386"/>
                  </a:lnTo>
                  <a:lnTo>
                    <a:pt x="1289782" y="2057731"/>
                  </a:lnTo>
                  <a:lnTo>
                    <a:pt x="1258422" y="2089487"/>
                  </a:lnTo>
                  <a:lnTo>
                    <a:pt x="1230278" y="2123655"/>
                  </a:lnTo>
                  <a:lnTo>
                    <a:pt x="1205753" y="2161441"/>
                  </a:lnTo>
                  <a:lnTo>
                    <a:pt x="1185248" y="2200433"/>
                  </a:lnTo>
                  <a:lnTo>
                    <a:pt x="1176403" y="2220934"/>
                  </a:lnTo>
                  <a:lnTo>
                    <a:pt x="1169166" y="2201639"/>
                  </a:lnTo>
                  <a:lnTo>
                    <a:pt x="1151878" y="2165059"/>
                  </a:lnTo>
                  <a:lnTo>
                    <a:pt x="1132579" y="2132097"/>
                  </a:lnTo>
                  <a:lnTo>
                    <a:pt x="1112477" y="2102350"/>
                  </a:lnTo>
                  <a:lnTo>
                    <a:pt x="1091168" y="2075418"/>
                  </a:lnTo>
                  <a:lnTo>
                    <a:pt x="1068251" y="2051299"/>
                  </a:lnTo>
                  <a:lnTo>
                    <a:pt x="1044128" y="2029994"/>
                  </a:lnTo>
                  <a:lnTo>
                    <a:pt x="1019201" y="2011503"/>
                  </a:lnTo>
                  <a:lnTo>
                    <a:pt x="980202" y="1986982"/>
                  </a:lnTo>
                  <a:lnTo>
                    <a:pt x="926729" y="1962864"/>
                  </a:lnTo>
                  <a:lnTo>
                    <a:pt x="872050" y="1945981"/>
                  </a:lnTo>
                  <a:lnTo>
                    <a:pt x="818175" y="1936333"/>
                  </a:lnTo>
                  <a:lnTo>
                    <a:pt x="791238" y="1933519"/>
                  </a:lnTo>
                  <a:lnTo>
                    <a:pt x="820185" y="1924274"/>
                  </a:lnTo>
                  <a:lnTo>
                    <a:pt x="872050" y="1899351"/>
                  </a:lnTo>
                  <a:lnTo>
                    <a:pt x="917482" y="1867595"/>
                  </a:lnTo>
                  <a:lnTo>
                    <a:pt x="946027" y="1839456"/>
                  </a:lnTo>
                  <a:lnTo>
                    <a:pt x="962914" y="1818955"/>
                  </a:lnTo>
                  <a:lnTo>
                    <a:pt x="970151" y="1808102"/>
                  </a:lnTo>
                  <a:lnTo>
                    <a:pt x="982614" y="1788405"/>
                  </a:lnTo>
                  <a:lnTo>
                    <a:pt x="1000304" y="1746599"/>
                  </a:lnTo>
                  <a:lnTo>
                    <a:pt x="1010356" y="1701979"/>
                  </a:lnTo>
                  <a:lnTo>
                    <a:pt x="1011964" y="1655350"/>
                  </a:lnTo>
                  <a:lnTo>
                    <a:pt x="1009150" y="1631633"/>
                  </a:lnTo>
                  <a:lnTo>
                    <a:pt x="1032871" y="1646506"/>
                  </a:lnTo>
                  <a:lnTo>
                    <a:pt x="1078705" y="1673037"/>
                  </a:lnTo>
                  <a:lnTo>
                    <a:pt x="1123332" y="1695950"/>
                  </a:lnTo>
                  <a:lnTo>
                    <a:pt x="1167558" y="1714843"/>
                  </a:lnTo>
                  <a:lnTo>
                    <a:pt x="1210577" y="1730520"/>
                  </a:lnTo>
                  <a:lnTo>
                    <a:pt x="1251989" y="1741775"/>
                  </a:lnTo>
                  <a:lnTo>
                    <a:pt x="1292194" y="1749413"/>
                  </a:lnTo>
                  <a:lnTo>
                    <a:pt x="1331997" y="1753433"/>
                  </a:lnTo>
                  <a:lnTo>
                    <a:pt x="1350893" y="1753433"/>
                  </a:lnTo>
                  <a:lnTo>
                    <a:pt x="1379841" y="1753031"/>
                  </a:lnTo>
                  <a:lnTo>
                    <a:pt x="1435324" y="1744187"/>
                  </a:lnTo>
                  <a:lnTo>
                    <a:pt x="1462664" y="1735746"/>
                  </a:lnTo>
                  <a:lnTo>
                    <a:pt x="1478746" y="1729314"/>
                  </a:lnTo>
                  <a:lnTo>
                    <a:pt x="1508900" y="1715245"/>
                  </a:lnTo>
                  <a:lnTo>
                    <a:pt x="1536641" y="1699165"/>
                  </a:lnTo>
                  <a:lnTo>
                    <a:pt x="1561568" y="1681076"/>
                  </a:lnTo>
                  <a:lnTo>
                    <a:pt x="1594939" y="1651330"/>
                  </a:lnTo>
                  <a:lnTo>
                    <a:pt x="1630721" y="1609122"/>
                  </a:lnTo>
                  <a:lnTo>
                    <a:pt x="1658463" y="1567316"/>
                  </a:lnTo>
                  <a:lnTo>
                    <a:pt x="1677761" y="1530334"/>
                  </a:lnTo>
                  <a:lnTo>
                    <a:pt x="1695050" y="1488528"/>
                  </a:lnTo>
                  <a:lnTo>
                    <a:pt x="1697462" y="1479685"/>
                  </a:lnTo>
                  <a:lnTo>
                    <a:pt x="1623484" y="1457978"/>
                  </a:lnTo>
                  <a:lnTo>
                    <a:pt x="1621876" y="1463606"/>
                  </a:lnTo>
                  <a:lnTo>
                    <a:pt x="1608608" y="1496568"/>
                  </a:lnTo>
                  <a:lnTo>
                    <a:pt x="1592526" y="1526716"/>
                  </a:lnTo>
                  <a:lnTo>
                    <a:pt x="1570414" y="1560483"/>
                  </a:lnTo>
                  <a:lnTo>
                    <a:pt x="1541868" y="1595053"/>
                  </a:lnTo>
                  <a:lnTo>
                    <a:pt x="1505683" y="1626809"/>
                  </a:lnTo>
                  <a:lnTo>
                    <a:pt x="1473519" y="1647310"/>
                  </a:lnTo>
                  <a:lnTo>
                    <a:pt x="1449396" y="1658164"/>
                  </a:lnTo>
                  <a:lnTo>
                    <a:pt x="1436932" y="1662585"/>
                  </a:lnTo>
                  <a:lnTo>
                    <a:pt x="1416830" y="1669017"/>
                  </a:lnTo>
                  <a:lnTo>
                    <a:pt x="1374212" y="1675851"/>
                  </a:lnTo>
                  <a:lnTo>
                    <a:pt x="1329183" y="1676253"/>
                  </a:lnTo>
                  <a:lnTo>
                    <a:pt x="1281741" y="1669419"/>
                  </a:lnTo>
                  <a:lnTo>
                    <a:pt x="1231886" y="1656556"/>
                  </a:lnTo>
                  <a:lnTo>
                    <a:pt x="1179619" y="1636859"/>
                  </a:lnTo>
                  <a:lnTo>
                    <a:pt x="1124940" y="1610730"/>
                  </a:lnTo>
                  <a:lnTo>
                    <a:pt x="1068251" y="1577768"/>
                  </a:lnTo>
                  <a:lnTo>
                    <a:pt x="1038901" y="1558473"/>
                  </a:lnTo>
                  <a:lnTo>
                    <a:pt x="1056592" y="1551237"/>
                  </a:lnTo>
                  <a:lnTo>
                    <a:pt x="1091168" y="1533952"/>
                  </a:lnTo>
                  <a:lnTo>
                    <a:pt x="1124538" y="1513853"/>
                  </a:lnTo>
                  <a:lnTo>
                    <a:pt x="1155094" y="1490940"/>
                  </a:lnTo>
                  <a:lnTo>
                    <a:pt x="1183238" y="1465616"/>
                  </a:lnTo>
                  <a:lnTo>
                    <a:pt x="1207763" y="1438281"/>
                  </a:lnTo>
                  <a:lnTo>
                    <a:pt x="1228268" y="1408937"/>
                  </a:lnTo>
                  <a:lnTo>
                    <a:pt x="1243144" y="1377582"/>
                  </a:lnTo>
                  <a:lnTo>
                    <a:pt x="1248370" y="1361503"/>
                  </a:lnTo>
                  <a:lnTo>
                    <a:pt x="1257215" y="1327737"/>
                  </a:lnTo>
                  <a:lnTo>
                    <a:pt x="1266061" y="1263018"/>
                  </a:lnTo>
                  <a:lnTo>
                    <a:pt x="1266061" y="1201113"/>
                  </a:lnTo>
                  <a:lnTo>
                    <a:pt x="1258824" y="1142425"/>
                  </a:lnTo>
                  <a:lnTo>
                    <a:pt x="1244752" y="1086951"/>
                  </a:lnTo>
                  <a:lnTo>
                    <a:pt x="1225453" y="1035498"/>
                  </a:lnTo>
                  <a:lnTo>
                    <a:pt x="1202938" y="988065"/>
                  </a:lnTo>
                  <a:lnTo>
                    <a:pt x="1179217" y="944249"/>
                  </a:lnTo>
                  <a:lnTo>
                    <a:pt x="1166754" y="923748"/>
                  </a:lnTo>
                  <a:lnTo>
                    <a:pt x="1181630" y="912492"/>
                  </a:lnTo>
                  <a:lnTo>
                    <a:pt x="1209371" y="887972"/>
                  </a:lnTo>
                  <a:lnTo>
                    <a:pt x="1246762" y="849784"/>
                  </a:lnTo>
                  <a:lnTo>
                    <a:pt x="1288173" y="799938"/>
                  </a:lnTo>
                  <a:lnTo>
                    <a:pt x="1319131" y="753711"/>
                  </a:lnTo>
                  <a:lnTo>
                    <a:pt x="1330791" y="734416"/>
                  </a:lnTo>
                  <a:lnTo>
                    <a:pt x="1348883" y="751299"/>
                  </a:lnTo>
                  <a:lnTo>
                    <a:pt x="1389490" y="780643"/>
                  </a:lnTo>
                  <a:lnTo>
                    <a:pt x="1411603" y="792301"/>
                  </a:lnTo>
                  <a:lnTo>
                    <a:pt x="1428891" y="799938"/>
                  </a:lnTo>
                  <a:lnTo>
                    <a:pt x="1463468" y="810792"/>
                  </a:lnTo>
                  <a:lnTo>
                    <a:pt x="1497642" y="818027"/>
                  </a:lnTo>
                  <a:lnTo>
                    <a:pt x="1531013" y="821243"/>
                  </a:lnTo>
                  <a:lnTo>
                    <a:pt x="1547095" y="821243"/>
                  </a:lnTo>
                  <a:lnTo>
                    <a:pt x="1563579" y="821243"/>
                  </a:lnTo>
                  <a:lnTo>
                    <a:pt x="1596145" y="818027"/>
                  </a:lnTo>
                  <a:lnTo>
                    <a:pt x="1638762" y="810792"/>
                  </a:lnTo>
                  <a:lnTo>
                    <a:pt x="1701884" y="791095"/>
                  </a:lnTo>
                  <a:lnTo>
                    <a:pt x="1713142" y="785467"/>
                  </a:lnTo>
                  <a:lnTo>
                    <a:pt x="1679772" y="715925"/>
                  </a:lnTo>
                  <a:lnTo>
                    <a:pt x="1675751" y="718337"/>
                  </a:lnTo>
                  <a:lnTo>
                    <a:pt x="1635144" y="732406"/>
                  </a:lnTo>
                  <a:lnTo>
                    <a:pt x="1585692" y="741651"/>
                  </a:lnTo>
                  <a:lnTo>
                    <a:pt x="1547497" y="744063"/>
                  </a:lnTo>
                  <a:lnTo>
                    <a:pt x="1506889" y="741651"/>
                  </a:lnTo>
                  <a:lnTo>
                    <a:pt x="1465076" y="731200"/>
                  </a:lnTo>
                  <a:lnTo>
                    <a:pt x="1444169" y="722356"/>
                  </a:lnTo>
                  <a:lnTo>
                    <a:pt x="1430098" y="715121"/>
                  </a:lnTo>
                  <a:lnTo>
                    <a:pt x="1404366" y="696630"/>
                  </a:lnTo>
                  <a:lnTo>
                    <a:pt x="1380243" y="674923"/>
                  </a:lnTo>
                  <a:lnTo>
                    <a:pt x="1357728" y="648392"/>
                  </a:lnTo>
                  <a:lnTo>
                    <a:pt x="1338028" y="618244"/>
                  </a:lnTo>
                  <a:lnTo>
                    <a:pt x="1320740" y="583272"/>
                  </a:lnTo>
                  <a:lnTo>
                    <a:pt x="1305060" y="544682"/>
                  </a:lnTo>
                  <a:lnTo>
                    <a:pt x="1292194" y="501268"/>
                  </a:lnTo>
                  <a:lnTo>
                    <a:pt x="1286565" y="478355"/>
                  </a:lnTo>
                  <a:lnTo>
                    <a:pt x="1211382" y="496042"/>
                  </a:lnTo>
                  <a:lnTo>
                    <a:pt x="1217010" y="521367"/>
                  </a:lnTo>
                  <a:lnTo>
                    <a:pt x="1231886" y="567996"/>
                  </a:lnTo>
                  <a:lnTo>
                    <a:pt x="1248370" y="611008"/>
                  </a:lnTo>
                  <a:lnTo>
                    <a:pt x="1267669" y="650000"/>
                  </a:lnTo>
                  <a:lnTo>
                    <a:pt x="1278524" y="668089"/>
                  </a:lnTo>
                  <a:lnTo>
                    <a:pt x="1268071" y="687786"/>
                  </a:lnTo>
                  <a:lnTo>
                    <a:pt x="1237917" y="736024"/>
                  </a:lnTo>
                  <a:lnTo>
                    <a:pt x="1210577" y="773408"/>
                  </a:lnTo>
                  <a:lnTo>
                    <a:pt x="1176403" y="812400"/>
                  </a:lnTo>
                  <a:lnTo>
                    <a:pt x="1135796" y="849784"/>
                  </a:lnTo>
                  <a:lnTo>
                    <a:pt x="1089158" y="883952"/>
                  </a:lnTo>
                  <a:lnTo>
                    <a:pt x="1049355" y="904855"/>
                  </a:lnTo>
                  <a:lnTo>
                    <a:pt x="1021211" y="916110"/>
                  </a:lnTo>
                  <a:lnTo>
                    <a:pt x="1006737" y="920934"/>
                  </a:lnTo>
                  <a:lnTo>
                    <a:pt x="986233" y="926160"/>
                  </a:lnTo>
                  <a:lnTo>
                    <a:pt x="945223" y="932993"/>
                  </a:lnTo>
                  <a:lnTo>
                    <a:pt x="903008" y="933797"/>
                  </a:lnTo>
                  <a:lnTo>
                    <a:pt x="860390" y="929778"/>
                  </a:lnTo>
                  <a:lnTo>
                    <a:pt x="815763" y="919728"/>
                  </a:lnTo>
                  <a:lnTo>
                    <a:pt x="771135" y="904855"/>
                  </a:lnTo>
                  <a:lnTo>
                    <a:pt x="725301" y="884354"/>
                  </a:lnTo>
                  <a:lnTo>
                    <a:pt x="678261" y="858627"/>
                  </a:lnTo>
                  <a:lnTo>
                    <a:pt x="654540" y="843754"/>
                  </a:lnTo>
                  <a:lnTo>
                    <a:pt x="616345" y="818831"/>
                  </a:lnTo>
                  <a:lnTo>
                    <a:pt x="598253" y="860235"/>
                  </a:lnTo>
                  <a:lnTo>
                    <a:pt x="595036" y="867069"/>
                  </a:lnTo>
                  <a:lnTo>
                    <a:pt x="572522" y="907267"/>
                  </a:lnTo>
                  <a:lnTo>
                    <a:pt x="547594" y="944249"/>
                  </a:lnTo>
                  <a:lnTo>
                    <a:pt x="515028" y="984849"/>
                  </a:lnTo>
                  <a:lnTo>
                    <a:pt x="474019" y="1025449"/>
                  </a:lnTo>
                  <a:lnTo>
                    <a:pt x="438236" y="1053587"/>
                  </a:lnTo>
                  <a:lnTo>
                    <a:pt x="411701" y="1070470"/>
                  </a:lnTo>
                  <a:lnTo>
                    <a:pt x="382753" y="1084942"/>
                  </a:lnTo>
                  <a:lnTo>
                    <a:pt x="352197" y="1097001"/>
                  </a:lnTo>
                  <a:lnTo>
                    <a:pt x="336115" y="1101423"/>
                  </a:lnTo>
                  <a:lnTo>
                    <a:pt x="311992" y="1107452"/>
                  </a:lnTo>
                  <a:lnTo>
                    <a:pt x="263344" y="1114286"/>
                  </a:lnTo>
                  <a:lnTo>
                    <a:pt x="215098" y="1115492"/>
                  </a:lnTo>
                  <a:lnTo>
                    <a:pt x="167656" y="1112678"/>
                  </a:lnTo>
                  <a:lnTo>
                    <a:pt x="143533" y="1109462"/>
                  </a:lnTo>
                  <a:lnTo>
                    <a:pt x="141522" y="1083736"/>
                  </a:lnTo>
                  <a:lnTo>
                    <a:pt x="141924" y="1034292"/>
                  </a:lnTo>
                  <a:lnTo>
                    <a:pt x="148357" y="984849"/>
                  </a:lnTo>
                  <a:lnTo>
                    <a:pt x="159213" y="937415"/>
                  </a:lnTo>
                  <a:lnTo>
                    <a:pt x="174490" y="891188"/>
                  </a:lnTo>
                  <a:lnTo>
                    <a:pt x="194593" y="847372"/>
                  </a:lnTo>
                  <a:lnTo>
                    <a:pt x="218314" y="805566"/>
                  </a:lnTo>
                  <a:lnTo>
                    <a:pt x="245654" y="766574"/>
                  </a:lnTo>
                  <a:lnTo>
                    <a:pt x="276210" y="731200"/>
                  </a:lnTo>
                  <a:lnTo>
                    <a:pt x="309982" y="699444"/>
                  </a:lnTo>
                  <a:lnTo>
                    <a:pt x="345764" y="671305"/>
                  </a:lnTo>
                  <a:lnTo>
                    <a:pt x="383959" y="647990"/>
                  </a:lnTo>
                  <a:lnTo>
                    <a:pt x="424165" y="629097"/>
                  </a:lnTo>
                  <a:lnTo>
                    <a:pt x="465576" y="615430"/>
                  </a:lnTo>
                  <a:lnTo>
                    <a:pt x="508997" y="607792"/>
                  </a:lnTo>
                  <a:lnTo>
                    <a:pt x="552821" y="605783"/>
                  </a:lnTo>
                  <a:lnTo>
                    <a:pt x="574532" y="606988"/>
                  </a:lnTo>
                  <a:lnTo>
                    <a:pt x="575336" y="590105"/>
                  </a:lnTo>
                  <a:lnTo>
                    <a:pt x="581367" y="553927"/>
                  </a:lnTo>
                  <a:lnTo>
                    <a:pt x="593026" y="516945"/>
                  </a:lnTo>
                  <a:lnTo>
                    <a:pt x="609912" y="479963"/>
                  </a:lnTo>
                  <a:lnTo>
                    <a:pt x="632025" y="444187"/>
                  </a:lnTo>
                  <a:lnTo>
                    <a:pt x="658561" y="409215"/>
                  </a:lnTo>
                  <a:lnTo>
                    <a:pt x="689117" y="375851"/>
                  </a:lnTo>
                  <a:lnTo>
                    <a:pt x="723693" y="345702"/>
                  </a:lnTo>
                  <a:lnTo>
                    <a:pt x="761888" y="317966"/>
                  </a:lnTo>
                  <a:lnTo>
                    <a:pt x="802495" y="295053"/>
                  </a:lnTo>
                  <a:lnTo>
                    <a:pt x="846319" y="275758"/>
                  </a:lnTo>
                  <a:lnTo>
                    <a:pt x="891348" y="262090"/>
                  </a:lnTo>
                  <a:lnTo>
                    <a:pt x="939595" y="254453"/>
                  </a:lnTo>
                  <a:lnTo>
                    <a:pt x="988243" y="253247"/>
                  </a:lnTo>
                  <a:lnTo>
                    <a:pt x="1038499" y="259277"/>
                  </a:lnTo>
                  <a:lnTo>
                    <a:pt x="1089158" y="273346"/>
                  </a:lnTo>
                  <a:lnTo>
                    <a:pt x="1114889" y="282993"/>
                  </a:lnTo>
                  <a:lnTo>
                    <a:pt x="1121322" y="265306"/>
                  </a:lnTo>
                  <a:lnTo>
                    <a:pt x="1143033" y="223098"/>
                  </a:lnTo>
                  <a:lnTo>
                    <a:pt x="1174393" y="176871"/>
                  </a:lnTo>
                  <a:lnTo>
                    <a:pt x="1215000" y="129839"/>
                  </a:lnTo>
                  <a:lnTo>
                    <a:pt x="1251989" y="96073"/>
                  </a:lnTo>
                  <a:lnTo>
                    <a:pt x="1279730" y="75170"/>
                  </a:lnTo>
                  <a:lnTo>
                    <a:pt x="1309482" y="55875"/>
                  </a:lnTo>
                  <a:lnTo>
                    <a:pt x="1341244" y="39394"/>
                  </a:lnTo>
                  <a:lnTo>
                    <a:pt x="1375017" y="24521"/>
                  </a:lnTo>
                  <a:lnTo>
                    <a:pt x="1411201" y="13265"/>
                  </a:lnTo>
                  <a:lnTo>
                    <a:pt x="1449396" y="4824"/>
                  </a:lnTo>
                  <a:lnTo>
                    <a:pt x="1489601" y="804"/>
                  </a:ln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174" name="Google Shape;174;p14"/>
            <p:cNvSpPr/>
            <p:nvPr/>
          </p:nvSpPr>
          <p:spPr>
            <a:xfrm>
              <a:off x="3984003" y="3634532"/>
              <a:ext cx="1968444" cy="1989352"/>
            </a:xfrm>
            <a:custGeom>
              <a:rect b="b" l="l" r="r" t="t"/>
              <a:pathLst>
                <a:path extrusionOk="0" h="4951" w="4897">
                  <a:moveTo>
                    <a:pt x="3916" y="991"/>
                  </a:moveTo>
                  <a:lnTo>
                    <a:pt x="3858" y="1017"/>
                  </a:lnTo>
                  <a:lnTo>
                    <a:pt x="3754" y="1078"/>
                  </a:lnTo>
                  <a:lnTo>
                    <a:pt x="3658" y="1152"/>
                  </a:lnTo>
                  <a:lnTo>
                    <a:pt x="3572" y="1236"/>
                  </a:lnTo>
                  <a:lnTo>
                    <a:pt x="3499" y="1330"/>
                  </a:lnTo>
                  <a:lnTo>
                    <a:pt x="3439" y="1432"/>
                  </a:lnTo>
                  <a:lnTo>
                    <a:pt x="3392" y="1540"/>
                  </a:lnTo>
                  <a:lnTo>
                    <a:pt x="3361" y="1655"/>
                  </a:lnTo>
                  <a:lnTo>
                    <a:pt x="3350" y="1713"/>
                  </a:lnTo>
                  <a:lnTo>
                    <a:pt x="3335" y="1834"/>
                  </a:lnTo>
                  <a:lnTo>
                    <a:pt x="3221" y="1790"/>
                  </a:lnTo>
                  <a:lnTo>
                    <a:pt x="3173" y="1772"/>
                  </a:lnTo>
                  <a:lnTo>
                    <a:pt x="3072" y="1747"/>
                  </a:lnTo>
                  <a:lnTo>
                    <a:pt x="2969" y="1735"/>
                  </a:lnTo>
                  <a:lnTo>
                    <a:pt x="2867" y="1733"/>
                  </a:lnTo>
                  <a:lnTo>
                    <a:pt x="2768" y="1740"/>
                  </a:lnTo>
                  <a:lnTo>
                    <a:pt x="2674" y="1757"/>
                  </a:lnTo>
                  <a:lnTo>
                    <a:pt x="2587" y="1781"/>
                  </a:lnTo>
                  <a:lnTo>
                    <a:pt x="2511" y="1812"/>
                  </a:lnTo>
                  <a:lnTo>
                    <a:pt x="2476" y="1829"/>
                  </a:lnTo>
                  <a:lnTo>
                    <a:pt x="2421" y="1861"/>
                  </a:lnTo>
                  <a:lnTo>
                    <a:pt x="2320" y="1941"/>
                  </a:lnTo>
                  <a:lnTo>
                    <a:pt x="2233" y="2040"/>
                  </a:lnTo>
                  <a:lnTo>
                    <a:pt x="2179" y="2127"/>
                  </a:lnTo>
                  <a:lnTo>
                    <a:pt x="2149" y="2189"/>
                  </a:lnTo>
                  <a:lnTo>
                    <a:pt x="2124" y="2256"/>
                  </a:lnTo>
                  <a:lnTo>
                    <a:pt x="2105" y="2326"/>
                  </a:lnTo>
                  <a:lnTo>
                    <a:pt x="2093" y="2399"/>
                  </a:lnTo>
                  <a:lnTo>
                    <a:pt x="2087" y="2477"/>
                  </a:lnTo>
                  <a:lnTo>
                    <a:pt x="2089" y="2557"/>
                  </a:lnTo>
                  <a:lnTo>
                    <a:pt x="2098" y="2640"/>
                  </a:lnTo>
                  <a:lnTo>
                    <a:pt x="2116" y="2726"/>
                  </a:lnTo>
                  <a:lnTo>
                    <a:pt x="2144" y="2814"/>
                  </a:lnTo>
                  <a:lnTo>
                    <a:pt x="2161" y="2859"/>
                  </a:lnTo>
                  <a:lnTo>
                    <a:pt x="2225" y="2845"/>
                  </a:lnTo>
                  <a:lnTo>
                    <a:pt x="2355" y="2833"/>
                  </a:lnTo>
                  <a:lnTo>
                    <a:pt x="2482" y="2842"/>
                  </a:lnTo>
                  <a:lnTo>
                    <a:pt x="2606" y="2871"/>
                  </a:lnTo>
                  <a:lnTo>
                    <a:pt x="2727" y="2920"/>
                  </a:lnTo>
                  <a:lnTo>
                    <a:pt x="2842" y="2989"/>
                  </a:lnTo>
                  <a:lnTo>
                    <a:pt x="2954" y="3077"/>
                  </a:lnTo>
                  <a:lnTo>
                    <a:pt x="3059" y="3183"/>
                  </a:lnTo>
                  <a:lnTo>
                    <a:pt x="3108" y="3244"/>
                  </a:lnTo>
                  <a:lnTo>
                    <a:pt x="3109" y="3243"/>
                  </a:lnTo>
                  <a:lnTo>
                    <a:pt x="3111" y="3241"/>
                  </a:lnTo>
                  <a:lnTo>
                    <a:pt x="3142" y="3218"/>
                  </a:lnTo>
                  <a:lnTo>
                    <a:pt x="3204" y="3178"/>
                  </a:lnTo>
                  <a:lnTo>
                    <a:pt x="3267" y="3144"/>
                  </a:lnTo>
                  <a:lnTo>
                    <a:pt x="3334" y="3117"/>
                  </a:lnTo>
                  <a:lnTo>
                    <a:pt x="3402" y="3095"/>
                  </a:lnTo>
                  <a:lnTo>
                    <a:pt x="3472" y="3079"/>
                  </a:lnTo>
                  <a:lnTo>
                    <a:pt x="3544" y="3072"/>
                  </a:lnTo>
                  <a:lnTo>
                    <a:pt x="3616" y="3068"/>
                  </a:lnTo>
                  <a:lnTo>
                    <a:pt x="3728" y="3075"/>
                  </a:lnTo>
                  <a:lnTo>
                    <a:pt x="3879" y="3107"/>
                  </a:lnTo>
                  <a:lnTo>
                    <a:pt x="4033" y="3162"/>
                  </a:lnTo>
                  <a:lnTo>
                    <a:pt x="4189" y="3244"/>
                  </a:lnTo>
                  <a:lnTo>
                    <a:pt x="4267" y="3295"/>
                  </a:lnTo>
                  <a:lnTo>
                    <a:pt x="4158" y="3453"/>
                  </a:lnTo>
                  <a:lnTo>
                    <a:pt x="4094" y="3411"/>
                  </a:lnTo>
                  <a:lnTo>
                    <a:pt x="3967" y="3344"/>
                  </a:lnTo>
                  <a:lnTo>
                    <a:pt x="3842" y="3297"/>
                  </a:lnTo>
                  <a:lnTo>
                    <a:pt x="3719" y="3269"/>
                  </a:lnTo>
                  <a:lnTo>
                    <a:pt x="3599" y="3261"/>
                  </a:lnTo>
                  <a:lnTo>
                    <a:pt x="3485" y="3274"/>
                  </a:lnTo>
                  <a:lnTo>
                    <a:pt x="3378" y="3306"/>
                  </a:lnTo>
                  <a:lnTo>
                    <a:pt x="3277" y="3358"/>
                  </a:lnTo>
                  <a:lnTo>
                    <a:pt x="3229" y="3393"/>
                  </a:lnTo>
                  <a:lnTo>
                    <a:pt x="3186" y="3428"/>
                  </a:lnTo>
                  <a:lnTo>
                    <a:pt x="3112" y="3508"/>
                  </a:lnTo>
                  <a:lnTo>
                    <a:pt x="3052" y="3599"/>
                  </a:lnTo>
                  <a:lnTo>
                    <a:pt x="3006" y="3698"/>
                  </a:lnTo>
                  <a:lnTo>
                    <a:pt x="2975" y="3803"/>
                  </a:lnTo>
                  <a:lnTo>
                    <a:pt x="2960" y="3910"/>
                  </a:lnTo>
                  <a:lnTo>
                    <a:pt x="2962" y="4019"/>
                  </a:lnTo>
                  <a:lnTo>
                    <a:pt x="2981" y="4125"/>
                  </a:lnTo>
                  <a:lnTo>
                    <a:pt x="2998" y="4177"/>
                  </a:lnTo>
                  <a:lnTo>
                    <a:pt x="2816" y="4242"/>
                  </a:lnTo>
                  <a:lnTo>
                    <a:pt x="2798" y="4188"/>
                  </a:lnTo>
                  <a:lnTo>
                    <a:pt x="2775" y="4076"/>
                  </a:lnTo>
                  <a:lnTo>
                    <a:pt x="2767" y="3962"/>
                  </a:lnTo>
                  <a:lnTo>
                    <a:pt x="2774" y="3848"/>
                  </a:lnTo>
                  <a:lnTo>
                    <a:pt x="2794" y="3736"/>
                  </a:lnTo>
                  <a:lnTo>
                    <a:pt x="2829" y="3626"/>
                  </a:lnTo>
                  <a:lnTo>
                    <a:pt x="2876" y="3523"/>
                  </a:lnTo>
                  <a:lnTo>
                    <a:pt x="2936" y="3425"/>
                  </a:lnTo>
                  <a:lnTo>
                    <a:pt x="2971" y="3380"/>
                  </a:lnTo>
                  <a:lnTo>
                    <a:pt x="2930" y="3327"/>
                  </a:lnTo>
                  <a:lnTo>
                    <a:pt x="2842" y="3235"/>
                  </a:lnTo>
                  <a:lnTo>
                    <a:pt x="2750" y="3160"/>
                  </a:lnTo>
                  <a:lnTo>
                    <a:pt x="2656" y="3101"/>
                  </a:lnTo>
                  <a:lnTo>
                    <a:pt x="2556" y="3059"/>
                  </a:lnTo>
                  <a:lnTo>
                    <a:pt x="2455" y="3033"/>
                  </a:lnTo>
                  <a:lnTo>
                    <a:pt x="2352" y="3025"/>
                  </a:lnTo>
                  <a:lnTo>
                    <a:pt x="2247" y="3035"/>
                  </a:lnTo>
                  <a:lnTo>
                    <a:pt x="2196" y="3048"/>
                  </a:lnTo>
                  <a:lnTo>
                    <a:pt x="2142" y="3064"/>
                  </a:lnTo>
                  <a:lnTo>
                    <a:pt x="2043" y="3109"/>
                  </a:lnTo>
                  <a:lnTo>
                    <a:pt x="1952" y="3170"/>
                  </a:lnTo>
                  <a:lnTo>
                    <a:pt x="1872" y="3244"/>
                  </a:lnTo>
                  <a:lnTo>
                    <a:pt x="1803" y="3328"/>
                  </a:lnTo>
                  <a:lnTo>
                    <a:pt x="1748" y="3422"/>
                  </a:lnTo>
                  <a:lnTo>
                    <a:pt x="1708" y="3523"/>
                  </a:lnTo>
                  <a:lnTo>
                    <a:pt x="1684" y="3629"/>
                  </a:lnTo>
                  <a:lnTo>
                    <a:pt x="1680" y="3683"/>
                  </a:lnTo>
                  <a:lnTo>
                    <a:pt x="1488" y="3673"/>
                  </a:lnTo>
                  <a:lnTo>
                    <a:pt x="1493" y="3615"/>
                  </a:lnTo>
                  <a:lnTo>
                    <a:pt x="1515" y="3501"/>
                  </a:lnTo>
                  <a:lnTo>
                    <a:pt x="1553" y="3390"/>
                  </a:lnTo>
                  <a:lnTo>
                    <a:pt x="1605" y="3285"/>
                  </a:lnTo>
                  <a:lnTo>
                    <a:pt x="1669" y="3188"/>
                  </a:lnTo>
                  <a:lnTo>
                    <a:pt x="1746" y="3100"/>
                  </a:lnTo>
                  <a:lnTo>
                    <a:pt x="1833" y="3022"/>
                  </a:lnTo>
                  <a:lnTo>
                    <a:pt x="1930" y="2955"/>
                  </a:lnTo>
                  <a:lnTo>
                    <a:pt x="1982" y="2928"/>
                  </a:lnTo>
                  <a:lnTo>
                    <a:pt x="1961" y="2875"/>
                  </a:lnTo>
                  <a:lnTo>
                    <a:pt x="1930" y="2770"/>
                  </a:lnTo>
                  <a:lnTo>
                    <a:pt x="1909" y="2667"/>
                  </a:lnTo>
                  <a:lnTo>
                    <a:pt x="1899" y="2567"/>
                  </a:lnTo>
                  <a:lnTo>
                    <a:pt x="1897" y="2470"/>
                  </a:lnTo>
                  <a:lnTo>
                    <a:pt x="1904" y="2377"/>
                  </a:lnTo>
                  <a:lnTo>
                    <a:pt x="1919" y="2286"/>
                  </a:lnTo>
                  <a:lnTo>
                    <a:pt x="1943" y="2199"/>
                  </a:lnTo>
                  <a:lnTo>
                    <a:pt x="1973" y="2118"/>
                  </a:lnTo>
                  <a:lnTo>
                    <a:pt x="2010" y="2039"/>
                  </a:lnTo>
                  <a:lnTo>
                    <a:pt x="2053" y="1966"/>
                  </a:lnTo>
                  <a:lnTo>
                    <a:pt x="2102" y="1897"/>
                  </a:lnTo>
                  <a:lnTo>
                    <a:pt x="2158" y="1834"/>
                  </a:lnTo>
                  <a:lnTo>
                    <a:pt x="2218" y="1777"/>
                  </a:lnTo>
                  <a:lnTo>
                    <a:pt x="2281" y="1725"/>
                  </a:lnTo>
                  <a:lnTo>
                    <a:pt x="2348" y="1680"/>
                  </a:lnTo>
                  <a:lnTo>
                    <a:pt x="2385" y="1660"/>
                  </a:lnTo>
                  <a:lnTo>
                    <a:pt x="2416" y="1643"/>
                  </a:lnTo>
                  <a:lnTo>
                    <a:pt x="2485" y="1615"/>
                  </a:lnTo>
                  <a:lnTo>
                    <a:pt x="2561" y="1589"/>
                  </a:lnTo>
                  <a:lnTo>
                    <a:pt x="2644" y="1568"/>
                  </a:lnTo>
                  <a:lnTo>
                    <a:pt x="2732" y="1553"/>
                  </a:lnTo>
                  <a:lnTo>
                    <a:pt x="2824" y="1543"/>
                  </a:lnTo>
                  <a:lnTo>
                    <a:pt x="2920" y="1541"/>
                  </a:lnTo>
                  <a:lnTo>
                    <a:pt x="3017" y="1546"/>
                  </a:lnTo>
                  <a:lnTo>
                    <a:pt x="3065" y="1553"/>
                  </a:lnTo>
                  <a:lnTo>
                    <a:pt x="3043" y="1490"/>
                  </a:lnTo>
                  <a:lnTo>
                    <a:pt x="2990" y="1378"/>
                  </a:lnTo>
                  <a:lnTo>
                    <a:pt x="2929" y="1280"/>
                  </a:lnTo>
                  <a:lnTo>
                    <a:pt x="2863" y="1196"/>
                  </a:lnTo>
                  <a:lnTo>
                    <a:pt x="2790" y="1125"/>
                  </a:lnTo>
                  <a:lnTo>
                    <a:pt x="2713" y="1065"/>
                  </a:lnTo>
                  <a:lnTo>
                    <a:pt x="2632" y="1016"/>
                  </a:lnTo>
                  <a:lnTo>
                    <a:pt x="2548" y="978"/>
                  </a:lnTo>
                  <a:lnTo>
                    <a:pt x="2463" y="949"/>
                  </a:lnTo>
                  <a:lnTo>
                    <a:pt x="2376" y="928"/>
                  </a:lnTo>
                  <a:lnTo>
                    <a:pt x="2245" y="910"/>
                  </a:lnTo>
                  <a:lnTo>
                    <a:pt x="2076" y="907"/>
                  </a:lnTo>
                  <a:lnTo>
                    <a:pt x="1921" y="921"/>
                  </a:lnTo>
                  <a:lnTo>
                    <a:pt x="1851" y="933"/>
                  </a:lnTo>
                  <a:lnTo>
                    <a:pt x="1690" y="961"/>
                  </a:lnTo>
                  <a:lnTo>
                    <a:pt x="1743" y="807"/>
                  </a:lnTo>
                  <a:lnTo>
                    <a:pt x="1750" y="785"/>
                  </a:lnTo>
                  <a:lnTo>
                    <a:pt x="1759" y="739"/>
                  </a:lnTo>
                  <a:lnTo>
                    <a:pt x="1761" y="663"/>
                  </a:lnTo>
                  <a:lnTo>
                    <a:pt x="1743" y="554"/>
                  </a:lnTo>
                  <a:lnTo>
                    <a:pt x="1703" y="444"/>
                  </a:lnTo>
                  <a:lnTo>
                    <a:pt x="1673" y="389"/>
                  </a:lnTo>
                  <a:lnTo>
                    <a:pt x="1652" y="354"/>
                  </a:lnTo>
                  <a:lnTo>
                    <a:pt x="1606" y="287"/>
                  </a:lnTo>
                  <a:lnTo>
                    <a:pt x="1553" y="228"/>
                  </a:lnTo>
                  <a:lnTo>
                    <a:pt x="1493" y="173"/>
                  </a:lnTo>
                  <a:lnTo>
                    <a:pt x="1431" y="125"/>
                  </a:lnTo>
                  <a:lnTo>
                    <a:pt x="1363" y="85"/>
                  </a:lnTo>
                  <a:lnTo>
                    <a:pt x="1292" y="53"/>
                  </a:lnTo>
                  <a:lnTo>
                    <a:pt x="1220" y="30"/>
                  </a:lnTo>
                  <a:lnTo>
                    <a:pt x="1182" y="20"/>
                  </a:lnTo>
                  <a:lnTo>
                    <a:pt x="1121" y="9"/>
                  </a:lnTo>
                  <a:lnTo>
                    <a:pt x="1001" y="0"/>
                  </a:lnTo>
                  <a:lnTo>
                    <a:pt x="880" y="5"/>
                  </a:lnTo>
                  <a:lnTo>
                    <a:pt x="763" y="20"/>
                  </a:lnTo>
                  <a:lnTo>
                    <a:pt x="651" y="44"/>
                  </a:lnTo>
                  <a:lnTo>
                    <a:pt x="544" y="75"/>
                  </a:lnTo>
                  <a:lnTo>
                    <a:pt x="400" y="128"/>
                  </a:lnTo>
                  <a:lnTo>
                    <a:pt x="319" y="164"/>
                  </a:lnTo>
                  <a:lnTo>
                    <a:pt x="286" y="194"/>
                  </a:lnTo>
                  <a:lnTo>
                    <a:pt x="224" y="264"/>
                  </a:lnTo>
                  <a:lnTo>
                    <a:pt x="168" y="343"/>
                  </a:lnTo>
                  <a:lnTo>
                    <a:pt x="119" y="433"/>
                  </a:lnTo>
                  <a:lnTo>
                    <a:pt x="78" y="529"/>
                  </a:lnTo>
                  <a:lnTo>
                    <a:pt x="44" y="631"/>
                  </a:lnTo>
                  <a:lnTo>
                    <a:pt x="19" y="737"/>
                  </a:lnTo>
                  <a:lnTo>
                    <a:pt x="5" y="849"/>
                  </a:lnTo>
                  <a:lnTo>
                    <a:pt x="0" y="961"/>
                  </a:lnTo>
                  <a:lnTo>
                    <a:pt x="8" y="1076"/>
                  </a:lnTo>
                  <a:lnTo>
                    <a:pt x="27" y="1191"/>
                  </a:lnTo>
                  <a:lnTo>
                    <a:pt x="60" y="1304"/>
                  </a:lnTo>
                  <a:lnTo>
                    <a:pt x="105" y="1414"/>
                  </a:lnTo>
                  <a:lnTo>
                    <a:pt x="166" y="1520"/>
                  </a:lnTo>
                  <a:lnTo>
                    <a:pt x="242" y="1620"/>
                  </a:lnTo>
                  <a:lnTo>
                    <a:pt x="333" y="1715"/>
                  </a:lnTo>
                  <a:lnTo>
                    <a:pt x="386" y="1759"/>
                  </a:lnTo>
                  <a:lnTo>
                    <a:pt x="363" y="1805"/>
                  </a:lnTo>
                  <a:lnTo>
                    <a:pt x="332" y="1896"/>
                  </a:lnTo>
                  <a:lnTo>
                    <a:pt x="317" y="1987"/>
                  </a:lnTo>
                  <a:lnTo>
                    <a:pt x="319" y="2077"/>
                  </a:lnTo>
                  <a:lnTo>
                    <a:pt x="333" y="2166"/>
                  </a:lnTo>
                  <a:lnTo>
                    <a:pt x="359" y="2251"/>
                  </a:lnTo>
                  <a:lnTo>
                    <a:pt x="394" y="2334"/>
                  </a:lnTo>
                  <a:lnTo>
                    <a:pt x="437" y="2413"/>
                  </a:lnTo>
                  <a:lnTo>
                    <a:pt x="509" y="2523"/>
                  </a:lnTo>
                  <a:lnTo>
                    <a:pt x="616" y="2650"/>
                  </a:lnTo>
                  <a:lnTo>
                    <a:pt x="717" y="2750"/>
                  </a:lnTo>
                  <a:lnTo>
                    <a:pt x="796" y="2816"/>
                  </a:lnTo>
                  <a:lnTo>
                    <a:pt x="822" y="2834"/>
                  </a:lnTo>
                  <a:lnTo>
                    <a:pt x="824" y="2920"/>
                  </a:lnTo>
                  <a:lnTo>
                    <a:pt x="845" y="3083"/>
                  </a:lnTo>
                  <a:lnTo>
                    <a:pt x="884" y="3236"/>
                  </a:lnTo>
                  <a:lnTo>
                    <a:pt x="936" y="3380"/>
                  </a:lnTo>
                  <a:lnTo>
                    <a:pt x="1003" y="3514"/>
                  </a:lnTo>
                  <a:lnTo>
                    <a:pt x="1081" y="3635"/>
                  </a:lnTo>
                  <a:lnTo>
                    <a:pt x="1169" y="3747"/>
                  </a:lnTo>
                  <a:lnTo>
                    <a:pt x="1266" y="3847"/>
                  </a:lnTo>
                  <a:lnTo>
                    <a:pt x="1370" y="3935"/>
                  </a:lnTo>
                  <a:lnTo>
                    <a:pt x="1477" y="4011"/>
                  </a:lnTo>
                  <a:lnTo>
                    <a:pt x="1589" y="4075"/>
                  </a:lnTo>
                  <a:lnTo>
                    <a:pt x="1700" y="4125"/>
                  </a:lnTo>
                  <a:lnTo>
                    <a:pt x="1813" y="4164"/>
                  </a:lnTo>
                  <a:lnTo>
                    <a:pt x="1923" y="4189"/>
                  </a:lnTo>
                  <a:lnTo>
                    <a:pt x="2030" y="4200"/>
                  </a:lnTo>
                  <a:lnTo>
                    <a:pt x="2131" y="4198"/>
                  </a:lnTo>
                  <a:lnTo>
                    <a:pt x="2177" y="4190"/>
                  </a:lnTo>
                  <a:lnTo>
                    <a:pt x="2202" y="4234"/>
                  </a:lnTo>
                  <a:lnTo>
                    <a:pt x="2256" y="4318"/>
                  </a:lnTo>
                  <a:lnTo>
                    <a:pt x="2321" y="4399"/>
                  </a:lnTo>
                  <a:lnTo>
                    <a:pt x="2395" y="4475"/>
                  </a:lnTo>
                  <a:lnTo>
                    <a:pt x="2476" y="4548"/>
                  </a:lnTo>
                  <a:lnTo>
                    <a:pt x="2562" y="4615"/>
                  </a:lnTo>
                  <a:lnTo>
                    <a:pt x="2657" y="4677"/>
                  </a:lnTo>
                  <a:lnTo>
                    <a:pt x="2757" y="4735"/>
                  </a:lnTo>
                  <a:lnTo>
                    <a:pt x="2860" y="4785"/>
                  </a:lnTo>
                  <a:lnTo>
                    <a:pt x="2968" y="4830"/>
                  </a:lnTo>
                  <a:lnTo>
                    <a:pt x="3080" y="4869"/>
                  </a:lnTo>
                  <a:lnTo>
                    <a:pt x="3194" y="4900"/>
                  </a:lnTo>
                  <a:lnTo>
                    <a:pt x="3310" y="4925"/>
                  </a:lnTo>
                  <a:lnTo>
                    <a:pt x="3427" y="4942"/>
                  </a:lnTo>
                  <a:lnTo>
                    <a:pt x="3545" y="4951"/>
                  </a:lnTo>
                  <a:lnTo>
                    <a:pt x="3661" y="4951"/>
                  </a:lnTo>
                  <a:lnTo>
                    <a:pt x="3778" y="4943"/>
                  </a:lnTo>
                  <a:lnTo>
                    <a:pt x="3892" y="4926"/>
                  </a:lnTo>
                  <a:lnTo>
                    <a:pt x="4004" y="4900"/>
                  </a:lnTo>
                  <a:lnTo>
                    <a:pt x="4113" y="4864"/>
                  </a:lnTo>
                  <a:lnTo>
                    <a:pt x="4218" y="4819"/>
                  </a:lnTo>
                  <a:lnTo>
                    <a:pt x="4317" y="4762"/>
                  </a:lnTo>
                  <a:lnTo>
                    <a:pt x="4411" y="4696"/>
                  </a:lnTo>
                  <a:lnTo>
                    <a:pt x="4500" y="4617"/>
                  </a:lnTo>
                  <a:lnTo>
                    <a:pt x="4580" y="4527"/>
                  </a:lnTo>
                  <a:lnTo>
                    <a:pt x="4654" y="4426"/>
                  </a:lnTo>
                  <a:lnTo>
                    <a:pt x="4720" y="4312"/>
                  </a:lnTo>
                  <a:lnTo>
                    <a:pt x="4776" y="4186"/>
                  </a:lnTo>
                  <a:lnTo>
                    <a:pt x="4823" y="4048"/>
                  </a:lnTo>
                  <a:lnTo>
                    <a:pt x="4859" y="3896"/>
                  </a:lnTo>
                  <a:lnTo>
                    <a:pt x="4884" y="3730"/>
                  </a:lnTo>
                  <a:lnTo>
                    <a:pt x="4897" y="3551"/>
                  </a:lnTo>
                  <a:lnTo>
                    <a:pt x="4897" y="3455"/>
                  </a:lnTo>
                  <a:lnTo>
                    <a:pt x="4897" y="1087"/>
                  </a:lnTo>
                  <a:lnTo>
                    <a:pt x="4837" y="1052"/>
                  </a:lnTo>
                  <a:lnTo>
                    <a:pt x="4713" y="995"/>
                  </a:lnTo>
                  <a:lnTo>
                    <a:pt x="4588" y="954"/>
                  </a:lnTo>
                  <a:lnTo>
                    <a:pt x="4464" y="926"/>
                  </a:lnTo>
                  <a:lnTo>
                    <a:pt x="4338" y="915"/>
                  </a:lnTo>
                  <a:lnTo>
                    <a:pt x="4215" y="917"/>
                  </a:lnTo>
                  <a:lnTo>
                    <a:pt x="4093" y="936"/>
                  </a:lnTo>
                  <a:lnTo>
                    <a:pt x="3974" y="968"/>
                  </a:lnTo>
                  <a:lnTo>
                    <a:pt x="3916" y="991"/>
                  </a:lnTo>
                  <a:close/>
                </a:path>
              </a:pathLst>
            </a:custGeom>
            <a:solidFill>
              <a:srgbClr val="00184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chemeClr val="dk1"/>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0"/>
          <p:cNvSpPr txBox="1"/>
          <p:nvPr>
            <p:ph idx="1" type="body"/>
          </p:nvPr>
        </p:nvSpPr>
        <p:spPr>
          <a:xfrm>
            <a:off x="838200" y="1700969"/>
            <a:ext cx="6921701" cy="3342639"/>
          </a:xfrm>
          <a:prstGeom prst="rect">
            <a:avLst/>
          </a:prstGeom>
          <a:noFill/>
          <a:ln>
            <a:noFill/>
          </a:ln>
        </p:spPr>
        <p:txBody>
          <a:bodyPr anchorCtr="0" anchor="t" bIns="90000" lIns="90000" spcFirstLastPara="1" rIns="91425" wrap="square" tIns="36000">
            <a:noAutofit/>
          </a:bodyPr>
          <a:lstStyle/>
          <a:p>
            <a:pPr indent="0" lvl="0" marL="0" rtl="0" algn="l">
              <a:lnSpc>
                <a:spcPct val="90000"/>
              </a:lnSpc>
              <a:spcBef>
                <a:spcPts val="0"/>
              </a:spcBef>
              <a:spcAft>
                <a:spcPts val="0"/>
              </a:spcAft>
              <a:buSzPts val="2000"/>
              <a:buNone/>
            </a:pPr>
            <a:r>
              <a:rPr lang="sv-SE"/>
              <a:t>Policy is not something that can be determined by a single event or decision.</a:t>
            </a:r>
            <a:endParaRPr/>
          </a:p>
          <a:p>
            <a:pPr indent="0" lvl="0" marL="0" rtl="0" algn="l">
              <a:lnSpc>
                <a:spcPct val="90000"/>
              </a:lnSpc>
              <a:spcBef>
                <a:spcPts val="1000"/>
              </a:spcBef>
              <a:spcAft>
                <a:spcPts val="0"/>
              </a:spcAft>
              <a:buSzPts val="2000"/>
              <a:buNone/>
            </a:pPr>
            <a:r>
              <a:rPr lang="sv-SE"/>
              <a:t>A policy decision is adopted after considerable negotiations and debates on several aspects including what evidence to use. Thus:</a:t>
            </a:r>
            <a:endParaRPr/>
          </a:p>
          <a:p>
            <a:pPr indent="-342900" lvl="0" marL="342900" rtl="0" algn="l">
              <a:lnSpc>
                <a:spcPct val="90000"/>
              </a:lnSpc>
              <a:spcBef>
                <a:spcPts val="1000"/>
              </a:spcBef>
              <a:spcAft>
                <a:spcPts val="0"/>
              </a:spcAft>
              <a:buSzPts val="2000"/>
              <a:buFont typeface="Arial"/>
              <a:buChar char="•"/>
            </a:pPr>
            <a:r>
              <a:rPr lang="sv-SE"/>
              <a:t>Policymakers are advised to use science and research to inform policy decisions</a:t>
            </a:r>
            <a:endParaRPr/>
          </a:p>
          <a:p>
            <a:pPr indent="-342900" lvl="0" marL="342900" rtl="0" algn="l">
              <a:lnSpc>
                <a:spcPct val="90000"/>
              </a:lnSpc>
              <a:spcBef>
                <a:spcPts val="1000"/>
              </a:spcBef>
              <a:spcAft>
                <a:spcPts val="0"/>
              </a:spcAft>
              <a:buSzPts val="2000"/>
              <a:buFont typeface="Arial"/>
              <a:buChar char="•"/>
            </a:pPr>
            <a:r>
              <a:rPr lang="sv-SE"/>
              <a:t>Researchers are encouraged to understand the policymaking process in order to support decisions</a:t>
            </a:r>
            <a:r>
              <a:rPr lang="sv-SE">
                <a:latin typeface="Open Sans"/>
                <a:ea typeface="Open Sans"/>
                <a:cs typeface="Open Sans"/>
                <a:sym typeface="Open Sans"/>
              </a:rPr>
              <a:t>.</a:t>
            </a:r>
            <a:endParaRPr/>
          </a:p>
          <a:p>
            <a:pPr indent="0" lvl="0" marL="0" rtl="0" algn="l">
              <a:lnSpc>
                <a:spcPct val="90000"/>
              </a:lnSpc>
              <a:spcBef>
                <a:spcPts val="1000"/>
              </a:spcBef>
              <a:spcAft>
                <a:spcPts val="0"/>
              </a:spcAft>
              <a:buSzPts val="2000"/>
              <a:buNone/>
            </a:pPr>
            <a:r>
              <a:t/>
            </a:r>
            <a:endParaRPr>
              <a:latin typeface="Arial"/>
              <a:ea typeface="Arial"/>
              <a:cs typeface="Arial"/>
              <a:sym typeface="Arial"/>
            </a:endParaRPr>
          </a:p>
        </p:txBody>
      </p:sp>
      <p:sp>
        <p:nvSpPr>
          <p:cNvPr id="181" name="Google Shape;181;p30"/>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sv-SE" sz="1400"/>
              <a:t>‹#›</a:t>
            </a:fld>
            <a:endParaRPr sz="1400"/>
          </a:p>
        </p:txBody>
      </p:sp>
      <p:sp>
        <p:nvSpPr>
          <p:cNvPr id="182" name="Google Shape;182;p30"/>
          <p:cNvSpPr txBox="1"/>
          <p:nvPr>
            <p:ph idx="2" type="body"/>
          </p:nvPr>
        </p:nvSpPr>
        <p:spPr>
          <a:xfrm>
            <a:off x="838200" y="883350"/>
            <a:ext cx="5183188" cy="604836"/>
          </a:xfrm>
          <a:prstGeom prst="rect">
            <a:avLst/>
          </a:prstGeom>
          <a:noFill/>
          <a:ln>
            <a:noFill/>
          </a:ln>
        </p:spPr>
        <p:txBody>
          <a:bodyPr anchorCtr="0" anchor="t" bIns="90000" lIns="91425" spcFirstLastPara="1" rIns="91425" wrap="square" tIns="36000">
            <a:noAutofit/>
          </a:bodyPr>
          <a:lstStyle/>
          <a:p>
            <a:pPr indent="0" lvl="0" marL="0" rtl="0" algn="l">
              <a:lnSpc>
                <a:spcPct val="90000"/>
              </a:lnSpc>
              <a:spcBef>
                <a:spcPts val="1000"/>
              </a:spcBef>
              <a:spcAft>
                <a:spcPts val="0"/>
              </a:spcAft>
              <a:buClr>
                <a:schemeClr val="dk1"/>
              </a:buClr>
              <a:buSzPts val="2400"/>
              <a:buNone/>
            </a:pPr>
            <a:r>
              <a:rPr b="1" lang="sv-SE" sz="2400">
                <a:latin typeface="Open Sans"/>
                <a:ea typeface="Open Sans"/>
                <a:cs typeface="Open Sans"/>
                <a:sym typeface="Open Sans"/>
              </a:rPr>
              <a:t>2.1 Public policymaking</a:t>
            </a:r>
            <a:endParaRPr b="1" sz="2400">
              <a:latin typeface="Open Sans"/>
              <a:ea typeface="Open Sans"/>
              <a:cs typeface="Open Sans"/>
              <a:sym typeface="Open Sans"/>
            </a:endParaRPr>
          </a:p>
          <a:p>
            <a:pPr indent="0" lvl="0" marL="0" rtl="0" algn="l">
              <a:lnSpc>
                <a:spcPct val="90000"/>
              </a:lnSpc>
              <a:spcBef>
                <a:spcPts val="1000"/>
              </a:spcBef>
              <a:spcAft>
                <a:spcPts val="0"/>
              </a:spcAft>
              <a:buClr>
                <a:schemeClr val="dk1"/>
              </a:buClr>
              <a:buSzPts val="2400"/>
              <a:buNone/>
            </a:pPr>
            <a:r>
              <a:t/>
            </a:r>
            <a:endParaRPr/>
          </a:p>
        </p:txBody>
      </p:sp>
      <p:pic>
        <p:nvPicPr>
          <p:cNvPr id="183" name="Google Shape;183;p30"/>
          <p:cNvPicPr preferRelativeResize="0"/>
          <p:nvPr/>
        </p:nvPicPr>
        <p:blipFill rotWithShape="1">
          <a:blip r:embed="rId3">
            <a:alphaModFix/>
          </a:blip>
          <a:srcRect b="0" l="0" r="0" t="0"/>
          <a:stretch/>
        </p:blipFill>
        <p:spPr>
          <a:xfrm>
            <a:off x="7981356" y="1836436"/>
            <a:ext cx="3417511" cy="341751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1"/>
          <p:cNvSpPr txBox="1"/>
          <p:nvPr>
            <p:ph idx="1" type="body"/>
          </p:nvPr>
        </p:nvSpPr>
        <p:spPr>
          <a:xfrm>
            <a:off x="838198" y="1664208"/>
            <a:ext cx="6477001" cy="3919727"/>
          </a:xfrm>
          <a:prstGeom prst="rect">
            <a:avLst/>
          </a:prstGeom>
          <a:noFill/>
          <a:ln>
            <a:noFill/>
          </a:ln>
        </p:spPr>
        <p:txBody>
          <a:bodyPr anchorCtr="0" anchor="t" bIns="90000" lIns="90000" spcFirstLastPara="1" rIns="91425" wrap="square" tIns="36000">
            <a:noAutofit/>
          </a:bodyPr>
          <a:lstStyle/>
          <a:p>
            <a:pPr indent="0" lvl="0" marL="0" rtl="0" algn="l">
              <a:lnSpc>
                <a:spcPct val="90000"/>
              </a:lnSpc>
              <a:spcBef>
                <a:spcPts val="0"/>
              </a:spcBef>
              <a:spcAft>
                <a:spcPts val="0"/>
              </a:spcAft>
              <a:buSzPts val="1400"/>
              <a:buNone/>
            </a:pPr>
            <a:r>
              <a:rPr lang="sv-SE">
                <a:latin typeface="Arial"/>
                <a:ea typeface="Arial"/>
                <a:cs typeface="Arial"/>
                <a:sym typeface="Arial"/>
              </a:rPr>
              <a:t>Public policy is the result of a deliberate choice between multiple options and multiple objectives.</a:t>
            </a:r>
            <a:endParaRPr/>
          </a:p>
          <a:p>
            <a:pPr indent="0" lvl="0" marL="0" rtl="0" algn="l">
              <a:lnSpc>
                <a:spcPct val="90000"/>
              </a:lnSpc>
              <a:spcBef>
                <a:spcPts val="1000"/>
              </a:spcBef>
              <a:spcAft>
                <a:spcPts val="0"/>
              </a:spcAft>
              <a:buSzPts val="1400"/>
              <a:buNone/>
            </a:pPr>
            <a:r>
              <a:rPr lang="sv-SE"/>
              <a:t>Thus, In drafting they rely on others – subject experts, scientists, modellers and industries -  to help them synthesis and analyse information to aid their policy decisions.</a:t>
            </a:r>
            <a:endParaRPr/>
          </a:p>
          <a:p>
            <a:pPr indent="0" lvl="0" marL="0" rtl="0" algn="l">
              <a:lnSpc>
                <a:spcPct val="90000"/>
              </a:lnSpc>
              <a:spcBef>
                <a:spcPts val="1000"/>
              </a:spcBef>
              <a:spcAft>
                <a:spcPts val="0"/>
              </a:spcAft>
              <a:buSzPts val="1400"/>
              <a:buNone/>
            </a:pPr>
            <a:r>
              <a:t/>
            </a:r>
            <a:endParaRPr>
              <a:latin typeface="Arial"/>
              <a:ea typeface="Arial"/>
              <a:cs typeface="Arial"/>
              <a:sym typeface="Arial"/>
            </a:endParaRPr>
          </a:p>
        </p:txBody>
      </p:sp>
      <p:sp>
        <p:nvSpPr>
          <p:cNvPr id="190" name="Google Shape;190;p31"/>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000"/>
              <a:buNone/>
            </a:pPr>
            <a:fld id="{00000000-1234-1234-1234-123412341234}" type="slidenum">
              <a:rPr lang="sv-SE" sz="1400"/>
              <a:t>‹#›</a:t>
            </a:fld>
            <a:endParaRPr sz="1400"/>
          </a:p>
        </p:txBody>
      </p:sp>
      <p:sp>
        <p:nvSpPr>
          <p:cNvPr id="191" name="Google Shape;191;p31"/>
          <p:cNvSpPr txBox="1"/>
          <p:nvPr>
            <p:ph idx="2" type="body"/>
          </p:nvPr>
        </p:nvSpPr>
        <p:spPr>
          <a:xfrm>
            <a:off x="838200" y="883350"/>
            <a:ext cx="5183188" cy="604836"/>
          </a:xfrm>
          <a:prstGeom prst="rect">
            <a:avLst/>
          </a:prstGeom>
          <a:noFill/>
          <a:ln>
            <a:noFill/>
          </a:ln>
        </p:spPr>
        <p:txBody>
          <a:bodyPr anchorCtr="0" anchor="t" bIns="90000" lIns="91425" spcFirstLastPara="1" rIns="91425" wrap="square" tIns="36000">
            <a:noAutofit/>
          </a:bodyPr>
          <a:lstStyle/>
          <a:p>
            <a:pPr indent="0" lvl="0" marL="0" rtl="0" algn="l">
              <a:lnSpc>
                <a:spcPct val="90000"/>
              </a:lnSpc>
              <a:spcBef>
                <a:spcPts val="1000"/>
              </a:spcBef>
              <a:spcAft>
                <a:spcPts val="0"/>
              </a:spcAft>
              <a:buClr>
                <a:schemeClr val="dk1"/>
              </a:buClr>
              <a:buSzPts val="2400"/>
              <a:buNone/>
            </a:pPr>
            <a:r>
              <a:rPr b="1" lang="sv-SE" sz="2400">
                <a:latin typeface="Open Sans"/>
                <a:ea typeface="Open Sans"/>
                <a:cs typeface="Open Sans"/>
                <a:sym typeface="Open Sans"/>
              </a:rPr>
              <a:t>2.1 Public policymaking</a:t>
            </a:r>
            <a:endParaRPr b="1" sz="2400">
              <a:latin typeface="Open Sans"/>
              <a:ea typeface="Open Sans"/>
              <a:cs typeface="Open Sans"/>
              <a:sym typeface="Open Sans"/>
            </a:endParaRPr>
          </a:p>
          <a:p>
            <a:pPr indent="0" lvl="0" marL="0" rtl="0" algn="l">
              <a:lnSpc>
                <a:spcPct val="90000"/>
              </a:lnSpc>
              <a:spcBef>
                <a:spcPts val="1000"/>
              </a:spcBef>
              <a:spcAft>
                <a:spcPts val="0"/>
              </a:spcAft>
              <a:buClr>
                <a:schemeClr val="dk1"/>
              </a:buClr>
              <a:buSzPts val="2400"/>
              <a:buNone/>
            </a:pPr>
            <a:r>
              <a:t/>
            </a:r>
            <a:endParaRPr/>
          </a:p>
        </p:txBody>
      </p:sp>
      <p:pic>
        <p:nvPicPr>
          <p:cNvPr id="192" name="Google Shape;192;p31"/>
          <p:cNvPicPr preferRelativeResize="0"/>
          <p:nvPr/>
        </p:nvPicPr>
        <p:blipFill rotWithShape="1">
          <a:blip r:embed="rId3">
            <a:alphaModFix/>
          </a:blip>
          <a:srcRect b="0" l="0" r="0" t="0"/>
          <a:stretch/>
        </p:blipFill>
        <p:spPr>
          <a:xfrm>
            <a:off x="7842513" y="2131629"/>
            <a:ext cx="2984884" cy="298488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CCG Colours">
      <a:dk1>
        <a:srgbClr val="000000"/>
      </a:dk1>
      <a:lt1>
        <a:srgbClr val="FFFFFF"/>
      </a:lt1>
      <a:dk2>
        <a:srgbClr val="44546A"/>
      </a:dk2>
      <a:lt2>
        <a:srgbClr val="E7E6E6"/>
      </a:lt2>
      <a:accent1>
        <a:srgbClr val="012069"/>
      </a:accent1>
      <a:accent2>
        <a:srgbClr val="C8102E"/>
      </a:accent2>
      <a:accent3>
        <a:srgbClr val="AFC7FE"/>
      </a:accent3>
      <a:accent4>
        <a:srgbClr val="5F8EFD"/>
      </a:accent4>
      <a:accent5>
        <a:srgbClr val="0F56FD"/>
      </a:accent5>
      <a:accent6>
        <a:srgbClr val="910C22"/>
      </a:accent6>
      <a:hlink>
        <a:srgbClr val="4151C3"/>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2019-06-09T10:25:43Z</dcterms:created>
  <dc:creator>Eunice Ramos</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y fmtid="{D5CDD505-2E9C-101B-9397-08002B2CF9AE}" pid="3" name="MediaServiceImageTags">
    <vt:lpwstr/>
  </property>
</Properties>
</file>