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ags/tag1.xml" ContentType="application/vnd.openxmlformats-officedocument.presentationml.tags+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 id="2147483654"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Dqtekmgr30utzvtnC4yilg==" hashData="07v7MSdmGr+icfpkXjHZ4tAIs3ucP9NNpOi4KlqrtvBJVKzs1cj2LBQ4b6rUqq57L6EN2ilttD+UJFHO8jzf5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069"/>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49C75-DDF7-4575-8B92-698C14FF96AB}" v="1" dt="2025-03-31T07:49:46.929"/>
  </p1510:revLst>
</p1510:revInfo>
</file>

<file path=ppt/tableStyles.xml><?xml version="1.0" encoding="utf-8"?>
<a:tblStyleLst xmlns:a="http://schemas.openxmlformats.org/drawingml/2006/main" def="{5940675A-B579-460E-94D1-54222C63F5D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5"/>
    <p:restoredTop sz="67044"/>
  </p:normalViewPr>
  <p:slideViewPr>
    <p:cSldViewPr snapToGrid="0">
      <p:cViewPr varScale="1">
        <p:scale>
          <a:sx n="75" d="100"/>
          <a:sy n="75" d="100"/>
        </p:scale>
        <p:origin x="18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utosh.Bhagurkar" userId="e54b5c48-fd92-480c-8e66-acef16c1a8d2" providerId="ADAL" clId="{3A149C75-DDF7-4575-8B92-698C14FF96AB}"/>
    <pc:docChg chg="custSel modSld">
      <pc:chgData name="Ashutosh.Bhagurkar" userId="e54b5c48-fd92-480c-8e66-acef16c1a8d2" providerId="ADAL" clId="{3A149C75-DDF7-4575-8B92-698C14FF96AB}" dt="2025-03-31T07:49:46.929" v="1"/>
      <pc:docMkLst>
        <pc:docMk/>
      </pc:docMkLst>
      <pc:sldChg chg="addSp delSp modSp mod">
        <pc:chgData name="Ashutosh.Bhagurkar" userId="e54b5c48-fd92-480c-8e66-acef16c1a8d2" providerId="ADAL" clId="{3A149C75-DDF7-4575-8B92-698C14FF96AB}" dt="2025-03-31T07:49:46.929" v="1"/>
        <pc:sldMkLst>
          <pc:docMk/>
          <pc:sldMk cId="338364833" sldId="287"/>
        </pc:sldMkLst>
        <pc:spChg chg="del">
          <ac:chgData name="Ashutosh.Bhagurkar" userId="e54b5c48-fd92-480c-8e66-acef16c1a8d2" providerId="ADAL" clId="{3A149C75-DDF7-4575-8B92-698C14FF96AB}" dt="2025-03-31T07:49:46.001" v="0" actId="478"/>
          <ac:spMkLst>
            <pc:docMk/>
            <pc:sldMk cId="338364833" sldId="287"/>
            <ac:spMk id="4" creationId="{3FEC9508-3EFD-E560-5C48-DEC9F38F239C}"/>
          </ac:spMkLst>
        </pc:spChg>
        <pc:spChg chg="add mod">
          <ac:chgData name="Ashutosh.Bhagurkar" userId="e54b5c48-fd92-480c-8e66-acef16c1a8d2" providerId="ADAL" clId="{3A149C75-DDF7-4575-8B92-698C14FF96AB}" dt="2025-03-31T07:49:46.929" v="1"/>
          <ac:spMkLst>
            <pc:docMk/>
            <pc:sldMk cId="338364833" sldId="287"/>
            <ac:spMk id="5" creationId="{11BECA43-8D7C-814A-2CCC-253EFEBA2D6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AB89E1-D476-744F-9776-60ED4C4FBC57}"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US"/>
        </a:p>
      </dgm:t>
    </dgm:pt>
    <dgm:pt modelId="{367DF283-0AA6-3646-86F1-9B9E4BE29853}">
      <dgm:prSet phldrT="[Text]"/>
      <dgm:spPr/>
      <dgm:t>
        <a:bodyPr/>
        <a:lstStyle/>
        <a:p>
          <a:r>
            <a:rPr lang="en-US" dirty="0"/>
            <a:t>Managing uncertainty</a:t>
          </a:r>
        </a:p>
      </dgm:t>
    </dgm:pt>
    <dgm:pt modelId="{E79AE08B-11FE-DB49-8369-A7E9E24789E1}" type="parTrans" cxnId="{4AE98E4D-68A7-2B4F-8135-0C6F9CFC71C1}">
      <dgm:prSet/>
      <dgm:spPr/>
      <dgm:t>
        <a:bodyPr/>
        <a:lstStyle/>
        <a:p>
          <a:endParaRPr lang="en-US"/>
        </a:p>
      </dgm:t>
    </dgm:pt>
    <dgm:pt modelId="{452453F2-6351-794A-B04F-EFDF40DB98D0}" type="sibTrans" cxnId="{4AE98E4D-68A7-2B4F-8135-0C6F9CFC71C1}">
      <dgm:prSet/>
      <dgm:spPr/>
      <dgm:t>
        <a:bodyPr/>
        <a:lstStyle/>
        <a:p>
          <a:endParaRPr lang="en-US"/>
        </a:p>
      </dgm:t>
    </dgm:pt>
    <dgm:pt modelId="{70F16D00-63B1-8946-956A-765A44F5AC6C}">
      <dgm:prSet phldrT="[Text]"/>
      <dgm:spPr>
        <a:solidFill>
          <a:schemeClr val="accent1">
            <a:lumMod val="60000"/>
            <a:lumOff val="40000"/>
          </a:schemeClr>
        </a:solidFill>
      </dgm:spPr>
      <dgm:t>
        <a:bodyPr/>
        <a:lstStyle/>
        <a:p>
          <a:r>
            <a:rPr lang="en-US" dirty="0"/>
            <a:t>Scenario Analysis</a:t>
          </a:r>
        </a:p>
      </dgm:t>
    </dgm:pt>
    <dgm:pt modelId="{3810210A-DB2D-DB4E-BFBA-6F0494EF716A}" type="parTrans" cxnId="{E39B4070-2FB7-C440-8070-25A117A7BDE0}">
      <dgm:prSet/>
      <dgm:spPr/>
      <dgm:t>
        <a:bodyPr/>
        <a:lstStyle/>
        <a:p>
          <a:endParaRPr lang="en-US"/>
        </a:p>
      </dgm:t>
    </dgm:pt>
    <dgm:pt modelId="{E847C6CD-F744-E346-8773-2728074B61D7}" type="sibTrans" cxnId="{E39B4070-2FB7-C440-8070-25A117A7BDE0}">
      <dgm:prSet/>
      <dgm:spPr/>
      <dgm:t>
        <a:bodyPr/>
        <a:lstStyle/>
        <a:p>
          <a:endParaRPr lang="en-US"/>
        </a:p>
      </dgm:t>
    </dgm:pt>
    <dgm:pt modelId="{4E1F9009-CB9D-214D-9B0F-52DB4377F10B}">
      <dgm:prSet phldrT="[Text]"/>
      <dgm:spPr>
        <a:solidFill>
          <a:schemeClr val="accent1">
            <a:lumMod val="60000"/>
            <a:lumOff val="40000"/>
          </a:schemeClr>
        </a:solidFill>
      </dgm:spPr>
      <dgm:t>
        <a:bodyPr/>
        <a:lstStyle/>
        <a:p>
          <a:r>
            <a:rPr lang="en-US" dirty="0"/>
            <a:t>Sensitivity Analysis</a:t>
          </a:r>
        </a:p>
      </dgm:t>
    </dgm:pt>
    <dgm:pt modelId="{87467608-6322-F446-A21F-0315504F9B6E}" type="parTrans" cxnId="{B2F8B587-A01D-5049-B906-E3256F70D670}">
      <dgm:prSet/>
      <dgm:spPr/>
      <dgm:t>
        <a:bodyPr/>
        <a:lstStyle/>
        <a:p>
          <a:endParaRPr lang="en-US"/>
        </a:p>
      </dgm:t>
    </dgm:pt>
    <dgm:pt modelId="{CDDC16D9-CF0C-8E43-9714-2F74B3329DF5}" type="sibTrans" cxnId="{B2F8B587-A01D-5049-B906-E3256F70D670}">
      <dgm:prSet/>
      <dgm:spPr/>
      <dgm:t>
        <a:bodyPr/>
        <a:lstStyle/>
        <a:p>
          <a:endParaRPr lang="en-US"/>
        </a:p>
      </dgm:t>
    </dgm:pt>
    <dgm:pt modelId="{1A378FDB-0BA3-B24C-B50E-970A0E29E601}">
      <dgm:prSet/>
      <dgm:spPr>
        <a:solidFill>
          <a:schemeClr val="accent1">
            <a:lumMod val="40000"/>
            <a:lumOff val="60000"/>
          </a:schemeClr>
        </a:solidFill>
      </dgm:spPr>
      <dgm:t>
        <a:bodyPr/>
        <a:lstStyle/>
        <a:p>
          <a:r>
            <a:rPr lang="en-US" dirty="0"/>
            <a:t>Testing model outcomes against data variability</a:t>
          </a:r>
        </a:p>
      </dgm:t>
    </dgm:pt>
    <dgm:pt modelId="{DC475F2D-7489-524D-980E-805238FDFA18}" type="parTrans" cxnId="{DDD68CC1-6212-0D49-A1E0-EBE6B040B266}">
      <dgm:prSet/>
      <dgm:spPr/>
      <dgm:t>
        <a:bodyPr/>
        <a:lstStyle/>
        <a:p>
          <a:endParaRPr lang="en-US"/>
        </a:p>
      </dgm:t>
    </dgm:pt>
    <dgm:pt modelId="{BFB98D32-0DA5-0C4F-ACD7-E60A37463A4B}" type="sibTrans" cxnId="{DDD68CC1-6212-0D49-A1E0-EBE6B040B266}">
      <dgm:prSet/>
      <dgm:spPr/>
      <dgm:t>
        <a:bodyPr/>
        <a:lstStyle/>
        <a:p>
          <a:endParaRPr lang="en-US"/>
        </a:p>
      </dgm:t>
    </dgm:pt>
    <dgm:pt modelId="{70E52FE5-679B-884B-914B-BE794EC08E51}">
      <dgm:prSet/>
      <dgm:spPr>
        <a:solidFill>
          <a:schemeClr val="accent1">
            <a:lumMod val="40000"/>
            <a:lumOff val="60000"/>
          </a:schemeClr>
        </a:solidFill>
      </dgm:spPr>
      <dgm:t>
        <a:bodyPr/>
        <a:lstStyle/>
        <a:p>
          <a:r>
            <a:rPr lang="en-US" dirty="0"/>
            <a:t>Creating high/low estimates for uncertain parameters</a:t>
          </a:r>
        </a:p>
      </dgm:t>
    </dgm:pt>
    <dgm:pt modelId="{BE37A272-8181-B344-92DF-FECDA9A7C073}" type="parTrans" cxnId="{D486AE95-E5D3-3F41-AAA2-0856CCA6B51A}">
      <dgm:prSet/>
      <dgm:spPr/>
      <dgm:t>
        <a:bodyPr/>
        <a:lstStyle/>
        <a:p>
          <a:endParaRPr lang="en-US"/>
        </a:p>
      </dgm:t>
    </dgm:pt>
    <dgm:pt modelId="{02AA2CD4-1E66-5C43-96B0-4C1204A7181D}" type="sibTrans" cxnId="{D486AE95-E5D3-3F41-AAA2-0856CCA6B51A}">
      <dgm:prSet/>
      <dgm:spPr/>
      <dgm:t>
        <a:bodyPr/>
        <a:lstStyle/>
        <a:p>
          <a:endParaRPr lang="en-US"/>
        </a:p>
      </dgm:t>
    </dgm:pt>
    <dgm:pt modelId="{C159A68C-C1D8-0349-A52C-42A4E01D819F}" type="pres">
      <dgm:prSet presAssocID="{8BAB89E1-D476-744F-9776-60ED4C4FBC57}" presName="hierChild1" presStyleCnt="0">
        <dgm:presLayoutVars>
          <dgm:orgChart val="1"/>
          <dgm:chPref val="1"/>
          <dgm:dir/>
          <dgm:animOne val="branch"/>
          <dgm:animLvl val="lvl"/>
          <dgm:resizeHandles/>
        </dgm:presLayoutVars>
      </dgm:prSet>
      <dgm:spPr/>
    </dgm:pt>
    <dgm:pt modelId="{C48CA509-B255-0540-A0F6-B6A4562DC78E}" type="pres">
      <dgm:prSet presAssocID="{367DF283-0AA6-3646-86F1-9B9E4BE29853}" presName="hierRoot1" presStyleCnt="0">
        <dgm:presLayoutVars>
          <dgm:hierBranch val="init"/>
        </dgm:presLayoutVars>
      </dgm:prSet>
      <dgm:spPr/>
    </dgm:pt>
    <dgm:pt modelId="{45672F4D-42A2-A145-A72E-341E35823C3E}" type="pres">
      <dgm:prSet presAssocID="{367DF283-0AA6-3646-86F1-9B9E4BE29853}" presName="rootComposite1" presStyleCnt="0"/>
      <dgm:spPr/>
    </dgm:pt>
    <dgm:pt modelId="{69E3A781-FEB1-3844-9D94-5D2AD6DF27D0}" type="pres">
      <dgm:prSet presAssocID="{367DF283-0AA6-3646-86F1-9B9E4BE29853}" presName="rootText1" presStyleLbl="node0" presStyleIdx="0" presStyleCnt="1">
        <dgm:presLayoutVars>
          <dgm:chPref val="3"/>
        </dgm:presLayoutVars>
      </dgm:prSet>
      <dgm:spPr/>
    </dgm:pt>
    <dgm:pt modelId="{DD513D8F-985F-FE4D-B3F6-9C898DD753A2}" type="pres">
      <dgm:prSet presAssocID="{367DF283-0AA6-3646-86F1-9B9E4BE29853}" presName="rootConnector1" presStyleLbl="node1" presStyleIdx="0" presStyleCnt="0"/>
      <dgm:spPr/>
    </dgm:pt>
    <dgm:pt modelId="{EA9C12D3-14CD-6148-AEE0-0E9664896102}" type="pres">
      <dgm:prSet presAssocID="{367DF283-0AA6-3646-86F1-9B9E4BE29853}" presName="hierChild2" presStyleCnt="0"/>
      <dgm:spPr/>
    </dgm:pt>
    <dgm:pt modelId="{AB3C5491-2448-0A48-ACD2-1F71E8B717A0}" type="pres">
      <dgm:prSet presAssocID="{87467608-6322-F446-A21F-0315504F9B6E}" presName="Name37" presStyleLbl="parChTrans1D2" presStyleIdx="0" presStyleCnt="2"/>
      <dgm:spPr/>
    </dgm:pt>
    <dgm:pt modelId="{DB06F70A-49A7-0146-988E-3A5AEDF8BAC1}" type="pres">
      <dgm:prSet presAssocID="{4E1F9009-CB9D-214D-9B0F-52DB4377F10B}" presName="hierRoot2" presStyleCnt="0">
        <dgm:presLayoutVars>
          <dgm:hierBranch val="init"/>
        </dgm:presLayoutVars>
      </dgm:prSet>
      <dgm:spPr/>
    </dgm:pt>
    <dgm:pt modelId="{11E0094E-1C88-A44C-9D19-130F73FAB0BD}" type="pres">
      <dgm:prSet presAssocID="{4E1F9009-CB9D-214D-9B0F-52DB4377F10B}" presName="rootComposite" presStyleCnt="0"/>
      <dgm:spPr/>
    </dgm:pt>
    <dgm:pt modelId="{A713BC7E-8A02-414F-A496-A86BC28C4D78}" type="pres">
      <dgm:prSet presAssocID="{4E1F9009-CB9D-214D-9B0F-52DB4377F10B}" presName="rootText" presStyleLbl="node2" presStyleIdx="0" presStyleCnt="2" custLinFactNeighborX="-79706" custLinFactNeighborY="-1956">
        <dgm:presLayoutVars>
          <dgm:chPref val="3"/>
        </dgm:presLayoutVars>
      </dgm:prSet>
      <dgm:spPr/>
    </dgm:pt>
    <dgm:pt modelId="{4B46FA85-4059-D94D-A7F9-8AF5A312036D}" type="pres">
      <dgm:prSet presAssocID="{4E1F9009-CB9D-214D-9B0F-52DB4377F10B}" presName="rootConnector" presStyleLbl="node2" presStyleIdx="0" presStyleCnt="2"/>
      <dgm:spPr/>
    </dgm:pt>
    <dgm:pt modelId="{4518EB32-3C37-E048-961B-3BB51B12D430}" type="pres">
      <dgm:prSet presAssocID="{4E1F9009-CB9D-214D-9B0F-52DB4377F10B}" presName="hierChild4" presStyleCnt="0"/>
      <dgm:spPr/>
    </dgm:pt>
    <dgm:pt modelId="{A67EBC4D-73CE-0742-8BB0-2843282AFD6E}" type="pres">
      <dgm:prSet presAssocID="{DC475F2D-7489-524D-980E-805238FDFA18}" presName="Name37" presStyleLbl="parChTrans1D3" presStyleIdx="0" presStyleCnt="2"/>
      <dgm:spPr/>
    </dgm:pt>
    <dgm:pt modelId="{76D92099-D6EB-1740-8B75-7D1B172B37A5}" type="pres">
      <dgm:prSet presAssocID="{1A378FDB-0BA3-B24C-B50E-970A0E29E601}" presName="hierRoot2" presStyleCnt="0">
        <dgm:presLayoutVars>
          <dgm:hierBranch val="init"/>
        </dgm:presLayoutVars>
      </dgm:prSet>
      <dgm:spPr/>
    </dgm:pt>
    <dgm:pt modelId="{DCE9033D-595F-E849-9FF6-82D904F985C7}" type="pres">
      <dgm:prSet presAssocID="{1A378FDB-0BA3-B24C-B50E-970A0E29E601}" presName="rootComposite" presStyleCnt="0"/>
      <dgm:spPr/>
    </dgm:pt>
    <dgm:pt modelId="{6863C96D-2519-B643-B809-97663BB31CBC}" type="pres">
      <dgm:prSet presAssocID="{1A378FDB-0BA3-B24C-B50E-970A0E29E601}" presName="rootText" presStyleLbl="node3" presStyleIdx="0" presStyleCnt="2" custLinFactNeighborX="-68948" custLinFactNeighborY="-6526">
        <dgm:presLayoutVars>
          <dgm:chPref val="3"/>
        </dgm:presLayoutVars>
      </dgm:prSet>
      <dgm:spPr/>
    </dgm:pt>
    <dgm:pt modelId="{5CF72A20-63AF-464B-9D48-A33324C9BF8D}" type="pres">
      <dgm:prSet presAssocID="{1A378FDB-0BA3-B24C-B50E-970A0E29E601}" presName="rootConnector" presStyleLbl="node3" presStyleIdx="0" presStyleCnt="2"/>
      <dgm:spPr/>
    </dgm:pt>
    <dgm:pt modelId="{BDDA6210-021A-D940-9D7E-3BAC8963073F}" type="pres">
      <dgm:prSet presAssocID="{1A378FDB-0BA3-B24C-B50E-970A0E29E601}" presName="hierChild4" presStyleCnt="0"/>
      <dgm:spPr/>
    </dgm:pt>
    <dgm:pt modelId="{6103F7AB-04A4-B642-92BB-715068873723}" type="pres">
      <dgm:prSet presAssocID="{1A378FDB-0BA3-B24C-B50E-970A0E29E601}" presName="hierChild5" presStyleCnt="0"/>
      <dgm:spPr/>
    </dgm:pt>
    <dgm:pt modelId="{AC7FCC35-2222-054C-8981-6DEEEAF58FE2}" type="pres">
      <dgm:prSet presAssocID="{4E1F9009-CB9D-214D-9B0F-52DB4377F10B}" presName="hierChild5" presStyleCnt="0"/>
      <dgm:spPr/>
    </dgm:pt>
    <dgm:pt modelId="{98B25D49-983E-D243-9721-ABEB0BECC0BB}" type="pres">
      <dgm:prSet presAssocID="{3810210A-DB2D-DB4E-BFBA-6F0494EF716A}" presName="Name37" presStyleLbl="parChTrans1D2" presStyleIdx="1" presStyleCnt="2"/>
      <dgm:spPr/>
    </dgm:pt>
    <dgm:pt modelId="{5E9F80DE-9299-5A45-AECE-D48C4177DC45}" type="pres">
      <dgm:prSet presAssocID="{70F16D00-63B1-8946-956A-765A44F5AC6C}" presName="hierRoot2" presStyleCnt="0">
        <dgm:presLayoutVars>
          <dgm:hierBranch val="init"/>
        </dgm:presLayoutVars>
      </dgm:prSet>
      <dgm:spPr/>
    </dgm:pt>
    <dgm:pt modelId="{14BAD67C-07FF-F84D-B72B-6F9201785554}" type="pres">
      <dgm:prSet presAssocID="{70F16D00-63B1-8946-956A-765A44F5AC6C}" presName="rootComposite" presStyleCnt="0"/>
      <dgm:spPr/>
    </dgm:pt>
    <dgm:pt modelId="{8D26135C-C711-1841-BF1B-DABB64E669A8}" type="pres">
      <dgm:prSet presAssocID="{70F16D00-63B1-8946-956A-765A44F5AC6C}" presName="rootText" presStyleLbl="node2" presStyleIdx="1" presStyleCnt="2" custLinFactNeighborX="70415" custLinFactNeighborY="-978">
        <dgm:presLayoutVars>
          <dgm:chPref val="3"/>
        </dgm:presLayoutVars>
      </dgm:prSet>
      <dgm:spPr/>
    </dgm:pt>
    <dgm:pt modelId="{6DC61370-48FA-EB4D-A5C6-2C998E7024AB}" type="pres">
      <dgm:prSet presAssocID="{70F16D00-63B1-8946-956A-765A44F5AC6C}" presName="rootConnector" presStyleLbl="node2" presStyleIdx="1" presStyleCnt="2"/>
      <dgm:spPr/>
    </dgm:pt>
    <dgm:pt modelId="{2EEA43A3-00A2-4C45-9C01-30429E38EE31}" type="pres">
      <dgm:prSet presAssocID="{70F16D00-63B1-8946-956A-765A44F5AC6C}" presName="hierChild4" presStyleCnt="0"/>
      <dgm:spPr/>
    </dgm:pt>
    <dgm:pt modelId="{E9E5DEA7-424A-6C41-A7C8-BD3CA875831D}" type="pres">
      <dgm:prSet presAssocID="{BE37A272-8181-B344-92DF-FECDA9A7C073}" presName="Name37" presStyleLbl="parChTrans1D3" presStyleIdx="1" presStyleCnt="2"/>
      <dgm:spPr/>
    </dgm:pt>
    <dgm:pt modelId="{66B43747-CD8E-1445-8A20-A8C7C0006329}" type="pres">
      <dgm:prSet presAssocID="{70E52FE5-679B-884B-914B-BE794EC08E51}" presName="hierRoot2" presStyleCnt="0">
        <dgm:presLayoutVars>
          <dgm:hierBranch val="init"/>
        </dgm:presLayoutVars>
      </dgm:prSet>
      <dgm:spPr/>
    </dgm:pt>
    <dgm:pt modelId="{F5880796-E5ED-D841-8C68-10A9FCC13E2D}" type="pres">
      <dgm:prSet presAssocID="{70E52FE5-679B-884B-914B-BE794EC08E51}" presName="rootComposite" presStyleCnt="0"/>
      <dgm:spPr/>
    </dgm:pt>
    <dgm:pt modelId="{EDB2A132-414C-D640-90B5-AA3EAD0115F8}" type="pres">
      <dgm:prSet presAssocID="{70E52FE5-679B-884B-914B-BE794EC08E51}" presName="rootText" presStyleLbl="node3" presStyleIdx="1" presStyleCnt="2" custLinFactNeighborX="84596" custLinFactNeighborY="-6526">
        <dgm:presLayoutVars>
          <dgm:chPref val="3"/>
        </dgm:presLayoutVars>
      </dgm:prSet>
      <dgm:spPr/>
    </dgm:pt>
    <dgm:pt modelId="{DEFC0E09-8ECF-0248-AC22-9211B7BB315F}" type="pres">
      <dgm:prSet presAssocID="{70E52FE5-679B-884B-914B-BE794EC08E51}" presName="rootConnector" presStyleLbl="node3" presStyleIdx="1" presStyleCnt="2"/>
      <dgm:spPr/>
    </dgm:pt>
    <dgm:pt modelId="{53EF510D-84C1-3B45-B0ED-24D0E02152CE}" type="pres">
      <dgm:prSet presAssocID="{70E52FE5-679B-884B-914B-BE794EC08E51}" presName="hierChild4" presStyleCnt="0"/>
      <dgm:spPr/>
    </dgm:pt>
    <dgm:pt modelId="{16C18018-34B8-944D-AC89-CB81DCB7624B}" type="pres">
      <dgm:prSet presAssocID="{70E52FE5-679B-884B-914B-BE794EC08E51}" presName="hierChild5" presStyleCnt="0"/>
      <dgm:spPr/>
    </dgm:pt>
    <dgm:pt modelId="{CB105C17-1A01-324F-AD2C-82226B1BB7DC}" type="pres">
      <dgm:prSet presAssocID="{70F16D00-63B1-8946-956A-765A44F5AC6C}" presName="hierChild5" presStyleCnt="0"/>
      <dgm:spPr/>
    </dgm:pt>
    <dgm:pt modelId="{888F0DFC-8E67-3B4D-8FA7-3365D389A78F}" type="pres">
      <dgm:prSet presAssocID="{367DF283-0AA6-3646-86F1-9B9E4BE29853}" presName="hierChild3" presStyleCnt="0"/>
      <dgm:spPr/>
    </dgm:pt>
  </dgm:ptLst>
  <dgm:cxnLst>
    <dgm:cxn modelId="{44E0E811-57E0-8D48-B921-A0725B303623}" type="presOf" srcId="{70E52FE5-679B-884B-914B-BE794EC08E51}" destId="{DEFC0E09-8ECF-0248-AC22-9211B7BB315F}" srcOrd="1" destOrd="0" presId="urn:microsoft.com/office/officeart/2005/8/layout/orgChart1"/>
    <dgm:cxn modelId="{8C9C072B-97C7-D944-9783-96ACCD1280BB}" type="presOf" srcId="{70F16D00-63B1-8946-956A-765A44F5AC6C}" destId="{6DC61370-48FA-EB4D-A5C6-2C998E7024AB}" srcOrd="1" destOrd="0" presId="urn:microsoft.com/office/officeart/2005/8/layout/orgChart1"/>
    <dgm:cxn modelId="{115CD52B-8862-8F43-A4F7-1B39E3C36737}" type="presOf" srcId="{367DF283-0AA6-3646-86F1-9B9E4BE29853}" destId="{DD513D8F-985F-FE4D-B3F6-9C898DD753A2}" srcOrd="1" destOrd="0" presId="urn:microsoft.com/office/officeart/2005/8/layout/orgChart1"/>
    <dgm:cxn modelId="{7F0BFF32-415A-AE42-8188-5D95A87052FB}" type="presOf" srcId="{4E1F9009-CB9D-214D-9B0F-52DB4377F10B}" destId="{A713BC7E-8A02-414F-A496-A86BC28C4D78}" srcOrd="0" destOrd="0" presId="urn:microsoft.com/office/officeart/2005/8/layout/orgChart1"/>
    <dgm:cxn modelId="{5610FC36-9065-944A-8C47-46AD99EAB065}" type="presOf" srcId="{70F16D00-63B1-8946-956A-765A44F5AC6C}" destId="{8D26135C-C711-1841-BF1B-DABB64E669A8}" srcOrd="0" destOrd="0" presId="urn:microsoft.com/office/officeart/2005/8/layout/orgChart1"/>
    <dgm:cxn modelId="{E712CD3D-0DF4-2447-802D-4FD56FC74E21}" type="presOf" srcId="{1A378FDB-0BA3-B24C-B50E-970A0E29E601}" destId="{6863C96D-2519-B643-B809-97663BB31CBC}" srcOrd="0" destOrd="0" presId="urn:microsoft.com/office/officeart/2005/8/layout/orgChart1"/>
    <dgm:cxn modelId="{4AE98E4D-68A7-2B4F-8135-0C6F9CFC71C1}" srcId="{8BAB89E1-D476-744F-9776-60ED4C4FBC57}" destId="{367DF283-0AA6-3646-86F1-9B9E4BE29853}" srcOrd="0" destOrd="0" parTransId="{E79AE08B-11FE-DB49-8369-A7E9E24789E1}" sibTransId="{452453F2-6351-794A-B04F-EFDF40DB98D0}"/>
    <dgm:cxn modelId="{E39B4070-2FB7-C440-8070-25A117A7BDE0}" srcId="{367DF283-0AA6-3646-86F1-9B9E4BE29853}" destId="{70F16D00-63B1-8946-956A-765A44F5AC6C}" srcOrd="1" destOrd="0" parTransId="{3810210A-DB2D-DB4E-BFBA-6F0494EF716A}" sibTransId="{E847C6CD-F744-E346-8773-2728074B61D7}"/>
    <dgm:cxn modelId="{34AC1C51-D385-8B4E-BAAC-F3C7F8E5CB81}" type="presOf" srcId="{87467608-6322-F446-A21F-0315504F9B6E}" destId="{AB3C5491-2448-0A48-ACD2-1F71E8B717A0}" srcOrd="0" destOrd="0" presId="urn:microsoft.com/office/officeart/2005/8/layout/orgChart1"/>
    <dgm:cxn modelId="{B2F8B587-A01D-5049-B906-E3256F70D670}" srcId="{367DF283-0AA6-3646-86F1-9B9E4BE29853}" destId="{4E1F9009-CB9D-214D-9B0F-52DB4377F10B}" srcOrd="0" destOrd="0" parTransId="{87467608-6322-F446-A21F-0315504F9B6E}" sibTransId="{CDDC16D9-CF0C-8E43-9714-2F74B3329DF5}"/>
    <dgm:cxn modelId="{185F3490-22BA-D84F-8CED-620BE66440A2}" type="presOf" srcId="{8BAB89E1-D476-744F-9776-60ED4C4FBC57}" destId="{C159A68C-C1D8-0349-A52C-42A4E01D819F}" srcOrd="0" destOrd="0" presId="urn:microsoft.com/office/officeart/2005/8/layout/orgChart1"/>
    <dgm:cxn modelId="{8CFC1695-DE2D-644D-979D-94336D4FD1F4}" type="presOf" srcId="{DC475F2D-7489-524D-980E-805238FDFA18}" destId="{A67EBC4D-73CE-0742-8BB0-2843282AFD6E}" srcOrd="0" destOrd="0" presId="urn:microsoft.com/office/officeart/2005/8/layout/orgChart1"/>
    <dgm:cxn modelId="{D486AE95-E5D3-3F41-AAA2-0856CCA6B51A}" srcId="{70F16D00-63B1-8946-956A-765A44F5AC6C}" destId="{70E52FE5-679B-884B-914B-BE794EC08E51}" srcOrd="0" destOrd="0" parTransId="{BE37A272-8181-B344-92DF-FECDA9A7C073}" sibTransId="{02AA2CD4-1E66-5C43-96B0-4C1204A7181D}"/>
    <dgm:cxn modelId="{413AED97-D0F8-B041-B2CD-6FE97DB38300}" type="presOf" srcId="{BE37A272-8181-B344-92DF-FECDA9A7C073}" destId="{E9E5DEA7-424A-6C41-A7C8-BD3CA875831D}" srcOrd="0" destOrd="0" presId="urn:microsoft.com/office/officeart/2005/8/layout/orgChart1"/>
    <dgm:cxn modelId="{98C0D5AD-5F98-B04D-9565-57723722CA4B}" type="presOf" srcId="{1A378FDB-0BA3-B24C-B50E-970A0E29E601}" destId="{5CF72A20-63AF-464B-9D48-A33324C9BF8D}" srcOrd="1" destOrd="0" presId="urn:microsoft.com/office/officeart/2005/8/layout/orgChart1"/>
    <dgm:cxn modelId="{DDD68CC1-6212-0D49-A1E0-EBE6B040B266}" srcId="{4E1F9009-CB9D-214D-9B0F-52DB4377F10B}" destId="{1A378FDB-0BA3-B24C-B50E-970A0E29E601}" srcOrd="0" destOrd="0" parTransId="{DC475F2D-7489-524D-980E-805238FDFA18}" sibTransId="{BFB98D32-0DA5-0C4F-ACD7-E60A37463A4B}"/>
    <dgm:cxn modelId="{5FF2ACC8-91B7-9346-9F79-A1D200EC0B83}" type="presOf" srcId="{4E1F9009-CB9D-214D-9B0F-52DB4377F10B}" destId="{4B46FA85-4059-D94D-A7F9-8AF5A312036D}" srcOrd="1" destOrd="0" presId="urn:microsoft.com/office/officeart/2005/8/layout/orgChart1"/>
    <dgm:cxn modelId="{1513E2D8-E6EC-C74E-8728-1279C11EB1B0}" type="presOf" srcId="{367DF283-0AA6-3646-86F1-9B9E4BE29853}" destId="{69E3A781-FEB1-3844-9D94-5D2AD6DF27D0}" srcOrd="0" destOrd="0" presId="urn:microsoft.com/office/officeart/2005/8/layout/orgChart1"/>
    <dgm:cxn modelId="{2B9AE1DA-7EDF-1A41-9DA6-0F36BDBD1F22}" type="presOf" srcId="{70E52FE5-679B-884B-914B-BE794EC08E51}" destId="{EDB2A132-414C-D640-90B5-AA3EAD0115F8}" srcOrd="0" destOrd="0" presId="urn:microsoft.com/office/officeart/2005/8/layout/orgChart1"/>
    <dgm:cxn modelId="{CB658EEB-6C35-EB4A-9FC3-B0E124A9D1C7}" type="presOf" srcId="{3810210A-DB2D-DB4E-BFBA-6F0494EF716A}" destId="{98B25D49-983E-D243-9721-ABEB0BECC0BB}" srcOrd="0" destOrd="0" presId="urn:microsoft.com/office/officeart/2005/8/layout/orgChart1"/>
    <dgm:cxn modelId="{799F8FA9-1C52-C84A-B2B1-D9925CD1305F}" type="presParOf" srcId="{C159A68C-C1D8-0349-A52C-42A4E01D819F}" destId="{C48CA509-B255-0540-A0F6-B6A4562DC78E}" srcOrd="0" destOrd="0" presId="urn:microsoft.com/office/officeart/2005/8/layout/orgChart1"/>
    <dgm:cxn modelId="{2A4BD3AD-16E9-3D4A-8365-61EEC749BAD5}" type="presParOf" srcId="{C48CA509-B255-0540-A0F6-B6A4562DC78E}" destId="{45672F4D-42A2-A145-A72E-341E35823C3E}" srcOrd="0" destOrd="0" presId="urn:microsoft.com/office/officeart/2005/8/layout/orgChart1"/>
    <dgm:cxn modelId="{6D1E31C5-3780-CC49-A01F-66004F3929E5}" type="presParOf" srcId="{45672F4D-42A2-A145-A72E-341E35823C3E}" destId="{69E3A781-FEB1-3844-9D94-5D2AD6DF27D0}" srcOrd="0" destOrd="0" presId="urn:microsoft.com/office/officeart/2005/8/layout/orgChart1"/>
    <dgm:cxn modelId="{166B4A20-2B52-BD47-B266-2118A8BD97B5}" type="presParOf" srcId="{45672F4D-42A2-A145-A72E-341E35823C3E}" destId="{DD513D8F-985F-FE4D-B3F6-9C898DD753A2}" srcOrd="1" destOrd="0" presId="urn:microsoft.com/office/officeart/2005/8/layout/orgChart1"/>
    <dgm:cxn modelId="{0FF89A9F-F2FF-CB4F-AE8D-92313E7B39FD}" type="presParOf" srcId="{C48CA509-B255-0540-A0F6-B6A4562DC78E}" destId="{EA9C12D3-14CD-6148-AEE0-0E9664896102}" srcOrd="1" destOrd="0" presId="urn:microsoft.com/office/officeart/2005/8/layout/orgChart1"/>
    <dgm:cxn modelId="{552C008E-ACD6-4645-93F6-D821FF569F36}" type="presParOf" srcId="{EA9C12D3-14CD-6148-AEE0-0E9664896102}" destId="{AB3C5491-2448-0A48-ACD2-1F71E8B717A0}" srcOrd="0" destOrd="0" presId="urn:microsoft.com/office/officeart/2005/8/layout/orgChart1"/>
    <dgm:cxn modelId="{10D1836D-04DC-EE40-9A6C-52100E824B1E}" type="presParOf" srcId="{EA9C12D3-14CD-6148-AEE0-0E9664896102}" destId="{DB06F70A-49A7-0146-988E-3A5AEDF8BAC1}" srcOrd="1" destOrd="0" presId="urn:microsoft.com/office/officeart/2005/8/layout/orgChart1"/>
    <dgm:cxn modelId="{D9D2130F-8502-874A-813B-D406F82018A1}" type="presParOf" srcId="{DB06F70A-49A7-0146-988E-3A5AEDF8BAC1}" destId="{11E0094E-1C88-A44C-9D19-130F73FAB0BD}" srcOrd="0" destOrd="0" presId="urn:microsoft.com/office/officeart/2005/8/layout/orgChart1"/>
    <dgm:cxn modelId="{4D9A3455-521D-964A-95DB-040C9D3657A3}" type="presParOf" srcId="{11E0094E-1C88-A44C-9D19-130F73FAB0BD}" destId="{A713BC7E-8A02-414F-A496-A86BC28C4D78}" srcOrd="0" destOrd="0" presId="urn:microsoft.com/office/officeart/2005/8/layout/orgChart1"/>
    <dgm:cxn modelId="{7F04EDFA-9762-7F40-B496-9C3FD9CD538B}" type="presParOf" srcId="{11E0094E-1C88-A44C-9D19-130F73FAB0BD}" destId="{4B46FA85-4059-D94D-A7F9-8AF5A312036D}" srcOrd="1" destOrd="0" presId="urn:microsoft.com/office/officeart/2005/8/layout/orgChart1"/>
    <dgm:cxn modelId="{BCEEB43E-AD0C-5640-8833-8FB613097061}" type="presParOf" srcId="{DB06F70A-49A7-0146-988E-3A5AEDF8BAC1}" destId="{4518EB32-3C37-E048-961B-3BB51B12D430}" srcOrd="1" destOrd="0" presId="urn:microsoft.com/office/officeart/2005/8/layout/orgChart1"/>
    <dgm:cxn modelId="{BB472BAB-F2FA-5448-A300-B0D216FE7EC3}" type="presParOf" srcId="{4518EB32-3C37-E048-961B-3BB51B12D430}" destId="{A67EBC4D-73CE-0742-8BB0-2843282AFD6E}" srcOrd="0" destOrd="0" presId="urn:microsoft.com/office/officeart/2005/8/layout/orgChart1"/>
    <dgm:cxn modelId="{3EF74206-594C-2A44-A2D7-FC2238B70CED}" type="presParOf" srcId="{4518EB32-3C37-E048-961B-3BB51B12D430}" destId="{76D92099-D6EB-1740-8B75-7D1B172B37A5}" srcOrd="1" destOrd="0" presId="urn:microsoft.com/office/officeart/2005/8/layout/orgChart1"/>
    <dgm:cxn modelId="{93D7CFB9-CCA6-CB47-BC13-BA8F75B74665}" type="presParOf" srcId="{76D92099-D6EB-1740-8B75-7D1B172B37A5}" destId="{DCE9033D-595F-E849-9FF6-82D904F985C7}" srcOrd="0" destOrd="0" presId="urn:microsoft.com/office/officeart/2005/8/layout/orgChart1"/>
    <dgm:cxn modelId="{3724D49E-1DB8-284A-8FDF-5ED0EB07EE04}" type="presParOf" srcId="{DCE9033D-595F-E849-9FF6-82D904F985C7}" destId="{6863C96D-2519-B643-B809-97663BB31CBC}" srcOrd="0" destOrd="0" presId="urn:microsoft.com/office/officeart/2005/8/layout/orgChart1"/>
    <dgm:cxn modelId="{7D714749-F2A9-4D4A-B3E8-2B16576AF88D}" type="presParOf" srcId="{DCE9033D-595F-E849-9FF6-82D904F985C7}" destId="{5CF72A20-63AF-464B-9D48-A33324C9BF8D}" srcOrd="1" destOrd="0" presId="urn:microsoft.com/office/officeart/2005/8/layout/orgChart1"/>
    <dgm:cxn modelId="{E3164437-85AD-814D-840D-C63394099596}" type="presParOf" srcId="{76D92099-D6EB-1740-8B75-7D1B172B37A5}" destId="{BDDA6210-021A-D940-9D7E-3BAC8963073F}" srcOrd="1" destOrd="0" presId="urn:microsoft.com/office/officeart/2005/8/layout/orgChart1"/>
    <dgm:cxn modelId="{B1C13006-918D-844B-B456-5CC8748A46D7}" type="presParOf" srcId="{76D92099-D6EB-1740-8B75-7D1B172B37A5}" destId="{6103F7AB-04A4-B642-92BB-715068873723}" srcOrd="2" destOrd="0" presId="urn:microsoft.com/office/officeart/2005/8/layout/orgChart1"/>
    <dgm:cxn modelId="{C664F4A9-7E03-7149-93A5-CE4EE048A809}" type="presParOf" srcId="{DB06F70A-49A7-0146-988E-3A5AEDF8BAC1}" destId="{AC7FCC35-2222-054C-8981-6DEEEAF58FE2}" srcOrd="2" destOrd="0" presId="urn:microsoft.com/office/officeart/2005/8/layout/orgChart1"/>
    <dgm:cxn modelId="{463B66AC-98BD-7742-83A4-5F97749B2572}" type="presParOf" srcId="{EA9C12D3-14CD-6148-AEE0-0E9664896102}" destId="{98B25D49-983E-D243-9721-ABEB0BECC0BB}" srcOrd="2" destOrd="0" presId="urn:microsoft.com/office/officeart/2005/8/layout/orgChart1"/>
    <dgm:cxn modelId="{24A24826-2CE5-D14E-9BE8-AA42863987DC}" type="presParOf" srcId="{EA9C12D3-14CD-6148-AEE0-0E9664896102}" destId="{5E9F80DE-9299-5A45-AECE-D48C4177DC45}" srcOrd="3" destOrd="0" presId="urn:microsoft.com/office/officeart/2005/8/layout/orgChart1"/>
    <dgm:cxn modelId="{42415A13-D1F1-6A4C-8F60-2ACFC8A9C245}" type="presParOf" srcId="{5E9F80DE-9299-5A45-AECE-D48C4177DC45}" destId="{14BAD67C-07FF-F84D-B72B-6F9201785554}" srcOrd="0" destOrd="0" presId="urn:microsoft.com/office/officeart/2005/8/layout/orgChart1"/>
    <dgm:cxn modelId="{A6BE3424-02DE-AD41-8382-A888828248FC}" type="presParOf" srcId="{14BAD67C-07FF-F84D-B72B-6F9201785554}" destId="{8D26135C-C711-1841-BF1B-DABB64E669A8}" srcOrd="0" destOrd="0" presId="urn:microsoft.com/office/officeart/2005/8/layout/orgChart1"/>
    <dgm:cxn modelId="{55A0AB83-2A87-704F-B1DB-18976BE18DD7}" type="presParOf" srcId="{14BAD67C-07FF-F84D-B72B-6F9201785554}" destId="{6DC61370-48FA-EB4D-A5C6-2C998E7024AB}" srcOrd="1" destOrd="0" presId="urn:microsoft.com/office/officeart/2005/8/layout/orgChart1"/>
    <dgm:cxn modelId="{2C4F58C2-627D-E94F-A6C8-4B37D14BB48A}" type="presParOf" srcId="{5E9F80DE-9299-5A45-AECE-D48C4177DC45}" destId="{2EEA43A3-00A2-4C45-9C01-30429E38EE31}" srcOrd="1" destOrd="0" presId="urn:microsoft.com/office/officeart/2005/8/layout/orgChart1"/>
    <dgm:cxn modelId="{F7E9625E-C8F4-AB47-AE86-1AB6865A8287}" type="presParOf" srcId="{2EEA43A3-00A2-4C45-9C01-30429E38EE31}" destId="{E9E5DEA7-424A-6C41-A7C8-BD3CA875831D}" srcOrd="0" destOrd="0" presId="urn:microsoft.com/office/officeart/2005/8/layout/orgChart1"/>
    <dgm:cxn modelId="{DB63CB73-4118-1E4B-8F8F-9D1FD49559DA}" type="presParOf" srcId="{2EEA43A3-00A2-4C45-9C01-30429E38EE31}" destId="{66B43747-CD8E-1445-8A20-A8C7C0006329}" srcOrd="1" destOrd="0" presId="urn:microsoft.com/office/officeart/2005/8/layout/orgChart1"/>
    <dgm:cxn modelId="{6BC37CDC-33FB-4945-B8BD-1DF7EABAA960}" type="presParOf" srcId="{66B43747-CD8E-1445-8A20-A8C7C0006329}" destId="{F5880796-E5ED-D841-8C68-10A9FCC13E2D}" srcOrd="0" destOrd="0" presId="urn:microsoft.com/office/officeart/2005/8/layout/orgChart1"/>
    <dgm:cxn modelId="{45C3C0B1-B750-B24D-992E-5BED961051CA}" type="presParOf" srcId="{F5880796-E5ED-D841-8C68-10A9FCC13E2D}" destId="{EDB2A132-414C-D640-90B5-AA3EAD0115F8}" srcOrd="0" destOrd="0" presId="urn:microsoft.com/office/officeart/2005/8/layout/orgChart1"/>
    <dgm:cxn modelId="{10240A15-4FD9-2F4B-96DD-3B95345E8F6C}" type="presParOf" srcId="{F5880796-E5ED-D841-8C68-10A9FCC13E2D}" destId="{DEFC0E09-8ECF-0248-AC22-9211B7BB315F}" srcOrd="1" destOrd="0" presId="urn:microsoft.com/office/officeart/2005/8/layout/orgChart1"/>
    <dgm:cxn modelId="{BED55A2E-F036-AE42-937F-B59EAB3A74C7}" type="presParOf" srcId="{66B43747-CD8E-1445-8A20-A8C7C0006329}" destId="{53EF510D-84C1-3B45-B0ED-24D0E02152CE}" srcOrd="1" destOrd="0" presId="urn:microsoft.com/office/officeart/2005/8/layout/orgChart1"/>
    <dgm:cxn modelId="{D57FDA85-3193-AF49-A353-02E9F8CD1A5D}" type="presParOf" srcId="{66B43747-CD8E-1445-8A20-A8C7C0006329}" destId="{16C18018-34B8-944D-AC89-CB81DCB7624B}" srcOrd="2" destOrd="0" presId="urn:microsoft.com/office/officeart/2005/8/layout/orgChart1"/>
    <dgm:cxn modelId="{442AF07F-5D37-4341-8C45-784844F350B8}" type="presParOf" srcId="{5E9F80DE-9299-5A45-AECE-D48C4177DC45}" destId="{CB105C17-1A01-324F-AD2C-82226B1BB7DC}" srcOrd="2" destOrd="0" presId="urn:microsoft.com/office/officeart/2005/8/layout/orgChart1"/>
    <dgm:cxn modelId="{57FD66C1-0E4D-C44A-A44C-A7BB3F2E51E0}" type="presParOf" srcId="{C48CA509-B255-0540-A0F6-B6A4562DC78E}" destId="{888F0DFC-8E67-3B4D-8FA7-3365D389A78F}"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5DEA7-424A-6C41-A7C8-BD3CA875831D}">
      <dsp:nvSpPr>
        <dsp:cNvPr id="0" name=""/>
        <dsp:cNvSpPr/>
      </dsp:nvSpPr>
      <dsp:spPr>
        <a:xfrm>
          <a:off x="6533511" y="2477483"/>
          <a:ext cx="599641" cy="888253"/>
        </a:xfrm>
        <a:custGeom>
          <a:avLst/>
          <a:gdLst/>
          <a:ahLst/>
          <a:cxnLst/>
          <a:rect l="0" t="0" r="0" b="0"/>
          <a:pathLst>
            <a:path>
              <a:moveTo>
                <a:pt x="0" y="0"/>
              </a:moveTo>
              <a:lnTo>
                <a:pt x="0" y="888253"/>
              </a:lnTo>
              <a:lnTo>
                <a:pt x="599641" y="88825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B25D49-983E-D243-9721-ABEB0BECC0BB}">
      <dsp:nvSpPr>
        <dsp:cNvPr id="0" name=""/>
        <dsp:cNvSpPr/>
      </dsp:nvSpPr>
      <dsp:spPr>
        <a:xfrm>
          <a:off x="4665294" y="1028549"/>
          <a:ext cx="2690178" cy="421481"/>
        </a:xfrm>
        <a:custGeom>
          <a:avLst/>
          <a:gdLst/>
          <a:ahLst/>
          <a:cxnLst/>
          <a:rect l="0" t="0" r="0" b="0"/>
          <a:pathLst>
            <a:path>
              <a:moveTo>
                <a:pt x="0" y="0"/>
              </a:moveTo>
              <a:lnTo>
                <a:pt x="0" y="205716"/>
              </a:lnTo>
              <a:lnTo>
                <a:pt x="2690178" y="205716"/>
              </a:lnTo>
              <a:lnTo>
                <a:pt x="2690178" y="4214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7EBC4D-73CE-0742-8BB0-2843282AFD6E}">
      <dsp:nvSpPr>
        <dsp:cNvPr id="0" name=""/>
        <dsp:cNvSpPr/>
      </dsp:nvSpPr>
      <dsp:spPr>
        <a:xfrm>
          <a:off x="962233" y="2467434"/>
          <a:ext cx="529302" cy="898301"/>
        </a:xfrm>
        <a:custGeom>
          <a:avLst/>
          <a:gdLst/>
          <a:ahLst/>
          <a:cxnLst/>
          <a:rect l="0" t="0" r="0" b="0"/>
          <a:pathLst>
            <a:path>
              <a:moveTo>
                <a:pt x="0" y="0"/>
              </a:moveTo>
              <a:lnTo>
                <a:pt x="0" y="898301"/>
              </a:lnTo>
              <a:lnTo>
                <a:pt x="529302" y="89830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C5491-2448-0A48-ACD2-1F71E8B717A0}">
      <dsp:nvSpPr>
        <dsp:cNvPr id="0" name=""/>
        <dsp:cNvSpPr/>
      </dsp:nvSpPr>
      <dsp:spPr>
        <a:xfrm>
          <a:off x="1784195" y="1028549"/>
          <a:ext cx="2881099" cy="411433"/>
        </a:xfrm>
        <a:custGeom>
          <a:avLst/>
          <a:gdLst/>
          <a:ahLst/>
          <a:cxnLst/>
          <a:rect l="0" t="0" r="0" b="0"/>
          <a:pathLst>
            <a:path>
              <a:moveTo>
                <a:pt x="2881099" y="0"/>
              </a:moveTo>
              <a:lnTo>
                <a:pt x="2881099" y="195668"/>
              </a:lnTo>
              <a:lnTo>
                <a:pt x="0" y="195668"/>
              </a:lnTo>
              <a:lnTo>
                <a:pt x="0" y="41143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E3A781-FEB1-3844-9D94-5D2AD6DF27D0}">
      <dsp:nvSpPr>
        <dsp:cNvPr id="0" name=""/>
        <dsp:cNvSpPr/>
      </dsp:nvSpPr>
      <dsp:spPr>
        <a:xfrm>
          <a:off x="3637842" y="1096"/>
          <a:ext cx="2054904" cy="102745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Managing uncertainty</a:t>
          </a:r>
        </a:p>
      </dsp:txBody>
      <dsp:txXfrm>
        <a:off x="3637842" y="1096"/>
        <a:ext cx="2054904" cy="1027452"/>
      </dsp:txXfrm>
    </dsp:sp>
    <dsp:sp modelId="{A713BC7E-8A02-414F-A496-A86BC28C4D78}">
      <dsp:nvSpPr>
        <dsp:cNvPr id="0" name=""/>
        <dsp:cNvSpPr/>
      </dsp:nvSpPr>
      <dsp:spPr>
        <a:xfrm>
          <a:off x="756742" y="1439982"/>
          <a:ext cx="2054904" cy="1027452"/>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Sensitivity Analysis</a:t>
          </a:r>
        </a:p>
      </dsp:txBody>
      <dsp:txXfrm>
        <a:off x="756742" y="1439982"/>
        <a:ext cx="2054904" cy="1027452"/>
      </dsp:txXfrm>
    </dsp:sp>
    <dsp:sp modelId="{6863C96D-2519-B643-B809-97663BB31CBC}">
      <dsp:nvSpPr>
        <dsp:cNvPr id="0" name=""/>
        <dsp:cNvSpPr/>
      </dsp:nvSpPr>
      <dsp:spPr>
        <a:xfrm>
          <a:off x="1491535" y="2852010"/>
          <a:ext cx="2054904" cy="102745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Testing model outcomes against data variability</a:t>
          </a:r>
        </a:p>
      </dsp:txBody>
      <dsp:txXfrm>
        <a:off x="1491535" y="2852010"/>
        <a:ext cx="2054904" cy="1027452"/>
      </dsp:txXfrm>
    </dsp:sp>
    <dsp:sp modelId="{8D26135C-C711-1841-BF1B-DABB64E669A8}">
      <dsp:nvSpPr>
        <dsp:cNvPr id="0" name=""/>
        <dsp:cNvSpPr/>
      </dsp:nvSpPr>
      <dsp:spPr>
        <a:xfrm>
          <a:off x="6328021" y="1450030"/>
          <a:ext cx="2054904" cy="1027452"/>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Scenario Analysis</a:t>
          </a:r>
        </a:p>
      </dsp:txBody>
      <dsp:txXfrm>
        <a:off x="6328021" y="1450030"/>
        <a:ext cx="2054904" cy="1027452"/>
      </dsp:txXfrm>
    </dsp:sp>
    <dsp:sp modelId="{EDB2A132-414C-D640-90B5-AA3EAD0115F8}">
      <dsp:nvSpPr>
        <dsp:cNvPr id="0" name=""/>
        <dsp:cNvSpPr/>
      </dsp:nvSpPr>
      <dsp:spPr>
        <a:xfrm>
          <a:off x="7133153" y="2852010"/>
          <a:ext cx="2054904" cy="102745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Creating high/low estimates for uncertain parameters</a:t>
          </a:r>
        </a:p>
      </dsp:txBody>
      <dsp:txXfrm>
        <a:off x="7133153" y="2852010"/>
        <a:ext cx="2054904" cy="102745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10AF204-AA92-0CE9-D334-EA5ADD9AEE7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D02F54F-B8DD-5DD9-DC00-C107B9857F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98E43E-70F3-3FC4-D180-03F2CA10962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modelling in </a:t>
            </a:r>
            <a:r>
              <a:rPr lang="en-US" b="1" dirty="0" err="1"/>
              <a:t>OSeMOSYS</a:t>
            </a:r>
            <a:r>
              <a:rPr lang="en-US" dirty="0"/>
              <a:t> requires several key data inputs to effectively represent the relationship between transport demand, vehicle stock, and energy consumption. These inputs help define how transport services are delivered and how energy is used within the system.</a:t>
            </a:r>
          </a:p>
          <a:p>
            <a:endParaRPr lang="en-US" dirty="0"/>
          </a:p>
          <a:p>
            <a:r>
              <a:rPr lang="en-US" b="1" dirty="0"/>
              <a:t>The Key Data Categories for Transport Modelling are:</a:t>
            </a:r>
          </a:p>
          <a:p>
            <a:pPr>
              <a:buFont typeface="+mj-lt"/>
              <a:buAutoNum type="arabicPeriod"/>
            </a:pPr>
            <a:r>
              <a:rPr lang="en-US" b="1" dirty="0"/>
              <a:t>Population and GDP</a:t>
            </a:r>
            <a:endParaRPr lang="en-US" dirty="0"/>
          </a:p>
          <a:p>
            <a:pPr marL="742950" lvl="1" indent="-285750">
              <a:buFont typeface="Arial" panose="020B0604020202020204" pitchFamily="34" charset="0"/>
              <a:buChar char="•"/>
            </a:pPr>
            <a:r>
              <a:rPr lang="en-US" dirty="0"/>
              <a:t>Population growth and economic development are fundamental drivers of transport demand.</a:t>
            </a:r>
          </a:p>
          <a:p>
            <a:pPr marL="742950" lvl="1" indent="-285750">
              <a:buFont typeface="Arial" panose="020B0604020202020204" pitchFamily="34" charset="0"/>
              <a:buChar char="•"/>
            </a:pPr>
            <a:r>
              <a:rPr lang="en-US" dirty="0"/>
              <a:t>As </a:t>
            </a:r>
            <a:r>
              <a:rPr lang="en-US" b="1" dirty="0"/>
              <a:t>population increases</a:t>
            </a:r>
            <a:r>
              <a:rPr lang="en-US" dirty="0"/>
              <a:t>, the demand for passenger transport (e.g., commuting, public transport usage) rises.</a:t>
            </a:r>
          </a:p>
          <a:p>
            <a:pPr marL="742950" lvl="1" indent="-285750">
              <a:buFont typeface="Arial" panose="020B0604020202020204" pitchFamily="34" charset="0"/>
              <a:buChar char="•"/>
            </a:pPr>
            <a:r>
              <a:rPr lang="en-US" dirty="0"/>
              <a:t>Higher </a:t>
            </a:r>
            <a:r>
              <a:rPr lang="en-US" b="1" dirty="0"/>
              <a:t>GDP per capita</a:t>
            </a:r>
            <a:r>
              <a:rPr lang="en-US" dirty="0"/>
              <a:t> is often associated with increased vehicle ownership, greater freight transport activity, and shifts in transport mode preferences.</a:t>
            </a:r>
          </a:p>
          <a:p>
            <a:pPr>
              <a:buFont typeface="+mj-lt"/>
              <a:buAutoNum type="arabicPeriod"/>
            </a:pPr>
            <a:r>
              <a:rPr lang="en-US" b="1" dirty="0"/>
              <a:t>Passenger and Freight Activity</a:t>
            </a:r>
            <a:endParaRPr lang="en-US" dirty="0"/>
          </a:p>
          <a:p>
            <a:pPr marL="742950" lvl="1" indent="-285750">
              <a:buFont typeface="Arial" panose="020B0604020202020204" pitchFamily="34" charset="0"/>
              <a:buChar char="•"/>
            </a:pPr>
            <a:r>
              <a:rPr lang="en-US" dirty="0"/>
              <a:t>Passenger and freight movement are key metrics that define overall transport demand.</a:t>
            </a:r>
          </a:p>
          <a:p>
            <a:pPr marL="742950" lvl="1" indent="-285750">
              <a:buFont typeface="Arial" panose="020B0604020202020204" pitchFamily="34" charset="0"/>
              <a:buChar char="•"/>
            </a:pPr>
            <a:r>
              <a:rPr lang="en-US" dirty="0"/>
              <a:t>Passenger activity is measured in </a:t>
            </a:r>
            <a:r>
              <a:rPr lang="en-US" b="1" dirty="0"/>
              <a:t>passenger-kilometers (pkm)</a:t>
            </a:r>
            <a:r>
              <a:rPr lang="en-US" dirty="0"/>
              <a:t>, representing the total distance traveled by passengers.</a:t>
            </a:r>
          </a:p>
          <a:p>
            <a:pPr marL="742950" lvl="1" indent="-285750">
              <a:buFont typeface="Arial" panose="020B0604020202020204" pitchFamily="34" charset="0"/>
              <a:buChar char="•"/>
            </a:pPr>
            <a:r>
              <a:rPr lang="en-US" dirty="0"/>
              <a:t>Freight activity is measured in </a:t>
            </a:r>
            <a:r>
              <a:rPr lang="en-US" b="1" dirty="0" err="1"/>
              <a:t>tonne</a:t>
            </a:r>
            <a:r>
              <a:rPr lang="en-US" b="1" dirty="0"/>
              <a:t>-kilometers (tkm)</a:t>
            </a:r>
            <a:r>
              <a:rPr lang="en-US" dirty="0"/>
              <a:t>, reflecting the volume of goods transported over a given distance.</a:t>
            </a:r>
          </a:p>
          <a:p>
            <a:pPr>
              <a:buFont typeface="+mj-lt"/>
              <a:buAutoNum type="arabicPeriod"/>
            </a:pPr>
            <a:r>
              <a:rPr lang="en-US" b="1" dirty="0"/>
              <a:t>Vehicle Stock</a:t>
            </a:r>
            <a:endParaRPr lang="en-US" dirty="0"/>
          </a:p>
          <a:p>
            <a:pPr marL="742950" lvl="1" indent="-285750">
              <a:buFont typeface="Arial" panose="020B0604020202020204" pitchFamily="34" charset="0"/>
              <a:buChar char="•"/>
            </a:pPr>
            <a:r>
              <a:rPr lang="en-US" dirty="0"/>
              <a:t>The </a:t>
            </a:r>
            <a:r>
              <a:rPr lang="en-US" b="1" dirty="0"/>
              <a:t>number and types of vehicles</a:t>
            </a:r>
            <a:r>
              <a:rPr lang="en-US" dirty="0"/>
              <a:t> in the system influence energy demand and emissions.</a:t>
            </a:r>
          </a:p>
          <a:p>
            <a:pPr marL="742950" lvl="1" indent="-285750">
              <a:buFont typeface="Arial" panose="020B0604020202020204" pitchFamily="34" charset="0"/>
              <a:buChar char="•"/>
            </a:pPr>
            <a:r>
              <a:rPr lang="en-US" dirty="0"/>
              <a:t>This includes different modes such as </a:t>
            </a:r>
            <a:r>
              <a:rPr lang="en-US" b="1" dirty="0"/>
              <a:t>cars, buses, trucks, trains, and motorcycles</a:t>
            </a:r>
            <a:r>
              <a:rPr lang="en-US" dirty="0"/>
              <a:t>, each with distinct energy consumption patterns.</a:t>
            </a:r>
          </a:p>
          <a:p>
            <a:pPr marL="742950" lvl="1" indent="-285750">
              <a:buFont typeface="Arial" panose="020B0604020202020204" pitchFamily="34" charset="0"/>
              <a:buChar char="•"/>
            </a:pPr>
            <a:r>
              <a:rPr lang="en-US" dirty="0"/>
              <a:t>Vehicle stock also determines the potential for fuel switching (e.g., adoption of electric or hydrogen-powered vehicles).</a:t>
            </a:r>
          </a:p>
          <a:p>
            <a:pPr>
              <a:buFont typeface="+mj-lt"/>
              <a:buAutoNum type="arabicPeriod"/>
            </a:pPr>
            <a:r>
              <a:rPr lang="en-US" b="1" dirty="0"/>
              <a:t>Load Factor</a:t>
            </a:r>
            <a:endParaRPr lang="en-US" dirty="0"/>
          </a:p>
          <a:p>
            <a:pPr marL="742950" lvl="1" indent="-285750">
              <a:buFont typeface="Arial" panose="020B0604020202020204" pitchFamily="34" charset="0"/>
              <a:buChar char="•"/>
            </a:pPr>
            <a:r>
              <a:rPr lang="en-US" dirty="0"/>
              <a:t>Load factor measures the </a:t>
            </a:r>
            <a:r>
              <a:rPr lang="en-US" b="1" dirty="0"/>
              <a:t>average utilization of vehicle capacity</a:t>
            </a:r>
            <a:r>
              <a:rPr lang="en-US" dirty="0"/>
              <a:t>.</a:t>
            </a:r>
          </a:p>
          <a:p>
            <a:pPr marL="742950" lvl="1" indent="-285750">
              <a:buFont typeface="Arial" panose="020B0604020202020204" pitchFamily="34" charset="0"/>
              <a:buChar char="•"/>
            </a:pPr>
            <a:r>
              <a:rPr lang="en-US" dirty="0"/>
              <a:t>It indicates how efficiently vehicles are being used—whether they are typically full or operating below capacity.</a:t>
            </a:r>
          </a:p>
          <a:p>
            <a:pPr marL="742950" lvl="1" indent="-285750">
              <a:buFont typeface="Arial" panose="020B0604020202020204" pitchFamily="34" charset="0"/>
              <a:buChar char="•"/>
            </a:pPr>
            <a:r>
              <a:rPr lang="en-US" dirty="0"/>
              <a:t>Higher load factors improve energy efficiency by reducing energy consumption per passenger or freight unit transported.</a:t>
            </a:r>
          </a:p>
          <a:p>
            <a:pPr>
              <a:buFont typeface="+mj-lt"/>
              <a:buAutoNum type="arabicPeriod"/>
            </a:pPr>
            <a:r>
              <a:rPr lang="en-US" b="1" dirty="0"/>
              <a:t>Energy Efficiency</a:t>
            </a:r>
            <a:endParaRPr lang="en-US" dirty="0"/>
          </a:p>
          <a:p>
            <a:pPr marL="742950" lvl="1" indent="-285750">
              <a:buFont typeface="Arial" panose="020B0604020202020204" pitchFamily="34" charset="0"/>
              <a:buChar char="•"/>
            </a:pPr>
            <a:r>
              <a:rPr lang="en-US" dirty="0"/>
              <a:t>Energy efficiency defines </a:t>
            </a:r>
            <a:r>
              <a:rPr lang="en-US" b="1" dirty="0"/>
              <a:t>how much energy is required per unit of transport demand</a:t>
            </a:r>
            <a:r>
              <a:rPr lang="en-US" dirty="0"/>
              <a:t>.</a:t>
            </a:r>
          </a:p>
          <a:p>
            <a:pPr marL="742950" lvl="1" indent="-285750">
              <a:buFont typeface="Arial" panose="020B0604020202020204" pitchFamily="34" charset="0"/>
              <a:buChar char="•"/>
            </a:pPr>
            <a:r>
              <a:rPr lang="en-US" dirty="0"/>
              <a:t>This varies by vehicle type, fuel type, and technology (e.g., internal combustion engine vs. electric vehicle).</a:t>
            </a:r>
          </a:p>
          <a:p>
            <a:pPr marL="742950" lvl="1" indent="-285750">
              <a:buFont typeface="Arial" panose="020B0604020202020204" pitchFamily="34" charset="0"/>
              <a:buChar char="•"/>
            </a:pPr>
            <a:r>
              <a:rPr lang="en-US" dirty="0"/>
              <a:t>Improving energy efficiency is key to reducing overall fuel consumption and emissions.</a:t>
            </a:r>
          </a:p>
          <a:p>
            <a:endParaRPr lang="en-US" dirty="0"/>
          </a:p>
          <a:p>
            <a:r>
              <a:rPr lang="en-US" dirty="0"/>
              <a:t>Most of these data inputs serve as the </a:t>
            </a:r>
            <a:r>
              <a:rPr lang="en-US" b="1" dirty="0"/>
              <a:t>foundation</a:t>
            </a:r>
            <a:r>
              <a:rPr lang="en-US" dirty="0"/>
              <a:t> for transport modeling in </a:t>
            </a:r>
            <a:r>
              <a:rPr lang="en-US" dirty="0" err="1"/>
              <a:t>OSeMOSYS</a:t>
            </a:r>
            <a:r>
              <a:rPr lang="en-US" dirty="0"/>
              <a:t>. They allow for the assessment of </a:t>
            </a:r>
            <a:r>
              <a:rPr lang="en-US" b="1" dirty="0"/>
              <a:t>future transport demand, fuel consumption, and emissions</a:t>
            </a:r>
            <a:r>
              <a:rPr lang="en-US" dirty="0"/>
              <a:t> under different policy and technology scenarios. By incorporating these factors, the model can evaluate the impact of </a:t>
            </a:r>
            <a:r>
              <a:rPr lang="en-US" b="1" dirty="0"/>
              <a:t>policy measures, efficiency improvements, and transitions to cleaner transport technologies</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F1A1722-A892-CE37-3B80-B81D07246C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75389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BA04113-8A52-1AFF-B40A-119A23A4B67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E1739AC-ED60-FF5C-2A97-8BD0EA7EBA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3CCB9DB-187F-26C1-EAAF-7C6A1BFC70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1200" dirty="0"/>
              <a:t>However, this is not the case with refineries. It is unusual that the output activity ratio of refineries is 1. As illustrated in the reference energy system on the right, we can see that the oil refinery conversion technology has 5 different outputs – petrol, diesel, jet fuel, fuel oil , and liquified petroleum gas. The output activity ratio for this oil refinery will depend on the refinery’s yield for each of these fuel types. </a:t>
            </a:r>
          </a:p>
          <a:p>
            <a:pPr>
              <a:spcBef>
                <a:spcPts val="0"/>
              </a:spcBef>
              <a:buClr>
                <a:schemeClr val="dk1"/>
              </a:buClr>
              <a:buSzPts val="2800"/>
            </a:pPr>
            <a:r>
              <a:rPr lang="en-GB" sz="1200" baseline="0" dirty="0"/>
              <a:t>As an example, suppose the refinery’s yield for petrol, diesel, jet fuel, fuel oil, and liquified petroleum gas is 30%, 25%, 20%, 15%, and 10% of the input of crude oil, respectively. Note that the input of crude oil includes the crude oil extraction and crude oil imports, as shown on the right. We then utilise these percentage ratios to calculate the output activity ratio. They will be proportional to the percentages we were given. So, the output activity ratio for petrol, diesel, jet fuel, fuel oil, and liquified petroleum gas is 0.3, 0.25, 0.20, 0.15, and 0.10, respectively</a:t>
            </a:r>
          </a:p>
        </p:txBody>
      </p:sp>
      <p:sp>
        <p:nvSpPr>
          <p:cNvPr id="165" name="Google Shape;165;p13:notes">
            <a:extLst>
              <a:ext uri="{FF2B5EF4-FFF2-40B4-BE49-F238E27FC236}">
                <a16:creationId xmlns:a16="http://schemas.microsoft.com/office/drawing/2014/main" id="{C5CCFC45-94E8-6AE4-7A6E-E84B8A5FC53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942724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5BA115C-0CD8-05F2-CC60-7F3F4BD3611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F73DE83-3F84-4951-F790-475FEEC41D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310353B-72FA-A9F3-2AE2-48F03B8918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residual capacity is the </a:t>
            </a:r>
            <a:r>
              <a:rPr lang="en-GB" sz="1200" dirty="0"/>
              <a:t>remained capacity available from before the modelling period. It is measured in 1,000 vehicles in </a:t>
            </a:r>
            <a:r>
              <a:rPr lang="en-GB" sz="1200" dirty="0" err="1"/>
              <a:t>OSeMOSYS</a:t>
            </a:r>
            <a:r>
              <a:rPr lang="en-GB" sz="120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operational life is the useful lifetime of a technology, expressed in years.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2F41EEA-0458-2701-CD1E-521E1E57FF9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873334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050AE67-CF4C-07E6-D1B9-70203F4F29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0E8B8CD-15EC-4C55-9D36-5337B7B1F3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22E0E23-8BC3-5AC8-4001-927F557AF6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 capital cost is the </a:t>
            </a:r>
            <a:r>
              <a:rPr lang="en-GB" sz="1200" dirty="0"/>
              <a:t>capital investment cost of a technology, per unit of capacity.</a:t>
            </a:r>
          </a:p>
          <a:p>
            <a:pPr marL="0" lvl="0" indent="0" algn="l" rtl="0">
              <a:lnSpc>
                <a:spcPct val="100000"/>
              </a:lnSpc>
              <a:spcBef>
                <a:spcPts val="0"/>
              </a:spcBef>
              <a:spcAft>
                <a:spcPts val="0"/>
              </a:spcAft>
              <a:buClr>
                <a:schemeClr val="dk1"/>
              </a:buClr>
              <a:buSzPts val="1200"/>
              <a:buFont typeface="Calibri"/>
              <a:buNone/>
            </a:pPr>
            <a:r>
              <a:rPr lang="en-GB" sz="1200" dirty="0"/>
              <a:t>For passenger and freight transport, the capital cost is in million USD per 1,000 vehicles.</a:t>
            </a:r>
          </a:p>
          <a:p>
            <a:pPr marL="0" lvl="0" indent="0" algn="l" rtl="0">
              <a:lnSpc>
                <a:spcPct val="100000"/>
              </a:lnSpc>
              <a:spcBef>
                <a:spcPts val="0"/>
              </a:spcBef>
              <a:spcAft>
                <a:spcPts val="0"/>
              </a:spcAft>
              <a:buClr>
                <a:schemeClr val="dk1"/>
              </a:buClr>
              <a:buSzPts val="1200"/>
              <a:buFont typeface="Calibri"/>
              <a:buNone/>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cost of a car is 20,000 USD. First, convert the cost to millions by dividing 20,000 by a million. Next, multiply this number by a thousand to ensure the cost is for 1,000 vehicles. This will give us a capital cost of 20 million USD per 1,000 vehicles.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aseline="30000" dirty="0">
              <a:solidFill>
                <a:schemeClr val="accent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aseline="30000" dirty="0">
              <a:solidFill>
                <a:schemeClr val="accent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aseline="0" dirty="0">
                <a:solidFill>
                  <a:schemeClr val="accent1"/>
                </a:solidFill>
              </a:rPr>
              <a:t>Looking at another example, suppose the cost </a:t>
            </a:r>
            <a:r>
              <a:rPr lang="en-GB" sz="1200" dirty="0"/>
              <a:t>of an electric motorbike is 18 million Vietnamese Dong. First, convert the currency to USD with the exchange rate of 1 USD = 25,000 Vietnamese Dong. Then, multiply the number by 1,000 to ensure the cost is for 1,000 vehicles. This will give us a capital cost of 0.72 million USD per 1,000 vehicles.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aseline="30000" dirty="0">
              <a:solidFill>
                <a:schemeClr val="accent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aseline="0" dirty="0">
              <a:solidFill>
                <a:schemeClr val="accent1"/>
              </a:solidFill>
            </a:endParaRPr>
          </a:p>
          <a:p>
            <a:pPr marL="0" lvl="0" indent="0" algn="l" rtl="0">
              <a:lnSpc>
                <a:spcPct val="100000"/>
              </a:lnSpc>
              <a:spcBef>
                <a:spcPts val="0"/>
              </a:spcBef>
              <a:spcAft>
                <a:spcPts val="0"/>
              </a:spcAft>
              <a:buClr>
                <a:schemeClr val="dk1"/>
              </a:buClr>
              <a:buSzPts val="1200"/>
              <a:buFont typeface="Calibri"/>
              <a:buNone/>
            </a:pPr>
            <a:endParaRPr lang="en-GB" sz="1200" dirty="0"/>
          </a:p>
        </p:txBody>
      </p:sp>
      <p:sp>
        <p:nvSpPr>
          <p:cNvPr id="165" name="Google Shape;165;p13:notes">
            <a:extLst>
              <a:ext uri="{FF2B5EF4-FFF2-40B4-BE49-F238E27FC236}">
                <a16:creationId xmlns:a16="http://schemas.microsoft.com/office/drawing/2014/main" id="{CF17A5FF-8F62-C9BB-A4C7-C6E0EE1AE50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32996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AD7CE20-64F6-FC92-42F7-3E1A9AA2137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D40CD30-F954-4200-058A-67DE50D917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FC409F9-65F3-958A-5A3A-2132B40446E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fixed cost is the </a:t>
            </a:r>
            <a:r>
              <a:rPr lang="en-GB" sz="1200" dirty="0"/>
              <a:t>fixed operation and maintenance cost of a technology, per unit of capacity.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passenger and freight transport, this is in million USD per 1,000 vehicles per year.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maintenance cost for a compressed natural gas bus is 20,000 USD per year. We first need to convert 20,000 to millions by dividing it by a million. Then, multiply by 1,000 to ensure it is for 1,000 vehicles. The fixed cost should be 20 million USD per 1,000 vehicles per year.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Looking at another example, suppose the maintenance cost for the metro is 50,000 USD per month. We need to to convert 50,000 to millions by dividing it by a million. As our number is by month, we need to multiply it by 12 to get it by year. Then, multiply by 1,000 to ensure it is for 1,000 vehicles. The fixed cost should be 600 million USD per 1,000 vehicles per year.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4B6D860-A3F6-1DEE-C124-132A3E4AD64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1632571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BA863DB-1639-C607-35F2-2E40734840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CA852F-A40C-F4C0-AD21-AF828B1A542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9486FC4-D106-F4E1-CE6F-02E57EF7F2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Variable cost is the </a:t>
            </a:r>
            <a:r>
              <a:rPr lang="en-GB" sz="1200" dirty="0"/>
              <a:t>cost of a technology for a given mode of operation per unit of activity.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passenger and freight transport, the variable cost is in million USD per petajoule of fuel.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cost of diesel was 20 USD per gigajoule in 2020.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We first need to convert 20 USD to millions by dividing it by a million. Then, divide the number by another million to convert from gigajoule to petajoule. As the two millions cancel out, we will get a variable cost of 20 million USD per petajoule.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E9EDCBD-1C8F-4D51-B55A-6C74A285512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09349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36033F4-DF77-3A05-4A38-C1A4703585A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D54ED19-E369-638B-536E-44E0F278CC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117046-61A4-80EC-4885-AB2201AF7DD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 emission activity ratio is the </a:t>
            </a:r>
            <a:r>
              <a:rPr lang="en-GB" sz="1200" dirty="0"/>
              <a:t>emission factor of a technology per unit of activity, per mode of operation.</a:t>
            </a:r>
          </a:p>
          <a:p>
            <a:pPr marL="0" lvl="0" indent="0" algn="l" rtl="0">
              <a:lnSpc>
                <a:spcPct val="100000"/>
              </a:lnSpc>
              <a:spcBef>
                <a:spcPts val="0"/>
              </a:spcBef>
              <a:spcAft>
                <a:spcPts val="0"/>
              </a:spcAft>
              <a:buClr>
                <a:schemeClr val="dk1"/>
              </a:buClr>
              <a:buSzPts val="1200"/>
              <a:buFont typeface="Calibri"/>
              <a:buNone/>
            </a:pPr>
            <a:endParaRPr lang="en-GB" sz="1200" dirty="0"/>
          </a:p>
          <a:p>
            <a:pPr marL="0" lvl="0" indent="0" algn="l" rtl="0">
              <a:lnSpc>
                <a:spcPct val="100000"/>
              </a:lnSpc>
              <a:spcBef>
                <a:spcPts val="0"/>
              </a:spcBef>
              <a:spcAft>
                <a:spcPts val="0"/>
              </a:spcAft>
              <a:buClr>
                <a:schemeClr val="dk1"/>
              </a:buClr>
              <a:buSzPts val="1200"/>
              <a:buFont typeface="Calibri"/>
              <a:buNone/>
            </a:pPr>
            <a:r>
              <a:rPr lang="en-GB" sz="1200" dirty="0"/>
              <a:t>For passenger transport, the emission activity ratio is in million tonnes carbon dioxide per billion passenger-km.</a:t>
            </a:r>
          </a:p>
          <a:p>
            <a:pPr marL="0" lvl="0" indent="0" algn="l" rtl="0">
              <a:lnSpc>
                <a:spcPct val="100000"/>
              </a:lnSpc>
              <a:spcBef>
                <a:spcPts val="0"/>
              </a:spcBef>
              <a:spcAft>
                <a:spcPts val="0"/>
              </a:spcAft>
              <a:buClr>
                <a:schemeClr val="dk1"/>
              </a:buClr>
              <a:buSzPts val="1200"/>
              <a:buFont typeface="Calibri"/>
              <a:buNone/>
            </a:pPr>
            <a:endParaRPr lang="en-GB" sz="1200" dirty="0"/>
          </a:p>
          <a:p>
            <a:pPr marL="0" lvl="0" indent="0" algn="l" rtl="0">
              <a:lnSpc>
                <a:spcPct val="100000"/>
              </a:lnSpc>
              <a:spcBef>
                <a:spcPts val="0"/>
              </a:spcBef>
              <a:spcAft>
                <a:spcPts val="0"/>
              </a:spcAft>
              <a:buClr>
                <a:schemeClr val="dk1"/>
              </a:buClr>
              <a:buSzPts val="1200"/>
              <a:buFont typeface="Calibri"/>
              <a:buNone/>
            </a:pPr>
            <a:r>
              <a:rPr lang="en-GB" sz="1200" dirty="0"/>
              <a:t>For freight transport, the emission activity ratio is in million tonnes carbon dioxide per billion tonne-km.</a:t>
            </a:r>
          </a:p>
          <a:p>
            <a:pPr marL="0" lvl="0" indent="0" algn="l" rtl="0">
              <a:lnSpc>
                <a:spcPct val="100000"/>
              </a:lnSpc>
              <a:spcBef>
                <a:spcPts val="0"/>
              </a:spcBef>
              <a:spcAft>
                <a:spcPts val="0"/>
              </a:spcAft>
              <a:buClr>
                <a:schemeClr val="dk1"/>
              </a:buClr>
              <a:buSzPts val="1200"/>
              <a:buFont typeface="Calibri"/>
              <a:buNone/>
            </a:pPr>
            <a:endParaRPr lang="en-GB" sz="1200" dirty="0"/>
          </a:p>
          <a:p>
            <a:pPr marL="0" lvl="0" indent="0" algn="l" rtl="0">
              <a:lnSpc>
                <a:spcPct val="100000"/>
              </a:lnSpc>
              <a:spcBef>
                <a:spcPts val="0"/>
              </a:spcBef>
              <a:spcAft>
                <a:spcPts val="0"/>
              </a:spcAft>
              <a:buClr>
                <a:schemeClr val="dk1"/>
              </a:buClr>
              <a:buSzPts val="1200"/>
              <a:buFont typeface="Calibri"/>
              <a:buNone/>
            </a:pPr>
            <a:r>
              <a:rPr lang="en-GB" sz="1200" dirty="0"/>
              <a:t>As an example, suppose railway emissions are 54 grams of carbon dioxide per passenger-km. we first need to convert 54 grams to million tonnes by dividing 54 with 1,000,000,000,000. Then, multiply the value by a billion to ensure it is in billion passenger-km. Its emission activity ratio would therefore by 0.054 million tonnes carbon dioxide per billion passenger-km. </a:t>
            </a:r>
            <a:endParaRPr dirty="0"/>
          </a:p>
        </p:txBody>
      </p:sp>
      <p:sp>
        <p:nvSpPr>
          <p:cNvPr id="165" name="Google Shape;165;p13:notes">
            <a:extLst>
              <a:ext uri="{FF2B5EF4-FFF2-40B4-BE49-F238E27FC236}">
                <a16:creationId xmlns:a16="http://schemas.microsoft.com/office/drawing/2014/main" id="{249C2CAA-7657-75EE-DF27-0BAE13504D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75887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BF406-F2F0-CE3F-5204-F038452F41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33E61EE-B664-8F45-AE2A-C065A2D02A3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B817EE9-CD3B-6FEC-EE98-4DC8BF11258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When modelling transport in </a:t>
            </a:r>
            <a:r>
              <a:rPr lang="en-GB" dirty="0" err="1"/>
              <a:t>OSeMOSYS</a:t>
            </a:r>
            <a:r>
              <a:rPr lang="en-GB" dirty="0"/>
              <a:t>, considerations need to be made on the geographic granularity and temporal scope.</a:t>
            </a:r>
            <a:br>
              <a:rPr lang="en-GB" dirty="0"/>
            </a:br>
            <a:endParaRPr lang="en-GB" dirty="0"/>
          </a:p>
          <a:p>
            <a:r>
              <a:rPr lang="en-US" dirty="0"/>
              <a:t>Geographic granularity defines the spatial resolution of the transport model, impacting the level of detail and applicability of results. Key questions include:</a:t>
            </a:r>
          </a:p>
          <a:p>
            <a:pPr>
              <a:buFont typeface="+mj-lt"/>
              <a:buAutoNum type="arabicPeriod"/>
            </a:pPr>
            <a:r>
              <a:rPr lang="en-US" b="1" dirty="0"/>
              <a:t>Domestic vs. International Transport</a:t>
            </a:r>
            <a:endParaRPr lang="en-US" dirty="0"/>
          </a:p>
          <a:p>
            <a:pPr marL="742950" lvl="1" indent="-285750">
              <a:buFont typeface="Arial" panose="020B0604020202020204" pitchFamily="34" charset="0"/>
              <a:buChar char="•"/>
            </a:pPr>
            <a:r>
              <a:rPr lang="en-US" dirty="0"/>
              <a:t>Does the model focus only on </a:t>
            </a:r>
            <a:r>
              <a:rPr lang="en-US" b="1" dirty="0"/>
              <a:t>domestic</a:t>
            </a:r>
            <a:r>
              <a:rPr lang="en-US" dirty="0"/>
              <a:t> transport (movements within a country)?</a:t>
            </a:r>
          </a:p>
          <a:p>
            <a:pPr marL="742950" lvl="1" indent="-285750">
              <a:buFont typeface="Arial" panose="020B0604020202020204" pitchFamily="34" charset="0"/>
              <a:buChar char="•"/>
            </a:pPr>
            <a:r>
              <a:rPr lang="en-US" dirty="0"/>
              <a:t>Does it include </a:t>
            </a:r>
            <a:r>
              <a:rPr lang="en-US" b="1" dirty="0"/>
              <a:t>international</a:t>
            </a:r>
            <a:r>
              <a:rPr lang="en-US" dirty="0"/>
              <a:t> transport, such as cross-border freight or aviation/maritime trade?</a:t>
            </a:r>
          </a:p>
          <a:p>
            <a:pPr>
              <a:buFont typeface="+mj-lt"/>
              <a:buAutoNum type="arabicPeriod"/>
            </a:pPr>
            <a:r>
              <a:rPr lang="en-US" b="1" dirty="0"/>
              <a:t>Urban, Intercity, and Rural Transport Segmentation</a:t>
            </a:r>
            <a:endParaRPr lang="en-US" dirty="0"/>
          </a:p>
          <a:p>
            <a:pPr marL="742950" lvl="1" indent="-285750">
              <a:buFont typeface="Arial" panose="020B0604020202020204" pitchFamily="34" charset="0"/>
              <a:buChar char="•"/>
            </a:pPr>
            <a:r>
              <a:rPr lang="en-US" dirty="0"/>
              <a:t>Is the model disaggregated into </a:t>
            </a:r>
            <a:r>
              <a:rPr lang="en-US" b="1" dirty="0"/>
              <a:t>urban</a:t>
            </a:r>
            <a:r>
              <a:rPr lang="en-US" dirty="0"/>
              <a:t> (city-level transport, including public transit and private vehicles), </a:t>
            </a:r>
            <a:r>
              <a:rPr lang="en-US" b="1" dirty="0"/>
              <a:t>intercity</a:t>
            </a:r>
            <a:r>
              <a:rPr lang="en-US" dirty="0"/>
              <a:t> (longer-distance travel between cities), and </a:t>
            </a:r>
            <a:r>
              <a:rPr lang="en-US" b="1" dirty="0"/>
              <a:t>rural</a:t>
            </a:r>
            <a:r>
              <a:rPr lang="en-US" dirty="0"/>
              <a:t> (low-density areas with different transport needs)?</a:t>
            </a:r>
          </a:p>
          <a:p>
            <a:pPr marL="742950" lvl="1" indent="-285750">
              <a:buFont typeface="Arial" panose="020B0604020202020204" pitchFamily="34" charset="0"/>
              <a:buChar char="•"/>
            </a:pPr>
            <a:r>
              <a:rPr lang="en-US" dirty="0"/>
              <a:t>This segmentation is important for analyzing different demand patterns and technology needs.</a:t>
            </a:r>
          </a:p>
          <a:p>
            <a:pPr>
              <a:buFont typeface="+mj-lt"/>
              <a:buAutoNum type="arabicPeriod"/>
            </a:pPr>
            <a:r>
              <a:rPr lang="en-US" b="1" dirty="0"/>
              <a:t>National vs. Regional Representation</a:t>
            </a:r>
            <a:endParaRPr lang="en-US" dirty="0"/>
          </a:p>
          <a:p>
            <a:pPr marL="742950" lvl="1" indent="-285750">
              <a:buFont typeface="Arial" panose="020B0604020202020204" pitchFamily="34" charset="0"/>
              <a:buChar char="•"/>
            </a:pPr>
            <a:r>
              <a:rPr lang="en-US" dirty="0"/>
              <a:t>Does the model represent the </a:t>
            </a:r>
            <a:r>
              <a:rPr lang="en-US" b="1" dirty="0"/>
              <a:t>entire country</a:t>
            </a:r>
            <a:r>
              <a:rPr lang="en-US" dirty="0"/>
              <a:t>, or is it focused on </a:t>
            </a:r>
            <a:r>
              <a:rPr lang="en-US" b="1" dirty="0"/>
              <a:t>specific regions</a:t>
            </a:r>
            <a:r>
              <a:rPr lang="en-US" dirty="0"/>
              <a:t>?</a:t>
            </a:r>
          </a:p>
          <a:p>
            <a:pPr marL="742950" lvl="1" indent="-285750">
              <a:buFont typeface="Arial" panose="020B0604020202020204" pitchFamily="34" charset="0"/>
              <a:buChar char="•"/>
            </a:pPr>
            <a:r>
              <a:rPr lang="en-US" dirty="0"/>
              <a:t>Some transport models might only cover major urban centers or key industrial corridors rather than a nationwide assessment.</a:t>
            </a:r>
          </a:p>
          <a:p>
            <a:pPr marL="742950" lvl="1" indent="-285750">
              <a:buFont typeface="Arial" panose="020B0604020202020204" pitchFamily="34" charset="0"/>
              <a:buChar char="•"/>
            </a:pPr>
            <a:endParaRPr lang="en-US" dirty="0"/>
          </a:p>
          <a:p>
            <a:r>
              <a:rPr lang="en-US" dirty="0"/>
              <a:t>Temporal scope determines the time horizon and frequency of data used in the model, affecting long-term planning and policy relevance.</a:t>
            </a:r>
          </a:p>
          <a:p>
            <a:pPr>
              <a:buFont typeface="+mj-lt"/>
              <a:buAutoNum type="arabicPeriod"/>
            </a:pPr>
            <a:r>
              <a:rPr lang="en-US" b="1" dirty="0"/>
              <a:t>Modeling Period: Short-Term vs. Long-Term</a:t>
            </a:r>
            <a:endParaRPr lang="en-US" dirty="0"/>
          </a:p>
          <a:p>
            <a:pPr marL="742950" lvl="1" indent="-285750">
              <a:buFont typeface="Arial" panose="020B0604020202020204" pitchFamily="34" charset="0"/>
              <a:buChar char="•"/>
            </a:pPr>
            <a:r>
              <a:rPr lang="en-US" b="1" dirty="0"/>
              <a:t>Short-term models</a:t>
            </a:r>
            <a:r>
              <a:rPr lang="en-US" dirty="0"/>
              <a:t> (e.g., 5–10 years) focus on immediate policy interventions, operational improvements, and near-future projections.</a:t>
            </a:r>
          </a:p>
          <a:p>
            <a:pPr marL="742950" lvl="1" indent="-285750">
              <a:buFont typeface="Arial" panose="020B0604020202020204" pitchFamily="34" charset="0"/>
              <a:buChar char="•"/>
            </a:pPr>
            <a:r>
              <a:rPr lang="en-US" b="1" dirty="0"/>
              <a:t>Long-term models</a:t>
            </a:r>
            <a:r>
              <a:rPr lang="en-US" dirty="0"/>
              <a:t> (e.g., 20–50 years) are essential for energy system planning, infrastructure investment, and decarbonization pathways.</a:t>
            </a:r>
          </a:p>
          <a:p>
            <a:pPr>
              <a:buFont typeface="+mj-lt"/>
              <a:buAutoNum type="arabicPeriod"/>
            </a:pPr>
            <a:r>
              <a:rPr lang="en-US" b="1" dirty="0"/>
              <a:t>Annual vs. Seasonal Data</a:t>
            </a:r>
            <a:endParaRPr lang="en-US" dirty="0"/>
          </a:p>
          <a:p>
            <a:pPr marL="742950" lvl="1" indent="-285750">
              <a:buFont typeface="Arial" panose="020B0604020202020204" pitchFamily="34" charset="0"/>
              <a:buChar char="•"/>
            </a:pPr>
            <a:r>
              <a:rPr lang="en-US" b="1" dirty="0"/>
              <a:t>Annual models</a:t>
            </a:r>
            <a:r>
              <a:rPr lang="en-US" dirty="0"/>
              <a:t> use aggregated yearly data, suitable for long-term energy and emissions forecasting.</a:t>
            </a:r>
          </a:p>
          <a:p>
            <a:pPr marL="742950" lvl="1" indent="-285750">
              <a:buFont typeface="Arial" panose="020B0604020202020204" pitchFamily="34" charset="0"/>
              <a:buChar char="•"/>
            </a:pPr>
            <a:r>
              <a:rPr lang="en-US" b="1" dirty="0"/>
              <a:t>Seasonal models</a:t>
            </a:r>
            <a:r>
              <a:rPr lang="en-US" dirty="0"/>
              <a:t> incorporate </a:t>
            </a:r>
            <a:r>
              <a:rPr lang="en-US" b="1" dirty="0"/>
              <a:t>seasonal variations</a:t>
            </a:r>
            <a:r>
              <a:rPr lang="en-US" dirty="0"/>
              <a:t>, which can be critical for transport demand changes due to weather, tourism, or agricultural cycles.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C8AAFC9-1EBD-8DB0-0F14-9892D2A489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136696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2C51B3-3D84-A88B-6701-0FBEFD46034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381767E-9638-3DFE-7FE4-3172BA7E283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69E2435-422C-3CD8-C45D-1BF59A3A563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Transport data can be collected from a wide range of sources.</a:t>
            </a:r>
            <a:br>
              <a:rPr lang="en-GB" dirty="0"/>
            </a:br>
            <a:r>
              <a:rPr lang="en-GB" dirty="0"/>
              <a:t>1. </a:t>
            </a:r>
            <a:r>
              <a:rPr lang="en-US" b="1" dirty="0"/>
              <a:t>National Statistics Offices</a:t>
            </a:r>
            <a:br>
              <a:rPr lang="en-US" dirty="0"/>
            </a:br>
            <a:r>
              <a:rPr lang="en-US" i="1" dirty="0"/>
              <a:t>These offices provide a wide range of official data at the national level, often including detailed records on transportation infrastructure, vehicle fleets, traffic volumes, and fuel consumption.</a:t>
            </a:r>
            <a:endParaRPr lang="en-GB" i="1" dirty="0"/>
          </a:p>
          <a:p>
            <a:pPr marL="0" lvl="0" indent="0" algn="l" rtl="0">
              <a:lnSpc>
                <a:spcPct val="100000"/>
              </a:lnSpc>
              <a:spcBef>
                <a:spcPts val="0"/>
              </a:spcBef>
              <a:spcAft>
                <a:spcPts val="0"/>
              </a:spcAft>
              <a:buClr>
                <a:schemeClr val="dk1"/>
              </a:buClr>
              <a:buSzPts val="1200"/>
              <a:buFont typeface="Calibri"/>
              <a:buNone/>
            </a:pPr>
            <a:endParaRPr lang="en-US" b="1" dirty="0"/>
          </a:p>
          <a:p>
            <a:pPr marL="0" lvl="0" indent="0" algn="l" rtl="0">
              <a:lnSpc>
                <a:spcPct val="100000"/>
              </a:lnSpc>
              <a:spcBef>
                <a:spcPts val="0"/>
              </a:spcBef>
              <a:spcAft>
                <a:spcPts val="0"/>
              </a:spcAft>
              <a:buClr>
                <a:schemeClr val="dk1"/>
              </a:buClr>
              <a:buSzPts val="1200"/>
              <a:buFont typeface="Calibri"/>
              <a:buNone/>
            </a:pPr>
            <a:r>
              <a:rPr lang="en-US" b="1" dirty="0"/>
              <a:t>2. International Organizations</a:t>
            </a:r>
            <a:br>
              <a:rPr lang="en-US" dirty="0"/>
            </a:br>
            <a:r>
              <a:rPr lang="en-US" i="1" dirty="0"/>
              <a:t>International bodies such as the World Bank, IEA, UNECE, and IATTC collect and publish cross-country data and provide comparative datasets for transport and energy sectors, often with a focus on policy and development goals.</a:t>
            </a:r>
          </a:p>
          <a:p>
            <a:pPr marL="0" lvl="0" indent="0" algn="l" rtl="0">
              <a:lnSpc>
                <a:spcPct val="100000"/>
              </a:lnSpc>
              <a:spcBef>
                <a:spcPts val="0"/>
              </a:spcBef>
              <a:spcAft>
                <a:spcPts val="0"/>
              </a:spcAft>
              <a:buClr>
                <a:schemeClr val="dk1"/>
              </a:buClr>
              <a:buSzPts val="1200"/>
              <a:buFont typeface="Calibri"/>
              <a:buNone/>
            </a:pPr>
            <a:endParaRPr lang="en-US" b="1" dirty="0"/>
          </a:p>
          <a:p>
            <a:pPr marL="0" lvl="0" indent="0" algn="l" rtl="0">
              <a:lnSpc>
                <a:spcPct val="100000"/>
              </a:lnSpc>
              <a:spcBef>
                <a:spcPts val="0"/>
              </a:spcBef>
              <a:spcAft>
                <a:spcPts val="0"/>
              </a:spcAft>
              <a:buClr>
                <a:schemeClr val="dk1"/>
              </a:buClr>
              <a:buSzPts val="1200"/>
              <a:buFont typeface="Calibri"/>
              <a:buNone/>
            </a:pPr>
            <a:r>
              <a:rPr lang="en-US" b="1" dirty="0"/>
              <a:t>3. Industry Reports and Academic Studies</a:t>
            </a:r>
            <a:br>
              <a:rPr lang="en-US" dirty="0"/>
            </a:br>
            <a:r>
              <a:rPr lang="en-US" i="1" dirty="0"/>
              <a:t>Reports from private-sector consultants, market research firms, and think tanks can provide valuable insights into transport sector trends, emerging technologies, and investment opportunities.</a:t>
            </a:r>
            <a:r>
              <a:rPr lang="en-US" dirty="0"/>
              <a:t> Peer-reviewed studies and academic articles provide methodological insights, case studies, and in-depth analyses of transport </a:t>
            </a:r>
            <a:r>
              <a:rPr lang="en-US" dirty="0" err="1"/>
              <a:t>behaviour</a:t>
            </a:r>
            <a:r>
              <a:rPr lang="en-US" dirty="0"/>
              <a:t>, emissions, and system modelling.</a:t>
            </a:r>
            <a:br>
              <a:rPr lang="en-US" dirty="0"/>
            </a:br>
            <a:endParaRPr lang="en-US" dirty="0"/>
          </a:p>
          <a:p>
            <a:pPr marL="0" lvl="0" indent="0" algn="l" rtl="0">
              <a:lnSpc>
                <a:spcPct val="100000"/>
              </a:lnSpc>
              <a:spcBef>
                <a:spcPts val="0"/>
              </a:spcBef>
              <a:spcAft>
                <a:spcPts val="0"/>
              </a:spcAft>
              <a:buClr>
                <a:schemeClr val="dk1"/>
              </a:buClr>
              <a:buSzPts val="1200"/>
              <a:buFont typeface="Calibri"/>
              <a:buNone/>
            </a:pPr>
            <a:r>
              <a:rPr lang="en-US" b="1" dirty="0"/>
              <a:t>4. Survey Data and Stakeholder Consultations</a:t>
            </a:r>
            <a:br>
              <a:rPr lang="en-US" dirty="0"/>
            </a:br>
            <a:r>
              <a:rPr lang="en-US" i="1" dirty="0"/>
              <a:t>Surveys and consultations with stakeholders, such as transport companies, government agencies, and local communities, provide qualitative and quantitative data on transport demand and </a:t>
            </a:r>
            <a:r>
              <a:rPr lang="en-US" i="1" dirty="0" err="1"/>
              <a:t>behaviour</a:t>
            </a:r>
            <a:r>
              <a:rPr lang="en-US" i="1" dirty="0"/>
              <a:t>.</a:t>
            </a:r>
            <a:endParaRPr dirty="0"/>
          </a:p>
        </p:txBody>
      </p:sp>
      <p:sp>
        <p:nvSpPr>
          <p:cNvPr id="165" name="Google Shape;165;p13:notes">
            <a:extLst>
              <a:ext uri="{FF2B5EF4-FFF2-40B4-BE49-F238E27FC236}">
                <a16:creationId xmlns:a16="http://schemas.microsoft.com/office/drawing/2014/main" id="{75107785-585E-1F02-FAFD-98301AA9CFD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34585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E286F72-37F0-CBE7-36EC-61C9E22B0B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41A0A87-4485-AA0E-424C-56792F4802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3787F2A-B9F8-34E4-C663-0BE5068C3E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Example sources include the Asian Transport Outlook from the Asian Development Bank (ADB) and the Transport Starter Data Kit from the Climate Compatible Growth programme (CCG) and the Partnership on Sustainable, Low Carbon Transport (SLOCAT).</a:t>
            </a:r>
            <a:endParaRPr dirty="0"/>
          </a:p>
        </p:txBody>
      </p:sp>
      <p:sp>
        <p:nvSpPr>
          <p:cNvPr id="165" name="Google Shape;165;p13:notes">
            <a:extLst>
              <a:ext uri="{FF2B5EF4-FFF2-40B4-BE49-F238E27FC236}">
                <a16:creationId xmlns:a16="http://schemas.microsoft.com/office/drawing/2014/main" id="{FC78F767-7614-4019-E476-67645436B19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826319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DB49C1A-CDE3-C696-DD67-4DE0C00C8DB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625971D-6521-B804-D314-3BEA73BEE3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7B08B24-8665-5CBE-5C04-9FC32F3FA92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Example sources include the Transport Data Commons from the Transport Data Commons Initiative (TDCI) and the World Road Statistics from the International Road Federation (IRF).</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0143AAA-5567-06D3-15B0-3390810DC9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59580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AA00C5E-A0CB-8F98-4B63-516FC3EB3C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DD69786-20C3-46B6-1D03-0114D3A91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AFD01-D15F-F872-993F-BD03E3DEB4A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modelling in </a:t>
            </a:r>
            <a:r>
              <a:rPr lang="en-US" b="1" dirty="0" err="1"/>
              <a:t>OSeMOSYS</a:t>
            </a:r>
            <a:r>
              <a:rPr lang="en-US" dirty="0"/>
              <a:t> relies on a structured set of data inputs that define the operation, costs, and emissions of transport technologies. These parameters are essential for capturing the dynamics of transport demand, infrastructure, and energy consumption over time.</a:t>
            </a:r>
          </a:p>
          <a:p>
            <a:endParaRPr lang="en-US" dirty="0"/>
          </a:p>
          <a:p>
            <a:r>
              <a:rPr lang="en-US" b="1" dirty="0"/>
              <a:t>The Key Data Categories for Transport Modelling in </a:t>
            </a:r>
            <a:r>
              <a:rPr lang="en-US" b="1" dirty="0" err="1"/>
              <a:t>OSeMOSYS</a:t>
            </a:r>
            <a:r>
              <a:rPr lang="en-US" b="1" dirty="0"/>
              <a:t> are:</a:t>
            </a:r>
          </a:p>
          <a:p>
            <a:pPr>
              <a:buFont typeface="+mj-lt"/>
              <a:buAutoNum type="arabicPeriod"/>
            </a:pPr>
            <a:r>
              <a:rPr lang="en-US" b="1" dirty="0"/>
              <a:t>Accumulated Annual Demand</a:t>
            </a:r>
            <a:endParaRPr lang="en-US" dirty="0"/>
          </a:p>
          <a:p>
            <a:pPr marL="742950" lvl="1" indent="-285750">
              <a:buFont typeface="Arial" panose="020B0604020202020204" pitchFamily="34" charset="0"/>
              <a:buChar char="•"/>
            </a:pPr>
            <a:r>
              <a:rPr lang="en-US" dirty="0"/>
              <a:t>Represents the total transport demand over a given period (e.g., passenger-kilometers or </a:t>
            </a:r>
            <a:r>
              <a:rPr lang="en-US" dirty="0" err="1"/>
              <a:t>tonne</a:t>
            </a:r>
            <a:r>
              <a:rPr lang="en-US" dirty="0"/>
              <a:t>-kilometers).</a:t>
            </a:r>
          </a:p>
          <a:p>
            <a:pPr marL="742950" lvl="1" indent="-285750">
              <a:buFont typeface="Arial" panose="020B0604020202020204" pitchFamily="34" charset="0"/>
              <a:buChar char="•"/>
            </a:pPr>
            <a:r>
              <a:rPr lang="en-US" dirty="0"/>
              <a:t>Used to ensure that the system meets expected transport service requirements.</a:t>
            </a:r>
          </a:p>
          <a:p>
            <a:pPr>
              <a:buFont typeface="+mj-lt"/>
              <a:buAutoNum type="arabicPeriod"/>
            </a:pPr>
            <a:r>
              <a:rPr lang="en-US" b="1" dirty="0"/>
              <a:t>Capacity to Activity Unit</a:t>
            </a:r>
            <a:endParaRPr lang="en-US" dirty="0"/>
          </a:p>
          <a:p>
            <a:pPr marL="742950" lvl="1" indent="-285750">
              <a:buFont typeface="Arial" panose="020B0604020202020204" pitchFamily="34" charset="0"/>
              <a:buChar char="•"/>
            </a:pPr>
            <a:r>
              <a:rPr lang="en-US" dirty="0"/>
              <a:t>Defines the relationship between installed capacity and the level of transport activity that can be supported.</a:t>
            </a:r>
          </a:p>
          <a:p>
            <a:pPr marL="742950" lvl="1" indent="-285750">
              <a:buFont typeface="Arial" panose="020B0604020202020204" pitchFamily="34" charset="0"/>
              <a:buChar char="•"/>
            </a:pPr>
            <a:r>
              <a:rPr lang="en-US" dirty="0"/>
              <a:t>For example, how many passenger-kilometers or </a:t>
            </a:r>
            <a:r>
              <a:rPr lang="en-US" dirty="0" err="1"/>
              <a:t>tonne</a:t>
            </a:r>
            <a:r>
              <a:rPr lang="en-US" dirty="0"/>
              <a:t>-kilometers a unit of vehicle capacity can provide.</a:t>
            </a:r>
          </a:p>
          <a:p>
            <a:pPr>
              <a:buFont typeface="+mj-lt"/>
              <a:buAutoNum type="arabicPeriod"/>
            </a:pPr>
            <a:r>
              <a:rPr lang="en-US" b="1" dirty="0"/>
              <a:t>Output Activity Ratio</a:t>
            </a:r>
            <a:endParaRPr lang="en-US" dirty="0"/>
          </a:p>
          <a:p>
            <a:pPr marL="742950" lvl="1" indent="-285750">
              <a:buFont typeface="Arial" panose="020B0604020202020204" pitchFamily="34" charset="0"/>
              <a:buChar char="•"/>
            </a:pPr>
            <a:r>
              <a:rPr lang="en-US" dirty="0"/>
              <a:t>Determines the amount of useful transport service (e.g., pkm or tkm) generated per unit of activity from a transport technology.</a:t>
            </a:r>
          </a:p>
          <a:p>
            <a:pPr marL="742950" lvl="1" indent="-285750">
              <a:buFont typeface="Arial" panose="020B0604020202020204" pitchFamily="34" charset="0"/>
              <a:buChar char="•"/>
            </a:pPr>
            <a:r>
              <a:rPr lang="en-US" dirty="0"/>
              <a:t>This is crucial for assessing the effectiveness of different transport modes.</a:t>
            </a:r>
          </a:p>
          <a:p>
            <a:pPr>
              <a:buFont typeface="+mj-lt"/>
              <a:buAutoNum type="arabicPeriod"/>
            </a:pPr>
            <a:r>
              <a:rPr lang="en-US" b="1" dirty="0"/>
              <a:t>Input Activity Ratio</a:t>
            </a:r>
            <a:endParaRPr lang="en-US" dirty="0"/>
          </a:p>
          <a:p>
            <a:pPr marL="742950" lvl="1" indent="-285750">
              <a:buFont typeface="Arial" panose="020B0604020202020204" pitchFamily="34" charset="0"/>
              <a:buChar char="•"/>
            </a:pPr>
            <a:r>
              <a:rPr lang="en-US" dirty="0"/>
              <a:t>Specifies the energy or fuel required per unit of transport activity.</a:t>
            </a:r>
          </a:p>
          <a:p>
            <a:pPr marL="742950" lvl="1" indent="-285750">
              <a:buFont typeface="Arial" panose="020B0604020202020204" pitchFamily="34" charset="0"/>
              <a:buChar char="•"/>
            </a:pPr>
            <a:r>
              <a:rPr lang="en-US" dirty="0"/>
              <a:t>Helps model energy consumption patterns for various transport technologies.</a:t>
            </a:r>
          </a:p>
          <a:p>
            <a:pPr>
              <a:buFont typeface="+mj-lt"/>
              <a:buAutoNum type="arabicPeriod"/>
            </a:pPr>
            <a:r>
              <a:rPr lang="en-US" b="1" dirty="0"/>
              <a:t>Residual Capacity</a:t>
            </a:r>
            <a:endParaRPr lang="en-US" dirty="0"/>
          </a:p>
          <a:p>
            <a:pPr marL="742950" lvl="1" indent="-285750">
              <a:buFont typeface="Arial" panose="020B0604020202020204" pitchFamily="34" charset="0"/>
              <a:buChar char="•"/>
            </a:pPr>
            <a:r>
              <a:rPr lang="en-US" dirty="0"/>
              <a:t>Represents existing transport infrastructure or vehicle stock that continues to operate in future model years.</a:t>
            </a:r>
          </a:p>
          <a:p>
            <a:pPr marL="742950" lvl="1" indent="-285750">
              <a:buFont typeface="Arial" panose="020B0604020202020204" pitchFamily="34" charset="0"/>
              <a:buChar char="•"/>
            </a:pPr>
            <a:r>
              <a:rPr lang="en-US" dirty="0"/>
              <a:t>Allows for a phased transition rather than assuming all vehicles are newly introduced.</a:t>
            </a:r>
          </a:p>
          <a:p>
            <a:pPr>
              <a:buFont typeface="+mj-lt"/>
              <a:buAutoNum type="arabicPeriod"/>
            </a:pPr>
            <a:r>
              <a:rPr lang="en-US" b="1" dirty="0"/>
              <a:t>Operational Life</a:t>
            </a:r>
            <a:endParaRPr lang="en-US" dirty="0"/>
          </a:p>
          <a:p>
            <a:pPr marL="742950" lvl="1" indent="-285750">
              <a:buFont typeface="Arial" panose="020B0604020202020204" pitchFamily="34" charset="0"/>
              <a:buChar char="•"/>
            </a:pPr>
            <a:r>
              <a:rPr lang="en-US" dirty="0"/>
              <a:t>Defines the lifespan of transport technologies, including vehicles, infrastructure, and equipment.</a:t>
            </a:r>
          </a:p>
          <a:p>
            <a:pPr marL="742950" lvl="1" indent="-285750">
              <a:buFont typeface="Arial" panose="020B0604020202020204" pitchFamily="34" charset="0"/>
              <a:buChar char="•"/>
            </a:pPr>
            <a:r>
              <a:rPr lang="en-US" dirty="0"/>
              <a:t>Ensures that replacements and decommissioning of assets are accounted for in long-term planning.</a:t>
            </a:r>
          </a:p>
          <a:p>
            <a:pPr>
              <a:buFont typeface="+mj-lt"/>
              <a:buAutoNum type="arabicPeriod"/>
            </a:pPr>
            <a:r>
              <a:rPr lang="en-US" b="1" dirty="0"/>
              <a:t>Capital Cost</a:t>
            </a:r>
            <a:endParaRPr lang="en-US" dirty="0"/>
          </a:p>
          <a:p>
            <a:pPr marL="742950" lvl="1" indent="-285750">
              <a:buFont typeface="Arial" panose="020B0604020202020204" pitchFamily="34" charset="0"/>
              <a:buChar char="•"/>
            </a:pPr>
            <a:r>
              <a:rPr lang="en-US" dirty="0"/>
              <a:t>Represents the investment cost required to deploy transport technologies.</a:t>
            </a:r>
          </a:p>
          <a:p>
            <a:pPr marL="742950" lvl="1" indent="-285750">
              <a:buFont typeface="Arial" panose="020B0604020202020204" pitchFamily="34" charset="0"/>
              <a:buChar char="•"/>
            </a:pPr>
            <a:r>
              <a:rPr lang="en-US" dirty="0"/>
              <a:t>Key factor in determining the feasibility of new infrastructure, vehicle fleets, and technology shifts.</a:t>
            </a:r>
          </a:p>
          <a:p>
            <a:pPr>
              <a:buFont typeface="+mj-lt"/>
              <a:buAutoNum type="arabicPeriod"/>
            </a:pPr>
            <a:r>
              <a:rPr lang="en-US" b="1" dirty="0"/>
              <a:t>Fixed Cost</a:t>
            </a:r>
            <a:endParaRPr lang="en-US" dirty="0"/>
          </a:p>
          <a:p>
            <a:pPr marL="742950" lvl="1" indent="-285750">
              <a:buFont typeface="Arial" panose="020B0604020202020204" pitchFamily="34" charset="0"/>
              <a:buChar char="•"/>
            </a:pPr>
            <a:r>
              <a:rPr lang="en-US" dirty="0"/>
              <a:t>Captures the costs that do not vary with the level of transport activity, such as infrastructure maintenance.</a:t>
            </a:r>
          </a:p>
          <a:p>
            <a:pPr marL="742950" lvl="1" indent="-285750">
              <a:buFont typeface="Arial" panose="020B0604020202020204" pitchFamily="34" charset="0"/>
              <a:buChar char="•"/>
            </a:pPr>
            <a:r>
              <a:rPr lang="en-US" dirty="0"/>
              <a:t>Important for evaluating long-term financial commitments in the transport sector.</a:t>
            </a:r>
          </a:p>
          <a:p>
            <a:pPr>
              <a:buFont typeface="+mj-lt"/>
              <a:buAutoNum type="arabicPeriod"/>
            </a:pPr>
            <a:r>
              <a:rPr lang="en-US" b="1" dirty="0"/>
              <a:t>Variable Cost</a:t>
            </a:r>
            <a:endParaRPr lang="en-US" dirty="0"/>
          </a:p>
          <a:p>
            <a:pPr marL="742950" lvl="1" indent="-285750">
              <a:buFont typeface="Arial" panose="020B0604020202020204" pitchFamily="34" charset="0"/>
              <a:buChar char="•"/>
            </a:pPr>
            <a:r>
              <a:rPr lang="en-US" dirty="0"/>
              <a:t>Reflects costs that change with transport activity, such as fuel costs, operational expenses, and maintenance per kilometer traveled.</a:t>
            </a:r>
          </a:p>
          <a:p>
            <a:pPr marL="742950" lvl="1" indent="-285750">
              <a:buFont typeface="Arial" panose="020B0604020202020204" pitchFamily="34" charset="0"/>
              <a:buChar char="•"/>
            </a:pPr>
            <a:r>
              <a:rPr lang="en-US" dirty="0"/>
              <a:t>Critical for assessing the economic competitiveness of different transport options.</a:t>
            </a:r>
          </a:p>
          <a:p>
            <a:pPr>
              <a:buFont typeface="+mj-lt"/>
              <a:buAutoNum type="arabicPeriod"/>
            </a:pPr>
            <a:r>
              <a:rPr lang="en-US" b="1" dirty="0"/>
              <a:t>Emission Activity Ratio</a:t>
            </a:r>
            <a:endParaRPr lang="en-US" dirty="0"/>
          </a:p>
          <a:p>
            <a:pPr>
              <a:buFont typeface="Arial" panose="020B0604020202020204" pitchFamily="34" charset="0"/>
              <a:buChar char="•"/>
            </a:pPr>
            <a:r>
              <a:rPr lang="en-US" dirty="0"/>
              <a:t>Defines the emissions generated per unit of transport activity.</a:t>
            </a:r>
          </a:p>
          <a:p>
            <a:pPr>
              <a:buFont typeface="Arial" panose="020B0604020202020204" pitchFamily="34" charset="0"/>
              <a:buChar char="•"/>
            </a:pPr>
            <a:r>
              <a:rPr lang="en-US" dirty="0"/>
              <a:t>Used to calculate total transport-sector emissions under different scenarios and to evaluate decarbonization strategies.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FA1CDE9-FBEB-DD52-2F38-4375167FB8F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469397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8EDBD49-B638-EED8-DD6E-352C9AB693B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01A6466-1131-833A-490F-2B53B0616C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B90E050-75C5-F34F-21F5-E8D96DE775A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Example sources include the </a:t>
            </a:r>
            <a:r>
              <a:rPr lang="en-GB" dirty="0" err="1"/>
              <a:t>DataBank</a:t>
            </a:r>
            <a:r>
              <a:rPr lang="en-GB" dirty="0"/>
              <a:t> from the World Bank Group (WBG) and </a:t>
            </a:r>
            <a:r>
              <a:rPr lang="en-GB" dirty="0" err="1"/>
              <a:t>Railisa</a:t>
            </a:r>
            <a:r>
              <a:rPr lang="en-GB" dirty="0"/>
              <a:t> from the International Union of Railways (UIC).</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EF90AC-550F-FE6E-0CE3-32ACC9C18EA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65545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44D40A2-9AE0-FF7F-A52D-807ABABF801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9CF8416-B549-D0BE-0D14-DAB3CD06A5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D0D06A9-EAE9-2326-359B-7BF5FEEB7E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Example sources include the Demand Technologies Data from International Energy Agency Energy Technology Systems Analysis program (IEA-ETSAP) and European Data Portal from the European Union.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6C37B7-D602-6C6E-82F1-78D1390AFB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59207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41A3AF6-DAAE-B89E-B6CC-D9A9E254650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0CB29A7-DA2D-6F80-660E-70A42B1AAF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7F6FC93-8105-0AD7-2D02-6E1CA142C4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Data gaps refer to missing, incomplete, or insufficient information in datasets that prevent accurate analysis, decision-making, or modeling. Data gaps can affect the quality of results, leading to uncertainties in policy recommendations, energy planning, and infrastructure investments. Filling these gaps is crucial for enhancing the robustness of transport sector models and ensuring that outcomes are reflective of real-world conditions</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Data gaps can appear due to various reasons: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Limited data collection: In many countries, especially those in the Global South, the availability of transport data may be limited due to gaps in national data collection systems or lack of consistent monitoring.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Outdated models: Models that are used to simulate transport systems may not always reflect the most current data or technologies, leading to outdated assumptions and projections.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Inaccessible sources: Some relevant data sources may be difficult to access due to legal, financial, or technological barriers, such as proprietary data or lack of public access to certain datasets.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Lack of data standardization: Data collected from different sources may not be standardized, making it difficult to combine or compare datasets across regions or time periods.</a:t>
            </a:r>
            <a:br>
              <a:rPr lang="en-US" dirty="0"/>
            </a:br>
            <a:endParaRPr lang="en-US" dirty="0"/>
          </a:p>
          <a:p>
            <a:pPr marL="0" lvl="0" indent="0" algn="l" rtl="0">
              <a:lnSpc>
                <a:spcPct val="100000"/>
              </a:lnSpc>
              <a:spcBef>
                <a:spcPts val="0"/>
              </a:spcBef>
              <a:spcAft>
                <a:spcPts val="0"/>
              </a:spcAft>
              <a:buClr>
                <a:schemeClr val="dk1"/>
              </a:buClr>
              <a:buSzPts val="1200"/>
              <a:buFont typeface="Calibri"/>
              <a:buNone/>
            </a:pPr>
            <a:r>
              <a:rPr lang="en-US" dirty="0"/>
              <a:t>Data gaps are common when modeling the transport sector in </a:t>
            </a:r>
            <a:r>
              <a:rPr lang="en-US" dirty="0" err="1"/>
              <a:t>OSeMOSYS</a:t>
            </a:r>
            <a:r>
              <a:rPr lang="en-US" dirty="0"/>
              <a:t>, but don’t worry!</a:t>
            </a:r>
          </a:p>
        </p:txBody>
      </p:sp>
      <p:sp>
        <p:nvSpPr>
          <p:cNvPr id="165" name="Google Shape;165;p13:notes">
            <a:extLst>
              <a:ext uri="{FF2B5EF4-FFF2-40B4-BE49-F238E27FC236}">
                <a16:creationId xmlns:a16="http://schemas.microsoft.com/office/drawing/2014/main" id="{81B7ACCA-4F9A-A9E4-C647-D1EDEC55DE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698206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A7B8A52-DB03-0922-D236-04E55E6BC71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24F824-C9FC-25F8-FEF6-97A49C0AA87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DD15DE-D778-8430-A9F4-D49995CF47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There are four key main desk-based methods to address data gaps:</a:t>
            </a:r>
          </a:p>
          <a:p>
            <a:pPr marL="0" lvl="0" indent="0" algn="l" rtl="0">
              <a:lnSpc>
                <a:spcPct val="100000"/>
              </a:lnSpc>
              <a:spcBef>
                <a:spcPts val="0"/>
              </a:spcBef>
              <a:spcAft>
                <a:spcPts val="0"/>
              </a:spcAft>
              <a:buClr>
                <a:schemeClr val="dk1"/>
              </a:buClr>
              <a:buSzPts val="1200"/>
              <a:buFont typeface="Calibri"/>
              <a:buNone/>
            </a:pPr>
            <a:endParaRPr lang="en-GB" dirty="0"/>
          </a:p>
          <a:p>
            <a:pPr marL="228600" lvl="0" indent="-228600" algn="l" rtl="0">
              <a:lnSpc>
                <a:spcPct val="100000"/>
              </a:lnSpc>
              <a:spcBef>
                <a:spcPts val="0"/>
              </a:spcBef>
              <a:spcAft>
                <a:spcPts val="0"/>
              </a:spcAft>
              <a:buClr>
                <a:schemeClr val="dk1"/>
              </a:buClr>
              <a:buSzPts val="1200"/>
              <a:buFont typeface="Calibri"/>
              <a:buAutoNum type="arabicPeriod"/>
            </a:pPr>
            <a:r>
              <a:rPr lang="en-GB" b="1" dirty="0"/>
              <a:t>Calculation: </a:t>
            </a:r>
            <a:r>
              <a:rPr lang="en-US" dirty="0"/>
              <a:t>Involves using available data and known formulas or relationships to compute a value based on actual, measurable factors that influence the outcome. Calculation is often the most straightforward method when you have complete data on the relevant </a:t>
            </a:r>
            <a:r>
              <a:rPr lang="en-US" dirty="0" err="1"/>
              <a:t>variables.This</a:t>
            </a:r>
            <a:r>
              <a:rPr lang="en-US" dirty="0"/>
              <a:t> method uses well-established relationships between variables. For example, fuel consumption can be calculated based on vehicle type, distance traveled, and fuel efficiency.</a:t>
            </a:r>
          </a:p>
          <a:p>
            <a:pPr marL="228600" lvl="0" indent="-228600" algn="l" rtl="0">
              <a:lnSpc>
                <a:spcPct val="100000"/>
              </a:lnSpc>
              <a:spcBef>
                <a:spcPts val="0"/>
              </a:spcBef>
              <a:spcAft>
                <a:spcPts val="0"/>
              </a:spcAft>
              <a:buClr>
                <a:schemeClr val="dk1"/>
              </a:buClr>
              <a:buSzPts val="1200"/>
              <a:buFont typeface="Calibri"/>
              <a:buAutoNum type="arabicPeriod"/>
            </a:pPr>
            <a:endParaRPr lang="en-GB" dirty="0"/>
          </a:p>
          <a:p>
            <a:pPr marL="228600" lvl="0" indent="-228600" algn="l" rtl="0">
              <a:lnSpc>
                <a:spcPct val="100000"/>
              </a:lnSpc>
              <a:spcBef>
                <a:spcPts val="0"/>
              </a:spcBef>
              <a:spcAft>
                <a:spcPts val="0"/>
              </a:spcAft>
              <a:buClr>
                <a:schemeClr val="dk1"/>
              </a:buClr>
              <a:buSzPts val="1200"/>
              <a:buFont typeface="Calibri"/>
              <a:buAutoNum type="arabicPeriod"/>
            </a:pPr>
            <a:r>
              <a:rPr lang="en-GB" b="1" dirty="0"/>
              <a:t>Extrapolation or interpolation: </a:t>
            </a:r>
            <a:r>
              <a:rPr lang="en-US" dirty="0"/>
              <a:t>Extrapolation extends trends from known data points to estimate missing values beyond the observed range. This method is often used to predict future values or estimate missing data points outside the available </a:t>
            </a:r>
            <a:r>
              <a:rPr lang="en-US" dirty="0" err="1"/>
              <a:t>range.It</a:t>
            </a:r>
            <a:r>
              <a:rPr lang="en-US" dirty="0"/>
              <a:t> relies on the assumption that the trends observed in the data will continue into the future or extend to unknown data points. Interpolation estimates data points within a known range by using the existing data points on either side. This method is used when the data point falls within the range of observed values, and you want to estimate its </a:t>
            </a:r>
            <a:r>
              <a:rPr lang="en-US" dirty="0" err="1"/>
              <a:t>value.It</a:t>
            </a:r>
            <a:r>
              <a:rPr lang="en-US" dirty="0"/>
              <a:t> assumes that the data points follow a continuous pattern and that the trend will remain consistent.</a:t>
            </a:r>
          </a:p>
          <a:p>
            <a:pPr marL="228600" lvl="0" indent="-228600" algn="l" rtl="0">
              <a:lnSpc>
                <a:spcPct val="100000"/>
              </a:lnSpc>
              <a:spcBef>
                <a:spcPts val="0"/>
              </a:spcBef>
              <a:spcAft>
                <a:spcPts val="0"/>
              </a:spcAft>
              <a:buClr>
                <a:schemeClr val="dk1"/>
              </a:buClr>
              <a:buSzPts val="1200"/>
              <a:buFont typeface="Calibri"/>
              <a:buAutoNum type="arabicPeriod"/>
            </a:pPr>
            <a:endParaRPr lang="en-GB" dirty="0"/>
          </a:p>
          <a:p>
            <a:pPr marL="228600" lvl="0" indent="-228600" algn="l" rtl="0">
              <a:lnSpc>
                <a:spcPct val="100000"/>
              </a:lnSpc>
              <a:spcBef>
                <a:spcPts val="0"/>
              </a:spcBef>
              <a:spcAft>
                <a:spcPts val="0"/>
              </a:spcAft>
              <a:buClr>
                <a:schemeClr val="dk1"/>
              </a:buClr>
              <a:buSzPts val="1200"/>
              <a:buFont typeface="Calibri"/>
              <a:buAutoNum type="arabicPeriod"/>
            </a:pPr>
            <a:r>
              <a:rPr lang="en-GB" b="1" dirty="0"/>
              <a:t>Proxy data: </a:t>
            </a:r>
            <a:r>
              <a:rPr lang="en-US" dirty="0"/>
              <a:t>Use related variables (proxies) to estimate missing data, assuming the proxy behaves similarly to the missing data. Proxy data can be used when direct data is unavailable or difficult to collect. The chosen proxy variable should have a strong correlation with the missing data.</a:t>
            </a:r>
          </a:p>
          <a:p>
            <a:pPr marL="228600" lvl="0" indent="-228600" algn="l" rtl="0">
              <a:lnSpc>
                <a:spcPct val="100000"/>
              </a:lnSpc>
              <a:spcBef>
                <a:spcPts val="0"/>
              </a:spcBef>
              <a:spcAft>
                <a:spcPts val="0"/>
              </a:spcAft>
              <a:buClr>
                <a:schemeClr val="dk1"/>
              </a:buClr>
              <a:buSzPts val="1200"/>
              <a:buFont typeface="Calibri"/>
              <a:buAutoNum type="arabicPeriod"/>
            </a:pPr>
            <a:endParaRPr lang="en-GB" b="1" dirty="0"/>
          </a:p>
          <a:p>
            <a:pPr marL="228600" lvl="0" indent="-228600" algn="l" rtl="0">
              <a:lnSpc>
                <a:spcPct val="100000"/>
              </a:lnSpc>
              <a:spcBef>
                <a:spcPts val="0"/>
              </a:spcBef>
              <a:spcAft>
                <a:spcPts val="0"/>
              </a:spcAft>
              <a:buClr>
                <a:schemeClr val="dk1"/>
              </a:buClr>
              <a:buSzPts val="1200"/>
              <a:buFont typeface="Calibri"/>
              <a:buAutoNum type="arabicPeriod"/>
            </a:pPr>
            <a:r>
              <a:rPr lang="en-GB" b="1" dirty="0"/>
              <a:t>Expert judgement: </a:t>
            </a:r>
            <a:r>
              <a:rPr lang="en-US" dirty="0"/>
              <a:t>Make informed assumptions based on expert judgement or literature review. Clearly document your reasoning and how the assumptions may influence the results to build credibility and transparency. Expert judgment can be especially helpful when no data is available, or the available data is not sufficiently </a:t>
            </a:r>
            <a:r>
              <a:rPr lang="en-US" dirty="0" err="1"/>
              <a:t>detailed.It</a:t>
            </a:r>
            <a:r>
              <a:rPr lang="en-US" dirty="0"/>
              <a:t> involves making assumptions based on expertise, previous studies, or empirical evidence from similar regions or </a:t>
            </a:r>
            <a:r>
              <a:rPr lang="en-US" dirty="0" err="1"/>
              <a:t>sectors.It’s</a:t>
            </a:r>
            <a:r>
              <a:rPr lang="en-US" dirty="0"/>
              <a:t> critical to document the rationale behind any assumptions to ensure transparency and reproducibility.</a:t>
            </a:r>
            <a:endParaRPr dirty="0"/>
          </a:p>
        </p:txBody>
      </p:sp>
      <p:sp>
        <p:nvSpPr>
          <p:cNvPr id="165" name="Google Shape;165;p13:notes">
            <a:extLst>
              <a:ext uri="{FF2B5EF4-FFF2-40B4-BE49-F238E27FC236}">
                <a16:creationId xmlns:a16="http://schemas.microsoft.com/office/drawing/2014/main" id="{2C95C8B2-978E-1045-36D7-99FAD15989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3462768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B527E96-53FC-5898-6475-779685D3169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91F94AF-012F-C080-2930-A37516FC92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EDCEB0-A5A3-2FC1-3480-89F1AB5B09C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 certain data points are missing, models often rely on assumptions and estimations to fill the gaps. These assumptions can be based on expert judgement, previous studies, or mathematical methods like extrapolation or interpolation. While these methods are necessary for constructing a functioning model in the absence of complete data, they inherently introduce uncertainty. This is because the estimated values are not based on actual observed data but rather on approximations that may not perfectly reflect real-world conditions. The more data points are missing, or the more critical the missing data is to the model’s outcomes, the greater the uncertainty. In transport modeling, for example, missing information on vehicle stock, fuel consumption, or traffic patterns can significantly affect the results and lead to increased variability in the predictions.</a:t>
            </a:r>
          </a:p>
          <a:p>
            <a:endParaRPr lang="en-US" dirty="0"/>
          </a:p>
          <a:p>
            <a:r>
              <a:rPr lang="en-US" dirty="0"/>
              <a:t>Uncertainty itself refers to the lack of confidence in a piece of information, model, or prediction. It acknowledges that data, models, and forecasts are rarely perfect and that the systems being modeled—especially complex ones like transportation or energy—are influenced by numerous dynamic factors. No model can fully capture the complexity of real-world systems, and even with the best data collection and analytical techniques, imperfections remain. These imperfections can stem from various sources. Data uncertainty arises when datasets are incomplete, inaccurate, or unavailable, while model uncertainty reflects the simplifications or assumptions inherent in the model structure itself. Furthermore, forecast uncertainty emerges when models are used to predict future outcomes, as future developments—whether technological, economic, or political—are difficult to foresee with complete certainty.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E12B17-62A5-80FC-DFD1-2F63C984548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368760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BC09CE3-EF19-F255-7E5D-70AD903A18D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D3C9B7B-516C-6602-41D5-684314E269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004E845-A047-08A7-F91E-CB24459C50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Uncertainty can be managed through sensitivity analysis and scenario analysis.</a:t>
            </a:r>
            <a:br>
              <a:rPr lang="en-GB" dirty="0"/>
            </a:br>
            <a:r>
              <a:rPr lang="en-US" b="1" dirty="0"/>
              <a:t>Sensitivity analysis </a:t>
            </a:r>
            <a:r>
              <a:rPr lang="en-US" dirty="0"/>
              <a:t>is a technique used to determine how changes in the input variables of a model affect the model’s outputs. It helps identify which inputs have the most significant influence on the model’s results, allowing you to assess where uncertainties might be most impactful.</a:t>
            </a:r>
            <a:br>
              <a:rPr lang="en-US" dirty="0"/>
            </a:br>
            <a:r>
              <a:rPr lang="en-US" b="1" dirty="0"/>
              <a:t>Scenario analysis </a:t>
            </a:r>
            <a:r>
              <a:rPr lang="en-US" dirty="0"/>
              <a:t>is a technique that explores different possible futures by altering assumptions about key variables or external factors. It is used to examine the implications of various scenarios—often incorporating a range of assumptions about factors such as technological developments, policy changes, or market trends.</a:t>
            </a:r>
            <a:endParaRPr dirty="0"/>
          </a:p>
        </p:txBody>
      </p:sp>
      <p:sp>
        <p:nvSpPr>
          <p:cNvPr id="165" name="Google Shape;165;p13:notes">
            <a:extLst>
              <a:ext uri="{FF2B5EF4-FFF2-40B4-BE49-F238E27FC236}">
                <a16:creationId xmlns:a16="http://schemas.microsoft.com/office/drawing/2014/main" id="{A9E43F49-B4C6-2FCD-7F22-7BF13B7AC53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2337664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A7908B-9538-C427-815C-A8B41274E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377B5C-1BEE-5BA4-20F5-0363E93323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7F48115-95D4-E6CC-72AC-770F0A3F11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Sensitivity analysis </a:t>
            </a:r>
            <a:r>
              <a:rPr lang="en-GB" sz="1200" dirty="0"/>
              <a:t>involves systematically changing input parameters (assumptions, coefficients, or data) within a specified range to see how these changes affect the model’s output.</a:t>
            </a:r>
            <a:br>
              <a:rPr lang="en-GB" sz="1200" dirty="0"/>
            </a:br>
            <a:br>
              <a:rPr lang="en-GB" sz="1200" dirty="0"/>
            </a:br>
            <a:r>
              <a:rPr lang="en-US" dirty="0"/>
              <a:t>The goal of sensitivity analysis is to understand the robustness of a model’s results. By varying one or more input variables within a defined range, we can examine how much the model's outcome changes in response to these variations. It is particularly useful when dealing with uncertain or incomplete data, as it helps identify which assumptions or data points most affect the conclusions drawn from the model.</a:t>
            </a:r>
            <a:endParaRPr lang="en-GB" sz="1200"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By performing sensitivity analysis, you can:</a:t>
            </a:r>
          </a:p>
          <a:p>
            <a:pPr marL="342900" indent="-342900">
              <a:spcBef>
                <a:spcPts val="0"/>
              </a:spcBef>
              <a:buClr>
                <a:schemeClr val="dk1"/>
              </a:buClr>
              <a:buSzPts val="2800"/>
              <a:buFont typeface="Arial" panose="020B0604020202020204" pitchFamily="34" charset="0"/>
              <a:buChar char="•"/>
            </a:pPr>
            <a:r>
              <a:rPr lang="en-GB" sz="1200" dirty="0"/>
              <a:t>Identify key drivers of uncertainty</a:t>
            </a:r>
          </a:p>
          <a:p>
            <a:pPr marL="342900" indent="-342900">
              <a:spcBef>
                <a:spcPts val="0"/>
              </a:spcBef>
              <a:buClr>
                <a:schemeClr val="dk1"/>
              </a:buClr>
              <a:buSzPts val="2800"/>
              <a:buFont typeface="Arial" panose="020B0604020202020204" pitchFamily="34" charset="0"/>
              <a:buChar char="•"/>
            </a:pPr>
            <a:r>
              <a:rPr lang="en-GB" sz="1200" dirty="0"/>
              <a:t>Understand the robustness of your conclusions</a:t>
            </a:r>
          </a:p>
          <a:p>
            <a:pPr marL="342900" indent="-342900">
              <a:spcBef>
                <a:spcPts val="0"/>
              </a:spcBef>
              <a:buClr>
                <a:schemeClr val="dk1"/>
              </a:buClr>
              <a:buSzPts val="2800"/>
              <a:buFont typeface="Arial" panose="020B0604020202020204" pitchFamily="34" charset="0"/>
              <a:buChar char="•"/>
            </a:pPr>
            <a:r>
              <a:rPr lang="en-GB" sz="1200" dirty="0"/>
              <a:t>Quantify how much the model’s outputs might vary given different assumptions or data variations</a:t>
            </a:r>
          </a:p>
          <a:p>
            <a:pPr marL="342900" indent="-342900">
              <a:spcBef>
                <a:spcPts val="0"/>
              </a:spcBef>
              <a:buClr>
                <a:schemeClr val="dk1"/>
              </a:buClr>
              <a:buSzPts val="2800"/>
              <a:buFont typeface="Arial" panose="020B0604020202020204" pitchFamily="34" charset="0"/>
              <a:buChar char="•"/>
            </a:pPr>
            <a:r>
              <a:rPr lang="en-GB" sz="1200" dirty="0"/>
              <a:t>Make more informed decisions based on how sensitive the results are to specific inputs</a:t>
            </a:r>
          </a:p>
        </p:txBody>
      </p:sp>
      <p:sp>
        <p:nvSpPr>
          <p:cNvPr id="165" name="Google Shape;165;p13:notes">
            <a:extLst>
              <a:ext uri="{FF2B5EF4-FFF2-40B4-BE49-F238E27FC236}">
                <a16:creationId xmlns:a16="http://schemas.microsoft.com/office/drawing/2014/main" id="{DCD380FB-E07D-E9BC-1208-86335187EE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349331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60CB2EC-155B-1F11-D778-529F49CB28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6A12643-B5E1-9C9F-DA70-73C65F1C57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2754A75-7E56-4AA3-4AFA-C98DE349207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Scenario analysis </a:t>
            </a:r>
            <a:r>
              <a:rPr lang="en-GB" sz="1200" dirty="0"/>
              <a:t>is based on different assumptions about the future. Each scenario represents a plausible set of conditions (technological advancements, policy changes, or economic shifts) that could impact the model’s outcome.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goal is to assess the range of possible results, helping to inform decision-making.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a:spcBef>
                <a:spcPts val="0"/>
              </a:spcBef>
              <a:buClr>
                <a:schemeClr val="dk1"/>
              </a:buClr>
              <a:buSzPts val="2800"/>
            </a:pPr>
            <a:r>
              <a:rPr lang="en-GB" sz="1200" dirty="0"/>
              <a:t>In scenario analysis:</a:t>
            </a:r>
          </a:p>
          <a:p>
            <a:pPr marL="342900" indent="-342900">
              <a:spcBef>
                <a:spcPts val="0"/>
              </a:spcBef>
              <a:buClr>
                <a:schemeClr val="dk1"/>
              </a:buClr>
              <a:buSzPts val="2800"/>
              <a:buFont typeface="Arial" panose="020B0604020202020204" pitchFamily="34" charset="0"/>
              <a:buChar char="•"/>
            </a:pPr>
            <a:r>
              <a:rPr lang="en-GB" sz="1200" b="1" dirty="0"/>
              <a:t>Several distinct futures </a:t>
            </a:r>
            <a:r>
              <a:rPr lang="en-GB" sz="1200" dirty="0"/>
              <a:t>are defined</a:t>
            </a:r>
          </a:p>
          <a:p>
            <a:pPr marL="342900" indent="-342900">
              <a:spcBef>
                <a:spcPts val="0"/>
              </a:spcBef>
              <a:buClr>
                <a:schemeClr val="dk1"/>
              </a:buClr>
              <a:buSzPts val="2800"/>
              <a:buFont typeface="Arial" panose="020B0604020202020204" pitchFamily="34" charset="0"/>
              <a:buChar char="•"/>
            </a:pPr>
            <a:r>
              <a:rPr lang="en-GB" sz="1200" dirty="0"/>
              <a:t>Each scenario includes </a:t>
            </a:r>
            <a:r>
              <a:rPr lang="en-GB" sz="1200" b="1" dirty="0"/>
              <a:t>multiple variables</a:t>
            </a:r>
            <a:r>
              <a:rPr lang="en-GB" sz="1200" dirty="0"/>
              <a:t> that evolve according to specific assumptions</a:t>
            </a:r>
          </a:p>
          <a:p>
            <a:pPr marL="342900" indent="-342900">
              <a:spcBef>
                <a:spcPts val="0"/>
              </a:spcBef>
              <a:buClr>
                <a:schemeClr val="dk1"/>
              </a:buClr>
              <a:buSzPts val="2800"/>
              <a:buFont typeface="Arial" panose="020B0604020202020204" pitchFamily="34" charset="0"/>
              <a:buChar char="•"/>
            </a:pPr>
            <a:r>
              <a:rPr lang="en-GB" sz="1200" dirty="0"/>
              <a:t>Instead of focussing on a </a:t>
            </a:r>
            <a:r>
              <a:rPr lang="en-GB" sz="1200" b="1" dirty="0"/>
              <a:t>single forecast</a:t>
            </a:r>
            <a:r>
              <a:rPr lang="en-GB" sz="1200" dirty="0"/>
              <a:t>, you get a range of possible outcomes that can help you prepare for different situations</a:t>
            </a:r>
          </a:p>
          <a:p>
            <a:pPr>
              <a:spcBef>
                <a:spcPts val="0"/>
              </a:spcBef>
              <a:buClr>
                <a:schemeClr val="dk1"/>
              </a:buClr>
              <a:buSzPts val="2800"/>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A653386-3879-DBED-DCA9-25DB0CE50B0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4207647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7DB548F-677B-754D-16F0-09809E361A3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2A720F3-77A7-5FA9-1065-95D788E21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69C686-D1DE-68FA-AD05-B4C6849F344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There are two common approaches to collect primary transport data:</a:t>
            </a:r>
          </a:p>
          <a:p>
            <a:pPr marL="0" lvl="0" indent="0" algn="l" rtl="0">
              <a:lnSpc>
                <a:spcPct val="100000"/>
              </a:lnSpc>
              <a:spcBef>
                <a:spcPts val="0"/>
              </a:spcBef>
              <a:spcAft>
                <a:spcPts val="0"/>
              </a:spcAft>
              <a:buClr>
                <a:schemeClr val="dk1"/>
              </a:buClr>
              <a:buSzPts val="1200"/>
              <a:buFont typeface="Calibri"/>
              <a:buNone/>
            </a:pPr>
            <a:endParaRPr lang="en-GB" dirty="0"/>
          </a:p>
          <a:p>
            <a:pPr marL="228600" lvl="0" indent="-228600" algn="l" rtl="0">
              <a:lnSpc>
                <a:spcPct val="100000"/>
              </a:lnSpc>
              <a:spcBef>
                <a:spcPts val="0"/>
              </a:spcBef>
              <a:spcAft>
                <a:spcPts val="0"/>
              </a:spcAft>
              <a:buClr>
                <a:schemeClr val="dk1"/>
              </a:buClr>
              <a:buSzPts val="1200"/>
              <a:buFont typeface="Calibri"/>
              <a:buAutoNum type="arabicPeriod"/>
            </a:pPr>
            <a:r>
              <a:rPr lang="en-GB" sz="1200" b="1" dirty="0"/>
              <a:t>Surveys and field studies, </a:t>
            </a:r>
            <a:r>
              <a:rPr lang="en-GB" sz="1200" b="0" dirty="0"/>
              <a:t>which can include passenger surveys and traffic counts. The benefits are that it </a:t>
            </a:r>
            <a:r>
              <a:rPr lang="en-GB" sz="1200" dirty="0"/>
              <a:t>provides detailed insights into individual behaviour and preferences, and is cost-effective and easy. However, there are challenges with response bias, recall bias, low response rates, time and resource-intensive, and prone to human error.</a:t>
            </a:r>
          </a:p>
          <a:p>
            <a:pPr marL="22860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1" dirty="0"/>
              <a:t>Stakeholder engagement, </a:t>
            </a:r>
            <a:r>
              <a:rPr lang="en-GB" sz="1200" b="0" dirty="0"/>
              <a:t>which can include data sharing with transport agencies and one-on-one interviews or small group discussions. The benefits are that it introduces a </a:t>
            </a:r>
            <a:r>
              <a:rPr lang="en-GB" sz="1200" dirty="0"/>
              <a:t>broader perspective on transport data and allows enhanced data validation. However, there are challenges with time and resource-intensive, potential bias, and data privacy</a:t>
            </a:r>
          </a:p>
          <a:p>
            <a:pPr marL="22860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165" name="Google Shape;165;p13:notes">
            <a:extLst>
              <a:ext uri="{FF2B5EF4-FFF2-40B4-BE49-F238E27FC236}">
                <a16:creationId xmlns:a16="http://schemas.microsoft.com/office/drawing/2014/main" id="{65F54F6E-9274-F729-F0B8-502929A149A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1791490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2E24163-2FA1-A840-A19A-66E03C76A41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8B90B11-9D46-766B-6D3E-13BDEBE750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EFC754B-76EA-4360-B016-9397847739B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Two validate data, there are two common approaches.</a:t>
            </a:r>
          </a:p>
          <a:p>
            <a:pPr marL="0" lvl="0" indent="0" algn="l" rtl="0">
              <a:lnSpc>
                <a:spcPct val="100000"/>
              </a:lnSpc>
              <a:spcBef>
                <a:spcPts val="0"/>
              </a:spcBef>
              <a:spcAft>
                <a:spcPts val="0"/>
              </a:spcAft>
              <a:buClr>
                <a:schemeClr val="dk1"/>
              </a:buClr>
              <a:buSzPts val="1200"/>
              <a:buFont typeface="Calibri"/>
              <a:buNone/>
            </a:pP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1" dirty="0"/>
              <a:t>Cross validation</a:t>
            </a:r>
            <a:r>
              <a:rPr lang="en-GB" dirty="0"/>
              <a:t>, which involves </a:t>
            </a:r>
            <a:r>
              <a:rPr lang="en-GB" sz="1200" dirty="0"/>
              <a:t>Comparing data with other data sources or methods to verify accuracy.</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1" dirty="0"/>
              <a:t>Range or consistency check</a:t>
            </a:r>
            <a:r>
              <a:rPr lang="en-GB" sz="1200" dirty="0"/>
              <a:t>, which involves ensuring the data falls within a valid range, and/or benchmarking the data against historical values.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These are important approaches to do when modelling the transport sector in </a:t>
            </a:r>
            <a:r>
              <a:rPr lang="en-GB" sz="1200" dirty="0" err="1"/>
              <a:t>OSeMOSYS</a:t>
            </a:r>
            <a:r>
              <a:rPr lang="en-GB" sz="1200" dirty="0"/>
              <a:t> with limited data and assumptions.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6E9FE0-38AF-852D-454C-27A5372581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8631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038534A-2C20-625B-4041-40591C4B34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6896A6A-2FDE-4014-2493-B47DDF41376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E6A762E-97CF-D9A6-821A-2E9DB7EC6A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Accumulated Annual Demand is the accumulated demand for a certain commodity in one specific year. It cannot be defined for a commodity if its </a:t>
            </a:r>
            <a:r>
              <a:rPr lang="en-GB" sz="1200" b="0" dirty="0"/>
              <a:t>SpecifiedAnnualDemand for the same year is already defined and vice versa.</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0" dirty="0"/>
              <a:t>For passenger transport, it is expressed in billion passenger-kilometres (pkm) and it measures the total distance traveled by passengers across all transport modes.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0" dirty="0"/>
              <a:t>For freight transport, it is expressed in billion </a:t>
            </a:r>
            <a:r>
              <a:rPr lang="en-US" b="0" dirty="0" err="1"/>
              <a:t>tonne</a:t>
            </a:r>
            <a:r>
              <a:rPr lang="en-US" b="0" dirty="0"/>
              <a:t>-kilometres (tkm) and represents the total weight of goods transported over a given distance.</a:t>
            </a:r>
          </a:p>
          <a:p>
            <a:pPr marL="22860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0" dirty="0"/>
              <a:t>As an example, suppose the freight activity for light-duty vehicles in 2020 was 800 million </a:t>
            </a:r>
            <a:r>
              <a:rPr lang="en-US" b="0" dirty="0" err="1"/>
              <a:t>tonne</a:t>
            </a:r>
            <a:r>
              <a:rPr lang="en-US" b="0" dirty="0"/>
              <a:t>-kilometers. Since 1 billion is equal to 1,000 million, the Accumulated Annual Demand would be 0.8 billion tkm</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D0BBAFF-F1B2-5EBD-F4FB-81AB299F0DE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806191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00DB430-ADCD-528B-6B64-63C2C67BAF2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0DED2B5-1D24-07FC-D39B-76396DFAFD3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2D609B-6321-1CF4-09C1-FDD15093CA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We can calculate the Accumulated Annual demand based on these equations.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For passenger transport, the Accumulated Annual Demand is the distance travelled (in km) multiplied by the average load factor (in number of passengers).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For freight transport, the Accumulated Annual Demand is the distance travelled (in km) multiplied by the average load factor (in tonnes).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As an example, suppose t</a:t>
            </a:r>
            <a:r>
              <a:rPr lang="en-GB" sz="1200" dirty="0"/>
              <a:t>he total distance travelled by car was 150,000 km. On average, there are 3 passengers in a car. The Accumulated Annual Demand is therefore 150,000 multiplied by 3, which is </a:t>
            </a:r>
            <a:r>
              <a:rPr lang="en-GB" sz="1200" dirty="0">
                <a:solidFill>
                  <a:schemeClr val="accent1"/>
                </a:solidFill>
              </a:rPr>
              <a:t>450,000 passengers-km.</a:t>
            </a:r>
          </a:p>
          <a:p>
            <a:pPr marL="0" lvl="0" indent="0" algn="l" rtl="0">
              <a:lnSpc>
                <a:spcPct val="100000"/>
              </a:lnSpc>
              <a:spcBef>
                <a:spcPts val="0"/>
              </a:spcBef>
              <a:spcAft>
                <a:spcPts val="0"/>
              </a:spcAft>
              <a:buClr>
                <a:schemeClr val="dk1"/>
              </a:buClr>
              <a:buSzPts val="1200"/>
              <a:buFont typeface="Calibri"/>
              <a:buNone/>
            </a:pPr>
            <a:endParaRPr lang="en-GB" dirty="0"/>
          </a:p>
        </p:txBody>
      </p:sp>
      <p:sp>
        <p:nvSpPr>
          <p:cNvPr id="165" name="Google Shape;165;p13:notes">
            <a:extLst>
              <a:ext uri="{FF2B5EF4-FFF2-40B4-BE49-F238E27FC236}">
                <a16:creationId xmlns:a16="http://schemas.microsoft.com/office/drawing/2014/main" id="{9F096C08-44A4-9235-7602-1260C7ABFC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75541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520CDD5-8B67-7630-CDCA-FFE0E7910D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6C04B2-7E87-A09B-697C-573E7359D3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5F09A78-83C4-5579-1250-3568857DBD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We can also calculate the Accumulated Annual demand based on another equation.</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For passenger and freight transport, the Accumulated Annual Demand = energy consumption multiplied by technology efficiency for all technologies.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As an example, suppose t</a:t>
            </a:r>
            <a:r>
              <a:rPr lang="en-GB" sz="1200" dirty="0"/>
              <a:t>he Fuel consumption for cars includes 6.5 PJ of petrol, 2.4 PJ of diesel, and 0.8 PJ of electricity. The efficiencies are 0.5 Bn pkm, 0.53 Bn pkm, and 2.8 Bn pkm for petrol, diesel, and electricity, respectively. </a:t>
            </a:r>
          </a:p>
          <a:p>
            <a:pPr>
              <a:spcBef>
                <a:spcPts val="0"/>
              </a:spcBef>
              <a:buClr>
                <a:schemeClr val="dk1"/>
              </a:buClr>
              <a:buSzPts val="2800"/>
            </a:pPr>
            <a:r>
              <a:rPr lang="en-GB" sz="1200" dirty="0"/>
              <a:t>The demand for petrol technologies is 6.5 times 0.5 = 3.25</a:t>
            </a:r>
          </a:p>
          <a:p>
            <a:pPr>
              <a:spcBef>
                <a:spcPts val="0"/>
              </a:spcBef>
              <a:buClr>
                <a:schemeClr val="dk1"/>
              </a:buClr>
              <a:buSzPts val="2800"/>
            </a:pPr>
            <a:r>
              <a:rPr lang="en-GB" sz="1200" dirty="0"/>
              <a:t>The demand for diesel technologies is 2.4 times 0.53 = 1.272</a:t>
            </a:r>
          </a:p>
          <a:p>
            <a:pPr>
              <a:spcBef>
                <a:spcPts val="0"/>
              </a:spcBef>
              <a:buClr>
                <a:schemeClr val="dk1"/>
              </a:buClr>
              <a:buSzPts val="2800"/>
            </a:pPr>
            <a:r>
              <a:rPr lang="en-GB" sz="1200" dirty="0"/>
              <a:t>The demand for electric technologies is 0.8 times 2.8 = 2.24</a:t>
            </a:r>
          </a:p>
          <a:p>
            <a:pPr>
              <a:spcBef>
                <a:spcPts val="0"/>
              </a:spcBef>
              <a:buClr>
                <a:schemeClr val="dk1"/>
              </a:buClr>
              <a:buSzPts val="2800"/>
            </a:pPr>
            <a:r>
              <a:rPr lang="en-GB" sz="1200" dirty="0"/>
              <a:t>The Accumulated Annual Demand is the total for these, so it is 3.25+1.272+2.24 = 6.76 Billion passenger-km</a:t>
            </a:r>
            <a:endParaRPr lang="en-GB" sz="1200" dirty="0">
              <a:solidFill>
                <a:schemeClr val="accent1"/>
              </a:solidFill>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6F6157D-BD50-B40A-1E66-2CDDA751272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395174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1AA4CE-6E41-F613-26D6-A422FDEC09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14AC63B-8AED-1D86-5A75-1469D6F8B9E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B176D09-7ACD-590E-6CE5-A950A232C8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capacity to activity unit is </a:t>
            </a:r>
            <a:r>
              <a:rPr lang="en-GB" sz="1200" dirty="0"/>
              <a:t>the conversion factor relating to the energy that would be produced when one unit of capacity is fully used in one year.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passenger transport, the capacity to activity unit is in billion passenger-km per 1,000 vehicles.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freight transport, the capacity to activity unit is in billion tonne-km per 1,000 vehicles.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activity for cars was 2.3 million passenger-km in 2020. There were 1.7 million cars.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First, convert 2.3 million to billions by dividing by 1,000. This would give us 0.0023 billion passenger-km.</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Next, convert 1.7 million cars to thousands by multiplying by 1,000. This would give us 1,700 thousand cars.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We now divide the activity by capacity, 0.0023 divided by 1,700. This will give us 0.00000135 billion passengers-km per 1,000 vehicles.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E2F952-C265-1663-7101-87DC4E7B7A4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408179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D923D5D-A491-AFC5-0DF6-B1A5FBED9A1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4A80897-35EE-0F52-DACE-179B3966C0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FC32F36-808B-C9AC-B777-85EAFB3D046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input activity ratio is the </a:t>
            </a:r>
            <a:r>
              <a:rPr lang="en-GB" sz="1200" dirty="0"/>
              <a:t>rate of use of a commodity by a technology, as a ratio of the rate of activity.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passenger transport, the input activity ratio is in petajoules of fuel per billion passenger-km. If data is scarce, the input activity ratio can also be calculated through an equation which multiplies the fuel content by fuel consumption and the inverse of the load factor.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Fuel content is in PJ per litre, fuel consumption is litre per km, and load factor is in billion passengers.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fuel content of a petrol car is 34 MJ per litre and its fuel economy is 7 Litres per 100km.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average number of people in the car is 2.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First, convert megajoules to petajoules by dividing it by a billion.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Then, convert litre per 100km to litre per km by dividing the fuel consumption by 100.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Then, ensure the load factor is in billions by dividing 2 by a billion.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The input activity ratio should be </a:t>
            </a:r>
            <a:r>
              <a:rPr lang="en-GB" sz="1200" dirty="0">
                <a:solidFill>
                  <a:schemeClr val="accent1"/>
                </a:solidFill>
              </a:rPr>
              <a:t>1.19 PJ per billion passenger-km.</a:t>
            </a:r>
            <a:endParaRPr lang="en-GB" sz="1200" baseline="30000" dirty="0">
              <a:solidFill>
                <a:schemeClr val="accent1"/>
              </a:solidFill>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B5BB4E-5206-FC58-8F3F-58AFF3A402A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264416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D5C02CD-F80E-61D0-3E8A-95C478E49E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F62DDB-E9D6-7401-EABC-0C47F16F2D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E1E8F44-992A-7242-B519-3F60C9FDBE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The input activity ratio is the </a:t>
            </a:r>
            <a:r>
              <a:rPr lang="en-GB" sz="1200" dirty="0"/>
              <a:t>rate of use of a commodity by a technology, as a ratio of the rate of activity.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For freight transport, the input activity ratio is in petajoules of fuel per billion tonne-km. If data is scarce, the input activity ratio can also be calculated through an equation which multiplies the fuel content by fuel consumption and the inverse of the load factor.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Fuel content is in petajoules per litre, fuel consumption is litre per km, and load factor is in billion tonnes.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As an example, suppose the energy intensity of rail is 5.4 kilograms of oil equivalent per kilo tonne-km. Since we already have the energy intensity, we do not need to find the fuel content, fuel consumption or load factor. We only need to convert the units so that they comply with the </a:t>
            </a:r>
            <a:r>
              <a:rPr lang="en-GB" sz="1200" dirty="0" err="1"/>
              <a:t>OSeMOSYS</a:t>
            </a:r>
            <a:r>
              <a:rPr lang="en-GB" sz="1200" dirty="0"/>
              <a:t> model.</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t>Thus, we need to convert kilograms oil equivalent to megajoules with the conversion of 1 kilograms oil equivalent is 41.868 megajoules. Then, ensure this is in petajoules by dividing by a billion. Finally, to convert kilo tonne-km to billion tonne-km, we need to multiply by a million. The answer should be 0.225 petajoules per billion tonne-km.</a:t>
            </a:r>
          </a:p>
          <a:p>
            <a:pPr>
              <a:spcBef>
                <a:spcPts val="0"/>
              </a:spcBef>
              <a:buClr>
                <a:schemeClr val="dk1"/>
              </a:buClr>
              <a:buSzPts val="2800"/>
            </a:pPr>
            <a:endParaRPr lang="en-GB" sz="1200" dirty="0"/>
          </a:p>
        </p:txBody>
      </p:sp>
      <p:sp>
        <p:nvSpPr>
          <p:cNvPr id="165" name="Google Shape;165;p13:notes">
            <a:extLst>
              <a:ext uri="{FF2B5EF4-FFF2-40B4-BE49-F238E27FC236}">
                <a16:creationId xmlns:a16="http://schemas.microsoft.com/office/drawing/2014/main" id="{7AB0247D-97E0-8ECA-757D-92B2653413D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52457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0D8E5E5-E8BF-070A-9AEC-C7195CD9C58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D8AD85C-7414-9D65-733A-AC162A83C6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3AF43D8-EF0D-67A7-0B6A-3D512D6220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The output activity ratio is the </a:t>
            </a:r>
            <a:r>
              <a:rPr lang="en-GB" sz="1200" dirty="0"/>
              <a:t>Rate of commodity output from a technology, as a ratio of the rate of activity.</a:t>
            </a:r>
          </a:p>
          <a:p>
            <a:pPr marL="0" lvl="0" indent="0" algn="l" rtl="0">
              <a:lnSpc>
                <a:spcPct val="100000"/>
              </a:lnSpc>
              <a:spcBef>
                <a:spcPts val="0"/>
              </a:spcBef>
              <a:spcAft>
                <a:spcPts val="0"/>
              </a:spcAft>
              <a:buClr>
                <a:schemeClr val="dk1"/>
              </a:buClr>
              <a:buSzPts val="1200"/>
              <a:buFont typeface="Calibri"/>
              <a:buNone/>
            </a:pPr>
            <a:endParaRPr lang="en-GB" sz="1200" dirty="0"/>
          </a:p>
          <a:p>
            <a:pPr marL="0" lvl="0" indent="0" algn="l" rtl="0">
              <a:lnSpc>
                <a:spcPct val="100000"/>
              </a:lnSpc>
              <a:spcBef>
                <a:spcPts val="0"/>
              </a:spcBef>
              <a:spcAft>
                <a:spcPts val="0"/>
              </a:spcAft>
              <a:buClr>
                <a:schemeClr val="dk1"/>
              </a:buClr>
              <a:buSzPts val="1200"/>
              <a:buFont typeface="Calibri"/>
              <a:buNone/>
            </a:pPr>
            <a:r>
              <a:rPr lang="en-GB" sz="1200" dirty="0"/>
              <a:t>In most cases, the Output Activity Ratio is set to </a:t>
            </a:r>
            <a:r>
              <a:rPr lang="en-GB" sz="1200" b="1" dirty="0">
                <a:solidFill>
                  <a:schemeClr val="tx1"/>
                </a:solidFill>
              </a:rPr>
              <a:t>1</a:t>
            </a:r>
            <a:r>
              <a:rPr lang="en-GB" sz="1200" dirty="0"/>
              <a:t> because the output is directly equal to the activity level. This is visualized by a reference energy system on the right, where we can see that there is only one output (as indicated by the arrow) from the petrol car and diesel rail technologies that is meeting the demands. Thus, following this example, the output activity ratio of a petrol car is 1, and the output activity ratio of a diesel rail for freight is 1.</a:t>
            </a:r>
          </a:p>
        </p:txBody>
      </p:sp>
      <p:sp>
        <p:nvSpPr>
          <p:cNvPr id="165" name="Google Shape;165;p13:notes">
            <a:extLst>
              <a:ext uri="{FF2B5EF4-FFF2-40B4-BE49-F238E27FC236}">
                <a16:creationId xmlns:a16="http://schemas.microsoft.com/office/drawing/2014/main" id="{A9C39904-AD4E-8EF7-0EA1-9C1A317A5E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52510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70007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35639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623B3-1829-FCCF-001D-ECB08BC2D817}"/>
              </a:ext>
            </a:extLst>
          </p:cNvPr>
          <p:cNvGraphicFramePr>
            <a:graphicFrameLocks noChangeAspect="1"/>
          </p:cNvGraphicFramePr>
          <p:nvPr userDrawn="1">
            <p:custDataLst>
              <p:tags r:id="rId5"/>
            </p:custDataLst>
            <p:extLst>
              <p:ext uri="{D42A27DB-BD31-4B8C-83A1-F6EECF244321}">
                <p14:modId xmlns:p14="http://schemas.microsoft.com/office/powerpoint/2010/main" val="21870375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6" name="think-cell data - do not delete" hidden="1">
                        <a:extLst>
                          <a:ext uri="{FF2B5EF4-FFF2-40B4-BE49-F238E27FC236}">
                            <a16:creationId xmlns:a16="http://schemas.microsoft.com/office/drawing/2014/main" id="{DF6623B3-1829-FCCF-001D-ECB08BC2D817}"/>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3625F-660E-6B5E-350E-CA1FD85495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1D0B106-7870-037D-24E4-C3E57FFD25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E56B38-DE8A-A5F6-3DD0-56A735FAE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D3FFC7-62ED-4176-B41D-E7776B6B7BB4}" type="datetimeFigureOut">
              <a:rPr lang="en-GB"/>
              <a:t>31/03/2025</a:t>
            </a:fld>
            <a:endParaRPr lang="en-GB"/>
          </a:p>
        </p:txBody>
      </p:sp>
      <p:sp>
        <p:nvSpPr>
          <p:cNvPr id="5" name="Footer Placeholder 4">
            <a:extLst>
              <a:ext uri="{FF2B5EF4-FFF2-40B4-BE49-F238E27FC236}">
                <a16:creationId xmlns:a16="http://schemas.microsoft.com/office/drawing/2014/main" id="{586D999B-0A04-C416-B78C-46ECC6F3E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D29909A-3E3E-5F81-7A4B-9EC88BFA6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400E854-C9EB-4766-9A46-7A76CBE86B67}" type="slidenum">
              <a:rPr lang="en-GB"/>
              <a:t>‹#›</a:t>
            </a:fld>
            <a:endParaRPr lang="en-GB"/>
          </a:p>
        </p:txBody>
      </p:sp>
    </p:spTree>
    <p:extLst>
      <p:ext uri="{BB962C8B-B14F-4D97-AF65-F5344CB8AC3E}">
        <p14:creationId xmlns:p14="http://schemas.microsoft.com/office/powerpoint/2010/main" val="3559416802"/>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8.mp3"/><Relationship Id="rId7" Type="http://schemas.openxmlformats.org/officeDocument/2006/relationships/image" Target="../media/image8.emf"/><Relationship Id="rId2" Type="http://schemas.microsoft.com/office/2007/relationships/media" Target="../media/media8.mp3"/><Relationship Id="rId1" Type="http://schemas.openxmlformats.org/officeDocument/2006/relationships/tags" Target="../tags/tag10.xml"/><Relationship Id="rId6" Type="http://schemas.openxmlformats.org/officeDocument/2006/relationships/oleObject" Target="../embeddings/oleObject10.bin"/><Relationship Id="rId5" Type="http://schemas.openxmlformats.org/officeDocument/2006/relationships/notesSlide" Target="../notesSlides/notesSlide8.xml"/><Relationship Id="R7c129506fae04c2f" Type="http://schemas.openxmlformats.org/officeDocument/2006/relationships/image" Target="../media/image170.png"/><Relationship Id="rId4" Type="http://schemas.openxmlformats.org/officeDocument/2006/relationships/slideLayout" Target="../slideLayouts/slideLayout1.xml"/><Relationship Id="R6f321220f5c241b1"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9.mp3"/><Relationship Id="rId7" Type="http://schemas.openxmlformats.org/officeDocument/2006/relationships/image" Target="../media/image8.emf"/><Relationship Id="rId2" Type="http://schemas.microsoft.com/office/2007/relationships/media" Target="../media/media9.mp3"/><Relationship Id="rId1" Type="http://schemas.openxmlformats.org/officeDocument/2006/relationships/tags" Target="../tags/tag11.xml"/><Relationship Id="rId6" Type="http://schemas.openxmlformats.org/officeDocument/2006/relationships/oleObject" Target="../embeddings/oleObject11.bin"/><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0.mp3"/><Relationship Id="rId7" Type="http://schemas.openxmlformats.org/officeDocument/2006/relationships/image" Target="../media/image8.emf"/><Relationship Id="rId2" Type="http://schemas.microsoft.com/office/2007/relationships/media" Target="../media/media10.mp3"/><Relationship Id="rId1" Type="http://schemas.openxmlformats.org/officeDocument/2006/relationships/tags" Target="../tags/tag12.xml"/><Relationship Id="rId6" Type="http://schemas.openxmlformats.org/officeDocument/2006/relationships/oleObject" Target="../embeddings/oleObject12.bin"/><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1.mp3"/><Relationship Id="rId7" Type="http://schemas.openxmlformats.org/officeDocument/2006/relationships/image" Target="../media/image8.emf"/><Relationship Id="rId2" Type="http://schemas.microsoft.com/office/2007/relationships/media" Target="../media/media11.mp3"/><Relationship Id="Ra1742e03e20d45b0" Type="http://schemas.openxmlformats.org/officeDocument/2006/relationships/image" Target="../media/image200.png"/><Relationship Id="rId1" Type="http://schemas.openxmlformats.org/officeDocument/2006/relationships/tags" Target="../tags/tag13.xml"/><Relationship Id="rId6" Type="http://schemas.openxmlformats.org/officeDocument/2006/relationships/oleObject" Target="../embeddings/oleObject13.bin"/><Relationship Id="rId5" Type="http://schemas.openxmlformats.org/officeDocument/2006/relationships/notesSlide" Target="../notesSlides/notesSlide11.xml"/><Relationship Id="rId4" Type="http://schemas.openxmlformats.org/officeDocument/2006/relationships/slideLayout" Target="../slideLayouts/slideLayout1.xml"/><Relationship Id="R82d855f5f85243a9" Type="http://schemas.openxmlformats.org/officeDocument/2006/relationships/image" Target="../media/image19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2.mp3"/><Relationship Id="rId7" Type="http://schemas.openxmlformats.org/officeDocument/2006/relationships/image" Target="../media/image8.emf"/><Relationship Id="rId2" Type="http://schemas.microsoft.com/office/2007/relationships/media" Target="../media/media12.mp3"/><Relationship Id="rId1" Type="http://schemas.openxmlformats.org/officeDocument/2006/relationships/tags" Target="../tags/tag14.xml"/><Relationship Id="rId6" Type="http://schemas.openxmlformats.org/officeDocument/2006/relationships/oleObject" Target="../embeddings/oleObject14.bin"/><Relationship Id="rId5" Type="http://schemas.openxmlformats.org/officeDocument/2006/relationships/notesSlide" Target="../notesSlides/notesSlide12.xml"/><Relationship Id="Raf0d4de29e3045e7" Type="http://schemas.openxmlformats.org/officeDocument/2006/relationships/image" Target="../media/image21.png"/><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3.mp3"/><Relationship Id="R2ed38abb76554a23" Type="http://schemas.openxmlformats.org/officeDocument/2006/relationships/image" Target="../media/image22.png"/><Relationship Id="rId7" Type="http://schemas.openxmlformats.org/officeDocument/2006/relationships/image" Target="../media/image8.emf"/><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oleObject" Target="../embeddings/oleObject15.bin"/><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d905d6451843460f" Type="http://schemas.openxmlformats.org/officeDocument/2006/relationships/image" Target="../media/image23.png"/><Relationship Id="rId8" Type="http://schemas.openxmlformats.org/officeDocument/2006/relationships/image" Target="../media/image19.png"/><Relationship Id="rId3" Type="http://schemas.openxmlformats.org/officeDocument/2006/relationships/audio" Target="../media/media14.mp3"/><Relationship Id="rId7" Type="http://schemas.openxmlformats.org/officeDocument/2006/relationships/image" Target="../media/image8.emf"/><Relationship Id="rId2" Type="http://schemas.microsoft.com/office/2007/relationships/media" Target="../media/media14.mp3"/><Relationship Id="rId1" Type="http://schemas.openxmlformats.org/officeDocument/2006/relationships/tags" Target="../tags/tag16.xml"/><Relationship Id="rId6" Type="http://schemas.openxmlformats.org/officeDocument/2006/relationships/oleObject" Target="../embeddings/oleObject16.bin"/><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5.mp3"/><Relationship Id="rId7" Type="http://schemas.openxmlformats.org/officeDocument/2006/relationships/image" Target="../media/image8.emf"/><Relationship Id="rId2" Type="http://schemas.microsoft.com/office/2007/relationships/media" Target="../media/media15.mp3"/><Relationship Id="Rbca14098f335476c" Type="http://schemas.openxmlformats.org/officeDocument/2006/relationships/image" Target="../media/image24.png"/><Relationship Id="rId1" Type="http://schemas.openxmlformats.org/officeDocument/2006/relationships/tags" Target="../tags/tag17.xml"/><Relationship Id="rId6" Type="http://schemas.openxmlformats.org/officeDocument/2006/relationships/oleObject" Target="../embeddings/oleObject17.bin"/><Relationship Id="rId5" Type="http://schemas.openxmlformats.org/officeDocument/2006/relationships/notesSlide" Target="../notesSlides/notesSlide15.xml"/><Relationship Id="rId4" Type="http://schemas.openxmlformats.org/officeDocument/2006/relationships/slideLayout" Target="../slideLayouts/slideLayout1.xml"/><Relationship Id="Rdad763881a9a41e2"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16.mp3"/><Relationship Id="rId7" Type="http://schemas.openxmlformats.org/officeDocument/2006/relationships/image" Target="../media/image8.emf"/><Relationship Id="rId2" Type="http://schemas.microsoft.com/office/2007/relationships/media" Target="../media/media16.mp3"/><Relationship Id="rId1" Type="http://schemas.openxmlformats.org/officeDocument/2006/relationships/tags" Target="../tags/tag18.xml"/><Relationship Id="rId6" Type="http://schemas.openxmlformats.org/officeDocument/2006/relationships/oleObject" Target="../embeddings/oleObject18.bin"/><Relationship Id="rId5" Type="http://schemas.openxmlformats.org/officeDocument/2006/relationships/notesSlide" Target="../notesSlides/notesSlide16.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audio" Target="../media/media17.mp3"/><Relationship Id="rId7" Type="http://schemas.openxmlformats.org/officeDocument/2006/relationships/image" Target="../media/image8.emf"/><Relationship Id="rId12" Type="http://schemas.openxmlformats.org/officeDocument/2006/relationships/image" Target="../media/image30.png"/><Relationship Id="rId2" Type="http://schemas.microsoft.com/office/2007/relationships/media" Target="../media/media17.mp3"/><Relationship Id="rId16" Type="http://schemas.openxmlformats.org/officeDocument/2006/relationships/image" Target="../media/image19.png"/><Relationship Id="rId1" Type="http://schemas.openxmlformats.org/officeDocument/2006/relationships/tags" Target="../tags/tag19.xml"/><Relationship Id="rId6" Type="http://schemas.openxmlformats.org/officeDocument/2006/relationships/oleObject" Target="../embeddings/oleObject19.bin"/><Relationship Id="rId11" Type="http://schemas.openxmlformats.org/officeDocument/2006/relationships/image" Target="../media/image29.svg"/><Relationship Id="rId5" Type="http://schemas.openxmlformats.org/officeDocument/2006/relationships/notesSlide" Target="../notesSlides/notesSlide17.xml"/><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slideLayout" Target="../slideLayouts/slideLayout1.xml"/><Relationship Id="rId9" Type="http://schemas.openxmlformats.org/officeDocument/2006/relationships/image" Target="../media/image27.svg"/><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9.png"/><Relationship Id="rId3" Type="http://schemas.openxmlformats.org/officeDocument/2006/relationships/audio" Target="../media/media18.mp3"/><Relationship Id="rId7" Type="http://schemas.openxmlformats.org/officeDocument/2006/relationships/image" Target="../media/image8.emf"/><Relationship Id="rId12" Type="http://schemas.openxmlformats.org/officeDocument/2006/relationships/image" Target="../media/image38.jpg"/><Relationship Id="rId2" Type="http://schemas.microsoft.com/office/2007/relationships/media" Target="../media/media18.mp3"/><Relationship Id="rId1" Type="http://schemas.openxmlformats.org/officeDocument/2006/relationships/tags" Target="../tags/tag20.xml"/><Relationship Id="rId6" Type="http://schemas.openxmlformats.org/officeDocument/2006/relationships/oleObject" Target="../embeddings/oleObject20.bin"/><Relationship Id="rId11" Type="http://schemas.openxmlformats.org/officeDocument/2006/relationships/image" Target="../media/image37.png"/><Relationship Id="rId5" Type="http://schemas.openxmlformats.org/officeDocument/2006/relationships/notesSlide" Target="../notesSlides/notesSlide18.xml"/><Relationship Id="rId10" Type="http://schemas.openxmlformats.org/officeDocument/2006/relationships/image" Target="../media/image36.png"/><Relationship Id="rId4" Type="http://schemas.openxmlformats.org/officeDocument/2006/relationships/slideLayout" Target="../slideLayouts/slideLayout1.xml"/><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audio" Target="../media/media19.mp3"/><Relationship Id="rId7" Type="http://schemas.openxmlformats.org/officeDocument/2006/relationships/image" Target="../media/image8.emf"/><Relationship Id="rId12" Type="http://schemas.openxmlformats.org/officeDocument/2006/relationships/image" Target="../media/image19.png"/><Relationship Id="rId2" Type="http://schemas.microsoft.com/office/2007/relationships/media" Target="../media/media19.mp3"/><Relationship Id="rId1" Type="http://schemas.openxmlformats.org/officeDocument/2006/relationships/tags" Target="../tags/tag21.xml"/><Relationship Id="rId6" Type="http://schemas.openxmlformats.org/officeDocument/2006/relationships/oleObject" Target="../embeddings/oleObject21.bin"/><Relationship Id="rId11" Type="http://schemas.openxmlformats.org/officeDocument/2006/relationships/image" Target="../media/image42.png"/><Relationship Id="rId5" Type="http://schemas.openxmlformats.org/officeDocument/2006/relationships/notesSlide" Target="../notesSlides/notesSlide19.xml"/><Relationship Id="rId10" Type="http://schemas.openxmlformats.org/officeDocument/2006/relationships/image" Target="../media/image41.png"/><Relationship Id="rId4" Type="http://schemas.openxmlformats.org/officeDocument/2006/relationships/slideLayout" Target="../slideLayouts/slideLayout1.xml"/><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media20.mp3"/><Relationship Id="rId7" Type="http://schemas.openxmlformats.org/officeDocument/2006/relationships/image" Target="../media/image8.emf"/><Relationship Id="rId12" Type="http://schemas.openxmlformats.org/officeDocument/2006/relationships/image" Target="../media/image19.png"/><Relationship Id="rId2" Type="http://schemas.microsoft.com/office/2007/relationships/media" Target="../media/media20.mp3"/><Relationship Id="rId1" Type="http://schemas.openxmlformats.org/officeDocument/2006/relationships/tags" Target="../tags/tag22.xml"/><Relationship Id="rId6" Type="http://schemas.openxmlformats.org/officeDocument/2006/relationships/oleObject" Target="../embeddings/oleObject22.bin"/><Relationship Id="rId11" Type="http://schemas.openxmlformats.org/officeDocument/2006/relationships/image" Target="../media/image46.png"/><Relationship Id="rId5" Type="http://schemas.openxmlformats.org/officeDocument/2006/relationships/notesSlide" Target="../notesSlides/notesSlide20.xml"/><Relationship Id="rId10" Type="http://schemas.openxmlformats.org/officeDocument/2006/relationships/image" Target="../media/image45.png"/><Relationship Id="rId4" Type="http://schemas.openxmlformats.org/officeDocument/2006/relationships/slideLayout" Target="../slideLayouts/slideLayout1.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media21.mp3"/><Relationship Id="rId7" Type="http://schemas.openxmlformats.org/officeDocument/2006/relationships/image" Target="../media/image8.emf"/><Relationship Id="rId12" Type="http://schemas.openxmlformats.org/officeDocument/2006/relationships/image" Target="../media/image19.png"/><Relationship Id="rId2" Type="http://schemas.microsoft.com/office/2007/relationships/media" Target="../media/media21.mp3"/><Relationship Id="rId1" Type="http://schemas.openxmlformats.org/officeDocument/2006/relationships/tags" Target="../tags/tag23.xml"/><Relationship Id="rId6" Type="http://schemas.openxmlformats.org/officeDocument/2006/relationships/oleObject" Target="../embeddings/oleObject23.bin"/><Relationship Id="rId11" Type="http://schemas.openxmlformats.org/officeDocument/2006/relationships/image" Target="../media/image50.png"/><Relationship Id="rId5" Type="http://schemas.openxmlformats.org/officeDocument/2006/relationships/notesSlide" Target="../notesSlides/notesSlide21.xml"/><Relationship Id="rId10" Type="http://schemas.openxmlformats.org/officeDocument/2006/relationships/image" Target="../media/image49.png"/><Relationship Id="rId4" Type="http://schemas.openxmlformats.org/officeDocument/2006/relationships/slideLayout" Target="../slideLayouts/slideLayout1.xml"/><Relationship Id="rId9" Type="http://schemas.openxmlformats.org/officeDocument/2006/relationships/image" Target="../media/image48.jp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media22.mp3"/><Relationship Id="rId7" Type="http://schemas.openxmlformats.org/officeDocument/2006/relationships/image" Target="../media/image8.emf"/><Relationship Id="rId2" Type="http://schemas.microsoft.com/office/2007/relationships/media" Target="../media/media22.mp3"/><Relationship Id="rId1" Type="http://schemas.openxmlformats.org/officeDocument/2006/relationships/tags" Target="../tags/tag24.xml"/><Relationship Id="rId6" Type="http://schemas.openxmlformats.org/officeDocument/2006/relationships/oleObject" Target="../embeddings/oleObject24.bin"/><Relationship Id="rId5" Type="http://schemas.openxmlformats.org/officeDocument/2006/relationships/notesSlide" Target="../notesSlides/notesSlide22.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hyperlink" Target="https://www.amcharts.com/demos/chart-with-gaps-in-data/"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audio" Target="../media/media23.mp3"/><Relationship Id="rId7" Type="http://schemas.openxmlformats.org/officeDocument/2006/relationships/image" Target="../media/image8.emf"/><Relationship Id="rId12" Type="http://schemas.openxmlformats.org/officeDocument/2006/relationships/image" Target="../media/image56.png"/><Relationship Id="rId2" Type="http://schemas.microsoft.com/office/2007/relationships/media" Target="../media/media23.mp3"/><Relationship Id="rId16" Type="http://schemas.openxmlformats.org/officeDocument/2006/relationships/image" Target="../media/image19.png"/><Relationship Id="rId1" Type="http://schemas.openxmlformats.org/officeDocument/2006/relationships/tags" Target="../tags/tag25.xml"/><Relationship Id="rId6" Type="http://schemas.openxmlformats.org/officeDocument/2006/relationships/oleObject" Target="../embeddings/oleObject25.bin"/><Relationship Id="rId11" Type="http://schemas.openxmlformats.org/officeDocument/2006/relationships/image" Target="../media/image55.svg"/><Relationship Id="rId5" Type="http://schemas.openxmlformats.org/officeDocument/2006/relationships/notesSlide" Target="../notesSlides/notesSlide23.xml"/><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slideLayout" Target="../slideLayouts/slideLayout1.xml"/><Relationship Id="rId9" Type="http://schemas.openxmlformats.org/officeDocument/2006/relationships/image" Target="../media/image53.svg"/><Relationship Id="rId1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audio" Target="../media/media24.mp3"/><Relationship Id="rId7" Type="http://schemas.openxmlformats.org/officeDocument/2006/relationships/image" Target="../media/image8.emf"/><Relationship Id="rId2" Type="http://schemas.microsoft.com/office/2007/relationships/media" Target="../media/media24.mp3"/><Relationship Id="rId1" Type="http://schemas.openxmlformats.org/officeDocument/2006/relationships/tags" Target="../tags/tag26.xml"/><Relationship Id="rId6" Type="http://schemas.openxmlformats.org/officeDocument/2006/relationships/oleObject" Target="../embeddings/oleObject26.bin"/><Relationship Id="rId5" Type="http://schemas.openxmlformats.org/officeDocument/2006/relationships/notesSlide" Target="../notesSlides/notesSlide24.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hyperlink" Target="https://lens.monash.edu/@medicine-health/2023/03/17/1385551/the-inescapable-truth-of-uncertainty" TargetMode="Externa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19.png"/><Relationship Id="rId3" Type="http://schemas.openxmlformats.org/officeDocument/2006/relationships/audio" Target="../media/media25.mp3"/><Relationship Id="rId7" Type="http://schemas.openxmlformats.org/officeDocument/2006/relationships/image" Target="../media/image8.emf"/><Relationship Id="rId12" Type="http://schemas.microsoft.com/office/2007/relationships/diagramDrawing" Target="../diagrams/drawing1.xml"/><Relationship Id="rId2" Type="http://schemas.microsoft.com/office/2007/relationships/media" Target="../media/media25.mp3"/><Relationship Id="rId1" Type="http://schemas.openxmlformats.org/officeDocument/2006/relationships/tags" Target="../tags/tag27.xml"/><Relationship Id="rId6" Type="http://schemas.openxmlformats.org/officeDocument/2006/relationships/oleObject" Target="../embeddings/oleObject27.bin"/><Relationship Id="rId11" Type="http://schemas.openxmlformats.org/officeDocument/2006/relationships/diagramColors" Target="../diagrams/colors1.xml"/><Relationship Id="rId5" Type="http://schemas.openxmlformats.org/officeDocument/2006/relationships/notesSlide" Target="../notesSlides/notesSlide25.xml"/><Relationship Id="rId10" Type="http://schemas.openxmlformats.org/officeDocument/2006/relationships/diagramQuickStyle" Target="../diagrams/quickStyle1.xml"/><Relationship Id="rId4" Type="http://schemas.openxmlformats.org/officeDocument/2006/relationships/slideLayout" Target="../slideLayouts/slideLayout1.xml"/><Relationship Id="rId9"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26.mp3"/><Relationship Id="rId7" Type="http://schemas.openxmlformats.org/officeDocument/2006/relationships/image" Target="../media/image8.emf"/><Relationship Id="rId2" Type="http://schemas.microsoft.com/office/2007/relationships/media" Target="../media/media26.mp3"/><Relationship Id="rId1" Type="http://schemas.openxmlformats.org/officeDocument/2006/relationships/tags" Target="../tags/tag28.xml"/><Relationship Id="rId6" Type="http://schemas.openxmlformats.org/officeDocument/2006/relationships/oleObject" Target="../embeddings/oleObject28.bin"/><Relationship Id="rId5" Type="http://schemas.openxmlformats.org/officeDocument/2006/relationships/notesSlide" Target="../notesSlides/notesSlide26.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hyperlink" Target="https://www.aprao.com/blog/what-is-a-sensitivity-analysis-and-why-does-it-matter"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audio" Target="../media/media27.mp3"/><Relationship Id="rId7" Type="http://schemas.openxmlformats.org/officeDocument/2006/relationships/image" Target="../media/image8.emf"/><Relationship Id="rId2" Type="http://schemas.microsoft.com/office/2007/relationships/media" Target="../media/media27.mp3"/><Relationship Id="rId1" Type="http://schemas.openxmlformats.org/officeDocument/2006/relationships/tags" Target="../tags/tag29.xml"/><Relationship Id="rId6" Type="http://schemas.openxmlformats.org/officeDocument/2006/relationships/oleObject" Target="../embeddings/oleObject29.bin"/><Relationship Id="rId5" Type="http://schemas.openxmlformats.org/officeDocument/2006/relationships/notesSlide" Target="../notesSlides/notesSlide27.xml"/><Relationship Id="rId10" Type="http://schemas.openxmlformats.org/officeDocument/2006/relationships/image" Target="../media/image19.png"/><Relationship Id="rId4" Type="http://schemas.openxmlformats.org/officeDocument/2006/relationships/slideLayout" Target="../slideLayouts/slideLayout1.xml"/><Relationship Id="rId9" Type="http://schemas.openxmlformats.org/officeDocument/2006/relationships/hyperlink" Target="https://www.sciencedirect.com/science/article/pii/S2211467X20301267"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audio" Target="../media/media1.mp3"/><Relationship Id="rId7" Type="http://schemas.openxmlformats.org/officeDocument/2006/relationships/image" Target="../media/image8.emf"/><Relationship Id="rId12" Type="http://schemas.openxmlformats.org/officeDocument/2006/relationships/image" Target="../media/image13.png"/><Relationship Id="rId17" Type="http://schemas.openxmlformats.org/officeDocument/2006/relationships/image" Target="../media/image18.sv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tags" Target="../tags/tag3.xml"/><Relationship Id="rId6" Type="http://schemas.openxmlformats.org/officeDocument/2006/relationships/oleObject" Target="../embeddings/oleObject3.bin"/><Relationship Id="rId11" Type="http://schemas.openxmlformats.org/officeDocument/2006/relationships/image" Target="../media/image12.svg"/><Relationship Id="rId5" Type="http://schemas.openxmlformats.org/officeDocument/2006/relationships/notesSlide" Target="../notesSlides/notesSlide1.xml"/><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slideLayout" Target="../slideLayouts/slideLayout1.xml"/><Relationship Id="rId9" Type="http://schemas.openxmlformats.org/officeDocument/2006/relationships/image" Target="../media/image10.sv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8.mp3"/><Relationship Id="rId7" Type="http://schemas.openxmlformats.org/officeDocument/2006/relationships/image" Target="../media/image8.emf"/><Relationship Id="rId2" Type="http://schemas.microsoft.com/office/2007/relationships/media" Target="../media/media28.mp3"/><Relationship Id="rId1" Type="http://schemas.openxmlformats.org/officeDocument/2006/relationships/tags" Target="../tags/tag30.xml"/><Relationship Id="rId6" Type="http://schemas.openxmlformats.org/officeDocument/2006/relationships/oleObject" Target="../embeddings/oleObject30.bin"/><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29.mp3"/><Relationship Id="rId7" Type="http://schemas.openxmlformats.org/officeDocument/2006/relationships/image" Target="../media/image8.emf"/><Relationship Id="rId2" Type="http://schemas.microsoft.com/office/2007/relationships/media" Target="../media/media29.mp3"/><Relationship Id="rId1" Type="http://schemas.openxmlformats.org/officeDocument/2006/relationships/tags" Target="../tags/tag31.xml"/><Relationship Id="rId6" Type="http://schemas.openxmlformats.org/officeDocument/2006/relationships/oleObject" Target="../embeddings/oleObject31.bin"/><Relationship Id="rId5" Type="http://schemas.openxmlformats.org/officeDocument/2006/relationships/notesSlide" Target="../notesSlides/notesSlide29.xml"/><Relationship Id="rId4" Type="http://schemas.openxmlformats.org/officeDocument/2006/relationships/slideLayout" Target="../slideLayouts/slideLayout1.xml"/><Relationship Id="rId9"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2.mp3"/><Relationship Id="rId7" Type="http://schemas.openxmlformats.org/officeDocument/2006/relationships/image" Target="../media/image8.emf"/><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oleObject" Target="../embeddings/oleObject4.bin"/><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3.mp3"/><Relationship Id="R7481eea2de61440e" Type="http://schemas.openxmlformats.org/officeDocument/2006/relationships/image" Target="../media/image20.png"/><Relationship Id="rId7" Type="http://schemas.openxmlformats.org/officeDocument/2006/relationships/image" Target="../media/image8.emf"/><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oleObject" Target="../embeddings/oleObject5.bin"/><Relationship Id="Rc8c3ba65dfc443bf" Type="http://schemas.openxmlformats.org/officeDocument/2006/relationships/image" Target="../media/image90.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4.mp3"/><Relationship Id="rId7" Type="http://schemas.openxmlformats.org/officeDocument/2006/relationships/image" Target="../media/image8.emf"/><Relationship Id="R474e04b4cb154c6e" Type="http://schemas.openxmlformats.org/officeDocument/2006/relationships/image" Target="../media/image110.png"/><Relationship Id="rId2" Type="http://schemas.microsoft.com/office/2007/relationships/media" Target="../media/media4.mp3"/><Relationship Id="rId1" Type="http://schemas.openxmlformats.org/officeDocument/2006/relationships/tags" Target="../tags/tag6.xml"/><Relationship Id="rId6" Type="http://schemas.openxmlformats.org/officeDocument/2006/relationships/oleObject" Target="../embeddings/oleObject6.bin"/><Relationship Id="rId5" Type="http://schemas.openxmlformats.org/officeDocument/2006/relationships/notesSlide" Target="../notesSlides/notesSlide4.xml"/><Relationship Id="rId4" Type="http://schemas.openxmlformats.org/officeDocument/2006/relationships/slideLayout" Target="../slideLayouts/slideLayout1.xml"/><Relationship Id="R38acf2301d014db2"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p3"/><Relationship Id="rId7" Type="http://schemas.openxmlformats.org/officeDocument/2006/relationships/image" Target="../media/image8.emf"/><Relationship Id="rId2" Type="http://schemas.microsoft.com/office/2007/relationships/media" Target="../media/media5.mp3"/><Relationship Id="rId1" Type="http://schemas.openxmlformats.org/officeDocument/2006/relationships/tags" Target="../tags/tag7.xml"/><Relationship Id="rId6" Type="http://schemas.openxmlformats.org/officeDocument/2006/relationships/oleObject" Target="../embeddings/oleObject7.bin"/><Relationship Id="rId5" Type="http://schemas.openxmlformats.org/officeDocument/2006/relationships/notesSlide" Target="../notesSlides/notesSlide5.xml"/><Relationship Id="Rd3a8b825bb6f422a" Type="http://schemas.openxmlformats.org/officeDocument/2006/relationships/image" Target="../media/image12.pn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0432398dcd044fe1" Type="http://schemas.openxmlformats.org/officeDocument/2006/relationships/image" Target="../media/image14.png"/><Relationship Id="rId8" Type="http://schemas.openxmlformats.org/officeDocument/2006/relationships/image" Target="../media/image19.png"/><Relationship Id="rId3" Type="http://schemas.openxmlformats.org/officeDocument/2006/relationships/audio" Target="../media/media6.mp3"/><Relationship Id="rId7" Type="http://schemas.openxmlformats.org/officeDocument/2006/relationships/image" Target="../media/image8.emf"/><Relationship Id="rId2" Type="http://schemas.microsoft.com/office/2007/relationships/media" Target="../media/media6.mp3"/><Relationship Id="rId1" Type="http://schemas.openxmlformats.org/officeDocument/2006/relationships/tags" Target="../tags/tag8.xml"/><Relationship Id="rId6" Type="http://schemas.openxmlformats.org/officeDocument/2006/relationships/oleObject" Target="../embeddings/oleObject8.bin"/><Relationship Id="rId5" Type="http://schemas.openxmlformats.org/officeDocument/2006/relationships/notesSlide" Target="../notesSlides/notesSlide6.xml"/><Relationship Id="R61f67a0815444cae" Type="http://schemas.openxmlformats.org/officeDocument/2006/relationships/image" Target="../media/image130.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7fea95eb935548f0" Type="http://schemas.openxmlformats.org/officeDocument/2006/relationships/image" Target="../media/image16.png"/><Relationship Id="rId8" Type="http://schemas.openxmlformats.org/officeDocument/2006/relationships/image" Target="../media/image19.png"/><Relationship Id="rId3" Type="http://schemas.openxmlformats.org/officeDocument/2006/relationships/audio" Target="../media/media7.mp3"/><Relationship Id="rId7" Type="http://schemas.openxmlformats.org/officeDocument/2006/relationships/image" Target="../media/image8.emf"/><Relationship Id="rId2" Type="http://schemas.microsoft.com/office/2007/relationships/media" Target="../media/media7.mp3"/><Relationship Id="rId1" Type="http://schemas.openxmlformats.org/officeDocument/2006/relationships/tags" Target="../tags/tag9.xml"/><Relationship Id="rId6" Type="http://schemas.openxmlformats.org/officeDocument/2006/relationships/oleObject" Target="../embeddings/oleObject9.bin"/><Relationship Id="Ref90899dab734fe2" Type="http://schemas.openxmlformats.org/officeDocument/2006/relationships/image" Target="../media/image150.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09B39-5BAA-CC9D-6E86-6AD70BC49B4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93089C5-856C-D4FA-29BE-F5F1D2CFA937}"/>
              </a:ext>
            </a:extLst>
          </p:cNvPr>
          <p:cNvPicPr>
            <a:picLocks noChangeAspect="1"/>
          </p:cNvPicPr>
          <p:nvPr/>
        </p:nvPicPr>
        <p:blipFill>
          <a:blip r:embed="rId2"/>
          <a:srcRect/>
          <a:stretch/>
        </p:blipFill>
        <p:spPr>
          <a:xfrm>
            <a:off x="2357612" y="4367478"/>
            <a:ext cx="4175390" cy="1837316"/>
          </a:xfrm>
          <a:prstGeom prst="rect">
            <a:avLst/>
          </a:prstGeom>
        </p:spPr>
      </p:pic>
      <p:sp>
        <p:nvSpPr>
          <p:cNvPr id="6" name="Title 1">
            <a:extLst>
              <a:ext uri="{FF2B5EF4-FFF2-40B4-BE49-F238E27FC236}">
                <a16:creationId xmlns:a16="http://schemas.microsoft.com/office/drawing/2014/main" id="{EB84D4EC-AC87-8390-8555-B9E78DCD7A64}"/>
              </a:ext>
            </a:extLst>
          </p:cNvPr>
          <p:cNvSpPr>
            <a:spLocks noGrp="1"/>
          </p:cNvSpPr>
          <p:nvPr>
            <p:ph type="ctrTitle"/>
          </p:nvPr>
        </p:nvSpPr>
        <p:spPr>
          <a:xfrm>
            <a:off x="131380" y="762000"/>
            <a:ext cx="9607824" cy="2387600"/>
          </a:xfrm>
        </p:spPr>
        <p:txBody>
          <a:bodyPr vert="horz"/>
          <a:lstStyle/>
          <a:p>
            <a:pPr algn="l"/>
            <a:r>
              <a:rPr lang="en-US" dirty="0"/>
              <a:t>LECTURE 6</a:t>
            </a:r>
            <a:br>
              <a:rPr lang="en-US" dirty="0"/>
            </a:br>
            <a:r>
              <a:rPr lang="en-US" dirty="0"/>
              <a:t>TRANSPORT MODELLING IN </a:t>
            </a:r>
            <a:r>
              <a:rPr lang="en-US" dirty="0" err="1"/>
              <a:t>OSeMOSYS</a:t>
            </a:r>
            <a:r>
              <a:rPr lang="en-US" dirty="0"/>
              <a:t>: TRANSPORT DATA</a:t>
            </a:r>
            <a:br>
              <a:rPr lang="en-US" dirty="0"/>
            </a:br>
            <a:endParaRPr lang="en-US" dirty="0"/>
          </a:p>
        </p:txBody>
      </p:sp>
      <p:sp>
        <p:nvSpPr>
          <p:cNvPr id="7" name="Subtitle 2">
            <a:extLst>
              <a:ext uri="{FF2B5EF4-FFF2-40B4-BE49-F238E27FC236}">
                <a16:creationId xmlns:a16="http://schemas.microsoft.com/office/drawing/2014/main" id="{FC1799BA-EE4F-960E-989C-E05B472A8FBE}"/>
              </a:ext>
            </a:extLst>
          </p:cNvPr>
          <p:cNvSpPr txBox="1">
            <a:spLocks/>
          </p:cNvSpPr>
          <p:nvPr/>
        </p:nvSpPr>
        <p:spPr>
          <a:xfrm>
            <a:off x="131379" y="448783"/>
            <a:ext cx="6700345" cy="626433"/>
          </a:xfrm>
          <a:prstGeom prst="rect">
            <a:avLst/>
          </a:prstGeom>
        </p:spPr>
        <p:txBody>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rPr>
              <a:t>Transport Decarbonization and Data-to-Deal</a:t>
            </a:r>
          </a:p>
        </p:txBody>
      </p:sp>
    </p:spTree>
    <p:extLst>
      <p:ext uri="{BB962C8B-B14F-4D97-AF65-F5344CB8AC3E}">
        <p14:creationId xmlns:p14="http://schemas.microsoft.com/office/powerpoint/2010/main" val="96131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FA110E9-AF33-502C-EB13-637F4199A98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33E7012-9657-E8E7-E624-4ADFDE70D16C}"/>
              </a:ext>
            </a:extLst>
          </p:cNvPr>
          <p:cNvGraphicFramePr>
            <a:graphicFrameLocks noChangeAspect="1"/>
          </p:cNvGraphicFramePr>
          <p:nvPr>
            <p:custDataLst>
              <p:tags r:id="rId1"/>
            </p:custDataLst>
            <p:extLst>
              <p:ext uri="{D42A27DB-BD31-4B8C-83A1-F6EECF244321}">
                <p14:modId xmlns:p14="http://schemas.microsoft.com/office/powerpoint/2010/main" val="2725276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933E7012-9657-E8E7-E624-4ADFDE70D16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96CDF3C8-459C-0D84-2590-9EC92FC5CD2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4" name="Google Shape;168;p13">
            <a:extLst>
              <a:ext uri="{FF2B5EF4-FFF2-40B4-BE49-F238E27FC236}">
                <a16:creationId xmlns:a16="http://schemas.microsoft.com/office/drawing/2014/main" id="{E81A4D86-0AE1-6858-EA1C-1448AEBDADED}"/>
              </a:ext>
            </a:extLst>
          </p:cNvPr>
          <p:cNvSpPr txBox="1">
            <a:spLocks/>
          </p:cNvSpPr>
          <p:nvPr/>
        </p:nvSpPr>
        <p:spPr>
          <a:xfrm>
            <a:off x="838200" y="1608083"/>
            <a:ext cx="10515600" cy="779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InputActivityRatio[</a:t>
            </a:r>
            <a:r>
              <a:rPr lang="en-GB" sz="2000" b="1" dirty="0" err="1"/>
              <a:t>r,t,f,m,y</a:t>
            </a:r>
            <a:r>
              <a:rPr lang="en-GB" sz="2000" b="1" dirty="0"/>
              <a:t>]</a:t>
            </a:r>
          </a:p>
          <a:p>
            <a:pPr>
              <a:spcBef>
                <a:spcPts val="0"/>
              </a:spcBef>
              <a:buClr>
                <a:schemeClr val="dk1"/>
              </a:buClr>
              <a:buSzPts val="2800"/>
            </a:pPr>
            <a:r>
              <a:rPr lang="en-GB" sz="2000" dirty="0"/>
              <a:t>Rate of use of a commodity by a technology, as a ratio of the rate of activity.</a:t>
            </a:r>
          </a:p>
        </p:txBody>
      </p:sp>
      <p:sp>
        <p:nvSpPr>
          <p:cNvPr id="5" name="Google Shape;168;p13">
            <a:extLst>
              <a:ext uri="{FF2B5EF4-FFF2-40B4-BE49-F238E27FC236}">
                <a16:creationId xmlns:a16="http://schemas.microsoft.com/office/drawing/2014/main" id="{6F3126BF-3BFA-9E8D-7F3D-AB959A0A5D2B}"/>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Input Activity Ratio</a:t>
            </a:r>
          </a:p>
        </p:txBody>
      </p:sp>
      <p:sp>
        <p:nvSpPr>
          <p:cNvPr id="12" name="Rounded Rectangle 11">
            <a:extLst>
              <a:ext uri="{FF2B5EF4-FFF2-40B4-BE49-F238E27FC236}">
                <a16:creationId xmlns:a16="http://schemas.microsoft.com/office/drawing/2014/main" id="{8E0E8189-BCFC-FB15-917A-8D61C2D7AC89}"/>
              </a:ext>
            </a:extLst>
          </p:cNvPr>
          <p:cNvSpPr/>
          <p:nvPr/>
        </p:nvSpPr>
        <p:spPr>
          <a:xfrm>
            <a:off x="513344" y="2314776"/>
            <a:ext cx="10840455" cy="2481813"/>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Slide Number Placeholder 1">
            <a:extLst>
              <a:ext uri="{FF2B5EF4-FFF2-40B4-BE49-F238E27FC236}">
                <a16:creationId xmlns:a16="http://schemas.microsoft.com/office/drawing/2014/main" id="{4B195BD2-1F85-8638-1575-B9C95BA7E0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10</a:t>
            </a:fld>
            <a:endParaRPr lang="sv-SE" sz="1000" b="1" dirty="0">
              <a:solidFill>
                <a:schemeClr val="bg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1972109-37D8-A6FE-2CA6-9AEF7CF1BB5B}"/>
                  </a:ext>
                </a:extLst>
              </p:cNvPr>
              <p:cNvSpPr txBox="1"/>
              <p:nvPr/>
            </p:nvSpPr>
            <p:spPr>
              <a:xfrm>
                <a:off x="1191125" y="2956195"/>
                <a:ext cx="9156031" cy="5852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𝐼𝑛𝑝𝑢𝑡𝐴𝑐𝑡𝑖𝑣𝑖𝑡𝑦𝑅𝑎𝑡𝑖𝑜</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𝑃𝐽</m:t>
                          </m:r>
                          <m:r>
                            <a:rPr lang="en-GB" sz="2000" b="0" i="1">
                              <a:latin typeface="Cambria Math" panose="02040503050406030204" pitchFamily="18" charset="0"/>
                            </a:rPr>
                            <m:t> </m:t>
                          </m:r>
                          <m:r>
                            <a:rPr lang="en-GB" sz="2000" b="0" i="1">
                              <a:latin typeface="Cambria Math" panose="02040503050406030204" pitchFamily="18" charset="0"/>
                            </a:rPr>
                            <m:t>𝑜𝑓</m:t>
                          </m:r>
                          <m:r>
                            <a:rPr lang="en-GB" sz="2000" b="0" i="1">
                              <a:latin typeface="Cambria Math" panose="02040503050406030204" pitchFamily="18" charset="0"/>
                            </a:rPr>
                            <m:t> </m:t>
                          </m:r>
                          <m:r>
                            <a:rPr lang="en-GB" sz="2000" b="0" i="1">
                              <a:latin typeface="Cambria Math" panose="02040503050406030204" pitchFamily="18" charset="0"/>
                            </a:rPr>
                            <m:t>𝑓𝑢𝑒𝑙</m:t>
                          </m:r>
                        </m:num>
                        <m:den>
                          <m:r>
                            <a:rPr lang="en-GB" sz="2000" b="0" i="1">
                              <a:latin typeface="Cambria Math" panose="02040503050406030204" pitchFamily="18" charset="0"/>
                            </a:rPr>
                            <m:t>𝐵𝑖𝑙𝑙𝑖𝑜𝑛</m:t>
                          </m:r>
                          <m:r>
                            <a:rPr lang="en-GB" sz="2000" b="0" i="1">
                              <a:latin typeface="Cambria Math" panose="02040503050406030204" pitchFamily="18" charset="0"/>
                            </a:rPr>
                            <m:t> </m:t>
                          </m:r>
                          <m:r>
                            <a:rPr lang="en-GB" sz="2000" b="0" i="1">
                              <a:latin typeface="Cambria Math" panose="02040503050406030204" pitchFamily="18" charset="0"/>
                            </a:rPr>
                            <m:t>𝑡𝑘𝑚</m:t>
                          </m:r>
                        </m:den>
                      </m:f>
                    </m:oMath>
                  </m:oMathPara>
                </a14:m>
                <a:endParaRPr lang="en-US" sz="2000" dirty="0"/>
              </a:p>
            </p:txBody>
          </p:sp>
        </mc:Choice>
        <mc:Fallback xmlns="">
          <p:sp>
            <p:nvSpPr>
              <p:cNvPr id="14" name="TextBox 13">
                <a:extLst>
                  <a:ext uri="{FF2B5EF4-FFF2-40B4-BE49-F238E27FC236}">
                    <a16:creationId xmlns:a16="http://schemas.microsoft.com/office/drawing/2014/main" id="{E1972109-37D8-A6FE-2CA6-9AEF7CF1BB5B}"/>
                  </a:ext>
                </a:extLst>
              </p:cNvPr>
              <p:cNvSpPr txBox="1">
                <a:spLocks noRot="1" noChangeAspect="1" noMove="1" noResize="1" noEditPoints="1" noAdjustHandles="1" noChangeArrowheads="1" noChangeShapeType="1" noTextEdit="1"/>
              </p:cNvSpPr>
              <p:nvPr/>
            </p:nvSpPr>
            <p:spPr>
              <a:xfrm>
                <a:off x="1191125" y="2956195"/>
                <a:ext cx="9156031" cy="585288"/>
              </a:xfrm>
              <a:prstGeom prst="rect">
                <a:avLst/>
              </a:prstGeom>
              <a:blipFill>
                <a:blip r:embed="R7c129506fae04c2f"/>
                <a:stretch>
                  <a:fillRect t="-8511" b="-29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1B3436D-E298-7CD2-1CCA-FD982202848F}"/>
                  </a:ext>
                </a:extLst>
              </p:cNvPr>
              <p:cNvSpPr txBox="1"/>
              <p:nvPr/>
            </p:nvSpPr>
            <p:spPr>
              <a:xfrm>
                <a:off x="513344" y="3744029"/>
                <a:ext cx="10840455" cy="58644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𝐼𝑛𝑝𝑢𝑡𝐴𝑐𝑡𝑖𝑣𝑖𝑡𝑦𝑅𝑎𝑡𝑖𝑜</m:t>
                      </m:r>
                      <m:r>
                        <a:rPr lang="en-GB" sz="2000" b="0" i="1">
                          <a:latin typeface="Cambria Math" panose="02040503050406030204" pitchFamily="18" charset="0"/>
                        </a:rPr>
                        <m:t>=</m:t>
                      </m:r>
                      <m:r>
                        <a:rPr lang="en-GB" sz="2000" b="0" i="1">
                          <a:latin typeface="Cambria Math" panose="02040503050406030204" pitchFamily="18" charset="0"/>
                        </a:rPr>
                        <m:t>𝐹𝑢𝑒𝑙</m:t>
                      </m:r>
                      <m:r>
                        <a:rPr lang="en-GB" sz="2000" b="0" i="1">
                          <a:latin typeface="Cambria Math" panose="02040503050406030204" pitchFamily="18" charset="0"/>
                        </a:rPr>
                        <m:t> </m:t>
                      </m:r>
                      <m:r>
                        <a:rPr lang="en-GB" sz="2000" b="0" i="1">
                          <a:latin typeface="Cambria Math" panose="02040503050406030204" pitchFamily="18" charset="0"/>
                        </a:rPr>
                        <m:t>𝑐𝑜𝑛𝑡𝑒𝑛𝑡</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𝑃𝐽</m:t>
                              </m:r>
                            </m:num>
                            <m:den>
                              <m:r>
                                <a:rPr lang="en-GB" sz="2000" b="0" i="1">
                                  <a:latin typeface="Cambria Math" panose="02040503050406030204" pitchFamily="18" charset="0"/>
                                </a:rPr>
                                <m:t>𝐿</m:t>
                              </m:r>
                            </m:den>
                          </m:f>
                        </m:e>
                      </m:d>
                      <m:r>
                        <a:rPr lang="en-GB" sz="2000" b="0" i="1">
                          <a:latin typeface="Cambria Math" panose="02040503050406030204" pitchFamily="18" charset="0"/>
                        </a:rPr>
                        <m:t>∗</m:t>
                      </m:r>
                      <m:r>
                        <a:rPr lang="en-GB" sz="2000" b="0" i="1">
                          <a:latin typeface="Cambria Math" panose="02040503050406030204" pitchFamily="18" charset="0"/>
                        </a:rPr>
                        <m:t>𝐹𝑢𝑒𝑙</m:t>
                      </m:r>
                      <m:r>
                        <a:rPr lang="en-GB" sz="2000" b="0" i="1">
                          <a:latin typeface="Cambria Math" panose="02040503050406030204" pitchFamily="18" charset="0"/>
                        </a:rPr>
                        <m:t> </m:t>
                      </m:r>
                      <m:r>
                        <a:rPr lang="en-GB" sz="2000" b="0" i="1">
                          <a:latin typeface="Cambria Math" panose="02040503050406030204" pitchFamily="18" charset="0"/>
                        </a:rPr>
                        <m:t>𝑐𝑜𝑛𝑠𝑢𝑚𝑝𝑡𝑖𝑜𝑛</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𝐿</m:t>
                              </m:r>
                            </m:num>
                            <m:den>
                              <m:r>
                                <a:rPr lang="en-GB" sz="2000" b="0" i="1">
                                  <a:latin typeface="Cambria Math" panose="02040503050406030204" pitchFamily="18" charset="0"/>
                                </a:rPr>
                                <m:t>𝑘𝑚</m:t>
                              </m:r>
                            </m:den>
                          </m:f>
                        </m:e>
                      </m:d>
                      <m:r>
                        <a:rPr lang="en-GB" sz="2000" b="0" i="1">
                          <a:latin typeface="Cambria Math" panose="02040503050406030204" pitchFamily="18" charset="0"/>
                        </a:rPr>
                        <m:t> ∗</m:t>
                      </m:r>
                      <m:r>
                        <a:rPr lang="en-GB" sz="2000" b="0" i="1">
                          <a:latin typeface="Cambria Math" panose="02040503050406030204" pitchFamily="18" charset="0"/>
                        </a:rPr>
                        <m:t>𝐿𝑜𝑎𝑑</m:t>
                      </m:r>
                      <m:r>
                        <a:rPr lang="en-GB" sz="2000" b="0" i="1">
                          <a:latin typeface="Cambria Math" panose="02040503050406030204" pitchFamily="18" charset="0"/>
                        </a:rPr>
                        <m:t> </m:t>
                      </m:r>
                      <m:r>
                        <a:rPr lang="en-GB" sz="2000" b="0" i="1">
                          <a:latin typeface="Cambria Math" panose="02040503050406030204" pitchFamily="18" charset="0"/>
                        </a:rPr>
                        <m:t>𝑓𝑎𝑐𝑡𝑜𝑟</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1</m:t>
                              </m:r>
                            </m:num>
                            <m:den>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𝑡</m:t>
                              </m:r>
                            </m:den>
                          </m:f>
                        </m:e>
                      </m:d>
                    </m:oMath>
                  </m:oMathPara>
                </a14:m>
                <a:endParaRPr lang="en-GB" sz="2000" b="0" dirty="0"/>
              </a:p>
            </p:txBody>
          </p:sp>
        </mc:Choice>
        <mc:Fallback xmlns="">
          <p:sp>
            <p:nvSpPr>
              <p:cNvPr id="15" name="TextBox 14">
                <a:extLst>
                  <a:ext uri="{FF2B5EF4-FFF2-40B4-BE49-F238E27FC236}">
                    <a16:creationId xmlns:a16="http://schemas.microsoft.com/office/drawing/2014/main" id="{91B3436D-E298-7CD2-1CCA-FD982202848F}"/>
                  </a:ext>
                </a:extLst>
              </p:cNvPr>
              <p:cNvSpPr txBox="1">
                <a:spLocks noRot="1" noChangeAspect="1" noMove="1" noResize="1" noEditPoints="1" noAdjustHandles="1" noChangeArrowheads="1" noChangeShapeType="1" noTextEdit="1"/>
              </p:cNvSpPr>
              <p:nvPr/>
            </p:nvSpPr>
            <p:spPr>
              <a:xfrm>
                <a:off x="513344" y="3744029"/>
                <a:ext cx="10840455" cy="586443"/>
              </a:xfrm>
              <a:prstGeom prst="rect">
                <a:avLst/>
              </a:prstGeom>
              <a:blipFill>
                <a:blip r:embed="R6f321220f5c241b1"/>
                <a:stretch>
                  <a:fillRect b="-2978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B3A748E8-8270-0866-099D-F1D2DEA5782E}"/>
              </a:ext>
            </a:extLst>
          </p:cNvPr>
          <p:cNvSpPr txBox="1"/>
          <p:nvPr/>
        </p:nvSpPr>
        <p:spPr>
          <a:xfrm>
            <a:off x="2277980" y="2501472"/>
            <a:ext cx="2310063" cy="400110"/>
          </a:xfrm>
          <a:prstGeom prst="rect">
            <a:avLst/>
          </a:prstGeom>
          <a:noFill/>
        </p:spPr>
        <p:txBody>
          <a:bodyPr wrap="square" rtlCol="0">
            <a:spAutoFit/>
          </a:bodyPr>
          <a:lstStyle/>
          <a:p>
            <a:r>
              <a:rPr lang="en-US" sz="2000" dirty="0"/>
              <a:t>Freight:</a:t>
            </a:r>
          </a:p>
        </p:txBody>
      </p:sp>
      <p:sp>
        <p:nvSpPr>
          <p:cNvPr id="17" name="Google Shape;168;p13">
            <a:extLst>
              <a:ext uri="{FF2B5EF4-FFF2-40B4-BE49-F238E27FC236}">
                <a16:creationId xmlns:a16="http://schemas.microsoft.com/office/drawing/2014/main" id="{3C51A0A1-8C63-5838-CC1F-FBAC5A211281}"/>
              </a:ext>
            </a:extLst>
          </p:cNvPr>
          <p:cNvSpPr txBox="1">
            <a:spLocks/>
          </p:cNvSpPr>
          <p:nvPr/>
        </p:nvSpPr>
        <p:spPr>
          <a:xfrm>
            <a:off x="838199" y="4881024"/>
            <a:ext cx="10515600" cy="124856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energy intensity of diesel rail is 5.4 </a:t>
            </a:r>
            <a:r>
              <a:rPr lang="en-GB" sz="2000" dirty="0" err="1"/>
              <a:t>kgoe</a:t>
            </a:r>
            <a:r>
              <a:rPr lang="en-GB" sz="2000" dirty="0"/>
              <a:t>/</a:t>
            </a:r>
            <a:r>
              <a:rPr lang="en-GB" sz="2000" dirty="0" err="1"/>
              <a:t>ktkm</a:t>
            </a:r>
            <a:r>
              <a:rPr lang="en-GB" sz="2000" dirty="0"/>
              <a:t>. </a:t>
            </a:r>
          </a:p>
          <a:p>
            <a:pPr>
              <a:spcBef>
                <a:spcPts val="0"/>
              </a:spcBef>
              <a:buClr>
                <a:schemeClr val="dk1"/>
              </a:buClr>
              <a:buSzPts val="2800"/>
            </a:pPr>
            <a:r>
              <a:rPr lang="en-GB" sz="2000" dirty="0"/>
              <a:t>The IAR is ((5.4 * 41.868) / 10</a:t>
            </a:r>
            <a:r>
              <a:rPr lang="en-GB" sz="2000" baseline="30000" dirty="0"/>
              <a:t>9</a:t>
            </a:r>
            <a:r>
              <a:rPr lang="en-GB" sz="2000" dirty="0"/>
              <a:t>) * 10</a:t>
            </a:r>
            <a:r>
              <a:rPr lang="en-GB" sz="2000" baseline="30000" dirty="0"/>
              <a:t>6</a:t>
            </a:r>
            <a:r>
              <a:rPr lang="en-GB" sz="2000" dirty="0"/>
              <a:t> = </a:t>
            </a:r>
            <a:r>
              <a:rPr lang="en-GB" sz="2000" dirty="0">
                <a:solidFill>
                  <a:schemeClr val="accent1"/>
                </a:solidFill>
              </a:rPr>
              <a:t>0.226 PJ / billion tkm</a:t>
            </a:r>
            <a:r>
              <a:rPr lang="en-GB" sz="2000" dirty="0"/>
              <a:t>.</a:t>
            </a:r>
            <a:endParaRPr lang="en-GB" sz="2000" baseline="30000" dirty="0">
              <a:solidFill>
                <a:schemeClr val="accent1"/>
              </a:solidFill>
            </a:endParaRPr>
          </a:p>
          <a:p>
            <a:pPr>
              <a:spcBef>
                <a:spcPts val="0"/>
              </a:spcBef>
              <a:buClr>
                <a:schemeClr val="dk1"/>
              </a:buClr>
              <a:buSzPts val="2800"/>
            </a:pPr>
            <a:endParaRPr lang="en-GB" sz="2000" u="sng" dirty="0"/>
          </a:p>
        </p:txBody>
      </p:sp>
      <p:sp>
        <p:nvSpPr>
          <p:cNvPr id="18" name="TextBox 17">
            <a:extLst>
              <a:ext uri="{FF2B5EF4-FFF2-40B4-BE49-F238E27FC236}">
                <a16:creationId xmlns:a16="http://schemas.microsoft.com/office/drawing/2014/main" id="{F120B528-34D4-D21A-FECA-809B44DA3CCB}"/>
              </a:ext>
            </a:extLst>
          </p:cNvPr>
          <p:cNvSpPr txBox="1"/>
          <p:nvPr/>
        </p:nvSpPr>
        <p:spPr>
          <a:xfrm>
            <a:off x="955463" y="5891662"/>
            <a:ext cx="3076075" cy="523220"/>
          </a:xfrm>
          <a:prstGeom prst="rect">
            <a:avLst/>
          </a:prstGeom>
          <a:noFill/>
        </p:spPr>
        <p:txBody>
          <a:bodyPr wrap="square" rtlCol="0">
            <a:spAutoFit/>
          </a:bodyPr>
          <a:lstStyle/>
          <a:p>
            <a:r>
              <a:rPr lang="en-US" dirty="0"/>
              <a:t>To convert from </a:t>
            </a:r>
            <a:r>
              <a:rPr lang="en-US" dirty="0" err="1"/>
              <a:t>kgoe</a:t>
            </a:r>
            <a:r>
              <a:rPr lang="en-US" dirty="0"/>
              <a:t> to MJ</a:t>
            </a:r>
          </a:p>
          <a:p>
            <a:r>
              <a:rPr lang="en-US" dirty="0"/>
              <a:t>(1 </a:t>
            </a:r>
            <a:r>
              <a:rPr lang="en-US" dirty="0" err="1"/>
              <a:t>kgoe</a:t>
            </a:r>
            <a:r>
              <a:rPr lang="en-US" dirty="0"/>
              <a:t> = 41.868 MJ)</a:t>
            </a:r>
          </a:p>
        </p:txBody>
      </p:sp>
      <p:sp>
        <p:nvSpPr>
          <p:cNvPr id="19" name="TextBox 18">
            <a:extLst>
              <a:ext uri="{FF2B5EF4-FFF2-40B4-BE49-F238E27FC236}">
                <a16:creationId xmlns:a16="http://schemas.microsoft.com/office/drawing/2014/main" id="{AE13BFD5-5A1C-F1F5-AE36-E669283D0CD6}"/>
              </a:ext>
            </a:extLst>
          </p:cNvPr>
          <p:cNvSpPr txBox="1"/>
          <p:nvPr/>
        </p:nvSpPr>
        <p:spPr>
          <a:xfrm>
            <a:off x="3653462" y="5867980"/>
            <a:ext cx="1514608" cy="523220"/>
          </a:xfrm>
          <a:prstGeom prst="rect">
            <a:avLst/>
          </a:prstGeom>
          <a:noFill/>
        </p:spPr>
        <p:txBody>
          <a:bodyPr wrap="square" rtlCol="0">
            <a:spAutoFit/>
          </a:bodyPr>
          <a:lstStyle/>
          <a:p>
            <a:r>
              <a:rPr lang="en-US" dirty="0"/>
              <a:t>To convert to from MJ to PJ</a:t>
            </a:r>
          </a:p>
        </p:txBody>
      </p:sp>
      <p:cxnSp>
        <p:nvCxnSpPr>
          <p:cNvPr id="20" name="Straight Arrow Connector 19">
            <a:extLst>
              <a:ext uri="{FF2B5EF4-FFF2-40B4-BE49-F238E27FC236}">
                <a16:creationId xmlns:a16="http://schemas.microsoft.com/office/drawing/2014/main" id="{127AB629-A288-8E09-0C6A-1CBAC146F4C1}"/>
              </a:ext>
            </a:extLst>
          </p:cNvPr>
          <p:cNvCxnSpPr>
            <a:cxnSpLocks/>
          </p:cNvCxnSpPr>
          <p:nvPr/>
        </p:nvCxnSpPr>
        <p:spPr>
          <a:xfrm flipH="1" flipV="1">
            <a:off x="5168070" y="5744287"/>
            <a:ext cx="97613" cy="147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4A412A2-6E50-6C60-363A-C8CEF72526A8}"/>
              </a:ext>
            </a:extLst>
          </p:cNvPr>
          <p:cNvCxnSpPr>
            <a:cxnSpLocks/>
          </p:cNvCxnSpPr>
          <p:nvPr/>
        </p:nvCxnSpPr>
        <p:spPr>
          <a:xfrm flipH="1" flipV="1">
            <a:off x="4281779" y="5744287"/>
            <a:ext cx="115614" cy="2000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B72916-2A5C-EB4C-4833-D586171F9447}"/>
              </a:ext>
            </a:extLst>
          </p:cNvPr>
          <p:cNvSpPr txBox="1"/>
          <p:nvPr/>
        </p:nvSpPr>
        <p:spPr>
          <a:xfrm>
            <a:off x="5077329" y="5871698"/>
            <a:ext cx="1733503" cy="519502"/>
          </a:xfrm>
          <a:prstGeom prst="rect">
            <a:avLst/>
          </a:prstGeom>
          <a:noFill/>
        </p:spPr>
        <p:txBody>
          <a:bodyPr wrap="square" rtlCol="0">
            <a:spAutoFit/>
          </a:bodyPr>
          <a:lstStyle/>
          <a:p>
            <a:r>
              <a:rPr lang="en-US" dirty="0"/>
              <a:t>To convert from kilo tkm to billion</a:t>
            </a:r>
          </a:p>
        </p:txBody>
      </p:sp>
      <p:cxnSp>
        <p:nvCxnSpPr>
          <p:cNvPr id="23" name="Straight Arrow Connector 22">
            <a:extLst>
              <a:ext uri="{FF2B5EF4-FFF2-40B4-BE49-F238E27FC236}">
                <a16:creationId xmlns:a16="http://schemas.microsoft.com/office/drawing/2014/main" id="{C580072E-97A5-68D2-3ACC-90FBFBB9D479}"/>
              </a:ext>
            </a:extLst>
          </p:cNvPr>
          <p:cNvCxnSpPr>
            <a:cxnSpLocks/>
          </p:cNvCxnSpPr>
          <p:nvPr/>
        </p:nvCxnSpPr>
        <p:spPr>
          <a:xfrm flipV="1">
            <a:off x="3237186" y="5759459"/>
            <a:ext cx="111964" cy="132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727C889-1A8A-0360-8302-7B5D809966A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uvvoice.com-20250203-vlKHsr">
            <a:hlinkClick r:id="" action="ppaction://media"/>
            <a:extLst>
              <a:ext uri="{FF2B5EF4-FFF2-40B4-BE49-F238E27FC236}">
                <a16:creationId xmlns:a16="http://schemas.microsoft.com/office/drawing/2014/main" id="{8A0F9B7C-E4A5-EBDE-F1B5-04E3091349E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47399" y="159532"/>
            <a:ext cx="812800" cy="812800"/>
          </a:xfrm>
          <a:prstGeom prst="rect">
            <a:avLst/>
          </a:prstGeom>
        </p:spPr>
      </p:pic>
    </p:spTree>
    <p:extLst>
      <p:ext uri="{BB962C8B-B14F-4D97-AF65-F5344CB8AC3E}">
        <p14:creationId xmlns:p14="http://schemas.microsoft.com/office/powerpoint/2010/main" val="6885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D14BD16-B4AD-805E-18C2-CFA58808C8D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026636-0DB6-43EE-87DC-833F64054FA0}"/>
              </a:ext>
            </a:extLst>
          </p:cNvPr>
          <p:cNvGraphicFramePr>
            <a:graphicFrameLocks noChangeAspect="1"/>
          </p:cNvGraphicFramePr>
          <p:nvPr>
            <p:custDataLst>
              <p:tags r:id="rId1"/>
            </p:custDataLst>
            <p:extLst>
              <p:ext uri="{D42A27DB-BD31-4B8C-83A1-F6EECF244321}">
                <p14:modId xmlns:p14="http://schemas.microsoft.com/office/powerpoint/2010/main" val="341562807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5026636-0DB6-43EE-87DC-833F64054FA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D4451B97-FFAB-6577-17AF-EBA6C49C4F81}"/>
              </a:ext>
            </a:extLst>
          </p:cNvPr>
          <p:cNvSpPr/>
          <p:nvPr/>
        </p:nvSpPr>
        <p:spPr>
          <a:xfrm>
            <a:off x="935428" y="2752825"/>
            <a:ext cx="4689541" cy="162877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7D8C132A-D88C-EDA6-2B44-28D31E1684F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E5C43A76-AE1F-52B1-9D16-572056D6943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11</a:t>
            </a:fld>
            <a:endParaRPr lang="sv-SE" sz="1000" b="1" dirty="0">
              <a:solidFill>
                <a:schemeClr val="bg1"/>
              </a:solidFill>
            </a:endParaRPr>
          </a:p>
        </p:txBody>
      </p:sp>
      <p:sp>
        <p:nvSpPr>
          <p:cNvPr id="4" name="Google Shape;168;p13">
            <a:extLst>
              <a:ext uri="{FF2B5EF4-FFF2-40B4-BE49-F238E27FC236}">
                <a16:creationId xmlns:a16="http://schemas.microsoft.com/office/drawing/2014/main" id="{834E4F45-FABF-1819-4BC0-4324698130B1}"/>
              </a:ext>
            </a:extLst>
          </p:cNvPr>
          <p:cNvSpPr txBox="1">
            <a:spLocks/>
          </p:cNvSpPr>
          <p:nvPr/>
        </p:nvSpPr>
        <p:spPr>
          <a:xfrm>
            <a:off x="838200" y="1608083"/>
            <a:ext cx="10515600" cy="779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OutputActivityRatio</a:t>
            </a:r>
            <a:r>
              <a:rPr lang="en-GB" sz="2000" b="1" dirty="0"/>
              <a:t>[</a:t>
            </a:r>
            <a:r>
              <a:rPr lang="en-GB" sz="2000" b="1" dirty="0" err="1"/>
              <a:t>r,t,f,m,y</a:t>
            </a:r>
            <a:r>
              <a:rPr lang="en-GB" sz="2000" b="1" dirty="0"/>
              <a:t>]</a:t>
            </a:r>
          </a:p>
          <a:p>
            <a:pPr>
              <a:spcBef>
                <a:spcPts val="0"/>
              </a:spcBef>
              <a:buClr>
                <a:schemeClr val="dk1"/>
              </a:buClr>
              <a:buSzPts val="2800"/>
            </a:pPr>
            <a:r>
              <a:rPr lang="en-GB" sz="2000" dirty="0"/>
              <a:t>Rate of commodity output from a technology, as a ratio of the rate of activity.</a:t>
            </a:r>
          </a:p>
        </p:txBody>
      </p:sp>
      <p:sp>
        <p:nvSpPr>
          <p:cNvPr id="5" name="Google Shape;168;p13">
            <a:extLst>
              <a:ext uri="{FF2B5EF4-FFF2-40B4-BE49-F238E27FC236}">
                <a16:creationId xmlns:a16="http://schemas.microsoft.com/office/drawing/2014/main" id="{BB1C259D-F59A-E84C-DEF7-F8B58FEF1E0F}"/>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Output Activity Ratio</a:t>
            </a:r>
          </a:p>
        </p:txBody>
      </p:sp>
      <p:sp>
        <p:nvSpPr>
          <p:cNvPr id="11" name="Google Shape;168;p13">
            <a:extLst>
              <a:ext uri="{FF2B5EF4-FFF2-40B4-BE49-F238E27FC236}">
                <a16:creationId xmlns:a16="http://schemas.microsoft.com/office/drawing/2014/main" id="{AA627EDA-0475-6A77-3AB0-6DD1FF0F8257}"/>
              </a:ext>
            </a:extLst>
          </p:cNvPr>
          <p:cNvSpPr txBox="1">
            <a:spLocks/>
          </p:cNvSpPr>
          <p:nvPr/>
        </p:nvSpPr>
        <p:spPr>
          <a:xfrm>
            <a:off x="1155592" y="3106007"/>
            <a:ext cx="4280338" cy="96290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In most cases, the Output Activity Ratio is set to </a:t>
            </a:r>
            <a:r>
              <a:rPr lang="en-GB" sz="2000" b="1" dirty="0">
                <a:solidFill>
                  <a:schemeClr val="tx1"/>
                </a:solidFill>
              </a:rPr>
              <a:t>1</a:t>
            </a:r>
            <a:r>
              <a:rPr lang="en-GB" sz="2000" dirty="0"/>
              <a:t> because the output is directly equal to the activity level</a:t>
            </a:r>
            <a:endParaRPr lang="en-GB" sz="2000" baseline="30000" dirty="0"/>
          </a:p>
          <a:p>
            <a:pPr>
              <a:spcBef>
                <a:spcPts val="0"/>
              </a:spcBef>
              <a:buClr>
                <a:schemeClr val="dk1"/>
              </a:buClr>
              <a:buSzPts val="2800"/>
            </a:pPr>
            <a:endParaRPr lang="en-GB" sz="2000" u="sng" dirty="0"/>
          </a:p>
        </p:txBody>
      </p:sp>
      <p:sp>
        <p:nvSpPr>
          <p:cNvPr id="16" name="Rectangle 15">
            <a:extLst>
              <a:ext uri="{FF2B5EF4-FFF2-40B4-BE49-F238E27FC236}">
                <a16:creationId xmlns:a16="http://schemas.microsoft.com/office/drawing/2014/main" id="{9336E61E-C111-0D7A-A55B-D09D2B8FF8D7}"/>
              </a:ext>
            </a:extLst>
          </p:cNvPr>
          <p:cNvSpPr/>
          <p:nvPr/>
        </p:nvSpPr>
        <p:spPr>
          <a:xfrm>
            <a:off x="8188525" y="2757132"/>
            <a:ext cx="1376853" cy="483014"/>
          </a:xfrm>
          <a:prstGeom prst="rect">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Petrol car</a:t>
            </a:r>
          </a:p>
        </p:txBody>
      </p:sp>
      <p:sp>
        <p:nvSpPr>
          <p:cNvPr id="17" name="Rectangle 16">
            <a:extLst>
              <a:ext uri="{FF2B5EF4-FFF2-40B4-BE49-F238E27FC236}">
                <a16:creationId xmlns:a16="http://schemas.microsoft.com/office/drawing/2014/main" id="{0F29FFF7-8EEF-D2F9-DCE8-B3F9430A0191}"/>
              </a:ext>
            </a:extLst>
          </p:cNvPr>
          <p:cNvSpPr/>
          <p:nvPr/>
        </p:nvSpPr>
        <p:spPr>
          <a:xfrm>
            <a:off x="8188525" y="4004174"/>
            <a:ext cx="1417922" cy="483014"/>
          </a:xfrm>
          <a:prstGeom prst="rect">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Diesel rail</a:t>
            </a:r>
          </a:p>
        </p:txBody>
      </p:sp>
      <p:cxnSp>
        <p:nvCxnSpPr>
          <p:cNvPr id="18" name="Straight Connector 17">
            <a:extLst>
              <a:ext uri="{FF2B5EF4-FFF2-40B4-BE49-F238E27FC236}">
                <a16:creationId xmlns:a16="http://schemas.microsoft.com/office/drawing/2014/main" id="{87059F6B-385C-B262-4012-557E8685E46C}"/>
              </a:ext>
            </a:extLst>
          </p:cNvPr>
          <p:cNvCxnSpPr>
            <a:cxnSpLocks/>
          </p:cNvCxnSpPr>
          <p:nvPr/>
        </p:nvCxnSpPr>
        <p:spPr>
          <a:xfrm>
            <a:off x="10549066" y="2756256"/>
            <a:ext cx="0" cy="48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9F2E7A-D7DF-8CB6-3E6D-724F90E98512}"/>
              </a:ext>
            </a:extLst>
          </p:cNvPr>
          <p:cNvSpPr txBox="1"/>
          <p:nvPr/>
        </p:nvSpPr>
        <p:spPr>
          <a:xfrm>
            <a:off x="9860637" y="2334107"/>
            <a:ext cx="1376855" cy="461665"/>
          </a:xfrm>
          <a:prstGeom prst="rect">
            <a:avLst/>
          </a:prstGeom>
          <a:noFill/>
        </p:spPr>
        <p:txBody>
          <a:bodyPr wrap="square" rtlCol="0">
            <a:spAutoFit/>
          </a:bodyPr>
          <a:lstStyle/>
          <a:p>
            <a:pPr algn="ctr"/>
            <a:r>
              <a:rPr lang="en-US" sz="1200" dirty="0"/>
              <a:t>Car transport demand</a:t>
            </a:r>
          </a:p>
        </p:txBody>
      </p:sp>
      <p:cxnSp>
        <p:nvCxnSpPr>
          <p:cNvPr id="21" name="Straight Connector 20">
            <a:extLst>
              <a:ext uri="{FF2B5EF4-FFF2-40B4-BE49-F238E27FC236}">
                <a16:creationId xmlns:a16="http://schemas.microsoft.com/office/drawing/2014/main" id="{3A975D8A-8540-E330-1EB1-3B28B283DCC8}"/>
              </a:ext>
            </a:extLst>
          </p:cNvPr>
          <p:cNvCxnSpPr>
            <a:cxnSpLocks/>
          </p:cNvCxnSpPr>
          <p:nvPr/>
        </p:nvCxnSpPr>
        <p:spPr>
          <a:xfrm>
            <a:off x="10549066" y="4026053"/>
            <a:ext cx="0" cy="48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FE3552B-12BD-8954-0D2F-AFBD988888D3}"/>
              </a:ext>
            </a:extLst>
          </p:cNvPr>
          <p:cNvSpPr txBox="1"/>
          <p:nvPr/>
        </p:nvSpPr>
        <p:spPr>
          <a:xfrm>
            <a:off x="9860638" y="3578082"/>
            <a:ext cx="1376855" cy="461665"/>
          </a:xfrm>
          <a:prstGeom prst="rect">
            <a:avLst/>
          </a:prstGeom>
          <a:noFill/>
        </p:spPr>
        <p:txBody>
          <a:bodyPr wrap="square" rtlCol="0">
            <a:spAutoFit/>
          </a:bodyPr>
          <a:lstStyle/>
          <a:p>
            <a:pPr algn="ctr"/>
            <a:r>
              <a:rPr lang="en-US" sz="1200" dirty="0"/>
              <a:t>Rail (freight) transport demand</a:t>
            </a:r>
          </a:p>
        </p:txBody>
      </p:sp>
      <p:cxnSp>
        <p:nvCxnSpPr>
          <p:cNvPr id="24" name="Straight Arrow Connector 23">
            <a:extLst>
              <a:ext uri="{FF2B5EF4-FFF2-40B4-BE49-F238E27FC236}">
                <a16:creationId xmlns:a16="http://schemas.microsoft.com/office/drawing/2014/main" id="{1A5F0422-69AA-1E0B-C522-DC5E051DC7FD}"/>
              </a:ext>
            </a:extLst>
          </p:cNvPr>
          <p:cNvCxnSpPr>
            <a:cxnSpLocks/>
            <a:stCxn id="16" idx="3"/>
          </p:cNvCxnSpPr>
          <p:nvPr/>
        </p:nvCxnSpPr>
        <p:spPr>
          <a:xfrm>
            <a:off x="9565378" y="2998639"/>
            <a:ext cx="98368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08CEBC2-E191-346D-841C-8C80D8BDE845}"/>
              </a:ext>
            </a:extLst>
          </p:cNvPr>
          <p:cNvCxnSpPr>
            <a:cxnSpLocks/>
            <a:stCxn id="17" idx="3"/>
          </p:cNvCxnSpPr>
          <p:nvPr/>
        </p:nvCxnSpPr>
        <p:spPr>
          <a:xfrm>
            <a:off x="9606447" y="4245681"/>
            <a:ext cx="9426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2DC15F0-1D12-E39C-50F1-26B4D0935714}"/>
              </a:ext>
            </a:extLst>
          </p:cNvPr>
          <p:cNvCxnSpPr>
            <a:cxnSpLocks/>
            <a:endCxn id="16" idx="1"/>
          </p:cNvCxnSpPr>
          <p:nvPr/>
        </p:nvCxnSpPr>
        <p:spPr>
          <a:xfrm>
            <a:off x="7001825" y="2998639"/>
            <a:ext cx="11867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8545429-6F55-6960-6291-09F8AA2EF9FE}"/>
              </a:ext>
            </a:extLst>
          </p:cNvPr>
          <p:cNvCxnSpPr>
            <a:cxnSpLocks/>
          </p:cNvCxnSpPr>
          <p:nvPr/>
        </p:nvCxnSpPr>
        <p:spPr>
          <a:xfrm>
            <a:off x="7001825" y="2795772"/>
            <a:ext cx="0" cy="48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3B6EEC-0CDB-5C38-1D40-5901371710F3}"/>
              </a:ext>
            </a:extLst>
          </p:cNvPr>
          <p:cNvCxnSpPr>
            <a:cxnSpLocks/>
          </p:cNvCxnSpPr>
          <p:nvPr/>
        </p:nvCxnSpPr>
        <p:spPr>
          <a:xfrm>
            <a:off x="7001825" y="4003298"/>
            <a:ext cx="0" cy="4838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5B78E38-DF85-41AC-9886-8BF40181B163}"/>
              </a:ext>
            </a:extLst>
          </p:cNvPr>
          <p:cNvCxnSpPr>
            <a:cxnSpLocks/>
            <a:endCxn id="17" idx="1"/>
          </p:cNvCxnSpPr>
          <p:nvPr/>
        </p:nvCxnSpPr>
        <p:spPr>
          <a:xfrm>
            <a:off x="7001825" y="4245681"/>
            <a:ext cx="11867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94C68D7-D82C-E64C-B430-7CC829996E74}"/>
              </a:ext>
            </a:extLst>
          </p:cNvPr>
          <p:cNvSpPr txBox="1"/>
          <p:nvPr/>
        </p:nvSpPr>
        <p:spPr>
          <a:xfrm>
            <a:off x="6313397" y="2381486"/>
            <a:ext cx="1376855" cy="276999"/>
          </a:xfrm>
          <a:prstGeom prst="rect">
            <a:avLst/>
          </a:prstGeom>
          <a:noFill/>
        </p:spPr>
        <p:txBody>
          <a:bodyPr wrap="square" rtlCol="0">
            <a:spAutoFit/>
          </a:bodyPr>
          <a:lstStyle/>
          <a:p>
            <a:pPr algn="ctr"/>
            <a:r>
              <a:rPr lang="en-US" sz="1200" dirty="0"/>
              <a:t>Petrol</a:t>
            </a:r>
          </a:p>
        </p:txBody>
      </p:sp>
      <p:sp>
        <p:nvSpPr>
          <p:cNvPr id="48" name="TextBox 47">
            <a:extLst>
              <a:ext uri="{FF2B5EF4-FFF2-40B4-BE49-F238E27FC236}">
                <a16:creationId xmlns:a16="http://schemas.microsoft.com/office/drawing/2014/main" id="{A6A6F6A9-9EEF-2388-C4AE-FA04BF305A63}"/>
              </a:ext>
            </a:extLst>
          </p:cNvPr>
          <p:cNvSpPr txBox="1"/>
          <p:nvPr/>
        </p:nvSpPr>
        <p:spPr>
          <a:xfrm>
            <a:off x="6313396" y="3711533"/>
            <a:ext cx="1376855" cy="276999"/>
          </a:xfrm>
          <a:prstGeom prst="rect">
            <a:avLst/>
          </a:prstGeom>
          <a:noFill/>
        </p:spPr>
        <p:txBody>
          <a:bodyPr wrap="square" rtlCol="0">
            <a:spAutoFit/>
          </a:bodyPr>
          <a:lstStyle/>
          <a:p>
            <a:pPr algn="ctr"/>
            <a:r>
              <a:rPr lang="en-US" sz="1200" dirty="0"/>
              <a:t>Diesel</a:t>
            </a:r>
          </a:p>
        </p:txBody>
      </p:sp>
      <p:sp>
        <p:nvSpPr>
          <p:cNvPr id="49" name="Google Shape;168;p13">
            <a:extLst>
              <a:ext uri="{FF2B5EF4-FFF2-40B4-BE49-F238E27FC236}">
                <a16:creationId xmlns:a16="http://schemas.microsoft.com/office/drawing/2014/main" id="{08D8CCD7-55FF-7695-C004-20C48810D679}"/>
              </a:ext>
            </a:extLst>
          </p:cNvPr>
          <p:cNvSpPr txBox="1">
            <a:spLocks/>
          </p:cNvSpPr>
          <p:nvPr/>
        </p:nvSpPr>
        <p:spPr>
          <a:xfrm>
            <a:off x="838199" y="4881024"/>
            <a:ext cx="10515600" cy="124856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solidFill>
                  <a:schemeClr val="tx1"/>
                </a:solidFill>
              </a:rPr>
              <a:t>The OAR of a petrol car is </a:t>
            </a:r>
            <a:r>
              <a:rPr lang="en-GB" sz="2000" dirty="0">
                <a:solidFill>
                  <a:schemeClr val="accent1"/>
                </a:solidFill>
              </a:rPr>
              <a:t>1</a:t>
            </a:r>
            <a:r>
              <a:rPr lang="en-GB" sz="2000" dirty="0">
                <a:solidFill>
                  <a:schemeClr val="tx1"/>
                </a:solidFill>
              </a:rPr>
              <a:t>.</a:t>
            </a:r>
          </a:p>
          <a:p>
            <a:pPr>
              <a:spcBef>
                <a:spcPts val="0"/>
              </a:spcBef>
              <a:buClr>
                <a:schemeClr val="dk1"/>
              </a:buClr>
              <a:buSzPts val="2800"/>
            </a:pPr>
            <a:r>
              <a:rPr lang="en-GB" sz="2000" dirty="0">
                <a:solidFill>
                  <a:schemeClr val="tx1"/>
                </a:solidFill>
              </a:rPr>
              <a:t>The OAR of a diesel rail for freight is </a:t>
            </a:r>
            <a:r>
              <a:rPr lang="en-GB" sz="2000" dirty="0">
                <a:solidFill>
                  <a:schemeClr val="accent1"/>
                </a:solidFill>
              </a:rPr>
              <a:t>1</a:t>
            </a:r>
            <a:r>
              <a:rPr lang="en-GB" sz="2000" dirty="0">
                <a:solidFill>
                  <a:schemeClr val="tx1"/>
                </a:solidFill>
              </a:rPr>
              <a:t>.</a:t>
            </a:r>
          </a:p>
          <a:p>
            <a:pPr>
              <a:spcBef>
                <a:spcPts val="0"/>
              </a:spcBef>
              <a:buClr>
                <a:schemeClr val="dk1"/>
              </a:buClr>
              <a:buSzPts val="2800"/>
            </a:pPr>
            <a:endParaRPr lang="en-GB" sz="2000" u="sng" dirty="0"/>
          </a:p>
        </p:txBody>
      </p:sp>
      <p:sp>
        <p:nvSpPr>
          <p:cNvPr id="6" name="Rectangle 5">
            <a:extLst>
              <a:ext uri="{FF2B5EF4-FFF2-40B4-BE49-F238E27FC236}">
                <a16:creationId xmlns:a16="http://schemas.microsoft.com/office/drawing/2014/main" id="{97B75886-F8EF-ED43-39BB-79B6B97BC45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a1xyPm">
            <a:hlinkClick r:id="" action="ppaction://media"/>
            <a:extLst>
              <a:ext uri="{FF2B5EF4-FFF2-40B4-BE49-F238E27FC236}">
                <a16:creationId xmlns:a16="http://schemas.microsoft.com/office/drawing/2014/main" id="{69CB1542-ECF3-DD08-EF12-11D7DA340B4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9151"/>
            <a:ext cx="812800" cy="812800"/>
          </a:xfrm>
          <a:prstGeom prst="rect">
            <a:avLst/>
          </a:prstGeom>
        </p:spPr>
      </p:pic>
    </p:spTree>
    <p:extLst>
      <p:ext uri="{BB962C8B-B14F-4D97-AF65-F5344CB8AC3E}">
        <p14:creationId xmlns:p14="http://schemas.microsoft.com/office/powerpoint/2010/main" val="26901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60367A9-9E27-91B7-A6D6-633A3F57073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D032ADD-064A-13F6-3691-43CF33C06544}"/>
              </a:ext>
            </a:extLst>
          </p:cNvPr>
          <p:cNvGraphicFramePr>
            <a:graphicFrameLocks noChangeAspect="1"/>
          </p:cNvGraphicFramePr>
          <p:nvPr>
            <p:custDataLst>
              <p:tags r:id="rId1"/>
            </p:custDataLst>
            <p:extLst>
              <p:ext uri="{D42A27DB-BD31-4B8C-83A1-F6EECF244321}">
                <p14:modId xmlns:p14="http://schemas.microsoft.com/office/powerpoint/2010/main" val="5964326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D032ADD-064A-13F6-3691-43CF33C0654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246A44E7-62F8-7D30-9BF1-1764C8DF3F82}"/>
              </a:ext>
            </a:extLst>
          </p:cNvPr>
          <p:cNvSpPr/>
          <p:nvPr/>
        </p:nvSpPr>
        <p:spPr>
          <a:xfrm>
            <a:off x="943635" y="2417139"/>
            <a:ext cx="3909510" cy="1377947"/>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8DD3A955-4E84-927E-A30F-E4A78CF826D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3D22767F-3BFE-32B2-986B-95A20D59AD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12</a:t>
            </a:fld>
            <a:endParaRPr lang="sv-SE" sz="1000" b="1" dirty="0">
              <a:solidFill>
                <a:schemeClr val="bg1"/>
              </a:solidFill>
            </a:endParaRPr>
          </a:p>
        </p:txBody>
      </p:sp>
      <p:sp>
        <p:nvSpPr>
          <p:cNvPr id="4" name="Google Shape;168;p13">
            <a:extLst>
              <a:ext uri="{FF2B5EF4-FFF2-40B4-BE49-F238E27FC236}">
                <a16:creationId xmlns:a16="http://schemas.microsoft.com/office/drawing/2014/main" id="{F75D006A-FECE-241A-E263-533DFF4178A5}"/>
              </a:ext>
            </a:extLst>
          </p:cNvPr>
          <p:cNvSpPr txBox="1">
            <a:spLocks/>
          </p:cNvSpPr>
          <p:nvPr/>
        </p:nvSpPr>
        <p:spPr>
          <a:xfrm>
            <a:off x="838200" y="1608083"/>
            <a:ext cx="10515600" cy="779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OutputActivityRatio</a:t>
            </a:r>
            <a:r>
              <a:rPr lang="en-GB" sz="2000" b="1" dirty="0"/>
              <a:t>[</a:t>
            </a:r>
            <a:r>
              <a:rPr lang="en-GB" sz="2000" b="1" dirty="0" err="1"/>
              <a:t>r,t,f,m,y</a:t>
            </a:r>
            <a:r>
              <a:rPr lang="en-GB" sz="2000" b="1" dirty="0"/>
              <a:t>]</a:t>
            </a:r>
          </a:p>
          <a:p>
            <a:pPr>
              <a:spcBef>
                <a:spcPts val="0"/>
              </a:spcBef>
              <a:buClr>
                <a:schemeClr val="dk1"/>
              </a:buClr>
              <a:buSzPts val="2800"/>
            </a:pPr>
            <a:r>
              <a:rPr lang="en-GB" sz="2000" dirty="0"/>
              <a:t>Rate of commodity output from a technology, as a ratio of the rate of activity.</a:t>
            </a:r>
          </a:p>
        </p:txBody>
      </p:sp>
      <p:sp>
        <p:nvSpPr>
          <p:cNvPr id="5" name="Google Shape;168;p13">
            <a:extLst>
              <a:ext uri="{FF2B5EF4-FFF2-40B4-BE49-F238E27FC236}">
                <a16:creationId xmlns:a16="http://schemas.microsoft.com/office/drawing/2014/main" id="{D9943455-445A-4EA7-A942-7516374C4A89}"/>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Output Activity Ratio</a:t>
            </a:r>
          </a:p>
        </p:txBody>
      </p:sp>
      <p:sp>
        <p:nvSpPr>
          <p:cNvPr id="11" name="Google Shape;168;p13">
            <a:extLst>
              <a:ext uri="{FF2B5EF4-FFF2-40B4-BE49-F238E27FC236}">
                <a16:creationId xmlns:a16="http://schemas.microsoft.com/office/drawing/2014/main" id="{BF2BD99D-F34D-3B9A-4CAA-D9224F8E6D34}"/>
              </a:ext>
            </a:extLst>
          </p:cNvPr>
          <p:cNvSpPr txBox="1">
            <a:spLocks/>
          </p:cNvSpPr>
          <p:nvPr/>
        </p:nvSpPr>
        <p:spPr>
          <a:xfrm>
            <a:off x="1195552" y="2771420"/>
            <a:ext cx="3561824" cy="779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However, this is not the case with refineries.</a:t>
            </a:r>
            <a:endParaRPr lang="en-GB" sz="2000" baseline="30000" dirty="0"/>
          </a:p>
          <a:p>
            <a:pPr>
              <a:spcBef>
                <a:spcPts val="0"/>
              </a:spcBef>
              <a:buClr>
                <a:schemeClr val="dk1"/>
              </a:buClr>
              <a:buSzPts val="2800"/>
            </a:pPr>
            <a:endParaRPr lang="en-GB" sz="2000" u="sng" dirty="0"/>
          </a:p>
        </p:txBody>
      </p:sp>
      <p:sp>
        <p:nvSpPr>
          <p:cNvPr id="16" name="Rectangle 15">
            <a:extLst>
              <a:ext uri="{FF2B5EF4-FFF2-40B4-BE49-F238E27FC236}">
                <a16:creationId xmlns:a16="http://schemas.microsoft.com/office/drawing/2014/main" id="{EE2F4ADE-9371-F681-95A7-193B398C1707}"/>
              </a:ext>
            </a:extLst>
          </p:cNvPr>
          <p:cNvSpPr/>
          <p:nvPr/>
        </p:nvSpPr>
        <p:spPr>
          <a:xfrm>
            <a:off x="7922102" y="3282938"/>
            <a:ext cx="1376853" cy="1902052"/>
          </a:xfrm>
          <a:prstGeom prst="rect">
            <a:avLst/>
          </a:prstGeom>
          <a:solidFill>
            <a:schemeClr val="accent2">
              <a:lumMod val="20000"/>
              <a:lumOff val="80000"/>
            </a:scheme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Oil refinery</a:t>
            </a:r>
          </a:p>
        </p:txBody>
      </p:sp>
      <p:cxnSp>
        <p:nvCxnSpPr>
          <p:cNvPr id="18" name="Straight Connector 17">
            <a:extLst>
              <a:ext uri="{FF2B5EF4-FFF2-40B4-BE49-F238E27FC236}">
                <a16:creationId xmlns:a16="http://schemas.microsoft.com/office/drawing/2014/main" id="{8C716CCC-5F69-EC23-4752-7250AB41CAD3}"/>
              </a:ext>
            </a:extLst>
          </p:cNvPr>
          <p:cNvCxnSpPr>
            <a:cxnSpLocks/>
          </p:cNvCxnSpPr>
          <p:nvPr/>
        </p:nvCxnSpPr>
        <p:spPr>
          <a:xfrm>
            <a:off x="9745713" y="3266173"/>
            <a:ext cx="0" cy="1902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AC0E295-107C-00C6-8D60-48C7D409D757}"/>
              </a:ext>
            </a:extLst>
          </p:cNvPr>
          <p:cNvSpPr txBox="1"/>
          <p:nvPr/>
        </p:nvSpPr>
        <p:spPr>
          <a:xfrm rot="5400000">
            <a:off x="9376790" y="2736729"/>
            <a:ext cx="779264" cy="276999"/>
          </a:xfrm>
          <a:prstGeom prst="rect">
            <a:avLst/>
          </a:prstGeom>
          <a:noFill/>
        </p:spPr>
        <p:txBody>
          <a:bodyPr wrap="square" rtlCol="0">
            <a:spAutoFit/>
          </a:bodyPr>
          <a:lstStyle/>
          <a:p>
            <a:pPr algn="r"/>
            <a:r>
              <a:rPr lang="en-US" sz="1200" dirty="0"/>
              <a:t>Petrol</a:t>
            </a:r>
          </a:p>
        </p:txBody>
      </p:sp>
      <p:cxnSp>
        <p:nvCxnSpPr>
          <p:cNvPr id="25" name="Straight Arrow Connector 24">
            <a:extLst>
              <a:ext uri="{FF2B5EF4-FFF2-40B4-BE49-F238E27FC236}">
                <a16:creationId xmlns:a16="http://schemas.microsoft.com/office/drawing/2014/main" id="{2A2A7CC9-10E7-5482-4FD8-F4E283CE29C9}"/>
              </a:ext>
            </a:extLst>
          </p:cNvPr>
          <p:cNvCxnSpPr>
            <a:cxnSpLocks/>
          </p:cNvCxnSpPr>
          <p:nvPr/>
        </p:nvCxnSpPr>
        <p:spPr>
          <a:xfrm>
            <a:off x="7380818" y="3767213"/>
            <a:ext cx="541284" cy="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E4162A-D65A-C1D9-544D-02EE1A7AECB9}"/>
              </a:ext>
            </a:extLst>
          </p:cNvPr>
          <p:cNvCxnSpPr>
            <a:cxnSpLocks/>
          </p:cNvCxnSpPr>
          <p:nvPr/>
        </p:nvCxnSpPr>
        <p:spPr>
          <a:xfrm>
            <a:off x="7380121" y="3524734"/>
            <a:ext cx="0" cy="484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A43C18C-2486-569C-679D-B5C4967502A1}"/>
              </a:ext>
            </a:extLst>
          </p:cNvPr>
          <p:cNvSpPr txBox="1"/>
          <p:nvPr/>
        </p:nvSpPr>
        <p:spPr>
          <a:xfrm>
            <a:off x="6919764" y="3097382"/>
            <a:ext cx="913150" cy="461665"/>
          </a:xfrm>
          <a:prstGeom prst="rect">
            <a:avLst/>
          </a:prstGeom>
          <a:noFill/>
        </p:spPr>
        <p:txBody>
          <a:bodyPr wrap="square" rtlCol="0">
            <a:spAutoFit/>
          </a:bodyPr>
          <a:lstStyle/>
          <a:p>
            <a:pPr algn="ctr"/>
            <a:r>
              <a:rPr lang="en-US" sz="1200" dirty="0"/>
              <a:t>Crude oil extraction</a:t>
            </a:r>
          </a:p>
        </p:txBody>
      </p:sp>
      <p:sp>
        <p:nvSpPr>
          <p:cNvPr id="49" name="Google Shape;168;p13">
            <a:extLst>
              <a:ext uri="{FF2B5EF4-FFF2-40B4-BE49-F238E27FC236}">
                <a16:creationId xmlns:a16="http://schemas.microsoft.com/office/drawing/2014/main" id="{9E380F40-A89D-B4CD-9CF8-51FB0E5829C7}"/>
              </a:ext>
            </a:extLst>
          </p:cNvPr>
          <p:cNvSpPr txBox="1">
            <a:spLocks/>
          </p:cNvSpPr>
          <p:nvPr/>
        </p:nvSpPr>
        <p:spPr>
          <a:xfrm>
            <a:off x="838200" y="4009837"/>
            <a:ext cx="5849628" cy="190205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solidFill>
                  <a:schemeClr val="tx1"/>
                </a:solidFill>
              </a:rPr>
              <a:t>A refinery’s yield for each fuel type is as follows:</a:t>
            </a: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Petrol: 30% of input crude oil </a:t>
            </a:r>
            <a:r>
              <a:rPr lang="en-GB" sz="2000" dirty="0">
                <a:solidFill>
                  <a:schemeClr val="accent1"/>
                </a:solidFill>
                <a:sym typeface="Wingdings" pitchFamily="2" charset="2"/>
              </a:rPr>
              <a:t> OAR is 0.3</a:t>
            </a:r>
            <a:endParaRPr lang="en-GB" sz="2000" dirty="0">
              <a:solidFill>
                <a:schemeClr val="accent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Diesel: 25% of input crude oil </a:t>
            </a:r>
            <a:r>
              <a:rPr lang="en-GB" sz="2000" dirty="0">
                <a:solidFill>
                  <a:schemeClr val="accent1"/>
                </a:solidFill>
                <a:sym typeface="Wingdings" pitchFamily="2" charset="2"/>
              </a:rPr>
              <a:t> OAR is 0.25</a:t>
            </a:r>
            <a:endParaRPr lang="en-GB" sz="2000" dirty="0">
              <a:solidFill>
                <a:schemeClr val="accent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Jet fuel: 20% of input crude oil </a:t>
            </a:r>
            <a:r>
              <a:rPr lang="en-GB" sz="2000" dirty="0">
                <a:solidFill>
                  <a:schemeClr val="accent1"/>
                </a:solidFill>
                <a:sym typeface="Wingdings" pitchFamily="2" charset="2"/>
              </a:rPr>
              <a:t> OAR is 0.20</a:t>
            </a:r>
            <a:endParaRPr lang="en-GB" sz="2000" dirty="0">
              <a:solidFill>
                <a:schemeClr val="accent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Fuel oil: 15% of input crude oil </a:t>
            </a:r>
            <a:r>
              <a:rPr lang="en-GB" sz="2000" dirty="0">
                <a:solidFill>
                  <a:schemeClr val="accent1"/>
                </a:solidFill>
                <a:sym typeface="Wingdings" pitchFamily="2" charset="2"/>
              </a:rPr>
              <a:t> OAR is 0.15</a:t>
            </a:r>
            <a:endParaRPr lang="en-GB" sz="2000" dirty="0">
              <a:solidFill>
                <a:schemeClr val="accent1"/>
              </a:solidFill>
            </a:endParaRPr>
          </a:p>
          <a:p>
            <a:pPr marL="342900" indent="-342900">
              <a:spcBef>
                <a:spcPts val="0"/>
              </a:spcBef>
              <a:buClr>
                <a:schemeClr val="dk1"/>
              </a:buClr>
              <a:buSzPts val="2800"/>
              <a:buFont typeface="Arial" panose="020B0604020202020204" pitchFamily="34" charset="0"/>
              <a:buChar char="•"/>
            </a:pPr>
            <a:r>
              <a:rPr lang="en-GB" sz="2000" dirty="0">
                <a:solidFill>
                  <a:schemeClr val="tx1"/>
                </a:solidFill>
              </a:rPr>
              <a:t>LPG: 10% of input crude oil </a:t>
            </a:r>
            <a:r>
              <a:rPr lang="en-GB" sz="2000" dirty="0">
                <a:solidFill>
                  <a:schemeClr val="accent1"/>
                </a:solidFill>
                <a:sym typeface="Wingdings" pitchFamily="2" charset="2"/>
              </a:rPr>
              <a:t> OAR is 0.10</a:t>
            </a:r>
            <a:endParaRPr lang="en-GB" sz="2000" dirty="0">
              <a:solidFill>
                <a:schemeClr val="accent1"/>
              </a:solidFill>
            </a:endParaRPr>
          </a:p>
          <a:p>
            <a:pPr>
              <a:spcBef>
                <a:spcPts val="0"/>
              </a:spcBef>
              <a:buClr>
                <a:schemeClr val="dk1"/>
              </a:buClr>
              <a:buSzPts val="2800"/>
            </a:pPr>
            <a:endParaRPr lang="en-GB" sz="2000" u="sng" dirty="0"/>
          </a:p>
        </p:txBody>
      </p:sp>
      <p:cxnSp>
        <p:nvCxnSpPr>
          <p:cNvPr id="13" name="Straight Connector 12">
            <a:extLst>
              <a:ext uri="{FF2B5EF4-FFF2-40B4-BE49-F238E27FC236}">
                <a16:creationId xmlns:a16="http://schemas.microsoft.com/office/drawing/2014/main" id="{10F90F8F-79FC-B8B5-C017-6441F6F0762A}"/>
              </a:ext>
            </a:extLst>
          </p:cNvPr>
          <p:cNvCxnSpPr>
            <a:cxnSpLocks/>
          </p:cNvCxnSpPr>
          <p:nvPr/>
        </p:nvCxnSpPr>
        <p:spPr>
          <a:xfrm>
            <a:off x="10683765" y="3266173"/>
            <a:ext cx="0" cy="1902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78ED3C-0515-0A59-8BAA-A0726B5E559E}"/>
              </a:ext>
            </a:extLst>
          </p:cNvPr>
          <p:cNvCxnSpPr>
            <a:cxnSpLocks/>
          </p:cNvCxnSpPr>
          <p:nvPr/>
        </p:nvCxnSpPr>
        <p:spPr>
          <a:xfrm>
            <a:off x="10058397" y="3266173"/>
            <a:ext cx="0" cy="1902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CDF8EC2-A687-FC74-EA12-377DC537FA2B}"/>
              </a:ext>
            </a:extLst>
          </p:cNvPr>
          <p:cNvCxnSpPr>
            <a:cxnSpLocks/>
          </p:cNvCxnSpPr>
          <p:nvPr/>
        </p:nvCxnSpPr>
        <p:spPr>
          <a:xfrm>
            <a:off x="10371081" y="3266173"/>
            <a:ext cx="0" cy="1902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0CA60B-BD0E-4310-587E-5E937FD8E079}"/>
              </a:ext>
            </a:extLst>
          </p:cNvPr>
          <p:cNvCxnSpPr>
            <a:cxnSpLocks/>
          </p:cNvCxnSpPr>
          <p:nvPr/>
        </p:nvCxnSpPr>
        <p:spPr>
          <a:xfrm>
            <a:off x="10996448" y="3266173"/>
            <a:ext cx="0" cy="19020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1348E1-ABAC-28CC-AE9C-AD6FA82FD7F5}"/>
              </a:ext>
            </a:extLst>
          </p:cNvPr>
          <p:cNvSpPr txBox="1"/>
          <p:nvPr/>
        </p:nvSpPr>
        <p:spPr>
          <a:xfrm>
            <a:off x="6931370" y="4160268"/>
            <a:ext cx="913150" cy="461665"/>
          </a:xfrm>
          <a:prstGeom prst="rect">
            <a:avLst/>
          </a:prstGeom>
          <a:noFill/>
        </p:spPr>
        <p:txBody>
          <a:bodyPr wrap="square" rtlCol="0">
            <a:spAutoFit/>
          </a:bodyPr>
          <a:lstStyle/>
          <a:p>
            <a:pPr algn="ctr"/>
            <a:r>
              <a:rPr lang="en-US" sz="1200" dirty="0"/>
              <a:t>Crude oil imports</a:t>
            </a:r>
          </a:p>
        </p:txBody>
      </p:sp>
      <p:cxnSp>
        <p:nvCxnSpPr>
          <p:cNvPr id="29" name="Straight Connector 28">
            <a:extLst>
              <a:ext uri="{FF2B5EF4-FFF2-40B4-BE49-F238E27FC236}">
                <a16:creationId xmlns:a16="http://schemas.microsoft.com/office/drawing/2014/main" id="{B3FE5FC5-0CFA-F4A0-AF65-72F2860F4C59}"/>
              </a:ext>
            </a:extLst>
          </p:cNvPr>
          <p:cNvCxnSpPr>
            <a:cxnSpLocks/>
          </p:cNvCxnSpPr>
          <p:nvPr/>
        </p:nvCxnSpPr>
        <p:spPr>
          <a:xfrm>
            <a:off x="7380121" y="4601291"/>
            <a:ext cx="0" cy="4849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7C47661-D08D-FE0A-3D23-2219A3327AC8}"/>
              </a:ext>
            </a:extLst>
          </p:cNvPr>
          <p:cNvCxnSpPr>
            <a:cxnSpLocks/>
          </p:cNvCxnSpPr>
          <p:nvPr/>
        </p:nvCxnSpPr>
        <p:spPr>
          <a:xfrm>
            <a:off x="7380121" y="4843770"/>
            <a:ext cx="54198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D2C7811-25F2-E553-1BC9-38801E1652C1}"/>
              </a:ext>
            </a:extLst>
          </p:cNvPr>
          <p:cNvCxnSpPr>
            <a:cxnSpLocks/>
          </p:cNvCxnSpPr>
          <p:nvPr/>
        </p:nvCxnSpPr>
        <p:spPr>
          <a:xfrm>
            <a:off x="9298956" y="3640397"/>
            <a:ext cx="4467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883C6D9-56A5-9A54-A1C1-6E789B1A1BF4}"/>
              </a:ext>
            </a:extLst>
          </p:cNvPr>
          <p:cNvCxnSpPr>
            <a:cxnSpLocks/>
          </p:cNvCxnSpPr>
          <p:nvPr/>
        </p:nvCxnSpPr>
        <p:spPr>
          <a:xfrm>
            <a:off x="9298955" y="3941240"/>
            <a:ext cx="7594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8F5CD04-AA7E-EB7F-0E45-2FBA5A46A7EA}"/>
              </a:ext>
            </a:extLst>
          </p:cNvPr>
          <p:cNvCxnSpPr>
            <a:cxnSpLocks/>
          </p:cNvCxnSpPr>
          <p:nvPr/>
        </p:nvCxnSpPr>
        <p:spPr>
          <a:xfrm>
            <a:off x="9298955" y="4242083"/>
            <a:ext cx="107212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F353104-6934-A769-A16F-9716AD7D02E2}"/>
              </a:ext>
            </a:extLst>
          </p:cNvPr>
          <p:cNvCxnSpPr>
            <a:cxnSpLocks/>
          </p:cNvCxnSpPr>
          <p:nvPr/>
        </p:nvCxnSpPr>
        <p:spPr>
          <a:xfrm>
            <a:off x="9298955" y="4542926"/>
            <a:ext cx="138481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AC0D082-B23B-303D-0209-69EDAC817640}"/>
              </a:ext>
            </a:extLst>
          </p:cNvPr>
          <p:cNvCxnSpPr>
            <a:cxnSpLocks/>
          </p:cNvCxnSpPr>
          <p:nvPr/>
        </p:nvCxnSpPr>
        <p:spPr>
          <a:xfrm>
            <a:off x="9298955" y="4843770"/>
            <a:ext cx="169749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FD1A4FC-73DB-0BCE-69C4-26CE779D5CBA}"/>
              </a:ext>
            </a:extLst>
          </p:cNvPr>
          <p:cNvSpPr txBox="1"/>
          <p:nvPr/>
        </p:nvSpPr>
        <p:spPr>
          <a:xfrm rot="5400000">
            <a:off x="9692509" y="2736729"/>
            <a:ext cx="779264" cy="276999"/>
          </a:xfrm>
          <a:prstGeom prst="rect">
            <a:avLst/>
          </a:prstGeom>
          <a:noFill/>
        </p:spPr>
        <p:txBody>
          <a:bodyPr wrap="square" rtlCol="0">
            <a:spAutoFit/>
          </a:bodyPr>
          <a:lstStyle/>
          <a:p>
            <a:pPr algn="r"/>
            <a:r>
              <a:rPr lang="en-US" sz="1200" dirty="0"/>
              <a:t>Diesel</a:t>
            </a:r>
          </a:p>
        </p:txBody>
      </p:sp>
      <p:sp>
        <p:nvSpPr>
          <p:cNvPr id="55" name="TextBox 54">
            <a:extLst>
              <a:ext uri="{FF2B5EF4-FFF2-40B4-BE49-F238E27FC236}">
                <a16:creationId xmlns:a16="http://schemas.microsoft.com/office/drawing/2014/main" id="{FAC73F8B-31A2-F1D5-5CDC-29550271189F}"/>
              </a:ext>
            </a:extLst>
          </p:cNvPr>
          <p:cNvSpPr txBox="1"/>
          <p:nvPr/>
        </p:nvSpPr>
        <p:spPr>
          <a:xfrm rot="5400000">
            <a:off x="10008228" y="2736729"/>
            <a:ext cx="779264" cy="276999"/>
          </a:xfrm>
          <a:prstGeom prst="rect">
            <a:avLst/>
          </a:prstGeom>
          <a:noFill/>
        </p:spPr>
        <p:txBody>
          <a:bodyPr wrap="square" rtlCol="0">
            <a:spAutoFit/>
          </a:bodyPr>
          <a:lstStyle/>
          <a:p>
            <a:pPr algn="r"/>
            <a:r>
              <a:rPr lang="en-US" sz="1200" dirty="0"/>
              <a:t>Jet fuel</a:t>
            </a:r>
          </a:p>
        </p:txBody>
      </p:sp>
      <p:sp>
        <p:nvSpPr>
          <p:cNvPr id="56" name="TextBox 55">
            <a:extLst>
              <a:ext uri="{FF2B5EF4-FFF2-40B4-BE49-F238E27FC236}">
                <a16:creationId xmlns:a16="http://schemas.microsoft.com/office/drawing/2014/main" id="{3A43C5D0-1313-59D9-4558-F75312CCE0AF}"/>
              </a:ext>
            </a:extLst>
          </p:cNvPr>
          <p:cNvSpPr txBox="1"/>
          <p:nvPr/>
        </p:nvSpPr>
        <p:spPr>
          <a:xfrm rot="5400000">
            <a:off x="10323947" y="2736729"/>
            <a:ext cx="779264" cy="276999"/>
          </a:xfrm>
          <a:prstGeom prst="rect">
            <a:avLst/>
          </a:prstGeom>
          <a:noFill/>
        </p:spPr>
        <p:txBody>
          <a:bodyPr wrap="square" rtlCol="0">
            <a:spAutoFit/>
          </a:bodyPr>
          <a:lstStyle/>
          <a:p>
            <a:pPr algn="r"/>
            <a:r>
              <a:rPr lang="en-US" sz="1200" dirty="0"/>
              <a:t>Fuel oil</a:t>
            </a:r>
          </a:p>
        </p:txBody>
      </p:sp>
      <p:sp>
        <p:nvSpPr>
          <p:cNvPr id="57" name="TextBox 56">
            <a:extLst>
              <a:ext uri="{FF2B5EF4-FFF2-40B4-BE49-F238E27FC236}">
                <a16:creationId xmlns:a16="http://schemas.microsoft.com/office/drawing/2014/main" id="{B40C4FDB-EA24-8D31-3528-2F6F0C4B5FED}"/>
              </a:ext>
            </a:extLst>
          </p:cNvPr>
          <p:cNvSpPr txBox="1"/>
          <p:nvPr/>
        </p:nvSpPr>
        <p:spPr>
          <a:xfrm rot="5400000">
            <a:off x="10639666" y="2736729"/>
            <a:ext cx="779264" cy="276999"/>
          </a:xfrm>
          <a:prstGeom prst="rect">
            <a:avLst/>
          </a:prstGeom>
          <a:noFill/>
        </p:spPr>
        <p:txBody>
          <a:bodyPr wrap="square" rtlCol="0">
            <a:spAutoFit/>
          </a:bodyPr>
          <a:lstStyle/>
          <a:p>
            <a:pPr algn="r"/>
            <a:r>
              <a:rPr lang="en-US" sz="1200" dirty="0"/>
              <a:t>LPG</a:t>
            </a:r>
          </a:p>
        </p:txBody>
      </p:sp>
      <p:sp>
        <p:nvSpPr>
          <p:cNvPr id="6" name="Rectangle 5">
            <a:extLst>
              <a:ext uri="{FF2B5EF4-FFF2-40B4-BE49-F238E27FC236}">
                <a16:creationId xmlns:a16="http://schemas.microsoft.com/office/drawing/2014/main" id="{9E1D3DEC-67C1-A11B-C273-61C63972E9F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FyCT2G">
            <a:hlinkClick r:id="" action="ppaction://media"/>
            <a:extLst>
              <a:ext uri="{FF2B5EF4-FFF2-40B4-BE49-F238E27FC236}">
                <a16:creationId xmlns:a16="http://schemas.microsoft.com/office/drawing/2014/main" id="{35EE37AE-4234-9523-4E6F-00C48B153A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890798" y="159532"/>
            <a:ext cx="812800" cy="812800"/>
          </a:xfrm>
          <a:prstGeom prst="rect">
            <a:avLst/>
          </a:prstGeom>
        </p:spPr>
      </p:pic>
    </p:spTree>
    <p:extLst>
      <p:ext uri="{BB962C8B-B14F-4D97-AF65-F5344CB8AC3E}">
        <p14:creationId xmlns:p14="http://schemas.microsoft.com/office/powerpoint/2010/main" val="11000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AC90E62-E084-3A2F-2B07-FD9AA64CF67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C57F8F5-BE93-EFFB-6365-B971F9E9A039}"/>
              </a:ext>
            </a:extLst>
          </p:cNvPr>
          <p:cNvGraphicFramePr>
            <a:graphicFrameLocks noChangeAspect="1"/>
          </p:cNvGraphicFramePr>
          <p:nvPr>
            <p:custDataLst>
              <p:tags r:id="rId1"/>
            </p:custDataLst>
            <p:extLst>
              <p:ext uri="{D42A27DB-BD31-4B8C-83A1-F6EECF244321}">
                <p14:modId xmlns:p14="http://schemas.microsoft.com/office/powerpoint/2010/main" val="20273243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EC57F8F5-BE93-EFFB-6365-B971F9E9A03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5" name="Rounded Rectangle 14">
            <a:extLst>
              <a:ext uri="{FF2B5EF4-FFF2-40B4-BE49-F238E27FC236}">
                <a16:creationId xmlns:a16="http://schemas.microsoft.com/office/drawing/2014/main" id="{0553936A-69A5-7350-A3B3-8A6FF18796BF}"/>
              </a:ext>
            </a:extLst>
          </p:cNvPr>
          <p:cNvSpPr/>
          <p:nvPr/>
        </p:nvSpPr>
        <p:spPr>
          <a:xfrm>
            <a:off x="1327483" y="4690010"/>
            <a:ext cx="6324601" cy="1119812"/>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7300B2BF-5C39-51C5-2FD9-105404DE2126}"/>
              </a:ext>
            </a:extLst>
          </p:cNvPr>
          <p:cNvSpPr/>
          <p:nvPr/>
        </p:nvSpPr>
        <p:spPr>
          <a:xfrm>
            <a:off x="1327483" y="2425173"/>
            <a:ext cx="6934201" cy="1119812"/>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F2B0DC70-35B8-2F12-94E6-AB534E23AF6D}"/>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26EEE55F-76D2-3D26-BAB6-007810313A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13</a:t>
            </a:fld>
            <a:endParaRPr lang="sv-SE" sz="1000" b="1" dirty="0">
              <a:solidFill>
                <a:schemeClr val="bg1"/>
              </a:solidFill>
            </a:endParaRPr>
          </a:p>
        </p:txBody>
      </p:sp>
      <p:sp>
        <p:nvSpPr>
          <p:cNvPr id="4" name="Google Shape;168;p13">
            <a:extLst>
              <a:ext uri="{FF2B5EF4-FFF2-40B4-BE49-F238E27FC236}">
                <a16:creationId xmlns:a16="http://schemas.microsoft.com/office/drawing/2014/main" id="{40C8CCA3-499B-A190-D5F7-E92735F8F01D}"/>
              </a:ext>
            </a:extLst>
          </p:cNvPr>
          <p:cNvSpPr txBox="1">
            <a:spLocks/>
          </p:cNvSpPr>
          <p:nvPr/>
        </p:nvSpPr>
        <p:spPr>
          <a:xfrm>
            <a:off x="838200" y="1608084"/>
            <a:ext cx="10515600" cy="71802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ResidualCapacity</a:t>
            </a:r>
            <a:r>
              <a:rPr lang="en-GB" sz="2000" b="1" dirty="0"/>
              <a:t>[</a:t>
            </a:r>
            <a:r>
              <a:rPr lang="en-GB" sz="2000" b="1" dirty="0" err="1"/>
              <a:t>r,t,y</a:t>
            </a:r>
            <a:r>
              <a:rPr lang="en-GB" sz="2000" b="1" dirty="0"/>
              <a:t>]</a:t>
            </a:r>
          </a:p>
          <a:p>
            <a:pPr>
              <a:spcBef>
                <a:spcPts val="0"/>
              </a:spcBef>
              <a:buClr>
                <a:schemeClr val="dk1"/>
              </a:buClr>
              <a:buSzPts val="2800"/>
            </a:pPr>
            <a:r>
              <a:rPr lang="en-GB" sz="2000" dirty="0"/>
              <a:t>Remained capacity available from before the modelling period.</a:t>
            </a:r>
          </a:p>
        </p:txBody>
      </p:sp>
      <p:sp>
        <p:nvSpPr>
          <p:cNvPr id="5" name="Google Shape;168;p13">
            <a:extLst>
              <a:ext uri="{FF2B5EF4-FFF2-40B4-BE49-F238E27FC236}">
                <a16:creationId xmlns:a16="http://schemas.microsoft.com/office/drawing/2014/main" id="{97BA60BC-7800-20EB-1E6F-C9E92331FA74}"/>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Residual Capacity &amp; Operational Life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90F7BEC-5208-3590-6170-9201E1E0958D}"/>
                  </a:ext>
                </a:extLst>
              </p:cNvPr>
              <p:cNvSpPr txBox="1"/>
              <p:nvPr/>
            </p:nvSpPr>
            <p:spPr>
              <a:xfrm>
                <a:off x="1191125" y="2988279"/>
                <a:ext cx="915603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𝑅𝑒𝑠𝑖𝑑𝑢𝑎𝑙𝐶𝑎𝑝𝑎𝑐𝑖𝑡𝑦</m:t>
                      </m:r>
                      <m:r>
                        <a:rPr lang="en-GB" sz="2000" b="0" i="1">
                          <a:latin typeface="Cambria Math" panose="02040503050406030204" pitchFamily="18" charset="0"/>
                        </a:rPr>
                        <m:t>=1000 </m:t>
                      </m:r>
                      <m:r>
                        <a:rPr lang="en-GB" sz="2000" b="0" i="1">
                          <a:latin typeface="Cambria Math" panose="02040503050406030204" pitchFamily="18" charset="0"/>
                        </a:rPr>
                        <m:t>𝑣𝑒h𝑖𝑐𝑙𝑒𝑠</m:t>
                      </m:r>
                    </m:oMath>
                  </m:oMathPara>
                </a14:m>
                <a:endParaRPr lang="en-US" sz="2000" dirty="0"/>
              </a:p>
            </p:txBody>
          </p:sp>
        </mc:Choice>
        <mc:Fallback xmlns="">
          <p:sp>
            <p:nvSpPr>
              <p:cNvPr id="6" name="TextBox 5">
                <a:extLst>
                  <a:ext uri="{FF2B5EF4-FFF2-40B4-BE49-F238E27FC236}">
                    <a16:creationId xmlns:a16="http://schemas.microsoft.com/office/drawing/2014/main" id="{E90F7BEC-5208-3590-6170-9201E1E0958D}"/>
                  </a:ext>
                </a:extLst>
              </p:cNvPr>
              <p:cNvSpPr txBox="1">
                <a:spLocks noRot="1" noChangeAspect="1" noMove="1" noResize="1" noEditPoints="1" noAdjustHandles="1" noChangeArrowheads="1" noChangeShapeType="1" noTextEdit="1"/>
              </p:cNvSpPr>
              <p:nvPr/>
            </p:nvSpPr>
            <p:spPr>
              <a:xfrm>
                <a:off x="1191125" y="2988279"/>
                <a:ext cx="9156031" cy="307777"/>
              </a:xfrm>
              <a:prstGeom prst="rect">
                <a:avLst/>
              </a:prstGeom>
              <a:blipFill>
                <a:blip r:embed="R82d855f5f85243a9"/>
                <a:stretch>
                  <a:fillRect t="-8000" b="-36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A7F4D47D-67EB-9F56-7E28-8647CC889E2E}"/>
              </a:ext>
            </a:extLst>
          </p:cNvPr>
          <p:cNvSpPr txBox="1"/>
          <p:nvPr/>
        </p:nvSpPr>
        <p:spPr>
          <a:xfrm>
            <a:off x="1540043" y="2533556"/>
            <a:ext cx="3433009" cy="400110"/>
          </a:xfrm>
          <a:prstGeom prst="rect">
            <a:avLst/>
          </a:prstGeom>
          <a:noFill/>
        </p:spPr>
        <p:txBody>
          <a:bodyPr wrap="square" rtlCol="0">
            <a:spAutoFit/>
          </a:bodyPr>
          <a:lstStyle/>
          <a:p>
            <a:r>
              <a:rPr lang="en-US" sz="2000" dirty="0"/>
              <a:t>Passenger and Freight:</a:t>
            </a:r>
          </a:p>
        </p:txBody>
      </p:sp>
      <p:sp>
        <p:nvSpPr>
          <p:cNvPr id="10" name="Google Shape;168;p13">
            <a:extLst>
              <a:ext uri="{FF2B5EF4-FFF2-40B4-BE49-F238E27FC236}">
                <a16:creationId xmlns:a16="http://schemas.microsoft.com/office/drawing/2014/main" id="{4650ABA7-9501-8480-4F0B-4C8772C3601A}"/>
              </a:ext>
            </a:extLst>
          </p:cNvPr>
          <p:cNvSpPr txBox="1">
            <a:spLocks/>
          </p:cNvSpPr>
          <p:nvPr/>
        </p:nvSpPr>
        <p:spPr>
          <a:xfrm>
            <a:off x="838200" y="3958229"/>
            <a:ext cx="10515600" cy="87844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OperationalLife</a:t>
            </a:r>
            <a:r>
              <a:rPr lang="en-GB" sz="2000" b="1" dirty="0"/>
              <a:t>[</a:t>
            </a:r>
            <a:r>
              <a:rPr lang="en-GB" sz="2000" b="1" dirty="0" err="1"/>
              <a:t>r,t</a:t>
            </a:r>
            <a:r>
              <a:rPr lang="en-GB" sz="2000" b="1" dirty="0"/>
              <a:t>]</a:t>
            </a:r>
          </a:p>
          <a:p>
            <a:pPr>
              <a:spcBef>
                <a:spcPts val="0"/>
              </a:spcBef>
              <a:buClr>
                <a:schemeClr val="dk1"/>
              </a:buClr>
              <a:buSzPts val="2800"/>
            </a:pPr>
            <a:r>
              <a:rPr lang="en-GB" sz="2000" dirty="0"/>
              <a:t>Useful lifetime of a technology, expressed in years.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A3F6E89-CC92-E704-88AF-511E0A616895}"/>
                  </a:ext>
                </a:extLst>
              </p:cNvPr>
              <p:cNvSpPr txBox="1"/>
              <p:nvPr/>
            </p:nvSpPr>
            <p:spPr>
              <a:xfrm>
                <a:off x="1191125" y="5249916"/>
                <a:ext cx="915603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𝑂𝑝𝑒𝑟𝑎𝑡𝑖𝑜𝑛𝑎𝑙𝐿𝑖𝑓𝑒</m:t>
                      </m:r>
                      <m:r>
                        <a:rPr lang="en-GB" sz="2000" b="0" i="1">
                          <a:latin typeface="Cambria Math" panose="02040503050406030204" pitchFamily="18" charset="0"/>
                        </a:rPr>
                        <m:t>=</m:t>
                      </m:r>
                      <m:r>
                        <a:rPr lang="en-GB" sz="2000" b="0" i="1">
                          <a:latin typeface="Cambria Math" panose="02040503050406030204" pitchFamily="18" charset="0"/>
                        </a:rPr>
                        <m:t>𝑦𝑒𝑎𝑟𝑠</m:t>
                      </m:r>
                    </m:oMath>
                  </m:oMathPara>
                </a14:m>
                <a:endParaRPr lang="en-US" sz="2000" dirty="0"/>
              </a:p>
            </p:txBody>
          </p:sp>
        </mc:Choice>
        <mc:Fallback xmlns="">
          <p:sp>
            <p:nvSpPr>
              <p:cNvPr id="12" name="TextBox 11">
                <a:extLst>
                  <a:ext uri="{FF2B5EF4-FFF2-40B4-BE49-F238E27FC236}">
                    <a16:creationId xmlns:a16="http://schemas.microsoft.com/office/drawing/2014/main" id="{8A3F6E89-CC92-E704-88AF-511E0A616895}"/>
                  </a:ext>
                </a:extLst>
              </p:cNvPr>
              <p:cNvSpPr txBox="1">
                <a:spLocks noRot="1" noChangeAspect="1" noMove="1" noResize="1" noEditPoints="1" noAdjustHandles="1" noChangeArrowheads="1" noChangeShapeType="1" noTextEdit="1"/>
              </p:cNvSpPr>
              <p:nvPr/>
            </p:nvSpPr>
            <p:spPr>
              <a:xfrm>
                <a:off x="1191125" y="5249916"/>
                <a:ext cx="9156031" cy="307777"/>
              </a:xfrm>
              <a:prstGeom prst="rect">
                <a:avLst/>
              </a:prstGeom>
              <a:blipFill>
                <a:blip r:embed="Ra1742e03e20d45b0"/>
                <a:stretch>
                  <a:fillRect b="-3200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7C32C7A-EFF0-6D85-5557-7833FC3A0D44}"/>
              </a:ext>
            </a:extLst>
          </p:cNvPr>
          <p:cNvSpPr txBox="1"/>
          <p:nvPr/>
        </p:nvSpPr>
        <p:spPr>
          <a:xfrm>
            <a:off x="1540043" y="4795193"/>
            <a:ext cx="3433009" cy="400110"/>
          </a:xfrm>
          <a:prstGeom prst="rect">
            <a:avLst/>
          </a:prstGeom>
          <a:noFill/>
        </p:spPr>
        <p:txBody>
          <a:bodyPr wrap="square" rtlCol="0">
            <a:spAutoFit/>
          </a:bodyPr>
          <a:lstStyle/>
          <a:p>
            <a:r>
              <a:rPr lang="en-US" sz="2000" dirty="0"/>
              <a:t>Passenger and Freight:</a:t>
            </a:r>
          </a:p>
        </p:txBody>
      </p:sp>
      <p:sp>
        <p:nvSpPr>
          <p:cNvPr id="7" name="Rectangle 6">
            <a:extLst>
              <a:ext uri="{FF2B5EF4-FFF2-40B4-BE49-F238E27FC236}">
                <a16:creationId xmlns:a16="http://schemas.microsoft.com/office/drawing/2014/main" id="{7F6D8F47-50FA-9A7C-20CB-C023D60A744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uvvoice.com-20250203-G6VqR2">
            <a:hlinkClick r:id="" action="ppaction://media"/>
            <a:extLst>
              <a:ext uri="{FF2B5EF4-FFF2-40B4-BE49-F238E27FC236}">
                <a16:creationId xmlns:a16="http://schemas.microsoft.com/office/drawing/2014/main" id="{8BE7F1F0-4DB4-AF67-9B52-54D818F7A32B}"/>
              </a:ext>
            </a:extLst>
          </p:cNvPr>
          <p:cNvPicPr>
            <a:picLocks noChangeAspect="1"/>
          </p:cNvPicPr>
          <p:nvPr>
            <a:audioFile r:link="rId3"/>
            <p:extLst>
              <p:ext uri="{DAA4B4D4-6D71-4841-9C94-3DE7FCFB9230}">
                <p14:media xmlns:p14="http://schemas.microsoft.com/office/powerpoint/2010/main" r:embed="rId2"/>
              </p:ext>
            </p:extLst>
          </p:nvPr>
        </p:nvPicPr>
        <p:blipFill>
          <a:blip r:embed="R82d855f5f85243a9"/>
          <a:stretch>
            <a:fillRect/>
          </a:stretch>
        </p:blipFill>
        <p:spPr>
          <a:xfrm>
            <a:off x="10947400" y="182262"/>
            <a:ext cx="812800" cy="812800"/>
          </a:xfrm>
          <a:prstGeom prst="rect">
            <a:avLst/>
          </a:prstGeom>
        </p:spPr>
      </p:pic>
    </p:spTree>
    <p:extLst>
      <p:ext uri="{BB962C8B-B14F-4D97-AF65-F5344CB8AC3E}">
        <p14:creationId xmlns:p14="http://schemas.microsoft.com/office/powerpoint/2010/main" val="43055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BCB7FC2-E9C1-D64B-DE8F-26CFEE0173A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A7FEA5E-BED0-60FC-7AF8-DBE0D9A75ACD}"/>
              </a:ext>
            </a:extLst>
          </p:cNvPr>
          <p:cNvGraphicFramePr>
            <a:graphicFrameLocks noChangeAspect="1"/>
          </p:cNvGraphicFramePr>
          <p:nvPr>
            <p:custDataLst>
              <p:tags r:id="rId1"/>
            </p:custDataLst>
            <p:extLst>
              <p:ext uri="{D42A27DB-BD31-4B8C-83A1-F6EECF244321}">
                <p14:modId xmlns:p14="http://schemas.microsoft.com/office/powerpoint/2010/main" val="3919245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A7FEA5E-BED0-60FC-7AF8-DBE0D9A75ACD}"/>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9" name="Rounded Rectangle 28">
            <a:extLst>
              <a:ext uri="{FF2B5EF4-FFF2-40B4-BE49-F238E27FC236}">
                <a16:creationId xmlns:a16="http://schemas.microsoft.com/office/drawing/2014/main" id="{32D9A97D-A2B3-30E1-7790-B783EFB8719D}"/>
              </a:ext>
            </a:extLst>
          </p:cNvPr>
          <p:cNvSpPr/>
          <p:nvPr/>
        </p:nvSpPr>
        <p:spPr>
          <a:xfrm>
            <a:off x="1400392" y="2375874"/>
            <a:ext cx="6460241" cy="1315582"/>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D62E58AA-EA06-A3D4-814E-A942BCE86FC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BE0E32FE-DF88-467C-D053-4FE9C085D562}"/>
              </a:ext>
            </a:extLst>
          </p:cNvPr>
          <p:cNvSpPr txBox="1">
            <a:spLocks/>
          </p:cNvSpPr>
          <p:nvPr/>
        </p:nvSpPr>
        <p:spPr>
          <a:xfrm>
            <a:off x="11798300" y="6614026"/>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14</a:t>
            </a:fld>
            <a:endParaRPr lang="sv-SE" sz="1000" b="1" dirty="0">
              <a:solidFill>
                <a:schemeClr val="bg1"/>
              </a:solidFill>
            </a:endParaRPr>
          </a:p>
        </p:txBody>
      </p:sp>
      <p:sp>
        <p:nvSpPr>
          <p:cNvPr id="4" name="Google Shape;168;p13">
            <a:extLst>
              <a:ext uri="{FF2B5EF4-FFF2-40B4-BE49-F238E27FC236}">
                <a16:creationId xmlns:a16="http://schemas.microsoft.com/office/drawing/2014/main" id="{B0647876-8D5C-C2A6-1B71-18B5A9445647}"/>
              </a:ext>
            </a:extLst>
          </p:cNvPr>
          <p:cNvSpPr txBox="1">
            <a:spLocks/>
          </p:cNvSpPr>
          <p:nvPr/>
        </p:nvSpPr>
        <p:spPr>
          <a:xfrm>
            <a:off x="838200" y="1608084"/>
            <a:ext cx="10515600" cy="75010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CapitalCost</a:t>
            </a:r>
            <a:r>
              <a:rPr lang="en-GB" sz="2000" b="1" dirty="0"/>
              <a:t>[</a:t>
            </a:r>
            <a:r>
              <a:rPr lang="en-GB" sz="2000" b="1" dirty="0" err="1"/>
              <a:t>r,t,y</a:t>
            </a:r>
            <a:r>
              <a:rPr lang="en-GB" sz="2000" b="1" dirty="0"/>
              <a:t>]</a:t>
            </a:r>
          </a:p>
          <a:p>
            <a:pPr>
              <a:spcBef>
                <a:spcPts val="0"/>
              </a:spcBef>
              <a:buClr>
                <a:schemeClr val="dk1"/>
              </a:buClr>
              <a:buSzPts val="2800"/>
            </a:pPr>
            <a:r>
              <a:rPr lang="en-GB" sz="2000" dirty="0"/>
              <a:t>Capital investment cost of a technology, per unit of capacity.</a:t>
            </a:r>
          </a:p>
        </p:txBody>
      </p:sp>
      <p:sp>
        <p:nvSpPr>
          <p:cNvPr id="5" name="Google Shape;168;p13">
            <a:extLst>
              <a:ext uri="{FF2B5EF4-FFF2-40B4-BE49-F238E27FC236}">
                <a16:creationId xmlns:a16="http://schemas.microsoft.com/office/drawing/2014/main" id="{6D1AAC5C-6803-D080-A4EF-09E3BAE2CD2F}"/>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Capital Cost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2AC73A4-AD51-DF0E-BE2B-A696C265F19D}"/>
                  </a:ext>
                </a:extLst>
              </p:cNvPr>
              <p:cNvSpPr txBox="1"/>
              <p:nvPr/>
            </p:nvSpPr>
            <p:spPr>
              <a:xfrm>
                <a:off x="1191125" y="2900943"/>
                <a:ext cx="9156031" cy="57618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𝐶𝑎𝑝𝑖𝑡𝑎𝑙𝐶𝑜𝑠𝑡</m:t>
                      </m:r>
                      <m:r>
                        <a:rPr lang="en-GB" sz="2000" b="0" i="1">
                          <a:latin typeface="Cambria Math" panose="02040503050406030204" pitchFamily="18" charset="0"/>
                        </a:rPr>
                        <m:t>= </m:t>
                      </m:r>
                      <m:f>
                        <m:fPr>
                          <m:ctrlPr>
                            <a:rPr lang="en-GB" sz="2000" b="0" i="1">
                              <a:latin typeface="Cambria Math" panose="02040503050406030204" pitchFamily="18" charset="0"/>
                            </a:rPr>
                          </m:ctrlPr>
                        </m:fPr>
                        <m:num>
                          <m:r>
                            <a:rPr lang="en-GB" sz="2000" b="0" i="1">
                              <a:latin typeface="Cambria Math" panose="02040503050406030204" pitchFamily="18" charset="0"/>
                            </a:rPr>
                            <m:t>𝑀</m:t>
                          </m:r>
                          <m:r>
                            <a:rPr lang="en-GB" sz="2000" b="0" i="1">
                              <a:latin typeface="Cambria Math" panose="02040503050406030204" pitchFamily="18" charset="0"/>
                            </a:rPr>
                            <m:t> </m:t>
                          </m:r>
                          <m:r>
                            <a:rPr lang="en-GB" sz="2000" b="0" i="1">
                              <a:latin typeface="Cambria Math" panose="02040503050406030204" pitchFamily="18" charset="0"/>
                            </a:rPr>
                            <m:t>𝑈𝑆𝐷</m:t>
                          </m:r>
                        </m:num>
                        <m:den>
                          <m:r>
                            <a:rPr lang="en-GB" sz="2000" b="0" i="1">
                              <a:latin typeface="Cambria Math" panose="02040503050406030204" pitchFamily="18" charset="0"/>
                            </a:rPr>
                            <m:t>1000 </m:t>
                          </m:r>
                          <m:r>
                            <a:rPr lang="en-GB" sz="2000" b="0" i="1">
                              <a:latin typeface="Cambria Math" panose="02040503050406030204" pitchFamily="18" charset="0"/>
                            </a:rPr>
                            <m:t>𝑣𝑒h𝑖𝑐𝑙𝑒𝑠</m:t>
                          </m:r>
                        </m:den>
                      </m:f>
                    </m:oMath>
                  </m:oMathPara>
                </a14:m>
                <a:endParaRPr lang="en-US" sz="2000" dirty="0"/>
              </a:p>
            </p:txBody>
          </p:sp>
        </mc:Choice>
        <mc:Fallback xmlns="">
          <p:sp>
            <p:nvSpPr>
              <p:cNvPr id="14" name="TextBox 13">
                <a:extLst>
                  <a:ext uri="{FF2B5EF4-FFF2-40B4-BE49-F238E27FC236}">
                    <a16:creationId xmlns:a16="http://schemas.microsoft.com/office/drawing/2014/main" id="{92AC73A4-AD51-DF0E-BE2B-A696C265F19D}"/>
                  </a:ext>
                </a:extLst>
              </p:cNvPr>
              <p:cNvSpPr txBox="1">
                <a:spLocks noRot="1" noChangeAspect="1" noMove="1" noResize="1" noEditPoints="1" noAdjustHandles="1" noChangeArrowheads="1" noChangeShapeType="1" noTextEdit="1"/>
              </p:cNvSpPr>
              <p:nvPr/>
            </p:nvSpPr>
            <p:spPr>
              <a:xfrm>
                <a:off x="1191125" y="2900943"/>
                <a:ext cx="9156031" cy="576183"/>
              </a:xfrm>
              <a:prstGeom prst="rect">
                <a:avLst/>
              </a:prstGeom>
              <a:blipFill>
                <a:blip r:embed="Raf0d4de29e3045e7"/>
                <a:stretch>
                  <a:fillRect t="-8696" b="-3260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93B683B5-9D7A-C657-2603-670972E03802}"/>
              </a:ext>
            </a:extLst>
          </p:cNvPr>
          <p:cNvSpPr txBox="1"/>
          <p:nvPr/>
        </p:nvSpPr>
        <p:spPr>
          <a:xfrm>
            <a:off x="1540043" y="2446220"/>
            <a:ext cx="3433009" cy="400110"/>
          </a:xfrm>
          <a:prstGeom prst="rect">
            <a:avLst/>
          </a:prstGeom>
          <a:noFill/>
        </p:spPr>
        <p:txBody>
          <a:bodyPr wrap="square" rtlCol="0">
            <a:spAutoFit/>
          </a:bodyPr>
          <a:lstStyle/>
          <a:p>
            <a:r>
              <a:rPr lang="en-US" sz="2000" dirty="0"/>
              <a:t>Passenger and Freight:</a:t>
            </a:r>
          </a:p>
        </p:txBody>
      </p:sp>
      <p:sp>
        <p:nvSpPr>
          <p:cNvPr id="16" name="Google Shape;168;p13">
            <a:extLst>
              <a:ext uri="{FF2B5EF4-FFF2-40B4-BE49-F238E27FC236}">
                <a16:creationId xmlns:a16="http://schemas.microsoft.com/office/drawing/2014/main" id="{47767AF1-7283-BCC3-CF73-4E8404E5424B}"/>
              </a:ext>
            </a:extLst>
          </p:cNvPr>
          <p:cNvSpPr txBox="1">
            <a:spLocks/>
          </p:cNvSpPr>
          <p:nvPr/>
        </p:nvSpPr>
        <p:spPr>
          <a:xfrm>
            <a:off x="838200" y="3883960"/>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cost of a car is 20,000 USD. </a:t>
            </a:r>
          </a:p>
          <a:p>
            <a:pPr>
              <a:spcBef>
                <a:spcPts val="0"/>
              </a:spcBef>
              <a:buClr>
                <a:schemeClr val="dk1"/>
              </a:buClr>
              <a:buSzPts val="2800"/>
            </a:pPr>
            <a:r>
              <a:rPr lang="en-GB" sz="2000" dirty="0"/>
              <a:t>Thus, the Capital Cost is (20000 / 1000000) * 1000 = </a:t>
            </a:r>
            <a:r>
              <a:rPr lang="en-GB" sz="2000" dirty="0">
                <a:solidFill>
                  <a:schemeClr val="accent1"/>
                </a:solidFill>
              </a:rPr>
              <a:t>20 M USD / 1000 vehicles.</a:t>
            </a:r>
            <a:endParaRPr lang="en-GB" sz="2000" baseline="30000" dirty="0">
              <a:solidFill>
                <a:schemeClr val="accent1"/>
              </a:solidFill>
            </a:endParaRPr>
          </a:p>
          <a:p>
            <a:pPr>
              <a:spcBef>
                <a:spcPts val="0"/>
              </a:spcBef>
              <a:buClr>
                <a:schemeClr val="dk1"/>
              </a:buClr>
              <a:buSzPts val="2800"/>
            </a:pPr>
            <a:endParaRPr lang="en-GB" sz="2000" u="sng" dirty="0"/>
          </a:p>
        </p:txBody>
      </p:sp>
      <p:sp>
        <p:nvSpPr>
          <p:cNvPr id="17" name="Google Shape;168;p13">
            <a:extLst>
              <a:ext uri="{FF2B5EF4-FFF2-40B4-BE49-F238E27FC236}">
                <a16:creationId xmlns:a16="http://schemas.microsoft.com/office/drawing/2014/main" id="{BB59DC89-FB47-96AC-F764-995E25DC8CD7}"/>
              </a:ext>
            </a:extLst>
          </p:cNvPr>
          <p:cNvSpPr txBox="1">
            <a:spLocks/>
          </p:cNvSpPr>
          <p:nvPr/>
        </p:nvSpPr>
        <p:spPr>
          <a:xfrm>
            <a:off x="838200" y="5373339"/>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cost of an e-motorbike is 18 M VND. The currency exchange is 1 USD = 25,000 VND. </a:t>
            </a:r>
          </a:p>
          <a:p>
            <a:pPr>
              <a:spcBef>
                <a:spcPts val="0"/>
              </a:spcBef>
              <a:buClr>
                <a:schemeClr val="dk1"/>
              </a:buClr>
              <a:buSzPts val="2800"/>
            </a:pPr>
            <a:r>
              <a:rPr lang="en-GB" sz="2000" dirty="0"/>
              <a:t>Thus, the Capital Cost is (18 / 0.025) * 1000 = </a:t>
            </a:r>
            <a:r>
              <a:rPr lang="en-GB" sz="2000" dirty="0">
                <a:solidFill>
                  <a:schemeClr val="accent1"/>
                </a:solidFill>
              </a:rPr>
              <a:t>0.72 M USD / 1000 vehicles.</a:t>
            </a:r>
            <a:endParaRPr lang="en-GB" sz="2000" baseline="30000" dirty="0">
              <a:solidFill>
                <a:schemeClr val="accent1"/>
              </a:solidFill>
            </a:endParaRPr>
          </a:p>
        </p:txBody>
      </p:sp>
      <p:sp>
        <p:nvSpPr>
          <p:cNvPr id="18" name="TextBox 17">
            <a:extLst>
              <a:ext uri="{FF2B5EF4-FFF2-40B4-BE49-F238E27FC236}">
                <a16:creationId xmlns:a16="http://schemas.microsoft.com/office/drawing/2014/main" id="{DBA06E69-30A2-B364-A9F6-F2CC356EF5A2}"/>
              </a:ext>
            </a:extLst>
          </p:cNvPr>
          <p:cNvSpPr txBox="1"/>
          <p:nvPr/>
        </p:nvSpPr>
        <p:spPr>
          <a:xfrm>
            <a:off x="2126630" y="4843838"/>
            <a:ext cx="1981106" cy="307777"/>
          </a:xfrm>
          <a:prstGeom prst="rect">
            <a:avLst/>
          </a:prstGeom>
          <a:noFill/>
        </p:spPr>
        <p:txBody>
          <a:bodyPr wrap="square" rtlCol="0">
            <a:spAutoFit/>
          </a:bodyPr>
          <a:lstStyle/>
          <a:p>
            <a:r>
              <a:rPr lang="en-US" dirty="0"/>
              <a:t>To convert to millions</a:t>
            </a:r>
          </a:p>
        </p:txBody>
      </p:sp>
      <p:sp>
        <p:nvSpPr>
          <p:cNvPr id="19" name="TextBox 18">
            <a:extLst>
              <a:ext uri="{FF2B5EF4-FFF2-40B4-BE49-F238E27FC236}">
                <a16:creationId xmlns:a16="http://schemas.microsoft.com/office/drawing/2014/main" id="{99B20484-700F-68DB-8CA8-984051B17425}"/>
              </a:ext>
            </a:extLst>
          </p:cNvPr>
          <p:cNvSpPr txBox="1"/>
          <p:nvPr/>
        </p:nvSpPr>
        <p:spPr>
          <a:xfrm>
            <a:off x="6706556" y="4908686"/>
            <a:ext cx="3467005" cy="307777"/>
          </a:xfrm>
          <a:prstGeom prst="rect">
            <a:avLst/>
          </a:prstGeom>
          <a:noFill/>
        </p:spPr>
        <p:txBody>
          <a:bodyPr wrap="square" rtlCol="0">
            <a:spAutoFit/>
          </a:bodyPr>
          <a:lstStyle/>
          <a:p>
            <a:r>
              <a:rPr lang="en-US" dirty="0"/>
              <a:t>To ensure it is for 1000 vehicles</a:t>
            </a:r>
          </a:p>
        </p:txBody>
      </p:sp>
      <p:cxnSp>
        <p:nvCxnSpPr>
          <p:cNvPr id="20" name="Straight Arrow Connector 19">
            <a:extLst>
              <a:ext uri="{FF2B5EF4-FFF2-40B4-BE49-F238E27FC236}">
                <a16:creationId xmlns:a16="http://schemas.microsoft.com/office/drawing/2014/main" id="{7337557C-BA0B-F48B-69E9-9572A1D7E158}"/>
              </a:ext>
            </a:extLst>
          </p:cNvPr>
          <p:cNvCxnSpPr>
            <a:cxnSpLocks/>
          </p:cNvCxnSpPr>
          <p:nvPr/>
        </p:nvCxnSpPr>
        <p:spPr>
          <a:xfrm flipV="1">
            <a:off x="3978442" y="4783080"/>
            <a:ext cx="481264" cy="191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D640C1-C5E5-649B-8355-78BB21B49AED}"/>
              </a:ext>
            </a:extLst>
          </p:cNvPr>
          <p:cNvCxnSpPr>
            <a:cxnSpLocks/>
          </p:cNvCxnSpPr>
          <p:nvPr/>
        </p:nvCxnSpPr>
        <p:spPr>
          <a:xfrm flipH="1" flipV="1">
            <a:off x="6257379" y="4775570"/>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98699C3-47F8-6D89-AA70-8185D3738F18}"/>
              </a:ext>
            </a:extLst>
          </p:cNvPr>
          <p:cNvSpPr txBox="1"/>
          <p:nvPr/>
        </p:nvSpPr>
        <p:spPr>
          <a:xfrm>
            <a:off x="1480602" y="6159412"/>
            <a:ext cx="2646947" cy="307777"/>
          </a:xfrm>
          <a:prstGeom prst="rect">
            <a:avLst/>
          </a:prstGeom>
          <a:noFill/>
        </p:spPr>
        <p:txBody>
          <a:bodyPr wrap="square" rtlCol="0">
            <a:spAutoFit/>
          </a:bodyPr>
          <a:lstStyle/>
          <a:p>
            <a:r>
              <a:rPr lang="en-US" dirty="0"/>
              <a:t>To convert from VND to USD </a:t>
            </a:r>
          </a:p>
        </p:txBody>
      </p:sp>
      <p:sp>
        <p:nvSpPr>
          <p:cNvPr id="24" name="TextBox 23">
            <a:extLst>
              <a:ext uri="{FF2B5EF4-FFF2-40B4-BE49-F238E27FC236}">
                <a16:creationId xmlns:a16="http://schemas.microsoft.com/office/drawing/2014/main" id="{7A14CF81-D9B6-3F48-4E70-639BC7E4046F}"/>
              </a:ext>
            </a:extLst>
          </p:cNvPr>
          <p:cNvSpPr txBox="1"/>
          <p:nvPr/>
        </p:nvSpPr>
        <p:spPr>
          <a:xfrm>
            <a:off x="5973202" y="6157044"/>
            <a:ext cx="3467005" cy="307777"/>
          </a:xfrm>
          <a:prstGeom prst="rect">
            <a:avLst/>
          </a:prstGeom>
          <a:noFill/>
        </p:spPr>
        <p:txBody>
          <a:bodyPr wrap="square" rtlCol="0">
            <a:spAutoFit/>
          </a:bodyPr>
          <a:lstStyle/>
          <a:p>
            <a:r>
              <a:rPr lang="en-US" dirty="0"/>
              <a:t>To ensure it is for 1000 vehicles</a:t>
            </a:r>
          </a:p>
        </p:txBody>
      </p:sp>
      <p:cxnSp>
        <p:nvCxnSpPr>
          <p:cNvPr id="25" name="Straight Arrow Connector 24">
            <a:extLst>
              <a:ext uri="{FF2B5EF4-FFF2-40B4-BE49-F238E27FC236}">
                <a16:creationId xmlns:a16="http://schemas.microsoft.com/office/drawing/2014/main" id="{A4FADC57-9DFD-A3DD-74A8-8A394A5F6D7F}"/>
              </a:ext>
            </a:extLst>
          </p:cNvPr>
          <p:cNvCxnSpPr>
            <a:cxnSpLocks/>
          </p:cNvCxnSpPr>
          <p:nvPr/>
        </p:nvCxnSpPr>
        <p:spPr>
          <a:xfrm flipV="1">
            <a:off x="3923729" y="6040370"/>
            <a:ext cx="271760" cy="1538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51F0E25-BC5E-DC40-186D-C29B0499C004}"/>
              </a:ext>
            </a:extLst>
          </p:cNvPr>
          <p:cNvCxnSpPr>
            <a:cxnSpLocks/>
          </p:cNvCxnSpPr>
          <p:nvPr/>
        </p:nvCxnSpPr>
        <p:spPr>
          <a:xfrm flipH="1" flipV="1">
            <a:off x="5544551" y="6077582"/>
            <a:ext cx="328956" cy="233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5EDB1F2-45F9-6803-E56B-1799F8B234C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7uquXE">
            <a:hlinkClick r:id="" action="ppaction://media"/>
            <a:extLst>
              <a:ext uri="{FF2B5EF4-FFF2-40B4-BE49-F238E27FC236}">
                <a16:creationId xmlns:a16="http://schemas.microsoft.com/office/drawing/2014/main" id="{10FE647B-1A1E-2892-411A-D5A67FEDFD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0226"/>
            <a:ext cx="812800" cy="812800"/>
          </a:xfrm>
          <a:prstGeom prst="rect">
            <a:avLst/>
          </a:prstGeom>
        </p:spPr>
      </p:pic>
    </p:spTree>
    <p:extLst>
      <p:ext uri="{BB962C8B-B14F-4D97-AF65-F5344CB8AC3E}">
        <p14:creationId xmlns:p14="http://schemas.microsoft.com/office/powerpoint/2010/main" val="15432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D6805F3-445F-381E-1847-4BF9013C0BC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020050D-937D-7DA6-E86E-0C5708830538}"/>
              </a:ext>
            </a:extLst>
          </p:cNvPr>
          <p:cNvGraphicFramePr>
            <a:graphicFrameLocks noChangeAspect="1"/>
          </p:cNvGraphicFramePr>
          <p:nvPr>
            <p:custDataLst>
              <p:tags r:id="rId1"/>
            </p:custDataLst>
            <p:extLst>
              <p:ext uri="{D42A27DB-BD31-4B8C-83A1-F6EECF244321}">
                <p14:modId xmlns:p14="http://schemas.microsoft.com/office/powerpoint/2010/main" val="39805016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020050D-937D-7DA6-E86E-0C570883053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FF3006AF-7446-2BD6-CD0D-B1E0D4FE1BF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CD5D1D56-C162-8D9E-F371-F23DECBE8880}"/>
              </a:ext>
            </a:extLst>
          </p:cNvPr>
          <p:cNvSpPr txBox="1">
            <a:spLocks/>
          </p:cNvSpPr>
          <p:nvPr/>
        </p:nvSpPr>
        <p:spPr>
          <a:xfrm>
            <a:off x="11798300" y="6341312"/>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15</a:t>
            </a:fld>
            <a:endParaRPr lang="sv-SE" sz="1000" b="1" dirty="0">
              <a:solidFill>
                <a:schemeClr val="bg1"/>
              </a:solidFill>
            </a:endParaRPr>
          </a:p>
        </p:txBody>
      </p:sp>
      <p:sp>
        <p:nvSpPr>
          <p:cNvPr id="4" name="Google Shape;168;p13">
            <a:extLst>
              <a:ext uri="{FF2B5EF4-FFF2-40B4-BE49-F238E27FC236}">
                <a16:creationId xmlns:a16="http://schemas.microsoft.com/office/drawing/2014/main" id="{33665B20-EEF7-1A2F-325F-BA87799E1150}"/>
              </a:ext>
            </a:extLst>
          </p:cNvPr>
          <p:cNvSpPr txBox="1">
            <a:spLocks/>
          </p:cNvSpPr>
          <p:nvPr/>
        </p:nvSpPr>
        <p:spPr>
          <a:xfrm>
            <a:off x="838200" y="1608084"/>
            <a:ext cx="10515600" cy="71317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FixedCost</a:t>
            </a:r>
            <a:r>
              <a:rPr lang="en-GB" sz="2000" b="1" dirty="0"/>
              <a:t>[</a:t>
            </a:r>
            <a:r>
              <a:rPr lang="en-GB" sz="2000" b="1" dirty="0" err="1"/>
              <a:t>r,t,y</a:t>
            </a:r>
            <a:r>
              <a:rPr lang="en-GB" sz="2000" b="1" dirty="0"/>
              <a:t>]</a:t>
            </a:r>
          </a:p>
          <a:p>
            <a:pPr>
              <a:spcBef>
                <a:spcPts val="0"/>
              </a:spcBef>
              <a:buClr>
                <a:schemeClr val="dk1"/>
              </a:buClr>
              <a:buSzPts val="2800"/>
            </a:pPr>
            <a:r>
              <a:rPr lang="en-GB" sz="2000" dirty="0"/>
              <a:t>Fixed O&amp;M cost of a technology, per unit of capacity.</a:t>
            </a:r>
          </a:p>
        </p:txBody>
      </p:sp>
      <p:sp>
        <p:nvSpPr>
          <p:cNvPr id="5" name="Google Shape;168;p13">
            <a:extLst>
              <a:ext uri="{FF2B5EF4-FFF2-40B4-BE49-F238E27FC236}">
                <a16:creationId xmlns:a16="http://schemas.microsoft.com/office/drawing/2014/main" id="{D465686A-4BB4-069B-C9F9-CDEEB86CF8E4}"/>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Fixed Cost</a:t>
            </a:r>
          </a:p>
        </p:txBody>
      </p:sp>
      <p:sp>
        <p:nvSpPr>
          <p:cNvPr id="6" name="Google Shape;168;p13">
            <a:extLst>
              <a:ext uri="{FF2B5EF4-FFF2-40B4-BE49-F238E27FC236}">
                <a16:creationId xmlns:a16="http://schemas.microsoft.com/office/drawing/2014/main" id="{06D001B5-4C3D-D4C6-E578-0D74DEF16DE5}"/>
              </a:ext>
            </a:extLst>
          </p:cNvPr>
          <p:cNvSpPr txBox="1">
            <a:spLocks/>
          </p:cNvSpPr>
          <p:nvPr/>
        </p:nvSpPr>
        <p:spPr>
          <a:xfrm>
            <a:off x="838200" y="3870073"/>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maintenance cost for a CNG bus is 20,000 USD/year. </a:t>
            </a:r>
          </a:p>
          <a:p>
            <a:pPr>
              <a:spcBef>
                <a:spcPts val="0"/>
              </a:spcBef>
              <a:buClr>
                <a:schemeClr val="dk1"/>
              </a:buClr>
              <a:buSzPts val="2800"/>
            </a:pPr>
            <a:r>
              <a:rPr lang="en-GB" sz="2000" dirty="0"/>
              <a:t>Its Fixed Cost would be (20000/1000000) * 1000 = </a:t>
            </a:r>
            <a:r>
              <a:rPr lang="en-GB" sz="2000" dirty="0">
                <a:solidFill>
                  <a:schemeClr val="accent1"/>
                </a:solidFill>
              </a:rPr>
              <a:t>20 M USD / 1000 vehicles / year.</a:t>
            </a:r>
            <a:endParaRPr lang="en-GB" sz="2000" baseline="30000" dirty="0">
              <a:solidFill>
                <a:schemeClr val="accent1"/>
              </a:solidFill>
            </a:endParaRPr>
          </a:p>
          <a:p>
            <a:pPr>
              <a:spcBef>
                <a:spcPts val="0"/>
              </a:spcBef>
              <a:buClr>
                <a:schemeClr val="dk1"/>
              </a:buClr>
              <a:buSzPts val="2800"/>
            </a:pPr>
            <a:endParaRPr lang="en-GB" sz="2000" u="sng" dirty="0"/>
          </a:p>
        </p:txBody>
      </p:sp>
      <p:sp>
        <p:nvSpPr>
          <p:cNvPr id="7" name="Rounded Rectangle 6">
            <a:extLst>
              <a:ext uri="{FF2B5EF4-FFF2-40B4-BE49-F238E27FC236}">
                <a16:creationId xmlns:a16="http://schemas.microsoft.com/office/drawing/2014/main" id="{63C06275-26B2-37B3-926D-D5F999717D8E}"/>
              </a:ext>
            </a:extLst>
          </p:cNvPr>
          <p:cNvSpPr/>
          <p:nvPr/>
        </p:nvSpPr>
        <p:spPr>
          <a:xfrm>
            <a:off x="1400392" y="2375873"/>
            <a:ext cx="6476282" cy="131381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736A2F2-0413-5CFF-45D3-0B1044209D79}"/>
                  </a:ext>
                </a:extLst>
              </p:cNvPr>
              <p:cNvSpPr txBox="1"/>
              <p:nvPr/>
            </p:nvSpPr>
            <p:spPr>
              <a:xfrm>
                <a:off x="1191125" y="2709436"/>
                <a:ext cx="9156031" cy="8342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𝐹𝑖𝑥𝑒𝑑𝐶𝑜𝑠𝑡</m:t>
                      </m:r>
                      <m:r>
                        <a:rPr lang="en-GB" sz="2000" b="0" i="1">
                          <a:latin typeface="Cambria Math" panose="02040503050406030204" pitchFamily="18" charset="0"/>
                        </a:rPr>
                        <m:t>=</m:t>
                      </m:r>
                      <m:f>
                        <m:fPr>
                          <m:ctrlPr>
                            <a:rPr lang="en-GB" sz="2000" b="0" i="1">
                              <a:latin typeface="Cambria Math" panose="02040503050406030204" pitchFamily="18" charset="0"/>
                            </a:rPr>
                          </m:ctrlPr>
                        </m:fPr>
                        <m:num>
                          <m:f>
                            <m:fPr>
                              <m:ctrlPr>
                                <a:rPr lang="en-GB" sz="2000" b="0" i="1">
                                  <a:latin typeface="Cambria Math" panose="02040503050406030204" pitchFamily="18" charset="0"/>
                                </a:rPr>
                              </m:ctrlPr>
                            </m:fPr>
                            <m:num>
                              <m:r>
                                <a:rPr lang="en-GB" sz="2000" b="0" i="1">
                                  <a:latin typeface="Cambria Math" panose="02040503050406030204" pitchFamily="18" charset="0"/>
                                </a:rPr>
                                <m:t>𝑀</m:t>
                              </m:r>
                              <m:r>
                                <a:rPr lang="en-GB" sz="2000" b="0" i="1">
                                  <a:latin typeface="Cambria Math" panose="02040503050406030204" pitchFamily="18" charset="0"/>
                                </a:rPr>
                                <m:t> </m:t>
                              </m:r>
                              <m:r>
                                <a:rPr lang="en-GB" sz="2000" b="0" i="1">
                                  <a:latin typeface="Cambria Math" panose="02040503050406030204" pitchFamily="18" charset="0"/>
                                </a:rPr>
                                <m:t>𝑈𝑆𝐷</m:t>
                              </m:r>
                            </m:num>
                            <m:den>
                              <m:r>
                                <a:rPr lang="en-GB" sz="2000" b="0" i="1">
                                  <a:latin typeface="Cambria Math" panose="02040503050406030204" pitchFamily="18" charset="0"/>
                                </a:rPr>
                                <m:t>1000 </m:t>
                              </m:r>
                              <m:r>
                                <a:rPr lang="en-GB" sz="2000" b="0" i="1">
                                  <a:latin typeface="Cambria Math" panose="02040503050406030204" pitchFamily="18" charset="0"/>
                                </a:rPr>
                                <m:t>𝑣𝑒h𝑖𝑐𝑙𝑒𝑠</m:t>
                              </m:r>
                            </m:den>
                          </m:f>
                        </m:num>
                        <m:den>
                          <m:r>
                            <a:rPr lang="en-GB" sz="2000" b="0" i="1">
                              <a:latin typeface="Cambria Math" panose="02040503050406030204" pitchFamily="18" charset="0"/>
                            </a:rPr>
                            <m:t>𝑦𝑒𝑎𝑟</m:t>
                          </m:r>
                        </m:den>
                      </m:f>
                    </m:oMath>
                  </m:oMathPara>
                </a14:m>
                <a:endParaRPr lang="en-US" sz="2000" dirty="0"/>
              </a:p>
            </p:txBody>
          </p:sp>
        </mc:Choice>
        <mc:Fallback xmlns="">
          <p:sp>
            <p:nvSpPr>
              <p:cNvPr id="8" name="TextBox 7">
                <a:extLst>
                  <a:ext uri="{FF2B5EF4-FFF2-40B4-BE49-F238E27FC236}">
                    <a16:creationId xmlns:a16="http://schemas.microsoft.com/office/drawing/2014/main" id="{9736A2F2-0413-5CFF-45D3-0B1044209D79}"/>
                  </a:ext>
                </a:extLst>
              </p:cNvPr>
              <p:cNvSpPr txBox="1">
                <a:spLocks noRot="1" noChangeAspect="1" noMove="1" noResize="1" noEditPoints="1" noAdjustHandles="1" noChangeArrowheads="1" noChangeShapeType="1" noTextEdit="1"/>
              </p:cNvSpPr>
              <p:nvPr/>
            </p:nvSpPr>
            <p:spPr>
              <a:xfrm>
                <a:off x="1191125" y="2709436"/>
                <a:ext cx="9156031" cy="834203"/>
              </a:xfrm>
              <a:prstGeom prst="rect">
                <a:avLst/>
              </a:prstGeom>
              <a:blipFill>
                <a:blip r:embed="R2ed38abb76554a23"/>
                <a:stretch>
                  <a:fillRect t="-7576" b="-1060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9C9DBF4-5BE6-32FC-C98E-F07F2DF657DC}"/>
              </a:ext>
            </a:extLst>
          </p:cNvPr>
          <p:cNvSpPr txBox="1"/>
          <p:nvPr/>
        </p:nvSpPr>
        <p:spPr>
          <a:xfrm>
            <a:off x="1540043" y="2446220"/>
            <a:ext cx="3433009" cy="400110"/>
          </a:xfrm>
          <a:prstGeom prst="rect">
            <a:avLst/>
          </a:prstGeom>
          <a:noFill/>
        </p:spPr>
        <p:txBody>
          <a:bodyPr wrap="square" rtlCol="0">
            <a:spAutoFit/>
          </a:bodyPr>
          <a:lstStyle/>
          <a:p>
            <a:r>
              <a:rPr lang="en-US" sz="2000" dirty="0"/>
              <a:t>Passenger and Freight:</a:t>
            </a:r>
          </a:p>
        </p:txBody>
      </p:sp>
      <p:sp>
        <p:nvSpPr>
          <p:cNvPr id="10" name="Google Shape;168;p13">
            <a:extLst>
              <a:ext uri="{FF2B5EF4-FFF2-40B4-BE49-F238E27FC236}">
                <a16:creationId xmlns:a16="http://schemas.microsoft.com/office/drawing/2014/main" id="{E6B16D47-6C5F-B3C0-7C08-2F2A97B96752}"/>
              </a:ext>
            </a:extLst>
          </p:cNvPr>
          <p:cNvSpPr txBox="1">
            <a:spLocks/>
          </p:cNvSpPr>
          <p:nvPr/>
        </p:nvSpPr>
        <p:spPr>
          <a:xfrm>
            <a:off x="838200" y="5273452"/>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 maintenance cost for the metro is 50,000 USD/month.</a:t>
            </a:r>
          </a:p>
          <a:p>
            <a:pPr>
              <a:spcBef>
                <a:spcPts val="0"/>
              </a:spcBef>
              <a:buClr>
                <a:schemeClr val="dk1"/>
              </a:buClr>
              <a:buSzPts val="2800"/>
            </a:pPr>
            <a:r>
              <a:rPr lang="en-GB" sz="2000" dirty="0"/>
              <a:t>Its Fixed Cost would be ((50000/1000000) * 12) * 1000 = </a:t>
            </a:r>
            <a:r>
              <a:rPr lang="en-GB" sz="2000" dirty="0">
                <a:solidFill>
                  <a:schemeClr val="accent1"/>
                </a:solidFill>
              </a:rPr>
              <a:t>600 M USD / 1000 vehicles / year.</a:t>
            </a:r>
          </a:p>
        </p:txBody>
      </p:sp>
      <p:sp>
        <p:nvSpPr>
          <p:cNvPr id="11" name="TextBox 10">
            <a:extLst>
              <a:ext uri="{FF2B5EF4-FFF2-40B4-BE49-F238E27FC236}">
                <a16:creationId xmlns:a16="http://schemas.microsoft.com/office/drawing/2014/main" id="{26AFB1EE-B678-B3DE-95F6-D677FA511EB1}"/>
              </a:ext>
            </a:extLst>
          </p:cNvPr>
          <p:cNvSpPr txBox="1"/>
          <p:nvPr/>
        </p:nvSpPr>
        <p:spPr>
          <a:xfrm>
            <a:off x="2527683" y="4836659"/>
            <a:ext cx="1981106" cy="307777"/>
          </a:xfrm>
          <a:prstGeom prst="rect">
            <a:avLst/>
          </a:prstGeom>
          <a:noFill/>
        </p:spPr>
        <p:txBody>
          <a:bodyPr wrap="square" rtlCol="0">
            <a:spAutoFit/>
          </a:bodyPr>
          <a:lstStyle/>
          <a:p>
            <a:r>
              <a:rPr lang="en-US" dirty="0"/>
              <a:t>To convert to millions</a:t>
            </a:r>
          </a:p>
        </p:txBody>
      </p:sp>
      <p:sp>
        <p:nvSpPr>
          <p:cNvPr id="12" name="TextBox 11">
            <a:extLst>
              <a:ext uri="{FF2B5EF4-FFF2-40B4-BE49-F238E27FC236}">
                <a16:creationId xmlns:a16="http://schemas.microsoft.com/office/drawing/2014/main" id="{67C9F6DB-D72F-FFCE-87ED-00C744C9C4AA}"/>
              </a:ext>
            </a:extLst>
          </p:cNvPr>
          <p:cNvSpPr txBox="1"/>
          <p:nvPr/>
        </p:nvSpPr>
        <p:spPr>
          <a:xfrm>
            <a:off x="6360601" y="4901507"/>
            <a:ext cx="3467005" cy="307777"/>
          </a:xfrm>
          <a:prstGeom prst="rect">
            <a:avLst/>
          </a:prstGeom>
          <a:noFill/>
        </p:spPr>
        <p:txBody>
          <a:bodyPr wrap="square" rtlCol="0">
            <a:spAutoFit/>
          </a:bodyPr>
          <a:lstStyle/>
          <a:p>
            <a:r>
              <a:rPr lang="en-US" dirty="0"/>
              <a:t>To ensure it is for 1000 vehicles</a:t>
            </a:r>
          </a:p>
        </p:txBody>
      </p:sp>
      <p:cxnSp>
        <p:nvCxnSpPr>
          <p:cNvPr id="13" name="Straight Arrow Connector 12">
            <a:extLst>
              <a:ext uri="{FF2B5EF4-FFF2-40B4-BE49-F238E27FC236}">
                <a16:creationId xmlns:a16="http://schemas.microsoft.com/office/drawing/2014/main" id="{F25F5DB9-1EE3-C3DF-3087-91F6E3272E1D}"/>
              </a:ext>
            </a:extLst>
          </p:cNvPr>
          <p:cNvCxnSpPr>
            <a:cxnSpLocks/>
          </p:cNvCxnSpPr>
          <p:nvPr/>
        </p:nvCxnSpPr>
        <p:spPr>
          <a:xfrm flipV="1">
            <a:off x="4379495" y="4775901"/>
            <a:ext cx="481264" cy="191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962DC7E-8E43-192A-C694-AEAC3FBBC046}"/>
              </a:ext>
            </a:extLst>
          </p:cNvPr>
          <p:cNvCxnSpPr>
            <a:cxnSpLocks/>
          </p:cNvCxnSpPr>
          <p:nvPr/>
        </p:nvCxnSpPr>
        <p:spPr>
          <a:xfrm flipH="1" flipV="1">
            <a:off x="5911424" y="4768391"/>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E33D08-BAD4-A9E8-D50E-B49A52B23D47}"/>
              </a:ext>
            </a:extLst>
          </p:cNvPr>
          <p:cNvSpPr txBox="1"/>
          <p:nvPr/>
        </p:nvSpPr>
        <p:spPr>
          <a:xfrm>
            <a:off x="1906868" y="6044268"/>
            <a:ext cx="1981106" cy="307777"/>
          </a:xfrm>
          <a:prstGeom prst="rect">
            <a:avLst/>
          </a:prstGeom>
          <a:noFill/>
        </p:spPr>
        <p:txBody>
          <a:bodyPr wrap="square" rtlCol="0">
            <a:spAutoFit/>
          </a:bodyPr>
          <a:lstStyle/>
          <a:p>
            <a:r>
              <a:rPr lang="en-US" dirty="0"/>
              <a:t>To convert to millions</a:t>
            </a:r>
          </a:p>
        </p:txBody>
      </p:sp>
      <p:sp>
        <p:nvSpPr>
          <p:cNvPr id="16" name="TextBox 15">
            <a:extLst>
              <a:ext uri="{FF2B5EF4-FFF2-40B4-BE49-F238E27FC236}">
                <a16:creationId xmlns:a16="http://schemas.microsoft.com/office/drawing/2014/main" id="{AC08AC26-2660-9946-45CE-67DB01B28238}"/>
              </a:ext>
            </a:extLst>
          </p:cNvPr>
          <p:cNvSpPr txBox="1"/>
          <p:nvPr/>
        </p:nvSpPr>
        <p:spPr>
          <a:xfrm>
            <a:off x="7331243" y="6044268"/>
            <a:ext cx="3467005" cy="307777"/>
          </a:xfrm>
          <a:prstGeom prst="rect">
            <a:avLst/>
          </a:prstGeom>
          <a:noFill/>
        </p:spPr>
        <p:txBody>
          <a:bodyPr wrap="square" rtlCol="0">
            <a:spAutoFit/>
          </a:bodyPr>
          <a:lstStyle/>
          <a:p>
            <a:r>
              <a:rPr lang="en-US" dirty="0"/>
              <a:t>To ensure it is for 1000 vehicles</a:t>
            </a:r>
          </a:p>
        </p:txBody>
      </p:sp>
      <p:cxnSp>
        <p:nvCxnSpPr>
          <p:cNvPr id="17" name="Straight Arrow Connector 16">
            <a:extLst>
              <a:ext uri="{FF2B5EF4-FFF2-40B4-BE49-F238E27FC236}">
                <a16:creationId xmlns:a16="http://schemas.microsoft.com/office/drawing/2014/main" id="{C6C36669-F13F-D283-5D44-EBBB8514AA9E}"/>
              </a:ext>
            </a:extLst>
          </p:cNvPr>
          <p:cNvCxnSpPr>
            <a:cxnSpLocks/>
          </p:cNvCxnSpPr>
          <p:nvPr/>
        </p:nvCxnSpPr>
        <p:spPr>
          <a:xfrm flipV="1">
            <a:off x="3758680" y="5911152"/>
            <a:ext cx="750109" cy="3284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537DD2-52B6-949A-7B41-CAD1277134E1}"/>
              </a:ext>
            </a:extLst>
          </p:cNvPr>
          <p:cNvCxnSpPr>
            <a:cxnSpLocks/>
          </p:cNvCxnSpPr>
          <p:nvPr/>
        </p:nvCxnSpPr>
        <p:spPr>
          <a:xfrm flipH="1" flipV="1">
            <a:off x="6882066" y="5911152"/>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21D7ED-FE72-EE13-4F6E-C537BB75AFA1}"/>
              </a:ext>
            </a:extLst>
          </p:cNvPr>
          <p:cNvSpPr txBox="1"/>
          <p:nvPr/>
        </p:nvSpPr>
        <p:spPr>
          <a:xfrm>
            <a:off x="4620127" y="5977392"/>
            <a:ext cx="1541959" cy="523220"/>
          </a:xfrm>
          <a:prstGeom prst="rect">
            <a:avLst/>
          </a:prstGeom>
          <a:noFill/>
        </p:spPr>
        <p:txBody>
          <a:bodyPr wrap="square" rtlCol="0">
            <a:spAutoFit/>
          </a:bodyPr>
          <a:lstStyle/>
          <a:p>
            <a:r>
              <a:rPr lang="en-US" dirty="0"/>
              <a:t>To convert from month to year</a:t>
            </a:r>
          </a:p>
        </p:txBody>
      </p:sp>
      <p:cxnSp>
        <p:nvCxnSpPr>
          <p:cNvPr id="24" name="Straight Arrow Connector 23">
            <a:extLst>
              <a:ext uri="{FF2B5EF4-FFF2-40B4-BE49-F238E27FC236}">
                <a16:creationId xmlns:a16="http://schemas.microsoft.com/office/drawing/2014/main" id="{7EC5260E-6DD5-B82D-449D-1F4B48C8A7BC}"/>
              </a:ext>
            </a:extLst>
          </p:cNvPr>
          <p:cNvCxnSpPr>
            <a:cxnSpLocks/>
          </p:cNvCxnSpPr>
          <p:nvPr/>
        </p:nvCxnSpPr>
        <p:spPr>
          <a:xfrm flipV="1">
            <a:off x="5840284" y="5862785"/>
            <a:ext cx="32087" cy="133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5F1127E-3BBC-406A-5ECE-E4978F50061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luvvoice.com-20250203-KxYros">
            <a:hlinkClick r:id="" action="ppaction://media"/>
            <a:extLst>
              <a:ext uri="{FF2B5EF4-FFF2-40B4-BE49-F238E27FC236}">
                <a16:creationId xmlns:a16="http://schemas.microsoft.com/office/drawing/2014/main" id="{7E69239C-D437-D563-A49A-DCF9225A1B9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9081"/>
            <a:ext cx="812800" cy="812800"/>
          </a:xfrm>
          <a:prstGeom prst="rect">
            <a:avLst/>
          </a:prstGeom>
        </p:spPr>
      </p:pic>
    </p:spTree>
    <p:extLst>
      <p:ext uri="{BB962C8B-B14F-4D97-AF65-F5344CB8AC3E}">
        <p14:creationId xmlns:p14="http://schemas.microsoft.com/office/powerpoint/2010/main" val="30614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72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559149E-7354-E9B4-18B4-06A8746734B4}"/>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F1D31C4-DFC0-1381-6D5D-58BF124BC803}"/>
              </a:ext>
            </a:extLst>
          </p:cNvPr>
          <p:cNvGraphicFramePr>
            <a:graphicFrameLocks noChangeAspect="1"/>
          </p:cNvGraphicFramePr>
          <p:nvPr>
            <p:custDataLst>
              <p:tags r:id="rId1"/>
            </p:custDataLst>
            <p:extLst>
              <p:ext uri="{D42A27DB-BD31-4B8C-83A1-F6EECF244321}">
                <p14:modId xmlns:p14="http://schemas.microsoft.com/office/powerpoint/2010/main" val="22202223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BF1D31C4-DFC0-1381-6D5D-58BF124BC803}"/>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E66C0D4A-2890-314F-51AE-170D33A1666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7E70061F-1E83-B927-E7FC-2E622B3CA79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16</a:t>
            </a:fld>
            <a:endParaRPr lang="sv-SE" sz="1000" b="1" dirty="0">
              <a:solidFill>
                <a:schemeClr val="bg1"/>
              </a:solidFill>
            </a:endParaRPr>
          </a:p>
        </p:txBody>
      </p:sp>
      <p:sp>
        <p:nvSpPr>
          <p:cNvPr id="4" name="Google Shape;168;p13">
            <a:extLst>
              <a:ext uri="{FF2B5EF4-FFF2-40B4-BE49-F238E27FC236}">
                <a16:creationId xmlns:a16="http://schemas.microsoft.com/office/drawing/2014/main" id="{90420445-E369-9EFE-4D9D-C3768D1E64B6}"/>
              </a:ext>
            </a:extLst>
          </p:cNvPr>
          <p:cNvSpPr txBox="1">
            <a:spLocks/>
          </p:cNvSpPr>
          <p:nvPr/>
        </p:nvSpPr>
        <p:spPr>
          <a:xfrm>
            <a:off x="838200" y="1608084"/>
            <a:ext cx="10515600" cy="76779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VariableCost</a:t>
            </a:r>
            <a:r>
              <a:rPr lang="en-GB" sz="2000" b="1" dirty="0"/>
              <a:t>[</a:t>
            </a:r>
            <a:r>
              <a:rPr lang="en-GB" sz="2000" b="1" dirty="0" err="1"/>
              <a:t>r,t,m,y</a:t>
            </a:r>
            <a:r>
              <a:rPr lang="en-GB" sz="2000" b="1" dirty="0"/>
              <a:t>]</a:t>
            </a:r>
          </a:p>
          <a:p>
            <a:pPr>
              <a:spcBef>
                <a:spcPts val="0"/>
              </a:spcBef>
              <a:buClr>
                <a:schemeClr val="dk1"/>
              </a:buClr>
              <a:buSzPts val="2800"/>
            </a:pPr>
            <a:r>
              <a:rPr lang="en-GB" sz="2000" dirty="0"/>
              <a:t>Cost of a technology for a given mode of operation (Variable O&amp;M cost), per unit of activity.</a:t>
            </a:r>
          </a:p>
        </p:txBody>
      </p:sp>
      <p:sp>
        <p:nvSpPr>
          <p:cNvPr id="5" name="Google Shape;168;p13">
            <a:extLst>
              <a:ext uri="{FF2B5EF4-FFF2-40B4-BE49-F238E27FC236}">
                <a16:creationId xmlns:a16="http://schemas.microsoft.com/office/drawing/2014/main" id="{F44A062E-631D-B538-ABB2-B0342464945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Variable Cost</a:t>
            </a:r>
          </a:p>
        </p:txBody>
      </p:sp>
      <p:sp>
        <p:nvSpPr>
          <p:cNvPr id="6" name="Rounded Rectangle 5">
            <a:extLst>
              <a:ext uri="{FF2B5EF4-FFF2-40B4-BE49-F238E27FC236}">
                <a16:creationId xmlns:a16="http://schemas.microsoft.com/office/drawing/2014/main" id="{0962842B-415E-AD5C-F5E1-858C0A7758D3}"/>
              </a:ext>
            </a:extLst>
          </p:cNvPr>
          <p:cNvSpPr/>
          <p:nvPr/>
        </p:nvSpPr>
        <p:spPr>
          <a:xfrm>
            <a:off x="1400392" y="2536293"/>
            <a:ext cx="6476282" cy="131381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DF2048-7595-3FCB-D512-A41BC2D8A866}"/>
              </a:ext>
            </a:extLst>
          </p:cNvPr>
          <p:cNvSpPr txBox="1"/>
          <p:nvPr/>
        </p:nvSpPr>
        <p:spPr>
          <a:xfrm>
            <a:off x="1540043" y="2606640"/>
            <a:ext cx="3433009" cy="400110"/>
          </a:xfrm>
          <a:prstGeom prst="rect">
            <a:avLst/>
          </a:prstGeom>
          <a:noFill/>
        </p:spPr>
        <p:txBody>
          <a:bodyPr wrap="square" rtlCol="0">
            <a:spAutoFit/>
          </a:bodyPr>
          <a:lstStyle/>
          <a:p>
            <a:r>
              <a:rPr lang="en-US" sz="2000" dirty="0"/>
              <a:t>Passenger and Freight: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FF5A5D4-B515-E90E-57F0-2B3BAD8B5F8B}"/>
                  </a:ext>
                </a:extLst>
              </p:cNvPr>
              <p:cNvSpPr txBox="1"/>
              <p:nvPr/>
            </p:nvSpPr>
            <p:spPr>
              <a:xfrm>
                <a:off x="1191125" y="3061363"/>
                <a:ext cx="9156031" cy="6321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𝑉𝑎𝑟𝑖𝑎𝑏𝑙𝑒𝐶𝑜𝑠𝑡</m:t>
                      </m:r>
                      <m:r>
                        <a:rPr lang="en-GB" sz="2000" b="0" i="1">
                          <a:latin typeface="Cambria Math" panose="02040503050406030204" pitchFamily="18" charset="0"/>
                        </a:rPr>
                        <m:t>= </m:t>
                      </m:r>
                      <m:f>
                        <m:fPr>
                          <m:ctrlPr>
                            <a:rPr lang="en-GB" sz="2000" b="0" i="1">
                              <a:latin typeface="Cambria Math" panose="02040503050406030204" pitchFamily="18" charset="0"/>
                            </a:rPr>
                          </m:ctrlPr>
                        </m:fPr>
                        <m:num>
                          <m:r>
                            <a:rPr lang="en-GB" sz="2000" b="0" i="1">
                              <a:latin typeface="Cambria Math" panose="02040503050406030204" pitchFamily="18" charset="0"/>
                            </a:rPr>
                            <m:t>𝑀</m:t>
                          </m:r>
                          <m:r>
                            <a:rPr lang="en-GB" sz="2000" b="0" i="1">
                              <a:latin typeface="Cambria Math" panose="02040503050406030204" pitchFamily="18" charset="0"/>
                            </a:rPr>
                            <m:t> </m:t>
                          </m:r>
                          <m:r>
                            <a:rPr lang="en-GB" sz="2000" b="0" i="1">
                              <a:latin typeface="Cambria Math" panose="02040503050406030204" pitchFamily="18" charset="0"/>
                            </a:rPr>
                            <m:t>𝑈𝑆𝐷</m:t>
                          </m:r>
                        </m:num>
                        <m:den>
                          <m:r>
                            <a:rPr lang="en-GB" sz="2000" b="0" i="1">
                              <a:latin typeface="Cambria Math" panose="02040503050406030204" pitchFamily="18" charset="0"/>
                            </a:rPr>
                            <m:t>𝑃𝐽</m:t>
                          </m:r>
                          <m:r>
                            <a:rPr lang="en-GB" sz="2000" b="0" i="1">
                              <a:latin typeface="Cambria Math" panose="02040503050406030204" pitchFamily="18" charset="0"/>
                            </a:rPr>
                            <m:t> </m:t>
                          </m:r>
                          <m:r>
                            <a:rPr lang="en-GB" sz="2000" b="0" i="1">
                              <a:latin typeface="Cambria Math" panose="02040503050406030204" pitchFamily="18" charset="0"/>
                            </a:rPr>
                            <m:t>𝑜𝑓</m:t>
                          </m:r>
                          <m:r>
                            <a:rPr lang="en-GB" sz="2000" b="0" i="1">
                              <a:latin typeface="Cambria Math" panose="02040503050406030204" pitchFamily="18" charset="0"/>
                            </a:rPr>
                            <m:t> </m:t>
                          </m:r>
                          <m:r>
                            <a:rPr lang="en-GB" sz="2000" b="0" i="1">
                              <a:latin typeface="Cambria Math" panose="02040503050406030204" pitchFamily="18" charset="0"/>
                            </a:rPr>
                            <m:t>𝑓𝑢𝑒𝑙</m:t>
                          </m:r>
                        </m:den>
                      </m:f>
                    </m:oMath>
                  </m:oMathPara>
                </a14:m>
                <a:endParaRPr lang="en-US" sz="2000" dirty="0"/>
              </a:p>
            </p:txBody>
          </p:sp>
        </mc:Choice>
        <mc:Fallback xmlns="">
          <p:sp>
            <p:nvSpPr>
              <p:cNvPr id="8" name="TextBox 7">
                <a:extLst>
                  <a:ext uri="{FF2B5EF4-FFF2-40B4-BE49-F238E27FC236}">
                    <a16:creationId xmlns:a16="http://schemas.microsoft.com/office/drawing/2014/main" id="{2FF5A5D4-B515-E90E-57F0-2B3BAD8B5F8B}"/>
                  </a:ext>
                </a:extLst>
              </p:cNvPr>
              <p:cNvSpPr txBox="1">
                <a:spLocks noRot="1" noChangeAspect="1" noMove="1" noResize="1" noEditPoints="1" noAdjustHandles="1" noChangeArrowheads="1" noChangeShapeType="1" noTextEdit="1"/>
              </p:cNvSpPr>
              <p:nvPr/>
            </p:nvSpPr>
            <p:spPr>
              <a:xfrm>
                <a:off x="1191125" y="3061363"/>
                <a:ext cx="9156031" cy="632161"/>
              </a:xfrm>
              <a:prstGeom prst="rect">
                <a:avLst/>
              </a:prstGeom>
              <a:blipFill>
                <a:blip r:embed="Rd905d6451843460f"/>
                <a:stretch>
                  <a:fillRect t="-5882" b="-19608"/>
                </a:stretch>
              </a:blipFill>
            </p:spPr>
            <p:txBody>
              <a:bodyPr/>
              <a:lstStyle/>
              <a:p>
                <a:r>
                  <a:rPr lang="en-US">
                    <a:noFill/>
                  </a:rPr>
                  <a:t> </a:t>
                </a:r>
              </a:p>
            </p:txBody>
          </p:sp>
        </mc:Fallback>
      </mc:AlternateContent>
      <p:sp>
        <p:nvSpPr>
          <p:cNvPr id="9" name="Google Shape;168;p13">
            <a:extLst>
              <a:ext uri="{FF2B5EF4-FFF2-40B4-BE49-F238E27FC236}">
                <a16:creationId xmlns:a16="http://schemas.microsoft.com/office/drawing/2014/main" id="{913276C7-A551-8E8F-7C4F-656533E1C2CA}"/>
              </a:ext>
            </a:extLst>
          </p:cNvPr>
          <p:cNvSpPr txBox="1">
            <a:spLocks/>
          </p:cNvSpPr>
          <p:nvPr/>
        </p:nvSpPr>
        <p:spPr>
          <a:xfrm>
            <a:off x="838200" y="4218594"/>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cost of diesel was 20 USD/GJ in 2020.</a:t>
            </a:r>
          </a:p>
          <a:p>
            <a:pPr>
              <a:spcBef>
                <a:spcPts val="0"/>
              </a:spcBef>
              <a:buClr>
                <a:schemeClr val="dk1"/>
              </a:buClr>
              <a:buSzPts val="2800"/>
            </a:pPr>
            <a:r>
              <a:rPr lang="en-GB" sz="2000" dirty="0"/>
              <a:t>Its Variable Cost would be (20 / 1000000) / 1000000 = </a:t>
            </a:r>
            <a:r>
              <a:rPr lang="en-GB" sz="2000" dirty="0">
                <a:solidFill>
                  <a:schemeClr val="accent1"/>
                </a:solidFill>
              </a:rPr>
              <a:t>20 M USD / PJ.</a:t>
            </a:r>
            <a:endParaRPr lang="en-GB" sz="2000" baseline="30000" dirty="0">
              <a:solidFill>
                <a:schemeClr val="accent1"/>
              </a:solidFill>
            </a:endParaRPr>
          </a:p>
          <a:p>
            <a:pPr>
              <a:spcBef>
                <a:spcPts val="0"/>
              </a:spcBef>
              <a:buClr>
                <a:schemeClr val="dk1"/>
              </a:buClr>
              <a:buSzPts val="2800"/>
            </a:pPr>
            <a:endParaRPr lang="en-GB" sz="2000" u="sng" dirty="0"/>
          </a:p>
        </p:txBody>
      </p:sp>
      <p:sp>
        <p:nvSpPr>
          <p:cNvPr id="10" name="TextBox 9">
            <a:extLst>
              <a:ext uri="{FF2B5EF4-FFF2-40B4-BE49-F238E27FC236}">
                <a16:creationId xmlns:a16="http://schemas.microsoft.com/office/drawing/2014/main" id="{A3626158-F592-0565-AB32-31AD0BB47F6E}"/>
              </a:ext>
            </a:extLst>
          </p:cNvPr>
          <p:cNvSpPr txBox="1"/>
          <p:nvPr/>
        </p:nvSpPr>
        <p:spPr>
          <a:xfrm>
            <a:off x="2748450" y="5338310"/>
            <a:ext cx="1981106" cy="307777"/>
          </a:xfrm>
          <a:prstGeom prst="rect">
            <a:avLst/>
          </a:prstGeom>
          <a:noFill/>
        </p:spPr>
        <p:txBody>
          <a:bodyPr wrap="square" rtlCol="0">
            <a:spAutoFit/>
          </a:bodyPr>
          <a:lstStyle/>
          <a:p>
            <a:r>
              <a:rPr lang="en-US" dirty="0"/>
              <a:t>To convert to millions</a:t>
            </a:r>
          </a:p>
        </p:txBody>
      </p:sp>
      <p:sp>
        <p:nvSpPr>
          <p:cNvPr id="11" name="TextBox 10">
            <a:extLst>
              <a:ext uri="{FF2B5EF4-FFF2-40B4-BE49-F238E27FC236}">
                <a16:creationId xmlns:a16="http://schemas.microsoft.com/office/drawing/2014/main" id="{306FF17F-A235-C23D-702F-787AB911B0AC}"/>
              </a:ext>
            </a:extLst>
          </p:cNvPr>
          <p:cNvSpPr txBox="1"/>
          <p:nvPr/>
        </p:nvSpPr>
        <p:spPr>
          <a:xfrm>
            <a:off x="6553106" y="5343195"/>
            <a:ext cx="3467005" cy="307777"/>
          </a:xfrm>
          <a:prstGeom prst="rect">
            <a:avLst/>
          </a:prstGeom>
          <a:noFill/>
        </p:spPr>
        <p:txBody>
          <a:bodyPr wrap="square" rtlCol="0">
            <a:spAutoFit/>
          </a:bodyPr>
          <a:lstStyle/>
          <a:p>
            <a:r>
              <a:rPr lang="en-US" dirty="0"/>
              <a:t>To convert from GJ to PJ</a:t>
            </a:r>
          </a:p>
        </p:txBody>
      </p:sp>
      <p:cxnSp>
        <p:nvCxnSpPr>
          <p:cNvPr id="12" name="Straight Arrow Connector 11">
            <a:extLst>
              <a:ext uri="{FF2B5EF4-FFF2-40B4-BE49-F238E27FC236}">
                <a16:creationId xmlns:a16="http://schemas.microsoft.com/office/drawing/2014/main" id="{1A7CCDE7-935A-CA3F-F7FE-CF7AB0C2EF2A}"/>
              </a:ext>
            </a:extLst>
          </p:cNvPr>
          <p:cNvCxnSpPr>
            <a:cxnSpLocks/>
          </p:cNvCxnSpPr>
          <p:nvPr/>
        </p:nvCxnSpPr>
        <p:spPr>
          <a:xfrm flipV="1">
            <a:off x="4638533" y="5151991"/>
            <a:ext cx="414731" cy="237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1AFE2DC-4C0C-4B4E-1EE0-603C0D35F206}"/>
              </a:ext>
            </a:extLst>
          </p:cNvPr>
          <p:cNvCxnSpPr>
            <a:cxnSpLocks/>
          </p:cNvCxnSpPr>
          <p:nvPr/>
        </p:nvCxnSpPr>
        <p:spPr>
          <a:xfrm flipH="1" flipV="1">
            <a:off x="6103929" y="5144481"/>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5C20161-8E95-792E-C5D0-37D0B0E69C8E}"/>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luvvoice.com-20250203-CSA9Jf">
            <a:hlinkClick r:id="" action="ppaction://media"/>
            <a:extLst>
              <a:ext uri="{FF2B5EF4-FFF2-40B4-BE49-F238E27FC236}">
                <a16:creationId xmlns:a16="http://schemas.microsoft.com/office/drawing/2014/main" id="{D1D573EE-DFF1-5D29-535B-93ACF4AFD82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420057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90C8373-20F8-3716-1D51-235249FE068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20B9C12-8345-CB94-6E42-0DB910824589}"/>
              </a:ext>
            </a:extLst>
          </p:cNvPr>
          <p:cNvGraphicFramePr>
            <a:graphicFrameLocks noChangeAspect="1"/>
          </p:cNvGraphicFramePr>
          <p:nvPr>
            <p:custDataLst>
              <p:tags r:id="rId1"/>
            </p:custDataLst>
            <p:extLst>
              <p:ext uri="{D42A27DB-BD31-4B8C-83A1-F6EECF244321}">
                <p14:modId xmlns:p14="http://schemas.microsoft.com/office/powerpoint/2010/main" val="23558852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A20B9C12-8345-CB94-6E42-0DB91082458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DB067C28-579F-7277-F501-3E94FFEC5FC2}"/>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95B802A0-DD7A-A92A-EE89-B33BAC832F2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17</a:t>
            </a:fld>
            <a:endParaRPr lang="sv-SE" sz="1000" b="1" dirty="0">
              <a:solidFill>
                <a:schemeClr val="bg1"/>
              </a:solidFill>
            </a:endParaRPr>
          </a:p>
        </p:txBody>
      </p:sp>
      <p:sp>
        <p:nvSpPr>
          <p:cNvPr id="4" name="Google Shape;168;p13">
            <a:extLst>
              <a:ext uri="{FF2B5EF4-FFF2-40B4-BE49-F238E27FC236}">
                <a16:creationId xmlns:a16="http://schemas.microsoft.com/office/drawing/2014/main" id="{399B3A3F-F6E5-151F-3C34-A6CC23C795A4}"/>
              </a:ext>
            </a:extLst>
          </p:cNvPr>
          <p:cNvSpPr txBox="1">
            <a:spLocks/>
          </p:cNvSpPr>
          <p:nvPr/>
        </p:nvSpPr>
        <p:spPr>
          <a:xfrm>
            <a:off x="838200" y="1608083"/>
            <a:ext cx="10515600" cy="828027"/>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EmissionActivityRatio</a:t>
            </a:r>
            <a:r>
              <a:rPr lang="en-GB" sz="2000" b="1" dirty="0"/>
              <a:t>[</a:t>
            </a:r>
            <a:r>
              <a:rPr lang="en-GB" sz="2000" b="1" dirty="0" err="1"/>
              <a:t>r,t,e,m,y</a:t>
            </a:r>
            <a:r>
              <a:rPr lang="en-GB" sz="2000" b="1" dirty="0"/>
              <a:t>]</a:t>
            </a:r>
          </a:p>
          <a:p>
            <a:pPr>
              <a:spcBef>
                <a:spcPts val="0"/>
              </a:spcBef>
              <a:buClr>
                <a:schemeClr val="dk1"/>
              </a:buClr>
              <a:buSzPts val="2800"/>
            </a:pPr>
            <a:r>
              <a:rPr lang="en-GB" sz="2000" dirty="0"/>
              <a:t>Emission factor of a technology per unit of activity, per mode of operation.</a:t>
            </a:r>
          </a:p>
        </p:txBody>
      </p:sp>
      <p:sp>
        <p:nvSpPr>
          <p:cNvPr id="5" name="Google Shape;168;p13">
            <a:extLst>
              <a:ext uri="{FF2B5EF4-FFF2-40B4-BE49-F238E27FC236}">
                <a16:creationId xmlns:a16="http://schemas.microsoft.com/office/drawing/2014/main" id="{E1D07C37-204B-CBA0-E435-04B7208842F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Emission Activity Ratio</a:t>
            </a:r>
          </a:p>
        </p:txBody>
      </p:sp>
      <p:sp>
        <p:nvSpPr>
          <p:cNvPr id="15" name="Rounded Rectangle 14">
            <a:extLst>
              <a:ext uri="{FF2B5EF4-FFF2-40B4-BE49-F238E27FC236}">
                <a16:creationId xmlns:a16="http://schemas.microsoft.com/office/drawing/2014/main" id="{3D6FDC67-8F92-E229-0966-436AD543303F}"/>
              </a:ext>
            </a:extLst>
          </p:cNvPr>
          <p:cNvSpPr/>
          <p:nvPr/>
        </p:nvSpPr>
        <p:spPr>
          <a:xfrm>
            <a:off x="1997242" y="2491239"/>
            <a:ext cx="6136106" cy="2312326"/>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ADED3F4-8697-65FC-BCB1-E604FDDCABCB}"/>
                  </a:ext>
                </a:extLst>
              </p:cNvPr>
              <p:cNvSpPr txBox="1"/>
              <p:nvPr/>
            </p:nvSpPr>
            <p:spPr>
              <a:xfrm>
                <a:off x="1191125" y="3132657"/>
                <a:ext cx="9156031" cy="6280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𝐸𝑚𝑖𝑠𝑠𝑖𝑜𝑛𝐴𝑐𝑡𝑖𝑣𝑖𝑡𝑦𝑅𝑎𝑡𝑖𝑜</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𝑀𝑡</m:t>
                          </m:r>
                          <m:r>
                            <a:rPr lang="en-GB" sz="2000" b="0" i="1">
                              <a:latin typeface="Cambria Math" panose="02040503050406030204" pitchFamily="18" charset="0"/>
                            </a:rPr>
                            <m:t> </m:t>
                          </m:r>
                          <m:r>
                            <a:rPr lang="en-GB" sz="2000" b="0" i="1">
                              <a:latin typeface="Cambria Math" panose="02040503050406030204" pitchFamily="18" charset="0"/>
                            </a:rPr>
                            <m:t>𝐶𝑂</m:t>
                          </m:r>
                          <m:r>
                            <a:rPr lang="en-GB" sz="2000" b="0" i="1" baseline="-25000">
                              <a:latin typeface="Cambria Math" panose="02040503050406030204" pitchFamily="18" charset="0"/>
                            </a:rPr>
                            <m:t>2</m:t>
                          </m:r>
                        </m:num>
                        <m:den>
                          <m:r>
                            <a:rPr lang="en-GB" sz="2000" b="0" i="1">
                              <a:latin typeface="Cambria Math" panose="02040503050406030204" pitchFamily="18" charset="0"/>
                            </a:rPr>
                            <m:t>𝐵𝑖𝑙𝑙𝑖𝑜𝑛</m:t>
                          </m:r>
                          <m:r>
                            <a:rPr lang="en-GB" sz="2000" b="0" i="1">
                              <a:latin typeface="Cambria Math" panose="02040503050406030204" pitchFamily="18" charset="0"/>
                            </a:rPr>
                            <m:t> </m:t>
                          </m:r>
                          <m:r>
                            <a:rPr lang="en-GB" sz="2000" b="0" i="1">
                              <a:latin typeface="Cambria Math" panose="02040503050406030204" pitchFamily="18" charset="0"/>
                            </a:rPr>
                            <m:t>𝑝𝑘𝑚</m:t>
                          </m:r>
                        </m:den>
                      </m:f>
                    </m:oMath>
                  </m:oMathPara>
                </a14:m>
                <a:endParaRPr lang="en-US" sz="2000" dirty="0"/>
              </a:p>
            </p:txBody>
          </p:sp>
        </mc:Choice>
        <mc:Fallback xmlns="">
          <p:sp>
            <p:nvSpPr>
              <p:cNvPr id="16" name="TextBox 15">
                <a:extLst>
                  <a:ext uri="{FF2B5EF4-FFF2-40B4-BE49-F238E27FC236}">
                    <a16:creationId xmlns:a16="http://schemas.microsoft.com/office/drawing/2014/main" id="{BADED3F4-8697-65FC-BCB1-E604FDDCABCB}"/>
                  </a:ext>
                </a:extLst>
              </p:cNvPr>
              <p:cNvSpPr txBox="1">
                <a:spLocks noRot="1" noChangeAspect="1" noMove="1" noResize="1" noEditPoints="1" noAdjustHandles="1" noChangeArrowheads="1" noChangeShapeType="1" noTextEdit="1"/>
              </p:cNvSpPr>
              <p:nvPr/>
            </p:nvSpPr>
            <p:spPr>
              <a:xfrm>
                <a:off x="1191125" y="3132657"/>
                <a:ext cx="9156031" cy="628057"/>
              </a:xfrm>
              <a:prstGeom prst="rect">
                <a:avLst/>
              </a:prstGeom>
              <a:blipFill>
                <a:blip r:embed="Rbca14098f335476c"/>
                <a:stretch>
                  <a:fillRect t="-7843"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62DC487-D144-2C5D-6982-0B1657F1E3DE}"/>
                  </a:ext>
                </a:extLst>
              </p:cNvPr>
              <p:cNvSpPr txBox="1"/>
              <p:nvPr/>
            </p:nvSpPr>
            <p:spPr>
              <a:xfrm>
                <a:off x="1191124" y="3915836"/>
                <a:ext cx="9156031" cy="5763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𝐸𝑚𝑖𝑠𝑠𝑖𝑜𝑛𝐴𝑐𝑡𝑖𝑣𝑖𝑡𝑦𝑅𝑎𝑡𝑖𝑜</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𝑀𝑡</m:t>
                          </m:r>
                          <m:r>
                            <a:rPr lang="en-GB" sz="2000" b="0" i="1">
                              <a:latin typeface="Cambria Math" panose="02040503050406030204" pitchFamily="18" charset="0"/>
                            </a:rPr>
                            <m:t> </m:t>
                          </m:r>
                          <m:r>
                            <a:rPr lang="en-GB" sz="2000" b="0" i="1">
                              <a:latin typeface="Cambria Math" panose="02040503050406030204" pitchFamily="18" charset="0"/>
                            </a:rPr>
                            <m:t>𝐶𝑂</m:t>
                          </m:r>
                          <m:r>
                            <a:rPr lang="en-GB" sz="2000" b="0" i="1" baseline="-25000">
                              <a:latin typeface="Cambria Math" panose="02040503050406030204" pitchFamily="18" charset="0"/>
                            </a:rPr>
                            <m:t>2</m:t>
                          </m:r>
                        </m:num>
                        <m:den>
                          <m:r>
                            <a:rPr lang="en-GB" sz="2000" b="0" i="1">
                              <a:latin typeface="Cambria Math" panose="02040503050406030204" pitchFamily="18" charset="0"/>
                            </a:rPr>
                            <m:t>𝐵𝑖𝑙𝑙𝑖𝑜𝑛</m:t>
                          </m:r>
                          <m:r>
                            <a:rPr lang="en-GB" sz="2000" b="0" i="1">
                              <a:latin typeface="Cambria Math" panose="02040503050406030204" pitchFamily="18" charset="0"/>
                            </a:rPr>
                            <m:t> </m:t>
                          </m:r>
                          <m:r>
                            <a:rPr lang="en-GB" sz="2000" b="0" i="1">
                              <a:latin typeface="Cambria Math" panose="02040503050406030204" pitchFamily="18" charset="0"/>
                            </a:rPr>
                            <m:t>𝑡𝑘𝑚</m:t>
                          </m:r>
                        </m:den>
                      </m:f>
                    </m:oMath>
                  </m:oMathPara>
                </a14:m>
                <a:endParaRPr lang="en-US" sz="2000" dirty="0"/>
              </a:p>
            </p:txBody>
          </p:sp>
        </mc:Choice>
        <mc:Fallback xmlns="">
          <p:sp>
            <p:nvSpPr>
              <p:cNvPr id="17" name="TextBox 16">
                <a:extLst>
                  <a:ext uri="{FF2B5EF4-FFF2-40B4-BE49-F238E27FC236}">
                    <a16:creationId xmlns:a16="http://schemas.microsoft.com/office/drawing/2014/main" id="{462DC487-D144-2C5D-6982-0B1657F1E3DE}"/>
                  </a:ext>
                </a:extLst>
              </p:cNvPr>
              <p:cNvSpPr txBox="1">
                <a:spLocks noRot="1" noChangeAspect="1" noMove="1" noResize="1" noEditPoints="1" noAdjustHandles="1" noChangeArrowheads="1" noChangeShapeType="1" noTextEdit="1"/>
              </p:cNvSpPr>
              <p:nvPr/>
            </p:nvSpPr>
            <p:spPr>
              <a:xfrm>
                <a:off x="1191124" y="3915836"/>
                <a:ext cx="9156031" cy="576376"/>
              </a:xfrm>
              <a:prstGeom prst="rect">
                <a:avLst/>
              </a:prstGeom>
              <a:blipFill>
                <a:blip r:embed="Rdad763881a9a41e2"/>
                <a:stretch>
                  <a:fillRect t="-8696" b="-3260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B08F3818-F7EA-F9F6-62C0-99FEDE473522}"/>
              </a:ext>
            </a:extLst>
          </p:cNvPr>
          <p:cNvSpPr txBox="1"/>
          <p:nvPr/>
        </p:nvSpPr>
        <p:spPr>
          <a:xfrm>
            <a:off x="2277980" y="2677934"/>
            <a:ext cx="2310063" cy="400110"/>
          </a:xfrm>
          <a:prstGeom prst="rect">
            <a:avLst/>
          </a:prstGeom>
          <a:noFill/>
        </p:spPr>
        <p:txBody>
          <a:bodyPr wrap="square" rtlCol="0">
            <a:spAutoFit/>
          </a:bodyPr>
          <a:lstStyle/>
          <a:p>
            <a:r>
              <a:rPr lang="en-US" sz="2000" dirty="0"/>
              <a:t>Passenger:</a:t>
            </a:r>
          </a:p>
        </p:txBody>
      </p:sp>
      <p:sp>
        <p:nvSpPr>
          <p:cNvPr id="19" name="TextBox 18">
            <a:extLst>
              <a:ext uri="{FF2B5EF4-FFF2-40B4-BE49-F238E27FC236}">
                <a16:creationId xmlns:a16="http://schemas.microsoft.com/office/drawing/2014/main" id="{E33ADC01-275D-3117-8D2D-A2EF2C9E3D03}"/>
              </a:ext>
            </a:extLst>
          </p:cNvPr>
          <p:cNvSpPr txBox="1"/>
          <p:nvPr/>
        </p:nvSpPr>
        <p:spPr>
          <a:xfrm>
            <a:off x="2277979" y="3548845"/>
            <a:ext cx="2310063" cy="400110"/>
          </a:xfrm>
          <a:prstGeom prst="rect">
            <a:avLst/>
          </a:prstGeom>
          <a:noFill/>
        </p:spPr>
        <p:txBody>
          <a:bodyPr wrap="square" rtlCol="0">
            <a:spAutoFit/>
          </a:bodyPr>
          <a:lstStyle/>
          <a:p>
            <a:r>
              <a:rPr lang="en-US" sz="2000" dirty="0"/>
              <a:t>Freight:</a:t>
            </a:r>
          </a:p>
        </p:txBody>
      </p:sp>
      <p:sp>
        <p:nvSpPr>
          <p:cNvPr id="20" name="Google Shape;168;p13">
            <a:extLst>
              <a:ext uri="{FF2B5EF4-FFF2-40B4-BE49-F238E27FC236}">
                <a16:creationId xmlns:a16="http://schemas.microsoft.com/office/drawing/2014/main" id="{DFCA0091-507C-4210-2EA6-652A7FE0DED4}"/>
              </a:ext>
            </a:extLst>
          </p:cNvPr>
          <p:cNvSpPr txBox="1">
            <a:spLocks/>
          </p:cNvSpPr>
          <p:nvPr/>
        </p:nvSpPr>
        <p:spPr>
          <a:xfrm>
            <a:off x="838200" y="4882754"/>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solidFill>
                  <a:schemeClr val="tx1"/>
                </a:solidFill>
              </a:rPr>
              <a:t>Railway emissions are 54 g CO2 / pkm. </a:t>
            </a:r>
          </a:p>
          <a:p>
            <a:pPr>
              <a:spcBef>
                <a:spcPts val="0"/>
              </a:spcBef>
              <a:buClr>
                <a:schemeClr val="dk1"/>
              </a:buClr>
              <a:buSzPts val="2800"/>
            </a:pPr>
            <a:r>
              <a:rPr lang="en-GB" sz="2000" dirty="0">
                <a:solidFill>
                  <a:schemeClr val="tx1"/>
                </a:solidFill>
              </a:rPr>
              <a:t>Its Emission Activity Ratio would be (54 / 10</a:t>
            </a:r>
            <a:r>
              <a:rPr lang="en-GB" sz="2000" baseline="30000" dirty="0">
                <a:solidFill>
                  <a:schemeClr val="tx1"/>
                </a:solidFill>
              </a:rPr>
              <a:t>12</a:t>
            </a:r>
            <a:r>
              <a:rPr lang="en-GB" sz="2000" dirty="0">
                <a:solidFill>
                  <a:schemeClr val="tx1"/>
                </a:solidFill>
              </a:rPr>
              <a:t> CO</a:t>
            </a:r>
            <a:r>
              <a:rPr lang="en-GB" sz="2000" baseline="-25000" dirty="0">
                <a:solidFill>
                  <a:schemeClr val="tx1"/>
                </a:solidFill>
              </a:rPr>
              <a:t>2</a:t>
            </a:r>
            <a:r>
              <a:rPr lang="en-GB" sz="2000" dirty="0">
                <a:solidFill>
                  <a:schemeClr val="tx1"/>
                </a:solidFill>
              </a:rPr>
              <a:t>) * (10</a:t>
            </a:r>
            <a:r>
              <a:rPr lang="en-GB" sz="2000" baseline="30000" dirty="0">
                <a:solidFill>
                  <a:schemeClr val="tx1"/>
                </a:solidFill>
              </a:rPr>
              <a:t>9</a:t>
            </a:r>
            <a:r>
              <a:rPr lang="en-GB" sz="2000" dirty="0">
                <a:solidFill>
                  <a:schemeClr val="tx1"/>
                </a:solidFill>
              </a:rPr>
              <a:t>) =  </a:t>
            </a:r>
            <a:r>
              <a:rPr lang="en-GB" sz="2000" dirty="0">
                <a:solidFill>
                  <a:schemeClr val="accent1"/>
                </a:solidFill>
              </a:rPr>
              <a:t>0.054 Mt CO</a:t>
            </a:r>
            <a:r>
              <a:rPr lang="en-GB" sz="2000" baseline="-25000" dirty="0">
                <a:solidFill>
                  <a:schemeClr val="accent1"/>
                </a:solidFill>
              </a:rPr>
              <a:t>2 </a:t>
            </a:r>
            <a:r>
              <a:rPr lang="en-GB" sz="2000" dirty="0">
                <a:solidFill>
                  <a:schemeClr val="accent1"/>
                </a:solidFill>
              </a:rPr>
              <a:t>/ Bn pkm</a:t>
            </a:r>
            <a:r>
              <a:rPr lang="en-GB" sz="2000" u="sng" baseline="-25000" dirty="0">
                <a:solidFill>
                  <a:schemeClr val="accent1"/>
                </a:solidFill>
              </a:rPr>
              <a:t>.</a:t>
            </a:r>
            <a:endParaRPr lang="en-GB" sz="2000" baseline="-25000" dirty="0">
              <a:solidFill>
                <a:schemeClr val="accent1"/>
              </a:solidFill>
            </a:endParaRPr>
          </a:p>
        </p:txBody>
      </p:sp>
      <p:sp>
        <p:nvSpPr>
          <p:cNvPr id="21" name="TextBox 20">
            <a:extLst>
              <a:ext uri="{FF2B5EF4-FFF2-40B4-BE49-F238E27FC236}">
                <a16:creationId xmlns:a16="http://schemas.microsoft.com/office/drawing/2014/main" id="{07C1C8DE-E398-F150-DCCB-3EE99F4A4904}"/>
              </a:ext>
            </a:extLst>
          </p:cNvPr>
          <p:cNvSpPr txBox="1"/>
          <p:nvPr/>
        </p:nvSpPr>
        <p:spPr>
          <a:xfrm>
            <a:off x="2649097" y="6044268"/>
            <a:ext cx="3467005" cy="307777"/>
          </a:xfrm>
          <a:prstGeom prst="rect">
            <a:avLst/>
          </a:prstGeom>
          <a:noFill/>
        </p:spPr>
        <p:txBody>
          <a:bodyPr wrap="square" rtlCol="0">
            <a:spAutoFit/>
          </a:bodyPr>
          <a:lstStyle/>
          <a:p>
            <a:r>
              <a:rPr lang="en-US" dirty="0"/>
              <a:t>To convert from grams to millions </a:t>
            </a:r>
            <a:r>
              <a:rPr lang="en-US" dirty="0" err="1"/>
              <a:t>tonnes</a:t>
            </a:r>
            <a:endParaRPr lang="en-US" dirty="0"/>
          </a:p>
        </p:txBody>
      </p:sp>
      <p:sp>
        <p:nvSpPr>
          <p:cNvPr id="22" name="TextBox 21">
            <a:extLst>
              <a:ext uri="{FF2B5EF4-FFF2-40B4-BE49-F238E27FC236}">
                <a16:creationId xmlns:a16="http://schemas.microsoft.com/office/drawing/2014/main" id="{66AB3452-87A1-1DAA-7CBD-CDDF4F45AC25}"/>
              </a:ext>
            </a:extLst>
          </p:cNvPr>
          <p:cNvSpPr txBox="1"/>
          <p:nvPr/>
        </p:nvSpPr>
        <p:spPr>
          <a:xfrm>
            <a:off x="7884697" y="6024522"/>
            <a:ext cx="3467005" cy="307777"/>
          </a:xfrm>
          <a:prstGeom prst="rect">
            <a:avLst/>
          </a:prstGeom>
          <a:noFill/>
        </p:spPr>
        <p:txBody>
          <a:bodyPr wrap="square" rtlCol="0">
            <a:spAutoFit/>
          </a:bodyPr>
          <a:lstStyle/>
          <a:p>
            <a:r>
              <a:rPr lang="en-US" dirty="0"/>
              <a:t>To ensure it is in billion pkm</a:t>
            </a:r>
          </a:p>
        </p:txBody>
      </p:sp>
      <p:cxnSp>
        <p:nvCxnSpPr>
          <p:cNvPr id="23" name="Straight Arrow Connector 22">
            <a:extLst>
              <a:ext uri="{FF2B5EF4-FFF2-40B4-BE49-F238E27FC236}">
                <a16:creationId xmlns:a16="http://schemas.microsoft.com/office/drawing/2014/main" id="{1C66A16D-D71C-97C4-D66F-DDDC4066794C}"/>
              </a:ext>
            </a:extLst>
          </p:cNvPr>
          <p:cNvCxnSpPr>
            <a:cxnSpLocks/>
          </p:cNvCxnSpPr>
          <p:nvPr/>
        </p:nvCxnSpPr>
        <p:spPr>
          <a:xfrm flipV="1">
            <a:off x="5516337" y="5797471"/>
            <a:ext cx="252802" cy="246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A41FFC-CE48-FECE-1CAD-9025B53FB592}"/>
              </a:ext>
            </a:extLst>
          </p:cNvPr>
          <p:cNvCxnSpPr>
            <a:cxnSpLocks/>
          </p:cNvCxnSpPr>
          <p:nvPr/>
        </p:nvCxnSpPr>
        <p:spPr>
          <a:xfrm flipH="1" flipV="1">
            <a:off x="7315243" y="5819195"/>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DFDA663-7608-5E28-CC14-C244BEEEEF0C}"/>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Ksu70d">
            <a:hlinkClick r:id="" action="ppaction://media"/>
            <a:extLst>
              <a:ext uri="{FF2B5EF4-FFF2-40B4-BE49-F238E27FC236}">
                <a16:creationId xmlns:a16="http://schemas.microsoft.com/office/drawing/2014/main" id="{E356C346-F2E6-4D02-A40B-BD960BC6F2E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8362"/>
            <a:ext cx="812800" cy="812800"/>
          </a:xfrm>
          <a:prstGeom prst="rect">
            <a:avLst/>
          </a:prstGeom>
        </p:spPr>
      </p:pic>
    </p:spTree>
    <p:extLst>
      <p:ext uri="{BB962C8B-B14F-4D97-AF65-F5344CB8AC3E}">
        <p14:creationId xmlns:p14="http://schemas.microsoft.com/office/powerpoint/2010/main" val="399371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D8CE4E3-B169-D247-A71F-5AC0E4D76D1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1E959AB-93B1-173C-9441-A2CFAFF58175}"/>
              </a:ext>
            </a:extLst>
          </p:cNvPr>
          <p:cNvGraphicFramePr>
            <a:graphicFrameLocks noChangeAspect="1"/>
          </p:cNvGraphicFramePr>
          <p:nvPr>
            <p:custDataLst>
              <p:tags r:id="rId1"/>
            </p:custDataLst>
            <p:extLst>
              <p:ext uri="{D42A27DB-BD31-4B8C-83A1-F6EECF244321}">
                <p14:modId xmlns:p14="http://schemas.microsoft.com/office/powerpoint/2010/main" val="32382664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1E959AB-93B1-173C-9441-A2CFAFF5817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5A2DFD8E-26AE-FBA9-AAE7-DD80DCA7D80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5E51731B-03E4-ED7A-2C02-77CBC8EF8F2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18</a:t>
            </a:fld>
            <a:endParaRPr lang="sv-SE" sz="1000" b="1" dirty="0">
              <a:solidFill>
                <a:schemeClr val="bg1"/>
              </a:solidFill>
            </a:endParaRPr>
          </a:p>
        </p:txBody>
      </p:sp>
      <p:sp>
        <p:nvSpPr>
          <p:cNvPr id="4" name="Google Shape;168;p13">
            <a:extLst>
              <a:ext uri="{FF2B5EF4-FFF2-40B4-BE49-F238E27FC236}">
                <a16:creationId xmlns:a16="http://schemas.microsoft.com/office/drawing/2014/main" id="{E7B782B5-7D87-89EB-D1CA-522E438926B3}"/>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Geographic granularity</a:t>
            </a:r>
          </a:p>
          <a:p>
            <a:pPr marL="342900" indent="-342900">
              <a:spcBef>
                <a:spcPts val="0"/>
              </a:spcBef>
              <a:buClr>
                <a:schemeClr val="dk1"/>
              </a:buClr>
              <a:buSzPts val="2800"/>
              <a:buFont typeface="Arial" panose="020B0604020202020204" pitchFamily="34" charset="0"/>
              <a:buChar char="•"/>
            </a:pPr>
            <a:endParaRPr lang="en-GB" sz="1400" dirty="0"/>
          </a:p>
          <a:p>
            <a:pPr marL="982980" indent="-342900">
              <a:spcBef>
                <a:spcPts val="0"/>
              </a:spcBef>
              <a:buClr>
                <a:schemeClr val="dk1"/>
              </a:buClr>
              <a:buSzPts val="2800"/>
              <a:buFont typeface="Arial" panose="020B0604020202020204" pitchFamily="34" charset="0"/>
              <a:buChar char="•"/>
            </a:pPr>
            <a:r>
              <a:rPr lang="en-GB" sz="2000" dirty="0"/>
              <a:t>Is the model for domestic transport only, or does it include international?</a:t>
            </a:r>
          </a:p>
          <a:p>
            <a:pPr marL="982980" indent="-342900">
              <a:spcBef>
                <a:spcPts val="0"/>
              </a:spcBef>
              <a:buClr>
                <a:schemeClr val="dk1"/>
              </a:buClr>
              <a:buSzPts val="2800"/>
              <a:buFont typeface="Arial" panose="020B0604020202020204" pitchFamily="34" charset="0"/>
              <a:buChar char="•"/>
            </a:pPr>
            <a:endParaRPr lang="en-GB" sz="2000" dirty="0"/>
          </a:p>
          <a:p>
            <a:pPr marL="982980" indent="-342900">
              <a:spcBef>
                <a:spcPts val="0"/>
              </a:spcBef>
              <a:buClr>
                <a:schemeClr val="dk1"/>
              </a:buClr>
              <a:buSzPts val="2800"/>
              <a:buFont typeface="Arial" panose="020B0604020202020204" pitchFamily="34" charset="0"/>
              <a:buChar char="•"/>
            </a:pPr>
            <a:r>
              <a:rPr lang="en-GB" sz="2000" dirty="0"/>
              <a:t>Is the model split into urban, intercity, and rural?</a:t>
            </a:r>
          </a:p>
          <a:p>
            <a:pPr marL="982980" indent="-342900">
              <a:spcBef>
                <a:spcPts val="0"/>
              </a:spcBef>
              <a:buClr>
                <a:schemeClr val="dk1"/>
              </a:buClr>
              <a:buSzPts val="2800"/>
              <a:buFont typeface="Arial" panose="020B0604020202020204" pitchFamily="34" charset="0"/>
              <a:buChar char="•"/>
            </a:pPr>
            <a:endParaRPr lang="en-GB" sz="2000" dirty="0"/>
          </a:p>
          <a:p>
            <a:pPr marL="982980" indent="-342900">
              <a:spcBef>
                <a:spcPts val="0"/>
              </a:spcBef>
              <a:buClr>
                <a:schemeClr val="dk1"/>
              </a:buClr>
              <a:buSzPts val="2800"/>
              <a:buFont typeface="Arial" panose="020B0604020202020204" pitchFamily="34" charset="0"/>
              <a:buChar char="•"/>
            </a:pPr>
            <a:r>
              <a:rPr lang="en-GB" sz="2000" dirty="0"/>
              <a:t>Is the model representative of the whole country, or only a region?</a:t>
            </a:r>
          </a:p>
          <a:p>
            <a:pPr>
              <a:spcBef>
                <a:spcPts val="0"/>
              </a:spcBef>
              <a:buClr>
                <a:schemeClr val="dk1"/>
              </a:buClr>
              <a:buSzPts val="2800"/>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Temporal scope</a:t>
            </a:r>
          </a:p>
          <a:p>
            <a:pPr marL="342900" indent="-342900">
              <a:spcBef>
                <a:spcPts val="0"/>
              </a:spcBef>
              <a:buClr>
                <a:schemeClr val="dk1"/>
              </a:buClr>
              <a:buSzPts val="2800"/>
              <a:buFont typeface="Arial" panose="020B0604020202020204" pitchFamily="34" charset="0"/>
              <a:buChar char="•"/>
            </a:pPr>
            <a:endParaRPr lang="en-GB" sz="2000" dirty="0"/>
          </a:p>
          <a:p>
            <a:pPr marL="982980" indent="-342900">
              <a:spcBef>
                <a:spcPts val="0"/>
              </a:spcBef>
              <a:buClr>
                <a:schemeClr val="dk1"/>
              </a:buClr>
              <a:buSzPts val="2800"/>
              <a:buFont typeface="Arial" panose="020B0604020202020204" pitchFamily="34" charset="0"/>
              <a:buChar char="•"/>
            </a:pPr>
            <a:r>
              <a:rPr lang="en-GB" sz="2000" dirty="0"/>
              <a:t>What is the modelling period? Short-term or long-term?</a:t>
            </a:r>
          </a:p>
          <a:p>
            <a:pPr marL="982980" indent="-342900">
              <a:spcBef>
                <a:spcPts val="0"/>
              </a:spcBef>
              <a:buClr>
                <a:schemeClr val="dk1"/>
              </a:buClr>
              <a:buSzPts val="2800"/>
              <a:buFont typeface="Arial" panose="020B0604020202020204" pitchFamily="34" charset="0"/>
              <a:buChar char="•"/>
            </a:pPr>
            <a:endParaRPr lang="en-GB" sz="2000" dirty="0"/>
          </a:p>
          <a:p>
            <a:pPr marL="982980" indent="-342900">
              <a:spcBef>
                <a:spcPts val="0"/>
              </a:spcBef>
              <a:buClr>
                <a:schemeClr val="dk1"/>
              </a:buClr>
              <a:buSzPts val="2800"/>
              <a:buFont typeface="Arial" panose="020B0604020202020204" pitchFamily="34" charset="0"/>
              <a:buChar char="•"/>
            </a:pPr>
            <a:r>
              <a:rPr lang="en-GB" sz="2000" dirty="0"/>
              <a:t>Will the model be based on annual or seasonal data?</a:t>
            </a:r>
          </a:p>
          <a:p>
            <a:pPr marL="98298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p:txBody>
      </p:sp>
      <p:sp>
        <p:nvSpPr>
          <p:cNvPr id="5" name="Google Shape;168;p13">
            <a:extLst>
              <a:ext uri="{FF2B5EF4-FFF2-40B4-BE49-F238E27FC236}">
                <a16:creationId xmlns:a16="http://schemas.microsoft.com/office/drawing/2014/main" id="{0FCF3CDD-BE19-3849-3281-4DEF510067B6}"/>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Granularity and Temporal Considerations</a:t>
            </a:r>
          </a:p>
        </p:txBody>
      </p:sp>
      <p:sp>
        <p:nvSpPr>
          <p:cNvPr id="6" name="Rectangle 5">
            <a:extLst>
              <a:ext uri="{FF2B5EF4-FFF2-40B4-BE49-F238E27FC236}">
                <a16:creationId xmlns:a16="http://schemas.microsoft.com/office/drawing/2014/main" id="{10FB7F2D-F4EE-C743-E6EF-E329F03A53DC}"/>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ublhsc">
            <a:hlinkClick r:id="" action="ppaction://media"/>
            <a:extLst>
              <a:ext uri="{FF2B5EF4-FFF2-40B4-BE49-F238E27FC236}">
                <a16:creationId xmlns:a16="http://schemas.microsoft.com/office/drawing/2014/main" id="{83510AB1-43E3-525F-C95F-FFEBE32766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6648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4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8280B7-ACC4-CBB2-E2CB-45118D4CD80D}"/>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3508907-3626-2A5A-52E8-5D56216DCBB0}"/>
              </a:ext>
            </a:extLst>
          </p:cNvPr>
          <p:cNvGraphicFramePr>
            <a:graphicFrameLocks noChangeAspect="1"/>
          </p:cNvGraphicFramePr>
          <p:nvPr>
            <p:custDataLst>
              <p:tags r:id="rId1"/>
            </p:custDataLst>
            <p:extLst>
              <p:ext uri="{D42A27DB-BD31-4B8C-83A1-F6EECF244321}">
                <p14:modId xmlns:p14="http://schemas.microsoft.com/office/powerpoint/2010/main" val="31186430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F3508907-3626-2A5A-52E8-5D56216DCBB0}"/>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F966CC27-7A85-8304-DEAF-06D7E77BAE4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a:t>
            </a:r>
            <a:r>
              <a:rPr lang="sv-SE" sz="2800" dirty="0" err="1">
                <a:solidFill>
                  <a:srgbClr val="C00000"/>
                </a:solidFill>
              </a:rPr>
              <a:t>Sourcing</a:t>
            </a:r>
            <a:r>
              <a:rPr lang="sv-SE" dirty="0">
                <a:solidFill>
                  <a:srgbClr val="C00000"/>
                </a:solidFill>
              </a:rPr>
              <a:t> </a:t>
            </a:r>
            <a:r>
              <a:rPr lang="sv-SE" sz="2800" dirty="0">
                <a:solidFill>
                  <a:srgbClr val="C00000"/>
                </a:solidFill>
              </a:rPr>
              <a:t>Transport Data for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F69FAF55-908A-0916-7D88-36AD2D45750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19</a:t>
            </a:fld>
            <a:endParaRPr lang="sv-SE" sz="1000" b="1" dirty="0">
              <a:solidFill>
                <a:schemeClr val="bg1"/>
              </a:solidFill>
            </a:endParaRPr>
          </a:p>
        </p:txBody>
      </p:sp>
      <p:sp>
        <p:nvSpPr>
          <p:cNvPr id="5" name="Google Shape;168;p13">
            <a:extLst>
              <a:ext uri="{FF2B5EF4-FFF2-40B4-BE49-F238E27FC236}">
                <a16:creationId xmlns:a16="http://schemas.microsoft.com/office/drawing/2014/main" id="{10C6F693-9CE7-CA56-63E7-7572AC8E177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Common Sources of Transport Data</a:t>
            </a:r>
          </a:p>
        </p:txBody>
      </p:sp>
      <p:sp>
        <p:nvSpPr>
          <p:cNvPr id="6" name="Oval 5">
            <a:extLst>
              <a:ext uri="{FF2B5EF4-FFF2-40B4-BE49-F238E27FC236}">
                <a16:creationId xmlns:a16="http://schemas.microsoft.com/office/drawing/2014/main" id="{12987E7D-0750-0A01-5607-603A761040C9}"/>
              </a:ext>
            </a:extLst>
          </p:cNvPr>
          <p:cNvSpPr>
            <a:spLocks noChangeAspect="1"/>
          </p:cNvSpPr>
          <p:nvPr/>
        </p:nvSpPr>
        <p:spPr>
          <a:xfrm>
            <a:off x="1299408" y="2190722"/>
            <a:ext cx="1298507" cy="1295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6545C50-0D54-58AF-D54D-F4E342E9C92D}"/>
              </a:ext>
            </a:extLst>
          </p:cNvPr>
          <p:cNvSpPr>
            <a:spLocks noChangeAspect="1"/>
          </p:cNvSpPr>
          <p:nvPr/>
        </p:nvSpPr>
        <p:spPr>
          <a:xfrm>
            <a:off x="3954377" y="2190722"/>
            <a:ext cx="1298507" cy="1295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0A6702-7915-CBA1-ECEE-9DAA3E87CF47}"/>
              </a:ext>
            </a:extLst>
          </p:cNvPr>
          <p:cNvSpPr>
            <a:spLocks noChangeAspect="1"/>
          </p:cNvSpPr>
          <p:nvPr/>
        </p:nvSpPr>
        <p:spPr>
          <a:xfrm>
            <a:off x="6609346" y="2190722"/>
            <a:ext cx="1298507" cy="1295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88024E-B360-B3D8-3F5D-56C1ED0CD37F}"/>
              </a:ext>
            </a:extLst>
          </p:cNvPr>
          <p:cNvSpPr>
            <a:spLocks noChangeAspect="1"/>
          </p:cNvSpPr>
          <p:nvPr/>
        </p:nvSpPr>
        <p:spPr>
          <a:xfrm>
            <a:off x="9264314" y="2190722"/>
            <a:ext cx="1298507" cy="129591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Building with solid fill">
            <a:extLst>
              <a:ext uri="{FF2B5EF4-FFF2-40B4-BE49-F238E27FC236}">
                <a16:creationId xmlns:a16="http://schemas.microsoft.com/office/drawing/2014/main" id="{9958672D-C4FC-A0F4-60EE-DDC218823DA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91461" y="2381479"/>
            <a:ext cx="914400" cy="914400"/>
          </a:xfrm>
          <a:prstGeom prst="rect">
            <a:avLst/>
          </a:prstGeom>
        </p:spPr>
      </p:pic>
      <p:pic>
        <p:nvPicPr>
          <p:cNvPr id="13" name="Graphic 12" descr="World with solid fill">
            <a:extLst>
              <a:ext uri="{FF2B5EF4-FFF2-40B4-BE49-F238E27FC236}">
                <a16:creationId xmlns:a16="http://schemas.microsoft.com/office/drawing/2014/main" id="{73ACDA60-A0B4-106A-5D83-4A1750D7D1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6430" y="2381479"/>
            <a:ext cx="914400" cy="914400"/>
          </a:xfrm>
          <a:prstGeom prst="rect">
            <a:avLst/>
          </a:prstGeom>
        </p:spPr>
      </p:pic>
      <p:pic>
        <p:nvPicPr>
          <p:cNvPr id="15" name="Graphic 14" descr="Document with solid fill">
            <a:extLst>
              <a:ext uri="{FF2B5EF4-FFF2-40B4-BE49-F238E27FC236}">
                <a16:creationId xmlns:a16="http://schemas.microsoft.com/office/drawing/2014/main" id="{AA421759-996D-E8B0-DBEC-C1F8419F4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01399" y="2381479"/>
            <a:ext cx="914400" cy="914400"/>
          </a:xfrm>
          <a:prstGeom prst="rect">
            <a:avLst/>
          </a:prstGeom>
        </p:spPr>
      </p:pic>
      <p:pic>
        <p:nvPicPr>
          <p:cNvPr id="17" name="Graphic 16" descr="Clipboard with solid fill">
            <a:extLst>
              <a:ext uri="{FF2B5EF4-FFF2-40B4-BE49-F238E27FC236}">
                <a16:creationId xmlns:a16="http://schemas.microsoft.com/office/drawing/2014/main" id="{54E59282-92BB-FDEC-13FE-C72CBF407E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456367" y="2381479"/>
            <a:ext cx="914400" cy="914400"/>
          </a:xfrm>
          <a:prstGeom prst="rect">
            <a:avLst/>
          </a:prstGeom>
        </p:spPr>
      </p:pic>
      <p:sp>
        <p:nvSpPr>
          <p:cNvPr id="18" name="TextBox 17">
            <a:extLst>
              <a:ext uri="{FF2B5EF4-FFF2-40B4-BE49-F238E27FC236}">
                <a16:creationId xmlns:a16="http://schemas.microsoft.com/office/drawing/2014/main" id="{3AACBA72-A032-BBBF-D6C8-E628AA0447E5}"/>
              </a:ext>
            </a:extLst>
          </p:cNvPr>
          <p:cNvSpPr txBox="1"/>
          <p:nvPr/>
        </p:nvSpPr>
        <p:spPr>
          <a:xfrm>
            <a:off x="971320" y="3677394"/>
            <a:ext cx="1954681" cy="1015663"/>
          </a:xfrm>
          <a:prstGeom prst="rect">
            <a:avLst/>
          </a:prstGeom>
          <a:noFill/>
        </p:spPr>
        <p:txBody>
          <a:bodyPr wrap="square" rtlCol="0">
            <a:spAutoFit/>
          </a:bodyPr>
          <a:lstStyle/>
          <a:p>
            <a:pPr algn="ctr"/>
            <a:r>
              <a:rPr lang="en-US" sz="2000" b="1" dirty="0"/>
              <a:t>National statistics offices</a:t>
            </a:r>
          </a:p>
        </p:txBody>
      </p:sp>
      <p:sp>
        <p:nvSpPr>
          <p:cNvPr id="19" name="TextBox 18">
            <a:extLst>
              <a:ext uri="{FF2B5EF4-FFF2-40B4-BE49-F238E27FC236}">
                <a16:creationId xmlns:a16="http://schemas.microsoft.com/office/drawing/2014/main" id="{0CCB00E9-D374-06CF-29C2-6121AA6C6A89}"/>
              </a:ext>
            </a:extLst>
          </p:cNvPr>
          <p:cNvSpPr txBox="1"/>
          <p:nvPr/>
        </p:nvSpPr>
        <p:spPr>
          <a:xfrm>
            <a:off x="3626289" y="3677393"/>
            <a:ext cx="1954681" cy="707886"/>
          </a:xfrm>
          <a:prstGeom prst="rect">
            <a:avLst/>
          </a:prstGeom>
          <a:noFill/>
        </p:spPr>
        <p:txBody>
          <a:bodyPr wrap="square" rtlCol="0">
            <a:spAutoFit/>
          </a:bodyPr>
          <a:lstStyle/>
          <a:p>
            <a:pPr algn="ctr"/>
            <a:r>
              <a:rPr lang="en-US" sz="2000" b="1" dirty="0"/>
              <a:t>International organizations</a:t>
            </a:r>
          </a:p>
        </p:txBody>
      </p:sp>
      <p:sp>
        <p:nvSpPr>
          <p:cNvPr id="20" name="TextBox 19">
            <a:extLst>
              <a:ext uri="{FF2B5EF4-FFF2-40B4-BE49-F238E27FC236}">
                <a16:creationId xmlns:a16="http://schemas.microsoft.com/office/drawing/2014/main" id="{B54ADB21-8774-4666-87BA-CDC9B04EFF03}"/>
              </a:ext>
            </a:extLst>
          </p:cNvPr>
          <p:cNvSpPr txBox="1"/>
          <p:nvPr/>
        </p:nvSpPr>
        <p:spPr>
          <a:xfrm>
            <a:off x="6281258" y="3677393"/>
            <a:ext cx="1954681" cy="1323439"/>
          </a:xfrm>
          <a:prstGeom prst="rect">
            <a:avLst/>
          </a:prstGeom>
          <a:noFill/>
        </p:spPr>
        <p:txBody>
          <a:bodyPr wrap="square" rtlCol="0">
            <a:spAutoFit/>
          </a:bodyPr>
          <a:lstStyle/>
          <a:p>
            <a:pPr algn="ctr"/>
            <a:r>
              <a:rPr lang="en-US" sz="2000" b="1" dirty="0"/>
              <a:t>Industry reports and academic studies</a:t>
            </a:r>
          </a:p>
        </p:txBody>
      </p:sp>
      <p:sp>
        <p:nvSpPr>
          <p:cNvPr id="21" name="TextBox 20">
            <a:extLst>
              <a:ext uri="{FF2B5EF4-FFF2-40B4-BE49-F238E27FC236}">
                <a16:creationId xmlns:a16="http://schemas.microsoft.com/office/drawing/2014/main" id="{6FC2595C-2E25-D5C8-A2AC-DF4B6FC0F360}"/>
              </a:ext>
            </a:extLst>
          </p:cNvPr>
          <p:cNvSpPr txBox="1"/>
          <p:nvPr/>
        </p:nvSpPr>
        <p:spPr>
          <a:xfrm>
            <a:off x="8936227" y="3677392"/>
            <a:ext cx="1954681" cy="1323439"/>
          </a:xfrm>
          <a:prstGeom prst="rect">
            <a:avLst/>
          </a:prstGeom>
          <a:noFill/>
        </p:spPr>
        <p:txBody>
          <a:bodyPr wrap="square" rtlCol="0">
            <a:spAutoFit/>
          </a:bodyPr>
          <a:lstStyle/>
          <a:p>
            <a:pPr algn="ctr"/>
            <a:r>
              <a:rPr lang="en-US" sz="2000" b="1" dirty="0"/>
              <a:t>Survey data and stakeholder consultations</a:t>
            </a:r>
          </a:p>
        </p:txBody>
      </p:sp>
      <p:sp>
        <p:nvSpPr>
          <p:cNvPr id="4" name="Rectangle 3">
            <a:extLst>
              <a:ext uri="{FF2B5EF4-FFF2-40B4-BE49-F238E27FC236}">
                <a16:creationId xmlns:a16="http://schemas.microsoft.com/office/drawing/2014/main" id="{F0C6B9C5-0B76-B3DC-54EB-DAA9013B9303}"/>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uvvoice.com-20250203-zsMKRK">
            <a:hlinkClick r:id="" action="ppaction://media"/>
            <a:extLst>
              <a:ext uri="{FF2B5EF4-FFF2-40B4-BE49-F238E27FC236}">
                <a16:creationId xmlns:a16="http://schemas.microsoft.com/office/drawing/2014/main" id="{9626FB60-C342-EC0C-37F0-2618FD765E6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47400" y="159532"/>
            <a:ext cx="812800" cy="812800"/>
          </a:xfrm>
          <a:prstGeom prst="rect">
            <a:avLst/>
          </a:prstGeom>
        </p:spPr>
      </p:pic>
    </p:spTree>
    <p:extLst>
      <p:ext uri="{BB962C8B-B14F-4D97-AF65-F5344CB8AC3E}">
        <p14:creationId xmlns:p14="http://schemas.microsoft.com/office/powerpoint/2010/main" val="42371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61511EE-CC14-11F3-2FD6-F274C400CFA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think-cell data - do not delete" hidden="1">
                        <a:extLst>
                          <a:ext uri="{FF2B5EF4-FFF2-40B4-BE49-F238E27FC236}">
                            <a16:creationId xmlns:a16="http://schemas.microsoft.com/office/drawing/2014/main" id="{461511EE-CC14-11F3-2FD6-F274C400CFA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Google Shape;167;p13">
            <a:extLst>
              <a:ext uri="{FF2B5EF4-FFF2-40B4-BE49-F238E27FC236}">
                <a16:creationId xmlns:a16="http://schemas.microsoft.com/office/drawing/2014/main" id="{C4B0B664-4B55-7B75-4C8F-5BCE180D795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Learning </a:t>
            </a:r>
            <a:r>
              <a:rPr lang="sv-SE" sz="2800" dirty="0" err="1">
                <a:solidFill>
                  <a:srgbClr val="C00000"/>
                </a:solidFill>
              </a:rPr>
              <a:t>Outcomes</a:t>
            </a:r>
            <a:endParaRPr sz="2800" dirty="0">
              <a:solidFill>
                <a:srgbClr val="C00000"/>
              </a:solidFill>
            </a:endParaRPr>
          </a:p>
        </p:txBody>
      </p:sp>
      <p:sp>
        <p:nvSpPr>
          <p:cNvPr id="5" name="Google Shape;168;p13">
            <a:extLst>
              <a:ext uri="{FF2B5EF4-FFF2-40B4-BE49-F238E27FC236}">
                <a16:creationId xmlns:a16="http://schemas.microsoft.com/office/drawing/2014/main" id="{91CBC9E8-A56F-B0AC-54FE-B068E52EF14A}"/>
              </a:ext>
            </a:extLst>
          </p:cNvPr>
          <p:cNvSpPr txBox="1">
            <a:spLocks/>
          </p:cNvSpPr>
          <p:nvPr/>
        </p:nvSpPr>
        <p:spPr>
          <a:xfrm>
            <a:off x="838200" y="1231900"/>
            <a:ext cx="10515600"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By the end of this lecture, you will:</a:t>
            </a:r>
          </a:p>
          <a:p>
            <a:pPr>
              <a:spcBef>
                <a:spcPts val="0"/>
              </a:spcBef>
              <a:buClr>
                <a:schemeClr val="dk1"/>
              </a:buClr>
              <a:buSzPts val="2800"/>
            </a:pPr>
            <a:endParaRPr lang="en-GB" sz="2000" dirty="0"/>
          </a:p>
          <a:p>
            <a:pPr marL="514350" indent="-514350">
              <a:spcBef>
                <a:spcPts val="0"/>
              </a:spcBef>
              <a:buClr>
                <a:schemeClr val="dk1"/>
              </a:buClr>
              <a:buSzPct val="100000"/>
              <a:buFont typeface="+mj-lt"/>
              <a:buAutoNum type="arabicPeriod"/>
            </a:pPr>
            <a:r>
              <a:rPr lang="en-GB" sz="2000" dirty="0"/>
              <a:t>Understand the data requirements for transport modelling in </a:t>
            </a:r>
            <a:r>
              <a:rPr lang="en-GB" sz="2000" dirty="0" err="1"/>
              <a:t>OSeMOSYS</a:t>
            </a:r>
            <a:r>
              <a:rPr lang="en-GB" sz="2000" dirty="0"/>
              <a:t>.</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Learn how to source transport data for </a:t>
            </a:r>
            <a:r>
              <a:rPr lang="en-GB" sz="2000" dirty="0" err="1"/>
              <a:t>OSeMOSYS</a:t>
            </a:r>
            <a:r>
              <a:rPr lang="en-GB" sz="2000" dirty="0"/>
              <a:t>.</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Address data gaps and uncertainty.</a:t>
            </a:r>
          </a:p>
          <a:p>
            <a:pPr marL="514350" indent="-514350">
              <a:spcBef>
                <a:spcPts val="0"/>
              </a:spcBef>
              <a:buClr>
                <a:schemeClr val="dk1"/>
              </a:buClr>
              <a:buSzPct val="100000"/>
              <a:buFont typeface="+mj-lt"/>
              <a:buAutoNum type="arabicPeriod"/>
            </a:pPr>
            <a:endParaRPr lang="en-GB" sz="2000" dirty="0"/>
          </a:p>
          <a:p>
            <a:pPr marL="514350" indent="-514350">
              <a:spcBef>
                <a:spcPts val="0"/>
              </a:spcBef>
              <a:buClr>
                <a:schemeClr val="dk1"/>
              </a:buClr>
              <a:buSzPct val="100000"/>
              <a:buFont typeface="+mj-lt"/>
              <a:buAutoNum type="arabicPeriod"/>
            </a:pPr>
            <a:r>
              <a:rPr lang="en-GB" sz="2000" dirty="0"/>
              <a:t>Explore practical approaches to transport data collection and validation.</a:t>
            </a:r>
          </a:p>
          <a:p>
            <a:pPr>
              <a:spcBef>
                <a:spcPts val="0"/>
              </a:spcBef>
              <a:buClr>
                <a:schemeClr val="dk1"/>
              </a:buClr>
              <a:buSzPts val="2800"/>
            </a:pPr>
            <a:endParaRPr lang="en-GB" sz="2000" dirty="0"/>
          </a:p>
        </p:txBody>
      </p:sp>
    </p:spTree>
    <p:extLst>
      <p:ext uri="{BB962C8B-B14F-4D97-AF65-F5344CB8AC3E}">
        <p14:creationId xmlns:p14="http://schemas.microsoft.com/office/powerpoint/2010/main" val="4035773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A594481-9310-F23D-34D0-F6F18291B509}"/>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5621B94-ECA1-3460-4522-89CD3EACEAEE}"/>
              </a:ext>
            </a:extLst>
          </p:cNvPr>
          <p:cNvGraphicFramePr>
            <a:graphicFrameLocks noChangeAspect="1"/>
          </p:cNvGraphicFramePr>
          <p:nvPr>
            <p:custDataLst>
              <p:tags r:id="rId1"/>
            </p:custDataLst>
            <p:extLst>
              <p:ext uri="{D42A27DB-BD31-4B8C-83A1-F6EECF244321}">
                <p14:modId xmlns:p14="http://schemas.microsoft.com/office/powerpoint/2010/main" val="377097748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5621B94-ECA1-3460-4522-89CD3EACEAEE}"/>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EBBFFAA6-B366-04C6-630C-76403CD0B455}"/>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2</a:t>
            </a:r>
            <a:r>
              <a:rPr lang="sv-SE" sz="2800" dirty="0">
                <a:solidFill>
                  <a:srgbClr val="C00000"/>
                </a:solidFill>
              </a:rPr>
              <a:t>. </a:t>
            </a:r>
            <a:r>
              <a:rPr lang="sv-SE" sz="2800" dirty="0" err="1">
                <a:solidFill>
                  <a:srgbClr val="C00000"/>
                </a:solidFill>
              </a:rPr>
              <a:t>Sourcing</a:t>
            </a:r>
            <a:r>
              <a:rPr lang="sv-SE" dirty="0">
                <a:solidFill>
                  <a:srgbClr val="C00000"/>
                </a:solidFill>
              </a:rPr>
              <a:t> </a:t>
            </a:r>
            <a:r>
              <a:rPr lang="sv-SE" sz="2800" dirty="0">
                <a:solidFill>
                  <a:srgbClr val="C00000"/>
                </a:solidFill>
              </a:rPr>
              <a:t>Transport Data for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D13ABC9E-50F6-3CE2-BA41-C14AB460764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20</a:t>
            </a:fld>
            <a:endParaRPr lang="sv-SE" sz="1000" b="1" dirty="0">
              <a:solidFill>
                <a:schemeClr val="bg1"/>
              </a:solidFill>
            </a:endParaRPr>
          </a:p>
        </p:txBody>
      </p:sp>
      <p:sp>
        <p:nvSpPr>
          <p:cNvPr id="5" name="Google Shape;168;p13">
            <a:extLst>
              <a:ext uri="{FF2B5EF4-FFF2-40B4-BE49-F238E27FC236}">
                <a16:creationId xmlns:a16="http://schemas.microsoft.com/office/drawing/2014/main" id="{7EF728D1-21B7-5750-2738-471BB57701FC}"/>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Open Data Resources for Transport Modelling</a:t>
            </a:r>
          </a:p>
        </p:txBody>
      </p:sp>
      <p:pic>
        <p:nvPicPr>
          <p:cNvPr id="6" name="Picture 5">
            <a:extLst>
              <a:ext uri="{FF2B5EF4-FFF2-40B4-BE49-F238E27FC236}">
                <a16:creationId xmlns:a16="http://schemas.microsoft.com/office/drawing/2014/main" id="{BFBA3ABA-B010-8F2A-B5DB-184E0C62A571}"/>
              </a:ext>
            </a:extLst>
          </p:cNvPr>
          <p:cNvPicPr>
            <a:picLocks noChangeAspect="1"/>
          </p:cNvPicPr>
          <p:nvPr/>
        </p:nvPicPr>
        <p:blipFill>
          <a:blip r:embed="rId8"/>
          <a:stretch>
            <a:fillRect/>
          </a:stretch>
        </p:blipFill>
        <p:spPr>
          <a:xfrm>
            <a:off x="1050946" y="2841721"/>
            <a:ext cx="4503625" cy="2215687"/>
          </a:xfrm>
          <a:prstGeom prst="rect">
            <a:avLst/>
          </a:prstGeom>
        </p:spPr>
      </p:pic>
      <p:pic>
        <p:nvPicPr>
          <p:cNvPr id="1026" name="Picture 2" descr="ADB Associate Project Analyst">
            <a:extLst>
              <a:ext uri="{FF2B5EF4-FFF2-40B4-BE49-F238E27FC236}">
                <a16:creationId xmlns:a16="http://schemas.microsoft.com/office/drawing/2014/main" id="{A52D61B3-84F5-B005-C149-EB7A880F7D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8996" y="1851659"/>
            <a:ext cx="919931" cy="7396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C30FCEC-CF67-7ADF-607D-0174838A89EA}"/>
              </a:ext>
            </a:extLst>
          </p:cNvPr>
          <p:cNvSpPr txBox="1"/>
          <p:nvPr/>
        </p:nvSpPr>
        <p:spPr>
          <a:xfrm>
            <a:off x="1088996" y="5328994"/>
            <a:ext cx="4424609" cy="400110"/>
          </a:xfrm>
          <a:prstGeom prst="rect">
            <a:avLst/>
          </a:prstGeom>
          <a:noFill/>
        </p:spPr>
        <p:txBody>
          <a:bodyPr wrap="none" rtlCol="0">
            <a:spAutoFit/>
          </a:bodyPr>
          <a:lstStyle/>
          <a:p>
            <a:r>
              <a:rPr lang="en-US" sz="2000" dirty="0"/>
              <a:t>https://</a:t>
            </a:r>
            <a:r>
              <a:rPr lang="en-US" sz="2000" i="1" dirty="0" err="1"/>
              <a:t>asiantransportobservatory</a:t>
            </a:r>
            <a:r>
              <a:rPr lang="en-US" sz="2000" dirty="0" err="1"/>
              <a:t>.org</a:t>
            </a:r>
            <a:r>
              <a:rPr lang="en-US" sz="2000" dirty="0"/>
              <a:t>/</a:t>
            </a:r>
          </a:p>
        </p:txBody>
      </p:sp>
      <p:sp>
        <p:nvSpPr>
          <p:cNvPr id="12" name="TextBox 11">
            <a:extLst>
              <a:ext uri="{FF2B5EF4-FFF2-40B4-BE49-F238E27FC236}">
                <a16:creationId xmlns:a16="http://schemas.microsoft.com/office/drawing/2014/main" id="{C9459A63-C19D-1D4E-65A7-81DE29459F7D}"/>
              </a:ext>
            </a:extLst>
          </p:cNvPr>
          <p:cNvSpPr txBox="1"/>
          <p:nvPr/>
        </p:nvSpPr>
        <p:spPr>
          <a:xfrm>
            <a:off x="2165131" y="1844683"/>
            <a:ext cx="3403789" cy="707886"/>
          </a:xfrm>
          <a:prstGeom prst="rect">
            <a:avLst/>
          </a:prstGeom>
          <a:noFill/>
        </p:spPr>
        <p:txBody>
          <a:bodyPr wrap="square" rtlCol="0">
            <a:spAutoFit/>
          </a:bodyPr>
          <a:lstStyle/>
          <a:p>
            <a:r>
              <a:rPr lang="en-US" sz="2000" b="1" dirty="0"/>
              <a:t>Asian Transport Outlook, ADB</a:t>
            </a:r>
          </a:p>
        </p:txBody>
      </p:sp>
      <p:sp>
        <p:nvSpPr>
          <p:cNvPr id="14" name="Rectangle 13">
            <a:extLst>
              <a:ext uri="{FF2B5EF4-FFF2-40B4-BE49-F238E27FC236}">
                <a16:creationId xmlns:a16="http://schemas.microsoft.com/office/drawing/2014/main" id="{260C44E7-7588-2896-73D4-5ED1994AB4C3}"/>
              </a:ext>
            </a:extLst>
          </p:cNvPr>
          <p:cNvSpPr/>
          <p:nvPr/>
        </p:nvSpPr>
        <p:spPr>
          <a:xfrm>
            <a:off x="932791" y="1555531"/>
            <a:ext cx="4889939"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23A6929-68DE-14AA-B0E1-479FFC241BC3}"/>
              </a:ext>
            </a:extLst>
          </p:cNvPr>
          <p:cNvSpPr/>
          <p:nvPr/>
        </p:nvSpPr>
        <p:spPr>
          <a:xfrm>
            <a:off x="6122276" y="1550165"/>
            <a:ext cx="5136934"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27C0598-255D-231B-D085-AD48DC15DD9B}"/>
              </a:ext>
            </a:extLst>
          </p:cNvPr>
          <p:cNvSpPr txBox="1"/>
          <p:nvPr/>
        </p:nvSpPr>
        <p:spPr>
          <a:xfrm>
            <a:off x="6495354" y="5549970"/>
            <a:ext cx="4225159" cy="707886"/>
          </a:xfrm>
          <a:prstGeom prst="rect">
            <a:avLst/>
          </a:prstGeom>
          <a:noFill/>
        </p:spPr>
        <p:txBody>
          <a:bodyPr wrap="square">
            <a:spAutoFit/>
          </a:bodyPr>
          <a:lstStyle/>
          <a:p>
            <a:r>
              <a:rPr lang="en-US" sz="2000" i="1" dirty="0"/>
              <a:t>https://</a:t>
            </a:r>
            <a:r>
              <a:rPr lang="en-US" sz="2000" i="1" dirty="0" err="1"/>
              <a:t>www.sciencedirect.com</a:t>
            </a:r>
            <a:r>
              <a:rPr lang="en-US" sz="2000" i="1" dirty="0"/>
              <a:t>/science/article/</a:t>
            </a:r>
            <a:r>
              <a:rPr lang="en-US" sz="2000" i="1" dirty="0" err="1"/>
              <a:t>pii</a:t>
            </a:r>
            <a:r>
              <a:rPr lang="en-US" sz="2000" i="1" dirty="0"/>
              <a:t>/S2352340924009466</a:t>
            </a:r>
          </a:p>
        </p:txBody>
      </p:sp>
      <p:sp>
        <p:nvSpPr>
          <p:cNvPr id="20" name="TextBox 19">
            <a:extLst>
              <a:ext uri="{FF2B5EF4-FFF2-40B4-BE49-F238E27FC236}">
                <a16:creationId xmlns:a16="http://schemas.microsoft.com/office/drawing/2014/main" id="{4207EA0F-C13E-4372-6C44-2E8D1ADF0E13}"/>
              </a:ext>
            </a:extLst>
          </p:cNvPr>
          <p:cNvSpPr txBox="1"/>
          <p:nvPr/>
        </p:nvSpPr>
        <p:spPr>
          <a:xfrm>
            <a:off x="7880670" y="1732955"/>
            <a:ext cx="3528462" cy="707886"/>
          </a:xfrm>
          <a:prstGeom prst="rect">
            <a:avLst/>
          </a:prstGeom>
          <a:noFill/>
        </p:spPr>
        <p:txBody>
          <a:bodyPr wrap="square" rtlCol="0">
            <a:spAutoFit/>
          </a:bodyPr>
          <a:lstStyle/>
          <a:p>
            <a:r>
              <a:rPr lang="en-US" sz="2000" b="1" dirty="0"/>
              <a:t>Transport Starter Data Kit, CCG, SLOCAT</a:t>
            </a:r>
          </a:p>
        </p:txBody>
      </p:sp>
      <p:pic>
        <p:nvPicPr>
          <p:cNvPr id="21" name="Picture 20">
            <a:extLst>
              <a:ext uri="{FF2B5EF4-FFF2-40B4-BE49-F238E27FC236}">
                <a16:creationId xmlns:a16="http://schemas.microsoft.com/office/drawing/2014/main" id="{BC992464-938F-8107-4CAF-904A51C4C972}"/>
              </a:ext>
            </a:extLst>
          </p:cNvPr>
          <p:cNvPicPr>
            <a:picLocks noChangeAspect="1"/>
          </p:cNvPicPr>
          <p:nvPr/>
        </p:nvPicPr>
        <p:blipFill>
          <a:blip r:embed="rId10"/>
          <a:srcRect b="11078"/>
          <a:stretch/>
        </p:blipFill>
        <p:spPr>
          <a:xfrm>
            <a:off x="6495354" y="2599486"/>
            <a:ext cx="3825842" cy="2890463"/>
          </a:xfrm>
          <a:prstGeom prst="rect">
            <a:avLst/>
          </a:prstGeom>
        </p:spPr>
      </p:pic>
      <p:pic>
        <p:nvPicPr>
          <p:cNvPr id="1032" name="Picture 8" descr="Resources — NDC Transport Initiative for Asia">
            <a:extLst>
              <a:ext uri="{FF2B5EF4-FFF2-40B4-BE49-F238E27FC236}">
                <a16:creationId xmlns:a16="http://schemas.microsoft.com/office/drawing/2014/main" id="{D595E742-C2F0-15BF-16F0-CABAD3F154F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92863" y="1875227"/>
            <a:ext cx="1050946" cy="4069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imate-Water-Energy | Geography and Environment | Loughborough University">
            <a:extLst>
              <a:ext uri="{FF2B5EF4-FFF2-40B4-BE49-F238E27FC236}">
                <a16:creationId xmlns:a16="http://schemas.microsoft.com/office/drawing/2014/main" id="{E1CDE5BC-7D41-D26C-9A8A-08A042A8C8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89974" y="1793273"/>
            <a:ext cx="594092" cy="5940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5E8E95-7778-F86F-0FD4-B4325D982F1C}"/>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jxe8EE">
            <a:hlinkClick r:id="" action="ppaction://media"/>
            <a:extLst>
              <a:ext uri="{FF2B5EF4-FFF2-40B4-BE49-F238E27FC236}">
                <a16:creationId xmlns:a16="http://schemas.microsoft.com/office/drawing/2014/main" id="{D4BCFC7C-5DA9-E8FD-74B7-8D03A9B92E1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947400" y="159532"/>
            <a:ext cx="812800" cy="812800"/>
          </a:xfrm>
          <a:prstGeom prst="rect">
            <a:avLst/>
          </a:prstGeom>
        </p:spPr>
      </p:pic>
    </p:spTree>
    <p:extLst>
      <p:ext uri="{BB962C8B-B14F-4D97-AF65-F5344CB8AC3E}">
        <p14:creationId xmlns:p14="http://schemas.microsoft.com/office/powerpoint/2010/main" val="413239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198FBA4-EE55-0E0A-7BEA-B79CB23F9F2B}"/>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1BC830E-9C4A-B300-B387-2C910ED81781}"/>
              </a:ext>
            </a:extLst>
          </p:cNvPr>
          <p:cNvGraphicFramePr>
            <a:graphicFrameLocks noChangeAspect="1"/>
          </p:cNvGraphicFramePr>
          <p:nvPr>
            <p:custDataLst>
              <p:tags r:id="rId1"/>
            </p:custDataLst>
            <p:extLst>
              <p:ext uri="{D42A27DB-BD31-4B8C-83A1-F6EECF244321}">
                <p14:modId xmlns:p14="http://schemas.microsoft.com/office/powerpoint/2010/main" val="26926048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91BC830E-9C4A-B300-B387-2C910ED81781}"/>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E43DCA33-6591-127C-BCD8-03B41C618A1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 </a:t>
            </a:r>
            <a:r>
              <a:rPr lang="sv-SE" sz="2800" dirty="0" err="1">
                <a:solidFill>
                  <a:srgbClr val="C00000"/>
                </a:solidFill>
              </a:rPr>
              <a:t>Sourcing</a:t>
            </a:r>
            <a:r>
              <a:rPr lang="sv-SE" dirty="0">
                <a:solidFill>
                  <a:srgbClr val="C00000"/>
                </a:solidFill>
              </a:rPr>
              <a:t> </a:t>
            </a:r>
            <a:r>
              <a:rPr lang="sv-SE" sz="2800" dirty="0">
                <a:solidFill>
                  <a:srgbClr val="C00000"/>
                </a:solidFill>
              </a:rPr>
              <a:t>Transport Data for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808759E2-10A7-9236-176E-7D0890CACB8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21</a:t>
            </a:fld>
            <a:endParaRPr lang="sv-SE" sz="1000" b="1" dirty="0">
              <a:solidFill>
                <a:schemeClr val="bg1"/>
              </a:solidFill>
            </a:endParaRPr>
          </a:p>
        </p:txBody>
      </p:sp>
      <p:sp>
        <p:nvSpPr>
          <p:cNvPr id="5" name="Google Shape;168;p13">
            <a:extLst>
              <a:ext uri="{FF2B5EF4-FFF2-40B4-BE49-F238E27FC236}">
                <a16:creationId xmlns:a16="http://schemas.microsoft.com/office/drawing/2014/main" id="{B10F162F-C3BF-C584-326C-CEB91DA7C835}"/>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Open Data Resources for Transport Modelling</a:t>
            </a:r>
          </a:p>
        </p:txBody>
      </p:sp>
      <p:pic>
        <p:nvPicPr>
          <p:cNvPr id="4" name="Picture 4" descr="IRF World Congress 2024 - Official Website of the International Road ...">
            <a:extLst>
              <a:ext uri="{FF2B5EF4-FFF2-40B4-BE49-F238E27FC236}">
                <a16:creationId xmlns:a16="http://schemas.microsoft.com/office/drawing/2014/main" id="{77ECF01E-F566-B034-197E-C400E82E1CA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8385"/>
          <a:stretch/>
        </p:blipFill>
        <p:spPr bwMode="auto">
          <a:xfrm>
            <a:off x="6537434" y="1900824"/>
            <a:ext cx="735724" cy="7396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58291B6-40E6-5EE4-6C43-A0E63FDBDD35}"/>
              </a:ext>
            </a:extLst>
          </p:cNvPr>
          <p:cNvSpPr txBox="1"/>
          <p:nvPr/>
        </p:nvSpPr>
        <p:spPr>
          <a:xfrm>
            <a:off x="6421821" y="5584057"/>
            <a:ext cx="3571812" cy="400110"/>
          </a:xfrm>
          <a:prstGeom prst="rect">
            <a:avLst/>
          </a:prstGeom>
          <a:noFill/>
        </p:spPr>
        <p:txBody>
          <a:bodyPr wrap="none" rtlCol="0">
            <a:spAutoFit/>
          </a:bodyPr>
          <a:lstStyle/>
          <a:p>
            <a:r>
              <a:rPr lang="en-US" sz="2000" i="1" dirty="0"/>
              <a:t>https://</a:t>
            </a:r>
            <a:r>
              <a:rPr lang="en-US" sz="2000" i="1" dirty="0" err="1"/>
              <a:t>worldroadstatistics.org</a:t>
            </a:r>
            <a:r>
              <a:rPr lang="en-US" sz="2000" i="1" dirty="0"/>
              <a:t>/</a:t>
            </a:r>
          </a:p>
        </p:txBody>
      </p:sp>
      <p:pic>
        <p:nvPicPr>
          <p:cNvPr id="15" name="Picture 14">
            <a:extLst>
              <a:ext uri="{FF2B5EF4-FFF2-40B4-BE49-F238E27FC236}">
                <a16:creationId xmlns:a16="http://schemas.microsoft.com/office/drawing/2014/main" id="{29CCB04F-31B9-B826-E02B-D8F1258E7449}"/>
              </a:ext>
            </a:extLst>
          </p:cNvPr>
          <p:cNvPicPr>
            <a:picLocks noChangeAspect="1"/>
          </p:cNvPicPr>
          <p:nvPr/>
        </p:nvPicPr>
        <p:blipFill>
          <a:blip r:embed="rId9"/>
          <a:srcRect r="4636"/>
          <a:stretch/>
        </p:blipFill>
        <p:spPr>
          <a:xfrm>
            <a:off x="6250220" y="3142643"/>
            <a:ext cx="4881046" cy="2053137"/>
          </a:xfrm>
          <a:prstGeom prst="rect">
            <a:avLst/>
          </a:prstGeom>
        </p:spPr>
      </p:pic>
      <p:sp>
        <p:nvSpPr>
          <p:cNvPr id="16" name="TextBox 15">
            <a:extLst>
              <a:ext uri="{FF2B5EF4-FFF2-40B4-BE49-F238E27FC236}">
                <a16:creationId xmlns:a16="http://schemas.microsoft.com/office/drawing/2014/main" id="{4E4A6650-008F-0C34-085C-BB8C4BCE2C7B}"/>
              </a:ext>
            </a:extLst>
          </p:cNvPr>
          <p:cNvSpPr txBox="1"/>
          <p:nvPr/>
        </p:nvSpPr>
        <p:spPr>
          <a:xfrm>
            <a:off x="7400063" y="1998082"/>
            <a:ext cx="3403789" cy="707886"/>
          </a:xfrm>
          <a:prstGeom prst="rect">
            <a:avLst/>
          </a:prstGeom>
          <a:noFill/>
        </p:spPr>
        <p:txBody>
          <a:bodyPr wrap="square" rtlCol="0">
            <a:spAutoFit/>
          </a:bodyPr>
          <a:lstStyle/>
          <a:p>
            <a:r>
              <a:rPr lang="en-US" sz="2000" b="1" dirty="0"/>
              <a:t>World Road Statistics,</a:t>
            </a:r>
          </a:p>
          <a:p>
            <a:r>
              <a:rPr lang="en-US" sz="2000" b="1" dirty="0"/>
              <a:t>IRF</a:t>
            </a:r>
          </a:p>
        </p:txBody>
      </p:sp>
      <p:sp>
        <p:nvSpPr>
          <p:cNvPr id="18" name="Rectangle 17">
            <a:extLst>
              <a:ext uri="{FF2B5EF4-FFF2-40B4-BE49-F238E27FC236}">
                <a16:creationId xmlns:a16="http://schemas.microsoft.com/office/drawing/2014/main" id="{7D57F513-76C3-18B1-61A5-F620F09CD558}"/>
              </a:ext>
            </a:extLst>
          </p:cNvPr>
          <p:cNvSpPr/>
          <p:nvPr/>
        </p:nvSpPr>
        <p:spPr>
          <a:xfrm>
            <a:off x="6122276" y="1550165"/>
            <a:ext cx="5136934"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D9A54D-3AF5-23EE-B120-8407DEC55BB9}"/>
              </a:ext>
            </a:extLst>
          </p:cNvPr>
          <p:cNvSpPr txBox="1"/>
          <p:nvPr/>
        </p:nvSpPr>
        <p:spPr>
          <a:xfrm>
            <a:off x="1129074" y="5584057"/>
            <a:ext cx="3767378" cy="400110"/>
          </a:xfrm>
          <a:prstGeom prst="rect">
            <a:avLst/>
          </a:prstGeom>
          <a:noFill/>
        </p:spPr>
        <p:txBody>
          <a:bodyPr wrap="none" rtlCol="0">
            <a:spAutoFit/>
          </a:bodyPr>
          <a:lstStyle/>
          <a:p>
            <a:r>
              <a:rPr lang="en-US" sz="2000" i="1" dirty="0"/>
              <a:t>https://</a:t>
            </a:r>
            <a:r>
              <a:rPr lang="en-US" sz="2000" i="1" dirty="0" err="1"/>
              <a:t>portal.transport-data.org</a:t>
            </a:r>
            <a:r>
              <a:rPr lang="en-US" sz="2000" i="1" dirty="0"/>
              <a:t>/</a:t>
            </a:r>
          </a:p>
        </p:txBody>
      </p:sp>
      <p:sp>
        <p:nvSpPr>
          <p:cNvPr id="20" name="TextBox 19">
            <a:extLst>
              <a:ext uri="{FF2B5EF4-FFF2-40B4-BE49-F238E27FC236}">
                <a16:creationId xmlns:a16="http://schemas.microsoft.com/office/drawing/2014/main" id="{00E47A45-56FD-57FB-6310-4D1BAEECED92}"/>
              </a:ext>
            </a:extLst>
          </p:cNvPr>
          <p:cNvSpPr txBox="1"/>
          <p:nvPr/>
        </p:nvSpPr>
        <p:spPr>
          <a:xfrm>
            <a:off x="2266238" y="1945998"/>
            <a:ext cx="3398446" cy="707886"/>
          </a:xfrm>
          <a:prstGeom prst="rect">
            <a:avLst/>
          </a:prstGeom>
          <a:noFill/>
        </p:spPr>
        <p:txBody>
          <a:bodyPr wrap="square" rtlCol="0">
            <a:spAutoFit/>
          </a:bodyPr>
          <a:lstStyle/>
          <a:p>
            <a:r>
              <a:rPr lang="en-US" sz="2000" b="1" dirty="0"/>
              <a:t>Transport Data Commons,</a:t>
            </a:r>
          </a:p>
          <a:p>
            <a:r>
              <a:rPr lang="en-US" sz="2000" b="1" dirty="0"/>
              <a:t>TDCI</a:t>
            </a:r>
          </a:p>
        </p:txBody>
      </p:sp>
      <p:pic>
        <p:nvPicPr>
          <p:cNvPr id="22" name="Picture 21">
            <a:extLst>
              <a:ext uri="{FF2B5EF4-FFF2-40B4-BE49-F238E27FC236}">
                <a16:creationId xmlns:a16="http://schemas.microsoft.com/office/drawing/2014/main" id="{B898FC38-2E20-C4E8-78A6-3DF8ABB82606}"/>
              </a:ext>
            </a:extLst>
          </p:cNvPr>
          <p:cNvPicPr>
            <a:picLocks noChangeAspect="1"/>
          </p:cNvPicPr>
          <p:nvPr/>
        </p:nvPicPr>
        <p:blipFill>
          <a:blip r:embed="rId10"/>
          <a:stretch>
            <a:fillRect/>
          </a:stretch>
        </p:blipFill>
        <p:spPr>
          <a:xfrm>
            <a:off x="985893" y="2935325"/>
            <a:ext cx="4836837" cy="2232099"/>
          </a:xfrm>
          <a:prstGeom prst="rect">
            <a:avLst/>
          </a:prstGeom>
        </p:spPr>
      </p:pic>
      <p:pic>
        <p:nvPicPr>
          <p:cNvPr id="23" name="Picture 6" descr="Transport Data Commons tools — TDC tools documentation">
            <a:extLst>
              <a:ext uri="{FF2B5EF4-FFF2-40B4-BE49-F238E27FC236}">
                <a16:creationId xmlns:a16="http://schemas.microsoft.com/office/drawing/2014/main" id="{FB77C8E0-50FF-5343-DDBC-839DE33442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33191" y="1922551"/>
            <a:ext cx="733501" cy="73350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8D537D2-20F4-1B04-B7E1-4012ED8BC741}"/>
              </a:ext>
            </a:extLst>
          </p:cNvPr>
          <p:cNvSpPr/>
          <p:nvPr/>
        </p:nvSpPr>
        <p:spPr>
          <a:xfrm>
            <a:off x="932791" y="1555531"/>
            <a:ext cx="4889939"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DE8204-B0D4-B8B8-8698-53AB2DA23507}"/>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ZwQfAn">
            <a:hlinkClick r:id="" action="ppaction://media"/>
            <a:extLst>
              <a:ext uri="{FF2B5EF4-FFF2-40B4-BE49-F238E27FC236}">
                <a16:creationId xmlns:a16="http://schemas.microsoft.com/office/drawing/2014/main" id="{F46D0849-343C-97C3-56DF-869AF3F9A50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7089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A64C7EE-9F7F-0BAD-93CB-CB95C054A80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DF1B70D-5E69-D575-637C-409839F8DFC5}"/>
              </a:ext>
            </a:extLst>
          </p:cNvPr>
          <p:cNvGraphicFramePr>
            <a:graphicFrameLocks noChangeAspect="1"/>
          </p:cNvGraphicFramePr>
          <p:nvPr>
            <p:custDataLst>
              <p:tags r:id="rId1"/>
            </p:custDataLst>
            <p:extLst>
              <p:ext uri="{D42A27DB-BD31-4B8C-83A1-F6EECF244321}">
                <p14:modId xmlns:p14="http://schemas.microsoft.com/office/powerpoint/2010/main" val="229795586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DF1B70D-5E69-D575-637C-409839F8DFC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FA34D07D-7A5E-D262-1CDB-6645A0935D9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 </a:t>
            </a:r>
            <a:r>
              <a:rPr lang="sv-SE" sz="2800" dirty="0" err="1">
                <a:solidFill>
                  <a:srgbClr val="C00000"/>
                </a:solidFill>
              </a:rPr>
              <a:t>Sourcing</a:t>
            </a:r>
            <a:r>
              <a:rPr lang="sv-SE" dirty="0">
                <a:solidFill>
                  <a:srgbClr val="C00000"/>
                </a:solidFill>
              </a:rPr>
              <a:t> </a:t>
            </a:r>
            <a:r>
              <a:rPr lang="sv-SE" sz="2800" dirty="0">
                <a:solidFill>
                  <a:srgbClr val="C00000"/>
                </a:solidFill>
              </a:rPr>
              <a:t>Transport Data for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B85E3836-509C-6F55-EFF1-360B9A48959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22</a:t>
            </a:fld>
            <a:endParaRPr lang="sv-SE" sz="1000" b="1" dirty="0">
              <a:solidFill>
                <a:schemeClr val="bg1"/>
              </a:solidFill>
            </a:endParaRPr>
          </a:p>
        </p:txBody>
      </p:sp>
      <p:sp>
        <p:nvSpPr>
          <p:cNvPr id="5" name="Google Shape;168;p13">
            <a:extLst>
              <a:ext uri="{FF2B5EF4-FFF2-40B4-BE49-F238E27FC236}">
                <a16:creationId xmlns:a16="http://schemas.microsoft.com/office/drawing/2014/main" id="{39D77A7C-5650-02DC-0210-62502BED4AB6}"/>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Open Data Resources for Transport Modelling</a:t>
            </a:r>
          </a:p>
        </p:txBody>
      </p:sp>
      <p:sp>
        <p:nvSpPr>
          <p:cNvPr id="17" name="Rectangle 16">
            <a:extLst>
              <a:ext uri="{FF2B5EF4-FFF2-40B4-BE49-F238E27FC236}">
                <a16:creationId xmlns:a16="http://schemas.microsoft.com/office/drawing/2014/main" id="{26506BFB-B262-FB76-6127-34B20046A94D}"/>
              </a:ext>
            </a:extLst>
          </p:cNvPr>
          <p:cNvSpPr/>
          <p:nvPr/>
        </p:nvSpPr>
        <p:spPr>
          <a:xfrm>
            <a:off x="932791" y="1555531"/>
            <a:ext cx="4889939"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A7493C-F1A5-2FCD-E08B-7B7253984E85}"/>
              </a:ext>
            </a:extLst>
          </p:cNvPr>
          <p:cNvPicPr>
            <a:picLocks noChangeAspect="1"/>
          </p:cNvPicPr>
          <p:nvPr/>
        </p:nvPicPr>
        <p:blipFill>
          <a:blip r:embed="rId8"/>
          <a:stretch>
            <a:fillRect/>
          </a:stretch>
        </p:blipFill>
        <p:spPr>
          <a:xfrm>
            <a:off x="1060734" y="3195324"/>
            <a:ext cx="4608902" cy="2107145"/>
          </a:xfrm>
          <a:prstGeom prst="rect">
            <a:avLst/>
          </a:prstGeom>
        </p:spPr>
      </p:pic>
      <p:pic>
        <p:nvPicPr>
          <p:cNvPr id="3074" name="Picture 2" descr="World Bank Group Logo - (1050x1050) Png Clipart Download">
            <a:extLst>
              <a:ext uri="{FF2B5EF4-FFF2-40B4-BE49-F238E27FC236}">
                <a16:creationId xmlns:a16="http://schemas.microsoft.com/office/drawing/2014/main" id="{CAECF18D-A422-2652-FE68-C37C11B21E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82886" y="2142500"/>
            <a:ext cx="580697" cy="5806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B9EBE8-4A61-99C7-37A8-B120C5957F65}"/>
              </a:ext>
            </a:extLst>
          </p:cNvPr>
          <p:cNvSpPr txBox="1"/>
          <p:nvPr/>
        </p:nvSpPr>
        <p:spPr>
          <a:xfrm>
            <a:off x="2263129" y="2095042"/>
            <a:ext cx="3403789" cy="707886"/>
          </a:xfrm>
          <a:prstGeom prst="rect">
            <a:avLst/>
          </a:prstGeom>
          <a:noFill/>
        </p:spPr>
        <p:txBody>
          <a:bodyPr wrap="square" rtlCol="0">
            <a:spAutoFit/>
          </a:bodyPr>
          <a:lstStyle/>
          <a:p>
            <a:r>
              <a:rPr lang="en-US" sz="2000" b="1" dirty="0" err="1"/>
              <a:t>DataBank</a:t>
            </a:r>
            <a:r>
              <a:rPr lang="en-US" sz="2000" b="1" dirty="0"/>
              <a:t>,</a:t>
            </a:r>
          </a:p>
          <a:p>
            <a:r>
              <a:rPr lang="en-US" sz="2000" b="1" dirty="0"/>
              <a:t>WBG</a:t>
            </a:r>
          </a:p>
        </p:txBody>
      </p:sp>
      <p:sp>
        <p:nvSpPr>
          <p:cNvPr id="9" name="TextBox 8">
            <a:extLst>
              <a:ext uri="{FF2B5EF4-FFF2-40B4-BE49-F238E27FC236}">
                <a16:creationId xmlns:a16="http://schemas.microsoft.com/office/drawing/2014/main" id="{426829CA-F163-B7B8-6A72-27337A4AEC40}"/>
              </a:ext>
            </a:extLst>
          </p:cNvPr>
          <p:cNvSpPr txBox="1"/>
          <p:nvPr/>
        </p:nvSpPr>
        <p:spPr>
          <a:xfrm>
            <a:off x="1170228" y="5572072"/>
            <a:ext cx="3201517" cy="400110"/>
          </a:xfrm>
          <a:prstGeom prst="rect">
            <a:avLst/>
          </a:prstGeom>
          <a:noFill/>
        </p:spPr>
        <p:txBody>
          <a:bodyPr wrap="none" rtlCol="0">
            <a:spAutoFit/>
          </a:bodyPr>
          <a:lstStyle/>
          <a:p>
            <a:r>
              <a:rPr lang="en-US" sz="2000" i="1" dirty="0"/>
              <a:t>https://</a:t>
            </a:r>
            <a:r>
              <a:rPr lang="en-US" sz="2000" i="1" dirty="0" err="1"/>
              <a:t>data.worldbank.org</a:t>
            </a:r>
            <a:r>
              <a:rPr lang="en-US" sz="2000" i="1" dirty="0"/>
              <a:t>/</a:t>
            </a:r>
          </a:p>
        </p:txBody>
      </p:sp>
      <p:pic>
        <p:nvPicPr>
          <p:cNvPr id="13" name="Picture 6" descr="pressroom | UIC - International union of railways">
            <a:extLst>
              <a:ext uri="{FF2B5EF4-FFF2-40B4-BE49-F238E27FC236}">
                <a16:creationId xmlns:a16="http://schemas.microsoft.com/office/drawing/2014/main" id="{81E65104-DAB6-67F2-51AC-102F581867B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28665"/>
          <a:stretch/>
        </p:blipFill>
        <p:spPr bwMode="auto">
          <a:xfrm>
            <a:off x="5941782" y="2026045"/>
            <a:ext cx="2002612" cy="6169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14E4E9B7-8364-E195-7EE0-1E5E9A19B5AD}"/>
              </a:ext>
            </a:extLst>
          </p:cNvPr>
          <p:cNvPicPr>
            <a:picLocks noChangeAspect="1"/>
          </p:cNvPicPr>
          <p:nvPr/>
        </p:nvPicPr>
        <p:blipFill>
          <a:blip r:embed="rId11"/>
          <a:stretch>
            <a:fillRect/>
          </a:stretch>
        </p:blipFill>
        <p:spPr>
          <a:xfrm>
            <a:off x="6455546" y="2988325"/>
            <a:ext cx="4507555" cy="2361775"/>
          </a:xfrm>
          <a:prstGeom prst="rect">
            <a:avLst/>
          </a:prstGeom>
        </p:spPr>
      </p:pic>
      <p:sp>
        <p:nvSpPr>
          <p:cNvPr id="20" name="TextBox 19">
            <a:extLst>
              <a:ext uri="{FF2B5EF4-FFF2-40B4-BE49-F238E27FC236}">
                <a16:creationId xmlns:a16="http://schemas.microsoft.com/office/drawing/2014/main" id="{370018FD-4AB8-B26D-3144-5E128F2A5F88}"/>
              </a:ext>
            </a:extLst>
          </p:cNvPr>
          <p:cNvSpPr txBox="1"/>
          <p:nvPr/>
        </p:nvSpPr>
        <p:spPr>
          <a:xfrm>
            <a:off x="6536797" y="5584057"/>
            <a:ext cx="2815194" cy="400110"/>
          </a:xfrm>
          <a:prstGeom prst="rect">
            <a:avLst/>
          </a:prstGeom>
          <a:noFill/>
        </p:spPr>
        <p:txBody>
          <a:bodyPr wrap="none" rtlCol="0">
            <a:spAutoFit/>
          </a:bodyPr>
          <a:lstStyle/>
          <a:p>
            <a:r>
              <a:rPr lang="en-US" sz="2000" i="1" dirty="0"/>
              <a:t>https://</a:t>
            </a:r>
            <a:r>
              <a:rPr lang="en-US" sz="2000" i="1" dirty="0" err="1"/>
              <a:t>uic-stats.uic.org</a:t>
            </a:r>
            <a:r>
              <a:rPr lang="en-US" sz="2000" i="1" dirty="0"/>
              <a:t>/</a:t>
            </a:r>
          </a:p>
        </p:txBody>
      </p:sp>
      <p:sp>
        <p:nvSpPr>
          <p:cNvPr id="21" name="TextBox 20">
            <a:extLst>
              <a:ext uri="{FF2B5EF4-FFF2-40B4-BE49-F238E27FC236}">
                <a16:creationId xmlns:a16="http://schemas.microsoft.com/office/drawing/2014/main" id="{F4612D67-037C-BDF9-4ACB-95D753C8AEBC}"/>
              </a:ext>
            </a:extLst>
          </p:cNvPr>
          <p:cNvSpPr txBox="1"/>
          <p:nvPr/>
        </p:nvSpPr>
        <p:spPr>
          <a:xfrm>
            <a:off x="8305297" y="1935155"/>
            <a:ext cx="2465066" cy="707886"/>
          </a:xfrm>
          <a:prstGeom prst="rect">
            <a:avLst/>
          </a:prstGeom>
          <a:noFill/>
        </p:spPr>
        <p:txBody>
          <a:bodyPr wrap="square" rtlCol="0">
            <a:spAutoFit/>
          </a:bodyPr>
          <a:lstStyle/>
          <a:p>
            <a:r>
              <a:rPr lang="en-US" sz="2000" b="1" dirty="0" err="1"/>
              <a:t>Railisa</a:t>
            </a:r>
            <a:r>
              <a:rPr lang="en-US" sz="2000" b="1" dirty="0"/>
              <a:t>,</a:t>
            </a:r>
          </a:p>
          <a:p>
            <a:r>
              <a:rPr lang="en-US" sz="2000" b="1" dirty="0"/>
              <a:t>UIC</a:t>
            </a:r>
          </a:p>
        </p:txBody>
      </p:sp>
      <p:sp>
        <p:nvSpPr>
          <p:cNvPr id="23" name="Rectangle 22">
            <a:extLst>
              <a:ext uri="{FF2B5EF4-FFF2-40B4-BE49-F238E27FC236}">
                <a16:creationId xmlns:a16="http://schemas.microsoft.com/office/drawing/2014/main" id="{533EE2F0-91D9-8E7D-BF12-EA7148601B67}"/>
              </a:ext>
            </a:extLst>
          </p:cNvPr>
          <p:cNvSpPr/>
          <p:nvPr/>
        </p:nvSpPr>
        <p:spPr>
          <a:xfrm>
            <a:off x="6122276" y="1550165"/>
            <a:ext cx="5136934"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20F602F-0121-EA8D-76C3-E5B782B79A6D}"/>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uvvoice.com-20250203-EPNC1O">
            <a:hlinkClick r:id="" action="ppaction://media"/>
            <a:extLst>
              <a:ext uri="{FF2B5EF4-FFF2-40B4-BE49-F238E27FC236}">
                <a16:creationId xmlns:a16="http://schemas.microsoft.com/office/drawing/2014/main" id="{ACEE0EBC-A445-EDF8-756E-41524F984135}"/>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25332" y="158323"/>
            <a:ext cx="812800" cy="812800"/>
          </a:xfrm>
          <a:prstGeom prst="rect">
            <a:avLst/>
          </a:prstGeom>
        </p:spPr>
      </p:pic>
    </p:spTree>
    <p:extLst>
      <p:ext uri="{BB962C8B-B14F-4D97-AF65-F5344CB8AC3E}">
        <p14:creationId xmlns:p14="http://schemas.microsoft.com/office/powerpoint/2010/main" val="258515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3938BF-E4E1-ADE7-D87B-8FEDBAE70915}"/>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9A994BE-A304-0A3C-A605-E4F2ECF46212}"/>
              </a:ext>
            </a:extLst>
          </p:cNvPr>
          <p:cNvGraphicFramePr>
            <a:graphicFrameLocks noChangeAspect="1"/>
          </p:cNvGraphicFramePr>
          <p:nvPr>
            <p:custDataLst>
              <p:tags r:id="rId1"/>
            </p:custDataLst>
            <p:extLst>
              <p:ext uri="{D42A27DB-BD31-4B8C-83A1-F6EECF244321}">
                <p14:modId xmlns:p14="http://schemas.microsoft.com/office/powerpoint/2010/main" val="41546120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9A994BE-A304-0A3C-A605-E4F2ECF4621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5C31543B-4D35-DFBC-8E19-9DA1EF432C49}"/>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2. </a:t>
            </a:r>
            <a:r>
              <a:rPr lang="sv-SE" sz="2800" dirty="0" err="1">
                <a:solidFill>
                  <a:srgbClr val="C00000"/>
                </a:solidFill>
              </a:rPr>
              <a:t>Sourcing</a:t>
            </a:r>
            <a:r>
              <a:rPr lang="sv-SE" dirty="0">
                <a:solidFill>
                  <a:srgbClr val="C00000"/>
                </a:solidFill>
              </a:rPr>
              <a:t> </a:t>
            </a:r>
            <a:r>
              <a:rPr lang="sv-SE" sz="2800" dirty="0">
                <a:solidFill>
                  <a:srgbClr val="C00000"/>
                </a:solidFill>
              </a:rPr>
              <a:t>Transport Data for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98CD7395-DF44-EC1F-151D-489603451B3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23</a:t>
            </a:fld>
            <a:endParaRPr lang="sv-SE" sz="1000" b="1" dirty="0">
              <a:solidFill>
                <a:schemeClr val="bg1"/>
              </a:solidFill>
            </a:endParaRPr>
          </a:p>
        </p:txBody>
      </p:sp>
      <p:sp>
        <p:nvSpPr>
          <p:cNvPr id="5" name="Google Shape;168;p13">
            <a:extLst>
              <a:ext uri="{FF2B5EF4-FFF2-40B4-BE49-F238E27FC236}">
                <a16:creationId xmlns:a16="http://schemas.microsoft.com/office/drawing/2014/main" id="{8116490A-501D-0811-E851-BD763815FD5C}"/>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Open Data Resources for Transport Modelling</a:t>
            </a:r>
          </a:p>
        </p:txBody>
      </p:sp>
      <p:sp>
        <p:nvSpPr>
          <p:cNvPr id="17" name="Rectangle 16">
            <a:extLst>
              <a:ext uri="{FF2B5EF4-FFF2-40B4-BE49-F238E27FC236}">
                <a16:creationId xmlns:a16="http://schemas.microsoft.com/office/drawing/2014/main" id="{5DE53D3E-CDD3-AA58-9786-A615583FD5FF}"/>
              </a:ext>
            </a:extLst>
          </p:cNvPr>
          <p:cNvSpPr/>
          <p:nvPr/>
        </p:nvSpPr>
        <p:spPr>
          <a:xfrm>
            <a:off x="932791" y="1555531"/>
            <a:ext cx="4889939"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A688C1E-419E-5D60-7EE3-0226194C51F0}"/>
              </a:ext>
            </a:extLst>
          </p:cNvPr>
          <p:cNvSpPr txBox="1"/>
          <p:nvPr/>
        </p:nvSpPr>
        <p:spPr>
          <a:xfrm>
            <a:off x="2136340" y="1807821"/>
            <a:ext cx="3619537" cy="707886"/>
          </a:xfrm>
          <a:prstGeom prst="rect">
            <a:avLst/>
          </a:prstGeom>
          <a:noFill/>
        </p:spPr>
        <p:txBody>
          <a:bodyPr wrap="square" rtlCol="0">
            <a:spAutoFit/>
          </a:bodyPr>
          <a:lstStyle/>
          <a:p>
            <a:r>
              <a:rPr lang="en-US" sz="2000" b="1" dirty="0"/>
              <a:t>Demand Technologies Data,</a:t>
            </a:r>
          </a:p>
          <a:p>
            <a:r>
              <a:rPr lang="en-US" sz="2000" b="1" dirty="0"/>
              <a:t>IEA-ETSAP</a:t>
            </a:r>
          </a:p>
        </p:txBody>
      </p:sp>
      <p:sp>
        <p:nvSpPr>
          <p:cNvPr id="9" name="TextBox 8">
            <a:extLst>
              <a:ext uri="{FF2B5EF4-FFF2-40B4-BE49-F238E27FC236}">
                <a16:creationId xmlns:a16="http://schemas.microsoft.com/office/drawing/2014/main" id="{0104CD12-2573-8429-67E5-A91624A44E6F}"/>
              </a:ext>
            </a:extLst>
          </p:cNvPr>
          <p:cNvSpPr txBox="1"/>
          <p:nvPr/>
        </p:nvSpPr>
        <p:spPr>
          <a:xfrm>
            <a:off x="1147933" y="5276280"/>
            <a:ext cx="4548350" cy="1015663"/>
          </a:xfrm>
          <a:prstGeom prst="rect">
            <a:avLst/>
          </a:prstGeom>
          <a:noFill/>
        </p:spPr>
        <p:txBody>
          <a:bodyPr wrap="square" rtlCol="0">
            <a:spAutoFit/>
          </a:bodyPr>
          <a:lstStyle/>
          <a:p>
            <a:r>
              <a:rPr lang="en-US" sz="2000" i="1" dirty="0"/>
              <a:t>https://</a:t>
            </a:r>
            <a:r>
              <a:rPr lang="en-US" sz="2000" i="1" dirty="0" err="1"/>
              <a:t>iea-etsap.org</a:t>
            </a:r>
            <a:r>
              <a:rPr lang="en-US" sz="2000" i="1" dirty="0"/>
              <a:t>/</a:t>
            </a:r>
            <a:r>
              <a:rPr lang="en-US" sz="2000" i="1" dirty="0" err="1"/>
              <a:t>index.php</a:t>
            </a:r>
            <a:r>
              <a:rPr lang="en-US" sz="2000" i="1" dirty="0"/>
              <a:t>/energy-technology-data/energy-demand-technologies-data</a:t>
            </a:r>
          </a:p>
        </p:txBody>
      </p:sp>
      <p:pic>
        <p:nvPicPr>
          <p:cNvPr id="4" name="Picture 3">
            <a:extLst>
              <a:ext uri="{FF2B5EF4-FFF2-40B4-BE49-F238E27FC236}">
                <a16:creationId xmlns:a16="http://schemas.microsoft.com/office/drawing/2014/main" id="{480BE9BD-5794-5FA1-2C0A-883618DA5568}"/>
              </a:ext>
            </a:extLst>
          </p:cNvPr>
          <p:cNvPicPr>
            <a:picLocks noChangeAspect="1"/>
          </p:cNvPicPr>
          <p:nvPr/>
        </p:nvPicPr>
        <p:blipFill>
          <a:blip r:embed="rId8"/>
          <a:stretch>
            <a:fillRect/>
          </a:stretch>
        </p:blipFill>
        <p:spPr>
          <a:xfrm>
            <a:off x="1287665" y="2653884"/>
            <a:ext cx="4295456" cy="2484219"/>
          </a:xfrm>
          <a:prstGeom prst="rect">
            <a:avLst/>
          </a:prstGeom>
        </p:spPr>
      </p:pic>
      <p:pic>
        <p:nvPicPr>
          <p:cNvPr id="4098" name="Picture 2" descr="IEA-ETSAP | Times">
            <a:extLst>
              <a:ext uri="{FF2B5EF4-FFF2-40B4-BE49-F238E27FC236}">
                <a16:creationId xmlns:a16="http://schemas.microsoft.com/office/drawing/2014/main" id="{EEBC656A-9474-3A85-2D60-3B12E2A3DE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7716" y="1998082"/>
            <a:ext cx="885704" cy="3201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F70BE65-99A1-AAB9-7FD7-FFD3C0EEDF5A}"/>
              </a:ext>
            </a:extLst>
          </p:cNvPr>
          <p:cNvSpPr txBox="1"/>
          <p:nvPr/>
        </p:nvSpPr>
        <p:spPr>
          <a:xfrm>
            <a:off x="6421821" y="5584057"/>
            <a:ext cx="3029997" cy="400110"/>
          </a:xfrm>
          <a:prstGeom prst="rect">
            <a:avLst/>
          </a:prstGeom>
          <a:noFill/>
        </p:spPr>
        <p:txBody>
          <a:bodyPr wrap="none" rtlCol="0">
            <a:spAutoFit/>
          </a:bodyPr>
          <a:lstStyle/>
          <a:p>
            <a:r>
              <a:rPr lang="en-US" sz="2000" i="1" dirty="0"/>
              <a:t>https://</a:t>
            </a:r>
            <a:r>
              <a:rPr lang="en-US" sz="2000" i="1" dirty="0" err="1"/>
              <a:t>data.europa.eu</a:t>
            </a:r>
            <a:r>
              <a:rPr lang="en-US" sz="2000" i="1" dirty="0"/>
              <a:t>/</a:t>
            </a:r>
            <a:r>
              <a:rPr lang="en-US" sz="2000" i="1" dirty="0" err="1"/>
              <a:t>en</a:t>
            </a:r>
            <a:endParaRPr lang="en-US" sz="2000" i="1" dirty="0"/>
          </a:p>
        </p:txBody>
      </p:sp>
      <p:sp>
        <p:nvSpPr>
          <p:cNvPr id="13" name="TextBox 12">
            <a:extLst>
              <a:ext uri="{FF2B5EF4-FFF2-40B4-BE49-F238E27FC236}">
                <a16:creationId xmlns:a16="http://schemas.microsoft.com/office/drawing/2014/main" id="{93D4B22D-88D7-8A3C-536B-B29AB3315845}"/>
              </a:ext>
            </a:extLst>
          </p:cNvPr>
          <p:cNvSpPr txBox="1"/>
          <p:nvPr/>
        </p:nvSpPr>
        <p:spPr>
          <a:xfrm>
            <a:off x="7625838" y="1998082"/>
            <a:ext cx="3178014" cy="707886"/>
          </a:xfrm>
          <a:prstGeom prst="rect">
            <a:avLst/>
          </a:prstGeom>
          <a:noFill/>
        </p:spPr>
        <p:txBody>
          <a:bodyPr wrap="square" rtlCol="0">
            <a:spAutoFit/>
          </a:bodyPr>
          <a:lstStyle/>
          <a:p>
            <a:r>
              <a:rPr lang="en-US" sz="2000" b="1" dirty="0"/>
              <a:t>European Data Portal,</a:t>
            </a:r>
          </a:p>
          <a:p>
            <a:r>
              <a:rPr lang="en-US" sz="2000" b="1" dirty="0"/>
              <a:t>EU</a:t>
            </a:r>
          </a:p>
        </p:txBody>
      </p:sp>
      <p:sp>
        <p:nvSpPr>
          <p:cNvPr id="15" name="Rectangle 14">
            <a:extLst>
              <a:ext uri="{FF2B5EF4-FFF2-40B4-BE49-F238E27FC236}">
                <a16:creationId xmlns:a16="http://schemas.microsoft.com/office/drawing/2014/main" id="{2B589EFA-24CF-D746-8CE0-1D68FD2211F0}"/>
              </a:ext>
            </a:extLst>
          </p:cNvPr>
          <p:cNvSpPr/>
          <p:nvPr/>
        </p:nvSpPr>
        <p:spPr>
          <a:xfrm>
            <a:off x="6122276" y="1550165"/>
            <a:ext cx="5136934" cy="4845269"/>
          </a:xfrm>
          <a:prstGeom prst="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BAC46753-51E1-C4AB-06CB-D98F383646BC}"/>
              </a:ext>
            </a:extLst>
          </p:cNvPr>
          <p:cNvPicPr>
            <a:picLocks noChangeAspect="1"/>
          </p:cNvPicPr>
          <p:nvPr/>
        </p:nvPicPr>
        <p:blipFill>
          <a:blip r:embed="rId10"/>
          <a:stretch>
            <a:fillRect/>
          </a:stretch>
        </p:blipFill>
        <p:spPr>
          <a:xfrm>
            <a:off x="6421821" y="2991125"/>
            <a:ext cx="4403840" cy="2311344"/>
          </a:xfrm>
          <a:prstGeom prst="rect">
            <a:avLst/>
          </a:prstGeom>
        </p:spPr>
      </p:pic>
      <p:pic>
        <p:nvPicPr>
          <p:cNvPr id="20" name="Picture 4" descr="European Union Logo PNG Transparent &amp; SVG Vector - Freebie Supply">
            <a:extLst>
              <a:ext uri="{FF2B5EF4-FFF2-40B4-BE49-F238E27FC236}">
                <a16:creationId xmlns:a16="http://schemas.microsoft.com/office/drawing/2014/main" id="{1D127D03-0DD9-A567-D2F1-7872090B9F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21821" y="1826019"/>
            <a:ext cx="1052012" cy="10520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6DBCE98-AE90-FF85-8155-EA77D1359601}"/>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uvvoice.com-20250203-s4po7e">
            <a:hlinkClick r:id="" action="ppaction://media"/>
            <a:extLst>
              <a:ext uri="{FF2B5EF4-FFF2-40B4-BE49-F238E27FC236}">
                <a16:creationId xmlns:a16="http://schemas.microsoft.com/office/drawing/2014/main" id="{DA9C855C-39A2-B157-F990-6ED3D7216C64}"/>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25332" y="187516"/>
            <a:ext cx="812800" cy="812800"/>
          </a:xfrm>
          <a:prstGeom prst="rect">
            <a:avLst/>
          </a:prstGeom>
        </p:spPr>
      </p:pic>
    </p:spTree>
    <p:extLst>
      <p:ext uri="{BB962C8B-B14F-4D97-AF65-F5344CB8AC3E}">
        <p14:creationId xmlns:p14="http://schemas.microsoft.com/office/powerpoint/2010/main" val="15139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76CB3BE-763B-A524-3DB5-4D241BABEBD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0DFEBC-7D9F-1FD4-0E4A-59B730E150F1}"/>
              </a:ext>
            </a:extLst>
          </p:cNvPr>
          <p:cNvGraphicFramePr>
            <a:graphicFrameLocks noChangeAspect="1"/>
          </p:cNvGraphicFramePr>
          <p:nvPr>
            <p:custDataLst>
              <p:tags r:id="rId1"/>
            </p:custDataLst>
            <p:extLst>
              <p:ext uri="{D42A27DB-BD31-4B8C-83A1-F6EECF244321}">
                <p14:modId xmlns:p14="http://schemas.microsoft.com/office/powerpoint/2010/main" val="60384101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360DFEBC-7D9F-1FD4-0E4A-59B730E150F1}"/>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1" name="Rounded Rectangle 10">
            <a:extLst>
              <a:ext uri="{FF2B5EF4-FFF2-40B4-BE49-F238E27FC236}">
                <a16:creationId xmlns:a16="http://schemas.microsoft.com/office/drawing/2014/main" id="{E9E7F222-FB8F-7B9F-93A8-82C922FEB471}"/>
              </a:ext>
            </a:extLst>
          </p:cNvPr>
          <p:cNvSpPr/>
          <p:nvPr/>
        </p:nvSpPr>
        <p:spPr>
          <a:xfrm>
            <a:off x="631132" y="5300636"/>
            <a:ext cx="5958853" cy="966952"/>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3182F61B-935C-6DBF-EA20-D257D6A10441}"/>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A9F4F3C5-076A-0934-B15E-434320522B6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24</a:t>
            </a:fld>
            <a:endParaRPr lang="sv-SE" sz="1000" b="1" dirty="0">
              <a:solidFill>
                <a:schemeClr val="bg1"/>
              </a:solidFill>
            </a:endParaRPr>
          </a:p>
        </p:txBody>
      </p:sp>
      <p:sp>
        <p:nvSpPr>
          <p:cNvPr id="4" name="Google Shape;168;p13">
            <a:extLst>
              <a:ext uri="{FF2B5EF4-FFF2-40B4-BE49-F238E27FC236}">
                <a16:creationId xmlns:a16="http://schemas.microsoft.com/office/drawing/2014/main" id="{64A1EF25-C0D1-AAC4-8DF5-E0D1DA4BDA25}"/>
              </a:ext>
            </a:extLst>
          </p:cNvPr>
          <p:cNvSpPr txBox="1">
            <a:spLocks/>
          </p:cNvSpPr>
          <p:nvPr/>
        </p:nvSpPr>
        <p:spPr>
          <a:xfrm>
            <a:off x="838200" y="1608084"/>
            <a:ext cx="10515600" cy="3641834"/>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Data gaps refer to missing, incomplete, or insufficient information on datasets that prevent accurate analysis, decision-making, or modelling.</a:t>
            </a:r>
          </a:p>
          <a:p>
            <a:pPr>
              <a:spcBef>
                <a:spcPts val="0"/>
              </a:spcBef>
              <a:buClr>
                <a:schemeClr val="dk1"/>
              </a:buClr>
              <a:buSzPts val="2800"/>
            </a:pPr>
            <a:endParaRPr lang="en-GB" sz="2000" dirty="0"/>
          </a:p>
          <a:p>
            <a:pPr>
              <a:spcBef>
                <a:spcPts val="0"/>
              </a:spcBef>
              <a:buClr>
                <a:schemeClr val="dk1"/>
              </a:buClr>
              <a:buSzPts val="2800"/>
            </a:pPr>
            <a:r>
              <a:rPr lang="en-GB" sz="2000" dirty="0"/>
              <a:t>Data gaps can appear due to various reasons:</a:t>
            </a:r>
          </a:p>
          <a:p>
            <a:pPr>
              <a:spcBef>
                <a:spcPts val="0"/>
              </a:spcBef>
              <a:buClr>
                <a:schemeClr val="dk1"/>
              </a:buClr>
              <a:buSzPts val="2800"/>
            </a:pPr>
            <a:endParaRPr lang="en-GB" sz="2000" dirty="0"/>
          </a:p>
          <a:p>
            <a:pPr marL="342900" indent="-342900">
              <a:spcBef>
                <a:spcPts val="0"/>
              </a:spcBef>
              <a:buClr>
                <a:schemeClr val="dk1"/>
              </a:buClr>
              <a:buSzPts val="2800"/>
              <a:buFont typeface="Arial" panose="020B0604020202020204" pitchFamily="34" charset="0"/>
              <a:buChar char="•"/>
            </a:pPr>
            <a:r>
              <a:rPr lang="en-GB" sz="2000" dirty="0"/>
              <a:t>Limited data collection</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Outdated models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Inaccessible sources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Lack of data standardization</a:t>
            </a:r>
          </a:p>
          <a:p>
            <a:pPr>
              <a:spcBef>
                <a:spcPts val="0"/>
              </a:spcBef>
              <a:buClr>
                <a:schemeClr val="dk1"/>
              </a:buClr>
              <a:buSzPts val="2800"/>
            </a:pPr>
            <a:endParaRPr lang="en-GB" sz="2000" dirty="0"/>
          </a:p>
          <a:p>
            <a:pPr>
              <a:spcBef>
                <a:spcPts val="0"/>
              </a:spcBef>
              <a:buClr>
                <a:schemeClr val="dk1"/>
              </a:buClr>
              <a:buSzPts val="2800"/>
            </a:pPr>
            <a:endParaRPr lang="en-GB" sz="2000" dirty="0"/>
          </a:p>
          <a:p>
            <a:pPr>
              <a:spcBef>
                <a:spcPts val="0"/>
              </a:spcBef>
              <a:buClr>
                <a:schemeClr val="dk1"/>
              </a:buClr>
              <a:buSzPts val="2800"/>
            </a:pPr>
            <a:r>
              <a:rPr lang="en-GB" sz="2000" dirty="0"/>
              <a:t>Data gaps are common when modelling the </a:t>
            </a:r>
          </a:p>
          <a:p>
            <a:pPr>
              <a:spcBef>
                <a:spcPts val="0"/>
              </a:spcBef>
              <a:buClr>
                <a:schemeClr val="dk1"/>
              </a:buClr>
              <a:buSzPts val="2800"/>
            </a:pPr>
            <a:r>
              <a:rPr lang="en-GB" sz="2000" dirty="0"/>
              <a:t>transport sector in </a:t>
            </a:r>
            <a:r>
              <a:rPr lang="en-GB" sz="2000" dirty="0" err="1"/>
              <a:t>OSeMOSYS</a:t>
            </a:r>
            <a:r>
              <a:rPr lang="en-GB" sz="2000" dirty="0"/>
              <a:t> – so don’t worry!</a:t>
            </a:r>
          </a:p>
          <a:p>
            <a:pPr>
              <a:spcBef>
                <a:spcPts val="0"/>
              </a:spcBef>
              <a:buClr>
                <a:schemeClr val="dk1"/>
              </a:buClr>
              <a:buSzPts val="2800"/>
            </a:pPr>
            <a:endParaRPr lang="en-GB" sz="2000" dirty="0"/>
          </a:p>
        </p:txBody>
      </p:sp>
      <p:sp>
        <p:nvSpPr>
          <p:cNvPr id="5" name="Google Shape;168;p13">
            <a:extLst>
              <a:ext uri="{FF2B5EF4-FFF2-40B4-BE49-F238E27FC236}">
                <a16:creationId xmlns:a16="http://schemas.microsoft.com/office/drawing/2014/main" id="{55CD7762-2E8B-F84F-06D2-0C802274ECAF}"/>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Identifying Data Gaps</a:t>
            </a:r>
          </a:p>
        </p:txBody>
      </p:sp>
      <p:pic>
        <p:nvPicPr>
          <p:cNvPr id="5122" name="Picture 2" descr="Chart with Gaps in Data - amCharts">
            <a:extLst>
              <a:ext uri="{FF2B5EF4-FFF2-40B4-BE49-F238E27FC236}">
                <a16:creationId xmlns:a16="http://schemas.microsoft.com/office/drawing/2014/main" id="{F115B172-89AD-CA60-8793-B4565BC2BD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9985" y="2342271"/>
            <a:ext cx="4390295" cy="2958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8F999D-B807-CC38-5A48-D8001E312132}"/>
              </a:ext>
            </a:extLst>
          </p:cNvPr>
          <p:cNvSpPr txBox="1"/>
          <p:nvPr/>
        </p:nvSpPr>
        <p:spPr>
          <a:xfrm>
            <a:off x="9665496" y="5249917"/>
            <a:ext cx="1314784" cy="246221"/>
          </a:xfrm>
          <a:prstGeom prst="rect">
            <a:avLst/>
          </a:prstGeom>
          <a:noFill/>
        </p:spPr>
        <p:txBody>
          <a:bodyPr wrap="none" rtlCol="0">
            <a:spAutoFit/>
          </a:bodyPr>
          <a:lstStyle/>
          <a:p>
            <a:r>
              <a:rPr lang="en-US" sz="1000" i="1" dirty="0"/>
              <a:t>(Source: </a:t>
            </a:r>
            <a:r>
              <a:rPr lang="en-US" sz="1000" i="1" dirty="0" err="1">
                <a:hlinkClick r:id="rId9"/>
              </a:rPr>
              <a:t>AmCharts</a:t>
            </a:r>
            <a:r>
              <a:rPr lang="en-US" sz="1000" i="1" dirty="0"/>
              <a:t>)</a:t>
            </a:r>
          </a:p>
        </p:txBody>
      </p:sp>
      <p:cxnSp>
        <p:nvCxnSpPr>
          <p:cNvPr id="9" name="Straight Arrow Connector 8">
            <a:extLst>
              <a:ext uri="{FF2B5EF4-FFF2-40B4-BE49-F238E27FC236}">
                <a16:creationId xmlns:a16="http://schemas.microsoft.com/office/drawing/2014/main" id="{52D4267C-7D50-06B5-F710-09F90F77F72E}"/>
              </a:ext>
            </a:extLst>
          </p:cNvPr>
          <p:cNvCxnSpPr/>
          <p:nvPr/>
        </p:nvCxnSpPr>
        <p:spPr>
          <a:xfrm>
            <a:off x="9270124" y="4237279"/>
            <a:ext cx="458434" cy="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86191562-8E7A-24D1-AB95-785EB090725B}"/>
              </a:ext>
            </a:extLst>
          </p:cNvPr>
          <p:cNvSpPr txBox="1"/>
          <p:nvPr/>
        </p:nvSpPr>
        <p:spPr>
          <a:xfrm>
            <a:off x="9095062" y="4317755"/>
            <a:ext cx="808558" cy="276999"/>
          </a:xfrm>
          <a:prstGeom prst="rect">
            <a:avLst/>
          </a:prstGeom>
          <a:noFill/>
        </p:spPr>
        <p:txBody>
          <a:bodyPr wrap="square" rtlCol="0">
            <a:spAutoFit/>
          </a:bodyPr>
          <a:lstStyle/>
          <a:p>
            <a:pPr algn="ctr"/>
            <a:r>
              <a:rPr lang="en-US" sz="1200" dirty="0">
                <a:solidFill>
                  <a:schemeClr val="accent2"/>
                </a:solidFill>
              </a:rPr>
              <a:t>data gap</a:t>
            </a:r>
          </a:p>
        </p:txBody>
      </p:sp>
      <p:cxnSp>
        <p:nvCxnSpPr>
          <p:cNvPr id="12" name="Straight Arrow Connector 11">
            <a:extLst>
              <a:ext uri="{FF2B5EF4-FFF2-40B4-BE49-F238E27FC236}">
                <a16:creationId xmlns:a16="http://schemas.microsoft.com/office/drawing/2014/main" id="{01526C19-ED33-E6F9-1E3B-4655ABE03221}"/>
              </a:ext>
            </a:extLst>
          </p:cNvPr>
          <p:cNvCxnSpPr>
            <a:cxnSpLocks/>
          </p:cNvCxnSpPr>
          <p:nvPr/>
        </p:nvCxnSpPr>
        <p:spPr>
          <a:xfrm>
            <a:off x="8088046" y="4233037"/>
            <a:ext cx="267678" cy="4242"/>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023199D3-F625-E723-AEC7-EEE19A695A49}"/>
              </a:ext>
            </a:extLst>
          </p:cNvPr>
          <p:cNvSpPr txBox="1"/>
          <p:nvPr/>
        </p:nvSpPr>
        <p:spPr>
          <a:xfrm>
            <a:off x="7831540" y="4317755"/>
            <a:ext cx="808558" cy="276999"/>
          </a:xfrm>
          <a:prstGeom prst="rect">
            <a:avLst/>
          </a:prstGeom>
          <a:noFill/>
        </p:spPr>
        <p:txBody>
          <a:bodyPr wrap="square" rtlCol="0">
            <a:spAutoFit/>
          </a:bodyPr>
          <a:lstStyle/>
          <a:p>
            <a:pPr algn="ctr"/>
            <a:r>
              <a:rPr lang="en-US" sz="1200" dirty="0">
                <a:solidFill>
                  <a:schemeClr val="accent2"/>
                </a:solidFill>
              </a:rPr>
              <a:t>data gap</a:t>
            </a:r>
          </a:p>
        </p:txBody>
      </p:sp>
      <p:sp>
        <p:nvSpPr>
          <p:cNvPr id="6" name="Rectangle 5">
            <a:extLst>
              <a:ext uri="{FF2B5EF4-FFF2-40B4-BE49-F238E27FC236}">
                <a16:creationId xmlns:a16="http://schemas.microsoft.com/office/drawing/2014/main" id="{15D9FC4C-3F5E-20DF-2314-E2D91BA5740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uvvoice.com-20250203-Crrflm">
            <a:hlinkClick r:id="" action="ppaction://media"/>
            <a:extLst>
              <a:ext uri="{FF2B5EF4-FFF2-40B4-BE49-F238E27FC236}">
                <a16:creationId xmlns:a16="http://schemas.microsoft.com/office/drawing/2014/main" id="{20A821A7-4B05-977F-6ED3-9B2F12E2A79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69623"/>
            <a:ext cx="812800" cy="812800"/>
          </a:xfrm>
          <a:prstGeom prst="rect">
            <a:avLst/>
          </a:prstGeom>
        </p:spPr>
      </p:pic>
    </p:spTree>
    <p:extLst>
      <p:ext uri="{BB962C8B-B14F-4D97-AF65-F5344CB8AC3E}">
        <p14:creationId xmlns:p14="http://schemas.microsoft.com/office/powerpoint/2010/main" val="15597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ABA4F36-A5FC-A909-2D5B-B38C1582689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175C774-0B37-E406-D541-0AFBE3D1377C}"/>
              </a:ext>
            </a:extLst>
          </p:cNvPr>
          <p:cNvGraphicFramePr>
            <a:graphicFrameLocks noChangeAspect="1"/>
          </p:cNvGraphicFramePr>
          <p:nvPr>
            <p:custDataLst>
              <p:tags r:id="rId1"/>
            </p:custDataLst>
            <p:extLst>
              <p:ext uri="{D42A27DB-BD31-4B8C-83A1-F6EECF244321}">
                <p14:modId xmlns:p14="http://schemas.microsoft.com/office/powerpoint/2010/main" val="20122370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7175C774-0B37-E406-D541-0AFBE3D1377C}"/>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graphicFrame>
        <p:nvGraphicFramePr>
          <p:cNvPr id="10" name="Table 9">
            <a:extLst>
              <a:ext uri="{FF2B5EF4-FFF2-40B4-BE49-F238E27FC236}">
                <a16:creationId xmlns:a16="http://schemas.microsoft.com/office/drawing/2014/main" id="{F7ED78D4-41E4-513D-C021-B3CDF141A5C1}"/>
              </a:ext>
            </a:extLst>
          </p:cNvPr>
          <p:cNvGraphicFramePr>
            <a:graphicFrameLocks noGrp="1"/>
          </p:cNvGraphicFramePr>
          <p:nvPr>
            <p:extLst>
              <p:ext uri="{D42A27DB-BD31-4B8C-83A1-F6EECF244321}">
                <p14:modId xmlns:p14="http://schemas.microsoft.com/office/powerpoint/2010/main" val="677532238"/>
              </p:ext>
            </p:extLst>
          </p:nvPr>
        </p:nvGraphicFramePr>
        <p:xfrm>
          <a:off x="838199" y="1496560"/>
          <a:ext cx="10515600" cy="4925465"/>
        </p:xfrm>
        <a:graphic>
          <a:graphicData uri="http://schemas.openxmlformats.org/drawingml/2006/table">
            <a:tbl>
              <a:tblPr firstRow="1" bandRow="1">
                <a:tableStyleId>{5940675A-B579-460E-94D1-54222C63F5DA}</a:tableStyleId>
              </a:tblPr>
              <a:tblGrid>
                <a:gridCol w="2628900">
                  <a:extLst>
                    <a:ext uri="{9D8B030D-6E8A-4147-A177-3AD203B41FA5}">
                      <a16:colId xmlns:a16="http://schemas.microsoft.com/office/drawing/2014/main" val="3984696759"/>
                    </a:ext>
                  </a:extLst>
                </a:gridCol>
                <a:gridCol w="2628900">
                  <a:extLst>
                    <a:ext uri="{9D8B030D-6E8A-4147-A177-3AD203B41FA5}">
                      <a16:colId xmlns:a16="http://schemas.microsoft.com/office/drawing/2014/main" val="2373093703"/>
                    </a:ext>
                  </a:extLst>
                </a:gridCol>
                <a:gridCol w="2628900">
                  <a:extLst>
                    <a:ext uri="{9D8B030D-6E8A-4147-A177-3AD203B41FA5}">
                      <a16:colId xmlns:a16="http://schemas.microsoft.com/office/drawing/2014/main" val="1098635642"/>
                    </a:ext>
                  </a:extLst>
                </a:gridCol>
                <a:gridCol w="2628900">
                  <a:extLst>
                    <a:ext uri="{9D8B030D-6E8A-4147-A177-3AD203B41FA5}">
                      <a16:colId xmlns:a16="http://schemas.microsoft.com/office/drawing/2014/main" val="1579465538"/>
                    </a:ext>
                  </a:extLst>
                </a:gridCol>
              </a:tblGrid>
              <a:tr h="1511705">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7273761"/>
                  </a:ext>
                </a:extLst>
              </a:tr>
              <a:tr h="501032">
                <a:tc>
                  <a:txBody>
                    <a:bodyPr/>
                    <a:lstStyle/>
                    <a:p>
                      <a:pPr algn="ctr"/>
                      <a:r>
                        <a:rPr lang="en-US" sz="2000" b="1" dirty="0"/>
                        <a:t>Calculation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Extrapolation or Interpolation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Proxy data</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a:t>Expert judgement</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899958"/>
                  </a:ext>
                </a:extLst>
              </a:tr>
              <a:tr h="2660275">
                <a:tc>
                  <a:txBody>
                    <a:bodyPr/>
                    <a:lstStyle/>
                    <a:p>
                      <a:pPr marL="285750" indent="-285750">
                        <a:buFont typeface="Arial" panose="020B0604020202020204" pitchFamily="34" charset="0"/>
                        <a:buChar char="•"/>
                      </a:pPr>
                      <a:r>
                        <a:rPr lang="en-US" sz="1600" dirty="0"/>
                        <a:t>Involves using available data and known formulas or relationships to compute a value</a:t>
                      </a:r>
                    </a:p>
                    <a:p>
                      <a:pPr marL="285750" indent="-285750">
                        <a:buFont typeface="Arial" panose="020B0604020202020204" pitchFamily="34" charset="0"/>
                        <a:buChar char="•"/>
                      </a:pPr>
                      <a:r>
                        <a:rPr lang="en-US" sz="1600" dirty="0"/>
                        <a:t>Based on actual measurable factors that influence the outcome</a:t>
                      </a:r>
                    </a:p>
                    <a:p>
                      <a:pPr marL="285750" indent="-285750">
                        <a:buFont typeface="Arial" panose="020B0604020202020204" pitchFamily="34" charset="0"/>
                        <a:buChar char="•"/>
                      </a:pPr>
                      <a:r>
                        <a:rPr lang="en-US" sz="1600" dirty="0"/>
                        <a:t>For examples, see slides 6, 7, 9 and 10 in this slide deck</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Use mathematical methods to estimate missing values based on existing data points</a:t>
                      </a:r>
                    </a:p>
                    <a:p>
                      <a:pPr marL="285750" indent="-285750">
                        <a:buFont typeface="Arial" panose="020B0604020202020204" pitchFamily="34" charset="0"/>
                        <a:buChar char="•"/>
                      </a:pPr>
                      <a:r>
                        <a:rPr lang="en-US" sz="1600" dirty="0"/>
                        <a:t>Extrapolation extends trends from known data to estimate missing values</a:t>
                      </a:r>
                    </a:p>
                    <a:p>
                      <a:pPr marL="285750" indent="-285750">
                        <a:buFont typeface="Arial" panose="020B0604020202020204" pitchFamily="34" charset="0"/>
                        <a:buChar char="•"/>
                      </a:pPr>
                      <a:r>
                        <a:rPr lang="en-US" sz="1600" dirty="0"/>
                        <a:t>Interpolation estimates data points within a known range</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Find related variables (proxies) to estimate missing data</a:t>
                      </a:r>
                    </a:p>
                    <a:p>
                      <a:pPr marL="285750" indent="-285750">
                        <a:buFont typeface="Arial" panose="020B0604020202020204" pitchFamily="34" charset="0"/>
                        <a:buChar char="•"/>
                      </a:pPr>
                      <a:r>
                        <a:rPr lang="en-US" sz="1600" dirty="0"/>
                        <a:t>Assumes that the proxy behaves similarly to the missing data</a:t>
                      </a:r>
                    </a:p>
                    <a:p>
                      <a:pPr marL="285750" indent="-285750">
                        <a:buFont typeface="Arial" panose="020B0604020202020204" pitchFamily="34" charset="0"/>
                        <a:buChar char="•"/>
                      </a:pPr>
                      <a:r>
                        <a:rPr lang="en-US" sz="1600" dirty="0"/>
                        <a:t>For example, using GDP per capita to estimate transport activity</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US" sz="1600" dirty="0"/>
                        <a:t>Make informed assumptions based on expert judgement or literature review</a:t>
                      </a:r>
                    </a:p>
                    <a:p>
                      <a:pPr marL="285750" indent="-285750">
                        <a:buFont typeface="Arial" panose="020B0604020202020204" pitchFamily="34" charset="0"/>
                        <a:buChar char="•"/>
                      </a:pPr>
                      <a:r>
                        <a:rPr lang="en-US" sz="1600" dirty="0"/>
                        <a:t>Clearly document your reasoning and how the assumptions may influence the results to build credibility and transparency</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89859283"/>
                  </a:ext>
                </a:extLst>
              </a:tr>
            </a:tbl>
          </a:graphicData>
        </a:graphic>
      </p:graphicFrame>
      <p:sp>
        <p:nvSpPr>
          <p:cNvPr id="167" name="Google Shape;167;p13">
            <a:extLst>
              <a:ext uri="{FF2B5EF4-FFF2-40B4-BE49-F238E27FC236}">
                <a16:creationId xmlns:a16="http://schemas.microsoft.com/office/drawing/2014/main" id="{429FA14A-772F-A528-69DC-2ADC9901C6E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08C59983-0047-DB7B-F342-10126C988AE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25</a:t>
            </a:fld>
            <a:endParaRPr lang="sv-SE" sz="1000" b="1" dirty="0">
              <a:solidFill>
                <a:schemeClr val="bg1"/>
              </a:solidFill>
            </a:endParaRPr>
          </a:p>
        </p:txBody>
      </p:sp>
      <p:sp>
        <p:nvSpPr>
          <p:cNvPr id="5" name="Google Shape;168;p13">
            <a:extLst>
              <a:ext uri="{FF2B5EF4-FFF2-40B4-BE49-F238E27FC236}">
                <a16:creationId xmlns:a16="http://schemas.microsoft.com/office/drawing/2014/main" id="{60FEB99B-27E3-8A7E-5CFF-D7A30FCF5C8A}"/>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Desk-Based Methods to Address Data Gaps</a:t>
            </a:r>
          </a:p>
        </p:txBody>
      </p:sp>
      <p:sp>
        <p:nvSpPr>
          <p:cNvPr id="6" name="Oval 5">
            <a:extLst>
              <a:ext uri="{FF2B5EF4-FFF2-40B4-BE49-F238E27FC236}">
                <a16:creationId xmlns:a16="http://schemas.microsoft.com/office/drawing/2014/main" id="{BE87B577-B315-FE18-CFEC-42A3206B8DDE}"/>
              </a:ext>
            </a:extLst>
          </p:cNvPr>
          <p:cNvSpPr>
            <a:spLocks noChangeAspect="1"/>
          </p:cNvSpPr>
          <p:nvPr/>
        </p:nvSpPr>
        <p:spPr>
          <a:xfrm>
            <a:off x="1505607" y="1713417"/>
            <a:ext cx="1093076" cy="1093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3FB9FB1-863E-0CBC-84C0-8347F99BA28E}"/>
              </a:ext>
            </a:extLst>
          </p:cNvPr>
          <p:cNvSpPr>
            <a:spLocks noChangeAspect="1"/>
          </p:cNvSpPr>
          <p:nvPr/>
        </p:nvSpPr>
        <p:spPr>
          <a:xfrm>
            <a:off x="4184869" y="1713417"/>
            <a:ext cx="1093076" cy="1093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0BB66ED-7B85-DE01-77E6-4BFE657DC81C}"/>
              </a:ext>
            </a:extLst>
          </p:cNvPr>
          <p:cNvSpPr>
            <a:spLocks noChangeAspect="1"/>
          </p:cNvSpPr>
          <p:nvPr/>
        </p:nvSpPr>
        <p:spPr>
          <a:xfrm>
            <a:off x="6864131" y="1713417"/>
            <a:ext cx="1093076" cy="1093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A53455-67F4-4C9C-91A8-CC24870EFC15}"/>
              </a:ext>
            </a:extLst>
          </p:cNvPr>
          <p:cNvSpPr>
            <a:spLocks noChangeAspect="1"/>
          </p:cNvSpPr>
          <p:nvPr/>
        </p:nvSpPr>
        <p:spPr>
          <a:xfrm>
            <a:off x="9543393" y="1713417"/>
            <a:ext cx="1093076" cy="109307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Mathematics with solid fill">
            <a:extLst>
              <a:ext uri="{FF2B5EF4-FFF2-40B4-BE49-F238E27FC236}">
                <a16:creationId xmlns:a16="http://schemas.microsoft.com/office/drawing/2014/main" id="{4AD96E6D-71F8-0B57-F4AE-03DEA7764A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4993" y="1815316"/>
            <a:ext cx="914400" cy="914400"/>
          </a:xfrm>
          <a:prstGeom prst="rect">
            <a:avLst/>
          </a:prstGeom>
        </p:spPr>
      </p:pic>
      <p:pic>
        <p:nvPicPr>
          <p:cNvPr id="16" name="Graphic 15" descr="Statistics with solid fill">
            <a:extLst>
              <a:ext uri="{FF2B5EF4-FFF2-40B4-BE49-F238E27FC236}">
                <a16:creationId xmlns:a16="http://schemas.microsoft.com/office/drawing/2014/main" id="{A3ED8F1A-91FD-7573-4020-F2E98AF8E13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74207" y="1835412"/>
            <a:ext cx="914400" cy="914400"/>
          </a:xfrm>
          <a:prstGeom prst="rect">
            <a:avLst/>
          </a:prstGeom>
        </p:spPr>
      </p:pic>
      <p:pic>
        <p:nvPicPr>
          <p:cNvPr id="18" name="Graphic 17" descr="Connected with solid fill">
            <a:extLst>
              <a:ext uri="{FF2B5EF4-FFF2-40B4-BE49-F238E27FC236}">
                <a16:creationId xmlns:a16="http://schemas.microsoft.com/office/drawing/2014/main" id="{F2F8396B-77F3-B04E-E0F5-B66F6D4C8D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53469" y="1802755"/>
            <a:ext cx="914400" cy="914400"/>
          </a:xfrm>
          <a:prstGeom prst="rect">
            <a:avLst/>
          </a:prstGeom>
        </p:spPr>
      </p:pic>
      <p:pic>
        <p:nvPicPr>
          <p:cNvPr id="24" name="Graphic 23" descr="Idea with solid fill">
            <a:extLst>
              <a:ext uri="{FF2B5EF4-FFF2-40B4-BE49-F238E27FC236}">
                <a16:creationId xmlns:a16="http://schemas.microsoft.com/office/drawing/2014/main" id="{9BD7F213-2F51-EF4C-5A8E-4BFB209B71B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32731" y="1815316"/>
            <a:ext cx="914400" cy="914400"/>
          </a:xfrm>
          <a:prstGeom prst="rect">
            <a:avLst/>
          </a:prstGeom>
        </p:spPr>
      </p:pic>
      <p:sp>
        <p:nvSpPr>
          <p:cNvPr id="4" name="Rectangle 3">
            <a:extLst>
              <a:ext uri="{FF2B5EF4-FFF2-40B4-BE49-F238E27FC236}">
                <a16:creationId xmlns:a16="http://schemas.microsoft.com/office/drawing/2014/main" id="{F54DEDA3-5F8F-70B6-9DBA-3A27520720A3}"/>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uvvoice.com-20250203-M7jqzd">
            <a:hlinkClick r:id="" action="ppaction://media"/>
            <a:extLst>
              <a:ext uri="{FF2B5EF4-FFF2-40B4-BE49-F238E27FC236}">
                <a16:creationId xmlns:a16="http://schemas.microsoft.com/office/drawing/2014/main" id="{142EB7CD-C7D7-179C-74A4-8B6ACB89E71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0925332" y="144931"/>
            <a:ext cx="812800" cy="812800"/>
          </a:xfrm>
          <a:prstGeom prst="rect">
            <a:avLst/>
          </a:prstGeom>
        </p:spPr>
      </p:pic>
    </p:spTree>
    <p:extLst>
      <p:ext uri="{BB962C8B-B14F-4D97-AF65-F5344CB8AC3E}">
        <p14:creationId xmlns:p14="http://schemas.microsoft.com/office/powerpoint/2010/main" val="284319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70F1B6F-AAF8-3ED2-3B47-1FC5FCAD49A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41188F7-4AF7-7EC8-7EEA-4527A7BC25AB}"/>
              </a:ext>
            </a:extLst>
          </p:cNvPr>
          <p:cNvGraphicFramePr>
            <a:graphicFrameLocks noChangeAspect="1"/>
          </p:cNvGraphicFramePr>
          <p:nvPr>
            <p:custDataLst>
              <p:tags r:id="rId1"/>
            </p:custDataLst>
            <p:extLst>
              <p:ext uri="{D42A27DB-BD31-4B8C-83A1-F6EECF244321}">
                <p14:modId xmlns:p14="http://schemas.microsoft.com/office/powerpoint/2010/main" val="24446492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41188F7-4AF7-7EC8-7EEA-4527A7BC25AB}"/>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966E135A-61C3-37A5-FA6C-4FE58440A5F6}"/>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4D4EA44B-EE48-71F4-A981-6AE47E8D4AA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26</a:t>
            </a:fld>
            <a:endParaRPr lang="sv-SE" sz="1000" b="1" dirty="0">
              <a:solidFill>
                <a:schemeClr val="bg1"/>
              </a:solidFill>
            </a:endParaRPr>
          </a:p>
        </p:txBody>
      </p:sp>
      <p:sp>
        <p:nvSpPr>
          <p:cNvPr id="4" name="Google Shape;168;p13">
            <a:extLst>
              <a:ext uri="{FF2B5EF4-FFF2-40B4-BE49-F238E27FC236}">
                <a16:creationId xmlns:a16="http://schemas.microsoft.com/office/drawing/2014/main" id="{71833427-B900-A9CE-3712-AFE8561E925A}"/>
              </a:ext>
            </a:extLst>
          </p:cNvPr>
          <p:cNvSpPr txBox="1">
            <a:spLocks/>
          </p:cNvSpPr>
          <p:nvPr/>
        </p:nvSpPr>
        <p:spPr>
          <a:xfrm>
            <a:off x="838200" y="1608083"/>
            <a:ext cx="482907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When certain data points are missing, models will have to rely on assumptions and estimations, which can increase </a:t>
            </a:r>
            <a:r>
              <a:rPr lang="en-GB" sz="2000" b="1" dirty="0"/>
              <a:t>uncertainty</a:t>
            </a:r>
            <a:r>
              <a:rPr lang="en-GB" sz="2000" dirty="0"/>
              <a:t>.</a:t>
            </a:r>
          </a:p>
          <a:p>
            <a:pPr>
              <a:spcBef>
                <a:spcPts val="0"/>
              </a:spcBef>
              <a:buClr>
                <a:schemeClr val="dk1"/>
              </a:buClr>
              <a:buSzPts val="2800"/>
            </a:pPr>
            <a:endParaRPr lang="en-GB" sz="2000" dirty="0"/>
          </a:p>
          <a:p>
            <a:pPr>
              <a:spcBef>
                <a:spcPts val="0"/>
              </a:spcBef>
              <a:buClr>
                <a:schemeClr val="dk1"/>
              </a:buClr>
              <a:buSzPts val="2800"/>
            </a:pPr>
            <a:r>
              <a:rPr lang="en-GB" sz="2000" b="1" dirty="0"/>
              <a:t>Uncertainty</a:t>
            </a:r>
            <a:r>
              <a:rPr lang="en-GB" sz="2000" dirty="0"/>
              <a:t> is the lack of confidence in a piece of information, model, or prediction. It reflects the fact that data, models, or forecasts are rarely perfect and can be influenced by various factors.</a:t>
            </a:r>
          </a:p>
        </p:txBody>
      </p:sp>
      <p:sp>
        <p:nvSpPr>
          <p:cNvPr id="5" name="Google Shape;168;p13">
            <a:extLst>
              <a:ext uri="{FF2B5EF4-FFF2-40B4-BE49-F238E27FC236}">
                <a16:creationId xmlns:a16="http://schemas.microsoft.com/office/drawing/2014/main" id="{A40049C4-F8D0-77D3-49EC-9C88CD72C7E2}"/>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Uncertainty in Transport Data</a:t>
            </a:r>
          </a:p>
        </p:txBody>
      </p:sp>
      <p:pic>
        <p:nvPicPr>
          <p:cNvPr id="6146" name="Picture 2" descr="The inescapable truth of uncertainty – Monash Lens">
            <a:extLst>
              <a:ext uri="{FF2B5EF4-FFF2-40B4-BE49-F238E27FC236}">
                <a16:creationId xmlns:a16="http://schemas.microsoft.com/office/drawing/2014/main" id="{73FEB445-63D9-2D79-64EA-6E2D8F8174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2144" y="1608082"/>
            <a:ext cx="4700657" cy="31347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FA47C9-6AB8-0774-6130-256BD460976C}"/>
              </a:ext>
            </a:extLst>
          </p:cNvPr>
          <p:cNvSpPr txBox="1"/>
          <p:nvPr/>
        </p:nvSpPr>
        <p:spPr>
          <a:xfrm>
            <a:off x="9274629" y="4868944"/>
            <a:ext cx="1797287" cy="246221"/>
          </a:xfrm>
          <a:prstGeom prst="rect">
            <a:avLst/>
          </a:prstGeom>
          <a:noFill/>
        </p:spPr>
        <p:txBody>
          <a:bodyPr wrap="none" rtlCol="0">
            <a:spAutoFit/>
          </a:bodyPr>
          <a:lstStyle/>
          <a:p>
            <a:r>
              <a:rPr lang="en-US" sz="1000" dirty="0"/>
              <a:t>(Source: </a:t>
            </a:r>
            <a:r>
              <a:rPr lang="en-US" sz="1000" dirty="0">
                <a:hlinkClick r:id="rId9"/>
              </a:rPr>
              <a:t>Monash University</a:t>
            </a:r>
            <a:r>
              <a:rPr lang="en-US" sz="1000" dirty="0"/>
              <a:t>)</a:t>
            </a:r>
          </a:p>
        </p:txBody>
      </p:sp>
      <p:sp>
        <p:nvSpPr>
          <p:cNvPr id="7" name="Rectangle 6">
            <a:extLst>
              <a:ext uri="{FF2B5EF4-FFF2-40B4-BE49-F238E27FC236}">
                <a16:creationId xmlns:a16="http://schemas.microsoft.com/office/drawing/2014/main" id="{7A55C41B-3D43-4D71-0D29-2E522240C5D4}"/>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uvvoice.com-20250203-vxPIUp">
            <a:hlinkClick r:id="" action="ppaction://media"/>
            <a:extLst>
              <a:ext uri="{FF2B5EF4-FFF2-40B4-BE49-F238E27FC236}">
                <a16:creationId xmlns:a16="http://schemas.microsoft.com/office/drawing/2014/main" id="{DB5F7A7B-05E0-C1D3-DF32-20523A77914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299879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101F909-1244-0987-AD09-C547553641EE}"/>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803EEDD-EDA8-3CB3-8AC9-6BB1986FE11F}"/>
              </a:ext>
            </a:extLst>
          </p:cNvPr>
          <p:cNvGraphicFramePr>
            <a:graphicFrameLocks noChangeAspect="1"/>
          </p:cNvGraphicFramePr>
          <p:nvPr>
            <p:custDataLst>
              <p:tags r:id="rId1"/>
            </p:custDataLst>
            <p:extLst>
              <p:ext uri="{D42A27DB-BD31-4B8C-83A1-F6EECF244321}">
                <p14:modId xmlns:p14="http://schemas.microsoft.com/office/powerpoint/2010/main" val="3377511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9803EEDD-EDA8-3CB3-8AC9-6BB1986FE11F}"/>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2BC388FA-1482-A88E-B78B-AD0377EB97B8}"/>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06CF66A6-E021-B258-A2EA-81F14A9A662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27</a:t>
            </a:fld>
            <a:endParaRPr lang="sv-SE" sz="1000" b="1" dirty="0">
              <a:solidFill>
                <a:schemeClr val="bg1"/>
              </a:solidFill>
            </a:endParaRPr>
          </a:p>
        </p:txBody>
      </p:sp>
      <p:sp>
        <p:nvSpPr>
          <p:cNvPr id="4" name="Google Shape;168;p13">
            <a:extLst>
              <a:ext uri="{FF2B5EF4-FFF2-40B4-BE49-F238E27FC236}">
                <a16:creationId xmlns:a16="http://schemas.microsoft.com/office/drawing/2014/main" id="{A8FAFCD7-6B84-181A-B59B-FA444E35421A}"/>
              </a:ext>
            </a:extLst>
          </p:cNvPr>
          <p:cNvSpPr txBox="1">
            <a:spLocks/>
          </p:cNvSpPr>
          <p:nvPr/>
        </p:nvSpPr>
        <p:spPr>
          <a:xfrm>
            <a:off x="838200" y="1608083"/>
            <a:ext cx="10515600"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Nonetheless, uncertainty can be managed!</a:t>
            </a:r>
          </a:p>
        </p:txBody>
      </p:sp>
      <p:sp>
        <p:nvSpPr>
          <p:cNvPr id="5" name="Google Shape;168;p13">
            <a:extLst>
              <a:ext uri="{FF2B5EF4-FFF2-40B4-BE49-F238E27FC236}">
                <a16:creationId xmlns:a16="http://schemas.microsoft.com/office/drawing/2014/main" id="{DBA45378-5F20-F43C-871D-0DD86140E6DA}"/>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Managing Uncertainty in Transport Data</a:t>
            </a:r>
          </a:p>
        </p:txBody>
      </p:sp>
      <p:graphicFrame>
        <p:nvGraphicFramePr>
          <p:cNvPr id="6" name="Diagram 5">
            <a:extLst>
              <a:ext uri="{FF2B5EF4-FFF2-40B4-BE49-F238E27FC236}">
                <a16:creationId xmlns:a16="http://schemas.microsoft.com/office/drawing/2014/main" id="{EB062365-7177-1030-C216-791DED022965}"/>
              </a:ext>
            </a:extLst>
          </p:cNvPr>
          <p:cNvGraphicFramePr/>
          <p:nvPr>
            <p:extLst>
              <p:ext uri="{D42A27DB-BD31-4B8C-83A1-F6EECF244321}">
                <p14:modId xmlns:p14="http://schemas.microsoft.com/office/powerpoint/2010/main" val="2739432803"/>
              </p:ext>
            </p:extLst>
          </p:nvPr>
        </p:nvGraphicFramePr>
        <p:xfrm>
          <a:off x="1077406" y="2211000"/>
          <a:ext cx="9844316" cy="3947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Rectangle 6">
            <a:extLst>
              <a:ext uri="{FF2B5EF4-FFF2-40B4-BE49-F238E27FC236}">
                <a16:creationId xmlns:a16="http://schemas.microsoft.com/office/drawing/2014/main" id="{197F93A8-463F-AB49-302B-E0711E908A53}"/>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uvvoice.com-20250203-KfsVIY">
            <a:hlinkClick r:id="" action="ppaction://media"/>
            <a:extLst>
              <a:ext uri="{FF2B5EF4-FFF2-40B4-BE49-F238E27FC236}">
                <a16:creationId xmlns:a16="http://schemas.microsoft.com/office/drawing/2014/main" id="{4CC4E4FA-EF28-5A6E-5068-0FE2915A912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947400" y="176508"/>
            <a:ext cx="812800" cy="812800"/>
          </a:xfrm>
          <a:prstGeom prst="rect">
            <a:avLst/>
          </a:prstGeom>
        </p:spPr>
      </p:pic>
    </p:spTree>
    <p:extLst>
      <p:ext uri="{BB962C8B-B14F-4D97-AF65-F5344CB8AC3E}">
        <p14:creationId xmlns:p14="http://schemas.microsoft.com/office/powerpoint/2010/main" val="27722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7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33406FE-CA6C-087E-AA71-18B4600933D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A185D4F-AE76-FCBB-5DFF-65FE2FEABEF4}"/>
              </a:ext>
            </a:extLst>
          </p:cNvPr>
          <p:cNvGraphicFramePr>
            <a:graphicFrameLocks noChangeAspect="1"/>
          </p:cNvGraphicFramePr>
          <p:nvPr>
            <p:custDataLst>
              <p:tags r:id="rId1"/>
            </p:custDataLst>
            <p:extLst>
              <p:ext uri="{D42A27DB-BD31-4B8C-83A1-F6EECF244321}">
                <p14:modId xmlns:p14="http://schemas.microsoft.com/office/powerpoint/2010/main" val="2127350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A185D4F-AE76-FCBB-5DFF-65FE2FEABEF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ounded Rectangle 6">
            <a:extLst>
              <a:ext uri="{FF2B5EF4-FFF2-40B4-BE49-F238E27FC236}">
                <a16:creationId xmlns:a16="http://schemas.microsoft.com/office/drawing/2014/main" id="{93A93F1E-DB9F-03BA-D390-023A39A19D2A}"/>
              </a:ext>
            </a:extLst>
          </p:cNvPr>
          <p:cNvSpPr/>
          <p:nvPr/>
        </p:nvSpPr>
        <p:spPr>
          <a:xfrm>
            <a:off x="713433" y="2918692"/>
            <a:ext cx="5878285" cy="7791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40ACF4B0-D8E9-EA76-AE40-4071C70D554F}"/>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A579E0DB-7A92-A7BE-44CB-26104F20EE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28</a:t>
            </a:fld>
            <a:endParaRPr lang="sv-SE" sz="1000" b="1" dirty="0">
              <a:solidFill>
                <a:schemeClr val="bg1"/>
              </a:solidFill>
            </a:endParaRPr>
          </a:p>
        </p:txBody>
      </p:sp>
      <p:sp>
        <p:nvSpPr>
          <p:cNvPr id="4" name="Google Shape;168;p13">
            <a:extLst>
              <a:ext uri="{FF2B5EF4-FFF2-40B4-BE49-F238E27FC236}">
                <a16:creationId xmlns:a16="http://schemas.microsoft.com/office/drawing/2014/main" id="{4E6B3D39-DEB3-0CB7-8120-F79DE95A83B5}"/>
              </a:ext>
            </a:extLst>
          </p:cNvPr>
          <p:cNvSpPr txBox="1">
            <a:spLocks/>
          </p:cNvSpPr>
          <p:nvPr/>
        </p:nvSpPr>
        <p:spPr>
          <a:xfrm>
            <a:off x="838200" y="1608083"/>
            <a:ext cx="5974582"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Sensitivity analysis </a:t>
            </a:r>
            <a:r>
              <a:rPr lang="en-GB" sz="2000" dirty="0"/>
              <a:t>involves systematically changing input parameters (assumptions, coefficients, or data) within a specified range to see how these changes affect the model’s output.</a:t>
            </a:r>
          </a:p>
          <a:p>
            <a:pPr>
              <a:spcBef>
                <a:spcPts val="0"/>
              </a:spcBef>
              <a:buClr>
                <a:schemeClr val="dk1"/>
              </a:buClr>
              <a:buSzPts val="2800"/>
            </a:pPr>
            <a:endParaRPr lang="en-GB" sz="2000" dirty="0"/>
          </a:p>
          <a:p>
            <a:pPr>
              <a:spcBef>
                <a:spcPts val="0"/>
              </a:spcBef>
              <a:buClr>
                <a:schemeClr val="dk1"/>
              </a:buClr>
              <a:buSzPts val="2800"/>
            </a:pPr>
            <a:r>
              <a:rPr lang="en-GB" sz="2000" dirty="0"/>
              <a:t>The goal is to assess the degree of change in the outcome relative to the changes in the inputs.</a:t>
            </a:r>
          </a:p>
          <a:p>
            <a:pPr>
              <a:spcBef>
                <a:spcPts val="0"/>
              </a:spcBef>
              <a:buClr>
                <a:schemeClr val="dk1"/>
              </a:buClr>
              <a:buSzPts val="2800"/>
            </a:pPr>
            <a:endParaRPr lang="en-GB" sz="2000" dirty="0"/>
          </a:p>
          <a:p>
            <a:pPr>
              <a:spcBef>
                <a:spcPts val="0"/>
              </a:spcBef>
              <a:buClr>
                <a:schemeClr val="dk1"/>
              </a:buClr>
              <a:buSzPts val="2800"/>
            </a:pPr>
            <a:r>
              <a:rPr lang="en-GB" sz="2000" dirty="0"/>
              <a:t>By performing sensitivity analysis, you can:</a:t>
            </a:r>
          </a:p>
          <a:p>
            <a:pPr marL="342900" indent="-342900">
              <a:spcBef>
                <a:spcPts val="0"/>
              </a:spcBef>
              <a:buClr>
                <a:schemeClr val="dk1"/>
              </a:buClr>
              <a:buSzPts val="2800"/>
              <a:buFont typeface="Arial" panose="020B0604020202020204" pitchFamily="34" charset="0"/>
              <a:buChar char="•"/>
            </a:pPr>
            <a:r>
              <a:rPr lang="en-GB" sz="2000" dirty="0"/>
              <a:t>Identify key drivers of uncertainty</a:t>
            </a:r>
          </a:p>
          <a:p>
            <a:pPr marL="342900" indent="-342900">
              <a:spcBef>
                <a:spcPts val="0"/>
              </a:spcBef>
              <a:buClr>
                <a:schemeClr val="dk1"/>
              </a:buClr>
              <a:buSzPts val="2800"/>
              <a:buFont typeface="Arial" panose="020B0604020202020204" pitchFamily="34" charset="0"/>
              <a:buChar char="•"/>
            </a:pPr>
            <a:r>
              <a:rPr lang="en-GB" sz="2000" dirty="0"/>
              <a:t>Understand the robustness of your conclusions</a:t>
            </a:r>
          </a:p>
          <a:p>
            <a:pPr marL="342900" indent="-342900">
              <a:spcBef>
                <a:spcPts val="0"/>
              </a:spcBef>
              <a:buClr>
                <a:schemeClr val="dk1"/>
              </a:buClr>
              <a:buSzPts val="2800"/>
              <a:buFont typeface="Arial" panose="020B0604020202020204" pitchFamily="34" charset="0"/>
              <a:buChar char="•"/>
            </a:pPr>
            <a:r>
              <a:rPr lang="en-GB" sz="2000" dirty="0"/>
              <a:t>Quantify how much the model’s outputs might vary given different assumptions or data variations</a:t>
            </a:r>
          </a:p>
          <a:p>
            <a:pPr marL="342900" indent="-342900">
              <a:spcBef>
                <a:spcPts val="0"/>
              </a:spcBef>
              <a:buClr>
                <a:schemeClr val="dk1"/>
              </a:buClr>
              <a:buSzPts val="2800"/>
              <a:buFont typeface="Arial" panose="020B0604020202020204" pitchFamily="34" charset="0"/>
              <a:buChar char="•"/>
            </a:pPr>
            <a:r>
              <a:rPr lang="en-GB" sz="2000" dirty="0"/>
              <a:t>Make more informed decisions based on how sensitive the results are to specific inputs</a:t>
            </a:r>
          </a:p>
        </p:txBody>
      </p:sp>
      <p:sp>
        <p:nvSpPr>
          <p:cNvPr id="5" name="Google Shape;168;p13">
            <a:extLst>
              <a:ext uri="{FF2B5EF4-FFF2-40B4-BE49-F238E27FC236}">
                <a16:creationId xmlns:a16="http://schemas.microsoft.com/office/drawing/2014/main" id="{A3D171B2-1E6D-E943-3BB5-1D05E241BFB9}"/>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Managing Uncertainty in Transport Data – Sensitivity Analysis</a:t>
            </a:r>
          </a:p>
        </p:txBody>
      </p:sp>
      <p:pic>
        <p:nvPicPr>
          <p:cNvPr id="7170" name="Picture 2" descr="What is a sensitivity analysis and why does it matter?">
            <a:extLst>
              <a:ext uri="{FF2B5EF4-FFF2-40B4-BE49-F238E27FC236}">
                <a16:creationId xmlns:a16="http://schemas.microsoft.com/office/drawing/2014/main" id="{E14289B7-AD1E-40FA-88CD-06FEADE624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102" t="17412" r="19743" b="9571"/>
          <a:stretch/>
        </p:blipFill>
        <p:spPr bwMode="auto">
          <a:xfrm>
            <a:off x="6765518" y="2049864"/>
            <a:ext cx="5032782" cy="3004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95421EB-6C55-AC02-975A-2DD64B98FB9A}"/>
              </a:ext>
            </a:extLst>
          </p:cNvPr>
          <p:cNvSpPr txBox="1"/>
          <p:nvPr/>
        </p:nvSpPr>
        <p:spPr>
          <a:xfrm>
            <a:off x="10540721" y="4931210"/>
            <a:ext cx="1071127" cy="246221"/>
          </a:xfrm>
          <a:prstGeom prst="rect">
            <a:avLst/>
          </a:prstGeom>
          <a:noFill/>
        </p:spPr>
        <p:txBody>
          <a:bodyPr wrap="none" rtlCol="0">
            <a:spAutoFit/>
          </a:bodyPr>
          <a:lstStyle/>
          <a:p>
            <a:r>
              <a:rPr lang="en-US" sz="1000" dirty="0"/>
              <a:t>(Source: </a:t>
            </a:r>
            <a:r>
              <a:rPr lang="en-US" sz="1000" dirty="0" err="1">
                <a:hlinkClick r:id="rId9"/>
              </a:rPr>
              <a:t>aprao</a:t>
            </a:r>
            <a:r>
              <a:rPr lang="en-US" sz="1000" dirty="0"/>
              <a:t>)</a:t>
            </a:r>
          </a:p>
        </p:txBody>
      </p:sp>
      <p:sp>
        <p:nvSpPr>
          <p:cNvPr id="8" name="Rectangle 7">
            <a:extLst>
              <a:ext uri="{FF2B5EF4-FFF2-40B4-BE49-F238E27FC236}">
                <a16:creationId xmlns:a16="http://schemas.microsoft.com/office/drawing/2014/main" id="{E2216652-B00B-052C-550C-F25F7ABE073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uvvoice.com-20250203-uI8CFb">
            <a:hlinkClick r:id="" action="ppaction://media"/>
            <a:extLst>
              <a:ext uri="{FF2B5EF4-FFF2-40B4-BE49-F238E27FC236}">
                <a16:creationId xmlns:a16="http://schemas.microsoft.com/office/drawing/2014/main" id="{D6AACB33-55EE-0482-F6FF-54B90D6C359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34964"/>
            <a:ext cx="812800" cy="812800"/>
          </a:xfrm>
          <a:prstGeom prst="rect">
            <a:avLst/>
          </a:prstGeom>
        </p:spPr>
      </p:pic>
    </p:spTree>
    <p:extLst>
      <p:ext uri="{BB962C8B-B14F-4D97-AF65-F5344CB8AC3E}">
        <p14:creationId xmlns:p14="http://schemas.microsoft.com/office/powerpoint/2010/main" val="8078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662A0DA-2331-E48A-1456-82BC1E93380F}"/>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0F55E22-3E03-C361-A55C-47A8FF56F139}"/>
              </a:ext>
            </a:extLst>
          </p:cNvPr>
          <p:cNvGraphicFramePr>
            <a:graphicFrameLocks noChangeAspect="1"/>
          </p:cNvGraphicFramePr>
          <p:nvPr>
            <p:custDataLst>
              <p:tags r:id="rId1"/>
            </p:custDataLst>
            <p:extLst>
              <p:ext uri="{D42A27DB-BD31-4B8C-83A1-F6EECF244321}">
                <p14:modId xmlns:p14="http://schemas.microsoft.com/office/powerpoint/2010/main" val="27655801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80F55E22-3E03-C361-A55C-47A8FF56F13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7" name="Rounded Rectangle 6">
            <a:extLst>
              <a:ext uri="{FF2B5EF4-FFF2-40B4-BE49-F238E27FC236}">
                <a16:creationId xmlns:a16="http://schemas.microsoft.com/office/drawing/2014/main" id="{C8F9D529-B72F-0066-8088-F564D376D555}"/>
              </a:ext>
            </a:extLst>
          </p:cNvPr>
          <p:cNvSpPr/>
          <p:nvPr/>
        </p:nvSpPr>
        <p:spPr>
          <a:xfrm>
            <a:off x="683289" y="3491449"/>
            <a:ext cx="5325625" cy="7791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D3A15F59-D9DB-BBA7-09D4-644F9C161BF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3. </a:t>
            </a:r>
            <a:r>
              <a:rPr lang="sv-SE" sz="2800" dirty="0" err="1">
                <a:solidFill>
                  <a:srgbClr val="C00000"/>
                </a:solidFill>
              </a:rPr>
              <a:t>Addressing</a:t>
            </a:r>
            <a:r>
              <a:rPr lang="sv-SE" sz="2800" dirty="0">
                <a:solidFill>
                  <a:srgbClr val="C00000"/>
                </a:solidFill>
              </a:rPr>
              <a:t> Data Gaps and </a:t>
            </a:r>
            <a:r>
              <a:rPr lang="sv-SE" sz="2800" dirty="0" err="1">
                <a:solidFill>
                  <a:srgbClr val="C00000"/>
                </a:solidFill>
              </a:rPr>
              <a:t>Uncertainty</a:t>
            </a:r>
            <a:endParaRPr sz="2800" dirty="0">
              <a:solidFill>
                <a:srgbClr val="C00000"/>
              </a:solidFill>
            </a:endParaRPr>
          </a:p>
        </p:txBody>
      </p:sp>
      <p:sp>
        <p:nvSpPr>
          <p:cNvPr id="3" name="Slide Number Placeholder 1">
            <a:extLst>
              <a:ext uri="{FF2B5EF4-FFF2-40B4-BE49-F238E27FC236}">
                <a16:creationId xmlns:a16="http://schemas.microsoft.com/office/drawing/2014/main" id="{D1FE0DA9-2D50-6897-0154-964D6131AC5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29</a:t>
            </a:fld>
            <a:endParaRPr lang="sv-SE" sz="1000" b="1" dirty="0">
              <a:solidFill>
                <a:schemeClr val="bg1"/>
              </a:solidFill>
            </a:endParaRPr>
          </a:p>
        </p:txBody>
      </p:sp>
      <p:sp>
        <p:nvSpPr>
          <p:cNvPr id="4" name="Google Shape;168;p13">
            <a:extLst>
              <a:ext uri="{FF2B5EF4-FFF2-40B4-BE49-F238E27FC236}">
                <a16:creationId xmlns:a16="http://schemas.microsoft.com/office/drawing/2014/main" id="{DB304663-38B1-656F-8FFC-B479EDE2E28C}"/>
              </a:ext>
            </a:extLst>
          </p:cNvPr>
          <p:cNvSpPr txBox="1">
            <a:spLocks/>
          </p:cNvSpPr>
          <p:nvPr/>
        </p:nvSpPr>
        <p:spPr>
          <a:xfrm>
            <a:off x="838200" y="1608083"/>
            <a:ext cx="5642987"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Scenario analysis </a:t>
            </a:r>
            <a:r>
              <a:rPr lang="en-GB" sz="2000" dirty="0"/>
              <a:t>is based on different assumptions about the future. Each scenario represents a plausible set of conditions (technological advancements, policy changes, or economic shifts) that could impact the model’s outcome.</a:t>
            </a:r>
          </a:p>
          <a:p>
            <a:pPr>
              <a:spcBef>
                <a:spcPts val="0"/>
              </a:spcBef>
              <a:buClr>
                <a:schemeClr val="dk1"/>
              </a:buClr>
              <a:buSzPts val="2800"/>
            </a:pPr>
            <a:endParaRPr lang="en-GB" sz="2000" dirty="0"/>
          </a:p>
          <a:p>
            <a:pPr>
              <a:spcBef>
                <a:spcPts val="0"/>
              </a:spcBef>
              <a:buClr>
                <a:schemeClr val="dk1"/>
              </a:buClr>
              <a:buSzPts val="2800"/>
            </a:pPr>
            <a:r>
              <a:rPr lang="en-GB" sz="2000" dirty="0"/>
              <a:t>The goal is to assess the range of possible results, helping to inform decision-making.</a:t>
            </a:r>
          </a:p>
          <a:p>
            <a:pPr>
              <a:spcBef>
                <a:spcPts val="0"/>
              </a:spcBef>
              <a:buClr>
                <a:schemeClr val="dk1"/>
              </a:buClr>
              <a:buSzPts val="2800"/>
            </a:pPr>
            <a:endParaRPr lang="en-GB" sz="2000" dirty="0"/>
          </a:p>
          <a:p>
            <a:pPr>
              <a:spcBef>
                <a:spcPts val="0"/>
              </a:spcBef>
              <a:buClr>
                <a:schemeClr val="dk1"/>
              </a:buClr>
              <a:buSzPts val="2800"/>
            </a:pPr>
            <a:r>
              <a:rPr lang="en-GB" sz="2000" dirty="0"/>
              <a:t>In scenario analysis:</a:t>
            </a:r>
          </a:p>
          <a:p>
            <a:pPr marL="342900" indent="-342900">
              <a:spcBef>
                <a:spcPts val="0"/>
              </a:spcBef>
              <a:buClr>
                <a:schemeClr val="dk1"/>
              </a:buClr>
              <a:buSzPts val="2800"/>
              <a:buFont typeface="Arial" panose="020B0604020202020204" pitchFamily="34" charset="0"/>
              <a:buChar char="•"/>
            </a:pPr>
            <a:r>
              <a:rPr lang="en-GB" sz="2000" b="1" dirty="0"/>
              <a:t>Several distinct futures </a:t>
            </a:r>
            <a:r>
              <a:rPr lang="en-GB" sz="2000" dirty="0"/>
              <a:t>are defined</a:t>
            </a:r>
          </a:p>
          <a:p>
            <a:pPr marL="342900" indent="-342900">
              <a:spcBef>
                <a:spcPts val="0"/>
              </a:spcBef>
              <a:buClr>
                <a:schemeClr val="dk1"/>
              </a:buClr>
              <a:buSzPts val="2800"/>
              <a:buFont typeface="Arial" panose="020B0604020202020204" pitchFamily="34" charset="0"/>
              <a:buChar char="•"/>
            </a:pPr>
            <a:r>
              <a:rPr lang="en-GB" sz="2000" dirty="0"/>
              <a:t>Each scenario includes </a:t>
            </a:r>
            <a:r>
              <a:rPr lang="en-GB" sz="2000" b="1" dirty="0"/>
              <a:t>multiple variables</a:t>
            </a:r>
            <a:r>
              <a:rPr lang="en-GB" sz="2000" dirty="0"/>
              <a:t> that evolve according to specific assumptions</a:t>
            </a:r>
          </a:p>
          <a:p>
            <a:pPr marL="342900" indent="-342900">
              <a:spcBef>
                <a:spcPts val="0"/>
              </a:spcBef>
              <a:buClr>
                <a:schemeClr val="dk1"/>
              </a:buClr>
              <a:buSzPts val="2800"/>
              <a:buFont typeface="Arial" panose="020B0604020202020204" pitchFamily="34" charset="0"/>
              <a:buChar char="•"/>
            </a:pPr>
            <a:r>
              <a:rPr lang="en-GB" sz="2000" dirty="0"/>
              <a:t>Instead of focussing on a </a:t>
            </a:r>
            <a:r>
              <a:rPr lang="en-GB" sz="2000" b="1" dirty="0"/>
              <a:t>single forecast</a:t>
            </a:r>
            <a:r>
              <a:rPr lang="en-GB" sz="2000" dirty="0"/>
              <a:t>, you get a range of possible outcomes that can help you prepare for different situations</a:t>
            </a:r>
          </a:p>
          <a:p>
            <a:pPr>
              <a:spcBef>
                <a:spcPts val="0"/>
              </a:spcBef>
              <a:buClr>
                <a:schemeClr val="dk1"/>
              </a:buClr>
              <a:buSzPts val="2800"/>
            </a:pPr>
            <a:endParaRPr lang="en-GB" sz="2000" dirty="0"/>
          </a:p>
          <a:p>
            <a:pPr>
              <a:spcBef>
                <a:spcPts val="0"/>
              </a:spcBef>
              <a:buClr>
                <a:schemeClr val="dk1"/>
              </a:buClr>
              <a:buSzPts val="2800"/>
            </a:pPr>
            <a:endParaRPr lang="en-GB" sz="2000" dirty="0"/>
          </a:p>
        </p:txBody>
      </p:sp>
      <p:sp>
        <p:nvSpPr>
          <p:cNvPr id="5" name="Google Shape;168;p13">
            <a:extLst>
              <a:ext uri="{FF2B5EF4-FFF2-40B4-BE49-F238E27FC236}">
                <a16:creationId xmlns:a16="http://schemas.microsoft.com/office/drawing/2014/main" id="{0D8FE2A3-6434-F76C-2875-DCC9D3A08EC1}"/>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Managing Uncertainty in Transport Data – Scenario Analysis</a:t>
            </a:r>
          </a:p>
        </p:txBody>
      </p:sp>
      <p:pic>
        <p:nvPicPr>
          <p:cNvPr id="8194" name="Picture 2" descr="Fig. 2">
            <a:extLst>
              <a:ext uri="{FF2B5EF4-FFF2-40B4-BE49-F238E27FC236}">
                <a16:creationId xmlns:a16="http://schemas.microsoft.com/office/drawing/2014/main" id="{BC921676-A5C8-1024-5311-9FFABB02FC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1574" y="2423317"/>
            <a:ext cx="5140541" cy="2470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4DC7FA-2C53-B022-24B0-68E710925899}"/>
              </a:ext>
            </a:extLst>
          </p:cNvPr>
          <p:cNvSpPr txBox="1"/>
          <p:nvPr/>
        </p:nvSpPr>
        <p:spPr>
          <a:xfrm>
            <a:off x="9423932" y="4983983"/>
            <a:ext cx="2374368" cy="246221"/>
          </a:xfrm>
          <a:prstGeom prst="rect">
            <a:avLst/>
          </a:prstGeom>
          <a:noFill/>
        </p:spPr>
        <p:txBody>
          <a:bodyPr wrap="none" rtlCol="0">
            <a:spAutoFit/>
          </a:bodyPr>
          <a:lstStyle/>
          <a:p>
            <a:r>
              <a:rPr lang="en-US" sz="1000" dirty="0"/>
              <a:t>(Source: </a:t>
            </a:r>
            <a:r>
              <a:rPr lang="en-US" sz="1000" dirty="0">
                <a:hlinkClick r:id="rId9"/>
              </a:rPr>
              <a:t>Godínez-</a:t>
            </a:r>
            <a:r>
              <a:rPr lang="en-US" sz="1000" dirty="0" err="1">
                <a:hlinkClick r:id="rId9"/>
              </a:rPr>
              <a:t>Zamore</a:t>
            </a:r>
            <a:r>
              <a:rPr lang="en-US" sz="1000" dirty="0">
                <a:hlinkClick r:id="rId9"/>
              </a:rPr>
              <a:t> et al., 2020</a:t>
            </a:r>
            <a:r>
              <a:rPr lang="en-US" sz="1000" dirty="0"/>
              <a:t>)</a:t>
            </a:r>
          </a:p>
        </p:txBody>
      </p:sp>
      <p:sp>
        <p:nvSpPr>
          <p:cNvPr id="8" name="Rectangle 7">
            <a:extLst>
              <a:ext uri="{FF2B5EF4-FFF2-40B4-BE49-F238E27FC236}">
                <a16:creationId xmlns:a16="http://schemas.microsoft.com/office/drawing/2014/main" id="{54294273-06B2-70D6-F643-4FB20102FF20}"/>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uvvoice.com-20250203-At6g8h">
            <a:hlinkClick r:id="" action="ppaction://media"/>
            <a:extLst>
              <a:ext uri="{FF2B5EF4-FFF2-40B4-BE49-F238E27FC236}">
                <a16:creationId xmlns:a16="http://schemas.microsoft.com/office/drawing/2014/main" id="{30C108C0-2196-B737-D956-3A8F2C3C88E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925332" y="170652"/>
            <a:ext cx="812800" cy="812800"/>
          </a:xfrm>
          <a:prstGeom prst="rect">
            <a:avLst/>
          </a:prstGeom>
        </p:spPr>
      </p:pic>
    </p:spTree>
    <p:extLst>
      <p:ext uri="{BB962C8B-B14F-4D97-AF65-F5344CB8AC3E}">
        <p14:creationId xmlns:p14="http://schemas.microsoft.com/office/powerpoint/2010/main" val="314868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F13411-EF1B-2B52-345E-974C7818009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4A7618F-1937-3CB0-39A4-85AD37150095}"/>
              </a:ext>
            </a:extLst>
          </p:cNvPr>
          <p:cNvGraphicFramePr>
            <a:graphicFrameLocks noChangeAspect="1"/>
          </p:cNvGraphicFramePr>
          <p:nvPr>
            <p:custDataLst>
              <p:tags r:id="rId1"/>
            </p:custDataLst>
            <p:extLst>
              <p:ext uri="{D42A27DB-BD31-4B8C-83A1-F6EECF244321}">
                <p14:modId xmlns:p14="http://schemas.microsoft.com/office/powerpoint/2010/main" val="326801555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A4A7618F-1937-3CB0-39A4-85AD37150095}"/>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4C8074C6-8175-9E4D-2644-D973AC50C736}"/>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AB678E60-A081-DC29-F450-1169EB1879C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a:t>
            </a:fld>
            <a:endParaRPr lang="sv-SE" sz="1000" b="1" dirty="0">
              <a:solidFill>
                <a:schemeClr val="bg1"/>
              </a:solidFill>
            </a:endParaRPr>
          </a:p>
        </p:txBody>
      </p:sp>
      <p:sp>
        <p:nvSpPr>
          <p:cNvPr id="5" name="Google Shape;168;p13">
            <a:extLst>
              <a:ext uri="{FF2B5EF4-FFF2-40B4-BE49-F238E27FC236}">
                <a16:creationId xmlns:a16="http://schemas.microsoft.com/office/drawing/2014/main" id="{0D74881D-A3A4-D261-BF8E-244F1F849C63}"/>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Key Data Categories for Transport Modelling</a:t>
            </a:r>
          </a:p>
        </p:txBody>
      </p:sp>
      <p:sp>
        <p:nvSpPr>
          <p:cNvPr id="6" name="Oval 5">
            <a:extLst>
              <a:ext uri="{FF2B5EF4-FFF2-40B4-BE49-F238E27FC236}">
                <a16:creationId xmlns:a16="http://schemas.microsoft.com/office/drawing/2014/main" id="{A8B6B437-6E78-0B33-FDEA-D3B3FED9D472}"/>
              </a:ext>
            </a:extLst>
          </p:cNvPr>
          <p:cNvSpPr>
            <a:spLocks noChangeAspect="1"/>
          </p:cNvSpPr>
          <p:nvPr/>
        </p:nvSpPr>
        <p:spPr>
          <a:xfrm>
            <a:off x="1150010" y="1799871"/>
            <a:ext cx="733926" cy="73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roup with solid fill">
            <a:extLst>
              <a:ext uri="{FF2B5EF4-FFF2-40B4-BE49-F238E27FC236}">
                <a16:creationId xmlns:a16="http://schemas.microsoft.com/office/drawing/2014/main" id="{CDF57575-00AA-001B-B1DA-4F3E9B647A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1407" y="1851757"/>
            <a:ext cx="643216" cy="643216"/>
          </a:xfrm>
          <a:prstGeom prst="rect">
            <a:avLst/>
          </a:prstGeom>
        </p:spPr>
      </p:pic>
      <p:sp>
        <p:nvSpPr>
          <p:cNvPr id="21" name="TextBox 20">
            <a:extLst>
              <a:ext uri="{FF2B5EF4-FFF2-40B4-BE49-F238E27FC236}">
                <a16:creationId xmlns:a16="http://schemas.microsoft.com/office/drawing/2014/main" id="{BFE19518-8CA2-EBF9-AAAB-06553460E7B4}"/>
              </a:ext>
            </a:extLst>
          </p:cNvPr>
          <p:cNvSpPr txBox="1"/>
          <p:nvPr/>
        </p:nvSpPr>
        <p:spPr>
          <a:xfrm>
            <a:off x="2160901" y="1782651"/>
            <a:ext cx="4349100" cy="707886"/>
          </a:xfrm>
          <a:prstGeom prst="rect">
            <a:avLst/>
          </a:prstGeom>
          <a:noFill/>
        </p:spPr>
        <p:txBody>
          <a:bodyPr wrap="square" rtlCol="0">
            <a:spAutoFit/>
          </a:bodyPr>
          <a:lstStyle/>
          <a:p>
            <a:r>
              <a:rPr lang="en-US" sz="2000" b="1" dirty="0"/>
              <a:t>Population and GDP</a:t>
            </a:r>
          </a:p>
          <a:p>
            <a:r>
              <a:rPr lang="en-US" sz="2000" dirty="0"/>
              <a:t>Drivers of transport demand</a:t>
            </a:r>
          </a:p>
        </p:txBody>
      </p:sp>
      <p:sp>
        <p:nvSpPr>
          <p:cNvPr id="22" name="TextBox 21">
            <a:extLst>
              <a:ext uri="{FF2B5EF4-FFF2-40B4-BE49-F238E27FC236}">
                <a16:creationId xmlns:a16="http://schemas.microsoft.com/office/drawing/2014/main" id="{0F01A542-6390-4811-B98D-13B06257A3C0}"/>
              </a:ext>
            </a:extLst>
          </p:cNvPr>
          <p:cNvSpPr txBox="1"/>
          <p:nvPr/>
        </p:nvSpPr>
        <p:spPr>
          <a:xfrm>
            <a:off x="2160901" y="2604329"/>
            <a:ext cx="4826353" cy="707886"/>
          </a:xfrm>
          <a:prstGeom prst="rect">
            <a:avLst/>
          </a:prstGeom>
          <a:noFill/>
        </p:spPr>
        <p:txBody>
          <a:bodyPr wrap="square" rtlCol="0">
            <a:spAutoFit/>
          </a:bodyPr>
          <a:lstStyle/>
          <a:p>
            <a:r>
              <a:rPr lang="en-US" sz="2000" b="1" dirty="0"/>
              <a:t>Passenger and freight activity</a:t>
            </a:r>
          </a:p>
          <a:p>
            <a:r>
              <a:rPr lang="en-US" sz="2000" dirty="0"/>
              <a:t>Key demand metrics</a:t>
            </a:r>
          </a:p>
        </p:txBody>
      </p:sp>
      <p:sp>
        <p:nvSpPr>
          <p:cNvPr id="23" name="TextBox 22">
            <a:extLst>
              <a:ext uri="{FF2B5EF4-FFF2-40B4-BE49-F238E27FC236}">
                <a16:creationId xmlns:a16="http://schemas.microsoft.com/office/drawing/2014/main" id="{75C50969-651C-DC9E-BFCD-7B08C2B477BF}"/>
              </a:ext>
            </a:extLst>
          </p:cNvPr>
          <p:cNvSpPr txBox="1"/>
          <p:nvPr/>
        </p:nvSpPr>
        <p:spPr>
          <a:xfrm>
            <a:off x="2160900" y="3468894"/>
            <a:ext cx="5358161" cy="707886"/>
          </a:xfrm>
          <a:prstGeom prst="rect">
            <a:avLst/>
          </a:prstGeom>
          <a:noFill/>
        </p:spPr>
        <p:txBody>
          <a:bodyPr wrap="square" rtlCol="0">
            <a:spAutoFit/>
          </a:bodyPr>
          <a:lstStyle/>
          <a:p>
            <a:r>
              <a:rPr lang="en-US" sz="2000" b="1" dirty="0"/>
              <a:t>Vehicle stock</a:t>
            </a:r>
          </a:p>
          <a:p>
            <a:r>
              <a:rPr lang="en-US" sz="2000" dirty="0"/>
              <a:t>Number and types of vehicles</a:t>
            </a:r>
          </a:p>
        </p:txBody>
      </p:sp>
      <p:sp>
        <p:nvSpPr>
          <p:cNvPr id="24" name="TextBox 23">
            <a:extLst>
              <a:ext uri="{FF2B5EF4-FFF2-40B4-BE49-F238E27FC236}">
                <a16:creationId xmlns:a16="http://schemas.microsoft.com/office/drawing/2014/main" id="{B1DCDBA7-ECF9-AB04-C7A3-9B263176A617}"/>
              </a:ext>
            </a:extLst>
          </p:cNvPr>
          <p:cNvSpPr txBox="1"/>
          <p:nvPr/>
        </p:nvSpPr>
        <p:spPr>
          <a:xfrm>
            <a:off x="2160900" y="4367269"/>
            <a:ext cx="5358161" cy="707886"/>
          </a:xfrm>
          <a:prstGeom prst="rect">
            <a:avLst/>
          </a:prstGeom>
          <a:noFill/>
        </p:spPr>
        <p:txBody>
          <a:bodyPr wrap="square" rtlCol="0">
            <a:spAutoFit/>
          </a:bodyPr>
          <a:lstStyle/>
          <a:p>
            <a:r>
              <a:rPr lang="en-US" sz="2000" b="1" dirty="0"/>
              <a:t>Load factor</a:t>
            </a:r>
          </a:p>
          <a:p>
            <a:r>
              <a:rPr lang="en-US" sz="2000" dirty="0"/>
              <a:t>Average capacity utilization of vehicles</a:t>
            </a:r>
          </a:p>
        </p:txBody>
      </p:sp>
      <p:sp>
        <p:nvSpPr>
          <p:cNvPr id="25" name="TextBox 24">
            <a:extLst>
              <a:ext uri="{FF2B5EF4-FFF2-40B4-BE49-F238E27FC236}">
                <a16:creationId xmlns:a16="http://schemas.microsoft.com/office/drawing/2014/main" id="{27EA1A6B-85E5-4929-0E83-02CDB5DD79CD}"/>
              </a:ext>
            </a:extLst>
          </p:cNvPr>
          <p:cNvSpPr txBox="1"/>
          <p:nvPr/>
        </p:nvSpPr>
        <p:spPr>
          <a:xfrm>
            <a:off x="2160900" y="5200856"/>
            <a:ext cx="5358161" cy="707886"/>
          </a:xfrm>
          <a:prstGeom prst="rect">
            <a:avLst/>
          </a:prstGeom>
          <a:noFill/>
        </p:spPr>
        <p:txBody>
          <a:bodyPr wrap="square" rtlCol="0">
            <a:spAutoFit/>
          </a:bodyPr>
          <a:lstStyle/>
          <a:p>
            <a:r>
              <a:rPr lang="en-US" sz="2000" b="1" dirty="0"/>
              <a:t>Energy efficiency</a:t>
            </a:r>
          </a:p>
          <a:p>
            <a:r>
              <a:rPr lang="en-US" sz="2000" dirty="0"/>
              <a:t>Energy use per unit of demand</a:t>
            </a:r>
          </a:p>
        </p:txBody>
      </p:sp>
      <p:sp>
        <p:nvSpPr>
          <p:cNvPr id="33" name="Oval 32">
            <a:extLst>
              <a:ext uri="{FF2B5EF4-FFF2-40B4-BE49-F238E27FC236}">
                <a16:creationId xmlns:a16="http://schemas.microsoft.com/office/drawing/2014/main" id="{6C9FCC96-2294-9761-DFF6-0D217A8FCC2B}"/>
              </a:ext>
            </a:extLst>
          </p:cNvPr>
          <p:cNvSpPr>
            <a:spLocks noChangeAspect="1"/>
          </p:cNvSpPr>
          <p:nvPr/>
        </p:nvSpPr>
        <p:spPr>
          <a:xfrm>
            <a:off x="1150010" y="2671281"/>
            <a:ext cx="733926" cy="73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E63C95EE-B10E-6A3E-6B05-128C43EF7EA7}"/>
              </a:ext>
            </a:extLst>
          </p:cNvPr>
          <p:cNvSpPr>
            <a:spLocks noChangeAspect="1"/>
          </p:cNvSpPr>
          <p:nvPr/>
        </p:nvSpPr>
        <p:spPr>
          <a:xfrm>
            <a:off x="1150010" y="3542691"/>
            <a:ext cx="733926" cy="73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DA690AB-0333-AEA4-312E-7947BA3BAD9B}"/>
              </a:ext>
            </a:extLst>
          </p:cNvPr>
          <p:cNvSpPr>
            <a:spLocks noChangeAspect="1"/>
          </p:cNvSpPr>
          <p:nvPr/>
        </p:nvSpPr>
        <p:spPr>
          <a:xfrm>
            <a:off x="1150010" y="4414101"/>
            <a:ext cx="733926" cy="73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4B7CB75-1434-E750-8934-86C7A965E9EF}"/>
              </a:ext>
            </a:extLst>
          </p:cNvPr>
          <p:cNvSpPr>
            <a:spLocks noChangeAspect="1"/>
          </p:cNvSpPr>
          <p:nvPr/>
        </p:nvSpPr>
        <p:spPr>
          <a:xfrm>
            <a:off x="1150010" y="5285512"/>
            <a:ext cx="733926" cy="7339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Linear Graph with solid fill">
            <a:extLst>
              <a:ext uri="{FF2B5EF4-FFF2-40B4-BE49-F238E27FC236}">
                <a16:creationId xmlns:a16="http://schemas.microsoft.com/office/drawing/2014/main" id="{EC971AA8-F111-49BF-8D5E-25C0CC1A35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1973" y="2723257"/>
            <a:ext cx="541769" cy="541769"/>
          </a:xfrm>
          <a:prstGeom prst="rect">
            <a:avLst/>
          </a:prstGeom>
        </p:spPr>
      </p:pic>
      <p:pic>
        <p:nvPicPr>
          <p:cNvPr id="14" name="Graphic 13" descr="Freight with solid fill">
            <a:extLst>
              <a:ext uri="{FF2B5EF4-FFF2-40B4-BE49-F238E27FC236}">
                <a16:creationId xmlns:a16="http://schemas.microsoft.com/office/drawing/2014/main" id="{1E8B5716-B1B8-2F47-8A4A-9B7553C493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2382" y="3595932"/>
            <a:ext cx="572579" cy="572579"/>
          </a:xfrm>
          <a:prstGeom prst="rect">
            <a:avLst/>
          </a:prstGeom>
        </p:spPr>
      </p:pic>
      <p:pic>
        <p:nvPicPr>
          <p:cNvPr id="16" name="Graphic 15" descr="Battery charging with solid fill">
            <a:extLst>
              <a:ext uri="{FF2B5EF4-FFF2-40B4-BE49-F238E27FC236}">
                <a16:creationId xmlns:a16="http://schemas.microsoft.com/office/drawing/2014/main" id="{15DE6BF3-CB81-7DBF-5343-6C9988701A5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56923" y="5363456"/>
            <a:ext cx="578038" cy="578038"/>
          </a:xfrm>
          <a:prstGeom prst="rect">
            <a:avLst/>
          </a:prstGeom>
        </p:spPr>
      </p:pic>
      <p:pic>
        <p:nvPicPr>
          <p:cNvPr id="12" name="Graphic 11" descr="Car with solid fill">
            <a:extLst>
              <a:ext uri="{FF2B5EF4-FFF2-40B4-BE49-F238E27FC236}">
                <a16:creationId xmlns:a16="http://schemas.microsoft.com/office/drawing/2014/main" id="{EBEAB079-9859-1C41-8D04-0C036EF8F64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25443" y="4470714"/>
            <a:ext cx="610367" cy="610367"/>
          </a:xfrm>
          <a:prstGeom prst="rect">
            <a:avLst/>
          </a:prstGeom>
        </p:spPr>
      </p:pic>
      <p:sp>
        <p:nvSpPr>
          <p:cNvPr id="37" name="Right Brace 36">
            <a:extLst>
              <a:ext uri="{FF2B5EF4-FFF2-40B4-BE49-F238E27FC236}">
                <a16:creationId xmlns:a16="http://schemas.microsoft.com/office/drawing/2014/main" id="{FA6CFB8D-D4B7-11D3-34FB-7E7B1A0B7D04}"/>
              </a:ext>
            </a:extLst>
          </p:cNvPr>
          <p:cNvSpPr/>
          <p:nvPr/>
        </p:nvSpPr>
        <p:spPr>
          <a:xfrm>
            <a:off x="6898458" y="2671280"/>
            <a:ext cx="365760" cy="334815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85EFCA3F-2407-C0A7-B9F9-7D51A767D5F1}"/>
              </a:ext>
            </a:extLst>
          </p:cNvPr>
          <p:cNvSpPr txBox="1"/>
          <p:nvPr/>
        </p:nvSpPr>
        <p:spPr>
          <a:xfrm>
            <a:off x="7703035" y="4145303"/>
            <a:ext cx="3226583" cy="400110"/>
          </a:xfrm>
          <a:prstGeom prst="rect">
            <a:avLst/>
          </a:prstGeom>
          <a:noFill/>
        </p:spPr>
        <p:txBody>
          <a:bodyPr wrap="square" rtlCol="0">
            <a:spAutoFit/>
          </a:bodyPr>
          <a:lstStyle/>
          <a:p>
            <a:r>
              <a:rPr lang="en-US" sz="2000" b="1" i="1" dirty="0" err="1"/>
              <a:t>OSeMOSYS</a:t>
            </a:r>
            <a:r>
              <a:rPr lang="en-US" sz="2000" b="1" i="1" dirty="0"/>
              <a:t> data inputs</a:t>
            </a:r>
          </a:p>
        </p:txBody>
      </p:sp>
      <p:sp>
        <p:nvSpPr>
          <p:cNvPr id="4" name="Rectangle 3">
            <a:extLst>
              <a:ext uri="{FF2B5EF4-FFF2-40B4-BE49-F238E27FC236}">
                <a16:creationId xmlns:a16="http://schemas.microsoft.com/office/drawing/2014/main" id="{38D9E457-9E40-C189-10D7-6A43E962EC12}"/>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uvvoice.com-20250203-GCWnDJ">
            <a:hlinkClick r:id="" action="ppaction://media"/>
            <a:extLst>
              <a:ext uri="{FF2B5EF4-FFF2-40B4-BE49-F238E27FC236}">
                <a16:creationId xmlns:a16="http://schemas.microsoft.com/office/drawing/2014/main" id="{FF88FDF0-DA89-6FF8-35CC-9E623B540609}"/>
              </a:ext>
            </a:extLst>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364396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13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B4A7934-D37D-8054-7B34-F2D8D236DA4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E9FAB24-9D95-7452-C3AA-FF30CF129B34}"/>
              </a:ext>
            </a:extLst>
          </p:cNvPr>
          <p:cNvGraphicFramePr>
            <a:graphicFrameLocks noChangeAspect="1"/>
          </p:cNvGraphicFramePr>
          <p:nvPr>
            <p:custDataLst>
              <p:tags r:id="rId1"/>
            </p:custDataLst>
            <p:extLst>
              <p:ext uri="{D42A27DB-BD31-4B8C-83A1-F6EECF244321}">
                <p14:modId xmlns:p14="http://schemas.microsoft.com/office/powerpoint/2010/main" val="334999941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5E9FAB24-9D95-7452-C3AA-FF30CF129B3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2D3E893A-1DB9-10EB-E51A-A641D58AE184}"/>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a:t>
            </a:r>
            <a:r>
              <a:rPr lang="sv-SE" sz="2800" dirty="0" err="1">
                <a:solidFill>
                  <a:srgbClr val="C00000"/>
                </a:solidFill>
              </a:rPr>
              <a:t>Approache</a:t>
            </a:r>
            <a:r>
              <a:rPr lang="sv-SE" dirty="0" err="1">
                <a:solidFill>
                  <a:srgbClr val="C00000"/>
                </a:solidFill>
              </a:rPr>
              <a:t>s</a:t>
            </a:r>
            <a:r>
              <a:rPr lang="sv-SE" dirty="0">
                <a:solidFill>
                  <a:srgbClr val="C00000"/>
                </a:solidFill>
              </a:rPr>
              <a:t> to Transport Data Collection and </a:t>
            </a:r>
            <a:r>
              <a:rPr lang="sv-SE" dirty="0" err="1">
                <a:solidFill>
                  <a:srgbClr val="C00000"/>
                </a:solidFill>
              </a:rPr>
              <a:t>Validation</a:t>
            </a:r>
            <a:endParaRPr sz="2800" dirty="0">
              <a:solidFill>
                <a:srgbClr val="C00000"/>
              </a:solidFill>
            </a:endParaRPr>
          </a:p>
        </p:txBody>
      </p:sp>
      <p:sp>
        <p:nvSpPr>
          <p:cNvPr id="3" name="Slide Number Placeholder 1">
            <a:extLst>
              <a:ext uri="{FF2B5EF4-FFF2-40B4-BE49-F238E27FC236}">
                <a16:creationId xmlns:a16="http://schemas.microsoft.com/office/drawing/2014/main" id="{55D74910-1570-96B8-CAEE-3533D788A01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30</a:t>
            </a:fld>
            <a:endParaRPr lang="sv-SE" sz="1000" b="1" dirty="0">
              <a:solidFill>
                <a:schemeClr val="bg1"/>
              </a:solidFill>
            </a:endParaRPr>
          </a:p>
        </p:txBody>
      </p:sp>
      <p:sp>
        <p:nvSpPr>
          <p:cNvPr id="4" name="Google Shape;168;p13">
            <a:extLst>
              <a:ext uri="{FF2B5EF4-FFF2-40B4-BE49-F238E27FC236}">
                <a16:creationId xmlns:a16="http://schemas.microsoft.com/office/drawing/2014/main" id="{54E34405-C713-D5E0-51E2-D65453923C96}"/>
              </a:ext>
            </a:extLst>
          </p:cNvPr>
          <p:cNvSpPr txBox="1">
            <a:spLocks/>
          </p:cNvSpPr>
          <p:nvPr/>
        </p:nvSpPr>
        <p:spPr>
          <a:xfrm>
            <a:off x="838200" y="1608083"/>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There are two common approaches to collect primary transport data:</a:t>
            </a:r>
          </a:p>
        </p:txBody>
      </p:sp>
      <p:sp>
        <p:nvSpPr>
          <p:cNvPr id="5" name="Google Shape;168;p13">
            <a:extLst>
              <a:ext uri="{FF2B5EF4-FFF2-40B4-BE49-F238E27FC236}">
                <a16:creationId xmlns:a16="http://schemas.microsoft.com/office/drawing/2014/main" id="{21314788-A8A0-4EA2-F744-8E2A0DFF67B9}"/>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Collecting Primary Data</a:t>
            </a:r>
          </a:p>
        </p:txBody>
      </p:sp>
      <p:sp>
        <p:nvSpPr>
          <p:cNvPr id="6" name="Google Shape;168;p13">
            <a:extLst>
              <a:ext uri="{FF2B5EF4-FFF2-40B4-BE49-F238E27FC236}">
                <a16:creationId xmlns:a16="http://schemas.microsoft.com/office/drawing/2014/main" id="{C44BADC4-FFCB-BAFF-82E4-5D587316B490}"/>
              </a:ext>
            </a:extLst>
          </p:cNvPr>
          <p:cNvSpPr txBox="1">
            <a:spLocks/>
          </p:cNvSpPr>
          <p:nvPr/>
        </p:nvSpPr>
        <p:spPr>
          <a:xfrm>
            <a:off x="838200" y="2142279"/>
            <a:ext cx="5033211"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1	Surveys and field studies:</a:t>
            </a:r>
          </a:p>
        </p:txBody>
      </p:sp>
      <p:sp>
        <p:nvSpPr>
          <p:cNvPr id="7" name="Google Shape;168;p13">
            <a:extLst>
              <a:ext uri="{FF2B5EF4-FFF2-40B4-BE49-F238E27FC236}">
                <a16:creationId xmlns:a16="http://schemas.microsoft.com/office/drawing/2014/main" id="{F50F6729-01D6-4797-67DA-17693D7C3C3D}"/>
              </a:ext>
            </a:extLst>
          </p:cNvPr>
          <p:cNvSpPr txBox="1">
            <a:spLocks/>
          </p:cNvSpPr>
          <p:nvPr/>
        </p:nvSpPr>
        <p:spPr>
          <a:xfrm>
            <a:off x="1459832" y="2673918"/>
            <a:ext cx="4411578" cy="35560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Passenger surveys</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Traffic counts</a:t>
            </a:r>
          </a:p>
          <a:p>
            <a:pPr marL="342900" indent="-342900">
              <a:spcBef>
                <a:spcPts val="0"/>
              </a:spcBef>
              <a:buClr>
                <a:schemeClr val="dk1"/>
              </a:buClr>
              <a:buSzPts val="2800"/>
              <a:buFont typeface="Arial" panose="020B0604020202020204" pitchFamily="34" charset="0"/>
              <a:buChar char="•"/>
            </a:pPr>
            <a:endParaRPr lang="en-GB" sz="2000" dirty="0"/>
          </a:p>
          <a:p>
            <a:pPr>
              <a:spcBef>
                <a:spcPts val="0"/>
              </a:spcBef>
              <a:buClr>
                <a:schemeClr val="dk1"/>
              </a:buClr>
              <a:buSzPts val="2800"/>
            </a:pPr>
            <a:r>
              <a:rPr lang="en-GB" sz="2000" b="1" dirty="0"/>
              <a:t>Benefits: </a:t>
            </a:r>
            <a:r>
              <a:rPr lang="en-GB" sz="2000" dirty="0"/>
              <a:t>provides detailed insights into individual behaviour and preferences, cost-effective and easy</a:t>
            </a:r>
          </a:p>
          <a:p>
            <a:pPr>
              <a:spcBef>
                <a:spcPts val="0"/>
              </a:spcBef>
              <a:buClr>
                <a:schemeClr val="dk1"/>
              </a:buClr>
              <a:buSzPts val="2800"/>
            </a:pPr>
            <a:endParaRPr lang="en-GB" sz="2000" dirty="0"/>
          </a:p>
          <a:p>
            <a:pPr>
              <a:spcBef>
                <a:spcPts val="0"/>
              </a:spcBef>
              <a:buClr>
                <a:schemeClr val="dk1"/>
              </a:buClr>
              <a:buSzPts val="2800"/>
            </a:pPr>
            <a:r>
              <a:rPr lang="en-GB" sz="2000" b="1" dirty="0"/>
              <a:t>Challenges: </a:t>
            </a:r>
            <a:r>
              <a:rPr lang="en-GB" sz="2000" dirty="0"/>
              <a:t>Response bias, recall bias, low response rates, time and resource-intensive, prone to human error</a:t>
            </a:r>
          </a:p>
        </p:txBody>
      </p:sp>
      <p:sp>
        <p:nvSpPr>
          <p:cNvPr id="8" name="Google Shape;168;p13">
            <a:extLst>
              <a:ext uri="{FF2B5EF4-FFF2-40B4-BE49-F238E27FC236}">
                <a16:creationId xmlns:a16="http://schemas.microsoft.com/office/drawing/2014/main" id="{CF7ED606-E08B-CBB1-1854-183F4FA8399C}"/>
              </a:ext>
            </a:extLst>
          </p:cNvPr>
          <p:cNvSpPr txBox="1">
            <a:spLocks/>
          </p:cNvSpPr>
          <p:nvPr/>
        </p:nvSpPr>
        <p:spPr>
          <a:xfrm>
            <a:off x="5871410" y="2139722"/>
            <a:ext cx="5033211"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2	Stakeholder engagement:</a:t>
            </a:r>
          </a:p>
        </p:txBody>
      </p:sp>
      <p:sp>
        <p:nvSpPr>
          <p:cNvPr id="9" name="Google Shape;168;p13">
            <a:extLst>
              <a:ext uri="{FF2B5EF4-FFF2-40B4-BE49-F238E27FC236}">
                <a16:creationId xmlns:a16="http://schemas.microsoft.com/office/drawing/2014/main" id="{C2F11A5C-77E4-E206-1521-F532E06346E6}"/>
              </a:ext>
            </a:extLst>
          </p:cNvPr>
          <p:cNvSpPr txBox="1">
            <a:spLocks/>
          </p:cNvSpPr>
          <p:nvPr/>
        </p:nvSpPr>
        <p:spPr>
          <a:xfrm>
            <a:off x="6493042" y="2671361"/>
            <a:ext cx="4411578" cy="311275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Data sharing with transport agencies</a:t>
            </a:r>
          </a:p>
          <a:p>
            <a:pPr>
              <a:spcBef>
                <a:spcPts val="0"/>
              </a:spcBef>
              <a:buClr>
                <a:schemeClr val="dk1"/>
              </a:buClr>
              <a:buSzPts val="2800"/>
            </a:pPr>
            <a:endParaRPr lang="en-GB" sz="2000" dirty="0"/>
          </a:p>
          <a:p>
            <a:pPr marL="342900" indent="-342900">
              <a:spcBef>
                <a:spcPts val="0"/>
              </a:spcBef>
              <a:buClr>
                <a:schemeClr val="dk1"/>
              </a:buClr>
              <a:buSzPts val="2800"/>
              <a:buFont typeface="Arial" panose="020B0604020202020204" pitchFamily="34" charset="0"/>
              <a:buChar char="•"/>
            </a:pPr>
            <a:r>
              <a:rPr lang="en-GB" sz="2000" dirty="0"/>
              <a:t>One-on-one interviews or small group discussions</a:t>
            </a:r>
          </a:p>
          <a:p>
            <a:pPr marL="342900" indent="-342900">
              <a:spcBef>
                <a:spcPts val="0"/>
              </a:spcBef>
              <a:buClr>
                <a:schemeClr val="dk1"/>
              </a:buClr>
              <a:buSzPts val="2800"/>
              <a:buFont typeface="Arial" panose="020B0604020202020204" pitchFamily="34" charset="0"/>
              <a:buChar char="•"/>
            </a:pPr>
            <a:endParaRPr lang="en-GB" sz="2000" dirty="0"/>
          </a:p>
          <a:p>
            <a:pPr>
              <a:spcBef>
                <a:spcPts val="0"/>
              </a:spcBef>
              <a:buClr>
                <a:schemeClr val="dk1"/>
              </a:buClr>
              <a:buSzPts val="2800"/>
            </a:pPr>
            <a:r>
              <a:rPr lang="en-GB" sz="2000" b="1" dirty="0"/>
              <a:t>Benefits: </a:t>
            </a:r>
            <a:r>
              <a:rPr lang="en-GB" sz="2000" dirty="0"/>
              <a:t>broader perspective and enhanced data validation </a:t>
            </a:r>
          </a:p>
          <a:p>
            <a:pPr>
              <a:spcBef>
                <a:spcPts val="0"/>
              </a:spcBef>
              <a:buClr>
                <a:schemeClr val="dk1"/>
              </a:buClr>
              <a:buSzPts val="2800"/>
            </a:pPr>
            <a:endParaRPr lang="en-GB" sz="2000" b="1" dirty="0"/>
          </a:p>
          <a:p>
            <a:pPr>
              <a:spcBef>
                <a:spcPts val="0"/>
              </a:spcBef>
              <a:buClr>
                <a:schemeClr val="dk1"/>
              </a:buClr>
              <a:buSzPts val="2800"/>
            </a:pPr>
            <a:r>
              <a:rPr lang="en-GB" sz="2000" b="1" dirty="0"/>
              <a:t>Challenges: </a:t>
            </a:r>
            <a:r>
              <a:rPr lang="en-GB" sz="2000" dirty="0"/>
              <a:t>time and resource-intensive, potential bias, and data privacy</a:t>
            </a:r>
          </a:p>
          <a:p>
            <a:pPr marL="342900" indent="-342900">
              <a:spcBef>
                <a:spcPts val="0"/>
              </a:spcBef>
              <a:buClr>
                <a:schemeClr val="dk1"/>
              </a:buClr>
              <a:buSzPts val="2800"/>
              <a:buFont typeface="Arial" panose="020B0604020202020204" pitchFamily="34" charset="0"/>
              <a:buChar char="•"/>
            </a:pPr>
            <a:endParaRPr lang="en-GB" sz="2000" dirty="0"/>
          </a:p>
        </p:txBody>
      </p:sp>
      <p:cxnSp>
        <p:nvCxnSpPr>
          <p:cNvPr id="11" name="Straight Connector 10">
            <a:extLst>
              <a:ext uri="{FF2B5EF4-FFF2-40B4-BE49-F238E27FC236}">
                <a16:creationId xmlns:a16="http://schemas.microsoft.com/office/drawing/2014/main" id="{F11AAA4F-9579-DD89-A15B-948A207E69C0}"/>
              </a:ext>
            </a:extLst>
          </p:cNvPr>
          <p:cNvCxnSpPr/>
          <p:nvPr/>
        </p:nvCxnSpPr>
        <p:spPr>
          <a:xfrm>
            <a:off x="1315454" y="2139722"/>
            <a:ext cx="0" cy="4080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8FF75-E5E5-91E2-F1A6-C893B462DC7A}"/>
              </a:ext>
            </a:extLst>
          </p:cNvPr>
          <p:cNvCxnSpPr/>
          <p:nvPr/>
        </p:nvCxnSpPr>
        <p:spPr>
          <a:xfrm>
            <a:off x="6360696" y="2139721"/>
            <a:ext cx="0" cy="40807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C565E6B-7B30-FBAE-C8DC-7D71931BE81C}"/>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luvvoice.com-20250203-7dB94R">
            <a:hlinkClick r:id="" action="ppaction://media"/>
            <a:extLst>
              <a:ext uri="{FF2B5EF4-FFF2-40B4-BE49-F238E27FC236}">
                <a16:creationId xmlns:a16="http://schemas.microsoft.com/office/drawing/2014/main" id="{84217B1C-B762-0F86-084A-3FFDF8C57B9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04620" y="159532"/>
            <a:ext cx="812800" cy="812800"/>
          </a:xfrm>
          <a:prstGeom prst="rect">
            <a:avLst/>
          </a:prstGeom>
        </p:spPr>
      </p:pic>
    </p:spTree>
    <p:extLst>
      <p:ext uri="{BB962C8B-B14F-4D97-AF65-F5344CB8AC3E}">
        <p14:creationId xmlns:p14="http://schemas.microsoft.com/office/powerpoint/2010/main" val="34973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C34ED19-B35D-EFDD-D11D-B43BA74A3107}"/>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E58D322-39A3-5ADB-B909-C5B0F4DB13E9}"/>
              </a:ext>
            </a:extLst>
          </p:cNvPr>
          <p:cNvGraphicFramePr>
            <a:graphicFrameLocks noChangeAspect="1"/>
          </p:cNvGraphicFramePr>
          <p:nvPr>
            <p:custDataLst>
              <p:tags r:id="rId1"/>
            </p:custDataLst>
            <p:extLst>
              <p:ext uri="{D42A27DB-BD31-4B8C-83A1-F6EECF244321}">
                <p14:modId xmlns:p14="http://schemas.microsoft.com/office/powerpoint/2010/main" val="379028437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E58D322-39A3-5ADB-B909-C5B0F4DB13E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47C63FE7-83F5-C2F7-6554-5B43D283AC5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4. </a:t>
            </a:r>
            <a:r>
              <a:rPr lang="sv-SE" sz="2800" dirty="0" err="1">
                <a:solidFill>
                  <a:srgbClr val="C00000"/>
                </a:solidFill>
              </a:rPr>
              <a:t>Approache</a:t>
            </a:r>
            <a:r>
              <a:rPr lang="sv-SE" dirty="0" err="1">
                <a:solidFill>
                  <a:srgbClr val="C00000"/>
                </a:solidFill>
              </a:rPr>
              <a:t>s</a:t>
            </a:r>
            <a:r>
              <a:rPr lang="sv-SE" dirty="0">
                <a:solidFill>
                  <a:srgbClr val="C00000"/>
                </a:solidFill>
              </a:rPr>
              <a:t> to Transport Data Collection and </a:t>
            </a:r>
            <a:r>
              <a:rPr lang="sv-SE" dirty="0" err="1">
                <a:solidFill>
                  <a:srgbClr val="C00000"/>
                </a:solidFill>
              </a:rPr>
              <a:t>Validation</a:t>
            </a:r>
            <a:endParaRPr sz="2800" dirty="0">
              <a:solidFill>
                <a:srgbClr val="C00000"/>
              </a:solidFill>
            </a:endParaRPr>
          </a:p>
        </p:txBody>
      </p:sp>
      <p:sp>
        <p:nvSpPr>
          <p:cNvPr id="3" name="Slide Number Placeholder 1">
            <a:extLst>
              <a:ext uri="{FF2B5EF4-FFF2-40B4-BE49-F238E27FC236}">
                <a16:creationId xmlns:a16="http://schemas.microsoft.com/office/drawing/2014/main" id="{690A0878-101A-AC50-526B-9A8983F0AF6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31</a:t>
            </a:fld>
            <a:endParaRPr lang="sv-SE" sz="1000" b="1" dirty="0">
              <a:solidFill>
                <a:schemeClr val="bg1"/>
              </a:solidFill>
            </a:endParaRPr>
          </a:p>
        </p:txBody>
      </p:sp>
      <p:sp>
        <p:nvSpPr>
          <p:cNvPr id="5" name="Google Shape;168;p13">
            <a:extLst>
              <a:ext uri="{FF2B5EF4-FFF2-40B4-BE49-F238E27FC236}">
                <a16:creationId xmlns:a16="http://schemas.microsoft.com/office/drawing/2014/main" id="{85999651-A509-FC28-ACB1-16A5777B34BB}"/>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Validation Techniques</a:t>
            </a:r>
          </a:p>
        </p:txBody>
      </p:sp>
      <p:sp>
        <p:nvSpPr>
          <p:cNvPr id="6" name="Google Shape;168;p13">
            <a:extLst>
              <a:ext uri="{FF2B5EF4-FFF2-40B4-BE49-F238E27FC236}">
                <a16:creationId xmlns:a16="http://schemas.microsoft.com/office/drawing/2014/main" id="{287EFD1C-61D0-A153-4D1F-2C4ECFEB9310}"/>
              </a:ext>
            </a:extLst>
          </p:cNvPr>
          <p:cNvSpPr txBox="1">
            <a:spLocks/>
          </p:cNvSpPr>
          <p:nvPr/>
        </p:nvSpPr>
        <p:spPr>
          <a:xfrm>
            <a:off x="838200" y="1608083"/>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There are two common approaches to validate transport data:</a:t>
            </a:r>
          </a:p>
        </p:txBody>
      </p:sp>
      <p:sp>
        <p:nvSpPr>
          <p:cNvPr id="7" name="Google Shape;168;p13">
            <a:extLst>
              <a:ext uri="{FF2B5EF4-FFF2-40B4-BE49-F238E27FC236}">
                <a16:creationId xmlns:a16="http://schemas.microsoft.com/office/drawing/2014/main" id="{D37B84A8-496A-66BB-2E17-00F20A55E3DF}"/>
              </a:ext>
            </a:extLst>
          </p:cNvPr>
          <p:cNvSpPr txBox="1">
            <a:spLocks/>
          </p:cNvSpPr>
          <p:nvPr/>
        </p:nvSpPr>
        <p:spPr>
          <a:xfrm>
            <a:off x="838199" y="2454458"/>
            <a:ext cx="5033211" cy="121384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1	Cross validation: </a:t>
            </a:r>
            <a:br>
              <a:rPr lang="en-GB" sz="2000" b="1" dirty="0"/>
            </a:br>
            <a:endParaRPr lang="en-GB" sz="2000" b="1" dirty="0"/>
          </a:p>
          <a:p>
            <a:pPr>
              <a:spcBef>
                <a:spcPts val="0"/>
              </a:spcBef>
              <a:buClr>
                <a:schemeClr val="dk1"/>
              </a:buClr>
              <a:buSzPts val="2800"/>
            </a:pPr>
            <a:r>
              <a:rPr lang="en-GB" sz="2000" dirty="0"/>
              <a:t>Compare with other data sources or methods to verify accuracy</a:t>
            </a:r>
          </a:p>
          <a:p>
            <a:pPr>
              <a:spcBef>
                <a:spcPts val="0"/>
              </a:spcBef>
              <a:buClr>
                <a:schemeClr val="dk1"/>
              </a:buClr>
              <a:buSzPts val="2800"/>
            </a:pPr>
            <a:endParaRPr lang="en-GB" sz="2000" b="1" dirty="0"/>
          </a:p>
          <a:p>
            <a:pPr>
              <a:spcBef>
                <a:spcPts val="0"/>
              </a:spcBef>
              <a:buClr>
                <a:schemeClr val="dk1"/>
              </a:buClr>
              <a:buSzPts val="2800"/>
            </a:pPr>
            <a:endParaRPr lang="en-GB" sz="2000" b="1" dirty="0"/>
          </a:p>
        </p:txBody>
      </p:sp>
      <p:sp>
        <p:nvSpPr>
          <p:cNvPr id="8" name="Google Shape;168;p13">
            <a:extLst>
              <a:ext uri="{FF2B5EF4-FFF2-40B4-BE49-F238E27FC236}">
                <a16:creationId xmlns:a16="http://schemas.microsoft.com/office/drawing/2014/main" id="{345494C6-2E8C-E12B-3234-2B692E4A1540}"/>
              </a:ext>
            </a:extLst>
          </p:cNvPr>
          <p:cNvSpPr txBox="1">
            <a:spLocks/>
          </p:cNvSpPr>
          <p:nvPr/>
        </p:nvSpPr>
        <p:spPr>
          <a:xfrm>
            <a:off x="1459832" y="2673918"/>
            <a:ext cx="4411578" cy="35560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endParaRPr lang="en-GB" sz="2000" dirty="0"/>
          </a:p>
        </p:txBody>
      </p:sp>
      <p:sp>
        <p:nvSpPr>
          <p:cNvPr id="9" name="Google Shape;168;p13">
            <a:extLst>
              <a:ext uri="{FF2B5EF4-FFF2-40B4-BE49-F238E27FC236}">
                <a16:creationId xmlns:a16="http://schemas.microsoft.com/office/drawing/2014/main" id="{47330F09-3CDC-437B-9FEC-310543F3E2F8}"/>
              </a:ext>
            </a:extLst>
          </p:cNvPr>
          <p:cNvSpPr txBox="1">
            <a:spLocks/>
          </p:cNvSpPr>
          <p:nvPr/>
        </p:nvSpPr>
        <p:spPr>
          <a:xfrm>
            <a:off x="838199" y="4117884"/>
            <a:ext cx="5033211" cy="144792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2	Range/consistency check: </a:t>
            </a:r>
            <a:br>
              <a:rPr lang="en-GB" sz="2000" b="1" dirty="0"/>
            </a:br>
            <a:br>
              <a:rPr lang="en-GB" sz="2000" b="1" dirty="0"/>
            </a:br>
            <a:r>
              <a:rPr lang="en-GB" sz="2000" dirty="0"/>
              <a:t>Ensure the data falls within a valid range, benchmark against historical values</a:t>
            </a:r>
          </a:p>
          <a:p>
            <a:pPr>
              <a:spcBef>
                <a:spcPts val="0"/>
              </a:spcBef>
              <a:buClr>
                <a:schemeClr val="dk1"/>
              </a:buClr>
              <a:buSzPts val="2800"/>
            </a:pPr>
            <a:endParaRPr lang="en-GB" sz="2000" b="1" dirty="0"/>
          </a:p>
        </p:txBody>
      </p:sp>
      <p:cxnSp>
        <p:nvCxnSpPr>
          <p:cNvPr id="11" name="Straight Connector 10">
            <a:extLst>
              <a:ext uri="{FF2B5EF4-FFF2-40B4-BE49-F238E27FC236}">
                <a16:creationId xmlns:a16="http://schemas.microsoft.com/office/drawing/2014/main" id="{870BEB5B-487A-D9DB-DFDD-38FD7BF974DE}"/>
              </a:ext>
            </a:extLst>
          </p:cNvPr>
          <p:cNvCxnSpPr/>
          <p:nvPr/>
        </p:nvCxnSpPr>
        <p:spPr>
          <a:xfrm>
            <a:off x="1315453" y="2451901"/>
            <a:ext cx="0" cy="40807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D1769D9-56EC-ED11-06CE-A416DDEBFBC5}"/>
              </a:ext>
            </a:extLst>
          </p:cNvPr>
          <p:cNvCxnSpPr/>
          <p:nvPr/>
        </p:nvCxnSpPr>
        <p:spPr>
          <a:xfrm>
            <a:off x="1315453" y="4114170"/>
            <a:ext cx="0" cy="40807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9220" name="Picture 4" descr="Validación - Iconos gratis de negocios y finanzas">
            <a:extLst>
              <a:ext uri="{FF2B5EF4-FFF2-40B4-BE49-F238E27FC236}">
                <a16:creationId xmlns:a16="http://schemas.microsoft.com/office/drawing/2014/main" id="{D06569E4-81A5-D6D4-488A-16BDE0DDC5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4156" y="2142278"/>
            <a:ext cx="3820228" cy="38202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C5C82C2-A1BD-E28E-A7B7-D6631BCFB8FB}"/>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uvvoice.com-20250203-vBbrEq">
            <a:hlinkClick r:id="" action="ppaction://media"/>
            <a:extLst>
              <a:ext uri="{FF2B5EF4-FFF2-40B4-BE49-F238E27FC236}">
                <a16:creationId xmlns:a16="http://schemas.microsoft.com/office/drawing/2014/main" id="{7AE3F1D9-1565-6559-C63A-70C654F373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25332" y="159532"/>
            <a:ext cx="812800" cy="812800"/>
          </a:xfrm>
          <a:prstGeom prst="rect">
            <a:avLst/>
          </a:prstGeom>
        </p:spPr>
      </p:pic>
    </p:spTree>
    <p:extLst>
      <p:ext uri="{BB962C8B-B14F-4D97-AF65-F5344CB8AC3E}">
        <p14:creationId xmlns:p14="http://schemas.microsoft.com/office/powerpoint/2010/main" val="255284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A4FC-4086-71CF-F726-9699E7CC02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B2D-3536-215B-C42F-8A0AEC0F8948}"/>
              </a:ext>
            </a:extLst>
          </p:cNvPr>
          <p:cNvSpPr>
            <a:spLocks noGrp="1"/>
          </p:cNvSpPr>
          <p:nvPr>
            <p:ph type="ctrTitle"/>
          </p:nvPr>
        </p:nvSpPr>
        <p:spPr>
          <a:xfrm flipH="1">
            <a:off x="3652887"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E3EC9E9A-2A89-656B-D975-0836A3378ABF}"/>
              </a:ext>
            </a:extLst>
          </p:cNvPr>
          <p:cNvSpPr>
            <a:spLocks noGrp="1"/>
          </p:cNvSpPr>
          <p:nvPr>
            <p:ph type="subTitle" idx="1"/>
          </p:nvPr>
        </p:nvSpPr>
        <p:spPr>
          <a:xfrm>
            <a:off x="2945937" y="3700417"/>
            <a:ext cx="5404776" cy="1062083"/>
          </a:xfrm>
        </p:spPr>
        <p:txBody>
          <a:bodyPr/>
          <a:lstStyle/>
          <a:p>
            <a:pPr algn="ctr"/>
            <a:r>
              <a:rPr lang="en-US" dirty="0" err="1"/>
              <a:t>www.climatecompatiblegrowth.com</a:t>
            </a:r>
            <a:endParaRPr lang="en-US" dirty="0"/>
          </a:p>
        </p:txBody>
      </p:sp>
      <p:sp>
        <p:nvSpPr>
          <p:cNvPr id="11" name="Rectangle 10">
            <a:extLst>
              <a:ext uri="{FF2B5EF4-FFF2-40B4-BE49-F238E27FC236}">
                <a16:creationId xmlns:a16="http://schemas.microsoft.com/office/drawing/2014/main" id="{65045030-E3FB-960F-0DB4-54933BCAE702}"/>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3631A4E-64F7-75E4-D007-380D334F8BB4}"/>
              </a:ext>
            </a:extLst>
          </p:cNvPr>
          <p:cNvPicPr>
            <a:picLocks noChangeAspect="1"/>
          </p:cNvPicPr>
          <p:nvPr/>
        </p:nvPicPr>
        <p:blipFill>
          <a:blip r:embed="rId2"/>
          <a:srcRect/>
          <a:stretch/>
        </p:blipFill>
        <p:spPr>
          <a:xfrm>
            <a:off x="8932002" y="4762500"/>
            <a:ext cx="2965505" cy="1304925"/>
          </a:xfrm>
          <a:prstGeom prst="rect">
            <a:avLst/>
          </a:prstGeom>
        </p:spPr>
      </p:pic>
      <p:sp>
        <p:nvSpPr>
          <p:cNvPr id="5" name="TextBox 4">
            <a:extLst>
              <a:ext uri="{FF2B5EF4-FFF2-40B4-BE49-F238E27FC236}">
                <a16:creationId xmlns:a16="http://schemas.microsoft.com/office/drawing/2014/main" id="{11BECA43-8D7C-814A-2CCC-253EFEBA2D63}"/>
              </a:ext>
            </a:extLst>
          </p:cNvPr>
          <p:cNvSpPr txBox="1"/>
          <p:nvPr/>
        </p:nvSpPr>
        <p:spPr>
          <a:xfrm>
            <a:off x="9162208" y="3078316"/>
            <a:ext cx="2839844" cy="1015663"/>
          </a:xfrm>
          <a:prstGeom prst="rect">
            <a:avLst/>
          </a:prstGeom>
          <a:noFill/>
        </p:spPr>
        <p:txBody>
          <a:bodyPr wrap="square" rtlCol="0" anchor="b">
            <a:spAutoFit/>
          </a:bodyPr>
          <a:lstStyle/>
          <a:p>
            <a:r>
              <a:rPr lang="en-US" sz="1200" dirty="0">
                <a:solidFill>
                  <a:schemeClr val="bg1"/>
                </a:solidFill>
              </a:rPr>
              <a:t>Consolidated by:</a:t>
            </a:r>
          </a:p>
          <a:p>
            <a:r>
              <a:rPr lang="en-GB" sz="1200" dirty="0">
                <a:solidFill>
                  <a:schemeClr val="bg1"/>
                </a:solidFill>
              </a:rPr>
              <a:t>Naomi Tan</a:t>
            </a:r>
          </a:p>
          <a:p>
            <a:r>
              <a:rPr lang="en-GB" sz="1200" dirty="0">
                <a:solidFill>
                  <a:schemeClr val="bg1"/>
                </a:solidFill>
              </a:rPr>
              <a:t>Imperial College London/Loughborough University </a:t>
            </a:r>
          </a:p>
          <a:p>
            <a:endParaRPr lang="nn-NO" sz="1200" dirty="0">
              <a:solidFill>
                <a:schemeClr val="bg1"/>
              </a:solidFill>
            </a:endParaRPr>
          </a:p>
        </p:txBody>
      </p:sp>
    </p:spTree>
    <p:extLst>
      <p:ext uri="{BB962C8B-B14F-4D97-AF65-F5344CB8AC3E}">
        <p14:creationId xmlns:p14="http://schemas.microsoft.com/office/powerpoint/2010/main" val="338364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02E007F-9855-D416-2DD4-05980DA65A78}"/>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D1BA8B4-3D64-F77B-4200-A2FC484353C6}"/>
              </a:ext>
            </a:extLst>
          </p:cNvPr>
          <p:cNvGraphicFramePr>
            <a:graphicFrameLocks noChangeAspect="1"/>
          </p:cNvGraphicFramePr>
          <p:nvPr>
            <p:custDataLst>
              <p:tags r:id="rId1"/>
            </p:custDataLst>
            <p:extLst>
              <p:ext uri="{D42A27DB-BD31-4B8C-83A1-F6EECF244321}">
                <p14:modId xmlns:p14="http://schemas.microsoft.com/office/powerpoint/2010/main" val="89094134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3D1BA8B4-3D64-F77B-4200-A2FC484353C6}"/>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67" name="Google Shape;167;p13">
            <a:extLst>
              <a:ext uri="{FF2B5EF4-FFF2-40B4-BE49-F238E27FC236}">
                <a16:creationId xmlns:a16="http://schemas.microsoft.com/office/drawing/2014/main" id="{7EF7D109-D33A-8956-2635-68DE5577F77E}"/>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813F4003-54E4-4D07-432D-D7F0825F8B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4</a:t>
            </a:fld>
            <a:endParaRPr lang="sv-SE" sz="1000" b="1" dirty="0">
              <a:solidFill>
                <a:schemeClr val="bg1"/>
              </a:solidFill>
            </a:endParaRPr>
          </a:p>
        </p:txBody>
      </p:sp>
      <p:sp>
        <p:nvSpPr>
          <p:cNvPr id="4" name="Google Shape;168;p13">
            <a:extLst>
              <a:ext uri="{FF2B5EF4-FFF2-40B4-BE49-F238E27FC236}">
                <a16:creationId xmlns:a16="http://schemas.microsoft.com/office/drawing/2014/main" id="{FBAEABD4-D267-ABA4-A203-BADACD50D851}"/>
              </a:ext>
            </a:extLst>
          </p:cNvPr>
          <p:cNvSpPr txBox="1">
            <a:spLocks/>
          </p:cNvSpPr>
          <p:nvPr/>
        </p:nvSpPr>
        <p:spPr>
          <a:xfrm>
            <a:off x="838199" y="1608083"/>
            <a:ext cx="4995665"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buClr>
                <a:schemeClr val="dk1"/>
              </a:buClr>
              <a:buSzPts val="2800"/>
            </a:pPr>
            <a:r>
              <a:rPr lang="en-GB" sz="2000" b="1" dirty="0"/>
              <a:t>1	Accumulated Annual Demand</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2	Capacity to Activity Unit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3	Output Activity Ratio</a:t>
            </a:r>
          </a:p>
          <a:p>
            <a:pPr marL="342900" indent="-342900">
              <a:lnSpc>
                <a:spcPct val="100000"/>
              </a:lnSpc>
              <a:spcBef>
                <a:spcPts val="0"/>
              </a:spcBef>
              <a:buClr>
                <a:schemeClr val="dk1"/>
              </a:buClr>
              <a:buSzPts val="2800"/>
              <a:buFont typeface="Arial" panose="020B0604020202020204" pitchFamily="34" charset="0"/>
              <a:buChar char="•"/>
            </a:pPr>
            <a:endParaRPr lang="en-GB" sz="2000" b="1" dirty="0"/>
          </a:p>
          <a:p>
            <a:pPr>
              <a:lnSpc>
                <a:spcPct val="100000"/>
              </a:lnSpc>
              <a:spcBef>
                <a:spcPts val="0"/>
              </a:spcBef>
              <a:buClr>
                <a:schemeClr val="dk1"/>
              </a:buClr>
              <a:buSzPts val="2800"/>
            </a:pPr>
            <a:r>
              <a:rPr lang="en-GB" sz="2000" b="1" dirty="0"/>
              <a:t>4	Input Activity Ratio</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5	Residual Capacity</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6	Operational Life</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7	Capital Cost</a:t>
            </a:r>
          </a:p>
        </p:txBody>
      </p:sp>
      <p:sp>
        <p:nvSpPr>
          <p:cNvPr id="5" name="Google Shape;168;p13">
            <a:extLst>
              <a:ext uri="{FF2B5EF4-FFF2-40B4-BE49-F238E27FC236}">
                <a16:creationId xmlns:a16="http://schemas.microsoft.com/office/drawing/2014/main" id="{E5A591D3-F042-4407-8E61-12679A7F70DD}"/>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Key Data for Transport Modelling in </a:t>
            </a:r>
            <a:r>
              <a:rPr lang="en-GB" sz="2000" dirty="0" err="1">
                <a:solidFill>
                  <a:schemeClr val="accent2"/>
                </a:solidFill>
              </a:rPr>
              <a:t>OSeMOSYS</a:t>
            </a:r>
            <a:endParaRPr lang="en-GB" sz="2000" dirty="0">
              <a:solidFill>
                <a:schemeClr val="accent2"/>
              </a:solidFill>
            </a:endParaRPr>
          </a:p>
        </p:txBody>
      </p:sp>
      <p:cxnSp>
        <p:nvCxnSpPr>
          <p:cNvPr id="7" name="Straight Connector 6">
            <a:extLst>
              <a:ext uri="{FF2B5EF4-FFF2-40B4-BE49-F238E27FC236}">
                <a16:creationId xmlns:a16="http://schemas.microsoft.com/office/drawing/2014/main" id="{D4AFE597-BFE8-9E7D-1B86-949097415779}"/>
              </a:ext>
            </a:extLst>
          </p:cNvPr>
          <p:cNvCxnSpPr>
            <a:cxnSpLocks/>
          </p:cNvCxnSpPr>
          <p:nvPr/>
        </p:nvCxnSpPr>
        <p:spPr>
          <a:xfrm>
            <a:off x="1333500" y="158979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4F3AA4-2336-7A11-1ABF-1E25067C276C}"/>
              </a:ext>
            </a:extLst>
          </p:cNvPr>
          <p:cNvCxnSpPr>
            <a:cxnSpLocks/>
          </p:cNvCxnSpPr>
          <p:nvPr/>
        </p:nvCxnSpPr>
        <p:spPr>
          <a:xfrm>
            <a:off x="1333500" y="219877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6CE0FF-B194-304C-7687-AA225F77A9F7}"/>
              </a:ext>
            </a:extLst>
          </p:cNvPr>
          <p:cNvCxnSpPr>
            <a:cxnSpLocks/>
          </p:cNvCxnSpPr>
          <p:nvPr/>
        </p:nvCxnSpPr>
        <p:spPr>
          <a:xfrm>
            <a:off x="1333500" y="28077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BF9115-988A-6B3C-AB11-C0DD9EB852BF}"/>
              </a:ext>
            </a:extLst>
          </p:cNvPr>
          <p:cNvCxnSpPr>
            <a:cxnSpLocks/>
          </p:cNvCxnSpPr>
          <p:nvPr/>
        </p:nvCxnSpPr>
        <p:spPr>
          <a:xfrm>
            <a:off x="1333500" y="341672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DDD97E-5DBE-D934-E27C-40540073BBD8}"/>
              </a:ext>
            </a:extLst>
          </p:cNvPr>
          <p:cNvCxnSpPr>
            <a:cxnSpLocks/>
          </p:cNvCxnSpPr>
          <p:nvPr/>
        </p:nvCxnSpPr>
        <p:spPr>
          <a:xfrm>
            <a:off x="1333500" y="402569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573FA7B-EDC5-5484-3C45-78EAC640AC51}"/>
              </a:ext>
            </a:extLst>
          </p:cNvPr>
          <p:cNvCxnSpPr>
            <a:cxnSpLocks/>
          </p:cNvCxnSpPr>
          <p:nvPr/>
        </p:nvCxnSpPr>
        <p:spPr>
          <a:xfrm>
            <a:off x="1333500" y="463467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Google Shape;168;p13">
            <a:extLst>
              <a:ext uri="{FF2B5EF4-FFF2-40B4-BE49-F238E27FC236}">
                <a16:creationId xmlns:a16="http://schemas.microsoft.com/office/drawing/2014/main" id="{8C1B75CE-5076-3358-8E08-A63B28404C23}"/>
              </a:ext>
            </a:extLst>
          </p:cNvPr>
          <p:cNvSpPr txBox="1">
            <a:spLocks/>
          </p:cNvSpPr>
          <p:nvPr/>
        </p:nvSpPr>
        <p:spPr>
          <a:xfrm>
            <a:off x="6260592" y="1589795"/>
            <a:ext cx="4666488" cy="4335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0000"/>
              </a:lnSpc>
              <a:spcBef>
                <a:spcPts val="0"/>
              </a:spcBef>
              <a:buClr>
                <a:schemeClr val="dk1"/>
              </a:buClr>
              <a:buSzPts val="2800"/>
            </a:pPr>
            <a:r>
              <a:rPr lang="en-GB" sz="2000" b="1" dirty="0"/>
              <a:t>8	Fixed Cost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9	Variable Cost</a:t>
            </a:r>
          </a:p>
          <a:p>
            <a:pPr>
              <a:lnSpc>
                <a:spcPct val="100000"/>
              </a:lnSpc>
              <a:spcBef>
                <a:spcPts val="0"/>
              </a:spcBef>
              <a:buClr>
                <a:schemeClr val="dk1"/>
              </a:buClr>
              <a:buSzPts val="2800"/>
            </a:pPr>
            <a:endParaRPr lang="en-GB" sz="2000" b="1" dirty="0"/>
          </a:p>
          <a:p>
            <a:pPr>
              <a:lnSpc>
                <a:spcPct val="100000"/>
              </a:lnSpc>
              <a:spcBef>
                <a:spcPts val="0"/>
              </a:spcBef>
              <a:buClr>
                <a:schemeClr val="dk1"/>
              </a:buClr>
              <a:buSzPts val="2800"/>
            </a:pPr>
            <a:r>
              <a:rPr lang="en-GB" sz="2000" b="1" dirty="0"/>
              <a:t>10	Emission Activity Ratio</a:t>
            </a:r>
          </a:p>
          <a:p>
            <a:pPr>
              <a:spcBef>
                <a:spcPts val="0"/>
              </a:spcBef>
              <a:buClr>
                <a:schemeClr val="dk1"/>
              </a:buClr>
              <a:buSzPts val="2800"/>
            </a:pPr>
            <a:endParaRPr lang="en-GB" sz="2000" b="1" dirty="0"/>
          </a:p>
        </p:txBody>
      </p:sp>
      <p:cxnSp>
        <p:nvCxnSpPr>
          <p:cNvPr id="14" name="Straight Connector 13">
            <a:extLst>
              <a:ext uri="{FF2B5EF4-FFF2-40B4-BE49-F238E27FC236}">
                <a16:creationId xmlns:a16="http://schemas.microsoft.com/office/drawing/2014/main" id="{A7680EE6-0D27-4ED4-AF0D-AB8F50A2DED0}"/>
              </a:ext>
            </a:extLst>
          </p:cNvPr>
          <p:cNvCxnSpPr>
            <a:cxnSpLocks/>
          </p:cNvCxnSpPr>
          <p:nvPr/>
        </p:nvCxnSpPr>
        <p:spPr>
          <a:xfrm>
            <a:off x="1333500" y="52436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5D6FF1F-4525-0023-B856-D64BE1DDA2F7}"/>
              </a:ext>
            </a:extLst>
          </p:cNvPr>
          <p:cNvCxnSpPr>
            <a:cxnSpLocks/>
          </p:cNvCxnSpPr>
          <p:nvPr/>
        </p:nvCxnSpPr>
        <p:spPr>
          <a:xfrm>
            <a:off x="6780276" y="1586116"/>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814707-88F3-D1D7-AD42-68BFED7F4137}"/>
              </a:ext>
            </a:extLst>
          </p:cNvPr>
          <p:cNvCxnSpPr>
            <a:cxnSpLocks/>
          </p:cNvCxnSpPr>
          <p:nvPr/>
        </p:nvCxnSpPr>
        <p:spPr>
          <a:xfrm>
            <a:off x="6780276" y="2196930"/>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266DA1-F463-A2F5-341A-64B85EEF5E29}"/>
              </a:ext>
            </a:extLst>
          </p:cNvPr>
          <p:cNvCxnSpPr>
            <a:cxnSpLocks/>
          </p:cNvCxnSpPr>
          <p:nvPr/>
        </p:nvCxnSpPr>
        <p:spPr>
          <a:xfrm>
            <a:off x="6780276" y="2807745"/>
            <a:ext cx="0" cy="45846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5A99E04-BAE9-0CF4-A4A4-6763CC6AAF22}"/>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luvvoice.com-20250203-ZAo3mv">
            <a:hlinkClick r:id="" action="ppaction://media"/>
            <a:extLst>
              <a:ext uri="{FF2B5EF4-FFF2-40B4-BE49-F238E27FC236}">
                <a16:creationId xmlns:a16="http://schemas.microsoft.com/office/drawing/2014/main" id="{29EE21AF-0470-E88B-2BDA-128699FCF1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47400" y="153252"/>
            <a:ext cx="812800" cy="812800"/>
          </a:xfrm>
          <a:prstGeom prst="rect">
            <a:avLst/>
          </a:prstGeom>
        </p:spPr>
      </p:pic>
    </p:spTree>
    <p:extLst>
      <p:ext uri="{BB962C8B-B14F-4D97-AF65-F5344CB8AC3E}">
        <p14:creationId xmlns:p14="http://schemas.microsoft.com/office/powerpoint/2010/main" val="27653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4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3AE9C12-91A2-136B-5D94-D3CAC2F024A0}"/>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A1ABE96-8333-DE9A-E1DC-57DB735E407A}"/>
              </a:ext>
            </a:extLst>
          </p:cNvPr>
          <p:cNvGraphicFramePr>
            <a:graphicFrameLocks noChangeAspect="1"/>
          </p:cNvGraphicFramePr>
          <p:nvPr>
            <p:custDataLst>
              <p:tags r:id="rId1"/>
            </p:custDataLst>
            <p:extLst>
              <p:ext uri="{D42A27DB-BD31-4B8C-83A1-F6EECF244321}">
                <p14:modId xmlns:p14="http://schemas.microsoft.com/office/powerpoint/2010/main" val="7234140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6A1ABE96-8333-DE9A-E1DC-57DB735E407A}"/>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1" name="Rounded Rectangle 10">
            <a:extLst>
              <a:ext uri="{FF2B5EF4-FFF2-40B4-BE49-F238E27FC236}">
                <a16:creationId xmlns:a16="http://schemas.microsoft.com/office/drawing/2014/main" id="{B0248EFD-039D-7042-F59E-8CB53AEB978D}"/>
              </a:ext>
            </a:extLst>
          </p:cNvPr>
          <p:cNvSpPr/>
          <p:nvPr/>
        </p:nvSpPr>
        <p:spPr>
          <a:xfrm>
            <a:off x="2037347" y="2823411"/>
            <a:ext cx="6561222" cy="206943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49E25579-34D3-4F4B-F2A8-49759A24D92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F42C7506-F7ED-6705-F356-576DBBD56C9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5</a:t>
            </a:fld>
            <a:endParaRPr lang="sv-SE" sz="1000" b="1" dirty="0">
              <a:solidFill>
                <a:schemeClr val="bg1"/>
              </a:solidFill>
            </a:endParaRPr>
          </a:p>
        </p:txBody>
      </p:sp>
      <p:sp>
        <p:nvSpPr>
          <p:cNvPr id="4" name="Google Shape;168;p13">
            <a:extLst>
              <a:ext uri="{FF2B5EF4-FFF2-40B4-BE49-F238E27FC236}">
                <a16:creationId xmlns:a16="http://schemas.microsoft.com/office/drawing/2014/main" id="{53D7EE20-47A4-A811-D84F-0A230AFA59CA}"/>
              </a:ext>
            </a:extLst>
          </p:cNvPr>
          <p:cNvSpPr txBox="1">
            <a:spLocks/>
          </p:cNvSpPr>
          <p:nvPr/>
        </p:nvSpPr>
        <p:spPr>
          <a:xfrm>
            <a:off x="838200" y="1608083"/>
            <a:ext cx="10515600" cy="139179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AccumulatedAnnualDemand</a:t>
            </a:r>
            <a:r>
              <a:rPr lang="en-GB" sz="2000" b="1" dirty="0"/>
              <a:t>[</a:t>
            </a:r>
            <a:r>
              <a:rPr lang="en-GB" sz="2000" b="1" dirty="0" err="1"/>
              <a:t>r,f,y</a:t>
            </a:r>
            <a:r>
              <a:rPr lang="en-GB" sz="2000" b="1" dirty="0"/>
              <a:t>]</a:t>
            </a:r>
          </a:p>
          <a:p>
            <a:pPr>
              <a:spcBef>
                <a:spcPts val="0"/>
              </a:spcBef>
              <a:buClr>
                <a:schemeClr val="dk1"/>
              </a:buClr>
              <a:buSzPts val="2800"/>
            </a:pPr>
            <a:r>
              <a:rPr lang="en-GB" sz="2000" dirty="0"/>
              <a:t>Accumulated demand for a certain commodity in one specific year. It cannot be defined for a commodity if its SpecifiedAnnualDemand for the same year is already defined and vice versa.</a:t>
            </a:r>
          </a:p>
        </p:txBody>
      </p:sp>
      <p:sp>
        <p:nvSpPr>
          <p:cNvPr id="5" name="Google Shape;168;p13">
            <a:extLst>
              <a:ext uri="{FF2B5EF4-FFF2-40B4-BE49-F238E27FC236}">
                <a16:creationId xmlns:a16="http://schemas.microsoft.com/office/drawing/2014/main" id="{BBF924E2-6797-C107-6DDB-C894350F14F6}"/>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Accumulated Annual Demand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459F8DC-CAE3-239C-D10C-A772CDCBC6EC}"/>
                  </a:ext>
                </a:extLst>
              </p:cNvPr>
              <p:cNvSpPr txBox="1"/>
              <p:nvPr/>
            </p:nvSpPr>
            <p:spPr>
              <a:xfrm>
                <a:off x="1191125" y="3454597"/>
                <a:ext cx="915603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𝐴𝑐𝑐𝑢𝑚𝑢𝑙𝑎𝑡𝑒𝑑𝐴𝑛𝑛𝑢𝑎𝑙𝐷𝑒𝑚𝑎𝑛𝑑</m:t>
                      </m:r>
                      <m:r>
                        <a:rPr lang="en-GB" sz="2000" b="0" i="1">
                          <a:latin typeface="Cambria Math" panose="02040503050406030204" pitchFamily="18" charset="0"/>
                        </a:rPr>
                        <m:t>=</m:t>
                      </m:r>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𝑝𝑘𝑚</m:t>
                      </m:r>
                    </m:oMath>
                  </m:oMathPara>
                </a14:m>
                <a:endParaRPr lang="en-US" sz="2000" dirty="0"/>
              </a:p>
            </p:txBody>
          </p:sp>
        </mc:Choice>
        <mc:Fallback xmlns="">
          <p:sp>
            <p:nvSpPr>
              <p:cNvPr id="6" name="TextBox 5">
                <a:extLst>
                  <a:ext uri="{FF2B5EF4-FFF2-40B4-BE49-F238E27FC236}">
                    <a16:creationId xmlns:a16="http://schemas.microsoft.com/office/drawing/2014/main" id="{6459F8DC-CAE3-239C-D10C-A772CDCBC6EC}"/>
                  </a:ext>
                </a:extLst>
              </p:cNvPr>
              <p:cNvSpPr txBox="1">
                <a:spLocks noRot="1" noChangeAspect="1" noMove="1" noResize="1" noEditPoints="1" noAdjustHandles="1" noChangeArrowheads="1" noChangeShapeType="1" noTextEdit="1"/>
              </p:cNvSpPr>
              <p:nvPr/>
            </p:nvSpPr>
            <p:spPr>
              <a:xfrm>
                <a:off x="1191125" y="3454597"/>
                <a:ext cx="9156031" cy="307777"/>
              </a:xfrm>
              <a:prstGeom prst="rect">
                <a:avLst/>
              </a:prstGeom>
              <a:blipFill>
                <a:blip r:embed="R7481eea2de61440e"/>
                <a:stretch>
                  <a:fillRect t="-8000" b="-3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C330644-9BC0-45A4-A2E1-042FE419EF64}"/>
                  </a:ext>
                </a:extLst>
              </p:cNvPr>
              <p:cNvSpPr txBox="1"/>
              <p:nvPr/>
            </p:nvSpPr>
            <p:spPr>
              <a:xfrm>
                <a:off x="1191124" y="4237776"/>
                <a:ext cx="915603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𝐴𝑐𝑐𝑢𝑚𝑢𝑙𝑎𝑡𝑒𝑑𝐴𝑛𝑛𝑢𝑎𝑙𝐷𝑒𝑚𝑎𝑛𝑑</m:t>
                      </m:r>
                      <m:r>
                        <a:rPr lang="en-GB" sz="2000" b="0" i="1">
                          <a:latin typeface="Cambria Math" panose="02040503050406030204" pitchFamily="18" charset="0"/>
                        </a:rPr>
                        <m:t>=</m:t>
                      </m:r>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𝑡𝑘𝑚</m:t>
                      </m:r>
                    </m:oMath>
                  </m:oMathPara>
                </a14:m>
                <a:endParaRPr lang="en-US" sz="2000" dirty="0"/>
              </a:p>
            </p:txBody>
          </p:sp>
        </mc:Choice>
        <mc:Fallback xmlns="">
          <p:sp>
            <p:nvSpPr>
              <p:cNvPr id="7" name="TextBox 6">
                <a:extLst>
                  <a:ext uri="{FF2B5EF4-FFF2-40B4-BE49-F238E27FC236}">
                    <a16:creationId xmlns:a16="http://schemas.microsoft.com/office/drawing/2014/main" id="{1C330644-9BC0-45A4-A2E1-042FE419EF64}"/>
                  </a:ext>
                </a:extLst>
              </p:cNvPr>
              <p:cNvSpPr txBox="1">
                <a:spLocks noRot="1" noChangeAspect="1" noMove="1" noResize="1" noEditPoints="1" noAdjustHandles="1" noChangeArrowheads="1" noChangeShapeType="1" noTextEdit="1"/>
              </p:cNvSpPr>
              <p:nvPr/>
            </p:nvSpPr>
            <p:spPr>
              <a:xfrm>
                <a:off x="1191124" y="4237776"/>
                <a:ext cx="9156031" cy="307777"/>
              </a:xfrm>
              <a:prstGeom prst="rect">
                <a:avLst/>
              </a:prstGeom>
              <a:blipFill>
                <a:blip r:embed="Rc8c3ba65dfc443bf"/>
                <a:stretch>
                  <a:fillRect t="-7692" b="-3461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66BD49F8-1B68-CFFA-2322-A0E0A60D9A5A}"/>
              </a:ext>
            </a:extLst>
          </p:cNvPr>
          <p:cNvSpPr txBox="1"/>
          <p:nvPr/>
        </p:nvSpPr>
        <p:spPr>
          <a:xfrm>
            <a:off x="2277980" y="2999874"/>
            <a:ext cx="2310063" cy="400110"/>
          </a:xfrm>
          <a:prstGeom prst="rect">
            <a:avLst/>
          </a:prstGeom>
          <a:noFill/>
        </p:spPr>
        <p:txBody>
          <a:bodyPr wrap="square" rtlCol="0">
            <a:spAutoFit/>
          </a:bodyPr>
          <a:lstStyle/>
          <a:p>
            <a:r>
              <a:rPr lang="en-US" sz="2000" dirty="0"/>
              <a:t>Passenger:</a:t>
            </a:r>
          </a:p>
        </p:txBody>
      </p:sp>
      <p:sp>
        <p:nvSpPr>
          <p:cNvPr id="9" name="TextBox 8">
            <a:extLst>
              <a:ext uri="{FF2B5EF4-FFF2-40B4-BE49-F238E27FC236}">
                <a16:creationId xmlns:a16="http://schemas.microsoft.com/office/drawing/2014/main" id="{B7A3C8F2-F07A-05F7-8BB8-7093F874DCBE}"/>
              </a:ext>
            </a:extLst>
          </p:cNvPr>
          <p:cNvSpPr txBox="1"/>
          <p:nvPr/>
        </p:nvSpPr>
        <p:spPr>
          <a:xfrm>
            <a:off x="2277979" y="3870785"/>
            <a:ext cx="2310063" cy="400110"/>
          </a:xfrm>
          <a:prstGeom prst="rect">
            <a:avLst/>
          </a:prstGeom>
          <a:noFill/>
        </p:spPr>
        <p:txBody>
          <a:bodyPr wrap="square" rtlCol="0">
            <a:spAutoFit/>
          </a:bodyPr>
          <a:lstStyle/>
          <a:p>
            <a:r>
              <a:rPr lang="en-US" sz="2000" dirty="0"/>
              <a:t>Freight:</a:t>
            </a:r>
          </a:p>
        </p:txBody>
      </p:sp>
      <p:sp>
        <p:nvSpPr>
          <p:cNvPr id="10" name="Google Shape;168;p13">
            <a:extLst>
              <a:ext uri="{FF2B5EF4-FFF2-40B4-BE49-F238E27FC236}">
                <a16:creationId xmlns:a16="http://schemas.microsoft.com/office/drawing/2014/main" id="{58D83C95-30C1-69F4-ACAE-8DFF65673C7A}"/>
              </a:ext>
            </a:extLst>
          </p:cNvPr>
          <p:cNvSpPr txBox="1">
            <a:spLocks/>
          </p:cNvSpPr>
          <p:nvPr/>
        </p:nvSpPr>
        <p:spPr>
          <a:xfrm>
            <a:off x="838200" y="5020955"/>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freight activity for light-duty vehicles was 800 million tonnes-km in 2020. Its Accumulated Annual Demand would be </a:t>
            </a:r>
            <a:r>
              <a:rPr lang="en-GB" sz="2000" dirty="0">
                <a:solidFill>
                  <a:schemeClr val="accent1"/>
                </a:solidFill>
              </a:rPr>
              <a:t>0.8 billion tkm</a:t>
            </a:r>
            <a:r>
              <a:rPr lang="en-GB" sz="2000" dirty="0"/>
              <a:t>.</a:t>
            </a:r>
          </a:p>
        </p:txBody>
      </p:sp>
      <p:sp>
        <p:nvSpPr>
          <p:cNvPr id="12" name="Rectangle 11">
            <a:extLst>
              <a:ext uri="{FF2B5EF4-FFF2-40B4-BE49-F238E27FC236}">
                <a16:creationId xmlns:a16="http://schemas.microsoft.com/office/drawing/2014/main" id="{4F52CCB9-22F5-0E02-CD18-5910536431BF}"/>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uvvoice.com-20250203-pLsHEj">
            <a:hlinkClick r:id="" action="ppaction://media"/>
            <a:extLst>
              <a:ext uri="{FF2B5EF4-FFF2-40B4-BE49-F238E27FC236}">
                <a16:creationId xmlns:a16="http://schemas.microsoft.com/office/drawing/2014/main" id="{C82C2542-D921-2675-4E91-61CA9E509F8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51182"/>
            <a:ext cx="812800" cy="812800"/>
          </a:xfrm>
          <a:prstGeom prst="rect">
            <a:avLst/>
          </a:prstGeom>
        </p:spPr>
      </p:pic>
    </p:spTree>
    <p:extLst>
      <p:ext uri="{BB962C8B-B14F-4D97-AF65-F5344CB8AC3E}">
        <p14:creationId xmlns:p14="http://schemas.microsoft.com/office/powerpoint/2010/main" val="27288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2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63DBE37-BDF9-D2F2-73FC-7401013FE091}"/>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AF96A8A-8A58-526A-B4D6-D714D3489AAA}"/>
              </a:ext>
            </a:extLst>
          </p:cNvPr>
          <p:cNvGraphicFramePr>
            <a:graphicFrameLocks noChangeAspect="1"/>
          </p:cNvGraphicFramePr>
          <p:nvPr>
            <p:custDataLst>
              <p:tags r:id="rId1"/>
            </p:custDataLst>
            <p:extLst>
              <p:ext uri="{D42A27DB-BD31-4B8C-83A1-F6EECF244321}">
                <p14:modId xmlns:p14="http://schemas.microsoft.com/office/powerpoint/2010/main" val="38602988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AF96A8A-8A58-526A-B4D6-D714D3489AAA}"/>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6A135F65-89F8-D8D4-4ABD-60D18A85ED2B}"/>
              </a:ext>
            </a:extLst>
          </p:cNvPr>
          <p:cNvSpPr/>
          <p:nvPr/>
        </p:nvSpPr>
        <p:spPr>
          <a:xfrm>
            <a:off x="838200" y="2878226"/>
            <a:ext cx="7290916" cy="32912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C207C282-CDCE-E234-F7B3-08FAA33E3073}"/>
              </a:ext>
            </a:extLst>
          </p:cNvPr>
          <p:cNvSpPr/>
          <p:nvPr/>
        </p:nvSpPr>
        <p:spPr>
          <a:xfrm>
            <a:off x="562712" y="3309353"/>
            <a:ext cx="11115012" cy="206943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F161A72C-2ED9-B848-3BC3-65553E9A0E20}"/>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0EF0C2BC-4F1F-7A59-34BF-4146928609E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6</a:t>
            </a:fld>
            <a:endParaRPr lang="sv-SE" sz="1000" b="1" dirty="0">
              <a:solidFill>
                <a:schemeClr val="bg1"/>
              </a:solidFill>
            </a:endParaRPr>
          </a:p>
        </p:txBody>
      </p:sp>
      <p:sp>
        <p:nvSpPr>
          <p:cNvPr id="4" name="Google Shape;168;p13">
            <a:extLst>
              <a:ext uri="{FF2B5EF4-FFF2-40B4-BE49-F238E27FC236}">
                <a16:creationId xmlns:a16="http://schemas.microsoft.com/office/drawing/2014/main" id="{CBE4534C-8834-4956-C70A-D56C4B07D66F}"/>
              </a:ext>
            </a:extLst>
          </p:cNvPr>
          <p:cNvSpPr txBox="1">
            <a:spLocks/>
          </p:cNvSpPr>
          <p:nvPr/>
        </p:nvSpPr>
        <p:spPr>
          <a:xfrm>
            <a:off x="838200" y="1608083"/>
            <a:ext cx="10515600" cy="139179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AccumulatedAnnualDemand</a:t>
            </a:r>
            <a:r>
              <a:rPr lang="en-GB" sz="2000" b="1" dirty="0"/>
              <a:t>[</a:t>
            </a:r>
            <a:r>
              <a:rPr lang="en-GB" sz="2000" b="1" dirty="0" err="1"/>
              <a:t>r,f,y</a:t>
            </a:r>
            <a:r>
              <a:rPr lang="en-GB" sz="2000" b="1" dirty="0"/>
              <a:t>]</a:t>
            </a:r>
          </a:p>
          <a:p>
            <a:pPr>
              <a:spcBef>
                <a:spcPts val="0"/>
              </a:spcBef>
              <a:buClr>
                <a:schemeClr val="dk1"/>
              </a:buClr>
              <a:buSzPts val="2800"/>
            </a:pPr>
            <a:r>
              <a:rPr lang="en-GB" sz="2000" dirty="0"/>
              <a:t>Accumulated demand for a certain commodity in one specific year. It cannot be defined for a commodity if its SpecifiedAnnualDemand for the same year is already defined and vice versa.</a:t>
            </a:r>
          </a:p>
        </p:txBody>
      </p:sp>
      <p:sp>
        <p:nvSpPr>
          <p:cNvPr id="5" name="Google Shape;168;p13">
            <a:extLst>
              <a:ext uri="{FF2B5EF4-FFF2-40B4-BE49-F238E27FC236}">
                <a16:creationId xmlns:a16="http://schemas.microsoft.com/office/drawing/2014/main" id="{7515CB57-F84D-67C0-880F-7D376294D0B0}"/>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Accumulated Annual Demand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A6DE8F5-C7CA-06FB-4A83-32AAF27272A3}"/>
                  </a:ext>
                </a:extLst>
              </p:cNvPr>
              <p:cNvSpPr txBox="1"/>
              <p:nvPr/>
            </p:nvSpPr>
            <p:spPr>
              <a:xfrm>
                <a:off x="1070549" y="3940539"/>
                <a:ext cx="10515600"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𝐴𝑐𝑐𝑢𝑚𝑢𝑙𝑎𝑡𝑒𝑑𝐴𝑛𝑛𝑢𝑎𝑙𝐷𝑒𝑚𝑎𝑛𝑑</m:t>
                      </m:r>
                      <m:r>
                        <a:rPr lang="en-GB" sz="2000" b="0" i="1">
                          <a:latin typeface="Cambria Math" panose="02040503050406030204" pitchFamily="18" charset="0"/>
                        </a:rPr>
                        <m:t>=</m:t>
                      </m:r>
                      <m:r>
                        <a:rPr lang="en-GB" sz="2000" b="0" i="1">
                          <a:latin typeface="Cambria Math" panose="02040503050406030204" pitchFamily="18" charset="0"/>
                        </a:rPr>
                        <m:t>𝑑𝑖𝑠𝑡𝑎𝑛𝑐𝑒</m:t>
                      </m:r>
                      <m:r>
                        <a:rPr lang="en-GB" sz="2000" b="0" i="1">
                          <a:latin typeface="Cambria Math" panose="02040503050406030204" pitchFamily="18" charset="0"/>
                        </a:rPr>
                        <m:t> </m:t>
                      </m:r>
                      <m:r>
                        <a:rPr lang="en-GB" sz="2000" b="0" i="1">
                          <a:latin typeface="Cambria Math" panose="02040503050406030204" pitchFamily="18" charset="0"/>
                        </a:rPr>
                        <m:t>𝑡𝑟𝑎𝑣𝑒𝑙𝑙𝑒𝑑</m:t>
                      </m:r>
                      <m:r>
                        <a:rPr lang="en-GB" sz="2000" b="0" i="1">
                          <a:latin typeface="Cambria Math" panose="02040503050406030204" pitchFamily="18" charset="0"/>
                        </a:rPr>
                        <m:t> </m:t>
                      </m:r>
                      <m:d>
                        <m:dPr>
                          <m:ctrlPr>
                            <a:rPr lang="en-GB" sz="2000" b="0" i="1">
                              <a:latin typeface="Cambria Math" panose="02040503050406030204" pitchFamily="18" charset="0"/>
                            </a:rPr>
                          </m:ctrlPr>
                        </m:dPr>
                        <m:e>
                          <m:r>
                            <a:rPr lang="en-GB" sz="2000" b="0" i="1">
                              <a:latin typeface="Cambria Math" panose="02040503050406030204" pitchFamily="18" charset="0"/>
                            </a:rPr>
                            <m:t>𝑘𝑚</m:t>
                          </m:r>
                        </m:e>
                      </m:d>
                      <m:r>
                        <a:rPr lang="en-GB" sz="2000" b="0" i="1">
                          <a:latin typeface="Cambria Math" panose="02040503050406030204" pitchFamily="18" charset="0"/>
                        </a:rPr>
                        <m:t>∗</m:t>
                      </m:r>
                      <m:r>
                        <a:rPr lang="en-GB" sz="2000" b="0" i="1">
                          <a:latin typeface="Cambria Math" panose="02040503050406030204" pitchFamily="18" charset="0"/>
                        </a:rPr>
                        <m:t>𝑎𝑣𝑒𝑟𝑎𝑔𝑒</m:t>
                      </m:r>
                      <m:r>
                        <a:rPr lang="en-GB" sz="2000" b="0" i="1">
                          <a:latin typeface="Cambria Math" panose="02040503050406030204" pitchFamily="18" charset="0"/>
                        </a:rPr>
                        <m:t> </m:t>
                      </m:r>
                      <m:r>
                        <a:rPr lang="en-GB" sz="2000" b="0" i="1">
                          <a:latin typeface="Cambria Math" panose="02040503050406030204" pitchFamily="18" charset="0"/>
                        </a:rPr>
                        <m:t>𝑙𝑜𝑎𝑑</m:t>
                      </m:r>
                      <m:r>
                        <a:rPr lang="en-GB" sz="2000" b="0" i="1">
                          <a:latin typeface="Cambria Math" panose="02040503050406030204" pitchFamily="18" charset="0"/>
                        </a:rPr>
                        <m:t> </m:t>
                      </m:r>
                      <m:r>
                        <a:rPr lang="en-GB" sz="2000" b="0" i="1">
                          <a:latin typeface="Cambria Math" panose="02040503050406030204" pitchFamily="18" charset="0"/>
                        </a:rPr>
                        <m:t>𝑓𝑎𝑐𝑡𝑜𝑟</m:t>
                      </m:r>
                      <m:r>
                        <a:rPr lang="en-GB" sz="2000" b="0" i="1">
                          <a:latin typeface="Cambria Math" panose="02040503050406030204" pitchFamily="18" charset="0"/>
                        </a:rPr>
                        <m:t> (</m:t>
                      </m:r>
                      <m:r>
                        <a:rPr lang="en-GB" sz="2000" b="0" i="1">
                          <a:latin typeface="Cambria Math" panose="02040503050406030204" pitchFamily="18" charset="0"/>
                        </a:rPr>
                        <m:t>𝑝𝑎𝑠𝑠𝑒𝑛𝑔𝑒𝑟</m:t>
                      </m:r>
                      <m:r>
                        <a:rPr lang="en-GB" sz="2000" b="0" i="1">
                          <a:latin typeface="Cambria Math" panose="02040503050406030204" pitchFamily="18" charset="0"/>
                        </a:rPr>
                        <m:t>)</m:t>
                      </m:r>
                    </m:oMath>
                  </m:oMathPara>
                </a14:m>
                <a:endParaRPr lang="en-US" sz="2000" dirty="0"/>
              </a:p>
            </p:txBody>
          </p:sp>
        </mc:Choice>
        <mc:Fallback xmlns="">
          <p:sp>
            <p:nvSpPr>
              <p:cNvPr id="6" name="TextBox 5">
                <a:extLst>
                  <a:ext uri="{FF2B5EF4-FFF2-40B4-BE49-F238E27FC236}">
                    <a16:creationId xmlns:a16="http://schemas.microsoft.com/office/drawing/2014/main" id="{5A6DE8F5-C7CA-06FB-4A83-32AAF27272A3}"/>
                  </a:ext>
                </a:extLst>
              </p:cNvPr>
              <p:cNvSpPr txBox="1">
                <a:spLocks noRot="1" noChangeAspect="1" noMove="1" noResize="1" noEditPoints="1" noAdjustHandles="1" noChangeArrowheads="1" noChangeShapeType="1" noTextEdit="1"/>
              </p:cNvSpPr>
              <p:nvPr/>
            </p:nvSpPr>
            <p:spPr>
              <a:xfrm>
                <a:off x="1070549" y="3940539"/>
                <a:ext cx="10515600" cy="307777"/>
              </a:xfrm>
              <a:prstGeom prst="rect">
                <a:avLst/>
              </a:prstGeom>
              <a:blipFill>
                <a:blip r:embed="R38acf2301d014db2"/>
                <a:stretch>
                  <a:fillRect l="-121" t="-8000" r="-362"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F7159D1-507C-092C-0DF0-D90B56D6193F}"/>
                  </a:ext>
                </a:extLst>
              </p:cNvPr>
              <p:cNvSpPr txBox="1"/>
              <p:nvPr/>
            </p:nvSpPr>
            <p:spPr>
              <a:xfrm>
                <a:off x="1070548" y="4723718"/>
                <a:ext cx="10444867"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𝐴𝑐𝑐𝑢𝑚𝑢𝑙𝑎𝑡𝑒𝑑𝐴𝑛𝑛𝑢𝑎𝑙𝐷𝑒𝑚𝑎𝑛𝑑</m:t>
                      </m:r>
                      <m:r>
                        <a:rPr lang="en-GB" sz="2000" b="0" i="1">
                          <a:latin typeface="Cambria Math" panose="02040503050406030204" pitchFamily="18" charset="0"/>
                        </a:rPr>
                        <m:t>=</m:t>
                      </m:r>
                      <m:r>
                        <a:rPr lang="en-GB" sz="2000" b="0" i="1">
                          <a:latin typeface="Cambria Math" panose="02040503050406030204" pitchFamily="18" charset="0"/>
                        </a:rPr>
                        <m:t>𝑑𝑖𝑠𝑡𝑎𝑛𝑐𝑒</m:t>
                      </m:r>
                      <m:r>
                        <a:rPr lang="en-GB" sz="2000" b="0" i="1">
                          <a:latin typeface="Cambria Math" panose="02040503050406030204" pitchFamily="18" charset="0"/>
                        </a:rPr>
                        <m:t> </m:t>
                      </m:r>
                      <m:r>
                        <a:rPr lang="en-GB" sz="2000" b="0" i="1">
                          <a:latin typeface="Cambria Math" panose="02040503050406030204" pitchFamily="18" charset="0"/>
                        </a:rPr>
                        <m:t>𝑡𝑟𝑎𝑣𝑒𝑙𝑙𝑒𝑑</m:t>
                      </m:r>
                      <m:r>
                        <a:rPr lang="en-GB" sz="2000" b="0" i="1">
                          <a:latin typeface="Cambria Math" panose="02040503050406030204" pitchFamily="18" charset="0"/>
                        </a:rPr>
                        <m:t> </m:t>
                      </m:r>
                      <m:d>
                        <m:dPr>
                          <m:ctrlPr>
                            <a:rPr lang="en-GB" sz="2000" b="0" i="1">
                              <a:latin typeface="Cambria Math" panose="02040503050406030204" pitchFamily="18" charset="0"/>
                            </a:rPr>
                          </m:ctrlPr>
                        </m:dPr>
                        <m:e>
                          <m:r>
                            <a:rPr lang="en-GB" sz="2000" b="0" i="1">
                              <a:latin typeface="Cambria Math" panose="02040503050406030204" pitchFamily="18" charset="0"/>
                            </a:rPr>
                            <m:t>𝑘𝑚</m:t>
                          </m:r>
                        </m:e>
                      </m:d>
                      <m:r>
                        <a:rPr lang="en-GB" sz="2000" b="0" i="1">
                          <a:latin typeface="Cambria Math" panose="02040503050406030204" pitchFamily="18" charset="0"/>
                        </a:rPr>
                        <m:t>∗</m:t>
                      </m:r>
                      <m:r>
                        <a:rPr lang="en-GB" sz="2000" b="0" i="1">
                          <a:latin typeface="Cambria Math" panose="02040503050406030204" pitchFamily="18" charset="0"/>
                        </a:rPr>
                        <m:t>𝑎𝑣𝑒𝑟𝑎𝑔𝑒</m:t>
                      </m:r>
                      <m:r>
                        <a:rPr lang="en-GB" sz="2000" b="0" i="1">
                          <a:latin typeface="Cambria Math" panose="02040503050406030204" pitchFamily="18" charset="0"/>
                        </a:rPr>
                        <m:t> </m:t>
                      </m:r>
                      <m:r>
                        <a:rPr lang="en-GB" sz="2000" b="0" i="1">
                          <a:latin typeface="Cambria Math" panose="02040503050406030204" pitchFamily="18" charset="0"/>
                        </a:rPr>
                        <m:t>𝑙𝑜𝑎𝑑</m:t>
                      </m:r>
                      <m:r>
                        <a:rPr lang="en-GB" sz="2000" b="0" i="1">
                          <a:latin typeface="Cambria Math" panose="02040503050406030204" pitchFamily="18" charset="0"/>
                        </a:rPr>
                        <m:t> </m:t>
                      </m:r>
                      <m:r>
                        <a:rPr lang="en-GB" sz="2000" b="0" i="1">
                          <a:latin typeface="Cambria Math" panose="02040503050406030204" pitchFamily="18" charset="0"/>
                        </a:rPr>
                        <m:t>𝑓𝑎𝑐𝑡𝑜𝑟</m:t>
                      </m:r>
                      <m:r>
                        <a:rPr lang="en-GB" sz="2000" b="0" i="1">
                          <a:latin typeface="Cambria Math" panose="02040503050406030204" pitchFamily="18" charset="0"/>
                        </a:rPr>
                        <m:t> (</m:t>
                      </m:r>
                      <m:r>
                        <a:rPr lang="en-GB" sz="2000" b="0" i="1">
                          <a:latin typeface="Cambria Math" panose="02040503050406030204" pitchFamily="18" charset="0"/>
                        </a:rPr>
                        <m:t>𝑡𝑜𝑛𝑛𝑒</m:t>
                      </m:r>
                      <m:r>
                        <a:rPr lang="en-GB" sz="2000" b="0" i="1">
                          <a:latin typeface="Cambria Math" panose="02040503050406030204" pitchFamily="18" charset="0"/>
                        </a:rPr>
                        <m:t>)</m:t>
                      </m:r>
                    </m:oMath>
                  </m:oMathPara>
                </a14:m>
                <a:endParaRPr lang="en-US" sz="2000" dirty="0"/>
              </a:p>
            </p:txBody>
          </p:sp>
        </mc:Choice>
        <mc:Fallback xmlns="">
          <p:sp>
            <p:nvSpPr>
              <p:cNvPr id="7" name="TextBox 6">
                <a:extLst>
                  <a:ext uri="{FF2B5EF4-FFF2-40B4-BE49-F238E27FC236}">
                    <a16:creationId xmlns:a16="http://schemas.microsoft.com/office/drawing/2014/main" id="{7F7159D1-507C-092C-0DF0-D90B56D6193F}"/>
                  </a:ext>
                </a:extLst>
              </p:cNvPr>
              <p:cNvSpPr txBox="1">
                <a:spLocks noRot="1" noChangeAspect="1" noMove="1" noResize="1" noEditPoints="1" noAdjustHandles="1" noChangeArrowheads="1" noChangeShapeType="1" noTextEdit="1"/>
              </p:cNvSpPr>
              <p:nvPr/>
            </p:nvSpPr>
            <p:spPr>
              <a:xfrm>
                <a:off x="1070548" y="4723718"/>
                <a:ext cx="10444867" cy="307777"/>
              </a:xfrm>
              <a:prstGeom prst="rect">
                <a:avLst/>
              </a:prstGeom>
              <a:blipFill>
                <a:blip r:embed="R474e04b4cb154c6e"/>
                <a:stretch>
                  <a:fillRect t="-8333" b="-4166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7FED708-3A67-9403-7EA4-76D4D6DF2D08}"/>
              </a:ext>
            </a:extLst>
          </p:cNvPr>
          <p:cNvSpPr txBox="1"/>
          <p:nvPr/>
        </p:nvSpPr>
        <p:spPr>
          <a:xfrm>
            <a:off x="717623" y="3516832"/>
            <a:ext cx="2310063" cy="400110"/>
          </a:xfrm>
          <a:prstGeom prst="rect">
            <a:avLst/>
          </a:prstGeom>
          <a:noFill/>
        </p:spPr>
        <p:txBody>
          <a:bodyPr wrap="square" rtlCol="0">
            <a:spAutoFit/>
          </a:bodyPr>
          <a:lstStyle/>
          <a:p>
            <a:r>
              <a:rPr lang="en-US" sz="2000" dirty="0"/>
              <a:t>Passenger:</a:t>
            </a:r>
          </a:p>
        </p:txBody>
      </p:sp>
      <p:sp>
        <p:nvSpPr>
          <p:cNvPr id="9" name="TextBox 8">
            <a:extLst>
              <a:ext uri="{FF2B5EF4-FFF2-40B4-BE49-F238E27FC236}">
                <a16:creationId xmlns:a16="http://schemas.microsoft.com/office/drawing/2014/main" id="{69D795DE-1E46-DC88-8BC5-E0D166351275}"/>
              </a:ext>
            </a:extLst>
          </p:cNvPr>
          <p:cNvSpPr txBox="1"/>
          <p:nvPr/>
        </p:nvSpPr>
        <p:spPr>
          <a:xfrm>
            <a:off x="717624" y="4348069"/>
            <a:ext cx="2310063" cy="400110"/>
          </a:xfrm>
          <a:prstGeom prst="rect">
            <a:avLst/>
          </a:prstGeom>
          <a:noFill/>
        </p:spPr>
        <p:txBody>
          <a:bodyPr wrap="square" rtlCol="0">
            <a:spAutoFit/>
          </a:bodyPr>
          <a:lstStyle/>
          <a:p>
            <a:r>
              <a:rPr lang="en-US" sz="2000" dirty="0"/>
              <a:t>Freight:</a:t>
            </a:r>
          </a:p>
        </p:txBody>
      </p:sp>
      <p:sp>
        <p:nvSpPr>
          <p:cNvPr id="10" name="Google Shape;168;p13">
            <a:extLst>
              <a:ext uri="{FF2B5EF4-FFF2-40B4-BE49-F238E27FC236}">
                <a16:creationId xmlns:a16="http://schemas.microsoft.com/office/drawing/2014/main" id="{0EA22A24-2888-4E94-8B66-19B9C4C733C2}"/>
              </a:ext>
            </a:extLst>
          </p:cNvPr>
          <p:cNvSpPr txBox="1">
            <a:spLocks/>
          </p:cNvSpPr>
          <p:nvPr/>
        </p:nvSpPr>
        <p:spPr>
          <a:xfrm>
            <a:off x="838200" y="5506897"/>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total distance travelled by car was 150,000 km. On average, there are 3 passengers in a car. The Accumulated Annual Demand is 150000 * 3 = </a:t>
            </a:r>
            <a:r>
              <a:rPr lang="en-GB" sz="2000" dirty="0">
                <a:solidFill>
                  <a:schemeClr val="accent1"/>
                </a:solidFill>
              </a:rPr>
              <a:t>450000 pkm</a:t>
            </a:r>
          </a:p>
        </p:txBody>
      </p:sp>
      <p:sp>
        <p:nvSpPr>
          <p:cNvPr id="13" name="Google Shape;168;p13">
            <a:extLst>
              <a:ext uri="{FF2B5EF4-FFF2-40B4-BE49-F238E27FC236}">
                <a16:creationId xmlns:a16="http://schemas.microsoft.com/office/drawing/2014/main" id="{FFABE038-46C1-C46C-26B3-DB3571D6F7D6}"/>
              </a:ext>
            </a:extLst>
          </p:cNvPr>
          <p:cNvSpPr txBox="1">
            <a:spLocks/>
          </p:cNvSpPr>
          <p:nvPr/>
        </p:nvSpPr>
        <p:spPr>
          <a:xfrm>
            <a:off x="838200" y="2858939"/>
            <a:ext cx="11115012" cy="36498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We can calculate the demand based on the following equations:</a:t>
            </a:r>
            <a:endParaRPr lang="en-GB" sz="2000" dirty="0">
              <a:solidFill>
                <a:schemeClr val="accent1"/>
              </a:solidFill>
            </a:endParaRPr>
          </a:p>
        </p:txBody>
      </p:sp>
      <p:sp>
        <p:nvSpPr>
          <p:cNvPr id="12" name="Rectangle 11">
            <a:extLst>
              <a:ext uri="{FF2B5EF4-FFF2-40B4-BE49-F238E27FC236}">
                <a16:creationId xmlns:a16="http://schemas.microsoft.com/office/drawing/2014/main" id="{521848CD-9DCF-926D-BBF5-DC86E3C4A04E}"/>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luvvoice.com-20250203-SnlS1e">
            <a:hlinkClick r:id="" action="ppaction://media"/>
            <a:extLst>
              <a:ext uri="{FF2B5EF4-FFF2-40B4-BE49-F238E27FC236}">
                <a16:creationId xmlns:a16="http://schemas.microsoft.com/office/drawing/2014/main" id="{ADB0E77F-1CB3-52FA-A1FA-DC2C167A18E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92086"/>
            <a:ext cx="812800" cy="812800"/>
          </a:xfrm>
          <a:prstGeom prst="rect">
            <a:avLst/>
          </a:prstGeom>
        </p:spPr>
      </p:pic>
    </p:spTree>
    <p:extLst>
      <p:ext uri="{BB962C8B-B14F-4D97-AF65-F5344CB8AC3E}">
        <p14:creationId xmlns:p14="http://schemas.microsoft.com/office/powerpoint/2010/main" val="213654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577AA83-73B9-534A-7DF5-220DFF4B0506}"/>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2BC7751B-8476-472F-D713-10B6235741C4}"/>
              </a:ext>
            </a:extLst>
          </p:cNvPr>
          <p:cNvGraphicFramePr>
            <a:graphicFrameLocks noChangeAspect="1"/>
          </p:cNvGraphicFramePr>
          <p:nvPr>
            <p:custDataLst>
              <p:tags r:id="rId1"/>
            </p:custDataLst>
            <p:extLst>
              <p:ext uri="{D42A27DB-BD31-4B8C-83A1-F6EECF244321}">
                <p14:modId xmlns:p14="http://schemas.microsoft.com/office/powerpoint/2010/main" val="19389570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2BC7751B-8476-472F-D713-10B6235741C4}"/>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974E5471-50CF-F627-29D7-FF0A84C8CEDA}"/>
              </a:ext>
            </a:extLst>
          </p:cNvPr>
          <p:cNvSpPr/>
          <p:nvPr/>
        </p:nvSpPr>
        <p:spPr>
          <a:xfrm>
            <a:off x="838200" y="2878226"/>
            <a:ext cx="7722996" cy="32912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D2417ED-B45A-C294-C4E4-86E7F4B4A0D6}"/>
              </a:ext>
            </a:extLst>
          </p:cNvPr>
          <p:cNvSpPr/>
          <p:nvPr/>
        </p:nvSpPr>
        <p:spPr>
          <a:xfrm>
            <a:off x="562712" y="3309354"/>
            <a:ext cx="11115012" cy="1475571"/>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172A71A1-7DF9-B4C5-A228-6C8FA1C24993}"/>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1EFC50FE-5AE1-D016-7B2E-9C3EE36448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7</a:t>
            </a:fld>
            <a:endParaRPr lang="sv-SE" sz="1000" b="1" dirty="0">
              <a:solidFill>
                <a:schemeClr val="bg1"/>
              </a:solidFill>
            </a:endParaRPr>
          </a:p>
        </p:txBody>
      </p:sp>
      <p:sp>
        <p:nvSpPr>
          <p:cNvPr id="4" name="Google Shape;168;p13">
            <a:extLst>
              <a:ext uri="{FF2B5EF4-FFF2-40B4-BE49-F238E27FC236}">
                <a16:creationId xmlns:a16="http://schemas.microsoft.com/office/drawing/2014/main" id="{D521ACAC-83B8-1FEB-C0A1-C1EF7B6AD834}"/>
              </a:ext>
            </a:extLst>
          </p:cNvPr>
          <p:cNvSpPr txBox="1">
            <a:spLocks/>
          </p:cNvSpPr>
          <p:nvPr/>
        </p:nvSpPr>
        <p:spPr>
          <a:xfrm>
            <a:off x="838200" y="1608083"/>
            <a:ext cx="10515600" cy="139179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AccumulatedAnnualDemand</a:t>
            </a:r>
            <a:r>
              <a:rPr lang="en-GB" sz="2000" b="1" dirty="0"/>
              <a:t>[</a:t>
            </a:r>
            <a:r>
              <a:rPr lang="en-GB" sz="2000" b="1" dirty="0" err="1"/>
              <a:t>r,f,y</a:t>
            </a:r>
            <a:r>
              <a:rPr lang="en-GB" sz="2000" b="1" dirty="0"/>
              <a:t>]</a:t>
            </a:r>
          </a:p>
          <a:p>
            <a:pPr>
              <a:spcBef>
                <a:spcPts val="0"/>
              </a:spcBef>
              <a:buClr>
                <a:schemeClr val="dk1"/>
              </a:buClr>
              <a:buSzPts val="2800"/>
            </a:pPr>
            <a:r>
              <a:rPr lang="en-GB" sz="2000" dirty="0"/>
              <a:t>Accumulated demand for a certain commodity in one specific year. It cannot be defined for a commodity if its SpecifiedAnnualDemand for the same year is already defined and vice versa.</a:t>
            </a:r>
          </a:p>
        </p:txBody>
      </p:sp>
      <p:sp>
        <p:nvSpPr>
          <p:cNvPr id="5" name="Google Shape;168;p13">
            <a:extLst>
              <a:ext uri="{FF2B5EF4-FFF2-40B4-BE49-F238E27FC236}">
                <a16:creationId xmlns:a16="http://schemas.microsoft.com/office/drawing/2014/main" id="{7B98698E-DF4B-2301-B39C-399436D47181}"/>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Accumulated Annual Demand</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749387E-2C4D-6874-02C6-1D1B70667EFA}"/>
                  </a:ext>
                </a:extLst>
              </p:cNvPr>
              <p:cNvSpPr txBox="1"/>
              <p:nvPr/>
            </p:nvSpPr>
            <p:spPr>
              <a:xfrm>
                <a:off x="1113688" y="3792329"/>
                <a:ext cx="10515600" cy="7820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𝐴𝑐𝑐𝑢𝑚𝑢𝑙𝑎𝑡𝑒𝑑𝐴𝑛𝑛𝑢𝑎𝑙𝐷𝑒𝑚𝑎𝑛𝑑</m:t>
                      </m:r>
                      <m:r>
                        <a:rPr lang="en-GB" sz="2000" b="0" i="1">
                          <a:latin typeface="Cambria Math" panose="02040503050406030204" pitchFamily="18" charset="0"/>
                        </a:rPr>
                        <m:t>= </m:t>
                      </m:r>
                      <m:nary>
                        <m:naryPr>
                          <m:chr m:val="∑"/>
                          <m:supHide m:val="on"/>
                          <m:ctrlPr>
                            <a:rPr lang="en-GB" sz="2000" b="0" i="1">
                              <a:latin typeface="Cambria Math" panose="02040503050406030204" pitchFamily="18" charset="0"/>
                            </a:rPr>
                          </m:ctrlPr>
                        </m:naryPr>
                        <m:sub>
                          <m:r>
                            <m:rPr>
                              <m:brk m:alnAt="7"/>
                            </m:rPr>
                            <a:rPr lang="en-GB" sz="2000" b="0" i="1">
                              <a:latin typeface="Cambria Math" panose="02040503050406030204" pitchFamily="18" charset="0"/>
                            </a:rPr>
                            <m:t>𝑡</m:t>
                          </m:r>
                          <m:r>
                            <a:rPr lang="en-GB" sz="2000" b="0" i="1">
                              <a:latin typeface="Cambria Math" panose="02040503050406030204" pitchFamily="18" charset="0"/>
                            </a:rPr>
                            <m:t>𝑒𝑐h𝑛𝑜𝑙𝑜𝑔𝑖𝑒𝑠</m:t>
                          </m:r>
                        </m:sub>
                        <m:sup/>
                        <m:e>
                          <m:r>
                            <a:rPr lang="en-GB" sz="2000" b="0" i="1">
                              <a:latin typeface="Cambria Math" panose="02040503050406030204" pitchFamily="18" charset="0"/>
                            </a:rPr>
                            <m:t>𝑒𝑛𝑒𝑟𝑔𝑦</m:t>
                          </m:r>
                          <m:r>
                            <a:rPr lang="en-GB" sz="2000" b="0" i="1">
                              <a:latin typeface="Cambria Math" panose="02040503050406030204" pitchFamily="18" charset="0"/>
                            </a:rPr>
                            <m:t> </m:t>
                          </m:r>
                          <m:r>
                            <a:rPr lang="en-GB" sz="2000" b="0" i="1">
                              <a:latin typeface="Cambria Math" panose="02040503050406030204" pitchFamily="18" charset="0"/>
                            </a:rPr>
                            <m:t>𝑐𝑜𝑛𝑠𝑢𝑚𝑝𝑡𝑖𝑜𝑛</m:t>
                          </m:r>
                          <m:r>
                            <a:rPr lang="en-GB" sz="2000" b="0" i="1">
                              <a:latin typeface="Cambria Math" panose="02040503050406030204" pitchFamily="18" charset="0"/>
                            </a:rPr>
                            <m:t> ∗</m:t>
                          </m:r>
                          <m:r>
                            <a:rPr lang="en-GB" sz="2000" b="0" i="1">
                              <a:latin typeface="Cambria Math" panose="02040503050406030204" pitchFamily="18" charset="0"/>
                            </a:rPr>
                            <m:t>𝑡𝑒𝑐h𝑛𝑜𝑙𝑜𝑔𝑦</m:t>
                          </m:r>
                          <m:r>
                            <a:rPr lang="en-GB" sz="2000" b="0" i="1">
                              <a:latin typeface="Cambria Math" panose="02040503050406030204" pitchFamily="18" charset="0"/>
                            </a:rPr>
                            <m:t> </m:t>
                          </m:r>
                          <m:r>
                            <a:rPr lang="en-GB" sz="2000" b="0" i="1">
                              <a:latin typeface="Cambria Math" panose="02040503050406030204" pitchFamily="18" charset="0"/>
                            </a:rPr>
                            <m:t>𝑒𝑓𝑓𝑖𝑐𝑖𝑒𝑛𝑐𝑦</m:t>
                          </m:r>
                        </m:e>
                      </m:nary>
                    </m:oMath>
                  </m:oMathPara>
                </a14:m>
                <a:endParaRPr lang="en-US" sz="2000" dirty="0"/>
              </a:p>
            </p:txBody>
          </p:sp>
        </mc:Choice>
        <mc:Fallback xmlns="">
          <p:sp>
            <p:nvSpPr>
              <p:cNvPr id="6" name="TextBox 5">
                <a:extLst>
                  <a:ext uri="{FF2B5EF4-FFF2-40B4-BE49-F238E27FC236}">
                    <a16:creationId xmlns:a16="http://schemas.microsoft.com/office/drawing/2014/main" id="{A749387E-2C4D-6874-02C6-1D1B70667EFA}"/>
                  </a:ext>
                </a:extLst>
              </p:cNvPr>
              <p:cNvSpPr txBox="1">
                <a:spLocks noRot="1" noChangeAspect="1" noMove="1" noResize="1" noEditPoints="1" noAdjustHandles="1" noChangeArrowheads="1" noChangeShapeType="1" noTextEdit="1"/>
              </p:cNvSpPr>
              <p:nvPr/>
            </p:nvSpPr>
            <p:spPr>
              <a:xfrm>
                <a:off x="1113688" y="3792329"/>
                <a:ext cx="10515600" cy="782009"/>
              </a:xfrm>
              <a:prstGeom prst="rect">
                <a:avLst/>
              </a:prstGeom>
              <a:blipFill>
                <a:blip r:embed="Rd3a8b825bb6f422a"/>
                <a:stretch>
                  <a:fillRect t="-140323" b="-19193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1860F63F-97D6-5FB3-BB99-188344A058DD}"/>
              </a:ext>
            </a:extLst>
          </p:cNvPr>
          <p:cNvSpPr txBox="1"/>
          <p:nvPr/>
        </p:nvSpPr>
        <p:spPr>
          <a:xfrm>
            <a:off x="717623" y="3516832"/>
            <a:ext cx="3452443" cy="400110"/>
          </a:xfrm>
          <a:prstGeom prst="rect">
            <a:avLst/>
          </a:prstGeom>
          <a:noFill/>
        </p:spPr>
        <p:txBody>
          <a:bodyPr wrap="square" rtlCol="0">
            <a:spAutoFit/>
          </a:bodyPr>
          <a:lstStyle/>
          <a:p>
            <a:r>
              <a:rPr lang="en-US" sz="2000" dirty="0"/>
              <a:t>Passenger and Freight:</a:t>
            </a:r>
          </a:p>
        </p:txBody>
      </p:sp>
      <p:sp>
        <p:nvSpPr>
          <p:cNvPr id="10" name="Google Shape;168;p13">
            <a:extLst>
              <a:ext uri="{FF2B5EF4-FFF2-40B4-BE49-F238E27FC236}">
                <a16:creationId xmlns:a16="http://schemas.microsoft.com/office/drawing/2014/main" id="{AF251A5C-6A46-8C01-6A5E-7C109A0ED774}"/>
              </a:ext>
            </a:extLst>
          </p:cNvPr>
          <p:cNvSpPr txBox="1">
            <a:spLocks/>
          </p:cNvSpPr>
          <p:nvPr/>
        </p:nvSpPr>
        <p:spPr>
          <a:xfrm>
            <a:off x="838200" y="4886926"/>
            <a:ext cx="10515600" cy="1678975"/>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Fuel consumption for cars includes 6.5 PJ of petrol, 2.4 PJ of diesel, and 0.8 PJ of electricity. The efficiencies are 0.5 Bn pkm/PJ, 0.53 Bn pkm/PJ, and 2.8 Bn pkm/PJ for petrol, diesel, and electricity, respectively. </a:t>
            </a:r>
          </a:p>
          <a:p>
            <a:pPr>
              <a:spcBef>
                <a:spcPts val="0"/>
              </a:spcBef>
              <a:buClr>
                <a:schemeClr val="dk1"/>
              </a:buClr>
              <a:buSzPts val="2800"/>
            </a:pPr>
            <a:r>
              <a:rPr lang="en-GB" sz="2000" dirty="0"/>
              <a:t>The Accumulated Annual Demand is (6.5 * 0.5) + (2.4 * 0.53) + (0.8 * 2.8) = </a:t>
            </a:r>
            <a:r>
              <a:rPr lang="en-GB" sz="2000" dirty="0">
                <a:solidFill>
                  <a:schemeClr val="accent1"/>
                </a:solidFill>
              </a:rPr>
              <a:t>6.76 Bn pkm </a:t>
            </a:r>
          </a:p>
        </p:txBody>
      </p:sp>
      <p:sp>
        <p:nvSpPr>
          <p:cNvPr id="13" name="Google Shape;168;p13">
            <a:extLst>
              <a:ext uri="{FF2B5EF4-FFF2-40B4-BE49-F238E27FC236}">
                <a16:creationId xmlns:a16="http://schemas.microsoft.com/office/drawing/2014/main" id="{399B0514-39C1-7E61-CB22-E77820F91F7A}"/>
              </a:ext>
            </a:extLst>
          </p:cNvPr>
          <p:cNvSpPr txBox="1">
            <a:spLocks/>
          </p:cNvSpPr>
          <p:nvPr/>
        </p:nvSpPr>
        <p:spPr>
          <a:xfrm>
            <a:off x="838200" y="2858939"/>
            <a:ext cx="11115012" cy="36498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t>We can also calculate the demand based on the following equation:</a:t>
            </a:r>
            <a:endParaRPr lang="en-GB" sz="2000" dirty="0">
              <a:solidFill>
                <a:schemeClr val="accent1"/>
              </a:solidFill>
            </a:endParaRPr>
          </a:p>
        </p:txBody>
      </p:sp>
      <p:sp>
        <p:nvSpPr>
          <p:cNvPr id="7" name="Rectangle 6">
            <a:extLst>
              <a:ext uri="{FF2B5EF4-FFF2-40B4-BE49-F238E27FC236}">
                <a16:creationId xmlns:a16="http://schemas.microsoft.com/office/drawing/2014/main" id="{811DD57C-F5E6-BEF0-77A4-E2989E59FA6F}"/>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uvvoice.com-20250203-Ic2BrW">
            <a:hlinkClick r:id="" action="ppaction://media"/>
            <a:extLst>
              <a:ext uri="{FF2B5EF4-FFF2-40B4-BE49-F238E27FC236}">
                <a16:creationId xmlns:a16="http://schemas.microsoft.com/office/drawing/2014/main" id="{49F7BC3F-A429-8E66-2387-A1E1368F9BF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69855"/>
            <a:ext cx="812800" cy="812800"/>
          </a:xfrm>
          <a:prstGeom prst="rect">
            <a:avLst/>
          </a:prstGeom>
        </p:spPr>
      </p:pic>
    </p:spTree>
    <p:extLst>
      <p:ext uri="{BB962C8B-B14F-4D97-AF65-F5344CB8AC3E}">
        <p14:creationId xmlns:p14="http://schemas.microsoft.com/office/powerpoint/2010/main" val="296446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9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DB8888A-98B5-B6BB-6144-F2FCA3A2A033}"/>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1960D19-22C0-5DBE-4FCE-75E930DCF822}"/>
              </a:ext>
            </a:extLst>
          </p:cNvPr>
          <p:cNvGraphicFramePr>
            <a:graphicFrameLocks noChangeAspect="1"/>
          </p:cNvGraphicFramePr>
          <p:nvPr>
            <p:custDataLst>
              <p:tags r:id="rId1"/>
            </p:custDataLst>
            <p:extLst>
              <p:ext uri="{D42A27DB-BD31-4B8C-83A1-F6EECF244321}">
                <p14:modId xmlns:p14="http://schemas.microsoft.com/office/powerpoint/2010/main" val="42763326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41960D19-22C0-5DBE-4FCE-75E930DCF822}"/>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25" name="Rounded Rectangle 24">
            <a:extLst>
              <a:ext uri="{FF2B5EF4-FFF2-40B4-BE49-F238E27FC236}">
                <a16:creationId xmlns:a16="http://schemas.microsoft.com/office/drawing/2014/main" id="{F10B4A40-9943-C0CA-177A-6FB0A4B202CF}"/>
              </a:ext>
            </a:extLst>
          </p:cNvPr>
          <p:cNvSpPr/>
          <p:nvPr/>
        </p:nvSpPr>
        <p:spPr>
          <a:xfrm>
            <a:off x="1917030" y="2596825"/>
            <a:ext cx="6569243" cy="2148847"/>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E94D37E0-E5C0-B734-8825-7288A7CA4877}"/>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99D07FB4-3CE7-6516-82DD-82ED103483D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8</a:t>
            </a:fld>
            <a:endParaRPr lang="sv-SE" sz="1000" b="1" dirty="0">
              <a:solidFill>
                <a:schemeClr val="bg1"/>
              </a:solidFill>
            </a:endParaRPr>
          </a:p>
        </p:txBody>
      </p:sp>
      <p:sp>
        <p:nvSpPr>
          <p:cNvPr id="4" name="Google Shape;168;p13">
            <a:extLst>
              <a:ext uri="{FF2B5EF4-FFF2-40B4-BE49-F238E27FC236}">
                <a16:creationId xmlns:a16="http://schemas.microsoft.com/office/drawing/2014/main" id="{2BF0FFB4-2C56-9F88-DA5A-E216D0B276D1}"/>
              </a:ext>
            </a:extLst>
          </p:cNvPr>
          <p:cNvSpPr txBox="1">
            <a:spLocks/>
          </p:cNvSpPr>
          <p:nvPr/>
        </p:nvSpPr>
        <p:spPr>
          <a:xfrm>
            <a:off x="838200" y="1608083"/>
            <a:ext cx="10515600" cy="101214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err="1"/>
              <a:t>CapacityToActivityUnit</a:t>
            </a:r>
            <a:r>
              <a:rPr lang="en-GB" sz="2000" b="1" dirty="0"/>
              <a:t>[</a:t>
            </a:r>
            <a:r>
              <a:rPr lang="en-GB" sz="2000" b="1" dirty="0" err="1"/>
              <a:t>r,t</a:t>
            </a:r>
            <a:r>
              <a:rPr lang="en-GB" sz="2000" b="1" dirty="0"/>
              <a:t>]</a:t>
            </a:r>
          </a:p>
          <a:p>
            <a:pPr>
              <a:spcBef>
                <a:spcPts val="0"/>
              </a:spcBef>
              <a:buClr>
                <a:schemeClr val="dk1"/>
              </a:buClr>
              <a:buSzPts val="2800"/>
            </a:pPr>
            <a:r>
              <a:rPr lang="en-GB" sz="2000" dirty="0"/>
              <a:t>Conversion factor relating the energy that would be produced when one unit of capacity is fully used in one year.</a:t>
            </a:r>
          </a:p>
        </p:txBody>
      </p:sp>
      <p:sp>
        <p:nvSpPr>
          <p:cNvPr id="5" name="Google Shape;168;p13">
            <a:extLst>
              <a:ext uri="{FF2B5EF4-FFF2-40B4-BE49-F238E27FC236}">
                <a16:creationId xmlns:a16="http://schemas.microsoft.com/office/drawing/2014/main" id="{D61D5C1F-09BD-E3E7-8D58-881FACBFA6DF}"/>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Capacity to Activity Unit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9D7A238-E0AF-BF91-281D-E12F35830A27}"/>
                  </a:ext>
                </a:extLst>
              </p:cNvPr>
              <p:cNvSpPr txBox="1"/>
              <p:nvPr/>
            </p:nvSpPr>
            <p:spPr>
              <a:xfrm>
                <a:off x="1191125" y="3196826"/>
                <a:ext cx="9156031" cy="5843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𝐶𝑎𝑝𝑎𝑐𝑖𝑡𝑦𝑇𝑜𝐴𝑐𝑡𝑖𝑣𝑖𝑡𝑦𝑈𝑛𝑖𝑡</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𝑝𝑘𝑚</m:t>
                          </m:r>
                        </m:num>
                        <m:den>
                          <m:r>
                            <a:rPr lang="en-GB" sz="2000" b="0" i="1">
                              <a:latin typeface="Cambria Math" panose="02040503050406030204" pitchFamily="18" charset="0"/>
                            </a:rPr>
                            <m:t>1000 </m:t>
                          </m:r>
                          <m:r>
                            <a:rPr lang="en-GB" sz="2000" b="0" i="1">
                              <a:latin typeface="Cambria Math" panose="02040503050406030204" pitchFamily="18" charset="0"/>
                            </a:rPr>
                            <m:t>𝑣𝑒h𝑖𝑐𝑙𝑒𝑠</m:t>
                          </m:r>
                        </m:den>
                      </m:f>
                    </m:oMath>
                  </m:oMathPara>
                </a14:m>
                <a:endParaRPr lang="en-US" sz="2000" dirty="0"/>
              </a:p>
            </p:txBody>
          </p:sp>
        </mc:Choice>
        <mc:Fallback xmlns="">
          <p:sp>
            <p:nvSpPr>
              <p:cNvPr id="6" name="TextBox 5">
                <a:extLst>
                  <a:ext uri="{FF2B5EF4-FFF2-40B4-BE49-F238E27FC236}">
                    <a16:creationId xmlns:a16="http://schemas.microsoft.com/office/drawing/2014/main" id="{B9D7A238-E0AF-BF91-281D-E12F35830A27}"/>
                  </a:ext>
                </a:extLst>
              </p:cNvPr>
              <p:cNvSpPr txBox="1">
                <a:spLocks noRot="1" noChangeAspect="1" noMove="1" noResize="1" noEditPoints="1" noAdjustHandles="1" noChangeArrowheads="1" noChangeShapeType="1" noTextEdit="1"/>
              </p:cNvSpPr>
              <p:nvPr/>
            </p:nvSpPr>
            <p:spPr>
              <a:xfrm>
                <a:off x="1191125" y="3196826"/>
                <a:ext cx="9156031" cy="584391"/>
              </a:xfrm>
              <a:prstGeom prst="rect">
                <a:avLst/>
              </a:prstGeom>
              <a:blipFill>
                <a:blip r:embed="R61f67a0815444cae"/>
                <a:stretch>
                  <a:fillRect t="-8511" b="-297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1A773E-2214-10BF-8564-3561E8B58BB3}"/>
                  </a:ext>
                </a:extLst>
              </p:cNvPr>
              <p:cNvSpPr txBox="1"/>
              <p:nvPr/>
            </p:nvSpPr>
            <p:spPr>
              <a:xfrm>
                <a:off x="1191124" y="3980005"/>
                <a:ext cx="9156031" cy="5843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𝐶𝑎𝑝𝑎𝑐𝑖𝑡𝑦𝑇𝑜𝐴𝑐𝑡𝑖𝑣𝑖𝑡𝑦𝑈𝑛𝑖𝑡</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𝑡𝑘𝑚</m:t>
                          </m:r>
                        </m:num>
                        <m:den>
                          <m:r>
                            <a:rPr lang="en-GB" sz="2000" b="0" i="1">
                              <a:latin typeface="Cambria Math" panose="02040503050406030204" pitchFamily="18" charset="0"/>
                            </a:rPr>
                            <m:t>1000 </m:t>
                          </m:r>
                          <m:r>
                            <a:rPr lang="en-GB" sz="2000" b="0" i="1">
                              <a:latin typeface="Cambria Math" panose="02040503050406030204" pitchFamily="18" charset="0"/>
                            </a:rPr>
                            <m:t>𝑣𝑒h𝑖𝑐𝑙𝑒𝑠</m:t>
                          </m:r>
                        </m:den>
                      </m:f>
                    </m:oMath>
                  </m:oMathPara>
                </a14:m>
                <a:endParaRPr lang="en-US" sz="2000" dirty="0"/>
              </a:p>
            </p:txBody>
          </p:sp>
        </mc:Choice>
        <mc:Fallback xmlns="">
          <p:sp>
            <p:nvSpPr>
              <p:cNvPr id="7" name="TextBox 6">
                <a:extLst>
                  <a:ext uri="{FF2B5EF4-FFF2-40B4-BE49-F238E27FC236}">
                    <a16:creationId xmlns:a16="http://schemas.microsoft.com/office/drawing/2014/main" id="{571A773E-2214-10BF-8564-3561E8B58BB3}"/>
                  </a:ext>
                </a:extLst>
              </p:cNvPr>
              <p:cNvSpPr txBox="1">
                <a:spLocks noRot="1" noChangeAspect="1" noMove="1" noResize="1" noEditPoints="1" noAdjustHandles="1" noChangeArrowheads="1" noChangeShapeType="1" noTextEdit="1"/>
              </p:cNvSpPr>
              <p:nvPr/>
            </p:nvSpPr>
            <p:spPr>
              <a:xfrm>
                <a:off x="1191124" y="3980005"/>
                <a:ext cx="9156031" cy="584391"/>
              </a:xfrm>
              <a:prstGeom prst="rect">
                <a:avLst/>
              </a:prstGeom>
              <a:blipFill>
                <a:blip r:embed="R0432398dcd044fe1"/>
                <a:stretch>
                  <a:fillRect t="-8511" b="-29787"/>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7C3BA67-CCBA-1468-73C7-2AA106861F39}"/>
              </a:ext>
            </a:extLst>
          </p:cNvPr>
          <p:cNvSpPr txBox="1"/>
          <p:nvPr/>
        </p:nvSpPr>
        <p:spPr>
          <a:xfrm>
            <a:off x="2277980" y="2742103"/>
            <a:ext cx="2310063" cy="400110"/>
          </a:xfrm>
          <a:prstGeom prst="rect">
            <a:avLst/>
          </a:prstGeom>
          <a:noFill/>
        </p:spPr>
        <p:txBody>
          <a:bodyPr wrap="square" rtlCol="0">
            <a:spAutoFit/>
          </a:bodyPr>
          <a:lstStyle/>
          <a:p>
            <a:r>
              <a:rPr lang="en-US" sz="2000" dirty="0"/>
              <a:t>Passenger:</a:t>
            </a:r>
          </a:p>
        </p:txBody>
      </p:sp>
      <p:sp>
        <p:nvSpPr>
          <p:cNvPr id="9" name="TextBox 8">
            <a:extLst>
              <a:ext uri="{FF2B5EF4-FFF2-40B4-BE49-F238E27FC236}">
                <a16:creationId xmlns:a16="http://schemas.microsoft.com/office/drawing/2014/main" id="{5E0D9012-CEEC-AF93-EA84-47D132223E14}"/>
              </a:ext>
            </a:extLst>
          </p:cNvPr>
          <p:cNvSpPr txBox="1"/>
          <p:nvPr/>
        </p:nvSpPr>
        <p:spPr>
          <a:xfrm>
            <a:off x="2277979" y="3613014"/>
            <a:ext cx="2310063" cy="400110"/>
          </a:xfrm>
          <a:prstGeom prst="rect">
            <a:avLst/>
          </a:prstGeom>
          <a:noFill/>
        </p:spPr>
        <p:txBody>
          <a:bodyPr wrap="square" rtlCol="0">
            <a:spAutoFit/>
          </a:bodyPr>
          <a:lstStyle/>
          <a:p>
            <a:r>
              <a:rPr lang="en-US" sz="2000" dirty="0"/>
              <a:t>Freight:</a:t>
            </a:r>
          </a:p>
        </p:txBody>
      </p:sp>
      <p:sp>
        <p:nvSpPr>
          <p:cNvPr id="10" name="Google Shape;168;p13">
            <a:extLst>
              <a:ext uri="{FF2B5EF4-FFF2-40B4-BE49-F238E27FC236}">
                <a16:creationId xmlns:a16="http://schemas.microsoft.com/office/drawing/2014/main" id="{2A52D81C-F4B2-45F2-B939-5384FD18463C}"/>
              </a:ext>
            </a:extLst>
          </p:cNvPr>
          <p:cNvSpPr txBox="1">
            <a:spLocks/>
          </p:cNvSpPr>
          <p:nvPr/>
        </p:nvSpPr>
        <p:spPr>
          <a:xfrm>
            <a:off x="838200" y="4745672"/>
            <a:ext cx="10515600" cy="105900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activity for cars was 2.3 million pkm in 2020. There were 1.7 million cars. Its CTAU would be (2.3 / 1000) / (1.7 * 1000) = 0.00000135 = </a:t>
            </a:r>
            <a:r>
              <a:rPr lang="en-GB" sz="2000" dirty="0">
                <a:solidFill>
                  <a:schemeClr val="accent1"/>
                </a:solidFill>
              </a:rPr>
              <a:t>1.35x10</a:t>
            </a:r>
            <a:r>
              <a:rPr lang="en-GB" sz="2000" baseline="30000" dirty="0">
                <a:solidFill>
                  <a:schemeClr val="accent1"/>
                </a:solidFill>
              </a:rPr>
              <a:t>-6 </a:t>
            </a:r>
            <a:r>
              <a:rPr lang="en-GB" sz="2000" dirty="0">
                <a:solidFill>
                  <a:schemeClr val="accent1"/>
                </a:solidFill>
              </a:rPr>
              <a:t>Bn pkm / 1000 vehicles.</a:t>
            </a:r>
          </a:p>
          <a:p>
            <a:pPr>
              <a:spcBef>
                <a:spcPts val="0"/>
              </a:spcBef>
              <a:buClr>
                <a:schemeClr val="dk1"/>
              </a:buClr>
              <a:buSzPts val="2800"/>
            </a:pPr>
            <a:endParaRPr lang="en-GB" sz="2000" u="sng" dirty="0"/>
          </a:p>
        </p:txBody>
      </p:sp>
      <p:sp>
        <p:nvSpPr>
          <p:cNvPr id="13" name="TextBox 12">
            <a:extLst>
              <a:ext uri="{FF2B5EF4-FFF2-40B4-BE49-F238E27FC236}">
                <a16:creationId xmlns:a16="http://schemas.microsoft.com/office/drawing/2014/main" id="{65F98A04-3400-89F5-90A2-FE3A62A3A565}"/>
              </a:ext>
            </a:extLst>
          </p:cNvPr>
          <p:cNvSpPr txBox="1"/>
          <p:nvPr/>
        </p:nvSpPr>
        <p:spPr>
          <a:xfrm>
            <a:off x="528432" y="5985951"/>
            <a:ext cx="3114081" cy="307777"/>
          </a:xfrm>
          <a:prstGeom prst="rect">
            <a:avLst/>
          </a:prstGeom>
          <a:noFill/>
        </p:spPr>
        <p:txBody>
          <a:bodyPr wrap="square" rtlCol="0">
            <a:spAutoFit/>
          </a:bodyPr>
          <a:lstStyle/>
          <a:p>
            <a:r>
              <a:rPr lang="en-US" dirty="0"/>
              <a:t>To convert from millions to billions</a:t>
            </a:r>
          </a:p>
        </p:txBody>
      </p:sp>
      <p:sp>
        <p:nvSpPr>
          <p:cNvPr id="14" name="TextBox 13">
            <a:extLst>
              <a:ext uri="{FF2B5EF4-FFF2-40B4-BE49-F238E27FC236}">
                <a16:creationId xmlns:a16="http://schemas.microsoft.com/office/drawing/2014/main" id="{11C3CDA0-7202-5CBA-68E2-B80B0CD9A399}"/>
              </a:ext>
            </a:extLst>
          </p:cNvPr>
          <p:cNvSpPr txBox="1"/>
          <p:nvPr/>
        </p:nvSpPr>
        <p:spPr>
          <a:xfrm>
            <a:off x="4059609" y="5985951"/>
            <a:ext cx="3467005" cy="307777"/>
          </a:xfrm>
          <a:prstGeom prst="rect">
            <a:avLst/>
          </a:prstGeom>
          <a:noFill/>
        </p:spPr>
        <p:txBody>
          <a:bodyPr wrap="square" rtlCol="0">
            <a:spAutoFit/>
          </a:bodyPr>
          <a:lstStyle/>
          <a:p>
            <a:r>
              <a:rPr lang="en-US" dirty="0"/>
              <a:t>To convert to from million to thousands</a:t>
            </a:r>
          </a:p>
        </p:txBody>
      </p:sp>
      <p:cxnSp>
        <p:nvCxnSpPr>
          <p:cNvPr id="16" name="Straight Arrow Connector 15">
            <a:extLst>
              <a:ext uri="{FF2B5EF4-FFF2-40B4-BE49-F238E27FC236}">
                <a16:creationId xmlns:a16="http://schemas.microsoft.com/office/drawing/2014/main" id="{060260DD-AFAF-2DF0-62A8-F74526B2281A}"/>
              </a:ext>
            </a:extLst>
          </p:cNvPr>
          <p:cNvCxnSpPr>
            <a:cxnSpLocks/>
            <a:stCxn id="13" idx="0"/>
          </p:cNvCxnSpPr>
          <p:nvPr/>
        </p:nvCxnSpPr>
        <p:spPr>
          <a:xfrm flipV="1">
            <a:off x="2085473" y="5693552"/>
            <a:ext cx="609600" cy="292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DA2C56F-860B-B004-71E6-7530E09FA154}"/>
              </a:ext>
            </a:extLst>
          </p:cNvPr>
          <p:cNvCxnSpPr>
            <a:cxnSpLocks/>
          </p:cNvCxnSpPr>
          <p:nvPr/>
        </p:nvCxnSpPr>
        <p:spPr>
          <a:xfrm flipH="1" flipV="1">
            <a:off x="4491791" y="5693552"/>
            <a:ext cx="449177" cy="245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B7B9F1-82D7-D4BE-0F57-FDAB5EABC6FA}"/>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uvvoice.com-20250203-Im2WcV">
            <a:hlinkClick r:id="" action="ppaction://media"/>
            <a:extLst>
              <a:ext uri="{FF2B5EF4-FFF2-40B4-BE49-F238E27FC236}">
                <a16:creationId xmlns:a16="http://schemas.microsoft.com/office/drawing/2014/main" id="{33EA7214-7B70-EE77-5327-E8EA738068F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69168"/>
            <a:ext cx="812800" cy="812800"/>
          </a:xfrm>
          <a:prstGeom prst="rect">
            <a:avLst/>
          </a:prstGeom>
        </p:spPr>
      </p:pic>
    </p:spTree>
    <p:extLst>
      <p:ext uri="{BB962C8B-B14F-4D97-AF65-F5344CB8AC3E}">
        <p14:creationId xmlns:p14="http://schemas.microsoft.com/office/powerpoint/2010/main" val="29866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F2CFB92-6CEB-D2E4-7245-0FD33307BD0A}"/>
            </a:ext>
          </a:extLst>
        </p:cNvPr>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252EBE6-36D8-36DF-9FB7-52AC51A0FD99}"/>
              </a:ext>
            </a:extLst>
          </p:cNvPr>
          <p:cNvGraphicFramePr>
            <a:graphicFrameLocks noChangeAspect="1"/>
          </p:cNvGraphicFramePr>
          <p:nvPr>
            <p:custDataLst>
              <p:tags r:id="rId1"/>
            </p:custDataLst>
            <p:extLst>
              <p:ext uri="{D42A27DB-BD31-4B8C-83A1-F6EECF244321}">
                <p14:modId xmlns:p14="http://schemas.microsoft.com/office/powerpoint/2010/main" val="183475092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2" name="think-cell data - do not delete" hidden="1">
                        <a:extLst>
                          <a:ext uri="{FF2B5EF4-FFF2-40B4-BE49-F238E27FC236}">
                            <a16:creationId xmlns:a16="http://schemas.microsoft.com/office/drawing/2014/main" id="{8252EBE6-36D8-36DF-9FB7-52AC51A0FD99}"/>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sp>
        <p:nvSpPr>
          <p:cNvPr id="12" name="Rounded Rectangle 11">
            <a:extLst>
              <a:ext uri="{FF2B5EF4-FFF2-40B4-BE49-F238E27FC236}">
                <a16:creationId xmlns:a16="http://schemas.microsoft.com/office/drawing/2014/main" id="{76A13C77-AF1C-61B4-3B70-4742A91A2D5B}"/>
              </a:ext>
            </a:extLst>
          </p:cNvPr>
          <p:cNvSpPr/>
          <p:nvPr/>
        </p:nvSpPr>
        <p:spPr>
          <a:xfrm>
            <a:off x="513344" y="2314776"/>
            <a:ext cx="10840455" cy="2481813"/>
          </a:xfrm>
          <a:prstGeom prst="roundRect">
            <a:avLst/>
          </a:prstGeom>
          <a:solidFill>
            <a:schemeClr val="accent4">
              <a:lumMod val="20000"/>
              <a:lumOff val="8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7" name="Google Shape;167;p13">
            <a:extLst>
              <a:ext uri="{FF2B5EF4-FFF2-40B4-BE49-F238E27FC236}">
                <a16:creationId xmlns:a16="http://schemas.microsoft.com/office/drawing/2014/main" id="{2C060418-7A39-8286-EA92-8FD3C73E17FB}"/>
              </a:ext>
            </a:extLst>
          </p:cNvPr>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 Data for Transport </a:t>
            </a:r>
            <a:r>
              <a:rPr lang="sv-SE" sz="2800" dirty="0" err="1">
                <a:solidFill>
                  <a:srgbClr val="C00000"/>
                </a:solidFill>
              </a:rPr>
              <a:t>Modelling</a:t>
            </a:r>
            <a:r>
              <a:rPr lang="sv-SE" sz="2800" dirty="0">
                <a:solidFill>
                  <a:srgbClr val="C00000"/>
                </a:solidFill>
              </a:rPr>
              <a:t> in </a:t>
            </a:r>
            <a:r>
              <a:rPr lang="sv-SE" sz="2800" dirty="0" err="1">
                <a:solidFill>
                  <a:srgbClr val="C00000"/>
                </a:solidFill>
              </a:rPr>
              <a:t>OSeMOSYS</a:t>
            </a:r>
            <a:endParaRPr sz="2800" dirty="0">
              <a:solidFill>
                <a:srgbClr val="C00000"/>
              </a:solidFill>
            </a:endParaRPr>
          </a:p>
        </p:txBody>
      </p:sp>
      <p:sp>
        <p:nvSpPr>
          <p:cNvPr id="3" name="Slide Number Placeholder 1">
            <a:extLst>
              <a:ext uri="{FF2B5EF4-FFF2-40B4-BE49-F238E27FC236}">
                <a16:creationId xmlns:a16="http://schemas.microsoft.com/office/drawing/2014/main" id="{3E2C0D3F-7872-ED06-8520-0E50CCE32FD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a:solidFill>
                  <a:schemeClr val="bg1"/>
                </a:solidFill>
              </a:rPr>
              <a:pPr algn="ctr"/>
              <a:t>9</a:t>
            </a:fld>
            <a:endParaRPr lang="sv-SE" sz="1000" b="1" dirty="0">
              <a:solidFill>
                <a:schemeClr val="bg1"/>
              </a:solidFill>
            </a:endParaRPr>
          </a:p>
        </p:txBody>
      </p:sp>
      <p:sp>
        <p:nvSpPr>
          <p:cNvPr id="4" name="Google Shape;168;p13">
            <a:extLst>
              <a:ext uri="{FF2B5EF4-FFF2-40B4-BE49-F238E27FC236}">
                <a16:creationId xmlns:a16="http://schemas.microsoft.com/office/drawing/2014/main" id="{61C956EE-1D65-B879-9F06-B6EFF8AE744B}"/>
              </a:ext>
            </a:extLst>
          </p:cNvPr>
          <p:cNvSpPr txBox="1">
            <a:spLocks/>
          </p:cNvSpPr>
          <p:nvPr/>
        </p:nvSpPr>
        <p:spPr>
          <a:xfrm>
            <a:off x="838200" y="1608083"/>
            <a:ext cx="10515600" cy="779263"/>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t>InputActivityRatio[</a:t>
            </a:r>
            <a:r>
              <a:rPr lang="en-GB" sz="2000" b="1" dirty="0" err="1"/>
              <a:t>r,t,f,m,y</a:t>
            </a:r>
            <a:r>
              <a:rPr lang="en-GB" sz="2000" b="1" dirty="0"/>
              <a:t>]</a:t>
            </a:r>
          </a:p>
          <a:p>
            <a:pPr>
              <a:spcBef>
                <a:spcPts val="0"/>
              </a:spcBef>
              <a:buClr>
                <a:schemeClr val="dk1"/>
              </a:buClr>
              <a:buSzPts val="2800"/>
            </a:pPr>
            <a:r>
              <a:rPr lang="en-GB" sz="2000" dirty="0"/>
              <a:t>Rate of use of a commodity by a technology, as a ratio of the rate of activity.</a:t>
            </a:r>
          </a:p>
        </p:txBody>
      </p:sp>
      <p:sp>
        <p:nvSpPr>
          <p:cNvPr id="5" name="Google Shape;168;p13">
            <a:extLst>
              <a:ext uri="{FF2B5EF4-FFF2-40B4-BE49-F238E27FC236}">
                <a16:creationId xmlns:a16="http://schemas.microsoft.com/office/drawing/2014/main" id="{CB964BE6-3079-7FEB-7B1A-4716F3717B8B}"/>
              </a:ext>
            </a:extLst>
          </p:cNvPr>
          <p:cNvSpPr txBox="1">
            <a:spLocks/>
          </p:cNvSpPr>
          <p:nvPr/>
        </p:nvSpPr>
        <p:spPr>
          <a:xfrm>
            <a:off x="838200" y="1073888"/>
            <a:ext cx="10515600" cy="40807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dirty="0">
                <a:solidFill>
                  <a:schemeClr val="accent2"/>
                </a:solidFill>
              </a:rPr>
              <a:t>Linking Data to </a:t>
            </a:r>
            <a:r>
              <a:rPr lang="en-GB" sz="2000" dirty="0" err="1">
                <a:solidFill>
                  <a:schemeClr val="accent2"/>
                </a:solidFill>
              </a:rPr>
              <a:t>OSeMOSYS</a:t>
            </a:r>
            <a:r>
              <a:rPr lang="en-GB" sz="2000" dirty="0">
                <a:solidFill>
                  <a:schemeClr val="accent2"/>
                </a:solidFill>
              </a:rPr>
              <a:t> Parameters – Input Activity Ratio</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7FAEDDA-E672-6EAF-0316-785AAF87A19E}"/>
                  </a:ext>
                </a:extLst>
              </p:cNvPr>
              <p:cNvSpPr txBox="1"/>
              <p:nvPr/>
            </p:nvSpPr>
            <p:spPr>
              <a:xfrm>
                <a:off x="1191125" y="2956195"/>
                <a:ext cx="9156031" cy="6369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𝐼𝑛𝑝𝑢𝑡𝐴𝑐𝑡𝑖𝑣𝑖𝑡𝑦𝑅𝑎𝑡𝑖𝑜</m:t>
                      </m:r>
                      <m:r>
                        <a:rPr lang="en-GB" sz="2000" b="0" i="1">
                          <a:latin typeface="Cambria Math" panose="02040503050406030204" pitchFamily="18" charset="0"/>
                        </a:rPr>
                        <m:t>=</m:t>
                      </m:r>
                      <m:f>
                        <m:fPr>
                          <m:ctrlPr>
                            <a:rPr lang="en-GB" sz="2000" b="0" i="1">
                              <a:latin typeface="Cambria Math" panose="02040503050406030204" pitchFamily="18" charset="0"/>
                            </a:rPr>
                          </m:ctrlPr>
                        </m:fPr>
                        <m:num>
                          <m:r>
                            <a:rPr lang="en-GB" sz="2000" b="0" i="1">
                              <a:latin typeface="Cambria Math" panose="02040503050406030204" pitchFamily="18" charset="0"/>
                            </a:rPr>
                            <m:t>𝑃𝐽</m:t>
                          </m:r>
                          <m:r>
                            <a:rPr lang="en-GB" sz="2000" b="0" i="1">
                              <a:latin typeface="Cambria Math" panose="02040503050406030204" pitchFamily="18" charset="0"/>
                            </a:rPr>
                            <m:t> </m:t>
                          </m:r>
                          <m:r>
                            <a:rPr lang="en-GB" sz="2000" b="0" i="1">
                              <a:latin typeface="Cambria Math" panose="02040503050406030204" pitchFamily="18" charset="0"/>
                            </a:rPr>
                            <m:t>𝑜𝑓</m:t>
                          </m:r>
                          <m:r>
                            <a:rPr lang="en-GB" sz="2000" b="0" i="1">
                              <a:latin typeface="Cambria Math" panose="02040503050406030204" pitchFamily="18" charset="0"/>
                            </a:rPr>
                            <m:t> </m:t>
                          </m:r>
                          <m:r>
                            <a:rPr lang="en-GB" sz="2000" b="0" i="1">
                              <a:latin typeface="Cambria Math" panose="02040503050406030204" pitchFamily="18" charset="0"/>
                            </a:rPr>
                            <m:t>𝑓𝑢𝑒𝑙</m:t>
                          </m:r>
                        </m:num>
                        <m:den>
                          <m:r>
                            <a:rPr lang="en-GB" sz="2000" b="0" i="1">
                              <a:latin typeface="Cambria Math" panose="02040503050406030204" pitchFamily="18" charset="0"/>
                            </a:rPr>
                            <m:t>𝐵𝑖𝑙𝑙𝑖𝑜𝑛</m:t>
                          </m:r>
                          <m:r>
                            <a:rPr lang="en-GB" sz="2000" b="0" i="1">
                              <a:latin typeface="Cambria Math" panose="02040503050406030204" pitchFamily="18" charset="0"/>
                            </a:rPr>
                            <m:t> </m:t>
                          </m:r>
                          <m:r>
                            <a:rPr lang="en-GB" sz="2000" b="0" i="1">
                              <a:latin typeface="Cambria Math" panose="02040503050406030204" pitchFamily="18" charset="0"/>
                            </a:rPr>
                            <m:t>𝑝𝑘𝑚</m:t>
                          </m:r>
                        </m:den>
                      </m:f>
                    </m:oMath>
                  </m:oMathPara>
                </a14:m>
                <a:endParaRPr lang="en-US" sz="2000" dirty="0"/>
              </a:p>
            </p:txBody>
          </p:sp>
        </mc:Choice>
        <mc:Fallback xmlns="">
          <p:sp>
            <p:nvSpPr>
              <p:cNvPr id="6" name="TextBox 5">
                <a:extLst>
                  <a:ext uri="{FF2B5EF4-FFF2-40B4-BE49-F238E27FC236}">
                    <a16:creationId xmlns:a16="http://schemas.microsoft.com/office/drawing/2014/main" id="{C7FAEDDA-E672-6EAF-0316-785AAF87A19E}"/>
                  </a:ext>
                </a:extLst>
              </p:cNvPr>
              <p:cNvSpPr txBox="1">
                <a:spLocks noRot="1" noChangeAspect="1" noMove="1" noResize="1" noEditPoints="1" noAdjustHandles="1" noChangeArrowheads="1" noChangeShapeType="1" noTextEdit="1"/>
              </p:cNvSpPr>
              <p:nvPr/>
            </p:nvSpPr>
            <p:spPr>
              <a:xfrm>
                <a:off x="1191125" y="2956195"/>
                <a:ext cx="9156031" cy="636969"/>
              </a:xfrm>
              <a:prstGeom prst="rect">
                <a:avLst/>
              </a:prstGeom>
              <a:blipFill>
                <a:blip r:embed="Ref90899dab734fe2"/>
                <a:stretch>
                  <a:fillRect t="-7843" b="-196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AE6B6B1-34FB-4421-9B00-20B670462E39}"/>
                  </a:ext>
                </a:extLst>
              </p:cNvPr>
              <p:cNvSpPr txBox="1"/>
              <p:nvPr/>
            </p:nvSpPr>
            <p:spPr>
              <a:xfrm>
                <a:off x="513344" y="3744029"/>
                <a:ext cx="10840455" cy="9378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000" b="0" i="1">
                          <a:latin typeface="Cambria Math" panose="02040503050406030204" pitchFamily="18" charset="0"/>
                        </a:rPr>
                        <m:t>𝐼𝑛𝑝𝑢𝑡𝐴𝑐𝑡𝑖𝑣𝑖𝑡𝑦𝑅𝑎𝑡𝑖𝑜</m:t>
                      </m:r>
                      <m:r>
                        <a:rPr lang="en-GB" sz="2000" b="0" i="1">
                          <a:latin typeface="Cambria Math" panose="02040503050406030204" pitchFamily="18" charset="0"/>
                        </a:rPr>
                        <m:t>=</m:t>
                      </m:r>
                      <m:r>
                        <a:rPr lang="en-GB" sz="2000" b="0" i="1">
                          <a:latin typeface="Cambria Math" panose="02040503050406030204" pitchFamily="18" charset="0"/>
                        </a:rPr>
                        <m:t>𝐹𝑢𝑒𝑙</m:t>
                      </m:r>
                      <m:r>
                        <a:rPr lang="en-GB" sz="2000" b="0" i="1">
                          <a:latin typeface="Cambria Math" panose="02040503050406030204" pitchFamily="18" charset="0"/>
                        </a:rPr>
                        <m:t> </m:t>
                      </m:r>
                      <m:r>
                        <a:rPr lang="en-GB" sz="2000" b="0" i="1">
                          <a:latin typeface="Cambria Math" panose="02040503050406030204" pitchFamily="18" charset="0"/>
                        </a:rPr>
                        <m:t>𝑐𝑜𝑛𝑡𝑒𝑛𝑡</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𝑃𝐽</m:t>
                              </m:r>
                            </m:num>
                            <m:den>
                              <m:r>
                                <a:rPr lang="en-GB" sz="2000" b="0" i="1">
                                  <a:latin typeface="Cambria Math" panose="02040503050406030204" pitchFamily="18" charset="0"/>
                                </a:rPr>
                                <m:t>𝐿</m:t>
                              </m:r>
                            </m:den>
                          </m:f>
                        </m:e>
                      </m:d>
                      <m:r>
                        <a:rPr lang="en-GB" sz="2000" b="0" i="1">
                          <a:latin typeface="Cambria Math" panose="02040503050406030204" pitchFamily="18" charset="0"/>
                        </a:rPr>
                        <m:t>∗</m:t>
                      </m:r>
                      <m:r>
                        <a:rPr lang="en-GB" sz="2000" b="0" i="1">
                          <a:latin typeface="Cambria Math" panose="02040503050406030204" pitchFamily="18" charset="0"/>
                        </a:rPr>
                        <m:t>𝐹𝑢𝑒𝑙</m:t>
                      </m:r>
                      <m:r>
                        <a:rPr lang="en-GB" sz="2000" b="0" i="1">
                          <a:latin typeface="Cambria Math" panose="02040503050406030204" pitchFamily="18" charset="0"/>
                        </a:rPr>
                        <m:t> </m:t>
                      </m:r>
                      <m:r>
                        <a:rPr lang="en-GB" sz="2000" b="0" i="1">
                          <a:latin typeface="Cambria Math" panose="02040503050406030204" pitchFamily="18" charset="0"/>
                        </a:rPr>
                        <m:t>𝑐𝑜𝑛𝑠𝑢𝑚𝑝𝑡𝑖𝑜𝑛</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𝐿</m:t>
                              </m:r>
                            </m:num>
                            <m:den>
                              <m:r>
                                <a:rPr lang="en-GB" sz="2000" b="0" i="1">
                                  <a:latin typeface="Cambria Math" panose="02040503050406030204" pitchFamily="18" charset="0"/>
                                </a:rPr>
                                <m:t>𝑘𝑚</m:t>
                              </m:r>
                            </m:den>
                          </m:f>
                        </m:e>
                      </m:d>
                      <m:r>
                        <a:rPr lang="en-GB" sz="2000" b="0" i="1">
                          <a:latin typeface="Cambria Math" panose="02040503050406030204" pitchFamily="18" charset="0"/>
                        </a:rPr>
                        <m:t> ∗</m:t>
                      </m:r>
                      <m:r>
                        <a:rPr lang="en-GB" sz="2000" b="0" i="1">
                          <a:latin typeface="Cambria Math" panose="02040503050406030204" pitchFamily="18" charset="0"/>
                        </a:rPr>
                        <m:t>𝐿𝑜𝑎𝑑</m:t>
                      </m:r>
                      <m:r>
                        <a:rPr lang="en-GB" sz="2000" b="0" i="1">
                          <a:latin typeface="Cambria Math" panose="02040503050406030204" pitchFamily="18" charset="0"/>
                        </a:rPr>
                        <m:t> </m:t>
                      </m:r>
                      <m:r>
                        <a:rPr lang="en-GB" sz="2000" b="0" i="1">
                          <a:latin typeface="Cambria Math" panose="02040503050406030204" pitchFamily="18" charset="0"/>
                        </a:rPr>
                        <m:t>𝑓𝑎𝑐𝑡𝑜𝑟</m:t>
                      </m:r>
                      <m:r>
                        <a:rPr lang="en-GB" sz="2000" b="0" i="1">
                          <a:latin typeface="Cambria Math" panose="02040503050406030204" pitchFamily="18" charset="0"/>
                        </a:rPr>
                        <m:t> </m:t>
                      </m:r>
                      <m:d>
                        <m:dPr>
                          <m:begChr m:val="["/>
                          <m:endChr m:val="]"/>
                          <m:ctrlPr>
                            <a:rPr lang="en-GB" sz="2000" b="0" i="1">
                              <a:latin typeface="Cambria Math" panose="02040503050406030204" pitchFamily="18" charset="0"/>
                            </a:rPr>
                          </m:ctrlPr>
                        </m:dPr>
                        <m:e>
                          <m:f>
                            <m:fPr>
                              <m:ctrlPr>
                                <a:rPr lang="en-GB" sz="2000" b="0" i="1">
                                  <a:latin typeface="Cambria Math" panose="02040503050406030204" pitchFamily="18" charset="0"/>
                                </a:rPr>
                              </m:ctrlPr>
                            </m:fPr>
                            <m:num>
                              <m:r>
                                <a:rPr lang="en-GB" sz="2000" b="0" i="1">
                                  <a:latin typeface="Cambria Math" panose="02040503050406030204" pitchFamily="18" charset="0"/>
                                </a:rPr>
                                <m:t>1</m:t>
                              </m:r>
                            </m:num>
                            <m:den>
                              <m:r>
                                <a:rPr lang="en-GB" sz="2000" b="0" i="1">
                                  <a:latin typeface="Cambria Math" panose="02040503050406030204" pitchFamily="18" charset="0"/>
                                </a:rPr>
                                <m:t>𝑏𝑖𝑙𝑙𝑖𝑜𝑛</m:t>
                              </m:r>
                              <m:r>
                                <a:rPr lang="en-GB" sz="2000" b="0" i="1">
                                  <a:latin typeface="Cambria Math" panose="02040503050406030204" pitchFamily="18" charset="0"/>
                                </a:rPr>
                                <m:t> </m:t>
                              </m:r>
                              <m:r>
                                <a:rPr lang="en-GB" sz="2000" b="0" i="1">
                                  <a:latin typeface="Cambria Math" panose="02040503050406030204" pitchFamily="18" charset="0"/>
                                </a:rPr>
                                <m:t>𝑝</m:t>
                              </m:r>
                            </m:den>
                          </m:f>
                        </m:e>
                      </m:d>
                    </m:oMath>
                  </m:oMathPara>
                </a14:m>
                <a:endParaRPr lang="en-GB" sz="2000" b="0" dirty="0"/>
              </a:p>
              <a:p>
                <a:endParaRPr lang="en-US" sz="2000" dirty="0"/>
              </a:p>
            </p:txBody>
          </p:sp>
        </mc:Choice>
        <mc:Fallback xmlns="">
          <p:sp>
            <p:nvSpPr>
              <p:cNvPr id="7" name="TextBox 6">
                <a:extLst>
                  <a:ext uri="{FF2B5EF4-FFF2-40B4-BE49-F238E27FC236}">
                    <a16:creationId xmlns:a16="http://schemas.microsoft.com/office/drawing/2014/main" id="{FAE6B6B1-34FB-4421-9B00-20B670462E39}"/>
                  </a:ext>
                </a:extLst>
              </p:cNvPr>
              <p:cNvSpPr txBox="1">
                <a:spLocks noRot="1" noChangeAspect="1" noMove="1" noResize="1" noEditPoints="1" noAdjustHandles="1" noChangeArrowheads="1" noChangeShapeType="1" noTextEdit="1"/>
              </p:cNvSpPr>
              <p:nvPr/>
            </p:nvSpPr>
            <p:spPr>
              <a:xfrm>
                <a:off x="513344" y="3744029"/>
                <a:ext cx="10840455" cy="937821"/>
              </a:xfrm>
              <a:prstGeom prst="rect">
                <a:avLst/>
              </a:prstGeom>
              <a:blipFill>
                <a:blip r:embed="R7fea95eb935548f0"/>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1CCB087-FD31-B618-0672-3E1AE79D820C}"/>
              </a:ext>
            </a:extLst>
          </p:cNvPr>
          <p:cNvSpPr txBox="1"/>
          <p:nvPr/>
        </p:nvSpPr>
        <p:spPr>
          <a:xfrm>
            <a:off x="2277980" y="2501472"/>
            <a:ext cx="2310063" cy="400110"/>
          </a:xfrm>
          <a:prstGeom prst="rect">
            <a:avLst/>
          </a:prstGeom>
          <a:noFill/>
        </p:spPr>
        <p:txBody>
          <a:bodyPr wrap="square" rtlCol="0">
            <a:spAutoFit/>
          </a:bodyPr>
          <a:lstStyle/>
          <a:p>
            <a:r>
              <a:rPr lang="en-US" sz="2000" dirty="0"/>
              <a:t>Passenger:</a:t>
            </a:r>
          </a:p>
        </p:txBody>
      </p:sp>
      <p:sp>
        <p:nvSpPr>
          <p:cNvPr id="13" name="Google Shape;168;p13">
            <a:extLst>
              <a:ext uri="{FF2B5EF4-FFF2-40B4-BE49-F238E27FC236}">
                <a16:creationId xmlns:a16="http://schemas.microsoft.com/office/drawing/2014/main" id="{E36365EA-C0FC-5570-B92A-92EC832F9E6C}"/>
              </a:ext>
            </a:extLst>
          </p:cNvPr>
          <p:cNvSpPr txBox="1">
            <a:spLocks/>
          </p:cNvSpPr>
          <p:nvPr/>
        </p:nvSpPr>
        <p:spPr>
          <a:xfrm>
            <a:off x="838199" y="4881024"/>
            <a:ext cx="10515600" cy="124856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u="sng" dirty="0"/>
              <a:t>Example:</a:t>
            </a:r>
          </a:p>
          <a:p>
            <a:pPr>
              <a:spcBef>
                <a:spcPts val="0"/>
              </a:spcBef>
              <a:buClr>
                <a:schemeClr val="dk1"/>
              </a:buClr>
              <a:buSzPts val="2800"/>
            </a:pPr>
            <a:r>
              <a:rPr lang="en-GB" sz="2000" dirty="0"/>
              <a:t>The fuel content of a petrol car is 34 MJ/L and its fuel economy is 7 L/100km. </a:t>
            </a:r>
          </a:p>
          <a:p>
            <a:pPr>
              <a:spcBef>
                <a:spcPts val="0"/>
              </a:spcBef>
              <a:buClr>
                <a:schemeClr val="dk1"/>
              </a:buClr>
              <a:buSzPts val="2800"/>
            </a:pPr>
            <a:r>
              <a:rPr lang="en-GB" sz="2000" dirty="0"/>
              <a:t>The average number of people in the car is 2. </a:t>
            </a:r>
          </a:p>
          <a:p>
            <a:pPr>
              <a:spcBef>
                <a:spcPts val="0"/>
              </a:spcBef>
              <a:buClr>
                <a:schemeClr val="dk1"/>
              </a:buClr>
              <a:buSzPts val="2800"/>
            </a:pPr>
            <a:r>
              <a:rPr lang="en-GB" sz="2000" dirty="0"/>
              <a:t>The IAR is (34 / 10</a:t>
            </a:r>
            <a:r>
              <a:rPr lang="en-GB" sz="2000" baseline="30000" dirty="0"/>
              <a:t>9</a:t>
            </a:r>
            <a:r>
              <a:rPr lang="en-GB" sz="2000" dirty="0"/>
              <a:t>) * (7 / 100) * (1 / (2 / 10</a:t>
            </a:r>
            <a:r>
              <a:rPr lang="en-GB" sz="2000" baseline="30000" dirty="0"/>
              <a:t>9</a:t>
            </a:r>
            <a:r>
              <a:rPr lang="en-GB" sz="2000" dirty="0"/>
              <a:t>)) = </a:t>
            </a:r>
            <a:r>
              <a:rPr lang="en-GB" sz="2000" dirty="0">
                <a:solidFill>
                  <a:schemeClr val="accent1"/>
                </a:solidFill>
              </a:rPr>
              <a:t>1.19 PJ / billion pkm.</a:t>
            </a:r>
            <a:endParaRPr lang="en-GB" sz="2000" baseline="30000" dirty="0">
              <a:solidFill>
                <a:schemeClr val="accent1"/>
              </a:solidFill>
            </a:endParaRPr>
          </a:p>
          <a:p>
            <a:pPr>
              <a:spcBef>
                <a:spcPts val="0"/>
              </a:spcBef>
              <a:buClr>
                <a:schemeClr val="dk1"/>
              </a:buClr>
              <a:buSzPts val="2800"/>
            </a:pPr>
            <a:endParaRPr lang="en-GB" sz="2000" u="sng" dirty="0"/>
          </a:p>
        </p:txBody>
      </p:sp>
      <p:sp>
        <p:nvSpPr>
          <p:cNvPr id="14" name="TextBox 13">
            <a:extLst>
              <a:ext uri="{FF2B5EF4-FFF2-40B4-BE49-F238E27FC236}">
                <a16:creationId xmlns:a16="http://schemas.microsoft.com/office/drawing/2014/main" id="{EB4B474B-5232-E8EB-D0CB-20A27E78DD83}"/>
              </a:ext>
            </a:extLst>
          </p:cNvPr>
          <p:cNvSpPr txBox="1"/>
          <p:nvPr/>
        </p:nvSpPr>
        <p:spPr>
          <a:xfrm>
            <a:off x="739942" y="6141453"/>
            <a:ext cx="3076075" cy="307777"/>
          </a:xfrm>
          <a:prstGeom prst="rect">
            <a:avLst/>
          </a:prstGeom>
          <a:noFill/>
        </p:spPr>
        <p:txBody>
          <a:bodyPr wrap="square" rtlCol="0">
            <a:spAutoFit/>
          </a:bodyPr>
          <a:lstStyle/>
          <a:p>
            <a:r>
              <a:rPr lang="en-US" dirty="0"/>
              <a:t>To convert from MJ to PJ</a:t>
            </a:r>
          </a:p>
        </p:txBody>
      </p:sp>
      <p:sp>
        <p:nvSpPr>
          <p:cNvPr id="15" name="TextBox 14">
            <a:extLst>
              <a:ext uri="{FF2B5EF4-FFF2-40B4-BE49-F238E27FC236}">
                <a16:creationId xmlns:a16="http://schemas.microsoft.com/office/drawing/2014/main" id="{9EA793A6-581F-3E96-6317-7100FF10E7FF}"/>
              </a:ext>
            </a:extLst>
          </p:cNvPr>
          <p:cNvSpPr txBox="1"/>
          <p:nvPr/>
        </p:nvSpPr>
        <p:spPr>
          <a:xfrm>
            <a:off x="3004840" y="6141756"/>
            <a:ext cx="3467005" cy="307777"/>
          </a:xfrm>
          <a:prstGeom prst="rect">
            <a:avLst/>
          </a:prstGeom>
          <a:noFill/>
        </p:spPr>
        <p:txBody>
          <a:bodyPr wrap="square" rtlCol="0">
            <a:spAutoFit/>
          </a:bodyPr>
          <a:lstStyle/>
          <a:p>
            <a:r>
              <a:rPr lang="en-US" dirty="0"/>
              <a:t>To convert to from L/100km to L/km</a:t>
            </a:r>
          </a:p>
        </p:txBody>
      </p:sp>
      <p:cxnSp>
        <p:nvCxnSpPr>
          <p:cNvPr id="16" name="Straight Arrow Connector 15">
            <a:extLst>
              <a:ext uri="{FF2B5EF4-FFF2-40B4-BE49-F238E27FC236}">
                <a16:creationId xmlns:a16="http://schemas.microsoft.com/office/drawing/2014/main" id="{48D79B58-F607-843E-651F-97918A79AD79}"/>
              </a:ext>
            </a:extLst>
          </p:cNvPr>
          <p:cNvCxnSpPr>
            <a:cxnSpLocks/>
          </p:cNvCxnSpPr>
          <p:nvPr/>
        </p:nvCxnSpPr>
        <p:spPr>
          <a:xfrm flipV="1">
            <a:off x="2839453" y="6046587"/>
            <a:ext cx="165387" cy="10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C2AC58-242E-8D72-32D8-36040A8364F7}"/>
              </a:ext>
            </a:extLst>
          </p:cNvPr>
          <p:cNvCxnSpPr>
            <a:cxnSpLocks/>
          </p:cNvCxnSpPr>
          <p:nvPr/>
        </p:nvCxnSpPr>
        <p:spPr>
          <a:xfrm flipH="1" flipV="1">
            <a:off x="4138866" y="6030581"/>
            <a:ext cx="114870" cy="127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334D1CB-EC2E-B2BA-9126-FF7183D88255}"/>
              </a:ext>
            </a:extLst>
          </p:cNvPr>
          <p:cNvSpPr txBox="1"/>
          <p:nvPr/>
        </p:nvSpPr>
        <p:spPr>
          <a:xfrm>
            <a:off x="6220328" y="6153922"/>
            <a:ext cx="3467005" cy="307777"/>
          </a:xfrm>
          <a:prstGeom prst="rect">
            <a:avLst/>
          </a:prstGeom>
          <a:noFill/>
        </p:spPr>
        <p:txBody>
          <a:bodyPr wrap="square" rtlCol="0">
            <a:spAutoFit/>
          </a:bodyPr>
          <a:lstStyle/>
          <a:p>
            <a:r>
              <a:rPr lang="en-US" dirty="0"/>
              <a:t>To ensure it is in billions</a:t>
            </a:r>
          </a:p>
        </p:txBody>
      </p:sp>
      <p:cxnSp>
        <p:nvCxnSpPr>
          <p:cNvPr id="22" name="Straight Arrow Connector 21">
            <a:extLst>
              <a:ext uri="{FF2B5EF4-FFF2-40B4-BE49-F238E27FC236}">
                <a16:creationId xmlns:a16="http://schemas.microsoft.com/office/drawing/2014/main" id="{65921445-B8DF-35BA-FD31-5DD531455EEB}"/>
              </a:ext>
            </a:extLst>
          </p:cNvPr>
          <p:cNvCxnSpPr>
            <a:cxnSpLocks/>
          </p:cNvCxnSpPr>
          <p:nvPr/>
        </p:nvCxnSpPr>
        <p:spPr>
          <a:xfrm flipH="1" flipV="1">
            <a:off x="5899781" y="6030581"/>
            <a:ext cx="320547" cy="183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498159F-8FCA-6785-96AD-ABEBDBF517C1}"/>
              </a:ext>
            </a:extLst>
          </p:cNvPr>
          <p:cNvSpPr/>
          <p:nvPr/>
        </p:nvSpPr>
        <p:spPr>
          <a:xfrm>
            <a:off x="10925332" y="159532"/>
            <a:ext cx="812800" cy="812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uvvoice.com-20250203-AFs75Q">
            <a:hlinkClick r:id="" action="ppaction://media"/>
            <a:extLst>
              <a:ext uri="{FF2B5EF4-FFF2-40B4-BE49-F238E27FC236}">
                <a16:creationId xmlns:a16="http://schemas.microsoft.com/office/drawing/2014/main" id="{15BE0EFF-06AF-565E-8A3C-52D43C544C8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25332" y="149490"/>
            <a:ext cx="812800" cy="812800"/>
          </a:xfrm>
          <a:prstGeom prst="rect">
            <a:avLst/>
          </a:prstGeom>
        </p:spPr>
      </p:pic>
    </p:spTree>
    <p:extLst>
      <p:ext uri="{BB962C8B-B14F-4D97-AF65-F5344CB8AC3E}">
        <p14:creationId xmlns:p14="http://schemas.microsoft.com/office/powerpoint/2010/main" val="13823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10455</TotalTime>
  <Words>7517</Words>
  <Application>Microsoft Office PowerPoint</Application>
  <PresentationFormat>Widescreen</PresentationFormat>
  <Paragraphs>653</Paragraphs>
  <Slides>32</Slides>
  <Notes>29</Notes>
  <HiddenSlides>0</HiddenSlides>
  <MMClips>29</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2" baseType="lpstr">
      <vt:lpstr>Aptos</vt:lpstr>
      <vt:lpstr>Aptos Display</vt:lpstr>
      <vt:lpstr>Arial</vt:lpstr>
      <vt:lpstr>Calibri</vt:lpstr>
      <vt:lpstr>Cambria Math</vt:lpstr>
      <vt:lpstr>Helvetica Neue</vt:lpstr>
      <vt:lpstr>Wingdings</vt:lpstr>
      <vt:lpstr>Office Theme</vt:lpstr>
      <vt:lpstr>Office Theme</vt:lpstr>
      <vt:lpstr>think-cell Slide</vt:lpstr>
      <vt:lpstr>LECTURE 6 TRANSPORT MODELLING IN OSeMOSYS: TRANSPORT DATA </vt:lpstr>
      <vt:lpstr>Learning Outcomes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1. Data for Transport Modelling in OSeMOSYS</vt:lpstr>
      <vt:lpstr>2. Sourcing Transport Data for Modelling in OSeMOSYS</vt:lpstr>
      <vt:lpstr>2. Sourcing Transport Data for Modelling in OSeMOSYS</vt:lpstr>
      <vt:lpstr>2. Sourcing Transport Data for Modelling in OSeMOSYS</vt:lpstr>
      <vt:lpstr>2. Sourcing Transport Data for Modelling in OSeMOSYS</vt:lpstr>
      <vt:lpstr>2. Sourcing Transport Data for Modelling in OSeMOSYS</vt:lpstr>
      <vt:lpstr>3. Addressing Data Gaps and Uncertainty</vt:lpstr>
      <vt:lpstr>3. Addressing Data Gaps and Uncertainty</vt:lpstr>
      <vt:lpstr>3. Addressing Data Gaps and Uncertainty</vt:lpstr>
      <vt:lpstr>3. Addressing Data Gaps and Uncertainty</vt:lpstr>
      <vt:lpstr>3. Addressing Data Gaps and Uncertainty</vt:lpstr>
      <vt:lpstr>3. Addressing Data Gaps and Uncertainty</vt:lpstr>
      <vt:lpstr>4. Approaches to Transport Data Collection and Validation</vt:lpstr>
      <vt:lpstr>4. Approaches to Transport Data Collection and Validation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63</cp:revision>
  <dcterms:created xsi:type="dcterms:W3CDTF">2019-06-09T10:25:43Z</dcterms:created>
  <dcterms:modified xsi:type="dcterms:W3CDTF">2025-03-31T07:50:26Z</dcterms:modified>
</cp:coreProperties>
</file>