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490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520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A8A9F1-D48D-F913-910E-996B48EF7E51}" v="13" dt="2026-02-09T14:11:52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d5fda0f2-1d08-4016-b7e9-bb882f168707" providerId="ADAL" clId="{FE9DFF45-01DC-45CC-A80A-B50597210401}"/>
    <pc:docChg chg="delSld modSld">
      <pc:chgData name="Alexander Deliukov" userId="d5fda0f2-1d08-4016-b7e9-bb882f168707" providerId="ADAL" clId="{FE9DFF45-01DC-45CC-A80A-B50597210401}" dt="2026-01-26T16:09:51.438" v="55"/>
      <pc:docMkLst>
        <pc:docMk/>
      </pc:docMkLst>
      <pc:sldChg chg="modSp mod">
        <pc:chgData name="Alexander Deliukov" userId="d5fda0f2-1d08-4016-b7e9-bb882f168707" providerId="ADAL" clId="{FE9DFF45-01DC-45CC-A80A-B50597210401}" dt="2026-01-26T15:57:57.889" v="38" actId="948"/>
        <pc:sldMkLst>
          <pc:docMk/>
          <pc:sldMk cId="2182810813" sldId="490"/>
        </pc:sldMkLst>
        <pc:spChg chg="mod">
          <ac:chgData name="Alexander Deliukov" userId="d5fda0f2-1d08-4016-b7e9-bb882f168707" providerId="ADAL" clId="{FE9DFF45-01DC-45CC-A80A-B50597210401}" dt="2026-01-26T15:57:57.889" v="38" actId="948"/>
          <ac:spMkLst>
            <pc:docMk/>
            <pc:sldMk cId="2182810813" sldId="490"/>
            <ac:spMk id="2" creationId="{35EEC36F-74B8-BC2B-21AC-F2FCB28C8A1D}"/>
          </ac:spMkLst>
        </pc:spChg>
      </pc:sldChg>
      <pc:sldChg chg="modSp mod">
        <pc:chgData name="Alexander Deliukov" userId="d5fda0f2-1d08-4016-b7e9-bb882f168707" providerId="ADAL" clId="{FE9DFF45-01DC-45CC-A80A-B50597210401}" dt="2026-01-26T15:57:52.650" v="37" actId="1076"/>
        <pc:sldMkLst>
          <pc:docMk/>
          <pc:sldMk cId="3050364694" sldId="491"/>
        </pc:sldMkLst>
        <pc:spChg chg="mod">
          <ac:chgData name="Alexander Deliukov" userId="d5fda0f2-1d08-4016-b7e9-bb882f168707" providerId="ADAL" clId="{FE9DFF45-01DC-45CC-A80A-B50597210401}" dt="2026-01-26T15:57:37.342" v="33" actId="255"/>
          <ac:spMkLst>
            <pc:docMk/>
            <pc:sldMk cId="3050364694" sldId="491"/>
            <ac:spMk id="2" creationId="{0FE65402-2D24-4C0B-3A9B-70B199ADCEA8}"/>
          </ac:spMkLst>
        </pc:spChg>
        <pc:spChg chg="mod">
          <ac:chgData name="Alexander Deliukov" userId="d5fda0f2-1d08-4016-b7e9-bb882f168707" providerId="ADAL" clId="{FE9DFF45-01DC-45CC-A80A-B50597210401}" dt="2026-01-26T15:57:52.650" v="37" actId="1076"/>
          <ac:spMkLst>
            <pc:docMk/>
            <pc:sldMk cId="3050364694" sldId="491"/>
            <ac:spMk id="3" creationId="{59CD2F1E-3319-746E-5C15-3467348EFCB5}"/>
          </ac:spMkLst>
        </pc:spChg>
      </pc:sldChg>
      <pc:sldChg chg="modSp mod">
        <pc:chgData name="Alexander Deliukov" userId="d5fda0f2-1d08-4016-b7e9-bb882f168707" providerId="ADAL" clId="{FE9DFF45-01DC-45CC-A80A-B50597210401}" dt="2026-01-26T15:58:06.551" v="39" actId="948"/>
        <pc:sldMkLst>
          <pc:docMk/>
          <pc:sldMk cId="2321901983" sldId="492"/>
        </pc:sldMkLst>
        <pc:spChg chg="mod">
          <ac:chgData name="Alexander Deliukov" userId="d5fda0f2-1d08-4016-b7e9-bb882f168707" providerId="ADAL" clId="{FE9DFF45-01DC-45CC-A80A-B50597210401}" dt="2026-01-26T15:54:46.599" v="5" actId="113"/>
          <ac:spMkLst>
            <pc:docMk/>
            <pc:sldMk cId="2321901983" sldId="492"/>
            <ac:spMk id="2" creationId="{4D366B55-7ACA-91FD-62DA-6FBF6BEC8E01}"/>
          </ac:spMkLst>
        </pc:spChg>
        <pc:spChg chg="mod">
          <ac:chgData name="Alexander Deliukov" userId="d5fda0f2-1d08-4016-b7e9-bb882f168707" providerId="ADAL" clId="{FE9DFF45-01DC-45CC-A80A-B50597210401}" dt="2026-01-26T15:58:06.551" v="39" actId="948"/>
          <ac:spMkLst>
            <pc:docMk/>
            <pc:sldMk cId="2321901983" sldId="492"/>
            <ac:spMk id="3" creationId="{90F2DB40-5F36-B6C4-2F7E-95C59498C767}"/>
          </ac:spMkLst>
        </pc:spChg>
      </pc:sldChg>
      <pc:sldChg chg="modSp">
        <pc:chgData name="Alexander Deliukov" userId="d5fda0f2-1d08-4016-b7e9-bb882f168707" providerId="ADAL" clId="{FE9DFF45-01DC-45CC-A80A-B50597210401}" dt="2026-01-26T15:58:21.040" v="40" actId="255"/>
        <pc:sldMkLst>
          <pc:docMk/>
          <pc:sldMk cId="234272375" sldId="495"/>
        </pc:sldMkLst>
        <pc:spChg chg="mod">
          <ac:chgData name="Alexander Deliukov" userId="d5fda0f2-1d08-4016-b7e9-bb882f168707" providerId="ADAL" clId="{FE9DFF45-01DC-45CC-A80A-B50597210401}" dt="2026-01-26T15:58:21.040" v="40" actId="255"/>
          <ac:spMkLst>
            <pc:docMk/>
            <pc:sldMk cId="234272375" sldId="495"/>
            <ac:spMk id="4" creationId="{CB33C395-3CC3-4B54-6421-D833B99114A3}"/>
          </ac:spMkLst>
        </pc:spChg>
      </pc:sldChg>
      <pc:sldChg chg="modSp">
        <pc:chgData name="Alexander Deliukov" userId="d5fda0f2-1d08-4016-b7e9-bb882f168707" providerId="ADAL" clId="{FE9DFF45-01DC-45CC-A80A-B50597210401}" dt="2026-01-26T15:58:25.410" v="41" actId="255"/>
        <pc:sldMkLst>
          <pc:docMk/>
          <pc:sldMk cId="1072086368" sldId="496"/>
        </pc:sldMkLst>
        <pc:spChg chg="mod">
          <ac:chgData name="Alexander Deliukov" userId="d5fda0f2-1d08-4016-b7e9-bb882f168707" providerId="ADAL" clId="{FE9DFF45-01DC-45CC-A80A-B50597210401}" dt="2026-01-26T15:58:25.410" v="41" actId="255"/>
          <ac:spMkLst>
            <pc:docMk/>
            <pc:sldMk cId="1072086368" sldId="496"/>
            <ac:spMk id="4" creationId="{C7C2E970-0435-BF0A-C4DE-9B0E5B726EAA}"/>
          </ac:spMkLst>
        </pc:spChg>
      </pc:sldChg>
      <pc:sldChg chg="modSp">
        <pc:chgData name="Alexander Deliukov" userId="d5fda0f2-1d08-4016-b7e9-bb882f168707" providerId="ADAL" clId="{FE9DFF45-01DC-45CC-A80A-B50597210401}" dt="2026-01-26T15:58:31.614" v="42" actId="404"/>
        <pc:sldMkLst>
          <pc:docMk/>
          <pc:sldMk cId="4214327926" sldId="499"/>
        </pc:sldMkLst>
        <pc:spChg chg="mod">
          <ac:chgData name="Alexander Deliukov" userId="d5fda0f2-1d08-4016-b7e9-bb882f168707" providerId="ADAL" clId="{FE9DFF45-01DC-45CC-A80A-B50597210401}" dt="2026-01-26T15:58:31.614" v="42" actId="404"/>
          <ac:spMkLst>
            <pc:docMk/>
            <pc:sldMk cId="4214327926" sldId="499"/>
            <ac:spMk id="4" creationId="{12E9D6D4-ADBC-D7EB-E231-9A2E3FFD7EF4}"/>
          </ac:spMkLst>
        </pc:spChg>
      </pc:sldChg>
      <pc:sldChg chg="modSp">
        <pc:chgData name="Alexander Deliukov" userId="d5fda0f2-1d08-4016-b7e9-bb882f168707" providerId="ADAL" clId="{FE9DFF45-01DC-45CC-A80A-B50597210401}" dt="2026-01-26T15:58:36.165" v="43" actId="404"/>
        <pc:sldMkLst>
          <pc:docMk/>
          <pc:sldMk cId="3253696153" sldId="500"/>
        </pc:sldMkLst>
        <pc:spChg chg="mod">
          <ac:chgData name="Alexander Deliukov" userId="d5fda0f2-1d08-4016-b7e9-bb882f168707" providerId="ADAL" clId="{FE9DFF45-01DC-45CC-A80A-B50597210401}" dt="2026-01-26T15:58:36.165" v="43" actId="404"/>
          <ac:spMkLst>
            <pc:docMk/>
            <pc:sldMk cId="3253696153" sldId="500"/>
            <ac:spMk id="4" creationId="{5C0C52C0-5A7C-CDC7-4686-D3B4F7A5FCE8}"/>
          </ac:spMkLst>
        </pc:spChg>
      </pc:sldChg>
      <pc:sldChg chg="modSp">
        <pc:chgData name="Alexander Deliukov" userId="d5fda0f2-1d08-4016-b7e9-bb882f168707" providerId="ADAL" clId="{FE9DFF45-01DC-45CC-A80A-B50597210401}" dt="2026-01-26T15:58:40.399" v="44" actId="404"/>
        <pc:sldMkLst>
          <pc:docMk/>
          <pc:sldMk cId="4092620527" sldId="502"/>
        </pc:sldMkLst>
        <pc:spChg chg="mod">
          <ac:chgData name="Alexander Deliukov" userId="d5fda0f2-1d08-4016-b7e9-bb882f168707" providerId="ADAL" clId="{FE9DFF45-01DC-45CC-A80A-B50597210401}" dt="2026-01-26T15:58:40.399" v="44" actId="404"/>
          <ac:spMkLst>
            <pc:docMk/>
            <pc:sldMk cId="4092620527" sldId="502"/>
            <ac:spMk id="4" creationId="{92FE9A94-DCC1-E1C5-4D79-C962BC490CDE}"/>
          </ac:spMkLst>
        </pc:spChg>
      </pc:sldChg>
      <pc:sldChg chg="modSp">
        <pc:chgData name="Alexander Deliukov" userId="d5fda0f2-1d08-4016-b7e9-bb882f168707" providerId="ADAL" clId="{FE9DFF45-01DC-45CC-A80A-B50597210401}" dt="2026-01-26T15:58:44.714" v="45" actId="404"/>
        <pc:sldMkLst>
          <pc:docMk/>
          <pc:sldMk cId="4173983033" sldId="504"/>
        </pc:sldMkLst>
        <pc:spChg chg="mod">
          <ac:chgData name="Alexander Deliukov" userId="d5fda0f2-1d08-4016-b7e9-bb882f168707" providerId="ADAL" clId="{FE9DFF45-01DC-45CC-A80A-B50597210401}" dt="2026-01-26T15:58:44.714" v="45" actId="404"/>
          <ac:spMkLst>
            <pc:docMk/>
            <pc:sldMk cId="4173983033" sldId="504"/>
            <ac:spMk id="4" creationId="{B86F7BA3-B558-E7EE-49BC-1EDCDFCA81CE}"/>
          </ac:spMkLst>
        </pc:spChg>
      </pc:sldChg>
      <pc:sldChg chg="modSp">
        <pc:chgData name="Alexander Deliukov" userId="d5fda0f2-1d08-4016-b7e9-bb882f168707" providerId="ADAL" clId="{FE9DFF45-01DC-45CC-A80A-B50597210401}" dt="2026-01-26T15:58:51.025" v="46" actId="404"/>
        <pc:sldMkLst>
          <pc:docMk/>
          <pc:sldMk cId="1816942432" sldId="508"/>
        </pc:sldMkLst>
        <pc:spChg chg="mod">
          <ac:chgData name="Alexander Deliukov" userId="d5fda0f2-1d08-4016-b7e9-bb882f168707" providerId="ADAL" clId="{FE9DFF45-01DC-45CC-A80A-B50597210401}" dt="2026-01-26T15:58:51.025" v="46" actId="404"/>
          <ac:spMkLst>
            <pc:docMk/>
            <pc:sldMk cId="1816942432" sldId="508"/>
            <ac:spMk id="4" creationId="{B8F24D65-3C3C-DDDB-79E7-E2DA63900FA9}"/>
          </ac:spMkLst>
        </pc:spChg>
      </pc:sldChg>
      <pc:sldChg chg="modSp modNotes">
        <pc:chgData name="Alexander Deliukov" userId="d5fda0f2-1d08-4016-b7e9-bb882f168707" providerId="ADAL" clId="{FE9DFF45-01DC-45CC-A80A-B50597210401}" dt="2026-01-26T16:09:51.438" v="55"/>
        <pc:sldMkLst>
          <pc:docMk/>
          <pc:sldMk cId="3523170529" sldId="509"/>
        </pc:sldMkLst>
        <pc:spChg chg="mod">
          <ac:chgData name="Alexander Deliukov" userId="d5fda0f2-1d08-4016-b7e9-bb882f168707" providerId="ADAL" clId="{FE9DFF45-01DC-45CC-A80A-B50597210401}" dt="2026-01-26T16:09:51.438" v="55"/>
          <ac:spMkLst>
            <pc:docMk/>
            <pc:sldMk cId="3523170529" sldId="509"/>
            <ac:spMk id="2" creationId="{B2E5D389-4AB4-05CB-2627-3B5940B1F104}"/>
          </ac:spMkLst>
        </pc:spChg>
      </pc:sldChg>
      <pc:sldChg chg="modSp modAnim modNotes">
        <pc:chgData name="Alexander Deliukov" userId="d5fda0f2-1d08-4016-b7e9-bb882f168707" providerId="ADAL" clId="{FE9DFF45-01DC-45CC-A80A-B50597210401}" dt="2026-01-26T16:09:51.438" v="55"/>
        <pc:sldMkLst>
          <pc:docMk/>
          <pc:sldMk cId="3354369329" sldId="510"/>
        </pc:sldMkLst>
        <pc:spChg chg="mod">
          <ac:chgData name="Alexander Deliukov" userId="d5fda0f2-1d08-4016-b7e9-bb882f168707" providerId="ADAL" clId="{FE9DFF45-01DC-45CC-A80A-B50597210401}" dt="2026-01-26T16:09:51.438" v="55"/>
          <ac:spMkLst>
            <pc:docMk/>
            <pc:sldMk cId="3354369329" sldId="510"/>
            <ac:spMk id="2" creationId="{50A4C2ED-5847-9B13-6079-2F8B825EE275}"/>
          </ac:spMkLst>
        </pc:spChg>
        <pc:spChg chg="mod">
          <ac:chgData name="Alexander Deliukov" userId="d5fda0f2-1d08-4016-b7e9-bb882f168707" providerId="ADAL" clId="{FE9DFF45-01DC-45CC-A80A-B50597210401}" dt="2026-01-26T15:55:25.585" v="17" actId="113"/>
          <ac:spMkLst>
            <pc:docMk/>
            <pc:sldMk cId="3354369329" sldId="510"/>
            <ac:spMk id="4" creationId="{5B37293F-24F8-0380-1F80-AE575BD0E6B4}"/>
          </ac:spMkLst>
        </pc:spChg>
      </pc:sldChg>
      <pc:sldChg chg="modSp modNotes">
        <pc:chgData name="Alexander Deliukov" userId="d5fda0f2-1d08-4016-b7e9-bb882f168707" providerId="ADAL" clId="{FE9DFF45-01DC-45CC-A80A-B50597210401}" dt="2026-01-26T16:09:51.438" v="55"/>
        <pc:sldMkLst>
          <pc:docMk/>
          <pc:sldMk cId="4173998956" sldId="511"/>
        </pc:sldMkLst>
        <pc:spChg chg="mod">
          <ac:chgData name="Alexander Deliukov" userId="d5fda0f2-1d08-4016-b7e9-bb882f168707" providerId="ADAL" clId="{FE9DFF45-01DC-45CC-A80A-B50597210401}" dt="2026-01-26T16:09:51.438" v="55"/>
          <ac:spMkLst>
            <pc:docMk/>
            <pc:sldMk cId="4173998956" sldId="511"/>
            <ac:spMk id="2" creationId="{E469A1A5-7D62-5065-F965-71945A64433A}"/>
          </ac:spMkLst>
        </pc:spChg>
        <pc:spChg chg="mod">
          <ac:chgData name="Alexander Deliukov" userId="d5fda0f2-1d08-4016-b7e9-bb882f168707" providerId="ADAL" clId="{FE9DFF45-01DC-45CC-A80A-B50597210401}" dt="2026-01-26T15:58:54.794" v="47" actId="404"/>
          <ac:spMkLst>
            <pc:docMk/>
            <pc:sldMk cId="4173998956" sldId="511"/>
            <ac:spMk id="4" creationId="{E919E744-63E1-3887-0405-F2C7008B6293}"/>
          </ac:spMkLst>
        </pc:spChg>
      </pc:sldChg>
      <pc:sldChg chg="modSp mod modNotesTx">
        <pc:chgData name="Alexander Deliukov" userId="d5fda0f2-1d08-4016-b7e9-bb882f168707" providerId="ADAL" clId="{FE9DFF45-01DC-45CC-A80A-B50597210401}" dt="2026-01-26T15:59:01.460" v="49" actId="1076"/>
        <pc:sldMkLst>
          <pc:docMk/>
          <pc:sldMk cId="3909430446" sldId="514"/>
        </pc:sldMkLst>
        <pc:spChg chg="mod">
          <ac:chgData name="Alexander Deliukov" userId="d5fda0f2-1d08-4016-b7e9-bb882f168707" providerId="ADAL" clId="{FE9DFF45-01DC-45CC-A80A-B50597210401}" dt="2026-01-26T15:59:01.460" v="49" actId="1076"/>
          <ac:spMkLst>
            <pc:docMk/>
            <pc:sldMk cId="3909430446" sldId="514"/>
            <ac:spMk id="4" creationId="{1882F1BB-759E-6437-0077-30B98204AE19}"/>
          </ac:spMkLst>
        </pc:spChg>
      </pc:sldChg>
      <pc:sldChg chg="modSp mod">
        <pc:chgData name="Alexander Deliukov" userId="d5fda0f2-1d08-4016-b7e9-bb882f168707" providerId="ADAL" clId="{FE9DFF45-01DC-45CC-A80A-B50597210401}" dt="2026-01-26T15:59:08.998" v="51" actId="1076"/>
        <pc:sldMkLst>
          <pc:docMk/>
          <pc:sldMk cId="2349510205" sldId="516"/>
        </pc:sldMkLst>
        <pc:spChg chg="mod">
          <ac:chgData name="Alexander Deliukov" userId="d5fda0f2-1d08-4016-b7e9-bb882f168707" providerId="ADAL" clId="{FE9DFF45-01DC-45CC-A80A-B50597210401}" dt="2026-01-26T15:59:08.998" v="51" actId="1076"/>
          <ac:spMkLst>
            <pc:docMk/>
            <pc:sldMk cId="2349510205" sldId="516"/>
            <ac:spMk id="4" creationId="{45B97449-922D-18C4-57F0-B14AA2A3A218}"/>
          </ac:spMkLst>
        </pc:spChg>
      </pc:sldChg>
      <pc:sldChg chg="modSp mod">
        <pc:chgData name="Alexander Deliukov" userId="d5fda0f2-1d08-4016-b7e9-bb882f168707" providerId="ADAL" clId="{FE9DFF45-01DC-45CC-A80A-B50597210401}" dt="2026-01-26T15:59:19.571" v="53" actId="404"/>
        <pc:sldMkLst>
          <pc:docMk/>
          <pc:sldMk cId="431303904" sldId="517"/>
        </pc:sldMkLst>
        <pc:spChg chg="mod">
          <ac:chgData name="Alexander Deliukov" userId="d5fda0f2-1d08-4016-b7e9-bb882f168707" providerId="ADAL" clId="{FE9DFF45-01DC-45CC-A80A-B50597210401}" dt="2026-01-26T15:59:19.571" v="53" actId="404"/>
          <ac:spMkLst>
            <pc:docMk/>
            <pc:sldMk cId="431303904" sldId="517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6T15:59:19.571" v="53" actId="404"/>
          <ac:spMkLst>
            <pc:docMk/>
            <pc:sldMk cId="431303904" sldId="517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6T15:59:19.571" v="53" actId="404"/>
          <ac:spMkLst>
            <pc:docMk/>
            <pc:sldMk cId="431303904" sldId="517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6T15:59:19.571" v="53" actId="404"/>
          <ac:spMkLst>
            <pc:docMk/>
            <pc:sldMk cId="431303904" sldId="517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6T15:59:25.573" v="54" actId="404"/>
        <pc:sldMkLst>
          <pc:docMk/>
          <pc:sldMk cId="3506618443" sldId="518"/>
        </pc:sldMkLst>
        <pc:spChg chg="mod">
          <ac:chgData name="Alexander Deliukov" userId="d5fda0f2-1d08-4016-b7e9-bb882f168707" providerId="ADAL" clId="{FE9DFF45-01DC-45CC-A80A-B50597210401}" dt="2026-01-26T15:57:21.205" v="29" actId="14100"/>
          <ac:spMkLst>
            <pc:docMk/>
            <pc:sldMk cId="3506618443" sldId="518"/>
            <ac:spMk id="3" creationId="{AB75999A-CF5A-92DA-FB23-34E8AE93CF71}"/>
          </ac:spMkLst>
        </pc:spChg>
        <pc:spChg chg="mod">
          <ac:chgData name="Alexander Deliukov" userId="d5fda0f2-1d08-4016-b7e9-bb882f168707" providerId="ADAL" clId="{FE9DFF45-01DC-45CC-A80A-B50597210401}" dt="2026-01-26T15:59:25.573" v="54" actId="404"/>
          <ac:spMkLst>
            <pc:docMk/>
            <pc:sldMk cId="3506618443" sldId="518"/>
            <ac:spMk id="4" creationId="{B6E2F0C4-3708-062E-837B-49F21B8E51C4}"/>
          </ac:spMkLst>
        </pc:spChg>
      </pc:sldChg>
    </pc:docChg>
  </pc:docChgLst>
  <pc:docChgLst>
    <pc:chgData name="Alexander Deliukov" userId="S::alexander_think-e.be#ext#@flux50.onmicrosoft.com::bee075c1-faac-4166-8fcb-7b2057bad6f6" providerId="AD" clId="Web-{FBA8A9F1-D48D-F913-910E-996B48EF7E51}"/>
    <pc:docChg chg="modSld">
      <pc:chgData name="Alexander Deliukov" userId="S::alexander_think-e.be#ext#@flux50.onmicrosoft.com::bee075c1-faac-4166-8fcb-7b2057bad6f6" providerId="AD" clId="Web-{FBA8A9F1-D48D-F913-910E-996B48EF7E51}" dt="2026-02-09T14:11:52.646" v="9" actId="1076"/>
      <pc:docMkLst>
        <pc:docMk/>
      </pc:docMkLst>
      <pc:sldChg chg="addSp modSp">
        <pc:chgData name="Alexander Deliukov" userId="S::alexander_think-e.be#ext#@flux50.onmicrosoft.com::bee075c1-faac-4166-8fcb-7b2057bad6f6" providerId="AD" clId="Web-{FBA8A9F1-D48D-F913-910E-996B48EF7E51}" dt="2026-02-09T14:11:52.646" v="9" actId="1076"/>
        <pc:sldMkLst>
          <pc:docMk/>
          <pc:sldMk cId="2182810813" sldId="490"/>
        </pc:sldMkLst>
        <pc:spChg chg="mod">
          <ac:chgData name="Alexander Deliukov" userId="S::alexander_think-e.be#ext#@flux50.onmicrosoft.com::bee075c1-faac-4166-8fcb-7b2057bad6f6" providerId="AD" clId="Web-{FBA8A9F1-D48D-F913-910E-996B48EF7E51}" dt="2026-02-09T14:06:07.475" v="2" actId="20577"/>
          <ac:spMkLst>
            <pc:docMk/>
            <pc:sldMk cId="2182810813" sldId="490"/>
            <ac:spMk id="2" creationId="{35EEC36F-74B8-BC2B-21AC-F2FCB28C8A1D}"/>
          </ac:spMkLst>
        </pc:spChg>
        <pc:picChg chg="add mod">
          <ac:chgData name="Alexander Deliukov" userId="S::alexander_think-e.be#ext#@flux50.onmicrosoft.com::bee075c1-faac-4166-8fcb-7b2057bad6f6" providerId="AD" clId="Web-{FBA8A9F1-D48D-F913-910E-996B48EF7E51}" dt="2026-02-09T14:11:52.646" v="9" actId="1076"/>
          <ac:picMkLst>
            <pc:docMk/>
            <pc:sldMk cId="2182810813" sldId="490"/>
            <ac:picMk id="5" creationId="{D47B98C6-FBAA-6117-F258-1AA80963723F}"/>
          </ac:picMkLst>
        </pc:picChg>
      </pc:sldChg>
    </pc:docChg>
  </pc:docChgLst>
  <pc:docChgLst>
    <pc:chgData clId="Web-{FBA8A9F1-D48D-F913-910E-996B48EF7E51}"/>
    <pc:docChg chg="modSld">
      <pc:chgData name="" userId="" providerId="" clId="Web-{FBA8A9F1-D48D-F913-910E-996B48EF7E51}" dt="2026-02-09T14:03:34.085" v="1" actId="1076"/>
      <pc:docMkLst>
        <pc:docMk/>
      </pc:docMkLst>
      <pc:sldChg chg="modSp">
        <pc:chgData name="" userId="" providerId="" clId="Web-{FBA8A9F1-D48D-F913-910E-996B48EF7E51}" dt="2026-02-09T14:03:34.085" v="1" actId="1076"/>
        <pc:sldMkLst>
          <pc:docMk/>
          <pc:sldMk cId="2182810813" sldId="490"/>
        </pc:sldMkLst>
        <pc:picChg chg="mod">
          <ac:chgData name="" userId="" providerId="" clId="Web-{FBA8A9F1-D48D-F913-910E-996B48EF7E51}" dt="2026-02-09T14:03:34.085" v="1" actId="1076"/>
          <ac:picMkLst>
            <pc:docMk/>
            <pc:sldMk cId="2182810813" sldId="490"/>
            <ac:picMk id="4" creationId="{B709A27C-2D44-C83A-FD7D-D74368945E9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Mester szövegstílus szerkesztése</a:t>
            </a:r>
          </a:p>
          <a:p>
            <a:pPr lvl="1"/>
            <a:r>
              <a:rPr lang="ko-KR" altLang="en-US"/>
              <a:t>Második szint</a:t>
            </a:r>
          </a:p>
          <a:p>
            <a:pPr lvl="2"/>
            <a:r>
              <a:rPr lang="ko-KR" altLang="en-US"/>
              <a:t>Harmadik szint</a:t>
            </a:r>
          </a:p>
          <a:p>
            <a:pPr lvl="3"/>
            <a:r>
              <a:rPr lang="ko-KR" altLang="en-US"/>
              <a:t>Negyedik szint</a:t>
            </a:r>
          </a:p>
          <a:p>
            <a:pPr lvl="4"/>
            <a:r>
              <a:rPr lang="ko-KR" altLang="en-US"/>
              <a:t>Ötödik szint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energy-climate-change-environment/standards-tools-and-labels/products-labelling-rules-and-requirements/ecodesign-sustainable-products-regulation_e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ea.org/policies/15696-european-raw-materials-initiative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nment.ec.europa.eu/topics/waste-and-recycling/waste-framework-directive_e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ingle-market-economy.ec.europa.eu/sectors/raw-materials/areas-specific-interest/critical-raw-materials_en#critical-raw-materials-act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do.org/sites/default/files/unido-publications/2025-06/Circular%20Economy%20and%20Digitalization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sites/default/files/2024-02/SMART-CIRCUIT_Circular-Success-Stories_brochure_fv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1-1050/15/17/13165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interreg-central.eu/news/circularity-as-a-driver-of-the-energy-transition-in-public-transport-a-look-into-the-future/" TargetMode="External"/><Relationship Id="rId4" Type="http://schemas.openxmlformats.org/officeDocument/2006/relationships/hyperlink" Target="https://circulareconomy.europa.eu/platform/en/knowledge/lca-circular-design-comparative-study-digital-tools-built-environment" TargetMode="External"/></Relationships>
</file>

<file path=ppt/notesSlides/_rels/notes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stevensnodgrass/5548193945/in/photolist-9sgWLi-5jTpcz-2feKdqn-66mxHi-9EC2pg-ig4zE9-5k4yb3-8dxN6p-7waL6b-evzM8E-61Vhgc-oDF5P5-4HcqTh-86DdbS-e4kpMs-7Neuk-dECiWm-2kSZ3Xd-Gz7Aa-2kSS5Zk-8qUzBR-2kSUvDn-2kJawxP-HTGCZg-J8Rd1G-9PymkC-6GjVzx-2kSUY37-5aueeT-ebbTvo-6oPYRA-2kSZ3WB-5pxwNk-cpcUm9-a2hsRH-4a9y5d-2oxEvHN-7NuBgq-LRrGc-2oVpDUj-9BYo5n-wuEyG-rmhfBE-aMJEiB-LaxZC-5GXQh7-4rLiiH-nzXEXQ-7WmKPi-3qjySW" TargetMode="External"/><Relationship Id="rId13" Type="http://schemas.openxmlformats.org/officeDocument/2006/relationships/hyperlink" Target="https://www.flickr.com/photos/26395486@N00/11040990083/" TargetMode="External"/><Relationship Id="rId18" Type="http://schemas.openxmlformats.org/officeDocument/2006/relationships/hyperlink" Target="https://www.flickr.com/photos/153724200@N07/40932460914/in/photolist-25n4yyJ-2odVTUR-26RhsEy-26RhsUG-28egisc-hADJ8X-9uZMt-5jhfU6-2qun34M-Mpb6X1-2qsoChq-JjjPbG-2gVgBDF-4SawTh-2oWwFwY-2gVikgB-2564itF-7S6UX7-2hy98BL-9rCDJp-2hzoRjj-2hxXktV-GN1rT4-2hzjuNi-2g5DqMg-2hy7SMX-riCyxz-rW7fzn-Q9DhTa-rXQSF1-RNKgg5-JjjPhd-2eq7vbd-RQXAm3-2hzp4eS-2cw8mMR-2hRQtUP-26rPCtp-29gMpro-2564iya-MQjyo9-2hxJzsN-qNt2Rp-MTpJLp-2ddsrwi-2hdmx5p-2gUhgNH-2gViDpA-2gViCB8-JjjPw1" TargetMode="External"/><Relationship Id="rId3" Type="http://schemas.openxmlformats.org/officeDocument/2006/relationships/hyperlink" Target="https://creativecommons.org/licenses/by-sa/4.0/deed.en" TargetMode="External"/><Relationship Id="rId21" Type="http://schemas.openxmlformats.org/officeDocument/2006/relationships/hyperlink" Target="https://unsplash.com/photos/person-planting-on-hanged-pots-TyLw3IQALMs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creativecommons.org/publicdomain/mark/1.0/" TargetMode="External"/><Relationship Id="rId17" Type="http://schemas.openxmlformats.org/officeDocument/2006/relationships/hyperlink" Target="https://www.flickr.com/photos/andyarthur/5837677046/in/photolist-dRst2P-5BWz7p-2nYFwNJ-9TRC1f-2feKdqn-3qqUHB-x15w96-ftpVb7-ftayRp-ftpVco-ftpV8E-ftayTB-ftpVhs-2pyWdn5-5aueeT-58Kvg4-8qUzBR-J8Rd1G-6mcr7C-8dxN6p-rpZcTs-5ayvXG-5auf8a-aPX2FM-5audxB-2oVpDUj-5aueCi-LaxZC-6YDcdz-4H8gnk-9AkH2j-fcbtxu-2iSxdkL-6YDcdx-7SDCtc-Suw685-KXuo4J-2fpbh9a-9sgWLi-3ZT5ED-dSCtsR-2oPqdxC-7J88iY-r1pNjt-8UA5Dg-86DdbS-7ynBCB-2TWLWf-2nYGYB8" TargetMode="External"/><Relationship Id="rId2" Type="http://schemas.openxmlformats.org/officeDocument/2006/relationships/slide" Target="../slides/slide29.xml"/><Relationship Id="rId16" Type="http://schemas.openxmlformats.org/officeDocument/2006/relationships/hyperlink" Target="https://unsplash.com/license" TargetMode="External"/><Relationship Id="rId20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htb/1370295502/in/photolist-36687w-aJJP4r-7F5r95-rVMDi9-26JaFEY-4HdwZ-25iTEe-aJJQHr-25b7rHv-5BJMTE-azuJ2V-8H3Whu-2iDxPHP-25iTNp-25iTYe-2qaiLPk-KCLx9-2o5ezyg-4JmJDu-2nJ4kaA-GruDe-5kPSPk-9yaV4u-2kqTWPz-2pMTufn-4NVx8Y-2paqXHC-58TUTv-294KMu-2oaxdpD-4NRfBx-5hA7n9-cF2g7o-89FTAU-5Snvty-BphRdo-djwoN4-9SjmJ9-e8Lani-yXdeRb-5cx3oj-6yoGSA-2pw7keQ-91RvWm-5hvLsn-91RvWo-sfKqVM-azLuTY-QH5Ms8-7HgQwz" TargetMode="External"/><Relationship Id="rId11" Type="http://schemas.openxmlformats.org/officeDocument/2006/relationships/hyperlink" Target="https://www.flickr.com/photos/149077469@N03/30993060636/in/photolist-9RUJjr-8D38WR-8VUxZy-9AuxJA-9ErHc8-9jP27f-9hEJ6T-pra3h4-PdKx9q-8FPmHq-efSZMd-8KgGy4-9FD3oe-9g3r4Q-b9KAfB-mMzpcZ-9hHDGS-efMf16-dvgx7A-9FbkkW-8DZUDu-9Fby4L-mMzupH-9z6fSz-YK121N-9MJamz-9jP2Sb-9hEJNV-8JaB4B-a8fJwH-8WKBsr-mMzsmp-rpCN49-9RXEdA-9HvjEN-9xCD8i-7vzoVt-mMB4UC-mMB2Dq-6D43GH-9t43hg-mMB6k3-efMf4R-2mHg3uB-9hHQyL-9hHMKo-2nZHx3e-bEJGQ6-9jP42s-8PHBDs" TargetMode="External"/><Relationship Id="rId5" Type="http://schemas.openxmlformats.org/officeDocument/2006/relationships/hyperlink" Target="https://creativecommons.org/licenses/by-sa/2.0/" TargetMode="External"/><Relationship Id="rId15" Type="http://schemas.openxmlformats.org/officeDocument/2006/relationships/hyperlink" Target="https://unsplash.com/photos/a-tall-building-with-many-windows-with-bosco-verticale-in-the-background-dTQqLjGEj18" TargetMode="External"/><Relationship Id="rId10" Type="http://schemas.openxmlformats.org/officeDocument/2006/relationships/hyperlink" Target="https://www.flickr.com/photos/foilman/53171472824/in/photolist-2p1zGps-5cx3oj-2pw7keQ-5q6U5x-5hvLsn-91RvWo-sfKqVM-QH5Ms8-7HgQwz-91RvWh-puYkz-ghcNtr-2mYJbKw-5hA7s3-5hvL9H-pik8S-a9QCDx-2kZyF5o-2j5mkGM-2hDrzK3-EMm4vU-a9Qzqa-2n2w6N1-tE4bTd-FqhsCT-eNHnF4-ejnWM9-4QNXMH-dskWLS-oSFgzy-2nJy6ee-2cuMHhF-23CgCY-dhtRdC-mLwoPC-2oMJddX-kv9nn-2oBTcnS-pdwE34-moYKPc-6xqMJx-6xyACY-noC7YK-bcDtFH-5onBwK-bcDuhe-5NYeUj-bcDtYx-5MuTz3-KGPsiW" TargetMode="External"/><Relationship Id="rId19" Type="http://schemas.openxmlformats.org/officeDocument/2006/relationships/hyperlink" Target="https://creativecommons.org/publicdomain/zero/1.0/" TargetMode="External"/><Relationship Id="rId4" Type="http://schemas.openxmlformats.org/officeDocument/2006/relationships/hyperlink" Target="https://www.flickr.com/photos/ondasderuido/7475229188/in/photolist-coyvcS-Rrtqm2-QdBjXt-5bj8NF-zbJg87-cYgCmJ-D6N11u-TGPZz5-yP3Ru-36687w-aJJP4r-7F5r95-rVMDi9-26JaFEY-4HdwZ-25iTEe-aJJQHr-25b7rHv-5BJMTE-azuJ2V-8H3Whu-2iDxPHP-25iTNp-25iTYe-2qaiLPk-KCLx9-2o5ezyg-4JmJDu-2nJ4kaA-GruDe-5kPSPk-9yaV4u-2kqTWPz-2pMTufn-4NVx8Y-2paqXHC-58TUTv-294KMu-2oaxdpD-4NRfBx-5hA7n9-cF2g7o-89FTAU-5Snvty-BphRdo-djwoN4-9SjmJ9-e8Lani-yXdeRb-5cx3oj" TargetMode="External"/><Relationship Id="rId9" Type="http://schemas.openxmlformats.org/officeDocument/2006/relationships/hyperlink" Target="https://creativecommons.org/licenses/by/2.0/" TargetMode="External"/><Relationship Id="rId14" Type="http://schemas.openxmlformats.org/officeDocument/2006/relationships/hyperlink" Target="https://creativecommons.org/licenses/by-nc-nd/2.0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en/knowledge/circularity-strategies-and-sustainable-resource-management-safeguard-clean-energy-transitio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irculareconomy.europa.eu/platform/sites/default/files/2023-06/Circular-energy-transition.pdf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Körforgásosság és a digitális energetikai átállás</a:t>
            </a:r>
          </a:p>
          <a:p>
            <a:pPr latinLnBrk="0" hangingPunct="0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projekt az Európai Unió Horizont kutatási és innovációs programjának (2021–2027) támogatásában részesült, a 101075596 számú támogatási megállapodás keretében. A jelen anyag tartalmáért kizárólag az Every1 projekt felelős, és az nem feltétlenül tükrözi az Európai Unió véleményét. A prezentáció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 alatt áll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hacsak másképp nem jelezzük.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18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2. Az Európai Unió kezdeményezései az energiaágazatban a körforgásos gazdaság előmozdítására</a:t>
            </a:r>
          </a:p>
          <a:p>
            <a:pPr lvl="0" latinLnBrk="0">
              <a:buClr>
                <a:srgbClr val="000000"/>
              </a:buClr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Körforgásos tervezés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: Az energiatechnológiák tervezése a tartósság, a javíthatóság és az újrahasznosíthatóság középpontba állításával.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Az </a:t>
            </a:r>
            <a:r>
              <a:rPr lang="en-GB" sz="12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3"/>
              </a:rPr>
              <a:t>EU ökodizájn irányelve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minimális energiahatékonysági szabványokat határoz meg az energiaipari termékek számára, és elősegíti a tartós és javítható termékek tervezését.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Anyaghatékonyság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: Az energetikai technológiákban és infrastruktúrában felhasznált anyagok mennyiségének csökkentése.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Az </a:t>
            </a:r>
            <a:r>
              <a:rPr lang="en-GB" sz="12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EU nyersanyag-kezdeményezésének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célja a kritikus nyersanyagokhoz való hozzáférés biztosítása, ideértve a megújuló energiatechnológiákban használtakat is, valamint azok hatékony felhasználásának ösztönzése.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https://commission.europa.eu/energy-climate-change-environment/standards-tools-and-labels/products-labelling-rules-and-requirements/ecodesign-sustainable-products-regulation_en</a:t>
            </a:r>
          </a:p>
          <a:p>
            <a:r>
              <a:rPr lang="en-GB" dirty="0"/>
              <a:t>https://www.iea.org/policies/15696-european-raw-materials-initiative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05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2. Az Európai Unió kezdeményezései az energiaágazatban a körforgásos gazdaság előmozdítására</a:t>
            </a:r>
          </a:p>
          <a:p>
            <a:pPr lvl="0" latinLnBrk="0">
              <a:buClr>
                <a:srgbClr val="000000"/>
              </a:buClr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Hulladékcsökkentés: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Az energiatechnológiák gyártása, üzemeltetése és élettartamuk végén történő kezelése során keletkező hulladék mennyiségének minimalizálása.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Az </a:t>
            </a:r>
            <a:r>
              <a:rPr lang="en-GB" sz="12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3"/>
              </a:rPr>
              <a:t>EU hulladékkeretirányelve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célokat tűz ki a hulladékcsökkentés és az újrahasznosítás terén, ideértve az elektromos és elektronikus berendezésekből (WEEE) és az akkumulátorokból származó hulladékot is.  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Erőforrás-visszanyerés: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Értékes anyagok visszanyerése az élettartamuk végéhez érkezett energiatechnológiákból újrahasznosítás és újrafelhasználás révén.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Az </a:t>
            </a:r>
            <a:r>
              <a:rPr lang="en-GB" sz="12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EU kritikus nyersanyagokról szóló törvényének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célja a kritikus nyersanyagok ellátásának biztosítása, valamint azok visszanyerésének és újrahasznosításának előmozdítása.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https://environment.ec.europa.eu/topics/waste-and-recycling/waste-framework-directive_en</a:t>
            </a:r>
          </a:p>
          <a:p>
            <a:r>
              <a:rPr lang="en-GB" dirty="0" err="1"/>
              <a:t>https://single-market-economy.ec.europa.eu/sectors/raw-materials/areas-specific-interest/critical-raw-materials_en#critical-raw-materials-act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738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A digitális energetikai átállás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noProof="0" dirty="0">
                <a:solidFill>
                  <a:schemeClr val="accent5"/>
                </a:solidFill>
              </a:rPr>
              <a:t>Hogyan alakítja át a digitalizáció az energiaszektort?</a:t>
            </a:r>
          </a:p>
          <a:p>
            <a:pPr algn="ctr" latinLnBrk="0"/>
            <a:endParaRPr lang="en-GB" sz="1200" i="1" noProof="0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978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3. A digitális energetikai átállás 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dirty="0">
                <a:ea typeface="+mn-lt"/>
                <a:cs typeface="+mn-lt"/>
                <a:sym typeface="Public Sans"/>
              </a:rPr>
              <a:t>A digitalizáció alapvetően megváltoztatja az energiaszektort azáltal, hogy: 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Lehetővé teszi az intelligens hálózatok fejlesztését az energiaáramlás optimalizálása érdekében.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A megújuló energiaforrások integrálása.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A hálózat stabilitásának javítása.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latinLnBrk="0"/>
            <a:r>
              <a:rPr lang="en-GB" sz="1200" dirty="0">
                <a:ea typeface="+mn-lt"/>
                <a:cs typeface="+mn-lt"/>
                <a:sym typeface="Public Sans"/>
              </a:rPr>
              <a:t>Az adatelemzés és a gépi tanulás döntő szerepet játszik az energiahatékonyság javításában az alábbiak révén: 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A pazarlás azonosítása.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A fogyasztás optimalizálása.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A kereslet előrejelzése.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A berendezések meghibásodásának előrejelzése a karbantartási ütemtervek javítása érdekében.</a:t>
            </a:r>
            <a:endParaRPr lang="en-GB" dirty="0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338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Szinergiák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2"/>
                </a:solidFill>
              </a:rPr>
              <a:t>Hogyan működnek együtt a körforgásos gazdaság és a digitalizáció a fenntartható jövő elérése érdekében?</a:t>
            </a:r>
            <a:endParaRPr lang="en-GB" sz="105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235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Szinergiák 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 hangingPunct="0"/>
            <a:r>
              <a:rPr lang="en-GB" sz="1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körforgásos gazdaság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és a digitalizáció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egyaránt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elengedhetetlen a fenntartható energiaellátás jövőjéhez.  A digitális technológiák elősegíthetik a körforgásos gazdaság elveinek megvalósítását, míg a körforgásos gazdaság fokozhatja a digitalizáció előnyeit.  Például:</a:t>
            </a:r>
          </a:p>
          <a:p>
            <a:pPr lvl="0" latinLnBrk="0" hangingPunct="0"/>
            <a:endParaRPr lang="en-GB" sz="1200" noProof="0" dirty="0"/>
          </a:p>
          <a:p>
            <a:pPr marL="34290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digitális platformok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nyomon követhetik és kezelhetik az erőforrásokat azok teljes életciklusa alatt, lehetővé téve azok jobb újrafelhasználását és újrahasznosítását.</a:t>
            </a:r>
            <a:endParaRPr lang="en-GB" sz="1200" dirty="0">
              <a:solidFill>
                <a:srgbClr val="231F20"/>
              </a:solidFill>
              <a:ea typeface="Calibri"/>
              <a:cs typeface="Calibri"/>
              <a:sym typeface="Public Sans"/>
            </a:endParaRP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Az adatelemzés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optimalizálhatja az energiafogyasztást és csökkentheti a hulladékot.</a:t>
            </a:r>
            <a:endParaRPr lang="en-GB" sz="1200" noProof="0" dirty="0">
              <a:ea typeface="Calibri"/>
              <a:cs typeface="Calibri"/>
            </a:endParaRP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Az intelligens hálózatok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elősegíthetik a megújuló energiaforrások integrációját és támogathatják a decentralizált energiarendszerek fejlesztését.</a:t>
            </a: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lvl="0" latinLnBrk="0" hangingPunct="0">
              <a:buClr>
                <a:srgbClr val="000000"/>
              </a:buClr>
              <a:buSzPts val="2800"/>
            </a:pPr>
            <a:r>
              <a:rPr lang="en-GB" sz="1200" noProof="0" dirty="0"/>
              <a:t>Olvassa el a Körforgásos Gazdaság és Erőforrás-hatékonyság Globális Szövetségének (GACERE) 2025-ös </a:t>
            </a:r>
            <a:r>
              <a:rPr lang="en-GB" sz="1200" noProof="0" dirty="0">
                <a:hlinkClick r:id="rId3"/>
              </a:rPr>
              <a:t>körforgásos gazdaság és digitalizáció munkadokumentumát</a:t>
            </a:r>
            <a:r>
              <a:rPr lang="en-GB" sz="1200" noProof="0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https://www.unido.org/sites/default/files/unido-publications/2025-06/Circular%20Economy%20and%20Digitalization.pdf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688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Körforgás a digitális energiaszektorban: erőforrás-hatékonyság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Hogyan alkalmazhatók a körforgásos gazdaság elvei az erőforrás-hatékonyság maximalizálása érdekében?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394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Körforgás a digitális energiaszektorban: erőforrás-hatékonyság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körforgásos gazdaság elvei az energia termelésének és fogyasztásának teljes folyamatában alkalmazhatók a hulladék minimalizálása és az erőforrások maximális kihasználása érdekében. Ez magában foglalja:</a:t>
            </a:r>
          </a:p>
          <a:p>
            <a:pPr lvl="0" latinLnBrk="0"/>
            <a:endParaRPr lang="en-GB" sz="1200" noProof="0" dirty="0"/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Körforgásos tervezés.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Anyaghatékonyság.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Hulladékcsökkentés.</a:t>
            </a:r>
            <a:endParaRPr lang="en-GB" sz="1200" noProof="0" dirty="0"/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Erőforrás-visszanyerés.</a:t>
            </a:r>
            <a:endParaRPr lang="en-GB" sz="1200" noProof="0" dirty="0"/>
          </a:p>
          <a:p>
            <a:pPr lvl="0" latinLnBrk="0"/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Ezen stratégiák megvalósításával az energiaszektor jelentősen csökkentheti környezeti hatását és javíthatja az erőforrás-hatékonyságot.    </a:t>
            </a:r>
          </a:p>
          <a:p>
            <a:pPr lvl="0" latinLnBrk="0"/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lvl="0" latinLnBrk="0"/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Inspirálódjon a SMART CIRCUIT projekt </a:t>
            </a:r>
            <a:r>
              <a:rPr lang="en-GB" sz="1200" noProof="0" dirty="0">
                <a:solidFill>
                  <a:srgbClr val="2B2C30"/>
                </a:solidFill>
                <a:sym typeface="Public Sans"/>
                <a:hlinkClick r:id="rId3"/>
              </a:rPr>
              <a:t>körforgásos gazdaság sikertörténeteiből</a:t>
            </a:r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.</a:t>
            </a:r>
            <a:endParaRPr lang="en-GB" sz="1200" noProof="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https://circulareconomy.europa.eu/platform/sites/default/files/2024-02/SMART-CIRCUIT_Circular-Success-Stories_brochure_fv.pdf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556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6. Körforgás a digitális energiaszektorban: megújuló energia és energiatárolás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Hogyan alkalmazható a körforgás a megújuló energia és az energiatárolási technológiák területén?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0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6. Körforgás a digitális energiaszektorban: megújuló energia és energiatárolás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A körforgásos gazdaság elve alkalmazható a megújuló energia technológiák gyártására, bevezetésére és élettartamuk végi kezelésére. Ez magában foglalja:</a:t>
            </a:r>
          </a:p>
          <a:p>
            <a:pPr lvl="0" latinLnBrk="0"/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Fenntartható gyártás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: Újrahasznosított anyagok és megújuló energia felhasználása a gyártási folyamatban.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Moduláris tervezés: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megújuló energia technológiák tervezése moduláris alkatrészekkel, amelyek könnyen javíthatók vagy cserélhetők, így meghosszabbítva azok élettartamát.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Újrahasznosítás és újrafelhasználás: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hatékony újrahasznosítási és újrafelhasználási stratégiák kidolgozása az élettartamuk végéhez érkezett megújuló energia technológiák számára.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2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US" sz="1200" dirty="0"/>
              <a:t>A körforgásosság fogalma kulcsfontosságú szerepet játszik a digitális energetikai átállásban. A körforgásosság elveinek alkalmazása lehetővé teszi számunkra, hogy hatékonyan használjuk az erőforrásokat és csökkentsük a hulladékot az erőforrás életciklusának minden szakaszában. Ebben az előadásban a következőket vizsgáljuk:</a:t>
            </a:r>
          </a:p>
          <a:p>
            <a:pPr latinLnBrk="0"/>
            <a:r>
              <a:rPr lang="en-US" sz="1200" dirty="0"/>
              <a:t> </a:t>
            </a:r>
            <a:endParaRPr lang="en-GB" sz="12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1200" dirty="0"/>
              <a:t>Mi a körforgásosság és milyen szerepet játszik a digitális energetikai átállásban.</a:t>
            </a:r>
            <a:endParaRPr lang="en-GB" sz="12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1200" dirty="0"/>
              <a:t>Hogyan járulhat hozzá a körforgásos gazdaság a fenntartható jövőhöz.</a:t>
            </a:r>
            <a:endParaRPr lang="en-GB" sz="12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1200" dirty="0"/>
              <a:t>Néhány példa a körforgásosságra és a különböző típusú digitális energiatechnológiákra.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927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Az energia digitalizálása: intelligens hálózatok és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adatelemzés</a:t>
            </a:r>
            <a:endParaRPr lang="en-GB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Hogyan alakítják át a digitális technológiák az energetikai szektort?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289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7. </a:t>
            </a: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Energia digitalizálása: intelligens hálózatok és adatelemzés</a:t>
            </a:r>
            <a:endParaRPr lang="en-GB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A digitális technológiák lehetővé teszik az intelligens energiahálózatok, az úgynevezett </a:t>
            </a:r>
            <a:r>
              <a:rPr lang="en-GB" sz="1200" b="1" noProof="1">
                <a:latin typeface="Calibri"/>
                <a:ea typeface="Public Sans"/>
                <a:cs typeface="Public Sans"/>
                <a:sym typeface="Public Sans"/>
              </a:rPr>
              <a:t>intelligens hálózatok </a:t>
            </a: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fejlesztését. Az intelligens hálózatok képesek: </a:t>
            </a:r>
          </a:p>
          <a:p>
            <a:pPr lvl="0" latinLnBrk="0"/>
            <a:endParaRPr lang="en-GB" sz="1200" noProof="1">
              <a:latin typeface="Calibri"/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optimalizálják az energiaáramlást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Megújuló energiaforrások integrálása.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növelik a hálózat stabilitását.</a:t>
            </a:r>
            <a:endParaRPr lang="en-GB" sz="1200" noProof="1">
              <a:latin typeface="Calibri"/>
              <a:ea typeface="Public Sans"/>
              <a:cs typeface="Public Sans"/>
            </a:endParaRPr>
          </a:p>
          <a:p>
            <a:pPr lvl="0" latinLnBrk="0"/>
            <a:endParaRPr lang="en-GB" sz="1200" noProof="1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998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7. </a:t>
            </a: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Energia digitalizálása: intelligens hálózatok és adatelemzés</a:t>
            </a:r>
            <a:endParaRPr lang="en-GB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Az adatelemzés és a gépi tanulás egyre fontosabb szerepet játszik az energetikai szektorban. Az adatelemzés és a gépi tanulás képes: </a:t>
            </a:r>
          </a:p>
          <a:p>
            <a:pPr lvl="0" latinLnBrk="0"/>
            <a:endParaRPr lang="en-GB" sz="1200" noProof="1">
              <a:latin typeface="Calibri"/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Energiahatékonyságot tesznek lehetővé az energiapazarlás azonosításával és az energiafogyasztási minták optimalizálásával.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A kereslet előrejelzésének felhasználásával biztosítja a megbízható energiaellátást.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A prediktív karbantartás segítségével előre jelezhetik a berendezések meghibásodásait és optimalizálhatják a karbantartási ütemterveket.</a:t>
            </a:r>
          </a:p>
          <a:p>
            <a:pPr lvl="0" latinLnBrk="0"/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  </a:t>
            </a:r>
          </a:p>
          <a:p>
            <a:pPr lvl="0" latinLnBrk="0"/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Az adatelemzés kihasználásával az energiaágazat javíthatja hatékonyságát, csökkentheti költségeit és növelheti az energetikai szolgáltatások megbízhatóságát. </a:t>
            </a:r>
            <a:endParaRPr lang="en-GB" sz="1200" noProof="1">
              <a:latin typeface="Calibri"/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472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8. Az energia digitalizálása és a blokklánc </a:t>
            </a:r>
            <a:endParaRPr lang="en-GB" sz="1050" noProof="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2"/>
                </a:solidFill>
              </a:rPr>
              <a:t>Hogyan járhat a blokklánc technológia előnyére az energiaszektornak?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435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8. Energia digitalizálása és blokklánc </a:t>
            </a:r>
            <a:endParaRPr lang="en-GB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noProof="0" dirty="0">
                <a:ea typeface="+mn-lt"/>
                <a:cs typeface="+mn-lt"/>
                <a:sym typeface="Public Sans"/>
              </a:rPr>
              <a:t>A blokklánc-technológiák értékes eszközök a körforgásos gazdaság támogatásában, mivel: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növelik az energiaügyletek és az adatkezelés átláthatóságát, biztonságát és hatékonyságát. </a:t>
            </a:r>
          </a:p>
          <a:p>
            <a:pPr latinLnBrk="0"/>
            <a:endParaRPr lang="en-GB" sz="1200" noProof="0" dirty="0">
              <a:ea typeface="+mn-lt"/>
              <a:cs typeface="+mn-lt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919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8. Energia digitalizálása és blokklánc </a:t>
            </a:r>
            <a:endParaRPr lang="en-GB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Az energiaágazatban a blokklánc a következőkre használható:</a:t>
            </a:r>
            <a:endParaRPr lang="en-GB" sz="1200" noProof="0" dirty="0"/>
          </a:p>
          <a:p>
            <a:pPr lvl="0" latinLnBrk="0"/>
            <a:endParaRPr lang="en-GB" sz="1200" b="1" noProof="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Peer-to-Peer </a:t>
            </a:r>
            <a:r>
              <a:rPr lang="en-GB" sz="1200" b="1" noProof="0" dirty="0" err="1">
                <a:ea typeface="Public Sans"/>
                <a:cs typeface="Public Sans"/>
                <a:sym typeface="Public Sans"/>
              </a:rPr>
              <a:t>energiakereskedelem</a:t>
            </a:r>
            <a:r>
              <a:rPr lang="en-GB" sz="1200" b="1" noProof="0" dirty="0">
                <a:ea typeface="Public Sans"/>
                <a:cs typeface="Public Sans"/>
                <a:sym typeface="Public Sans"/>
              </a:rPr>
              <a:t>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Lehetővé teszi a közvetlen energia kereskedelmet a fogyasztók és a prosumerek között.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Megújulóenergia-tanúsítványok nyomon követése: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a megújulóenergia-tanúsítványok hitelességének és nyomon követhetőségének biztosítása.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Hálózatkezelés: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a hálózat működésének biztonságának és hatékonyságának javítása. A blokklánc bevezetésével az energiaágazat elősegítheti a bizalom erősítését, csökkentheti a tranzakciós költségeket és ösztönözheti az innovációt.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619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9. Szinergiák és integrált megoldások 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Hogyan ötvöződik a körforgásos gazdaság és a digitalizáció az energetikai szektorban?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230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9. Szinergiák és integrált megoldások 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A körforgásos gazdaság és a digitalizáció ötvözésével innovatív és fenntartható energetikai megoldások jönnek létre.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Példák:</a:t>
            </a:r>
          </a:p>
          <a:p>
            <a:pPr lvl="0" latinLnBrk="0"/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Intelligens otthoni energiagazdálkodási rendszerek: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intelligens mérők, IoT-eszközök és adatelemzés integrálása az otthoni energiafogyasztás optimalizálása érdekében.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Virtuális erőművek: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Elosztott energiaforrások, például tetőre szerelt napelemek és elektromos járművek akkumulátorainak összevonása a hálózati szolgáltatások biztosítása érdekében.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Körforgásos energiaközösségek: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olyan helyi energiarendszerek létrehozása, amelyek prioritásként kezelik a megújuló energiát, az energiahatékonyságot és az erőforrások megosztását.   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482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Következő lépések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Ha többet szeretne megtudni a digitális energetikai átállásról és a körforgásos gazdaságról, az alábbi források hasznosak lehetnek: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Olvassa el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a Megújuló energia szinergiájának feltárása a körforgásos gazdaság keretében című cikket...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Olvassa el</a:t>
            </a:r>
            <a:r>
              <a:rPr lang="en-US" sz="1200" i="1" dirty="0">
                <a:solidFill>
                  <a:srgbClr val="373737"/>
                </a:solidFill>
                <a:ea typeface="맑은 고딕"/>
                <a:hlinkClick r:id="rId4"/>
              </a:rPr>
              <a:t>: Az LCA-tól a körforgásos tervezésig: összehasonlító tanulmány a beépített környezet digitális eszközeiről</a:t>
            </a:r>
            <a:endParaRPr lang="ko-KR" altLang="en-US" sz="1200" i="1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Olvassa el: </a:t>
            </a:r>
            <a:r>
              <a:rPr lang="en-GB" sz="1200" i="1" noProof="0" dirty="0">
                <a:solidFill>
                  <a:srgbClr val="373737"/>
                </a:solidFill>
                <a:hlinkClick r:id="rId5"/>
              </a:rPr>
              <a:t>A körforgásosság mint a tömegközlekedés energetikai átállásának hajtóereje – pillantás a jövőbe</a:t>
            </a:r>
            <a:r>
              <a:rPr lang="en-GB" sz="1200" i="1" noProof="0" dirty="0">
                <a:solidFill>
                  <a:srgbClr val="373737"/>
                </a:solidFill>
              </a:rPr>
              <a:t>. </a:t>
            </a:r>
            <a:endParaRPr lang="en-GB" sz="1200" noProof="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6"/>
              </a:rPr>
              <a:t>Tudjon meg többet az Every1 projekt tanulási anyagaival kapcsolatban.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693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Köszönetnyilvánítás</a:t>
            </a:r>
          </a:p>
          <a:p>
            <a:pPr latinLnBrk="0"/>
            <a:r>
              <a:rPr lang="en-GB" dirty="0"/>
              <a:t>A </a:t>
            </a:r>
            <a:r>
              <a:rPr lang="en-GB" i="1" dirty="0"/>
              <a:t>„Körforgás és a digitális energetikai átállás” </a:t>
            </a:r>
            <a:r>
              <a:rPr lang="en-GB" dirty="0"/>
              <a:t>című diavetítés az Every1 projekt keretében készült, és – ellenkező jelölés hiányában – </a:t>
            </a:r>
            <a:r>
              <a:rPr lang="en-GB" dirty="0">
                <a:hlinkClick r:id="rId3"/>
              </a:rPr>
              <a:t>CC BY-SA 4.0 </a:t>
            </a:r>
            <a:r>
              <a:rPr lang="en-GB" dirty="0"/>
              <a:t>licenc alatt áll.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 prezentációban a következő képek szerepelnek: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Borítókép: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Circular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by @ondasderuido,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 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Bevezető szöveg kép: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Circular lights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by Hugh Bell,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</a:t>
            </a:r>
            <a:endParaRPr lang="en-US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Első kérdés: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Reduce Reuse Recycle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(Csökkentés, újrahasznosítás, újrafeldolgozás) Steve Snodgrass,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Második kérdés: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Circular Patterns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(Körkörös minták) Henry Burrows,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Harmadik kérdés: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data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Arismendy Polanco,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Public Domain Mark 1.0 Universal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Negyedik kérdés: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Digitális város,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szerző: scratch-media, licenc: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CC BY-NC-ND 2.0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Ötödik kérdés: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Magas épület sok ablakkal, háttérben a Bosco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Verticale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José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Jóvena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alapján.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Hatodik kérdés: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7"/>
              </a:rPr>
              <a:t>Recycling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Andy Arthur,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 2.0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Hetedik kérdés: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 Learntek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által készített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8"/>
              </a:rPr>
              <a:t>Data-Analytics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9"/>
              </a:rPr>
              <a:t>CC0 1.0 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alatt áll.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Nyolcadik kérdés: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20"/>
              </a:rPr>
              <a:t>Blockchains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Mario A.P.,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Kilencedik kérdés: Daniel Funes Fuentes által készített,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21"/>
              </a:rPr>
              <a:t>függő cserepekbe ültető személy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licenc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alapján. </a:t>
            </a:r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körforgásosság vizsgálatát kilenc kérdés strukturálja. Kérjük, szánjon egy pillanatot minden egyes kérdés átgondolására, mielőtt továbblépne a következő diára.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A kérdéseket egymás után is végigmeheted. Vagy a menüből kiválaszthatod azt a kérdést, amelyet először szeretnél megvizsgálni.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773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54B69-0203-F9BF-B499-1353677C4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F9463-E3C2-00D4-71A5-CA8BF619C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B25085-42F5-01C2-0689-94426CAA5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Köszönetnyilvánítás</a:t>
            </a: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 következő források alapján készült ez az előadás: </a:t>
            </a:r>
          </a:p>
          <a:p>
            <a:pPr latinLnBrk="0"/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Bl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E., Bergeling, E., Watkins, E. &amp; Marchetti, E. (2024. június)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Körforgásos stratégiák és fenntartható erőforrás-gazdálkodás a tiszta energia átállás védelme érdekében.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Európai Környezetpolitikai Intézet (IEEP).  </a:t>
            </a:r>
            <a:r>
              <a:rPr lang="en-US" u="sng" dirty="0">
                <a:solidFill>
                  <a:schemeClr val="hlink"/>
                </a:solidFill>
                <a:latin typeface="Public Sans"/>
                <a:ea typeface="Public Sans"/>
                <a:cs typeface="Public Sans"/>
                <a:sym typeface="Public Sans"/>
                <a:hlinkClick r:id="rId3"/>
              </a:rPr>
              <a:t>https://circulareconomy.europa.eu/platform/en/knowledge/circularity-strategies-and-sustainable-resource-management-safeguard-clean-energy-transition</a:t>
            </a:r>
            <a:endParaRPr lang="en-US" dirty="0">
              <a:latin typeface="Public Sans"/>
              <a:ea typeface="Public Sans"/>
              <a:cs typeface="Public Sans"/>
              <a:sym typeface="Public Sans"/>
            </a:endParaRPr>
          </a:p>
          <a:p>
            <a:pPr latinLnBrk="0"/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Gate C &amp; Gravis, L. (2023)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 körforgásos energiaátállásért: cselekvési terv az ipar, a politikai döntéshozók és a befektetők számára.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Green Purposes Company &amp; Gate C. 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https://circulareconomy.europa.eu/platform/sites/default/files/2023-06/Circular-energy-transition.pdf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R="0" lvl="0" algn="l" rtl="0" latinLnBrk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R="0" lvl="0" algn="l" rtl="0" latinLnBrk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DCE96-8F29-4E17-B80F-35319575A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818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Köszönöm!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96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Kilenc kérdés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az energia digitalizálásáról 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és körforgásos gazdaságról </a:t>
            </a:r>
            <a:endParaRPr lang="en-GB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Mi a körforgásos gazdaság és hogyan alkalmazható az energetikai szektorban?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Hogyan támogatja az Európai Unió a körforgásos gazdaságot az energetikai szektorban?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Hogyan alakítja át a digitalizáció az energiaszektort?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Hogyan működnek együtt a körforgásos gazdaság és a digitalizáció a fenntartható jövő elérése érdekében?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Hogyan alkalmazhatók a körforgásos gazdaság elvei az erőforrás-hatékonyság maximalizálása érdekében az energetikai szektorban?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Hogyan alkalmazható a körforgásos gazdaság a megújuló energia és az energiatárolási technológiák területén?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Hogyan alakítják át a digitális technológiák az energetikai szektort?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Hogyan járhat a blokklánc-technológia előnyökkel az energiaszektor számára?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Hogyan ötvöződik a körforgásos gazdaság és a digitalizáció az energetikai szektorban?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589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A körforgásos gazdaság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Mi az a körforgásos gazdaság és hogyan alkalmazható az energetikai szektorban?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48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A körforgásos gazdaság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Az energetikai szektorban a körforgásos gazdaság a „kitermelés, gyártás, felhasználás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és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ártalmatlanítás” modelljétől való elmozdulást jelenti.  A körforgásos gazdaság a hulladék minimalizálását és az erőforrások maximális kihasználását hangsúlyozza.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dirty="0">
                <a:ea typeface="Public Sans"/>
                <a:cs typeface="Public Sans"/>
                <a:sym typeface="Public Sans"/>
              </a:rPr>
              <a:t>Az energetikai technológiák élettartama maximalizálható a hulladéktermelés minimalizálásával és az értékes anyagok visszanyerésével. </a:t>
            </a:r>
            <a:r>
              <a:rPr lang="en-GB" sz="1200" dirty="0"/>
              <a:t>A körforgásosság segít csökkenteni a környezeti hatást és támogatja az átállást egy fenntarthatóbb és ellenállóbb energiarendszerre. 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A digitális technológiák, mint például az adatelemzés, az intelligens hálózatok és a blokklánc, döntő szerepet játszanak a körforgásos stratégiák megvalósításában és optimalizálásában az energiaágazatban. </a:t>
            </a:r>
          </a:p>
          <a:p>
            <a:pPr latinLnBrk="0"/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453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A körforgásos gazdaság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A körforgásos gazdaság alapelvei a következők:</a:t>
            </a:r>
          </a:p>
          <a:p>
            <a:pPr latinLnBrk="0"/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b="1" noProof="0" dirty="0">
                <a:ea typeface="Public Sans"/>
                <a:cs typeface="Public Sans"/>
                <a:sym typeface="Public Sans"/>
              </a:rPr>
              <a:t>Csökkentés: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Az energiafogyasztás és a hulladék mennyiségének minimalizálása a következőképpen: </a:t>
            </a:r>
          </a:p>
          <a:p>
            <a:pPr latinLnBrk="0"/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	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Energiahatékonysági intézkedések.</a:t>
            </a:r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	Az energiafelhasználás ösztönzése csúcsidőn kívüli időszakokban.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	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Fenntartható energiatechnológiák </a:t>
            </a:r>
            <a:r>
              <a:rPr lang="en-GB" sz="1200" noProof="0" dirty="0" err="1">
                <a:ea typeface="Public Sans"/>
                <a:cs typeface="Public Sans"/>
                <a:sym typeface="Public Sans"/>
              </a:rPr>
              <a:t>alkalmazása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.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b="1" dirty="0">
                <a:ea typeface="Public Sans"/>
                <a:cs typeface="Public Sans"/>
                <a:sym typeface="Public Sans"/>
              </a:rPr>
              <a:t>Újrafelhasználás: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Az energetikai infrastruktúra és alkatrészek újbóli felhasználása vagy új alkalmazási területek keresése. Például: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A leszerelt szélturbina lapátok újrahasznosítása gyalogos hidakhoz.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Elektromos járművek akkumulátorainak felhasználása hálózati méretű energiatárolásra.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01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Körforgásos gazdaság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b="1" dirty="0">
                <a:ea typeface="Public Sans"/>
                <a:cs typeface="Public Sans"/>
                <a:sym typeface="Public Sans"/>
              </a:rPr>
              <a:t>Újrahasznosítás: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Értékes anyagok visszanyerése az élettartamuk végéhez érkezett energiatechnológiákból. Például:  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Napelemek újrahasznosítása.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Ritkaföldfémek visszanyerése szélturbinákból.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924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Az Európai Unió kezdeményezései az energiaágazatban a körforgásos gazdaság előmozdítására</a:t>
            </a: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Hogyan támogatja az Európai Unió a körforgásos gazdaságot az energetikai szektorban?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81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2DCE0-FF8D-4ED2-3C1F-16DB811E499D}"/>
              </a:ext>
            </a:extLst>
          </p:cNvPr>
          <p:cNvSpPr txBox="1"/>
          <p:nvPr userDrawn="1"/>
        </p:nvSpPr>
        <p:spPr>
          <a:xfrm>
            <a:off x="2241449" y="6072366"/>
            <a:ext cx="534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projekt az Európai Unió Horizont kutatási és innovációs programjának (2021–2027) támogatásában részesült, a 101075596 számú támogatási megállapodás keretében. A jelen anyag tartalmáért kizárólag az Every1 projekt felelős, és az nem feltétlenül tükrözi az Európai Unió véleményét. A prezentáció </a:t>
            </a:r>
            <a:r>
              <a:rPr lang="hu-HU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 </a:t>
            </a:r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 alatt áll</a:t>
            </a:r>
            <a:r>
              <a:rPr lang="hu-HU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, </a:t>
            </a:r>
            <a:r>
              <a:rPr lang="hu-HU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hacsak másképp nem jelezzük. </a:t>
            </a:r>
            <a:endParaRPr lang="hu-HU" sz="10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D42080-6637-D55C-9FDD-BE17066CCF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8" y="6210794"/>
            <a:ext cx="2098431" cy="4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energy-climate-change-environment/standards-tools-and-labels/products-labelling-rules-and-requirements/ecodesign-sustainable-products-regulation_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hyperlink" Target="https://www.iea.org/policies/15696-european-raw-materials-initiativ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nment.ec.europa.eu/topics/waste-and-recycling/waste-framework-directive_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hyperlink" Target="https://single-market-economy.ec.europa.eu/sectors/raw-materials/areas-specific-interest/critical-raw-materials_en#critical-raw-materials-ac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do.org/sites/default/files/unido-publications/2025-06/Circular%20Economy%20and%20Digitalization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sites/default/files/2024-02/SMART-CIRCUIT_Circular-Success-Stories_brochure_fv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1-1050/15/17/13165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interreg-central.eu/news/circularity-as-a-driver-of-the-energy-transition-in-public-transport-a-look-into-the-future/" TargetMode="External"/><Relationship Id="rId4" Type="http://schemas.openxmlformats.org/officeDocument/2006/relationships/hyperlink" Target="https://circulareconomy.europa.eu/platform/en/knowledge/lca-circular-design-comparative-study-digital-tools-built-environment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stevensnodgrass/5548193945/in/photolist-9sgWLi-5jTpcz-2feKdqn-66mxHi-9EC2pg-ig4zE9-5k4yb3-8dxN6p-7waL6b-evzM8E-61Vhgc-oDF5P5-4HcqTh-86DdbS-e4kpMs-7Neuk-dECiWm-2kSZ3Xd-Gz7Aa-2kSS5Zk-8qUzBR-2kSUvDn-2kJawxP-HTGCZg-J8Rd1G-9PymkC-6GjVzx-2kSUY37-5aueeT-ebbTvo-6oPYRA-2kSZ3WB-5pxwNk-cpcUm9-a2hsRH-4a9y5d-2oxEvHN-7NuBgq-LRrGc-2oVpDUj-9BYo5n-wuEyG-rmhfBE-aMJEiB-LaxZC-5GXQh7-4rLiiH-nzXEXQ-7WmKPi-3qjySW" TargetMode="External"/><Relationship Id="rId13" Type="http://schemas.openxmlformats.org/officeDocument/2006/relationships/hyperlink" Target="https://www.flickr.com/photos/26395486@N00/11040990083/" TargetMode="External"/><Relationship Id="rId18" Type="http://schemas.openxmlformats.org/officeDocument/2006/relationships/hyperlink" Target="https://www.flickr.com/photos/153724200@N07/40932460914/in/photolist-25n4yyJ-2odVTUR-26RhsEy-26RhsUG-28egisc-hADJ8X-9uZMt-5jhfU6-2qun34M-Mpb6X1-2qsoChq-JjjPbG-2gVgBDF-4SawTh-2oWwFwY-2gVikgB-2564itF-7S6UX7-2hy98BL-9rCDJp-2hzoRjj-2hxXktV-GN1rT4-2hzjuNi-2g5DqMg-2hy7SMX-riCyxz-rW7fzn-Q9DhTa-rXQSF1-RNKgg5-JjjPhd-2eq7vbd-RQXAm3-2hzp4eS-2cw8mMR-2hRQtUP-26rPCtp-29gMpro-2564iya-MQjyo9-2hxJzsN-qNt2Rp-MTpJLp-2ddsrwi-2hdmx5p-2gUhgNH-2gViDpA-2gViCB8-JjjPw1" TargetMode="External"/><Relationship Id="rId3" Type="http://schemas.openxmlformats.org/officeDocument/2006/relationships/hyperlink" Target="https://creativecommons.org/licenses/by-sa/4.0/deed.en" TargetMode="External"/><Relationship Id="rId21" Type="http://schemas.openxmlformats.org/officeDocument/2006/relationships/hyperlink" Target="https://unsplash.com/photos/person-planting-on-hanged-pots-TyLw3IQALMs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creativecommons.org/publicdomain/mark/1.0/" TargetMode="External"/><Relationship Id="rId17" Type="http://schemas.openxmlformats.org/officeDocument/2006/relationships/hyperlink" Target="https://www.flickr.com/photos/andyarthur/5837677046/in/photolist-dRst2P-5BWz7p-2nYFwNJ-9TRC1f-2feKdqn-3qqUHB-x15w96-ftpVb7-ftayRp-ftpVco-ftpV8E-ftayTB-ftpVhs-2pyWdn5-5aueeT-58Kvg4-8qUzBR-J8Rd1G-6mcr7C-8dxN6p-rpZcTs-5ayvXG-5auf8a-aPX2FM-5audxB-2oVpDUj-5aueCi-LaxZC-6YDcdz-4H8gnk-9AkH2j-fcbtxu-2iSxdkL-6YDcdx-7SDCtc-Suw685-KXuo4J-2fpbh9a-9sgWLi-3ZT5ED-dSCtsR-2oPqdxC-7J88iY-r1pNjt-8UA5Dg-86DdbS-7ynBCB-2TWLWf-2nYGYB8" TargetMode="External"/><Relationship Id="rId2" Type="http://schemas.openxmlformats.org/officeDocument/2006/relationships/notesSlide" Target="../notesSlides/notesSlide29.xml"/><Relationship Id="rId16" Type="http://schemas.openxmlformats.org/officeDocument/2006/relationships/hyperlink" Target="https://unsplash.com/license" TargetMode="External"/><Relationship Id="rId20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htb/1370295502/in/photolist-36687w-aJJP4r-7F5r95-rVMDi9-26JaFEY-4HdwZ-25iTEe-aJJQHr-25b7rHv-5BJMTE-azuJ2V-8H3Whu-2iDxPHP-25iTNp-25iTYe-2qaiLPk-KCLx9-2o5ezyg-4JmJDu-2nJ4kaA-GruDe-5kPSPk-9yaV4u-2kqTWPz-2pMTufn-4NVx8Y-2paqXHC-58TUTv-294KMu-2oaxdpD-4NRfBx-5hA7n9-cF2g7o-89FTAU-5Snvty-BphRdo-djwoN4-9SjmJ9-e8Lani-yXdeRb-5cx3oj-6yoGSA-2pw7keQ-91RvWm-5hvLsn-91RvWo-sfKqVM-azLuTY-QH5Ms8-7HgQwz" TargetMode="External"/><Relationship Id="rId11" Type="http://schemas.openxmlformats.org/officeDocument/2006/relationships/hyperlink" Target="https://www.flickr.com/photos/149077469@N03/30993060636/in/photolist-9RUJjr-8D38WR-8VUxZy-9AuxJA-9ErHc8-9jP27f-9hEJ6T-pra3h4-PdKx9q-8FPmHq-efSZMd-8KgGy4-9FD3oe-9g3r4Q-b9KAfB-mMzpcZ-9hHDGS-efMf16-dvgx7A-9FbkkW-8DZUDu-9Fby4L-mMzupH-9z6fSz-YK121N-9MJamz-9jP2Sb-9hEJNV-8JaB4B-a8fJwH-8WKBsr-mMzsmp-rpCN49-9RXEdA-9HvjEN-9xCD8i-7vzoVt-mMB4UC-mMB2Dq-6D43GH-9t43hg-mMB6k3-efMf4R-2mHg3uB-9hHQyL-9hHMKo-2nZHx3e-bEJGQ6-9jP42s-8PHBDs" TargetMode="External"/><Relationship Id="rId5" Type="http://schemas.openxmlformats.org/officeDocument/2006/relationships/hyperlink" Target="https://creativecommons.org/licenses/by-sa/2.0/" TargetMode="External"/><Relationship Id="rId15" Type="http://schemas.openxmlformats.org/officeDocument/2006/relationships/hyperlink" Target="https://unsplash.com/photos/a-tall-building-with-many-windows-with-bosco-verticale-in-the-background-dTQqLjGEj18" TargetMode="External"/><Relationship Id="rId10" Type="http://schemas.openxmlformats.org/officeDocument/2006/relationships/hyperlink" Target="https://www.flickr.com/photos/foilman/53171472824/in/photolist-2p1zGps-5cx3oj-2pw7keQ-5q6U5x-5hvLsn-91RvWo-sfKqVM-QH5Ms8-7HgQwz-91RvWh-puYkz-ghcNtr-2mYJbKw-5hA7s3-5hvL9H-pik8S-a9QCDx-2kZyF5o-2j5mkGM-2hDrzK3-EMm4vU-a9Qzqa-2n2w6N1-tE4bTd-FqhsCT-eNHnF4-ejnWM9-4QNXMH-dskWLS-oSFgzy-2nJy6ee-2cuMHhF-23CgCY-dhtRdC-mLwoPC-2oMJddX-kv9nn-2oBTcnS-pdwE34-moYKPc-6xqMJx-6xyACY-noC7YK-bcDtFH-5onBwK-bcDuhe-5NYeUj-bcDtYx-5MuTz3-KGPsiW" TargetMode="External"/><Relationship Id="rId19" Type="http://schemas.openxmlformats.org/officeDocument/2006/relationships/hyperlink" Target="https://creativecommons.org/publicdomain/zero/1.0/" TargetMode="External"/><Relationship Id="rId4" Type="http://schemas.openxmlformats.org/officeDocument/2006/relationships/hyperlink" Target="https://www.flickr.com/photos/ondasderuido/7475229188/in/photolist-coyvcS-Rrtqm2-QdBjXt-5bj8NF-zbJg87-cYgCmJ-D6N11u-TGPZz5-yP3Ru-36687w-aJJP4r-7F5r95-rVMDi9-26JaFEY-4HdwZ-25iTEe-aJJQHr-25b7rHv-5BJMTE-azuJ2V-8H3Whu-2iDxPHP-25iTNp-25iTYe-2qaiLPk-KCLx9-2o5ezyg-4JmJDu-2nJ4kaA-GruDe-5kPSPk-9yaV4u-2kqTWPz-2pMTufn-4NVx8Y-2paqXHC-58TUTv-294KMu-2oaxdpD-4NRfBx-5hA7n9-cF2g7o-89FTAU-5Snvty-BphRdo-djwoN4-9SjmJ9-e8Lani-yXdeRb-5cx3oj" TargetMode="External"/><Relationship Id="rId9" Type="http://schemas.openxmlformats.org/officeDocument/2006/relationships/hyperlink" Target="https://creativecommons.org/licenses/by/2.0/" TargetMode="External"/><Relationship Id="rId14" Type="http://schemas.openxmlformats.org/officeDocument/2006/relationships/hyperlink" Target="https://creativecommons.org/licenses/by-nc-nd/2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en/knowledge/circularity-strategies-and-sustainable-resource-management-safeguard-clean-energy-transiti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rculareconomy.europa.eu/platform/sites/default/files/2023-06/Circular-energy-transition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C36F-74B8-BC2B-21AC-F2FCB28C8A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1470" y="1668780"/>
            <a:ext cx="6949440" cy="406908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rtl="0" eaLnBrk="1" latinLnBrk="0" hangingPunct="1"/>
            <a:r>
              <a:rPr lang="hu-HU" sz="6600" kern="1200" noProof="1">
                <a:solidFill>
                  <a:srgbClr val="231F20"/>
                </a:solidFill>
                <a:effectLst/>
                <a:latin typeface="Calibri"/>
                <a:ea typeface="맑은 고딕"/>
                <a:cs typeface="Arial"/>
              </a:rPr>
              <a:t>Körforgásosság és a digitális </a:t>
            </a:r>
            <a:br>
              <a:rPr lang="hu-HU" sz="6600" kern="1200" noProof="1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</a:br>
            <a:r>
              <a:rPr lang="hu-HU" sz="6600" kern="1200" noProof="1">
                <a:solidFill>
                  <a:srgbClr val="231F20"/>
                </a:solidFill>
                <a:effectLst/>
                <a:latin typeface="Calibri"/>
                <a:ea typeface="맑은 고딕"/>
                <a:cs typeface="Arial"/>
              </a:rPr>
              <a:t>energiaátállás</a:t>
            </a:r>
            <a:endParaRPr lang="hu-HU" sz="4000" noProof="1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 descr="EVERY1 logo.">
            <a:extLst>
              <a:ext uri="{FF2B5EF4-FFF2-40B4-BE49-F238E27FC236}">
                <a16:creationId xmlns:a16="http://schemas.microsoft.com/office/drawing/2014/main" id="{59EE2B6D-35E4-4C91-CC80-BAA946F23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4" name="Picture 3" descr="A circular mirror reflecting the silhouette of a tree.">
            <a:extLst>
              <a:ext uri="{FF2B5EF4-FFF2-40B4-BE49-F238E27FC236}">
                <a16:creationId xmlns:a16="http://schemas.microsoft.com/office/drawing/2014/main" id="{B709A27C-2D44-C83A-FD7D-D74368945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87" y="2040882"/>
            <a:ext cx="4510213" cy="29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1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3682652" y="2182039"/>
            <a:ext cx="813186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>
              <a:buClr>
                <a:srgbClr val="000000"/>
              </a:buClr>
            </a:pPr>
            <a:r>
              <a:rPr lang="hu-HU" sz="2000" b="1" noProof="1">
                <a:ea typeface="Public Sans"/>
                <a:cs typeface="Public Sans"/>
                <a:sym typeface="Public Sans"/>
              </a:rPr>
              <a:t>Körforgásos tervezés</a:t>
            </a:r>
            <a:r>
              <a:rPr lang="hu-HU" sz="2000" noProof="1">
                <a:ea typeface="Public Sans"/>
                <a:cs typeface="Public Sans"/>
                <a:sym typeface="Public Sans"/>
              </a:rPr>
              <a:t>: Az energetikai technológiák tervezése során a tartósságra, a javíthatóságra és az újrahasznosíthatóságra kell összpontosítani.</a:t>
            </a:r>
          </a:p>
          <a:p>
            <a:pPr lvl="0" latinLnBrk="0">
              <a:buClr>
                <a:srgbClr val="000000"/>
              </a:buClr>
            </a:pPr>
            <a:endParaRPr lang="hu-HU" sz="1100" noProof="1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hu-HU" sz="2000" noProof="1">
                <a:ea typeface="Public Sans"/>
                <a:cs typeface="Public Sans"/>
                <a:sym typeface="Public Sans"/>
              </a:rPr>
              <a:t>Az </a:t>
            </a:r>
            <a:r>
              <a:rPr lang="hu-HU" sz="2000" u="sng" noProof="1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3"/>
              </a:rPr>
              <a:t>EU ökodizájn irányelve </a:t>
            </a:r>
            <a:r>
              <a:rPr lang="hu-HU" sz="2000" noProof="1">
                <a:ea typeface="Public Sans"/>
                <a:cs typeface="Public Sans"/>
                <a:sym typeface="Public Sans"/>
              </a:rPr>
              <a:t>minimális energiahatékonysági szabványokat határoz meg az energiahatékonysági termékek számára, és elősegíti a tartós és javítható termékek tervezését.</a:t>
            </a:r>
          </a:p>
          <a:p>
            <a:pPr lvl="0" latinLnBrk="0">
              <a:buClr>
                <a:srgbClr val="000000"/>
              </a:buClr>
            </a:pPr>
            <a:endParaRPr lang="hu-HU" sz="1100" noProof="1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hu-HU" sz="2000" b="1" noProof="1">
                <a:ea typeface="Public Sans"/>
                <a:cs typeface="Public Sans"/>
                <a:sym typeface="Public Sans"/>
              </a:rPr>
              <a:t>Anyaghatékonyság</a:t>
            </a:r>
            <a:r>
              <a:rPr lang="hu-HU" sz="2000" noProof="1">
                <a:ea typeface="Public Sans"/>
                <a:cs typeface="Public Sans"/>
                <a:sym typeface="Public Sans"/>
              </a:rPr>
              <a:t>: Az energetikai technológiákban és infrastruktúrában felhasznált anyagok mennyiségének csökkentése.</a:t>
            </a:r>
          </a:p>
          <a:p>
            <a:pPr lvl="0" latinLnBrk="0">
              <a:buClr>
                <a:srgbClr val="000000"/>
              </a:buClr>
            </a:pPr>
            <a:endParaRPr lang="hu-HU" sz="1100" noProof="1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hu-HU" sz="2000" noProof="1">
                <a:ea typeface="Public Sans"/>
                <a:cs typeface="Public Sans"/>
                <a:sym typeface="Public Sans"/>
              </a:rPr>
              <a:t>Az </a:t>
            </a:r>
            <a:r>
              <a:rPr lang="hu-HU" sz="2000" u="sng" noProof="1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EU nyersanyag-kezdeményezésének </a:t>
            </a:r>
            <a:r>
              <a:rPr lang="hu-HU" sz="2000" noProof="1">
                <a:ea typeface="Public Sans"/>
                <a:cs typeface="Public Sans"/>
                <a:sym typeface="Public Sans"/>
              </a:rPr>
              <a:t>célja a kritikus nyersanyagokhoz való hozzáférés biztosítása, ideértve a megújuló energiatechnológiákban használtakat is, valamint azok hatékony felhasználásának ösztönzése.</a:t>
            </a:r>
            <a:endParaRPr lang="hu-HU" sz="2000" noProof="1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C0E16-9631-44D5-06E1-B08BD5C8A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1" y="3078272"/>
            <a:ext cx="3189230" cy="229893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099B5E6-89CE-0B23-B7C5-514CAFF0C2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1030" y="593725"/>
            <a:ext cx="1098042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Az Európai Unió kezdeményezései a körforgásos gazdaság előmozdítására az energetikai ágazatban: Körforgásos gazdaságra tervezés és anyaghatékonyság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42143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DF767-AB8C-4235-504F-39D40423E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0C52C0-5A7C-CDC7-4686-D3B4F7A5FCE8}"/>
              </a:ext>
            </a:extLst>
          </p:cNvPr>
          <p:cNvSpPr txBox="1"/>
          <p:nvPr/>
        </p:nvSpPr>
        <p:spPr>
          <a:xfrm>
            <a:off x="3620022" y="2155729"/>
            <a:ext cx="819449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>
              <a:buClr>
                <a:srgbClr val="000000"/>
              </a:buClr>
            </a:pPr>
            <a:r>
              <a:rPr lang="hu-HU" sz="2000" b="1" noProof="1">
                <a:ea typeface="Public Sans"/>
                <a:cs typeface="Public Sans"/>
                <a:sym typeface="Public Sans"/>
              </a:rPr>
              <a:t>Hulladékcsökkentés: </a:t>
            </a:r>
            <a:r>
              <a:rPr lang="hu-HU" sz="2000" noProof="1">
                <a:ea typeface="Public Sans"/>
                <a:cs typeface="Public Sans"/>
                <a:sym typeface="Public Sans"/>
              </a:rPr>
              <a:t>Az energiatechnológiák gyártása, üzemeltetése és élettartamuk végén történő kezelése során keletkező hulladék mennyiségének minimalizálása.</a:t>
            </a:r>
          </a:p>
          <a:p>
            <a:pPr lvl="0" latinLnBrk="0">
              <a:buClr>
                <a:srgbClr val="000000"/>
              </a:buClr>
            </a:pPr>
            <a:endParaRPr lang="hu-HU" sz="1100" noProof="1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hu-HU" sz="2000" noProof="1">
                <a:ea typeface="Public Sans"/>
                <a:cs typeface="Public Sans"/>
                <a:sym typeface="Public Sans"/>
              </a:rPr>
              <a:t>Az </a:t>
            </a:r>
            <a:r>
              <a:rPr lang="hu-HU" sz="2000" u="sng" noProof="1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3"/>
              </a:rPr>
              <a:t>EU hulladékkeretirányelve </a:t>
            </a:r>
            <a:r>
              <a:rPr lang="hu-HU" sz="2000" noProof="1">
                <a:ea typeface="Public Sans"/>
                <a:cs typeface="Public Sans"/>
                <a:sym typeface="Public Sans"/>
              </a:rPr>
              <a:t>célokat tűz ki a hulladékcsökkentés és az újrahasznosítás terén, ideértve az elektromos és elektronikus berendezésekből származó hulladékokat (WEEE) és az elemeket is.  </a:t>
            </a:r>
          </a:p>
          <a:p>
            <a:pPr lvl="0" latinLnBrk="0">
              <a:buClr>
                <a:srgbClr val="000000"/>
              </a:buClr>
            </a:pPr>
            <a:endParaRPr lang="hu-HU" sz="1100" noProof="1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hu-HU" sz="2000" b="1" noProof="1">
                <a:ea typeface="Public Sans"/>
                <a:cs typeface="Public Sans"/>
                <a:sym typeface="Public Sans"/>
              </a:rPr>
              <a:t>Erőforrás-visszanyerés: </a:t>
            </a:r>
            <a:r>
              <a:rPr lang="hu-HU" sz="2000" noProof="1">
                <a:ea typeface="Public Sans"/>
                <a:cs typeface="Public Sans"/>
                <a:sym typeface="Public Sans"/>
              </a:rPr>
              <a:t>Értékes anyagok visszanyerése az élettartamuk végéhez érkezett energiatechnológiákból újrahasznosítás és újrafelhasználás révén.</a:t>
            </a:r>
          </a:p>
          <a:p>
            <a:pPr lvl="0" latinLnBrk="0">
              <a:buClr>
                <a:srgbClr val="000000"/>
              </a:buClr>
            </a:pPr>
            <a:endParaRPr lang="hu-HU" sz="1100" noProof="1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hu-HU" sz="2000" noProof="1">
                <a:ea typeface="Public Sans"/>
                <a:cs typeface="Public Sans"/>
                <a:sym typeface="Public Sans"/>
              </a:rPr>
              <a:t>Az </a:t>
            </a:r>
            <a:r>
              <a:rPr lang="hu-HU" sz="2000" u="sng" noProof="1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EU kritikus nyersanyagokról szóló törvényének </a:t>
            </a:r>
            <a:r>
              <a:rPr lang="hu-HU" sz="2000" noProof="1">
                <a:ea typeface="Public Sans"/>
                <a:cs typeface="Public Sans"/>
                <a:sym typeface="Public Sans"/>
              </a:rPr>
              <a:t>célja a kritikus nyersanyagok ellátásának biztosítása, valamint azok visszanyerésének és újrahasznosításának előmozdítása.</a:t>
            </a:r>
            <a:endParaRPr lang="hu-HU" sz="2000" noProof="1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AEDF3-720B-BE5D-D5E4-4B7C241B6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1" y="3078272"/>
            <a:ext cx="3189230" cy="229893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5929DDF-933C-A592-312E-5B6E95BE6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310" y="685165"/>
            <a:ext cx="1086612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Az Európai Unió kezdeményezései az energiaágazatban a körforgásos gazdaság előmozdítására: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Hulladékcsökkentés és erőforrás-visszanyerés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2536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00715-BE5C-83B2-F029-DCC5FBD09A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A digitális energetikai átállás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3131507"/>
            <a:ext cx="10421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hu-HU" sz="4400" i="1" noProof="1">
                <a:solidFill>
                  <a:schemeClr val="accent5"/>
                </a:solidFill>
              </a:rPr>
              <a:t>Hogyan alakítja át a digitalizáció az energetikai szektort?</a:t>
            </a:r>
          </a:p>
          <a:p>
            <a:pPr algn="ctr" latinLnBrk="0"/>
            <a:endParaRPr lang="hu-HU" sz="4400" i="1" noProof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9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3444658" y="2090088"/>
            <a:ext cx="8517698" cy="42627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hu-HU" sz="2000" noProof="1">
                <a:ea typeface="+mn-lt"/>
                <a:cs typeface="+mn-lt"/>
                <a:sym typeface="Public Sans"/>
              </a:rPr>
              <a:t>A digitalizálás alapvetően megváltoztatja az energetikai szektort az alábbiak révén: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hu-HU" sz="2000" noProof="1">
                <a:ea typeface="+mn-lt"/>
                <a:cs typeface="+mn-lt"/>
                <a:sym typeface="Public Sans"/>
              </a:rPr>
              <a:t>Lehetővé teszi az intelligens hálózatok fejlesztését az energiaáramlás optimalizálása érdekében.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hu-HU" sz="2000" noProof="1">
                <a:ea typeface="+mn-lt"/>
                <a:cs typeface="+mn-lt"/>
                <a:sym typeface="Public Sans"/>
              </a:rPr>
              <a:t>A megújuló energiaforrások integrálása.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hu-HU" sz="2000" noProof="1">
                <a:ea typeface="+mn-lt"/>
                <a:cs typeface="+mn-lt"/>
                <a:sym typeface="Public Sans"/>
              </a:rPr>
              <a:t>A hálózat stabilitásának javítása.</a:t>
            </a:r>
          </a:p>
          <a:p>
            <a:pPr latinLnBrk="0"/>
            <a:endParaRPr lang="hu-HU" sz="1100" noProof="1">
              <a:ea typeface="+mn-lt"/>
              <a:cs typeface="+mn-lt"/>
              <a:sym typeface="Public Sans"/>
            </a:endParaRPr>
          </a:p>
          <a:p>
            <a:pPr latinLnBrk="0"/>
            <a:r>
              <a:rPr lang="hu-HU" sz="2000" noProof="1">
                <a:ea typeface="+mn-lt"/>
                <a:cs typeface="+mn-lt"/>
                <a:sym typeface="Public Sans"/>
              </a:rPr>
              <a:t>Az adatelemzés és a gépi tanulás döntő szerepet játszik az energiahatékonyság javításában az alábbiak révén: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hu-HU" sz="2000" noProof="1">
                <a:ea typeface="+mn-lt"/>
                <a:cs typeface="+mn-lt"/>
                <a:sym typeface="Public Sans"/>
              </a:rPr>
              <a:t>A pazarlás azonosítása.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hu-HU" sz="2000" noProof="1">
                <a:ea typeface="+mn-lt"/>
                <a:cs typeface="+mn-lt"/>
                <a:sym typeface="Public Sans"/>
              </a:rPr>
              <a:t>A fogyasztás optimalizálása.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hu-HU" sz="2000" noProof="1">
                <a:ea typeface="+mn-lt"/>
                <a:cs typeface="+mn-lt"/>
                <a:sym typeface="Public Sans"/>
              </a:rPr>
              <a:t>A kereslet előrejelzése.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hu-HU" sz="2000" noProof="1">
                <a:ea typeface="+mn-lt"/>
                <a:cs typeface="+mn-lt"/>
                <a:sym typeface="Public Sans"/>
              </a:rPr>
              <a:t>A berendezések meghibásodásának előrejelzése a karbantartási ütemtervek javítása érdekében.</a:t>
            </a:r>
            <a:endParaRPr lang="hu-HU" sz="2000" noProof="1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5985F-DCDC-EB0D-D8C1-BFF212942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0" y="2304788"/>
            <a:ext cx="2746952" cy="1940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94749-2180-DC0E-4625-85C5A078F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0" y="4439727"/>
            <a:ext cx="2746952" cy="194003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5BF94EC-4F6A-3196-D03D-D7C025FE00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300" y="7645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A digitális energetikai átállás: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digitalizálás és adatelemzés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40926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85410-36F1-DC78-29D1-7D7BF934A6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580" y="78803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Szinergiák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726511" y="3181611"/>
            <a:ext cx="10910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hu-HU" sz="4800" i="1" noProof="1">
                <a:solidFill>
                  <a:schemeClr val="accent2"/>
                </a:solidFill>
              </a:rPr>
              <a:t>Hogyan működnek együtt a körforgásos gazdaság és a digitalizáció a fenntartható jövő elérése érdekében?</a:t>
            </a:r>
            <a:endParaRPr lang="hu-HU" sz="4000" i="1" noProof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5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2655518" y="2091846"/>
            <a:ext cx="935189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0" hangingPunct="0"/>
            <a:r>
              <a:rPr lang="hu-HU" sz="2000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körforgásos gazdaság és a digitalizálás egyaránt elengedhetetlen a fenntartható energiaellátás jövőjéhez.  A digitális technológiák elősegíthetik a körforgásos gazdaság elveinek megvalósítását, míg a körforgásos gazdaság fokozhatja a digitalizálás előnyeit.  Például:</a:t>
            </a:r>
            <a:endParaRPr lang="hu-HU" sz="2000" noProof="1"/>
          </a:p>
          <a:p>
            <a:pPr marL="34290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hu-HU" sz="2000" b="1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digitális platformok </a:t>
            </a:r>
            <a:r>
              <a:rPr lang="hu-HU" sz="2000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nyomon követhetik és kezelhetik az erőforrásokat azok teljes életciklusa alatt, lehetővé téve azok jobb újrafelhasználását és újrahasznosítását.</a:t>
            </a:r>
            <a:endParaRPr lang="hu-HU" sz="2000" noProof="1">
              <a:solidFill>
                <a:srgbClr val="231F20"/>
              </a:solidFill>
              <a:ea typeface="Calibri"/>
              <a:cs typeface="Calibri"/>
              <a:sym typeface="Public Sans"/>
            </a:endParaRP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hu-HU" sz="2000" b="1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Az adatelemzés </a:t>
            </a:r>
            <a:r>
              <a:rPr lang="hu-HU" sz="2000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optimalizálhatja az energiafogyasztást és csökkentheti a hulladékot.</a:t>
            </a:r>
            <a:endParaRPr lang="hu-HU" sz="2000" noProof="1">
              <a:ea typeface="Calibri"/>
              <a:cs typeface="Calibri"/>
            </a:endParaRP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hu-HU" sz="2000" b="1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Az intelligens hálózatok </a:t>
            </a:r>
            <a:r>
              <a:rPr lang="hu-HU" sz="2000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elősegíthetik a megújuló energiaforrások integrációját és támogathatják a decentralizált energiarendszerek fejlesztését.</a:t>
            </a: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hu-HU" sz="2000" noProof="1">
              <a:solidFill>
                <a:srgbClr val="2B2C30"/>
              </a:solidFill>
              <a:sym typeface="Public Sans"/>
            </a:endParaRPr>
          </a:p>
          <a:p>
            <a:pPr lvl="0" latinLnBrk="0" hangingPunct="0">
              <a:buClr>
                <a:srgbClr val="000000"/>
              </a:buClr>
              <a:buSzPts val="2800"/>
            </a:pPr>
            <a:r>
              <a:rPr lang="hu-HU" sz="2000" noProof="1"/>
              <a:t>Olvassa el a Körforgásos Gazdaság és Erőforrás-hatékonyság Globális Szövetségének (GACERE) 2025-ös </a:t>
            </a:r>
            <a:r>
              <a:rPr lang="hu-HU" sz="2000" noProof="1">
                <a:hlinkClick r:id="rId3"/>
              </a:rPr>
              <a:t>körforgásos gazdaság és digitalizáció munkadokumentumát</a:t>
            </a:r>
            <a:r>
              <a:rPr lang="hu-HU" sz="2000" noProof="1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B650B-665B-6639-8D8C-E9C568DF1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4" y="3429000"/>
            <a:ext cx="2410016" cy="17191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D1E436-E5B9-4A54-276E-7C91E326A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6628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Szinergiák: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További részletek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41739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BEEA-C51B-2D0C-26CC-43DD26BB00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430" y="70528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Körforgás a digitális energiaszektorban: erőforrás-hatékonyság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651353" y="3181611"/>
            <a:ext cx="11163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hu-HU" sz="4800" i="1" noProof="1">
                <a:solidFill>
                  <a:schemeClr val="accent2"/>
                </a:solidFill>
              </a:rPr>
              <a:t>Hogyan alkalmazhatók a körforgásos gazdaság elvei az erőforrás-hatékonyság maximalizálása érdekében?</a:t>
            </a:r>
          </a:p>
          <a:p>
            <a:pPr algn="ctr" latinLnBrk="0"/>
            <a:endParaRPr lang="hu-HU" sz="4800" i="1" noProof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4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2204581" y="2073904"/>
            <a:ext cx="9987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hu-HU" sz="2400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körforgásos gazdaság elvei az energia termelésének és fogyasztásának teljes folyamatában alkalmazhatók a hulladék minimalizálása és az erőforrások maximális kihasználása érdekében. Ez magában foglalja:</a:t>
            </a:r>
            <a:endParaRPr lang="hu-HU" sz="2400" noProof="1"/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hu-HU" sz="2400" b="1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Körforgásos tervezés.</a:t>
            </a:r>
            <a:endParaRPr lang="hu-HU" sz="2400" noProof="1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hu-HU" sz="2400" b="1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Anyaghatékonyság.</a:t>
            </a:r>
            <a:endParaRPr lang="hu-HU" sz="2400" noProof="1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hu-HU" sz="2400" b="1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Hulladékcsökkentés.</a:t>
            </a:r>
            <a:endParaRPr lang="hu-HU" sz="2400" noProof="1"/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hu-HU" sz="2400" b="1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Erőforrás-visszanyerés.</a:t>
            </a:r>
            <a:endParaRPr lang="hu-HU" sz="2400" noProof="1"/>
          </a:p>
          <a:p>
            <a:pPr lvl="0" latinLnBrk="0"/>
            <a:endParaRPr lang="hu-HU" sz="2400" noProof="1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hu-HU" sz="2400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Ezen stratégiák megvalósításával az energiaszektor jelentősen csökkentheti környezeti hatását és javíthatja az erőforrás-hatékonyságot.    </a:t>
            </a:r>
            <a:endParaRPr lang="hu-HU" sz="2400" noProof="1">
              <a:solidFill>
                <a:srgbClr val="2B2C30"/>
              </a:solidFill>
              <a:sym typeface="Public Sans"/>
            </a:endParaRPr>
          </a:p>
          <a:p>
            <a:pPr lvl="0" latinLnBrk="0"/>
            <a:r>
              <a:rPr lang="hu-HU" sz="2400" noProof="1">
                <a:solidFill>
                  <a:srgbClr val="2B2C30"/>
                </a:solidFill>
                <a:sym typeface="Public Sans"/>
              </a:rPr>
              <a:t>Inspirálódjon a SMART CIRCUIT projekt </a:t>
            </a:r>
            <a:r>
              <a:rPr lang="hu-HU" sz="2400" noProof="1">
                <a:solidFill>
                  <a:srgbClr val="2B2C30"/>
                </a:solidFill>
                <a:sym typeface="Public Sans"/>
                <a:hlinkClick r:id="rId3"/>
              </a:rPr>
              <a:t>körforgásos gazdaság sikertörténeteiből</a:t>
            </a:r>
            <a:r>
              <a:rPr lang="hu-HU" sz="2400" noProof="1">
                <a:solidFill>
                  <a:srgbClr val="2B2C30"/>
                </a:solidFill>
                <a:sym typeface="Public Sans"/>
              </a:rPr>
              <a:t>.</a:t>
            </a:r>
            <a:endParaRPr lang="hu-HU" sz="2400" noProof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BA538-3B5D-EA81-7754-3E88C8864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3056352"/>
            <a:ext cx="1722572" cy="2320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D34AA-40AE-AE0D-8869-608E957B43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300" y="748341"/>
            <a:ext cx="1149477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Körforgás a digitális energiaágazatban: Erőforrás-hatékonyság – További részletek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72612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DB9E-8DE0-F308-0E29-9EEFB552BA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430" y="7537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Körforgás a digitális energiaszektorban: megújuló energia és energiatárolás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676405" y="3266162"/>
            <a:ext cx="11138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hu-HU" sz="4800" i="1" noProof="1">
                <a:solidFill>
                  <a:schemeClr val="accent2"/>
                </a:solidFill>
              </a:rPr>
              <a:t>Hogyan alkalmazható a körforgásos gazdaság a megújuló energia és az energiatárolási technológiák területén?</a:t>
            </a:r>
          </a:p>
          <a:p>
            <a:pPr algn="ctr" latinLnBrk="0"/>
            <a:endParaRPr lang="hu-HU" sz="4800" i="1" noProof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9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4308953" y="2267210"/>
            <a:ext cx="76032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hu-HU" sz="2000" noProof="1">
                <a:ea typeface="Public Sans"/>
                <a:cs typeface="Public Sans"/>
                <a:sym typeface="Public Sans"/>
              </a:rPr>
              <a:t>A körforgásos gazdaság elve alkalmazható a megújuló energia technológiák gyártására, bevezetésére és élettartamuk végi kezelésére. Ez magában foglalja:</a:t>
            </a:r>
            <a:endParaRPr lang="hu-HU" sz="1100" noProof="1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hu-HU" sz="2000" b="1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Fenntartható gyártás</a:t>
            </a:r>
            <a:r>
              <a:rPr lang="hu-HU" sz="2000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: Újrahasznosított anyagok és megújuló energia felhasználása a gyártási folyamatban.</a:t>
            </a:r>
            <a:endParaRPr lang="hu-HU" sz="2000" noProof="1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hu-HU" sz="2000" b="1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Moduláris tervezés: </a:t>
            </a:r>
            <a:r>
              <a:rPr lang="hu-HU" sz="2000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megújuló energia technológiák tervezése moduláris alkatrészekkel, amelyek könnyen javíthatók vagy cserélhetők, így meghosszabbítva azok élettartamát.    </a:t>
            </a:r>
            <a:endParaRPr lang="hu-HU" sz="2000" noProof="1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hu-HU" sz="2000" b="1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Újrahasznosítás és újrafelhasználás: </a:t>
            </a:r>
            <a:r>
              <a:rPr lang="hu-HU" sz="2000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hatékony újrahasznosítási és újrafelhasználási stratégiák kidolgozása az élettartamuk végéhez érkezett megújuló energia technológiák számára. </a:t>
            </a:r>
            <a:endParaRPr lang="hu-HU" sz="2000" noProof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3BCA5-7A1A-C5C9-2A37-22A1465AF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5" y="2858802"/>
            <a:ext cx="3962400" cy="297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F9EF5-F992-2D8D-AEDA-3763A83A7A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730" y="6623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Körforgás a digitális energiaszektorban: Megújuló energia és energiatárolás – További részletek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8169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306868" y="333137"/>
            <a:ext cx="76784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hu-HU" sz="2400" noProof="1"/>
              <a:t>A körforgásosság fogalma kulcsfontosságú szerepet játszik a digitális energetikai átállásban. A körforgásosság elveinek alkalmazása lehetővé teszi számunkra, hogy hatékonyan használjuk az erőforrásokat és csökkentsük a hulladékot az erőforrás életciklusának minden szakaszában. Ebben az előadásban a következőket vizsgáljuk:</a:t>
            </a:r>
          </a:p>
          <a:p>
            <a:pPr latinLnBrk="0"/>
            <a:r>
              <a:rPr lang="hu-HU" sz="2400" noProof="1"/>
              <a:t> </a:t>
            </a:r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hu-HU" sz="2400" noProof="1"/>
              <a:t>Mi a körforgásosság és milyen szerepet játszik a digitális energetikai átállásban.</a:t>
            </a:r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hu-HU" sz="2400" noProof="1"/>
              <a:t>Hogyan járulhat hozzá a körforgásos gazdaság a fenntartható jövőhöz.</a:t>
            </a:r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hu-HU" sz="2400" noProof="1"/>
              <a:t>Néhány példa a körforgásosságra és a különböző típusú digitális energiatechnológiákra.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4C1C7-3EAF-E573-6656-D72E6DDEC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05"/>
            <a:ext cx="4054493" cy="27303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CD2F1E-3319-746E-5C15-3467348EF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679" y="365485"/>
            <a:ext cx="3931920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hu-HU" sz="4000" noProof="1">
                <a:solidFill>
                  <a:schemeClr val="bg1"/>
                </a:solidFill>
              </a:rPr>
              <a:t>Bevezetés </a:t>
            </a:r>
            <a:r>
              <a:rPr lang="hu-HU" sz="4000" baseline="0" noProof="1">
                <a:solidFill>
                  <a:schemeClr val="bg1"/>
                </a:solidFill>
              </a:rPr>
              <a:t>a körforgásosságba</a:t>
            </a:r>
            <a:endParaRPr lang="hu-HU" sz="40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D389-4AB4-05CB-2627-3B5940B1F1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8150" y="70528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Az energia digitalizálása: intelligens hálózatok és adatelemzés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688933" y="3181611"/>
            <a:ext cx="10847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hu-HU" sz="4800" i="1" noProof="1">
                <a:solidFill>
                  <a:schemeClr val="accent2"/>
                </a:solidFill>
              </a:rPr>
              <a:t>Hogyan alakítják át a digitális technológiák az energetikai szektort?</a:t>
            </a:r>
          </a:p>
          <a:p>
            <a:pPr algn="ctr" latinLnBrk="0"/>
            <a:endParaRPr lang="hu-HU" sz="4800" i="1" noProof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7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3995803" y="3205975"/>
            <a:ext cx="8001782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0"/>
            <a:r>
              <a:rPr lang="hu-HU" sz="2400" noProof="1">
                <a:latin typeface="Calibri"/>
                <a:ea typeface="Public Sans"/>
                <a:cs typeface="Public Sans"/>
                <a:sym typeface="Public Sans"/>
              </a:rPr>
              <a:t>A digitális technológiák lehetővé teszik az intelligens energiahálózatok, az úgynevezett </a:t>
            </a:r>
            <a:r>
              <a:rPr lang="hu-HU" sz="2400" b="1" noProof="1">
                <a:latin typeface="Calibri"/>
                <a:ea typeface="Public Sans"/>
                <a:cs typeface="Public Sans"/>
                <a:sym typeface="Public Sans"/>
              </a:rPr>
              <a:t>smart gridek </a:t>
            </a:r>
            <a:r>
              <a:rPr lang="hu-HU" sz="2400" noProof="1">
                <a:latin typeface="Calibri"/>
                <a:ea typeface="Public Sans"/>
                <a:cs typeface="Public Sans"/>
                <a:sym typeface="Public Sans"/>
              </a:rPr>
              <a:t>fejlesztését. </a:t>
            </a:r>
            <a:r>
              <a:rPr lang="hu-HU" sz="2400" noProof="1"/>
              <a:t>A smart gridek képesek:</a:t>
            </a:r>
          </a:p>
          <a:p>
            <a:pPr lvl="0" latinLnBrk="0"/>
            <a:br>
              <a:rPr lang="hu-HU" sz="2400" noProof="1"/>
            </a:br>
            <a:r>
              <a:rPr lang="hu-HU" sz="2400" noProof="1"/>
              <a:t>- optimalizálni az energiaáramlást</a:t>
            </a:r>
            <a:br>
              <a:rPr lang="hu-HU" sz="2400" noProof="1"/>
            </a:br>
            <a:r>
              <a:rPr lang="hu-HU" sz="2400" noProof="1"/>
              <a:t>- integrálni a megújuló energiaforrásokat</a:t>
            </a:r>
            <a:br>
              <a:rPr lang="hu-HU" sz="2400" noProof="1"/>
            </a:br>
            <a:r>
              <a:rPr lang="hu-HU" sz="2400" noProof="1"/>
              <a:t>- növelni a hálózat stabilitását</a:t>
            </a:r>
            <a:endParaRPr lang="hu-HU" sz="2400" noProof="1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E30F7-80C2-1E84-F060-5A99F3752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5" y="3429000"/>
            <a:ext cx="3528288" cy="2016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A4C2ED-5847-9B13-6079-2F8B825EE2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730" y="75005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Energia digitalizálása: intelligens hálózatok és adatelemzés – Intelligens hálózatok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3543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DE889-B6D5-D09B-327A-BA3214D20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9E744-63E1-3887-0405-F2C7008B6293}"/>
              </a:ext>
            </a:extLst>
          </p:cNvPr>
          <p:cNvSpPr txBox="1"/>
          <p:nvPr/>
        </p:nvSpPr>
        <p:spPr>
          <a:xfrm>
            <a:off x="3995803" y="2190313"/>
            <a:ext cx="8001782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0"/>
            <a:r>
              <a:rPr lang="hu-HU" sz="2000" noProof="1">
                <a:latin typeface="Calibri"/>
                <a:ea typeface="Public Sans"/>
                <a:cs typeface="Public Sans"/>
                <a:sym typeface="Public Sans"/>
              </a:rPr>
              <a:t>Az adatelemzés és a gépi tanulás egyre fontosabb szerepet játszik az energetikai szektorban. Az adatelemzés és a gépi tanulás képes: 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hu-HU" sz="2000" noProof="1"/>
              <a:t>energiahatékonyságot biztosítani </a:t>
            </a:r>
            <a:r>
              <a:rPr lang="hu-HU" sz="2000" noProof="1">
                <a:latin typeface="Calibri"/>
                <a:ea typeface="Public Sans"/>
                <a:cs typeface="Public Sans"/>
                <a:sym typeface="Public Sans"/>
              </a:rPr>
              <a:t>az energiapazarlás azonosításával és az energiafogyasztási minták optimalizálásával.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hu-HU" sz="2000" noProof="1">
                <a:latin typeface="Calibri"/>
                <a:ea typeface="Public Sans"/>
                <a:cs typeface="Public Sans"/>
                <a:sym typeface="Public Sans"/>
              </a:rPr>
              <a:t>A kereslet előrejelzésével </a:t>
            </a:r>
            <a:r>
              <a:rPr lang="hu-HU" sz="2000" noProof="1"/>
              <a:t>biztosítani</a:t>
            </a:r>
            <a:r>
              <a:rPr lang="hu-HU" sz="2000" noProof="1">
                <a:latin typeface="Calibri"/>
                <a:ea typeface="Public Sans"/>
                <a:cs typeface="Public Sans"/>
                <a:sym typeface="Public Sans"/>
              </a:rPr>
              <a:t> a megbízható energiaellátást.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hu-HU" sz="2000" noProof="1">
                <a:latin typeface="Calibri"/>
                <a:ea typeface="Public Sans"/>
                <a:cs typeface="Public Sans"/>
                <a:sym typeface="Public Sans"/>
              </a:rPr>
              <a:t>A prediktív karbantartás segítségével előre </a:t>
            </a:r>
            <a:r>
              <a:rPr lang="hu-HU" sz="2000" noProof="1"/>
              <a:t>jelezni</a:t>
            </a:r>
            <a:r>
              <a:rPr lang="hu-HU" sz="2000" noProof="1">
                <a:latin typeface="Calibri"/>
                <a:ea typeface="Public Sans"/>
                <a:cs typeface="Public Sans"/>
                <a:sym typeface="Public Sans"/>
              </a:rPr>
              <a:t> a berendezések meghibásodásait és optimalizálhatják a karbantartási ütemterveket.</a:t>
            </a:r>
          </a:p>
          <a:p>
            <a:pPr lvl="0" latinLnBrk="0"/>
            <a:r>
              <a:rPr lang="hu-HU" sz="2000" noProof="1">
                <a:latin typeface="Calibri"/>
                <a:ea typeface="Public Sans"/>
                <a:cs typeface="Public Sans"/>
                <a:sym typeface="Public Sans"/>
              </a:rPr>
              <a:t>  </a:t>
            </a:r>
          </a:p>
          <a:p>
            <a:pPr lvl="0" latinLnBrk="0"/>
            <a:r>
              <a:rPr lang="hu-HU" sz="2000" noProof="1">
                <a:latin typeface="Calibri"/>
                <a:ea typeface="Public Sans"/>
                <a:cs typeface="Public Sans"/>
                <a:sym typeface="Public Sans"/>
              </a:rPr>
              <a:t>Az adatelemzés kihasználásával az energetikai szektor javíthatja hatékonyságát, csökkentheti költségeit és növelheti az energetikai szolgáltatások megbízhatóságát. </a:t>
            </a:r>
            <a:endParaRPr lang="hu-HU" sz="2000" noProof="1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44F2D-9B7B-1E7C-3A7A-627C38E7C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5" y="3429000"/>
            <a:ext cx="3528288" cy="2016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9A1A5-7D62-5065-F965-71945A6443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430" y="750053"/>
            <a:ext cx="110718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Az energia digitalizálása: intelligens hálózatok és adatelemzés – Adatelemzés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41739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22B91-53D8-D923-E6D5-613BABE9E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F620-B929-1380-3266-8A9DCA3B77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430" y="74231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Az energia digitalizálása és a blokklánc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E8602-7EFC-B58B-3E3B-06665523C31F}"/>
              </a:ext>
            </a:extLst>
          </p:cNvPr>
          <p:cNvSpPr txBox="1"/>
          <p:nvPr/>
        </p:nvSpPr>
        <p:spPr>
          <a:xfrm>
            <a:off x="676405" y="3266162"/>
            <a:ext cx="1113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hu-HU" sz="4800" i="1" noProof="1">
                <a:solidFill>
                  <a:schemeClr val="accent2"/>
                </a:solidFill>
              </a:rPr>
              <a:t>Hogyan járulhat hozzá a blokklánc technológia az energetikai szektor fejlődéséhez?</a:t>
            </a:r>
          </a:p>
        </p:txBody>
      </p:sp>
    </p:spTree>
    <p:extLst>
      <p:ext uri="{BB962C8B-B14F-4D97-AF65-F5344CB8AC3E}">
        <p14:creationId xmlns:p14="http://schemas.microsoft.com/office/powerpoint/2010/main" val="868390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A60F9-EE88-AD5C-0ED2-702F893B8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0E44BD-06F5-8C69-BD7A-153315BF10C2}"/>
              </a:ext>
            </a:extLst>
          </p:cNvPr>
          <p:cNvSpPr txBox="1"/>
          <p:nvPr/>
        </p:nvSpPr>
        <p:spPr>
          <a:xfrm>
            <a:off x="4484318" y="3248125"/>
            <a:ext cx="733019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hu-HU" sz="2400" noProof="1">
                <a:ea typeface="+mn-lt"/>
                <a:cs typeface="+mn-lt"/>
                <a:sym typeface="Public Sans"/>
              </a:rPr>
              <a:t>A blokklánc technológiák értékes eszközök a körforgásos gazdaság támogatásában, mivel:</a:t>
            </a:r>
          </a:p>
          <a:p>
            <a:pPr latinLnBrk="0"/>
            <a:endParaRPr lang="hu-HU" sz="2400" noProof="1">
              <a:ea typeface="+mn-lt"/>
              <a:cs typeface="+mn-lt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hu-HU" sz="2400" noProof="1">
                <a:ea typeface="+mn-lt"/>
                <a:cs typeface="+mn-lt"/>
                <a:sym typeface="Public Sans"/>
              </a:rPr>
              <a:t>növelik az energiaügyletek és az adatkezelés átláthatóságát, biztonságát és hatékonyságát. </a:t>
            </a:r>
          </a:p>
          <a:p>
            <a:pPr latinLnBrk="0"/>
            <a:endParaRPr lang="hu-HU" sz="2400" noProof="1">
              <a:ea typeface="+mn-lt"/>
              <a:cs typeface="+mn-lt"/>
              <a:sym typeface="Public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85008-8E10-5076-370B-3744391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5" y="3429000"/>
            <a:ext cx="4142548" cy="17619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995B6D-14CF-00E9-418F-3CC7663F70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1010" y="8909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Az energia digitalizálása és a blokklánc – Mi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az a blokklánc?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4409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6E650-CA8F-9FD8-0C0B-F33E2147B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82F1BB-759E-6437-0077-30B98204AE19}"/>
              </a:ext>
            </a:extLst>
          </p:cNvPr>
          <p:cNvSpPr txBox="1"/>
          <p:nvPr/>
        </p:nvSpPr>
        <p:spPr>
          <a:xfrm>
            <a:off x="4453133" y="2125028"/>
            <a:ext cx="7503090" cy="4493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0"/>
            <a:r>
              <a:rPr lang="hu-HU" sz="2200" noProof="1">
                <a:ea typeface="Public Sans"/>
                <a:cs typeface="Public Sans"/>
                <a:sym typeface="Public Sans"/>
              </a:rPr>
              <a:t>Az energetikai szektorban a blokklánc a következőkre használható:</a:t>
            </a:r>
            <a:endParaRPr lang="hu-HU" sz="2200" noProof="1"/>
          </a:p>
          <a:p>
            <a:pPr lvl="0" latinLnBrk="0"/>
            <a:endParaRPr lang="hu-HU" sz="2200" b="1" noProof="1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hu-HU" sz="2200" b="1" noProof="1">
                <a:ea typeface="Public Sans"/>
                <a:cs typeface="Public Sans"/>
                <a:sym typeface="Public Sans"/>
              </a:rPr>
              <a:t>Peer-to-Peer energiakereskedelem: </a:t>
            </a:r>
            <a:r>
              <a:rPr lang="hu-HU" sz="2200" noProof="1">
                <a:ea typeface="Public Sans"/>
                <a:cs typeface="Public Sans"/>
                <a:sym typeface="Public Sans"/>
              </a:rPr>
              <a:t>Lehetővé teszi a közvetlen energia kereskedelmet a fogyasztók és a prosumerek között.    </a:t>
            </a:r>
            <a:endParaRPr lang="hu-HU" sz="2200" noProof="1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hu-HU" sz="2200" b="1" noProof="1">
                <a:ea typeface="Public Sans"/>
                <a:cs typeface="Public Sans"/>
                <a:sym typeface="Public Sans"/>
              </a:rPr>
              <a:t>Megújulóenergia-tanúsítványok nyomon követése: </a:t>
            </a:r>
            <a:r>
              <a:rPr lang="hu-HU" sz="2200" noProof="1">
                <a:ea typeface="Public Sans"/>
                <a:cs typeface="Public Sans"/>
                <a:sym typeface="Public Sans"/>
              </a:rPr>
              <a:t>a megújulóenergia-tanúsítványok hitelességének és nyomon követhetőségének biztosítása.    </a:t>
            </a:r>
            <a:endParaRPr lang="hu-HU" sz="2200" noProof="1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hu-HU" sz="2200" b="1" noProof="1">
                <a:ea typeface="Public Sans"/>
                <a:cs typeface="Public Sans"/>
                <a:sym typeface="Public Sans"/>
              </a:rPr>
              <a:t>Hálózatkezelés: </a:t>
            </a:r>
            <a:r>
              <a:rPr lang="hu-HU" sz="2200" noProof="1">
                <a:ea typeface="Public Sans"/>
                <a:cs typeface="Public Sans"/>
                <a:sym typeface="Public Sans"/>
              </a:rPr>
              <a:t>A hálózat működésének biztonságának és hatékonyságának javítása. A blokklánc bevezetésével az energiaágazat elősegítheti a bizalom erősítését, csökkentheti a tranzakciós költségeket és ösztönözheti az innovációt. </a:t>
            </a:r>
            <a:endParaRPr lang="hu-HU" sz="2200" noProof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58612-9B27-DB79-791A-E2B9916B9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5" y="3429000"/>
            <a:ext cx="4142548" cy="17619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14CFD6-4894-70FC-4603-569CE5FF38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5290" y="799465"/>
            <a:ext cx="111861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Az energia digitalizálása és a blokklánc – A blokklánc az energiaágazatban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39094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1F56F-11B3-26A9-83E7-7A0D86C42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D914-6E1D-FE2B-6DDD-D833A01DBA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6405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Szinergiák és integrált megoldások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24B47C-844C-9DED-88EB-FF77D79045FF}"/>
              </a:ext>
            </a:extLst>
          </p:cNvPr>
          <p:cNvSpPr txBox="1"/>
          <p:nvPr/>
        </p:nvSpPr>
        <p:spPr>
          <a:xfrm>
            <a:off x="676405" y="3266162"/>
            <a:ext cx="11138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hu-HU" sz="4800" i="1" noProof="1">
                <a:solidFill>
                  <a:schemeClr val="accent2"/>
                </a:solidFill>
              </a:rPr>
              <a:t>Hogyan ötvöződik a körforgásos gazdaság és a digitalizáció az energetikai szektorban?</a:t>
            </a:r>
          </a:p>
          <a:p>
            <a:pPr algn="ctr" latinLnBrk="0"/>
            <a:endParaRPr lang="hu-HU" sz="4800" i="1" noProof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60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2C3F4-8B82-1BFC-94A6-E2AA6704D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B97449-922D-18C4-57F0-B14AA2A3A218}"/>
              </a:ext>
            </a:extLst>
          </p:cNvPr>
          <p:cNvSpPr txBox="1"/>
          <p:nvPr/>
        </p:nvSpPr>
        <p:spPr>
          <a:xfrm>
            <a:off x="4196392" y="2599091"/>
            <a:ext cx="76433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hu-HU" sz="2000" noProof="1">
                <a:ea typeface="Public Sans"/>
                <a:cs typeface="Public Sans"/>
                <a:sym typeface="Public Sans"/>
              </a:rPr>
              <a:t>A körforgásos gazdaság és a digitalizáció ötvözésével innovatív és fenntartható energetikai megoldások jönnek létre. </a:t>
            </a:r>
            <a:r>
              <a:rPr lang="hu-HU" sz="2000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Példák:</a:t>
            </a:r>
            <a:endParaRPr lang="hu-HU" sz="2000" noProof="1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hu-HU" sz="2000" b="1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Intelligens otthoni energiagazdálkodási rendszerek: </a:t>
            </a:r>
            <a:r>
              <a:rPr lang="hu-HU" sz="2000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intelligens mérők, IoT-eszközök és adatelemzés integrálása az otthoni energiafogyasztás optimalizálása érdekében.    </a:t>
            </a:r>
            <a:endParaRPr lang="hu-HU" sz="2000" noProof="1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hu-HU" sz="2000" b="1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Virtuális erőművek: </a:t>
            </a:r>
            <a:r>
              <a:rPr lang="hu-HU" sz="2000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elosztott energiaforrások, például tetőre szerelt napelemek és elektromos járművek akkumulátorainak összevonása a hálózati szolgáltatások biztosítása érdekében.    </a:t>
            </a:r>
            <a:endParaRPr lang="hu-HU" sz="2000" noProof="1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hu-HU" sz="2000" b="1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Körforgásos energiaközösségek: </a:t>
            </a:r>
            <a:r>
              <a:rPr lang="hu-HU" sz="2000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olyan helyi energiarendszerek létrehozása, amelyek prioritásként kezelik a megújuló energiát, az energiahatékonyságot és az erőforrások megosztását.   </a:t>
            </a:r>
            <a:endParaRPr lang="hu-HU" sz="2000" noProof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68B75-F143-2F42-652B-71785676B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3" y="3106454"/>
            <a:ext cx="3845489" cy="25636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7B7387-0F4F-71AD-3DA3-FE3439A490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590" y="69659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Szinergiák és integrált megoldások: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További részletek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3495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b="1" noProof="1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b="1" noProof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B409A3-5623-D0CF-445F-9201556440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706" y="78001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 sz="2800" noProof="1">
                <a:solidFill>
                  <a:schemeClr val="tx2"/>
                </a:solidFill>
              </a:rPr>
              <a:t>Következő lépések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b="1" noProof="1">
              <a:solidFill>
                <a:srgbClr val="322F3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hu-HU" sz="2400" noProof="1"/>
              <a:t>Ha többet szeretne megtudni a digitális energiaátállásról és a körforgásos gazdaságról, az alábbi források hasznosak lehetnek: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571951"/>
            <a:ext cx="2175491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hu-HU" noProof="1">
                <a:solidFill>
                  <a:srgbClr val="373737"/>
                </a:solidFill>
                <a:ea typeface="맑은 고딕"/>
              </a:rPr>
              <a:t>Olvassa el: </a:t>
            </a:r>
            <a:r>
              <a:rPr lang="hu-HU" i="1" noProof="1">
                <a:solidFill>
                  <a:srgbClr val="373737"/>
                </a:solidFill>
                <a:ea typeface="맑은 고딕"/>
                <a:hlinkClick r:id="rId3"/>
              </a:rPr>
              <a:t>A megújuló energia szinergiájának feltárása a körforgásos gazdaság keretében…</a:t>
            </a:r>
            <a:endParaRPr lang="hu-HU" noProof="1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589297"/>
            <a:ext cx="236466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 latinLnBrk="0"/>
            <a:r>
              <a:rPr lang="hu-HU" noProof="1">
                <a:solidFill>
                  <a:srgbClr val="373737"/>
                </a:solidFill>
                <a:ea typeface="맑은 고딕"/>
              </a:rPr>
              <a:t>Olvassa el</a:t>
            </a:r>
            <a:r>
              <a:rPr lang="hu-HU" i="1" noProof="1">
                <a:solidFill>
                  <a:srgbClr val="373737"/>
                </a:solidFill>
                <a:ea typeface="맑은 고딕"/>
                <a:hlinkClick r:id="rId4"/>
              </a:rPr>
              <a:t>: Az LCA-tól a körforgásos tervezésig: összehasonlító tanulmány a beépített környezet digitális eszközeiről</a:t>
            </a:r>
            <a:endParaRPr lang="hu-HU" i="1" noProof="1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89297"/>
            <a:ext cx="2338969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hu-HU" noProof="1">
                <a:solidFill>
                  <a:srgbClr val="373737"/>
                </a:solidFill>
              </a:rPr>
              <a:t>Olvassa el: </a:t>
            </a:r>
            <a:r>
              <a:rPr lang="hu-HU" i="1" noProof="1">
                <a:solidFill>
                  <a:srgbClr val="373737"/>
                </a:solidFill>
                <a:hlinkClick r:id="rId5"/>
              </a:rPr>
              <a:t>A körforgásosság mint a tömegközlekedés energetikai átállásának hajtóereje – pillantás a jövőbe</a:t>
            </a:r>
            <a:r>
              <a:rPr lang="hu-HU" i="1" noProof="1">
                <a:solidFill>
                  <a:srgbClr val="373737"/>
                </a:solidFill>
              </a:rPr>
              <a:t>. </a:t>
            </a:r>
            <a:endParaRPr lang="hu-HU" noProof="1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1393" y="2063163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400" b="1" noProof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 noProof="1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hu-HU" noProof="1">
                <a:solidFill>
                  <a:srgbClr val="373737"/>
                </a:solidFill>
                <a:hlinkClick r:id="rId6"/>
              </a:rPr>
              <a:t>Tudjon meg többet az Every1 projekt tanulási anyagaival kapcsolatban.</a:t>
            </a:r>
            <a:endParaRPr lang="hu-HU" noProof="1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03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5999A-CF5A-92DA-FB23-34E8AE93C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99" y="629203"/>
            <a:ext cx="3926305" cy="1325563"/>
          </a:xfrm>
          <a:prstGeom prst="rect">
            <a:avLst/>
          </a:prstGeom>
        </p:spPr>
        <p:txBody>
          <a:bodyPr/>
          <a:lstStyle/>
          <a:p>
            <a:r>
              <a:rPr lang="hu-HU" sz="3200" noProof="1">
                <a:solidFill>
                  <a:schemeClr val="bg1"/>
                </a:solidFill>
              </a:rPr>
              <a:t>Köszönetnyilvánítás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hu-HU" sz="1600" noProof="1"/>
              <a:t>A </a:t>
            </a:r>
            <a:r>
              <a:rPr lang="hu-HU" sz="1600" i="1" noProof="1"/>
              <a:t>„</a:t>
            </a:r>
            <a:r>
              <a:rPr lang="hu-HU" sz="1600" noProof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Körforgásosság és a digitális energiaátállás</a:t>
            </a:r>
            <a:r>
              <a:rPr lang="hu-HU" sz="1600" i="1" noProof="1"/>
              <a:t>” </a:t>
            </a:r>
            <a:r>
              <a:rPr lang="hu-HU" sz="1600" noProof="1"/>
              <a:t>című diavetítés az Every1 projekt keretében készült, és – ellenkező jelölés hiányában – </a:t>
            </a:r>
            <a:r>
              <a:rPr lang="hu-HU" sz="1600" noProof="1">
                <a:hlinkClick r:id="rId3"/>
              </a:rPr>
              <a:t>CC BY-SA 4.0 </a:t>
            </a:r>
            <a:r>
              <a:rPr lang="hu-HU" sz="1600" noProof="1"/>
              <a:t>licenc alatt áll. </a:t>
            </a:r>
          </a:p>
          <a:p>
            <a:pPr latinLnBrk="0"/>
            <a:endParaRPr lang="hu-HU" sz="1600" noProof="1"/>
          </a:p>
          <a:p>
            <a:pPr latinLnBrk="0"/>
            <a:r>
              <a:rPr lang="hu-HU" sz="1600" noProof="1"/>
              <a:t>A prezentációban használt képek a következők: </a:t>
            </a:r>
          </a:p>
          <a:p>
            <a:pPr latinLnBrk="0"/>
            <a:endParaRPr lang="hu-HU" sz="1600" noProof="1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Borítókép: </a:t>
            </a:r>
            <a:r>
              <a:rPr lang="hu-HU" sz="1600" i="1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Circular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by @ondasderuido,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 </a:t>
            </a:r>
            <a:endParaRPr lang="hu-HU" sz="1600" b="0" i="0" u="sng" strike="noStrike" cap="none" noProof="1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Bevezető szöveg kép: </a:t>
            </a:r>
            <a:r>
              <a:rPr lang="hu-HU" sz="1600" i="1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Circular lights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by Hugh Bell,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 2.0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</a:t>
            </a:r>
            <a:endParaRPr lang="hu-HU" sz="1600" u="sng" noProof="1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Első kérdés: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Reduce Reuse Recycle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(Csökkentés, újrahasznosítás, újrafeldolgozás) Steve Snodgrass,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 2.0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.</a:t>
            </a:r>
            <a:endParaRPr lang="hu-HU" sz="1600" noProof="1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Második kérdés: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Circular Patterns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(Körkörös minták) Henry Burrows,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Harmadik kérdés: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data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Arismendy Polanco,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Public Domain Mark 1.0 Universal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Negyedik kérdés: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Digital City,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szerző: scratch-media,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CC BY-NC-ND 2.0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Ötödik kérdés: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Magas épület sok ablakkal, háttérben a Bosco Verticale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José Jóvena,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Unsplash licenc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alapján.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Hatodik kérdés: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7"/>
              </a:rPr>
              <a:t>Recycling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Andy Arthur,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 2.0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.</a:t>
            </a:r>
            <a:endParaRPr lang="hu-HU" sz="1600" noProof="1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Hetedik kérdés: A Learntek által készített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8"/>
              </a:rPr>
              <a:t>Data-Analytics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9"/>
              </a:rPr>
              <a:t>CC0 1.0 licenc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alatt áll.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Nyolcadik kérdés: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20"/>
              </a:rPr>
              <a:t>Blockchains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Mario A.P.,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 alatt.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Kilencedik kérdés: Daniel Funes Fuentes által készített,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21"/>
              </a:rPr>
              <a:t>függő cserepekbe ültető személy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Unsplash licenc</a:t>
            </a:r>
            <a:r>
              <a:rPr lang="hu-HU" sz="1600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alapján. </a:t>
            </a:r>
            <a:endParaRPr lang="hu-HU" sz="1600" noProof="1"/>
          </a:p>
        </p:txBody>
      </p:sp>
    </p:spTree>
    <p:extLst>
      <p:ext uri="{BB962C8B-B14F-4D97-AF65-F5344CB8AC3E}">
        <p14:creationId xmlns:p14="http://schemas.microsoft.com/office/powerpoint/2010/main" val="350661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86437" y="1166842"/>
            <a:ext cx="7188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hu-HU" sz="3200" noProof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körforgásosság vizsgálatát kilenc kérdés strukturálja. Kérjük, szánjon egy pillanatot minden egyes kérdés átgondolására, mielőtt továbblépne a következő diára. </a:t>
            </a:r>
          </a:p>
          <a:p>
            <a:pPr latinLnBrk="0"/>
            <a:endParaRPr lang="hu-HU" sz="3200" noProof="1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hu-HU" sz="3200" noProof="1"/>
              <a:t>A kérdéseket egymás után is végigmeheti. Vagy a menüből kiválaszthatja azt a kérdést, amelyet először szeretne megvizsgálni.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8A32B-C87F-B35A-1095-55F4C8E79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05"/>
            <a:ext cx="4054493" cy="27303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F2DB40-5F36-B6C4-2F7E-95C59498C7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630" y="365125"/>
            <a:ext cx="3429000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hu-HU" noProof="1">
                <a:solidFill>
                  <a:schemeClr val="bg1"/>
                </a:solidFill>
              </a:rPr>
              <a:t>A körforgás 9 kérdés</a:t>
            </a:r>
          </a:p>
        </p:txBody>
      </p:sp>
    </p:spTree>
    <p:extLst>
      <p:ext uri="{BB962C8B-B14F-4D97-AF65-F5344CB8AC3E}">
        <p14:creationId xmlns:p14="http://schemas.microsoft.com/office/powerpoint/2010/main" val="23219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B5404-BA7E-0448-B30E-786DDE199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F53919-07E3-A073-6B93-029FA4FF8CD7}"/>
              </a:ext>
            </a:extLst>
          </p:cNvPr>
          <p:cNvSpPr txBox="1"/>
          <p:nvPr/>
        </p:nvSpPr>
        <p:spPr>
          <a:xfrm>
            <a:off x="4258848" y="596486"/>
            <a:ext cx="7628351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hu-HU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 következő források alapján készült ez az előadás: </a:t>
            </a:r>
          </a:p>
          <a:p>
            <a:pPr latinLnBrk="0"/>
            <a:endParaRPr lang="hu-HU" noProof="1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hu-HU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Bl</a:t>
            </a:r>
            <a:r>
              <a:rPr lang="hu-HU" i="1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ot</a:t>
            </a:r>
            <a:r>
              <a:rPr lang="hu-HU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E., Bergeling, E., Watkins, E. &amp; Marchetti, E. (2024. június) </a:t>
            </a:r>
            <a:r>
              <a:rPr lang="hu-HU" i="1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Körforgásos stratégiák és fenntartható erőforrás-gazdálkodás a tiszta energia átállás védelme érdekében.</a:t>
            </a:r>
            <a:r>
              <a:rPr lang="hu-HU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Európai Környezetpolitikai Intézet (IEEP).  </a:t>
            </a:r>
            <a:r>
              <a:rPr lang="hu-HU" u="sng" noProof="1">
                <a:solidFill>
                  <a:schemeClr val="hlink"/>
                </a:solidFill>
                <a:latin typeface="Public Sans"/>
                <a:ea typeface="Public Sans"/>
                <a:cs typeface="Public Sans"/>
                <a:sym typeface="Public Sans"/>
                <a:hlinkClick r:id="rId3"/>
              </a:rPr>
              <a:t>https://circulareconomy.europa.eu/platform/en/knowledge/circularity-strategies-and-sustainable-resource-management-safeguard-clean-energy-transition</a:t>
            </a:r>
            <a:endParaRPr lang="hu-HU" noProof="1">
              <a:latin typeface="Public Sans"/>
              <a:ea typeface="Public Sans"/>
              <a:cs typeface="Public Sans"/>
              <a:sym typeface="Public Sans"/>
            </a:endParaRPr>
          </a:p>
          <a:p>
            <a:pPr latinLnBrk="0"/>
            <a:endParaRPr lang="hu-HU" noProof="1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hu-HU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Gate C &amp; Gravis, L. (2023) </a:t>
            </a:r>
            <a:r>
              <a:rPr lang="hu-HU" i="1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 körforgásos energiaátállásért: cselekvési terv az ipar, a politikai döntéshozók és a befektetők számára. </a:t>
            </a:r>
            <a:r>
              <a:rPr lang="hu-HU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Green Purposes Company &amp; Gate C. </a:t>
            </a:r>
            <a:endParaRPr lang="hu-HU" i="1" noProof="1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hu-HU" noProof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https://circulareconomy.europa.eu/platform/sites/default/files/2023-06/Circular-energy-transition.pdf</a:t>
            </a:r>
            <a:r>
              <a:rPr lang="hu-HU" noProof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R="0" lvl="0" algn="l" rtl="0" latinLnBrk="0">
              <a:spcBef>
                <a:spcPts val="0"/>
              </a:spcBef>
              <a:spcAft>
                <a:spcPts val="0"/>
              </a:spcAft>
            </a:pPr>
            <a:endParaRPr lang="hu-HU" noProof="1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R="0" lvl="0" algn="l" rtl="0" latinLnBrk="0">
              <a:spcBef>
                <a:spcPts val="0"/>
              </a:spcBef>
              <a:spcAft>
                <a:spcPts val="0"/>
              </a:spcAft>
            </a:pPr>
            <a:endParaRPr lang="hu-HU" noProof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hu-HU" noProof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AEBF70-853B-1EE7-4CB0-96CC741A9C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" y="59648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 sz="32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Köszönetnyilvánítás 2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129739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F57D-BB7C-BA8B-5EBF-96BF5A6CBC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7160" y="3085465"/>
            <a:ext cx="4065270" cy="1325563"/>
          </a:xfrm>
          <a:prstGeom prst="rect">
            <a:avLst/>
          </a:prstGeom>
        </p:spPr>
        <p:txBody>
          <a:bodyPr/>
          <a:lstStyle/>
          <a:p>
            <a:r>
              <a:rPr lang="hu-HU" sz="6000" noProof="1">
                <a:solidFill>
                  <a:schemeClr val="bg1"/>
                </a:solidFill>
              </a:rPr>
              <a:t>Köszönöm!</a:t>
            </a:r>
          </a:p>
        </p:txBody>
      </p:sp>
    </p:spTree>
    <p:extLst>
      <p:ext uri="{BB962C8B-B14F-4D97-AF65-F5344CB8AC3E}">
        <p14:creationId xmlns:p14="http://schemas.microsoft.com/office/powerpoint/2010/main" val="284003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C6365-AC8F-EEA3-3FFE-BEAE5378AE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450" y="6623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Kilenc kérdés az energia digitalizálásáról és a körforgásos gazdaságról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hu-HU" sz="2400" noProof="1">
                <a:ea typeface="Public Sans"/>
                <a:cs typeface="Public Sans"/>
                <a:sym typeface="Public Sans"/>
              </a:rPr>
              <a:t>Mi az a körforgásos gazdaság és hogyan alkalmazható az energetikai szektorban?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hu-HU" sz="2400" noProof="1">
                <a:ea typeface="Public Sans"/>
                <a:cs typeface="Public Sans"/>
                <a:sym typeface="Public Sans"/>
              </a:rPr>
              <a:t>Hogyan támogatja az Európai Unió a körforgásos gazdaságot az energetikai szektorban?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hu-HU" sz="2400" noProof="1">
                <a:ea typeface="Public Sans"/>
                <a:cs typeface="Public Sans"/>
                <a:sym typeface="Public Sans"/>
              </a:rPr>
              <a:t>Hogyan alakítja át a digitalizáció az energetikai szektort?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hu-HU" sz="2400" noProof="1">
                <a:ea typeface="Public Sans"/>
                <a:cs typeface="Public Sans"/>
                <a:sym typeface="Public Sans"/>
              </a:rPr>
              <a:t>Hogyan működnek együtt a körforgásos gazdaság és a digitalizáció a fenntartható jövő elérése érdekében?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hu-HU" sz="2400" noProof="1">
                <a:ea typeface="Public Sans"/>
                <a:cs typeface="Public Sans"/>
                <a:sym typeface="Public Sans"/>
              </a:rPr>
              <a:t>Hogyan alkalmazhatók a körforgásos gazdaság elvei az erőforrás-hatékonyság maximalizálása érdekében az energetikai szektorban?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hu-HU" sz="2400" noProof="1">
                <a:ea typeface="Public Sans"/>
                <a:cs typeface="Public Sans"/>
                <a:sym typeface="Public Sans"/>
              </a:rPr>
              <a:t>Hogyan alkalmazható a körforgásos gazdaság a megújuló energia és az energiatárolási technológiák területén?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hu-HU" sz="2400" noProof="1">
                <a:ea typeface="Public Sans"/>
                <a:cs typeface="Public Sans"/>
                <a:sym typeface="Public Sans"/>
              </a:rPr>
              <a:t>Hogyan alakítják át a digitális technológiák az energetikai szektort?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hu-HU" sz="2400" noProof="1">
                <a:ea typeface="Public Sans"/>
                <a:cs typeface="Public Sans"/>
                <a:sym typeface="Public Sans"/>
              </a:rPr>
              <a:t>Hogyan járhat a blokklánc-technológia előnyökkel az energiaszektor számára?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hu-HU" sz="2400" noProof="1">
                <a:ea typeface="Public Sans"/>
                <a:cs typeface="Public Sans"/>
                <a:sym typeface="Public Sans"/>
              </a:rPr>
              <a:t>Hogyan ötvöződik a körforgásos gazdaság és a digitalizáció az energetikai szektorban?</a:t>
            </a:r>
          </a:p>
          <a:p>
            <a:pPr marL="342900" indent="-342900" latinLnBrk="0">
              <a:buFont typeface="+mj-lt"/>
              <a:buAutoNum type="arabicPeriod"/>
            </a:pPr>
            <a:endParaRPr lang="hu-HU" sz="2400" noProof="1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5012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6826-8F84-B75A-61D9-AE3CD400DF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870" y="71945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A körforgásos gazdaság 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876823" y="3181611"/>
            <a:ext cx="10509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hu-HU" sz="4800" i="1" noProof="1">
                <a:solidFill>
                  <a:schemeClr val="accent5"/>
                </a:solidFill>
              </a:rPr>
              <a:t>Mi az a körforgásos gazdaság és hogyan alkalmazható az energetikai szektorban?</a:t>
            </a:r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3234188" y="2153725"/>
            <a:ext cx="86905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hu-HU" sz="2000" noProof="1">
                <a:ea typeface="Public Sans"/>
                <a:cs typeface="Public Sans"/>
                <a:sym typeface="Public Sans"/>
              </a:rPr>
              <a:t>Az energetikai szektorban a körforgásos gazdaság a „kitermelés, gyártás, felhasználás és ártalmatlanítás” modelljétől való elmozdulást jelenti.  A körforgásos gazdaság a hulladék minimalizálását és az erőforrások maximális kihasználását hangsúlyozza.</a:t>
            </a:r>
          </a:p>
          <a:p>
            <a:pPr latinLnBrk="0"/>
            <a:endParaRPr lang="hu-HU" sz="2000" noProof="1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hu-HU" sz="2000" noProof="1">
                <a:ea typeface="Public Sans"/>
                <a:cs typeface="Public Sans"/>
                <a:sym typeface="Public Sans"/>
              </a:rPr>
              <a:t>Az energetikai technológiák élettartama maximalizálható a hulladéktermelés minimalizálásával és az értékes anyagok visszanyerésével. </a:t>
            </a:r>
            <a:r>
              <a:rPr lang="hu-HU" sz="2000" noProof="1"/>
              <a:t>A körforgásos gazdaság segít csökkenteni a környezeti hatást és támogatja az átállást egy fenntarthatóbb és ellenállóbb energiarendszerre.  </a:t>
            </a:r>
          </a:p>
          <a:p>
            <a:pPr latinLnBrk="0"/>
            <a:endParaRPr lang="hu-HU" sz="2000" noProof="1"/>
          </a:p>
          <a:p>
            <a:pPr latinLnBrk="0"/>
            <a:r>
              <a:rPr lang="hu-HU" sz="2000" noProof="1"/>
              <a:t>A digitális technológiák, mint például az adatelemzés, az intelligens hálózatok és a blokklánc, döntő szerepet játszanak a körforgásos stratégiák megvalósításában és optimalizálásában az energiaágazatban. </a:t>
            </a:r>
          </a:p>
          <a:p>
            <a:pPr latinLnBrk="0"/>
            <a:endParaRPr lang="hu-HU" sz="2000" noProof="1">
              <a:ea typeface="Public Sans"/>
              <a:cs typeface="Public Sans"/>
              <a:sym typeface="Public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BCC65-9414-544E-BB43-CAA44F617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6" y="3218902"/>
            <a:ext cx="2941915" cy="2003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013AF1-DB87-308C-4487-ACF7C1B85A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82816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A körforgásos gazdaság: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Bevezetés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2342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46174-A9F9-2227-33C1-1A71A5395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2E970-0435-BF0A-C4DE-9B0E5B726EAA}"/>
              </a:ext>
            </a:extLst>
          </p:cNvPr>
          <p:cNvSpPr txBox="1"/>
          <p:nvPr/>
        </p:nvSpPr>
        <p:spPr>
          <a:xfrm>
            <a:off x="3269292" y="2079320"/>
            <a:ext cx="87456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hu-HU" sz="2000" noProof="1">
                <a:ea typeface="Public Sans"/>
                <a:cs typeface="Public Sans"/>
                <a:sym typeface="Public Sans"/>
              </a:rPr>
              <a:t>A körforgásos gazdaság alapelvei a következők:</a:t>
            </a:r>
          </a:p>
          <a:p>
            <a:pPr latinLnBrk="0"/>
            <a:endParaRPr lang="hu-HU" sz="2000" noProof="1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hu-HU" sz="2000" b="1" noProof="1">
                <a:ea typeface="Public Sans"/>
                <a:cs typeface="Public Sans"/>
                <a:sym typeface="Public Sans"/>
              </a:rPr>
              <a:t>Csökkentés: </a:t>
            </a:r>
            <a:r>
              <a:rPr lang="hu-HU" sz="2000" noProof="1">
                <a:ea typeface="Public Sans"/>
                <a:cs typeface="Public Sans"/>
                <a:sym typeface="Public Sans"/>
              </a:rPr>
              <a:t>Az energiafogyasztás és a hulladék mennyiségének minimalizálása a következőképpen: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hu-HU" sz="2000" noProof="1">
                <a:ea typeface="Public Sans"/>
                <a:cs typeface="Public Sans"/>
                <a:sym typeface="Public Sans"/>
              </a:rPr>
              <a:t>	Energiahatékonysági intézkedések.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hu-HU" sz="2000" noProof="1">
                <a:ea typeface="Public Sans"/>
                <a:cs typeface="Public Sans"/>
                <a:sym typeface="Public Sans"/>
              </a:rPr>
              <a:t>	Az energiafelhasználás ösztönzése csúcsidőn kívüli időszakokban.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hu-HU" sz="2000" noProof="1">
                <a:ea typeface="Public Sans"/>
                <a:cs typeface="Public Sans"/>
                <a:sym typeface="Public Sans"/>
              </a:rPr>
              <a:t>	Fenntartható energiatechnológiák alkalmazása.</a:t>
            </a:r>
          </a:p>
          <a:p>
            <a:pPr latinLnBrk="0"/>
            <a:endParaRPr lang="hu-HU" sz="2000" noProof="1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hu-HU" sz="2000" b="1" noProof="1">
                <a:ea typeface="Public Sans"/>
                <a:cs typeface="Public Sans"/>
                <a:sym typeface="Public Sans"/>
              </a:rPr>
              <a:t>Újrafelhasználás: </a:t>
            </a:r>
            <a:r>
              <a:rPr lang="hu-HU" sz="2000" noProof="1">
                <a:ea typeface="Public Sans"/>
                <a:cs typeface="Public Sans"/>
                <a:sym typeface="Public Sans"/>
              </a:rPr>
              <a:t>Az energetikai infrastruktúra és alkatrészek újbóli felhasználása vagy új alkalmazási területek keresése. Például: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hu-HU" sz="2000" noProof="1">
                <a:ea typeface="Public Sans"/>
                <a:cs typeface="Public Sans"/>
                <a:sym typeface="Public Sans"/>
              </a:rPr>
              <a:t>A leszerelt szélturbina lapátok újrahasznosítása gyalogos hidakhoz.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hu-HU" sz="2000" noProof="1">
                <a:ea typeface="Public Sans"/>
                <a:cs typeface="Public Sans"/>
                <a:sym typeface="Public Sans"/>
              </a:rPr>
              <a:t>Elektromos járművek akkumulátorainak felhasználása hálózati méretű energiatárolásra.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3F940-BC0C-318C-2A89-B6E315C9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6" y="3218902"/>
            <a:ext cx="2941915" cy="2003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F961C6-79FB-7F18-2FD4-A3CDB6B4C1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860" y="75375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A körforgásos gazdaság: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csökkentés, újrahasznosítás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0720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D3568-8BC9-6369-048C-9B06399A0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AC423-6053-6115-75DE-1CF1651E26EA}"/>
              </a:ext>
            </a:extLst>
          </p:cNvPr>
          <p:cNvSpPr txBox="1"/>
          <p:nvPr/>
        </p:nvSpPr>
        <p:spPr>
          <a:xfrm>
            <a:off x="3269293" y="3098250"/>
            <a:ext cx="8745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endParaRPr lang="hu-HU" sz="2400" noProof="1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hu-HU" sz="2400" b="1" noProof="1">
                <a:ea typeface="Public Sans"/>
                <a:cs typeface="Public Sans"/>
                <a:sym typeface="Public Sans"/>
              </a:rPr>
              <a:t>Újrahasznosítás: </a:t>
            </a:r>
            <a:r>
              <a:rPr lang="hu-HU" sz="2400" noProof="1">
                <a:ea typeface="Public Sans"/>
                <a:cs typeface="Public Sans"/>
                <a:sym typeface="Public Sans"/>
              </a:rPr>
              <a:t>Értékes anyagok visszanyerése az élettartamuk végéhez érkezett energiatechnológiákból. Például:  </a:t>
            </a:r>
          </a:p>
          <a:p>
            <a:pPr latinLnBrk="0"/>
            <a:endParaRPr lang="hu-HU" sz="2400" noProof="1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hu-HU" sz="2400" noProof="1">
                <a:ea typeface="Public Sans"/>
                <a:cs typeface="Public Sans"/>
                <a:sym typeface="Public Sans"/>
              </a:rPr>
              <a:t>Napelemek újrahasznosítása.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hu-HU" sz="2400" noProof="1">
                <a:ea typeface="Public Sans"/>
                <a:cs typeface="Public Sans"/>
                <a:sym typeface="Public Sans"/>
              </a:rPr>
              <a:t>Ritkaföldfémek visszanyerése szélturbinákból.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B268F-F208-D31C-26F0-A520472AF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6" y="3218902"/>
            <a:ext cx="2941915" cy="2003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E9ED0-E40E-4571-2BF7-C0C78A3333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570" y="78864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A körforgásos gazdaság: </a:t>
            </a:r>
            <a:r>
              <a:rPr lang="hu-HU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Újrahasznosítás</a:t>
            </a:r>
            <a:endParaRPr lang="hu-HU" noProof="1">
              <a:effectLst/>
            </a:endParaRPr>
          </a:p>
          <a:p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val="16448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CF2B-420A-9B63-8ABA-351FFBCB71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1010" y="705283"/>
            <a:ext cx="1122045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hu-HU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Az Európai Unió kezdeményezései az energiaágazatban a körforgásos gazdaság előmozdítására</a:t>
            </a:r>
            <a:endParaRPr lang="hu-HU" noProof="1">
              <a:effectLst/>
            </a:endParaRPr>
          </a:p>
          <a:p>
            <a:endParaRPr lang="hu-HU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576197" y="3181611"/>
            <a:ext cx="10809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hu-HU" sz="4800" i="1" noProof="1">
                <a:solidFill>
                  <a:schemeClr val="accent2"/>
                </a:solidFill>
              </a:rPr>
              <a:t>Hogyan támogatja az Európai Unió a körforgásos gazdaságot az energetikai szektorban?</a:t>
            </a:r>
          </a:p>
          <a:p>
            <a:pPr algn="ctr" latinLnBrk="0"/>
            <a:endParaRPr lang="hu-HU" sz="4800" i="1" noProof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27046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46DDD2-987F-49F8-AF0B-78CF57ACD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3977</Words>
  <Application>Microsoft Macintosh PowerPoint</Application>
  <PresentationFormat>Widescreen</PresentationFormat>
  <Paragraphs>392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Public Sans</vt:lpstr>
      <vt:lpstr>Every1 slide master</vt:lpstr>
      <vt:lpstr>Körforgásosság és a digitális  energiaátállás</vt:lpstr>
      <vt:lpstr>Bevezetés a körforgásosságba</vt:lpstr>
      <vt:lpstr>A körforgás 9 kérdés</vt:lpstr>
      <vt:lpstr>Kilenc kérdés az energia digitalizálásáról és a körforgásos gazdaságról  </vt:lpstr>
      <vt:lpstr>1. A körforgásos gazdaság  </vt:lpstr>
      <vt:lpstr>1. A körforgásos gazdaság: Bevezetés </vt:lpstr>
      <vt:lpstr>1. A körforgásos gazdaság: csökkentés, újrahasznosítás </vt:lpstr>
      <vt:lpstr>1. A körforgásos gazdaság: Újrahasznosítás </vt:lpstr>
      <vt:lpstr>2. Az Európai Unió kezdeményezései az energiaágazatban a körforgásos gazdaság előmozdítására </vt:lpstr>
      <vt:lpstr>2. Az Európai Unió kezdeményezései a körforgásos gazdaság előmozdítására az energetikai ágazatban: Körforgásos gazdaságra tervezés és anyaghatékonyság </vt:lpstr>
      <vt:lpstr>2. Az Európai Unió kezdeményezései az energiaágazatban a körforgásos gazdaság előmozdítására: Hulladékcsökkentés és erőforrás-visszanyerés </vt:lpstr>
      <vt:lpstr>3. A digitális energetikai átállás  </vt:lpstr>
      <vt:lpstr>3. A digitális energetikai átállás: digitalizálás és adatelemzés </vt:lpstr>
      <vt:lpstr>4. Szinergiák  </vt:lpstr>
      <vt:lpstr>4. Szinergiák: További részletek </vt:lpstr>
      <vt:lpstr>5. Körforgás a digitális energiaszektorban: erőforrás-hatékonyság </vt:lpstr>
      <vt:lpstr>5. Körforgás a digitális energiaágazatban: Erőforrás-hatékonyság – További részletek </vt:lpstr>
      <vt:lpstr>6. Körforgás a digitális energiaszektorban: megújuló energia és energiatárolás </vt:lpstr>
      <vt:lpstr>6. Körforgás a digitális energiaszektorban: Megújuló energia és energiatárolás – További részletek </vt:lpstr>
      <vt:lpstr>7. Az energia digitalizálása: intelligens hálózatok és adatelemzés </vt:lpstr>
      <vt:lpstr>7. Energia digitalizálása: intelligens hálózatok és adatelemzés – Intelligens hálózatok </vt:lpstr>
      <vt:lpstr>7. Az energia digitalizálása: intelligens hálózatok és adatelemzés – Adatelemzés </vt:lpstr>
      <vt:lpstr>8. Az energia digitalizálása és a blokklánc  </vt:lpstr>
      <vt:lpstr>8. Az energia digitalizálása és a blokklánc – Mi az a blokklánc? </vt:lpstr>
      <vt:lpstr>8. Az energia digitalizálása és a blokklánc – A blokklánc az energiaágazatban </vt:lpstr>
      <vt:lpstr>9. Szinergiák és integrált megoldások  </vt:lpstr>
      <vt:lpstr>9. Szinergiák és integrált megoldások: További részletek </vt:lpstr>
      <vt:lpstr>Következő lépések</vt:lpstr>
      <vt:lpstr>Köszönetnyilvánítás 1</vt:lpstr>
      <vt:lpstr>Köszönetnyilvánítás 2</vt:lpstr>
      <vt:lpstr>Köszönöm!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59</cp:revision>
  <cp:lastPrinted>2025-03-21T11:31:47Z</cp:lastPrinted>
  <dcterms:created xsi:type="dcterms:W3CDTF">2019-04-06T05:20:47Z</dcterms:created>
  <dcterms:modified xsi:type="dcterms:W3CDTF">2026-03-09T10:53:55Z</dcterms:modified>
  <cp:category/>
</cp:coreProperties>
</file>