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29"/>
  </p:notesMasterIdLst>
  <p:handoutMasterIdLst>
    <p:handoutMasterId r:id="rId30"/>
  </p:handoutMasterIdLst>
  <p:sldIdLst>
    <p:sldId id="521" r:id="rId5"/>
    <p:sldId id="522" r:id="rId6"/>
    <p:sldId id="523" r:id="rId7"/>
    <p:sldId id="524" r:id="rId8"/>
    <p:sldId id="525" r:id="rId9"/>
    <p:sldId id="526" r:id="rId10"/>
    <p:sldId id="527" r:id="rId11"/>
    <p:sldId id="528" r:id="rId12"/>
    <p:sldId id="529" r:id="rId13"/>
    <p:sldId id="530" r:id="rId14"/>
    <p:sldId id="531" r:id="rId15"/>
    <p:sldId id="532" r:id="rId16"/>
    <p:sldId id="533" r:id="rId17"/>
    <p:sldId id="534" r:id="rId18"/>
    <p:sldId id="535" r:id="rId19"/>
    <p:sldId id="536" r:id="rId20"/>
    <p:sldId id="537" r:id="rId21"/>
    <p:sldId id="538" r:id="rId22"/>
    <p:sldId id="539" r:id="rId23"/>
    <p:sldId id="540" r:id="rId24"/>
    <p:sldId id="541" r:id="rId25"/>
    <p:sldId id="542" r:id="rId26"/>
    <p:sldId id="543" r:id="rId27"/>
    <p:sldId id="544" r:id="rId28"/>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AA4A3A-FF69-A2A0-5A2C-88F7F9A9DF55}" v="4" dt="2026-02-09T14:53:35.3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25" autoAdjust="0"/>
    <p:restoredTop sz="86422" autoAdjust="0"/>
  </p:normalViewPr>
  <p:slideViewPr>
    <p:cSldViewPr snapToGrid="0">
      <p:cViewPr varScale="1">
        <p:scale>
          <a:sx n="92" d="100"/>
          <a:sy n="92" d="100"/>
        </p:scale>
        <p:origin x="416" y="184"/>
      </p:cViewPr>
      <p:guideLst/>
    </p:cSldViewPr>
  </p:slideViewPr>
  <p:outlineViewPr>
    <p:cViewPr>
      <p:scale>
        <a:sx n="33" d="100"/>
        <a:sy n="33" d="100"/>
      </p:scale>
      <p:origin x="0" y="-5704"/>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d5fda0f2-1d08-4016-b7e9-bb882f168707" providerId="ADAL" clId="{FE9DFF45-01DC-45CC-A80A-B50597210401}"/>
    <pc:docChg chg="undo redo custSel delSld modSld">
      <pc:chgData name="Alexander Deliukov" userId="d5fda0f2-1d08-4016-b7e9-bb882f168707" providerId="ADAL" clId="{FE9DFF45-01DC-45CC-A80A-B50597210401}" dt="2026-01-28T15:47:52.148" v="119" actId="1076"/>
      <pc:docMkLst>
        <pc:docMk/>
      </pc:docMkLst>
      <pc:sldChg chg="modSp mod">
        <pc:chgData name="Alexander Deliukov" userId="d5fda0f2-1d08-4016-b7e9-bb882f168707" providerId="ADAL" clId="{FE9DFF45-01DC-45CC-A80A-B50597210401}" dt="2026-01-28T15:41:12.032" v="3" actId="948"/>
        <pc:sldMkLst>
          <pc:docMk/>
          <pc:sldMk cId="4021606225" sldId="521"/>
        </pc:sldMkLst>
        <pc:spChg chg="mod">
          <ac:chgData name="Alexander Deliukov" userId="d5fda0f2-1d08-4016-b7e9-bb882f168707" providerId="ADAL" clId="{FE9DFF45-01DC-45CC-A80A-B50597210401}" dt="2026-01-28T15:41:12.032" v="3" actId="948"/>
          <ac:spMkLst>
            <pc:docMk/>
            <pc:sldMk cId="4021606225" sldId="521"/>
            <ac:spMk id="2" creationId="{9F52A8FD-D115-3917-B567-996023B58008}"/>
          </ac:spMkLst>
        </pc:spChg>
      </pc:sldChg>
      <pc:sldChg chg="modSp mod">
        <pc:chgData name="Alexander Deliukov" userId="d5fda0f2-1d08-4016-b7e9-bb882f168707" providerId="ADAL" clId="{FE9DFF45-01DC-45CC-A80A-B50597210401}" dt="2026-01-28T15:46:19.554" v="92" actId="1076"/>
        <pc:sldMkLst>
          <pc:docMk/>
          <pc:sldMk cId="1606069557" sldId="525"/>
        </pc:sldMkLst>
        <pc:spChg chg="mod">
          <ac:chgData name="Alexander Deliukov" userId="d5fda0f2-1d08-4016-b7e9-bb882f168707" providerId="ADAL" clId="{FE9DFF45-01DC-45CC-A80A-B50597210401}" dt="2026-01-28T15:46:19.554" v="92" actId="1076"/>
          <ac:spMkLst>
            <pc:docMk/>
            <pc:sldMk cId="1606069557" sldId="525"/>
            <ac:spMk id="6" creationId="{BCBC3EFB-6EA2-73C5-A404-54EB71533BD8}"/>
          </ac:spMkLst>
        </pc:spChg>
      </pc:sldChg>
      <pc:sldChg chg="modSp mod">
        <pc:chgData name="Alexander Deliukov" userId="d5fda0f2-1d08-4016-b7e9-bb882f168707" providerId="ADAL" clId="{FE9DFF45-01DC-45CC-A80A-B50597210401}" dt="2026-01-28T15:46:30.136" v="98" actId="14100"/>
        <pc:sldMkLst>
          <pc:docMk/>
          <pc:sldMk cId="2006411794" sldId="526"/>
        </pc:sldMkLst>
        <pc:spChg chg="mod">
          <ac:chgData name="Alexander Deliukov" userId="d5fda0f2-1d08-4016-b7e9-bb882f168707" providerId="ADAL" clId="{FE9DFF45-01DC-45CC-A80A-B50597210401}" dt="2026-01-28T15:46:30.136" v="98" actId="14100"/>
          <ac:spMkLst>
            <pc:docMk/>
            <pc:sldMk cId="2006411794" sldId="526"/>
            <ac:spMk id="2" creationId="{80E7D99A-AA02-4E8C-8B1C-0BAA15EB04CF}"/>
          </ac:spMkLst>
        </pc:spChg>
        <pc:spChg chg="mod">
          <ac:chgData name="Alexander Deliukov" userId="d5fda0f2-1d08-4016-b7e9-bb882f168707" providerId="ADAL" clId="{FE9DFF45-01DC-45CC-A80A-B50597210401}" dt="2026-01-28T15:46:21.795" v="93" actId="1076"/>
          <ac:spMkLst>
            <pc:docMk/>
            <pc:sldMk cId="2006411794" sldId="526"/>
            <ac:spMk id="6" creationId="{0698FE26-8855-FDC1-4976-215061E57FEA}"/>
          </ac:spMkLst>
        </pc:spChg>
      </pc:sldChg>
      <pc:sldChg chg="modSp mod">
        <pc:chgData name="Alexander Deliukov" userId="d5fda0f2-1d08-4016-b7e9-bb882f168707" providerId="ADAL" clId="{FE9DFF45-01DC-45CC-A80A-B50597210401}" dt="2026-01-28T15:46:34.919" v="99" actId="948"/>
        <pc:sldMkLst>
          <pc:docMk/>
          <pc:sldMk cId="2353518375" sldId="527"/>
        </pc:sldMkLst>
        <pc:spChg chg="mod">
          <ac:chgData name="Alexander Deliukov" userId="d5fda0f2-1d08-4016-b7e9-bb882f168707" providerId="ADAL" clId="{FE9DFF45-01DC-45CC-A80A-B50597210401}" dt="2026-01-28T15:46:34.919" v="99" actId="948"/>
          <ac:spMkLst>
            <pc:docMk/>
            <pc:sldMk cId="2353518375" sldId="527"/>
            <ac:spMk id="2" creationId="{8DA81C1F-E6D4-7797-0566-5519F15B2FFB}"/>
          </ac:spMkLst>
        </pc:spChg>
      </pc:sldChg>
      <pc:sldChg chg="modSp mod">
        <pc:chgData name="Alexander Deliukov" userId="d5fda0f2-1d08-4016-b7e9-bb882f168707" providerId="ADAL" clId="{FE9DFF45-01DC-45CC-A80A-B50597210401}" dt="2026-01-28T15:46:46.326" v="102" actId="1076"/>
        <pc:sldMkLst>
          <pc:docMk/>
          <pc:sldMk cId="3298366752" sldId="529"/>
        </pc:sldMkLst>
        <pc:spChg chg="mod">
          <ac:chgData name="Alexander Deliukov" userId="d5fda0f2-1d08-4016-b7e9-bb882f168707" providerId="ADAL" clId="{FE9DFF45-01DC-45CC-A80A-B50597210401}" dt="2026-01-28T15:46:44.107" v="101" actId="14100"/>
          <ac:spMkLst>
            <pc:docMk/>
            <pc:sldMk cId="3298366752" sldId="529"/>
            <ac:spMk id="2" creationId="{587C2D84-B999-85A7-C6D8-4189F18B4B3D}"/>
          </ac:spMkLst>
        </pc:spChg>
        <pc:spChg chg="mod">
          <ac:chgData name="Alexander Deliukov" userId="d5fda0f2-1d08-4016-b7e9-bb882f168707" providerId="ADAL" clId="{FE9DFF45-01DC-45CC-A80A-B50597210401}" dt="2026-01-28T15:46:46.326" v="102" actId="1076"/>
          <ac:spMkLst>
            <pc:docMk/>
            <pc:sldMk cId="3298366752" sldId="529"/>
            <ac:spMk id="4" creationId="{E89D4953-F522-1DC0-5021-75B2160CEB19}"/>
          </ac:spMkLst>
        </pc:spChg>
      </pc:sldChg>
      <pc:sldChg chg="modSp mod">
        <pc:chgData name="Alexander Deliukov" userId="d5fda0f2-1d08-4016-b7e9-bb882f168707" providerId="ADAL" clId="{FE9DFF45-01DC-45CC-A80A-B50597210401}" dt="2026-01-28T15:46:51.446" v="104" actId="14100"/>
        <pc:sldMkLst>
          <pc:docMk/>
          <pc:sldMk cId="2185029648" sldId="530"/>
        </pc:sldMkLst>
        <pc:spChg chg="mod">
          <ac:chgData name="Alexander Deliukov" userId="d5fda0f2-1d08-4016-b7e9-bb882f168707" providerId="ADAL" clId="{FE9DFF45-01DC-45CC-A80A-B50597210401}" dt="2026-01-28T15:46:51.446" v="104" actId="14100"/>
          <ac:spMkLst>
            <pc:docMk/>
            <pc:sldMk cId="2185029648" sldId="530"/>
            <ac:spMk id="2" creationId="{65F52513-E61F-952D-DC13-AF1A239475C6}"/>
          </ac:spMkLst>
        </pc:spChg>
      </pc:sldChg>
      <pc:sldChg chg="modSp mod">
        <pc:chgData name="Alexander Deliukov" userId="d5fda0f2-1d08-4016-b7e9-bb882f168707" providerId="ADAL" clId="{FE9DFF45-01DC-45CC-A80A-B50597210401}" dt="2026-01-28T15:46:57.051" v="106" actId="1076"/>
        <pc:sldMkLst>
          <pc:docMk/>
          <pc:sldMk cId="2464154826" sldId="531"/>
        </pc:sldMkLst>
        <pc:spChg chg="mod">
          <ac:chgData name="Alexander Deliukov" userId="d5fda0f2-1d08-4016-b7e9-bb882f168707" providerId="ADAL" clId="{FE9DFF45-01DC-45CC-A80A-B50597210401}" dt="2026-01-28T15:46:57.051" v="106" actId="1076"/>
          <ac:spMkLst>
            <pc:docMk/>
            <pc:sldMk cId="2464154826" sldId="531"/>
            <ac:spMk id="4" creationId="{6626F0D8-00A2-4308-1A56-AEAB5E13091A}"/>
          </ac:spMkLst>
        </pc:spChg>
      </pc:sldChg>
      <pc:sldChg chg="modSp mod">
        <pc:chgData name="Alexander Deliukov" userId="d5fda0f2-1d08-4016-b7e9-bb882f168707" providerId="ADAL" clId="{FE9DFF45-01DC-45CC-A80A-B50597210401}" dt="2026-01-28T15:47:04.637" v="108" actId="14100"/>
        <pc:sldMkLst>
          <pc:docMk/>
          <pc:sldMk cId="3343093809" sldId="533"/>
        </pc:sldMkLst>
        <pc:spChg chg="mod">
          <ac:chgData name="Alexander Deliukov" userId="d5fda0f2-1d08-4016-b7e9-bb882f168707" providerId="ADAL" clId="{FE9DFF45-01DC-45CC-A80A-B50597210401}" dt="2026-01-28T15:47:04.637" v="108" actId="14100"/>
          <ac:spMkLst>
            <pc:docMk/>
            <pc:sldMk cId="3343093809" sldId="533"/>
            <ac:spMk id="2" creationId="{9CEEBBF2-57E8-98A7-5196-A80E5E02DE3D}"/>
          </ac:spMkLst>
        </pc:spChg>
        <pc:spChg chg="mod">
          <ac:chgData name="Alexander Deliukov" userId="d5fda0f2-1d08-4016-b7e9-bb882f168707" providerId="ADAL" clId="{FE9DFF45-01DC-45CC-A80A-B50597210401}" dt="2026-01-28T15:47:00.892" v="107" actId="1076"/>
          <ac:spMkLst>
            <pc:docMk/>
            <pc:sldMk cId="3343093809" sldId="533"/>
            <ac:spMk id="4" creationId="{F3695D75-7CB2-2E3E-FC36-E6C5542486F1}"/>
          </ac:spMkLst>
        </pc:spChg>
      </pc:sldChg>
      <pc:sldChg chg="modSp mod">
        <pc:chgData name="Alexander Deliukov" userId="d5fda0f2-1d08-4016-b7e9-bb882f168707" providerId="ADAL" clId="{FE9DFF45-01DC-45CC-A80A-B50597210401}" dt="2026-01-28T15:47:13.707" v="110" actId="14100"/>
        <pc:sldMkLst>
          <pc:docMk/>
          <pc:sldMk cId="2133269364" sldId="534"/>
        </pc:sldMkLst>
        <pc:spChg chg="mod">
          <ac:chgData name="Alexander Deliukov" userId="d5fda0f2-1d08-4016-b7e9-bb882f168707" providerId="ADAL" clId="{FE9DFF45-01DC-45CC-A80A-B50597210401}" dt="2026-01-28T15:47:13.707" v="110" actId="14100"/>
          <ac:spMkLst>
            <pc:docMk/>
            <pc:sldMk cId="2133269364" sldId="534"/>
            <ac:spMk id="2" creationId="{14D1AA4E-9257-5B0A-B307-3A3FE61C373A}"/>
          </ac:spMkLst>
        </pc:spChg>
      </pc:sldChg>
      <pc:sldChg chg="modSp mod">
        <pc:chgData name="Alexander Deliukov" userId="d5fda0f2-1d08-4016-b7e9-bb882f168707" providerId="ADAL" clId="{FE9DFF45-01DC-45CC-A80A-B50597210401}" dt="2026-01-28T15:47:23.307" v="114" actId="1076"/>
        <pc:sldMkLst>
          <pc:docMk/>
          <pc:sldMk cId="895903724" sldId="535"/>
        </pc:sldMkLst>
        <pc:spChg chg="mod">
          <ac:chgData name="Alexander Deliukov" userId="d5fda0f2-1d08-4016-b7e9-bb882f168707" providerId="ADAL" clId="{FE9DFF45-01DC-45CC-A80A-B50597210401}" dt="2026-01-28T15:47:19.358" v="112" actId="14100"/>
          <ac:spMkLst>
            <pc:docMk/>
            <pc:sldMk cId="895903724" sldId="535"/>
            <ac:spMk id="3" creationId="{479F3511-8F6B-1635-927F-DA2092DC4D45}"/>
          </ac:spMkLst>
        </pc:spChg>
        <pc:spChg chg="mod">
          <ac:chgData name="Alexander Deliukov" userId="d5fda0f2-1d08-4016-b7e9-bb882f168707" providerId="ADAL" clId="{FE9DFF45-01DC-45CC-A80A-B50597210401}" dt="2026-01-28T15:47:23.307" v="114" actId="1076"/>
          <ac:spMkLst>
            <pc:docMk/>
            <pc:sldMk cId="895903724" sldId="535"/>
            <ac:spMk id="4" creationId="{C7B55AD6-BE39-9CA0-D95D-AC03B2E99E8F}"/>
          </ac:spMkLst>
        </pc:spChg>
      </pc:sldChg>
      <pc:sldChg chg="modSp">
        <pc:chgData name="Alexander Deliukov" userId="d5fda0f2-1d08-4016-b7e9-bb882f168707" providerId="ADAL" clId="{FE9DFF45-01DC-45CC-A80A-B50597210401}" dt="2026-01-28T15:47:33.974" v="115" actId="404"/>
        <pc:sldMkLst>
          <pc:docMk/>
          <pc:sldMk cId="2949091759" sldId="536"/>
        </pc:sldMkLst>
        <pc:spChg chg="mod">
          <ac:chgData name="Alexander Deliukov" userId="d5fda0f2-1d08-4016-b7e9-bb882f168707" providerId="ADAL" clId="{FE9DFF45-01DC-45CC-A80A-B50597210401}" dt="2026-01-28T15:47:33.974" v="115" actId="404"/>
          <ac:spMkLst>
            <pc:docMk/>
            <pc:sldMk cId="2949091759" sldId="536"/>
            <ac:spMk id="4" creationId="{155DF4ED-FF8C-0564-EF5D-DA6654E5F96E}"/>
          </ac:spMkLst>
        </pc:spChg>
      </pc:sldChg>
      <pc:sldChg chg="modSp mod">
        <pc:chgData name="Alexander Deliukov" userId="d5fda0f2-1d08-4016-b7e9-bb882f168707" providerId="ADAL" clId="{FE9DFF45-01DC-45CC-A80A-B50597210401}" dt="2026-01-28T15:47:40.601" v="117" actId="14100"/>
        <pc:sldMkLst>
          <pc:docMk/>
          <pc:sldMk cId="328156667" sldId="537"/>
        </pc:sldMkLst>
        <pc:spChg chg="mod">
          <ac:chgData name="Alexander Deliukov" userId="d5fda0f2-1d08-4016-b7e9-bb882f168707" providerId="ADAL" clId="{FE9DFF45-01DC-45CC-A80A-B50597210401}" dt="2026-01-28T15:47:40.601" v="117" actId="14100"/>
          <ac:spMkLst>
            <pc:docMk/>
            <pc:sldMk cId="328156667" sldId="537"/>
            <ac:spMk id="2" creationId="{06C04EB7-574D-BEE8-7D60-A52C064F2ABC}"/>
          </ac:spMkLst>
        </pc:spChg>
      </pc:sldChg>
      <pc:sldChg chg="modSp mod modAnim">
        <pc:chgData name="Alexander Deliukov" userId="d5fda0f2-1d08-4016-b7e9-bb882f168707" providerId="ADAL" clId="{FE9DFF45-01DC-45CC-A80A-B50597210401}" dt="2026-01-28T15:47:46.402" v="118" actId="20577"/>
        <pc:sldMkLst>
          <pc:docMk/>
          <pc:sldMk cId="2780248464" sldId="538"/>
        </pc:sldMkLst>
        <pc:spChg chg="mod">
          <ac:chgData name="Alexander Deliukov" userId="d5fda0f2-1d08-4016-b7e9-bb882f168707" providerId="ADAL" clId="{FE9DFF45-01DC-45CC-A80A-B50597210401}" dt="2026-01-28T15:47:46.402" v="118" actId="20577"/>
          <ac:spMkLst>
            <pc:docMk/>
            <pc:sldMk cId="2780248464" sldId="538"/>
            <ac:spMk id="4" creationId="{814CABE2-6C61-7A78-A88D-15A7E427F630}"/>
          </ac:spMkLst>
        </pc:spChg>
      </pc:sldChg>
      <pc:sldChg chg="modSp mod">
        <pc:chgData name="Alexander Deliukov" userId="d5fda0f2-1d08-4016-b7e9-bb882f168707" providerId="ADAL" clId="{FE9DFF45-01DC-45CC-A80A-B50597210401}" dt="2026-01-28T15:47:52.148" v="119" actId="1076"/>
        <pc:sldMkLst>
          <pc:docMk/>
          <pc:sldMk cId="2980495714" sldId="540"/>
        </pc:sldMkLst>
        <pc:spChg chg="mod">
          <ac:chgData name="Alexander Deliukov" userId="d5fda0f2-1d08-4016-b7e9-bb882f168707" providerId="ADAL" clId="{FE9DFF45-01DC-45CC-A80A-B50597210401}" dt="2026-01-28T15:47:52.148" v="119" actId="1076"/>
          <ac:spMkLst>
            <pc:docMk/>
            <pc:sldMk cId="2980495714" sldId="540"/>
            <ac:spMk id="4" creationId="{06E0C1A0-3021-4BED-9D7A-E8EE518B3DF4}"/>
          </ac:spMkLst>
        </pc:spChg>
      </pc:sldChg>
      <pc:sldChg chg="modSp mod">
        <pc:chgData name="Alexander Deliukov" userId="d5fda0f2-1d08-4016-b7e9-bb882f168707" providerId="ADAL" clId="{FE9DFF45-01DC-45CC-A80A-B50597210401}" dt="2026-01-28T15:44:32.456" v="68" actId="1076"/>
        <pc:sldMkLst>
          <pc:docMk/>
          <pc:sldMk cId="2514830005" sldId="541"/>
        </pc:sldMkLst>
        <pc:spChg chg="mod">
          <ac:chgData name="Alexander Deliukov" userId="d5fda0f2-1d08-4016-b7e9-bb882f168707" providerId="ADAL" clId="{FE9DFF45-01DC-45CC-A80A-B50597210401}" dt="2026-01-28T15:44:16.939" v="59" actId="1076"/>
          <ac:spMkLst>
            <pc:docMk/>
            <pc:sldMk cId="2514830005" sldId="541"/>
            <ac:spMk id="19" creationId="{8DC1423C-2E75-48AE-A98F-626668954196}"/>
          </ac:spMkLst>
        </pc:spChg>
        <pc:spChg chg="mod">
          <ac:chgData name="Alexander Deliukov" userId="d5fda0f2-1d08-4016-b7e9-bb882f168707" providerId="ADAL" clId="{FE9DFF45-01DC-45CC-A80A-B50597210401}" dt="2026-01-28T15:44:20.827" v="61" actId="14100"/>
          <ac:spMkLst>
            <pc:docMk/>
            <pc:sldMk cId="2514830005" sldId="541"/>
            <ac:spMk id="29" creationId="{4ECDE187-04E2-45C2-AB71-3163282F7484}"/>
          </ac:spMkLst>
        </pc:spChg>
        <pc:spChg chg="mod">
          <ac:chgData name="Alexander Deliukov" userId="d5fda0f2-1d08-4016-b7e9-bb882f168707" providerId="ADAL" clId="{FE9DFF45-01DC-45CC-A80A-B50597210401}" dt="2026-01-28T15:44:24.723" v="64" actId="1076"/>
          <ac:spMkLst>
            <pc:docMk/>
            <pc:sldMk cId="2514830005" sldId="541"/>
            <ac:spMk id="41" creationId="{D9C87595-16A2-4A0F-9DBB-4AF40FA3BA2C}"/>
          </ac:spMkLst>
        </pc:spChg>
        <pc:spChg chg="mod">
          <ac:chgData name="Alexander Deliukov" userId="d5fda0f2-1d08-4016-b7e9-bb882f168707" providerId="ADAL" clId="{FE9DFF45-01DC-45CC-A80A-B50597210401}" dt="2026-01-28T15:44:28.572" v="66" actId="1076"/>
          <ac:spMkLst>
            <pc:docMk/>
            <pc:sldMk cId="2514830005" sldId="541"/>
            <ac:spMk id="49" creationId="{E8F01505-D47E-4B07-82B8-EC043F5EC813}"/>
          </ac:spMkLst>
        </pc:spChg>
        <pc:spChg chg="mod">
          <ac:chgData name="Alexander Deliukov" userId="d5fda0f2-1d08-4016-b7e9-bb882f168707" providerId="ADAL" clId="{FE9DFF45-01DC-45CC-A80A-B50597210401}" dt="2026-01-28T15:44:32.456" v="68" actId="1076"/>
          <ac:spMkLst>
            <pc:docMk/>
            <pc:sldMk cId="2514830005" sldId="541"/>
            <ac:spMk id="60" creationId="{DB6D982A-54DA-4FCC-9383-F91FC1E1D9CE}"/>
          </ac:spMkLst>
        </pc:spChg>
      </pc:sldChg>
      <pc:sldChg chg="modSp mod">
        <pc:chgData name="Alexander Deliukov" userId="d5fda0f2-1d08-4016-b7e9-bb882f168707" providerId="ADAL" clId="{FE9DFF45-01DC-45CC-A80A-B50597210401}" dt="2026-01-28T15:46:04.989" v="89" actId="6549"/>
        <pc:sldMkLst>
          <pc:docMk/>
          <pc:sldMk cId="2029895012" sldId="542"/>
        </pc:sldMkLst>
        <pc:spChg chg="mod">
          <ac:chgData name="Alexander Deliukov" userId="d5fda0f2-1d08-4016-b7e9-bb882f168707" providerId="ADAL" clId="{FE9DFF45-01DC-45CC-A80A-B50597210401}" dt="2026-01-28T15:45:15.067" v="71" actId="14100"/>
          <ac:spMkLst>
            <pc:docMk/>
            <pc:sldMk cId="2029895012" sldId="542"/>
            <ac:spMk id="3" creationId="{A851A280-0943-5E23-9ED2-4FE21FFFDA5E}"/>
          </ac:spMkLst>
        </pc:spChg>
        <pc:spChg chg="mod">
          <ac:chgData name="Alexander Deliukov" userId="d5fda0f2-1d08-4016-b7e9-bb882f168707" providerId="ADAL" clId="{FE9DFF45-01DC-45CC-A80A-B50597210401}" dt="2026-01-28T15:46:04.989" v="89" actId="6549"/>
          <ac:spMkLst>
            <pc:docMk/>
            <pc:sldMk cId="2029895012" sldId="542"/>
            <ac:spMk id="4" creationId="{B6E2F0C4-3708-062E-837B-49F21B8E51C4}"/>
          </ac:spMkLst>
        </pc:spChg>
      </pc:sldChg>
    </pc:docChg>
  </pc:docChgLst>
  <pc:docChgLst>
    <pc:chgData name="Alexander Deliukov" userId="S::alexander_think-e.be#ext#@flux50.onmicrosoft.com::bee075c1-faac-4166-8fcb-7b2057bad6f6" providerId="AD" clId="Web-{D7AA4A3A-FF69-A2A0-5A2C-88F7F9A9DF55}"/>
    <pc:docChg chg="modSld">
      <pc:chgData name="Alexander Deliukov" userId="S::alexander_think-e.be#ext#@flux50.onmicrosoft.com::bee075c1-faac-4166-8fcb-7b2057bad6f6" providerId="AD" clId="Web-{D7AA4A3A-FF69-A2A0-5A2C-88F7F9A9DF55}" dt="2026-02-09T14:53:32.154" v="2" actId="14100"/>
      <pc:docMkLst>
        <pc:docMk/>
      </pc:docMkLst>
      <pc:sldChg chg="addSp modSp">
        <pc:chgData name="Alexander Deliukov" userId="S::alexander_think-e.be#ext#@flux50.onmicrosoft.com::bee075c1-faac-4166-8fcb-7b2057bad6f6" providerId="AD" clId="Web-{D7AA4A3A-FF69-A2A0-5A2C-88F7F9A9DF55}" dt="2026-02-09T14:53:32.154" v="2" actId="14100"/>
        <pc:sldMkLst>
          <pc:docMk/>
          <pc:sldMk cId="4021606225" sldId="521"/>
        </pc:sldMkLst>
        <pc:picChg chg="add mod">
          <ac:chgData name="Alexander Deliukov" userId="S::alexander_think-e.be#ext#@flux50.onmicrosoft.com::bee075c1-faac-4166-8fcb-7b2057bad6f6" providerId="AD" clId="Web-{D7AA4A3A-FF69-A2A0-5A2C-88F7F9A9DF55}" dt="2026-02-09T14:53:32.154" v="2" actId="14100"/>
          <ac:picMkLst>
            <pc:docMk/>
            <pc:sldMk cId="4021606225" sldId="521"/>
            <ac:picMk id="4" creationId="{A8B367BA-2DCB-EEC8-2DFB-369777E9681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2026. 3. 17.</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Editare stil text master</a:t>
            </a:r>
          </a:p>
          <a:p>
            <a:pPr lvl="1"/>
            <a:r>
              <a:rPr lang="ko-KR" altLang="en-US"/>
              <a:t>Al doilea nivel</a:t>
            </a:r>
          </a:p>
          <a:p>
            <a:pPr lvl="2"/>
            <a:r>
              <a:rPr lang="ko-KR" altLang="en-US"/>
              <a:t>Al treilea nivel</a:t>
            </a:r>
          </a:p>
          <a:p>
            <a:pPr lvl="3"/>
            <a:r>
              <a:rPr lang="ko-KR" altLang="en-US"/>
              <a:t>Al patrulea nivel</a:t>
            </a:r>
          </a:p>
          <a:p>
            <a:pPr lvl="4"/>
            <a:r>
              <a:rPr lang="ko-KR" altLang="en-US"/>
              <a:t>Al cincilea nivel</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82d042721674ba4be6508de237141f4%7C0e2ed45596af4100bed3a8e5fd981685%7C0%7C0%7C638987166561825034%7CUnknown%7CTWFpbGZsb3d8eyJFbXB0eU1hcGkiOnRydWUsIlYiOiIwLjAuMDAwMCIsIlAiOiJXaW4zMiIsIkFOIjoiTWFpbCIsIldUIjoyfQ%3D%3D%7C0%7C%7C%7C&amp;sdata=%2BedDTg2gSu9G%2BKgo0e8qx2WtYzFzXqxraUabr1vXDjw%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c.europa.eu/eurostat/en/web/products-eurostat-news/w/ddn-20250319-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ref-europe.org/small-hydropower-in-europ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news.climate.columbia.edu/2024/10/31/how-climate-change-impacts-affect-renewable-energ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news.climate.columbia.edu/2024/10/31/how-climate-change-impacts-affect-renewable-energy/"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very1.energy/learning-materials"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news.climate.columbia.edu/2024/10/31/how-climate-change-impacts-affect-renewable-energy/" TargetMode="External"/><Relationship Id="rId5" Type="http://schemas.openxmlformats.org/officeDocument/2006/relationships/hyperlink" Target="https://www.iea.org/topics/climate-change" TargetMode="External"/><Relationship Id="rId4" Type="http://schemas.openxmlformats.org/officeDocument/2006/relationships/hyperlink" Target="https://www.open.edu/openlearncreate/course/index.php?categoryid=1459" TargetMode="Externa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www.flickr.com/photos/bulgerhoog/27459581395/in/album-72157624747211919" TargetMode="External"/><Relationship Id="rId13" Type="http://schemas.openxmlformats.org/officeDocument/2006/relationships/hyperlink" Target="https://www.flickr.com/photos/joncutrer/50515343606/" TargetMode="External"/><Relationship Id="rId3" Type="http://schemas.openxmlformats.org/officeDocument/2006/relationships/hyperlink" Target="https://energy.ec.europa.eu/topics/renewable-energy/solar-energy_en#photovoltaics" TargetMode="External"/><Relationship Id="rId7" Type="http://schemas.openxmlformats.org/officeDocument/2006/relationships/hyperlink" Target="https://creativecommons.org/licenses/by-sa/4.0/deed.en" TargetMode="External"/><Relationship Id="rId12" Type="http://schemas.openxmlformats.org/officeDocument/2006/relationships/hyperlink" Target="https://creativecommons.org/licenses/by-sa/2.0/" TargetMode="External"/><Relationship Id="rId2" Type="http://schemas.openxmlformats.org/officeDocument/2006/relationships/slide" Target="../slides/slide22.xml"/><Relationship Id="rId16" Type="http://schemas.openxmlformats.org/officeDocument/2006/relationships/hyperlink" Target="https://www.flickr.com/photos/ashenwolf/14764291000/in/photolist-7PxvXb-2hLZ8TY-4W7m73-4W38d6-2kGwWF7-2jXpazy-2mkVQ6S-2mG7bos-ouERko-mZmtZv-DYWf3V-mZmpFj-7exHt2-mYkmKg-mZmB9Q-mYxp9G-mZjK1K-wtSB1o-cypYBE-4RA6ce-22EPyE5-N6qRG5-2oNDqLo-zegCR-7EnigT-4jWig8-4k1kdy-7stLdy-gkC3N4-4jWiiv-7stKSj-7stL4s-2ksUPzG-2iyLom-2hLZgA6-8tsrzA-2pPaYKt-8tsrAA-8BPKxX-yoScig-buRGQu-buRF7U-2pAnmyL-2mLgcJh-7kYYYf-fE7pL9-2oEFBwp-2mTSXZj-eibu9T-2med4dU" TargetMode="External"/><Relationship Id="rId1" Type="http://schemas.openxmlformats.org/officeDocument/2006/relationships/notesMaster" Target="../notesMasters/notesMaster1.xml"/><Relationship Id="rId6" Type="http://schemas.openxmlformats.org/officeDocument/2006/relationships/hyperlink" Target="https://commission.europa.eu/legal-notice_en#copyright-notice" TargetMode="External"/><Relationship Id="rId11" Type="http://schemas.openxmlformats.org/officeDocument/2006/relationships/hyperlink" Target="https://www.flickr.com/photos/amanessinger/47583802051/in/photolist-2fuPqyc-NKJsjd-WwaSKa-nFmWD9-X9DiAu-2nXw1qD-8m1TCH-ngvskW-2ne6BJx-2fHPLsc-2j85xob-2ng8Tv9-2neo7Sz-2necgSx-2bXu6Lb-PTLTsN-NgDbu2-exFS1K-K2HgC7-JbET9x-2cbhMzi-2nEegJJ-2nZE9kN-2ndJVaQ-T2Pzas-EkdT96-E5UdhT-2oK7Qck-SoMSEZ-GEk3qQ-EC7YXj-2qz8FtQ-fgRudk-Ui7V9G-2ienM7e-2neoo3w-2mu8G5e-PTLTxh-U7NaKE-fh6KoL-fgReFv-fgRdCT-5YD7oA-fh6snA-JcCsBD-fgRnbX-fh6ABW-fgRnJ6-fh6w2C-fh6vBb" TargetMode="External"/><Relationship Id="rId5" Type="http://schemas.openxmlformats.org/officeDocument/2006/relationships/hyperlink" Target="https://energy.ec.europa.eu/topics/renewable-energy/hydropower_en" TargetMode="External"/><Relationship Id="rId15" Type="http://schemas.openxmlformats.org/officeDocument/2006/relationships/hyperlink" Target="https://creativecommons.org/licenses/by/2.0/" TargetMode="External"/><Relationship Id="rId10" Type="http://schemas.openxmlformats.org/officeDocument/2006/relationships/hyperlink" Target="https://www.flickr.com/photos/boules/52395915707/" TargetMode="External"/><Relationship Id="rId4" Type="http://schemas.openxmlformats.org/officeDocument/2006/relationships/hyperlink" Target="https://energy.ec.europa.eu/topics/renewable-energy/eu-wind-energy_en" TargetMode="External"/><Relationship Id="rId9" Type="http://schemas.openxmlformats.org/officeDocument/2006/relationships/hyperlink" Target="https://creativecommons.org/licenses/by-nc/2.0/" TargetMode="External"/><Relationship Id="rId14" Type="http://schemas.openxmlformats.org/officeDocument/2006/relationships/hyperlink" Target="https://www.flickr.com/photos/jmenj/50294556128/in/photolist-2jCmKis-nEEZ7v-7MMJmD-p62aU7-2pT1S1h-96ybfN-4Y39ra-3gRA4Y-ARfjS-7j8D11-3u2P7-5yNt6j-5g59R8-4PE5U3-62sb1b-a9bLMB-21jfHVA-2NwrTS-2Nws4q-56YfCB-5cAiuE-2Nws9m-2Ns3U4-2Ns3ZT-5cDqMD-5rywTv-5W6jaW-56fWt5-5DvKzJ-5sPkjb-7jRrSg-4WHNnm-5Wpu8P-35ASUR-47d3yV-SrnYP4-2o3E7jQ-4d7wV-yfeAcS-76NTB-dzJEgW-5yJaPg-2onj4MF-2BDUi-YfRhKA-2i3dZe9-7Wcz3U-5CtLPe-2mJtT8Y-VWmN19" TargetMode="Externa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www.unido.org/WSHPDR" TargetMode="External"/><Relationship Id="rId3" Type="http://schemas.openxmlformats.org/officeDocument/2006/relationships/hyperlink" Target="https://doi.org/10.1038/s41558-020-00949-9" TargetMode="External"/><Relationship Id="rId7" Type="http://schemas.openxmlformats.org/officeDocument/2006/relationships/hyperlink" Target="https://doi.org/10.1016/j.rser.2019.109415"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doi.org/10.1016/j.seta.2022.102283" TargetMode="External"/><Relationship Id="rId5" Type="http://schemas.openxmlformats.org/officeDocument/2006/relationships/hyperlink" Target="https://www.sciencedirect.com/science/article/pii/S2352484724008813#:~:text=Hurricanes%20can%20inflict%20direct%20damage,may%20harm%20solar%20photovoltaic%20systems.%20%20Energy%20Reports,%20Volume%2013,2025,Pages%20929-959,ISSN%202352-4847" TargetMode="External"/><Relationship Id="rId4" Type="http://schemas.openxmlformats.org/officeDocument/2006/relationships/hyperlink" Target="https://www.irena.org/-/media/Files/IRENA/Agency/Publication/2019/Jun/IRENA_G20_climate_sustainability_2019.pdf" TargetMode="External"/><Relationship Id="rId9" Type="http://schemas.openxmlformats.org/officeDocument/2006/relationships/hyperlink" Target="https://www.weltderphysik.de/gebiet/technik/nachrichten/2021/erneuerbare-energien-im-klimawandel/"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pcc.ch/2021/08/09/ar6-wg1-20210809-pr/"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un.org/en/climatechange/what-is-climate-change"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n.org/en/climatechange/what-is-climate-chang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mber-energy.org/data/electricity-data-explore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Cum afectează schimbările climatice... </a:t>
            </a:r>
            <a:r>
              <a:rPr lang="en-US" altLang="ko-KR" sz="1200" dirty="0">
                <a:solidFill>
                  <a:schemeClr val="tx2"/>
                </a:solidFill>
                <a:cs typeface="Arial" panose="020B0604020202020204" pitchFamily="34" charset="0"/>
              </a:rPr>
              <a:t>energia regenerabilă?</a:t>
            </a:r>
            <a:endParaRPr lang="ko-KR" altLang="en-US" sz="1200" dirty="0">
              <a:solidFill>
                <a:schemeClr val="tx2"/>
              </a:solidFill>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200" kern="1200" dirty="0">
              <a:solidFill>
                <a:schemeClr val="tx1"/>
              </a:solidFill>
              <a:latin typeface="+mn-lt"/>
              <a:ea typeface="+mn-ea"/>
              <a:cs typeface="Arial" panose="020B0604020202020204" pitchFamily="34" charset="0"/>
            </a:endParaRPr>
          </a:p>
          <a:p>
            <a:r>
              <a:rPr lang="en-GB" sz="1200" b="0" i="0" kern="1200" dirty="0">
                <a:solidFill>
                  <a:schemeClr val="tx1"/>
                </a:solidFill>
                <a:effectLst/>
                <a:latin typeface="+mn-lt"/>
                <a:ea typeface="+mn-ea"/>
                <a:cs typeface="+mn-cs"/>
              </a:rPr>
              <a:t>Acest proiect a primit finanțare din partea Programului Orizont al Uniunii Europene pentru Cercetare și Inovare (2021-2027) în cadrul acordului de grant nr. 101075596. Responsabilitatea pentru conținutul acestui material revine exclusiv proiectului Every1 și nu reflectă neapărat opinia Uniunii Europene. Prezentarea este licențiată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a:solidFill>
                  <a:schemeClr val="tx1"/>
                </a:solidFill>
                <a:effectLst/>
                <a:latin typeface="+mn-lt"/>
                <a:ea typeface="+mn-ea"/>
                <a:cs typeface="+mn-cs"/>
              </a:rPr>
              <a:t>cu excepția cazului în care se specifică altfel.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2865773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Diferite tipuri de producție de energie: Eoliană (turbine eoliene)</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Care este impactul potențial al schimbărilor climatice asupra energiei eoliene?</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3643885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Diferite tipuri de producție de energie: Vânt (turbine eoliene)</a:t>
            </a:r>
            <a:endParaRPr lang="en-US" sz="1050" dirty="0">
              <a:solidFill>
                <a:schemeClr val="bg1"/>
              </a:solidFill>
            </a:endParaRPr>
          </a:p>
          <a:p>
            <a:pPr algn="just" latinLnBrk="0"/>
            <a:r>
              <a:rPr lang="en-GB" sz="1200" dirty="0"/>
              <a:t>Vântul este o sursă de energie curată și abundentă utilizată pentru a genera electricitate. Poate fi exploatat atât pe uscat (onshore), cât și pe mare (offshore).</a:t>
            </a:r>
          </a:p>
          <a:p>
            <a:pPr algn="just" latinLnBrk="0"/>
            <a:endParaRPr lang="en-GB" sz="1200" dirty="0"/>
          </a:p>
          <a:p>
            <a:pPr algn="just" latinLnBrk="0"/>
            <a:r>
              <a:rPr lang="en-GB" sz="1200" dirty="0"/>
              <a:t>Îmbunătățirile continue în domeniul producției și al proiectării turbinelor eoliene, combinate cu factorii de capacitate îmbunătățiți (mai multă energie electrică generată per turbină) instalați, datorită turbinelor mai performante și/sau unei localizări mai bune, de exemplu, au redus costurile energiei eoliene și au reafirmat poziția acesteia ca factor cheie al tranziției către energia curată.</a:t>
            </a:r>
          </a:p>
          <a:p>
            <a:pPr algn="just" latinLnBrk="0"/>
            <a:endParaRPr lang="en-GB" sz="1200" dirty="0"/>
          </a:p>
          <a:p>
            <a:pPr algn="just" latinLnBrk="0"/>
            <a:r>
              <a:rPr lang="en-GB" sz="1200" dirty="0"/>
              <a:t>Potrivit </a:t>
            </a:r>
            <a:r>
              <a:rPr lang="en-GB" sz="1200" dirty="0">
                <a:hlinkClick r:id="rId3"/>
              </a:rPr>
              <a:t>Eurostat</a:t>
            </a:r>
            <a:r>
              <a:rPr lang="en-GB" sz="1200" dirty="0"/>
              <a:t>, energia eoliană a reprezentat 39,1 % din totalul energiei electrice generate din surse regenerabile în UE în 2024.</a:t>
            </a:r>
          </a:p>
          <a:p>
            <a:endParaRPr lang="en-GB" dirty="0"/>
          </a:p>
          <a:p>
            <a:endParaRPr lang="en-GB" dirty="0"/>
          </a:p>
          <a:p>
            <a:r>
              <a:rPr lang="en-GB" dirty="0"/>
              <a:t>https://ec.europa.eu/eurostat/en/web/products-eurostat-news/w/ddn-20250319-1</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2152581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20782-F4E8-B2A2-8F8D-7A0E8606ED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31F272-A2C0-D250-3E0B-669132D2844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206026B-AAB8-D140-8FD8-778A5EE2655A}"/>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Diferite tipuri de producție de energie: Eoliană (turbine eoliene)</a:t>
            </a:r>
            <a:endParaRPr lang="en-US" sz="1050" dirty="0">
              <a:solidFill>
                <a:schemeClr val="bg1"/>
              </a:solidFill>
            </a:endParaRPr>
          </a:p>
          <a:p>
            <a:pPr algn="just" latinLnBrk="0"/>
            <a:r>
              <a:rPr lang="en-GB" sz="1200" dirty="0"/>
              <a:t>Principalele componente ale unei turbine eoliene sunt:</a:t>
            </a:r>
          </a:p>
          <a:p>
            <a:pPr algn="just" latinLnBrk="0"/>
            <a:endParaRPr lang="en-GB" sz="1200" dirty="0"/>
          </a:p>
          <a:p>
            <a:pPr marL="342900" indent="-342900" algn="just" latinLnBrk="0">
              <a:buFont typeface="Arial" panose="020B0604020202020204" pitchFamily="34" charset="0"/>
              <a:buChar char="•"/>
            </a:pPr>
            <a:r>
              <a:rPr lang="en-GB" sz="1200" dirty="0"/>
              <a:t>Rotorul, care include palele și acționează arborele, transformă energia eoliană în energie mecanică de rotație.</a:t>
            </a:r>
          </a:p>
          <a:p>
            <a:pPr marL="342900" indent="-342900" algn="just" latinLnBrk="0">
              <a:buFont typeface="Arial" panose="020B0604020202020204" pitchFamily="34" charset="0"/>
              <a:buChar char="•"/>
            </a:pPr>
            <a:endParaRPr lang="en-GB" sz="1200" dirty="0"/>
          </a:p>
          <a:p>
            <a:pPr marL="342900" indent="-342900" algn="just" latinLnBrk="0">
              <a:buFont typeface="Arial" panose="020B0604020202020204" pitchFamily="34" charset="0"/>
              <a:buChar char="•"/>
            </a:pPr>
            <a:r>
              <a:rPr lang="en-GB" sz="1200" dirty="0"/>
              <a:t>Corpul principal, care adăpostește arborele principal, cutia de viteze (care mărește viteza de rotație), generatorul (care transformă energia mecanică în energie electrică) și sistemul de control.</a:t>
            </a:r>
          </a:p>
          <a:p>
            <a:pPr marL="342900" indent="-342900" algn="just" latinLnBrk="0">
              <a:buFont typeface="Arial" panose="020B0604020202020204" pitchFamily="34" charset="0"/>
              <a:buChar char="•"/>
            </a:pPr>
            <a:endParaRPr lang="en-GB" sz="1200" dirty="0"/>
          </a:p>
          <a:p>
            <a:pPr marL="342900" indent="-342900" algn="just" latinLnBrk="0">
              <a:buFont typeface="Arial" panose="020B0604020202020204" pitchFamily="34" charset="0"/>
              <a:buChar char="•"/>
            </a:pPr>
            <a:r>
              <a:rPr lang="en-GB" sz="1200" dirty="0"/>
              <a:t>Turnul de susținere, care ridică turbina la o înălțime la care poate capta curenți de vânt mai puternici și mai constanți.</a:t>
            </a:r>
          </a:p>
          <a:p>
            <a:endParaRPr lang="en-GB" dirty="0"/>
          </a:p>
        </p:txBody>
      </p:sp>
      <p:sp>
        <p:nvSpPr>
          <p:cNvPr id="4" name="Slide Number Placeholder 3">
            <a:extLst>
              <a:ext uri="{FF2B5EF4-FFF2-40B4-BE49-F238E27FC236}">
                <a16:creationId xmlns:a16="http://schemas.microsoft.com/office/drawing/2014/main" id="{66B5E629-CD9D-AF2E-B0E4-F7683D84245A}"/>
              </a:ext>
            </a:extLst>
          </p:cNvPr>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1789856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Care este impactul potențial al schimbărilor climatice asupra energiei eoliene?</a:t>
            </a:r>
            <a:endParaRPr lang="en-US" sz="1050" kern="1200" dirty="0">
              <a:solidFill>
                <a:schemeClr val="bg1"/>
              </a:solidFill>
              <a:latin typeface="+mn-lt"/>
              <a:ea typeface="+mn-ea"/>
              <a:cs typeface="+mn-cs"/>
            </a:endParaRPr>
          </a:p>
          <a:p>
            <a:pPr marL="457200" indent="-457200" latinLnBrk="0">
              <a:buChar char="•"/>
            </a:pPr>
            <a:r>
              <a:rPr lang="en-US" sz="1200" dirty="0">
                <a:ea typeface="Public Sans"/>
                <a:cs typeface="Public Sans"/>
              </a:rPr>
              <a:t>Pe lângă fenomene meteorologice severe, cum ar fi furtunile, și intensitatea crescută a acestora, care pot provoca daune infrastructurii centralelor eoliene, </a:t>
            </a:r>
            <a:r>
              <a:rPr lang="en-US" sz="1200" dirty="0"/>
              <a:t>ar putea apărea și schimbări în modelele vântului, reducând vântul în multe regiuni („secetă eoliană”), o probabilitate crescută de fulgere și valuri de căldură care reduc durata de viață a echipamentelor și cresc timpul de nefuncționare al turbinelor.</a:t>
            </a:r>
            <a:endParaRPr lang="en-US" sz="1200" dirty="0">
              <a:ea typeface="Calibri"/>
              <a:cs typeface="Calibri"/>
            </a:endParaRPr>
          </a:p>
          <a:p>
            <a:pPr marL="457200" indent="-457200" latinLnBrk="0">
              <a:buChar char="•"/>
            </a:pPr>
            <a:r>
              <a:rPr lang="en-US" sz="1200" dirty="0"/>
              <a:t>Prezicerea intensității și a tiparelor vântului poate fi dificilă. Acest lucru poate duce la incertitudine în calcularea producției centralei electrice (Herrmann et al., 2016).</a:t>
            </a:r>
            <a:endParaRPr lang="en-US" sz="1200"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3756341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Diferite tipuri de producție de energie: hidroenergie la scară mică</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Care este impactul potențial al schimbărilor climatice asupra hidrocentralelor de mică capacitate?</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42818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Diferite tipuri de producție de energie: Hidroenergie la scară mică</a:t>
            </a:r>
            <a:endParaRPr lang="en-US" sz="1050" dirty="0">
              <a:solidFill>
                <a:schemeClr val="bg1"/>
              </a:solidFill>
            </a:endParaRPr>
          </a:p>
          <a:p>
            <a:pPr algn="just" latinLnBrk="0"/>
            <a:r>
              <a:rPr lang="en-GB" sz="1200" dirty="0"/>
              <a:t>Energia hidroelectrică este obținută din curgerea apei care alimentează o turbină. Este una dintre cele mai vechi surse de energie regenerabilă, fiind utilizată încă din perioada preindustrială, de exemplu în morile de apă.</a:t>
            </a:r>
          </a:p>
          <a:p>
            <a:pPr algn="just" latinLnBrk="0"/>
            <a:endParaRPr lang="en-GB" sz="1200" dirty="0"/>
          </a:p>
          <a:p>
            <a:pPr algn="just" latinLnBrk="0"/>
            <a:r>
              <a:rPr lang="en-GB" sz="1200" dirty="0"/>
              <a:t>Fiind a doua cea mai mare sursă de energie electrică regenerabilă, energia hidroelectrică continuă să fie o sursă importantă de energie și în prezent. Potrivit Eurostat, în 2024 aceasta reprezenta 29,9 % din totalul energiei electrice generate din surse regenerabile în UE. </a:t>
            </a:r>
          </a:p>
          <a:p>
            <a:pPr algn="just" latinLnBrk="0"/>
            <a:endParaRPr lang="en-GB" sz="1200" dirty="0"/>
          </a:p>
          <a:p>
            <a:pPr algn="just" latinLnBrk="0"/>
            <a:r>
              <a:rPr lang="en-GB" sz="1200" dirty="0"/>
              <a:t>Energia hidroelectrică la scară mică (cu o producție mai mică de 10 megawați) generează energie electrică pentru peste 13 milioane de gospodării din Europa (</a:t>
            </a:r>
            <a:r>
              <a:rPr lang="en-GB" sz="1200" dirty="0">
                <a:hlinkClick r:id="rId3"/>
              </a:rPr>
              <a:t>Federația Europeană a Energiilor Regenerabile</a:t>
            </a:r>
            <a:r>
              <a:rPr lang="en-GB" sz="1200" dirty="0"/>
              <a:t>).</a:t>
            </a:r>
          </a:p>
          <a:p>
            <a:endParaRPr lang="en-GB" dirty="0"/>
          </a:p>
          <a:p>
            <a:endParaRPr lang="en-GB" dirty="0"/>
          </a:p>
          <a:p>
            <a:r>
              <a:rPr lang="en-GB" dirty="0"/>
              <a:t>https://ec.europa.eu/eurostat/en/web/products-eurostat-news/w/ddn-20250319-1</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147986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Care este impactul potențial al schimbărilor climatice asupra hidrocentralelor de mici dimensiuni?</a:t>
            </a:r>
            <a:endParaRPr lang="en-US" sz="1050" kern="1200" dirty="0">
              <a:solidFill>
                <a:schemeClr val="bg1"/>
              </a:solidFill>
              <a:latin typeface="+mn-lt"/>
              <a:ea typeface="+mn-ea"/>
              <a:cs typeface="+mn-cs"/>
            </a:endParaRPr>
          </a:p>
          <a:p>
            <a:pPr marL="457200" indent="-457200" latinLnBrk="0">
              <a:buFont typeface="Arial"/>
              <a:buChar char="•"/>
            </a:pPr>
            <a:r>
              <a:rPr lang="en-US" sz="1200" dirty="0"/>
              <a:t>Impactul schimbărilor climatice asupra hidroenergiei la scară mică nu este clar în prezent. La scară globală, unele studii prevăd o creștere a producției de hidroenergie între 2,4 % și 6,3 % în diferite scenarii, în timp ce altele nu sunt sigure cu privire la direcția schimbării. Cu toate acestea, toate studiile sunt de acord că există variații regionale semnificative.</a:t>
            </a:r>
            <a:endParaRPr lang="en-US" sz="1200" dirty="0">
              <a:ea typeface="Calibri"/>
              <a:cs typeface="Calibri"/>
            </a:endParaRPr>
          </a:p>
          <a:p>
            <a:pPr marL="457200" indent="-457200" latinLnBrk="0">
              <a:buChar char="•"/>
            </a:pPr>
            <a:r>
              <a:rPr lang="en-US" sz="1200" dirty="0"/>
              <a:t>Având în vedere vremea mai capricioasă și predictibilitatea sezonieră mai redusă, se anticipează că, de exemplu, în Europa de Nord, energia generată de hidrocentralele de mici dimensiuni va crește în timpul iernii (ianuarie-martie) și va scădea în perioada primăverii și verii (aprilie-iunie). </a:t>
            </a:r>
          </a:p>
          <a:p>
            <a:pPr marL="457200" indent="-457200" latinLnBrk="0">
              <a:buChar char="•"/>
            </a:pPr>
            <a:r>
              <a:rPr lang="en-US" sz="1200" dirty="0"/>
              <a:t>În Europa de Sud, se anticipează o reducere a energiei electrice produse de hidrocentralele de mici dimensiuni, din cauza precipitațiilor mai reduse pe tot parcursul anului (Welt der </a:t>
            </a:r>
            <a:r>
              <a:rPr lang="en-US" sz="1200" dirty="0" err="1"/>
              <a:t>Physik</a:t>
            </a:r>
            <a:r>
              <a:rPr lang="en-US" sz="1200" dirty="0"/>
              <a:t>, 2021).</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3757972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Atenuarea impactului schimbărilor climatice asupra surselor de energie regenerabilă</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Cum putem atenua impactul schimbărilor climatice asupra surselor de energie regenerabilă? </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265032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Atenuarea impactului schimbărilor climatice asupra surselor de energie regenerabilă</a:t>
            </a:r>
          </a:p>
          <a:p>
            <a:pPr latinLnBrk="0"/>
            <a:r>
              <a:rPr lang="en-US" sz="1200" dirty="0"/>
              <a:t>Un articol al Columbia Climate School intitulat </a:t>
            </a:r>
            <a:r>
              <a:rPr lang="en-US" sz="1200" i="1" dirty="0">
                <a:hlinkClick r:id="rId3"/>
              </a:rPr>
              <a:t>„Cum afectează schimbările climatice energia regenerabilă</a:t>
            </a:r>
            <a:r>
              <a:rPr lang="en-US" sz="1200" dirty="0"/>
              <a:t>” discută patru abordări pentru creșterea „rezilienței sistemului energetic”. Acestea sunt: </a:t>
            </a:r>
          </a:p>
          <a:p>
            <a:pPr latinLnBrk="0"/>
            <a:endParaRPr lang="en-US" sz="1200" dirty="0"/>
          </a:p>
          <a:p>
            <a:pPr marL="457200" indent="-457200" latinLnBrk="0">
              <a:buFont typeface="+mj-lt"/>
              <a:buAutoNum type="arabicPeriod"/>
            </a:pPr>
            <a:r>
              <a:rPr lang="en-US" sz="1200" dirty="0"/>
              <a:t>Asigurarea faptului că nu ne bazăm excesiv pe o singură sursă de energie și că utilizăm o gamă variată de surse de energie („diversificarea mixului energetic”). Acest lucru poate lua forma „sistemelor energetice distribuite” sau a energiei generate într-o singură locație de o serie de surse diferite (de exemplu, mai multe gospodării cu panouri solare și/sau turbine eoliene). </a:t>
            </a:r>
          </a:p>
          <a:p>
            <a:pPr marL="457200" indent="-457200" latinLnBrk="0">
              <a:buFont typeface="+mj-lt"/>
              <a:buAutoNum type="arabicPeriod"/>
            </a:pPr>
            <a:r>
              <a:rPr lang="en-US" sz="1200" dirty="0"/>
              <a:t>Utilizarea rețelelor inteligente pentru a asigura echilibrarea eficientă a producției și consumului de energie. </a:t>
            </a:r>
          </a:p>
          <a:p>
            <a:pPr latinLnBrk="0"/>
            <a:endParaRPr lang="en-US" sz="1200" dirty="0"/>
          </a:p>
          <a:p>
            <a:endParaRPr lang="en-GB" dirty="0"/>
          </a:p>
          <a:p>
            <a:r>
              <a:rPr lang="en-GB" dirty="0"/>
              <a:t>https://news.climate.columbia.edu/2024/10/31/how-climate-change-impacts-affect-renewable-energy/</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52495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B3FFA-7262-217F-06F5-D56BF309C0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DC8292-5A2B-2AFD-9F13-5675A5D87DC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43BF176-8B4C-0640-2977-1261F18BF06A}"/>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Atenuarea impactului schimbărilor climatice asupra surselor de energie regenerabilă</a:t>
            </a:r>
          </a:p>
          <a:p>
            <a:endParaRPr lang="en-GB" dirty="0"/>
          </a:p>
          <a:p>
            <a:pPr marL="457200" indent="-457200" latinLnBrk="0">
              <a:buAutoNum type="arabicPeriod" startAt="3"/>
            </a:pPr>
            <a:r>
              <a:rPr lang="en-US" sz="1200" dirty="0"/>
              <a:t>Modernizarea infrastructurii pentru a face față mai bine imprevizibilității schimbărilor climatice. Modernizarea infrastructurii include îmbunătățiri ale turbinelor eoliene, astfel încât acestea să poată prevedea și să se adapteze mai bine la frigul, căldura și furtunile severe. </a:t>
            </a:r>
          </a:p>
          <a:p>
            <a:pPr marL="457200" indent="-457200" latinLnBrk="0">
              <a:buAutoNum type="arabicPeriod" startAt="3"/>
            </a:pPr>
            <a:r>
              <a:rPr lang="en-US" sz="1200" dirty="0"/>
              <a:t>Utilizarea instrumentelor și informațiilor existente (cum ar fi modelarea și prognozarea vremii) pentru a lua decizii informate cu privire la amplasarea infrastructurii de energie regenerabilă. </a:t>
            </a:r>
          </a:p>
          <a:p>
            <a:pPr latinLnBrk="0"/>
            <a:endParaRPr lang="en-US" sz="1200" dirty="0"/>
          </a:p>
          <a:p>
            <a:endParaRPr lang="en-GB" dirty="0"/>
          </a:p>
          <a:p>
            <a:r>
              <a:rPr lang="en-GB" dirty="0"/>
              <a:t>https://news.climate.columbia.edu/2024/10/31/how-climate-change-impacts-affect-renewable-energy/</a:t>
            </a:r>
          </a:p>
        </p:txBody>
      </p:sp>
      <p:sp>
        <p:nvSpPr>
          <p:cNvPr id="4" name="Slide Number Placeholder 3">
            <a:extLst>
              <a:ext uri="{FF2B5EF4-FFF2-40B4-BE49-F238E27FC236}">
                <a16:creationId xmlns:a16="http://schemas.microsoft.com/office/drawing/2014/main" id="{553F7A41-B261-985C-2F39-95E088CF76E7}"/>
              </a:ext>
            </a:extLst>
          </p:cNvPr>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1933787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Impactul schimbărilor climatice înseamnă că condițiile meteorologice devin din ce în ce mai incerte și extreme. Pe măsură ce trecem la surse de energie mai regenerabile, ce impact are schimbarea climei asupra energiilor regenerabile? Și ce abordări putem adopta pentru a atenua aceste impacturi?  </a:t>
            </a:r>
          </a:p>
          <a:p>
            <a:pPr latinLnBrk="0"/>
            <a:endParaRPr lang="en-GB" sz="1200" dirty="0">
              <a:solidFill>
                <a:srgbClr val="2B2C30"/>
              </a:solidFill>
              <a:ea typeface="Public Sans"/>
              <a:cs typeface="Public Sans"/>
              <a:sym typeface="Public Sans"/>
            </a:endParaRPr>
          </a:p>
          <a:p>
            <a:pPr latinLnBrk="0"/>
            <a:r>
              <a:rPr lang="en-GB" sz="1200" dirty="0">
                <a:solidFill>
                  <a:srgbClr val="2B2C30"/>
                </a:solidFill>
                <a:ea typeface="Public Sans"/>
                <a:cs typeface="Public Sans"/>
                <a:sym typeface="Public Sans"/>
              </a:rPr>
              <a:t>În această scurtă prezentare vom explora: </a:t>
            </a:r>
          </a:p>
          <a:p>
            <a:pPr latinLnBrk="0"/>
            <a:endParaRPr lang="en-GB" sz="1200" dirty="0">
              <a:solidFill>
                <a:srgbClr val="2B2C30"/>
              </a:solidFill>
              <a:ea typeface="Public Sans"/>
              <a:cs typeface="Public Sans"/>
              <a:sym typeface="Public Sans"/>
            </a:endParaRP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Ce este schimbarea climatică.</a:t>
            </a: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Diferite tipuri de producție de energie (de exemplu, energie solară, eoliană și hidroenergie la scară mică). </a:t>
            </a: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Impactul potențial al schimbărilor climatice asupra acestor surse de energie regenerabilă.</a:t>
            </a:r>
          </a:p>
          <a:p>
            <a:pPr marL="342900" indent="-342900" latinLnBrk="0">
              <a:buFont typeface="Arial" panose="020B0604020202020204" pitchFamily="34" charset="0"/>
              <a:buChar char="•"/>
            </a:pPr>
            <a:r>
              <a:rPr lang="en-GB" sz="1200" dirty="0">
                <a:solidFill>
                  <a:srgbClr val="2B2C30"/>
                </a:solidFill>
                <a:ea typeface="Public Sans"/>
                <a:cs typeface="Public Sans"/>
                <a:sym typeface="Public Sans"/>
              </a:rPr>
              <a:t>Ce abordări putem adopta pentru a atenua impactul schimbărilor climatice asupra surselor de energie regenerabilă.</a:t>
            </a:r>
          </a:p>
          <a:p>
            <a:pPr latinLnBrk="0"/>
            <a:endParaRPr lang="en-GB" sz="1200" dirty="0">
              <a:solidFill>
                <a:srgbClr val="2B2C30"/>
              </a:solidFill>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2565878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045B7-0D3F-149F-D95D-5AD071DE71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264FC5-FC70-DB5B-7D2A-EAE69256162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2B887A4-5205-808B-5567-40279AE497C6}"/>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Atenuarea impactului schimbărilor climatice asupra surselor de energie regenerabilă</a:t>
            </a:r>
          </a:p>
          <a:p>
            <a:pPr latinLnBrk="0"/>
            <a:r>
              <a:rPr lang="en-US" sz="1200" dirty="0"/>
              <a:t>În cele din urmă, este important să </a:t>
            </a:r>
            <a:r>
              <a:rPr lang="en-US" sz="1200" dirty="0" err="1"/>
              <a:t>subliniem </a:t>
            </a:r>
            <a:r>
              <a:rPr lang="en-US" sz="1200" dirty="0"/>
              <a:t>că schimbările climatice nu afectează doar sursele de energie regenerabilă: </a:t>
            </a:r>
          </a:p>
          <a:p>
            <a:pPr latinLnBrk="0"/>
            <a:endParaRPr lang="en-US" sz="1200" dirty="0"/>
          </a:p>
          <a:p>
            <a:pPr latinLnBrk="0"/>
            <a:r>
              <a:rPr lang="en-US" sz="1200" i="1" dirty="0"/>
              <a:t>„Deși schimbările climatice prezintă riscuri pentru instalațiile de energie regenerabilă, sistemele pe bază de combustibili fosili sunt amenințate de aceleași efecte, astfel încât vulnerabilitățile energiei regenerabile nu ar trebui să constituie un motiv pentru a întârzia tranziția către energia curată, care va reduce riscurile legate de climă prin reducerea emisiilor de gaze cu efect de seră.” </a:t>
            </a:r>
          </a:p>
          <a:p>
            <a:pPr latinLnBrk="0"/>
            <a:endParaRPr lang="en-US" sz="1200" i="1" dirty="0"/>
          </a:p>
          <a:p>
            <a:pPr latinLnBrk="0"/>
            <a:r>
              <a:rPr lang="en-US" sz="1200" dirty="0"/>
              <a:t>(</a:t>
            </a:r>
            <a:r>
              <a:rPr lang="en-US" sz="1200" dirty="0">
                <a:hlinkClick r:id="rId3"/>
              </a:rPr>
              <a:t>Cum afectează schimbările climatice energia regenerabilă</a:t>
            </a:r>
            <a:r>
              <a:rPr lang="en-US" sz="1200" dirty="0"/>
              <a:t>) </a:t>
            </a:r>
          </a:p>
          <a:p>
            <a:pPr latinLnBrk="0"/>
            <a:endParaRPr lang="en-US" sz="1200" dirty="0"/>
          </a:p>
          <a:p>
            <a:endParaRPr lang="en-GB" dirty="0"/>
          </a:p>
          <a:p>
            <a:endParaRPr lang="en-GB" dirty="0"/>
          </a:p>
          <a:p>
            <a:r>
              <a:rPr lang="en-GB" dirty="0"/>
              <a:t>https://news.climate.columbia.edu/2024/10/31/how-climate-change-impacts-affect-renewable-energy/</a:t>
            </a:r>
          </a:p>
        </p:txBody>
      </p:sp>
      <p:sp>
        <p:nvSpPr>
          <p:cNvPr id="4" name="Slide Number Placeholder 3">
            <a:extLst>
              <a:ext uri="{FF2B5EF4-FFF2-40B4-BE49-F238E27FC236}">
                <a16:creationId xmlns:a16="http://schemas.microsoft.com/office/drawing/2014/main" id="{79976A92-2703-66F8-CC56-F12986140397}"/>
              </a:ext>
            </a:extLst>
          </p:cNvPr>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3902402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Pași următori</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Dacă doriți să aflați mai multe despre impactul potențial al schimbărilor climatice asupra energiei regenerabile, următoarele resurse vă pot fi utile: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hlinkClick r:id="rId3"/>
              </a:rPr>
              <a:t>Aflați mai multe despre materialele de învățare ale proiectului Every1.</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noProof="0" dirty="0">
                <a:solidFill>
                  <a:srgbClr val="373737"/>
                </a:solidFill>
              </a:rPr>
              <a:t>Consultați seria de cursuri scurte Every1 </a:t>
            </a:r>
            <a:r>
              <a:rPr lang="en-GB" sz="1200" i="1" noProof="0" dirty="0">
                <a:solidFill>
                  <a:srgbClr val="373737"/>
                </a:solidFill>
                <a:hlinkClick r:id="rId4"/>
              </a:rPr>
              <a:t>Digital Energy Essentials </a:t>
            </a:r>
            <a:r>
              <a:rPr lang="en-GB" sz="1200" noProof="0" dirty="0">
                <a:solidFill>
                  <a:srgbClr val="373737"/>
                </a:solidFill>
              </a:rPr>
              <a:t>despre digitalizarea energiei.</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Citiți articolul </a:t>
            </a:r>
            <a:r>
              <a:rPr lang="en-US" altLang="ko-KR" sz="1200" i="1" dirty="0">
                <a:solidFill>
                  <a:srgbClr val="373737"/>
                </a:solidFill>
                <a:hlinkClick r:id="rId5"/>
              </a:rPr>
              <a:t>„Energia și clima sunt indisolubil legate: schimbările climatice” </a:t>
            </a:r>
            <a:r>
              <a:rPr lang="en-US" altLang="ko-KR" sz="1200" dirty="0">
                <a:solidFill>
                  <a:srgbClr val="373737"/>
                </a:solidFill>
              </a:rPr>
              <a:t>al Asociației Internaționale pentru Energie</a:t>
            </a:r>
            <a:r>
              <a:rPr lang="en-US" altLang="ko-KR" sz="1200" i="1" dirty="0">
                <a:solidFill>
                  <a:srgbClr val="373737"/>
                </a:solidFill>
                <a:hlinkClick r:id="rId5"/>
              </a:rPr>
              <a:t>.</a:t>
            </a:r>
            <a:endParaRPr lang="ko-KR" altLang="en-US" sz="1200" i="1"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olidFill>
                  <a:srgbClr val="373737"/>
                </a:solidFill>
                <a:ea typeface="+mn-lt"/>
                <a:cs typeface="+mn-lt"/>
              </a:rPr>
              <a:t>Citiți articolul Școala de climă Columbia </a:t>
            </a:r>
            <a:r>
              <a:rPr lang="en-US" sz="1200" i="1" dirty="0">
                <a:solidFill>
                  <a:srgbClr val="373737"/>
                </a:solidFill>
                <a:ea typeface="+mn-lt"/>
                <a:cs typeface="+mn-lt"/>
                <a:hlinkClick r:id="rId6"/>
              </a:rPr>
              <a:t>Cum afectează schimbările climatice energia regenerabilă</a:t>
            </a:r>
            <a:r>
              <a:rPr lang="en-US" sz="1200" i="1" dirty="0">
                <a:solidFill>
                  <a:srgbClr val="373737"/>
                </a:solidFill>
                <a:ea typeface="+mn-lt"/>
                <a:cs typeface="+mn-lt"/>
              </a:rPr>
              <a:t>.</a:t>
            </a:r>
            <a:endParaRPr lang="en-US" altLang="ko-KR" dirty="0">
              <a:solidFill>
                <a:srgbClr val="231F20"/>
              </a:solidFill>
              <a:ea typeface="+mn-ea"/>
              <a:cs typeface="+mn-lt"/>
            </a:endParaRPr>
          </a:p>
          <a:p>
            <a:endParaRPr lang="en-GB" dirty="0"/>
          </a:p>
          <a:p>
            <a:endParaRPr lang="en-GB" dirty="0"/>
          </a:p>
          <a:p>
            <a:endParaRPr lang="en-GB" dirty="0"/>
          </a:p>
          <a:p>
            <a:r>
              <a:rPr lang="en-GB" dirty="0"/>
              <a:t>https://www.open.edu/openlearncreate/course/index.php?categoryid=1459</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1949201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Mulțumiri</a:t>
            </a:r>
          </a:p>
          <a:p>
            <a:pPr fontAlgn="base" latinLnBrk="0" hangingPunct="0"/>
            <a:r>
              <a:rPr lang="en-GB" i="1" dirty="0"/>
              <a:t>Cum afectează schimbările climatice energia regenerabilă? </a:t>
            </a:r>
            <a:r>
              <a:rPr lang="en-GB" dirty="0"/>
              <a:t>Include adaptări din diapozitivul 9 din documentul Comisiei Europene </a:t>
            </a:r>
            <a:r>
              <a:rPr lang="en-GB" dirty="0">
                <a:hlinkClick r:id="rId3"/>
              </a:rPr>
              <a:t>intitulat „Fotovoltaică”</a:t>
            </a:r>
            <a:r>
              <a:rPr lang="en-GB" dirty="0"/>
              <a:t>, diapozitivul 11 din documentul Comisiei Europene intitulat </a:t>
            </a:r>
            <a:r>
              <a:rPr lang="en-GB" dirty="0">
                <a:hlinkClick r:id="rId4"/>
              </a:rPr>
              <a:t>„Energie eoliană</a:t>
            </a:r>
            <a:r>
              <a:rPr lang="en-GB" dirty="0"/>
              <a:t>” și diapozitivul 15 din documentul Comisiei Europene intitulat </a:t>
            </a:r>
            <a:r>
              <a:rPr lang="en-GB" dirty="0">
                <a:hlinkClick r:id="rId5"/>
              </a:rPr>
              <a:t>„Energie hidroelectrică</a:t>
            </a:r>
            <a:r>
              <a:rPr lang="en-GB" dirty="0"/>
              <a:t>” („Lucrările originale”), care sunt licențiate </a:t>
            </a:r>
            <a:r>
              <a:rPr lang="en-GB" u="sng" dirty="0">
                <a:hlinkClick r:id="rId6"/>
              </a:rPr>
              <a:t>CC BY 4.0</a:t>
            </a:r>
            <a:r>
              <a:rPr lang="en-GB" dirty="0"/>
              <a:t>. Această adaptare este realizată și publicată de Every1 Project („Adaptatorul”) și licențiată </a:t>
            </a:r>
            <a:r>
              <a:rPr lang="en-GB" u="sng" dirty="0">
                <a:hlinkClick r:id="rId7"/>
              </a:rPr>
              <a:t>CC BY-SA 4.0</a:t>
            </a:r>
            <a:r>
              <a:rPr lang="en-GB" dirty="0"/>
              <a:t>, cu excepția cazului în care se specifică altfel. </a:t>
            </a:r>
            <a:endParaRPr lang="en-US" dirty="0"/>
          </a:p>
          <a:p>
            <a:pPr latinLnBrk="0"/>
            <a:endParaRPr lang="en-GB" dirty="0"/>
          </a:p>
          <a:p>
            <a:pPr latinLnBrk="0"/>
            <a:endParaRPr lang="en-GB" dirty="0"/>
          </a:p>
          <a:p>
            <a:pPr latinLnBrk="0"/>
            <a:r>
              <a:rPr lang="en-GB" dirty="0"/>
              <a:t>Imaginile utilizate în această prezentare sunt următoarele: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Imaginea de copertă: </a:t>
            </a:r>
            <a:r>
              <a:rPr lang="en-US" dirty="0">
                <a:solidFill>
                  <a:schemeClr val="dk1"/>
                </a:solidFill>
                <a:ea typeface="Public Sans"/>
                <a:cs typeface="Public Sans"/>
                <a:sym typeface="Public Sans"/>
                <a:hlinkClick r:id="rId8"/>
              </a:rPr>
              <a:t>IMG_3385 </a:t>
            </a:r>
            <a:r>
              <a:rPr lang="en-US" dirty="0">
                <a:solidFill>
                  <a:schemeClr val="dk1"/>
                </a:solidFill>
                <a:ea typeface="Public Sans"/>
                <a:cs typeface="Public Sans"/>
                <a:sym typeface="Public Sans"/>
              </a:rPr>
              <a:t>de Erik De Haan este licențiată </a:t>
            </a:r>
            <a:r>
              <a:rPr lang="en-US" dirty="0">
                <a:solidFill>
                  <a:schemeClr val="dk1"/>
                </a:solidFill>
                <a:ea typeface="Public Sans"/>
                <a:cs typeface="Public Sans"/>
                <a:sym typeface="Public Sans"/>
                <a:hlinkClick r:id="rId9"/>
              </a:rPr>
              <a:t>CC BY-NC 2.0.</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Introducere și Atenuarea impactului schimbărilor climatice asupra surselor de energie regenerabilă: </a:t>
            </a:r>
            <a:r>
              <a:rPr lang="en-US" dirty="0">
                <a:solidFill>
                  <a:schemeClr val="dk1"/>
                </a:solidFill>
                <a:ea typeface="Public Sans"/>
                <a:cs typeface="Public Sans"/>
                <a:sym typeface="Public Sans"/>
                <a:hlinkClick r:id="rId10"/>
              </a:rPr>
              <a:t>Vântul, în sfârșit </a:t>
            </a:r>
            <a:r>
              <a:rPr lang="en-US" dirty="0">
                <a:solidFill>
                  <a:schemeClr val="dk1"/>
                </a:solidFill>
                <a:ea typeface="Public Sans"/>
                <a:cs typeface="Public Sans"/>
                <a:sym typeface="Public Sans"/>
              </a:rPr>
              <a:t>de Kim Jensen este licențiată </a:t>
            </a:r>
            <a:r>
              <a:rPr lang="en-US" dirty="0">
                <a:solidFill>
                  <a:schemeClr val="dk1"/>
                </a:solidFill>
                <a:ea typeface="Public Sans"/>
                <a:cs typeface="Public Sans"/>
                <a:sym typeface="Public Sans"/>
                <a:hlinkClick r:id="rId9"/>
              </a:rPr>
              <a:t>CC BY-NC 2.0.</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Ce este schimbarea climatică?: </a:t>
            </a:r>
            <a:r>
              <a:rPr lang="en-US" dirty="0">
                <a:solidFill>
                  <a:schemeClr val="dk1"/>
                </a:solidFill>
                <a:ea typeface="Public Sans"/>
                <a:cs typeface="Public Sans"/>
                <a:sym typeface="Public Sans"/>
                <a:hlinkClick r:id="rId11"/>
              </a:rPr>
              <a:t>Schimbarea climatică </a:t>
            </a:r>
            <a:r>
              <a:rPr lang="en-US" dirty="0">
                <a:solidFill>
                  <a:schemeClr val="dk1"/>
                </a:solidFill>
                <a:ea typeface="Public Sans"/>
                <a:cs typeface="Public Sans"/>
                <a:sym typeface="Public Sans"/>
              </a:rPr>
              <a:t>de Andreas </a:t>
            </a:r>
            <a:r>
              <a:rPr lang="en-US" dirty="0" err="1">
                <a:solidFill>
                  <a:schemeClr val="dk1"/>
                </a:solidFill>
                <a:ea typeface="Public Sans"/>
                <a:cs typeface="Public Sans"/>
                <a:sym typeface="Public Sans"/>
              </a:rPr>
              <a:t>Manessinger </a:t>
            </a:r>
            <a:r>
              <a:rPr lang="en-US" dirty="0">
                <a:solidFill>
                  <a:schemeClr val="dk1"/>
                </a:solidFill>
                <a:ea typeface="Public Sans"/>
                <a:cs typeface="Public Sans"/>
                <a:sym typeface="Public Sans"/>
              </a:rPr>
              <a:t>este licențiată </a:t>
            </a:r>
            <a:r>
              <a:rPr lang="en-US" dirty="0">
                <a:solidFill>
                  <a:schemeClr val="dk1"/>
                </a:solidFill>
                <a:ea typeface="Public Sans"/>
                <a:cs typeface="Public Sans"/>
                <a:sym typeface="Public Sans"/>
                <a:hlinkClick r:id="rId12"/>
              </a:rPr>
              <a:t>CC BY-SA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Care este impactul potențial al schimbărilor climatice asupra energiei solare?: </a:t>
            </a:r>
            <a:r>
              <a:rPr lang="en-US" dirty="0">
                <a:solidFill>
                  <a:schemeClr val="dk1"/>
                </a:solidFill>
                <a:ea typeface="Public Sans"/>
                <a:cs typeface="Public Sans"/>
                <a:sym typeface="Public Sans"/>
                <a:hlinkClick r:id="rId13"/>
              </a:rPr>
              <a:t>Panouri solare </a:t>
            </a:r>
            <a:r>
              <a:rPr lang="en-US" dirty="0">
                <a:solidFill>
                  <a:schemeClr val="dk1"/>
                </a:solidFill>
                <a:ea typeface="Public Sans"/>
                <a:cs typeface="Public Sans"/>
                <a:sym typeface="Public Sans"/>
              </a:rPr>
              <a:t>de Jonathan Cutrer este licențiată </a:t>
            </a:r>
            <a:r>
              <a:rPr lang="en-US" dirty="0">
                <a:solidFill>
                  <a:schemeClr val="dk1"/>
                </a:solidFill>
                <a:ea typeface="Public Sans"/>
                <a:cs typeface="Public Sans"/>
                <a:sym typeface="Public Sans"/>
                <a:hlinkClick r:id="rId9"/>
              </a:rPr>
              <a:t>CC BY-NC 2.0. </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Care este impactul potențial al schimbărilor climatice asupra energiei eoliene?: </a:t>
            </a:r>
            <a:r>
              <a:rPr lang="en-US" dirty="0">
                <a:solidFill>
                  <a:schemeClr val="dk1"/>
                </a:solidFill>
                <a:ea typeface="Public Sans"/>
                <a:cs typeface="Public Sans"/>
                <a:sym typeface="Public Sans"/>
                <a:hlinkClick r:id="rId14"/>
              </a:rPr>
              <a:t>Electricitate </a:t>
            </a:r>
            <a:r>
              <a:rPr lang="en-US" dirty="0">
                <a:solidFill>
                  <a:schemeClr val="dk1"/>
                </a:solidFill>
                <a:ea typeface="Public Sans"/>
                <a:cs typeface="Public Sans"/>
                <a:sym typeface="Public Sans"/>
              </a:rPr>
              <a:t>de Jeanne </a:t>
            </a:r>
            <a:r>
              <a:rPr lang="en-US" dirty="0" err="1">
                <a:solidFill>
                  <a:schemeClr val="dk1"/>
                </a:solidFill>
                <a:ea typeface="Public Sans"/>
                <a:cs typeface="Public Sans"/>
                <a:sym typeface="Public Sans"/>
              </a:rPr>
              <a:t>Menjoulet </a:t>
            </a:r>
            <a:r>
              <a:rPr lang="en-US" dirty="0">
                <a:solidFill>
                  <a:schemeClr val="dk1"/>
                </a:solidFill>
                <a:ea typeface="Public Sans"/>
                <a:cs typeface="Public Sans"/>
                <a:sym typeface="Public Sans"/>
              </a:rPr>
              <a:t>este licențiată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Care este impactul potențial al schimbărilor climatice asupra hidroenergiei la scară mică?: </a:t>
            </a:r>
            <a:r>
              <a:rPr lang="en-US" sz="1200" dirty="0">
                <a:solidFill>
                  <a:schemeClr val="dk1"/>
                </a:solidFill>
                <a:ea typeface="Public Sans"/>
                <a:cs typeface="Public Sans"/>
                <a:sym typeface="Public Sans"/>
                <a:hlinkClick r:id="rId16"/>
              </a:rPr>
              <a:t>Mini hidrocentrală </a:t>
            </a:r>
            <a:r>
              <a:rPr lang="en-US" sz="1200" dirty="0">
                <a:solidFill>
                  <a:schemeClr val="dk1"/>
                </a:solidFill>
                <a:ea typeface="Public Sans"/>
                <a:cs typeface="Public Sans"/>
                <a:sym typeface="Public Sans"/>
              </a:rPr>
              <a:t>de Sergii </a:t>
            </a:r>
            <a:r>
              <a:rPr lang="en-US" sz="1200" dirty="0" err="1">
                <a:solidFill>
                  <a:schemeClr val="dk1"/>
                </a:solidFill>
                <a:ea typeface="Public Sans"/>
                <a:cs typeface="Public Sans"/>
                <a:sym typeface="Public Sans"/>
              </a:rPr>
              <a:t>Gulenok </a:t>
            </a:r>
            <a:r>
              <a:rPr lang="en-US" sz="1200" dirty="0">
                <a:solidFill>
                  <a:schemeClr val="dk1"/>
                </a:solidFill>
                <a:ea typeface="Public Sans"/>
                <a:cs typeface="Public Sans"/>
                <a:sym typeface="Public Sans"/>
              </a:rPr>
              <a:t>este </a:t>
            </a:r>
            <a:r>
              <a:rPr lang="en-US" dirty="0">
                <a:solidFill>
                  <a:schemeClr val="dk1"/>
                </a:solidFill>
                <a:ea typeface="Public Sans"/>
                <a:cs typeface="Public Sans"/>
                <a:sym typeface="Public Sans"/>
              </a:rPr>
              <a:t>licențiată </a:t>
            </a:r>
            <a:r>
              <a:rPr lang="en-US" dirty="0">
                <a:solidFill>
                  <a:schemeClr val="dk1"/>
                </a:solidFill>
                <a:ea typeface="Public Sans"/>
                <a:cs typeface="Public Sans"/>
                <a:sym typeface="Public Sans"/>
                <a:hlinkClick r:id="rId9"/>
              </a:rPr>
              <a:t>CC BY-NC 2.0. </a:t>
            </a:r>
            <a:endParaRPr lang="en-US" sz="1200" dirty="0">
              <a:solidFill>
                <a:schemeClr val="dk1"/>
              </a:solidFill>
              <a:ea typeface="Public Sans"/>
              <a:cs typeface="Public Sans"/>
              <a:sym typeface="Public Sans"/>
            </a:endParaRPr>
          </a:p>
          <a:p>
            <a:pPr latinLnBrk="0"/>
            <a:endParaRPr lang="en-US" sz="1200" dirty="0">
              <a:solidFill>
                <a:schemeClr val="dk1"/>
              </a:solidFill>
              <a:ea typeface="Public Sans"/>
              <a:cs typeface="Public Sans"/>
              <a:sym typeface="Public Sans"/>
            </a:endParaRPr>
          </a:p>
          <a:p>
            <a:endParaRPr lang="en-GB" dirty="0"/>
          </a:p>
          <a:p>
            <a:endParaRPr lang="en-GB" dirty="0"/>
          </a:p>
          <a:p>
            <a:endParaRPr lang="en-GB" dirty="0"/>
          </a:p>
          <a:p>
            <a:r>
              <a:rPr lang="en-GB" dirty="0"/>
              <a:t>https://energy.ec.europa.eu/topics/renewable-energy/solar-energy_en#photovoltaics</a:t>
            </a:r>
          </a:p>
          <a:p>
            <a:r>
              <a:rPr lang="en-GB" dirty="0" err="1"/>
              <a:t>https://energy.ec.europa.eu/topics/renewable-energy/eu-wind-energy_en</a:t>
            </a:r>
            <a:endParaRPr lang="en-GB" dirty="0"/>
          </a:p>
          <a:p>
            <a:r>
              <a:rPr lang="en-GB" dirty="0" err="1"/>
              <a:t>https://energy.ec.europa.eu/topics/renewable-energy/hydropower_en</a:t>
            </a: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r>
              <a:rPr lang="en-BE" dirty="0"/>
              <a:t>https://commission.europa.eu/legal-notice_en#copyright-notice</a:t>
            </a:r>
            <a:endParaRPr lang="en-GB" dirty="0"/>
          </a:p>
          <a:p>
            <a:endParaRPr lang="en-GB" dirty="0"/>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B6F8E-2086-60A9-CF02-4111032520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E1D396-C54F-51E4-A8D9-84659A78AE4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B24E475-ABC4-F2D1-BD63-4370D7AC19F2}"/>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Mulțumiri</a:t>
            </a:r>
          </a:p>
          <a:p>
            <a:pPr latinLnBrk="0">
              <a:buSzPts val="2800"/>
            </a:pPr>
            <a:r>
              <a:rPr lang="en-GB" sz="1200" dirty="0">
                <a:solidFill>
                  <a:srgbClr val="231F20"/>
                </a:solidFill>
                <a:ea typeface="Calibri"/>
                <a:cs typeface="Calibri"/>
              </a:rPr>
              <a:t>Pentru realizarea acestei prezentări au fost utilizate următoarele resurse: </a:t>
            </a:r>
          </a:p>
          <a:p>
            <a:pPr marL="285750" indent="-285750" latinLnBrk="0">
              <a:buSzPts val="2800"/>
              <a:buFont typeface="Arial" panose="020B0604020202020204" pitchFamily="34" charset="0"/>
              <a:buChar char="•"/>
            </a:pPr>
            <a:endParaRPr lang="en-US" sz="1200" dirty="0">
              <a:solidFill>
                <a:schemeClr val="dk1"/>
              </a:solidFill>
            </a:endParaRPr>
          </a:p>
          <a:p>
            <a:pPr marL="285750" indent="-285750" latinLnBrk="0">
              <a:buSzPts val="2800"/>
              <a:buFont typeface="Arial" panose="020B0604020202020204" pitchFamily="34" charset="0"/>
              <a:buChar char="•"/>
            </a:pPr>
            <a:r>
              <a:rPr lang="en-US" sz="1200" dirty="0">
                <a:solidFill>
                  <a:schemeClr val="dk1"/>
                </a:solidFill>
              </a:rPr>
              <a:t>Gahlot, S. (2024) </a:t>
            </a:r>
            <a:r>
              <a:rPr lang="en-US" sz="1200" i="1" dirty="0">
                <a:solidFill>
                  <a:schemeClr val="dk1"/>
                </a:solidFill>
              </a:rPr>
              <a:t>Schimbările climatice și energia eoliană: Vântul schimbării. </a:t>
            </a:r>
            <a:r>
              <a:rPr lang="en-US" sz="1200" dirty="0">
                <a:solidFill>
                  <a:schemeClr val="dk1"/>
                </a:solidFill>
              </a:rPr>
              <a:t>Prevention Web/Swiss Reinsurance Company (Swiss RE).</a:t>
            </a:r>
            <a:r>
              <a:rPr lang="en-GB" sz="1200" dirty="0">
                <a:solidFill>
                  <a:srgbClr val="3F3F3F"/>
                </a:solidFill>
                <a:effectLst/>
              </a:rPr>
              <a:t> https://www.preventionweb.net/news/climate-change-and-wind-power-winds-change</a:t>
            </a:r>
            <a:endParaRPr lang="en-US" sz="1200" dirty="0">
              <a:solidFill>
                <a:schemeClr val="dk1"/>
              </a:solidFill>
            </a:endParaRPr>
          </a:p>
          <a:p>
            <a:pPr marL="285750" indent="-285750" latinLnBrk="0">
              <a:buSzPts val="2800"/>
              <a:buFont typeface="Arial" panose="020B0604020202020204" pitchFamily="34" charset="0"/>
              <a:buChar char="•"/>
            </a:pPr>
            <a:r>
              <a:rPr lang="en-US" sz="1200" dirty="0">
                <a:solidFill>
                  <a:schemeClr val="dk1"/>
                </a:solidFill>
              </a:rPr>
              <a:t>Gernaat, D. E. H. J., de Boer, H. S., </a:t>
            </a:r>
            <a:r>
              <a:rPr lang="en-US" sz="1200" dirty="0" err="1">
                <a:solidFill>
                  <a:schemeClr val="dk1"/>
                </a:solidFill>
              </a:rPr>
              <a:t>Daioglou</a:t>
            </a:r>
            <a:r>
              <a:rPr lang="en-US" sz="1200" dirty="0">
                <a:solidFill>
                  <a:schemeClr val="dk1"/>
                </a:solidFill>
              </a:rPr>
              <a:t>, V., </a:t>
            </a:r>
            <a:r>
              <a:rPr lang="en-US" sz="1200" dirty="0" err="1">
                <a:solidFill>
                  <a:schemeClr val="dk1"/>
                </a:solidFill>
              </a:rPr>
              <a:t>Yalew</a:t>
            </a:r>
            <a:r>
              <a:rPr lang="en-US" sz="1200" dirty="0">
                <a:solidFill>
                  <a:schemeClr val="dk1"/>
                </a:solidFill>
              </a:rPr>
              <a:t>, S. G., Müller, C., &amp; van Vuuren, D. P. (2021). Impactul schimbărilor climatice asupra aprovizionării cu energie regenerabilă. </a:t>
            </a:r>
            <a:r>
              <a:rPr lang="en-US" sz="1200" i="1" dirty="0">
                <a:solidFill>
                  <a:schemeClr val="dk1"/>
                </a:solidFill>
              </a:rPr>
              <a:t>Nature Climate Change</a:t>
            </a:r>
            <a:r>
              <a:rPr lang="en-US" sz="1200" dirty="0">
                <a:solidFill>
                  <a:schemeClr val="dk1"/>
                </a:solidFill>
              </a:rPr>
              <a:t>,</a:t>
            </a:r>
            <a:r>
              <a:rPr lang="en-US" sz="1200" i="1" dirty="0">
                <a:solidFill>
                  <a:schemeClr val="dk1"/>
                </a:solidFill>
              </a:rPr>
              <a:t> 11</a:t>
            </a:r>
            <a:r>
              <a:rPr lang="en-US" sz="1200" dirty="0">
                <a:solidFill>
                  <a:schemeClr val="dk1"/>
                </a:solidFill>
              </a:rPr>
              <a:t>(2), 119–125. </a:t>
            </a:r>
            <a:r>
              <a:rPr lang="en-US" sz="1200" dirty="0">
                <a:solidFill>
                  <a:schemeClr val="dk1"/>
                </a:solidFill>
                <a:hlinkClick r:id="rId3">
                  <a:extLst>
                    <a:ext uri="{A12FA001-AC4F-418D-AE19-62706E023703}">
                      <ahyp:hlinkClr xmlns:ahyp="http://schemas.microsoft.com/office/drawing/2018/hyperlinkcolor" val="tx"/>
                    </a:ext>
                  </a:extLst>
                </a:hlinkClick>
              </a:rPr>
              <a:t>https://doi.org/10.1038/s41558-020-00949-9</a:t>
            </a:r>
            <a:endParaRPr lang="en-US" sz="1200" dirty="0">
              <a:solidFill>
                <a:schemeClr val="dk1"/>
              </a:solidFill>
              <a:hlinkClick r:id="" action="ppaction://noaction">
                <a:extLst>
                  <a:ext uri="{A12FA001-AC4F-418D-AE19-62706E023703}">
                    <ahyp:hlinkClr xmlns:ahyp="http://schemas.microsoft.com/office/drawing/2018/hyperlinkcolor" val="tx"/>
                  </a:ext>
                </a:extLst>
              </a:hlinkClick>
            </a:endParaRPr>
          </a:p>
          <a:p>
            <a:pPr marL="285750" indent="-285750" latinLnBrk="0">
              <a:buClr>
                <a:schemeClr val="dk1"/>
              </a:buClr>
              <a:buSzPts val="2800"/>
              <a:buFont typeface="Arial" panose="020B0604020202020204" pitchFamily="34" charset="0"/>
              <a:buChar char="•"/>
            </a:pPr>
            <a:r>
              <a:rPr lang="en-US" sz="1200" dirty="0">
                <a:solidFill>
                  <a:schemeClr val="dk1"/>
                </a:solidFill>
              </a:rPr>
              <a:t>Herrmann, A., </a:t>
            </a:r>
            <a:r>
              <a:rPr lang="en-US" sz="1200" dirty="0" err="1">
                <a:solidFill>
                  <a:schemeClr val="dk1"/>
                </a:solidFill>
              </a:rPr>
              <a:t>Mädlow</a:t>
            </a:r>
            <a:r>
              <a:rPr lang="en-US" sz="1200" dirty="0">
                <a:solidFill>
                  <a:schemeClr val="dk1"/>
                </a:solidFill>
              </a:rPr>
              <a:t>, A., Gross, U., &amp; Krause, H. (2016). </a:t>
            </a:r>
            <a:r>
              <a:rPr lang="en-US" sz="1200" i="1" dirty="0" err="1">
                <a:solidFill>
                  <a:schemeClr val="dk1"/>
                </a:solidFill>
              </a:rPr>
              <a:t>Auswirkungen </a:t>
            </a:r>
            <a:r>
              <a:rPr lang="en-US" sz="1200" i="1" dirty="0">
                <a:solidFill>
                  <a:schemeClr val="dk1"/>
                </a:solidFill>
              </a:rPr>
              <a:t>des </a:t>
            </a:r>
            <a:r>
              <a:rPr lang="en-US" sz="1200" i="1" dirty="0" err="1">
                <a:solidFill>
                  <a:schemeClr val="dk1"/>
                </a:solidFill>
              </a:rPr>
              <a:t>Klimawandels </a:t>
            </a:r>
            <a:r>
              <a:rPr lang="en-US" sz="1200" i="1" dirty="0">
                <a:solidFill>
                  <a:schemeClr val="dk1"/>
                </a:solidFill>
              </a:rPr>
              <a:t>auf den </a:t>
            </a:r>
            <a:r>
              <a:rPr lang="en-US" sz="1200" i="1" dirty="0" err="1">
                <a:solidFill>
                  <a:schemeClr val="dk1"/>
                </a:solidFill>
              </a:rPr>
              <a:t>Energiebedarf </a:t>
            </a:r>
            <a:r>
              <a:rPr lang="en-US" sz="1200" i="1" dirty="0">
                <a:solidFill>
                  <a:schemeClr val="dk1"/>
                </a:solidFill>
              </a:rPr>
              <a:t>von </a:t>
            </a:r>
            <a:r>
              <a:rPr lang="en-US" sz="1200" i="1" dirty="0" err="1">
                <a:solidFill>
                  <a:schemeClr val="dk1"/>
                </a:solidFill>
              </a:rPr>
              <a:t>Gebäuden </a:t>
            </a:r>
            <a:r>
              <a:rPr lang="en-US" sz="1200" i="1" dirty="0">
                <a:solidFill>
                  <a:schemeClr val="dk1"/>
                </a:solidFill>
              </a:rPr>
              <a:t>und den </a:t>
            </a:r>
            <a:r>
              <a:rPr lang="en-US" sz="1200" i="1" dirty="0" err="1">
                <a:solidFill>
                  <a:schemeClr val="dk1"/>
                </a:solidFill>
              </a:rPr>
              <a:t>Ertrag erneuerbarer Energien</a:t>
            </a:r>
            <a:r>
              <a:rPr lang="en-US" sz="1200" dirty="0">
                <a:solidFill>
                  <a:schemeClr val="dk1"/>
                </a:solidFill>
              </a:rPr>
              <a:t>. 9.</a:t>
            </a:r>
          </a:p>
          <a:p>
            <a:pPr marL="285750" indent="-285750" latinLnBrk="0">
              <a:buClr>
                <a:schemeClr val="dk1"/>
              </a:buClr>
              <a:buSzPts val="2800"/>
              <a:buFont typeface="Arial" panose="020B0604020202020204" pitchFamily="34" charset="0"/>
              <a:buChar char="•"/>
            </a:pPr>
            <a:r>
              <a:rPr lang="en-US" sz="1200" dirty="0">
                <a:solidFill>
                  <a:schemeClr val="dk1"/>
                </a:solidFill>
              </a:rPr>
              <a:t>IRENA. (2019). </a:t>
            </a:r>
            <a:r>
              <a:rPr lang="en-US" sz="1200" i="1" dirty="0">
                <a:solidFill>
                  <a:schemeClr val="dk1"/>
                </a:solidFill>
              </a:rPr>
              <a:t>Schimbările climatice și energia regenerabilă</a:t>
            </a:r>
            <a:r>
              <a:rPr lang="en-US" sz="1200" dirty="0">
                <a:solidFill>
                  <a:schemeClr val="dk1"/>
                </a:solidFill>
              </a:rPr>
              <a:t>. Agenția Internațională pentru Energie Regenerabilă.</a:t>
            </a:r>
            <a:r>
              <a:rPr lang="en-US" sz="1200" dirty="0">
                <a:solidFill>
                  <a:schemeClr val="dk1"/>
                </a:solidFill>
                <a:hlinkClick r:id="rId4">
                  <a:extLst>
                    <a:ext uri="{A12FA001-AC4F-418D-AE19-62706E023703}">
                      <ahyp:hlinkClr xmlns:ahyp="http://schemas.microsoft.com/office/drawing/2018/hyperlinkcolor" val="tx"/>
                    </a:ext>
                  </a:extLst>
                </a:hlinkClick>
              </a:rPr>
              <a:t> https://www.irena.org/-/media/Files/IRENA/Agency/Publication/2019/Jun/IRENA_G20_climate_sustainability_2019.pdf</a:t>
            </a:r>
            <a:endParaRPr lang="en-US" sz="1200" dirty="0">
              <a:solidFill>
                <a:schemeClr val="dk1"/>
              </a:solidFill>
            </a:endParaRPr>
          </a:p>
          <a:p>
            <a:pPr marL="285750" indent="-285750" latinLnBrk="0">
              <a:buClr>
                <a:schemeClr val="dk1"/>
              </a:buClr>
              <a:buSzPts val="2800"/>
              <a:buFont typeface="Arial" panose="020B0604020202020204" pitchFamily="34" charset="0"/>
              <a:buChar char="•"/>
            </a:pPr>
            <a:r>
              <a:rPr lang="en-US" sz="1200" dirty="0">
                <a:solidFill>
                  <a:schemeClr val="dk1"/>
                </a:solidFill>
              </a:rPr>
              <a:t>Okonkwo, P. C., Nwokolo, S. C., Udo, S. O., </a:t>
            </a:r>
            <a:r>
              <a:rPr lang="en-US" sz="1200" dirty="0" err="1">
                <a:solidFill>
                  <a:schemeClr val="dk1"/>
                </a:solidFill>
              </a:rPr>
              <a:t>Obiwulu</a:t>
            </a:r>
            <a:r>
              <a:rPr lang="en-US" sz="1200" dirty="0">
                <a:solidFill>
                  <a:schemeClr val="dk1"/>
                </a:solidFill>
              </a:rPr>
              <a:t>, A. U., </a:t>
            </a:r>
            <a:r>
              <a:rPr lang="en-US" sz="1200" dirty="0" err="1">
                <a:solidFill>
                  <a:schemeClr val="dk1"/>
                </a:solidFill>
              </a:rPr>
              <a:t>Onnoghen</a:t>
            </a:r>
            <a:r>
              <a:rPr lang="en-US" sz="1200" dirty="0">
                <a:solidFill>
                  <a:schemeClr val="dk1"/>
                </a:solidFill>
              </a:rPr>
              <a:t>, U. N., </a:t>
            </a:r>
            <a:r>
              <a:rPr lang="en-US" sz="1200" dirty="0" err="1">
                <a:solidFill>
                  <a:schemeClr val="dk1"/>
                </a:solidFill>
              </a:rPr>
              <a:t>Alarifi</a:t>
            </a:r>
            <a:r>
              <a:rPr lang="en-US" sz="1200" dirty="0">
                <a:solidFill>
                  <a:schemeClr val="dk1"/>
                </a:solidFill>
              </a:rPr>
              <a:t>, S. S., </a:t>
            </a:r>
            <a:r>
              <a:rPr lang="en-US" sz="1200" dirty="0" err="1">
                <a:solidFill>
                  <a:schemeClr val="dk1"/>
                </a:solidFill>
              </a:rPr>
              <a:t>Eldosouky</a:t>
            </a:r>
            <a:r>
              <a:rPr lang="en-US" sz="1200" dirty="0">
                <a:solidFill>
                  <a:schemeClr val="dk1"/>
                </a:solidFill>
              </a:rPr>
              <a:t>, A. M., Ekwok, S. E., Andras, P. &amp; Akpan, A. E. (2025) </a:t>
            </a:r>
            <a:r>
              <a:rPr lang="en-US" sz="1200" i="1" dirty="0">
                <a:solidFill>
                  <a:schemeClr val="dk1"/>
                </a:solidFill>
              </a:rPr>
              <a:t>Sisteme fotovoltaice solare în condiții meteorologice extreme: studii de caz, clasificare, evaluarea vulnerabilității și căi de adaptare. </a:t>
            </a:r>
            <a:r>
              <a:rPr lang="en-US" sz="1200" dirty="0">
                <a:solidFill>
                  <a:schemeClr val="dk1"/>
                </a:solidFill>
              </a:rPr>
              <a:t>Science Direct: Rapoarte energetice. Volumul 13, iunie 2025, pag. 929-959. </a:t>
            </a:r>
            <a:r>
              <a:rPr lang="en-US" sz="1200" dirty="0">
                <a:solidFill>
                  <a:schemeClr val="dk1"/>
                </a:solidFill>
                <a:hlinkClick r:id="rId5"/>
              </a:rPr>
              <a:t>https://www.sciencedirect.com/science/article/pii/S2352484724008813#:~:text=Hurricanes%20can%20inflict%20direct%20damage,may%20harm%20solar%20photovoltaic%20systems.%20%20Energy%20Reports,%20Volume%2013,2025,Pages%20929-959,ISSN%202352-4847</a:t>
            </a:r>
            <a:r>
              <a:rPr lang="en-US" sz="1200" dirty="0">
                <a:solidFill>
                  <a:schemeClr val="dk1"/>
                </a:solidFill>
              </a:rPr>
              <a:t> </a:t>
            </a:r>
          </a:p>
          <a:p>
            <a:pPr marL="285750" indent="-285750" latinLnBrk="0">
              <a:buClr>
                <a:schemeClr val="dk1"/>
              </a:buClr>
              <a:buSzPts val="2800"/>
              <a:buFont typeface="Arial" panose="020B0604020202020204" pitchFamily="34" charset="0"/>
              <a:buChar char="•"/>
            </a:pPr>
            <a:r>
              <a:rPr lang="en-US" sz="1200" dirty="0">
                <a:solidFill>
                  <a:schemeClr val="dk1"/>
                </a:solidFill>
              </a:rPr>
              <a:t>Russo, M. A., Carvalho, D., Martins, N., &amp; Monteiro, A. (2022). Prognozarea inevitabilului: o analiză a impactului schimbărilor climatice asupra resurselor de energie regenerabilă. </a:t>
            </a:r>
            <a:r>
              <a:rPr lang="en-US" sz="1200" i="1" dirty="0">
                <a:solidFill>
                  <a:schemeClr val="dk1"/>
                </a:solidFill>
              </a:rPr>
              <a:t>Tehnologii și evaluări energetice durabile</a:t>
            </a:r>
            <a:r>
              <a:rPr lang="en-US" sz="1200" dirty="0">
                <a:solidFill>
                  <a:schemeClr val="dk1"/>
                </a:solidFill>
              </a:rPr>
              <a:t>,</a:t>
            </a:r>
            <a:r>
              <a:rPr lang="en-US" sz="1200" i="1" dirty="0">
                <a:solidFill>
                  <a:schemeClr val="dk1"/>
                </a:solidFill>
              </a:rPr>
              <a:t> 52</a:t>
            </a:r>
            <a:r>
              <a:rPr lang="en-US" sz="1200" dirty="0">
                <a:solidFill>
                  <a:schemeClr val="dk1"/>
                </a:solidFill>
              </a:rPr>
              <a:t>, 102283. </a:t>
            </a:r>
            <a:r>
              <a:rPr lang="en-US" sz="1200" dirty="0">
                <a:solidFill>
                  <a:schemeClr val="dk1"/>
                </a:solidFill>
                <a:hlinkClick r:id="rId6">
                  <a:extLst>
                    <a:ext uri="{A12FA001-AC4F-418D-AE19-62706E023703}">
                      <ahyp:hlinkClr xmlns:ahyp="http://schemas.microsoft.com/office/drawing/2018/hyperlinkcolor" val="tx"/>
                    </a:ext>
                  </a:extLst>
                </a:hlinkClick>
              </a:rPr>
              <a:t>https://doi.org/10.1016/j.seta.2022.102283</a:t>
            </a:r>
            <a:endParaRPr lang="en-US" sz="1200" dirty="0">
              <a:solidFill>
                <a:schemeClr val="dk1"/>
              </a:solidFill>
            </a:endParaRPr>
          </a:p>
          <a:p>
            <a:pPr marL="285750" indent="-285750" latinLnBrk="0">
              <a:buClr>
                <a:schemeClr val="dk1"/>
              </a:buClr>
              <a:buSzPts val="2800"/>
              <a:buFont typeface="Arial" panose="020B0604020202020204" pitchFamily="34" charset="0"/>
              <a:buChar char="•"/>
            </a:pPr>
            <a:r>
              <a:rPr lang="en-US" sz="1200" dirty="0" err="1">
                <a:solidFill>
                  <a:schemeClr val="dk1"/>
                </a:solidFill>
              </a:rPr>
              <a:t>Solaun</a:t>
            </a:r>
            <a:r>
              <a:rPr lang="en-US" sz="1200" dirty="0">
                <a:solidFill>
                  <a:schemeClr val="dk1"/>
                </a:solidFill>
              </a:rPr>
              <a:t>, K., &amp; </a:t>
            </a:r>
            <a:r>
              <a:rPr lang="en-US" sz="1200" dirty="0" err="1">
                <a:solidFill>
                  <a:schemeClr val="dk1"/>
                </a:solidFill>
              </a:rPr>
              <a:t>Cerdá</a:t>
            </a:r>
            <a:r>
              <a:rPr lang="en-US" sz="1200" dirty="0">
                <a:solidFill>
                  <a:schemeClr val="dk1"/>
                </a:solidFill>
              </a:rPr>
              <a:t>, E. (2019). Impactul schimbărilor climatice asupra producției de energie regenerabilă. O analiză a proiecțiilor cantitative. </a:t>
            </a:r>
            <a:r>
              <a:rPr lang="en-US" sz="1200" i="1" dirty="0">
                <a:solidFill>
                  <a:schemeClr val="dk1"/>
                </a:solidFill>
              </a:rPr>
              <a:t>Analize privind energia regenerabilă și durabilă</a:t>
            </a:r>
            <a:r>
              <a:rPr lang="en-US" sz="1200" dirty="0">
                <a:solidFill>
                  <a:schemeClr val="dk1"/>
                </a:solidFill>
              </a:rPr>
              <a:t>,</a:t>
            </a:r>
            <a:r>
              <a:rPr lang="en-US" sz="1200" i="1" dirty="0">
                <a:solidFill>
                  <a:schemeClr val="dk1"/>
                </a:solidFill>
              </a:rPr>
              <a:t> 116</a:t>
            </a:r>
            <a:r>
              <a:rPr lang="en-US" sz="1200" dirty="0">
                <a:solidFill>
                  <a:schemeClr val="dk1"/>
                </a:solidFill>
              </a:rPr>
              <a:t>, 109415.</a:t>
            </a:r>
            <a:r>
              <a:rPr lang="en-US" sz="1200" dirty="0">
                <a:solidFill>
                  <a:schemeClr val="dk1"/>
                </a:solidFill>
                <a:hlinkClick r:id="rId7">
                  <a:extLst>
                    <a:ext uri="{A12FA001-AC4F-418D-AE19-62706E023703}">
                      <ahyp:hlinkClr xmlns:ahyp="http://schemas.microsoft.com/office/drawing/2018/hyperlinkcolor" val="tx"/>
                    </a:ext>
                  </a:extLst>
                </a:hlinkClick>
              </a:rPr>
              <a:t> https://doi.org/10.1016/j.rser.2019.109415</a:t>
            </a:r>
            <a:endParaRPr lang="en-US" sz="1200" dirty="0">
              <a:solidFill>
                <a:schemeClr val="dk1"/>
              </a:solidFill>
            </a:endParaRPr>
          </a:p>
          <a:p>
            <a:pPr marL="285750" indent="-285750" latinLnBrk="0">
              <a:buClr>
                <a:schemeClr val="dk1"/>
              </a:buClr>
              <a:buSzPts val="2800"/>
              <a:buFont typeface="Arial" panose="020B0604020202020204" pitchFamily="34" charset="0"/>
              <a:buChar char="•"/>
            </a:pPr>
            <a:r>
              <a:rPr lang="en-US" sz="1200" dirty="0">
                <a:solidFill>
                  <a:schemeClr val="dk1"/>
                </a:solidFill>
              </a:rPr>
              <a:t>UNIDO, ICSHP (2022). Raportul mondial privind dezvoltarea hidroenergiei la scară mică 2022. Publicație tematică: Hidroenergia la scară mică și schimbările climatice. Organizația Națiunilor Unite pentru Dezvoltare Industrială, Viena, Austria; Centrul Internațional pentru Hidroenergie la Scară Mică, Hangzhou, China. Disponibil la</a:t>
            </a:r>
            <a:r>
              <a:rPr lang="en-US" sz="1200" dirty="0">
                <a:solidFill>
                  <a:schemeClr val="dk1"/>
                </a:solidFill>
                <a:hlinkClick r:id="rId8"/>
              </a:rPr>
              <a:t> www.unido.org/WSHPDR</a:t>
            </a:r>
            <a:r>
              <a:rPr lang="en-US" sz="1200" dirty="0">
                <a:solidFill>
                  <a:schemeClr val="dk1"/>
                </a:solidFill>
              </a:rPr>
              <a:t> </a:t>
            </a:r>
          </a:p>
          <a:p>
            <a:pPr marL="285750" indent="-285750" latinLnBrk="0">
              <a:buClr>
                <a:schemeClr val="dk1"/>
              </a:buClr>
              <a:buSzPts val="2800"/>
              <a:buFont typeface="Arial" panose="020B0604020202020204" pitchFamily="34" charset="0"/>
              <a:buChar char="•"/>
            </a:pPr>
            <a:r>
              <a:rPr lang="en-US" sz="1200" dirty="0">
                <a:solidFill>
                  <a:schemeClr val="dk1"/>
                </a:solidFill>
              </a:rPr>
              <a:t>Welt der </a:t>
            </a:r>
            <a:r>
              <a:rPr lang="en-US" sz="1200" dirty="0" err="1">
                <a:solidFill>
                  <a:schemeClr val="dk1"/>
                </a:solidFill>
              </a:rPr>
              <a:t>Physik</a:t>
            </a:r>
            <a:r>
              <a:rPr lang="en-US" sz="1200" dirty="0">
                <a:solidFill>
                  <a:schemeClr val="dk1"/>
                </a:solidFill>
              </a:rPr>
              <a:t>. (11 </a:t>
            </a:r>
            <a:r>
              <a:rPr lang="en-US" sz="1200" dirty="0" err="1">
                <a:solidFill>
                  <a:schemeClr val="dk1"/>
                </a:solidFill>
              </a:rPr>
              <a:t>ianuarie</a:t>
            </a:r>
            <a:r>
              <a:rPr lang="en-US" sz="1200" dirty="0">
                <a:solidFill>
                  <a:schemeClr val="dk1"/>
                </a:solidFill>
              </a:rPr>
              <a:t> 2021). </a:t>
            </a:r>
            <a:r>
              <a:rPr lang="en-US" sz="1200" i="1" dirty="0" err="1">
                <a:solidFill>
                  <a:schemeClr val="dk1"/>
                </a:solidFill>
              </a:rPr>
              <a:t>Energiile regenerabile în contextul schimbărilor climatice</a:t>
            </a:r>
            <a:r>
              <a:rPr lang="en-US" sz="1200" dirty="0">
                <a:solidFill>
                  <a:schemeClr val="dk1"/>
                </a:solidFill>
              </a:rPr>
              <a:t>.</a:t>
            </a:r>
            <a:r>
              <a:rPr lang="en-US" sz="1200" dirty="0">
                <a:solidFill>
                  <a:schemeClr val="dk1"/>
                </a:solidFill>
                <a:hlinkClick r:id="rId9">
                  <a:extLst>
                    <a:ext uri="{A12FA001-AC4F-418D-AE19-62706E023703}">
                      <ahyp:hlinkClr xmlns:ahyp="http://schemas.microsoft.com/office/drawing/2018/hyperlinkcolor" val="tx"/>
                    </a:ext>
                  </a:extLst>
                </a:hlinkClick>
              </a:rPr>
              <a:t> https://www.weltderphysik.de/gebiet/technik/nachrichten/2021/erneuerbare-energien-im-klimawandel/</a:t>
            </a:r>
            <a:endParaRPr lang="en-US" sz="1200" dirty="0">
              <a:solidFill>
                <a:schemeClr val="dk1"/>
              </a:solidFill>
              <a:ea typeface="Calibri"/>
              <a:cs typeface="Calibri"/>
              <a:sym typeface="Calibri"/>
            </a:endParaRPr>
          </a:p>
          <a:p>
            <a:pPr latinLnBrk="0"/>
            <a:endParaRPr lang="en-GB" sz="1200" dirty="0"/>
          </a:p>
          <a:p>
            <a:endParaRPr lang="en-BE" dirty="0"/>
          </a:p>
        </p:txBody>
      </p:sp>
      <p:sp>
        <p:nvSpPr>
          <p:cNvPr id="4" name="Slide Number Placeholder 3">
            <a:extLst>
              <a:ext uri="{FF2B5EF4-FFF2-40B4-BE49-F238E27FC236}">
                <a16:creationId xmlns:a16="http://schemas.microsoft.com/office/drawing/2014/main" id="{84E6431C-3A27-12A0-EC4A-3D5A9C728E84}"/>
              </a:ext>
            </a:extLst>
          </p:cNvPr>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816740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Mulțumesc!</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623918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Începem prin a defini schimbările climatice și apoi explorăm pe rând trei tipuri diferite de producție de energie. Începem prin a vă invita să faceți o pauză și să reflectați asupra unei întrebări. Luați-vă un moment pentru a analiza fiecare întrebare, înainte de a trece la informații suplimentare despre un anumit tip de producție de energie, impactul potențial al schimbărilor climatice și posibile soluții.</a:t>
            </a:r>
          </a:p>
          <a:p>
            <a:pPr latinLnBrk="0"/>
            <a:endParaRPr lang="en-GB" sz="1200" noProof="0" dirty="0">
              <a:solidFill>
                <a:srgbClr val="2B2C30"/>
              </a:solidFill>
              <a:sym typeface="Public Sans"/>
            </a:endParaRPr>
          </a:p>
          <a:p>
            <a:pPr latinLnBrk="0"/>
            <a:r>
              <a:rPr lang="en-GB" sz="1200" dirty="0">
                <a:solidFill>
                  <a:srgbClr val="2B2C30"/>
                </a:solidFill>
                <a:sym typeface="Public Sans"/>
              </a:rPr>
              <a:t>Puteți parcurge fiecare tip de producție de energie pe rând. Alternativ, puteți selecta un anumit tip pe care doriți să îl explorați mai întâi din meniu.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3376822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Schimbările climatice și trei tipuri diferite de producție de energie</a:t>
            </a:r>
            <a:endParaRPr lang="en-US" sz="1050" kern="1200" dirty="0">
              <a:solidFill>
                <a:schemeClr val="bg1"/>
              </a:solidFill>
              <a:latin typeface="+mn-lt"/>
              <a:ea typeface="+mn-ea"/>
              <a:cs typeface="+mn-cs"/>
            </a:endParaRPr>
          </a:p>
          <a:p>
            <a:pPr marL="342900" indent="-342900" latinLnBrk="0">
              <a:buFont typeface="Arial" panose="020B0604020202020204" pitchFamily="34" charset="0"/>
              <a:buChar char="•"/>
            </a:pPr>
            <a:r>
              <a:rPr lang="en-US" sz="2400" dirty="0">
                <a:ea typeface="Public Sans"/>
                <a:cs typeface="Public Sans"/>
                <a:sym typeface="Public Sans"/>
              </a:rPr>
              <a:t>Începeți: Ce este schimbarea climatică?</a:t>
            </a:r>
          </a:p>
          <a:p>
            <a:pPr marL="342900" indent="-342900" latinLnBrk="0">
              <a:buFont typeface="Arial" panose="020B0604020202020204" pitchFamily="34" charset="0"/>
              <a:buChar char="•"/>
            </a:pPr>
            <a:endParaRPr lang="en-US" sz="2400" dirty="0">
              <a:ea typeface="Public Sans"/>
              <a:cs typeface="Public Sans"/>
            </a:endParaRPr>
          </a:p>
          <a:p>
            <a:pPr marL="342900" indent="-342900">
              <a:buFont typeface="Arial" panose="020B0604020202020204" pitchFamily="34" charset="0"/>
              <a:buChar char="•"/>
            </a:pPr>
            <a:r>
              <a:rPr lang="en-US" sz="2400" dirty="0">
                <a:ea typeface="Public Sans"/>
                <a:cs typeface="Public Sans"/>
              </a:rPr>
              <a:t>Concentrați-vă pe schimbările climatice și diferitele tipuri de producție de energie: </a:t>
            </a:r>
            <a:endParaRPr lang="en-US" sz="2400" dirty="0">
              <a:ea typeface="Public Sans"/>
              <a:cs typeface="Public Sans"/>
              <a:sym typeface="Public Sans"/>
            </a:endParaRPr>
          </a:p>
          <a:p>
            <a:endParaRPr lang="en-US" sz="2400" dirty="0">
              <a:ea typeface="Public Sans"/>
              <a:cs typeface="Public Sans"/>
            </a:endParaRPr>
          </a:p>
          <a:p>
            <a:pPr marL="800100" lvl="1" indent="-342900" latinLnBrk="0">
              <a:buFont typeface="Arial" panose="020B0604020202020204" pitchFamily="34" charset="0"/>
              <a:buChar char="•"/>
            </a:pPr>
            <a:r>
              <a:rPr lang="en-US" sz="2400" dirty="0">
                <a:ea typeface="Public Sans"/>
                <a:cs typeface="Public Sans"/>
                <a:sym typeface="Public Sans"/>
              </a:rPr>
              <a:t>Energia solară (panouri fotovoltaice).</a:t>
            </a:r>
          </a:p>
          <a:p>
            <a:pPr marL="800100" lvl="1" indent="-342900" latinLnBrk="0">
              <a:buFont typeface="Arial" panose="020B0604020202020204" pitchFamily="34" charset="0"/>
              <a:buChar char="•"/>
            </a:pPr>
            <a:r>
              <a:rPr lang="en-US" sz="2400" dirty="0">
                <a:ea typeface="Calibri"/>
                <a:cs typeface="Calibri"/>
                <a:sym typeface="Public Sans"/>
              </a:rPr>
              <a:t>Energia</a:t>
            </a:r>
            <a:r>
              <a:rPr lang="en-US" sz="2400" dirty="0">
                <a:ea typeface="Public Sans"/>
                <a:cs typeface="Public Sans"/>
                <a:sym typeface="Public Sans"/>
              </a:rPr>
              <a:t> eoliană (turbine eoliene).</a:t>
            </a:r>
          </a:p>
          <a:p>
            <a:pPr marL="800100" lvl="1" indent="-342900" latinLnBrk="0">
              <a:buFont typeface="Arial" panose="020B0604020202020204" pitchFamily="34" charset="0"/>
              <a:buChar char="•"/>
            </a:pPr>
            <a:r>
              <a:rPr lang="en-US" sz="2400" dirty="0">
                <a:ea typeface="Public Sans"/>
                <a:cs typeface="Public Sans"/>
                <a:sym typeface="Public Sans"/>
              </a:rPr>
              <a:t>Energie hidroelectrică la scară mică.</a:t>
            </a:r>
          </a:p>
          <a:p>
            <a:pPr lvl="1" latinLnBrk="0"/>
            <a:endParaRPr lang="en-US" sz="2400" dirty="0">
              <a:ea typeface="Public Sans"/>
              <a:cs typeface="Public Sans"/>
              <a:sym typeface="Public Sans"/>
            </a:endParaRP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Atenuarea impactului schimbărilor climatice asupra surselor de energie regenerabilă.</a:t>
            </a:r>
          </a:p>
          <a:p>
            <a:pPr marL="342900" indent="-342900" latinLnBrk="0">
              <a:buFont typeface="Arial" panose="020B0604020202020204" pitchFamily="34" charset="0"/>
              <a:buChar char="•"/>
            </a:pPr>
            <a:endParaRPr lang="en-US" sz="2400" dirty="0">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2700775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Ce este schimbarea climatică? </a:t>
            </a:r>
            <a:endParaRPr lang="en-US" sz="1050" kern="1200" dirty="0">
              <a:solidFill>
                <a:schemeClr val="bg1"/>
              </a:solidFill>
              <a:latin typeface="+mn-lt"/>
              <a:ea typeface="+mn-ea"/>
              <a:cs typeface="+mn-cs"/>
            </a:endParaRPr>
          </a:p>
          <a:p>
            <a:pPr latinLnBrk="0"/>
            <a:r>
              <a:rPr lang="en-GB" sz="1200" dirty="0">
                <a:ea typeface="Roboto"/>
                <a:cs typeface="Roboto"/>
              </a:rPr>
              <a:t>„Schimbările climatice se referă la modificările pe termen lung ale temperaturilor și ale tiparelor meteorologice. Astfel de modificări pot fi naturale, datorate schimbărilor în activitatea solară sau erupțiilor vulcanice de amploare. </a:t>
            </a:r>
          </a:p>
          <a:p>
            <a:pPr latinLnBrk="0"/>
            <a:endParaRPr lang="en-GB" sz="1200" dirty="0">
              <a:ea typeface="Roboto"/>
              <a:cs typeface="Roboto"/>
            </a:endParaRPr>
          </a:p>
          <a:p>
            <a:pPr latinLnBrk="0"/>
            <a:r>
              <a:rPr lang="en-GB" sz="1200" dirty="0">
                <a:ea typeface="Roboto"/>
                <a:cs typeface="Roboto"/>
              </a:rPr>
              <a:t>Însă, începând cu secolul al XIX-lea, </a:t>
            </a:r>
            <a:r>
              <a:rPr lang="en-GB" sz="1200" dirty="0">
                <a:ea typeface="Roboto"/>
                <a:cs typeface="Roboto"/>
                <a:hlinkClick r:id="rId3">
                  <a:extLst>
                    <a:ext uri="{A12FA001-AC4F-418D-AE19-62706E023703}">
                      <ahyp:hlinkClr xmlns:ahyp="http://schemas.microsoft.com/office/drawing/2018/hyperlinkcolor" val="tx"/>
                    </a:ext>
                  </a:extLst>
                </a:hlinkClick>
              </a:rPr>
              <a:t>activitățile umane au fost principalul factor al schimbărilor climatice</a:t>
            </a:r>
            <a:r>
              <a:rPr lang="en-GB" sz="1200" dirty="0">
                <a:ea typeface="Roboto"/>
                <a:cs typeface="Roboto"/>
              </a:rPr>
              <a:t>, în special din cauza arderii combustibililor fosili, precum cărbunele, petrolul și gazul. </a:t>
            </a:r>
          </a:p>
          <a:p>
            <a:pPr latinLnBrk="0"/>
            <a:endParaRPr lang="en-GB" sz="1200" dirty="0">
              <a:ea typeface="Roboto"/>
              <a:cs typeface="Roboto"/>
            </a:endParaRPr>
          </a:p>
          <a:p>
            <a:pPr latinLnBrk="0"/>
            <a:r>
              <a:rPr lang="en-GB" sz="1200" dirty="0">
                <a:ea typeface="Roboto"/>
                <a:cs typeface="Roboto"/>
              </a:rPr>
              <a:t>Arderea combustibililor fosili generează emisii de gaze cu efect de seră care acționează ca o pătură înfășurată în jurul Pământului, captând căldura soarelui și ridicând temperaturile.” (</a:t>
            </a:r>
            <a:r>
              <a:rPr lang="en-GB" sz="1200" dirty="0">
                <a:ea typeface="Roboto"/>
                <a:cs typeface="Roboto"/>
                <a:hlinkClick r:id="rId4">
                  <a:extLst>
                    <a:ext uri="{A12FA001-AC4F-418D-AE19-62706E023703}">
                      <ahyp:hlinkClr xmlns:ahyp="http://schemas.microsoft.com/office/drawing/2018/hyperlinkcolor" val="tx"/>
                    </a:ext>
                  </a:extLst>
                </a:hlinkClick>
              </a:rPr>
              <a:t>Organizația Națiunilor Unite</a:t>
            </a:r>
            <a:r>
              <a:rPr lang="en-GB" sz="1200" dirty="0">
                <a:ea typeface="Roboto"/>
                <a:cs typeface="Roboto"/>
              </a:rPr>
              <a:t>) </a:t>
            </a:r>
            <a:endParaRPr lang="en-GB" sz="1200" dirty="0"/>
          </a:p>
          <a:p>
            <a:endParaRPr lang="en-GB" dirty="0"/>
          </a:p>
          <a:p>
            <a:endParaRPr lang="en-GB" dirty="0"/>
          </a:p>
          <a:p>
            <a:r>
              <a:rPr lang="en-GB" dirty="0"/>
              <a:t>https://www.ipcc.ch/2021/08/09/ar6-wg1-20210809-pr/</a:t>
            </a:r>
          </a:p>
          <a:p>
            <a:r>
              <a:rPr lang="en-GB" dirty="0"/>
              <a:t>https://www.un.org/en/climatechange/what-is-climate-change</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3239806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Ce este schimbarea climatică? </a:t>
            </a:r>
            <a:endParaRPr lang="en-US" sz="1050" kern="1200" dirty="0">
              <a:solidFill>
                <a:schemeClr val="bg1"/>
              </a:solidFill>
              <a:latin typeface="+mn-lt"/>
              <a:ea typeface="+mn-ea"/>
              <a:cs typeface="+mn-cs"/>
            </a:endParaRPr>
          </a:p>
          <a:p>
            <a:pPr latinLnBrk="0"/>
            <a:r>
              <a:rPr lang="en-GB" sz="1200" dirty="0">
                <a:ea typeface="Public Sans"/>
                <a:cs typeface="Public Sans"/>
                <a:sym typeface="Public Sans"/>
              </a:rPr>
              <a:t>După cum explică Organizația </a:t>
            </a:r>
            <a:r>
              <a:rPr lang="en-GB" sz="1200" dirty="0">
                <a:ea typeface="Public Sans"/>
                <a:cs typeface="Public Sans"/>
                <a:sym typeface="Public Sans"/>
                <a:hlinkClick r:id="rId3"/>
              </a:rPr>
              <a:t>Națiunilor Unite</a:t>
            </a:r>
            <a:r>
              <a:rPr lang="en-GB" sz="1200" dirty="0">
                <a:ea typeface="Public Sans"/>
                <a:cs typeface="Public Sans"/>
                <a:sym typeface="Public Sans"/>
              </a:rPr>
              <a:t>, putem combate schimbările climatice prin reducerea emisiilor de gaze cu efect de seră. Pentru a face acest lucru, trebuie să: </a:t>
            </a:r>
          </a:p>
          <a:p>
            <a:pPr latinLnBrk="0"/>
            <a:endParaRPr lang="en-GB" sz="1200" dirty="0">
              <a:ea typeface="Public Sans"/>
              <a:cs typeface="Public Sans"/>
              <a:sym typeface="Public Sans"/>
            </a:endParaRPr>
          </a:p>
          <a:p>
            <a:pPr marL="342900" indent="-342900" latinLnBrk="0">
              <a:buFont typeface="Arial" panose="020B0604020202020204" pitchFamily="34" charset="0"/>
              <a:buChar char="•"/>
            </a:pPr>
            <a:r>
              <a:rPr lang="en-GB" sz="1200" dirty="0">
                <a:ea typeface="Public Sans"/>
                <a:cs typeface="Public Sans"/>
                <a:sym typeface="Public Sans"/>
              </a:rPr>
              <a:t>Renunța la combustibilii fosili (cum ar fi cărbunele și petrolul) în favoarea surselor de energie regenerabile (cum ar fi energia solară și eoliană).</a:t>
            </a:r>
          </a:p>
          <a:p>
            <a:pPr marL="342900" indent="-342900" latinLnBrk="0">
              <a:buFont typeface="Arial" panose="020B0604020202020204" pitchFamily="34" charset="0"/>
              <a:buChar char="•"/>
            </a:pPr>
            <a:r>
              <a:rPr lang="en-GB" sz="1200" dirty="0">
                <a:ea typeface="Public Sans"/>
                <a:cs typeface="Public Sans"/>
                <a:sym typeface="Public Sans"/>
              </a:rPr>
              <a:t>Ne adapta la impactul schimbărilor climatice.</a:t>
            </a:r>
          </a:p>
          <a:p>
            <a:pPr marL="342900" indent="-342900" latinLnBrk="0">
              <a:buFont typeface="Arial" panose="020B0604020202020204" pitchFamily="34" charset="0"/>
              <a:buChar char="•"/>
            </a:pPr>
            <a:r>
              <a:rPr lang="en-GB" sz="1200" dirty="0">
                <a:ea typeface="Public Sans"/>
                <a:cs typeface="Public Sans"/>
                <a:sym typeface="Public Sans"/>
              </a:rPr>
              <a:t>Investi în schimbare. Sunt necesare investiții, atât din partea guvernelor, cât și a întreprinderilor.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914735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Diferite tipuri de producție de energie: Energie solară (panouri fotovoltaice)</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Care este impactul potențial al schimbărilor climatice asupra energiei solare?</a:t>
            </a:r>
            <a:endParaRPr lang="en-GB" sz="1200" i="1" dirty="0">
              <a:solidFill>
                <a:schemeClr val="accent5"/>
              </a:solidFill>
            </a:endParaRPr>
          </a:p>
          <a:p>
            <a:r>
              <a:rPr lang="en-GB" dirty="0"/>
              <a:t>1</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2261939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Diferite tipuri de producție de energie: Energie solară (panouri fotovoltaice)</a:t>
            </a:r>
            <a:endParaRPr lang="en-US" sz="1050" kern="1200" dirty="0">
              <a:solidFill>
                <a:schemeClr val="bg1"/>
              </a:solidFill>
              <a:latin typeface="+mn-lt"/>
              <a:ea typeface="+mn-ea"/>
              <a:cs typeface="+mn-cs"/>
            </a:endParaRPr>
          </a:p>
          <a:p>
            <a:pPr latinLnBrk="0"/>
            <a:r>
              <a:rPr lang="en-US" sz="1200" dirty="0">
                <a:ea typeface="Public Sans"/>
                <a:cs typeface="Public Sans"/>
                <a:sym typeface="Public Sans"/>
              </a:rPr>
              <a:t>Fotovoltaica este o metodă de generare a energiei electrice prin utilizarea celulelor solare pentru a converti energia solară în electricitate. Aceste celule sunt asamblate în panouri solare și apoi instalate pe sol, pe acoperișuri sau plutind pe baraje sau lacuri.</a:t>
            </a:r>
          </a:p>
          <a:p>
            <a:pPr latinLnBrk="0"/>
            <a:endParaRPr lang="en-US" sz="1200" dirty="0">
              <a:ea typeface="Public Sans"/>
              <a:cs typeface="Public Sans"/>
              <a:sym typeface="Public Sans"/>
            </a:endParaRPr>
          </a:p>
          <a:p>
            <a:pPr latinLnBrk="0"/>
            <a:r>
              <a:rPr lang="en-US" sz="1200" dirty="0">
                <a:ea typeface="Public Sans"/>
                <a:cs typeface="Public Sans"/>
                <a:sym typeface="Public Sans"/>
              </a:rPr>
              <a:t>Tehnologia fotovoltaică este din ce în ce mai utilizată la nivel mondial. An după an, energia fotovoltaică reprezintă o pondere din ce în ce mai mare în mixul energetic al UE. În 2024, producția de energie electrică fotovoltaică a UE a reprezentat 11 % din producția brută de energie electrică a UE, potrivit </a:t>
            </a:r>
            <a:r>
              <a:rPr lang="en-US" sz="1200" dirty="0">
                <a:ea typeface="Public Sans"/>
                <a:cs typeface="Public Sans"/>
                <a:sym typeface="Public Sans"/>
                <a:hlinkClick r:id="rId3"/>
              </a:rPr>
              <a:t>Ember</a:t>
            </a:r>
            <a:r>
              <a:rPr lang="en-US" sz="1200" dirty="0">
                <a:ea typeface="Public Sans"/>
                <a:cs typeface="Public Sans"/>
                <a:sym typeface="Public Sans"/>
              </a:rPr>
              <a:t>.</a:t>
            </a:r>
          </a:p>
          <a:p>
            <a:endParaRPr lang="en-GB" dirty="0"/>
          </a:p>
          <a:p>
            <a:r>
              <a:rPr lang="en-GB" dirty="0"/>
              <a:t>https://ember-energy.org/data/electricity-data-explorer/</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3326844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Care este impactul potențial al schimbărilor climatice asupra energiei solare?</a:t>
            </a:r>
            <a:endParaRPr lang="en-US" sz="1050" kern="1200" dirty="0">
              <a:solidFill>
                <a:schemeClr val="bg1"/>
              </a:solidFill>
              <a:latin typeface="+mn-lt"/>
              <a:ea typeface="+mn-ea"/>
              <a:cs typeface="+mn-cs"/>
            </a:endParaRPr>
          </a:p>
          <a:p>
            <a:pPr marL="342900" indent="-342900" latinLnBrk="0">
              <a:buFont typeface="Arial" panose="020B0604020202020204" pitchFamily="34" charset="0"/>
              <a:buChar char="•"/>
            </a:pPr>
            <a:r>
              <a:rPr lang="en-GB" sz="1200" noProof="0" dirty="0">
                <a:ea typeface="Public Sans"/>
                <a:cs typeface="Public Sans"/>
                <a:sym typeface="Public Sans"/>
              </a:rPr>
              <a:t>Uraganele și tornadele pot fi foarte intense și imprevizibile. Acest tip de fenomene meteorologice poate provoca daune fizice semnificative sistemelor fotovoltaice solare și componentelor lor electrice, prin deplasarea și deteriorarea acestora. (Okonkwo et al, 2025). </a:t>
            </a:r>
          </a:p>
          <a:p>
            <a:pPr marL="342900" indent="-342900" latinLnBrk="0">
              <a:buFont typeface="Arial" panose="020B0604020202020204" pitchFamily="34" charset="0"/>
              <a:buChar char="•"/>
            </a:pPr>
            <a:r>
              <a:rPr lang="en-GB" sz="1200" dirty="0">
                <a:ea typeface="Public Sans"/>
                <a:cs typeface="Public Sans"/>
                <a:sym typeface="Public Sans"/>
              </a:rPr>
              <a:t>Bateriile panourilor solare pot fi, de asemenea, deteriorate de temperaturile ridicate. Izolația poate oferi o anumită protecție.</a:t>
            </a:r>
            <a:endParaRPr lang="en-GB" sz="1200" noProof="0" dirty="0">
              <a:ea typeface="Public Sans"/>
              <a:cs typeface="Public Sans"/>
            </a:endParaRPr>
          </a:p>
          <a:p>
            <a:pPr marL="342900" indent="-342900" latinLnBrk="0">
              <a:buFont typeface="Arial" panose="020B0604020202020204" pitchFamily="34" charset="0"/>
              <a:buChar char="•"/>
            </a:pPr>
            <a:r>
              <a:rPr lang="en-GB" sz="1200" noProof="0" dirty="0">
                <a:ea typeface="Public Sans"/>
                <a:cs typeface="Public Sans"/>
                <a:sym typeface="Public Sans"/>
              </a:rPr>
              <a:t>Utilizarea energiei solare poate crește în zonele climatice moderate, unde există o creștere a luminii solare directe (Welt der </a:t>
            </a:r>
            <a:r>
              <a:rPr lang="en-GB" sz="1200" noProof="0" dirty="0" err="1">
                <a:ea typeface="Public Sans"/>
                <a:cs typeface="Public Sans"/>
                <a:sym typeface="Public Sans"/>
              </a:rPr>
              <a:t>Physik</a:t>
            </a:r>
            <a:r>
              <a:rPr lang="en-GB" sz="1200" noProof="0" dirty="0">
                <a:ea typeface="Public Sans"/>
                <a:cs typeface="Public Sans"/>
                <a:sym typeface="Public Sans"/>
              </a:rPr>
              <a:t>, 2021).</a:t>
            </a:r>
            <a:endParaRPr lang="en-GB" sz="1200" noProof="0" dirty="0">
              <a:ea typeface="Public Sans"/>
              <a:cs typeface="Public Sans"/>
            </a:endParaRPr>
          </a:p>
          <a:p>
            <a:pPr latinLnBrk="0"/>
            <a:endParaRPr lang="en-GB" sz="1200" noProof="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1097899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sp>
        <p:nvSpPr>
          <p:cNvPr id="5" name="TextBox 4">
            <a:extLst>
              <a:ext uri="{FF2B5EF4-FFF2-40B4-BE49-F238E27FC236}">
                <a16:creationId xmlns:a16="http://schemas.microsoft.com/office/drawing/2014/main" id="{9CF0765F-1669-C178-5C7B-78F931487396}"/>
              </a:ext>
            </a:extLst>
          </p:cNvPr>
          <p:cNvSpPr txBox="1"/>
          <p:nvPr userDrawn="1"/>
        </p:nvSpPr>
        <p:spPr>
          <a:xfrm>
            <a:off x="2286000" y="5996226"/>
            <a:ext cx="5298831" cy="861774"/>
          </a:xfrm>
          <a:prstGeom prst="rect">
            <a:avLst/>
          </a:prstGeom>
          <a:noFill/>
        </p:spPr>
        <p:txBody>
          <a:bodyPr wrap="square" rtlCol="0">
            <a:spAutoFit/>
          </a:bodyPr>
          <a:lstStyle/>
          <a:p>
            <a:pPr latinLnBrk="0" hangingPunct="0"/>
            <a:r>
              <a:rPr lang="ro-RO" sz="1000" b="0" i="0" kern="1200" noProof="1">
                <a:solidFill>
                  <a:schemeClr val="tx1"/>
                </a:solidFill>
                <a:effectLst/>
                <a:latin typeface="+mn-lt"/>
                <a:ea typeface="+mn-ea"/>
                <a:cs typeface="+mn-cs"/>
              </a:rPr>
              <a:t>Acest proiect a primit finanțare din partea Programului Orizont al Uniunii Europene pentru Cercetare și Inovare (2021-2027) în cadrul acordului de grant nr. 101075596. Responsabilitatea pentru conținutul acestui material revine exclusiv proiectului Every1 și nu reflectă neapărat opinia Uniunii Europene. Prezentarea este licențiată </a:t>
            </a:r>
            <a:r>
              <a:rPr lang="ro-RO" sz="1000" b="0" i="0" u="sng" kern="1200" noProof="1">
                <a:solidFill>
                  <a:schemeClr val="tx1"/>
                </a:solidFill>
                <a:effectLst/>
                <a:latin typeface="+mn-lt"/>
                <a:ea typeface="+mn-ea"/>
                <a:cs typeface="+mn-cs"/>
                <a:hlinkClick r:id="rId3" tooltip="Original URL: https://creativecommons.org/licenses/by-sa/4.0/deed.en. Click or tap if you trust this link."/>
              </a:rPr>
              <a:t>CC BY-SA 4.0, </a:t>
            </a:r>
            <a:r>
              <a:rPr lang="ro-RO" sz="1000" b="0" i="0" kern="1200" noProof="1">
                <a:solidFill>
                  <a:schemeClr val="tx1"/>
                </a:solidFill>
                <a:effectLst/>
                <a:latin typeface="+mn-lt"/>
                <a:ea typeface="+mn-ea"/>
                <a:cs typeface="+mn-cs"/>
              </a:rPr>
              <a:t>cu excepția cazului în care se specifică altfel. </a:t>
            </a:r>
            <a:endParaRPr lang="ro-RO" sz="1000" noProof="1"/>
          </a:p>
        </p:txBody>
      </p:sp>
      <p:pic>
        <p:nvPicPr>
          <p:cNvPr id="6" name="Picture 5">
            <a:extLst>
              <a:ext uri="{FF2B5EF4-FFF2-40B4-BE49-F238E27FC236}">
                <a16:creationId xmlns:a16="http://schemas.microsoft.com/office/drawing/2014/main" id="{6384D668-592A-EA00-D836-F2EA8D0B340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847" y="6186726"/>
            <a:ext cx="2286000" cy="479166"/>
          </a:xfrm>
          <a:prstGeom prst="rect">
            <a:avLst/>
          </a:prstGeom>
        </p:spPr>
      </p:pic>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ec.europa.eu/eurostat/en/web/products-eurostat-news/w/ddn-20250319-1"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eref-europe.org/small-hydropower-in-europ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news.climate.columbia.edu/2024/10/31/how-climate-change-impacts-affect-renewable-energy/"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news.climate.columbia.edu/2024/10/31/how-climate-change-impacts-affect-renewable-energy/"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hyperlink" Target="https://every1.energy/learning-materials"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s://news.climate.columbia.edu/2024/10/31/how-climate-change-impacts-affect-renewable-energy/" TargetMode="External"/><Relationship Id="rId5" Type="http://schemas.openxmlformats.org/officeDocument/2006/relationships/hyperlink" Target="https://www.iea.org/topics/climate-change" TargetMode="External"/><Relationship Id="rId4" Type="http://schemas.openxmlformats.org/officeDocument/2006/relationships/hyperlink" Target="https://www.open.edu/openlearncreate/course/index.php?categoryid=1459"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flickr.com/photos/bulgerhoog/27459581395/in/album-72157624747211919" TargetMode="External"/><Relationship Id="rId13" Type="http://schemas.openxmlformats.org/officeDocument/2006/relationships/hyperlink" Target="https://www.flickr.com/photos/joncutrer/50515343606/" TargetMode="External"/><Relationship Id="rId3" Type="http://schemas.openxmlformats.org/officeDocument/2006/relationships/hyperlink" Target="https://energy.ec.europa.eu/topics/renewable-energy/solar-energy_en#photovoltaics" TargetMode="External"/><Relationship Id="rId7" Type="http://schemas.openxmlformats.org/officeDocument/2006/relationships/hyperlink" Target="https://creativecommons.org/licenses/by-sa/4.0/deed.en" TargetMode="External"/><Relationship Id="rId12" Type="http://schemas.openxmlformats.org/officeDocument/2006/relationships/hyperlink" Target="https://creativecommons.org/licenses/by-sa/2.0/" TargetMode="External"/><Relationship Id="rId2" Type="http://schemas.openxmlformats.org/officeDocument/2006/relationships/notesSlide" Target="../notesSlides/notesSlide22.xml"/><Relationship Id="rId16" Type="http://schemas.openxmlformats.org/officeDocument/2006/relationships/hyperlink" Target="https://www.flickr.com/photos/ashenwolf/14764291000/in/photolist-7PxvXb-2hLZ8TY-4W7m73-4W38d6-2kGwWF7-2jXpazy-2mkVQ6S-2mG7bos-ouERko-mZmtZv-DYWf3V-mZmpFj-7exHt2-mYkmKg-mZmB9Q-mYxp9G-mZjK1K-wtSB1o-cypYBE-4RA6ce-22EPyE5-N6qRG5-2oNDqLo-zegCR-7EnigT-4jWig8-4k1kdy-7stLdy-gkC3N4-4jWiiv-7stKSj-7stL4s-2ksUPzG-2iyLom-2hLZgA6-8tsrzA-2pPaYKt-8tsrAA-8BPKxX-yoScig-buRGQu-buRF7U-2pAnmyL-2mLgcJh-7kYYYf-fE7pL9-2oEFBwp-2mTSXZj-eibu9T-2med4dU" TargetMode="External"/><Relationship Id="rId1" Type="http://schemas.openxmlformats.org/officeDocument/2006/relationships/slideLayout" Target="../slideLayouts/slideLayout2.xml"/><Relationship Id="rId6" Type="http://schemas.openxmlformats.org/officeDocument/2006/relationships/hyperlink" Target="https://commission.europa.eu/legal-notice_en#copyright-notice" TargetMode="External"/><Relationship Id="rId11" Type="http://schemas.openxmlformats.org/officeDocument/2006/relationships/hyperlink" Target="https://www.flickr.com/photos/amanessinger/47583802051/in/photolist-2fuPqyc-NKJsjd-WwaSKa-nFmWD9-X9DiAu-2nXw1qD-8m1TCH-ngvskW-2ne6BJx-2fHPLsc-2j85xob-2ng8Tv9-2neo7Sz-2necgSx-2bXu6Lb-PTLTsN-NgDbu2-exFS1K-K2HgC7-JbET9x-2cbhMzi-2nEegJJ-2nZE9kN-2ndJVaQ-T2Pzas-EkdT96-E5UdhT-2oK7Qck-SoMSEZ-GEk3qQ-EC7YXj-2qz8FtQ-fgRudk-Ui7V9G-2ienM7e-2neoo3w-2mu8G5e-PTLTxh-U7NaKE-fh6KoL-fgReFv-fgRdCT-5YD7oA-fh6snA-JcCsBD-fgRnbX-fh6ABW-fgRnJ6-fh6w2C-fh6vBb" TargetMode="External"/><Relationship Id="rId5" Type="http://schemas.openxmlformats.org/officeDocument/2006/relationships/hyperlink" Target="https://energy.ec.europa.eu/topics/renewable-energy/hydropower_en" TargetMode="External"/><Relationship Id="rId15" Type="http://schemas.openxmlformats.org/officeDocument/2006/relationships/hyperlink" Target="https://creativecommons.org/licenses/by/2.0/" TargetMode="External"/><Relationship Id="rId10" Type="http://schemas.openxmlformats.org/officeDocument/2006/relationships/hyperlink" Target="https://www.flickr.com/photos/boules/52395915707/" TargetMode="External"/><Relationship Id="rId4" Type="http://schemas.openxmlformats.org/officeDocument/2006/relationships/hyperlink" Target="https://energy.ec.europa.eu/topics/renewable-energy/eu-wind-energy_en" TargetMode="External"/><Relationship Id="rId9" Type="http://schemas.openxmlformats.org/officeDocument/2006/relationships/hyperlink" Target="https://creativecommons.org/licenses/by-nc/2.0/" TargetMode="External"/><Relationship Id="rId14" Type="http://schemas.openxmlformats.org/officeDocument/2006/relationships/hyperlink" Target="https://www.flickr.com/photos/jmenj/50294556128/in/photolist-2jCmKis-nEEZ7v-7MMJmD-p62aU7-2pT1S1h-96ybfN-4Y39ra-3gRA4Y-ARfjS-7j8D11-3u2P7-5yNt6j-5g59R8-4PE5U3-62sb1b-a9bLMB-21jfHVA-2NwrTS-2Nws4q-56YfCB-5cAiuE-2Nws9m-2Ns3U4-2Ns3ZT-5cDqMD-5rywTv-5W6jaW-56fWt5-5DvKzJ-5sPkjb-7jRrSg-4WHNnm-5Wpu8P-35ASUR-47d3yV-SrnYP4-2o3E7jQ-4d7wV-yfeAcS-76NTB-dzJEgW-5yJaPg-2onj4MF-2BDUi-YfRhKA-2i3dZe9-7Wcz3U-5CtLPe-2mJtT8Y-VWmN19"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ww.unido.org/WSHPDR" TargetMode="External"/><Relationship Id="rId3" Type="http://schemas.openxmlformats.org/officeDocument/2006/relationships/hyperlink" Target="https://doi.org/10.1038/s41558-020-00949-9" TargetMode="External"/><Relationship Id="rId7" Type="http://schemas.openxmlformats.org/officeDocument/2006/relationships/hyperlink" Target="https://doi.org/10.1016/j.rser.2019.109415"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doi.org/10.1016/j.seta.2022.102283" TargetMode="External"/><Relationship Id="rId5" Type="http://schemas.openxmlformats.org/officeDocument/2006/relationships/hyperlink" Target="https://www.sciencedirect.com/science/article/pii/S2352484724008813#:~:text=Hurricanes%20can%20inflict%20direct%20damage,may%20harm%20solar%20photovoltaic%20systems.%20%20Energy%20Reports,%20Volume%2013,2025,Pages%20929-959,ISSN%202352-4847" TargetMode="External"/><Relationship Id="rId4" Type="http://schemas.openxmlformats.org/officeDocument/2006/relationships/hyperlink" Target="https://www.irena.org/-/media/Files/IRENA/Agency/Publication/2019/Jun/IRENA_G20_climate_sustainability_2019.pdf" TargetMode="External"/><Relationship Id="rId9" Type="http://schemas.openxmlformats.org/officeDocument/2006/relationships/hyperlink" Target="https://www.weltderphysik.de/gebiet/technik/nachrichten/2021/erneuerbare-energien-im-klimawande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www.un.org/en/climatechange/what-is-climate-change" TargetMode="External"/><Relationship Id="rId4" Type="http://schemas.openxmlformats.org/officeDocument/2006/relationships/hyperlink" Target="https://www.ipcc.ch/2021/08/09/ar6-wg1-20210809-p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un.org/en/climatechange/what-is-climate-chang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ember-energy.org/data/electricity-data-explorer/"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6" name="Picture 5">
            <a:extLst>
              <a:ext uri="{FF2B5EF4-FFF2-40B4-BE49-F238E27FC236}">
                <a16:creationId xmlns:a16="http://schemas.microsoft.com/office/drawing/2014/main" id="{CDB14078-4AE6-DDF0-C6CF-27E293AE428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2540" y="2245249"/>
            <a:ext cx="4519460" cy="2540510"/>
          </a:xfrm>
          <a:prstGeom prst="rect">
            <a:avLst/>
          </a:prstGeom>
        </p:spPr>
      </p:pic>
      <p:sp>
        <p:nvSpPr>
          <p:cNvPr id="2" name="Title 1">
            <a:extLst>
              <a:ext uri="{FF2B5EF4-FFF2-40B4-BE49-F238E27FC236}">
                <a16:creationId xmlns:a16="http://schemas.microsoft.com/office/drawing/2014/main" id="{9F52A8FD-D115-3917-B567-996023B58008}"/>
              </a:ext>
            </a:extLst>
          </p:cNvPr>
          <p:cNvSpPr>
            <a:spLocks noGrp="1"/>
          </p:cNvSpPr>
          <p:nvPr>
            <p:ph type="title" idx="4294967295"/>
          </p:nvPr>
        </p:nvSpPr>
        <p:spPr>
          <a:xfrm>
            <a:off x="211873" y="1402189"/>
            <a:ext cx="6545765" cy="3928094"/>
          </a:xfrm>
          <a:prstGeom prst="rect">
            <a:avLst/>
          </a:prstGeom>
        </p:spPr>
        <p:txBody>
          <a:bodyPr/>
          <a:lstStyle/>
          <a:p>
            <a:pPr latinLnBrk="0"/>
            <a:r>
              <a:rPr lang="ro-RO" sz="6000" noProof="1"/>
              <a:t>Cum afectează schimbările climatice energia regenerabilă?</a:t>
            </a:r>
            <a:endParaRPr lang="ro-RO" sz="6000" noProof="1">
              <a:solidFill>
                <a:schemeClr val="tx2"/>
              </a:solidFill>
            </a:endParaRPr>
          </a:p>
        </p:txBody>
      </p:sp>
    </p:spTree>
    <p:extLst>
      <p:ext uri="{BB962C8B-B14F-4D97-AF65-F5344CB8AC3E}">
        <p14:creationId xmlns:p14="http://schemas.microsoft.com/office/powerpoint/2010/main" val="4021606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10364-81A8-630F-CAC2-DBF9D53C0E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F52513-E61F-952D-DC13-AF1A239475C6}"/>
              </a:ext>
            </a:extLst>
          </p:cNvPr>
          <p:cNvSpPr>
            <a:spLocks noGrp="1"/>
          </p:cNvSpPr>
          <p:nvPr>
            <p:ph type="title" idx="4294967295"/>
          </p:nvPr>
        </p:nvSpPr>
        <p:spPr>
          <a:xfrm>
            <a:off x="302942" y="766569"/>
            <a:ext cx="11691464"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mn-ea"/>
                <a:cs typeface="+mn-cs"/>
              </a:rPr>
              <a:t>Diferite tipuri de producție de energie: Eoliană (turbine eoliene) - Introducere</a:t>
            </a:r>
            <a:endParaRPr lang="ro-RO" noProof="1">
              <a:effectLst/>
            </a:endParaRPr>
          </a:p>
          <a:p>
            <a:endParaRPr lang="ro-RO" noProof="1"/>
          </a:p>
        </p:txBody>
      </p:sp>
      <p:sp>
        <p:nvSpPr>
          <p:cNvPr id="4" name="TextBox 3">
            <a:extLst>
              <a:ext uri="{FF2B5EF4-FFF2-40B4-BE49-F238E27FC236}">
                <a16:creationId xmlns:a16="http://schemas.microsoft.com/office/drawing/2014/main" id="{17F66662-FCFA-2C8A-5FD4-DE6A61D0DDF6}"/>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5"/>
                </a:solidFill>
              </a:rPr>
              <a:t>Care este impactul potențial al schimbărilor climatice asupra energiei eoliene?</a:t>
            </a:r>
            <a:endParaRPr lang="en-GB" sz="4800" i="1" dirty="0">
              <a:solidFill>
                <a:schemeClr val="accent5"/>
              </a:solidFill>
            </a:endParaRPr>
          </a:p>
        </p:txBody>
      </p:sp>
    </p:spTree>
    <p:extLst>
      <p:ext uri="{BB962C8B-B14F-4D97-AF65-F5344CB8AC3E}">
        <p14:creationId xmlns:p14="http://schemas.microsoft.com/office/powerpoint/2010/main" val="2185029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68985-3F46-FA0C-85E6-FB59610B31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B7AC55-1995-8215-ACF9-D2D0B8B6B584}"/>
              </a:ext>
            </a:extLst>
          </p:cNvPr>
          <p:cNvSpPr>
            <a:spLocks noGrp="1"/>
          </p:cNvSpPr>
          <p:nvPr>
            <p:ph type="title" idx="4294967295"/>
          </p:nvPr>
        </p:nvSpPr>
        <p:spPr>
          <a:xfrm>
            <a:off x="314093" y="844628"/>
            <a:ext cx="10515600" cy="1325563"/>
          </a:xfrm>
          <a:prstGeom prst="rect">
            <a:avLst/>
          </a:prstGeom>
        </p:spPr>
        <p:txBody>
          <a:bodyPr/>
          <a:lstStyle/>
          <a:p>
            <a:pPr rtl="0" eaLnBrk="1" latinLnBrk="1" hangingPunct="1"/>
            <a:r>
              <a:rPr lang="ro-RO" sz="2800" b="1" kern="1200" noProof="1">
                <a:solidFill>
                  <a:srgbClr val="FFFFFF"/>
                </a:solidFill>
                <a:effectLst/>
                <a:latin typeface="Calibri" panose="020F0502020204030204" pitchFamily="34" charset="0"/>
                <a:ea typeface="+mn-ea"/>
                <a:cs typeface="+mn-cs"/>
              </a:rPr>
              <a:t>Diferite tipuri de producție de energie: Eoliană (turbine eoliene) 1</a:t>
            </a:r>
            <a:endParaRPr lang="ro-RO" noProof="1">
              <a:effectLst/>
            </a:endParaRPr>
          </a:p>
          <a:p>
            <a:endParaRPr lang="ro-RO" noProof="1"/>
          </a:p>
        </p:txBody>
      </p:sp>
      <p:sp>
        <p:nvSpPr>
          <p:cNvPr id="4" name="TextBox 3">
            <a:extLst>
              <a:ext uri="{FF2B5EF4-FFF2-40B4-BE49-F238E27FC236}">
                <a16:creationId xmlns:a16="http://schemas.microsoft.com/office/drawing/2014/main" id="{6626F0D8-00A2-4308-1A56-AEAB5E13091A}"/>
              </a:ext>
            </a:extLst>
          </p:cNvPr>
          <p:cNvSpPr txBox="1"/>
          <p:nvPr/>
        </p:nvSpPr>
        <p:spPr>
          <a:xfrm>
            <a:off x="3988646" y="2460441"/>
            <a:ext cx="7993309" cy="3816429"/>
          </a:xfrm>
          <a:prstGeom prst="rect">
            <a:avLst/>
          </a:prstGeom>
          <a:noFill/>
        </p:spPr>
        <p:txBody>
          <a:bodyPr wrap="square" lIns="91440" tIns="45720" rIns="91440" bIns="45720" rtlCol="0" anchor="t">
            <a:spAutoFit/>
          </a:bodyPr>
          <a:lstStyle/>
          <a:p>
            <a:pPr latinLnBrk="0"/>
            <a:r>
              <a:rPr lang="en-GB" sz="2000" dirty="0"/>
              <a:t>Vântul este o sursă de energie curată și abundentă utilizată pentru producerea de energie electrică. Acesta poate fi exploatat atât pe uscat (onshore), cât și pe mare (offshore).</a:t>
            </a:r>
          </a:p>
          <a:p>
            <a:pPr latinLnBrk="0"/>
            <a:endParaRPr lang="en-GB" sz="1100" dirty="0"/>
          </a:p>
          <a:p>
            <a:pPr latinLnBrk="0"/>
            <a:r>
              <a:rPr lang="en-GB" sz="2000" dirty="0"/>
              <a:t>Îmbunătățirile continue în domeniul producției și al proiectării turbinelor eoliene, combinate cu factorii de capacitate îmbunătățiți (mai multă energie electrică generată per turbină) instalați, datorită turbinelor mai performante și/sau unei localizări mai bune, de exemplu, au redus costurile energiei eoliene și au reafirmat poziția acesteia ca factor cheie al tranziției către energia curată.</a:t>
            </a:r>
          </a:p>
          <a:p>
            <a:pPr latinLnBrk="0"/>
            <a:endParaRPr lang="en-GB" sz="1100" dirty="0"/>
          </a:p>
          <a:p>
            <a:pPr latinLnBrk="0"/>
            <a:r>
              <a:rPr lang="en-GB" sz="2000" dirty="0"/>
              <a:t>Potrivit </a:t>
            </a:r>
            <a:r>
              <a:rPr lang="en-GB" sz="2000" dirty="0">
                <a:hlinkClick r:id="rId3"/>
              </a:rPr>
              <a:t>Eurostat</a:t>
            </a:r>
            <a:r>
              <a:rPr lang="en-GB" sz="2000" dirty="0"/>
              <a:t>, energia eoliană a reprezentat 39,1 % din totalul energiei electrice generate din surse regenerabile în UE în 2024.</a:t>
            </a:r>
          </a:p>
        </p:txBody>
      </p:sp>
      <p:pic>
        <p:nvPicPr>
          <p:cNvPr id="3" name="Picture 2">
            <a:extLst>
              <a:ext uri="{FF2B5EF4-FFF2-40B4-BE49-F238E27FC236}">
                <a16:creationId xmlns:a16="http://schemas.microsoft.com/office/drawing/2014/main" id="{995415B9-0DAE-D005-D041-B0232380F45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045" y="3206663"/>
            <a:ext cx="3643426" cy="2430049"/>
          </a:xfrm>
          <a:prstGeom prst="rect">
            <a:avLst/>
          </a:prstGeom>
        </p:spPr>
      </p:pic>
    </p:spTree>
    <p:extLst>
      <p:ext uri="{BB962C8B-B14F-4D97-AF65-F5344CB8AC3E}">
        <p14:creationId xmlns:p14="http://schemas.microsoft.com/office/powerpoint/2010/main" val="246415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3F753-FF72-D619-FCA0-32AC6EC675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A601D1-86D4-55EF-E3B6-DCBDFB331F26}"/>
              </a:ext>
            </a:extLst>
          </p:cNvPr>
          <p:cNvSpPr>
            <a:spLocks noGrp="1"/>
          </p:cNvSpPr>
          <p:nvPr>
            <p:ph type="title" idx="4294967295"/>
          </p:nvPr>
        </p:nvSpPr>
        <p:spPr>
          <a:xfrm>
            <a:off x="210045" y="916914"/>
            <a:ext cx="10515600" cy="1325563"/>
          </a:xfrm>
          <a:prstGeom prst="rect">
            <a:avLst/>
          </a:prstGeom>
        </p:spPr>
        <p:txBody>
          <a:bodyPr/>
          <a:lstStyle/>
          <a:p>
            <a:pPr rtl="0" eaLnBrk="1" latinLnBrk="1" hangingPunct="1"/>
            <a:r>
              <a:rPr lang="ro-RO" sz="2800" b="1" kern="1200" noProof="1">
                <a:solidFill>
                  <a:srgbClr val="FFFFFF"/>
                </a:solidFill>
                <a:effectLst/>
                <a:latin typeface="Calibri" panose="020F0502020204030204" pitchFamily="34" charset="0"/>
                <a:ea typeface="+mn-ea"/>
                <a:cs typeface="+mn-cs"/>
              </a:rPr>
              <a:t>Diferite tipuri de producție de energie: Eoliană (turbine eoliene) 2</a:t>
            </a:r>
            <a:endParaRPr lang="ro-RO" noProof="1">
              <a:effectLst/>
            </a:endParaRPr>
          </a:p>
          <a:p>
            <a:endParaRPr lang="ro-RO" noProof="1"/>
          </a:p>
        </p:txBody>
      </p:sp>
      <p:sp>
        <p:nvSpPr>
          <p:cNvPr id="4" name="TextBox 3">
            <a:extLst>
              <a:ext uri="{FF2B5EF4-FFF2-40B4-BE49-F238E27FC236}">
                <a16:creationId xmlns:a16="http://schemas.microsoft.com/office/drawing/2014/main" id="{A45B8CBE-1F11-E934-F1CC-E369F0A7208F}"/>
              </a:ext>
            </a:extLst>
          </p:cNvPr>
          <p:cNvSpPr txBox="1"/>
          <p:nvPr/>
        </p:nvSpPr>
        <p:spPr>
          <a:xfrm>
            <a:off x="4200584" y="2242477"/>
            <a:ext cx="7646198" cy="4154984"/>
          </a:xfrm>
          <a:prstGeom prst="rect">
            <a:avLst/>
          </a:prstGeom>
          <a:noFill/>
        </p:spPr>
        <p:txBody>
          <a:bodyPr wrap="square" lIns="91440" tIns="45720" rIns="91440" bIns="45720" rtlCol="0" anchor="t">
            <a:spAutoFit/>
          </a:bodyPr>
          <a:lstStyle/>
          <a:p>
            <a:pPr algn="just" latinLnBrk="0"/>
            <a:r>
              <a:rPr lang="en-GB" sz="2400" dirty="0"/>
              <a:t>Principalele componente ale unei turbine eoliene sunt:</a:t>
            </a:r>
          </a:p>
          <a:p>
            <a:pPr marL="342900" indent="-342900" algn="just" latinLnBrk="0">
              <a:buFont typeface="Arial" panose="020B0604020202020204" pitchFamily="34" charset="0"/>
              <a:buChar char="•"/>
            </a:pPr>
            <a:r>
              <a:rPr lang="en-GB" sz="2400" dirty="0"/>
              <a:t>Rotorul, care include palele și acționează arborele, transformă energia eoliană în energie mecanică de rotație.</a:t>
            </a:r>
          </a:p>
          <a:p>
            <a:pPr marL="342900" indent="-342900" algn="just" latinLnBrk="0">
              <a:buFont typeface="Arial" panose="020B0604020202020204" pitchFamily="34" charset="0"/>
              <a:buChar char="•"/>
            </a:pPr>
            <a:endParaRPr lang="en-GB" sz="1200" dirty="0"/>
          </a:p>
          <a:p>
            <a:pPr marL="342900" indent="-342900" algn="just" latinLnBrk="0">
              <a:buFont typeface="Arial" panose="020B0604020202020204" pitchFamily="34" charset="0"/>
              <a:buChar char="•"/>
            </a:pPr>
            <a:r>
              <a:rPr lang="en-GB" sz="2400" dirty="0"/>
              <a:t>Corpul principal, care adăpostește arborele principal, cutia de viteze (care mărește viteza de rotație), generatorul (care transformă energia mecanică în energie electrică) și sistemul de control.</a:t>
            </a:r>
          </a:p>
          <a:p>
            <a:pPr marL="342900" indent="-342900" algn="just" latinLnBrk="0">
              <a:buFont typeface="Arial" panose="020B0604020202020204" pitchFamily="34" charset="0"/>
              <a:buChar char="•"/>
            </a:pPr>
            <a:endParaRPr lang="en-GB" sz="1200" dirty="0"/>
          </a:p>
          <a:p>
            <a:pPr marL="342900" indent="-342900" algn="just" latinLnBrk="0">
              <a:buFont typeface="Arial" panose="020B0604020202020204" pitchFamily="34" charset="0"/>
              <a:buChar char="•"/>
            </a:pPr>
            <a:r>
              <a:rPr lang="en-GB" sz="2400" dirty="0"/>
              <a:t>Turnul de susținere, care ridică turbina la o înălțime de unde poate capta curenți de vânt mai puternici și mai constanți.</a:t>
            </a:r>
          </a:p>
        </p:txBody>
      </p:sp>
      <p:pic>
        <p:nvPicPr>
          <p:cNvPr id="6" name="Picture 5">
            <a:extLst>
              <a:ext uri="{FF2B5EF4-FFF2-40B4-BE49-F238E27FC236}">
                <a16:creationId xmlns:a16="http://schemas.microsoft.com/office/drawing/2014/main" id="{4AD3F938-6005-953F-7EE3-1A6F08E0A04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45" y="3206663"/>
            <a:ext cx="3643426" cy="2430049"/>
          </a:xfrm>
          <a:prstGeom prst="rect">
            <a:avLst/>
          </a:prstGeom>
        </p:spPr>
      </p:pic>
    </p:spTree>
    <p:extLst>
      <p:ext uri="{BB962C8B-B14F-4D97-AF65-F5344CB8AC3E}">
        <p14:creationId xmlns:p14="http://schemas.microsoft.com/office/powerpoint/2010/main" val="291670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7D333-F6DF-291A-2920-BE2F4B6138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EEBBF2-57E8-98A7-5196-A80E5E02DE3D}"/>
              </a:ext>
            </a:extLst>
          </p:cNvPr>
          <p:cNvSpPr>
            <a:spLocks noGrp="1"/>
          </p:cNvSpPr>
          <p:nvPr>
            <p:ph type="title" idx="4294967295"/>
          </p:nvPr>
        </p:nvSpPr>
        <p:spPr>
          <a:xfrm>
            <a:off x="210045" y="766568"/>
            <a:ext cx="1183481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mn-ea"/>
                <a:cs typeface="+mn-cs"/>
              </a:rPr>
              <a:t>Care este impactul potențial al schimbărilor climatice asupra energiei eoliene?</a:t>
            </a:r>
            <a:endParaRPr lang="ro-RO" noProof="1">
              <a:effectLst/>
            </a:endParaRPr>
          </a:p>
          <a:p>
            <a:endParaRPr lang="ro-RO" noProof="1"/>
          </a:p>
        </p:txBody>
      </p:sp>
      <p:sp>
        <p:nvSpPr>
          <p:cNvPr id="4" name="TextBox 3">
            <a:extLst>
              <a:ext uri="{FF2B5EF4-FFF2-40B4-BE49-F238E27FC236}">
                <a16:creationId xmlns:a16="http://schemas.microsoft.com/office/drawing/2014/main" id="{F3695D75-7CB2-2E3E-FC36-E6C5542486F1}"/>
              </a:ext>
            </a:extLst>
          </p:cNvPr>
          <p:cNvSpPr txBox="1"/>
          <p:nvPr/>
        </p:nvSpPr>
        <p:spPr>
          <a:xfrm>
            <a:off x="4233798" y="2092131"/>
            <a:ext cx="7675608" cy="3785652"/>
          </a:xfrm>
          <a:prstGeom prst="rect">
            <a:avLst/>
          </a:prstGeom>
          <a:noFill/>
        </p:spPr>
        <p:txBody>
          <a:bodyPr wrap="square" lIns="91440" tIns="45720" rIns="91440" bIns="45720" rtlCol="0" anchor="t">
            <a:spAutoFit/>
          </a:bodyPr>
          <a:lstStyle/>
          <a:p>
            <a:pPr marL="457200" indent="-457200" latinLnBrk="0">
              <a:buChar char="•"/>
            </a:pPr>
            <a:r>
              <a:rPr lang="en-US" sz="2400" dirty="0">
                <a:ea typeface="Public Sans"/>
                <a:cs typeface="Public Sans"/>
              </a:rPr>
              <a:t>Pe lângă fenomene meteorologice severe, precum furtuni și intensitatea crescută a acestora, care pot provoca daune infrastructurii centralelor eoliene, </a:t>
            </a:r>
            <a:r>
              <a:rPr lang="en-US" sz="2400" dirty="0"/>
              <a:t>ar putea apărea și schimbări în modelele vântului, reducând vântul în multe regiuni („secetă eoliană”), o probabilitate crescută de fulgere și valuri de căldură care reduc durata de viață a echipamentelor și cresc timpul de nefuncționare al turbinelor.</a:t>
            </a:r>
            <a:endParaRPr lang="en-US" sz="2400" dirty="0">
              <a:ea typeface="Calibri"/>
              <a:cs typeface="Calibri"/>
            </a:endParaRPr>
          </a:p>
          <a:p>
            <a:pPr marL="457200" indent="-457200" latinLnBrk="0">
              <a:buChar char="•"/>
            </a:pPr>
            <a:r>
              <a:rPr lang="en-US" sz="2400" dirty="0"/>
              <a:t>Prezicerea intensității și a tiparelor vântului poate fi dificilă. Acest lucru poate duce la incertitudine în calcularea producției centralei electrice (Herrmann et al., 2016).</a:t>
            </a:r>
            <a:endParaRPr lang="en-US" sz="2400" dirty="0">
              <a:ea typeface="Calibri"/>
              <a:cs typeface="Calibri"/>
            </a:endParaRPr>
          </a:p>
        </p:txBody>
      </p:sp>
      <p:pic>
        <p:nvPicPr>
          <p:cNvPr id="3" name="Picture 2">
            <a:extLst>
              <a:ext uri="{FF2B5EF4-FFF2-40B4-BE49-F238E27FC236}">
                <a16:creationId xmlns:a16="http://schemas.microsoft.com/office/drawing/2014/main" id="{477FD4E0-BD65-C0FF-9459-FC040287A1C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45" y="3206663"/>
            <a:ext cx="3643426" cy="2430049"/>
          </a:xfrm>
          <a:prstGeom prst="rect">
            <a:avLst/>
          </a:prstGeom>
        </p:spPr>
      </p:pic>
    </p:spTree>
    <p:extLst>
      <p:ext uri="{BB962C8B-B14F-4D97-AF65-F5344CB8AC3E}">
        <p14:creationId xmlns:p14="http://schemas.microsoft.com/office/powerpoint/2010/main" val="334309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2DE49-A6A0-7ED5-C453-91DF53921F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D1AA4E-9257-5B0A-B307-3A3FE61C373A}"/>
              </a:ext>
            </a:extLst>
          </p:cNvPr>
          <p:cNvSpPr>
            <a:spLocks noGrp="1"/>
          </p:cNvSpPr>
          <p:nvPr>
            <p:ph type="title" idx="4294967295"/>
          </p:nvPr>
        </p:nvSpPr>
        <p:spPr>
          <a:xfrm>
            <a:off x="157976" y="705283"/>
            <a:ext cx="11861654"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mn-ea"/>
                <a:cs typeface="+mn-cs"/>
              </a:rPr>
              <a:t>Diferite tipuri de producție de energie: Hidroenergie la scară mică - Introducere</a:t>
            </a:r>
            <a:endParaRPr lang="ro-RO" noProof="1">
              <a:effectLst/>
            </a:endParaRPr>
          </a:p>
          <a:p>
            <a:endParaRPr lang="ro-RO" noProof="1"/>
          </a:p>
        </p:txBody>
      </p:sp>
      <p:sp>
        <p:nvSpPr>
          <p:cNvPr id="4" name="TextBox 3">
            <a:extLst>
              <a:ext uri="{FF2B5EF4-FFF2-40B4-BE49-F238E27FC236}">
                <a16:creationId xmlns:a16="http://schemas.microsoft.com/office/drawing/2014/main" id="{5B5D8088-03F2-C00C-E9D4-5BE4067C09EB}"/>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5"/>
                </a:solidFill>
              </a:rPr>
              <a:t>Care este impactul potențial al schimbărilor climatice asupra hidrocentralelor de mici dimensiuni?</a:t>
            </a:r>
            <a:endParaRPr lang="en-GB" sz="4800" i="1" dirty="0">
              <a:solidFill>
                <a:schemeClr val="accent5"/>
              </a:solidFill>
            </a:endParaRPr>
          </a:p>
        </p:txBody>
      </p:sp>
    </p:spTree>
    <p:extLst>
      <p:ext uri="{BB962C8B-B14F-4D97-AF65-F5344CB8AC3E}">
        <p14:creationId xmlns:p14="http://schemas.microsoft.com/office/powerpoint/2010/main" val="2133269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9E064-0535-EBAF-35D9-ED895F42D59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79F3511-8F6B-1635-927F-DA2092DC4D45}"/>
              </a:ext>
            </a:extLst>
          </p:cNvPr>
          <p:cNvSpPr>
            <a:spLocks noGrp="1"/>
          </p:cNvSpPr>
          <p:nvPr>
            <p:ph type="title" idx="4294967295"/>
          </p:nvPr>
        </p:nvSpPr>
        <p:spPr>
          <a:xfrm>
            <a:off x="183605" y="816393"/>
            <a:ext cx="11630912"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mn-ea"/>
                <a:cs typeface="+mn-cs"/>
              </a:rPr>
              <a:t>Diferite tipuri de producție de energie: energia hidroelectrică la scară mică</a:t>
            </a:r>
            <a:endParaRPr lang="ro-RO" noProof="1">
              <a:effectLst/>
            </a:endParaRPr>
          </a:p>
          <a:p>
            <a:pPr latinLnBrk="0"/>
            <a:endParaRPr lang="ro-RO" noProof="1"/>
          </a:p>
        </p:txBody>
      </p:sp>
      <p:sp>
        <p:nvSpPr>
          <p:cNvPr id="4" name="TextBox 3">
            <a:extLst>
              <a:ext uri="{FF2B5EF4-FFF2-40B4-BE49-F238E27FC236}">
                <a16:creationId xmlns:a16="http://schemas.microsoft.com/office/drawing/2014/main" id="{C7B55AD6-BE39-9CA0-D95D-AC03B2E99E8F}"/>
              </a:ext>
            </a:extLst>
          </p:cNvPr>
          <p:cNvSpPr txBox="1"/>
          <p:nvPr/>
        </p:nvSpPr>
        <p:spPr>
          <a:xfrm>
            <a:off x="3792072" y="2411253"/>
            <a:ext cx="8022445" cy="3508653"/>
          </a:xfrm>
          <a:prstGeom prst="rect">
            <a:avLst/>
          </a:prstGeom>
          <a:noFill/>
        </p:spPr>
        <p:txBody>
          <a:bodyPr wrap="square" rtlCol="0">
            <a:spAutoFit/>
          </a:bodyPr>
          <a:lstStyle/>
          <a:p>
            <a:pPr latinLnBrk="0"/>
            <a:r>
              <a:rPr lang="en-GB" sz="2000" dirty="0"/>
              <a:t>Energia hidroelectrică provine din curgerea apei care alimentează o turbină. Este una dintre cele mai vechi surse de energie regenerabilă, fiind utilizată încă din perioada preindustrială, de exemplu în morile de apă.</a:t>
            </a:r>
          </a:p>
          <a:p>
            <a:pPr latinLnBrk="0"/>
            <a:endParaRPr lang="en-GB" sz="1100" dirty="0"/>
          </a:p>
          <a:p>
            <a:pPr latinLnBrk="0"/>
            <a:r>
              <a:rPr lang="en-GB" sz="2000" dirty="0"/>
              <a:t>Fiind a doua cea mai mare sursă de energie electrică regenerabilă, energia hidroelectrică continuă să fie o sursă importantă de energie și în prezent. Potrivit Eurostat, în 2024 aceasta reprezenta 29,9 % din totalul energiei electrice generate din surse regenerabile în UE. </a:t>
            </a:r>
          </a:p>
          <a:p>
            <a:pPr latinLnBrk="0"/>
            <a:endParaRPr lang="en-GB" sz="1100" dirty="0"/>
          </a:p>
          <a:p>
            <a:pPr latinLnBrk="0"/>
            <a:r>
              <a:rPr lang="en-GB" sz="2000" dirty="0"/>
              <a:t>Energia hidroelectrică la scară mică (cu o producție mai mică de 10 megawați) generează energie electrică pentru peste 13 milioane de gospodării din Europa (</a:t>
            </a:r>
            <a:r>
              <a:rPr lang="en-GB" sz="2000" dirty="0">
                <a:hlinkClick r:id="rId3"/>
              </a:rPr>
              <a:t>Federația Europeană a Energiilor Regenerabile</a:t>
            </a:r>
            <a:r>
              <a:rPr lang="en-GB" sz="2000" dirty="0"/>
              <a:t>).</a:t>
            </a:r>
          </a:p>
        </p:txBody>
      </p:sp>
      <p:pic>
        <p:nvPicPr>
          <p:cNvPr id="2" name="Picture 1">
            <a:extLst>
              <a:ext uri="{FF2B5EF4-FFF2-40B4-BE49-F238E27FC236}">
                <a16:creationId xmlns:a16="http://schemas.microsoft.com/office/drawing/2014/main" id="{BD9D4764-4589-58BD-2283-FDE527E7278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605" y="3115849"/>
            <a:ext cx="3394464" cy="2262976"/>
          </a:xfrm>
          <a:prstGeom prst="rect">
            <a:avLst/>
          </a:prstGeom>
        </p:spPr>
      </p:pic>
    </p:spTree>
    <p:extLst>
      <p:ext uri="{BB962C8B-B14F-4D97-AF65-F5344CB8AC3E}">
        <p14:creationId xmlns:p14="http://schemas.microsoft.com/office/powerpoint/2010/main" val="89590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88312-3474-6D3A-8417-ECA1DB9707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8AC07F-70A5-A19E-B031-F3631767D5A8}"/>
              </a:ext>
            </a:extLst>
          </p:cNvPr>
          <p:cNvSpPr>
            <a:spLocks noGrp="1"/>
          </p:cNvSpPr>
          <p:nvPr>
            <p:ph type="title" idx="4294967295"/>
          </p:nvPr>
        </p:nvSpPr>
        <p:spPr>
          <a:xfrm>
            <a:off x="183605" y="733115"/>
            <a:ext cx="11580932"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mn-ea"/>
                <a:cs typeface="+mn-cs"/>
              </a:rPr>
              <a:t>Care este impactul potențial al schimbărilor climatice asupra hidrocentralelor de mici dimensiuni?</a:t>
            </a:r>
            <a:endParaRPr lang="ro-RO" noProof="1">
              <a:effectLst/>
            </a:endParaRPr>
          </a:p>
          <a:p>
            <a:endParaRPr lang="ro-RO" noProof="1"/>
          </a:p>
        </p:txBody>
      </p:sp>
      <p:sp>
        <p:nvSpPr>
          <p:cNvPr id="4" name="TextBox 3">
            <a:extLst>
              <a:ext uri="{FF2B5EF4-FFF2-40B4-BE49-F238E27FC236}">
                <a16:creationId xmlns:a16="http://schemas.microsoft.com/office/drawing/2014/main" id="{155DF4ED-FF8C-0564-EF5D-DA6654E5F96E}"/>
              </a:ext>
            </a:extLst>
          </p:cNvPr>
          <p:cNvSpPr txBox="1"/>
          <p:nvPr/>
        </p:nvSpPr>
        <p:spPr>
          <a:xfrm>
            <a:off x="3578069" y="2155498"/>
            <a:ext cx="8573728" cy="4093428"/>
          </a:xfrm>
          <a:prstGeom prst="rect">
            <a:avLst/>
          </a:prstGeom>
          <a:noFill/>
        </p:spPr>
        <p:txBody>
          <a:bodyPr wrap="square" lIns="91440" tIns="45720" rIns="91440" bIns="45720" rtlCol="0" anchor="t">
            <a:spAutoFit/>
          </a:bodyPr>
          <a:lstStyle/>
          <a:p>
            <a:pPr marL="457200" indent="-457200" latinLnBrk="0">
              <a:buFont typeface="Arial"/>
              <a:buChar char="•"/>
            </a:pPr>
            <a:r>
              <a:rPr lang="en-US" sz="2000" dirty="0"/>
              <a:t>Impactul schimbărilor climatice asupra hidrocentralelor de mici dimensiuni nu este clar în prezent. La scară globală, unele studii prevăd o creștere a producției de energie hidroelectrică între 2,4 % și 6,3 % în diferite scenarii, în timp ce altele nu sunt sigure cu privire la direcția schimbării. Cu toate acestea, toate studiile sunt de acord că există variații regionale semnificative.</a:t>
            </a:r>
            <a:endParaRPr lang="en-US" sz="2000" dirty="0">
              <a:ea typeface="Calibri"/>
              <a:cs typeface="Calibri"/>
            </a:endParaRPr>
          </a:p>
          <a:p>
            <a:pPr marL="457200" indent="-457200" latinLnBrk="0">
              <a:buChar char="•"/>
            </a:pPr>
            <a:r>
              <a:rPr lang="en-US" sz="2000" dirty="0"/>
              <a:t>Având în vedere vremea mai capricioasă și predictibilitatea sezonieră mai redusă, se anticipează că, de exemplu, în Europa de Nord, energia generată de hidrocentralele de mici dimensiuni va crește în timpul iernii (ianuarie-martie) și va scădea în perioada primăverii și verii (aprilie-iunie). </a:t>
            </a:r>
          </a:p>
          <a:p>
            <a:pPr marL="457200" indent="-457200" latinLnBrk="0">
              <a:buChar char="•"/>
            </a:pPr>
            <a:r>
              <a:rPr lang="en-US" sz="2000" dirty="0"/>
              <a:t>În Europa de Sud, se anticipează o reducere a energiei electrice produse de hidrocentralele de mici dimensiuni, din cauza precipitațiilor mai reduse pe tot parcursul anului (Welt der </a:t>
            </a:r>
            <a:r>
              <a:rPr lang="en-US" sz="2000" dirty="0" err="1"/>
              <a:t>Physik</a:t>
            </a:r>
            <a:r>
              <a:rPr lang="en-US" sz="2000" dirty="0"/>
              <a:t>, 2021).</a:t>
            </a:r>
          </a:p>
        </p:txBody>
      </p:sp>
      <p:pic>
        <p:nvPicPr>
          <p:cNvPr id="3" name="Picture 2">
            <a:extLst>
              <a:ext uri="{FF2B5EF4-FFF2-40B4-BE49-F238E27FC236}">
                <a16:creationId xmlns:a16="http://schemas.microsoft.com/office/drawing/2014/main" id="{BF3DB441-AC8D-D5E2-A906-80310640003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05" y="3115849"/>
            <a:ext cx="3394464" cy="2262976"/>
          </a:xfrm>
          <a:prstGeom prst="rect">
            <a:avLst/>
          </a:prstGeom>
        </p:spPr>
      </p:pic>
    </p:spTree>
    <p:extLst>
      <p:ext uri="{BB962C8B-B14F-4D97-AF65-F5344CB8AC3E}">
        <p14:creationId xmlns:p14="http://schemas.microsoft.com/office/powerpoint/2010/main" val="294909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E32AE-6796-E19C-22A5-732CA3B292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C04EB7-574D-BEE8-7D60-A52C064F2ABC}"/>
              </a:ext>
            </a:extLst>
          </p:cNvPr>
          <p:cNvSpPr>
            <a:spLocks noGrp="1"/>
          </p:cNvSpPr>
          <p:nvPr>
            <p:ph type="title" idx="4294967295"/>
          </p:nvPr>
        </p:nvSpPr>
        <p:spPr>
          <a:xfrm>
            <a:off x="269488" y="705283"/>
            <a:ext cx="11447444"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mn-ea"/>
                <a:cs typeface="+mn-cs"/>
              </a:rPr>
              <a:t>Atenuarea impactului schimbărilor climatice asupra surselor de energie regenerabilă - Introducere</a:t>
            </a:r>
            <a:endParaRPr lang="ro-RO" noProof="1">
              <a:effectLst/>
            </a:endParaRPr>
          </a:p>
          <a:p>
            <a:endParaRPr lang="ro-RO" noProof="1"/>
          </a:p>
        </p:txBody>
      </p:sp>
      <p:sp>
        <p:nvSpPr>
          <p:cNvPr id="4" name="TextBox 3">
            <a:extLst>
              <a:ext uri="{FF2B5EF4-FFF2-40B4-BE49-F238E27FC236}">
                <a16:creationId xmlns:a16="http://schemas.microsoft.com/office/drawing/2014/main" id="{7CA482E6-1387-2BED-E5C7-2E5D47EBDF4D}"/>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5"/>
                </a:solidFill>
              </a:rPr>
              <a:t>Cum putem atenua impactul schimbărilor climatice asupra surselor de energie regenerabilă? </a:t>
            </a:r>
            <a:endParaRPr lang="en-GB" sz="4800" i="1" dirty="0">
              <a:solidFill>
                <a:schemeClr val="accent5"/>
              </a:solidFill>
            </a:endParaRPr>
          </a:p>
        </p:txBody>
      </p:sp>
    </p:spTree>
    <p:extLst>
      <p:ext uri="{BB962C8B-B14F-4D97-AF65-F5344CB8AC3E}">
        <p14:creationId xmlns:p14="http://schemas.microsoft.com/office/powerpoint/2010/main" val="328156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AF9EB-AFE7-85EF-37A6-EB21CCC77F7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D3152FB-94BB-5F97-F9DF-816B8B4D2A53}"/>
              </a:ext>
            </a:extLst>
          </p:cNvPr>
          <p:cNvSpPr>
            <a:spLocks noGrp="1"/>
          </p:cNvSpPr>
          <p:nvPr>
            <p:ph type="title" idx="4294967295"/>
          </p:nvPr>
        </p:nvSpPr>
        <p:spPr>
          <a:xfrm>
            <a:off x="358697" y="789500"/>
            <a:ext cx="11260873"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mn-ea"/>
                <a:cs typeface="+mn-cs"/>
              </a:rPr>
              <a:t>Atenuarea impactului schimbărilor climatice asupra surselor de energie regenerabilă 1</a:t>
            </a:r>
            <a:endParaRPr lang="ro-RO" noProof="1">
              <a:effectLst/>
            </a:endParaRPr>
          </a:p>
          <a:p>
            <a:endParaRPr lang="ro-RO" noProof="1"/>
          </a:p>
        </p:txBody>
      </p:sp>
      <p:sp>
        <p:nvSpPr>
          <p:cNvPr id="4" name="TextBox 3">
            <a:extLst>
              <a:ext uri="{FF2B5EF4-FFF2-40B4-BE49-F238E27FC236}">
                <a16:creationId xmlns:a16="http://schemas.microsoft.com/office/drawing/2014/main" id="{814CABE2-6C61-7A78-A88D-15A7E427F630}"/>
              </a:ext>
            </a:extLst>
          </p:cNvPr>
          <p:cNvSpPr txBox="1"/>
          <p:nvPr/>
        </p:nvSpPr>
        <p:spPr>
          <a:xfrm>
            <a:off x="3784249" y="1958612"/>
            <a:ext cx="8196245" cy="4893647"/>
          </a:xfrm>
          <a:prstGeom prst="rect">
            <a:avLst/>
          </a:prstGeom>
          <a:noFill/>
        </p:spPr>
        <p:txBody>
          <a:bodyPr wrap="square" lIns="91440" tIns="45720" rIns="91440" bIns="45720" rtlCol="0" anchor="t">
            <a:spAutoFit/>
          </a:bodyPr>
          <a:lstStyle/>
          <a:p>
            <a:pPr latinLnBrk="0"/>
            <a:r>
              <a:rPr lang="en-US" sz="2400" dirty="0"/>
              <a:t>Un articol al Columbia Climate School </a:t>
            </a:r>
            <a:r>
              <a:rPr lang="en-US" sz="2400" i="1" dirty="0" err="1">
                <a:hlinkClick r:id="rId3"/>
              </a:rPr>
              <a:t>intitulat</a:t>
            </a:r>
            <a:r>
              <a:rPr lang="en-US" sz="2400" i="1" dirty="0">
                <a:hlinkClick r:id="rId3"/>
              </a:rPr>
              <a:t> „Cum </a:t>
            </a:r>
            <a:r>
              <a:rPr lang="en-US" sz="2400" i="1" dirty="0" err="1">
                <a:hlinkClick r:id="rId3"/>
              </a:rPr>
              <a:t>afectează</a:t>
            </a:r>
            <a:r>
              <a:rPr lang="en-US" sz="2400" i="1" dirty="0">
                <a:hlinkClick r:id="rId3"/>
              </a:rPr>
              <a:t> </a:t>
            </a:r>
            <a:r>
              <a:rPr lang="en-US" sz="2400" i="1" dirty="0" err="1">
                <a:hlinkClick r:id="rId3"/>
              </a:rPr>
              <a:t>schimbările</a:t>
            </a:r>
            <a:r>
              <a:rPr lang="en-US" sz="2400" i="1" dirty="0">
                <a:hlinkClick r:id="rId3"/>
              </a:rPr>
              <a:t> </a:t>
            </a:r>
            <a:r>
              <a:rPr lang="en-US" sz="2400" i="1" dirty="0" err="1">
                <a:hlinkClick r:id="rId3"/>
              </a:rPr>
              <a:t>climatice</a:t>
            </a:r>
            <a:r>
              <a:rPr lang="en-US" sz="2400" i="1" dirty="0">
                <a:hlinkClick r:id="rId3"/>
              </a:rPr>
              <a:t> </a:t>
            </a:r>
            <a:r>
              <a:rPr lang="en-US" sz="2400" i="1" dirty="0" err="1">
                <a:hlinkClick r:id="rId3"/>
              </a:rPr>
              <a:t>energia</a:t>
            </a:r>
            <a:r>
              <a:rPr lang="en-US" sz="2400" i="1" dirty="0">
                <a:hlinkClick r:id="rId3"/>
              </a:rPr>
              <a:t> </a:t>
            </a:r>
            <a:r>
              <a:rPr lang="en-US" sz="2400" i="1" dirty="0" err="1">
                <a:hlinkClick r:id="rId3"/>
              </a:rPr>
              <a:t>regenerabilă</a:t>
            </a:r>
            <a:r>
              <a:rPr lang="en-US" sz="2400" i="1" dirty="0">
                <a:hlinkClick r:id="rId3"/>
              </a:rPr>
              <a:t>” </a:t>
            </a:r>
            <a:r>
              <a:rPr lang="en-US" sz="2400" dirty="0" err="1"/>
              <a:t>discută</a:t>
            </a:r>
            <a:r>
              <a:rPr lang="en-US" sz="2400" dirty="0"/>
              <a:t> patru abordări pentru creșterea „rezilienței sistemului energetic”. Acestea sunt: </a:t>
            </a:r>
          </a:p>
          <a:p>
            <a:pPr marL="457200" indent="-457200" latinLnBrk="0">
              <a:buFont typeface="+mj-lt"/>
              <a:buAutoNum type="arabicPeriod"/>
            </a:pPr>
            <a:r>
              <a:rPr lang="en-US" sz="2400" dirty="0"/>
              <a:t>Asigurarea faptului că nu ne bazăm excesiv pe o singură sursă de energie și că utilizăm o gamă variată de surse de energie („diversificarea mixului energetic”). Acest lucru poate lua forma „sistemelor energetice distribuite” sau a energiei generate într-o singură locație de o serie de surse diferite (de exemplu, mai multe gospodării cu panouri solare și/sau turbine eoliene). </a:t>
            </a:r>
          </a:p>
          <a:p>
            <a:pPr marL="457200" indent="-457200" latinLnBrk="0">
              <a:buFont typeface="+mj-lt"/>
              <a:buAutoNum type="arabicPeriod"/>
            </a:pPr>
            <a:r>
              <a:rPr lang="en-US" sz="2400" dirty="0"/>
              <a:t>Utilizarea rețelelor inteligente pentru a asigura echilibrarea eficientă a producției și consumului de energie. </a:t>
            </a:r>
          </a:p>
        </p:txBody>
      </p:sp>
      <p:pic>
        <p:nvPicPr>
          <p:cNvPr id="2" name="Picture 1">
            <a:extLst>
              <a:ext uri="{FF2B5EF4-FFF2-40B4-BE49-F238E27FC236}">
                <a16:creationId xmlns:a16="http://schemas.microsoft.com/office/drawing/2014/main" id="{E2014A87-8DAE-2B08-00CE-2CBA7CE0FF5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59" y="3097245"/>
            <a:ext cx="3462710" cy="2308473"/>
          </a:xfrm>
          <a:prstGeom prst="rect">
            <a:avLst/>
          </a:prstGeom>
        </p:spPr>
      </p:pic>
    </p:spTree>
    <p:extLst>
      <p:ext uri="{BB962C8B-B14F-4D97-AF65-F5344CB8AC3E}">
        <p14:creationId xmlns:p14="http://schemas.microsoft.com/office/powerpoint/2010/main" val="278024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3D238-5770-B1DE-5A3A-73A00C78178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33C87F4-7C01-C8AB-FC0A-B6333F474CFE}"/>
              </a:ext>
            </a:extLst>
          </p:cNvPr>
          <p:cNvSpPr>
            <a:spLocks noGrp="1"/>
          </p:cNvSpPr>
          <p:nvPr>
            <p:ph type="title" idx="4294967295"/>
          </p:nvPr>
        </p:nvSpPr>
        <p:spPr>
          <a:xfrm>
            <a:off x="302940" y="699662"/>
            <a:ext cx="11439293"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mn-ea"/>
                <a:cs typeface="+mn-cs"/>
              </a:rPr>
              <a:t>Atenuarea impactului schimbărilor climatice asupra surselor de energie regenerabilă 2</a:t>
            </a:r>
            <a:endParaRPr lang="ro-RO" noProof="1">
              <a:effectLst/>
            </a:endParaRPr>
          </a:p>
          <a:p>
            <a:endParaRPr lang="ro-RO" noProof="1"/>
          </a:p>
        </p:txBody>
      </p:sp>
      <p:sp>
        <p:nvSpPr>
          <p:cNvPr id="4" name="TextBox 3">
            <a:extLst>
              <a:ext uri="{FF2B5EF4-FFF2-40B4-BE49-F238E27FC236}">
                <a16:creationId xmlns:a16="http://schemas.microsoft.com/office/drawing/2014/main" id="{0DF50959-6A86-41AD-4206-D98C378FFC99}"/>
              </a:ext>
            </a:extLst>
          </p:cNvPr>
          <p:cNvSpPr txBox="1"/>
          <p:nvPr/>
        </p:nvSpPr>
        <p:spPr>
          <a:xfrm>
            <a:off x="3578069" y="3005504"/>
            <a:ext cx="8573728" cy="3046988"/>
          </a:xfrm>
          <a:prstGeom prst="rect">
            <a:avLst/>
          </a:prstGeom>
          <a:noFill/>
        </p:spPr>
        <p:txBody>
          <a:bodyPr wrap="square" lIns="91440" tIns="45720" rIns="91440" bIns="45720" rtlCol="0" anchor="t">
            <a:spAutoFit/>
          </a:bodyPr>
          <a:lstStyle/>
          <a:p>
            <a:pPr marL="457200" indent="-457200" latinLnBrk="0">
              <a:buAutoNum type="arabicPeriod" startAt="3"/>
            </a:pPr>
            <a:r>
              <a:rPr lang="en-US" sz="2400" dirty="0"/>
              <a:t>Modernizarea infrastructurii pentru a face față mai bine imprevizibilității schimbărilor climatice. Modernizarea infrastructurii include îmbunătățiri ale turbinelor eoliene, astfel încât acestea să poată prevedea și să se adapteze mai bine la frigul, căldura și furtunile severe. </a:t>
            </a:r>
          </a:p>
          <a:p>
            <a:pPr marL="457200" indent="-457200" latinLnBrk="0">
              <a:buAutoNum type="arabicPeriod" startAt="3"/>
            </a:pPr>
            <a:r>
              <a:rPr lang="en-US" sz="2400" dirty="0"/>
              <a:t>Utilizarea instrumentelor și informațiilor existente (cum ar fi modelarea și prognozarea vremii) pentru a lua decizii informate cu privire la amplasarea infrastructurii de energie regenerabilă. </a:t>
            </a:r>
          </a:p>
          <a:p>
            <a:pPr latinLnBrk="0"/>
            <a:endParaRPr lang="en-US" sz="2400" dirty="0"/>
          </a:p>
        </p:txBody>
      </p:sp>
      <p:pic>
        <p:nvPicPr>
          <p:cNvPr id="2" name="Picture 1">
            <a:extLst>
              <a:ext uri="{FF2B5EF4-FFF2-40B4-BE49-F238E27FC236}">
                <a16:creationId xmlns:a16="http://schemas.microsoft.com/office/drawing/2014/main" id="{DD1C5E54-A08B-1D0D-1DC5-8E526DD2BF0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59" y="3097245"/>
            <a:ext cx="3462710" cy="2308473"/>
          </a:xfrm>
          <a:prstGeom prst="rect">
            <a:avLst/>
          </a:prstGeom>
        </p:spPr>
      </p:pic>
    </p:spTree>
    <p:extLst>
      <p:ext uri="{BB962C8B-B14F-4D97-AF65-F5344CB8AC3E}">
        <p14:creationId xmlns:p14="http://schemas.microsoft.com/office/powerpoint/2010/main" val="346340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93ED27-7E06-3707-82C8-CF4DA7544DDC}"/>
              </a:ext>
            </a:extLst>
          </p:cNvPr>
          <p:cNvSpPr>
            <a:spLocks noGrp="1"/>
          </p:cNvSpPr>
          <p:nvPr>
            <p:ph type="title" idx="4294967295"/>
          </p:nvPr>
        </p:nvSpPr>
        <p:spPr>
          <a:xfrm>
            <a:off x="481361" y="487788"/>
            <a:ext cx="10515600" cy="1325563"/>
          </a:xfrm>
          <a:prstGeom prst="rect">
            <a:avLst/>
          </a:prstGeom>
        </p:spPr>
        <p:txBody>
          <a:bodyPr/>
          <a:lstStyle/>
          <a:p>
            <a:r>
              <a:rPr lang="ro-RO" sz="2800" b="1" noProof="1">
                <a:solidFill>
                  <a:schemeClr val="bg1"/>
                </a:solidFill>
              </a:rPr>
              <a:t>Introducere 1</a:t>
            </a:r>
          </a:p>
        </p:txBody>
      </p:sp>
      <p:sp>
        <p:nvSpPr>
          <p:cNvPr id="2" name="TextBox 1">
            <a:extLst>
              <a:ext uri="{FF2B5EF4-FFF2-40B4-BE49-F238E27FC236}">
                <a16:creationId xmlns:a16="http://schemas.microsoft.com/office/drawing/2014/main" id="{0FE65402-2D24-4C0B-3A9B-70B199ADCEA8}"/>
              </a:ext>
            </a:extLst>
          </p:cNvPr>
          <p:cNvSpPr txBox="1"/>
          <p:nvPr/>
        </p:nvSpPr>
        <p:spPr>
          <a:xfrm>
            <a:off x="4361676" y="256145"/>
            <a:ext cx="7146383" cy="6001643"/>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Impactul schimbărilor climatice înseamnă că condițiile meteorologice devin din ce în ce mai incerte și extreme. Pe măsură ce trecem la surse de energie mai regenerabile, ce impact are schimbarea climei asupra energiilor regenerabile? Și ce abordări putem adopta pentru a atenua aceste impacturi?  </a:t>
            </a:r>
          </a:p>
          <a:p>
            <a:pPr latinLnBrk="0"/>
            <a:endParaRPr lang="en-GB" sz="2400" dirty="0">
              <a:solidFill>
                <a:srgbClr val="2B2C30"/>
              </a:solidFill>
              <a:ea typeface="Public Sans"/>
              <a:cs typeface="Public Sans"/>
              <a:sym typeface="Public Sans"/>
            </a:endParaRPr>
          </a:p>
          <a:p>
            <a:pPr latinLnBrk="0"/>
            <a:r>
              <a:rPr lang="en-GB" sz="2400" dirty="0">
                <a:solidFill>
                  <a:srgbClr val="2B2C30"/>
                </a:solidFill>
                <a:ea typeface="Public Sans"/>
                <a:cs typeface="Public Sans"/>
                <a:sym typeface="Public Sans"/>
              </a:rPr>
              <a:t>În această scurtă prezentare vom explora: </a:t>
            </a: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Ce este schimbarea climatică.</a:t>
            </a: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Diferite tipuri de producție de energie (de exemplu, energie solară, eoliană și hidroenergie la scară mică). </a:t>
            </a: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Impactul potențial al schimbărilor climatice asupra acestor surse de energie regenerabilă.</a:t>
            </a: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Ce abordări putem adopta pentru a atenua impactul schimbărilor climatice asupra surselor de energie regenerabilă.</a:t>
            </a:r>
          </a:p>
          <a:p>
            <a:pPr latinLnBrk="0"/>
            <a:endParaRPr lang="en-GB" sz="2400" dirty="0">
              <a:solidFill>
                <a:srgbClr val="2B2C30"/>
              </a:solidFill>
              <a:ea typeface="Public Sans"/>
              <a:cs typeface="Public Sans"/>
              <a:sym typeface="Public Sans"/>
            </a:endParaRPr>
          </a:p>
        </p:txBody>
      </p:sp>
      <p:pic>
        <p:nvPicPr>
          <p:cNvPr id="5" name="Picture 4">
            <a:extLst>
              <a:ext uri="{FF2B5EF4-FFF2-40B4-BE49-F238E27FC236}">
                <a16:creationId xmlns:a16="http://schemas.microsoft.com/office/drawing/2014/main" id="{2114F8F9-1CD5-87B5-C4A2-309F6F673CD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8715"/>
            <a:ext cx="4020855" cy="2680570"/>
          </a:xfrm>
          <a:prstGeom prst="rect">
            <a:avLst/>
          </a:prstGeom>
        </p:spPr>
      </p:pic>
    </p:spTree>
    <p:extLst>
      <p:ext uri="{BB962C8B-B14F-4D97-AF65-F5344CB8AC3E}">
        <p14:creationId xmlns:p14="http://schemas.microsoft.com/office/powerpoint/2010/main" val="421013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C3D51-4496-3C8B-F270-FE40456560D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7693812-8F0C-7714-4327-E0A74ABD3F65}"/>
              </a:ext>
            </a:extLst>
          </p:cNvPr>
          <p:cNvSpPr>
            <a:spLocks noGrp="1"/>
          </p:cNvSpPr>
          <p:nvPr>
            <p:ph type="title" idx="4294967295"/>
          </p:nvPr>
        </p:nvSpPr>
        <p:spPr>
          <a:xfrm>
            <a:off x="280639" y="789500"/>
            <a:ext cx="11394688"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mn-ea"/>
                <a:cs typeface="+mn-cs"/>
              </a:rPr>
              <a:t>Atenuarea impactului schimbărilor climatice asupra surselor de energie regenerabilă 3</a:t>
            </a:r>
            <a:endParaRPr lang="ro-RO" noProof="1">
              <a:effectLst/>
            </a:endParaRPr>
          </a:p>
          <a:p>
            <a:endParaRPr lang="ro-RO" noProof="1"/>
          </a:p>
        </p:txBody>
      </p:sp>
      <p:sp>
        <p:nvSpPr>
          <p:cNvPr id="4" name="TextBox 3">
            <a:extLst>
              <a:ext uri="{FF2B5EF4-FFF2-40B4-BE49-F238E27FC236}">
                <a16:creationId xmlns:a16="http://schemas.microsoft.com/office/drawing/2014/main" id="{06E0C1A0-3021-4BED-9D7A-E8EE518B3DF4}"/>
              </a:ext>
            </a:extLst>
          </p:cNvPr>
          <p:cNvSpPr txBox="1"/>
          <p:nvPr/>
        </p:nvSpPr>
        <p:spPr>
          <a:xfrm>
            <a:off x="3721964" y="2115063"/>
            <a:ext cx="8189397" cy="4154984"/>
          </a:xfrm>
          <a:prstGeom prst="rect">
            <a:avLst/>
          </a:prstGeom>
          <a:noFill/>
        </p:spPr>
        <p:txBody>
          <a:bodyPr wrap="square" lIns="91440" tIns="45720" rIns="91440" bIns="45720" rtlCol="0" anchor="t">
            <a:spAutoFit/>
          </a:bodyPr>
          <a:lstStyle/>
          <a:p>
            <a:pPr latinLnBrk="0"/>
            <a:r>
              <a:rPr lang="en-US" sz="2400" dirty="0"/>
              <a:t>În cele din urmă, este important să subliniem că schimbările climatice nu afectează doar sursele de energie regenerabilă: </a:t>
            </a:r>
          </a:p>
          <a:p>
            <a:pPr latinLnBrk="0"/>
            <a:endParaRPr lang="en-US" sz="2400" dirty="0"/>
          </a:p>
          <a:p>
            <a:pPr latinLnBrk="0"/>
            <a:r>
              <a:rPr lang="en-US" sz="2400" i="1" dirty="0"/>
              <a:t>„Deși schimbările climatice prezintă riscuri pentru instalațiile de energie regenerabilă, sistemele pe bază de combustibili fosili sunt amenințate de aceleași efecte, astfel încât vulnerabilitățile energiei regenerabile nu ar trebui să constituie un motiv pentru a întârzia tranziția către energia curată, care va reduce riscurile legate de climă prin reducerea emisiilor de gaze cu efect de seră.” </a:t>
            </a:r>
          </a:p>
          <a:p>
            <a:pPr latinLnBrk="0"/>
            <a:endParaRPr lang="en-US" sz="2400" i="1" dirty="0"/>
          </a:p>
          <a:p>
            <a:pPr latinLnBrk="0"/>
            <a:r>
              <a:rPr lang="en-US" sz="2400" dirty="0"/>
              <a:t>(</a:t>
            </a:r>
            <a:r>
              <a:rPr lang="en-US" sz="2400" dirty="0">
                <a:hlinkClick r:id="rId3"/>
              </a:rPr>
              <a:t>Cum afectează schimbările climatice energia regenerabilă</a:t>
            </a:r>
            <a:r>
              <a:rPr lang="en-US" sz="2400" dirty="0"/>
              <a:t>) </a:t>
            </a:r>
          </a:p>
          <a:p>
            <a:pPr latinLnBrk="0"/>
            <a:endParaRPr lang="en-US" sz="2400" dirty="0"/>
          </a:p>
        </p:txBody>
      </p:sp>
      <p:pic>
        <p:nvPicPr>
          <p:cNvPr id="2" name="Picture 1">
            <a:extLst>
              <a:ext uri="{FF2B5EF4-FFF2-40B4-BE49-F238E27FC236}">
                <a16:creationId xmlns:a16="http://schemas.microsoft.com/office/drawing/2014/main" id="{525FB396-3F1C-F702-B536-17D78469C51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59" y="3097245"/>
            <a:ext cx="3462710" cy="2308473"/>
          </a:xfrm>
          <a:prstGeom prst="rect">
            <a:avLst/>
          </a:prstGeom>
        </p:spPr>
      </p:pic>
    </p:spTree>
    <p:extLst>
      <p:ext uri="{BB962C8B-B14F-4D97-AF65-F5344CB8AC3E}">
        <p14:creationId xmlns:p14="http://schemas.microsoft.com/office/powerpoint/2010/main" val="298049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4" name="Title 3">
            <a:extLst>
              <a:ext uri="{FF2B5EF4-FFF2-40B4-BE49-F238E27FC236}">
                <a16:creationId xmlns:a16="http://schemas.microsoft.com/office/drawing/2014/main" id="{94CA7BD2-B75D-E691-D147-CF5C44DFC3EF}"/>
              </a:ext>
            </a:extLst>
          </p:cNvPr>
          <p:cNvSpPr>
            <a:spLocks noGrp="1"/>
          </p:cNvSpPr>
          <p:nvPr>
            <p:ph type="title" idx="4294967295"/>
          </p:nvPr>
        </p:nvSpPr>
        <p:spPr>
          <a:xfrm>
            <a:off x="753706" y="732874"/>
            <a:ext cx="10515600" cy="1325563"/>
          </a:xfrm>
          <a:prstGeom prst="rect">
            <a:avLst/>
          </a:prstGeom>
        </p:spPr>
        <p:txBody>
          <a:bodyPr/>
          <a:lstStyle/>
          <a:p>
            <a:pPr rtl="0" eaLnBrk="1" latinLnBrk="1" hangingPunct="1"/>
            <a:r>
              <a:rPr lang="ro-RO" sz="2800" kern="1200" noProof="1">
                <a:solidFill>
                  <a:srgbClr val="0E3AF0"/>
                </a:solidFill>
                <a:effectLst/>
                <a:latin typeface="Calibri" panose="020F0502020204030204" pitchFamily="34" charset="0"/>
                <a:ea typeface="맑은 고딕" panose="020B0503020000020004" pitchFamily="34" charset="-127"/>
                <a:cs typeface="Arial" panose="020B0604020202020204" pitchFamily="34" charset="0"/>
              </a:rPr>
              <a:t>Pașii următori</a:t>
            </a:r>
            <a:endParaRPr lang="ro-RO" noProof="1">
              <a:effectLst/>
            </a:endParaRPr>
          </a:p>
          <a:p>
            <a:endParaRPr lang="ro-RO" noProof="1"/>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Dacă doriți să aflați mai multe despre impactul potențial al schimbărilor climatice asupra energiei regenerabile, următoarele resurse vă pot fi utile: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801840" y="3429000"/>
            <a:ext cx="2421074" cy="1446550"/>
          </a:xfrm>
          <a:prstGeom prst="rect">
            <a:avLst/>
          </a:prstGeom>
          <a:noFill/>
        </p:spPr>
        <p:txBody>
          <a:bodyPr wrap="square" lIns="91440" tIns="45720" rIns="91440" bIns="45720" rtlCol="0" anchor="t" anchorCtr="0">
            <a:spAutoFit/>
          </a:bodyPr>
          <a:lstStyle/>
          <a:p>
            <a:pPr algn="ctr"/>
            <a:r>
              <a:rPr lang="en-US" altLang="ko-KR" sz="2200" dirty="0">
                <a:solidFill>
                  <a:srgbClr val="373737"/>
                </a:solidFill>
                <a:hlinkClick r:id="rId3"/>
              </a:rPr>
              <a:t>Aflați mai multe despre materialele didactice ale proiectului Every1.</a:t>
            </a:r>
            <a:endParaRPr lang="ko-KR" altLang="en-US" sz="2200" dirty="0">
              <a:solidFill>
                <a:srgbClr val="373737"/>
              </a:solidFill>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430633" y="3160580"/>
            <a:ext cx="2517018" cy="2123658"/>
          </a:xfrm>
          <a:prstGeom prst="rect">
            <a:avLst/>
          </a:prstGeom>
          <a:noFill/>
        </p:spPr>
        <p:txBody>
          <a:bodyPr wrap="square" rtlCol="0" anchor="t" anchorCtr="0">
            <a:spAutoFit/>
          </a:bodyPr>
          <a:lstStyle/>
          <a:p>
            <a:pPr algn="ctr" latinLnBrk="0"/>
            <a:r>
              <a:rPr lang="en-GB" sz="2200" noProof="0" dirty="0">
                <a:solidFill>
                  <a:srgbClr val="373737"/>
                </a:solidFill>
              </a:rPr>
              <a:t>Consultați seria de cursuri scurte Every1 </a:t>
            </a:r>
            <a:r>
              <a:rPr lang="en-GB" sz="2200" i="1" noProof="0" dirty="0">
                <a:solidFill>
                  <a:srgbClr val="373737"/>
                </a:solidFill>
                <a:hlinkClick r:id="rId4"/>
              </a:rPr>
              <a:t>Digital Energy Essentials </a:t>
            </a:r>
            <a:r>
              <a:rPr lang="en-GB" sz="2200" noProof="0" dirty="0">
                <a:solidFill>
                  <a:srgbClr val="373737"/>
                </a:solidFill>
              </a:rPr>
              <a:t>despre digitalizarea energiei.</a:t>
            </a: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059522" y="3121773"/>
            <a:ext cx="2633383" cy="2462213"/>
          </a:xfrm>
          <a:prstGeom prst="rect">
            <a:avLst/>
          </a:prstGeom>
          <a:noFill/>
        </p:spPr>
        <p:txBody>
          <a:bodyPr wrap="square" rtlCol="0" anchor="t" anchorCtr="0">
            <a:spAutoFit/>
          </a:bodyPr>
          <a:lstStyle/>
          <a:p>
            <a:pPr algn="ctr" latinLnBrk="0"/>
            <a:r>
              <a:rPr lang="en-US" altLang="ko-KR" sz="2200" dirty="0">
                <a:solidFill>
                  <a:srgbClr val="373737"/>
                </a:solidFill>
              </a:rPr>
              <a:t>Citiți </a:t>
            </a:r>
            <a:r>
              <a:rPr lang="en-US" altLang="ko-KR" sz="2200" dirty="0" err="1">
                <a:solidFill>
                  <a:srgbClr val="373737"/>
                </a:solidFill>
              </a:rPr>
              <a:t>articolul</a:t>
            </a:r>
            <a:r>
              <a:rPr lang="en-US" altLang="ko-KR" sz="2200" dirty="0">
                <a:solidFill>
                  <a:srgbClr val="373737"/>
                </a:solidFill>
              </a:rPr>
              <a:t> </a:t>
            </a:r>
            <a:r>
              <a:rPr lang="en-GB" sz="2200" dirty="0" err="1"/>
              <a:t>Agenției</a:t>
            </a:r>
            <a:r>
              <a:rPr lang="en-US" altLang="ko-KR" sz="2200" dirty="0">
                <a:solidFill>
                  <a:srgbClr val="373737"/>
                </a:solidFill>
              </a:rPr>
              <a:t> Internaționale pentru Energie </a:t>
            </a:r>
            <a:r>
              <a:rPr lang="en-US" altLang="ko-KR" sz="2200" i="1" dirty="0">
                <a:solidFill>
                  <a:srgbClr val="373737"/>
                </a:solidFill>
                <a:hlinkClick r:id="rId5"/>
              </a:rPr>
              <a:t>„Energia și clima sunt indisolubil legate: schimbările climatice”.</a:t>
            </a:r>
            <a:endParaRPr lang="ko-KR" altLang="en-US" sz="2200" i="1" dirty="0">
              <a:solidFill>
                <a:srgbClr val="373737"/>
              </a:solidFill>
            </a:endParaRP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8898605" y="3180269"/>
            <a:ext cx="2503175" cy="2462213"/>
          </a:xfrm>
          <a:prstGeom prst="rect">
            <a:avLst/>
          </a:prstGeom>
          <a:noFill/>
        </p:spPr>
        <p:txBody>
          <a:bodyPr wrap="square" lIns="91440" tIns="45720" rIns="91440" bIns="45720" rtlCol="0" anchor="t" anchorCtr="0">
            <a:spAutoFit/>
          </a:bodyPr>
          <a:lstStyle/>
          <a:p>
            <a:pPr algn="ctr" latinLnBrk="0"/>
            <a:r>
              <a:rPr lang="en-US" sz="2200" dirty="0">
                <a:solidFill>
                  <a:srgbClr val="373737"/>
                </a:solidFill>
                <a:ea typeface="+mn-lt"/>
                <a:cs typeface="+mn-lt"/>
              </a:rPr>
              <a:t>Citiți articolul Școlii Columbia Climate School intitulat </a:t>
            </a:r>
            <a:r>
              <a:rPr lang="en-US" sz="2200" i="1" dirty="0">
                <a:solidFill>
                  <a:srgbClr val="373737"/>
                </a:solidFill>
                <a:ea typeface="+mn-lt"/>
                <a:cs typeface="+mn-lt"/>
                <a:hlinkClick r:id="rId6"/>
              </a:rPr>
              <a:t>Cum afectează schimbările climatice energia regenerabilă</a:t>
            </a:r>
            <a:r>
              <a:rPr lang="en-US" sz="2200" i="1" dirty="0">
                <a:solidFill>
                  <a:srgbClr val="373737"/>
                </a:solidFill>
                <a:ea typeface="+mn-lt"/>
                <a:cs typeface="+mn-lt"/>
              </a:rPr>
              <a:t>.</a:t>
            </a:r>
            <a:endParaRPr lang="en-US" altLang="ko-KR" dirty="0">
              <a:solidFill>
                <a:srgbClr val="231F20"/>
              </a:solidFill>
              <a:ea typeface="맑은 고딕" panose="020B0503020000020004" pitchFamily="34" charset="-127"/>
              <a:cs typeface="+mn-lt"/>
            </a:endParaRPr>
          </a:p>
        </p:txBody>
      </p:sp>
    </p:spTree>
    <p:extLst>
      <p:ext uri="{BB962C8B-B14F-4D97-AF65-F5344CB8AC3E}">
        <p14:creationId xmlns:p14="http://schemas.microsoft.com/office/powerpoint/2010/main" val="2514830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51A280-0943-5E23-9ED2-4FE21FFFDA5E}"/>
              </a:ext>
            </a:extLst>
          </p:cNvPr>
          <p:cNvSpPr>
            <a:spLocks noGrp="1"/>
          </p:cNvSpPr>
          <p:nvPr>
            <p:ph type="title" idx="4294967295"/>
          </p:nvPr>
        </p:nvSpPr>
        <p:spPr>
          <a:xfrm>
            <a:off x="318248" y="822325"/>
            <a:ext cx="3122182" cy="1325563"/>
          </a:xfrm>
          <a:prstGeom prst="rect">
            <a:avLst/>
          </a:prstGeom>
        </p:spPr>
        <p:txBody>
          <a:bodyPr/>
          <a:lstStyle/>
          <a:p>
            <a:pPr rtl="0" eaLnBrk="1" latinLnBrk="1" hangingPunct="1"/>
            <a:r>
              <a:rPr lang="ro-RO"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Mulțumiri 1</a:t>
            </a:r>
            <a:endParaRPr lang="ro-RO" noProof="1">
              <a:effectLst/>
            </a:endParaRPr>
          </a:p>
          <a:p>
            <a:endParaRPr lang="ro-RO" noProof="1"/>
          </a:p>
        </p:txBody>
      </p:sp>
      <p:sp>
        <p:nvSpPr>
          <p:cNvPr id="4" name="TextBox 3">
            <a:extLst>
              <a:ext uri="{FF2B5EF4-FFF2-40B4-BE49-F238E27FC236}">
                <a16:creationId xmlns:a16="http://schemas.microsoft.com/office/drawing/2014/main" id="{B6E2F0C4-3708-062E-837B-49F21B8E51C4}"/>
              </a:ext>
            </a:extLst>
          </p:cNvPr>
          <p:cNvSpPr txBox="1"/>
          <p:nvPr/>
        </p:nvSpPr>
        <p:spPr>
          <a:xfrm>
            <a:off x="4245401" y="448568"/>
            <a:ext cx="7628351" cy="5816977"/>
          </a:xfrm>
          <a:prstGeom prst="rect">
            <a:avLst/>
          </a:prstGeom>
          <a:noFill/>
        </p:spPr>
        <p:txBody>
          <a:bodyPr wrap="square" lIns="91440" tIns="45720" rIns="91440" bIns="45720" rtlCol="0" anchor="t">
            <a:spAutoFit/>
          </a:bodyPr>
          <a:lstStyle/>
          <a:p>
            <a:pPr fontAlgn="base" latinLnBrk="0" hangingPunct="0"/>
            <a:r>
              <a:rPr lang="en-GB" sz="1600" i="1" dirty="0"/>
              <a:t>“</a:t>
            </a:r>
            <a:r>
              <a:rPr lang="en-GB" sz="1600" dirty="0"/>
              <a:t>Cum </a:t>
            </a:r>
            <a:r>
              <a:rPr lang="en-GB" sz="1600" dirty="0" err="1"/>
              <a:t>afectează</a:t>
            </a:r>
            <a:r>
              <a:rPr lang="en-GB" sz="1600" dirty="0"/>
              <a:t> </a:t>
            </a:r>
            <a:r>
              <a:rPr lang="en-GB" sz="1600" dirty="0" err="1"/>
              <a:t>schimbările</a:t>
            </a:r>
            <a:r>
              <a:rPr lang="en-GB" sz="1600" dirty="0"/>
              <a:t> </a:t>
            </a:r>
            <a:r>
              <a:rPr lang="en-GB" sz="1600" dirty="0" err="1"/>
              <a:t>climatice</a:t>
            </a:r>
            <a:r>
              <a:rPr lang="en-GB" sz="1600" dirty="0"/>
              <a:t> </a:t>
            </a:r>
            <a:r>
              <a:rPr lang="en-GB" sz="1600" dirty="0" err="1"/>
              <a:t>energia</a:t>
            </a:r>
            <a:r>
              <a:rPr lang="en-GB" sz="1600" dirty="0"/>
              <a:t> </a:t>
            </a:r>
            <a:r>
              <a:rPr lang="en-GB" sz="1600" dirty="0" err="1"/>
              <a:t>regenerabilă</a:t>
            </a:r>
            <a:r>
              <a:rPr lang="en-GB" sz="1600" dirty="0"/>
              <a:t>?” Include adaptări din diapozitivul 9 din documentul </a:t>
            </a:r>
            <a:r>
              <a:rPr lang="en-GB" sz="1600" dirty="0" err="1"/>
              <a:t>Comisiei</a:t>
            </a:r>
            <a:r>
              <a:rPr lang="en-GB" sz="1600" dirty="0"/>
              <a:t> </a:t>
            </a:r>
            <a:r>
              <a:rPr lang="en-GB" sz="1600" dirty="0" err="1"/>
              <a:t>Europene</a:t>
            </a:r>
            <a:r>
              <a:rPr lang="en-GB" sz="1600" dirty="0"/>
              <a:t> </a:t>
            </a:r>
            <a:r>
              <a:rPr lang="en-GB" sz="1600" dirty="0" err="1"/>
              <a:t>intitulat</a:t>
            </a:r>
            <a:r>
              <a:rPr lang="en-GB" sz="1600" dirty="0"/>
              <a:t> </a:t>
            </a:r>
            <a:r>
              <a:rPr lang="en-GB" sz="1600" dirty="0">
                <a:hlinkClick r:id="rId3"/>
              </a:rPr>
              <a:t>„Fotovoltaică”</a:t>
            </a:r>
            <a:r>
              <a:rPr lang="en-GB" sz="1600" dirty="0"/>
              <a:t>, diapozitivul 11 din documentul Comisiei </a:t>
            </a:r>
            <a:r>
              <a:rPr lang="en-GB" sz="1600" dirty="0" err="1"/>
              <a:t>Europene</a:t>
            </a:r>
            <a:r>
              <a:rPr lang="en-GB" sz="1600" dirty="0"/>
              <a:t> </a:t>
            </a:r>
            <a:r>
              <a:rPr lang="en-GB" sz="1600" dirty="0" err="1"/>
              <a:t>intitulat</a:t>
            </a:r>
            <a:r>
              <a:rPr lang="en-GB" sz="1600" dirty="0"/>
              <a:t> </a:t>
            </a:r>
            <a:r>
              <a:rPr lang="en-GB" sz="1600" dirty="0">
                <a:hlinkClick r:id="rId4"/>
              </a:rPr>
              <a:t>„Energie eoliană</a:t>
            </a:r>
            <a:r>
              <a:rPr lang="en-GB" sz="1600" dirty="0"/>
              <a:t>” și diapozitivul 15 din documentul Comisiei </a:t>
            </a:r>
            <a:r>
              <a:rPr lang="en-GB" sz="1600" dirty="0" err="1"/>
              <a:t>Europene</a:t>
            </a:r>
            <a:r>
              <a:rPr lang="en-GB" sz="1600" dirty="0"/>
              <a:t> </a:t>
            </a:r>
            <a:r>
              <a:rPr lang="en-GB" sz="1600" dirty="0" err="1"/>
              <a:t>intitulat</a:t>
            </a:r>
            <a:r>
              <a:rPr lang="en-GB" sz="1600" dirty="0"/>
              <a:t> </a:t>
            </a:r>
            <a:r>
              <a:rPr lang="en-GB" sz="1600" dirty="0">
                <a:hlinkClick r:id="rId5"/>
              </a:rPr>
              <a:t>„Energie hidroelectrică</a:t>
            </a:r>
            <a:r>
              <a:rPr lang="en-GB" sz="1600" dirty="0"/>
              <a:t>” (denumite în continuare „lucrările originale”), care sunt licențiate </a:t>
            </a:r>
            <a:r>
              <a:rPr lang="en-GB" sz="1600" u="sng" dirty="0">
                <a:hlinkClick r:id="rId6"/>
              </a:rPr>
              <a:t>CC BY 4.0</a:t>
            </a:r>
            <a:r>
              <a:rPr lang="en-GB" sz="1600" dirty="0"/>
              <a:t>. Această adaptare este realizată și publicată de Every1 Project („Adaptatorul”) și licențiată </a:t>
            </a:r>
            <a:r>
              <a:rPr lang="en-GB" sz="1600" u="sng" dirty="0">
                <a:hlinkClick r:id="rId7"/>
              </a:rPr>
              <a:t>CC BY-SA 4.0</a:t>
            </a:r>
            <a:r>
              <a:rPr lang="en-GB" sz="1600" dirty="0"/>
              <a:t>, cu excepția cazului în care se specifică altfel. </a:t>
            </a:r>
            <a:endParaRPr lang="en-US" sz="1600" dirty="0"/>
          </a:p>
          <a:p>
            <a:pPr latinLnBrk="0"/>
            <a:endParaRPr lang="en-GB" sz="1600" dirty="0"/>
          </a:p>
          <a:p>
            <a:pPr latinLnBrk="0"/>
            <a:endParaRPr lang="en-GB" sz="1600" dirty="0"/>
          </a:p>
          <a:p>
            <a:pPr latinLnBrk="0"/>
            <a:r>
              <a:rPr lang="en-GB" sz="1600" dirty="0"/>
              <a:t>Imaginile utilizate în această prezentare sunt următoarele: </a:t>
            </a:r>
          </a:p>
          <a:p>
            <a:pPr latinLnBrk="0"/>
            <a:endParaRPr lang="en-GB" sz="1600" dirty="0"/>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Imaginea de copertă: </a:t>
            </a:r>
            <a:r>
              <a:rPr lang="en-US" sz="1600" dirty="0">
                <a:solidFill>
                  <a:schemeClr val="dk1"/>
                </a:solidFill>
                <a:ea typeface="Public Sans"/>
                <a:cs typeface="Public Sans"/>
                <a:sym typeface="Public Sans"/>
                <a:hlinkClick r:id="rId8"/>
              </a:rPr>
              <a:t>IMG_3385 </a:t>
            </a:r>
            <a:r>
              <a:rPr lang="en-US" sz="1600" dirty="0">
                <a:solidFill>
                  <a:schemeClr val="dk1"/>
                </a:solidFill>
                <a:ea typeface="Public Sans"/>
                <a:cs typeface="Public Sans"/>
                <a:sym typeface="Public Sans"/>
              </a:rPr>
              <a:t>de Erik De Haan este licențiată </a:t>
            </a:r>
            <a:r>
              <a:rPr lang="en-US" sz="1600" dirty="0">
                <a:solidFill>
                  <a:schemeClr val="dk1"/>
                </a:solidFill>
                <a:ea typeface="Public Sans"/>
                <a:cs typeface="Public Sans"/>
                <a:sym typeface="Public Sans"/>
                <a:hlinkClick r:id="rId9"/>
              </a:rPr>
              <a:t>CC BY-NC 2.0.</a:t>
            </a:r>
            <a:endParaRPr lang="en-US" sz="16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Introducere și Atenuarea impactului schimbărilor climatice asupra surselor de energie regenerabilă: </a:t>
            </a:r>
            <a:r>
              <a:rPr lang="en-US" sz="1600" dirty="0">
                <a:solidFill>
                  <a:schemeClr val="dk1"/>
                </a:solidFill>
                <a:ea typeface="Public Sans"/>
                <a:cs typeface="Public Sans"/>
                <a:sym typeface="Public Sans"/>
                <a:hlinkClick r:id="rId10"/>
              </a:rPr>
              <a:t>Vântul, în sfârșit </a:t>
            </a:r>
            <a:r>
              <a:rPr lang="en-US" sz="1600" dirty="0">
                <a:solidFill>
                  <a:schemeClr val="dk1"/>
                </a:solidFill>
                <a:ea typeface="Public Sans"/>
                <a:cs typeface="Public Sans"/>
                <a:sym typeface="Public Sans"/>
              </a:rPr>
              <a:t>de Kim Jensen este licențiată </a:t>
            </a:r>
            <a:r>
              <a:rPr lang="en-US" sz="1600" dirty="0">
                <a:solidFill>
                  <a:schemeClr val="dk1"/>
                </a:solidFill>
                <a:ea typeface="Public Sans"/>
                <a:cs typeface="Public Sans"/>
                <a:sym typeface="Public Sans"/>
                <a:hlinkClick r:id="rId9"/>
              </a:rPr>
              <a:t>CC BY-NC 2.0.</a:t>
            </a:r>
            <a:endParaRPr lang="en-US" sz="16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Ce este schimbarea climatică?: </a:t>
            </a:r>
            <a:r>
              <a:rPr lang="en-US" sz="1600" dirty="0">
                <a:solidFill>
                  <a:schemeClr val="dk1"/>
                </a:solidFill>
                <a:ea typeface="Public Sans"/>
                <a:cs typeface="Public Sans"/>
                <a:sym typeface="Public Sans"/>
                <a:hlinkClick r:id="rId11"/>
              </a:rPr>
              <a:t>Schimbarea climatică </a:t>
            </a:r>
            <a:r>
              <a:rPr lang="en-US" sz="1600" dirty="0">
                <a:solidFill>
                  <a:schemeClr val="dk1"/>
                </a:solidFill>
                <a:ea typeface="Public Sans"/>
                <a:cs typeface="Public Sans"/>
                <a:sym typeface="Public Sans"/>
              </a:rPr>
              <a:t>de Andreas </a:t>
            </a:r>
            <a:r>
              <a:rPr lang="en-US" sz="1600" dirty="0" err="1">
                <a:solidFill>
                  <a:schemeClr val="dk1"/>
                </a:solidFill>
                <a:ea typeface="Public Sans"/>
                <a:cs typeface="Public Sans"/>
                <a:sym typeface="Public Sans"/>
              </a:rPr>
              <a:t>Manessinger </a:t>
            </a:r>
            <a:r>
              <a:rPr lang="en-US" sz="1600" dirty="0">
                <a:solidFill>
                  <a:schemeClr val="dk1"/>
                </a:solidFill>
                <a:ea typeface="Public Sans"/>
                <a:cs typeface="Public Sans"/>
                <a:sym typeface="Public Sans"/>
              </a:rPr>
              <a:t>este licențiată </a:t>
            </a:r>
            <a:r>
              <a:rPr lang="en-US" sz="1600" dirty="0">
                <a:solidFill>
                  <a:schemeClr val="dk1"/>
                </a:solidFill>
                <a:ea typeface="Public Sans"/>
                <a:cs typeface="Public Sans"/>
                <a:sym typeface="Public Sans"/>
                <a:hlinkClick r:id="rId12"/>
              </a:rPr>
              <a:t>CC BY-SA 2.0</a:t>
            </a:r>
            <a:r>
              <a:rPr lang="en-US" sz="16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Care este impactul potențial al schimbărilor climatice asupra energiei solare?: </a:t>
            </a:r>
            <a:r>
              <a:rPr lang="en-US" sz="1600" dirty="0">
                <a:solidFill>
                  <a:schemeClr val="dk1"/>
                </a:solidFill>
                <a:ea typeface="Public Sans"/>
                <a:cs typeface="Public Sans"/>
                <a:sym typeface="Public Sans"/>
                <a:hlinkClick r:id="rId13"/>
              </a:rPr>
              <a:t>Panouri solare </a:t>
            </a:r>
            <a:r>
              <a:rPr lang="en-US" sz="1600" dirty="0">
                <a:solidFill>
                  <a:schemeClr val="dk1"/>
                </a:solidFill>
                <a:ea typeface="Public Sans"/>
                <a:cs typeface="Public Sans"/>
                <a:sym typeface="Public Sans"/>
              </a:rPr>
              <a:t>de Jonathan Cutrer este licențiată </a:t>
            </a:r>
            <a:r>
              <a:rPr lang="en-US" sz="1600" dirty="0">
                <a:solidFill>
                  <a:schemeClr val="dk1"/>
                </a:solidFill>
                <a:ea typeface="Public Sans"/>
                <a:cs typeface="Public Sans"/>
                <a:sym typeface="Public Sans"/>
                <a:hlinkClick r:id="rId9"/>
              </a:rPr>
              <a:t>CC BY-NC 2.0. </a:t>
            </a:r>
            <a:endParaRPr lang="en-US" sz="16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Care este impactul potențial al schimbărilor climatice asupra energiei eoliene?: </a:t>
            </a:r>
            <a:r>
              <a:rPr lang="en-US" sz="1600" dirty="0">
                <a:solidFill>
                  <a:schemeClr val="dk1"/>
                </a:solidFill>
                <a:ea typeface="Public Sans"/>
                <a:cs typeface="Public Sans"/>
                <a:sym typeface="Public Sans"/>
                <a:hlinkClick r:id="rId14"/>
              </a:rPr>
              <a:t>Electricitate </a:t>
            </a:r>
            <a:r>
              <a:rPr lang="en-US" sz="1600" dirty="0">
                <a:solidFill>
                  <a:schemeClr val="dk1"/>
                </a:solidFill>
                <a:ea typeface="Public Sans"/>
                <a:cs typeface="Public Sans"/>
                <a:sym typeface="Public Sans"/>
              </a:rPr>
              <a:t>de Jeanne </a:t>
            </a:r>
            <a:r>
              <a:rPr lang="en-US" sz="1600" dirty="0" err="1">
                <a:solidFill>
                  <a:schemeClr val="dk1"/>
                </a:solidFill>
                <a:ea typeface="Public Sans"/>
                <a:cs typeface="Public Sans"/>
                <a:sym typeface="Public Sans"/>
              </a:rPr>
              <a:t>Menjoulet </a:t>
            </a:r>
            <a:r>
              <a:rPr lang="en-US" sz="1600" dirty="0">
                <a:solidFill>
                  <a:schemeClr val="dk1"/>
                </a:solidFill>
                <a:ea typeface="Public Sans"/>
                <a:cs typeface="Public Sans"/>
                <a:sym typeface="Public Sans"/>
              </a:rPr>
              <a:t>este licențiată </a:t>
            </a:r>
            <a:r>
              <a:rPr lang="en-US" sz="1600" dirty="0">
                <a:solidFill>
                  <a:schemeClr val="dk1"/>
                </a:solidFill>
                <a:ea typeface="Public Sans"/>
                <a:cs typeface="Public Sans"/>
                <a:sym typeface="Public Sans"/>
                <a:hlinkClick r:id="rId15"/>
              </a:rPr>
              <a:t>CC BY 2.0</a:t>
            </a:r>
            <a:r>
              <a:rPr lang="en-US" sz="16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Care este impactul potențial al schimbărilor climatice asupra hidroenergiei la scară mică?: </a:t>
            </a:r>
            <a:r>
              <a:rPr lang="en-US" sz="1600" dirty="0">
                <a:solidFill>
                  <a:schemeClr val="dk1"/>
                </a:solidFill>
                <a:ea typeface="Public Sans"/>
                <a:cs typeface="Public Sans"/>
                <a:sym typeface="Public Sans"/>
                <a:hlinkClick r:id="rId16"/>
              </a:rPr>
              <a:t>Mini hidrocentrală </a:t>
            </a:r>
            <a:r>
              <a:rPr lang="en-US" sz="1600" dirty="0">
                <a:solidFill>
                  <a:schemeClr val="dk1"/>
                </a:solidFill>
                <a:ea typeface="Public Sans"/>
                <a:cs typeface="Public Sans"/>
                <a:sym typeface="Public Sans"/>
              </a:rPr>
              <a:t>de Sergii </a:t>
            </a:r>
            <a:r>
              <a:rPr lang="en-US" sz="1600" dirty="0" err="1">
                <a:solidFill>
                  <a:schemeClr val="dk1"/>
                </a:solidFill>
                <a:ea typeface="Public Sans"/>
                <a:cs typeface="Public Sans"/>
                <a:sym typeface="Public Sans"/>
              </a:rPr>
              <a:t>Gulenok </a:t>
            </a:r>
            <a:r>
              <a:rPr lang="en-US" sz="1600" dirty="0">
                <a:solidFill>
                  <a:schemeClr val="dk1"/>
                </a:solidFill>
                <a:ea typeface="Public Sans"/>
                <a:cs typeface="Public Sans"/>
                <a:sym typeface="Public Sans"/>
              </a:rPr>
              <a:t>este licențiată </a:t>
            </a:r>
            <a:r>
              <a:rPr lang="en-US" sz="1600" dirty="0">
                <a:solidFill>
                  <a:schemeClr val="dk1"/>
                </a:solidFill>
                <a:ea typeface="Public Sans"/>
                <a:cs typeface="Public Sans"/>
                <a:sym typeface="Public Sans"/>
                <a:hlinkClick r:id="rId9"/>
              </a:rPr>
              <a:t>CC BY-NC 2.0. </a:t>
            </a:r>
            <a:endParaRPr lang="en-US" sz="1600" dirty="0">
              <a:solidFill>
                <a:schemeClr val="dk1"/>
              </a:solidFill>
              <a:ea typeface="Public Sans"/>
              <a:cs typeface="Public Sans"/>
              <a:sym typeface="Public Sans"/>
            </a:endParaRPr>
          </a:p>
          <a:p>
            <a:pPr latinLnBrk="0"/>
            <a:endParaRPr lang="en-US" sz="1600" dirty="0">
              <a:solidFill>
                <a:schemeClr val="dk1"/>
              </a:solidFill>
              <a:ea typeface="Public Sans"/>
              <a:cs typeface="Public Sans"/>
              <a:sym typeface="Public Sans"/>
            </a:endParaRPr>
          </a:p>
        </p:txBody>
      </p:sp>
    </p:spTree>
    <p:extLst>
      <p:ext uri="{BB962C8B-B14F-4D97-AF65-F5344CB8AC3E}">
        <p14:creationId xmlns:p14="http://schemas.microsoft.com/office/powerpoint/2010/main" val="2029895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264D6-8A07-4752-5739-49AF7CE9019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62D84A4-1473-710F-C445-9E888FC1361E}"/>
              </a:ext>
            </a:extLst>
          </p:cNvPr>
          <p:cNvSpPr>
            <a:spLocks noGrp="1"/>
          </p:cNvSpPr>
          <p:nvPr>
            <p:ph type="title" idx="4294967295"/>
          </p:nvPr>
        </p:nvSpPr>
        <p:spPr>
          <a:xfrm>
            <a:off x="291790" y="800023"/>
            <a:ext cx="10515600" cy="1325563"/>
          </a:xfrm>
          <a:prstGeom prst="rect">
            <a:avLst/>
          </a:prstGeom>
        </p:spPr>
        <p:txBody>
          <a:bodyPr/>
          <a:lstStyle/>
          <a:p>
            <a:pPr rtl="0" eaLnBrk="1" latinLnBrk="1" hangingPunct="1"/>
            <a:r>
              <a:rPr lang="ro-RO"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Mulțumiri 2</a:t>
            </a:r>
            <a:endParaRPr lang="ro-RO" noProof="1">
              <a:effectLst/>
            </a:endParaRPr>
          </a:p>
          <a:p>
            <a:endParaRPr lang="ro-RO" noProof="1"/>
          </a:p>
        </p:txBody>
      </p:sp>
      <p:sp>
        <p:nvSpPr>
          <p:cNvPr id="4" name="TextBox 3">
            <a:extLst>
              <a:ext uri="{FF2B5EF4-FFF2-40B4-BE49-F238E27FC236}">
                <a16:creationId xmlns:a16="http://schemas.microsoft.com/office/drawing/2014/main" id="{3DB6FBCA-B841-CF2C-0B0D-6DB6E9A3C5AB}"/>
              </a:ext>
            </a:extLst>
          </p:cNvPr>
          <p:cNvSpPr txBox="1"/>
          <p:nvPr/>
        </p:nvSpPr>
        <p:spPr>
          <a:xfrm>
            <a:off x="4133588" y="302359"/>
            <a:ext cx="8058412" cy="6294031"/>
          </a:xfrm>
          <a:prstGeom prst="rect">
            <a:avLst/>
          </a:prstGeom>
          <a:noFill/>
        </p:spPr>
        <p:txBody>
          <a:bodyPr wrap="square" lIns="91440" tIns="45720" rIns="91440" bIns="45720" rtlCol="0" anchor="t">
            <a:spAutoFit/>
          </a:bodyPr>
          <a:lstStyle/>
          <a:p>
            <a:pPr latinLnBrk="0">
              <a:buSzPts val="2800"/>
            </a:pPr>
            <a:r>
              <a:rPr lang="en-GB" sz="1300" dirty="0">
                <a:solidFill>
                  <a:srgbClr val="231F20"/>
                </a:solidFill>
                <a:ea typeface="Calibri"/>
                <a:cs typeface="Calibri"/>
              </a:rPr>
              <a:t>Pentru realizarea acestei prezentări au fost utilizate următoarele resurse: </a:t>
            </a:r>
          </a:p>
          <a:p>
            <a:pPr marL="285750" indent="-285750" latinLnBrk="0">
              <a:buSzPts val="2800"/>
              <a:buFont typeface="Arial" panose="020B0604020202020204" pitchFamily="34" charset="0"/>
              <a:buChar char="•"/>
            </a:pPr>
            <a:endParaRPr lang="en-US" sz="1300" dirty="0">
              <a:solidFill>
                <a:schemeClr val="dk1"/>
              </a:solidFill>
            </a:endParaRPr>
          </a:p>
          <a:p>
            <a:pPr marL="285750" indent="-285750" latinLnBrk="0">
              <a:buSzPts val="2800"/>
              <a:buFont typeface="Arial" panose="020B0604020202020204" pitchFamily="34" charset="0"/>
              <a:buChar char="•"/>
            </a:pPr>
            <a:r>
              <a:rPr lang="en-US" sz="1300" dirty="0">
                <a:solidFill>
                  <a:schemeClr val="dk1"/>
                </a:solidFill>
              </a:rPr>
              <a:t>Gahlot, S. (2024) </a:t>
            </a:r>
            <a:r>
              <a:rPr lang="en-US" sz="1300" i="1" dirty="0">
                <a:solidFill>
                  <a:schemeClr val="dk1"/>
                </a:solidFill>
              </a:rPr>
              <a:t>Schimbările climatice și energia eoliană: Vântul schimbării. </a:t>
            </a:r>
            <a:r>
              <a:rPr lang="en-US" sz="1300" dirty="0">
                <a:solidFill>
                  <a:schemeClr val="dk1"/>
                </a:solidFill>
              </a:rPr>
              <a:t>Prevention Web/Swiss Reinsurance Company (Swiss RE).</a:t>
            </a:r>
            <a:r>
              <a:rPr lang="en-GB" sz="1300" dirty="0">
                <a:solidFill>
                  <a:srgbClr val="3F3F3F"/>
                </a:solidFill>
                <a:effectLst/>
              </a:rPr>
              <a:t> https://www.preventionweb.net/news/climate-change-and-wind-power-winds-change</a:t>
            </a:r>
            <a:endParaRPr lang="en-US" sz="1300" dirty="0">
              <a:solidFill>
                <a:schemeClr val="dk1"/>
              </a:solidFill>
            </a:endParaRPr>
          </a:p>
          <a:p>
            <a:pPr marL="285750" indent="-285750" latinLnBrk="0">
              <a:buSzPts val="2800"/>
              <a:buFont typeface="Arial" panose="020B0604020202020204" pitchFamily="34" charset="0"/>
              <a:buChar char="•"/>
            </a:pPr>
            <a:r>
              <a:rPr lang="en-US" sz="1300" dirty="0">
                <a:solidFill>
                  <a:schemeClr val="dk1"/>
                </a:solidFill>
              </a:rPr>
              <a:t>Gernaat, D. E. H. J., de Boer, H. S., </a:t>
            </a:r>
            <a:r>
              <a:rPr lang="en-US" sz="1300" dirty="0" err="1">
                <a:solidFill>
                  <a:schemeClr val="dk1"/>
                </a:solidFill>
              </a:rPr>
              <a:t>Daioglou</a:t>
            </a:r>
            <a:r>
              <a:rPr lang="en-US" sz="1300" dirty="0">
                <a:solidFill>
                  <a:schemeClr val="dk1"/>
                </a:solidFill>
              </a:rPr>
              <a:t>, V., </a:t>
            </a:r>
            <a:r>
              <a:rPr lang="en-US" sz="1300" dirty="0" err="1">
                <a:solidFill>
                  <a:schemeClr val="dk1"/>
                </a:solidFill>
              </a:rPr>
              <a:t>Yalew</a:t>
            </a:r>
            <a:r>
              <a:rPr lang="en-US" sz="1300" dirty="0">
                <a:solidFill>
                  <a:schemeClr val="dk1"/>
                </a:solidFill>
              </a:rPr>
              <a:t>, S. G., Müller, C., &amp; van Vuuren, D. P. (2021). Impactul schimbărilor climatice asupra aprovizionării cu energie regenerabilă. </a:t>
            </a:r>
            <a:r>
              <a:rPr lang="en-US" sz="1300" i="1" dirty="0">
                <a:solidFill>
                  <a:schemeClr val="dk1"/>
                </a:solidFill>
              </a:rPr>
              <a:t>Nature Climate Change</a:t>
            </a:r>
            <a:r>
              <a:rPr lang="en-US" sz="1300" dirty="0">
                <a:solidFill>
                  <a:schemeClr val="dk1"/>
                </a:solidFill>
              </a:rPr>
              <a:t>,</a:t>
            </a:r>
            <a:r>
              <a:rPr lang="en-US" sz="1300" i="1" dirty="0">
                <a:solidFill>
                  <a:schemeClr val="dk1"/>
                </a:solidFill>
              </a:rPr>
              <a:t> 11</a:t>
            </a:r>
            <a:r>
              <a:rPr lang="en-US" sz="1300" dirty="0">
                <a:solidFill>
                  <a:schemeClr val="dk1"/>
                </a:solidFill>
              </a:rPr>
              <a:t>(2), 119–125. </a:t>
            </a:r>
            <a:r>
              <a:rPr lang="en-US" sz="1300" dirty="0">
                <a:solidFill>
                  <a:schemeClr val="dk1"/>
                </a:solidFill>
                <a:hlinkClick r:id="rId3">
                  <a:extLst>
                    <a:ext uri="{A12FA001-AC4F-418D-AE19-62706E023703}">
                      <ahyp:hlinkClr xmlns:ahyp="http://schemas.microsoft.com/office/drawing/2018/hyperlinkcolor" val="tx"/>
                    </a:ext>
                  </a:extLst>
                </a:hlinkClick>
              </a:rPr>
              <a:t>https://doi.org/10.1038/s41558-020-00949-9</a:t>
            </a:r>
            <a:endParaRPr lang="en-US" sz="1300" dirty="0">
              <a:solidFill>
                <a:schemeClr val="dk1"/>
              </a:solidFill>
              <a:hlinkClick r:id="" action="ppaction://noaction">
                <a:extLst>
                  <a:ext uri="{A12FA001-AC4F-418D-AE19-62706E023703}">
                    <ahyp:hlinkClr xmlns:ahyp="http://schemas.microsoft.com/office/drawing/2018/hyperlinkcolor" val="tx"/>
                  </a:ext>
                </a:extLst>
              </a:hlinkClick>
            </a:endParaRPr>
          </a:p>
          <a:p>
            <a:pPr marL="285750" indent="-285750" latinLnBrk="0">
              <a:buClr>
                <a:schemeClr val="dk1"/>
              </a:buClr>
              <a:buSzPts val="2800"/>
              <a:buFont typeface="Arial" panose="020B0604020202020204" pitchFamily="34" charset="0"/>
              <a:buChar char="•"/>
            </a:pPr>
            <a:r>
              <a:rPr lang="en-US" sz="1300" dirty="0">
                <a:solidFill>
                  <a:schemeClr val="dk1"/>
                </a:solidFill>
              </a:rPr>
              <a:t>Herrmann, A., </a:t>
            </a:r>
            <a:r>
              <a:rPr lang="en-US" sz="1300" dirty="0" err="1">
                <a:solidFill>
                  <a:schemeClr val="dk1"/>
                </a:solidFill>
              </a:rPr>
              <a:t>Mädlow</a:t>
            </a:r>
            <a:r>
              <a:rPr lang="en-US" sz="1300" dirty="0">
                <a:solidFill>
                  <a:schemeClr val="dk1"/>
                </a:solidFill>
              </a:rPr>
              <a:t>, A., Gross, U., &amp; Krause, H. (2016). </a:t>
            </a:r>
            <a:r>
              <a:rPr lang="en-US" sz="1300" i="1" dirty="0" err="1">
                <a:solidFill>
                  <a:schemeClr val="dk1"/>
                </a:solidFill>
              </a:rPr>
              <a:t>Auswirkungen </a:t>
            </a:r>
            <a:r>
              <a:rPr lang="en-US" sz="1300" i="1" dirty="0">
                <a:solidFill>
                  <a:schemeClr val="dk1"/>
                </a:solidFill>
              </a:rPr>
              <a:t>des </a:t>
            </a:r>
            <a:r>
              <a:rPr lang="en-US" sz="1300" i="1" dirty="0" err="1">
                <a:solidFill>
                  <a:schemeClr val="dk1"/>
                </a:solidFill>
              </a:rPr>
              <a:t>Klimawandels </a:t>
            </a:r>
            <a:r>
              <a:rPr lang="en-US" sz="1300" i="1" dirty="0">
                <a:solidFill>
                  <a:schemeClr val="dk1"/>
                </a:solidFill>
              </a:rPr>
              <a:t>auf den </a:t>
            </a:r>
            <a:r>
              <a:rPr lang="en-US" sz="1300" i="1" dirty="0" err="1">
                <a:solidFill>
                  <a:schemeClr val="dk1"/>
                </a:solidFill>
              </a:rPr>
              <a:t>Energiebedarf </a:t>
            </a:r>
            <a:r>
              <a:rPr lang="en-US" sz="1300" i="1" dirty="0">
                <a:solidFill>
                  <a:schemeClr val="dk1"/>
                </a:solidFill>
              </a:rPr>
              <a:t>von </a:t>
            </a:r>
            <a:r>
              <a:rPr lang="en-US" sz="1300" i="1" dirty="0" err="1">
                <a:solidFill>
                  <a:schemeClr val="dk1"/>
                </a:solidFill>
              </a:rPr>
              <a:t>Gebäuden </a:t>
            </a:r>
            <a:r>
              <a:rPr lang="en-US" sz="1300" i="1" dirty="0">
                <a:solidFill>
                  <a:schemeClr val="dk1"/>
                </a:solidFill>
              </a:rPr>
              <a:t>und den </a:t>
            </a:r>
            <a:r>
              <a:rPr lang="en-US" sz="1300" i="1" dirty="0" err="1">
                <a:solidFill>
                  <a:schemeClr val="dk1"/>
                </a:solidFill>
              </a:rPr>
              <a:t>Ertrag erneuerbarer Energien</a:t>
            </a:r>
            <a:r>
              <a:rPr lang="en-US" sz="1300" dirty="0">
                <a:solidFill>
                  <a:schemeClr val="dk1"/>
                </a:solidFill>
              </a:rPr>
              <a:t>. 9.</a:t>
            </a:r>
          </a:p>
          <a:p>
            <a:pPr marL="285750" indent="-285750" latinLnBrk="0">
              <a:buClr>
                <a:schemeClr val="dk1"/>
              </a:buClr>
              <a:buSzPts val="2800"/>
              <a:buFont typeface="Arial" panose="020B0604020202020204" pitchFamily="34" charset="0"/>
              <a:buChar char="•"/>
            </a:pPr>
            <a:r>
              <a:rPr lang="en-US" sz="1300" dirty="0">
                <a:solidFill>
                  <a:schemeClr val="dk1"/>
                </a:solidFill>
              </a:rPr>
              <a:t>IRENA. (2019). </a:t>
            </a:r>
            <a:r>
              <a:rPr lang="en-US" sz="1300" i="1" dirty="0">
                <a:solidFill>
                  <a:schemeClr val="dk1"/>
                </a:solidFill>
              </a:rPr>
              <a:t>Schimbările climatice și energia regenerabilă</a:t>
            </a:r>
            <a:r>
              <a:rPr lang="en-US" sz="1300" dirty="0">
                <a:solidFill>
                  <a:schemeClr val="dk1"/>
                </a:solidFill>
              </a:rPr>
              <a:t>. Agenția Internațională pentru Energie Regenerabilă.</a:t>
            </a:r>
            <a:r>
              <a:rPr lang="en-US" sz="1300" dirty="0">
                <a:solidFill>
                  <a:schemeClr val="dk1"/>
                </a:solidFill>
                <a:hlinkClick r:id="rId4">
                  <a:extLst>
                    <a:ext uri="{A12FA001-AC4F-418D-AE19-62706E023703}">
                      <ahyp:hlinkClr xmlns:ahyp="http://schemas.microsoft.com/office/drawing/2018/hyperlinkcolor" val="tx"/>
                    </a:ext>
                  </a:extLst>
                </a:hlinkClick>
              </a:rPr>
              <a:t> https://www.irena.org/-/media/Files/IRENA/Agency/Publication/2019/Jun/IRENA_G20_climate_sustainability_2019.pdf</a:t>
            </a:r>
            <a:endParaRPr lang="en-US" sz="1300" dirty="0">
              <a:solidFill>
                <a:schemeClr val="dk1"/>
              </a:solidFill>
            </a:endParaRPr>
          </a:p>
          <a:p>
            <a:pPr marL="285750" indent="-285750" latinLnBrk="0">
              <a:buClr>
                <a:schemeClr val="dk1"/>
              </a:buClr>
              <a:buSzPts val="2800"/>
              <a:buFont typeface="Arial" panose="020B0604020202020204" pitchFamily="34" charset="0"/>
              <a:buChar char="•"/>
            </a:pPr>
            <a:r>
              <a:rPr lang="en-US" sz="1300" dirty="0">
                <a:solidFill>
                  <a:schemeClr val="dk1"/>
                </a:solidFill>
              </a:rPr>
              <a:t>Okonkwo, P. C., Nwokolo, S. C., Udo, S. O., </a:t>
            </a:r>
            <a:r>
              <a:rPr lang="en-US" sz="1300" dirty="0" err="1">
                <a:solidFill>
                  <a:schemeClr val="dk1"/>
                </a:solidFill>
              </a:rPr>
              <a:t>Obiwulu</a:t>
            </a:r>
            <a:r>
              <a:rPr lang="en-US" sz="1300" dirty="0">
                <a:solidFill>
                  <a:schemeClr val="dk1"/>
                </a:solidFill>
              </a:rPr>
              <a:t>, A. U., </a:t>
            </a:r>
            <a:r>
              <a:rPr lang="en-US" sz="1300" dirty="0" err="1">
                <a:solidFill>
                  <a:schemeClr val="dk1"/>
                </a:solidFill>
              </a:rPr>
              <a:t>Onnoghen</a:t>
            </a:r>
            <a:r>
              <a:rPr lang="en-US" sz="1300" dirty="0">
                <a:solidFill>
                  <a:schemeClr val="dk1"/>
                </a:solidFill>
              </a:rPr>
              <a:t>, U. N., </a:t>
            </a:r>
            <a:r>
              <a:rPr lang="en-US" sz="1300" dirty="0" err="1">
                <a:solidFill>
                  <a:schemeClr val="dk1"/>
                </a:solidFill>
              </a:rPr>
              <a:t>Alarifi</a:t>
            </a:r>
            <a:r>
              <a:rPr lang="en-US" sz="1300" dirty="0">
                <a:solidFill>
                  <a:schemeClr val="dk1"/>
                </a:solidFill>
              </a:rPr>
              <a:t>, S. S., </a:t>
            </a:r>
            <a:r>
              <a:rPr lang="en-US" sz="1300" dirty="0" err="1">
                <a:solidFill>
                  <a:schemeClr val="dk1"/>
                </a:solidFill>
              </a:rPr>
              <a:t>Eldosouky</a:t>
            </a:r>
            <a:r>
              <a:rPr lang="en-US" sz="1300" dirty="0">
                <a:solidFill>
                  <a:schemeClr val="dk1"/>
                </a:solidFill>
              </a:rPr>
              <a:t>, A. M., Ekwok, S. E., Andras, P. &amp; Akpan, A. E. (2025) </a:t>
            </a:r>
            <a:r>
              <a:rPr lang="en-US" sz="1300" i="1" dirty="0">
                <a:solidFill>
                  <a:schemeClr val="dk1"/>
                </a:solidFill>
              </a:rPr>
              <a:t>Sisteme fotovoltaice solare în condiții meteorologice extreme: studii de caz, clasificare, evaluarea vulnerabilității și căi de adaptare. </a:t>
            </a:r>
            <a:r>
              <a:rPr lang="en-US" sz="1300" dirty="0">
                <a:solidFill>
                  <a:schemeClr val="dk1"/>
                </a:solidFill>
              </a:rPr>
              <a:t>Science Direct: Rapoarte energetice. Volumul 13, iunie 2025, pag. 929-959. </a:t>
            </a:r>
            <a:r>
              <a:rPr lang="en-US" sz="1300" dirty="0">
                <a:solidFill>
                  <a:schemeClr val="dk1"/>
                </a:solidFill>
                <a:hlinkClick r:id="rId5"/>
              </a:rPr>
              <a:t>https://www.sciencedirect.com/science/article/pii/S2352484724008813#:~:text=Hurricanes%20can%20inflict%20direct%20damage,may%20harm%20solar%20photovoltaic%20systems.%20%20Energy%20Reports,%20Volume%2013,2025,Pages%20929-959,ISSN%202352-4847</a:t>
            </a:r>
            <a:r>
              <a:rPr lang="en-US" sz="1300" dirty="0">
                <a:solidFill>
                  <a:schemeClr val="dk1"/>
                </a:solidFill>
              </a:rPr>
              <a:t> </a:t>
            </a:r>
          </a:p>
          <a:p>
            <a:pPr marL="285750" indent="-285750" latinLnBrk="0">
              <a:buClr>
                <a:schemeClr val="dk1"/>
              </a:buClr>
              <a:buSzPts val="2800"/>
              <a:buFont typeface="Arial" panose="020B0604020202020204" pitchFamily="34" charset="0"/>
              <a:buChar char="•"/>
            </a:pPr>
            <a:r>
              <a:rPr lang="en-US" sz="1300" dirty="0">
                <a:solidFill>
                  <a:schemeClr val="dk1"/>
                </a:solidFill>
              </a:rPr>
              <a:t>Russo, M. A., Carvalho, D., Martins, N., &amp; Monteiro, A. (2022). Prognozarea inevitabilului: o analiză a impactului schimbărilor climatice asupra resurselor de energie regenerabilă. </a:t>
            </a:r>
            <a:r>
              <a:rPr lang="en-US" sz="1300" i="1" dirty="0">
                <a:solidFill>
                  <a:schemeClr val="dk1"/>
                </a:solidFill>
              </a:rPr>
              <a:t>Tehnologii și evaluări energetice durabile</a:t>
            </a:r>
            <a:r>
              <a:rPr lang="en-US" sz="1300" dirty="0">
                <a:solidFill>
                  <a:schemeClr val="dk1"/>
                </a:solidFill>
              </a:rPr>
              <a:t>,</a:t>
            </a:r>
            <a:r>
              <a:rPr lang="en-US" sz="1300" i="1" dirty="0">
                <a:solidFill>
                  <a:schemeClr val="dk1"/>
                </a:solidFill>
              </a:rPr>
              <a:t> 52</a:t>
            </a:r>
            <a:r>
              <a:rPr lang="en-US" sz="1300" dirty="0">
                <a:solidFill>
                  <a:schemeClr val="dk1"/>
                </a:solidFill>
              </a:rPr>
              <a:t>, 102283. </a:t>
            </a:r>
            <a:r>
              <a:rPr lang="en-US" sz="1300" dirty="0">
                <a:solidFill>
                  <a:schemeClr val="dk1"/>
                </a:solidFill>
                <a:hlinkClick r:id="rId6">
                  <a:extLst>
                    <a:ext uri="{A12FA001-AC4F-418D-AE19-62706E023703}">
                      <ahyp:hlinkClr xmlns:ahyp="http://schemas.microsoft.com/office/drawing/2018/hyperlinkcolor" val="tx"/>
                    </a:ext>
                  </a:extLst>
                </a:hlinkClick>
              </a:rPr>
              <a:t>https://doi.org/10.1016/j.seta.2022.102283</a:t>
            </a:r>
            <a:endParaRPr lang="en-US" sz="1300" dirty="0">
              <a:solidFill>
                <a:schemeClr val="dk1"/>
              </a:solidFill>
            </a:endParaRPr>
          </a:p>
          <a:p>
            <a:pPr marL="285750" indent="-285750" latinLnBrk="0">
              <a:buClr>
                <a:schemeClr val="dk1"/>
              </a:buClr>
              <a:buSzPts val="2800"/>
              <a:buFont typeface="Arial" panose="020B0604020202020204" pitchFamily="34" charset="0"/>
              <a:buChar char="•"/>
            </a:pPr>
            <a:r>
              <a:rPr lang="en-US" sz="1300" dirty="0" err="1">
                <a:solidFill>
                  <a:schemeClr val="dk1"/>
                </a:solidFill>
              </a:rPr>
              <a:t>Solaun</a:t>
            </a:r>
            <a:r>
              <a:rPr lang="en-US" sz="1300" dirty="0">
                <a:solidFill>
                  <a:schemeClr val="dk1"/>
                </a:solidFill>
              </a:rPr>
              <a:t>, K., &amp; </a:t>
            </a:r>
            <a:r>
              <a:rPr lang="en-US" sz="1300" dirty="0" err="1">
                <a:solidFill>
                  <a:schemeClr val="dk1"/>
                </a:solidFill>
              </a:rPr>
              <a:t>Cerdá</a:t>
            </a:r>
            <a:r>
              <a:rPr lang="en-US" sz="1300" dirty="0">
                <a:solidFill>
                  <a:schemeClr val="dk1"/>
                </a:solidFill>
              </a:rPr>
              <a:t>, E. (2019). Impactul schimbărilor climatice asupra producției de energie regenerabilă. O analiză a proiecțiilor cantitative. </a:t>
            </a:r>
            <a:r>
              <a:rPr lang="en-US" sz="1300" i="1" dirty="0">
                <a:solidFill>
                  <a:schemeClr val="dk1"/>
                </a:solidFill>
              </a:rPr>
              <a:t>Analize privind energia regenerabilă și durabilă</a:t>
            </a:r>
            <a:r>
              <a:rPr lang="en-US" sz="1300" dirty="0">
                <a:solidFill>
                  <a:schemeClr val="dk1"/>
                </a:solidFill>
              </a:rPr>
              <a:t>,</a:t>
            </a:r>
            <a:r>
              <a:rPr lang="en-US" sz="1300" i="1" dirty="0">
                <a:solidFill>
                  <a:schemeClr val="dk1"/>
                </a:solidFill>
              </a:rPr>
              <a:t> 116</a:t>
            </a:r>
            <a:r>
              <a:rPr lang="en-US" sz="1300" dirty="0">
                <a:solidFill>
                  <a:schemeClr val="dk1"/>
                </a:solidFill>
              </a:rPr>
              <a:t>, 109415.</a:t>
            </a:r>
            <a:r>
              <a:rPr lang="en-US" sz="1300" dirty="0">
                <a:solidFill>
                  <a:schemeClr val="dk1"/>
                </a:solidFill>
                <a:hlinkClick r:id="rId7">
                  <a:extLst>
                    <a:ext uri="{A12FA001-AC4F-418D-AE19-62706E023703}">
                      <ahyp:hlinkClr xmlns:ahyp="http://schemas.microsoft.com/office/drawing/2018/hyperlinkcolor" val="tx"/>
                    </a:ext>
                  </a:extLst>
                </a:hlinkClick>
              </a:rPr>
              <a:t> https://doi.org/10.1016/j.rser.2019.109415</a:t>
            </a:r>
            <a:endParaRPr lang="en-US" sz="1300" dirty="0">
              <a:solidFill>
                <a:schemeClr val="dk1"/>
              </a:solidFill>
            </a:endParaRPr>
          </a:p>
          <a:p>
            <a:pPr marL="285750" indent="-285750" latinLnBrk="0">
              <a:buClr>
                <a:schemeClr val="dk1"/>
              </a:buClr>
              <a:buSzPts val="2800"/>
              <a:buFont typeface="Arial" panose="020B0604020202020204" pitchFamily="34" charset="0"/>
              <a:buChar char="•"/>
            </a:pPr>
            <a:r>
              <a:rPr lang="en-US" sz="1300" dirty="0">
                <a:solidFill>
                  <a:schemeClr val="dk1"/>
                </a:solidFill>
              </a:rPr>
              <a:t>UNIDO, ICSHP (2022). Raportul mondial privind dezvoltarea hidroenergiei la scară mică 2022. Publicație tematică: Hidroenergia la scară mică și schimbările climatice. Organizația Națiunilor Unite pentru Dezvoltare Industrială, Viena, Austria; Centrul Internațional pentru Hidroenergie la Scară Mică, Hangzhou, China. Disponibil la</a:t>
            </a:r>
            <a:r>
              <a:rPr lang="en-US" sz="1300" dirty="0">
                <a:solidFill>
                  <a:schemeClr val="dk1"/>
                </a:solidFill>
                <a:hlinkClick r:id="rId8"/>
              </a:rPr>
              <a:t> www.unido.org/WSHPDR</a:t>
            </a:r>
            <a:r>
              <a:rPr lang="en-US" sz="1300" dirty="0">
                <a:solidFill>
                  <a:schemeClr val="dk1"/>
                </a:solidFill>
              </a:rPr>
              <a:t> </a:t>
            </a:r>
          </a:p>
          <a:p>
            <a:pPr marL="285750" indent="-285750" latinLnBrk="0">
              <a:buClr>
                <a:schemeClr val="dk1"/>
              </a:buClr>
              <a:buSzPts val="2800"/>
              <a:buFont typeface="Arial" panose="020B0604020202020204" pitchFamily="34" charset="0"/>
              <a:buChar char="•"/>
            </a:pPr>
            <a:r>
              <a:rPr lang="en-US" sz="1300" dirty="0">
                <a:solidFill>
                  <a:schemeClr val="dk1"/>
                </a:solidFill>
              </a:rPr>
              <a:t>Welt der </a:t>
            </a:r>
            <a:r>
              <a:rPr lang="en-US" sz="1300" dirty="0" err="1">
                <a:solidFill>
                  <a:schemeClr val="dk1"/>
                </a:solidFill>
              </a:rPr>
              <a:t>Physik</a:t>
            </a:r>
            <a:r>
              <a:rPr lang="en-US" sz="1300" dirty="0">
                <a:solidFill>
                  <a:schemeClr val="dk1"/>
                </a:solidFill>
              </a:rPr>
              <a:t>. (11 </a:t>
            </a:r>
            <a:r>
              <a:rPr lang="en-US" sz="1300" dirty="0" err="1">
                <a:solidFill>
                  <a:schemeClr val="dk1"/>
                </a:solidFill>
              </a:rPr>
              <a:t>ianuarie</a:t>
            </a:r>
            <a:r>
              <a:rPr lang="en-US" sz="1300" dirty="0">
                <a:solidFill>
                  <a:schemeClr val="dk1"/>
                </a:solidFill>
              </a:rPr>
              <a:t> 2021). </a:t>
            </a:r>
            <a:r>
              <a:rPr lang="en-US" sz="1300" i="1" dirty="0" err="1">
                <a:solidFill>
                  <a:schemeClr val="dk1"/>
                </a:solidFill>
              </a:rPr>
              <a:t>Energiile regenerabile în contextul schimbărilor climatice</a:t>
            </a:r>
            <a:r>
              <a:rPr lang="en-US" sz="1300" dirty="0">
                <a:solidFill>
                  <a:schemeClr val="dk1"/>
                </a:solidFill>
              </a:rPr>
              <a:t>.</a:t>
            </a:r>
            <a:r>
              <a:rPr lang="en-US" sz="1300" dirty="0">
                <a:solidFill>
                  <a:schemeClr val="dk1"/>
                </a:solidFill>
                <a:hlinkClick r:id="rId9">
                  <a:extLst>
                    <a:ext uri="{A12FA001-AC4F-418D-AE19-62706E023703}">
                      <ahyp:hlinkClr xmlns:ahyp="http://schemas.microsoft.com/office/drawing/2018/hyperlinkcolor" val="tx"/>
                    </a:ext>
                  </a:extLst>
                </a:hlinkClick>
              </a:rPr>
              <a:t> https://www.weltderphysik.de/gebiet/technik/nachrichten/2021/erneuerbare-energien-im-klimawandel/</a:t>
            </a:r>
            <a:endParaRPr lang="en-US" sz="1300" dirty="0">
              <a:solidFill>
                <a:schemeClr val="dk1"/>
              </a:solidFill>
              <a:ea typeface="Calibri"/>
              <a:cs typeface="Calibri"/>
              <a:sym typeface="Calibri"/>
            </a:endParaRPr>
          </a:p>
          <a:p>
            <a:pPr latinLnBrk="0"/>
            <a:endParaRPr lang="en-GB" sz="1300" dirty="0"/>
          </a:p>
        </p:txBody>
      </p:sp>
    </p:spTree>
    <p:extLst>
      <p:ext uri="{BB962C8B-B14F-4D97-AF65-F5344CB8AC3E}">
        <p14:creationId xmlns:p14="http://schemas.microsoft.com/office/powerpoint/2010/main" val="336982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B6040-EA34-9578-AA01-597DE266CDD4}"/>
              </a:ext>
            </a:extLst>
          </p:cNvPr>
          <p:cNvSpPr>
            <a:spLocks noGrp="1"/>
          </p:cNvSpPr>
          <p:nvPr>
            <p:ph type="title" idx="4294967295"/>
          </p:nvPr>
        </p:nvSpPr>
        <p:spPr>
          <a:xfrm>
            <a:off x="4038600" y="2885300"/>
            <a:ext cx="10515600" cy="1325563"/>
          </a:xfrm>
          <a:prstGeom prst="rect">
            <a:avLst/>
          </a:prstGeom>
        </p:spPr>
        <p:txBody>
          <a:bodyPr/>
          <a:lstStyle/>
          <a:p>
            <a:r>
              <a:rPr lang="ro-RO" sz="6000" noProof="1">
                <a:solidFill>
                  <a:schemeClr val="bg1"/>
                </a:solidFill>
              </a:rPr>
              <a:t>Mulțumesc!</a:t>
            </a:r>
          </a:p>
        </p:txBody>
      </p:sp>
    </p:spTree>
    <p:extLst>
      <p:ext uri="{BB962C8B-B14F-4D97-AF65-F5344CB8AC3E}">
        <p14:creationId xmlns:p14="http://schemas.microsoft.com/office/powerpoint/2010/main" val="1699241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87D4936-25BF-9585-9904-3B119E81C9E3}"/>
              </a:ext>
            </a:extLst>
          </p:cNvPr>
          <p:cNvSpPr>
            <a:spLocks noGrp="1"/>
          </p:cNvSpPr>
          <p:nvPr>
            <p:ph type="title" idx="4294967295"/>
          </p:nvPr>
        </p:nvSpPr>
        <p:spPr>
          <a:xfrm>
            <a:off x="247185" y="758976"/>
            <a:ext cx="10515600" cy="1325563"/>
          </a:xfrm>
          <a:prstGeom prst="rect">
            <a:avLst/>
          </a:prstGeom>
        </p:spPr>
        <p:txBody>
          <a:bodyPr/>
          <a:lstStyle/>
          <a:p>
            <a:r>
              <a:rPr lang="ro-RO" sz="2800" b="1" noProof="1">
                <a:solidFill>
                  <a:schemeClr val="bg1"/>
                </a:solidFill>
              </a:rPr>
              <a:t>Introducere</a:t>
            </a:r>
            <a:r>
              <a:rPr lang="ro-RO" sz="2800" b="1" baseline="0" noProof="1">
                <a:solidFill>
                  <a:schemeClr val="bg1"/>
                </a:solidFill>
              </a:rPr>
              <a:t> 2</a:t>
            </a:r>
            <a:endParaRPr lang="ro-RO" sz="2800" b="1" noProof="1">
              <a:solidFill>
                <a:schemeClr val="bg1"/>
              </a:solidFill>
            </a:endParaRPr>
          </a:p>
        </p:txBody>
      </p:sp>
      <p:sp>
        <p:nvSpPr>
          <p:cNvPr id="2" name="TextBox 1">
            <a:extLst>
              <a:ext uri="{FF2B5EF4-FFF2-40B4-BE49-F238E27FC236}">
                <a16:creationId xmlns:a16="http://schemas.microsoft.com/office/drawing/2014/main" id="{4D366B55-7ACA-91FD-62DA-6FBF6BEC8E01}"/>
              </a:ext>
            </a:extLst>
          </p:cNvPr>
          <p:cNvSpPr txBox="1"/>
          <p:nvPr/>
        </p:nvSpPr>
        <p:spPr>
          <a:xfrm>
            <a:off x="4350003" y="1138292"/>
            <a:ext cx="7236114" cy="4154984"/>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Începem prin a defini schimbările climatice și apoi explorăm pe rând trei tipuri diferite de producție de energie. Începem prin a vă invita să faceți o pauză și să reflectați la o întrebare. Luați-vă un moment pentru a analiza fiecare întrebare, înainte de a trece la informații suplimentare despre un anumit tip de producție de energie, impactul potențial al schimbărilor climatice și posibile soluții.</a:t>
            </a:r>
          </a:p>
          <a:p>
            <a:pPr latinLnBrk="0"/>
            <a:endParaRPr lang="en-GB" sz="2400" noProof="0" dirty="0">
              <a:solidFill>
                <a:srgbClr val="2B2C30"/>
              </a:solidFill>
              <a:sym typeface="Public Sans"/>
            </a:endParaRPr>
          </a:p>
          <a:p>
            <a:pPr latinLnBrk="0"/>
            <a:r>
              <a:rPr lang="en-GB" sz="2400" dirty="0">
                <a:solidFill>
                  <a:srgbClr val="2B2C30"/>
                </a:solidFill>
                <a:sym typeface="Public Sans"/>
              </a:rPr>
              <a:t>Puteți parcurge fiecare tip de producție de energie pe rând. Alternativ, puteți selecta un anumit tip pe care doriți să îl explorați mai întâi din meniu. </a:t>
            </a:r>
            <a:endParaRPr lang="en-GB" sz="2400" noProof="0" dirty="0"/>
          </a:p>
        </p:txBody>
      </p:sp>
      <p:pic>
        <p:nvPicPr>
          <p:cNvPr id="5" name="Picture 4">
            <a:extLst>
              <a:ext uri="{FF2B5EF4-FFF2-40B4-BE49-F238E27FC236}">
                <a16:creationId xmlns:a16="http://schemas.microsoft.com/office/drawing/2014/main" id="{053F54EF-DBB7-FA94-8005-38656F8AF9E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84539"/>
            <a:ext cx="4033382" cy="2688921"/>
          </a:xfrm>
          <a:prstGeom prst="rect">
            <a:avLst/>
          </a:prstGeom>
        </p:spPr>
      </p:pic>
    </p:spTree>
    <p:extLst>
      <p:ext uri="{BB962C8B-B14F-4D97-AF65-F5344CB8AC3E}">
        <p14:creationId xmlns:p14="http://schemas.microsoft.com/office/powerpoint/2010/main" val="240954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F40FD4-E1E0-2E56-7DCF-8A54A92CB1A1}"/>
              </a:ext>
            </a:extLst>
          </p:cNvPr>
          <p:cNvSpPr>
            <a:spLocks noGrp="1"/>
          </p:cNvSpPr>
          <p:nvPr>
            <p:ph type="title" idx="4294967295"/>
          </p:nvPr>
        </p:nvSpPr>
        <p:spPr>
          <a:xfrm>
            <a:off x="390779" y="844628"/>
            <a:ext cx="10515600" cy="1325563"/>
          </a:xfrm>
          <a:prstGeom prst="rect">
            <a:avLst/>
          </a:prstGeom>
        </p:spPr>
        <p:txBody>
          <a:bodyPr/>
          <a:lstStyle/>
          <a:p>
            <a:pPr rtl="0" eaLnBrk="1" latinLnBrk="1" hangingPunct="1"/>
            <a:r>
              <a:rPr lang="ro-RO" sz="2800" b="1" kern="1200" noProof="1">
                <a:solidFill>
                  <a:srgbClr val="FFFFFF"/>
                </a:solidFill>
                <a:effectLst/>
                <a:latin typeface="Calibri" panose="020F0502020204030204" pitchFamily="34" charset="0"/>
                <a:ea typeface="+mn-ea"/>
                <a:cs typeface="+mn-cs"/>
              </a:rPr>
              <a:t>Schimbările climatice și trei tipuri diferite de producție de energie</a:t>
            </a:r>
            <a:endParaRPr lang="ro-RO" noProof="1">
              <a:effectLst/>
            </a:endParaRPr>
          </a:p>
          <a:p>
            <a:endParaRPr lang="ro-RO"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90779" y="2487345"/>
            <a:ext cx="11423738" cy="3785652"/>
          </a:xfrm>
          <a:prstGeom prst="rect">
            <a:avLst/>
          </a:prstGeom>
          <a:noFill/>
        </p:spPr>
        <p:txBody>
          <a:bodyPr wrap="square" lIns="91440" tIns="45720" rIns="91440" bIns="45720" rtlCol="0" anchor="t">
            <a:spAutoFit/>
          </a:bodyPr>
          <a:lstStyle/>
          <a:p>
            <a:pPr marL="342900" indent="-342900" latinLnBrk="0">
              <a:buFont typeface="Arial" panose="020B0604020202020204" pitchFamily="34" charset="0"/>
              <a:buChar char="•"/>
            </a:pPr>
            <a:r>
              <a:rPr lang="en-US" sz="2400" dirty="0">
                <a:ea typeface="Public Sans"/>
                <a:cs typeface="Public Sans"/>
                <a:sym typeface="Public Sans"/>
              </a:rPr>
              <a:t>Noțiuni introductive: Ce este schimbarea climatică?</a:t>
            </a:r>
          </a:p>
          <a:p>
            <a:pPr marL="342900" indent="-342900" latinLnBrk="0">
              <a:buFont typeface="Arial" panose="020B0604020202020204" pitchFamily="34" charset="0"/>
              <a:buChar char="•"/>
            </a:pPr>
            <a:endParaRPr lang="en-US" sz="2400" dirty="0">
              <a:ea typeface="Public Sans"/>
              <a:cs typeface="Public Sans"/>
            </a:endParaRPr>
          </a:p>
          <a:p>
            <a:pPr marL="342900" indent="-342900">
              <a:buFont typeface="Arial" panose="020B0604020202020204" pitchFamily="34" charset="0"/>
              <a:buChar char="•"/>
            </a:pPr>
            <a:r>
              <a:rPr lang="en-US" sz="2400" dirty="0">
                <a:ea typeface="Public Sans"/>
                <a:cs typeface="Public Sans"/>
              </a:rPr>
              <a:t>Concentrați-vă pe schimbările climatice și pe diferitele tipuri de producție de energie: </a:t>
            </a:r>
            <a:endParaRPr lang="en-US" sz="2400" dirty="0">
              <a:ea typeface="Public Sans"/>
              <a:cs typeface="Public Sans"/>
              <a:sym typeface="Public Sans"/>
            </a:endParaRPr>
          </a:p>
          <a:p>
            <a:endParaRPr lang="en-US" sz="2400" dirty="0">
              <a:ea typeface="Public Sans"/>
              <a:cs typeface="Public Sans"/>
            </a:endParaRPr>
          </a:p>
          <a:p>
            <a:pPr marL="800100" lvl="1" indent="-342900" latinLnBrk="0">
              <a:buFont typeface="Arial" panose="020B0604020202020204" pitchFamily="34" charset="0"/>
              <a:buChar char="•"/>
            </a:pPr>
            <a:r>
              <a:rPr lang="en-US" sz="2400" dirty="0">
                <a:ea typeface="Public Sans"/>
                <a:cs typeface="Public Sans"/>
                <a:sym typeface="Public Sans"/>
              </a:rPr>
              <a:t>Energia solară (panouri fotovoltaice).</a:t>
            </a:r>
          </a:p>
          <a:p>
            <a:pPr marL="800100" lvl="1" indent="-342900" latinLnBrk="0">
              <a:buFont typeface="Arial" panose="020B0604020202020204" pitchFamily="34" charset="0"/>
              <a:buChar char="•"/>
            </a:pPr>
            <a:r>
              <a:rPr lang="en-US" sz="2400" dirty="0">
                <a:ea typeface="Calibri"/>
                <a:cs typeface="Calibri"/>
                <a:sym typeface="Public Sans"/>
              </a:rPr>
              <a:t>Energia</a:t>
            </a:r>
            <a:r>
              <a:rPr lang="en-US" sz="2400" dirty="0">
                <a:ea typeface="Public Sans"/>
                <a:cs typeface="Public Sans"/>
                <a:sym typeface="Public Sans"/>
              </a:rPr>
              <a:t> eoliană (turbine eoliene).</a:t>
            </a:r>
          </a:p>
          <a:p>
            <a:pPr marL="800100" lvl="1" indent="-342900" latinLnBrk="0">
              <a:buFont typeface="Arial" panose="020B0604020202020204" pitchFamily="34" charset="0"/>
              <a:buChar char="•"/>
            </a:pPr>
            <a:r>
              <a:rPr lang="en-US" sz="2400" dirty="0">
                <a:ea typeface="Public Sans"/>
                <a:cs typeface="Public Sans"/>
                <a:sym typeface="Public Sans"/>
              </a:rPr>
              <a:t>Hidroenergie la scară mică.</a:t>
            </a:r>
          </a:p>
          <a:p>
            <a:pPr lvl="1" latinLnBrk="0"/>
            <a:endParaRPr lang="en-US" sz="2400" dirty="0">
              <a:ea typeface="Public Sans"/>
              <a:cs typeface="Public Sans"/>
              <a:sym typeface="Public Sans"/>
            </a:endParaRPr>
          </a:p>
          <a:p>
            <a:pPr marL="342900" indent="-342900" latinLnBrk="0">
              <a:buFont typeface="Arial" panose="020B0604020202020204" pitchFamily="34" charset="0"/>
              <a:buChar char="•"/>
            </a:pPr>
            <a:r>
              <a:rPr lang="en-GB" sz="2400" dirty="0">
                <a:solidFill>
                  <a:srgbClr val="2B2C30"/>
                </a:solidFill>
                <a:ea typeface="Public Sans"/>
                <a:cs typeface="Public Sans"/>
                <a:sym typeface="Public Sans"/>
              </a:rPr>
              <a:t>Atenuarea impactului schimbărilor climatice asupra surselor de energie regenerabilă.</a:t>
            </a:r>
          </a:p>
          <a:p>
            <a:pPr marL="342900" indent="-342900" latinLnBrk="0">
              <a:buFont typeface="Arial" panose="020B0604020202020204" pitchFamily="34" charset="0"/>
              <a:buChar char="•"/>
            </a:pPr>
            <a:endParaRPr lang="en-US" sz="2400" dirty="0">
              <a:ea typeface="Public Sans"/>
              <a:cs typeface="Public Sans"/>
            </a:endParaRPr>
          </a:p>
        </p:txBody>
      </p:sp>
    </p:spTree>
    <p:extLst>
      <p:ext uri="{BB962C8B-B14F-4D97-AF65-F5344CB8AC3E}">
        <p14:creationId xmlns:p14="http://schemas.microsoft.com/office/powerpoint/2010/main" val="3899253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34167-31C4-F81D-100A-E2C8FE2F46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DC39A2-3DE5-1035-5332-5053CEF5BB84}"/>
              </a:ext>
            </a:extLst>
          </p:cNvPr>
          <p:cNvSpPr>
            <a:spLocks noGrp="1"/>
          </p:cNvSpPr>
          <p:nvPr>
            <p:ph type="title" idx="4294967295"/>
          </p:nvPr>
        </p:nvSpPr>
        <p:spPr>
          <a:xfrm>
            <a:off x="250521" y="801666"/>
            <a:ext cx="10515600" cy="1325563"/>
          </a:xfrm>
          <a:prstGeom prst="rect">
            <a:avLst/>
          </a:prstGeom>
        </p:spPr>
        <p:txBody>
          <a:bodyPr/>
          <a:lstStyle/>
          <a:p>
            <a:pPr rtl="0" eaLnBrk="1" latinLnBrk="1" hangingPunct="1"/>
            <a:r>
              <a:rPr lang="ro-RO" sz="2800" b="1" kern="1200" noProof="1">
                <a:solidFill>
                  <a:srgbClr val="FFFFFF"/>
                </a:solidFill>
                <a:effectLst/>
                <a:latin typeface="Calibri" panose="020F0502020204030204" pitchFamily="34" charset="0"/>
                <a:ea typeface="+mn-ea"/>
                <a:cs typeface="+mn-cs"/>
              </a:rPr>
              <a:t>Ce sunt schimbările climatice? </a:t>
            </a:r>
            <a:endParaRPr lang="ro-RO" noProof="1">
              <a:effectLst/>
            </a:endParaRPr>
          </a:p>
          <a:p>
            <a:endParaRPr lang="ro-RO" noProof="1"/>
          </a:p>
        </p:txBody>
      </p:sp>
      <p:pic>
        <p:nvPicPr>
          <p:cNvPr id="5" name="Picture 4">
            <a:extLst>
              <a:ext uri="{FF2B5EF4-FFF2-40B4-BE49-F238E27FC236}">
                <a16:creationId xmlns:a16="http://schemas.microsoft.com/office/drawing/2014/main" id="{195F7F43-3B7B-A497-064A-33BEB066F94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21" y="2627334"/>
            <a:ext cx="3429000" cy="3429000"/>
          </a:xfrm>
          <a:prstGeom prst="rect">
            <a:avLst/>
          </a:prstGeom>
        </p:spPr>
      </p:pic>
      <p:sp>
        <p:nvSpPr>
          <p:cNvPr id="6" name="TextBox 5">
            <a:extLst>
              <a:ext uri="{FF2B5EF4-FFF2-40B4-BE49-F238E27FC236}">
                <a16:creationId xmlns:a16="http://schemas.microsoft.com/office/drawing/2014/main" id="{BCBC3EFB-6EA2-73C5-A404-54EB71533BD8}"/>
              </a:ext>
            </a:extLst>
          </p:cNvPr>
          <p:cNvSpPr txBox="1"/>
          <p:nvPr/>
        </p:nvSpPr>
        <p:spPr>
          <a:xfrm>
            <a:off x="4014289" y="2418459"/>
            <a:ext cx="7503089" cy="4154984"/>
          </a:xfrm>
          <a:prstGeom prst="rect">
            <a:avLst/>
          </a:prstGeom>
          <a:noFill/>
        </p:spPr>
        <p:txBody>
          <a:bodyPr wrap="square" lIns="91440" tIns="45720" rIns="91440" bIns="45720" rtlCol="0" anchor="t">
            <a:spAutoFit/>
          </a:bodyPr>
          <a:lstStyle/>
          <a:p>
            <a:pPr latinLnBrk="0"/>
            <a:r>
              <a:rPr lang="en-GB" sz="2000" dirty="0">
                <a:ea typeface="Roboto"/>
                <a:cs typeface="Roboto"/>
              </a:rPr>
              <a:t>„Schimbările climatice se referă la modificările pe termen lung ale temperaturilor și ale tiparelor meteorologice. Astfel de modificări pot fi naturale, datorate schimbărilor în activitatea solară sau erupțiilor vulcanice de amploare. </a:t>
            </a:r>
          </a:p>
          <a:p>
            <a:pPr latinLnBrk="0"/>
            <a:endParaRPr lang="en-GB" sz="2000" dirty="0">
              <a:ea typeface="Roboto"/>
              <a:cs typeface="Roboto"/>
            </a:endParaRPr>
          </a:p>
          <a:p>
            <a:pPr latinLnBrk="0"/>
            <a:r>
              <a:rPr lang="en-GB" sz="2000" dirty="0">
                <a:ea typeface="Roboto"/>
                <a:cs typeface="Roboto"/>
              </a:rPr>
              <a:t>Însă, începând cu secolul al XIX-lea, </a:t>
            </a:r>
            <a:r>
              <a:rPr lang="en-GB" sz="2000" dirty="0">
                <a:ea typeface="Roboto"/>
                <a:cs typeface="Roboto"/>
                <a:hlinkClick r:id="rId4">
                  <a:extLst>
                    <a:ext uri="{A12FA001-AC4F-418D-AE19-62706E023703}">
                      <ahyp:hlinkClr xmlns:ahyp="http://schemas.microsoft.com/office/drawing/2018/hyperlinkcolor" val="tx"/>
                    </a:ext>
                  </a:extLst>
                </a:hlinkClick>
              </a:rPr>
              <a:t>activitățile umane au fost principalul factor al schimbărilor climatice</a:t>
            </a:r>
            <a:r>
              <a:rPr lang="en-GB" sz="2000" dirty="0">
                <a:ea typeface="Roboto"/>
                <a:cs typeface="Roboto"/>
              </a:rPr>
              <a:t>, în special din cauza arderii combustibililor fosili, precum cărbunele, petrolul și gazul. </a:t>
            </a:r>
          </a:p>
          <a:p>
            <a:pPr latinLnBrk="0"/>
            <a:endParaRPr lang="en-GB" sz="2000" dirty="0">
              <a:ea typeface="Roboto"/>
              <a:cs typeface="Roboto"/>
            </a:endParaRPr>
          </a:p>
          <a:p>
            <a:pPr latinLnBrk="0"/>
            <a:r>
              <a:rPr lang="en-GB" sz="2000" dirty="0">
                <a:ea typeface="Roboto"/>
                <a:cs typeface="Roboto"/>
              </a:rPr>
              <a:t>Arderea combustibililor fosili generează emisii de gaze cu efect de seră care acționează ca o pătură înfășurată în jurul Pământului, captând căldura soarelui și ridicând temperaturile.” (</a:t>
            </a:r>
            <a:r>
              <a:rPr lang="en-GB" sz="2000" dirty="0">
                <a:ea typeface="Roboto"/>
                <a:cs typeface="Roboto"/>
                <a:hlinkClick r:id="rId5">
                  <a:extLst>
                    <a:ext uri="{A12FA001-AC4F-418D-AE19-62706E023703}">
                      <ahyp:hlinkClr xmlns:ahyp="http://schemas.microsoft.com/office/drawing/2018/hyperlinkcolor" val="tx"/>
                    </a:ext>
                  </a:extLst>
                </a:hlinkClick>
              </a:rPr>
              <a:t>Organizația Națiunilor Unite</a:t>
            </a:r>
            <a:r>
              <a:rPr lang="en-GB" sz="2000" dirty="0">
                <a:ea typeface="Roboto"/>
                <a:cs typeface="Roboto"/>
              </a:rPr>
              <a:t>) </a:t>
            </a:r>
            <a:endParaRPr lang="en-GB" sz="2000" dirty="0"/>
          </a:p>
        </p:txBody>
      </p:sp>
    </p:spTree>
    <p:extLst>
      <p:ext uri="{BB962C8B-B14F-4D97-AF65-F5344CB8AC3E}">
        <p14:creationId xmlns:p14="http://schemas.microsoft.com/office/powerpoint/2010/main" val="160606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9402D-7AA3-CA70-A164-ED3D50AE94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E7D99A-AA02-4E8C-8B1C-0BAA15EB04CF}"/>
              </a:ext>
            </a:extLst>
          </p:cNvPr>
          <p:cNvSpPr>
            <a:spLocks noGrp="1"/>
          </p:cNvSpPr>
          <p:nvPr>
            <p:ph type="title" idx="4294967295"/>
          </p:nvPr>
        </p:nvSpPr>
        <p:spPr>
          <a:xfrm>
            <a:off x="392152" y="801666"/>
            <a:ext cx="11444598" cy="1325563"/>
          </a:xfrm>
          <a:prstGeom prst="rect">
            <a:avLst/>
          </a:prstGeom>
        </p:spPr>
        <p:txBody>
          <a:bodyPr/>
          <a:lstStyle/>
          <a:p>
            <a:pPr latinLnBrk="0"/>
            <a:r>
              <a:rPr lang="ro-RO" sz="2800" b="1" noProof="1">
                <a:solidFill>
                  <a:schemeClr val="bg1"/>
                </a:solidFill>
              </a:rPr>
              <a:t>Ce sunt schimbările climatice? Reducerea emisiilor de gaze cu efect de seră</a:t>
            </a:r>
          </a:p>
        </p:txBody>
      </p:sp>
      <p:pic>
        <p:nvPicPr>
          <p:cNvPr id="5" name="Picture 4">
            <a:extLst>
              <a:ext uri="{FF2B5EF4-FFF2-40B4-BE49-F238E27FC236}">
                <a16:creationId xmlns:a16="http://schemas.microsoft.com/office/drawing/2014/main" id="{BB54A7EC-130B-2AA6-8B4B-14991B34340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21" y="2627334"/>
            <a:ext cx="3429000" cy="3429000"/>
          </a:xfrm>
          <a:prstGeom prst="rect">
            <a:avLst/>
          </a:prstGeom>
        </p:spPr>
      </p:pic>
      <p:sp>
        <p:nvSpPr>
          <p:cNvPr id="6" name="TextBox 5">
            <a:extLst>
              <a:ext uri="{FF2B5EF4-FFF2-40B4-BE49-F238E27FC236}">
                <a16:creationId xmlns:a16="http://schemas.microsoft.com/office/drawing/2014/main" id="{0698FE26-8855-FDC1-4976-215061E57FEA}"/>
              </a:ext>
              <a:ext uri="{C183D7F6-B498-43B3-948B-1728B52AA6E4}">
                <adec:decorative xmlns:adec="http://schemas.microsoft.com/office/drawing/2017/decorative" val="0"/>
              </a:ext>
            </a:extLst>
          </p:cNvPr>
          <p:cNvSpPr txBox="1"/>
          <p:nvPr/>
        </p:nvSpPr>
        <p:spPr>
          <a:xfrm>
            <a:off x="4241547" y="2449008"/>
            <a:ext cx="7541439" cy="3785652"/>
          </a:xfrm>
          <a:prstGeom prst="rect">
            <a:avLst/>
          </a:prstGeom>
          <a:noFill/>
        </p:spPr>
        <p:txBody>
          <a:bodyPr wrap="square" lIns="91440" tIns="45720" rIns="91440" bIns="45720" rtlCol="0" anchor="t">
            <a:spAutoFit/>
          </a:bodyPr>
          <a:lstStyle/>
          <a:p>
            <a:pPr latinLnBrk="0"/>
            <a:r>
              <a:rPr lang="en-GB" sz="2400" dirty="0">
                <a:ea typeface="Public Sans"/>
                <a:cs typeface="Public Sans"/>
                <a:sym typeface="Public Sans"/>
              </a:rPr>
              <a:t>După cum explică Organizația </a:t>
            </a:r>
            <a:r>
              <a:rPr lang="en-GB" sz="2400" dirty="0">
                <a:ea typeface="Public Sans"/>
                <a:cs typeface="Public Sans"/>
                <a:sym typeface="Public Sans"/>
                <a:hlinkClick r:id="rId4"/>
              </a:rPr>
              <a:t>Națiunilor Unite</a:t>
            </a:r>
            <a:r>
              <a:rPr lang="en-GB" sz="2400" dirty="0">
                <a:ea typeface="Public Sans"/>
                <a:cs typeface="Public Sans"/>
                <a:sym typeface="Public Sans"/>
              </a:rPr>
              <a:t>, putem combate schimbările climatice prin reducerea emisiilor de gaze cu efect de seră. Pentru a face acest lucru, trebuie să: </a:t>
            </a:r>
          </a:p>
          <a:p>
            <a:pPr latinLnBrk="0"/>
            <a:endParaRPr lang="en-GB" sz="2400" dirty="0">
              <a:ea typeface="Public Sans"/>
              <a:cs typeface="Public Sans"/>
              <a:sym typeface="Public Sans"/>
            </a:endParaRPr>
          </a:p>
          <a:p>
            <a:pPr marL="342900" indent="-342900" latinLnBrk="0">
              <a:buFont typeface="Arial" panose="020B0604020202020204" pitchFamily="34" charset="0"/>
              <a:buChar char="•"/>
            </a:pPr>
            <a:r>
              <a:rPr lang="en-GB" sz="2400" dirty="0" err="1"/>
              <a:t>renunțăm</a:t>
            </a:r>
            <a:r>
              <a:rPr lang="en-GB" sz="2400" dirty="0">
                <a:ea typeface="Public Sans"/>
                <a:cs typeface="Public Sans"/>
                <a:sym typeface="Public Sans"/>
              </a:rPr>
              <a:t> la combustibilii fosili (cum ar fi cărbunele și petrolul) în favoarea surselor de energie regenerabile (cum ar fi energia solară și eoliană).</a:t>
            </a:r>
          </a:p>
          <a:p>
            <a:pPr marL="342900" indent="-342900" latinLnBrk="0">
              <a:buFont typeface="Arial" panose="020B0604020202020204" pitchFamily="34" charset="0"/>
              <a:buChar char="•"/>
            </a:pPr>
            <a:r>
              <a:rPr lang="en-GB" sz="2400" dirty="0"/>
              <a:t>ne </a:t>
            </a:r>
            <a:r>
              <a:rPr lang="en-GB" sz="2400" dirty="0" err="1"/>
              <a:t>adaptăm</a:t>
            </a:r>
            <a:r>
              <a:rPr lang="en-GB" sz="2400" dirty="0"/>
              <a:t> </a:t>
            </a:r>
            <a:r>
              <a:rPr lang="en-GB" sz="2400" dirty="0">
                <a:ea typeface="Public Sans"/>
                <a:cs typeface="Public Sans"/>
                <a:sym typeface="Public Sans"/>
              </a:rPr>
              <a:t>la impactul schimbărilor climatice.</a:t>
            </a:r>
          </a:p>
          <a:p>
            <a:pPr marL="342900" indent="-342900" latinLnBrk="0">
              <a:buFont typeface="Arial" panose="020B0604020202020204" pitchFamily="34" charset="0"/>
              <a:buChar char="•"/>
            </a:pPr>
            <a:r>
              <a:rPr lang="en-GB" sz="2400" dirty="0" err="1"/>
              <a:t>investim</a:t>
            </a:r>
            <a:r>
              <a:rPr lang="en-GB" sz="2400" dirty="0">
                <a:ea typeface="Public Sans"/>
                <a:cs typeface="Public Sans"/>
                <a:sym typeface="Public Sans"/>
              </a:rPr>
              <a:t> în schimbare. Sunt necesare investiții, atât din partea guvernelor, cât și a întreprinderilor. </a:t>
            </a:r>
          </a:p>
        </p:txBody>
      </p:sp>
    </p:spTree>
    <p:extLst>
      <p:ext uri="{BB962C8B-B14F-4D97-AF65-F5344CB8AC3E}">
        <p14:creationId xmlns:p14="http://schemas.microsoft.com/office/powerpoint/2010/main" val="200641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81C1F-E6D4-7797-0566-5519F15B2FFB}"/>
              </a:ext>
            </a:extLst>
          </p:cNvPr>
          <p:cNvSpPr>
            <a:spLocks noGrp="1"/>
          </p:cNvSpPr>
          <p:nvPr>
            <p:ph type="title" idx="4294967295"/>
          </p:nvPr>
        </p:nvSpPr>
        <p:spPr>
          <a:xfrm>
            <a:off x="436756" y="911535"/>
            <a:ext cx="105156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mn-ea"/>
                <a:cs typeface="+mn-cs"/>
              </a:rPr>
              <a:t>Diferite tipuri de producție de energie: solară (panouri fotovoltaice) - Introducere</a:t>
            </a:r>
            <a:endParaRPr lang="ro-RO" noProof="1">
              <a:effectLst/>
            </a:endParaRPr>
          </a:p>
          <a:p>
            <a:endParaRPr lang="ro-RO" noProof="1"/>
          </a:p>
        </p:txBody>
      </p:sp>
      <p:sp>
        <p:nvSpPr>
          <p:cNvPr id="4" name="TextBox 3">
            <a:extLst>
              <a:ext uri="{FF2B5EF4-FFF2-40B4-BE49-F238E27FC236}">
                <a16:creationId xmlns:a16="http://schemas.microsoft.com/office/drawing/2014/main" id="{3ECF41D1-D927-3D59-52A9-A0E9BBB94037}"/>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5"/>
                </a:solidFill>
              </a:rPr>
              <a:t>Care este impactul potențial al schimbărilor climatice asupra energiei solare?</a:t>
            </a:r>
            <a:endParaRPr lang="en-GB" sz="4800" i="1" dirty="0">
              <a:solidFill>
                <a:schemeClr val="accent5"/>
              </a:solidFill>
            </a:endParaRPr>
          </a:p>
        </p:txBody>
      </p:sp>
    </p:spTree>
    <p:extLst>
      <p:ext uri="{BB962C8B-B14F-4D97-AF65-F5344CB8AC3E}">
        <p14:creationId xmlns:p14="http://schemas.microsoft.com/office/powerpoint/2010/main" val="2353518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B3D41E6-E870-2405-A797-B19B3AA777C8}"/>
              </a:ext>
            </a:extLst>
          </p:cNvPr>
          <p:cNvSpPr>
            <a:spLocks noGrp="1"/>
          </p:cNvSpPr>
          <p:nvPr>
            <p:ph type="title" idx="4294967295"/>
          </p:nvPr>
        </p:nvSpPr>
        <p:spPr>
          <a:xfrm>
            <a:off x="381000" y="822325"/>
            <a:ext cx="10515600" cy="1325563"/>
          </a:xfrm>
          <a:prstGeom prst="rect">
            <a:avLst/>
          </a:prstGeom>
        </p:spPr>
        <p:txBody>
          <a:bodyPr/>
          <a:lstStyle/>
          <a:p>
            <a:pPr rtl="0" eaLnBrk="1" latinLnBrk="1" hangingPunct="1"/>
            <a:r>
              <a:rPr lang="ro-RO" sz="2800" b="1" kern="1200" noProof="1">
                <a:solidFill>
                  <a:srgbClr val="FFFFFF"/>
                </a:solidFill>
                <a:effectLst/>
                <a:latin typeface="Calibri" panose="020F0502020204030204" pitchFamily="34" charset="0"/>
                <a:ea typeface="+mn-ea"/>
                <a:cs typeface="+mn-cs"/>
              </a:rPr>
              <a:t>Diferite tipuri de producție de energie: solară (panouri fotovoltaice)</a:t>
            </a:r>
            <a:endParaRPr lang="ro-RO" noProof="1">
              <a:effectLst/>
            </a:endParaRPr>
          </a:p>
          <a:p>
            <a:endParaRPr lang="ro-RO" noProof="1"/>
          </a:p>
        </p:txBody>
      </p:sp>
      <p:sp>
        <p:nvSpPr>
          <p:cNvPr id="4" name="TextBox 3">
            <a:extLst>
              <a:ext uri="{FF2B5EF4-FFF2-40B4-BE49-F238E27FC236}">
                <a16:creationId xmlns:a16="http://schemas.microsoft.com/office/drawing/2014/main" id="{CB33C395-3CC3-4B54-6421-D833B99114A3}"/>
              </a:ext>
            </a:extLst>
          </p:cNvPr>
          <p:cNvSpPr txBox="1"/>
          <p:nvPr/>
        </p:nvSpPr>
        <p:spPr>
          <a:xfrm>
            <a:off x="4459266" y="2269529"/>
            <a:ext cx="7355251" cy="4154984"/>
          </a:xfrm>
          <a:prstGeom prst="rect">
            <a:avLst/>
          </a:prstGeom>
          <a:noFill/>
        </p:spPr>
        <p:txBody>
          <a:bodyPr wrap="square" rtlCol="0">
            <a:spAutoFit/>
          </a:bodyPr>
          <a:lstStyle/>
          <a:p>
            <a:pPr latinLnBrk="0"/>
            <a:r>
              <a:rPr lang="en-US" sz="2400" dirty="0">
                <a:ea typeface="Public Sans"/>
                <a:cs typeface="Public Sans"/>
                <a:sym typeface="Public Sans"/>
              </a:rPr>
              <a:t>Fotovoltaica este o metodă de generare a energiei electrice prin utilizarea celulelor solare pentru a converti energia solară în energie electrică. Aceste celule sunt asamblate în panouri solare și apoi instalate pe sol, pe acoperișuri sau plutind pe baraje sau lacuri.</a:t>
            </a:r>
          </a:p>
          <a:p>
            <a:pPr latinLnBrk="0"/>
            <a:endParaRPr lang="en-US" sz="2400" dirty="0">
              <a:ea typeface="Public Sans"/>
              <a:cs typeface="Public Sans"/>
              <a:sym typeface="Public Sans"/>
            </a:endParaRPr>
          </a:p>
          <a:p>
            <a:pPr latinLnBrk="0"/>
            <a:r>
              <a:rPr lang="en-US" sz="2400" dirty="0">
                <a:ea typeface="Public Sans"/>
                <a:cs typeface="Public Sans"/>
                <a:sym typeface="Public Sans"/>
              </a:rPr>
              <a:t>Tehnologia fotovoltaică este din ce în ce mai utilizată la nivel mondial. An după an, energia fotovoltaică reprezintă o pondere din ce în ce mai mare în mixul energetic al UE. În 2024, producția de energie electrică fotovoltaică a UE a reprezentat 11 % din producția brută de energie electrică a UE, potrivit </a:t>
            </a:r>
            <a:r>
              <a:rPr lang="en-US" sz="2400" dirty="0">
                <a:ea typeface="Public Sans"/>
                <a:cs typeface="Public Sans"/>
                <a:sym typeface="Public Sans"/>
                <a:hlinkClick r:id="rId3"/>
              </a:rPr>
              <a:t>Ember</a:t>
            </a:r>
            <a:r>
              <a:rPr lang="en-US" sz="2400" dirty="0">
                <a:ea typeface="Public Sans"/>
                <a:cs typeface="Public Sans"/>
                <a:sym typeface="Public Sans"/>
              </a:rPr>
              <a:t>.</a:t>
            </a:r>
          </a:p>
        </p:txBody>
      </p:sp>
      <p:pic>
        <p:nvPicPr>
          <p:cNvPr id="2" name="Picture 1">
            <a:extLst>
              <a:ext uri="{FF2B5EF4-FFF2-40B4-BE49-F238E27FC236}">
                <a16:creationId xmlns:a16="http://schemas.microsoft.com/office/drawing/2014/main" id="{CEEAC485-0DD5-FADD-EF0D-2ADDF90641B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56" y="2990209"/>
            <a:ext cx="4070437" cy="2713625"/>
          </a:xfrm>
          <a:prstGeom prst="rect">
            <a:avLst/>
          </a:prstGeom>
        </p:spPr>
      </p:pic>
    </p:spTree>
    <p:extLst>
      <p:ext uri="{BB962C8B-B14F-4D97-AF65-F5344CB8AC3E}">
        <p14:creationId xmlns:p14="http://schemas.microsoft.com/office/powerpoint/2010/main" val="53601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D6FD0-60D9-7054-1AF4-4C5954C6A1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7C2D84-B999-85A7-C6D8-4189F18B4B3D}"/>
              </a:ext>
            </a:extLst>
          </p:cNvPr>
          <p:cNvSpPr>
            <a:spLocks noGrp="1"/>
          </p:cNvSpPr>
          <p:nvPr>
            <p:ph type="title" idx="4294967295"/>
          </p:nvPr>
        </p:nvSpPr>
        <p:spPr>
          <a:xfrm>
            <a:off x="380999" y="788871"/>
            <a:ext cx="11708000" cy="1325563"/>
          </a:xfrm>
          <a:prstGeom prst="rect">
            <a:avLst/>
          </a:prstGeom>
        </p:spPr>
        <p:txBody>
          <a:bodyPr/>
          <a:lstStyle/>
          <a:p>
            <a:pPr rtl="0" eaLnBrk="1" latinLnBrk="0" hangingPunct="1"/>
            <a:r>
              <a:rPr lang="ro-RO" sz="2800" b="1" kern="1200" noProof="1">
                <a:solidFill>
                  <a:srgbClr val="FFFFFF"/>
                </a:solidFill>
                <a:effectLst/>
                <a:latin typeface="Calibri" panose="020F0502020204030204" pitchFamily="34" charset="0"/>
                <a:ea typeface="+mn-ea"/>
                <a:cs typeface="+mn-cs"/>
              </a:rPr>
              <a:t>Care este impactul potențial al schimbărilor climatice asupra energiei solare?</a:t>
            </a:r>
            <a:endParaRPr lang="ro-RO" noProof="1">
              <a:effectLst/>
            </a:endParaRPr>
          </a:p>
          <a:p>
            <a:endParaRPr lang="ro-RO" noProof="1"/>
          </a:p>
        </p:txBody>
      </p:sp>
      <p:sp>
        <p:nvSpPr>
          <p:cNvPr id="4" name="TextBox 3">
            <a:extLst>
              <a:ext uri="{FF2B5EF4-FFF2-40B4-BE49-F238E27FC236}">
                <a16:creationId xmlns:a16="http://schemas.microsoft.com/office/drawing/2014/main" id="{E89D4953-F522-1DC0-5021-75B2160CEB19}"/>
              </a:ext>
            </a:extLst>
          </p:cNvPr>
          <p:cNvSpPr txBox="1"/>
          <p:nvPr/>
        </p:nvSpPr>
        <p:spPr>
          <a:xfrm>
            <a:off x="4340398" y="2269529"/>
            <a:ext cx="7630824" cy="4154984"/>
          </a:xfrm>
          <a:prstGeom prst="rect">
            <a:avLst/>
          </a:prstGeom>
          <a:noFill/>
        </p:spPr>
        <p:txBody>
          <a:bodyPr wrap="square" lIns="91440" tIns="45720" rIns="91440" bIns="45720" rtlCol="0" anchor="t">
            <a:spAutoFit/>
          </a:bodyPr>
          <a:lstStyle/>
          <a:p>
            <a:pPr marL="342900" indent="-342900" latinLnBrk="0">
              <a:buFont typeface="Arial" panose="020B0604020202020204" pitchFamily="34" charset="0"/>
              <a:buChar char="•"/>
            </a:pPr>
            <a:r>
              <a:rPr lang="en-GB" sz="2400" noProof="0" dirty="0">
                <a:ea typeface="Public Sans"/>
                <a:cs typeface="Public Sans"/>
                <a:sym typeface="Public Sans"/>
              </a:rPr>
              <a:t>Uraganele și tornadele pot fi foarte intense și imprevizibile. Acest tip de fenomene meteorologice poate provoca daune fizice semnificative sistemelor fotovoltaice solare și componentelor lor electrice, prin deplasarea și deteriorarea acestora (Okonkwo et al, 2025). </a:t>
            </a:r>
          </a:p>
          <a:p>
            <a:pPr marL="342900" indent="-342900" latinLnBrk="0">
              <a:buFont typeface="Arial" panose="020B0604020202020204" pitchFamily="34" charset="0"/>
              <a:buChar char="•"/>
            </a:pPr>
            <a:r>
              <a:rPr lang="en-GB" sz="2400" dirty="0">
                <a:ea typeface="Public Sans"/>
                <a:cs typeface="Public Sans"/>
                <a:sym typeface="Public Sans"/>
              </a:rPr>
              <a:t>Bateriile panourilor solare pot fi, de asemenea, deteriorate de temperaturile ridicate. Izolația poate oferi o anumită protecție.</a:t>
            </a:r>
            <a:endParaRPr lang="en-GB" sz="2400" noProof="0" dirty="0">
              <a:ea typeface="Public Sans"/>
              <a:cs typeface="Public Sans"/>
            </a:endParaRPr>
          </a:p>
          <a:p>
            <a:pPr marL="342900" indent="-342900" latinLnBrk="0">
              <a:buFont typeface="Arial" panose="020B0604020202020204" pitchFamily="34" charset="0"/>
              <a:buChar char="•"/>
            </a:pPr>
            <a:r>
              <a:rPr lang="en-GB" sz="2400" noProof="0" dirty="0">
                <a:ea typeface="Public Sans"/>
                <a:cs typeface="Public Sans"/>
                <a:sym typeface="Public Sans"/>
              </a:rPr>
              <a:t>Utilizarea energiei solare poate crește în zonele climatice moderate, unde există o creștere a luminii solare directe (Welt der </a:t>
            </a:r>
            <a:r>
              <a:rPr lang="en-GB" sz="2400" noProof="0" dirty="0" err="1">
                <a:ea typeface="Public Sans"/>
                <a:cs typeface="Public Sans"/>
                <a:sym typeface="Public Sans"/>
              </a:rPr>
              <a:t>Physik</a:t>
            </a:r>
            <a:r>
              <a:rPr lang="en-GB" sz="2400" noProof="0" dirty="0">
                <a:ea typeface="Public Sans"/>
                <a:cs typeface="Public Sans"/>
                <a:sym typeface="Public Sans"/>
              </a:rPr>
              <a:t>, 2021).</a:t>
            </a:r>
            <a:endParaRPr lang="en-GB" sz="2400" noProof="0" dirty="0">
              <a:ea typeface="Public Sans"/>
              <a:cs typeface="Public Sans"/>
            </a:endParaRPr>
          </a:p>
          <a:p>
            <a:pPr latinLnBrk="0"/>
            <a:endParaRPr lang="en-GB" sz="2400" noProof="0" dirty="0">
              <a:ea typeface="Public Sans"/>
              <a:cs typeface="Public Sans"/>
              <a:sym typeface="Public Sans"/>
            </a:endParaRPr>
          </a:p>
        </p:txBody>
      </p:sp>
      <p:pic>
        <p:nvPicPr>
          <p:cNvPr id="3" name="Picture 2">
            <a:extLst>
              <a:ext uri="{FF2B5EF4-FFF2-40B4-BE49-F238E27FC236}">
                <a16:creationId xmlns:a16="http://schemas.microsoft.com/office/drawing/2014/main" id="{E1865EF6-35E3-158D-9060-3A865669AB1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56" y="2990209"/>
            <a:ext cx="4070437" cy="2713625"/>
          </a:xfrm>
          <a:prstGeom prst="rect">
            <a:avLst/>
          </a:prstGeom>
        </p:spPr>
      </p:pic>
    </p:spTree>
    <p:extLst>
      <p:ext uri="{BB962C8B-B14F-4D97-AF65-F5344CB8AC3E}">
        <p14:creationId xmlns:p14="http://schemas.microsoft.com/office/powerpoint/2010/main" val="329836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3E4F2DD-C07B-428F-8721-82CB9DA74F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3.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docProps/app.xml><?xml version="1.0" encoding="utf-8"?>
<Properties xmlns="http://schemas.openxmlformats.org/officeDocument/2006/extended-properties" xmlns:vt="http://schemas.openxmlformats.org/officeDocument/2006/docPropsVTypes">
  <TotalTime>376</TotalTime>
  <Words>5388</Words>
  <Application>Microsoft Macintosh PowerPoint</Application>
  <PresentationFormat>Widescreen</PresentationFormat>
  <Paragraphs>305</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맑은 고딕</vt:lpstr>
      <vt:lpstr>Arial</vt:lpstr>
      <vt:lpstr>Calibri</vt:lpstr>
      <vt:lpstr>Public Sans</vt:lpstr>
      <vt:lpstr>Roboto</vt:lpstr>
      <vt:lpstr>Every1 slide master</vt:lpstr>
      <vt:lpstr>Cum afectează schimbările climatice energia regenerabilă?</vt:lpstr>
      <vt:lpstr>Introducere 1</vt:lpstr>
      <vt:lpstr>Introducere 2</vt:lpstr>
      <vt:lpstr>Schimbările climatice și trei tipuri diferite de producție de energie </vt:lpstr>
      <vt:lpstr>Ce sunt schimbările climatice?  </vt:lpstr>
      <vt:lpstr>Ce sunt schimbările climatice? Reducerea emisiilor de gaze cu efect de seră</vt:lpstr>
      <vt:lpstr>Diferite tipuri de producție de energie: solară (panouri fotovoltaice) - Introducere </vt:lpstr>
      <vt:lpstr>Diferite tipuri de producție de energie: solară (panouri fotovoltaice) </vt:lpstr>
      <vt:lpstr>Care este impactul potențial al schimbărilor climatice asupra energiei solare? </vt:lpstr>
      <vt:lpstr>Diferite tipuri de producție de energie: Eoliană (turbine eoliene) - Introducere </vt:lpstr>
      <vt:lpstr>Diferite tipuri de producție de energie: Eoliană (turbine eoliene) 1 </vt:lpstr>
      <vt:lpstr>Diferite tipuri de producție de energie: Eoliană (turbine eoliene) 2 </vt:lpstr>
      <vt:lpstr>Care este impactul potențial al schimbărilor climatice asupra energiei eoliene? </vt:lpstr>
      <vt:lpstr>Diferite tipuri de producție de energie: Hidroenergie la scară mică - Introducere </vt:lpstr>
      <vt:lpstr>Diferite tipuri de producție de energie: energia hidroelectrică la scară mică </vt:lpstr>
      <vt:lpstr>Care este impactul potențial al schimbărilor climatice asupra hidrocentralelor de mici dimensiuni? </vt:lpstr>
      <vt:lpstr>Atenuarea impactului schimbărilor climatice asupra surselor de energie regenerabilă - Introducere </vt:lpstr>
      <vt:lpstr>Atenuarea impactului schimbărilor climatice asupra surselor de energie regenerabilă 1 </vt:lpstr>
      <vt:lpstr>Atenuarea impactului schimbărilor climatice asupra surselor de energie regenerabilă 2 </vt:lpstr>
      <vt:lpstr>Atenuarea impactului schimbărilor climatice asupra surselor de energie regenerabilă 3 </vt:lpstr>
      <vt:lpstr>Pașii următori </vt:lpstr>
      <vt:lpstr>Mulțumiri 1 </vt:lpstr>
      <vt:lpstr>Mulțumiri 2 </vt:lpstr>
      <vt:lpstr>Mulțumesc!</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50</cp:revision>
  <cp:lastPrinted>2025-03-21T11:31:47Z</cp:lastPrinted>
  <dcterms:created xsi:type="dcterms:W3CDTF">2019-04-06T05:20:47Z</dcterms:created>
  <dcterms:modified xsi:type="dcterms:W3CDTF">2026-03-17T17:02:21Z</dcterms:modified>
  <cp:category/>
</cp:coreProperties>
</file>