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 id="2147483648" r:id="rId5"/>
  </p:sldMasterIdLst>
  <p:notesMasterIdLst>
    <p:notesMasterId r:id="rId27"/>
  </p:notesMasterIdLst>
  <p:sldIdLst>
    <p:sldId id="256" r:id="rId6"/>
    <p:sldId id="257" r:id="rId7"/>
    <p:sldId id="263" r:id="rId8"/>
    <p:sldId id="265" r:id="rId9"/>
    <p:sldId id="266" r:id="rId10"/>
    <p:sldId id="264" r:id="rId11"/>
    <p:sldId id="271" r:id="rId12"/>
    <p:sldId id="272" r:id="rId13"/>
    <p:sldId id="295" r:id="rId14"/>
    <p:sldId id="296" r:id="rId15"/>
    <p:sldId id="298" r:id="rId16"/>
    <p:sldId id="277" r:id="rId17"/>
    <p:sldId id="274" r:id="rId18"/>
    <p:sldId id="276" r:id="rId19"/>
    <p:sldId id="275" r:id="rId20"/>
    <p:sldId id="293" r:id="rId21"/>
    <p:sldId id="279" r:id="rId22"/>
    <p:sldId id="282" r:id="rId23"/>
    <p:sldId id="281" r:id="rId24"/>
    <p:sldId id="299" r:id="rId25"/>
    <p:sldId id="26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5097" autoAdjust="0"/>
  </p:normalViewPr>
  <p:slideViewPr>
    <p:cSldViewPr snapToGrid="0">
      <p:cViewPr varScale="1">
        <p:scale>
          <a:sx n="83" d="100"/>
          <a:sy n="83" d="100"/>
        </p:scale>
        <p:origin x="619"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Cannone" userId="417464ba-0c67-467a-8d9f-e5f447a9fc8a" providerId="ADAL" clId="{B9391F04-55F9-47B1-A15B-CD4E2054BB34}"/>
    <pc:docChg chg="undo custSel modSld">
      <pc:chgData name="Carla Cannone" userId="417464ba-0c67-467a-8d9f-e5f447a9fc8a" providerId="ADAL" clId="{B9391F04-55F9-47B1-A15B-CD4E2054BB34}" dt="2023-03-19T14:28:51.577" v="18" actId="1076"/>
      <pc:docMkLst>
        <pc:docMk/>
      </pc:docMkLst>
      <pc:sldChg chg="modSp mod">
        <pc:chgData name="Carla Cannone" userId="417464ba-0c67-467a-8d9f-e5f447a9fc8a" providerId="ADAL" clId="{B9391F04-55F9-47B1-A15B-CD4E2054BB34}" dt="2023-03-19T14:28:51.577" v="18" actId="1076"/>
        <pc:sldMkLst>
          <pc:docMk/>
          <pc:sldMk cId="3844424903" sldId="262"/>
        </pc:sldMkLst>
        <pc:spChg chg="mod">
          <ac:chgData name="Carla Cannone" userId="417464ba-0c67-467a-8d9f-e5f447a9fc8a" providerId="ADAL" clId="{B9391F04-55F9-47B1-A15B-CD4E2054BB34}" dt="2023-03-19T14:28:51.577" v="18" actId="1076"/>
          <ac:spMkLst>
            <pc:docMk/>
            <pc:sldMk cId="3844424903" sldId="262"/>
            <ac:spMk id="4" creationId="{96AFDD58-DD26-4192-8E72-B760AF65965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1_2" csCatId="accent1" phldr="1"/>
      <dgm:spPr/>
      <dgm:t>
        <a:bodyPr/>
        <a:lstStyle/>
        <a:p>
          <a:endParaRPr lang="en-GB"/>
        </a:p>
      </dgm:t>
    </dgm:pt>
    <dgm:pt modelId="{26781080-3D9D-4AF6-898F-5CD835632BF0}">
      <dgm:prSet phldrT="[Text]" phldr="0"/>
      <dgm:spPr/>
      <dgm:t>
        <a:bodyPr/>
        <a:lstStyle/>
        <a:p>
          <a:r>
            <a:rPr lang="en-GB" dirty="0">
              <a:latin typeface="Calibri Light" panose="020F0302020204030204"/>
            </a:rPr>
            <a:t>MAED-D</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Energy Demand Projections</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MAED-EL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C12AAC64-BB27-4C5F-927B-7AF6FFA84934}">
      <dgm:prSet phldrT="[Text]" phldr="0"/>
      <dgm:spPr/>
      <dgm:t>
        <a:bodyPr/>
        <a:lstStyle/>
        <a:p>
          <a:pPr rtl="0"/>
          <a:r>
            <a:rPr lang="en-GB" dirty="0">
              <a:latin typeface="Calibri Light" panose="020F0302020204030204"/>
            </a:rPr>
            <a:t>Electricity Demand Profile Calculations</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a:solidFill>
          <a:srgbClr val="00B0F0"/>
        </a:solidFill>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0" destOrd="0" parTransId="{40F6BC29-AC8B-4E24-8B9D-BF8E0421CCB7}" sibTransId="{0A21F158-2AB7-491A-A4AC-95B5A9D0B21A}"/>
    <dgm:cxn modelId="{75439920-8F96-4E73-BB4A-EE1D22F73A2A}" srcId="{91BCEA05-8719-4993-AE23-3E406B67C42F}" destId="{C12AAC64-BB27-4C5F-927B-7AF6FFA84934}" srcOrd="0" destOrd="0" parTransId="{47E29AF0-1780-4BC5-B4DB-D88AD07B1F4D}" sibTransId="{A6A318D6-5407-4A58-BE79-E49579E8F27E}"/>
    <dgm:cxn modelId="{C1B4702C-A1B6-48B5-9099-2BE26646F543}" type="presOf" srcId="{C12AAC64-BB27-4C5F-927B-7AF6FFA84934}" destId="{7685E3B1-BF72-455D-AD46-8456B0FAB69E}" srcOrd="0" destOrd="0" presId="urn:microsoft.com/office/officeart/2005/8/layout/vList6"/>
    <dgm:cxn modelId="{9D0B116E-8D20-4BDC-9126-959534D9A61A}" type="presOf" srcId="{7DD5214F-EC5F-4AAF-9DDF-CB276F86A674}" destId="{FF323B80-9818-4B42-92D6-B4CA9A939ED2}"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426868C6-4E1B-4606-BB0C-949178532F27}" srcId="{5FD741B4-7C23-4B53-A6E8-69796673A561}" destId="{26781080-3D9D-4AF6-898F-5CD835632BF0}" srcOrd="0" destOrd="0" parTransId="{EAC124D7-35F5-4F5A-AD43-A91ABAC0FADE}" sibTransId="{96C22E2B-3DB5-4250-BCDC-ED7C3B90C0C0}"/>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D741B4-7C23-4B53-A6E8-69796673A561}" type="doc">
      <dgm:prSet loTypeId="urn:microsoft.com/office/officeart/2005/8/layout/vList6" loCatId="process" qsTypeId="urn:microsoft.com/office/officeart/2005/8/quickstyle/simple2" qsCatId="simple" csTypeId="urn:microsoft.com/office/officeart/2005/8/colors/accent1_2" csCatId="accent1" phldr="1"/>
      <dgm:spPr/>
      <dgm:t>
        <a:bodyPr/>
        <a:lstStyle/>
        <a:p>
          <a:endParaRPr lang="en-GB"/>
        </a:p>
      </dgm:t>
    </dgm:pt>
    <dgm:pt modelId="{26781080-3D9D-4AF6-898F-5CD835632BF0}">
      <dgm:prSet phldrT="[Text]" phldr="0"/>
      <dgm:spPr/>
      <dgm:t>
        <a:bodyPr/>
        <a:lstStyle/>
        <a:p>
          <a:r>
            <a:rPr lang="en-GB" dirty="0">
              <a:latin typeface="Calibri Light" panose="020F0302020204030204"/>
            </a:rPr>
            <a:t>MAED-D</a:t>
          </a:r>
          <a:endParaRPr lang="en-GB" dirty="0"/>
        </a:p>
      </dgm:t>
    </dgm:pt>
    <dgm:pt modelId="{EAC124D7-35F5-4F5A-AD43-A91ABAC0FADE}" type="parTrans" cxnId="{426868C6-4E1B-4606-BB0C-949178532F27}">
      <dgm:prSet/>
      <dgm:spPr/>
      <dgm:t>
        <a:bodyPr/>
        <a:lstStyle/>
        <a:p>
          <a:endParaRPr lang="en-GB"/>
        </a:p>
      </dgm:t>
    </dgm:pt>
    <dgm:pt modelId="{96C22E2B-3DB5-4250-BCDC-ED7C3B90C0C0}" type="sibTrans" cxnId="{426868C6-4E1B-4606-BB0C-949178532F27}">
      <dgm:prSet/>
      <dgm:spPr/>
      <dgm:t>
        <a:bodyPr/>
        <a:lstStyle/>
        <a:p>
          <a:endParaRPr lang="en-GB"/>
        </a:p>
      </dgm:t>
    </dgm:pt>
    <dgm:pt modelId="{7DD5214F-EC5F-4AAF-9DDF-CB276F86A674}">
      <dgm:prSet phldrT="[Text]" phldr="0"/>
      <dgm:spPr/>
      <dgm:t>
        <a:bodyPr/>
        <a:lstStyle/>
        <a:p>
          <a:pPr rtl="0"/>
          <a:r>
            <a:rPr lang="en-GB" dirty="0">
              <a:latin typeface="Calibri Light" panose="020F0302020204030204"/>
            </a:rPr>
            <a:t>Energy Demand Projections</a:t>
          </a:r>
          <a:endParaRPr lang="en-GB" dirty="0"/>
        </a:p>
      </dgm:t>
    </dgm:pt>
    <dgm:pt modelId="{40F6BC29-AC8B-4E24-8B9D-BF8E0421CCB7}" type="parTrans" cxnId="{8F213E04-F2CA-4656-8AF8-EEF077BA584C}">
      <dgm:prSet/>
      <dgm:spPr/>
      <dgm:t>
        <a:bodyPr/>
        <a:lstStyle/>
        <a:p>
          <a:endParaRPr lang="en-GB"/>
        </a:p>
      </dgm:t>
    </dgm:pt>
    <dgm:pt modelId="{0A21F158-2AB7-491A-A4AC-95B5A9D0B21A}" type="sibTrans" cxnId="{8F213E04-F2CA-4656-8AF8-EEF077BA584C}">
      <dgm:prSet/>
      <dgm:spPr/>
      <dgm:t>
        <a:bodyPr/>
        <a:lstStyle/>
        <a:p>
          <a:endParaRPr lang="en-GB"/>
        </a:p>
      </dgm:t>
    </dgm:pt>
    <dgm:pt modelId="{91BCEA05-8719-4993-AE23-3E406B67C42F}">
      <dgm:prSet phldrT="[Text]" phldr="0"/>
      <dgm:spPr/>
      <dgm:t>
        <a:bodyPr/>
        <a:lstStyle/>
        <a:p>
          <a:r>
            <a:rPr lang="en-GB" dirty="0">
              <a:latin typeface="Calibri Light" panose="020F0302020204030204"/>
            </a:rPr>
            <a:t>MAED-EL</a:t>
          </a:r>
          <a:endParaRPr lang="en-GB" dirty="0"/>
        </a:p>
      </dgm:t>
    </dgm:pt>
    <dgm:pt modelId="{F8AFDC5D-3633-47E9-9027-6A552071ED2A}" type="parTrans" cxnId="{D75E3EE7-8154-4F0F-B628-E0E490A8A13F}">
      <dgm:prSet/>
      <dgm:spPr/>
      <dgm:t>
        <a:bodyPr/>
        <a:lstStyle/>
        <a:p>
          <a:endParaRPr lang="en-GB"/>
        </a:p>
      </dgm:t>
    </dgm:pt>
    <dgm:pt modelId="{450D79E5-1261-41C0-986C-37C5B8A42F0E}" type="sibTrans" cxnId="{D75E3EE7-8154-4F0F-B628-E0E490A8A13F}">
      <dgm:prSet/>
      <dgm:spPr/>
      <dgm:t>
        <a:bodyPr/>
        <a:lstStyle/>
        <a:p>
          <a:endParaRPr lang="en-GB"/>
        </a:p>
      </dgm:t>
    </dgm:pt>
    <dgm:pt modelId="{C12AAC64-BB27-4C5F-927B-7AF6FFA84934}">
      <dgm:prSet phldrT="[Text]" phldr="0"/>
      <dgm:spPr/>
      <dgm:t>
        <a:bodyPr/>
        <a:lstStyle/>
        <a:p>
          <a:pPr rtl="0"/>
          <a:r>
            <a:rPr lang="en-GB" dirty="0">
              <a:latin typeface="Calibri Light" panose="020F0302020204030204"/>
            </a:rPr>
            <a:t>Electricity Demand Profile Calculations</a:t>
          </a:r>
          <a:endParaRPr lang="en-GB" dirty="0"/>
        </a:p>
      </dgm:t>
    </dgm:pt>
    <dgm:pt modelId="{47E29AF0-1780-4BC5-B4DB-D88AD07B1F4D}" type="parTrans" cxnId="{75439920-8F96-4E73-BB4A-EE1D22F73A2A}">
      <dgm:prSet/>
      <dgm:spPr/>
      <dgm:t>
        <a:bodyPr/>
        <a:lstStyle/>
        <a:p>
          <a:endParaRPr lang="en-GB"/>
        </a:p>
      </dgm:t>
    </dgm:pt>
    <dgm:pt modelId="{A6A318D6-5407-4A58-BE79-E49579E8F27E}" type="sibTrans" cxnId="{75439920-8F96-4E73-BB4A-EE1D22F73A2A}">
      <dgm:prSet/>
      <dgm:spPr/>
      <dgm:t>
        <a:bodyPr/>
        <a:lstStyle/>
        <a:p>
          <a:endParaRPr lang="en-GB"/>
        </a:p>
      </dgm:t>
    </dgm:pt>
    <dgm:pt modelId="{63FA3D40-7ACF-4A3B-80EE-05E3D477F38A}" type="pres">
      <dgm:prSet presAssocID="{5FD741B4-7C23-4B53-A6E8-69796673A561}" presName="Name0" presStyleCnt="0">
        <dgm:presLayoutVars>
          <dgm:dir/>
          <dgm:animLvl val="lvl"/>
          <dgm:resizeHandles/>
        </dgm:presLayoutVars>
      </dgm:prSet>
      <dgm:spPr/>
    </dgm:pt>
    <dgm:pt modelId="{DAED1D13-A00F-414C-9D7E-CBA0FC7837A9}" type="pres">
      <dgm:prSet presAssocID="{26781080-3D9D-4AF6-898F-5CD835632BF0}" presName="linNode" presStyleCnt="0"/>
      <dgm:spPr/>
    </dgm:pt>
    <dgm:pt modelId="{19FA7A5A-1B3E-4EC4-8BF7-062AA4160233}" type="pres">
      <dgm:prSet presAssocID="{26781080-3D9D-4AF6-898F-5CD835632BF0}" presName="parentShp" presStyleLbl="node1" presStyleIdx="0" presStyleCnt="2">
        <dgm:presLayoutVars>
          <dgm:bulletEnabled val="1"/>
        </dgm:presLayoutVars>
      </dgm:prSet>
      <dgm:spPr>
        <a:solidFill>
          <a:srgbClr val="00B0F0"/>
        </a:solidFill>
      </dgm:spPr>
    </dgm:pt>
    <dgm:pt modelId="{FF323B80-9818-4B42-92D6-B4CA9A939ED2}" type="pres">
      <dgm:prSet presAssocID="{26781080-3D9D-4AF6-898F-5CD835632BF0}" presName="childShp" presStyleLbl="bgAccFollowNode1" presStyleIdx="0" presStyleCnt="2">
        <dgm:presLayoutVars>
          <dgm:bulletEnabled val="1"/>
        </dgm:presLayoutVars>
      </dgm:prSet>
      <dgm:spPr/>
    </dgm:pt>
    <dgm:pt modelId="{61A9C6C5-7C57-46A6-A083-323B79285417}" type="pres">
      <dgm:prSet presAssocID="{96C22E2B-3DB5-4250-BCDC-ED7C3B90C0C0}" presName="spacing" presStyleCnt="0"/>
      <dgm:spPr/>
    </dgm:pt>
    <dgm:pt modelId="{FAC9C0B1-698A-46DD-9339-645989C86604}" type="pres">
      <dgm:prSet presAssocID="{91BCEA05-8719-4993-AE23-3E406B67C42F}" presName="linNode" presStyleCnt="0"/>
      <dgm:spPr/>
    </dgm:pt>
    <dgm:pt modelId="{244FB5B9-9DA9-41C6-AD53-4C2CEDF92437}" type="pres">
      <dgm:prSet presAssocID="{91BCEA05-8719-4993-AE23-3E406B67C42F}" presName="parentShp" presStyleLbl="node1" presStyleIdx="1" presStyleCnt="2">
        <dgm:presLayoutVars>
          <dgm:bulletEnabled val="1"/>
        </dgm:presLayoutVars>
      </dgm:prSet>
      <dgm:spPr/>
    </dgm:pt>
    <dgm:pt modelId="{7685E3B1-BF72-455D-AD46-8456B0FAB69E}" type="pres">
      <dgm:prSet presAssocID="{91BCEA05-8719-4993-AE23-3E406B67C42F}" presName="childShp" presStyleLbl="bgAccFollowNode1" presStyleIdx="1" presStyleCnt="2">
        <dgm:presLayoutVars>
          <dgm:bulletEnabled val="1"/>
        </dgm:presLayoutVars>
      </dgm:prSet>
      <dgm:spPr/>
    </dgm:pt>
  </dgm:ptLst>
  <dgm:cxnLst>
    <dgm:cxn modelId="{8F213E04-F2CA-4656-8AF8-EEF077BA584C}" srcId="{26781080-3D9D-4AF6-898F-5CD835632BF0}" destId="{7DD5214F-EC5F-4AAF-9DDF-CB276F86A674}" srcOrd="0" destOrd="0" parTransId="{40F6BC29-AC8B-4E24-8B9D-BF8E0421CCB7}" sibTransId="{0A21F158-2AB7-491A-A4AC-95B5A9D0B21A}"/>
    <dgm:cxn modelId="{75439920-8F96-4E73-BB4A-EE1D22F73A2A}" srcId="{91BCEA05-8719-4993-AE23-3E406B67C42F}" destId="{C12AAC64-BB27-4C5F-927B-7AF6FFA84934}" srcOrd="0" destOrd="0" parTransId="{47E29AF0-1780-4BC5-B4DB-D88AD07B1F4D}" sibTransId="{A6A318D6-5407-4A58-BE79-E49579E8F27E}"/>
    <dgm:cxn modelId="{C1B4702C-A1B6-48B5-9099-2BE26646F543}" type="presOf" srcId="{C12AAC64-BB27-4C5F-927B-7AF6FFA84934}" destId="{7685E3B1-BF72-455D-AD46-8456B0FAB69E}" srcOrd="0" destOrd="0" presId="urn:microsoft.com/office/officeart/2005/8/layout/vList6"/>
    <dgm:cxn modelId="{9D0B116E-8D20-4BDC-9126-959534D9A61A}" type="presOf" srcId="{7DD5214F-EC5F-4AAF-9DDF-CB276F86A674}" destId="{FF323B80-9818-4B42-92D6-B4CA9A939ED2}" srcOrd="0" destOrd="0" presId="urn:microsoft.com/office/officeart/2005/8/layout/vList6"/>
    <dgm:cxn modelId="{8AA4958D-6414-4D71-B3EE-076521068DF5}" type="presOf" srcId="{5FD741B4-7C23-4B53-A6E8-69796673A561}" destId="{63FA3D40-7ACF-4A3B-80EE-05E3D477F38A}" srcOrd="0" destOrd="0" presId="urn:microsoft.com/office/officeart/2005/8/layout/vList6"/>
    <dgm:cxn modelId="{426868C6-4E1B-4606-BB0C-949178532F27}" srcId="{5FD741B4-7C23-4B53-A6E8-69796673A561}" destId="{26781080-3D9D-4AF6-898F-5CD835632BF0}" srcOrd="0" destOrd="0" parTransId="{EAC124D7-35F5-4F5A-AD43-A91ABAC0FADE}" sibTransId="{96C22E2B-3DB5-4250-BCDC-ED7C3B90C0C0}"/>
    <dgm:cxn modelId="{ABBC93D5-FAF9-43F0-B803-FF397B500867}" type="presOf" srcId="{91BCEA05-8719-4993-AE23-3E406B67C42F}" destId="{244FB5B9-9DA9-41C6-AD53-4C2CEDF92437}" srcOrd="0" destOrd="0" presId="urn:microsoft.com/office/officeart/2005/8/layout/vList6"/>
    <dgm:cxn modelId="{D75E3EE7-8154-4F0F-B628-E0E490A8A13F}" srcId="{5FD741B4-7C23-4B53-A6E8-69796673A561}" destId="{91BCEA05-8719-4993-AE23-3E406B67C42F}" srcOrd="1" destOrd="0" parTransId="{F8AFDC5D-3633-47E9-9027-6A552071ED2A}" sibTransId="{450D79E5-1261-41C0-986C-37C5B8A42F0E}"/>
    <dgm:cxn modelId="{C66B54FF-9048-4D82-9510-9FEB2C051430}" type="presOf" srcId="{26781080-3D9D-4AF6-898F-5CD835632BF0}" destId="{19FA7A5A-1B3E-4EC4-8BF7-062AA4160233}" srcOrd="0" destOrd="0" presId="urn:microsoft.com/office/officeart/2005/8/layout/vList6"/>
    <dgm:cxn modelId="{CC24638C-BE0B-4906-A4E8-92ED805CECAA}" type="presParOf" srcId="{63FA3D40-7ACF-4A3B-80EE-05E3D477F38A}" destId="{DAED1D13-A00F-414C-9D7E-CBA0FC7837A9}" srcOrd="0" destOrd="0" presId="urn:microsoft.com/office/officeart/2005/8/layout/vList6"/>
    <dgm:cxn modelId="{B905257F-72ED-4494-B1EB-50F2639870D3}" type="presParOf" srcId="{DAED1D13-A00F-414C-9D7E-CBA0FC7837A9}" destId="{19FA7A5A-1B3E-4EC4-8BF7-062AA4160233}" srcOrd="0" destOrd="0" presId="urn:microsoft.com/office/officeart/2005/8/layout/vList6"/>
    <dgm:cxn modelId="{66C9C98D-071A-4F23-AD1A-1F5751A1241A}" type="presParOf" srcId="{DAED1D13-A00F-414C-9D7E-CBA0FC7837A9}" destId="{FF323B80-9818-4B42-92D6-B4CA9A939ED2}" srcOrd="1" destOrd="0" presId="urn:microsoft.com/office/officeart/2005/8/layout/vList6"/>
    <dgm:cxn modelId="{6815BC28-3EF3-4DBC-90A0-9352CFED03FC}" type="presParOf" srcId="{63FA3D40-7ACF-4A3B-80EE-05E3D477F38A}" destId="{61A9C6C5-7C57-46A6-A083-323B79285417}" srcOrd="1" destOrd="0" presId="urn:microsoft.com/office/officeart/2005/8/layout/vList6"/>
    <dgm:cxn modelId="{2ADA4638-AA9C-45FD-B20C-F09F3EEC51C7}" type="presParOf" srcId="{63FA3D40-7ACF-4A3B-80EE-05E3D477F38A}" destId="{FAC9C0B1-698A-46DD-9339-645989C86604}" srcOrd="2" destOrd="0" presId="urn:microsoft.com/office/officeart/2005/8/layout/vList6"/>
    <dgm:cxn modelId="{60ACC95C-2F05-47B0-8780-98D82B4C8D2A}" type="presParOf" srcId="{FAC9C0B1-698A-46DD-9339-645989C86604}" destId="{244FB5B9-9DA9-41C6-AD53-4C2CEDF92437}" srcOrd="0" destOrd="0" presId="urn:microsoft.com/office/officeart/2005/8/layout/vList6"/>
    <dgm:cxn modelId="{A5401133-3A56-4DB9-A866-4C239E3BA01C}" type="presParOf" srcId="{FAC9C0B1-698A-46DD-9339-645989C86604}" destId="{7685E3B1-BF72-455D-AD46-8456B0FAB69E}"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2331113" y="288"/>
          <a:ext cx="3496669" cy="11232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a:latin typeface="Calibri Light" panose="020F0302020204030204"/>
            </a:rPr>
            <a:t>Energy Demand Projections</a:t>
          </a:r>
          <a:endParaRPr lang="en-GB" sz="2800" kern="1200" dirty="0"/>
        </a:p>
      </dsp:txBody>
      <dsp:txXfrm>
        <a:off x="2331113" y="140699"/>
        <a:ext cx="3075437" cy="842464"/>
      </dsp:txXfrm>
    </dsp:sp>
    <dsp:sp modelId="{19FA7A5A-1B3E-4EC4-8BF7-062AA4160233}">
      <dsp:nvSpPr>
        <dsp:cNvPr id="0" name=""/>
        <dsp:cNvSpPr/>
      </dsp:nvSpPr>
      <dsp:spPr>
        <a:xfrm>
          <a:off x="0" y="288"/>
          <a:ext cx="2331113" cy="1123286"/>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MAED-D</a:t>
          </a:r>
          <a:endParaRPr lang="en-GB" sz="4000" kern="1200" dirty="0"/>
        </a:p>
      </dsp:txBody>
      <dsp:txXfrm>
        <a:off x="54834" y="55122"/>
        <a:ext cx="2221445" cy="1013618"/>
      </dsp:txXfrm>
    </dsp:sp>
    <dsp:sp modelId="{7685E3B1-BF72-455D-AD46-8456B0FAB69E}">
      <dsp:nvSpPr>
        <dsp:cNvPr id="0" name=""/>
        <dsp:cNvSpPr/>
      </dsp:nvSpPr>
      <dsp:spPr>
        <a:xfrm>
          <a:off x="2331113" y="1235902"/>
          <a:ext cx="3496669" cy="1123286"/>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a:latin typeface="Calibri Light" panose="020F0302020204030204"/>
            </a:rPr>
            <a:t>Electricity Demand Profile Calculations</a:t>
          </a:r>
          <a:endParaRPr lang="en-GB" sz="2800" kern="1200" dirty="0"/>
        </a:p>
      </dsp:txBody>
      <dsp:txXfrm>
        <a:off x="2331113" y="1376313"/>
        <a:ext cx="3075437" cy="842464"/>
      </dsp:txXfrm>
    </dsp:sp>
    <dsp:sp modelId="{244FB5B9-9DA9-41C6-AD53-4C2CEDF92437}">
      <dsp:nvSpPr>
        <dsp:cNvPr id="0" name=""/>
        <dsp:cNvSpPr/>
      </dsp:nvSpPr>
      <dsp:spPr>
        <a:xfrm>
          <a:off x="0" y="1235902"/>
          <a:ext cx="2331113" cy="112328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n-GB" sz="4000" kern="1200" dirty="0">
              <a:latin typeface="Calibri Light" panose="020F0302020204030204"/>
            </a:rPr>
            <a:t>MAED-EL</a:t>
          </a:r>
          <a:endParaRPr lang="en-GB" sz="4000" kern="1200" dirty="0"/>
        </a:p>
      </dsp:txBody>
      <dsp:txXfrm>
        <a:off x="54834" y="1290736"/>
        <a:ext cx="2221445" cy="1013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23B80-9818-4B42-92D6-B4CA9A939ED2}">
      <dsp:nvSpPr>
        <dsp:cNvPr id="0" name=""/>
        <dsp:cNvSpPr/>
      </dsp:nvSpPr>
      <dsp:spPr>
        <a:xfrm>
          <a:off x="1590214" y="236"/>
          <a:ext cx="2385322" cy="92236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latin typeface="Calibri Light" panose="020F0302020204030204"/>
            </a:rPr>
            <a:t>Energy Demand Projections</a:t>
          </a:r>
          <a:endParaRPr lang="en-GB" sz="1900" kern="1200" dirty="0"/>
        </a:p>
      </dsp:txBody>
      <dsp:txXfrm>
        <a:off x="1590214" y="115532"/>
        <a:ext cx="2039434" cy="691776"/>
      </dsp:txXfrm>
    </dsp:sp>
    <dsp:sp modelId="{19FA7A5A-1B3E-4EC4-8BF7-062AA4160233}">
      <dsp:nvSpPr>
        <dsp:cNvPr id="0" name=""/>
        <dsp:cNvSpPr/>
      </dsp:nvSpPr>
      <dsp:spPr>
        <a:xfrm>
          <a:off x="0" y="236"/>
          <a:ext cx="1590214" cy="922368"/>
        </a:xfrm>
        <a:prstGeom prst="round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Light" panose="020F0302020204030204"/>
            </a:rPr>
            <a:t>MAED-D</a:t>
          </a:r>
          <a:endParaRPr lang="en-GB" sz="2700" kern="1200" dirty="0"/>
        </a:p>
      </dsp:txBody>
      <dsp:txXfrm>
        <a:off x="45026" y="45262"/>
        <a:ext cx="1500162" cy="832316"/>
      </dsp:txXfrm>
    </dsp:sp>
    <dsp:sp modelId="{7685E3B1-BF72-455D-AD46-8456B0FAB69E}">
      <dsp:nvSpPr>
        <dsp:cNvPr id="0" name=""/>
        <dsp:cNvSpPr/>
      </dsp:nvSpPr>
      <dsp:spPr>
        <a:xfrm>
          <a:off x="1590214" y="1014841"/>
          <a:ext cx="2385322" cy="922368"/>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65" tIns="12065" rIns="12065" bIns="12065" numCol="1" spcCol="1270" anchor="t" anchorCtr="0">
          <a:noAutofit/>
        </a:bodyPr>
        <a:lstStyle/>
        <a:p>
          <a:pPr marL="171450" lvl="1" indent="-171450" algn="l" defTabSz="844550" rtl="0">
            <a:lnSpc>
              <a:spcPct val="90000"/>
            </a:lnSpc>
            <a:spcBef>
              <a:spcPct val="0"/>
            </a:spcBef>
            <a:spcAft>
              <a:spcPct val="15000"/>
            </a:spcAft>
            <a:buChar char="•"/>
          </a:pPr>
          <a:r>
            <a:rPr lang="en-GB" sz="1900" kern="1200" dirty="0">
              <a:latin typeface="Calibri Light" panose="020F0302020204030204"/>
            </a:rPr>
            <a:t>Electricity Demand Profile Calculations</a:t>
          </a:r>
          <a:endParaRPr lang="en-GB" sz="1900" kern="1200" dirty="0"/>
        </a:p>
      </dsp:txBody>
      <dsp:txXfrm>
        <a:off x="1590214" y="1130137"/>
        <a:ext cx="2039434" cy="691776"/>
      </dsp:txXfrm>
    </dsp:sp>
    <dsp:sp modelId="{244FB5B9-9DA9-41C6-AD53-4C2CEDF92437}">
      <dsp:nvSpPr>
        <dsp:cNvPr id="0" name=""/>
        <dsp:cNvSpPr/>
      </dsp:nvSpPr>
      <dsp:spPr>
        <a:xfrm>
          <a:off x="0" y="1014841"/>
          <a:ext cx="1590214" cy="92236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GB" sz="2700" kern="1200" dirty="0">
              <a:latin typeface="Calibri Light" panose="020F0302020204030204"/>
            </a:rPr>
            <a:t>MAED-EL</a:t>
          </a:r>
          <a:endParaRPr lang="en-GB" sz="2700" kern="1200" dirty="0"/>
        </a:p>
      </dsp:txBody>
      <dsp:txXfrm>
        <a:off x="45026" y="1059867"/>
        <a:ext cx="1500162" cy="83231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a:p>
          <a:p>
            <a:r>
              <a:rPr lang="en-US">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One final point is that the energy system is changing, both in terms of supply (as shown by the uptake of renewable generation) and in terms of demand (also termed consumption). </a:t>
            </a:r>
            <a:endParaRPr lang="en-US"/>
          </a:p>
          <a:p>
            <a:endParaRPr lang="en-US"/>
          </a:p>
          <a:p>
            <a:r>
              <a:rPr lang="en-US">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a:p>
          <a:p>
            <a:endParaRPr lang="en-US"/>
          </a:p>
          <a:p>
            <a:r>
              <a:rPr lang="en-US">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short for MAED was created by the International Atomic Energy Agency, known as the I.A.E.A. </a:t>
            </a:r>
          </a:p>
          <a:p>
            <a:r>
              <a:rPr lang="en-US" dirty="0">
                <a:latin typeface="Open Sans"/>
              </a:rPr>
              <a:t>These models have been developed over many years to make the user’s life easier for reasons outlined in the next slides.</a:t>
            </a:r>
            <a:endParaRPr lang="en-US" dirty="0">
              <a:latin typeface="Open Sans"/>
              <a:cs typeface="Open Sans" panose="020B0606030504020204" pitchFamily="34" charset="0"/>
            </a:endParaRPr>
          </a:p>
          <a:p>
            <a:r>
              <a:rPr lang="en-US" dirty="0">
                <a:latin typeface="Open Sans"/>
                <a:ea typeface="Open Sans"/>
                <a:cs typeface="Open Sans"/>
              </a:rPr>
              <a:t>MAED has two components to it: MAED-D and MAED-E.L. </a:t>
            </a:r>
          </a:p>
          <a:p>
            <a:r>
              <a:rPr lang="en-US" dirty="0">
                <a:latin typeface="Open Sans"/>
                <a:ea typeface="Open Sans"/>
                <a:cs typeface="Open Sans"/>
              </a:rPr>
              <a:t>MAED-D considers scenario-based forecasts of future demand by the defined sectors and fuel type. </a:t>
            </a:r>
          </a:p>
          <a:p>
            <a:r>
              <a:rPr lang="en-US" dirty="0">
                <a:latin typeface="Open Sans"/>
                <a:ea typeface="Open Sans"/>
                <a:cs typeface="Open Sans"/>
              </a:rPr>
              <a:t>MAED-E.L. can be used to understand electricity demand profiles. </a:t>
            </a:r>
          </a:p>
          <a:p>
            <a:endParaRPr lang="en-US" dirty="0"/>
          </a:p>
          <a:p>
            <a:endParaRPr lang="en-GB" dirty="0"/>
          </a:p>
          <a:p>
            <a:endParaRPr lang="en-US" dirty="0">
              <a:latin typeface="Open Sans"/>
              <a:ea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(MAED) </a:t>
            </a:r>
            <a:r>
              <a:rPr lang="en-US" sz="1200" kern="1200" dirty="0">
                <a:solidFill>
                  <a:schemeClr val="tx1"/>
                </a:solidFill>
                <a:effectLst/>
                <a:latin typeface="Open Sans"/>
              </a:rPr>
              <a:t>is suitable for energy planning in developing countries thanks to the following characteristics:</a:t>
            </a:r>
            <a:endParaRPr lang="en-GB" sz="1200" kern="1200" dirty="0">
              <a:solidFill>
                <a:schemeClr val="tx1"/>
              </a:solidFill>
              <a:effectLst/>
              <a:latin typeface="Open Sans"/>
            </a:endParaRPr>
          </a:p>
          <a:p>
            <a:endParaRPr lang="en-US" dirty="0">
              <a:latin typeface="Open Sans"/>
              <a:ea typeface="Open Sans"/>
              <a:cs typeface="Open Sans"/>
            </a:endParaRPr>
          </a:p>
          <a:p>
            <a:r>
              <a:rPr lang="en-GB" dirty="0">
                <a:latin typeface="Open Sans"/>
                <a:ea typeface="Open Sans"/>
                <a:cs typeface="Open Sans"/>
              </a:rPr>
              <a:t>MAED is suitable for modelling the impact of alternative policies for energy use. For example, the impact of investing in individual car use or mass transit, in electricity or in the direct use of fossil fuels.</a:t>
            </a:r>
            <a:endParaRPr lang="en-US" dirty="0">
              <a:latin typeface="Open Sans"/>
              <a:ea typeface="Open Sans"/>
              <a:cs typeface="Open Sans"/>
            </a:endParaRPr>
          </a:p>
          <a:p>
            <a:endParaRPr lang="en-GB" dirty="0"/>
          </a:p>
          <a:p>
            <a:r>
              <a:rPr lang="en-GB" dirty="0">
                <a:latin typeface="Open Sans"/>
                <a:ea typeface="Open Sans"/>
                <a:cs typeface="Open Sans"/>
              </a:rPr>
              <a:t>MAED allows you to evaluate the impact of technological development. For example, you can model how improvements in efficiency of end-use equipment may impact future demand.</a:t>
            </a:r>
            <a:endParaRPr lang="en-US" dirty="0">
              <a:latin typeface="Open Sans"/>
              <a:ea typeface="Open Sans"/>
              <a:cs typeface="Open Sans"/>
            </a:endParaRPr>
          </a:p>
          <a:p>
            <a:r>
              <a:rPr lang="en-GB" dirty="0">
                <a:latin typeface="Open Sans"/>
                <a:ea typeface="Open Sans"/>
                <a:cs typeface="Open Sans"/>
              </a:rPr>
              <a:t>Finally, MAED can be used to model the effect of changes in the lifestyle of society. For example, how increasing the income in households will shape demand.</a:t>
            </a:r>
            <a:endParaRPr lang="en-US" dirty="0">
              <a:latin typeface="Open Sans"/>
              <a:ea typeface="Open Sans"/>
              <a:cs typeface="Open Sans"/>
            </a:endParaRPr>
          </a:p>
          <a:p>
            <a:endParaRPr lang="en-GB" dirty="0">
              <a:latin typeface="Open Sans"/>
              <a:ea typeface="Open Sans"/>
              <a:cs typeface="Open Sans"/>
            </a:endParaRPr>
          </a:p>
          <a:p>
            <a:r>
              <a:rPr lang="en-GB" dirty="0">
                <a:latin typeface="Open Sans"/>
                <a:ea typeface="Open Sans"/>
                <a:cs typeface="Open Sans"/>
              </a:rPr>
              <a:t>Its scenario approach, which helps you make conditional assumptions about the future state of your country. The results are therefore always of the conditional type, dependent on the assumptions that the modeller makes.</a:t>
            </a:r>
            <a:endParaRPr lang="en-US" dirty="0">
              <a:latin typeface="Open Sans"/>
              <a:ea typeface="Open Sans"/>
              <a:cs typeface="Open Sans"/>
            </a:endParaRPr>
          </a:p>
          <a:p>
            <a:endParaRPr lang="en-US" dirty="0">
              <a:latin typeface="Open Sans"/>
              <a:ea typeface="Open Sans"/>
              <a:cs typeface="Open Sans"/>
            </a:endParaRPr>
          </a:p>
          <a:p>
            <a:r>
              <a:rPr lang="en-GB" dirty="0">
                <a:latin typeface="Open Sans"/>
                <a:ea typeface="Open Sans"/>
                <a:cs typeface="Open Sans"/>
              </a:rPr>
              <a:t>The scenario approach is one of the main advantages of the model. For example, you can investigate the consequences of different socio-economic development policies for the country, such as different economic growth trajectories, emphasis on industry or agriculture, or development in rural areas.</a:t>
            </a:r>
          </a:p>
          <a:p>
            <a:endParaRPr lang="en-GB" dirty="0"/>
          </a:p>
          <a:p>
            <a:r>
              <a:rPr lang="en-US" kern="1200" dirty="0">
                <a:effectLst/>
                <a:latin typeface="Open Sans"/>
                <a:ea typeface="Open Sans"/>
                <a:cs typeface="Open Sans"/>
              </a:rPr>
              <a:t>It </a:t>
            </a:r>
            <a:r>
              <a:rPr lang="en-US" dirty="0">
                <a:latin typeface="Open Sans"/>
                <a:ea typeface="Open Sans"/>
                <a:cs typeface="Open Sans"/>
              </a:rPr>
              <a:t>uses a scenario methodology (simulation approach) </a:t>
            </a:r>
            <a:r>
              <a:rPr lang="en-US" kern="1200" dirty="0">
                <a:effectLst/>
                <a:latin typeface="Open Sans"/>
                <a:ea typeface="Open Sans"/>
                <a:cs typeface="Open Sans"/>
              </a:rPr>
              <a:t>based on bottom-up</a:t>
            </a:r>
            <a:r>
              <a:rPr lang="en-US" dirty="0">
                <a:latin typeface="Open Sans"/>
                <a:ea typeface="Open Sans"/>
                <a:cs typeface="Open Sans"/>
              </a:rPr>
              <a:t> </a:t>
            </a:r>
            <a:r>
              <a:rPr lang="en-US" kern="1200" dirty="0">
                <a:effectLst/>
                <a:latin typeface="Open Sans"/>
                <a:ea typeface="Open Sans"/>
                <a:cs typeface="Open Sans"/>
              </a:rPr>
              <a:t>disaggregated </a:t>
            </a:r>
            <a:r>
              <a:rPr lang="en-US" dirty="0">
                <a:latin typeface="Open Sans"/>
                <a:ea typeface="Open Sans"/>
                <a:cs typeface="Open Sans"/>
              </a:rPr>
              <a:t>data of energy </a:t>
            </a:r>
            <a:r>
              <a:rPr lang="en-US" kern="1200" dirty="0">
                <a:effectLst/>
                <a:latin typeface="Open Sans"/>
                <a:ea typeface="Open Sans"/>
                <a:cs typeface="Open Sans"/>
              </a:rPr>
              <a:t>end-use.</a:t>
            </a:r>
            <a:endParaRPr lang="en-GB" dirty="0">
              <a:latin typeface="Open Sans"/>
              <a:ea typeface="Open Sans"/>
              <a:cs typeface="Open Sans"/>
            </a:endParaRPr>
          </a:p>
          <a:p>
            <a:endParaRPr lang="en-GB" dirty="0">
              <a:latin typeface="Open Sans"/>
              <a:ea typeface="Open Sans"/>
              <a:cs typeface="Open Sans"/>
            </a:endParaRPr>
          </a:p>
          <a:p>
            <a:endParaRPr lang="en-US" sz="1200" kern="1200">
              <a:solidFill>
                <a:schemeClr val="tx1"/>
              </a:solidFill>
              <a:effectLst/>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The model provides a systematic accounting framework for evaluating the effect on energy demand of a change in economics or in the standard of living of the population. </a:t>
            </a:r>
            <a:endParaRPr lang="en-US"/>
          </a:p>
          <a:p>
            <a:endParaRPr lang="en-US" dirty="0">
              <a:latin typeface="Open Sans"/>
              <a:ea typeface="Open Sans"/>
              <a:cs typeface="Open Sans"/>
            </a:endParaRPr>
          </a:p>
          <a:p>
            <a:r>
              <a:rPr lang="en-US" dirty="0">
                <a:latin typeface="Open Sans"/>
                <a:ea typeface="Open Sans"/>
                <a:cs typeface="Open Sans"/>
              </a:rPr>
              <a:t>The starting point for using the MAED model is construction of base year energy consumption patterns within the model. </a:t>
            </a:r>
            <a:endParaRPr lang="en-US" dirty="0"/>
          </a:p>
          <a:p>
            <a:r>
              <a:rPr lang="en-US" dirty="0">
                <a:latin typeface="Open Sans"/>
                <a:ea typeface="Open Sans"/>
                <a:cs typeface="Open Sans"/>
              </a:rPr>
              <a:t>This requires compiling and reconciling necessary data from different sources, deriving and calculating various input parameters and adjusting them to establish a base year energy balance. We'll learn how to do that later on in this course. </a:t>
            </a:r>
          </a:p>
          <a:p>
            <a:r>
              <a:rPr lang="en-US" dirty="0">
                <a:latin typeface="Open Sans"/>
                <a:ea typeface="Open Sans"/>
                <a:cs typeface="Open Sans"/>
              </a:rPr>
              <a:t> </a:t>
            </a:r>
            <a:endParaRPr lang="en-US" dirty="0">
              <a:ea typeface="Open Sans" panose="020B0606030504020204" pitchFamily="34" charset="0"/>
              <a:cs typeface="Open Sans" panose="020B0606030504020204" pitchFamily="34" charset="0"/>
            </a:endParaRPr>
          </a:p>
          <a:p>
            <a:r>
              <a:rPr lang="en-US" dirty="0">
                <a:latin typeface="Open Sans"/>
                <a:ea typeface="Open Sans"/>
                <a:cs typeface="Open Sans"/>
              </a:rPr>
              <a:t>This helps to calibrate the model to the specific situation of the country. The next step is developing future scenarios, specific to a country’s situation and objectives. </a:t>
            </a:r>
            <a:endParaRPr lang="en-US" dirty="0">
              <a:ea typeface="Open Sans"/>
              <a:cs typeface="Open Sans"/>
            </a:endParaRPr>
          </a:p>
          <a:p>
            <a:endParaRPr lang="en-US" dirty="0">
              <a:ea typeface="Open Sans"/>
              <a:cs typeface="Open Sans"/>
            </a:endParaRPr>
          </a:p>
          <a:p>
            <a:r>
              <a:rPr lang="en-US" dirty="0">
                <a:latin typeface="Open Sans"/>
                <a:ea typeface="Open Sans"/>
                <a:cs typeface="Open Sans"/>
              </a:rPr>
              <a:t>The last step is to generate the Energy Demand projections for all the scenarios modelled and proceed with their analysis. </a:t>
            </a:r>
            <a:endParaRPr lang="en-US"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ea typeface="Open Sans"/>
                <a:cs typeface="Open Sans"/>
              </a:rPr>
              <a:t>The MAED run is executed to produce energy demand projections from each scenario. The results of MAED provide valuable information for further analysis within the energy planning process.</a:t>
            </a:r>
            <a:endParaRPr lang="en-US" dirty="0">
              <a:latin typeface="Open Sans"/>
              <a:ea typeface="Open Sans"/>
              <a:cs typeface="Open Sans"/>
            </a:endParaRPr>
          </a:p>
          <a:p>
            <a:endParaRPr lang="en-GB" dirty="0"/>
          </a:p>
          <a:p>
            <a:r>
              <a:rPr lang="en-GB" dirty="0"/>
              <a:t>Energy consumptions are calculated, for each group of end-uses, and are aggregated by energy carriers, by sectors, and subsectors, for each year of the study, including the base year.</a:t>
            </a:r>
            <a:endParaRPr lang="en-US"/>
          </a:p>
          <a:p>
            <a:r>
              <a:rPr lang="en-GB" dirty="0"/>
              <a:t>The model calculates the results for each year of projection, resulting from the set of scenario assumptions. </a:t>
            </a:r>
            <a:endParaRPr lang="en-US"/>
          </a:p>
          <a:p>
            <a:r>
              <a:rPr lang="en-GB" dirty="0">
                <a:latin typeface="Open Sans"/>
                <a:ea typeface="Open Sans"/>
                <a:cs typeface="Open Sans"/>
              </a:rPr>
              <a:t> </a:t>
            </a:r>
            <a:endParaRPr lang="en-US" dirty="0">
              <a:latin typeface="Open Sans"/>
              <a:ea typeface="Open Sans"/>
              <a:cs typeface="Open Sans"/>
            </a:endParaRPr>
          </a:p>
          <a:p>
            <a:r>
              <a:rPr lang="en-GB" dirty="0"/>
              <a:t>This total energy demand projection should not be taken as a certain prediction, but as the result of the, if dot </a:t>
            </a:r>
            <a:r>
              <a:rPr lang="en-GB" dirty="0" err="1"/>
              <a:t>dot</a:t>
            </a:r>
            <a:r>
              <a:rPr lang="en-GB" dirty="0"/>
              <a:t> </a:t>
            </a:r>
            <a:r>
              <a:rPr lang="en-GB" dirty="0" err="1"/>
              <a:t>dot</a:t>
            </a:r>
            <a:r>
              <a:rPr lang="en-GB" dirty="0"/>
              <a:t>, then dot </a:t>
            </a:r>
            <a:r>
              <a:rPr lang="en-GB" dirty="0" err="1"/>
              <a:t>dot</a:t>
            </a:r>
            <a:r>
              <a:rPr lang="en-GB" dirty="0"/>
              <a:t> </a:t>
            </a:r>
            <a:r>
              <a:rPr lang="en-GB" dirty="0" err="1"/>
              <a:t>dot</a:t>
            </a:r>
            <a:r>
              <a:rPr lang="en-GB" dirty="0"/>
              <a:t>, exercise. </a:t>
            </a:r>
            <a:endParaRPr lang="en-US"/>
          </a:p>
          <a:p>
            <a:r>
              <a:rPr lang="en-GB" dirty="0"/>
              <a:t>The assumptions both in terms of scenario input data and in terms of the structural limitations of the model should be acknowledged when using the results.</a:t>
            </a:r>
          </a:p>
          <a:p>
            <a:endParaRPr lang="en-GB" dirty="0">
              <a:ea typeface="Open Sans"/>
              <a:cs typeface="Open Sans"/>
            </a:endParaRPr>
          </a:p>
          <a:p>
            <a:r>
              <a:rPr lang="en-GB" dirty="0">
                <a:latin typeface="Open Sans"/>
                <a:ea typeface="Open Sans"/>
                <a:cs typeface="Open Sans"/>
              </a:rPr>
              <a:t>In the upcoming lectures we will analyse each sector with its sub-sectors, end-uses and category of final energy. </a:t>
            </a:r>
            <a:endParaRPr lang="en-GB"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two components of MAED produce different results: </a:t>
            </a:r>
            <a:endParaRPr lang="en-US" dirty="0">
              <a:latin typeface="Open Sans"/>
              <a:cs typeface="Open Sans" panose="020B0606030504020204" pitchFamily="34" charset="0"/>
            </a:endParaRPr>
          </a:p>
          <a:p>
            <a:r>
              <a:rPr lang="en-US" dirty="0">
                <a:latin typeface="Open Sans"/>
              </a:rPr>
              <a:t>MAED-D </a:t>
            </a:r>
            <a:r>
              <a:rPr lang="en-US" dirty="0">
                <a:latin typeface="Open Sans"/>
                <a:ea typeface="Open Sans"/>
                <a:cs typeface="Open Sans"/>
              </a:rPr>
              <a:t>evaluates future energy demands based on medium- to long-term scenarios of socio-economic, technological and demographic developments</a:t>
            </a:r>
            <a:r>
              <a:rPr lang="en-US" dirty="0">
                <a:latin typeface="Open Sans"/>
              </a:rPr>
              <a:t>, while</a:t>
            </a:r>
            <a:endParaRPr lang="en-US" dirty="0">
              <a:latin typeface="Open Sans"/>
              <a:cs typeface="Open Sans" panose="020B0606030504020204" pitchFamily="34" charset="0"/>
            </a:endParaRPr>
          </a:p>
          <a:p>
            <a:r>
              <a:rPr lang="en-US" dirty="0">
                <a:latin typeface="Open Sans"/>
              </a:rPr>
              <a:t>MAED-E.L. forecasts hourly electric power demand for each client, sector, and the entire system based on the input data. </a:t>
            </a:r>
            <a:endParaRPr lang="en-US" dirty="0">
              <a:latin typeface="Open Sans"/>
              <a:ea typeface="Open Sans"/>
              <a:cs typeface="Open Sans" panose="020B0606030504020204" pitchFamily="34" charset="0"/>
            </a:endParaRPr>
          </a:p>
          <a:p>
            <a:endParaRPr lang="en-US"/>
          </a:p>
          <a:p>
            <a:endParaRPr lang="en-GB" sz="1200" kern="1200">
              <a:solidFill>
                <a:schemeClr val="tx1"/>
              </a:solidFill>
              <a:effectLst/>
              <a:ea typeface="+mn-ea"/>
              <a:cs typeface="+mn-cs"/>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63405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MEAD is important. By the end of this course you will:</a:t>
            </a:r>
            <a:endParaRPr lang="en-US" dirty="0"/>
          </a:p>
          <a:p>
            <a:pPr marL="171450" indent="-171450">
              <a:spcBef>
                <a:spcPts val="1000"/>
              </a:spcBef>
              <a:buFont typeface="Arial"/>
              <a:buChar char="•"/>
            </a:pPr>
            <a:r>
              <a:rPr lang="en-GB" dirty="0">
                <a:latin typeface="Open Sans"/>
                <a:ea typeface="Open Sans"/>
                <a:cs typeface="Open Sans"/>
              </a:rPr>
              <a:t>understand energy planning and energy system analysis. </a:t>
            </a:r>
          </a:p>
          <a:p>
            <a:pPr marL="171450" indent="-171450">
              <a:spcBef>
                <a:spcPts val="1000"/>
              </a:spcBef>
              <a:buFont typeface="Arial"/>
              <a:buChar char="•"/>
            </a:pPr>
            <a:r>
              <a:rPr lang="en-GB" dirty="0">
                <a:latin typeface="Open Sans"/>
                <a:ea typeface="Open Sans"/>
                <a:cs typeface="Open Sans"/>
              </a:rPr>
              <a:t>be able confidently describe the energy chain and use its terminology and definitions. </a:t>
            </a:r>
          </a:p>
          <a:p>
            <a:pPr marL="171450" indent="-171450">
              <a:spcBef>
                <a:spcPts val="1000"/>
              </a:spcBef>
              <a:buFont typeface="Arial"/>
              <a:buChar char="•"/>
            </a:pPr>
            <a:r>
              <a:rPr lang="en-GB" dirty="0">
                <a:latin typeface="Open Sans"/>
                <a:ea typeface="Open Sans"/>
                <a:cs typeface="Open Sans"/>
              </a:rPr>
              <a:t>have used MAED-D to produce a simple case-study for an ideal country and generate scenario-based predictions of future energy demand</a:t>
            </a:r>
          </a:p>
          <a:p>
            <a:pPr marL="171450" indent="-171450">
              <a:spcBef>
                <a:spcPts val="1000"/>
              </a:spcBef>
              <a:buFont typeface="Arial"/>
              <a:buChar char="•"/>
            </a:pPr>
            <a:r>
              <a:rPr lang="en-GB" dirty="0">
                <a:latin typeface="Open Sans"/>
                <a:ea typeface="Open Sans"/>
                <a:cs typeface="Open Sans"/>
              </a:rPr>
              <a:t>be able to operate MAED-EL to generate hourly load curves.</a:t>
            </a:r>
          </a:p>
          <a:p>
            <a:endParaRPr lang="en-GB"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ea typeface="Open Sans"/>
                <a:cs typeface="Open Sans"/>
              </a:rPr>
              <a:t>The course is structured as a mixture of Lectures and Hands-on material.</a:t>
            </a:r>
          </a:p>
          <a:p>
            <a:endParaRPr lang="en-US"/>
          </a:p>
          <a:p>
            <a:r>
              <a:rPr lang="en-US" dirty="0">
                <a:latin typeface="Open Sans"/>
                <a:ea typeface="Open Sans"/>
                <a:cs typeface="Open Sans"/>
              </a:rPr>
              <a:t>Each lecture is split into 4 mini-lectures with two multiple choice questions at the end of each Lecture that will assess your knowledge of the theoretical concepts explained. </a:t>
            </a:r>
            <a:endParaRPr lang="en-US" dirty="0">
              <a:ea typeface="Open Sans"/>
              <a:cs typeface="Open Sans"/>
            </a:endParaRPr>
          </a:p>
          <a:p>
            <a:endParaRPr lang="en-US"/>
          </a:p>
          <a:p>
            <a:r>
              <a:rPr lang="en-US" dirty="0">
                <a:latin typeface="Open Sans"/>
              </a:rPr>
              <a:t>Every hands-on guides you through exercises to help you become familiar with the MAED tool. At the end of the exercises there will be quizzes to check that you correctly completed the practical part of the training. </a:t>
            </a:r>
            <a:endParaRPr lang="en-US" dirty="0">
              <a:latin typeface="Open Sans"/>
              <a:ea typeface="Open Sans"/>
              <a:cs typeface="Open Sans" panose="020B0606030504020204" pitchFamily="34" charset="0"/>
            </a:endParaRPr>
          </a:p>
          <a:p>
            <a:endParaRPr lang="en-US"/>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a:p>
          <a:p>
            <a:r>
              <a:rPr lang="en-GB" dirty="0">
                <a:latin typeface="Open Sans"/>
                <a:ea typeface="Open Sans"/>
                <a:cs typeface="Open Sans"/>
              </a:rPr>
              <a:t>Lecture 2 will provide an Overview of Modelling Tools and Energy System Analysis </a:t>
            </a:r>
            <a:endParaRPr lang="en-GB" dirty="0">
              <a:ea typeface="Open Sans"/>
              <a:cs typeface="Open Sans"/>
            </a:endParaRPr>
          </a:p>
          <a:p>
            <a:r>
              <a:rPr lang="en-GB" dirty="0">
                <a:latin typeface="Open Sans"/>
                <a:ea typeface="Open Sans"/>
                <a:cs typeface="Open Sans"/>
              </a:rPr>
              <a:t>Lecture 3 will cover The Energy Chain and Energy Vocabulary</a:t>
            </a:r>
          </a:p>
          <a:p>
            <a:r>
              <a:rPr lang="en-GB" dirty="0">
                <a:latin typeface="Open Sans"/>
                <a:ea typeface="Open Sans"/>
                <a:cs typeface="Open Sans"/>
              </a:rPr>
              <a:t>Lecture 4 is an Introduction to MAED-D</a:t>
            </a:r>
          </a:p>
          <a:p>
            <a:r>
              <a:rPr lang="en-GB" dirty="0">
                <a:latin typeface="Open Sans"/>
                <a:ea typeface="Open Sans"/>
                <a:cs typeface="Open Sans"/>
              </a:rPr>
              <a:t>In Lecture 5 Energy System Analysis presents the Industry Sector and its Input Data.</a:t>
            </a:r>
            <a:endParaRPr lang="en-GB"/>
          </a:p>
          <a:p>
            <a:r>
              <a:rPr lang="en-GB" dirty="0">
                <a:latin typeface="Open Sans"/>
                <a:ea typeface="Open Sans"/>
                <a:cs typeface="Open Sans"/>
              </a:rPr>
              <a:t>Lecture 6 explains the Household Sector and the necessary input data. </a:t>
            </a:r>
            <a:endParaRPr lang="en-GB"/>
          </a:p>
          <a:p>
            <a:r>
              <a:rPr lang="en-GB" dirty="0">
                <a:latin typeface="Open Sans"/>
                <a:ea typeface="Open Sans"/>
                <a:cs typeface="Open Sans"/>
              </a:rPr>
              <a:t>In Lecture 7 the scenarios development process is highlighted. </a:t>
            </a:r>
            <a:endParaRPr lang="en-GB" dirty="0"/>
          </a:p>
          <a:p>
            <a:r>
              <a:rPr lang="en-GB" dirty="0">
                <a:latin typeface="Open Sans"/>
                <a:ea typeface="Open Sans"/>
                <a:cs typeface="Open Sans"/>
              </a:rPr>
              <a:t>An introduction to MAED-E.L. is covered in Lecture 9.</a:t>
            </a:r>
            <a:endParaRPr lang="en-GB"/>
          </a:p>
          <a:p>
            <a:r>
              <a:rPr lang="en-GB" dirty="0">
                <a:latin typeface="Open Sans"/>
                <a:ea typeface="Open Sans"/>
                <a:cs typeface="Open Sans"/>
              </a:rPr>
              <a:t>And finally the structure of MAED-E.L. is explained in Lecture 10.</a:t>
            </a:r>
            <a:endParaRPr lang="en-GB"/>
          </a:p>
          <a:p>
            <a:endParaRPr lang="en-US" dirty="0">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a:cs typeface="Open Sans"/>
              </a:rPr>
              <a:t>Have had an introduction to </a:t>
            </a:r>
            <a:r>
              <a:rPr lang="en-US" dirty="0">
                <a:latin typeface="Open Sans"/>
                <a:ea typeface="Open Sans"/>
                <a:cs typeface="Open Sans"/>
              </a:rPr>
              <a:t>the</a:t>
            </a:r>
            <a:r>
              <a:rPr lang="en-US" sz="1200" dirty="0">
                <a:latin typeface="Open Sans"/>
                <a:ea typeface="Open Sans"/>
                <a:cs typeface="Open Sans"/>
              </a:rPr>
              <a:t> Model for Analysis of Energy </a:t>
            </a:r>
            <a:r>
              <a:rPr lang="en-US" dirty="0">
                <a:latin typeface="Open Sans"/>
                <a:ea typeface="Open Sans"/>
                <a:cs typeface="Open Sans"/>
              </a:rPr>
              <a:t>Systems, known as MAED.</a:t>
            </a:r>
            <a:endParaRPr lang="en-US" sz="1200" dirty="0">
              <a:latin typeface="Open Sans"/>
              <a:ea typeface="Open Sans"/>
              <a:cs typeface="Open Sans"/>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a:p>
          <a:p>
            <a:endParaRPr lang="en-GB"/>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learn how to access and install MAED </a:t>
            </a:r>
            <a:endParaRPr lang="en-GB" dirty="0">
              <a:ea typeface="Open Sans"/>
              <a:cs typeface="Open Sans"/>
            </a:endParaRPr>
          </a:p>
          <a:p>
            <a:r>
              <a:rPr lang="en-GB" dirty="0">
                <a:latin typeface="Open Sans"/>
              </a:rPr>
              <a:t>Hands-on 2 will show you how to set create, manage and edit a simple case-study in MAED-D</a:t>
            </a:r>
            <a:endParaRPr lang="en-GB" dirty="0">
              <a:latin typeface="Open Sans"/>
              <a:ea typeface="Open Sans"/>
              <a:cs typeface="Open Sans"/>
            </a:endParaRPr>
          </a:p>
          <a:p>
            <a:r>
              <a:rPr lang="en-GB" dirty="0">
                <a:latin typeface="Open Sans"/>
              </a:rPr>
              <a:t>Hands-on 3 explains how to </a:t>
            </a:r>
            <a:r>
              <a:rPr lang="en-GB">
                <a:latin typeface="Open Sans"/>
              </a:rPr>
              <a:t>reconstruct the Base Year for the Agriculture Sector; </a:t>
            </a:r>
            <a:endParaRPr lang="en-GB">
              <a:latin typeface="Open Sans"/>
              <a:ea typeface="Open Sans"/>
              <a:cs typeface="Open Sans"/>
            </a:endParaRPr>
          </a:p>
          <a:p>
            <a:r>
              <a:rPr lang="en-GB" dirty="0">
                <a:latin typeface="Open Sans"/>
              </a:rPr>
              <a:t>While In Hands-on 4, will illustrate how to </a:t>
            </a:r>
            <a:r>
              <a:rPr lang="en-GB">
                <a:latin typeface="Open Sans"/>
              </a:rPr>
              <a:t>repeat the reconstruction for the Household Sector; </a:t>
            </a:r>
            <a:endParaRPr lang="en-GB">
              <a:latin typeface="Open Sans"/>
              <a:ea typeface="Open Sans"/>
              <a:cs typeface="Open Sans"/>
            </a:endParaRPr>
          </a:p>
          <a:p>
            <a:r>
              <a:rPr lang="en-GB" dirty="0">
                <a:latin typeface="Open Sans"/>
              </a:rPr>
              <a:t>Hands-on 5 gives </a:t>
            </a:r>
            <a:r>
              <a:rPr lang="en-GB">
                <a:latin typeface="Open Sans"/>
              </a:rPr>
              <a:t>guidance</a:t>
            </a:r>
            <a:r>
              <a:rPr lang="en-GB" dirty="0">
                <a:latin typeface="Open Sans"/>
              </a:rPr>
              <a:t> on how to create scenarios for your simple MAED case-study. </a:t>
            </a:r>
            <a:endParaRPr lang="en-GB" dirty="0">
              <a:latin typeface="Open Sans"/>
              <a:ea typeface="Open Sans"/>
              <a:cs typeface="Open Sans"/>
            </a:endParaRPr>
          </a:p>
          <a:p>
            <a:r>
              <a:rPr lang="en-GB" dirty="0">
                <a:latin typeface="Open Sans"/>
              </a:rPr>
              <a:t>In Hands-on 6, will teach you how to install MAED-EL and finally in Hands-on 7 you will learn how to develop a case-study and input data into MAED-EL. </a:t>
            </a:r>
            <a:endParaRPr lang="en-GB" dirty="0">
              <a:latin typeface="Open Sans"/>
              <a:ea typeface="Open Sans"/>
              <a:cs typeface="Open Sans"/>
            </a:endParaRPr>
          </a:p>
          <a:p>
            <a:endParaRPr lang="en-GB" dirty="0">
              <a:latin typeface="Open Sans"/>
              <a:ea typeface="Open Sans"/>
              <a:cs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a:cs typeface="Open Sans" panose="020B0606030504020204" pitchFamily="34" charset="0"/>
            </a:endParaRPr>
          </a:p>
          <a:p>
            <a:r>
              <a:rPr lang="en-US" dirty="0">
                <a:latin typeface="Open Sans"/>
                <a:ea typeface="Open Sans"/>
                <a:cs typeface="Open Sans"/>
              </a:rPr>
              <a:t>In between supply and demand there can be complex transmission and distribution systems and energy system operators, making sure that supply is able to meet instantaneous demand at all times.   </a:t>
            </a:r>
            <a:endParaRPr lang="en-US" dirty="0">
              <a:ea typeface="Open Sans"/>
              <a:cs typeface="Open Sans" panose="020B0606030504020204" pitchFamily="34" charset="0"/>
            </a:endParaRPr>
          </a:p>
          <a:p>
            <a:endParaRPr lang="en-US">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a:p>
          <a:p>
            <a:r>
              <a:rPr lang="en-US">
                <a:latin typeface="Open Sans"/>
              </a:rPr>
              <a:t>However, our current consumption of fossil fuels as our main source of energy is unsustainable if we want to limit global warming to 1.5 degrees Celsius, as outlined in the special report by the International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a:latin typeface="Open Sans"/>
              <a:cs typeface="Open Sans" panose="020B0606030504020204" pitchFamily="34" charset="0"/>
            </a:endParaRPr>
          </a:p>
          <a:p>
            <a:endParaRPr lang="en-US"/>
          </a:p>
          <a:p>
            <a:r>
              <a:rPr lang="en-US">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a:latin typeface="Open Sans"/>
                <a:ea typeface="Open Sans" panose="020B0606030504020204" pitchFamily="34" charset="0"/>
                <a:cs typeface="Open Sans" panose="020B0606030504020204" pitchFamily="34" charset="0"/>
              </a:rPr>
              <a:t>material</a:t>
            </a:r>
            <a:r>
              <a:rPr lang="en-GB" sz="1200">
                <a:latin typeface="Open Sans"/>
                <a:ea typeface="Open Sans" panose="020B0606030504020204" pitchFamily="34" charset="0"/>
                <a:cs typeface="Open Sans" panose="020B0606030504020204" pitchFamily="34" charset="0"/>
              </a:rPr>
              <a:t> use.</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a:latin typeface="Open Sans"/>
                <a:ea typeface="Open Sans" panose="020B0606030504020204" pitchFamily="34" charset="0"/>
                <a:cs typeface="Open Sans" panose="020B0606030504020204" pitchFamily="34" charset="0"/>
              </a:rPr>
              <a:t>Energy system planning involves:</a:t>
            </a:r>
            <a:r>
              <a:rPr lang="en-GB">
                <a:latin typeface="Open Sans"/>
                <a:ea typeface="Open Sans" panose="020B0606030504020204" pitchFamily="34" charset="0"/>
                <a:cs typeface="Open Sans" panose="020B0606030504020204" pitchFamily="34" charset="0"/>
              </a:rPr>
              <a:t> </a:t>
            </a:r>
            <a:endParaRPr lang="en-GB" sz="120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a:latin typeface="Open Sans"/>
                <a:ea typeface="Open Sans" panose="020B0606030504020204" pitchFamily="34" charset="0"/>
                <a:cs typeface="Open Sans" panose="020B0606030504020204" pitchFamily="34" charset="0"/>
              </a:rPr>
              <a:t>understanding future energy consumption, population growth</a:t>
            </a:r>
            <a:r>
              <a:rPr lang="en-GB">
                <a:latin typeface="Open Sans"/>
                <a:ea typeface="Open Sans" panose="020B0606030504020204" pitchFamily="34" charset="0"/>
                <a:cs typeface="Open Sans" panose="020B0606030504020204" pitchFamily="34" charset="0"/>
              </a:rPr>
              <a:t>,</a:t>
            </a:r>
            <a:r>
              <a:rPr lang="en-GB" sz="1200">
                <a:latin typeface="Open Sans"/>
                <a:ea typeface="Open Sans" panose="020B0606030504020204" pitchFamily="34" charset="0"/>
                <a:cs typeface="Open Sans" panose="020B0606030504020204" pitchFamily="34" charset="0"/>
              </a:rPr>
              <a:t> and economic development</a:t>
            </a:r>
            <a:endParaRPr lang="en-GB" sz="140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a:solidFill>
                  <a:schemeClr val="tx1"/>
                </a:solidFill>
                <a:effectLst/>
                <a:latin typeface="Open Sans"/>
              </a:rPr>
              <a:t>106 U</a:t>
            </a:r>
            <a:r>
              <a:rPr lang="en-GB">
                <a:latin typeface="Open Sans"/>
              </a:rPr>
              <a:t>.</a:t>
            </a:r>
            <a:r>
              <a:rPr lang="en-GB" sz="1200" u="none" strike="noStrike" kern="1200">
                <a:solidFill>
                  <a:schemeClr val="tx1"/>
                </a:solidFill>
                <a:effectLst/>
                <a:latin typeface="Open Sans"/>
              </a:rPr>
              <a:t>S</a:t>
            </a:r>
            <a:r>
              <a:rPr lang="en-GB">
                <a:latin typeface="Open Sans"/>
              </a:rPr>
              <a:t>.</a:t>
            </a:r>
            <a:r>
              <a:rPr lang="en-GB" sz="1200" u="none" strike="noStrike" kern="1200">
                <a:solidFill>
                  <a:schemeClr val="tx1"/>
                </a:solidFill>
                <a:effectLst/>
                <a:latin typeface="Open Sans"/>
              </a:rPr>
              <a:t> dollars to 38 U</a:t>
            </a:r>
            <a:r>
              <a:rPr lang="en-GB">
                <a:latin typeface="Open Sans"/>
              </a:rPr>
              <a:t>.</a:t>
            </a:r>
            <a:r>
              <a:rPr lang="en-GB" sz="1200" u="none" strike="noStrike" kern="1200">
                <a:solidFill>
                  <a:schemeClr val="tx1"/>
                </a:solidFill>
                <a:effectLst/>
                <a:latin typeface="Open Sans"/>
              </a:rPr>
              <a:t>S</a:t>
            </a:r>
            <a:r>
              <a:rPr lang="en-GB">
                <a:latin typeface="Open Sans"/>
              </a:rPr>
              <a:t>.</a:t>
            </a:r>
            <a:r>
              <a:rPr lang="en-GB" sz="1200" u="none" strike="noStrike" kern="1200">
                <a:solidFill>
                  <a:schemeClr val="tx1"/>
                </a:solidFill>
                <a:effectLst/>
                <a:latin typeface="Open Sans"/>
              </a:rPr>
              <a:t> cent between 1978 and 2019. That is a drastic drop in cost of 99.6 percent.</a:t>
            </a: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However, the useful cost value is often the cost per Kilowatt </a:t>
            </a:r>
            <a:r>
              <a:rPr lang="en-GB">
                <a:latin typeface="Open Sans"/>
              </a:rPr>
              <a:t>hour, a </a:t>
            </a:r>
            <a:r>
              <a:rPr lang="en-GB" sz="1200" u="none" strike="noStrike" kern="1200">
                <a:solidFill>
                  <a:schemeClr val="tx1"/>
                </a:solidFill>
                <a:effectLst/>
                <a:latin typeface="Open Sans"/>
              </a:rPr>
              <a:t>unit of energy</a:t>
            </a:r>
            <a:r>
              <a:rPr lang="en-GB">
                <a:latin typeface="Open Sans"/>
              </a:rPr>
              <a:t>.</a:t>
            </a:r>
            <a:r>
              <a:rPr lang="en-GB" sz="1200" u="none" strike="noStrike" kern="1200">
                <a:solidFill>
                  <a:schemeClr val="tx1"/>
                </a:solidFill>
                <a:effectLst/>
                <a:latin typeface="Open Sans"/>
              </a:rPr>
              <a:t> If we consider the cost of solar P</a:t>
            </a:r>
            <a:r>
              <a:rPr lang="en-GB">
                <a:latin typeface="Open Sans"/>
              </a:rPr>
              <a:t>.</a:t>
            </a:r>
            <a:r>
              <a:rPr lang="en-GB" sz="1200" u="none" strike="noStrike" kern="1200">
                <a:solidFill>
                  <a:schemeClr val="tx1"/>
                </a:solidFill>
                <a:effectLst/>
                <a:latin typeface="Open Sans"/>
              </a:rPr>
              <a:t>V</a:t>
            </a:r>
            <a:r>
              <a:rPr lang="en-GB">
                <a:latin typeface="Open Sans"/>
              </a:rPr>
              <a:t>.</a:t>
            </a:r>
            <a:r>
              <a:rPr lang="en-GB" sz="1200" u="none" strike="noStrike" kern="1200">
                <a:solidFill>
                  <a:schemeClr val="tx1"/>
                </a:solidFill>
                <a:effectLst/>
                <a:latin typeface="Open Sans"/>
              </a:rPr>
              <a:t> in the context of other electricity generation sources, as </a:t>
            </a:r>
            <a:r>
              <a:rPr lang="en-GB">
                <a:latin typeface="Open Sans"/>
              </a:rPr>
              <a:t>is shown in</a:t>
            </a:r>
            <a:r>
              <a:rPr lang="en-GB" sz="1200" u="none" strike="noStrike" kern="120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a:latin typeface="Open Sans"/>
              </a:rPr>
              <a:t> percent. </a:t>
            </a:r>
            <a:endParaRPr lang="en-GB" sz="1200" u="none" strike="noStrike" kern="1200">
              <a:solidFill>
                <a:schemeClr val="tx1"/>
              </a:solidFill>
              <a:effectLst/>
              <a:latin typeface="Open Sans"/>
              <a:cs typeface="Open Sans" panose="020B0606030504020204" pitchFamily="34" charset="0"/>
            </a:endParaRPr>
          </a:p>
          <a:p>
            <a:endParaRPr lang="en-GB" sz="1200" u="none" strike="noStrike" kern="120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Open Sans"/>
              </a:rPr>
              <a:t>The provision of clean energy is already under way, driven by the falling costs. </a:t>
            </a:r>
            <a:endParaRPr lang="en-US"/>
          </a:p>
          <a:p>
            <a:endParaRPr lang="en-US"/>
          </a:p>
          <a:p>
            <a:r>
              <a:rPr lang="en-US">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a:solidFill>
                  <a:schemeClr val="tx1"/>
                </a:solidFill>
                <a:effectLst/>
                <a:latin typeface="Open Sans"/>
              </a:rPr>
              <a:t>In 2019, approximately 11 percent of global energy was produced by renewables.</a:t>
            </a: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The figure on the right zooms in to the electricity system, discounting the transport and space heating and cooling sectors. Electricity systems tend to be easier to decarbonise. It is clear that our transition to renewable generation is </a:t>
            </a:r>
            <a:r>
              <a:rPr lang="en-GB">
                <a:latin typeface="Open Sans"/>
              </a:rPr>
              <a:t>under way</a:t>
            </a:r>
            <a:r>
              <a:rPr lang="en-GB" sz="1200" u="none" strike="noStrike" kern="1200">
                <a:solidFill>
                  <a:schemeClr val="tx1"/>
                </a:solidFill>
                <a:effectLst/>
                <a:latin typeface="Open Sans"/>
              </a:rPr>
              <a:t>. In 2019, over 7 thousand </a:t>
            </a:r>
            <a:r>
              <a:rPr lang="en-GB">
                <a:latin typeface="Open Sans"/>
              </a:rPr>
              <a:t>tera</a:t>
            </a:r>
            <a:r>
              <a:rPr lang="en-GB" sz="1200" u="none" strike="noStrike" kern="1200">
                <a:solidFill>
                  <a:schemeClr val="tx1"/>
                </a:solidFill>
                <a:effectLst/>
                <a:latin typeface="Open Sans"/>
              </a:rPr>
              <a:t> watt hours of energy were produced from renewable technologies.</a:t>
            </a:r>
            <a:endParaRPr lang="en-GB" sz="1200" u="none" strike="noStrike" kern="1200">
              <a:solidFill>
                <a:schemeClr val="tx1"/>
              </a:solidFill>
              <a:effectLst/>
              <a:latin typeface="Open Sans"/>
              <a:cs typeface="Open Sans" panose="020B0606030504020204" pitchFamily="34" charset="0"/>
            </a:endParaRPr>
          </a:p>
          <a:p>
            <a:endParaRPr lang="en-GB" sz="1200" u="none" strike="noStrike" kern="1200">
              <a:solidFill>
                <a:schemeClr val="tx1"/>
              </a:solidFill>
              <a:effectLst/>
              <a:ea typeface="+mn-ea"/>
              <a:cs typeface="+mn-cs"/>
            </a:endParaRPr>
          </a:p>
          <a:p>
            <a:r>
              <a:rPr lang="en-GB" sz="1200" u="none" strike="noStrike" kern="1200">
                <a:solidFill>
                  <a:schemeClr val="tx1"/>
                </a:solidFill>
                <a:effectLst/>
                <a:latin typeface="Open Sans"/>
              </a:rPr>
              <a:t>However, renewable energy generation is very different to fossil </a:t>
            </a:r>
            <a:r>
              <a:rPr lang="en-GB">
                <a:latin typeface="Open Sans"/>
              </a:rPr>
              <a:t>fuels, generation </a:t>
            </a:r>
            <a:r>
              <a:rPr lang="en-GB" sz="1200" u="none" strike="noStrike" kern="120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a:latin typeface="Open Sans"/>
              </a:rPr>
              <a:t> </a:t>
            </a:r>
            <a:endParaRPr lang="en-GB" sz="1200" u="none" strike="noStrike" kern="1200">
              <a:solidFill>
                <a:schemeClr val="tx1"/>
              </a:solidFill>
              <a:effectLst/>
              <a:latin typeface="Open Sans"/>
              <a:cs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F1E442-558B-4ECF-9AF6-12BA54AEEEE8}"/>
              </a:ext>
            </a:extLst>
          </p:cNvPr>
          <p:cNvSpPr txBox="1">
            <a:spLocks/>
          </p:cNvSpPr>
          <p:nvPr userDrawn="1"/>
        </p:nvSpPr>
        <p:spPr>
          <a:xfrm>
            <a:off x="11701463" y="6456363"/>
            <a:ext cx="454025"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58293345-4715-4ABF-A600-A6F12C48A962}"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fontAlgn="auto">
                <a:spcBef>
                  <a:spcPts val="0"/>
                </a:spcBef>
                <a:spcAft>
                  <a:spcPts val="0"/>
                </a:spcAft>
                <a:defRPr/>
              </a:pP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Slide Number Placeholder 5">
            <a:extLst>
              <a:ext uri="{FF2B5EF4-FFF2-40B4-BE49-F238E27FC236}">
                <a16:creationId xmlns:a16="http://schemas.microsoft.com/office/drawing/2014/main" id="{7E06DC46-F59A-4825-8AE6-1354C199500D}"/>
              </a:ext>
            </a:extLst>
          </p:cNvPr>
          <p:cNvSpPr txBox="1">
            <a:spLocks/>
          </p:cNvSpPr>
          <p:nvPr userDrawn="1"/>
        </p:nvSpPr>
        <p:spPr>
          <a:xfrm>
            <a:off x="11798300" y="6492875"/>
            <a:ext cx="3937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B8DFA00-C2CB-4DFB-81F3-43F83E025139}" type="slidenum">
              <a:rPr lang="en-US" b="0" i="0" smtClean="0">
                <a:latin typeface="Open Sans" panose="020B0606030504020204" pitchFamily="34" charset="0"/>
              </a:rPr>
              <a:pPr fontAlgn="auto">
                <a:spcBef>
                  <a:spcPts val="0"/>
                </a:spcBef>
                <a:spcAft>
                  <a:spcPts val="0"/>
                </a:spcAft>
                <a:defRPr/>
              </a:pPr>
              <a:t>‹#›</a:t>
            </a:fld>
            <a:endParaRPr lang="en-US" b="0" i="0">
              <a:latin typeface="Open Sans" panose="020B0606030504020204" pitchFamily="34" charset="0"/>
            </a:endParaRPr>
          </a:p>
        </p:txBody>
      </p:sp>
      <p:pic>
        <p:nvPicPr>
          <p:cNvPr id="6" name="Picture 6" descr="A picture containing background pattern&#10;&#10;Description automatically generated">
            <a:extLst>
              <a:ext uri="{FF2B5EF4-FFF2-40B4-BE49-F238E27FC236}">
                <a16:creationId xmlns:a16="http://schemas.microsoft.com/office/drawing/2014/main" id="{E5308BF7-2196-4445-BA77-9306E454B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Date Placeholder 3">
            <a:extLst>
              <a:ext uri="{FF2B5EF4-FFF2-40B4-BE49-F238E27FC236}">
                <a16:creationId xmlns:a16="http://schemas.microsoft.com/office/drawing/2014/main" id="{6229BC06-06E7-474E-90DB-0B37DE79F109}"/>
              </a:ext>
            </a:extLst>
          </p:cNvPr>
          <p:cNvSpPr>
            <a:spLocks noGrp="1"/>
          </p:cNvSpPr>
          <p:nvPr>
            <p:ph type="dt" sz="half" idx="10"/>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BDFEE2A0-BA75-462B-B84F-D59CFC4AC0FD}"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FB1252B7-1175-4F12-A002-067E21C1E4D8}"/>
              </a:ext>
            </a:extLst>
          </p:cNvPr>
          <p:cNvSpPr>
            <a:spLocks noGrp="1"/>
          </p:cNvSpPr>
          <p:nvPr>
            <p:ph type="ftr" sz="quarter" idx="11"/>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Tree>
    <p:extLst>
      <p:ext uri="{BB962C8B-B14F-4D97-AF65-F5344CB8AC3E}">
        <p14:creationId xmlns:p14="http://schemas.microsoft.com/office/powerpoint/2010/main" val="1528493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A085BA85-76D9-4F8F-AB3D-190542F9D4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207808"/>
            <a:ext cx="10515600" cy="1325563"/>
          </a:xfrm>
        </p:spPr>
        <p:txBody>
          <a:bodyPr anchor="b"/>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p>
        </p:txBody>
      </p:sp>
      <p:sp>
        <p:nvSpPr>
          <p:cNvPr id="7"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5" name="Date Placeholder 2">
            <a:extLst>
              <a:ext uri="{FF2B5EF4-FFF2-40B4-BE49-F238E27FC236}">
                <a16:creationId xmlns:a16="http://schemas.microsoft.com/office/drawing/2014/main" id="{C8FE5922-5D43-4A6C-94CC-012AD668C0D7}"/>
              </a:ext>
            </a:extLst>
          </p:cNvPr>
          <p:cNvSpPr>
            <a:spLocks noGrp="1"/>
          </p:cNvSpPr>
          <p:nvPr>
            <p:ph type="dt" sz="half" idx="14"/>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7F3D7FF6-97A2-432E-8101-99E11A739477}" type="datetimeFigureOut">
              <a:rPr lang="en-US" smtClean="0"/>
              <a:pPr>
                <a:defRPr/>
              </a:pPr>
              <a:t>3/19/2023</a:t>
            </a:fld>
            <a:endParaRPr lang="en-US"/>
          </a:p>
        </p:txBody>
      </p:sp>
      <p:sp>
        <p:nvSpPr>
          <p:cNvPr id="6" name="Footer Placeholder 3">
            <a:extLst>
              <a:ext uri="{FF2B5EF4-FFF2-40B4-BE49-F238E27FC236}">
                <a16:creationId xmlns:a16="http://schemas.microsoft.com/office/drawing/2014/main" id="{01DFEEBA-6989-4FE9-893E-E395EA960E9F}"/>
              </a:ext>
            </a:extLst>
          </p:cNvPr>
          <p:cNvSpPr>
            <a:spLocks noGrp="1"/>
          </p:cNvSpPr>
          <p:nvPr>
            <p:ph type="ftr" sz="quarter" idx="15"/>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8" name="Slide Number Placeholder 4">
            <a:extLst>
              <a:ext uri="{FF2B5EF4-FFF2-40B4-BE49-F238E27FC236}">
                <a16:creationId xmlns:a16="http://schemas.microsoft.com/office/drawing/2014/main" id="{7861D7FD-E048-464A-B972-C827ED68B077}"/>
              </a:ext>
            </a:extLst>
          </p:cNvPr>
          <p:cNvSpPr>
            <a:spLocks noGrp="1"/>
          </p:cNvSpPr>
          <p:nvPr>
            <p:ph type="sldNum" sz="quarter" idx="16"/>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B140C725-9315-4FAE-8470-E7079EE5FB65}" type="slidenum">
              <a:rPr lang="en-US" smtClean="0"/>
              <a:pPr>
                <a:defRPr/>
              </a:pPr>
              <a:t>‹#›</a:t>
            </a:fld>
            <a:endParaRPr lang="en-US"/>
          </a:p>
        </p:txBody>
      </p:sp>
    </p:spTree>
    <p:extLst>
      <p:ext uri="{BB962C8B-B14F-4D97-AF65-F5344CB8AC3E}">
        <p14:creationId xmlns:p14="http://schemas.microsoft.com/office/powerpoint/2010/main" val="1159850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6" descr="Graphical user interface, text&#10;&#10;Description automatically generated">
            <a:extLst>
              <a:ext uri="{FF2B5EF4-FFF2-40B4-BE49-F238E27FC236}">
                <a16:creationId xmlns:a16="http://schemas.microsoft.com/office/drawing/2014/main" id="{70D64FD4-1D78-4109-83DC-BA149D9792C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77813"/>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0">
            <a:extLst>
              <a:ext uri="{FF2B5EF4-FFF2-40B4-BE49-F238E27FC236}">
                <a16:creationId xmlns:a16="http://schemas.microsoft.com/office/drawing/2014/main" id="{17BA69C4-8390-47FA-8ADB-B5627EC94F59}"/>
              </a:ext>
            </a:extLst>
          </p:cNvPr>
          <p:cNvSpPr txBox="1">
            <a:spLocks/>
          </p:cNvSpPr>
          <p:nvPr userDrawn="1"/>
        </p:nvSpPr>
        <p:spPr>
          <a:xfrm>
            <a:off x="887413" y="11113"/>
            <a:ext cx="7651750" cy="1370012"/>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endParaRPr lang="en-GB" sz="4400" b="0" i="0">
              <a:latin typeface="Open Sans" panose="020B0606030504020204" pitchFamily="34" charset="0"/>
              <a:ea typeface="Open Sans" panose="020B0606030504020204" pitchFamily="34" charset="0"/>
              <a:cs typeface="Open Sans" panose="020B0606030504020204" pitchFamily="34" charset="0"/>
              <a:sym typeface="Bodoni SvtyTwo ITC TT-Book"/>
            </a:endParaRPr>
          </a:p>
        </p:txBody>
      </p:sp>
      <p:sp>
        <p:nvSpPr>
          <p:cNvPr id="6" name="Title 10">
            <a:extLst>
              <a:ext uri="{FF2B5EF4-FFF2-40B4-BE49-F238E27FC236}">
                <a16:creationId xmlns:a16="http://schemas.microsoft.com/office/drawing/2014/main" id="{ECEB3564-BDCC-4D21-A3D5-AB121EF9EB4C}"/>
              </a:ext>
            </a:extLst>
          </p:cNvPr>
          <p:cNvSpPr txBox="1">
            <a:spLocks/>
          </p:cNvSpPr>
          <p:nvPr userDrawn="1"/>
        </p:nvSpPr>
        <p:spPr>
          <a:xfrm>
            <a:off x="835025" y="46038"/>
            <a:ext cx="7651750" cy="1362075"/>
          </a:xfrm>
          <a:prstGeom prst="rect">
            <a:avLst/>
          </a:prstGeom>
        </p:spPr>
        <p:txBody>
          <a:bodyPr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GB" sz="4400" b="0" i="0">
              <a:latin typeface="Open Sans" panose="020B0606030504020204" pitchFamily="34" charset="0"/>
            </a:endParaRPr>
          </a:p>
        </p:txBody>
      </p:sp>
      <p:sp>
        <p:nvSpPr>
          <p:cNvPr id="3" name="Content Placeholder 2"/>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7" name="Date Placeholder 3">
            <a:extLst>
              <a:ext uri="{FF2B5EF4-FFF2-40B4-BE49-F238E27FC236}">
                <a16:creationId xmlns:a16="http://schemas.microsoft.com/office/drawing/2014/main" id="{3678939F-52D2-4F78-B57F-3EF89ED63B26}"/>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7B88A716-CD3D-4843-93F1-1F683A7905A2}"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2DCD0341-EFF5-4CA0-853D-F38B277A2FF2}"/>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D3A89DD1-BA30-42DF-98B7-78BE56424FF9}"/>
              </a:ext>
            </a:extLst>
          </p:cNvPr>
          <p:cNvSpPr>
            <a:spLocks noGrp="1"/>
          </p:cNvSpPr>
          <p:nvPr>
            <p:ph type="sldNum" sz="quarter" idx="16"/>
          </p:nvPr>
        </p:nvSpPr>
        <p:spPr>
          <a:xfrm>
            <a:off x="11785600" y="6497638"/>
            <a:ext cx="406400" cy="365125"/>
          </a:xfrm>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47E19023-B420-4766-B188-5B81DB68248C}" type="slidenum">
              <a:rPr lang="en-US" smtClean="0"/>
              <a:pPr>
                <a:defRPr/>
              </a:pPr>
              <a:t>‹#›</a:t>
            </a:fld>
            <a:endParaRPr lang="en-US"/>
          </a:p>
        </p:txBody>
      </p:sp>
    </p:spTree>
    <p:extLst>
      <p:ext uri="{BB962C8B-B14F-4D97-AF65-F5344CB8AC3E}">
        <p14:creationId xmlns:p14="http://schemas.microsoft.com/office/powerpoint/2010/main" val="1540190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F436EDEC-FA4D-4039-8ECB-45C8032278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3">
            <a:extLst>
              <a:ext uri="{FF2B5EF4-FFF2-40B4-BE49-F238E27FC236}">
                <a16:creationId xmlns:a16="http://schemas.microsoft.com/office/drawing/2014/main" id="{424D2FF1-A204-4697-9DCC-2C1B1F916009}"/>
              </a:ext>
            </a:extLst>
          </p:cNvPr>
          <p:cNvSpPr txBox="1">
            <a:spLocks/>
          </p:cNvSpPr>
          <p:nvPr userDrawn="1"/>
        </p:nvSpPr>
        <p:spPr>
          <a:xfrm>
            <a:off x="865188" y="1425575"/>
            <a:ext cx="5992812" cy="3489325"/>
          </a:xfrm>
          <a:prstGeom prst="rect">
            <a:avLst/>
          </a:prstGeom>
        </p:spPr>
        <p:txBody>
          <a:bodyP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endParaRPr lang="en-US" sz="2000" b="0" i="0">
              <a:solidFill>
                <a:schemeClr val="accent5">
                  <a:lumMod val="60000"/>
                  <a:lumOff val="40000"/>
                </a:schemeClr>
              </a:solidFill>
              <a:latin typeface="Open Sans" panose="020B0606030504020204" pitchFamily="34" charset="0"/>
              <a:cs typeface="Open Sans" panose="020B0606030504020204" pitchFamily="34" charset="0"/>
            </a:endParaRPr>
          </a:p>
        </p:txBody>
      </p:sp>
      <p:sp>
        <p:nvSpPr>
          <p:cNvPr id="7" name="Title 1">
            <a:extLst>
              <a:ext uri="{FF2B5EF4-FFF2-40B4-BE49-F238E27FC236}">
                <a16:creationId xmlns:a16="http://schemas.microsoft.com/office/drawing/2014/main" id="{39BA4316-C9D7-422B-A2C3-0FE01131358F}"/>
              </a:ext>
            </a:extLst>
          </p:cNvPr>
          <p:cNvSpPr txBox="1">
            <a:spLocks/>
          </p:cNvSpPr>
          <p:nvPr userDrawn="1"/>
        </p:nvSpPr>
        <p:spPr bwMode="auto">
          <a:xfrm>
            <a:off x="987425" y="198438"/>
            <a:ext cx="10515600" cy="1325562"/>
          </a:xfrm>
          <a:prstGeom prst="rect">
            <a:avLst/>
          </a:prstGeom>
          <a:noFill/>
          <a:ln>
            <a:noFill/>
          </a:ln>
        </p:spPr>
        <p:txBody>
          <a:bodyPr anchor="b"/>
          <a:lstStyle>
            <a:lvl1pPr algn="l" rtl="0" fontAlgn="base">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eaLnBrk="1" hangingPunct="1">
              <a:defRPr/>
            </a:pPr>
            <a:r>
              <a:rPr lang="en-GB" b="0" i="0">
                <a:latin typeface="Open Sans" panose="020B0606030504020204" pitchFamily="34" charset="0"/>
                <a:ea typeface="Open Sans" panose="020B0606030504020204" pitchFamily="34" charset="0"/>
                <a:cs typeface="Open Sans" panose="020B0606030504020204" pitchFamily="34" charset="0"/>
              </a:rPr>
              <a:t>Click to edit Master title style</a:t>
            </a:r>
            <a:endParaRPr lang="en-US" b="0" i="0">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831850" y="1709738"/>
            <a:ext cx="10515600" cy="2852737"/>
          </a:xfrm>
        </p:spPr>
        <p:txBody>
          <a:bodyPr anchor="b"/>
          <a:lstStyle>
            <a:lvl1pPr>
              <a:defRPr sz="60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1" name="Google Shape;29;p4"/>
          <p:cNvSpPr txBox="1">
            <a:spLocks noGrp="1"/>
          </p:cNvSpPr>
          <p:nvPr>
            <p:ph type="body" idx="13"/>
          </p:nvPr>
        </p:nvSpPr>
        <p:spPr>
          <a:xfrm>
            <a:off x="887215" y="1533371"/>
            <a:ext cx="10251600" cy="4262298"/>
          </a:xfrm>
          <a:prstGeom prst="rect">
            <a:avLst/>
          </a:prstGeom>
        </p:spPr>
        <p:txBody>
          <a:bodyPr spcFirstLastPara="1" lIns="91425" tIns="91425" rIns="91425" bIns="91425">
            <a:normAutofit/>
          </a:bodyPr>
          <a:lstStyle>
            <a:lvl1pPr marL="194729" lvl="0" indent="0">
              <a:spcBef>
                <a:spcPts val="0"/>
              </a:spcBef>
              <a:spcAft>
                <a:spcPts val="0"/>
              </a:spcAft>
              <a:buSzPts val="1300"/>
              <a:buNone/>
              <a:defRPr sz="2000"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8" name="Date Placeholder 3">
            <a:extLst>
              <a:ext uri="{FF2B5EF4-FFF2-40B4-BE49-F238E27FC236}">
                <a16:creationId xmlns:a16="http://schemas.microsoft.com/office/drawing/2014/main" id="{4C14ECF0-A38C-477B-BAE5-685BE418D59F}"/>
              </a:ext>
            </a:extLst>
          </p:cNvPr>
          <p:cNvSpPr>
            <a:spLocks noGrp="1"/>
          </p:cNvSpPr>
          <p:nvPr>
            <p:ph type="dt" sz="half" idx="14"/>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A32E54A4-AC34-480D-8CF5-5A8173F9FFA0}" type="datetimeFigureOut">
              <a:rPr lang="en-US" smtClean="0"/>
              <a:pPr>
                <a:defRPr/>
              </a:pPr>
              <a:t>3/19/2023</a:t>
            </a:fld>
            <a:endParaRPr lang="en-US"/>
          </a:p>
        </p:txBody>
      </p:sp>
      <p:sp>
        <p:nvSpPr>
          <p:cNvPr id="9" name="Footer Placeholder 4">
            <a:extLst>
              <a:ext uri="{FF2B5EF4-FFF2-40B4-BE49-F238E27FC236}">
                <a16:creationId xmlns:a16="http://schemas.microsoft.com/office/drawing/2014/main" id="{E7DC3E5F-6CCA-41DC-912F-94BF8BDF9993}"/>
              </a:ext>
            </a:extLst>
          </p:cNvPr>
          <p:cNvSpPr>
            <a:spLocks noGrp="1"/>
          </p:cNvSpPr>
          <p:nvPr>
            <p:ph type="ftr" sz="quarter" idx="15"/>
          </p:nvPr>
        </p:nvSpPr>
        <p:spPr/>
        <p:txBody>
          <a:bodyPr/>
          <a:lstStyle>
            <a:lvl1pPr>
              <a:defRPr b="0" i="0" dirty="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10" name="Slide Number Placeholder 5">
            <a:extLst>
              <a:ext uri="{FF2B5EF4-FFF2-40B4-BE49-F238E27FC236}">
                <a16:creationId xmlns:a16="http://schemas.microsoft.com/office/drawing/2014/main" id="{1F83199D-ADA0-4E41-9788-3D43A074FAA8}"/>
              </a:ext>
            </a:extLst>
          </p:cNvPr>
          <p:cNvSpPr>
            <a:spLocks noGrp="1"/>
          </p:cNvSpPr>
          <p:nvPr>
            <p:ph type="sldNum" sz="quarter" idx="16"/>
          </p:nvPr>
        </p:nvSpPr>
        <p:spPr/>
        <p:txBody>
          <a:bodyPr/>
          <a:lstStyle>
            <a:lvl1pPr>
              <a:defRPr b="0" i="0" smtClean="0">
                <a:latin typeface="Open Sans" panose="020B0606030504020204" pitchFamily="34" charset="0"/>
                <a:ea typeface="Open Sans" panose="020B0606030504020204" pitchFamily="34" charset="0"/>
                <a:cs typeface="Open Sans" panose="020B0606030504020204" pitchFamily="34" charset="0"/>
              </a:defRPr>
            </a:lvl1pPr>
          </a:lstStyle>
          <a:p>
            <a:pPr>
              <a:defRPr/>
            </a:pPr>
            <a:fld id="{61732825-D4E8-42F0-80DC-E3500B69BD1F}" type="slidenum">
              <a:rPr lang="en-US" smtClean="0"/>
              <a:pPr>
                <a:defRPr/>
              </a:pPr>
              <a:t>‹#›</a:t>
            </a:fld>
            <a:endParaRPr lang="en-US"/>
          </a:p>
        </p:txBody>
      </p:sp>
    </p:spTree>
    <p:extLst>
      <p:ext uri="{BB962C8B-B14F-4D97-AF65-F5344CB8AC3E}">
        <p14:creationId xmlns:p14="http://schemas.microsoft.com/office/powerpoint/2010/main" val="336960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1C22640E-2865-4F92-9827-041D353F9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9CC1C8A-829F-486A-9222-1930C2A4A234}"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94C1EBCF-9A51-41F4-8796-CFAF8F42581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912C38BB-12DE-4395-904C-F62AEC24DEA5}"/>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1A0B8CC-343E-42DA-8E2A-FCFD82EDF053}" type="slidenum">
              <a:rPr lang="en-US" smtClean="0"/>
              <a:pPr>
                <a:defRPr/>
              </a:pPr>
              <a:t>‹#›</a:t>
            </a:fld>
            <a:endParaRPr lang="en-US"/>
          </a:p>
        </p:txBody>
      </p:sp>
    </p:spTree>
    <p:extLst>
      <p:ext uri="{BB962C8B-B14F-4D97-AF65-F5344CB8AC3E}">
        <p14:creationId xmlns:p14="http://schemas.microsoft.com/office/powerpoint/2010/main" val="3987863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931492D6-25FF-457E-8378-15157A3600EF}"/>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55D33A7-DC55-468F-BB04-51BAA9E80EEE}" type="datetimeFigureOut">
              <a:rPr lang="en-US" smtClean="0"/>
              <a:pPr>
                <a:defRPr/>
              </a:pPr>
              <a:t>3/19/2023</a:t>
            </a:fld>
            <a:endParaRPr lang="en-US"/>
          </a:p>
        </p:txBody>
      </p:sp>
      <p:sp>
        <p:nvSpPr>
          <p:cNvPr id="8" name="Footer Placeholder 4">
            <a:extLst>
              <a:ext uri="{FF2B5EF4-FFF2-40B4-BE49-F238E27FC236}">
                <a16:creationId xmlns:a16="http://schemas.microsoft.com/office/drawing/2014/main" id="{C8140141-7523-43A7-AE3F-52151BB3487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9" name="Slide Number Placeholder 5">
            <a:extLst>
              <a:ext uri="{FF2B5EF4-FFF2-40B4-BE49-F238E27FC236}">
                <a16:creationId xmlns:a16="http://schemas.microsoft.com/office/drawing/2014/main" id="{4A599E9C-3C5F-45CB-9E56-9A3543F0C019}"/>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0CD65B42-BBDD-4606-B48F-BADA23212FF8}" type="slidenum">
              <a:rPr lang="en-US" smtClean="0"/>
              <a:pPr>
                <a:defRPr/>
              </a:pPr>
              <a:t>‹#›</a:t>
            </a:fld>
            <a:endParaRPr lang="en-US"/>
          </a:p>
        </p:txBody>
      </p:sp>
    </p:spTree>
    <p:extLst>
      <p:ext uri="{BB962C8B-B14F-4D97-AF65-F5344CB8AC3E}">
        <p14:creationId xmlns:p14="http://schemas.microsoft.com/office/powerpoint/2010/main" val="1580485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Date Placeholder 3">
            <a:extLst>
              <a:ext uri="{FF2B5EF4-FFF2-40B4-BE49-F238E27FC236}">
                <a16:creationId xmlns:a16="http://schemas.microsoft.com/office/drawing/2014/main" id="{192F1AF2-A908-46AD-9103-86F3C9717C4A}"/>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600B5346-6676-4D1F-8813-5334D50A5F8F}" type="datetimeFigureOut">
              <a:rPr lang="en-US" smtClean="0"/>
              <a:pPr>
                <a:defRPr/>
              </a:pPr>
              <a:t>3/19/2023</a:t>
            </a:fld>
            <a:endParaRPr lang="en-US"/>
          </a:p>
        </p:txBody>
      </p:sp>
      <p:sp>
        <p:nvSpPr>
          <p:cNvPr id="4" name="Footer Placeholder 4">
            <a:extLst>
              <a:ext uri="{FF2B5EF4-FFF2-40B4-BE49-F238E27FC236}">
                <a16:creationId xmlns:a16="http://schemas.microsoft.com/office/drawing/2014/main" id="{8FED3185-F94B-44D5-8B29-FFCBD27D9F6F}"/>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5" name="Slide Number Placeholder 5">
            <a:extLst>
              <a:ext uri="{FF2B5EF4-FFF2-40B4-BE49-F238E27FC236}">
                <a16:creationId xmlns:a16="http://schemas.microsoft.com/office/drawing/2014/main" id="{102BD98D-0499-412B-B0A4-5D4B0C5AE658}"/>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1F6B351-3C93-44C3-8C57-39E9F399D429}" type="slidenum">
              <a:rPr lang="en-US" smtClean="0"/>
              <a:pPr>
                <a:defRPr/>
              </a:pPr>
              <a:t>‹#›</a:t>
            </a:fld>
            <a:endParaRPr lang="en-US"/>
          </a:p>
        </p:txBody>
      </p:sp>
    </p:spTree>
    <p:extLst>
      <p:ext uri="{BB962C8B-B14F-4D97-AF65-F5344CB8AC3E}">
        <p14:creationId xmlns:p14="http://schemas.microsoft.com/office/powerpoint/2010/main" val="173935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4667050-48AC-4A70-B850-5222D557A70E}"/>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DD1FCBAA-8979-4529-BD81-75B0E5C28C34}" type="datetimeFigureOut">
              <a:rPr lang="en-US" smtClean="0"/>
              <a:pPr>
                <a:defRPr/>
              </a:pPr>
              <a:t>3/19/2023</a:t>
            </a:fld>
            <a:endParaRPr lang="en-US"/>
          </a:p>
        </p:txBody>
      </p:sp>
      <p:sp>
        <p:nvSpPr>
          <p:cNvPr id="3" name="Footer Placeholder 4">
            <a:extLst>
              <a:ext uri="{FF2B5EF4-FFF2-40B4-BE49-F238E27FC236}">
                <a16:creationId xmlns:a16="http://schemas.microsoft.com/office/drawing/2014/main" id="{C5C75C89-FF9A-4B9D-AE08-4C201C58CE55}"/>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4" name="Slide Number Placeholder 5">
            <a:extLst>
              <a:ext uri="{FF2B5EF4-FFF2-40B4-BE49-F238E27FC236}">
                <a16:creationId xmlns:a16="http://schemas.microsoft.com/office/drawing/2014/main" id="{624EEAFD-A5B7-401A-B45A-FEAA4305A4CF}"/>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378235DA-E438-4A8C-8420-EFC0B04DF2A4}" type="slidenum">
              <a:rPr lang="en-US" smtClean="0"/>
              <a:pPr>
                <a:defRPr/>
              </a:pPr>
              <a:t>‹#›</a:t>
            </a:fld>
            <a:endParaRPr lang="en-US"/>
          </a:p>
        </p:txBody>
      </p:sp>
    </p:spTree>
    <p:extLst>
      <p:ext uri="{BB962C8B-B14F-4D97-AF65-F5344CB8AC3E}">
        <p14:creationId xmlns:p14="http://schemas.microsoft.com/office/powerpoint/2010/main" val="165066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b="0" i="0">
                <a:latin typeface="Open Sans" panose="020B0606030504020204" pitchFamily="34" charset="0"/>
                <a:ea typeface="Open Sans" panose="020B0606030504020204" pitchFamily="34" charset="0"/>
                <a:cs typeface="Open Sans" panose="020B0606030504020204" pitchFamily="34" charset="0"/>
              </a:defRPr>
            </a:lvl1pPr>
            <a:lvl2pPr>
              <a:defRPr sz="2800" b="0" i="0">
                <a:latin typeface="Open Sans" panose="020B0606030504020204" pitchFamily="34" charset="0"/>
                <a:ea typeface="Open Sans" panose="020B0606030504020204" pitchFamily="34" charset="0"/>
                <a:cs typeface="Open Sans" panose="020B0606030504020204" pitchFamily="34" charset="0"/>
              </a:defRPr>
            </a:lvl2pPr>
            <a:lvl3pPr>
              <a:defRPr sz="2400" b="0" i="0">
                <a:latin typeface="Open Sans" panose="020B0606030504020204" pitchFamily="34" charset="0"/>
                <a:ea typeface="Open Sans" panose="020B0606030504020204" pitchFamily="34" charset="0"/>
                <a:cs typeface="Open Sans" panose="020B0606030504020204" pitchFamily="34" charset="0"/>
              </a:defRPr>
            </a:lvl3pPr>
            <a:lvl4pPr>
              <a:defRPr sz="2000" b="0" i="0">
                <a:latin typeface="Open Sans" panose="020B0606030504020204" pitchFamily="34" charset="0"/>
                <a:ea typeface="Open Sans" panose="020B0606030504020204" pitchFamily="34" charset="0"/>
                <a:cs typeface="Open Sans" panose="020B0606030504020204" pitchFamily="34" charset="0"/>
              </a:defRPr>
            </a:lvl4pPr>
            <a:lvl5pPr>
              <a:defRPr sz="2000" b="0" i="0">
                <a:latin typeface="Open Sans" panose="020B0606030504020204" pitchFamily="34" charset="0"/>
                <a:ea typeface="Open Sans" panose="020B0606030504020204" pitchFamily="34" charset="0"/>
                <a:cs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760AC549-91F9-438A-B42B-59D29E28EFBB}"/>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A07D6DFC-3332-4E84-87C0-5ACB4C3D343B}"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33B50DDA-537B-40DC-B841-67BBA9039AB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6BD44D9D-C746-42F3-A0DA-D0A6A8F94BA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15FAC9FB-9D01-4809-9F2F-D597455790DA}" type="slidenum">
              <a:rPr lang="en-US" smtClean="0"/>
              <a:pPr>
                <a:defRPr/>
              </a:pPr>
              <a:t>‹#›</a:t>
            </a:fld>
            <a:endParaRPr lang="en-US"/>
          </a:p>
        </p:txBody>
      </p:sp>
    </p:spTree>
    <p:extLst>
      <p:ext uri="{BB962C8B-B14F-4D97-AF65-F5344CB8AC3E}">
        <p14:creationId xmlns:p14="http://schemas.microsoft.com/office/powerpoint/2010/main" val="1920265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3">
            <a:extLst>
              <a:ext uri="{FF2B5EF4-FFF2-40B4-BE49-F238E27FC236}">
                <a16:creationId xmlns:a16="http://schemas.microsoft.com/office/drawing/2014/main" id="{3D444624-F7D9-40B6-ACDE-F693FFDBE813}"/>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4C6DC744-E759-4962-8640-6AB34CAFCB69}" type="datetimeFigureOut">
              <a:rPr lang="en-US" smtClean="0"/>
              <a:pPr>
                <a:defRPr/>
              </a:pPr>
              <a:t>3/19/2023</a:t>
            </a:fld>
            <a:endParaRPr lang="en-US"/>
          </a:p>
        </p:txBody>
      </p:sp>
      <p:sp>
        <p:nvSpPr>
          <p:cNvPr id="6" name="Footer Placeholder 4">
            <a:extLst>
              <a:ext uri="{FF2B5EF4-FFF2-40B4-BE49-F238E27FC236}">
                <a16:creationId xmlns:a16="http://schemas.microsoft.com/office/drawing/2014/main" id="{ED9FDB78-C9D9-4760-8265-1511443DF190}"/>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7" name="Slide Number Placeholder 5">
            <a:extLst>
              <a:ext uri="{FF2B5EF4-FFF2-40B4-BE49-F238E27FC236}">
                <a16:creationId xmlns:a16="http://schemas.microsoft.com/office/drawing/2014/main" id="{E6240372-0BCF-4B08-A321-AA162D3F656C}"/>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E867B7FD-D951-4D33-93CE-49DE56FE269A}" type="slidenum">
              <a:rPr lang="en-US" smtClean="0"/>
              <a:pPr>
                <a:defRPr/>
              </a:pPr>
              <a:t>‹#›</a:t>
            </a:fld>
            <a:endParaRPr lang="en-US"/>
          </a:p>
        </p:txBody>
      </p:sp>
    </p:spTree>
    <p:extLst>
      <p:ext uri="{BB962C8B-B14F-4D97-AF65-F5344CB8AC3E}">
        <p14:creationId xmlns:p14="http://schemas.microsoft.com/office/powerpoint/2010/main" val="620223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9DE57D-C2F4-4FE0-B4EB-EE880A4372E1}"/>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5D00AA64-8024-406E-8F7F-61C410ADA5CC}"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0B232D57-0F66-44F0-8840-9473ADEF41C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EE7006B4-A38C-4A4F-8EA3-E5F7490E1892}"/>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FC186E6-F826-4A18-97DA-F9A2F193E2A1}" type="slidenum">
              <a:rPr lang="en-US" smtClean="0"/>
              <a:pPr>
                <a:defRPr/>
              </a:pPr>
              <a:t>‹#›</a:t>
            </a:fld>
            <a:endParaRPr lang="en-US"/>
          </a:p>
        </p:txBody>
      </p:sp>
    </p:spTree>
    <p:extLst>
      <p:ext uri="{BB962C8B-B14F-4D97-AF65-F5344CB8AC3E}">
        <p14:creationId xmlns:p14="http://schemas.microsoft.com/office/powerpoint/2010/main" val="1427779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DC246D3-3967-414B-8883-FD1262CCBBF8}"/>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8C59BBF9-74D1-4EA9-8847-0C90DD0D1EB4}"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3AB0F4E5-2B68-4126-910C-EB6204E6D03C}"/>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24D7EFED-4161-4946-BFA1-F97970F9D1BD}"/>
              </a:ext>
            </a:extLst>
          </p:cNvPr>
          <p:cNvSpPr>
            <a:spLocks noGrp="1"/>
          </p:cNvSpPr>
          <p:nvPr>
            <p:ph type="sldNum" sz="quarter" idx="12"/>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pPr>
              <a:defRPr/>
            </a:pPr>
            <a:fld id="{2C0E4B7E-050E-4CEC-8A24-7412036FB675}" type="slidenum">
              <a:rPr lang="en-US" smtClean="0"/>
              <a:pPr>
                <a:defRPr/>
              </a:pPr>
              <a:t>‹#›</a:t>
            </a:fld>
            <a:endParaRPr lang="en-US"/>
          </a:p>
        </p:txBody>
      </p:sp>
    </p:spTree>
    <p:extLst>
      <p:ext uri="{BB962C8B-B14F-4D97-AF65-F5344CB8AC3E}">
        <p14:creationId xmlns:p14="http://schemas.microsoft.com/office/powerpoint/2010/main" val="4255379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p:nvPr/>
        </p:nvSpPr>
        <p:spPr>
          <a:xfrm>
            <a:off x="0" y="0"/>
            <a:ext cx="12192000" cy="65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nvGrpSpPr>
          <p:cNvPr id="25" name="Google Shape;25;p4"/>
          <p:cNvGrpSpPr/>
          <p:nvPr/>
        </p:nvGrpSpPr>
        <p:grpSpPr>
          <a:xfrm>
            <a:off x="1107190" y="1588342"/>
            <a:ext cx="994351" cy="61101"/>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a:latin typeface="Open Sans" panose="020B0606030504020204" pitchFamily="34" charset="0"/>
              </a:endParaRPr>
            </a:p>
          </p:txBody>
        </p:sp>
      </p:grpSp>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b="0" i="0">
                <a:latin typeface="Open Sans" panose="020B0606030504020204" pitchFamily="34" charset="0"/>
                <a:ea typeface="Open Sans" panose="020B0606030504020204" pitchFamily="34" charset="0"/>
                <a:cs typeface="Open Sans" panose="020B0606030504020204" pitchFamily="34" charset="0"/>
              </a:defRPr>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b="0" i="0">
                <a:latin typeface="Open Sans" panose="020B0606030504020204" pitchFamily="34" charset="0"/>
                <a:ea typeface="Open Sans" panose="020B0606030504020204" pitchFamily="34" charset="0"/>
                <a:cs typeface="Open Sans" panose="020B0606030504020204" pitchFamily="34" charset="0"/>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b="0" i="0">
                <a:latin typeface="Open Sans" panose="020B0606030504020204" pitchFamily="34" charset="0"/>
                <a:ea typeface="Open Sans" panose="020B0606030504020204" pitchFamily="34" charset="0"/>
                <a:cs typeface="Open Sans" panose="020B0606030504020204" pitchFamily="34" charset="0"/>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74215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283104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3/19/2023</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3/19/2023</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8C94567-59D4-4694-AB5F-3229F9457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1027" name="Text Placeholder 2">
            <a:extLst>
              <a:ext uri="{FF2B5EF4-FFF2-40B4-BE49-F238E27FC236}">
                <a16:creationId xmlns:a16="http://schemas.microsoft.com/office/drawing/2014/main" id="{F09D7B7D-F0D7-41A8-A9F0-72EFA297E0C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A6075641-A295-425F-9338-083BBF928B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679D03E9-CE3B-4B74-9AEA-2F369F2C9F5D}" type="datetimeFigureOut">
              <a:rPr lang="en-US" smtClean="0"/>
              <a:pPr>
                <a:defRPr/>
              </a:pPr>
              <a:t>3/19/2023</a:t>
            </a:fld>
            <a:endParaRPr lang="en-US"/>
          </a:p>
        </p:txBody>
      </p:sp>
      <p:sp>
        <p:nvSpPr>
          <p:cNvPr id="5" name="Footer Placeholder 4">
            <a:extLst>
              <a:ext uri="{FF2B5EF4-FFF2-40B4-BE49-F238E27FC236}">
                <a16:creationId xmlns:a16="http://schemas.microsoft.com/office/drawing/2014/main" id="{B2D50D35-38CE-476B-AA52-04E6142FA3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59F9AEF8-C86C-48A9-BB98-BF93D8461A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b="0" i="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fld id="{7FD11071-2EB5-4B59-8F65-42CD67EFA9DC}"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93" r:id="rId13"/>
    <p:sldLayoutId id="2147483694" r:id="rId14"/>
  </p:sldLayoutIdLst>
  <p:txStyles>
    <p:titleStyle>
      <a:lvl1pPr algn="l" rtl="0" eaLnBrk="0" fontAlgn="base" hangingPunct="0">
        <a:lnSpc>
          <a:spcPct val="90000"/>
        </a:lnSpc>
        <a:spcBef>
          <a:spcPct val="0"/>
        </a:spcBef>
        <a:spcAft>
          <a:spcPct val="0"/>
        </a:spcAft>
        <a:defRPr sz="4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algn="l" rtl="0" eaLnBrk="0" fontAlgn="base" hangingPunct="0">
        <a:lnSpc>
          <a:spcPct val="90000"/>
        </a:lnSpc>
        <a:spcBef>
          <a:spcPct val="0"/>
        </a:spcBef>
        <a:spcAft>
          <a:spcPct val="0"/>
        </a:spcAft>
        <a:defRPr sz="4400">
          <a:solidFill>
            <a:schemeClr val="tx1"/>
          </a:solidFill>
          <a:latin typeface="Open Sans"/>
          <a:ea typeface="Open Sans"/>
          <a:cs typeface="Open Sans"/>
        </a:defRPr>
      </a:lvl2pPr>
      <a:lvl3pPr algn="l" rtl="0" eaLnBrk="0" fontAlgn="base" hangingPunct="0">
        <a:lnSpc>
          <a:spcPct val="90000"/>
        </a:lnSpc>
        <a:spcBef>
          <a:spcPct val="0"/>
        </a:spcBef>
        <a:spcAft>
          <a:spcPct val="0"/>
        </a:spcAft>
        <a:defRPr sz="4400">
          <a:solidFill>
            <a:schemeClr val="tx1"/>
          </a:solidFill>
          <a:latin typeface="Open Sans"/>
          <a:ea typeface="Open Sans"/>
          <a:cs typeface="Open Sans"/>
        </a:defRPr>
      </a:lvl3pPr>
      <a:lvl4pPr algn="l" rtl="0" eaLnBrk="0" fontAlgn="base" hangingPunct="0">
        <a:lnSpc>
          <a:spcPct val="90000"/>
        </a:lnSpc>
        <a:spcBef>
          <a:spcPct val="0"/>
        </a:spcBef>
        <a:spcAft>
          <a:spcPct val="0"/>
        </a:spcAft>
        <a:defRPr sz="4400">
          <a:solidFill>
            <a:schemeClr val="tx1"/>
          </a:solidFill>
          <a:latin typeface="Open Sans"/>
          <a:ea typeface="Open Sans"/>
          <a:cs typeface="Open Sans"/>
        </a:defRPr>
      </a:lvl4pPr>
      <a:lvl5pPr algn="l" rtl="0" eaLnBrk="0" fontAlgn="base" hangingPunct="0">
        <a:lnSpc>
          <a:spcPct val="90000"/>
        </a:lnSpc>
        <a:spcBef>
          <a:spcPct val="0"/>
        </a:spcBef>
        <a:spcAft>
          <a:spcPct val="0"/>
        </a:spcAft>
        <a:defRPr sz="4400">
          <a:solidFill>
            <a:schemeClr val="tx1"/>
          </a:solidFill>
          <a:latin typeface="Open Sans"/>
          <a:ea typeface="Open Sans"/>
          <a:cs typeface="Open Sans"/>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41.jpeg"/><Relationship Id="rId4" Type="http://schemas.openxmlformats.org/officeDocument/2006/relationships/diagramData" Target="../diagrams/data1.xml"/><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45.png"/><Relationship Id="rId12"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diagramColors" Target="../diagrams/colors2.xml"/><Relationship Id="rId5" Type="http://schemas.openxmlformats.org/officeDocument/2006/relationships/image" Target="../media/image43.png"/><Relationship Id="rId10" Type="http://schemas.openxmlformats.org/officeDocument/2006/relationships/diagramQuickStyle" Target="../diagrams/quickStyle2.xml"/><Relationship Id="rId4" Type="http://schemas.openxmlformats.org/officeDocument/2006/relationships/image" Target="../media/image42.png"/><Relationship Id="rId9"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2.jpe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jpeg"/><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3"/>
          <a:stretch>
            <a:fillRect/>
          </a:stretch>
        </p:blipFill>
        <p:spPr>
          <a:xfrm>
            <a:off x="-1814" y="-453"/>
            <a:ext cx="12195628" cy="6867978"/>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16AFEE1B-DA85-ED4B-A834-F02542FC5726}"/>
              </a:ext>
            </a:extLst>
          </p:cNvPr>
          <p:cNvSpPr txBox="1"/>
          <p:nvPr/>
        </p:nvSpPr>
        <p:spPr>
          <a:xfrm>
            <a:off x="560748" y="4178118"/>
            <a:ext cx="7687092"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a:cs typeface="Open Sans ExtraBold"/>
              </a:rPr>
              <a:t>LECTURE 1 </a:t>
            </a:r>
            <a:r>
              <a:rPr lang="en-ZA" sz="4400" b="1" dirty="0">
                <a:latin typeface="Open Sans ExtraBold"/>
                <a:ea typeface="Open Sans ExtraBold"/>
                <a:cs typeface="Open Sans ExtraBold"/>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a:cs typeface="Open Sans ExtraBold"/>
              </a:rPr>
              <a:t>COURSE INTRODUCTION TO MAED</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2.0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560748" y="3585615"/>
            <a:ext cx="3387737" cy="646331"/>
          </a:xfrm>
          <a:prstGeom prst="rect">
            <a:avLst/>
          </a:prstGeom>
          <a:noFill/>
        </p:spPr>
        <p:txBody>
          <a:bodyPr wrap="square" lIns="91440" tIns="45720" rIns="91440" bIns="45720" rtlCol="0" anchor="b">
            <a:spAutoFit/>
          </a:bodyPr>
          <a:lstStyle/>
          <a:p>
            <a:pPr>
              <a:defRPr/>
            </a:pPr>
            <a:r>
              <a:rPr lang="en-ZA" b="1" dirty="0">
                <a:solidFill>
                  <a:srgbClr val="000000"/>
                </a:solidFill>
                <a:latin typeface="Open Sans ExtraBold"/>
                <a:ea typeface="Open Sans ExtraBold"/>
                <a:cs typeface="Open Sans ExtraBold"/>
              </a:rPr>
              <a:t>Model for Analysis of Energy Demand</a:t>
            </a:r>
            <a:endParaRPr lang="en-US" b="1" dirty="0">
              <a:latin typeface="Open Sans ExtraBold"/>
              <a:ea typeface="Open Sans ExtraBold"/>
              <a:cs typeface="Open Sans ExtraBold"/>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037579"/>
            <a:ext cx="801883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1.2.4 Electricity Access</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10272730" cy="1038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4"/>
          <a:stretch>
            <a:fillRect/>
          </a:stretch>
        </p:blipFill>
        <p:spPr>
          <a:xfrm>
            <a:off x="2503204" y="1496929"/>
            <a:ext cx="6931315" cy="4892552"/>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5"/>
          <a:stretch>
            <a:fillRect/>
          </a:stretch>
        </p:blipFill>
        <p:spPr>
          <a:xfrm>
            <a:off x="10731845" y="153370"/>
            <a:ext cx="839471" cy="839471"/>
          </a:xfrm>
          <a:prstGeom prst="rect">
            <a:avLst/>
          </a:prstGeom>
        </p:spPr>
      </p:pic>
    </p:spTree>
    <p:extLst>
      <p:ext uri="{BB962C8B-B14F-4D97-AF65-F5344CB8AC3E}">
        <p14:creationId xmlns:p14="http://schemas.microsoft.com/office/powerpoint/2010/main" val="1935817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210108"/>
            <a:ext cx="805558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1.2.5 Understanding possible growth scenarios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9696437" cy="11246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4"/>
          <a:stretch>
            <a:fillRect/>
          </a:stretch>
        </p:blipFill>
        <p:spPr>
          <a:xfrm>
            <a:off x="2840295" y="1720698"/>
            <a:ext cx="6700659" cy="466494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5"/>
          <a:stretch>
            <a:fillRect/>
          </a:stretch>
        </p:blipFill>
        <p:spPr>
          <a:xfrm>
            <a:off x="10616827" y="282767"/>
            <a:ext cx="839471" cy="839471"/>
          </a:xfrm>
          <a:prstGeom prst="rect">
            <a:avLst/>
          </a:prstGeom>
        </p:spPr>
      </p:pic>
    </p:spTree>
    <p:extLst>
      <p:ext uri="{BB962C8B-B14F-4D97-AF65-F5344CB8AC3E}">
        <p14:creationId xmlns:p14="http://schemas.microsoft.com/office/powerpoint/2010/main" val="2872213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1.3.1 What is MAED?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10044618"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 </a:t>
            </a:r>
          </a:p>
        </p:txBody>
      </p:sp>
      <p:graphicFrame>
        <p:nvGraphicFramePr>
          <p:cNvPr id="4" name="Diagram 3">
            <a:extLst>
              <a:ext uri="{FF2B5EF4-FFF2-40B4-BE49-F238E27FC236}">
                <a16:creationId xmlns:a16="http://schemas.microsoft.com/office/drawing/2014/main" id="{C9242771-7843-2DE7-4436-E2C353DC5C97}"/>
              </a:ext>
            </a:extLst>
          </p:cNvPr>
          <p:cNvGraphicFramePr>
            <a:graphicFrameLocks noGrp="1"/>
          </p:cNvGraphicFramePr>
          <p:nvPr>
            <p:extLst>
              <p:ext uri="{D42A27DB-BD31-4B8C-83A1-F6EECF244321}">
                <p14:modId xmlns:p14="http://schemas.microsoft.com/office/powerpoint/2010/main" val="2792042922"/>
              </p:ext>
            </p:extLst>
          </p:nvPr>
        </p:nvGraphicFramePr>
        <p:xfrm>
          <a:off x="5408003" y="2684873"/>
          <a:ext cx="5827783" cy="23594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21">
            <a:extLst>
              <a:ext uri="{FF2B5EF4-FFF2-40B4-BE49-F238E27FC236}">
                <a16:creationId xmlns:a16="http://schemas.microsoft.com/office/drawing/2014/main" id="{EE120973-C12A-404C-9BFF-06E70D674BAB}"/>
              </a:ext>
            </a:extLst>
          </p:cNvPr>
          <p:cNvPicPr>
            <a:picLocks noChangeAspect="1"/>
          </p:cNvPicPr>
          <p:nvPr/>
        </p:nvPicPr>
        <p:blipFill>
          <a:blip r:embed="rId9"/>
          <a:stretch>
            <a:fillRect/>
          </a:stretch>
        </p:blipFill>
        <p:spPr>
          <a:xfrm>
            <a:off x="1290827" y="2687814"/>
            <a:ext cx="3686394" cy="2360013"/>
          </a:xfrm>
          <a:prstGeom prst="rect">
            <a:avLst/>
          </a:prstGeom>
        </p:spPr>
      </p:pic>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10"/>
          <a:stretch>
            <a:fillRect/>
          </a:stretch>
        </p:blipFill>
        <p:spPr>
          <a:xfrm>
            <a:off x="4075778" y="2773337"/>
            <a:ext cx="793751" cy="793751"/>
          </a:xfrm>
          <a:prstGeom prst="rect">
            <a:avLst/>
          </a:prstGeom>
        </p:spPr>
      </p:pic>
      <p:cxnSp>
        <p:nvCxnSpPr>
          <p:cNvPr id="366" name="Straight Arrow Connector 365">
            <a:extLst>
              <a:ext uri="{FF2B5EF4-FFF2-40B4-BE49-F238E27FC236}">
                <a16:creationId xmlns:a16="http://schemas.microsoft.com/office/drawing/2014/main" id="{1797E61D-A462-B58D-C650-917273161813}"/>
              </a:ext>
            </a:extLst>
          </p:cNvPr>
          <p:cNvCxnSpPr/>
          <p:nvPr/>
        </p:nvCxnSpPr>
        <p:spPr>
          <a:xfrm flipV="1">
            <a:off x="4974715" y="3222425"/>
            <a:ext cx="414223" cy="755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a:extLst>
              <a:ext uri="{FF2B5EF4-FFF2-40B4-BE49-F238E27FC236}">
                <a16:creationId xmlns:a16="http://schemas.microsoft.com/office/drawing/2014/main" id="{71FDB8F9-602F-6CCA-6369-DD09BD567AAA}"/>
              </a:ext>
            </a:extLst>
          </p:cNvPr>
          <p:cNvCxnSpPr>
            <a:cxnSpLocks/>
          </p:cNvCxnSpPr>
          <p:nvPr/>
        </p:nvCxnSpPr>
        <p:spPr>
          <a:xfrm>
            <a:off x="4972050" y="3966633"/>
            <a:ext cx="413810" cy="594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613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2009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044501"/>
            <a:ext cx="720569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1.3.2 Model for Analysis of Energy Demand (MAED-D)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984"/>
            <a:ext cx="9726482" cy="10413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MAED-D</a:t>
            </a:r>
          </a:p>
        </p:txBody>
      </p:sp>
      <p:pic>
        <p:nvPicPr>
          <p:cNvPr id="9" name="Picture 8">
            <a:extLst>
              <a:ext uri="{FF2B5EF4-FFF2-40B4-BE49-F238E27FC236}">
                <a16:creationId xmlns:a16="http://schemas.microsoft.com/office/drawing/2014/main" id="{AB39A769-31D7-9146-9B86-579D83499F90}"/>
              </a:ext>
            </a:extLst>
          </p:cNvPr>
          <p:cNvPicPr>
            <a:picLocks noChangeAspect="1"/>
          </p:cNvPicPr>
          <p:nvPr/>
        </p:nvPicPr>
        <p:blipFill>
          <a:blip r:embed="rId4"/>
          <a:stretch>
            <a:fillRect/>
          </a:stretch>
        </p:blipFill>
        <p:spPr>
          <a:xfrm>
            <a:off x="7708937" y="2783941"/>
            <a:ext cx="3676030" cy="2351474"/>
          </a:xfrm>
          <a:prstGeom prst="rect">
            <a:avLst/>
          </a:prstGeom>
        </p:spPr>
      </p:pic>
      <p:sp>
        <p:nvSpPr>
          <p:cNvPr id="14" name="Content Placeholder 13">
            <a:extLst>
              <a:ext uri="{FF2B5EF4-FFF2-40B4-BE49-F238E27FC236}">
                <a16:creationId xmlns:a16="http://schemas.microsoft.com/office/drawing/2014/main" id="{09EC4B37-F004-5E40-97BD-335A1F45E9D8}"/>
              </a:ext>
            </a:extLst>
          </p:cNvPr>
          <p:cNvSpPr>
            <a:spLocks noGrp="1"/>
          </p:cNvSpPr>
          <p:nvPr>
            <p:ph idx="1"/>
          </p:nvPr>
        </p:nvSpPr>
        <p:spPr>
          <a:xfrm>
            <a:off x="887215" y="1641949"/>
            <a:ext cx="6619656" cy="3786939"/>
          </a:xfrm>
        </p:spPr>
        <p:txBody>
          <a:bodyPr vert="horz" lIns="91440" tIns="45720" rIns="91440" bIns="45720" rtlCol="0" anchor="t">
            <a:noAutofit/>
          </a:bodyPr>
          <a:lstStyle/>
          <a:p>
            <a:pPr marL="342900" indent="-342900">
              <a:lnSpc>
                <a:spcPct val="100000"/>
              </a:lnSpc>
            </a:pPr>
            <a:r>
              <a:rPr lang="en-GB" sz="2000" dirty="0">
                <a:latin typeface="Open Sans"/>
              </a:rPr>
              <a:t>It is suitable for modelling the impact of alternative policies for energy use. </a:t>
            </a:r>
            <a:endParaRPr lang="en-GB" sz="2000">
              <a:latin typeface="Open Sans"/>
              <a:ea typeface="Open Sans"/>
              <a:cs typeface="Open Sans" panose="020B0606030504020204" pitchFamily="34" charset="0"/>
            </a:endParaRPr>
          </a:p>
          <a:p>
            <a:pPr>
              <a:lnSpc>
                <a:spcPct val="100000"/>
              </a:lnSpc>
            </a:pPr>
            <a:r>
              <a:rPr lang="en-GB" sz="2000" dirty="0">
                <a:latin typeface="Open Sans"/>
              </a:rPr>
              <a:t>MAED allows you to evaluate the impact of technological development. </a:t>
            </a:r>
            <a:endParaRPr lang="en-GB" sz="2000" dirty="0">
              <a:latin typeface="Open Sans"/>
              <a:cs typeface="Open Sans" panose="020B0606030504020204" pitchFamily="34" charset="0"/>
            </a:endParaRPr>
          </a:p>
          <a:p>
            <a:pPr lvl="0">
              <a:lnSpc>
                <a:spcPct val="100000"/>
              </a:lnSpc>
            </a:pPr>
            <a:r>
              <a:rPr lang="en-GB" sz="2000" dirty="0">
                <a:latin typeface="Open Sans"/>
              </a:rPr>
              <a:t>MAED can be used to model the effect of changes in the lifestyle of society</a:t>
            </a:r>
          </a:p>
          <a:p>
            <a:pPr>
              <a:lnSpc>
                <a:spcPct val="100000"/>
              </a:lnSpc>
            </a:pPr>
            <a:r>
              <a:rPr lang="en-GB" sz="2000" dirty="0">
                <a:latin typeface="Open Sans"/>
                <a:ea typeface="Open Sans"/>
                <a:cs typeface="Open Sans"/>
              </a:rPr>
              <a:t>The scenario approach helps you make conditional assumptions about the future state of your country.</a:t>
            </a:r>
          </a:p>
          <a:p>
            <a:pPr>
              <a:lnSpc>
                <a:spcPct val="100000"/>
              </a:lnSpc>
            </a:pPr>
            <a:r>
              <a:rPr lang="en-US" sz="2000" dirty="0">
                <a:latin typeface="Open Sans"/>
                <a:ea typeface="Open Sans"/>
                <a:cs typeface="Open Sans"/>
              </a:rPr>
              <a:t>It uses a scenario methodology (simulation approach) based on bottom-up disaggregated data of energy end-use.</a:t>
            </a:r>
            <a:endParaRPr lang="en-GB" dirty="0">
              <a:cs typeface="Open Sans"/>
            </a:endParaRPr>
          </a:p>
        </p:txBody>
      </p:sp>
    </p:spTree>
    <p:extLst>
      <p:ext uri="{BB962C8B-B14F-4D97-AF65-F5344CB8AC3E}">
        <p14:creationId xmlns:p14="http://schemas.microsoft.com/office/powerpoint/2010/main" val="326076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18561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1.3.3 Main steps to perform a MAED-D Analysis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984"/>
            <a:ext cx="9718774" cy="111658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MAED-D</a:t>
            </a:r>
          </a:p>
        </p:txBody>
      </p:sp>
      <p:sp>
        <p:nvSpPr>
          <p:cNvPr id="4" name="Chevron 11">
            <a:extLst>
              <a:ext uri="{FF2B5EF4-FFF2-40B4-BE49-F238E27FC236}">
                <a16:creationId xmlns:a16="http://schemas.microsoft.com/office/drawing/2014/main" id="{FA8C300D-34E4-3123-CFF4-C1781BBEF623}"/>
              </a:ext>
            </a:extLst>
          </p:cNvPr>
          <p:cNvSpPr/>
          <p:nvPr/>
        </p:nvSpPr>
        <p:spPr>
          <a:xfrm>
            <a:off x="1703401" y="431439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Base year reconstruction</a:t>
            </a:r>
          </a:p>
        </p:txBody>
      </p:sp>
      <p:sp>
        <p:nvSpPr>
          <p:cNvPr id="7" name="Chevron 12">
            <a:extLst>
              <a:ext uri="{FF2B5EF4-FFF2-40B4-BE49-F238E27FC236}">
                <a16:creationId xmlns:a16="http://schemas.microsoft.com/office/drawing/2014/main" id="{A21DAA48-D8F7-0787-2E8C-98BE17E9CB26}"/>
              </a:ext>
            </a:extLst>
          </p:cNvPr>
          <p:cNvSpPr/>
          <p:nvPr/>
        </p:nvSpPr>
        <p:spPr>
          <a:xfrm>
            <a:off x="4177397" y="431557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Scenario development</a:t>
            </a:r>
          </a:p>
        </p:txBody>
      </p:sp>
      <p:sp>
        <p:nvSpPr>
          <p:cNvPr id="8" name="Chevron 13">
            <a:extLst>
              <a:ext uri="{FF2B5EF4-FFF2-40B4-BE49-F238E27FC236}">
                <a16:creationId xmlns:a16="http://schemas.microsoft.com/office/drawing/2014/main" id="{32632E39-2BA0-175F-241F-3CF4C02B63F5}"/>
              </a:ext>
            </a:extLst>
          </p:cNvPr>
          <p:cNvSpPr/>
          <p:nvPr/>
        </p:nvSpPr>
        <p:spPr>
          <a:xfrm>
            <a:off x="6651392" y="4315572"/>
            <a:ext cx="2951320" cy="1151207"/>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GB">
                <a:solidFill>
                  <a:schemeClr val="bg1"/>
                </a:solidFill>
                <a:latin typeface="Open Sans"/>
              </a:rPr>
              <a:t>Energy demand projections</a:t>
            </a:r>
          </a:p>
        </p:txBody>
      </p:sp>
      <p:sp>
        <p:nvSpPr>
          <p:cNvPr id="9" name="Content Placeholder 2">
            <a:extLst>
              <a:ext uri="{FF2B5EF4-FFF2-40B4-BE49-F238E27FC236}">
                <a16:creationId xmlns:a16="http://schemas.microsoft.com/office/drawing/2014/main" id="{B7AD6A3C-22C1-708B-EBE3-60824B1B1BD5}"/>
              </a:ext>
            </a:extLst>
          </p:cNvPr>
          <p:cNvSpPr>
            <a:spLocks noGrp="1"/>
          </p:cNvSpPr>
          <p:nvPr/>
        </p:nvSpPr>
        <p:spPr bwMode="auto">
          <a:xfrm>
            <a:off x="982658" y="1965427"/>
            <a:ext cx="9506858" cy="182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6" indent="-457200">
              <a:lnSpc>
                <a:spcPct val="120000"/>
              </a:lnSpc>
              <a:spcBef>
                <a:spcPts val="1000"/>
              </a:spcBef>
              <a:buClr>
                <a:srgbClr val="333333"/>
              </a:buClr>
              <a:buSzPts val="1300"/>
              <a:buAutoNum type="arabicPeriod"/>
              <a:defRPr/>
            </a:pPr>
            <a:r>
              <a:rPr lang="en-GB" sz="2000" dirty="0">
                <a:latin typeface="Open Sans"/>
                <a:ea typeface="Open Sans"/>
                <a:cs typeface="Open Sans"/>
              </a:rPr>
              <a:t>Reconstruction of the energy consumption in the base year. Total energy consumption by sectors, by end-use, and by energy carriers.</a:t>
            </a:r>
            <a:endParaRPr lang="en-US">
              <a:cs typeface="Calibri" panose="020F0502020204030204"/>
            </a:endParaRP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Establishing scenarios of economic, social, and technological development.</a:t>
            </a:r>
          </a:p>
          <a:p>
            <a:pPr marL="457200" lvl="6" indent="-457200">
              <a:lnSpc>
                <a:spcPct val="120000"/>
              </a:lnSpc>
              <a:spcBef>
                <a:spcPts val="1000"/>
              </a:spcBef>
              <a:buClr>
                <a:srgbClr val="333333"/>
              </a:buClr>
              <a:buSzPts val="1300"/>
              <a:buFont typeface="+mj-lt"/>
              <a:buAutoNum type="arabicPeriod"/>
              <a:defRPr/>
            </a:pPr>
            <a:r>
              <a:rPr lang="en-GB" sz="2000" dirty="0">
                <a:latin typeface="Open Sans"/>
                <a:ea typeface="Open Sans"/>
                <a:cs typeface="Open Sans"/>
              </a:rPr>
              <a:t>Analysis of energy demand projections arising from the scenarios.</a:t>
            </a:r>
          </a:p>
        </p:txBody>
      </p:sp>
    </p:spTree>
    <p:extLst>
      <p:ext uri="{BB962C8B-B14F-4D97-AF65-F5344CB8AC3E}">
        <p14:creationId xmlns:p14="http://schemas.microsoft.com/office/powerpoint/2010/main" val="96489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072723"/>
            <a:ext cx="881839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1.3.4 Intro to Sectors, Sub-Sector, End-Use and Final Energy Form</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4" y="984"/>
            <a:ext cx="9969621" cy="102250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MAED-D</a:t>
            </a:r>
          </a:p>
        </p:txBody>
      </p:sp>
      <p:grpSp>
        <p:nvGrpSpPr>
          <p:cNvPr id="56" name="Group 55">
            <a:extLst>
              <a:ext uri="{FF2B5EF4-FFF2-40B4-BE49-F238E27FC236}">
                <a16:creationId xmlns:a16="http://schemas.microsoft.com/office/drawing/2014/main" id="{1EFD513C-19AD-4B08-7D92-6805D2552DCC}"/>
              </a:ext>
            </a:extLst>
          </p:cNvPr>
          <p:cNvGrpSpPr/>
          <p:nvPr/>
        </p:nvGrpSpPr>
        <p:grpSpPr>
          <a:xfrm>
            <a:off x="985544" y="1837882"/>
            <a:ext cx="10672703" cy="4276069"/>
            <a:chOff x="1485899" y="1014249"/>
            <a:chExt cx="6238578" cy="3536010"/>
          </a:xfrm>
        </p:grpSpPr>
        <p:sp>
          <p:nvSpPr>
            <p:cNvPr id="11" name="Text Box 3">
              <a:extLst>
                <a:ext uri="{FF2B5EF4-FFF2-40B4-BE49-F238E27FC236}">
                  <a16:creationId xmlns:a16="http://schemas.microsoft.com/office/drawing/2014/main" id="{A0E11EBB-DEC9-CC9E-2B96-02629F341C2E}"/>
                </a:ext>
              </a:extLst>
            </p:cNvPr>
            <p:cNvSpPr txBox="1">
              <a:spLocks noChangeArrowheads="1"/>
            </p:cNvSpPr>
            <p:nvPr/>
          </p:nvSpPr>
          <p:spPr bwMode="auto">
            <a:xfrm>
              <a:off x="3456437" y="2193391"/>
              <a:ext cx="148590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a:ea typeface="Open Sans Light"/>
                  <a:cs typeface="Open Sans Light"/>
                </a:rPr>
                <a:t>By sectors</a:t>
              </a:r>
            </a:p>
          </p:txBody>
        </p:sp>
        <p:sp>
          <p:nvSpPr>
            <p:cNvPr id="12" name="Text Box 6">
              <a:extLst>
                <a:ext uri="{FF2B5EF4-FFF2-40B4-BE49-F238E27FC236}">
                  <a16:creationId xmlns:a16="http://schemas.microsoft.com/office/drawing/2014/main" id="{75E87C3A-E38F-8858-0D14-D4B61D7B67BC}"/>
                </a:ext>
              </a:extLst>
            </p:cNvPr>
            <p:cNvSpPr txBox="1">
              <a:spLocks noChangeArrowheads="1"/>
            </p:cNvSpPr>
            <p:nvPr/>
          </p:nvSpPr>
          <p:spPr bwMode="auto">
            <a:xfrm>
              <a:off x="2855457" y="3871785"/>
              <a:ext cx="2971800" cy="279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By category of final energy</a:t>
              </a:r>
            </a:p>
          </p:txBody>
        </p:sp>
        <p:grpSp>
          <p:nvGrpSpPr>
            <p:cNvPr id="13" name="Group 12">
              <a:extLst>
                <a:ext uri="{FF2B5EF4-FFF2-40B4-BE49-F238E27FC236}">
                  <a16:creationId xmlns:a16="http://schemas.microsoft.com/office/drawing/2014/main" id="{3BBD3C07-82CE-1B35-24ED-E98D72281DB4}"/>
                </a:ext>
              </a:extLst>
            </p:cNvPr>
            <p:cNvGrpSpPr/>
            <p:nvPr/>
          </p:nvGrpSpPr>
          <p:grpSpPr>
            <a:xfrm>
              <a:off x="1543050" y="3585491"/>
              <a:ext cx="5625296" cy="279970"/>
              <a:chOff x="533400" y="4780648"/>
              <a:chExt cx="7500394" cy="373293"/>
            </a:xfrm>
          </p:grpSpPr>
          <p:sp>
            <p:nvSpPr>
              <p:cNvPr id="50" name="Text Box 7">
                <a:extLst>
                  <a:ext uri="{FF2B5EF4-FFF2-40B4-BE49-F238E27FC236}">
                    <a16:creationId xmlns:a16="http://schemas.microsoft.com/office/drawing/2014/main" id="{10EEF2A5-3BBB-E8BB-F4C9-1295038375B2}"/>
                  </a:ext>
                </a:extLst>
              </p:cNvPr>
              <p:cNvSpPr txBox="1">
                <a:spLocks noChangeArrowheads="1"/>
              </p:cNvSpPr>
              <p:nvPr/>
            </p:nvSpPr>
            <p:spPr bwMode="auto">
              <a:xfrm>
                <a:off x="2666999" y="4780649"/>
                <a:ext cx="10668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Motor Fuel</a:t>
                </a:r>
              </a:p>
            </p:txBody>
          </p:sp>
          <p:sp>
            <p:nvSpPr>
              <p:cNvPr id="51" name="Text Box 8">
                <a:extLst>
                  <a:ext uri="{FF2B5EF4-FFF2-40B4-BE49-F238E27FC236}">
                    <a16:creationId xmlns:a16="http://schemas.microsoft.com/office/drawing/2014/main" id="{C46C44E9-7D43-CB88-A7F8-F66BA5C8CCC6}"/>
                  </a:ext>
                </a:extLst>
              </p:cNvPr>
              <p:cNvSpPr txBox="1">
                <a:spLocks noChangeArrowheads="1"/>
              </p:cNvSpPr>
              <p:nvPr/>
            </p:nvSpPr>
            <p:spPr bwMode="auto">
              <a:xfrm>
                <a:off x="1524000" y="4780655"/>
                <a:ext cx="10668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Fossil Fuel</a:t>
                </a:r>
              </a:p>
            </p:txBody>
          </p:sp>
          <p:sp>
            <p:nvSpPr>
              <p:cNvPr id="52" name="Text Box 9">
                <a:extLst>
                  <a:ext uri="{FF2B5EF4-FFF2-40B4-BE49-F238E27FC236}">
                    <a16:creationId xmlns:a16="http://schemas.microsoft.com/office/drawing/2014/main" id="{25046C74-EA35-3EEC-8A9B-81361936E72D}"/>
                  </a:ext>
                </a:extLst>
              </p:cNvPr>
              <p:cNvSpPr txBox="1">
                <a:spLocks noChangeArrowheads="1"/>
              </p:cNvSpPr>
              <p:nvPr/>
            </p:nvSpPr>
            <p:spPr bwMode="auto">
              <a:xfrm>
                <a:off x="533400" y="4780660"/>
                <a:ext cx="914400" cy="373281"/>
              </a:xfrm>
              <a:prstGeom prst="rect">
                <a:avLst/>
              </a:prstGeom>
              <a:solidFill>
                <a:srgbClr val="FFFFFF"/>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Electricity</a:t>
                </a:r>
              </a:p>
            </p:txBody>
          </p:sp>
          <p:sp>
            <p:nvSpPr>
              <p:cNvPr id="53" name="Text Box 10">
                <a:extLst>
                  <a:ext uri="{FF2B5EF4-FFF2-40B4-BE49-F238E27FC236}">
                    <a16:creationId xmlns:a16="http://schemas.microsoft.com/office/drawing/2014/main" id="{EF9C99DE-C4DF-B17A-FC9D-906F256BA8E1}"/>
                  </a:ext>
                </a:extLst>
              </p:cNvPr>
              <p:cNvSpPr txBox="1">
                <a:spLocks noChangeArrowheads="1"/>
              </p:cNvSpPr>
              <p:nvPr/>
            </p:nvSpPr>
            <p:spPr bwMode="auto">
              <a:xfrm>
                <a:off x="3810000" y="4780653"/>
                <a:ext cx="1066800"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District Heat</a:t>
                </a:r>
              </a:p>
            </p:txBody>
          </p:sp>
          <p:sp>
            <p:nvSpPr>
              <p:cNvPr id="54" name="Text Box 11">
                <a:extLst>
                  <a:ext uri="{FF2B5EF4-FFF2-40B4-BE49-F238E27FC236}">
                    <a16:creationId xmlns:a16="http://schemas.microsoft.com/office/drawing/2014/main" id="{E3533944-4EB0-CEEE-C41B-FEA583F932DF}"/>
                  </a:ext>
                </a:extLst>
              </p:cNvPr>
              <p:cNvSpPr txBox="1">
                <a:spLocks noChangeArrowheads="1"/>
              </p:cNvSpPr>
              <p:nvPr/>
            </p:nvSpPr>
            <p:spPr bwMode="auto">
              <a:xfrm>
                <a:off x="5994064" y="4780650"/>
                <a:ext cx="2039730"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Traditional fuels, Biomass</a:t>
                </a:r>
              </a:p>
            </p:txBody>
          </p:sp>
          <p:sp>
            <p:nvSpPr>
              <p:cNvPr id="55" name="Text Box 12">
                <a:extLst>
                  <a:ext uri="{FF2B5EF4-FFF2-40B4-BE49-F238E27FC236}">
                    <a16:creationId xmlns:a16="http://schemas.microsoft.com/office/drawing/2014/main" id="{7588899E-80D3-AEBB-B0B8-DB1A1C36EDA2}"/>
                  </a:ext>
                </a:extLst>
              </p:cNvPr>
              <p:cNvSpPr txBox="1">
                <a:spLocks noChangeArrowheads="1"/>
              </p:cNvSpPr>
              <p:nvPr/>
            </p:nvSpPr>
            <p:spPr bwMode="auto">
              <a:xfrm>
                <a:off x="4918183" y="4780648"/>
                <a:ext cx="1007642" cy="373280"/>
              </a:xfrm>
              <a:prstGeom prst="rect">
                <a:avLst/>
              </a:prstGeom>
              <a:solidFill>
                <a:srgbClr val="FFFFFF"/>
              </a:solidFill>
              <a:ln w="9525">
                <a:solidFill>
                  <a:schemeClr val="tx1"/>
                </a:solidFill>
                <a:miter lim="800000"/>
                <a:headEnd/>
                <a:tailEnd/>
              </a:ln>
            </p:spPr>
            <p:txBody>
              <a:bodyPr wrap="squar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Soft Solar</a:t>
                </a:r>
              </a:p>
            </p:txBody>
          </p:sp>
        </p:grpSp>
        <p:grpSp>
          <p:nvGrpSpPr>
            <p:cNvPr id="14" name="Group 13">
              <a:extLst>
                <a:ext uri="{FF2B5EF4-FFF2-40B4-BE49-F238E27FC236}">
                  <a16:creationId xmlns:a16="http://schemas.microsoft.com/office/drawing/2014/main" id="{06FF9794-A95A-E707-8DEE-5FD73D04EA16}"/>
                </a:ext>
              </a:extLst>
            </p:cNvPr>
            <p:cNvGrpSpPr/>
            <p:nvPr/>
          </p:nvGrpSpPr>
          <p:grpSpPr>
            <a:xfrm>
              <a:off x="1949175" y="2465328"/>
              <a:ext cx="4349039" cy="279961"/>
              <a:chOff x="1074900" y="3183792"/>
              <a:chExt cx="5798718" cy="373282"/>
            </a:xfrm>
          </p:grpSpPr>
          <p:sp>
            <p:nvSpPr>
              <p:cNvPr id="46" name="Text Box 13">
                <a:extLst>
                  <a:ext uri="{FF2B5EF4-FFF2-40B4-BE49-F238E27FC236}">
                    <a16:creationId xmlns:a16="http://schemas.microsoft.com/office/drawing/2014/main" id="{6464E7A0-7E0E-FEA5-BD9A-8F514170210D}"/>
                  </a:ext>
                </a:extLst>
              </p:cNvPr>
              <p:cNvSpPr txBox="1">
                <a:spLocks noChangeArrowheads="1"/>
              </p:cNvSpPr>
              <p:nvPr/>
            </p:nvSpPr>
            <p:spPr bwMode="auto">
              <a:xfrm>
                <a:off x="1074900" y="3183794"/>
                <a:ext cx="1295400" cy="373280"/>
              </a:xfrm>
              <a:prstGeom prst="rect">
                <a:avLst/>
              </a:prstGeom>
              <a:solidFill>
                <a:schemeClr val="accent2"/>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Industry</a:t>
                </a:r>
              </a:p>
            </p:txBody>
          </p:sp>
          <p:sp>
            <p:nvSpPr>
              <p:cNvPr id="47" name="Text Box 14">
                <a:extLst>
                  <a:ext uri="{FF2B5EF4-FFF2-40B4-BE49-F238E27FC236}">
                    <a16:creationId xmlns:a16="http://schemas.microsoft.com/office/drawing/2014/main" id="{C8443405-A7C0-B29A-92FC-5113F69BAF3C}"/>
                  </a:ext>
                </a:extLst>
              </p:cNvPr>
              <p:cNvSpPr txBox="1">
                <a:spLocks noChangeArrowheads="1"/>
              </p:cNvSpPr>
              <p:nvPr/>
            </p:nvSpPr>
            <p:spPr bwMode="auto">
              <a:xfrm>
                <a:off x="2506641" y="3183792"/>
                <a:ext cx="1447801" cy="373280"/>
              </a:xfrm>
              <a:prstGeom prst="rect">
                <a:avLst/>
              </a:prstGeom>
              <a:solidFill>
                <a:schemeClr val="accent4"/>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Transport</a:t>
                </a:r>
              </a:p>
            </p:txBody>
          </p:sp>
          <p:sp>
            <p:nvSpPr>
              <p:cNvPr id="48" name="Text Box 15">
                <a:extLst>
                  <a:ext uri="{FF2B5EF4-FFF2-40B4-BE49-F238E27FC236}">
                    <a16:creationId xmlns:a16="http://schemas.microsoft.com/office/drawing/2014/main" id="{F952C827-43E6-BF98-0DC9-5FD5A91B5DA3}"/>
                  </a:ext>
                </a:extLst>
              </p:cNvPr>
              <p:cNvSpPr txBox="1">
                <a:spLocks noChangeArrowheads="1"/>
              </p:cNvSpPr>
              <p:nvPr/>
            </p:nvSpPr>
            <p:spPr bwMode="auto">
              <a:xfrm>
                <a:off x="4046701" y="3183793"/>
                <a:ext cx="1143000" cy="373281"/>
              </a:xfrm>
              <a:prstGeom prst="rect">
                <a:avLst/>
              </a:prstGeom>
              <a:solidFill>
                <a:schemeClr val="accent5">
                  <a:lumMod val="75000"/>
                </a:schemeClr>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Service</a:t>
                </a:r>
              </a:p>
            </p:txBody>
          </p:sp>
          <p:sp>
            <p:nvSpPr>
              <p:cNvPr id="49" name="Text Box 16">
                <a:extLst>
                  <a:ext uri="{FF2B5EF4-FFF2-40B4-BE49-F238E27FC236}">
                    <a16:creationId xmlns:a16="http://schemas.microsoft.com/office/drawing/2014/main" id="{17BA9C58-428A-9479-8913-ABCA79C28B0B}"/>
                  </a:ext>
                </a:extLst>
              </p:cNvPr>
              <p:cNvSpPr txBox="1">
                <a:spLocks noChangeArrowheads="1"/>
              </p:cNvSpPr>
              <p:nvPr/>
            </p:nvSpPr>
            <p:spPr bwMode="auto">
              <a:xfrm>
                <a:off x="5273418" y="3183793"/>
                <a:ext cx="1600200" cy="373281"/>
              </a:xfrm>
              <a:prstGeom prst="rect">
                <a:avLst/>
              </a:prstGeom>
              <a:solidFill>
                <a:schemeClr val="accent6"/>
              </a:solidFill>
              <a:ln w="9525">
                <a:solidFill>
                  <a:schemeClr val="tx1"/>
                </a:solidFill>
                <a:miter lim="800000"/>
                <a:headEnd/>
                <a:tailEnd/>
              </a:ln>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panose="020B0306030504020204" pitchFamily="34" charset="0"/>
                    <a:ea typeface="Open Sans Light" panose="020B0306030504020204" pitchFamily="34" charset="0"/>
                    <a:cs typeface="Open Sans Light" panose="020B0306030504020204" pitchFamily="34" charset="0"/>
                  </a:rPr>
                  <a:t>Household</a:t>
                </a:r>
              </a:p>
            </p:txBody>
          </p:sp>
        </p:grpSp>
        <p:sp>
          <p:nvSpPr>
            <p:cNvPr id="15" name="Rectangle 30">
              <a:extLst>
                <a:ext uri="{FF2B5EF4-FFF2-40B4-BE49-F238E27FC236}">
                  <a16:creationId xmlns:a16="http://schemas.microsoft.com/office/drawing/2014/main" id="{3531CD1E-88F2-72C8-4185-10E1AEF59F1B}"/>
                </a:ext>
              </a:extLst>
            </p:cNvPr>
            <p:cNvSpPr>
              <a:spLocks noChangeArrowheads="1"/>
            </p:cNvSpPr>
            <p:nvPr/>
          </p:nvSpPr>
          <p:spPr bwMode="auto">
            <a:xfrm>
              <a:off x="1485899" y="1656340"/>
              <a:ext cx="5728288" cy="2893919"/>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Line 33">
              <a:extLst>
                <a:ext uri="{FF2B5EF4-FFF2-40B4-BE49-F238E27FC236}">
                  <a16:creationId xmlns:a16="http://schemas.microsoft.com/office/drawing/2014/main" id="{A231E845-1923-ED52-AB4A-57CF9E3E3B4A}"/>
                </a:ext>
              </a:extLst>
            </p:cNvPr>
            <p:cNvSpPr>
              <a:spLocks noChangeShapeType="1"/>
            </p:cNvSpPr>
            <p:nvPr/>
          </p:nvSpPr>
          <p:spPr bwMode="auto">
            <a:xfrm flipH="1">
              <a:off x="1838872" y="2840309"/>
              <a:ext cx="624653" cy="65582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7" name="Line 34">
              <a:extLst>
                <a:ext uri="{FF2B5EF4-FFF2-40B4-BE49-F238E27FC236}">
                  <a16:creationId xmlns:a16="http://schemas.microsoft.com/office/drawing/2014/main" id="{A1442CBF-0821-A329-AAC7-0E3B0277B612}"/>
                </a:ext>
              </a:extLst>
            </p:cNvPr>
            <p:cNvSpPr>
              <a:spLocks noChangeShapeType="1"/>
            </p:cNvSpPr>
            <p:nvPr/>
          </p:nvSpPr>
          <p:spPr bwMode="auto">
            <a:xfrm>
              <a:off x="2441982" y="2887070"/>
              <a:ext cx="250143" cy="62456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Line 35">
              <a:extLst>
                <a:ext uri="{FF2B5EF4-FFF2-40B4-BE49-F238E27FC236}">
                  <a16:creationId xmlns:a16="http://schemas.microsoft.com/office/drawing/2014/main" id="{38131449-90C6-E913-0BB2-0BF071EBCAAD}"/>
                </a:ext>
              </a:extLst>
            </p:cNvPr>
            <p:cNvSpPr>
              <a:spLocks noChangeShapeType="1"/>
            </p:cNvSpPr>
            <p:nvPr/>
          </p:nvSpPr>
          <p:spPr bwMode="auto">
            <a:xfrm>
              <a:off x="2470429" y="2870724"/>
              <a:ext cx="1130021" cy="6033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Line 36">
              <a:extLst>
                <a:ext uri="{FF2B5EF4-FFF2-40B4-BE49-F238E27FC236}">
                  <a16:creationId xmlns:a16="http://schemas.microsoft.com/office/drawing/2014/main" id="{3EDE285E-4DE5-FC73-32AE-8D0086AC800B}"/>
                </a:ext>
              </a:extLst>
            </p:cNvPr>
            <p:cNvSpPr>
              <a:spLocks noChangeShapeType="1"/>
            </p:cNvSpPr>
            <p:nvPr/>
          </p:nvSpPr>
          <p:spPr bwMode="auto">
            <a:xfrm>
              <a:off x="2470426" y="2854379"/>
              <a:ext cx="1954868" cy="63608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Line 40">
              <a:extLst>
                <a:ext uri="{FF2B5EF4-FFF2-40B4-BE49-F238E27FC236}">
                  <a16:creationId xmlns:a16="http://schemas.microsoft.com/office/drawing/2014/main" id="{07671F21-E771-F700-F141-4931D65396E7}"/>
                </a:ext>
              </a:extLst>
            </p:cNvPr>
            <p:cNvSpPr>
              <a:spLocks noChangeShapeType="1"/>
            </p:cNvSpPr>
            <p:nvPr/>
          </p:nvSpPr>
          <p:spPr bwMode="auto">
            <a:xfrm>
              <a:off x="3517239" y="2854355"/>
              <a:ext cx="83211" cy="62986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1" name="Line 41">
              <a:extLst>
                <a:ext uri="{FF2B5EF4-FFF2-40B4-BE49-F238E27FC236}">
                  <a16:creationId xmlns:a16="http://schemas.microsoft.com/office/drawing/2014/main" id="{324E3D8C-B99C-9192-2B39-41C4939CB20D}"/>
                </a:ext>
              </a:extLst>
            </p:cNvPr>
            <p:cNvSpPr>
              <a:spLocks noChangeShapeType="1"/>
            </p:cNvSpPr>
            <p:nvPr/>
          </p:nvSpPr>
          <p:spPr bwMode="auto">
            <a:xfrm flipH="1">
              <a:off x="1885949" y="2838025"/>
              <a:ext cx="1633978" cy="63609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Line 42">
              <a:extLst>
                <a:ext uri="{FF2B5EF4-FFF2-40B4-BE49-F238E27FC236}">
                  <a16:creationId xmlns:a16="http://schemas.microsoft.com/office/drawing/2014/main" id="{EE2DAB46-8F43-A031-C9EE-532457ABFB0A}"/>
                </a:ext>
              </a:extLst>
            </p:cNvPr>
            <p:cNvSpPr>
              <a:spLocks noChangeShapeType="1"/>
            </p:cNvSpPr>
            <p:nvPr/>
          </p:nvSpPr>
          <p:spPr bwMode="auto">
            <a:xfrm>
              <a:off x="2463526" y="2854372"/>
              <a:ext cx="2835955" cy="63609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Line 54">
              <a:extLst>
                <a:ext uri="{FF2B5EF4-FFF2-40B4-BE49-F238E27FC236}">
                  <a16:creationId xmlns:a16="http://schemas.microsoft.com/office/drawing/2014/main" id="{C9FF7431-4557-9E1C-4875-123A3A01471E}"/>
                </a:ext>
              </a:extLst>
            </p:cNvPr>
            <p:cNvSpPr>
              <a:spLocks noChangeShapeType="1"/>
            </p:cNvSpPr>
            <p:nvPr/>
          </p:nvSpPr>
          <p:spPr bwMode="auto">
            <a:xfrm flipH="1">
              <a:off x="1870480" y="2854364"/>
              <a:ext cx="2743200" cy="61975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4" name="Line 55">
              <a:extLst>
                <a:ext uri="{FF2B5EF4-FFF2-40B4-BE49-F238E27FC236}">
                  <a16:creationId xmlns:a16="http://schemas.microsoft.com/office/drawing/2014/main" id="{5474426E-582D-EDB5-CF23-21F93F5E6168}"/>
                </a:ext>
              </a:extLst>
            </p:cNvPr>
            <p:cNvSpPr>
              <a:spLocks noChangeShapeType="1"/>
            </p:cNvSpPr>
            <p:nvPr/>
          </p:nvSpPr>
          <p:spPr bwMode="auto">
            <a:xfrm flipH="1">
              <a:off x="2699024" y="2854333"/>
              <a:ext cx="1930121" cy="63384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5" name="Line 56">
              <a:extLst>
                <a:ext uri="{FF2B5EF4-FFF2-40B4-BE49-F238E27FC236}">
                  <a16:creationId xmlns:a16="http://schemas.microsoft.com/office/drawing/2014/main" id="{4FE0DC19-81A6-8555-E10D-8E4529EF999F}"/>
                </a:ext>
              </a:extLst>
            </p:cNvPr>
            <p:cNvSpPr>
              <a:spLocks noChangeShapeType="1"/>
            </p:cNvSpPr>
            <p:nvPr/>
          </p:nvSpPr>
          <p:spPr bwMode="auto">
            <a:xfrm flipH="1">
              <a:off x="4408074" y="2844238"/>
              <a:ext cx="212505" cy="66257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6" name="Line 57">
              <a:extLst>
                <a:ext uri="{FF2B5EF4-FFF2-40B4-BE49-F238E27FC236}">
                  <a16:creationId xmlns:a16="http://schemas.microsoft.com/office/drawing/2014/main" id="{10254B65-1A02-562B-2405-88E691C8C3A1}"/>
                </a:ext>
              </a:extLst>
            </p:cNvPr>
            <p:cNvSpPr>
              <a:spLocks noChangeShapeType="1"/>
            </p:cNvSpPr>
            <p:nvPr/>
          </p:nvSpPr>
          <p:spPr bwMode="auto">
            <a:xfrm>
              <a:off x="4608271" y="2863119"/>
              <a:ext cx="685270" cy="63817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Line 58">
              <a:extLst>
                <a:ext uri="{FF2B5EF4-FFF2-40B4-BE49-F238E27FC236}">
                  <a16:creationId xmlns:a16="http://schemas.microsoft.com/office/drawing/2014/main" id="{AB5028F1-351E-F36D-7B9A-EE02A2111B25}"/>
                </a:ext>
              </a:extLst>
            </p:cNvPr>
            <p:cNvSpPr>
              <a:spLocks noChangeShapeType="1"/>
            </p:cNvSpPr>
            <p:nvPr/>
          </p:nvSpPr>
          <p:spPr bwMode="auto">
            <a:xfrm>
              <a:off x="4613680" y="2860584"/>
              <a:ext cx="1787120" cy="61351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8" name="Line 59">
              <a:extLst>
                <a:ext uri="{FF2B5EF4-FFF2-40B4-BE49-F238E27FC236}">
                  <a16:creationId xmlns:a16="http://schemas.microsoft.com/office/drawing/2014/main" id="{9F74EBCB-E657-A62A-9122-0F2BBC765DCA}"/>
                </a:ext>
              </a:extLst>
            </p:cNvPr>
            <p:cNvSpPr>
              <a:spLocks noChangeShapeType="1"/>
            </p:cNvSpPr>
            <p:nvPr/>
          </p:nvSpPr>
          <p:spPr bwMode="auto">
            <a:xfrm flipH="1">
              <a:off x="2692119" y="2838025"/>
              <a:ext cx="2978512" cy="67360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9" name="Line 60">
              <a:extLst>
                <a:ext uri="{FF2B5EF4-FFF2-40B4-BE49-F238E27FC236}">
                  <a16:creationId xmlns:a16="http://schemas.microsoft.com/office/drawing/2014/main" id="{9A5C50FB-F535-CCBA-59A0-17ECE27C1E20}"/>
                </a:ext>
              </a:extLst>
            </p:cNvPr>
            <p:cNvSpPr>
              <a:spLocks noChangeShapeType="1"/>
            </p:cNvSpPr>
            <p:nvPr/>
          </p:nvSpPr>
          <p:spPr bwMode="auto">
            <a:xfrm flipH="1">
              <a:off x="2685214" y="2865408"/>
              <a:ext cx="2985416" cy="62277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Line 61">
              <a:extLst>
                <a:ext uri="{FF2B5EF4-FFF2-40B4-BE49-F238E27FC236}">
                  <a16:creationId xmlns:a16="http://schemas.microsoft.com/office/drawing/2014/main" id="{311FCC19-2E15-7BBA-325A-0CDB89D56AFC}"/>
                </a:ext>
              </a:extLst>
            </p:cNvPr>
            <p:cNvSpPr>
              <a:spLocks noChangeShapeType="1"/>
            </p:cNvSpPr>
            <p:nvPr/>
          </p:nvSpPr>
          <p:spPr bwMode="auto">
            <a:xfrm flipH="1">
              <a:off x="4394346" y="2857609"/>
              <a:ext cx="1276283" cy="6197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1" name="Line 62">
              <a:extLst>
                <a:ext uri="{FF2B5EF4-FFF2-40B4-BE49-F238E27FC236}">
                  <a16:creationId xmlns:a16="http://schemas.microsoft.com/office/drawing/2014/main" id="{C449CE88-805A-5BE6-7B4D-2B258346790C}"/>
                </a:ext>
              </a:extLst>
            </p:cNvPr>
            <p:cNvSpPr>
              <a:spLocks noChangeShapeType="1"/>
            </p:cNvSpPr>
            <p:nvPr/>
          </p:nvSpPr>
          <p:spPr bwMode="auto">
            <a:xfrm flipH="1">
              <a:off x="5265324" y="2838024"/>
              <a:ext cx="415965" cy="66327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2" name="Line 63">
              <a:extLst>
                <a:ext uri="{FF2B5EF4-FFF2-40B4-BE49-F238E27FC236}">
                  <a16:creationId xmlns:a16="http://schemas.microsoft.com/office/drawing/2014/main" id="{F4857044-9773-6F3F-8770-5AF342617788}"/>
                </a:ext>
              </a:extLst>
            </p:cNvPr>
            <p:cNvSpPr>
              <a:spLocks noChangeShapeType="1"/>
            </p:cNvSpPr>
            <p:nvPr/>
          </p:nvSpPr>
          <p:spPr bwMode="auto">
            <a:xfrm>
              <a:off x="5643829" y="2843287"/>
              <a:ext cx="756971" cy="5857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3" name="Text Box 64">
              <a:extLst>
                <a:ext uri="{FF2B5EF4-FFF2-40B4-BE49-F238E27FC236}">
                  <a16:creationId xmlns:a16="http://schemas.microsoft.com/office/drawing/2014/main" id="{7B3F8B16-FB8A-D7C0-3EBA-37616370A6B7}"/>
                </a:ext>
              </a:extLst>
            </p:cNvPr>
            <p:cNvSpPr txBox="1">
              <a:spLocks noChangeArrowheads="1"/>
            </p:cNvSpPr>
            <p:nvPr/>
          </p:nvSpPr>
          <p:spPr bwMode="auto">
            <a:xfrm>
              <a:off x="1603153" y="1717938"/>
              <a:ext cx="5543541" cy="3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000" b="1" dirty="0">
                  <a:latin typeface="Open Sans Light"/>
                  <a:ea typeface="Open Sans Light"/>
                  <a:cs typeface="Open Sans Light"/>
                </a:rPr>
                <a:t>Final Energy Demand </a:t>
              </a:r>
              <a:endParaRPr lang="en-US" sz="20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Line 66">
              <a:extLst>
                <a:ext uri="{FF2B5EF4-FFF2-40B4-BE49-F238E27FC236}">
                  <a16:creationId xmlns:a16="http://schemas.microsoft.com/office/drawing/2014/main" id="{8B29BD59-FC9D-C950-1D40-B32A8340F6CD}"/>
                </a:ext>
              </a:extLst>
            </p:cNvPr>
            <p:cNvSpPr>
              <a:spLocks noChangeShapeType="1"/>
            </p:cNvSpPr>
            <p:nvPr/>
          </p:nvSpPr>
          <p:spPr bwMode="auto">
            <a:xfrm flipV="1">
              <a:off x="1657350" y="1340229"/>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5" name="Line 67">
              <a:extLst>
                <a:ext uri="{FF2B5EF4-FFF2-40B4-BE49-F238E27FC236}">
                  <a16:creationId xmlns:a16="http://schemas.microsoft.com/office/drawing/2014/main" id="{5E78010E-D51D-E373-5B12-59F37344576F}"/>
                </a:ext>
              </a:extLst>
            </p:cNvPr>
            <p:cNvSpPr>
              <a:spLocks noChangeShapeType="1"/>
            </p:cNvSpPr>
            <p:nvPr/>
          </p:nvSpPr>
          <p:spPr bwMode="auto">
            <a:xfrm>
              <a:off x="1657350" y="1340228"/>
              <a:ext cx="5707478" cy="1611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6" name="Line 70">
              <a:extLst>
                <a:ext uri="{FF2B5EF4-FFF2-40B4-BE49-F238E27FC236}">
                  <a16:creationId xmlns:a16="http://schemas.microsoft.com/office/drawing/2014/main" id="{86066D45-0AD4-5BE5-2484-B70565231B99}"/>
                </a:ext>
              </a:extLst>
            </p:cNvPr>
            <p:cNvSpPr>
              <a:spLocks noChangeShapeType="1"/>
            </p:cNvSpPr>
            <p:nvPr/>
          </p:nvSpPr>
          <p:spPr bwMode="auto">
            <a:xfrm>
              <a:off x="7372350" y="1340228"/>
              <a:ext cx="13289"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7" name="Line 71">
              <a:extLst>
                <a:ext uri="{FF2B5EF4-FFF2-40B4-BE49-F238E27FC236}">
                  <a16:creationId xmlns:a16="http://schemas.microsoft.com/office/drawing/2014/main" id="{5D56D934-7812-6A8E-59A9-09FD8AF94B86}"/>
                </a:ext>
              </a:extLst>
            </p:cNvPr>
            <p:cNvSpPr>
              <a:spLocks noChangeShapeType="1"/>
            </p:cNvSpPr>
            <p:nvPr/>
          </p:nvSpPr>
          <p:spPr bwMode="auto">
            <a:xfrm flipH="1">
              <a:off x="7214190" y="4343400"/>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8" name="Line 72">
              <a:extLst>
                <a:ext uri="{FF2B5EF4-FFF2-40B4-BE49-F238E27FC236}">
                  <a16:creationId xmlns:a16="http://schemas.microsoft.com/office/drawing/2014/main" id="{E44CB83B-AA6B-BA1A-E562-550064300004}"/>
                </a:ext>
              </a:extLst>
            </p:cNvPr>
            <p:cNvSpPr>
              <a:spLocks noChangeShapeType="1"/>
            </p:cNvSpPr>
            <p:nvPr/>
          </p:nvSpPr>
          <p:spPr bwMode="auto">
            <a:xfrm flipV="1">
              <a:off x="1828800" y="1034757"/>
              <a:ext cx="0" cy="2857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9" name="Line 73">
              <a:extLst>
                <a:ext uri="{FF2B5EF4-FFF2-40B4-BE49-F238E27FC236}">
                  <a16:creationId xmlns:a16="http://schemas.microsoft.com/office/drawing/2014/main" id="{97B57B8D-7139-9733-F057-9C32EFCC41FF}"/>
                </a:ext>
              </a:extLst>
            </p:cNvPr>
            <p:cNvSpPr>
              <a:spLocks noChangeShapeType="1"/>
            </p:cNvSpPr>
            <p:nvPr/>
          </p:nvSpPr>
          <p:spPr bwMode="auto">
            <a:xfrm>
              <a:off x="1828800" y="1034757"/>
              <a:ext cx="5707478"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0" name="Line 74">
              <a:extLst>
                <a:ext uri="{FF2B5EF4-FFF2-40B4-BE49-F238E27FC236}">
                  <a16:creationId xmlns:a16="http://schemas.microsoft.com/office/drawing/2014/main" id="{BF05818A-C036-54EA-9062-C3B47C745837}"/>
                </a:ext>
              </a:extLst>
            </p:cNvPr>
            <p:cNvSpPr>
              <a:spLocks noChangeShapeType="1"/>
            </p:cNvSpPr>
            <p:nvPr/>
          </p:nvSpPr>
          <p:spPr bwMode="auto">
            <a:xfrm flipH="1">
              <a:off x="7543182" y="1014249"/>
              <a:ext cx="0" cy="302367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1" name="Line 75">
              <a:extLst>
                <a:ext uri="{FF2B5EF4-FFF2-40B4-BE49-F238E27FC236}">
                  <a16:creationId xmlns:a16="http://schemas.microsoft.com/office/drawing/2014/main" id="{1B2BF778-0BB6-966F-BEFB-B72BB3EA7A53}"/>
                </a:ext>
              </a:extLst>
            </p:cNvPr>
            <p:cNvSpPr>
              <a:spLocks noChangeShapeType="1"/>
            </p:cNvSpPr>
            <p:nvPr/>
          </p:nvSpPr>
          <p:spPr bwMode="auto">
            <a:xfrm flipH="1">
              <a:off x="7376403" y="4057649"/>
              <a:ext cx="17145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nchor="ctr"/>
            <a:lstStyle/>
            <a:p>
              <a:pPr algn="ctr"/>
              <a:endParaRPr lang="en-GB"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2" name="Text Box 65">
              <a:extLst>
                <a:ext uri="{FF2B5EF4-FFF2-40B4-BE49-F238E27FC236}">
                  <a16:creationId xmlns:a16="http://schemas.microsoft.com/office/drawing/2014/main" id="{56FF61E1-2123-BD24-B186-FAB05730C549}"/>
                </a:ext>
              </a:extLst>
            </p:cNvPr>
            <p:cNvSpPr txBox="1">
              <a:spLocks noChangeArrowheads="1"/>
            </p:cNvSpPr>
            <p:nvPr/>
          </p:nvSpPr>
          <p:spPr bwMode="auto">
            <a:xfrm>
              <a:off x="6632497" y="1683841"/>
              <a:ext cx="628650"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latin typeface="Open Sans Light"/>
                  <a:ea typeface="Open Sans Light"/>
                  <a:cs typeface="Open Sans Light"/>
                </a:rPr>
                <a:t>2020</a:t>
              </a:r>
            </a:p>
          </p:txBody>
        </p:sp>
        <p:sp>
          <p:nvSpPr>
            <p:cNvPr id="43" name="Text Box 68">
              <a:extLst>
                <a:ext uri="{FF2B5EF4-FFF2-40B4-BE49-F238E27FC236}">
                  <a16:creationId xmlns:a16="http://schemas.microsoft.com/office/drawing/2014/main" id="{F08D6563-D708-4F1C-0C81-FBD7FE390285}"/>
                </a:ext>
              </a:extLst>
            </p:cNvPr>
            <p:cNvSpPr txBox="1">
              <a:spLocks noChangeArrowheads="1"/>
            </p:cNvSpPr>
            <p:nvPr/>
          </p:nvSpPr>
          <p:spPr bwMode="auto">
            <a:xfrm>
              <a:off x="6763463" y="1374784"/>
              <a:ext cx="685799"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1600" b="1" dirty="0">
                  <a:solidFill>
                    <a:schemeClr val="accent6"/>
                  </a:solidFill>
                  <a:latin typeface="Open Sans Light"/>
                  <a:ea typeface="Open Sans Light"/>
                  <a:cs typeface="Open Sans Light"/>
                </a:rPr>
                <a:t>2025</a:t>
              </a:r>
            </a:p>
          </p:txBody>
        </p:sp>
        <p:sp>
          <p:nvSpPr>
            <p:cNvPr id="44" name="Text Box 76">
              <a:extLst>
                <a:ext uri="{FF2B5EF4-FFF2-40B4-BE49-F238E27FC236}">
                  <a16:creationId xmlns:a16="http://schemas.microsoft.com/office/drawing/2014/main" id="{8A2913E6-8452-0487-815A-1513914537D7}"/>
                </a:ext>
              </a:extLst>
            </p:cNvPr>
            <p:cNvSpPr txBox="1">
              <a:spLocks noChangeArrowheads="1"/>
            </p:cNvSpPr>
            <p:nvPr/>
          </p:nvSpPr>
          <p:spPr bwMode="auto">
            <a:xfrm>
              <a:off x="7095827" y="1043999"/>
              <a:ext cx="628650" cy="27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600" b="1" dirty="0">
                  <a:solidFill>
                    <a:srgbClr val="FFC000"/>
                  </a:solidFill>
                  <a:latin typeface="Open Sans Light"/>
                  <a:ea typeface="Open Sans Light"/>
                  <a:cs typeface="Open Sans Light"/>
                </a:rPr>
                <a:t>2050</a:t>
              </a:r>
            </a:p>
          </p:txBody>
        </p:sp>
        <p:sp>
          <p:nvSpPr>
            <p:cNvPr id="45" name="TextBox 44">
              <a:extLst>
                <a:ext uri="{FF2B5EF4-FFF2-40B4-BE49-F238E27FC236}">
                  <a16:creationId xmlns:a16="http://schemas.microsoft.com/office/drawing/2014/main" id="{1DBABADC-D6FB-6C5E-2145-6DF539332059}"/>
                </a:ext>
              </a:extLst>
            </p:cNvPr>
            <p:cNvSpPr txBox="1"/>
            <p:nvPr/>
          </p:nvSpPr>
          <p:spPr>
            <a:xfrm>
              <a:off x="3835128" y="3012055"/>
              <a:ext cx="664846" cy="279960"/>
            </a:xfrm>
            <a:prstGeom prst="rect">
              <a:avLst/>
            </a:prstGeom>
            <a:solidFill>
              <a:schemeClr val="tx2">
                <a:lumMod val="60000"/>
                <a:lumOff val="40000"/>
              </a:schemeClr>
            </a:solidFill>
            <a:ln>
              <a:noFill/>
            </a:ln>
          </p:spPr>
          <p:txBody>
            <a:bodyPr wrap="square" lIns="91440" tIns="45720" rIns="91440" bIns="45720" rtlCol="0" anchor="ctr">
              <a:spAutoFit/>
            </a:bodyPr>
            <a:lstStyle/>
            <a:p>
              <a:pPr algn="ctr"/>
              <a:r>
                <a:rPr lang="en-US" sz="1600" b="1" dirty="0">
                  <a:solidFill>
                    <a:srgbClr val="B4323F"/>
                  </a:solidFill>
                  <a:latin typeface="Open Sans Light"/>
                  <a:ea typeface="Open Sans Light" panose="020B0306030504020204" pitchFamily="34" charset="0"/>
                  <a:cs typeface="Open Sans Light" panose="020B0306030504020204" pitchFamily="34" charset="0"/>
                </a:rPr>
                <a:t>End-Uses</a:t>
              </a:r>
              <a:endParaRPr lang="en-GB" sz="1600" b="1" dirty="0">
                <a:solidFill>
                  <a:srgbClr val="B4323F"/>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sp>
        <p:nvSpPr>
          <p:cNvPr id="106" name="Arrow: Right 105">
            <a:extLst>
              <a:ext uri="{FF2B5EF4-FFF2-40B4-BE49-F238E27FC236}">
                <a16:creationId xmlns:a16="http://schemas.microsoft.com/office/drawing/2014/main" id="{92A43791-99D1-5ACA-84BC-58BD492835A6}"/>
              </a:ext>
            </a:extLst>
          </p:cNvPr>
          <p:cNvSpPr/>
          <p:nvPr/>
        </p:nvSpPr>
        <p:spPr>
          <a:xfrm rot="7740000" flipH="1">
            <a:off x="9709235" y="2227511"/>
            <a:ext cx="1022432" cy="241141"/>
          </a:xfrm>
          <a:prstGeom prst="rightArrow">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3935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1922" y="3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1.3.5 Outputs of MAED-D and MAED-EL</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5421"/>
            <a:ext cx="9592554"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a:cs typeface="Open Sans"/>
                <a:sym typeface="Bodoni SvtyTwo ITC TT-Book"/>
              </a:rPr>
              <a:t>Lecture 1.3 Intro to MAED </a:t>
            </a:r>
          </a:p>
        </p:txBody>
      </p:sp>
      <p:grpSp>
        <p:nvGrpSpPr>
          <p:cNvPr id="8" name="Group 7">
            <a:extLst>
              <a:ext uri="{FF2B5EF4-FFF2-40B4-BE49-F238E27FC236}">
                <a16:creationId xmlns:a16="http://schemas.microsoft.com/office/drawing/2014/main" id="{87142794-7144-B744-86BA-BF2D5F134D79}"/>
              </a:ext>
            </a:extLst>
          </p:cNvPr>
          <p:cNvGrpSpPr/>
          <p:nvPr/>
        </p:nvGrpSpPr>
        <p:grpSpPr>
          <a:xfrm>
            <a:off x="8085367" y="4644917"/>
            <a:ext cx="3177788" cy="1390830"/>
            <a:chOff x="429698" y="5065575"/>
            <a:chExt cx="3532702" cy="1073427"/>
          </a:xfrm>
        </p:grpSpPr>
        <p:sp>
          <p:nvSpPr>
            <p:cNvPr id="10" name="Text Box 7">
              <a:extLst>
                <a:ext uri="{FF2B5EF4-FFF2-40B4-BE49-F238E27FC236}">
                  <a16:creationId xmlns:a16="http://schemas.microsoft.com/office/drawing/2014/main" id="{0FE48978-5071-DD4A-BEE6-3E76C23982C2}"/>
                </a:ext>
              </a:extLst>
            </p:cNvPr>
            <p:cNvSpPr txBox="1">
              <a:spLocks noChangeArrowheads="1"/>
            </p:cNvSpPr>
            <p:nvPr/>
          </p:nvSpPr>
          <p:spPr bwMode="auto">
            <a:xfrm>
              <a:off x="429698" y="5065575"/>
              <a:ext cx="2296250" cy="355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algn="ctr">
                <a:spcBef>
                  <a:spcPct val="50000"/>
                </a:spcBef>
              </a:pPr>
              <a:r>
                <a:rPr lang="en-US" sz="1600" b="1" dirty="0">
                  <a:solidFill>
                    <a:srgbClr val="2F528F"/>
                  </a:solidFill>
                  <a:latin typeface="Open Sans Light"/>
                  <a:ea typeface="Open Sans Light"/>
                  <a:cs typeface="Open Sans Light"/>
                </a:rPr>
                <a:t>Result</a:t>
              </a:r>
              <a:r>
                <a:rPr lang="en-US" sz="1600" b="1" dirty="0">
                  <a:latin typeface="Open Sans Light"/>
                  <a:ea typeface="Open Sans Light"/>
                  <a:cs typeface="Open Sans Light"/>
                </a:rPr>
                <a:t>: Hourly load</a:t>
              </a:r>
            </a:p>
          </p:txBody>
        </p:sp>
        <p:sp>
          <p:nvSpPr>
            <p:cNvPr id="12" name="Line 14">
              <a:extLst>
                <a:ext uri="{FF2B5EF4-FFF2-40B4-BE49-F238E27FC236}">
                  <a16:creationId xmlns:a16="http://schemas.microsoft.com/office/drawing/2014/main" id="{92244CF6-FE9B-364A-A2B4-2C2DB434A868}"/>
                </a:ext>
              </a:extLst>
            </p:cNvPr>
            <p:cNvSpPr>
              <a:spLocks noChangeShapeType="1"/>
            </p:cNvSpPr>
            <p:nvPr/>
          </p:nvSpPr>
          <p:spPr bwMode="auto">
            <a:xfrm>
              <a:off x="672774" y="6139002"/>
              <a:ext cx="32896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 name="Line 16">
              <a:extLst>
                <a:ext uri="{FF2B5EF4-FFF2-40B4-BE49-F238E27FC236}">
                  <a16:creationId xmlns:a16="http://schemas.microsoft.com/office/drawing/2014/main" id="{868BDA97-EACA-1747-A925-7D673D352FAD}"/>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 name="Line 17">
              <a:extLst>
                <a:ext uri="{FF2B5EF4-FFF2-40B4-BE49-F238E27FC236}">
                  <a16:creationId xmlns:a16="http://schemas.microsoft.com/office/drawing/2014/main" id="{52C471E0-1AAE-4443-99DA-A5F2C3767457}"/>
                </a:ext>
              </a:extLst>
            </p:cNvPr>
            <p:cNvSpPr>
              <a:spLocks noChangeShapeType="1"/>
            </p:cNvSpPr>
            <p:nvPr/>
          </p:nvSpPr>
          <p:spPr bwMode="auto">
            <a:xfrm>
              <a:off x="672774" y="5612018"/>
              <a:ext cx="3289626" cy="985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 name="Freeform 18">
              <a:extLst>
                <a:ext uri="{FF2B5EF4-FFF2-40B4-BE49-F238E27FC236}">
                  <a16:creationId xmlns:a16="http://schemas.microsoft.com/office/drawing/2014/main" id="{14F9036A-95EB-CC42-BA4A-F8ED339FD058}"/>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grpSp>
        <p:nvGrpSpPr>
          <p:cNvPr id="9" name="Group 8">
            <a:extLst>
              <a:ext uri="{FF2B5EF4-FFF2-40B4-BE49-F238E27FC236}">
                <a16:creationId xmlns:a16="http://schemas.microsoft.com/office/drawing/2014/main" id="{79101A63-8247-443C-9FEC-4C5DA7AD20D3}"/>
              </a:ext>
            </a:extLst>
          </p:cNvPr>
          <p:cNvGrpSpPr/>
          <p:nvPr/>
        </p:nvGrpSpPr>
        <p:grpSpPr>
          <a:xfrm>
            <a:off x="8200929" y="1463748"/>
            <a:ext cx="3136058" cy="2913178"/>
            <a:chOff x="348041" y="2978302"/>
            <a:chExt cx="3672898" cy="3277233"/>
          </a:xfrm>
        </p:grpSpPr>
        <p:grpSp>
          <p:nvGrpSpPr>
            <p:cNvPr id="18" name="Group 17">
              <a:extLst>
                <a:ext uri="{FF2B5EF4-FFF2-40B4-BE49-F238E27FC236}">
                  <a16:creationId xmlns:a16="http://schemas.microsoft.com/office/drawing/2014/main" id="{3282C5EB-C91E-1D4D-86DB-80A4C3EB0E87}"/>
                </a:ext>
              </a:extLst>
            </p:cNvPr>
            <p:cNvGrpSpPr/>
            <p:nvPr/>
          </p:nvGrpSpPr>
          <p:grpSpPr>
            <a:xfrm>
              <a:off x="348041" y="2978302"/>
              <a:ext cx="3672898" cy="3277233"/>
              <a:chOff x="5376113" y="1880867"/>
              <a:chExt cx="3946908" cy="3277233"/>
            </a:xfrm>
          </p:grpSpPr>
          <p:grpSp>
            <p:nvGrpSpPr>
              <p:cNvPr id="19" name="Group 18">
                <a:extLst>
                  <a:ext uri="{FF2B5EF4-FFF2-40B4-BE49-F238E27FC236}">
                    <a16:creationId xmlns:a16="http://schemas.microsoft.com/office/drawing/2014/main" id="{FDCA61A1-58C6-2047-A767-63A11963EDA0}"/>
                  </a:ext>
                </a:extLst>
              </p:cNvPr>
              <p:cNvGrpSpPr/>
              <p:nvPr/>
            </p:nvGrpSpPr>
            <p:grpSpPr>
              <a:xfrm>
                <a:off x="5527623" y="2314822"/>
                <a:ext cx="1709081" cy="1643434"/>
                <a:chOff x="3957638" y="1870075"/>
                <a:chExt cx="2460840" cy="2058988"/>
              </a:xfrm>
            </p:grpSpPr>
            <p:cxnSp>
              <p:nvCxnSpPr>
                <p:cNvPr id="31" name="Straight Connector 30">
                  <a:extLst>
                    <a:ext uri="{FF2B5EF4-FFF2-40B4-BE49-F238E27FC236}">
                      <a16:creationId xmlns:a16="http://schemas.microsoft.com/office/drawing/2014/main" id="{B603D74B-F734-4A42-AA3D-29F9F0AEE3A4}"/>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461781B-2D8E-AF46-A96A-3108CC242E69}"/>
                    </a:ext>
                  </a:extLst>
                </p:cNvPr>
                <p:cNvGrpSpPr/>
                <p:nvPr/>
              </p:nvGrpSpPr>
              <p:grpSpPr>
                <a:xfrm>
                  <a:off x="3957638" y="2401341"/>
                  <a:ext cx="2460840" cy="997497"/>
                  <a:chOff x="3957638" y="2401341"/>
                  <a:chExt cx="2460840" cy="997497"/>
                </a:xfrm>
              </p:grpSpPr>
              <p:sp>
                <p:nvSpPr>
                  <p:cNvPr id="33" name="Freeform 32">
                    <a:extLst>
                      <a:ext uri="{FF2B5EF4-FFF2-40B4-BE49-F238E27FC236}">
                        <a16:creationId xmlns:a16="http://schemas.microsoft.com/office/drawing/2014/main" id="{4CF4C3B1-2807-2F4E-B172-AD41E6258A26}"/>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17">
                    <a:extLst>
                      <a:ext uri="{FF2B5EF4-FFF2-40B4-BE49-F238E27FC236}">
                        <a16:creationId xmlns:a16="http://schemas.microsoft.com/office/drawing/2014/main" id="{9E313716-4546-C048-A1A5-84CD0B658E73}"/>
                      </a:ext>
                    </a:extLst>
                  </p:cNvPr>
                  <p:cNvSpPr txBox="1">
                    <a:spLocks noChangeArrowheads="1"/>
                  </p:cNvSpPr>
                  <p:nvPr/>
                </p:nvSpPr>
                <p:spPr bwMode="auto">
                  <a:xfrm>
                    <a:off x="4097554" y="2401341"/>
                    <a:ext cx="2320924" cy="4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Open Sans Light" panose="020B0306030504020204" pitchFamily="34" charset="0"/>
                        <a:ea typeface="Open Sans Light" panose="020B0306030504020204" pitchFamily="34" charset="0"/>
                        <a:cs typeface="Open Sans Light" panose="020B0306030504020204" pitchFamily="34" charset="0"/>
                      </a:rPr>
                      <a:t>Historical</a:t>
                    </a:r>
                  </a:p>
                </p:txBody>
              </p:sp>
            </p:grpSp>
          </p:grpSp>
          <p:grpSp>
            <p:nvGrpSpPr>
              <p:cNvPr id="20" name="Group 19">
                <a:extLst>
                  <a:ext uri="{FF2B5EF4-FFF2-40B4-BE49-F238E27FC236}">
                    <a16:creationId xmlns:a16="http://schemas.microsoft.com/office/drawing/2014/main" id="{607D9552-775A-1C42-AD87-AF280BD01AD8}"/>
                  </a:ext>
                </a:extLst>
              </p:cNvPr>
              <p:cNvGrpSpPr/>
              <p:nvPr/>
            </p:nvGrpSpPr>
            <p:grpSpPr>
              <a:xfrm>
                <a:off x="7162652" y="2183677"/>
                <a:ext cx="1719661" cy="1742224"/>
                <a:chOff x="6324600" y="1676400"/>
                <a:chExt cx="2476073" cy="2182758"/>
              </a:xfrm>
            </p:grpSpPr>
            <p:sp>
              <p:nvSpPr>
                <p:cNvPr id="29" name="Freeform 28">
                  <a:extLst>
                    <a:ext uri="{FF2B5EF4-FFF2-40B4-BE49-F238E27FC236}">
                      <a16:creationId xmlns:a16="http://schemas.microsoft.com/office/drawing/2014/main" id="{D470C0CC-AF17-E54A-9177-B72083ED3C1A}"/>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Box 18">
                  <a:extLst>
                    <a:ext uri="{FF2B5EF4-FFF2-40B4-BE49-F238E27FC236}">
                      <a16:creationId xmlns:a16="http://schemas.microsoft.com/office/drawing/2014/main" id="{4D656D5F-E5FD-3C4D-8156-8166B88BAF8E}"/>
                    </a:ext>
                  </a:extLst>
                </p:cNvPr>
                <p:cNvSpPr txBox="1">
                  <a:spLocks noChangeArrowheads="1"/>
                </p:cNvSpPr>
                <p:nvPr/>
              </p:nvSpPr>
              <p:spPr bwMode="auto">
                <a:xfrm>
                  <a:off x="6553201" y="3394077"/>
                  <a:ext cx="2247472" cy="46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a:latin typeface="Open Sans Light" panose="020B0306030504020204" pitchFamily="34" charset="0"/>
                      <a:ea typeface="Open Sans Light" panose="020B0306030504020204" pitchFamily="34" charset="0"/>
                      <a:cs typeface="Open Sans Light" panose="020B0306030504020204" pitchFamily="34" charset="0"/>
                    </a:rPr>
                    <a:t>Projected</a:t>
                  </a:r>
                </a:p>
              </p:txBody>
            </p:sp>
          </p:grpSp>
          <p:grpSp>
            <p:nvGrpSpPr>
              <p:cNvPr id="21" name="Group 20">
                <a:extLst>
                  <a:ext uri="{FF2B5EF4-FFF2-40B4-BE49-F238E27FC236}">
                    <a16:creationId xmlns:a16="http://schemas.microsoft.com/office/drawing/2014/main" id="{285CE0E2-CDF7-2E46-AC17-1D58CB2B7F41}"/>
                  </a:ext>
                </a:extLst>
              </p:cNvPr>
              <p:cNvGrpSpPr/>
              <p:nvPr/>
            </p:nvGrpSpPr>
            <p:grpSpPr>
              <a:xfrm>
                <a:off x="7118582" y="1880867"/>
                <a:ext cx="2204439" cy="1669248"/>
                <a:chOff x="4764183" y="1476846"/>
                <a:chExt cx="4987430" cy="2866554"/>
              </a:xfrm>
            </p:grpSpPr>
            <p:pic>
              <p:nvPicPr>
                <p:cNvPr id="23" name="Picture 4">
                  <a:extLst>
                    <a:ext uri="{FF2B5EF4-FFF2-40B4-BE49-F238E27FC236}">
                      <a16:creationId xmlns:a16="http://schemas.microsoft.com/office/drawing/2014/main" id="{123880B3-C510-3545-A292-1202E15D66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487381BC-08DE-9E41-8D3F-1B8E12C7F86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D81A3343-E1C4-194C-8611-1E2A9B428EA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a:extLst>
                    <a:ext uri="{FF2B5EF4-FFF2-40B4-BE49-F238E27FC236}">
                      <a16:creationId xmlns:a16="http://schemas.microsoft.com/office/drawing/2014/main" id="{8832D57B-CD45-AB44-9246-018913074AFE}"/>
                    </a:ext>
                  </a:extLst>
                </p:cNvPr>
                <p:cNvSpPr txBox="1">
                  <a:spLocks noChangeArrowheads="1"/>
                </p:cNvSpPr>
                <p:nvPr/>
              </p:nvSpPr>
              <p:spPr bwMode="auto">
                <a:xfrm>
                  <a:off x="7451725" y="1628775"/>
                  <a:ext cx="720727" cy="637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1600" b="1">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Box 12">
                  <a:extLst>
                    <a:ext uri="{FF2B5EF4-FFF2-40B4-BE49-F238E27FC236}">
                      <a16:creationId xmlns:a16="http://schemas.microsoft.com/office/drawing/2014/main" id="{7D0BC78B-E340-B14F-8D5D-150159753089}"/>
                    </a:ext>
                  </a:extLst>
                </p:cNvPr>
                <p:cNvSpPr txBox="1">
                  <a:spLocks noChangeArrowheads="1"/>
                </p:cNvSpPr>
                <p:nvPr/>
              </p:nvSpPr>
              <p:spPr bwMode="auto">
                <a:xfrm>
                  <a:off x="6165410" y="1476846"/>
                  <a:ext cx="2886970" cy="579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dirty="0">
                      <a:latin typeface="Open Sans Light" panose="020B0306030504020204" pitchFamily="34" charset="0"/>
                      <a:ea typeface="Open Sans Light" panose="020B0306030504020204" pitchFamily="34" charset="0"/>
                      <a:cs typeface="Open Sans Light" panose="020B0306030504020204" pitchFamily="34" charset="0"/>
                    </a:rPr>
                    <a:t>5% Growth</a:t>
                  </a:r>
                </a:p>
              </p:txBody>
            </p:sp>
            <p:sp>
              <p:nvSpPr>
                <p:cNvPr id="28" name="Text Box 13">
                  <a:extLst>
                    <a:ext uri="{FF2B5EF4-FFF2-40B4-BE49-F238E27FC236}">
                      <a16:creationId xmlns:a16="http://schemas.microsoft.com/office/drawing/2014/main" id="{BEA17620-6853-7247-8F57-37A0228F46B5}"/>
                    </a:ext>
                  </a:extLst>
                </p:cNvPr>
                <p:cNvSpPr txBox="1">
                  <a:spLocks noChangeArrowheads="1"/>
                </p:cNvSpPr>
                <p:nvPr/>
              </p:nvSpPr>
              <p:spPr bwMode="auto">
                <a:xfrm>
                  <a:off x="6864652" y="2408429"/>
                  <a:ext cx="2886961" cy="98519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b="1">
                      <a:solidFill>
                        <a:srgbClr val="B02634"/>
                      </a:solidFill>
                      <a:latin typeface="Open Sans Light" panose="020B0306030504020204" pitchFamily="34" charset="0"/>
                      <a:ea typeface="Open Sans Light" panose="020B0306030504020204" pitchFamily="34" charset="0"/>
                      <a:cs typeface="Open Sans Light" panose="020B0306030504020204" pitchFamily="34" charset="0"/>
                    </a:rPr>
                    <a:t>2.8% Growth</a:t>
                  </a:r>
                </a:p>
              </p:txBody>
            </p:sp>
          </p:grpSp>
          <p:sp>
            <p:nvSpPr>
              <p:cNvPr id="22" name="TextBox 19">
                <a:extLst>
                  <a:ext uri="{FF2B5EF4-FFF2-40B4-BE49-F238E27FC236}">
                    <a16:creationId xmlns:a16="http://schemas.microsoft.com/office/drawing/2014/main" id="{3D164886-3C95-164B-9D64-CBE1B5C145A7}"/>
                  </a:ext>
                </a:extLst>
              </p:cNvPr>
              <p:cNvSpPr txBox="1">
                <a:spLocks noChangeArrowheads="1"/>
              </p:cNvSpPr>
              <p:nvPr/>
            </p:nvSpPr>
            <p:spPr bwMode="auto">
              <a:xfrm>
                <a:off x="5376113" y="4223255"/>
                <a:ext cx="3939920" cy="93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b="1" dirty="0">
                    <a:solidFill>
                      <a:srgbClr val="2F528F"/>
                    </a:solidFill>
                    <a:latin typeface="Open Sans Light"/>
                    <a:ea typeface="Open Sans Light"/>
                    <a:cs typeface="Open Sans Light"/>
                  </a:rPr>
                  <a:t>Result</a:t>
                </a:r>
                <a:r>
                  <a:rPr lang="en-US" sz="1600" b="1" dirty="0">
                    <a:latin typeface="Open Sans Light"/>
                    <a:ea typeface="Open Sans Light"/>
                    <a:cs typeface="Open Sans Light"/>
                  </a:rPr>
                  <a:t>: Total Electricity</a:t>
                </a:r>
              </a:p>
              <a:p>
                <a:pPr eaLnBrk="1" hangingPunct="1"/>
                <a:r>
                  <a:rPr lang="en-US" sz="1600" b="1" dirty="0">
                    <a:latin typeface="Open Sans Light"/>
                    <a:ea typeface="Open Sans Light"/>
                    <a:cs typeface="Open Sans Light"/>
                  </a:rPr>
                  <a:t>Consumption [kWh] under different scenarios</a:t>
                </a:r>
              </a:p>
            </p:txBody>
          </p:sp>
        </p:grpSp>
        <p:cxnSp>
          <p:nvCxnSpPr>
            <p:cNvPr id="35" name="Straight Arrow Connector 34">
              <a:extLst>
                <a:ext uri="{FF2B5EF4-FFF2-40B4-BE49-F238E27FC236}">
                  <a16:creationId xmlns:a16="http://schemas.microsoft.com/office/drawing/2014/main" id="{06D04766-8DCA-9647-92D2-7FCE8FD23735}"/>
                </a:ext>
              </a:extLst>
            </p:cNvPr>
            <p:cNvCxnSpPr/>
            <p:nvPr/>
          </p:nvCxnSpPr>
          <p:spPr>
            <a:xfrm flipV="1">
              <a:off x="498177" y="332683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A72ED3-3987-404F-8452-461C027C3C90}"/>
                </a:ext>
              </a:extLst>
            </p:cNvPr>
            <p:cNvGrpSpPr/>
            <p:nvPr/>
          </p:nvGrpSpPr>
          <p:grpSpPr>
            <a:xfrm>
              <a:off x="470953" y="3394701"/>
              <a:ext cx="2599853" cy="1759359"/>
              <a:chOff x="296782" y="3394701"/>
              <a:chExt cx="2599853" cy="1759359"/>
            </a:xfrm>
          </p:grpSpPr>
          <p:pic>
            <p:nvPicPr>
              <p:cNvPr id="17" name="Picture 3">
                <a:extLst>
                  <a:ext uri="{FF2B5EF4-FFF2-40B4-BE49-F238E27FC236}">
                    <a16:creationId xmlns:a16="http://schemas.microsoft.com/office/drawing/2014/main" id="{451E0641-9552-134C-94EC-26CBCA41C3AD}"/>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296782" y="339470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a:extLst>
                  <a:ext uri="{FF2B5EF4-FFF2-40B4-BE49-F238E27FC236}">
                    <a16:creationId xmlns:a16="http://schemas.microsoft.com/office/drawing/2014/main" id="{2EA55E9D-8AC7-E443-BDB0-6E9303777A00}"/>
                  </a:ext>
                </a:extLst>
              </p:cNvPr>
              <p:cNvCxnSpPr>
                <a:cxnSpLocks/>
              </p:cNvCxnSpPr>
              <p:nvPr/>
            </p:nvCxnSpPr>
            <p:spPr>
              <a:xfrm flipV="1">
                <a:off x="2344899" y="5052354"/>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grpSp>
      <p:graphicFrame>
        <p:nvGraphicFramePr>
          <p:cNvPr id="40" name="Diagram 39">
            <a:extLst>
              <a:ext uri="{FF2B5EF4-FFF2-40B4-BE49-F238E27FC236}">
                <a16:creationId xmlns:a16="http://schemas.microsoft.com/office/drawing/2014/main" id="{317A311C-C019-DB17-3785-EB7CC27AA3A1}"/>
              </a:ext>
            </a:extLst>
          </p:cNvPr>
          <p:cNvGraphicFramePr>
            <a:graphicFrameLocks noGrp="1"/>
          </p:cNvGraphicFramePr>
          <p:nvPr>
            <p:extLst>
              <p:ext uri="{D42A27DB-BD31-4B8C-83A1-F6EECF244321}">
                <p14:modId xmlns:p14="http://schemas.microsoft.com/office/powerpoint/2010/main" val="1861710167"/>
              </p:ext>
            </p:extLst>
          </p:nvPr>
        </p:nvGraphicFramePr>
        <p:xfrm>
          <a:off x="4106741" y="3364811"/>
          <a:ext cx="3975537" cy="193744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7" name="Picture 46" descr="Graphical user interface&#10;&#10;Description automatically generated">
            <a:extLst>
              <a:ext uri="{FF2B5EF4-FFF2-40B4-BE49-F238E27FC236}">
                <a16:creationId xmlns:a16="http://schemas.microsoft.com/office/drawing/2014/main" id="{00211BF3-D498-A361-7DCD-E379CC5CD8DF}"/>
              </a:ext>
            </a:extLst>
          </p:cNvPr>
          <p:cNvPicPr>
            <a:picLocks noChangeAspect="1"/>
          </p:cNvPicPr>
          <p:nvPr/>
        </p:nvPicPr>
        <p:blipFill>
          <a:blip r:embed="rId13"/>
          <a:stretch>
            <a:fillRect/>
          </a:stretch>
        </p:blipFill>
        <p:spPr>
          <a:xfrm>
            <a:off x="868796" y="3426367"/>
            <a:ext cx="2795441" cy="1797307"/>
          </a:xfrm>
          <a:prstGeom prst="rect">
            <a:avLst/>
          </a:prstGeom>
        </p:spPr>
      </p:pic>
      <p:cxnSp>
        <p:nvCxnSpPr>
          <p:cNvPr id="49" name="Straight Arrow Connector 48">
            <a:extLst>
              <a:ext uri="{FF2B5EF4-FFF2-40B4-BE49-F238E27FC236}">
                <a16:creationId xmlns:a16="http://schemas.microsoft.com/office/drawing/2014/main" id="{DE7F2F37-5598-142E-6FFE-E0ED33720123}"/>
              </a:ext>
            </a:extLst>
          </p:cNvPr>
          <p:cNvCxnSpPr/>
          <p:nvPr/>
        </p:nvCxnSpPr>
        <p:spPr>
          <a:xfrm flipV="1">
            <a:off x="3685176" y="3667902"/>
            <a:ext cx="414223" cy="75592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9AA32412-2CE5-369C-4ED9-84943E1A4799}"/>
              </a:ext>
            </a:extLst>
          </p:cNvPr>
          <p:cNvCxnSpPr>
            <a:cxnSpLocks/>
          </p:cNvCxnSpPr>
          <p:nvPr/>
        </p:nvCxnSpPr>
        <p:spPr>
          <a:xfrm>
            <a:off x="3682511" y="4412110"/>
            <a:ext cx="413810" cy="59400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9131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846111"/>
            <a:ext cx="7741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373859"/>
            <a:ext cx="11583848" cy="14001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sym typeface="Bodoni SvtyTwo ITC TT-Book"/>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00256"/>
            <a:ext cx="8207956" cy="2870470"/>
          </a:xfrm>
        </p:spPr>
        <p:txBody>
          <a:bodyPr vert="horz" lIns="91440" tIns="45720" rIns="91440" bIns="45720" rtlCol="0" anchor="t">
            <a:normAutofit fontScale="92500" lnSpcReduction="20000"/>
          </a:bodyPr>
          <a:lstStyle/>
          <a:p>
            <a:pPr marL="0" indent="0">
              <a:lnSpc>
                <a:spcPct val="100000"/>
              </a:lnSpc>
              <a:buNone/>
            </a:pPr>
            <a:r>
              <a:rPr lang="en-GB" sz="2000" dirty="0">
                <a:latin typeface="Open Sans"/>
              </a:rPr>
              <a:t>You have now had an introduction to why MEAD is important. By the end of this course, you will:</a:t>
            </a:r>
            <a:endParaRPr lang="en-US" dirty="0"/>
          </a:p>
          <a:p>
            <a:pPr>
              <a:lnSpc>
                <a:spcPct val="100000"/>
              </a:lnSpc>
            </a:pPr>
            <a:r>
              <a:rPr lang="en-GB" sz="2000" dirty="0">
                <a:latin typeface="Open Sans"/>
              </a:rPr>
              <a:t>ILO1: understand energy planning and energy system analysis. </a:t>
            </a:r>
            <a:endParaRPr lang="en-GB" sz="2000" dirty="0">
              <a:latin typeface="Open Sans"/>
              <a:ea typeface="Open Sans"/>
              <a:cs typeface="Open Sans"/>
            </a:endParaRPr>
          </a:p>
          <a:p>
            <a:pPr>
              <a:lnSpc>
                <a:spcPct val="100000"/>
              </a:lnSpc>
            </a:pPr>
            <a:r>
              <a:rPr lang="en-GB" sz="2000" dirty="0">
                <a:latin typeface="Open Sans"/>
              </a:rPr>
              <a:t>ILO2: be able confidently describe the energy chain and use its terminology and definitions. </a:t>
            </a:r>
            <a:endParaRPr lang="en-GB" sz="2000" dirty="0">
              <a:latin typeface="Open Sans"/>
              <a:ea typeface="Open Sans"/>
              <a:cs typeface="Open Sans"/>
            </a:endParaRPr>
          </a:p>
          <a:p>
            <a:pPr>
              <a:lnSpc>
                <a:spcPct val="100000"/>
              </a:lnSpc>
            </a:pPr>
            <a:r>
              <a:rPr lang="en-GB" sz="2000" dirty="0">
                <a:latin typeface="Open Sans"/>
              </a:rPr>
              <a:t>ILO3: have used MAED-D to produce a simple case-study for an ideal country and generate scenario-based predictions of future energy demand</a:t>
            </a:r>
            <a:endParaRPr lang="en-GB" sz="2000" dirty="0">
              <a:solidFill>
                <a:srgbClr val="000000"/>
              </a:solidFill>
              <a:latin typeface="Open Sans"/>
              <a:ea typeface="Open Sans"/>
              <a:cs typeface="Open Sans"/>
            </a:endParaRPr>
          </a:p>
          <a:p>
            <a:pPr>
              <a:lnSpc>
                <a:spcPct val="100000"/>
              </a:lnSpc>
            </a:pPr>
            <a:r>
              <a:rPr lang="en-GB" sz="2000" dirty="0">
                <a:latin typeface="Open Sans"/>
              </a:rPr>
              <a:t>ILO4: be able to operate MAED-EL to generate hourly load curves.</a:t>
            </a:r>
            <a:endParaRPr lang="en-GB" sz="2000" dirty="0">
              <a:latin typeface="Open Sans"/>
              <a:ea typeface="Open Sans"/>
              <a:cs typeface="Open Sans"/>
            </a:endParaRPr>
          </a:p>
          <a:p>
            <a:pPr>
              <a:lnSpc>
                <a:spcPct val="100000"/>
              </a:lnSpc>
            </a:pPr>
            <a:endParaRPr lang="en-GB" sz="2000"/>
          </a:p>
        </p:txBody>
      </p:sp>
    </p:spTree>
    <p:extLst>
      <p:ext uri="{BB962C8B-B14F-4D97-AF65-F5344CB8AC3E}">
        <p14:creationId xmlns:p14="http://schemas.microsoft.com/office/powerpoint/2010/main" val="2952233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69203" y="1708733"/>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2303441" y="2304905"/>
            <a:ext cx="2431239" cy="3013782"/>
            <a:chOff x="2013994" y="1985621"/>
            <a:chExt cx="2250431" cy="254614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3021051"/>
              <a:ext cx="2247845" cy="1510719"/>
              <a:chOff x="1423685" y="2617182"/>
              <a:chExt cx="2247845" cy="1510719"/>
            </a:xfrm>
          </p:grpSpPr>
          <p:sp>
            <p:nvSpPr>
              <p:cNvPr id="9" name="Rectangle 8">
                <a:extLst>
                  <a:ext uri="{FF2B5EF4-FFF2-40B4-BE49-F238E27FC236}">
                    <a16:creationId xmlns:a16="http://schemas.microsoft.com/office/drawing/2014/main" id="{6EC49DB5-CD2E-B94D-AB31-1B62FED22276}"/>
                  </a:ext>
                </a:extLst>
              </p:cNvPr>
              <p:cNvSpPr/>
              <p:nvPr/>
            </p:nvSpPr>
            <p:spPr>
              <a:xfrm>
                <a:off x="1423686" y="2617182"/>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3803810"/>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3" name="Rectangle 12">
                <a:extLst>
                  <a:ext uri="{FF2B5EF4-FFF2-40B4-BE49-F238E27FC236}">
                    <a16:creationId xmlns:a16="http://schemas.microsoft.com/office/drawing/2014/main" id="{7E39812F-2C6A-5C4D-9710-20766FF00C06}"/>
                  </a:ext>
                </a:extLst>
              </p:cNvPr>
              <p:cNvSpPr/>
              <p:nvPr/>
            </p:nvSpPr>
            <p:spPr>
              <a:xfrm>
                <a:off x="1426041" y="3401821"/>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5" name="Rectangle 14">
                <a:extLst>
                  <a:ext uri="{FF2B5EF4-FFF2-40B4-BE49-F238E27FC236}">
                    <a16:creationId xmlns:a16="http://schemas.microsoft.com/office/drawing/2014/main" id="{23D342B8-04A5-3A40-A15C-EB2A59885E51}"/>
                  </a:ext>
                </a:extLst>
              </p:cNvPr>
              <p:cNvSpPr/>
              <p:nvPr/>
            </p:nvSpPr>
            <p:spPr>
              <a:xfrm>
                <a:off x="1426041" y="2998307"/>
                <a:ext cx="2245489" cy="324091"/>
              </a:xfrm>
              <a:prstGeom prst="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016527" y="1985621"/>
              <a:ext cx="2247898" cy="900373"/>
            </a:xfrm>
            <a:prstGeom prst="rect">
              <a:avLst/>
            </a:prstGeom>
            <a:solidFill>
              <a:schemeClr val="accent5"/>
            </a:solidFill>
            <a:ln>
              <a:solidFill>
                <a:schemeClr val="tx1"/>
              </a:solidFill>
            </a:ln>
          </p:spPr>
          <p:txBody>
            <a:bodyPr wrap="square" lIns="91440" tIns="45720" rIns="91440" bIns="45720" rtlCol="0" anchor="t">
              <a:spAutoFit/>
            </a:bodyPr>
            <a:lstStyle/>
            <a:p>
              <a:pPr algn="ctr"/>
              <a:r>
                <a:rPr lang="en-GB" sz="2000" b="1" dirty="0">
                  <a:latin typeface="Open Sans Light"/>
                  <a:ea typeface="Open Sans Light"/>
                  <a:cs typeface="Open Sans Light"/>
                </a:rPr>
                <a:t>Lecture (Learn the theoretical concepts)</a:t>
              </a:r>
              <a:endParaRPr lang="en-US" dirty="0"/>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7129528" y="2307839"/>
            <a:ext cx="2061923" cy="3019343"/>
            <a:chOff x="7007150" y="1888414"/>
            <a:chExt cx="2246200" cy="3789379"/>
          </a:xfrm>
        </p:grpSpPr>
        <p:sp>
          <p:nvSpPr>
            <p:cNvPr id="19" name="TextBox 18">
              <a:extLst>
                <a:ext uri="{FF2B5EF4-FFF2-40B4-BE49-F238E27FC236}">
                  <a16:creationId xmlns:a16="http://schemas.microsoft.com/office/drawing/2014/main" id="{83C9AC9A-36E9-BE44-978D-EFCEE5736E98}"/>
                </a:ext>
              </a:extLst>
            </p:cNvPr>
            <p:cNvSpPr txBox="1"/>
            <p:nvPr/>
          </p:nvSpPr>
          <p:spPr>
            <a:xfrm>
              <a:off x="7007150" y="1888414"/>
              <a:ext cx="2246200" cy="502152"/>
            </a:xfrm>
            <a:prstGeom prst="rect">
              <a:avLst/>
            </a:prstGeom>
            <a:solidFill>
              <a:schemeClr val="accent6"/>
            </a:solidFill>
            <a:ln>
              <a:solidFill>
                <a:schemeClr val="tx1"/>
              </a:solidFill>
            </a:ln>
          </p:spPr>
          <p:txBody>
            <a:bodyPr wrap="square" lIns="91440" tIns="45720" rIns="91440" bIns="45720" rtlCol="0" anchor="t">
              <a:spAutoFit/>
            </a:bodyPr>
            <a:lstStyle/>
            <a:p>
              <a:pPr algn="ctr"/>
              <a:r>
                <a:rPr lang="en-GB" sz="2000" b="1" dirty="0">
                  <a:latin typeface="Open Sans Light"/>
                  <a:ea typeface="Open Sans Light"/>
                  <a:cs typeface="Open Sans Light"/>
                </a:rPr>
                <a:t>Hands-on</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tx1"/>
                  </a:solidFill>
                  <a:latin typeface="Open Sans Light"/>
                  <a:ea typeface="Open Sans Light"/>
                  <a:cs typeface="Open Sans Light"/>
                </a:rPr>
                <a:t>Hands-on exercises </a:t>
              </a:r>
            </a:p>
            <a:p>
              <a:pPr algn="ctr"/>
              <a:r>
                <a:rPr lang="en-GB" b="1" dirty="0">
                  <a:solidFill>
                    <a:schemeClr val="tx1"/>
                  </a:solidFill>
                  <a:latin typeface="Open Sans Light"/>
                  <a:ea typeface="Open Sans Light"/>
                  <a:cs typeface="Open Sans Light"/>
                </a:rPr>
                <a:t>(Learn how to use the tool)</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915970" y="330727"/>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02824EF8-AC72-1888-7437-29C30553BDAF}"/>
              </a:ext>
            </a:extLst>
          </p:cNvPr>
          <p:cNvSpPr/>
          <p:nvPr/>
        </p:nvSpPr>
        <p:spPr>
          <a:xfrm>
            <a:off x="2413917" y="5520951"/>
            <a:ext cx="2129003" cy="695239"/>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Open Sans Light"/>
                <a:ea typeface="Open Sans Light"/>
                <a:cs typeface="Open Sans Light"/>
              </a:rPr>
              <a:t>Quiz</a:t>
            </a:r>
          </a:p>
        </p:txBody>
      </p:sp>
      <p:sp>
        <p:nvSpPr>
          <p:cNvPr id="23" name="Oval 22">
            <a:extLst>
              <a:ext uri="{FF2B5EF4-FFF2-40B4-BE49-F238E27FC236}">
                <a16:creationId xmlns:a16="http://schemas.microsoft.com/office/drawing/2014/main" id="{4BBA3966-3707-3DC7-D9D2-441375ADC701}"/>
              </a:ext>
            </a:extLst>
          </p:cNvPr>
          <p:cNvSpPr/>
          <p:nvPr/>
        </p:nvSpPr>
        <p:spPr>
          <a:xfrm>
            <a:off x="7129850" y="5520951"/>
            <a:ext cx="2129003" cy="695239"/>
          </a:xfrm>
          <a:prstGeom prst="ellipse">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solidFill>
                  <a:schemeClr val="bg1"/>
                </a:solidFill>
                <a:latin typeface="Open Sans Light"/>
                <a:ea typeface="Open Sans Light"/>
                <a:cs typeface="Open Sans Light"/>
              </a:rPr>
              <a:t>Quiz</a:t>
            </a:r>
          </a:p>
        </p:txBody>
      </p:sp>
      <p:sp>
        <p:nvSpPr>
          <p:cNvPr id="24" name="Arrow: Right 23">
            <a:extLst>
              <a:ext uri="{FF2B5EF4-FFF2-40B4-BE49-F238E27FC236}">
                <a16:creationId xmlns:a16="http://schemas.microsoft.com/office/drawing/2014/main" id="{6845E134-9C9B-7C63-7F25-AAAFEFDFFD75}"/>
              </a:ext>
            </a:extLst>
          </p:cNvPr>
          <p:cNvSpPr/>
          <p:nvPr/>
        </p:nvSpPr>
        <p:spPr>
          <a:xfrm>
            <a:off x="5479796" y="3567683"/>
            <a:ext cx="973666" cy="4868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4770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711672"/>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269681"/>
            <a:ext cx="10515600" cy="3819376"/>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Intro to SGDs, Energy Planning and the MAED Tool</a:t>
            </a:r>
            <a:endParaRPr lang="en-US" dirty="0">
              <a:latin typeface="Open Sans"/>
            </a:endParaRPr>
          </a:p>
          <a:p>
            <a:pPr>
              <a:lnSpc>
                <a:spcPct val="100000"/>
              </a:lnSpc>
              <a:spcBef>
                <a:spcPts val="500"/>
              </a:spcBef>
            </a:pPr>
            <a:r>
              <a:rPr lang="en-GB" sz="2000" dirty="0">
                <a:latin typeface="Open Sans"/>
              </a:rPr>
              <a:t>Lecture 2 – Overview of Modelling Tools and Energy System Analysis</a:t>
            </a:r>
            <a:endParaRPr lang="en-GB" sz="2000" dirty="0">
              <a:latin typeface="Open Sans"/>
              <a:ea typeface="Open Sans"/>
              <a:cs typeface="Open Sans"/>
            </a:endParaRPr>
          </a:p>
          <a:p>
            <a:pPr>
              <a:lnSpc>
                <a:spcPct val="100000"/>
              </a:lnSpc>
              <a:spcBef>
                <a:spcPts val="500"/>
              </a:spcBef>
            </a:pPr>
            <a:r>
              <a:rPr lang="en-GB" sz="2000" dirty="0">
                <a:latin typeface="Open Sans"/>
              </a:rPr>
              <a:t>Lecture 3 – Energy Chain and Energy Vocabulary</a:t>
            </a:r>
            <a:endParaRPr lang="en-GB" sz="2000" dirty="0">
              <a:latin typeface="Open Sans"/>
              <a:ea typeface="Open Sans"/>
              <a:cs typeface="Open Sans"/>
            </a:endParaRPr>
          </a:p>
          <a:p>
            <a:pPr>
              <a:lnSpc>
                <a:spcPct val="100000"/>
              </a:lnSpc>
              <a:spcBef>
                <a:spcPts val="500"/>
              </a:spcBef>
            </a:pPr>
            <a:r>
              <a:rPr lang="en-GB" sz="2000" dirty="0">
                <a:latin typeface="Open Sans"/>
              </a:rPr>
              <a:t>Lecture 4 – Intro to MAED-D</a:t>
            </a:r>
            <a:endParaRPr lang="en-GB" sz="2000" dirty="0">
              <a:latin typeface="Open Sans"/>
              <a:ea typeface="Open Sans"/>
              <a:cs typeface="Open Sans"/>
            </a:endParaRPr>
          </a:p>
          <a:p>
            <a:pPr>
              <a:lnSpc>
                <a:spcPct val="100000"/>
              </a:lnSpc>
              <a:spcBef>
                <a:spcPts val="500"/>
              </a:spcBef>
            </a:pPr>
            <a:r>
              <a:rPr lang="en-GB" sz="2000" dirty="0">
                <a:latin typeface="Open Sans"/>
              </a:rPr>
              <a:t>Lecture 5 – The Industry Sector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6 – The Household Sector &amp; Input Data</a:t>
            </a:r>
            <a:endParaRPr lang="en-GB" sz="2000" dirty="0">
              <a:latin typeface="Open Sans"/>
              <a:ea typeface="Open Sans"/>
              <a:cs typeface="Open Sans"/>
            </a:endParaRPr>
          </a:p>
          <a:p>
            <a:pPr>
              <a:lnSpc>
                <a:spcPct val="100000"/>
              </a:lnSpc>
              <a:spcBef>
                <a:spcPts val="500"/>
              </a:spcBef>
            </a:pPr>
            <a:r>
              <a:rPr lang="en-GB" sz="2000" dirty="0">
                <a:latin typeface="Open Sans"/>
              </a:rPr>
              <a:t>Lecture 7 – Input Data and Assumptions for Scenarios Development</a:t>
            </a:r>
            <a:endParaRPr lang="en-GB" sz="2000" dirty="0">
              <a:latin typeface="Open Sans"/>
              <a:ea typeface="Open Sans"/>
              <a:cs typeface="Open Sans"/>
            </a:endParaRPr>
          </a:p>
          <a:p>
            <a:pPr>
              <a:lnSpc>
                <a:spcPct val="100000"/>
              </a:lnSpc>
              <a:spcBef>
                <a:spcPts val="500"/>
              </a:spcBef>
            </a:pPr>
            <a:r>
              <a:rPr lang="en-GB" sz="2000" dirty="0">
                <a:latin typeface="Open Sans"/>
              </a:rPr>
              <a:t>Lecture 8 – Intro to MAED-EL </a:t>
            </a:r>
            <a:endParaRPr lang="en-GB" sz="2000" dirty="0">
              <a:latin typeface="Open Sans"/>
              <a:ea typeface="Open Sans"/>
              <a:cs typeface="Open Sans"/>
            </a:endParaRPr>
          </a:p>
          <a:p>
            <a:pPr>
              <a:lnSpc>
                <a:spcPct val="100000"/>
              </a:lnSpc>
              <a:spcBef>
                <a:spcPts val="500"/>
              </a:spcBef>
            </a:pPr>
            <a:r>
              <a:rPr lang="en-GB" sz="2000" dirty="0">
                <a:latin typeface="Open Sans"/>
              </a:rPr>
              <a:t>Lecture 9 – MAED-EL Structure</a:t>
            </a:r>
            <a:endParaRPr lang="en-GB" sz="2000" dirty="0">
              <a:latin typeface="Open Sans"/>
              <a:ea typeface="Open Sans"/>
              <a:cs typeface="Open Sans"/>
            </a:endParaRPr>
          </a:p>
          <a:p>
            <a:pPr>
              <a:lnSpc>
                <a:spcPct val="100000"/>
              </a:lnSpc>
              <a:spcBef>
                <a:spcPts val="500"/>
              </a:spcBef>
            </a:pPr>
            <a:endParaRPr lang="en-GB" sz="2000">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930347" y="258840"/>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Tree>
    <p:extLst>
      <p:ext uri="{BB962C8B-B14F-4D97-AF65-F5344CB8AC3E}">
        <p14:creationId xmlns:p14="http://schemas.microsoft.com/office/powerpoint/2010/main" val="2832146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3"/>
          <a:stretch>
            <a:fillRect/>
          </a:stretch>
        </p:blipFill>
        <p:spPr>
          <a:xfrm>
            <a:off x="0" y="6642"/>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08254"/>
            <a:ext cx="5669250" cy="404717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Open Sans"/>
                <a:cs typeface="Open Sans"/>
              </a:rPr>
              <a:t>By the end of this lecture, you will:</a:t>
            </a:r>
            <a:endParaRPr lang="en-US" sz="2000" b="1" dirty="0">
              <a:solidFill>
                <a:schemeClr val="accent5">
                  <a:lumMod val="60000"/>
                  <a:lumOff val="40000"/>
                </a:schemeClr>
              </a:solidFill>
              <a:latin typeface="Open Sans"/>
              <a:ea typeface="Open Sans"/>
              <a:cs typeface="Open Sans"/>
            </a:endParaRPr>
          </a:p>
          <a:p>
            <a:pPr marL="342900" indent="-342900">
              <a:spcBef>
                <a:spcPts val="1000"/>
              </a:spcBef>
              <a:buFont typeface="Arial"/>
              <a:buChar char="•"/>
            </a:pPr>
            <a:r>
              <a:rPr lang="en-GB" sz="2000" dirty="0">
                <a:latin typeface="Open Sans"/>
                <a:ea typeface="Open Sans"/>
                <a:cs typeface="Open Sans"/>
              </a:rPr>
              <a:t>ILO1: understand the components of energy systems and the relationship to the Sustainable Development Goals (SDGs)</a:t>
            </a:r>
          </a:p>
          <a:p>
            <a:pPr marL="342900" indent="-342900">
              <a:spcBef>
                <a:spcPts val="1000"/>
              </a:spcBef>
              <a:buFont typeface="Arial"/>
              <a:buChar char="•"/>
            </a:pPr>
            <a:r>
              <a:rPr lang="en-US" sz="2000" dirty="0">
                <a:latin typeface="Open Sans"/>
                <a:ea typeface="Open Sans"/>
                <a:cs typeface="Open Sans"/>
              </a:rPr>
              <a:t>ILO2: have an insight into the importance of energy system planning</a:t>
            </a:r>
          </a:p>
          <a:p>
            <a:pPr marL="342900" indent="-342900">
              <a:spcBef>
                <a:spcPts val="1000"/>
              </a:spcBef>
              <a:buFont typeface="Arial"/>
              <a:buChar char="•"/>
            </a:pPr>
            <a:r>
              <a:rPr lang="en-US" sz="2000" dirty="0">
                <a:latin typeface="Open Sans"/>
                <a:ea typeface="Open Sans"/>
                <a:cs typeface="Open Sans"/>
              </a:rPr>
              <a:t>ILO3: have had an introduction to the Model for Analysis of Energy Systems (MAED)</a:t>
            </a:r>
          </a:p>
          <a:p>
            <a:pPr marL="342900" indent="-342900">
              <a:spcBef>
                <a:spcPts val="1000"/>
              </a:spcBef>
              <a:buFont typeface="Arial"/>
              <a:buChar char="•"/>
            </a:pPr>
            <a:r>
              <a:rPr lang="en-US" sz="2000" dirty="0">
                <a:latin typeface="Open Sans"/>
                <a:ea typeface="Open Sans"/>
                <a:cs typeface="Open Sans"/>
              </a:rPr>
              <a:t>ILO4: have knowledge of the course outline and learning objectives</a:t>
            </a: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dirty="0">
                  <a:latin typeface="Open Sans"/>
                  <a:ea typeface="Open Sans"/>
                  <a:cs typeface="Open Sans"/>
                </a:rPr>
                <a:t>1.3. Intro to </a:t>
              </a:r>
              <a:r>
                <a:rPr lang="en-GB" sz="1600" dirty="0">
                  <a:ea typeface="+mn-lt"/>
                  <a:cs typeface="+mn-lt"/>
                </a:rPr>
                <a:t>Model for Analysis of Energy Systems (MAED) </a:t>
              </a:r>
              <a:endParaRPr sz="1600" dirty="0">
                <a:latin typeface="Open Sans"/>
                <a:ea typeface="Open Sans"/>
                <a:cs typeface="Open Sans"/>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Tree>
    <p:extLst>
      <p:ext uri="{BB962C8B-B14F-4D97-AF65-F5344CB8AC3E}">
        <p14:creationId xmlns:p14="http://schemas.microsoft.com/office/powerpoint/2010/main" val="423301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82016" y="2256894"/>
            <a:ext cx="10515600" cy="3014512"/>
          </a:xfrm>
        </p:spPr>
        <p:txBody>
          <a:bodyPr vert="horz" lIns="91440" tIns="45720" rIns="91440" bIns="45720" rtlCol="0" anchor="t">
            <a:normAutofit/>
          </a:bodyPr>
          <a:lstStyle/>
          <a:p>
            <a:pPr marL="342900" indent="-342900">
              <a:lnSpc>
                <a:spcPct val="100000"/>
              </a:lnSpc>
              <a:spcBef>
                <a:spcPts val="500"/>
              </a:spcBef>
            </a:pPr>
            <a:r>
              <a:rPr lang="en-GB" sz="2000" dirty="0">
                <a:latin typeface="Open Sans"/>
              </a:rPr>
              <a:t>Hands-on 1 – MAED Software Installation</a:t>
            </a:r>
            <a:endParaRPr lang="en-GB" sz="2000" dirty="0">
              <a:latin typeface="Open Sans"/>
              <a:ea typeface="Open Sans"/>
              <a:cs typeface="Open Sans"/>
            </a:endParaRPr>
          </a:p>
          <a:p>
            <a:pPr>
              <a:lnSpc>
                <a:spcPct val="100000"/>
              </a:lnSpc>
              <a:spcBef>
                <a:spcPts val="500"/>
              </a:spcBef>
            </a:pPr>
            <a:r>
              <a:rPr lang="en-GB" sz="2000" dirty="0">
                <a:latin typeface="Open Sans"/>
              </a:rPr>
              <a:t>  Hands-on 2 – Create, Manage and Edit a Simple Case-Study in MAED-D</a:t>
            </a:r>
            <a:endParaRPr lang="en-GB" sz="2000" dirty="0">
              <a:latin typeface="Open Sans"/>
              <a:ea typeface="Open Sans"/>
              <a:cs typeface="Open Sans"/>
            </a:endParaRPr>
          </a:p>
          <a:p>
            <a:pPr>
              <a:lnSpc>
                <a:spcPct val="100000"/>
              </a:lnSpc>
              <a:spcBef>
                <a:spcPts val="500"/>
              </a:spcBef>
            </a:pPr>
            <a:r>
              <a:rPr lang="en-GB" sz="2000" dirty="0">
                <a:latin typeface="Open Sans"/>
              </a:rPr>
              <a:t>  Hands-on 3 – Reconstruction of Base Year for Agriculture (Industry)</a:t>
            </a:r>
            <a:endParaRPr lang="en-GB" sz="2000" dirty="0">
              <a:latin typeface="Open Sans"/>
              <a:ea typeface="Open Sans"/>
              <a:cs typeface="Open Sans"/>
            </a:endParaRPr>
          </a:p>
          <a:p>
            <a:pPr>
              <a:lnSpc>
                <a:spcPct val="100000"/>
              </a:lnSpc>
              <a:spcBef>
                <a:spcPts val="500"/>
              </a:spcBef>
            </a:pPr>
            <a:r>
              <a:rPr lang="en-GB" sz="2000" dirty="0">
                <a:latin typeface="Open Sans"/>
              </a:rPr>
              <a:t>  Hands-on 4 – Reconstruction of Base Year for Household Sector</a:t>
            </a:r>
            <a:endParaRPr lang="en-GB" sz="2000" dirty="0">
              <a:latin typeface="Open Sans"/>
              <a:ea typeface="Open Sans"/>
              <a:cs typeface="Open Sans"/>
            </a:endParaRPr>
          </a:p>
          <a:p>
            <a:pPr>
              <a:lnSpc>
                <a:spcPct val="100000"/>
              </a:lnSpc>
              <a:spcBef>
                <a:spcPts val="500"/>
              </a:spcBef>
            </a:pPr>
            <a:r>
              <a:rPr lang="en-GB" sz="2000" dirty="0">
                <a:latin typeface="Open Sans"/>
              </a:rPr>
              <a:t>  Hands-on 5 – Scenario Creation for the Case-Study</a:t>
            </a:r>
            <a:endParaRPr lang="en-GB" sz="2000" dirty="0">
              <a:latin typeface="Open Sans"/>
              <a:ea typeface="Open Sans"/>
              <a:cs typeface="Open Sans"/>
            </a:endParaRPr>
          </a:p>
          <a:p>
            <a:pPr>
              <a:lnSpc>
                <a:spcPct val="100000"/>
              </a:lnSpc>
              <a:spcBef>
                <a:spcPts val="500"/>
              </a:spcBef>
            </a:pPr>
            <a:r>
              <a:rPr lang="en-GB" sz="2000" dirty="0">
                <a:latin typeface="Open Sans"/>
              </a:rPr>
              <a:t>  Hands-on 6 – Installation of MAED-EL</a:t>
            </a:r>
            <a:endParaRPr lang="en-GB" sz="2000" dirty="0">
              <a:latin typeface="Open Sans"/>
              <a:ea typeface="Open Sans"/>
              <a:cs typeface="Open Sans"/>
            </a:endParaRPr>
          </a:p>
          <a:p>
            <a:pPr>
              <a:lnSpc>
                <a:spcPct val="100000"/>
              </a:lnSpc>
              <a:spcBef>
                <a:spcPts val="500"/>
              </a:spcBef>
            </a:pPr>
            <a:r>
              <a:rPr lang="en-GB" sz="2000" dirty="0">
                <a:latin typeface="Open Sans"/>
              </a:rPr>
              <a:t>  Hands-on 7 – Simple Case-study development on MAED-EL</a:t>
            </a:r>
          </a:p>
          <a:p>
            <a:pPr>
              <a:lnSpc>
                <a:spcPct val="100000"/>
              </a:lnSpc>
              <a:spcBef>
                <a:spcPts val="500"/>
              </a:spcBef>
            </a:pPr>
            <a:endParaRPr lang="en-GB" sz="2000">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718791"/>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1.4.4 The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258840"/>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Tree>
    <p:extLst>
      <p:ext uri="{BB962C8B-B14F-4D97-AF65-F5344CB8AC3E}">
        <p14:creationId xmlns:p14="http://schemas.microsoft.com/office/powerpoint/2010/main" val="2066247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Graphical user interface, website&#10;&#10;Description automatically generated">
            <a:extLst>
              <a:ext uri="{FF2B5EF4-FFF2-40B4-BE49-F238E27FC236}">
                <a16:creationId xmlns:a16="http://schemas.microsoft.com/office/drawing/2014/main" id="{A35FD8A0-5A9E-49DD-9B97-440D1A95EB78}"/>
              </a:ext>
            </a:extLst>
          </p:cNvPr>
          <p:cNvPicPr>
            <a:picLocks noChangeAspect="1"/>
          </p:cNvPicPr>
          <p:nvPr/>
        </p:nvPicPr>
        <p:blipFill>
          <a:blip r:embed="rId3"/>
          <a:stretch>
            <a:fillRect/>
          </a:stretch>
        </p:blipFill>
        <p:spPr>
          <a:xfrm>
            <a:off x="1675" y="3035"/>
            <a:ext cx="12205396" cy="6893797"/>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ExtraBold"/>
                <a:ea typeface="Open Sans ExtraBold" panose="020B0606030504020204" pitchFamily="34" charset="0"/>
                <a:cs typeface="Open Sans ExtraBold" panose="020B0606030504020204" pitchFamily="34" charset="0"/>
              </a:rPr>
              <a:t>23</a:t>
            </a:r>
            <a:endParaRPr lang="en-US" sz="1400" b="1" dirty="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96AFDD58-DD26-4192-8E72-B760AF65965F}"/>
              </a:ext>
            </a:extLst>
          </p:cNvPr>
          <p:cNvSpPr txBox="1"/>
          <p:nvPr/>
        </p:nvSpPr>
        <p:spPr>
          <a:xfrm>
            <a:off x="8811492" y="4675914"/>
            <a:ext cx="323120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Cannone, C., Collett, K.A., Charbonnier F., Ahsan A., Halloran C., Vijay,A.,</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Gritsevskyi </a:t>
            </a:r>
            <a:r>
              <a:rPr lang="en-US" sz="800" dirty="0" err="1">
                <a:solidFill>
                  <a:schemeClr val="bg1"/>
                </a:solidFill>
                <a:latin typeface="Open Sans"/>
                <a:ea typeface="+mn-lt"/>
                <a:cs typeface="+mn-lt"/>
              </a:rPr>
              <a:t>A,Stankeviciute</a:t>
            </a:r>
            <a:r>
              <a:rPr lang="en-US" sz="800" dirty="0">
                <a:solidFill>
                  <a:schemeClr val="bg1"/>
                </a:solidFill>
                <a:latin typeface="Open Sans"/>
                <a:ea typeface="+mn-lt"/>
                <a:cs typeface="+mn-lt"/>
              </a:rPr>
              <a:t> L., 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2023. Lecture 1: "COURSE INTRODUCTION TO MAED" , Energy Demands Projections with MAED (Model for Analysis of Energy Demand). Release Version 2.0.  [online presentation]. Climate Compatible Growth &amp; </a:t>
            </a:r>
            <a:r>
              <a:rPr lang="en-US" sz="800" dirty="0" err="1">
                <a:solidFill>
                  <a:schemeClr val="bg1"/>
                </a:solidFill>
                <a:latin typeface="Open Sans"/>
                <a:ea typeface="+mn-lt"/>
                <a:cs typeface="+mn-lt"/>
              </a:rPr>
              <a:t>Programme</a:t>
            </a:r>
            <a:r>
              <a:rPr lang="en-US" sz="800" dirty="0">
                <a:solidFill>
                  <a:schemeClr val="bg1"/>
                </a:solidFill>
                <a:latin typeface="Open Sans"/>
                <a:ea typeface="+mn-lt"/>
                <a:cs typeface="+mn-lt"/>
              </a:rPr>
              <a:t>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193095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spTree>
    <p:extLst>
      <p:ext uri="{BB962C8B-B14F-4D97-AF65-F5344CB8AC3E}">
        <p14:creationId xmlns:p14="http://schemas.microsoft.com/office/powerpoint/2010/main" val="3844424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22448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10683"/>
            <a:ext cx="10631048" cy="11313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275689" y="1811777"/>
            <a:ext cx="4065785" cy="4374092"/>
          </a:xfrm>
          <a:prstGeom prst="rect">
            <a:avLst/>
          </a:prstGeom>
          <a:noFill/>
          <a:ln w="28575">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800" b="1" dirty="0">
                <a:solidFill>
                  <a:srgbClr val="2F528F"/>
                </a:solidFill>
                <a:latin typeface="Open Sans"/>
                <a:ea typeface="Open Sans"/>
                <a:cs typeface="Open Sans"/>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699849" y="1811500"/>
            <a:ext cx="4191000" cy="4289425"/>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800" b="1" dirty="0">
                <a:solidFill>
                  <a:srgbClr val="C00000"/>
                </a:solidFill>
                <a:latin typeface="Open Sans"/>
                <a:ea typeface="Open Sans"/>
                <a:cs typeface="Open Sans"/>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4"/>
          <a:stretch>
            <a:fillRect/>
          </a:stretch>
        </p:blipFill>
        <p:spPr>
          <a:xfrm>
            <a:off x="3547538" y="2325459"/>
            <a:ext cx="789516" cy="789516"/>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5"/>
          <a:stretch>
            <a:fillRect/>
          </a:stretch>
        </p:blipFill>
        <p:spPr>
          <a:xfrm>
            <a:off x="1660639" y="3520356"/>
            <a:ext cx="730249" cy="6667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6"/>
          <a:stretch>
            <a:fillRect/>
          </a:stretch>
        </p:blipFill>
        <p:spPr>
          <a:xfrm>
            <a:off x="4085582" y="3471231"/>
            <a:ext cx="704850" cy="757766"/>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7"/>
          <a:stretch>
            <a:fillRect/>
          </a:stretch>
        </p:blipFill>
        <p:spPr>
          <a:xfrm flipH="1">
            <a:off x="2200565" y="4412693"/>
            <a:ext cx="727226" cy="739623"/>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8"/>
          <a:stretch>
            <a:fillRect/>
          </a:stretch>
        </p:blipFill>
        <p:spPr>
          <a:xfrm>
            <a:off x="3618163" y="4454828"/>
            <a:ext cx="645583" cy="666749"/>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9"/>
          <a:stretch>
            <a:fillRect/>
          </a:stretch>
        </p:blipFill>
        <p:spPr>
          <a:xfrm>
            <a:off x="2859194" y="3474871"/>
            <a:ext cx="757766" cy="747183"/>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0"/>
          <a:stretch>
            <a:fillRect/>
          </a:stretch>
        </p:blipFill>
        <p:spPr>
          <a:xfrm>
            <a:off x="4243149" y="5307108"/>
            <a:ext cx="645583" cy="645583"/>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1"/>
          <a:stretch>
            <a:fillRect/>
          </a:stretch>
        </p:blipFill>
        <p:spPr>
          <a:xfrm>
            <a:off x="1660362" y="5287461"/>
            <a:ext cx="726017" cy="7511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2"/>
          <a:stretch>
            <a:fillRect/>
          </a:stretch>
        </p:blipFill>
        <p:spPr>
          <a:xfrm>
            <a:off x="2203033" y="2510537"/>
            <a:ext cx="655865" cy="645281"/>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3"/>
          <a:stretch>
            <a:fillRect/>
          </a:stretch>
        </p:blipFill>
        <p:spPr>
          <a:xfrm>
            <a:off x="9518524" y="4914614"/>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4"/>
          <a:stretch>
            <a:fillRect/>
          </a:stretch>
        </p:blipFill>
        <p:spPr>
          <a:xfrm>
            <a:off x="7102928" y="5064880"/>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5"/>
          <a:stretch>
            <a:fillRect/>
          </a:stretch>
        </p:blipFill>
        <p:spPr>
          <a:xfrm>
            <a:off x="9414431" y="2329612"/>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6"/>
          <a:stretch>
            <a:fillRect/>
          </a:stretch>
        </p:blipFill>
        <p:spPr>
          <a:xfrm>
            <a:off x="8424171" y="3875245"/>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7"/>
          <a:stretch>
            <a:fillRect/>
          </a:stretch>
        </p:blipFill>
        <p:spPr>
          <a:xfrm>
            <a:off x="7103647" y="3874150"/>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18"/>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19"/>
          <a:stretch>
            <a:fillRect/>
          </a:stretch>
        </p:blipFill>
        <p:spPr>
          <a:xfrm>
            <a:off x="8391979" y="2571682"/>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0"/>
          <a:stretch>
            <a:fillRect/>
          </a:stretch>
        </p:blipFill>
        <p:spPr>
          <a:xfrm>
            <a:off x="9556287" y="3731471"/>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1"/>
          <a:stretch>
            <a:fillRect/>
          </a:stretch>
        </p:blipFill>
        <p:spPr>
          <a:xfrm>
            <a:off x="8397221" y="4998157"/>
            <a:ext cx="952500" cy="952500"/>
          </a:xfrm>
          <a:prstGeom prst="rect">
            <a:avLst/>
          </a:prstGeom>
        </p:spPr>
      </p:pic>
    </p:spTree>
    <p:extLst>
      <p:ext uri="{BB962C8B-B14F-4D97-AF65-F5344CB8AC3E}">
        <p14:creationId xmlns:p14="http://schemas.microsoft.com/office/powerpoint/2010/main" val="34862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10588588"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71714" y="2501863"/>
            <a:ext cx="9946879" cy="2987604"/>
            <a:chOff x="1020914" y="2556897"/>
            <a:chExt cx="9819879" cy="2766489"/>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556897"/>
              <a:ext cx="1765183" cy="59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514868" y="2556897"/>
              <a:ext cx="1925833" cy="8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07193" y="2556897"/>
              <a:ext cx="2133600" cy="341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614132" y="4022537"/>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727044" y="4947294"/>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087556" y="4724891"/>
              <a:ext cx="1560662" cy="59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332013" y="4953172"/>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556897"/>
              <a:ext cx="2103302" cy="85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2000" dirty="0">
                  <a:solidFill>
                    <a:srgbClr val="2F528F"/>
                  </a:solidFill>
                  <a:latin typeface="Open Sans ExtraBold"/>
                  <a:ea typeface="Open Sans"/>
                  <a:cs typeface="Open Sans"/>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084995" y="4951134"/>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ExtraBold"/>
                  <a:ea typeface="Open Sans Light"/>
                  <a:cs typeface="Open Sans"/>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41719" y="4034826"/>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52001" y="4031567"/>
              <a:ext cx="1296000" cy="304800"/>
            </a:xfrm>
            <a:prstGeom prst="rightArrow">
              <a:avLst>
                <a:gd name="adj1" fmla="val 50000"/>
                <a:gd name="adj2" fmla="val 125000"/>
              </a:avLst>
            </a:prstGeom>
            <a:solidFill>
              <a:srgbClr val="C00000"/>
            </a:solidFill>
            <a:ln w="9525">
              <a:noFill/>
              <a:miter lim="800000"/>
              <a:headEnd/>
              <a:tailEnd/>
            </a:ln>
          </p:spPr>
          <p:txBody>
            <a:bodyPr wrap="none" lIns="91440" tIns="45720" rIns="91440" bIns="45720" anchor="ctr"/>
            <a:lstStyle/>
            <a:p>
              <a:endParaRPr lang="en-US" sz="2400" dirty="0">
                <a:solidFill>
                  <a:schemeClr val="bg2"/>
                </a:solidFill>
                <a:latin typeface="Open Sans ExtraBold"/>
                <a:ea typeface="Open Sans Light"/>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08437" y="3505691"/>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7193" y="3496082"/>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27911" y="3451509"/>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879532" y="3535308"/>
              <a:ext cx="1219200" cy="1219200"/>
            </a:xfrm>
            <a:prstGeom prst="rect">
              <a:avLst/>
            </a:prstGeom>
          </p:spPr>
        </p:pic>
      </p:grpSp>
    </p:spTree>
    <p:extLst>
      <p:ext uri="{BB962C8B-B14F-4D97-AF65-F5344CB8AC3E}">
        <p14:creationId xmlns:p14="http://schemas.microsoft.com/office/powerpoint/2010/main" val="327878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930346" y="1185124"/>
            <a:ext cx="921235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10703968" cy="11419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4"/>
          <a:stretch>
            <a:fillRect/>
          </a:stretch>
        </p:blipFill>
        <p:spPr>
          <a:xfrm>
            <a:off x="723130" y="190623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5"/>
          <a:stretch>
            <a:fillRect/>
          </a:stretch>
        </p:blipFill>
        <p:spPr>
          <a:xfrm>
            <a:off x="6525988" y="2161505"/>
            <a:ext cx="4910593" cy="3388232"/>
          </a:xfrm>
          <a:prstGeom prst="rect">
            <a:avLst/>
          </a:prstGeom>
        </p:spPr>
      </p:pic>
    </p:spTree>
    <p:extLst>
      <p:ext uri="{BB962C8B-B14F-4D97-AF65-F5344CB8AC3E}">
        <p14:creationId xmlns:p14="http://schemas.microsoft.com/office/powerpoint/2010/main" val="98610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959102" y="1238862"/>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10830446" cy="11419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4"/>
          <a:srcRect l="2025" t="2992" r="1660" b="3612"/>
          <a:stretch/>
        </p:blipFill>
        <p:spPr>
          <a:xfrm>
            <a:off x="2564917" y="1833160"/>
            <a:ext cx="7054850" cy="4275667"/>
          </a:xfrm>
        </p:spPr>
      </p:pic>
    </p:spTree>
    <p:extLst>
      <p:ext uri="{BB962C8B-B14F-4D97-AF65-F5344CB8AC3E}">
        <p14:creationId xmlns:p14="http://schemas.microsoft.com/office/powerpoint/2010/main" val="270874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4" y="-5421"/>
            <a:ext cx="10712503" cy="112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27108"/>
            <a:ext cx="10515600" cy="4949855"/>
          </a:xfrm>
          <a:prstGeom prst="rect">
            <a:avLst/>
          </a:prstGeom>
          <a:noFill/>
          <a:ln>
            <a:noFill/>
          </a:ln>
        </p:spPr>
        <p:txBody>
          <a:bodyPr spcFirstLastPara="1" lIns="121900" tIns="60933" rIns="121900" bIns="60933" anchor="t">
            <a:normAutofit/>
          </a:bodyPr>
          <a:lstStyle/>
          <a:p>
            <a:pPr marL="0" indent="0">
              <a:lnSpc>
                <a:spcPct val="100000"/>
              </a:lnSpc>
              <a:buNone/>
              <a:defRPr/>
            </a:pPr>
            <a:r>
              <a:rPr lang="en-GB" sz="2000" b="1" dirty="0">
                <a:solidFill>
                  <a:schemeClr val="accent5">
                    <a:lumMod val="60000"/>
                    <a:lumOff val="40000"/>
                  </a:schemeClr>
                </a:solidFill>
                <a:latin typeface="Open Sans"/>
                <a:ea typeface="Open Sans"/>
                <a:cs typeface="Open Sans"/>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future energy consumption, population growth, and economic development.</a:t>
            </a:r>
            <a:endParaRPr lang="en-GB" sz="200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a:cs typeface="Open Sans" panose="020B0606030504020204" pitchFamily="34" charset="0"/>
            </a:endParaRPr>
          </a:p>
        </p:txBody>
      </p:sp>
    </p:spTree>
    <p:extLst>
      <p:ext uri="{BB962C8B-B14F-4D97-AF65-F5344CB8AC3E}">
        <p14:creationId xmlns:p14="http://schemas.microsoft.com/office/powerpoint/2010/main" val="587726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15968" y="1195730"/>
            <a:ext cx="7285595"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9855786" cy="10959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4"/>
          <a:stretch>
            <a:fillRect/>
          </a:stretch>
        </p:blipFill>
        <p:spPr>
          <a:xfrm>
            <a:off x="8136051" y="1188998"/>
            <a:ext cx="3314952" cy="5180047"/>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5"/>
          <a:stretch>
            <a:fillRect/>
          </a:stretch>
        </p:blipFill>
        <p:spPr>
          <a:xfrm>
            <a:off x="6289241" y="2611899"/>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6"/>
          <a:stretch>
            <a:fillRect/>
          </a:stretch>
        </p:blipFill>
        <p:spPr>
          <a:xfrm>
            <a:off x="1026622" y="1988276"/>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5993828" y="3523017"/>
            <a:ext cx="1555272" cy="1191546"/>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Tree>
    <p:extLst>
      <p:ext uri="{BB962C8B-B14F-4D97-AF65-F5344CB8AC3E}">
        <p14:creationId xmlns:p14="http://schemas.microsoft.com/office/powerpoint/2010/main" val="51286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3"/>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915969" y="1023201"/>
            <a:ext cx="72280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a:cs typeface="Open Sans"/>
              </a:rPr>
              <a:t>1.2.3 Renewable Energy Generation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2480"/>
            <a:ext cx="9970805" cy="102401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4114" y="1795399"/>
            <a:ext cx="11651254" cy="421566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4"/>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5"/>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6"/>
          <a:stretch>
            <a:fillRect/>
          </a:stretch>
        </p:blipFill>
        <p:spPr>
          <a:xfrm>
            <a:off x="10645581" y="268389"/>
            <a:ext cx="839471" cy="839471"/>
          </a:xfrm>
          <a:prstGeom prst="rect">
            <a:avLst/>
          </a:prstGeom>
        </p:spPr>
      </p:pic>
    </p:spTree>
    <p:extLst>
      <p:ext uri="{BB962C8B-B14F-4D97-AF65-F5344CB8AC3E}">
        <p14:creationId xmlns:p14="http://schemas.microsoft.com/office/powerpoint/2010/main" val="40938670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G Lecture template #1" id="{B1076AA6-E498-414D-959F-C8C31CA10DD2}" vid="{4133C198-BDD4-A94D-B11D-63DC68BCADA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6" ma:contentTypeDescription="Create a new document." ma:contentTypeScope="" ma:versionID="5c5271b6eea6cf06d8bd49b1980e8fd8">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a164612495bc351ca287521813184f0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5C715471-F221-4906-8982-2BC194C408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47F587A4-2E70-45EC-BE7D-17F9D27F3F2F}">
  <ds:schemaRefs>
    <ds:schemaRef ds:uri="http://schemas.microsoft.com/office/2006/metadata/properties"/>
    <ds:schemaRef ds:uri="0b696a8a-ab1a-459b-a09e-44df7cbe9330"/>
    <ds:schemaRef ds:uri="http://www.w3.org/XML/1998/namespace"/>
    <ds:schemaRef ds:uri="http://purl.org/dc/elements/1.1/"/>
    <ds:schemaRef ds:uri="http://purl.org/dc/terms/"/>
    <ds:schemaRef ds:uri="http://schemas.microsoft.com/office/infopath/2007/PartnerControls"/>
    <ds:schemaRef ds:uri="35b8b66e-5759-43c1-a138-f967a8bf5a20"/>
    <ds:schemaRef ds:uri="http://schemas.microsoft.com/office/2006/documentManagement/types"/>
    <ds:schemaRef ds:uri="http://purl.org/dc/dcmityp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5</TotalTime>
  <Words>3692</Words>
  <Application>Microsoft Office PowerPoint</Application>
  <PresentationFormat>Widescreen</PresentationFormat>
  <Paragraphs>316</Paragraphs>
  <Slides>21</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Calibri</vt:lpstr>
      <vt:lpstr>Calibri Light</vt:lpstr>
      <vt:lpstr>Open Sans</vt:lpstr>
      <vt:lpstr>Open Sans ExtraBold</vt:lpstr>
      <vt:lpstr>Open Sans Light</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Carla Cannone</cp:lastModifiedBy>
  <cp:revision>758</cp:revision>
  <dcterms:created xsi:type="dcterms:W3CDTF">2021-02-10T16:48:02Z</dcterms:created>
  <dcterms:modified xsi:type="dcterms:W3CDTF">2023-03-19T14:28:57Z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