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4.xml" ContentType="application/vnd.openxmlformats-officedocument.themeOverride+xml"/>
  <Override PartName="/ppt/notesSlides/notesSlide20.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5.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2" r:id="rId5"/>
  </p:sldMasterIdLst>
  <p:notesMasterIdLst>
    <p:notesMasterId r:id="rId33"/>
  </p:notesMasterIdLst>
  <p:sldIdLst>
    <p:sldId id="256" r:id="rId6"/>
    <p:sldId id="257" r:id="rId7"/>
    <p:sldId id="335" r:id="rId8"/>
    <p:sldId id="336" r:id="rId9"/>
    <p:sldId id="337" r:id="rId10"/>
    <p:sldId id="338" r:id="rId11"/>
    <p:sldId id="315" r:id="rId12"/>
    <p:sldId id="339" r:id="rId13"/>
    <p:sldId id="316" r:id="rId14"/>
    <p:sldId id="317" r:id="rId15"/>
    <p:sldId id="319" r:id="rId16"/>
    <p:sldId id="320" r:id="rId17"/>
    <p:sldId id="321" r:id="rId18"/>
    <p:sldId id="304" r:id="rId19"/>
    <p:sldId id="325" r:id="rId20"/>
    <p:sldId id="326" r:id="rId21"/>
    <p:sldId id="327" r:id="rId22"/>
    <p:sldId id="328" r:id="rId23"/>
    <p:sldId id="329" r:id="rId24"/>
    <p:sldId id="306" r:id="rId25"/>
    <p:sldId id="330" r:id="rId26"/>
    <p:sldId id="331" r:id="rId27"/>
    <p:sldId id="332" r:id="rId28"/>
    <p:sldId id="333" r:id="rId29"/>
    <p:sldId id="314" r:id="rId30"/>
    <p:sldId id="341" r:id="rId31"/>
    <p:sldId id="34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5HX4sOMThWvSGbKvy0mckw==" hashData="AofUmXTyV93mUtA7NJEiX+BeR0R3L6WDEYgKmwHA+UAma+unE/CgT/YaMIzeqXWnAJiE6tOIZEbuKwJ1EOVq8A=="/>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66"/>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73333" autoAdjust="0"/>
  </p:normalViewPr>
  <p:slideViewPr>
    <p:cSldViewPr snapToGrid="0">
      <p:cViewPr varScale="1">
        <p:scale>
          <a:sx n="58" d="100"/>
          <a:sy n="58" d="100"/>
        </p:scale>
        <p:origin x="1546"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oleObject" Target="file:///C:\GitHub\TEST%20RUNS%20GEP\Malawi20190514\Summaries09\mw-1-0_1_0_0_0_1_summary.csv"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2.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3.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en-US" dirty="0"/>
              <a:t>Population</a:t>
            </a:r>
            <a:r>
              <a:rPr lang="en-US" baseline="0" dirty="0"/>
              <a:t> per technology</a:t>
            </a:r>
            <a:endParaRPr lang="en-US" dirty="0"/>
          </a:p>
        </c:rich>
      </c:tx>
      <c:layout>
        <c:manualLayout>
          <c:xMode val="edge"/>
          <c:yMode val="edge"/>
          <c:x val="0.21760389326334209"/>
          <c:y val="0.04"/>
        </c:manualLayout>
      </c:layout>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'mw-1-0_0_0_0_0_1_summary_09'!$B$1</c:f>
              <c:strCache>
                <c:ptCount val="1"/>
                <c:pt idx="0">
                  <c:v>2030</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BE2D-4742-95EE-17D7D7BCC87C}"/>
              </c:ext>
            </c:extLst>
          </c:dPt>
          <c:dPt>
            <c:idx val="1"/>
            <c:bubble3D val="0"/>
            <c:spPr>
              <a:solidFill>
                <a:schemeClr val="accent6">
                  <a:lumMod val="40000"/>
                  <a:lumOff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BE2D-4742-95EE-17D7D7BCC87C}"/>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BE2D-4742-95EE-17D7D7BCC87C}"/>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BE2D-4742-95EE-17D7D7BCC87C}"/>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BE2D-4742-95EE-17D7D7BCC87C}"/>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1-BE2D-4742-95EE-17D7D7BCC87C}"/>
                </c:ext>
              </c:extLst>
            </c:dLbl>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lumMod val="40000"/>
                          <a:lumOff val="60000"/>
                        </a:schemeClr>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3-BE2D-4742-95EE-17D7D7BCC87C}"/>
                </c:ext>
              </c:extLst>
            </c:dLbl>
            <c:dLbl>
              <c:idx val="2"/>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5-BE2D-4742-95EE-17D7D7BCC87C}"/>
                </c:ext>
              </c:extLst>
            </c:dLbl>
            <c:dLbl>
              <c:idx val="3"/>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4"/>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7-BE2D-4742-95EE-17D7D7BCC87C}"/>
                </c:ext>
              </c:extLst>
            </c:dLbl>
            <c:dLbl>
              <c:idx val="4"/>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5"/>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9-BE2D-4742-95EE-17D7D7BCC87C}"/>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'mw-1-0_0_0_0_0_1_summary_09'!$A$2:$A$6</c:f>
              <c:strCache>
                <c:ptCount val="2"/>
                <c:pt idx="0">
                  <c:v>Grid</c:v>
                </c:pt>
                <c:pt idx="1">
                  <c:v>Stand-alone PV</c:v>
                </c:pt>
              </c:strCache>
            </c:strRef>
          </c:cat>
          <c:val>
            <c:numRef>
              <c:f>'mw-1-0_0_0_0_0_1_summary_09'!$B$2:$B$6</c:f>
              <c:numCache>
                <c:formatCode>General</c:formatCode>
                <c:ptCount val="5"/>
                <c:pt idx="0">
                  <c:v>15622339.2917134</c:v>
                </c:pt>
                <c:pt idx="1">
                  <c:v>10404276.708287099</c:v>
                </c:pt>
              </c:numCache>
            </c:numRef>
          </c:val>
          <c:extLst>
            <c:ext xmlns:c16="http://schemas.microsoft.com/office/drawing/2014/chart" uri="{C3380CC4-5D6E-409C-BE32-E72D297353CC}">
              <c16:uniqueId val="{0000000A-BE2D-4742-95EE-17D7D7BCC87C}"/>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en-US" dirty="0"/>
              <a:t>population per technology</a:t>
            </a:r>
          </a:p>
        </c:rich>
      </c:tx>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'mw-1-0_1_0_0_0_1_summary'!$C$1</c:f>
              <c:strCache>
                <c:ptCount val="1"/>
                <c:pt idx="0">
                  <c:v>2030</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8233-46DA-BF8A-A7A822479C63}"/>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8233-46DA-BF8A-A7A822479C63}"/>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8233-46DA-BF8A-A7A822479C63}"/>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8233-46DA-BF8A-A7A822479C63}"/>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1-8233-46DA-BF8A-A7A822479C63}"/>
                </c:ext>
              </c:extLst>
            </c:dLbl>
            <c:dLbl>
              <c:idx val="1"/>
              <c:layout>
                <c:manualLayout>
                  <c:x val="-0.17304633599927696"/>
                  <c:y val="8.9376406036308878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233-46DA-BF8A-A7A822479C63}"/>
                </c:ext>
              </c:extLst>
            </c:dLbl>
            <c:dLbl>
              <c:idx val="2"/>
              <c:layout>
                <c:manualLayout>
                  <c:x val="0.31988605846755419"/>
                  <c:y val="3.0940188183078483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233-46DA-BF8A-A7A822479C63}"/>
                </c:ext>
              </c:extLst>
            </c:dLbl>
            <c:dLbl>
              <c:idx val="3"/>
              <c:delete val="1"/>
              <c:extLst>
                <c:ext xmlns:c15="http://schemas.microsoft.com/office/drawing/2012/chart" uri="{CE6537A1-D6FC-4f65-9D91-7224C49458BB}"/>
                <c:ext xmlns:c16="http://schemas.microsoft.com/office/drawing/2014/chart" uri="{C3380CC4-5D6E-409C-BE32-E72D297353CC}">
                  <c16:uniqueId val="{00000007-8233-46DA-BF8A-A7A822479C63}"/>
                </c:ext>
              </c:extLst>
            </c:dLbl>
            <c:spPr>
              <a:noFill/>
              <a:ln>
                <a:noFill/>
              </a:ln>
              <a:effectLst/>
            </c:sp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'mw-1-0_1_0_0_0_1_summary'!$A$2:$A$5</c:f>
              <c:strCache>
                <c:ptCount val="4"/>
                <c:pt idx="0">
                  <c:v>Grid 93%</c:v>
                </c:pt>
                <c:pt idx="1">
                  <c:v>Stand-alone PV 5%</c:v>
                </c:pt>
                <c:pt idx="2">
                  <c:v>Mini-grid PV 1%</c:v>
                </c:pt>
                <c:pt idx="3">
                  <c:v>Mini-grid hydro 1%</c:v>
                </c:pt>
              </c:strCache>
            </c:strRef>
          </c:cat>
          <c:val>
            <c:numRef>
              <c:f>'mw-1-0_1_0_0_0_1_summary'!$C$2:$C$5</c:f>
              <c:numCache>
                <c:formatCode>General</c:formatCode>
                <c:ptCount val="4"/>
                <c:pt idx="0">
                  <c:v>24169638.209596101</c:v>
                </c:pt>
                <c:pt idx="1">
                  <c:v>1695768.2790292001</c:v>
                </c:pt>
                <c:pt idx="2">
                  <c:v>156332.04700371699</c:v>
                </c:pt>
                <c:pt idx="3">
                  <c:v>4877.4643713013602</c:v>
                </c:pt>
              </c:numCache>
            </c:numRef>
          </c:val>
          <c:extLst>
            <c:ext xmlns:c16="http://schemas.microsoft.com/office/drawing/2014/chart" uri="{C3380CC4-5D6E-409C-BE32-E72D297353CC}">
              <c16:uniqueId val="{00000008-8233-46DA-BF8A-A7A822479C63}"/>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en-US" dirty="0"/>
              <a:t>Population</a:t>
            </a:r>
            <a:r>
              <a:rPr lang="en-US" baseline="0" dirty="0"/>
              <a:t> per technology</a:t>
            </a:r>
            <a:endParaRPr lang="en-US" dirty="0"/>
          </a:p>
        </c:rich>
      </c:tx>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'mw-1-0_0_0_0_0_1_summary_09'!$B$1</c:f>
              <c:strCache>
                <c:ptCount val="1"/>
                <c:pt idx="0">
                  <c:v>2030</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0C38-4CC0-84E3-A9B3E81D3F14}"/>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0C38-4CC0-84E3-A9B3E81D3F14}"/>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0C38-4CC0-84E3-A9B3E81D3F14}"/>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0C38-4CC0-84E3-A9B3E81D3F14}"/>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0C38-4CC0-84E3-A9B3E81D3F14}"/>
              </c:ext>
            </c:extLst>
          </c:dPt>
          <c:dLbls>
            <c:dLbl>
              <c:idx val="0"/>
              <c:layout>
                <c:manualLayout>
                  <c:x val="-5.7196820567883631E-2"/>
                  <c:y val="-4.6095359496452562E-2"/>
                </c:manualLayout>
              </c:layout>
              <c:spPr>
                <a:noFill/>
                <a:ln>
                  <a:noFill/>
                </a:ln>
                <a:effectLst/>
              </c:spPr>
              <c:txPr>
                <a:bodyPr rot="0" spcFirstLastPara="1" vertOverflow="ellipsis" vert="horz" wrap="square" lIns="38100" tIns="19050" rIns="38100" bIns="19050" anchor="ctr" anchorCtr="1">
                  <a:noAutofit/>
                </a:bodyPr>
                <a:lstStyle/>
                <a:p>
                  <a:pPr>
                    <a:defRPr sz="14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30539599737532808"/>
                      <c:h val="0.25220741767002264"/>
                    </c:manualLayout>
                  </c15:layout>
                </c:ext>
                <c:ext xmlns:c16="http://schemas.microsoft.com/office/drawing/2014/chart" uri="{C3380CC4-5D6E-409C-BE32-E72D297353CC}">
                  <c16:uniqueId val="{00000001-0C38-4CC0-84E3-A9B3E81D3F14}"/>
                </c:ext>
              </c:extLst>
            </c:dLbl>
            <c:dLbl>
              <c:idx val="1"/>
              <c:layout>
                <c:manualLayout>
                  <c:x val="5.3788027916964923E-2"/>
                  <c:y val="6.1871730229011691E-2"/>
                </c:manualLayout>
              </c:layout>
              <c:spPr>
                <a:noFill/>
                <a:ln>
                  <a:noFill/>
                </a:ln>
                <a:effectLst/>
              </c:spPr>
              <c:txPr>
                <a:bodyPr rot="0" spcFirstLastPara="1" vertOverflow="ellipsis" vert="horz" wrap="square" lIns="38100" tIns="19050" rIns="38100" bIns="19050" anchor="ctr" anchorCtr="1">
                  <a:noAutofit/>
                </a:bodyPr>
                <a:lstStyle/>
                <a:p>
                  <a:pPr>
                    <a:defRPr sz="1400" b="1" i="0" u="none" strike="noStrike" kern="1200" spc="0" baseline="0">
                      <a:solidFill>
                        <a:schemeClr val="accent2"/>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35497933070866144"/>
                      <c:h val="0.39905403422463104"/>
                    </c:manualLayout>
                  </c15:layout>
                </c:ext>
                <c:ext xmlns:c16="http://schemas.microsoft.com/office/drawing/2014/chart" uri="{C3380CC4-5D6E-409C-BE32-E72D297353CC}">
                  <c16:uniqueId val="{00000003-0C38-4CC0-84E3-A9B3E81D3F14}"/>
                </c:ext>
              </c:extLst>
            </c:dLbl>
            <c:dLbl>
              <c:idx val="2"/>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2"/>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5-0C38-4CC0-84E3-A9B3E81D3F14}"/>
                </c:ext>
              </c:extLst>
            </c:dLbl>
            <c:dLbl>
              <c:idx val="3"/>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2"/>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7-0C38-4CC0-84E3-A9B3E81D3F14}"/>
                </c:ext>
              </c:extLst>
            </c:dLbl>
            <c:dLbl>
              <c:idx val="4"/>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2"/>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9-0C38-4CC0-84E3-A9B3E81D3F14}"/>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2"/>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'mw-1-0_0_0_0_0_1_summary_09'!$A$2:$A$6</c:f>
              <c:strCache>
                <c:ptCount val="2"/>
                <c:pt idx="0">
                  <c:v>Grid</c:v>
                </c:pt>
                <c:pt idx="1">
                  <c:v>Stand-alone PV</c:v>
                </c:pt>
              </c:strCache>
            </c:strRef>
          </c:cat>
          <c:val>
            <c:numRef>
              <c:f>'mw-1-0_0_0_0_0_1_summary_09'!$B$2:$B$6</c:f>
              <c:numCache>
                <c:formatCode>General</c:formatCode>
                <c:ptCount val="5"/>
                <c:pt idx="0">
                  <c:v>15622339.2917134</c:v>
                </c:pt>
                <c:pt idx="1">
                  <c:v>10404276.708287099</c:v>
                </c:pt>
              </c:numCache>
            </c:numRef>
          </c:val>
          <c:extLst>
            <c:ext xmlns:c16="http://schemas.microsoft.com/office/drawing/2014/chart" uri="{C3380CC4-5D6E-409C-BE32-E72D297353CC}">
              <c16:uniqueId val="{0000000A-0C38-4CC0-84E3-A9B3E81D3F14}"/>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en-US" dirty="0"/>
              <a:t>population per technology</a:t>
            </a:r>
          </a:p>
        </c:rich>
      </c:tx>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'mw-1-0_1_0_0_0_1_summary'!$B$1</c:f>
              <c:strCache>
                <c:ptCount val="1"/>
                <c:pt idx="0">
                  <c:v>2030</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562E-4BDD-B6C6-9D834BB6B863}"/>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562E-4BDD-B6C6-9D834BB6B863}"/>
              </c:ext>
            </c:extLst>
          </c:dPt>
          <c:dPt>
            <c:idx val="2"/>
            <c:bubble3D val="0"/>
            <c:spPr>
              <a:solidFill>
                <a:srgbClr val="92D05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562E-4BDD-B6C6-9D834BB6B863}"/>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562E-4BDD-B6C6-9D834BB6B863}"/>
              </c:ext>
            </c:extLst>
          </c:dPt>
          <c:dLbls>
            <c:dLbl>
              <c:idx val="0"/>
              <c:layout>
                <c:manualLayout>
                  <c:x val="0.12818085642918289"/>
                  <c:y val="-6.5487884741322853E-3"/>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62E-4BDD-B6C6-9D834BB6B863}"/>
                </c:ext>
              </c:extLst>
            </c:dLbl>
            <c:dLbl>
              <c:idx val="1"/>
              <c:layout>
                <c:manualLayout>
                  <c:x val="-0.10324290173149282"/>
                  <c:y val="0.17691140000216277"/>
                </c:manualLayout>
              </c:layout>
              <c:spPr>
                <a:noFill/>
                <a:ln>
                  <a:noFill/>
                </a:ln>
                <a:effectLst/>
              </c:spPr>
              <c:txPr>
                <a:bodyPr rot="0" spcFirstLastPara="1" vertOverflow="ellipsis" vert="horz" wrap="square" lIns="38100" tIns="19050" rIns="38100" bIns="19050" anchor="ctr" anchorCtr="1">
                  <a:noAutofit/>
                </a:bodyPr>
                <a:lstStyle/>
                <a:p>
                  <a:pPr>
                    <a:defRPr sz="1400" b="1" i="0" u="none" strike="noStrike" kern="1200" spc="0" baseline="0">
                      <a:solidFill>
                        <a:schemeClr val="accent2"/>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35564361256533294"/>
                      <c:h val="0.36195153896529142"/>
                    </c:manualLayout>
                  </c15:layout>
                </c:ext>
                <c:ext xmlns:c16="http://schemas.microsoft.com/office/drawing/2014/chart" uri="{C3380CC4-5D6E-409C-BE32-E72D297353CC}">
                  <c16:uniqueId val="{00000003-562E-4BDD-B6C6-9D834BB6B863}"/>
                </c:ext>
              </c:extLst>
            </c:dLbl>
            <c:dLbl>
              <c:idx val="2"/>
              <c:layout>
                <c:manualLayout>
                  <c:x val="0.26149290561741817"/>
                  <c:y val="0.20080432880878857"/>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rgbClr val="92D050"/>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23212173725279461"/>
                      <c:h val="0.3554027504911591"/>
                    </c:manualLayout>
                  </c15:layout>
                </c:ext>
                <c:ext xmlns:c16="http://schemas.microsoft.com/office/drawing/2014/chart" uri="{C3380CC4-5D6E-409C-BE32-E72D297353CC}">
                  <c16:uniqueId val="{00000005-562E-4BDD-B6C6-9D834BB6B863}"/>
                </c:ext>
              </c:extLst>
            </c:dLbl>
            <c:dLbl>
              <c:idx val="3"/>
              <c:delete val="1"/>
              <c:extLst>
                <c:ext xmlns:c15="http://schemas.microsoft.com/office/drawing/2012/chart" uri="{CE6537A1-D6FC-4f65-9D91-7224C49458BB}"/>
                <c:ext xmlns:c16="http://schemas.microsoft.com/office/drawing/2014/chart" uri="{C3380CC4-5D6E-409C-BE32-E72D297353CC}">
                  <c16:uniqueId val="{00000007-562E-4BDD-B6C6-9D834BB6B863}"/>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0"/>
            <c:showBubbleSize val="0"/>
            <c:showLeaderLines val="0"/>
            <c:extLst>
              <c:ext xmlns:c15="http://schemas.microsoft.com/office/drawing/2012/chart" uri="{CE6537A1-D6FC-4f65-9D91-7224C49458BB}"/>
            </c:extLst>
          </c:dLbls>
          <c:cat>
            <c:strRef>
              <c:f>'mw-1-0_1_0_0_0_1_summary'!$A$2:$A$5</c:f>
              <c:strCache>
                <c:ptCount val="4"/>
                <c:pt idx="0">
                  <c:v>Grid 93%</c:v>
                </c:pt>
                <c:pt idx="1">
                  <c:v>Stand-alone PV 5%</c:v>
                </c:pt>
                <c:pt idx="2">
                  <c:v>Mini-grid PV 1%</c:v>
                </c:pt>
                <c:pt idx="3">
                  <c:v>Mini-grid hydro 1%</c:v>
                </c:pt>
              </c:strCache>
            </c:strRef>
          </c:cat>
          <c:val>
            <c:numRef>
              <c:f>'mw-1-0_1_0_0_0_1_summary'!$B$2:$B$5</c:f>
              <c:numCache>
                <c:formatCode>General</c:formatCode>
                <c:ptCount val="4"/>
                <c:pt idx="0">
                  <c:v>24169638.209596101</c:v>
                </c:pt>
                <c:pt idx="1">
                  <c:v>1695768.2790292001</c:v>
                </c:pt>
                <c:pt idx="2">
                  <c:v>156332.04700371699</c:v>
                </c:pt>
                <c:pt idx="3">
                  <c:v>4877.4643713013602</c:v>
                </c:pt>
              </c:numCache>
            </c:numRef>
          </c:val>
          <c:extLst>
            <c:ext xmlns:c16="http://schemas.microsoft.com/office/drawing/2014/chart" uri="{C3380CC4-5D6E-409C-BE32-E72D297353CC}">
              <c16:uniqueId val="{00000008-562E-4BDD-B6C6-9D834BB6B863}"/>
            </c:ext>
          </c:extLst>
        </c:ser>
        <c:dLbls>
          <c:dLblPos val="outEnd"/>
          <c:showLegendKey val="0"/>
          <c:showVal val="0"/>
          <c:showCatName val="1"/>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Investment cost per technology</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6709437778893649"/>
          <c:y val="0.17171296296296296"/>
          <c:w val="0.8080300003205162"/>
          <c:h val="0.72088764946048411"/>
        </c:manualLayout>
      </c:layout>
      <c:barChart>
        <c:barDir val="col"/>
        <c:grouping val="clustered"/>
        <c:varyColors val="0"/>
        <c:ser>
          <c:idx val="0"/>
          <c:order val="0"/>
          <c:spPr>
            <a:solidFill>
              <a:schemeClr val="accent1"/>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68BE-4516-A139-1F9170A91A16}"/>
              </c:ext>
            </c:extLst>
          </c:dPt>
          <c:dPt>
            <c:idx val="2"/>
            <c:invertIfNegative val="0"/>
            <c:bubble3D val="0"/>
            <c:spPr>
              <a:solidFill>
                <a:srgbClr val="92D050"/>
              </a:solidFill>
              <a:ln>
                <a:noFill/>
              </a:ln>
              <a:effectLst/>
            </c:spPr>
            <c:extLst>
              <c:ext xmlns:c16="http://schemas.microsoft.com/office/drawing/2014/chart" uri="{C3380CC4-5D6E-409C-BE32-E72D297353CC}">
                <c16:uniqueId val="{00000003-68BE-4516-A139-1F9170A91A16}"/>
              </c:ext>
            </c:extLst>
          </c:dPt>
          <c:cat>
            <c:strRef>
              <c:f>'mw-1-0_1_0_0_0_1_summary'!$A$22:$A$24</c:f>
              <c:strCache>
                <c:ptCount val="3"/>
                <c:pt idx="0">
                  <c:v>Grid</c:v>
                </c:pt>
                <c:pt idx="1">
                  <c:v>Stand-alone PV</c:v>
                </c:pt>
                <c:pt idx="2">
                  <c:v>Mini-grid PV</c:v>
                </c:pt>
              </c:strCache>
            </c:strRef>
          </c:cat>
          <c:val>
            <c:numRef>
              <c:f>'mw-1-0_1_0_0_0_1_summary'!$B$22:$B$24</c:f>
              <c:numCache>
                <c:formatCode>General</c:formatCode>
                <c:ptCount val="3"/>
                <c:pt idx="0">
                  <c:v>1616340635.7355499</c:v>
                </c:pt>
                <c:pt idx="1">
                  <c:v>410343290.237454</c:v>
                </c:pt>
                <c:pt idx="2">
                  <c:v>40876051.423712596</c:v>
                </c:pt>
              </c:numCache>
            </c:numRef>
          </c:val>
          <c:extLst>
            <c:ext xmlns:c16="http://schemas.microsoft.com/office/drawing/2014/chart" uri="{C3380CC4-5D6E-409C-BE32-E72D297353CC}">
              <c16:uniqueId val="{00000004-68BE-4516-A139-1F9170A91A16}"/>
            </c:ext>
          </c:extLst>
        </c:ser>
        <c:dLbls>
          <c:showLegendKey val="0"/>
          <c:showVal val="0"/>
          <c:showCatName val="0"/>
          <c:showSerName val="0"/>
          <c:showPercent val="0"/>
          <c:showBubbleSize val="0"/>
        </c:dLbls>
        <c:gapWidth val="219"/>
        <c:overlap val="-27"/>
        <c:axId val="442423296"/>
        <c:axId val="442423624"/>
      </c:barChart>
      <c:catAx>
        <c:axId val="4424232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2423624"/>
        <c:crosses val="autoZero"/>
        <c:auto val="1"/>
        <c:lblAlgn val="ctr"/>
        <c:lblOffset val="100"/>
        <c:noMultiLvlLbl val="0"/>
      </c:catAx>
      <c:valAx>
        <c:axId val="442423624"/>
        <c:scaling>
          <c:orientation val="minMax"/>
        </c:scaling>
        <c:delete val="0"/>
        <c:axPos val="l"/>
        <c:majorGridlines>
          <c:spPr>
            <a:ln w="12700"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24232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US" sz="1800" b="1" dirty="0"/>
              <a:t>Investment cost per technology</a:t>
            </a:r>
          </a:p>
        </c:rich>
      </c:tx>
      <c:layout>
        <c:manualLayout>
          <c:xMode val="edge"/>
          <c:yMode val="edge"/>
          <c:x val="0.28466576332429994"/>
          <c:y val="3.1069684864624945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6411475082837168"/>
          <c:y val="0.15427000196404017"/>
          <c:w val="0.80897462817147869"/>
          <c:h val="0.72088764946048411"/>
        </c:manualLayout>
      </c:layout>
      <c:barChart>
        <c:barDir val="col"/>
        <c:grouping val="clustered"/>
        <c:varyColors val="0"/>
        <c:ser>
          <c:idx val="0"/>
          <c:order val="0"/>
          <c:spPr>
            <a:solidFill>
              <a:schemeClr val="accent1"/>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5885-4A64-8C03-90F2BB4A98F2}"/>
              </c:ext>
            </c:extLst>
          </c:dPt>
          <c:dPt>
            <c:idx val="2"/>
            <c:invertIfNegative val="0"/>
            <c:bubble3D val="0"/>
            <c:spPr>
              <a:solidFill>
                <a:srgbClr val="92D050"/>
              </a:solidFill>
              <a:ln>
                <a:noFill/>
              </a:ln>
              <a:effectLst/>
            </c:spPr>
            <c:extLst>
              <c:ext xmlns:c16="http://schemas.microsoft.com/office/drawing/2014/chart" uri="{C3380CC4-5D6E-409C-BE32-E72D297353CC}">
                <c16:uniqueId val="{00000003-5885-4A64-8C03-90F2BB4A98F2}"/>
              </c:ext>
            </c:extLst>
          </c:dPt>
          <c:cat>
            <c:strRef>
              <c:f>'mw-1-0_1_0_0_0_1_summary'!$A$22:$A$24</c:f>
              <c:strCache>
                <c:ptCount val="3"/>
                <c:pt idx="0">
                  <c:v>Grid</c:v>
                </c:pt>
                <c:pt idx="1">
                  <c:v>Stand-alone PV</c:v>
                </c:pt>
                <c:pt idx="2">
                  <c:v>Mini-grid PV</c:v>
                </c:pt>
              </c:strCache>
            </c:strRef>
          </c:cat>
          <c:val>
            <c:numRef>
              <c:f>'mw-1-0_1_0_0_0_1_summary'!$B$22:$B$24</c:f>
              <c:numCache>
                <c:formatCode>General</c:formatCode>
                <c:ptCount val="3"/>
                <c:pt idx="0">
                  <c:v>1616.34063573555</c:v>
                </c:pt>
                <c:pt idx="1">
                  <c:v>410.34329023745397</c:v>
                </c:pt>
                <c:pt idx="2">
                  <c:v>40.876051423712596</c:v>
                </c:pt>
              </c:numCache>
            </c:numRef>
          </c:val>
          <c:extLst>
            <c:ext xmlns:c16="http://schemas.microsoft.com/office/drawing/2014/chart" uri="{C3380CC4-5D6E-409C-BE32-E72D297353CC}">
              <c16:uniqueId val="{00000004-5885-4A64-8C03-90F2BB4A98F2}"/>
            </c:ext>
          </c:extLst>
        </c:ser>
        <c:dLbls>
          <c:showLegendKey val="0"/>
          <c:showVal val="0"/>
          <c:showCatName val="0"/>
          <c:showSerName val="0"/>
          <c:showPercent val="0"/>
          <c:showBubbleSize val="0"/>
        </c:dLbls>
        <c:gapWidth val="219"/>
        <c:overlap val="-27"/>
        <c:axId val="306958544"/>
        <c:axId val="306958216"/>
      </c:barChart>
      <c:catAx>
        <c:axId val="306958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306958216"/>
        <c:crosses val="autoZero"/>
        <c:auto val="1"/>
        <c:lblAlgn val="ctr"/>
        <c:lblOffset val="100"/>
        <c:noMultiLvlLbl val="0"/>
      </c:catAx>
      <c:valAx>
        <c:axId val="3069582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sz="1400" b="1" dirty="0"/>
                  <a:t>Million</a:t>
                </a:r>
                <a:r>
                  <a:rPr lang="en-US" sz="1400" b="1" baseline="0" dirty="0"/>
                  <a:t> USD</a:t>
                </a:r>
                <a:endParaRPr lang="en-US" sz="1400" b="1" dirty="0"/>
              </a:p>
            </c:rich>
          </c:tx>
          <c:layout>
            <c:manualLayout>
              <c:xMode val="edge"/>
              <c:yMode val="edge"/>
              <c:x val="5.9311271164915205E-2"/>
              <c:y val="6.0101827930849311E-2"/>
            </c:manualLayout>
          </c:layout>
          <c:overlay val="0"/>
          <c:spPr>
            <a:noFill/>
            <a:ln>
              <a:noFill/>
            </a:ln>
            <a:effectLst/>
          </c:spPr>
          <c:txPr>
            <a:bodyPr rot="0" spcFirstLastPara="1" vertOverflow="ellipsis"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069585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3/4/2022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dirty="0"/>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a:t>
            </a:fld>
            <a:endParaRPr lang="en-US" dirty="0"/>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p53: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a:buSzPts val="1400"/>
              <a:defRPr/>
            </a:pPr>
            <a:r>
              <a:rPr lang="en-GB" sz="1200" kern="1200" dirty="0">
                <a:solidFill>
                  <a:schemeClr val="tx1"/>
                </a:solidFill>
                <a:effectLst/>
                <a:latin typeface="+mn-lt"/>
                <a:ea typeface="+mn-ea"/>
                <a:cs typeface="+mn-cs"/>
              </a:rPr>
              <a:t>There are some additional functionalities in OnSSET tool</a:t>
            </a:r>
            <a:r>
              <a:rPr lang="en-GB" dirty="0"/>
              <a:t>,</a:t>
            </a:r>
            <a:r>
              <a:rPr lang="en-GB" sz="1200" kern="1200" dirty="0">
                <a:solidFill>
                  <a:schemeClr val="tx1"/>
                </a:solidFill>
                <a:effectLst/>
                <a:latin typeface="+mn-lt"/>
                <a:ea typeface="+mn-ea"/>
                <a:cs typeface="+mn-cs"/>
              </a:rPr>
              <a:t> which we also will cover in this mini-lecture. First of all, we have something called a prioritization algorithm.</a:t>
            </a:r>
            <a:r>
              <a:rPr lang="en-GB" dirty="0"/>
              <a:t> </a:t>
            </a:r>
            <a:r>
              <a:rPr lang="en-GB" sz="1200" kern="1200" dirty="0">
                <a:solidFill>
                  <a:schemeClr val="tx1"/>
                </a:solidFill>
                <a:effectLst/>
                <a:latin typeface="+mn-lt"/>
                <a:ea typeface="+mn-ea"/>
                <a:cs typeface="+mn-cs"/>
              </a:rPr>
              <a:t> In case </a:t>
            </a:r>
            <a:r>
              <a:rPr lang="en-GB" dirty="0"/>
              <a:t>we</a:t>
            </a:r>
            <a:r>
              <a:rPr lang="en-GB" sz="1200" kern="1200" dirty="0">
                <a:solidFill>
                  <a:schemeClr val="tx1"/>
                </a:solidFill>
                <a:effectLst/>
                <a:latin typeface="+mn-lt"/>
                <a:ea typeface="+mn-ea"/>
                <a:cs typeface="+mn-cs"/>
              </a:rPr>
              <a:t> are running the model with an intermediate year</a:t>
            </a:r>
            <a:r>
              <a:rPr lang="en-GB" dirty="0"/>
              <a:t>,</a:t>
            </a:r>
            <a:r>
              <a:rPr lang="en-GB" sz="1200" kern="1200" dirty="0">
                <a:solidFill>
                  <a:schemeClr val="tx1"/>
                </a:solidFill>
                <a:effectLst/>
                <a:latin typeface="+mn-lt"/>
                <a:ea typeface="+mn-ea"/>
                <a:cs typeface="+mn-cs"/>
              </a:rPr>
              <a:t> then we first look</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at how the electrification will look up until</a:t>
            </a:r>
            <a:r>
              <a:rPr lang="en-GB" dirty="0"/>
              <a:t>, for example,</a:t>
            </a:r>
            <a:r>
              <a:rPr lang="en-GB" sz="1200" kern="1200" dirty="0">
                <a:solidFill>
                  <a:schemeClr val="tx1"/>
                </a:solidFill>
                <a:effectLst/>
                <a:latin typeface="+mn-lt"/>
                <a:ea typeface="+mn-ea"/>
                <a:cs typeface="+mn-cs"/>
              </a:rPr>
              <a:t> 2025 and then in</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2030.</a:t>
            </a:r>
            <a:r>
              <a:rPr lang="en-GB" dirty="0"/>
              <a:t> </a:t>
            </a:r>
            <a:r>
              <a:rPr lang="en-GB" sz="1200" kern="1200" dirty="0">
                <a:solidFill>
                  <a:schemeClr val="tx1"/>
                </a:solidFill>
                <a:effectLst/>
                <a:latin typeface="+mn-lt"/>
                <a:ea typeface="+mn-ea"/>
                <a:cs typeface="+mn-cs"/>
              </a:rPr>
              <a:t> We set a target for the intermediate</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year</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that is a percentage of the population</a:t>
            </a:r>
            <a:r>
              <a:rPr lang="en-GB" dirty="0"/>
              <a:t>. For example, the target might be</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80 </a:t>
            </a:r>
            <a:r>
              <a:rPr lang="en-GB" dirty="0"/>
              <a:t>per cent</a:t>
            </a:r>
            <a:r>
              <a:rPr lang="en-GB" sz="1200" kern="1200" dirty="0">
                <a:solidFill>
                  <a:schemeClr val="tx1"/>
                </a:solidFill>
                <a:effectLst/>
                <a:latin typeface="+mn-lt"/>
                <a:ea typeface="+mn-ea"/>
                <a:cs typeface="+mn-cs"/>
              </a:rPr>
              <a:t> electrification by 2025 and 100 </a:t>
            </a:r>
            <a:r>
              <a:rPr lang="en-GB" dirty="0"/>
              <a:t>per cent</a:t>
            </a:r>
            <a:r>
              <a:rPr lang="en-GB" sz="1200" kern="1200" dirty="0">
                <a:solidFill>
                  <a:schemeClr val="tx1"/>
                </a:solidFill>
                <a:effectLst/>
                <a:latin typeface="+mn-lt"/>
                <a:ea typeface="+mn-ea"/>
                <a:cs typeface="+mn-cs"/>
              </a:rPr>
              <a:t> electrification by 2030. The model needs to choose which settlements will be included in the first 80 </a:t>
            </a:r>
            <a:r>
              <a:rPr lang="en-GB" dirty="0"/>
              <a:t>per cent</a:t>
            </a:r>
            <a:r>
              <a:rPr lang="en-GB" sz="1200" kern="1200" dirty="0">
                <a:solidFill>
                  <a:schemeClr val="tx1"/>
                </a:solidFill>
                <a:effectLst/>
                <a:latin typeface="+mn-lt"/>
                <a:ea typeface="+mn-ea"/>
                <a:cs typeface="+mn-cs"/>
              </a:rPr>
              <a:t>. This can be done in different ways depending on your</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priorities. In</a:t>
            </a:r>
            <a:r>
              <a:rPr lang="en-GB" sz="1200" kern="1200" baseline="0" dirty="0">
                <a:solidFill>
                  <a:schemeClr val="tx1"/>
                </a:solidFill>
                <a:effectLst/>
                <a:latin typeface="+mn-lt"/>
                <a:ea typeface="+mn-ea"/>
                <a:cs typeface="+mn-cs"/>
              </a:rPr>
              <a:t> OnSSET t</a:t>
            </a:r>
            <a:r>
              <a:rPr lang="en-GB" sz="1200" kern="1200" dirty="0">
                <a:solidFill>
                  <a:schemeClr val="tx1"/>
                </a:solidFill>
                <a:effectLst/>
                <a:latin typeface="+mn-lt"/>
                <a:ea typeface="+mn-ea"/>
                <a:cs typeface="+mn-cs"/>
              </a:rPr>
              <a:t>here are a couple of prioritization methods available in the model. First you could</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prioritize based on the lowest investment costs.</a:t>
            </a:r>
            <a:r>
              <a:rPr lang="en-GB" sz="1200" kern="1200" baseline="0" dirty="0">
                <a:solidFill>
                  <a:schemeClr val="tx1"/>
                </a:solidFill>
                <a:effectLst/>
                <a:latin typeface="+mn-lt"/>
                <a:ea typeface="+mn-ea"/>
                <a:cs typeface="+mn-cs"/>
              </a:rPr>
              <a:t> This means w</a:t>
            </a:r>
            <a:r>
              <a:rPr lang="en-GB" sz="1200" kern="1200" dirty="0">
                <a:solidFill>
                  <a:schemeClr val="tx1"/>
                </a:solidFill>
                <a:effectLst/>
                <a:latin typeface="+mn-lt"/>
                <a:ea typeface="+mn-ea"/>
                <a:cs typeface="+mn-cs"/>
              </a:rPr>
              <a:t>e prioritize cheaper connections until 2025.</a:t>
            </a:r>
            <a:r>
              <a:rPr lang="en-GB" sz="1200" kern="1200" baseline="0" dirty="0">
                <a:solidFill>
                  <a:schemeClr val="tx1"/>
                </a:solidFill>
                <a:effectLst/>
                <a:latin typeface="+mn-lt"/>
                <a:ea typeface="+mn-ea"/>
                <a:cs typeface="+mn-cs"/>
              </a:rPr>
              <a:t> Otherwise you</a:t>
            </a:r>
            <a:r>
              <a:rPr lang="en-GB" sz="1200" kern="1200" dirty="0">
                <a:solidFill>
                  <a:schemeClr val="tx1"/>
                </a:solidFill>
                <a:effectLst/>
                <a:latin typeface="+mn-lt"/>
                <a:ea typeface="+mn-ea"/>
                <a:cs typeface="+mn-cs"/>
              </a:rPr>
              <a:t> could prioritize based on where there are schools and health facilities.</a:t>
            </a:r>
            <a:r>
              <a:rPr lang="en-GB" sz="1200" kern="1200" baseline="0" dirty="0">
                <a:solidFill>
                  <a:schemeClr val="tx1"/>
                </a:solidFill>
                <a:effectLst/>
                <a:latin typeface="+mn-lt"/>
                <a:ea typeface="+mn-ea"/>
                <a:cs typeface="+mn-cs"/>
              </a:rPr>
              <a:t> A third prioritization </a:t>
            </a:r>
            <a:r>
              <a:rPr lang="en-GB" sz="1200" kern="1200" dirty="0">
                <a:solidFill>
                  <a:schemeClr val="tx1"/>
                </a:solidFill>
                <a:effectLst/>
                <a:latin typeface="+mn-lt"/>
                <a:ea typeface="+mn-ea"/>
                <a:cs typeface="+mn-cs"/>
              </a:rPr>
              <a:t>could prioritize settlements that are closer to cities and leave the most remote areas for </a:t>
            </a:r>
            <a:r>
              <a:rPr lang="en-GB" dirty="0"/>
              <a:t>a </a:t>
            </a:r>
            <a:r>
              <a:rPr lang="en-GB" sz="1200" kern="1200" dirty="0">
                <a:solidFill>
                  <a:schemeClr val="tx1"/>
                </a:solidFill>
                <a:effectLst/>
                <a:latin typeface="+mn-lt"/>
                <a:ea typeface="+mn-ea"/>
                <a:cs typeface="+mn-cs"/>
              </a:rPr>
              <a:t>later</a:t>
            </a:r>
            <a:r>
              <a:rPr lang="en-GB" sz="1200" kern="1200" baseline="0" dirty="0">
                <a:solidFill>
                  <a:schemeClr val="tx1"/>
                </a:solidFill>
                <a:effectLst/>
                <a:latin typeface="+mn-lt"/>
                <a:ea typeface="+mn-ea"/>
                <a:cs typeface="+mn-cs"/>
              </a:rPr>
              <a:t> stage. This prioritization </a:t>
            </a:r>
            <a:r>
              <a:rPr lang="en-GB" sz="1200" kern="1200" dirty="0">
                <a:solidFill>
                  <a:schemeClr val="tx1"/>
                </a:solidFill>
                <a:effectLst/>
                <a:latin typeface="+mn-lt"/>
                <a:ea typeface="+mn-ea"/>
                <a:cs typeface="+mn-cs"/>
              </a:rPr>
              <a:t>is for a decision maker and energy analyst to discuss.</a:t>
            </a:r>
            <a:r>
              <a:rPr lang="en-GB" dirty="0"/>
              <a:t> </a:t>
            </a:r>
            <a:endParaRPr dirty="0"/>
          </a:p>
        </p:txBody>
      </p:sp>
      <p:sp>
        <p:nvSpPr>
          <p:cNvPr id="658" name="Google Shape;658;p53: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157685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p54: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a:buSzPts val="1400"/>
              <a:defRPr/>
            </a:pPr>
            <a:r>
              <a:rPr lang="en-GB" sz="1200" kern="1200" dirty="0">
                <a:solidFill>
                  <a:schemeClr val="tx1"/>
                </a:solidFill>
                <a:effectLst/>
                <a:latin typeface="+mn-lt"/>
                <a:ea typeface="+mn-ea"/>
                <a:cs typeface="+mn-cs"/>
              </a:rPr>
              <a:t>Now we</a:t>
            </a:r>
            <a:r>
              <a:rPr lang="en-GB" sz="1200" kern="1200" baseline="0" dirty="0">
                <a:solidFill>
                  <a:schemeClr val="tx1"/>
                </a:solidFill>
                <a:effectLst/>
                <a:latin typeface="+mn-lt"/>
                <a:ea typeface="+mn-ea"/>
                <a:cs typeface="+mn-cs"/>
              </a:rPr>
              <a:t> will </a:t>
            </a:r>
            <a:r>
              <a:rPr lang="en-GB" sz="1200" kern="1200" dirty="0">
                <a:solidFill>
                  <a:schemeClr val="tx1"/>
                </a:solidFill>
                <a:effectLst/>
                <a:latin typeface="+mn-lt"/>
                <a:ea typeface="+mn-ea"/>
                <a:cs typeface="+mn-cs"/>
              </a:rPr>
              <a:t>look at the baseline and the intensification options that are built into the tool. In the baseline option, the model will first prioritize </a:t>
            </a:r>
            <a:r>
              <a:rPr lang="en-GB" dirty="0"/>
              <a:t>increasing electricity </a:t>
            </a:r>
            <a:r>
              <a:rPr lang="en-GB" sz="1200" kern="1200" dirty="0">
                <a:solidFill>
                  <a:schemeClr val="tx1"/>
                </a:solidFill>
                <a:effectLst/>
                <a:latin typeface="+mn-lt"/>
                <a:ea typeface="+mn-ea"/>
                <a:cs typeface="+mn-cs"/>
              </a:rPr>
              <a:t>access in settlements that are already connected to the grid</a:t>
            </a:r>
            <a:r>
              <a:rPr lang="en-GB" dirty="0"/>
              <a:t>,</a:t>
            </a:r>
            <a:r>
              <a:rPr lang="en-GB" sz="1200" kern="1200" dirty="0">
                <a:solidFill>
                  <a:schemeClr val="tx1"/>
                </a:solidFill>
                <a:effectLst/>
                <a:latin typeface="+mn-lt"/>
                <a:ea typeface="+mn-ea"/>
                <a:cs typeface="+mn-cs"/>
              </a:rPr>
              <a:t> in case not everyone within those settlements </a:t>
            </a:r>
            <a:r>
              <a:rPr lang="en-GB" dirty="0"/>
              <a:t>has</a:t>
            </a:r>
            <a:r>
              <a:rPr lang="en-GB" sz="1200" kern="1200" dirty="0">
                <a:solidFill>
                  <a:schemeClr val="tx1"/>
                </a:solidFill>
                <a:effectLst/>
                <a:latin typeface="+mn-lt"/>
                <a:ea typeface="+mn-ea"/>
                <a:cs typeface="+mn-cs"/>
              </a:rPr>
              <a:t> access to the electricity. Following that, it will prioritize settlements based on the lowest investment cost per capita. </a:t>
            </a:r>
            <a:r>
              <a:rPr lang="en-GB" dirty="0"/>
              <a:t>Following the example from previous slide, the initial 80</a:t>
            </a:r>
            <a:r>
              <a:rPr lang="en-GB" sz="1200" kern="1200" dirty="0">
                <a:solidFill>
                  <a:schemeClr val="tx1"/>
                </a:solidFill>
                <a:effectLst/>
                <a:latin typeface="+mn-lt"/>
                <a:ea typeface="+mn-ea"/>
                <a:cs typeface="+mn-cs"/>
              </a:rPr>
              <a:t> </a:t>
            </a:r>
            <a:r>
              <a:rPr lang="en-GB" dirty="0"/>
              <a:t>per cent</a:t>
            </a:r>
            <a:r>
              <a:rPr lang="en-GB" sz="1200" kern="1200" dirty="0">
                <a:solidFill>
                  <a:schemeClr val="tx1"/>
                </a:solidFill>
                <a:effectLst/>
                <a:latin typeface="+mn-lt"/>
                <a:ea typeface="+mn-ea"/>
                <a:cs typeface="+mn-cs"/>
              </a:rPr>
              <a:t> of the population </a:t>
            </a:r>
            <a:r>
              <a:rPr lang="en-GB" dirty="0"/>
              <a:t>with the lowest L.C.O.E are electrified. The remaining</a:t>
            </a:r>
            <a:r>
              <a:rPr lang="en-GB" sz="1200" kern="1200" dirty="0">
                <a:solidFill>
                  <a:schemeClr val="tx1"/>
                </a:solidFill>
                <a:effectLst/>
                <a:latin typeface="+mn-lt"/>
                <a:ea typeface="+mn-ea"/>
                <a:cs typeface="+mn-cs"/>
              </a:rPr>
              <a:t> 20 </a:t>
            </a:r>
            <a:r>
              <a:rPr lang="en-GB" dirty="0"/>
              <a:t>per cent</a:t>
            </a:r>
            <a:r>
              <a:rPr lang="en-GB" sz="1200" kern="1200" dirty="0">
                <a:solidFill>
                  <a:schemeClr val="tx1"/>
                </a:solidFill>
                <a:effectLst/>
                <a:latin typeface="+mn-lt"/>
                <a:ea typeface="+mn-ea"/>
                <a:cs typeface="+mn-cs"/>
              </a:rPr>
              <a:t> </a:t>
            </a:r>
            <a:r>
              <a:rPr lang="en-GB" dirty="0"/>
              <a:t>might be located further away from the grid or have less densely populated settlements leading to higher L.C.O.E.</a:t>
            </a:r>
            <a:endParaRPr lang="en-GB" sz="1200" kern="1200" dirty="0">
              <a:solidFill>
                <a:schemeClr val="tx1"/>
              </a:solidFill>
              <a:effectLst/>
              <a:latin typeface="+mn-lt"/>
              <a:cs typeface="Calibri"/>
            </a:endParaRPr>
          </a:p>
          <a:p>
            <a:pPr>
              <a:buSzPts val="1400"/>
              <a:defRPr/>
            </a:pPr>
            <a:r>
              <a:rPr lang="en-GB" sz="1200" kern="1200" dirty="0">
                <a:solidFill>
                  <a:schemeClr val="tx1"/>
                </a:solidFill>
                <a:effectLst/>
                <a:latin typeface="+mn-lt"/>
                <a:ea typeface="+mn-ea"/>
                <a:cs typeface="+mn-cs"/>
              </a:rPr>
              <a:t>In the second option, the model will </a:t>
            </a:r>
            <a:r>
              <a:rPr lang="en-GB" dirty="0"/>
              <a:t>prioritize</a:t>
            </a:r>
            <a:r>
              <a:rPr lang="en-GB" sz="1200" kern="1200" dirty="0">
                <a:solidFill>
                  <a:schemeClr val="tx1"/>
                </a:solidFill>
                <a:effectLst/>
                <a:latin typeface="+mn-lt"/>
                <a:ea typeface="+mn-ea"/>
                <a:cs typeface="+mn-cs"/>
              </a:rPr>
              <a:t> ramping up electricity access in settlements that are already connected to the grid</a:t>
            </a:r>
            <a:r>
              <a:rPr lang="en-GB" sz="1200" kern="1200" baseline="0" dirty="0">
                <a:solidFill>
                  <a:schemeClr val="tx1"/>
                </a:solidFill>
                <a:effectLst/>
                <a:latin typeface="+mn-lt"/>
                <a:ea typeface="+mn-ea"/>
                <a:cs typeface="+mn-cs"/>
              </a:rPr>
              <a:t> </a:t>
            </a:r>
            <a:r>
              <a:rPr lang="en-GB" dirty="0"/>
              <a:t>as part of</a:t>
            </a:r>
            <a:r>
              <a:rPr lang="en-GB" sz="1200" kern="1200" dirty="0">
                <a:solidFill>
                  <a:schemeClr val="tx1"/>
                </a:solidFill>
                <a:effectLst/>
                <a:latin typeface="+mn-lt"/>
                <a:ea typeface="+mn-ea"/>
                <a:cs typeface="+mn-cs"/>
              </a:rPr>
              <a:t> the second step.</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If the</a:t>
            </a:r>
            <a:r>
              <a:rPr lang="en-GB" dirty="0"/>
              <a:t>, for example,</a:t>
            </a:r>
            <a:r>
              <a:rPr lang="en-GB" sz="1200" kern="1200" dirty="0">
                <a:solidFill>
                  <a:schemeClr val="tx1"/>
                </a:solidFill>
                <a:effectLst/>
                <a:latin typeface="+mn-lt"/>
                <a:ea typeface="+mn-ea"/>
                <a:cs typeface="+mn-cs"/>
              </a:rPr>
              <a:t> 80 </a:t>
            </a:r>
            <a:r>
              <a:rPr lang="en-GB" dirty="0"/>
              <a:t>per cent</a:t>
            </a:r>
            <a:r>
              <a:rPr lang="en-GB" sz="1200" kern="1200" dirty="0">
                <a:solidFill>
                  <a:schemeClr val="tx1"/>
                </a:solidFill>
                <a:effectLst/>
                <a:latin typeface="+mn-lt"/>
                <a:ea typeface="+mn-ea"/>
                <a:cs typeface="+mn-cs"/>
              </a:rPr>
              <a:t> target has not been reached, it will prioritize intensification so as</a:t>
            </a:r>
            <a:r>
              <a:rPr lang="en-GB" dirty="0"/>
              <a:t> </a:t>
            </a:r>
            <a:r>
              <a:rPr lang="en-GB" sz="1200" kern="1200" dirty="0">
                <a:solidFill>
                  <a:schemeClr val="tx1"/>
                </a:solidFill>
                <a:effectLst/>
                <a:latin typeface="+mn-lt"/>
                <a:ea typeface="+mn-ea"/>
                <a:cs typeface="+mn-cs"/>
              </a:rPr>
              <a:t>to connect all the settlements that are close to the existing network to the grid, even if </a:t>
            </a:r>
            <a:r>
              <a:rPr lang="en-GB" dirty="0"/>
              <a:t>it is</a:t>
            </a:r>
            <a:r>
              <a:rPr lang="en-GB" sz="1200" kern="1200" dirty="0">
                <a:solidFill>
                  <a:schemeClr val="tx1"/>
                </a:solidFill>
                <a:effectLst/>
                <a:latin typeface="+mn-lt"/>
                <a:ea typeface="+mn-ea"/>
                <a:cs typeface="+mn-cs"/>
              </a:rPr>
              <a:t> not the </a:t>
            </a:r>
            <a:r>
              <a:rPr lang="en-GB" dirty="0"/>
              <a:t>least-cost </a:t>
            </a:r>
            <a:r>
              <a:rPr lang="en-GB" sz="1200" kern="1200" dirty="0">
                <a:solidFill>
                  <a:schemeClr val="tx1"/>
                </a:solidFill>
                <a:effectLst/>
                <a:latin typeface="+mn-lt"/>
                <a:ea typeface="+mn-ea"/>
                <a:cs typeface="+mn-cs"/>
              </a:rPr>
              <a:t>option. Here the model </a:t>
            </a:r>
            <a:r>
              <a:rPr lang="en-GB" dirty="0"/>
              <a:t>extends</a:t>
            </a:r>
            <a:r>
              <a:rPr lang="en-GB" sz="1200" kern="1200" dirty="0">
                <a:solidFill>
                  <a:schemeClr val="tx1"/>
                </a:solidFill>
                <a:effectLst/>
                <a:latin typeface="+mn-lt"/>
                <a:ea typeface="+mn-ea"/>
                <a:cs typeface="+mn-cs"/>
              </a:rPr>
              <a:t> the grid, even if </a:t>
            </a:r>
            <a:r>
              <a:rPr lang="en-GB" dirty="0"/>
              <a:t>it is</a:t>
            </a:r>
            <a:r>
              <a:rPr lang="en-GB" sz="1200" kern="1200" dirty="0">
                <a:solidFill>
                  <a:schemeClr val="tx1"/>
                </a:solidFill>
                <a:effectLst/>
                <a:latin typeface="+mn-lt"/>
                <a:ea typeface="+mn-ea"/>
                <a:cs typeface="+mn-cs"/>
              </a:rPr>
              <a:t> not the lowest cost option and what</a:t>
            </a:r>
            <a:r>
              <a:rPr lang="en-GB" dirty="0"/>
              <a:t> extension</a:t>
            </a:r>
            <a:r>
              <a:rPr lang="en-GB" sz="1200" kern="1200" dirty="0">
                <a:solidFill>
                  <a:schemeClr val="tx1"/>
                </a:solidFill>
                <a:effectLst/>
                <a:latin typeface="+mn-lt"/>
                <a:ea typeface="+mn-ea"/>
                <a:cs typeface="+mn-cs"/>
              </a:rPr>
              <a:t> distance should be used can be defined by the user.</a:t>
            </a:r>
            <a:r>
              <a:rPr lang="en-GB" sz="1200" kern="1200" baseline="0" dirty="0">
                <a:solidFill>
                  <a:schemeClr val="tx1"/>
                </a:solidFill>
                <a:effectLst/>
                <a:latin typeface="+mn-lt"/>
                <a:ea typeface="+mn-ea"/>
                <a:cs typeface="+mn-cs"/>
              </a:rPr>
              <a:t> Typical ranges are </a:t>
            </a:r>
            <a:r>
              <a:rPr lang="en-GB" sz="1200" kern="1200" dirty="0">
                <a:solidFill>
                  <a:schemeClr val="tx1"/>
                </a:solidFill>
                <a:effectLst/>
                <a:latin typeface="+mn-lt"/>
                <a:ea typeface="+mn-ea"/>
                <a:cs typeface="+mn-cs"/>
              </a:rPr>
              <a:t>between</a:t>
            </a:r>
            <a:r>
              <a:rPr lang="en-GB" sz="1200" kern="1200" baseline="0" dirty="0">
                <a:solidFill>
                  <a:schemeClr val="tx1"/>
                </a:solidFill>
                <a:effectLst/>
                <a:latin typeface="+mn-lt"/>
                <a:ea typeface="+mn-ea"/>
                <a:cs typeface="+mn-cs"/>
              </a:rPr>
              <a:t> </a:t>
            </a:r>
            <a:r>
              <a:rPr lang="en-GB" dirty="0"/>
              <a:t>2 and 5</a:t>
            </a:r>
            <a:r>
              <a:rPr lang="en-GB" sz="1200" kern="1200" dirty="0">
                <a:solidFill>
                  <a:schemeClr val="tx1"/>
                </a:solidFill>
                <a:effectLst/>
                <a:latin typeface="+mn-lt"/>
                <a:ea typeface="+mn-ea"/>
                <a:cs typeface="+mn-cs"/>
              </a:rPr>
              <a:t> </a:t>
            </a:r>
            <a:r>
              <a:rPr lang="en-GB" dirty="0"/>
              <a:t>kilometres</a:t>
            </a:r>
            <a:r>
              <a:rPr lang="en-GB" sz="1200" kern="1200" dirty="0">
                <a:solidFill>
                  <a:schemeClr val="tx1"/>
                </a:solidFill>
                <a:effectLst/>
                <a:latin typeface="+mn-lt"/>
                <a:ea typeface="+mn-ea"/>
                <a:cs typeface="+mn-cs"/>
              </a:rPr>
              <a:t> from the existing electricity network. If the</a:t>
            </a:r>
            <a:r>
              <a:rPr lang="en-GB" sz="1200" kern="1200" baseline="0" dirty="0">
                <a:solidFill>
                  <a:schemeClr val="tx1"/>
                </a:solidFill>
                <a:effectLst/>
                <a:latin typeface="+mn-lt"/>
                <a:ea typeface="+mn-ea"/>
                <a:cs typeface="+mn-cs"/>
              </a:rPr>
              <a:t> target of </a:t>
            </a:r>
            <a:r>
              <a:rPr lang="en-GB" sz="1200" kern="1200" dirty="0">
                <a:solidFill>
                  <a:schemeClr val="tx1"/>
                </a:solidFill>
                <a:effectLst/>
                <a:latin typeface="+mn-lt"/>
                <a:ea typeface="+mn-ea"/>
                <a:cs typeface="+mn-cs"/>
              </a:rPr>
              <a:t>80 </a:t>
            </a:r>
            <a:r>
              <a:rPr lang="en-GB" dirty="0"/>
              <a:t>per cent</a:t>
            </a:r>
            <a:r>
              <a:rPr lang="en-GB" sz="1200" kern="1200" dirty="0">
                <a:solidFill>
                  <a:schemeClr val="tx1"/>
                </a:solidFill>
                <a:effectLst/>
                <a:latin typeface="+mn-lt"/>
                <a:ea typeface="+mn-ea"/>
                <a:cs typeface="+mn-cs"/>
              </a:rPr>
              <a:t> has not been reached, it will go on to the third and final step, which is prioritized based on the lowest investment cost per</a:t>
            </a:r>
            <a:r>
              <a:rPr lang="en-GB" dirty="0"/>
              <a:t> </a:t>
            </a:r>
            <a:r>
              <a:rPr lang="en-GB" sz="1200" kern="1200" dirty="0">
                <a:solidFill>
                  <a:schemeClr val="tx1"/>
                </a:solidFill>
                <a:effectLst/>
                <a:latin typeface="+mn-lt"/>
                <a:ea typeface="+mn-ea"/>
                <a:cs typeface="+mn-cs"/>
              </a:rPr>
              <a:t>capita.</a:t>
            </a:r>
            <a:r>
              <a:rPr lang="en-GB" dirty="0"/>
              <a:t> </a:t>
            </a:r>
            <a:endParaRPr lang="en-GB" sz="1200" kern="1200" dirty="0">
              <a:solidFill>
                <a:schemeClr val="tx1"/>
              </a:solidFill>
              <a:effectLst/>
              <a:latin typeface="+mn-lt"/>
              <a:cs typeface="Calibri"/>
            </a:endParaRPr>
          </a:p>
        </p:txBody>
      </p:sp>
      <p:sp>
        <p:nvSpPr>
          <p:cNvPr id="665" name="Google Shape;665;p54: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840775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p55: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a:buSzPts val="1400"/>
              <a:defRPr/>
            </a:pPr>
            <a:r>
              <a:rPr lang="en-GB" sz="1200" kern="1200" dirty="0">
                <a:solidFill>
                  <a:schemeClr val="tx1"/>
                </a:solidFill>
                <a:effectLst/>
                <a:latin typeface="+mn-lt"/>
                <a:ea typeface="+mn-ea"/>
                <a:cs typeface="+mn-cs"/>
              </a:rPr>
              <a:t>We can also impose some limitations on how fast we expect a centralized grid to be able to expand. There</a:t>
            </a:r>
            <a:r>
              <a:rPr lang="en-GB" sz="1200" kern="1200" baseline="0" dirty="0">
                <a:solidFill>
                  <a:schemeClr val="tx1"/>
                </a:solidFill>
                <a:effectLst/>
                <a:latin typeface="+mn-lt"/>
                <a:ea typeface="+mn-ea"/>
                <a:cs typeface="+mn-cs"/>
              </a:rPr>
              <a:t> </a:t>
            </a:r>
            <a:r>
              <a:rPr lang="en-GB" dirty="0"/>
              <a:t>are</a:t>
            </a:r>
            <a:r>
              <a:rPr lang="en-GB" sz="1200" kern="1200" dirty="0">
                <a:solidFill>
                  <a:schemeClr val="tx1"/>
                </a:solidFill>
                <a:effectLst/>
                <a:latin typeface="+mn-lt"/>
                <a:ea typeface="+mn-ea"/>
                <a:cs typeface="+mn-cs"/>
              </a:rPr>
              <a:t> both a grid capacity generation limit and a grid connection limit. The grid capacity limit means </a:t>
            </a:r>
            <a:r>
              <a:rPr lang="en-GB" dirty="0"/>
              <a:t>we will</a:t>
            </a:r>
            <a:r>
              <a:rPr lang="en-GB" sz="1200" kern="1200" dirty="0">
                <a:solidFill>
                  <a:schemeClr val="tx1"/>
                </a:solidFill>
                <a:effectLst/>
                <a:latin typeface="+mn-lt"/>
                <a:ea typeface="+mn-ea"/>
                <a:cs typeface="+mn-cs"/>
              </a:rPr>
              <a:t> limit how much generation capacity</a:t>
            </a:r>
            <a:r>
              <a:rPr lang="en-GB" dirty="0"/>
              <a:t> </a:t>
            </a:r>
            <a:r>
              <a:rPr lang="en-GB" sz="1200" kern="1200" dirty="0">
                <a:solidFill>
                  <a:schemeClr val="tx1"/>
                </a:solidFill>
                <a:effectLst/>
                <a:latin typeface="+mn-lt"/>
                <a:ea typeface="+mn-ea"/>
                <a:cs typeface="+mn-cs"/>
              </a:rPr>
              <a:t>we think can realistically be added to the national grid per year</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in megawatts. The model will then only connect new settlements to the grid if there</a:t>
            </a:r>
            <a:r>
              <a:rPr lang="en-GB" dirty="0"/>
              <a:t> </a:t>
            </a:r>
            <a:r>
              <a:rPr lang="en-GB" sz="1200" kern="1200" dirty="0">
                <a:solidFill>
                  <a:schemeClr val="tx1"/>
                </a:solidFill>
                <a:effectLst/>
                <a:latin typeface="+mn-lt"/>
                <a:ea typeface="+mn-ea"/>
                <a:cs typeface="+mn-cs"/>
              </a:rPr>
              <a:t>is enough generation capacity</a:t>
            </a:r>
            <a:r>
              <a:rPr lang="en-GB" sz="1200" kern="1200" baseline="0" dirty="0">
                <a:solidFill>
                  <a:schemeClr val="tx1"/>
                </a:solidFill>
                <a:effectLst/>
                <a:latin typeface="+mn-lt"/>
                <a:ea typeface="+mn-ea"/>
                <a:cs typeface="+mn-cs"/>
              </a:rPr>
              <a:t> t</a:t>
            </a:r>
            <a:r>
              <a:rPr lang="en-GB" sz="1200" kern="1200" dirty="0">
                <a:solidFill>
                  <a:schemeClr val="tx1"/>
                </a:solidFill>
                <a:effectLst/>
                <a:latin typeface="+mn-lt"/>
                <a:ea typeface="+mn-ea"/>
                <a:cs typeface="+mn-cs"/>
              </a:rPr>
              <a:t>o meet their demand. Once th</a:t>
            </a:r>
            <a:r>
              <a:rPr lang="en-GB" sz="1200" kern="1200" baseline="0" dirty="0">
                <a:solidFill>
                  <a:schemeClr val="tx1"/>
                </a:solidFill>
                <a:effectLst/>
                <a:latin typeface="+mn-lt"/>
                <a:ea typeface="+mn-ea"/>
                <a:cs typeface="+mn-cs"/>
              </a:rPr>
              <a:t>e </a:t>
            </a:r>
            <a:r>
              <a:rPr lang="en-GB" sz="1200" kern="1200" dirty="0">
                <a:solidFill>
                  <a:schemeClr val="tx1"/>
                </a:solidFill>
                <a:effectLst/>
                <a:latin typeface="+mn-lt"/>
                <a:ea typeface="+mn-ea"/>
                <a:cs typeface="+mn-cs"/>
              </a:rPr>
              <a:t>generation capacity has been maximized, no more settlements will be connected to the grid by the model even if </a:t>
            </a:r>
            <a:r>
              <a:rPr lang="en-GB" dirty="0"/>
              <a:t>it is</a:t>
            </a:r>
            <a:r>
              <a:rPr lang="en-GB" sz="1200" kern="1200" dirty="0">
                <a:solidFill>
                  <a:schemeClr val="tx1"/>
                </a:solidFill>
                <a:effectLst/>
                <a:latin typeface="+mn-lt"/>
                <a:ea typeface="+mn-ea"/>
                <a:cs typeface="+mn-cs"/>
              </a:rPr>
              <a:t> the </a:t>
            </a:r>
            <a:r>
              <a:rPr lang="en-GB" dirty="0"/>
              <a:t>least-cost </a:t>
            </a:r>
            <a:r>
              <a:rPr lang="en-GB" sz="1200" kern="1200" dirty="0">
                <a:solidFill>
                  <a:schemeClr val="tx1"/>
                </a:solidFill>
                <a:effectLst/>
                <a:latin typeface="+mn-lt"/>
                <a:ea typeface="+mn-ea"/>
                <a:cs typeface="+mn-cs"/>
              </a:rPr>
              <a:t>technology.</a:t>
            </a:r>
            <a:r>
              <a:rPr lang="en-GB" dirty="0"/>
              <a:t> </a:t>
            </a: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Pts val="1400"/>
              <a:buFontTx/>
              <a:buNone/>
              <a:tabLst/>
              <a:defRPr/>
            </a:pPr>
            <a:endParaRPr lang="en-GB" sz="1200" kern="1200" baseline="0" dirty="0">
              <a:solidFill>
                <a:schemeClr val="tx1"/>
              </a:solidFill>
              <a:effectLst/>
              <a:latin typeface="+mn-lt"/>
              <a:ea typeface="+mn-ea"/>
              <a:cs typeface="+mn-cs"/>
            </a:endParaRPr>
          </a:p>
          <a:p>
            <a:pPr>
              <a:buSzPts val="1400"/>
              <a:defRPr/>
            </a:pPr>
            <a:r>
              <a:rPr lang="en-GB" sz="1200" kern="1200" dirty="0">
                <a:solidFill>
                  <a:schemeClr val="tx1"/>
                </a:solidFill>
                <a:effectLst/>
                <a:latin typeface="+mn-lt"/>
                <a:ea typeface="+mn-ea"/>
                <a:cs typeface="+mn-cs"/>
              </a:rPr>
              <a:t>The connections limit, on the other hand, limits the number of households that can be connected to the grid per year </a:t>
            </a:r>
            <a:r>
              <a:rPr lang="en-GB" dirty="0"/>
              <a:t>to reflect</a:t>
            </a:r>
            <a:r>
              <a:rPr lang="en-GB" sz="1200" kern="1200" dirty="0">
                <a:solidFill>
                  <a:schemeClr val="tx1"/>
                </a:solidFill>
                <a:effectLst/>
                <a:latin typeface="+mn-lt"/>
                <a:ea typeface="+mn-ea"/>
                <a:cs typeface="+mn-cs"/>
              </a:rPr>
              <a:t> the connection speed. There might not</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be enough capacity to install new connections at a fast enough pace in </a:t>
            </a:r>
            <a:r>
              <a:rPr lang="en-GB" dirty="0"/>
              <a:t>a case whereby</a:t>
            </a:r>
            <a:r>
              <a:rPr lang="en-GB" sz="1200" kern="1200" dirty="0">
                <a:solidFill>
                  <a:schemeClr val="tx1"/>
                </a:solidFill>
                <a:effectLst/>
                <a:latin typeface="+mn-lt"/>
                <a:ea typeface="+mn-ea"/>
                <a:cs typeface="+mn-cs"/>
              </a:rPr>
              <a:t> group connection would be the </a:t>
            </a:r>
            <a:r>
              <a:rPr lang="en-GB" dirty="0"/>
              <a:t>least-cost </a:t>
            </a:r>
            <a:r>
              <a:rPr lang="en-GB" sz="1200" kern="1200" dirty="0">
                <a:solidFill>
                  <a:schemeClr val="tx1"/>
                </a:solidFill>
                <a:effectLst/>
                <a:latin typeface="+mn-lt"/>
                <a:ea typeface="+mn-ea"/>
                <a:cs typeface="+mn-cs"/>
              </a:rPr>
              <a:t>option for a large share of the population. If this limit is set </a:t>
            </a:r>
            <a:r>
              <a:rPr lang="en-GB" dirty="0"/>
              <a:t>at</a:t>
            </a:r>
            <a:r>
              <a:rPr lang="en-GB" sz="1200" kern="1200" dirty="0">
                <a:solidFill>
                  <a:schemeClr val="tx1"/>
                </a:solidFill>
                <a:effectLst/>
                <a:latin typeface="+mn-lt"/>
                <a:ea typeface="+mn-ea"/>
                <a:cs typeface="+mn-cs"/>
              </a:rPr>
              <a:t> 100,000 households per year in the country</a:t>
            </a:r>
            <a:r>
              <a:rPr lang="en-GB" dirty="0"/>
              <a:t>,</a:t>
            </a:r>
            <a:r>
              <a:rPr lang="en-GB" sz="1200" kern="1200" baseline="0" dirty="0">
                <a:solidFill>
                  <a:schemeClr val="tx1"/>
                </a:solidFill>
                <a:effectLst/>
                <a:latin typeface="+mn-lt"/>
                <a:ea typeface="+mn-ea"/>
                <a:cs typeface="+mn-cs"/>
              </a:rPr>
              <a:t> </a:t>
            </a:r>
            <a:r>
              <a:rPr lang="en-GB" dirty="0"/>
              <a:t>then that</a:t>
            </a:r>
            <a:r>
              <a:rPr lang="en-GB" sz="1200" kern="1200" dirty="0">
                <a:solidFill>
                  <a:schemeClr val="tx1"/>
                </a:solidFill>
                <a:effectLst/>
                <a:latin typeface="+mn-lt"/>
                <a:ea typeface="+mn-ea"/>
                <a:cs typeface="+mn-cs"/>
              </a:rPr>
              <a:t> means if the model finds more than 100,000 households to connect as the </a:t>
            </a:r>
            <a:r>
              <a:rPr lang="en-GB" dirty="0"/>
              <a:t>least-cost</a:t>
            </a:r>
            <a:r>
              <a:rPr lang="en-GB" sz="1200" kern="1200" dirty="0">
                <a:solidFill>
                  <a:schemeClr val="tx1"/>
                </a:solidFill>
                <a:effectLst/>
                <a:latin typeface="+mn-lt"/>
                <a:ea typeface="+mn-ea"/>
                <a:cs typeface="+mn-cs"/>
              </a:rPr>
              <a:t> option in the year</a:t>
            </a:r>
            <a:r>
              <a:rPr lang="en-GB" sz="1200" kern="1200" baseline="0" dirty="0">
                <a:solidFill>
                  <a:schemeClr val="tx1"/>
                </a:solidFill>
                <a:effectLst/>
                <a:latin typeface="+mn-lt"/>
                <a:ea typeface="+mn-ea"/>
                <a:cs typeface="+mn-cs"/>
              </a:rPr>
              <a:t> i</a:t>
            </a:r>
            <a:r>
              <a:rPr lang="en-GB" sz="1200" kern="1200" dirty="0">
                <a:solidFill>
                  <a:schemeClr val="tx1"/>
                </a:solidFill>
                <a:effectLst/>
                <a:latin typeface="+mn-lt"/>
                <a:ea typeface="+mn-ea"/>
                <a:cs typeface="+mn-cs"/>
              </a:rPr>
              <a:t>t will only connect the first 100,000</a:t>
            </a:r>
            <a:r>
              <a:rPr lang="en-GB" dirty="0"/>
              <a:t>.</a:t>
            </a:r>
            <a:r>
              <a:rPr lang="en-GB" sz="1200" kern="1200" dirty="0">
                <a:solidFill>
                  <a:schemeClr val="tx1"/>
                </a:solidFill>
                <a:effectLst/>
                <a:latin typeface="+mn-lt"/>
                <a:ea typeface="+mn-ea"/>
                <a:cs typeface="+mn-cs"/>
              </a:rPr>
              <a:t> </a:t>
            </a:r>
            <a:r>
              <a:rPr lang="en-GB" dirty="0"/>
              <a:t>The</a:t>
            </a:r>
            <a:r>
              <a:rPr lang="en-GB" sz="1200" kern="1200" dirty="0">
                <a:solidFill>
                  <a:schemeClr val="tx1"/>
                </a:solidFill>
                <a:effectLst/>
                <a:latin typeface="+mn-lt"/>
                <a:ea typeface="+mn-ea"/>
                <a:cs typeface="+mn-cs"/>
              </a:rPr>
              <a:t> remaining</a:t>
            </a:r>
            <a:r>
              <a:rPr lang="en-GB" dirty="0"/>
              <a:t>  households</a:t>
            </a:r>
            <a:r>
              <a:rPr lang="en-GB" sz="1200" kern="1200" dirty="0">
                <a:solidFill>
                  <a:schemeClr val="tx1"/>
                </a:solidFill>
                <a:effectLst/>
                <a:latin typeface="+mn-lt"/>
                <a:ea typeface="+mn-ea"/>
                <a:cs typeface="+mn-cs"/>
              </a:rPr>
              <a:t> will need to be connected by off-grid technologies.</a:t>
            </a:r>
            <a:endParaRPr lang="en-GB" b="1" dirty="0">
              <a:cs typeface="Calibri"/>
            </a:endParaRPr>
          </a:p>
        </p:txBody>
      </p:sp>
      <p:sp>
        <p:nvSpPr>
          <p:cNvPr id="672" name="Google Shape;672;p55: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714400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en-GB" sz="1200" kern="1200" dirty="0">
                <a:solidFill>
                  <a:schemeClr val="tx1"/>
                </a:solidFill>
                <a:effectLst/>
                <a:latin typeface="+mn-lt"/>
                <a:ea typeface="+mn-ea"/>
                <a:cs typeface="+mn-cs"/>
              </a:rPr>
              <a:t>In this mini-lecture we will talk</a:t>
            </a:r>
            <a:r>
              <a:rPr lang="en-GB" sz="1200" kern="1200" baseline="0" dirty="0">
                <a:solidFill>
                  <a:schemeClr val="tx1"/>
                </a:solidFill>
                <a:effectLst/>
                <a:latin typeface="+mn-lt"/>
                <a:ea typeface="+mn-ea"/>
                <a:cs typeface="+mn-cs"/>
              </a:rPr>
              <a:t> about how to </a:t>
            </a:r>
            <a:r>
              <a:rPr lang="en-GB" sz="1200" kern="1200" dirty="0">
                <a:solidFill>
                  <a:schemeClr val="tx1"/>
                </a:solidFill>
                <a:effectLst/>
                <a:latin typeface="+mn-lt"/>
                <a:ea typeface="+mn-ea"/>
                <a:cs typeface="+mn-cs"/>
              </a:rPr>
              <a:t>communicate electrification model results</a:t>
            </a:r>
            <a:r>
              <a:rPr lang="en-GB" dirty="0"/>
              <a:t>,</a:t>
            </a:r>
            <a:r>
              <a:rPr lang="en-GB" sz="1200" kern="1200" dirty="0">
                <a:solidFill>
                  <a:schemeClr val="tx1"/>
                </a:solidFill>
                <a:effectLst/>
                <a:latin typeface="+mn-lt"/>
                <a:ea typeface="+mn-ea"/>
                <a:cs typeface="+mn-cs"/>
              </a:rPr>
              <a:t> and </a:t>
            </a:r>
            <a:r>
              <a:rPr lang="en-GB" dirty="0"/>
              <a:t>we will </a:t>
            </a:r>
            <a:r>
              <a:rPr lang="en-GB" sz="1200" kern="1200" dirty="0">
                <a:solidFill>
                  <a:schemeClr val="tx1"/>
                </a:solidFill>
                <a:effectLst/>
                <a:latin typeface="+mn-lt"/>
                <a:ea typeface="+mn-ea"/>
                <a:cs typeface="+mn-cs"/>
              </a:rPr>
              <a:t>focus on how we can present these in a PowerPoint. First of all,</a:t>
            </a:r>
            <a:r>
              <a:rPr lang="en-GB" dirty="0"/>
              <a:t> </a:t>
            </a:r>
            <a:r>
              <a:rPr lang="en-GB" sz="1200" kern="1200" dirty="0">
                <a:solidFill>
                  <a:schemeClr val="tx1"/>
                </a:solidFill>
                <a:effectLst/>
                <a:latin typeface="+mn-lt"/>
                <a:ea typeface="+mn-ea"/>
                <a:cs typeface="+mn-cs"/>
              </a:rPr>
              <a:t>when you structure your presentation, there are a few general things that you should consider. </a:t>
            </a:r>
            <a:r>
              <a:rPr lang="en-GB" dirty="0"/>
              <a:t>The first</a:t>
            </a:r>
            <a:r>
              <a:rPr lang="en-GB" sz="1200" kern="1200" dirty="0">
                <a:solidFill>
                  <a:schemeClr val="tx1"/>
                </a:solidFill>
                <a:effectLst/>
                <a:latin typeface="+mn-lt"/>
                <a:ea typeface="+mn-ea"/>
                <a:cs typeface="+mn-cs"/>
              </a:rPr>
              <a:t> aspect is who is your target audience? Are you presenting this to a minister or university students, to researchers</a:t>
            </a:r>
            <a:r>
              <a:rPr lang="en-GB" dirty="0"/>
              <a:t> </a:t>
            </a:r>
            <a:r>
              <a:rPr lang="en-GB" sz="1200" kern="1200" dirty="0">
                <a:solidFill>
                  <a:schemeClr val="tx1"/>
                </a:solidFill>
                <a:effectLst/>
                <a:latin typeface="+mn-lt"/>
                <a:ea typeface="+mn-ea"/>
                <a:cs typeface="+mn-cs"/>
              </a:rPr>
              <a:t>or</a:t>
            </a:r>
            <a:r>
              <a:rPr lang="en-GB" dirty="0"/>
              <a:t> </a:t>
            </a:r>
            <a:r>
              <a:rPr lang="en-GB" sz="1200" kern="1200" dirty="0">
                <a:solidFill>
                  <a:schemeClr val="tx1"/>
                </a:solidFill>
                <a:effectLst/>
                <a:latin typeface="+mn-lt"/>
                <a:ea typeface="+mn-ea"/>
                <a:cs typeface="+mn-cs"/>
              </a:rPr>
              <a:t>journalists? Once you have define</a:t>
            </a:r>
            <a:r>
              <a:rPr lang="en-GB" dirty="0"/>
              <a:t> </a:t>
            </a:r>
            <a:r>
              <a:rPr lang="en-GB" sz="1200" kern="1200" dirty="0">
                <a:solidFill>
                  <a:schemeClr val="tx1"/>
                </a:solidFill>
                <a:effectLst/>
                <a:latin typeface="+mn-lt"/>
                <a:ea typeface="+mn-ea"/>
                <a:cs typeface="+mn-cs"/>
              </a:rPr>
              <a:t>who your audience</a:t>
            </a:r>
            <a:r>
              <a:rPr lang="en-GB" dirty="0"/>
              <a:t> </a:t>
            </a:r>
            <a:r>
              <a:rPr lang="en-GB" sz="1200" kern="1200" dirty="0">
                <a:solidFill>
                  <a:schemeClr val="tx1"/>
                </a:solidFill>
                <a:effectLst/>
                <a:latin typeface="+mn-lt"/>
                <a:ea typeface="+mn-ea"/>
                <a:cs typeface="+mn-cs"/>
              </a:rPr>
              <a:t>is, you must also consider their</a:t>
            </a:r>
            <a:r>
              <a:rPr lang="en-GB" dirty="0"/>
              <a:t> </a:t>
            </a:r>
            <a:r>
              <a:rPr lang="en-GB" sz="1200" kern="1200" dirty="0">
                <a:solidFill>
                  <a:schemeClr val="tx1"/>
                </a:solidFill>
                <a:effectLst/>
                <a:latin typeface="+mn-lt"/>
                <a:ea typeface="+mn-ea"/>
                <a:cs typeface="+mn-cs"/>
              </a:rPr>
              <a:t>background knowledge. </a:t>
            </a:r>
            <a:r>
              <a:rPr lang="en-GB" dirty="0"/>
              <a:t>Is </a:t>
            </a:r>
            <a:r>
              <a:rPr lang="en-GB" sz="1200" kern="1200" dirty="0">
                <a:solidFill>
                  <a:schemeClr val="tx1"/>
                </a:solidFill>
                <a:effectLst/>
                <a:latin typeface="+mn-lt"/>
                <a:ea typeface="+mn-ea"/>
                <a:cs typeface="+mn-cs"/>
              </a:rPr>
              <a:t>it a researcher with a lot of experience in geospatial electrification or a minister with </a:t>
            </a:r>
            <a:r>
              <a:rPr lang="en-GB" dirty="0"/>
              <a:t>a strong</a:t>
            </a:r>
            <a:r>
              <a:rPr lang="en-GB" sz="1200" kern="1200" dirty="0">
                <a:solidFill>
                  <a:schemeClr val="tx1"/>
                </a:solidFill>
                <a:effectLst/>
                <a:latin typeface="+mn-lt"/>
                <a:ea typeface="+mn-ea"/>
                <a:cs typeface="+mn-cs"/>
              </a:rPr>
              <a:t> background in energy policy</a:t>
            </a:r>
            <a:r>
              <a:rPr lang="en-GB" dirty="0"/>
              <a:t>?</a:t>
            </a:r>
            <a:r>
              <a:rPr lang="en-GB" sz="1200" kern="1200" dirty="0">
                <a:solidFill>
                  <a:schemeClr val="tx1"/>
                </a:solidFill>
                <a:effectLst/>
                <a:latin typeface="+mn-lt"/>
                <a:ea typeface="+mn-ea"/>
                <a:cs typeface="+mn-cs"/>
              </a:rPr>
              <a:t> </a:t>
            </a:r>
            <a:r>
              <a:rPr lang="en-GB" dirty="0"/>
              <a:t>Or, instead,</a:t>
            </a:r>
            <a:r>
              <a:rPr lang="en-GB" sz="1200" kern="1200" dirty="0">
                <a:solidFill>
                  <a:schemeClr val="tx1"/>
                </a:solidFill>
                <a:effectLst/>
                <a:latin typeface="+mn-lt"/>
                <a:ea typeface="+mn-ea"/>
                <a:cs typeface="+mn-cs"/>
              </a:rPr>
              <a:t> is it a journalist, for example, with more general knowledge? Depending on who it is and what their knowledge is, you must then figure out what is the most important thing that they need to hear</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and remember from your presentation. If you could only pick out one key message, what would that be? And finally, of course, you also need to consider how much time you have.</a:t>
            </a:r>
            <a:r>
              <a:rPr lang="en-GB" dirty="0"/>
              <a:t> </a:t>
            </a:r>
            <a:r>
              <a:rPr lang="en-GB" sz="1200" kern="1200" dirty="0">
                <a:solidFill>
                  <a:schemeClr val="tx1"/>
                </a:solidFill>
                <a:effectLst/>
                <a:latin typeface="+mn-lt"/>
                <a:ea typeface="+mn-ea"/>
                <a:cs typeface="+mn-cs"/>
              </a:rPr>
              <a:t>Often there is a lot of</a:t>
            </a:r>
            <a:r>
              <a:rPr lang="en-GB" dirty="0"/>
              <a:t> useful</a:t>
            </a:r>
            <a:r>
              <a:rPr lang="en-GB" sz="1200" kern="1200" dirty="0">
                <a:solidFill>
                  <a:schemeClr val="tx1"/>
                </a:solidFill>
                <a:effectLst/>
                <a:latin typeface="+mn-lt"/>
                <a:ea typeface="+mn-ea"/>
                <a:cs typeface="+mn-cs"/>
              </a:rPr>
              <a:t> information</a:t>
            </a:r>
            <a:r>
              <a:rPr lang="en-GB" dirty="0"/>
              <a:t> that could be presented, but we also</a:t>
            </a:r>
            <a:r>
              <a:rPr lang="en-GB" sz="1200" kern="1200" dirty="0">
                <a:solidFill>
                  <a:schemeClr val="tx1"/>
                </a:solidFill>
                <a:effectLst/>
                <a:latin typeface="+mn-lt"/>
                <a:ea typeface="+mn-ea"/>
                <a:cs typeface="+mn-cs"/>
              </a:rPr>
              <a:t> have a limited time. You need to focus the limited time you have available for the presentation to make sure that you get your key messages </a:t>
            </a:r>
            <a:r>
              <a:rPr lang="en-GB" dirty="0"/>
              <a:t>and</a:t>
            </a:r>
            <a:r>
              <a:rPr lang="en-GB" sz="1200" kern="1200" dirty="0">
                <a:solidFill>
                  <a:schemeClr val="tx1"/>
                </a:solidFill>
                <a:effectLst/>
                <a:latin typeface="+mn-lt"/>
                <a:ea typeface="+mn-ea"/>
                <a:cs typeface="+mn-cs"/>
              </a:rPr>
              <a:t> key insights gained from your</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analysis.</a:t>
            </a:r>
            <a:endParaRPr lang="en-US" dirty="0">
              <a:cs typeface="Calibri" panose="020F0502020204030204"/>
            </a:endParaRPr>
          </a:p>
        </p:txBody>
      </p:sp>
      <p:sp>
        <p:nvSpPr>
          <p:cNvPr id="186" name="Google Shape;18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558510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en-GB" sz="1200" kern="1200" dirty="0">
                <a:solidFill>
                  <a:schemeClr val="tx1"/>
                </a:solidFill>
                <a:effectLst/>
                <a:latin typeface="+mn-lt"/>
                <a:ea typeface="+mn-ea"/>
                <a:cs typeface="+mn-cs"/>
              </a:rPr>
              <a:t>We</a:t>
            </a:r>
            <a:r>
              <a:rPr lang="en-GB" sz="1200" kern="1200" baseline="0" dirty="0">
                <a:solidFill>
                  <a:schemeClr val="tx1"/>
                </a:solidFill>
                <a:effectLst/>
                <a:latin typeface="+mn-lt"/>
                <a:ea typeface="+mn-ea"/>
                <a:cs typeface="+mn-cs"/>
              </a:rPr>
              <a:t> will </a:t>
            </a:r>
            <a:r>
              <a:rPr lang="en-GB" sz="1200" kern="1200" dirty="0">
                <a:solidFill>
                  <a:schemeClr val="tx1"/>
                </a:solidFill>
                <a:effectLst/>
                <a:latin typeface="+mn-lt"/>
                <a:ea typeface="+mn-ea"/>
                <a:cs typeface="+mn-cs"/>
              </a:rPr>
              <a:t>start to look at </a:t>
            </a:r>
            <a:r>
              <a:rPr lang="en-GB" dirty="0"/>
              <a:t>colours</a:t>
            </a:r>
            <a:r>
              <a:rPr lang="en-GB" sz="1200" kern="1200" dirty="0">
                <a:solidFill>
                  <a:schemeClr val="tx1"/>
                </a:solidFill>
                <a:effectLst/>
                <a:latin typeface="+mn-lt"/>
                <a:ea typeface="+mn-ea"/>
                <a:cs typeface="+mn-cs"/>
              </a:rPr>
              <a:t>. This is in relation to charts</a:t>
            </a:r>
            <a:r>
              <a:rPr lang="en-GB" dirty="0"/>
              <a:t> and</a:t>
            </a:r>
            <a:r>
              <a:rPr lang="en-GB" sz="1200" kern="1200" dirty="0">
                <a:solidFill>
                  <a:schemeClr val="tx1"/>
                </a:solidFill>
                <a:effectLst/>
                <a:latin typeface="+mn-lt"/>
                <a:ea typeface="+mn-ea"/>
                <a:cs typeface="+mn-cs"/>
              </a:rPr>
              <a:t> maps</a:t>
            </a:r>
            <a:r>
              <a:rPr lang="en-GB" dirty="0"/>
              <a:t>,</a:t>
            </a:r>
            <a:r>
              <a:rPr lang="en-GB" sz="1200" kern="1200" baseline="0" dirty="0">
                <a:solidFill>
                  <a:schemeClr val="tx1"/>
                </a:solidFill>
                <a:effectLst/>
                <a:latin typeface="+mn-lt"/>
                <a:ea typeface="+mn-ea"/>
                <a:cs typeface="+mn-cs"/>
              </a:rPr>
              <a:t> and then also </a:t>
            </a:r>
            <a:r>
              <a:rPr lang="en-GB" dirty="0"/>
              <a:t>to writing</a:t>
            </a:r>
            <a:r>
              <a:rPr lang="en-GB" sz="1200" kern="1200" baseline="0" dirty="0">
                <a:solidFill>
                  <a:schemeClr val="tx1"/>
                </a:solidFill>
                <a:effectLst/>
                <a:latin typeface="+mn-lt"/>
                <a:ea typeface="+mn-ea"/>
                <a:cs typeface="+mn-cs"/>
              </a:rPr>
              <a:t> a report or a paper and how to easily convey the message that you want.</a:t>
            </a:r>
            <a:endParaRPr dirty="0"/>
          </a:p>
        </p:txBody>
      </p:sp>
      <p:sp>
        <p:nvSpPr>
          <p:cNvPr id="192" name="Google Shape;19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783305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a:defRPr/>
            </a:pPr>
            <a:r>
              <a:rPr lang="en-US" sz="1200" kern="1200" dirty="0">
                <a:solidFill>
                  <a:schemeClr val="tx1"/>
                </a:solidFill>
                <a:effectLst/>
                <a:latin typeface="+mn-lt"/>
                <a:ea typeface="+mn-ea"/>
                <a:cs typeface="+mn-cs"/>
              </a:rPr>
              <a:t>In the </a:t>
            </a:r>
            <a:r>
              <a:rPr lang="en-US" sz="1200" kern="1200" baseline="0" dirty="0">
                <a:solidFill>
                  <a:schemeClr val="tx1"/>
                </a:solidFill>
                <a:effectLst/>
                <a:latin typeface="+mn-lt"/>
                <a:ea typeface="+mn-ea"/>
                <a:cs typeface="+mn-cs"/>
              </a:rPr>
              <a:t>map </a:t>
            </a:r>
            <a:r>
              <a:rPr lang="en-US" sz="1200" kern="1200" dirty="0">
                <a:solidFill>
                  <a:schemeClr val="tx1"/>
                </a:solidFill>
                <a:effectLst/>
                <a:latin typeface="+mn-lt"/>
                <a:ea typeface="+mn-ea"/>
                <a:cs typeface="+mn-cs"/>
              </a:rPr>
              <a:t>to the left</a:t>
            </a:r>
            <a:r>
              <a:rPr lang="en-US" dirty="0"/>
              <a: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we see the technology split on a map in </a:t>
            </a:r>
            <a:r>
              <a:rPr lang="en-US" dirty="0"/>
              <a:t>what is</a:t>
            </a:r>
            <a:r>
              <a:rPr lang="en-US" sz="1200" kern="1200" dirty="0">
                <a:solidFill>
                  <a:schemeClr val="tx1"/>
                </a:solidFill>
                <a:effectLst/>
                <a:latin typeface="+mn-lt"/>
                <a:ea typeface="+mn-ea"/>
                <a:cs typeface="+mn-cs"/>
              </a:rPr>
              <a:t> called a low demand scenario. We can see that </a:t>
            </a:r>
            <a:r>
              <a:rPr lang="en-US" dirty="0"/>
              <a:t>blue</a:t>
            </a:r>
            <a:r>
              <a:rPr lang="en-US" sz="1200" kern="1200" dirty="0">
                <a:solidFill>
                  <a:schemeClr val="tx1"/>
                </a:solidFill>
                <a:effectLst/>
                <a:latin typeface="+mn-lt"/>
                <a:ea typeface="+mn-ea"/>
                <a:cs typeface="+mn-cs"/>
              </a:rPr>
              <a:t> represents</a:t>
            </a:r>
            <a:r>
              <a:rPr lang="en-US" sz="1200" kern="1200" baseline="0" dirty="0">
                <a:solidFill>
                  <a:schemeClr val="tx1"/>
                </a:solidFill>
                <a:effectLst/>
                <a:latin typeface="+mn-lt"/>
                <a:ea typeface="+mn-ea"/>
                <a:cs typeface="+mn-cs"/>
              </a:rPr>
              <a:t> where grid </a:t>
            </a:r>
            <a:r>
              <a:rPr lang="en-US" sz="1200" kern="1200" dirty="0">
                <a:solidFill>
                  <a:schemeClr val="tx1"/>
                </a:solidFill>
                <a:effectLst/>
                <a:latin typeface="+mn-lt"/>
                <a:ea typeface="+mn-ea"/>
                <a:cs typeface="+mn-cs"/>
              </a:rPr>
              <a:t>was the </a:t>
            </a:r>
            <a:r>
              <a:rPr lang="en-US" dirty="0"/>
              <a:t>least-cost</a:t>
            </a:r>
            <a:r>
              <a:rPr lang="en-US" sz="1200" kern="1200" dirty="0">
                <a:solidFill>
                  <a:schemeClr val="tx1"/>
                </a:solidFill>
                <a:effectLst/>
                <a:latin typeface="+mn-lt"/>
                <a:ea typeface="+mn-ea"/>
                <a:cs typeface="+mn-cs"/>
              </a:rPr>
              <a:t> option and </a:t>
            </a:r>
            <a:r>
              <a:rPr lang="en-US" dirty="0"/>
              <a:t>orange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where </a:t>
            </a:r>
            <a:r>
              <a:rPr lang="en-US" dirty="0"/>
              <a:t>stand-alone </a:t>
            </a:r>
            <a:r>
              <a:rPr lang="en-US" sz="1200" kern="1200" dirty="0">
                <a:solidFill>
                  <a:schemeClr val="tx1"/>
                </a:solidFill>
                <a:effectLst/>
                <a:latin typeface="+mn-lt"/>
                <a:ea typeface="+mn-ea"/>
                <a:cs typeface="+mn-cs"/>
              </a:rPr>
              <a:t>PV is the </a:t>
            </a:r>
            <a:r>
              <a:rPr lang="en-US" dirty="0"/>
              <a:t>least-cost</a:t>
            </a:r>
            <a:r>
              <a:rPr lang="en-US" sz="1200" kern="1200" dirty="0">
                <a:solidFill>
                  <a:schemeClr val="tx1"/>
                </a:solidFill>
                <a:effectLst/>
                <a:latin typeface="+mn-lt"/>
                <a:ea typeface="+mn-ea"/>
                <a:cs typeface="+mn-cs"/>
              </a:rPr>
              <a:t> option.</a:t>
            </a:r>
            <a:r>
              <a:rPr lang="en-US" dirty="0"/>
              <a:t> </a:t>
            </a:r>
            <a:r>
              <a:rPr lang="en-US" sz="1200" kern="1200" dirty="0">
                <a:solidFill>
                  <a:schemeClr val="tx1"/>
                </a:solidFill>
                <a:effectLst/>
                <a:latin typeface="+mn-lt"/>
                <a:ea typeface="+mn-ea"/>
                <a:cs typeface="+mn-cs"/>
              </a:rPr>
              <a:t> We also </a:t>
            </a:r>
            <a:r>
              <a:rPr lang="en-US" dirty="0"/>
              <a:t>break</a:t>
            </a:r>
            <a:r>
              <a:rPr lang="en-US" sz="1200" kern="1200" dirty="0">
                <a:solidFill>
                  <a:schemeClr val="tx1"/>
                </a:solidFill>
                <a:effectLst/>
                <a:latin typeface="+mn-lt"/>
                <a:ea typeface="+mn-ea"/>
                <a:cs typeface="+mn-cs"/>
              </a:rPr>
              <a:t> this down in terms of population. In the circle chart you see that in blue, 60 </a:t>
            </a:r>
            <a:r>
              <a:rPr lang="en-US" dirty="0"/>
              <a:t>per cent</a:t>
            </a:r>
            <a:r>
              <a:rPr lang="en-US" sz="1200" kern="1200" dirty="0">
                <a:solidFill>
                  <a:schemeClr val="tx1"/>
                </a:solidFill>
                <a:effectLst/>
                <a:latin typeface="+mn-lt"/>
                <a:ea typeface="+mn-ea"/>
                <a:cs typeface="+mn-cs"/>
              </a:rPr>
              <a:t> of the population has grid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technology and 40 </a:t>
            </a:r>
            <a:r>
              <a:rPr lang="en-US" dirty="0"/>
              <a:t>per cent</a:t>
            </a:r>
            <a:r>
              <a:rPr lang="en-US" sz="1200" kern="1200" dirty="0">
                <a:solidFill>
                  <a:schemeClr val="tx1"/>
                </a:solidFill>
                <a:effectLst/>
                <a:latin typeface="+mn-lt"/>
                <a:ea typeface="+mn-ea"/>
                <a:cs typeface="+mn-cs"/>
              </a:rPr>
              <a:t> of the population have </a:t>
            </a:r>
            <a:r>
              <a:rPr lang="en-US" dirty="0"/>
              <a:t>stand-alone</a:t>
            </a:r>
            <a:r>
              <a:rPr lang="en-US" sz="1200" kern="1200" baseline="0" dirty="0">
                <a:solidFill>
                  <a:schemeClr val="tx1"/>
                </a:solidFill>
                <a:effectLst/>
                <a:latin typeface="+mn-lt"/>
                <a:ea typeface="+mn-ea"/>
                <a:cs typeface="+mn-cs"/>
              </a:rPr>
              <a:t> PV </a:t>
            </a:r>
            <a:r>
              <a:rPr lang="en-US" sz="1200" kern="1200" dirty="0">
                <a:solidFill>
                  <a:schemeClr val="tx1"/>
                </a:solidFill>
                <a:effectLst/>
                <a:latin typeface="+mn-lt"/>
                <a:ea typeface="+mn-ea"/>
                <a:cs typeface="+mn-cs"/>
              </a:rPr>
              <a:t>as the lowest cost technology.</a:t>
            </a:r>
            <a:r>
              <a:rPr lang="en-US" dirty="0"/>
              <a:t> </a:t>
            </a:r>
            <a:endParaRPr lang="en-US" sz="1200" kern="1200" dirty="0">
              <a:solidFill>
                <a:schemeClr val="tx1"/>
              </a:solidFill>
              <a:effectLst/>
              <a:latin typeface="+mn-lt"/>
              <a:ea typeface="+mn-ea"/>
              <a:cs typeface="+mn-cs"/>
            </a:endParaRPr>
          </a:p>
          <a:p>
            <a:pPr>
              <a:defRPr/>
            </a:pPr>
            <a:r>
              <a:rPr lang="en-US" sz="1200" kern="1200" dirty="0">
                <a:solidFill>
                  <a:schemeClr val="tx1"/>
                </a:solidFill>
                <a:effectLst/>
                <a:latin typeface="+mn-lt"/>
                <a:ea typeface="+mn-ea"/>
                <a:cs typeface="+mn-cs"/>
              </a:rPr>
              <a:t>Then in this presentation, we also have a high demand scenario, as you can see on the right. We see the </a:t>
            </a:r>
            <a:r>
              <a:rPr lang="en-US" dirty="0"/>
              <a:t>least-cost</a:t>
            </a:r>
            <a:r>
              <a:rPr lang="en-US" sz="1200" kern="1200" dirty="0">
                <a:solidFill>
                  <a:schemeClr val="tx1"/>
                </a:solidFill>
                <a:effectLst/>
                <a:latin typeface="+mn-lt"/>
                <a:ea typeface="+mn-ea"/>
                <a:cs typeface="+mn-cs"/>
              </a:rPr>
              <a:t> solution where PV </a:t>
            </a:r>
            <a:r>
              <a:rPr lang="en-US" dirty="0"/>
              <a:t>mini-grid and</a:t>
            </a:r>
            <a:r>
              <a:rPr lang="en-US" sz="1200" kern="1200" dirty="0">
                <a:solidFill>
                  <a:schemeClr val="tx1"/>
                </a:solidFill>
                <a:effectLst/>
                <a:latin typeface="+mn-lt"/>
                <a:ea typeface="+mn-ea"/>
                <a:cs typeface="+mn-cs"/>
              </a:rPr>
              <a:t> </a:t>
            </a:r>
            <a:r>
              <a:rPr lang="en-US" dirty="0"/>
              <a:t>stand-alone </a:t>
            </a:r>
            <a:r>
              <a:rPr lang="en-US" sz="1200" kern="1200" dirty="0">
                <a:solidFill>
                  <a:schemeClr val="tx1"/>
                </a:solidFill>
                <a:effectLst/>
                <a:latin typeface="+mn-lt"/>
                <a:ea typeface="+mn-ea"/>
                <a:cs typeface="+mn-cs"/>
              </a:rPr>
              <a:t>are the </a:t>
            </a:r>
            <a:r>
              <a:rPr lang="en-US" dirty="0"/>
              <a:t>least-cost</a:t>
            </a:r>
            <a:r>
              <a:rPr lang="en-US" sz="1200" kern="1200" dirty="0">
                <a:solidFill>
                  <a:schemeClr val="tx1"/>
                </a:solidFill>
                <a:effectLst/>
                <a:latin typeface="+mn-lt"/>
                <a:ea typeface="+mn-ea"/>
                <a:cs typeface="+mn-cs"/>
              </a:rPr>
              <a:t> </a:t>
            </a:r>
            <a:r>
              <a:rPr lang="en-US" dirty="0"/>
              <a:t>solutions</a:t>
            </a:r>
            <a:r>
              <a:rPr lang="en-US" sz="1200" kern="1200" dirty="0">
                <a:solidFill>
                  <a:schemeClr val="tx1"/>
                </a:solidFill>
                <a:effectLst/>
                <a:latin typeface="+mn-lt"/>
                <a:ea typeface="+mn-ea"/>
                <a:cs typeface="+mn-cs"/>
              </a:rPr>
              <a:t> in this high demand scenario.</a:t>
            </a:r>
            <a:r>
              <a:rPr lang="en-US" sz="1200" kern="1200" baseline="0" dirty="0">
                <a:solidFill>
                  <a:schemeClr val="tx1"/>
                </a:solidFill>
                <a:effectLst/>
                <a:latin typeface="+mn-lt"/>
                <a:ea typeface="+mn-ea"/>
                <a:cs typeface="+mn-cs"/>
              </a:rPr>
              <a:t> There is also </a:t>
            </a:r>
            <a:r>
              <a:rPr lang="en-US" sz="1200" kern="1200" dirty="0">
                <a:solidFill>
                  <a:schemeClr val="tx1"/>
                </a:solidFill>
                <a:effectLst/>
                <a:latin typeface="+mn-lt"/>
                <a:ea typeface="+mn-ea"/>
                <a:cs typeface="+mn-cs"/>
              </a:rPr>
              <a:t>a technology split for number of </a:t>
            </a:r>
            <a:r>
              <a:rPr lang="en-US" dirty="0"/>
              <a:t>connections</a:t>
            </a:r>
            <a:r>
              <a:rPr lang="en-US" sz="1200" kern="1200" dirty="0">
                <a:solidFill>
                  <a:schemeClr val="tx1"/>
                </a:solidFill>
                <a:effectLst/>
                <a:latin typeface="+mn-lt"/>
                <a:ea typeface="+mn-ea"/>
                <a:cs typeface="+mn-cs"/>
              </a:rPr>
              <a:t>. Both of these scenarios are from the same study, but for two different</a:t>
            </a:r>
            <a:r>
              <a:rPr lang="en-US" sz="1200" kern="1200" baseline="0" dirty="0">
                <a:solidFill>
                  <a:schemeClr val="tx1"/>
                </a:solidFill>
                <a:effectLst/>
                <a:latin typeface="+mn-lt"/>
                <a:ea typeface="+mn-ea"/>
                <a:cs typeface="+mn-cs"/>
              </a:rPr>
              <a:t> d</a:t>
            </a:r>
            <a:r>
              <a:rPr lang="en-US" sz="1200" kern="1200" dirty="0">
                <a:solidFill>
                  <a:schemeClr val="tx1"/>
                </a:solidFill>
                <a:effectLst/>
                <a:latin typeface="+mn-lt"/>
                <a:ea typeface="+mn-ea"/>
                <a:cs typeface="+mn-cs"/>
              </a:rPr>
              <a:t>emand levels. As you can see, there are a couple of things that make this presentation not easy to read.</a:t>
            </a:r>
            <a:r>
              <a:rPr lang="en-US" dirty="0"/>
              <a:t> </a:t>
            </a:r>
            <a:endParaRPr lang="en-US" sz="1200" kern="1200" dirty="0">
              <a:solidFill>
                <a:schemeClr val="tx1"/>
              </a:solidFill>
              <a:effectLst/>
              <a:latin typeface="+mn-lt"/>
              <a:cs typeface="Calibri"/>
            </a:endParaRPr>
          </a:p>
          <a:p>
            <a:pPr>
              <a:defRPr/>
            </a:pPr>
            <a:r>
              <a:rPr lang="en-US" sz="1200" kern="1200" dirty="0">
                <a:solidFill>
                  <a:schemeClr val="tx1"/>
                </a:solidFill>
                <a:effectLst/>
                <a:latin typeface="+mn-lt"/>
                <a:ea typeface="+mn-ea"/>
                <a:cs typeface="+mn-cs"/>
              </a:rPr>
              <a:t>First of all, we can see that there are different </a:t>
            </a:r>
            <a:r>
              <a:rPr lang="en-US" dirty="0"/>
              <a:t>colours </a:t>
            </a:r>
            <a:r>
              <a:rPr lang="en-US" sz="1200" kern="1200" dirty="0">
                <a:solidFill>
                  <a:schemeClr val="tx1"/>
                </a:solidFill>
                <a:effectLst/>
                <a:latin typeface="+mn-lt"/>
                <a:ea typeface="+mn-ea"/>
                <a:cs typeface="+mn-cs"/>
              </a:rPr>
              <a:t>between the different scenarios. On the map to the left grid connections</a:t>
            </a:r>
            <a:r>
              <a:rPr lang="en-US" sz="1200" kern="1200" baseline="0" dirty="0">
                <a:solidFill>
                  <a:schemeClr val="tx1"/>
                </a:solidFill>
                <a:effectLst/>
                <a:latin typeface="+mn-lt"/>
                <a:ea typeface="+mn-ea"/>
                <a:cs typeface="+mn-cs"/>
              </a:rPr>
              <a:t> are </a:t>
            </a:r>
            <a:r>
              <a:rPr lang="en-US" sz="1200" kern="1200" dirty="0">
                <a:solidFill>
                  <a:schemeClr val="tx1"/>
                </a:solidFill>
                <a:effectLst/>
                <a:latin typeface="+mn-lt"/>
                <a:ea typeface="+mn-ea"/>
                <a:cs typeface="+mn-cs"/>
              </a:rPr>
              <a:t>in blue</a:t>
            </a:r>
            <a:r>
              <a:rPr lang="en-US" dirty="0"/>
              <a:t>;</a:t>
            </a:r>
            <a:r>
              <a:rPr lang="en-US" sz="1200" kern="1200" dirty="0">
                <a:solidFill>
                  <a:schemeClr val="tx1"/>
                </a:solidFill>
                <a:effectLst/>
                <a:latin typeface="+mn-lt"/>
                <a:ea typeface="+mn-ea"/>
                <a:cs typeface="+mn-cs"/>
              </a:rPr>
              <a:t> however</a:t>
            </a:r>
            <a:r>
              <a:rPr lang="en-US" dirty="0"/>
              <a:t>,</a:t>
            </a:r>
            <a:r>
              <a:rPr lang="en-US" sz="1200" kern="1200" dirty="0">
                <a:solidFill>
                  <a:schemeClr val="tx1"/>
                </a:solidFill>
                <a:effectLst/>
                <a:latin typeface="+mn-lt"/>
                <a:ea typeface="+mn-ea"/>
                <a:cs typeface="+mn-cs"/>
              </a:rPr>
              <a:t> on the map to the right they are displayed in purple. And this makes it harder to actually compare what these two scenarios look like.</a:t>
            </a:r>
            <a:r>
              <a:rPr lang="en-US" dirty="0"/>
              <a:t> Furthermore, there are four technologies in the right hand map, but only three in the pie chart, and the naming differs between the legend and pie-chart.</a:t>
            </a:r>
            <a:endParaRPr lang="en-US" sz="1200" kern="1200" dirty="0">
              <a:solidFill>
                <a:schemeClr val="tx1"/>
              </a:solidFill>
              <a:effectLst/>
              <a:latin typeface="+mn-lt"/>
              <a:cs typeface="Calibri"/>
            </a:endParaRPr>
          </a:p>
          <a:p>
            <a:pPr>
              <a:defRPr/>
            </a:pPr>
            <a:r>
              <a:rPr lang="en-US" sz="1200" kern="1200" dirty="0">
                <a:solidFill>
                  <a:schemeClr val="tx1"/>
                </a:solidFill>
                <a:effectLst/>
                <a:latin typeface="+mn-lt"/>
                <a:ea typeface="+mn-ea"/>
                <a:cs typeface="+mn-cs"/>
              </a:rPr>
              <a:t>In order to make it easier to compare,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same </a:t>
            </a:r>
            <a:r>
              <a:rPr lang="en-US" dirty="0"/>
              <a:t>colours </a:t>
            </a:r>
            <a:r>
              <a:rPr lang="en-US" sz="1200" kern="1200" dirty="0">
                <a:solidFill>
                  <a:schemeClr val="tx1"/>
                </a:solidFill>
                <a:effectLst/>
                <a:latin typeface="+mn-lt"/>
                <a:ea typeface="+mn-ea"/>
                <a:cs typeface="+mn-cs"/>
              </a:rPr>
              <a:t>should be used in both of the maps. We can also see that we have different </a:t>
            </a:r>
            <a:r>
              <a:rPr lang="en-US" dirty="0"/>
              <a:t>colours</a:t>
            </a:r>
            <a:r>
              <a:rPr lang="en-US" sz="1200" kern="1200" dirty="0">
                <a:solidFill>
                  <a:schemeClr val="tx1"/>
                </a:solidFill>
                <a:effectLst/>
                <a:latin typeface="+mn-lt"/>
                <a:ea typeface="+mn-ea"/>
                <a:cs typeface="+mn-cs"/>
              </a:rPr>
              <a:t> between the map and the pie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chart.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As we are describing the same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technologies, it would be preferable to use</a:t>
            </a:r>
            <a:r>
              <a:rPr lang="en-US" sz="1200" kern="1200" baseline="0" dirty="0">
                <a:solidFill>
                  <a:schemeClr val="tx1"/>
                </a:solidFill>
                <a:effectLst/>
                <a:latin typeface="+mn-lt"/>
                <a:ea typeface="+mn-ea"/>
                <a:cs typeface="+mn-cs"/>
              </a:rPr>
              <a:t> t</a:t>
            </a:r>
            <a:r>
              <a:rPr lang="en-US" sz="1200" kern="1200" dirty="0">
                <a:solidFill>
                  <a:schemeClr val="tx1"/>
                </a:solidFill>
                <a:effectLst/>
                <a:latin typeface="+mn-lt"/>
                <a:ea typeface="+mn-ea"/>
                <a:cs typeface="+mn-cs"/>
              </a:rPr>
              <a:t>he same </a:t>
            </a:r>
            <a:r>
              <a:rPr lang="en-US" dirty="0"/>
              <a:t>colours</a:t>
            </a:r>
            <a:r>
              <a:rPr lang="en-US" sz="1200" kern="1200" dirty="0">
                <a:solidFill>
                  <a:schemeClr val="tx1"/>
                </a:solidFill>
                <a:effectLst/>
                <a:latin typeface="+mn-lt"/>
                <a:ea typeface="+mn-ea"/>
                <a:cs typeface="+mn-cs"/>
              </a:rPr>
              <a:t> so </a:t>
            </a:r>
            <a:r>
              <a:rPr lang="en-US" dirty="0"/>
              <a:t>as to</a:t>
            </a:r>
            <a:r>
              <a:rPr lang="en-US" sz="1200" kern="1200" dirty="0">
                <a:solidFill>
                  <a:schemeClr val="tx1"/>
                </a:solidFill>
                <a:effectLst/>
                <a:latin typeface="+mn-lt"/>
                <a:ea typeface="+mn-ea"/>
                <a:cs typeface="+mn-cs"/>
              </a:rPr>
              <a:t> connect the pie chart to the map.</a:t>
            </a:r>
            <a:r>
              <a:rPr lang="en-US" dirty="0"/>
              <a:t> </a:t>
            </a:r>
            <a:endParaRPr lang="en-US" sz="1200" kern="1200" dirty="0">
              <a:solidFill>
                <a:schemeClr val="tx1"/>
              </a:solidFill>
              <a:effectLst/>
              <a:latin typeface="+mn-lt"/>
              <a:cs typeface="Calibri" panose="020F0502020204030204"/>
            </a:endParaRPr>
          </a:p>
        </p:txBody>
      </p:sp>
      <p:sp>
        <p:nvSpPr>
          <p:cNvPr id="197" name="Google Shape;19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305607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a:defRPr/>
            </a:pPr>
            <a:r>
              <a:rPr lang="en-US" sz="1200" kern="1200" dirty="0">
                <a:solidFill>
                  <a:schemeClr val="tx1"/>
                </a:solidFill>
                <a:effectLst/>
                <a:latin typeface="+mn-lt"/>
                <a:ea typeface="+mn-ea"/>
                <a:cs typeface="+mn-cs"/>
              </a:rPr>
              <a:t>If we improve these two, we would have something like this instead.</a:t>
            </a:r>
            <a:r>
              <a:rPr lang="en-US" sz="1200" kern="1200" baseline="0" dirty="0">
                <a:solidFill>
                  <a:schemeClr val="tx1"/>
                </a:solidFill>
                <a:effectLst/>
                <a:latin typeface="+mn-lt"/>
                <a:ea typeface="+mn-ea"/>
                <a:cs typeface="+mn-cs"/>
              </a:rPr>
              <a:t> H</a:t>
            </a:r>
            <a:r>
              <a:rPr lang="en-US" sz="1200" kern="1200" dirty="0">
                <a:solidFill>
                  <a:schemeClr val="tx1"/>
                </a:solidFill>
                <a:effectLst/>
                <a:latin typeface="+mn-lt"/>
                <a:ea typeface="+mn-ea"/>
                <a:cs typeface="+mn-cs"/>
              </a:rPr>
              <a:t>ere we have the same </a:t>
            </a:r>
            <a:r>
              <a:rPr lang="en-US" dirty="0"/>
              <a:t>colour </a:t>
            </a:r>
            <a:r>
              <a:rPr lang="en-US" sz="1200" kern="1200" baseline="0" dirty="0">
                <a:solidFill>
                  <a:schemeClr val="tx1"/>
                </a:solidFill>
                <a:effectLst/>
                <a:latin typeface="+mn-lt"/>
                <a:ea typeface="+mn-ea"/>
                <a:cs typeface="+mn-cs"/>
              </a:rPr>
              <a:t>f</a:t>
            </a:r>
            <a:r>
              <a:rPr lang="en-US" sz="1200" kern="1200" dirty="0">
                <a:solidFill>
                  <a:schemeClr val="tx1"/>
                </a:solidFill>
                <a:effectLst/>
                <a:latin typeface="+mn-lt"/>
                <a:ea typeface="+mn-ea"/>
                <a:cs typeface="+mn-cs"/>
              </a:rPr>
              <a:t>or all technologies in both scenarios and also in the map and in the pie</a:t>
            </a:r>
            <a:r>
              <a:rPr lang="en-US" dirty="0"/>
              <a:t> </a:t>
            </a:r>
            <a:r>
              <a:rPr lang="en-US" sz="1200" kern="1200" dirty="0">
                <a:solidFill>
                  <a:schemeClr val="tx1"/>
                </a:solidFill>
                <a:effectLst/>
                <a:latin typeface="+mn-lt"/>
                <a:ea typeface="+mn-ea"/>
                <a:cs typeface="+mn-cs"/>
              </a:rPr>
              <a:t>chart.</a:t>
            </a:r>
            <a:r>
              <a:rPr lang="en-US" sz="1200" kern="1200" baseline="0" dirty="0">
                <a:solidFill>
                  <a:schemeClr val="tx1"/>
                </a:solidFill>
                <a:effectLst/>
                <a:latin typeface="+mn-lt"/>
                <a:ea typeface="+mn-ea"/>
                <a:cs typeface="+mn-cs"/>
              </a:rPr>
              <a:t> T</a:t>
            </a:r>
            <a:r>
              <a:rPr lang="en-US" sz="1200" kern="1200" dirty="0">
                <a:solidFill>
                  <a:schemeClr val="tx1"/>
                </a:solidFill>
                <a:effectLst/>
                <a:latin typeface="+mn-lt"/>
                <a:ea typeface="+mn-ea"/>
                <a:cs typeface="+mn-cs"/>
              </a:rPr>
              <a:t>his makes it much easier to see </a:t>
            </a:r>
            <a:r>
              <a:rPr lang="en-US" dirty="0"/>
              <a:t>the difference between the</a:t>
            </a:r>
            <a:r>
              <a:rPr lang="en-US" sz="1200" kern="1200" dirty="0">
                <a:solidFill>
                  <a:schemeClr val="tx1"/>
                </a:solidFill>
                <a:effectLst/>
                <a:latin typeface="+mn-lt"/>
                <a:ea typeface="+mn-ea"/>
                <a:cs typeface="+mn-cs"/>
              </a:rPr>
              <a:t> low demand scenario </a:t>
            </a:r>
            <a:r>
              <a:rPr lang="en-US" dirty="0"/>
              <a:t>and the </a:t>
            </a:r>
            <a:r>
              <a:rPr lang="en-US" sz="1200" kern="1200" dirty="0">
                <a:solidFill>
                  <a:schemeClr val="tx1"/>
                </a:solidFill>
                <a:effectLst/>
                <a:latin typeface="+mn-lt"/>
                <a:ea typeface="+mn-ea"/>
                <a:cs typeface="+mn-cs"/>
              </a:rPr>
              <a:t>high demand scenario,</a:t>
            </a:r>
            <a:r>
              <a:rPr lang="en-US" sz="1200" kern="1200" baseline="0" dirty="0">
                <a:solidFill>
                  <a:schemeClr val="tx1"/>
                </a:solidFill>
                <a:effectLst/>
                <a:latin typeface="+mn-lt"/>
                <a:ea typeface="+mn-ea"/>
                <a:cs typeface="+mn-cs"/>
              </a:rPr>
              <a:t> and </a:t>
            </a:r>
            <a:r>
              <a:rPr lang="en-US" sz="1200" kern="1200" dirty="0">
                <a:solidFill>
                  <a:schemeClr val="tx1"/>
                </a:solidFill>
                <a:effectLst/>
                <a:latin typeface="+mn-lt"/>
                <a:ea typeface="+mn-ea"/>
                <a:cs typeface="+mn-cs"/>
              </a:rPr>
              <a:t>how the grid is expanded to many more </a:t>
            </a:r>
            <a:r>
              <a:rPr lang="en-GB" sz="1200" kern="1200" dirty="0">
                <a:solidFill>
                  <a:schemeClr val="tx1"/>
                </a:solidFill>
                <a:effectLst/>
                <a:latin typeface="+mn-lt"/>
                <a:ea typeface="+mn-ea"/>
                <a:cs typeface="+mn-cs"/>
              </a:rPr>
              <a:t>areas in this example.</a:t>
            </a:r>
            <a:r>
              <a:rPr lang="en-GB" dirty="0"/>
              <a:t> </a:t>
            </a:r>
            <a:endParaRPr lang="en-US" dirty="0">
              <a:cs typeface="Calibri"/>
            </a:endParaRPr>
          </a:p>
        </p:txBody>
      </p:sp>
      <p:sp>
        <p:nvSpPr>
          <p:cNvPr id="208" name="Google Shape;20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725895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a:defRPr/>
            </a:pPr>
            <a:r>
              <a:rPr lang="en-GB" sz="1200" kern="1200" dirty="0">
                <a:solidFill>
                  <a:schemeClr val="tx1"/>
                </a:solidFill>
                <a:effectLst/>
                <a:latin typeface="+mn-lt"/>
                <a:ea typeface="+mn-ea"/>
                <a:cs typeface="+mn-cs"/>
              </a:rPr>
              <a:t>The key thing</a:t>
            </a:r>
            <a:r>
              <a:rPr lang="en-GB" sz="1200" kern="1200" baseline="0" dirty="0">
                <a:solidFill>
                  <a:schemeClr val="tx1"/>
                </a:solidFill>
                <a:effectLst/>
                <a:latin typeface="+mn-lt"/>
                <a:ea typeface="+mn-ea"/>
                <a:cs typeface="+mn-cs"/>
              </a:rPr>
              <a:t> is to </a:t>
            </a:r>
            <a:r>
              <a:rPr lang="en-GB" sz="1200" kern="1200" dirty="0">
                <a:solidFill>
                  <a:schemeClr val="tx1"/>
                </a:solidFill>
                <a:effectLst/>
                <a:latin typeface="+mn-lt"/>
                <a:ea typeface="+mn-ea"/>
                <a:cs typeface="+mn-cs"/>
              </a:rPr>
              <a:t>be consistent with the </a:t>
            </a:r>
            <a:r>
              <a:rPr lang="en-GB" dirty="0"/>
              <a:t>colours</a:t>
            </a:r>
            <a:r>
              <a:rPr lang="en-GB" sz="1200" kern="1200" dirty="0">
                <a:solidFill>
                  <a:schemeClr val="tx1"/>
                </a:solidFill>
                <a:effectLst/>
                <a:latin typeface="+mn-lt"/>
                <a:ea typeface="+mn-ea"/>
                <a:cs typeface="+mn-cs"/>
              </a:rPr>
              <a:t>. This </a:t>
            </a:r>
            <a:r>
              <a:rPr lang="en-GB" dirty="0"/>
              <a:t>is true </a:t>
            </a:r>
            <a:r>
              <a:rPr lang="en-GB" sz="1200" kern="1200" dirty="0">
                <a:solidFill>
                  <a:schemeClr val="tx1"/>
                </a:solidFill>
                <a:effectLst/>
                <a:latin typeface="+mn-lt"/>
                <a:ea typeface="+mn-ea"/>
                <a:cs typeface="+mn-cs"/>
              </a:rPr>
              <a:t>for </a:t>
            </a:r>
            <a:r>
              <a:rPr lang="en-GB" dirty="0"/>
              <a:t>both presentations and reports. Use</a:t>
            </a:r>
            <a:r>
              <a:rPr lang="en-GB" sz="1200" kern="1200" dirty="0">
                <a:solidFill>
                  <a:schemeClr val="tx1"/>
                </a:solidFill>
                <a:effectLst/>
                <a:latin typeface="+mn-lt"/>
                <a:ea typeface="+mn-ea"/>
                <a:cs typeface="+mn-cs"/>
              </a:rPr>
              <a:t> the same </a:t>
            </a:r>
            <a:r>
              <a:rPr lang="en-GB" dirty="0"/>
              <a:t>colours</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for the same technology across</a:t>
            </a:r>
            <a:r>
              <a:rPr lang="en-GB" dirty="0"/>
              <a:t> </a:t>
            </a:r>
            <a:r>
              <a:rPr lang="en-GB" sz="1200" kern="1200" dirty="0">
                <a:solidFill>
                  <a:schemeClr val="tx1"/>
                </a:solidFill>
                <a:effectLst/>
                <a:latin typeface="+mn-lt"/>
                <a:ea typeface="+mn-ea"/>
                <a:cs typeface="+mn-cs"/>
              </a:rPr>
              <a:t>maps and </a:t>
            </a:r>
            <a:r>
              <a:rPr lang="en-GB" dirty="0"/>
              <a:t>charts.</a:t>
            </a:r>
            <a:endParaRPr lang="en-GB" sz="1200" kern="1200" dirty="0">
              <a:solidFill>
                <a:schemeClr val="tx1"/>
              </a:solidFill>
              <a:effectLst/>
              <a:latin typeface="+mn-lt"/>
              <a:ea typeface="+mn-ea"/>
              <a:cs typeface="+mn-cs"/>
            </a:endParaRPr>
          </a:p>
          <a:p>
            <a:pPr>
              <a:defRPr/>
            </a:pPr>
            <a:r>
              <a:rPr lang="en-GB" sz="1200" kern="1200" dirty="0">
                <a:solidFill>
                  <a:schemeClr val="tx1"/>
                </a:solidFill>
                <a:effectLst/>
                <a:latin typeface="+mn-lt"/>
                <a:ea typeface="+mn-ea"/>
                <a:cs typeface="+mn-cs"/>
              </a:rPr>
              <a:t>Make sure </a:t>
            </a:r>
            <a:r>
              <a:rPr lang="en-GB" dirty="0"/>
              <a:t>to</a:t>
            </a:r>
            <a:r>
              <a:rPr lang="en-GB" sz="1200" kern="1200" dirty="0">
                <a:solidFill>
                  <a:schemeClr val="tx1"/>
                </a:solidFill>
                <a:effectLst/>
                <a:latin typeface="+mn-lt"/>
                <a:ea typeface="+mn-ea"/>
                <a:cs typeface="+mn-cs"/>
              </a:rPr>
              <a:t> use </a:t>
            </a:r>
            <a:r>
              <a:rPr lang="en-GB" dirty="0"/>
              <a:t>colours </a:t>
            </a:r>
            <a:r>
              <a:rPr lang="en-GB" sz="1200" kern="1200" dirty="0">
                <a:solidFill>
                  <a:schemeClr val="tx1"/>
                </a:solidFill>
                <a:effectLst/>
                <a:latin typeface="+mn-lt"/>
                <a:ea typeface="+mn-ea"/>
                <a:cs typeface="+mn-cs"/>
              </a:rPr>
              <a:t>that are easy to distinguish from each other. If you have</a:t>
            </a:r>
            <a:r>
              <a:rPr lang="en-GB" dirty="0"/>
              <a:t>,</a:t>
            </a:r>
            <a:r>
              <a:rPr lang="en-GB" sz="1200" kern="1200" dirty="0">
                <a:solidFill>
                  <a:schemeClr val="tx1"/>
                </a:solidFill>
                <a:effectLst/>
                <a:latin typeface="+mn-lt"/>
                <a:ea typeface="+mn-ea"/>
                <a:cs typeface="+mn-cs"/>
              </a:rPr>
              <a:t> </a:t>
            </a:r>
            <a:r>
              <a:rPr lang="en-GB" dirty="0"/>
              <a:t>for example,</a:t>
            </a:r>
            <a:r>
              <a:rPr lang="en-GB" sz="1200" kern="1200" dirty="0">
                <a:solidFill>
                  <a:schemeClr val="tx1"/>
                </a:solidFill>
                <a:effectLst/>
                <a:latin typeface="+mn-lt"/>
                <a:ea typeface="+mn-ea"/>
                <a:cs typeface="+mn-cs"/>
              </a:rPr>
              <a:t> yellow and blue</a:t>
            </a:r>
            <a:r>
              <a:rPr lang="en-GB" dirty="0"/>
              <a:t>,</a:t>
            </a:r>
            <a:r>
              <a:rPr lang="en-GB" sz="1200" kern="1200" baseline="0" dirty="0">
                <a:solidFill>
                  <a:schemeClr val="tx1"/>
                </a:solidFill>
                <a:effectLst/>
                <a:latin typeface="+mn-lt"/>
                <a:ea typeface="+mn-ea"/>
                <a:cs typeface="+mn-cs"/>
              </a:rPr>
              <a:t> </a:t>
            </a:r>
            <a:r>
              <a:rPr lang="en-GB" dirty="0"/>
              <a:t>it is</a:t>
            </a:r>
            <a:r>
              <a:rPr lang="en-GB" sz="1200" kern="1200" dirty="0">
                <a:solidFill>
                  <a:schemeClr val="tx1"/>
                </a:solidFill>
                <a:effectLst/>
                <a:latin typeface="+mn-lt"/>
                <a:ea typeface="+mn-ea"/>
                <a:cs typeface="+mn-cs"/>
              </a:rPr>
              <a:t> much easier to distinguish the different technologies</a:t>
            </a:r>
            <a:r>
              <a:rPr lang="en-GB" dirty="0"/>
              <a:t> than, for example, having different shades of blue. </a:t>
            </a:r>
            <a:endParaRPr lang="en-GB" sz="1200" kern="1200" dirty="0">
              <a:solidFill>
                <a:schemeClr val="tx1"/>
              </a:solidFill>
              <a:effectLst/>
              <a:latin typeface="+mn-lt"/>
              <a:cs typeface="Calibri"/>
            </a:endParaRPr>
          </a:p>
          <a:p>
            <a:pPr>
              <a:defRPr/>
            </a:pPr>
            <a:r>
              <a:rPr lang="en-GB" sz="1200" kern="1200" dirty="0">
                <a:solidFill>
                  <a:schemeClr val="tx1"/>
                </a:solidFill>
                <a:effectLst/>
                <a:latin typeface="+mn-lt"/>
                <a:ea typeface="+mn-ea"/>
                <a:cs typeface="+mn-cs"/>
              </a:rPr>
              <a:t>In addition</a:t>
            </a:r>
            <a:r>
              <a:rPr lang="en-GB" dirty="0"/>
              <a:t>, </a:t>
            </a:r>
            <a:r>
              <a:rPr lang="en-GB" sz="1200" kern="1200" dirty="0">
                <a:solidFill>
                  <a:schemeClr val="tx1"/>
                </a:solidFill>
                <a:effectLst/>
                <a:latin typeface="+mn-lt"/>
                <a:ea typeface="+mn-ea"/>
                <a:cs typeface="+mn-cs"/>
              </a:rPr>
              <a:t>make sure that your legends are readable from a distance,</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so even the people in the back of the room should be able to see the description and text that you put on the slides.</a:t>
            </a:r>
            <a:r>
              <a:rPr lang="en-GB" dirty="0"/>
              <a:t>  </a:t>
            </a:r>
            <a:endParaRPr lang="en-US" dirty="0"/>
          </a:p>
          <a:p>
            <a:pPr>
              <a:defRPr/>
            </a:pPr>
            <a:r>
              <a:rPr lang="en-US" sz="1200" kern="1200" dirty="0">
                <a:solidFill>
                  <a:schemeClr val="tx1"/>
                </a:solidFill>
                <a:effectLst/>
                <a:latin typeface="+mn-lt"/>
                <a:ea typeface="+mn-ea"/>
                <a:cs typeface="+mn-cs"/>
              </a:rPr>
              <a:t>Make sure that you are consistent</a:t>
            </a:r>
            <a:r>
              <a:rPr lang="en-US" dirty="0"/>
              <a:t> </a:t>
            </a:r>
            <a:r>
              <a:rPr lang="en-US" sz="1200" kern="1200" dirty="0">
                <a:solidFill>
                  <a:schemeClr val="tx1"/>
                </a:solidFill>
                <a:effectLst/>
                <a:latin typeface="+mn-lt"/>
                <a:ea typeface="+mn-ea"/>
                <a:cs typeface="+mn-cs"/>
              </a:rPr>
              <a:t> As an example, if you have a scale bar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it should look similar in both pictures. If they're both showing the</a:t>
            </a:r>
            <a:r>
              <a:rPr lang="en-US" sz="1200" kern="1200" baseline="0" dirty="0">
                <a:solidFill>
                  <a:schemeClr val="tx1"/>
                </a:solidFill>
                <a:effectLst/>
                <a:latin typeface="+mn-lt"/>
                <a:ea typeface="+mn-ea"/>
                <a:cs typeface="+mn-cs"/>
              </a:rPr>
              <a:t> same area then they should have the same range. </a:t>
            </a:r>
            <a:r>
              <a:rPr lang="en-US" sz="1200" kern="1200" dirty="0">
                <a:solidFill>
                  <a:schemeClr val="tx1"/>
                </a:solidFill>
                <a:effectLst/>
                <a:latin typeface="+mn-lt"/>
                <a:ea typeface="+mn-ea"/>
                <a:cs typeface="+mn-cs"/>
              </a:rPr>
              <a:t>In the first example, we see that </a:t>
            </a:r>
            <a:r>
              <a:rPr lang="en-US" dirty="0"/>
              <a:t>the scales</a:t>
            </a:r>
            <a:r>
              <a:rPr lang="en-US" sz="1200" kern="1200" dirty="0">
                <a:solidFill>
                  <a:schemeClr val="tx1"/>
                </a:solidFill>
                <a:effectLst/>
                <a:latin typeface="+mn-lt"/>
                <a:ea typeface="+mn-ea"/>
                <a:cs typeface="+mn-cs"/>
              </a:rPr>
              <a:t> go from 0 to 300 and 0 to </a:t>
            </a:r>
            <a:r>
              <a:rPr lang="en-US" dirty="0"/>
              <a:t>400 kilometers</a:t>
            </a:r>
            <a:r>
              <a:rPr lang="en-US" sz="1200" kern="120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I</a:t>
            </a:r>
            <a:r>
              <a:rPr lang="en-US" sz="1200" kern="1200" dirty="0">
                <a:solidFill>
                  <a:schemeClr val="tx1"/>
                </a:solidFill>
                <a:effectLst/>
                <a:latin typeface="+mn-lt"/>
                <a:ea typeface="+mn-ea"/>
                <a:cs typeface="+mn-cs"/>
              </a:rPr>
              <a:t>n the second example, we see that in both cases,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it goes from 0 to 400</a:t>
            </a:r>
            <a:r>
              <a:rPr lang="en-US" sz="1200" kern="1200" baseline="0" dirty="0">
                <a:solidFill>
                  <a:schemeClr val="tx1"/>
                </a:solidFill>
                <a:effectLst/>
                <a:latin typeface="+mn-lt"/>
                <a:ea typeface="+mn-ea"/>
                <a:cs typeface="+mn-cs"/>
              </a:rPr>
              <a:t> </a:t>
            </a:r>
            <a:r>
              <a:rPr lang="en-US" dirty="0"/>
              <a:t>kilometers</a:t>
            </a:r>
            <a:r>
              <a:rPr lang="en-US" sz="1200" kern="1200" dirty="0">
                <a:solidFill>
                  <a:schemeClr val="tx1"/>
                </a:solidFill>
                <a:effectLst/>
                <a:latin typeface="+mn-lt"/>
                <a:ea typeface="+mn-ea"/>
                <a:cs typeface="+mn-cs"/>
              </a:rPr>
              <a:t>.</a:t>
            </a: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dirty="0"/>
          </a:p>
        </p:txBody>
      </p:sp>
      <p:sp>
        <p:nvSpPr>
          <p:cNvPr id="219" name="Google Shape;21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588936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sz="1200" kern="1200" dirty="0">
                <a:solidFill>
                  <a:schemeClr val="tx1"/>
                </a:solidFill>
                <a:effectLst/>
                <a:latin typeface="+mn-lt"/>
                <a:ea typeface="+mn-ea"/>
                <a:cs typeface="+mn-cs"/>
              </a:rPr>
              <a:t>In this mini-lecture</a:t>
            </a:r>
            <a:r>
              <a:rPr lang="en-GB" sz="1200" kern="1200" baseline="0" dirty="0">
                <a:solidFill>
                  <a:schemeClr val="tx1"/>
                </a:solidFill>
                <a:effectLst/>
                <a:latin typeface="+mn-lt"/>
                <a:ea typeface="+mn-ea"/>
                <a:cs typeface="+mn-cs"/>
              </a:rPr>
              <a:t> we are going to talk about clarity on numbers as well as tips for when you do your modelling. </a:t>
            </a:r>
            <a:endParaRPr dirty="0"/>
          </a:p>
        </p:txBody>
      </p:sp>
      <p:sp>
        <p:nvSpPr>
          <p:cNvPr id="225" name="Google Shape;225;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091263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en-US" sz="1200" kern="1200" dirty="0">
                <a:solidFill>
                  <a:schemeClr val="tx1"/>
                </a:solidFill>
                <a:effectLst/>
                <a:latin typeface="+mn-lt"/>
                <a:ea typeface="+mn-ea"/>
                <a:cs typeface="+mn-cs"/>
              </a:rPr>
              <a:t>In this graph we can see the investment cost for different technologies</a:t>
            </a:r>
            <a:r>
              <a:rPr lang="en-US" dirty="0"/>
              <a:t>.</a:t>
            </a:r>
            <a:r>
              <a:rPr lang="en-US" sz="1200" kern="1200" baseline="0" dirty="0">
                <a:solidFill>
                  <a:schemeClr val="tx1"/>
                </a:solidFill>
                <a:effectLst/>
                <a:latin typeface="+mn-lt"/>
                <a:ea typeface="+mn-ea"/>
                <a:cs typeface="+mn-cs"/>
              </a:rPr>
              <a:t> W</a:t>
            </a:r>
            <a:r>
              <a:rPr lang="en-US" sz="1200" kern="1200" dirty="0">
                <a:solidFill>
                  <a:schemeClr val="tx1"/>
                </a:solidFill>
                <a:effectLst/>
                <a:latin typeface="+mn-lt"/>
                <a:ea typeface="+mn-ea"/>
                <a:cs typeface="+mn-cs"/>
              </a:rPr>
              <a:t>e can see in the chart</a:t>
            </a:r>
            <a:r>
              <a:rPr lang="en-US" dirty="0"/>
              <a:t> three technologies:</a:t>
            </a:r>
            <a:r>
              <a:rPr lang="en-US" sz="1200" kern="1200" baseline="0" dirty="0">
                <a:solidFill>
                  <a:schemeClr val="tx1"/>
                </a:solidFill>
                <a:effectLst/>
                <a:latin typeface="+mn-lt"/>
                <a:ea typeface="+mn-ea"/>
                <a:cs typeface="+mn-cs"/>
              </a:rPr>
              <a:t> grid, mini-grid</a:t>
            </a:r>
            <a:r>
              <a:rPr lang="en-US" dirty="0"/>
              <a:t>,</a:t>
            </a:r>
            <a:r>
              <a:rPr lang="en-US" sz="1200" kern="1200" baseline="0" dirty="0">
                <a:solidFill>
                  <a:schemeClr val="tx1"/>
                </a:solidFill>
                <a:effectLst/>
                <a:latin typeface="+mn-lt"/>
                <a:ea typeface="+mn-ea"/>
                <a:cs typeface="+mn-cs"/>
              </a:rPr>
              <a:t> and </a:t>
            </a:r>
            <a:r>
              <a:rPr lang="en-US" dirty="0"/>
              <a:t>stand-alone</a:t>
            </a:r>
            <a:r>
              <a:rPr lang="en-US" sz="1200" kern="1200" dirty="0">
                <a:solidFill>
                  <a:schemeClr val="tx1"/>
                </a:solidFill>
                <a:effectLst/>
                <a:latin typeface="+mn-lt"/>
                <a:ea typeface="+mn-ea"/>
                <a:cs typeface="+mn-cs"/>
              </a:rPr>
              <a:t>. We can see that we have the cost on the left and also the total investment cost below.</a:t>
            </a:r>
            <a:r>
              <a:rPr lang="en-US" dirty="0"/>
              <a:t> </a:t>
            </a:r>
            <a:r>
              <a:rPr lang="en-US" sz="1200" kern="1200" dirty="0">
                <a:solidFill>
                  <a:schemeClr val="tx1"/>
                </a:solidFill>
                <a:effectLst/>
                <a:latin typeface="+mn-lt"/>
                <a:ea typeface="+mn-ea"/>
                <a:cs typeface="+mn-cs"/>
              </a:rPr>
              <a:t> The total sum is very important for a stakeholder or a policymaker</a:t>
            </a:r>
            <a:r>
              <a:rPr lang="en-US" dirty="0"/>
              <a:t>,</a:t>
            </a:r>
            <a:r>
              <a:rPr lang="en-US" sz="1200" kern="1200" baseline="0" dirty="0">
                <a:solidFill>
                  <a:schemeClr val="tx1"/>
                </a:solidFill>
                <a:effectLst/>
                <a:latin typeface="+mn-lt"/>
                <a:ea typeface="+mn-ea"/>
                <a:cs typeface="+mn-cs"/>
              </a:rPr>
              <a:t> as t</a:t>
            </a:r>
            <a:r>
              <a:rPr lang="en-US" sz="1200" kern="1200" dirty="0">
                <a:solidFill>
                  <a:schemeClr val="tx1"/>
                </a:solidFill>
                <a:effectLst/>
                <a:latin typeface="+mn-lt"/>
                <a:ea typeface="+mn-ea"/>
                <a:cs typeface="+mn-cs"/>
              </a:rPr>
              <a:t>his is usually one of the first things that they ask about. Of course, </a:t>
            </a:r>
            <a:r>
              <a:rPr lang="en-US" dirty="0"/>
              <a:t>the total investment cost does not convey the whole cost structure. It is</a:t>
            </a:r>
            <a:r>
              <a:rPr lang="en-US" sz="1200" kern="1200" dirty="0">
                <a:solidFill>
                  <a:schemeClr val="tx1"/>
                </a:solidFill>
                <a:effectLst/>
                <a:latin typeface="+mn-lt"/>
                <a:ea typeface="+mn-ea"/>
                <a:cs typeface="+mn-cs"/>
              </a:rPr>
              <a:t> </a:t>
            </a:r>
            <a:r>
              <a:rPr lang="en-US" dirty="0"/>
              <a:t>also </a:t>
            </a:r>
            <a:r>
              <a:rPr lang="en-US" sz="1200" kern="1200" dirty="0">
                <a:solidFill>
                  <a:schemeClr val="tx1"/>
                </a:solidFill>
                <a:effectLst/>
                <a:latin typeface="+mn-lt"/>
                <a:ea typeface="+mn-ea"/>
                <a:cs typeface="+mn-cs"/>
              </a:rPr>
              <a:t>good to </a:t>
            </a:r>
            <a:r>
              <a:rPr lang="en-US" dirty="0"/>
              <a:t>present</a:t>
            </a:r>
            <a:r>
              <a:rPr lang="en-US" sz="1200" kern="1200" baseline="0" dirty="0">
                <a:solidFill>
                  <a:schemeClr val="tx1"/>
                </a:solidFill>
                <a:effectLst/>
                <a:latin typeface="+mn-lt"/>
                <a:ea typeface="+mn-ea"/>
                <a:cs typeface="+mn-cs"/>
              </a:rPr>
              <a:t> t</a:t>
            </a:r>
            <a:r>
              <a:rPr lang="en-US" sz="1200" kern="1200" dirty="0">
                <a:solidFill>
                  <a:schemeClr val="tx1"/>
                </a:solidFill>
                <a:effectLst/>
                <a:latin typeface="+mn-lt"/>
                <a:ea typeface="+mn-ea"/>
                <a:cs typeface="+mn-cs"/>
              </a:rPr>
              <a:t>he other costs of fuel costs</a:t>
            </a:r>
            <a:r>
              <a:rPr lang="en-US" dirty="0"/>
              <a:t> and</a:t>
            </a:r>
            <a:r>
              <a:rPr lang="en-US" sz="1200" kern="1200" dirty="0">
                <a:solidFill>
                  <a:schemeClr val="tx1"/>
                </a:solidFill>
                <a:effectLst/>
                <a:latin typeface="+mn-lt"/>
                <a:ea typeface="+mn-ea"/>
                <a:cs typeface="+mn-cs"/>
              </a:rPr>
              <a:t> operation maintenance costs. There are a couple of things that are not optimal </a:t>
            </a:r>
            <a:r>
              <a:rPr lang="en-US" dirty="0"/>
              <a:t>about</a:t>
            </a:r>
            <a:r>
              <a:rPr lang="en-US" sz="1200" kern="1200" dirty="0">
                <a:solidFill>
                  <a:schemeClr val="tx1"/>
                </a:solidFill>
                <a:effectLst/>
                <a:latin typeface="+mn-lt"/>
                <a:ea typeface="+mn-ea"/>
                <a:cs typeface="+mn-cs"/>
              </a:rPr>
              <a:t> this figure.</a:t>
            </a:r>
            <a:r>
              <a:rPr lang="en-US" sz="1200" kern="1200" baseline="0" dirty="0">
                <a:solidFill>
                  <a:schemeClr val="tx1"/>
                </a:solidFill>
                <a:effectLst/>
                <a:latin typeface="+mn-lt"/>
                <a:ea typeface="+mn-ea"/>
                <a:cs typeface="+mn-cs"/>
              </a:rPr>
              <a:t> F</a:t>
            </a:r>
            <a:r>
              <a:rPr lang="en-US" sz="1200" kern="1200" dirty="0">
                <a:solidFill>
                  <a:schemeClr val="tx1"/>
                </a:solidFill>
                <a:effectLst/>
                <a:latin typeface="+mn-lt"/>
                <a:ea typeface="+mn-ea"/>
                <a:cs typeface="+mn-cs"/>
              </a:rPr>
              <a:t>irst of all, we </a:t>
            </a:r>
            <a:r>
              <a:rPr lang="en-US" dirty="0"/>
              <a:t>do not</a:t>
            </a:r>
            <a:r>
              <a:rPr lang="en-US" sz="1200" kern="1200" dirty="0">
                <a:solidFill>
                  <a:schemeClr val="tx1"/>
                </a:solidFill>
                <a:effectLst/>
                <a:latin typeface="+mn-lt"/>
                <a:ea typeface="+mn-ea"/>
                <a:cs typeface="+mn-cs"/>
              </a:rPr>
              <a:t> have </a:t>
            </a:r>
            <a:r>
              <a:rPr lang="en-US" dirty="0"/>
              <a:t>a </a:t>
            </a:r>
            <a:r>
              <a:rPr lang="en-US" sz="1200" kern="1200" dirty="0">
                <a:solidFill>
                  <a:schemeClr val="tx1"/>
                </a:solidFill>
                <a:effectLst/>
                <a:latin typeface="+mn-lt"/>
                <a:ea typeface="+mn-ea"/>
                <a:cs typeface="+mn-cs"/>
              </a:rPr>
              <a:t>unit on the Y axis, so we </a:t>
            </a:r>
            <a:r>
              <a:rPr lang="en-US" dirty="0"/>
              <a:t>do not</a:t>
            </a:r>
            <a:r>
              <a:rPr lang="en-US" sz="1200" kern="1200" dirty="0">
                <a:solidFill>
                  <a:schemeClr val="tx1"/>
                </a:solidFill>
                <a:effectLst/>
                <a:latin typeface="+mn-lt"/>
                <a:ea typeface="+mn-ea"/>
                <a:cs typeface="+mn-cs"/>
              </a:rPr>
              <a:t> know if these numbers </a:t>
            </a:r>
            <a:r>
              <a:rPr lang="en-US" dirty="0"/>
              <a:t>refer</a:t>
            </a:r>
            <a:r>
              <a:rPr lang="en-US" sz="1200" kern="1200" dirty="0">
                <a:solidFill>
                  <a:schemeClr val="tx1"/>
                </a:solidFill>
                <a:effectLst/>
                <a:latin typeface="+mn-lt"/>
                <a:ea typeface="+mn-ea"/>
                <a:cs typeface="+mn-cs"/>
              </a:rPr>
              <a:t> to dollars, another currency</a:t>
            </a:r>
            <a:r>
              <a:rPr lang="en-US" dirty="0"/>
              <a:t>,</a:t>
            </a:r>
            <a:r>
              <a:rPr lang="en-US" sz="1200" kern="1200" dirty="0">
                <a:solidFill>
                  <a:schemeClr val="tx1"/>
                </a:solidFill>
                <a:effectLst/>
                <a:latin typeface="+mn-lt"/>
                <a:ea typeface="+mn-ea"/>
                <a:cs typeface="+mn-cs"/>
              </a:rPr>
              <a:t> or what this actually shows. The second thing</a:t>
            </a:r>
            <a:r>
              <a:rPr lang="en-US" dirty="0"/>
              <a:t> is</a:t>
            </a:r>
            <a:r>
              <a:rPr lang="en-US" sz="1200" kern="1200" dirty="0">
                <a:solidFill>
                  <a:schemeClr val="tx1"/>
                </a:solidFill>
                <a:effectLst/>
                <a:latin typeface="+mn-lt"/>
                <a:ea typeface="+mn-ea"/>
                <a:cs typeface="+mn-cs"/>
              </a:rPr>
              <a:t>, as a general rule, we should not let the people reading the chart count the number of zeros as presented in the Y axis. If </a:t>
            </a:r>
            <a:r>
              <a:rPr lang="en-US" dirty="0"/>
              <a:t>you are</a:t>
            </a:r>
            <a:r>
              <a:rPr lang="en-US" sz="1200" kern="1200" dirty="0">
                <a:solidFill>
                  <a:schemeClr val="tx1"/>
                </a:solidFill>
                <a:effectLst/>
                <a:latin typeface="+mn-lt"/>
                <a:ea typeface="+mn-ea"/>
                <a:cs typeface="+mn-cs"/>
              </a:rPr>
              <a:t> reading the chart </a:t>
            </a:r>
            <a:r>
              <a:rPr lang="en-US" dirty="0"/>
              <a:t>it is</a:t>
            </a:r>
            <a:r>
              <a:rPr lang="en-US" sz="1200" kern="1200" dirty="0">
                <a:solidFill>
                  <a:schemeClr val="tx1"/>
                </a:solidFill>
                <a:effectLst/>
                <a:latin typeface="+mn-lt"/>
                <a:ea typeface="+mn-ea"/>
                <a:cs typeface="+mn-cs"/>
              </a:rPr>
              <a:t> hard to </a:t>
            </a:r>
            <a:r>
              <a:rPr lang="en-US" dirty="0"/>
              <a:t>quickly figure</a:t>
            </a:r>
            <a:r>
              <a:rPr lang="en-US" sz="1200" kern="1200" dirty="0">
                <a:solidFill>
                  <a:schemeClr val="tx1"/>
                </a:solidFill>
                <a:effectLst/>
                <a:latin typeface="+mn-lt"/>
                <a:ea typeface="+mn-ea"/>
                <a:cs typeface="+mn-cs"/>
              </a:rPr>
              <a:t> out if it is 2 million, 20 </a:t>
            </a:r>
            <a:r>
              <a:rPr lang="en-US" dirty="0"/>
              <a:t>million</a:t>
            </a:r>
            <a:r>
              <a:rPr lang="en-US" sz="1200" kern="1200" dirty="0">
                <a:solidFill>
                  <a:schemeClr val="tx1"/>
                </a:solidFill>
                <a:effectLst/>
                <a:latin typeface="+mn-lt"/>
                <a:ea typeface="+mn-ea"/>
                <a:cs typeface="+mn-cs"/>
              </a:rPr>
              <a:t> or 200 million. You can help the </a:t>
            </a:r>
            <a:r>
              <a:rPr lang="en-US" sz="1200" kern="1200" baseline="0" dirty="0">
                <a:solidFill>
                  <a:schemeClr val="tx1"/>
                </a:solidFill>
                <a:effectLst/>
                <a:latin typeface="+mn-lt"/>
                <a:ea typeface="+mn-ea"/>
                <a:cs typeface="+mn-cs"/>
              </a:rPr>
              <a:t>reader with the magnitude of units so that </a:t>
            </a:r>
            <a:r>
              <a:rPr lang="en-US" dirty="0"/>
              <a:t>it is</a:t>
            </a:r>
            <a:r>
              <a:rPr lang="en-US" sz="1200" kern="1200" baseline="0" dirty="0">
                <a:solidFill>
                  <a:schemeClr val="tx1"/>
                </a:solidFill>
                <a:effectLst/>
                <a:latin typeface="+mn-lt"/>
                <a:ea typeface="+mn-ea"/>
                <a:cs typeface="+mn-cs"/>
              </a:rPr>
              <a:t> quick to read</a:t>
            </a:r>
            <a:r>
              <a:rPr lang="en-US" dirty="0"/>
              <a:t> and without opportunity for confusion</a:t>
            </a:r>
            <a:r>
              <a:rPr lang="en-US" sz="1200" kern="1200" baseline="0" dirty="0">
                <a:solidFill>
                  <a:schemeClr val="tx1"/>
                </a:solidFill>
                <a:effectLst/>
                <a:latin typeface="+mn-lt"/>
                <a:ea typeface="+mn-ea"/>
                <a:cs typeface="+mn-cs"/>
              </a:rPr>
              <a:t>. The </a:t>
            </a:r>
            <a:r>
              <a:rPr lang="en-US" sz="1200" kern="1200" dirty="0">
                <a:solidFill>
                  <a:schemeClr val="tx1"/>
                </a:solidFill>
                <a:effectLst/>
                <a:latin typeface="+mn-lt"/>
                <a:ea typeface="+mn-ea"/>
                <a:cs typeface="+mn-cs"/>
              </a:rPr>
              <a:t>total investment cost below</a:t>
            </a:r>
            <a:r>
              <a:rPr lang="en-US" sz="1200" kern="1200" baseline="0" dirty="0">
                <a:solidFill>
                  <a:schemeClr val="tx1"/>
                </a:solidFill>
                <a:effectLst/>
                <a:latin typeface="+mn-lt"/>
                <a:ea typeface="+mn-ea"/>
                <a:cs typeface="+mn-cs"/>
              </a:rPr>
              <a:t> the chart is also a </a:t>
            </a:r>
            <a:r>
              <a:rPr lang="en-US" sz="1200" kern="1200" dirty="0">
                <a:solidFill>
                  <a:schemeClr val="tx1"/>
                </a:solidFill>
                <a:effectLst/>
                <a:latin typeface="+mn-lt"/>
                <a:ea typeface="+mn-ea"/>
                <a:cs typeface="+mn-cs"/>
              </a:rPr>
              <a:t>very large </a:t>
            </a:r>
            <a:r>
              <a:rPr lang="en-US" dirty="0"/>
              <a:t>and</a:t>
            </a:r>
            <a:r>
              <a:rPr lang="en-US" sz="1200" kern="1200" dirty="0">
                <a:solidFill>
                  <a:schemeClr val="tx1"/>
                </a:solidFill>
                <a:effectLst/>
                <a:latin typeface="+mn-lt"/>
                <a:ea typeface="+mn-ea"/>
                <a:cs typeface="+mn-cs"/>
              </a:rPr>
              <a:t> exact number</a:t>
            </a:r>
            <a:r>
              <a:rPr lang="en-US" dirty="0"/>
              <a:t>,</a:t>
            </a:r>
            <a:r>
              <a:rPr lang="en-US" sz="1200" kern="1200" baseline="0" dirty="0">
                <a:solidFill>
                  <a:schemeClr val="tx1"/>
                </a:solidFill>
                <a:effectLst/>
                <a:latin typeface="+mn-lt"/>
                <a:ea typeface="+mn-ea"/>
                <a:cs typeface="+mn-cs"/>
              </a:rPr>
              <a:t> but </a:t>
            </a:r>
            <a:r>
              <a:rPr lang="en-GB" sz="1200" kern="1200" dirty="0">
                <a:solidFill>
                  <a:schemeClr val="tx1"/>
                </a:solidFill>
                <a:effectLst/>
                <a:latin typeface="+mn-lt"/>
                <a:ea typeface="+mn-ea"/>
                <a:cs typeface="+mn-cs"/>
              </a:rPr>
              <a:t>not very clear and easy to follow</a:t>
            </a:r>
            <a:r>
              <a:rPr lang="en-GB" sz="1200" kern="1200" baseline="0" dirty="0">
                <a:solidFill>
                  <a:schemeClr val="tx1"/>
                </a:solidFill>
                <a:effectLst/>
                <a:latin typeface="+mn-lt"/>
                <a:ea typeface="+mn-ea"/>
                <a:cs typeface="+mn-cs"/>
              </a:rPr>
              <a:t>.</a:t>
            </a:r>
            <a:r>
              <a:rPr lang="en-GB" dirty="0"/>
              <a:t> </a:t>
            </a:r>
            <a:endParaRPr lang="en-US" dirty="0"/>
          </a:p>
        </p:txBody>
      </p:sp>
      <p:sp>
        <p:nvSpPr>
          <p:cNvPr id="230" name="Google Shape;23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85783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This lecture has three Intended Learner Outcomes.</a:t>
            </a:r>
            <a:r>
              <a:rPr lang="en-US" baseline="0" dirty="0"/>
              <a:t> After this lecture</a:t>
            </a:r>
            <a:r>
              <a:rPr lang="en-US" dirty="0"/>
              <a:t>,</a:t>
            </a:r>
            <a:r>
              <a:rPr lang="en-US" baseline="0" dirty="0"/>
              <a:t> you will be able to</a:t>
            </a:r>
            <a:r>
              <a:rPr lang="en-US" dirty="0"/>
              <a:t>:</a:t>
            </a:r>
            <a:endParaRPr lang="en-US" baseline="0" dirty="0"/>
          </a:p>
          <a:p>
            <a:pPr marL="0" indent="0" algn="l">
              <a:buFont typeface="Arial" panose="020B0604020202020204" pitchFamily="34" charset="0"/>
              <a:buNone/>
            </a:pPr>
            <a:endParaRPr lang="en-US" sz="1200" dirty="0">
              <a:latin typeface="Open Sans" panose="020B0606030504020204"/>
              <a:ea typeface="+mn-lt"/>
              <a:cs typeface="+mn-lt"/>
            </a:endParaRPr>
          </a:p>
          <a:p>
            <a:pPr marL="0" indent="0" algn="l">
              <a:buFont typeface="Arial" panose="020B0604020202020204" pitchFamily="34" charset="0"/>
              <a:buNone/>
            </a:pPr>
            <a:r>
              <a:rPr lang="en-US" sz="1200" dirty="0">
                <a:latin typeface="Open Sans" panose="020B0606030504020204"/>
                <a:ea typeface="+mn-lt"/>
                <a:cs typeface="+mn-lt"/>
              </a:rPr>
              <a:t>Describe the differences between calculating the technologies</a:t>
            </a:r>
            <a:r>
              <a:rPr lang="en-US" dirty="0">
                <a:latin typeface="Open Sans" panose="020B0606030504020204"/>
                <a:ea typeface="+mn-lt"/>
                <a:cs typeface="+mn-lt"/>
              </a:rPr>
              <a:t>'</a:t>
            </a:r>
            <a:r>
              <a:rPr lang="en-US" sz="1200" dirty="0">
                <a:latin typeface="Open Sans" panose="020B0606030504020204"/>
                <a:ea typeface="+mn-lt"/>
                <a:cs typeface="+mn-lt"/>
              </a:rPr>
              <a:t> </a:t>
            </a:r>
            <a:r>
              <a:rPr lang="en-US" dirty="0">
                <a:latin typeface="Open Sans" panose="020B0606030504020204"/>
                <a:ea typeface="+mn-lt"/>
                <a:cs typeface="+mn-lt"/>
              </a:rPr>
              <a:t>L.C.O.Es</a:t>
            </a:r>
            <a:r>
              <a:rPr lang="en-US" sz="1200" dirty="0">
                <a:latin typeface="Open Sans" panose="020B0606030504020204"/>
                <a:ea typeface="+mn-lt"/>
                <a:cs typeface="+mn-lt"/>
              </a:rPr>
              <a:t>.</a:t>
            </a:r>
          </a:p>
          <a:p>
            <a:pPr marL="0" indent="0" algn="l">
              <a:buFont typeface="Arial" panose="020B0604020202020204" pitchFamily="34" charset="0"/>
              <a:buNone/>
            </a:pPr>
            <a:r>
              <a:rPr lang="en-US" sz="1200" dirty="0">
                <a:latin typeface="Open Sans" panose="020B0606030504020204"/>
                <a:ea typeface="+mn-lt"/>
                <a:cs typeface="+mn-lt"/>
              </a:rPr>
              <a:t>Describe the prioritization algorithm</a:t>
            </a:r>
            <a:r>
              <a:rPr lang="en-US" dirty="0">
                <a:latin typeface="Open Sans" panose="020B0606030504020204"/>
                <a:ea typeface="+mn-lt"/>
                <a:cs typeface="+mn-lt"/>
              </a:rPr>
              <a:t>.</a:t>
            </a:r>
            <a:endParaRPr lang="en-US" sz="1200" dirty="0">
              <a:latin typeface="Open Sans" panose="020B0606030504020204"/>
              <a:ea typeface="+mn-lt"/>
              <a:cs typeface="+mn-lt"/>
            </a:endParaRPr>
          </a:p>
          <a:p>
            <a:pPr marL="0" indent="0" algn="l">
              <a:buFont typeface="Arial" panose="020B0604020202020204" pitchFamily="34" charset="0"/>
              <a:buNone/>
            </a:pPr>
            <a:r>
              <a:rPr lang="en-US" sz="1200" dirty="0">
                <a:latin typeface="Open Sans" panose="020B0606030504020204"/>
                <a:ea typeface="+mn-lt"/>
                <a:cs typeface="+mn-lt"/>
              </a:rPr>
              <a:t>Explain important aspects for the proper visualization and communication of your OnSSET-based analysis </a:t>
            </a:r>
            <a:r>
              <a:rPr lang="en-US" dirty="0">
                <a:latin typeface="Open Sans" panose="020B0606030504020204"/>
                <a:ea typeface="+mn-lt"/>
                <a:cs typeface="+mn-lt"/>
              </a:rPr>
              <a:t>.</a:t>
            </a:r>
            <a:endParaRPr lang="en-US" sz="1200" dirty="0">
              <a:latin typeface="Open Sans" panose="020B0606030504020204"/>
              <a:ea typeface="+mn-lt"/>
              <a:cs typeface="+mn-lt"/>
            </a:endParaRPr>
          </a:p>
          <a:p>
            <a:pPr marL="0" indent="0" algn="l">
              <a:buFont typeface="Arial" panose="020B0604020202020204" pitchFamily="34" charset="0"/>
              <a:buNone/>
            </a:pPr>
            <a:endParaRPr lang="en-US" sz="1200" dirty="0">
              <a:latin typeface="Open Sans" panose="020B0606030504020204"/>
              <a:ea typeface="+mn-lt"/>
              <a:cs typeface="+mn-lt"/>
            </a:endParaRPr>
          </a:p>
          <a:p>
            <a:r>
              <a:rPr lang="en-US" sz="1200" dirty="0">
                <a:latin typeface="Open Sans" panose="020B0606030504020204"/>
                <a:ea typeface="+mn-lt"/>
                <a:cs typeface="+mn-lt"/>
              </a:rPr>
              <a:t>These</a:t>
            </a:r>
            <a:r>
              <a:rPr lang="en-US" sz="1200" baseline="0" dirty="0">
                <a:latin typeface="Open Sans" panose="020B0606030504020204"/>
                <a:ea typeface="+mn-lt"/>
                <a:cs typeface="+mn-lt"/>
              </a:rPr>
              <a:t> intended learning outcomes</a:t>
            </a:r>
            <a:r>
              <a:rPr lang="en-US" sz="1200" dirty="0">
                <a:latin typeface="Open Sans" panose="020B0606030504020204"/>
                <a:ea typeface="+mn-lt"/>
                <a:cs typeface="+mn-lt"/>
              </a:rPr>
              <a:t> will be important</a:t>
            </a:r>
            <a:r>
              <a:rPr lang="en-US" sz="1200" baseline="0" dirty="0">
                <a:latin typeface="Open Sans" panose="020B0606030504020204"/>
                <a:ea typeface="+mn-lt"/>
                <a:cs typeface="+mn-lt"/>
              </a:rPr>
              <a:t> </a:t>
            </a:r>
            <a:r>
              <a:rPr lang="en-US" dirty="0">
                <a:latin typeface="Open Sans" panose="020B0606030504020204"/>
                <a:ea typeface="+mn-lt"/>
                <a:cs typeface="+mn-lt"/>
              </a:rPr>
              <a:t>for understanding</a:t>
            </a:r>
            <a:r>
              <a:rPr lang="en-US" sz="1200" baseline="0" dirty="0">
                <a:latin typeface="Open Sans" panose="020B0606030504020204"/>
                <a:ea typeface="+mn-lt"/>
                <a:cs typeface="+mn-lt"/>
              </a:rPr>
              <a:t> the calculations behind the algorithm</a:t>
            </a:r>
            <a:r>
              <a:rPr lang="en-US" dirty="0">
                <a:latin typeface="Open Sans" panose="020B0606030504020204"/>
                <a:ea typeface="+mn-lt"/>
                <a:cs typeface="+mn-lt"/>
              </a:rPr>
              <a:t>,</a:t>
            </a:r>
            <a:r>
              <a:rPr lang="en-US" sz="1200" baseline="0" dirty="0">
                <a:latin typeface="Open Sans" panose="020B0606030504020204"/>
                <a:ea typeface="+mn-lt"/>
                <a:cs typeface="+mn-lt"/>
              </a:rPr>
              <a:t> as well as how to present your final results.</a:t>
            </a:r>
            <a:endParaRPr lang="en-US" sz="1200" dirty="0">
              <a:latin typeface="Open Sans" panose="020B0606030504020204"/>
              <a:ea typeface="+mn-lt"/>
              <a:cs typeface="+mn-lt"/>
            </a:endParaRPr>
          </a:p>
          <a:p>
            <a:pPr marL="0" lvl="0" indent="0" algn="l" rtl="0">
              <a:spcBef>
                <a:spcPts val="0"/>
              </a:spcBef>
              <a:spcAft>
                <a:spcPts val="0"/>
              </a:spcAft>
              <a:buNone/>
            </a:pPr>
            <a:endParaRPr lang="en-US" dirty="0"/>
          </a:p>
        </p:txBody>
      </p:sp>
      <p:sp>
        <p:nvSpPr>
          <p:cNvPr id="4" name="Slide Number Placeholder 3"/>
          <p:cNvSpPr>
            <a:spLocks noGrp="1"/>
          </p:cNvSpPr>
          <p:nvPr>
            <p:ph type="sldNum" sz="quarter" idx="10"/>
          </p:nvPr>
        </p:nvSpPr>
        <p:spPr/>
        <p:txBody>
          <a:bodyPr/>
          <a:lstStyle/>
          <a:p>
            <a:fld id="{496A28AF-C390-D94A-86D3-7BD7243CB0E2}" type="slidenum">
              <a:rPr lang="en-US" smtClean="0"/>
              <a:t>2</a:t>
            </a:fld>
            <a:endParaRPr lang="en-US" dirty="0"/>
          </a:p>
        </p:txBody>
      </p:sp>
    </p:spTree>
    <p:extLst>
      <p:ext uri="{BB962C8B-B14F-4D97-AF65-F5344CB8AC3E}">
        <p14:creationId xmlns:p14="http://schemas.microsoft.com/office/powerpoint/2010/main" val="20898684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a:defRPr/>
            </a:pPr>
            <a:r>
              <a:rPr lang="en-GB" sz="1200" kern="1200" dirty="0">
                <a:solidFill>
                  <a:schemeClr val="tx1"/>
                </a:solidFill>
                <a:effectLst/>
                <a:latin typeface="+mn-lt"/>
                <a:ea typeface="+mn-ea"/>
                <a:cs typeface="+mn-cs"/>
              </a:rPr>
              <a:t>In this second example you can see a more easily readable chart. First of all, the label has been improved by increasing</a:t>
            </a:r>
            <a:r>
              <a:rPr lang="en-GB" sz="1200" kern="1200" baseline="0" dirty="0">
                <a:solidFill>
                  <a:schemeClr val="tx1"/>
                </a:solidFill>
                <a:effectLst/>
                <a:latin typeface="+mn-lt"/>
                <a:ea typeface="+mn-ea"/>
                <a:cs typeface="+mn-cs"/>
              </a:rPr>
              <a:t> the </a:t>
            </a:r>
            <a:r>
              <a:rPr lang="en-GB" sz="1200" kern="1200" dirty="0">
                <a:solidFill>
                  <a:schemeClr val="tx1"/>
                </a:solidFill>
                <a:effectLst/>
                <a:latin typeface="+mn-lt"/>
                <a:ea typeface="+mn-ea"/>
                <a:cs typeface="+mn-cs"/>
              </a:rPr>
              <a:t>font</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We</a:t>
            </a:r>
            <a:r>
              <a:rPr lang="en-GB" sz="1200" kern="1200" baseline="0" dirty="0">
                <a:solidFill>
                  <a:schemeClr val="tx1"/>
                </a:solidFill>
                <a:effectLst/>
                <a:latin typeface="+mn-lt"/>
                <a:ea typeface="+mn-ea"/>
                <a:cs typeface="+mn-cs"/>
              </a:rPr>
              <a:t> also have </a:t>
            </a:r>
            <a:r>
              <a:rPr lang="en-GB" sz="1200" kern="1200" dirty="0">
                <a:solidFill>
                  <a:schemeClr val="tx1"/>
                </a:solidFill>
                <a:effectLst/>
                <a:latin typeface="+mn-lt"/>
                <a:ea typeface="+mn-ea"/>
                <a:cs typeface="+mn-cs"/>
              </a:rPr>
              <a:t>a unit on the Y axis. Also, due to the magnitude of the investment</a:t>
            </a:r>
            <a:r>
              <a:rPr lang="en-GB" dirty="0"/>
              <a:t>,</a:t>
            </a:r>
            <a:r>
              <a:rPr lang="en-GB" sz="1200" kern="1200" dirty="0">
                <a:solidFill>
                  <a:schemeClr val="tx1"/>
                </a:solidFill>
                <a:effectLst/>
                <a:latin typeface="+mn-lt"/>
                <a:ea typeface="+mn-ea"/>
                <a:cs typeface="+mn-cs"/>
              </a:rPr>
              <a:t> it is presented as million </a:t>
            </a:r>
            <a:r>
              <a:rPr lang="en-GB" dirty="0"/>
              <a:t>U.S</a:t>
            </a:r>
            <a:r>
              <a:rPr lang="en-GB" sz="1200" kern="1200" dirty="0">
                <a:solidFill>
                  <a:schemeClr val="tx1"/>
                </a:solidFill>
                <a:effectLst/>
                <a:latin typeface="+mn-lt"/>
                <a:ea typeface="+mn-ea"/>
                <a:cs typeface="+mn-cs"/>
              </a:rPr>
              <a:t> dollars. This means the</a:t>
            </a:r>
            <a:r>
              <a:rPr lang="en-GB" sz="1200" kern="1200" baseline="0" dirty="0">
                <a:solidFill>
                  <a:schemeClr val="tx1"/>
                </a:solidFill>
                <a:effectLst/>
                <a:latin typeface="+mn-lt"/>
                <a:ea typeface="+mn-ea"/>
                <a:cs typeface="+mn-cs"/>
              </a:rPr>
              <a:t> numbers were reduced by </a:t>
            </a:r>
            <a:r>
              <a:rPr lang="en-GB" sz="1200" kern="1200" dirty="0">
                <a:solidFill>
                  <a:schemeClr val="tx1"/>
                </a:solidFill>
                <a:effectLst/>
                <a:latin typeface="+mn-lt"/>
                <a:ea typeface="+mn-ea"/>
                <a:cs typeface="+mn-cs"/>
              </a:rPr>
              <a:t>6 zeros in the Y axis. Now it is much easier to see that </a:t>
            </a:r>
            <a:r>
              <a:rPr lang="en-GB" dirty="0"/>
              <a:t>the Y axis</a:t>
            </a:r>
            <a:r>
              <a:rPr lang="en-GB" sz="1200" kern="1200" dirty="0">
                <a:solidFill>
                  <a:schemeClr val="tx1"/>
                </a:solidFill>
                <a:effectLst/>
                <a:latin typeface="+mn-lt"/>
                <a:ea typeface="+mn-ea"/>
                <a:cs typeface="+mn-cs"/>
              </a:rPr>
              <a:t> </a:t>
            </a:r>
            <a:r>
              <a:rPr lang="en-GB" dirty="0"/>
              <a:t>goes up to </a:t>
            </a:r>
            <a:r>
              <a:rPr lang="en-GB" sz="1200" kern="1200" dirty="0">
                <a:solidFill>
                  <a:schemeClr val="tx1"/>
                </a:solidFill>
                <a:effectLst/>
                <a:latin typeface="+mn-lt"/>
                <a:ea typeface="+mn-ea"/>
                <a:cs typeface="+mn-cs"/>
              </a:rPr>
              <a:t>1600 million dollars. We can also see that the total investment costs, </a:t>
            </a:r>
            <a:r>
              <a:rPr lang="en-GB" dirty="0"/>
              <a:t>which are</a:t>
            </a:r>
            <a:r>
              <a:rPr lang="en-GB" sz="1200" kern="1200" dirty="0">
                <a:solidFill>
                  <a:schemeClr val="tx1"/>
                </a:solidFill>
                <a:effectLst/>
                <a:latin typeface="+mn-lt"/>
                <a:ea typeface="+mn-ea"/>
                <a:cs typeface="+mn-cs"/>
              </a:rPr>
              <a:t> presented in billion </a:t>
            </a:r>
            <a:r>
              <a:rPr lang="en-GB" dirty="0"/>
              <a:t>U.S</a:t>
            </a:r>
            <a:r>
              <a:rPr lang="en-GB" sz="1200" kern="1200" dirty="0">
                <a:solidFill>
                  <a:schemeClr val="tx1"/>
                </a:solidFill>
                <a:effectLst/>
                <a:latin typeface="+mn-lt"/>
                <a:ea typeface="+mn-ea"/>
                <a:cs typeface="+mn-cs"/>
              </a:rPr>
              <a:t> dollars</a:t>
            </a:r>
            <a:r>
              <a:rPr lang="en-GB" dirty="0"/>
              <a:t>.</a:t>
            </a:r>
            <a:r>
              <a:rPr lang="en-GB" sz="1200" kern="1200" baseline="0" dirty="0">
                <a:solidFill>
                  <a:schemeClr val="tx1"/>
                </a:solidFill>
                <a:effectLst/>
                <a:latin typeface="+mn-lt"/>
                <a:ea typeface="+mn-ea"/>
                <a:cs typeface="+mn-cs"/>
              </a:rPr>
              <a:t> </a:t>
            </a:r>
            <a:r>
              <a:rPr lang="en-GB" dirty="0"/>
              <a:t>This </a:t>
            </a:r>
            <a:r>
              <a:rPr lang="en-GB" sz="1200" kern="1200" baseline="0" dirty="0">
                <a:solidFill>
                  <a:schemeClr val="tx1"/>
                </a:solidFill>
                <a:effectLst/>
                <a:latin typeface="+mn-lt"/>
                <a:ea typeface="+mn-ea"/>
                <a:cs typeface="+mn-cs"/>
              </a:rPr>
              <a:t>is </a:t>
            </a:r>
            <a:r>
              <a:rPr lang="en-GB" sz="1200" kern="1200" dirty="0">
                <a:solidFill>
                  <a:schemeClr val="tx1"/>
                </a:solidFill>
                <a:effectLst/>
                <a:latin typeface="+mn-lt"/>
                <a:ea typeface="+mn-ea"/>
                <a:cs typeface="+mn-cs"/>
              </a:rPr>
              <a:t>easier to quickly understand.</a:t>
            </a:r>
            <a:r>
              <a:rPr lang="en-GB" dirty="0"/>
              <a:t> </a:t>
            </a:r>
            <a:r>
              <a:rPr lang="en-GB" sz="1200" kern="1200" dirty="0">
                <a:solidFill>
                  <a:schemeClr val="tx1"/>
                </a:solidFill>
                <a:effectLst/>
                <a:latin typeface="+mn-lt"/>
                <a:ea typeface="+mn-ea"/>
                <a:cs typeface="+mn-cs"/>
              </a:rPr>
              <a:t>We also reduced the</a:t>
            </a:r>
            <a:r>
              <a:rPr lang="en-GB" dirty="0"/>
              <a:t> preciseness</a:t>
            </a:r>
            <a:r>
              <a:rPr lang="en-GB" sz="1200" kern="1200" dirty="0">
                <a:solidFill>
                  <a:schemeClr val="tx1"/>
                </a:solidFill>
                <a:effectLst/>
                <a:latin typeface="+mn-lt"/>
                <a:ea typeface="+mn-ea"/>
                <a:cs typeface="+mn-cs"/>
              </a:rPr>
              <a:t> </a:t>
            </a:r>
            <a:r>
              <a:rPr lang="en-GB" dirty="0"/>
              <a:t>of </a:t>
            </a:r>
            <a:r>
              <a:rPr lang="en-GB" sz="1200" kern="1200" dirty="0">
                <a:solidFill>
                  <a:schemeClr val="tx1"/>
                </a:solidFill>
                <a:effectLst/>
                <a:latin typeface="+mn-lt"/>
                <a:ea typeface="+mn-ea"/>
                <a:cs typeface="+mn-cs"/>
              </a:rPr>
              <a:t>numbers we present</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as there are many variables and many uncertainties</a:t>
            </a:r>
            <a:r>
              <a:rPr lang="en-GB" dirty="0"/>
              <a:t>,</a:t>
            </a:r>
            <a:r>
              <a:rPr lang="en-GB" sz="1200" kern="1200" dirty="0">
                <a:solidFill>
                  <a:schemeClr val="tx1"/>
                </a:solidFill>
                <a:effectLst/>
                <a:latin typeface="+mn-lt"/>
                <a:ea typeface="+mn-ea"/>
                <a:cs typeface="+mn-cs"/>
              </a:rPr>
              <a:t> so we cannot</a:t>
            </a:r>
            <a:r>
              <a:rPr lang="en-GB" sz="1200" kern="1200" baseline="0" dirty="0">
                <a:solidFill>
                  <a:schemeClr val="tx1"/>
                </a:solidFill>
                <a:effectLst/>
                <a:latin typeface="+mn-lt"/>
                <a:ea typeface="+mn-ea"/>
                <a:cs typeface="+mn-cs"/>
              </a:rPr>
              <a:t> r</a:t>
            </a:r>
            <a:r>
              <a:rPr lang="en-GB" sz="1200" kern="1200" dirty="0">
                <a:solidFill>
                  <a:schemeClr val="tx1"/>
                </a:solidFill>
                <a:effectLst/>
                <a:latin typeface="+mn-lt"/>
                <a:ea typeface="+mn-ea"/>
                <a:cs typeface="+mn-cs"/>
              </a:rPr>
              <a:t>ealistically say that we</a:t>
            </a:r>
            <a:r>
              <a:rPr lang="en-GB" sz="1200" kern="1200" baseline="0" dirty="0">
                <a:solidFill>
                  <a:schemeClr val="tx1"/>
                </a:solidFill>
                <a:effectLst/>
                <a:latin typeface="+mn-lt"/>
                <a:ea typeface="+mn-ea"/>
                <a:cs typeface="+mn-cs"/>
              </a:rPr>
              <a:t> know exactly the amount of </a:t>
            </a:r>
            <a:r>
              <a:rPr lang="en-GB" dirty="0"/>
              <a:t>U.S</a:t>
            </a:r>
            <a:r>
              <a:rPr lang="en-GB" sz="1200" kern="1200" dirty="0">
                <a:solidFill>
                  <a:schemeClr val="tx1"/>
                </a:solidFill>
                <a:effectLst/>
                <a:latin typeface="+mn-lt"/>
                <a:ea typeface="+mn-ea"/>
                <a:cs typeface="+mn-cs"/>
              </a:rPr>
              <a:t> </a:t>
            </a:r>
            <a:r>
              <a:rPr lang="en-GB" dirty="0"/>
              <a:t>dollars</a:t>
            </a:r>
            <a:r>
              <a:rPr lang="en-GB" sz="1200" kern="1200" dirty="0">
                <a:solidFill>
                  <a:schemeClr val="tx1"/>
                </a:solidFill>
                <a:effectLst/>
                <a:latin typeface="+mn-lt"/>
                <a:ea typeface="+mn-ea"/>
                <a:cs typeface="+mn-cs"/>
              </a:rPr>
              <a:t> the project will cost.</a:t>
            </a:r>
            <a:r>
              <a:rPr lang="en-GB" dirty="0"/>
              <a:t> In addition it is important to not switch units from for example dollars/euros or scales with millions on one graph, billions on the next, across things that you want to compare.</a:t>
            </a:r>
            <a:endParaRPr dirty="0"/>
          </a:p>
        </p:txBody>
      </p:sp>
      <p:sp>
        <p:nvSpPr>
          <p:cNvPr id="237" name="Google Shape;237;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69171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a:defRPr/>
            </a:pPr>
            <a:r>
              <a:rPr lang="en-GB" sz="1200" kern="1200" dirty="0">
                <a:solidFill>
                  <a:schemeClr val="tx1"/>
                </a:solidFill>
                <a:effectLst/>
                <a:latin typeface="+mn-lt"/>
                <a:ea typeface="+mn-ea"/>
                <a:cs typeface="+mn-cs"/>
              </a:rPr>
              <a:t>The key </a:t>
            </a:r>
            <a:r>
              <a:rPr lang="en-GB" dirty="0"/>
              <a:t>take-away </a:t>
            </a:r>
            <a:r>
              <a:rPr lang="en-GB" sz="1200" kern="1200" dirty="0">
                <a:solidFill>
                  <a:schemeClr val="tx1"/>
                </a:solidFill>
                <a:effectLst/>
                <a:latin typeface="+mn-lt"/>
                <a:ea typeface="+mn-ea"/>
                <a:cs typeface="+mn-cs"/>
              </a:rPr>
              <a:t>message here is</a:t>
            </a:r>
            <a:r>
              <a:rPr lang="en-GB" dirty="0"/>
              <a:t>,</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first of all</a:t>
            </a:r>
            <a:r>
              <a:rPr lang="en-GB" dirty="0"/>
              <a:t>,</a:t>
            </a:r>
            <a:r>
              <a:rPr lang="en-GB" sz="1200" kern="1200" dirty="0">
                <a:solidFill>
                  <a:schemeClr val="tx1"/>
                </a:solidFill>
                <a:effectLst/>
                <a:latin typeface="+mn-lt"/>
                <a:ea typeface="+mn-ea"/>
                <a:cs typeface="+mn-cs"/>
              </a:rPr>
              <a:t> to limit how many decimals and numbers you use when you</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present your numbers with a reasonable accuracy</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considering the uncertainty in the models.</a:t>
            </a:r>
            <a:r>
              <a:rPr lang="en-GB" dirty="0"/>
              <a:t> </a:t>
            </a:r>
            <a:r>
              <a:rPr lang="en-GB" sz="1200" kern="1200" dirty="0">
                <a:solidFill>
                  <a:schemeClr val="tx1"/>
                </a:solidFill>
                <a:effectLst/>
                <a:latin typeface="+mn-lt"/>
                <a:ea typeface="+mn-ea"/>
                <a:cs typeface="+mn-cs"/>
              </a:rPr>
              <a:t> </a:t>
            </a:r>
            <a:r>
              <a:rPr lang="en-GB" dirty="0"/>
              <a:t>Summarise</a:t>
            </a:r>
            <a:r>
              <a:rPr lang="en-GB" sz="1200" kern="1200" dirty="0">
                <a:solidFill>
                  <a:schemeClr val="tx1"/>
                </a:solidFill>
                <a:effectLst/>
                <a:latin typeface="+mn-lt"/>
                <a:ea typeface="+mn-ea"/>
                <a:cs typeface="+mn-cs"/>
              </a:rPr>
              <a:t> very</a:t>
            </a:r>
            <a:r>
              <a:rPr lang="en-GB" sz="1200" kern="1200" baseline="0" dirty="0">
                <a:solidFill>
                  <a:schemeClr val="tx1"/>
                </a:solidFill>
                <a:effectLst/>
                <a:latin typeface="+mn-lt"/>
                <a:ea typeface="+mn-ea"/>
                <a:cs typeface="+mn-cs"/>
              </a:rPr>
              <a:t> large numbers</a:t>
            </a:r>
            <a:r>
              <a:rPr lang="en-GB" dirty="0"/>
              <a:t> so that the reader does not have to count zeros</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and</a:t>
            </a:r>
            <a:r>
              <a:rPr lang="en-GB" sz="1200" kern="1200" baseline="0" dirty="0">
                <a:solidFill>
                  <a:schemeClr val="tx1"/>
                </a:solidFill>
                <a:effectLst/>
                <a:latin typeface="+mn-lt"/>
                <a:ea typeface="+mn-ea"/>
                <a:cs typeface="+mn-cs"/>
              </a:rPr>
              <a:t> </a:t>
            </a:r>
            <a:r>
              <a:rPr lang="en-GB" dirty="0"/>
              <a:t>round them</a:t>
            </a:r>
            <a:r>
              <a:rPr lang="en-GB" sz="1200" kern="1200" dirty="0">
                <a:solidFill>
                  <a:schemeClr val="tx1"/>
                </a:solidFill>
                <a:effectLst/>
                <a:latin typeface="+mn-lt"/>
                <a:ea typeface="+mn-ea"/>
                <a:cs typeface="+mn-cs"/>
              </a:rPr>
              <a:t> up</a:t>
            </a:r>
            <a:r>
              <a:rPr lang="en-GB" dirty="0"/>
              <a:t>. For example, 4,356,678 should become </a:t>
            </a:r>
            <a:r>
              <a:rPr lang="en-GB" sz="1200" kern="1200" dirty="0">
                <a:solidFill>
                  <a:schemeClr val="tx1"/>
                </a:solidFill>
                <a:effectLst/>
                <a:latin typeface="+mn-lt"/>
                <a:ea typeface="+mn-ea"/>
                <a:cs typeface="+mn-cs"/>
              </a:rPr>
              <a:t>4.4 million</a:t>
            </a:r>
            <a:r>
              <a:rPr lang="en-GB" dirty="0"/>
              <a:t> dollars</a:t>
            </a:r>
            <a:r>
              <a:rPr lang="en-GB" sz="1200" kern="1200" dirty="0">
                <a:solidFill>
                  <a:schemeClr val="tx1"/>
                </a:solidFill>
                <a:effectLst/>
                <a:latin typeface="+mn-lt"/>
                <a:ea typeface="+mn-ea"/>
                <a:cs typeface="+mn-cs"/>
              </a:rPr>
              <a:t>. Make sure that you're always presenting the units clearly in all charts, figures</a:t>
            </a:r>
            <a:r>
              <a:rPr lang="en-GB" dirty="0"/>
              <a:t>,</a:t>
            </a:r>
            <a:r>
              <a:rPr lang="en-GB" sz="1200" kern="1200" dirty="0">
                <a:solidFill>
                  <a:schemeClr val="tx1"/>
                </a:solidFill>
                <a:effectLst/>
                <a:latin typeface="+mn-lt"/>
                <a:ea typeface="+mn-ea"/>
                <a:cs typeface="+mn-cs"/>
              </a:rPr>
              <a:t> and text.</a:t>
            </a:r>
            <a:r>
              <a:rPr lang="en-GB" dirty="0"/>
              <a:t> </a:t>
            </a:r>
            <a:endParaRPr lang="en-US" dirty="0">
              <a:cs typeface="Calibri"/>
            </a:endParaRPr>
          </a:p>
        </p:txBody>
      </p:sp>
      <p:sp>
        <p:nvSpPr>
          <p:cNvPr id="244" name="Google Shape;24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84499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26</a:t>
            </a:fld>
            <a:endParaRPr lang="en-US" dirty="0"/>
          </a:p>
        </p:txBody>
      </p:sp>
    </p:spTree>
    <p:extLst>
      <p:ext uri="{BB962C8B-B14F-4D97-AF65-F5344CB8AC3E}">
        <p14:creationId xmlns:p14="http://schemas.microsoft.com/office/powerpoint/2010/main" val="3620910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38: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7" name="Google Shape;517;p38: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a:buSzPts val="1400"/>
              <a:defRPr/>
            </a:pPr>
            <a:r>
              <a:rPr lang="en-US" sz="1200" kern="1200" dirty="0">
                <a:solidFill>
                  <a:schemeClr val="tx1"/>
                </a:solidFill>
                <a:effectLst/>
                <a:latin typeface="+mn-lt"/>
                <a:ea typeface="+mn-ea"/>
                <a:cs typeface="+mn-cs"/>
              </a:rPr>
              <a:t>In this mini-lecture we will continue describing the mini-grid diesel generator from the previous lecture. If we calculate the </a:t>
            </a:r>
            <a:r>
              <a:rPr lang="en-US" dirty="0"/>
              <a:t>L.C.O.E</a:t>
            </a:r>
            <a:r>
              <a:rPr lang="en-US" sz="1200" kern="1200" dirty="0">
                <a:solidFill>
                  <a:schemeClr val="tx1"/>
                </a:solidFill>
                <a:effectLst/>
                <a:latin typeface="+mn-lt"/>
                <a:ea typeface="+mn-ea"/>
                <a:cs typeface="+mn-cs"/>
              </a:rPr>
              <a:t> for a diesel mini-grid</a:t>
            </a:r>
            <a:r>
              <a:rPr lang="en-US" dirty="0"/>
              <a:t>,</a:t>
            </a:r>
            <a:r>
              <a:rPr lang="en-US" sz="1200" kern="1200" dirty="0">
                <a:solidFill>
                  <a:schemeClr val="tx1"/>
                </a:solidFill>
                <a:effectLst/>
                <a:latin typeface="+mn-lt"/>
                <a:ea typeface="+mn-ea"/>
                <a:cs typeface="+mn-cs"/>
              </a:rPr>
              <a:t> we use the same kind of calculations as for </a:t>
            </a:r>
            <a:r>
              <a:rPr lang="en-US" dirty="0"/>
              <a:t>stand-alone </a:t>
            </a:r>
            <a:r>
              <a:rPr lang="en-US" sz="1200" kern="1200" dirty="0">
                <a:solidFill>
                  <a:schemeClr val="tx1"/>
                </a:solidFill>
                <a:effectLst/>
                <a:latin typeface="+mn-lt"/>
                <a:ea typeface="+mn-ea"/>
                <a:cs typeface="+mn-cs"/>
              </a:rPr>
              <a:t>diesel (which we covered in the last lecture), but we add the distribution network costs. If we look at the</a:t>
            </a:r>
            <a:r>
              <a:rPr lang="en-US" sz="1200" kern="1200" baseline="0" dirty="0">
                <a:solidFill>
                  <a:schemeClr val="tx1"/>
                </a:solidFill>
                <a:effectLst/>
                <a:latin typeface="+mn-lt"/>
                <a:ea typeface="+mn-ea"/>
                <a:cs typeface="+mn-cs"/>
              </a:rPr>
              <a:t> table for</a:t>
            </a:r>
            <a:r>
              <a:rPr lang="en-US" sz="1200" kern="1200" dirty="0">
                <a:solidFill>
                  <a:schemeClr val="tx1"/>
                </a:solidFill>
                <a:effectLst/>
                <a:latin typeface="+mn-lt"/>
                <a:ea typeface="+mn-ea"/>
                <a:cs typeface="+mn-cs"/>
              </a:rPr>
              <a:t> mini-grid diesel, we can adjust the input parameters here</a:t>
            </a:r>
            <a:r>
              <a:rPr lang="en-US" dirty="0"/>
              <a:t>,</a:t>
            </a:r>
            <a:r>
              <a:rPr lang="en-US" sz="1200" kern="1200" dirty="0">
                <a:solidFill>
                  <a:schemeClr val="tx1"/>
                </a:solidFill>
                <a:effectLst/>
                <a:latin typeface="+mn-lt"/>
                <a:ea typeface="+mn-ea"/>
                <a:cs typeface="+mn-cs"/>
              </a:rPr>
              <a:t> because this can be delivered by a larger diesel truck</a:t>
            </a:r>
            <a:r>
              <a:rPr lang="en-US" dirty="0"/>
              <a:t>.</a:t>
            </a:r>
            <a:r>
              <a:rPr lang="en-US" sz="1200" kern="1200" dirty="0">
                <a:solidFill>
                  <a:schemeClr val="tx1"/>
                </a:solidFill>
                <a:effectLst/>
                <a:latin typeface="+mn-lt"/>
                <a:ea typeface="+mn-ea"/>
                <a:cs typeface="+mn-cs"/>
              </a:rPr>
              <a:t> </a:t>
            </a:r>
            <a:r>
              <a:rPr lang="en-US" dirty="0"/>
              <a:t>We</a:t>
            </a:r>
            <a:r>
              <a:rPr lang="en-US" sz="1200" kern="1200" dirty="0">
                <a:solidFill>
                  <a:schemeClr val="tx1"/>
                </a:solidFill>
                <a:effectLst/>
                <a:latin typeface="+mn-lt"/>
                <a:ea typeface="+mn-ea"/>
                <a:cs typeface="+mn-cs"/>
              </a:rPr>
              <a:t> assume </a:t>
            </a:r>
            <a:r>
              <a:rPr lang="en-US" dirty="0"/>
              <a:t>this </a:t>
            </a:r>
            <a:r>
              <a:rPr lang="en-US" sz="1200" kern="1200" dirty="0">
                <a:solidFill>
                  <a:schemeClr val="tx1"/>
                </a:solidFill>
                <a:effectLst/>
                <a:latin typeface="+mn-lt"/>
                <a:ea typeface="+mn-ea"/>
                <a:cs typeface="+mn-cs"/>
              </a:rPr>
              <a:t>has a lower transportation </a:t>
            </a:r>
            <a:r>
              <a:rPr lang="en-US" dirty="0"/>
              <a:t>cost</a:t>
            </a:r>
            <a:r>
              <a:rPr lang="en-US" sz="1200" kern="1200" baseline="0" dirty="0">
                <a:solidFill>
                  <a:schemeClr val="tx1"/>
                </a:solidFill>
                <a:effectLst/>
                <a:latin typeface="+mn-lt"/>
                <a:ea typeface="+mn-ea"/>
                <a:cs typeface="+mn-cs"/>
              </a:rPr>
              <a:t> due to larger volumes</a:t>
            </a:r>
            <a:r>
              <a:rPr lang="en-US" sz="1200" kern="1200" dirty="0">
                <a:solidFill>
                  <a:schemeClr val="tx1"/>
                </a:solidFill>
                <a:effectLst/>
                <a:latin typeface="+mn-lt"/>
                <a:ea typeface="+mn-ea"/>
                <a:cs typeface="+mn-cs"/>
              </a:rPr>
              <a:t>.</a:t>
            </a:r>
            <a:r>
              <a:rPr lang="en-US" dirty="0"/>
              <a:t> </a:t>
            </a:r>
            <a:endParaRPr dirty="0"/>
          </a:p>
        </p:txBody>
      </p:sp>
      <p:sp>
        <p:nvSpPr>
          <p:cNvPr id="518" name="Google Shape;518;p38:notes"/>
          <p:cNvSpPr txBox="1">
            <a:spLocks noGrp="1"/>
          </p:cNvSpPr>
          <p:nvPr>
            <p:ph type="sldNum" idx="12"/>
          </p:nvPr>
        </p:nvSpPr>
        <p:spPr>
          <a:xfrm>
            <a:off x="4023992" y="9721107"/>
            <a:ext cx="3078427" cy="513507"/>
          </a:xfrm>
          <a:prstGeom prst="rect">
            <a:avLst/>
          </a:prstGeom>
          <a:noFill/>
          <a:ln>
            <a:noFill/>
          </a:ln>
        </p:spPr>
        <p:txBody>
          <a:bodyPr spcFirstLastPara="1" wrap="square" lIns="99075" tIns="49525" rIns="99075" bIns="49525" anchor="b" anchorCtr="0">
            <a:noAutofit/>
          </a:bodyPr>
          <a:lstStyle/>
          <a:p>
            <a:pPr marL="0" lvl="0" indent="0" algn="r" rtl="0">
              <a:lnSpc>
                <a:spcPct val="100000"/>
              </a:lnSpc>
              <a:spcBef>
                <a:spcPts val="0"/>
              </a:spcBef>
              <a:spcAft>
                <a:spcPts val="0"/>
              </a:spcAft>
              <a:buSzPts val="1400"/>
              <a:buNone/>
            </a:pPr>
            <a:fld id="{00000000-1234-1234-1234-123412341234}" type="slidenum">
              <a:rPr lang="en-GB"/>
              <a:t>3</a:t>
            </a:fld>
            <a:endParaRPr dirty="0"/>
          </a:p>
        </p:txBody>
      </p:sp>
    </p:spTree>
    <p:extLst>
      <p:ext uri="{BB962C8B-B14F-4D97-AF65-F5344CB8AC3E}">
        <p14:creationId xmlns:p14="http://schemas.microsoft.com/office/powerpoint/2010/main" val="2662758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39: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6" name="Google Shape;526;p39: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a:buSzPts val="1400"/>
              <a:defRPr/>
            </a:pPr>
            <a:r>
              <a:rPr lang="en-US" dirty="0"/>
              <a:t>The next</a:t>
            </a:r>
            <a:r>
              <a:rPr lang="en-US" sz="1200" kern="1200" dirty="0">
                <a:solidFill>
                  <a:schemeClr val="tx1"/>
                </a:solidFill>
                <a:effectLst/>
                <a:latin typeface="+mn-lt"/>
                <a:ea typeface="+mn-ea"/>
                <a:cs typeface="+mn-cs"/>
              </a:rPr>
              <a:t> technology is the wind power mini-grid</a:t>
            </a:r>
            <a:r>
              <a:rPr lang="en-US" dirty="0"/>
              <a:t>,</a:t>
            </a:r>
            <a:r>
              <a:rPr lang="en-US" sz="1200" kern="1200" dirty="0">
                <a:solidFill>
                  <a:schemeClr val="tx1"/>
                </a:solidFill>
                <a:effectLst/>
                <a:latin typeface="+mn-lt"/>
                <a:ea typeface="+mn-ea"/>
                <a:cs typeface="+mn-cs"/>
              </a:rPr>
              <a:t> where the capacity factor is calculated in every cell</a:t>
            </a:r>
            <a:r>
              <a:rPr lang="en-US" dirty="0"/>
              <a:t>,</a:t>
            </a:r>
            <a:r>
              <a:rPr lang="en-US" sz="1200" kern="1200" dirty="0">
                <a:solidFill>
                  <a:schemeClr val="tx1"/>
                </a:solidFill>
                <a:effectLst/>
                <a:latin typeface="+mn-lt"/>
                <a:ea typeface="+mn-ea"/>
                <a:cs typeface="+mn-cs"/>
              </a:rPr>
              <a:t> based on the average annual wind speed. In the image we see</a:t>
            </a:r>
            <a:r>
              <a:rPr lang="en-US" sz="1200" kern="1200" baseline="0" dirty="0">
                <a:solidFill>
                  <a:schemeClr val="tx1"/>
                </a:solidFill>
                <a:effectLst/>
                <a:latin typeface="+mn-lt"/>
                <a:ea typeface="+mn-ea"/>
                <a:cs typeface="+mn-cs"/>
              </a:rPr>
              <a:t> an example of </a:t>
            </a:r>
            <a:r>
              <a:rPr lang="en-GB" sz="1200" kern="1200" dirty="0">
                <a:solidFill>
                  <a:schemeClr val="tx1"/>
                </a:solidFill>
                <a:effectLst/>
                <a:latin typeface="+mn-lt"/>
                <a:ea typeface="+mn-ea"/>
                <a:cs typeface="+mn-cs"/>
              </a:rPr>
              <a:t>wind speeds</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over</a:t>
            </a:r>
            <a:r>
              <a:rPr lang="en-GB" sz="1200" kern="1200" baseline="0" dirty="0">
                <a:solidFill>
                  <a:schemeClr val="tx1"/>
                </a:solidFill>
                <a:effectLst/>
                <a:latin typeface="+mn-lt"/>
                <a:ea typeface="+mn-ea"/>
                <a:cs typeface="+mn-cs"/>
              </a:rPr>
              <a:t> all of Africa</a:t>
            </a:r>
            <a:r>
              <a:rPr lang="en-GB" dirty="0"/>
              <a:t>,</a:t>
            </a:r>
            <a:r>
              <a:rPr lang="en-GB" sz="1200" kern="1200" baseline="0" dirty="0">
                <a:solidFill>
                  <a:schemeClr val="tx1"/>
                </a:solidFill>
                <a:effectLst/>
                <a:latin typeface="+mn-lt"/>
                <a:ea typeface="+mn-ea"/>
                <a:cs typeface="+mn-cs"/>
              </a:rPr>
              <a:t> which </a:t>
            </a:r>
            <a:r>
              <a:rPr lang="en-GB" dirty="0"/>
              <a:t>are</a:t>
            </a:r>
            <a:r>
              <a:rPr lang="en-GB" sz="1200" kern="1200" baseline="0" dirty="0">
                <a:solidFill>
                  <a:schemeClr val="tx1"/>
                </a:solidFill>
                <a:effectLst/>
                <a:latin typeface="+mn-lt"/>
                <a:ea typeface="+mn-ea"/>
                <a:cs typeface="+mn-cs"/>
              </a:rPr>
              <a:t> used to calculate the capacity factors. Similarly, as for the other mini-grids, the distribution network is added to the investment costs and operation and maintenance for the </a:t>
            </a:r>
            <a:r>
              <a:rPr lang="en-GB" dirty="0"/>
              <a:t>wind-powered</a:t>
            </a:r>
            <a:r>
              <a:rPr lang="en-GB" sz="1200" kern="1200" baseline="0" dirty="0">
                <a:solidFill>
                  <a:schemeClr val="tx1"/>
                </a:solidFill>
                <a:effectLst/>
                <a:latin typeface="+mn-lt"/>
                <a:ea typeface="+mn-ea"/>
                <a:cs typeface="+mn-cs"/>
              </a:rPr>
              <a:t> mini-grid.</a:t>
            </a:r>
          </a:p>
        </p:txBody>
      </p:sp>
      <p:sp>
        <p:nvSpPr>
          <p:cNvPr id="527" name="Google Shape;527;p39:notes"/>
          <p:cNvSpPr txBox="1">
            <a:spLocks noGrp="1"/>
          </p:cNvSpPr>
          <p:nvPr>
            <p:ph type="sldNum" idx="12"/>
          </p:nvPr>
        </p:nvSpPr>
        <p:spPr>
          <a:xfrm>
            <a:off x="4023992" y="9721107"/>
            <a:ext cx="3078427" cy="513507"/>
          </a:xfrm>
          <a:prstGeom prst="rect">
            <a:avLst/>
          </a:prstGeom>
          <a:noFill/>
          <a:ln>
            <a:noFill/>
          </a:ln>
        </p:spPr>
        <p:txBody>
          <a:bodyPr spcFirstLastPara="1" wrap="square" lIns="99075" tIns="49525" rIns="99075" bIns="49525" anchor="b" anchorCtr="0">
            <a:noAutofit/>
          </a:bodyPr>
          <a:lstStyle/>
          <a:p>
            <a:pPr marL="0" lvl="0" indent="0" algn="r" rtl="0">
              <a:lnSpc>
                <a:spcPct val="100000"/>
              </a:lnSpc>
              <a:spcBef>
                <a:spcPts val="0"/>
              </a:spcBef>
              <a:spcAft>
                <a:spcPts val="0"/>
              </a:spcAft>
              <a:buSzPts val="1400"/>
              <a:buNone/>
            </a:pPr>
            <a:fld id="{00000000-1234-1234-1234-123412341234}" type="slidenum">
              <a:rPr lang="en-GB"/>
              <a:t>4</a:t>
            </a:fld>
            <a:endParaRPr dirty="0"/>
          </a:p>
        </p:txBody>
      </p:sp>
    </p:spTree>
    <p:extLst>
      <p:ext uri="{BB962C8B-B14F-4D97-AF65-F5344CB8AC3E}">
        <p14:creationId xmlns:p14="http://schemas.microsoft.com/office/powerpoint/2010/main" val="42232002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40: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5" name="Google Shape;535;p40: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a:buSzPts val="1400"/>
              <a:defRPr/>
            </a:pPr>
            <a:r>
              <a:rPr lang="en-GB" sz="1200" kern="1200" dirty="0">
                <a:solidFill>
                  <a:schemeClr val="tx1"/>
                </a:solidFill>
                <a:effectLst/>
                <a:latin typeface="+mn-lt"/>
                <a:ea typeface="+mn-ea"/>
                <a:cs typeface="+mn-cs"/>
              </a:rPr>
              <a:t>The capacitor factory for hydro</a:t>
            </a:r>
            <a:r>
              <a:rPr lang="en-GB" sz="1200" kern="1200" baseline="0" dirty="0">
                <a:solidFill>
                  <a:schemeClr val="tx1"/>
                </a:solidFill>
                <a:effectLst/>
                <a:latin typeface="+mn-lt"/>
                <a:ea typeface="+mn-ea"/>
                <a:cs typeface="+mn-cs"/>
              </a:rPr>
              <a:t> power </a:t>
            </a:r>
            <a:r>
              <a:rPr lang="en-GB" sz="1200" kern="1200" dirty="0">
                <a:solidFill>
                  <a:schemeClr val="tx1"/>
                </a:solidFill>
                <a:effectLst/>
                <a:latin typeface="+mn-lt"/>
                <a:ea typeface="+mn-ea"/>
                <a:cs typeface="+mn-cs"/>
              </a:rPr>
              <a:t>is a user input into the model. In this picture you can see the estimates</a:t>
            </a:r>
            <a:r>
              <a:rPr lang="en-GB" sz="1200" kern="1200" baseline="0" dirty="0">
                <a:solidFill>
                  <a:schemeClr val="tx1"/>
                </a:solidFill>
                <a:effectLst/>
                <a:latin typeface="+mn-lt"/>
                <a:ea typeface="+mn-ea"/>
                <a:cs typeface="+mn-cs"/>
              </a:rPr>
              <a:t> from Korkovelos et al</a:t>
            </a:r>
            <a:r>
              <a:rPr lang="en-GB" dirty="0"/>
              <a:t>.,</a:t>
            </a:r>
            <a:r>
              <a:rPr lang="en-GB" sz="1200" kern="1200" baseline="0" dirty="0">
                <a:solidFill>
                  <a:schemeClr val="tx1"/>
                </a:solidFill>
                <a:effectLst/>
                <a:latin typeface="+mn-lt"/>
                <a:ea typeface="+mn-ea"/>
                <a:cs typeface="+mn-cs"/>
              </a:rPr>
              <a:t> 2018. For hydro power t</a:t>
            </a:r>
            <a:r>
              <a:rPr lang="en-GB" sz="1200" kern="1200" dirty="0">
                <a:solidFill>
                  <a:schemeClr val="tx1"/>
                </a:solidFill>
                <a:effectLst/>
                <a:latin typeface="+mn-lt"/>
                <a:ea typeface="+mn-ea"/>
                <a:cs typeface="+mn-cs"/>
              </a:rPr>
              <a:t>here </a:t>
            </a:r>
            <a:r>
              <a:rPr lang="en-GB" dirty="0"/>
              <a:t>is no</a:t>
            </a:r>
            <a:r>
              <a:rPr lang="en-GB" sz="1200" kern="1200" dirty="0">
                <a:solidFill>
                  <a:schemeClr val="tx1"/>
                </a:solidFill>
                <a:effectLst/>
                <a:latin typeface="+mn-lt"/>
                <a:ea typeface="+mn-ea"/>
                <a:cs typeface="+mn-cs"/>
              </a:rPr>
              <a:t> fuel cost. One important boundary</a:t>
            </a:r>
            <a:r>
              <a:rPr lang="en-GB" sz="1200" kern="1200" baseline="0" dirty="0">
                <a:solidFill>
                  <a:schemeClr val="tx1"/>
                </a:solidFill>
                <a:effectLst/>
                <a:latin typeface="+mn-lt"/>
                <a:ea typeface="+mn-ea"/>
                <a:cs typeface="+mn-cs"/>
              </a:rPr>
              <a:t> for the hydro power is that we a</a:t>
            </a:r>
            <a:r>
              <a:rPr lang="en-GB" sz="1200" kern="1200" dirty="0">
                <a:solidFill>
                  <a:schemeClr val="tx1"/>
                </a:solidFill>
                <a:effectLst/>
                <a:latin typeface="+mn-lt"/>
                <a:ea typeface="+mn-ea"/>
                <a:cs typeface="+mn-cs"/>
              </a:rPr>
              <a:t>ssume that hydro mini-grids </a:t>
            </a:r>
            <a:r>
              <a:rPr lang="en-GB" dirty="0"/>
              <a:t>can only</a:t>
            </a:r>
            <a:r>
              <a:rPr lang="en-GB" sz="1200" kern="1200" dirty="0">
                <a:solidFill>
                  <a:schemeClr val="tx1"/>
                </a:solidFill>
                <a:effectLst/>
                <a:latin typeface="+mn-lt"/>
                <a:ea typeface="+mn-ea"/>
                <a:cs typeface="+mn-cs"/>
              </a:rPr>
              <a:t> be built in locations which are </a:t>
            </a:r>
            <a:r>
              <a:rPr lang="en-GB" dirty="0"/>
              <a:t>within</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5 </a:t>
            </a:r>
            <a:r>
              <a:rPr lang="en-GB" dirty="0"/>
              <a:t>kilometre </a:t>
            </a:r>
            <a:r>
              <a:rPr lang="en-GB" sz="1200" kern="1200" baseline="0" dirty="0">
                <a:solidFill>
                  <a:schemeClr val="tx1"/>
                </a:solidFill>
                <a:effectLst/>
                <a:latin typeface="+mn-lt"/>
                <a:ea typeface="+mn-ea"/>
                <a:cs typeface="+mn-cs"/>
              </a:rPr>
              <a:t>of the settlement. In addition</a:t>
            </a:r>
            <a:r>
              <a:rPr lang="en-GB" dirty="0"/>
              <a:t>,</a:t>
            </a:r>
            <a:r>
              <a:rPr lang="en-GB" sz="1200" kern="1200" baseline="0" dirty="0">
                <a:solidFill>
                  <a:schemeClr val="tx1"/>
                </a:solidFill>
                <a:effectLst/>
                <a:latin typeface="+mn-lt"/>
                <a:ea typeface="+mn-ea"/>
                <a:cs typeface="+mn-cs"/>
              </a:rPr>
              <a:t> we have the same distribution cost as for the other mini-grid systems.</a:t>
            </a:r>
            <a:endParaRPr dirty="0"/>
          </a:p>
        </p:txBody>
      </p:sp>
      <p:sp>
        <p:nvSpPr>
          <p:cNvPr id="536" name="Google Shape;536;p40:notes"/>
          <p:cNvSpPr txBox="1">
            <a:spLocks noGrp="1"/>
          </p:cNvSpPr>
          <p:nvPr>
            <p:ph type="sldNum" idx="12"/>
          </p:nvPr>
        </p:nvSpPr>
        <p:spPr>
          <a:xfrm>
            <a:off x="4023992" y="9721107"/>
            <a:ext cx="3078427" cy="513507"/>
          </a:xfrm>
          <a:prstGeom prst="rect">
            <a:avLst/>
          </a:prstGeom>
          <a:noFill/>
          <a:ln>
            <a:noFill/>
          </a:ln>
        </p:spPr>
        <p:txBody>
          <a:bodyPr spcFirstLastPara="1" wrap="square" lIns="99075" tIns="49525" rIns="99075" bIns="49525" anchor="b" anchorCtr="0">
            <a:noAutofit/>
          </a:bodyPr>
          <a:lstStyle/>
          <a:p>
            <a:pPr marL="0" lvl="0" indent="0" algn="r" rtl="0">
              <a:lnSpc>
                <a:spcPct val="100000"/>
              </a:lnSpc>
              <a:spcBef>
                <a:spcPts val="0"/>
              </a:spcBef>
              <a:spcAft>
                <a:spcPts val="0"/>
              </a:spcAft>
              <a:buSzPts val="1400"/>
              <a:buNone/>
            </a:pPr>
            <a:fld id="{00000000-1234-1234-1234-123412341234}" type="slidenum">
              <a:rPr lang="en-GB"/>
              <a:t>5</a:t>
            </a:fld>
            <a:endParaRPr dirty="0"/>
          </a:p>
        </p:txBody>
      </p:sp>
    </p:spTree>
    <p:extLst>
      <p:ext uri="{BB962C8B-B14F-4D97-AF65-F5344CB8AC3E}">
        <p14:creationId xmlns:p14="http://schemas.microsoft.com/office/powerpoint/2010/main" val="24440262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41: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4" name="Google Shape;544;p41: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a:buSzPts val="1400"/>
              <a:defRPr/>
            </a:pPr>
            <a:r>
              <a:rPr lang="en-GB" sz="1200" kern="1200" dirty="0">
                <a:solidFill>
                  <a:schemeClr val="tx1"/>
                </a:solidFill>
                <a:effectLst/>
                <a:latin typeface="+mn-lt"/>
                <a:ea typeface="+mn-ea"/>
                <a:cs typeface="+mn-cs"/>
              </a:rPr>
              <a:t>Now we calculate</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the levelized cost of electricity for all the different technologies, calculating capacity factors and fuel costs depending on</a:t>
            </a:r>
            <a:r>
              <a:rPr lang="en-GB" sz="1200" kern="1200" baseline="0" dirty="0">
                <a:solidFill>
                  <a:schemeClr val="tx1"/>
                </a:solidFill>
                <a:effectLst/>
                <a:latin typeface="+mn-lt"/>
                <a:ea typeface="+mn-ea"/>
                <a:cs typeface="+mn-cs"/>
              </a:rPr>
              <a:t> the </a:t>
            </a:r>
            <a:r>
              <a:rPr lang="en-GB" sz="1200" kern="1200" dirty="0">
                <a:solidFill>
                  <a:schemeClr val="tx1"/>
                </a:solidFill>
                <a:effectLst/>
                <a:latin typeface="+mn-lt"/>
                <a:ea typeface="+mn-ea"/>
                <a:cs typeface="+mn-cs"/>
              </a:rPr>
              <a:t>type of technology in slightly different manners and then identifying the </a:t>
            </a:r>
            <a:r>
              <a:rPr lang="en-GB" dirty="0"/>
              <a:t>least-cost </a:t>
            </a:r>
            <a:r>
              <a:rPr lang="en-GB" sz="1200" kern="1200" dirty="0">
                <a:solidFill>
                  <a:schemeClr val="tx1"/>
                </a:solidFill>
                <a:effectLst/>
                <a:latin typeface="+mn-lt"/>
                <a:ea typeface="+mn-ea"/>
                <a:cs typeface="+mn-cs"/>
              </a:rPr>
              <a:t>option.</a:t>
            </a:r>
            <a:r>
              <a:rPr lang="en-GB" dirty="0"/>
              <a:t> </a:t>
            </a:r>
            <a:endParaRPr dirty="0"/>
          </a:p>
        </p:txBody>
      </p:sp>
      <p:sp>
        <p:nvSpPr>
          <p:cNvPr id="545" name="Google Shape;545;p41:notes"/>
          <p:cNvSpPr txBox="1">
            <a:spLocks noGrp="1"/>
          </p:cNvSpPr>
          <p:nvPr>
            <p:ph type="sldNum" idx="12"/>
          </p:nvPr>
        </p:nvSpPr>
        <p:spPr>
          <a:xfrm>
            <a:off x="4023992" y="9721107"/>
            <a:ext cx="3078427" cy="513507"/>
          </a:xfrm>
          <a:prstGeom prst="rect">
            <a:avLst/>
          </a:prstGeom>
          <a:noFill/>
          <a:ln>
            <a:noFill/>
          </a:ln>
        </p:spPr>
        <p:txBody>
          <a:bodyPr spcFirstLastPara="1" wrap="square" lIns="99075" tIns="49525" rIns="99075" bIns="49525" anchor="b" anchorCtr="0">
            <a:noAutofit/>
          </a:bodyPr>
          <a:lstStyle/>
          <a:p>
            <a:pPr marL="0" lvl="0" indent="0" algn="r" rtl="0">
              <a:lnSpc>
                <a:spcPct val="100000"/>
              </a:lnSpc>
              <a:spcBef>
                <a:spcPts val="0"/>
              </a:spcBef>
              <a:spcAft>
                <a:spcPts val="0"/>
              </a:spcAft>
              <a:buSzPts val="1400"/>
              <a:buNone/>
            </a:pPr>
            <a:fld id="{00000000-1234-1234-1234-123412341234}" type="slidenum">
              <a:rPr lang="en-GB"/>
              <a:t>6</a:t>
            </a:fld>
            <a:endParaRPr dirty="0"/>
          </a:p>
        </p:txBody>
      </p:sp>
    </p:spTree>
    <p:extLst>
      <p:ext uri="{BB962C8B-B14F-4D97-AF65-F5344CB8AC3E}">
        <p14:creationId xmlns:p14="http://schemas.microsoft.com/office/powerpoint/2010/main" val="20531403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42: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5" name="Google Shape;555;p42: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lang="en-GB" sz="1200" kern="1200" dirty="0">
                <a:solidFill>
                  <a:schemeClr val="tx1"/>
                </a:solidFill>
                <a:effectLst/>
                <a:latin typeface="+mn-lt"/>
                <a:ea typeface="+mn-ea"/>
                <a:cs typeface="+mn-cs"/>
              </a:rPr>
              <a:t>Finally, we also have the grid electrification algorithm</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and the levelized cost of electricity for connecting</a:t>
            </a:r>
            <a:r>
              <a:rPr lang="en-GB" sz="1200" kern="1200" baseline="0" dirty="0">
                <a:solidFill>
                  <a:schemeClr val="tx1"/>
                </a:solidFill>
                <a:effectLst/>
                <a:latin typeface="+mn-lt"/>
                <a:ea typeface="+mn-ea"/>
                <a:cs typeface="+mn-cs"/>
              </a:rPr>
              <a:t> the settlement </a:t>
            </a:r>
            <a:r>
              <a:rPr lang="en-GB" sz="1200" kern="1200" dirty="0">
                <a:solidFill>
                  <a:schemeClr val="tx1"/>
                </a:solidFill>
                <a:effectLst/>
                <a:latin typeface="+mn-lt"/>
                <a:ea typeface="+mn-ea"/>
                <a:cs typeface="+mn-cs"/>
              </a:rPr>
              <a:t>to the centralized grid. The</a:t>
            </a:r>
            <a:r>
              <a:rPr lang="en-GB" sz="1200" kern="1200" baseline="0" dirty="0">
                <a:solidFill>
                  <a:schemeClr val="tx1"/>
                </a:solidFill>
                <a:effectLst/>
                <a:latin typeface="+mn-lt"/>
                <a:ea typeface="+mn-ea"/>
                <a:cs typeface="+mn-cs"/>
              </a:rPr>
              <a:t> </a:t>
            </a:r>
            <a:r>
              <a:rPr lang="en-GB" dirty="0"/>
              <a:t>L.C.O.E</a:t>
            </a:r>
            <a:r>
              <a:rPr lang="en-GB" sz="1200" kern="1200" baseline="0" dirty="0">
                <a:solidFill>
                  <a:schemeClr val="tx1"/>
                </a:solidFill>
                <a:effectLst/>
                <a:latin typeface="+mn-lt"/>
                <a:ea typeface="+mn-ea"/>
                <a:cs typeface="+mn-cs"/>
              </a:rPr>
              <a:t> for grid </a:t>
            </a:r>
            <a:r>
              <a:rPr lang="en-GB" sz="1200" kern="1200" dirty="0">
                <a:solidFill>
                  <a:schemeClr val="tx1"/>
                </a:solidFill>
                <a:effectLst/>
                <a:latin typeface="+mn-lt"/>
                <a:ea typeface="+mn-ea"/>
                <a:cs typeface="+mn-cs"/>
              </a:rPr>
              <a:t>depends on the levelized cost of generating electricity from the </a:t>
            </a:r>
            <a:r>
              <a:rPr lang="en-GB" dirty="0"/>
              <a:t>grid-based</a:t>
            </a:r>
            <a:r>
              <a:rPr lang="en-GB" sz="1200" kern="1200" dirty="0">
                <a:solidFill>
                  <a:schemeClr val="tx1"/>
                </a:solidFill>
                <a:effectLst/>
                <a:latin typeface="+mn-lt"/>
                <a:ea typeface="+mn-ea"/>
                <a:cs typeface="+mn-cs"/>
              </a:rPr>
              <a:t> power plants on average</a:t>
            </a:r>
            <a:r>
              <a:rPr lang="en-GB" dirty="0"/>
              <a:t>.</a:t>
            </a:r>
            <a:r>
              <a:rPr lang="en-GB" sz="1200" kern="1200" baseline="0" dirty="0">
                <a:solidFill>
                  <a:schemeClr val="tx1"/>
                </a:solidFill>
                <a:effectLst/>
                <a:latin typeface="+mn-lt"/>
                <a:ea typeface="+mn-ea"/>
                <a:cs typeface="+mn-cs"/>
              </a:rPr>
              <a:t> </a:t>
            </a:r>
            <a:r>
              <a:rPr lang="en-GB" dirty="0"/>
              <a:t>This</a:t>
            </a:r>
            <a:r>
              <a:rPr lang="en-GB" sz="1200" kern="1200" dirty="0">
                <a:solidFill>
                  <a:schemeClr val="tx1"/>
                </a:solidFill>
                <a:effectLst/>
                <a:latin typeface="+mn-lt"/>
                <a:ea typeface="+mn-ea"/>
                <a:cs typeface="+mn-cs"/>
              </a:rPr>
              <a:t> is used as a fuel cost in the </a:t>
            </a:r>
            <a:r>
              <a:rPr lang="en-GB" dirty="0"/>
              <a:t>L.C.O.E</a:t>
            </a:r>
            <a:r>
              <a:rPr lang="en-GB" sz="1200" kern="1200" dirty="0">
                <a:solidFill>
                  <a:schemeClr val="tx1"/>
                </a:solidFill>
                <a:effectLst/>
                <a:latin typeface="+mn-lt"/>
                <a:ea typeface="+mn-ea"/>
                <a:cs typeface="+mn-cs"/>
              </a:rPr>
              <a:t> formula. Second</a:t>
            </a:r>
            <a:r>
              <a:rPr lang="en-GB" dirty="0"/>
              <a:t>,</a:t>
            </a:r>
            <a:r>
              <a:rPr lang="en-GB" sz="1200" kern="1200" dirty="0">
                <a:solidFill>
                  <a:schemeClr val="tx1"/>
                </a:solidFill>
                <a:effectLst/>
                <a:latin typeface="+mn-lt"/>
                <a:ea typeface="+mn-ea"/>
                <a:cs typeface="+mn-cs"/>
              </a:rPr>
              <a:t> we have the investment costs for the distribution network required within the settlement. Third we have an investment costs for the additional</a:t>
            </a:r>
            <a:r>
              <a:rPr lang="en-GB" sz="1200" kern="1200" baseline="0" dirty="0">
                <a:solidFill>
                  <a:schemeClr val="tx1"/>
                </a:solidFill>
                <a:effectLst/>
                <a:latin typeface="+mn-lt"/>
                <a:ea typeface="+mn-ea"/>
                <a:cs typeface="+mn-cs"/>
              </a:rPr>
              <a:t> capacity from</a:t>
            </a:r>
            <a:r>
              <a:rPr lang="en-GB" sz="1200" kern="1200" dirty="0">
                <a:solidFill>
                  <a:schemeClr val="tx1"/>
                </a:solidFill>
                <a:effectLst/>
                <a:latin typeface="+mn-lt"/>
                <a:ea typeface="+mn-ea"/>
                <a:cs typeface="+mn-cs"/>
              </a:rPr>
              <a:t> power plants</a:t>
            </a:r>
            <a:r>
              <a:rPr lang="en-GB" sz="1200" kern="1200" baseline="0" dirty="0">
                <a:solidFill>
                  <a:schemeClr val="tx1"/>
                </a:solidFill>
                <a:effectLst/>
                <a:latin typeface="+mn-lt"/>
                <a:ea typeface="+mn-ea"/>
                <a:cs typeface="+mn-cs"/>
              </a:rPr>
              <a:t> as well </a:t>
            </a:r>
            <a:r>
              <a:rPr lang="en-GB" sz="1200" kern="1200" dirty="0">
                <a:solidFill>
                  <a:schemeClr val="tx1"/>
                </a:solidFill>
                <a:effectLst/>
                <a:latin typeface="+mn-lt"/>
                <a:ea typeface="+mn-ea"/>
                <a:cs typeface="+mn-cs"/>
              </a:rPr>
              <a:t>as the transmission network, which is required to connect the settlement to the existing infrastructure.</a:t>
            </a:r>
          </a:p>
          <a:p>
            <a:pPr marL="0" marR="0" lvl="0" indent="0" algn="l" defTabSz="914400" rtl="0" eaLnBrk="1" fontAlgn="auto" latinLnBrk="0" hangingPunct="1">
              <a:lnSpc>
                <a:spcPct val="100000"/>
              </a:lnSpc>
              <a:spcBef>
                <a:spcPts val="0"/>
              </a:spcBef>
              <a:spcAft>
                <a:spcPts val="0"/>
              </a:spcAft>
              <a:buClrTx/>
              <a:buSzPts val="1400"/>
              <a:buFontTx/>
              <a:buNone/>
              <a:tabLst/>
              <a:defRPr/>
            </a:pPr>
            <a:endParaRPr lang="en-GB" sz="1200" kern="1200" dirty="0">
              <a:solidFill>
                <a:schemeClr val="tx1"/>
              </a:solidFill>
              <a:effectLst/>
              <a:latin typeface="+mn-lt"/>
              <a:ea typeface="+mn-ea"/>
              <a:cs typeface="+mn-cs"/>
            </a:endParaRPr>
          </a:p>
          <a:p>
            <a:pPr>
              <a:buSzPts val="1400"/>
              <a:defRPr/>
            </a:pPr>
            <a:r>
              <a:rPr lang="en-GB" sz="1200" kern="1200" dirty="0">
                <a:solidFill>
                  <a:schemeClr val="tx1"/>
                </a:solidFill>
                <a:effectLst/>
                <a:latin typeface="+mn-lt"/>
                <a:ea typeface="+mn-ea"/>
                <a:cs typeface="+mn-cs"/>
              </a:rPr>
              <a:t>For every settlement, the algorithm compares the cost of electricity </a:t>
            </a:r>
            <a:r>
              <a:rPr lang="en-GB" dirty="0"/>
              <a:t>resulting </a:t>
            </a:r>
            <a:r>
              <a:rPr lang="en-GB" sz="1200" kern="1200" dirty="0">
                <a:solidFill>
                  <a:schemeClr val="tx1"/>
                </a:solidFill>
                <a:effectLst/>
                <a:latin typeface="+mn-lt"/>
                <a:ea typeface="+mn-ea"/>
                <a:cs typeface="+mn-cs"/>
              </a:rPr>
              <a:t>from connecting to the centralized grid compared to the </a:t>
            </a:r>
            <a:r>
              <a:rPr lang="en-GB" dirty="0"/>
              <a:t>least-cost </a:t>
            </a:r>
            <a:r>
              <a:rPr lang="en-GB" sz="1200" kern="1200" dirty="0">
                <a:solidFill>
                  <a:schemeClr val="tx1"/>
                </a:solidFill>
                <a:effectLst/>
                <a:latin typeface="+mn-lt"/>
                <a:ea typeface="+mn-ea"/>
                <a:cs typeface="+mn-cs"/>
              </a:rPr>
              <a:t>off-grid technologies. The grid algorithm has already been covered</a:t>
            </a:r>
            <a:r>
              <a:rPr lang="en-GB" sz="1200" kern="1200" baseline="0" dirty="0">
                <a:solidFill>
                  <a:schemeClr val="tx1"/>
                </a:solidFill>
                <a:effectLst/>
                <a:latin typeface="+mn-lt"/>
                <a:ea typeface="+mn-ea"/>
                <a:cs typeface="+mn-cs"/>
              </a:rPr>
              <a:t> in previous </a:t>
            </a:r>
            <a:r>
              <a:rPr lang="en-GB" sz="1200" kern="1200" dirty="0">
                <a:solidFill>
                  <a:schemeClr val="tx1"/>
                </a:solidFill>
                <a:effectLst/>
                <a:latin typeface="+mn-lt"/>
                <a:ea typeface="+mn-ea"/>
                <a:cs typeface="+mn-cs"/>
              </a:rPr>
              <a:t>lectures</a:t>
            </a:r>
            <a:r>
              <a:rPr lang="en-GB" dirty="0"/>
              <a:t>;</a:t>
            </a:r>
            <a:r>
              <a:rPr lang="en-GB" sz="1200" kern="1200" baseline="0" dirty="0">
                <a:solidFill>
                  <a:schemeClr val="tx1"/>
                </a:solidFill>
                <a:effectLst/>
                <a:latin typeface="+mn-lt"/>
                <a:ea typeface="+mn-ea"/>
                <a:cs typeface="+mn-cs"/>
              </a:rPr>
              <a:t> however</a:t>
            </a:r>
            <a:r>
              <a:rPr lang="en-GB" dirty="0"/>
              <a:t>,</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there are some additional aspects that are not covered in that lecture that we will describe in the next mini-lecture.</a:t>
            </a:r>
            <a:r>
              <a:rPr lang="en-GB" dirty="0"/>
              <a:t> </a:t>
            </a:r>
            <a:endParaRPr dirty="0"/>
          </a:p>
        </p:txBody>
      </p:sp>
      <p:sp>
        <p:nvSpPr>
          <p:cNvPr id="556" name="Google Shape;556;p42:notes"/>
          <p:cNvSpPr txBox="1">
            <a:spLocks noGrp="1"/>
          </p:cNvSpPr>
          <p:nvPr>
            <p:ph type="sldNum" idx="12"/>
          </p:nvPr>
        </p:nvSpPr>
        <p:spPr>
          <a:xfrm>
            <a:off x="4023992" y="9721107"/>
            <a:ext cx="3078427" cy="513507"/>
          </a:xfrm>
          <a:prstGeom prst="rect">
            <a:avLst/>
          </a:prstGeom>
          <a:noFill/>
          <a:ln>
            <a:noFill/>
          </a:ln>
        </p:spPr>
        <p:txBody>
          <a:bodyPr spcFirstLastPara="1" wrap="square" lIns="99075" tIns="49525" rIns="99075" bIns="49525" anchor="b" anchorCtr="0">
            <a:noAutofit/>
          </a:bodyPr>
          <a:lstStyle/>
          <a:p>
            <a:pPr marL="0" lvl="0" indent="0" algn="r" rtl="0">
              <a:lnSpc>
                <a:spcPct val="100000"/>
              </a:lnSpc>
              <a:spcBef>
                <a:spcPts val="0"/>
              </a:spcBef>
              <a:spcAft>
                <a:spcPts val="0"/>
              </a:spcAft>
              <a:buSzPts val="1400"/>
              <a:buNone/>
            </a:pPr>
            <a:fld id="{00000000-1234-1234-1234-123412341234}" type="slidenum">
              <a:rPr lang="en-GB"/>
              <a:t>7</a:t>
            </a:fld>
            <a:endParaRPr dirty="0"/>
          </a:p>
        </p:txBody>
      </p:sp>
    </p:spTree>
    <p:extLst>
      <p:ext uri="{BB962C8B-B14F-4D97-AF65-F5344CB8AC3E}">
        <p14:creationId xmlns:p14="http://schemas.microsoft.com/office/powerpoint/2010/main" val="1924230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p43: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3" name="Google Shape;563;p43: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a:buSzPts val="1400"/>
              <a:defRPr/>
            </a:pPr>
            <a:r>
              <a:rPr lang="en-GB" sz="1200" kern="1200" dirty="0">
                <a:solidFill>
                  <a:schemeClr val="tx1"/>
                </a:solidFill>
                <a:effectLst/>
                <a:latin typeface="+mn-lt"/>
                <a:ea typeface="+mn-ea"/>
                <a:cs typeface="+mn-cs"/>
              </a:rPr>
              <a:t>First thing is what we call a penalty.</a:t>
            </a:r>
            <a:r>
              <a:rPr lang="en-GB" sz="1200" kern="1200" baseline="0" dirty="0">
                <a:solidFill>
                  <a:schemeClr val="tx1"/>
                </a:solidFill>
                <a:effectLst/>
                <a:latin typeface="+mn-lt"/>
                <a:ea typeface="+mn-ea"/>
                <a:cs typeface="+mn-cs"/>
              </a:rPr>
              <a:t> W</a:t>
            </a:r>
            <a:r>
              <a:rPr lang="en-GB" sz="1200" kern="1200" dirty="0">
                <a:solidFill>
                  <a:schemeClr val="tx1"/>
                </a:solidFill>
                <a:effectLst/>
                <a:latin typeface="+mn-lt"/>
                <a:ea typeface="+mn-ea"/>
                <a:cs typeface="+mn-cs"/>
              </a:rPr>
              <a:t>e assume</a:t>
            </a:r>
            <a:r>
              <a:rPr lang="en-GB" sz="1200" kern="1200" baseline="0" dirty="0">
                <a:solidFill>
                  <a:schemeClr val="tx1"/>
                </a:solidFill>
                <a:effectLst/>
                <a:latin typeface="+mn-lt"/>
                <a:ea typeface="+mn-ea"/>
                <a:cs typeface="+mn-cs"/>
              </a:rPr>
              <a:t> that</a:t>
            </a:r>
            <a:r>
              <a:rPr lang="en-GB" sz="1200" kern="1200" dirty="0">
                <a:solidFill>
                  <a:schemeClr val="tx1"/>
                </a:solidFill>
                <a:effectLst/>
                <a:latin typeface="+mn-lt"/>
                <a:ea typeface="+mn-ea"/>
                <a:cs typeface="+mn-cs"/>
              </a:rPr>
              <a:t> we have a certain cost for a medium voltage line per </a:t>
            </a:r>
            <a:r>
              <a:rPr lang="en-GB" dirty="0"/>
              <a:t>kilometer</a:t>
            </a:r>
            <a:r>
              <a:rPr lang="en-GB" sz="1200" kern="1200" dirty="0">
                <a:solidFill>
                  <a:schemeClr val="tx1"/>
                </a:solidFill>
                <a:effectLst/>
                <a:latin typeface="+mn-lt"/>
                <a:ea typeface="+mn-ea"/>
                <a:cs typeface="+mn-cs"/>
              </a:rPr>
              <a:t>, but we're expecting the cost to increase depending on the terrain</a:t>
            </a:r>
            <a:r>
              <a:rPr lang="en-GB" sz="1200" kern="1200" baseline="0" dirty="0">
                <a:solidFill>
                  <a:schemeClr val="tx1"/>
                </a:solidFill>
                <a:effectLst/>
                <a:latin typeface="+mn-lt"/>
                <a:ea typeface="+mn-ea"/>
                <a:cs typeface="+mn-cs"/>
              </a:rPr>
              <a:t> it will be </a:t>
            </a:r>
            <a:r>
              <a:rPr lang="en-GB" dirty="0"/>
              <a:t>built</a:t>
            </a:r>
            <a:r>
              <a:rPr lang="en-GB" sz="1200" kern="1200" baseline="0" dirty="0">
                <a:solidFill>
                  <a:schemeClr val="tx1"/>
                </a:solidFill>
                <a:effectLst/>
                <a:latin typeface="+mn-lt"/>
                <a:ea typeface="+mn-ea"/>
                <a:cs typeface="+mn-cs"/>
              </a:rPr>
              <a:t> on. We use the following parameters to describe the terrain: </a:t>
            </a:r>
            <a:r>
              <a:rPr lang="en-GB" sz="1200" kern="1200" dirty="0">
                <a:solidFill>
                  <a:schemeClr val="tx1"/>
                </a:solidFill>
                <a:effectLst/>
                <a:latin typeface="+mn-lt"/>
                <a:ea typeface="+mn-ea"/>
                <a:cs typeface="+mn-cs"/>
              </a:rPr>
              <a:t>land cover, elevation, slope, distance to substation</a:t>
            </a:r>
            <a:r>
              <a:rPr lang="en-GB" dirty="0"/>
              <a:t>,</a:t>
            </a:r>
            <a:r>
              <a:rPr lang="en-GB" sz="1200" kern="1200" dirty="0">
                <a:solidFill>
                  <a:schemeClr val="tx1"/>
                </a:solidFill>
                <a:effectLst/>
                <a:latin typeface="+mn-lt"/>
                <a:ea typeface="+mn-ea"/>
                <a:cs typeface="+mn-cs"/>
              </a:rPr>
              <a:t> and distance </a:t>
            </a:r>
            <a:r>
              <a:rPr lang="en-GB" dirty="0"/>
              <a:t>from</a:t>
            </a:r>
            <a:r>
              <a:rPr lang="en-GB" sz="1200" kern="1200" dirty="0">
                <a:solidFill>
                  <a:schemeClr val="tx1"/>
                </a:solidFill>
                <a:effectLst/>
                <a:latin typeface="+mn-lt"/>
                <a:ea typeface="+mn-ea"/>
                <a:cs typeface="+mn-cs"/>
              </a:rPr>
              <a:t> roads.</a:t>
            </a:r>
            <a:r>
              <a:rPr lang="en-GB" sz="1200" kern="1200" baseline="0" dirty="0">
                <a:solidFill>
                  <a:schemeClr val="tx1"/>
                </a:solidFill>
                <a:effectLst/>
                <a:latin typeface="+mn-lt"/>
                <a:ea typeface="+mn-ea"/>
                <a:cs typeface="+mn-cs"/>
              </a:rPr>
              <a:t> From these we </a:t>
            </a:r>
            <a:r>
              <a:rPr lang="en-GB" sz="1200" kern="1200" dirty="0">
                <a:solidFill>
                  <a:schemeClr val="tx1"/>
                </a:solidFill>
                <a:effectLst/>
                <a:latin typeface="+mn-lt"/>
                <a:ea typeface="+mn-ea"/>
                <a:cs typeface="+mn-cs"/>
              </a:rPr>
              <a:t>calculate a penalty</a:t>
            </a:r>
            <a:r>
              <a:rPr lang="en-GB" dirty="0"/>
              <a:t>,</a:t>
            </a:r>
            <a:r>
              <a:rPr lang="en-GB" sz="1200" kern="1200" dirty="0">
                <a:solidFill>
                  <a:schemeClr val="tx1"/>
                </a:solidFill>
                <a:effectLst/>
                <a:latin typeface="+mn-lt"/>
                <a:ea typeface="+mn-ea"/>
                <a:cs typeface="+mn-cs"/>
              </a:rPr>
              <a:t> assuming that it is more costly to expand the grid through a forest, as an example, compared to open land. </a:t>
            </a:r>
            <a:r>
              <a:rPr lang="en-GB" dirty="0"/>
              <a:t>Similar penalties are applied for areas</a:t>
            </a:r>
            <a:r>
              <a:rPr lang="en-GB" sz="1200" kern="1200" dirty="0">
                <a:solidFill>
                  <a:schemeClr val="tx1"/>
                </a:solidFill>
                <a:effectLst/>
                <a:latin typeface="+mn-lt"/>
                <a:ea typeface="+mn-ea"/>
                <a:cs typeface="+mn-cs"/>
              </a:rPr>
              <a:t> which are more costly</a:t>
            </a:r>
            <a:r>
              <a:rPr lang="en-GB" dirty="0"/>
              <a:t>,</a:t>
            </a:r>
            <a:r>
              <a:rPr lang="en-GB" sz="1200" kern="1200" baseline="0" dirty="0">
                <a:solidFill>
                  <a:schemeClr val="tx1"/>
                </a:solidFill>
                <a:effectLst/>
                <a:latin typeface="+mn-lt"/>
                <a:ea typeface="+mn-ea"/>
                <a:cs typeface="+mn-cs"/>
              </a:rPr>
              <a:t> </a:t>
            </a:r>
            <a:r>
              <a:rPr lang="en-GB" dirty="0"/>
              <a:t>such as on </a:t>
            </a:r>
            <a:r>
              <a:rPr lang="en-GB" sz="1200" kern="1200" baseline="0" dirty="0">
                <a:solidFill>
                  <a:schemeClr val="tx1"/>
                </a:solidFill>
                <a:effectLst/>
                <a:latin typeface="+mn-lt"/>
                <a:ea typeface="+mn-ea"/>
                <a:cs typeface="+mn-cs"/>
              </a:rPr>
              <a:t>a </a:t>
            </a:r>
            <a:r>
              <a:rPr lang="en-GB" sz="1200" kern="1200" dirty="0">
                <a:solidFill>
                  <a:schemeClr val="tx1"/>
                </a:solidFill>
                <a:effectLst/>
                <a:latin typeface="+mn-lt"/>
                <a:ea typeface="+mn-ea"/>
                <a:cs typeface="+mn-cs"/>
              </a:rPr>
              <a:t>steep slope or that are far from the substation and far from roads through which </a:t>
            </a:r>
            <a:r>
              <a:rPr lang="en-GB" dirty="0"/>
              <a:t>materials</a:t>
            </a:r>
            <a:r>
              <a:rPr lang="en-GB" sz="1200" kern="1200" dirty="0">
                <a:solidFill>
                  <a:schemeClr val="tx1"/>
                </a:solidFill>
                <a:effectLst/>
                <a:latin typeface="+mn-lt"/>
                <a:ea typeface="+mn-ea"/>
                <a:cs typeface="+mn-cs"/>
              </a:rPr>
              <a:t> can be supplied.</a:t>
            </a:r>
          </a:p>
          <a:p>
            <a:pPr marL="0" marR="0" lvl="0" indent="0" algn="l" defTabSz="914400" rtl="0" eaLnBrk="1" fontAlgn="auto" latinLnBrk="0" hangingPunct="1">
              <a:lnSpc>
                <a:spcPct val="100000"/>
              </a:lnSpc>
              <a:spcBef>
                <a:spcPts val="0"/>
              </a:spcBef>
              <a:spcAft>
                <a:spcPts val="0"/>
              </a:spcAft>
              <a:buClrTx/>
              <a:buSzPts val="1400"/>
              <a:buFontTx/>
              <a:buNone/>
              <a:tabLst/>
              <a:defRPr/>
            </a:pPr>
            <a:endParaRPr lang="en-GB" sz="1200" kern="1200" dirty="0">
              <a:solidFill>
                <a:schemeClr val="tx1"/>
              </a:solidFill>
              <a:effectLst/>
              <a:latin typeface="+mn-lt"/>
              <a:ea typeface="+mn-ea"/>
              <a:cs typeface="+mn-cs"/>
            </a:endParaRPr>
          </a:p>
          <a:p>
            <a:pPr>
              <a:buSzPts val="1400"/>
              <a:defRPr/>
            </a:pPr>
            <a:r>
              <a:rPr lang="en-GB" sz="1200" kern="1200" dirty="0">
                <a:solidFill>
                  <a:schemeClr val="tx1"/>
                </a:solidFill>
                <a:effectLst/>
                <a:latin typeface="+mn-lt"/>
                <a:ea typeface="+mn-ea"/>
                <a:cs typeface="+mn-cs"/>
              </a:rPr>
              <a:t>Second we account for medium voltage line strengthening costs.</a:t>
            </a:r>
            <a:r>
              <a:rPr lang="en-GB" sz="1200" kern="1200" baseline="0" dirty="0">
                <a:solidFill>
                  <a:schemeClr val="tx1"/>
                </a:solidFill>
                <a:effectLst/>
                <a:latin typeface="+mn-lt"/>
                <a:ea typeface="+mn-ea"/>
                <a:cs typeface="+mn-cs"/>
              </a:rPr>
              <a:t> This occurs when you </a:t>
            </a:r>
            <a:r>
              <a:rPr lang="en-GB" sz="1200" kern="1200" dirty="0">
                <a:solidFill>
                  <a:schemeClr val="tx1"/>
                </a:solidFill>
                <a:effectLst/>
                <a:latin typeface="+mn-lt"/>
                <a:ea typeface="+mn-ea"/>
                <a:cs typeface="+mn-cs"/>
              </a:rPr>
              <a:t>connect from the existing network to Settlement A and then from Settlement A to settlement B.</a:t>
            </a:r>
            <a:r>
              <a:rPr lang="en-GB" sz="1200" kern="1200" baseline="0" dirty="0">
                <a:solidFill>
                  <a:schemeClr val="tx1"/>
                </a:solidFill>
                <a:effectLst/>
                <a:latin typeface="+mn-lt"/>
                <a:ea typeface="+mn-ea"/>
                <a:cs typeface="+mn-cs"/>
              </a:rPr>
              <a:t> This w</a:t>
            </a:r>
            <a:r>
              <a:rPr lang="en-GB" sz="1200" kern="1200" dirty="0">
                <a:solidFill>
                  <a:schemeClr val="tx1"/>
                </a:solidFill>
                <a:effectLst/>
                <a:latin typeface="+mn-lt"/>
                <a:ea typeface="+mn-ea"/>
                <a:cs typeface="+mn-cs"/>
              </a:rPr>
              <a:t>ill increase the cost from settlement A to settlement, B slightly to cover for any strengthening that might be required from the downstream network.</a:t>
            </a:r>
            <a:r>
              <a:rPr lang="en-GB" sz="1200" kern="1200" baseline="0" dirty="0">
                <a:solidFill>
                  <a:schemeClr val="tx1"/>
                </a:solidFill>
                <a:effectLst/>
                <a:latin typeface="+mn-lt"/>
                <a:ea typeface="+mn-ea"/>
                <a:cs typeface="+mn-cs"/>
              </a:rPr>
              <a:t> T</a:t>
            </a:r>
            <a:r>
              <a:rPr lang="en-GB" sz="1200" kern="1200" dirty="0">
                <a:solidFill>
                  <a:schemeClr val="tx1"/>
                </a:solidFill>
                <a:effectLst/>
                <a:latin typeface="+mn-lt"/>
                <a:ea typeface="+mn-ea"/>
                <a:cs typeface="+mn-cs"/>
              </a:rPr>
              <a:t>he default value is 10 </a:t>
            </a:r>
            <a:r>
              <a:rPr lang="en-GB" dirty="0"/>
              <a:t>per cent </a:t>
            </a:r>
            <a:r>
              <a:rPr lang="en-GB" sz="1200" kern="1200" baseline="0" dirty="0">
                <a:solidFill>
                  <a:schemeClr val="tx1"/>
                </a:solidFill>
                <a:effectLst/>
                <a:latin typeface="+mn-lt"/>
                <a:ea typeface="+mn-ea"/>
                <a:cs typeface="+mn-cs"/>
              </a:rPr>
              <a:t>for this strengthening. This is a simplification, but i</a:t>
            </a:r>
            <a:r>
              <a:rPr lang="en-GB" sz="1200" kern="1200" dirty="0">
                <a:solidFill>
                  <a:schemeClr val="tx1"/>
                </a:solidFill>
                <a:effectLst/>
                <a:latin typeface="+mn-lt"/>
                <a:ea typeface="+mn-ea"/>
                <a:cs typeface="+mn-cs"/>
              </a:rPr>
              <a:t>nstead of doing a full load flow analysis for the strengthening costs we approximate the need for downstream strengthening. Other models can do a full calculation on the exact voltage needed</a:t>
            </a:r>
            <a:r>
              <a:rPr lang="en-GB" sz="1200" kern="1200" baseline="0" dirty="0">
                <a:solidFill>
                  <a:schemeClr val="tx1"/>
                </a:solidFill>
                <a:effectLst/>
                <a:latin typeface="+mn-lt"/>
                <a:ea typeface="+mn-ea"/>
                <a:cs typeface="+mn-cs"/>
              </a:rPr>
              <a:t> for </a:t>
            </a:r>
            <a:r>
              <a:rPr lang="en-GB" sz="1200" kern="1200" dirty="0">
                <a:solidFill>
                  <a:schemeClr val="tx1"/>
                </a:solidFill>
                <a:effectLst/>
                <a:latin typeface="+mn-lt"/>
                <a:ea typeface="+mn-ea"/>
                <a:cs typeface="+mn-cs"/>
              </a:rPr>
              <a:t>every single line. That is more detailed but also increases computational time significantly (as we have mentioned in previous lectures).</a:t>
            </a:r>
            <a:r>
              <a:rPr lang="en-GB" dirty="0"/>
              <a:t> </a:t>
            </a:r>
            <a:endParaRPr lang="en-GB" sz="1200" kern="1200" dirty="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Pts val="1400"/>
              <a:buFontTx/>
              <a:buNone/>
              <a:tabLst/>
              <a:defRPr/>
            </a:pPr>
            <a:endParaRPr lang="en-GB" sz="1200" kern="1200" dirty="0">
              <a:solidFill>
                <a:schemeClr val="tx1"/>
              </a:solidFill>
              <a:effectLst/>
              <a:latin typeface="+mn-lt"/>
              <a:ea typeface="+mn-ea"/>
              <a:cs typeface="+mn-cs"/>
            </a:endParaRPr>
          </a:p>
          <a:p>
            <a:pPr>
              <a:buSzPts val="1400"/>
              <a:defRPr/>
            </a:pPr>
            <a:r>
              <a:rPr lang="en-GB" sz="1200" kern="1200" dirty="0">
                <a:solidFill>
                  <a:schemeClr val="tx1"/>
                </a:solidFill>
                <a:effectLst/>
                <a:latin typeface="+mn-lt"/>
                <a:ea typeface="+mn-ea"/>
                <a:cs typeface="+mn-cs"/>
              </a:rPr>
              <a:t>Finally, we can also include a maximum techno-economic distance that medium voltage lines can be extended to connect to new settlements. The default value is set to 50 </a:t>
            </a:r>
            <a:r>
              <a:rPr lang="en-GB" dirty="0"/>
              <a:t>kilometres</a:t>
            </a:r>
            <a:r>
              <a:rPr lang="en-GB" sz="1200" kern="1200" dirty="0">
                <a:solidFill>
                  <a:schemeClr val="tx1"/>
                </a:solidFill>
                <a:effectLst/>
                <a:latin typeface="+mn-lt"/>
                <a:ea typeface="+mn-ea"/>
                <a:cs typeface="+mn-cs"/>
              </a:rPr>
              <a:t>, assuming that a settlement</a:t>
            </a:r>
            <a:r>
              <a:rPr lang="en-GB" dirty="0"/>
              <a:t> </a:t>
            </a:r>
            <a:r>
              <a:rPr lang="en-GB" sz="1200" kern="1200" dirty="0">
                <a:solidFill>
                  <a:schemeClr val="tx1"/>
                </a:solidFill>
                <a:effectLst/>
                <a:latin typeface="+mn-lt"/>
                <a:ea typeface="+mn-ea"/>
                <a:cs typeface="+mn-cs"/>
              </a:rPr>
              <a:t> that is farther than 50 </a:t>
            </a:r>
            <a:r>
              <a:rPr lang="en-GB" dirty="0"/>
              <a:t>kilometres</a:t>
            </a:r>
            <a:r>
              <a:rPr lang="en-GB" sz="1200" kern="1200" dirty="0">
                <a:solidFill>
                  <a:schemeClr val="tx1"/>
                </a:solidFill>
                <a:effectLst/>
                <a:latin typeface="+mn-lt"/>
                <a:ea typeface="+mn-ea"/>
                <a:cs typeface="+mn-cs"/>
              </a:rPr>
              <a:t> from the existing network, cannot be reached by a medium voltage line. If longer than 50 </a:t>
            </a:r>
            <a:r>
              <a:rPr lang="en-GB" dirty="0"/>
              <a:t>kilometres</a:t>
            </a:r>
            <a:r>
              <a:rPr lang="en-GB" sz="1200" kern="1200" dirty="0">
                <a:solidFill>
                  <a:schemeClr val="tx1"/>
                </a:solidFill>
                <a:effectLst/>
                <a:latin typeface="+mn-lt"/>
                <a:ea typeface="+mn-ea"/>
                <a:cs typeface="+mn-cs"/>
              </a:rPr>
              <a:t>, then a high voltage line is required.</a:t>
            </a:r>
            <a:r>
              <a:rPr lang="en-GB" dirty="0"/>
              <a:t> </a:t>
            </a:r>
            <a:endParaRPr lang="en-GB" sz="1200" kern="1200" dirty="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Pts val="1400"/>
              <a:buFontTx/>
              <a:buNone/>
              <a:tabLst/>
              <a:defRPr/>
            </a:pPr>
            <a:endParaRPr lang="en-GB" sz="1200" kern="1200" dirty="0">
              <a:solidFill>
                <a:schemeClr val="tx1"/>
              </a:solidFill>
              <a:effectLst/>
              <a:latin typeface="+mn-lt"/>
              <a:ea typeface="+mn-ea"/>
              <a:cs typeface="+mn-cs"/>
            </a:endParaRPr>
          </a:p>
        </p:txBody>
      </p:sp>
      <p:sp>
        <p:nvSpPr>
          <p:cNvPr id="564" name="Google Shape;564;p43:notes"/>
          <p:cNvSpPr txBox="1">
            <a:spLocks noGrp="1"/>
          </p:cNvSpPr>
          <p:nvPr>
            <p:ph type="sldNum" idx="12"/>
          </p:nvPr>
        </p:nvSpPr>
        <p:spPr>
          <a:xfrm>
            <a:off x="4023992" y="9721107"/>
            <a:ext cx="3078427" cy="513507"/>
          </a:xfrm>
          <a:prstGeom prst="rect">
            <a:avLst/>
          </a:prstGeom>
          <a:noFill/>
          <a:ln>
            <a:noFill/>
          </a:ln>
        </p:spPr>
        <p:txBody>
          <a:bodyPr spcFirstLastPara="1" wrap="square" lIns="99075" tIns="49525" rIns="99075" bIns="49525" anchor="b" anchorCtr="0">
            <a:noAutofit/>
          </a:bodyPr>
          <a:lstStyle/>
          <a:p>
            <a:pPr marL="0" lvl="0" indent="0" algn="r" rtl="0">
              <a:lnSpc>
                <a:spcPct val="100000"/>
              </a:lnSpc>
              <a:spcBef>
                <a:spcPts val="0"/>
              </a:spcBef>
              <a:spcAft>
                <a:spcPts val="0"/>
              </a:spcAft>
              <a:buSzPts val="1400"/>
              <a:buNone/>
            </a:pPr>
            <a:fld id="{00000000-1234-1234-1234-123412341234}" type="slidenum">
              <a:rPr lang="en-GB"/>
              <a:t>9</a:t>
            </a:fld>
            <a:endParaRPr dirty="0"/>
          </a:p>
        </p:txBody>
      </p:sp>
    </p:spTree>
    <p:extLst>
      <p:ext uri="{BB962C8B-B14F-4D97-AF65-F5344CB8AC3E}">
        <p14:creationId xmlns:p14="http://schemas.microsoft.com/office/powerpoint/2010/main" val="32556146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51: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a:buSzPts val="1400"/>
              <a:defRPr/>
            </a:pPr>
            <a:r>
              <a:rPr lang="en-US" sz="1200" kern="1200" dirty="0">
                <a:solidFill>
                  <a:schemeClr val="tx1"/>
                </a:solidFill>
                <a:effectLst/>
                <a:latin typeface="+mn-lt"/>
                <a:ea typeface="+mn-ea"/>
                <a:cs typeface="+mn-cs"/>
              </a:rPr>
              <a:t>Some key </a:t>
            </a:r>
            <a:r>
              <a:rPr lang="en-US" dirty="0"/>
              <a:t>take-away</a:t>
            </a:r>
            <a:r>
              <a:rPr lang="en-US" sz="1200" kern="1200" dirty="0">
                <a:solidFill>
                  <a:schemeClr val="tx1"/>
                </a:solidFill>
                <a:effectLst/>
                <a:latin typeface="+mn-lt"/>
                <a:ea typeface="+mn-ea"/>
                <a:cs typeface="+mn-cs"/>
              </a:rPr>
              <a:t> message</a:t>
            </a:r>
            <a:r>
              <a:rPr lang="en-US" sz="1200" kern="1200" baseline="0" dirty="0">
                <a:solidFill>
                  <a:schemeClr val="tx1"/>
                </a:solidFill>
                <a:effectLst/>
                <a:latin typeface="+mn-lt"/>
                <a:ea typeface="+mn-ea"/>
                <a:cs typeface="+mn-cs"/>
              </a:rPr>
              <a:t>s from the </a:t>
            </a:r>
            <a:r>
              <a:rPr lang="en-US" dirty="0"/>
              <a:t>L.C.O.E</a:t>
            </a:r>
            <a:r>
              <a:rPr lang="en-US" sz="1200" kern="1200" baseline="0" dirty="0">
                <a:solidFill>
                  <a:schemeClr val="tx1"/>
                </a:solidFill>
                <a:effectLst/>
                <a:latin typeface="+mn-lt"/>
                <a:ea typeface="+mn-ea"/>
                <a:cs typeface="+mn-cs"/>
              </a:rPr>
              <a:t> </a:t>
            </a:r>
            <a:r>
              <a:rPr lang="en-US" dirty="0"/>
              <a:t>for the</a:t>
            </a:r>
            <a:r>
              <a:rPr lang="en-US" sz="1200" kern="1200" baseline="0" dirty="0">
                <a:solidFill>
                  <a:schemeClr val="tx1"/>
                </a:solidFill>
                <a:effectLst/>
                <a:latin typeface="+mn-lt"/>
                <a:ea typeface="+mn-ea"/>
                <a:cs typeface="+mn-cs"/>
              </a:rPr>
              <a:t> different technology </a:t>
            </a:r>
            <a:r>
              <a:rPr lang="en-US" dirty="0"/>
              <a:t>choices</a:t>
            </a:r>
            <a:r>
              <a:rPr lang="en-US" sz="1200" kern="1200" baseline="0" dirty="0">
                <a:solidFill>
                  <a:schemeClr val="tx1"/>
                </a:solidFill>
                <a:effectLst/>
                <a:latin typeface="+mn-lt"/>
                <a:ea typeface="+mn-ea"/>
                <a:cs typeface="+mn-cs"/>
              </a:rPr>
              <a:t> are that</a:t>
            </a:r>
            <a:r>
              <a:rPr lang="en-US" dirty="0"/>
              <a: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first of all, OnSSET</a:t>
            </a:r>
            <a:r>
              <a:rPr lang="en-US" sz="1200" kern="1200" baseline="0" dirty="0">
                <a:solidFill>
                  <a:schemeClr val="tx1"/>
                </a:solidFill>
                <a:effectLst/>
                <a:latin typeface="+mn-lt"/>
                <a:ea typeface="+mn-ea"/>
                <a:cs typeface="+mn-cs"/>
              </a:rPr>
              <a:t> </a:t>
            </a:r>
            <a:r>
              <a:rPr lang="en-US" dirty="0"/>
              <a:t>chooses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a:t>
            </a:r>
            <a:r>
              <a:rPr lang="en-US" dirty="0"/>
              <a:t>least-cost </a:t>
            </a:r>
            <a:r>
              <a:rPr lang="en-US" sz="1200" kern="1200" dirty="0">
                <a:solidFill>
                  <a:schemeClr val="tx1"/>
                </a:solidFill>
                <a:effectLst/>
                <a:latin typeface="+mn-lt"/>
                <a:ea typeface="+mn-ea"/>
                <a:cs typeface="+mn-cs"/>
              </a:rPr>
              <a:t>technology based only on the </a:t>
            </a:r>
            <a:r>
              <a:rPr lang="en-US" dirty="0"/>
              <a:t>L.C.O.E</a:t>
            </a:r>
            <a:r>
              <a:rPr lang="en-US" sz="1200" kern="1200" dirty="0">
                <a:solidFill>
                  <a:schemeClr val="tx1"/>
                </a:solidFill>
                <a:effectLst/>
                <a:latin typeface="+mn-lt"/>
                <a:ea typeface="+mn-ea"/>
                <a:cs typeface="+mn-cs"/>
              </a:rPr>
              <a:t>. We use different input data </a:t>
            </a:r>
            <a:r>
              <a:rPr lang="en-US" dirty="0"/>
              <a:t>to calculate</a:t>
            </a:r>
            <a:r>
              <a:rPr lang="en-US" sz="1200" kern="1200" dirty="0">
                <a:solidFill>
                  <a:schemeClr val="tx1"/>
                </a:solidFill>
                <a:effectLst/>
                <a:latin typeface="+mn-lt"/>
                <a:ea typeface="+mn-ea"/>
                <a:cs typeface="+mn-cs"/>
              </a:rPr>
              <a:t> the </a:t>
            </a:r>
            <a:r>
              <a:rPr lang="en-US" dirty="0"/>
              <a:t>L.C.O.E</a:t>
            </a:r>
            <a:r>
              <a:rPr lang="en-US" sz="1200" kern="1200" dirty="0">
                <a:solidFill>
                  <a:schemeClr val="tx1"/>
                </a:solidFill>
                <a:effectLst/>
                <a:latin typeface="+mn-lt"/>
                <a:ea typeface="+mn-ea"/>
                <a:cs typeface="+mn-cs"/>
              </a:rPr>
              <a:t> for each technology.</a:t>
            </a:r>
            <a:r>
              <a:rPr lang="en-US" sz="1200" kern="1200" baseline="0" dirty="0">
                <a:solidFill>
                  <a:schemeClr val="tx1"/>
                </a:solidFill>
                <a:effectLst/>
                <a:latin typeface="+mn-lt"/>
                <a:ea typeface="+mn-ea"/>
                <a:cs typeface="+mn-cs"/>
              </a:rPr>
              <a:t> We</a:t>
            </a:r>
            <a:r>
              <a:rPr lang="en-US" sz="1200" kern="1200" dirty="0">
                <a:solidFill>
                  <a:schemeClr val="tx1"/>
                </a:solidFill>
                <a:effectLst/>
                <a:latin typeface="+mn-lt"/>
                <a:ea typeface="+mn-ea"/>
                <a:cs typeface="+mn-cs"/>
              </a:rPr>
              <a:t> take into account generation,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transmission and distribution costs,</a:t>
            </a:r>
            <a:r>
              <a:rPr lang="en-US" sz="1200" kern="1200" baseline="0" dirty="0">
                <a:solidFill>
                  <a:schemeClr val="tx1"/>
                </a:solidFill>
                <a:effectLst/>
                <a:latin typeface="+mn-lt"/>
                <a:ea typeface="+mn-ea"/>
                <a:cs typeface="+mn-cs"/>
              </a:rPr>
              <a:t> a</a:t>
            </a:r>
            <a:r>
              <a:rPr lang="en-US" sz="1200" kern="1200" dirty="0">
                <a:solidFill>
                  <a:schemeClr val="tx1"/>
                </a:solidFill>
                <a:effectLst/>
                <a:latin typeface="+mn-lt"/>
                <a:ea typeface="+mn-ea"/>
                <a:cs typeface="+mn-cs"/>
              </a:rPr>
              <a:t>nd calculate</a:t>
            </a:r>
            <a:r>
              <a:rPr lang="en-US" sz="1200" kern="1200" baseline="0" dirty="0">
                <a:solidFill>
                  <a:schemeClr val="tx1"/>
                </a:solidFill>
                <a:effectLst/>
                <a:latin typeface="+mn-lt"/>
                <a:ea typeface="+mn-ea"/>
                <a:cs typeface="+mn-cs"/>
              </a:rPr>
              <a:t> specific</a:t>
            </a:r>
            <a:r>
              <a:rPr lang="en-US" sz="1200" kern="1200" dirty="0">
                <a:solidFill>
                  <a:schemeClr val="tx1"/>
                </a:solidFill>
                <a:effectLst/>
                <a:latin typeface="+mn-lt"/>
                <a:ea typeface="+mn-ea"/>
                <a:cs typeface="+mn-cs"/>
              </a:rPr>
              <a:t> capacity factors</a:t>
            </a:r>
            <a:r>
              <a:rPr lang="en-US" sz="1200" kern="1200" baseline="0" dirty="0">
                <a:solidFill>
                  <a:schemeClr val="tx1"/>
                </a:solidFill>
                <a:effectLst/>
                <a:latin typeface="+mn-lt"/>
                <a:ea typeface="+mn-ea"/>
                <a:cs typeface="+mn-cs"/>
              </a:rPr>
              <a:t> a</a:t>
            </a:r>
            <a:r>
              <a:rPr lang="en-US" sz="1200" kern="1200" dirty="0">
                <a:solidFill>
                  <a:schemeClr val="tx1"/>
                </a:solidFill>
                <a:effectLst/>
                <a:latin typeface="+mn-lt"/>
                <a:ea typeface="+mn-ea"/>
                <a:cs typeface="+mn-cs"/>
              </a:rPr>
              <a:t>nd fuel costs for diesel. Based on the different spatial</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characteristics of the different technologies</a:t>
            </a:r>
            <a:r>
              <a:rPr lang="en-US" dirty="0"/>
              <a:t>, </a:t>
            </a:r>
            <a:r>
              <a:rPr lang="en-US" sz="1200" kern="1200" dirty="0">
                <a:solidFill>
                  <a:schemeClr val="tx1"/>
                </a:solidFill>
                <a:effectLst/>
                <a:latin typeface="+mn-lt"/>
                <a:ea typeface="+mn-ea"/>
                <a:cs typeface="+mn-cs"/>
              </a:rPr>
              <a:t>energy</a:t>
            </a:r>
            <a:r>
              <a:rPr lang="en-US"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resources and </a:t>
            </a:r>
            <a:r>
              <a:rPr lang="en-GB" dirty="0"/>
              <a:t>so on,</a:t>
            </a:r>
            <a:r>
              <a:rPr lang="en-GB" sz="1200" kern="1200" dirty="0">
                <a:solidFill>
                  <a:schemeClr val="tx1"/>
                </a:solidFill>
                <a:effectLst/>
                <a:latin typeface="+mn-lt"/>
                <a:ea typeface="+mn-ea"/>
                <a:cs typeface="+mn-cs"/>
              </a:rPr>
              <a:t> different types of inputs can be customized in</a:t>
            </a:r>
            <a:r>
              <a:rPr lang="en-GB" dirty="0"/>
              <a:t> the</a:t>
            </a:r>
            <a:r>
              <a:rPr lang="en-GB" sz="1200" kern="1200" dirty="0">
                <a:solidFill>
                  <a:schemeClr val="tx1"/>
                </a:solidFill>
                <a:effectLst/>
                <a:latin typeface="+mn-lt"/>
                <a:ea typeface="+mn-ea"/>
                <a:cs typeface="+mn-cs"/>
              </a:rPr>
              <a:t> OnSSET tool.</a:t>
            </a:r>
            <a:r>
              <a:rPr lang="en-GB" dirty="0"/>
              <a:t> </a:t>
            </a:r>
            <a:endParaRPr dirty="0"/>
          </a:p>
        </p:txBody>
      </p:sp>
      <p:sp>
        <p:nvSpPr>
          <p:cNvPr id="644" name="Google Shape;644;p51: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222277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117963FB-5957-DC4E-B995-C3AE6F1870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Title 1"/>
          <p:cNvSpPr>
            <a:spLocks noGrp="1"/>
          </p:cNvSpPr>
          <p:nvPr>
            <p:ph type="title" hasCustomPrompt="1"/>
          </p:nvPr>
        </p:nvSpPr>
        <p:spPr>
          <a:xfrm>
            <a:off x="805249" y="4443413"/>
            <a:ext cx="5587313" cy="1325004"/>
          </a:xfrm>
        </p:spPr>
        <p:txBody>
          <a:bodyPr/>
          <a:lstStyle>
            <a:lvl1pPr>
              <a:defRPr b="1">
                <a:latin typeface="Open Sans ExtraBold" panose="020B0606030504020204"/>
              </a:defRPr>
            </a:lvl1pPr>
          </a:lstStyle>
          <a:p>
            <a:r>
              <a:rPr lang="en-US"/>
              <a:t>CLICK TO EDIT MASTER TITLE STYLE</a:t>
            </a:r>
            <a:endParaRPr lang="en-GB"/>
          </a:p>
        </p:txBody>
      </p:sp>
      <p:sp>
        <p:nvSpPr>
          <p:cNvPr id="4" name="Text Placeholder 3"/>
          <p:cNvSpPr>
            <a:spLocks noGrp="1"/>
          </p:cNvSpPr>
          <p:nvPr>
            <p:ph type="body" sz="quarter" idx="10"/>
          </p:nvPr>
        </p:nvSpPr>
        <p:spPr>
          <a:xfrm>
            <a:off x="804863" y="4052888"/>
            <a:ext cx="5588000" cy="390525"/>
          </a:xfrm>
        </p:spPr>
        <p:txBody>
          <a:bodyPr/>
          <a:lstStyle>
            <a:lvl1pPr marL="0" indent="0">
              <a:buNone/>
              <a:defRPr sz="1800" b="1">
                <a:solidFill>
                  <a:schemeClr val="bg1"/>
                </a:solidFill>
                <a:latin typeface="Open Sans ExtraBold" panose="020B0606030504020204"/>
              </a:defRPr>
            </a:lvl1pPr>
          </a:lstStyle>
          <a:p>
            <a:pPr lvl="0"/>
            <a:r>
              <a:rPr lang="en-US"/>
              <a:t>Edit Master text styles</a:t>
            </a:r>
            <a:endParaRPr lang="en-GB"/>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82791C4C-2F2B-448C-9442-88F427973DAA}" type="datetime1">
              <a:rPr lang="en-US" smtClean="0"/>
              <a:t>3/4/2022</a:t>
            </a:fld>
            <a:endParaRPr lang="en-US" dirty="0"/>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19461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1801063F-1122-4EE5-8C4D-69FD209D210F}" type="datetime1">
              <a:rPr lang="en-US" smtClean="0"/>
              <a:t>3/4/2022</a:t>
            </a:fld>
            <a:endParaRPr lang="en-US" dirty="0"/>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9107935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69B40648-F056-4A7A-A122-71BD6ABD2530}" type="datetime1">
              <a:rPr lang="en-US" smtClean="0"/>
              <a:t>3/4/2022</a:t>
            </a:fld>
            <a:endParaRPr lang="en-US" dirty="0"/>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609287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1196D0BA-453A-484D-AF9D-35436B2BFA42}" type="datetime1">
              <a:rPr lang="en-US" smtClean="0"/>
              <a:t>3/4/2022</a:t>
            </a:fld>
            <a:endParaRPr lang="en-US" dirty="0"/>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14277612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3/4/2022</a:t>
            </a:fld>
            <a:endParaRPr lang="en-US" dirty="0"/>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dirty="0"/>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a:t>
            </a:fld>
            <a:endParaRPr lang="en-US" dirty="0"/>
          </a:p>
        </p:txBody>
      </p:sp>
    </p:spTree>
    <p:extLst>
      <p:ext uri="{BB962C8B-B14F-4D97-AF65-F5344CB8AC3E}">
        <p14:creationId xmlns:p14="http://schemas.microsoft.com/office/powerpoint/2010/main" val="29721153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3/4/2022</a:t>
            </a:fld>
            <a:endParaRPr lang="en-US" dirty="0"/>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19598511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3/4/2022</a:t>
            </a:fld>
            <a:endParaRPr lang="en-US" dirty="0"/>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1358083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3/4/2022</a:t>
            </a:fld>
            <a:endParaRPr lang="en-US" dirty="0"/>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2872734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3/4/2022</a:t>
            </a:fld>
            <a:endParaRPr lang="en-US" dirty="0"/>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5033412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3/4/2022</a:t>
            </a:fld>
            <a:endParaRPr lang="en-US" dirty="0"/>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009780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5E45B2B-0ACF-1146-83DF-4C27539A76BC}"/>
              </a:ext>
            </a:extLst>
          </p:cNvPr>
          <p:cNvPicPr>
            <a:picLocks noChangeAspect="1"/>
          </p:cNvPicPr>
          <p:nvPr userDrawn="1"/>
        </p:nvPicPr>
        <p:blipFill>
          <a:blip r:embed="rId2"/>
          <a:srcRect/>
          <a:stretch/>
        </p:blipFill>
        <p:spPr>
          <a:xfrm>
            <a:off x="0" y="679"/>
            <a:ext cx="12192000" cy="6858000"/>
          </a:xfrm>
          <a:prstGeom prst="rect">
            <a:avLst/>
          </a:prstGeom>
        </p:spPr>
      </p:pic>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nchor="b"/>
          <a:lstStyle>
            <a:lvl1pPr>
              <a:defRPr>
                <a:latin typeface="Open Sans" panose="020B0606030504020204"/>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9598511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3/4/2022</a:t>
            </a:fld>
            <a:endParaRPr lang="en-US" dirty="0"/>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6178243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3/4/2022</a:t>
            </a:fld>
            <a:endParaRPr lang="en-US" dirty="0"/>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194615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3/4/2022</a:t>
            </a:fld>
            <a:endParaRPr lang="en-US" dirty="0"/>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9107935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3/4/2022</a:t>
            </a:fld>
            <a:endParaRPr lang="en-US" dirty="0"/>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609287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3/4/2022</a:t>
            </a:fld>
            <a:endParaRPr lang="en-US" dirty="0"/>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1427761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5E45B2B-0ACF-1146-83DF-4C27539A76BC}"/>
              </a:ext>
            </a:extLst>
          </p:cNvPr>
          <p:cNvPicPr>
            <a:picLocks noChangeAspect="1"/>
          </p:cNvPicPr>
          <p:nvPr userDrawn="1"/>
        </p:nvPicPr>
        <p:blipFill>
          <a:blip r:embed="rId2"/>
          <a:srcRect/>
          <a:stretch/>
        </p:blipFill>
        <p:spPr>
          <a:xfrm>
            <a:off x="0" y="679"/>
            <a:ext cx="12192000" cy="6858000"/>
          </a:xfrm>
          <a:prstGeom prst="rect">
            <a:avLst/>
          </a:prstGeom>
        </p:spPr>
      </p:pic>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nchor="b"/>
          <a:lstStyle>
            <a:lvl1pPr>
              <a:defRPr>
                <a:latin typeface="Open Sans" panose="020B0606030504020204"/>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212333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6" name="Picture 5"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userDrawn="1"/>
        </p:nvPicPr>
        <p:blipFill>
          <a:blip r:embed="rId2"/>
          <a:stretch>
            <a:fillRect/>
          </a:stretch>
        </p:blipFill>
        <p:spPr>
          <a:xfrm>
            <a:off x="-3565" y="-1605"/>
            <a:ext cx="12192000" cy="6858000"/>
          </a:xfrm>
          <a:prstGeom prst="rect">
            <a:avLst/>
          </a:prstGeom>
        </p:spPr>
      </p:pic>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nchor="b"/>
          <a:lstStyle>
            <a:lvl1pPr>
              <a:defRPr>
                <a:latin typeface="Open Sans" panose="020B0606030504020204"/>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hasCustomPrompt="1"/>
          </p:nvPr>
        </p:nvSpPr>
        <p:spPr/>
        <p:txBody>
          <a:bodyPr/>
          <a:lstStyle>
            <a:lvl1pPr>
              <a:defRPr sz="1800"/>
            </a:lvl1pPr>
          </a:lstStyle>
          <a:p>
            <a:pPr lvl="0"/>
            <a:r>
              <a:rPr lang="en-GB"/>
              <a:t>Click to edit Master text styles</a:t>
            </a:r>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6206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37489BA7-CFB2-4B9D-B4A0-2AFCE059ED20}" type="datetime1">
              <a:rPr lang="en-US" smtClean="0"/>
              <a:t>3/4/2022</a:t>
            </a:fld>
            <a:endParaRPr lang="en-US" dirty="0"/>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135808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768CF59D-16B0-44F3-A8C6-340B984CFF67}" type="datetime1">
              <a:rPr lang="en-US" smtClean="0"/>
              <a:t>3/4/2022</a:t>
            </a:fld>
            <a:endParaRPr lang="en-US" dirty="0"/>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287273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2E36E820-B672-401F-9331-257FC87DC391}" type="datetime1">
              <a:rPr lang="en-US" smtClean="0"/>
              <a:t>3/4/2022</a:t>
            </a:fld>
            <a:endParaRPr lang="en-US" dirty="0"/>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5033412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86AB59DB-3F29-4FCA-9377-FB3C3CF0EB80}" type="datetime1">
              <a:rPr lang="en-US" smtClean="0"/>
              <a:t>3/4/2022</a:t>
            </a:fld>
            <a:endParaRPr lang="en-US" dirty="0"/>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009780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B3068D6D-7FAF-4072-89CF-3DBA1CE957E7}" type="datetime1">
              <a:rPr lang="en-US" smtClean="0"/>
              <a:t>3/4/2022</a:t>
            </a:fld>
            <a:endParaRPr lang="en-US" dirty="0"/>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617824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0823-16EE-43C8-8C6D-92F90B8C791A}" type="datetime1">
              <a:rPr lang="en-US" smtClean="0"/>
              <a:t>3/4/2022</a:t>
            </a:fld>
            <a:endParaRPr lang="en-US" dirty="0"/>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dirty="0"/>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3/4/2022</a:t>
            </a:fld>
            <a:endParaRPr lang="en-US" dirty="0"/>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dirty="0"/>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5.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5.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2" Type="http://schemas.openxmlformats.org/officeDocument/2006/relationships/hyperlink" Target="https://github.com/OnSSET/teaching_kit/courses/module_3/Lecture%206/"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5.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5.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slideLayout" Target="../slideLayouts/slideLayout4.xml"/><Relationship Id="rId7" Type="http://schemas.openxmlformats.org/officeDocument/2006/relationships/chart" Target="../charts/chart1.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15.xml"/><Relationship Id="rId9" Type="http://schemas.openxmlformats.org/officeDocument/2006/relationships/image" Target="../media/image5.png"/></Relationships>
</file>

<file path=ppt/slides/_rels/slide18.xml.rels><?xml version="1.0" encoding="UTF-8" standalone="yes"?>
<Relationships xmlns="http://schemas.openxmlformats.org/package/2006/relationships"><Relationship Id="rId8" Type="http://schemas.openxmlformats.org/officeDocument/2006/relationships/chart" Target="../charts/chart4.xml"/><Relationship Id="rId3" Type="http://schemas.openxmlformats.org/officeDocument/2006/relationships/slideLayout" Target="../slideLayouts/slideLayout4.xml"/><Relationship Id="rId7" Type="http://schemas.openxmlformats.org/officeDocument/2006/relationships/chart" Target="../charts/chart3.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notesSlide" Target="../notesSlides/notesSlide16.xml"/><Relationship Id="rId9"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5.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hyperlink" Target="https://github.com/OnSSET/teaching_kit/courses/module_3/Lecture%207/"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5.png"/><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5.png"/><Relationship Id="rId5" Type="http://schemas.openxmlformats.org/officeDocument/2006/relationships/chart" Target="../charts/chart5.xml"/><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5.png"/><Relationship Id="rId5" Type="http://schemas.openxmlformats.org/officeDocument/2006/relationships/chart" Target="../charts/chart6.xml"/><Relationship Id="rId4"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5.png"/><Relationship Id="rId4"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2" Type="http://schemas.openxmlformats.org/officeDocument/2006/relationships/hyperlink" Target="https://github.com/OnSSET/teaching_kit/courses/module_3/Lecture%207/"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hyperlink" Target="http://www.google.com/" TargetMode="External"/><Relationship Id="rId2" Type="http://schemas.openxmlformats.org/officeDocument/2006/relationships/image" Target="../media/image13.jpg"/><Relationship Id="rId1" Type="http://schemas.openxmlformats.org/officeDocument/2006/relationships/slideLayout" Target="../slideLayouts/slideLayout9.xml"/><Relationship Id="rId4" Type="http://schemas.openxmlformats.org/officeDocument/2006/relationships/hyperlink" Target="https://www.open.edu/openlearncreate/mod/quiz/view.php?id=173700"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hyperlink" Target="https://creativecommons.org/licenses/by/4.0/legalcode" TargetMode="External"/><Relationship Id="rId5" Type="http://schemas.openxmlformats.org/officeDocument/2006/relationships/hyperlink" Target="https://doi.org/10.5281/zenodo.4574031" TargetMode="Externa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hyperlink" Target="https://creativecommons.org/licenses/by/4.0/" TargetMode="Externa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hyperlink" Target="https://doi.org/10.3390/en11113100" TargetMode="External"/><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hyperlink" Target="http://creativecommons.org/licenses/by/3.0/" TargetMode="Externa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hyperlink" Target="https://doi.org/10.1088/1748-9326/aa7b29" TargetMode="External"/><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2" Type="http://schemas.openxmlformats.org/officeDocument/2006/relationships/hyperlink" Target="https://github.com/OnSSET/teaching_kit/courses/module_3/Lecture%206/" TargetMode="Externa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5.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calendar&#10;&#10;Description automatically generated">
            <a:extLst>
              <a:ext uri="{FF2B5EF4-FFF2-40B4-BE49-F238E27FC236}">
                <a16:creationId xmlns:a16="http://schemas.microsoft.com/office/drawing/2014/main" id="{8DD1B4A0-7DA9-9D4D-88DC-C6D7FCA1C296}"/>
              </a:ext>
            </a:extLst>
          </p:cNvPr>
          <p:cNvPicPr>
            <a:picLocks noChangeAspect="1"/>
          </p:cNvPicPr>
          <p:nvPr/>
        </p:nvPicPr>
        <p:blipFill>
          <a:blip r:embed="rId5"/>
          <a:stretch>
            <a:fillRect/>
          </a:stretch>
        </p:blipFill>
        <p:spPr>
          <a:xfrm>
            <a:off x="0" y="11916"/>
            <a:ext cx="12192000" cy="6858000"/>
          </a:xfrm>
          <a:prstGeom prst="rect">
            <a:avLst/>
          </a:prstGeom>
        </p:spPr>
      </p:pic>
      <p:sp>
        <p:nvSpPr>
          <p:cNvPr id="8" name="TextBox 1">
            <a:extLst>
              <a:ext uri="{FF2B5EF4-FFF2-40B4-BE49-F238E27FC236}">
                <a16:creationId xmlns:a16="http://schemas.microsoft.com/office/drawing/2014/main" id="{11B57F44-764A-0A4F-ABBE-166261D5C4F1}"/>
              </a:ext>
            </a:extLst>
          </p:cNvPr>
          <p:cNvSpPr txBox="1"/>
          <p:nvPr/>
        </p:nvSpPr>
        <p:spPr>
          <a:xfrm>
            <a:off x="8832600" y="6157376"/>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a:ea typeface="+mn-lt"/>
                <a:cs typeface="+mn-lt"/>
              </a:rPr>
              <a:t>Version 1.0</a:t>
            </a:r>
            <a:endParaRPr lang="en-US" sz="1050" dirty="0">
              <a:solidFill>
                <a:schemeClr val="bg1"/>
              </a:solidFill>
              <a:latin typeface="Open Sans"/>
              <a:ea typeface="+mn-lt"/>
              <a:cs typeface="+mn-lt"/>
            </a:endParaRPr>
          </a:p>
        </p:txBody>
      </p:sp>
      <p:sp>
        <p:nvSpPr>
          <p:cNvPr id="5" name="TextBox 4">
            <a:extLst>
              <a:ext uri="{FF2B5EF4-FFF2-40B4-BE49-F238E27FC236}">
                <a16:creationId xmlns:a16="http://schemas.microsoft.com/office/drawing/2014/main" id="{7A64E691-7814-FE47-A332-0A7257AB0132}"/>
              </a:ext>
            </a:extLst>
          </p:cNvPr>
          <p:cNvSpPr txBox="1"/>
          <p:nvPr/>
        </p:nvSpPr>
        <p:spPr>
          <a:xfrm>
            <a:off x="452384" y="3697843"/>
            <a:ext cx="3035492" cy="646331"/>
          </a:xfrm>
          <a:prstGeom prst="rect">
            <a:avLst/>
          </a:prstGeom>
          <a:noFill/>
        </p:spPr>
        <p:txBody>
          <a:bodyPr wrap="square" lIns="91440" tIns="45720" rIns="91440" bIns="45720" rtlCol="0" anchor="b">
            <a:spAutoFit/>
          </a:bodyPr>
          <a:lstStyle/>
          <a:p>
            <a:r>
              <a:rPr lang="en-ZA" b="1" dirty="0">
                <a:latin typeface="Open Sans ExtraBold"/>
                <a:ea typeface="Open Sans ExtraBold" panose="020B0606030504020204" pitchFamily="34" charset="0"/>
                <a:cs typeface="Open Sans ExtraBold" panose="020B0606030504020204" pitchFamily="34" charset="0"/>
              </a:rPr>
              <a:t>OnSSET/Global </a:t>
            </a:r>
            <a:br>
              <a:rPr lang="en-US" dirty="0"/>
            </a:br>
            <a:r>
              <a:rPr lang="en-ZA" b="1" dirty="0">
                <a:latin typeface="Open Sans ExtraBold"/>
                <a:ea typeface="Open Sans ExtraBold" panose="020B0606030504020204" pitchFamily="34" charset="0"/>
                <a:cs typeface="Open Sans ExtraBold" panose="020B0606030504020204" pitchFamily="34" charset="0"/>
              </a:rPr>
              <a:t>Electrification Platform</a:t>
            </a:r>
            <a:endParaRPr lang="en-US" b="1" dirty="0">
              <a:latin typeface="Open Sans ExtraBold"/>
              <a:ea typeface="Open Sans ExtraBold" panose="020B0606030504020204" pitchFamily="34" charset="0"/>
              <a:cs typeface="Open Sans ExtraBold" panose="020B0606030504020204" pitchFamily="34" charset="0"/>
            </a:endParaRPr>
          </a:p>
        </p:txBody>
      </p:sp>
      <p:sp>
        <p:nvSpPr>
          <p:cNvPr id="7" name="Title 6"/>
          <p:cNvSpPr>
            <a:spLocks noGrp="1"/>
          </p:cNvSpPr>
          <p:nvPr>
            <p:ph type="title"/>
          </p:nvPr>
        </p:nvSpPr>
        <p:spPr>
          <a:xfrm>
            <a:off x="436833" y="4411825"/>
            <a:ext cx="8390223" cy="1924744"/>
          </a:xfrm>
        </p:spPr>
        <p:txBody>
          <a:bodyPr vert="horz" lIns="91440" tIns="45720" rIns="91440" bIns="45720" rtlCol="0" anchor="ctr">
            <a:noAutofit/>
          </a:bodyPr>
          <a:lstStyle/>
          <a:p>
            <a:r>
              <a:rPr lang="en-GB" sz="3600" dirty="0">
                <a:solidFill>
                  <a:schemeClr val="bg1"/>
                </a:solidFill>
              </a:rPr>
              <a:t>LECTURE 9</a:t>
            </a:r>
            <a:br>
              <a:rPr lang="en-GB" sz="3600" dirty="0"/>
            </a:br>
            <a:r>
              <a:rPr lang="en-US" sz="3600" dirty="0"/>
              <a:t>ADVANCED ENERGY MODELLING AND COMMUNICATING ELECTRIFICATION MODEL RESULTS</a:t>
            </a:r>
            <a:endParaRPr lang="en-GB" sz="3600" dirty="0"/>
          </a:p>
        </p:txBody>
      </p:sp>
      <p:sp>
        <p:nvSpPr>
          <p:cNvPr id="4" name="Oval 3">
            <a:extLst>
              <a:ext uri="{FF2B5EF4-FFF2-40B4-BE49-F238E27FC236}">
                <a16:creationId xmlns:a16="http://schemas.microsoft.com/office/drawing/2014/main" id="{AB62FF5C-23A2-774A-9590-412FACF699C8}"/>
              </a:ext>
            </a:extLst>
          </p:cNvPr>
          <p:cNvSpPr/>
          <p:nvPr/>
        </p:nvSpPr>
        <p:spPr>
          <a:xfrm>
            <a:off x="3676414" y="372555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9_Slide1.mp3" descr="Track1_Lecture9_Slide1.mp3">
            <a:hlinkClick r:id="" action="ppaction://media"/>
            <a:extLst>
              <a:ext uri="{FF2B5EF4-FFF2-40B4-BE49-F238E27FC236}">
                <a16:creationId xmlns:a16="http://schemas.microsoft.com/office/drawing/2014/main" id="{82296EB4-7A68-9F48-AB4E-E73EABBD8BB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747779" y="3796918"/>
            <a:ext cx="812800" cy="812800"/>
          </a:xfrm>
          <a:prstGeom prst="rect">
            <a:avLst/>
          </a:prstGeom>
        </p:spPr>
      </p:pic>
    </p:spTree>
    <p:extLst>
      <p:ext uri="{BB962C8B-B14F-4D97-AF65-F5344CB8AC3E}">
        <p14:creationId xmlns:p14="http://schemas.microsoft.com/office/powerpoint/2010/main" val="255980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85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7" name="Google Shape;647;p51"/>
          <p:cNvSpPr txBox="1">
            <a:spLocks noGrp="1"/>
          </p:cNvSpPr>
          <p:nvPr>
            <p:ph idx="1"/>
          </p:nvPr>
        </p:nvSpPr>
        <p:spPr>
          <a:xfrm>
            <a:off x="838200" y="2261937"/>
            <a:ext cx="7060096" cy="3915026"/>
          </a:xfrm>
          <a:prstGeom prst="rect">
            <a:avLst/>
          </a:prstGeom>
          <a:noFill/>
          <a:ln>
            <a:noFill/>
          </a:ln>
        </p:spPr>
        <p:txBody>
          <a:bodyPr spcFirstLastPara="1" wrap="square" lIns="91425" tIns="45700" rIns="91425" bIns="45700" anchor="t" anchorCtr="0">
            <a:normAutofit/>
          </a:bodyPr>
          <a:lstStyle/>
          <a:p>
            <a:pPr marL="228600" lvl="0" indent="-228600" algn="l" rtl="0">
              <a:lnSpc>
                <a:spcPct val="114000"/>
              </a:lnSpc>
              <a:spcBef>
                <a:spcPts val="0"/>
              </a:spcBef>
              <a:spcAft>
                <a:spcPts val="600"/>
              </a:spcAft>
              <a:buClr>
                <a:schemeClr val="dk1"/>
              </a:buClr>
              <a:buSzPts val="2800"/>
              <a:buChar char="•"/>
            </a:pPr>
            <a:r>
              <a:rPr lang="en-GB" sz="2000" dirty="0">
                <a:latin typeface="Open Sans" panose="020B0606030504020204" pitchFamily="34" charset="0"/>
                <a:ea typeface="Open Sans" panose="020B0606030504020204" pitchFamily="34" charset="0"/>
                <a:cs typeface="Open Sans" panose="020B0606030504020204" pitchFamily="34" charset="0"/>
              </a:rPr>
              <a:t>OnSSET chooses the least-cost technology based only on the LCOE</a:t>
            </a:r>
            <a:endParaRPr sz="2000" dirty="0">
              <a:latin typeface="Open Sans" panose="020B0606030504020204" pitchFamily="34" charset="0"/>
              <a:ea typeface="Open Sans" panose="020B0606030504020204" pitchFamily="34" charset="0"/>
              <a:cs typeface="Open Sans" panose="020B0606030504020204" pitchFamily="34" charset="0"/>
            </a:endParaRPr>
          </a:p>
          <a:p>
            <a:pPr marL="228600" lvl="0" indent="-228600" algn="l" rtl="0">
              <a:lnSpc>
                <a:spcPct val="114000"/>
              </a:lnSpc>
              <a:spcBef>
                <a:spcPts val="1000"/>
              </a:spcBef>
              <a:spcAft>
                <a:spcPts val="600"/>
              </a:spcAft>
              <a:buClr>
                <a:schemeClr val="dk1"/>
              </a:buClr>
              <a:buSzPts val="2800"/>
              <a:buChar char="•"/>
            </a:pPr>
            <a:r>
              <a:rPr lang="en-GB" sz="2000" dirty="0">
                <a:latin typeface="Open Sans" panose="020B0606030504020204" pitchFamily="34" charset="0"/>
                <a:ea typeface="Open Sans" panose="020B0606030504020204" pitchFamily="34" charset="0"/>
                <a:cs typeface="Open Sans" panose="020B0606030504020204" pitchFamily="34" charset="0"/>
              </a:rPr>
              <a:t>Several input data (both GIS and non-GIS) are used to calculate the LCOE for each technology, taking into account generation, transmission and distribution costs. All the input data can be customized by the user in the GEP Scenario Generator </a:t>
            </a:r>
            <a:endParaRPr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Google Shape;313;p17"/>
          <p:cNvSpPr txBox="1">
            <a:spLocks/>
          </p:cNvSpPr>
          <p:nvPr/>
        </p:nvSpPr>
        <p:spPr>
          <a:xfrm>
            <a:off x="838200" y="1526967"/>
            <a:ext cx="10515600" cy="417930"/>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sz="2000" b="1" dirty="0">
                <a:solidFill>
                  <a:schemeClr val="accent5">
                    <a:lumMod val="60000"/>
                    <a:lumOff val="40000"/>
                  </a:schemeClr>
                </a:solidFill>
              </a:rPr>
              <a:t>Key take-away message, technology LCOE</a:t>
            </a:r>
          </a:p>
        </p:txBody>
      </p:sp>
      <p:sp>
        <p:nvSpPr>
          <p:cNvPr id="6" name="Google Shape;298;p15"/>
          <p:cNvSpPr txBox="1">
            <a:spLocks/>
          </p:cNvSpPr>
          <p:nvPr/>
        </p:nvSpPr>
        <p:spPr>
          <a:xfrm>
            <a:off x="838200" y="242135"/>
            <a:ext cx="10515600" cy="1325563"/>
          </a:xfrm>
          <a:prstGeom prst="rect">
            <a:avLst/>
          </a:prstGeom>
          <a:noFill/>
          <a:ln>
            <a:noFill/>
          </a:ln>
        </p:spPr>
        <p:txBody>
          <a:bodyPr spcFirstLastPara="1" vert="horz" wrap="square" lIns="91425" tIns="45700" rIns="91425" bIns="45700" rtlCol="0" anchor="b"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dirty="0"/>
              <a:t>9.2 Advanced theory VII</a:t>
            </a:r>
            <a:endParaRPr lang="en-GB" dirty="0">
              <a:solidFill>
                <a:srgbClr val="17375E"/>
              </a:solidFill>
            </a:endParaRPr>
          </a:p>
        </p:txBody>
      </p:sp>
      <p:sp>
        <p:nvSpPr>
          <p:cNvPr id="8" name="Oval 7">
            <a:extLst>
              <a:ext uri="{FF2B5EF4-FFF2-40B4-BE49-F238E27FC236}">
                <a16:creationId xmlns:a16="http://schemas.microsoft.com/office/drawing/2014/main" id="{BDE0BEAC-EABE-6F4A-9AF8-B6E92A132077}"/>
              </a:ext>
            </a:extLst>
          </p:cNvPr>
          <p:cNvSpPr/>
          <p:nvPr/>
        </p:nvSpPr>
        <p:spPr>
          <a:xfrm>
            <a:off x="7380146" y="86981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9_Slide10.mp3" descr="Track1_Lecture9_Slide10.mp3">
            <a:hlinkClick r:id="" action="ppaction://media"/>
            <a:extLst>
              <a:ext uri="{FF2B5EF4-FFF2-40B4-BE49-F238E27FC236}">
                <a16:creationId xmlns:a16="http://schemas.microsoft.com/office/drawing/2014/main" id="{51ECC34A-7E19-8A4D-9577-B27316F2BC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51511" y="943914"/>
            <a:ext cx="812800" cy="812800"/>
          </a:xfrm>
          <a:prstGeom prst="rect">
            <a:avLst/>
          </a:prstGeom>
        </p:spPr>
      </p:pic>
      <p:sp>
        <p:nvSpPr>
          <p:cNvPr id="9" name="Rectangle 8">
            <a:extLst>
              <a:ext uri="{FF2B5EF4-FFF2-40B4-BE49-F238E27FC236}">
                <a16:creationId xmlns:a16="http://schemas.microsoft.com/office/drawing/2014/main" id="{112A8906-57AF-DD4E-86B3-33832D471189}"/>
              </a:ext>
            </a:extLst>
          </p:cNvPr>
          <p:cNvSpPr/>
          <p:nvPr/>
        </p:nvSpPr>
        <p:spPr>
          <a:xfrm>
            <a:off x="838200" y="6121183"/>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5635726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39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1" name="Google Shape;661;p53"/>
          <p:cNvSpPr txBox="1">
            <a:spLocks noGrp="1"/>
          </p:cNvSpPr>
          <p:nvPr>
            <p:ph idx="1"/>
          </p:nvPr>
        </p:nvSpPr>
        <p:spPr>
          <a:xfrm>
            <a:off x="838200" y="2225841"/>
            <a:ext cx="10214810" cy="3911851"/>
          </a:xfrm>
          <a:prstGeom prst="rect">
            <a:avLst/>
          </a:prstGeom>
          <a:noFill/>
          <a:ln>
            <a:noFill/>
          </a:ln>
        </p:spPr>
        <p:txBody>
          <a:bodyPr spcFirstLastPara="1" wrap="square" lIns="91425" tIns="45700" rIns="91425" bIns="45700" anchor="t" anchorCtr="0">
            <a:noAutofit/>
          </a:bodyPr>
          <a:lstStyle/>
          <a:p>
            <a:pPr marL="228600" lvl="0" indent="-228600" algn="l" rtl="0">
              <a:lnSpc>
                <a:spcPct val="114000"/>
              </a:lnSpc>
              <a:spcBef>
                <a:spcPts val="0"/>
              </a:spcBef>
              <a:spcAft>
                <a:spcPts val="600"/>
              </a:spcAft>
              <a:buClr>
                <a:schemeClr val="dk1"/>
              </a:buClr>
              <a:buSzPts val="2800"/>
              <a:buChar char="•"/>
            </a:pPr>
            <a:r>
              <a:rPr lang="en-GB" sz="2000" dirty="0">
                <a:latin typeface="Open Sans"/>
              </a:rPr>
              <a:t>The OnSSET tool includes a prioritization algorithm to decide which settlements should be electrified if the target electrification rate is less than 100% (either in the intermediate year or in the end year).</a:t>
            </a:r>
            <a:endParaRPr lang="en-US" sz="2000" dirty="0">
              <a:latin typeface="Open Sans"/>
            </a:endParaRPr>
          </a:p>
          <a:p>
            <a:pPr>
              <a:lnSpc>
                <a:spcPct val="114000"/>
              </a:lnSpc>
              <a:spcAft>
                <a:spcPts val="600"/>
              </a:spcAft>
              <a:buClr>
                <a:schemeClr val="dk1"/>
              </a:buClr>
              <a:buSzPts val="2800"/>
            </a:pPr>
            <a:r>
              <a:rPr lang="en-GB" sz="2000" dirty="0">
                <a:latin typeface="Open Sans"/>
              </a:rPr>
              <a:t>The model will always calculate the least-cost pathway for 100% electrification, and then choose which of the settlements should be electrified based on a prior defined prioritization strategy to reach the lower target.</a:t>
            </a:r>
            <a:endParaRPr sz="2000" dirty="0">
              <a:latin typeface="Open Sans"/>
            </a:endParaRPr>
          </a:p>
          <a:p>
            <a:pPr marL="228600" lvl="0" indent="-228600" algn="l" rtl="0">
              <a:lnSpc>
                <a:spcPct val="114000"/>
              </a:lnSpc>
              <a:spcBef>
                <a:spcPts val="1000"/>
              </a:spcBef>
              <a:spcAft>
                <a:spcPts val="600"/>
              </a:spcAft>
              <a:buClr>
                <a:schemeClr val="dk1"/>
              </a:buClr>
              <a:buSzPts val="2800"/>
              <a:buChar char="•"/>
            </a:pPr>
            <a:r>
              <a:rPr lang="en-GB" sz="2000" dirty="0">
                <a:latin typeface="Open Sans"/>
              </a:rPr>
              <a:t>Currently there are two prioritization methods available: </a:t>
            </a:r>
            <a:r>
              <a:rPr lang="en-GB" sz="2000" b="1" dirty="0">
                <a:latin typeface="Open Sans"/>
              </a:rPr>
              <a:t>Baseline </a:t>
            </a:r>
            <a:r>
              <a:rPr lang="en-GB" sz="2000" dirty="0">
                <a:latin typeface="Open Sans"/>
              </a:rPr>
              <a:t>and </a:t>
            </a:r>
            <a:r>
              <a:rPr lang="en-GB" sz="2000" b="1" dirty="0">
                <a:latin typeface="Open Sans"/>
              </a:rPr>
              <a:t>Intensification</a:t>
            </a:r>
            <a:endParaRPr sz="2000" dirty="0">
              <a:latin typeface="Calibri" panose="020F0502020204030204"/>
              <a:cs typeface="Calibri" panose="020F0502020204030204"/>
            </a:endParaRPr>
          </a:p>
        </p:txBody>
      </p:sp>
      <p:sp>
        <p:nvSpPr>
          <p:cNvPr id="5" name="Google Shape;313;p17"/>
          <p:cNvSpPr txBox="1">
            <a:spLocks/>
          </p:cNvSpPr>
          <p:nvPr/>
        </p:nvSpPr>
        <p:spPr>
          <a:xfrm>
            <a:off x="838200" y="1526967"/>
            <a:ext cx="10515600" cy="417930"/>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sz="2000" b="1" dirty="0">
                <a:solidFill>
                  <a:schemeClr val="accent5">
                    <a:lumMod val="60000"/>
                    <a:lumOff val="40000"/>
                  </a:schemeClr>
                </a:solidFill>
              </a:rPr>
              <a:t>Prioritization algorithm</a:t>
            </a:r>
          </a:p>
        </p:txBody>
      </p:sp>
      <p:sp>
        <p:nvSpPr>
          <p:cNvPr id="6" name="Google Shape;298;p15"/>
          <p:cNvSpPr txBox="1">
            <a:spLocks/>
          </p:cNvSpPr>
          <p:nvPr/>
        </p:nvSpPr>
        <p:spPr>
          <a:xfrm>
            <a:off x="838200" y="242135"/>
            <a:ext cx="10515600" cy="1325563"/>
          </a:xfrm>
          <a:prstGeom prst="rect">
            <a:avLst/>
          </a:prstGeom>
          <a:noFill/>
          <a:ln>
            <a:noFill/>
          </a:ln>
        </p:spPr>
        <p:txBody>
          <a:bodyPr spcFirstLastPara="1" vert="horz" wrap="square" lIns="91425" tIns="45700" rIns="91425" bIns="45700" rtlCol="0" anchor="b"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dirty="0"/>
              <a:t>9.2 Advanced theory VII</a:t>
            </a:r>
            <a:endParaRPr lang="en-GB" dirty="0">
              <a:solidFill>
                <a:srgbClr val="17375E"/>
              </a:solidFill>
            </a:endParaRPr>
          </a:p>
        </p:txBody>
      </p:sp>
      <p:sp>
        <p:nvSpPr>
          <p:cNvPr id="8" name="Rectangle 7"/>
          <p:cNvSpPr/>
          <p:nvPr/>
        </p:nvSpPr>
        <p:spPr>
          <a:xfrm>
            <a:off x="838200" y="6144705"/>
            <a:ext cx="2728632" cy="246221"/>
          </a:xfrm>
          <a:prstGeom prst="rect">
            <a:avLst/>
          </a:prstGeom>
        </p:spPr>
        <p:txBody>
          <a:bodyPr wrap="none" lIns="91440" tIns="45720" rIns="91440" bIns="45720" anchor="t">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Adapted from Sahlberg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Oval 6">
            <a:extLst>
              <a:ext uri="{FF2B5EF4-FFF2-40B4-BE49-F238E27FC236}">
                <a16:creationId xmlns:a16="http://schemas.microsoft.com/office/drawing/2014/main" id="{554BD8B7-A24E-9D4B-9D7E-46D6D0B0417D}"/>
              </a:ext>
            </a:extLst>
          </p:cNvPr>
          <p:cNvSpPr/>
          <p:nvPr/>
        </p:nvSpPr>
        <p:spPr>
          <a:xfrm>
            <a:off x="7380146" y="86981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9_Slide11.mp3" descr="Track1_Lecture9_Slide11.mp3">
            <a:hlinkClick r:id="" action="ppaction://media"/>
            <a:extLst>
              <a:ext uri="{FF2B5EF4-FFF2-40B4-BE49-F238E27FC236}">
                <a16:creationId xmlns:a16="http://schemas.microsoft.com/office/drawing/2014/main" id="{D1FF73DC-B007-BB4F-9D49-1A981BCAE1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51511" y="941181"/>
            <a:ext cx="812800" cy="812800"/>
          </a:xfrm>
          <a:prstGeom prst="rect">
            <a:avLst/>
          </a:prstGeom>
        </p:spPr>
      </p:pic>
    </p:spTree>
    <p:extLst>
      <p:ext uri="{BB962C8B-B14F-4D97-AF65-F5344CB8AC3E}">
        <p14:creationId xmlns:p14="http://schemas.microsoft.com/office/powerpoint/2010/main" val="370509560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24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8" name="Google Shape;668;p54"/>
          <p:cNvSpPr txBox="1">
            <a:spLocks noGrp="1"/>
          </p:cNvSpPr>
          <p:nvPr>
            <p:ph idx="1"/>
          </p:nvPr>
        </p:nvSpPr>
        <p:spPr>
          <a:xfrm>
            <a:off x="838199" y="2129589"/>
            <a:ext cx="10346635" cy="4231305"/>
          </a:xfrm>
          <a:prstGeom prst="rect">
            <a:avLst/>
          </a:prstGeom>
          <a:noFill/>
          <a:ln>
            <a:noFill/>
          </a:ln>
        </p:spPr>
        <p:txBody>
          <a:bodyPr spcFirstLastPara="1" wrap="square" lIns="91425" tIns="45700" rIns="91425" bIns="45700" anchor="t" anchorCtr="0">
            <a:noAutofit/>
          </a:bodyPr>
          <a:lstStyle/>
          <a:p>
            <a:pPr marL="228600" lvl="0" indent="-228600" algn="l" rtl="0">
              <a:lnSpc>
                <a:spcPct val="114000"/>
              </a:lnSpc>
              <a:spcBef>
                <a:spcPts val="0"/>
              </a:spcBef>
              <a:spcAft>
                <a:spcPts val="300"/>
              </a:spcAft>
              <a:buClr>
                <a:schemeClr val="dk1"/>
              </a:buClr>
              <a:buSzPts val="2800"/>
              <a:buChar char="•"/>
            </a:pPr>
            <a:r>
              <a:rPr lang="en-GB" sz="2000" b="1" dirty="0">
                <a:latin typeface="Open Sans SemiBold" panose="020B0606030504020204" pitchFamily="34" charset="0"/>
                <a:ea typeface="Open Sans SemiBold" panose="020B0606030504020204" pitchFamily="34" charset="0"/>
                <a:cs typeface="Open Sans SemiBold" panose="020B0606030504020204" pitchFamily="34" charset="0"/>
              </a:rPr>
              <a:t>Prioritization option: </a:t>
            </a:r>
            <a:r>
              <a:rPr lang="en-GB" sz="2000" b="1" dirty="0">
                <a:latin typeface="Open Sans" panose="020B0606030504020204" pitchFamily="34" charset="0"/>
                <a:ea typeface="Open Sans" panose="020B0606030504020204" pitchFamily="34" charset="0"/>
                <a:cs typeface="Open Sans" panose="020B0606030504020204" pitchFamily="34" charset="0"/>
              </a:rPr>
              <a:t>Baseline</a:t>
            </a:r>
            <a:br>
              <a:rPr lang="en-GB" sz="2000" dirty="0">
                <a:latin typeface="Open Sans" panose="020B0606030504020204" pitchFamily="34" charset="0"/>
                <a:ea typeface="Open Sans" panose="020B0606030504020204" pitchFamily="34" charset="0"/>
                <a:cs typeface="Open Sans" panose="020B0606030504020204" pitchFamily="34" charset="0"/>
              </a:rPr>
            </a:br>
            <a:r>
              <a:rPr lang="en-GB" sz="2000" dirty="0">
                <a:latin typeface="Open Sans" panose="020B0606030504020204" pitchFamily="34" charset="0"/>
                <a:ea typeface="Open Sans" panose="020B0606030504020204" pitchFamily="34" charset="0"/>
                <a:cs typeface="Open Sans" panose="020B0606030504020204" pitchFamily="34" charset="0"/>
              </a:rPr>
              <a:t>This option will first prioritize </a:t>
            </a:r>
            <a:r>
              <a:rPr lang="en-GB" sz="2000" i="1" dirty="0">
                <a:latin typeface="Open Sans" panose="020B0606030504020204" pitchFamily="34" charset="0"/>
                <a:ea typeface="Open Sans" panose="020B0606030504020204" pitchFamily="34" charset="0"/>
                <a:cs typeface="Open Sans" panose="020B0606030504020204" pitchFamily="34" charset="0"/>
              </a:rPr>
              <a:t>densification</a:t>
            </a:r>
            <a:r>
              <a:rPr lang="en-GB" sz="2000" dirty="0">
                <a:latin typeface="Open Sans" panose="020B0606030504020204" pitchFamily="34" charset="0"/>
                <a:ea typeface="Open Sans" panose="020B0606030504020204" pitchFamily="34" charset="0"/>
                <a:cs typeface="Open Sans" panose="020B0606030504020204" pitchFamily="34" charset="0"/>
              </a:rPr>
              <a:t>, i.e., increase electricity access in settlements already connected to the grid. In the second step the remaining settlements will be prioritized based on the lowest investment cost per capita.</a:t>
            </a:r>
            <a:endParaRPr lang="en-US" sz="2000" dirty="0">
              <a:latin typeface="Open Sans" panose="020B0606030504020204" pitchFamily="34" charset="0"/>
              <a:ea typeface="Open Sans" panose="020B0606030504020204" pitchFamily="34" charset="0"/>
              <a:cs typeface="Open Sans" panose="020B0606030504020204" pitchFamily="34" charset="0"/>
            </a:endParaRPr>
          </a:p>
          <a:p>
            <a:pPr>
              <a:lnSpc>
                <a:spcPct val="114000"/>
              </a:lnSpc>
              <a:spcAft>
                <a:spcPts val="300"/>
              </a:spcAft>
              <a:buClr>
                <a:schemeClr val="dk1"/>
              </a:buClr>
              <a:buSzPts val="2800"/>
            </a:pPr>
            <a:r>
              <a:rPr lang="en-GB" sz="2000" b="1" dirty="0">
                <a:latin typeface="Open Sans SemiBold" panose="020B0606030504020204" pitchFamily="34" charset="0"/>
                <a:ea typeface="Open Sans SemiBold" panose="020B0606030504020204" pitchFamily="34" charset="0"/>
                <a:cs typeface="Open Sans SemiBold" panose="020B0606030504020204" pitchFamily="34" charset="0"/>
              </a:rPr>
              <a:t>Prioritization option: </a:t>
            </a:r>
            <a:r>
              <a:rPr lang="en-GB" sz="2000" b="1" dirty="0">
                <a:latin typeface="Open Sans" panose="020B0606030504020204" pitchFamily="34" charset="0"/>
                <a:ea typeface="Open Sans" panose="020B0606030504020204" pitchFamily="34" charset="0"/>
                <a:cs typeface="Open Sans" panose="020B0606030504020204" pitchFamily="34" charset="0"/>
              </a:rPr>
              <a:t>Intensification</a:t>
            </a:r>
            <a:br>
              <a:rPr lang="en-GB" sz="2000" dirty="0">
                <a:latin typeface="Open Sans" panose="020B0606030504020204" pitchFamily="34" charset="0"/>
                <a:ea typeface="Open Sans" panose="020B0606030504020204" pitchFamily="34" charset="0"/>
                <a:cs typeface="Open Sans" panose="020B0606030504020204" pitchFamily="34" charset="0"/>
              </a:rPr>
            </a:br>
            <a:r>
              <a:rPr lang="en-GB" sz="2000" dirty="0">
                <a:latin typeface="Open Sans" panose="020B0606030504020204" pitchFamily="34" charset="0"/>
                <a:ea typeface="Open Sans" panose="020B0606030504020204" pitchFamily="34" charset="0"/>
                <a:cs typeface="Open Sans" panose="020B0606030504020204" pitchFamily="34" charset="0"/>
              </a:rPr>
              <a:t>This option will again prioritize </a:t>
            </a:r>
            <a:r>
              <a:rPr lang="en-GB" sz="2000" i="1" dirty="0">
                <a:latin typeface="Open Sans" panose="020B0606030504020204" pitchFamily="34" charset="0"/>
                <a:ea typeface="Open Sans" panose="020B0606030504020204" pitchFamily="34" charset="0"/>
                <a:cs typeface="Open Sans" panose="020B0606030504020204" pitchFamily="34" charset="0"/>
              </a:rPr>
              <a:t>densification</a:t>
            </a:r>
            <a:r>
              <a:rPr lang="en-GB" sz="2000" dirty="0">
                <a:latin typeface="Open Sans" panose="020B0606030504020204" pitchFamily="34" charset="0"/>
                <a:ea typeface="Open Sans" panose="020B0606030504020204" pitchFamily="34" charset="0"/>
                <a:cs typeface="Open Sans" panose="020B0606030504020204" pitchFamily="34" charset="0"/>
              </a:rPr>
              <a:t> first. As the second step it will prioritize </a:t>
            </a:r>
            <a:r>
              <a:rPr lang="en-GB" sz="2000" i="1" dirty="0">
                <a:latin typeface="Open Sans" panose="020B0606030504020204" pitchFamily="34" charset="0"/>
                <a:ea typeface="Open Sans" panose="020B0606030504020204" pitchFamily="34" charset="0"/>
                <a:cs typeface="Open Sans" panose="020B0606030504020204" pitchFamily="34" charset="0"/>
              </a:rPr>
              <a:t>intensification</a:t>
            </a:r>
            <a:r>
              <a:rPr lang="en-GB" sz="2000" dirty="0">
                <a:latin typeface="Open Sans" panose="020B0606030504020204" pitchFamily="34" charset="0"/>
                <a:ea typeface="Open Sans" panose="020B0606030504020204" pitchFamily="34" charset="0"/>
                <a:cs typeface="Open Sans" panose="020B0606030504020204" pitchFamily="34" charset="0"/>
              </a:rPr>
              <a:t>, i.e., to connect all settlements close to the existing network (regardless of whether grid-connection is the least-cost option or not). The distance in km for intensification is defined by the user. As a third and final step, settlements will again be prioritized based on lowest investment cost per capita.</a:t>
            </a:r>
          </a:p>
        </p:txBody>
      </p:sp>
      <p:sp>
        <p:nvSpPr>
          <p:cNvPr id="6" name="Google Shape;313;p17"/>
          <p:cNvSpPr txBox="1">
            <a:spLocks/>
          </p:cNvSpPr>
          <p:nvPr/>
        </p:nvSpPr>
        <p:spPr>
          <a:xfrm>
            <a:off x="838200" y="1526967"/>
            <a:ext cx="10515600" cy="417930"/>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sz="2000" b="1" dirty="0">
                <a:solidFill>
                  <a:schemeClr val="accent5">
                    <a:lumMod val="60000"/>
                    <a:lumOff val="40000"/>
                  </a:schemeClr>
                </a:solidFill>
              </a:rPr>
              <a:t>Prioritization algorithm</a:t>
            </a:r>
          </a:p>
        </p:txBody>
      </p:sp>
      <p:sp>
        <p:nvSpPr>
          <p:cNvPr id="7" name="Google Shape;298;p15"/>
          <p:cNvSpPr txBox="1">
            <a:spLocks/>
          </p:cNvSpPr>
          <p:nvPr/>
        </p:nvSpPr>
        <p:spPr>
          <a:xfrm>
            <a:off x="838200" y="242135"/>
            <a:ext cx="10515600" cy="1325563"/>
          </a:xfrm>
          <a:prstGeom prst="rect">
            <a:avLst/>
          </a:prstGeom>
          <a:noFill/>
          <a:ln>
            <a:noFill/>
          </a:ln>
        </p:spPr>
        <p:txBody>
          <a:bodyPr spcFirstLastPara="1" vert="horz" wrap="square" lIns="91425" tIns="45700" rIns="91425" bIns="45700" rtlCol="0" anchor="b"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dirty="0"/>
              <a:t>9.2 Advanced theory VII</a:t>
            </a:r>
            <a:endParaRPr lang="en-GB" dirty="0">
              <a:solidFill>
                <a:srgbClr val="17375E"/>
              </a:solidFill>
            </a:endParaRPr>
          </a:p>
        </p:txBody>
      </p:sp>
      <p:sp>
        <p:nvSpPr>
          <p:cNvPr id="8" name="Oval 7">
            <a:extLst>
              <a:ext uri="{FF2B5EF4-FFF2-40B4-BE49-F238E27FC236}">
                <a16:creationId xmlns:a16="http://schemas.microsoft.com/office/drawing/2014/main" id="{464CF9C8-EABA-5947-9B81-1ABE33B383B1}"/>
              </a:ext>
            </a:extLst>
          </p:cNvPr>
          <p:cNvSpPr/>
          <p:nvPr/>
        </p:nvSpPr>
        <p:spPr>
          <a:xfrm>
            <a:off x="7380146" y="86981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9_Slide12.mp3" descr="Track1_Lecture9_Slide12.mp3">
            <a:hlinkClick r:id="" action="ppaction://media"/>
            <a:extLst>
              <a:ext uri="{FF2B5EF4-FFF2-40B4-BE49-F238E27FC236}">
                <a16:creationId xmlns:a16="http://schemas.microsoft.com/office/drawing/2014/main" id="{805635BA-17A1-6843-ADC5-3D1705019C1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51511" y="946517"/>
            <a:ext cx="812800" cy="812800"/>
          </a:xfrm>
          <a:prstGeom prst="rect">
            <a:avLst/>
          </a:prstGeom>
        </p:spPr>
      </p:pic>
      <p:sp>
        <p:nvSpPr>
          <p:cNvPr id="10" name="Rectangle 9">
            <a:extLst>
              <a:ext uri="{FF2B5EF4-FFF2-40B4-BE49-F238E27FC236}">
                <a16:creationId xmlns:a16="http://schemas.microsoft.com/office/drawing/2014/main" id="{ADBDDF1C-8898-F84E-B9BD-14054C77DB09}"/>
              </a:ext>
            </a:extLst>
          </p:cNvPr>
          <p:cNvSpPr/>
          <p:nvPr/>
        </p:nvSpPr>
        <p:spPr>
          <a:xfrm>
            <a:off x="838200" y="6121183"/>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0758257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18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5" name="Google Shape;675;p55"/>
          <p:cNvSpPr txBox="1">
            <a:spLocks noGrp="1"/>
          </p:cNvSpPr>
          <p:nvPr>
            <p:ph idx="1"/>
          </p:nvPr>
        </p:nvSpPr>
        <p:spPr>
          <a:xfrm>
            <a:off x="838200" y="2093495"/>
            <a:ext cx="10515600" cy="3753852"/>
          </a:xfrm>
          <a:prstGeom prst="rect">
            <a:avLst/>
          </a:prstGeom>
          <a:noFill/>
          <a:ln>
            <a:noFill/>
          </a:ln>
        </p:spPr>
        <p:txBody>
          <a:bodyPr spcFirstLastPara="1" wrap="square" lIns="91425" tIns="45700" rIns="91425" bIns="45700" anchor="t" anchorCtr="0">
            <a:noAutofit/>
          </a:bodyPr>
          <a:lstStyle/>
          <a:p>
            <a:pPr marL="228600" lvl="0" indent="-228600" algn="l" rtl="0">
              <a:lnSpc>
                <a:spcPct val="114000"/>
              </a:lnSpc>
              <a:spcBef>
                <a:spcPts val="0"/>
              </a:spcBef>
              <a:spcAft>
                <a:spcPts val="300"/>
              </a:spcAft>
              <a:buClr>
                <a:schemeClr val="dk1"/>
              </a:buClr>
              <a:buSzPts val="2400"/>
              <a:buChar char="•"/>
            </a:pPr>
            <a:r>
              <a:rPr lang="en-GB" sz="2000" dirty="0">
                <a:latin typeface="Open Sans"/>
              </a:rPr>
              <a:t>Two limitations may be imposed on the grid by the user: grid capacity generation limit and grid connections limit. That is, in the first time-step, the user may limit how much generation capacity may realistically be added to the grid and how many grid connections may realistically be achieved. </a:t>
            </a:r>
            <a:endParaRPr lang="en-US" sz="2000" dirty="0">
              <a:latin typeface="Open Sans"/>
            </a:endParaRPr>
          </a:p>
          <a:p>
            <a:pPr marL="228600" lvl="0" indent="-228600" algn="l" rtl="0">
              <a:lnSpc>
                <a:spcPct val="114000"/>
              </a:lnSpc>
              <a:spcBef>
                <a:spcPts val="1000"/>
              </a:spcBef>
              <a:spcAft>
                <a:spcPts val="300"/>
              </a:spcAft>
              <a:buClr>
                <a:schemeClr val="dk1"/>
              </a:buClr>
              <a:buSzPts val="2400"/>
              <a:buChar char="•"/>
            </a:pPr>
            <a:r>
              <a:rPr lang="en-GB" sz="2000" dirty="0">
                <a:latin typeface="Open Sans"/>
              </a:rPr>
              <a:t>If either of these limits is met in the grid-extension algorithm, it will be terminated, and the remaining settlements will only be off-grid candidates.</a:t>
            </a:r>
            <a:endParaRPr sz="2000" dirty="0">
              <a:latin typeface="Open Sans"/>
            </a:endParaRPr>
          </a:p>
          <a:p>
            <a:pPr marL="228600" lvl="0" indent="-228600" algn="l" rtl="0">
              <a:lnSpc>
                <a:spcPct val="114000"/>
              </a:lnSpc>
              <a:spcBef>
                <a:spcPts val="1000"/>
              </a:spcBef>
              <a:spcAft>
                <a:spcPts val="300"/>
              </a:spcAft>
              <a:buClr>
                <a:schemeClr val="dk1"/>
              </a:buClr>
              <a:buSzPts val="2400"/>
              <a:buChar char="•"/>
            </a:pPr>
            <a:r>
              <a:rPr lang="en-GB" sz="2000" dirty="0">
                <a:latin typeface="Open Sans"/>
              </a:rPr>
              <a:t>Grid capacity limit: X MW of generation capacity/year connected to the national grid</a:t>
            </a:r>
            <a:endParaRPr sz="2000" dirty="0">
              <a:latin typeface="Open Sans"/>
            </a:endParaRPr>
          </a:p>
          <a:p>
            <a:pPr marL="228600" lvl="0" indent="-228600" algn="l" rtl="0">
              <a:lnSpc>
                <a:spcPct val="114000"/>
              </a:lnSpc>
              <a:spcBef>
                <a:spcPts val="1000"/>
              </a:spcBef>
              <a:spcAft>
                <a:spcPts val="300"/>
              </a:spcAft>
              <a:buClr>
                <a:schemeClr val="dk1"/>
              </a:buClr>
              <a:buSzPts val="2400"/>
              <a:buChar char="•"/>
            </a:pPr>
            <a:r>
              <a:rPr lang="en-GB" sz="2000" dirty="0">
                <a:latin typeface="Open Sans"/>
              </a:rPr>
              <a:t>Grid connections limit: X households connected to the grid/year</a:t>
            </a:r>
            <a:br>
              <a:rPr lang="en-GB" sz="1600" dirty="0"/>
            </a:br>
            <a:endParaRPr sz="1600" dirty="0"/>
          </a:p>
        </p:txBody>
      </p:sp>
      <p:sp>
        <p:nvSpPr>
          <p:cNvPr id="5" name="Google Shape;313;p17"/>
          <p:cNvSpPr txBox="1">
            <a:spLocks/>
          </p:cNvSpPr>
          <p:nvPr/>
        </p:nvSpPr>
        <p:spPr>
          <a:xfrm>
            <a:off x="838200" y="1526967"/>
            <a:ext cx="10515600" cy="417930"/>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US" sz="2000" b="1" dirty="0">
                <a:solidFill>
                  <a:schemeClr val="accent5">
                    <a:lumMod val="60000"/>
                    <a:lumOff val="40000"/>
                  </a:schemeClr>
                </a:solidFill>
              </a:rPr>
              <a:t>Grid capacity and connections limits</a:t>
            </a:r>
            <a:endParaRPr lang="en-GB" sz="2000" b="1" dirty="0">
              <a:solidFill>
                <a:schemeClr val="accent5">
                  <a:lumMod val="60000"/>
                  <a:lumOff val="40000"/>
                </a:schemeClr>
              </a:solidFill>
            </a:endParaRPr>
          </a:p>
        </p:txBody>
      </p:sp>
      <p:sp>
        <p:nvSpPr>
          <p:cNvPr id="6" name="Google Shape;298;p15"/>
          <p:cNvSpPr txBox="1">
            <a:spLocks/>
          </p:cNvSpPr>
          <p:nvPr/>
        </p:nvSpPr>
        <p:spPr>
          <a:xfrm>
            <a:off x="838200" y="242135"/>
            <a:ext cx="10515600" cy="1325563"/>
          </a:xfrm>
          <a:prstGeom prst="rect">
            <a:avLst/>
          </a:prstGeom>
          <a:noFill/>
          <a:ln>
            <a:noFill/>
          </a:ln>
        </p:spPr>
        <p:txBody>
          <a:bodyPr spcFirstLastPara="1" vert="horz" wrap="square" lIns="91425" tIns="45700" rIns="91425" bIns="45700" rtlCol="0" anchor="b"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dirty="0"/>
              <a:t>9.2 Advanced theory VII</a:t>
            </a:r>
            <a:endParaRPr lang="en-GB" dirty="0">
              <a:solidFill>
                <a:srgbClr val="17375E"/>
              </a:solidFill>
            </a:endParaRPr>
          </a:p>
        </p:txBody>
      </p:sp>
      <p:sp>
        <p:nvSpPr>
          <p:cNvPr id="7" name="Oval 6">
            <a:extLst>
              <a:ext uri="{FF2B5EF4-FFF2-40B4-BE49-F238E27FC236}">
                <a16:creationId xmlns:a16="http://schemas.microsoft.com/office/drawing/2014/main" id="{CAB3A3BB-4A30-DD41-A60F-2D2EB8546BDC}"/>
              </a:ext>
            </a:extLst>
          </p:cNvPr>
          <p:cNvSpPr/>
          <p:nvPr/>
        </p:nvSpPr>
        <p:spPr>
          <a:xfrm>
            <a:off x="7380146" y="86981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9_Slide13.mp3" descr="Track1_Lecture9_Slide13.mp3">
            <a:hlinkClick r:id="" action="ppaction://media"/>
            <a:extLst>
              <a:ext uri="{FF2B5EF4-FFF2-40B4-BE49-F238E27FC236}">
                <a16:creationId xmlns:a16="http://schemas.microsoft.com/office/drawing/2014/main" id="{34E6FEA2-F124-5D44-A2E1-FFFD18EAAD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51511" y="941181"/>
            <a:ext cx="812800" cy="812800"/>
          </a:xfrm>
          <a:prstGeom prst="rect">
            <a:avLst/>
          </a:prstGeom>
        </p:spPr>
      </p:pic>
      <p:sp>
        <p:nvSpPr>
          <p:cNvPr id="9" name="Rectangle 8">
            <a:extLst>
              <a:ext uri="{FF2B5EF4-FFF2-40B4-BE49-F238E27FC236}">
                <a16:creationId xmlns:a16="http://schemas.microsoft.com/office/drawing/2014/main" id="{5C1C12E6-99FF-8445-B73E-0D29EA27840C}"/>
              </a:ext>
            </a:extLst>
          </p:cNvPr>
          <p:cNvSpPr/>
          <p:nvPr/>
        </p:nvSpPr>
        <p:spPr>
          <a:xfrm>
            <a:off x="838200" y="6121183"/>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4475871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38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Lecture 9.2 References</a:t>
            </a:r>
          </a:p>
        </p:txBody>
      </p:sp>
      <p:sp>
        <p:nvSpPr>
          <p:cNvPr id="5" name="Rectangle 4"/>
          <p:cNvSpPr/>
          <p:nvPr/>
        </p:nvSpPr>
        <p:spPr>
          <a:xfrm>
            <a:off x="838200" y="1803645"/>
            <a:ext cx="4993257" cy="1754326"/>
          </a:xfrm>
          <a:prstGeom prst="rect">
            <a:avLst/>
          </a:prstGeom>
        </p:spPr>
        <p:txBody>
          <a:bodyPr wrap="square">
            <a:spAutoFit/>
          </a:bodyPr>
          <a:lstStyle/>
          <a:p>
            <a:r>
              <a:rPr lang="sv-SE" dirty="0">
                <a:latin typeface="Open Sans" panose="020B0606030504020204" pitchFamily="34" charset="0"/>
                <a:ea typeface="Open Sans" panose="020B0606030504020204" pitchFamily="34" charset="0"/>
                <a:cs typeface="Open Sans" panose="020B0606030504020204" pitchFamily="34" charset="0"/>
              </a:rPr>
              <a:t>Sahlberg, A., Khavari, B., Korkovelos, A., Mentis, D., n.d. Lecture 6: Advanced theory of GEP Scenario Generator [WWW Document]. OnSSET Teaching Kit. URL </a:t>
            </a:r>
            <a:r>
              <a:rPr lang="sv-SE" dirty="0">
                <a:latin typeface="Open Sans" panose="020B0606030504020204" pitchFamily="34" charset="0"/>
                <a:ea typeface="Open Sans" panose="020B0606030504020204" pitchFamily="34" charset="0"/>
                <a:cs typeface="Open Sans" panose="020B0606030504020204" pitchFamily="34" charset="0"/>
                <a:hlinkClick r:id="rId2"/>
              </a:rPr>
              <a:t>https://onsset.github.io/teaching_kit/courses/module_3/Lecture%206/</a:t>
            </a:r>
            <a:r>
              <a:rPr lang="sv-SE" dirty="0">
                <a:latin typeface="Open Sans" panose="020B0606030504020204" pitchFamily="34" charset="0"/>
                <a:ea typeface="Open Sans" panose="020B0606030504020204" pitchFamily="34" charset="0"/>
                <a:cs typeface="Open Sans" panose="020B0606030504020204" pitchFamily="34" charset="0"/>
              </a:rPr>
              <a:t>  (accessed 2.18.21).</a:t>
            </a:r>
            <a:endParaRPr lang="sv-SE"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22028696"/>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9" name="Google Shape;189;p3"/>
          <p:cNvSpPr txBox="1">
            <a:spLocks noGrp="1"/>
          </p:cNvSpPr>
          <p:nvPr>
            <p:ph idx="1"/>
          </p:nvPr>
        </p:nvSpPr>
        <p:spPr>
          <a:xfrm>
            <a:off x="838200" y="2298032"/>
            <a:ext cx="7166113" cy="3878931"/>
          </a:xfrm>
          <a:prstGeom prst="rect">
            <a:avLst/>
          </a:prstGeom>
          <a:noFill/>
          <a:ln>
            <a:noFill/>
          </a:ln>
        </p:spPr>
        <p:txBody>
          <a:bodyPr spcFirstLastPara="1" vert="horz" wrap="square" lIns="91425" tIns="45700" rIns="91425" bIns="45700" rtlCol="0" anchor="t" anchorCtr="0">
            <a:normAutofit/>
          </a:bodyPr>
          <a:lstStyle/>
          <a:p>
            <a:pPr marL="0" indent="0">
              <a:lnSpc>
                <a:spcPct val="114000"/>
              </a:lnSpc>
              <a:spcBef>
                <a:spcPts val="0"/>
              </a:spcBef>
              <a:spcAft>
                <a:spcPts val="600"/>
              </a:spcAft>
              <a:buClr>
                <a:schemeClr val="dk1"/>
              </a:buClr>
              <a:buSzPts val="3200"/>
              <a:buNone/>
            </a:pPr>
            <a:r>
              <a:rPr lang="en-GB" sz="2000" dirty="0">
                <a:latin typeface="Open Sans" panose="020B0606030504020204"/>
              </a:rPr>
              <a:t>A few things to consider:</a:t>
            </a:r>
          </a:p>
          <a:p>
            <a:pPr marL="342900" indent="-342900">
              <a:lnSpc>
                <a:spcPct val="114000"/>
              </a:lnSpc>
              <a:spcBef>
                <a:spcPts val="640"/>
              </a:spcBef>
              <a:spcAft>
                <a:spcPts val="600"/>
              </a:spcAft>
              <a:buClr>
                <a:schemeClr val="dk1"/>
              </a:buClr>
              <a:buSzPts val="3200"/>
            </a:pPr>
            <a:r>
              <a:rPr lang="en-GB" sz="2000" dirty="0">
                <a:latin typeface="Open Sans" panose="020B0606030504020204"/>
              </a:rPr>
              <a:t>Who is your target audience (minister, students, researchers, journalist, etc.)?</a:t>
            </a:r>
          </a:p>
          <a:p>
            <a:pPr marL="342900" indent="-342900">
              <a:lnSpc>
                <a:spcPct val="114000"/>
              </a:lnSpc>
              <a:spcBef>
                <a:spcPts val="640"/>
              </a:spcBef>
              <a:spcAft>
                <a:spcPts val="600"/>
              </a:spcAft>
              <a:buClr>
                <a:schemeClr val="dk1"/>
              </a:buClr>
              <a:buSzPts val="3200"/>
            </a:pPr>
            <a:r>
              <a:rPr lang="en-GB" sz="2000" dirty="0">
                <a:latin typeface="Open Sans" panose="020B0606030504020204"/>
              </a:rPr>
              <a:t>What is their background knowledge?</a:t>
            </a:r>
          </a:p>
          <a:p>
            <a:pPr marL="342900" indent="-342900">
              <a:lnSpc>
                <a:spcPct val="114000"/>
              </a:lnSpc>
              <a:spcBef>
                <a:spcPts val="640"/>
              </a:spcBef>
              <a:spcAft>
                <a:spcPts val="600"/>
              </a:spcAft>
              <a:buClr>
                <a:schemeClr val="dk1"/>
              </a:buClr>
              <a:buSzPts val="3200"/>
            </a:pPr>
            <a:r>
              <a:rPr lang="en-GB" sz="2000" dirty="0">
                <a:latin typeface="Open Sans" panose="020B0606030504020204"/>
              </a:rPr>
              <a:t>What is the most important thing they need to hear and remember from the presentation?</a:t>
            </a:r>
          </a:p>
          <a:p>
            <a:pPr marL="342900" indent="-342900">
              <a:lnSpc>
                <a:spcPct val="114000"/>
              </a:lnSpc>
              <a:spcBef>
                <a:spcPts val="640"/>
              </a:spcBef>
              <a:spcAft>
                <a:spcPts val="600"/>
              </a:spcAft>
              <a:buClr>
                <a:schemeClr val="dk1"/>
              </a:buClr>
              <a:buSzPts val="3200"/>
            </a:pPr>
            <a:r>
              <a:rPr lang="en-GB" sz="2000" dirty="0">
                <a:latin typeface="Open Sans" panose="020B0606030504020204"/>
              </a:rPr>
              <a:t>How much time do you have?</a:t>
            </a:r>
          </a:p>
        </p:txBody>
      </p:sp>
      <p:sp>
        <p:nvSpPr>
          <p:cNvPr id="4" name="Rectangle 3"/>
          <p:cNvSpPr/>
          <p:nvPr/>
        </p:nvSpPr>
        <p:spPr>
          <a:xfrm>
            <a:off x="838200" y="6121543"/>
            <a:ext cx="1786066"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Khavari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p:cNvSpPr>
            <a:spLocks noGrp="1"/>
          </p:cNvSpPr>
          <p:nvPr>
            <p:ph type="title"/>
          </p:nvPr>
        </p:nvSpPr>
        <p:spPr>
          <a:xfrm>
            <a:off x="838200" y="365125"/>
            <a:ext cx="5133109" cy="1325563"/>
          </a:xfrm>
        </p:spPr>
        <p:txBody>
          <a:bodyPr/>
          <a:lstStyle/>
          <a:p>
            <a:r>
              <a:rPr lang="sv-SE" dirty="0"/>
              <a:t>9.3 Structuring your presentation</a:t>
            </a:r>
            <a:endParaRPr lang="en-GB" dirty="0"/>
          </a:p>
        </p:txBody>
      </p:sp>
      <p:sp>
        <p:nvSpPr>
          <p:cNvPr id="6" name="Google Shape;313;p17"/>
          <p:cNvSpPr txBox="1">
            <a:spLocks/>
          </p:cNvSpPr>
          <p:nvPr/>
        </p:nvSpPr>
        <p:spPr>
          <a:xfrm>
            <a:off x="838200" y="1808737"/>
            <a:ext cx="10515600" cy="417930"/>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US" sz="2000" b="1" dirty="0">
                <a:solidFill>
                  <a:schemeClr val="accent5">
                    <a:lumMod val="60000"/>
                    <a:lumOff val="40000"/>
                  </a:schemeClr>
                </a:solidFill>
              </a:rPr>
              <a:t>Key aspects</a:t>
            </a:r>
            <a:endParaRPr lang="en-GB" sz="2000" b="1" dirty="0">
              <a:solidFill>
                <a:schemeClr val="accent5">
                  <a:lumMod val="60000"/>
                  <a:lumOff val="40000"/>
                </a:schemeClr>
              </a:solidFill>
            </a:endParaRPr>
          </a:p>
        </p:txBody>
      </p:sp>
      <p:sp>
        <p:nvSpPr>
          <p:cNvPr id="8" name="Oval 7">
            <a:extLst>
              <a:ext uri="{FF2B5EF4-FFF2-40B4-BE49-F238E27FC236}">
                <a16:creationId xmlns:a16="http://schemas.microsoft.com/office/drawing/2014/main" id="{8178D09B-9039-A846-A902-05DF9E240799}"/>
              </a:ext>
            </a:extLst>
          </p:cNvPr>
          <p:cNvSpPr/>
          <p:nvPr/>
        </p:nvSpPr>
        <p:spPr>
          <a:xfrm>
            <a:off x="5971309" y="59608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9_Slide15.mp3" descr="Track1_Lecture9_Slide15.mp3">
            <a:hlinkClick r:id="" action="ppaction://media"/>
            <a:extLst>
              <a:ext uri="{FF2B5EF4-FFF2-40B4-BE49-F238E27FC236}">
                <a16:creationId xmlns:a16="http://schemas.microsoft.com/office/drawing/2014/main" id="{51B9A4CD-DD8E-2C44-B281-DD7B49AB31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42674" y="667448"/>
            <a:ext cx="812800" cy="812800"/>
          </a:xfrm>
          <a:prstGeom prst="rect">
            <a:avLst/>
          </a:prstGeom>
        </p:spPr>
      </p:pic>
    </p:spTree>
    <p:extLst>
      <p:ext uri="{BB962C8B-B14F-4D97-AF65-F5344CB8AC3E}">
        <p14:creationId xmlns:p14="http://schemas.microsoft.com/office/powerpoint/2010/main" val="26872289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07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4"/>
          <p:cNvSpPr txBox="1">
            <a:spLocks noGrp="1"/>
          </p:cNvSpPr>
          <p:nvPr>
            <p:ph type="title"/>
          </p:nvPr>
        </p:nvSpPr>
        <p:spPr>
          <a:xfrm>
            <a:off x="0" y="2615030"/>
            <a:ext cx="11734800" cy="1283201"/>
          </a:xfrm>
          <a:prstGeom prst="rect">
            <a:avLst/>
          </a:prstGeom>
          <a:solidFill>
            <a:srgbClr val="339966"/>
          </a:solidFill>
          <a:ln>
            <a:noFill/>
          </a:ln>
        </p:spPr>
        <p:txBody>
          <a:bodyPr spcFirstLastPara="1" vert="horz" wrap="square" lIns="91425" tIns="45700" rIns="91425" bIns="45700" rtlCol="0" anchor="ctr" anchorCtr="0">
            <a:normAutofit/>
          </a:bodyPr>
          <a:lstStyle/>
          <a:p>
            <a:pPr algn="ctr">
              <a:spcBef>
                <a:spcPts val="0"/>
              </a:spcBef>
              <a:buClr>
                <a:schemeClr val="dk1"/>
              </a:buClr>
              <a:buSzPts val="4400"/>
            </a:pPr>
            <a:r>
              <a:rPr lang="sv-SE" b="1" dirty="0"/>
              <a:t>Clarity: Colours</a:t>
            </a:r>
            <a:endParaRPr b="1" dirty="0"/>
          </a:p>
        </p:txBody>
      </p:sp>
      <p:sp>
        <p:nvSpPr>
          <p:cNvPr id="5" name="Title 1"/>
          <p:cNvSpPr txBox="1">
            <a:spLocks/>
          </p:cNvSpPr>
          <p:nvPr/>
        </p:nvSpPr>
        <p:spPr>
          <a:xfrm>
            <a:off x="838200" y="365125"/>
            <a:ext cx="52578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sv-SE" dirty="0"/>
              <a:t>9.3 Structuring your presentation</a:t>
            </a:r>
            <a:endParaRPr lang="en-GB" dirty="0"/>
          </a:p>
        </p:txBody>
      </p:sp>
      <p:sp>
        <p:nvSpPr>
          <p:cNvPr id="6" name="Google Shape;313;p17"/>
          <p:cNvSpPr txBox="1">
            <a:spLocks/>
          </p:cNvSpPr>
          <p:nvPr/>
        </p:nvSpPr>
        <p:spPr>
          <a:xfrm>
            <a:off x="838200" y="1744239"/>
            <a:ext cx="10515600" cy="417930"/>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US" sz="2000" b="1" dirty="0">
                <a:solidFill>
                  <a:schemeClr val="accent5">
                    <a:lumMod val="60000"/>
                    <a:lumOff val="40000"/>
                  </a:schemeClr>
                </a:solidFill>
              </a:rPr>
              <a:t>Colours</a:t>
            </a:r>
            <a:endParaRPr lang="en-GB" sz="2000" b="1" dirty="0">
              <a:solidFill>
                <a:schemeClr val="accent5">
                  <a:lumMod val="60000"/>
                  <a:lumOff val="40000"/>
                </a:schemeClr>
              </a:solidFill>
            </a:endParaRPr>
          </a:p>
        </p:txBody>
      </p:sp>
      <p:sp>
        <p:nvSpPr>
          <p:cNvPr id="8" name="Oval 7">
            <a:extLst>
              <a:ext uri="{FF2B5EF4-FFF2-40B4-BE49-F238E27FC236}">
                <a16:creationId xmlns:a16="http://schemas.microsoft.com/office/drawing/2014/main" id="{1181E92F-4DFB-9145-BD45-5D3343DFD569}"/>
              </a:ext>
            </a:extLst>
          </p:cNvPr>
          <p:cNvSpPr/>
          <p:nvPr/>
        </p:nvSpPr>
        <p:spPr>
          <a:xfrm>
            <a:off x="5971309" y="59608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9_Slide16.mp3" descr="Track1_Lecture9_Slide16.mp3">
            <a:hlinkClick r:id="" action="ppaction://media"/>
            <a:extLst>
              <a:ext uri="{FF2B5EF4-FFF2-40B4-BE49-F238E27FC236}">
                <a16:creationId xmlns:a16="http://schemas.microsoft.com/office/drawing/2014/main" id="{16B4A8E4-DF99-E34E-9A08-97544096B4A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42674" y="672591"/>
            <a:ext cx="812800" cy="812800"/>
          </a:xfrm>
          <a:prstGeom prst="rect">
            <a:avLst/>
          </a:prstGeom>
        </p:spPr>
      </p:pic>
      <p:sp>
        <p:nvSpPr>
          <p:cNvPr id="9" name="Rectangle 8">
            <a:extLst>
              <a:ext uri="{FF2B5EF4-FFF2-40B4-BE49-F238E27FC236}">
                <a16:creationId xmlns:a16="http://schemas.microsoft.com/office/drawing/2014/main" id="{12AA70D0-97FC-7147-A989-E5F47CC3EB62}"/>
              </a:ext>
            </a:extLst>
          </p:cNvPr>
          <p:cNvSpPr/>
          <p:nvPr/>
        </p:nvSpPr>
        <p:spPr>
          <a:xfrm>
            <a:off x="838200" y="6121543"/>
            <a:ext cx="1786066"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Khavari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83102267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98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200" name="Google Shape;200;p5"/>
          <p:cNvPicPr preferRelativeResize="0">
            <a:picLocks noGrp="1"/>
          </p:cNvPicPr>
          <p:nvPr>
            <p:ph idx="1"/>
          </p:nvPr>
        </p:nvPicPr>
        <p:blipFill rotWithShape="1">
          <a:blip r:embed="rId5">
            <a:alphaModFix/>
          </a:blip>
          <a:stretch/>
        </p:blipFill>
        <p:spPr>
          <a:xfrm>
            <a:off x="608242" y="2076017"/>
            <a:ext cx="3381375" cy="4267200"/>
          </a:xfrm>
          <a:prstGeom prst="rect">
            <a:avLst/>
          </a:prstGeom>
          <a:noFill/>
          <a:ln>
            <a:noFill/>
          </a:ln>
        </p:spPr>
      </p:pic>
      <p:pic>
        <p:nvPicPr>
          <p:cNvPr id="201" name="Google Shape;201;p5"/>
          <p:cNvPicPr preferRelativeResize="0"/>
          <p:nvPr/>
        </p:nvPicPr>
        <p:blipFill rotWithShape="1">
          <a:blip r:embed="rId6">
            <a:alphaModFix/>
          </a:blip>
          <a:srcRect/>
          <a:stretch/>
        </p:blipFill>
        <p:spPr>
          <a:xfrm>
            <a:off x="6080354" y="1674573"/>
            <a:ext cx="3438525" cy="4705840"/>
          </a:xfrm>
          <a:prstGeom prst="rect">
            <a:avLst/>
          </a:prstGeom>
          <a:noFill/>
          <a:ln>
            <a:noFill/>
          </a:ln>
        </p:spPr>
      </p:pic>
      <p:graphicFrame>
        <p:nvGraphicFramePr>
          <p:cNvPr id="202" name="Google Shape;202;p5"/>
          <p:cNvGraphicFramePr/>
          <p:nvPr/>
        </p:nvGraphicFramePr>
        <p:xfrm>
          <a:off x="3352800" y="4057261"/>
          <a:ext cx="3076575" cy="2152029"/>
        </p:xfrm>
        <a:graphic>
          <a:graphicData uri="http://schemas.openxmlformats.org/drawingml/2006/chart">
            <c:chart xmlns:c="http://schemas.openxmlformats.org/drawingml/2006/chart" xmlns:r="http://schemas.openxmlformats.org/officeDocument/2006/relationships" r:id="rId7"/>
          </a:graphicData>
        </a:graphic>
      </p:graphicFrame>
      <p:cxnSp>
        <p:nvCxnSpPr>
          <p:cNvPr id="203" name="Google Shape;203;p5"/>
          <p:cNvCxnSpPr/>
          <p:nvPr/>
        </p:nvCxnSpPr>
        <p:spPr>
          <a:xfrm>
            <a:off x="5967298" y="1664174"/>
            <a:ext cx="8021" cy="4671218"/>
          </a:xfrm>
          <a:prstGeom prst="straightConnector1">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graphicFrame>
        <p:nvGraphicFramePr>
          <p:cNvPr id="204" name="Google Shape;204;p5"/>
          <p:cNvGraphicFramePr/>
          <p:nvPr>
            <p:extLst>
              <p:ext uri="{D42A27DB-BD31-4B8C-83A1-F6EECF244321}">
                <p14:modId xmlns:p14="http://schemas.microsoft.com/office/powerpoint/2010/main" val="1937327990"/>
              </p:ext>
            </p:extLst>
          </p:nvPr>
        </p:nvGraphicFramePr>
        <p:xfrm>
          <a:off x="8660942" y="4211782"/>
          <a:ext cx="3275013" cy="2131435"/>
        </p:xfrm>
        <a:graphic>
          <a:graphicData uri="http://schemas.openxmlformats.org/drawingml/2006/chart">
            <c:chart xmlns:c="http://schemas.openxmlformats.org/drawingml/2006/chart" xmlns:r="http://schemas.openxmlformats.org/officeDocument/2006/relationships" r:id="rId8"/>
          </a:graphicData>
        </a:graphic>
      </p:graphicFrame>
      <p:sp>
        <p:nvSpPr>
          <p:cNvPr id="205" name="Google Shape;205;p5"/>
          <p:cNvSpPr/>
          <p:nvPr/>
        </p:nvSpPr>
        <p:spPr>
          <a:xfrm>
            <a:off x="8915400" y="3657600"/>
            <a:ext cx="1066800" cy="1524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algn="ctr"/>
            <a:endParaRPr dirty="0">
              <a:solidFill>
                <a:schemeClr val="lt1"/>
              </a:solidFill>
              <a:latin typeface="Calibri"/>
              <a:ea typeface="Calibri"/>
              <a:cs typeface="Calibri"/>
              <a:sym typeface="Calibri"/>
            </a:endParaRPr>
          </a:p>
        </p:txBody>
      </p:sp>
      <p:sp>
        <p:nvSpPr>
          <p:cNvPr id="14" name="Oval 13">
            <a:extLst>
              <a:ext uri="{FF2B5EF4-FFF2-40B4-BE49-F238E27FC236}">
                <a16:creationId xmlns:a16="http://schemas.microsoft.com/office/drawing/2014/main" id="{2059B9BC-E09A-2443-B84E-F337ABD51E62}"/>
              </a:ext>
            </a:extLst>
          </p:cNvPr>
          <p:cNvSpPr/>
          <p:nvPr/>
        </p:nvSpPr>
        <p:spPr>
          <a:xfrm>
            <a:off x="5971309" y="59608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9_Slide17.mp3" descr="Track1_Lecture9_Slide17.mp3">
            <a:hlinkClick r:id="" action="ppaction://media"/>
            <a:extLst>
              <a:ext uri="{FF2B5EF4-FFF2-40B4-BE49-F238E27FC236}">
                <a16:creationId xmlns:a16="http://schemas.microsoft.com/office/drawing/2014/main" id="{6286C978-3CA2-ED45-A082-5DF5D7DFFBA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042674" y="667448"/>
            <a:ext cx="812800" cy="812800"/>
          </a:xfrm>
          <a:prstGeom prst="rect">
            <a:avLst/>
          </a:prstGeom>
        </p:spPr>
      </p:pic>
      <p:sp>
        <p:nvSpPr>
          <p:cNvPr id="13" name="Rectangle 12">
            <a:extLst>
              <a:ext uri="{FF2B5EF4-FFF2-40B4-BE49-F238E27FC236}">
                <a16:creationId xmlns:a16="http://schemas.microsoft.com/office/drawing/2014/main" id="{C5053CCC-A411-424F-B0AA-A01020AA8676}"/>
              </a:ext>
            </a:extLst>
          </p:cNvPr>
          <p:cNvSpPr/>
          <p:nvPr/>
        </p:nvSpPr>
        <p:spPr>
          <a:xfrm>
            <a:off x="4076197" y="6121543"/>
            <a:ext cx="1786066"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Khavari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Google Shape;313;p17">
            <a:extLst>
              <a:ext uri="{FF2B5EF4-FFF2-40B4-BE49-F238E27FC236}">
                <a16:creationId xmlns:a16="http://schemas.microsoft.com/office/drawing/2014/main" id="{843E6AE5-551C-2F42-8914-8E0C3391EAFA}"/>
              </a:ext>
            </a:extLst>
          </p:cNvPr>
          <p:cNvSpPr txBox="1">
            <a:spLocks/>
          </p:cNvSpPr>
          <p:nvPr/>
        </p:nvSpPr>
        <p:spPr>
          <a:xfrm>
            <a:off x="838200" y="1730384"/>
            <a:ext cx="10515600" cy="417930"/>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US" sz="2000" b="1" dirty="0">
                <a:solidFill>
                  <a:schemeClr val="accent5">
                    <a:lumMod val="60000"/>
                    <a:lumOff val="40000"/>
                  </a:schemeClr>
                </a:solidFill>
              </a:rPr>
              <a:t>Example 2</a:t>
            </a:r>
            <a:endParaRPr lang="en-GB" sz="2000" b="1" dirty="0">
              <a:solidFill>
                <a:schemeClr val="accent5">
                  <a:lumMod val="60000"/>
                  <a:lumOff val="40000"/>
                </a:schemeClr>
              </a:solidFill>
            </a:endParaRPr>
          </a:p>
        </p:txBody>
      </p:sp>
      <p:sp>
        <p:nvSpPr>
          <p:cNvPr id="17" name="Title 1">
            <a:extLst>
              <a:ext uri="{FF2B5EF4-FFF2-40B4-BE49-F238E27FC236}">
                <a16:creationId xmlns:a16="http://schemas.microsoft.com/office/drawing/2014/main" id="{C53B1576-8E01-9549-88DF-2478347BB7A1}"/>
              </a:ext>
            </a:extLst>
          </p:cNvPr>
          <p:cNvSpPr>
            <a:spLocks noGrp="1"/>
          </p:cNvSpPr>
          <p:nvPr>
            <p:ph type="title"/>
          </p:nvPr>
        </p:nvSpPr>
        <p:spPr>
          <a:xfrm>
            <a:off x="838201" y="365125"/>
            <a:ext cx="5257798" cy="1325563"/>
          </a:xfrm>
        </p:spPr>
        <p:txBody>
          <a:bodyPr/>
          <a:lstStyle/>
          <a:p>
            <a:r>
              <a:rPr lang="sv-SE" dirty="0"/>
              <a:t>9.3 Structuring your presentation</a:t>
            </a:r>
            <a:endParaRPr lang="en-GB" dirty="0"/>
          </a:p>
        </p:txBody>
      </p:sp>
    </p:spTree>
    <p:extLst>
      <p:ext uri="{BB962C8B-B14F-4D97-AF65-F5344CB8AC3E}">
        <p14:creationId xmlns:p14="http://schemas.microsoft.com/office/powerpoint/2010/main" val="186872905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299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1" name="Google Shape;211;p6"/>
          <p:cNvPicPr preferRelativeResize="0">
            <a:picLocks noGrp="1"/>
          </p:cNvPicPr>
          <p:nvPr>
            <p:ph idx="1"/>
          </p:nvPr>
        </p:nvPicPr>
        <p:blipFill rotWithShape="1">
          <a:blip r:embed="rId5">
            <a:alphaModFix/>
          </a:blip>
          <a:stretch/>
        </p:blipFill>
        <p:spPr>
          <a:xfrm>
            <a:off x="719138" y="2096126"/>
            <a:ext cx="3381375" cy="4267200"/>
          </a:xfrm>
          <a:prstGeom prst="rect">
            <a:avLst/>
          </a:prstGeom>
          <a:noFill/>
          <a:ln>
            <a:noFill/>
          </a:ln>
        </p:spPr>
      </p:pic>
      <p:pic>
        <p:nvPicPr>
          <p:cNvPr id="212" name="Google Shape;212;p6"/>
          <p:cNvPicPr preferRelativeResize="0"/>
          <p:nvPr/>
        </p:nvPicPr>
        <p:blipFill rotWithShape="1">
          <a:blip r:embed="rId6">
            <a:alphaModFix/>
          </a:blip>
          <a:srcRect/>
          <a:stretch/>
        </p:blipFill>
        <p:spPr>
          <a:xfrm>
            <a:off x="6308559" y="1828468"/>
            <a:ext cx="3381143" cy="4572332"/>
          </a:xfrm>
          <a:prstGeom prst="rect">
            <a:avLst/>
          </a:prstGeom>
          <a:noFill/>
          <a:ln>
            <a:noFill/>
          </a:ln>
        </p:spPr>
      </p:pic>
      <p:graphicFrame>
        <p:nvGraphicFramePr>
          <p:cNvPr id="213" name="Google Shape;213;p6"/>
          <p:cNvGraphicFramePr/>
          <p:nvPr>
            <p:extLst>
              <p:ext uri="{D42A27DB-BD31-4B8C-83A1-F6EECF244321}">
                <p14:modId xmlns:p14="http://schemas.microsoft.com/office/powerpoint/2010/main" val="4248162277"/>
              </p:ext>
            </p:extLst>
          </p:nvPr>
        </p:nvGraphicFramePr>
        <p:xfrm>
          <a:off x="3140242" y="4114634"/>
          <a:ext cx="3352800" cy="2221677"/>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15" name="Google Shape;215;p6"/>
          <p:cNvGraphicFramePr/>
          <p:nvPr/>
        </p:nvGraphicFramePr>
        <p:xfrm>
          <a:off x="8610600" y="4267200"/>
          <a:ext cx="3505200" cy="2133600"/>
        </p:xfrm>
        <a:graphic>
          <a:graphicData uri="http://schemas.openxmlformats.org/drawingml/2006/chart">
            <c:chart xmlns:c="http://schemas.openxmlformats.org/drawingml/2006/chart" xmlns:r="http://schemas.openxmlformats.org/officeDocument/2006/relationships" r:id="rId8"/>
          </a:graphicData>
        </a:graphic>
      </p:graphicFrame>
      <p:sp>
        <p:nvSpPr>
          <p:cNvPr id="13" name="Oval 12">
            <a:extLst>
              <a:ext uri="{FF2B5EF4-FFF2-40B4-BE49-F238E27FC236}">
                <a16:creationId xmlns:a16="http://schemas.microsoft.com/office/drawing/2014/main" id="{B0691FE8-573F-EE44-BE9D-B8DC4A0E9095}"/>
              </a:ext>
            </a:extLst>
          </p:cNvPr>
          <p:cNvSpPr/>
          <p:nvPr/>
        </p:nvSpPr>
        <p:spPr>
          <a:xfrm>
            <a:off x="5971309" y="59608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9_Slide18.mp3" descr="Track1_Lecture9_Slide18.mp3">
            <a:hlinkClick r:id="" action="ppaction://media"/>
            <a:extLst>
              <a:ext uri="{FF2B5EF4-FFF2-40B4-BE49-F238E27FC236}">
                <a16:creationId xmlns:a16="http://schemas.microsoft.com/office/drawing/2014/main" id="{E5111B1E-E51C-324E-9C37-B1937A77363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042674" y="667448"/>
            <a:ext cx="812800" cy="812800"/>
          </a:xfrm>
          <a:prstGeom prst="rect">
            <a:avLst/>
          </a:prstGeom>
        </p:spPr>
      </p:pic>
      <p:sp>
        <p:nvSpPr>
          <p:cNvPr id="14" name="Google Shape;313;p17">
            <a:extLst>
              <a:ext uri="{FF2B5EF4-FFF2-40B4-BE49-F238E27FC236}">
                <a16:creationId xmlns:a16="http://schemas.microsoft.com/office/drawing/2014/main" id="{63EB7FA2-CB37-A44B-B8FF-DB08CC75DBCE}"/>
              </a:ext>
            </a:extLst>
          </p:cNvPr>
          <p:cNvSpPr txBox="1">
            <a:spLocks/>
          </p:cNvSpPr>
          <p:nvPr/>
        </p:nvSpPr>
        <p:spPr>
          <a:xfrm>
            <a:off x="838200" y="1730384"/>
            <a:ext cx="10515600" cy="417930"/>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US" sz="2000" b="1" dirty="0">
                <a:solidFill>
                  <a:schemeClr val="accent5">
                    <a:lumMod val="60000"/>
                    <a:lumOff val="40000"/>
                  </a:schemeClr>
                </a:solidFill>
              </a:rPr>
              <a:t>Example 2</a:t>
            </a:r>
            <a:endParaRPr lang="en-GB" sz="2000" b="1" dirty="0">
              <a:solidFill>
                <a:schemeClr val="accent5">
                  <a:lumMod val="60000"/>
                  <a:lumOff val="40000"/>
                </a:schemeClr>
              </a:solidFill>
            </a:endParaRPr>
          </a:p>
        </p:txBody>
      </p:sp>
      <p:sp>
        <p:nvSpPr>
          <p:cNvPr id="15" name="Title 1">
            <a:extLst>
              <a:ext uri="{FF2B5EF4-FFF2-40B4-BE49-F238E27FC236}">
                <a16:creationId xmlns:a16="http://schemas.microsoft.com/office/drawing/2014/main" id="{EAC12FBE-1BFF-444B-B81C-1F3CB7E9693F}"/>
              </a:ext>
            </a:extLst>
          </p:cNvPr>
          <p:cNvSpPr txBox="1">
            <a:spLocks/>
          </p:cNvSpPr>
          <p:nvPr/>
        </p:nvSpPr>
        <p:spPr>
          <a:xfrm>
            <a:off x="838201" y="365125"/>
            <a:ext cx="5257798"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sv-SE" dirty="0"/>
              <a:t>9.3 Structuring your presentation</a:t>
            </a:r>
            <a:endParaRPr lang="en-GB" dirty="0"/>
          </a:p>
        </p:txBody>
      </p:sp>
      <p:sp>
        <p:nvSpPr>
          <p:cNvPr id="16" name="Rectangle 15">
            <a:extLst>
              <a:ext uri="{FF2B5EF4-FFF2-40B4-BE49-F238E27FC236}">
                <a16:creationId xmlns:a16="http://schemas.microsoft.com/office/drawing/2014/main" id="{E67F73D5-B4DC-384D-9CB7-36519ABCD920}"/>
              </a:ext>
            </a:extLst>
          </p:cNvPr>
          <p:cNvSpPr/>
          <p:nvPr/>
        </p:nvSpPr>
        <p:spPr>
          <a:xfrm>
            <a:off x="4076197" y="6121543"/>
            <a:ext cx="1786066"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Khavari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17" name="Google Shape;203;p5">
            <a:extLst>
              <a:ext uri="{FF2B5EF4-FFF2-40B4-BE49-F238E27FC236}">
                <a16:creationId xmlns:a16="http://schemas.microsoft.com/office/drawing/2014/main" id="{0BB59E8D-B4E2-0644-B38B-359B7C9F5952}"/>
              </a:ext>
            </a:extLst>
          </p:cNvPr>
          <p:cNvCxnSpPr/>
          <p:nvPr/>
        </p:nvCxnSpPr>
        <p:spPr>
          <a:xfrm>
            <a:off x="5967298" y="1678029"/>
            <a:ext cx="8021" cy="4671218"/>
          </a:xfrm>
          <a:prstGeom prst="straightConnector1">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spTree>
    <p:extLst>
      <p:ext uri="{BB962C8B-B14F-4D97-AF65-F5344CB8AC3E}">
        <p14:creationId xmlns:p14="http://schemas.microsoft.com/office/powerpoint/2010/main" val="107574232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5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2" name="Google Shape;222;p7"/>
          <p:cNvSpPr txBox="1">
            <a:spLocks noGrp="1"/>
          </p:cNvSpPr>
          <p:nvPr>
            <p:ph idx="1"/>
          </p:nvPr>
        </p:nvSpPr>
        <p:spPr>
          <a:xfrm>
            <a:off x="838200" y="2201779"/>
            <a:ext cx="9405730" cy="2781038"/>
          </a:xfrm>
          <a:prstGeom prst="rect">
            <a:avLst/>
          </a:prstGeom>
          <a:noFill/>
          <a:ln>
            <a:noFill/>
          </a:ln>
        </p:spPr>
        <p:txBody>
          <a:bodyPr spcFirstLastPara="1" vert="horz" wrap="square" lIns="91425" tIns="45700" rIns="91425" bIns="45700" rtlCol="0" anchor="t" anchorCtr="0">
            <a:noAutofit/>
          </a:bodyPr>
          <a:lstStyle/>
          <a:p>
            <a:pPr marL="342900" indent="-342900">
              <a:lnSpc>
                <a:spcPct val="114000"/>
              </a:lnSpc>
              <a:spcBef>
                <a:spcPts val="0"/>
              </a:spcBef>
              <a:spcAft>
                <a:spcPts val="600"/>
              </a:spcAft>
              <a:buClr>
                <a:schemeClr val="dk1"/>
              </a:buClr>
              <a:buSzPct val="120000"/>
            </a:pPr>
            <a:r>
              <a:rPr lang="en-GB" sz="2000" dirty="0">
                <a:latin typeface="Open Sans" panose="020B0606030504020204" pitchFamily="34" charset="0"/>
                <a:ea typeface="Open Sans" panose="020B0606030504020204" pitchFamily="34" charset="0"/>
                <a:cs typeface="Open Sans" panose="020B0606030504020204" pitchFamily="34" charset="0"/>
              </a:rPr>
              <a:t>Be consistent with the colours. If you use a colour to represent a technology in one map or figure, be sure to use the same colour for that technology in all maps and figures of your presentation</a:t>
            </a:r>
          </a:p>
          <a:p>
            <a:pPr marL="342900" indent="-342900">
              <a:lnSpc>
                <a:spcPct val="114000"/>
              </a:lnSpc>
              <a:spcBef>
                <a:spcPts val="640"/>
              </a:spcBef>
              <a:spcAft>
                <a:spcPts val="600"/>
              </a:spcAft>
              <a:buClr>
                <a:schemeClr val="dk1"/>
              </a:buClr>
              <a:buSzPct val="120000"/>
            </a:pPr>
            <a:r>
              <a:rPr lang="en-GB" sz="2000" dirty="0">
                <a:latin typeface="Open Sans" panose="020B0606030504020204" pitchFamily="34" charset="0"/>
                <a:ea typeface="Open Sans" panose="020B0606030504020204" pitchFamily="34" charset="0"/>
                <a:cs typeface="Open Sans" panose="020B0606030504020204" pitchFamily="34" charset="0"/>
              </a:rPr>
              <a:t>Use colours that are easy to distinguish from each other</a:t>
            </a:r>
          </a:p>
          <a:p>
            <a:pPr marL="342900" indent="-342900">
              <a:lnSpc>
                <a:spcPct val="114000"/>
              </a:lnSpc>
              <a:spcBef>
                <a:spcPts val="640"/>
              </a:spcBef>
              <a:spcAft>
                <a:spcPts val="600"/>
              </a:spcAft>
              <a:buClr>
                <a:schemeClr val="dk1"/>
              </a:buClr>
              <a:buSzPct val="120000"/>
            </a:pPr>
            <a:r>
              <a:rPr lang="en-GB" sz="2000" dirty="0">
                <a:latin typeface="Open Sans" panose="020B0606030504020204" pitchFamily="34" charset="0"/>
                <a:ea typeface="Open Sans" panose="020B0606030504020204" pitchFamily="34" charset="0"/>
                <a:cs typeface="Open Sans" panose="020B0606030504020204" pitchFamily="34" charset="0"/>
              </a:rPr>
              <a:t>Make sure legends are readable from a distance</a:t>
            </a:r>
          </a:p>
          <a:p>
            <a:pPr marL="342900" indent="-342900">
              <a:lnSpc>
                <a:spcPct val="114000"/>
              </a:lnSpc>
              <a:spcBef>
                <a:spcPts val="640"/>
              </a:spcBef>
              <a:spcAft>
                <a:spcPts val="600"/>
              </a:spcAft>
              <a:buClr>
                <a:schemeClr val="dk1"/>
              </a:buClr>
              <a:buSzPct val="120000"/>
            </a:pPr>
            <a:r>
              <a:rPr lang="en-GB" sz="2000" dirty="0">
                <a:latin typeface="Open Sans" panose="020B0606030504020204" pitchFamily="34" charset="0"/>
                <a:ea typeface="Open Sans" panose="020B0606030504020204" pitchFamily="34" charset="0"/>
                <a:cs typeface="Open Sans" panose="020B0606030504020204" pitchFamily="34" charset="0"/>
              </a:rPr>
              <a:t>Check consistency with all figures (scale-bar etc.)</a:t>
            </a:r>
          </a:p>
        </p:txBody>
      </p:sp>
      <p:sp>
        <p:nvSpPr>
          <p:cNvPr id="6" name="Title 1"/>
          <p:cNvSpPr>
            <a:spLocks noGrp="1"/>
          </p:cNvSpPr>
          <p:nvPr>
            <p:ph type="title"/>
          </p:nvPr>
        </p:nvSpPr>
        <p:spPr>
          <a:xfrm>
            <a:off x="838200" y="365125"/>
            <a:ext cx="5257800" cy="1325563"/>
          </a:xfrm>
        </p:spPr>
        <p:txBody>
          <a:bodyPr/>
          <a:lstStyle/>
          <a:p>
            <a:r>
              <a:rPr lang="sv-SE" dirty="0"/>
              <a:t>9.3 Structuring your presentation </a:t>
            </a:r>
            <a:endParaRPr lang="en-GB" dirty="0"/>
          </a:p>
        </p:txBody>
      </p:sp>
      <p:sp>
        <p:nvSpPr>
          <p:cNvPr id="7" name="Oval 6">
            <a:extLst>
              <a:ext uri="{FF2B5EF4-FFF2-40B4-BE49-F238E27FC236}">
                <a16:creationId xmlns:a16="http://schemas.microsoft.com/office/drawing/2014/main" id="{9531A1F8-B869-1740-BDF0-DE8E1773FD80}"/>
              </a:ext>
            </a:extLst>
          </p:cNvPr>
          <p:cNvSpPr/>
          <p:nvPr/>
        </p:nvSpPr>
        <p:spPr>
          <a:xfrm>
            <a:off x="5971309" y="59608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9_Slide19.mp3" descr="Track1_Lecture9_Slide19.mp3">
            <a:hlinkClick r:id="" action="ppaction://media"/>
            <a:extLst>
              <a:ext uri="{FF2B5EF4-FFF2-40B4-BE49-F238E27FC236}">
                <a16:creationId xmlns:a16="http://schemas.microsoft.com/office/drawing/2014/main" id="{151F20AF-DFE2-8A47-B351-96B8307939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42674" y="667448"/>
            <a:ext cx="812800" cy="812800"/>
          </a:xfrm>
          <a:prstGeom prst="rect">
            <a:avLst/>
          </a:prstGeom>
        </p:spPr>
      </p:pic>
      <p:sp>
        <p:nvSpPr>
          <p:cNvPr id="8" name="Rectangle 7">
            <a:extLst>
              <a:ext uri="{FF2B5EF4-FFF2-40B4-BE49-F238E27FC236}">
                <a16:creationId xmlns:a16="http://schemas.microsoft.com/office/drawing/2014/main" id="{DC4DCAE6-C259-184D-A745-F381FDE9BF37}"/>
              </a:ext>
            </a:extLst>
          </p:cNvPr>
          <p:cNvSpPr/>
          <p:nvPr/>
        </p:nvSpPr>
        <p:spPr>
          <a:xfrm>
            <a:off x="838200" y="6121543"/>
            <a:ext cx="1786066"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Khavari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Rectangle 8">
            <a:extLst>
              <a:ext uri="{FF2B5EF4-FFF2-40B4-BE49-F238E27FC236}">
                <a16:creationId xmlns:a16="http://schemas.microsoft.com/office/drawing/2014/main" id="{83C93416-C059-0040-AD45-B97BEC9D3CE6}"/>
              </a:ext>
            </a:extLst>
          </p:cNvPr>
          <p:cNvSpPr/>
          <p:nvPr/>
        </p:nvSpPr>
        <p:spPr>
          <a:xfrm>
            <a:off x="838200" y="1647778"/>
            <a:ext cx="3940694" cy="400110"/>
          </a:xfrm>
          <a:prstGeom prst="rect">
            <a:avLst/>
          </a:prstGeom>
        </p:spPr>
        <p:txBody>
          <a:bodyPr wrap="none" lIns="91440" tIns="45720" rIns="91440" bIns="45720" anchor="t">
            <a:spAutoFit/>
          </a:bodyPr>
          <a:lstStyle/>
          <a:p>
            <a:r>
              <a:rPr lang="sv-SE" sz="2000" b="1" dirty="0">
                <a:solidFill>
                  <a:schemeClr val="accent5">
                    <a:lumMod val="60000"/>
                    <a:lumOff val="40000"/>
                  </a:schemeClr>
                </a:solidFill>
                <a:latin typeface="Open Sans" panose="020B0606030504020204"/>
              </a:rPr>
              <a:t>Take-away messages (colours)</a:t>
            </a:r>
            <a:endParaRPr lang="en-GB" sz="2000" b="1" dirty="0">
              <a:solidFill>
                <a:schemeClr val="accent5">
                  <a:lumMod val="60000"/>
                  <a:lumOff val="40000"/>
                </a:schemeClr>
              </a:solidFill>
              <a:latin typeface="Open Sans" panose="020B0606030504020204"/>
            </a:endParaRPr>
          </a:p>
        </p:txBody>
      </p:sp>
    </p:spTree>
    <p:extLst>
      <p:ext uri="{BB962C8B-B14F-4D97-AF65-F5344CB8AC3E}">
        <p14:creationId xmlns:p14="http://schemas.microsoft.com/office/powerpoint/2010/main" val="234509389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55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335319"/>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Learning Outcomes</a:t>
            </a:r>
          </a:p>
        </p:txBody>
      </p:sp>
      <p:sp>
        <p:nvSpPr>
          <p:cNvPr id="7" name="Content Placeholder 13">
            <a:extLst>
              <a:ext uri="{FF2B5EF4-FFF2-40B4-BE49-F238E27FC236}">
                <a16:creationId xmlns:a16="http://schemas.microsoft.com/office/drawing/2014/main" id="{D2B48615-9B59-FC42-8A1C-39AC6AD2B38A}"/>
              </a:ext>
            </a:extLst>
          </p:cNvPr>
          <p:cNvSpPr txBox="1">
            <a:spLocks/>
          </p:cNvSpPr>
          <p:nvPr/>
        </p:nvSpPr>
        <p:spPr>
          <a:xfrm>
            <a:off x="887215" y="2150297"/>
            <a:ext cx="6531501" cy="388236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AutoNum type="arabicPeriod"/>
            </a:pPr>
            <a:r>
              <a:rPr lang="en-US" sz="2000" dirty="0">
                <a:latin typeface="Open Sans" panose="020B0606030504020204"/>
                <a:ea typeface="+mn-lt"/>
                <a:cs typeface="+mn-lt"/>
              </a:rPr>
              <a:t>ILO1: Describe the differences between calculating the technologies' LCOEs.</a:t>
            </a:r>
          </a:p>
          <a:p>
            <a:pPr marL="342900" indent="-342900" algn="l">
              <a:buFont typeface="Arial" panose="020B0604020202020204" pitchFamily="34" charset="0"/>
              <a:buAutoNum type="arabicPeriod"/>
            </a:pPr>
            <a:r>
              <a:rPr lang="en-US" sz="2000" dirty="0">
                <a:latin typeface="Open Sans" panose="020B0606030504020204"/>
                <a:ea typeface="+mn-lt"/>
                <a:cs typeface="+mn-lt"/>
              </a:rPr>
              <a:t>ILO2: Describe the prioritization algorithm.</a:t>
            </a:r>
          </a:p>
          <a:p>
            <a:pPr marL="342900" indent="-342900" algn="l">
              <a:buFont typeface="Arial" panose="020B0604020202020204" pitchFamily="34" charset="0"/>
              <a:buAutoNum type="arabicPeriod"/>
            </a:pPr>
            <a:r>
              <a:rPr lang="en-US" sz="2000" dirty="0">
                <a:latin typeface="Open Sans" panose="020B0606030504020204"/>
                <a:ea typeface="+mn-lt"/>
                <a:cs typeface="+mn-lt"/>
              </a:rPr>
              <a:t>ILO3: Explain important aspects for the proper visualization and communication of your OnSSET-based analysis.</a:t>
            </a:r>
          </a:p>
        </p:txBody>
      </p:sp>
      <p:sp>
        <p:nvSpPr>
          <p:cNvPr id="8" name="Rectangle 7"/>
          <p:cNvSpPr/>
          <p:nvPr/>
        </p:nvSpPr>
        <p:spPr>
          <a:xfrm>
            <a:off x="887214" y="1635663"/>
            <a:ext cx="5674951" cy="400110"/>
          </a:xfrm>
          <a:prstGeom prst="rect">
            <a:avLst/>
          </a:prstGeom>
        </p:spPr>
        <p:txBody>
          <a:bodyPr wrap="none">
            <a:spAutoFit/>
          </a:bodyPr>
          <a:lstStyle/>
          <a:p>
            <a:r>
              <a:rPr lang="en-GB" sz="2000" b="1" dirty="0">
                <a:solidFill>
                  <a:schemeClr val="accent5">
                    <a:lumMod val="60000"/>
                    <a:lumOff val="40000"/>
                  </a:schemeClr>
                </a:solidFill>
                <a:latin typeface="Open Sans" panose="020B0606030504020204"/>
                <a:ea typeface="+mn-lt"/>
                <a:cs typeface="+mn-lt"/>
              </a:rPr>
              <a:t>By the end of this lecture, you will be able to:</a:t>
            </a:r>
            <a:endParaRPr lang="en-US" sz="2000" b="1" dirty="0">
              <a:solidFill>
                <a:schemeClr val="accent5">
                  <a:lumMod val="60000"/>
                  <a:lumOff val="40000"/>
                </a:schemeClr>
              </a:solidFill>
              <a:latin typeface="Open Sans" panose="020B0606030504020204"/>
              <a:cs typeface="Calibri" panose="020F0502020204030204"/>
            </a:endParaRPr>
          </a:p>
        </p:txBody>
      </p:sp>
      <p:sp>
        <p:nvSpPr>
          <p:cNvPr id="5" name="Oval 4">
            <a:extLst>
              <a:ext uri="{FF2B5EF4-FFF2-40B4-BE49-F238E27FC236}">
                <a16:creationId xmlns:a16="http://schemas.microsoft.com/office/drawing/2014/main" id="{CCDDB4A7-8557-8841-87DE-F3FC50F51178}"/>
              </a:ext>
            </a:extLst>
          </p:cNvPr>
          <p:cNvSpPr/>
          <p:nvPr/>
        </p:nvSpPr>
        <p:spPr>
          <a:xfrm>
            <a:off x="6940951" y="101985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9_Slide2.mp3" descr="Track1_Lecture9_Slide2.mp3">
            <a:hlinkClick r:id="" action="ppaction://media"/>
            <a:extLst>
              <a:ext uri="{FF2B5EF4-FFF2-40B4-BE49-F238E27FC236}">
                <a16:creationId xmlns:a16="http://schemas.microsoft.com/office/drawing/2014/main" id="{34B41618-E129-B24D-B26D-79B66F3BEF2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12316" y="1091221"/>
            <a:ext cx="812800" cy="812800"/>
          </a:xfrm>
          <a:prstGeom prst="rect">
            <a:avLst/>
          </a:prstGeom>
        </p:spPr>
      </p:pic>
    </p:spTree>
    <p:extLst>
      <p:ext uri="{BB962C8B-B14F-4D97-AF65-F5344CB8AC3E}">
        <p14:creationId xmlns:p14="http://schemas.microsoft.com/office/powerpoint/2010/main" val="423301814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46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Lecture 9.3 References</a:t>
            </a:r>
          </a:p>
        </p:txBody>
      </p:sp>
      <p:sp>
        <p:nvSpPr>
          <p:cNvPr id="5" name="Rectangle 4"/>
          <p:cNvSpPr/>
          <p:nvPr/>
        </p:nvSpPr>
        <p:spPr>
          <a:xfrm>
            <a:off x="865910" y="1690688"/>
            <a:ext cx="5119255" cy="1754326"/>
          </a:xfrm>
          <a:prstGeom prst="rect">
            <a:avLst/>
          </a:prstGeom>
        </p:spPr>
        <p:txBody>
          <a:bodyPr wrap="square">
            <a:spAutoFit/>
          </a:bodyPr>
          <a:lstStyle/>
          <a:p>
            <a:r>
              <a:rPr lang="sv-SE" dirty="0">
                <a:latin typeface="Open Sans" panose="020B0606030504020204" pitchFamily="34" charset="0"/>
                <a:ea typeface="Open Sans" panose="020B0606030504020204" pitchFamily="34" charset="0"/>
                <a:cs typeface="Open Sans" panose="020B0606030504020204" pitchFamily="34" charset="0"/>
              </a:rPr>
              <a:t>Khavari, B., Sahlberg, A., Korkovelos, A., Mentis, D., n.d. Lecture 7: Communicating electrification model results [WWW Document]. OnSSET Teaching Kit. URL </a:t>
            </a:r>
            <a:r>
              <a:rPr lang="sv-SE" dirty="0">
                <a:latin typeface="Open Sans" panose="020B0606030504020204" pitchFamily="34" charset="0"/>
                <a:ea typeface="Open Sans" panose="020B0606030504020204" pitchFamily="34" charset="0"/>
                <a:cs typeface="Open Sans" panose="020B0606030504020204" pitchFamily="34" charset="0"/>
                <a:hlinkClick r:id="rId2"/>
              </a:rPr>
              <a:t>https://onsset.github.io/teaching_kit/courses/module_3/Lecture%207/</a:t>
            </a:r>
            <a:r>
              <a:rPr lang="sv-SE" dirty="0">
                <a:latin typeface="Open Sans" panose="020B0606030504020204" pitchFamily="34" charset="0"/>
                <a:ea typeface="Open Sans" panose="020B0606030504020204" pitchFamily="34" charset="0"/>
                <a:cs typeface="Open Sans" panose="020B0606030504020204" pitchFamily="34" charset="0"/>
              </a:rPr>
              <a:t>  (accessed 2.18.21).</a:t>
            </a:r>
            <a:endParaRPr lang="sv-SE"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263263897"/>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7" name="Title 1"/>
          <p:cNvSpPr txBox="1">
            <a:spLocks/>
          </p:cNvSpPr>
          <p:nvPr/>
        </p:nvSpPr>
        <p:spPr>
          <a:xfrm>
            <a:off x="838200" y="365125"/>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9.4 Clarity: Numbers</a:t>
            </a:r>
            <a:endParaRPr lang="en-GB" dirty="0"/>
          </a:p>
        </p:txBody>
      </p:sp>
      <p:sp>
        <p:nvSpPr>
          <p:cNvPr id="10" name="Google Shape;194;p4"/>
          <p:cNvSpPr txBox="1">
            <a:spLocks/>
          </p:cNvSpPr>
          <p:nvPr/>
        </p:nvSpPr>
        <p:spPr>
          <a:xfrm>
            <a:off x="0" y="2946524"/>
            <a:ext cx="11734800" cy="1283201"/>
          </a:xfrm>
          <a:prstGeom prst="rect">
            <a:avLst/>
          </a:prstGeom>
          <a:solidFill>
            <a:srgbClr val="339966"/>
          </a:solid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lgn="ctr">
              <a:spcBef>
                <a:spcPts val="0"/>
              </a:spcBef>
              <a:buClr>
                <a:schemeClr val="dk1"/>
              </a:buClr>
              <a:buSzPts val="4400"/>
            </a:pPr>
            <a:r>
              <a:rPr lang="sv-SE" b="1" dirty="0"/>
              <a:t>Clarity: Numbers</a:t>
            </a:r>
          </a:p>
        </p:txBody>
      </p:sp>
      <p:sp>
        <p:nvSpPr>
          <p:cNvPr id="5" name="Oval 4">
            <a:extLst>
              <a:ext uri="{FF2B5EF4-FFF2-40B4-BE49-F238E27FC236}">
                <a16:creationId xmlns:a16="http://schemas.microsoft.com/office/drawing/2014/main" id="{395A0E65-6F3E-AC4E-AAEA-18D3BD5EEA61}"/>
              </a:ext>
            </a:extLst>
          </p:cNvPr>
          <p:cNvSpPr/>
          <p:nvPr/>
        </p:nvSpPr>
        <p:spPr>
          <a:xfrm>
            <a:off x="6580909" y="79583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9_Slide21.mp3" descr="Track1_Lecture9_Slide21.mp3">
            <a:hlinkClick r:id="" action="ppaction://media"/>
            <a:extLst>
              <a:ext uri="{FF2B5EF4-FFF2-40B4-BE49-F238E27FC236}">
                <a16:creationId xmlns:a16="http://schemas.microsoft.com/office/drawing/2014/main" id="{BA3372D0-DB70-6042-BCD0-625084C98BD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52274" y="867201"/>
            <a:ext cx="812800" cy="812800"/>
          </a:xfrm>
          <a:prstGeom prst="rect">
            <a:avLst/>
          </a:prstGeom>
        </p:spPr>
      </p:pic>
      <p:sp>
        <p:nvSpPr>
          <p:cNvPr id="9" name="Rectangle 8">
            <a:extLst>
              <a:ext uri="{FF2B5EF4-FFF2-40B4-BE49-F238E27FC236}">
                <a16:creationId xmlns:a16="http://schemas.microsoft.com/office/drawing/2014/main" id="{DF3879A8-9FFF-E74D-BC0A-7B78F1C6997D}"/>
              </a:ext>
            </a:extLst>
          </p:cNvPr>
          <p:cNvSpPr/>
          <p:nvPr/>
        </p:nvSpPr>
        <p:spPr>
          <a:xfrm>
            <a:off x="838200" y="6121543"/>
            <a:ext cx="1786066"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Khavari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5429559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9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graphicFrame>
        <p:nvGraphicFramePr>
          <p:cNvPr id="233" name="Google Shape;233;p9"/>
          <p:cNvGraphicFramePr/>
          <p:nvPr/>
        </p:nvGraphicFramePr>
        <p:xfrm>
          <a:off x="2743200" y="1845334"/>
          <a:ext cx="6858000" cy="3641066"/>
        </p:xfrm>
        <a:graphic>
          <a:graphicData uri="http://schemas.openxmlformats.org/drawingml/2006/chart">
            <c:chart xmlns:c="http://schemas.openxmlformats.org/drawingml/2006/chart" xmlns:r="http://schemas.openxmlformats.org/officeDocument/2006/relationships" r:id="rId5"/>
          </a:graphicData>
        </a:graphic>
      </p:graphicFrame>
      <p:sp>
        <p:nvSpPr>
          <p:cNvPr id="234" name="Google Shape;234;p9"/>
          <p:cNvSpPr txBox="1"/>
          <p:nvPr/>
        </p:nvSpPr>
        <p:spPr>
          <a:xfrm>
            <a:off x="3581400" y="5350534"/>
            <a:ext cx="6324600" cy="369332"/>
          </a:xfrm>
          <a:prstGeom prst="rect">
            <a:avLst/>
          </a:prstGeom>
          <a:noFill/>
          <a:ln>
            <a:noFill/>
          </a:ln>
        </p:spPr>
        <p:txBody>
          <a:bodyPr spcFirstLastPara="1" wrap="square" lIns="91425" tIns="45700" rIns="91425" bIns="45700" anchor="t" anchorCtr="0">
            <a:spAutoFit/>
          </a:bodyPr>
          <a:lstStyle/>
          <a:p>
            <a:r>
              <a:rPr lang="sv-SE" dirty="0">
                <a:solidFill>
                  <a:schemeClr val="dk1"/>
                </a:solidFill>
                <a:latin typeface="Calibri"/>
                <a:ea typeface="Calibri"/>
                <a:cs typeface="Calibri"/>
                <a:sym typeface="Calibri"/>
              </a:rPr>
              <a:t>Total investment cost: 2067559977 USD</a:t>
            </a:r>
            <a:endParaRPr dirty="0">
              <a:solidFill>
                <a:schemeClr val="dk1"/>
              </a:solidFill>
              <a:latin typeface="Calibri"/>
              <a:ea typeface="Calibri"/>
              <a:cs typeface="Calibri"/>
              <a:sym typeface="Calibri"/>
            </a:endParaRPr>
          </a:p>
        </p:txBody>
      </p:sp>
      <p:sp>
        <p:nvSpPr>
          <p:cNvPr id="8" name="Rectangle 7"/>
          <p:cNvSpPr/>
          <p:nvPr/>
        </p:nvSpPr>
        <p:spPr>
          <a:xfrm>
            <a:off x="914400" y="1741532"/>
            <a:ext cx="1452642" cy="400110"/>
          </a:xfrm>
          <a:prstGeom prst="rect">
            <a:avLst/>
          </a:prstGeom>
        </p:spPr>
        <p:txBody>
          <a:bodyPr wrap="none">
            <a:spAutoFit/>
          </a:bodyPr>
          <a:lstStyle/>
          <a:p>
            <a:r>
              <a:rPr lang="en-GB" sz="2000" b="1" dirty="0">
                <a:solidFill>
                  <a:schemeClr val="accent5">
                    <a:lumMod val="60000"/>
                    <a:lumOff val="40000"/>
                  </a:schemeClr>
                </a:solidFill>
                <a:latin typeface="Open Sans" panose="020B0606030504020204"/>
              </a:rPr>
              <a:t>Example 1</a:t>
            </a:r>
          </a:p>
        </p:txBody>
      </p:sp>
      <p:sp>
        <p:nvSpPr>
          <p:cNvPr id="7" name="Oval 6">
            <a:extLst>
              <a:ext uri="{FF2B5EF4-FFF2-40B4-BE49-F238E27FC236}">
                <a16:creationId xmlns:a16="http://schemas.microsoft.com/office/drawing/2014/main" id="{93BC40D1-C33F-434B-A9A2-29637C75782B}"/>
              </a:ext>
            </a:extLst>
          </p:cNvPr>
          <p:cNvSpPr/>
          <p:nvPr/>
        </p:nvSpPr>
        <p:spPr>
          <a:xfrm>
            <a:off x="6580909" y="79583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9_Slide22.mp3" descr="Track1_Lecture9_Slide22.mp3">
            <a:hlinkClick r:id="" action="ppaction://media"/>
            <a:extLst>
              <a:ext uri="{FF2B5EF4-FFF2-40B4-BE49-F238E27FC236}">
                <a16:creationId xmlns:a16="http://schemas.microsoft.com/office/drawing/2014/main" id="{05A99D2B-1042-3143-9910-B29A54C202E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652274" y="867201"/>
            <a:ext cx="812800" cy="812800"/>
          </a:xfrm>
          <a:prstGeom prst="rect">
            <a:avLst/>
          </a:prstGeom>
        </p:spPr>
      </p:pic>
      <p:sp>
        <p:nvSpPr>
          <p:cNvPr id="9" name="Rectangle 8">
            <a:extLst>
              <a:ext uri="{FF2B5EF4-FFF2-40B4-BE49-F238E27FC236}">
                <a16:creationId xmlns:a16="http://schemas.microsoft.com/office/drawing/2014/main" id="{82D61EE3-B9FC-CA41-A8AA-20BA5CD0843C}"/>
              </a:ext>
            </a:extLst>
          </p:cNvPr>
          <p:cNvSpPr/>
          <p:nvPr/>
        </p:nvSpPr>
        <p:spPr>
          <a:xfrm>
            <a:off x="838200" y="6121543"/>
            <a:ext cx="1786066"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Khavari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Title 1">
            <a:extLst>
              <a:ext uri="{FF2B5EF4-FFF2-40B4-BE49-F238E27FC236}">
                <a16:creationId xmlns:a16="http://schemas.microsoft.com/office/drawing/2014/main" id="{0AC9E8ED-D07C-7C44-8C4C-B74B20B0296E}"/>
              </a:ext>
            </a:extLst>
          </p:cNvPr>
          <p:cNvSpPr txBox="1">
            <a:spLocks/>
          </p:cNvSpPr>
          <p:nvPr/>
        </p:nvSpPr>
        <p:spPr>
          <a:xfrm>
            <a:off x="838200" y="365125"/>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9.4 Clarity: Numbers</a:t>
            </a:r>
            <a:endParaRPr lang="en-GB" dirty="0"/>
          </a:p>
        </p:txBody>
      </p:sp>
    </p:spTree>
    <p:extLst>
      <p:ext uri="{BB962C8B-B14F-4D97-AF65-F5344CB8AC3E}">
        <p14:creationId xmlns:p14="http://schemas.microsoft.com/office/powerpoint/2010/main" val="175156068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81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graphicFrame>
        <p:nvGraphicFramePr>
          <p:cNvPr id="240" name="Google Shape;240;p10"/>
          <p:cNvGraphicFramePr/>
          <p:nvPr>
            <p:extLst>
              <p:ext uri="{D42A27DB-BD31-4B8C-83A1-F6EECF244321}">
                <p14:modId xmlns:p14="http://schemas.microsoft.com/office/powerpoint/2010/main" val="641550362"/>
              </p:ext>
            </p:extLst>
          </p:nvPr>
        </p:nvGraphicFramePr>
        <p:xfrm>
          <a:off x="2599724" y="2141642"/>
          <a:ext cx="6968490" cy="3640455"/>
        </p:xfrm>
        <a:graphic>
          <a:graphicData uri="http://schemas.openxmlformats.org/drawingml/2006/chart">
            <c:chart xmlns:c="http://schemas.openxmlformats.org/drawingml/2006/chart" xmlns:r="http://schemas.openxmlformats.org/officeDocument/2006/relationships" r:id="rId5"/>
          </a:graphicData>
        </a:graphic>
      </p:graphicFrame>
      <p:sp>
        <p:nvSpPr>
          <p:cNvPr id="241" name="Google Shape;241;p10"/>
          <p:cNvSpPr txBox="1"/>
          <p:nvPr/>
        </p:nvSpPr>
        <p:spPr>
          <a:xfrm>
            <a:off x="3994484" y="5925363"/>
            <a:ext cx="6324600" cy="369332"/>
          </a:xfrm>
          <a:prstGeom prst="rect">
            <a:avLst/>
          </a:prstGeom>
          <a:noFill/>
          <a:ln>
            <a:noFill/>
          </a:ln>
        </p:spPr>
        <p:txBody>
          <a:bodyPr spcFirstLastPara="1" wrap="square" lIns="91425" tIns="45700" rIns="91425" bIns="45700" anchor="t" anchorCtr="0">
            <a:spAutoFit/>
          </a:bodyPr>
          <a:lstStyle/>
          <a:p>
            <a:r>
              <a:rPr lang="sv-SE" dirty="0">
                <a:solidFill>
                  <a:schemeClr val="dk1"/>
                </a:solidFill>
                <a:latin typeface="Calibri"/>
                <a:ea typeface="Calibri"/>
                <a:cs typeface="Calibri"/>
                <a:sym typeface="Calibri"/>
              </a:rPr>
              <a:t>Total investment cost: 2.1 billion USD</a:t>
            </a:r>
            <a:endParaRPr dirty="0">
              <a:solidFill>
                <a:schemeClr val="dk1"/>
              </a:solidFill>
              <a:latin typeface="Calibri"/>
              <a:ea typeface="Calibri"/>
              <a:cs typeface="Calibri"/>
              <a:sym typeface="Calibri"/>
            </a:endParaRPr>
          </a:p>
        </p:txBody>
      </p:sp>
      <p:sp>
        <p:nvSpPr>
          <p:cNvPr id="8" name="Rectangle 7"/>
          <p:cNvSpPr/>
          <p:nvPr/>
        </p:nvSpPr>
        <p:spPr>
          <a:xfrm>
            <a:off x="914400" y="1741532"/>
            <a:ext cx="1452642" cy="400110"/>
          </a:xfrm>
          <a:prstGeom prst="rect">
            <a:avLst/>
          </a:prstGeom>
        </p:spPr>
        <p:txBody>
          <a:bodyPr wrap="none">
            <a:spAutoFit/>
          </a:bodyPr>
          <a:lstStyle/>
          <a:p>
            <a:r>
              <a:rPr lang="en-GB" sz="2000" b="1" dirty="0">
                <a:solidFill>
                  <a:schemeClr val="accent5">
                    <a:lumMod val="60000"/>
                    <a:lumOff val="40000"/>
                  </a:schemeClr>
                </a:solidFill>
                <a:latin typeface="Open Sans" panose="020B0606030504020204"/>
              </a:rPr>
              <a:t>Example 2</a:t>
            </a:r>
          </a:p>
        </p:txBody>
      </p:sp>
      <p:sp>
        <p:nvSpPr>
          <p:cNvPr id="9" name="Oval 8">
            <a:extLst>
              <a:ext uri="{FF2B5EF4-FFF2-40B4-BE49-F238E27FC236}">
                <a16:creationId xmlns:a16="http://schemas.microsoft.com/office/drawing/2014/main" id="{8D44D74C-4408-AA44-BA49-66D1DC3D19E8}"/>
              </a:ext>
            </a:extLst>
          </p:cNvPr>
          <p:cNvSpPr/>
          <p:nvPr/>
        </p:nvSpPr>
        <p:spPr>
          <a:xfrm>
            <a:off x="6580909" y="96143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9_Slide23.mp3" descr="Track1_Lecture9_Slide23.mp3">
            <a:hlinkClick r:id="" action="ppaction://media"/>
            <a:extLst>
              <a:ext uri="{FF2B5EF4-FFF2-40B4-BE49-F238E27FC236}">
                <a16:creationId xmlns:a16="http://schemas.microsoft.com/office/drawing/2014/main" id="{8B86683E-A6C5-1241-91F1-1026FAF0A8B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652274" y="1039461"/>
            <a:ext cx="812800" cy="812800"/>
          </a:xfrm>
          <a:prstGeom prst="rect">
            <a:avLst/>
          </a:prstGeom>
        </p:spPr>
      </p:pic>
      <p:sp>
        <p:nvSpPr>
          <p:cNvPr id="11" name="Title 1">
            <a:extLst>
              <a:ext uri="{FF2B5EF4-FFF2-40B4-BE49-F238E27FC236}">
                <a16:creationId xmlns:a16="http://schemas.microsoft.com/office/drawing/2014/main" id="{9C1D4D45-7140-844E-A4CF-278948305508}"/>
              </a:ext>
            </a:extLst>
          </p:cNvPr>
          <p:cNvSpPr txBox="1">
            <a:spLocks/>
          </p:cNvSpPr>
          <p:nvPr/>
        </p:nvSpPr>
        <p:spPr>
          <a:xfrm>
            <a:off x="838200" y="365125"/>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9.4 Clarity: Numbers</a:t>
            </a:r>
            <a:endParaRPr lang="en-GB" dirty="0"/>
          </a:p>
        </p:txBody>
      </p:sp>
      <p:sp>
        <p:nvSpPr>
          <p:cNvPr id="12" name="Rectangle 11">
            <a:extLst>
              <a:ext uri="{FF2B5EF4-FFF2-40B4-BE49-F238E27FC236}">
                <a16:creationId xmlns:a16="http://schemas.microsoft.com/office/drawing/2014/main" id="{BE6C806D-D1EF-0E4A-9268-C13A01FD77D3}"/>
              </a:ext>
            </a:extLst>
          </p:cNvPr>
          <p:cNvSpPr/>
          <p:nvPr/>
        </p:nvSpPr>
        <p:spPr>
          <a:xfrm>
            <a:off x="838200" y="6121543"/>
            <a:ext cx="1786066"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Khavari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9837785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90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7" name="Google Shape;247;p11"/>
          <p:cNvSpPr txBox="1">
            <a:spLocks noGrp="1"/>
          </p:cNvSpPr>
          <p:nvPr>
            <p:ph idx="1"/>
          </p:nvPr>
        </p:nvSpPr>
        <p:spPr>
          <a:xfrm>
            <a:off x="838199" y="2237873"/>
            <a:ext cx="9617765" cy="3939089"/>
          </a:xfrm>
          <a:prstGeom prst="rect">
            <a:avLst/>
          </a:prstGeom>
          <a:noFill/>
          <a:ln>
            <a:noFill/>
          </a:ln>
        </p:spPr>
        <p:txBody>
          <a:bodyPr spcFirstLastPara="1" vert="horz" wrap="square" lIns="91425" tIns="45700" rIns="91425" bIns="45700" rtlCol="0" anchor="t" anchorCtr="0">
            <a:normAutofit/>
          </a:bodyPr>
          <a:lstStyle/>
          <a:p>
            <a:pPr marL="342900" indent="-342900">
              <a:lnSpc>
                <a:spcPct val="114000"/>
              </a:lnSpc>
              <a:spcBef>
                <a:spcPts val="0"/>
              </a:spcBef>
              <a:spcAft>
                <a:spcPts val="600"/>
              </a:spcAft>
              <a:buClr>
                <a:schemeClr val="dk1"/>
              </a:buClr>
              <a:buSzPct val="120000"/>
            </a:pPr>
            <a:r>
              <a:rPr lang="en-GB" sz="2000" dirty="0">
                <a:latin typeface="Open Sans" panose="020B0606030504020204"/>
              </a:rPr>
              <a:t>Limit how many decimals you use</a:t>
            </a:r>
          </a:p>
          <a:p>
            <a:pPr marL="342900" indent="-342900">
              <a:lnSpc>
                <a:spcPct val="114000"/>
              </a:lnSpc>
              <a:spcBef>
                <a:spcPts val="640"/>
              </a:spcBef>
              <a:spcAft>
                <a:spcPts val="600"/>
              </a:spcAft>
              <a:buClr>
                <a:schemeClr val="dk1"/>
              </a:buClr>
              <a:buSzPct val="120000"/>
            </a:pPr>
            <a:r>
              <a:rPr lang="en-GB" sz="2000" dirty="0">
                <a:latin typeface="Open Sans" panose="020B0606030504020204"/>
              </a:rPr>
              <a:t>Numbers should be presented with a reasonable accuracy. Considering uncertainty in models, if the output of the model is that the total investment cost is 4,356,678 USD, then it is better to round off and present it as, for example, 4.4 million USD.</a:t>
            </a:r>
          </a:p>
          <a:p>
            <a:pPr marL="342900" indent="-342900">
              <a:lnSpc>
                <a:spcPct val="114000"/>
              </a:lnSpc>
              <a:spcBef>
                <a:spcPts val="640"/>
              </a:spcBef>
              <a:spcAft>
                <a:spcPts val="600"/>
              </a:spcAft>
              <a:buClr>
                <a:schemeClr val="dk1"/>
              </a:buClr>
              <a:buSzPct val="120000"/>
            </a:pPr>
            <a:r>
              <a:rPr lang="en-GB" sz="2000" dirty="0">
                <a:latin typeface="Open Sans" panose="020B0606030504020204"/>
              </a:rPr>
              <a:t>Do not make people ”count zeros”, </a:t>
            </a:r>
            <a:r>
              <a:rPr lang="en-GB" sz="2000" b="1" dirty="0">
                <a:latin typeface="Open Sans" panose="020B0606030504020204"/>
              </a:rPr>
              <a:t>1.3 million </a:t>
            </a:r>
            <a:r>
              <a:rPr lang="en-GB" sz="2000" dirty="0">
                <a:latin typeface="Open Sans" panose="020B0606030504020204"/>
              </a:rPr>
              <a:t>is easier to read than </a:t>
            </a:r>
            <a:r>
              <a:rPr lang="en-GB" sz="2000" b="1" dirty="0">
                <a:latin typeface="Open Sans" panose="020B0606030504020204"/>
              </a:rPr>
              <a:t>1,300,000.</a:t>
            </a:r>
            <a:endParaRPr lang="en-GB" sz="2000" dirty="0">
              <a:latin typeface="Open Sans" panose="020B0606030504020204"/>
            </a:endParaRPr>
          </a:p>
          <a:p>
            <a:pPr marL="342900" indent="-342900">
              <a:lnSpc>
                <a:spcPct val="114000"/>
              </a:lnSpc>
              <a:spcBef>
                <a:spcPts val="640"/>
              </a:spcBef>
              <a:spcAft>
                <a:spcPts val="600"/>
              </a:spcAft>
              <a:buClr>
                <a:schemeClr val="dk1"/>
              </a:buClr>
              <a:buSzPct val="120000"/>
            </a:pPr>
            <a:r>
              <a:rPr lang="en-GB" sz="2000" dirty="0">
                <a:latin typeface="Open Sans" panose="020B0606030504020204"/>
              </a:rPr>
              <a:t>Make sure units are clear in charts, figures, and text.</a:t>
            </a:r>
          </a:p>
          <a:p>
            <a:pPr marL="342900" indent="-139700">
              <a:spcBef>
                <a:spcPts val="640"/>
              </a:spcBef>
              <a:buClr>
                <a:schemeClr val="dk1"/>
              </a:buClr>
              <a:buSzPct val="120000"/>
              <a:buNone/>
            </a:pPr>
            <a:endParaRPr lang="en-GB" sz="2000" dirty="0">
              <a:latin typeface="Open Sans" panose="020B0606030504020204"/>
            </a:endParaRPr>
          </a:p>
        </p:txBody>
      </p:sp>
      <p:sp>
        <p:nvSpPr>
          <p:cNvPr id="6" name="Rectangle 5"/>
          <p:cNvSpPr/>
          <p:nvPr/>
        </p:nvSpPr>
        <p:spPr>
          <a:xfrm>
            <a:off x="838200" y="1592358"/>
            <a:ext cx="3955122" cy="400110"/>
          </a:xfrm>
          <a:prstGeom prst="rect">
            <a:avLst/>
          </a:prstGeom>
        </p:spPr>
        <p:txBody>
          <a:bodyPr wrap="none">
            <a:spAutoFit/>
          </a:bodyPr>
          <a:lstStyle/>
          <a:p>
            <a:r>
              <a:rPr lang="sv-SE" sz="2000" b="1" dirty="0">
                <a:solidFill>
                  <a:schemeClr val="accent5">
                    <a:lumMod val="60000"/>
                    <a:lumOff val="40000"/>
                  </a:schemeClr>
                </a:solidFill>
                <a:latin typeface="Open Sans" panose="020B0606030504020204"/>
              </a:rPr>
              <a:t>Take-away messages (number)</a:t>
            </a:r>
            <a:endParaRPr lang="en-GB" sz="2000" b="1" dirty="0">
              <a:solidFill>
                <a:schemeClr val="accent5">
                  <a:lumMod val="60000"/>
                  <a:lumOff val="40000"/>
                </a:schemeClr>
              </a:solidFill>
              <a:latin typeface="Open Sans" panose="020B0606030504020204"/>
            </a:endParaRPr>
          </a:p>
        </p:txBody>
      </p:sp>
      <p:sp>
        <p:nvSpPr>
          <p:cNvPr id="7" name="Title 1"/>
          <p:cNvSpPr>
            <a:spLocks noGrp="1"/>
          </p:cNvSpPr>
          <p:nvPr>
            <p:ph type="title"/>
          </p:nvPr>
        </p:nvSpPr>
        <p:spPr>
          <a:xfrm>
            <a:off x="838200" y="365125"/>
            <a:ext cx="10515600" cy="1325563"/>
          </a:xfrm>
        </p:spPr>
        <p:txBody>
          <a:bodyPr/>
          <a:lstStyle/>
          <a:p>
            <a:r>
              <a:rPr lang="en-US" dirty="0"/>
              <a:t>9.4 Clarity: Numbers</a:t>
            </a:r>
            <a:endParaRPr lang="en-GB" dirty="0"/>
          </a:p>
        </p:txBody>
      </p:sp>
      <p:sp>
        <p:nvSpPr>
          <p:cNvPr id="8" name="Oval 7">
            <a:extLst>
              <a:ext uri="{FF2B5EF4-FFF2-40B4-BE49-F238E27FC236}">
                <a16:creationId xmlns:a16="http://schemas.microsoft.com/office/drawing/2014/main" id="{6D7F5FAE-A72B-9D40-AB5A-93B3C26715FC}"/>
              </a:ext>
            </a:extLst>
          </p:cNvPr>
          <p:cNvSpPr/>
          <p:nvPr/>
        </p:nvSpPr>
        <p:spPr>
          <a:xfrm>
            <a:off x="6580909" y="89216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9_Slide24.mp3" descr="Track1_Lecture9_Slide24.mp3">
            <a:hlinkClick r:id="" action="ppaction://media"/>
            <a:extLst>
              <a:ext uri="{FF2B5EF4-FFF2-40B4-BE49-F238E27FC236}">
                <a16:creationId xmlns:a16="http://schemas.microsoft.com/office/drawing/2014/main" id="{B738C4CD-6CAF-B449-8EFA-DAF13DEC41A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50182" y="956391"/>
            <a:ext cx="812800" cy="812800"/>
          </a:xfrm>
          <a:prstGeom prst="rect">
            <a:avLst/>
          </a:prstGeom>
        </p:spPr>
      </p:pic>
      <p:sp>
        <p:nvSpPr>
          <p:cNvPr id="9" name="Rectangle 8">
            <a:extLst>
              <a:ext uri="{FF2B5EF4-FFF2-40B4-BE49-F238E27FC236}">
                <a16:creationId xmlns:a16="http://schemas.microsoft.com/office/drawing/2014/main" id="{2442A406-302F-7448-B264-82925DC8BC4A}"/>
              </a:ext>
            </a:extLst>
          </p:cNvPr>
          <p:cNvSpPr/>
          <p:nvPr/>
        </p:nvSpPr>
        <p:spPr>
          <a:xfrm>
            <a:off x="838200" y="6121543"/>
            <a:ext cx="1786066"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Khavari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75032127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81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Lecture 9.4 References</a:t>
            </a:r>
          </a:p>
        </p:txBody>
      </p:sp>
      <p:sp>
        <p:nvSpPr>
          <p:cNvPr id="5" name="Rectangle 4"/>
          <p:cNvSpPr/>
          <p:nvPr/>
        </p:nvSpPr>
        <p:spPr>
          <a:xfrm>
            <a:off x="852055" y="1704543"/>
            <a:ext cx="4588042" cy="2031325"/>
          </a:xfrm>
          <a:prstGeom prst="rect">
            <a:avLst/>
          </a:prstGeom>
        </p:spPr>
        <p:txBody>
          <a:bodyPr wrap="square">
            <a:spAutoFit/>
          </a:bodyPr>
          <a:lstStyle/>
          <a:p>
            <a:r>
              <a:rPr lang="sv-SE" dirty="0">
                <a:latin typeface="Open Sans" panose="020B0606030504020204" pitchFamily="34" charset="0"/>
                <a:ea typeface="Open Sans" panose="020B0606030504020204" pitchFamily="34" charset="0"/>
                <a:cs typeface="Open Sans" panose="020B0606030504020204" pitchFamily="34" charset="0"/>
              </a:rPr>
              <a:t>Khavari, B., Sahlberg, A., Korkovelos, A., Mentis, D., n.d. Lecture 7: Communicating electrification model results [WWW Document]. OnSSET Teaching Kit. URL </a:t>
            </a:r>
            <a:r>
              <a:rPr lang="sv-SE" dirty="0">
                <a:latin typeface="Open Sans" panose="020B0606030504020204" pitchFamily="34" charset="0"/>
                <a:ea typeface="Open Sans" panose="020B0606030504020204" pitchFamily="34" charset="0"/>
                <a:cs typeface="Open Sans" panose="020B0606030504020204" pitchFamily="34" charset="0"/>
                <a:hlinkClick r:id="rId2"/>
              </a:rPr>
              <a:t>https://onsset.github.io/teaching_kit/courses/module_3/Lecture%207/</a:t>
            </a:r>
            <a:r>
              <a:rPr lang="sv-SE" dirty="0">
                <a:latin typeface="Open Sans" panose="020B0606030504020204" pitchFamily="34" charset="0"/>
                <a:ea typeface="Open Sans" panose="020B0606030504020204" pitchFamily="34" charset="0"/>
                <a:cs typeface="Open Sans" panose="020B0606030504020204" pitchFamily="34" charset="0"/>
              </a:rPr>
              <a:t>  (accessed 2.18.21).</a:t>
            </a:r>
            <a:endParaRPr lang="sv-SE"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38811438"/>
      </p:ext>
    </p:extLst>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22</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745791" y="4325109"/>
            <a:ext cx="5293587" cy="168029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600" dirty="0">
                <a:latin typeface="Open Sans Light" panose="020B0306030504020204" pitchFamily="34" charset="0"/>
                <a:ea typeface="Open Sans Light" panose="020B0306030504020204" pitchFamily="34" charset="0"/>
                <a:cs typeface="Open Sans Light" panose="020B0306030504020204" pitchFamily="34" charset="0"/>
              </a:rPr>
              <a:t>And congratulations </a:t>
            </a:r>
            <a:br>
              <a:rPr lang="en-GB" sz="3600" dirty="0">
                <a:latin typeface="Open Sans Light" panose="020B0306030504020204" pitchFamily="34" charset="0"/>
                <a:ea typeface="Open Sans Light" panose="020B0306030504020204" pitchFamily="34" charset="0"/>
                <a:cs typeface="Open Sans Light" panose="020B0306030504020204" pitchFamily="34" charset="0"/>
              </a:rPr>
            </a:br>
            <a:r>
              <a:rPr lang="en-GB" sz="3600" dirty="0">
                <a:latin typeface="Open Sans Light" panose="020B0306030504020204" pitchFamily="34" charset="0"/>
                <a:ea typeface="Open Sans Light" panose="020B0306030504020204" pitchFamily="34" charset="0"/>
                <a:cs typeface="Open Sans Light" panose="020B0306030504020204" pitchFamily="34" charset="0"/>
              </a:rPr>
              <a:t>for completing all lectures in this course!</a:t>
            </a:r>
          </a:p>
        </p:txBody>
      </p:sp>
      <p:sp>
        <p:nvSpPr>
          <p:cNvPr id="7" name="Title 10">
            <a:extLst>
              <a:ext uri="{FF2B5EF4-FFF2-40B4-BE49-F238E27FC236}">
                <a16:creationId xmlns:a16="http://schemas.microsoft.com/office/drawing/2014/main" id="{7BCB7BA5-8151-974D-94E7-EE3F2F63FDC8}"/>
              </a:ext>
            </a:extLst>
          </p:cNvPr>
          <p:cNvSpPr txBox="1">
            <a:spLocks/>
          </p:cNvSpPr>
          <p:nvPr/>
        </p:nvSpPr>
        <p:spPr>
          <a:xfrm>
            <a:off x="718081" y="2211605"/>
            <a:ext cx="5293587" cy="193273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GB" sz="4400" b="1" dirty="0">
                <a:latin typeface="Open Sans"/>
                <a:ea typeface="Open Sans" panose="020B0606030504020204" pitchFamily="34" charset="0"/>
                <a:cs typeface="Open Sans" panose="020B0606030504020204" pitchFamily="34" charset="0"/>
                <a:sym typeface="Bodoni SvtyTwo ITC TT-Book"/>
              </a:rPr>
              <a:t>Thank you </a:t>
            </a:r>
            <a:br>
              <a:rPr lang="en-GB" sz="4400" b="1" dirty="0">
                <a:latin typeface="Open Sans"/>
                <a:ea typeface="Open Sans" panose="020B0606030504020204" pitchFamily="34" charset="0"/>
                <a:cs typeface="Open Sans" panose="020B0606030504020204" pitchFamily="34" charset="0"/>
                <a:sym typeface="Bodoni SvtyTwo ITC TT-Book"/>
              </a:rPr>
            </a:br>
            <a:r>
              <a:rPr lang="en-GB" sz="4400" dirty="0">
                <a:latin typeface="Open Sans"/>
                <a:ea typeface="Open Sans" panose="020B0606030504020204" pitchFamily="34" charset="0"/>
                <a:cs typeface="Open Sans" panose="020B0606030504020204" pitchFamily="34" charset="0"/>
                <a:sym typeface="Bodoni SvtyTwo ITC TT-Book"/>
              </a:rPr>
              <a:t>for your attention </a:t>
            </a:r>
            <a:br>
              <a:rPr lang="en-GB" sz="4400" dirty="0">
                <a:latin typeface="Open Sans"/>
                <a:ea typeface="Open Sans" panose="020B0606030504020204" pitchFamily="34" charset="0"/>
                <a:cs typeface="Open Sans" panose="020B0606030504020204" pitchFamily="34" charset="0"/>
                <a:sym typeface="Bodoni SvtyTwo ITC TT-Book"/>
              </a:rPr>
            </a:br>
            <a:r>
              <a:rPr lang="en-GB" sz="4400" dirty="0">
                <a:latin typeface="Open Sans"/>
                <a:ea typeface="Open Sans" panose="020B0606030504020204" pitchFamily="34" charset="0"/>
                <a:cs typeface="Open Sans" panose="020B0606030504020204" pitchFamily="34" charset="0"/>
                <a:sym typeface="Bodoni SvtyTwo ITC TT-Book"/>
              </a:rPr>
              <a:t>in this lecture!</a:t>
            </a:r>
          </a:p>
        </p:txBody>
      </p:sp>
    </p:spTree>
    <p:extLst>
      <p:ext uri="{BB962C8B-B14F-4D97-AF65-F5344CB8AC3E}">
        <p14:creationId xmlns:p14="http://schemas.microsoft.com/office/powerpoint/2010/main" val="1114949359"/>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aphical user interface, website&#10;&#10;Description automatically generated">
            <a:extLst>
              <a:ext uri="{FF2B5EF4-FFF2-40B4-BE49-F238E27FC236}">
                <a16:creationId xmlns:a16="http://schemas.microsoft.com/office/drawing/2014/main" id="{C3110E72-A7A8-2C4F-8E6A-7ECA82C73C97}"/>
              </a:ext>
            </a:extLst>
          </p:cNvPr>
          <p:cNvPicPr>
            <a:picLocks noChangeAspect="1"/>
          </p:cNvPicPr>
          <p:nvPr/>
        </p:nvPicPr>
        <p:blipFill>
          <a:blip r:embed="rId2"/>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0527CA53-8C05-874E-A49A-9665D3ED798F}"/>
              </a:ext>
            </a:extLst>
          </p:cNvPr>
          <p:cNvSpPr txBox="1"/>
          <p:nvPr/>
        </p:nvSpPr>
        <p:spPr>
          <a:xfrm>
            <a:off x="9919335" y="5886097"/>
            <a:ext cx="1866900" cy="584775"/>
          </a:xfrm>
          <a:prstGeom prst="rect">
            <a:avLst/>
          </a:prstGeom>
          <a:no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r>
              <a:rPr lang="en-US" sz="800" dirty="0">
                <a:solidFill>
                  <a:schemeClr val="bg1"/>
                </a:solidFill>
                <a:latin typeface="Open Sans "/>
              </a:rPr>
              <a:t>CCG courses (this will take </a:t>
            </a:r>
            <a:br>
              <a:rPr lang="en-US" sz="800" dirty="0">
                <a:solidFill>
                  <a:schemeClr val="bg1"/>
                </a:solidFill>
                <a:latin typeface="Open Sans "/>
              </a:rPr>
            </a:br>
            <a:r>
              <a:rPr lang="en-US" sz="800" dirty="0">
                <a:solidFill>
                  <a:schemeClr val="bg1"/>
                </a:solidFill>
                <a:latin typeface="Open Sans "/>
              </a:rPr>
              <a:t>you to the website link http://www.ClimateCompatibleGrowth.com/teachingmaterials)</a:t>
            </a:r>
            <a:endParaRPr lang="en-GB" sz="800" dirty="0">
              <a:solidFill>
                <a:schemeClr val="bg1"/>
              </a:solidFill>
              <a:latin typeface="Open Sans "/>
              <a:ea typeface="+mn-lt"/>
              <a:cs typeface="+mn-lt"/>
            </a:endParaRPr>
          </a:p>
        </p:txBody>
      </p:sp>
      <p:sp>
        <p:nvSpPr>
          <p:cNvPr id="12" name="TextBox 11">
            <a:extLst>
              <a:ext uri="{FF2B5EF4-FFF2-40B4-BE49-F238E27FC236}">
                <a16:creationId xmlns:a16="http://schemas.microsoft.com/office/drawing/2014/main" id="{A5A2BC08-26C5-4E4D-905E-32138A0C2E47}"/>
              </a:ext>
            </a:extLst>
          </p:cNvPr>
          <p:cNvSpPr txBox="1"/>
          <p:nvPr/>
        </p:nvSpPr>
        <p:spPr>
          <a:xfrm>
            <a:off x="9108490" y="4846074"/>
            <a:ext cx="237201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ZA" sz="800" dirty="0">
                <a:solidFill>
                  <a:schemeClr val="bg1"/>
                </a:solidFill>
                <a:latin typeface="Open Sans"/>
                <a:ea typeface="+mn-lt"/>
                <a:cs typeface="+mn-lt"/>
              </a:rPr>
              <a:t>Moksnes N., Sahlberg A., Khavari B. 2021.</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Lecture 9: OnSSET/Global Electrification</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Platform. Release Version 1.0. [online</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presentation]. Climate Compatible Growth</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Programme, Energy Sector Management Assistance Program and World Bank Group</a:t>
            </a:r>
            <a:endParaRPr lang="en-US" sz="800" dirty="0">
              <a:solidFill>
                <a:schemeClr val="bg1"/>
              </a:solidFill>
              <a:latin typeface="Open Sans"/>
              <a:ea typeface="+mn-lt"/>
              <a:cs typeface="+mn-lt"/>
            </a:endParaRPr>
          </a:p>
        </p:txBody>
      </p:sp>
      <p:grpSp>
        <p:nvGrpSpPr>
          <p:cNvPr id="6" name="Group 5">
            <a:extLst>
              <a:ext uri="{FF2B5EF4-FFF2-40B4-BE49-F238E27FC236}">
                <a16:creationId xmlns:a16="http://schemas.microsoft.com/office/drawing/2014/main" id="{A7C5AF43-406D-BF4F-B6B2-924DB09FD277}"/>
              </a:ext>
            </a:extLst>
          </p:cNvPr>
          <p:cNvGrpSpPr/>
          <p:nvPr/>
        </p:nvGrpSpPr>
        <p:grpSpPr>
          <a:xfrm>
            <a:off x="3339465" y="4126495"/>
            <a:ext cx="1877504" cy="558800"/>
            <a:chOff x="929196" y="5461000"/>
            <a:chExt cx="1877504" cy="558800"/>
          </a:xfrm>
        </p:grpSpPr>
        <p:sp>
          <p:nvSpPr>
            <p:cNvPr id="7" name="Rounded Rectangle 6">
              <a:hlinkClick r:id="rId3"/>
              <a:extLst>
                <a:ext uri="{FF2B5EF4-FFF2-40B4-BE49-F238E27FC236}">
                  <a16:creationId xmlns:a16="http://schemas.microsoft.com/office/drawing/2014/main" id="{06C01F48-B2FD-FE47-A7FB-28C85BF0A4DF}"/>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E73EE1E9-21A5-D541-BB4D-E7B278008C3E}"/>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Take Quiz</a:t>
              </a:r>
            </a:p>
          </p:txBody>
        </p:sp>
        <p:sp>
          <p:nvSpPr>
            <p:cNvPr id="9" name="Rounded Rectangle 8">
              <a:hlinkClick r:id="rId4"/>
              <a:extLst>
                <a:ext uri="{FF2B5EF4-FFF2-40B4-BE49-F238E27FC236}">
                  <a16:creationId xmlns:a16="http://schemas.microsoft.com/office/drawing/2014/main" id="{4DB2DDA7-E485-674A-AA93-07EF511E35D5}"/>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063915023"/>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1" name="Google Shape;521;p38"/>
          <p:cNvSpPr txBox="1">
            <a:spLocks noGrp="1"/>
          </p:cNvSpPr>
          <p:nvPr>
            <p:ph idx="1"/>
          </p:nvPr>
        </p:nvSpPr>
        <p:spPr>
          <a:xfrm>
            <a:off x="838200" y="2093495"/>
            <a:ext cx="10515600" cy="408346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800"/>
              <a:buChar char="•"/>
            </a:pPr>
            <a:r>
              <a:rPr lang="en-GB" sz="2000" dirty="0">
                <a:latin typeface="Open Sans" panose="020B0606030504020204" pitchFamily="34" charset="0"/>
                <a:ea typeface="Open Sans" panose="020B0606030504020204" pitchFamily="34" charset="0"/>
                <a:cs typeface="Open Sans" panose="020B0606030504020204" pitchFamily="34" charset="0"/>
              </a:rPr>
              <a:t>Similar to stand-alone diesel, with additional cost for distribution network</a:t>
            </a:r>
            <a:endParaRPr sz="2000" dirty="0">
              <a:latin typeface="Open Sans" panose="020B0606030504020204" pitchFamily="34" charset="0"/>
              <a:ea typeface="Open Sans" panose="020B0606030504020204" pitchFamily="34" charset="0"/>
              <a:cs typeface="Open Sans" panose="020B0606030504020204" pitchFamily="34" charset="0"/>
            </a:endParaRPr>
          </a:p>
          <a:p>
            <a:pPr marL="228600" lvl="0" indent="-228600" algn="l" rtl="0">
              <a:lnSpc>
                <a:spcPct val="90000"/>
              </a:lnSpc>
              <a:spcBef>
                <a:spcPts val="1000"/>
              </a:spcBef>
              <a:spcAft>
                <a:spcPts val="0"/>
              </a:spcAft>
              <a:buClr>
                <a:schemeClr val="dk1"/>
              </a:buClr>
              <a:buSzPts val="2800"/>
              <a:buChar char="•"/>
            </a:pPr>
            <a:r>
              <a:rPr lang="en-GB" sz="2000" dirty="0">
                <a:latin typeface="Open Sans" panose="020B0606030504020204" pitchFamily="34" charset="0"/>
                <a:ea typeface="Open Sans" panose="020B0606030504020204" pitchFamily="34" charset="0"/>
                <a:cs typeface="Open Sans" panose="020B0606030504020204" pitchFamily="34" charset="0"/>
              </a:rPr>
              <a:t>Adjusted input parameters to account for economies of scale for larger systems</a:t>
            </a:r>
            <a:endParaRPr sz="2000" dirty="0">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523" name="Google Shape;523;p38"/>
          <p:cNvGraphicFramePr/>
          <p:nvPr>
            <p:extLst>
              <p:ext uri="{D42A27DB-BD31-4B8C-83A1-F6EECF244321}">
                <p14:modId xmlns:p14="http://schemas.microsoft.com/office/powerpoint/2010/main" val="2525372015"/>
              </p:ext>
            </p:extLst>
          </p:nvPr>
        </p:nvGraphicFramePr>
        <p:xfrm>
          <a:off x="2640245" y="3228423"/>
          <a:ext cx="6766988" cy="2803800"/>
        </p:xfrm>
        <a:graphic>
          <a:graphicData uri="http://schemas.openxmlformats.org/drawingml/2006/table">
            <a:tbl>
              <a:tblPr firstRow="1" bandRow="1">
                <a:noFill/>
              </a:tblPr>
              <a:tblGrid>
                <a:gridCol w="3383494">
                  <a:extLst>
                    <a:ext uri="{9D8B030D-6E8A-4147-A177-3AD203B41FA5}">
                      <a16:colId xmlns:a16="http://schemas.microsoft.com/office/drawing/2014/main" val="20000"/>
                    </a:ext>
                  </a:extLst>
                </a:gridCol>
                <a:gridCol w="3383494">
                  <a:extLst>
                    <a:ext uri="{9D8B030D-6E8A-4147-A177-3AD203B41FA5}">
                      <a16:colId xmlns:a16="http://schemas.microsoft.com/office/drawing/2014/main" val="20001"/>
                    </a:ext>
                  </a:extLst>
                </a:gridCol>
              </a:tblGrid>
              <a:tr h="426300">
                <a:tc>
                  <a:txBody>
                    <a:bodyPr/>
                    <a:lstStyle/>
                    <a:p>
                      <a:pPr marL="0" marR="0" lvl="0" indent="0" algn="l" rtl="0">
                        <a:lnSpc>
                          <a:spcPct val="100000"/>
                        </a:lnSpc>
                        <a:spcBef>
                          <a:spcPts val="0"/>
                        </a:spcBef>
                        <a:spcAft>
                          <a:spcPts val="0"/>
                        </a:spcAft>
                        <a:buClr>
                          <a:srgbClr val="000000"/>
                        </a:buClr>
                        <a:buSzPts val="1800"/>
                        <a:buFont typeface="Arial"/>
                        <a:buNone/>
                      </a:pPr>
                      <a:r>
                        <a:rPr lang="en-GB" sz="2000" b="1" u="none" strike="noStrike" cap="none" dirty="0">
                          <a:latin typeface="Open Sans" panose="020B0606030504020204" pitchFamily="34" charset="0"/>
                          <a:ea typeface="Open Sans" panose="020B0606030504020204" pitchFamily="34" charset="0"/>
                          <a:cs typeface="Open Sans" panose="020B0606030504020204" pitchFamily="34" charset="0"/>
                        </a:rPr>
                        <a:t>Parameter</a:t>
                      </a:r>
                      <a:endParaRPr sz="2000" b="1" u="none" strike="noStrike" cap="none" dirty="0">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GB" sz="2000" b="1" u="none" strike="noStrike" cap="none" dirty="0">
                          <a:latin typeface="Open Sans" panose="020B0606030504020204" pitchFamily="34" charset="0"/>
                          <a:ea typeface="Open Sans" panose="020B0606030504020204" pitchFamily="34" charset="0"/>
                          <a:cs typeface="Open Sans" panose="020B0606030504020204" pitchFamily="34" charset="0"/>
                        </a:rPr>
                        <a:t>Example</a:t>
                      </a:r>
                      <a:endParaRPr sz="2000" b="1" u="none" strike="noStrike" cap="none" dirty="0">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tc>
                <a:extLst>
                  <a:ext uri="{0D108BD9-81ED-4DB2-BD59-A6C34878D82A}">
                    <a16:rowId xmlns:a16="http://schemas.microsoft.com/office/drawing/2014/main" val="10000"/>
                  </a:ext>
                </a:extLst>
              </a:tr>
              <a:tr h="39345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latin typeface="Open Sans" panose="020B0606030504020204" pitchFamily="34" charset="0"/>
                          <a:ea typeface="Open Sans" panose="020B0606030504020204" pitchFamily="34" charset="0"/>
                          <a:cs typeface="Open Sans" panose="020B0606030504020204" pitchFamily="34" charset="0"/>
                        </a:rPr>
                        <a:t>Generator efficiency</a:t>
                      </a:r>
                      <a:endParaRPr sz="2000" u="none" strike="noStrike" cap="none" dirty="0">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latin typeface="Open Sans" panose="020B0606030504020204" pitchFamily="34" charset="0"/>
                          <a:ea typeface="Open Sans" panose="020B0606030504020204" pitchFamily="34" charset="0"/>
                          <a:cs typeface="Open Sans" panose="020B0606030504020204" pitchFamily="34" charset="0"/>
                        </a:rPr>
                        <a:t>33 %</a:t>
                      </a:r>
                      <a:endParaRPr sz="2000" u="none" strike="noStrike" cap="none" dirty="0">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tc>
                <a:extLst>
                  <a:ext uri="{0D108BD9-81ED-4DB2-BD59-A6C34878D82A}">
                    <a16:rowId xmlns:a16="http://schemas.microsoft.com/office/drawing/2014/main" val="10001"/>
                  </a:ext>
                </a:extLst>
              </a:tr>
              <a:tr h="39345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latin typeface="Open Sans" panose="020B0606030504020204" pitchFamily="34" charset="0"/>
                          <a:ea typeface="Open Sans" panose="020B0606030504020204" pitchFamily="34" charset="0"/>
                          <a:cs typeface="Open Sans" panose="020B0606030504020204" pitchFamily="34" charset="0"/>
                        </a:rPr>
                        <a:t>Capacity factor</a:t>
                      </a:r>
                      <a:endParaRPr sz="2000" u="none" strike="noStrike" cap="none" dirty="0">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latin typeface="Open Sans" panose="020B0606030504020204" pitchFamily="34" charset="0"/>
                          <a:ea typeface="Open Sans" panose="020B0606030504020204" pitchFamily="34" charset="0"/>
                          <a:cs typeface="Open Sans" panose="020B0606030504020204" pitchFamily="34" charset="0"/>
                        </a:rPr>
                        <a:t>0.7</a:t>
                      </a:r>
                      <a:endParaRPr sz="2000" u="none" strike="noStrike" cap="none" dirty="0">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tc>
                <a:extLst>
                  <a:ext uri="{0D108BD9-81ED-4DB2-BD59-A6C34878D82A}">
                    <a16:rowId xmlns:a16="http://schemas.microsoft.com/office/drawing/2014/main" val="10002"/>
                  </a:ext>
                </a:extLst>
              </a:tr>
              <a:tr h="39345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latin typeface="Open Sans" panose="020B0606030504020204" pitchFamily="34" charset="0"/>
                          <a:ea typeface="Open Sans" panose="020B0606030504020204" pitchFamily="34" charset="0"/>
                          <a:cs typeface="Open Sans" panose="020B0606030504020204" pitchFamily="34" charset="0"/>
                        </a:rPr>
                        <a:t>Diesel pump price</a:t>
                      </a:r>
                      <a:endParaRPr sz="2000" u="none" strike="noStrike" cap="none" dirty="0">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latin typeface="Open Sans" panose="020B0606030504020204" pitchFamily="34" charset="0"/>
                          <a:ea typeface="Open Sans" panose="020B0606030504020204" pitchFamily="34" charset="0"/>
                          <a:cs typeface="Open Sans" panose="020B0606030504020204" pitchFamily="34" charset="0"/>
                        </a:rPr>
                        <a:t>1.00 USD/l</a:t>
                      </a:r>
                      <a:endParaRPr sz="2000" u="none" strike="noStrike" cap="none" dirty="0">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tc>
                <a:extLst>
                  <a:ext uri="{0D108BD9-81ED-4DB2-BD59-A6C34878D82A}">
                    <a16:rowId xmlns:a16="http://schemas.microsoft.com/office/drawing/2014/main" val="10003"/>
                  </a:ext>
                </a:extLst>
              </a:tr>
              <a:tr h="39345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latin typeface="Open Sans" panose="020B0606030504020204" pitchFamily="34" charset="0"/>
                          <a:ea typeface="Open Sans" panose="020B0606030504020204" pitchFamily="34" charset="0"/>
                          <a:cs typeface="Open Sans" panose="020B0606030504020204" pitchFamily="34" charset="0"/>
                        </a:rPr>
                        <a:t>Diesel truck volume</a:t>
                      </a:r>
                      <a:endParaRPr sz="2000" u="none" strike="noStrike" cap="none" dirty="0">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latin typeface="Open Sans" panose="020B0606030504020204" pitchFamily="34" charset="0"/>
                          <a:ea typeface="Open Sans" panose="020B0606030504020204" pitchFamily="34" charset="0"/>
                          <a:cs typeface="Open Sans" panose="020B0606030504020204" pitchFamily="34" charset="0"/>
                        </a:rPr>
                        <a:t>15 000 Litre</a:t>
                      </a:r>
                      <a:endParaRPr sz="2000" u="none" strike="noStrike" cap="none" dirty="0">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tc>
                <a:extLst>
                  <a:ext uri="{0D108BD9-81ED-4DB2-BD59-A6C34878D82A}">
                    <a16:rowId xmlns:a16="http://schemas.microsoft.com/office/drawing/2014/main" val="10004"/>
                  </a:ext>
                </a:extLst>
              </a:tr>
              <a:tr h="39345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latin typeface="Open Sans" panose="020B0606030504020204" pitchFamily="34" charset="0"/>
                          <a:ea typeface="Open Sans" panose="020B0606030504020204" pitchFamily="34" charset="0"/>
                          <a:cs typeface="Open Sans" panose="020B0606030504020204" pitchFamily="34" charset="0"/>
                        </a:rPr>
                        <a:t>Diesel truck consumption</a:t>
                      </a:r>
                      <a:endParaRPr sz="2000" u="none" strike="noStrike" cap="none" dirty="0">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latin typeface="Open Sans" panose="020B0606030504020204" pitchFamily="34" charset="0"/>
                          <a:ea typeface="Open Sans" panose="020B0606030504020204" pitchFamily="34" charset="0"/>
                          <a:cs typeface="Open Sans" panose="020B0606030504020204" pitchFamily="34" charset="0"/>
                        </a:rPr>
                        <a:t>33.7 Litre/km</a:t>
                      </a:r>
                      <a:endParaRPr sz="1400" u="none" strike="noStrike" cap="none" dirty="0">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tc>
                <a:extLst>
                  <a:ext uri="{0D108BD9-81ED-4DB2-BD59-A6C34878D82A}">
                    <a16:rowId xmlns:a16="http://schemas.microsoft.com/office/drawing/2014/main" val="10005"/>
                  </a:ext>
                </a:extLst>
              </a:tr>
              <a:tr h="39345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latin typeface="Open Sans" panose="020B0606030504020204" pitchFamily="34" charset="0"/>
                          <a:ea typeface="Open Sans" panose="020B0606030504020204" pitchFamily="34" charset="0"/>
                          <a:cs typeface="Open Sans" panose="020B0606030504020204" pitchFamily="34" charset="0"/>
                        </a:rPr>
                        <a:t>LHV diesel</a:t>
                      </a:r>
                      <a:endParaRPr sz="2000" u="none" strike="noStrike" cap="none" dirty="0">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latin typeface="Open Sans" panose="020B0606030504020204" pitchFamily="34" charset="0"/>
                          <a:ea typeface="Open Sans" panose="020B0606030504020204" pitchFamily="34" charset="0"/>
                          <a:cs typeface="Open Sans" panose="020B0606030504020204" pitchFamily="34" charset="0"/>
                        </a:rPr>
                        <a:t>9.94 kWh/l</a:t>
                      </a:r>
                      <a:endParaRPr sz="1400" u="none" strike="noStrike" cap="none" dirty="0">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tc>
                <a:extLst>
                  <a:ext uri="{0D108BD9-81ED-4DB2-BD59-A6C34878D82A}">
                    <a16:rowId xmlns:a16="http://schemas.microsoft.com/office/drawing/2014/main" val="10006"/>
                  </a:ext>
                </a:extLst>
              </a:tr>
            </a:tbl>
          </a:graphicData>
        </a:graphic>
      </p:graphicFrame>
      <p:sp>
        <p:nvSpPr>
          <p:cNvPr id="6" name="Rectangle 5"/>
          <p:cNvSpPr/>
          <p:nvPr/>
        </p:nvSpPr>
        <p:spPr>
          <a:xfrm>
            <a:off x="838200" y="6121183"/>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Google Shape;313;p17"/>
          <p:cNvSpPr txBox="1">
            <a:spLocks/>
          </p:cNvSpPr>
          <p:nvPr/>
        </p:nvSpPr>
        <p:spPr>
          <a:xfrm>
            <a:off x="838200" y="1526967"/>
            <a:ext cx="10515600" cy="417930"/>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US" sz="2000" b="1" dirty="0">
                <a:solidFill>
                  <a:schemeClr val="accent5">
                    <a:lumMod val="60000"/>
                    <a:lumOff val="40000"/>
                  </a:schemeClr>
                </a:solidFill>
              </a:rPr>
              <a:t>Calculating LCOE for mini-grid diesel</a:t>
            </a:r>
            <a:endParaRPr lang="en-GB" sz="2000" b="1" dirty="0">
              <a:solidFill>
                <a:schemeClr val="accent5">
                  <a:lumMod val="60000"/>
                  <a:lumOff val="40000"/>
                </a:schemeClr>
              </a:solidFill>
            </a:endParaRPr>
          </a:p>
        </p:txBody>
      </p:sp>
      <p:sp>
        <p:nvSpPr>
          <p:cNvPr id="8" name="Google Shape;298;p15"/>
          <p:cNvSpPr txBox="1">
            <a:spLocks/>
          </p:cNvSpPr>
          <p:nvPr/>
        </p:nvSpPr>
        <p:spPr>
          <a:xfrm>
            <a:off x="838200" y="256518"/>
            <a:ext cx="10515600" cy="1325563"/>
          </a:xfrm>
          <a:prstGeom prst="rect">
            <a:avLst/>
          </a:prstGeom>
          <a:noFill/>
          <a:ln>
            <a:noFill/>
          </a:ln>
        </p:spPr>
        <p:txBody>
          <a:bodyPr spcFirstLastPara="1" vert="horz" wrap="square" lIns="91425" tIns="45700" rIns="91425" bIns="45700" rtlCol="0" anchor="b"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dirty="0"/>
              <a:t>9.1 Advanced theory VI</a:t>
            </a:r>
            <a:endParaRPr lang="en-GB" dirty="0">
              <a:solidFill>
                <a:srgbClr val="17375E"/>
              </a:solidFill>
            </a:endParaRPr>
          </a:p>
        </p:txBody>
      </p:sp>
      <p:sp>
        <p:nvSpPr>
          <p:cNvPr id="9" name="TextBox 2"/>
          <p:cNvSpPr txBox="1"/>
          <p:nvPr/>
        </p:nvSpPr>
        <p:spPr>
          <a:xfrm>
            <a:off x="4409112" y="6139853"/>
            <a:ext cx="4141739"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5"/>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9">
            <a:extLst>
              <a:ext uri="{FF2B5EF4-FFF2-40B4-BE49-F238E27FC236}">
                <a16:creationId xmlns:a16="http://schemas.microsoft.com/office/drawing/2014/main" id="{876130C7-4796-B948-BE14-5B9CA3367F33}"/>
              </a:ext>
            </a:extLst>
          </p:cNvPr>
          <p:cNvSpPr/>
          <p:nvPr/>
        </p:nvSpPr>
        <p:spPr>
          <a:xfrm>
            <a:off x="7148770" y="94997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9_Slide3.mp3" descr="Track1_Lecture9_Slide3.mp3">
            <a:hlinkClick r:id="" action="ppaction://media"/>
            <a:extLst>
              <a:ext uri="{FF2B5EF4-FFF2-40B4-BE49-F238E27FC236}">
                <a16:creationId xmlns:a16="http://schemas.microsoft.com/office/drawing/2014/main" id="{5A46E39A-4CCF-5741-819E-9C77F5DD301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220135" y="1021340"/>
            <a:ext cx="812800" cy="812800"/>
          </a:xfrm>
          <a:prstGeom prst="rect">
            <a:avLst/>
          </a:prstGeom>
        </p:spPr>
      </p:pic>
    </p:spTree>
    <p:extLst>
      <p:ext uri="{BB962C8B-B14F-4D97-AF65-F5344CB8AC3E}">
        <p14:creationId xmlns:p14="http://schemas.microsoft.com/office/powerpoint/2010/main" val="272105954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72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31" name="Google Shape;531;p39"/>
          <p:cNvSpPr txBox="1">
            <a:spLocks noGrp="1"/>
          </p:cNvSpPr>
          <p:nvPr>
            <p:ph idx="1"/>
          </p:nvPr>
        </p:nvSpPr>
        <p:spPr>
          <a:xfrm>
            <a:off x="838200" y="2316137"/>
            <a:ext cx="5121443" cy="2812453"/>
          </a:xfrm>
          <a:prstGeom prst="rect">
            <a:avLst/>
          </a:prstGeom>
          <a:noFill/>
          <a:ln>
            <a:noFill/>
          </a:ln>
        </p:spPr>
        <p:txBody>
          <a:bodyPr spcFirstLastPara="1" wrap="square" lIns="91425" tIns="45700" rIns="91425" bIns="45700" anchor="t" anchorCtr="0">
            <a:noAutofit/>
          </a:bodyPr>
          <a:lstStyle/>
          <a:p>
            <a:pPr marL="228600" lvl="0" indent="-228600" algn="l" rtl="0">
              <a:lnSpc>
                <a:spcPct val="114000"/>
              </a:lnSpc>
              <a:spcBef>
                <a:spcPts val="0"/>
              </a:spcBef>
              <a:spcAft>
                <a:spcPts val="600"/>
              </a:spcAft>
              <a:buClr>
                <a:schemeClr val="dk1"/>
              </a:buClr>
              <a:buSzPts val="2800"/>
              <a:buChar char="•"/>
            </a:pPr>
            <a:r>
              <a:rPr lang="en-GB" sz="2200" dirty="0">
                <a:latin typeface="Open Sans" panose="020B0606030504020204" pitchFamily="34" charset="0"/>
                <a:ea typeface="Open Sans" panose="020B0606030504020204" pitchFamily="34" charset="0"/>
                <a:cs typeface="Open Sans" panose="020B0606030504020204" pitchFamily="34" charset="0"/>
              </a:rPr>
              <a:t>Capacity factor calculated in every cell based on average annual wind speed for an example wind turbine</a:t>
            </a:r>
            <a:endParaRPr sz="2200" dirty="0">
              <a:latin typeface="Open Sans" panose="020B0606030504020204" pitchFamily="34" charset="0"/>
              <a:ea typeface="Open Sans" panose="020B0606030504020204" pitchFamily="34" charset="0"/>
              <a:cs typeface="Open Sans" panose="020B0606030504020204" pitchFamily="34" charset="0"/>
            </a:endParaRPr>
          </a:p>
          <a:p>
            <a:pPr marL="228600" lvl="0" indent="-228600" algn="l" rtl="0">
              <a:lnSpc>
                <a:spcPct val="114000"/>
              </a:lnSpc>
              <a:spcBef>
                <a:spcPts val="1000"/>
              </a:spcBef>
              <a:spcAft>
                <a:spcPts val="600"/>
              </a:spcAft>
              <a:buClr>
                <a:schemeClr val="dk1"/>
              </a:buClr>
              <a:buSzPts val="2800"/>
              <a:buChar char="•"/>
            </a:pPr>
            <a:r>
              <a:rPr lang="en-GB" sz="2200" dirty="0">
                <a:latin typeface="Open Sans" panose="020B0606030504020204" pitchFamily="34" charset="0"/>
                <a:ea typeface="Open Sans" panose="020B0606030504020204" pitchFamily="34" charset="0"/>
                <a:cs typeface="Open Sans" panose="020B0606030504020204" pitchFamily="34" charset="0"/>
              </a:rPr>
              <a:t>Renewable technology = no fuel cost</a:t>
            </a:r>
            <a:endParaRPr sz="22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Google Shape;313;p17"/>
          <p:cNvSpPr txBox="1">
            <a:spLocks/>
          </p:cNvSpPr>
          <p:nvPr/>
        </p:nvSpPr>
        <p:spPr>
          <a:xfrm>
            <a:off x="838200" y="1526967"/>
            <a:ext cx="10515600" cy="417930"/>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US" sz="2000" b="1" dirty="0">
                <a:solidFill>
                  <a:schemeClr val="accent5">
                    <a:lumMod val="60000"/>
                    <a:lumOff val="40000"/>
                  </a:schemeClr>
                </a:solidFill>
              </a:rPr>
              <a:t>Calculating LCOE for mini-grid wind</a:t>
            </a:r>
            <a:endParaRPr lang="en-GB" sz="2000" b="1" dirty="0">
              <a:solidFill>
                <a:schemeClr val="accent5">
                  <a:lumMod val="60000"/>
                  <a:lumOff val="40000"/>
                </a:schemeClr>
              </a:solidFill>
            </a:endParaRPr>
          </a:p>
        </p:txBody>
      </p:sp>
      <p:sp>
        <p:nvSpPr>
          <p:cNvPr id="8" name="Google Shape;298;p15"/>
          <p:cNvSpPr txBox="1">
            <a:spLocks/>
          </p:cNvSpPr>
          <p:nvPr/>
        </p:nvSpPr>
        <p:spPr>
          <a:xfrm>
            <a:off x="838200" y="256518"/>
            <a:ext cx="10515600" cy="1325563"/>
          </a:xfrm>
          <a:prstGeom prst="rect">
            <a:avLst/>
          </a:prstGeom>
          <a:noFill/>
          <a:ln>
            <a:noFill/>
          </a:ln>
        </p:spPr>
        <p:txBody>
          <a:bodyPr spcFirstLastPara="1" vert="horz" wrap="square" lIns="91425" tIns="45700" rIns="91425" bIns="45700" rtlCol="0" anchor="b"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dirty="0"/>
              <a:t>9.1 Advanced theory VI</a:t>
            </a:r>
            <a:endParaRPr lang="en-GB" dirty="0">
              <a:solidFill>
                <a:srgbClr val="17375E"/>
              </a:solidFill>
            </a:endParaRPr>
          </a:p>
        </p:txBody>
      </p:sp>
      <p:pic>
        <p:nvPicPr>
          <p:cNvPr id="2" name="Picture 1"/>
          <p:cNvPicPr>
            <a:picLocks noChangeAspect="1"/>
          </p:cNvPicPr>
          <p:nvPr/>
        </p:nvPicPr>
        <p:blipFill>
          <a:blip r:embed="rId5"/>
          <a:stretch>
            <a:fillRect/>
          </a:stretch>
        </p:blipFill>
        <p:spPr>
          <a:xfrm>
            <a:off x="6232358" y="1735932"/>
            <a:ext cx="5295900" cy="4300228"/>
          </a:xfrm>
          <a:prstGeom prst="rect">
            <a:avLst/>
          </a:prstGeom>
        </p:spPr>
      </p:pic>
      <p:sp>
        <p:nvSpPr>
          <p:cNvPr id="3" name="Rectangle 2"/>
          <p:cNvSpPr/>
          <p:nvPr/>
        </p:nvSpPr>
        <p:spPr>
          <a:xfrm>
            <a:off x="8949583" y="6121182"/>
            <a:ext cx="2799164" cy="246221"/>
          </a:xfrm>
          <a:prstGeom prst="rect">
            <a:avLst/>
          </a:prstGeom>
        </p:spPr>
        <p:txBody>
          <a:bodyPr wrap="none">
            <a:spAutoFit/>
          </a:bodyPr>
          <a:lstStyle/>
          <a:p>
            <a:r>
              <a:rPr lang="en-GB" sz="1000" b="1" dirty="0">
                <a:latin typeface="Open Sans" panose="020B0606030504020204" pitchFamily="34" charset="0"/>
                <a:ea typeface="Open Sans" panose="020B0606030504020204" pitchFamily="34" charset="0"/>
                <a:cs typeface="Open Sans" panose="020B0606030504020204" pitchFamily="34" charset="0"/>
              </a:rPr>
              <a:t>Picture source</a:t>
            </a:r>
            <a:r>
              <a:rPr lang="en-GB" sz="1000" dirty="0">
                <a:latin typeface="Open Sans" panose="020B0606030504020204" pitchFamily="34" charset="0"/>
                <a:ea typeface="Open Sans" panose="020B0606030504020204" pitchFamily="34" charset="0"/>
                <a:cs typeface="Open Sans" panose="020B0606030504020204" pitchFamily="34" charset="0"/>
              </a:rPr>
              <a:t>: https://globalwindatlas.info</a:t>
            </a:r>
          </a:p>
        </p:txBody>
      </p:sp>
      <p:sp>
        <p:nvSpPr>
          <p:cNvPr id="9" name="Oval 8">
            <a:extLst>
              <a:ext uri="{FF2B5EF4-FFF2-40B4-BE49-F238E27FC236}">
                <a16:creationId xmlns:a16="http://schemas.microsoft.com/office/drawing/2014/main" id="{757F5284-0056-5042-B46B-20A8BC2A99C0}"/>
              </a:ext>
            </a:extLst>
          </p:cNvPr>
          <p:cNvSpPr/>
          <p:nvPr/>
        </p:nvSpPr>
        <p:spPr>
          <a:xfrm>
            <a:off x="7204189" y="54069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rack1_Lecture9_Slide4.mp3" descr="Track1_Lecture9_Slide4.mp3">
            <a:hlinkClick r:id="" action="ppaction://media"/>
            <a:extLst>
              <a:ext uri="{FF2B5EF4-FFF2-40B4-BE49-F238E27FC236}">
                <a16:creationId xmlns:a16="http://schemas.microsoft.com/office/drawing/2014/main" id="{9E2C1201-709D-CD4C-81C2-9AFEE09806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75554" y="609685"/>
            <a:ext cx="812800" cy="812800"/>
          </a:xfrm>
          <a:prstGeom prst="rect">
            <a:avLst/>
          </a:prstGeom>
        </p:spPr>
      </p:pic>
      <p:sp>
        <p:nvSpPr>
          <p:cNvPr id="10" name="Rectangle 9">
            <a:extLst>
              <a:ext uri="{FF2B5EF4-FFF2-40B4-BE49-F238E27FC236}">
                <a16:creationId xmlns:a16="http://schemas.microsoft.com/office/drawing/2014/main" id="{3A6A5BA2-8F3B-EF43-82D3-5DC872E30D53}"/>
              </a:ext>
            </a:extLst>
          </p:cNvPr>
          <p:cNvSpPr/>
          <p:nvPr/>
        </p:nvSpPr>
        <p:spPr>
          <a:xfrm>
            <a:off x="838200" y="6121183"/>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173992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87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pic>
        <p:nvPicPr>
          <p:cNvPr id="538" name="Google Shape;538;p40"/>
          <p:cNvPicPr preferRelativeResize="0"/>
          <p:nvPr/>
        </p:nvPicPr>
        <p:blipFill rotWithShape="1">
          <a:blip r:embed="rId5">
            <a:alphaModFix/>
          </a:blip>
          <a:srcRect/>
          <a:stretch/>
        </p:blipFill>
        <p:spPr>
          <a:xfrm>
            <a:off x="5966549" y="1033025"/>
            <a:ext cx="5764240" cy="5106754"/>
          </a:xfrm>
          <a:prstGeom prst="rect">
            <a:avLst/>
          </a:prstGeom>
          <a:noFill/>
          <a:ln>
            <a:noFill/>
          </a:ln>
        </p:spPr>
      </p:pic>
      <p:sp>
        <p:nvSpPr>
          <p:cNvPr id="540" name="Google Shape;540;p40"/>
          <p:cNvSpPr txBox="1">
            <a:spLocks noGrp="1"/>
          </p:cNvSpPr>
          <p:nvPr>
            <p:ph idx="1"/>
          </p:nvPr>
        </p:nvSpPr>
        <p:spPr>
          <a:xfrm>
            <a:off x="838200" y="2205685"/>
            <a:ext cx="4961021" cy="3710489"/>
          </a:xfrm>
          <a:prstGeom prst="rect">
            <a:avLst/>
          </a:prstGeom>
          <a:noFill/>
          <a:ln>
            <a:noFill/>
          </a:ln>
        </p:spPr>
        <p:txBody>
          <a:bodyPr spcFirstLastPara="1" wrap="square" lIns="91425" tIns="45700" rIns="91425" bIns="45700" anchor="t" anchorCtr="0">
            <a:noAutofit/>
          </a:bodyPr>
          <a:lstStyle/>
          <a:p>
            <a:pPr marL="228600" lvl="0" indent="-228600" algn="l" rtl="0">
              <a:lnSpc>
                <a:spcPct val="114000"/>
              </a:lnSpc>
              <a:spcBef>
                <a:spcPts val="0"/>
              </a:spcBef>
              <a:spcAft>
                <a:spcPts val="600"/>
              </a:spcAft>
              <a:buClr>
                <a:schemeClr val="dk1"/>
              </a:buClr>
              <a:buSzPts val="2800"/>
              <a:buChar char="•"/>
            </a:pPr>
            <a:r>
              <a:rPr lang="en-GB" sz="2200" dirty="0">
                <a:latin typeface="Open Sans" panose="020B0606030504020204"/>
              </a:rPr>
              <a:t>Mini-grid hydro available only in proximity to a source (~5 km)</a:t>
            </a:r>
            <a:endParaRPr sz="2200" dirty="0">
              <a:latin typeface="Open Sans" panose="020B0606030504020204"/>
            </a:endParaRPr>
          </a:p>
          <a:p>
            <a:pPr marL="228600" lvl="0" indent="-228600" algn="l" rtl="0">
              <a:lnSpc>
                <a:spcPct val="114000"/>
              </a:lnSpc>
              <a:spcBef>
                <a:spcPts val="1000"/>
              </a:spcBef>
              <a:spcAft>
                <a:spcPts val="600"/>
              </a:spcAft>
              <a:buClr>
                <a:schemeClr val="dk1"/>
              </a:buClr>
              <a:buSzPts val="2800"/>
              <a:buChar char="•"/>
            </a:pPr>
            <a:r>
              <a:rPr lang="en-GB" sz="2200" dirty="0">
                <a:latin typeface="Open Sans" panose="020B0606030504020204"/>
              </a:rPr>
              <a:t>Algorithm prevents over-utilization</a:t>
            </a:r>
            <a:endParaRPr sz="2200" dirty="0">
              <a:latin typeface="Open Sans" panose="020B0606030504020204"/>
            </a:endParaRPr>
          </a:p>
          <a:p>
            <a:pPr marL="228600" lvl="0" indent="-228600" algn="l" rtl="0">
              <a:lnSpc>
                <a:spcPct val="114000"/>
              </a:lnSpc>
              <a:spcBef>
                <a:spcPts val="1000"/>
              </a:spcBef>
              <a:spcAft>
                <a:spcPts val="600"/>
              </a:spcAft>
              <a:buClr>
                <a:schemeClr val="dk1"/>
              </a:buClr>
              <a:buSzPts val="2800"/>
              <a:buChar char="•"/>
            </a:pPr>
            <a:r>
              <a:rPr lang="en-GB" sz="2200" dirty="0">
                <a:latin typeface="Open Sans" panose="020B0606030504020204"/>
              </a:rPr>
              <a:t>Capacity factor is an input (defined by user)</a:t>
            </a:r>
            <a:endParaRPr sz="2200" dirty="0">
              <a:latin typeface="Open Sans" panose="020B0606030504020204"/>
            </a:endParaRPr>
          </a:p>
        </p:txBody>
      </p:sp>
      <p:sp>
        <p:nvSpPr>
          <p:cNvPr id="8" name="Google Shape;313;p17"/>
          <p:cNvSpPr txBox="1">
            <a:spLocks/>
          </p:cNvSpPr>
          <p:nvPr/>
        </p:nvSpPr>
        <p:spPr>
          <a:xfrm>
            <a:off x="838200" y="1526967"/>
            <a:ext cx="10515600" cy="417930"/>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US" sz="2000" b="1" dirty="0">
                <a:solidFill>
                  <a:schemeClr val="accent5">
                    <a:lumMod val="60000"/>
                    <a:lumOff val="40000"/>
                  </a:schemeClr>
                </a:solidFill>
              </a:rPr>
              <a:t>Calculating LCOE for mini-grid hydro</a:t>
            </a:r>
            <a:endParaRPr lang="en-GB" sz="2000" b="1" dirty="0">
              <a:solidFill>
                <a:schemeClr val="accent5">
                  <a:lumMod val="60000"/>
                  <a:lumOff val="40000"/>
                </a:schemeClr>
              </a:solidFill>
            </a:endParaRPr>
          </a:p>
        </p:txBody>
      </p:sp>
      <p:sp>
        <p:nvSpPr>
          <p:cNvPr id="9" name="Google Shape;298;p15"/>
          <p:cNvSpPr txBox="1">
            <a:spLocks/>
          </p:cNvSpPr>
          <p:nvPr/>
        </p:nvSpPr>
        <p:spPr>
          <a:xfrm>
            <a:off x="838200" y="256518"/>
            <a:ext cx="3803073" cy="1325563"/>
          </a:xfrm>
          <a:prstGeom prst="rect">
            <a:avLst/>
          </a:prstGeom>
          <a:noFill/>
          <a:ln>
            <a:noFill/>
          </a:ln>
        </p:spPr>
        <p:txBody>
          <a:bodyPr spcFirstLastPara="1" vert="horz" wrap="square" lIns="91425" tIns="45700" rIns="91425" bIns="45700" rtlCol="0" anchor="b"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dirty="0"/>
              <a:t>9.1 Advanced theory VI</a:t>
            </a:r>
            <a:endParaRPr lang="en-GB" dirty="0">
              <a:solidFill>
                <a:srgbClr val="17375E"/>
              </a:solidFill>
            </a:endParaRPr>
          </a:p>
        </p:txBody>
      </p:sp>
      <p:sp>
        <p:nvSpPr>
          <p:cNvPr id="10" name="Rectangle 9"/>
          <p:cNvSpPr/>
          <p:nvPr/>
        </p:nvSpPr>
        <p:spPr>
          <a:xfrm>
            <a:off x="7320515" y="6143697"/>
            <a:ext cx="4344459" cy="246221"/>
          </a:xfrm>
          <a:prstGeom prst="rect">
            <a:avLst/>
          </a:prstGeom>
        </p:spPr>
        <p:txBody>
          <a:bodyPr wrap="none" lIns="91440" tIns="45720" rIns="91440" bIns="45720" anchor="t">
            <a:spAutoFit/>
          </a:bodyPr>
          <a:lstStyle/>
          <a:p>
            <a:r>
              <a:rPr lang="en-GB" sz="1000" b="1" dirty="0">
                <a:latin typeface="Open Sans"/>
              </a:rPr>
              <a:t>Picture Source</a:t>
            </a:r>
            <a:r>
              <a:rPr lang="en-GB" sz="1000" dirty="0">
                <a:latin typeface="Open Sans"/>
              </a:rPr>
              <a:t>: Korkovelos et al. 2018, </a:t>
            </a:r>
            <a:r>
              <a:rPr lang="en-GB" sz="1000" dirty="0">
                <a:latin typeface="Open Sans"/>
                <a:hlinkClick r:id="rId6"/>
              </a:rPr>
              <a:t>image</a:t>
            </a:r>
            <a:r>
              <a:rPr lang="en-GB" sz="1000" dirty="0">
                <a:latin typeface="Open Sans"/>
              </a:rPr>
              <a:t> licensed under </a:t>
            </a:r>
            <a:r>
              <a:rPr lang="en-GB" sz="1000" dirty="0">
                <a:latin typeface="Open Sans"/>
                <a:hlinkClick r:id="rId7"/>
              </a:rPr>
              <a:t>CC-BY 4.0</a:t>
            </a:r>
            <a:endParaRPr lang="en-GB" sz="1000" dirty="0">
              <a:latin typeface="Open Sans"/>
            </a:endParaRPr>
          </a:p>
        </p:txBody>
      </p:sp>
      <p:sp>
        <p:nvSpPr>
          <p:cNvPr id="11" name="Oval 10">
            <a:extLst>
              <a:ext uri="{FF2B5EF4-FFF2-40B4-BE49-F238E27FC236}">
                <a16:creationId xmlns:a16="http://schemas.microsoft.com/office/drawing/2014/main" id="{D360EDAB-ABC0-A746-9F21-0033231E0BB8}"/>
              </a:ext>
            </a:extLst>
          </p:cNvPr>
          <p:cNvSpPr/>
          <p:nvPr/>
        </p:nvSpPr>
        <p:spPr>
          <a:xfrm>
            <a:off x="5011019" y="41397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9_Slide5.mp3" descr="Track1_Lecture9_Slide5.mp3">
            <a:hlinkClick r:id="" action="ppaction://media"/>
            <a:extLst>
              <a:ext uri="{FF2B5EF4-FFF2-40B4-BE49-F238E27FC236}">
                <a16:creationId xmlns:a16="http://schemas.microsoft.com/office/drawing/2014/main" id="{8E880473-478E-4D4C-94D9-836C3CF1993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070085" y="492270"/>
            <a:ext cx="812800" cy="812800"/>
          </a:xfrm>
          <a:prstGeom prst="rect">
            <a:avLst/>
          </a:prstGeom>
        </p:spPr>
      </p:pic>
      <p:sp>
        <p:nvSpPr>
          <p:cNvPr id="12" name="Rectangle 11">
            <a:extLst>
              <a:ext uri="{FF2B5EF4-FFF2-40B4-BE49-F238E27FC236}">
                <a16:creationId xmlns:a16="http://schemas.microsoft.com/office/drawing/2014/main" id="{EB93FAFB-DE35-0D4C-85EB-C1CA78631A76}"/>
              </a:ext>
            </a:extLst>
          </p:cNvPr>
          <p:cNvSpPr/>
          <p:nvPr/>
        </p:nvSpPr>
        <p:spPr>
          <a:xfrm>
            <a:off x="838200" y="6121183"/>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7760857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41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pic>
        <p:nvPicPr>
          <p:cNvPr id="549" name="Google Shape;549;p41"/>
          <p:cNvPicPr preferRelativeResize="0"/>
          <p:nvPr/>
        </p:nvPicPr>
        <p:blipFill rotWithShape="1">
          <a:blip r:embed="rId5">
            <a:alphaModFix/>
          </a:blip>
          <a:srcRect/>
          <a:stretch/>
        </p:blipFill>
        <p:spPr>
          <a:xfrm>
            <a:off x="2576825" y="1569177"/>
            <a:ext cx="7669341" cy="4810264"/>
          </a:xfrm>
          <a:prstGeom prst="rect">
            <a:avLst/>
          </a:prstGeom>
          <a:noFill/>
          <a:ln>
            <a:noFill/>
          </a:ln>
        </p:spPr>
      </p:pic>
      <p:sp>
        <p:nvSpPr>
          <p:cNvPr id="550" name="Google Shape;550;p41"/>
          <p:cNvSpPr/>
          <p:nvPr/>
        </p:nvSpPr>
        <p:spPr>
          <a:xfrm>
            <a:off x="5784941" y="3115859"/>
            <a:ext cx="4228098" cy="2279211"/>
          </a:xfrm>
          <a:prstGeom prst="rect">
            <a:avLst/>
          </a:prstGeom>
          <a:noFill/>
          <a:ln w="28575"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551" name="Google Shape;551;p41"/>
          <p:cNvSpPr txBox="1"/>
          <p:nvPr/>
        </p:nvSpPr>
        <p:spPr>
          <a:xfrm>
            <a:off x="9691111" y="2253802"/>
            <a:ext cx="2006221" cy="646331"/>
          </a:xfrm>
          <a:prstGeom prst="rect">
            <a:avLst/>
          </a:prstGeom>
          <a:noFill/>
          <a:ln w="2857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dirty="0">
                <a:solidFill>
                  <a:schemeClr val="dk1"/>
                </a:solidFill>
                <a:latin typeface="Calibri"/>
                <a:ea typeface="Calibri"/>
                <a:cs typeface="Calibri"/>
                <a:sym typeface="Calibri"/>
              </a:rPr>
              <a:t>Choice of least-cost off-grid technology</a:t>
            </a:r>
            <a:endParaRPr sz="1800" b="0" i="0" u="none" strike="noStrike" cap="none" dirty="0">
              <a:solidFill>
                <a:schemeClr val="dk1"/>
              </a:solidFill>
              <a:latin typeface="Calibri"/>
              <a:ea typeface="Calibri"/>
              <a:cs typeface="Calibri"/>
              <a:sym typeface="Calibri"/>
            </a:endParaRPr>
          </a:p>
        </p:txBody>
      </p:sp>
      <p:cxnSp>
        <p:nvCxnSpPr>
          <p:cNvPr id="552" name="Google Shape;552;p41"/>
          <p:cNvCxnSpPr/>
          <p:nvPr/>
        </p:nvCxnSpPr>
        <p:spPr>
          <a:xfrm flipH="1">
            <a:off x="10085990" y="2934769"/>
            <a:ext cx="634026" cy="827456"/>
          </a:xfrm>
          <a:prstGeom prst="straightConnector1">
            <a:avLst/>
          </a:prstGeom>
          <a:noFill/>
          <a:ln w="28575" cap="flat" cmpd="sng">
            <a:solidFill>
              <a:srgbClr val="0C0C0C"/>
            </a:solidFill>
            <a:prstDash val="solid"/>
            <a:miter lim="800000"/>
            <a:headEnd type="none" w="sm" len="sm"/>
            <a:tailEnd type="stealth" w="med" len="med"/>
          </a:ln>
        </p:spPr>
      </p:cxnSp>
      <p:sp>
        <p:nvSpPr>
          <p:cNvPr id="10" name="Google Shape;313;p17"/>
          <p:cNvSpPr txBox="1">
            <a:spLocks/>
          </p:cNvSpPr>
          <p:nvPr/>
        </p:nvSpPr>
        <p:spPr>
          <a:xfrm>
            <a:off x="838200" y="1526967"/>
            <a:ext cx="3567545" cy="417930"/>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sz="2000" b="1" dirty="0">
                <a:solidFill>
                  <a:schemeClr val="accent5">
                    <a:lumMod val="60000"/>
                    <a:lumOff val="40000"/>
                  </a:schemeClr>
                </a:solidFill>
              </a:rPr>
              <a:t>Determining the least-cost technology</a:t>
            </a:r>
          </a:p>
        </p:txBody>
      </p:sp>
      <p:sp>
        <p:nvSpPr>
          <p:cNvPr id="11" name="Google Shape;298;p15"/>
          <p:cNvSpPr txBox="1">
            <a:spLocks/>
          </p:cNvSpPr>
          <p:nvPr/>
        </p:nvSpPr>
        <p:spPr>
          <a:xfrm>
            <a:off x="838200" y="256518"/>
            <a:ext cx="4024745" cy="1325563"/>
          </a:xfrm>
          <a:prstGeom prst="rect">
            <a:avLst/>
          </a:prstGeom>
          <a:noFill/>
          <a:ln>
            <a:noFill/>
          </a:ln>
        </p:spPr>
        <p:txBody>
          <a:bodyPr spcFirstLastPara="1" vert="horz" wrap="square" lIns="91425" tIns="45700" rIns="91425" bIns="45700" rtlCol="0" anchor="b"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dirty="0"/>
              <a:t>9.1 Advanced theory VI</a:t>
            </a:r>
            <a:endParaRPr lang="en-GB" dirty="0">
              <a:solidFill>
                <a:srgbClr val="17375E"/>
              </a:solidFill>
            </a:endParaRPr>
          </a:p>
        </p:txBody>
      </p:sp>
      <p:sp>
        <p:nvSpPr>
          <p:cNvPr id="12" name="Rectangle 11"/>
          <p:cNvSpPr/>
          <p:nvPr/>
        </p:nvSpPr>
        <p:spPr>
          <a:xfrm>
            <a:off x="9505293" y="5962693"/>
            <a:ext cx="2300189" cy="400110"/>
          </a:xfrm>
          <a:prstGeom prst="rect">
            <a:avLst/>
          </a:prstGeom>
        </p:spPr>
        <p:txBody>
          <a:bodyPr wrap="square" lIns="91440" tIns="45720" rIns="91440" bIns="45720" anchor="t">
            <a:spAutoFit/>
          </a:bodyPr>
          <a:lstStyle/>
          <a:p>
            <a:r>
              <a:rPr lang="en-GB" sz="1000" b="1" dirty="0">
                <a:latin typeface="Open Sans"/>
              </a:rPr>
              <a:t>Picture Source</a:t>
            </a:r>
            <a:r>
              <a:rPr lang="en-GB" sz="1000" dirty="0">
                <a:latin typeface="Open Sans"/>
              </a:rPr>
              <a:t>: Mentis et al. 2017, </a:t>
            </a:r>
            <a:r>
              <a:rPr lang="en-GB" sz="1000" dirty="0">
                <a:latin typeface="Open Sans"/>
                <a:hlinkClick r:id="rId6"/>
              </a:rPr>
              <a:t>image</a:t>
            </a:r>
            <a:r>
              <a:rPr lang="en-GB" sz="1000" dirty="0">
                <a:latin typeface="Open Sans"/>
              </a:rPr>
              <a:t> licensed under </a:t>
            </a:r>
            <a:r>
              <a:rPr lang="en-GB" sz="1000" dirty="0">
                <a:latin typeface="Open Sans"/>
                <a:hlinkClick r:id="rId7"/>
              </a:rPr>
              <a:t>CC-BY 3.0</a:t>
            </a:r>
            <a:endParaRPr lang="en-GB" sz="1000" dirty="0">
              <a:latin typeface="Open Sans"/>
            </a:endParaRPr>
          </a:p>
        </p:txBody>
      </p:sp>
      <p:sp>
        <p:nvSpPr>
          <p:cNvPr id="13" name="Oval 12">
            <a:extLst>
              <a:ext uri="{FF2B5EF4-FFF2-40B4-BE49-F238E27FC236}">
                <a16:creationId xmlns:a16="http://schemas.microsoft.com/office/drawing/2014/main" id="{6FE4F4DA-30E4-6145-93B2-BF0937AA0BD8}"/>
              </a:ext>
            </a:extLst>
          </p:cNvPr>
          <p:cNvSpPr/>
          <p:nvPr/>
        </p:nvSpPr>
        <p:spPr>
          <a:xfrm>
            <a:off x="5011019" y="41397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9_Slide6.mp3" descr="Track1_Lecture9_Slide6.mp3">
            <a:hlinkClick r:id="" action="ppaction://media"/>
            <a:extLst>
              <a:ext uri="{FF2B5EF4-FFF2-40B4-BE49-F238E27FC236}">
                <a16:creationId xmlns:a16="http://schemas.microsoft.com/office/drawing/2014/main" id="{48CD50B5-20AC-764C-A428-02EE8E718DB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082384" y="485486"/>
            <a:ext cx="812800" cy="812800"/>
          </a:xfrm>
          <a:prstGeom prst="rect">
            <a:avLst/>
          </a:prstGeom>
        </p:spPr>
      </p:pic>
      <p:sp>
        <p:nvSpPr>
          <p:cNvPr id="14" name="Rectangle 13">
            <a:extLst>
              <a:ext uri="{FF2B5EF4-FFF2-40B4-BE49-F238E27FC236}">
                <a16:creationId xmlns:a16="http://schemas.microsoft.com/office/drawing/2014/main" id="{0176F957-B194-1242-8FA8-1429F588F146}"/>
              </a:ext>
            </a:extLst>
          </p:cNvPr>
          <p:cNvSpPr/>
          <p:nvPr/>
        </p:nvSpPr>
        <p:spPr>
          <a:xfrm>
            <a:off x="838200" y="6121183"/>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8286488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8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9" name="Google Shape;559;p42"/>
          <p:cNvSpPr txBox="1">
            <a:spLocks noGrp="1"/>
          </p:cNvSpPr>
          <p:nvPr>
            <p:ph idx="1"/>
          </p:nvPr>
        </p:nvSpPr>
        <p:spPr>
          <a:xfrm>
            <a:off x="838200" y="2225841"/>
            <a:ext cx="9344891" cy="3951121"/>
          </a:xfrm>
          <a:prstGeom prst="rect">
            <a:avLst/>
          </a:prstGeom>
          <a:noFill/>
          <a:ln>
            <a:noFill/>
          </a:ln>
        </p:spPr>
        <p:txBody>
          <a:bodyPr spcFirstLastPara="1" wrap="square" lIns="91425" tIns="45700" rIns="91425" bIns="45700" anchor="t" anchorCtr="0">
            <a:noAutofit/>
          </a:bodyPr>
          <a:lstStyle/>
          <a:p>
            <a:pPr>
              <a:lnSpc>
                <a:spcPct val="114000"/>
              </a:lnSpc>
              <a:spcBef>
                <a:spcPts val="0"/>
              </a:spcBef>
              <a:spcAft>
                <a:spcPts val="300"/>
              </a:spcAft>
              <a:buClr>
                <a:schemeClr val="dk1"/>
              </a:buClr>
              <a:buSzPts val="2800"/>
            </a:pPr>
            <a:r>
              <a:rPr lang="en-GB" sz="2000" dirty="0">
                <a:latin typeface="Open Sans" panose="020B0606030504020204"/>
              </a:rPr>
              <a:t>The LCOE of connecting to the centralized grid depends on three factors:</a:t>
            </a:r>
            <a:br>
              <a:rPr lang="en-GB" sz="2000" dirty="0">
                <a:latin typeface="Open Sans" panose="020B0606030504020204"/>
              </a:rPr>
            </a:br>
            <a:r>
              <a:rPr lang="en-GB" sz="2000" dirty="0">
                <a:latin typeface="Open Sans" panose="020B0606030504020204"/>
              </a:rPr>
              <a:t>	i) The levelized cost of generating electricity from the grid-based power plants (”fuel cost”);</a:t>
            </a:r>
            <a:br>
              <a:rPr lang="en-GB" sz="2000" dirty="0">
                <a:latin typeface="Open Sans" panose="020B0606030504020204"/>
              </a:rPr>
            </a:br>
            <a:r>
              <a:rPr lang="en-GB" sz="2000" dirty="0">
                <a:latin typeface="Open Sans" panose="020B0606030504020204"/>
              </a:rPr>
              <a:t>	ii) The distribution network in the cell (”investment cost”);</a:t>
            </a:r>
            <a:br>
              <a:rPr lang="en-GB" sz="2000" dirty="0">
                <a:latin typeface="Open Sans" panose="020B0606030504020204"/>
              </a:rPr>
            </a:br>
            <a:r>
              <a:rPr lang="en-GB" sz="2000" dirty="0">
                <a:latin typeface="Open Sans" panose="020B0606030504020204"/>
              </a:rPr>
              <a:t>	iii) The capacity investment for power plants and transmission costs required to connect the cell to the 	HV network (”investment cost”).</a:t>
            </a:r>
            <a:endParaRPr sz="2000" dirty="0">
              <a:latin typeface="Open Sans" panose="020B0606030504020204"/>
            </a:endParaRPr>
          </a:p>
          <a:p>
            <a:pPr>
              <a:lnSpc>
                <a:spcPct val="114000"/>
              </a:lnSpc>
              <a:spcAft>
                <a:spcPts val="300"/>
              </a:spcAft>
              <a:buClr>
                <a:schemeClr val="dk1"/>
              </a:buClr>
              <a:buSzPts val="2800"/>
            </a:pPr>
            <a:r>
              <a:rPr lang="en-GB" sz="2000" dirty="0">
                <a:latin typeface="Open Sans" panose="020B0606030504020204"/>
              </a:rPr>
              <a:t>In every cell the grid algorithm compares the cost of getting electricity from the grid to the least-cost off-grid technology – </a:t>
            </a:r>
            <a:r>
              <a:rPr lang="en-GB" sz="2000" b="1" i="1" dirty="0">
                <a:latin typeface="Open Sans" panose="020B0606030504020204"/>
              </a:rPr>
              <a:t>grid electrification algorithm</a:t>
            </a:r>
            <a:endParaRPr sz="2000" dirty="0">
              <a:latin typeface="Open Sans" panose="020B0606030504020204"/>
            </a:endParaRPr>
          </a:p>
          <a:p>
            <a:pPr marL="0" indent="0">
              <a:lnSpc>
                <a:spcPct val="100000"/>
              </a:lnSpc>
              <a:buClr>
                <a:schemeClr val="dk1"/>
              </a:buClr>
              <a:buSzPts val="2800"/>
              <a:buNone/>
            </a:pPr>
            <a:endParaRPr sz="2000" dirty="0"/>
          </a:p>
        </p:txBody>
      </p:sp>
      <p:sp>
        <p:nvSpPr>
          <p:cNvPr id="5" name="Google Shape;313;p17"/>
          <p:cNvSpPr txBox="1">
            <a:spLocks/>
          </p:cNvSpPr>
          <p:nvPr/>
        </p:nvSpPr>
        <p:spPr>
          <a:xfrm>
            <a:off x="838200" y="1526967"/>
            <a:ext cx="10515600" cy="417930"/>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sz="2000" b="1" dirty="0">
                <a:solidFill>
                  <a:schemeClr val="accent5">
                    <a:lumMod val="60000"/>
                    <a:lumOff val="40000"/>
                  </a:schemeClr>
                </a:solidFill>
              </a:rPr>
              <a:t>Grid electrification algorithm</a:t>
            </a:r>
          </a:p>
        </p:txBody>
      </p:sp>
      <p:sp>
        <p:nvSpPr>
          <p:cNvPr id="6" name="Google Shape;298;p15"/>
          <p:cNvSpPr txBox="1">
            <a:spLocks/>
          </p:cNvSpPr>
          <p:nvPr/>
        </p:nvSpPr>
        <p:spPr>
          <a:xfrm>
            <a:off x="838200" y="242135"/>
            <a:ext cx="10515600" cy="1325563"/>
          </a:xfrm>
          <a:prstGeom prst="rect">
            <a:avLst/>
          </a:prstGeom>
          <a:noFill/>
          <a:ln>
            <a:noFill/>
          </a:ln>
        </p:spPr>
        <p:txBody>
          <a:bodyPr spcFirstLastPara="1" vert="horz" wrap="square" lIns="91425" tIns="45700" rIns="91425" bIns="45700" rtlCol="0" anchor="b"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dirty="0"/>
              <a:t>9.1 Advanced theory VI</a:t>
            </a:r>
            <a:endParaRPr lang="en-GB" dirty="0">
              <a:solidFill>
                <a:srgbClr val="17375E"/>
              </a:solidFill>
            </a:endParaRPr>
          </a:p>
        </p:txBody>
      </p:sp>
      <p:sp>
        <p:nvSpPr>
          <p:cNvPr id="7" name="Rectangle 6"/>
          <p:cNvSpPr/>
          <p:nvPr/>
        </p:nvSpPr>
        <p:spPr>
          <a:xfrm>
            <a:off x="893620" y="6135397"/>
            <a:ext cx="2728632"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a:t>
            </a:r>
            <a:r>
              <a:rPr lang="en-GB"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Adapted</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from Sahlberg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Oval 7">
            <a:extLst>
              <a:ext uri="{FF2B5EF4-FFF2-40B4-BE49-F238E27FC236}">
                <a16:creationId xmlns:a16="http://schemas.microsoft.com/office/drawing/2014/main" id="{5DAD465A-78D6-5C46-A0AF-4C122B7E007A}"/>
              </a:ext>
            </a:extLst>
          </p:cNvPr>
          <p:cNvSpPr/>
          <p:nvPr/>
        </p:nvSpPr>
        <p:spPr>
          <a:xfrm>
            <a:off x="7283164" y="80076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9_Slide7.mp3" descr="Track1_Lecture9_Slide7.mp3">
            <a:hlinkClick r:id="" action="ppaction://media"/>
            <a:extLst>
              <a:ext uri="{FF2B5EF4-FFF2-40B4-BE49-F238E27FC236}">
                <a16:creationId xmlns:a16="http://schemas.microsoft.com/office/drawing/2014/main" id="{8A4C563D-8FE2-DA4B-8F2D-B3B1356350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54529" y="872133"/>
            <a:ext cx="812800" cy="812800"/>
          </a:xfrm>
          <a:prstGeom prst="rect">
            <a:avLst/>
          </a:prstGeom>
        </p:spPr>
      </p:pic>
    </p:spTree>
    <p:extLst>
      <p:ext uri="{BB962C8B-B14F-4D97-AF65-F5344CB8AC3E}">
        <p14:creationId xmlns:p14="http://schemas.microsoft.com/office/powerpoint/2010/main" val="16589870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55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Lecture 9.1 References</a:t>
            </a:r>
          </a:p>
        </p:txBody>
      </p:sp>
      <p:sp>
        <p:nvSpPr>
          <p:cNvPr id="6" name="Rectangle 5"/>
          <p:cNvSpPr/>
          <p:nvPr/>
        </p:nvSpPr>
        <p:spPr>
          <a:xfrm>
            <a:off x="838200" y="1690688"/>
            <a:ext cx="5153892" cy="1754326"/>
          </a:xfrm>
          <a:prstGeom prst="rect">
            <a:avLst/>
          </a:prstGeom>
        </p:spPr>
        <p:txBody>
          <a:bodyPr wrap="square">
            <a:spAutoFit/>
          </a:bodyPr>
          <a:lstStyle/>
          <a:p>
            <a:r>
              <a:rPr lang="sv-SE" dirty="0">
                <a:latin typeface="Open Sans" panose="020B0606030504020204" pitchFamily="34" charset="0"/>
                <a:ea typeface="Open Sans" panose="020B0606030504020204" pitchFamily="34" charset="0"/>
                <a:cs typeface="Open Sans" panose="020B0606030504020204" pitchFamily="34" charset="0"/>
              </a:rPr>
              <a:t>Sahlberg, A., Khavari, B., Korkovelos, A., Mentis, D., n.d. Lecture 6: Advanced theory of GEP Scenario Generator [WWW Document]. OnSSET Teaching Kit. URL </a:t>
            </a:r>
            <a:r>
              <a:rPr lang="sv-SE" dirty="0">
                <a:latin typeface="Open Sans" panose="020B0606030504020204" pitchFamily="34" charset="0"/>
                <a:ea typeface="Open Sans" panose="020B0606030504020204" pitchFamily="34" charset="0"/>
                <a:cs typeface="Open Sans" panose="020B0606030504020204" pitchFamily="34" charset="0"/>
                <a:hlinkClick r:id="rId2"/>
              </a:rPr>
              <a:t>https://onsset.github.io/teaching_kit/courses/module_3/Lecture%206/</a:t>
            </a:r>
            <a:r>
              <a:rPr lang="sv-SE" dirty="0">
                <a:latin typeface="Open Sans" panose="020B0606030504020204" pitchFamily="34" charset="0"/>
                <a:ea typeface="Open Sans" panose="020B0606030504020204" pitchFamily="34" charset="0"/>
                <a:cs typeface="Open Sans" panose="020B0606030504020204" pitchFamily="34" charset="0"/>
              </a:rPr>
              <a:t>  (accessed 2.18.21).</a:t>
            </a:r>
            <a:endParaRPr lang="sv-SE"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35256458"/>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7" name="Google Shape;567;p43"/>
          <p:cNvSpPr txBox="1">
            <a:spLocks noGrp="1"/>
          </p:cNvSpPr>
          <p:nvPr>
            <p:ph idx="1"/>
          </p:nvPr>
        </p:nvSpPr>
        <p:spPr>
          <a:xfrm>
            <a:off x="838200" y="2195379"/>
            <a:ext cx="7757452" cy="357977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dirty="0">
                <a:latin typeface="Open Sans" panose="020B0606030504020204" pitchFamily="34" charset="0"/>
                <a:ea typeface="Open Sans" panose="020B0606030504020204" pitchFamily="34" charset="0"/>
                <a:cs typeface="Open Sans" panose="020B0606030504020204" pitchFamily="34" charset="0"/>
              </a:rPr>
              <a:t>The algorithm takes into account:</a:t>
            </a:r>
            <a:endParaRPr sz="2000" dirty="0">
              <a:latin typeface="Open Sans" panose="020B0606030504020204" pitchFamily="34" charset="0"/>
              <a:ea typeface="Open Sans" panose="020B0606030504020204" pitchFamily="34" charset="0"/>
              <a:cs typeface="Open Sans" panose="020B0606030504020204" pitchFamily="34" charset="0"/>
            </a:endParaRPr>
          </a:p>
          <a:p>
            <a:pPr marL="0" lvl="0" indent="0" algn="l" rtl="0">
              <a:lnSpc>
                <a:spcPct val="90000"/>
              </a:lnSpc>
              <a:spcBef>
                <a:spcPts val="1000"/>
              </a:spcBef>
              <a:spcAft>
                <a:spcPts val="0"/>
              </a:spcAft>
              <a:buClr>
                <a:schemeClr val="dk1"/>
              </a:buClr>
              <a:buSzPts val="2800"/>
              <a:buNone/>
            </a:pPr>
            <a:r>
              <a:rPr lang="en-GB" sz="2000" dirty="0">
                <a:latin typeface="Open Sans" panose="020B0606030504020204" pitchFamily="34" charset="0"/>
                <a:ea typeface="Open Sans" panose="020B0606030504020204" pitchFamily="34" charset="0"/>
                <a:cs typeface="Open Sans" panose="020B0606030504020204" pitchFamily="34" charset="0"/>
              </a:rPr>
              <a:t>i) Grid penalty (land cover, elevation, slope, distance to transformer, distance to roads)</a:t>
            </a:r>
            <a:endParaRPr sz="2000" dirty="0">
              <a:latin typeface="Open Sans" panose="020B0606030504020204" pitchFamily="34" charset="0"/>
              <a:ea typeface="Open Sans" panose="020B0606030504020204" pitchFamily="34" charset="0"/>
              <a:cs typeface="Open Sans" panose="020B0606030504020204" pitchFamily="34" charset="0"/>
            </a:endParaRPr>
          </a:p>
          <a:p>
            <a:pPr marL="0" lvl="0" indent="0" algn="l" rtl="0">
              <a:lnSpc>
                <a:spcPct val="90000"/>
              </a:lnSpc>
              <a:spcBef>
                <a:spcPts val="1000"/>
              </a:spcBef>
              <a:spcAft>
                <a:spcPts val="0"/>
              </a:spcAft>
              <a:buClr>
                <a:schemeClr val="dk1"/>
              </a:buClr>
              <a:buSzPts val="2800"/>
              <a:buNone/>
            </a:pPr>
            <a:r>
              <a:rPr lang="en-GB" sz="2000" dirty="0">
                <a:latin typeface="Open Sans" panose="020B0606030504020204" pitchFamily="34" charset="0"/>
                <a:ea typeface="Open Sans" panose="020B0606030504020204" pitchFamily="34" charset="0"/>
                <a:cs typeface="Open Sans" panose="020B0606030504020204" pitchFamily="34" charset="0"/>
              </a:rPr>
              <a:t>ii) Grid strengthening (Default = 10%)</a:t>
            </a:r>
            <a:endParaRPr sz="2000" dirty="0">
              <a:latin typeface="Open Sans" panose="020B0606030504020204" pitchFamily="34" charset="0"/>
              <a:ea typeface="Open Sans" panose="020B0606030504020204" pitchFamily="34" charset="0"/>
              <a:cs typeface="Open Sans" panose="020B0606030504020204" pitchFamily="34" charset="0"/>
            </a:endParaRPr>
          </a:p>
          <a:p>
            <a:pPr marL="0" lvl="0" indent="0" algn="l" rtl="0">
              <a:lnSpc>
                <a:spcPct val="90000"/>
              </a:lnSpc>
              <a:spcBef>
                <a:spcPts val="1000"/>
              </a:spcBef>
              <a:spcAft>
                <a:spcPts val="0"/>
              </a:spcAft>
              <a:buClr>
                <a:schemeClr val="dk1"/>
              </a:buClr>
              <a:buSzPts val="2800"/>
              <a:buNone/>
            </a:pPr>
            <a:r>
              <a:rPr lang="en-GB" sz="2000" dirty="0">
                <a:latin typeface="Open Sans" panose="020B0606030504020204" pitchFamily="34" charset="0"/>
                <a:ea typeface="Open Sans" panose="020B0606030504020204" pitchFamily="34" charset="0"/>
                <a:cs typeface="Open Sans" panose="020B0606030504020204" pitchFamily="34" charset="0"/>
              </a:rPr>
              <a:t>iii) Maximum techno-economic grid distance (Default = 50 km)</a:t>
            </a:r>
            <a:endParaRPr sz="2000" dirty="0">
              <a:latin typeface="Open Sans" panose="020B0606030504020204" pitchFamily="34" charset="0"/>
              <a:ea typeface="Open Sans" panose="020B0606030504020204" pitchFamily="34" charset="0"/>
              <a:cs typeface="Open Sans" panose="020B0606030504020204" pitchFamily="34" charset="0"/>
            </a:endParaRPr>
          </a:p>
          <a:p>
            <a:pPr marL="228600" lvl="0" indent="-50800" algn="l" rtl="0">
              <a:lnSpc>
                <a:spcPct val="90000"/>
              </a:lnSpc>
              <a:spcBef>
                <a:spcPts val="1000"/>
              </a:spcBef>
              <a:spcAft>
                <a:spcPts val="0"/>
              </a:spcAft>
              <a:buClr>
                <a:schemeClr val="dk1"/>
              </a:buClr>
              <a:buSzPts val="2800"/>
              <a:buNone/>
            </a:pPr>
            <a:endParaRPr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Google Shape;313;p17"/>
          <p:cNvSpPr txBox="1">
            <a:spLocks/>
          </p:cNvSpPr>
          <p:nvPr/>
        </p:nvSpPr>
        <p:spPr>
          <a:xfrm>
            <a:off x="838200" y="1526967"/>
            <a:ext cx="10515600" cy="417930"/>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sz="2000" b="1" dirty="0">
                <a:solidFill>
                  <a:schemeClr val="accent5">
                    <a:lumMod val="60000"/>
                    <a:lumOff val="40000"/>
                  </a:schemeClr>
                </a:solidFill>
              </a:rPr>
              <a:t>Grid electrification algorithm</a:t>
            </a:r>
          </a:p>
        </p:txBody>
      </p:sp>
      <p:sp>
        <p:nvSpPr>
          <p:cNvPr id="6" name="Google Shape;298;p15"/>
          <p:cNvSpPr txBox="1">
            <a:spLocks/>
          </p:cNvSpPr>
          <p:nvPr/>
        </p:nvSpPr>
        <p:spPr>
          <a:xfrm>
            <a:off x="838200" y="242135"/>
            <a:ext cx="10515600" cy="1325563"/>
          </a:xfrm>
          <a:prstGeom prst="rect">
            <a:avLst/>
          </a:prstGeom>
          <a:noFill/>
          <a:ln>
            <a:noFill/>
          </a:ln>
        </p:spPr>
        <p:txBody>
          <a:bodyPr spcFirstLastPara="1" vert="horz" wrap="square" lIns="91425" tIns="45700" rIns="91425" bIns="45700" rtlCol="0" anchor="b"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dirty="0"/>
              <a:t>9.2 Advanced theory VII</a:t>
            </a:r>
            <a:endParaRPr lang="en-GB" dirty="0">
              <a:solidFill>
                <a:srgbClr val="17375E"/>
              </a:solidFill>
            </a:endParaRPr>
          </a:p>
        </p:txBody>
      </p:sp>
      <p:sp>
        <p:nvSpPr>
          <p:cNvPr id="9" name="Oval 8">
            <a:extLst>
              <a:ext uri="{FF2B5EF4-FFF2-40B4-BE49-F238E27FC236}">
                <a16:creationId xmlns:a16="http://schemas.microsoft.com/office/drawing/2014/main" id="{7126C05A-FE4A-A546-A637-0B14A75BC47F}"/>
              </a:ext>
            </a:extLst>
          </p:cNvPr>
          <p:cNvSpPr/>
          <p:nvPr/>
        </p:nvSpPr>
        <p:spPr>
          <a:xfrm>
            <a:off x="7380146" y="86981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9_Slide9.mp3" descr="Track1_Lecture9_Slide9.mp3">
            <a:hlinkClick r:id="" action="ppaction://media"/>
            <a:extLst>
              <a:ext uri="{FF2B5EF4-FFF2-40B4-BE49-F238E27FC236}">
                <a16:creationId xmlns:a16="http://schemas.microsoft.com/office/drawing/2014/main" id="{75114469-8B3F-1C48-8A42-677636AD533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51511" y="941181"/>
            <a:ext cx="812800" cy="812800"/>
          </a:xfrm>
          <a:prstGeom prst="rect">
            <a:avLst/>
          </a:prstGeom>
        </p:spPr>
      </p:pic>
      <p:sp>
        <p:nvSpPr>
          <p:cNvPr id="10" name="Rectangle 9">
            <a:extLst>
              <a:ext uri="{FF2B5EF4-FFF2-40B4-BE49-F238E27FC236}">
                <a16:creationId xmlns:a16="http://schemas.microsoft.com/office/drawing/2014/main" id="{87D37918-F87E-2D4A-B6D9-E843AFC78387}"/>
              </a:ext>
            </a:extLst>
          </p:cNvPr>
          <p:cNvSpPr/>
          <p:nvPr/>
        </p:nvSpPr>
        <p:spPr>
          <a:xfrm>
            <a:off x="838200" y="6121183"/>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69975378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47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D0605CC-3A4B-4802-9F25-F0D14EBD7449}">
  <ds:schemaRefs>
    <ds:schemaRef ds:uri="0b696a8a-ab1a-459b-a09e-44df7cbe9330"/>
    <ds:schemaRef ds:uri="35b8b66e-5759-43c1-a138-f967a8bf5a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7F587A4-2E70-45EC-BE7D-17F9D27F3F2F}">
  <ds:schemaRefs>
    <ds:schemaRef ds:uri="0b696a8a-ab1a-459b-a09e-44df7cbe9330"/>
    <ds:schemaRef ds:uri="35b8b66e-5759-43c1-a138-f967a8bf5a2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EB3F4BA-3ED4-445A-AA25-511F9A78EF6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677</TotalTime>
  <Words>4817</Words>
  <Application>Microsoft Office PowerPoint</Application>
  <PresentationFormat>Widescreen</PresentationFormat>
  <Paragraphs>205</Paragraphs>
  <Slides>27</Slides>
  <Notes>22</Notes>
  <HiddenSlides>0</HiddenSlides>
  <MMClips>21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27</vt:i4>
      </vt:variant>
    </vt:vector>
  </HeadingPairs>
  <TitlesOfParts>
    <vt:vector size="37" baseType="lpstr">
      <vt:lpstr>Arial</vt:lpstr>
      <vt:lpstr>Calibri</vt:lpstr>
      <vt:lpstr>Calibri Light</vt:lpstr>
      <vt:lpstr>Open Sans</vt:lpstr>
      <vt:lpstr>Open Sans </vt:lpstr>
      <vt:lpstr>Open Sans ExtraBold</vt:lpstr>
      <vt:lpstr>Open Sans Light</vt:lpstr>
      <vt:lpstr>Open Sans SemiBold</vt:lpstr>
      <vt:lpstr>Office Theme</vt:lpstr>
      <vt:lpstr>Office Theme</vt:lpstr>
      <vt:lpstr>LECTURE 9 ADVANCED ENERGY MODELLING AND COMMUNICATING ELECTRIFICATION MODEL RESULTS</vt:lpstr>
      <vt:lpstr>PowerPoint Presentation</vt:lpstr>
      <vt:lpstr>PowerPoint Presentation</vt:lpstr>
      <vt:lpstr>PowerPoint Presentation</vt:lpstr>
      <vt:lpstr>PowerPoint Presentation</vt:lpstr>
      <vt:lpstr>PowerPoint Presentation</vt:lpstr>
      <vt:lpstr>PowerPoint Presentation</vt:lpstr>
      <vt:lpstr>Lecture 9.1 References</vt:lpstr>
      <vt:lpstr>PowerPoint Presentation</vt:lpstr>
      <vt:lpstr>PowerPoint Presentation</vt:lpstr>
      <vt:lpstr>PowerPoint Presentation</vt:lpstr>
      <vt:lpstr>PowerPoint Presentation</vt:lpstr>
      <vt:lpstr>PowerPoint Presentation</vt:lpstr>
      <vt:lpstr>Lecture 9.2 References</vt:lpstr>
      <vt:lpstr>9.3 Structuring your presentation</vt:lpstr>
      <vt:lpstr>Clarity: Colours</vt:lpstr>
      <vt:lpstr>9.3 Structuring your presentation</vt:lpstr>
      <vt:lpstr>PowerPoint Presentation</vt:lpstr>
      <vt:lpstr>9.3 Structuring your presentation </vt:lpstr>
      <vt:lpstr>Lecture 9.3 References</vt:lpstr>
      <vt:lpstr>PowerPoint Presentation</vt:lpstr>
      <vt:lpstr>PowerPoint Presentation</vt:lpstr>
      <vt:lpstr>PowerPoint Presentation</vt:lpstr>
      <vt:lpstr>9.4 Clarity: Numbers</vt:lpstr>
      <vt:lpstr>Lecture 9.4 References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Korkovelos, Alexandros</cp:lastModifiedBy>
  <cp:revision>202</cp:revision>
  <dcterms:created xsi:type="dcterms:W3CDTF">2021-02-10T16:48:02Z</dcterms:created>
  <dcterms:modified xsi:type="dcterms:W3CDTF">2022-03-04T16:20:11Z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