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7"/>
  </p:notesMasterIdLst>
  <p:handoutMasterIdLst>
    <p:handoutMasterId r:id="rId8"/>
  </p:handoutMasterIdLst>
  <p:sldIdLst>
    <p:sldId id="304" r:id="rId3"/>
    <p:sldId id="258" r:id="rId4"/>
    <p:sldId id="277" r:id="rId5"/>
    <p:sldId id="265" r:id="rId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Lane" userId="be3d6ff9-9d93-4260-bb39-a2a586f3028d" providerId="ADAL" clId="{FB252C95-9DAD-4A81-98E5-4139166952C0}"/>
    <pc:docChg chg="modSld">
      <pc:chgData name="Andy.Lane" userId="be3d6ff9-9d93-4260-bb39-a2a586f3028d" providerId="ADAL" clId="{FB252C95-9DAD-4A81-98E5-4139166952C0}" dt="2019-09-19T13:03:13.335" v="4" actId="20577"/>
      <pc:docMkLst>
        <pc:docMk/>
      </pc:docMkLst>
      <pc:sldChg chg="modSp">
        <pc:chgData name="Andy.Lane" userId="be3d6ff9-9d93-4260-bb39-a2a586f3028d" providerId="ADAL" clId="{FB252C95-9DAD-4A81-98E5-4139166952C0}" dt="2019-09-19T13:03:13.335" v="4" actId="20577"/>
        <pc:sldMkLst>
          <pc:docMk/>
          <pc:sldMk cId="1951036890" sldId="274"/>
        </pc:sldMkLst>
        <pc:spChg chg="mod">
          <ac:chgData name="Andy.Lane" userId="be3d6ff9-9d93-4260-bb39-a2a586f3028d" providerId="ADAL" clId="{FB252C95-9DAD-4A81-98E5-4139166952C0}" dt="2019-09-19T13:03:13.335" v="4" actId="20577"/>
          <ac:spMkLst>
            <pc:docMk/>
            <pc:sldMk cId="1951036890" sldId="274"/>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9627200-D165-49A7-B2A1-38C399BFB327}" type="datetimeFigureOut">
              <a:rPr lang="en-GB" smtClean="0"/>
              <a:t>28/04/2021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6C1B234F-E266-416C-8C3B-5F518356A165}" type="slidenum">
              <a:rPr lang="en-GB" smtClean="0"/>
              <a:t>‹#›</a:t>
            </a:fld>
            <a:endParaRPr lang="en-GB"/>
          </a:p>
        </p:txBody>
      </p:sp>
    </p:spTree>
    <p:extLst>
      <p:ext uri="{BB962C8B-B14F-4D97-AF65-F5344CB8AC3E}">
        <p14:creationId xmlns:p14="http://schemas.microsoft.com/office/powerpoint/2010/main" val="3643703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28/04/2021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2</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3</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4</a:t>
            </a:fld>
            <a:endParaRPr lang="en-GB"/>
          </a:p>
        </p:txBody>
      </p:sp>
    </p:spTree>
    <p:extLst>
      <p:ext uri="{BB962C8B-B14F-4D97-AF65-F5344CB8AC3E}">
        <p14:creationId xmlns:p14="http://schemas.microsoft.com/office/powerpoint/2010/main" val="43645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267060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3578172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807382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8"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391200915"/>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pPr>
              <a:lnSpc>
                <a:spcPct val="100000"/>
              </a:lnSpc>
            </a:pPr>
            <a:r>
              <a:rPr lang="en-US" sz="3600" dirty="0">
                <a:solidFill>
                  <a:schemeClr val="bg1"/>
                </a:solidFill>
              </a:rPr>
              <a:t>Critically Reviewing </a:t>
            </a:r>
            <a:br>
              <a:rPr lang="en-US" sz="3600" dirty="0">
                <a:solidFill>
                  <a:schemeClr val="bg1"/>
                </a:solidFill>
              </a:rPr>
            </a:br>
            <a:r>
              <a:rPr lang="en-US" sz="3600" dirty="0">
                <a:solidFill>
                  <a:schemeClr val="bg1"/>
                </a:solidFill>
              </a:rPr>
              <a:t>Educational Resources</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772816"/>
            <a:ext cx="7845064" cy="3816424"/>
          </a:xfrm>
        </p:spPr>
        <p:txBody>
          <a:bodyPr/>
          <a:lstStyle/>
          <a:p>
            <a:pPr>
              <a:lnSpc>
                <a:spcPct val="114000"/>
              </a:lnSpc>
              <a:spcAft>
                <a:spcPts val="800"/>
              </a:spcAft>
            </a:pPr>
            <a:r>
              <a:rPr lang="en-GB" sz="2000" dirty="0"/>
              <a:t>This activity aims to develop awareness of the value of giving and receiving comments from reviewers and how this can contribute to improving the quality of educational resources. </a:t>
            </a:r>
          </a:p>
          <a:p>
            <a:pPr>
              <a:lnSpc>
                <a:spcPct val="107000"/>
              </a:lnSpc>
              <a:spcAft>
                <a:spcPts val="800"/>
              </a:spcAft>
            </a:pP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pPr>
            <a:r>
              <a:rPr lang="en-GB" sz="2000" dirty="0"/>
              <a:t>After completing this activity you will understand the role and nature of constructive criticism in improving educational resources.</a:t>
            </a:r>
          </a:p>
          <a:p>
            <a:pPr>
              <a:lnSpc>
                <a:spcPct val="107000"/>
              </a:lnSpc>
              <a:spcAft>
                <a:spcPts val="800"/>
              </a:spcAft>
            </a:pP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
        <p:nvSpPr>
          <p:cNvPr id="7" name="TextBox 6"/>
          <p:cNvSpPr txBox="1"/>
          <p:nvPr/>
        </p:nvSpPr>
        <p:spPr>
          <a:xfrm>
            <a:off x="700605" y="1033572"/>
            <a:ext cx="8205104" cy="523220"/>
          </a:xfrm>
          <a:prstGeom prst="rect">
            <a:avLst/>
          </a:prstGeom>
          <a:noFill/>
        </p:spPr>
        <p:txBody>
          <a:bodyPr wrap="square" rtlCol="0">
            <a:spAutoFit/>
          </a:bodyPr>
          <a:lstStyle/>
          <a:p>
            <a:r>
              <a:rPr lang="en-GB" sz="2800" dirty="0">
                <a:solidFill>
                  <a:srgbClr val="FF0000"/>
                </a:solidFill>
              </a:rPr>
              <a:t>Introduction</a:t>
            </a:r>
          </a:p>
        </p:txBody>
      </p:sp>
    </p:spTree>
    <p:extLst>
      <p:ext uri="{BB962C8B-B14F-4D97-AF65-F5344CB8AC3E}">
        <p14:creationId xmlns:p14="http://schemas.microsoft.com/office/powerpoint/2010/main" val="40941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268760"/>
            <a:ext cx="8208912" cy="5144998"/>
          </a:xfrm>
          <a:prstGeom prst="rect">
            <a:avLst/>
          </a:prstGeom>
        </p:spPr>
        <p:txBody>
          <a:bodyPr wrap="square">
            <a:spAutoFit/>
          </a:bodyPr>
          <a:lstStyle/>
          <a:p>
            <a:pPr>
              <a:spcBef>
                <a:spcPts val="1000"/>
              </a:spcBef>
            </a:pPr>
            <a:r>
              <a:rPr lang="en-GB" dirty="0"/>
              <a:t>You have two copies of the course </a:t>
            </a:r>
            <a:r>
              <a:rPr lang="en-GB" i="1" dirty="0"/>
              <a:t>Managing coastal environments, </a:t>
            </a:r>
            <a:r>
              <a:rPr lang="en-GB" dirty="0"/>
              <a:t>each with comments</a:t>
            </a:r>
            <a:r>
              <a:rPr lang="en-GB" i="1" dirty="0"/>
              <a:t> </a:t>
            </a:r>
            <a:r>
              <a:rPr lang="en-GB" dirty="0"/>
              <a:t>made by two different reviewers.  </a:t>
            </a:r>
          </a:p>
          <a:p>
            <a:pPr marL="342900" lvl="0" indent="-342900">
              <a:spcBef>
                <a:spcPts val="1000"/>
              </a:spcBef>
              <a:buClr>
                <a:srgbClr val="FF0000"/>
              </a:buClr>
              <a:buFont typeface="+mj-lt"/>
              <a:buAutoNum type="arabicPeriod"/>
            </a:pPr>
            <a:r>
              <a:rPr lang="en-GB" dirty="0"/>
              <a:t>Read the two sets of comments. In your team, discuss what you think of them. </a:t>
            </a:r>
            <a:br>
              <a:rPr lang="en-GB" dirty="0"/>
            </a:br>
            <a:r>
              <a:rPr lang="en-GB" dirty="0"/>
              <a:t>Consider the following questions:</a:t>
            </a:r>
          </a:p>
          <a:p>
            <a:pPr marL="742950" lvl="1" indent="-285750">
              <a:spcBef>
                <a:spcPts val="1000"/>
              </a:spcBef>
              <a:buFont typeface="Arial" panose="020B0604020202020204" pitchFamily="34" charset="0"/>
              <a:buChar char="•"/>
            </a:pPr>
            <a:r>
              <a:rPr lang="en-GB" dirty="0"/>
              <a:t>Do you agree with the comments that have been made?</a:t>
            </a:r>
          </a:p>
          <a:p>
            <a:pPr marL="742950" lvl="1" indent="-285750">
              <a:spcBef>
                <a:spcPts val="1000"/>
              </a:spcBef>
              <a:buFont typeface="Arial" panose="020B0604020202020204" pitchFamily="34" charset="0"/>
              <a:buChar char="•"/>
            </a:pPr>
            <a:r>
              <a:rPr lang="en-GB" dirty="0"/>
              <a:t>What is good about the comments? What is not so good?</a:t>
            </a:r>
          </a:p>
          <a:p>
            <a:pPr marL="742950" lvl="1" indent="-285750">
              <a:spcBef>
                <a:spcPts val="1000"/>
              </a:spcBef>
              <a:buFont typeface="Arial" panose="020B0604020202020204" pitchFamily="34" charset="0"/>
              <a:buChar char="•"/>
            </a:pPr>
            <a:r>
              <a:rPr lang="en-GB" dirty="0"/>
              <a:t>If you had been the author of this course, how would you react to the comments?</a:t>
            </a:r>
          </a:p>
          <a:p>
            <a:pPr marL="342900" lvl="0" indent="-342900">
              <a:spcBef>
                <a:spcPts val="1000"/>
              </a:spcBef>
              <a:buClr>
                <a:srgbClr val="FF0000"/>
              </a:buClr>
              <a:buFont typeface="+mj-lt"/>
              <a:buAutoNum type="arabicPeriod"/>
            </a:pPr>
            <a:r>
              <a:rPr lang="en-GB" dirty="0"/>
              <a:t>Get together with one of the teams from the other university. Share your thoughts on the reviewers’ comments. Consider what is good practice when making comments.</a:t>
            </a:r>
          </a:p>
          <a:p>
            <a:pPr marL="342900" lvl="0" indent="-342900">
              <a:spcBef>
                <a:spcPts val="1000"/>
              </a:spcBef>
              <a:buClr>
                <a:srgbClr val="FF0000"/>
              </a:buClr>
              <a:buFont typeface="+mj-lt"/>
              <a:buAutoNum type="arabicPeriod"/>
            </a:pPr>
            <a:r>
              <a:rPr lang="en-GB" dirty="0"/>
              <a:t>Based on your discussions, write down the key points to consider when you are reviewing draft material written by someone else. </a:t>
            </a:r>
          </a:p>
          <a:p>
            <a:pPr marL="342900" lvl="0" indent="-342900">
              <a:spcBef>
                <a:spcPts val="1000"/>
              </a:spcBef>
              <a:buClr>
                <a:srgbClr val="FF0000"/>
              </a:buClr>
              <a:buFont typeface="+mj-lt"/>
              <a:buAutoNum type="arabicPeriod"/>
            </a:pPr>
            <a:r>
              <a:rPr lang="en-GB" dirty="0"/>
              <a:t>Contribute to a plenary discussion of the points from the three joint teams and review the key features of constructive commenting. </a:t>
            </a:r>
          </a:p>
        </p:txBody>
      </p:sp>
      <p:sp>
        <p:nvSpPr>
          <p:cNvPr id="3" name="Rectangle 2"/>
          <p:cNvSpPr/>
          <p:nvPr/>
        </p:nvSpPr>
        <p:spPr>
          <a:xfrm>
            <a:off x="467544" y="548680"/>
            <a:ext cx="5184576" cy="523220"/>
          </a:xfrm>
          <a:prstGeom prst="rect">
            <a:avLst/>
          </a:prstGeom>
        </p:spPr>
        <p:txBody>
          <a:bodyPr wrap="square">
            <a:spAutoFit/>
          </a:bodyPr>
          <a:lstStyle/>
          <a:p>
            <a:r>
              <a:rPr lang="en-GB" sz="2800" dirty="0">
                <a:solidFill>
                  <a:srgbClr val="FF0000"/>
                </a:solidFill>
              </a:rPr>
              <a:t>Description of today’s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09352" y="1170143"/>
            <a:ext cx="7918082" cy="5184576"/>
          </a:xfrm>
        </p:spPr>
        <p:txBody>
          <a:bodyPr/>
          <a:lstStyle/>
          <a:p>
            <a:pPr>
              <a:lnSpc>
                <a:spcPct val="100000"/>
              </a:lnSpc>
            </a:pPr>
            <a:r>
              <a:rPr lang="en-GB" sz="1800" dirty="0"/>
              <a:t>Reviewers should be constructive in showing how the material can be improved either pedagogically or in subject content. For example, consider the following: </a:t>
            </a:r>
          </a:p>
          <a:p>
            <a:pPr marL="285750" lvl="0" indent="-285750">
              <a:lnSpc>
                <a:spcPct val="100000"/>
              </a:lnSpc>
              <a:buClr>
                <a:srgbClr val="FF0000"/>
              </a:buClr>
              <a:buFont typeface="Arial" panose="020B0604020202020204" pitchFamily="34" charset="0"/>
              <a:buChar char="•"/>
            </a:pPr>
            <a:r>
              <a:rPr lang="en-GB" sz="1800" dirty="0"/>
              <a:t>Does the material being taught align with the learning outcomes? </a:t>
            </a:r>
            <a:br>
              <a:rPr lang="en-GB" sz="1800" dirty="0"/>
            </a:br>
            <a:r>
              <a:rPr lang="en-GB" sz="1800" dirty="0"/>
              <a:t>If not, can you suggest ways to make improvements?</a:t>
            </a:r>
          </a:p>
          <a:p>
            <a:pPr marL="285750" lvl="0" indent="-285750">
              <a:lnSpc>
                <a:spcPct val="100000"/>
              </a:lnSpc>
              <a:buClr>
                <a:srgbClr val="FF0000"/>
              </a:buClr>
              <a:buFont typeface="Arial" panose="020B0604020202020204" pitchFamily="34" charset="0"/>
              <a:buChar char="•"/>
            </a:pPr>
            <a:r>
              <a:rPr lang="en-GB" sz="1800" dirty="0"/>
              <a:t>What sources does the author use and acknowledge? </a:t>
            </a:r>
            <a:br>
              <a:rPr lang="en-GB" sz="1800" dirty="0"/>
            </a:br>
            <a:r>
              <a:rPr lang="en-GB" sz="1800" dirty="0"/>
              <a:t>Are sources appropriate/sufficient/up-to-date? Can you suggest other literature on this topic that could be drawn upon?</a:t>
            </a:r>
          </a:p>
          <a:p>
            <a:pPr marL="285750" lvl="0" indent="-285750">
              <a:lnSpc>
                <a:spcPct val="100000"/>
              </a:lnSpc>
              <a:buClr>
                <a:srgbClr val="FF0000"/>
              </a:buClr>
              <a:buFont typeface="Arial" panose="020B0604020202020204" pitchFamily="34" charset="0"/>
              <a:buChar char="•"/>
            </a:pPr>
            <a:r>
              <a:rPr lang="en-GB" sz="1800" dirty="0"/>
              <a:t>Does the material have a logical sequence of topics, without repetition? </a:t>
            </a:r>
            <a:br>
              <a:rPr lang="en-GB" sz="1800" dirty="0"/>
            </a:br>
            <a:r>
              <a:rPr lang="en-GB" sz="1800" dirty="0"/>
              <a:t>Are key terms introduced and explained before they are used and applied?</a:t>
            </a:r>
          </a:p>
          <a:p>
            <a:pPr marL="285750" lvl="0" indent="-285750">
              <a:lnSpc>
                <a:spcPct val="100000"/>
              </a:lnSpc>
              <a:buClr>
                <a:srgbClr val="FF0000"/>
              </a:buClr>
              <a:buFont typeface="Arial" panose="020B0604020202020204" pitchFamily="34" charset="0"/>
              <a:buChar char="•"/>
            </a:pPr>
            <a:r>
              <a:rPr lang="en-GB" sz="1800" dirty="0"/>
              <a:t>Does the material include teaching of both knowledge and skills? </a:t>
            </a:r>
            <a:br>
              <a:rPr lang="en-GB" sz="1800" dirty="0"/>
            </a:br>
            <a:r>
              <a:rPr lang="en-GB" sz="1800" dirty="0"/>
              <a:t>If not, can you suggest ways to make improvements?</a:t>
            </a:r>
          </a:p>
          <a:p>
            <a:pPr marL="285750" lvl="0" indent="-285750">
              <a:lnSpc>
                <a:spcPct val="100000"/>
              </a:lnSpc>
              <a:buClr>
                <a:srgbClr val="FF0000"/>
              </a:buClr>
              <a:buFont typeface="Arial" panose="020B0604020202020204" pitchFamily="34" charset="0"/>
              <a:buChar char="•"/>
            </a:pPr>
            <a:r>
              <a:rPr lang="en-GB" sz="1800" dirty="0"/>
              <a:t>Can you suggest additional use of photos, diagrams or other figures to make the material more engaging? Are there opportunities to include audio or video?</a:t>
            </a:r>
          </a:p>
          <a:p>
            <a:pPr marL="285750" lvl="0" indent="-285750">
              <a:lnSpc>
                <a:spcPct val="100000"/>
              </a:lnSpc>
              <a:buClr>
                <a:srgbClr val="FF0000"/>
              </a:buClr>
              <a:buFont typeface="Arial" panose="020B0604020202020204" pitchFamily="34" charset="0"/>
              <a:buChar char="•"/>
            </a:pPr>
            <a:r>
              <a:rPr lang="en-GB" sz="1800" dirty="0"/>
              <a:t>Are there appropriate self-assessment questions or activities that align with the learning outcomes?</a:t>
            </a:r>
          </a:p>
          <a:p>
            <a:r>
              <a:rPr lang="en-GB" sz="1800" dirty="0"/>
              <a:t>How does all this relate to your own experience, knowledge and views?</a:t>
            </a:r>
          </a:p>
          <a:p>
            <a:endParaRPr lang="en-GB" sz="2400" dirty="0"/>
          </a:p>
        </p:txBody>
      </p:sp>
      <p:sp>
        <p:nvSpPr>
          <p:cNvPr id="7" name="TextBox 6"/>
          <p:cNvSpPr txBox="1"/>
          <p:nvPr/>
        </p:nvSpPr>
        <p:spPr>
          <a:xfrm>
            <a:off x="403875" y="332656"/>
            <a:ext cx="8205104" cy="830997"/>
          </a:xfrm>
          <a:prstGeom prst="rect">
            <a:avLst/>
          </a:prstGeom>
          <a:noFill/>
        </p:spPr>
        <p:txBody>
          <a:bodyPr wrap="square" rtlCol="0">
            <a:spAutoFit/>
          </a:bodyPr>
          <a:lstStyle/>
          <a:p>
            <a:r>
              <a:rPr lang="en-GB" sz="2400" dirty="0">
                <a:solidFill>
                  <a:srgbClr val="FF0000"/>
                </a:solidFill>
              </a:rPr>
              <a:t>Points to consider when you are critically reviewing </a:t>
            </a:r>
            <a:br>
              <a:rPr lang="en-GB" sz="2400" dirty="0">
                <a:solidFill>
                  <a:srgbClr val="FF0000"/>
                </a:solidFill>
              </a:rPr>
            </a:br>
            <a:r>
              <a:rPr lang="en-GB" sz="2400" dirty="0">
                <a:solidFill>
                  <a:srgbClr val="FF0000"/>
                </a:solidFill>
              </a:rPr>
              <a:t>draft material</a:t>
            </a:r>
          </a:p>
        </p:txBody>
      </p:sp>
    </p:spTree>
    <p:extLst>
      <p:ext uri="{BB962C8B-B14F-4D97-AF65-F5344CB8AC3E}">
        <p14:creationId xmlns:p14="http://schemas.microsoft.com/office/powerpoint/2010/main" val="382652763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432</TotalTime>
  <Words>530</Words>
  <Application>Microsoft Office PowerPoint</Application>
  <PresentationFormat>On-screen Show (4:3)</PresentationFormat>
  <Paragraphs>30</Paragraphs>
  <Slides>4</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Helvetica</vt:lpstr>
      <vt:lpstr>Lucida Grande</vt:lpstr>
      <vt:lpstr>TIDE PP Template</vt:lpstr>
      <vt:lpstr>1_Office Theme</vt:lpstr>
      <vt:lpstr>Critically Reviewing  Educational Resources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42</cp:revision>
  <cp:lastPrinted>2018-10-25T14:56:40Z</cp:lastPrinted>
  <dcterms:created xsi:type="dcterms:W3CDTF">2018-04-27T13:34:39Z</dcterms:created>
  <dcterms:modified xsi:type="dcterms:W3CDTF">2021-04-28T16:07:47Z</dcterms:modified>
</cp:coreProperties>
</file>