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82" r:id="rId2"/>
  </p:sldMasterIdLst>
  <p:notesMasterIdLst>
    <p:notesMasterId r:id="rId7"/>
  </p:notesMasterIdLst>
  <p:handoutMasterIdLst>
    <p:handoutMasterId r:id="rId8"/>
  </p:handoutMasterIdLst>
  <p:sldIdLst>
    <p:sldId id="304" r:id="rId3"/>
    <p:sldId id="258" r:id="rId4"/>
    <p:sldId id="277" r:id="rId5"/>
    <p:sldId id="265" r:id="rId6"/>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79747" autoAdjust="0"/>
  </p:normalViewPr>
  <p:slideViewPr>
    <p:cSldViewPr>
      <p:cViewPr varScale="1">
        <p:scale>
          <a:sx n="53" d="100"/>
          <a:sy n="53" d="100"/>
        </p:scale>
        <p:origin x="18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Lane" userId="be3d6ff9-9d93-4260-bb39-a2a586f3028d" providerId="ADAL" clId="{FB252C95-9DAD-4A81-98E5-4139166952C0}"/>
    <pc:docChg chg="modSld">
      <pc:chgData name="Andy.Lane" userId="be3d6ff9-9d93-4260-bb39-a2a586f3028d" providerId="ADAL" clId="{FB252C95-9DAD-4A81-98E5-4139166952C0}" dt="2019-09-19T13:03:13.335" v="4" actId="20577"/>
      <pc:docMkLst>
        <pc:docMk/>
      </pc:docMkLst>
      <pc:sldChg chg="modSp">
        <pc:chgData name="Andy.Lane" userId="be3d6ff9-9d93-4260-bb39-a2a586f3028d" providerId="ADAL" clId="{FB252C95-9DAD-4A81-98E5-4139166952C0}" dt="2019-09-19T13:03:13.335" v="4" actId="20577"/>
        <pc:sldMkLst>
          <pc:docMk/>
          <pc:sldMk cId="1951036890" sldId="274"/>
        </pc:sldMkLst>
        <pc:spChg chg="mod">
          <ac:chgData name="Andy.Lane" userId="be3d6ff9-9d93-4260-bb39-a2a586f3028d" providerId="ADAL" clId="{FB252C95-9DAD-4A81-98E5-4139166952C0}" dt="2019-09-19T13:03:13.335" v="4" actId="20577"/>
          <ac:spMkLst>
            <pc:docMk/>
            <pc:sldMk cId="1951036890" sldId="274"/>
            <ac:spMk id="1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A9627200-D165-49A7-B2A1-38C399BFB327}" type="datetimeFigureOut">
              <a:rPr lang="en-GB" smtClean="0"/>
              <a:t>28/04/2021</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6C1B234F-E266-416C-8C3B-5F518356A165}" type="slidenum">
              <a:rPr lang="en-GB" smtClean="0"/>
              <a:t>‹#›</a:t>
            </a:fld>
            <a:endParaRPr lang="en-GB"/>
          </a:p>
        </p:txBody>
      </p:sp>
    </p:spTree>
    <p:extLst>
      <p:ext uri="{BB962C8B-B14F-4D97-AF65-F5344CB8AC3E}">
        <p14:creationId xmlns:p14="http://schemas.microsoft.com/office/powerpoint/2010/main" val="3643703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C4F76DF8-856B-452F-90BB-0CDF18EF1C07}" type="datetimeFigureOut">
              <a:rPr lang="en-GB" smtClean="0"/>
              <a:t>28/04/2021</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9B73ACB7-17F5-4FE7-96DD-F787BD192541}" type="slidenum">
              <a:rPr lang="en-GB" smtClean="0"/>
              <a:t>‹#›</a:t>
            </a:fld>
            <a:endParaRPr lang="en-GB"/>
          </a:p>
        </p:txBody>
      </p:sp>
    </p:spTree>
    <p:extLst>
      <p:ext uri="{BB962C8B-B14F-4D97-AF65-F5344CB8AC3E}">
        <p14:creationId xmlns:p14="http://schemas.microsoft.com/office/powerpoint/2010/main" val="124596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GB"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2</a:t>
            </a:fld>
            <a:endParaRPr lang="en-GB"/>
          </a:p>
        </p:txBody>
      </p:sp>
    </p:spTree>
    <p:extLst>
      <p:ext uri="{BB962C8B-B14F-4D97-AF65-F5344CB8AC3E}">
        <p14:creationId xmlns:p14="http://schemas.microsoft.com/office/powerpoint/2010/main" val="1880574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3ACB7-17F5-4FE7-96DD-F787BD192541}" type="slidenum">
              <a:rPr lang="en-GB" smtClean="0"/>
              <a:t>3</a:t>
            </a:fld>
            <a:endParaRPr lang="en-GB"/>
          </a:p>
        </p:txBody>
      </p:sp>
    </p:spTree>
    <p:extLst>
      <p:ext uri="{BB962C8B-B14F-4D97-AF65-F5344CB8AC3E}">
        <p14:creationId xmlns:p14="http://schemas.microsoft.com/office/powerpoint/2010/main" val="484384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73AAB7-6C1A-4E1B-8170-507D7609494A}" type="slidenum">
              <a:rPr lang="en-GB" smtClean="0"/>
              <a:pPr/>
              <a:t>4</a:t>
            </a:fld>
            <a:endParaRPr lang="en-GB"/>
          </a:p>
        </p:txBody>
      </p:sp>
    </p:spTree>
    <p:extLst>
      <p:ext uri="{BB962C8B-B14F-4D97-AF65-F5344CB8AC3E}">
        <p14:creationId xmlns:p14="http://schemas.microsoft.com/office/powerpoint/2010/main" val="43645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57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6871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94024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258878"/>
            <a:ext cx="909812" cy="623852"/>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6482692"/>
            <a:ext cx="9144000" cy="375309"/>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364883"/>
            <a:ext cx="7886972" cy="623852"/>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4941" y="210364"/>
            <a:ext cx="965609" cy="544365"/>
          </a:xfrm>
          <a:prstGeom prst="rect">
            <a:avLst/>
          </a:prstGeom>
        </p:spPr>
      </p:pic>
    </p:spTree>
    <p:extLst>
      <p:ext uri="{BB962C8B-B14F-4D97-AF65-F5344CB8AC3E}">
        <p14:creationId xmlns:p14="http://schemas.microsoft.com/office/powerpoint/2010/main" val="1267060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925"/>
            <a:ext cx="9144000" cy="686092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71"/>
          </a:p>
        </p:txBody>
      </p:sp>
      <p:sp>
        <p:nvSpPr>
          <p:cNvPr id="6" name="Title 1"/>
          <p:cNvSpPr>
            <a:spLocks noGrp="1"/>
          </p:cNvSpPr>
          <p:nvPr>
            <p:ph type="ctrTitle" hasCustomPrompt="1"/>
          </p:nvPr>
        </p:nvSpPr>
        <p:spPr>
          <a:xfrm>
            <a:off x="372754" y="2081216"/>
            <a:ext cx="8394719" cy="3271411"/>
          </a:xfrm>
          <a:prstGeom prst="rect">
            <a:avLst/>
          </a:prstGeom>
        </p:spPr>
        <p:txBody>
          <a:bodyPr/>
          <a:lstStyle>
            <a:lvl1pPr algn="ctr">
              <a:lnSpc>
                <a:spcPts val="2636"/>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3578172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628804" y="6277314"/>
            <a:ext cx="483731" cy="567935"/>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3568890" y="5188887"/>
            <a:ext cx="4842638" cy="730735"/>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2372" dirty="0"/>
          </a:p>
        </p:txBody>
      </p:sp>
    </p:spTree>
    <p:extLst>
      <p:ext uri="{BB962C8B-B14F-4D97-AF65-F5344CB8AC3E}">
        <p14:creationId xmlns:p14="http://schemas.microsoft.com/office/powerpoint/2010/main" val="80738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225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0888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62739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12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314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3812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80316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28/04/2021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99460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4.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4"/>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7054879" y="485814"/>
            <a:ext cx="1384271" cy="779888"/>
          </a:xfrm>
          <a:prstGeom prst="rect">
            <a:avLst/>
          </a:prstGeom>
        </p:spPr>
      </p:pic>
    </p:spTree>
    <p:extLst>
      <p:ext uri="{BB962C8B-B14F-4D97-AF65-F5344CB8AC3E}">
        <p14:creationId xmlns:p14="http://schemas.microsoft.com/office/powerpoint/2010/main" val="60957336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8" r:id="rId12"/>
    <p:sldLayoutId id="214748367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9144000" cy="5782804"/>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1922246" y="-396098"/>
            <a:ext cx="5269241" cy="7191228"/>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38"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5547395" y="667260"/>
            <a:ext cx="3548481" cy="611578"/>
          </a:xfrm>
          <a:prstGeom prst="rect">
            <a:avLst/>
          </a:prstGeom>
          <a:noFill/>
        </p:spPr>
        <p:txBody>
          <a:bodyPr wrap="square" rtlCol="0">
            <a:spAutoFit/>
          </a:bodyPr>
          <a:lstStyle/>
          <a:p>
            <a:r>
              <a:rPr lang="en-GB" sz="1687" b="1" dirty="0">
                <a:solidFill>
                  <a:schemeClr val="bg1"/>
                </a:solidFill>
                <a:latin typeface="Arial" panose="020B0604020202020204" pitchFamily="34" charset="0"/>
                <a:cs typeface="Arial" panose="020B0604020202020204" pitchFamily="34" charset="0"/>
              </a:rPr>
              <a:t>Transformation by Innovation </a:t>
            </a:r>
          </a:p>
          <a:p>
            <a:r>
              <a:rPr lang="en-GB" sz="1687"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35082" y="-232871"/>
            <a:ext cx="2955352" cy="7198452"/>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3701211" y="4292119"/>
            <a:ext cx="4657151" cy="566472"/>
          </a:xfrm>
          <a:prstGeom prst="rect">
            <a:avLst/>
          </a:prstGeom>
        </p:spPr>
        <p:txBody>
          <a:bodyPr vert="horz" wrap="square" lIns="0" tIns="0" rIns="0" bIns="0" rtlCol="0">
            <a:noAutofit/>
          </a:bodyPr>
          <a:lstStyle/>
          <a:p>
            <a:pPr marL="0" indent="0">
              <a:buNone/>
            </a:pPr>
            <a:endParaRPr lang="en-GB" sz="1055"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3674633" y="591448"/>
            <a:ext cx="1718054" cy="967065"/>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2259239" y="5861229"/>
            <a:ext cx="6836636" cy="922555"/>
          </a:xfrm>
          <a:prstGeom prst="rect">
            <a:avLst/>
          </a:prstGeom>
        </p:spPr>
      </p:pic>
    </p:spTree>
    <p:extLst>
      <p:ext uri="{BB962C8B-B14F-4D97-AF65-F5344CB8AC3E}">
        <p14:creationId xmlns:p14="http://schemas.microsoft.com/office/powerpoint/2010/main" val="39120091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l" defTabSz="342809" rtl="0" eaLnBrk="1" latinLnBrk="0" hangingPunct="1">
        <a:lnSpc>
          <a:spcPts val="2741"/>
        </a:lnSpc>
        <a:spcBef>
          <a:spcPts val="0"/>
        </a:spcBef>
        <a:buNone/>
        <a:defRPr sz="2372" b="1" kern="1200">
          <a:solidFill>
            <a:schemeClr val="tx1"/>
          </a:solidFill>
          <a:latin typeface="+mj-lt"/>
          <a:ea typeface="+mj-ea"/>
          <a:cs typeface="+mj-cs"/>
        </a:defRPr>
      </a:lvl1pPr>
    </p:titleStyle>
    <p:bodyStyle>
      <a:lvl1pPr marL="138924" indent="-138924" algn="l" defTabSz="342809" rtl="0" eaLnBrk="1" latinLnBrk="0" hangingPunct="1">
        <a:lnSpc>
          <a:spcPts val="1371"/>
        </a:lnSpc>
        <a:spcBef>
          <a:spcPts val="580"/>
        </a:spcBef>
        <a:spcAft>
          <a:spcPts val="422"/>
        </a:spcAft>
        <a:buClr>
          <a:schemeClr val="accent3"/>
        </a:buClr>
        <a:buSzPct val="90000"/>
        <a:buFont typeface="Lucida Grande"/>
        <a:buChar char="●"/>
        <a:defRPr sz="1265" kern="1200">
          <a:solidFill>
            <a:schemeClr val="tx1"/>
          </a:solidFill>
          <a:latin typeface="+mn-lt"/>
          <a:ea typeface="+mn-ea"/>
          <a:cs typeface="+mn-cs"/>
        </a:defRPr>
      </a:lvl1pPr>
      <a:lvl2pPr marL="292075" indent="-117165" algn="l" defTabSz="342809" rtl="0" eaLnBrk="1" latinLnBrk="0" hangingPunct="1">
        <a:lnSpc>
          <a:spcPts val="1371"/>
        </a:lnSpc>
        <a:spcBef>
          <a:spcPts val="0"/>
        </a:spcBef>
        <a:buClr>
          <a:schemeClr val="accent3"/>
        </a:buClr>
        <a:buSzPct val="90000"/>
        <a:buFont typeface="Lucida Grande"/>
        <a:buChar char="●"/>
        <a:defRPr sz="949" kern="1200">
          <a:solidFill>
            <a:schemeClr val="tx1"/>
          </a:solidFill>
          <a:latin typeface="+mn-lt"/>
          <a:ea typeface="+mn-ea"/>
          <a:cs typeface="+mn-cs"/>
        </a:defRPr>
      </a:lvl2pPr>
      <a:lvl3pPr marL="180768" indent="-180768" algn="l" defTabSz="342809" rtl="0" eaLnBrk="1" latinLnBrk="0" hangingPunct="1">
        <a:lnSpc>
          <a:spcPts val="1371"/>
        </a:lnSpc>
        <a:spcBef>
          <a:spcPts val="1002"/>
        </a:spcBef>
        <a:buClr>
          <a:schemeClr val="accent3"/>
        </a:buClr>
        <a:buSzPct val="90000"/>
        <a:buFont typeface="Lucida Grande"/>
        <a:buChar char="●"/>
        <a:defRPr sz="1265" kern="1200">
          <a:solidFill>
            <a:schemeClr val="tx1"/>
          </a:solidFill>
          <a:latin typeface="+mn-lt"/>
          <a:ea typeface="+mn-ea"/>
          <a:cs typeface="+mn-cs"/>
        </a:defRPr>
      </a:lvl3pPr>
      <a:lvl4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4pPr>
      <a:lvl5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5pPr>
      <a:lvl6pPr marL="1885450" indent="-171405" algn="l" defTabSz="342809" rtl="0" eaLnBrk="1" latinLnBrk="0" hangingPunct="1">
        <a:spcBef>
          <a:spcPct val="20000"/>
        </a:spcBef>
        <a:buFont typeface="Arial"/>
        <a:buChar char="•"/>
        <a:defRPr sz="1476" kern="1200">
          <a:solidFill>
            <a:schemeClr val="tx1"/>
          </a:solidFill>
          <a:latin typeface="+mn-lt"/>
          <a:ea typeface="+mn-ea"/>
          <a:cs typeface="+mn-cs"/>
        </a:defRPr>
      </a:lvl6pPr>
      <a:lvl7pPr marL="2228258" indent="-171405" algn="l" defTabSz="342809" rtl="0" eaLnBrk="1" latinLnBrk="0" hangingPunct="1">
        <a:spcBef>
          <a:spcPct val="20000"/>
        </a:spcBef>
        <a:buFont typeface="Arial"/>
        <a:buChar char="•"/>
        <a:defRPr sz="1476" kern="1200">
          <a:solidFill>
            <a:schemeClr val="tx1"/>
          </a:solidFill>
          <a:latin typeface="+mn-lt"/>
          <a:ea typeface="+mn-ea"/>
          <a:cs typeface="+mn-cs"/>
        </a:defRPr>
      </a:lvl7pPr>
      <a:lvl8pPr marL="2571068" indent="-171405" algn="l" defTabSz="342809" rtl="0" eaLnBrk="1" latinLnBrk="0" hangingPunct="1">
        <a:spcBef>
          <a:spcPct val="20000"/>
        </a:spcBef>
        <a:buFont typeface="Arial"/>
        <a:buChar char="•"/>
        <a:defRPr sz="1476" kern="1200">
          <a:solidFill>
            <a:schemeClr val="tx1"/>
          </a:solidFill>
          <a:latin typeface="+mn-lt"/>
          <a:ea typeface="+mn-ea"/>
          <a:cs typeface="+mn-cs"/>
        </a:defRPr>
      </a:lvl8pPr>
      <a:lvl9pPr marL="2913877" indent="-171405" algn="l" defTabSz="342809" rtl="0" eaLnBrk="1" latinLnBrk="0" hangingPunct="1">
        <a:spcBef>
          <a:spcPct val="20000"/>
        </a:spcBef>
        <a:buFont typeface="Arial"/>
        <a:buChar char="•"/>
        <a:defRPr sz="1476" kern="1200">
          <a:solidFill>
            <a:schemeClr val="tx1"/>
          </a:solidFill>
          <a:latin typeface="+mn-lt"/>
          <a:ea typeface="+mn-ea"/>
          <a:cs typeface="+mn-cs"/>
        </a:defRPr>
      </a:lvl9pPr>
    </p:bodyStyle>
    <p:otherStyle>
      <a:defPPr>
        <a:defRPr lang="en-US"/>
      </a:defPPr>
      <a:lvl1pPr marL="0" algn="l" defTabSz="342809" rtl="0" eaLnBrk="1" latinLnBrk="0" hangingPunct="1">
        <a:defRPr sz="1371" kern="1200">
          <a:solidFill>
            <a:schemeClr val="tx1"/>
          </a:solidFill>
          <a:latin typeface="+mn-lt"/>
          <a:ea typeface="+mn-ea"/>
          <a:cs typeface="+mn-cs"/>
        </a:defRPr>
      </a:lvl1pPr>
      <a:lvl2pPr marL="342809" algn="l" defTabSz="342809" rtl="0" eaLnBrk="1" latinLnBrk="0" hangingPunct="1">
        <a:defRPr sz="1371" kern="1200">
          <a:solidFill>
            <a:schemeClr val="tx1"/>
          </a:solidFill>
          <a:latin typeface="+mn-lt"/>
          <a:ea typeface="+mn-ea"/>
          <a:cs typeface="+mn-cs"/>
        </a:defRPr>
      </a:lvl2pPr>
      <a:lvl3pPr marL="685618" algn="l" defTabSz="342809" rtl="0" eaLnBrk="1" latinLnBrk="0" hangingPunct="1">
        <a:defRPr sz="1371" kern="1200">
          <a:solidFill>
            <a:schemeClr val="tx1"/>
          </a:solidFill>
          <a:latin typeface="+mn-lt"/>
          <a:ea typeface="+mn-ea"/>
          <a:cs typeface="+mn-cs"/>
        </a:defRPr>
      </a:lvl3pPr>
      <a:lvl4pPr marL="1028427" algn="l" defTabSz="342809" rtl="0" eaLnBrk="1" latinLnBrk="0" hangingPunct="1">
        <a:defRPr sz="1371" kern="1200">
          <a:solidFill>
            <a:schemeClr val="tx1"/>
          </a:solidFill>
          <a:latin typeface="+mn-lt"/>
          <a:ea typeface="+mn-ea"/>
          <a:cs typeface="+mn-cs"/>
        </a:defRPr>
      </a:lvl4pPr>
      <a:lvl5pPr marL="1371236" algn="l" defTabSz="342809" rtl="0" eaLnBrk="1" latinLnBrk="0" hangingPunct="1">
        <a:defRPr sz="1371" kern="1200">
          <a:solidFill>
            <a:schemeClr val="tx1"/>
          </a:solidFill>
          <a:latin typeface="+mn-lt"/>
          <a:ea typeface="+mn-ea"/>
          <a:cs typeface="+mn-cs"/>
        </a:defRPr>
      </a:lvl5pPr>
      <a:lvl6pPr marL="1714046" algn="l" defTabSz="342809" rtl="0" eaLnBrk="1" latinLnBrk="0" hangingPunct="1">
        <a:defRPr sz="1371" kern="1200">
          <a:solidFill>
            <a:schemeClr val="tx1"/>
          </a:solidFill>
          <a:latin typeface="+mn-lt"/>
          <a:ea typeface="+mn-ea"/>
          <a:cs typeface="+mn-cs"/>
        </a:defRPr>
      </a:lvl6pPr>
      <a:lvl7pPr marL="2056854" algn="l" defTabSz="342809" rtl="0" eaLnBrk="1" latinLnBrk="0" hangingPunct="1">
        <a:defRPr sz="1371" kern="1200">
          <a:solidFill>
            <a:schemeClr val="tx1"/>
          </a:solidFill>
          <a:latin typeface="+mn-lt"/>
          <a:ea typeface="+mn-ea"/>
          <a:cs typeface="+mn-cs"/>
        </a:defRPr>
      </a:lvl7pPr>
      <a:lvl8pPr marL="2399663" algn="l" defTabSz="342809" rtl="0" eaLnBrk="1" latinLnBrk="0" hangingPunct="1">
        <a:defRPr sz="1371" kern="1200">
          <a:solidFill>
            <a:schemeClr val="tx1"/>
          </a:solidFill>
          <a:latin typeface="+mn-lt"/>
          <a:ea typeface="+mn-ea"/>
          <a:cs typeface="+mn-cs"/>
        </a:defRPr>
      </a:lvl8pPr>
      <a:lvl9pPr marL="2742472" algn="l" defTabSz="342809"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3750514" y="3836012"/>
            <a:ext cx="4592861" cy="298173"/>
          </a:xfrm>
          <a:prstGeom prst="rect">
            <a:avLst/>
          </a:prstGeom>
        </p:spPr>
        <p:txBody>
          <a:bodyPr vert="horz" wrap="none" lIns="0" tIns="0" rIns="0" bIns="0" rtlCol="0">
            <a:noAutofit/>
          </a:bodyPr>
          <a:lstStyle/>
          <a:p>
            <a:pPr defTabSz="685800"/>
            <a:r>
              <a:rPr lang="en-US" sz="1600" dirty="0">
                <a:solidFill>
                  <a:prstClr val="white"/>
                </a:solidFill>
                <a:latin typeface="Helvetica"/>
              </a:rPr>
              <a:t>November 2019 Residential School</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3650953" y="2325690"/>
            <a:ext cx="6579943" cy="548051"/>
          </a:xfrm>
          <a:prstGeom prst="rect">
            <a:avLst/>
          </a:prstGeom>
        </p:spPr>
        <p:txBody>
          <a:bodyPr/>
          <a:lstStyle/>
          <a:p>
            <a:pPr>
              <a:lnSpc>
                <a:spcPct val="100000"/>
              </a:lnSpc>
            </a:pPr>
            <a:r>
              <a:rPr lang="en-US" sz="3600" dirty="0">
                <a:solidFill>
                  <a:schemeClr val="bg1"/>
                </a:solidFill>
              </a:rPr>
              <a:t>Critically Reviewing </a:t>
            </a:r>
            <a:br>
              <a:rPr lang="en-US" sz="3600" dirty="0">
                <a:solidFill>
                  <a:schemeClr val="bg1"/>
                </a:solidFill>
              </a:rPr>
            </a:br>
            <a:r>
              <a:rPr lang="en-US" sz="3600" dirty="0">
                <a:solidFill>
                  <a:schemeClr val="bg1"/>
                </a:solidFill>
              </a:rPr>
              <a:t>Educational Resources</a:t>
            </a:r>
          </a:p>
        </p:txBody>
      </p:sp>
      <p:sp>
        <p:nvSpPr>
          <p:cNvPr id="2" name="Rectangle 1">
            <a:extLst>
              <a:ext uri="{FF2B5EF4-FFF2-40B4-BE49-F238E27FC236}">
                <a16:creationId xmlns:a16="http://schemas.microsoft.com/office/drawing/2014/main" id="{091B274E-D604-3240-A618-B29F15A3F9F6}"/>
              </a:ext>
            </a:extLst>
          </p:cNvPr>
          <p:cNvSpPr/>
          <p:nvPr/>
        </p:nvSpPr>
        <p:spPr>
          <a:xfrm>
            <a:off x="3650952" y="4429497"/>
            <a:ext cx="5220486" cy="630942"/>
          </a:xfrm>
          <a:prstGeom prst="rect">
            <a:avLst/>
          </a:prstGeom>
        </p:spPr>
        <p:txBody>
          <a:bodyPr wrap="square">
            <a:spAutoFit/>
          </a:bodyPr>
          <a:lstStyle/>
          <a:p>
            <a:pPr defTabSz="685800"/>
            <a:r>
              <a:rPr lang="en-GB" sz="700" dirty="0">
                <a:solidFill>
                  <a:prstClr val="white"/>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700" u="sng" dirty="0">
                <a:solidFill>
                  <a:prstClr val="white"/>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700" dirty="0">
                <a:solidFill>
                  <a:prstClr val="white"/>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7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5576" y="1772816"/>
            <a:ext cx="7845064" cy="3816424"/>
          </a:xfrm>
        </p:spPr>
        <p:txBody>
          <a:bodyPr/>
          <a:lstStyle/>
          <a:p>
            <a:pPr>
              <a:lnSpc>
                <a:spcPct val="114000"/>
              </a:lnSpc>
              <a:spcAft>
                <a:spcPts val="800"/>
              </a:spcAft>
            </a:pPr>
            <a:r>
              <a:rPr lang="en-GB" sz="2000" dirty="0"/>
              <a:t>This activity aims to develop awareness of the value of giving and receiving comments from reviewers and how this can contribute to improving the quality of educational resources. </a:t>
            </a:r>
          </a:p>
          <a:p>
            <a:pPr>
              <a:lnSpc>
                <a:spcPct val="107000"/>
              </a:lnSpc>
              <a:spcAft>
                <a:spcPts val="800"/>
              </a:spcAft>
            </a:pPr>
            <a:endPar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r>
              <a:rPr lang="en-GB" sz="2800"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Learning outcome</a:t>
            </a:r>
          </a:p>
          <a:p>
            <a:pPr>
              <a:lnSpc>
                <a:spcPct val="114000"/>
              </a:lnSpc>
            </a:pPr>
            <a:r>
              <a:rPr lang="en-GB" sz="2000" dirty="0"/>
              <a:t>After completing this activity you will understand the role and nature of constructive criticism in improving educational resources.</a:t>
            </a:r>
          </a:p>
          <a:p>
            <a:pPr>
              <a:lnSpc>
                <a:spcPct val="107000"/>
              </a:lnSpc>
              <a:spcAft>
                <a:spcPts val="800"/>
              </a:spcAft>
            </a:pPr>
            <a:endParaRPr lang="en-GB" sz="2400" dirty="0">
              <a:latin typeface="Calibri" panose="020F0502020204030204" pitchFamily="34" charset="0"/>
              <a:ea typeface="Calibri" panose="020F0502020204030204" pitchFamily="34" charset="0"/>
              <a:cs typeface="Arial Unicode MS" panose="020B0604020202020204" pitchFamily="34" charset="-128"/>
            </a:endParaRPr>
          </a:p>
          <a:p>
            <a:pPr>
              <a:lnSpc>
                <a:spcPct val="107000"/>
              </a:lnSpc>
              <a:spcAft>
                <a:spcPts val="800"/>
              </a:spcAft>
            </a:pPr>
            <a:endParaRPr lang="en-US" sz="2400" dirty="0">
              <a:latin typeface="Calibri" panose="020F0502020204030204" pitchFamily="34" charset="0"/>
              <a:ea typeface="Calibri" panose="020F0502020204030204" pitchFamily="34" charset="0"/>
              <a:cs typeface="Arial Unicode MS" panose="020B0604020202020204" pitchFamily="34" charset="-128"/>
            </a:endParaRPr>
          </a:p>
        </p:txBody>
      </p:sp>
      <p:sp>
        <p:nvSpPr>
          <p:cNvPr id="7" name="TextBox 6"/>
          <p:cNvSpPr txBox="1"/>
          <p:nvPr/>
        </p:nvSpPr>
        <p:spPr>
          <a:xfrm>
            <a:off x="700605" y="1033572"/>
            <a:ext cx="8205104" cy="523220"/>
          </a:xfrm>
          <a:prstGeom prst="rect">
            <a:avLst/>
          </a:prstGeom>
          <a:noFill/>
        </p:spPr>
        <p:txBody>
          <a:bodyPr wrap="square" rtlCol="0">
            <a:spAutoFit/>
          </a:bodyPr>
          <a:lstStyle/>
          <a:p>
            <a:r>
              <a:rPr lang="en-GB" sz="2800" dirty="0">
                <a:solidFill>
                  <a:srgbClr val="FF0000"/>
                </a:solidFill>
              </a:rPr>
              <a:t>Introduction</a:t>
            </a:r>
          </a:p>
        </p:txBody>
      </p:sp>
    </p:spTree>
    <p:extLst>
      <p:ext uri="{BB962C8B-B14F-4D97-AF65-F5344CB8AC3E}">
        <p14:creationId xmlns:p14="http://schemas.microsoft.com/office/powerpoint/2010/main" val="409413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68760"/>
            <a:ext cx="8208912" cy="5144998"/>
          </a:xfrm>
          <a:prstGeom prst="rect">
            <a:avLst/>
          </a:prstGeom>
        </p:spPr>
        <p:txBody>
          <a:bodyPr wrap="square">
            <a:spAutoFit/>
          </a:bodyPr>
          <a:lstStyle/>
          <a:p>
            <a:pPr>
              <a:spcBef>
                <a:spcPts val="1000"/>
              </a:spcBef>
            </a:pPr>
            <a:r>
              <a:rPr lang="en-GB" dirty="0"/>
              <a:t>You have two copies of the course </a:t>
            </a:r>
            <a:r>
              <a:rPr lang="en-GB" i="1" dirty="0"/>
              <a:t>Managing coastal environments, </a:t>
            </a:r>
            <a:r>
              <a:rPr lang="en-GB" dirty="0"/>
              <a:t>each with comments</a:t>
            </a:r>
            <a:r>
              <a:rPr lang="en-GB" i="1" dirty="0"/>
              <a:t> </a:t>
            </a:r>
            <a:r>
              <a:rPr lang="en-GB" dirty="0"/>
              <a:t>made by two different reviewers.  </a:t>
            </a:r>
          </a:p>
          <a:p>
            <a:pPr marL="342900" lvl="0" indent="-342900">
              <a:spcBef>
                <a:spcPts val="1000"/>
              </a:spcBef>
              <a:buClr>
                <a:srgbClr val="FF0000"/>
              </a:buClr>
              <a:buFont typeface="+mj-lt"/>
              <a:buAutoNum type="arabicPeriod"/>
            </a:pPr>
            <a:r>
              <a:rPr lang="en-GB" dirty="0"/>
              <a:t>Read the two sets of comments. In your team, discuss what you think of them. </a:t>
            </a:r>
            <a:br>
              <a:rPr lang="en-GB" dirty="0"/>
            </a:br>
            <a:r>
              <a:rPr lang="en-GB" dirty="0"/>
              <a:t>Consider the following questions:</a:t>
            </a:r>
          </a:p>
          <a:p>
            <a:pPr marL="742950" lvl="1" indent="-285750">
              <a:spcBef>
                <a:spcPts val="1000"/>
              </a:spcBef>
              <a:buFont typeface="Arial" panose="020B0604020202020204" pitchFamily="34" charset="0"/>
              <a:buChar char="•"/>
            </a:pPr>
            <a:r>
              <a:rPr lang="en-GB" dirty="0"/>
              <a:t>Do you agree with the comments that have been made?</a:t>
            </a:r>
          </a:p>
          <a:p>
            <a:pPr marL="742950" lvl="1" indent="-285750">
              <a:spcBef>
                <a:spcPts val="1000"/>
              </a:spcBef>
              <a:buFont typeface="Arial" panose="020B0604020202020204" pitchFamily="34" charset="0"/>
              <a:buChar char="•"/>
            </a:pPr>
            <a:r>
              <a:rPr lang="en-GB" dirty="0"/>
              <a:t>What is good about the comments? What is not so good?</a:t>
            </a:r>
          </a:p>
          <a:p>
            <a:pPr marL="742950" lvl="1" indent="-285750">
              <a:spcBef>
                <a:spcPts val="1000"/>
              </a:spcBef>
              <a:buFont typeface="Arial" panose="020B0604020202020204" pitchFamily="34" charset="0"/>
              <a:buChar char="•"/>
            </a:pPr>
            <a:r>
              <a:rPr lang="en-GB" dirty="0"/>
              <a:t>If you had been the author of this course, how would you react to the comments?</a:t>
            </a:r>
          </a:p>
          <a:p>
            <a:pPr marL="342900" lvl="0" indent="-342900">
              <a:spcBef>
                <a:spcPts val="1000"/>
              </a:spcBef>
              <a:buClr>
                <a:srgbClr val="FF0000"/>
              </a:buClr>
              <a:buFont typeface="+mj-lt"/>
              <a:buAutoNum type="arabicPeriod"/>
            </a:pPr>
            <a:r>
              <a:rPr lang="en-GB" dirty="0"/>
              <a:t>Get together with one of the teams from the other university. Share your thoughts on the reviewers’ comments. Consider what is good practice when making comments.</a:t>
            </a:r>
          </a:p>
          <a:p>
            <a:pPr marL="342900" lvl="0" indent="-342900">
              <a:spcBef>
                <a:spcPts val="1000"/>
              </a:spcBef>
              <a:buClr>
                <a:srgbClr val="FF0000"/>
              </a:buClr>
              <a:buFont typeface="+mj-lt"/>
              <a:buAutoNum type="arabicPeriod"/>
            </a:pPr>
            <a:r>
              <a:rPr lang="en-GB" dirty="0"/>
              <a:t>Based on your discussions, write down the key points to consider when you are reviewing draft material written by someone else. </a:t>
            </a:r>
          </a:p>
          <a:p>
            <a:pPr marL="342900" lvl="0" indent="-342900">
              <a:spcBef>
                <a:spcPts val="1000"/>
              </a:spcBef>
              <a:buClr>
                <a:srgbClr val="FF0000"/>
              </a:buClr>
              <a:buFont typeface="+mj-lt"/>
              <a:buAutoNum type="arabicPeriod"/>
            </a:pPr>
            <a:r>
              <a:rPr lang="en-GB" dirty="0"/>
              <a:t>Contribute to a plenary discussion of the points from the three joint teams and review the key features of constructive commenting. </a:t>
            </a:r>
          </a:p>
        </p:txBody>
      </p:sp>
      <p:sp>
        <p:nvSpPr>
          <p:cNvPr id="3" name="Rectangle 2"/>
          <p:cNvSpPr/>
          <p:nvPr/>
        </p:nvSpPr>
        <p:spPr>
          <a:xfrm>
            <a:off x="467544" y="548680"/>
            <a:ext cx="5184576" cy="523220"/>
          </a:xfrm>
          <a:prstGeom prst="rect">
            <a:avLst/>
          </a:prstGeom>
        </p:spPr>
        <p:txBody>
          <a:bodyPr wrap="square">
            <a:spAutoFit/>
          </a:bodyPr>
          <a:lstStyle/>
          <a:p>
            <a:r>
              <a:rPr lang="en-GB" sz="2800" dirty="0">
                <a:solidFill>
                  <a:srgbClr val="FF0000"/>
                </a:solidFill>
              </a:rPr>
              <a:t>Description of today’s activity</a:t>
            </a:r>
            <a:endParaRPr lang="en-GB" sz="2800" dirty="0"/>
          </a:p>
        </p:txBody>
      </p:sp>
    </p:spTree>
    <p:extLst>
      <p:ext uri="{BB962C8B-B14F-4D97-AF65-F5344CB8AC3E}">
        <p14:creationId xmlns:p14="http://schemas.microsoft.com/office/powerpoint/2010/main" val="263505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9352" y="1170143"/>
            <a:ext cx="7918082" cy="5184576"/>
          </a:xfrm>
        </p:spPr>
        <p:txBody>
          <a:bodyPr/>
          <a:lstStyle/>
          <a:p>
            <a:pPr>
              <a:lnSpc>
                <a:spcPct val="100000"/>
              </a:lnSpc>
            </a:pPr>
            <a:r>
              <a:rPr lang="en-GB" sz="1800" dirty="0"/>
              <a:t>Reviewers should be constructive in showing how the material can be improved either pedagogically or in subject content. For example, consider the following: </a:t>
            </a:r>
          </a:p>
          <a:p>
            <a:pPr marL="285750" lvl="0" indent="-285750">
              <a:lnSpc>
                <a:spcPct val="100000"/>
              </a:lnSpc>
              <a:buClr>
                <a:srgbClr val="FF0000"/>
              </a:buClr>
              <a:buFont typeface="Arial" panose="020B0604020202020204" pitchFamily="34" charset="0"/>
              <a:buChar char="•"/>
            </a:pPr>
            <a:r>
              <a:rPr lang="en-GB" sz="1800" dirty="0"/>
              <a:t>Does the material being taught align with the learning outcomes? </a:t>
            </a:r>
            <a:br>
              <a:rPr lang="en-GB" sz="1800" dirty="0"/>
            </a:br>
            <a:r>
              <a:rPr lang="en-GB" sz="1800" dirty="0"/>
              <a:t>If not, can you suggest ways to make improvements?</a:t>
            </a:r>
          </a:p>
          <a:p>
            <a:pPr marL="285750" lvl="0" indent="-285750">
              <a:lnSpc>
                <a:spcPct val="100000"/>
              </a:lnSpc>
              <a:buClr>
                <a:srgbClr val="FF0000"/>
              </a:buClr>
              <a:buFont typeface="Arial" panose="020B0604020202020204" pitchFamily="34" charset="0"/>
              <a:buChar char="•"/>
            </a:pPr>
            <a:r>
              <a:rPr lang="en-GB" sz="1800" dirty="0"/>
              <a:t>What sources does the author use and acknowledge? </a:t>
            </a:r>
            <a:br>
              <a:rPr lang="en-GB" sz="1800" dirty="0"/>
            </a:br>
            <a:r>
              <a:rPr lang="en-GB" sz="1800" dirty="0"/>
              <a:t>Are sources appropriate/sufficient/up-to-date? Can you suggest other literature on this topic that could be drawn upon?</a:t>
            </a:r>
          </a:p>
          <a:p>
            <a:pPr marL="285750" lvl="0" indent="-285750">
              <a:lnSpc>
                <a:spcPct val="100000"/>
              </a:lnSpc>
              <a:buClr>
                <a:srgbClr val="FF0000"/>
              </a:buClr>
              <a:buFont typeface="Arial" panose="020B0604020202020204" pitchFamily="34" charset="0"/>
              <a:buChar char="•"/>
            </a:pPr>
            <a:r>
              <a:rPr lang="en-GB" sz="1800" dirty="0"/>
              <a:t>Does the material have a logical sequence of topics, without repetition? </a:t>
            </a:r>
            <a:br>
              <a:rPr lang="en-GB" sz="1800" dirty="0"/>
            </a:br>
            <a:r>
              <a:rPr lang="en-GB" sz="1800" dirty="0"/>
              <a:t>Are key terms introduced and explained before they are used and applied?</a:t>
            </a:r>
          </a:p>
          <a:p>
            <a:pPr marL="285750" lvl="0" indent="-285750">
              <a:lnSpc>
                <a:spcPct val="100000"/>
              </a:lnSpc>
              <a:buClr>
                <a:srgbClr val="FF0000"/>
              </a:buClr>
              <a:buFont typeface="Arial" panose="020B0604020202020204" pitchFamily="34" charset="0"/>
              <a:buChar char="•"/>
            </a:pPr>
            <a:r>
              <a:rPr lang="en-GB" sz="1800" dirty="0"/>
              <a:t>Does the material include teaching of both knowledge and skills? </a:t>
            </a:r>
            <a:br>
              <a:rPr lang="en-GB" sz="1800" dirty="0"/>
            </a:br>
            <a:r>
              <a:rPr lang="en-GB" sz="1800" dirty="0"/>
              <a:t>If not, can you suggest ways to make improvements?</a:t>
            </a:r>
          </a:p>
          <a:p>
            <a:pPr marL="285750" lvl="0" indent="-285750">
              <a:lnSpc>
                <a:spcPct val="100000"/>
              </a:lnSpc>
              <a:buClr>
                <a:srgbClr val="FF0000"/>
              </a:buClr>
              <a:buFont typeface="Arial" panose="020B0604020202020204" pitchFamily="34" charset="0"/>
              <a:buChar char="•"/>
            </a:pPr>
            <a:r>
              <a:rPr lang="en-GB" sz="1800" dirty="0"/>
              <a:t>Can you suggest additional use of photos, diagrams or other figures to make the material more engaging? Are there opportunities to include audio or video?</a:t>
            </a:r>
          </a:p>
          <a:p>
            <a:pPr marL="285750" lvl="0" indent="-285750">
              <a:lnSpc>
                <a:spcPct val="100000"/>
              </a:lnSpc>
              <a:buClr>
                <a:srgbClr val="FF0000"/>
              </a:buClr>
              <a:buFont typeface="Arial" panose="020B0604020202020204" pitchFamily="34" charset="0"/>
              <a:buChar char="•"/>
            </a:pPr>
            <a:r>
              <a:rPr lang="en-GB" sz="1800" dirty="0"/>
              <a:t>Are there appropriate self-assessment questions or activities that align with the learning outcomes?</a:t>
            </a:r>
          </a:p>
          <a:p>
            <a:r>
              <a:rPr lang="en-GB" sz="1800" dirty="0"/>
              <a:t>How does all this relate to your own experience, knowledge and views?</a:t>
            </a:r>
          </a:p>
          <a:p>
            <a:endParaRPr lang="en-GB" sz="2400" dirty="0"/>
          </a:p>
        </p:txBody>
      </p:sp>
      <p:sp>
        <p:nvSpPr>
          <p:cNvPr id="7" name="TextBox 6"/>
          <p:cNvSpPr txBox="1"/>
          <p:nvPr/>
        </p:nvSpPr>
        <p:spPr>
          <a:xfrm>
            <a:off x="403875" y="332656"/>
            <a:ext cx="8205104" cy="830997"/>
          </a:xfrm>
          <a:prstGeom prst="rect">
            <a:avLst/>
          </a:prstGeom>
          <a:noFill/>
        </p:spPr>
        <p:txBody>
          <a:bodyPr wrap="square" rtlCol="0">
            <a:spAutoFit/>
          </a:bodyPr>
          <a:lstStyle/>
          <a:p>
            <a:r>
              <a:rPr lang="en-GB" sz="2400" dirty="0">
                <a:solidFill>
                  <a:srgbClr val="FF0000"/>
                </a:solidFill>
              </a:rPr>
              <a:t>Points to consider when you are critically reviewing </a:t>
            </a:r>
            <a:br>
              <a:rPr lang="en-GB" sz="2400" dirty="0">
                <a:solidFill>
                  <a:srgbClr val="FF0000"/>
                </a:solidFill>
              </a:rPr>
            </a:br>
            <a:r>
              <a:rPr lang="en-GB" sz="2400" dirty="0">
                <a:solidFill>
                  <a:srgbClr val="FF0000"/>
                </a:solidFill>
              </a:rPr>
              <a:t>draft material</a:t>
            </a:r>
          </a:p>
        </p:txBody>
      </p:sp>
    </p:spTree>
    <p:extLst>
      <p:ext uri="{BB962C8B-B14F-4D97-AF65-F5344CB8AC3E}">
        <p14:creationId xmlns:p14="http://schemas.microsoft.com/office/powerpoint/2010/main" val="3826527633"/>
      </p:ext>
    </p:extLst>
  </p:cSld>
  <p:clrMapOvr>
    <a:masterClrMapping/>
  </p:clrMapOvr>
</p:sld>
</file>

<file path=ppt/theme/theme1.xml><?xml version="1.0" encoding="utf-8"?>
<a:theme xmlns:a="http://schemas.openxmlformats.org/drawingml/2006/main" name="TIDE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DE PP Template [Read-Only]" id="{8A09C1CC-9DCE-4933-BFF9-F20519C2F82B}" vid="{F93D5E99-17C0-465D-9371-27053E8CE482}"/>
    </a:ext>
  </a:extLst>
</a:theme>
</file>

<file path=ppt/theme/theme2.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TIDE PP Template</Template>
  <TotalTime>432</TotalTime>
  <Words>530</Words>
  <Application>Microsoft Office PowerPoint</Application>
  <PresentationFormat>On-screen Show (4:3)</PresentationFormat>
  <Paragraphs>30</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Helvetica</vt:lpstr>
      <vt:lpstr>Lucida Grande</vt:lpstr>
      <vt:lpstr>TIDE PP Template</vt:lpstr>
      <vt:lpstr>1_Office Theme</vt:lpstr>
      <vt:lpstr>Critically Reviewing  Educational Resources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Roberts</dc:creator>
  <cp:lastModifiedBy>Rachel.Rogers</cp:lastModifiedBy>
  <cp:revision>42</cp:revision>
  <cp:lastPrinted>2018-10-25T14:56:40Z</cp:lastPrinted>
  <dcterms:created xsi:type="dcterms:W3CDTF">2018-04-27T13:34:39Z</dcterms:created>
  <dcterms:modified xsi:type="dcterms:W3CDTF">2021-04-28T16:07:47Z</dcterms:modified>
</cp:coreProperties>
</file>