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1"/>
  </p:notesMasterIdLst>
  <p:sldIdLst>
    <p:sldId id="304" r:id="rId3"/>
    <p:sldId id="257" r:id="rId4"/>
    <p:sldId id="258" r:id="rId5"/>
    <p:sldId id="268" r:id="rId6"/>
    <p:sldId id="276" r:id="rId7"/>
    <p:sldId id="277" r:id="rId8"/>
    <p:sldId id="278" r:id="rId9"/>
    <p:sldId id="274" r:id="rId10"/>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84" name="Shape 8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1710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1403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1625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dirty="0"/>
              <a:t>Limited use - https://</a:t>
            </a:r>
            <a:r>
              <a:rPr lang="en-GB" dirty="0" err="1"/>
              <a:t>www.wikihow.com</a:t>
            </a:r>
            <a:r>
              <a:rPr lang="en-GB" dirty="0"/>
              <a:t>/Make-an-Umbrella</a:t>
            </a:r>
          </a:p>
          <a:p>
            <a:pPr marL="0" lvl="0" indent="0">
              <a:spcBef>
                <a:spcPts val="0"/>
              </a:spcBef>
              <a:spcAft>
                <a:spcPts val="0"/>
              </a:spcAft>
              <a:buNone/>
            </a:pPr>
            <a:r>
              <a:rPr lang="en-GB"/>
              <a:t>More use – Myanmar video – follow steps in ‘Myanmar Video OER document)</a:t>
            </a:r>
          </a:p>
          <a:p>
            <a:pPr marL="0" lvl="0" indent="0">
              <a:spcBef>
                <a:spcPts val="0"/>
              </a:spcBef>
              <a:spcAft>
                <a:spcPts val="0"/>
              </a:spcAft>
              <a:buNone/>
            </a:pPr>
            <a:endParaRPr/>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8456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dirty="0"/>
              <a:t>Consider also the 1 campus 2 systems model</a:t>
            </a: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8064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482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5414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
        <p:cNvGrpSpPr/>
        <p:nvPr/>
      </p:nvGrpSpPr>
      <p:grpSpPr>
        <a:xfrm>
          <a:off x="0" y="0"/>
          <a:ext cx="0" cy="0"/>
          <a:chOff x="0" y="0"/>
          <a:chExt cx="0" cy="0"/>
        </a:xfrm>
      </p:grpSpPr>
      <p:sp>
        <p:nvSpPr>
          <p:cNvPr id="13" name="Shape 13"/>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97123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How will learning be delivered?</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r>
              <a:rPr lang="en-GB" sz="5400" b="1" dirty="0"/>
              <a:t>How will learning be delivered?</a:t>
            </a:r>
            <a:endParaRPr dirty="0"/>
          </a:p>
          <a:p>
            <a:pPr marL="0" indent="0">
              <a:buNone/>
            </a:pPr>
            <a:r>
              <a:rPr lang="en-GB" dirty="0"/>
              <a:t>November 2019 </a:t>
            </a:r>
            <a:endParaRPr dirty="0"/>
          </a:p>
        </p:txBody>
      </p:sp>
      <p:pic>
        <p:nvPicPr>
          <p:cNvPr id="87" name="Shape 87">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8" name="Shape 88"/>
          <p:cNvSpPr/>
          <p:nvPr/>
        </p:nvSpPr>
        <p:spPr>
          <a:xfrm>
            <a:off x="1159456" y="4795732"/>
            <a:ext cx="5597264" cy="164468"/>
          </a:xfrm>
          <a:prstGeom prst="rect">
            <a:avLst/>
          </a:prstGeom>
          <a:noFill/>
          <a:ln>
            <a:noFill/>
          </a:ln>
        </p:spPr>
        <p:txBody>
          <a:bodyPr spcFirstLastPara="1" wrap="square" lIns="25706" tIns="12844" rIns="25706" bIns="12844" anchor="t" anchorCtr="0">
            <a:noAutofit/>
          </a:bodyPr>
          <a:lstStyle/>
          <a:p>
            <a:r>
              <a:rPr lang="en-GB" sz="900">
                <a:solidFill>
                  <a:srgbClr val="000000"/>
                </a:solidFill>
                <a:latin typeface="Calibri"/>
                <a:ea typeface="Calibri"/>
                <a:cs typeface="Calibri"/>
                <a:sym typeface="Calibri"/>
              </a:rPr>
              <a:t>This work is licensed under the </a:t>
            </a:r>
            <a:r>
              <a:rPr lang="en-GB" sz="900" u="sng">
                <a:solidFill>
                  <a:schemeClr val="hlink"/>
                </a:solidFill>
                <a:latin typeface="Calibri"/>
                <a:ea typeface="Calibri"/>
                <a:cs typeface="Calibri"/>
                <a:sym typeface="Calibri"/>
                <a:hlinkClick r:id="rId3"/>
              </a:rPr>
              <a:t>Creative Commons Attribution 4.0 International License</a:t>
            </a:r>
            <a:r>
              <a:rPr lang="en-GB" sz="900">
                <a:solidFill>
                  <a:srgbClr val="000000"/>
                </a:solidFill>
                <a:latin typeface="Calibri"/>
                <a:ea typeface="Calibri"/>
                <a:cs typeface="Calibri"/>
                <a:sym typeface="Calibri"/>
              </a:rPr>
              <a:t> unless otherwise stated. </a:t>
            </a:r>
            <a:endParaRPr sz="9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0826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425370" y="1369219"/>
            <a:ext cx="8308875" cy="3263504"/>
          </a:xfrm>
          <a:prstGeom prst="rect">
            <a:avLst/>
          </a:prstGeom>
          <a:noFill/>
          <a:ln>
            <a:noFill/>
          </a:ln>
        </p:spPr>
        <p:txBody>
          <a:bodyPr spcFirstLastPara="1" wrap="square" lIns="68569" tIns="34275" rIns="68569" bIns="34275" anchor="t" anchorCtr="0">
            <a:noAutofit/>
          </a:bodyPr>
          <a:lstStyle/>
          <a:p>
            <a:pPr marL="0" indent="0">
              <a:spcBef>
                <a:spcPts val="0"/>
              </a:spcBef>
              <a:buSzPts val="3500"/>
              <a:buNone/>
            </a:pPr>
            <a:r>
              <a:rPr lang="en-GB" sz="2400" dirty="0"/>
              <a:t>By the end of this session you will:</a:t>
            </a:r>
          </a:p>
          <a:p>
            <a:pPr marL="0" indent="0">
              <a:spcBef>
                <a:spcPts val="0"/>
              </a:spcBef>
              <a:buSzPts val="3500"/>
              <a:buNone/>
            </a:pPr>
            <a:r>
              <a:rPr lang="en-GB" sz="2400" dirty="0"/>
              <a:t> </a:t>
            </a:r>
            <a:endParaRPr sz="2400" dirty="0"/>
          </a:p>
          <a:p>
            <a:pPr lvl="0"/>
            <a:r>
              <a:rPr lang="en-GB" sz="2400" dirty="0"/>
              <a:t>Be aware of a number of approaches by which learning can be delivered</a:t>
            </a:r>
          </a:p>
          <a:p>
            <a:pPr lvl="0"/>
            <a:r>
              <a:rPr lang="en-GB" sz="2400" dirty="0"/>
              <a:t>Understand how methods of delivery could take account of the needs of varied learning personas.</a:t>
            </a:r>
          </a:p>
        </p:txBody>
      </p:sp>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r>
              <a:rPr lang="en-GB" sz="3300" b="1" dirty="0">
                <a:solidFill>
                  <a:schemeClr val="dk1"/>
                </a:solidFill>
                <a:latin typeface="Calibri"/>
                <a:ea typeface="Calibri"/>
                <a:cs typeface="Calibri"/>
                <a:sym typeface="Calibri"/>
              </a:rPr>
              <a:t>Learning Outcomes </a:t>
            </a:r>
            <a:endParaRPr sz="33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07985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425370" y="338560"/>
            <a:ext cx="6628573" cy="577081"/>
          </a:xfrm>
          <a:prstGeom prst="rect">
            <a:avLst/>
          </a:prstGeom>
          <a:noFill/>
          <a:ln>
            <a:noFill/>
          </a:ln>
        </p:spPr>
        <p:txBody>
          <a:bodyPr spcFirstLastPara="1" wrap="square" lIns="68569" tIns="34275" rIns="68569" bIns="34275" anchor="t" anchorCtr="0">
            <a:noAutofit/>
          </a:bodyPr>
          <a:lstStyle/>
          <a:p>
            <a:pPr lvl="0"/>
            <a:r>
              <a:rPr lang="en-GB" sz="3300" b="1" dirty="0">
                <a:solidFill>
                  <a:schemeClr val="dk1"/>
                </a:solidFill>
                <a:latin typeface="Calibri"/>
                <a:ea typeface="Calibri"/>
                <a:cs typeface="Calibri"/>
                <a:sym typeface="Calibri"/>
              </a:rPr>
              <a:t>Activity 1 – Review of Day 2 Learning</a:t>
            </a:r>
            <a:endParaRPr sz="3300" b="1" dirty="0">
              <a:solidFill>
                <a:schemeClr val="dk1"/>
              </a:solidFill>
              <a:latin typeface="Calibri"/>
              <a:ea typeface="Calibri"/>
              <a:cs typeface="Calibri"/>
              <a:sym typeface="Calibri"/>
            </a:endParaRPr>
          </a:p>
        </p:txBody>
      </p:sp>
      <p:sp>
        <p:nvSpPr>
          <p:cNvPr id="4" name="Shape 93"/>
          <p:cNvSpPr txBox="1">
            <a:spLocks noGrp="1"/>
          </p:cNvSpPr>
          <p:nvPr>
            <p:ph type="body" idx="1"/>
          </p:nvPr>
        </p:nvSpPr>
        <p:spPr>
          <a:xfrm>
            <a:off x="425370" y="1030774"/>
            <a:ext cx="8598887" cy="3841080"/>
          </a:xfrm>
          <a:prstGeom prst="rect">
            <a:avLst/>
          </a:prstGeom>
          <a:noFill/>
          <a:ln>
            <a:noFill/>
          </a:ln>
        </p:spPr>
        <p:txBody>
          <a:bodyPr spcFirstLastPara="1" wrap="square" lIns="68569" tIns="34275" rIns="68569" bIns="34275" anchor="t" anchorCtr="0">
            <a:noAutofit/>
          </a:bodyPr>
          <a:lstStyle/>
          <a:p>
            <a:pPr marL="38100" indent="0">
              <a:buNone/>
            </a:pPr>
            <a:r>
              <a:rPr lang="en-GB" sz="2400" dirty="0"/>
              <a:t>Time: 20 minutes</a:t>
            </a:r>
          </a:p>
          <a:p>
            <a:r>
              <a:rPr lang="en-GB" sz="2400" dirty="0"/>
              <a:t>In small groups of 5 people, discuss and identify the key points related to characteristics of good quality Distance Education and ‘personas’ introduced in the earlier sessions.</a:t>
            </a:r>
          </a:p>
          <a:p>
            <a:r>
              <a:rPr lang="en-GB" sz="2400" dirty="0"/>
              <a:t>Note down your thoughts on how these points might be applicable to the </a:t>
            </a:r>
            <a:r>
              <a:rPr lang="en-GB" sz="2400" b="1" i="1" dirty="0"/>
              <a:t>delivery</a:t>
            </a:r>
            <a:r>
              <a:rPr lang="en-GB" sz="2400" dirty="0"/>
              <a:t> of learning. </a:t>
            </a:r>
          </a:p>
          <a:p>
            <a:r>
              <a:rPr lang="en-GB" sz="2400" dirty="0"/>
              <a:t>After 10 minutes, each group summarises and presents their ideas back to the group for a further 10 minutes.  </a:t>
            </a:r>
          </a:p>
          <a:p>
            <a:r>
              <a:rPr lang="en-GB" sz="2400" dirty="0"/>
              <a:t>Key points arising will be noted down on flipcharts and put on the wall for reference.</a:t>
            </a:r>
          </a:p>
          <a:p>
            <a:endParaRPr lang="en-GB" sz="2400" dirty="0"/>
          </a:p>
          <a:p>
            <a:endParaRPr lang="en-GB" sz="2400" dirty="0"/>
          </a:p>
        </p:txBody>
      </p:sp>
    </p:spTree>
    <p:extLst>
      <p:ext uri="{BB962C8B-B14F-4D97-AF65-F5344CB8AC3E}">
        <p14:creationId xmlns:p14="http://schemas.microsoft.com/office/powerpoint/2010/main" val="334423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425370" y="222777"/>
            <a:ext cx="6502079" cy="577081"/>
          </a:xfrm>
          <a:prstGeom prst="rect">
            <a:avLst/>
          </a:prstGeom>
          <a:noFill/>
          <a:ln>
            <a:noFill/>
          </a:ln>
        </p:spPr>
        <p:txBody>
          <a:bodyPr spcFirstLastPara="1" wrap="square" lIns="68569" tIns="34275" rIns="68569" bIns="34275" anchor="t" anchorCtr="0">
            <a:noAutofit/>
          </a:bodyPr>
          <a:lstStyle/>
          <a:p>
            <a:pPr lvl="0"/>
            <a:r>
              <a:rPr lang="en-GB" sz="3300" b="1" dirty="0">
                <a:solidFill>
                  <a:schemeClr val="dk1"/>
                </a:solidFill>
                <a:latin typeface="Calibri"/>
                <a:ea typeface="Calibri"/>
                <a:cs typeface="Calibri"/>
                <a:sym typeface="Calibri"/>
              </a:rPr>
              <a:t>Activity 2 </a:t>
            </a:r>
            <a:r>
              <a:rPr lang="en-GB" sz="3300" b="1" dirty="0">
                <a:solidFill>
                  <a:schemeClr val="dk1"/>
                </a:solidFill>
                <a:latin typeface="Calibri"/>
                <a:cs typeface="Calibri"/>
                <a:sym typeface="Calibri"/>
              </a:rPr>
              <a:t>- </a:t>
            </a:r>
            <a:r>
              <a:rPr lang="en-GB" sz="3300" b="1" dirty="0">
                <a:solidFill>
                  <a:schemeClr val="dk1"/>
                </a:solidFill>
                <a:latin typeface="Calibri"/>
                <a:cs typeface="Calibri"/>
              </a:rPr>
              <a:t>: Approaches to delivery of educational resources</a:t>
            </a:r>
            <a:endParaRPr sz="3300" b="1" dirty="0">
              <a:solidFill>
                <a:schemeClr val="dk1"/>
              </a:solidFill>
              <a:latin typeface="Calibri"/>
              <a:cs typeface="Calibri"/>
              <a:sym typeface="Calibri"/>
            </a:endParaRPr>
          </a:p>
        </p:txBody>
      </p:sp>
      <p:sp>
        <p:nvSpPr>
          <p:cNvPr id="4" name="Shape 93"/>
          <p:cNvSpPr txBox="1">
            <a:spLocks noGrp="1"/>
          </p:cNvSpPr>
          <p:nvPr>
            <p:ph type="body" idx="1"/>
          </p:nvPr>
        </p:nvSpPr>
        <p:spPr>
          <a:xfrm>
            <a:off x="425371" y="1289067"/>
            <a:ext cx="8598887" cy="3716383"/>
          </a:xfrm>
          <a:prstGeom prst="rect">
            <a:avLst/>
          </a:prstGeom>
          <a:noFill/>
          <a:ln>
            <a:noFill/>
          </a:ln>
        </p:spPr>
        <p:txBody>
          <a:bodyPr spcFirstLastPara="1" wrap="square" lIns="68569" tIns="34275" rIns="68569" bIns="34275" anchor="t" anchorCtr="0">
            <a:noAutofit/>
          </a:bodyPr>
          <a:lstStyle/>
          <a:p>
            <a:pPr marL="38100" indent="0">
              <a:buNone/>
            </a:pPr>
            <a:r>
              <a:rPr lang="en-GB" sz="2400" dirty="0"/>
              <a:t>Time: 30 minutes</a:t>
            </a:r>
          </a:p>
          <a:p>
            <a:r>
              <a:rPr lang="en-GB" sz="2400" dirty="0"/>
              <a:t>Presentation of 2 Educational Resource Delivery Examples</a:t>
            </a:r>
          </a:p>
          <a:p>
            <a:pPr lvl="1"/>
            <a:r>
              <a:rPr lang="en-GB" sz="2100" dirty="0"/>
              <a:t>Example 1: Illustrates limited use of new technologies</a:t>
            </a:r>
          </a:p>
          <a:p>
            <a:pPr lvl="1"/>
            <a:r>
              <a:rPr lang="en-GB" sz="2100" dirty="0"/>
              <a:t>Example 2: Illustrates significant use of new technologies</a:t>
            </a:r>
          </a:p>
          <a:p>
            <a:r>
              <a:rPr lang="en-GB" sz="2400" dirty="0"/>
              <a:t>During the presentation note down the pros and cons of the different delivery methods, considering subject matter, personas and time available for study</a:t>
            </a:r>
          </a:p>
          <a:p>
            <a:r>
              <a:rPr lang="en-GB" sz="2400" dirty="0"/>
              <a:t>After each brief presentation there will be five minutes for group discussion (Groups as per Activity 1) and five minutes for feeding back the key points</a:t>
            </a:r>
          </a:p>
        </p:txBody>
      </p:sp>
    </p:spTree>
    <p:extLst>
      <p:ext uri="{BB962C8B-B14F-4D97-AF65-F5344CB8AC3E}">
        <p14:creationId xmlns:p14="http://schemas.microsoft.com/office/powerpoint/2010/main" val="832114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425370" y="338560"/>
            <a:ext cx="6628573" cy="577081"/>
          </a:xfrm>
          <a:prstGeom prst="rect">
            <a:avLst/>
          </a:prstGeom>
          <a:noFill/>
          <a:ln>
            <a:noFill/>
          </a:ln>
        </p:spPr>
        <p:txBody>
          <a:bodyPr spcFirstLastPara="1" wrap="square" lIns="68569" tIns="34275" rIns="68569" bIns="34275" anchor="t" anchorCtr="0">
            <a:noAutofit/>
          </a:bodyPr>
          <a:lstStyle/>
          <a:p>
            <a:pPr lvl="0"/>
            <a:r>
              <a:rPr lang="en-GB" sz="3300" b="1" dirty="0">
                <a:solidFill>
                  <a:schemeClr val="dk1"/>
                </a:solidFill>
                <a:latin typeface="Calibri"/>
                <a:ea typeface="Calibri"/>
                <a:cs typeface="Calibri"/>
                <a:sym typeface="Calibri"/>
              </a:rPr>
              <a:t>Activity 3 – OER Design and Delivery</a:t>
            </a:r>
            <a:endParaRPr sz="3300" b="1" dirty="0">
              <a:solidFill>
                <a:schemeClr val="dk1"/>
              </a:solidFill>
              <a:latin typeface="Calibri"/>
              <a:ea typeface="Calibri"/>
              <a:cs typeface="Calibri"/>
              <a:sym typeface="Calibri"/>
            </a:endParaRPr>
          </a:p>
        </p:txBody>
      </p:sp>
      <p:sp>
        <p:nvSpPr>
          <p:cNvPr id="4" name="Shape 93"/>
          <p:cNvSpPr txBox="1">
            <a:spLocks noGrp="1"/>
          </p:cNvSpPr>
          <p:nvPr>
            <p:ph type="body" idx="1"/>
          </p:nvPr>
        </p:nvSpPr>
        <p:spPr>
          <a:xfrm>
            <a:off x="425370" y="1030774"/>
            <a:ext cx="8598887" cy="3841080"/>
          </a:xfrm>
          <a:prstGeom prst="rect">
            <a:avLst/>
          </a:prstGeom>
          <a:noFill/>
          <a:ln>
            <a:noFill/>
          </a:ln>
        </p:spPr>
        <p:txBody>
          <a:bodyPr spcFirstLastPara="1" wrap="square" lIns="68569" tIns="34275" rIns="68569" bIns="34275" anchor="t" anchorCtr="0">
            <a:noAutofit/>
          </a:bodyPr>
          <a:lstStyle/>
          <a:p>
            <a:pPr marL="38100" indent="0">
              <a:buNone/>
            </a:pPr>
            <a:r>
              <a:rPr lang="en-GB" sz="2400" dirty="0"/>
              <a:t>Time: 40 minutes</a:t>
            </a:r>
          </a:p>
          <a:p>
            <a:r>
              <a:rPr lang="en-GB" dirty="0"/>
              <a:t>In your small groups, consider the topic which will be shown on the next slide</a:t>
            </a:r>
          </a:p>
          <a:p>
            <a:r>
              <a:rPr lang="en-GB" dirty="0"/>
              <a:t>Develop an outline plan for how an OER might be developed for this topic</a:t>
            </a:r>
          </a:p>
          <a:p>
            <a:r>
              <a:rPr lang="en-GB" dirty="0"/>
              <a:t>Focus on the delivery method and discuss how you would like to deliver this OER, considering different student personas, the subject matter, and the time that will be allocated for studying the OER</a:t>
            </a:r>
          </a:p>
          <a:p>
            <a:r>
              <a:rPr lang="en-GB" dirty="0"/>
              <a:t>Spend 20 minutes discussing and planning, noting down your ideas on a flipchart. You will have up to 5 minutes to present your ideas</a:t>
            </a:r>
          </a:p>
          <a:p>
            <a:r>
              <a:rPr lang="en-GB" dirty="0"/>
              <a:t>This feedback will be followed by reflections and comments from the presenter</a:t>
            </a:r>
          </a:p>
          <a:p>
            <a:pPr marL="38100" indent="0">
              <a:buNone/>
            </a:pPr>
            <a:endParaRPr lang="en-GB" sz="2400" dirty="0"/>
          </a:p>
          <a:p>
            <a:endParaRPr lang="en-GB" sz="2400" dirty="0"/>
          </a:p>
        </p:txBody>
      </p:sp>
    </p:spTree>
    <p:extLst>
      <p:ext uri="{BB962C8B-B14F-4D97-AF65-F5344CB8AC3E}">
        <p14:creationId xmlns:p14="http://schemas.microsoft.com/office/powerpoint/2010/main" val="1240256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33B9D6-0992-0047-B61D-0F51CF823F47}"/>
              </a:ext>
            </a:extLst>
          </p:cNvPr>
          <p:cNvSpPr>
            <a:spLocks noGrp="1"/>
          </p:cNvSpPr>
          <p:nvPr>
            <p:ph type="body" idx="1"/>
          </p:nvPr>
        </p:nvSpPr>
        <p:spPr>
          <a:xfrm>
            <a:off x="477239" y="1021865"/>
            <a:ext cx="7921584" cy="3671857"/>
          </a:xfrm>
        </p:spPr>
        <p:txBody>
          <a:bodyPr/>
          <a:lstStyle/>
          <a:p>
            <a:pPr marL="38100" indent="0">
              <a:buNone/>
            </a:pPr>
            <a:r>
              <a:rPr lang="en-GB" dirty="0"/>
              <a:t>“Imagine you are part of a team developing new learning resources for the study of water pollution. This part of the course is about </a:t>
            </a:r>
            <a:r>
              <a:rPr lang="en-GB" b="1" dirty="0"/>
              <a:t>the impact of water pollution on the biodiversity of a river</a:t>
            </a:r>
            <a:r>
              <a:rPr lang="en-GB" dirty="0"/>
              <a:t>.</a:t>
            </a:r>
          </a:p>
          <a:p>
            <a:pPr marL="38100" indent="0">
              <a:buNone/>
            </a:pPr>
            <a:r>
              <a:rPr lang="en-GB" dirty="0"/>
              <a:t>Clean unpolluted rivers typically have high biodiversity, meaning they support many different types of plants and animals. The animals include different species of fish, amphibians such as frogs, worms, snails, insect larvae and many others. However, if a river is polluted, for example by the wastewater from a factory, some fish and other animals may be unable to survive. In the long term, this will reduce the biodiversity of the river but in severe cases, fish may be killed and be seen floating on the surface of the water”.  </a:t>
            </a:r>
          </a:p>
          <a:p>
            <a:endParaRPr lang="en-US" dirty="0"/>
          </a:p>
        </p:txBody>
      </p:sp>
    </p:spTree>
    <p:extLst>
      <p:ext uri="{BB962C8B-B14F-4D97-AF65-F5344CB8AC3E}">
        <p14:creationId xmlns:p14="http://schemas.microsoft.com/office/powerpoint/2010/main" val="3926466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958771" y="2156475"/>
            <a:ext cx="7270829" cy="577081"/>
          </a:xfrm>
          <a:prstGeom prst="rect">
            <a:avLst/>
          </a:prstGeom>
          <a:noFill/>
          <a:ln>
            <a:noFill/>
          </a:ln>
        </p:spPr>
        <p:txBody>
          <a:bodyPr spcFirstLastPara="1" wrap="square" lIns="68569" tIns="34275" rIns="68569" bIns="34275" anchor="t" anchorCtr="0">
            <a:noAutofit/>
          </a:bodyPr>
          <a:lstStyle/>
          <a:p>
            <a:pPr lvl="0"/>
            <a:r>
              <a:rPr lang="en-GB" sz="4500" b="1" dirty="0">
                <a:solidFill>
                  <a:schemeClr val="dk1"/>
                </a:solidFill>
                <a:latin typeface="Calibri"/>
                <a:ea typeface="Calibri"/>
                <a:cs typeface="Calibri"/>
                <a:sym typeface="Calibri"/>
              </a:rPr>
              <a:t>Any questions or comments?</a:t>
            </a:r>
            <a:endParaRPr sz="45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606884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5519</TotalTime>
  <Words>667</Words>
  <Application>Microsoft Macintosh PowerPoint</Application>
  <PresentationFormat>On-screen Show (16:9)</PresentationFormat>
  <Paragraphs>40</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Helvetica</vt:lpstr>
      <vt:lpstr>Lucida Grande</vt:lpstr>
      <vt:lpstr>Custom Design</vt:lpstr>
      <vt:lpstr>1_Office Theme</vt:lpstr>
      <vt:lpstr>How will learning be delivered?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205</cp:revision>
  <dcterms:created xsi:type="dcterms:W3CDTF">2017-12-05T12:15:45Z</dcterms:created>
  <dcterms:modified xsi:type="dcterms:W3CDTF">2021-05-21T15:51:22Z</dcterms:modified>
</cp:coreProperties>
</file>