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301" r:id="rId2"/>
    <p:sldId id="284" r:id="rId3"/>
    <p:sldId id="297" r:id="rId4"/>
    <p:sldId id="349" r:id="rId5"/>
    <p:sldId id="350" r:id="rId6"/>
    <p:sldId id="345" r:id="rId7"/>
    <p:sldId id="351" r:id="rId8"/>
    <p:sldId id="353" r:id="rId9"/>
    <p:sldId id="348" r:id="rId10"/>
    <p:sldId id="354" r:id="rId11"/>
    <p:sldId id="357" r:id="rId12"/>
    <p:sldId id="358" r:id="rId13"/>
    <p:sldId id="356" r:id="rId14"/>
    <p:sldId id="352" r:id="rId15"/>
    <p:sldId id="336" r:id="rId16"/>
  </p:sldIdLst>
  <p:sldSz cx="9144000" cy="6858000" type="screen4x3"/>
  <p:notesSz cx="6858000" cy="91440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909"/>
    <a:srgbClr val="FF8021"/>
    <a:srgbClr val="4E67C8"/>
    <a:srgbClr val="FF00FF"/>
    <a:srgbClr val="AADAFC"/>
    <a:srgbClr val="BFE2FB"/>
    <a:srgbClr val="BCE0FB"/>
    <a:srgbClr val="CAEE36"/>
    <a:srgbClr val="00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5328" autoAdjust="0"/>
  </p:normalViewPr>
  <p:slideViewPr>
    <p:cSldViewPr>
      <p:cViewPr varScale="1">
        <p:scale>
          <a:sx n="74" d="100"/>
          <a:sy n="74" d="100"/>
        </p:scale>
        <p:origin x="2700"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6" d="100"/>
          <a:sy n="56" d="100"/>
        </p:scale>
        <p:origin x="2588" y="5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2AE960-FD42-4FDD-9879-9EE5DD7C94DC}" type="datetimeFigureOut">
              <a:rPr lang="en-US" smtClean="0"/>
              <a:t>4/24/2024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A2B4E8-6F42-4D47-B00D-5A21286CE018}" type="slidenum">
              <a:rPr lang="en-US" smtClean="0"/>
              <a:t>‹#›</a:t>
            </a:fld>
            <a:endParaRPr lang="en-US"/>
          </a:p>
        </p:txBody>
      </p:sp>
    </p:spTree>
    <p:extLst>
      <p:ext uri="{BB962C8B-B14F-4D97-AF65-F5344CB8AC3E}">
        <p14:creationId xmlns:p14="http://schemas.microsoft.com/office/powerpoint/2010/main" val="4208947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this lecture on price linkages in the UNI-CGE model.  </a:t>
            </a:r>
          </a:p>
        </p:txBody>
      </p:sp>
      <p:sp>
        <p:nvSpPr>
          <p:cNvPr id="4" name="Slide Number Placeholder 3"/>
          <p:cNvSpPr>
            <a:spLocks noGrp="1"/>
          </p:cNvSpPr>
          <p:nvPr>
            <p:ph type="sldNum" sz="quarter" idx="10"/>
          </p:nvPr>
        </p:nvSpPr>
        <p:spPr/>
        <p:txBody>
          <a:bodyPr/>
          <a:lstStyle/>
          <a:p>
            <a:fld id="{C9405FF3-AFFF-4581-BED6-50292DB9C27C}" type="slidenum">
              <a:rPr lang="en-US" smtClean="0"/>
              <a:pPr/>
              <a:t>1</a:t>
            </a:fld>
            <a:endParaRPr lang="en-US"/>
          </a:p>
        </p:txBody>
      </p:sp>
    </p:spTree>
    <p:extLst>
      <p:ext uri="{BB962C8B-B14F-4D97-AF65-F5344CB8AC3E}">
        <p14:creationId xmlns:p14="http://schemas.microsoft.com/office/powerpoint/2010/main" val="10630893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slide presents the producer price linkages. But, instead of values, it introduces you to the variable names for prices in the UNI-CGE model.  You can use this slide as a reference that you can review whenever needed.</a:t>
            </a:r>
          </a:p>
          <a:p>
            <a:endParaRPr lang="en-US" dirty="0"/>
          </a:p>
        </p:txBody>
      </p:sp>
      <p:sp>
        <p:nvSpPr>
          <p:cNvPr id="4" name="Slide Number Placeholder 3"/>
          <p:cNvSpPr>
            <a:spLocks noGrp="1"/>
          </p:cNvSpPr>
          <p:nvPr>
            <p:ph type="sldNum" sz="quarter" idx="10"/>
          </p:nvPr>
        </p:nvSpPr>
        <p:spPr/>
        <p:txBody>
          <a:bodyPr/>
          <a:lstStyle/>
          <a:p>
            <a:fld id="{C9405FF3-AFFF-4581-BED6-50292DB9C27C}" type="slidenum">
              <a:rPr lang="en-US" smtClean="0"/>
              <a:pPr/>
              <a:t>10</a:t>
            </a:fld>
            <a:endParaRPr lang="en-US"/>
          </a:p>
        </p:txBody>
      </p:sp>
    </p:spTree>
    <p:extLst>
      <p:ext uri="{BB962C8B-B14F-4D97-AF65-F5344CB8AC3E}">
        <p14:creationId xmlns:p14="http://schemas.microsoft.com/office/powerpoint/2010/main" val="7945770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explore the model code for producer prices.  The variable PX is the  commodity supply price.  It is the weighted sum of the commodity sales price in the domestic market, variable PD, and in the export market, variable PE.  The weights are the quantity shares of the domestic and export markets in the total output of a commodity, variable QX.</a:t>
            </a:r>
          </a:p>
        </p:txBody>
      </p:sp>
      <p:sp>
        <p:nvSpPr>
          <p:cNvPr id="4" name="Slide Number Placeholder 3"/>
          <p:cNvSpPr>
            <a:spLocks noGrp="1"/>
          </p:cNvSpPr>
          <p:nvPr>
            <p:ph type="sldNum" sz="quarter" idx="10"/>
          </p:nvPr>
        </p:nvSpPr>
        <p:spPr/>
        <p:txBody>
          <a:bodyPr/>
          <a:lstStyle/>
          <a:p>
            <a:fld id="{C9405FF3-AFFF-4581-BED6-50292DB9C27C}" type="slidenum">
              <a:rPr lang="en-US" smtClean="0"/>
              <a:pPr/>
              <a:t>11</a:t>
            </a:fld>
            <a:endParaRPr lang="en-US"/>
          </a:p>
        </p:txBody>
      </p:sp>
    </p:spTree>
    <p:extLst>
      <p:ext uri="{BB962C8B-B14F-4D97-AF65-F5344CB8AC3E}">
        <p14:creationId xmlns:p14="http://schemas.microsoft.com/office/powerpoint/2010/main" val="32577912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variable PE is the domestic price of the export. PWE is the world price of the exports.  The world price is expressed in foreign currency, so it is converted into local currency by multiplying it by the exchange rate, variable EXR. Variable TE is the export tax rate.  The domestic price of the export is therefore the producer’s after-tax price in domestic currency. For any given world export price, if the export tax or the exchange rate change, the domestic export price will change.</a:t>
            </a:r>
          </a:p>
        </p:txBody>
      </p:sp>
      <p:sp>
        <p:nvSpPr>
          <p:cNvPr id="4" name="Slide Number Placeholder 3"/>
          <p:cNvSpPr>
            <a:spLocks noGrp="1"/>
          </p:cNvSpPr>
          <p:nvPr>
            <p:ph type="sldNum" sz="quarter" idx="10"/>
          </p:nvPr>
        </p:nvSpPr>
        <p:spPr/>
        <p:txBody>
          <a:bodyPr/>
          <a:lstStyle/>
          <a:p>
            <a:fld id="{C9405FF3-AFFF-4581-BED6-50292DB9C27C}" type="slidenum">
              <a:rPr lang="en-US" smtClean="0"/>
              <a:pPr/>
              <a:t>12</a:t>
            </a:fld>
            <a:endParaRPr lang="en-US"/>
          </a:p>
        </p:txBody>
      </p:sp>
    </p:spTree>
    <p:extLst>
      <p:ext uri="{BB962C8B-B14F-4D97-AF65-F5344CB8AC3E}">
        <p14:creationId xmlns:p14="http://schemas.microsoft.com/office/powerpoint/2010/main" val="3986078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our numerical example, the activity output price and the commodity sales price had the same value, of $1 per unit.  What is the connection between them?  The UNI-CGE model allows for the possibility that a production activity can produce more than one commodity.  For example, a steel manufacturer can produce auto parts and precision tools.   When your model includes more than one output per activity, the activity output price is a sum of the weighted commodity prices of each output.  In this slide, we name the two outputs X1 and X2.  The activity price is therefore a composite price.  If the activity produces only one commodity, then the activity price, PA, is always equal to the commodity price, PX.</a:t>
            </a:r>
          </a:p>
        </p:txBody>
      </p:sp>
      <p:sp>
        <p:nvSpPr>
          <p:cNvPr id="4" name="Slide Number Placeholder 3"/>
          <p:cNvSpPr>
            <a:spLocks noGrp="1"/>
          </p:cNvSpPr>
          <p:nvPr>
            <p:ph type="sldNum" sz="quarter" idx="10"/>
          </p:nvPr>
        </p:nvSpPr>
        <p:spPr/>
        <p:txBody>
          <a:bodyPr/>
          <a:lstStyle/>
          <a:p>
            <a:fld id="{C9405FF3-AFFF-4581-BED6-50292DB9C27C}" type="slidenum">
              <a:rPr lang="en-US" smtClean="0"/>
              <a:pPr/>
              <a:t>13</a:t>
            </a:fld>
            <a:endParaRPr lang="en-US"/>
          </a:p>
        </p:txBody>
      </p:sp>
    </p:spTree>
    <p:extLst>
      <p:ext uri="{BB962C8B-B14F-4D97-AF65-F5344CB8AC3E}">
        <p14:creationId xmlns:p14="http://schemas.microsoft.com/office/powerpoint/2010/main" val="11393711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examine this relationship in the UNI-CGE model code.  The variable PA is the activity’s sales price. It is equal to the sum of the weighted commodity sales prices for all commodities produced by the activity.  The parameter theta is the set of price weights.  The weights are the quantity shares of each commodity in the activities’ total output.</a:t>
            </a:r>
          </a:p>
        </p:txBody>
      </p:sp>
      <p:sp>
        <p:nvSpPr>
          <p:cNvPr id="4" name="Slide Number Placeholder 3"/>
          <p:cNvSpPr>
            <a:spLocks noGrp="1"/>
          </p:cNvSpPr>
          <p:nvPr>
            <p:ph type="sldNum" sz="quarter" idx="10"/>
          </p:nvPr>
        </p:nvSpPr>
        <p:spPr/>
        <p:txBody>
          <a:bodyPr/>
          <a:lstStyle/>
          <a:p>
            <a:fld id="{C9405FF3-AFFF-4581-BED6-50292DB9C27C}" type="slidenum">
              <a:rPr lang="en-US" smtClean="0"/>
              <a:pPr/>
              <a:t>14</a:t>
            </a:fld>
            <a:endParaRPr lang="en-US"/>
          </a:p>
        </p:txBody>
      </p:sp>
    </p:spTree>
    <p:extLst>
      <p:ext uri="{BB962C8B-B14F-4D97-AF65-F5344CB8AC3E}">
        <p14:creationId xmlns:p14="http://schemas.microsoft.com/office/powerpoint/2010/main" val="32400144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A2B4E8-6F42-4D47-B00D-5A21286CE018}" type="slidenum">
              <a:rPr lang="en-US" smtClean="0"/>
              <a:t>15</a:t>
            </a:fld>
            <a:endParaRPr lang="en-US"/>
          </a:p>
        </p:txBody>
      </p:sp>
    </p:spTree>
    <p:extLst>
      <p:ext uri="{BB962C8B-B14F-4D97-AF65-F5344CB8AC3E}">
        <p14:creationId xmlns:p14="http://schemas.microsoft.com/office/powerpoint/2010/main" val="235557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completing this lesson, you will understand why the same good may have multiple prices in a CGE model as it moves along the supply chain.</a:t>
            </a:r>
          </a:p>
          <a:p>
            <a:endParaRPr lang="en-US" dirty="0"/>
          </a:p>
          <a:p>
            <a:r>
              <a:rPr lang="en-US" dirty="0"/>
              <a:t>And, you will be able to define and explain the linkages among prices for that good.</a:t>
            </a:r>
          </a:p>
        </p:txBody>
      </p:sp>
      <p:sp>
        <p:nvSpPr>
          <p:cNvPr id="4" name="Slide Number Placeholder 3"/>
          <p:cNvSpPr>
            <a:spLocks noGrp="1"/>
          </p:cNvSpPr>
          <p:nvPr>
            <p:ph type="sldNum" sz="quarter" idx="10"/>
          </p:nvPr>
        </p:nvSpPr>
        <p:spPr/>
        <p:txBody>
          <a:bodyPr/>
          <a:lstStyle/>
          <a:p>
            <a:fld id="{C9405FF3-AFFF-4581-BED6-50292DB9C27C}" type="slidenum">
              <a:rPr lang="en-US" smtClean="0"/>
              <a:pPr/>
              <a:t>2</a:t>
            </a:fld>
            <a:endParaRPr lang="en-US"/>
          </a:p>
        </p:txBody>
      </p:sp>
    </p:spTree>
    <p:extLst>
      <p:ext uri="{BB962C8B-B14F-4D97-AF65-F5344CB8AC3E}">
        <p14:creationId xmlns:p14="http://schemas.microsoft.com/office/powerpoint/2010/main" val="2930047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CGE models, the price of a commodity changes as it moves along the supply chain from producers or from foreign markets to domestic consumers.  An apple for example, has different prices when it is purchased at the orchard from the producer, or at the port when it is imported from a trade partner, and when you buy it in the local grocery store. </a:t>
            </a:r>
          </a:p>
        </p:txBody>
      </p:sp>
      <p:sp>
        <p:nvSpPr>
          <p:cNvPr id="4" name="Slide Number Placeholder 3"/>
          <p:cNvSpPr>
            <a:spLocks noGrp="1"/>
          </p:cNvSpPr>
          <p:nvPr>
            <p:ph type="sldNum" sz="quarter" idx="10"/>
          </p:nvPr>
        </p:nvSpPr>
        <p:spPr/>
        <p:txBody>
          <a:bodyPr/>
          <a:lstStyle/>
          <a:p>
            <a:fld id="{C9405FF3-AFFF-4581-BED6-50292DB9C27C}" type="slidenum">
              <a:rPr lang="en-US" smtClean="0"/>
              <a:pPr/>
              <a:t>3</a:t>
            </a:fld>
            <a:endParaRPr lang="en-US"/>
          </a:p>
        </p:txBody>
      </p:sp>
    </p:spTree>
    <p:extLst>
      <p:ext uri="{BB962C8B-B14F-4D97-AF65-F5344CB8AC3E}">
        <p14:creationId xmlns:p14="http://schemas.microsoft.com/office/powerpoint/2010/main" val="2440746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by examining the consumer price, using apples as an example.   We’ll assume that apples are both produced domestically, and some are imported.</a:t>
            </a:r>
          </a:p>
          <a:p>
            <a:endParaRPr lang="en-US" dirty="0"/>
          </a:p>
          <a:p>
            <a:r>
              <a:rPr lang="en-US" dirty="0"/>
              <a:t>We begin at the orchard, where the supply price for domestic apples is $1.00 per apple.</a:t>
            </a:r>
          </a:p>
          <a:p>
            <a:endParaRPr lang="en-US" dirty="0"/>
          </a:p>
          <a:p>
            <a:r>
              <a:rPr lang="en-US" dirty="0"/>
              <a:t>We also visit the port, where the price as it leaves the ship is $1.25 per apple.  There is an import tariff on apples of 20%.  The domestic import price of apples is therefore $1.50.</a:t>
            </a:r>
          </a:p>
          <a:p>
            <a:endParaRPr lang="en-US" dirty="0"/>
          </a:p>
          <a:p>
            <a:r>
              <a:rPr lang="en-US" dirty="0"/>
              <a:t>Recall from our lesson on the role of prices, that the consumer price is a composite price, composed of the weighted domestic and imported prices, where the weights are the quantity shares of each variety in total consumption.</a:t>
            </a:r>
          </a:p>
          <a:p>
            <a:endParaRPr lang="en-US" dirty="0"/>
          </a:p>
          <a:p>
            <a:r>
              <a:rPr lang="en-US" dirty="0"/>
              <a:t>We’ll assume that domestic apples account for 85% of apple consumption, and imports account for the remaining 15%.  We use these weights to calculate the weighted domestic price, which is 85 cents per apple.  The weighted import price is 23 cents per apple.</a:t>
            </a:r>
          </a:p>
          <a:p>
            <a:endParaRPr lang="en-US" dirty="0"/>
          </a:p>
          <a:p>
            <a:r>
              <a:rPr lang="en-US" dirty="0"/>
              <a:t>The composite consumer price is the sum of the weighted prices, which is  $1.08.</a:t>
            </a:r>
          </a:p>
          <a:p>
            <a:endParaRPr lang="en-US" dirty="0"/>
          </a:p>
          <a:p>
            <a:r>
              <a:rPr lang="en-US" dirty="0"/>
              <a:t>A 10% retail tax adds 11 cents to that price. </a:t>
            </a:r>
          </a:p>
          <a:p>
            <a:endParaRPr lang="en-US" dirty="0"/>
          </a:p>
          <a:p>
            <a:r>
              <a:rPr lang="en-US" dirty="0"/>
              <a:t>The consumer retail price is therefore $1.19 per apple.</a:t>
            </a:r>
          </a:p>
          <a:p>
            <a:endParaRPr lang="en-US" dirty="0"/>
          </a:p>
          <a:p>
            <a:endParaRPr lang="en-US" dirty="0"/>
          </a:p>
        </p:txBody>
      </p:sp>
      <p:sp>
        <p:nvSpPr>
          <p:cNvPr id="4" name="Slide Number Placeholder 3"/>
          <p:cNvSpPr>
            <a:spLocks noGrp="1"/>
          </p:cNvSpPr>
          <p:nvPr>
            <p:ph type="sldNum" sz="quarter" idx="10"/>
          </p:nvPr>
        </p:nvSpPr>
        <p:spPr/>
        <p:txBody>
          <a:bodyPr/>
          <a:lstStyle/>
          <a:p>
            <a:fld id="{C9405FF3-AFFF-4581-BED6-50292DB9C27C}" type="slidenum">
              <a:rPr lang="en-US" smtClean="0"/>
              <a:pPr/>
              <a:t>4</a:t>
            </a:fld>
            <a:endParaRPr lang="en-US"/>
          </a:p>
        </p:txBody>
      </p:sp>
    </p:spTree>
    <p:extLst>
      <p:ext uri="{BB962C8B-B14F-4D97-AF65-F5344CB8AC3E}">
        <p14:creationId xmlns:p14="http://schemas.microsoft.com/office/powerpoint/2010/main" val="30396946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presents the price linkages that led to the final consumer price of the apple.  But instead of dollar values, it introduces you to the variable names for these  prices in the UNI-CGE model.  You can use this slide as a reference that you can review whenever needed.</a:t>
            </a:r>
          </a:p>
        </p:txBody>
      </p:sp>
      <p:sp>
        <p:nvSpPr>
          <p:cNvPr id="4" name="Slide Number Placeholder 3"/>
          <p:cNvSpPr>
            <a:spLocks noGrp="1"/>
          </p:cNvSpPr>
          <p:nvPr>
            <p:ph type="sldNum" sz="quarter" idx="10"/>
          </p:nvPr>
        </p:nvSpPr>
        <p:spPr/>
        <p:txBody>
          <a:bodyPr/>
          <a:lstStyle/>
          <a:p>
            <a:fld id="{C9405FF3-AFFF-4581-BED6-50292DB9C27C}" type="slidenum">
              <a:rPr lang="en-US" smtClean="0"/>
              <a:pPr/>
              <a:t>5</a:t>
            </a:fld>
            <a:endParaRPr lang="en-US"/>
          </a:p>
        </p:txBody>
      </p:sp>
    </p:spTree>
    <p:extLst>
      <p:ext uri="{BB962C8B-B14F-4D97-AF65-F5344CB8AC3E}">
        <p14:creationId xmlns:p14="http://schemas.microsoft.com/office/powerpoint/2010/main" val="2899153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look at the model code in the UNI-CGE model that defines the consumer price linkages.  We start with variable PD, the sales price that domestic producers charge in the domestic market.  The model code introduces PD with a zero added to it.  The zero signifies that this is the initial value of the variable, which is defined to have the value of one.  A variable’s value can change after running an experiment.  The C indicates that this is the price for all commodities.  C is the set of commodities in the model.  We have 3 commodities in the US333 data – agriculture, manufacturing and services. </a:t>
            </a:r>
            <a:br>
              <a:rPr lang="en-US" dirty="0"/>
            </a:br>
            <a:br>
              <a:rPr lang="en-US" dirty="0"/>
            </a:br>
            <a:r>
              <a:rPr lang="en-US" dirty="0"/>
              <a:t>  </a:t>
            </a:r>
          </a:p>
        </p:txBody>
      </p:sp>
      <p:sp>
        <p:nvSpPr>
          <p:cNvPr id="4" name="Slide Number Placeholder 3"/>
          <p:cNvSpPr>
            <a:spLocks noGrp="1"/>
          </p:cNvSpPr>
          <p:nvPr>
            <p:ph type="sldNum" sz="quarter" idx="10"/>
          </p:nvPr>
        </p:nvSpPr>
        <p:spPr/>
        <p:txBody>
          <a:bodyPr/>
          <a:lstStyle/>
          <a:p>
            <a:fld id="{C9405FF3-AFFF-4581-BED6-50292DB9C27C}" type="slidenum">
              <a:rPr lang="en-US" smtClean="0"/>
              <a:pPr/>
              <a:t>6</a:t>
            </a:fld>
            <a:endParaRPr lang="en-US"/>
          </a:p>
        </p:txBody>
      </p:sp>
    </p:spTree>
    <p:extLst>
      <p:ext uri="{BB962C8B-B14F-4D97-AF65-F5344CB8AC3E}">
        <p14:creationId xmlns:p14="http://schemas.microsoft.com/office/powerpoint/2010/main" val="815633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variable PM is the domestic price of the import.  The domestic import price is linked to the world price of the import, named variable PWM.  The world price is expressed in foreign currency, so it is converted into the local currency by multiplying it by the exchange rate, named variable EXR.   TM is the tariff rate on the import.</a:t>
            </a:r>
          </a:p>
        </p:txBody>
      </p:sp>
      <p:sp>
        <p:nvSpPr>
          <p:cNvPr id="4" name="Slide Number Placeholder 3"/>
          <p:cNvSpPr>
            <a:spLocks noGrp="1"/>
          </p:cNvSpPr>
          <p:nvPr>
            <p:ph type="sldNum" sz="quarter" idx="10"/>
          </p:nvPr>
        </p:nvSpPr>
        <p:spPr/>
        <p:txBody>
          <a:bodyPr/>
          <a:lstStyle/>
          <a:p>
            <a:fld id="{C9405FF3-AFFF-4581-BED6-50292DB9C27C}" type="slidenum">
              <a:rPr lang="en-US" smtClean="0"/>
              <a:pPr/>
              <a:t>7</a:t>
            </a:fld>
            <a:endParaRPr lang="en-US"/>
          </a:p>
        </p:txBody>
      </p:sp>
    </p:spTree>
    <p:extLst>
      <p:ext uri="{BB962C8B-B14F-4D97-AF65-F5344CB8AC3E}">
        <p14:creationId xmlns:p14="http://schemas.microsoft.com/office/powerpoint/2010/main" val="17757106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Now we can calculate the consumer price.  It is the sum of the weighted domestic price and the weighted import price. </a:t>
            </a:r>
            <a:r>
              <a:rPr lang="en-US" sz="1200" b="0" dirty="0">
                <a:solidFill>
                  <a:srgbClr val="FF0000"/>
                </a:solidFill>
              </a:rPr>
              <a:t>Weights </a:t>
            </a:r>
            <a:r>
              <a:rPr lang="en-US" sz="1200" b="0" dirty="0"/>
              <a:t>are the quantity shares of domestic and imported varieties in total consumption.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p>
          <a:p>
            <a:r>
              <a:rPr lang="en-US" sz="1200" b="0" dirty="0"/>
              <a:t>The consumer price includes the sales tax.  The sales tax rate is named variable TQ.</a:t>
            </a:r>
          </a:p>
        </p:txBody>
      </p:sp>
      <p:sp>
        <p:nvSpPr>
          <p:cNvPr id="4" name="Slide Number Placeholder 3"/>
          <p:cNvSpPr>
            <a:spLocks noGrp="1"/>
          </p:cNvSpPr>
          <p:nvPr>
            <p:ph type="sldNum" sz="quarter" idx="10"/>
          </p:nvPr>
        </p:nvSpPr>
        <p:spPr/>
        <p:txBody>
          <a:bodyPr/>
          <a:lstStyle/>
          <a:p>
            <a:fld id="{C9405FF3-AFFF-4581-BED6-50292DB9C27C}" type="slidenum">
              <a:rPr lang="en-US" smtClean="0"/>
              <a:pPr/>
              <a:t>8</a:t>
            </a:fld>
            <a:endParaRPr lang="en-US"/>
          </a:p>
        </p:txBody>
      </p:sp>
    </p:spTree>
    <p:extLst>
      <p:ext uri="{BB962C8B-B14F-4D97-AF65-F5344CB8AC3E}">
        <p14:creationId xmlns:p14="http://schemas.microsoft.com/office/powerpoint/2010/main" val="42367245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study the producer price linkages.  We start with the cost of production, which includes the cost of all inputs plus any production tax.  Let’s assume that the cost to produce a unit of the good is $1.00.  In perfectly competitive markets, this is the price at which the activity sells its output, at $1.00 per unit. </a:t>
            </a:r>
          </a:p>
          <a:p>
            <a:endParaRPr lang="en-US" dirty="0"/>
          </a:p>
          <a:p>
            <a:r>
              <a:rPr lang="en-US" dirty="0"/>
              <a:t>Producers sell their output to the domestic market and to the export market.  Let’s assume that this producer  sells to the domestic market for 80 cents per unit. In the UNI-CGE model, the export price is determined by the world price of that commodity, which we’ll assume is $1.33. If the export tax rate is 10%, then the after-tax, export sales price is $1.20 per unit. </a:t>
            </a:r>
          </a:p>
          <a:p>
            <a:endParaRPr lang="en-US" dirty="0"/>
          </a:p>
          <a:p>
            <a:r>
              <a:rPr lang="en-US" dirty="0"/>
              <a:t>If the producer sells half of their output in each market, each price will be weighted by 50%.  The commodity supply price is the sum of the two weighted prices, and it is equal to $1.00. </a:t>
            </a:r>
          </a:p>
        </p:txBody>
      </p:sp>
      <p:sp>
        <p:nvSpPr>
          <p:cNvPr id="4" name="Slide Number Placeholder 3"/>
          <p:cNvSpPr>
            <a:spLocks noGrp="1"/>
          </p:cNvSpPr>
          <p:nvPr>
            <p:ph type="sldNum" sz="quarter" idx="10"/>
          </p:nvPr>
        </p:nvSpPr>
        <p:spPr/>
        <p:txBody>
          <a:bodyPr/>
          <a:lstStyle/>
          <a:p>
            <a:fld id="{C9405FF3-AFFF-4581-BED6-50292DB9C27C}" type="slidenum">
              <a:rPr lang="en-US" smtClean="0"/>
              <a:pPr/>
              <a:t>9</a:t>
            </a:fld>
            <a:endParaRPr lang="en-US"/>
          </a:p>
        </p:txBody>
      </p:sp>
    </p:spTree>
    <p:extLst>
      <p:ext uri="{BB962C8B-B14F-4D97-AF65-F5344CB8AC3E}">
        <p14:creationId xmlns:p14="http://schemas.microsoft.com/office/powerpoint/2010/main" val="10756297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AD1DC4F-E9C7-4010-94D4-2E607C74F93B}" type="datetimeFigureOut">
              <a:rPr lang="en-US" smtClean="0"/>
              <a:t>4/24/2024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81E8ED-9524-4F16-A9E4-C63E83A034EC}" type="slidenum">
              <a:rPr lang="en-US" smtClean="0"/>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D1DC4F-E9C7-4010-94D4-2E607C74F93B}" type="datetimeFigureOut">
              <a:rPr lang="en-US" smtClean="0"/>
              <a:t>4/24/2024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81E8ED-9524-4F16-A9E4-C63E83A034EC}"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6019800"/>
            <a:ext cx="745201" cy="553948"/>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D1DC4F-E9C7-4010-94D4-2E607C74F93B}" type="datetimeFigureOut">
              <a:rPr lang="en-US" smtClean="0"/>
              <a:t>4/24/2024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81E8ED-9524-4F16-A9E4-C63E83A034EC}"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6019800"/>
            <a:ext cx="745201" cy="553948"/>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5CC13-4995-A96B-8E49-52A624E6A9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647F1B-096B-E257-FBDD-863C33557F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17609D-32A6-F95F-263C-BF49C386C25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D71E1F8-7C2F-8BAC-5C87-F5381C737497}"/>
              </a:ext>
            </a:extLst>
          </p:cNvPr>
          <p:cNvSpPr>
            <a:spLocks noGrp="1"/>
          </p:cNvSpPr>
          <p:nvPr>
            <p:ph type="ftr" sz="quarter" idx="11"/>
          </p:nvPr>
        </p:nvSpPr>
        <p:spPr/>
        <p:txBody>
          <a:bodyPr/>
          <a:lstStyle/>
          <a:p>
            <a:r>
              <a:rPr lang="en-US"/>
              <a:t>© 2013 M. Burfisher </a:t>
            </a:r>
          </a:p>
        </p:txBody>
      </p:sp>
      <p:sp>
        <p:nvSpPr>
          <p:cNvPr id="6" name="Slide Number Placeholder 5">
            <a:extLst>
              <a:ext uri="{FF2B5EF4-FFF2-40B4-BE49-F238E27FC236}">
                <a16:creationId xmlns:a16="http://schemas.microsoft.com/office/drawing/2014/main" id="{FDCF82F1-5CEC-9224-D55F-03646DF0ACAE}"/>
              </a:ext>
            </a:extLst>
          </p:cNvPr>
          <p:cNvSpPr>
            <a:spLocks noGrp="1"/>
          </p:cNvSpPr>
          <p:nvPr>
            <p:ph type="sldNum" sz="quarter" idx="12"/>
          </p:nvPr>
        </p:nvSpPr>
        <p:spPr/>
        <p:txBody>
          <a:bodyPr/>
          <a:lstStyle/>
          <a:p>
            <a:fld id="{A24D8756-8D80-4FD6-9F84-5B952285D722}" type="slidenum">
              <a:rPr lang="en-US" smtClean="0"/>
              <a:pPr/>
              <a:t>‹#›</a:t>
            </a:fld>
            <a:endParaRPr lang="en-US"/>
          </a:p>
        </p:txBody>
      </p:sp>
    </p:spTree>
    <p:extLst>
      <p:ext uri="{BB962C8B-B14F-4D97-AF65-F5344CB8AC3E}">
        <p14:creationId xmlns:p14="http://schemas.microsoft.com/office/powerpoint/2010/main" val="2657934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AD1DC4F-E9C7-4010-94D4-2E607C74F93B}" type="datetimeFigureOut">
              <a:rPr lang="en-US" smtClean="0"/>
              <a:t>4/24/2024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81E8ED-9524-4F16-A9E4-C63E83A034EC}"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143000" y="731520"/>
            <a:ext cx="64008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D1DC4F-E9C7-4010-94D4-2E607C74F93B}" type="datetimeFigureOut">
              <a:rPr lang="en-US" smtClean="0"/>
              <a:t>4/24/2024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81E8ED-9524-4F16-A9E4-C63E83A034E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AD1DC4F-E9C7-4010-94D4-2E607C74F93B}" type="datetimeFigureOut">
              <a:rPr lang="en-US" smtClean="0"/>
              <a:t>4/24/2024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81E8ED-9524-4F16-A9E4-C63E83A034EC}"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142999" y="731519"/>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731520"/>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AD1DC4F-E9C7-4010-94D4-2E607C74F93B}" type="datetimeFigureOut">
              <a:rPr lang="en-US" smtClean="0"/>
              <a:t>4/24/2024</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81E8ED-9524-4F16-A9E4-C63E83A034EC}"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6019800"/>
            <a:ext cx="745201" cy="553948"/>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AD1DC4F-E9C7-4010-94D4-2E607C74F93B}" type="datetimeFigureOut">
              <a:rPr lang="en-US" smtClean="0"/>
              <a:t>4/24/2024</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81E8ED-9524-4F16-A9E4-C63E83A034EC}" type="slidenum">
              <a:rPr lang="en-US" smtClean="0"/>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6019800"/>
            <a:ext cx="745201" cy="55394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D1DC4F-E9C7-4010-94D4-2E607C74F93B}" type="datetimeFigureOut">
              <a:rPr lang="en-US" smtClean="0"/>
              <a:t>4/24/2024</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81E8ED-9524-4F16-A9E4-C63E83A034EC}" type="slidenum">
              <a:rPr lang="en-US" smtClean="0"/>
              <a:t>‹#›</a:t>
            </a:fld>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6019800"/>
            <a:ext cx="745201" cy="553948"/>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D1DC4F-E9C7-4010-94D4-2E607C74F93B}" type="datetimeFigureOut">
              <a:rPr lang="en-US" smtClean="0"/>
              <a:t>4/24/2024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81E8ED-9524-4F16-A9E4-C63E83A034E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D1DC4F-E9C7-4010-94D4-2E607C74F93B}" type="datetimeFigureOut">
              <a:rPr lang="en-US" smtClean="0"/>
              <a:t>4/24/2024</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81E8ED-9524-4F16-A9E4-C63E83A034EC}" type="slidenum">
              <a:rPr lang="en-US" smtClean="0"/>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a:t>Click to edit Master title style</a:t>
            </a:r>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6019800"/>
            <a:ext cx="745201" cy="553948"/>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DAD1DC4F-E9C7-4010-94D4-2E607C74F93B}" type="datetimeFigureOut">
              <a:rPr lang="en-US" smtClean="0"/>
              <a:t>4/24/2024</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2B81E8ED-9524-4F16-A9E4-C63E83A034E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audio" Target="../media/media1.mp3"/><Relationship Id="rId7" Type="http://schemas.openxmlformats.org/officeDocument/2006/relationships/image" Target="../media/image3.svg"/><Relationship Id="rId2" Type="http://schemas.microsoft.com/office/2007/relationships/media" Target="../media/media1.mp3"/><Relationship Id="rId1" Type="http://schemas.openxmlformats.org/officeDocument/2006/relationships/tags" Target="../tags/tag2.xml"/><Relationship Id="rId6" Type="http://schemas.openxmlformats.org/officeDocument/2006/relationships/image" Target="../media/image2.png"/><Relationship Id="rId5" Type="http://schemas.openxmlformats.org/officeDocument/2006/relationships/notesSlide" Target="../notesSlides/notesSlide1.xml"/><Relationship Id="rId4" Type="http://schemas.openxmlformats.org/officeDocument/2006/relationships/slideLayout" Target="../slideLayouts/slideLayout12.xml"/><Relationship Id="rId9"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audio" Target="../media/media10.mp3"/><Relationship Id="rId7" Type="http://schemas.openxmlformats.org/officeDocument/2006/relationships/image" Target="../media/image9.jpeg"/><Relationship Id="rId2" Type="http://schemas.microsoft.com/office/2007/relationships/media" Target="../media/media10.mp3"/><Relationship Id="rId1" Type="http://schemas.openxmlformats.org/officeDocument/2006/relationships/tags" Target="../tags/tag11.xml"/><Relationship Id="rId6" Type="http://schemas.openxmlformats.org/officeDocument/2006/relationships/image" Target="../media/image4.png"/><Relationship Id="rId5" Type="http://schemas.openxmlformats.org/officeDocument/2006/relationships/notesSlide" Target="../notesSlides/notesSlide10.xml"/><Relationship Id="rId4"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audio" Target="../media/media11.mp3"/><Relationship Id="rId7" Type="http://schemas.openxmlformats.org/officeDocument/2006/relationships/image" Target="../media/image9.jpeg"/><Relationship Id="rId2" Type="http://schemas.microsoft.com/office/2007/relationships/media" Target="../media/media11.mp3"/><Relationship Id="rId1" Type="http://schemas.openxmlformats.org/officeDocument/2006/relationships/tags" Target="../tags/tag12.xml"/><Relationship Id="rId6" Type="http://schemas.openxmlformats.org/officeDocument/2006/relationships/image" Target="../media/image4.png"/><Relationship Id="rId5" Type="http://schemas.openxmlformats.org/officeDocument/2006/relationships/notesSlide" Target="../notesSlides/notesSlide11.xml"/><Relationship Id="rId4"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audio" Target="../media/media12.mp3"/><Relationship Id="rId2" Type="http://schemas.microsoft.com/office/2007/relationships/media" Target="../media/media12.mp3"/><Relationship Id="rId1" Type="http://schemas.openxmlformats.org/officeDocument/2006/relationships/tags" Target="../tags/tag13.xml"/><Relationship Id="rId6" Type="http://schemas.openxmlformats.org/officeDocument/2006/relationships/image" Target="../media/image4.png"/><Relationship Id="rId5" Type="http://schemas.openxmlformats.org/officeDocument/2006/relationships/notesSlide" Target="../notesSlides/notesSlide12.xml"/><Relationship Id="rId4"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audio" Target="../media/media13.mp3"/><Relationship Id="rId7" Type="http://schemas.openxmlformats.org/officeDocument/2006/relationships/image" Target="../media/image5.jpeg"/><Relationship Id="rId2" Type="http://schemas.microsoft.com/office/2007/relationships/media" Target="../media/media13.mp3"/><Relationship Id="rId1" Type="http://schemas.openxmlformats.org/officeDocument/2006/relationships/tags" Target="../tags/tag14.xml"/><Relationship Id="rId6" Type="http://schemas.openxmlformats.org/officeDocument/2006/relationships/image" Target="../media/image4.png"/><Relationship Id="rId5" Type="http://schemas.openxmlformats.org/officeDocument/2006/relationships/notesSlide" Target="../notesSlides/notesSlide13.xml"/><Relationship Id="rId4"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audio" Target="../media/media14.mp3"/><Relationship Id="rId7" Type="http://schemas.openxmlformats.org/officeDocument/2006/relationships/image" Target="../media/image5.jpeg"/><Relationship Id="rId2" Type="http://schemas.microsoft.com/office/2007/relationships/media" Target="../media/media14.mp3"/><Relationship Id="rId1" Type="http://schemas.openxmlformats.org/officeDocument/2006/relationships/tags" Target="../tags/tag15.xml"/><Relationship Id="rId6" Type="http://schemas.openxmlformats.org/officeDocument/2006/relationships/image" Target="../media/image4.png"/><Relationship Id="rId5" Type="http://schemas.openxmlformats.org/officeDocument/2006/relationships/notesSlide" Target="../notesSlides/notesSlide14.xml"/><Relationship Id="rId4"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audio" Target="../media/media2.mp3"/><Relationship Id="rId7" Type="http://schemas.openxmlformats.org/officeDocument/2006/relationships/image" Target="../media/image3.svg"/><Relationship Id="rId2" Type="http://schemas.microsoft.com/office/2007/relationships/media" Target="../media/media2.mp3"/><Relationship Id="rId1" Type="http://schemas.openxmlformats.org/officeDocument/2006/relationships/tags" Target="../tags/tag3.xml"/><Relationship Id="rId6" Type="http://schemas.openxmlformats.org/officeDocument/2006/relationships/image" Target="../media/image2.png"/><Relationship Id="rId5" Type="http://schemas.openxmlformats.org/officeDocument/2006/relationships/notesSlide" Target="../notesSlides/notesSlide2.xml"/><Relationship Id="rId4" Type="http://schemas.openxmlformats.org/officeDocument/2006/relationships/slideLayout" Target="../slideLayouts/slideLayout12.xml"/><Relationship Id="rId9" Type="http://schemas.openxmlformats.org/officeDocument/2006/relationships/image" Target="../media/image5.jpeg"/></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audio" Target="../media/media3.mp3"/><Relationship Id="rId7" Type="http://schemas.openxmlformats.org/officeDocument/2006/relationships/hyperlink" Target="https://pixnio.com/flora-plants/fruits/apple-pictures/food-fruit-apple-still-life-orchard-diet-vitamin" TargetMode="External"/><Relationship Id="rId12" Type="http://schemas.openxmlformats.org/officeDocument/2006/relationships/image" Target="../media/image5.jpeg"/><Relationship Id="rId2" Type="http://schemas.microsoft.com/office/2007/relationships/media" Target="../media/media3.mp3"/><Relationship Id="rId1" Type="http://schemas.openxmlformats.org/officeDocument/2006/relationships/tags" Target="../tags/tag4.xml"/><Relationship Id="rId6" Type="http://schemas.openxmlformats.org/officeDocument/2006/relationships/image" Target="../media/image6.jpeg"/><Relationship Id="rId11" Type="http://schemas.openxmlformats.org/officeDocument/2006/relationships/image" Target="../media/image4.png"/><Relationship Id="rId5" Type="http://schemas.openxmlformats.org/officeDocument/2006/relationships/notesSlide" Target="../notesSlides/notesSlide3.xml"/><Relationship Id="rId10" Type="http://schemas.openxmlformats.org/officeDocument/2006/relationships/hyperlink" Target="https://creativecommons.org/licenses/by-sa/3.0/" TargetMode="External"/><Relationship Id="rId4" Type="http://schemas.openxmlformats.org/officeDocument/2006/relationships/slideLayout" Target="../slideLayouts/slideLayout12.xml"/><Relationship Id="rId9" Type="http://schemas.openxmlformats.org/officeDocument/2006/relationships/hyperlink" Target="https://www.flickr.com/photos/mliu92/6361602825/"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audio" Target="../media/media4.mp3"/><Relationship Id="rId7" Type="http://schemas.openxmlformats.org/officeDocument/2006/relationships/image" Target="../media/image4.png"/><Relationship Id="rId2" Type="http://schemas.microsoft.com/office/2007/relationships/media" Target="../media/media4.mp3"/><Relationship Id="rId1" Type="http://schemas.openxmlformats.org/officeDocument/2006/relationships/tags" Target="../tags/tag5.xml"/><Relationship Id="rId6" Type="http://schemas.openxmlformats.org/officeDocument/2006/relationships/image" Target="../media/image8.jpeg"/><Relationship Id="rId5" Type="http://schemas.openxmlformats.org/officeDocument/2006/relationships/notesSlide" Target="../notesSlides/notesSlide4.xml"/><Relationship Id="rId4"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audio" Target="../media/media5.mp3"/><Relationship Id="rId7" Type="http://schemas.openxmlformats.org/officeDocument/2006/relationships/image" Target="../media/image5.jpeg"/><Relationship Id="rId2" Type="http://schemas.microsoft.com/office/2007/relationships/media" Target="../media/media5.mp3"/><Relationship Id="rId1" Type="http://schemas.openxmlformats.org/officeDocument/2006/relationships/tags" Target="../tags/tag6.xml"/><Relationship Id="rId6" Type="http://schemas.openxmlformats.org/officeDocument/2006/relationships/image" Target="../media/image4.png"/><Relationship Id="rId5" Type="http://schemas.openxmlformats.org/officeDocument/2006/relationships/notesSlide" Target="../notesSlides/notesSlide5.xml"/><Relationship Id="rId4"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audio" Target="../media/media6.mp3"/><Relationship Id="rId7" Type="http://schemas.openxmlformats.org/officeDocument/2006/relationships/image" Target="../media/image5.jpeg"/><Relationship Id="rId2" Type="http://schemas.microsoft.com/office/2007/relationships/media" Target="../media/media6.mp3"/><Relationship Id="rId1" Type="http://schemas.openxmlformats.org/officeDocument/2006/relationships/tags" Target="../tags/tag7.xml"/><Relationship Id="rId6" Type="http://schemas.openxmlformats.org/officeDocument/2006/relationships/image" Target="../media/image4.png"/><Relationship Id="rId5" Type="http://schemas.openxmlformats.org/officeDocument/2006/relationships/notesSlide" Target="../notesSlides/notesSlide6.xml"/><Relationship Id="rId4"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audio" Target="../media/media7.mp3"/><Relationship Id="rId2" Type="http://schemas.microsoft.com/office/2007/relationships/media" Target="../media/media7.mp3"/><Relationship Id="rId1" Type="http://schemas.openxmlformats.org/officeDocument/2006/relationships/tags" Target="../tags/tag8.xml"/><Relationship Id="rId6" Type="http://schemas.openxmlformats.org/officeDocument/2006/relationships/image" Target="../media/image4.png"/><Relationship Id="rId5" Type="http://schemas.openxmlformats.org/officeDocument/2006/relationships/notesSlide" Target="../notesSlides/notesSlide7.xml"/><Relationship Id="rId4"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audio" Target="../media/media8.mp3"/><Relationship Id="rId7" Type="http://schemas.openxmlformats.org/officeDocument/2006/relationships/image" Target="../media/image5.jpeg"/><Relationship Id="rId2" Type="http://schemas.microsoft.com/office/2007/relationships/media" Target="../media/media8.mp3"/><Relationship Id="rId1" Type="http://schemas.openxmlformats.org/officeDocument/2006/relationships/tags" Target="../tags/tag9.xml"/><Relationship Id="rId6" Type="http://schemas.openxmlformats.org/officeDocument/2006/relationships/image" Target="../media/image4.png"/><Relationship Id="rId5" Type="http://schemas.openxmlformats.org/officeDocument/2006/relationships/notesSlide" Target="../notesSlides/notesSlide8.xml"/><Relationship Id="rId4"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audio" Target="../media/media9.mp3"/><Relationship Id="rId7" Type="http://schemas.openxmlformats.org/officeDocument/2006/relationships/image" Target="../media/image5.jpeg"/><Relationship Id="rId2" Type="http://schemas.microsoft.com/office/2007/relationships/media" Target="../media/media9.mp3"/><Relationship Id="rId1" Type="http://schemas.openxmlformats.org/officeDocument/2006/relationships/tags" Target="../tags/tag10.xml"/><Relationship Id="rId6" Type="http://schemas.openxmlformats.org/officeDocument/2006/relationships/image" Target="../media/image4.png"/><Relationship Id="rId5" Type="http://schemas.openxmlformats.org/officeDocument/2006/relationships/notesSlide" Target="../notesSlides/notesSlide9.xml"/><Relationship Id="rId4"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762000"/>
            <a:ext cx="9144000" cy="3293208"/>
          </a:xfrm>
          <a:solidFill>
            <a:schemeClr val="accent1"/>
          </a:solidFill>
        </p:spPr>
        <p:txBody>
          <a:bodyPr vert="horz" rtlCol="0" anchor="ctr">
            <a:noAutofit/>
            <a:scene3d>
              <a:camera prst="orthographicFront"/>
              <a:lightRig rig="soft" dir="t"/>
            </a:scene3d>
            <a:sp3d prstMaterial="softEdge">
              <a:bevelT w="25400" h="25400"/>
            </a:sp3d>
          </a:bodyPr>
          <a:lstStyle/>
          <a:p>
            <a:pPr marL="0" indent="0" algn="ctr">
              <a:buNone/>
            </a:pPr>
            <a:r>
              <a:rPr lang="en-US" sz="7200" dirty="0">
                <a:solidFill>
                  <a:schemeClr val="bg1"/>
                </a:solidFill>
                <a:effectLst/>
              </a:rPr>
              <a:t>Price Linkages in </a:t>
            </a:r>
            <a:br>
              <a:rPr lang="en-US" sz="7200" dirty="0">
                <a:solidFill>
                  <a:schemeClr val="bg1"/>
                </a:solidFill>
                <a:effectLst/>
              </a:rPr>
            </a:br>
            <a:r>
              <a:rPr lang="en-US" sz="7200" dirty="0">
                <a:solidFill>
                  <a:schemeClr val="bg1"/>
                </a:solidFill>
                <a:effectLst/>
              </a:rPr>
              <a:t>the UNI-CGE Model</a:t>
            </a:r>
          </a:p>
        </p:txBody>
      </p:sp>
      <p:pic>
        <p:nvPicPr>
          <p:cNvPr id="6" name="Graphic 5" descr="Link with solid fill">
            <a:extLst>
              <a:ext uri="{FF2B5EF4-FFF2-40B4-BE49-F238E27FC236}">
                <a16:creationId xmlns:a16="http://schemas.microsoft.com/office/drawing/2014/main" id="{66609EAF-8D50-BF91-EF02-B9C53A845DF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8888895">
            <a:off x="2532734" y="3272588"/>
            <a:ext cx="4078530" cy="4078530"/>
          </a:xfrm>
          <a:prstGeom prst="rect">
            <a:avLst/>
          </a:prstGeom>
        </p:spPr>
      </p:pic>
      <p:pic>
        <p:nvPicPr>
          <p:cNvPr id="7" name="Slide 1 23563757_1678136285">
            <a:hlinkClick r:id="" action="ppaction://media"/>
            <a:extLst>
              <a:ext uri="{FF2B5EF4-FFF2-40B4-BE49-F238E27FC236}">
                <a16:creationId xmlns:a16="http://schemas.microsoft.com/office/drawing/2014/main" id="{5727F6B5-9444-347C-32C9-7ABEC2D59BCB}"/>
              </a:ext>
            </a:extLst>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8290300" y="6239982"/>
            <a:ext cx="406400" cy="406400"/>
          </a:xfrm>
          <a:prstGeom prst="rect">
            <a:avLst/>
          </a:prstGeom>
        </p:spPr>
      </p:pic>
      <p:pic>
        <p:nvPicPr>
          <p:cNvPr id="4" name="Picture 3" descr="A blue sign with white text&#10;&#10;Description automatically generated">
            <a:extLst>
              <a:ext uri="{FF2B5EF4-FFF2-40B4-BE49-F238E27FC236}">
                <a16:creationId xmlns:a16="http://schemas.microsoft.com/office/drawing/2014/main" id="{5F7E870B-BD59-1B72-F159-2665E59EA1F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2400" y="6239982"/>
            <a:ext cx="807746" cy="473075"/>
          </a:xfrm>
          <a:prstGeom prst="rect">
            <a:avLst/>
          </a:prstGeom>
        </p:spPr>
      </p:pic>
    </p:spTree>
    <p:custDataLst>
      <p:tags r:id="rId1"/>
    </p:custDataLst>
    <p:extLst>
      <p:ext uri="{BB962C8B-B14F-4D97-AF65-F5344CB8AC3E}">
        <p14:creationId xmlns:p14="http://schemas.microsoft.com/office/powerpoint/2010/main" val="3585952860"/>
      </p:ext>
    </p:extLst>
  </p:cSld>
  <p:clrMapOvr>
    <a:masterClrMapping/>
  </p:clrMapOvr>
  <mc:AlternateContent xmlns:mc="http://schemas.openxmlformats.org/markup-compatibility/2006" xmlns:p14="http://schemas.microsoft.com/office/powerpoint/2010/main">
    <mc:Choice Requires="p14">
      <p:transition spd="slow" p14:dur="2000" advTm="22483"/>
    </mc:Choice>
    <mc:Fallback xmlns="">
      <p:transition spd="slow" advTm="2248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536"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72156"/>
            <a:ext cx="9144000" cy="1143000"/>
          </a:xfrm>
          <a:solidFill>
            <a:schemeClr val="accent1"/>
          </a:solidFill>
        </p:spPr>
        <p:txBody>
          <a:bodyPr vert="horz" rtlCol="0" anchor="ctr">
            <a:noAutofit/>
            <a:scene3d>
              <a:camera prst="orthographicFront"/>
              <a:lightRig rig="soft" dir="t"/>
            </a:scene3d>
            <a:sp3d prstMaterial="softEdge">
              <a:bevelT w="25400" h="25400"/>
            </a:sp3d>
          </a:bodyPr>
          <a:lstStyle/>
          <a:p>
            <a:pPr marL="0" indent="0" algn="ctr">
              <a:buNone/>
            </a:pPr>
            <a:r>
              <a:rPr lang="en-US" sz="4000" dirty="0">
                <a:solidFill>
                  <a:schemeClr val="bg1"/>
                </a:solidFill>
                <a:effectLst/>
              </a:rPr>
              <a:t>Price Linkages – Producer  Prices</a:t>
            </a:r>
          </a:p>
        </p:txBody>
      </p:sp>
      <p:sp>
        <p:nvSpPr>
          <p:cNvPr id="2" name="TextBox 1">
            <a:extLst>
              <a:ext uri="{FF2B5EF4-FFF2-40B4-BE49-F238E27FC236}">
                <a16:creationId xmlns:a16="http://schemas.microsoft.com/office/drawing/2014/main" id="{F3AB13A8-DEB7-103B-295F-442977D0D0A7}"/>
              </a:ext>
            </a:extLst>
          </p:cNvPr>
          <p:cNvSpPr txBox="1"/>
          <p:nvPr/>
        </p:nvSpPr>
        <p:spPr>
          <a:xfrm>
            <a:off x="1962150" y="1490351"/>
            <a:ext cx="4761208" cy="461665"/>
          </a:xfrm>
          <a:prstGeom prst="rect">
            <a:avLst/>
          </a:prstGeom>
          <a:solidFill>
            <a:schemeClr val="accent1"/>
          </a:solidFill>
        </p:spPr>
        <p:txBody>
          <a:bodyPr wrap="square" rtlCol="0">
            <a:spAutoFit/>
          </a:bodyPr>
          <a:lstStyle/>
          <a:p>
            <a:pPr algn="ctr"/>
            <a:r>
              <a:rPr lang="en-US" sz="2400" b="1" dirty="0">
                <a:solidFill>
                  <a:schemeClr val="bg1"/>
                </a:solidFill>
              </a:rPr>
              <a:t>Cost of inputs and taxes</a:t>
            </a:r>
          </a:p>
        </p:txBody>
      </p:sp>
      <p:sp>
        <p:nvSpPr>
          <p:cNvPr id="5" name="TextBox 4">
            <a:extLst>
              <a:ext uri="{FF2B5EF4-FFF2-40B4-BE49-F238E27FC236}">
                <a16:creationId xmlns:a16="http://schemas.microsoft.com/office/drawing/2014/main" id="{40BEE0D3-E6DB-7305-878E-909C4105B5F7}"/>
              </a:ext>
            </a:extLst>
          </p:cNvPr>
          <p:cNvSpPr txBox="1"/>
          <p:nvPr/>
        </p:nvSpPr>
        <p:spPr>
          <a:xfrm>
            <a:off x="2512906" y="3236867"/>
            <a:ext cx="3659695" cy="830997"/>
          </a:xfrm>
          <a:prstGeom prst="rect">
            <a:avLst/>
          </a:prstGeom>
          <a:solidFill>
            <a:srgbClr val="7030A0"/>
          </a:solidFill>
        </p:spPr>
        <p:txBody>
          <a:bodyPr wrap="square" rtlCol="0">
            <a:spAutoFit/>
          </a:bodyPr>
          <a:lstStyle/>
          <a:p>
            <a:pPr algn="ctr"/>
            <a:r>
              <a:rPr lang="en-US" sz="2400" b="1" dirty="0">
                <a:solidFill>
                  <a:schemeClr val="bg1"/>
                </a:solidFill>
              </a:rPr>
              <a:t>Commodity supply price</a:t>
            </a:r>
          </a:p>
          <a:p>
            <a:pPr algn="ctr"/>
            <a:r>
              <a:rPr lang="en-US" sz="2400" b="1" dirty="0">
                <a:solidFill>
                  <a:schemeClr val="bg1"/>
                </a:solidFill>
              </a:rPr>
              <a:t>PX</a:t>
            </a:r>
          </a:p>
        </p:txBody>
      </p:sp>
      <p:sp>
        <p:nvSpPr>
          <p:cNvPr id="15" name="TextBox 14">
            <a:extLst>
              <a:ext uri="{FF2B5EF4-FFF2-40B4-BE49-F238E27FC236}">
                <a16:creationId xmlns:a16="http://schemas.microsoft.com/office/drawing/2014/main" id="{0BA67CE7-8B68-8A48-3EA2-405ED9A2461E}"/>
              </a:ext>
            </a:extLst>
          </p:cNvPr>
          <p:cNvSpPr txBox="1"/>
          <p:nvPr/>
        </p:nvSpPr>
        <p:spPr>
          <a:xfrm>
            <a:off x="4651104" y="4234745"/>
            <a:ext cx="3730895" cy="830997"/>
          </a:xfrm>
          <a:prstGeom prst="rect">
            <a:avLst/>
          </a:prstGeom>
          <a:solidFill>
            <a:schemeClr val="accent4">
              <a:lumMod val="75000"/>
            </a:schemeClr>
          </a:solidFill>
        </p:spPr>
        <p:txBody>
          <a:bodyPr wrap="square" rtlCol="0">
            <a:spAutoFit/>
          </a:bodyPr>
          <a:lstStyle/>
          <a:p>
            <a:pPr algn="ctr"/>
            <a:r>
              <a:rPr lang="en-US" sz="2400" b="1" dirty="0">
                <a:solidFill>
                  <a:schemeClr val="bg1"/>
                </a:solidFill>
              </a:rPr>
              <a:t>Weighted export price</a:t>
            </a:r>
          </a:p>
          <a:p>
            <a:pPr algn="ctr"/>
            <a:r>
              <a:rPr lang="en-US" sz="2400" b="1" dirty="0">
                <a:solidFill>
                  <a:schemeClr val="bg1"/>
                </a:solidFill>
              </a:rPr>
              <a:t>Weight * PE</a:t>
            </a:r>
          </a:p>
        </p:txBody>
      </p:sp>
      <p:sp>
        <p:nvSpPr>
          <p:cNvPr id="16" name="TextBox 15">
            <a:extLst>
              <a:ext uri="{FF2B5EF4-FFF2-40B4-BE49-F238E27FC236}">
                <a16:creationId xmlns:a16="http://schemas.microsoft.com/office/drawing/2014/main" id="{F3054B80-143F-B1BC-8C65-5264D11A88F3}"/>
              </a:ext>
            </a:extLst>
          </p:cNvPr>
          <p:cNvSpPr txBox="1"/>
          <p:nvPr/>
        </p:nvSpPr>
        <p:spPr>
          <a:xfrm>
            <a:off x="291985" y="4234745"/>
            <a:ext cx="3879642" cy="830997"/>
          </a:xfrm>
          <a:prstGeom prst="rect">
            <a:avLst/>
          </a:prstGeom>
          <a:solidFill>
            <a:schemeClr val="accent4">
              <a:lumMod val="75000"/>
            </a:schemeClr>
          </a:solidFill>
        </p:spPr>
        <p:txBody>
          <a:bodyPr wrap="square" rtlCol="0">
            <a:spAutoFit/>
          </a:bodyPr>
          <a:lstStyle/>
          <a:p>
            <a:pPr algn="ctr"/>
            <a:r>
              <a:rPr lang="en-US" sz="2400" b="1" dirty="0">
                <a:solidFill>
                  <a:schemeClr val="bg1"/>
                </a:solidFill>
              </a:rPr>
              <a:t>Weighted domestic  price </a:t>
            </a:r>
          </a:p>
          <a:p>
            <a:pPr algn="ctr"/>
            <a:r>
              <a:rPr lang="en-US" sz="2400" b="1" dirty="0">
                <a:solidFill>
                  <a:schemeClr val="bg1"/>
                </a:solidFill>
              </a:rPr>
              <a:t>Weight * PD</a:t>
            </a:r>
          </a:p>
        </p:txBody>
      </p:sp>
      <p:sp>
        <p:nvSpPr>
          <p:cNvPr id="17" name="TextBox 16">
            <a:extLst>
              <a:ext uri="{FF2B5EF4-FFF2-40B4-BE49-F238E27FC236}">
                <a16:creationId xmlns:a16="http://schemas.microsoft.com/office/drawing/2014/main" id="{4368E098-41DA-0075-A945-6EC3C3785B48}"/>
              </a:ext>
            </a:extLst>
          </p:cNvPr>
          <p:cNvSpPr txBox="1"/>
          <p:nvPr/>
        </p:nvSpPr>
        <p:spPr>
          <a:xfrm>
            <a:off x="1958275" y="2154299"/>
            <a:ext cx="4761208" cy="830997"/>
          </a:xfrm>
          <a:prstGeom prst="rect">
            <a:avLst/>
          </a:prstGeom>
          <a:solidFill>
            <a:srgbClr val="FFC000"/>
          </a:solidFill>
        </p:spPr>
        <p:txBody>
          <a:bodyPr wrap="square" rtlCol="0">
            <a:spAutoFit/>
          </a:bodyPr>
          <a:lstStyle/>
          <a:p>
            <a:pPr algn="ctr"/>
            <a:r>
              <a:rPr lang="en-US" sz="2400" b="1" dirty="0">
                <a:solidFill>
                  <a:schemeClr val="bg1"/>
                </a:solidFill>
              </a:rPr>
              <a:t>Activity output price</a:t>
            </a:r>
            <a:br>
              <a:rPr lang="en-US" sz="2400" b="1" dirty="0">
                <a:solidFill>
                  <a:schemeClr val="bg1"/>
                </a:solidFill>
              </a:rPr>
            </a:br>
            <a:r>
              <a:rPr lang="en-US" sz="2400" b="1" dirty="0">
                <a:solidFill>
                  <a:schemeClr val="bg1"/>
                </a:solidFill>
              </a:rPr>
              <a:t>PA</a:t>
            </a:r>
          </a:p>
        </p:txBody>
      </p:sp>
      <p:sp>
        <p:nvSpPr>
          <p:cNvPr id="18" name="TextBox 17">
            <a:extLst>
              <a:ext uri="{FF2B5EF4-FFF2-40B4-BE49-F238E27FC236}">
                <a16:creationId xmlns:a16="http://schemas.microsoft.com/office/drawing/2014/main" id="{ABC8FBF1-29F2-6171-E091-DBB5DFC2FE49}"/>
              </a:ext>
            </a:extLst>
          </p:cNvPr>
          <p:cNvSpPr txBox="1"/>
          <p:nvPr/>
        </p:nvSpPr>
        <p:spPr>
          <a:xfrm>
            <a:off x="4972375" y="5168671"/>
            <a:ext cx="2971800" cy="461665"/>
          </a:xfrm>
          <a:prstGeom prst="rect">
            <a:avLst/>
          </a:prstGeom>
          <a:solidFill>
            <a:srgbClr val="C00000"/>
          </a:solidFill>
        </p:spPr>
        <p:txBody>
          <a:bodyPr wrap="square" rtlCol="0">
            <a:spAutoFit/>
          </a:bodyPr>
          <a:lstStyle/>
          <a:p>
            <a:pPr algn="ctr"/>
            <a:r>
              <a:rPr lang="en-US" sz="2400" b="1" dirty="0">
                <a:solidFill>
                  <a:schemeClr val="bg1"/>
                </a:solidFill>
              </a:rPr>
              <a:t>TE</a:t>
            </a:r>
          </a:p>
        </p:txBody>
      </p:sp>
      <p:cxnSp>
        <p:nvCxnSpPr>
          <p:cNvPr id="20" name="Straight Connector 19">
            <a:extLst>
              <a:ext uri="{FF2B5EF4-FFF2-40B4-BE49-F238E27FC236}">
                <a16:creationId xmlns:a16="http://schemas.microsoft.com/office/drawing/2014/main" id="{B5405B69-3A99-34B1-793F-DD0885081661}"/>
              </a:ext>
            </a:extLst>
          </p:cNvPr>
          <p:cNvCxnSpPr>
            <a:cxnSpLocks/>
            <a:stCxn id="18" idx="0"/>
          </p:cNvCxnSpPr>
          <p:nvPr/>
        </p:nvCxnSpPr>
        <p:spPr>
          <a:xfrm flipH="1" flipV="1">
            <a:off x="6458274" y="5059817"/>
            <a:ext cx="1" cy="108854"/>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122F810-6D70-A3DC-1A06-855056AC607C}"/>
              </a:ext>
            </a:extLst>
          </p:cNvPr>
          <p:cNvCxnSpPr>
            <a:cxnSpLocks/>
            <a:stCxn id="15" idx="0"/>
            <a:endCxn id="5" idx="2"/>
          </p:cNvCxnSpPr>
          <p:nvPr/>
        </p:nvCxnSpPr>
        <p:spPr>
          <a:xfrm flipH="1" flipV="1">
            <a:off x="4342754" y="4067864"/>
            <a:ext cx="2173798" cy="1668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128390B-6750-4A3D-9160-8F0305B64D69}"/>
              </a:ext>
            </a:extLst>
          </p:cNvPr>
          <p:cNvCxnSpPr>
            <a:cxnSpLocks/>
            <a:endCxn id="17" idx="2"/>
          </p:cNvCxnSpPr>
          <p:nvPr/>
        </p:nvCxnSpPr>
        <p:spPr>
          <a:xfrm flipH="1" flipV="1">
            <a:off x="4338879" y="2985296"/>
            <a:ext cx="6458" cy="301423"/>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6B06768-90F5-E3C1-39AB-0E57F59F04EE}"/>
              </a:ext>
            </a:extLst>
          </p:cNvPr>
          <p:cNvCxnSpPr>
            <a:cxnSpLocks/>
            <a:stCxn id="17" idx="0"/>
            <a:endCxn id="2" idx="2"/>
          </p:cNvCxnSpPr>
          <p:nvPr/>
        </p:nvCxnSpPr>
        <p:spPr>
          <a:xfrm flipV="1">
            <a:off x="4338879" y="1952016"/>
            <a:ext cx="3875" cy="202283"/>
          </a:xfrm>
          <a:prstGeom prst="line">
            <a:avLst/>
          </a:prstGeom>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9CB4E40F-7738-5885-073D-25636E77D488}"/>
              </a:ext>
            </a:extLst>
          </p:cNvPr>
          <p:cNvSpPr txBox="1"/>
          <p:nvPr/>
        </p:nvSpPr>
        <p:spPr>
          <a:xfrm>
            <a:off x="5030653" y="5771183"/>
            <a:ext cx="2971798" cy="461665"/>
          </a:xfrm>
          <a:prstGeom prst="rect">
            <a:avLst/>
          </a:prstGeom>
          <a:solidFill>
            <a:schemeClr val="accent1"/>
          </a:solidFill>
        </p:spPr>
        <p:txBody>
          <a:bodyPr wrap="square" rtlCol="0">
            <a:spAutoFit/>
          </a:bodyPr>
          <a:lstStyle/>
          <a:p>
            <a:pPr algn="ctr"/>
            <a:r>
              <a:rPr lang="en-US" sz="2400" b="1" dirty="0" err="1">
                <a:solidFill>
                  <a:schemeClr val="bg1"/>
                </a:solidFill>
              </a:rPr>
              <a:t>pwe</a:t>
            </a:r>
            <a:endParaRPr lang="en-US" sz="2400" b="1" dirty="0">
              <a:solidFill>
                <a:schemeClr val="bg1"/>
              </a:solidFill>
            </a:endParaRPr>
          </a:p>
        </p:txBody>
      </p:sp>
      <p:cxnSp>
        <p:nvCxnSpPr>
          <p:cNvPr id="61" name="Straight Connector 60">
            <a:extLst>
              <a:ext uri="{FF2B5EF4-FFF2-40B4-BE49-F238E27FC236}">
                <a16:creationId xmlns:a16="http://schemas.microsoft.com/office/drawing/2014/main" id="{E45B1F16-008B-0C35-994C-8D7D7DD82291}"/>
              </a:ext>
            </a:extLst>
          </p:cNvPr>
          <p:cNvCxnSpPr>
            <a:cxnSpLocks/>
            <a:stCxn id="18" idx="2"/>
          </p:cNvCxnSpPr>
          <p:nvPr/>
        </p:nvCxnSpPr>
        <p:spPr>
          <a:xfrm>
            <a:off x="6458275" y="5630336"/>
            <a:ext cx="0" cy="235063"/>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3E212E6A-AC01-AEE1-9D10-DA81E0BB661A}"/>
              </a:ext>
            </a:extLst>
          </p:cNvPr>
          <p:cNvCxnSpPr>
            <a:cxnSpLocks/>
            <a:stCxn id="16" idx="0"/>
            <a:endCxn id="5" idx="2"/>
          </p:cNvCxnSpPr>
          <p:nvPr/>
        </p:nvCxnSpPr>
        <p:spPr>
          <a:xfrm flipV="1">
            <a:off x="2231806" y="4067864"/>
            <a:ext cx="2110948" cy="166881"/>
          </a:xfrm>
          <a:prstGeom prst="line">
            <a:avLst/>
          </a:prstGeom>
        </p:spPr>
        <p:style>
          <a:lnRef idx="1">
            <a:schemeClr val="accent1"/>
          </a:lnRef>
          <a:fillRef idx="0">
            <a:schemeClr val="accent1"/>
          </a:fillRef>
          <a:effectRef idx="0">
            <a:schemeClr val="accent1"/>
          </a:effectRef>
          <a:fontRef idx="minor">
            <a:schemeClr val="tx1"/>
          </a:fontRef>
        </p:style>
      </p:cxnSp>
      <p:pic>
        <p:nvPicPr>
          <p:cNvPr id="9" name="Slide 10 23564622_1678138442">
            <a:hlinkClick r:id="" action="ppaction://media"/>
            <a:extLst>
              <a:ext uri="{FF2B5EF4-FFF2-40B4-BE49-F238E27FC236}">
                <a16:creationId xmlns:a16="http://schemas.microsoft.com/office/drawing/2014/main" id="{F3C9892C-9D6B-CBF8-95FF-0639287604A9}"/>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445615" y="6376709"/>
            <a:ext cx="406400" cy="406400"/>
          </a:xfrm>
          <a:prstGeom prst="rect">
            <a:avLst/>
          </a:prstGeom>
        </p:spPr>
      </p:pic>
      <p:pic>
        <p:nvPicPr>
          <p:cNvPr id="6" name="Picture 5" descr="A blue sign with white text&#10;&#10;Description automatically generated">
            <a:extLst>
              <a:ext uri="{FF2B5EF4-FFF2-40B4-BE49-F238E27FC236}">
                <a16:creationId xmlns:a16="http://schemas.microsoft.com/office/drawing/2014/main" id="{6B3E23C4-358A-1451-8BAE-593EB074EEC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8646" y="6279472"/>
            <a:ext cx="737461" cy="431911"/>
          </a:xfrm>
          <a:prstGeom prst="rect">
            <a:avLst/>
          </a:prstGeom>
        </p:spPr>
      </p:pic>
    </p:spTree>
    <p:custDataLst>
      <p:tags r:id="rId1"/>
    </p:custDataLst>
    <p:extLst>
      <p:ext uri="{BB962C8B-B14F-4D97-AF65-F5344CB8AC3E}">
        <p14:creationId xmlns:p14="http://schemas.microsoft.com/office/powerpoint/2010/main" val="1626165173"/>
      </p:ext>
    </p:extLst>
  </p:cSld>
  <p:clrMapOvr>
    <a:masterClrMapping/>
  </p:clrMapOvr>
  <mc:AlternateContent xmlns:mc="http://schemas.openxmlformats.org/markup-compatibility/2006" xmlns:p14="http://schemas.microsoft.com/office/powerpoint/2010/main">
    <mc:Choice Requires="p14">
      <p:transition spd="slow" p14:dur="2000" advTm="14318"/>
    </mc:Choice>
    <mc:Fallback xmlns="">
      <p:transition spd="slow" advTm="1431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168"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58437"/>
            <a:ext cx="9144000" cy="1340309"/>
          </a:xfrm>
          <a:solidFill>
            <a:schemeClr val="accent1"/>
          </a:solidFill>
        </p:spPr>
        <p:txBody>
          <a:bodyPr vert="horz" rtlCol="0" anchor="ctr">
            <a:noAutofit/>
            <a:scene3d>
              <a:camera prst="orthographicFront"/>
              <a:lightRig rig="soft" dir="t"/>
            </a:scene3d>
            <a:sp3d prstMaterial="softEdge">
              <a:bevelT w="25400" h="25400"/>
            </a:sp3d>
          </a:bodyPr>
          <a:lstStyle/>
          <a:p>
            <a:pPr marL="0" indent="0" algn="ctr">
              <a:buNone/>
            </a:pPr>
            <a:r>
              <a:rPr lang="en-US" sz="4000" dirty="0">
                <a:solidFill>
                  <a:schemeClr val="bg1"/>
                </a:solidFill>
                <a:effectLst/>
              </a:rPr>
              <a:t>Price Linkages in the UNI-CGE Model </a:t>
            </a:r>
            <a:br>
              <a:rPr lang="en-US" sz="4000" dirty="0">
                <a:solidFill>
                  <a:schemeClr val="bg1"/>
                </a:solidFill>
                <a:effectLst/>
              </a:rPr>
            </a:br>
            <a:r>
              <a:rPr lang="en-US" sz="4000" dirty="0">
                <a:solidFill>
                  <a:schemeClr val="bg1"/>
                </a:solidFill>
                <a:effectLst/>
              </a:rPr>
              <a:t>Composite Output Price</a:t>
            </a:r>
          </a:p>
        </p:txBody>
      </p:sp>
      <p:sp>
        <p:nvSpPr>
          <p:cNvPr id="4" name="TextBox 3">
            <a:extLst>
              <a:ext uri="{FF2B5EF4-FFF2-40B4-BE49-F238E27FC236}">
                <a16:creationId xmlns:a16="http://schemas.microsoft.com/office/drawing/2014/main" id="{D5261CEB-384E-EA7D-8C32-BA7A2E34C273}"/>
              </a:ext>
            </a:extLst>
          </p:cNvPr>
          <p:cNvSpPr txBox="1"/>
          <p:nvPr/>
        </p:nvSpPr>
        <p:spPr>
          <a:xfrm>
            <a:off x="889861" y="4033727"/>
            <a:ext cx="7990668" cy="2677656"/>
          </a:xfrm>
          <a:prstGeom prst="rect">
            <a:avLst/>
          </a:prstGeom>
          <a:noFill/>
        </p:spPr>
        <p:txBody>
          <a:bodyPr wrap="square" rtlCol="0">
            <a:spAutoFit/>
          </a:bodyPr>
          <a:lstStyle/>
          <a:p>
            <a:r>
              <a:rPr lang="en-US" sz="2400" b="1" dirty="0"/>
              <a:t>The commodity sales price (PX) is the sum of the </a:t>
            </a:r>
            <a:r>
              <a:rPr lang="en-US" sz="2400" b="1" dirty="0">
                <a:solidFill>
                  <a:srgbClr val="FF0000"/>
                </a:solidFill>
              </a:rPr>
              <a:t>weighted</a:t>
            </a:r>
            <a:r>
              <a:rPr lang="en-US" sz="2400" b="1" dirty="0"/>
              <a:t> domestic price (PD) and the </a:t>
            </a:r>
            <a:r>
              <a:rPr lang="en-US" sz="2400" b="1" dirty="0">
                <a:solidFill>
                  <a:srgbClr val="FF0000"/>
                </a:solidFill>
              </a:rPr>
              <a:t>weighted</a:t>
            </a:r>
            <a:r>
              <a:rPr lang="en-US" sz="2400" b="1" dirty="0"/>
              <a:t> export (PE).</a:t>
            </a:r>
          </a:p>
          <a:p>
            <a:endParaRPr lang="en-US" sz="2400" b="1" dirty="0"/>
          </a:p>
          <a:p>
            <a:r>
              <a:rPr lang="en-US" sz="2400" b="1" dirty="0">
                <a:solidFill>
                  <a:srgbClr val="FF0000"/>
                </a:solidFill>
              </a:rPr>
              <a:t>Price weights </a:t>
            </a:r>
            <a:r>
              <a:rPr lang="en-US" sz="2400" b="1" dirty="0"/>
              <a:t>are the quantity shares of domestic (QD) and exported (QE) varieties in total supply of a commodity (QX).</a:t>
            </a:r>
          </a:p>
        </p:txBody>
      </p:sp>
      <p:sp>
        <p:nvSpPr>
          <p:cNvPr id="6" name="TextBox 5">
            <a:extLst>
              <a:ext uri="{FF2B5EF4-FFF2-40B4-BE49-F238E27FC236}">
                <a16:creationId xmlns:a16="http://schemas.microsoft.com/office/drawing/2014/main" id="{1CB77C05-0575-B5B5-02AC-3D5F0963715A}"/>
              </a:ext>
            </a:extLst>
          </p:cNvPr>
          <p:cNvSpPr txBox="1"/>
          <p:nvPr/>
        </p:nvSpPr>
        <p:spPr>
          <a:xfrm>
            <a:off x="889861" y="1362446"/>
            <a:ext cx="9916642" cy="2554545"/>
          </a:xfrm>
          <a:prstGeom prst="rect">
            <a:avLst/>
          </a:prstGeom>
          <a:noFill/>
        </p:spPr>
        <p:txBody>
          <a:bodyPr wrap="square">
            <a:spAutoFit/>
          </a:bodyPr>
          <a:lstStyle/>
          <a:p>
            <a:r>
              <a:rPr lang="en-US" sz="3200" b="0" dirty="0">
                <a:solidFill>
                  <a:srgbClr val="000000"/>
                </a:solidFill>
                <a:effectLst/>
                <a:latin typeface="Consolas" panose="020B0609020204030204" pitchFamily="49" charset="0"/>
              </a:rPr>
              <a:t>PX(c)= </a:t>
            </a:r>
          </a:p>
          <a:p>
            <a:endParaRPr lang="en-US" sz="3200" dirty="0">
              <a:solidFill>
                <a:srgbClr val="000000"/>
              </a:solidFill>
              <a:latin typeface="Consolas" panose="020B0609020204030204" pitchFamily="49" charset="0"/>
            </a:endParaRPr>
          </a:p>
          <a:p>
            <a:r>
              <a:rPr lang="en-US" sz="3200" b="0" dirty="0">
                <a:solidFill>
                  <a:srgbClr val="000000"/>
                </a:solidFill>
                <a:effectLst/>
                <a:latin typeface="Consolas" panose="020B0609020204030204" pitchFamily="49" charset="0"/>
              </a:rPr>
              <a:t> [PD(c)*(</a:t>
            </a:r>
            <a:r>
              <a:rPr lang="en-US" sz="3200" b="0" dirty="0">
                <a:solidFill>
                  <a:srgbClr val="FF0000"/>
                </a:solidFill>
                <a:effectLst/>
                <a:latin typeface="Consolas" panose="020B0609020204030204" pitchFamily="49" charset="0"/>
              </a:rPr>
              <a:t>QD(c)/QX(c)</a:t>
            </a:r>
            <a:r>
              <a:rPr lang="en-US" sz="3200" b="0" dirty="0">
                <a:effectLst/>
                <a:latin typeface="Consolas" panose="020B0609020204030204" pitchFamily="49" charset="0"/>
              </a:rPr>
              <a:t>)]</a:t>
            </a:r>
            <a:r>
              <a:rPr lang="en-US" sz="3200" b="0" dirty="0">
                <a:solidFill>
                  <a:srgbClr val="FF0000"/>
                </a:solidFill>
                <a:effectLst/>
                <a:latin typeface="Consolas" panose="020B0609020204030204" pitchFamily="49" charset="0"/>
              </a:rPr>
              <a:t> </a:t>
            </a:r>
            <a:r>
              <a:rPr lang="en-US" sz="3200" b="0" dirty="0">
                <a:solidFill>
                  <a:srgbClr val="000000"/>
                </a:solidFill>
                <a:effectLst/>
                <a:latin typeface="Consolas" panose="020B0609020204030204" pitchFamily="49" charset="0"/>
              </a:rPr>
              <a:t>+</a:t>
            </a:r>
          </a:p>
          <a:p>
            <a:endParaRPr lang="en-US" sz="3200" dirty="0">
              <a:solidFill>
                <a:srgbClr val="000000"/>
              </a:solidFill>
              <a:latin typeface="Consolas" panose="020B0609020204030204" pitchFamily="49" charset="0"/>
            </a:endParaRPr>
          </a:p>
          <a:p>
            <a:r>
              <a:rPr lang="en-US" sz="3200" b="0" dirty="0">
                <a:solidFill>
                  <a:srgbClr val="000000"/>
                </a:solidFill>
                <a:effectLst/>
                <a:latin typeface="Consolas" panose="020B0609020204030204" pitchFamily="49" charset="0"/>
              </a:rPr>
              <a:t> [PE(c)*(</a:t>
            </a:r>
            <a:r>
              <a:rPr lang="en-US" sz="3200" b="0" dirty="0">
                <a:solidFill>
                  <a:srgbClr val="FF0000"/>
                </a:solidFill>
                <a:effectLst/>
                <a:latin typeface="Consolas" panose="020B0609020204030204" pitchFamily="49" charset="0"/>
              </a:rPr>
              <a:t>QE(c)/QX(c)</a:t>
            </a:r>
            <a:r>
              <a:rPr lang="en-US" sz="3200" b="0" dirty="0">
                <a:effectLst/>
                <a:latin typeface="Consolas" panose="020B0609020204030204" pitchFamily="49" charset="0"/>
              </a:rPr>
              <a:t>)];</a:t>
            </a:r>
          </a:p>
        </p:txBody>
      </p:sp>
      <p:pic>
        <p:nvPicPr>
          <p:cNvPr id="8" name="Slide 11 23564672_1678138614">
            <a:hlinkClick r:id="" action="ppaction://media"/>
            <a:extLst>
              <a:ext uri="{FF2B5EF4-FFF2-40B4-BE49-F238E27FC236}">
                <a16:creationId xmlns:a16="http://schemas.microsoft.com/office/drawing/2014/main" id="{637FEF65-1114-EA45-C201-2F3612F7FDA1}"/>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430375" y="6289743"/>
            <a:ext cx="406400" cy="406400"/>
          </a:xfrm>
          <a:prstGeom prst="rect">
            <a:avLst/>
          </a:prstGeom>
        </p:spPr>
      </p:pic>
      <p:pic>
        <p:nvPicPr>
          <p:cNvPr id="2" name="Picture 1" descr="A blue sign with white text&#10;&#10;Description automatically generated">
            <a:extLst>
              <a:ext uri="{FF2B5EF4-FFF2-40B4-BE49-F238E27FC236}">
                <a16:creationId xmlns:a16="http://schemas.microsoft.com/office/drawing/2014/main" id="{4317660E-632D-27D2-CCA1-83696D464BA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8646" y="6279472"/>
            <a:ext cx="737461" cy="431911"/>
          </a:xfrm>
          <a:prstGeom prst="rect">
            <a:avLst/>
          </a:prstGeom>
        </p:spPr>
      </p:pic>
    </p:spTree>
    <p:custDataLst>
      <p:tags r:id="rId1"/>
    </p:custDataLst>
    <p:extLst>
      <p:ext uri="{BB962C8B-B14F-4D97-AF65-F5344CB8AC3E}">
        <p14:creationId xmlns:p14="http://schemas.microsoft.com/office/powerpoint/2010/main" val="146288835"/>
      </p:ext>
    </p:extLst>
  </p:cSld>
  <p:clrMapOvr>
    <a:masterClrMapping/>
  </p:clrMapOvr>
  <mc:AlternateContent xmlns:mc="http://schemas.openxmlformats.org/markup-compatibility/2006" xmlns:p14="http://schemas.microsoft.com/office/powerpoint/2010/main">
    <mc:Choice Requires="p14">
      <p:transition spd="slow" p14:dur="2000" advTm="85045"/>
    </mc:Choice>
    <mc:Fallback xmlns="">
      <p:transition spd="slow" advTm="8504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328"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58437"/>
            <a:ext cx="9144000" cy="1599657"/>
          </a:xfrm>
          <a:solidFill>
            <a:schemeClr val="accent1"/>
          </a:solidFill>
        </p:spPr>
        <p:txBody>
          <a:bodyPr vert="horz" rtlCol="0" anchor="ctr">
            <a:noAutofit/>
            <a:scene3d>
              <a:camera prst="orthographicFront"/>
              <a:lightRig rig="soft" dir="t"/>
            </a:scene3d>
            <a:sp3d prstMaterial="softEdge">
              <a:bevelT w="25400" h="25400"/>
            </a:sp3d>
          </a:bodyPr>
          <a:lstStyle/>
          <a:p>
            <a:pPr marL="0" indent="0" algn="ctr">
              <a:buNone/>
            </a:pPr>
            <a:r>
              <a:rPr lang="en-US" sz="4000" dirty="0">
                <a:solidFill>
                  <a:schemeClr val="bg1"/>
                </a:solidFill>
                <a:effectLst/>
              </a:rPr>
              <a:t>Price Linkages in the UNI-CGE Model</a:t>
            </a:r>
            <a:br>
              <a:rPr lang="en-US" sz="4000" dirty="0">
                <a:solidFill>
                  <a:schemeClr val="bg1"/>
                </a:solidFill>
                <a:effectLst/>
              </a:rPr>
            </a:br>
            <a:r>
              <a:rPr lang="en-US" sz="4000" dirty="0">
                <a:solidFill>
                  <a:schemeClr val="bg1"/>
                </a:solidFill>
                <a:effectLst/>
              </a:rPr>
              <a:t> Export Price and World Price</a:t>
            </a:r>
          </a:p>
        </p:txBody>
      </p:sp>
      <p:sp>
        <p:nvSpPr>
          <p:cNvPr id="23" name="TextBox 22">
            <a:extLst>
              <a:ext uri="{FF2B5EF4-FFF2-40B4-BE49-F238E27FC236}">
                <a16:creationId xmlns:a16="http://schemas.microsoft.com/office/drawing/2014/main" id="{AD163540-AC40-4392-AC2A-9F3108FB70FF}"/>
              </a:ext>
            </a:extLst>
          </p:cNvPr>
          <p:cNvSpPr txBox="1"/>
          <p:nvPr/>
        </p:nvSpPr>
        <p:spPr>
          <a:xfrm>
            <a:off x="914400" y="2057400"/>
            <a:ext cx="7643799" cy="584775"/>
          </a:xfrm>
          <a:prstGeom prst="rect">
            <a:avLst/>
          </a:prstGeom>
          <a:noFill/>
        </p:spPr>
        <p:txBody>
          <a:bodyPr wrap="square">
            <a:spAutoFit/>
          </a:bodyPr>
          <a:lstStyle/>
          <a:p>
            <a:r>
              <a:rPr lang="pt-BR" sz="3200" b="0" dirty="0">
                <a:solidFill>
                  <a:srgbClr val="000000"/>
                </a:solidFill>
                <a:effectLst/>
                <a:latin typeface="Consolas" panose="020B0609020204030204" pitchFamily="49" charset="0"/>
              </a:rPr>
              <a:t>PE(c) = (1 - TE(c))*EXR*PWE(C);</a:t>
            </a:r>
            <a:endParaRPr lang="pt-BR" sz="3200" b="0" dirty="0">
              <a:solidFill>
                <a:srgbClr val="D4D4D4"/>
              </a:solidFill>
              <a:effectLst/>
              <a:latin typeface="Consolas" panose="020B0609020204030204" pitchFamily="49" charset="0"/>
            </a:endParaRPr>
          </a:p>
        </p:txBody>
      </p:sp>
      <p:sp>
        <p:nvSpPr>
          <p:cNvPr id="24" name="Teardrop 23">
            <a:extLst>
              <a:ext uri="{FF2B5EF4-FFF2-40B4-BE49-F238E27FC236}">
                <a16:creationId xmlns:a16="http://schemas.microsoft.com/office/drawing/2014/main" id="{7DFD0337-9FC8-6DB6-0B9E-A6E1C37F23C6}"/>
              </a:ext>
            </a:extLst>
          </p:cNvPr>
          <p:cNvSpPr/>
          <p:nvPr/>
        </p:nvSpPr>
        <p:spPr>
          <a:xfrm rot="17597306">
            <a:off x="6726445" y="3302684"/>
            <a:ext cx="1873027" cy="2239995"/>
          </a:xfrm>
          <a:prstGeom prst="teardrop">
            <a:avLst>
              <a:gd name="adj" fmla="val 146436"/>
            </a:avLst>
          </a:prstGeom>
          <a:solidFill>
            <a:srgbClr val="4E67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ardrop 24">
            <a:extLst>
              <a:ext uri="{FF2B5EF4-FFF2-40B4-BE49-F238E27FC236}">
                <a16:creationId xmlns:a16="http://schemas.microsoft.com/office/drawing/2014/main" id="{1D31F068-B391-9404-EDCC-18A7236EF651}"/>
              </a:ext>
            </a:extLst>
          </p:cNvPr>
          <p:cNvSpPr/>
          <p:nvPr/>
        </p:nvSpPr>
        <p:spPr>
          <a:xfrm rot="170665">
            <a:off x="913108" y="3204101"/>
            <a:ext cx="1916504" cy="1408043"/>
          </a:xfrm>
          <a:prstGeom prst="teardrop">
            <a:avLst>
              <a:gd name="adj" fmla="val 192064"/>
            </a:avLst>
          </a:prstGeom>
          <a:solidFill>
            <a:srgbClr val="4E67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ardrop 25">
            <a:extLst>
              <a:ext uri="{FF2B5EF4-FFF2-40B4-BE49-F238E27FC236}">
                <a16:creationId xmlns:a16="http://schemas.microsoft.com/office/drawing/2014/main" id="{41E45D66-5F2B-9046-550E-2D26D9E2E0D3}"/>
              </a:ext>
            </a:extLst>
          </p:cNvPr>
          <p:cNvSpPr/>
          <p:nvPr/>
        </p:nvSpPr>
        <p:spPr>
          <a:xfrm>
            <a:off x="3231992" y="3198973"/>
            <a:ext cx="1916504" cy="1883951"/>
          </a:xfrm>
          <a:prstGeom prst="teardrop">
            <a:avLst>
              <a:gd name="adj" fmla="val 163748"/>
            </a:avLst>
          </a:prstGeom>
          <a:solidFill>
            <a:srgbClr val="4E67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EXR is the exchange rate</a:t>
            </a:r>
          </a:p>
        </p:txBody>
      </p:sp>
      <p:sp>
        <p:nvSpPr>
          <p:cNvPr id="27" name="TextBox 26">
            <a:extLst>
              <a:ext uri="{FF2B5EF4-FFF2-40B4-BE49-F238E27FC236}">
                <a16:creationId xmlns:a16="http://schemas.microsoft.com/office/drawing/2014/main" id="{CAB38B38-8853-BD47-46E8-4359BD4F2FEF}"/>
              </a:ext>
            </a:extLst>
          </p:cNvPr>
          <p:cNvSpPr txBox="1"/>
          <p:nvPr/>
        </p:nvSpPr>
        <p:spPr>
          <a:xfrm>
            <a:off x="914400" y="5512412"/>
            <a:ext cx="7948599" cy="1323439"/>
          </a:xfrm>
          <a:prstGeom prst="rect">
            <a:avLst/>
          </a:prstGeom>
          <a:noFill/>
        </p:spPr>
        <p:txBody>
          <a:bodyPr wrap="square" rtlCol="0">
            <a:spAutoFit/>
          </a:bodyPr>
          <a:lstStyle/>
          <a:p>
            <a:r>
              <a:rPr lang="en-US" sz="2400" b="1" dirty="0"/>
              <a:t>PE is the domestic price of the export,  inclusive of the export tax. </a:t>
            </a:r>
            <a:br>
              <a:rPr lang="en-US" sz="2400" b="1" dirty="0"/>
            </a:br>
            <a:endParaRPr lang="en-US" sz="3200" b="1" dirty="0"/>
          </a:p>
        </p:txBody>
      </p:sp>
      <p:sp>
        <p:nvSpPr>
          <p:cNvPr id="28" name="TextBox 27">
            <a:extLst>
              <a:ext uri="{FF2B5EF4-FFF2-40B4-BE49-F238E27FC236}">
                <a16:creationId xmlns:a16="http://schemas.microsoft.com/office/drawing/2014/main" id="{2A64BFD1-8626-BF1F-1813-56D0C2E257D9}"/>
              </a:ext>
            </a:extLst>
          </p:cNvPr>
          <p:cNvSpPr txBox="1"/>
          <p:nvPr/>
        </p:nvSpPr>
        <p:spPr>
          <a:xfrm>
            <a:off x="6743927" y="3811292"/>
            <a:ext cx="2070446" cy="1200329"/>
          </a:xfrm>
          <a:prstGeom prst="rect">
            <a:avLst/>
          </a:prstGeom>
          <a:noFill/>
        </p:spPr>
        <p:txBody>
          <a:bodyPr wrap="square" rtlCol="0">
            <a:spAutoFit/>
          </a:bodyPr>
          <a:lstStyle/>
          <a:p>
            <a:r>
              <a:rPr lang="en-US" dirty="0">
                <a:solidFill>
                  <a:schemeClr val="bg1"/>
                </a:solidFill>
              </a:rPr>
              <a:t>PWE is the</a:t>
            </a:r>
          </a:p>
          <a:p>
            <a:r>
              <a:rPr lang="en-US" dirty="0">
                <a:solidFill>
                  <a:schemeClr val="bg1"/>
                </a:solidFill>
              </a:rPr>
              <a:t>world price of </a:t>
            </a:r>
          </a:p>
          <a:p>
            <a:r>
              <a:rPr lang="en-US" dirty="0">
                <a:solidFill>
                  <a:schemeClr val="bg1"/>
                </a:solidFill>
              </a:rPr>
              <a:t>the export, in foreign currency</a:t>
            </a:r>
          </a:p>
        </p:txBody>
      </p:sp>
      <p:sp>
        <p:nvSpPr>
          <p:cNvPr id="5" name="TextBox 4">
            <a:extLst>
              <a:ext uri="{FF2B5EF4-FFF2-40B4-BE49-F238E27FC236}">
                <a16:creationId xmlns:a16="http://schemas.microsoft.com/office/drawing/2014/main" id="{27F9968E-209B-2EC5-8C8F-4898B33EEE94}"/>
              </a:ext>
            </a:extLst>
          </p:cNvPr>
          <p:cNvSpPr txBox="1"/>
          <p:nvPr/>
        </p:nvSpPr>
        <p:spPr>
          <a:xfrm>
            <a:off x="1414160" y="3435748"/>
            <a:ext cx="1100440" cy="923330"/>
          </a:xfrm>
          <a:prstGeom prst="rect">
            <a:avLst/>
          </a:prstGeom>
          <a:noFill/>
        </p:spPr>
        <p:txBody>
          <a:bodyPr wrap="square" rtlCol="0">
            <a:spAutoFit/>
          </a:bodyPr>
          <a:lstStyle/>
          <a:p>
            <a:pPr algn="ctr"/>
            <a:r>
              <a:rPr lang="en-US" dirty="0">
                <a:solidFill>
                  <a:schemeClr val="bg1"/>
                </a:solidFill>
              </a:rPr>
              <a:t>TE is the export tax rate</a:t>
            </a:r>
          </a:p>
        </p:txBody>
      </p:sp>
      <p:pic>
        <p:nvPicPr>
          <p:cNvPr id="2" name="Domestic export price 30665166_1710938269">
            <a:hlinkClick r:id="" action="ppaction://media"/>
            <a:extLst>
              <a:ext uri="{FF2B5EF4-FFF2-40B4-BE49-F238E27FC236}">
                <a16:creationId xmlns:a16="http://schemas.microsoft.com/office/drawing/2014/main" id="{BBACF9AB-2B22-75C8-781C-5422FC37D68E}"/>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52883" y="6262931"/>
            <a:ext cx="406400" cy="406400"/>
          </a:xfrm>
          <a:prstGeom prst="rect">
            <a:avLst/>
          </a:prstGeom>
        </p:spPr>
      </p:pic>
    </p:spTree>
    <p:custDataLst>
      <p:tags r:id="rId1"/>
    </p:custDataLst>
    <p:extLst>
      <p:ext uri="{BB962C8B-B14F-4D97-AF65-F5344CB8AC3E}">
        <p14:creationId xmlns:p14="http://schemas.microsoft.com/office/powerpoint/2010/main" val="4001953268"/>
      </p:ext>
    </p:extLst>
  </p:cSld>
  <p:clrMapOvr>
    <a:masterClrMapping/>
  </p:clrMapOvr>
  <mc:AlternateContent xmlns:mc="http://schemas.openxmlformats.org/markup-compatibility/2006" xmlns:p14="http://schemas.microsoft.com/office/powerpoint/2010/main">
    <mc:Choice Requires="p14">
      <p:transition spd="slow" p14:dur="2000" advTm="85045"/>
    </mc:Choice>
    <mc:Fallback xmlns="">
      <p:transition spd="slow" advTm="8504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400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72156"/>
            <a:ext cx="9144000" cy="1924756"/>
          </a:xfrm>
          <a:solidFill>
            <a:schemeClr val="accent1"/>
          </a:solidFill>
        </p:spPr>
        <p:txBody>
          <a:bodyPr vert="horz" rtlCol="0" anchor="ctr">
            <a:noAutofit/>
            <a:scene3d>
              <a:camera prst="orthographicFront"/>
              <a:lightRig rig="soft" dir="t"/>
            </a:scene3d>
            <a:sp3d prstMaterial="softEdge">
              <a:bevelT w="25400" h="25400"/>
            </a:sp3d>
          </a:bodyPr>
          <a:lstStyle/>
          <a:p>
            <a:pPr marL="0" indent="0" algn="ctr">
              <a:buNone/>
            </a:pPr>
            <a:r>
              <a:rPr lang="en-US" sz="4000" dirty="0">
                <a:solidFill>
                  <a:schemeClr val="bg1"/>
                </a:solidFill>
                <a:effectLst/>
              </a:rPr>
              <a:t>Price Linkages</a:t>
            </a:r>
            <a:br>
              <a:rPr lang="en-US" sz="4000" dirty="0">
                <a:solidFill>
                  <a:schemeClr val="bg1"/>
                </a:solidFill>
                <a:effectLst/>
              </a:rPr>
            </a:br>
            <a:r>
              <a:rPr lang="en-US" sz="4000" dirty="0">
                <a:solidFill>
                  <a:schemeClr val="bg1"/>
                </a:solidFill>
                <a:effectLst/>
              </a:rPr>
              <a:t>Activity Output Price with Multiple Commodity Outputs</a:t>
            </a:r>
          </a:p>
        </p:txBody>
      </p:sp>
      <p:sp>
        <p:nvSpPr>
          <p:cNvPr id="5" name="TextBox 4">
            <a:extLst>
              <a:ext uri="{FF2B5EF4-FFF2-40B4-BE49-F238E27FC236}">
                <a16:creationId xmlns:a16="http://schemas.microsoft.com/office/drawing/2014/main" id="{40BEE0D3-E6DB-7305-878E-909C4105B5F7}"/>
              </a:ext>
            </a:extLst>
          </p:cNvPr>
          <p:cNvSpPr txBox="1"/>
          <p:nvPr/>
        </p:nvSpPr>
        <p:spPr>
          <a:xfrm>
            <a:off x="2512906" y="2207756"/>
            <a:ext cx="3659695" cy="830997"/>
          </a:xfrm>
          <a:prstGeom prst="rect">
            <a:avLst/>
          </a:prstGeom>
          <a:solidFill>
            <a:srgbClr val="7030A0"/>
          </a:solidFill>
        </p:spPr>
        <p:txBody>
          <a:bodyPr wrap="square" rtlCol="0">
            <a:spAutoFit/>
          </a:bodyPr>
          <a:lstStyle/>
          <a:p>
            <a:pPr algn="ctr"/>
            <a:r>
              <a:rPr lang="en-US" sz="2400" b="1" dirty="0">
                <a:solidFill>
                  <a:schemeClr val="bg1"/>
                </a:solidFill>
              </a:rPr>
              <a:t>Activity output price</a:t>
            </a:r>
          </a:p>
          <a:p>
            <a:pPr algn="ctr"/>
            <a:r>
              <a:rPr lang="en-US" sz="2400" b="1" dirty="0">
                <a:solidFill>
                  <a:schemeClr val="bg1"/>
                </a:solidFill>
              </a:rPr>
              <a:t>PA</a:t>
            </a:r>
          </a:p>
        </p:txBody>
      </p:sp>
      <p:sp>
        <p:nvSpPr>
          <p:cNvPr id="15" name="TextBox 14">
            <a:extLst>
              <a:ext uri="{FF2B5EF4-FFF2-40B4-BE49-F238E27FC236}">
                <a16:creationId xmlns:a16="http://schemas.microsoft.com/office/drawing/2014/main" id="{0BA67CE7-8B68-8A48-3EA2-405ED9A2461E}"/>
              </a:ext>
            </a:extLst>
          </p:cNvPr>
          <p:cNvSpPr txBox="1"/>
          <p:nvPr/>
        </p:nvSpPr>
        <p:spPr>
          <a:xfrm>
            <a:off x="4572000" y="3845871"/>
            <a:ext cx="3730895" cy="830997"/>
          </a:xfrm>
          <a:prstGeom prst="rect">
            <a:avLst/>
          </a:prstGeom>
          <a:solidFill>
            <a:schemeClr val="accent4">
              <a:lumMod val="75000"/>
            </a:schemeClr>
          </a:solidFill>
        </p:spPr>
        <p:txBody>
          <a:bodyPr wrap="square" rtlCol="0">
            <a:spAutoFit/>
          </a:bodyPr>
          <a:lstStyle/>
          <a:p>
            <a:pPr algn="ctr"/>
            <a:r>
              <a:rPr lang="en-US" sz="2400" b="1" dirty="0">
                <a:solidFill>
                  <a:schemeClr val="bg1"/>
                </a:solidFill>
              </a:rPr>
              <a:t>Weighted price of X2</a:t>
            </a:r>
          </a:p>
          <a:p>
            <a:pPr algn="ctr"/>
            <a:r>
              <a:rPr lang="en-US" sz="2400" b="1" dirty="0">
                <a:solidFill>
                  <a:schemeClr val="bg1"/>
                </a:solidFill>
              </a:rPr>
              <a:t>Weight * PX(x2)</a:t>
            </a:r>
          </a:p>
        </p:txBody>
      </p:sp>
      <p:sp>
        <p:nvSpPr>
          <p:cNvPr id="16" name="TextBox 15">
            <a:extLst>
              <a:ext uri="{FF2B5EF4-FFF2-40B4-BE49-F238E27FC236}">
                <a16:creationId xmlns:a16="http://schemas.microsoft.com/office/drawing/2014/main" id="{F3054B80-143F-B1BC-8C65-5264D11A88F3}"/>
              </a:ext>
            </a:extLst>
          </p:cNvPr>
          <p:cNvSpPr txBox="1"/>
          <p:nvPr/>
        </p:nvSpPr>
        <p:spPr>
          <a:xfrm>
            <a:off x="308937" y="3822956"/>
            <a:ext cx="3879642" cy="830997"/>
          </a:xfrm>
          <a:prstGeom prst="rect">
            <a:avLst/>
          </a:prstGeom>
          <a:solidFill>
            <a:schemeClr val="accent4">
              <a:lumMod val="75000"/>
            </a:schemeClr>
          </a:solidFill>
        </p:spPr>
        <p:txBody>
          <a:bodyPr wrap="square" rtlCol="0">
            <a:spAutoFit/>
          </a:bodyPr>
          <a:lstStyle/>
          <a:p>
            <a:pPr algn="ctr"/>
            <a:r>
              <a:rPr lang="en-US" sz="2400" b="1" dirty="0">
                <a:solidFill>
                  <a:schemeClr val="bg1"/>
                </a:solidFill>
              </a:rPr>
              <a:t>Weighted price of X1 </a:t>
            </a:r>
          </a:p>
          <a:p>
            <a:pPr algn="ctr"/>
            <a:r>
              <a:rPr lang="en-US" sz="2400" b="1" dirty="0">
                <a:solidFill>
                  <a:schemeClr val="bg1"/>
                </a:solidFill>
              </a:rPr>
              <a:t>Weight * PX(x1)</a:t>
            </a:r>
          </a:p>
        </p:txBody>
      </p:sp>
      <p:cxnSp>
        <p:nvCxnSpPr>
          <p:cNvPr id="22" name="Straight Connector 21">
            <a:extLst>
              <a:ext uri="{FF2B5EF4-FFF2-40B4-BE49-F238E27FC236}">
                <a16:creationId xmlns:a16="http://schemas.microsoft.com/office/drawing/2014/main" id="{F122F810-6D70-A3DC-1A06-855056AC607C}"/>
              </a:ext>
            </a:extLst>
          </p:cNvPr>
          <p:cNvCxnSpPr>
            <a:cxnSpLocks/>
            <a:stCxn id="15" idx="0"/>
            <a:endCxn id="5" idx="2"/>
          </p:cNvCxnSpPr>
          <p:nvPr/>
        </p:nvCxnSpPr>
        <p:spPr>
          <a:xfrm flipH="1" flipV="1">
            <a:off x="4342754" y="3038753"/>
            <a:ext cx="2094694" cy="807118"/>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3E212E6A-AC01-AEE1-9D10-DA81E0BB661A}"/>
              </a:ext>
            </a:extLst>
          </p:cNvPr>
          <p:cNvCxnSpPr>
            <a:cxnSpLocks/>
            <a:stCxn id="16" idx="0"/>
            <a:endCxn id="5" idx="2"/>
          </p:cNvCxnSpPr>
          <p:nvPr/>
        </p:nvCxnSpPr>
        <p:spPr>
          <a:xfrm flipV="1">
            <a:off x="2248758" y="3038753"/>
            <a:ext cx="2093996" cy="784203"/>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92B72F4-67A2-A830-551F-8BEDE3990B88}"/>
              </a:ext>
            </a:extLst>
          </p:cNvPr>
          <p:cNvSpPr txBox="1"/>
          <p:nvPr/>
        </p:nvSpPr>
        <p:spPr>
          <a:xfrm flipH="1">
            <a:off x="851115" y="4875501"/>
            <a:ext cx="8077200" cy="1569660"/>
          </a:xfrm>
          <a:prstGeom prst="rect">
            <a:avLst/>
          </a:prstGeom>
          <a:noFill/>
        </p:spPr>
        <p:txBody>
          <a:bodyPr wrap="square" rtlCol="0">
            <a:spAutoFit/>
          </a:bodyPr>
          <a:lstStyle/>
          <a:p>
            <a:r>
              <a:rPr lang="en-US" sz="3200" b="1" dirty="0"/>
              <a:t>If the activity produces more than one commodity, the activity price is the weighted sum of commodity sales prices.   </a:t>
            </a:r>
          </a:p>
        </p:txBody>
      </p:sp>
      <p:pic>
        <p:nvPicPr>
          <p:cNvPr id="12" name="Slide 13 23564871_1678139212">
            <a:hlinkClick r:id="" action="ppaction://media"/>
            <a:extLst>
              <a:ext uri="{FF2B5EF4-FFF2-40B4-BE49-F238E27FC236}">
                <a16:creationId xmlns:a16="http://schemas.microsoft.com/office/drawing/2014/main" id="{935E273A-AA22-0587-0324-9DC738909E7E}"/>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445615" y="6346229"/>
            <a:ext cx="406400" cy="406400"/>
          </a:xfrm>
          <a:prstGeom prst="rect">
            <a:avLst/>
          </a:prstGeom>
        </p:spPr>
      </p:pic>
      <p:pic>
        <p:nvPicPr>
          <p:cNvPr id="2" name="Picture 1" descr="A blue sign with white text&#10;&#10;Description automatically generated">
            <a:extLst>
              <a:ext uri="{FF2B5EF4-FFF2-40B4-BE49-F238E27FC236}">
                <a16:creationId xmlns:a16="http://schemas.microsoft.com/office/drawing/2014/main" id="{A43B2F8B-793B-DE84-E251-440FF7A3341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200" y="6279554"/>
            <a:ext cx="807746" cy="473075"/>
          </a:xfrm>
          <a:prstGeom prst="rect">
            <a:avLst/>
          </a:prstGeom>
        </p:spPr>
      </p:pic>
    </p:spTree>
    <p:custDataLst>
      <p:tags r:id="rId1"/>
    </p:custDataLst>
    <p:extLst>
      <p:ext uri="{BB962C8B-B14F-4D97-AF65-F5344CB8AC3E}">
        <p14:creationId xmlns:p14="http://schemas.microsoft.com/office/powerpoint/2010/main" val="2564434411"/>
      </p:ext>
    </p:extLst>
  </p:cSld>
  <p:clrMapOvr>
    <a:masterClrMapping/>
  </p:clrMapOvr>
  <mc:AlternateContent xmlns:mc="http://schemas.openxmlformats.org/markup-compatibility/2006" xmlns:p14="http://schemas.microsoft.com/office/powerpoint/2010/main">
    <mc:Choice Requires="p14">
      <p:transition spd="slow" p14:dur="2000" advTm="14318"/>
    </mc:Choice>
    <mc:Fallback xmlns="">
      <p:transition spd="slow" advTm="1431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7568"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12"/>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58436"/>
            <a:ext cx="9144000" cy="1340932"/>
          </a:xfrm>
          <a:solidFill>
            <a:schemeClr val="accent1"/>
          </a:solidFill>
        </p:spPr>
        <p:txBody>
          <a:bodyPr vert="horz" rtlCol="0" anchor="ctr">
            <a:noAutofit/>
            <a:scene3d>
              <a:camera prst="orthographicFront"/>
              <a:lightRig rig="soft" dir="t"/>
            </a:scene3d>
            <a:sp3d prstMaterial="softEdge">
              <a:bevelT w="25400" h="25400"/>
            </a:sp3d>
          </a:bodyPr>
          <a:lstStyle/>
          <a:p>
            <a:pPr marL="0" indent="0" algn="ctr">
              <a:buNone/>
            </a:pPr>
            <a:r>
              <a:rPr lang="en-US" sz="4000" dirty="0">
                <a:solidFill>
                  <a:schemeClr val="bg1"/>
                </a:solidFill>
                <a:effectLst/>
              </a:rPr>
              <a:t>Price Linkages in the UNI-CGE Model</a:t>
            </a:r>
            <a:br>
              <a:rPr lang="en-US" sz="4000" dirty="0">
                <a:solidFill>
                  <a:schemeClr val="bg1"/>
                </a:solidFill>
                <a:effectLst/>
              </a:rPr>
            </a:br>
            <a:r>
              <a:rPr lang="en-US" sz="4000" dirty="0">
                <a:solidFill>
                  <a:schemeClr val="bg1"/>
                </a:solidFill>
                <a:effectLst/>
              </a:rPr>
              <a:t>Activity and Commodity Sales Prices</a:t>
            </a:r>
          </a:p>
        </p:txBody>
      </p:sp>
      <p:sp>
        <p:nvSpPr>
          <p:cNvPr id="23" name="TextBox 22">
            <a:extLst>
              <a:ext uri="{FF2B5EF4-FFF2-40B4-BE49-F238E27FC236}">
                <a16:creationId xmlns:a16="http://schemas.microsoft.com/office/drawing/2014/main" id="{AD163540-AC40-4392-AC2A-9F3108FB70FF}"/>
              </a:ext>
            </a:extLst>
          </p:cNvPr>
          <p:cNvSpPr txBox="1"/>
          <p:nvPr/>
        </p:nvSpPr>
        <p:spPr>
          <a:xfrm>
            <a:off x="924732" y="1367907"/>
            <a:ext cx="7348780" cy="584775"/>
          </a:xfrm>
          <a:prstGeom prst="rect">
            <a:avLst/>
          </a:prstGeom>
          <a:noFill/>
        </p:spPr>
        <p:txBody>
          <a:bodyPr wrap="square">
            <a:spAutoFit/>
          </a:bodyPr>
          <a:lstStyle/>
          <a:p>
            <a:r>
              <a:rPr lang="pt-BR" sz="3200" b="0" dirty="0">
                <a:solidFill>
                  <a:srgbClr val="000000"/>
                </a:solidFill>
                <a:effectLst/>
                <a:latin typeface="Consolas" panose="020B0609020204030204" pitchFamily="49" charset="0"/>
              </a:rPr>
              <a:t>PA(a)= </a:t>
            </a:r>
            <a:r>
              <a:rPr lang="pt-BR" sz="3200" b="1" dirty="0">
                <a:solidFill>
                  <a:srgbClr val="0000B3"/>
                </a:solidFill>
                <a:effectLst/>
                <a:latin typeface="Consolas" panose="020B0609020204030204" pitchFamily="49" charset="0"/>
              </a:rPr>
              <a:t>SUM</a:t>
            </a:r>
            <a:r>
              <a:rPr lang="pt-BR" sz="3200" b="0" dirty="0">
                <a:solidFill>
                  <a:srgbClr val="000000"/>
                </a:solidFill>
                <a:effectLst/>
                <a:latin typeface="Consolas" panose="020B0609020204030204" pitchFamily="49" charset="0"/>
              </a:rPr>
              <a:t>(a,PX(c)*theta(a,c));</a:t>
            </a:r>
            <a:endParaRPr lang="pt-BR" sz="3200" b="0" dirty="0">
              <a:solidFill>
                <a:srgbClr val="D4D4D4"/>
              </a:solidFill>
              <a:effectLst/>
              <a:latin typeface="Consolas" panose="020B0609020204030204" pitchFamily="49" charset="0"/>
            </a:endParaRPr>
          </a:p>
        </p:txBody>
      </p:sp>
      <p:sp>
        <p:nvSpPr>
          <p:cNvPr id="24" name="Teardrop 23">
            <a:extLst>
              <a:ext uri="{FF2B5EF4-FFF2-40B4-BE49-F238E27FC236}">
                <a16:creationId xmlns:a16="http://schemas.microsoft.com/office/drawing/2014/main" id="{7DFD0337-9FC8-6DB6-0B9E-A6E1C37F23C6}"/>
              </a:ext>
            </a:extLst>
          </p:cNvPr>
          <p:cNvSpPr/>
          <p:nvPr/>
        </p:nvSpPr>
        <p:spPr>
          <a:xfrm rot="17145001">
            <a:off x="5972684" y="2065619"/>
            <a:ext cx="2187682" cy="2800168"/>
          </a:xfrm>
          <a:prstGeom prst="teardrop">
            <a:avLst>
              <a:gd name="adj" fmla="val 104023"/>
            </a:avLst>
          </a:prstGeom>
          <a:solidFill>
            <a:srgbClr val="4E67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ardrop 24">
            <a:extLst>
              <a:ext uri="{FF2B5EF4-FFF2-40B4-BE49-F238E27FC236}">
                <a16:creationId xmlns:a16="http://schemas.microsoft.com/office/drawing/2014/main" id="{1D31F068-B391-9404-EDCC-18A7236EF651}"/>
              </a:ext>
            </a:extLst>
          </p:cNvPr>
          <p:cNvSpPr/>
          <p:nvPr/>
        </p:nvSpPr>
        <p:spPr>
          <a:xfrm rot="18953074">
            <a:off x="270294" y="2419883"/>
            <a:ext cx="2177448" cy="2169125"/>
          </a:xfrm>
          <a:prstGeom prst="teardrop">
            <a:avLst>
              <a:gd name="adj" fmla="val 101395"/>
            </a:avLst>
          </a:prstGeom>
          <a:solidFill>
            <a:srgbClr val="4E67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ardrop 25">
            <a:extLst>
              <a:ext uri="{FF2B5EF4-FFF2-40B4-BE49-F238E27FC236}">
                <a16:creationId xmlns:a16="http://schemas.microsoft.com/office/drawing/2014/main" id="{41E45D66-5F2B-9046-550E-2D26D9E2E0D3}"/>
              </a:ext>
            </a:extLst>
          </p:cNvPr>
          <p:cNvSpPr/>
          <p:nvPr/>
        </p:nvSpPr>
        <p:spPr>
          <a:xfrm rot="18868999">
            <a:off x="3201037" y="2569186"/>
            <a:ext cx="1966811" cy="2036092"/>
          </a:xfrm>
          <a:prstGeom prst="teardrop">
            <a:avLst>
              <a:gd name="adj" fmla="val 117916"/>
            </a:avLst>
          </a:prstGeom>
          <a:solidFill>
            <a:srgbClr val="4E67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AB38B38-8853-BD47-46E8-4359BD4F2FEF}"/>
              </a:ext>
            </a:extLst>
          </p:cNvPr>
          <p:cNvSpPr txBox="1"/>
          <p:nvPr/>
        </p:nvSpPr>
        <p:spPr>
          <a:xfrm>
            <a:off x="924732" y="4787329"/>
            <a:ext cx="8406003" cy="1815882"/>
          </a:xfrm>
          <a:prstGeom prst="rect">
            <a:avLst/>
          </a:prstGeom>
          <a:noFill/>
        </p:spPr>
        <p:txBody>
          <a:bodyPr wrap="square" rtlCol="0">
            <a:spAutoFit/>
          </a:bodyPr>
          <a:lstStyle/>
          <a:p>
            <a:r>
              <a:rPr lang="en-US" sz="2800" b="1" dirty="0">
                <a:solidFill>
                  <a:srgbClr val="00B050"/>
                </a:solidFill>
              </a:rPr>
              <a:t>PA is the sum of weighted sales prices of all commodities produced by an activity.</a:t>
            </a:r>
          </a:p>
          <a:p>
            <a:r>
              <a:rPr lang="en-US" sz="2800" b="1" dirty="0">
                <a:solidFill>
                  <a:srgbClr val="FF0000"/>
                </a:solidFill>
              </a:rPr>
              <a:t>When an activity produces one commodity, </a:t>
            </a:r>
          </a:p>
          <a:p>
            <a:r>
              <a:rPr lang="en-US" sz="2800" b="1" dirty="0">
                <a:solidFill>
                  <a:srgbClr val="FF0000"/>
                </a:solidFill>
              </a:rPr>
              <a:t>PA(c) = PX(c)</a:t>
            </a:r>
          </a:p>
        </p:txBody>
      </p:sp>
      <p:sp>
        <p:nvSpPr>
          <p:cNvPr id="28" name="TextBox 27">
            <a:extLst>
              <a:ext uri="{FF2B5EF4-FFF2-40B4-BE49-F238E27FC236}">
                <a16:creationId xmlns:a16="http://schemas.microsoft.com/office/drawing/2014/main" id="{2A64BFD1-8626-BF1F-1813-56D0C2E257D9}"/>
              </a:ext>
            </a:extLst>
          </p:cNvPr>
          <p:cNvSpPr txBox="1"/>
          <p:nvPr/>
        </p:nvSpPr>
        <p:spPr>
          <a:xfrm>
            <a:off x="6019800" y="2551837"/>
            <a:ext cx="2106513" cy="1754326"/>
          </a:xfrm>
          <a:prstGeom prst="rect">
            <a:avLst/>
          </a:prstGeom>
          <a:noFill/>
        </p:spPr>
        <p:txBody>
          <a:bodyPr wrap="square" rtlCol="0">
            <a:spAutoFit/>
          </a:bodyPr>
          <a:lstStyle/>
          <a:p>
            <a:r>
              <a:rPr lang="en-US" dirty="0">
                <a:solidFill>
                  <a:schemeClr val="bg1"/>
                </a:solidFill>
              </a:rPr>
              <a:t>Theta is a matrix of weights -- quantity shares of commodities in total activity output</a:t>
            </a:r>
          </a:p>
        </p:txBody>
      </p:sp>
      <p:sp>
        <p:nvSpPr>
          <p:cNvPr id="4" name="TextBox 3">
            <a:extLst>
              <a:ext uri="{FF2B5EF4-FFF2-40B4-BE49-F238E27FC236}">
                <a16:creationId xmlns:a16="http://schemas.microsoft.com/office/drawing/2014/main" id="{D5261CEB-384E-EA7D-8C32-BA7A2E34C273}"/>
              </a:ext>
            </a:extLst>
          </p:cNvPr>
          <p:cNvSpPr txBox="1"/>
          <p:nvPr/>
        </p:nvSpPr>
        <p:spPr>
          <a:xfrm>
            <a:off x="569103" y="2846333"/>
            <a:ext cx="1946846" cy="1200329"/>
          </a:xfrm>
          <a:prstGeom prst="rect">
            <a:avLst/>
          </a:prstGeom>
          <a:noFill/>
        </p:spPr>
        <p:txBody>
          <a:bodyPr wrap="square" rtlCol="0">
            <a:spAutoFit/>
          </a:bodyPr>
          <a:lstStyle/>
          <a:p>
            <a:r>
              <a:rPr lang="en-US" dirty="0">
                <a:solidFill>
                  <a:schemeClr val="bg1"/>
                </a:solidFill>
              </a:rPr>
              <a:t>PA is the sum</a:t>
            </a:r>
          </a:p>
          <a:p>
            <a:r>
              <a:rPr lang="en-US" dirty="0">
                <a:solidFill>
                  <a:schemeClr val="bg1"/>
                </a:solidFill>
              </a:rPr>
              <a:t>of weighted commodity </a:t>
            </a:r>
          </a:p>
          <a:p>
            <a:r>
              <a:rPr lang="en-US" dirty="0">
                <a:solidFill>
                  <a:schemeClr val="bg1"/>
                </a:solidFill>
              </a:rPr>
              <a:t>sales prices</a:t>
            </a:r>
          </a:p>
        </p:txBody>
      </p:sp>
      <p:sp>
        <p:nvSpPr>
          <p:cNvPr id="5" name="TextBox 4">
            <a:extLst>
              <a:ext uri="{FF2B5EF4-FFF2-40B4-BE49-F238E27FC236}">
                <a16:creationId xmlns:a16="http://schemas.microsoft.com/office/drawing/2014/main" id="{74D84A52-9B73-6026-001F-A345397E4A20}"/>
              </a:ext>
            </a:extLst>
          </p:cNvPr>
          <p:cNvSpPr txBox="1"/>
          <p:nvPr/>
        </p:nvSpPr>
        <p:spPr>
          <a:xfrm>
            <a:off x="3534240" y="3042780"/>
            <a:ext cx="1708093" cy="923330"/>
          </a:xfrm>
          <a:prstGeom prst="rect">
            <a:avLst/>
          </a:prstGeom>
          <a:noFill/>
        </p:spPr>
        <p:txBody>
          <a:bodyPr wrap="square" rtlCol="0">
            <a:spAutoFit/>
          </a:bodyPr>
          <a:lstStyle/>
          <a:p>
            <a:r>
              <a:rPr lang="en-US" dirty="0">
                <a:solidFill>
                  <a:schemeClr val="bg1"/>
                </a:solidFill>
              </a:rPr>
              <a:t>PX is the commodity sale price</a:t>
            </a:r>
          </a:p>
        </p:txBody>
      </p:sp>
      <p:pic>
        <p:nvPicPr>
          <p:cNvPr id="7" name="Slide 14 23564932_1678139436">
            <a:hlinkClick r:id="" action="ppaction://media"/>
            <a:extLst>
              <a:ext uri="{FF2B5EF4-FFF2-40B4-BE49-F238E27FC236}">
                <a16:creationId xmlns:a16="http://schemas.microsoft.com/office/drawing/2014/main" id="{676085FA-DA4A-F8C7-4D8C-CA1E07A408C5}"/>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445615" y="6309199"/>
            <a:ext cx="406400" cy="406400"/>
          </a:xfrm>
          <a:prstGeom prst="rect">
            <a:avLst/>
          </a:prstGeom>
        </p:spPr>
      </p:pic>
      <p:pic>
        <p:nvPicPr>
          <p:cNvPr id="2" name="Picture 1" descr="A blue sign with white text&#10;&#10;Description automatically generated">
            <a:extLst>
              <a:ext uri="{FF2B5EF4-FFF2-40B4-BE49-F238E27FC236}">
                <a16:creationId xmlns:a16="http://schemas.microsoft.com/office/drawing/2014/main" id="{9FFE6801-9AEB-95D0-F93A-EE2713836D9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6986" y="6242524"/>
            <a:ext cx="807746" cy="473075"/>
          </a:xfrm>
          <a:prstGeom prst="rect">
            <a:avLst/>
          </a:prstGeom>
        </p:spPr>
      </p:pic>
    </p:spTree>
    <p:custDataLst>
      <p:tags r:id="rId1"/>
    </p:custDataLst>
    <p:extLst>
      <p:ext uri="{BB962C8B-B14F-4D97-AF65-F5344CB8AC3E}">
        <p14:creationId xmlns:p14="http://schemas.microsoft.com/office/powerpoint/2010/main" val="514646977"/>
      </p:ext>
    </p:extLst>
  </p:cSld>
  <p:clrMapOvr>
    <a:masterClrMapping/>
  </p:clrMapOvr>
  <mc:AlternateContent xmlns:mc="http://schemas.openxmlformats.org/markup-compatibility/2006" xmlns:p14="http://schemas.microsoft.com/office/powerpoint/2010/main">
    <mc:Choice Requires="p14">
      <p:transition spd="slow" p14:dur="2000" advTm="85045"/>
    </mc:Choice>
    <mc:Fallback xmlns="">
      <p:transition spd="slow" advTm="8504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152"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8414D4C1-9781-375C-6132-68066D1ACA8E}"/>
              </a:ext>
            </a:extLst>
          </p:cNvPr>
          <p:cNvSpPr>
            <a:spLocks noChangeArrowheads="1"/>
          </p:cNvSpPr>
          <p:nvPr/>
        </p:nvSpPr>
        <p:spPr bwMode="auto">
          <a:xfrm>
            <a:off x="914400" y="3124200"/>
            <a:ext cx="7467600" cy="3170099"/>
          </a:xfrm>
          <a:prstGeom prst="rect">
            <a:avLst/>
          </a:prstGeom>
          <a:solidFill>
            <a:srgbClr val="FFFFFF">
              <a:alpha val="0"/>
            </a:srgbClr>
          </a:solid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191919"/>
                </a:solidFill>
                <a:effectLst/>
                <a:latin typeface="Arial" panose="020B0604020202020204" pitchFamily="34" charset="0"/>
                <a:cs typeface="Arial" panose="020B0604020202020204" pitchFamily="34" charset="0"/>
              </a:rPr>
              <a:t>Learners and teachers are encouraged to share the materials in this course.  Unless noted otherwise, the material is licensed as Creative Commons CC BY-NC-SA.  This license allows re-users to distribute, remix, adapt, and build upon the material in any medium or format for noncommercial purposes only, and only so long as attribution is given to the creator, Cornerstone CGE. If you remix, adapt, or build upon the material, you must license the modified material under identical terms.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191919"/>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191919"/>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191919"/>
                </a:solidFill>
                <a:effectLst/>
                <a:latin typeface="Arial" panose="020B0604020202020204" pitchFamily="34" charset="0"/>
                <a:cs typeface="Arial" panose="020B0604020202020204" pitchFamily="34" charset="0"/>
              </a:rPr>
              <a:t>CC BY-NC-SA includes the following elements:</a:t>
            </a: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400" b="0" i="0" u="none" strike="noStrike" cap="none" normalizeH="0" baseline="0" dirty="0">
                <a:ln>
                  <a:noFill/>
                </a:ln>
                <a:solidFill>
                  <a:srgbClr val="191919"/>
                </a:solidFill>
                <a:effectLst/>
                <a:latin typeface="Arial" panose="020B0604020202020204" pitchFamily="34" charset="0"/>
                <a:cs typeface="Arial" panose="020B0604020202020204" pitchFamily="34" charset="0"/>
              </a:rPr>
            </a:br>
            <a:r>
              <a:rPr kumimoji="0" lang="en-US" altLang="en-US" sz="1400" b="0" i="0" u="none" strike="noStrike" cap="none" normalizeH="0" baseline="0" dirty="0">
                <a:ln>
                  <a:noFill/>
                </a:ln>
                <a:solidFill>
                  <a:srgbClr val="191919"/>
                </a:solidFill>
                <a:effectLst/>
                <a:latin typeface="Arial" panose="020B0604020202020204" pitchFamily="34" charset="0"/>
                <a:cs typeface="Arial" panose="020B0604020202020204" pitchFamily="34" charset="0"/>
              </a:rPr>
              <a:t>BY        – Credit must be given to the creator</a:t>
            </a:r>
            <a:br>
              <a:rPr kumimoji="0" lang="en-US" altLang="en-US" sz="1400" b="0" i="0" u="none" strike="noStrike" cap="none" normalizeH="0" baseline="0" dirty="0">
                <a:ln>
                  <a:noFill/>
                </a:ln>
                <a:solidFill>
                  <a:srgbClr val="191919"/>
                </a:solidFill>
                <a:effectLst/>
                <a:latin typeface="Arial" panose="020B0604020202020204" pitchFamily="34" charset="0"/>
                <a:cs typeface="Arial" panose="020B0604020202020204" pitchFamily="34" charset="0"/>
              </a:rPr>
            </a:br>
            <a:r>
              <a:rPr kumimoji="0" lang="en-US" altLang="en-US" sz="1400" b="0" i="0" u="none" strike="noStrike" cap="none" normalizeH="0" baseline="0" dirty="0">
                <a:ln>
                  <a:noFill/>
                </a:ln>
                <a:solidFill>
                  <a:srgbClr val="191919"/>
                </a:solidFill>
                <a:effectLst/>
                <a:latin typeface="Arial" panose="020B0604020202020204" pitchFamily="34" charset="0"/>
                <a:cs typeface="Arial" panose="020B0604020202020204" pitchFamily="34" charset="0"/>
              </a:rPr>
              <a:t>NC        – Only noncommercial uses of the work are permitted</a:t>
            </a:r>
            <a:br>
              <a:rPr kumimoji="0" lang="en-US" altLang="en-US" sz="1400" b="0" i="0" u="none" strike="noStrike" cap="none" normalizeH="0" baseline="0" dirty="0">
                <a:ln>
                  <a:noFill/>
                </a:ln>
                <a:solidFill>
                  <a:srgbClr val="191919"/>
                </a:solidFill>
                <a:effectLst/>
                <a:latin typeface="Arial" panose="020B0604020202020204" pitchFamily="34" charset="0"/>
                <a:cs typeface="Arial" panose="020B0604020202020204" pitchFamily="34" charset="0"/>
              </a:rPr>
            </a:br>
            <a:r>
              <a:rPr kumimoji="0" lang="en-US" altLang="en-US" sz="1400" b="0" i="0" u="none" strike="noStrike" cap="none" normalizeH="0" baseline="0" dirty="0">
                <a:ln>
                  <a:noFill/>
                </a:ln>
                <a:solidFill>
                  <a:srgbClr val="191919"/>
                </a:solidFill>
                <a:effectLst/>
                <a:latin typeface="Arial" panose="020B0604020202020204" pitchFamily="34" charset="0"/>
                <a:cs typeface="Arial" panose="020B0604020202020204" pitchFamily="34" charset="0"/>
              </a:rPr>
              <a:t>SA        – Adaptations must be shared under the same terms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7" name="Picture 6" descr="A blue and white rectangular sign&#10;&#10;Description automatically generated">
            <a:extLst>
              <a:ext uri="{FF2B5EF4-FFF2-40B4-BE49-F238E27FC236}">
                <a16:creationId xmlns:a16="http://schemas.microsoft.com/office/drawing/2014/main" id="{1A1FB5FC-C2ED-4746-33C7-6C2F604D7B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3812" y="381000"/>
            <a:ext cx="6556375" cy="2527616"/>
          </a:xfrm>
          <a:prstGeom prst="rect">
            <a:avLst/>
          </a:prstGeom>
        </p:spPr>
      </p:pic>
    </p:spTree>
    <p:custDataLst>
      <p:tags r:id="rId1"/>
    </p:custDataLst>
    <p:extLst>
      <p:ext uri="{BB962C8B-B14F-4D97-AF65-F5344CB8AC3E}">
        <p14:creationId xmlns:p14="http://schemas.microsoft.com/office/powerpoint/2010/main" val="3433276168"/>
      </p:ext>
    </p:extLst>
  </p:cSld>
  <p:clrMapOvr>
    <a:masterClrMapping/>
  </p:clrMapOvr>
  <mc:AlternateContent xmlns:mc="http://schemas.openxmlformats.org/markup-compatibility/2006" xmlns:p14="http://schemas.microsoft.com/office/powerpoint/2010/main">
    <mc:Choice Requires="p14">
      <p:transition spd="slow" p14:dur="28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58436"/>
            <a:ext cx="9144000" cy="1143000"/>
          </a:xfrm>
          <a:solidFill>
            <a:schemeClr val="accent1"/>
          </a:solidFill>
        </p:spPr>
        <p:txBody>
          <a:bodyPr vert="horz" rtlCol="0" anchor="ctr">
            <a:noAutofit/>
            <a:scene3d>
              <a:camera prst="orthographicFront"/>
              <a:lightRig rig="soft" dir="t"/>
            </a:scene3d>
            <a:sp3d prstMaterial="softEdge">
              <a:bevelT w="25400" h="25400"/>
            </a:sp3d>
          </a:bodyPr>
          <a:lstStyle/>
          <a:p>
            <a:pPr marL="0" indent="0" algn="ctr">
              <a:buNone/>
            </a:pPr>
            <a:r>
              <a:rPr lang="en-US" sz="4000" dirty="0">
                <a:solidFill>
                  <a:schemeClr val="bg1"/>
                </a:solidFill>
                <a:effectLst/>
              </a:rPr>
              <a:t>Price Linkages in the UNI-CGE Model</a:t>
            </a:r>
          </a:p>
        </p:txBody>
      </p:sp>
      <p:sp>
        <p:nvSpPr>
          <p:cNvPr id="2" name="TextBox 1">
            <a:extLst>
              <a:ext uri="{FF2B5EF4-FFF2-40B4-BE49-F238E27FC236}">
                <a16:creationId xmlns:a16="http://schemas.microsoft.com/office/drawing/2014/main" id="{8F6C6871-F8D5-D152-0B05-76F120AD15F4}"/>
              </a:ext>
            </a:extLst>
          </p:cNvPr>
          <p:cNvSpPr txBox="1"/>
          <p:nvPr/>
        </p:nvSpPr>
        <p:spPr>
          <a:xfrm>
            <a:off x="523875" y="1397674"/>
            <a:ext cx="7562850" cy="4062651"/>
          </a:xfrm>
          <a:prstGeom prst="rect">
            <a:avLst/>
          </a:prstGeom>
          <a:noFill/>
        </p:spPr>
        <p:txBody>
          <a:bodyPr wrap="square" rtlCol="0">
            <a:spAutoFit/>
          </a:bodyPr>
          <a:lstStyle/>
          <a:p>
            <a:r>
              <a:rPr lang="en-US" sz="4400" dirty="0"/>
              <a:t>Learning outcome:</a:t>
            </a:r>
          </a:p>
          <a:p>
            <a:endParaRPr lang="en-US" dirty="0"/>
          </a:p>
          <a:p>
            <a:r>
              <a:rPr lang="en-US" sz="2800" dirty="0"/>
              <a:t>After completing this lesson, you will:</a:t>
            </a:r>
            <a:br>
              <a:rPr lang="en-US" sz="2800" dirty="0"/>
            </a:br>
            <a:endParaRPr lang="en-US" sz="2800" dirty="0"/>
          </a:p>
          <a:p>
            <a:pPr marL="457200" indent="-457200">
              <a:buFont typeface="Arial" panose="020B0604020202020204" pitchFamily="34" charset="0"/>
              <a:buChar char="•"/>
            </a:pPr>
            <a:r>
              <a:rPr lang="en-US" sz="2800" b="1" i="1" dirty="0">
                <a:solidFill>
                  <a:srgbClr val="00B050"/>
                </a:solidFill>
              </a:rPr>
              <a:t>Understand why the same good may have multiple prices in a CGE model</a:t>
            </a:r>
            <a:br>
              <a:rPr lang="en-US" sz="2800" b="1" i="1" dirty="0">
                <a:solidFill>
                  <a:srgbClr val="00B050"/>
                </a:solidFill>
              </a:rPr>
            </a:br>
            <a:endParaRPr lang="en-US" sz="2800" dirty="0"/>
          </a:p>
          <a:p>
            <a:pPr marL="457200" indent="-457200">
              <a:buFont typeface="Arial" panose="020B0604020202020204" pitchFamily="34" charset="0"/>
              <a:buChar char="•"/>
            </a:pPr>
            <a:r>
              <a:rPr lang="en-US" sz="2800" i="1" dirty="0">
                <a:solidFill>
                  <a:schemeClr val="accent6"/>
                </a:solidFill>
              </a:rPr>
              <a:t>Be able to define and explain the</a:t>
            </a:r>
            <a:br>
              <a:rPr lang="en-US" sz="2800" i="1" dirty="0">
                <a:solidFill>
                  <a:schemeClr val="accent6"/>
                </a:solidFill>
              </a:rPr>
            </a:br>
            <a:r>
              <a:rPr lang="en-US" sz="2800" i="1" dirty="0">
                <a:solidFill>
                  <a:schemeClr val="accent6"/>
                </a:solidFill>
              </a:rPr>
              <a:t>linkages among prices for that good</a:t>
            </a:r>
            <a:endParaRPr lang="en-US" i="1" dirty="0"/>
          </a:p>
        </p:txBody>
      </p:sp>
      <p:pic>
        <p:nvPicPr>
          <p:cNvPr id="5" name="Graphic 4" descr="Link with solid fill">
            <a:extLst>
              <a:ext uri="{FF2B5EF4-FFF2-40B4-BE49-F238E27FC236}">
                <a16:creationId xmlns:a16="http://schemas.microsoft.com/office/drawing/2014/main" id="{BEAFF95D-AB5F-7784-AC44-8CEF34D0D73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795200" y="4189464"/>
            <a:ext cx="1828800" cy="1828800"/>
          </a:xfrm>
          <a:prstGeom prst="rect">
            <a:avLst/>
          </a:prstGeom>
        </p:spPr>
      </p:pic>
      <p:pic>
        <p:nvPicPr>
          <p:cNvPr id="9" name="Slide 2 23563815_1678136415">
            <a:hlinkClick r:id="" action="ppaction://media"/>
            <a:extLst>
              <a:ext uri="{FF2B5EF4-FFF2-40B4-BE49-F238E27FC236}">
                <a16:creationId xmlns:a16="http://schemas.microsoft.com/office/drawing/2014/main" id="{AE5A7521-4735-F2E4-68D7-F26DC70E9A65}"/>
              </a:ext>
            </a:extLst>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8086725" y="6107037"/>
            <a:ext cx="406400" cy="406400"/>
          </a:xfrm>
          <a:prstGeom prst="rect">
            <a:avLst/>
          </a:prstGeom>
        </p:spPr>
      </p:pic>
      <p:pic>
        <p:nvPicPr>
          <p:cNvPr id="6" name="Picture 5" descr="A blue sign with white text&#10;&#10;Description automatically generated">
            <a:extLst>
              <a:ext uri="{FF2B5EF4-FFF2-40B4-BE49-F238E27FC236}">
                <a16:creationId xmlns:a16="http://schemas.microsoft.com/office/drawing/2014/main" id="{EB93E232-2704-696C-BE93-568FFE1E03E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2400" y="6239982"/>
            <a:ext cx="807746" cy="473075"/>
          </a:xfrm>
          <a:prstGeom prst="rect">
            <a:avLst/>
          </a:prstGeom>
        </p:spPr>
      </p:pic>
    </p:spTree>
    <p:custDataLst>
      <p:tags r:id="rId1"/>
    </p:custDataLst>
    <p:extLst>
      <p:ext uri="{BB962C8B-B14F-4D97-AF65-F5344CB8AC3E}">
        <p14:creationId xmlns:p14="http://schemas.microsoft.com/office/powerpoint/2010/main" val="268807006"/>
      </p:ext>
    </p:extLst>
  </p:cSld>
  <p:clrMapOvr>
    <a:masterClrMapping/>
  </p:clrMapOvr>
  <mc:AlternateContent xmlns:mc="http://schemas.openxmlformats.org/markup-compatibility/2006" xmlns:p14="http://schemas.microsoft.com/office/powerpoint/2010/main">
    <mc:Choice Requires="p14">
      <p:transition spd="slow" p14:dur="2000" advTm="14318"/>
    </mc:Choice>
    <mc:Fallback xmlns="">
      <p:transition spd="slow" advTm="1431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168"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4349"/>
            <a:ext cx="9144000" cy="1190536"/>
          </a:xfrm>
          <a:solidFill>
            <a:schemeClr val="accent1"/>
          </a:solidFill>
        </p:spPr>
        <p:txBody>
          <a:bodyPr vert="horz" rtlCol="0" anchor="ctr">
            <a:noAutofit/>
            <a:scene3d>
              <a:camera prst="orthographicFront"/>
              <a:lightRig rig="soft" dir="t"/>
            </a:scene3d>
            <a:sp3d prstMaterial="softEdge">
              <a:bevelT w="25400" h="25400"/>
            </a:sp3d>
          </a:bodyPr>
          <a:lstStyle/>
          <a:p>
            <a:pPr marL="0" indent="0" algn="ctr">
              <a:buNone/>
            </a:pPr>
            <a:r>
              <a:rPr lang="en-US" sz="4000" dirty="0">
                <a:solidFill>
                  <a:schemeClr val="bg1"/>
                </a:solidFill>
                <a:effectLst/>
              </a:rPr>
              <a:t>Price Linkages in the UNI-CGE Model</a:t>
            </a:r>
          </a:p>
        </p:txBody>
      </p:sp>
      <p:sp>
        <p:nvSpPr>
          <p:cNvPr id="2" name="TextBox 1">
            <a:extLst>
              <a:ext uri="{FF2B5EF4-FFF2-40B4-BE49-F238E27FC236}">
                <a16:creationId xmlns:a16="http://schemas.microsoft.com/office/drawing/2014/main" id="{8F6C6871-F8D5-D152-0B05-76F120AD15F4}"/>
              </a:ext>
            </a:extLst>
          </p:cNvPr>
          <p:cNvSpPr txBox="1"/>
          <p:nvPr/>
        </p:nvSpPr>
        <p:spPr>
          <a:xfrm>
            <a:off x="291985" y="1194884"/>
            <a:ext cx="8623415" cy="3231654"/>
          </a:xfrm>
          <a:prstGeom prst="rect">
            <a:avLst/>
          </a:prstGeom>
          <a:noFill/>
        </p:spPr>
        <p:txBody>
          <a:bodyPr wrap="square" rtlCol="0">
            <a:spAutoFit/>
          </a:bodyPr>
          <a:lstStyle/>
          <a:p>
            <a:r>
              <a:rPr lang="en-US" dirty="0"/>
              <a:t> </a:t>
            </a:r>
          </a:p>
          <a:p>
            <a:pPr algn="ctr"/>
            <a:r>
              <a:rPr lang="en-US" sz="3200" dirty="0"/>
              <a:t>Prices change as a commodity moves along the supply chain from producers and from foreign markets to domestic consumers.  </a:t>
            </a:r>
          </a:p>
          <a:p>
            <a:br>
              <a:rPr lang="en-US" dirty="0"/>
            </a:br>
            <a:br>
              <a:rPr lang="en-US" dirty="0"/>
            </a:br>
            <a:br>
              <a:rPr lang="en-US" dirty="0"/>
            </a:br>
            <a:br>
              <a:rPr lang="en-US" dirty="0"/>
            </a:br>
            <a:endParaRPr lang="en-US" dirty="0"/>
          </a:p>
        </p:txBody>
      </p:sp>
      <p:sp>
        <p:nvSpPr>
          <p:cNvPr id="14" name="Arrow: Up 13">
            <a:extLst>
              <a:ext uri="{FF2B5EF4-FFF2-40B4-BE49-F238E27FC236}">
                <a16:creationId xmlns:a16="http://schemas.microsoft.com/office/drawing/2014/main" id="{D69BDC79-D041-DF83-0AEE-3EFFC3E1D937}"/>
              </a:ext>
            </a:extLst>
          </p:cNvPr>
          <p:cNvSpPr/>
          <p:nvPr/>
        </p:nvSpPr>
        <p:spPr>
          <a:xfrm rot="5400000">
            <a:off x="4316768" y="3946290"/>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B74EA582-5F28-8A6E-8DA0-A660B6DDFD78}"/>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flipH="1">
            <a:off x="1005323" y="3553747"/>
            <a:ext cx="2879478" cy="1919652"/>
          </a:xfrm>
          <a:prstGeom prst="rect">
            <a:avLst/>
          </a:prstGeom>
        </p:spPr>
      </p:pic>
      <p:pic>
        <p:nvPicPr>
          <p:cNvPr id="18" name="Picture 17">
            <a:extLst>
              <a:ext uri="{FF2B5EF4-FFF2-40B4-BE49-F238E27FC236}">
                <a16:creationId xmlns:a16="http://schemas.microsoft.com/office/drawing/2014/main" id="{8C627160-3CFB-7608-771A-1917CFE7A23E}"/>
              </a:ext>
            </a:extLst>
          </p:cNvPr>
          <p:cNvPicPr>
            <a:picLocks noChangeAspect="1"/>
          </p:cNvPicPr>
          <p:nvPr/>
        </p:nvPicPr>
        <p:blipFill>
          <a:blip r:embed="rId8" cstate="print">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5233368" y="3502788"/>
            <a:ext cx="2807669" cy="1970611"/>
          </a:xfrm>
          <a:prstGeom prst="rect">
            <a:avLst/>
          </a:prstGeom>
        </p:spPr>
      </p:pic>
      <p:sp>
        <p:nvSpPr>
          <p:cNvPr id="19" name="TextBox 18">
            <a:extLst>
              <a:ext uri="{FF2B5EF4-FFF2-40B4-BE49-F238E27FC236}">
                <a16:creationId xmlns:a16="http://schemas.microsoft.com/office/drawing/2014/main" id="{6761CB35-1171-3EED-99EC-95E2C58A7AA6}"/>
              </a:ext>
            </a:extLst>
          </p:cNvPr>
          <p:cNvSpPr txBox="1"/>
          <p:nvPr/>
        </p:nvSpPr>
        <p:spPr>
          <a:xfrm>
            <a:off x="2248548" y="10681410"/>
            <a:ext cx="124919" cy="6463308"/>
          </a:xfrm>
          <a:prstGeom prst="rect">
            <a:avLst/>
          </a:prstGeom>
          <a:noFill/>
        </p:spPr>
        <p:txBody>
          <a:bodyPr wrap="square" rtlCol="0">
            <a:spAutoFit/>
          </a:bodyPr>
          <a:lstStyle/>
          <a:p>
            <a:r>
              <a:rPr lang="en-US" sz="900">
                <a:hlinkClick r:id="rId9" tooltip="https://www.flickr.com/photos/mliu92/6361602825/"/>
              </a:rPr>
              <a:t>This Photo</a:t>
            </a:r>
            <a:r>
              <a:rPr lang="en-US" sz="900"/>
              <a:t> by Unknown Author is licensed under </a:t>
            </a:r>
            <a:r>
              <a:rPr lang="en-US" sz="900">
                <a:hlinkClick r:id="rId10" tooltip="https://creativecommons.org/licenses/by-sa/3.0/"/>
              </a:rPr>
              <a:t>CC BY-SA</a:t>
            </a:r>
            <a:endParaRPr lang="en-US" sz="900"/>
          </a:p>
        </p:txBody>
      </p:sp>
      <p:sp>
        <p:nvSpPr>
          <p:cNvPr id="5" name="TextBox 4">
            <a:extLst>
              <a:ext uri="{FF2B5EF4-FFF2-40B4-BE49-F238E27FC236}">
                <a16:creationId xmlns:a16="http://schemas.microsoft.com/office/drawing/2014/main" id="{2A7ECF76-D81E-F72B-F9C4-1FC76B487D34}"/>
              </a:ext>
            </a:extLst>
          </p:cNvPr>
          <p:cNvSpPr txBox="1"/>
          <p:nvPr/>
        </p:nvSpPr>
        <p:spPr>
          <a:xfrm>
            <a:off x="1141872" y="5694380"/>
            <a:ext cx="6981463" cy="369332"/>
          </a:xfrm>
          <a:prstGeom prst="rect">
            <a:avLst/>
          </a:prstGeom>
          <a:noFill/>
        </p:spPr>
        <p:txBody>
          <a:bodyPr wrap="none" rtlCol="0">
            <a:spAutoFit/>
          </a:bodyPr>
          <a:lstStyle/>
          <a:p>
            <a:r>
              <a:rPr lang="en-US" b="1" dirty="0">
                <a:solidFill>
                  <a:srgbClr val="00B050"/>
                </a:solidFill>
              </a:rPr>
              <a:t>Apples $1/pound                                      Apples $2.99/pound   </a:t>
            </a:r>
          </a:p>
        </p:txBody>
      </p:sp>
      <p:pic>
        <p:nvPicPr>
          <p:cNvPr id="7" name="Slide 3 23563879_1678136532">
            <a:hlinkClick r:id="" action="ppaction://media"/>
            <a:extLst>
              <a:ext uri="{FF2B5EF4-FFF2-40B4-BE49-F238E27FC236}">
                <a16:creationId xmlns:a16="http://schemas.microsoft.com/office/drawing/2014/main" id="{0AC72BA9-64AA-E22A-DFED-CE7B71632FD9}"/>
              </a:ext>
            </a:extLst>
          </p:cNvPr>
          <p:cNvPicPr>
            <a:picLocks noChangeAspect="1"/>
          </p:cNvPicPr>
          <p:nvPr>
            <a:audioFile r:link="rId3"/>
            <p:extLst>
              <p:ext uri="{DAA4B4D4-6D71-4841-9C94-3DE7FCFB9230}">
                <p14:media xmlns:p14="http://schemas.microsoft.com/office/powerpoint/2010/main" r:embed="rId2"/>
              </p:ext>
            </p:extLst>
          </p:nvPr>
        </p:nvPicPr>
        <p:blipFill>
          <a:blip r:embed="rId11"/>
          <a:stretch>
            <a:fillRect/>
          </a:stretch>
        </p:blipFill>
        <p:spPr>
          <a:xfrm>
            <a:off x="8415135" y="6209502"/>
            <a:ext cx="406400" cy="406400"/>
          </a:xfrm>
          <a:prstGeom prst="rect">
            <a:avLst/>
          </a:prstGeom>
        </p:spPr>
      </p:pic>
      <p:pic>
        <p:nvPicPr>
          <p:cNvPr id="6" name="Picture 5" descr="A blue sign with white text&#10;&#10;Description automatically generated">
            <a:extLst>
              <a:ext uri="{FF2B5EF4-FFF2-40B4-BE49-F238E27FC236}">
                <a16:creationId xmlns:a16="http://schemas.microsoft.com/office/drawing/2014/main" id="{9077C260-ED94-46DC-8606-D9F6E9793F4C}"/>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52400" y="6239982"/>
            <a:ext cx="807746" cy="473075"/>
          </a:xfrm>
          <a:prstGeom prst="rect">
            <a:avLst/>
          </a:prstGeom>
        </p:spPr>
      </p:pic>
      <p:sp>
        <p:nvSpPr>
          <p:cNvPr id="8" name="TextBox 7">
            <a:extLst>
              <a:ext uri="{FF2B5EF4-FFF2-40B4-BE49-F238E27FC236}">
                <a16:creationId xmlns:a16="http://schemas.microsoft.com/office/drawing/2014/main" id="{A8E6E03F-8369-FF87-8868-565480198B9A}"/>
              </a:ext>
            </a:extLst>
          </p:cNvPr>
          <p:cNvSpPr txBox="1"/>
          <p:nvPr/>
        </p:nvSpPr>
        <p:spPr>
          <a:xfrm>
            <a:off x="5233368" y="5478450"/>
            <a:ext cx="2158032" cy="184666"/>
          </a:xfrm>
          <a:prstGeom prst="rect">
            <a:avLst/>
          </a:prstGeom>
          <a:noFill/>
        </p:spPr>
        <p:txBody>
          <a:bodyPr wrap="square" rtlCol="0">
            <a:spAutoFit/>
          </a:bodyPr>
          <a:lstStyle/>
          <a:p>
            <a:r>
              <a:rPr lang="en-US" sz="600" dirty="0"/>
              <a:t>The Manatee 2018</a:t>
            </a:r>
          </a:p>
        </p:txBody>
      </p:sp>
    </p:spTree>
    <p:custDataLst>
      <p:tags r:id="rId1"/>
    </p:custDataLst>
    <p:extLst>
      <p:ext uri="{BB962C8B-B14F-4D97-AF65-F5344CB8AC3E}">
        <p14:creationId xmlns:p14="http://schemas.microsoft.com/office/powerpoint/2010/main" val="969683641"/>
      </p:ext>
    </p:extLst>
  </p:cSld>
  <p:clrMapOvr>
    <a:masterClrMapping/>
  </p:clrMapOvr>
  <mc:AlternateContent xmlns:mc="http://schemas.openxmlformats.org/markup-compatibility/2006" xmlns:p14="http://schemas.microsoft.com/office/powerpoint/2010/main">
    <mc:Choice Requires="p14">
      <p:transition spd="slow" p14:dur="2000" advTm="22483"/>
    </mc:Choice>
    <mc:Fallback xmlns="">
      <p:transition spd="slow" advTm="2248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216"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636F2E4C-360D-F975-63CB-B0FF5D160B6B}"/>
              </a:ext>
            </a:extLst>
          </p:cNvPr>
          <p:cNvGrpSpPr/>
          <p:nvPr/>
        </p:nvGrpSpPr>
        <p:grpSpPr>
          <a:xfrm>
            <a:off x="1608128" y="2748015"/>
            <a:ext cx="5295900" cy="1078578"/>
            <a:chOff x="1546460" y="2684823"/>
            <a:chExt cx="5295900" cy="1078578"/>
          </a:xfrm>
        </p:grpSpPr>
        <p:cxnSp>
          <p:nvCxnSpPr>
            <p:cNvPr id="26" name="Straight Connector 25">
              <a:extLst>
                <a:ext uri="{FF2B5EF4-FFF2-40B4-BE49-F238E27FC236}">
                  <a16:creationId xmlns:a16="http://schemas.microsoft.com/office/drawing/2014/main" id="{7128390B-6750-4A3D-9160-8F0305B64D69}"/>
                </a:ext>
              </a:extLst>
            </p:cNvPr>
            <p:cNvCxnSpPr>
              <a:cxnSpLocks/>
            </p:cNvCxnSpPr>
            <p:nvPr/>
          </p:nvCxnSpPr>
          <p:spPr>
            <a:xfrm flipV="1">
              <a:off x="5232212" y="3146488"/>
              <a:ext cx="0" cy="616913"/>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406720E5-3068-FB77-BEE3-C02F47DD86C8}"/>
                </a:ext>
              </a:extLst>
            </p:cNvPr>
            <p:cNvCxnSpPr>
              <a:cxnSpLocks/>
            </p:cNvCxnSpPr>
            <p:nvPr/>
          </p:nvCxnSpPr>
          <p:spPr>
            <a:xfrm flipV="1">
              <a:off x="3479612" y="3146488"/>
              <a:ext cx="0" cy="616913"/>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584B8122-9351-463D-59B2-E76D9D02EC88}"/>
                </a:ext>
              </a:extLst>
            </p:cNvPr>
            <p:cNvSpPr txBox="1"/>
            <p:nvPr/>
          </p:nvSpPr>
          <p:spPr>
            <a:xfrm>
              <a:off x="1546460" y="2684823"/>
              <a:ext cx="5295900" cy="461665"/>
            </a:xfrm>
            <a:prstGeom prst="rect">
              <a:avLst/>
            </a:prstGeom>
            <a:solidFill>
              <a:srgbClr val="FF8021"/>
            </a:solidFill>
          </p:spPr>
          <p:txBody>
            <a:bodyPr wrap="square" rtlCol="0">
              <a:spAutoFit/>
            </a:bodyPr>
            <a:lstStyle/>
            <a:p>
              <a:pPr algn="ctr"/>
              <a:r>
                <a:rPr lang="en-US" sz="2400" b="1" dirty="0">
                  <a:solidFill>
                    <a:schemeClr val="bg1"/>
                  </a:solidFill>
                </a:rPr>
                <a:t>COMPOSITE PRICE = $1.08</a:t>
              </a:r>
            </a:p>
          </p:txBody>
        </p:sp>
      </p:grpSp>
      <p:sp>
        <p:nvSpPr>
          <p:cNvPr id="3" name="Title 2"/>
          <p:cNvSpPr>
            <a:spLocks noGrp="1"/>
          </p:cNvSpPr>
          <p:nvPr>
            <p:ph type="title"/>
          </p:nvPr>
        </p:nvSpPr>
        <p:spPr>
          <a:xfrm>
            <a:off x="0" y="-172156"/>
            <a:ext cx="9144000" cy="1143000"/>
          </a:xfrm>
          <a:solidFill>
            <a:schemeClr val="accent1"/>
          </a:solidFill>
        </p:spPr>
        <p:txBody>
          <a:bodyPr vert="horz" rtlCol="0" anchor="ctr">
            <a:noAutofit/>
            <a:scene3d>
              <a:camera prst="orthographicFront"/>
              <a:lightRig rig="soft" dir="t"/>
            </a:scene3d>
            <a:sp3d prstMaterial="softEdge">
              <a:bevelT w="25400" h="25400"/>
            </a:sp3d>
          </a:bodyPr>
          <a:lstStyle/>
          <a:p>
            <a:pPr marL="0" indent="0" algn="ctr">
              <a:buNone/>
            </a:pPr>
            <a:r>
              <a:rPr lang="en-US" sz="4000" dirty="0">
                <a:solidFill>
                  <a:schemeClr val="bg1"/>
                </a:solidFill>
                <a:effectLst/>
              </a:rPr>
              <a:t>Price Linkages – Consumer Price</a:t>
            </a:r>
          </a:p>
        </p:txBody>
      </p:sp>
      <p:sp>
        <p:nvSpPr>
          <p:cNvPr id="16" name="TextBox 15">
            <a:extLst>
              <a:ext uri="{FF2B5EF4-FFF2-40B4-BE49-F238E27FC236}">
                <a16:creationId xmlns:a16="http://schemas.microsoft.com/office/drawing/2014/main" id="{F3054B80-143F-B1BC-8C65-5264D11A88F3}"/>
              </a:ext>
            </a:extLst>
          </p:cNvPr>
          <p:cNvSpPr txBox="1"/>
          <p:nvPr/>
        </p:nvSpPr>
        <p:spPr>
          <a:xfrm>
            <a:off x="1272799" y="4451022"/>
            <a:ext cx="2971800" cy="1569660"/>
          </a:xfrm>
          <a:prstGeom prst="rect">
            <a:avLst/>
          </a:prstGeom>
          <a:solidFill>
            <a:schemeClr val="accent4">
              <a:lumMod val="75000"/>
            </a:schemeClr>
          </a:solidFill>
        </p:spPr>
        <p:txBody>
          <a:bodyPr wrap="square" rtlCol="0">
            <a:spAutoFit/>
          </a:bodyPr>
          <a:lstStyle/>
          <a:p>
            <a:pPr algn="ctr"/>
            <a:r>
              <a:rPr lang="en-US" sz="2400" b="1" dirty="0">
                <a:solidFill>
                  <a:schemeClr val="bg1"/>
                </a:solidFill>
              </a:rPr>
              <a:t>DOMESTIC COMMODITY SUPPLY PRICE</a:t>
            </a:r>
          </a:p>
          <a:p>
            <a:pPr algn="ctr"/>
            <a:r>
              <a:rPr lang="en-US" sz="2400" b="1" dirty="0">
                <a:solidFill>
                  <a:schemeClr val="bg1"/>
                </a:solidFill>
              </a:rPr>
              <a:t> $1.00</a:t>
            </a:r>
          </a:p>
        </p:txBody>
      </p:sp>
      <p:sp>
        <p:nvSpPr>
          <p:cNvPr id="18" name="TextBox 17">
            <a:extLst>
              <a:ext uri="{FF2B5EF4-FFF2-40B4-BE49-F238E27FC236}">
                <a16:creationId xmlns:a16="http://schemas.microsoft.com/office/drawing/2014/main" id="{ABC8FBF1-29F2-6171-E091-DBB5DFC2FE49}"/>
              </a:ext>
            </a:extLst>
          </p:cNvPr>
          <p:cNvSpPr txBox="1"/>
          <p:nvPr/>
        </p:nvSpPr>
        <p:spPr>
          <a:xfrm>
            <a:off x="4675644" y="5462138"/>
            <a:ext cx="2953073" cy="1200329"/>
          </a:xfrm>
          <a:prstGeom prst="rect">
            <a:avLst/>
          </a:prstGeom>
          <a:solidFill>
            <a:srgbClr val="C00000"/>
          </a:solidFill>
        </p:spPr>
        <p:txBody>
          <a:bodyPr wrap="square" rtlCol="0">
            <a:spAutoFit/>
          </a:bodyPr>
          <a:lstStyle/>
          <a:p>
            <a:pPr algn="ctr"/>
            <a:r>
              <a:rPr lang="en-US" sz="2400" b="1" dirty="0">
                <a:solidFill>
                  <a:schemeClr val="bg1"/>
                </a:solidFill>
              </a:rPr>
              <a:t>Apple arrives at port, tariff is paid:</a:t>
            </a:r>
          </a:p>
          <a:p>
            <a:pPr algn="ctr"/>
            <a:r>
              <a:rPr lang="en-US" sz="2400" b="1" dirty="0">
                <a:solidFill>
                  <a:schemeClr val="bg1"/>
                </a:solidFill>
              </a:rPr>
              <a:t>$1.25 * 20%</a:t>
            </a:r>
          </a:p>
        </p:txBody>
      </p:sp>
      <p:grpSp>
        <p:nvGrpSpPr>
          <p:cNvPr id="70" name="Group 69">
            <a:extLst>
              <a:ext uri="{FF2B5EF4-FFF2-40B4-BE49-F238E27FC236}">
                <a16:creationId xmlns:a16="http://schemas.microsoft.com/office/drawing/2014/main" id="{33407EA9-39F3-3D43-4855-A46EE1752266}"/>
              </a:ext>
            </a:extLst>
          </p:cNvPr>
          <p:cNvGrpSpPr/>
          <p:nvPr/>
        </p:nvGrpSpPr>
        <p:grpSpPr>
          <a:xfrm>
            <a:off x="626068" y="3474309"/>
            <a:ext cx="8080425" cy="1011050"/>
            <a:chOff x="283733" y="2885830"/>
            <a:chExt cx="8080425" cy="1011050"/>
          </a:xfrm>
        </p:grpSpPr>
        <p:grpSp>
          <p:nvGrpSpPr>
            <p:cNvPr id="65" name="Group 64">
              <a:extLst>
                <a:ext uri="{FF2B5EF4-FFF2-40B4-BE49-F238E27FC236}">
                  <a16:creationId xmlns:a16="http://schemas.microsoft.com/office/drawing/2014/main" id="{13BA7668-E7A0-6B7D-CA0E-77E498B8385D}"/>
                </a:ext>
              </a:extLst>
            </p:cNvPr>
            <p:cNvGrpSpPr/>
            <p:nvPr/>
          </p:nvGrpSpPr>
          <p:grpSpPr>
            <a:xfrm>
              <a:off x="4349777" y="2893920"/>
              <a:ext cx="4014381" cy="968626"/>
              <a:chOff x="4223689" y="2897495"/>
              <a:chExt cx="4014381" cy="1171090"/>
            </a:xfrm>
          </p:grpSpPr>
          <p:cxnSp>
            <p:nvCxnSpPr>
              <p:cNvPr id="22" name="Straight Connector 21">
                <a:extLst>
                  <a:ext uri="{FF2B5EF4-FFF2-40B4-BE49-F238E27FC236}">
                    <a16:creationId xmlns:a16="http://schemas.microsoft.com/office/drawing/2014/main" id="{F122F810-6D70-A3DC-1A06-855056AC607C}"/>
                  </a:ext>
                </a:extLst>
              </p:cNvPr>
              <p:cNvCxnSpPr>
                <a:cxnSpLocks/>
                <a:stCxn id="15" idx="0"/>
              </p:cNvCxnSpPr>
              <p:nvPr/>
            </p:nvCxnSpPr>
            <p:spPr>
              <a:xfrm flipH="1" flipV="1">
                <a:off x="5674395" y="3883311"/>
                <a:ext cx="9363" cy="185274"/>
              </a:xfrm>
              <a:prstGeom prst="line">
                <a:avLst/>
              </a:prstGeom>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40BEE0D3-E6DB-7305-878E-909C4105B5F7}"/>
                  </a:ext>
                </a:extLst>
              </p:cNvPr>
              <p:cNvSpPr txBox="1"/>
              <p:nvPr/>
            </p:nvSpPr>
            <p:spPr>
              <a:xfrm>
                <a:off x="4223689" y="2897495"/>
                <a:ext cx="4014381" cy="1004694"/>
              </a:xfrm>
              <a:prstGeom prst="rect">
                <a:avLst/>
              </a:prstGeom>
              <a:solidFill>
                <a:srgbClr val="7030A0"/>
              </a:solidFill>
            </p:spPr>
            <p:txBody>
              <a:bodyPr wrap="square" rtlCol="0">
                <a:spAutoFit/>
              </a:bodyPr>
              <a:lstStyle/>
              <a:p>
                <a:pPr algn="ctr"/>
                <a:r>
                  <a:rPr lang="en-US" sz="2400" b="1" dirty="0">
                    <a:solidFill>
                      <a:schemeClr val="bg1"/>
                    </a:solidFill>
                  </a:rPr>
                  <a:t>WEIGHTED IMPORT PRICE = 15% * $1.50 =$.23 </a:t>
                </a:r>
              </a:p>
            </p:txBody>
          </p:sp>
        </p:grpSp>
        <p:cxnSp>
          <p:nvCxnSpPr>
            <p:cNvPr id="24" name="Straight Connector 23">
              <a:extLst>
                <a:ext uri="{FF2B5EF4-FFF2-40B4-BE49-F238E27FC236}">
                  <a16:creationId xmlns:a16="http://schemas.microsoft.com/office/drawing/2014/main" id="{88FDF25D-55F6-6B63-D676-D586EB7FFC80}"/>
                </a:ext>
              </a:extLst>
            </p:cNvPr>
            <p:cNvCxnSpPr>
              <a:cxnSpLocks/>
              <a:stCxn id="16" idx="0"/>
            </p:cNvCxnSpPr>
            <p:nvPr/>
          </p:nvCxnSpPr>
          <p:spPr>
            <a:xfrm flipV="1">
              <a:off x="2371807" y="3716827"/>
              <a:ext cx="0" cy="180053"/>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FE9C675-0BE2-BB7A-515E-64167D1A0393}"/>
                </a:ext>
              </a:extLst>
            </p:cNvPr>
            <p:cNvSpPr txBox="1"/>
            <p:nvPr/>
          </p:nvSpPr>
          <p:spPr>
            <a:xfrm>
              <a:off x="283733" y="2885830"/>
              <a:ext cx="4014383" cy="830997"/>
            </a:xfrm>
            <a:prstGeom prst="rect">
              <a:avLst/>
            </a:prstGeom>
            <a:solidFill>
              <a:srgbClr val="7030A0"/>
            </a:solidFill>
          </p:spPr>
          <p:txBody>
            <a:bodyPr wrap="square" rtlCol="0">
              <a:spAutoFit/>
            </a:bodyPr>
            <a:lstStyle/>
            <a:p>
              <a:pPr algn="ctr"/>
              <a:r>
                <a:rPr lang="en-US" sz="2400" b="1" dirty="0">
                  <a:solidFill>
                    <a:schemeClr val="bg1"/>
                  </a:solidFill>
                </a:rPr>
                <a:t>WEIGHTED DOMESTIC PRICE 85% * $1.00 = $0.85</a:t>
              </a:r>
            </a:p>
          </p:txBody>
        </p:sp>
      </p:grpSp>
      <p:grpSp>
        <p:nvGrpSpPr>
          <p:cNvPr id="67" name="Group 66">
            <a:extLst>
              <a:ext uri="{FF2B5EF4-FFF2-40B4-BE49-F238E27FC236}">
                <a16:creationId xmlns:a16="http://schemas.microsoft.com/office/drawing/2014/main" id="{C5B90EFE-9EED-177C-7BE7-CC4CC530EF6A}"/>
              </a:ext>
            </a:extLst>
          </p:cNvPr>
          <p:cNvGrpSpPr/>
          <p:nvPr/>
        </p:nvGrpSpPr>
        <p:grpSpPr>
          <a:xfrm>
            <a:off x="4666281" y="4451023"/>
            <a:ext cx="2971800" cy="1011116"/>
            <a:chOff x="4685008" y="4451022"/>
            <a:chExt cx="2971800" cy="961928"/>
          </a:xfrm>
        </p:grpSpPr>
        <p:sp>
          <p:nvSpPr>
            <p:cNvPr id="15" name="TextBox 14">
              <a:extLst>
                <a:ext uri="{FF2B5EF4-FFF2-40B4-BE49-F238E27FC236}">
                  <a16:creationId xmlns:a16="http://schemas.microsoft.com/office/drawing/2014/main" id="{0BA67CE7-8B68-8A48-3EA2-405ED9A2461E}"/>
                </a:ext>
              </a:extLst>
            </p:cNvPr>
            <p:cNvSpPr txBox="1"/>
            <p:nvPr/>
          </p:nvSpPr>
          <p:spPr>
            <a:xfrm>
              <a:off x="4685008" y="4451022"/>
              <a:ext cx="2971800" cy="830997"/>
            </a:xfrm>
            <a:prstGeom prst="rect">
              <a:avLst/>
            </a:prstGeom>
            <a:solidFill>
              <a:schemeClr val="accent4">
                <a:lumMod val="75000"/>
              </a:schemeClr>
            </a:solidFill>
          </p:spPr>
          <p:txBody>
            <a:bodyPr wrap="square" rtlCol="0">
              <a:spAutoFit/>
            </a:bodyPr>
            <a:lstStyle/>
            <a:p>
              <a:pPr algn="ctr"/>
              <a:r>
                <a:rPr lang="en-US" sz="2400" b="1" dirty="0">
                  <a:solidFill>
                    <a:schemeClr val="bg1"/>
                  </a:solidFill>
                </a:rPr>
                <a:t>IMPORT PRICE</a:t>
              </a:r>
            </a:p>
            <a:p>
              <a:pPr algn="ctr"/>
              <a:r>
                <a:rPr lang="en-US" sz="2400" b="1" dirty="0">
                  <a:solidFill>
                    <a:schemeClr val="bg1"/>
                  </a:solidFill>
                </a:rPr>
                <a:t>$1.50</a:t>
              </a:r>
            </a:p>
          </p:txBody>
        </p:sp>
        <p:cxnSp>
          <p:nvCxnSpPr>
            <p:cNvPr id="20" name="Straight Connector 19">
              <a:extLst>
                <a:ext uri="{FF2B5EF4-FFF2-40B4-BE49-F238E27FC236}">
                  <a16:creationId xmlns:a16="http://schemas.microsoft.com/office/drawing/2014/main" id="{B5405B69-3A99-34B1-793F-DD0885081661}"/>
                </a:ext>
              </a:extLst>
            </p:cNvPr>
            <p:cNvCxnSpPr>
              <a:cxnSpLocks/>
              <a:stCxn id="18" idx="0"/>
              <a:endCxn id="15" idx="2"/>
            </p:cNvCxnSpPr>
            <p:nvPr/>
          </p:nvCxnSpPr>
          <p:spPr>
            <a:xfrm flipV="1">
              <a:off x="6170908" y="5282019"/>
              <a:ext cx="0" cy="130931"/>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23" name="Picture 22" descr="Red apple on white background">
            <a:extLst>
              <a:ext uri="{FF2B5EF4-FFF2-40B4-BE49-F238E27FC236}">
                <a16:creationId xmlns:a16="http://schemas.microsoft.com/office/drawing/2014/main" id="{E18B4D8C-D8F3-817C-9EEF-B2C51B4C76A5}"/>
              </a:ext>
            </a:extLst>
          </p:cNvPr>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158289" y="1310395"/>
            <a:ext cx="1708044" cy="1708044"/>
          </a:xfrm>
          <a:prstGeom prst="rect">
            <a:avLst/>
          </a:prstGeom>
        </p:spPr>
      </p:pic>
      <p:grpSp>
        <p:nvGrpSpPr>
          <p:cNvPr id="73" name="Group 72">
            <a:extLst>
              <a:ext uri="{FF2B5EF4-FFF2-40B4-BE49-F238E27FC236}">
                <a16:creationId xmlns:a16="http://schemas.microsoft.com/office/drawing/2014/main" id="{88C3B40A-13A3-4417-69CE-EF7C17E78A14}"/>
              </a:ext>
            </a:extLst>
          </p:cNvPr>
          <p:cNvGrpSpPr/>
          <p:nvPr/>
        </p:nvGrpSpPr>
        <p:grpSpPr>
          <a:xfrm>
            <a:off x="1592774" y="1243823"/>
            <a:ext cx="5295900" cy="701490"/>
            <a:chOff x="1592774" y="1243823"/>
            <a:chExt cx="5295900" cy="701490"/>
          </a:xfrm>
        </p:grpSpPr>
        <p:cxnSp>
          <p:nvCxnSpPr>
            <p:cNvPr id="40" name="Straight Connector 39">
              <a:extLst>
                <a:ext uri="{FF2B5EF4-FFF2-40B4-BE49-F238E27FC236}">
                  <a16:creationId xmlns:a16="http://schemas.microsoft.com/office/drawing/2014/main" id="{A38507B2-13D9-791B-D156-31A99560BE4B}"/>
                </a:ext>
              </a:extLst>
            </p:cNvPr>
            <p:cNvCxnSpPr>
              <a:stCxn id="2" idx="2"/>
            </p:cNvCxnSpPr>
            <p:nvPr/>
          </p:nvCxnSpPr>
          <p:spPr>
            <a:xfrm>
              <a:off x="4240724" y="1705488"/>
              <a:ext cx="0" cy="239825"/>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F3AB13A8-DEB7-103B-295F-442977D0D0A7}"/>
                </a:ext>
              </a:extLst>
            </p:cNvPr>
            <p:cNvSpPr txBox="1"/>
            <p:nvPr/>
          </p:nvSpPr>
          <p:spPr>
            <a:xfrm>
              <a:off x="1592774" y="1243823"/>
              <a:ext cx="5295900" cy="461665"/>
            </a:xfrm>
            <a:prstGeom prst="rect">
              <a:avLst/>
            </a:prstGeom>
            <a:solidFill>
              <a:schemeClr val="accent1"/>
            </a:solidFill>
          </p:spPr>
          <p:txBody>
            <a:bodyPr wrap="square" rtlCol="0">
              <a:spAutoFit/>
            </a:bodyPr>
            <a:lstStyle/>
            <a:p>
              <a:pPr algn="ctr"/>
              <a:r>
                <a:rPr lang="en-US" sz="2400" b="1" dirty="0">
                  <a:solidFill>
                    <a:schemeClr val="bg1"/>
                  </a:solidFill>
                </a:rPr>
                <a:t>CONSUMER PRICE = $1.19</a:t>
              </a:r>
            </a:p>
          </p:txBody>
        </p:sp>
      </p:grpSp>
      <p:grpSp>
        <p:nvGrpSpPr>
          <p:cNvPr id="72" name="Group 71">
            <a:extLst>
              <a:ext uri="{FF2B5EF4-FFF2-40B4-BE49-F238E27FC236}">
                <a16:creationId xmlns:a16="http://schemas.microsoft.com/office/drawing/2014/main" id="{2454C0B5-B25E-09D1-A6AD-EB86A77DD0D0}"/>
              </a:ext>
            </a:extLst>
          </p:cNvPr>
          <p:cNvGrpSpPr/>
          <p:nvPr/>
        </p:nvGrpSpPr>
        <p:grpSpPr>
          <a:xfrm>
            <a:off x="1623609" y="1959596"/>
            <a:ext cx="5234230" cy="805247"/>
            <a:chOff x="1626192" y="1849517"/>
            <a:chExt cx="5234230" cy="805247"/>
          </a:xfrm>
        </p:grpSpPr>
        <p:sp>
          <p:nvSpPr>
            <p:cNvPr id="17" name="TextBox 16">
              <a:extLst>
                <a:ext uri="{FF2B5EF4-FFF2-40B4-BE49-F238E27FC236}">
                  <a16:creationId xmlns:a16="http://schemas.microsoft.com/office/drawing/2014/main" id="{4368E098-41DA-0075-A945-6EC3C3785B48}"/>
                </a:ext>
              </a:extLst>
            </p:cNvPr>
            <p:cNvSpPr txBox="1"/>
            <p:nvPr/>
          </p:nvSpPr>
          <p:spPr>
            <a:xfrm>
              <a:off x="1626192" y="1849517"/>
              <a:ext cx="5234230" cy="520682"/>
            </a:xfrm>
            <a:prstGeom prst="rect">
              <a:avLst/>
            </a:prstGeom>
            <a:solidFill>
              <a:srgbClr val="FFC000"/>
            </a:solidFill>
          </p:spPr>
          <p:txBody>
            <a:bodyPr wrap="square" rtlCol="0">
              <a:spAutoFit/>
            </a:bodyPr>
            <a:lstStyle/>
            <a:p>
              <a:pPr algn="ctr"/>
              <a:r>
                <a:rPr lang="en-US" sz="2400" b="1" dirty="0">
                  <a:solidFill>
                    <a:schemeClr val="bg1"/>
                  </a:solidFill>
                </a:rPr>
                <a:t>SALES TAX= 10%  = $0.11</a:t>
              </a:r>
            </a:p>
          </p:txBody>
        </p:sp>
        <p:cxnSp>
          <p:nvCxnSpPr>
            <p:cNvPr id="60" name="Straight Connector 59">
              <a:extLst>
                <a:ext uri="{FF2B5EF4-FFF2-40B4-BE49-F238E27FC236}">
                  <a16:creationId xmlns:a16="http://schemas.microsoft.com/office/drawing/2014/main" id="{E1FC6849-83AD-4F9F-4162-FE9F6247F66E}"/>
                </a:ext>
              </a:extLst>
            </p:cNvPr>
            <p:cNvCxnSpPr>
              <a:cxnSpLocks/>
              <a:stCxn id="17" idx="2"/>
            </p:cNvCxnSpPr>
            <p:nvPr/>
          </p:nvCxnSpPr>
          <p:spPr>
            <a:xfrm>
              <a:off x="4243307" y="2370199"/>
              <a:ext cx="0" cy="284565"/>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63" name="Slide 4 23563966_1678136737">
            <a:hlinkClick r:id="" action="ppaction://media"/>
            <a:extLst>
              <a:ext uri="{FF2B5EF4-FFF2-40B4-BE49-F238E27FC236}">
                <a16:creationId xmlns:a16="http://schemas.microsoft.com/office/drawing/2014/main" id="{9E2DEDF1-96AD-5C72-5C86-60B7FF8F3CEE}"/>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426245" y="6239982"/>
            <a:ext cx="722237" cy="639579"/>
          </a:xfrm>
          <a:prstGeom prst="rect">
            <a:avLst/>
          </a:prstGeom>
        </p:spPr>
      </p:pic>
      <p:pic>
        <p:nvPicPr>
          <p:cNvPr id="6" name="Picture 5" descr="A blue sign with white text&#10;&#10;Description automatically generated">
            <a:extLst>
              <a:ext uri="{FF2B5EF4-FFF2-40B4-BE49-F238E27FC236}">
                <a16:creationId xmlns:a16="http://schemas.microsoft.com/office/drawing/2014/main" id="{09D95D9C-BF36-7491-3D72-C7620424815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2400" y="6239982"/>
            <a:ext cx="807746" cy="473075"/>
          </a:xfrm>
          <a:prstGeom prst="rect">
            <a:avLst/>
          </a:prstGeom>
        </p:spPr>
      </p:pic>
    </p:spTree>
    <p:custDataLst>
      <p:tags r:id="rId1"/>
    </p:custDataLst>
    <p:extLst>
      <p:ext uri="{BB962C8B-B14F-4D97-AF65-F5344CB8AC3E}">
        <p14:creationId xmlns:p14="http://schemas.microsoft.com/office/powerpoint/2010/main" val="2640450168"/>
      </p:ext>
    </p:extLst>
  </p:cSld>
  <p:clrMapOvr>
    <a:masterClrMapping/>
  </p:clrMapOvr>
  <mc:AlternateContent xmlns:mc="http://schemas.openxmlformats.org/markup-compatibility/2006" xmlns:p14="http://schemas.microsoft.com/office/powerpoint/2010/main">
    <mc:Choice Requires="p14">
      <p:transition spd="slow" p14:dur="2000" advTm="14318"/>
    </mc:Choice>
    <mc:Fallback xmlns="">
      <p:transition spd="slow" advTm="1431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8768" fill="hold"/>
                                        <p:tgtEl>
                                          <p:spTgt spid="63"/>
                                        </p:tgtEl>
                                      </p:cBhvr>
                                    </p:cmd>
                                  </p:childTnLst>
                                </p:cTn>
                              </p:par>
                              <p:par>
                                <p:cTn id="7" presetID="1" presetClass="entr" presetSubtype="0" fill="hold" grpId="0" nodeType="withEffect">
                                  <p:stCondLst>
                                    <p:cond delay="1100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1620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28600"/>
                                  </p:stCondLst>
                                  <p:childTnLst>
                                    <p:set>
                                      <p:cBhvr>
                                        <p:cTn id="12" dur="1" fill="hold">
                                          <p:stCondLst>
                                            <p:cond delay="0"/>
                                          </p:stCondLst>
                                        </p:cTn>
                                        <p:tgtEl>
                                          <p:spTgt spid="67"/>
                                        </p:tgtEl>
                                        <p:attrNameLst>
                                          <p:attrName>style.visibility</p:attrName>
                                        </p:attrNameLst>
                                      </p:cBhvr>
                                      <p:to>
                                        <p:strVal val="visible"/>
                                      </p:to>
                                    </p:set>
                                  </p:childTnLst>
                                </p:cTn>
                              </p:par>
                              <p:par>
                                <p:cTn id="13" presetID="1" presetClass="entr" presetSubtype="0" fill="hold" nodeType="withEffect">
                                  <p:stCondLst>
                                    <p:cond delay="38500"/>
                                  </p:stCondLst>
                                  <p:childTnLst>
                                    <p:set>
                                      <p:cBhvr>
                                        <p:cTn id="14" dur="1" fill="hold">
                                          <p:stCondLst>
                                            <p:cond delay="0"/>
                                          </p:stCondLst>
                                        </p:cTn>
                                        <p:tgtEl>
                                          <p:spTgt spid="70"/>
                                        </p:tgtEl>
                                        <p:attrNameLst>
                                          <p:attrName>style.visibility</p:attrName>
                                        </p:attrNameLst>
                                      </p:cBhvr>
                                      <p:to>
                                        <p:strVal val="visible"/>
                                      </p:to>
                                    </p:set>
                                  </p:childTnLst>
                                </p:cTn>
                              </p:par>
                              <p:par>
                                <p:cTn id="15" presetID="1" presetClass="entr" presetSubtype="0" fill="hold" nodeType="withEffect">
                                  <p:stCondLst>
                                    <p:cond delay="62600"/>
                                  </p:stCondLst>
                                  <p:childTnLst>
                                    <p:set>
                                      <p:cBhvr>
                                        <p:cTn id="16" dur="1" fill="hold">
                                          <p:stCondLst>
                                            <p:cond delay="0"/>
                                          </p:stCondLst>
                                        </p:cTn>
                                        <p:tgtEl>
                                          <p:spTgt spid="71"/>
                                        </p:tgtEl>
                                        <p:attrNameLst>
                                          <p:attrName>style.visibility</p:attrName>
                                        </p:attrNameLst>
                                      </p:cBhvr>
                                      <p:to>
                                        <p:strVal val="visible"/>
                                      </p:to>
                                    </p:set>
                                  </p:childTnLst>
                                </p:cTn>
                              </p:par>
                              <p:par>
                                <p:cTn id="17" presetID="1" presetClass="entr" presetSubtype="0" fill="hold" nodeType="withEffect">
                                  <p:stCondLst>
                                    <p:cond delay="69800"/>
                                  </p:stCondLst>
                                  <p:childTnLst>
                                    <p:set>
                                      <p:cBhvr>
                                        <p:cTn id="18" dur="1" fill="hold">
                                          <p:stCondLst>
                                            <p:cond delay="0"/>
                                          </p:stCondLst>
                                        </p:cTn>
                                        <p:tgtEl>
                                          <p:spTgt spid="72"/>
                                        </p:tgtEl>
                                        <p:attrNameLst>
                                          <p:attrName>style.visibility</p:attrName>
                                        </p:attrNameLst>
                                      </p:cBhvr>
                                      <p:to>
                                        <p:strVal val="visible"/>
                                      </p:to>
                                    </p:set>
                                  </p:childTnLst>
                                </p:cTn>
                              </p:par>
                              <p:par>
                                <p:cTn id="19" presetID="1" presetClass="entr" presetSubtype="0" fill="hold" nodeType="withEffect">
                                  <p:stCondLst>
                                    <p:cond delay="74800"/>
                                  </p:stCondLst>
                                  <p:childTnLst>
                                    <p:set>
                                      <p:cBhvr>
                                        <p:cTn id="20"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9796" showWhenStopped="0">
                <p:cTn id="21" fill="hold" display="0">
                  <p:stCondLst>
                    <p:cond delay="indefinite"/>
                  </p:stCondLst>
                  <p:endCondLst>
                    <p:cond evt="onStopAudio" delay="0">
                      <p:tgtEl>
                        <p:sldTgt/>
                      </p:tgtEl>
                    </p:cond>
                  </p:endCondLst>
                </p:cTn>
                <p:tgtEl>
                  <p:spTgt spid="63"/>
                </p:tgtEl>
              </p:cMediaNode>
            </p:audio>
          </p:childTnLst>
        </p:cTn>
      </p:par>
    </p:tnLst>
    <p:bldLst>
      <p:bldP spid="16" grpId="0"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Connector 35">
            <a:extLst>
              <a:ext uri="{FF2B5EF4-FFF2-40B4-BE49-F238E27FC236}">
                <a16:creationId xmlns:a16="http://schemas.microsoft.com/office/drawing/2014/main" id="{2F4348C1-E324-1DD2-FCA9-013B6FFF485E}"/>
              </a:ext>
            </a:extLst>
          </p:cNvPr>
          <p:cNvCxnSpPr>
            <a:cxnSpLocks/>
          </p:cNvCxnSpPr>
          <p:nvPr/>
        </p:nvCxnSpPr>
        <p:spPr>
          <a:xfrm>
            <a:off x="4393124" y="1705488"/>
            <a:ext cx="0" cy="949276"/>
          </a:xfrm>
          <a:prstGeom prst="line">
            <a:avLst/>
          </a:prstGeom>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a:xfrm>
            <a:off x="0" y="-172156"/>
            <a:ext cx="9144000" cy="1143000"/>
          </a:xfrm>
          <a:solidFill>
            <a:schemeClr val="accent1"/>
          </a:solidFill>
        </p:spPr>
        <p:txBody>
          <a:bodyPr vert="horz" rtlCol="0" anchor="ctr">
            <a:noAutofit/>
            <a:scene3d>
              <a:camera prst="orthographicFront"/>
              <a:lightRig rig="soft" dir="t"/>
            </a:scene3d>
            <a:sp3d prstMaterial="softEdge">
              <a:bevelT w="25400" h="25400"/>
            </a:sp3d>
          </a:bodyPr>
          <a:lstStyle/>
          <a:p>
            <a:pPr marL="0" indent="0" algn="ctr">
              <a:buNone/>
            </a:pPr>
            <a:r>
              <a:rPr lang="en-US" sz="4000" dirty="0">
                <a:solidFill>
                  <a:schemeClr val="bg1"/>
                </a:solidFill>
                <a:effectLst/>
              </a:rPr>
              <a:t>Price Linkages – Consumer Price</a:t>
            </a:r>
          </a:p>
        </p:txBody>
      </p:sp>
      <p:sp>
        <p:nvSpPr>
          <p:cNvPr id="2" name="TextBox 1">
            <a:extLst>
              <a:ext uri="{FF2B5EF4-FFF2-40B4-BE49-F238E27FC236}">
                <a16:creationId xmlns:a16="http://schemas.microsoft.com/office/drawing/2014/main" id="{F3AB13A8-DEB7-103B-295F-442977D0D0A7}"/>
              </a:ext>
            </a:extLst>
          </p:cNvPr>
          <p:cNvSpPr txBox="1"/>
          <p:nvPr/>
        </p:nvSpPr>
        <p:spPr>
          <a:xfrm>
            <a:off x="1592774" y="1243823"/>
            <a:ext cx="5295900" cy="461665"/>
          </a:xfrm>
          <a:prstGeom prst="rect">
            <a:avLst/>
          </a:prstGeom>
          <a:solidFill>
            <a:schemeClr val="accent1"/>
          </a:solidFill>
        </p:spPr>
        <p:txBody>
          <a:bodyPr wrap="square" rtlCol="0">
            <a:spAutoFit/>
          </a:bodyPr>
          <a:lstStyle/>
          <a:p>
            <a:pPr algn="ctr"/>
            <a:r>
              <a:rPr lang="en-US" sz="2400" b="1" dirty="0">
                <a:solidFill>
                  <a:schemeClr val="bg1"/>
                </a:solidFill>
              </a:rPr>
              <a:t>CONSUMER PRICE -  PQ</a:t>
            </a:r>
          </a:p>
        </p:txBody>
      </p:sp>
      <p:sp>
        <p:nvSpPr>
          <p:cNvPr id="5" name="TextBox 4">
            <a:extLst>
              <a:ext uri="{FF2B5EF4-FFF2-40B4-BE49-F238E27FC236}">
                <a16:creationId xmlns:a16="http://schemas.microsoft.com/office/drawing/2014/main" id="{40BEE0D3-E6DB-7305-878E-909C4105B5F7}"/>
              </a:ext>
            </a:extLst>
          </p:cNvPr>
          <p:cNvSpPr txBox="1"/>
          <p:nvPr/>
        </p:nvSpPr>
        <p:spPr>
          <a:xfrm>
            <a:off x="4686299" y="3332705"/>
            <a:ext cx="4014381" cy="830997"/>
          </a:xfrm>
          <a:prstGeom prst="rect">
            <a:avLst/>
          </a:prstGeom>
          <a:solidFill>
            <a:srgbClr val="7030A0"/>
          </a:solidFill>
        </p:spPr>
        <p:txBody>
          <a:bodyPr wrap="square" rtlCol="0">
            <a:spAutoFit/>
          </a:bodyPr>
          <a:lstStyle/>
          <a:p>
            <a:pPr algn="ctr"/>
            <a:r>
              <a:rPr lang="en-US" sz="2400" b="1" dirty="0">
                <a:solidFill>
                  <a:schemeClr val="bg1"/>
                </a:solidFill>
              </a:rPr>
              <a:t>WEIGHTED IMPORT PRICE weight *PM</a:t>
            </a:r>
          </a:p>
        </p:txBody>
      </p:sp>
      <p:sp>
        <p:nvSpPr>
          <p:cNvPr id="14" name="TextBox 13">
            <a:extLst>
              <a:ext uri="{FF2B5EF4-FFF2-40B4-BE49-F238E27FC236}">
                <a16:creationId xmlns:a16="http://schemas.microsoft.com/office/drawing/2014/main" id="{4FE9C675-0BE2-BB7A-515E-64167D1A0393}"/>
              </a:ext>
            </a:extLst>
          </p:cNvPr>
          <p:cNvSpPr txBox="1"/>
          <p:nvPr/>
        </p:nvSpPr>
        <p:spPr>
          <a:xfrm>
            <a:off x="226341" y="3314647"/>
            <a:ext cx="4014383" cy="830997"/>
          </a:xfrm>
          <a:prstGeom prst="rect">
            <a:avLst/>
          </a:prstGeom>
          <a:solidFill>
            <a:srgbClr val="7030A0"/>
          </a:solidFill>
        </p:spPr>
        <p:txBody>
          <a:bodyPr wrap="square" rtlCol="0">
            <a:spAutoFit/>
          </a:bodyPr>
          <a:lstStyle/>
          <a:p>
            <a:pPr algn="ctr"/>
            <a:r>
              <a:rPr lang="en-US" sz="2400" b="1" dirty="0">
                <a:solidFill>
                  <a:schemeClr val="bg1"/>
                </a:solidFill>
              </a:rPr>
              <a:t>WEIGHTED DOMESTIC PRICE  -  weight * PD</a:t>
            </a:r>
          </a:p>
        </p:txBody>
      </p:sp>
      <p:sp>
        <p:nvSpPr>
          <p:cNvPr id="15" name="TextBox 14">
            <a:extLst>
              <a:ext uri="{FF2B5EF4-FFF2-40B4-BE49-F238E27FC236}">
                <a16:creationId xmlns:a16="http://schemas.microsoft.com/office/drawing/2014/main" id="{0BA67CE7-8B68-8A48-3EA2-405ED9A2461E}"/>
              </a:ext>
            </a:extLst>
          </p:cNvPr>
          <p:cNvSpPr txBox="1"/>
          <p:nvPr/>
        </p:nvSpPr>
        <p:spPr>
          <a:xfrm>
            <a:off x="4685008" y="4451022"/>
            <a:ext cx="2971800" cy="830997"/>
          </a:xfrm>
          <a:prstGeom prst="rect">
            <a:avLst/>
          </a:prstGeom>
          <a:solidFill>
            <a:schemeClr val="accent4">
              <a:lumMod val="75000"/>
            </a:schemeClr>
          </a:solidFill>
        </p:spPr>
        <p:txBody>
          <a:bodyPr wrap="square" rtlCol="0">
            <a:spAutoFit/>
          </a:bodyPr>
          <a:lstStyle/>
          <a:p>
            <a:pPr algn="ctr"/>
            <a:r>
              <a:rPr lang="en-US" sz="2400" b="1" dirty="0">
                <a:solidFill>
                  <a:schemeClr val="bg1"/>
                </a:solidFill>
              </a:rPr>
              <a:t>IMPORT PRICE</a:t>
            </a:r>
          </a:p>
          <a:p>
            <a:pPr algn="ctr"/>
            <a:r>
              <a:rPr lang="en-US" sz="2400" b="1" dirty="0">
                <a:solidFill>
                  <a:schemeClr val="bg1"/>
                </a:solidFill>
              </a:rPr>
              <a:t>PM</a:t>
            </a:r>
          </a:p>
        </p:txBody>
      </p:sp>
      <p:sp>
        <p:nvSpPr>
          <p:cNvPr id="16" name="TextBox 15">
            <a:extLst>
              <a:ext uri="{FF2B5EF4-FFF2-40B4-BE49-F238E27FC236}">
                <a16:creationId xmlns:a16="http://schemas.microsoft.com/office/drawing/2014/main" id="{F3054B80-143F-B1BC-8C65-5264D11A88F3}"/>
              </a:ext>
            </a:extLst>
          </p:cNvPr>
          <p:cNvSpPr txBox="1"/>
          <p:nvPr/>
        </p:nvSpPr>
        <p:spPr>
          <a:xfrm>
            <a:off x="1272799" y="4451022"/>
            <a:ext cx="2971800" cy="830997"/>
          </a:xfrm>
          <a:prstGeom prst="rect">
            <a:avLst/>
          </a:prstGeom>
          <a:solidFill>
            <a:schemeClr val="accent4">
              <a:lumMod val="75000"/>
            </a:schemeClr>
          </a:solidFill>
        </p:spPr>
        <p:txBody>
          <a:bodyPr wrap="square" rtlCol="0">
            <a:spAutoFit/>
          </a:bodyPr>
          <a:lstStyle/>
          <a:p>
            <a:pPr algn="ctr"/>
            <a:r>
              <a:rPr lang="en-US" sz="2400" b="1" dirty="0">
                <a:solidFill>
                  <a:schemeClr val="bg1"/>
                </a:solidFill>
              </a:rPr>
              <a:t>DOMESTIC PRICE</a:t>
            </a:r>
          </a:p>
          <a:p>
            <a:pPr algn="ctr"/>
            <a:r>
              <a:rPr lang="en-US" sz="2400" b="1" dirty="0">
                <a:solidFill>
                  <a:schemeClr val="bg1"/>
                </a:solidFill>
              </a:rPr>
              <a:t>PD</a:t>
            </a:r>
          </a:p>
        </p:txBody>
      </p:sp>
      <p:sp>
        <p:nvSpPr>
          <p:cNvPr id="17" name="TextBox 16">
            <a:extLst>
              <a:ext uri="{FF2B5EF4-FFF2-40B4-BE49-F238E27FC236}">
                <a16:creationId xmlns:a16="http://schemas.microsoft.com/office/drawing/2014/main" id="{4368E098-41DA-0075-A945-6EC3C3785B48}"/>
              </a:ext>
            </a:extLst>
          </p:cNvPr>
          <p:cNvSpPr txBox="1"/>
          <p:nvPr/>
        </p:nvSpPr>
        <p:spPr>
          <a:xfrm>
            <a:off x="1595357" y="1945313"/>
            <a:ext cx="5234230" cy="461665"/>
          </a:xfrm>
          <a:prstGeom prst="rect">
            <a:avLst/>
          </a:prstGeom>
          <a:solidFill>
            <a:srgbClr val="FFC000"/>
          </a:solidFill>
        </p:spPr>
        <p:txBody>
          <a:bodyPr wrap="square" rtlCol="0">
            <a:spAutoFit/>
          </a:bodyPr>
          <a:lstStyle/>
          <a:p>
            <a:pPr algn="ctr"/>
            <a:r>
              <a:rPr lang="en-US" sz="2400" b="1" dirty="0">
                <a:solidFill>
                  <a:schemeClr val="bg1"/>
                </a:solidFill>
              </a:rPr>
              <a:t>SALES TAX - TS</a:t>
            </a:r>
          </a:p>
        </p:txBody>
      </p:sp>
      <p:sp>
        <p:nvSpPr>
          <p:cNvPr id="18" name="TextBox 17">
            <a:extLst>
              <a:ext uri="{FF2B5EF4-FFF2-40B4-BE49-F238E27FC236}">
                <a16:creationId xmlns:a16="http://schemas.microsoft.com/office/drawing/2014/main" id="{ABC8FBF1-29F2-6171-E091-DBB5DFC2FE49}"/>
              </a:ext>
            </a:extLst>
          </p:cNvPr>
          <p:cNvSpPr txBox="1"/>
          <p:nvPr/>
        </p:nvSpPr>
        <p:spPr>
          <a:xfrm>
            <a:off x="4685008" y="5498295"/>
            <a:ext cx="2953073" cy="1200329"/>
          </a:xfrm>
          <a:prstGeom prst="rect">
            <a:avLst/>
          </a:prstGeom>
          <a:solidFill>
            <a:srgbClr val="C00000"/>
          </a:solidFill>
        </p:spPr>
        <p:txBody>
          <a:bodyPr wrap="square" rtlCol="0">
            <a:spAutoFit/>
          </a:bodyPr>
          <a:lstStyle/>
          <a:p>
            <a:pPr algn="ctr"/>
            <a:r>
              <a:rPr lang="en-US" sz="2400" b="1" dirty="0">
                <a:solidFill>
                  <a:schemeClr val="bg1"/>
                </a:solidFill>
              </a:rPr>
              <a:t>PRICE AT PORT and TARIFF:</a:t>
            </a:r>
          </a:p>
          <a:p>
            <a:pPr algn="ctr"/>
            <a:r>
              <a:rPr lang="en-US" sz="2400" b="1" dirty="0">
                <a:solidFill>
                  <a:schemeClr val="bg1"/>
                </a:solidFill>
              </a:rPr>
              <a:t>PWM * TM</a:t>
            </a:r>
          </a:p>
        </p:txBody>
      </p:sp>
      <p:cxnSp>
        <p:nvCxnSpPr>
          <p:cNvPr id="22" name="Straight Connector 21">
            <a:extLst>
              <a:ext uri="{FF2B5EF4-FFF2-40B4-BE49-F238E27FC236}">
                <a16:creationId xmlns:a16="http://schemas.microsoft.com/office/drawing/2014/main" id="{F122F810-6D70-A3DC-1A06-855056AC607C}"/>
              </a:ext>
            </a:extLst>
          </p:cNvPr>
          <p:cNvCxnSpPr>
            <a:cxnSpLocks/>
            <a:stCxn id="15" idx="0"/>
            <a:endCxn id="5" idx="2"/>
          </p:cNvCxnSpPr>
          <p:nvPr/>
        </p:nvCxnSpPr>
        <p:spPr>
          <a:xfrm flipV="1">
            <a:off x="6170908" y="4163702"/>
            <a:ext cx="522582" cy="28732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8FDF25D-55F6-6B63-D676-D586EB7FFC80}"/>
              </a:ext>
            </a:extLst>
          </p:cNvPr>
          <p:cNvCxnSpPr>
            <a:cxnSpLocks/>
            <a:stCxn id="16" idx="0"/>
            <a:endCxn id="14" idx="2"/>
          </p:cNvCxnSpPr>
          <p:nvPr/>
        </p:nvCxnSpPr>
        <p:spPr>
          <a:xfrm flipH="1" flipV="1">
            <a:off x="2233533" y="4145644"/>
            <a:ext cx="525166" cy="305378"/>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128390B-6750-4A3D-9160-8F0305B64D69}"/>
              </a:ext>
            </a:extLst>
          </p:cNvPr>
          <p:cNvCxnSpPr/>
          <p:nvPr/>
        </p:nvCxnSpPr>
        <p:spPr>
          <a:xfrm flipV="1">
            <a:off x="5334000" y="3134211"/>
            <a:ext cx="0" cy="198494"/>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406720E5-3068-FB77-BEE3-C02F47DD86C8}"/>
              </a:ext>
            </a:extLst>
          </p:cNvPr>
          <p:cNvCxnSpPr/>
          <p:nvPr/>
        </p:nvCxnSpPr>
        <p:spPr>
          <a:xfrm flipV="1">
            <a:off x="3581400" y="3134211"/>
            <a:ext cx="0" cy="180436"/>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584B8122-9351-463D-59B2-E76D9D02EC88}"/>
              </a:ext>
            </a:extLst>
          </p:cNvPr>
          <p:cNvSpPr txBox="1"/>
          <p:nvPr/>
        </p:nvSpPr>
        <p:spPr>
          <a:xfrm>
            <a:off x="1549588" y="2654764"/>
            <a:ext cx="5295900" cy="461665"/>
          </a:xfrm>
          <a:prstGeom prst="rect">
            <a:avLst/>
          </a:prstGeom>
          <a:solidFill>
            <a:srgbClr val="FF8021"/>
          </a:solidFill>
        </p:spPr>
        <p:txBody>
          <a:bodyPr wrap="square" rtlCol="0">
            <a:spAutoFit/>
          </a:bodyPr>
          <a:lstStyle/>
          <a:p>
            <a:pPr algn="ctr"/>
            <a:r>
              <a:rPr lang="en-US" sz="2400" b="1" dirty="0">
                <a:solidFill>
                  <a:schemeClr val="bg1"/>
                </a:solidFill>
              </a:rPr>
              <a:t>COMPOSITE PRICE</a:t>
            </a:r>
          </a:p>
        </p:txBody>
      </p:sp>
      <p:cxnSp>
        <p:nvCxnSpPr>
          <p:cNvPr id="35" name="Straight Connector 34">
            <a:extLst>
              <a:ext uri="{FF2B5EF4-FFF2-40B4-BE49-F238E27FC236}">
                <a16:creationId xmlns:a16="http://schemas.microsoft.com/office/drawing/2014/main" id="{660B35EB-1931-3F96-C437-CA32D44F9CCF}"/>
              </a:ext>
            </a:extLst>
          </p:cNvPr>
          <p:cNvCxnSpPr/>
          <p:nvPr/>
        </p:nvCxnSpPr>
        <p:spPr>
          <a:xfrm flipV="1">
            <a:off x="5486400" y="3286611"/>
            <a:ext cx="0" cy="198494"/>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3CDF63A-6D69-861E-DB56-B48A2DB65CC8}"/>
              </a:ext>
            </a:extLst>
          </p:cNvPr>
          <p:cNvCxnSpPr>
            <a:cxnSpLocks/>
            <a:stCxn id="15" idx="2"/>
            <a:endCxn id="18" idx="0"/>
          </p:cNvCxnSpPr>
          <p:nvPr/>
        </p:nvCxnSpPr>
        <p:spPr>
          <a:xfrm flipH="1">
            <a:off x="6161545" y="5282019"/>
            <a:ext cx="9363" cy="216276"/>
          </a:xfrm>
          <a:prstGeom prst="line">
            <a:avLst/>
          </a:prstGeom>
        </p:spPr>
        <p:style>
          <a:lnRef idx="1">
            <a:schemeClr val="accent1"/>
          </a:lnRef>
          <a:fillRef idx="0">
            <a:schemeClr val="accent1"/>
          </a:fillRef>
          <a:effectRef idx="0">
            <a:schemeClr val="accent1"/>
          </a:effectRef>
          <a:fontRef idx="minor">
            <a:schemeClr val="tx1"/>
          </a:fontRef>
        </p:style>
      </p:cxnSp>
      <p:pic>
        <p:nvPicPr>
          <p:cNvPr id="41" name="Slide 5 23564104_1678137038">
            <a:hlinkClick r:id="" action="ppaction://media"/>
            <a:extLst>
              <a:ext uri="{FF2B5EF4-FFF2-40B4-BE49-F238E27FC236}">
                <a16:creationId xmlns:a16="http://schemas.microsoft.com/office/drawing/2014/main" id="{DAE6402A-D72E-8DAE-0FF3-59E7D33F6069}"/>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24760" y="6173509"/>
            <a:ext cx="406400" cy="406400"/>
          </a:xfrm>
          <a:prstGeom prst="rect">
            <a:avLst/>
          </a:prstGeom>
        </p:spPr>
      </p:pic>
      <p:pic>
        <p:nvPicPr>
          <p:cNvPr id="6" name="Picture 5" descr="A blue sign with white text&#10;&#10;Description automatically generated">
            <a:extLst>
              <a:ext uri="{FF2B5EF4-FFF2-40B4-BE49-F238E27FC236}">
                <a16:creationId xmlns:a16="http://schemas.microsoft.com/office/drawing/2014/main" id="{0323E71D-5F01-677E-C924-FC14722036B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2400" y="6239982"/>
            <a:ext cx="807746" cy="473075"/>
          </a:xfrm>
          <a:prstGeom prst="rect">
            <a:avLst/>
          </a:prstGeom>
        </p:spPr>
      </p:pic>
    </p:spTree>
    <p:custDataLst>
      <p:tags r:id="rId1"/>
    </p:custDataLst>
    <p:extLst>
      <p:ext uri="{BB962C8B-B14F-4D97-AF65-F5344CB8AC3E}">
        <p14:creationId xmlns:p14="http://schemas.microsoft.com/office/powerpoint/2010/main" val="3903646425"/>
      </p:ext>
    </p:extLst>
  </p:cSld>
  <p:clrMapOvr>
    <a:masterClrMapping/>
  </p:clrMapOvr>
  <mc:AlternateContent xmlns:mc="http://schemas.openxmlformats.org/markup-compatibility/2006" xmlns:p14="http://schemas.microsoft.com/office/powerpoint/2010/main">
    <mc:Choice Requires="p14">
      <p:transition spd="slow" p14:dur="2000" advTm="14318"/>
    </mc:Choice>
    <mc:Fallback xmlns="">
      <p:transition spd="slow" advTm="1431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976" fill="hold"/>
                                        <p:tgtEl>
                                          <p:spTgt spid="4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7" fill="hold" display="0">
                  <p:stCondLst>
                    <p:cond delay="indefinite"/>
                  </p:stCondLst>
                  <p:endCondLst>
                    <p:cond evt="onStopAudio" delay="0">
                      <p:tgtEl>
                        <p:sldTgt/>
                      </p:tgtEl>
                    </p:cond>
                  </p:endCondLst>
                </p:cTn>
                <p:tgtEl>
                  <p:spTgt spid="41"/>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58436"/>
            <a:ext cx="9144000" cy="1464030"/>
          </a:xfrm>
          <a:solidFill>
            <a:schemeClr val="accent1"/>
          </a:solidFill>
        </p:spPr>
        <p:txBody>
          <a:bodyPr vert="horz" rtlCol="0" anchor="ctr">
            <a:noAutofit/>
            <a:scene3d>
              <a:camera prst="orthographicFront"/>
              <a:lightRig rig="soft" dir="t"/>
            </a:scene3d>
            <a:sp3d prstMaterial="softEdge">
              <a:bevelT w="25400" h="25400"/>
            </a:sp3d>
          </a:bodyPr>
          <a:lstStyle/>
          <a:p>
            <a:pPr marL="0" indent="0" algn="ctr">
              <a:buNone/>
            </a:pPr>
            <a:r>
              <a:rPr lang="en-US" sz="4000" dirty="0">
                <a:solidFill>
                  <a:schemeClr val="bg1"/>
                </a:solidFill>
                <a:effectLst/>
              </a:rPr>
              <a:t>Price Linkages in the UNI-CGE Model</a:t>
            </a:r>
            <a:br>
              <a:rPr lang="en-US" sz="4000" dirty="0">
                <a:solidFill>
                  <a:schemeClr val="bg1"/>
                </a:solidFill>
                <a:effectLst/>
              </a:rPr>
            </a:br>
            <a:r>
              <a:rPr lang="en-US" sz="4000" dirty="0">
                <a:solidFill>
                  <a:schemeClr val="bg1"/>
                </a:solidFill>
                <a:effectLst/>
              </a:rPr>
              <a:t>Domestic Sales Price</a:t>
            </a:r>
          </a:p>
        </p:txBody>
      </p:sp>
      <p:sp>
        <p:nvSpPr>
          <p:cNvPr id="13" name="TextBox 12">
            <a:extLst>
              <a:ext uri="{FF2B5EF4-FFF2-40B4-BE49-F238E27FC236}">
                <a16:creationId xmlns:a16="http://schemas.microsoft.com/office/drawing/2014/main" id="{9B32C1A3-97D0-1E7F-CBC5-35B6156415D4}"/>
              </a:ext>
            </a:extLst>
          </p:cNvPr>
          <p:cNvSpPr txBox="1"/>
          <p:nvPr/>
        </p:nvSpPr>
        <p:spPr>
          <a:xfrm>
            <a:off x="1600200" y="1455003"/>
            <a:ext cx="6705600" cy="461665"/>
          </a:xfrm>
          <a:prstGeom prst="rect">
            <a:avLst/>
          </a:prstGeom>
          <a:noFill/>
          <a:ln w="25400">
            <a:solidFill>
              <a:schemeClr val="lt1">
                <a:hueOff val="0"/>
                <a:satOff val="0"/>
                <a:lumOff val="0"/>
                <a:alpha val="0"/>
              </a:schemeClr>
            </a:solidFill>
          </a:ln>
        </p:spPr>
        <p:txBody>
          <a:bodyPr wrap="square" rtlCol="0">
            <a:spAutoFit/>
          </a:bodyPr>
          <a:lstStyle/>
          <a:p>
            <a:endParaRPr lang="en-US" sz="2400" dirty="0"/>
          </a:p>
        </p:txBody>
      </p:sp>
      <p:sp>
        <p:nvSpPr>
          <p:cNvPr id="5" name="Rectangle: Rounded Corners 4">
            <a:extLst>
              <a:ext uri="{FF2B5EF4-FFF2-40B4-BE49-F238E27FC236}">
                <a16:creationId xmlns:a16="http://schemas.microsoft.com/office/drawing/2014/main" id="{131E58EB-7E89-3F79-D7A3-825B28400343}"/>
              </a:ext>
            </a:extLst>
          </p:cNvPr>
          <p:cNvSpPr txBox="1"/>
          <p:nvPr/>
        </p:nvSpPr>
        <p:spPr>
          <a:xfrm>
            <a:off x="2030514" y="1977258"/>
            <a:ext cx="4572000" cy="2004174"/>
          </a:xfrm>
          <a:prstGeom prst="rect">
            <a:avLst/>
          </a:prstGeom>
          <a:solidFill>
            <a:srgbClr val="92D050"/>
          </a:solidFill>
          <a:ln w="111125">
            <a:solidFill>
              <a:srgbClr val="4E67C8"/>
            </a:solidFill>
          </a:ln>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2800" kern="1200" dirty="0"/>
              <a:t>Domestic sales price</a:t>
            </a:r>
            <a:br>
              <a:rPr lang="en-US" sz="2800" kern="1200" dirty="0"/>
            </a:br>
            <a:r>
              <a:rPr lang="en-US" sz="2800" kern="1200" dirty="0"/>
              <a:t> = $1.00 per unit</a:t>
            </a:r>
            <a:br>
              <a:rPr lang="en-US" sz="2800" kern="1200" dirty="0"/>
            </a:br>
            <a:br>
              <a:rPr lang="en-US" sz="2800" kern="1200" dirty="0"/>
            </a:br>
            <a:r>
              <a:rPr lang="en-US" sz="2800" b="1" kern="1200" dirty="0"/>
              <a:t>PD</a:t>
            </a:r>
          </a:p>
        </p:txBody>
      </p:sp>
      <p:sp>
        <p:nvSpPr>
          <p:cNvPr id="17" name="TextBox 16">
            <a:extLst>
              <a:ext uri="{FF2B5EF4-FFF2-40B4-BE49-F238E27FC236}">
                <a16:creationId xmlns:a16="http://schemas.microsoft.com/office/drawing/2014/main" id="{07B16DD6-EB95-E1E1-8AB5-145D7C31C649}"/>
              </a:ext>
            </a:extLst>
          </p:cNvPr>
          <p:cNvSpPr txBox="1"/>
          <p:nvPr/>
        </p:nvSpPr>
        <p:spPr>
          <a:xfrm>
            <a:off x="2986433" y="4422438"/>
            <a:ext cx="4572000" cy="707886"/>
          </a:xfrm>
          <a:prstGeom prst="rect">
            <a:avLst/>
          </a:prstGeom>
          <a:noFill/>
        </p:spPr>
        <p:txBody>
          <a:bodyPr wrap="square">
            <a:spAutoFit/>
          </a:bodyPr>
          <a:lstStyle/>
          <a:p>
            <a:r>
              <a:rPr lang="en-US" sz="4000" b="0" dirty="0">
                <a:solidFill>
                  <a:srgbClr val="000000"/>
                </a:solidFill>
                <a:effectLst/>
                <a:latin typeface="Consolas" panose="020B0609020204030204" pitchFamily="49" charset="0"/>
              </a:rPr>
              <a:t>PD0(c) = 1;</a:t>
            </a:r>
            <a:endParaRPr lang="en-US" sz="4000" b="0" dirty="0">
              <a:solidFill>
                <a:srgbClr val="D4D4D4"/>
              </a:solidFill>
              <a:effectLst/>
              <a:latin typeface="Consolas" panose="020B0609020204030204" pitchFamily="49" charset="0"/>
            </a:endParaRPr>
          </a:p>
        </p:txBody>
      </p:sp>
      <p:sp>
        <p:nvSpPr>
          <p:cNvPr id="19" name="Teardrop 18">
            <a:extLst>
              <a:ext uri="{FF2B5EF4-FFF2-40B4-BE49-F238E27FC236}">
                <a16:creationId xmlns:a16="http://schemas.microsoft.com/office/drawing/2014/main" id="{65982777-C117-3D02-937A-075F3318387E}"/>
              </a:ext>
            </a:extLst>
          </p:cNvPr>
          <p:cNvSpPr/>
          <p:nvPr/>
        </p:nvSpPr>
        <p:spPr>
          <a:xfrm rot="1135992">
            <a:off x="1119397" y="5021715"/>
            <a:ext cx="1739886" cy="1733278"/>
          </a:xfrm>
          <a:prstGeom prst="teardrop">
            <a:avLst>
              <a:gd name="adj" fmla="val 146436"/>
            </a:avLst>
          </a:prstGeom>
          <a:solidFill>
            <a:srgbClr val="4E67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ardrop 19">
            <a:extLst>
              <a:ext uri="{FF2B5EF4-FFF2-40B4-BE49-F238E27FC236}">
                <a16:creationId xmlns:a16="http://schemas.microsoft.com/office/drawing/2014/main" id="{0D9CCB72-ABF5-133C-25CC-CBB603E71E90}"/>
              </a:ext>
            </a:extLst>
          </p:cNvPr>
          <p:cNvSpPr/>
          <p:nvPr/>
        </p:nvSpPr>
        <p:spPr>
          <a:xfrm rot="14932824">
            <a:off x="5648874" y="4987115"/>
            <a:ext cx="1758423" cy="1802478"/>
          </a:xfrm>
          <a:prstGeom prst="teardrop">
            <a:avLst>
              <a:gd name="adj" fmla="val 154915"/>
            </a:avLst>
          </a:prstGeom>
          <a:solidFill>
            <a:srgbClr val="4E67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49F675B6-1A47-70A0-BC2A-F31B0863B474}"/>
              </a:ext>
            </a:extLst>
          </p:cNvPr>
          <p:cNvSpPr txBox="1"/>
          <p:nvPr/>
        </p:nvSpPr>
        <p:spPr>
          <a:xfrm>
            <a:off x="5651785" y="5384280"/>
            <a:ext cx="1752600" cy="923330"/>
          </a:xfrm>
          <a:prstGeom prst="rect">
            <a:avLst/>
          </a:prstGeom>
          <a:noFill/>
        </p:spPr>
        <p:txBody>
          <a:bodyPr wrap="square" rtlCol="0">
            <a:spAutoFit/>
          </a:bodyPr>
          <a:lstStyle/>
          <a:p>
            <a:r>
              <a:rPr lang="en-US" dirty="0">
                <a:solidFill>
                  <a:schemeClr val="bg1"/>
                </a:solidFill>
              </a:rPr>
              <a:t>Price is defined for all commodities C</a:t>
            </a:r>
          </a:p>
        </p:txBody>
      </p:sp>
      <p:sp>
        <p:nvSpPr>
          <p:cNvPr id="4" name="TextBox 3">
            <a:extLst>
              <a:ext uri="{FF2B5EF4-FFF2-40B4-BE49-F238E27FC236}">
                <a16:creationId xmlns:a16="http://schemas.microsoft.com/office/drawing/2014/main" id="{F439F71B-BB5D-4925-3D5B-69AB0668D805}"/>
              </a:ext>
            </a:extLst>
          </p:cNvPr>
          <p:cNvSpPr txBox="1"/>
          <p:nvPr/>
        </p:nvSpPr>
        <p:spPr>
          <a:xfrm>
            <a:off x="1395743" y="5453379"/>
            <a:ext cx="1208583" cy="923330"/>
          </a:xfrm>
          <a:prstGeom prst="rect">
            <a:avLst/>
          </a:prstGeom>
          <a:noFill/>
        </p:spPr>
        <p:txBody>
          <a:bodyPr wrap="square" rtlCol="0">
            <a:spAutoFit/>
          </a:bodyPr>
          <a:lstStyle/>
          <a:p>
            <a:pPr algn="ctr"/>
            <a:r>
              <a:rPr lang="en-US" dirty="0">
                <a:solidFill>
                  <a:schemeClr val="bg1"/>
                </a:solidFill>
              </a:rPr>
              <a:t>0 signifies an initial value</a:t>
            </a:r>
          </a:p>
        </p:txBody>
      </p:sp>
      <p:pic>
        <p:nvPicPr>
          <p:cNvPr id="6" name="Slide 6 23564287_1678137536">
            <a:hlinkClick r:id="" action="ppaction://media"/>
            <a:extLst>
              <a:ext uri="{FF2B5EF4-FFF2-40B4-BE49-F238E27FC236}">
                <a16:creationId xmlns:a16="http://schemas.microsoft.com/office/drawing/2014/main" id="{AEBEA68B-8832-4A19-AF6D-041D7AA2C4F7}"/>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445615" y="6305396"/>
            <a:ext cx="406400" cy="406400"/>
          </a:xfrm>
          <a:prstGeom prst="rect">
            <a:avLst/>
          </a:prstGeom>
        </p:spPr>
      </p:pic>
      <p:pic>
        <p:nvPicPr>
          <p:cNvPr id="2" name="Picture 1" descr="A blue sign with white text&#10;&#10;Description automatically generated">
            <a:extLst>
              <a:ext uri="{FF2B5EF4-FFF2-40B4-BE49-F238E27FC236}">
                <a16:creationId xmlns:a16="http://schemas.microsoft.com/office/drawing/2014/main" id="{181F92B1-B171-005F-EE9D-B4970527372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2400" y="6239982"/>
            <a:ext cx="807746" cy="473075"/>
          </a:xfrm>
          <a:prstGeom prst="rect">
            <a:avLst/>
          </a:prstGeom>
        </p:spPr>
      </p:pic>
    </p:spTree>
    <p:custDataLst>
      <p:tags r:id="rId1"/>
    </p:custDataLst>
    <p:extLst>
      <p:ext uri="{BB962C8B-B14F-4D97-AF65-F5344CB8AC3E}">
        <p14:creationId xmlns:p14="http://schemas.microsoft.com/office/powerpoint/2010/main" val="124093763"/>
      </p:ext>
    </p:extLst>
  </p:cSld>
  <p:clrMapOvr>
    <a:masterClrMapping/>
  </p:clrMapOvr>
  <mc:AlternateContent xmlns:mc="http://schemas.openxmlformats.org/markup-compatibility/2006" xmlns:p14="http://schemas.microsoft.com/office/powerpoint/2010/main">
    <mc:Choice Requires="p14">
      <p:transition spd="slow" p14:dur="2000" advTm="26341"/>
    </mc:Choice>
    <mc:Fallback xmlns="">
      <p:transition spd="slow" advTm="2634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060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58436"/>
            <a:ext cx="9144000" cy="1415772"/>
          </a:xfrm>
          <a:solidFill>
            <a:schemeClr val="accent1"/>
          </a:solidFill>
        </p:spPr>
        <p:txBody>
          <a:bodyPr vert="horz" rtlCol="0" anchor="ctr">
            <a:noAutofit/>
            <a:scene3d>
              <a:camera prst="orthographicFront"/>
              <a:lightRig rig="soft" dir="t"/>
            </a:scene3d>
            <a:sp3d prstMaterial="softEdge">
              <a:bevelT w="25400" h="25400"/>
            </a:sp3d>
          </a:bodyPr>
          <a:lstStyle/>
          <a:p>
            <a:pPr marL="0" indent="0" algn="ctr">
              <a:buNone/>
            </a:pPr>
            <a:r>
              <a:rPr lang="en-US" sz="4000" dirty="0">
                <a:solidFill>
                  <a:schemeClr val="bg1"/>
                </a:solidFill>
                <a:effectLst/>
              </a:rPr>
              <a:t>Price Linkages in the UNI-CGE Model</a:t>
            </a:r>
            <a:br>
              <a:rPr lang="en-US" sz="4000" dirty="0">
                <a:solidFill>
                  <a:schemeClr val="bg1"/>
                </a:solidFill>
                <a:effectLst/>
              </a:rPr>
            </a:br>
            <a:r>
              <a:rPr lang="en-US" sz="4000" dirty="0">
                <a:solidFill>
                  <a:schemeClr val="bg1"/>
                </a:solidFill>
                <a:effectLst/>
              </a:rPr>
              <a:t> Domestic Import Price</a:t>
            </a:r>
          </a:p>
        </p:txBody>
      </p:sp>
      <p:sp>
        <p:nvSpPr>
          <p:cNvPr id="23" name="TextBox 22">
            <a:extLst>
              <a:ext uri="{FF2B5EF4-FFF2-40B4-BE49-F238E27FC236}">
                <a16:creationId xmlns:a16="http://schemas.microsoft.com/office/drawing/2014/main" id="{AD163540-AC40-4392-AC2A-9F3108FB70FF}"/>
              </a:ext>
            </a:extLst>
          </p:cNvPr>
          <p:cNvSpPr txBox="1"/>
          <p:nvPr/>
        </p:nvSpPr>
        <p:spPr>
          <a:xfrm>
            <a:off x="652696" y="1933780"/>
            <a:ext cx="8991600" cy="1415772"/>
          </a:xfrm>
          <a:prstGeom prst="rect">
            <a:avLst/>
          </a:prstGeom>
          <a:noFill/>
        </p:spPr>
        <p:txBody>
          <a:bodyPr wrap="square">
            <a:spAutoFit/>
          </a:bodyPr>
          <a:lstStyle/>
          <a:p>
            <a:r>
              <a:rPr lang="en-US" sz="3200" b="0" dirty="0">
                <a:solidFill>
                  <a:srgbClr val="000000"/>
                </a:solidFill>
                <a:effectLst/>
                <a:latin typeface="Consolas" panose="020B0609020204030204" pitchFamily="49" charset="0"/>
              </a:rPr>
              <a:t>PM(c) = (1 + TM(c)) * EXR * </a:t>
            </a:r>
            <a:r>
              <a:rPr lang="en-US" sz="3200" b="0" dirty="0" err="1">
                <a:solidFill>
                  <a:srgbClr val="000000"/>
                </a:solidFill>
                <a:effectLst/>
                <a:latin typeface="Consolas" panose="020B0609020204030204" pitchFamily="49" charset="0"/>
              </a:rPr>
              <a:t>pwm</a:t>
            </a:r>
            <a:r>
              <a:rPr lang="en-US" sz="3200" b="0" dirty="0">
                <a:solidFill>
                  <a:srgbClr val="000000"/>
                </a:solidFill>
                <a:effectLst/>
                <a:latin typeface="Consolas" panose="020B0609020204030204" pitchFamily="49" charset="0"/>
              </a:rPr>
              <a:t>(c);</a:t>
            </a:r>
            <a:endParaRPr lang="en-US" sz="3200" b="0" dirty="0">
              <a:solidFill>
                <a:srgbClr val="D4D4D4"/>
              </a:solidFill>
              <a:effectLst/>
              <a:latin typeface="Consolas" panose="020B0609020204030204" pitchFamily="49" charset="0"/>
            </a:endParaRPr>
          </a:p>
          <a:p>
            <a:br>
              <a:rPr lang="en-US" b="0" dirty="0">
                <a:solidFill>
                  <a:srgbClr val="D4D4D4"/>
                </a:solidFill>
                <a:effectLst/>
                <a:latin typeface="Consolas" panose="020B0609020204030204" pitchFamily="49" charset="0"/>
              </a:rPr>
            </a:br>
            <a:endParaRPr lang="en-US" b="0" dirty="0">
              <a:solidFill>
                <a:srgbClr val="D4D4D4"/>
              </a:solidFill>
              <a:effectLst/>
              <a:latin typeface="Consolas" panose="020B0609020204030204" pitchFamily="49" charset="0"/>
            </a:endParaRPr>
          </a:p>
          <a:p>
            <a:endParaRPr lang="en-US" b="0" dirty="0">
              <a:solidFill>
                <a:srgbClr val="D4D4D4"/>
              </a:solidFill>
              <a:effectLst/>
              <a:latin typeface="Consolas" panose="020B0609020204030204" pitchFamily="49" charset="0"/>
            </a:endParaRPr>
          </a:p>
        </p:txBody>
      </p:sp>
      <p:sp>
        <p:nvSpPr>
          <p:cNvPr id="24" name="Teardrop 23">
            <a:extLst>
              <a:ext uri="{FF2B5EF4-FFF2-40B4-BE49-F238E27FC236}">
                <a16:creationId xmlns:a16="http://schemas.microsoft.com/office/drawing/2014/main" id="{7DFD0337-9FC8-6DB6-0B9E-A6E1C37F23C6}"/>
              </a:ext>
            </a:extLst>
          </p:cNvPr>
          <p:cNvSpPr/>
          <p:nvPr/>
        </p:nvSpPr>
        <p:spPr>
          <a:xfrm rot="18363589">
            <a:off x="6672842" y="3358456"/>
            <a:ext cx="2018937" cy="2077447"/>
          </a:xfrm>
          <a:prstGeom prst="teardrop">
            <a:avLst>
              <a:gd name="adj" fmla="val 131466"/>
            </a:avLst>
          </a:prstGeom>
          <a:solidFill>
            <a:srgbClr val="4E67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ardrop 24">
            <a:extLst>
              <a:ext uri="{FF2B5EF4-FFF2-40B4-BE49-F238E27FC236}">
                <a16:creationId xmlns:a16="http://schemas.microsoft.com/office/drawing/2014/main" id="{1D31F068-B391-9404-EDCC-18A7236EF651}"/>
              </a:ext>
            </a:extLst>
          </p:cNvPr>
          <p:cNvSpPr/>
          <p:nvPr/>
        </p:nvSpPr>
        <p:spPr>
          <a:xfrm>
            <a:off x="979097" y="3096144"/>
            <a:ext cx="1916504" cy="1632150"/>
          </a:xfrm>
          <a:prstGeom prst="teardrop">
            <a:avLst>
              <a:gd name="adj" fmla="val 169421"/>
            </a:avLst>
          </a:prstGeom>
          <a:solidFill>
            <a:srgbClr val="4E67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TM is the tariff rate</a:t>
            </a:r>
          </a:p>
        </p:txBody>
      </p:sp>
      <p:sp>
        <p:nvSpPr>
          <p:cNvPr id="26" name="Teardrop 25">
            <a:extLst>
              <a:ext uri="{FF2B5EF4-FFF2-40B4-BE49-F238E27FC236}">
                <a16:creationId xmlns:a16="http://schemas.microsoft.com/office/drawing/2014/main" id="{41E45D66-5F2B-9046-550E-2D26D9E2E0D3}"/>
              </a:ext>
            </a:extLst>
          </p:cNvPr>
          <p:cNvSpPr/>
          <p:nvPr/>
        </p:nvSpPr>
        <p:spPr>
          <a:xfrm>
            <a:off x="3231992" y="3198973"/>
            <a:ext cx="1916504" cy="1883951"/>
          </a:xfrm>
          <a:prstGeom prst="teardrop">
            <a:avLst>
              <a:gd name="adj" fmla="val 168519"/>
            </a:avLst>
          </a:prstGeom>
          <a:solidFill>
            <a:srgbClr val="4E67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EXR is the exchange rate</a:t>
            </a:r>
          </a:p>
        </p:txBody>
      </p:sp>
      <p:sp>
        <p:nvSpPr>
          <p:cNvPr id="27" name="TextBox 26">
            <a:extLst>
              <a:ext uri="{FF2B5EF4-FFF2-40B4-BE49-F238E27FC236}">
                <a16:creationId xmlns:a16="http://schemas.microsoft.com/office/drawing/2014/main" id="{CAB38B38-8853-BD47-46E8-4359BD4F2FEF}"/>
              </a:ext>
            </a:extLst>
          </p:cNvPr>
          <p:cNvSpPr txBox="1"/>
          <p:nvPr/>
        </p:nvSpPr>
        <p:spPr>
          <a:xfrm>
            <a:off x="378066" y="5425150"/>
            <a:ext cx="8738155" cy="1200329"/>
          </a:xfrm>
          <a:prstGeom prst="rect">
            <a:avLst/>
          </a:prstGeom>
          <a:noFill/>
        </p:spPr>
        <p:txBody>
          <a:bodyPr wrap="square" rtlCol="0">
            <a:spAutoFit/>
          </a:bodyPr>
          <a:lstStyle/>
          <a:p>
            <a:r>
              <a:rPr lang="en-US" sz="2400" b="1" dirty="0"/>
              <a:t>PM is the domestic price of the import, inclusive of import tariffs</a:t>
            </a:r>
            <a:br>
              <a:rPr lang="en-US" sz="2400" b="1" dirty="0"/>
            </a:br>
            <a:r>
              <a:rPr lang="en-US" sz="2400" b="1" dirty="0"/>
              <a:t>* </a:t>
            </a:r>
            <a:r>
              <a:rPr lang="en-US" sz="2400" b="1" dirty="0" err="1"/>
              <a:t>pwm</a:t>
            </a:r>
            <a:r>
              <a:rPr lang="en-US" sz="2400" b="1" dirty="0"/>
              <a:t> is an exogenous variable in the UNI-CGE model</a:t>
            </a:r>
          </a:p>
        </p:txBody>
      </p:sp>
      <p:sp>
        <p:nvSpPr>
          <p:cNvPr id="28" name="TextBox 27">
            <a:extLst>
              <a:ext uri="{FF2B5EF4-FFF2-40B4-BE49-F238E27FC236}">
                <a16:creationId xmlns:a16="http://schemas.microsoft.com/office/drawing/2014/main" id="{2A64BFD1-8626-BF1F-1813-56D0C2E257D9}"/>
              </a:ext>
            </a:extLst>
          </p:cNvPr>
          <p:cNvSpPr txBox="1"/>
          <p:nvPr/>
        </p:nvSpPr>
        <p:spPr>
          <a:xfrm>
            <a:off x="6824221" y="3670225"/>
            <a:ext cx="2407920" cy="1200329"/>
          </a:xfrm>
          <a:prstGeom prst="rect">
            <a:avLst/>
          </a:prstGeom>
          <a:noFill/>
        </p:spPr>
        <p:txBody>
          <a:bodyPr wrap="square" rtlCol="0">
            <a:spAutoFit/>
          </a:bodyPr>
          <a:lstStyle/>
          <a:p>
            <a:r>
              <a:rPr lang="en-US" dirty="0" err="1">
                <a:solidFill>
                  <a:schemeClr val="bg1"/>
                </a:solidFill>
              </a:rPr>
              <a:t>pwm</a:t>
            </a:r>
            <a:r>
              <a:rPr lang="en-US" dirty="0">
                <a:solidFill>
                  <a:schemeClr val="bg1"/>
                </a:solidFill>
              </a:rPr>
              <a:t>* is the</a:t>
            </a:r>
          </a:p>
          <a:p>
            <a:r>
              <a:rPr lang="en-US" dirty="0">
                <a:solidFill>
                  <a:schemeClr val="bg1"/>
                </a:solidFill>
              </a:rPr>
              <a:t>world price of </a:t>
            </a:r>
          </a:p>
          <a:p>
            <a:r>
              <a:rPr lang="en-US" dirty="0">
                <a:solidFill>
                  <a:schemeClr val="bg1"/>
                </a:solidFill>
              </a:rPr>
              <a:t>the import, in foreign currency</a:t>
            </a:r>
          </a:p>
        </p:txBody>
      </p:sp>
      <p:pic>
        <p:nvPicPr>
          <p:cNvPr id="5" name="Slide 7 23564430_1678137848">
            <a:hlinkClick r:id="" action="ppaction://media"/>
            <a:extLst>
              <a:ext uri="{FF2B5EF4-FFF2-40B4-BE49-F238E27FC236}">
                <a16:creationId xmlns:a16="http://schemas.microsoft.com/office/drawing/2014/main" id="{922B8BBD-222B-3C2E-8A9A-0F8FCF6DEDA2}"/>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487079" y="6224351"/>
            <a:ext cx="406400" cy="406400"/>
          </a:xfrm>
          <a:prstGeom prst="rect">
            <a:avLst/>
          </a:prstGeom>
        </p:spPr>
      </p:pic>
    </p:spTree>
    <p:custDataLst>
      <p:tags r:id="rId1"/>
    </p:custDataLst>
    <p:extLst>
      <p:ext uri="{BB962C8B-B14F-4D97-AF65-F5344CB8AC3E}">
        <p14:creationId xmlns:p14="http://schemas.microsoft.com/office/powerpoint/2010/main" val="2814398608"/>
      </p:ext>
    </p:extLst>
  </p:cSld>
  <p:clrMapOvr>
    <a:masterClrMapping/>
  </p:clrMapOvr>
  <mc:AlternateContent xmlns:mc="http://schemas.openxmlformats.org/markup-compatibility/2006" xmlns:p14="http://schemas.microsoft.com/office/powerpoint/2010/main">
    <mc:Choice Requires="p14">
      <p:transition spd="slow" p14:dur="2000" advTm="85045"/>
    </mc:Choice>
    <mc:Fallback xmlns="">
      <p:transition spd="slow" advTm="8504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01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58436"/>
            <a:ext cx="9144000" cy="1143000"/>
          </a:xfrm>
          <a:solidFill>
            <a:schemeClr val="accent1"/>
          </a:solidFill>
        </p:spPr>
        <p:txBody>
          <a:bodyPr vert="horz" rtlCol="0" anchor="ctr">
            <a:noAutofit/>
            <a:scene3d>
              <a:camera prst="orthographicFront"/>
              <a:lightRig rig="soft" dir="t"/>
            </a:scene3d>
            <a:sp3d prstMaterial="softEdge">
              <a:bevelT w="25400" h="25400"/>
            </a:sp3d>
          </a:bodyPr>
          <a:lstStyle/>
          <a:p>
            <a:pPr marL="0" indent="0" algn="ctr">
              <a:buNone/>
            </a:pPr>
            <a:r>
              <a:rPr lang="en-US" sz="4000" dirty="0">
                <a:solidFill>
                  <a:schemeClr val="bg1"/>
                </a:solidFill>
                <a:effectLst/>
              </a:rPr>
              <a:t>Price Linkages – Consumer Price</a:t>
            </a:r>
          </a:p>
        </p:txBody>
      </p:sp>
      <p:sp>
        <p:nvSpPr>
          <p:cNvPr id="23" name="TextBox 22">
            <a:extLst>
              <a:ext uri="{FF2B5EF4-FFF2-40B4-BE49-F238E27FC236}">
                <a16:creationId xmlns:a16="http://schemas.microsoft.com/office/drawing/2014/main" id="{AD163540-AC40-4392-AC2A-9F3108FB70FF}"/>
              </a:ext>
            </a:extLst>
          </p:cNvPr>
          <p:cNvSpPr txBox="1"/>
          <p:nvPr/>
        </p:nvSpPr>
        <p:spPr>
          <a:xfrm>
            <a:off x="929640" y="1462345"/>
            <a:ext cx="8991600" cy="3385542"/>
          </a:xfrm>
          <a:prstGeom prst="rect">
            <a:avLst/>
          </a:prstGeom>
          <a:noFill/>
        </p:spPr>
        <p:txBody>
          <a:bodyPr wrap="square">
            <a:spAutoFit/>
          </a:bodyPr>
          <a:lstStyle/>
          <a:p>
            <a:r>
              <a:rPr lang="en-US" sz="3200" b="0" dirty="0">
                <a:solidFill>
                  <a:srgbClr val="000000"/>
                </a:solidFill>
                <a:effectLst/>
                <a:latin typeface="Consolas" panose="020B0609020204030204" pitchFamily="49" charset="0"/>
              </a:rPr>
              <a:t> PQ(c) </a:t>
            </a:r>
            <a:r>
              <a:rPr lang="en-US" sz="3200" dirty="0">
                <a:solidFill>
                  <a:srgbClr val="000000"/>
                </a:solidFill>
                <a:latin typeface="Consolas" panose="020B0609020204030204" pitchFamily="49" charset="0"/>
              </a:rPr>
              <a:t>= TQ(c) *</a:t>
            </a:r>
            <a:br>
              <a:rPr lang="en-US" sz="3200" dirty="0">
                <a:solidFill>
                  <a:srgbClr val="000000"/>
                </a:solidFill>
                <a:latin typeface="Consolas" panose="020B0609020204030204" pitchFamily="49" charset="0"/>
              </a:rPr>
            </a:br>
            <a:br>
              <a:rPr lang="en-US" sz="3200" dirty="0">
                <a:solidFill>
                  <a:srgbClr val="000000"/>
                </a:solidFill>
                <a:latin typeface="Consolas" panose="020B0609020204030204" pitchFamily="49" charset="0"/>
              </a:rPr>
            </a:br>
            <a:r>
              <a:rPr lang="en-US" sz="3200" dirty="0">
                <a:solidFill>
                  <a:srgbClr val="000000"/>
                </a:solidFill>
                <a:latin typeface="Consolas" panose="020B0609020204030204" pitchFamily="49" charset="0"/>
              </a:rPr>
              <a:t>  [</a:t>
            </a:r>
            <a:r>
              <a:rPr lang="en-US" sz="3200" b="0" dirty="0">
                <a:solidFill>
                  <a:srgbClr val="000000"/>
                </a:solidFill>
                <a:effectLst/>
                <a:latin typeface="Consolas" panose="020B0609020204030204" pitchFamily="49" charset="0"/>
              </a:rPr>
              <a:t>PD(c)*(</a:t>
            </a:r>
            <a:r>
              <a:rPr lang="en-US" sz="3200" b="0" dirty="0">
                <a:solidFill>
                  <a:srgbClr val="FF0000"/>
                </a:solidFill>
                <a:effectLst/>
                <a:latin typeface="Consolas" panose="020B0609020204030204" pitchFamily="49" charset="0"/>
              </a:rPr>
              <a:t>QD(c)/QQ(c)</a:t>
            </a:r>
            <a:r>
              <a:rPr lang="en-US" sz="3200" b="0" dirty="0">
                <a:solidFill>
                  <a:srgbClr val="000000"/>
                </a:solidFill>
                <a:effectLst/>
                <a:latin typeface="Consolas" panose="020B0609020204030204" pitchFamily="49" charset="0"/>
              </a:rPr>
              <a:t>)] +</a:t>
            </a:r>
            <a:br>
              <a:rPr lang="en-US" sz="3200" b="0" dirty="0">
                <a:solidFill>
                  <a:srgbClr val="000000"/>
                </a:solidFill>
                <a:effectLst/>
                <a:latin typeface="Consolas" panose="020B0609020204030204" pitchFamily="49" charset="0"/>
              </a:rPr>
            </a:br>
            <a:br>
              <a:rPr lang="en-US" sz="3200" b="0" dirty="0">
                <a:solidFill>
                  <a:srgbClr val="000000"/>
                </a:solidFill>
                <a:effectLst/>
                <a:latin typeface="Consolas" panose="020B0609020204030204" pitchFamily="49" charset="0"/>
              </a:rPr>
            </a:br>
            <a:r>
              <a:rPr lang="en-US" sz="3200" b="0" dirty="0">
                <a:solidFill>
                  <a:srgbClr val="000000"/>
                </a:solidFill>
                <a:effectLst/>
                <a:latin typeface="Consolas" panose="020B0609020204030204" pitchFamily="49" charset="0"/>
              </a:rPr>
              <a:t>  [PM(C)*(</a:t>
            </a:r>
            <a:r>
              <a:rPr lang="en-US" sz="3200" b="0" dirty="0">
                <a:solidFill>
                  <a:srgbClr val="FF0000"/>
                </a:solidFill>
                <a:effectLst/>
                <a:latin typeface="Consolas" panose="020B0609020204030204" pitchFamily="49" charset="0"/>
              </a:rPr>
              <a:t>QM(c)/QQ(c) </a:t>
            </a:r>
            <a:r>
              <a:rPr lang="en-US" sz="3200" b="0" dirty="0">
                <a:solidFill>
                  <a:srgbClr val="000000"/>
                </a:solidFill>
                <a:effectLst/>
                <a:latin typeface="Consolas" panose="020B0609020204030204" pitchFamily="49" charset="0"/>
              </a:rPr>
              <a:t>)];</a:t>
            </a:r>
            <a:endParaRPr lang="en-US" sz="3200" b="0" dirty="0">
              <a:solidFill>
                <a:srgbClr val="D4D4D4"/>
              </a:solidFill>
              <a:effectLst/>
              <a:latin typeface="Consolas" panose="020B0609020204030204" pitchFamily="49" charset="0"/>
            </a:endParaRPr>
          </a:p>
          <a:p>
            <a:br>
              <a:rPr lang="en-US" b="0" dirty="0">
                <a:solidFill>
                  <a:srgbClr val="D4D4D4"/>
                </a:solidFill>
                <a:effectLst/>
                <a:latin typeface="Consolas" panose="020B0609020204030204" pitchFamily="49" charset="0"/>
              </a:rPr>
            </a:br>
            <a:endParaRPr lang="en-US" b="0" dirty="0">
              <a:solidFill>
                <a:srgbClr val="D4D4D4"/>
              </a:solidFill>
              <a:effectLst/>
              <a:latin typeface="Consolas" panose="020B0609020204030204" pitchFamily="49" charset="0"/>
            </a:endParaRPr>
          </a:p>
          <a:p>
            <a:endParaRPr lang="en-US" b="0" dirty="0">
              <a:solidFill>
                <a:srgbClr val="D4D4D4"/>
              </a:solidFill>
              <a:effectLst/>
              <a:latin typeface="Consolas" panose="020B0609020204030204" pitchFamily="49" charset="0"/>
            </a:endParaRPr>
          </a:p>
        </p:txBody>
      </p:sp>
      <p:sp>
        <p:nvSpPr>
          <p:cNvPr id="27" name="TextBox 26">
            <a:extLst>
              <a:ext uri="{FF2B5EF4-FFF2-40B4-BE49-F238E27FC236}">
                <a16:creationId xmlns:a16="http://schemas.microsoft.com/office/drawing/2014/main" id="{CAB38B38-8853-BD47-46E8-4359BD4F2FEF}"/>
              </a:ext>
            </a:extLst>
          </p:cNvPr>
          <p:cNvSpPr txBox="1"/>
          <p:nvPr/>
        </p:nvSpPr>
        <p:spPr>
          <a:xfrm>
            <a:off x="701040" y="4165104"/>
            <a:ext cx="8458200" cy="2677656"/>
          </a:xfrm>
          <a:prstGeom prst="rect">
            <a:avLst/>
          </a:prstGeom>
          <a:noFill/>
        </p:spPr>
        <p:txBody>
          <a:bodyPr wrap="square" rtlCol="0">
            <a:spAutoFit/>
          </a:bodyPr>
          <a:lstStyle/>
          <a:p>
            <a:r>
              <a:rPr lang="en-US" sz="2400" b="1" dirty="0"/>
              <a:t>The consumer price (PQ) is the sum of the </a:t>
            </a:r>
            <a:r>
              <a:rPr lang="en-US" sz="2400" b="1" dirty="0">
                <a:solidFill>
                  <a:srgbClr val="FF0000"/>
                </a:solidFill>
              </a:rPr>
              <a:t>weighted</a:t>
            </a:r>
            <a:r>
              <a:rPr lang="en-US" sz="2400" b="1" dirty="0"/>
              <a:t> domestic price (PD) and the </a:t>
            </a:r>
            <a:r>
              <a:rPr lang="en-US" sz="2400" b="1" dirty="0">
                <a:solidFill>
                  <a:srgbClr val="FF0000"/>
                </a:solidFill>
              </a:rPr>
              <a:t>weighted</a:t>
            </a:r>
            <a:r>
              <a:rPr lang="en-US" sz="2400" b="1" dirty="0"/>
              <a:t> import price (PM). </a:t>
            </a:r>
          </a:p>
          <a:p>
            <a:r>
              <a:rPr lang="en-US" sz="2400" b="1" dirty="0">
                <a:solidFill>
                  <a:srgbClr val="FF0000"/>
                </a:solidFill>
              </a:rPr>
              <a:t>Weights </a:t>
            </a:r>
            <a:r>
              <a:rPr lang="en-US" sz="2400" b="1" dirty="0"/>
              <a:t>are the quantity shares of domestic (QD) and imported (QM) varieties in total consumption (QQ). </a:t>
            </a:r>
            <a:br>
              <a:rPr lang="en-US" sz="2400" b="1" dirty="0"/>
            </a:br>
            <a:br>
              <a:rPr lang="en-US" sz="2400" b="1" dirty="0"/>
            </a:br>
            <a:r>
              <a:rPr lang="en-US" sz="2400" b="1" dirty="0"/>
              <a:t>   The consumer price includes the sales tax, at rate TQ.</a:t>
            </a:r>
          </a:p>
          <a:p>
            <a:endParaRPr lang="en-US" sz="2400" b="1" dirty="0"/>
          </a:p>
        </p:txBody>
      </p:sp>
      <p:sp>
        <p:nvSpPr>
          <p:cNvPr id="5" name="Teardrop 4">
            <a:extLst>
              <a:ext uri="{FF2B5EF4-FFF2-40B4-BE49-F238E27FC236}">
                <a16:creationId xmlns:a16="http://schemas.microsoft.com/office/drawing/2014/main" id="{BC87A098-B1BB-BE52-60BD-43631D38935B}"/>
              </a:ext>
            </a:extLst>
          </p:cNvPr>
          <p:cNvSpPr/>
          <p:nvPr/>
        </p:nvSpPr>
        <p:spPr>
          <a:xfrm rot="11601574">
            <a:off x="7505723" y="1282367"/>
            <a:ext cx="1556273" cy="1417389"/>
          </a:xfrm>
          <a:prstGeom prst="teardrop">
            <a:avLst>
              <a:gd name="adj" fmla="val 157896"/>
            </a:avLst>
          </a:prstGeom>
          <a:solidFill>
            <a:srgbClr val="FF090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TextBox 5">
            <a:extLst>
              <a:ext uri="{FF2B5EF4-FFF2-40B4-BE49-F238E27FC236}">
                <a16:creationId xmlns:a16="http://schemas.microsoft.com/office/drawing/2014/main" id="{E72822D6-95A6-A364-A94D-FA7199F9344C}"/>
              </a:ext>
            </a:extLst>
          </p:cNvPr>
          <p:cNvSpPr txBox="1"/>
          <p:nvPr/>
        </p:nvSpPr>
        <p:spPr>
          <a:xfrm>
            <a:off x="7603878" y="1555376"/>
            <a:ext cx="1359961" cy="830997"/>
          </a:xfrm>
          <a:prstGeom prst="rect">
            <a:avLst/>
          </a:prstGeom>
          <a:noFill/>
        </p:spPr>
        <p:txBody>
          <a:bodyPr wrap="square" rtlCol="0">
            <a:spAutoFit/>
          </a:bodyPr>
          <a:lstStyle/>
          <a:p>
            <a:r>
              <a:rPr lang="en-US" sz="2400" dirty="0">
                <a:solidFill>
                  <a:schemeClr val="bg1"/>
                </a:solidFill>
              </a:rPr>
              <a:t>Price weights</a:t>
            </a:r>
          </a:p>
        </p:txBody>
      </p:sp>
      <p:pic>
        <p:nvPicPr>
          <p:cNvPr id="8" name="Slide 8 23564488_1678137990">
            <a:hlinkClick r:id="" action="ppaction://media"/>
            <a:extLst>
              <a:ext uri="{FF2B5EF4-FFF2-40B4-BE49-F238E27FC236}">
                <a16:creationId xmlns:a16="http://schemas.microsoft.com/office/drawing/2014/main" id="{6D3A8B69-AA2B-0995-8DA7-3D1F40940928}"/>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542199" y="6376709"/>
            <a:ext cx="406400" cy="406400"/>
          </a:xfrm>
          <a:prstGeom prst="rect">
            <a:avLst/>
          </a:prstGeom>
        </p:spPr>
      </p:pic>
      <p:pic>
        <p:nvPicPr>
          <p:cNvPr id="2" name="Picture 1" descr="A blue sign with white text&#10;&#10;Description automatically generated">
            <a:extLst>
              <a:ext uri="{FF2B5EF4-FFF2-40B4-BE49-F238E27FC236}">
                <a16:creationId xmlns:a16="http://schemas.microsoft.com/office/drawing/2014/main" id="{03AF34B3-DF9B-7226-9540-8737973AC86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2400" y="6239982"/>
            <a:ext cx="807746" cy="473075"/>
          </a:xfrm>
          <a:prstGeom prst="rect">
            <a:avLst/>
          </a:prstGeom>
        </p:spPr>
      </p:pic>
    </p:spTree>
    <p:custDataLst>
      <p:tags r:id="rId1"/>
    </p:custDataLst>
    <p:extLst>
      <p:ext uri="{BB962C8B-B14F-4D97-AF65-F5344CB8AC3E}">
        <p14:creationId xmlns:p14="http://schemas.microsoft.com/office/powerpoint/2010/main" val="695783472"/>
      </p:ext>
    </p:extLst>
  </p:cSld>
  <p:clrMapOvr>
    <a:masterClrMapping/>
  </p:clrMapOvr>
  <mc:AlternateContent xmlns:mc="http://schemas.openxmlformats.org/markup-compatibility/2006" xmlns:p14="http://schemas.microsoft.com/office/powerpoint/2010/main">
    <mc:Choice Requires="p14">
      <p:transition spd="slow" p14:dur="2000" advTm="85045"/>
    </mc:Choice>
    <mc:Fallback xmlns="">
      <p:transition spd="slow" advTm="8504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824"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72156"/>
            <a:ext cx="9144000" cy="1143000"/>
          </a:xfrm>
          <a:solidFill>
            <a:schemeClr val="accent1"/>
          </a:solidFill>
        </p:spPr>
        <p:txBody>
          <a:bodyPr vert="horz" rtlCol="0" anchor="ctr">
            <a:noAutofit/>
            <a:scene3d>
              <a:camera prst="orthographicFront"/>
              <a:lightRig rig="soft" dir="t"/>
            </a:scene3d>
            <a:sp3d prstMaterial="softEdge">
              <a:bevelT w="25400" h="25400"/>
            </a:sp3d>
          </a:bodyPr>
          <a:lstStyle/>
          <a:p>
            <a:pPr marL="0" indent="0" algn="ctr">
              <a:buNone/>
            </a:pPr>
            <a:r>
              <a:rPr lang="en-US" sz="4000" dirty="0">
                <a:solidFill>
                  <a:schemeClr val="bg1"/>
                </a:solidFill>
                <a:effectLst/>
              </a:rPr>
              <a:t>Price Linkages – Producer  Prices</a:t>
            </a:r>
          </a:p>
        </p:txBody>
      </p:sp>
      <p:sp>
        <p:nvSpPr>
          <p:cNvPr id="2" name="TextBox 1">
            <a:extLst>
              <a:ext uri="{FF2B5EF4-FFF2-40B4-BE49-F238E27FC236}">
                <a16:creationId xmlns:a16="http://schemas.microsoft.com/office/drawing/2014/main" id="{F3AB13A8-DEB7-103B-295F-442977D0D0A7}"/>
              </a:ext>
            </a:extLst>
          </p:cNvPr>
          <p:cNvSpPr txBox="1"/>
          <p:nvPr/>
        </p:nvSpPr>
        <p:spPr>
          <a:xfrm>
            <a:off x="1962150" y="1273723"/>
            <a:ext cx="4761208" cy="830997"/>
          </a:xfrm>
          <a:prstGeom prst="rect">
            <a:avLst/>
          </a:prstGeom>
          <a:solidFill>
            <a:schemeClr val="accent1"/>
          </a:solidFill>
        </p:spPr>
        <p:txBody>
          <a:bodyPr wrap="square" rtlCol="0">
            <a:spAutoFit/>
          </a:bodyPr>
          <a:lstStyle/>
          <a:p>
            <a:pPr algn="ctr"/>
            <a:r>
              <a:rPr lang="en-US" sz="2400" b="1" dirty="0">
                <a:solidFill>
                  <a:schemeClr val="bg1"/>
                </a:solidFill>
              </a:rPr>
              <a:t>Cost of inputs and taxes</a:t>
            </a:r>
          </a:p>
          <a:p>
            <a:pPr algn="ctr"/>
            <a:r>
              <a:rPr lang="en-US" sz="2400" b="1" dirty="0">
                <a:solidFill>
                  <a:schemeClr val="bg1"/>
                </a:solidFill>
              </a:rPr>
              <a:t>$1.00</a:t>
            </a:r>
          </a:p>
        </p:txBody>
      </p:sp>
      <p:sp>
        <p:nvSpPr>
          <p:cNvPr id="5" name="TextBox 4">
            <a:extLst>
              <a:ext uri="{FF2B5EF4-FFF2-40B4-BE49-F238E27FC236}">
                <a16:creationId xmlns:a16="http://schemas.microsoft.com/office/drawing/2014/main" id="{40BEE0D3-E6DB-7305-878E-909C4105B5F7}"/>
              </a:ext>
            </a:extLst>
          </p:cNvPr>
          <p:cNvSpPr txBox="1"/>
          <p:nvPr/>
        </p:nvSpPr>
        <p:spPr>
          <a:xfrm>
            <a:off x="2512906" y="3236867"/>
            <a:ext cx="3659695" cy="830997"/>
          </a:xfrm>
          <a:prstGeom prst="rect">
            <a:avLst/>
          </a:prstGeom>
          <a:solidFill>
            <a:srgbClr val="7030A0"/>
          </a:solidFill>
        </p:spPr>
        <p:txBody>
          <a:bodyPr wrap="square" rtlCol="0">
            <a:spAutoFit/>
          </a:bodyPr>
          <a:lstStyle/>
          <a:p>
            <a:pPr algn="ctr"/>
            <a:r>
              <a:rPr lang="en-US" sz="2400" b="1" dirty="0">
                <a:solidFill>
                  <a:schemeClr val="bg1"/>
                </a:solidFill>
              </a:rPr>
              <a:t>Commodity supply price</a:t>
            </a:r>
          </a:p>
          <a:p>
            <a:pPr algn="ctr"/>
            <a:r>
              <a:rPr lang="en-US" sz="2400" b="1" dirty="0">
                <a:solidFill>
                  <a:schemeClr val="bg1"/>
                </a:solidFill>
              </a:rPr>
              <a:t>$1.00 = $.60 + $.40</a:t>
            </a:r>
          </a:p>
        </p:txBody>
      </p:sp>
      <p:sp>
        <p:nvSpPr>
          <p:cNvPr id="15" name="TextBox 14">
            <a:extLst>
              <a:ext uri="{FF2B5EF4-FFF2-40B4-BE49-F238E27FC236}">
                <a16:creationId xmlns:a16="http://schemas.microsoft.com/office/drawing/2014/main" id="{0BA67CE7-8B68-8A48-3EA2-405ED9A2461E}"/>
              </a:ext>
            </a:extLst>
          </p:cNvPr>
          <p:cNvSpPr txBox="1"/>
          <p:nvPr/>
        </p:nvSpPr>
        <p:spPr>
          <a:xfrm>
            <a:off x="4417127" y="4212781"/>
            <a:ext cx="3730895" cy="830997"/>
          </a:xfrm>
          <a:prstGeom prst="rect">
            <a:avLst/>
          </a:prstGeom>
          <a:solidFill>
            <a:schemeClr val="accent4">
              <a:lumMod val="75000"/>
            </a:schemeClr>
          </a:solidFill>
        </p:spPr>
        <p:txBody>
          <a:bodyPr wrap="square" rtlCol="0">
            <a:spAutoFit/>
          </a:bodyPr>
          <a:lstStyle/>
          <a:p>
            <a:pPr algn="ctr"/>
            <a:r>
              <a:rPr lang="en-US" sz="2400" b="1" dirty="0">
                <a:solidFill>
                  <a:schemeClr val="bg1"/>
                </a:solidFill>
              </a:rPr>
              <a:t>Weighted export price</a:t>
            </a:r>
          </a:p>
          <a:p>
            <a:pPr algn="ctr"/>
            <a:r>
              <a:rPr lang="en-US" sz="2400" b="1" dirty="0">
                <a:solidFill>
                  <a:schemeClr val="bg1"/>
                </a:solidFill>
              </a:rPr>
              <a:t>50% * $1.20 = $.60</a:t>
            </a:r>
          </a:p>
        </p:txBody>
      </p:sp>
      <p:sp>
        <p:nvSpPr>
          <p:cNvPr id="16" name="TextBox 15">
            <a:extLst>
              <a:ext uri="{FF2B5EF4-FFF2-40B4-BE49-F238E27FC236}">
                <a16:creationId xmlns:a16="http://schemas.microsoft.com/office/drawing/2014/main" id="{F3054B80-143F-B1BC-8C65-5264D11A88F3}"/>
              </a:ext>
            </a:extLst>
          </p:cNvPr>
          <p:cNvSpPr txBox="1"/>
          <p:nvPr/>
        </p:nvSpPr>
        <p:spPr>
          <a:xfrm>
            <a:off x="291985" y="4234745"/>
            <a:ext cx="3879642" cy="830997"/>
          </a:xfrm>
          <a:prstGeom prst="rect">
            <a:avLst/>
          </a:prstGeom>
          <a:solidFill>
            <a:schemeClr val="accent4">
              <a:lumMod val="75000"/>
            </a:schemeClr>
          </a:solidFill>
        </p:spPr>
        <p:txBody>
          <a:bodyPr wrap="square" rtlCol="0">
            <a:spAutoFit/>
          </a:bodyPr>
          <a:lstStyle/>
          <a:p>
            <a:pPr algn="ctr"/>
            <a:r>
              <a:rPr lang="en-US" sz="2400" b="1" dirty="0">
                <a:solidFill>
                  <a:schemeClr val="bg1"/>
                </a:solidFill>
              </a:rPr>
              <a:t>Weighted domestic  price </a:t>
            </a:r>
          </a:p>
          <a:p>
            <a:pPr algn="ctr"/>
            <a:r>
              <a:rPr lang="en-US" sz="2400" b="1" dirty="0">
                <a:solidFill>
                  <a:schemeClr val="bg1"/>
                </a:solidFill>
              </a:rPr>
              <a:t>.50% * $.80 = $.40</a:t>
            </a:r>
          </a:p>
        </p:txBody>
      </p:sp>
      <p:sp>
        <p:nvSpPr>
          <p:cNvPr id="17" name="TextBox 16">
            <a:extLst>
              <a:ext uri="{FF2B5EF4-FFF2-40B4-BE49-F238E27FC236}">
                <a16:creationId xmlns:a16="http://schemas.microsoft.com/office/drawing/2014/main" id="{4368E098-41DA-0075-A945-6EC3C3785B48}"/>
              </a:ext>
            </a:extLst>
          </p:cNvPr>
          <p:cNvSpPr txBox="1"/>
          <p:nvPr/>
        </p:nvSpPr>
        <p:spPr>
          <a:xfrm>
            <a:off x="1962150" y="2238989"/>
            <a:ext cx="4761208" cy="830997"/>
          </a:xfrm>
          <a:prstGeom prst="rect">
            <a:avLst/>
          </a:prstGeom>
          <a:solidFill>
            <a:srgbClr val="FFC000"/>
          </a:solidFill>
        </p:spPr>
        <p:txBody>
          <a:bodyPr wrap="square" rtlCol="0">
            <a:spAutoFit/>
          </a:bodyPr>
          <a:lstStyle/>
          <a:p>
            <a:pPr algn="ctr"/>
            <a:r>
              <a:rPr lang="en-US" sz="2400" b="1" dirty="0">
                <a:solidFill>
                  <a:schemeClr val="bg1"/>
                </a:solidFill>
              </a:rPr>
              <a:t>Activity output price</a:t>
            </a:r>
            <a:br>
              <a:rPr lang="en-US" sz="2400" b="1" dirty="0">
                <a:solidFill>
                  <a:schemeClr val="bg1"/>
                </a:solidFill>
              </a:rPr>
            </a:br>
            <a:r>
              <a:rPr lang="en-US" sz="2400" b="1" dirty="0">
                <a:solidFill>
                  <a:schemeClr val="bg1"/>
                </a:solidFill>
              </a:rPr>
              <a:t>$1.00</a:t>
            </a:r>
          </a:p>
        </p:txBody>
      </p:sp>
      <p:sp>
        <p:nvSpPr>
          <p:cNvPr id="18" name="TextBox 17">
            <a:extLst>
              <a:ext uri="{FF2B5EF4-FFF2-40B4-BE49-F238E27FC236}">
                <a16:creationId xmlns:a16="http://schemas.microsoft.com/office/drawing/2014/main" id="{ABC8FBF1-29F2-6171-E091-DBB5DFC2FE49}"/>
              </a:ext>
            </a:extLst>
          </p:cNvPr>
          <p:cNvSpPr txBox="1"/>
          <p:nvPr/>
        </p:nvSpPr>
        <p:spPr>
          <a:xfrm>
            <a:off x="4972375" y="5168671"/>
            <a:ext cx="2971800" cy="461665"/>
          </a:xfrm>
          <a:prstGeom prst="rect">
            <a:avLst/>
          </a:prstGeom>
          <a:solidFill>
            <a:srgbClr val="C00000"/>
          </a:solidFill>
        </p:spPr>
        <p:txBody>
          <a:bodyPr wrap="square" rtlCol="0">
            <a:spAutoFit/>
          </a:bodyPr>
          <a:lstStyle/>
          <a:p>
            <a:pPr algn="ctr"/>
            <a:r>
              <a:rPr lang="en-US" sz="2400" b="1" dirty="0">
                <a:solidFill>
                  <a:schemeClr val="bg1"/>
                </a:solidFill>
              </a:rPr>
              <a:t>Export tax = 10%</a:t>
            </a:r>
          </a:p>
        </p:txBody>
      </p:sp>
      <p:cxnSp>
        <p:nvCxnSpPr>
          <p:cNvPr id="20" name="Straight Connector 19">
            <a:extLst>
              <a:ext uri="{FF2B5EF4-FFF2-40B4-BE49-F238E27FC236}">
                <a16:creationId xmlns:a16="http://schemas.microsoft.com/office/drawing/2014/main" id="{B5405B69-3A99-34B1-793F-DD0885081661}"/>
              </a:ext>
            </a:extLst>
          </p:cNvPr>
          <p:cNvCxnSpPr>
            <a:cxnSpLocks/>
          </p:cNvCxnSpPr>
          <p:nvPr/>
        </p:nvCxnSpPr>
        <p:spPr>
          <a:xfrm flipV="1">
            <a:off x="6460105" y="4573895"/>
            <a:ext cx="0" cy="723739"/>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122F810-6D70-A3DC-1A06-855056AC607C}"/>
              </a:ext>
            </a:extLst>
          </p:cNvPr>
          <p:cNvCxnSpPr>
            <a:cxnSpLocks/>
            <a:stCxn id="15" idx="0"/>
            <a:endCxn id="5" idx="2"/>
          </p:cNvCxnSpPr>
          <p:nvPr/>
        </p:nvCxnSpPr>
        <p:spPr>
          <a:xfrm flipH="1" flipV="1">
            <a:off x="4342754" y="4067864"/>
            <a:ext cx="1939821" cy="144917"/>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128390B-6750-4A3D-9160-8F0305B64D69}"/>
              </a:ext>
            </a:extLst>
          </p:cNvPr>
          <p:cNvCxnSpPr/>
          <p:nvPr/>
        </p:nvCxnSpPr>
        <p:spPr>
          <a:xfrm flipV="1">
            <a:off x="4345337" y="3088225"/>
            <a:ext cx="0" cy="198494"/>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6B06768-90F5-E3C1-39AB-0E57F59F04EE}"/>
              </a:ext>
            </a:extLst>
          </p:cNvPr>
          <p:cNvCxnSpPr>
            <a:cxnSpLocks/>
            <a:stCxn id="17" idx="0"/>
            <a:endCxn id="2" idx="2"/>
          </p:cNvCxnSpPr>
          <p:nvPr/>
        </p:nvCxnSpPr>
        <p:spPr>
          <a:xfrm flipV="1">
            <a:off x="4342754" y="2104720"/>
            <a:ext cx="0" cy="134269"/>
          </a:xfrm>
          <a:prstGeom prst="line">
            <a:avLst/>
          </a:prstGeom>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9CB4E40F-7738-5885-073D-25636E77D488}"/>
              </a:ext>
            </a:extLst>
          </p:cNvPr>
          <p:cNvSpPr txBox="1"/>
          <p:nvPr/>
        </p:nvSpPr>
        <p:spPr>
          <a:xfrm>
            <a:off x="5030653" y="5771183"/>
            <a:ext cx="2971798" cy="830997"/>
          </a:xfrm>
          <a:prstGeom prst="rect">
            <a:avLst/>
          </a:prstGeom>
          <a:solidFill>
            <a:schemeClr val="accent1"/>
          </a:solidFill>
        </p:spPr>
        <p:txBody>
          <a:bodyPr wrap="square" rtlCol="0">
            <a:spAutoFit/>
          </a:bodyPr>
          <a:lstStyle/>
          <a:p>
            <a:pPr algn="ctr"/>
            <a:r>
              <a:rPr lang="en-US" sz="2400" b="1" dirty="0">
                <a:solidFill>
                  <a:schemeClr val="bg1"/>
                </a:solidFill>
              </a:rPr>
              <a:t>World export price</a:t>
            </a:r>
            <a:br>
              <a:rPr lang="en-US" sz="2400" b="1" dirty="0">
                <a:solidFill>
                  <a:schemeClr val="bg1"/>
                </a:solidFill>
              </a:rPr>
            </a:br>
            <a:r>
              <a:rPr lang="en-US" sz="2400" b="1" dirty="0">
                <a:solidFill>
                  <a:schemeClr val="bg1"/>
                </a:solidFill>
              </a:rPr>
              <a:t>$1.33</a:t>
            </a:r>
          </a:p>
        </p:txBody>
      </p:sp>
      <p:cxnSp>
        <p:nvCxnSpPr>
          <p:cNvPr id="61" name="Straight Connector 60">
            <a:extLst>
              <a:ext uri="{FF2B5EF4-FFF2-40B4-BE49-F238E27FC236}">
                <a16:creationId xmlns:a16="http://schemas.microsoft.com/office/drawing/2014/main" id="{E45B1F16-008B-0C35-994C-8D7D7DD82291}"/>
              </a:ext>
            </a:extLst>
          </p:cNvPr>
          <p:cNvCxnSpPr>
            <a:cxnSpLocks/>
            <a:stCxn id="18" idx="2"/>
          </p:cNvCxnSpPr>
          <p:nvPr/>
        </p:nvCxnSpPr>
        <p:spPr>
          <a:xfrm>
            <a:off x="6458275" y="5630336"/>
            <a:ext cx="0" cy="235063"/>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3E212E6A-AC01-AEE1-9D10-DA81E0BB661A}"/>
              </a:ext>
            </a:extLst>
          </p:cNvPr>
          <p:cNvCxnSpPr>
            <a:cxnSpLocks/>
            <a:stCxn id="16" idx="0"/>
            <a:endCxn id="5" idx="2"/>
          </p:cNvCxnSpPr>
          <p:nvPr/>
        </p:nvCxnSpPr>
        <p:spPr>
          <a:xfrm flipV="1">
            <a:off x="2231806" y="4067864"/>
            <a:ext cx="2110948" cy="166881"/>
          </a:xfrm>
          <a:prstGeom prst="line">
            <a:avLst/>
          </a:prstGeom>
        </p:spPr>
        <p:style>
          <a:lnRef idx="1">
            <a:schemeClr val="accent1"/>
          </a:lnRef>
          <a:fillRef idx="0">
            <a:schemeClr val="accent1"/>
          </a:fillRef>
          <a:effectRef idx="0">
            <a:schemeClr val="accent1"/>
          </a:effectRef>
          <a:fontRef idx="minor">
            <a:schemeClr val="tx1"/>
          </a:fontRef>
        </p:style>
      </p:cxnSp>
      <p:pic>
        <p:nvPicPr>
          <p:cNvPr id="83" name="Slide 9 23564562_1678138226">
            <a:hlinkClick r:id="" action="ppaction://media"/>
            <a:extLst>
              <a:ext uri="{FF2B5EF4-FFF2-40B4-BE49-F238E27FC236}">
                <a16:creationId xmlns:a16="http://schemas.microsoft.com/office/drawing/2014/main" id="{CED8B207-4F20-119F-6EF5-23FEF20AEE12}"/>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648815" y="6376709"/>
            <a:ext cx="406400" cy="406400"/>
          </a:xfrm>
          <a:prstGeom prst="rect">
            <a:avLst/>
          </a:prstGeom>
        </p:spPr>
      </p:pic>
      <p:pic>
        <p:nvPicPr>
          <p:cNvPr id="6" name="Picture 5" descr="A blue sign with white text&#10;&#10;Description automatically generated">
            <a:extLst>
              <a:ext uri="{FF2B5EF4-FFF2-40B4-BE49-F238E27FC236}">
                <a16:creationId xmlns:a16="http://schemas.microsoft.com/office/drawing/2014/main" id="{35D8D320-4433-3480-0B44-86A5BB0D926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2400" y="6239982"/>
            <a:ext cx="807746" cy="473075"/>
          </a:xfrm>
          <a:prstGeom prst="rect">
            <a:avLst/>
          </a:prstGeom>
        </p:spPr>
      </p:pic>
    </p:spTree>
    <p:custDataLst>
      <p:tags r:id="rId1"/>
    </p:custDataLst>
    <p:extLst>
      <p:ext uri="{BB962C8B-B14F-4D97-AF65-F5344CB8AC3E}">
        <p14:creationId xmlns:p14="http://schemas.microsoft.com/office/powerpoint/2010/main" val="923003020"/>
      </p:ext>
    </p:extLst>
  </p:cSld>
  <p:clrMapOvr>
    <a:masterClrMapping/>
  </p:clrMapOvr>
  <mc:AlternateContent xmlns:mc="http://schemas.openxmlformats.org/markup-compatibility/2006" xmlns:p14="http://schemas.microsoft.com/office/powerpoint/2010/main">
    <mc:Choice Requires="p14">
      <p:transition spd="slow" p14:dur="2000" advTm="14318"/>
    </mc:Choice>
    <mc:Fallback xmlns="">
      <p:transition spd="slow" advTm="1431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9976" fill="hold"/>
                                        <p:tgtEl>
                                          <p:spTgt spid="8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83"/>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OJECT_VERSION" val="9.32"/>
  <p:tag name="ISPRING_PROJECT_FOLDER_UPDATED" val="1"/>
  <p:tag name="ISPRING_FIRST_PUBLISH" val="1"/>
  <p:tag name="ISPRING_LMS_API_VERSION" val="SCORM 2004 (2nd edition)"/>
  <p:tag name="ISPRING_ULTRA_SCORM_COURSE_ID" val="E8E6E282-839F-4409-B3F1-E4EFA68A7608"/>
  <p:tag name="ISPRING_CMI5_LAUNCH_METHOD" val="any window"/>
  <p:tag name="ISPRING_SCORM_RATE_SLIDES" val="1"/>
  <p:tag name="ISPRINGCLOUDFOLDERID" val="1"/>
  <p:tag name="ISPRINGONLINEFOLDERID" val="1"/>
  <p:tag name="ISPRING_UUID" val="{8BF5C5A3-DBC4-4FEC-817C-1C96E31B1B8F}"/>
  <p:tag name="ISPRING_SCORM_PASSING_SCORE" val="100.000000"/>
  <p:tag name="ISPRING_RESOURCE_FOLDER" val="C:\Users\burfi\Dropbox\AA_UNI_Mary\Prices\"/>
  <p:tag name="ISPRING_PRESENTATION_PATH" val="C:\Users\burfi\Dropbox\AA_UNI_Mary\Prices.pptx"/>
  <p:tag name="ISPRING_SCORM_ENDPOINT" val="&lt;endpoint&gt;&lt;enable&gt;0&lt;/enable&gt;&lt;lrs&gt;http://&lt;/lrs&gt;&lt;auth&gt;0&lt;/auth&gt;&lt;login&gt;&lt;/login&gt;&lt;password&gt;&lt;/password&gt;&lt;key&gt;&lt;/key&gt;&lt;name&gt;&lt;/name&gt;&lt;email&gt;&lt;/email&gt;&lt;/endpoint&gt;&#10;"/>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publishDestination&quot;:&quot;LMS&quot;,&quot;wordSettings&quot;:{&quot;printCopies&quot;:1},&quot;studioSettings&quot;:{}}"/>
  <p:tag name="ISPRING_OUTPUT_FOLDER" val="[[&quot;e\uFFFD\uFFFD*{1AD2B44C-54D5-47C1-BF92-CA915B977C49}&quot;,&quot;C:\\Users\\burfi\\Dropbox\\AA_UNI_Mary\\Prices\\Price Linkages&quot;],[&quot;B\u0011\u001Cd{8E71D5BB-52C9-492D-9732-21F17DD3AC9D}&quot;,&quot;C:\\Users\\burfi\\Dropbox\\AA_UNI_Mary\\SAMs&quot;],[&quot;%Fd\uFFFD{106919BD-FECD-4228-B3A0-A14BD775C09E}&quot;,&quot;C:\\Users\\Gateway\\Dropbox\\ALPHA Project\\Course Material\\SAMs&quot;]]"/>
  <p:tag name="ISPRING_ULTRA_SCORM_COURCE_TITLE" val="Price Linkages"/>
  <p:tag name="ISPRING_SCORM_RATE_QUIZZES" val="0"/>
  <p:tag name="ISPRING_PRESENTATION_TITLE" val="Price Linkages"/>
</p:tagLst>
</file>

<file path=ppt/tags/tag10.xml><?xml version="1.0" encoding="utf-8"?>
<p:tagLst xmlns:a="http://schemas.openxmlformats.org/drawingml/2006/main" xmlns:r="http://schemas.openxmlformats.org/officeDocument/2006/relationships" xmlns:p="http://schemas.openxmlformats.org/presentationml/2006/main">
  <p:tag name="GENSWF_SLIDE_UID" val="{9BD5EBAA-A6A0-47C9-A663-BBB963BF9160}:348"/>
</p:tagLst>
</file>

<file path=ppt/tags/tag11.xml><?xml version="1.0" encoding="utf-8"?>
<p:tagLst xmlns:a="http://schemas.openxmlformats.org/drawingml/2006/main" xmlns:r="http://schemas.openxmlformats.org/officeDocument/2006/relationships" xmlns:p="http://schemas.openxmlformats.org/presentationml/2006/main">
  <p:tag name="GENSWF_SLIDE_UID" val="{4B428E10-007C-48A3-8B2A-4B7CC778B47E}:354"/>
</p:tagLst>
</file>

<file path=ppt/tags/tag12.xml><?xml version="1.0" encoding="utf-8"?>
<p:tagLst xmlns:a="http://schemas.openxmlformats.org/drawingml/2006/main" xmlns:r="http://schemas.openxmlformats.org/officeDocument/2006/relationships" xmlns:p="http://schemas.openxmlformats.org/presentationml/2006/main">
  <p:tag name="TIMING" val="|3.8|3.4|6.8"/>
  <p:tag name="GENSWF_SLIDE_UID" val="{8784DFB4-48F4-4268-9D5F-27EAC80FADF9}:357"/>
</p:tagLst>
</file>

<file path=ppt/tags/tag13.xml><?xml version="1.0" encoding="utf-8"?>
<p:tagLst xmlns:a="http://schemas.openxmlformats.org/drawingml/2006/main" xmlns:r="http://schemas.openxmlformats.org/officeDocument/2006/relationships" xmlns:p="http://schemas.openxmlformats.org/presentationml/2006/main">
  <p:tag name="TIMING" val="|3.8|3.4|6.8"/>
  <p:tag name="GENSWF_SLIDE_UID" val="{AC4D3654-38C4-41E0-A04A-AF56DCD7CA48}:358"/>
</p:tagLst>
</file>

<file path=ppt/tags/tag14.xml><?xml version="1.0" encoding="utf-8"?>
<p:tagLst xmlns:a="http://schemas.openxmlformats.org/drawingml/2006/main" xmlns:r="http://schemas.openxmlformats.org/officeDocument/2006/relationships" xmlns:p="http://schemas.openxmlformats.org/presentationml/2006/main">
  <p:tag name="GENSWF_SLIDE_UID" val="{E70A7930-2C3D-42AE-9C42-1FF78046CAEA}:356"/>
</p:tagLst>
</file>

<file path=ppt/tags/tag15.xml><?xml version="1.0" encoding="utf-8"?>
<p:tagLst xmlns:a="http://schemas.openxmlformats.org/drawingml/2006/main" xmlns:r="http://schemas.openxmlformats.org/officeDocument/2006/relationships" xmlns:p="http://schemas.openxmlformats.org/presentationml/2006/main">
  <p:tag name="TIMING" val="|3.8|3.4|6.8"/>
  <p:tag name="GENSWF_SLIDE_UID" val="{BCA0431D-39BD-49CE-96ED-C887E3E35C23}:352"/>
</p:tagLst>
</file>

<file path=ppt/tags/tag16.xml><?xml version="1.0" encoding="utf-8"?>
<p:tagLst xmlns:a="http://schemas.openxmlformats.org/drawingml/2006/main" xmlns:r="http://schemas.openxmlformats.org/officeDocument/2006/relationships" xmlns:p="http://schemas.openxmlformats.org/presentationml/2006/main">
  <p:tag name="GENSWF_SLIDE_UID" val="{43D3B1DC-4D57-454B-9DF5-13A4A9C93F29}:336"/>
</p:tagLst>
</file>

<file path=ppt/tags/tag2.xml><?xml version="1.0" encoding="utf-8"?>
<p:tagLst xmlns:a="http://schemas.openxmlformats.org/drawingml/2006/main" xmlns:r="http://schemas.openxmlformats.org/officeDocument/2006/relationships" xmlns:p="http://schemas.openxmlformats.org/presentationml/2006/main">
  <p:tag name="GENSWF_SLIDE_UID" val="{A9BC1907-259F-4CFD-B653-E35F77EF094C}:301"/>
</p:tagLst>
</file>

<file path=ppt/tags/tag3.xml><?xml version="1.0" encoding="utf-8"?>
<p:tagLst xmlns:a="http://schemas.openxmlformats.org/drawingml/2006/main" xmlns:r="http://schemas.openxmlformats.org/officeDocument/2006/relationships" xmlns:p="http://schemas.openxmlformats.org/presentationml/2006/main">
  <p:tag name="GENSWF_SLIDE_UID" val="{3BC67A41-0BC9-4E00-84B1-37F581D3829C}:284"/>
</p:tagLst>
</file>

<file path=ppt/tags/tag4.xml><?xml version="1.0" encoding="utf-8"?>
<p:tagLst xmlns:a="http://schemas.openxmlformats.org/drawingml/2006/main" xmlns:r="http://schemas.openxmlformats.org/officeDocument/2006/relationships" xmlns:p="http://schemas.openxmlformats.org/presentationml/2006/main">
  <p:tag name="GENSWF_SLIDE_UID" val="{D8E6B8CF-6E1C-4BC2-AA9D-0A439741193E}:297"/>
</p:tagLst>
</file>

<file path=ppt/tags/tag5.xml><?xml version="1.0" encoding="utf-8"?>
<p:tagLst xmlns:a="http://schemas.openxmlformats.org/drawingml/2006/main" xmlns:r="http://schemas.openxmlformats.org/officeDocument/2006/relationships" xmlns:p="http://schemas.openxmlformats.org/presentationml/2006/main">
  <p:tag name="GENSWF_SLIDE_UID" val="{CC1C7503-08DE-4378-9821-C52F31E2FE72}:349"/>
</p:tagLst>
</file>

<file path=ppt/tags/tag6.xml><?xml version="1.0" encoding="utf-8"?>
<p:tagLst xmlns:a="http://schemas.openxmlformats.org/drawingml/2006/main" xmlns:r="http://schemas.openxmlformats.org/officeDocument/2006/relationships" xmlns:p="http://schemas.openxmlformats.org/presentationml/2006/main">
  <p:tag name="GENSWF_SLIDE_UID" val="{8C112E9E-6E93-4D67-B26B-C3E9A4AAF53F}:350"/>
</p:tagLst>
</file>

<file path=ppt/tags/tag7.xml><?xml version="1.0" encoding="utf-8"?>
<p:tagLst xmlns:a="http://schemas.openxmlformats.org/drawingml/2006/main" xmlns:r="http://schemas.openxmlformats.org/officeDocument/2006/relationships" xmlns:p="http://schemas.openxmlformats.org/presentationml/2006/main">
  <p:tag name="TIMING" val="|6.4|7.1|5.2"/>
  <p:tag name="GENSWF_SLIDE_UID" val="{5A329EAD-F425-4D93-B7E5-5DEFB7F251D2}:345"/>
</p:tagLst>
</file>

<file path=ppt/tags/tag8.xml><?xml version="1.0" encoding="utf-8"?>
<p:tagLst xmlns:a="http://schemas.openxmlformats.org/drawingml/2006/main" xmlns:r="http://schemas.openxmlformats.org/officeDocument/2006/relationships" xmlns:p="http://schemas.openxmlformats.org/presentationml/2006/main">
  <p:tag name="TIMING" val="|3.8|3.4|6.8"/>
  <p:tag name="GENSWF_SLIDE_UID" val="{E761CD6C-E074-4696-ADC8-5E9401506F2C}:351"/>
</p:tagLst>
</file>

<file path=ppt/tags/tag9.xml><?xml version="1.0" encoding="utf-8"?>
<p:tagLst xmlns:a="http://schemas.openxmlformats.org/drawingml/2006/main" xmlns:r="http://schemas.openxmlformats.org/officeDocument/2006/relationships" xmlns:p="http://schemas.openxmlformats.org/presentationml/2006/main">
  <p:tag name="TIMING" val="|3.8|3.4|6.8"/>
  <p:tag name="GENSWF_SLIDE_UID" val="{29396CC5-124C-44ED-94F9-92A7685B759F}:353"/>
</p:tagLst>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34824</TotalTime>
  <Words>2242</Words>
  <Application>Microsoft Office PowerPoint</Application>
  <PresentationFormat>On-screen Show (4:3)</PresentationFormat>
  <Paragraphs>172</Paragraphs>
  <Slides>15</Slides>
  <Notes>15</Notes>
  <HiddenSlides>0</HiddenSlides>
  <MMClips>14</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Consolas</vt:lpstr>
      <vt:lpstr>Georgia</vt:lpstr>
      <vt:lpstr>Trebuchet MS</vt:lpstr>
      <vt:lpstr>Slipstream</vt:lpstr>
      <vt:lpstr>Price Linkages in  the UNI-CGE Model</vt:lpstr>
      <vt:lpstr>Price Linkages in the UNI-CGE Model</vt:lpstr>
      <vt:lpstr>Price Linkages in the UNI-CGE Model</vt:lpstr>
      <vt:lpstr>Price Linkages – Consumer Price</vt:lpstr>
      <vt:lpstr>Price Linkages – Consumer Price</vt:lpstr>
      <vt:lpstr>Price Linkages in the UNI-CGE Model Domestic Sales Price</vt:lpstr>
      <vt:lpstr>Price Linkages in the UNI-CGE Model  Domestic Import Price</vt:lpstr>
      <vt:lpstr>Price Linkages – Consumer Price</vt:lpstr>
      <vt:lpstr>Price Linkages – Producer  Prices</vt:lpstr>
      <vt:lpstr>Price Linkages – Producer  Prices</vt:lpstr>
      <vt:lpstr>Price Linkages in the UNI-CGE Model  Composite Output Price</vt:lpstr>
      <vt:lpstr>Price Linkages in the UNI-CGE Model  Export Price and World Price</vt:lpstr>
      <vt:lpstr>Price Linkages Activity Output Price with Multiple Commodity Outputs</vt:lpstr>
      <vt:lpstr>Price Linkages in the UNI-CGE Model Activity and Commodity Sales Prices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Price Linkages</dc:title>
  <dc:creator>MB</dc:creator>
  <cp:lastModifiedBy>Reviewer </cp:lastModifiedBy>
  <cp:revision>267</cp:revision>
  <dcterms:created xsi:type="dcterms:W3CDTF">2022-06-23T13:14:58Z</dcterms:created>
  <dcterms:modified xsi:type="dcterms:W3CDTF">2024-04-24T17:40:38Z</dcterms:modified>
</cp:coreProperties>
</file>