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80" r:id="rId5"/>
    <p:sldId id="681"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699" r:id="rId24"/>
    <p:sldId id="700" r:id="rId25"/>
    <p:sldId id="701" r:id="rId26"/>
    <p:sldId id="702" r:id="rId27"/>
    <p:sldId id="703" r:id="rId28"/>
    <p:sldId id="704" r:id="rId29"/>
    <p:sldId id="705" r:id="rId30"/>
    <p:sldId id="706" r:id="rId31"/>
    <p:sldId id="707"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BCAC6-4E6A-DCB6-4DCD-76F97141D7CA}" v="4" dt="2026-02-09T13:49:16.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7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redo custSel delSld modSld">
      <pc:chgData name="Alexander Deliukov" userId="d5fda0f2-1d08-4016-b7e9-bb882f168707" providerId="ADAL" clId="{FE9DFF45-01DC-45CC-A80A-B50597210401}" dt="2026-01-28T10:19:59.643" v="71" actId="6549"/>
      <pc:docMkLst>
        <pc:docMk/>
      </pc:docMkLst>
      <pc:sldChg chg="modSp mod">
        <pc:chgData name="Alexander Deliukov" userId="d5fda0f2-1d08-4016-b7e9-bb882f168707" providerId="ADAL" clId="{FE9DFF45-01DC-45CC-A80A-B50597210401}" dt="2026-01-28T10:19:59.643" v="71" actId="6549"/>
        <pc:sldMkLst>
          <pc:docMk/>
          <pc:sldMk cId="396191999" sldId="680"/>
        </pc:sldMkLst>
        <pc:spChg chg="mod">
          <ac:chgData name="Alexander Deliukov" userId="d5fda0f2-1d08-4016-b7e9-bb882f168707" providerId="ADAL" clId="{FE9DFF45-01DC-45CC-A80A-B50597210401}" dt="2026-01-28T10:19:59.643" v="71" actId="6549"/>
          <ac:spMkLst>
            <pc:docMk/>
            <pc:sldMk cId="396191999" sldId="680"/>
            <ac:spMk id="2" creationId="{2CB092E2-1A2A-9EE6-F777-B7C9EC86D0F3}"/>
          </ac:spMkLst>
        </pc:spChg>
      </pc:sldChg>
      <pc:sldChg chg="modSp mod">
        <pc:chgData name="Alexander Deliukov" userId="d5fda0f2-1d08-4016-b7e9-bb882f168707" providerId="ADAL" clId="{FE9DFF45-01DC-45CC-A80A-B50597210401}" dt="2026-01-28T10:16:32.181" v="27" actId="20577"/>
        <pc:sldMkLst>
          <pc:docMk/>
          <pc:sldMk cId="801388694" sldId="681"/>
        </pc:sldMkLst>
        <pc:spChg chg="mod">
          <ac:chgData name="Alexander Deliukov" userId="d5fda0f2-1d08-4016-b7e9-bb882f168707" providerId="ADAL" clId="{FE9DFF45-01DC-45CC-A80A-B50597210401}" dt="2026-01-28T10:16:32.181" v="27" actId="20577"/>
          <ac:spMkLst>
            <pc:docMk/>
            <pc:sldMk cId="801388694" sldId="681"/>
            <ac:spMk id="2" creationId="{0FE65402-2D24-4C0B-3A9B-70B199ADCEA8}"/>
          </ac:spMkLst>
        </pc:spChg>
        <pc:spChg chg="mod">
          <ac:chgData name="Alexander Deliukov" userId="d5fda0f2-1d08-4016-b7e9-bb882f168707" providerId="ADAL" clId="{FE9DFF45-01DC-45CC-A80A-B50597210401}" dt="2026-01-28T10:15:35.393" v="17" actId="14100"/>
          <ac:spMkLst>
            <pc:docMk/>
            <pc:sldMk cId="801388694" sldId="681"/>
            <ac:spMk id="3" creationId="{5983D20B-2801-6B4E-D109-BC11B582C021}"/>
          </ac:spMkLst>
        </pc:spChg>
      </pc:sldChg>
      <pc:sldChg chg="modSp mod">
        <pc:chgData name="Alexander Deliukov" userId="d5fda0f2-1d08-4016-b7e9-bb882f168707" providerId="ADAL" clId="{FE9DFF45-01DC-45CC-A80A-B50597210401}" dt="2026-01-28T10:18:00.061" v="35" actId="948"/>
        <pc:sldMkLst>
          <pc:docMk/>
          <pc:sldMk cId="3409120475" sldId="684"/>
        </pc:sldMkLst>
        <pc:spChg chg="mod">
          <ac:chgData name="Alexander Deliukov" userId="d5fda0f2-1d08-4016-b7e9-bb882f168707" providerId="ADAL" clId="{FE9DFF45-01DC-45CC-A80A-B50597210401}" dt="2026-01-28T10:18:00.061" v="35" actId="948"/>
          <ac:spMkLst>
            <pc:docMk/>
            <pc:sldMk cId="3409120475" sldId="684"/>
            <ac:spMk id="2" creationId="{7554FB96-1212-A54D-1C3D-0A4FD2673A27}"/>
          </ac:spMkLst>
        </pc:spChg>
      </pc:sldChg>
      <pc:sldChg chg="modSp mod">
        <pc:chgData name="Alexander Deliukov" userId="d5fda0f2-1d08-4016-b7e9-bb882f168707" providerId="ADAL" clId="{FE9DFF45-01DC-45CC-A80A-B50597210401}" dt="2026-01-28T10:18:10.507" v="39" actId="20577"/>
        <pc:sldMkLst>
          <pc:docMk/>
          <pc:sldMk cId="1281590358" sldId="685"/>
        </pc:sldMkLst>
        <pc:spChg chg="mod">
          <ac:chgData name="Alexander Deliukov" userId="d5fda0f2-1d08-4016-b7e9-bb882f168707" providerId="ADAL" clId="{FE9DFF45-01DC-45CC-A80A-B50597210401}" dt="2026-01-28T10:18:10.507" v="39" actId="20577"/>
          <ac:spMkLst>
            <pc:docMk/>
            <pc:sldMk cId="1281590358" sldId="685"/>
            <ac:spMk id="3" creationId="{D0AF436A-F8FD-90A8-9480-CEDE0958B44B}"/>
          </ac:spMkLst>
        </pc:spChg>
        <pc:spChg chg="mod">
          <ac:chgData name="Alexander Deliukov" userId="d5fda0f2-1d08-4016-b7e9-bb882f168707" providerId="ADAL" clId="{FE9DFF45-01DC-45CC-A80A-B50597210401}" dt="2026-01-28T10:17:02.018" v="30" actId="20577"/>
          <ac:spMkLst>
            <pc:docMk/>
            <pc:sldMk cId="1281590358" sldId="685"/>
            <ac:spMk id="4" creationId="{CB33C395-3CC3-4B54-6421-D833B99114A3}"/>
          </ac:spMkLst>
        </pc:spChg>
      </pc:sldChg>
      <pc:sldChg chg="modSp mod">
        <pc:chgData name="Alexander Deliukov" userId="d5fda0f2-1d08-4016-b7e9-bb882f168707" providerId="ADAL" clId="{FE9DFF45-01DC-45CC-A80A-B50597210401}" dt="2026-01-28T10:18:19.974" v="43" actId="6549"/>
        <pc:sldMkLst>
          <pc:docMk/>
          <pc:sldMk cId="1546428495" sldId="686"/>
        </pc:sldMkLst>
        <pc:spChg chg="mod">
          <ac:chgData name="Alexander Deliukov" userId="d5fda0f2-1d08-4016-b7e9-bb882f168707" providerId="ADAL" clId="{FE9DFF45-01DC-45CC-A80A-B50597210401}" dt="2026-01-28T10:18:19.974" v="43" actId="6549"/>
          <ac:spMkLst>
            <pc:docMk/>
            <pc:sldMk cId="1546428495" sldId="686"/>
            <ac:spMk id="2" creationId="{D9E65D04-7611-CCEC-C1DF-2BE83FB8C3B9}"/>
          </ac:spMkLst>
        </pc:spChg>
      </pc:sldChg>
      <pc:sldChg chg="modSp mod">
        <pc:chgData name="Alexander Deliukov" userId="d5fda0f2-1d08-4016-b7e9-bb882f168707" providerId="ADAL" clId="{FE9DFF45-01DC-45CC-A80A-B50597210401}" dt="2026-01-28T10:18:24.346" v="44" actId="948"/>
        <pc:sldMkLst>
          <pc:docMk/>
          <pc:sldMk cId="3784412792" sldId="687"/>
        </pc:sldMkLst>
        <pc:spChg chg="mod">
          <ac:chgData name="Alexander Deliukov" userId="d5fda0f2-1d08-4016-b7e9-bb882f168707" providerId="ADAL" clId="{FE9DFF45-01DC-45CC-A80A-B50597210401}" dt="2026-01-28T10:18:24.346" v="44" actId="948"/>
          <ac:spMkLst>
            <pc:docMk/>
            <pc:sldMk cId="3784412792" sldId="687"/>
            <ac:spMk id="3" creationId="{7CD8E7AF-C56F-5EE8-0B9B-321E906062A9}"/>
          </ac:spMkLst>
        </pc:spChg>
      </pc:sldChg>
      <pc:sldChg chg="modSp">
        <pc:chgData name="Alexander Deliukov" userId="d5fda0f2-1d08-4016-b7e9-bb882f168707" providerId="ADAL" clId="{FE9DFF45-01DC-45CC-A80A-B50597210401}" dt="2026-01-28T10:18:31.448" v="45" actId="404"/>
        <pc:sldMkLst>
          <pc:docMk/>
          <pc:sldMk cId="2027727213" sldId="690"/>
        </pc:sldMkLst>
        <pc:spChg chg="mod">
          <ac:chgData name="Alexander Deliukov" userId="d5fda0f2-1d08-4016-b7e9-bb882f168707" providerId="ADAL" clId="{FE9DFF45-01DC-45CC-A80A-B50597210401}" dt="2026-01-28T10:18:31.448" v="45" actId="404"/>
          <ac:spMkLst>
            <pc:docMk/>
            <pc:sldMk cId="2027727213" sldId="690"/>
            <ac:spMk id="4" creationId="{92FE9A94-DCC1-E1C5-4D79-C962BC490CDE}"/>
          </ac:spMkLst>
        </pc:spChg>
      </pc:sldChg>
      <pc:sldChg chg="modSp mod">
        <pc:chgData name="Alexander Deliukov" userId="d5fda0f2-1d08-4016-b7e9-bb882f168707" providerId="ADAL" clId="{FE9DFF45-01DC-45CC-A80A-B50597210401}" dt="2026-01-28T10:18:35.716" v="46" actId="1076"/>
        <pc:sldMkLst>
          <pc:docMk/>
          <pc:sldMk cId="1109055549" sldId="692"/>
        </pc:sldMkLst>
        <pc:spChg chg="mod">
          <ac:chgData name="Alexander Deliukov" userId="d5fda0f2-1d08-4016-b7e9-bb882f168707" providerId="ADAL" clId="{FE9DFF45-01DC-45CC-A80A-B50597210401}" dt="2026-01-28T10:18:35.716" v="46" actId="1076"/>
          <ac:spMkLst>
            <pc:docMk/>
            <pc:sldMk cId="1109055549" sldId="692"/>
            <ac:spMk id="4" creationId="{B86F7BA3-B558-E7EE-49BC-1EDCDFCA81CE}"/>
          </ac:spMkLst>
        </pc:spChg>
      </pc:sldChg>
      <pc:sldChg chg="modSp">
        <pc:chgData name="Alexander Deliukov" userId="d5fda0f2-1d08-4016-b7e9-bb882f168707" providerId="ADAL" clId="{FE9DFF45-01DC-45CC-A80A-B50597210401}" dt="2026-01-28T10:18:40.816" v="47" actId="404"/>
        <pc:sldMkLst>
          <pc:docMk/>
          <pc:sldMk cId="343872259" sldId="694"/>
        </pc:sldMkLst>
        <pc:spChg chg="mod">
          <ac:chgData name="Alexander Deliukov" userId="d5fda0f2-1d08-4016-b7e9-bb882f168707" providerId="ADAL" clId="{FE9DFF45-01DC-45CC-A80A-B50597210401}" dt="2026-01-28T10:18:40.816" v="47" actId="404"/>
          <ac:spMkLst>
            <pc:docMk/>
            <pc:sldMk cId="343872259" sldId="694"/>
            <ac:spMk id="4" creationId="{C48B4B3E-49EA-5666-7C14-9015697F413B}"/>
          </ac:spMkLst>
        </pc:spChg>
      </pc:sldChg>
      <pc:sldChg chg="modSp">
        <pc:chgData name="Alexander Deliukov" userId="d5fda0f2-1d08-4016-b7e9-bb882f168707" providerId="ADAL" clId="{FE9DFF45-01DC-45CC-A80A-B50597210401}" dt="2026-01-28T10:18:46.517" v="48" actId="404"/>
        <pc:sldMkLst>
          <pc:docMk/>
          <pc:sldMk cId="1623071358" sldId="696"/>
        </pc:sldMkLst>
        <pc:spChg chg="mod">
          <ac:chgData name="Alexander Deliukov" userId="d5fda0f2-1d08-4016-b7e9-bb882f168707" providerId="ADAL" clId="{FE9DFF45-01DC-45CC-A80A-B50597210401}" dt="2026-01-28T10:18:46.517" v="48" actId="404"/>
          <ac:spMkLst>
            <pc:docMk/>
            <pc:sldMk cId="1623071358" sldId="696"/>
            <ac:spMk id="4" creationId="{B8F24D65-3C3C-DDDB-79E7-E2DA63900FA9}"/>
          </ac:spMkLst>
        </pc:spChg>
      </pc:sldChg>
      <pc:sldChg chg="modSp mod">
        <pc:chgData name="Alexander Deliukov" userId="d5fda0f2-1d08-4016-b7e9-bb882f168707" providerId="ADAL" clId="{FE9DFF45-01DC-45CC-A80A-B50597210401}" dt="2026-01-28T10:18:51.716" v="49" actId="1076"/>
        <pc:sldMkLst>
          <pc:docMk/>
          <pc:sldMk cId="1694752254" sldId="698"/>
        </pc:sldMkLst>
        <pc:spChg chg="mod">
          <ac:chgData name="Alexander Deliukov" userId="d5fda0f2-1d08-4016-b7e9-bb882f168707" providerId="ADAL" clId="{FE9DFF45-01DC-45CC-A80A-B50597210401}" dt="2026-01-28T10:18:51.716" v="49" actId="1076"/>
          <ac:spMkLst>
            <pc:docMk/>
            <pc:sldMk cId="1694752254" sldId="698"/>
            <ac:spMk id="4" creationId="{5B37293F-24F8-0380-1F80-AE575BD0E6B4}"/>
          </ac:spMkLst>
        </pc:spChg>
      </pc:sldChg>
      <pc:sldChg chg="modSp mod">
        <pc:chgData name="Alexander Deliukov" userId="d5fda0f2-1d08-4016-b7e9-bb882f168707" providerId="ADAL" clId="{FE9DFF45-01DC-45CC-A80A-B50597210401}" dt="2026-01-28T10:19:03.199" v="51" actId="1076"/>
        <pc:sldMkLst>
          <pc:docMk/>
          <pc:sldMk cId="1299647673" sldId="701"/>
        </pc:sldMkLst>
        <pc:spChg chg="mod">
          <ac:chgData name="Alexander Deliukov" userId="d5fda0f2-1d08-4016-b7e9-bb882f168707" providerId="ADAL" clId="{FE9DFF45-01DC-45CC-A80A-B50597210401}" dt="2026-01-28T10:19:03.199" v="51" actId="1076"/>
          <ac:spMkLst>
            <pc:docMk/>
            <pc:sldMk cId="1299647673" sldId="701"/>
            <ac:spMk id="4" creationId="{4E507AF0-D257-E3D0-87DD-E138B5C70D1C}"/>
          </ac:spMkLst>
        </pc:spChg>
      </pc:sldChg>
      <pc:sldChg chg="modSp mod">
        <pc:chgData name="Alexander Deliukov" userId="d5fda0f2-1d08-4016-b7e9-bb882f168707" providerId="ADAL" clId="{FE9DFF45-01DC-45CC-A80A-B50597210401}" dt="2026-01-28T10:19:34.208" v="66" actId="404"/>
        <pc:sldMkLst>
          <pc:docMk/>
          <pc:sldMk cId="3052686012" sldId="703"/>
        </pc:sldMkLst>
        <pc:spChg chg="mod">
          <ac:chgData name="Alexander Deliukov" userId="d5fda0f2-1d08-4016-b7e9-bb882f168707" providerId="ADAL" clId="{FE9DFF45-01DC-45CC-A80A-B50597210401}" dt="2026-01-28T10:19:29.895" v="64" actId="1076"/>
          <ac:spMkLst>
            <pc:docMk/>
            <pc:sldMk cId="3052686012" sldId="703"/>
            <ac:spMk id="4" creationId="{070F12FB-7F14-7FF3-449C-2811541DD8D2}"/>
          </ac:spMkLst>
        </pc:spChg>
        <pc:spChg chg="mod">
          <ac:chgData name="Alexander Deliukov" userId="d5fda0f2-1d08-4016-b7e9-bb882f168707" providerId="ADAL" clId="{FE9DFF45-01DC-45CC-A80A-B50597210401}" dt="2026-01-28T10:19:08.815" v="53" actId="1076"/>
          <ac:spMkLst>
            <pc:docMk/>
            <pc:sldMk cId="3052686012" sldId="703"/>
            <ac:spMk id="19" creationId="{8DC1423C-2E75-48AE-A98F-626668954196}"/>
          </ac:spMkLst>
        </pc:spChg>
        <pc:spChg chg="mod">
          <ac:chgData name="Alexander Deliukov" userId="d5fda0f2-1d08-4016-b7e9-bb882f168707" providerId="ADAL" clId="{FE9DFF45-01DC-45CC-A80A-B50597210401}" dt="2026-01-28T10:19:11.286" v="54" actId="1076"/>
          <ac:spMkLst>
            <pc:docMk/>
            <pc:sldMk cId="3052686012" sldId="703"/>
            <ac:spMk id="29" creationId="{4ECDE187-04E2-45C2-AB71-3163282F7484}"/>
          </ac:spMkLst>
        </pc:spChg>
        <pc:spChg chg="mod">
          <ac:chgData name="Alexander Deliukov" userId="d5fda0f2-1d08-4016-b7e9-bb882f168707" providerId="ADAL" clId="{FE9DFF45-01DC-45CC-A80A-B50597210401}" dt="2026-01-28T10:19:15.034" v="56" actId="404"/>
          <ac:spMkLst>
            <pc:docMk/>
            <pc:sldMk cId="3052686012" sldId="703"/>
            <ac:spMk id="41" creationId="{D9C87595-16A2-4A0F-9DBB-4AF40FA3BA2C}"/>
          </ac:spMkLst>
        </pc:spChg>
        <pc:spChg chg="mod">
          <ac:chgData name="Alexander Deliukov" userId="d5fda0f2-1d08-4016-b7e9-bb882f168707" providerId="ADAL" clId="{FE9DFF45-01DC-45CC-A80A-B50597210401}" dt="2026-01-28T10:19:34.208" v="66" actId="404"/>
          <ac:spMkLst>
            <pc:docMk/>
            <pc:sldMk cId="3052686012" sldId="703"/>
            <ac:spMk id="60" creationId="{DB6D982A-54DA-4FCC-9383-F91FC1E1D9CE}"/>
          </ac:spMkLst>
        </pc:spChg>
      </pc:sldChg>
      <pc:sldChg chg="modSp mod">
        <pc:chgData name="Alexander Deliukov" userId="d5fda0f2-1d08-4016-b7e9-bb882f168707" providerId="ADAL" clId="{FE9DFF45-01DC-45CC-A80A-B50597210401}" dt="2026-01-28T10:19:44.080" v="68" actId="1076"/>
        <pc:sldMkLst>
          <pc:docMk/>
          <pc:sldMk cId="3350335299" sldId="704"/>
        </pc:sldMkLst>
        <pc:spChg chg="mod">
          <ac:chgData name="Alexander Deliukov" userId="d5fda0f2-1d08-4016-b7e9-bb882f168707" providerId="ADAL" clId="{FE9DFF45-01DC-45CC-A80A-B50597210401}" dt="2026-01-28T10:17:41.299" v="34" actId="20577"/>
          <ac:spMkLst>
            <pc:docMk/>
            <pc:sldMk cId="3350335299" sldId="704"/>
            <ac:spMk id="4" creationId="{8C3DE06E-3BC0-3D03-DD67-6053C9DC5EE0}"/>
          </ac:spMkLst>
        </pc:spChg>
        <pc:spChg chg="mod">
          <ac:chgData name="Alexander Deliukov" userId="d5fda0f2-1d08-4016-b7e9-bb882f168707" providerId="ADAL" clId="{FE9DFF45-01DC-45CC-A80A-B50597210401}" dt="2026-01-28T10:19:44.080" v="68" actId="1076"/>
          <ac:spMkLst>
            <pc:docMk/>
            <pc:sldMk cId="3350335299" sldId="704"/>
            <ac:spMk id="60" creationId="{7AF9A874-71FF-E153-A712-CB58ABED3B1C}"/>
          </ac:spMkLst>
        </pc:spChg>
      </pc:sldChg>
      <pc:sldChg chg="modSp mod">
        <pc:chgData name="Alexander Deliukov" userId="d5fda0f2-1d08-4016-b7e9-bb882f168707" providerId="ADAL" clId="{FE9DFF45-01DC-45CC-A80A-B50597210401}" dt="2026-01-28T10:19:48.826" v="69" actId="6549"/>
        <pc:sldMkLst>
          <pc:docMk/>
          <pc:sldMk cId="3400119781" sldId="705"/>
        </pc:sldMkLst>
        <pc:spChg chg="mod">
          <ac:chgData name="Alexander Deliukov" userId="d5fda0f2-1d08-4016-b7e9-bb882f168707" providerId="ADAL" clId="{FE9DFF45-01DC-45CC-A80A-B50597210401}" dt="2026-01-28T10:19:48.826" v="69" actId="6549"/>
          <ac:spMkLst>
            <pc:docMk/>
            <pc:sldMk cId="3400119781" sldId="705"/>
            <ac:spMk id="4" creationId="{B6E2F0C4-3708-062E-837B-49F21B8E51C4}"/>
          </ac:spMkLst>
        </pc:spChg>
      </pc:sldChg>
    </pc:docChg>
  </pc:docChgLst>
  <pc:docChgLst>
    <pc:chgData name="Alexander Deliukov" userId="S::alexander_think-e.be#ext#@flux50.onmicrosoft.com::bee075c1-faac-4166-8fcb-7b2057bad6f6" providerId="AD" clId="Web-{777BCAC6-4E6A-DCB6-4DCD-76F97141D7CA}"/>
    <pc:docChg chg="modSld">
      <pc:chgData name="Alexander Deliukov" userId="S::alexander_think-e.be#ext#@flux50.onmicrosoft.com::bee075c1-faac-4166-8fcb-7b2057bad6f6" providerId="AD" clId="Web-{777BCAC6-4E6A-DCB6-4DCD-76F97141D7CA}" dt="2026-02-09T13:49:16.034" v="2" actId="14100"/>
      <pc:docMkLst>
        <pc:docMk/>
      </pc:docMkLst>
      <pc:sldChg chg="addSp modSp">
        <pc:chgData name="Alexander Deliukov" userId="S::alexander_think-e.be#ext#@flux50.onmicrosoft.com::bee075c1-faac-4166-8fcb-7b2057bad6f6" providerId="AD" clId="Web-{777BCAC6-4E6A-DCB6-4DCD-76F97141D7CA}" dt="2026-02-09T13:49:16.034" v="2" actId="14100"/>
        <pc:sldMkLst>
          <pc:docMk/>
          <pc:sldMk cId="396191999" sldId="680"/>
        </pc:sldMkLst>
        <pc:picChg chg="add mod">
          <ac:chgData name="Alexander Deliukov" userId="S::alexander_think-e.be#ext#@flux50.onmicrosoft.com::bee075c1-faac-4166-8fcb-7b2057bad6f6" providerId="AD" clId="Web-{777BCAC6-4E6A-DCB6-4DCD-76F97141D7CA}" dt="2026-02-09T13:49:16.034" v="2" actId="14100"/>
          <ac:picMkLst>
            <pc:docMk/>
            <pc:sldMk cId="396191999" sldId="680"/>
            <ac:picMk id="4" creationId="{B5C4E718-CA70-6CFB-AB22-DCD726CA49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Edición del estilo del texto maestro</a:t>
            </a:r>
          </a:p>
          <a:p>
            <a:pPr lvl="1"/>
            <a:r>
              <a:rPr lang="ko-KR" altLang="en-US"/>
              <a:t>Segundo nivel</a:t>
            </a:r>
          </a:p>
          <a:p>
            <a:pPr lvl="2"/>
            <a:r>
              <a:rPr lang="ko-KR" altLang="en-US"/>
              <a:t>Tercer nivel</a:t>
            </a:r>
          </a:p>
          <a:p>
            <a:pPr lvl="3"/>
            <a:r>
              <a:rPr lang="ko-KR" altLang="en-US"/>
              <a:t>Cuarto nivel</a:t>
            </a:r>
          </a:p>
          <a:p>
            <a:pPr lvl="4"/>
            <a:r>
              <a:rPr lang="ko-KR" altLang="en-US"/>
              <a:t>Quinto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ergy.ec.europa.eu/topics/renewable-energy/enabling-framework-renewables_en#renewable-energy-commun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Consejos útiles, trucos y herramientas...</a:t>
            </a:r>
          </a:p>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Para ayudarle a crear su comunidad energética </a:t>
            </a:r>
            <a:endParaRPr lang="ko-KR" altLang="en-US" sz="1200" dirty="0">
              <a:solidFill>
                <a:schemeClr val="tx2"/>
              </a:solidFill>
              <a:cs typeface="Arial" panose="020B0604020202020204" pitchFamily="34" charset="0"/>
            </a:endParaRPr>
          </a:p>
          <a:p>
            <a:pPr latinLnBrk="0" hangingPunct="0"/>
            <a:r>
              <a:rPr lang="en-GB" sz="1200" b="0" i="0" kern="120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a menos que se indique lo contrario.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64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Creación de una </a:t>
            </a:r>
            <a:r>
              <a:rPr lang="en-GB" sz="1200" b="1" kern="1200" noProof="0" dirty="0" err="1">
                <a:solidFill>
                  <a:schemeClr val="bg1"/>
                </a:solidFill>
                <a:latin typeface="+mn-lt"/>
                <a:ea typeface="Public Sans"/>
                <a:cs typeface="Public Sans"/>
                <a:sym typeface="Public Sans"/>
              </a:rPr>
              <a:t>comunidad</a:t>
            </a:r>
            <a:r>
              <a:rPr lang="en-GB" sz="1200" b="1" kern="1200" noProof="0" dirty="0">
                <a:solidFill>
                  <a:schemeClr val="bg1"/>
                </a:solidFill>
                <a:latin typeface="+mn-lt"/>
                <a:ea typeface="Public Sans"/>
                <a:cs typeface="Public Sans"/>
                <a:sym typeface="Public Sans"/>
              </a:rPr>
              <a:t> energética: </a:t>
            </a:r>
            <a:r>
              <a:rPr lang="en-GB" sz="1200" b="1" kern="1200" noProof="0" dirty="0" err="1">
                <a:solidFill>
                  <a:schemeClr val="bg1"/>
                </a:solidFill>
                <a:latin typeface="+mn-lt"/>
                <a:ea typeface="Public Sans"/>
                <a:cs typeface="Public Sans"/>
                <a:sym typeface="Public Sans"/>
              </a:rPr>
              <a:t>organización</a:t>
            </a:r>
            <a:r>
              <a:rPr lang="en-GB" sz="1200" b="1" kern="1200" noProof="0" dirty="0">
                <a:solidFill>
                  <a:schemeClr val="bg1"/>
                </a:solidFill>
                <a:latin typeface="+mn-lt"/>
                <a:ea typeface="Public Sans"/>
                <a:cs typeface="Public Sans"/>
                <a:sym typeface="Public Sans"/>
              </a:rPr>
              <a:t> formal</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¿Cuáles son los trámites para crear una comunidad energética?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132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Creación de una comunidad energética: organización formal</a:t>
            </a:r>
          </a:p>
          <a:p>
            <a:pPr marL="457200" indent="-457200" latinLnBrk="0">
              <a:buFont typeface="Arial,Sans-Serif"/>
              <a:buChar char="•"/>
            </a:pPr>
            <a:r>
              <a:rPr lang="en-US" sz="1200" dirty="0">
                <a:solidFill>
                  <a:srgbClr val="2B2C30"/>
                </a:solidFill>
                <a:ea typeface="Public Sans"/>
                <a:cs typeface="Public Sans"/>
              </a:rPr>
              <a:t>Elabore un </a:t>
            </a:r>
            <a:r>
              <a:rPr lang="en-US" sz="1200" b="1" dirty="0">
                <a:solidFill>
                  <a:srgbClr val="2B2C30"/>
                </a:solidFill>
                <a:ea typeface="Public Sans"/>
                <a:cs typeface="Public Sans"/>
              </a:rPr>
              <a:t>esquema </a:t>
            </a:r>
            <a:r>
              <a:rPr lang="en-US" sz="1200" dirty="0">
                <a:solidFill>
                  <a:srgbClr val="2B2C30"/>
                </a:solidFill>
                <a:ea typeface="Public Sans"/>
                <a:cs typeface="Public Sans"/>
              </a:rPr>
              <a:t>detallado </a:t>
            </a:r>
            <a:r>
              <a:rPr lang="en-US" sz="1200" b="1" dirty="0">
                <a:solidFill>
                  <a:srgbClr val="2B2C30"/>
                </a:solidFill>
                <a:ea typeface="Public Sans"/>
                <a:cs typeface="Public Sans"/>
              </a:rPr>
              <a:t>del proyecto</a:t>
            </a:r>
            <a:r>
              <a:rPr lang="en-US" sz="1200" dirty="0">
                <a:solidFill>
                  <a:srgbClr val="2B2C30"/>
                </a:solidFill>
                <a:ea typeface="Public Sans"/>
                <a:cs typeface="Public Sans"/>
              </a:rPr>
              <a:t>, incluyendo toda la información disponible y los plazos.</a:t>
            </a:r>
            <a:endParaRPr lang="en-US" sz="1200" dirty="0">
              <a:solidFill>
                <a:srgbClr val="2B2C30"/>
              </a:solidFill>
              <a:ea typeface="Public Sans"/>
            </a:endParaRPr>
          </a:p>
          <a:p>
            <a:pPr marL="457200" indent="-457200" latinLnBrk="0">
              <a:buFont typeface="Arial"/>
              <a:buChar char="•"/>
            </a:pPr>
            <a:r>
              <a:rPr lang="en-US" sz="1200" dirty="0">
                <a:solidFill>
                  <a:srgbClr val="2B2C30"/>
                </a:solidFill>
                <a:ea typeface="Public Sans"/>
                <a:cs typeface="Public Sans"/>
              </a:rPr>
              <a:t>Asegúrese de cumplir con la legislación comprobando los </a:t>
            </a:r>
            <a:r>
              <a:rPr lang="en-US" sz="1200" b="1" dirty="0">
                <a:solidFill>
                  <a:srgbClr val="2B2C30"/>
                </a:solidFill>
                <a:ea typeface="Public Sans"/>
                <a:cs typeface="Public Sans"/>
              </a:rPr>
              <a:t>requisitos legales </a:t>
            </a:r>
            <a:r>
              <a:rPr lang="en-US" sz="1200" dirty="0">
                <a:solidFill>
                  <a:srgbClr val="2B2C30"/>
                </a:solidFill>
                <a:ea typeface="Public Sans"/>
                <a:cs typeface="Public Sans"/>
              </a:rPr>
              <a:t>que se aplican a su tipo de comunidad energética. Compruebe todas las normativas aplicables, que pueden ser nacionales, regionales, locales o municipales.</a:t>
            </a:r>
            <a:endParaRPr lang="en-US" sz="1200" dirty="0">
              <a:ea typeface="Public Sans"/>
            </a:endParaRPr>
          </a:p>
          <a:p>
            <a:pPr marL="457200" indent="-457200" latinLnBrk="0">
              <a:buFont typeface="Arial"/>
              <a:buChar char="•"/>
            </a:pPr>
            <a:r>
              <a:rPr lang="en-US" sz="1200" dirty="0">
                <a:solidFill>
                  <a:srgbClr val="2B2C30"/>
                </a:solidFill>
                <a:ea typeface="Public Sans"/>
                <a:cs typeface="Public Sans"/>
              </a:rPr>
              <a:t>Compruebe si es necesario </a:t>
            </a:r>
            <a:r>
              <a:rPr lang="en-US" sz="1200" b="1" dirty="0">
                <a:solidFill>
                  <a:srgbClr val="2B2C30"/>
                </a:solidFill>
                <a:ea typeface="Public Sans"/>
                <a:cs typeface="Public Sans"/>
              </a:rPr>
              <a:t>registrar formalmente </a:t>
            </a:r>
            <a:r>
              <a:rPr lang="en-US" sz="1200" dirty="0">
                <a:solidFill>
                  <a:srgbClr val="2B2C30"/>
                </a:solidFill>
                <a:ea typeface="Public Sans"/>
                <a:cs typeface="Public Sans"/>
              </a:rPr>
              <a:t>su comunidad energética.</a:t>
            </a:r>
            <a:endParaRPr lang="en-US" sz="1200" dirty="0"/>
          </a:p>
          <a:p>
            <a:pPr marL="457200" indent="-457200" latinLnBrk="0">
              <a:buFont typeface="Arial"/>
              <a:buChar char="•"/>
            </a:pPr>
            <a:r>
              <a:rPr lang="en-US" sz="1200" dirty="0">
                <a:solidFill>
                  <a:srgbClr val="2B2C30"/>
                </a:solidFill>
                <a:ea typeface="Public Sans"/>
              </a:rPr>
              <a:t>Aclare el procedimiento y los requisitos de </a:t>
            </a:r>
            <a:r>
              <a:rPr lang="en" sz="1200" dirty="0">
                <a:solidFill>
                  <a:srgbClr val="2B2C30"/>
                </a:solidFill>
                <a:ea typeface="Public Sans"/>
              </a:rPr>
              <a:t>registro con el </a:t>
            </a:r>
            <a:r>
              <a:rPr lang="en" sz="1200" b="1" dirty="0">
                <a:solidFill>
                  <a:srgbClr val="2B2C30"/>
                </a:solidFill>
                <a:ea typeface="Public Sans"/>
              </a:rPr>
              <a:t>operador de la red</a:t>
            </a:r>
            <a:r>
              <a:rPr lang="en" sz="1200" dirty="0">
                <a:solidFill>
                  <a:srgbClr val="2B2C30"/>
                </a:solidFill>
                <a:ea typeface="Public Sans"/>
              </a:rPr>
              <a:t>.</a:t>
            </a:r>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5992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Creación de una comunidad energética: Liderazgo</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¿Cómo puedo liderar eficazmente una comunidad energética?</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15170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Liderazgo</a:t>
            </a:r>
            <a:endParaRPr lang="en-US" sz="1050" dirty="0">
              <a:solidFill>
                <a:schemeClr val="bg1"/>
              </a:solidFill>
              <a:ea typeface="Calibri"/>
              <a:cs typeface="Calibri"/>
            </a:endParaRPr>
          </a:p>
          <a:p>
            <a:pPr marL="457200" indent="-457200" latinLnBrk="0">
              <a:buChar char="•"/>
            </a:pPr>
            <a:r>
              <a:rPr lang="en-US" sz="1200" dirty="0">
                <a:solidFill>
                  <a:srgbClr val="2B2C30"/>
                </a:solidFill>
                <a:latin typeface="Calibri"/>
                <a:ea typeface="Public Sans"/>
                <a:cs typeface="Public Sans"/>
              </a:rPr>
              <a:t>Establecer un </a:t>
            </a:r>
            <a:r>
              <a:rPr lang="en-US" sz="1200" b="1" dirty="0">
                <a:solidFill>
                  <a:srgbClr val="2B2C30"/>
                </a:solidFill>
                <a:latin typeface="Calibri"/>
                <a:ea typeface="Public Sans"/>
                <a:cs typeface="Public Sans"/>
              </a:rPr>
              <a:t>equipo central</a:t>
            </a:r>
            <a:r>
              <a:rPr lang="en-US" sz="1200" dirty="0">
                <a:solidFill>
                  <a:srgbClr val="2B2C30"/>
                </a:solidFill>
                <a:latin typeface="Calibri"/>
                <a:ea typeface="Public Sans"/>
                <a:cs typeface="Public Sans"/>
              </a:rPr>
              <a:t>: este grupo debe ser fiable, activo y no demasiado grande.</a:t>
            </a:r>
            <a:endParaRPr lang="en-US" sz="1200" b="1" dirty="0">
              <a:solidFill>
                <a:srgbClr val="2B2C30"/>
              </a:solidFill>
              <a:latin typeface="Calibri"/>
              <a:ea typeface="Public Sans"/>
              <a:cs typeface="Public Sans"/>
            </a:endParaRPr>
          </a:p>
          <a:p>
            <a:pPr marL="457200" indent="-457200" latinLnBrk="0">
              <a:buChar char="•"/>
            </a:pPr>
            <a:r>
              <a:rPr lang="en-US" sz="1200" dirty="0">
                <a:solidFill>
                  <a:srgbClr val="2B2C30"/>
                </a:solidFill>
                <a:latin typeface="Calibri"/>
                <a:ea typeface="Public Sans"/>
                <a:cs typeface="Public Sans"/>
              </a:rPr>
              <a:t>Repartir </a:t>
            </a:r>
            <a:r>
              <a:rPr lang="en-US" sz="1200" dirty="0">
                <a:solidFill>
                  <a:srgbClr val="2B2C30"/>
                </a:solidFill>
                <a:latin typeface="Calibri"/>
                <a:ea typeface="Calibri"/>
                <a:cs typeface="Calibri"/>
              </a:rPr>
              <a:t>las tareas: dejar claro quién se encarga de cada tarea. Por ejemplo, facturación, supervisión o comunicación. </a:t>
            </a:r>
            <a:r>
              <a:rPr lang="en-US" sz="1200" b="1" dirty="0">
                <a:solidFill>
                  <a:srgbClr val="2B2C30"/>
                </a:solidFill>
                <a:latin typeface="Calibri"/>
                <a:ea typeface="Calibri"/>
                <a:cs typeface="Calibri"/>
              </a:rPr>
              <a:t>Aclarar las tareas y responsabilidades </a:t>
            </a:r>
            <a:r>
              <a:rPr lang="en-US" sz="1200" dirty="0">
                <a:solidFill>
                  <a:srgbClr val="2B2C30"/>
                </a:solidFill>
                <a:latin typeface="Calibri"/>
                <a:ea typeface="Calibri"/>
                <a:cs typeface="Calibri"/>
              </a:rPr>
              <a:t>desde el principio ayuda a evitar fricciones.</a:t>
            </a:r>
          </a:p>
          <a:p>
            <a:pPr marL="457200" indent="-457200" latinLnBrk="0">
              <a:buChar char="•"/>
            </a:pPr>
            <a:r>
              <a:rPr lang="en-US" sz="1200" dirty="0">
                <a:solidFill>
                  <a:srgbClr val="2B2C30"/>
                </a:solidFill>
                <a:latin typeface="Calibri"/>
                <a:ea typeface="Calibri"/>
                <a:cs typeface="Calibri"/>
              </a:rPr>
              <a:t>Calcule de forma realista </a:t>
            </a:r>
            <a:r>
              <a:rPr lang="en-US" sz="1200" b="1" dirty="0">
                <a:solidFill>
                  <a:srgbClr val="2B2C30"/>
                </a:solidFill>
                <a:latin typeface="Calibri"/>
                <a:ea typeface="Calibri"/>
                <a:cs typeface="Calibri"/>
              </a:rPr>
              <a:t>el tiempo del que dispone</a:t>
            </a:r>
            <a:r>
              <a:rPr lang="en-US" sz="1200" dirty="0">
                <a:solidFill>
                  <a:srgbClr val="2B2C30"/>
                </a:solidFill>
                <a:latin typeface="Calibri"/>
                <a:ea typeface="Calibri"/>
                <a:cs typeface="Calibri"/>
              </a:rPr>
              <a:t>: ¿es suficiente para las actividades previstas? Considere la posibilidad de prever contingencias para tareas inesperadas o retrasos.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5898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Creación de una comunidad energética: Recursos </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¿Qué equipo necesito para crear una comunidad energética?</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0752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Creación de una comunidad energética: Recursos </a:t>
            </a:r>
            <a:endParaRPr lang="en-US" sz="1050" dirty="0">
              <a:solidFill>
                <a:schemeClr val="bg1"/>
              </a:solidFill>
              <a:latin typeface="Calibri"/>
              <a:ea typeface="Calibri"/>
              <a:cs typeface="Calibri"/>
            </a:endParaRPr>
          </a:p>
          <a:p>
            <a:pPr latinLnBrk="0"/>
            <a:r>
              <a:rPr lang="en-US" sz="1200" dirty="0">
                <a:solidFill>
                  <a:srgbClr val="2B2C30"/>
                </a:solidFill>
              </a:rPr>
              <a:t>Establecer una comunidad energética implica instalar y mantener equipos que permitan la generación, el almacenamiento, la gestión y la distribución de energía entre los miembros de la comunidad. Por ejemplo: </a:t>
            </a:r>
          </a:p>
          <a:p>
            <a:pPr latinLnBrk="0"/>
            <a:endParaRPr lang="en-US" sz="1200" dirty="0"/>
          </a:p>
          <a:p>
            <a:pPr marL="457200" indent="-457200" latinLnBrk="0">
              <a:buFont typeface="Arial"/>
              <a:buChar char="•"/>
            </a:pPr>
            <a:r>
              <a:rPr lang="en-US" sz="1200" dirty="0">
                <a:solidFill>
                  <a:srgbClr val="2B2C30"/>
                </a:solidFill>
                <a:sym typeface="Public Sans"/>
              </a:rPr>
              <a:t>Generación de energía renovable: paneles fotovoltaicos, turbinas eólicas, microhidráulicas.</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Almacenamiento de energía: sistemas de baterías, almacenamiento de energía térmica.</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Gestión y supervisión de la energía: </a:t>
            </a:r>
            <a:r>
              <a:rPr lang="en-US" sz="1200" dirty="0">
                <a:solidFill>
                  <a:srgbClr val="2B2C30"/>
                </a:solidFill>
              </a:rPr>
              <a:t>contadores inteligentes; sistemas de gestión de la energía (EMS).</a:t>
            </a:r>
          </a:p>
          <a:p>
            <a:pPr marL="457200" indent="-457200" latinLnBrk="0">
              <a:buFont typeface="Arial"/>
              <a:buChar char="•"/>
            </a:pPr>
            <a:r>
              <a:rPr lang="en-US" sz="1200" dirty="0">
                <a:solidFill>
                  <a:srgbClr val="2B2C30"/>
                </a:solidFill>
              </a:rPr>
              <a:t>Integración y seguridad de la red: inversores; dispositivos de seguridad.</a:t>
            </a:r>
          </a:p>
          <a:p>
            <a:pPr marL="457200" indent="-457200" latinLnBrk="0">
              <a:buFont typeface="Arial"/>
              <a:buChar char="•"/>
            </a:pPr>
            <a:r>
              <a:rPr lang="en-US" sz="1200" dirty="0">
                <a:solidFill>
                  <a:srgbClr val="2B2C30"/>
                </a:solidFill>
              </a:rPr>
              <a:t>Comunicación y control: sistemas SCADA, sensores IoT; tecnología de redes inteligentes.</a:t>
            </a:r>
          </a:p>
          <a:p>
            <a:pPr marL="457200" indent="-457200" latinLnBrk="0">
              <a:buFont typeface="Arial"/>
              <a:buChar char="•"/>
            </a:pPr>
            <a:r>
              <a:rPr lang="en-US" sz="1200" dirty="0">
                <a:solidFill>
                  <a:srgbClr val="2B2C30"/>
                </a:solidFill>
              </a:rPr>
              <a:t>Integración de vehículos eléctricos: estaciones de recarga; sistemas Vehicle-to-Grid (V2G).</a:t>
            </a:r>
          </a:p>
          <a:p>
            <a:pPr marL="457200" indent="-457200" latinLnBrk="0">
              <a:buFont typeface="Arial"/>
              <a:buChar char="•"/>
            </a:pPr>
            <a:endParaRPr lang="en-US" sz="1200" dirty="0">
              <a:solidFill>
                <a:srgbClr val="2B2C30"/>
              </a:solidFill>
            </a:endParaRPr>
          </a:p>
          <a:p>
            <a:pPr latinLnBrk="0"/>
            <a:r>
              <a:rPr lang="en-US" sz="1200" b="1" dirty="0">
                <a:solidFill>
                  <a:srgbClr val="2B2C30"/>
                </a:solidFill>
              </a:rPr>
              <a:t>La implementación y el uso dependen del marco legal de su país</a:t>
            </a:r>
            <a:r>
              <a:rPr lang="en-US" sz="1200" dirty="0">
                <a:solidFill>
                  <a:srgbClr val="2B2C30"/>
                </a:solidFill>
              </a:rPr>
              <a:t>.</a:t>
            </a:r>
          </a:p>
          <a:p>
            <a:pPr latinLnBrk="0"/>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65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sus miembros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¿Cómo es la pertenencia a una comunidad energética?</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0832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sus miembros </a:t>
            </a:r>
            <a:endParaRPr lang="en-US" sz="1050" dirty="0">
              <a:solidFill>
                <a:schemeClr val="bg1"/>
              </a:solidFill>
            </a:endParaRPr>
          </a:p>
          <a:p>
            <a:pPr latinLnBrk="0"/>
            <a:r>
              <a:rPr lang="en-US" sz="1200" dirty="0">
                <a:solidFill>
                  <a:srgbClr val="2B2C30"/>
                </a:solidFill>
              </a:rPr>
              <a:t>Al pensar en las condiciones de afiliación a una comunidad energética, debes: </a:t>
            </a:r>
          </a:p>
          <a:p>
            <a:pPr latinLnBrk="0"/>
            <a:endParaRPr lang="en-US" sz="1200" b="1" dirty="0">
              <a:solidFill>
                <a:srgbClr val="2B2C30"/>
              </a:solidFill>
            </a:endParaRPr>
          </a:p>
          <a:p>
            <a:pPr marL="342900" indent="-342900" latinLnBrk="0">
              <a:buFont typeface="Arial" panose="020B0604020202020204" pitchFamily="34" charset="0"/>
              <a:buChar char="•"/>
            </a:pPr>
            <a:r>
              <a:rPr lang="en-US" sz="1200" dirty="0">
                <a:solidFill>
                  <a:srgbClr val="2B2C30"/>
                </a:solidFill>
              </a:rPr>
              <a:t>Considerar </a:t>
            </a:r>
            <a:r>
              <a:rPr lang="en-US" sz="1200" b="1" dirty="0">
                <a:solidFill>
                  <a:srgbClr val="2B2C30"/>
                </a:solidFill>
              </a:rPr>
              <a:t>las cuotas de membresía</a:t>
            </a:r>
            <a:r>
              <a:rPr lang="en-US" sz="1200" dirty="0">
                <a:solidFill>
                  <a:srgbClr val="2B2C30"/>
                </a:solidFill>
              </a:rPr>
              <a:t>, cuando sea pertinente, para cubrir las tareas administrativas.</a:t>
            </a:r>
          </a:p>
          <a:p>
            <a:pPr marL="342900" indent="-342900" latinLnBrk="0">
              <a:buFont typeface="Arial" panose="020B0604020202020204" pitchFamily="34" charset="0"/>
              <a:buChar char="•"/>
            </a:pPr>
            <a:r>
              <a:rPr lang="en-US" sz="1200" dirty="0">
                <a:solidFill>
                  <a:srgbClr val="2B2C30"/>
                </a:solidFill>
              </a:rPr>
              <a:t>Definir </a:t>
            </a:r>
            <a:r>
              <a:rPr lang="en-US" sz="1200" b="1" dirty="0">
                <a:solidFill>
                  <a:srgbClr val="2B2C30"/>
                </a:solidFill>
              </a:rPr>
              <a:t>las claves de reparto </a:t>
            </a:r>
            <a:r>
              <a:rPr lang="en-US" sz="1200" dirty="0">
                <a:solidFill>
                  <a:srgbClr val="2B2C30"/>
                </a:solidFill>
              </a:rPr>
              <a:t>entre sus miembros (quién obtiene qué cantidad a qué hora del día).</a:t>
            </a:r>
          </a:p>
          <a:p>
            <a:pPr marL="342900" indent="-342900" latinLnBrk="0">
              <a:buFont typeface="Arial" panose="020B0604020202020204" pitchFamily="34" charset="0"/>
              <a:buChar char="•"/>
            </a:pPr>
            <a:r>
              <a:rPr lang="en" sz="1200" dirty="0">
                <a:solidFill>
                  <a:srgbClr val="2B2C30"/>
                </a:solidFill>
              </a:rPr>
              <a:t>Determinar el </a:t>
            </a:r>
            <a:r>
              <a:rPr lang="en" sz="1200" b="1" dirty="0">
                <a:solidFill>
                  <a:srgbClr val="2B2C30"/>
                </a:solidFill>
              </a:rPr>
              <a:t>grado de flexibilidad </a:t>
            </a:r>
            <a:r>
              <a:rPr lang="en" sz="1200" dirty="0">
                <a:solidFill>
                  <a:srgbClr val="2B2C30"/>
                </a:solidFill>
              </a:rPr>
              <a:t>para los miembros (condiciones de entrada y salida).</a:t>
            </a:r>
            <a:endParaRPr lang="en-US" sz="1200" dirty="0">
              <a:solidFill>
                <a:srgbClr val="2B2C30"/>
              </a:solidFill>
            </a:endParaRPr>
          </a:p>
          <a:p>
            <a:pPr marL="342900" indent="-342900" latinLnBrk="0">
              <a:buFont typeface="Arial" panose="020B0604020202020204" pitchFamily="34" charset="0"/>
              <a:buChar char="•"/>
            </a:pPr>
            <a:r>
              <a:rPr lang="en-US" sz="1200" dirty="0">
                <a:solidFill>
                  <a:srgbClr val="2B2C30"/>
                </a:solidFill>
              </a:rPr>
              <a:t>Establecer </a:t>
            </a:r>
            <a:r>
              <a:rPr lang="en-US" sz="1200" b="1" dirty="0">
                <a:solidFill>
                  <a:srgbClr val="2B2C30"/>
                </a:solidFill>
              </a:rPr>
              <a:t>canales de comunicación </a:t>
            </a:r>
            <a:r>
              <a:rPr lang="en-US" sz="1200" dirty="0">
                <a:solidFill>
                  <a:srgbClr val="2B2C30"/>
                </a:solidFill>
              </a:rPr>
              <a:t>para los miembros (por ejemplo, boletines informativos, reuniones periódicas).</a:t>
            </a:r>
            <a:endParaRPr lang="en-US" sz="1200" dirty="0"/>
          </a:p>
          <a:p>
            <a:pPr marL="342900" indent="-342900" latinLnBrk="0">
              <a:buFont typeface="Arial" panose="020B0604020202020204" pitchFamily="34" charset="0"/>
              <a:buChar char="•"/>
            </a:pPr>
            <a:r>
              <a:rPr lang="en-US" sz="1200" dirty="0">
                <a:solidFill>
                  <a:srgbClr val="2B2C30"/>
                </a:solidFill>
              </a:rPr>
              <a:t>Garantizar </a:t>
            </a:r>
            <a:r>
              <a:rPr lang="en-US" sz="1200" b="1" dirty="0">
                <a:solidFill>
                  <a:srgbClr val="2B2C30"/>
                </a:solidFill>
              </a:rPr>
              <a:t>la transparencia </a:t>
            </a:r>
            <a:r>
              <a:rPr lang="en-US" sz="1200" dirty="0">
                <a:solidFill>
                  <a:srgbClr val="2B2C30"/>
                </a:solidFill>
              </a:rPr>
              <a:t>y mantener informados a los miembros de la comunidad energética. </a:t>
            </a:r>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758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Creación de una comunidad energética: financiación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¿Qué financiación hay disponible para apoyar a las comunidades energéticas?</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518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financiación </a:t>
            </a:r>
            <a:endParaRPr lang="en-US" sz="1050" dirty="0">
              <a:solidFill>
                <a:schemeClr val="bg1"/>
              </a:solidFill>
            </a:endParaRPr>
          </a:p>
          <a:p>
            <a:pPr algn="just" latinLnBrk="0"/>
            <a:r>
              <a:rPr lang="en-US" sz="1200" dirty="0">
                <a:solidFill>
                  <a:srgbClr val="2B2C30"/>
                </a:solidFill>
              </a:rPr>
              <a:t>Garantizar una financiación y unos ingresos adecuados es esencial para la viabilidad a largo plazo de su comunidad energética. Algunas cuestiones a tener en cuenta: </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¿Cuál es la inversión inicial de capital necesaria?</a:t>
            </a:r>
          </a:p>
          <a:p>
            <a:pPr marL="800100" indent="-342900" algn="just" latinLnBrk="0">
              <a:buFont typeface="Arial" panose="020B0604020202020204" pitchFamily="34" charset="0"/>
              <a:buChar char="•"/>
            </a:pPr>
            <a:r>
              <a:rPr lang="en-US" sz="1200" dirty="0">
                <a:solidFill>
                  <a:srgbClr val="2B2C30"/>
                </a:solidFill>
              </a:rPr>
              <a:t>¿Existen subvenciones, subsidios o incentivos fiscales disponibles?</a:t>
            </a:r>
          </a:p>
          <a:p>
            <a:pPr marL="800100" indent="-342900" algn="just" latinLnBrk="0">
              <a:buFont typeface="Arial" panose="020B0604020202020204" pitchFamily="34" charset="0"/>
              <a:buChar char="•"/>
            </a:pPr>
            <a:r>
              <a:rPr lang="en-US" sz="1200" dirty="0">
                <a:solidFill>
                  <a:srgbClr val="2B2C30"/>
                </a:solidFill>
              </a:rPr>
              <a:t>¿Cómo contribuirán financieramente los miembros (cuotas únicas, suscripciones mensuales, pago por uso)?</a:t>
            </a:r>
          </a:p>
          <a:p>
            <a:pPr marL="800100" indent="-342900" algn="just" latinLnBrk="0">
              <a:buFont typeface="Arial" panose="020B0604020202020204" pitchFamily="34" charset="0"/>
              <a:buChar char="•"/>
            </a:pPr>
            <a:r>
              <a:rPr lang="en-US" sz="1200" dirty="0">
                <a:solidFill>
                  <a:srgbClr val="2B2C30"/>
                </a:solidFill>
              </a:rPr>
              <a:t>¿Cuál es el retorno de la inversión (ROI) previsto?</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0057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Crear y dirigir una comunidad energética es una tarea apasionante. Sin embargo, si trabajas principalmente por tu cuenta, puede resultar abrumador. ¿Cuáles son los aspectos clave que debes tener en cuenta? ¿Dónde puedes acudir para obtener ayuda? ¿Cómo puedes aprovechar al máximo tu tiempo y tus recursos limitados?</a:t>
            </a:r>
          </a:p>
          <a:p>
            <a:pPr latinLnBrk="0"/>
            <a:endParaRPr lang="en-GB" sz="1200" dirty="0"/>
          </a:p>
          <a:p>
            <a:pPr latinLnBrk="0"/>
            <a:r>
              <a:rPr lang="en-GB" sz="1200" dirty="0"/>
              <a:t>En esta breve presentación, exploraremos: </a:t>
            </a:r>
          </a:p>
          <a:p>
            <a:pPr latinLnBrk="0"/>
            <a:endParaRPr lang="en-GB" sz="1200" dirty="0"/>
          </a:p>
          <a:p>
            <a:pPr marL="457200" indent="-457200" latinLnBrk="0">
              <a:buChar char="•"/>
            </a:pPr>
            <a:r>
              <a:rPr lang="en-GB" sz="1200" dirty="0"/>
              <a:t>Consideraciones clave a la hora de crear y/o dirigir una comunidad energética. </a:t>
            </a:r>
          </a:p>
          <a:p>
            <a:pPr marL="457200" indent="-457200" latinLnBrk="0">
              <a:buChar char="•"/>
            </a:pPr>
            <a:r>
              <a:rPr lang="en-GB" sz="1200" dirty="0"/>
              <a:t>Cómo interactuar de manera eficaz con su comunidad y otras partes interesadas.</a:t>
            </a:r>
          </a:p>
          <a:p>
            <a:pPr marL="457200" indent="-457200" latinLnBrk="0">
              <a:buChar char="•"/>
            </a:pPr>
            <a:r>
              <a:rPr lang="en-GB" sz="1200" dirty="0"/>
              <a:t>Dónde acudir cuando necesite ayuda.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69733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Financiación </a:t>
            </a:r>
            <a:endParaRPr lang="en-US" sz="1050" dirty="0">
              <a:solidFill>
                <a:schemeClr val="bg1"/>
              </a:solidFill>
            </a:endParaRPr>
          </a:p>
          <a:p>
            <a:pPr marL="457200" algn="just" latinLnBrk="0"/>
            <a:endParaRPr lang="en-US" sz="1200" dirty="0">
              <a:solidFill>
                <a:srgbClr val="2B2C30"/>
              </a:solidFill>
            </a:endParaRPr>
          </a:p>
          <a:p>
            <a:pPr algn="just" latinLnBrk="0"/>
            <a:r>
              <a:rPr lang="en-US" sz="1200" dirty="0">
                <a:solidFill>
                  <a:srgbClr val="2B2C30"/>
                </a:solidFill>
              </a:rPr>
              <a:t>Las opciones de financiación incluyen:</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Subvenciones de la UE y del gobierno (por ejemplo, Horizonte Europa).</a:t>
            </a:r>
          </a:p>
          <a:p>
            <a:pPr marL="800100" indent="-342900" algn="just" latinLnBrk="0">
              <a:buFont typeface="Arial" panose="020B0604020202020204" pitchFamily="34" charset="0"/>
              <a:buChar char="•"/>
            </a:pPr>
            <a:r>
              <a:rPr lang="en-US" sz="1200" dirty="0">
                <a:solidFill>
                  <a:srgbClr val="2B2C30"/>
                </a:solidFill>
              </a:rPr>
              <a:t>Financiación colectiva e inversión comunitaria.</a:t>
            </a:r>
          </a:p>
          <a:p>
            <a:pPr marL="800100" indent="-342900" algn="just" latinLnBrk="0">
              <a:buFont typeface="Arial" panose="020B0604020202020204" pitchFamily="34" charset="0"/>
              <a:buChar char="•"/>
            </a:pPr>
            <a:r>
              <a:rPr lang="en-US" sz="1200" dirty="0">
                <a:solidFill>
                  <a:srgbClr val="2B2C30"/>
                </a:solidFill>
              </a:rPr>
              <a:t>Préstamos bancarios y bonos verdes.</a:t>
            </a:r>
          </a:p>
          <a:p>
            <a:pPr marL="800100" indent="-342900" algn="just" latinLnBrk="0">
              <a:buFont typeface="Arial" panose="020B0604020202020204" pitchFamily="34" charset="0"/>
              <a:buChar char="•"/>
            </a:pPr>
            <a:r>
              <a:rPr lang="en-US" sz="1200" dirty="0">
                <a:solidFill>
                  <a:srgbClr val="2B2C30"/>
                </a:solidFill>
              </a:rPr>
              <a:t>Asociaciones público-privadas (APP).</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674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participación de la comunidad y las partes interesadas</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¿Cómo puedo involucrar de manera eficaz a la comunidad en general y a nuestras partes interesadas?</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6112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participación de la comunidad y las partes interesadas</a:t>
            </a:r>
            <a:endParaRPr lang="en-US" sz="1050" dirty="0">
              <a:solidFill>
                <a:schemeClr val="bg1"/>
              </a:solidFill>
            </a:endParaRPr>
          </a:p>
          <a:p>
            <a:pPr latinLnBrk="0"/>
            <a:r>
              <a:rPr lang="en-GB" sz="1200" noProof="0" dirty="0">
                <a:solidFill>
                  <a:srgbClr val="2B2C30"/>
                </a:solidFill>
                <a:sym typeface="Public Sans"/>
              </a:rPr>
              <a:t>El éxito de una comunidad energética depende de la participación activa y la confianza de las partes interesadas. Preguntas clave a tener en cuenta: </a:t>
            </a:r>
            <a:endParaRPr lang="en-GB" sz="1200" dirty="0">
              <a:solidFill>
                <a:srgbClr val="2B2C30"/>
              </a:solidFill>
              <a:sym typeface="Public Sans"/>
            </a:endParaRPr>
          </a:p>
          <a:p>
            <a:pPr latinLnBrk="0"/>
            <a:endParaRPr lang="en-GB" sz="1200" noProof="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¿Quiénes son las principales partes interesadas (residentes, empresas, municipios, organizaciones no gubernamentales (ONG))?</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¿Cómo se involucrará y educará a la comunidad sobre su comunidad energética?</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¿Qué estructura de gobernanza se establecerá para la toma de decisiones y la resolución de conflictos?</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rPr>
              <a:t>¿Cuáles son las funciones y responsabilidades de los miembros?</a:t>
            </a:r>
          </a:p>
          <a:p>
            <a:pPr marL="342900" indent="-342900" latinLnBrk="0">
              <a:buFont typeface="Arial" panose="020B0604020202020204" pitchFamily="34" charset="0"/>
              <a:buChar char="•"/>
            </a:pPr>
            <a:r>
              <a:rPr lang="en-GB" sz="1200" noProof="0" dirty="0">
                <a:solidFill>
                  <a:srgbClr val="2B2C30"/>
                </a:solidFill>
              </a:rPr>
              <a:t>¿Pueden los nuevos miembros incorporarse fácilmente y beneficiarse de la comunidad?</a:t>
            </a:r>
            <a:endParaRPr lang="en-GB" sz="1200" b="1" noProof="0"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4255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Creación de una comunidad energética: participación de la comunidad y las partes interesadas</a:t>
            </a:r>
            <a:endParaRPr lang="en-US" sz="1050" dirty="0">
              <a:solidFill>
                <a:schemeClr val="bg1"/>
              </a:solidFill>
            </a:endParaRPr>
          </a:p>
          <a:p>
            <a:pPr latinLnBrk="0"/>
            <a:r>
              <a:rPr lang="en-US" sz="1200" dirty="0">
                <a:solidFill>
                  <a:srgbClr val="2B2C30"/>
                </a:solidFill>
                <a:sym typeface="Public Sans"/>
              </a:rPr>
              <a:t>Entre las buenas prácticas se incluyen:</a:t>
            </a:r>
          </a:p>
          <a:p>
            <a:pPr latinLnBrk="0"/>
            <a:endParaRPr lang="en-US" sz="1200" dirty="0">
              <a:solidFill>
                <a:srgbClr val="2B2C30"/>
              </a:solidFill>
              <a:sym typeface="Public Sans"/>
            </a:endParaRPr>
          </a:p>
          <a:p>
            <a:pPr marL="342900" indent="-342900" latinLnBrk="0">
              <a:buFont typeface="Arial" panose="020B0604020202020204" pitchFamily="34" charset="0"/>
              <a:buChar char="•"/>
            </a:pPr>
            <a:r>
              <a:rPr lang="en-US" sz="1200" dirty="0">
                <a:solidFill>
                  <a:srgbClr val="2B2C30"/>
                </a:solidFill>
              </a:rPr>
              <a:t>Celebrar reuniones comunitarias para evaluar el interés y obtener apoyo.</a:t>
            </a:r>
          </a:p>
          <a:p>
            <a:pPr marL="342900" indent="-342900" latinLnBrk="0">
              <a:buFont typeface="Arial" panose="020B0604020202020204" pitchFamily="34" charset="0"/>
              <a:buChar char="•"/>
            </a:pPr>
            <a:r>
              <a:rPr lang="en-US" sz="1200" dirty="0">
                <a:solidFill>
                  <a:srgbClr val="2B2C30"/>
                </a:solidFill>
              </a:rPr>
              <a:t>Establecer un modelo de afiliación claro (por ejemplo, cooperativa, asociación, empresa).</a:t>
            </a:r>
            <a:endParaRPr lang="en-US" sz="1200" dirty="0"/>
          </a:p>
          <a:p>
            <a:pPr marL="342900" indent="-342900" latinLnBrk="0">
              <a:buFont typeface="Arial" panose="020B0604020202020204" pitchFamily="34" charset="0"/>
              <a:buChar char="•"/>
            </a:pPr>
            <a:r>
              <a:rPr lang="en-US" sz="1200" dirty="0">
                <a:solidFill>
                  <a:srgbClr val="2B2C30"/>
                </a:solidFill>
              </a:rPr>
              <a:t>Ofrecer incentivos financieros o beneficios para fomentar la participación.</a:t>
            </a:r>
          </a:p>
          <a:p>
            <a:pPr marL="342900" indent="-342900" latinLnBrk="0">
              <a:buFont typeface="Arial" panose="020B0604020202020204" pitchFamily="34" charset="0"/>
              <a:buChar char="•"/>
            </a:pPr>
            <a:r>
              <a:rPr lang="en-US" sz="1200" dirty="0">
                <a:solidFill>
                  <a:srgbClr val="2B2C30"/>
                </a:solidFill>
              </a:rPr>
              <a:t>Comenzar con proyectos piloto a pequeña escala y luego expandirse en función de la demanda.</a:t>
            </a:r>
            <a:endParaRPr lang="en-US" sz="1200" dirty="0"/>
          </a:p>
          <a:p>
            <a:pPr marL="342900" indent="-342900" latinLnBrk="0">
              <a:buFont typeface="Arial" panose="020B0604020202020204" pitchFamily="34" charset="0"/>
              <a:buChar char="•"/>
            </a:pPr>
            <a:r>
              <a:rPr lang="en-US" sz="1200" dirty="0">
                <a:solidFill>
                  <a:srgbClr val="2B2C30"/>
                </a:solidFill>
              </a:rPr>
              <a:t>Asociarse con empresas locales y municipios para una adopción a mayor escala.</a:t>
            </a:r>
            <a:endParaRPr lang="en-US" sz="1200" b="1"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93686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desea obtener más información sobre cómo crear una comunidad energética, los siguientes recursos pueden resultarle útiles: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Revise la presentación de Every1 sobre </a:t>
            </a:r>
            <a:r>
              <a:rPr lang="en-US" altLang="ko-KR" sz="1200" i="1" dirty="0">
                <a:solidFill>
                  <a:srgbClr val="373737"/>
                </a:solidFill>
                <a:ea typeface="맑은 고딕"/>
                <a:hlinkClick r:id="rId3"/>
              </a:rPr>
              <a:t>comunidades energéticas: conceptos básicos de TI.</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Explore algunas herramientas: </a:t>
            </a:r>
            <a:r>
              <a:rPr lang="en-US" altLang="ko-KR" sz="1200" dirty="0">
                <a:solidFill>
                  <a:srgbClr val="373737"/>
                </a:solidFill>
                <a:hlinkClick r:id="rId4"/>
              </a:rPr>
              <a:t>El Sistema de Información Geográfica Fotovoltaica (PVGIS) </a:t>
            </a:r>
            <a:r>
              <a:rPr lang="en-US" altLang="ko-KR" sz="1200" dirty="0">
                <a:solidFill>
                  <a:srgbClr val="373737"/>
                </a:solidFill>
              </a:rPr>
              <a:t>estima el potencial de energía solar en todo el mundo.</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Explore algunas herramientas: </a:t>
            </a:r>
            <a:r>
              <a:rPr lang="en-US" altLang="ko-KR" sz="1200" dirty="0">
                <a:solidFill>
                  <a:srgbClr val="373737"/>
                </a:solidFill>
                <a:hlinkClick r:id="rId5"/>
              </a:rPr>
              <a:t>El Atlas Eólico Global </a:t>
            </a:r>
            <a:r>
              <a:rPr lang="en-US" altLang="ko-KR" sz="1200" dirty="0">
                <a:solidFill>
                  <a:srgbClr val="373737"/>
                </a:solidFill>
              </a:rPr>
              <a:t>mapea los recursos eólicos para estudios de viabilidad.</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Explore algunas herramientas: </a:t>
            </a:r>
            <a:r>
              <a:rPr lang="en-US" altLang="ko-KR" sz="1200" dirty="0">
                <a:solidFill>
                  <a:srgbClr val="373737"/>
                </a:solidFill>
                <a:hlinkClick r:id="rId6"/>
              </a:rPr>
              <a:t>el Modelo Asesor del Sistema </a:t>
            </a:r>
            <a:r>
              <a:rPr lang="en-US" altLang="ko-KR" sz="1200" dirty="0">
                <a:solidFill>
                  <a:srgbClr val="373737"/>
                </a:solidFill>
              </a:rPr>
              <a:t>(SAM) </a:t>
            </a:r>
            <a:r>
              <a:rPr lang="en-US" altLang="ko-KR" sz="1200" dirty="0">
                <a:solidFill>
                  <a:srgbClr val="373737"/>
                </a:solidFill>
                <a:hlinkClick r:id="rId6"/>
              </a:rPr>
              <a:t>del NREL </a:t>
            </a:r>
            <a:r>
              <a:rPr lang="en-US" altLang="ko-KR" sz="1200" dirty="0">
                <a:solidFill>
                  <a:srgbClr val="373737"/>
                </a:solidFill>
              </a:rPr>
              <a:t>proporciona análisis financieros y técnicos para la energía solar, eólica y el almacenamiento.</a:t>
            </a:r>
            <a:endParaRPr lang="ko-KR" altLang="en-US" sz="1200" dirty="0">
              <a:solidFill>
                <a:srgbClr val="373737"/>
              </a:solidFill>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499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7F34-17EC-B3D2-0EF6-4277C94A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3B3F-67E3-846D-336E-191664F60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B939-00B7-B970-46AA-7C1354FABDA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desea obtener más información sobre cómo crear una comunidad energética, los siguientes recursos pueden resultarle útiles: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Lea una </a:t>
            </a:r>
            <a:r>
              <a:rPr lang="en-US" altLang="ko-KR" sz="1200" dirty="0">
                <a:solidFill>
                  <a:srgbClr val="373737"/>
                </a:solidFill>
                <a:ea typeface="맑은 고딕"/>
                <a:hlinkClick r:id="rId3"/>
              </a:rPr>
              <a:t>guía en línea para fundar una comunidad energética </a:t>
            </a:r>
            <a:r>
              <a:rPr lang="en-US" altLang="ko-KR" sz="1200" dirty="0">
                <a:solidFill>
                  <a:srgbClr val="373737"/>
                </a:solidFill>
                <a:ea typeface="맑은 고딕"/>
              </a:rPr>
              <a:t>(en alemán)</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Explore </a:t>
            </a:r>
            <a:r>
              <a:rPr lang="en-US" altLang="ko-KR" sz="1200" i="1" dirty="0">
                <a:solidFill>
                  <a:srgbClr val="373737"/>
                </a:solidFill>
                <a:hlinkClick r:id="rId4"/>
              </a:rPr>
              <a:t>siete tipos de comunidades energéticas y acciones colectivas </a:t>
            </a:r>
            <a:r>
              <a:rPr lang="en-US" altLang="ko-KR" sz="1200" dirty="0">
                <a:solidFill>
                  <a:srgbClr val="373737"/>
                </a:solidFill>
              </a:rPr>
              <a:t>en este recurso del proyecto DECIDE.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Eche un vistazo al proyecto ENCLUDE</a:t>
            </a:r>
            <a:r>
              <a:rPr lang="en-US" altLang="ko-KR" sz="1200" i="1" dirty="0">
                <a:solidFill>
                  <a:srgbClr val="373737"/>
                </a:solidFill>
                <a:hlinkClick r:id="rId5"/>
              </a:rPr>
              <a:t>. Esto puede sorprenderle: cosas que hemos aprendido al hablar sobre energía con 68 iniciativas</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Lea el folleto «Smart Cities Marketplace 2020 </a:t>
            </a:r>
            <a:r>
              <a:rPr lang="en-US" altLang="ko-KR" sz="1200" i="1" dirty="0">
                <a:solidFill>
                  <a:srgbClr val="373737"/>
                </a:solidFill>
                <a:hlinkClick r:id="rId6"/>
              </a:rPr>
              <a:t>Energy Communities: Solution Booklet</a:t>
            </a:r>
            <a:r>
              <a:rPr lang="en-US" altLang="ko-KR" sz="1200" i="1" dirty="0">
                <a:solidFill>
                  <a:srgbClr val="373737"/>
                </a:solidFill>
              </a:rPr>
              <a:t>» (Mercado de ciudades inteligentes 2020: comunidades energéticas, folleto de soluciones).</a:t>
            </a:r>
            <a:endParaRPr lang="ko-KR" altLang="en-US" sz="1200" dirty="0">
              <a:solidFill>
                <a:srgbClr val="373737"/>
              </a:solidFill>
            </a:endParaRPr>
          </a:p>
          <a:p>
            <a:endParaRPr lang="en-GB" dirty="0"/>
          </a:p>
        </p:txBody>
      </p:sp>
      <p:sp>
        <p:nvSpPr>
          <p:cNvPr id="4" name="Slide Number Placeholder 3">
            <a:extLst>
              <a:ext uri="{FF2B5EF4-FFF2-40B4-BE49-F238E27FC236}">
                <a16:creationId xmlns:a16="http://schemas.microsoft.com/office/drawing/2014/main" id="{5A6D265A-E206-FE5F-D200-1461B1EA733C}"/>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80054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r>
              <a:rPr lang="en-GB" noProof="0" dirty="0"/>
              <a:t>Esta presentación de diapositivas</a:t>
            </a:r>
            <a:r>
              <a:rPr lang="en-GB" i="1" noProof="0" dirty="0"/>
              <a:t>, titulada </a:t>
            </a:r>
            <a:r>
              <a:rPr lang="en-GB" i="1" dirty="0"/>
              <a:t>«Consejos</a:t>
            </a:r>
            <a:r>
              <a:rPr lang="en-GB" i="1" noProof="0" dirty="0"/>
              <a:t> útiles, trucos, </a:t>
            </a:r>
            <a:r>
              <a:rPr lang="en-GB" i="1" dirty="0"/>
              <a:t>sugerencias y herramientas para ayudarle a crear su comunidad energética local», </a:t>
            </a:r>
            <a:r>
              <a:rPr lang="en-GB" noProof="0" dirty="0"/>
              <a:t>ha sido elaborada por el proyecto Every1 y está protegida por una licencia </a:t>
            </a:r>
            <a:r>
              <a:rPr lang="en-GB" noProof="0" dirty="0">
                <a:hlinkClick r:id="rId3"/>
              </a:rPr>
              <a:t>CC BY-SA 4.0</a:t>
            </a:r>
            <a:r>
              <a:rPr lang="en-GB" noProof="0" dirty="0"/>
              <a:t>, salvo que se indique lo contrario. </a:t>
            </a:r>
          </a:p>
          <a:p>
            <a:pPr latinLnBrk="0"/>
            <a:endParaRPr lang="en-GB" noProof="0" dirty="0"/>
          </a:p>
          <a:p>
            <a:pPr latinLnBrk="0"/>
            <a:r>
              <a:rPr lang="en-GB" noProof="0" dirty="0"/>
              <a:t>Las imágenes utilizadas en esta presentación son las siguientes: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Imagen de portada: </a:t>
            </a:r>
            <a:r>
              <a:rPr lang="en-GB" noProof="0" dirty="0">
                <a:solidFill>
                  <a:schemeClr val="dk1"/>
                </a:solidFill>
                <a:ea typeface="Public Sans"/>
                <a:cs typeface="Public Sans"/>
                <a:sym typeface="Public Sans"/>
                <a:hlinkClick r:id="rId4"/>
              </a:rPr>
              <a:t>Moss Community Energy Launch (Taller de paneles solares DIY) </a:t>
            </a:r>
            <a:r>
              <a:rPr lang="en-GB" noProof="0" dirty="0">
                <a:solidFill>
                  <a:schemeClr val="dk1"/>
                </a:solidFill>
                <a:ea typeface="Public Sans"/>
                <a:cs typeface="Public Sans"/>
                <a:sym typeface="Public Sans"/>
              </a:rPr>
              <a:t>por 10 10 con licencia </a:t>
            </a:r>
            <a:r>
              <a:rPr lang="en-GB" noProof="0" dirty="0">
                <a:solidFill>
                  <a:schemeClr val="dk1"/>
                </a:solidFill>
                <a:ea typeface="Public Sans"/>
                <a:cs typeface="Public Sans"/>
                <a:sym typeface="Public Sans"/>
                <a:hlinkClick r:id="rId5"/>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Imagen del texto de introducción: Creación de una comunidad energética: consideraciones adicionales: </a:t>
            </a:r>
            <a:r>
              <a:rPr lang="en-GB" noProof="0" dirty="0">
                <a:solidFill>
                  <a:schemeClr val="dk1"/>
                </a:solidFill>
                <a:ea typeface="Public Sans"/>
                <a:cs typeface="Public Sans"/>
                <a:sym typeface="Public Sans"/>
                <a:hlinkClick r:id="rId6"/>
              </a:rPr>
              <a:t>el fondo de energía limpia pone el foco en las energías renovables, </a:t>
            </a:r>
            <a:r>
              <a:rPr lang="en-GB" noProof="0" dirty="0">
                <a:solidFill>
                  <a:schemeClr val="dk1"/>
                </a:solidFill>
                <a:ea typeface="Public Sans"/>
                <a:cs typeface="Public Sans"/>
                <a:sym typeface="Public Sans"/>
              </a:rPr>
              <a:t>de la provincia de Columbia Británica, con licencia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Creación de una comunidad energética: primeros pasos y consideraciones: </a:t>
            </a:r>
            <a:r>
              <a:rPr lang="en-GB" noProof="0" dirty="0">
                <a:solidFill>
                  <a:schemeClr val="dk1"/>
                </a:solidFill>
                <a:ea typeface="Public Sans"/>
                <a:cs typeface="Public Sans"/>
                <a:sym typeface="Public Sans"/>
                <a:hlinkClick r:id="rId8"/>
              </a:rPr>
              <a:t>conocimiento, experiencia, narrativa, colaboración, </a:t>
            </a:r>
            <a:r>
              <a:rPr lang="en-GB" noProof="0" dirty="0">
                <a:solidFill>
                  <a:schemeClr val="dk1"/>
                </a:solidFill>
                <a:ea typeface="Public Sans"/>
                <a:cs typeface="Public Sans"/>
                <a:sym typeface="Public Sans"/>
              </a:rPr>
              <a:t>de Howard Lake, con licencia </a:t>
            </a:r>
            <a:r>
              <a:rPr lang="en-GB" noProof="0" dirty="0">
                <a:solidFill>
                  <a:schemeClr val="dk1"/>
                </a:solidFill>
                <a:ea typeface="Public Sans"/>
                <a:cs typeface="Public Sans"/>
                <a:sym typeface="Public Sans"/>
                <a:hlinkClick r:id="rId9"/>
              </a:rPr>
              <a:t>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Creación de una comunidad energética: consideraciones adicionales: </a:t>
            </a:r>
            <a:r>
              <a:rPr lang="en-GB" noProof="0" dirty="0">
                <a:solidFill>
                  <a:schemeClr val="dk1"/>
                </a:solidFill>
                <a:ea typeface="Public Sans"/>
                <a:cs typeface="Public Sans"/>
                <a:sym typeface="Public Sans"/>
                <a:hlinkClick r:id="rId6"/>
              </a:rPr>
              <a:t>el fondo para energías limpias pone el foco en las energías renovables, </a:t>
            </a:r>
            <a:r>
              <a:rPr lang="en-GB" noProof="0" dirty="0">
                <a:solidFill>
                  <a:schemeClr val="dk1"/>
                </a:solidFill>
                <a:ea typeface="Public Sans"/>
                <a:cs typeface="Public Sans"/>
                <a:sym typeface="Public Sans"/>
              </a:rPr>
              <a:t>por la provincia de Columbia Británica, con licencia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Creación de una comunidad energética: Organización formal: </a:t>
            </a:r>
            <a:r>
              <a:rPr lang="en-GB" noProof="0" dirty="0" err="1">
                <a:solidFill>
                  <a:schemeClr val="dk1"/>
                </a:solidFill>
                <a:ea typeface="Public Sans"/>
                <a:cs typeface="Public Sans"/>
                <a:sym typeface="Public Sans"/>
                <a:hlinkClick r:id="rId10"/>
              </a:rPr>
              <a:t>Afternoon_Planning, </a:t>
            </a:r>
            <a:r>
              <a:rPr lang="en-GB" noProof="0" dirty="0">
                <a:solidFill>
                  <a:schemeClr val="dk1"/>
                </a:solidFill>
                <a:ea typeface="Public Sans"/>
                <a:cs typeface="Public Sans"/>
                <a:sym typeface="Public Sans"/>
              </a:rPr>
              <a:t>de Green Mamba :)--&lt;, tiene licencia </a:t>
            </a:r>
            <a:r>
              <a:rPr lang="en-GB" noProof="0" dirty="0">
                <a:solidFill>
                  <a:schemeClr val="dk1"/>
                </a:solidFill>
                <a:ea typeface="Public Sans"/>
                <a:cs typeface="Public Sans"/>
                <a:sym typeface="Public Sans"/>
                <a:hlinkClick r:id="rId11"/>
              </a:rPr>
              <a:t>CC BY-ND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Creación de una comunidad energética: Liderazgo: </a:t>
            </a:r>
            <a:r>
              <a:rPr lang="en-GB" noProof="0" dirty="0">
                <a:solidFill>
                  <a:schemeClr val="dk1"/>
                </a:solidFill>
                <a:ea typeface="Public Sans"/>
                <a:cs typeface="Public Sans"/>
                <a:sym typeface="Public Sans"/>
                <a:hlinkClick r:id="rId12"/>
              </a:rPr>
              <a:t>Liderazgo, </a:t>
            </a:r>
            <a:r>
              <a:rPr lang="en-GB" noProof="0" dirty="0">
                <a:solidFill>
                  <a:schemeClr val="dk1"/>
                </a:solidFill>
                <a:ea typeface="Public Sans"/>
                <a:cs typeface="Public Sans"/>
                <a:sym typeface="Public Sans"/>
              </a:rPr>
              <a:t>de Luigi </a:t>
            </a:r>
            <a:r>
              <a:rPr lang="en-GB" noProof="0" dirty="0" err="1">
                <a:solidFill>
                  <a:schemeClr val="dk1"/>
                </a:solidFill>
                <a:ea typeface="Public Sans"/>
                <a:cs typeface="Public Sans"/>
                <a:sym typeface="Public Sans"/>
              </a:rPr>
              <a:t>Mengato, </a:t>
            </a:r>
            <a:r>
              <a:rPr lang="en-GB" noProof="0" dirty="0">
                <a:solidFill>
                  <a:schemeClr val="dk1"/>
                </a:solidFill>
                <a:ea typeface="Public Sans"/>
                <a:cs typeface="Public Sans"/>
                <a:sym typeface="Public Sans"/>
              </a:rPr>
              <a:t>con licencia </a:t>
            </a:r>
            <a:r>
              <a:rPr lang="en-GB" noProof="0" dirty="0">
                <a:solidFill>
                  <a:schemeClr val="dk1"/>
                </a:solidFill>
                <a:ea typeface="Public Sans"/>
                <a:cs typeface="Public Sans"/>
                <a:sym typeface="Public Sans"/>
                <a:hlinkClick r:id="rId9"/>
              </a:rPr>
              <a:t>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Creación de una comunidad energética: Recursos: </a:t>
            </a:r>
            <a:r>
              <a:rPr lang="en-GB" b="0" i="0" dirty="0" err="1">
                <a:solidFill>
                  <a:srgbClr val="242424"/>
                </a:solidFill>
                <a:effectLst/>
                <a:hlinkClick r:id="rId13"/>
              </a:rPr>
              <a:t>Vorarlberger </a:t>
            </a:r>
            <a:r>
              <a:rPr lang="en-GB" b="0" i="0" dirty="0">
                <a:solidFill>
                  <a:srgbClr val="242424"/>
                </a:solidFill>
                <a:effectLst/>
                <a:hlinkClick r:id="rId13"/>
              </a:rPr>
              <a:t>Kraftwerke-Contador de energía (eléctrico)-contador inteligente-02ASD </a:t>
            </a:r>
            <a:r>
              <a:rPr lang="en-GB" b="0" i="0" dirty="0">
                <a:solidFill>
                  <a:srgbClr val="242424"/>
                </a:solidFill>
                <a:effectLst/>
              </a:rPr>
              <a:t>por </a:t>
            </a:r>
            <a:r>
              <a:rPr lang="en-GB" b="0" i="0" dirty="0" err="1">
                <a:solidFill>
                  <a:srgbClr val="242424"/>
                </a:solidFill>
                <a:effectLst/>
              </a:rPr>
              <a:t>Asurnipal </a:t>
            </a:r>
            <a:r>
              <a:rPr lang="en-GB" b="0" i="0" dirty="0">
                <a:solidFill>
                  <a:srgbClr val="242424"/>
                </a:solidFill>
                <a:effectLst/>
              </a:rPr>
              <a:t>tiene licencia </a:t>
            </a:r>
            <a:r>
              <a:rPr lang="en-GB" b="0" i="0" dirty="0">
                <a:solidFill>
                  <a:srgbClr val="242424"/>
                </a:solidFill>
                <a:effectLst/>
                <a:hlinkClick r:id="rId3"/>
              </a:rPr>
              <a:t>CC BY-SA 4.0</a:t>
            </a:r>
            <a:r>
              <a:rPr lang="en-GB" b="0" i="0" dirty="0">
                <a:solidFill>
                  <a:srgbClr val="242424"/>
                </a:solidFill>
                <a:effectLst/>
              </a:rPr>
              <a:t>.</a:t>
            </a:r>
          </a:p>
          <a:p>
            <a:pPr latinLnBrk="0"/>
            <a:endParaRPr lang="en-GB" noProof="0"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9D8-6392-CFDE-A218-892CC91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EF26-1033-A449-F64C-2561A37F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651B-FE2F-9CF6-0D77-55F29B4AD6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marL="285750" indent="-285750" latinLnBrk="0">
              <a:buFont typeface="Arial" panose="020B0604020202020204" pitchFamily="34" charset="0"/>
              <a:buChar char="•"/>
            </a:pPr>
            <a:r>
              <a:rPr lang="en-GB" dirty="0">
                <a:solidFill>
                  <a:srgbClr val="242424"/>
                </a:solidFill>
              </a:rPr>
              <a:t>Creación de una comunidad energética: Sus miembros: «Realising Potential» (Aprovechar el potencial), de Beck Pitt, con licencia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200" dirty="0">
                <a:solidFill>
                  <a:srgbClr val="242424"/>
                </a:solidFill>
                <a:ea typeface="Public Sans"/>
                <a:cs typeface="Public Sans"/>
                <a:sym typeface="Public Sans"/>
              </a:rPr>
              <a:t>Creación de una comunidad energética: Financiación: </a:t>
            </a:r>
            <a:r>
              <a:rPr lang="en-GB" sz="1200" dirty="0">
                <a:solidFill>
                  <a:srgbClr val="242424"/>
                </a:solidFill>
                <a:ea typeface="Public Sans"/>
                <a:cs typeface="Public Sans"/>
                <a:sym typeface="Public Sans"/>
                <a:hlinkClick r:id="rId4"/>
              </a:rPr>
              <a:t>Facturas de electricidad con bombilla y calculadora, </a:t>
            </a:r>
            <a:r>
              <a:rPr lang="en-GB" sz="1200" dirty="0">
                <a:solidFill>
                  <a:srgbClr val="242424"/>
                </a:solidFill>
                <a:ea typeface="Public Sans"/>
                <a:cs typeface="Public Sans"/>
                <a:sym typeface="Public Sans"/>
              </a:rPr>
              <a:t>de Uswitch.com Images, con </a:t>
            </a:r>
            <a:r>
              <a:rPr lang="en-GB" dirty="0">
                <a:solidFill>
                  <a:srgbClr val="242424"/>
                </a:solidFill>
              </a:rPr>
              <a:t>licencia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Creación de una comunidad energética: Participación de la comunidad y las partes interesadas: </a:t>
            </a:r>
            <a:r>
              <a:rPr lang="en-GB" noProof="0" dirty="0">
                <a:solidFill>
                  <a:schemeClr val="dk1"/>
                </a:solidFill>
                <a:ea typeface="Public Sans"/>
                <a:cs typeface="Public Sans"/>
                <a:sym typeface="Public Sans"/>
                <a:hlinkClick r:id="rId5"/>
              </a:rPr>
              <a:t>Lanzamiento de Moss Community Energy (taller de paneles solares DIY) </a:t>
            </a:r>
            <a:r>
              <a:rPr lang="en-GB" noProof="0" dirty="0">
                <a:solidFill>
                  <a:schemeClr val="dk1"/>
                </a:solidFill>
                <a:ea typeface="Public Sans"/>
                <a:cs typeface="Public Sans"/>
                <a:sym typeface="Public Sans"/>
              </a:rPr>
              <a:t>por 10 10 tiene licencia </a:t>
            </a:r>
            <a:r>
              <a:rPr lang="en-GB" noProof="0" dirty="0">
                <a:solidFill>
                  <a:schemeClr val="dk1"/>
                </a:solidFill>
                <a:ea typeface="Public Sans"/>
                <a:cs typeface="Public Sans"/>
                <a:sym typeface="Public Sans"/>
                <a:hlinkClick r:id="rId3"/>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200" noProof="0" dirty="0">
              <a:solidFill>
                <a:schemeClr val="dk1"/>
              </a:solidFill>
              <a:ea typeface="Public Sans"/>
              <a:cs typeface="Public Sans"/>
            </a:endParaRPr>
          </a:p>
          <a:p>
            <a:pPr latinLnBrk="0"/>
            <a:endParaRPr lang="en-GB" sz="12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2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2000" noProof="0" dirty="0">
              <a:solidFill>
                <a:schemeClr val="dk1"/>
              </a:solidFill>
              <a:ea typeface="Calibri"/>
              <a:cs typeface="Calibri"/>
              <a:sym typeface="Calibri"/>
            </a:endParaRPr>
          </a:p>
          <a:p>
            <a:pPr latinLnBrk="0"/>
            <a:endParaRPr lang="en-GB" noProof="0" dirty="0"/>
          </a:p>
          <a:p>
            <a:endParaRPr lang="en-BE" dirty="0"/>
          </a:p>
        </p:txBody>
      </p:sp>
      <p:sp>
        <p:nvSpPr>
          <p:cNvPr id="4" name="Slide Number Placeholder 3">
            <a:extLst>
              <a:ext uri="{FF2B5EF4-FFF2-40B4-BE49-F238E27FC236}">
                <a16:creationId xmlns:a16="http://schemas.microsoft.com/office/drawing/2014/main" id="{91C297F8-F54B-CDCE-28DF-70A97B624ABD}"/>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34786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¡Gracias!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35050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Comenzamos cada sección con una pregunta para reflexionar. Tómese un momento para considerar cada pregunta antes de pasar a la siguiente diapositiva. </a:t>
            </a:r>
          </a:p>
          <a:p>
            <a:pPr latinLnBrk="0"/>
            <a:endParaRPr lang="en-GB" sz="1200" dirty="0">
              <a:solidFill>
                <a:srgbClr val="2B2C30"/>
              </a:solidFill>
              <a:sym typeface="Public Sans"/>
            </a:endParaRPr>
          </a:p>
          <a:p>
            <a:pPr latinLnBrk="0"/>
            <a:r>
              <a:rPr lang="en-GB" sz="1200" dirty="0">
                <a:solidFill>
                  <a:srgbClr val="2B2C30"/>
                </a:solidFill>
                <a:sym typeface="Public Sans"/>
              </a:rPr>
              <a:t>Puede trabajar cada pregunta por separado. </a:t>
            </a:r>
          </a:p>
          <a:p>
            <a:pPr latinLnBrk="0"/>
            <a:r>
              <a:rPr lang="en-GB" sz="1200" dirty="0">
                <a:solidFill>
                  <a:srgbClr val="2B2C30"/>
                </a:solidFill>
                <a:sym typeface="Public Sans"/>
              </a:rPr>
              <a:t>También puede seleccionar una pregunta concreta que le gustaría explorar primero a través del menú. </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41735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¡Empiece hoy mismo! </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¿Qué debo tener en cuenta cuando quiero crear una comunidad energética?</a:t>
            </a:r>
          </a:p>
          <a:p>
            <a:pPr marL="342900" indent="-342900" latinLnBrk="0">
              <a:buFont typeface="+mj-lt"/>
              <a:buAutoNum type="arabicPeriod"/>
            </a:pPr>
            <a:r>
              <a:rPr lang="en-US" sz="1200" dirty="0">
                <a:ea typeface="Public Sans"/>
                <a:cs typeface="Public Sans"/>
                <a:sym typeface="Public Sans"/>
              </a:rPr>
              <a:t>¿Qué otras cosas debo tener en cuenta al crear una comunidad energética?</a:t>
            </a:r>
          </a:p>
          <a:p>
            <a:pPr marL="342900" indent="-342900" latinLnBrk="0">
              <a:buFont typeface="+mj-lt"/>
              <a:buAutoNum type="arabicPeriod"/>
            </a:pPr>
            <a:r>
              <a:rPr lang="en-US" sz="1200" dirty="0">
                <a:ea typeface="Public Sans"/>
                <a:cs typeface="Public Sans"/>
                <a:sym typeface="Public Sans"/>
              </a:rPr>
              <a:t>¿Cuáles son los trámites clave para crear una comunidad energética?</a:t>
            </a:r>
          </a:p>
          <a:p>
            <a:pPr marL="342900" indent="-342900" latinLnBrk="0">
              <a:buFont typeface="+mj-lt"/>
              <a:buAutoNum type="arabicPeriod"/>
            </a:pPr>
            <a:r>
              <a:rPr lang="en-US" sz="1200" dirty="0">
                <a:ea typeface="Public Sans"/>
                <a:cs typeface="Public Sans"/>
                <a:sym typeface="Public Sans"/>
              </a:rPr>
              <a:t>¿Cómo puedo dirigir eficazmente una comunidad energética?</a:t>
            </a:r>
          </a:p>
          <a:p>
            <a:pPr marL="342900" indent="-342900" latinLnBrk="0">
              <a:buFont typeface="+mj-lt"/>
              <a:buAutoNum type="arabicPeriod"/>
            </a:pPr>
            <a:r>
              <a:rPr lang="en-US" sz="1200" dirty="0">
                <a:ea typeface="Public Sans"/>
                <a:cs typeface="Public Sans"/>
                <a:sym typeface="Public Sans"/>
              </a:rPr>
              <a:t>¿Qué equipo necesito para crear una comunidad energética?</a:t>
            </a:r>
          </a:p>
          <a:p>
            <a:pPr marL="342900" indent="-342900" latinLnBrk="0">
              <a:buFont typeface="+mj-lt"/>
              <a:buAutoNum type="arabicPeriod"/>
            </a:pPr>
            <a:r>
              <a:rPr lang="en-US" sz="1200" dirty="0">
                <a:ea typeface="Public Sans"/>
                <a:cs typeface="Public Sans"/>
                <a:sym typeface="Public Sans"/>
              </a:rPr>
              <a:t>¿Cómo es la pertenencia a una comunidad energética? </a:t>
            </a:r>
          </a:p>
          <a:p>
            <a:pPr marL="342900" indent="-342900" latinLnBrk="0">
              <a:buFont typeface="+mj-lt"/>
              <a:buAutoNum type="arabicPeriod"/>
            </a:pPr>
            <a:r>
              <a:rPr lang="en-US" sz="1200" dirty="0">
                <a:ea typeface="Public Sans"/>
                <a:cs typeface="Public Sans"/>
                <a:sym typeface="Public Sans"/>
              </a:rPr>
              <a:t>¿Qué financiación podría estar disponible para apoyar mi comunidad energética?</a:t>
            </a:r>
          </a:p>
          <a:p>
            <a:pPr marL="342900" indent="-342900" latinLnBrk="0">
              <a:buFont typeface="+mj-lt"/>
              <a:buAutoNum type="arabicPeriod"/>
            </a:pPr>
            <a:r>
              <a:rPr lang="en-US" sz="1200" dirty="0">
                <a:ea typeface="Public Sans"/>
                <a:cs typeface="Public Sans"/>
                <a:sym typeface="Public Sans"/>
              </a:rPr>
              <a:t>¿Cómo puedo colaborar de manera eficaz con la comunidad en general y con nuestras partes interesadas?</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367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Creación de una comunidad energética: primeros pasos y consideraciones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¿Qué debo tener en cuenta cuando quiero crear una comunidad energética?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09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Creación de una comunidad energética: primeros pasos y consideraciones</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Piense en qué tipo de comunidad energética desea crear. ¿Quién participará? ¿Cuál es la motivación para crear la comunidad energética?</a:t>
            </a:r>
          </a:p>
          <a:p>
            <a:pPr marL="342900" indent="-342900" latinLnBrk="0">
              <a:buFont typeface="Arial" panose="020B0604020202020204" pitchFamily="34" charset="0"/>
              <a:buChar char="•"/>
            </a:pPr>
            <a:r>
              <a:rPr lang="en-GB" sz="2200" dirty="0">
                <a:solidFill>
                  <a:srgbClr val="2B2C30"/>
                </a:solidFill>
                <a:ea typeface="Public Sans"/>
                <a:cs typeface="Public Sans"/>
              </a:rPr>
              <a:t>Infórmese sobre los diferentes tipos de comunidades energéticas, incluidas </a:t>
            </a:r>
            <a:r>
              <a:rPr lang="en-GB" sz="2200" dirty="0">
                <a:solidFill>
                  <a:srgbClr val="2B2C30"/>
                </a:solidFill>
                <a:ea typeface="Public Sans"/>
                <a:cs typeface="Public Sans"/>
                <a:hlinkClick r:id="rId3"/>
              </a:rPr>
              <a:t>las comunidades energéticas ciudadanas </a:t>
            </a:r>
            <a:r>
              <a:rPr lang="en-GB" sz="2200" dirty="0">
                <a:solidFill>
                  <a:srgbClr val="2B2C30"/>
                </a:solidFill>
                <a:ea typeface="Public Sans"/>
                <a:cs typeface="Public Sans"/>
              </a:rPr>
              <a:t>y </a:t>
            </a:r>
            <a:r>
              <a:rPr lang="en-GB" sz="2200" dirty="0">
                <a:solidFill>
                  <a:srgbClr val="2B2C30"/>
                </a:solidFill>
                <a:ea typeface="Public Sans"/>
                <a:cs typeface="Public Sans"/>
                <a:hlinkClick r:id="rId4"/>
              </a:rPr>
              <a:t>las comunidades de energía renovable</a:t>
            </a:r>
            <a:r>
              <a:rPr lang="en-GB" sz="2200" dirty="0">
                <a:solidFill>
                  <a:srgbClr val="2B2C30"/>
                </a:solidFill>
                <a:ea typeface="Public Sans"/>
                <a:cs typeface="Public Sans"/>
              </a:rPr>
              <a:t>.</a:t>
            </a:r>
          </a:p>
          <a:p>
            <a:pPr marL="342900" indent="-342900" latinLnBrk="0">
              <a:buFont typeface="Arial" panose="020B0604020202020204" pitchFamily="34" charset="0"/>
              <a:buChar char="•"/>
            </a:pPr>
            <a:r>
              <a:rPr lang="en-GB" sz="2200" dirty="0">
                <a:solidFill>
                  <a:srgbClr val="2B2C30"/>
                </a:solidFill>
              </a:rPr>
              <a:t>¿Qué tecnologías ya están implantadas o se prevé implantar?</a:t>
            </a:r>
          </a:p>
          <a:p>
            <a:pPr marL="800100" lvl="1" indent="-342900" latinLnBrk="0">
              <a:buFont typeface="Arial" panose="020B0604020202020204" pitchFamily="34" charset="0"/>
              <a:buChar char="•"/>
            </a:pPr>
            <a:r>
              <a:rPr lang="en-GB" sz="2200" dirty="0">
                <a:solidFill>
                  <a:srgbClr val="2B2C30"/>
                </a:solidFill>
              </a:rPr>
              <a:t>Considere la posibilidad de utilizar energía fotovoltaica (PV) o paneles solares, almacenamiento y contadores inteligentes.</a:t>
            </a:r>
          </a:p>
          <a:p>
            <a:endParaRPr lang="en-GB" dirty="0"/>
          </a:p>
          <a:p>
            <a:endParaRPr lang="en-GB" dirty="0"/>
          </a:p>
          <a:p>
            <a:r>
              <a:rPr lang="en-GB" dirty="0"/>
              <a:t>https://energy.ec.europa.eu/topics/markets-and-consumers/energy-consumers-and-prosumers/energy-communities_en</a:t>
            </a:r>
          </a:p>
          <a:p>
            <a:r>
              <a:rPr lang="en-GB" dirty="0" err="1"/>
              <a:t>https://energy.ec.europa.eu/topics/renewable-energy/enabling-framework-renewables_en#renewable-energy-communities</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02033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2BD5-666E-10B2-59DD-B436353D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6B13-C6BC-710A-AA70-7989105F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89BE6-3B5F-61F6-EF58-E2F8033B7F6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Creación de una comunidad energética: primeros pasos y consideraciones</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¿Quién gestionará la comunidad energética? </a:t>
            </a:r>
          </a:p>
          <a:p>
            <a:pPr marL="800100" lvl="1" indent="-342900" latinLnBrk="0">
              <a:buFont typeface="Arial" panose="020B0604020202020204" pitchFamily="34" charset="0"/>
              <a:buChar char="•"/>
            </a:pPr>
            <a:r>
              <a:rPr lang="en-GB" sz="2200" dirty="0">
                <a:solidFill>
                  <a:srgbClr val="2B2C30"/>
                </a:solidFill>
              </a:rPr>
              <a:t>¿La gestionará usted mismo o prefiere contratar a un proveedor externo?</a:t>
            </a:r>
          </a:p>
          <a:p>
            <a:pPr marL="342900" indent="-342900" latinLnBrk="0">
              <a:buFont typeface="Arial" panose="020B0604020202020204" pitchFamily="34" charset="0"/>
              <a:buChar char="•"/>
            </a:pPr>
            <a:r>
              <a:rPr lang="en-GB" sz="2200" dirty="0">
                <a:solidFill>
                  <a:srgbClr val="2B2C30"/>
                </a:solidFill>
                <a:ea typeface="Public Sans"/>
                <a:cs typeface="Public Sans"/>
              </a:rPr>
              <a:t>¿Quién puede ayudarle?</a:t>
            </a:r>
            <a:endParaRPr lang="en-GB" sz="2200" dirty="0"/>
          </a:p>
          <a:p>
            <a:pPr marL="800100" lvl="1" indent="-342900" latinLnBrk="0">
              <a:buFont typeface="Arial" panose="020B0604020202020204" pitchFamily="34" charset="0"/>
              <a:buChar char="•"/>
            </a:pPr>
            <a:r>
              <a:rPr lang="en-GB" sz="2200" dirty="0">
                <a:solidFill>
                  <a:srgbClr val="2B2C30"/>
                </a:solidFill>
              </a:rPr>
              <a:t>Es posible que existan agencias regionales o nacionales de energía o financiación, así como ejemplos de buenas prácticas que pueda utilizar como inspiración o apoyo. </a:t>
            </a: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54FFF8-46CF-ADEC-8334-5F4EF772CC72}"/>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6240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Creación de una comunidad energética: otras consideraciones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¿Qué más debo tener en cuenta al crear una comunidad energética?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7271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Creación de una comunidad energética: otras consideraciones</a:t>
            </a:r>
            <a:endParaRPr lang="en-US" sz="1050" dirty="0">
              <a:solidFill>
                <a:schemeClr val="bg1"/>
              </a:solidFill>
            </a:endParaRPr>
          </a:p>
          <a:p>
            <a:pPr latinLnBrk="0"/>
            <a:r>
              <a:rPr lang="en-GB" sz="1200" dirty="0">
                <a:ea typeface="Public Sans"/>
                <a:cs typeface="Public Sans"/>
                <a:sym typeface="Public Sans"/>
              </a:rPr>
              <a:t>Es fundamental pensar en cómo vas a gestionar tu comunidad energética. Ten en cuenta los siguientes aspectos clave:</a:t>
            </a:r>
          </a:p>
          <a:p>
            <a:pPr latinLnBrk="0"/>
            <a:endParaRPr lang="en-GB" sz="1200" dirty="0">
              <a:ea typeface="Public Sans"/>
              <a:cs typeface="Public Sans"/>
            </a:endParaRPr>
          </a:p>
          <a:p>
            <a:pPr marL="342900" indent="-342900" latinLnBrk="0">
              <a:buFont typeface="Arial" panose="020B0604020202020204" pitchFamily="34" charset="0"/>
              <a:buChar char="•"/>
            </a:pPr>
            <a:r>
              <a:rPr lang="en-GB" sz="1200" dirty="0"/>
              <a:t>Un marco sólido y claro.</a:t>
            </a:r>
          </a:p>
          <a:p>
            <a:pPr marL="342900" indent="-342900" latinLnBrk="0">
              <a:buFont typeface="Arial" panose="020B0604020202020204" pitchFamily="34" charset="0"/>
              <a:buChar char="•"/>
            </a:pPr>
            <a:r>
              <a:rPr lang="en-GB" sz="1200" dirty="0"/>
              <a:t>Activos financieros.</a:t>
            </a:r>
          </a:p>
          <a:p>
            <a:pPr marL="342900" indent="-342900" latinLnBrk="0">
              <a:buFont typeface="Arial" panose="020B0604020202020204" pitchFamily="34" charset="0"/>
              <a:buChar char="•"/>
            </a:pPr>
            <a:r>
              <a:rPr lang="en-GB" sz="1200" dirty="0"/>
              <a:t>Participación de la comunidad y de las partes interesadas.</a:t>
            </a:r>
          </a:p>
          <a:p>
            <a:pPr marL="342900" indent="-342900" latinLnBrk="0">
              <a:buFont typeface="Arial" panose="020B0604020202020204" pitchFamily="34" charset="0"/>
              <a:buChar char="•"/>
            </a:pPr>
            <a:r>
              <a:rPr lang="en-GB" sz="1200" dirty="0"/>
              <a:t>¿Gestión operativa?</a:t>
            </a:r>
          </a:p>
          <a:p>
            <a:pPr marL="342900" indent="-342900" latinLnBrk="0">
              <a:buFont typeface="Arial" panose="020B0604020202020204" pitchFamily="34" charset="0"/>
              <a:buChar char="•"/>
            </a:pPr>
            <a:r>
              <a:rPr lang="en-GB" sz="1200" dirty="0"/>
              <a:t>Escalabilidad y crecimiento futuro.</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64776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EC8DD1DF-DC55-71ED-93A3-2C5F8D10F5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80" y="6221873"/>
            <a:ext cx="1958312" cy="410480"/>
          </a:xfrm>
          <a:prstGeom prst="rect">
            <a:avLst/>
          </a:prstGeom>
        </p:spPr>
      </p:pic>
      <p:sp>
        <p:nvSpPr>
          <p:cNvPr id="6" name="TextBox 5">
            <a:extLst>
              <a:ext uri="{FF2B5EF4-FFF2-40B4-BE49-F238E27FC236}">
                <a16:creationId xmlns:a16="http://schemas.microsoft.com/office/drawing/2014/main" id="{2811DDF0-637D-C8C2-8290-B6EA2C1A7FBE}"/>
              </a:ext>
            </a:extLst>
          </p:cNvPr>
          <p:cNvSpPr txBox="1"/>
          <p:nvPr userDrawn="1"/>
        </p:nvSpPr>
        <p:spPr>
          <a:xfrm>
            <a:off x="2086708" y="5996226"/>
            <a:ext cx="5498124" cy="861774"/>
          </a:xfrm>
          <a:prstGeom prst="rect">
            <a:avLst/>
          </a:prstGeom>
          <a:noFill/>
        </p:spPr>
        <p:txBody>
          <a:bodyPr wrap="square" rtlCol="0">
            <a:spAutoFit/>
          </a:bodyPr>
          <a:lstStyle/>
          <a:p>
            <a:pPr latinLnBrk="0" hangingPunct="0"/>
            <a:r>
              <a:rPr lang="es-ES_tradnl" sz="1000" b="0" i="0" kern="1200" noProof="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000" b="0" i="0" u="sng" kern="1200" noProof="0" dirty="0">
                <a:solidFill>
                  <a:schemeClr val="tx1"/>
                </a:solidFill>
                <a:effectLst/>
                <a:latin typeface="+mn-lt"/>
                <a:ea typeface="+mn-ea"/>
                <a:cs typeface="+mn-cs"/>
                <a:hlinkClick r:id="rId4" tooltip="Original URL: https://creativecommons.org/licenses/by-sa/4.0/deed.en. Click or tap if you trust this link."/>
              </a:rPr>
              <a:t>CC BY-SA 4.0, </a:t>
            </a:r>
            <a:r>
              <a:rPr lang="es-ES_tradnl" sz="1000" b="0" i="0" kern="1200" noProof="0" dirty="0">
                <a:solidFill>
                  <a:schemeClr val="tx1"/>
                </a:solidFill>
                <a:effectLst/>
                <a:latin typeface="+mn-lt"/>
                <a:ea typeface="+mn-ea"/>
                <a:cs typeface="+mn-cs"/>
              </a:rPr>
              <a:t>salvo que se indique lo contrario. </a:t>
            </a:r>
            <a:endParaRPr lang="es-ES_tradnl" sz="1000" noProof="0" dirty="0"/>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energy.ec.europa.eu/topics/renewable-energy/enabling-framework-renewables_en#renewable-energy-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118E81CD-AD80-81A8-462B-7E8DD186C9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93014"/>
            <a:ext cx="4501019" cy="3375765"/>
          </a:xfrm>
          <a:prstGeom prst="rect">
            <a:avLst/>
          </a:prstGeom>
        </p:spPr>
      </p:pic>
      <p:sp>
        <p:nvSpPr>
          <p:cNvPr id="2" name="Title 1">
            <a:extLst>
              <a:ext uri="{FF2B5EF4-FFF2-40B4-BE49-F238E27FC236}">
                <a16:creationId xmlns:a16="http://schemas.microsoft.com/office/drawing/2014/main" id="{2CB092E2-1A2A-9EE6-F777-B7C9EC86D0F3}"/>
              </a:ext>
            </a:extLst>
          </p:cNvPr>
          <p:cNvSpPr>
            <a:spLocks noGrp="1"/>
          </p:cNvSpPr>
          <p:nvPr>
            <p:ph type="title" idx="4294967295"/>
          </p:nvPr>
        </p:nvSpPr>
        <p:spPr>
          <a:xfrm>
            <a:off x="427995" y="567451"/>
            <a:ext cx="6861079" cy="5284709"/>
          </a:xfrm>
          <a:prstGeom prst="rect">
            <a:avLst/>
          </a:prstGeom>
        </p:spPr>
        <p:txBody>
          <a:bodyPr/>
          <a:lstStyle/>
          <a:p>
            <a:pPr marL="0" marR="0" lvl="0" indent="0" defTabSz="914400" rtl="0" eaLnBrk="1" fontAlgn="auto" latinLnBrk="0" hangingPunct="1">
              <a:lnSpc>
                <a:spcPct val="90000"/>
              </a:lnSpc>
              <a:spcBef>
                <a:spcPct val="0"/>
              </a:spcBef>
              <a:spcAft>
                <a:spcPts val="0"/>
              </a:spcAft>
              <a:buClrTx/>
              <a:buSzTx/>
              <a:buFontTx/>
              <a:buNone/>
              <a:tabLst/>
              <a:defRPr/>
            </a:pPr>
            <a:r>
              <a:rPr lang="es-ES_tradnl" sz="54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Consejos útiles, trucos </a:t>
            </a:r>
            <a:br>
              <a:rPr lang="es-ES_tradnl" sz="54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br>
            <a:r>
              <a:rPr lang="es-ES_tradnl" sz="54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y herramientas útiles...</a:t>
            </a:r>
            <a:br>
              <a:rPr lang="es-ES_tradnl" sz="54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br>
            <a:r>
              <a:rPr lang="es-ES_tradnl" sz="5400" kern="1200" noProof="1">
                <a:solidFill>
                  <a:schemeClr val="tx1"/>
                </a:solidFill>
                <a:effectLst/>
              </a:rPr>
              <a:t>Para ayudarte a la creación de su comunidad energética</a:t>
            </a:r>
            <a:endParaRPr lang="es-ES_tradnl" sz="5400" noProof="1">
              <a:effectLst/>
            </a:endParaRPr>
          </a:p>
        </p:txBody>
      </p:sp>
    </p:spTree>
    <p:extLst>
      <p:ext uri="{BB962C8B-B14F-4D97-AF65-F5344CB8AC3E}">
        <p14:creationId xmlns:p14="http://schemas.microsoft.com/office/powerpoint/2010/main" val="39619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7B66C-1DD6-E51A-BFA0-68FD14A99FC2}"/>
              </a:ext>
            </a:extLst>
          </p:cNvPr>
          <p:cNvSpPr>
            <a:spLocks noGrp="1"/>
          </p:cNvSpPr>
          <p:nvPr>
            <p:ph type="title" idx="4294967295"/>
          </p:nvPr>
        </p:nvSpPr>
        <p:spPr>
          <a:xfrm>
            <a:off x="511629" y="73088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organización formal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194137"/>
            <a:ext cx="10421655" cy="1446550"/>
          </a:xfrm>
          <a:prstGeom prst="rect">
            <a:avLst/>
          </a:prstGeom>
          <a:noFill/>
        </p:spPr>
        <p:txBody>
          <a:bodyPr wrap="square" rtlCol="0">
            <a:spAutoFit/>
          </a:bodyPr>
          <a:lstStyle/>
          <a:p>
            <a:pPr algn="ctr" latinLnBrk="0"/>
            <a:r>
              <a:rPr lang="en-US" sz="4400" i="1" dirty="0">
                <a:solidFill>
                  <a:schemeClr val="accent5"/>
                </a:solidFill>
              </a:rPr>
              <a:t>¿Cuáles son los trámites para crear una comunidad energética?</a:t>
            </a:r>
          </a:p>
        </p:txBody>
      </p:sp>
    </p:spTree>
    <p:extLst>
      <p:ext uri="{BB962C8B-B14F-4D97-AF65-F5344CB8AC3E}">
        <p14:creationId xmlns:p14="http://schemas.microsoft.com/office/powerpoint/2010/main" val="29991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F6284-8BB3-547A-45B1-1F04A85CF410}"/>
              </a:ext>
            </a:extLst>
          </p:cNvPr>
          <p:cNvSpPr>
            <a:spLocks noGrp="1"/>
          </p:cNvSpPr>
          <p:nvPr>
            <p:ph type="title" idx="4294967295"/>
          </p:nvPr>
        </p:nvSpPr>
        <p:spPr>
          <a:xfrm>
            <a:off x="576942" y="73088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organización formal</a:t>
            </a:r>
            <a:endParaRPr lang="es-ES_tradnl" noProof="1">
              <a:effectLst/>
            </a:endParaRPr>
          </a:p>
          <a:p>
            <a:endParaRPr lang="es-ES_trad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323562" y="2281016"/>
            <a:ext cx="6640971" cy="3477875"/>
          </a:xfrm>
          <a:prstGeom prst="rect">
            <a:avLst/>
          </a:prstGeom>
          <a:noFill/>
        </p:spPr>
        <p:txBody>
          <a:bodyPr wrap="square" lIns="91440" tIns="45720" rIns="91440" bIns="45720" rtlCol="0" anchor="t">
            <a:spAutoFit/>
          </a:bodyPr>
          <a:lstStyle/>
          <a:p>
            <a:pPr marL="457200" indent="-457200" latinLnBrk="0">
              <a:buFont typeface="Arial,Sans-Serif"/>
              <a:buChar char="•"/>
            </a:pPr>
            <a:r>
              <a:rPr lang="en-US" sz="2000" dirty="0">
                <a:solidFill>
                  <a:srgbClr val="2B2C30"/>
                </a:solidFill>
                <a:ea typeface="Public Sans"/>
                <a:cs typeface="Public Sans"/>
              </a:rPr>
              <a:t>Cree un </a:t>
            </a:r>
            <a:r>
              <a:rPr lang="en-US" sz="2000" b="1" dirty="0">
                <a:solidFill>
                  <a:srgbClr val="2B2C30"/>
                </a:solidFill>
                <a:ea typeface="Public Sans"/>
                <a:cs typeface="Public Sans"/>
              </a:rPr>
              <a:t>esquema </a:t>
            </a:r>
            <a:r>
              <a:rPr lang="en-US" sz="2000" dirty="0">
                <a:solidFill>
                  <a:srgbClr val="2B2C30"/>
                </a:solidFill>
                <a:ea typeface="Public Sans"/>
                <a:cs typeface="Public Sans"/>
              </a:rPr>
              <a:t>detallado </a:t>
            </a:r>
            <a:r>
              <a:rPr lang="en-US" sz="2000" b="1" dirty="0">
                <a:solidFill>
                  <a:srgbClr val="2B2C30"/>
                </a:solidFill>
                <a:ea typeface="Public Sans"/>
                <a:cs typeface="Public Sans"/>
              </a:rPr>
              <a:t>del proyecto</a:t>
            </a:r>
            <a:r>
              <a:rPr lang="en-US" sz="2000" dirty="0">
                <a:solidFill>
                  <a:srgbClr val="2B2C30"/>
                </a:solidFill>
                <a:ea typeface="Public Sans"/>
                <a:cs typeface="Public Sans"/>
              </a:rPr>
              <a:t>, incluyendo toda la información disponible y los plazos.</a:t>
            </a:r>
            <a:endParaRPr lang="en-US" sz="2000" dirty="0">
              <a:solidFill>
                <a:srgbClr val="2B2C30"/>
              </a:solidFill>
              <a:ea typeface="Public Sans"/>
            </a:endParaRPr>
          </a:p>
          <a:p>
            <a:pPr marL="457200" indent="-457200" latinLnBrk="0">
              <a:buFont typeface="Arial"/>
              <a:buChar char="•"/>
            </a:pPr>
            <a:r>
              <a:rPr lang="en-US" sz="2000" dirty="0">
                <a:solidFill>
                  <a:srgbClr val="2B2C30"/>
                </a:solidFill>
                <a:ea typeface="Public Sans"/>
                <a:cs typeface="Public Sans"/>
              </a:rPr>
              <a:t>Asegúrese de cumplir con la legislación comprobando los </a:t>
            </a:r>
            <a:r>
              <a:rPr lang="en-US" sz="2000" b="1" dirty="0">
                <a:solidFill>
                  <a:srgbClr val="2B2C30"/>
                </a:solidFill>
                <a:ea typeface="Public Sans"/>
                <a:cs typeface="Public Sans"/>
              </a:rPr>
              <a:t>requisitos legales </a:t>
            </a:r>
            <a:r>
              <a:rPr lang="en-US" sz="2000" dirty="0">
                <a:solidFill>
                  <a:srgbClr val="2B2C30"/>
                </a:solidFill>
                <a:ea typeface="Public Sans"/>
                <a:cs typeface="Public Sans"/>
              </a:rPr>
              <a:t>que se aplican a su tipo de comunidad energética. Compruebe todas las normativas aplicables, que pueden ser nacionales, regionales, locales o municipales.</a:t>
            </a:r>
            <a:endParaRPr lang="en-US" sz="2000" dirty="0">
              <a:ea typeface="Public Sans"/>
            </a:endParaRPr>
          </a:p>
          <a:p>
            <a:pPr marL="457200" indent="-457200" latinLnBrk="0">
              <a:buFont typeface="Arial"/>
              <a:buChar char="•"/>
            </a:pPr>
            <a:r>
              <a:rPr lang="en-US" sz="2000" dirty="0">
                <a:solidFill>
                  <a:srgbClr val="2B2C30"/>
                </a:solidFill>
                <a:ea typeface="Public Sans"/>
                <a:cs typeface="Public Sans"/>
              </a:rPr>
              <a:t>Compruebe si necesita </a:t>
            </a:r>
            <a:r>
              <a:rPr lang="en-US" sz="2000" b="1" dirty="0">
                <a:solidFill>
                  <a:srgbClr val="2B2C30"/>
                </a:solidFill>
                <a:ea typeface="Public Sans"/>
                <a:cs typeface="Public Sans"/>
              </a:rPr>
              <a:t>registrar formalmente </a:t>
            </a:r>
            <a:r>
              <a:rPr lang="en-US" sz="2000" dirty="0">
                <a:solidFill>
                  <a:srgbClr val="2B2C30"/>
                </a:solidFill>
                <a:ea typeface="Public Sans"/>
                <a:cs typeface="Public Sans"/>
              </a:rPr>
              <a:t>su comunidad energética.</a:t>
            </a:r>
            <a:endParaRPr lang="en-US" sz="2000" dirty="0"/>
          </a:p>
          <a:p>
            <a:pPr marL="457200" indent="-457200" latinLnBrk="0">
              <a:buFont typeface="Arial"/>
              <a:buChar char="•"/>
            </a:pPr>
            <a:r>
              <a:rPr lang="en-US" sz="2000" dirty="0">
                <a:solidFill>
                  <a:srgbClr val="2B2C30"/>
                </a:solidFill>
                <a:ea typeface="Public Sans"/>
              </a:rPr>
              <a:t>Aclare el procedimiento y los requisitos de </a:t>
            </a:r>
            <a:r>
              <a:rPr lang="en" sz="2000" dirty="0">
                <a:solidFill>
                  <a:srgbClr val="2B2C30"/>
                </a:solidFill>
                <a:ea typeface="Public Sans"/>
              </a:rPr>
              <a:t>registro con el </a:t>
            </a:r>
            <a:r>
              <a:rPr lang="en" sz="2000" b="1" dirty="0">
                <a:solidFill>
                  <a:srgbClr val="2B2C30"/>
                </a:solidFill>
                <a:ea typeface="Public Sans"/>
              </a:rPr>
              <a:t>operador de la red</a:t>
            </a:r>
            <a:r>
              <a:rPr lang="en" sz="2000" dirty="0">
                <a:solidFill>
                  <a:srgbClr val="2B2C30"/>
                </a:solidFill>
                <a:ea typeface="Public Sans"/>
              </a:rPr>
              <a:t>.</a:t>
            </a:r>
            <a:endParaRPr lang="en-US" sz="2000" dirty="0">
              <a:solidFill>
                <a:srgbClr val="2B2C30"/>
              </a:solidFill>
            </a:endParaRPr>
          </a:p>
        </p:txBody>
      </p:sp>
      <p:pic>
        <p:nvPicPr>
          <p:cNvPr id="7" name="Picture 6">
            <a:extLst>
              <a:ext uri="{FF2B5EF4-FFF2-40B4-BE49-F238E27FC236}">
                <a16:creationId xmlns:a16="http://schemas.microsoft.com/office/drawing/2014/main" id="{A3CE70EB-6BB7-60DE-6A16-DBC3B8219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7" y="2730674"/>
            <a:ext cx="4881515" cy="3255668"/>
          </a:xfrm>
          <a:prstGeom prst="rect">
            <a:avLst/>
          </a:prstGeom>
        </p:spPr>
      </p:pic>
    </p:spTree>
    <p:extLst>
      <p:ext uri="{BB962C8B-B14F-4D97-AF65-F5344CB8AC3E}">
        <p14:creationId xmlns:p14="http://schemas.microsoft.com/office/powerpoint/2010/main" val="20277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B77A4-E21F-44F8-B284-2CD9FE549DE2}"/>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Liderazgo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¿Cómo puedo liderar eficazmente una comunidad energética?</a:t>
            </a:r>
            <a:endParaRPr lang="en-US" sz="4000" i="1" dirty="0">
              <a:solidFill>
                <a:schemeClr val="accent2"/>
              </a:solidFill>
            </a:endParaRPr>
          </a:p>
        </p:txBody>
      </p:sp>
    </p:spTree>
    <p:extLst>
      <p:ext uri="{BB962C8B-B14F-4D97-AF65-F5344CB8AC3E}">
        <p14:creationId xmlns:p14="http://schemas.microsoft.com/office/powerpoint/2010/main" val="317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FBB5B-33C8-185E-AEBB-165BBB8E98D9}"/>
              </a:ext>
            </a:extLst>
          </p:cNvPr>
          <p:cNvSpPr>
            <a:spLocks noGrp="1"/>
          </p:cNvSpPr>
          <p:nvPr>
            <p:ph type="title" idx="4294967295"/>
          </p:nvPr>
        </p:nvSpPr>
        <p:spPr>
          <a:xfrm>
            <a:off x="550817" y="80926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Crear una comunidad energética: Liderazgo</a:t>
            </a:r>
            <a:endParaRPr lang="es-ES_tradnl" noProof="1">
              <a:effectLst/>
            </a:endParaRPr>
          </a:p>
          <a:p>
            <a:endParaRPr lang="es-ES_tradnl" noProof="1"/>
          </a:p>
        </p:txBody>
      </p:sp>
      <p:pic>
        <p:nvPicPr>
          <p:cNvPr id="7" name="Picture 6">
            <a:extLst>
              <a:ext uri="{FF2B5EF4-FFF2-40B4-BE49-F238E27FC236}">
                <a16:creationId xmlns:a16="http://schemas.microsoft.com/office/drawing/2014/main" id="{511FBD15-B2C1-AC0C-EA32-5D94F17B18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940"/>
            <a:ext cx="5386939" cy="3593470"/>
          </a:xfrm>
          <a:prstGeom prst="rect">
            <a:avLst/>
          </a:prstGeom>
        </p:spPr>
      </p:pic>
      <p:sp>
        <p:nvSpPr>
          <p:cNvPr id="4" name="TextBox 3">
            <a:extLst>
              <a:ext uri="{FF2B5EF4-FFF2-40B4-BE49-F238E27FC236}">
                <a16:creationId xmlns:a16="http://schemas.microsoft.com/office/drawing/2014/main" id="{B86F7BA3-B558-E7EE-49BC-1EDCDFCA81CE}"/>
              </a:ext>
            </a:extLst>
          </p:cNvPr>
          <p:cNvSpPr txBox="1"/>
          <p:nvPr/>
        </p:nvSpPr>
        <p:spPr>
          <a:xfrm>
            <a:off x="4922643" y="2270256"/>
            <a:ext cx="6879262" cy="3785652"/>
          </a:xfrm>
          <a:prstGeom prst="rect">
            <a:avLst/>
          </a:prstGeom>
          <a:noFill/>
        </p:spPr>
        <p:txBody>
          <a:bodyPr wrap="square" lIns="91440" tIns="45720" rIns="91440" bIns="45720" rtlCol="0" anchor="t">
            <a:spAutoFit/>
          </a:bodyPr>
          <a:lstStyle/>
          <a:p>
            <a:pPr marL="457200" indent="-457200" latinLnBrk="0">
              <a:buChar char="•"/>
            </a:pPr>
            <a:r>
              <a:rPr lang="en-US" sz="2400" dirty="0">
                <a:solidFill>
                  <a:srgbClr val="2B2C30"/>
                </a:solidFill>
                <a:latin typeface="Calibri"/>
                <a:ea typeface="Public Sans"/>
                <a:cs typeface="Public Sans"/>
              </a:rPr>
              <a:t>Establecer un </a:t>
            </a:r>
            <a:r>
              <a:rPr lang="en-US" sz="2400" b="1" dirty="0">
                <a:solidFill>
                  <a:srgbClr val="2B2C30"/>
                </a:solidFill>
                <a:latin typeface="Calibri"/>
                <a:ea typeface="Public Sans"/>
                <a:cs typeface="Public Sans"/>
              </a:rPr>
              <a:t>equipo central</a:t>
            </a:r>
            <a:r>
              <a:rPr lang="en-US" sz="2400" dirty="0">
                <a:solidFill>
                  <a:srgbClr val="2B2C30"/>
                </a:solidFill>
                <a:latin typeface="Calibri"/>
                <a:ea typeface="Public Sans"/>
                <a:cs typeface="Public Sans"/>
              </a:rPr>
              <a:t>: este grupo debe ser fiable, activo y no demasiado grande.</a:t>
            </a:r>
            <a:endParaRPr lang="en-US" sz="2400" b="1" dirty="0">
              <a:solidFill>
                <a:srgbClr val="2B2C30"/>
              </a:solidFill>
              <a:latin typeface="Calibri"/>
              <a:ea typeface="Public Sans"/>
              <a:cs typeface="Public Sans"/>
            </a:endParaRPr>
          </a:p>
          <a:p>
            <a:pPr marL="457200" indent="-457200" latinLnBrk="0">
              <a:buChar char="•"/>
            </a:pPr>
            <a:r>
              <a:rPr lang="en-US" sz="2400" dirty="0">
                <a:solidFill>
                  <a:srgbClr val="2B2C30"/>
                </a:solidFill>
                <a:latin typeface="Calibri"/>
                <a:ea typeface="Public Sans"/>
                <a:cs typeface="Public Sans"/>
              </a:rPr>
              <a:t>Repartir </a:t>
            </a:r>
            <a:r>
              <a:rPr lang="en-US" sz="2400" dirty="0">
                <a:solidFill>
                  <a:srgbClr val="2B2C30"/>
                </a:solidFill>
                <a:latin typeface="Calibri"/>
                <a:ea typeface="Calibri"/>
                <a:cs typeface="Calibri"/>
              </a:rPr>
              <a:t>las tareas: tener claro quién se encarga de cada tarea. Por ejemplo, facturación, supervisión o comunicación. </a:t>
            </a:r>
            <a:r>
              <a:rPr lang="en-US" sz="2400" b="1" dirty="0">
                <a:solidFill>
                  <a:srgbClr val="2B2C30"/>
                </a:solidFill>
                <a:latin typeface="Calibri"/>
                <a:ea typeface="Calibri"/>
                <a:cs typeface="Calibri"/>
              </a:rPr>
              <a:t>Aclarar las tareas y responsabilidades </a:t>
            </a:r>
            <a:r>
              <a:rPr lang="en-US" sz="2400" dirty="0">
                <a:solidFill>
                  <a:srgbClr val="2B2C30"/>
                </a:solidFill>
                <a:latin typeface="Calibri"/>
                <a:ea typeface="Calibri"/>
                <a:cs typeface="Calibri"/>
              </a:rPr>
              <a:t>desde el principio ayuda a evitar fricciones.</a:t>
            </a:r>
          </a:p>
          <a:p>
            <a:pPr marL="457200" indent="-457200" latinLnBrk="0">
              <a:buChar char="•"/>
            </a:pPr>
            <a:r>
              <a:rPr lang="en-US" sz="2400" dirty="0">
                <a:solidFill>
                  <a:srgbClr val="2B2C30"/>
                </a:solidFill>
                <a:latin typeface="Calibri"/>
                <a:ea typeface="Calibri"/>
                <a:cs typeface="Calibri"/>
              </a:rPr>
              <a:t>Calcule de forma realista </a:t>
            </a:r>
            <a:r>
              <a:rPr lang="en-US" sz="2400" b="1" dirty="0">
                <a:solidFill>
                  <a:srgbClr val="2B2C30"/>
                </a:solidFill>
                <a:latin typeface="Calibri"/>
                <a:ea typeface="Calibri"/>
                <a:cs typeface="Calibri"/>
              </a:rPr>
              <a:t>el tiempo del que dispone</a:t>
            </a:r>
            <a:r>
              <a:rPr lang="en-US" sz="2400" dirty="0">
                <a:solidFill>
                  <a:srgbClr val="2B2C30"/>
                </a:solidFill>
                <a:latin typeface="Calibri"/>
                <a:ea typeface="Calibri"/>
                <a:cs typeface="Calibri"/>
              </a:rPr>
              <a:t>: ¿es suficiente para las actividades que tiene previstas? Considere la posibilidad de prever contingencias para tareas inesperadas o retrasos.</a:t>
            </a:r>
          </a:p>
        </p:txBody>
      </p:sp>
    </p:spTree>
    <p:extLst>
      <p:ext uri="{BB962C8B-B14F-4D97-AF65-F5344CB8AC3E}">
        <p14:creationId xmlns:p14="http://schemas.microsoft.com/office/powerpoint/2010/main" val="1109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8A3D5-C5A4-1A8A-D223-4BBCFF008BDA}"/>
              </a:ext>
            </a:extLst>
          </p:cNvPr>
          <p:cNvSpPr>
            <a:spLocks noGrp="1"/>
          </p:cNvSpPr>
          <p:nvPr>
            <p:ph type="title" idx="4294967295"/>
          </p:nvPr>
        </p:nvSpPr>
        <p:spPr>
          <a:xfrm>
            <a:off x="569934" y="704759"/>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Recursos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¿Qué equipo necesito para crear una comunidad energética?</a:t>
            </a:r>
            <a:endParaRPr lang="en-US" sz="4000" i="1" dirty="0">
              <a:solidFill>
                <a:schemeClr val="accent2"/>
              </a:solidFill>
            </a:endParaRPr>
          </a:p>
        </p:txBody>
      </p:sp>
    </p:spTree>
    <p:extLst>
      <p:ext uri="{BB962C8B-B14F-4D97-AF65-F5344CB8AC3E}">
        <p14:creationId xmlns:p14="http://schemas.microsoft.com/office/powerpoint/2010/main" val="9757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520AD-FF2D-3896-5F9E-947FACFEDEA6}"/>
              </a:ext>
            </a:extLst>
          </p:cNvPr>
          <p:cNvSpPr>
            <a:spLocks noGrp="1"/>
          </p:cNvSpPr>
          <p:nvPr>
            <p:ph type="title" idx="4294967295"/>
          </p:nvPr>
        </p:nvSpPr>
        <p:spPr>
          <a:xfrm>
            <a:off x="498566" y="668804"/>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Recursos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2646716" y="1994367"/>
            <a:ext cx="9448828" cy="5016758"/>
          </a:xfrm>
          <a:prstGeom prst="rect">
            <a:avLst/>
          </a:prstGeom>
          <a:noFill/>
        </p:spPr>
        <p:txBody>
          <a:bodyPr wrap="square" rtlCol="0">
            <a:spAutoFit/>
          </a:bodyPr>
          <a:lstStyle/>
          <a:p>
            <a:pPr latinLnBrk="0"/>
            <a:r>
              <a:rPr lang="en-US" sz="2000" dirty="0">
                <a:solidFill>
                  <a:srgbClr val="2B2C30"/>
                </a:solidFill>
              </a:rPr>
              <a:t>El establecimiento de una comunidad energética implica la instalación y el mantenimiento de equipos que permitan la generación, el almacenamiento, la gestión y la distribución de energía entre los miembros de la comunidad. Por ejemplo: </a:t>
            </a:r>
            <a:endParaRPr lang="en-US" sz="2000" dirty="0"/>
          </a:p>
          <a:p>
            <a:pPr marL="457200" indent="-457200" latinLnBrk="0">
              <a:buFont typeface="Arial"/>
              <a:buChar char="•"/>
            </a:pPr>
            <a:r>
              <a:rPr lang="en-US" sz="2000" dirty="0">
                <a:solidFill>
                  <a:srgbClr val="2B2C30"/>
                </a:solidFill>
                <a:sym typeface="Public Sans"/>
              </a:rPr>
              <a:t>Generación de energía renovable: paneles fotovoltaicos, turbinas eólicas, microhidráulicas.</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Almacenamiento de energía: sistemas de baterías, almacenamiento de energía térmica.</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Gestión y supervisión de la energía: </a:t>
            </a:r>
            <a:r>
              <a:rPr lang="en-US" sz="2000" dirty="0">
                <a:solidFill>
                  <a:srgbClr val="2B2C30"/>
                </a:solidFill>
              </a:rPr>
              <a:t>contadores inteligentes; sistemas de gestión de la energía (EMS).</a:t>
            </a:r>
          </a:p>
          <a:p>
            <a:pPr marL="457200" indent="-457200" latinLnBrk="0">
              <a:buFont typeface="Arial"/>
              <a:buChar char="•"/>
            </a:pPr>
            <a:r>
              <a:rPr lang="en-US" sz="2000" dirty="0">
                <a:solidFill>
                  <a:srgbClr val="2B2C30"/>
                </a:solidFill>
              </a:rPr>
              <a:t>Integración y seguridad de la red: inversores; dispositivos de seguridad.</a:t>
            </a:r>
          </a:p>
          <a:p>
            <a:pPr marL="457200" indent="-457200" latinLnBrk="0">
              <a:buFont typeface="Arial"/>
              <a:buChar char="•"/>
            </a:pPr>
            <a:r>
              <a:rPr lang="en-US" sz="2000" dirty="0">
                <a:solidFill>
                  <a:srgbClr val="2B2C30"/>
                </a:solidFill>
              </a:rPr>
              <a:t>Comunicación y control: sistemas SCADA, sensores IoT; tecnología de redes inteligentes.</a:t>
            </a:r>
          </a:p>
          <a:p>
            <a:pPr marL="457200" indent="-457200" latinLnBrk="0">
              <a:buFont typeface="Arial"/>
              <a:buChar char="•"/>
            </a:pPr>
            <a:r>
              <a:rPr lang="en-US" sz="2000" dirty="0">
                <a:solidFill>
                  <a:srgbClr val="2B2C30"/>
                </a:solidFill>
              </a:rPr>
              <a:t>Integración de vehículos eléctricos: estaciones de recarga; sistemas Vehicle-to-Grid (V2G).</a:t>
            </a:r>
          </a:p>
          <a:p>
            <a:pPr latinLnBrk="0"/>
            <a:r>
              <a:rPr lang="en-US" sz="2000" b="1" dirty="0">
                <a:solidFill>
                  <a:srgbClr val="2B2C30"/>
                </a:solidFill>
              </a:rPr>
              <a:t>La implementación y el uso dependen del marco legal de su país</a:t>
            </a:r>
            <a:r>
              <a:rPr lang="en-US" sz="2000" dirty="0">
                <a:solidFill>
                  <a:srgbClr val="2B2C30"/>
                </a:solidFill>
              </a:rPr>
              <a:t>.</a:t>
            </a:r>
          </a:p>
          <a:p>
            <a:pPr latinLnBrk="0"/>
            <a:endParaRPr lang="en-US" sz="2000" dirty="0">
              <a:solidFill>
                <a:srgbClr val="2B2C30"/>
              </a:solidFill>
            </a:endParaRPr>
          </a:p>
        </p:txBody>
      </p:sp>
      <p:pic>
        <p:nvPicPr>
          <p:cNvPr id="7" name="Picture 6">
            <a:extLst>
              <a:ext uri="{FF2B5EF4-FFF2-40B4-BE49-F238E27FC236}">
                <a16:creationId xmlns:a16="http://schemas.microsoft.com/office/drawing/2014/main" id="{06953836-0F13-3611-FC8F-B2C49940B2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3" y="2518083"/>
            <a:ext cx="2273398" cy="3693327"/>
          </a:xfrm>
          <a:prstGeom prst="rect">
            <a:avLst/>
          </a:prstGeom>
        </p:spPr>
      </p:pic>
    </p:spTree>
    <p:extLst>
      <p:ext uri="{BB962C8B-B14F-4D97-AF65-F5344CB8AC3E}">
        <p14:creationId xmlns:p14="http://schemas.microsoft.com/office/powerpoint/2010/main" val="34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3DA8-FCA3-4165-4727-5FF30387C1D9}"/>
              </a:ext>
            </a:extLst>
          </p:cNvPr>
          <p:cNvSpPr>
            <a:spLocks noGrp="1"/>
          </p:cNvSpPr>
          <p:nvPr>
            <p:ph type="title" idx="4294967295"/>
          </p:nvPr>
        </p:nvSpPr>
        <p:spPr>
          <a:xfrm>
            <a:off x="446314" y="861514"/>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sus miembros - Introducción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¿Cómo es la pertenencia a una comunidad energética?</a:t>
            </a:r>
            <a:endParaRPr lang="en-US" sz="4000" i="1" dirty="0">
              <a:solidFill>
                <a:schemeClr val="accent2"/>
              </a:solidFill>
            </a:endParaRPr>
          </a:p>
        </p:txBody>
      </p:sp>
    </p:spTree>
    <p:extLst>
      <p:ext uri="{BB962C8B-B14F-4D97-AF65-F5344CB8AC3E}">
        <p14:creationId xmlns:p14="http://schemas.microsoft.com/office/powerpoint/2010/main" val="254982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6892-8B06-979D-0860-9079ACA9142C}"/>
              </a:ext>
            </a:extLst>
          </p:cNvPr>
          <p:cNvSpPr>
            <a:spLocks noGrp="1"/>
          </p:cNvSpPr>
          <p:nvPr>
            <p:ph type="title" idx="4294967295"/>
          </p:nvPr>
        </p:nvSpPr>
        <p:spPr>
          <a:xfrm>
            <a:off x="498566" y="80731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sus miembros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4822521" y="2132878"/>
            <a:ext cx="7198290" cy="4093428"/>
          </a:xfrm>
          <a:prstGeom prst="rect">
            <a:avLst/>
          </a:prstGeom>
          <a:noFill/>
        </p:spPr>
        <p:txBody>
          <a:bodyPr wrap="square" rtlCol="0">
            <a:spAutoFit/>
          </a:bodyPr>
          <a:lstStyle/>
          <a:p>
            <a:pPr latinLnBrk="0"/>
            <a:r>
              <a:rPr lang="en-US" sz="2000" dirty="0">
                <a:solidFill>
                  <a:srgbClr val="2B2C30"/>
                </a:solidFill>
              </a:rPr>
              <a:t>Al pensar en las condiciones de afiliación a una comunidad energética, se debe: </a:t>
            </a:r>
            <a:endParaRPr lang="en-US" sz="2000" b="1" dirty="0">
              <a:solidFill>
                <a:srgbClr val="2B2C30"/>
              </a:solidFill>
            </a:endParaRPr>
          </a:p>
          <a:p>
            <a:pPr marL="342900" indent="-342900" latinLnBrk="0">
              <a:buFont typeface="Arial" panose="020B0604020202020204" pitchFamily="34" charset="0"/>
              <a:buChar char="•"/>
            </a:pPr>
            <a:r>
              <a:rPr lang="en-US" sz="2000" dirty="0">
                <a:solidFill>
                  <a:srgbClr val="2B2C30"/>
                </a:solidFill>
              </a:rPr>
              <a:t>Considerar </a:t>
            </a:r>
            <a:r>
              <a:rPr lang="en-US" sz="2000" b="1" dirty="0">
                <a:solidFill>
                  <a:srgbClr val="2B2C30"/>
                </a:solidFill>
              </a:rPr>
              <a:t>las cuotas de afiliación</a:t>
            </a:r>
            <a:r>
              <a:rPr lang="en-US" sz="2000" dirty="0">
                <a:solidFill>
                  <a:srgbClr val="2B2C30"/>
                </a:solidFill>
              </a:rPr>
              <a:t>, cuando proceda, para cubrir las tareas administrativas.</a:t>
            </a:r>
          </a:p>
          <a:p>
            <a:pPr marL="342900" indent="-342900" latinLnBrk="0">
              <a:buFont typeface="Arial" panose="020B0604020202020204" pitchFamily="34" charset="0"/>
              <a:buChar char="•"/>
            </a:pPr>
            <a:r>
              <a:rPr lang="en-US" sz="2000" dirty="0">
                <a:solidFill>
                  <a:srgbClr val="2B2C30"/>
                </a:solidFill>
              </a:rPr>
              <a:t>Definir </a:t>
            </a:r>
            <a:r>
              <a:rPr lang="en-US" sz="2000" b="1" dirty="0">
                <a:solidFill>
                  <a:srgbClr val="2B2C30"/>
                </a:solidFill>
              </a:rPr>
              <a:t>las claves de reparto </a:t>
            </a:r>
            <a:r>
              <a:rPr lang="en-US" sz="2000" dirty="0">
                <a:solidFill>
                  <a:srgbClr val="2B2C30"/>
                </a:solidFill>
              </a:rPr>
              <a:t>entre los miembros (quién obtiene qué cantidad a qué hora del día).</a:t>
            </a:r>
          </a:p>
          <a:p>
            <a:pPr marL="342900" indent="-342900" latinLnBrk="0">
              <a:buFont typeface="Arial" panose="020B0604020202020204" pitchFamily="34" charset="0"/>
              <a:buChar char="•"/>
            </a:pPr>
            <a:r>
              <a:rPr lang="en" sz="2000" dirty="0">
                <a:solidFill>
                  <a:srgbClr val="2B2C30"/>
                </a:solidFill>
              </a:rPr>
              <a:t>Determinar el </a:t>
            </a:r>
            <a:r>
              <a:rPr lang="en" sz="2000" b="1" dirty="0">
                <a:solidFill>
                  <a:srgbClr val="2B2C30"/>
                </a:solidFill>
              </a:rPr>
              <a:t>grado de flexibilidad </a:t>
            </a:r>
            <a:r>
              <a:rPr lang="en" sz="2000" dirty="0">
                <a:solidFill>
                  <a:srgbClr val="2B2C30"/>
                </a:solidFill>
              </a:rPr>
              <a:t>para los miembros (condiciones de entrada y salida).</a:t>
            </a:r>
            <a:endParaRPr lang="en-US" sz="2000" dirty="0">
              <a:solidFill>
                <a:srgbClr val="2B2C30"/>
              </a:solidFill>
            </a:endParaRPr>
          </a:p>
          <a:p>
            <a:pPr marL="342900" indent="-342900" latinLnBrk="0">
              <a:buFont typeface="Arial" panose="020B0604020202020204" pitchFamily="34" charset="0"/>
              <a:buChar char="•"/>
            </a:pPr>
            <a:r>
              <a:rPr lang="en-US" sz="2000" dirty="0">
                <a:solidFill>
                  <a:srgbClr val="2B2C30"/>
                </a:solidFill>
              </a:rPr>
              <a:t>Establecer </a:t>
            </a:r>
            <a:r>
              <a:rPr lang="en-US" sz="2000" b="1" dirty="0">
                <a:solidFill>
                  <a:srgbClr val="2B2C30"/>
                </a:solidFill>
              </a:rPr>
              <a:t>canales de comunicación </a:t>
            </a:r>
            <a:r>
              <a:rPr lang="en-US" sz="2000" dirty="0">
                <a:solidFill>
                  <a:srgbClr val="2B2C30"/>
                </a:solidFill>
              </a:rPr>
              <a:t>para los miembros (por ejemplo, boletines informativos, reuniones periódicas).</a:t>
            </a:r>
            <a:endParaRPr lang="en-US" sz="2000" dirty="0"/>
          </a:p>
          <a:p>
            <a:pPr marL="342900" indent="-342900" latinLnBrk="0">
              <a:buFont typeface="Arial" panose="020B0604020202020204" pitchFamily="34" charset="0"/>
              <a:buChar char="•"/>
            </a:pPr>
            <a:r>
              <a:rPr lang="en-US" sz="2000" dirty="0">
                <a:solidFill>
                  <a:srgbClr val="2B2C30"/>
                </a:solidFill>
              </a:rPr>
              <a:t>Garantizar </a:t>
            </a:r>
            <a:r>
              <a:rPr lang="en-US" sz="2000" b="1" dirty="0">
                <a:solidFill>
                  <a:srgbClr val="2B2C30"/>
                </a:solidFill>
              </a:rPr>
              <a:t>la transparencia </a:t>
            </a:r>
            <a:r>
              <a:rPr lang="en-US" sz="2000" dirty="0">
                <a:solidFill>
                  <a:srgbClr val="2B2C30"/>
                </a:solidFill>
              </a:rPr>
              <a:t>y mantener informados a los miembros de la comunidad energética. </a:t>
            </a:r>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D06E88D3-C166-85E1-26CC-8BD7F6108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9" y="2597584"/>
            <a:ext cx="4325655" cy="3244241"/>
          </a:xfrm>
          <a:prstGeom prst="rect">
            <a:avLst/>
          </a:prstGeom>
        </p:spPr>
      </p:pic>
    </p:spTree>
    <p:extLst>
      <p:ext uri="{BB962C8B-B14F-4D97-AF65-F5344CB8AC3E}">
        <p14:creationId xmlns:p14="http://schemas.microsoft.com/office/powerpoint/2010/main" val="16230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1604-3A94-9624-E485-640AE0B9C5FC}"/>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Financiación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¿Qué financiación hay disponible para apoyar a las comunidades energéticas?</a:t>
            </a:r>
            <a:endParaRPr lang="en-US" sz="4000" i="1" dirty="0">
              <a:solidFill>
                <a:schemeClr val="accent2"/>
              </a:solidFill>
            </a:endParaRPr>
          </a:p>
        </p:txBody>
      </p:sp>
    </p:spTree>
    <p:extLst>
      <p:ext uri="{BB962C8B-B14F-4D97-AF65-F5344CB8AC3E}">
        <p14:creationId xmlns:p14="http://schemas.microsoft.com/office/powerpoint/2010/main" val="7924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B12DB-F7AD-69D0-60C2-90FDFA4B9E36}"/>
              </a:ext>
            </a:extLst>
          </p:cNvPr>
          <p:cNvSpPr>
            <a:spLocks noGrp="1"/>
          </p:cNvSpPr>
          <p:nvPr>
            <p:ph type="title" idx="4294967295"/>
          </p:nvPr>
        </p:nvSpPr>
        <p:spPr>
          <a:xfrm>
            <a:off x="485503" y="691696"/>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Financiación - Preguntas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552570" y="1952364"/>
            <a:ext cx="7006281" cy="4154984"/>
          </a:xfrm>
          <a:prstGeom prst="rect">
            <a:avLst/>
          </a:prstGeom>
          <a:noFill/>
        </p:spPr>
        <p:txBody>
          <a:bodyPr wrap="square" rtlCol="0">
            <a:spAutoFit/>
          </a:bodyPr>
          <a:lstStyle/>
          <a:p>
            <a:pPr latinLnBrk="0"/>
            <a:r>
              <a:rPr lang="en-US" sz="2400" dirty="0">
                <a:solidFill>
                  <a:srgbClr val="2B2C30"/>
                </a:solidFill>
              </a:rPr>
              <a:t>Garantizar una financiación y unos ingresos adecuados es esencial para la viabilidad a largo plazo de su comunidad energética. Algunas cuestiones a tener en cuenta: </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¿Cuál es la inversión inicial de capital necesaria?</a:t>
            </a:r>
          </a:p>
          <a:p>
            <a:pPr marL="800100" indent="-342900" algn="just" latinLnBrk="0">
              <a:buFont typeface="Arial" panose="020B0604020202020204" pitchFamily="34" charset="0"/>
              <a:buChar char="•"/>
            </a:pPr>
            <a:r>
              <a:rPr lang="en-US" sz="2400" dirty="0">
                <a:solidFill>
                  <a:srgbClr val="2B2C30"/>
                </a:solidFill>
              </a:rPr>
              <a:t>¿Existen subvenciones, subsidios o incentivos fiscales disponibles?</a:t>
            </a:r>
          </a:p>
          <a:p>
            <a:pPr marL="800100" indent="-342900" algn="just" latinLnBrk="0">
              <a:buFont typeface="Arial" panose="020B0604020202020204" pitchFamily="34" charset="0"/>
              <a:buChar char="•"/>
            </a:pPr>
            <a:r>
              <a:rPr lang="en-US" sz="2400" dirty="0">
                <a:solidFill>
                  <a:srgbClr val="2B2C30"/>
                </a:solidFill>
              </a:rPr>
              <a:t>¿Cómo contribuirán financieramente los miembros (cuotas únicas, suscripciones mensuales, pago por uso)?</a:t>
            </a:r>
          </a:p>
          <a:p>
            <a:pPr marL="800100" indent="-342900" latinLnBrk="0">
              <a:buFont typeface="Arial" panose="020B0604020202020204" pitchFamily="34" charset="0"/>
              <a:buChar char="•"/>
            </a:pPr>
            <a:r>
              <a:rPr lang="en-US" sz="2400" dirty="0">
                <a:solidFill>
                  <a:srgbClr val="2B2C30"/>
                </a:solidFill>
              </a:rPr>
              <a:t>¿Cuál es el retorno de la inversión (ROI) previsto?</a:t>
            </a:r>
            <a:endParaRPr lang="en-US" sz="2400" b="1" i="1" dirty="0">
              <a:solidFill>
                <a:srgbClr val="2B2C30"/>
              </a:solidFill>
              <a:ea typeface="Public Sans"/>
              <a:cs typeface="Public Sans"/>
            </a:endParaRPr>
          </a:p>
        </p:txBody>
      </p:sp>
      <p:pic>
        <p:nvPicPr>
          <p:cNvPr id="8" name="Picture 7">
            <a:extLst>
              <a:ext uri="{FF2B5EF4-FFF2-40B4-BE49-F238E27FC236}">
                <a16:creationId xmlns:a16="http://schemas.microsoft.com/office/drawing/2014/main" id="{24063084-F625-6ACE-25D3-D1E7346DC1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694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3D20B-2801-6B4E-D109-BC11B582C021}"/>
              </a:ext>
            </a:extLst>
          </p:cNvPr>
          <p:cNvSpPr>
            <a:spLocks noGrp="1"/>
          </p:cNvSpPr>
          <p:nvPr>
            <p:ph type="title" idx="4294967295"/>
          </p:nvPr>
        </p:nvSpPr>
        <p:spPr>
          <a:xfrm>
            <a:off x="838200" y="741561"/>
            <a:ext cx="2807368" cy="1325563"/>
          </a:xfrm>
          <a:prstGeom prst="rect">
            <a:avLst/>
          </a:prstGeom>
        </p:spPr>
        <p:txBody>
          <a:bodyPr/>
          <a:lstStyle/>
          <a:p>
            <a:r>
              <a:rPr lang="es-ES_tradnl" sz="2800" b="1" noProof="1">
                <a:solidFill>
                  <a:schemeClr val="bg1"/>
                </a:solidFill>
              </a:rPr>
              <a:t>Introducción</a:t>
            </a:r>
          </a:p>
        </p:txBody>
      </p:sp>
      <p:sp>
        <p:nvSpPr>
          <p:cNvPr id="2" name="TextBox 1">
            <a:extLst>
              <a:ext uri="{FF2B5EF4-FFF2-40B4-BE49-F238E27FC236}">
                <a16:creationId xmlns:a16="http://schemas.microsoft.com/office/drawing/2014/main" id="{0FE65402-2D24-4C0B-3A9B-70B199ADCEA8}"/>
              </a:ext>
            </a:extLst>
          </p:cNvPr>
          <p:cNvSpPr txBox="1"/>
          <p:nvPr/>
        </p:nvSpPr>
        <p:spPr>
          <a:xfrm>
            <a:off x="4514398" y="982176"/>
            <a:ext cx="7288445" cy="5262979"/>
          </a:xfrm>
          <a:prstGeom prst="rect">
            <a:avLst/>
          </a:prstGeom>
          <a:noFill/>
        </p:spPr>
        <p:txBody>
          <a:bodyPr wrap="square" rtlCol="0">
            <a:spAutoFit/>
          </a:bodyPr>
          <a:lstStyle/>
          <a:p>
            <a:pPr latinLnBrk="0"/>
            <a:r>
              <a:rPr lang="en-GB" sz="2400" dirty="0"/>
              <a:t>Crear y dirigir una comunidad energética es una tarea apasionante. Sin embargo, </a:t>
            </a:r>
            <a:r>
              <a:rPr lang="en-GB" sz="2400" dirty="0" err="1"/>
              <a:t>si</a:t>
            </a:r>
            <a:r>
              <a:rPr lang="en-GB" sz="2400" dirty="0"/>
              <a:t> </a:t>
            </a:r>
            <a:r>
              <a:rPr lang="en-GB" sz="2400" dirty="0" err="1"/>
              <a:t>trabaja</a:t>
            </a:r>
            <a:r>
              <a:rPr lang="en-GB" sz="2400" dirty="0"/>
              <a:t> principalmente </a:t>
            </a:r>
            <a:r>
              <a:rPr lang="en-GB" sz="2400" dirty="0" err="1"/>
              <a:t>por</a:t>
            </a:r>
            <a:r>
              <a:rPr lang="en-GB" sz="2400" dirty="0"/>
              <a:t> </a:t>
            </a:r>
            <a:r>
              <a:rPr lang="en-GB" sz="2400" dirty="0" err="1"/>
              <a:t>su</a:t>
            </a:r>
            <a:r>
              <a:rPr lang="en-GB" sz="2400" dirty="0"/>
              <a:t> cuenta, puede resultar abrumador. ¿Cuáles son los aspectos clave </a:t>
            </a:r>
            <a:r>
              <a:rPr lang="en-GB" sz="2400" dirty="0" err="1"/>
              <a:t>que</a:t>
            </a:r>
            <a:r>
              <a:rPr lang="en-GB" sz="2400" dirty="0"/>
              <a:t> </a:t>
            </a:r>
            <a:r>
              <a:rPr lang="en-GB" sz="2400" dirty="0" err="1"/>
              <a:t>debe</a:t>
            </a:r>
            <a:r>
              <a:rPr lang="en-GB" sz="2400" dirty="0"/>
              <a:t> tener en cuenta? ¿</a:t>
            </a:r>
            <a:r>
              <a:rPr lang="en-GB" sz="2400" dirty="0" err="1"/>
              <a:t>Dónde</a:t>
            </a:r>
            <a:r>
              <a:rPr lang="en-GB" sz="2400" dirty="0"/>
              <a:t> </a:t>
            </a:r>
            <a:r>
              <a:rPr lang="en-GB" sz="2400" dirty="0" err="1"/>
              <a:t>puede</a:t>
            </a:r>
            <a:r>
              <a:rPr lang="en-GB" sz="2400" dirty="0"/>
              <a:t> acudir para obtener ayuda? ¿</a:t>
            </a:r>
            <a:r>
              <a:rPr lang="en-GB" sz="2400" dirty="0" err="1"/>
              <a:t>Cómo</a:t>
            </a:r>
            <a:r>
              <a:rPr lang="en-GB" sz="2400" dirty="0"/>
              <a:t> </a:t>
            </a:r>
            <a:r>
              <a:rPr lang="en-GB" sz="2400" dirty="0" err="1"/>
              <a:t>puede</a:t>
            </a:r>
            <a:r>
              <a:rPr lang="en-GB" sz="2400" dirty="0"/>
              <a:t> aprovechar al </a:t>
            </a:r>
            <a:r>
              <a:rPr lang="en-GB" sz="2400" dirty="0" err="1"/>
              <a:t>máximo</a:t>
            </a:r>
            <a:r>
              <a:rPr lang="en-GB" sz="2400" dirty="0"/>
              <a:t> </a:t>
            </a:r>
            <a:r>
              <a:rPr lang="en-GB" sz="2400" dirty="0" err="1"/>
              <a:t>su</a:t>
            </a:r>
            <a:r>
              <a:rPr lang="en-GB" sz="2400" dirty="0"/>
              <a:t> tiempo y sus recursos limitados?</a:t>
            </a:r>
          </a:p>
          <a:p>
            <a:pPr latinLnBrk="0"/>
            <a:endParaRPr lang="en-GB" sz="2400" dirty="0"/>
          </a:p>
          <a:p>
            <a:pPr latinLnBrk="0"/>
            <a:r>
              <a:rPr lang="en-GB" sz="2400" dirty="0"/>
              <a:t>En esta breve presentación, exploraremos: </a:t>
            </a:r>
          </a:p>
          <a:p>
            <a:pPr latinLnBrk="0"/>
            <a:endParaRPr lang="en-GB" sz="2400" dirty="0"/>
          </a:p>
          <a:p>
            <a:pPr marL="457200" indent="-457200" latinLnBrk="0">
              <a:buChar char="•"/>
            </a:pPr>
            <a:r>
              <a:rPr lang="en-GB" sz="2400" dirty="0"/>
              <a:t>Consideraciones clave a la hora de crear y/o dirigir una comunidad energética. </a:t>
            </a:r>
          </a:p>
          <a:p>
            <a:pPr marL="457200" indent="-457200" latinLnBrk="0">
              <a:buChar char="•"/>
            </a:pPr>
            <a:r>
              <a:rPr lang="en-GB" sz="2400" dirty="0"/>
              <a:t>Cómo interactuar de manera eficaz con su comunidad y otras partes interesadas.</a:t>
            </a:r>
          </a:p>
          <a:p>
            <a:pPr marL="457200" indent="-457200" latinLnBrk="0">
              <a:buChar char="•"/>
            </a:pPr>
            <a:r>
              <a:rPr lang="en-GB" sz="2400" dirty="0"/>
              <a:t>Dónde acudir cuando necesite ayuda. </a:t>
            </a:r>
          </a:p>
        </p:txBody>
      </p:sp>
      <p:pic>
        <p:nvPicPr>
          <p:cNvPr id="5" name="Picture 4">
            <a:extLst>
              <a:ext uri="{FF2B5EF4-FFF2-40B4-BE49-F238E27FC236}">
                <a16:creationId xmlns:a16="http://schemas.microsoft.com/office/drawing/2014/main" id="{343FFEE2-4F0D-9405-EE0D-F00F756193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801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256F-61EB-5450-6FB6-810C1C168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EF2CC0-197A-7BE8-7327-20E1B5DA08E1}"/>
              </a:ext>
            </a:extLst>
          </p:cNvPr>
          <p:cNvSpPr>
            <a:spLocks noGrp="1"/>
          </p:cNvSpPr>
          <p:nvPr>
            <p:ph type="title" idx="4294967295"/>
          </p:nvPr>
        </p:nvSpPr>
        <p:spPr>
          <a:xfrm>
            <a:off x="550817" y="67863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financiación - Opciones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ECEFC4C-0B69-0558-9888-BD4D20B48878}"/>
              </a:ext>
            </a:extLst>
          </p:cNvPr>
          <p:cNvSpPr txBox="1"/>
          <p:nvPr/>
        </p:nvSpPr>
        <p:spPr>
          <a:xfrm>
            <a:off x="4852818" y="3164355"/>
            <a:ext cx="6715187" cy="2677656"/>
          </a:xfrm>
          <a:prstGeom prst="rect">
            <a:avLst/>
          </a:prstGeom>
          <a:noFill/>
        </p:spPr>
        <p:txBody>
          <a:bodyPr wrap="square" rtlCol="0">
            <a:spAutoFit/>
          </a:bodyPr>
          <a:lstStyle/>
          <a:p>
            <a:pPr algn="just" latinLnBrk="0"/>
            <a:r>
              <a:rPr lang="en-US" sz="2400" dirty="0">
                <a:solidFill>
                  <a:srgbClr val="2B2C30"/>
                </a:solidFill>
              </a:rPr>
              <a:t>Las opciones de financiación incluyen:</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Subvenciones de la UE y del gobierno (por ejemplo, Horizonte Europa).</a:t>
            </a:r>
          </a:p>
          <a:p>
            <a:pPr marL="800100" indent="-342900" algn="just" latinLnBrk="0">
              <a:buFont typeface="Arial" panose="020B0604020202020204" pitchFamily="34" charset="0"/>
              <a:buChar char="•"/>
            </a:pPr>
            <a:r>
              <a:rPr lang="en-US" sz="2400" dirty="0">
                <a:solidFill>
                  <a:srgbClr val="2B2C30"/>
                </a:solidFill>
              </a:rPr>
              <a:t>Financiación colectiva e inversión comunitaria.</a:t>
            </a:r>
          </a:p>
          <a:p>
            <a:pPr marL="800100" indent="-342900" algn="just" latinLnBrk="0">
              <a:buFont typeface="Arial" panose="020B0604020202020204" pitchFamily="34" charset="0"/>
              <a:buChar char="•"/>
            </a:pPr>
            <a:r>
              <a:rPr lang="en-US" sz="2400" dirty="0">
                <a:solidFill>
                  <a:srgbClr val="2B2C30"/>
                </a:solidFill>
              </a:rPr>
              <a:t>Préstamos bancarios y bonos verdes.</a:t>
            </a:r>
          </a:p>
          <a:p>
            <a:pPr marL="800100" indent="-342900" algn="just" latinLnBrk="0">
              <a:buFont typeface="Arial" panose="020B0604020202020204" pitchFamily="34" charset="0"/>
              <a:buChar char="•"/>
            </a:pPr>
            <a:r>
              <a:rPr lang="en-US" sz="2400" dirty="0">
                <a:solidFill>
                  <a:srgbClr val="2B2C30"/>
                </a:solidFill>
              </a:rPr>
              <a:t>Asociaciones público-privadas (APP).</a:t>
            </a:r>
            <a:endParaRPr lang="en-US" sz="2400" b="1" i="1" dirty="0">
              <a:solidFill>
                <a:srgbClr val="2B2C30"/>
              </a:solidFill>
              <a:ea typeface="Public Sans"/>
              <a:cs typeface="Public Sans"/>
            </a:endParaRPr>
          </a:p>
        </p:txBody>
      </p:sp>
      <p:pic>
        <p:nvPicPr>
          <p:cNvPr id="2" name="Picture 1">
            <a:extLst>
              <a:ext uri="{FF2B5EF4-FFF2-40B4-BE49-F238E27FC236}">
                <a16:creationId xmlns:a16="http://schemas.microsoft.com/office/drawing/2014/main" id="{40619C0D-64EF-5C51-0ECB-B2170F4F3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8166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4EA-E88A-A59B-B141-AFF8A33D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5260-EEC3-07D7-E3B8-F6F0FFDD0403}"/>
              </a:ext>
            </a:extLst>
          </p:cNvPr>
          <p:cNvSpPr>
            <a:spLocks noGrp="1"/>
          </p:cNvSpPr>
          <p:nvPr>
            <p:ph type="title" idx="4294967295"/>
          </p:nvPr>
        </p:nvSpPr>
        <p:spPr>
          <a:xfrm>
            <a:off x="563879" y="600256"/>
            <a:ext cx="11062063"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Participación de la comunidad y las partes interesadas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E64583EB-9E5A-D9E5-5E25-30CE3A95CE9A}"/>
              </a:ext>
            </a:extLst>
          </p:cNvPr>
          <p:cNvSpPr txBox="1"/>
          <p:nvPr/>
        </p:nvSpPr>
        <p:spPr>
          <a:xfrm>
            <a:off x="742950" y="3429000"/>
            <a:ext cx="10605631" cy="1569660"/>
          </a:xfrm>
          <a:prstGeom prst="rect">
            <a:avLst/>
          </a:prstGeom>
          <a:noFill/>
        </p:spPr>
        <p:txBody>
          <a:bodyPr wrap="square" rtlCol="0">
            <a:spAutoFit/>
          </a:bodyPr>
          <a:lstStyle/>
          <a:p>
            <a:pPr algn="ctr" latinLnBrk="0"/>
            <a:r>
              <a:rPr lang="en-US" sz="4800" i="1" dirty="0">
                <a:solidFill>
                  <a:schemeClr val="accent2"/>
                </a:solidFill>
              </a:rPr>
              <a:t>¿Cómo puedo interactuar de manera eficaz con la comunidad en general y con nuestras partes interesadas?</a:t>
            </a:r>
            <a:endParaRPr lang="en-US" sz="4000" i="1" dirty="0">
              <a:solidFill>
                <a:schemeClr val="accent2"/>
              </a:solidFill>
            </a:endParaRPr>
          </a:p>
        </p:txBody>
      </p:sp>
    </p:spTree>
    <p:extLst>
      <p:ext uri="{BB962C8B-B14F-4D97-AF65-F5344CB8AC3E}">
        <p14:creationId xmlns:p14="http://schemas.microsoft.com/office/powerpoint/2010/main" val="244232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CC5-E2C2-A7BE-4F88-95CB17D53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0849EE-0AE7-CC1B-B7F5-C80FDA2798D1}"/>
              </a:ext>
            </a:extLst>
          </p:cNvPr>
          <p:cNvSpPr>
            <a:spLocks noGrp="1"/>
          </p:cNvSpPr>
          <p:nvPr>
            <p:ph type="title" idx="4294967295"/>
          </p:nvPr>
        </p:nvSpPr>
        <p:spPr>
          <a:xfrm>
            <a:off x="629193" y="636786"/>
            <a:ext cx="11022875"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Participación de la comunidad y las partes interesadas - Preguntas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4E507AF0-D257-E3D0-87DD-E138B5C70D1C}"/>
              </a:ext>
            </a:extLst>
          </p:cNvPr>
          <p:cNvSpPr txBox="1"/>
          <p:nvPr/>
        </p:nvSpPr>
        <p:spPr>
          <a:xfrm>
            <a:off x="4634630" y="2516347"/>
            <a:ext cx="7398707" cy="3785652"/>
          </a:xfrm>
          <a:prstGeom prst="rect">
            <a:avLst/>
          </a:prstGeom>
          <a:noFill/>
        </p:spPr>
        <p:txBody>
          <a:bodyPr wrap="square" rtlCol="0">
            <a:spAutoFit/>
          </a:bodyPr>
          <a:lstStyle/>
          <a:p>
            <a:pPr latinLnBrk="0"/>
            <a:r>
              <a:rPr lang="en-GB" sz="2000" noProof="0" dirty="0">
                <a:solidFill>
                  <a:srgbClr val="2B2C30"/>
                </a:solidFill>
                <a:sym typeface="Public Sans"/>
              </a:rPr>
              <a:t>Una comunidad energética exitosa se basa en la participación activa y la confianza de las partes interesadas. Preguntas clave a considerar: </a:t>
            </a:r>
          </a:p>
          <a:p>
            <a:pPr marL="342900" indent="-342900" latinLnBrk="0">
              <a:buFont typeface="Arial" panose="020B0604020202020204" pitchFamily="34" charset="0"/>
              <a:buChar char="•"/>
            </a:pPr>
            <a:r>
              <a:rPr lang="en-GB" sz="2000" noProof="0" dirty="0">
                <a:solidFill>
                  <a:srgbClr val="2B2C30"/>
                </a:solidFill>
                <a:sym typeface="Public Sans"/>
              </a:rPr>
              <a:t>¿Quiénes son las principales partes interesadas (residentes, empresas, municipios, organizaciones no gubernamentales (ONG))?</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¿Cómo se involucrará y educará a la comunidad sobre su comunidad energética?</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¿Qué estructura de gobernanza se establecerá para la toma de decisiones y la resolución de conflictos?</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rPr>
              <a:t>¿Cuáles son las funciones y responsabilidades de los miembros?</a:t>
            </a:r>
          </a:p>
          <a:p>
            <a:pPr marL="342900" indent="-342900" latinLnBrk="0">
              <a:buFont typeface="Arial" panose="020B0604020202020204" pitchFamily="34" charset="0"/>
              <a:buChar char="•"/>
            </a:pPr>
            <a:r>
              <a:rPr lang="en-GB" sz="2000" noProof="0" dirty="0">
                <a:solidFill>
                  <a:srgbClr val="2B2C30"/>
                </a:solidFill>
              </a:rPr>
              <a:t>¿Pueden los nuevos miembros incorporarse fácilmente y beneficiarse de la comunidad?</a:t>
            </a:r>
            <a:endParaRPr lang="en-GB" sz="2000" b="1" noProof="0" dirty="0">
              <a:solidFill>
                <a:srgbClr val="000066"/>
              </a:solidFill>
              <a:ea typeface="Public Sans"/>
              <a:cs typeface="Public Sans"/>
            </a:endParaRPr>
          </a:p>
        </p:txBody>
      </p:sp>
      <p:pic>
        <p:nvPicPr>
          <p:cNvPr id="6" name="Picture 5">
            <a:extLst>
              <a:ext uri="{FF2B5EF4-FFF2-40B4-BE49-F238E27FC236}">
                <a16:creationId xmlns:a16="http://schemas.microsoft.com/office/drawing/2014/main" id="{03D9F45F-55D4-D1E1-DB5A-53095F92A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299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476-9825-C616-B10F-FF5C273FC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D7E0-A44A-5E2E-A0A7-583378729300}"/>
              </a:ext>
            </a:extLst>
          </p:cNvPr>
          <p:cNvSpPr>
            <a:spLocks noGrp="1"/>
          </p:cNvSpPr>
          <p:nvPr>
            <p:ph type="title" idx="4294967295"/>
          </p:nvPr>
        </p:nvSpPr>
        <p:spPr>
          <a:xfrm>
            <a:off x="590005" y="665571"/>
            <a:ext cx="11035938"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Creación de una comunidad energética: Participación de la comunidad y las partes interesadas: buenas prácticas.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D2DFE19F-BC61-4815-CDCD-FC1E3CEC799D}"/>
              </a:ext>
            </a:extLst>
          </p:cNvPr>
          <p:cNvSpPr txBox="1"/>
          <p:nvPr/>
        </p:nvSpPr>
        <p:spPr>
          <a:xfrm>
            <a:off x="4493034" y="2331681"/>
            <a:ext cx="7321484" cy="4154984"/>
          </a:xfrm>
          <a:prstGeom prst="rect">
            <a:avLst/>
          </a:prstGeom>
          <a:noFill/>
        </p:spPr>
        <p:txBody>
          <a:bodyPr wrap="square" rtlCol="0">
            <a:spAutoFit/>
          </a:bodyPr>
          <a:lstStyle/>
          <a:p>
            <a:pPr latinLnBrk="0"/>
            <a:r>
              <a:rPr lang="en-US" sz="2400" dirty="0">
                <a:solidFill>
                  <a:srgbClr val="2B2C30"/>
                </a:solidFill>
                <a:sym typeface="Public Sans"/>
              </a:rPr>
              <a:t>Las buenas prácticas incluyen:</a:t>
            </a:r>
          </a:p>
          <a:p>
            <a:pPr marL="342900" indent="-342900" latinLnBrk="0">
              <a:buFont typeface="Arial" panose="020B0604020202020204" pitchFamily="34" charset="0"/>
              <a:buChar char="•"/>
            </a:pPr>
            <a:r>
              <a:rPr lang="en-US" sz="2400" dirty="0">
                <a:solidFill>
                  <a:srgbClr val="2B2C30"/>
                </a:solidFill>
              </a:rPr>
              <a:t>Organizar reuniones comunitarias para evaluar el interés y obtener apoyo.</a:t>
            </a:r>
          </a:p>
          <a:p>
            <a:pPr marL="342900" indent="-342900" latinLnBrk="0">
              <a:buFont typeface="Arial" panose="020B0604020202020204" pitchFamily="34" charset="0"/>
              <a:buChar char="•"/>
            </a:pPr>
            <a:r>
              <a:rPr lang="en-US" sz="2400" dirty="0">
                <a:solidFill>
                  <a:srgbClr val="2B2C30"/>
                </a:solidFill>
              </a:rPr>
              <a:t>Establecer un modelo de afiliación claro (por ejemplo, cooperativa, asociación, empresa).</a:t>
            </a:r>
            <a:endParaRPr lang="en-US" sz="2400" dirty="0"/>
          </a:p>
          <a:p>
            <a:pPr marL="342900" indent="-342900" latinLnBrk="0">
              <a:buFont typeface="Arial" panose="020B0604020202020204" pitchFamily="34" charset="0"/>
              <a:buChar char="•"/>
            </a:pPr>
            <a:r>
              <a:rPr lang="en-US" sz="2400" dirty="0">
                <a:solidFill>
                  <a:srgbClr val="2B2C30"/>
                </a:solidFill>
              </a:rPr>
              <a:t>Ofrecer incentivos financieros o beneficios para fomentar la participación.</a:t>
            </a:r>
          </a:p>
          <a:p>
            <a:pPr marL="342900" indent="-342900" latinLnBrk="0">
              <a:buFont typeface="Arial" panose="020B0604020202020204" pitchFamily="34" charset="0"/>
              <a:buChar char="•"/>
            </a:pPr>
            <a:r>
              <a:rPr lang="en-US" sz="2400" dirty="0">
                <a:solidFill>
                  <a:srgbClr val="2B2C30"/>
                </a:solidFill>
              </a:rPr>
              <a:t>Comenzar con proyectos piloto a pequeña escala y luego expandirse en función de la demanda.</a:t>
            </a:r>
            <a:endParaRPr lang="en-US" sz="2400" dirty="0"/>
          </a:p>
          <a:p>
            <a:pPr marL="342900" indent="-342900" latinLnBrk="0">
              <a:buFont typeface="Arial" panose="020B0604020202020204" pitchFamily="34" charset="0"/>
              <a:buChar char="•"/>
            </a:pPr>
            <a:r>
              <a:rPr lang="en-US" sz="2400" dirty="0">
                <a:solidFill>
                  <a:srgbClr val="2B2C30"/>
                </a:solidFill>
              </a:rPr>
              <a:t>Asociarse con empresas locales y municipios para una adopción a mayor escala.</a:t>
            </a:r>
            <a:endParaRPr lang="en-US" sz="2400" b="1" dirty="0">
              <a:solidFill>
                <a:srgbClr val="000066"/>
              </a:solidFill>
              <a:ea typeface="Public Sans"/>
              <a:cs typeface="Public Sans"/>
            </a:endParaRPr>
          </a:p>
        </p:txBody>
      </p:sp>
      <p:pic>
        <p:nvPicPr>
          <p:cNvPr id="5" name="Picture 4">
            <a:extLst>
              <a:ext uri="{FF2B5EF4-FFF2-40B4-BE49-F238E27FC236}">
                <a16:creationId xmlns:a16="http://schemas.microsoft.com/office/drawing/2014/main" id="{368EF0DD-7DF1-CB20-C3C0-EDE5A0EAD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4757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603ACAD-D302-3A56-2494-7FE959907361}"/>
              </a:ext>
            </a:extLst>
          </p:cNvPr>
          <p:cNvSpPr>
            <a:spLocks noGrp="1"/>
          </p:cNvSpPr>
          <p:nvPr>
            <p:ph type="title" idx="4294967295"/>
          </p:nvPr>
        </p:nvSpPr>
        <p:spPr>
          <a:xfrm>
            <a:off x="746139" y="547611"/>
            <a:ext cx="10515600" cy="1325563"/>
          </a:xfrm>
          <a:prstGeom prst="rect">
            <a:avLst/>
          </a:prstGeom>
        </p:spPr>
        <p:txBody>
          <a:bodyPr/>
          <a:lstStyle/>
          <a:p>
            <a:pPr rtl="0" eaLnBrk="1" latinLnBrk="1" hangingPunct="1"/>
            <a:r>
              <a:rPr lang="es-ES_trad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pasos 1</a:t>
            </a:r>
            <a:endParaRPr lang="es-ES_tradnl" noProof="1">
              <a:effectLst/>
            </a:endParaRPr>
          </a:p>
          <a:p>
            <a:endParaRPr lang="es-ES_tradn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desea obtener más información sobre cómo crear una comunidad energética, los siguientes recursos pueden resultarle útiles: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954062" y="3240661"/>
            <a:ext cx="2175491"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Revise la presentación de Every1 sobre </a:t>
            </a:r>
            <a:r>
              <a:rPr lang="en-US" altLang="ko-KR" sz="2200" i="1" dirty="0">
                <a:solidFill>
                  <a:srgbClr val="373737"/>
                </a:solidFill>
                <a:ea typeface="맑은 고딕"/>
                <a:hlinkClick r:id="rId3"/>
              </a:rPr>
              <a:t>comunidades energéticas: conceptos básicos de TI.</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27337" y="2937973"/>
            <a:ext cx="2498463" cy="2862322"/>
          </a:xfrm>
          <a:prstGeom prst="rect">
            <a:avLst/>
          </a:prstGeom>
          <a:noFill/>
        </p:spPr>
        <p:txBody>
          <a:bodyPr wrap="square" rtlCol="0" anchor="t" anchorCtr="0">
            <a:spAutoFit/>
          </a:bodyPr>
          <a:lstStyle/>
          <a:p>
            <a:pPr algn="ctr"/>
            <a:r>
              <a:rPr lang="en-US" altLang="ko-KR" sz="2000" dirty="0">
                <a:solidFill>
                  <a:srgbClr val="373737"/>
                </a:solidFill>
              </a:rPr>
              <a:t>Explore algunas herramientas: </a:t>
            </a:r>
            <a:r>
              <a:rPr lang="en-US" altLang="ko-KR" sz="2000" dirty="0">
                <a:solidFill>
                  <a:srgbClr val="373737"/>
                </a:solidFill>
                <a:hlinkClick r:id="rId4"/>
              </a:rPr>
              <a:t>El Sistema de Información Geográfica Fotovoltaica (PVGIS) </a:t>
            </a:r>
            <a:r>
              <a:rPr lang="en-US" altLang="ko-KR" sz="2000" dirty="0">
                <a:solidFill>
                  <a:srgbClr val="373737"/>
                </a:solidFill>
              </a:rPr>
              <a:t>estima el potencial de energía solar en todo el mundo.</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070F12FB-7F14-7FF3-449C-2811541DD8D2}"/>
              </a:ext>
            </a:extLst>
          </p:cNvPr>
          <p:cNvSpPr txBox="1"/>
          <p:nvPr/>
        </p:nvSpPr>
        <p:spPr>
          <a:xfrm>
            <a:off x="6221546" y="3444837"/>
            <a:ext cx="2498463" cy="1938992"/>
          </a:xfrm>
          <a:prstGeom prst="rect">
            <a:avLst/>
          </a:prstGeom>
          <a:noFill/>
        </p:spPr>
        <p:txBody>
          <a:bodyPr wrap="square" rtlCol="0" anchor="t" anchorCtr="0">
            <a:spAutoFit/>
          </a:bodyPr>
          <a:lstStyle/>
          <a:p>
            <a:pPr algn="ctr"/>
            <a:r>
              <a:rPr lang="en-US" altLang="ko-KR" sz="2000" dirty="0">
                <a:solidFill>
                  <a:srgbClr val="373737"/>
                </a:solidFill>
              </a:rPr>
              <a:t>Explore algunas herramientas: </a:t>
            </a:r>
            <a:r>
              <a:rPr lang="en-US" altLang="ko-KR" sz="2000" dirty="0">
                <a:solidFill>
                  <a:srgbClr val="373737"/>
                </a:solidFill>
                <a:hlinkClick r:id="rId5"/>
              </a:rPr>
              <a:t>El Atlas Eólico Global </a:t>
            </a:r>
            <a:r>
              <a:rPr lang="en-US" altLang="ko-KR" sz="2000" dirty="0">
                <a:solidFill>
                  <a:srgbClr val="373737"/>
                </a:solidFill>
              </a:rPr>
              <a:t>mapea los recursos eólicos para estudios de viabilidad.</a:t>
            </a:r>
            <a:endParaRPr lang="ko-KR" altLang="en-US" sz="2000" dirty="0">
              <a:solidFill>
                <a:srgbClr val="373737"/>
              </a:solidFill>
            </a:endParaRPr>
          </a:p>
        </p:txBody>
      </p:sp>
      <p:sp>
        <p:nvSpPr>
          <p:cNvPr id="60" name="TextBox 59">
            <a:extLst>
              <a:ext uri="{FF2B5EF4-FFF2-40B4-BE49-F238E27FC236}">
                <a16:creationId xmlns:a16="http://schemas.microsoft.com/office/drawing/2014/main" id="{DB6D982A-54DA-4FCC-9383-F91FC1E1D9CE}"/>
              </a:ext>
            </a:extLst>
          </p:cNvPr>
          <p:cNvSpPr txBox="1"/>
          <p:nvPr/>
        </p:nvSpPr>
        <p:spPr>
          <a:xfrm>
            <a:off x="8866219" y="3240661"/>
            <a:ext cx="2559233" cy="2308324"/>
          </a:xfrm>
          <a:prstGeom prst="rect">
            <a:avLst/>
          </a:prstGeom>
          <a:noFill/>
        </p:spPr>
        <p:txBody>
          <a:bodyPr wrap="square" rtlCol="0" anchor="t" anchorCtr="0">
            <a:spAutoFit/>
          </a:bodyPr>
          <a:lstStyle/>
          <a:p>
            <a:pPr algn="ctr"/>
            <a:r>
              <a:rPr lang="en-US" altLang="ko-KR" dirty="0">
                <a:solidFill>
                  <a:srgbClr val="373737"/>
                </a:solidFill>
              </a:rPr>
              <a:t>Explora algunas herramientas: </a:t>
            </a:r>
            <a:r>
              <a:rPr lang="en-US" altLang="ko-KR" dirty="0">
                <a:solidFill>
                  <a:srgbClr val="373737"/>
                </a:solidFill>
                <a:hlinkClick r:id="rId6"/>
              </a:rPr>
              <a:t>el Modelo Asesor de Sistemas </a:t>
            </a:r>
            <a:r>
              <a:rPr lang="en-US" altLang="ko-KR" dirty="0">
                <a:solidFill>
                  <a:srgbClr val="373737"/>
                </a:solidFill>
              </a:rPr>
              <a:t>(SAM) </a:t>
            </a:r>
            <a:r>
              <a:rPr lang="en-US" altLang="ko-KR" dirty="0">
                <a:solidFill>
                  <a:srgbClr val="373737"/>
                </a:solidFill>
                <a:hlinkClick r:id="rId6"/>
              </a:rPr>
              <a:t>del NREL </a:t>
            </a:r>
            <a:r>
              <a:rPr lang="en-US" altLang="ko-KR" dirty="0">
                <a:solidFill>
                  <a:srgbClr val="373737"/>
                </a:solidFill>
              </a:rPr>
              <a:t>proporciona análisis financieros y técnicos para la energía solar, eólica y el almacenamiento.</a:t>
            </a:r>
            <a:endParaRPr lang="ko-KR" altLang="en-US" dirty="0">
              <a:solidFill>
                <a:srgbClr val="373737"/>
              </a:solidFill>
            </a:endParaRPr>
          </a:p>
        </p:txBody>
      </p:sp>
    </p:spTree>
    <p:extLst>
      <p:ext uri="{BB962C8B-B14F-4D97-AF65-F5344CB8AC3E}">
        <p14:creationId xmlns:p14="http://schemas.microsoft.com/office/powerpoint/2010/main" val="305268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6C11-A302-F826-7ED3-77B5271C748B}"/>
            </a:ext>
          </a:extLst>
        </p:cNvPr>
        <p:cNvGrpSpPr/>
        <p:nvPr/>
      </p:nvGrpSpPr>
      <p:grpSpPr>
        <a:xfrm>
          <a:off x="0" y="0"/>
          <a:ext cx="0" cy="0"/>
          <a:chOff x="0" y="0"/>
          <a:chExt cx="0" cy="0"/>
        </a:xfrm>
      </p:grpSpPr>
      <p:sp>
        <p:nvSpPr>
          <p:cNvPr id="43" name="직사각형 42">
            <a:extLst>
              <a:ext uri="{FF2B5EF4-FFF2-40B4-BE49-F238E27FC236}">
                <a16:creationId xmlns:a16="http://schemas.microsoft.com/office/drawing/2014/main" id="{91892399-B628-5725-B089-EA64E9C5C23C}"/>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B1DD0A8C-3121-9796-BB5E-FE6249047D4B}"/>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C757F972-1DE2-6FDC-1478-601E045532A2}"/>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081C46F-6E5D-9B36-3F68-74ADA10808B0}"/>
              </a:ext>
            </a:extLst>
          </p:cNvPr>
          <p:cNvSpPr>
            <a:spLocks noGrp="1"/>
          </p:cNvSpPr>
          <p:nvPr>
            <p:ph type="title" idx="4294967295"/>
          </p:nvPr>
        </p:nvSpPr>
        <p:spPr>
          <a:xfrm>
            <a:off x="746139" y="586566"/>
            <a:ext cx="10515600" cy="1325563"/>
          </a:xfrm>
          <a:prstGeom prst="rect">
            <a:avLst/>
          </a:prstGeom>
        </p:spPr>
        <p:txBody>
          <a:bodyPr/>
          <a:lstStyle/>
          <a:p>
            <a:pPr rtl="0" eaLnBrk="1" latinLnBrk="1" hangingPunct="1"/>
            <a:r>
              <a:rPr lang="es-ES_trad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pasos 2</a:t>
            </a:r>
            <a:endParaRPr lang="es-ES_tradnl" noProof="1">
              <a:effectLst/>
            </a:endParaRPr>
          </a:p>
          <a:p>
            <a:endParaRPr lang="es-ES_tradnl" noProof="1"/>
          </a:p>
        </p:txBody>
      </p:sp>
      <p:grpSp>
        <p:nvGrpSpPr>
          <p:cNvPr id="20" name="그룹 19">
            <a:extLst>
              <a:ext uri="{FF2B5EF4-FFF2-40B4-BE49-F238E27FC236}">
                <a16:creationId xmlns:a16="http://schemas.microsoft.com/office/drawing/2014/main" id="{ECD1871A-3CAA-5A0C-835E-2981C15C8B28}"/>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5CD263B0-7B54-57B2-15F1-395895FA99E0}"/>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E3CF78EB-2B19-6E9F-7EC5-04B9C8805F8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B0AA3EF9-B14B-E4C0-72D0-A574352DBD0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28CCC17E-D26E-13EA-CDA4-33B54AB7A5BD}"/>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72C91BA3-140D-731D-E520-4F98A0C91607}"/>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4867FC8D-A317-4FB5-3257-5F80A846E28C}"/>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97EDECC7-B413-35F7-63CC-9A80E567E7A2}"/>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4B6114D-563C-9506-D4F3-4F3288B8FDF7}"/>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4A9B85D5-6648-6351-B9BC-437B1478940E}"/>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desea obtener más información sobre cómo crear una comunidad energética, los siguientes recursos pueden resultarle útiles: </a:t>
            </a:r>
          </a:p>
        </p:txBody>
      </p:sp>
      <p:sp>
        <p:nvSpPr>
          <p:cNvPr id="29" name="TextBox 28">
            <a:extLst>
              <a:ext uri="{FF2B5EF4-FFF2-40B4-BE49-F238E27FC236}">
                <a16:creationId xmlns:a16="http://schemas.microsoft.com/office/drawing/2014/main" id="{6B73D3C3-E637-3F00-3A95-BADA91A3F4D5}"/>
              </a:ext>
            </a:extLst>
          </p:cNvPr>
          <p:cNvSpPr txBox="1"/>
          <p:nvPr/>
        </p:nvSpPr>
        <p:spPr>
          <a:xfrm>
            <a:off x="746497" y="3768042"/>
            <a:ext cx="2435113"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Lea una </a:t>
            </a:r>
            <a:r>
              <a:rPr lang="en-US" altLang="ko-KR" sz="2200" dirty="0">
                <a:solidFill>
                  <a:srgbClr val="373737"/>
                </a:solidFill>
                <a:ea typeface="맑은 고딕"/>
                <a:hlinkClick r:id="rId3"/>
              </a:rPr>
              <a:t>guía en línea para fundar una comunidad energética </a:t>
            </a:r>
            <a:r>
              <a:rPr lang="en-US" altLang="ko-KR" sz="2200" dirty="0">
                <a:solidFill>
                  <a:srgbClr val="373737"/>
                </a:solidFill>
                <a:ea typeface="맑은 고딕"/>
              </a:rPr>
              <a:t>(en alemán).</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FB73CFA9-DA76-659A-2E08-DACFDABB71EA}"/>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2DF5295F-FA7B-041B-4B65-BD2CBFE9D2EB}"/>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696ECED6-997C-FD9F-5B9E-2BBD3490F3B7}"/>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3AD1BE5-ABB3-125B-DBC8-5B826E347DFE}"/>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EC6748BC-5BEC-F61C-F7EE-E58453BD39AA}"/>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B5A710BB-FA3D-C2C3-3F12-B0BD2C63556F}"/>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6C627640-B942-7D7A-99A8-7F15B72B8EB4}"/>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32EF29BF-6B8C-D11B-7F1E-C1AB8C525011}"/>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C0F42510-4F31-57AC-36F3-6D6097541638}"/>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55AA21B9-2EBE-A254-CB04-9CA3132F9779}"/>
              </a:ext>
            </a:extLst>
          </p:cNvPr>
          <p:cNvSpPr txBox="1"/>
          <p:nvPr/>
        </p:nvSpPr>
        <p:spPr>
          <a:xfrm>
            <a:off x="3505476" y="3518824"/>
            <a:ext cx="2498463" cy="2123658"/>
          </a:xfrm>
          <a:prstGeom prst="rect">
            <a:avLst/>
          </a:prstGeom>
          <a:noFill/>
        </p:spPr>
        <p:txBody>
          <a:bodyPr wrap="square" rtlCol="0" anchor="t" anchorCtr="0">
            <a:spAutoFit/>
          </a:bodyPr>
          <a:lstStyle/>
          <a:p>
            <a:pPr algn="ctr"/>
            <a:r>
              <a:rPr lang="en-US" altLang="ko-KR" sz="2200" dirty="0">
                <a:solidFill>
                  <a:srgbClr val="373737"/>
                </a:solidFill>
              </a:rPr>
              <a:t>Explore </a:t>
            </a:r>
            <a:r>
              <a:rPr lang="en-US" altLang="ko-KR" sz="2200" i="1" dirty="0">
                <a:solidFill>
                  <a:srgbClr val="373737"/>
                </a:solidFill>
                <a:hlinkClick r:id="rId4"/>
              </a:rPr>
              <a:t>siete tipos de comunidades energéticas y acciones colectivas </a:t>
            </a:r>
            <a:r>
              <a:rPr lang="en-US" altLang="ko-KR" sz="2200" dirty="0">
                <a:solidFill>
                  <a:srgbClr val="373737"/>
                </a:solidFill>
              </a:rPr>
              <a:t>en este recurso del proyecto DECIDE.</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57F23B4A-303B-4875-C524-4AFF1EA10101}"/>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7A6DA5DE-A93D-A825-E218-4CF0B081221C}"/>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C6AB8E3-1B78-F66A-82A7-473FFAADB6F7}"/>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5FD5C716-C84A-0DE8-A52F-B0165FF05A02}"/>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2E77EB08-1A07-5815-25F2-083E33B13171}"/>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D6E42073-9D5B-D6B7-292A-71C0178D71E7}"/>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E9641799-1F54-76E5-7BAF-FBC78E2A6AB5}"/>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4E9BF988-2C0D-1833-C8AC-3CA8EC60859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5B5817B3-C383-AD2B-6FAF-D8F099FDD66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F502D670-5175-35D8-6543-56183160A0F4}"/>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260FDE1-DD8A-27AA-5841-F0208C6C0A8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71FF631-6866-79E1-48C8-4B575D31D90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C50AA1B-779B-F287-B97D-F87A908B96AC}"/>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6AF45D02-B38E-E14B-6536-9454EA64DF10}"/>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8C3DE06E-3BC0-3D03-DD67-6053C9DC5EE0}"/>
              </a:ext>
            </a:extLst>
          </p:cNvPr>
          <p:cNvSpPr txBox="1"/>
          <p:nvPr/>
        </p:nvSpPr>
        <p:spPr>
          <a:xfrm>
            <a:off x="6210421" y="3213888"/>
            <a:ext cx="2498463" cy="2462213"/>
          </a:xfrm>
          <a:prstGeom prst="rect">
            <a:avLst/>
          </a:prstGeom>
          <a:noFill/>
        </p:spPr>
        <p:txBody>
          <a:bodyPr wrap="square" rtlCol="0" anchor="t" anchorCtr="0">
            <a:spAutoFit/>
          </a:bodyPr>
          <a:lstStyle/>
          <a:p>
            <a:pPr algn="ctr"/>
            <a:r>
              <a:rPr lang="en-US" altLang="ko-KR" sz="2200" dirty="0">
                <a:solidFill>
                  <a:srgbClr val="373737"/>
                </a:solidFill>
              </a:rPr>
              <a:t>Eche un vistazo al proyecto ENCLUDE</a:t>
            </a:r>
            <a:r>
              <a:rPr lang="en-US" altLang="ko-KR" sz="2200" i="1" dirty="0">
                <a:solidFill>
                  <a:srgbClr val="373737"/>
                </a:solidFill>
                <a:hlinkClick r:id="rId5"/>
              </a:rPr>
              <a:t>. </a:t>
            </a:r>
            <a:r>
              <a:rPr lang="en-US" altLang="ko-KR" sz="2200" i="1">
                <a:solidFill>
                  <a:srgbClr val="373737"/>
                </a:solidFill>
                <a:hlinkClick r:id="rId5"/>
              </a:rPr>
              <a:t>Esto le </a:t>
            </a:r>
            <a:r>
              <a:rPr lang="en-US" altLang="ko-KR" sz="2200" i="1" dirty="0">
                <a:solidFill>
                  <a:srgbClr val="373737"/>
                </a:solidFill>
                <a:hlinkClick r:id="rId5"/>
              </a:rPr>
              <a:t>sorprenderá: lo que hemos aprendido al hablar sobre energía con 68 iniciativas</a:t>
            </a:r>
            <a:r>
              <a:rPr lang="en-US" altLang="ko-KR" sz="2200" i="1" dirty="0">
                <a:solidFill>
                  <a:srgbClr val="373737"/>
                </a:solidFill>
              </a:rPr>
              <a:t>.</a:t>
            </a:r>
            <a:endParaRPr lang="ko-KR" altLang="en-US" sz="2200" dirty="0">
              <a:solidFill>
                <a:srgbClr val="373737"/>
              </a:solidFill>
            </a:endParaRPr>
          </a:p>
        </p:txBody>
      </p:sp>
      <p:sp>
        <p:nvSpPr>
          <p:cNvPr id="60" name="TextBox 59">
            <a:extLst>
              <a:ext uri="{FF2B5EF4-FFF2-40B4-BE49-F238E27FC236}">
                <a16:creationId xmlns:a16="http://schemas.microsoft.com/office/drawing/2014/main" id="{7AF9A874-71FF-E153-A712-CB58ABED3B1C}"/>
              </a:ext>
            </a:extLst>
          </p:cNvPr>
          <p:cNvSpPr txBox="1"/>
          <p:nvPr/>
        </p:nvSpPr>
        <p:spPr>
          <a:xfrm>
            <a:off x="8858955" y="3013657"/>
            <a:ext cx="2559233" cy="2862322"/>
          </a:xfrm>
          <a:prstGeom prst="rect">
            <a:avLst/>
          </a:prstGeom>
          <a:noFill/>
        </p:spPr>
        <p:txBody>
          <a:bodyPr wrap="square" rtlCol="0" anchor="t" anchorCtr="0">
            <a:spAutoFit/>
          </a:bodyPr>
          <a:lstStyle/>
          <a:p>
            <a:pPr algn="ctr"/>
            <a:r>
              <a:rPr lang="en-US" altLang="ko-KR" sz="2000" dirty="0">
                <a:solidFill>
                  <a:srgbClr val="373737"/>
                </a:solidFill>
              </a:rPr>
              <a:t>Lea el folleto «Smart Cities Marketplace 2020 </a:t>
            </a:r>
            <a:r>
              <a:rPr lang="en-US" altLang="ko-KR" sz="2000" i="1" dirty="0">
                <a:solidFill>
                  <a:srgbClr val="373737"/>
                </a:solidFill>
                <a:hlinkClick r:id="rId6"/>
              </a:rPr>
              <a:t>Energy Communities: Solution Booklet</a:t>
            </a:r>
            <a:r>
              <a:rPr lang="en-US" altLang="ko-KR" sz="2000" i="1" dirty="0">
                <a:solidFill>
                  <a:srgbClr val="373737"/>
                </a:solidFill>
              </a:rPr>
              <a:t>» (Mercado de ciudades inteligentes 2020: comunidades energéticas, folleto de soluciones).</a:t>
            </a:r>
            <a:endParaRPr lang="ko-KR" altLang="en-US" sz="2000" dirty="0">
              <a:solidFill>
                <a:srgbClr val="373737"/>
              </a:solidFill>
            </a:endParaRPr>
          </a:p>
        </p:txBody>
      </p:sp>
    </p:spTree>
    <p:extLst>
      <p:ext uri="{BB962C8B-B14F-4D97-AF65-F5344CB8AC3E}">
        <p14:creationId xmlns:p14="http://schemas.microsoft.com/office/powerpoint/2010/main" val="33503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36316-BA79-732F-93B8-AF6255D08F81}"/>
              </a:ext>
            </a:extLst>
          </p:cNvPr>
          <p:cNvSpPr>
            <a:spLocks noGrp="1"/>
          </p:cNvSpPr>
          <p:nvPr>
            <p:ph type="title" idx="4294967295"/>
          </p:nvPr>
        </p:nvSpPr>
        <p:spPr>
          <a:xfrm>
            <a:off x="304801" y="926828"/>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1</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58284"/>
            <a:ext cx="7628351" cy="6247864"/>
          </a:xfrm>
          <a:prstGeom prst="rect">
            <a:avLst/>
          </a:prstGeom>
          <a:noFill/>
        </p:spPr>
        <p:txBody>
          <a:bodyPr wrap="square" lIns="91440" tIns="45720" rIns="91440" bIns="45720" rtlCol="0" anchor="t">
            <a:spAutoFit/>
          </a:bodyPr>
          <a:lstStyle/>
          <a:p>
            <a:pPr latinLnBrk="0"/>
            <a:r>
              <a:rPr lang="en-GB" sz="1600" noProof="0" dirty="0"/>
              <a:t>Esta presentación de diapositivas</a:t>
            </a:r>
            <a:r>
              <a:rPr lang="en-GB" sz="1600" i="1" noProof="0" dirty="0"/>
              <a:t>, </a:t>
            </a:r>
            <a:r>
              <a:rPr lang="en-GB" sz="1600" i="1" noProof="0" dirty="0" err="1"/>
              <a:t>titulada</a:t>
            </a:r>
            <a:r>
              <a:rPr lang="en-GB" sz="1600" i="1" noProof="0" dirty="0"/>
              <a:t> </a:t>
            </a:r>
            <a:r>
              <a:rPr lang="en-GB" sz="1600" i="1" dirty="0"/>
              <a:t>«</a:t>
            </a:r>
            <a:r>
              <a:rPr lang="en-US" sz="1600"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Consejos</a:t>
            </a:r>
            <a:r>
              <a:rPr lang="en-US" sz="1600"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sz="1600"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útiles</a:t>
            </a:r>
            <a:r>
              <a:rPr lang="en-US" sz="1600"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sz="1600"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trucos</a:t>
            </a:r>
            <a:r>
              <a:rPr lang="en-US" sz="1600" dirty="0">
                <a:solidFill>
                  <a:srgbClr val="231F20"/>
                </a:solidFill>
                <a:latin typeface="Calibri" panose="020F0502020204030204" pitchFamily="34" charset="0"/>
                <a:ea typeface="맑은 고딕" panose="020B0503020000020004" pitchFamily="34" charset="-127"/>
                <a:cs typeface="Arial" panose="020B0604020202020204" pitchFamily="34" charset="0"/>
              </a:rPr>
              <a:t> y </a:t>
            </a:r>
            <a:r>
              <a:rPr lang="en-US" sz="1600"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herramientas</a:t>
            </a:r>
            <a:r>
              <a:rPr lang="en-US" sz="1600"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sz="1600"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útiles</a:t>
            </a:r>
            <a:r>
              <a:rPr lang="en-US" sz="1600"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sz="1600" dirty="0"/>
              <a:t>Para </a:t>
            </a:r>
            <a:r>
              <a:rPr lang="en-US" sz="1600" dirty="0" err="1"/>
              <a:t>ayudarte</a:t>
            </a:r>
            <a:r>
              <a:rPr lang="en-US" sz="1600" dirty="0"/>
              <a:t> a la </a:t>
            </a:r>
            <a:r>
              <a:rPr lang="en-US" sz="1600" dirty="0" err="1"/>
              <a:t>creación</a:t>
            </a:r>
            <a:r>
              <a:rPr lang="en-US" sz="1600" dirty="0"/>
              <a:t> de </a:t>
            </a:r>
            <a:r>
              <a:rPr lang="en-US" sz="1600" dirty="0" err="1"/>
              <a:t>su</a:t>
            </a:r>
            <a:r>
              <a:rPr lang="en-US" sz="1600" dirty="0"/>
              <a:t> comunidad </a:t>
            </a:r>
            <a:r>
              <a:rPr lang="en-US" sz="1600" dirty="0" err="1"/>
              <a:t>energética</a:t>
            </a:r>
            <a:r>
              <a:rPr lang="en-GB" sz="1600" i="1" dirty="0"/>
              <a:t>», </a:t>
            </a:r>
            <a:r>
              <a:rPr lang="en-GB" sz="1600" noProof="0" dirty="0"/>
              <a:t>ha sido elaborada por el proyecto Every1 y está sujeta a la licencia </a:t>
            </a:r>
            <a:r>
              <a:rPr lang="en-GB" sz="1600" noProof="0" dirty="0">
                <a:hlinkClick r:id="rId3"/>
              </a:rPr>
              <a:t>CC BY-SA 4.0</a:t>
            </a:r>
            <a:r>
              <a:rPr lang="en-GB" sz="1600" noProof="0" dirty="0"/>
              <a:t>, salvo que se indique lo contrario. </a:t>
            </a:r>
          </a:p>
          <a:p>
            <a:pPr latinLnBrk="0"/>
            <a:endParaRPr lang="en-GB" sz="1600" noProof="0" dirty="0"/>
          </a:p>
          <a:p>
            <a:pPr latinLnBrk="0"/>
            <a:r>
              <a:rPr lang="en-GB" sz="1600" noProof="0" dirty="0"/>
              <a:t>Las imágenes utilizadas en esta presentación son las siguientes: </a:t>
            </a:r>
          </a:p>
          <a:p>
            <a:pPr latinLnBrk="0"/>
            <a:endParaRPr lang="en-GB" sz="1600" noProof="0" dirty="0"/>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Imagen de portada: </a:t>
            </a:r>
            <a:r>
              <a:rPr lang="en-GB" sz="1600" noProof="0" dirty="0">
                <a:solidFill>
                  <a:schemeClr val="dk1"/>
                </a:solidFill>
                <a:ea typeface="Public Sans"/>
                <a:cs typeface="Public Sans"/>
                <a:sym typeface="Public Sans"/>
                <a:hlinkClick r:id="rId4"/>
              </a:rPr>
              <a:t>Moss Community Energy Launch (Taller de paneles solares DIY) </a:t>
            </a:r>
            <a:r>
              <a:rPr lang="en-GB" sz="1600" noProof="0" dirty="0">
                <a:solidFill>
                  <a:schemeClr val="dk1"/>
                </a:solidFill>
                <a:ea typeface="Public Sans"/>
                <a:cs typeface="Public Sans"/>
                <a:sym typeface="Public Sans"/>
              </a:rPr>
              <a:t>por 10 10 con licencia </a:t>
            </a:r>
            <a:r>
              <a:rPr lang="en-GB" sz="1600" noProof="0" dirty="0">
                <a:solidFill>
                  <a:schemeClr val="dk1"/>
                </a:solidFill>
                <a:ea typeface="Public Sans"/>
                <a:cs typeface="Public Sans"/>
                <a:sym typeface="Public Sans"/>
                <a:hlinkClick r:id="rId5"/>
              </a:rPr>
              <a:t>CC BY 2.0</a:t>
            </a:r>
            <a:r>
              <a:rPr lang="en-GB" sz="1600" noProof="0" dirty="0">
                <a:solidFill>
                  <a:schemeClr val="dk1"/>
                </a:solidFill>
                <a:ea typeface="Public Sans"/>
                <a:cs typeface="Public Sans"/>
                <a:sym typeface="Public Sans"/>
              </a:rPr>
              <a:t>. </a:t>
            </a:r>
            <a:endParaRPr lang="en-GB" sz="16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Imagen del texto de introducción: Creación de una comunidad energética: consideraciones adicionales: </a:t>
            </a:r>
            <a:r>
              <a:rPr lang="en-GB" sz="1600" noProof="0" dirty="0">
                <a:solidFill>
                  <a:schemeClr val="dk1"/>
                </a:solidFill>
                <a:ea typeface="Public Sans"/>
                <a:cs typeface="Public Sans"/>
                <a:sym typeface="Public Sans"/>
                <a:hlinkClick r:id="rId6"/>
              </a:rPr>
              <a:t>el fondo de energía limpia pone el foco en las energías renovables, </a:t>
            </a:r>
            <a:r>
              <a:rPr lang="en-GB" sz="1600" noProof="0" dirty="0">
                <a:solidFill>
                  <a:schemeClr val="dk1"/>
                </a:solidFill>
                <a:ea typeface="Public Sans"/>
                <a:cs typeface="Public Sans"/>
                <a:sym typeface="Public Sans"/>
              </a:rPr>
              <a:t>de la provincia de Columbia Británica, con licencia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Creación de una comunidad energética: primeros pasos y consideraciones: </a:t>
            </a:r>
            <a:r>
              <a:rPr lang="en-GB" sz="1600" noProof="0" dirty="0">
                <a:solidFill>
                  <a:schemeClr val="dk1"/>
                </a:solidFill>
                <a:ea typeface="Public Sans"/>
                <a:cs typeface="Public Sans"/>
                <a:sym typeface="Public Sans"/>
                <a:hlinkClick r:id="rId8"/>
              </a:rPr>
              <a:t>conocimiento, experiencia, narrativa, colaboración, </a:t>
            </a:r>
            <a:r>
              <a:rPr lang="en-GB" sz="1600" noProof="0" dirty="0">
                <a:solidFill>
                  <a:schemeClr val="dk1"/>
                </a:solidFill>
                <a:ea typeface="Public Sans"/>
                <a:cs typeface="Public Sans"/>
                <a:sym typeface="Public Sans"/>
              </a:rPr>
              <a:t>de Howard Lake, con licencia </a:t>
            </a:r>
            <a:r>
              <a:rPr lang="en-GB" sz="1600" noProof="0" dirty="0">
                <a:solidFill>
                  <a:schemeClr val="dk1"/>
                </a:solidFill>
                <a:ea typeface="Public Sans"/>
                <a:cs typeface="Public Sans"/>
                <a:sym typeface="Public Sans"/>
                <a:hlinkClick r:id="rId9"/>
              </a:rPr>
              <a:t>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Creación de una comunidad energética: consideraciones adicionales: </a:t>
            </a:r>
            <a:r>
              <a:rPr lang="en-GB" sz="1600" noProof="0" dirty="0">
                <a:solidFill>
                  <a:schemeClr val="dk1"/>
                </a:solidFill>
                <a:ea typeface="Public Sans"/>
                <a:cs typeface="Public Sans"/>
                <a:sym typeface="Public Sans"/>
                <a:hlinkClick r:id="rId6"/>
              </a:rPr>
              <a:t>el fondo para energías limpias pone el foco en las energías renovables, </a:t>
            </a:r>
            <a:r>
              <a:rPr lang="en-GB" sz="1600" noProof="0" dirty="0">
                <a:solidFill>
                  <a:schemeClr val="dk1"/>
                </a:solidFill>
                <a:ea typeface="Public Sans"/>
                <a:cs typeface="Public Sans"/>
                <a:sym typeface="Public Sans"/>
              </a:rPr>
              <a:t>por la provincia de Columbia Británica, con licencia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Creación de una comunidad energética: Organización formal: </a:t>
            </a:r>
            <a:r>
              <a:rPr lang="en-GB" sz="1600" noProof="0" dirty="0">
                <a:solidFill>
                  <a:schemeClr val="dk1"/>
                </a:solidFill>
                <a:ea typeface="Public Sans"/>
                <a:cs typeface="Public Sans"/>
                <a:sym typeface="Public Sans"/>
                <a:hlinkClick r:id="rId10"/>
              </a:rPr>
              <a:t>Afternoon_Planning, </a:t>
            </a:r>
            <a:r>
              <a:rPr lang="en-GB" sz="1600" noProof="0" dirty="0">
                <a:solidFill>
                  <a:schemeClr val="dk1"/>
                </a:solidFill>
                <a:ea typeface="Public Sans"/>
                <a:cs typeface="Public Sans"/>
                <a:sym typeface="Public Sans"/>
              </a:rPr>
              <a:t>de Green Mamba :)--&lt;, con licencia </a:t>
            </a:r>
            <a:r>
              <a:rPr lang="en-GB" sz="1600" noProof="0" dirty="0">
                <a:solidFill>
                  <a:schemeClr val="dk1"/>
                </a:solidFill>
                <a:ea typeface="Public Sans"/>
                <a:cs typeface="Public Sans"/>
                <a:sym typeface="Public Sans"/>
                <a:hlinkClick r:id="rId11"/>
              </a:rPr>
              <a:t>CC BY-ND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Creación de una comunidad energética: Liderazgo: </a:t>
            </a:r>
            <a:r>
              <a:rPr lang="en-GB" sz="1600" noProof="0" dirty="0">
                <a:solidFill>
                  <a:schemeClr val="dk1"/>
                </a:solidFill>
                <a:ea typeface="Public Sans"/>
                <a:cs typeface="Public Sans"/>
                <a:sym typeface="Public Sans"/>
                <a:hlinkClick r:id="rId12"/>
              </a:rPr>
              <a:t>Liderazgo, </a:t>
            </a:r>
            <a:r>
              <a:rPr lang="en-GB" sz="1600" noProof="0" dirty="0">
                <a:solidFill>
                  <a:schemeClr val="dk1"/>
                </a:solidFill>
                <a:ea typeface="Public Sans"/>
                <a:cs typeface="Public Sans"/>
                <a:sym typeface="Public Sans"/>
              </a:rPr>
              <a:t>de Luigi </a:t>
            </a:r>
            <a:r>
              <a:rPr lang="en-GB" sz="1600" noProof="0" dirty="0" err="1">
                <a:solidFill>
                  <a:schemeClr val="dk1"/>
                </a:solidFill>
                <a:ea typeface="Public Sans"/>
                <a:cs typeface="Public Sans"/>
                <a:sym typeface="Public Sans"/>
              </a:rPr>
              <a:t>Mengato, </a:t>
            </a:r>
            <a:r>
              <a:rPr lang="en-GB" sz="1600" noProof="0" dirty="0">
                <a:solidFill>
                  <a:schemeClr val="dk1"/>
                </a:solidFill>
                <a:ea typeface="Public Sans"/>
                <a:cs typeface="Public Sans"/>
                <a:sym typeface="Public Sans"/>
              </a:rPr>
              <a:t>con licencia </a:t>
            </a:r>
            <a:r>
              <a:rPr lang="en-GB" sz="1600" noProof="0" dirty="0">
                <a:solidFill>
                  <a:schemeClr val="dk1"/>
                </a:solidFill>
                <a:ea typeface="Public Sans"/>
                <a:cs typeface="Public Sans"/>
                <a:sym typeface="Public Sans"/>
                <a:hlinkClick r:id="rId9"/>
              </a:rPr>
              <a:t>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dirty="0">
                <a:solidFill>
                  <a:schemeClr val="dk1"/>
                </a:solidFill>
                <a:ea typeface="Public Sans"/>
                <a:cs typeface="Public Sans"/>
                <a:sym typeface="Public Sans"/>
              </a:rPr>
              <a:t>Creación de una comunidad energética: Recursos: </a:t>
            </a:r>
            <a:r>
              <a:rPr lang="en-GB" sz="1600" b="0" i="0" dirty="0">
                <a:solidFill>
                  <a:srgbClr val="242424"/>
                </a:solidFill>
                <a:effectLst/>
                <a:hlinkClick r:id="rId13"/>
              </a:rPr>
              <a:t>Vorarlberger Kraftwerke-Contador de energía (eléctrico)-contador inteligente-02ASD </a:t>
            </a:r>
            <a:r>
              <a:rPr lang="en-GB" sz="1600" b="0" i="0" dirty="0">
                <a:solidFill>
                  <a:srgbClr val="242424"/>
                </a:solidFill>
                <a:effectLst/>
              </a:rPr>
              <a:t>por </a:t>
            </a:r>
            <a:r>
              <a:rPr lang="en-GB" sz="1600" b="0" i="0" dirty="0" err="1">
                <a:solidFill>
                  <a:srgbClr val="242424"/>
                </a:solidFill>
                <a:effectLst/>
              </a:rPr>
              <a:t>Asurnipal </a:t>
            </a:r>
            <a:r>
              <a:rPr lang="en-GB" sz="1600" b="0" i="0" dirty="0">
                <a:solidFill>
                  <a:srgbClr val="242424"/>
                </a:solidFill>
                <a:effectLst/>
              </a:rPr>
              <a:t>tiene licencia </a:t>
            </a:r>
            <a:r>
              <a:rPr lang="en-GB" sz="1600" b="0" i="0" dirty="0">
                <a:solidFill>
                  <a:srgbClr val="242424"/>
                </a:solidFill>
                <a:effectLst/>
                <a:hlinkClick r:id="rId3"/>
              </a:rPr>
              <a:t>CC BY-SA 4.0</a:t>
            </a:r>
            <a:r>
              <a:rPr lang="en-GB" sz="1600" b="0" i="0" dirty="0">
                <a:solidFill>
                  <a:srgbClr val="242424"/>
                </a:solidFill>
                <a:effectLst/>
              </a:rPr>
              <a:t>.</a:t>
            </a:r>
          </a:p>
          <a:p>
            <a:pPr latinLnBrk="0"/>
            <a:endParaRPr lang="en-GB" sz="1600" noProof="0" dirty="0"/>
          </a:p>
        </p:txBody>
      </p:sp>
    </p:spTree>
    <p:extLst>
      <p:ext uri="{BB962C8B-B14F-4D97-AF65-F5344CB8AC3E}">
        <p14:creationId xmlns:p14="http://schemas.microsoft.com/office/powerpoint/2010/main" val="34001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0CC6-6EAF-2A2C-4ECA-D722635FC3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7673F-4D55-416E-9E02-2CB4DF979A94}"/>
              </a:ext>
            </a:extLst>
          </p:cNvPr>
          <p:cNvSpPr>
            <a:spLocks noGrp="1"/>
          </p:cNvSpPr>
          <p:nvPr>
            <p:ph type="title" idx="4294967295"/>
          </p:nvPr>
        </p:nvSpPr>
        <p:spPr>
          <a:xfrm>
            <a:off x="317327" y="874577"/>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2</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DF31CA2-E734-7798-CE66-D89BA1985CE3}"/>
              </a:ext>
            </a:extLst>
          </p:cNvPr>
          <p:cNvSpPr txBox="1"/>
          <p:nvPr/>
        </p:nvSpPr>
        <p:spPr>
          <a:xfrm>
            <a:off x="4246322" y="383544"/>
            <a:ext cx="7628351" cy="4739759"/>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Creación de una comunidad energética: Sus miembros: «Realizar el potencial», de Beck Pitt, con licencia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800" dirty="0">
                <a:solidFill>
                  <a:srgbClr val="242424"/>
                </a:solidFill>
                <a:ea typeface="Public Sans"/>
                <a:cs typeface="Public Sans"/>
                <a:sym typeface="Public Sans"/>
              </a:rPr>
              <a:t>Creación de una comunidad energética: Financiación: </a:t>
            </a:r>
            <a:r>
              <a:rPr lang="en-GB" sz="1800" dirty="0">
                <a:solidFill>
                  <a:srgbClr val="242424"/>
                </a:solidFill>
                <a:ea typeface="Public Sans"/>
                <a:cs typeface="Public Sans"/>
                <a:sym typeface="Public Sans"/>
                <a:hlinkClick r:id="rId4"/>
              </a:rPr>
              <a:t>Facturas de electricidad con bombilla y calculadora </a:t>
            </a:r>
            <a:r>
              <a:rPr lang="en-GB" sz="1800" dirty="0">
                <a:solidFill>
                  <a:srgbClr val="242424"/>
                </a:solidFill>
                <a:ea typeface="Public Sans"/>
                <a:cs typeface="Public Sans"/>
                <a:sym typeface="Public Sans"/>
              </a:rPr>
              <a:t>por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tiene </a:t>
            </a:r>
            <a:r>
              <a:rPr lang="en-GB" dirty="0">
                <a:solidFill>
                  <a:srgbClr val="242424"/>
                </a:solidFill>
              </a:rPr>
              <a:t>licencia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Creación de una comunidad energética: Participación de la comunidad y las partes interesadas: </a:t>
            </a:r>
            <a:r>
              <a:rPr lang="en-GB" noProof="0" dirty="0">
                <a:solidFill>
                  <a:schemeClr val="dk1"/>
                </a:solidFill>
                <a:ea typeface="Public Sans"/>
                <a:cs typeface="Public Sans"/>
                <a:sym typeface="Public Sans"/>
                <a:hlinkClick r:id="rId5"/>
              </a:rPr>
              <a:t>Lanzamiento de Moss Community Energy (taller de paneles solares DIY) </a:t>
            </a:r>
            <a:r>
              <a:rPr lang="en-GB" noProof="0" dirty="0">
                <a:solidFill>
                  <a:schemeClr val="dk1"/>
                </a:solidFill>
                <a:ea typeface="Public Sans"/>
                <a:cs typeface="Public Sans"/>
                <a:sym typeface="Public Sans"/>
              </a:rPr>
              <a:t>por 10 10 tiene licencia </a:t>
            </a:r>
            <a:r>
              <a:rPr lang="en-GB" noProof="0" dirty="0">
                <a:solidFill>
                  <a:schemeClr val="dk1"/>
                </a:solidFill>
                <a:ea typeface="Public Sans"/>
                <a:cs typeface="Public Sans"/>
                <a:sym typeface="Public Sans"/>
                <a:hlinkClick r:id="rId3"/>
              </a:rPr>
              <a:t>CC BY 2.0</a:t>
            </a:r>
            <a:r>
              <a:rPr lang="en-GB" noProof="0" dirty="0">
                <a:solidFill>
                  <a:schemeClr val="dk1"/>
                </a:solidFill>
                <a:ea typeface="Public Sans"/>
                <a:cs typeface="Public Sans"/>
                <a:sym typeface="Public Sans"/>
              </a:rPr>
              <a: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800" noProof="0" dirty="0">
              <a:solidFill>
                <a:schemeClr val="dk1"/>
              </a:solidFill>
              <a:ea typeface="Public Sans"/>
              <a:cs typeface="Public Sans"/>
            </a:endParaRPr>
          </a:p>
          <a:p>
            <a:pPr latinLnBrk="0"/>
            <a:endParaRPr lang="en-GB" sz="18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8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3200" noProof="0" dirty="0">
              <a:solidFill>
                <a:schemeClr val="dk1"/>
              </a:solidFill>
              <a:ea typeface="Calibri"/>
              <a:cs typeface="Calibri"/>
              <a:sym typeface="Calibri"/>
            </a:endParaRPr>
          </a:p>
          <a:p>
            <a:pPr latinLnBrk="0"/>
            <a:endParaRPr lang="en-GB" noProof="0" dirty="0"/>
          </a:p>
        </p:txBody>
      </p:sp>
    </p:spTree>
    <p:extLst>
      <p:ext uri="{BB962C8B-B14F-4D97-AF65-F5344CB8AC3E}">
        <p14:creationId xmlns:p14="http://schemas.microsoft.com/office/powerpoint/2010/main" val="280934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577-F9E8-E772-0082-6AD59B81C637}"/>
              </a:ext>
            </a:extLst>
          </p:cNvPr>
          <p:cNvSpPr>
            <a:spLocks noGrp="1"/>
          </p:cNvSpPr>
          <p:nvPr>
            <p:ph type="title" idx="4294967295"/>
          </p:nvPr>
        </p:nvSpPr>
        <p:spPr>
          <a:xfrm>
            <a:off x="3868782" y="2951570"/>
            <a:ext cx="4112623" cy="1325563"/>
          </a:xfrm>
          <a:prstGeom prst="rect">
            <a:avLst/>
          </a:prstGeom>
        </p:spPr>
        <p:txBody>
          <a:bodyPr/>
          <a:lstStyle/>
          <a:p>
            <a:pPr rtl="0" eaLnBrk="1" latinLnBrk="1" hangingPunct="1"/>
            <a:r>
              <a:rPr lang="es-ES_tradnl" sz="6000" b="0" kern="1200" noProof="1">
                <a:solidFill>
                  <a:srgbClr val="FFFFFF"/>
                </a:solidFill>
                <a:effectLst/>
                <a:latin typeface="Calibri" panose="020F0502020204030204" pitchFamily="34" charset="0"/>
                <a:ea typeface="맑은 고딕" panose="020B0503020000020004" pitchFamily="34" charset="-127"/>
                <a:cs typeface="+mn-cs"/>
              </a:rPr>
              <a:t>¡Gracias!</a:t>
            </a:r>
            <a:endParaRPr lang="es-ES_tradnl" noProof="1">
              <a:effectLst/>
            </a:endParaRPr>
          </a:p>
          <a:p>
            <a:endParaRPr lang="es-ES_tradnl" noProof="1"/>
          </a:p>
        </p:txBody>
      </p:sp>
    </p:spTree>
    <p:extLst>
      <p:ext uri="{BB962C8B-B14F-4D97-AF65-F5344CB8AC3E}">
        <p14:creationId xmlns:p14="http://schemas.microsoft.com/office/powerpoint/2010/main" val="310441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3787-681C-24F1-E899-7691B8461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2B176-6AED-274A-27BF-46ABE6A8E2DD}"/>
              </a:ext>
            </a:extLst>
          </p:cNvPr>
          <p:cNvSpPr>
            <a:spLocks noGrp="1"/>
          </p:cNvSpPr>
          <p:nvPr>
            <p:ph type="title" idx="4294967295"/>
          </p:nvPr>
        </p:nvSpPr>
        <p:spPr>
          <a:xfrm>
            <a:off x="537755" y="741561"/>
            <a:ext cx="10515600" cy="1325563"/>
          </a:xfrm>
          <a:prstGeom prst="rect">
            <a:avLst/>
          </a:prstGeom>
        </p:spPr>
        <p:txBody>
          <a:bodyPr/>
          <a:lstStyle/>
          <a:p>
            <a:r>
              <a:rPr lang="es-ES_tradnl" sz="2800" b="1" noProof="1">
                <a:solidFill>
                  <a:schemeClr val="bg1"/>
                </a:solidFill>
              </a:rPr>
              <a:t>Esta presentación</a:t>
            </a:r>
          </a:p>
        </p:txBody>
      </p:sp>
      <p:sp>
        <p:nvSpPr>
          <p:cNvPr id="2" name="TextBox 1">
            <a:extLst>
              <a:ext uri="{FF2B5EF4-FFF2-40B4-BE49-F238E27FC236}">
                <a16:creationId xmlns:a16="http://schemas.microsoft.com/office/drawing/2014/main" id="{1AD5EAF7-D0A5-E4F6-3484-8E0122B30E82}"/>
              </a:ext>
            </a:extLst>
          </p:cNvPr>
          <p:cNvSpPr txBox="1"/>
          <p:nvPr/>
        </p:nvSpPr>
        <p:spPr>
          <a:xfrm>
            <a:off x="4514398" y="2067124"/>
            <a:ext cx="7288445"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Comenzamos cada sección con una pregunta para reflexionar. Tómese un momento para considerar cada pregunta antes de pasar a la siguiente diapositiva. </a:t>
            </a:r>
          </a:p>
          <a:p>
            <a:pPr latinLnBrk="0"/>
            <a:endParaRPr lang="en-GB" sz="2400" dirty="0">
              <a:solidFill>
                <a:srgbClr val="2B2C30"/>
              </a:solidFill>
              <a:sym typeface="Public Sans"/>
            </a:endParaRPr>
          </a:p>
          <a:p>
            <a:pPr latinLnBrk="0"/>
            <a:r>
              <a:rPr lang="en-GB" sz="2400" dirty="0">
                <a:solidFill>
                  <a:srgbClr val="2B2C30"/>
                </a:solidFill>
                <a:sym typeface="Public Sans"/>
              </a:rPr>
              <a:t>Puede trabajar cada pregunta por separado. </a:t>
            </a:r>
          </a:p>
          <a:p>
            <a:pPr latinLnBrk="0"/>
            <a:r>
              <a:rPr lang="en-GB" sz="2400" dirty="0">
                <a:solidFill>
                  <a:srgbClr val="2B2C30"/>
                </a:solidFill>
                <a:sym typeface="Public Sans"/>
              </a:rPr>
              <a:t>También puede seleccionar una pregunta concreta que le gustaría explorar primero a través del menú. </a:t>
            </a:r>
            <a:endParaRPr lang="en-GB" sz="2400" dirty="0"/>
          </a:p>
        </p:txBody>
      </p:sp>
      <p:pic>
        <p:nvPicPr>
          <p:cNvPr id="5" name="Picture 4">
            <a:extLst>
              <a:ext uri="{FF2B5EF4-FFF2-40B4-BE49-F238E27FC236}">
                <a16:creationId xmlns:a16="http://schemas.microsoft.com/office/drawing/2014/main" id="{A4C256F3-09EF-4B3F-5D37-3C8766B7D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1395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157F1-9A51-28D8-852E-7C7C9DFA5F31}"/>
              </a:ext>
            </a:extLst>
          </p:cNvPr>
          <p:cNvSpPr>
            <a:spLocks noGrp="1"/>
          </p:cNvSpPr>
          <p:nvPr>
            <p:ph type="title" idx="4294967295"/>
          </p:nvPr>
        </p:nvSpPr>
        <p:spPr>
          <a:xfrm>
            <a:off x="563880" y="730885"/>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¡Empiece hoy mismo! </a:t>
            </a:r>
            <a:endParaRPr lang="es-ES_tradnl" noProof="1">
              <a:effectLst/>
            </a:endParaRPr>
          </a:p>
          <a:p>
            <a:endParaRPr lang="es-ES_trad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25758"/>
            <a:ext cx="11423738" cy="3416320"/>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¿Qué debo tener en cuenta cuando quiero crear una comunidad energética?</a:t>
            </a:r>
          </a:p>
          <a:p>
            <a:pPr marL="342900" indent="-342900" latinLnBrk="0">
              <a:buFont typeface="+mj-lt"/>
              <a:buAutoNum type="arabicPeriod"/>
            </a:pPr>
            <a:r>
              <a:rPr lang="en-US" sz="2400" dirty="0">
                <a:ea typeface="Public Sans"/>
                <a:cs typeface="Public Sans"/>
                <a:sym typeface="Public Sans"/>
              </a:rPr>
              <a:t>¿Qué otras cosas debo tener en cuenta al crear una comunidad energética?</a:t>
            </a:r>
          </a:p>
          <a:p>
            <a:pPr marL="342900" indent="-342900" latinLnBrk="0">
              <a:buFont typeface="+mj-lt"/>
              <a:buAutoNum type="arabicPeriod"/>
            </a:pPr>
            <a:r>
              <a:rPr lang="en-US" sz="2400" dirty="0">
                <a:ea typeface="Public Sans"/>
                <a:cs typeface="Public Sans"/>
                <a:sym typeface="Public Sans"/>
              </a:rPr>
              <a:t>¿Cuáles son los trámites clave para crear una comunidad energética?</a:t>
            </a:r>
          </a:p>
          <a:p>
            <a:pPr marL="342900" indent="-342900" latinLnBrk="0">
              <a:buFont typeface="+mj-lt"/>
              <a:buAutoNum type="arabicPeriod"/>
            </a:pPr>
            <a:r>
              <a:rPr lang="en-US" sz="2400" dirty="0">
                <a:ea typeface="Public Sans"/>
                <a:cs typeface="Public Sans"/>
                <a:sym typeface="Public Sans"/>
              </a:rPr>
              <a:t>¿Cómo puedo dirigir eficazmente una comunidad energética?</a:t>
            </a:r>
          </a:p>
          <a:p>
            <a:pPr marL="342900" indent="-342900" latinLnBrk="0">
              <a:buFont typeface="+mj-lt"/>
              <a:buAutoNum type="arabicPeriod"/>
            </a:pPr>
            <a:r>
              <a:rPr lang="en-US" sz="2400" dirty="0">
                <a:ea typeface="Public Sans"/>
                <a:cs typeface="Public Sans"/>
                <a:sym typeface="Public Sans"/>
              </a:rPr>
              <a:t>¿Qué equipo necesito para crear una comunidad energética?</a:t>
            </a:r>
          </a:p>
          <a:p>
            <a:pPr marL="342900" indent="-342900" latinLnBrk="0">
              <a:buFont typeface="+mj-lt"/>
              <a:buAutoNum type="arabicPeriod"/>
            </a:pPr>
            <a:r>
              <a:rPr lang="en-US" sz="2400" dirty="0">
                <a:ea typeface="Public Sans"/>
                <a:cs typeface="Public Sans"/>
                <a:sym typeface="Public Sans"/>
              </a:rPr>
              <a:t>¿Cómo es la pertenencia a una comunidad energética? </a:t>
            </a:r>
          </a:p>
          <a:p>
            <a:pPr marL="342900" indent="-342900" latinLnBrk="0">
              <a:buFont typeface="+mj-lt"/>
              <a:buAutoNum type="arabicPeriod"/>
            </a:pPr>
            <a:r>
              <a:rPr lang="en-US" sz="2400" dirty="0">
                <a:ea typeface="Public Sans"/>
                <a:cs typeface="Public Sans"/>
                <a:sym typeface="Public Sans"/>
              </a:rPr>
              <a:t>¿Qué financiación podría estar disponible para apoyar mi comunidad energética?</a:t>
            </a:r>
          </a:p>
          <a:p>
            <a:pPr marL="342900" indent="-342900" latinLnBrk="0">
              <a:buFont typeface="+mj-lt"/>
              <a:buAutoNum type="arabicPeriod"/>
            </a:pPr>
            <a:r>
              <a:rPr lang="en-US" sz="2400" dirty="0">
                <a:ea typeface="Public Sans"/>
                <a:cs typeface="Public Sans"/>
                <a:sym typeface="Public Sans"/>
              </a:rPr>
              <a:t>¿Cómo puedo colaborar de forma eficaz con la comunidad en general y con nuestras partes interesadas?</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4152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B96-1212-A54D-1C3D-0A4FD2673A27}"/>
              </a:ext>
            </a:extLst>
          </p:cNvPr>
          <p:cNvSpPr>
            <a:spLocks noGrp="1"/>
          </p:cNvSpPr>
          <p:nvPr>
            <p:ph type="title" idx="4294967295"/>
          </p:nvPr>
        </p:nvSpPr>
        <p:spPr>
          <a:xfrm>
            <a:off x="472440" y="691696"/>
            <a:ext cx="1171956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Creación de una comunidad energética: primeros pasos y consideraciones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51771" y="3256767"/>
            <a:ext cx="10233764" cy="1569660"/>
          </a:xfrm>
          <a:prstGeom prst="rect">
            <a:avLst/>
          </a:prstGeom>
          <a:noFill/>
        </p:spPr>
        <p:txBody>
          <a:bodyPr wrap="square" rtlCol="0">
            <a:spAutoFit/>
          </a:bodyPr>
          <a:lstStyle/>
          <a:p>
            <a:pPr algn="ctr" latinLnBrk="0"/>
            <a:r>
              <a:rPr lang="en-US" sz="4800" i="1" dirty="0">
                <a:solidFill>
                  <a:schemeClr val="accent5"/>
                </a:solidFill>
              </a:rPr>
              <a:t>¿Qué debo tener en cuenta cuando quiero crear una comunidad energética?</a:t>
            </a:r>
          </a:p>
        </p:txBody>
      </p:sp>
    </p:spTree>
    <p:extLst>
      <p:ext uri="{BB962C8B-B14F-4D97-AF65-F5344CB8AC3E}">
        <p14:creationId xmlns:p14="http://schemas.microsoft.com/office/powerpoint/2010/main" val="34091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F436A-F8FD-90A8-9480-CEDE0958B44B}"/>
              </a:ext>
            </a:extLst>
          </p:cNvPr>
          <p:cNvSpPr>
            <a:spLocks noGrp="1"/>
          </p:cNvSpPr>
          <p:nvPr>
            <p:ph type="title" idx="4294967295"/>
          </p:nvPr>
        </p:nvSpPr>
        <p:spPr>
          <a:xfrm>
            <a:off x="381000" y="616350"/>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Creación de una comunidad energética: primeros pasos y consideraciones - Preguntas iniciales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188942" y="2825330"/>
            <a:ext cx="7625576" cy="3785652"/>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err="1">
                <a:solidFill>
                  <a:srgbClr val="2B2C30"/>
                </a:solidFill>
                <a:ea typeface="Public Sans"/>
                <a:cs typeface="Public Sans"/>
              </a:rPr>
              <a:t>Piense</a:t>
            </a:r>
            <a:r>
              <a:rPr lang="en-GB" sz="2400" dirty="0">
                <a:solidFill>
                  <a:srgbClr val="2B2C30"/>
                </a:solidFill>
                <a:ea typeface="Public Sans"/>
                <a:cs typeface="Public Sans"/>
              </a:rPr>
              <a:t> en qué tipo de comunidad </a:t>
            </a:r>
            <a:r>
              <a:rPr lang="en-GB" sz="2400" dirty="0" err="1">
                <a:solidFill>
                  <a:srgbClr val="2B2C30"/>
                </a:solidFill>
                <a:ea typeface="Public Sans"/>
                <a:cs typeface="Public Sans"/>
              </a:rPr>
              <a:t>energética</a:t>
            </a:r>
            <a:r>
              <a:rPr lang="en-GB" sz="2400" dirty="0">
                <a:solidFill>
                  <a:srgbClr val="2B2C30"/>
                </a:solidFill>
                <a:ea typeface="Public Sans"/>
                <a:cs typeface="Public Sans"/>
              </a:rPr>
              <a:t> </a:t>
            </a:r>
            <a:r>
              <a:rPr lang="en-GB" sz="2400" dirty="0" err="1">
                <a:solidFill>
                  <a:srgbClr val="2B2C30"/>
                </a:solidFill>
                <a:ea typeface="Public Sans"/>
                <a:cs typeface="Public Sans"/>
              </a:rPr>
              <a:t>quiere</a:t>
            </a:r>
            <a:r>
              <a:rPr lang="en-GB" sz="2400" dirty="0">
                <a:solidFill>
                  <a:srgbClr val="2B2C30"/>
                </a:solidFill>
                <a:ea typeface="Public Sans"/>
                <a:cs typeface="Public Sans"/>
              </a:rPr>
              <a:t> crear. ¿Quién participará? ¿Cuál es la motivación para crear la comunidad energética?</a:t>
            </a:r>
          </a:p>
          <a:p>
            <a:pPr marL="342900" indent="-342900" latinLnBrk="0">
              <a:buFont typeface="Arial" panose="020B0604020202020204" pitchFamily="34" charset="0"/>
              <a:buChar char="•"/>
            </a:pPr>
            <a:r>
              <a:rPr lang="en-GB" sz="2400" dirty="0">
                <a:solidFill>
                  <a:srgbClr val="2B2C30"/>
                </a:solidFill>
                <a:ea typeface="Public Sans"/>
                <a:cs typeface="Public Sans"/>
              </a:rPr>
              <a:t>Infórmese sobre los diferentes tipos de comunidades energéticas, incluidas </a:t>
            </a:r>
            <a:r>
              <a:rPr lang="en-GB" sz="2400" dirty="0">
                <a:solidFill>
                  <a:srgbClr val="2B2C30"/>
                </a:solidFill>
                <a:ea typeface="Public Sans"/>
                <a:cs typeface="Public Sans"/>
                <a:hlinkClick r:id="rId3"/>
              </a:rPr>
              <a:t>las comunidades energéticas ciudadanas </a:t>
            </a:r>
            <a:r>
              <a:rPr lang="en-GB" sz="2400" dirty="0">
                <a:solidFill>
                  <a:srgbClr val="2B2C30"/>
                </a:solidFill>
                <a:ea typeface="Public Sans"/>
                <a:cs typeface="Public Sans"/>
              </a:rPr>
              <a:t>y </a:t>
            </a:r>
            <a:r>
              <a:rPr lang="en-GB" sz="2400" dirty="0">
                <a:solidFill>
                  <a:srgbClr val="2B2C30"/>
                </a:solidFill>
                <a:ea typeface="Public Sans"/>
                <a:cs typeface="Public Sans"/>
                <a:hlinkClick r:id="rId4"/>
              </a:rPr>
              <a:t>las comunidades de energía renovable</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rPr>
              <a:t>¿Qué tecnologías ya están implantadas o están previstas?</a:t>
            </a:r>
          </a:p>
          <a:p>
            <a:pPr marL="800100" lvl="1" indent="-342900" latinLnBrk="0">
              <a:buFont typeface="Arial" panose="020B0604020202020204" pitchFamily="34" charset="0"/>
              <a:buChar char="•"/>
            </a:pPr>
            <a:r>
              <a:rPr lang="en-GB" sz="2400" dirty="0">
                <a:solidFill>
                  <a:srgbClr val="2B2C30"/>
                </a:solidFill>
              </a:rPr>
              <a:t>Considere la posibilidad de utilizar energía fotovoltaica (PV) o paneles solares, almacenamiento y contadores inteligentes.</a:t>
            </a:r>
          </a:p>
        </p:txBody>
      </p:sp>
      <p:pic>
        <p:nvPicPr>
          <p:cNvPr id="2" name="Picture 1">
            <a:extLst>
              <a:ext uri="{FF2B5EF4-FFF2-40B4-BE49-F238E27FC236}">
                <a16:creationId xmlns:a16="http://schemas.microsoft.com/office/drawing/2014/main" id="{24149038-5011-C8F0-F47D-7E5C1A50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2815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09D-C8A6-2A87-0BA9-524CFB1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65D04-7611-CCEC-C1DF-2BE83FB8C3B9}"/>
              </a:ext>
            </a:extLst>
          </p:cNvPr>
          <p:cNvSpPr>
            <a:spLocks noGrp="1"/>
          </p:cNvSpPr>
          <p:nvPr>
            <p:ph type="title" idx="4294967295"/>
          </p:nvPr>
        </p:nvSpPr>
        <p:spPr>
          <a:xfrm>
            <a:off x="446314" y="60540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Creación de una comunidad energética: primeros pasos y consideraciones - Más preguntas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3B0539B-57A9-C3C8-B593-2F231507816A}"/>
              </a:ext>
            </a:extLst>
          </p:cNvPr>
          <p:cNvSpPr txBox="1"/>
          <p:nvPr/>
        </p:nvSpPr>
        <p:spPr>
          <a:xfrm>
            <a:off x="4040658" y="3164663"/>
            <a:ext cx="7773859" cy="2677656"/>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¿Quién gestionará la comunidad energética? </a:t>
            </a:r>
          </a:p>
          <a:p>
            <a:pPr marL="800100" lvl="1" indent="-342900" latinLnBrk="0">
              <a:buFont typeface="Arial" panose="020B0604020202020204" pitchFamily="34" charset="0"/>
              <a:buChar char="•"/>
            </a:pPr>
            <a:r>
              <a:rPr lang="en-GB" sz="2400" dirty="0">
                <a:solidFill>
                  <a:srgbClr val="2B2C30"/>
                </a:solidFill>
              </a:rPr>
              <a:t>¿La gestionará usted mismo o prefiere contratar a un proveedor externo?</a:t>
            </a:r>
          </a:p>
          <a:p>
            <a:pPr marL="342900" indent="-342900" latinLnBrk="0">
              <a:buFont typeface="Arial" panose="020B0604020202020204" pitchFamily="34" charset="0"/>
              <a:buChar char="•"/>
            </a:pPr>
            <a:r>
              <a:rPr lang="en-GB" sz="2400" dirty="0">
                <a:solidFill>
                  <a:srgbClr val="2B2C30"/>
                </a:solidFill>
                <a:ea typeface="Public Sans"/>
                <a:cs typeface="Public Sans"/>
              </a:rPr>
              <a:t>¿Quién puede ayudarle?</a:t>
            </a:r>
            <a:endParaRPr lang="en-GB" sz="2400" dirty="0"/>
          </a:p>
          <a:p>
            <a:pPr marL="800100" lvl="1" indent="-342900" latinLnBrk="0">
              <a:buFont typeface="Arial" panose="020B0604020202020204" pitchFamily="34" charset="0"/>
              <a:buChar char="•"/>
            </a:pPr>
            <a:r>
              <a:rPr lang="en-GB" sz="2400" dirty="0">
                <a:solidFill>
                  <a:srgbClr val="2B2C30"/>
                </a:solidFill>
              </a:rPr>
              <a:t>Es posible que existan agencias regionales o nacionales de energía o financiación, así como ejemplos de buenas prácticas que pueda utilizar como inspiración o apoyo. </a:t>
            </a:r>
          </a:p>
        </p:txBody>
      </p:sp>
      <p:pic>
        <p:nvPicPr>
          <p:cNvPr id="7" name="Picture 6">
            <a:extLst>
              <a:ext uri="{FF2B5EF4-FFF2-40B4-BE49-F238E27FC236}">
                <a16:creationId xmlns:a16="http://schemas.microsoft.com/office/drawing/2014/main" id="{5B741DAB-D366-E8FD-C3A8-F8E35D050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5464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8E7AF-C56F-5EE8-0B9B-321E906062A9}"/>
              </a:ext>
            </a:extLst>
          </p:cNvPr>
          <p:cNvSpPr>
            <a:spLocks noGrp="1"/>
          </p:cNvSpPr>
          <p:nvPr>
            <p:ph type="title" idx="4294967295"/>
          </p:nvPr>
        </p:nvSpPr>
        <p:spPr>
          <a:xfrm>
            <a:off x="569934" y="757011"/>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Creación de una comunidad energética: otras consideraciones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¿Qué más debo tener en cuenta al crear una comunidad energética?</a:t>
            </a:r>
          </a:p>
        </p:txBody>
      </p:sp>
    </p:spTree>
    <p:extLst>
      <p:ext uri="{BB962C8B-B14F-4D97-AF65-F5344CB8AC3E}">
        <p14:creationId xmlns:p14="http://schemas.microsoft.com/office/powerpoint/2010/main" val="3784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25029-9170-CE05-89C0-3167A1411914}"/>
              </a:ext>
            </a:extLst>
          </p:cNvPr>
          <p:cNvSpPr>
            <a:spLocks noGrp="1"/>
          </p:cNvSpPr>
          <p:nvPr>
            <p:ph type="title" idx="4294967295"/>
          </p:nvPr>
        </p:nvSpPr>
        <p:spPr>
          <a:xfrm>
            <a:off x="508345" y="743948"/>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Creación de una comunidad energética: otras consideraciones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6237962" y="2481016"/>
            <a:ext cx="5576555" cy="3785652"/>
          </a:xfrm>
          <a:prstGeom prst="rect">
            <a:avLst/>
          </a:prstGeom>
          <a:noFill/>
        </p:spPr>
        <p:txBody>
          <a:bodyPr wrap="square" rtlCol="0">
            <a:spAutoFit/>
          </a:bodyPr>
          <a:lstStyle/>
          <a:p>
            <a:pPr latinLnBrk="0"/>
            <a:r>
              <a:rPr lang="en-GB" sz="2400" dirty="0">
                <a:ea typeface="Public Sans"/>
                <a:cs typeface="Public Sans"/>
                <a:sym typeface="Public Sans"/>
              </a:rPr>
              <a:t>Es fundamental tener en cuenta cómo gestionará su comunidad energética. Tenga en cuenta los siguientes aspectos clave:</a:t>
            </a:r>
          </a:p>
          <a:p>
            <a:pPr latinLnBrk="0"/>
            <a:endParaRPr lang="en-GB" sz="2400" dirty="0">
              <a:ea typeface="Public Sans"/>
              <a:cs typeface="Public Sans"/>
            </a:endParaRPr>
          </a:p>
          <a:p>
            <a:pPr marL="342900" indent="-342900" latinLnBrk="0">
              <a:buFont typeface="Arial" panose="020B0604020202020204" pitchFamily="34" charset="0"/>
              <a:buChar char="•"/>
            </a:pPr>
            <a:r>
              <a:rPr lang="en-GB" sz="2400" dirty="0"/>
              <a:t>Un marco sólido y claro.</a:t>
            </a:r>
          </a:p>
          <a:p>
            <a:pPr marL="342900" indent="-342900" latinLnBrk="0">
              <a:buFont typeface="Arial" panose="020B0604020202020204" pitchFamily="34" charset="0"/>
              <a:buChar char="•"/>
            </a:pPr>
            <a:r>
              <a:rPr lang="en-GB" sz="2400" dirty="0"/>
              <a:t>Activos financieros.</a:t>
            </a:r>
          </a:p>
          <a:p>
            <a:pPr marL="342900" indent="-342900" latinLnBrk="0">
              <a:buFont typeface="Arial" panose="020B0604020202020204" pitchFamily="34" charset="0"/>
              <a:buChar char="•"/>
            </a:pPr>
            <a:r>
              <a:rPr lang="en-GB" sz="2400" dirty="0"/>
              <a:t>Participación de la comunidad y de las partes interesadas.</a:t>
            </a:r>
          </a:p>
          <a:p>
            <a:pPr marL="342900" indent="-342900" latinLnBrk="0">
              <a:buFont typeface="Arial" panose="020B0604020202020204" pitchFamily="34" charset="0"/>
              <a:buChar char="•"/>
            </a:pPr>
            <a:r>
              <a:rPr lang="en-GB" sz="2400" dirty="0"/>
              <a:t>¿Gestión operativa?</a:t>
            </a:r>
          </a:p>
          <a:p>
            <a:pPr marL="342900" indent="-342900" latinLnBrk="0">
              <a:buFont typeface="Arial" panose="020B0604020202020204" pitchFamily="34" charset="0"/>
              <a:buChar char="•"/>
            </a:pPr>
            <a:r>
              <a:rPr lang="en-GB" sz="2400" dirty="0"/>
              <a:t>Escalabilidad y crecimiento futuro.</a:t>
            </a:r>
          </a:p>
        </p:txBody>
      </p:sp>
      <p:pic>
        <p:nvPicPr>
          <p:cNvPr id="7" name="Picture 6">
            <a:extLst>
              <a:ext uri="{FF2B5EF4-FFF2-40B4-BE49-F238E27FC236}">
                <a16:creationId xmlns:a16="http://schemas.microsoft.com/office/drawing/2014/main" id="{9AAB25C1-AB87-5A13-0B39-9DD224FE80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1" y="2397999"/>
            <a:ext cx="5388664" cy="3951687"/>
          </a:xfrm>
          <a:prstGeom prst="rect">
            <a:avLst/>
          </a:prstGeom>
        </p:spPr>
      </p:pic>
    </p:spTree>
    <p:extLst>
      <p:ext uri="{BB962C8B-B14F-4D97-AF65-F5344CB8AC3E}">
        <p14:creationId xmlns:p14="http://schemas.microsoft.com/office/powerpoint/2010/main" val="3281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1DC3D29B-02C5-48E7-A695-2FC430ED9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375</TotalTime>
  <Words>4078</Words>
  <Application>Microsoft Macintosh PowerPoint</Application>
  <PresentationFormat>Widescreen</PresentationFormat>
  <Paragraphs>334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Arial,Sans-Serif</vt:lpstr>
      <vt:lpstr>Calibri</vt:lpstr>
      <vt:lpstr>Public Sans</vt:lpstr>
      <vt:lpstr>Every1 slide master</vt:lpstr>
      <vt:lpstr>Consejos útiles, trucos  y herramientas útiles... Para ayudarte a la creación de su comunidad energética</vt:lpstr>
      <vt:lpstr>Introducción</vt:lpstr>
      <vt:lpstr>Esta presentación</vt:lpstr>
      <vt:lpstr>¡Empiece hoy mismo!  </vt:lpstr>
      <vt:lpstr>Creación de una comunidad energética: primeros pasos y consideraciones - Introducción </vt:lpstr>
      <vt:lpstr>Creación de una comunidad energética: primeros pasos y consideraciones - Preguntas iniciales </vt:lpstr>
      <vt:lpstr>Creación de una comunidad energética: primeros pasos y consideraciones - Más preguntas </vt:lpstr>
      <vt:lpstr>Creación de una comunidad energética: otras consideraciones - Introducción </vt:lpstr>
      <vt:lpstr>Creación de una comunidad energética: otras consideraciones </vt:lpstr>
      <vt:lpstr>Creación de una comunidad energética: organización formal - Introducción </vt:lpstr>
      <vt:lpstr>Creación de una comunidad energética: organización formal </vt:lpstr>
      <vt:lpstr>Creación de una comunidad energética: Liderazgo -  Introducción </vt:lpstr>
      <vt:lpstr>Crear una comunidad energética: Liderazgo </vt:lpstr>
      <vt:lpstr>Creación de una comunidad energética: Recursos - Introducción </vt:lpstr>
      <vt:lpstr>Creación de una comunidad energética: Recursos  </vt:lpstr>
      <vt:lpstr>Creación de una comunidad energética: sus miembros - Introducción  </vt:lpstr>
      <vt:lpstr>Creación de una comunidad energética: sus miembros  </vt:lpstr>
      <vt:lpstr>Creación de una comunidad energética: Financiación - Introducción </vt:lpstr>
      <vt:lpstr>Creación de una comunidad energética: Financiación - Preguntas </vt:lpstr>
      <vt:lpstr>Creación de una comunidad energética: financiación - Opciones </vt:lpstr>
      <vt:lpstr>Creación de una comunidad energética: Participación de la comunidad y las partes interesadas - Introducción </vt:lpstr>
      <vt:lpstr>Creación de una comunidad energética: Participación de la comunidad y las partes interesadas - Preguntas </vt:lpstr>
      <vt:lpstr>Creación de una comunidad energética: Participación de la comunidad y las partes interesadas: buenas prácticas. </vt:lpstr>
      <vt:lpstr>Próximos pasos 1 </vt:lpstr>
      <vt:lpstr>Próximos pasos 2 </vt:lpstr>
      <vt:lpstr>Agradecimientos 1 </vt:lpstr>
      <vt:lpstr>Agradecimientos 2 </vt:lpstr>
      <vt:lpstr>¡Gracias!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2026-03-17T07:50:56Z</dcterms:modified>
  <cp:category/>
</cp:coreProperties>
</file>