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19"/>
  </p:notesMasterIdLst>
  <p:sldIdLst>
    <p:sldId id="266" r:id="rId3"/>
    <p:sldId id="278" r:id="rId4"/>
    <p:sldId id="461" r:id="rId5"/>
    <p:sldId id="474" r:id="rId6"/>
    <p:sldId id="480" r:id="rId7"/>
    <p:sldId id="473" r:id="rId8"/>
    <p:sldId id="472" r:id="rId9"/>
    <p:sldId id="471" r:id="rId10"/>
    <p:sldId id="481" r:id="rId11"/>
    <p:sldId id="482" r:id="rId12"/>
    <p:sldId id="468" r:id="rId13"/>
    <p:sldId id="467" r:id="rId14"/>
    <p:sldId id="466" r:id="rId15"/>
    <p:sldId id="465" r:id="rId16"/>
    <p:sldId id="47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4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6360B-0EDB-7AB4-9B95-5EF20522AFB5}" v="29" dt="2026-01-15T06:10:25.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9" autoAdjust="0"/>
  </p:normalViewPr>
  <p:slideViewPr>
    <p:cSldViewPr snapToGrid="0">
      <p:cViewPr varScale="1">
        <p:scale>
          <a:sx n="48" d="100"/>
          <a:sy n="48" d="100"/>
        </p:scale>
        <p:origin x="13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mayehu Woldeamanuel" userId="S::alemayehu.agizew@wri.org::29d2db0c-a888-4ede-9837-5755a0962163" providerId="AD" clId="Web-{B436360B-0EDB-7AB4-9B95-5EF20522AFB5}"/>
    <pc:docChg chg="modSld">
      <pc:chgData name="Alemayehu Woldeamanuel" userId="S::alemayehu.agizew@wri.org::29d2db0c-a888-4ede-9837-5755a0962163" providerId="AD" clId="Web-{B436360B-0EDB-7AB4-9B95-5EF20522AFB5}" dt="2026-01-15T06:10:25.315" v="12" actId="20577"/>
      <pc:docMkLst>
        <pc:docMk/>
      </pc:docMkLst>
      <pc:sldChg chg="modSp">
        <pc:chgData name="Alemayehu Woldeamanuel" userId="S::alemayehu.agizew@wri.org::29d2db0c-a888-4ede-9837-5755a0962163" providerId="AD" clId="Web-{B436360B-0EDB-7AB4-9B95-5EF20522AFB5}" dt="2026-01-15T06:10:25.315" v="12" actId="20577"/>
        <pc:sldMkLst>
          <pc:docMk/>
          <pc:sldMk cId="169286684" sldId="269"/>
        </pc:sldMkLst>
        <pc:spChg chg="mod">
          <ac:chgData name="Alemayehu Woldeamanuel" userId="S::alemayehu.agizew@wri.org::29d2db0c-a888-4ede-9837-5755a0962163" providerId="AD" clId="Web-{B436360B-0EDB-7AB4-9B95-5EF20522AFB5}" dt="2026-01-15T06:10:25.315" v="12" actId="20577"/>
          <ac:spMkLst>
            <pc:docMk/>
            <pc:sldMk cId="169286684" sldId="269"/>
            <ac:spMk id="4" creationId="{49F2405F-B3F7-809D-3B34-7B64C756CB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3F51D-777E-43A8-9878-C547B1FA9981}" type="slidenum">
              <a:rPr lang="en-US" smtClean="0"/>
              <a:t>1</a:t>
            </a:fld>
            <a:endParaRPr lang="en-US"/>
          </a:p>
        </p:txBody>
      </p:sp>
    </p:spTree>
    <p:extLst>
      <p:ext uri="{BB962C8B-B14F-4D97-AF65-F5344CB8AC3E}">
        <p14:creationId xmlns:p14="http://schemas.microsoft.com/office/powerpoint/2010/main" val="356453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F2AA-AEEB-6F75-70A6-DE814CE1A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FADE0-C3FF-D3B1-7D6C-DFF6900ABA4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6CED51-6519-09C8-EEDC-BB1C53070C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CC6B1E6-0547-3380-4A18-F92DDC7FDE65}"/>
              </a:ext>
            </a:extLst>
          </p:cNvPr>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733882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60318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14308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dirty="0">
                <a:latin typeface="Open Sans" panose="020B0606030504020204" pitchFamily="34" charset="0"/>
                <a:ea typeface="Open Sans" panose="020B0606030504020204" pitchFamily="34" charset="0"/>
                <a:cs typeface="Open Sans" panose="020B0606030504020204" pitchFamily="34" charset="0"/>
              </a:rPr>
              <a:t>higher resolution </a:t>
            </a:r>
            <a:r>
              <a:rPr lang="en-US" sz="2000" dirty="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dirty="0">
                <a:latin typeface="Open Sans" panose="020B0606030504020204" pitchFamily="34" charset="0"/>
                <a:ea typeface="Open Sans" panose="020B0606030504020204" pitchFamily="34" charset="0"/>
                <a:cs typeface="Open Sans" panose="020B0606030504020204" pitchFamily="34" charset="0"/>
              </a:rPr>
              <a:t>Resampling</a:t>
            </a:r>
            <a:r>
              <a:rPr lang="en-US" sz="2000" dirty="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dirty="0" err="1">
                <a:latin typeface="Open Sans" panose="020B0606030504020204" pitchFamily="34" charset="0"/>
                <a:ea typeface="Open Sans" panose="020B0606030504020204" pitchFamily="34" charset="0"/>
                <a:cs typeface="Open Sans" panose="020B0606030504020204" pitchFamily="34" charset="0"/>
              </a:rPr>
              <a:t>r.resamp.stats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240617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163492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4FFA5-1283-F490-E897-9D0A5831F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A315A-DCE0-147D-8C09-A9C08F57D6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73E5C0B-A334-04D8-954E-2C0E414334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330461-34D9-EA25-6EDE-34A57B3096FC}"/>
              </a:ext>
            </a:extLst>
          </p:cNvPr>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349898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Arial" panose="020B0604020202020204" pitchFamily="34" charset="0"/>
              </a:rPr>
              <a:t>This lecture has four Intended Learning Outcomes.</a:t>
            </a:r>
            <a:r>
              <a:rPr lang="en-US" sz="1200" b="0" dirty="0">
                <a:solidFill>
                  <a:srgbClr val="27915C"/>
                </a:solidFill>
                <a:effectLst/>
                <a:latin typeface="Calibri" panose="020F0502020204030204" pitchFamily="34" charset="0"/>
                <a:ea typeface="Arial" panose="020B0604020202020204" pitchFamily="34" charset="0"/>
              </a:rPr>
              <a:t> </a:t>
            </a:r>
            <a:r>
              <a:rPr lang="en-ZA" sz="1200" b="0" dirty="0">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a:t>
            </a:r>
            <a:endParaRPr lang="en-US" sz="1200" b="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solidFill>
                <a:srgbClr val="27915C"/>
              </a:solidFill>
              <a:effectLst/>
              <a:latin typeface="Arial" panose="020B0604020202020204" pitchFamily="34" charset="0"/>
              <a:ea typeface="Calibri" panose="020F0502020204030204" pitchFamily="34" charset="0"/>
              <a:cs typeface="+mn-cs"/>
            </a:endParaRPr>
          </a:p>
          <a:p>
            <a:pPr marL="0" marR="0">
              <a:lnSpc>
                <a:spcPct val="115000"/>
              </a:lnSpc>
              <a:spcBef>
                <a:spcPts val="0"/>
              </a:spcBef>
              <a:spcAft>
                <a:spcPts val="0"/>
              </a:spcAft>
            </a:pPr>
            <a:r>
              <a:rPr lang="en-US" sz="1200" dirty="0">
                <a:latin typeface="Open Sans"/>
                <a:ea typeface="+mn-lt"/>
                <a:cs typeface="+mn-lt"/>
              </a:rPr>
              <a:t>Differentiate the key functions of the EAE front-end</a:t>
            </a:r>
          </a:p>
          <a:p>
            <a:pPr marL="0" marR="0">
              <a:lnSpc>
                <a:spcPct val="115000"/>
              </a:lnSpc>
              <a:spcBef>
                <a:spcPts val="0"/>
              </a:spcBef>
              <a:spcAft>
                <a:spcPts val="0"/>
              </a:spcAft>
            </a:pPr>
            <a:r>
              <a:rPr lang="en-US" sz="1200" dirty="0">
                <a:latin typeface="Open Sans"/>
                <a:ea typeface="+mn-lt"/>
                <a:cs typeface="+mn-lt"/>
              </a:rPr>
              <a:t>Explore the categories, layers and features of the data</a:t>
            </a:r>
          </a:p>
          <a:p>
            <a:pPr marL="0" marR="0">
              <a:lnSpc>
                <a:spcPct val="115000"/>
              </a:lnSpc>
              <a:spcBef>
                <a:spcPts val="0"/>
              </a:spcBef>
              <a:spcAft>
                <a:spcPts val="0"/>
              </a:spcAft>
            </a:pPr>
            <a:r>
              <a:rPr lang="en-US" sz="1200" dirty="0">
                <a:latin typeface="Open Sans"/>
                <a:ea typeface="+mn-lt"/>
                <a:cs typeface="+mn-lt"/>
              </a:rPr>
              <a:t>Identify the analytical indices and results of EAE</a:t>
            </a:r>
          </a:p>
          <a:p>
            <a:pPr marL="0" marR="0">
              <a:lnSpc>
                <a:spcPct val="115000"/>
              </a:lnSpc>
              <a:spcBef>
                <a:spcPts val="0"/>
              </a:spcBef>
              <a:spcAft>
                <a:spcPts val="0"/>
              </a:spcAft>
            </a:pPr>
            <a:r>
              <a:rPr lang="en-US" sz="1200" dirty="0">
                <a:latin typeface="Open Sans"/>
                <a:ea typeface="+mn-lt"/>
                <a:cs typeface="+mn-lt"/>
              </a:rPr>
              <a:t>Make multi-criteria analysis based on different scenarios</a:t>
            </a: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r>
              <a:rPr lang="en-US" sz="1200" dirty="0">
                <a:solidFill>
                  <a:srgbClr val="27915C"/>
                </a:solidFill>
                <a:effectLst/>
                <a:latin typeface="Calibri" panose="020F0502020204030204" pitchFamily="34" charset="0"/>
                <a:ea typeface="Calibri" panose="020F0502020204030204" pitchFamily="34" charset="0"/>
              </a:rPr>
              <a:t>These learning outcomes will be important to understand the context of the course.</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Light" panose="020F0302020204030204" pitchFamily="34" charset="0"/>
                <a:ea typeface="Calibri" panose="020F0502020204030204" pitchFamily="34" charset="0"/>
                <a:cs typeface="Times New Roman" panose="02020603050405020304" pitchFamily="18" charset="0"/>
              </a:rPr>
              <a:t>Beyond its visualization and analytical capabilities, EAE functions as a dynamic geographic information system and data repository which reduces software engineering and data transaction costs for both data providers and users. Its unique backend infrastructure comes with an easy to navigate Content Management System and allows administrative users with limited or no GIS and programming expertise to add data and metadata in a simple manner.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36908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7652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CE4B-42B3-9AA2-6E3C-833578386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012FB-BBA2-10F4-D919-96D909443C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E4607F-F72F-B364-C3BF-0C3BB09736BD}"/>
              </a:ext>
            </a:extLst>
          </p:cNvPr>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a:extLst>
              <a:ext uri="{FF2B5EF4-FFF2-40B4-BE49-F238E27FC236}">
                <a16:creationId xmlns:a16="http://schemas.microsoft.com/office/drawing/2014/main" id="{F59423D7-7EC2-BED9-6C4B-3525C6F51239}"/>
              </a:ext>
            </a:extLst>
          </p:cNvPr>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0865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br>
              <a:rPr lang="en-US" sz="2800" b="0" i="0" dirty="0">
                <a:effectLst/>
                <a:latin typeface="Söhne"/>
              </a:rPr>
            </a:b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68047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800" b="0" i="0" dirty="0">
                <a:solidFill>
                  <a:srgbClr val="000000"/>
                </a:solidFill>
                <a:effectLst/>
                <a:latin typeface="Söhne"/>
              </a:rPr>
              <a:t>The EAE </a:t>
            </a:r>
            <a:r>
              <a:rPr lang="en-US" sz="2800" dirty="0">
                <a:solidFill>
                  <a:srgbClr val="000000"/>
                </a:solidFill>
                <a:latin typeface="Söhne"/>
              </a:rPr>
              <a:t>front-end</a:t>
            </a:r>
            <a:r>
              <a:rPr lang="en-US" sz="2800" b="0" i="0" dirty="0">
                <a:solidFill>
                  <a:srgbClr val="000000"/>
                </a:solidFill>
                <a:effectLst/>
                <a:latin typeface="Söhne"/>
              </a:rPr>
              <a:t> comprises a range of essential functionalities designed to </a:t>
            </a:r>
            <a:r>
              <a:rPr lang="en-US" sz="2800" dirty="0">
                <a:solidFill>
                  <a:srgbClr val="000000"/>
                </a:solidFill>
                <a:latin typeface="Söhne"/>
              </a:rPr>
              <a:t>allow users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27269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a:t>
            </a:r>
          </a:p>
          <a:p>
            <a:br>
              <a:rPr lang="en-US" sz="2800" b="0" i="0">
                <a:effectLst/>
                <a:latin typeface="Söhne"/>
              </a:rPr>
            </a:b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13669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18337-EEC0-BBA1-2A26-E2BA917EE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76091-FE21-44AE-7D9E-E705F42A60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FFD1492-D634-6CF8-6F95-70F01C7D48CC}"/>
              </a:ext>
            </a:extLst>
          </p:cNvPr>
          <p:cNvSpPr>
            <a:spLocks noGrp="1"/>
          </p:cNvSpPr>
          <p:nvPr>
            <p:ph type="body" idx="1"/>
          </p:nvPr>
        </p:nvSpPr>
        <p:spPr/>
        <p:txBody>
          <a:bodyPr/>
          <a:lstStyle/>
          <a:p>
            <a:pPr algn="l"/>
            <a:r>
              <a:rPr lang="en-US" sz="2800" b="0" i="0" dirty="0">
                <a:solidFill>
                  <a:srgbClr val="000000"/>
                </a:solidFill>
                <a:effectLst/>
                <a:latin typeface="Söhne"/>
              </a:rPr>
              <a:t>The EAE </a:t>
            </a:r>
            <a:r>
              <a:rPr lang="en-US" sz="2800" dirty="0">
                <a:solidFill>
                  <a:srgbClr val="000000"/>
                </a:solidFill>
                <a:latin typeface="Söhne"/>
              </a:rPr>
              <a:t>front-end</a:t>
            </a:r>
            <a:r>
              <a:rPr lang="en-US" sz="2800" b="0" i="0" dirty="0">
                <a:solidFill>
                  <a:srgbClr val="000000"/>
                </a:solidFill>
                <a:effectLst/>
                <a:latin typeface="Söhne"/>
              </a:rPr>
              <a:t> comprises</a:t>
            </a:r>
          </a:p>
          <a:p>
            <a:br>
              <a:rPr lang="en-US" sz="2800" b="0" i="0" dirty="0">
                <a:effectLst/>
                <a:latin typeface="Söhne"/>
              </a:rPr>
            </a:br>
            <a:endParaRPr lang="en-US" b="0" dirty="0"/>
          </a:p>
        </p:txBody>
      </p:sp>
      <p:sp>
        <p:nvSpPr>
          <p:cNvPr id="4" name="Slide Number Placeholder 3">
            <a:extLst>
              <a:ext uri="{FF2B5EF4-FFF2-40B4-BE49-F238E27FC236}">
                <a16:creationId xmlns:a16="http://schemas.microsoft.com/office/drawing/2014/main" id="{C95A32DE-CF11-DFC7-B32A-0F0665EC02A9}"/>
              </a:ext>
            </a:extLst>
          </p:cNvPr>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212061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4/24/2026</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4</a:t>
            </a:r>
            <a:br>
              <a:rPr lang="en-US" sz="3200" b="1" dirty="0"/>
            </a:br>
            <a:r>
              <a:rPr lang="en-US" sz="3200" b="1" dirty="0">
                <a:solidFill>
                  <a:schemeClr val="tx1"/>
                </a:solidFill>
              </a:rPr>
              <a:t>ENERGY ACCESS EXPLORER FRONT-END</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3"/>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814A9-193A-3CD5-CCA0-DC85087A2A3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419B2E-67F8-B4F0-5F82-CB6B3F5DA76B}"/>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08D58698-CB6B-090B-97BA-24286712EF6B}"/>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
        <p:nvSpPr>
          <p:cNvPr id="16" name="Rectangle 15">
            <a:extLst>
              <a:ext uri="{FF2B5EF4-FFF2-40B4-BE49-F238E27FC236}">
                <a16:creationId xmlns:a16="http://schemas.microsoft.com/office/drawing/2014/main" id="{F2C4FFCD-F7A0-2056-13BC-357ABAEA9DC6}"/>
              </a:ext>
            </a:extLst>
          </p:cNvPr>
          <p:cNvSpPr/>
          <p:nvPr/>
        </p:nvSpPr>
        <p:spPr>
          <a:xfrm>
            <a:off x="1026322" y="650659"/>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Analysis View</a:t>
            </a:r>
          </a:p>
        </p:txBody>
      </p:sp>
      <p:pic>
        <p:nvPicPr>
          <p:cNvPr id="7" name="Picture 6">
            <a:extLst>
              <a:ext uri="{FF2B5EF4-FFF2-40B4-BE49-F238E27FC236}">
                <a16:creationId xmlns:a16="http://schemas.microsoft.com/office/drawing/2014/main" id="{39B5794D-8D6E-16EA-3817-BB775F95DC33}"/>
              </a:ext>
            </a:extLst>
          </p:cNvPr>
          <p:cNvPicPr>
            <a:picLocks noChangeAspect="1"/>
          </p:cNvPicPr>
          <p:nvPr/>
        </p:nvPicPr>
        <p:blipFill>
          <a:blip r:embed="rId3"/>
          <a:stretch>
            <a:fillRect/>
          </a:stretch>
        </p:blipFill>
        <p:spPr>
          <a:xfrm>
            <a:off x="256899" y="1039200"/>
            <a:ext cx="11564232" cy="5416006"/>
          </a:xfrm>
          <a:prstGeom prst="rect">
            <a:avLst/>
          </a:prstGeom>
        </p:spPr>
      </p:pic>
      <p:sp>
        <p:nvSpPr>
          <p:cNvPr id="8" name="Rectangle 7">
            <a:extLst>
              <a:ext uri="{FF2B5EF4-FFF2-40B4-BE49-F238E27FC236}">
                <a16:creationId xmlns:a16="http://schemas.microsoft.com/office/drawing/2014/main" id="{B329143A-B84E-ABD3-AB89-FF0178DBB11D}"/>
              </a:ext>
            </a:extLst>
          </p:cNvPr>
          <p:cNvSpPr/>
          <p:nvPr/>
        </p:nvSpPr>
        <p:spPr>
          <a:xfrm>
            <a:off x="9243096" y="2080592"/>
            <a:ext cx="2392313" cy="469286"/>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0" name="Rectangle 9">
            <a:extLst>
              <a:ext uri="{FF2B5EF4-FFF2-40B4-BE49-F238E27FC236}">
                <a16:creationId xmlns:a16="http://schemas.microsoft.com/office/drawing/2014/main" id="{C0584CDB-902F-9F52-27C5-7BFBFA28B8F2}"/>
              </a:ext>
            </a:extLst>
          </p:cNvPr>
          <p:cNvSpPr/>
          <p:nvPr/>
        </p:nvSpPr>
        <p:spPr>
          <a:xfrm>
            <a:off x="9243096" y="2589634"/>
            <a:ext cx="2392313" cy="388541"/>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1" name="TextBox 6">
            <a:extLst>
              <a:ext uri="{FF2B5EF4-FFF2-40B4-BE49-F238E27FC236}">
                <a16:creationId xmlns:a16="http://schemas.microsoft.com/office/drawing/2014/main" id="{2374FAB8-A1FD-75D5-D814-FEB9C80BF8CA}"/>
              </a:ext>
            </a:extLst>
          </p:cNvPr>
          <p:cNvSpPr txBox="1"/>
          <p:nvPr/>
        </p:nvSpPr>
        <p:spPr>
          <a:xfrm>
            <a:off x="6096001" y="2080592"/>
            <a:ext cx="3147096" cy="36933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C00000"/>
                </a:solidFill>
              </a:rPr>
              <a:t>Generate summary</a:t>
            </a:r>
            <a:r>
              <a:rPr lang="en-US" sz="1800" b="1" dirty="0">
                <a:solidFill>
                  <a:srgbClr val="C00000"/>
                </a:solidFill>
              </a:rPr>
              <a:t> reports</a:t>
            </a:r>
          </a:p>
        </p:txBody>
      </p:sp>
      <p:sp>
        <p:nvSpPr>
          <p:cNvPr id="13" name="TextBox 6">
            <a:extLst>
              <a:ext uri="{FF2B5EF4-FFF2-40B4-BE49-F238E27FC236}">
                <a16:creationId xmlns:a16="http://schemas.microsoft.com/office/drawing/2014/main" id="{6F359930-1CF9-8527-B64D-1D0048C9B10D}"/>
              </a:ext>
            </a:extLst>
          </p:cNvPr>
          <p:cNvSpPr txBox="1"/>
          <p:nvPr/>
        </p:nvSpPr>
        <p:spPr>
          <a:xfrm>
            <a:off x="5817705" y="2521538"/>
            <a:ext cx="3425392" cy="36933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C00000"/>
                </a:solidFill>
              </a:rPr>
              <a:t>Save and Share the analysis</a:t>
            </a:r>
            <a:endParaRPr lang="en-US" sz="1800" b="1" dirty="0">
              <a:solidFill>
                <a:srgbClr val="C00000"/>
              </a:solidFill>
            </a:endParaRPr>
          </a:p>
        </p:txBody>
      </p:sp>
      <p:sp>
        <p:nvSpPr>
          <p:cNvPr id="14" name="Rectangle 13">
            <a:extLst>
              <a:ext uri="{FF2B5EF4-FFF2-40B4-BE49-F238E27FC236}">
                <a16:creationId xmlns:a16="http://schemas.microsoft.com/office/drawing/2014/main" id="{6D7638A4-5390-EC4B-FAE2-8D6E98FD5181}"/>
              </a:ext>
            </a:extLst>
          </p:cNvPr>
          <p:cNvSpPr/>
          <p:nvPr/>
        </p:nvSpPr>
        <p:spPr>
          <a:xfrm>
            <a:off x="9144000" y="3127512"/>
            <a:ext cx="2491409" cy="3327693"/>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7" name="TextBox 6">
            <a:extLst>
              <a:ext uri="{FF2B5EF4-FFF2-40B4-BE49-F238E27FC236}">
                <a16:creationId xmlns:a16="http://schemas.microsoft.com/office/drawing/2014/main" id="{DF3412D7-7F70-2EBA-ED77-B322FE10A62D}"/>
              </a:ext>
            </a:extLst>
          </p:cNvPr>
          <p:cNvSpPr txBox="1"/>
          <p:nvPr/>
        </p:nvSpPr>
        <p:spPr>
          <a:xfrm>
            <a:off x="5996904" y="4507084"/>
            <a:ext cx="3147096" cy="36933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C00000"/>
                </a:solidFill>
              </a:rPr>
              <a:t>Analysis dashboard</a:t>
            </a:r>
            <a:endParaRPr lang="en-US" sz="1800" b="1" dirty="0">
              <a:solidFill>
                <a:srgbClr val="C00000"/>
              </a:solidFill>
            </a:endParaRPr>
          </a:p>
        </p:txBody>
      </p:sp>
    </p:spTree>
    <p:extLst>
      <p:ext uri="{BB962C8B-B14F-4D97-AF65-F5344CB8AC3E}">
        <p14:creationId xmlns:p14="http://schemas.microsoft.com/office/powerpoint/2010/main" val="215901538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676652" y="103102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Analytical Indices</a:t>
            </a:r>
          </a:p>
        </p:txBody>
      </p:sp>
      <p:sp>
        <p:nvSpPr>
          <p:cNvPr id="8" name="TextBox 7">
            <a:extLst>
              <a:ext uri="{FF2B5EF4-FFF2-40B4-BE49-F238E27FC236}">
                <a16:creationId xmlns:a16="http://schemas.microsoft.com/office/drawing/2014/main" id="{27DB2764-68C4-2B88-128B-0A34FD1FDD2A}"/>
              </a:ext>
            </a:extLst>
          </p:cNvPr>
          <p:cNvSpPr txBox="1"/>
          <p:nvPr/>
        </p:nvSpPr>
        <p:spPr>
          <a:xfrm>
            <a:off x="676652" y="1334100"/>
            <a:ext cx="9812783" cy="4955203"/>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There are 4 indices</a:t>
            </a:r>
            <a:r>
              <a:rPr lang="en-US" sz="2000" b="1" dirty="0">
                <a:latin typeface="+mj-lt"/>
                <a:ea typeface="Open Sans" panose="020B0606030504020204" pitchFamily="34" charset="0"/>
                <a:cs typeface="Open Sans" panose="020B0606030504020204" pitchFamily="34" charset="0"/>
              </a:rPr>
              <a:t> </a:t>
            </a:r>
            <a:r>
              <a:rPr lang="en-US" sz="2000" dirty="0">
                <a:latin typeface="+mj-lt"/>
                <a:ea typeface="Open Sans" panose="020B0606030504020204" pitchFamily="34" charset="0"/>
                <a:cs typeface="Open Sans" panose="020B0606030504020204" pitchFamily="34" charset="0"/>
              </a:rPr>
              <a:t>available in the analysis view:</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Energy Access Potential</a:t>
            </a:r>
            <a:r>
              <a:rPr lang="en-US" sz="2000" dirty="0">
                <a:latin typeface="+mj-lt"/>
                <a:ea typeface="Open Sans" panose="020B0606030504020204" pitchFamily="34" charset="0"/>
                <a:cs typeface="Open Sans" panose="020B0606030504020204" pitchFamily="34" charset="0"/>
              </a:rPr>
              <a:t>: areas with highest potential for electrification in the short-term, based on both supply and demand indicators; areas with high values on this index are the </a:t>
            </a:r>
            <a:r>
              <a:rPr lang="en-US" sz="2000" i="1" dirty="0">
                <a:latin typeface="+mj-lt"/>
                <a:ea typeface="Open Sans" panose="020B0606030504020204" pitchFamily="34" charset="0"/>
                <a:cs typeface="Open Sans" panose="020B0606030504020204" pitchFamily="34" charset="0"/>
              </a:rPr>
              <a:t>‘low hanging fruits</a:t>
            </a:r>
            <a:r>
              <a:rPr lang="en-US" sz="2000" dirty="0">
                <a:latin typeface="+mj-lt"/>
                <a:ea typeface="Open Sans" panose="020B0606030504020204" pitchFamily="34" charset="0"/>
                <a:cs typeface="Open Sans" panose="020B0606030504020204" pitchFamily="34" charset="0"/>
              </a:rPr>
              <a:t>’</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Demand Index: </a:t>
            </a:r>
            <a:r>
              <a:rPr lang="en-US" sz="2000" dirty="0">
                <a:latin typeface="+mj-lt"/>
                <a:ea typeface="Open Sans" panose="020B0606030504020204" pitchFamily="34" charset="0"/>
                <a:cs typeface="Open Sans" panose="020B0606030504020204" pitchFamily="34" charset="0"/>
              </a:rPr>
              <a:t>focuses on demand indicators to identify where demand for energy services is highest</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Supply Index: </a:t>
            </a:r>
            <a:r>
              <a:rPr lang="en-US" sz="2000" dirty="0">
                <a:latin typeface="+mj-lt"/>
                <a:ea typeface="Open Sans" panose="020B0606030504020204" pitchFamily="34" charset="0"/>
                <a:cs typeface="Open Sans" panose="020B0606030504020204" pitchFamily="34" charset="0"/>
              </a:rPr>
              <a:t>focuses on supply indicators to identify sites with high potential for developing electricity generation</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Assistance Need Index</a:t>
            </a:r>
            <a:r>
              <a:rPr lang="en-US" sz="2000" dirty="0">
                <a:latin typeface="+mj-lt"/>
                <a:ea typeface="Open Sans" panose="020B0606030504020204" pitchFamily="34" charset="0"/>
                <a:cs typeface="Open Sans" panose="020B0606030504020204" pitchFamily="34" charset="0"/>
              </a:rPr>
              <a:t>: areas where demand and supply indicators are weaker, but where there is nevertheless an ongoing need for electrification; areas scoring high on the Assistance Need Index may require donor-supported interventions</a:t>
            </a:r>
          </a:p>
          <a:p>
            <a:pPr marL="742950" lvl="1" indent="-285750">
              <a:buFont typeface="Arial" panose="020B0604020202020204" pitchFamily="34" charset="0"/>
              <a:buChar char="•"/>
            </a:pPr>
            <a:endParaRPr lang="en-US" b="1" dirty="0">
              <a:latin typeface="+mj-lt"/>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i="1" dirty="0">
                <a:latin typeface="+mj-lt"/>
                <a:ea typeface="Open Sans" panose="020B0606030504020204" pitchFamily="34" charset="0"/>
                <a:cs typeface="Open Sans" panose="020B0606030504020204" pitchFamily="34" charset="0"/>
              </a:rPr>
              <a:t>For more details on the analytical indices, please refer to Module 2.4</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A67DD70A-072B-0C28-DD46-7720B5CA2326}"/>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Tree>
    <p:extLst>
      <p:ext uri="{BB962C8B-B14F-4D97-AF65-F5344CB8AC3E}">
        <p14:creationId xmlns:p14="http://schemas.microsoft.com/office/powerpoint/2010/main" val="285452867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31686" y="1242900"/>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Unit of Analysis</a:t>
            </a:r>
          </a:p>
        </p:txBody>
      </p:sp>
      <p:sp>
        <p:nvSpPr>
          <p:cNvPr id="8" name="TextBox 7">
            <a:extLst>
              <a:ext uri="{FF2B5EF4-FFF2-40B4-BE49-F238E27FC236}">
                <a16:creationId xmlns:a16="http://schemas.microsoft.com/office/drawing/2014/main" id="{27DB2764-68C4-2B88-128B-0A34FD1FDD2A}"/>
              </a:ext>
            </a:extLst>
          </p:cNvPr>
          <p:cNvSpPr txBox="1"/>
          <p:nvPr/>
        </p:nvSpPr>
        <p:spPr>
          <a:xfrm>
            <a:off x="531687" y="1545974"/>
            <a:ext cx="6867464"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index scores generated by EAE can be presented at different scales: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Raster Analysis</a:t>
            </a:r>
            <a:r>
              <a:rPr lang="en-US" sz="2000" dirty="0">
                <a:latin typeface="+mj-lt"/>
                <a:ea typeface="Open Sans" panose="020B0606030504020204" pitchFamily="34" charset="0"/>
                <a:cs typeface="Open Sans" panose="020B0606030504020204" pitchFamily="34" charset="0"/>
              </a:rPr>
              <a:t>: The default unit of analysis in Energy Access Explorer is Raster Analysis, which provides granular analysis down to the pixel level</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Administrative Priority: </a:t>
            </a:r>
            <a:r>
              <a:rPr lang="en-US" sz="2000" dirty="0">
                <a:latin typeface="+mj-lt"/>
                <a:ea typeface="Open Sans" panose="020B0606030504020204" pitchFamily="34" charset="0"/>
                <a:cs typeface="Open Sans" panose="020B0606030504020204" pitchFamily="34" charset="0"/>
              </a:rPr>
              <a:t>Summarizes results for subnational administrative divisions; available at different levels/tiers</a:t>
            </a: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B7D152DC-8181-36D1-89A6-5B7C4B3935C1}"/>
              </a:ext>
            </a:extLst>
          </p:cNvPr>
          <p:cNvPicPr>
            <a:picLocks noChangeAspect="1"/>
          </p:cNvPicPr>
          <p:nvPr/>
        </p:nvPicPr>
        <p:blipFill>
          <a:blip r:embed="rId3"/>
          <a:stretch>
            <a:fillRect/>
          </a:stretch>
        </p:blipFill>
        <p:spPr>
          <a:xfrm>
            <a:off x="8118088" y="175701"/>
            <a:ext cx="3311117" cy="3102698"/>
          </a:xfrm>
          <a:prstGeom prst="rect">
            <a:avLst/>
          </a:prstGeom>
        </p:spPr>
      </p:pic>
      <p:pic>
        <p:nvPicPr>
          <p:cNvPr id="9" name="Picture 8">
            <a:extLst>
              <a:ext uri="{FF2B5EF4-FFF2-40B4-BE49-F238E27FC236}">
                <a16:creationId xmlns:a16="http://schemas.microsoft.com/office/drawing/2014/main" id="{3F03B078-7EA1-77E8-2A55-422A593C71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8088" y="3352507"/>
            <a:ext cx="3311117" cy="3102699"/>
          </a:xfrm>
          <a:prstGeom prst="rect">
            <a:avLst/>
          </a:prstGeom>
        </p:spPr>
      </p:pic>
      <p:sp>
        <p:nvSpPr>
          <p:cNvPr id="2" name="Title 10">
            <a:extLst>
              <a:ext uri="{FF2B5EF4-FFF2-40B4-BE49-F238E27FC236}">
                <a16:creationId xmlns:a16="http://schemas.microsoft.com/office/drawing/2014/main" id="{B87ACD6B-474A-370B-F1F2-4433DF03F74F}"/>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Tree>
    <p:extLst>
      <p:ext uri="{BB962C8B-B14F-4D97-AF65-F5344CB8AC3E}">
        <p14:creationId xmlns:p14="http://schemas.microsoft.com/office/powerpoint/2010/main" val="1349843457"/>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77014"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High-Level Summaries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8921608" cy="70702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4.4 Applying EAE Analysis Results</a:t>
            </a:r>
            <a:endParaRPr lang="en-GB" dirty="0"/>
          </a:p>
        </p:txBody>
      </p:sp>
      <p:sp>
        <p:nvSpPr>
          <p:cNvPr id="8" name="TextBox 7">
            <a:extLst>
              <a:ext uri="{FF2B5EF4-FFF2-40B4-BE49-F238E27FC236}">
                <a16:creationId xmlns:a16="http://schemas.microsoft.com/office/drawing/2014/main" id="{27DB2764-68C4-2B88-128B-0A34FD1FDD2A}"/>
              </a:ext>
            </a:extLst>
          </p:cNvPr>
          <p:cNvSpPr txBox="1"/>
          <p:nvPr/>
        </p:nvSpPr>
        <p:spPr>
          <a:xfrm>
            <a:off x="777014" y="1944093"/>
            <a:ext cx="6217920"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addition to identifying key areas, EAE also calculates the </a:t>
            </a:r>
            <a:r>
              <a:rPr lang="en-US" sz="2000" b="1" dirty="0">
                <a:latin typeface="+mj-lt"/>
                <a:ea typeface="Open Sans" panose="020B0606030504020204" pitchFamily="34" charset="0"/>
                <a:cs typeface="Open Sans" panose="020B0606030504020204" pitchFamily="34" charset="0"/>
              </a:rPr>
              <a:t>area</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population</a:t>
            </a:r>
            <a:r>
              <a:rPr lang="en-US" sz="2000" dirty="0">
                <a:latin typeface="+mj-lt"/>
                <a:ea typeface="Open Sans" panose="020B0606030504020204" pitchFamily="34" charset="0"/>
                <a:cs typeface="Open Sans" panose="020B0606030504020204" pitchFamily="34" charset="0"/>
              </a:rPr>
              <a:t> affected in the user’s custom analysis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These values are displayed in summary charts within the analysis view</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More detailed results can be found in the </a:t>
            </a:r>
            <a:r>
              <a:rPr lang="en-US" sz="2000" b="1" dirty="0">
                <a:latin typeface="+mj-lt"/>
                <a:ea typeface="Open Sans" panose="020B0606030504020204" pitchFamily="34" charset="0"/>
                <a:cs typeface="Open Sans" panose="020B0606030504020204" pitchFamily="34" charset="0"/>
              </a:rPr>
              <a:t>Summary Report</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C02E1E58-2D1E-845B-5B84-C6C1EB07AB7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36758" y="1203628"/>
            <a:ext cx="3974308" cy="4149179"/>
          </a:xfrm>
          <a:prstGeom prst="rect">
            <a:avLst/>
          </a:prstGeom>
        </p:spPr>
      </p:pic>
    </p:spTree>
    <p:extLst>
      <p:ext uri="{BB962C8B-B14F-4D97-AF65-F5344CB8AC3E}">
        <p14:creationId xmlns:p14="http://schemas.microsoft.com/office/powerpoint/2010/main" val="77279250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813962" y="169124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Summary Reports</a:t>
            </a:r>
          </a:p>
        </p:txBody>
      </p:sp>
      <p:sp>
        <p:nvSpPr>
          <p:cNvPr id="9" name="TextBox 8">
            <a:extLst>
              <a:ext uri="{FF2B5EF4-FFF2-40B4-BE49-F238E27FC236}">
                <a16:creationId xmlns:a16="http://schemas.microsoft.com/office/drawing/2014/main" id="{FA1A1FD7-DD44-F9ED-BAAD-A66C88778532}"/>
              </a:ext>
            </a:extLst>
          </p:cNvPr>
          <p:cNvSpPr txBox="1"/>
          <p:nvPr/>
        </p:nvSpPr>
        <p:spPr>
          <a:xfrm>
            <a:off x="813963" y="1994319"/>
            <a:ext cx="5616841" cy="255454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Summary Report in EAE provides detailed information for all indices in both </a:t>
            </a:r>
            <a:r>
              <a:rPr lang="en-US" sz="2000" b="1" dirty="0">
                <a:latin typeface="+mj-lt"/>
                <a:ea typeface="Open Sans" panose="020B0606030504020204" pitchFamily="34" charset="0"/>
                <a:cs typeface="Open Sans" panose="020B0606030504020204" pitchFamily="34" charset="0"/>
              </a:rPr>
              <a:t>chart</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table</a:t>
            </a:r>
            <a:r>
              <a:rPr lang="en-US" sz="2000" dirty="0">
                <a:latin typeface="+mj-lt"/>
                <a:ea typeface="Open Sans" panose="020B0606030504020204" pitchFamily="34" charset="0"/>
                <a:cs typeface="Open Sans" panose="020B0606030504020204" pitchFamily="34" charset="0"/>
              </a:rPr>
              <a:t> format</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report can be </a:t>
            </a:r>
            <a:r>
              <a:rPr lang="en-US" sz="2000" b="1" dirty="0">
                <a:latin typeface="+mj-lt"/>
                <a:ea typeface="Open Sans" panose="020B0606030504020204" pitchFamily="34" charset="0"/>
                <a:cs typeface="Open Sans" panose="020B0606030504020204" pitchFamily="34" charset="0"/>
              </a:rPr>
              <a:t>exported </a:t>
            </a:r>
            <a:r>
              <a:rPr lang="en-US" sz="2000" dirty="0">
                <a:latin typeface="+mj-lt"/>
                <a:ea typeface="Open Sans" panose="020B0606030504020204" pitchFamily="34" charset="0"/>
                <a:cs typeface="Open Sans" panose="020B0606030504020204" pitchFamily="34" charset="0"/>
              </a:rPr>
              <a:t>for use in reports and presentations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08723EEA-2B44-D67D-4811-31B0F3D6D05E}"/>
              </a:ext>
            </a:extLst>
          </p:cNvPr>
          <p:cNvPicPr>
            <a:picLocks noChangeAspect="1"/>
          </p:cNvPicPr>
          <p:nvPr/>
        </p:nvPicPr>
        <p:blipFill>
          <a:blip r:embed="rId3"/>
          <a:stretch>
            <a:fillRect/>
          </a:stretch>
        </p:blipFill>
        <p:spPr>
          <a:xfrm>
            <a:off x="6341594" y="919648"/>
            <a:ext cx="5345190" cy="5248590"/>
          </a:xfrm>
          <a:prstGeom prst="rect">
            <a:avLst/>
          </a:prstGeom>
        </p:spPr>
      </p:pic>
      <p:sp>
        <p:nvSpPr>
          <p:cNvPr id="3" name="Title 10">
            <a:extLst>
              <a:ext uri="{FF2B5EF4-FFF2-40B4-BE49-F238E27FC236}">
                <a16:creationId xmlns:a16="http://schemas.microsoft.com/office/drawing/2014/main" id="{29D8E762-EE57-3394-B381-42736D7B493A}"/>
              </a:ext>
            </a:extLst>
          </p:cNvPr>
          <p:cNvSpPr txBox="1">
            <a:spLocks/>
          </p:cNvSpPr>
          <p:nvPr/>
        </p:nvSpPr>
        <p:spPr>
          <a:xfrm>
            <a:off x="256898" y="-27721"/>
            <a:ext cx="8921608" cy="70702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4.4 Applying EAE Analysis Results</a:t>
            </a:r>
            <a:endParaRPr lang="en-GB" dirty="0"/>
          </a:p>
        </p:txBody>
      </p:sp>
    </p:spTree>
    <p:extLst>
      <p:ext uri="{BB962C8B-B14F-4D97-AF65-F5344CB8AC3E}">
        <p14:creationId xmlns:p14="http://schemas.microsoft.com/office/powerpoint/2010/main" val="406155012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EF950-47F0-568D-EE79-304666D085D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33E10E-A788-892A-2BE5-C0D6E9DEC2F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612159E8-4A12-91CF-B49B-985AE669EC70}"/>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4.5 </a:t>
            </a:r>
            <a:r>
              <a:rPr lang="en-US" dirty="0" err="1">
                <a:sym typeface="Bodoni SvtyTwo ITC TT-Book"/>
              </a:rPr>
              <a:t>MyEAE</a:t>
            </a:r>
            <a:r>
              <a:rPr lang="en-US" dirty="0">
                <a:sym typeface="Bodoni SvtyTwo ITC TT-Book"/>
              </a:rPr>
              <a:t> Dashboard</a:t>
            </a:r>
            <a:endParaRPr lang="en-GB" dirty="0"/>
          </a:p>
        </p:txBody>
      </p:sp>
      <p:sp>
        <p:nvSpPr>
          <p:cNvPr id="9" name="TextBox 8">
            <a:extLst>
              <a:ext uri="{FF2B5EF4-FFF2-40B4-BE49-F238E27FC236}">
                <a16:creationId xmlns:a16="http://schemas.microsoft.com/office/drawing/2014/main" id="{52574F4A-EDB6-DE0A-B9FF-996AE03EF30B}"/>
              </a:ext>
            </a:extLst>
          </p:cNvPr>
          <p:cNvSpPr txBox="1"/>
          <p:nvPr/>
        </p:nvSpPr>
        <p:spPr>
          <a:xfrm>
            <a:off x="409208" y="1311779"/>
            <a:ext cx="5364759" cy="4493538"/>
          </a:xfrm>
          <a:prstGeom prst="rect">
            <a:avLst/>
          </a:prstGeom>
          <a:noFill/>
        </p:spPr>
        <p:txBody>
          <a:bodyPr wrap="square" lIns="91440" tIns="45720" rIns="91440" bIns="45720" rtlCol="0" anchor="t">
            <a:spAutoFit/>
          </a:bodyPr>
          <a:lstStyle/>
          <a:p>
            <a:pPr marL="342900" indent="-342900">
              <a:buFont typeface="Arial"/>
              <a:buChar char="•"/>
            </a:pPr>
            <a:r>
              <a:rPr lang="en-US" sz="2200" dirty="0" err="1">
                <a:latin typeface="+mj-lt"/>
                <a:ea typeface="Open Sans"/>
                <a:cs typeface="Arial"/>
              </a:rPr>
              <a:t>MyEAE</a:t>
            </a:r>
            <a:r>
              <a:rPr lang="en-US" sz="2200" dirty="0">
                <a:latin typeface="+mj-lt"/>
                <a:ea typeface="Open Sans"/>
                <a:cs typeface="Arial"/>
              </a:rPr>
              <a:t> dashboard allows users to:</a:t>
            </a:r>
            <a:endParaRPr lang="en-US" sz="2200" dirty="0">
              <a:latin typeface="+mj-lt"/>
              <a:ea typeface="Open Sans" panose="020B0606030504020204" pitchFamily="34" charset="0"/>
              <a:cs typeface="Arial"/>
            </a:endParaRPr>
          </a:p>
          <a:p>
            <a:pPr marL="800100" lvl="1" indent="-342900">
              <a:buFont typeface="Courier New"/>
              <a:buChar char="o"/>
            </a:pPr>
            <a:r>
              <a:rPr lang="en-US" sz="2200" dirty="0">
                <a:latin typeface="+mj-lt"/>
                <a:ea typeface="Open Sans"/>
                <a:cs typeface="Arial"/>
              </a:rPr>
              <a:t>Save their custom analyses and access these later from the ‘Saved Analysis’ folder</a:t>
            </a:r>
          </a:p>
          <a:p>
            <a:pPr marL="800100" lvl="1" indent="-342900">
              <a:buFont typeface="Courier New"/>
              <a:buChar char="o"/>
            </a:pPr>
            <a:r>
              <a:rPr lang="en-US" sz="2200" dirty="0">
                <a:latin typeface="+mj-lt"/>
                <a:ea typeface="Open Sans"/>
                <a:cs typeface="Arial"/>
              </a:rPr>
              <a:t>Filter and sort the analyses by date and geography</a:t>
            </a:r>
          </a:p>
          <a:p>
            <a:pPr marL="800100" lvl="1" indent="-342900">
              <a:buFont typeface="Courier New"/>
              <a:buChar char="o"/>
            </a:pPr>
            <a:r>
              <a:rPr lang="en-US" sz="2200" dirty="0">
                <a:latin typeface="+mj-lt"/>
                <a:ea typeface="Open Sans"/>
                <a:cs typeface="Arial"/>
              </a:rPr>
              <a:t>Share their analysis with others simply through the ‘Share’ button</a:t>
            </a:r>
          </a:p>
          <a:p>
            <a:pPr marL="800100" lvl="1" indent="-342900">
              <a:buFont typeface="Courier New"/>
              <a:buChar char="o"/>
            </a:pPr>
            <a:r>
              <a:rPr lang="en-US" sz="2200" dirty="0">
                <a:latin typeface="+mj-lt"/>
                <a:ea typeface="Open Sans"/>
                <a:cs typeface="Arial"/>
              </a:rPr>
              <a:t>Download the analysis in other GIS formats (</a:t>
            </a:r>
            <a:r>
              <a:rPr lang="en-US" sz="2200" dirty="0" err="1">
                <a:latin typeface="+mj-lt"/>
                <a:ea typeface="Open Sans"/>
                <a:cs typeface="Arial"/>
              </a:rPr>
              <a:t>e.g.,JSON</a:t>
            </a:r>
            <a:r>
              <a:rPr lang="en-US" sz="2200" dirty="0">
                <a:latin typeface="+mj-lt"/>
                <a:ea typeface="Open Sans"/>
                <a:cs typeface="Arial"/>
              </a:rPr>
              <a:t> format)</a:t>
            </a:r>
          </a:p>
          <a:p>
            <a:pPr marL="800100" lvl="1" indent="-342900">
              <a:buFont typeface="Courier New"/>
              <a:buChar char="o"/>
            </a:pPr>
            <a:r>
              <a:rPr lang="en-US" sz="2200" dirty="0">
                <a:latin typeface="+mj-lt"/>
                <a:ea typeface="Open Sans"/>
                <a:cs typeface="Arial"/>
              </a:rPr>
              <a:t>Change their password in the dashboard account setting</a:t>
            </a:r>
          </a:p>
          <a:p>
            <a:pPr marL="800100" lvl="1" indent="-342900">
              <a:buFont typeface="Courier New"/>
              <a:buChar char="o"/>
            </a:pPr>
            <a:r>
              <a:rPr lang="en-US" sz="2200" dirty="0">
                <a:latin typeface="+mj-lt"/>
                <a:ea typeface="Open Sans"/>
                <a:cs typeface="Arial"/>
              </a:rPr>
              <a:t>Log Out from the platform</a:t>
            </a:r>
          </a:p>
        </p:txBody>
      </p:sp>
      <p:pic>
        <p:nvPicPr>
          <p:cNvPr id="3" name="Picture 2" descr="A screenshot of a green and white box&#10;&#10;AI-generated content may be incorrect.">
            <a:extLst>
              <a:ext uri="{FF2B5EF4-FFF2-40B4-BE49-F238E27FC236}">
                <a16:creationId xmlns:a16="http://schemas.microsoft.com/office/drawing/2014/main" id="{D32B46A9-E0C3-8631-9DFC-418377678FCB}"/>
              </a:ext>
            </a:extLst>
          </p:cNvPr>
          <p:cNvPicPr>
            <a:picLocks noChangeAspect="1"/>
          </p:cNvPicPr>
          <p:nvPr/>
        </p:nvPicPr>
        <p:blipFill>
          <a:blip r:embed="rId3"/>
          <a:stretch>
            <a:fillRect/>
          </a:stretch>
        </p:blipFill>
        <p:spPr>
          <a:xfrm>
            <a:off x="6460377" y="1078230"/>
            <a:ext cx="4466858" cy="1833132"/>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4B45C116-40EF-336F-F171-6D65085F9373}"/>
              </a:ext>
            </a:extLst>
          </p:cNvPr>
          <p:cNvPicPr>
            <a:picLocks noChangeAspect="1"/>
          </p:cNvPicPr>
          <p:nvPr/>
        </p:nvPicPr>
        <p:blipFill>
          <a:blip r:embed="rId4"/>
          <a:stretch>
            <a:fillRect/>
          </a:stretch>
        </p:blipFill>
        <p:spPr>
          <a:xfrm>
            <a:off x="6096000" y="3213338"/>
            <a:ext cx="5687891" cy="2603990"/>
          </a:xfrm>
          <a:prstGeom prst="rect">
            <a:avLst/>
          </a:prstGeom>
        </p:spPr>
      </p:pic>
      <p:sp>
        <p:nvSpPr>
          <p:cNvPr id="5" name="Rectangle 4">
            <a:extLst>
              <a:ext uri="{FF2B5EF4-FFF2-40B4-BE49-F238E27FC236}">
                <a16:creationId xmlns:a16="http://schemas.microsoft.com/office/drawing/2014/main" id="{7984C319-0063-DF00-96F3-25D3B4B63F1E}"/>
              </a:ext>
            </a:extLst>
          </p:cNvPr>
          <p:cNvSpPr/>
          <p:nvPr/>
        </p:nvSpPr>
        <p:spPr>
          <a:xfrm>
            <a:off x="6734690" y="1090189"/>
            <a:ext cx="1672683" cy="1519506"/>
          </a:xfrm>
          <a:prstGeom prst="rect">
            <a:avLst/>
          </a:prstGeom>
          <a:no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37543"/>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algn="ctr">
              <a:buClr>
                <a:srgbClr val="000000"/>
              </a:buClr>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a:t>
            </a:r>
            <a:r>
              <a:rPr lang="en-US" sz="800" kern="0" dirty="0">
                <a:solidFill>
                  <a:srgbClr val="FFFFFF"/>
                </a:solidFill>
                <a:latin typeface="Open Sans"/>
                <a:ea typeface="Open Sans"/>
                <a:cs typeface="Open Sans"/>
                <a:sym typeface="Open Sans"/>
              </a:rPr>
              <a:t>2026</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a:t>
            </a:r>
            <a:r>
              <a:rPr lang="en-US" sz="800" kern="0" dirty="0">
                <a:solidFill>
                  <a:srgbClr val="FFFFFF"/>
                </a:solidFill>
                <a:latin typeface="Open Sans"/>
                <a:ea typeface="Open Sans"/>
                <a:cs typeface="Open Sans"/>
                <a:sym typeface="Open Sans"/>
              </a:rPr>
              <a:t>4</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Energy Access Explorer</a:t>
            </a:r>
            <a:r>
              <a:rPr lang="en-US" sz="800" kern="0" dirty="0">
                <a:solidFill>
                  <a:srgbClr val="FFFFFF"/>
                </a:solidFill>
                <a:latin typeface="Open Sans"/>
                <a:ea typeface="Open Sans"/>
                <a:cs typeface="Open Sans"/>
                <a:sym typeface="Open Sans"/>
              </a:rPr>
              <a:t> Front-end</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Release Version </a:t>
            </a:r>
            <a:r>
              <a:rPr lang="en-US" sz="800" kern="0" dirty="0">
                <a:solidFill>
                  <a:srgbClr val="FFFFFF"/>
                </a:solidFill>
                <a:latin typeface="Open Sans"/>
                <a:ea typeface="Open Sans"/>
                <a:cs typeface="Open Sans"/>
                <a:sym typeface="Open Sans"/>
              </a:rPr>
              <a:t>3.0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Programme,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4580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AutoNum type="arabicPeriod"/>
            </a:pPr>
            <a:r>
              <a:rPr lang="en-GB" sz="2000" dirty="0">
                <a:latin typeface="+mj-lt"/>
                <a:ea typeface="Open Sans" panose="020B0606030504020204" pitchFamily="34" charset="0"/>
                <a:cs typeface="Open Sans" panose="020B0606030504020204" pitchFamily="34" charset="0"/>
              </a:rPr>
              <a:t>ILO1: </a:t>
            </a:r>
            <a:r>
              <a:rPr lang="en-US" sz="2000" dirty="0">
                <a:latin typeface="+mj-lt"/>
                <a:ea typeface="Open Sans" panose="020B0606030504020204" pitchFamily="34" charset="0"/>
                <a:cs typeface="Open Sans" panose="020B0606030504020204" pitchFamily="34" charset="0"/>
              </a:rPr>
              <a:t>Differentiate the key functions of the EAE front-end</a:t>
            </a:r>
          </a:p>
          <a:p>
            <a:pPr marL="342900" indent="-342900" algn="l">
              <a:lnSpc>
                <a:spcPct val="100000"/>
              </a:lnSpc>
              <a:buFont typeface="Arial" panose="020B0604020202020204" pitchFamily="34" charset="0"/>
              <a:buAutoNum type="arabicPeriod"/>
            </a:pPr>
            <a:r>
              <a:rPr lang="en-US" sz="2000" dirty="0">
                <a:latin typeface="+mj-lt"/>
                <a:ea typeface="Open Sans" panose="020B0606030504020204" pitchFamily="34" charset="0"/>
                <a:cs typeface="Open Sans" panose="020B0606030504020204" pitchFamily="34" charset="0"/>
              </a:rPr>
              <a:t>ILO2: Explore the categories, layers and features of the data</a:t>
            </a:r>
          </a:p>
          <a:p>
            <a:pPr marL="342900" indent="-342900" algn="l">
              <a:lnSpc>
                <a:spcPct val="100000"/>
              </a:lnSpc>
              <a:buFont typeface="Arial" panose="020B0604020202020204" pitchFamily="34" charset="0"/>
              <a:buAutoNum type="arabicPeriod"/>
            </a:pPr>
            <a:r>
              <a:rPr lang="en-US" sz="2000" dirty="0">
                <a:latin typeface="+mj-lt"/>
                <a:ea typeface="Open Sans" panose="020B0606030504020204" pitchFamily="34" charset="0"/>
                <a:cs typeface="Open Sans" panose="020B0606030504020204" pitchFamily="34" charset="0"/>
              </a:rPr>
              <a:t>ILO3: Conduct multi-criteria analysis based on different scenarios</a:t>
            </a:r>
          </a:p>
          <a:p>
            <a:pPr marL="342900" indent="-342900" algn="l">
              <a:lnSpc>
                <a:spcPct val="100000"/>
              </a:lnSpc>
              <a:buAutoNum type="arabicPeriod"/>
            </a:pPr>
            <a:r>
              <a:rPr lang="en-US" sz="2000" dirty="0">
                <a:effectLst/>
                <a:latin typeface="+mj-lt"/>
                <a:ea typeface="Open Sans"/>
                <a:cs typeface="Open Sans"/>
              </a:rPr>
              <a:t>ILO4: </a:t>
            </a:r>
            <a:r>
              <a:rPr lang="en-US" sz="2000" dirty="0">
                <a:latin typeface="+mj-lt"/>
                <a:ea typeface="Open Sans"/>
                <a:cs typeface="Open Sans"/>
              </a:rPr>
              <a:t>Export the analysis results</a:t>
            </a:r>
            <a:r>
              <a:rPr lang="en-US" sz="2000" dirty="0">
                <a:effectLst/>
                <a:latin typeface="+mj-lt"/>
                <a:ea typeface="Open Sans"/>
                <a:cs typeface="Open Sans"/>
              </a:rPr>
              <a:t> </a:t>
            </a:r>
            <a:r>
              <a:rPr lang="en-US" sz="2000" dirty="0">
                <a:latin typeface="+mj-lt"/>
                <a:ea typeface="Open Sans"/>
                <a:cs typeface="Open Sans"/>
              </a:rPr>
              <a:t>for generating reports and presentations</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
        <p:nvSpPr>
          <p:cNvPr id="15" name="TextBox 14">
            <a:extLst>
              <a:ext uri="{FF2B5EF4-FFF2-40B4-BE49-F238E27FC236}">
                <a16:creationId xmlns:a16="http://schemas.microsoft.com/office/drawing/2014/main" id="{3CCE9380-BC84-4979-D36F-C697FAB2DD68}"/>
              </a:ext>
            </a:extLst>
          </p:cNvPr>
          <p:cNvSpPr txBox="1"/>
          <p:nvPr/>
        </p:nvSpPr>
        <p:spPr>
          <a:xfrm>
            <a:off x="785036" y="2017636"/>
            <a:ext cx="9714181" cy="3046988"/>
          </a:xfrm>
          <a:prstGeom prst="rect">
            <a:avLst/>
          </a:prstGeom>
          <a:noFill/>
        </p:spPr>
        <p:txBody>
          <a:bodyPr wrap="square" lIns="91440" tIns="45720" rIns="91440" bIns="45720" rtlCol="0" anchor="t">
            <a:spAutoFit/>
          </a:bodyPr>
          <a:lstStyle/>
          <a:p>
            <a:r>
              <a:rPr lang="en-US" sz="2400" dirty="0">
                <a:latin typeface="+mj-lt"/>
                <a:ea typeface="+mn-lt"/>
                <a:cs typeface="+mn-lt"/>
              </a:rPr>
              <a:t>The EAE front-end interface allows users to visualize and carry out multi-criteria spatial analysis with user-selected datasets on energy demand and supply to generate </a:t>
            </a:r>
            <a:r>
              <a:rPr lang="en-US" sz="2400" b="1" dirty="0">
                <a:latin typeface="+mj-lt"/>
                <a:ea typeface="+mn-lt"/>
                <a:cs typeface="+mn-lt"/>
              </a:rPr>
              <a:t>high priority areas for energy access interventions</a:t>
            </a:r>
            <a:r>
              <a:rPr lang="en-US" sz="2400" dirty="0">
                <a:latin typeface="+mj-lt"/>
                <a:ea typeface="+mn-lt"/>
                <a:cs typeface="+mn-lt"/>
              </a:rPr>
              <a:t>.</a:t>
            </a:r>
            <a:endParaRPr lang="en-US" sz="2400" dirty="0">
              <a:latin typeface="+mj-lt"/>
              <a:ea typeface="Open Sans"/>
              <a:cs typeface="Open Sans"/>
            </a:endParaRPr>
          </a:p>
          <a:p>
            <a:endParaRPr lang="en-US" sz="2400" dirty="0">
              <a:latin typeface="+mj-lt"/>
              <a:ea typeface="Open Sans" panose="020B0606030504020204" pitchFamily="34" charset="0"/>
              <a:cs typeface="Calibri"/>
            </a:endParaRPr>
          </a:p>
          <a:p>
            <a:r>
              <a:rPr lang="en-US" sz="2400" dirty="0">
                <a:latin typeface="+mj-lt"/>
                <a:ea typeface="Open Sans"/>
                <a:cs typeface="Calibri"/>
              </a:rPr>
              <a:t>For EAE's front-end applications, users do not require any prior GIS or programming expertise. </a:t>
            </a:r>
            <a:r>
              <a:rPr lang="en-US" sz="2400" b="1" dirty="0">
                <a:latin typeface="+mj-lt"/>
                <a:ea typeface="Open Sans"/>
                <a:cs typeface="Calibri"/>
              </a:rPr>
              <a:t>Anyone can use it!</a:t>
            </a:r>
            <a:endParaRPr lang="en-US" sz="2400" b="1" dirty="0">
              <a:latin typeface="+mj-lt"/>
              <a:ea typeface="Open Sans" panose="020B0606030504020204" pitchFamily="34" charset="0"/>
              <a:cs typeface="Calibri"/>
            </a:endParaRPr>
          </a:p>
          <a:p>
            <a:endParaRPr lang="en-US" sz="2400" dirty="0">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85036" y="1331712"/>
            <a:ext cx="6217920"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266178901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Key Functionalities: </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4793942"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Select and visualize geospatial data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User friendly interface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Overlay data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Apply queries, filters and buffers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High resolution multi-criteria analysis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Map high-priority areas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View on desktop and mobile phone internet browsers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Customizable base maps (e.g., satellite, light, dark plus labels)</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View in a public version</a:t>
            </a:r>
          </a:p>
          <a:p>
            <a:pPr marL="285750" indent="-285750">
              <a:buFont typeface="Arial" panose="020B0604020202020204" pitchFamily="34" charset="0"/>
              <a:buChar char="•"/>
            </a:pPr>
            <a:r>
              <a:rPr lang="en-US" dirty="0">
                <a:latin typeface="+mj-lt"/>
                <a:ea typeface="Open Sans" panose="020B0606030504020204" pitchFamily="34" charset="0"/>
                <a:cs typeface="Open Sans" panose="020B0606030504020204" pitchFamily="34" charset="0"/>
              </a:rPr>
              <a:t>View in a password protected version </a:t>
            </a:r>
          </a:p>
          <a:p>
            <a:endParaRPr lang="en-US" sz="1800" dirty="0">
              <a:latin typeface="+mj-lt"/>
              <a:ea typeface="Open Sans" panose="020B0606030504020204" pitchFamily="34" charset="0"/>
              <a:cs typeface="Open Sans" panose="020B0606030504020204" pitchFamily="34" charset="0"/>
            </a:endParaRPr>
          </a:p>
          <a:p>
            <a:endParaRPr lang="en-US" dirty="0">
              <a:latin typeface="+mj-lt"/>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8E7A153-E04E-1058-819E-B002F1313AD0}"/>
              </a:ext>
            </a:extLst>
          </p:cNvPr>
          <p:cNvSpPr txBox="1"/>
          <p:nvPr/>
        </p:nvSpPr>
        <p:spPr>
          <a:xfrm>
            <a:off x="6212392" y="2287323"/>
            <a:ext cx="4400694" cy="3693319"/>
          </a:xfrm>
          <a:prstGeom prst="rect">
            <a:avLst/>
          </a:prstGeom>
          <a:noFill/>
        </p:spPr>
        <p:txBody>
          <a:bodyPr wrap="square" rtlCol="0">
            <a:spAutoFit/>
          </a:bodyPr>
          <a:lstStyle/>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Zoom-in feature to select smaller administrative division and see custom versions of the app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Search for and summarize the top 20 locations in terms of the select indicators or the analytical outputs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Develop custom summary reports and dashboards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Search for coordinates or areas of interest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Save and download analysis</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Visualize temporal data to track progress </a:t>
            </a:r>
          </a:p>
        </p:txBody>
      </p:sp>
      <p:sp>
        <p:nvSpPr>
          <p:cNvPr id="2" name="Title 10">
            <a:extLst>
              <a:ext uri="{FF2B5EF4-FFF2-40B4-BE49-F238E27FC236}">
                <a16:creationId xmlns:a16="http://schemas.microsoft.com/office/drawing/2014/main" id="{E40220E2-2215-5F0E-3023-F65DBEFA3B84}"/>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Tree>
    <p:extLst>
      <p:ext uri="{BB962C8B-B14F-4D97-AF65-F5344CB8AC3E}">
        <p14:creationId xmlns:p14="http://schemas.microsoft.com/office/powerpoint/2010/main" val="51310710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3F24-9752-CEB2-31CF-16A5A48487E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F6E0E9-3330-D911-61E9-AB375AA83D43}"/>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0EC13820-37B0-3B96-29DD-04FDFF133DEF}"/>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pic>
        <p:nvPicPr>
          <p:cNvPr id="4" name="Picture 3">
            <a:extLst>
              <a:ext uri="{FF2B5EF4-FFF2-40B4-BE49-F238E27FC236}">
                <a16:creationId xmlns:a16="http://schemas.microsoft.com/office/drawing/2014/main" id="{5FB3E05D-4AA2-2573-860B-1C1702E29801}"/>
              </a:ext>
            </a:extLst>
          </p:cNvPr>
          <p:cNvPicPr>
            <a:picLocks noChangeAspect="1"/>
          </p:cNvPicPr>
          <p:nvPr/>
        </p:nvPicPr>
        <p:blipFill>
          <a:blip r:embed="rId3"/>
          <a:stretch>
            <a:fillRect/>
          </a:stretch>
        </p:blipFill>
        <p:spPr>
          <a:xfrm>
            <a:off x="410817" y="1215617"/>
            <a:ext cx="11078818" cy="5165477"/>
          </a:xfrm>
          <a:prstGeom prst="rect">
            <a:avLst/>
          </a:prstGeom>
        </p:spPr>
      </p:pic>
      <p:pic>
        <p:nvPicPr>
          <p:cNvPr id="13" name="Picture 12" descr="A black and red squares&#10;&#10;Description automatically generated">
            <a:extLst>
              <a:ext uri="{FF2B5EF4-FFF2-40B4-BE49-F238E27FC236}">
                <a16:creationId xmlns:a16="http://schemas.microsoft.com/office/drawing/2014/main" id="{94967CBA-4D2B-B621-9AA6-902D7C353625}"/>
              </a:ext>
            </a:extLst>
          </p:cNvPr>
          <p:cNvPicPr>
            <a:picLocks noChangeAspect="1"/>
          </p:cNvPicPr>
          <p:nvPr/>
        </p:nvPicPr>
        <p:blipFill>
          <a:blip r:embed="rId4"/>
          <a:stretch>
            <a:fillRect/>
          </a:stretch>
        </p:blipFill>
        <p:spPr>
          <a:xfrm>
            <a:off x="336478" y="1732049"/>
            <a:ext cx="549707" cy="2550020"/>
          </a:xfrm>
          <a:prstGeom prst="rect">
            <a:avLst/>
          </a:prstGeom>
          <a:ln>
            <a:solidFill>
              <a:srgbClr val="C00000"/>
            </a:solidFill>
          </a:ln>
        </p:spPr>
      </p:pic>
      <p:sp>
        <p:nvSpPr>
          <p:cNvPr id="14" name="TextBox 13">
            <a:extLst>
              <a:ext uri="{FF2B5EF4-FFF2-40B4-BE49-F238E27FC236}">
                <a16:creationId xmlns:a16="http://schemas.microsoft.com/office/drawing/2014/main" id="{EED45573-CC34-F12D-68DA-FC45D536EADC}"/>
              </a:ext>
            </a:extLst>
          </p:cNvPr>
          <p:cNvSpPr txBox="1"/>
          <p:nvPr/>
        </p:nvSpPr>
        <p:spPr>
          <a:xfrm>
            <a:off x="64422" y="1257131"/>
            <a:ext cx="1260088" cy="461665"/>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accent2">
                    <a:lumMod val="20000"/>
                    <a:lumOff val="80000"/>
                  </a:schemeClr>
                </a:solidFill>
              </a:rPr>
              <a:t>Data &amp; Features Menu</a:t>
            </a:r>
            <a:endParaRPr lang="en-US" sz="1200" dirty="0">
              <a:solidFill>
                <a:schemeClr val="accent2">
                  <a:lumMod val="20000"/>
                  <a:lumOff val="80000"/>
                </a:schemeClr>
              </a:solidFill>
            </a:endParaRPr>
          </a:p>
        </p:txBody>
      </p:sp>
      <p:pic>
        <p:nvPicPr>
          <p:cNvPr id="16" name="Picture 15" descr="A black and red squares&#10;&#10;Description automatically generated">
            <a:extLst>
              <a:ext uri="{FF2B5EF4-FFF2-40B4-BE49-F238E27FC236}">
                <a16:creationId xmlns:a16="http://schemas.microsoft.com/office/drawing/2014/main" id="{826AA848-2984-F358-B103-3D7F9B417F2C}"/>
              </a:ext>
            </a:extLst>
          </p:cNvPr>
          <p:cNvPicPr>
            <a:picLocks noChangeAspect="1"/>
          </p:cNvPicPr>
          <p:nvPr/>
        </p:nvPicPr>
        <p:blipFill>
          <a:blip r:embed="rId4"/>
          <a:stretch>
            <a:fillRect/>
          </a:stretch>
        </p:blipFill>
        <p:spPr>
          <a:xfrm>
            <a:off x="4830789" y="1732049"/>
            <a:ext cx="328282" cy="1356840"/>
          </a:xfrm>
          <a:prstGeom prst="rect">
            <a:avLst/>
          </a:prstGeom>
          <a:ln>
            <a:solidFill>
              <a:srgbClr val="C00000"/>
            </a:solidFill>
          </a:ln>
        </p:spPr>
      </p:pic>
      <p:sp>
        <p:nvSpPr>
          <p:cNvPr id="18" name="TextBox 17">
            <a:extLst>
              <a:ext uri="{FF2B5EF4-FFF2-40B4-BE49-F238E27FC236}">
                <a16:creationId xmlns:a16="http://schemas.microsoft.com/office/drawing/2014/main" id="{7EE79F3E-0984-E041-290A-A8A4CECBBF73}"/>
              </a:ext>
            </a:extLst>
          </p:cNvPr>
          <p:cNvSpPr txBox="1"/>
          <p:nvPr/>
        </p:nvSpPr>
        <p:spPr>
          <a:xfrm>
            <a:off x="5201398" y="1732048"/>
            <a:ext cx="1234996" cy="430887"/>
          </a:xfrm>
          <a:prstGeom prst="rect">
            <a:avLst/>
          </a:prstGeom>
          <a:solidFill>
            <a:srgbClr val="C00000"/>
          </a:solidFill>
        </p:spPr>
        <p:txBody>
          <a:bodyPr wrap="square">
            <a:spAutoFit/>
          </a:bodyPr>
          <a:lstStyle/>
          <a:p>
            <a:pPr algn="ctr"/>
            <a:r>
              <a:rPr lang="en-US" sz="1100" b="1" dirty="0">
                <a:solidFill>
                  <a:schemeClr val="accent2">
                    <a:lumMod val="20000"/>
                    <a:lumOff val="80000"/>
                  </a:schemeClr>
                </a:solidFill>
                <a:cs typeface="Arial"/>
              </a:rPr>
              <a:t>Map Functions</a:t>
            </a:r>
            <a:r>
              <a:rPr lang="en-US" sz="1100" dirty="0">
                <a:solidFill>
                  <a:schemeClr val="accent2">
                    <a:lumMod val="20000"/>
                    <a:lumOff val="80000"/>
                  </a:schemeClr>
                </a:solidFill>
                <a:cs typeface="Arial"/>
              </a:rPr>
              <a:t>​ </a:t>
            </a:r>
            <a:r>
              <a:rPr lang="en-US" sz="1100" b="1" dirty="0">
                <a:solidFill>
                  <a:schemeClr val="accent2">
                    <a:lumMod val="20000"/>
                    <a:lumOff val="80000"/>
                  </a:schemeClr>
                </a:solidFill>
                <a:cs typeface="Arial"/>
              </a:rPr>
              <a:t>Menu</a:t>
            </a:r>
          </a:p>
        </p:txBody>
      </p:sp>
      <p:sp>
        <p:nvSpPr>
          <p:cNvPr id="22" name="Rectangle 21">
            <a:extLst>
              <a:ext uri="{FF2B5EF4-FFF2-40B4-BE49-F238E27FC236}">
                <a16:creationId xmlns:a16="http://schemas.microsoft.com/office/drawing/2014/main" id="{F30B4AE5-E3FA-6F83-3290-E54EF7D84CEE}"/>
              </a:ext>
            </a:extLst>
          </p:cNvPr>
          <p:cNvSpPr/>
          <p:nvPr/>
        </p:nvSpPr>
        <p:spPr>
          <a:xfrm>
            <a:off x="9859270" y="1347197"/>
            <a:ext cx="539322" cy="251815"/>
          </a:xfrm>
          <a:prstGeom prst="rect">
            <a:avLst/>
          </a:prstGeom>
          <a:noFill/>
          <a:ln w="317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47696F8-B9D7-AE84-6D76-38F82C1F3C10}"/>
              </a:ext>
            </a:extLst>
          </p:cNvPr>
          <p:cNvSpPr txBox="1"/>
          <p:nvPr/>
        </p:nvSpPr>
        <p:spPr>
          <a:xfrm>
            <a:off x="10461764" y="1221564"/>
            <a:ext cx="1376083" cy="523220"/>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6">
                    <a:lumMod val="20000"/>
                    <a:lumOff val="80000"/>
                  </a:schemeClr>
                </a:solidFill>
              </a:rPr>
              <a:t>Log in to </a:t>
            </a:r>
            <a:r>
              <a:rPr lang="en-US" sz="1400" b="1" dirty="0" err="1">
                <a:solidFill>
                  <a:schemeClr val="accent6">
                    <a:lumMod val="20000"/>
                    <a:lumOff val="80000"/>
                  </a:schemeClr>
                </a:solidFill>
              </a:rPr>
              <a:t>MyEAE</a:t>
            </a:r>
            <a:endParaRPr lang="en-US" sz="1400" b="1" dirty="0">
              <a:solidFill>
                <a:schemeClr val="accent6">
                  <a:lumMod val="20000"/>
                  <a:lumOff val="80000"/>
                </a:schemeClr>
              </a:solidFill>
            </a:endParaRPr>
          </a:p>
        </p:txBody>
      </p:sp>
      <p:sp>
        <p:nvSpPr>
          <p:cNvPr id="24" name="Rectangle 23">
            <a:extLst>
              <a:ext uri="{FF2B5EF4-FFF2-40B4-BE49-F238E27FC236}">
                <a16:creationId xmlns:a16="http://schemas.microsoft.com/office/drawing/2014/main" id="{E09BF0C9-4715-2B57-A349-477795927588}"/>
              </a:ext>
            </a:extLst>
          </p:cNvPr>
          <p:cNvSpPr/>
          <p:nvPr/>
        </p:nvSpPr>
        <p:spPr>
          <a:xfrm>
            <a:off x="8924787" y="1824812"/>
            <a:ext cx="2564847" cy="4556282"/>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F57904C-9667-E302-D3D3-16E8B9647346}"/>
              </a:ext>
            </a:extLst>
          </p:cNvPr>
          <p:cNvSpPr txBox="1"/>
          <p:nvPr/>
        </p:nvSpPr>
        <p:spPr>
          <a:xfrm>
            <a:off x="6484290" y="6134165"/>
            <a:ext cx="2378926" cy="276999"/>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accent2">
                    <a:lumMod val="20000"/>
                    <a:lumOff val="80000"/>
                  </a:schemeClr>
                </a:solidFill>
              </a:rPr>
              <a:t>Analysis &amp; Results</a:t>
            </a:r>
            <a:endParaRPr lang="en-US" sz="1200" dirty="0">
              <a:solidFill>
                <a:schemeClr val="accent2">
                  <a:lumMod val="20000"/>
                  <a:lumOff val="80000"/>
                </a:schemeClr>
              </a:solidFill>
            </a:endParaRPr>
          </a:p>
        </p:txBody>
      </p:sp>
    </p:spTree>
    <p:extLst>
      <p:ext uri="{BB962C8B-B14F-4D97-AF65-F5344CB8AC3E}">
        <p14:creationId xmlns:p14="http://schemas.microsoft.com/office/powerpoint/2010/main" val="422114195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
        <p:nvSpPr>
          <p:cNvPr id="16" name="Rectangle 15">
            <a:extLst>
              <a:ext uri="{FF2B5EF4-FFF2-40B4-BE49-F238E27FC236}">
                <a16:creationId xmlns:a16="http://schemas.microsoft.com/office/drawing/2014/main" id="{431F5C90-1DCB-30BE-67C8-68DEA35FC2BC}"/>
              </a:ext>
            </a:extLst>
          </p:cNvPr>
          <p:cNvSpPr/>
          <p:nvPr/>
        </p:nvSpPr>
        <p:spPr>
          <a:xfrm>
            <a:off x="133634" y="619021"/>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Data, features and map functions menu</a:t>
            </a:r>
            <a:endParaRPr lang="en-ZA" sz="2000" b="1" dirty="0">
              <a:latin typeface="+mj-lt"/>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97196D42-7914-8CE9-FDE3-DB7B9CF0DB53}"/>
              </a:ext>
            </a:extLst>
          </p:cNvPr>
          <p:cNvPicPr>
            <a:picLocks noChangeAspect="1"/>
          </p:cNvPicPr>
          <p:nvPr/>
        </p:nvPicPr>
        <p:blipFill>
          <a:blip r:embed="rId3"/>
          <a:srcRect r="23128" b="27288"/>
          <a:stretch>
            <a:fillRect/>
          </a:stretch>
        </p:blipFill>
        <p:spPr>
          <a:xfrm>
            <a:off x="338308" y="1269496"/>
            <a:ext cx="11419729" cy="5038537"/>
          </a:xfrm>
          <a:prstGeom prst="rect">
            <a:avLst/>
          </a:prstGeom>
        </p:spPr>
      </p:pic>
      <p:pic>
        <p:nvPicPr>
          <p:cNvPr id="33" name="Picture 32" descr="A black and red squares&#10;&#10;Description automatically generated">
            <a:extLst>
              <a:ext uri="{FF2B5EF4-FFF2-40B4-BE49-F238E27FC236}">
                <a16:creationId xmlns:a16="http://schemas.microsoft.com/office/drawing/2014/main" id="{CA59BD13-0CDA-AB2C-89DD-6FF4896D882F}"/>
              </a:ext>
            </a:extLst>
          </p:cNvPr>
          <p:cNvPicPr>
            <a:picLocks noChangeAspect="1"/>
          </p:cNvPicPr>
          <p:nvPr/>
        </p:nvPicPr>
        <p:blipFill>
          <a:blip r:embed="rId4"/>
          <a:stretch>
            <a:fillRect/>
          </a:stretch>
        </p:blipFill>
        <p:spPr>
          <a:xfrm>
            <a:off x="6267298" y="1962257"/>
            <a:ext cx="421810" cy="1743405"/>
          </a:xfrm>
          <a:prstGeom prst="rect">
            <a:avLst/>
          </a:prstGeom>
          <a:ln>
            <a:solidFill>
              <a:srgbClr val="C00000"/>
            </a:solidFill>
          </a:ln>
        </p:spPr>
      </p:pic>
      <p:sp>
        <p:nvSpPr>
          <p:cNvPr id="34" name="TextBox 33">
            <a:extLst>
              <a:ext uri="{FF2B5EF4-FFF2-40B4-BE49-F238E27FC236}">
                <a16:creationId xmlns:a16="http://schemas.microsoft.com/office/drawing/2014/main" id="{63D479AA-3A9D-674E-2525-D70163AF27F5}"/>
              </a:ext>
            </a:extLst>
          </p:cNvPr>
          <p:cNvSpPr txBox="1"/>
          <p:nvPr/>
        </p:nvSpPr>
        <p:spPr>
          <a:xfrm>
            <a:off x="6671895" y="3399132"/>
            <a:ext cx="28883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Activate information cursor</a:t>
            </a:r>
          </a:p>
        </p:txBody>
      </p:sp>
      <p:sp>
        <p:nvSpPr>
          <p:cNvPr id="35" name="TextBox 34">
            <a:extLst>
              <a:ext uri="{FF2B5EF4-FFF2-40B4-BE49-F238E27FC236}">
                <a16:creationId xmlns:a16="http://schemas.microsoft.com/office/drawing/2014/main" id="{7C44E406-BBD6-387A-24FE-CE3AE6107B52}"/>
              </a:ext>
            </a:extLst>
          </p:cNvPr>
          <p:cNvSpPr txBox="1"/>
          <p:nvPr/>
        </p:nvSpPr>
        <p:spPr>
          <a:xfrm>
            <a:off x="6675856" y="2000945"/>
            <a:ext cx="10905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Zoom in</a:t>
            </a:r>
          </a:p>
        </p:txBody>
      </p:sp>
      <p:sp>
        <p:nvSpPr>
          <p:cNvPr id="36" name="TextBox 35">
            <a:extLst>
              <a:ext uri="{FF2B5EF4-FFF2-40B4-BE49-F238E27FC236}">
                <a16:creationId xmlns:a16="http://schemas.microsoft.com/office/drawing/2014/main" id="{EFDE8E80-FAD4-2B69-6BD2-3897D2B8FC5F}"/>
              </a:ext>
            </a:extLst>
          </p:cNvPr>
          <p:cNvSpPr txBox="1"/>
          <p:nvPr/>
        </p:nvSpPr>
        <p:spPr>
          <a:xfrm>
            <a:off x="6671156" y="2280176"/>
            <a:ext cx="13407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Zoom out</a:t>
            </a:r>
          </a:p>
        </p:txBody>
      </p:sp>
      <p:sp>
        <p:nvSpPr>
          <p:cNvPr id="37" name="TextBox 36">
            <a:extLst>
              <a:ext uri="{FF2B5EF4-FFF2-40B4-BE49-F238E27FC236}">
                <a16:creationId xmlns:a16="http://schemas.microsoft.com/office/drawing/2014/main" id="{BD9453B6-4DCB-EE75-0B27-2FDD3AE7E202}"/>
              </a:ext>
            </a:extLst>
          </p:cNvPr>
          <p:cNvSpPr txBox="1"/>
          <p:nvPr/>
        </p:nvSpPr>
        <p:spPr>
          <a:xfrm>
            <a:off x="6669249" y="2671247"/>
            <a:ext cx="17682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Base map change</a:t>
            </a:r>
          </a:p>
        </p:txBody>
      </p:sp>
      <p:sp>
        <p:nvSpPr>
          <p:cNvPr id="38" name="TextBox 37">
            <a:extLst>
              <a:ext uri="{FF2B5EF4-FFF2-40B4-BE49-F238E27FC236}">
                <a16:creationId xmlns:a16="http://schemas.microsoft.com/office/drawing/2014/main" id="{D9C50046-CEF5-144D-2A02-94EE57B07CA8}"/>
              </a:ext>
            </a:extLst>
          </p:cNvPr>
          <p:cNvSpPr txBox="1"/>
          <p:nvPr/>
        </p:nvSpPr>
        <p:spPr>
          <a:xfrm>
            <a:off x="6658643" y="3047817"/>
            <a:ext cx="18715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Map projection type</a:t>
            </a:r>
          </a:p>
        </p:txBody>
      </p:sp>
      <p:sp>
        <p:nvSpPr>
          <p:cNvPr id="39" name="Rectangle 38">
            <a:extLst>
              <a:ext uri="{FF2B5EF4-FFF2-40B4-BE49-F238E27FC236}">
                <a16:creationId xmlns:a16="http://schemas.microsoft.com/office/drawing/2014/main" id="{88751814-E246-322A-98A8-8FCC9664B483}"/>
              </a:ext>
            </a:extLst>
          </p:cNvPr>
          <p:cNvSpPr/>
          <p:nvPr/>
        </p:nvSpPr>
        <p:spPr>
          <a:xfrm>
            <a:off x="887898" y="2019987"/>
            <a:ext cx="5236633" cy="421899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A black and red squares&#10;&#10;Description automatically generated">
            <a:extLst>
              <a:ext uri="{FF2B5EF4-FFF2-40B4-BE49-F238E27FC236}">
                <a16:creationId xmlns:a16="http://schemas.microsoft.com/office/drawing/2014/main" id="{4CCE06AC-8D2B-3119-7665-27A7D4D3A9E1}"/>
              </a:ext>
            </a:extLst>
          </p:cNvPr>
          <p:cNvPicPr>
            <a:picLocks noChangeAspect="1"/>
          </p:cNvPicPr>
          <p:nvPr/>
        </p:nvPicPr>
        <p:blipFill>
          <a:blip r:embed="rId4"/>
          <a:stretch>
            <a:fillRect/>
          </a:stretch>
        </p:blipFill>
        <p:spPr>
          <a:xfrm>
            <a:off x="317750" y="1968614"/>
            <a:ext cx="599593" cy="3635029"/>
          </a:xfrm>
          <a:prstGeom prst="rect">
            <a:avLst/>
          </a:prstGeom>
          <a:ln>
            <a:solidFill>
              <a:srgbClr val="C00000"/>
            </a:solidFill>
          </a:ln>
        </p:spPr>
      </p:pic>
      <p:sp>
        <p:nvSpPr>
          <p:cNvPr id="49" name="TextBox 48">
            <a:extLst>
              <a:ext uri="{FF2B5EF4-FFF2-40B4-BE49-F238E27FC236}">
                <a16:creationId xmlns:a16="http://schemas.microsoft.com/office/drawing/2014/main" id="{66E946BA-E8D0-4D7C-BB29-E3B41A27475F}"/>
              </a:ext>
            </a:extLst>
          </p:cNvPr>
          <p:cNvSpPr txBox="1"/>
          <p:nvPr/>
        </p:nvSpPr>
        <p:spPr>
          <a:xfrm>
            <a:off x="915771" y="2713950"/>
            <a:ext cx="13339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Calibri"/>
              </a:rPr>
              <a:t>Add Layers</a:t>
            </a:r>
          </a:p>
        </p:txBody>
      </p:sp>
      <p:sp>
        <p:nvSpPr>
          <p:cNvPr id="50" name="TextBox 49">
            <a:extLst>
              <a:ext uri="{FF2B5EF4-FFF2-40B4-BE49-F238E27FC236}">
                <a16:creationId xmlns:a16="http://schemas.microsoft.com/office/drawing/2014/main" id="{E0388460-7869-204F-E464-D14D1EC8B29C}"/>
              </a:ext>
            </a:extLst>
          </p:cNvPr>
          <p:cNvSpPr txBox="1"/>
          <p:nvPr/>
        </p:nvSpPr>
        <p:spPr>
          <a:xfrm>
            <a:off x="887207" y="2113036"/>
            <a:ext cx="18181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Calibri"/>
              </a:rPr>
              <a:t>Active Layers</a:t>
            </a:r>
          </a:p>
        </p:txBody>
      </p:sp>
      <p:sp>
        <p:nvSpPr>
          <p:cNvPr id="51" name="TextBox 50">
            <a:extLst>
              <a:ext uri="{FF2B5EF4-FFF2-40B4-BE49-F238E27FC236}">
                <a16:creationId xmlns:a16="http://schemas.microsoft.com/office/drawing/2014/main" id="{47641869-17C5-38D7-A509-788236CC69B7}"/>
              </a:ext>
            </a:extLst>
          </p:cNvPr>
          <p:cNvSpPr txBox="1"/>
          <p:nvPr/>
        </p:nvSpPr>
        <p:spPr>
          <a:xfrm>
            <a:off x="902283" y="3817321"/>
            <a:ext cx="17627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Calibri"/>
              </a:rPr>
              <a:t>Search Features</a:t>
            </a:r>
          </a:p>
        </p:txBody>
      </p:sp>
      <p:sp>
        <p:nvSpPr>
          <p:cNvPr id="52" name="TextBox 51">
            <a:extLst>
              <a:ext uri="{FF2B5EF4-FFF2-40B4-BE49-F238E27FC236}">
                <a16:creationId xmlns:a16="http://schemas.microsoft.com/office/drawing/2014/main" id="{A45BADD7-9453-8AD8-F170-234B474B94F8}"/>
              </a:ext>
            </a:extLst>
          </p:cNvPr>
          <p:cNvSpPr txBox="1"/>
          <p:nvPr/>
        </p:nvSpPr>
        <p:spPr>
          <a:xfrm>
            <a:off x="902283" y="4418235"/>
            <a:ext cx="15214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Calibri"/>
              </a:rPr>
              <a:t>Top Locations</a:t>
            </a:r>
            <a:endParaRPr lang="en-US" sz="1400" dirty="0">
              <a:solidFill>
                <a:srgbClr val="C00000"/>
              </a:solidFill>
            </a:endParaRPr>
          </a:p>
        </p:txBody>
      </p:sp>
      <p:sp>
        <p:nvSpPr>
          <p:cNvPr id="53" name="TextBox 52">
            <a:extLst>
              <a:ext uri="{FF2B5EF4-FFF2-40B4-BE49-F238E27FC236}">
                <a16:creationId xmlns:a16="http://schemas.microsoft.com/office/drawing/2014/main" id="{D77677DA-AA5B-ABF4-5499-DC8C1609527D}"/>
              </a:ext>
            </a:extLst>
          </p:cNvPr>
          <p:cNvSpPr txBox="1"/>
          <p:nvPr/>
        </p:nvSpPr>
        <p:spPr>
          <a:xfrm>
            <a:off x="915771" y="4968897"/>
            <a:ext cx="12976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dirty="0">
                <a:solidFill>
                  <a:srgbClr val="C00000"/>
                </a:solidFill>
                <a:cs typeface="Calibri"/>
              </a:rPr>
              <a:t>Search POI's</a:t>
            </a:r>
            <a:endParaRPr lang="en-US" sz="1400" dirty="0">
              <a:solidFill>
                <a:srgbClr val="C00000"/>
              </a:solidFill>
            </a:endParaRPr>
          </a:p>
        </p:txBody>
      </p:sp>
      <p:sp>
        <p:nvSpPr>
          <p:cNvPr id="54" name="TextBox 53">
            <a:extLst>
              <a:ext uri="{FF2B5EF4-FFF2-40B4-BE49-F238E27FC236}">
                <a16:creationId xmlns:a16="http://schemas.microsoft.com/office/drawing/2014/main" id="{DC206483-D518-B247-8D99-E6D48A095E00}"/>
              </a:ext>
            </a:extLst>
          </p:cNvPr>
          <p:cNvSpPr txBox="1"/>
          <p:nvPr/>
        </p:nvSpPr>
        <p:spPr>
          <a:xfrm>
            <a:off x="906190" y="3275111"/>
            <a:ext cx="19732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Calibri"/>
              </a:rPr>
              <a:t>Change geographies</a:t>
            </a:r>
          </a:p>
        </p:txBody>
      </p:sp>
      <p:sp>
        <p:nvSpPr>
          <p:cNvPr id="55" name="TextBox 54">
            <a:extLst>
              <a:ext uri="{FF2B5EF4-FFF2-40B4-BE49-F238E27FC236}">
                <a16:creationId xmlns:a16="http://schemas.microsoft.com/office/drawing/2014/main" id="{039CE723-DF46-8B57-CA8F-9D48B58A7329}"/>
              </a:ext>
            </a:extLst>
          </p:cNvPr>
          <p:cNvSpPr txBox="1"/>
          <p:nvPr/>
        </p:nvSpPr>
        <p:spPr>
          <a:xfrm>
            <a:off x="133634" y="5764620"/>
            <a:ext cx="1973288" cy="523220"/>
          </a:xfrm>
          <a:prstGeom prst="rect">
            <a:avLst/>
          </a:prstGeom>
          <a:solidFill>
            <a:srgbClr val="00794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2">
                    <a:lumMod val="20000"/>
                    <a:lumOff val="80000"/>
                  </a:schemeClr>
                </a:solidFill>
              </a:rPr>
              <a:t>Data &amp; Features Menu</a:t>
            </a:r>
            <a:endParaRPr lang="en-US" sz="1400" dirty="0">
              <a:solidFill>
                <a:schemeClr val="accent2">
                  <a:lumMod val="20000"/>
                  <a:lumOff val="80000"/>
                </a:schemeClr>
              </a:solidFill>
            </a:endParaRPr>
          </a:p>
        </p:txBody>
      </p:sp>
      <p:sp>
        <p:nvSpPr>
          <p:cNvPr id="56" name="TextBox 55">
            <a:extLst>
              <a:ext uri="{FF2B5EF4-FFF2-40B4-BE49-F238E27FC236}">
                <a16:creationId xmlns:a16="http://schemas.microsoft.com/office/drawing/2014/main" id="{E2A77042-245E-9074-6178-6655EF985713}"/>
              </a:ext>
            </a:extLst>
          </p:cNvPr>
          <p:cNvSpPr txBox="1"/>
          <p:nvPr/>
        </p:nvSpPr>
        <p:spPr>
          <a:xfrm>
            <a:off x="6244012" y="3833730"/>
            <a:ext cx="1954190" cy="307777"/>
          </a:xfrm>
          <a:prstGeom prst="rect">
            <a:avLst/>
          </a:prstGeom>
          <a:solidFill>
            <a:srgbClr val="00794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2">
                    <a:lumMod val="20000"/>
                    <a:lumOff val="80000"/>
                  </a:schemeClr>
                </a:solidFill>
                <a:cs typeface="Arial"/>
              </a:rPr>
              <a:t>Map Functions</a:t>
            </a:r>
            <a:r>
              <a:rPr lang="en-US" sz="1400" dirty="0">
                <a:solidFill>
                  <a:schemeClr val="accent2">
                    <a:lumMod val="20000"/>
                    <a:lumOff val="80000"/>
                  </a:schemeClr>
                </a:solidFill>
                <a:cs typeface="Arial"/>
              </a:rPr>
              <a:t>​ </a:t>
            </a:r>
            <a:r>
              <a:rPr lang="en-US" sz="1400" b="1" dirty="0">
                <a:solidFill>
                  <a:schemeClr val="accent2">
                    <a:lumMod val="20000"/>
                    <a:lumOff val="80000"/>
                  </a:schemeClr>
                </a:solidFill>
                <a:cs typeface="Arial"/>
              </a:rPr>
              <a:t>Menu</a:t>
            </a:r>
          </a:p>
        </p:txBody>
      </p:sp>
    </p:spTree>
    <p:extLst>
      <p:ext uri="{BB962C8B-B14F-4D97-AF65-F5344CB8AC3E}">
        <p14:creationId xmlns:p14="http://schemas.microsoft.com/office/powerpoint/2010/main" val="402609682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793954"/>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EAE Features: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1340928"/>
            <a:ext cx="10396076"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Active Layers</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View</a:t>
            </a:r>
            <a:r>
              <a:rPr lang="en-US" dirty="0">
                <a:latin typeface="+mj-lt"/>
                <a:ea typeface="Open Sans" panose="020B0606030504020204" pitchFamily="34" charset="0"/>
                <a:cs typeface="Open Sans" panose="020B0606030504020204" pitchFamily="34" charset="0"/>
              </a:rPr>
              <a:t> all currently selected layers; Change the </a:t>
            </a:r>
            <a:r>
              <a:rPr lang="en-US" b="1" dirty="0">
                <a:latin typeface="+mj-lt"/>
                <a:ea typeface="Open Sans" panose="020B0606030504020204" pitchFamily="34" charset="0"/>
                <a:cs typeface="Open Sans" panose="020B0606030504020204" pitchFamily="34" charset="0"/>
              </a:rPr>
              <a:t>order</a:t>
            </a:r>
            <a:r>
              <a:rPr lang="en-US" dirty="0">
                <a:latin typeface="+mj-lt"/>
                <a:ea typeface="Open Sans" panose="020B0606030504020204" pitchFamily="34" charset="0"/>
                <a:cs typeface="Open Sans" panose="020B0606030504020204" pitchFamily="34" charset="0"/>
              </a:rPr>
              <a:t> in which layers are displayed; </a:t>
            </a:r>
            <a:r>
              <a:rPr lang="en-US" b="1" dirty="0">
                <a:latin typeface="+mj-lt"/>
                <a:ea typeface="Open Sans" panose="020B0606030504020204" pitchFamily="34" charset="0"/>
                <a:cs typeface="Open Sans" panose="020B0606030504020204" pitchFamily="34" charset="0"/>
              </a:rPr>
              <a:t>Filter</a:t>
            </a:r>
            <a:r>
              <a:rPr lang="en-US" dirty="0">
                <a:latin typeface="+mj-lt"/>
                <a:ea typeface="Open Sans" panose="020B0606030504020204" pitchFamily="34" charset="0"/>
                <a:cs typeface="Open Sans" panose="020B0606030504020204" pitchFamily="34" charset="0"/>
              </a:rPr>
              <a:t> values &amp; change the dataset’s weight in the analysis; </a:t>
            </a:r>
            <a:r>
              <a:rPr lang="en-US" b="1" dirty="0">
                <a:latin typeface="+mj-lt"/>
                <a:ea typeface="Open Sans" panose="020B0606030504020204" pitchFamily="34" charset="0"/>
                <a:cs typeface="Open Sans" panose="020B0606030504020204" pitchFamily="34" charset="0"/>
              </a:rPr>
              <a:t>Hide</a:t>
            </a:r>
            <a:r>
              <a:rPr lang="en-US" dirty="0">
                <a:latin typeface="+mj-lt"/>
                <a:ea typeface="Open Sans" panose="020B0606030504020204" pitchFamily="34" charset="0"/>
                <a:cs typeface="Open Sans" panose="020B0606030504020204" pitchFamily="34" charset="0"/>
              </a:rPr>
              <a:t> or </a:t>
            </a:r>
            <a:r>
              <a:rPr lang="en-US" b="1" dirty="0">
                <a:latin typeface="+mj-lt"/>
                <a:ea typeface="Open Sans" panose="020B0606030504020204" pitchFamily="34" charset="0"/>
                <a:cs typeface="Open Sans" panose="020B0606030504020204" pitchFamily="34" charset="0"/>
              </a:rPr>
              <a:t>remove</a:t>
            </a:r>
            <a:r>
              <a:rPr lang="en-US" dirty="0">
                <a:latin typeface="+mj-lt"/>
                <a:ea typeface="Open Sans" panose="020B0606030504020204" pitchFamily="34" charset="0"/>
                <a:cs typeface="Open Sans" panose="020B0606030504020204" pitchFamily="34" charset="0"/>
              </a:rPr>
              <a:t> all layers; </a:t>
            </a:r>
            <a:r>
              <a:rPr lang="en-US" b="1" dirty="0">
                <a:latin typeface="+mj-lt"/>
                <a:ea typeface="Open Sans" panose="020B0606030504020204" pitchFamily="34" charset="0"/>
                <a:cs typeface="Open Sans" panose="020B0606030504020204" pitchFamily="34" charset="0"/>
              </a:rPr>
              <a:t>Reset</a:t>
            </a:r>
            <a:r>
              <a:rPr lang="en-US" dirty="0">
                <a:latin typeface="+mj-lt"/>
                <a:ea typeface="Open Sans" panose="020B0606030504020204" pitchFamily="34" charset="0"/>
                <a:cs typeface="Open Sans" panose="020B0606030504020204" pitchFamily="34" charset="0"/>
              </a:rPr>
              <a:t> or </a:t>
            </a:r>
            <a:r>
              <a:rPr lang="en-US" b="1" dirty="0">
                <a:latin typeface="+mj-lt"/>
                <a:ea typeface="Open Sans" panose="020B0606030504020204" pitchFamily="34" charset="0"/>
                <a:cs typeface="Open Sans" panose="020B0606030504020204" pitchFamily="34" charset="0"/>
              </a:rPr>
              <a:t>expand</a:t>
            </a:r>
            <a:r>
              <a:rPr lang="en-US" dirty="0">
                <a:latin typeface="+mj-lt"/>
                <a:ea typeface="Open Sans" panose="020B0606030504020204" pitchFamily="34" charset="0"/>
                <a:cs typeface="Open Sans" panose="020B0606030504020204" pitchFamily="34" charset="0"/>
              </a:rPr>
              <a:t> all settings</a:t>
            </a:r>
          </a:p>
          <a:p>
            <a:pPr lvl="1"/>
            <a:endParaRPr lang="en-US"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b="1" dirty="0">
                <a:ea typeface="Open Sans" panose="020B0606030504020204" pitchFamily="34" charset="0"/>
                <a:cs typeface="Open Sans" panose="020B0606030504020204" pitchFamily="34" charset="0"/>
              </a:rPr>
              <a:t>Add Layers</a:t>
            </a:r>
            <a:r>
              <a:rPr lang="en-US" dirty="0">
                <a:ea typeface="Open Sans" panose="020B0606030504020204" pitchFamily="34" charset="0"/>
                <a:cs typeface="Open Sans" panose="020B0606030504020204" pitchFamily="34" charset="0"/>
              </a:rPr>
              <a:t>: select from available datasets in EAE</a:t>
            </a:r>
          </a:p>
          <a:p>
            <a:endParaRPr lang="en-US"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b="1" dirty="0">
                <a:ea typeface="Open Sans" panose="020B0606030504020204" pitchFamily="34" charset="0"/>
                <a:cs typeface="Open Sans" panose="020B0606030504020204" pitchFamily="34" charset="0"/>
              </a:rPr>
              <a:t>Change Geographies</a:t>
            </a:r>
            <a:r>
              <a:rPr lang="en-US" dirty="0">
                <a:ea typeface="Open Sans" panose="020B0606030504020204" pitchFamily="34" charset="0"/>
                <a:cs typeface="Open Sans" panose="020B0606030504020204" pitchFamily="34" charset="0"/>
              </a:rPr>
              <a:t>: select a particular subnational unit to focus your analysis</a:t>
            </a:r>
          </a:p>
          <a:p>
            <a:pPr marL="285750" indent="-285750">
              <a:buFont typeface="Arial" panose="020B0604020202020204" pitchFamily="34" charset="0"/>
              <a:buChar char="•"/>
            </a:pPr>
            <a:endParaRPr lang="en-US" b="1"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Search Features</a:t>
            </a:r>
            <a:r>
              <a:rPr lang="en-US" sz="1800" dirty="0">
                <a:latin typeface="+mj-lt"/>
                <a:ea typeface="Open Sans" panose="020B0606030504020204" pitchFamily="34" charset="0"/>
                <a:cs typeface="Open Sans" panose="020B0606030504020204" pitchFamily="34" charset="0"/>
              </a:rPr>
              <a:t>: search for a specific feature within a dataset</a:t>
            </a:r>
          </a:p>
          <a:p>
            <a:pPr marL="742950" lvl="1" indent="-285750">
              <a:buFont typeface="Arial" panose="020B0604020202020204" pitchFamily="34" charset="0"/>
              <a:buChar char="•"/>
            </a:pPr>
            <a:r>
              <a:rPr lang="en-US" dirty="0">
                <a:latin typeface="+mj-lt"/>
                <a:ea typeface="Open Sans" panose="020B0606030504020204" pitchFamily="34" charset="0"/>
                <a:cs typeface="Open Sans" panose="020B0606030504020204" pitchFamily="34" charset="0"/>
              </a:rPr>
              <a:t>Example: ‘Makerere University’ in Schools</a:t>
            </a:r>
          </a:p>
          <a:p>
            <a:pPr marL="742950" lvl="1" indent="-285750">
              <a:buFont typeface="Arial" panose="020B0604020202020204" pitchFamily="34" charset="0"/>
              <a:buChar char="•"/>
            </a:pPr>
            <a:r>
              <a:rPr lang="en-US" i="1" dirty="0">
                <a:latin typeface="+mj-lt"/>
                <a:ea typeface="Open Sans" panose="020B0606030504020204" pitchFamily="34" charset="0"/>
                <a:cs typeface="Open Sans" panose="020B0606030504020204" pitchFamily="34" charset="0"/>
              </a:rPr>
              <a:t>Note: not all datasets are searchable</a:t>
            </a:r>
          </a:p>
          <a:p>
            <a:pPr marL="285750" indent="-285750">
              <a:buFont typeface="Arial" panose="020B0604020202020204" pitchFamily="34" charset="0"/>
              <a:buChar char="•"/>
            </a:pPr>
            <a:endParaRPr lang="en-US" sz="1800" b="1"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Top Locations</a:t>
            </a:r>
            <a:r>
              <a:rPr lang="en-US" sz="1800" dirty="0">
                <a:latin typeface="+mj-lt"/>
                <a:ea typeface="Open Sans" panose="020B0606030504020204" pitchFamily="34" charset="0"/>
                <a:cs typeface="Open Sans" panose="020B0606030504020204" pitchFamily="34" charset="0"/>
              </a:rPr>
              <a:t>: provides a ranked list of the top 20 locations (sq km pixels) based on user-selected criteria</a:t>
            </a:r>
          </a:p>
          <a:p>
            <a:endParaRPr lang="en-US" sz="1800"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 Search POIs:</a:t>
            </a:r>
            <a:r>
              <a:rPr lang="en-US" sz="1800" dirty="0">
                <a:latin typeface="+mj-lt"/>
                <a:ea typeface="Open Sans" panose="020B0606030504020204" pitchFamily="34" charset="0"/>
                <a:cs typeface="Open Sans" panose="020B0606030504020204" pitchFamily="34" charset="0"/>
              </a:rPr>
              <a:t> search for a point of interest (city/town, subnational division, national park) within the country</a:t>
            </a:r>
            <a:endParaRPr lang="en-US" dirty="0">
              <a:latin typeface="+mj-lt"/>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939E990C-1882-B068-84E7-9978AD4A8B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0948" y="5726740"/>
            <a:ext cx="673907" cy="738089"/>
          </a:xfrm>
          <a:prstGeom prst="rect">
            <a:avLst/>
          </a:prstGeom>
        </p:spPr>
      </p:pic>
      <p:pic>
        <p:nvPicPr>
          <p:cNvPr id="12" name="Picture 11">
            <a:extLst>
              <a:ext uri="{FF2B5EF4-FFF2-40B4-BE49-F238E27FC236}">
                <a16:creationId xmlns:a16="http://schemas.microsoft.com/office/drawing/2014/main" id="{0DF018B6-F1C4-EFC8-9635-E3BC30DBA7A2}"/>
              </a:ext>
            </a:extLst>
          </p:cNvPr>
          <p:cNvPicPr>
            <a:picLocks noChangeAspect="1"/>
          </p:cNvPicPr>
          <p:nvPr/>
        </p:nvPicPr>
        <p:blipFill>
          <a:blip r:embed="rId4"/>
          <a:stretch>
            <a:fillRect/>
          </a:stretch>
        </p:blipFill>
        <p:spPr>
          <a:xfrm>
            <a:off x="330947" y="4885762"/>
            <a:ext cx="673907" cy="738088"/>
          </a:xfrm>
          <a:prstGeom prst="rect">
            <a:avLst/>
          </a:prstGeom>
        </p:spPr>
      </p:pic>
      <p:pic>
        <p:nvPicPr>
          <p:cNvPr id="14" name="Picture 13">
            <a:extLst>
              <a:ext uri="{FF2B5EF4-FFF2-40B4-BE49-F238E27FC236}">
                <a16:creationId xmlns:a16="http://schemas.microsoft.com/office/drawing/2014/main" id="{A4AFDF79-074F-1A2D-6DA9-F34CFDCB06F8}"/>
              </a:ext>
            </a:extLst>
          </p:cNvPr>
          <p:cNvPicPr>
            <a:picLocks noChangeAspect="1"/>
          </p:cNvPicPr>
          <p:nvPr/>
        </p:nvPicPr>
        <p:blipFill>
          <a:blip r:embed="rId5"/>
          <a:stretch>
            <a:fillRect/>
          </a:stretch>
        </p:blipFill>
        <p:spPr>
          <a:xfrm>
            <a:off x="318259" y="4091551"/>
            <a:ext cx="686595" cy="738089"/>
          </a:xfrm>
          <a:prstGeom prst="rect">
            <a:avLst/>
          </a:prstGeom>
        </p:spPr>
      </p:pic>
      <p:pic>
        <p:nvPicPr>
          <p:cNvPr id="3" name="Picture 2">
            <a:extLst>
              <a:ext uri="{FF2B5EF4-FFF2-40B4-BE49-F238E27FC236}">
                <a16:creationId xmlns:a16="http://schemas.microsoft.com/office/drawing/2014/main" id="{1B3CA905-CCC1-6B76-6A5D-919B5344F75F}"/>
              </a:ext>
            </a:extLst>
          </p:cNvPr>
          <p:cNvPicPr>
            <a:picLocks noChangeAspect="1"/>
          </p:cNvPicPr>
          <p:nvPr/>
        </p:nvPicPr>
        <p:blipFill>
          <a:blip r:embed="rId6"/>
          <a:stretch>
            <a:fillRect/>
          </a:stretch>
        </p:blipFill>
        <p:spPr>
          <a:xfrm>
            <a:off x="331661" y="3289555"/>
            <a:ext cx="688883" cy="738089"/>
          </a:xfrm>
          <a:prstGeom prst="rect">
            <a:avLst/>
          </a:prstGeom>
        </p:spPr>
      </p:pic>
      <p:pic>
        <p:nvPicPr>
          <p:cNvPr id="17" name="Picture 16">
            <a:extLst>
              <a:ext uri="{FF2B5EF4-FFF2-40B4-BE49-F238E27FC236}">
                <a16:creationId xmlns:a16="http://schemas.microsoft.com/office/drawing/2014/main" id="{26224CB0-56EE-D244-DE11-EE6B58EF8CA5}"/>
              </a:ext>
            </a:extLst>
          </p:cNvPr>
          <p:cNvPicPr>
            <a:picLocks noChangeAspect="1"/>
          </p:cNvPicPr>
          <p:nvPr/>
        </p:nvPicPr>
        <p:blipFill>
          <a:blip r:embed="rId7"/>
          <a:stretch>
            <a:fillRect/>
          </a:stretch>
        </p:blipFill>
        <p:spPr>
          <a:xfrm>
            <a:off x="330946" y="1355260"/>
            <a:ext cx="673907" cy="723216"/>
          </a:xfrm>
          <a:prstGeom prst="rect">
            <a:avLst/>
          </a:prstGeom>
        </p:spPr>
      </p:pic>
      <p:pic>
        <p:nvPicPr>
          <p:cNvPr id="19" name="Picture 18">
            <a:extLst>
              <a:ext uri="{FF2B5EF4-FFF2-40B4-BE49-F238E27FC236}">
                <a16:creationId xmlns:a16="http://schemas.microsoft.com/office/drawing/2014/main" id="{B0339039-D902-CA8C-7E78-C5B3B1DE7C04}"/>
              </a:ext>
            </a:extLst>
          </p:cNvPr>
          <p:cNvPicPr>
            <a:picLocks noChangeAspect="1"/>
          </p:cNvPicPr>
          <p:nvPr/>
        </p:nvPicPr>
        <p:blipFill rotWithShape="1">
          <a:blip r:embed="rId8"/>
          <a:srcRect t="2715"/>
          <a:stretch/>
        </p:blipFill>
        <p:spPr>
          <a:xfrm>
            <a:off x="350363" y="2496858"/>
            <a:ext cx="654490" cy="682200"/>
          </a:xfrm>
          <a:prstGeom prst="rect">
            <a:avLst/>
          </a:prstGeom>
        </p:spPr>
      </p:pic>
      <p:sp>
        <p:nvSpPr>
          <p:cNvPr id="2" name="Title 10">
            <a:extLst>
              <a:ext uri="{FF2B5EF4-FFF2-40B4-BE49-F238E27FC236}">
                <a16:creationId xmlns:a16="http://schemas.microsoft.com/office/drawing/2014/main" id="{161BB66F-1A4E-24BB-37D4-AB07B0E2A382}"/>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Tree>
    <p:extLst>
      <p:ext uri="{BB962C8B-B14F-4D97-AF65-F5344CB8AC3E}">
        <p14:creationId xmlns:p14="http://schemas.microsoft.com/office/powerpoint/2010/main" val="240070395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976696" y="677414"/>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Data categories and subcategories</a:t>
            </a:r>
            <a:endParaRPr lang="en-ZA" sz="2000" b="1" dirty="0">
              <a:latin typeface="+mj-lt"/>
              <a:ea typeface="Open Sans" panose="020B0606030504020204" pitchFamily="34" charset="0"/>
              <a:cs typeface="Open Sans" panose="020B0606030504020204" pitchFamily="34" charset="0"/>
            </a:endParaRPr>
          </a:p>
        </p:txBody>
      </p:sp>
      <p:sp>
        <p:nvSpPr>
          <p:cNvPr id="4" name="Title 10">
            <a:extLst>
              <a:ext uri="{FF2B5EF4-FFF2-40B4-BE49-F238E27FC236}">
                <a16:creationId xmlns:a16="http://schemas.microsoft.com/office/drawing/2014/main" id="{136C9F3B-DD50-560F-C6D8-BB9ED2FAE85A}"/>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pic>
        <p:nvPicPr>
          <p:cNvPr id="5" name="Picture 4">
            <a:extLst>
              <a:ext uri="{FF2B5EF4-FFF2-40B4-BE49-F238E27FC236}">
                <a16:creationId xmlns:a16="http://schemas.microsoft.com/office/drawing/2014/main" id="{E374C364-4413-77A9-07FF-32D6A67F32DB}"/>
              </a:ext>
            </a:extLst>
          </p:cNvPr>
          <p:cNvPicPr>
            <a:picLocks noChangeAspect="1"/>
          </p:cNvPicPr>
          <p:nvPr/>
        </p:nvPicPr>
        <p:blipFill>
          <a:blip r:embed="rId3"/>
          <a:stretch>
            <a:fillRect/>
          </a:stretch>
        </p:blipFill>
        <p:spPr>
          <a:xfrm>
            <a:off x="1977632" y="1077524"/>
            <a:ext cx="9757940" cy="5377682"/>
          </a:xfrm>
          <a:prstGeom prst="rect">
            <a:avLst/>
          </a:prstGeom>
        </p:spPr>
      </p:pic>
      <p:sp>
        <p:nvSpPr>
          <p:cNvPr id="8" name="Rectangle 7">
            <a:extLst>
              <a:ext uri="{FF2B5EF4-FFF2-40B4-BE49-F238E27FC236}">
                <a16:creationId xmlns:a16="http://schemas.microsoft.com/office/drawing/2014/main" id="{831FF6CE-5A80-76B4-B700-E9D75EE008DF}"/>
              </a:ext>
            </a:extLst>
          </p:cNvPr>
          <p:cNvSpPr/>
          <p:nvPr/>
        </p:nvSpPr>
        <p:spPr>
          <a:xfrm>
            <a:off x="2010103" y="1681808"/>
            <a:ext cx="2813688" cy="477339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2DF0DA36-3889-24E7-DCB3-FF7C05B88EB6}"/>
              </a:ext>
            </a:extLst>
          </p:cNvPr>
          <p:cNvSpPr txBox="1"/>
          <p:nvPr/>
        </p:nvSpPr>
        <p:spPr>
          <a:xfrm>
            <a:off x="61107" y="3429188"/>
            <a:ext cx="1916525" cy="923330"/>
          </a:xfrm>
          <a:prstGeom prst="rect">
            <a:avLst/>
          </a:prstGeom>
          <a:solidFill>
            <a:srgbClr val="C00000"/>
          </a:solidFill>
          <a:ln>
            <a:solidFill>
              <a:srgbClr val="C00000"/>
            </a:solidFill>
          </a:ln>
        </p:spPr>
        <p:txBody>
          <a:bodyPr wrap="square">
            <a:spAutoFit/>
          </a:bodyPr>
          <a:lstStyle/>
          <a:p>
            <a:pPr algn="ctr"/>
            <a:r>
              <a:rPr lang="en-US" sz="1800" b="1" dirty="0">
                <a:solidFill>
                  <a:schemeClr val="accent2">
                    <a:lumMod val="20000"/>
                    <a:lumOff val="80000"/>
                  </a:schemeClr>
                </a:solidFill>
              </a:rPr>
              <a:t>Data categories and subcategories</a:t>
            </a:r>
          </a:p>
        </p:txBody>
      </p:sp>
    </p:spTree>
    <p:extLst>
      <p:ext uri="{BB962C8B-B14F-4D97-AF65-F5344CB8AC3E}">
        <p14:creationId xmlns:p14="http://schemas.microsoft.com/office/powerpoint/2010/main" val="164042523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EFEEF-6709-71DB-49D8-2A7DFF63F97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39637E-3945-E4A5-FE10-8536A8160C29}"/>
              </a:ext>
            </a:extLst>
          </p:cNvPr>
          <p:cNvSpPr txBox="1">
            <a:spLocks/>
          </p:cNvSpPr>
          <p:nvPr/>
        </p:nvSpPr>
        <p:spPr>
          <a:xfrm>
            <a:off x="11775994" y="6488659"/>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19163ED6-9219-717A-6DA8-D6AD8FDA7947}"/>
              </a:ext>
            </a:extLst>
          </p:cNvPr>
          <p:cNvSpPr/>
          <p:nvPr/>
        </p:nvSpPr>
        <p:spPr>
          <a:xfrm>
            <a:off x="705394" y="61059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Active later</a:t>
            </a:r>
            <a:endParaRPr lang="en-ZA" sz="2000" b="1" dirty="0">
              <a:latin typeface="+mj-lt"/>
              <a:ea typeface="Open Sans" panose="020B0606030504020204" pitchFamily="34" charset="0"/>
              <a:cs typeface="Open Sans" panose="020B0606030504020204" pitchFamily="34" charset="0"/>
            </a:endParaRPr>
          </a:p>
        </p:txBody>
      </p:sp>
      <p:sp>
        <p:nvSpPr>
          <p:cNvPr id="4" name="Title 10">
            <a:extLst>
              <a:ext uri="{FF2B5EF4-FFF2-40B4-BE49-F238E27FC236}">
                <a16:creationId xmlns:a16="http://schemas.microsoft.com/office/drawing/2014/main" id="{632B984D-1A4E-A254-46FE-07EEB3D91D7A}"/>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pic>
        <p:nvPicPr>
          <p:cNvPr id="5" name="Picture 4">
            <a:extLst>
              <a:ext uri="{FF2B5EF4-FFF2-40B4-BE49-F238E27FC236}">
                <a16:creationId xmlns:a16="http://schemas.microsoft.com/office/drawing/2014/main" id="{9D952189-896E-D715-892A-0D45E6E3E1BA}"/>
              </a:ext>
            </a:extLst>
          </p:cNvPr>
          <p:cNvPicPr>
            <a:picLocks noChangeAspect="1"/>
          </p:cNvPicPr>
          <p:nvPr/>
        </p:nvPicPr>
        <p:blipFill>
          <a:blip r:embed="rId3"/>
          <a:stretch>
            <a:fillRect/>
          </a:stretch>
        </p:blipFill>
        <p:spPr>
          <a:xfrm>
            <a:off x="157057" y="988515"/>
            <a:ext cx="11668532" cy="5491793"/>
          </a:xfrm>
          <a:prstGeom prst="rect">
            <a:avLst/>
          </a:prstGeom>
        </p:spPr>
      </p:pic>
      <p:sp>
        <p:nvSpPr>
          <p:cNvPr id="7" name="TextBox 6">
            <a:extLst>
              <a:ext uri="{FF2B5EF4-FFF2-40B4-BE49-F238E27FC236}">
                <a16:creationId xmlns:a16="http://schemas.microsoft.com/office/drawing/2014/main" id="{5AEA8666-1127-EB7A-A5A5-5E039877CFC7}"/>
              </a:ext>
            </a:extLst>
          </p:cNvPr>
          <p:cNvSpPr txBox="1"/>
          <p:nvPr/>
        </p:nvSpPr>
        <p:spPr>
          <a:xfrm>
            <a:off x="2813397" y="2753131"/>
            <a:ext cx="2818777" cy="3447098"/>
          </a:xfrm>
          <a:prstGeom prst="rect">
            <a:avLst/>
          </a:prstGeom>
          <a:noFill/>
        </p:spPr>
        <p:txBody>
          <a:bodyPr wrap="square" lIns="91440" tIns="45720" rIns="91440" bIns="45720" anchor="t">
            <a:spAutoFit/>
          </a:bodyPr>
          <a:lstStyle/>
          <a:p>
            <a:pPr algn="ctr"/>
            <a:r>
              <a:rPr lang="en-US" sz="2000" b="1" u="sng" dirty="0">
                <a:solidFill>
                  <a:srgbClr val="C00000"/>
                </a:solidFill>
              </a:rPr>
              <a:t>Active data layers: </a:t>
            </a:r>
            <a:endParaRPr lang="en-US" b="1" dirty="0">
              <a:solidFill>
                <a:srgbClr val="C00000"/>
              </a:solidFill>
            </a:endParaRPr>
          </a:p>
          <a:p>
            <a:pPr marL="285750" indent="-285750">
              <a:buFont typeface="Wingdings" panose="05000000000000000000" pitchFamily="2" charset="2"/>
              <a:buChar char="§"/>
            </a:pPr>
            <a:r>
              <a:rPr lang="en-US" b="1" dirty="0">
                <a:solidFill>
                  <a:srgbClr val="C00000"/>
                </a:solidFill>
              </a:rPr>
              <a:t>Apply settings for all active layers</a:t>
            </a:r>
          </a:p>
          <a:p>
            <a:pPr marL="285750" indent="-285750">
              <a:buFont typeface="Wingdings" panose="05000000000000000000" pitchFamily="2" charset="2"/>
              <a:buChar char="§"/>
            </a:pPr>
            <a:r>
              <a:rPr lang="en-US" b="1" dirty="0">
                <a:solidFill>
                  <a:srgbClr val="C00000"/>
                </a:solidFill>
              </a:rPr>
              <a:t>Layer’s legend</a:t>
            </a:r>
          </a:p>
          <a:p>
            <a:endParaRPr lang="en-US" b="1" dirty="0">
              <a:solidFill>
                <a:srgbClr val="C00000"/>
              </a:solidFill>
            </a:endParaRPr>
          </a:p>
          <a:p>
            <a:pPr marL="285750" indent="-285750">
              <a:buFont typeface="Wingdings" panose="05000000000000000000" pitchFamily="2" charset="2"/>
              <a:buChar char="§"/>
            </a:pPr>
            <a:r>
              <a:rPr lang="en-US" b="1" dirty="0">
                <a:solidFill>
                  <a:srgbClr val="C00000"/>
                </a:solidFill>
              </a:rPr>
              <a:t>Adjust layer</a:t>
            </a:r>
            <a:r>
              <a:rPr lang="en-US" sz="1800" b="1" dirty="0">
                <a:solidFill>
                  <a:srgbClr val="C00000"/>
                </a:solidFill>
              </a:rPr>
              <a:t> values</a:t>
            </a:r>
          </a:p>
          <a:p>
            <a:pPr marL="285750" indent="-285750">
              <a:buFont typeface="Wingdings" panose="05000000000000000000" pitchFamily="2" charset="2"/>
              <a:buChar char="§"/>
            </a:pPr>
            <a:endParaRPr lang="en-US" sz="1800" b="1" dirty="0">
              <a:solidFill>
                <a:srgbClr val="C00000"/>
              </a:solidFill>
            </a:endParaRPr>
          </a:p>
          <a:p>
            <a:pPr marL="285750" indent="-285750">
              <a:buFont typeface="Wingdings" panose="05000000000000000000" pitchFamily="2" charset="2"/>
              <a:buChar char="§"/>
            </a:pPr>
            <a:r>
              <a:rPr lang="en-US" b="1" dirty="0">
                <a:solidFill>
                  <a:srgbClr val="C00000"/>
                </a:solidFill>
              </a:rPr>
              <a:t>Adjust weighting</a:t>
            </a:r>
            <a:r>
              <a:rPr lang="en-US" sz="1800" b="1" dirty="0">
                <a:solidFill>
                  <a:srgbClr val="C00000"/>
                </a:solidFill>
              </a:rPr>
              <a:t> </a:t>
            </a:r>
          </a:p>
          <a:p>
            <a:pPr marL="285750" indent="-285750">
              <a:buFont typeface="Wingdings" panose="05000000000000000000" pitchFamily="2" charset="2"/>
              <a:buChar char="§"/>
            </a:pPr>
            <a:endParaRPr lang="en-US" sz="1800" b="1" dirty="0">
              <a:solidFill>
                <a:srgbClr val="C00000"/>
              </a:solidFill>
            </a:endParaRPr>
          </a:p>
          <a:p>
            <a:pPr marL="285750" indent="-285750">
              <a:buFont typeface="Wingdings" panose="05000000000000000000" pitchFamily="2" charset="2"/>
              <a:buChar char="§"/>
            </a:pPr>
            <a:r>
              <a:rPr lang="en-US" sz="1800" b="1" dirty="0">
                <a:solidFill>
                  <a:srgbClr val="C00000"/>
                </a:solidFill>
              </a:rPr>
              <a:t>Show layer &amp; adjust Opacity</a:t>
            </a:r>
          </a:p>
          <a:p>
            <a:pPr marL="285750" indent="-285750">
              <a:buFont typeface="Wingdings" panose="05000000000000000000" pitchFamily="2" charset="2"/>
              <a:buChar char="§"/>
            </a:pPr>
            <a:r>
              <a:rPr lang="en-US" sz="1800" b="1" dirty="0">
                <a:solidFill>
                  <a:srgbClr val="C00000"/>
                </a:solidFill>
              </a:rPr>
              <a:t>About the dataset</a:t>
            </a:r>
          </a:p>
        </p:txBody>
      </p:sp>
      <p:sp>
        <p:nvSpPr>
          <p:cNvPr id="9" name="Rectangle 8">
            <a:extLst>
              <a:ext uri="{FF2B5EF4-FFF2-40B4-BE49-F238E27FC236}">
                <a16:creationId xmlns:a16="http://schemas.microsoft.com/office/drawing/2014/main" id="{77E5A334-C226-7191-F188-BF973D415924}"/>
              </a:ext>
            </a:extLst>
          </p:cNvPr>
          <p:cNvSpPr/>
          <p:nvPr/>
        </p:nvSpPr>
        <p:spPr>
          <a:xfrm>
            <a:off x="366412" y="2646502"/>
            <a:ext cx="2685522" cy="3508403"/>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0C35D9AA-0435-8D44-58C1-8D8902005E39}"/>
              </a:ext>
            </a:extLst>
          </p:cNvPr>
          <p:cNvSpPr txBox="1"/>
          <p:nvPr/>
        </p:nvSpPr>
        <p:spPr>
          <a:xfrm>
            <a:off x="2839901" y="1320437"/>
            <a:ext cx="4925520" cy="1231106"/>
          </a:xfrm>
          <a:prstGeom prst="rect">
            <a:avLst/>
          </a:prstGeom>
          <a:noFill/>
        </p:spPr>
        <p:txBody>
          <a:bodyPr wrap="square" lIns="91440" tIns="45720" rIns="91440" bIns="45720" anchor="t">
            <a:spAutoFit/>
          </a:bodyPr>
          <a:lstStyle/>
          <a:p>
            <a:pPr algn="ctr"/>
            <a:r>
              <a:rPr lang="en-US" sz="2000" b="1" u="sng" dirty="0">
                <a:solidFill>
                  <a:srgbClr val="C00000"/>
                </a:solidFill>
              </a:rPr>
              <a:t>Generate analysis : </a:t>
            </a:r>
          </a:p>
          <a:p>
            <a:pPr marL="285750" indent="-285750">
              <a:buFont typeface="Wingdings" panose="05000000000000000000" pitchFamily="2" charset="2"/>
              <a:buChar char="§"/>
            </a:pPr>
            <a:r>
              <a:rPr lang="en-US" b="1" dirty="0">
                <a:solidFill>
                  <a:srgbClr val="C00000"/>
                </a:solidFill>
              </a:rPr>
              <a:t>By analysis area &amp; prioritization index</a:t>
            </a:r>
          </a:p>
          <a:p>
            <a:pPr marL="285750" indent="-285750">
              <a:buFont typeface="Wingdings" panose="05000000000000000000" pitchFamily="2" charset="2"/>
              <a:buChar char="§"/>
            </a:pPr>
            <a:r>
              <a:rPr lang="en-US" b="1" dirty="0">
                <a:solidFill>
                  <a:srgbClr val="C00000"/>
                </a:solidFill>
              </a:rPr>
              <a:t>Priority area’s legend</a:t>
            </a:r>
          </a:p>
          <a:p>
            <a:pPr marL="285750" indent="-285750">
              <a:buFont typeface="Wingdings" panose="05000000000000000000" pitchFamily="2" charset="2"/>
              <a:buChar char="§"/>
            </a:pPr>
            <a:r>
              <a:rPr lang="en-US" b="1" dirty="0">
                <a:solidFill>
                  <a:srgbClr val="C00000"/>
                </a:solidFill>
              </a:rPr>
              <a:t>Show analysis and adjust opacity</a:t>
            </a:r>
          </a:p>
        </p:txBody>
      </p:sp>
    </p:spTree>
    <p:extLst>
      <p:ext uri="{BB962C8B-B14F-4D97-AF65-F5344CB8AC3E}">
        <p14:creationId xmlns:p14="http://schemas.microsoft.com/office/powerpoint/2010/main" val="3494932865"/>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4899</TotalTime>
  <Words>1262</Words>
  <Application>Microsoft Office PowerPoint</Application>
  <PresentationFormat>Widescreen</PresentationFormat>
  <Paragraphs>184</Paragraphs>
  <Slides>16</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Aptos</vt:lpstr>
      <vt:lpstr>Arial</vt:lpstr>
      <vt:lpstr>Bodoni SvtyTwo ITC TT-Book</vt:lpstr>
      <vt:lpstr>Calibri</vt:lpstr>
      <vt:lpstr>Calibri Light</vt:lpstr>
      <vt:lpstr>Courier New</vt:lpstr>
      <vt:lpstr>Helvetica Neue</vt:lpstr>
      <vt:lpstr>Open Sans</vt:lpstr>
      <vt:lpstr>Open Sans ExtraBold</vt:lpstr>
      <vt:lpstr>Söhne</vt:lpstr>
      <vt:lpstr>Wingdings</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Sinclair-Lecaros</dc:creator>
  <cp:lastModifiedBy>Alemayehu Woldeamanuel</cp:lastModifiedBy>
  <cp:revision>385</cp:revision>
  <dcterms:created xsi:type="dcterms:W3CDTF">2024-09-25T16:22:53Z</dcterms:created>
  <dcterms:modified xsi:type="dcterms:W3CDTF">2026-04-24T08:43:04Z</dcterms:modified>
</cp:coreProperties>
</file>