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9972E-B175-552D-78E4-5F68457E093D}" v="5" dt="2026-02-09T13:50:59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-12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00C9972E-B175-552D-78E4-5F68457E093D}"/>
    <pc:docChg chg="modSld">
      <pc:chgData name="Alexander Deliukov" userId="S::alexander_think-e.be#ext#@flux50.onmicrosoft.com::bee075c1-faac-4166-8fcb-7b2057bad6f6" providerId="AD" clId="Web-{00C9972E-B175-552D-78E4-5F68457E093D}" dt="2026-02-09T13:50:59.711" v="3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00C9972E-B175-552D-78E4-5F68457E093D}" dt="2026-02-09T13:50:59.711" v="3" actId="14100"/>
        <pc:sldMkLst>
          <pc:docMk/>
          <pc:sldMk cId="2032918154" sldId="568"/>
        </pc:sldMkLst>
        <pc:picChg chg="add mod">
          <ac:chgData name="Alexander Deliukov" userId="S::alexander_think-e.be#ext#@flux50.onmicrosoft.com::bee075c1-faac-4166-8fcb-7b2057bad6f6" providerId="AD" clId="Web-{00C9972E-B175-552D-78E4-5F68457E093D}" dt="2026-02-09T13:50:59.711" v="3" actId="14100"/>
          <ac:picMkLst>
            <pc:docMk/>
            <pc:sldMk cId="2032918154" sldId="568"/>
            <ac:picMk id="4" creationId="{456ADD3B-1A66-58F7-2654-30F6BA37DFF0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delSld modSld">
      <pc:chgData name="Alexander Deliukov" userId="d5fda0f2-1d08-4016-b7e9-bb882f168707" providerId="ADAL" clId="{FE9DFF45-01DC-45CC-A80A-B50597210401}" dt="2026-01-27T09:22:29.394" v="26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7T09:21:40.198" v="13" actId="1076"/>
        <pc:sldMkLst>
          <pc:docMk/>
          <pc:sldMk cId="2032918154" sldId="568"/>
        </pc:sldMkLst>
        <pc:spChg chg="mod">
          <ac:chgData name="Alexander Deliukov" userId="d5fda0f2-1d08-4016-b7e9-bb882f168707" providerId="ADAL" clId="{FE9DFF45-01DC-45CC-A80A-B50597210401}" dt="2026-01-27T09:21:40.198" v="13" actId="1076"/>
          <ac:spMkLst>
            <pc:docMk/>
            <pc:sldMk cId="2032918154" sldId="568"/>
            <ac:spMk id="2" creationId="{6325EB25-14E4-3C14-F576-F7A979BA79A2}"/>
          </ac:spMkLst>
        </pc:spChg>
      </pc:sldChg>
      <pc:sldChg chg="modSp mod">
        <pc:chgData name="Alexander Deliukov" userId="d5fda0f2-1d08-4016-b7e9-bb882f168707" providerId="ADAL" clId="{FE9DFF45-01DC-45CC-A80A-B50597210401}" dt="2026-01-27T09:21:50.327" v="15" actId="120"/>
        <pc:sldMkLst>
          <pc:docMk/>
          <pc:sldMk cId="557667987" sldId="570"/>
        </pc:sldMkLst>
        <pc:spChg chg="mod">
          <ac:chgData name="Alexander Deliukov" userId="d5fda0f2-1d08-4016-b7e9-bb882f168707" providerId="ADAL" clId="{FE9DFF45-01DC-45CC-A80A-B50597210401}" dt="2026-01-27T09:21:50.327" v="15" actId="120"/>
          <ac:spMkLst>
            <pc:docMk/>
            <pc:sldMk cId="557667987" sldId="570"/>
            <ac:spMk id="3" creationId="{9CE9E803-2315-C348-C69F-0FC22E1C6B9B}"/>
          </ac:spMkLst>
        </pc:spChg>
      </pc:sldChg>
      <pc:sldChg chg="modSp mod">
        <pc:chgData name="Alexander Deliukov" userId="d5fda0f2-1d08-4016-b7e9-bb882f168707" providerId="ADAL" clId="{FE9DFF45-01DC-45CC-A80A-B50597210401}" dt="2026-01-27T09:21:57.499" v="16" actId="404"/>
        <pc:sldMkLst>
          <pc:docMk/>
          <pc:sldMk cId="702482267" sldId="574"/>
        </pc:sldMkLst>
        <pc:spChg chg="mod">
          <ac:chgData name="Alexander Deliukov" userId="d5fda0f2-1d08-4016-b7e9-bb882f168707" providerId="ADAL" clId="{FE9DFF45-01DC-45CC-A80A-B50597210401}" dt="2026-01-27T09:21:57.499" v="16" actId="404"/>
          <ac:spMkLst>
            <pc:docMk/>
            <pc:sldMk cId="702482267" sldId="574"/>
            <ac:spMk id="4" creationId="{8F59EF84-A0DC-E61D-F196-26BDE825F1EB}"/>
          </ac:spMkLst>
        </pc:spChg>
      </pc:sldChg>
      <pc:sldChg chg="modSp mod">
        <pc:chgData name="Alexander Deliukov" userId="d5fda0f2-1d08-4016-b7e9-bb882f168707" providerId="ADAL" clId="{FE9DFF45-01DC-45CC-A80A-B50597210401}" dt="2026-01-27T09:22:03.306" v="18" actId="1036"/>
        <pc:sldMkLst>
          <pc:docMk/>
          <pc:sldMk cId="1430523624" sldId="576"/>
        </pc:sldMkLst>
        <pc:spChg chg="mod">
          <ac:chgData name="Alexander Deliukov" userId="d5fda0f2-1d08-4016-b7e9-bb882f168707" providerId="ADAL" clId="{FE9DFF45-01DC-45CC-A80A-B50597210401}" dt="2026-01-27T09:22:03.306" v="18" actId="1036"/>
          <ac:spMkLst>
            <pc:docMk/>
            <pc:sldMk cId="1430523624" sldId="576"/>
            <ac:spMk id="3" creationId="{440033AA-BC50-5858-F1FA-DBA045056AA5}"/>
          </ac:spMkLst>
        </pc:spChg>
        <pc:spChg chg="mod">
          <ac:chgData name="Alexander Deliukov" userId="d5fda0f2-1d08-4016-b7e9-bb882f168707" providerId="ADAL" clId="{FE9DFF45-01DC-45CC-A80A-B50597210401}" dt="2026-01-27T09:22:02.705" v="17" actId="1076"/>
          <ac:spMkLst>
            <pc:docMk/>
            <pc:sldMk cId="1430523624" sldId="576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7T09:22:06.556" v="19" actId="404"/>
        <pc:sldMkLst>
          <pc:docMk/>
          <pc:sldMk cId="3851787810" sldId="577"/>
        </pc:sldMkLst>
        <pc:spChg chg="mod">
          <ac:chgData name="Alexander Deliukov" userId="d5fda0f2-1d08-4016-b7e9-bb882f168707" providerId="ADAL" clId="{FE9DFF45-01DC-45CC-A80A-B50597210401}" dt="2026-01-27T09:22:06.556" v="19" actId="404"/>
          <ac:spMkLst>
            <pc:docMk/>
            <pc:sldMk cId="3851787810" sldId="577"/>
            <ac:spMk id="4" creationId="{1422382B-2AB3-2B41-4E36-550DCB887EDE}"/>
          </ac:spMkLst>
        </pc:spChg>
      </pc:sldChg>
      <pc:sldChg chg="modSp mod">
        <pc:chgData name="Alexander Deliukov" userId="d5fda0f2-1d08-4016-b7e9-bb882f168707" providerId="ADAL" clId="{FE9DFF45-01DC-45CC-A80A-B50597210401}" dt="2026-01-27T09:20:46.087" v="4" actId="20577"/>
        <pc:sldMkLst>
          <pc:docMk/>
          <pc:sldMk cId="954561104" sldId="578"/>
        </pc:sldMkLst>
        <pc:spChg chg="mod">
          <ac:chgData name="Alexander Deliukov" userId="d5fda0f2-1d08-4016-b7e9-bb882f168707" providerId="ADAL" clId="{FE9DFF45-01DC-45CC-A80A-B50597210401}" dt="2026-01-27T09:20:46.087" v="4" actId="20577"/>
          <ac:spMkLst>
            <pc:docMk/>
            <pc:sldMk cId="954561104" sldId="578"/>
            <ac:spMk id="4" creationId="{3578E889-170D-661A-C4C9-37B6BB6336A3}"/>
          </ac:spMkLst>
        </pc:spChg>
      </pc:sldChg>
      <pc:sldChg chg="modSp mod">
        <pc:chgData name="Alexander Deliukov" userId="d5fda0f2-1d08-4016-b7e9-bb882f168707" providerId="ADAL" clId="{FE9DFF45-01DC-45CC-A80A-B50597210401}" dt="2026-01-27T09:22:16.906" v="21" actId="1076"/>
        <pc:sldMkLst>
          <pc:docMk/>
          <pc:sldMk cId="2049606178" sldId="579"/>
        </pc:sldMkLst>
        <pc:spChg chg="mod">
          <ac:chgData name="Alexander Deliukov" userId="d5fda0f2-1d08-4016-b7e9-bb882f168707" providerId="ADAL" clId="{FE9DFF45-01DC-45CC-A80A-B50597210401}" dt="2026-01-27T09:22:16.906" v="21" actId="1076"/>
          <ac:spMkLst>
            <pc:docMk/>
            <pc:sldMk cId="2049606178" sldId="579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09:22:21.665" v="22" actId="404"/>
        <pc:sldMkLst>
          <pc:docMk/>
          <pc:sldMk cId="2820332904" sldId="580"/>
        </pc:sldMkLst>
        <pc:spChg chg="mod">
          <ac:chgData name="Alexander Deliukov" userId="d5fda0f2-1d08-4016-b7e9-bb882f168707" providerId="ADAL" clId="{FE9DFF45-01DC-45CC-A80A-B50597210401}" dt="2026-01-27T09:22:21.665" v="22" actId="404"/>
          <ac:spMkLst>
            <pc:docMk/>
            <pc:sldMk cId="2820332904" sldId="580"/>
            <ac:spMk id="4" creationId="{0AA59405-2C00-D281-DA2C-55E0950F0113}"/>
          </ac:spMkLst>
        </pc:spChg>
      </pc:sldChg>
      <pc:sldChg chg="modSp mod">
        <pc:chgData name="Alexander Deliukov" userId="d5fda0f2-1d08-4016-b7e9-bb882f168707" providerId="ADAL" clId="{FE9DFF45-01DC-45CC-A80A-B50597210401}" dt="2026-01-27T09:22:25.140" v="23" actId="1076"/>
        <pc:sldMkLst>
          <pc:docMk/>
          <pc:sldMk cId="1488494387" sldId="581"/>
        </pc:sldMkLst>
        <pc:spChg chg="mod">
          <ac:chgData name="Alexander Deliukov" userId="d5fda0f2-1d08-4016-b7e9-bb882f168707" providerId="ADAL" clId="{FE9DFF45-01DC-45CC-A80A-B50597210401}" dt="2026-01-27T09:22:25.140" v="23" actId="1076"/>
          <ac:spMkLst>
            <pc:docMk/>
            <pc:sldMk cId="1488494387" sldId="581"/>
            <ac:spMk id="4" creationId="{C5932F96-E1CE-29F1-73E1-EFFE23DACA81}"/>
          </ac:spMkLst>
        </pc:spChg>
      </pc:sldChg>
      <pc:sldChg chg="modSp mod">
        <pc:chgData name="Alexander Deliukov" userId="d5fda0f2-1d08-4016-b7e9-bb882f168707" providerId="ADAL" clId="{FE9DFF45-01DC-45CC-A80A-B50597210401}" dt="2026-01-27T09:22:29.394" v="26" actId="404"/>
        <pc:sldMkLst>
          <pc:docMk/>
          <pc:sldMk cId="3157460652" sldId="582"/>
        </pc:sldMkLst>
        <pc:spChg chg="mod">
          <ac:chgData name="Alexander Deliukov" userId="d5fda0f2-1d08-4016-b7e9-bb882f168707" providerId="ADAL" clId="{FE9DFF45-01DC-45CC-A80A-B50597210401}" dt="2026-01-27T09:22:29.394" v="26" actId="404"/>
          <ac:spMkLst>
            <pc:docMk/>
            <pc:sldMk cId="3157460652" sldId="582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09:22:29.394" v="26" actId="404"/>
          <ac:spMkLst>
            <pc:docMk/>
            <pc:sldMk cId="3157460652" sldId="582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09:22:29.394" v="26" actId="404"/>
          <ac:spMkLst>
            <pc:docMk/>
            <pc:sldMk cId="3157460652" sldId="582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09:22:29.394" v="26" actId="404"/>
          <ac:spMkLst>
            <pc:docMk/>
            <pc:sldMk cId="3157460652" sldId="582"/>
            <ac:spMk id="60" creationId="{DB6D982A-54DA-4FCC-9383-F91FC1E1D9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Edición del estilo del texto maestro</a:t>
            </a:r>
          </a:p>
          <a:p>
            <a:pPr lvl="1"/>
            <a:r>
              <a:rPr lang="ko-KR" altLang="en-US"/>
              <a:t>Segundo nivel</a:t>
            </a:r>
          </a:p>
          <a:p>
            <a:pPr lvl="2"/>
            <a:r>
              <a:rPr lang="ko-KR" altLang="en-US"/>
              <a:t>Tercer nivel</a:t>
            </a:r>
          </a:p>
          <a:p>
            <a:pPr lvl="3"/>
            <a:r>
              <a:rPr lang="ko-KR" altLang="en-US"/>
              <a:t>Cuarto nivel</a:t>
            </a:r>
          </a:p>
          <a:p>
            <a:pPr lvl="4"/>
            <a:r>
              <a:rPr lang="ko-KR" altLang="en-US"/>
              <a:t>Quinto nivel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eforum.org/stories/2023/05/renewable-energy-incentives-households-countries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Conceptos básicos sobre energía digital </a:t>
            </a: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para periodistas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proyecto ha recibido financiación del Programa Horizonte de Investigación e Innovación de la Unión Europea (2021-2027) en virtud del acuerdo de subvención n.º 101075596. La responsabilidad del contenido de este material recae exclusivamente en el proyecto Every1 y no refleja necesariamente la opinión de la Unión Europea. La presentación tiene licencia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que se indique lo contrario.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17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Convertir el viento en electricidad: datos e información clave </a:t>
            </a: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La energía eólica es una de las fuentes de energía renovable de más rápido crecimiento, lo que contribuye a reducir la dependencia de los combustibles fósiles. Las turbinas eólicas convierten la energía cinética (movimiento) del viento en electricidad. Las turbinas eólicas ofrecen una solución energética limpia y escalable.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r>
              <a:rPr lang="en-GB" sz="1200" dirty="0">
                <a:solidFill>
                  <a:srgbClr val="2B2C30"/>
                </a:solidFill>
              </a:rPr>
              <a:t>Las turbinas eólicas no pueden generar energía sin viento, pero el almacenamiento de energía y la integración en la red ayudan a mantener el suministro eléctrico. </a:t>
            </a:r>
          </a:p>
          <a:p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Explora </a:t>
            </a:r>
            <a:r>
              <a:rPr lang="en-GB" sz="1200" dirty="0">
                <a:solidFill>
                  <a:srgbClr val="2B2C30"/>
                </a:solidFill>
                <a:hlinkClick r:id="rId3"/>
              </a:rPr>
              <a:t>los fundamentos de la energía eólica</a:t>
            </a:r>
            <a:r>
              <a:rPr lang="en-GB" sz="1200" dirty="0">
                <a:solidFill>
                  <a:srgbClr val="2B2C30"/>
                </a:solidFill>
              </a:rPr>
              <a:t> de Wind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Lea cómo Europa es </a:t>
            </a:r>
            <a:r>
              <a:rPr lang="en-GB" sz="1200" dirty="0">
                <a:solidFill>
                  <a:srgbClr val="2B2C30"/>
                </a:solidFill>
                <a:hlinkClick r:id="rId4"/>
              </a:rPr>
              <a:t>líder en energía eólica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Lea el </a:t>
            </a:r>
            <a:r>
              <a:rPr lang="en-GB" sz="1200" dirty="0">
                <a:solidFill>
                  <a:srgbClr val="2B2C30"/>
                </a:solidFill>
                <a:hlinkClick r:id="rId5"/>
              </a:rPr>
              <a:t>Informe Global sobre la Energía Eólica 2025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Descubra cómo </a:t>
            </a:r>
            <a:r>
              <a:rPr lang="en-GB" sz="1200" dirty="0">
                <a:solidFill>
                  <a:srgbClr val="2B2C30"/>
                </a:solidFill>
                <a:hlinkClick r:id="rId6"/>
              </a:rPr>
              <a:t>la inteligencia artificial (IA) puede apoyar la energía eólica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Descubra cómo podemos </a:t>
            </a:r>
            <a:r>
              <a:rPr lang="en-GB" sz="1200" dirty="0">
                <a:solidFill>
                  <a:srgbClr val="2B2C30"/>
                </a:solidFill>
                <a:hlinkClick r:id="rId7"/>
              </a:rPr>
              <a:t>minimizar el impacto medioambiental de las turbinas eólicas</a:t>
            </a:r>
            <a:endParaRPr lang="en-GB" sz="1200" dirty="0">
              <a:solidFill>
                <a:srgbClr val="2B2C30"/>
              </a:solidFill>
            </a:endParaRPr>
          </a:p>
          <a:p>
            <a:endParaRPr lang="en-GB" sz="1200" dirty="0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https://windeurope.org/about-wind/wind-basics/</a:t>
            </a:r>
          </a:p>
          <a:p>
            <a:r>
              <a:rPr lang="en-GB" dirty="0" err="1"/>
              <a:t>https://energy.ec.europa.eu/topics/renewable-energy/eu-wind-energy_en</a:t>
            </a:r>
            <a:endParaRPr lang="en-GB" dirty="0"/>
          </a:p>
          <a:p>
            <a:r>
              <a:rPr lang="en-GB" dirty="0" err="1"/>
              <a:t>https://www.gwec.net/reports/globalwindreport</a:t>
            </a:r>
            <a:endParaRPr lang="en-GB" dirty="0"/>
          </a:p>
          <a:p>
            <a:r>
              <a:rPr lang="en-GB" dirty="0"/>
              <a:t>https://www.windsystemsmag.com/harnessing-ai-for-strategic-advantage-in-wind-energy/</a:t>
            </a:r>
          </a:p>
          <a:p>
            <a:r>
              <a:rPr lang="en-GB" dirty="0"/>
              <a:t>https://www.sciencedirect.com/science/article/pii/S136403212200017X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00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Comprender el almacenamiento de energía solar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¿Alguna vez te has preguntado qué ocurre cuando no brilla el sol?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04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Comprender el almacenamiento de energía solar: terminología clave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Sistema de almacenamiento de energía (ESS)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tecnología que almacena electricidad para su uso posterior, lo que ayuda a equilibrar la oferta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y la demanda, optimizar el uso de la energía y mejorar la fiabilidad de la red.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Autoconsumo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uso de la energía generada a partir de fuentes renovables directamente en la propiedad, lo que mejora la independencia energética y el ahorro al evitar la exportación a la red.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Almacenamiento inteligente de energía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mejora de la supervisión, la gestión y la eficiencia mediante tecnologías avanzadas como el Internet de las cosas (IoT) y la inteligencia artificial (IA).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85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Comprender el almacenamiento de energía solar: datos e información clave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Los sistemas de energía solar pueden utilizar baterías de almacenamiento para suministrar electricidad cuando no hay luz solar disponible. Durante el día, los paneles solares generan electricidad y el exceso de energía se almacena en baterías para su uso posterior.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Las tecnologías de baterías más comunes para el almacenamiento solar son las de ionen litio (utilizadas en Tesla Powerwall y otras soluciones de almacenamiento doméstico) y las de plomo-ácido (más baratas, pero menos eficientes y con una vida útil más corta).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La Comisión Europea ofrece una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3"/>
              </a:rPr>
              <a:t>visión general completa de la energía solar en Europa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Explora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4"/>
              </a:rPr>
              <a:t>la guía definitiva sobre terminología del almacenamiento de energía 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La Agencia Internacional de Energías Renovables (IRENA) ofrece información sobre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5"/>
              </a:rPr>
              <a:t>el almacenamiento de energía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Explore el papel de las baterías en la transición energética digital en el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6"/>
              </a:rPr>
              <a:t>folleto de soluciones fotovoltaicas y de baterías 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de la Comisión Europea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https://energy.ec.europa.eu/topics/renewable-energy/solar-energy_en</a:t>
            </a:r>
          </a:p>
          <a:p>
            <a:r>
              <a:rPr lang="en-GB" dirty="0"/>
              <a:t>https://www.alphaess.com/the-ultimate-guide-to-energy-storage-terminology:-key-terms-and-concepts-explained</a:t>
            </a:r>
          </a:p>
          <a:p>
            <a:r>
              <a:rPr lang="en-GB" dirty="0"/>
              <a:t>https://www.irena.org/Energy-Transition/Technology/Energy-Storage</a:t>
            </a:r>
          </a:p>
          <a:p>
            <a:r>
              <a:rPr lang="en-GB" dirty="0"/>
              <a:t>https://smart-cities-marketplace.ec.europa.eu/news-and-events/news/2024/updated-solution-booklet-pv-and-battery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23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Algunos consejos prácticos para comunicarse con el público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Utilice </a:t>
            </a:r>
            <a:r>
              <a:rPr lang="en-GB" sz="12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ejemplos del mundo real.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Explique los términos técnicos con analogías sencillas (por ejemplo: «Una batería solar funciona como un cargador portátil para el teléfono, pero a escala doméstica»).</a:t>
            </a:r>
            <a:endParaRPr lang="en-GB" sz="12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Compare el ahorro de costes y los incentivos por utilizar energías renovables en diferentes países.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https://www.jojusolar.co.uk/case-studies/tesla-powerwall/</a:t>
            </a:r>
          </a:p>
          <a:p>
            <a:r>
              <a:rPr lang="en-GB" dirty="0"/>
              <a:t>https://www.weforum.org/stories/2023/05/renewable-energy-incentives-households-countries/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43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Si desea obtener más información sobre la digitalización energética, los siguientes recursos pueden resultarle útiles: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Desmonte algunos mitos sobre la digitalización energética en </a:t>
            </a:r>
            <a:r>
              <a:rPr lang="en-GB" sz="1200" i="1" noProof="0" dirty="0">
                <a:solidFill>
                  <a:srgbClr val="373737"/>
                </a:solidFill>
                <a:ea typeface="맑은 고딕"/>
                <a:hlinkClick r:id="rId3"/>
              </a:rPr>
              <a:t>«Mitos energéticos desmentidos: realidad frente a ficción</a:t>
            </a: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», de Every1.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Analice en profundidad la seguridad energética en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Cybersecurity digital energy myths…Busted! (Mitos </a:t>
            </a:r>
            <a:r>
              <a:rPr lang="en-US" altLang="ko-KR" sz="1200" dirty="0">
                <a:solidFill>
                  <a:srgbClr val="373737"/>
                </a:solidFill>
              </a:rPr>
              <a:t>sobre la ciberseguridad de la energía digital... ¡desmentidos!) de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Echa un vistazo al conjunto de cursos breves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 «Fundamentos de la energía digital» </a:t>
            </a:r>
            <a:r>
              <a:rPr lang="en-GB" sz="1200" noProof="0" dirty="0">
                <a:solidFill>
                  <a:srgbClr val="373737"/>
                </a:solidFill>
              </a:rPr>
              <a:t>de Every1 sobre la digitalización energética.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5"/>
              </a:rPr>
              <a:t>Obtenga más información sobre los materiales didácticos del proyecto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 </a:t>
            </a:r>
          </a:p>
          <a:p>
            <a:r>
              <a:rPr lang="en-GB" dirty="0"/>
              <a:t>https://www.open.edu/openlearncreate/course/view.php?id=17128</a:t>
            </a:r>
          </a:p>
          <a:p>
            <a:r>
              <a:rPr lang="en-GB" dirty="0"/>
              <a:t>https://www.open.edu/openlearncreate/course/index.php?categoryid=1459</a:t>
            </a:r>
          </a:p>
          <a:p>
            <a:r>
              <a:rPr lang="en-GB" dirty="0"/>
              <a:t>https://every1.energy/learning-materials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06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Agradecimientos</a:t>
            </a:r>
          </a:p>
          <a:p>
            <a:pPr latinLnBrk="0"/>
            <a:r>
              <a:rPr lang="en-GB" dirty="0"/>
              <a:t>Esta presentación titulada </a:t>
            </a:r>
            <a:r>
              <a:rPr lang="en-GB" i="1" dirty="0"/>
              <a:t>«Conceptos básicos sobre energía digital para periodistas» </a:t>
            </a:r>
            <a:r>
              <a:rPr lang="en-GB" dirty="0"/>
              <a:t>ha sido elaborada por el proyecto Every1 y está sujeta a la licencia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que se indique lo contrario.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Las imágenes utilizadas en esta presentación son las siguientes: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 portada: Crédito de la imagen: Adaptada de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Journalists on Duty,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Yan Arief,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texto de introducción: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Micrófono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de Julia con licencia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 toda velocidad con los vehículos eléctricos: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de 100% Campaign tiene licencia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CC BY 2.0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Convertir el viento en electricidad: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Parque eólico marino </a:t>
            </a:r>
            <a:r>
              <a:rPr lang="en-GB" i="0" u="none" strike="noStrike" dirty="0" err="1">
                <a:solidFill>
                  <a:schemeClr val="tx1"/>
                </a:solidFill>
                <a:effectLst/>
                <a:latin typeface="+mn-lt"/>
                <a:hlinkClick r:id="rId10"/>
              </a:rPr>
              <a:t>Middelgrunden,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de Øyvind Holmstad, con licencia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Comprender el almacenamiento de energía solar: </a:t>
            </a:r>
            <a:r>
              <a:rPr lang="en-GB" dirty="0">
                <a:hlinkClick r:id="rId11"/>
              </a:rPr>
              <a:t>Fachada solar, </a:t>
            </a:r>
            <a:r>
              <a:rPr lang="en-GB" dirty="0"/>
              <a:t>de La Citta Vita,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Algunos consejos prácticos para comunicarse con el público: </a:t>
            </a:r>
            <a:r>
              <a:rPr lang="en-GB" dirty="0">
                <a:hlinkClick r:id="rId12"/>
              </a:rPr>
              <a:t>the crowds, </a:t>
            </a:r>
            <a:r>
              <a:rPr lang="en-GB" dirty="0"/>
              <a:t>de bob walker, tiene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¡Gracias!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4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Informar sobre temas técnicos como la energía digital puede resultar complicado. ¿Cómo se puede garantizar que se presentan de forma clara y correcta diferentes conceptos técnicos a un público general? ¿Y cómo se puede garantizar que lo que se escribe sea interesante y relevante?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En esta breve presentación, exploraremos: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Tres temas y conceptos clave para la energía digital.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Terminología e información importantes para empezar a investigar o evaluar el material existente sobre energía digital.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Algunos consejos prácticos para comunicarse con el público.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34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Nuestra exploración de cada tema comienza con una pregunta reflexiva. Tómese un momento para considerar cada pregunta antes de pasar a la siguiente diapositiva.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Comenzamos cada tema con terminología e información clave. A continuación, destacamos los recursos complementarios para que los explore.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Puede trabajar cada sección de la presentación por orden. También puede seleccionar un tema concreto que le interese explorar primero a través del menú.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3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Temas y conceptos clave en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la digitalización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energética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Avanzando con los vehículos eléctricos (VE).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Convertir el viento en electricidad.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Comprender el almacenamiento de energía solar.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Algunos consejos prácticos para comunicarse con el público.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13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Avanzando con los vehículos eléctricos (VE)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¿Cómo funcionan los vehículos eléctricos (VE)?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17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Vehículos eléctricos (VE): Terminología clave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Vehículo a red (V2G):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Tecnología que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permite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a los EV no solo obtener energía de la red, sino también devolverla a ella.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Carga inteligente: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un sistema de carga avanzado que optimiza cuándo y cómo se carga un VE en función de factores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como: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Los precios de la electricidad.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La demanda de la red.</a:t>
            </a:r>
            <a:endParaRPr lang="en-GB" sz="22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Disponibilidad de energía renovable.</a:t>
            </a: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10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C127-5400-48FE-9705-C5922CE3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5D5A1-8EE8-64FD-7311-A0A817361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83E42-30F7-CE74-E035-704F71D7D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Vehículos eléctricos (VE): datos e información clave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Los vehículos eléctricos (VE) se están convirtiendo en una parte fundamental de la transición energética, ya que reducen nuestra dependencia de los combustibles fósiles y disminuyen las emisiones de carbono.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Lea el informe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3"/>
              </a:rPr>
              <a:t>Global EV Outlook 2025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de la Agencia Internacional de la Energía.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Uno de los principales retos para la adopción de los VE es la infraestructura de recarga.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4"/>
              </a:rPr>
              <a:t>Averigüe si la infraestructura de recarga de VE está a la altura de la demanda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Manténgase al día de las noticias sobre la infraestructura de recarga de vehículos eléctricos en Europa a través del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5"/>
              </a:rPr>
              <a:t>Observatorio Europeo de Combustibles Alternativos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Lea este artículo de 2024 sobre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6"/>
              </a:rPr>
              <a:t>los países europeos que están a la vanguardia en materia de infraestructura de recarga de vehículos eléctricos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Lea el informe de 2024 de la ACEA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7"/>
              </a:rPr>
              <a:t>«Charging ahead: accelerating the roll-out of EU electric vehicle charging infrastructure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» (A toda velocidad: acelerar el despliegue de la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7"/>
              </a:rPr>
              <a:t>infraestructura de recarga de vehículos eléctricos en la UE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).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https://www.iea.org/reports/global-ev-outlook-2025</a:t>
            </a:r>
          </a:p>
          <a:p>
            <a:r>
              <a:rPr lang="en-GB" dirty="0"/>
              <a:t>https://www.acea.auto/press-release/electric-cars-eu-needs-8-times-more-charging-points-per-year-by-2030-to-meet-co2-targets/</a:t>
            </a:r>
          </a:p>
          <a:p>
            <a:r>
              <a:rPr lang="en-GB" dirty="0"/>
              <a:t>https://alternative-fuels-observatory.ec.europa.eu/general-information/news</a:t>
            </a:r>
          </a:p>
          <a:p>
            <a:r>
              <a:rPr lang="en-GB" dirty="0"/>
              <a:t>https://alternative-fuels-observatory.ec.europa.eu/general-information/news/eafo-analysis-trends-ev-charging-infrastructure-across-Europe</a:t>
            </a:r>
          </a:p>
          <a:p>
            <a:r>
              <a:rPr lang="en-GB" dirty="0"/>
              <a:t>https://alternative-fuels-observatory.ec.europa.eu/sites/default/files/document-files/2024-05/Charging_ahead_Accelerating_the_roll-out_of_EU_electric_vehicle_charging_infrastructure.pdf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FB78-632B-FA12-E377-DFE308CA7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3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Convertir el viento en electricidad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¿Cuánta energía produce una turbina eólica?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96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Convertir el viento en electricidad: terminología clave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Parque eólico terrestre: </a:t>
            </a:r>
            <a:r>
              <a:rPr lang="en-GB" sz="1200" dirty="0">
                <a:solidFill>
                  <a:srgbClr val="2B2C30"/>
                </a:solidFill>
              </a:rPr>
              <a:t>conjunto de aerogeneradores instalados en tierra, normalmente en campos abiertos o colinas donde la velocidad del viento es fuerte y constante.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Parque eólico marino: </a:t>
            </a:r>
            <a:r>
              <a:rPr lang="en-GB" sz="1200" dirty="0">
                <a:solidFill>
                  <a:srgbClr val="2B2C30"/>
                </a:solidFill>
              </a:rPr>
              <a:t>Aerogeneradores instalados en masas de agua, como mares u océanos, donde la velocidad del viento es más fuerte y constante.</a:t>
            </a:r>
            <a:endParaRPr lang="en-GB" sz="1200" dirty="0"/>
          </a:p>
          <a:p>
            <a:pPr latinLnBrk="0">
              <a:lnSpc>
                <a:spcPct val="150000"/>
              </a:lnSpc>
            </a:pPr>
            <a:endParaRPr lang="en-GB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6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8F565-CD32-774D-C0FF-6DF2B0AF2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0" y="6221873"/>
            <a:ext cx="1958312" cy="410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0DED95-5E2F-6702-07F0-943551F93B56}"/>
              </a:ext>
            </a:extLst>
          </p:cNvPr>
          <p:cNvSpPr txBox="1"/>
          <p:nvPr userDrawn="1"/>
        </p:nvSpPr>
        <p:spPr>
          <a:xfrm>
            <a:off x="2086708" y="5996226"/>
            <a:ext cx="5498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s-ES_tradnl" sz="10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proyecto ha recibido financiación del Programa Horizonte de Investigación e Innovación de la Unión Europea (2021-2027) en virtud del acuerdo de subvención n.º 101075596. La responsabilidad del contenido de este material recae exclusivamente en el proyecto Every1 y no refleja necesariamente la opinión de la Unión Europea. La presentación tiene licencia </a:t>
            </a:r>
            <a:r>
              <a:rPr lang="es-ES_tradnl" sz="1000" b="0" i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es-ES_tradnl" sz="10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que se indique lo contrario. </a:t>
            </a:r>
            <a:endParaRPr lang="es-ES_tradnl" sz="1000" noProof="0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s://www.weforum.org/stories/2023/05/renewable-energy-incentives-households-countri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F7134-34ED-DED0-6CCD-4D8131C49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99" y="1883070"/>
            <a:ext cx="4502301" cy="3092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5EB25-14E4-3C14-F576-F7A979BA7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3874" y="1721133"/>
            <a:ext cx="5810794" cy="368372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es-ES_tradnl" sz="5400" noProof="1"/>
              <a:t>Conceptos básicos sobre energía digital para </a:t>
            </a:r>
            <a:br>
              <a:rPr lang="es-ES_tradnl" sz="5400" noProof="1"/>
            </a:br>
            <a:r>
              <a:rPr lang="es-ES_tradnl" sz="5400" noProof="1"/>
              <a:t>periodistas</a:t>
            </a:r>
          </a:p>
        </p:txBody>
      </p:sp>
    </p:spTree>
    <p:extLst>
      <p:ext uri="{BB962C8B-B14F-4D97-AF65-F5344CB8AC3E}">
        <p14:creationId xmlns:p14="http://schemas.microsoft.com/office/powerpoint/2010/main" val="203291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F262-98D8-BE56-1CA9-A84DFCFD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F4424E-96FD-E7E6-E1DA-BCED422153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Convertir el viento en electricidad: datos e información clave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2382B-2AB3-2B41-4E36-550DCB887EDE}"/>
              </a:ext>
            </a:extLst>
          </p:cNvPr>
          <p:cNvSpPr txBox="1"/>
          <p:nvPr/>
        </p:nvSpPr>
        <p:spPr>
          <a:xfrm>
            <a:off x="377482" y="2205833"/>
            <a:ext cx="1143703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>
                <a:solidFill>
                  <a:srgbClr val="2B2C30"/>
                </a:solidFill>
              </a:rPr>
              <a:t>La energía eólica es una de las fuentes de energía renovable de más rápido crecimiento, lo que contribuye a reducir la dependencia de los combustibles fósiles. Las turbinas eólicas convierten la energía cinética (movimiento) del viento en electricidad. Las turbinas eólicas ofrecen una solución energética limpia y escalable. </a:t>
            </a:r>
          </a:p>
          <a:p>
            <a:pPr latinLnBrk="0"/>
            <a:endParaRPr lang="en-GB" sz="2000" dirty="0">
              <a:solidFill>
                <a:srgbClr val="2B2C30"/>
              </a:solidFill>
            </a:endParaRPr>
          </a:p>
          <a:p>
            <a:r>
              <a:rPr lang="en-GB" sz="2000" dirty="0">
                <a:solidFill>
                  <a:srgbClr val="2B2C30"/>
                </a:solidFill>
              </a:rPr>
              <a:t>Las turbinas eólicas no pueden generar energía sin viento, pero el almacenamiento de energía y la integración en la red ayudan a mantener el suministro eléctrico. </a:t>
            </a:r>
          </a:p>
          <a:p>
            <a:endParaRPr lang="en-GB" sz="20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Explore </a:t>
            </a:r>
            <a:r>
              <a:rPr lang="en-GB" sz="2000" dirty="0">
                <a:solidFill>
                  <a:srgbClr val="2B2C30"/>
                </a:solidFill>
                <a:hlinkClick r:id="rId3"/>
              </a:rPr>
              <a:t>los fundamentos de la energía eólica</a:t>
            </a:r>
            <a:r>
              <a:rPr lang="en-GB" sz="2000" dirty="0">
                <a:solidFill>
                  <a:srgbClr val="2B2C30"/>
                </a:solidFill>
              </a:rPr>
              <a:t> de Wind Europe.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Lea cómo Europa es </a:t>
            </a:r>
            <a:r>
              <a:rPr lang="en-GB" sz="2000" dirty="0">
                <a:solidFill>
                  <a:srgbClr val="2B2C30"/>
                </a:solidFill>
                <a:hlinkClick r:id="rId4"/>
              </a:rPr>
              <a:t>líder</a:t>
            </a:r>
            <a:r>
              <a:rPr lang="en-GB" sz="2000" dirty="0">
                <a:solidFill>
                  <a:srgbClr val="2B2C30"/>
                </a:solidFill>
              </a:rPr>
              <a:t> en </a:t>
            </a:r>
            <a:r>
              <a:rPr lang="en-GB" sz="2000" dirty="0">
                <a:solidFill>
                  <a:srgbClr val="2B2C30"/>
                </a:solidFill>
                <a:hlinkClick r:id="rId4"/>
              </a:rPr>
              <a:t>energía eólica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Lea el </a:t>
            </a:r>
            <a:r>
              <a:rPr lang="en-GB" sz="2000" dirty="0">
                <a:solidFill>
                  <a:srgbClr val="2B2C30"/>
                </a:solidFill>
                <a:hlinkClick r:id="rId5"/>
              </a:rPr>
              <a:t>Informe Global sobre la Energía Eólica 2025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Descubra cómo </a:t>
            </a:r>
            <a:r>
              <a:rPr lang="en-GB" sz="2000" dirty="0">
                <a:solidFill>
                  <a:srgbClr val="2B2C30"/>
                </a:solidFill>
                <a:hlinkClick r:id="rId6"/>
              </a:rPr>
              <a:t>la inteligencia artificial (IA) puede apoyar la energía eólica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Descubra cómo podemos </a:t>
            </a:r>
            <a:r>
              <a:rPr lang="en-GB" sz="2000" dirty="0">
                <a:solidFill>
                  <a:srgbClr val="2B2C30"/>
                </a:solidFill>
                <a:hlinkClick r:id="rId7"/>
              </a:rPr>
              <a:t>minimizar el impacto medioambiental de las turbinas eólicas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endParaRPr lang="en-GB" sz="2000" dirty="0">
              <a:solidFill>
                <a:srgbClr val="2B2C3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7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118E-60E2-0CCF-31DE-F3A096C9C8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685" y="78313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Comprender el almacenamiento de energía solar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31715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¿Alguna </a:t>
            </a:r>
            <a:r>
              <a:rPr lang="en-US" sz="4400" i="1" dirty="0" err="1">
                <a:solidFill>
                  <a:schemeClr val="accent5"/>
                </a:solidFill>
              </a:rPr>
              <a:t>vez</a:t>
            </a:r>
            <a:r>
              <a:rPr lang="en-US" sz="4400" i="1" dirty="0">
                <a:solidFill>
                  <a:schemeClr val="accent5"/>
                </a:solidFill>
              </a:rPr>
              <a:t> se ha preguntado qué pasa cuando no brilla el sol?</a:t>
            </a:r>
          </a:p>
        </p:txBody>
      </p:sp>
    </p:spTree>
    <p:extLst>
      <p:ext uri="{BB962C8B-B14F-4D97-AF65-F5344CB8AC3E}">
        <p14:creationId xmlns:p14="http://schemas.microsoft.com/office/powerpoint/2010/main" val="95456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0AF1-5B9F-507A-3FA4-D8D3618C0D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623" y="75705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Comprender el almacenamiento de energía solar: terminología clave.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4532243" y="2486215"/>
            <a:ext cx="745343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Sistema de almacenamiento de energía (ESS)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: Tecnología que almacena electricidad para su uso posterior, lo que ayuda a equilibrar la oferta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y la demanda, optimizar el uso de la energía y mejorar la fiabilidad de la red.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Autoconsumo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: Uso de la energía generada a partir de fuentes renovables directamente en la propiedad, lo que mejora la independencia energética y el ahorro al evitar la exportación a la red.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Almacenamiento inteligente de energía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: mejora de la supervisión, la gestión y la eficiencia mediante tecnologías avanzadas como el Internet de las cosas (IoT) y la inteligencia artificial (IA).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7FB1C-7B12-EE0F-E025-47D3FB10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" y="3190461"/>
            <a:ext cx="4098997" cy="23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15548-E3C6-0288-5677-BDCE60732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62FA-97C5-ED53-D5A5-534D852C07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760" y="64777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Comprender el almacenamiento de energía solar: datos e información clave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59405-2C00-D281-DA2C-55E0950F0113}"/>
              </a:ext>
            </a:extLst>
          </p:cNvPr>
          <p:cNvSpPr txBox="1"/>
          <p:nvPr/>
        </p:nvSpPr>
        <p:spPr>
          <a:xfrm>
            <a:off x="139423" y="1973341"/>
            <a:ext cx="11789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000" dirty="0">
                <a:ea typeface="Public Sans"/>
                <a:cs typeface="Public Sans"/>
                <a:sym typeface="Public Sans"/>
              </a:rPr>
              <a:t>Los sistemas de energía solar pueden utilizar baterías de almacenamiento para suministrar electricidad cuando no hay luz solar disponible. Durante el día, los paneles solares generan electricidad y el exceso de energía se almacena en baterías para su uso posterior.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000" dirty="0">
                <a:ea typeface="Public Sans"/>
                <a:cs typeface="Public Sans"/>
                <a:sym typeface="Public Sans"/>
              </a:rPr>
              <a:t>Las tecnologías de baterías más comunes para el almacenamiento solar son las de </a:t>
            </a:r>
            <a:r>
              <a:rPr lang="en-GB" sz="2000" dirty="0" err="1"/>
              <a:t>iones</a:t>
            </a:r>
            <a:r>
              <a:rPr lang="en-GB" sz="2000" dirty="0"/>
              <a:t> de </a:t>
            </a:r>
            <a:r>
              <a:rPr lang="en-GB" sz="2000" dirty="0" err="1"/>
              <a:t>litio</a:t>
            </a:r>
            <a:r>
              <a:rPr lang="en-GB" sz="2000" dirty="0"/>
              <a:t> 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(utilizadas en Tesla Powerwall y otras soluciones de almacenamiento doméstico) y las de plomo-ácido (más baratas, pero menos eficientes y con una vida útil más corta).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Public Sans"/>
                <a:cs typeface="Public Sans"/>
                <a:sym typeface="Public Sans"/>
              </a:rPr>
              <a:t>La Comisión Europea ofrece una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3"/>
              </a:rPr>
              <a:t>visión general completa de la energía solar en Europa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Public Sans"/>
                <a:cs typeface="Public Sans"/>
                <a:sym typeface="Public Sans"/>
              </a:rPr>
              <a:t>Explora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4"/>
              </a:rPr>
              <a:t>la guía definitiva sobre terminología del almacenamiento de energía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Public Sans"/>
                <a:cs typeface="Public Sans"/>
                <a:sym typeface="Public Sans"/>
              </a:rPr>
              <a:t>La Agencia Internacional de Energías Renovables (IRENA) ofrece información sobre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5"/>
              </a:rPr>
              <a:t>el almacenamiento de energía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Public Sans"/>
                <a:cs typeface="Public Sans"/>
                <a:sym typeface="Public Sans"/>
              </a:rPr>
              <a:t>Explore el papel de las baterías en la transición energética digital en el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6"/>
              </a:rPr>
              <a:t>folleto de soluciones fotovoltaicas y de baterías 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de la Comisión Europea.</a:t>
            </a:r>
          </a:p>
          <a:p>
            <a:pPr lvl="0" latinLnBrk="0"/>
            <a:endParaRPr lang="en-US" sz="20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82033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AB54-937D-9F1A-E1C1-19D324940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32F96-E1CE-29F1-73E1-EFFE23DACA81}"/>
              </a:ext>
            </a:extLst>
          </p:cNvPr>
          <p:cNvSpPr txBox="1"/>
          <p:nvPr/>
        </p:nvSpPr>
        <p:spPr>
          <a:xfrm>
            <a:off x="4966526" y="2287228"/>
            <a:ext cx="6676373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Utilice</a:t>
            </a:r>
            <a:r>
              <a:rPr lang="en-GB" sz="2400" dirty="0">
                <a:solidFill>
                  <a:srgbClr val="2B2C30"/>
                </a:solidFill>
              </a:rPr>
              <a:t> </a:t>
            </a:r>
            <a:r>
              <a:rPr lang="en-GB" sz="24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ejemplos del mundo real.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Explique los términos técnicos con analogías sencillas (por ejemplo: «Una batería solar funciona como un cargador portátil para el teléfono, pero a escala doméstica»).</a:t>
            </a:r>
            <a:endParaRPr lang="en-GB" sz="24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Compare el ahorro de costes y los incentivos por utilizar energías renovables en diferentes países.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09CDC-B519-FE27-6B78-B4E6A4DA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058" y="2648270"/>
            <a:ext cx="4676148" cy="3507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63DD1-04BB-813D-DE50-545E79D0AE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381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Algunos consejos prácticos para comunicarse con el público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14884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6EC441-33A8-7B5E-09C0-2B1A885D4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220" y="532472"/>
            <a:ext cx="7957457" cy="1325563"/>
          </a:xfrm>
          <a:prstGeom prst="rect">
            <a:avLst/>
          </a:prstGeom>
        </p:spPr>
        <p:txBody>
          <a:bodyPr/>
          <a:lstStyle/>
          <a:p>
            <a:r>
              <a:rPr lang="es-ES_tradnl" sz="2800" noProof="1">
                <a:solidFill>
                  <a:schemeClr val="tx2"/>
                </a:solidFill>
              </a:rPr>
              <a:t>Próximos pasos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Si desea obtener más información sobre la digitalización energética, los siguientes recursos pueden resultarle útiles: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335287"/>
            <a:ext cx="217549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GB" sz="1600" noProof="0" dirty="0">
                <a:solidFill>
                  <a:srgbClr val="373737"/>
                </a:solidFill>
                <a:ea typeface="맑은 고딕"/>
              </a:rPr>
              <a:t>Desmonta algunos mitos sobre la digitalización energética en </a:t>
            </a:r>
            <a:r>
              <a:rPr lang="en-GB" sz="1600" i="1" noProof="0" dirty="0">
                <a:solidFill>
                  <a:srgbClr val="373737"/>
                </a:solidFill>
                <a:ea typeface="맑은 고딕"/>
                <a:hlinkClick r:id="rId3"/>
              </a:rPr>
              <a:t>«Mitos energéticos desmentidos: realidad frente a ficción», </a:t>
            </a:r>
            <a:r>
              <a:rPr lang="en-GB" sz="1600" noProof="0" dirty="0">
                <a:solidFill>
                  <a:srgbClr val="373737"/>
                </a:solidFill>
                <a:ea typeface="맑은 고딕"/>
              </a:rPr>
              <a:t>de Every1. 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589297"/>
            <a:ext cx="2364667" cy="206210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73737"/>
                </a:solidFill>
              </a:rPr>
              <a:t>Analiza en profundidad la seguridad energética en </a:t>
            </a:r>
            <a:r>
              <a:rPr lang="en-US" altLang="ko-KR" sz="1600" i="1" dirty="0">
                <a:solidFill>
                  <a:srgbClr val="373737"/>
                </a:solidFill>
                <a:hlinkClick r:id="rId3"/>
              </a:rPr>
              <a:t>Cybersecurity digital energy myths…Busted! (Mitos </a:t>
            </a:r>
            <a:r>
              <a:rPr lang="en-US" altLang="ko-KR" sz="1600" dirty="0">
                <a:solidFill>
                  <a:srgbClr val="373737"/>
                </a:solidFill>
              </a:rPr>
              <a:t>sobre la ciberseguridad de la energía digital... ¡desmontados!) de Every1.</a:t>
            </a:r>
            <a:endParaRPr lang="ko-KR" altLang="en-US" sz="16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sz="1600" noProof="0" dirty="0">
                <a:solidFill>
                  <a:srgbClr val="373737"/>
                </a:solidFill>
              </a:rPr>
              <a:t>Echa un vistazo al conjunto de cursos breves</a:t>
            </a:r>
            <a:r>
              <a:rPr lang="en-GB" sz="1600" i="1" noProof="0" dirty="0">
                <a:solidFill>
                  <a:srgbClr val="373737"/>
                </a:solidFill>
                <a:hlinkClick r:id="rId4"/>
              </a:rPr>
              <a:t> «Fundamentos de la energía digital» </a:t>
            </a:r>
            <a:r>
              <a:rPr lang="en-GB" sz="1600" noProof="0" dirty="0">
                <a:solidFill>
                  <a:srgbClr val="373737"/>
                </a:solidFill>
              </a:rPr>
              <a:t>de Every1 sobre la digitalización energética.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73737"/>
                </a:solidFill>
                <a:hlinkClick r:id="rId5"/>
              </a:rPr>
              <a:t>Obtenga más información sobre los materiales didácticos del proyecto Every1.</a:t>
            </a:r>
            <a:endParaRPr lang="ko-KR" altLang="en-US" sz="16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Esta presentación titulada </a:t>
            </a:r>
            <a:r>
              <a:rPr lang="en-GB" i="1" dirty="0"/>
              <a:t>«Conceptos básicos sobre energía digital para periodistas» </a:t>
            </a:r>
            <a:r>
              <a:rPr lang="en-GB" dirty="0"/>
              <a:t>ha sido elaborada por el proyecto Every1 y está sujeta a la licencia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que se indique lo contrario.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Las imágenes utilizadas en esta presentación son las siguientes: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 portada: Crédito de la imagen: Adaptada de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Journalists on Duty,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Yan Arief,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texto de introducción: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Micrófono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de Julia con licencia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 toda velocidad con los vehículos eléctricos: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de 100% Campaign tiene licencia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CC BY 2.0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Convertir el viento en electricidad: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Parque eólico marino Middelgrunden,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de Øyvind Holmstad, con licencia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Comprender el almacenamiento de energía solar: </a:t>
            </a:r>
            <a:r>
              <a:rPr lang="en-GB" dirty="0">
                <a:hlinkClick r:id="rId11"/>
              </a:rPr>
              <a:t>Fachada solar, </a:t>
            </a:r>
            <a:r>
              <a:rPr lang="en-GB" dirty="0"/>
              <a:t>de La Citta Vita,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Algunos consejos prácticos para comunicarse con el público: </a:t>
            </a:r>
            <a:r>
              <a:rPr lang="en-GB" dirty="0">
                <a:hlinkClick r:id="rId12"/>
              </a:rPr>
              <a:t>the crowds, </a:t>
            </a:r>
            <a:r>
              <a:rPr lang="en-GB" dirty="0"/>
              <a:t>de bob walker, tiene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29CAAB-BAC8-5180-E907-6B2384C8CC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680" y="8001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Agradecimientos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62826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067F-03A6-692E-8356-66ADF8CE07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2474" y="2766218"/>
            <a:ext cx="4726577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¡Gracias!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74752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5C9BDD-F6F6-C0F5-74DA-D7AF263D3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590" y="365125"/>
            <a:ext cx="3270827" cy="1325563"/>
          </a:xfrm>
          <a:prstGeom prst="rect">
            <a:avLst/>
          </a:prstGeom>
        </p:spPr>
        <p:txBody>
          <a:bodyPr/>
          <a:lstStyle/>
          <a:p>
            <a:r>
              <a:rPr lang="es-ES_tradnl" noProof="1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61386" y="797510"/>
            <a:ext cx="697402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Informar sobre temas técnicos como la energía digital puede resultar complicado. ¿Cómo se puede garantizar que se presentan de forma clara y correcta diferentes conceptos técnicos a un público general? ¿Y cómo se puede garantizar que lo que se escribe sea interesante y relevante?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En esta breve presentación, exploraremos: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Tres temas y conceptos clave para la energía digital.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Terminología e información importantes para empezar a investigar o evaluar el material existente sobre energía digital.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Algunos consejos prácticos para comunicarse con el público.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262B6-B3E3-5B67-92B1-895BC3B6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538"/>
            <a:ext cx="4051005" cy="26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5240" y="1351508"/>
            <a:ext cx="6944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Nuestra exploración de cada tema comienza con una pregunta reflexiva. Tómese un momento para considerar cada pregunta antes de pasar a la siguiente diapositiva.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Comenzamos cada tema con terminología e información clave. A continuación, destacamos los recursos complementarios para que los explore.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Puede trabajar cada sección de la presentación por orden. También puede seleccionar un tema concreto que le interese explorar primero a través del menú. 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EAE27-0D9D-E6A0-4D94-A76D062A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677"/>
            <a:ext cx="4044578" cy="26926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E9E803-2315-C348-C69F-0FC22E1C6B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96" y="273685"/>
            <a:ext cx="3472185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es-ES_tradnl" noProof="1">
                <a:solidFill>
                  <a:schemeClr val="bg1"/>
                </a:solidFill>
              </a:rPr>
              <a:t>Esta</a:t>
            </a:r>
            <a:r>
              <a:rPr lang="es-ES_tradnl" baseline="0" noProof="1">
                <a:solidFill>
                  <a:schemeClr val="bg1"/>
                </a:solidFill>
              </a:rPr>
              <a:t> </a:t>
            </a:r>
            <a:br>
              <a:rPr lang="es-ES_tradnl" baseline="0" noProof="1">
                <a:solidFill>
                  <a:schemeClr val="bg1"/>
                </a:solidFill>
              </a:rPr>
            </a:br>
            <a:r>
              <a:rPr lang="es-ES_tradnl" baseline="0" noProof="1">
                <a:solidFill>
                  <a:schemeClr val="bg1"/>
                </a:solidFill>
              </a:rPr>
              <a:t>presentación</a:t>
            </a:r>
            <a:endParaRPr lang="es-ES_tradnl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BDFA4E-0E5C-DBFF-AEAC-997A394DA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z="2800" b="1" noProof="1">
                <a:solidFill>
                  <a:schemeClr val="bg1"/>
                </a:solidFill>
              </a:rPr>
              <a:t>Temas y conceptos clave en la digitalización de la energía.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537325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Avanzando con los vehículos eléctricos (EV).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Convertir el viento en electricidad.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Comprender el almacenamiento de energía solar.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Algunos consejos prácticos para comunicarse con el público.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64417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EA8C-47CD-DBD4-ECCB-4F7630795F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67" y="8615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z="2800" b="1" noProof="1">
                <a:solidFill>
                  <a:schemeClr val="bg1"/>
                </a:solidFill>
              </a:rPr>
              <a:t>1. Avanzando con los vehículos eléctricos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298530" y="3429000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¿Cómo funcionan los vehículos eléctricos (VE)?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0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8728-4224-065B-C2AB-C2488AC50D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6916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z="2800" b="1" noProof="1">
                <a:solidFill>
                  <a:schemeClr val="bg1"/>
                </a:solidFill>
              </a:rPr>
              <a:t>Vehículos eléctricos: terminología clave.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887623" y="2461506"/>
            <a:ext cx="69268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Vehicle-to-Grid (V2G):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Tecnología que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permite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a los vehículos eléctricos no solo obtener energía de la red, sino también devolverla a ella.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Carga inteligente: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un sistema de carga avanzado que optimiza cuándo y cómo se carga un vehículo eléctrico en función de factores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como: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Los precios de la electricidad.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La demanda de la red.</a:t>
            </a:r>
            <a:endParaRPr lang="en-GB" sz="24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Disponibilidad de energía renovable.</a:t>
            </a: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D7420-B2AC-2CF4-AF32-0946C4D1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849525"/>
            <a:ext cx="4278341" cy="28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01233-2A14-6071-A7F9-3279598D4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533F-8C68-D413-2E74-A11F06025A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0" y="8406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Vehículos eléctricos (VE): datos e información clave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9EF84-A0DC-E61D-F196-26BDE825F1EB}"/>
              </a:ext>
            </a:extLst>
          </p:cNvPr>
          <p:cNvSpPr txBox="1"/>
          <p:nvPr/>
        </p:nvSpPr>
        <p:spPr>
          <a:xfrm>
            <a:off x="377480" y="2166251"/>
            <a:ext cx="11437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>
                <a:ea typeface="Public Sans"/>
                <a:cs typeface="Public Sans"/>
                <a:sym typeface="Public Sans"/>
              </a:rPr>
              <a:t>Los vehículos eléctricos (VE) se están convirtiendo en una parte fundamental de la transición energética, ya que reducen nuestra dependencia de los combustibles fósiles y disminuyen las emisiones de carbono. 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Lea el informe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3"/>
              </a:rPr>
              <a:t>Global EV Outlook 2025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de la Agencia Internacional de la Energía.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Uno de los principales retos para la adopción de los VE es la infraestructura de recarga.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4"/>
              </a:rPr>
              <a:t>Averigüe si la infraestructura de recarga de VE está a la altura de la demanda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Manténgase al día de las noticias sobre la infraestructura de recarga de vehículos eléctricos en Europa a través del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5"/>
              </a:rPr>
              <a:t>Observatorio Europeo de Combustibles Alternativos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Lea este artículo de 2024 sobre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6"/>
              </a:rPr>
              <a:t>los países europeos que están a la vanguardia en materia de infraestructura de recarga de vehículos eléctricos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Lea el informe de 2024 de la ACEA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7"/>
              </a:rPr>
              <a:t>«Charging ahead: accelerating the roll-out of EU electric vehicle charging infrastructure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» (A toda velocidad: acelerar el despliegue de la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7"/>
              </a:rPr>
              <a:t>infraestructura de recarga de vehículos eléctricos en la UE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).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70248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23D0-C546-5C60-AD34-9AD51BE67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200" noProof="1">
                <a:solidFill>
                  <a:schemeClr val="bg1"/>
                </a:solidFill>
                <a:effectLst/>
              </a:rPr>
              <a:t>2. Convertir el viento en electricidad</a:t>
            </a:r>
            <a:endParaRPr lang="es-ES_tradnl" sz="2800" noProof="1">
              <a:solidFill>
                <a:schemeClr val="bg1"/>
              </a:solidFill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¿Cuánta energía produce una turbina eólica?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033AA-BC50-5858-F1FA-DBA045056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480" y="82345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Convertir el viento en electricidad: terminología clave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5380058" y="2734028"/>
            <a:ext cx="6453377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Parque eólico terrestre: </a:t>
            </a:r>
            <a:r>
              <a:rPr lang="en-GB" sz="2400" dirty="0">
                <a:solidFill>
                  <a:srgbClr val="2B2C30"/>
                </a:solidFill>
              </a:rPr>
              <a:t>conjunto de aerogeneradores instalados en tierra, normalmente en campos abiertos o colinas donde la velocidad del viento es fuerte y constante.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Parque eólico marino: </a:t>
            </a:r>
            <a:r>
              <a:rPr lang="en-GB" sz="2400" dirty="0">
                <a:solidFill>
                  <a:srgbClr val="2B2C30"/>
                </a:solidFill>
              </a:rPr>
              <a:t>Aerogeneradores instalados en masas de agua, como mares u océanos, donde la velocidad del viento es más fuerte y constante.</a:t>
            </a:r>
            <a:endParaRPr lang="en-GB" sz="2400" dirty="0"/>
          </a:p>
          <a:p>
            <a:pPr latinLnBrk="0">
              <a:lnSpc>
                <a:spcPct val="150000"/>
              </a:lnSpc>
            </a:pPr>
            <a:endParaRPr lang="en-GB" sz="24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5CB82-5492-E4B1-A27E-8C91F61FB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" y="2866458"/>
            <a:ext cx="4964283" cy="2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3.xml><?xml version="1.0" encoding="utf-8"?>
<ds:datastoreItem xmlns:ds="http://schemas.openxmlformats.org/officeDocument/2006/customXml" ds:itemID="{0D833499-AE92-4A41-9762-24B5D02D40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3106</Words>
  <Application>Microsoft Macintosh PowerPoint</Application>
  <PresentationFormat>Widescreen</PresentationFormat>
  <Paragraphs>252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Aptos Narrow</vt:lpstr>
      <vt:lpstr>Arial</vt:lpstr>
      <vt:lpstr>Calibri</vt:lpstr>
      <vt:lpstr>Public Sans</vt:lpstr>
      <vt:lpstr>Every1 slide master</vt:lpstr>
      <vt:lpstr>Conceptos básicos sobre energía digital para  periodistas</vt:lpstr>
      <vt:lpstr>Introducción</vt:lpstr>
      <vt:lpstr>Esta  presentación</vt:lpstr>
      <vt:lpstr>Temas y conceptos clave en la digitalización de la energía.</vt:lpstr>
      <vt:lpstr>1. Avanzando con los vehículos eléctricos</vt:lpstr>
      <vt:lpstr>Vehículos eléctricos: terminología clave.</vt:lpstr>
      <vt:lpstr>Vehículos eléctricos (VE): datos e información clave </vt:lpstr>
      <vt:lpstr>2. Convertir el viento en electricidad </vt:lpstr>
      <vt:lpstr>Convertir el viento en electricidad: terminología clave  </vt:lpstr>
      <vt:lpstr>Convertir el viento en electricidad: datos e información clave  </vt:lpstr>
      <vt:lpstr>3. Comprender el almacenamiento de energía solar  </vt:lpstr>
      <vt:lpstr>Comprender el almacenamiento de energía solar: terminología clave. </vt:lpstr>
      <vt:lpstr>Comprender el almacenamiento de energía solar: datos e información clave  </vt:lpstr>
      <vt:lpstr>Algunos consejos prácticos para comunicarse con el público  </vt:lpstr>
      <vt:lpstr>Próximos pasos</vt:lpstr>
      <vt:lpstr>Agradecimientos </vt:lpstr>
      <vt:lpstr>¡Gracias!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2026-03-09T14:45:16Z</dcterms:modified>
  <cp:category/>
</cp:coreProperties>
</file>