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697" r:id="rId5"/>
  </p:sldMasterIdLst>
  <p:notesMasterIdLst>
    <p:notesMasterId r:id="rId34"/>
  </p:notesMasterIdLst>
  <p:sldIdLst>
    <p:sldId id="256" r:id="rId6"/>
    <p:sldId id="257" r:id="rId7"/>
    <p:sldId id="267" r:id="rId8"/>
    <p:sldId id="268" r:id="rId9"/>
    <p:sldId id="271" r:id="rId10"/>
    <p:sldId id="272" r:id="rId11"/>
    <p:sldId id="273" r:id="rId12"/>
    <p:sldId id="293" r:id="rId13"/>
    <p:sldId id="275" r:id="rId14"/>
    <p:sldId id="276" r:id="rId15"/>
    <p:sldId id="277" r:id="rId16"/>
    <p:sldId id="279" r:id="rId17"/>
    <p:sldId id="278" r:id="rId18"/>
    <p:sldId id="292" r:id="rId19"/>
    <p:sldId id="280" r:id="rId20"/>
    <p:sldId id="281" r:id="rId21"/>
    <p:sldId id="282" r:id="rId22"/>
    <p:sldId id="283" r:id="rId23"/>
    <p:sldId id="285" r:id="rId24"/>
    <p:sldId id="291" r:id="rId25"/>
    <p:sldId id="284" r:id="rId26"/>
    <p:sldId id="286" r:id="rId27"/>
    <p:sldId id="287" r:id="rId28"/>
    <p:sldId id="288" r:id="rId29"/>
    <p:sldId id="289" r:id="rId30"/>
    <p:sldId id="266" r:id="rId31"/>
    <p:sldId id="290" r:id="rId32"/>
    <p:sldId id="30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6AZ8C0f+rAFzwRujNcEKw==" hashData="f2w/3AEJySY5+BzaU1Vwyi0d7q6MRJ6oY8cBNz8RNbGWquA9lV127J+8uKJZOn9CsIQ4DRNKfe8fRhGGKcm37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3EA"/>
    <a:srgbClr val="C8102E"/>
    <a:srgbClr val="0121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5739"/>
  </p:normalViewPr>
  <p:slideViewPr>
    <p:cSldViewPr snapToGrid="0">
      <p:cViewPr varScale="1">
        <p:scale>
          <a:sx n="75" d="100"/>
          <a:sy n="75" d="100"/>
        </p:scale>
        <p:origin x="191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This lecture dives deeper into how technologies</a:t>
            </a:r>
            <a:r>
              <a:rPr lang="en-GB" baseline="0" dirty="0"/>
              <a:t> are </a:t>
            </a:r>
            <a:r>
              <a:rPr lang="en-GB" dirty="0"/>
              <a:t>modelled</a:t>
            </a:r>
            <a:r>
              <a:rPr lang="en-GB" baseline="0" dirty="0"/>
              <a:t>. The concepts explained in the lecture apply to </a:t>
            </a:r>
            <a:r>
              <a:rPr lang="en-GB" baseline="0" dirty="0" err="1"/>
              <a:t>OSeMOSYS</a:t>
            </a:r>
            <a:r>
              <a:rPr lang="en-GB" baseline="0" dirty="0"/>
              <a:t>, but can be seen as general and </a:t>
            </a:r>
            <a:r>
              <a:rPr lang="en-GB" dirty="0"/>
              <a:t>also applicable</a:t>
            </a:r>
            <a:r>
              <a:rPr lang="en-GB" baseline="0" dirty="0"/>
              <a:t> to several other tools. The focus will lie on the representation of energy technologies, but similar concepts can</a:t>
            </a:r>
            <a:r>
              <a:rPr lang="en-GB" dirty="0"/>
              <a:t> also</a:t>
            </a:r>
            <a:r>
              <a:rPr lang="en-GB" baseline="0" dirty="0"/>
              <a:t> be applied</a:t>
            </a:r>
            <a:r>
              <a:rPr lang="en-GB" dirty="0"/>
              <a:t> </a:t>
            </a:r>
            <a:r>
              <a:rPr lang="en-GB" baseline="0" dirty="0"/>
              <a:t>to the representation of water and land uses. This will become clearer further into the course. </a:t>
            </a:r>
            <a:br>
              <a:rPr lang="en-GB" dirty="0">
                <a:cs typeface="+mn-lt"/>
              </a:rPr>
            </a:br>
            <a:br>
              <a:rPr lang="en-GB" dirty="0">
                <a:cs typeface="+mn-lt"/>
              </a:rPr>
            </a:br>
            <a:r>
              <a:rPr lang="en-GB" baseline="0" dirty="0"/>
              <a:t>By the end of this lecture you are expected to gain: familiarity with components and processes of an energy system model; conceptual understanding of the most important parameters for the representation of technologies in an energy system model; conceptual understanding of different costs associated </a:t>
            </a:r>
            <a:r>
              <a:rPr lang="en-GB" dirty="0"/>
              <a:t>with</a:t>
            </a:r>
            <a:r>
              <a:rPr lang="en-GB" baseline="0" dirty="0"/>
              <a:t> energy technologies; and finally, conceptual understanding of the impact of technology costs on the role of technologies in the energy supply.</a:t>
            </a:r>
            <a:endParaRPr lang="en-GB" baseline="0" dirty="0">
              <a:cs typeface="Calibri"/>
            </a:endParaRPr>
          </a:p>
          <a:p>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273801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the fixed</a:t>
            </a:r>
            <a:r>
              <a:rPr lang="en-GB" baseline="0" dirty="0"/>
              <a:t> operation and maintenance costs may vary with time. This could be related</a:t>
            </a:r>
            <a:r>
              <a:rPr lang="en-GB" dirty="0"/>
              <a:t>,</a:t>
            </a:r>
            <a:r>
              <a:rPr lang="en-GB" baseline="0" dirty="0"/>
              <a:t> for instance</a:t>
            </a:r>
            <a:r>
              <a:rPr lang="en-GB" dirty="0"/>
              <a:t>,</a:t>
            </a:r>
            <a:r>
              <a:rPr lang="en-GB" baseline="0" dirty="0"/>
              <a:t> to annual variations of the costs of labour and </a:t>
            </a:r>
            <a:r>
              <a:rPr lang="en-GB" dirty="0"/>
              <a:t>reorganization</a:t>
            </a:r>
            <a:r>
              <a:rPr lang="en-GB" baseline="0" dirty="0"/>
              <a:t> of the work structure in production sites. However, here the dynamics generated by cost variations are slightly different from those linked to the capital costs. Fixed costs are not incurred once like capital costs. Fixed costs are incurred every year and they are proportional to the installed capacity. Let us imagine a case where a power plant of 100 MW has been installed before and is in place during years 1, 2</a:t>
            </a:r>
            <a:r>
              <a:rPr lang="en-GB" dirty="0"/>
              <a:t>,</a:t>
            </a:r>
            <a:r>
              <a:rPr lang="en-GB" baseline="0" dirty="0"/>
              <a:t> and 3. </a:t>
            </a:r>
            <a:r>
              <a:rPr lang="en-GB" b="1" baseline="0" dirty="0"/>
              <a:t>During those years, the fixed costs per unit of installed capacity increase</a:t>
            </a:r>
            <a:r>
              <a:rPr lang="en-GB" b="1" dirty="0"/>
              <a:t>,</a:t>
            </a:r>
            <a:r>
              <a:rPr lang="en-GB" b="1" baseline="0" dirty="0"/>
              <a:t> from 50,000 US dollars per MW to 60,000 US dollars per kW. </a:t>
            </a:r>
            <a:r>
              <a:rPr lang="en-GB" baseline="0" dirty="0"/>
              <a:t>This means that the power plant will incur increasing fixed costs each year. The first year, the fixed costs will amount to 100 times 50,000, that is, 5 million US dollars. Making the same calculation for years 2 and 3 will deliver respectively 5.5 million US dollars and 6 million US dollars. Even if fixed costs are projected to increase again in year 4, no costs will actually be incurred in year 4. The reason is that the power plant will not be there anymore in year 4. Its capacity will be 0.</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2585364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also the</a:t>
            </a:r>
            <a:r>
              <a:rPr lang="en-GB" baseline="0" dirty="0"/>
              <a:t> variable operation and maintenance costs vary over time. This variation is related to variations of the market prices of all the consumables that the technology uses during its operation, for instance chemical substances or fuels. Ideally, there will be many variations of these costs during one year. However, often fuels and chemicals are purchased by a production site in big stocks, with long-term and fixed-price contracts. This means that the cost may be considered constant as long as the contract is not renegotiated. In </a:t>
            </a:r>
            <a:r>
              <a:rPr lang="en-GB" baseline="0" dirty="0" err="1"/>
              <a:t>OSeMOSYS</a:t>
            </a:r>
            <a:r>
              <a:rPr lang="en-GB" baseline="0" dirty="0"/>
              <a:t> there is the possibility to change the variable costs every year. It is important to remember that the variable costs are very different from the capital or the fixed costs and they affect the competitiveness of a technology in a very different way. Variable costs are not proportional to the installed capacity like the capital or the fixed costs, but to the activity. In the example, a power plant is assumed to have an activity and produce an output in years 1, 2</a:t>
            </a:r>
            <a:r>
              <a:rPr lang="en-GB" dirty="0"/>
              <a:t>,</a:t>
            </a:r>
            <a:r>
              <a:rPr lang="en-GB" baseline="0" dirty="0"/>
              <a:t> and 3, but not in year 4. The cost per unit of output is 2 million US dollars per PJ. The annual output is 1 PJ. Therefore, the power plant incurs 2 million US dollars of variable costs every year, from year 1 to 3. Since the power plant is not active in year 4, it will not have variable costs in that year. However, if it still exists and is installed, it will incur fixed costs in the same year.</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1226388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module explores how the cost parameters discussed in the previous slides may affect a mathematical </a:t>
            </a:r>
            <a:r>
              <a:rPr lang="en-GB" dirty="0"/>
              <a:t>optimization</a:t>
            </a:r>
            <a:r>
              <a:rPr lang="en-GB" baseline="0" dirty="0"/>
              <a:t> problem that is related to energy planning. The discussion is based on a very simple example, representing the energy system of an island. Let us assume that the annual electricity demand on an island is 250 PJ. Basically the people and industries living on the island consume 250 PJ in a year. There are two power plants that can be used to meet the annual electricity demand: a coal and a natural gas power plant. I</a:t>
            </a:r>
            <a:r>
              <a:rPr lang="en-GB" dirty="0"/>
              <a:t>n the table,</a:t>
            </a:r>
            <a:r>
              <a:rPr lang="en-GB" baseline="0" dirty="0"/>
              <a:t> some characteristics of the power plants are given. First, the efficiency of the coal power plant is lower than the one of the gas power plant. That means that the coal power plant uses more fuel to obtain the same output. Secondly, the variable cost is higher for the coal power plant. In synthesis, it is more expensive and less efficient to run the coal power plant. However, the yearly availability of natural gas is smaller compared to coal: there is less gas. The objective is to estimate how much electricity should be produced from each of the plants to meet the annual demand, so that the total system cost can be minimized.</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2437306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the discussion becomes a bit more complicated. Yet, it is</a:t>
            </a:r>
            <a:r>
              <a:rPr lang="en-GB" baseline="0" dirty="0"/>
              <a:t> important because it shows the basic working principles of any energy system modelling tool. The first step in solving the problem stated in the previous slide is to break it down into its fundamental parts and fundamental data and then write a mathematical formulation for it. One can start from the fundamental parts. These are shown in the square. Let us assume that </a:t>
            </a:r>
            <a:r>
              <a:rPr lang="en-GB" dirty="0">
                <a:latin typeface="Roboto"/>
                <a:ea typeface="Roboto"/>
              </a:rPr>
              <a:t>X C.L. is the electricity generation variable (in PJ) for the coal power</a:t>
            </a:r>
            <a:r>
              <a:rPr lang="en-GB" baseline="0" dirty="0">
                <a:latin typeface="Roboto"/>
                <a:ea typeface="Roboto"/>
              </a:rPr>
              <a:t> plant and </a:t>
            </a:r>
            <a:r>
              <a:rPr lang="en-GB" dirty="0">
                <a:latin typeface="Roboto"/>
                <a:ea typeface="Roboto"/>
              </a:rPr>
              <a:t>X G.S. is the electricity generation variable (in PJ) for the gas power</a:t>
            </a:r>
            <a:r>
              <a:rPr lang="en-GB" baseline="0" dirty="0">
                <a:latin typeface="Roboto"/>
                <a:ea typeface="Roboto"/>
              </a:rPr>
              <a:t> plant. </a:t>
            </a:r>
            <a:r>
              <a:rPr lang="en-GB" dirty="0">
                <a:latin typeface="Roboto"/>
                <a:ea typeface="Roboto"/>
              </a:rPr>
              <a:t>The total demand to</a:t>
            </a:r>
            <a:r>
              <a:rPr lang="en-GB" baseline="0" dirty="0">
                <a:latin typeface="Roboto"/>
                <a:ea typeface="Roboto"/>
              </a:rPr>
              <a:t> be met is 250 PJ. The availability of coal and gas is restricted to 600 and 300 PJ per year respectively. </a:t>
            </a:r>
            <a:r>
              <a:rPr lang="en-GB" dirty="0"/>
              <a:t>The cost</a:t>
            </a:r>
            <a:r>
              <a:rPr lang="en-GB" baseline="0" dirty="0"/>
              <a:t> of generating one PJ of electricity from gas and coal is 300 and 350 US dollars respectively.</a:t>
            </a:r>
            <a:endParaRPr lang="en-GB" baseline="0"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1000481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aseline="0" dirty="0"/>
              <a:t>Now, let us look at the mathematical formulation. First, the objective function needs to be written. The objective is minimizing the total electricity production cost. This is the sum of the cost for producing electricity with the coal and gas power plants. The cost for the coal power plant equals the unit cost, 350, multiplied by the coal-fired generation (which is the unknown variable). Similarly, the cost for the gas power plant equals the unit cost, 300, multiplied by the gas-fired generation. This minimization needs to happen respecting some constraints. The first constraint is that the demand must be met. That is, the sum of the annual generation by the two power plants needs to be at least equal to 250</a:t>
            </a:r>
            <a:r>
              <a:rPr lang="en-GB" dirty="0"/>
              <a:t> PJ</a:t>
            </a:r>
            <a:r>
              <a:rPr lang="en-GB" baseline="0" dirty="0"/>
              <a:t>, the annual demand. The second and third </a:t>
            </a:r>
            <a:r>
              <a:rPr lang="en-GB" dirty="0"/>
              <a:t>constraints</a:t>
            </a:r>
            <a:r>
              <a:rPr lang="en-GB" baseline="0" dirty="0"/>
              <a:t> state that the total </a:t>
            </a:r>
            <a:r>
              <a:rPr lang="en-GB" dirty="0"/>
              <a:t>uses</a:t>
            </a:r>
            <a:r>
              <a:rPr lang="en-GB" baseline="0" dirty="0"/>
              <a:t> of coal and gas need to be lower than the availability of coal and gas. The use is defined by the generation (</a:t>
            </a:r>
            <a:r>
              <a:rPr lang="en-GB" dirty="0"/>
              <a:t>X</a:t>
            </a:r>
            <a:r>
              <a:rPr lang="en-GB" baseline="0" dirty="0"/>
              <a:t>) multiplied by the use of fuel per unit of generation. Finally, since the generation is a physical quantity, it is assumed to be greater than or equal to 0.</a:t>
            </a:r>
            <a:endParaRPr lang="en-GB" baseline="0"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2313088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For</a:t>
            </a:r>
            <a:r>
              <a:rPr lang="en-GB" baseline="0" dirty="0"/>
              <a:t> this simple problem the process of finding a solution can be represented graphically. Finding a solution means finding the values of </a:t>
            </a:r>
            <a:r>
              <a:rPr lang="en-GB" dirty="0"/>
              <a:t>X</a:t>
            </a:r>
            <a:r>
              <a:rPr lang="en-GB" baseline="0" dirty="0"/>
              <a:t> </a:t>
            </a:r>
            <a:r>
              <a:rPr lang="en-GB" dirty="0"/>
              <a:t>C.L.</a:t>
            </a:r>
            <a:r>
              <a:rPr lang="en-GB" baseline="0" dirty="0"/>
              <a:t> and </a:t>
            </a:r>
            <a:r>
              <a:rPr lang="en-GB" dirty="0"/>
              <a:t>X</a:t>
            </a:r>
            <a:r>
              <a:rPr lang="en-GB" baseline="0" dirty="0"/>
              <a:t> </a:t>
            </a:r>
            <a:r>
              <a:rPr lang="en-GB" dirty="0"/>
              <a:t>G.S.,</a:t>
            </a:r>
            <a:r>
              <a:rPr lang="en-GB" baseline="0" dirty="0"/>
              <a:t> that is, the electricity supply by the coal and gas power plants. On the graph on the right one may first represent </a:t>
            </a:r>
            <a:r>
              <a:rPr lang="en-GB" b="1" baseline="0" dirty="0"/>
              <a:t>the </a:t>
            </a:r>
            <a:r>
              <a:rPr lang="en-GB" b="1" dirty="0"/>
              <a:t>constraints</a:t>
            </a:r>
            <a:r>
              <a:rPr lang="en-GB" b="1" baseline="0" dirty="0"/>
              <a:t> that </a:t>
            </a:r>
            <a:r>
              <a:rPr lang="en-GB" b="1" dirty="0"/>
              <a:t>state</a:t>
            </a:r>
            <a:r>
              <a:rPr lang="en-GB" b="1" baseline="0" dirty="0"/>
              <a:t> that </a:t>
            </a:r>
            <a:r>
              <a:rPr lang="en-GB" b="1" dirty="0"/>
              <a:t>X</a:t>
            </a:r>
            <a:r>
              <a:rPr lang="en-GB" b="1" baseline="0" dirty="0"/>
              <a:t> </a:t>
            </a:r>
            <a:r>
              <a:rPr lang="en-GB" b="1" dirty="0"/>
              <a:t>C.L.</a:t>
            </a:r>
            <a:r>
              <a:rPr lang="en-GB" b="1" baseline="0" dirty="0"/>
              <a:t> and X </a:t>
            </a:r>
            <a:r>
              <a:rPr lang="en-GB" b="1" dirty="0"/>
              <a:t>G.S.</a:t>
            </a:r>
            <a:r>
              <a:rPr lang="en-GB" b="1" baseline="0" dirty="0"/>
              <a:t> </a:t>
            </a:r>
            <a:r>
              <a:rPr lang="en-GB" b="1" dirty="0"/>
              <a:t>must have</a:t>
            </a:r>
            <a:r>
              <a:rPr lang="en-GB" b="1" baseline="0" dirty="0"/>
              <a:t> positive values. The two axis show only the region of positive values. </a:t>
            </a:r>
            <a:r>
              <a:rPr lang="en-GB" baseline="0" dirty="0"/>
              <a:t>Secondly, one may represent the demand constraint. This states that the combined production by the coal power plant must be at least equal to the demand, 250</a:t>
            </a:r>
            <a:r>
              <a:rPr lang="en-GB" dirty="0"/>
              <a:t> PJ</a:t>
            </a:r>
            <a:r>
              <a:rPr lang="en-GB" baseline="0" dirty="0"/>
              <a:t>. Recalling concepts of linear algebra, this inequality is met by any value of </a:t>
            </a:r>
            <a:r>
              <a:rPr lang="en-GB" dirty="0"/>
              <a:t>X</a:t>
            </a:r>
            <a:r>
              <a:rPr lang="en-GB" baseline="0" dirty="0"/>
              <a:t> </a:t>
            </a:r>
            <a:r>
              <a:rPr lang="en-GB" dirty="0"/>
              <a:t>C.L.</a:t>
            </a:r>
            <a:r>
              <a:rPr lang="en-GB" baseline="0" dirty="0"/>
              <a:t> and X </a:t>
            </a:r>
            <a:r>
              <a:rPr lang="en-GB" dirty="0"/>
              <a:t>G.S.</a:t>
            </a:r>
            <a:r>
              <a:rPr lang="en-GB" baseline="0" dirty="0"/>
              <a:t> above the blue line. Then, one may represent the constraint by which 2 times </a:t>
            </a:r>
            <a:r>
              <a:rPr lang="en-GB" dirty="0"/>
              <a:t>X</a:t>
            </a:r>
            <a:r>
              <a:rPr lang="en-GB" baseline="0" dirty="0"/>
              <a:t> </a:t>
            </a:r>
            <a:r>
              <a:rPr lang="en-GB" dirty="0"/>
              <a:t>G.S.</a:t>
            </a:r>
            <a:r>
              <a:rPr lang="en-GB" baseline="0" dirty="0"/>
              <a:t> must be less than 300, or otherwise said, </a:t>
            </a:r>
            <a:r>
              <a:rPr lang="en-GB" dirty="0"/>
              <a:t>X</a:t>
            </a:r>
            <a:r>
              <a:rPr lang="en-GB" baseline="0" dirty="0"/>
              <a:t> </a:t>
            </a:r>
            <a:r>
              <a:rPr lang="en-GB" dirty="0"/>
              <a:t>G.S.</a:t>
            </a:r>
            <a:r>
              <a:rPr lang="en-GB" baseline="0" dirty="0"/>
              <a:t> must be less than 150. This constraint is met by any value to the left of the red line. The same reasoning can be applied to the values of </a:t>
            </a:r>
            <a:r>
              <a:rPr lang="en-GB" dirty="0"/>
              <a:t>X</a:t>
            </a:r>
            <a:r>
              <a:rPr lang="en-GB" baseline="0" dirty="0"/>
              <a:t> </a:t>
            </a:r>
            <a:r>
              <a:rPr lang="en-GB" dirty="0"/>
              <a:t>C.L..</a:t>
            </a:r>
            <a:r>
              <a:rPr lang="en-GB" baseline="0" dirty="0"/>
              <a:t> They must lie below the green line.</a:t>
            </a:r>
            <a:endParaRPr lang="en-GB" baseline="0"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3173669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The couple </a:t>
            </a:r>
            <a:r>
              <a:rPr lang="en-GB" baseline="0" dirty="0"/>
              <a:t>of values of </a:t>
            </a:r>
            <a:r>
              <a:rPr lang="en-GB" dirty="0"/>
              <a:t>X C.L.</a:t>
            </a:r>
            <a:r>
              <a:rPr lang="en-GB" baseline="0" dirty="0"/>
              <a:t> and </a:t>
            </a:r>
            <a:r>
              <a:rPr lang="en-GB" dirty="0"/>
              <a:t>X G.S. representing the solution of the problem must obey all the constraints at the same time. Therefore</a:t>
            </a:r>
            <a:r>
              <a:rPr lang="en-GB" baseline="0" dirty="0"/>
              <a:t>, </a:t>
            </a:r>
            <a:r>
              <a:rPr lang="en-GB" dirty="0"/>
              <a:t>it must lie within </a:t>
            </a:r>
            <a:r>
              <a:rPr lang="en-GB" baseline="0" dirty="0"/>
              <a:t>the </a:t>
            </a:r>
            <a:r>
              <a:rPr lang="en-GB" dirty="0"/>
              <a:t>red triangle defined </a:t>
            </a:r>
            <a:r>
              <a:rPr lang="en-GB" baseline="0" dirty="0"/>
              <a:t>by the </a:t>
            </a:r>
            <a:r>
              <a:rPr lang="en-GB" dirty="0"/>
              <a:t>blue, red, </a:t>
            </a:r>
            <a:r>
              <a:rPr lang="en-GB" baseline="0" dirty="0"/>
              <a:t>and </a:t>
            </a:r>
            <a:r>
              <a:rPr lang="en-GB" dirty="0"/>
              <a:t>green lines in </a:t>
            </a:r>
            <a:r>
              <a:rPr lang="en-GB" baseline="0" dirty="0"/>
              <a:t>the graph</a:t>
            </a:r>
            <a:r>
              <a:rPr lang="en-GB" dirty="0"/>
              <a:t>. Its exact position is determined through</a:t>
            </a:r>
            <a:r>
              <a:rPr lang="en-GB" baseline="0" dirty="0"/>
              <a:t> the </a:t>
            </a:r>
            <a:r>
              <a:rPr lang="en-GB" dirty="0"/>
              <a:t>cost minimization function</a:t>
            </a:r>
            <a:r>
              <a:rPr lang="en-GB" baseline="0" dirty="0"/>
              <a:t>. The </a:t>
            </a:r>
            <a:r>
              <a:rPr lang="en-GB" dirty="0"/>
              <a:t>cost of gas generation is lower than </a:t>
            </a:r>
            <a:r>
              <a:rPr lang="en-GB" baseline="0" dirty="0"/>
              <a:t>the </a:t>
            </a:r>
            <a:r>
              <a:rPr lang="en-GB" dirty="0"/>
              <a:t>cost </a:t>
            </a:r>
            <a:r>
              <a:rPr lang="en-GB" baseline="0" dirty="0"/>
              <a:t>of </a:t>
            </a:r>
            <a:r>
              <a:rPr lang="en-GB" dirty="0"/>
              <a:t>coal generation</a:t>
            </a:r>
            <a:r>
              <a:rPr lang="en-GB" baseline="0" dirty="0"/>
              <a:t>. </a:t>
            </a:r>
            <a:r>
              <a:rPr lang="en-GB" dirty="0"/>
              <a:t>The solution will then be the </a:t>
            </a:r>
            <a:r>
              <a:rPr lang="en-GB" baseline="0" dirty="0"/>
              <a:t>one </a:t>
            </a:r>
            <a:r>
              <a:rPr lang="en-GB" dirty="0"/>
              <a:t>using gas as much as possible and then coal to cover the remaining part of </a:t>
            </a:r>
            <a:r>
              <a:rPr lang="en-GB" baseline="0" dirty="0"/>
              <a:t>the demand. </a:t>
            </a:r>
            <a:r>
              <a:rPr lang="en-GB" dirty="0"/>
              <a:t>The solution is then </a:t>
            </a:r>
            <a:r>
              <a:rPr lang="en-GB" baseline="0" dirty="0"/>
              <a:t>the </a:t>
            </a:r>
            <a:r>
              <a:rPr lang="en-GB" dirty="0"/>
              <a:t>bottom-right corner of </a:t>
            </a:r>
            <a:r>
              <a:rPr lang="en-GB" baseline="0" dirty="0"/>
              <a:t>the </a:t>
            </a:r>
            <a:r>
              <a:rPr lang="en-GB" dirty="0"/>
              <a:t>triangle.  </a:t>
            </a:r>
            <a:endParaRPr lang="en-US" dirty="0"/>
          </a:p>
          <a:p>
            <a:pPr>
              <a:defRPr/>
            </a:pPr>
            <a:r>
              <a:rPr lang="en-GB" dirty="0"/>
              <a:t>This illustrative example shows </a:t>
            </a:r>
            <a:r>
              <a:rPr lang="en-GB" baseline="0" dirty="0"/>
              <a:t>the </a:t>
            </a:r>
            <a:r>
              <a:rPr lang="en-GB" dirty="0"/>
              <a:t>essential dynamics </a:t>
            </a:r>
            <a:r>
              <a:rPr lang="en-GB" baseline="0" dirty="0"/>
              <a:t>of any </a:t>
            </a:r>
            <a:r>
              <a:rPr lang="en-GB" dirty="0"/>
              <a:t>energy system optimization problem. An application </a:t>
            </a:r>
            <a:r>
              <a:rPr lang="en-GB" baseline="0" dirty="0"/>
              <a:t>of </a:t>
            </a:r>
            <a:r>
              <a:rPr lang="en-GB" dirty="0" err="1"/>
              <a:t>OSeMOSYS</a:t>
            </a:r>
            <a:r>
              <a:rPr lang="en-GB" dirty="0"/>
              <a:t> works the same way, except that it usually considers many more years, many more technologies </a:t>
            </a:r>
            <a:r>
              <a:rPr lang="en-GB" baseline="0" dirty="0"/>
              <a:t>and </a:t>
            </a:r>
            <a:r>
              <a:rPr lang="en-GB" dirty="0"/>
              <a:t>commodities</a:t>
            </a:r>
            <a:r>
              <a:rPr lang="en-GB" baseline="0" dirty="0"/>
              <a:t>, </a:t>
            </a:r>
            <a:r>
              <a:rPr lang="en-GB" dirty="0"/>
              <a:t>and potentially different demands</a:t>
            </a:r>
            <a:r>
              <a:rPr lang="en-GB" baseline="0" dirty="0"/>
              <a:t>, </a:t>
            </a:r>
            <a:r>
              <a:rPr lang="en-GB" dirty="0"/>
              <a:t>and so on. Typically</a:t>
            </a:r>
            <a:r>
              <a:rPr lang="en-GB" baseline="0" dirty="0"/>
              <a:t>, </a:t>
            </a:r>
            <a:r>
              <a:rPr lang="en-GB" dirty="0"/>
              <a:t>an </a:t>
            </a:r>
            <a:r>
              <a:rPr lang="en-GB" dirty="0" err="1"/>
              <a:t>OSeMOSYS</a:t>
            </a:r>
            <a:r>
              <a:rPr lang="en-GB" dirty="0"/>
              <a:t> problem has thousands of constraints</a:t>
            </a:r>
            <a:r>
              <a:rPr lang="en-GB" baseline="0" dirty="0"/>
              <a:t>. </a:t>
            </a:r>
            <a:r>
              <a:rPr lang="en-GB" dirty="0"/>
              <a:t>Therefore, it </a:t>
            </a:r>
            <a:r>
              <a:rPr lang="en-GB" baseline="0" dirty="0"/>
              <a:t>is </a:t>
            </a:r>
            <a:r>
              <a:rPr lang="en-GB" dirty="0"/>
              <a:t>difficult to find a solution graphically, and powerful software needs </a:t>
            </a:r>
            <a:r>
              <a:rPr lang="en-GB" baseline="0" dirty="0"/>
              <a:t>to be </a:t>
            </a:r>
            <a:r>
              <a:rPr lang="en-GB" dirty="0"/>
              <a:t>used instead</a:t>
            </a:r>
            <a:r>
              <a:rPr lang="en-GB" baseline="0" dirty="0"/>
              <a:t>.</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3196879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Technologies</a:t>
            </a:r>
            <a:r>
              <a:rPr lang="en-GB" baseline="0" dirty="0"/>
              <a:t> have more characteristics that impact their competitiveness. These are also commonly taken into account in energy system modelling tools and in </a:t>
            </a:r>
            <a:r>
              <a:rPr lang="en-GB" baseline="0" dirty="0" err="1"/>
              <a:t>OSeMOSYS</a:t>
            </a:r>
            <a:r>
              <a:rPr lang="en-GB" baseline="0" dirty="0"/>
              <a:t>, so that reality can be represented more closely. This module will illustrate the most important of these characteristics.</a:t>
            </a:r>
            <a:r>
              <a:rPr lang="en-GB" dirty="0"/>
              <a:t> </a:t>
            </a:r>
            <a:endParaRPr lang="en-GB" baseline="0" dirty="0">
              <a:cs typeface="Calibri"/>
            </a:endParaRPr>
          </a:p>
          <a:p>
            <a:r>
              <a:rPr lang="en-GB" baseline="0" dirty="0"/>
              <a:t>Let us start with the operational life. It is common knowledge that an asset or technology works well for a certain time, after which it starts having many problems due to ageing. At that point, one may say that the operational life of the technology is over and the technology needs to be decommissioned. Some technologies are more robust and live longer. </a:t>
            </a:r>
            <a:r>
              <a:rPr lang="en-GB" dirty="0"/>
              <a:t>Whereas others</a:t>
            </a:r>
            <a:r>
              <a:rPr lang="en-GB" baseline="0" dirty="0"/>
              <a:t> </a:t>
            </a:r>
            <a:r>
              <a:rPr lang="en-GB" dirty="0"/>
              <a:t>have</a:t>
            </a:r>
            <a:r>
              <a:rPr lang="en-GB" baseline="0" dirty="0"/>
              <a:t> shorter</a:t>
            </a:r>
            <a:r>
              <a:rPr lang="en-GB" dirty="0"/>
              <a:t> lifespans</a:t>
            </a:r>
            <a:r>
              <a:rPr lang="en-GB" baseline="0" dirty="0"/>
              <a:t>. This affects their competitiveness, because it affects how </a:t>
            </a:r>
            <a:r>
              <a:rPr lang="en-GB" dirty="0"/>
              <a:t>much it is worth</a:t>
            </a:r>
            <a:r>
              <a:rPr lang="en-GB" baseline="0" dirty="0"/>
              <a:t> </a:t>
            </a:r>
            <a:r>
              <a:rPr lang="en-GB" dirty="0"/>
              <a:t>investing</a:t>
            </a:r>
            <a:r>
              <a:rPr lang="en-GB" baseline="0" dirty="0"/>
              <a:t> in them. The example in the figure shows this. Let us imagine that the car on the left costs 10,000 US dollars, while the one on the right </a:t>
            </a:r>
            <a:r>
              <a:rPr lang="en-GB" dirty="0"/>
              <a:t>costs</a:t>
            </a:r>
            <a:r>
              <a:rPr lang="en-GB" baseline="0" dirty="0"/>
              <a:t> 15,000 US dollars. The car on the right costs 1.5 times the one on the left. However, the car on the right lives double the time of the left one, 20 years. If you were to disregard the performance for a minute and just aim to secure a car for the longest possible time with the least money, which one would you choose? It would make sense to choose the one on the right. To have a car for 20 years, only 15,000 dollars would be needed in this case. In the case on the left one would need to buy the car again after 10 years and the total expense would rise to 20,000 dollars.</a:t>
            </a:r>
            <a:endParaRPr lang="en-GB" baseline="0"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674611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a:t>
            </a:r>
            <a:r>
              <a:rPr lang="en-GB" baseline="0" dirty="0"/>
              <a:t> parameters </a:t>
            </a:r>
            <a:r>
              <a:rPr lang="en-GB" dirty="0"/>
              <a:t>significantly </a:t>
            </a:r>
            <a:r>
              <a:rPr lang="en-GB" baseline="0" dirty="0"/>
              <a:t>affecting the competitiveness of a technology are the availability factor and the capacity factor. These are very important in </a:t>
            </a:r>
            <a:r>
              <a:rPr lang="en-GB" baseline="0" dirty="0" err="1"/>
              <a:t>OSeMOSYS</a:t>
            </a:r>
            <a:r>
              <a:rPr lang="en-GB" baseline="0" dirty="0"/>
              <a:t>, but often complicated to </a:t>
            </a:r>
            <a:r>
              <a:rPr lang="en-GB" dirty="0"/>
              <a:t>determine</a:t>
            </a:r>
            <a:r>
              <a:rPr lang="en-GB" baseline="0" dirty="0"/>
              <a:t>. You will carry out exercises to understand their meaning. The availability and capacity factor represent</a:t>
            </a:r>
            <a:r>
              <a:rPr lang="en-GB" dirty="0"/>
              <a:t>,</a:t>
            </a:r>
            <a:r>
              <a:rPr lang="en-GB" baseline="0" dirty="0"/>
              <a:t> in general</a:t>
            </a:r>
            <a:r>
              <a:rPr lang="en-GB" dirty="0"/>
              <a:t>,</a:t>
            </a:r>
            <a:r>
              <a:rPr lang="en-GB" baseline="0" dirty="0"/>
              <a:t> how much a technology can actually produce, as a ratio of its maximum theoretical potential. The availability factor accounts for hours of planned maintenance. That is, it accounts for time during the year when the owners will stop production to carry out regular maintenance activities. The capacity factors accounts for hours of unplanned outages. That is, time when the technology unexpectedly breaks. The planned maintenance can occur any time the owner decides during the year. The unplanned outages may occur any moment, with a certain probability. The higher the downtime for planned or unplanned events, the less profitable a technology is.</a:t>
            </a:r>
            <a:endParaRPr lang="en-GB" baseline="0" dirty="0">
              <a:cs typeface="Calibri"/>
            </a:endParaRPr>
          </a:p>
          <a:p>
            <a:r>
              <a:rPr lang="en-GB" baseline="0" dirty="0"/>
              <a:t>Let us take the example of a coal power plant. Typically, it needs to be shut down around </a:t>
            </a:r>
            <a:r>
              <a:rPr lang="en-GB" dirty="0"/>
              <a:t>1,000</a:t>
            </a:r>
            <a:r>
              <a:rPr lang="en-GB" baseline="0" dirty="0"/>
              <a:t> to </a:t>
            </a:r>
            <a:r>
              <a:rPr lang="en-GB" dirty="0"/>
              <a:t>2,000</a:t>
            </a:r>
            <a:r>
              <a:rPr lang="en-GB" baseline="0" dirty="0"/>
              <a:t> hours a year for maintenance, depending on how old it is. Since the maximum number of hours it could produce in one year is </a:t>
            </a:r>
            <a:r>
              <a:rPr lang="en-GB" dirty="0"/>
              <a:t>8,760</a:t>
            </a:r>
            <a:r>
              <a:rPr lang="en-GB" baseline="0" dirty="0"/>
              <a:t>, this means around 15% of planned downtime, or </a:t>
            </a:r>
            <a:r>
              <a:rPr lang="en-GB" dirty="0"/>
              <a:t>an 85</a:t>
            </a:r>
            <a:r>
              <a:rPr lang="en-GB" baseline="0" dirty="0"/>
              <a:t>% availability factor.</a:t>
            </a:r>
            <a:endParaRPr lang="en-GB" baseline="0"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1399897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characteristic</a:t>
            </a:r>
            <a:r>
              <a:rPr lang="en-GB" baseline="0" dirty="0"/>
              <a:t> strongly affecting the competitiveness of a technology is its efficiency. The efficiency is defined as the ratio of output to input. The simplest way to illustrate the concept of efficiency is</a:t>
            </a:r>
            <a:r>
              <a:rPr lang="en-GB" dirty="0"/>
              <a:t> by</a:t>
            </a:r>
            <a:r>
              <a:rPr lang="en-GB" baseline="0" dirty="0"/>
              <a:t> looking at a fossil fuel fired power plant. This typically uses energy coming from the combustion of a fuel as input and provides energy in the form of electricity as output. The efficiency is the ratio between the output energy and the input energy. In this case, the efficiency is always lower than one. That is, due to the </a:t>
            </a:r>
            <a:r>
              <a:rPr lang="en-GB" dirty="0"/>
              <a:t>law</a:t>
            </a:r>
            <a:r>
              <a:rPr lang="en-GB" baseline="0" dirty="0"/>
              <a:t> of thermodynamics, the output energy is lower than the input one, because part is ’lost’ in the process. The best case would be for the efficiency to be equal to 1. That would mean that all the input energy has been turned into electricity and that the highest possible worth has been squeezed out of the fuel. Efficiency strongly affects the competitiveness of power plants because it affects how much fuel will need to be bought in order to produce a certain amount of electricity. Let us imagine that two coal power plants are available for providing electricity to a region. One is newer and more efficient than the other. Both use the same type of coal as input. </a:t>
            </a:r>
            <a:r>
              <a:rPr lang="en-GB" b="1" baseline="0" dirty="0"/>
              <a:t>It is then best in terms of costs to use </a:t>
            </a:r>
            <a:r>
              <a:rPr lang="en-GB" baseline="0" dirty="0"/>
              <a:t>the more efficient coal power plant, because less coal needs to be used for supplying the same electricity. This saves costs for buying the coal and emissions from burning the coal.</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1414292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key concept is</a:t>
            </a:r>
            <a:r>
              <a:rPr lang="en-GB" baseline="0" dirty="0"/>
              <a:t> the one of capacity and activity. The </a:t>
            </a:r>
            <a:r>
              <a:rPr lang="en-GB" dirty="0"/>
              <a:t>definitions</a:t>
            </a:r>
            <a:r>
              <a:rPr lang="en-GB" baseline="0" dirty="0"/>
              <a:t> of capacity and activity and the difference between the two </a:t>
            </a:r>
            <a:r>
              <a:rPr lang="en-GB" dirty="0"/>
              <a:t>are best</a:t>
            </a:r>
            <a:r>
              <a:rPr lang="en-GB" baseline="0" dirty="0"/>
              <a:t> illustrated with an example. Since the concepts are applicable not only to energy, but to any type of machinery or activity, an example unrelated to energy is chosen. Let us imagine a bakery that has one bread-making machine. The machine is represented at the </a:t>
            </a:r>
            <a:r>
              <a:rPr lang="en-GB" dirty="0"/>
              <a:t>centre of</a:t>
            </a:r>
            <a:r>
              <a:rPr lang="en-GB" baseline="0" dirty="0"/>
              <a:t> the figure. Let us assume that, when the machine is loaded with 5 kg of flour and 4 litres of water, after one hour it produces 50 baguettes. Of course, reality is more complicated and also yeast, salt</a:t>
            </a:r>
            <a:r>
              <a:rPr lang="en-GB" dirty="0"/>
              <a:t>,</a:t>
            </a:r>
            <a:r>
              <a:rPr lang="en-GB" baseline="0" dirty="0"/>
              <a:t> and several other stages would be involved. These are omitted for simplicity of representation. Two important concepts are implied in the figure. When flour and water are given as inputs, baguettes are obtained as output. And there is a precise ratio between input and output. When defining the role of a technology in a model, the nature of the inputs, the nature of the outputs related to those inputs</a:t>
            </a:r>
            <a:r>
              <a:rPr lang="en-GB" dirty="0"/>
              <a:t>,</a:t>
            </a:r>
            <a:r>
              <a:rPr lang="en-GB" baseline="0" dirty="0"/>
              <a:t> and the ratio between outputs and inputs will always have to be defined.</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2732271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discount rate is another key parameter,</a:t>
            </a:r>
            <a:r>
              <a:rPr lang="en-GB" baseline="0" dirty="0"/>
              <a:t> because it is related to costs. In the standard version of </a:t>
            </a:r>
            <a:r>
              <a:rPr lang="en-GB" baseline="0" dirty="0" err="1"/>
              <a:t>OSeMOSYS</a:t>
            </a:r>
            <a:r>
              <a:rPr lang="en-GB" baseline="0" dirty="0"/>
              <a:t>, it is not related to a specific technology, but it applies to all technologies in the same way. Deep understanding of the discount rate would need dedicated lectures, but these are also outside the scope of this course. For the moment, only a definition is included. Economics teaches us that the value of money decreases with time. That is, it is better </a:t>
            </a:r>
            <a:r>
              <a:rPr lang="en-GB" dirty="0"/>
              <a:t>value</a:t>
            </a:r>
            <a:r>
              <a:rPr lang="en-GB" baseline="0" dirty="0"/>
              <a:t> to have a certain amount today than to have the same amount a few years from now. The </a:t>
            </a:r>
            <a:r>
              <a:rPr lang="en-GB" dirty="0"/>
              <a:t>discount</a:t>
            </a:r>
            <a:r>
              <a:rPr lang="en-GB" baseline="0" dirty="0"/>
              <a:t> rate accounts for the decrease in future value of money. It reduces the value by a certain percentage every year. It is decided by the user and depends</a:t>
            </a:r>
            <a:r>
              <a:rPr lang="en-GB" dirty="0"/>
              <a:t>,</a:t>
            </a:r>
            <a:r>
              <a:rPr lang="en-GB" baseline="0" dirty="0"/>
              <a:t> among </a:t>
            </a:r>
            <a:r>
              <a:rPr lang="en-GB" dirty="0"/>
              <a:t>other factors,</a:t>
            </a:r>
            <a:r>
              <a:rPr lang="en-GB" baseline="0" dirty="0"/>
              <a:t> on the region where the application is set. Let us imagine that a certain technology has a fixed cost of 15 dollars per year and that the owner wants to put in the bank today the money to pay the fixed costs for the next 10 years. How much money does the owner need to put aside, if the annual discount rate is assumed to be 6%? For the expenses of the first year, 15 dollars need to be put aside. However, for the following years gradually decreasing amounts need to be put aside. In year 2, 15 dollars decreased by 6%, that is, 14.15 dollars. In year 3, 14.15 dollars decreased by another 6%, and so on.</a:t>
            </a:r>
            <a:r>
              <a:rPr lang="en-GB" dirty="0"/>
              <a:t> </a:t>
            </a:r>
            <a:endParaRPr lang="en-GB" baseline="0" dirty="0">
              <a:cs typeface="Calibri"/>
            </a:endParaRPr>
          </a:p>
          <a:p>
            <a:r>
              <a:rPr lang="en-GB" baseline="0" dirty="0" err="1"/>
              <a:t>OSeMOSYS</a:t>
            </a:r>
            <a:r>
              <a:rPr lang="en-GB" baseline="0" dirty="0"/>
              <a:t> minimizes all present costs, meaning all costs expected to be incurred in following years</a:t>
            </a:r>
            <a:r>
              <a:rPr lang="en-GB" dirty="0"/>
              <a:t> are</a:t>
            </a:r>
            <a:r>
              <a:rPr lang="en-GB" baseline="0" dirty="0"/>
              <a:t> discounted by the assigned discount rate.</a:t>
            </a:r>
            <a:endParaRPr lang="en-GB" baseline="0"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24</a:t>
            </a:fld>
            <a:endParaRPr lang="en-US"/>
          </a:p>
        </p:txBody>
      </p:sp>
    </p:spTree>
    <p:extLst>
      <p:ext uri="{BB962C8B-B14F-4D97-AF65-F5344CB8AC3E}">
        <p14:creationId xmlns:p14="http://schemas.microsoft.com/office/powerpoint/2010/main" val="2621121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Two</a:t>
            </a:r>
            <a:r>
              <a:rPr lang="en-GB" baseline="0" dirty="0"/>
              <a:t> more sets of parameters are worth introducing: lower and upper bounds to capacity and activity. The user can (but does not need to) include them in </a:t>
            </a:r>
            <a:r>
              <a:rPr lang="en-GB" baseline="0" dirty="0" err="1"/>
              <a:t>OSeMOSYS</a:t>
            </a:r>
            <a:r>
              <a:rPr lang="en-GB" baseline="0" dirty="0"/>
              <a:t>. They allow representation of investment or policy targets. For example, the user may introduce lower and upper capacity limits for a technology to represent targets of installed capacity that a government may have for a certain year. Or </a:t>
            </a:r>
            <a:r>
              <a:rPr lang="en-GB" dirty="0"/>
              <a:t>the user</a:t>
            </a:r>
            <a:r>
              <a:rPr lang="en-GB" baseline="0" dirty="0"/>
              <a:t> may introduce lower and upper capacity investment limits to represent committed projects in specific years. Or again </a:t>
            </a:r>
            <a:r>
              <a:rPr lang="en-GB" dirty="0"/>
              <a:t>the user</a:t>
            </a:r>
            <a:r>
              <a:rPr lang="en-GB" baseline="0" dirty="0"/>
              <a:t> may introduce lower and upper activity limits to represent strong decisions to make certain technologies work a fixed amount in certain years. The activity limits may also be used to restrict the technical potential of certain technologies to realistic </a:t>
            </a:r>
            <a:r>
              <a:rPr lang="en-GB" dirty="0"/>
              <a:t>values</a:t>
            </a:r>
            <a:r>
              <a:rPr lang="en-GB" baseline="0" dirty="0"/>
              <a:t>.</a:t>
            </a:r>
            <a:r>
              <a:rPr lang="en-GB" dirty="0"/>
              <a:t> </a:t>
            </a:r>
            <a:endParaRPr lang="en-GB" baseline="0" dirty="0">
              <a:cs typeface="Calibri"/>
            </a:endParaRPr>
          </a:p>
          <a:p>
            <a:r>
              <a:rPr lang="en-GB" baseline="0" dirty="0"/>
              <a:t>Introducing such constraints is like adding equations in the island</a:t>
            </a:r>
            <a:r>
              <a:rPr lang="en-GB" dirty="0"/>
              <a:t>,</a:t>
            </a:r>
            <a:r>
              <a:rPr lang="en-GB" baseline="0" dirty="0"/>
              <a:t> example seen</a:t>
            </a:r>
            <a:r>
              <a:rPr lang="en-GB" b="1" baseline="0" dirty="0"/>
              <a:t> in other modules</a:t>
            </a:r>
            <a:r>
              <a:rPr lang="en-GB" baseline="0" dirty="0"/>
              <a:t>. It restricts the range of possible solutions of the optimization and it drives the optimization towards a certain direction decided by the user. In a sense, it overrules the cost-competitiveness criteria. Therefore, if the aim of an exercise is to really find freely the least-cost solutions for future energy supply, the user must be careful not to introduce too many of these constraints.</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25</a:t>
            </a:fld>
            <a:endParaRPr lang="en-US"/>
          </a:p>
        </p:txBody>
      </p:sp>
    </p:spTree>
    <p:extLst>
      <p:ext uri="{BB962C8B-B14F-4D97-AF65-F5344CB8AC3E}">
        <p14:creationId xmlns:p14="http://schemas.microsoft.com/office/powerpoint/2010/main" val="3560142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724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concept that the machine can produce 50 baguettes in one hour is fundamental. It helps</a:t>
            </a:r>
            <a:r>
              <a:rPr lang="en-GB" baseline="0" dirty="0"/>
              <a:t> </a:t>
            </a:r>
            <a:r>
              <a:rPr lang="en-GB" dirty="0"/>
              <a:t>one understand</a:t>
            </a:r>
            <a:r>
              <a:rPr lang="en-GB" baseline="0" dirty="0"/>
              <a:t> what the capacity and the activity of the machine are. The capacity is defined as how much bread the machine is able to produce in a certain unit of time. In this case, the capacity is 50 baguettes per hour. The activity is defined as how much bread the machine produces in any given time horizon. For example, if the machine works for three hours it produces 150 baguettes. 150 baguettes is its activity. The value of the capacity does not change. It is linked to the specific machine that was bought by the owners of the bakery. The value of the activity normally changes and depends on the time frame we look at. If the machine keeps working, its activity after one hour will be 50 baguettes, after two hours 100 baguettes, after three hours 150 baguettes and so on. The activity could also be less than the maximum the machine can </a:t>
            </a:r>
            <a:r>
              <a:rPr lang="en-GB" dirty="0"/>
              <a:t>achieve</a:t>
            </a:r>
            <a:r>
              <a:rPr lang="en-GB" baseline="0" dirty="0"/>
              <a:t>. For example, if less flour and water are added, fewer baguettes will come out after one hour.</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4012295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previous example showed that the machine allows the baker to obtain at most 50 baguettes per hour, if it is fully loaded. That means that the baker cannot sell more than 50 baguettes every hour. Let us now imagine that the bakery is becoming very popular and has an increasing number of clients. The demand for bread increases and the baker notices </a:t>
            </a:r>
            <a:r>
              <a:rPr lang="en-GB" dirty="0"/>
              <a:t>that there is the </a:t>
            </a:r>
            <a:r>
              <a:rPr lang="en-GB" baseline="0" dirty="0"/>
              <a:t>possibility to sell more than 50 baguettes per hour. How could the baker be able to sell more? By increasing the capacity of the bakery, that is, by investing in more bread-making machines. If the baker buys two more machines of the same type as the first one, there will be three machines in the bakery, each able to produce 50 baguettes per hour. Therefore, the total capacity of the bakery, in other words the number of baguettes the bakery can produce in one hour, will increase to 150. When the capacity is increased to 150 baguettes per hour, then also the activity in one hour can increase. Now, this investment will have implications on other expenses in the bakery: for instance, there will likely be need to hire more bakers to attend to all the machines at the same time. These implications will be discussed later in the lecture.</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3388680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concepts of capacity and activity are key in the type of modelling carried out in this course. First</a:t>
            </a:r>
            <a:r>
              <a:rPr lang="en-GB" baseline="0" dirty="0"/>
              <a:t> and foremost, they are important in the process of </a:t>
            </a:r>
            <a:r>
              <a:rPr lang="en-GB" dirty="0"/>
              <a:t>modelling</a:t>
            </a:r>
            <a:r>
              <a:rPr lang="en-GB" baseline="0" dirty="0"/>
              <a:t> the energy system. For instance, when looking at the electricity supply, a central type of asset or technology is power plants. Power plants are also defined by their capacity and their activity, exactly in the same way as the bread-making machine. The figure</a:t>
            </a:r>
            <a:r>
              <a:rPr lang="en-GB" dirty="0"/>
              <a:t> on this slide</a:t>
            </a:r>
            <a:r>
              <a:rPr lang="en-GB" baseline="0" dirty="0"/>
              <a:t> depicts a coal power plant. In the example</a:t>
            </a:r>
            <a:r>
              <a:rPr lang="en-GB" dirty="0"/>
              <a:t>,</a:t>
            </a:r>
            <a:r>
              <a:rPr lang="en-GB" baseline="0" dirty="0"/>
              <a:t> its capacity, that is, the electricity it is able to supply in a unit of time, is </a:t>
            </a:r>
            <a:r>
              <a:rPr lang="en-GB" dirty="0"/>
              <a:t>1,000</a:t>
            </a:r>
            <a:r>
              <a:rPr lang="en-GB" baseline="0" dirty="0"/>
              <a:t> GJ per hour. With a couple of </a:t>
            </a:r>
            <a:r>
              <a:rPr lang="en-GB" b="1" baseline="0" dirty="0"/>
              <a:t>operations </a:t>
            </a:r>
            <a:r>
              <a:rPr lang="en-GB" baseline="0" dirty="0"/>
              <a:t>we find that this means around 0.23 GJ per second, otherwise </a:t>
            </a:r>
            <a:r>
              <a:rPr lang="en-GB" dirty="0"/>
              <a:t>described as</a:t>
            </a:r>
            <a:r>
              <a:rPr lang="en-GB" baseline="0" dirty="0"/>
              <a:t> 0.23 GW. If this is the capacity, the power plant can supply </a:t>
            </a:r>
            <a:r>
              <a:rPr lang="en-GB" dirty="0"/>
              <a:t>1,000</a:t>
            </a:r>
            <a:r>
              <a:rPr lang="en-GB" baseline="0" dirty="0"/>
              <a:t> GJ of electricity in one hour, or </a:t>
            </a:r>
            <a:r>
              <a:rPr lang="en-GB" dirty="0"/>
              <a:t>2,000</a:t>
            </a:r>
            <a:r>
              <a:rPr lang="en-GB" baseline="0" dirty="0"/>
              <a:t> GJ in two hours, and so on. </a:t>
            </a:r>
            <a:r>
              <a:rPr lang="en-GB" dirty="0"/>
              <a:t>The power plant</a:t>
            </a:r>
            <a:r>
              <a:rPr lang="en-GB" baseline="0" dirty="0"/>
              <a:t> can also supply less than this, if it does not operate to the maximum possible extent. But it cannot supply more. However much the power plant actually supplies is its activity. At the same time, for the power plant to be able to supply that much electricity, it needs to be fed with coal. The coal input necessary for the power plant to produce </a:t>
            </a:r>
            <a:r>
              <a:rPr lang="en-GB" dirty="0"/>
              <a:t>1,000</a:t>
            </a:r>
            <a:r>
              <a:rPr lang="en-GB" baseline="0" dirty="0"/>
              <a:t> GJ in one hour is 3 times as much</a:t>
            </a:r>
            <a:r>
              <a:rPr lang="en-GB" dirty="0"/>
              <a:t>,</a:t>
            </a:r>
            <a:r>
              <a:rPr lang="en-GB" baseline="0" dirty="0"/>
              <a:t> </a:t>
            </a:r>
            <a:r>
              <a:rPr lang="en-GB" dirty="0"/>
              <a:t>namely </a:t>
            </a:r>
            <a:r>
              <a:rPr lang="en-GB" baseline="0" dirty="0"/>
              <a:t>3000 GJ </a:t>
            </a:r>
            <a:r>
              <a:rPr lang="en-GB" dirty="0"/>
              <a:t>of coal are needed for</a:t>
            </a:r>
            <a:r>
              <a:rPr lang="en-GB" baseline="0" dirty="0"/>
              <a:t> one hour, or 6000 GJ </a:t>
            </a:r>
            <a:r>
              <a:rPr lang="en-GB" dirty="0"/>
              <a:t>for</a:t>
            </a:r>
            <a:r>
              <a:rPr lang="en-GB" baseline="0" dirty="0"/>
              <a:t> two hours.</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2352881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t>
            </a:r>
            <a:r>
              <a:rPr lang="en-GB" dirty="0" err="1"/>
              <a:t>OSeMOSYS</a:t>
            </a:r>
            <a:r>
              <a:rPr lang="en-GB" dirty="0"/>
              <a:t> the</a:t>
            </a:r>
            <a:r>
              <a:rPr lang="en-GB" baseline="0" dirty="0"/>
              <a:t> </a:t>
            </a:r>
            <a:r>
              <a:rPr lang="en-GB" dirty="0"/>
              <a:t>modeller</a:t>
            </a:r>
            <a:r>
              <a:rPr lang="en-GB" baseline="0" dirty="0"/>
              <a:t> needs to set the value for a parameter called </a:t>
            </a:r>
            <a:r>
              <a:rPr lang="en-GB" dirty="0"/>
              <a:t>Capacity-to-activity-unit</a:t>
            </a:r>
            <a:r>
              <a:rPr lang="en-GB" baseline="0" dirty="0"/>
              <a:t>. This parameter is needed because of how </a:t>
            </a:r>
            <a:r>
              <a:rPr lang="en-GB" baseline="0" dirty="0" err="1"/>
              <a:t>OSeMOSYS</a:t>
            </a:r>
            <a:r>
              <a:rPr lang="en-GB" baseline="0" dirty="0"/>
              <a:t> is structured and it is essential. It represents a fixed ratio between the activity and the capacity of a technology. Specifically, its value is equivalent to the activity that could be generated by one unit of capacity running at the maximum possible extent for one year. The value depends on the units that the </a:t>
            </a:r>
            <a:r>
              <a:rPr lang="en-GB" dirty="0"/>
              <a:t>modeller</a:t>
            </a:r>
            <a:r>
              <a:rPr lang="en-GB" baseline="0" dirty="0"/>
              <a:t> chooses for the capacity and the activity. For example, let us imagine that a refinery is </a:t>
            </a:r>
            <a:r>
              <a:rPr lang="en-GB" dirty="0"/>
              <a:t>modelled which has a</a:t>
            </a:r>
            <a:r>
              <a:rPr lang="en-GB" baseline="0" dirty="0"/>
              <a:t> capacity and activity measured in barrels per year. Let us imagine that the capacity equals 365 barrels per year. The activity, which is the number of barrels delivered in one year, will again be 365. This means that the </a:t>
            </a:r>
            <a:r>
              <a:rPr lang="en-GB" dirty="0"/>
              <a:t>Capacity-to-activity-Unit</a:t>
            </a:r>
            <a:r>
              <a:rPr lang="en-GB" baseline="0" dirty="0"/>
              <a:t>, which is the ratio between the activity in one year and the capacity, is equal to 1. If the capacity is measured in barrels per day and the activity is still measured in barrels per year, things change. For the same refinery, the value of the capacity is now 1 barrel per day (which is the same as saying 365 barrels per year). The value of the activity is still 365 barrels per year. This means that the </a:t>
            </a:r>
            <a:r>
              <a:rPr lang="en-GB" dirty="0"/>
              <a:t>Capacity-to-activity-unit</a:t>
            </a:r>
            <a:r>
              <a:rPr lang="en-GB" baseline="0" dirty="0"/>
              <a:t> is equal to 365. Now the importance of this parameter may become clearer: if the </a:t>
            </a:r>
            <a:r>
              <a:rPr lang="en-GB" dirty="0"/>
              <a:t>modeller</a:t>
            </a:r>
            <a:r>
              <a:rPr lang="en-GB" baseline="0" dirty="0"/>
              <a:t> sets the value of the parameter wrong, there is a wrong representation of how much activity can come from one unit of capacity. This may entail very unreasonable </a:t>
            </a:r>
            <a:r>
              <a:rPr lang="en-GB" dirty="0"/>
              <a:t>modelling</a:t>
            </a:r>
            <a:r>
              <a:rPr lang="en-GB" baseline="0" dirty="0"/>
              <a:t> results.</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3225576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Another family of input parameters deserving particular attention is the cost parameters. </a:t>
            </a:r>
            <a:r>
              <a:rPr lang="en-GB" dirty="0" err="1"/>
              <a:t>OSeMOSYS</a:t>
            </a:r>
            <a:r>
              <a:rPr lang="en-GB" dirty="0"/>
              <a:t> is a cost optimization</a:t>
            </a:r>
            <a:r>
              <a:rPr lang="en-GB" baseline="0" dirty="0"/>
              <a:t> tool. It finds the technology mix that has the lowest cost. Therefore, the way the mix looks and the role of each technology in the mix will depend on the costs of each technology. In energy engineering, as well as in other fields of production engineering, technologies or physical assets incur typically two categories of costs: capital costs and operation and maintenance costs. The capital costs consist mostly of capital to build the asset (both loans borrowed from banks or investment by shareholders) and one-time expenses for permission of construction, environmental assessments</a:t>
            </a:r>
            <a:r>
              <a:rPr lang="en-GB" dirty="0"/>
              <a:t>,</a:t>
            </a:r>
            <a:r>
              <a:rPr lang="en-GB" baseline="0" dirty="0"/>
              <a:t> and </a:t>
            </a:r>
            <a:r>
              <a:rPr lang="en-GB" dirty="0"/>
              <a:t>so on</a:t>
            </a:r>
            <a:r>
              <a:rPr lang="en-GB" baseline="0" dirty="0"/>
              <a:t>. They are usually incurred during the planning and construction phase, over a few years. Therefore, they do not depend on the level of activity of the asset, but rather its capacity. On top of </a:t>
            </a:r>
            <a:r>
              <a:rPr lang="en-GB" dirty="0"/>
              <a:t>the</a:t>
            </a:r>
            <a:r>
              <a:rPr lang="en-GB" baseline="0" dirty="0"/>
              <a:t> </a:t>
            </a:r>
            <a:r>
              <a:rPr lang="en-GB" dirty="0"/>
              <a:t>investment costs,</a:t>
            </a:r>
            <a:r>
              <a:rPr lang="en-GB" baseline="0" dirty="0"/>
              <a:t> the interest rates are </a:t>
            </a:r>
            <a:r>
              <a:rPr lang="en-GB" dirty="0"/>
              <a:t>also considered.</a:t>
            </a:r>
            <a:r>
              <a:rPr lang="en-GB" baseline="0" dirty="0"/>
              <a:t> </a:t>
            </a:r>
            <a:r>
              <a:rPr lang="en-GB" dirty="0"/>
              <a:t>Interest rates ensure</a:t>
            </a:r>
            <a:r>
              <a:rPr lang="en-GB" baseline="0" dirty="0"/>
              <a:t> return on investments for the creditors or investors.</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1800673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aseline="0" dirty="0"/>
              <a:t>The operation and maintenance costs are further divided into variable costs and fixed costs. There are various definitions for each of these cost types. Generally, however, the variable costs include costs that vary with the level of activity of a technology. These could be</a:t>
            </a:r>
            <a:r>
              <a:rPr lang="en-GB" dirty="0"/>
              <a:t>,</a:t>
            </a:r>
            <a:r>
              <a:rPr lang="en-GB" baseline="0" dirty="0"/>
              <a:t> for instance</a:t>
            </a:r>
            <a:r>
              <a:rPr lang="en-GB" dirty="0"/>
              <a:t>,</a:t>
            </a:r>
            <a:r>
              <a:rPr lang="en-GB" baseline="0" dirty="0"/>
              <a:t> fuel expenses or other consumables. The use of fuel or consumables is directly proportional to the level of output of the technology, or in other </a:t>
            </a:r>
            <a:r>
              <a:rPr lang="en-GB" dirty="0"/>
              <a:t>words, proportional to the</a:t>
            </a:r>
            <a:r>
              <a:rPr lang="en-GB" baseline="0" dirty="0"/>
              <a:t> activity. Fixed costs usually include costs incurred every year, but </a:t>
            </a:r>
            <a:r>
              <a:rPr lang="en-GB" dirty="0"/>
              <a:t>these</a:t>
            </a:r>
            <a:r>
              <a:rPr lang="en-GB" baseline="0" dirty="0"/>
              <a:t> vary mostly with the capacity of the technology. These include</a:t>
            </a:r>
            <a:r>
              <a:rPr lang="en-GB" dirty="0"/>
              <a:t>,</a:t>
            </a:r>
            <a:r>
              <a:rPr lang="en-GB" baseline="0" dirty="0"/>
              <a:t> for example</a:t>
            </a:r>
            <a:r>
              <a:rPr lang="en-GB" dirty="0"/>
              <a:t>,</a:t>
            </a:r>
            <a:r>
              <a:rPr lang="en-GB" baseline="0" dirty="0"/>
              <a:t> labour costs and salaries. An example may help understand this cost item. When a power plant is built and starts operation, the owners need to hire staff to run the power plant. Even though there may be some level of turnover in the staff, more or less the same number of people will need to be paid salaries every month and every year for running the power plant</a:t>
            </a:r>
            <a:r>
              <a:rPr lang="en-GB" dirty="0"/>
              <a:t> </a:t>
            </a:r>
            <a:r>
              <a:rPr lang="en-GB" baseline="0" dirty="0"/>
              <a:t>independently of whether the power plant works more or less</a:t>
            </a:r>
            <a:r>
              <a:rPr lang="en-GB" dirty="0"/>
              <a:t> in</a:t>
            </a:r>
            <a:r>
              <a:rPr lang="en-GB" baseline="0" dirty="0"/>
              <a:t> one specific month. Therefore, the salary costs can be seen as depending more on how big the power plant is, that is its capacity, than the activity.</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2365938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a:t>
            </a:r>
            <a:r>
              <a:rPr lang="en-GB" baseline="0" dirty="0"/>
              <a:t> is important to understand a few more attributes of the cost items described in the previous slides. These attributes are represented in </a:t>
            </a:r>
            <a:r>
              <a:rPr lang="en-GB" baseline="0" dirty="0" err="1"/>
              <a:t>OSeMOSYS</a:t>
            </a:r>
            <a:r>
              <a:rPr lang="en-GB" dirty="0"/>
              <a:t>,</a:t>
            </a:r>
            <a:r>
              <a:rPr lang="en-GB" baseline="0" dirty="0"/>
              <a:t> and they significantly influence the cost-competitiveness of different technologies. The most important notion is that all the cost items are time-dependent. Often, costs tend to decrease with time due to technological developments, economies of scale, increase of competitiveness</a:t>
            </a:r>
            <a:r>
              <a:rPr lang="en-GB" dirty="0"/>
              <a:t>,</a:t>
            </a:r>
            <a:r>
              <a:rPr lang="en-GB" baseline="0" dirty="0"/>
              <a:t> and many other market factors. This is particularly true for capital costs. The example shows capital costs that decrease sharply year after year. This decrease has </a:t>
            </a:r>
            <a:r>
              <a:rPr lang="en-GB" dirty="0"/>
              <a:t>a high</a:t>
            </a:r>
            <a:r>
              <a:rPr lang="en-GB" baseline="0" dirty="0"/>
              <a:t> impact on when it is best to make an investment. In the example, representing </a:t>
            </a:r>
            <a:r>
              <a:rPr lang="en-GB" dirty="0"/>
              <a:t>a fictitious</a:t>
            </a:r>
            <a:r>
              <a:rPr lang="en-GB" baseline="0" dirty="0"/>
              <a:t> energy supply technology, if an investment is made in year 2, the capital cost </a:t>
            </a:r>
            <a:r>
              <a:rPr lang="en-GB" dirty="0"/>
              <a:t>incurred</a:t>
            </a:r>
            <a:r>
              <a:rPr lang="en-GB" baseline="0" dirty="0"/>
              <a:t> will be 1900 US million dollars per unit of capacity (GW). For example, if an investment in a power plant of 0.1 GW of capacity is made, the total investment cost will be 190 million US dollars. If the same investment is made two years later,</a:t>
            </a:r>
            <a:r>
              <a:rPr lang="en-GB" dirty="0"/>
              <a:t> in year 4, </a:t>
            </a:r>
            <a:r>
              <a:rPr lang="en-GB" baseline="0" dirty="0"/>
              <a:t>the cost per unit of capacity is lower, 1700 US dollars. In that case, the total investment cost for a 0.1 GW power plant would be 170 million US dollars. There may be several reasons why an investment occurs in year 2 anyway, despite the higher cost. However, it is important to be aware of the impact cost variations may have on the competitiveness of technologies.</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2056846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9565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4923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spTree>
    <p:extLst>
      <p:ext uri="{BB962C8B-B14F-4D97-AF65-F5344CB8AC3E}">
        <p14:creationId xmlns:p14="http://schemas.microsoft.com/office/powerpoint/2010/main" val="1415196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463005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spTree>
    <p:extLst>
      <p:ext uri="{BB962C8B-B14F-4D97-AF65-F5344CB8AC3E}">
        <p14:creationId xmlns:p14="http://schemas.microsoft.com/office/powerpoint/2010/main" val="4014214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84747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35994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1295142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482045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340087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874723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spTree>
    <p:extLst>
      <p:ext uri="{BB962C8B-B14F-4D97-AF65-F5344CB8AC3E}">
        <p14:creationId xmlns:p14="http://schemas.microsoft.com/office/powerpoint/2010/main" val="2431097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06460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457952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82251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76417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5595418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3073249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22571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82353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1657531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0222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87765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spTree>
    <p:extLst>
      <p:ext uri="{BB962C8B-B14F-4D97-AF65-F5344CB8AC3E}">
        <p14:creationId xmlns:p14="http://schemas.microsoft.com/office/powerpoint/2010/main" val="30165115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208771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171518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spTree>
    <p:extLst>
      <p:ext uri="{BB962C8B-B14F-4D97-AF65-F5344CB8AC3E}">
        <p14:creationId xmlns:p14="http://schemas.microsoft.com/office/powerpoint/2010/main" val="830927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200453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3218839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4293453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3700707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2510750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223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spTree>
    <p:extLst>
      <p:ext uri="{BB962C8B-B14F-4D97-AF65-F5344CB8AC3E}">
        <p14:creationId xmlns:p14="http://schemas.microsoft.com/office/powerpoint/2010/main" val="2967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85CEDAC9-AFFD-604A-A011-BEBAC55DD71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715032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01/11/2024</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1739066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02197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46497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68770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03064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09575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1.jpeg"/><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2.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2"/>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2"/>
          <a:stretch>
            <a:fillRect/>
          </a:stretch>
        </p:blipFill>
        <p:spPr>
          <a:xfrm>
            <a:off x="0" y="0"/>
            <a:ext cx="12192000" cy="6858000"/>
          </a:xfrm>
          <a:prstGeom prst="rect">
            <a:avLst/>
          </a:prstGeom>
        </p:spPr>
      </p:pic>
    </p:spTree>
    <p:extLst>
      <p:ext uri="{BB962C8B-B14F-4D97-AF65-F5344CB8AC3E}">
        <p14:creationId xmlns:p14="http://schemas.microsoft.com/office/powerpoint/2010/main" val="19499469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49" r:id="rId11"/>
    <p:sldLayoutId id="2147483650" r:id="rId12"/>
    <p:sldLayoutId id="2147483651" r:id="rId13"/>
    <p:sldLayoutId id="2147483673" r:id="rId14"/>
    <p:sldLayoutId id="2147483652" r:id="rId15"/>
    <p:sldLayoutId id="2147483653" r:id="rId16"/>
    <p:sldLayoutId id="2147483672" r:id="rId17"/>
    <p:sldLayoutId id="2147483656" r:id="rId18"/>
    <p:sldLayoutId id="2147483657" r:id="rId19"/>
    <p:sldLayoutId id="2147483674" r:id="rId20"/>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4"/>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4"/>
          <a:stretch>
            <a:fillRect/>
          </a:stretch>
        </p:blipFill>
        <p:spPr>
          <a:xfrm>
            <a:off x="0" y="0"/>
            <a:ext cx="12192000" cy="6858000"/>
          </a:xfrm>
          <a:prstGeom prst="rect">
            <a:avLst/>
          </a:prstGeom>
        </p:spPr>
      </p:pic>
    </p:spTree>
    <p:extLst>
      <p:ext uri="{BB962C8B-B14F-4D97-AF65-F5344CB8AC3E}">
        <p14:creationId xmlns:p14="http://schemas.microsoft.com/office/powerpoint/2010/main" val="8386507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8.png"/><Relationship Id="rId5" Type="http://schemas.openxmlformats.org/officeDocument/2006/relationships/image" Target="../media/image16.emf"/><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2" Type="http://schemas.openxmlformats.org/officeDocument/2006/relationships/hyperlink" Target="http://doi.org/10.5281/zenodo.4585692"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hyperlink" Target="https://unsplash.com/s/photos/power-plant?utm_source=unsplash&amp;utm_medium=referral&amp;utm_content=creditCopyText" TargetMode="External"/><Relationship Id="rId3" Type="http://schemas.openxmlformats.org/officeDocument/2006/relationships/slideLayout" Target="../slideLayouts/slideLayout2.xml"/><Relationship Id="rId7" Type="http://schemas.openxmlformats.org/officeDocument/2006/relationships/image" Target="../media/image18.jpeg"/><Relationship Id="rId12" Type="http://schemas.openxmlformats.org/officeDocument/2006/relationships/hyperlink" Target="https://unsplash.com/photos/4TVbbaNAw9Q?utm_source=unsplash&amp;utm_medium=referral&amp;utm_content=creditShareLink"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7.jpeg"/><Relationship Id="rId11" Type="http://schemas.openxmlformats.org/officeDocument/2006/relationships/hyperlink" Target="https://search.creativecommons.org/photos/4348846e-ae2c-41bb-babc-f2f64a29a6bc" TargetMode="External"/><Relationship Id="rId5" Type="http://schemas.openxmlformats.org/officeDocument/2006/relationships/image" Target="../media/image15.jpeg"/><Relationship Id="rId10" Type="http://schemas.openxmlformats.org/officeDocument/2006/relationships/hyperlink" Target="https://creativecommons.org/licenses/by/2.0/?ref=ccsearch&amp;atype=rich" TargetMode="External"/><Relationship Id="rId4" Type="http://schemas.openxmlformats.org/officeDocument/2006/relationships/notesSlide" Target="../notesSlides/notesSlide12.xml"/><Relationship Id="rId9" Type="http://schemas.openxmlformats.org/officeDocument/2006/relationships/hyperlink" Target="https://search.creativecommons.org/photos/613a4116-5cbc-403c-ac93-284097d5f50e" TargetMode="External"/><Relationship Id="rId1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hyperlink" Target="http://doi.org/10.5281/zenodo.4585692"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s://creativecommons.org/licenses/by/2.0/?ref=ccsearch&amp;atype=rich" TargetMode="External"/><Relationship Id="rId3" Type="http://schemas.openxmlformats.org/officeDocument/2006/relationships/slideLayout" Target="../slideLayouts/slideLayout2.xml"/><Relationship Id="rId7" Type="http://schemas.openxmlformats.org/officeDocument/2006/relationships/hyperlink" Target="https://search.creativecommons.org/photos/b932c497-b39c-4729-97a1-640763757325" TargetMode="Externa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8.png"/><Relationship Id="rId4" Type="http://schemas.openxmlformats.org/officeDocument/2006/relationships/notesSlide" Target="../notesSlides/notesSlide17.xml"/><Relationship Id="rId9" Type="http://schemas.openxmlformats.org/officeDocument/2006/relationships/hyperlink" Target="https://search.creativecommons.org/photos/c868f6d8-570d-4100-9724-c1ed7d2f1fc9"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2.0/?ref=ccsearch&amp;atype=rich" TargetMode="Externa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search.creativecommons.org/photos/613a4116-5cbc-403c-ac93-284097d5f50e" TargetMode="External"/><Relationship Id="rId5" Type="http://schemas.openxmlformats.org/officeDocument/2006/relationships/image" Target="../media/image15.jpe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8" Type="http://schemas.openxmlformats.org/officeDocument/2006/relationships/hyperlink" Target="https://search.creativecommons.org/photos/062b9f14-a5f7-4551-8394-37787e26bd29" TargetMode="External"/><Relationship Id="rId3" Type="http://schemas.openxmlformats.org/officeDocument/2006/relationships/slideLayout" Target="../slideLayouts/slideLayout2.xml"/><Relationship Id="rId7" Type="http://schemas.openxmlformats.org/officeDocument/2006/relationships/hyperlink" Target="https://search.creativecommons.org/photos/613a4116-5cbc-403c-ac93-284097d5f50e" TargetMode="External"/><Relationship Id="rId12" Type="http://schemas.openxmlformats.org/officeDocument/2006/relationships/image" Target="../media/image8.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creativecommons.org/licenses/by/2.0/?ref=ccsearch&amp;atype=rich" TargetMode="External"/><Relationship Id="rId11" Type="http://schemas.openxmlformats.org/officeDocument/2006/relationships/image" Target="../media/image14.jpeg"/><Relationship Id="rId5" Type="http://schemas.openxmlformats.org/officeDocument/2006/relationships/hyperlink" Target="https://search.creativecommons.org/photos/29fa5ed2-24ac-44f9-a6e5-707db71cbdc6" TargetMode="External"/><Relationship Id="rId10" Type="http://schemas.openxmlformats.org/officeDocument/2006/relationships/image" Target="../media/image13.jpeg"/><Relationship Id="rId4" Type="http://schemas.openxmlformats.org/officeDocument/2006/relationships/notesSlide" Target="../notesSlides/notesSlide19.xml"/><Relationship Id="rId9"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2" Type="http://schemas.openxmlformats.org/officeDocument/2006/relationships/hyperlink" Target="http://doi.org/10.5281/zenodo.4585692"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hyperlink" Target="https://www.open.edu/openlearncreate/mod/quiz/view.php?id=179111"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8" Type="http://schemas.openxmlformats.org/officeDocument/2006/relationships/hyperlink" Target="https://unsplash.com/photos/6WFh7sSBH-c?utm_source=unsplash&amp;utm_medium=referral&amp;utm_content=creditShareLink" TargetMode="External"/><Relationship Id="rId13"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hyperlink" Target="https://unsplash.com/photos/7Zlds3gm7NU?utm_source=unsplash&amp;utm_medium=referral&amp;utm_content=creditShareLink" TargetMode="External"/><Relationship Id="rId12" Type="http://schemas.openxmlformats.org/officeDocument/2006/relationships/image" Target="../media/image10.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unsplash.com/s/photos/power-plant?utm_source=unsplash&amp;utm_medium=referral&amp;utm_content=creditCopyText" TargetMode="External"/><Relationship Id="rId11" Type="http://schemas.openxmlformats.org/officeDocument/2006/relationships/image" Target="../media/image9.jpeg"/><Relationship Id="rId5" Type="http://schemas.openxmlformats.org/officeDocument/2006/relationships/hyperlink" Target="https://unsplash.com/photos/xw8pttN8MBg?utm_source=unsplash&amp;utm_medium=referral&amp;utm_content=creditShareLink" TargetMode="External"/><Relationship Id="rId15" Type="http://schemas.openxmlformats.org/officeDocument/2006/relationships/image" Target="../media/image8.png"/><Relationship Id="rId10" Type="http://schemas.openxmlformats.org/officeDocument/2006/relationships/hyperlink" Target="https://creativecommons.org/publicdomain/zero/1.0/" TargetMode="External"/><Relationship Id="rId4" Type="http://schemas.openxmlformats.org/officeDocument/2006/relationships/notesSlide" Target="../notesSlides/notesSlide2.xml"/><Relationship Id="rId9" Type="http://schemas.openxmlformats.org/officeDocument/2006/relationships/hyperlink" Target="https://search.creativecommons.org/photos/1401b1da-db16-4d61-ba76-150c44c31bba" TargetMode="External"/><Relationship Id="rId1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search.creativecommons.org/photos/1401b1da-db16-4d61-ba76-150c44c31bba"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unsplash.com/s/photos/power-plant?utm_source=unsplash&amp;utm_medium=referral&amp;utm_content=creditCopyText" TargetMode="External"/><Relationship Id="rId11" Type="http://schemas.openxmlformats.org/officeDocument/2006/relationships/image" Target="../media/image8.png"/><Relationship Id="rId5" Type="http://schemas.openxmlformats.org/officeDocument/2006/relationships/hyperlink" Target="https://unsplash.com/photos/6WFh7sSBH-c?utm_source=unsplash&amp;utm_medium=referral&amp;utm_content=creditShareLink" TargetMode="External"/><Relationship Id="rId10" Type="http://schemas.openxmlformats.org/officeDocument/2006/relationships/image" Target="../media/image11.jpeg"/><Relationship Id="rId4" Type="http://schemas.openxmlformats.org/officeDocument/2006/relationships/notesSlide" Target="../notesSlides/notesSlide3.xml"/><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search.creativecommons.org/photos/1401b1da-db16-4d61-ba76-150c44c31bba"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unsplash.com/s/photos/power-plant?utm_source=unsplash&amp;utm_medium=referral&amp;utm_content=creditCopyText" TargetMode="External"/><Relationship Id="rId11" Type="http://schemas.openxmlformats.org/officeDocument/2006/relationships/image" Target="../media/image8.png"/><Relationship Id="rId5" Type="http://schemas.openxmlformats.org/officeDocument/2006/relationships/hyperlink" Target="https://unsplash.com/photos/6WFh7sSBH-c?utm_source=unsplash&amp;utm_medium=referral&amp;utm_content=creditShareLink" TargetMode="External"/><Relationship Id="rId10" Type="http://schemas.openxmlformats.org/officeDocument/2006/relationships/image" Target="../media/image11.jpeg"/><Relationship Id="rId4" Type="http://schemas.openxmlformats.org/officeDocument/2006/relationships/notesSlide" Target="../notesSlides/notesSlide4.xml"/><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hyperlink" Target="https://search.creativecommons.org/photos/062b9f14-a5f7-4551-8394-37787e26bd29" TargetMode="External"/><Relationship Id="rId3" Type="http://schemas.openxmlformats.org/officeDocument/2006/relationships/slideLayout" Target="../slideLayouts/slideLayout2.xml"/><Relationship Id="rId7" Type="http://schemas.openxmlformats.org/officeDocument/2006/relationships/hyperlink" Target="https://search.creativecommons.org/photos/613a4116-5cbc-403c-ac93-284097d5f50e" TargetMode="External"/><Relationship Id="rId12" Type="http://schemas.openxmlformats.org/officeDocument/2006/relationships/image" Target="../media/image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creativecommons.org/licenses/by/2.0/?ref=ccsearch&amp;atype=rich" TargetMode="External"/><Relationship Id="rId11" Type="http://schemas.openxmlformats.org/officeDocument/2006/relationships/image" Target="../media/image15.jpeg"/><Relationship Id="rId5" Type="http://schemas.openxmlformats.org/officeDocument/2006/relationships/hyperlink" Target="https://search.creativecommons.org/photos/29fa5ed2-24ac-44f9-a6e5-707db71cbdc6" TargetMode="External"/><Relationship Id="rId10" Type="http://schemas.openxmlformats.org/officeDocument/2006/relationships/image" Target="../media/image14.jpeg"/><Relationship Id="rId4" Type="http://schemas.openxmlformats.org/officeDocument/2006/relationships/notesSlide" Target="../notesSlides/notesSlide5.xml"/><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search.creativecommons.org/photos/1401b1da-db16-4d61-ba76-150c44c31bba"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unsplash.com/s/photos/power-plant?utm_source=unsplash&amp;utm_medium=referral&amp;utm_content=creditCopyText" TargetMode="External"/><Relationship Id="rId5" Type="http://schemas.openxmlformats.org/officeDocument/2006/relationships/hyperlink" Target="https://unsplash.com/photos/6WFh7sSBH-c?utm_source=unsplash&amp;utm_medium=referral&amp;utm_content=creditShareLink" TargetMode="External"/><Relationship Id="rId4" Type="http://schemas.openxmlformats.org/officeDocument/2006/relationships/notesSlide" Target="../notesSlides/notesSlide6.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hyperlink" Target="http://doi.org/10.5281/zenodo.4585692"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image" Target="../media/image16.emf"/><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p:txBody>
          <a:bodyPr/>
          <a:lstStyle/>
          <a:p>
            <a:r>
              <a:rPr lang="en-US" dirty="0">
                <a:solidFill>
                  <a:schemeClr val="bg1"/>
                </a:solidFill>
                <a:latin typeface="Open Sans ExtraBold"/>
                <a:ea typeface="Open Sans ExtraBold"/>
                <a:cs typeface="Open Sans ExtraBold"/>
              </a:rPr>
              <a:t>LECTURE 4</a:t>
            </a:r>
            <a:br>
              <a:rPr lang="en-US" dirty="0"/>
            </a:br>
            <a:r>
              <a:rPr lang="en-US" dirty="0">
                <a:latin typeface="Open Sans ExtraBold"/>
                <a:ea typeface="Open Sans ExtraBold"/>
                <a:cs typeface="Open Sans ExtraBold"/>
              </a:rPr>
              <a:t>MODELLING ENERGY TECHNOLOGIES</a:t>
            </a: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p:txBody>
          <a:bodyPr/>
          <a:lstStyle/>
          <a:p>
            <a:r>
              <a:rPr lang="en-US"/>
              <a:t>Introduction to CLEWs</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p:txBody>
          <a:bodyPr/>
          <a:lstStyle/>
          <a:p>
            <a:endParaRPr lang="en-US"/>
          </a:p>
        </p:txBody>
      </p:sp>
      <p:sp>
        <p:nvSpPr>
          <p:cNvPr id="5" name="Oval 4">
            <a:extLst>
              <a:ext uri="{FF2B5EF4-FFF2-40B4-BE49-F238E27FC236}">
                <a16:creationId xmlns:a16="http://schemas.microsoft.com/office/drawing/2014/main" id="{AE0CB0A7-EA22-984E-9CB8-8654BBAF09D3}"/>
              </a:ext>
            </a:extLst>
          </p:cNvPr>
          <p:cNvSpPr/>
          <p:nvPr/>
        </p:nvSpPr>
        <p:spPr>
          <a:xfrm>
            <a:off x="3975550" y="38847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4_Slide1.mp3" descr="Lecture4_Slide1.mp3">
            <a:hlinkClick r:id="" action="ppaction://media"/>
            <a:extLst>
              <a:ext uri="{FF2B5EF4-FFF2-40B4-BE49-F238E27FC236}">
                <a16:creationId xmlns:a16="http://schemas.microsoft.com/office/drawing/2014/main" id="{8D7B3629-EB80-1E45-9387-1146A2F29F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46915" y="3956151"/>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4.2 Cost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a:t>Costs are split into </a:t>
            </a:r>
            <a:r>
              <a:rPr lang="en-US" err="1">
                <a:solidFill>
                  <a:srgbClr val="C00000"/>
                </a:solidFill>
              </a:rPr>
              <a:t>CapitalCost</a:t>
            </a:r>
            <a:r>
              <a:rPr lang="en-US"/>
              <a:t>, </a:t>
            </a:r>
            <a:r>
              <a:rPr lang="en-US" err="1">
                <a:solidFill>
                  <a:srgbClr val="C00000"/>
                </a:solidFill>
              </a:rPr>
              <a:t>FixedCost</a:t>
            </a:r>
            <a:r>
              <a:rPr lang="en-US"/>
              <a:t> and </a:t>
            </a:r>
            <a:r>
              <a:rPr lang="en-US" err="1">
                <a:solidFill>
                  <a:srgbClr val="C00000"/>
                </a:solidFill>
              </a:rPr>
              <a:t>VariableCost</a:t>
            </a:r>
            <a:endParaRPr lang="en-US">
              <a:solidFill>
                <a:srgbClr val="C00000"/>
              </a:solidFill>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10</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Overview</a:t>
            </a: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sp>
        <p:nvSpPr>
          <p:cNvPr id="11" name="Content Placeholder 2">
            <a:extLst>
              <a:ext uri="{FF2B5EF4-FFF2-40B4-BE49-F238E27FC236}">
                <a16:creationId xmlns:a16="http://schemas.microsoft.com/office/drawing/2014/main" id="{AAB5CE2D-0162-4959-ACE8-F86303DA78A3}"/>
              </a:ext>
            </a:extLst>
          </p:cNvPr>
          <p:cNvSpPr txBox="1">
            <a:spLocks/>
          </p:cNvSpPr>
          <p:nvPr/>
        </p:nvSpPr>
        <p:spPr>
          <a:xfrm>
            <a:off x="6524196" y="3161833"/>
            <a:ext cx="4791595" cy="332690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Fuel </a:t>
            </a:r>
          </a:p>
          <a:p>
            <a:pPr marL="285750" indent="-285750"/>
            <a:r>
              <a:rPr lang="en-GB" sz="1600">
                <a:latin typeface="Open Sans"/>
                <a:ea typeface="Open Sans"/>
                <a:cs typeface="Open Sans"/>
              </a:rPr>
              <a:t>Other consumables (e.g., chemicals, detergents, etc.)</a:t>
            </a:r>
          </a:p>
          <a:p>
            <a:pPr marL="285750" indent="-285750"/>
            <a:endParaRPr lang="en-GB" sz="800">
              <a:latin typeface="Open Sans" panose="020B0606030504020204" pitchFamily="34" charset="0"/>
              <a:ea typeface="Open Sans" panose="020B0606030504020204" pitchFamily="34" charset="0"/>
              <a:cs typeface="Open Sans" panose="020B0606030504020204" pitchFamily="34" charset="0"/>
            </a:endParaRP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Salaries</a:t>
            </a: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Taxes and insurance</a:t>
            </a: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Fixed fuel costs</a:t>
            </a:r>
          </a:p>
          <a:p>
            <a:pPr marL="285750" indent="-285750"/>
            <a:endParaRPr lang="en-GB" sz="800">
              <a:latin typeface="Open Sans" panose="020B0606030504020204" pitchFamily="34" charset="0"/>
              <a:ea typeface="Open Sans" panose="020B0606030504020204" pitchFamily="34" charset="0"/>
              <a:cs typeface="Open Sans" panose="020B0606030504020204" pitchFamily="34" charset="0"/>
            </a:endParaRP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Depreciation</a:t>
            </a: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Return on investment</a:t>
            </a: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Other one-time fixed charges</a:t>
            </a:r>
          </a:p>
          <a:p>
            <a:pPr marL="285750" indent="-285750"/>
            <a:endParaRPr lang="en-GB" sz="1600">
              <a:latin typeface="Open Sans" panose="020B0606030504020204" pitchFamily="34" charset="0"/>
              <a:ea typeface="Open Sans" panose="020B0606030504020204" pitchFamily="34" charset="0"/>
              <a:cs typeface="Open Sans" panose="020B0606030504020204" pitchFamily="34" charset="0"/>
            </a:endParaRPr>
          </a:p>
          <a:p>
            <a:pPr marL="285750" indent="-285750"/>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13" name="Content Placeholder 2">
            <a:extLst>
              <a:ext uri="{FF2B5EF4-FFF2-40B4-BE49-F238E27FC236}">
                <a16:creationId xmlns:a16="http://schemas.microsoft.com/office/drawing/2014/main" id="{7F5F1EED-B871-46D6-B676-88A576DEB47F}"/>
              </a:ext>
            </a:extLst>
          </p:cNvPr>
          <p:cNvSpPr txBox="1">
            <a:spLocks/>
          </p:cNvSpPr>
          <p:nvPr/>
        </p:nvSpPr>
        <p:spPr>
          <a:xfrm>
            <a:off x="6715587" y="3972741"/>
            <a:ext cx="4791594" cy="1051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pic>
        <p:nvPicPr>
          <p:cNvPr id="15" name="Picture 14">
            <a:extLst>
              <a:ext uri="{FF2B5EF4-FFF2-40B4-BE49-F238E27FC236}">
                <a16:creationId xmlns:a16="http://schemas.microsoft.com/office/drawing/2014/main" id="{70DBAF4B-FE8F-4F26-B779-FEFD9640C294}"/>
              </a:ext>
            </a:extLst>
          </p:cNvPr>
          <p:cNvPicPr>
            <a:picLocks noChangeAspect="1"/>
          </p:cNvPicPr>
          <p:nvPr/>
        </p:nvPicPr>
        <p:blipFill>
          <a:blip r:embed="rId5"/>
          <a:stretch>
            <a:fillRect/>
          </a:stretch>
        </p:blipFill>
        <p:spPr>
          <a:xfrm>
            <a:off x="917865" y="3031619"/>
            <a:ext cx="5269277" cy="3207075"/>
          </a:xfrm>
          <a:prstGeom prst="rect">
            <a:avLst/>
          </a:prstGeom>
        </p:spPr>
      </p:pic>
      <p:sp>
        <p:nvSpPr>
          <p:cNvPr id="16" name="Rectangle 15"/>
          <p:cNvSpPr/>
          <p:nvPr/>
        </p:nvSpPr>
        <p:spPr>
          <a:xfrm>
            <a:off x="4529467" y="2960395"/>
            <a:ext cx="1748927" cy="231566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Oval 11">
            <a:extLst>
              <a:ext uri="{FF2B5EF4-FFF2-40B4-BE49-F238E27FC236}">
                <a16:creationId xmlns:a16="http://schemas.microsoft.com/office/drawing/2014/main" id="{8C85741F-F7D7-0349-8675-F93BE5BE6209}"/>
              </a:ext>
            </a:extLst>
          </p:cNvPr>
          <p:cNvSpPr/>
          <p:nvPr/>
        </p:nvSpPr>
        <p:spPr>
          <a:xfrm>
            <a:off x="6237822" y="119730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10.mp3" descr="Lecture4_Slide10.mp3">
            <a:hlinkClick r:id="" action="ppaction://media"/>
            <a:extLst>
              <a:ext uri="{FF2B5EF4-FFF2-40B4-BE49-F238E27FC236}">
                <a16:creationId xmlns:a16="http://schemas.microsoft.com/office/drawing/2014/main" id="{ADCE9577-FA94-D24C-B4D9-489FC1948A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09187" y="1263994"/>
            <a:ext cx="812800" cy="812800"/>
          </a:xfrm>
          <a:prstGeom prst="rect">
            <a:avLst/>
          </a:prstGeom>
        </p:spPr>
      </p:pic>
    </p:spTree>
    <p:extLst>
      <p:ext uri="{BB962C8B-B14F-4D97-AF65-F5344CB8AC3E}">
        <p14:creationId xmlns:p14="http://schemas.microsoft.com/office/powerpoint/2010/main" val="30023294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4.2 Cost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a:t>A technology only incurs </a:t>
            </a:r>
            <a:r>
              <a:rPr lang="en-US">
                <a:solidFill>
                  <a:srgbClr val="C00000"/>
                </a:solidFill>
              </a:rPr>
              <a:t>capital costs </a:t>
            </a:r>
            <a:r>
              <a:rPr lang="en-US"/>
              <a:t>when there is an investment</a:t>
            </a:r>
            <a:endParaRPr lang="en-US">
              <a:solidFill>
                <a:srgbClr val="C00000"/>
              </a:solidFill>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11</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Time-dependency</a:t>
            </a: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sp>
        <p:nvSpPr>
          <p:cNvPr id="13" name="Content Placeholder 2">
            <a:extLst>
              <a:ext uri="{FF2B5EF4-FFF2-40B4-BE49-F238E27FC236}">
                <a16:creationId xmlns:a16="http://schemas.microsoft.com/office/drawing/2014/main" id="{7F5F1EED-B871-46D6-B676-88A576DEB47F}"/>
              </a:ext>
            </a:extLst>
          </p:cNvPr>
          <p:cNvSpPr txBox="1">
            <a:spLocks/>
          </p:cNvSpPr>
          <p:nvPr/>
        </p:nvSpPr>
        <p:spPr>
          <a:xfrm>
            <a:off x="6715587" y="3972741"/>
            <a:ext cx="4791594" cy="1051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graphicFrame>
        <p:nvGraphicFramePr>
          <p:cNvPr id="12" name="Table 11">
            <a:extLst>
              <a:ext uri="{FF2B5EF4-FFF2-40B4-BE49-F238E27FC236}">
                <a16:creationId xmlns:a16="http://schemas.microsoft.com/office/drawing/2014/main" id="{4F1A61E5-14C4-4BAD-95B3-0E23A2DFB1DB}"/>
              </a:ext>
            </a:extLst>
          </p:cNvPr>
          <p:cNvGraphicFramePr>
            <a:graphicFrameLocks noGrp="1"/>
          </p:cNvGraphicFramePr>
          <p:nvPr>
            <p:extLst>
              <p:ext uri="{D42A27DB-BD31-4B8C-83A1-F6EECF244321}">
                <p14:modId xmlns:p14="http://schemas.microsoft.com/office/powerpoint/2010/main" val="1526051358"/>
              </p:ext>
            </p:extLst>
          </p:nvPr>
        </p:nvGraphicFramePr>
        <p:xfrm>
          <a:off x="1444257" y="3223138"/>
          <a:ext cx="8944821" cy="741680"/>
        </p:xfrm>
        <a:graphic>
          <a:graphicData uri="http://schemas.openxmlformats.org/drawingml/2006/table">
            <a:tbl>
              <a:tblPr firstRow="1" bandRow="1">
                <a:tableStyleId>{69012ECD-51FC-41F1-AA8D-1B2483CD663E}</a:tableStyleId>
              </a:tblPr>
              <a:tblGrid>
                <a:gridCol w="2264734">
                  <a:extLst>
                    <a:ext uri="{9D8B030D-6E8A-4147-A177-3AD203B41FA5}">
                      <a16:colId xmlns:a16="http://schemas.microsoft.com/office/drawing/2014/main" val="547925327"/>
                    </a:ext>
                  </a:extLst>
                </a:gridCol>
                <a:gridCol w="1313195">
                  <a:extLst>
                    <a:ext uri="{9D8B030D-6E8A-4147-A177-3AD203B41FA5}">
                      <a16:colId xmlns:a16="http://schemas.microsoft.com/office/drawing/2014/main" val="253179872"/>
                    </a:ext>
                  </a:extLst>
                </a:gridCol>
                <a:gridCol w="1788964">
                  <a:extLst>
                    <a:ext uri="{9D8B030D-6E8A-4147-A177-3AD203B41FA5}">
                      <a16:colId xmlns:a16="http://schemas.microsoft.com/office/drawing/2014/main" val="1819839161"/>
                    </a:ext>
                  </a:extLst>
                </a:gridCol>
                <a:gridCol w="1788964">
                  <a:extLst>
                    <a:ext uri="{9D8B030D-6E8A-4147-A177-3AD203B41FA5}">
                      <a16:colId xmlns:a16="http://schemas.microsoft.com/office/drawing/2014/main" val="2789676914"/>
                    </a:ext>
                  </a:extLst>
                </a:gridCol>
                <a:gridCol w="1788964">
                  <a:extLst>
                    <a:ext uri="{9D8B030D-6E8A-4147-A177-3AD203B41FA5}">
                      <a16:colId xmlns:a16="http://schemas.microsoft.com/office/drawing/2014/main" val="3780280877"/>
                    </a:ext>
                  </a:extLst>
                </a:gridCol>
              </a:tblGrid>
              <a:tr h="370840">
                <a:tc>
                  <a:txBody>
                    <a:bodyPr/>
                    <a:lstStyle/>
                    <a:p>
                      <a:endParaRPr lang="en-US"/>
                    </a:p>
                  </a:txBody>
                  <a:tcPr/>
                </a:tc>
                <a:tc>
                  <a:txBody>
                    <a:bodyPr/>
                    <a:lstStyle/>
                    <a:p>
                      <a:pPr algn="ctr"/>
                      <a:r>
                        <a:rPr lang="en-US"/>
                        <a:t>Year 1</a:t>
                      </a:r>
                    </a:p>
                  </a:txBody>
                  <a:tcPr/>
                </a:tc>
                <a:tc>
                  <a:txBody>
                    <a:bodyPr/>
                    <a:lstStyle/>
                    <a:p>
                      <a:pPr algn="ctr"/>
                      <a:r>
                        <a:rPr lang="en-US"/>
                        <a:t>Year 2</a:t>
                      </a:r>
                    </a:p>
                  </a:txBody>
                  <a:tcPr/>
                </a:tc>
                <a:tc>
                  <a:txBody>
                    <a:bodyPr/>
                    <a:lstStyle/>
                    <a:p>
                      <a:pPr algn="ctr"/>
                      <a:r>
                        <a:rPr lang="en-US"/>
                        <a:t>Year 3</a:t>
                      </a:r>
                    </a:p>
                  </a:txBody>
                  <a:tcPr/>
                </a:tc>
                <a:tc>
                  <a:txBody>
                    <a:bodyPr/>
                    <a:lstStyle/>
                    <a:p>
                      <a:pPr algn="ctr"/>
                      <a:r>
                        <a:rPr lang="en-US"/>
                        <a:t>Year 4</a:t>
                      </a:r>
                    </a:p>
                  </a:txBody>
                  <a:tcPr/>
                </a:tc>
                <a:extLst>
                  <a:ext uri="{0D108BD9-81ED-4DB2-BD59-A6C34878D82A}">
                    <a16:rowId xmlns:a16="http://schemas.microsoft.com/office/drawing/2014/main" val="30388615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err="1"/>
                        <a:t>CapitalCost</a:t>
                      </a:r>
                      <a:r>
                        <a:rPr lang="en-US" b="1"/>
                        <a:t> [M$/GW]</a:t>
                      </a:r>
                    </a:p>
                  </a:txBody>
                  <a:tcPr/>
                </a:tc>
                <a:tc>
                  <a:txBody>
                    <a:bodyPr/>
                    <a:lstStyle/>
                    <a:p>
                      <a:pPr algn="ctr"/>
                      <a:r>
                        <a:rPr lang="en-US"/>
                        <a:t>2000</a:t>
                      </a:r>
                    </a:p>
                  </a:txBody>
                  <a:tcPr/>
                </a:tc>
                <a:tc>
                  <a:txBody>
                    <a:bodyPr/>
                    <a:lstStyle/>
                    <a:p>
                      <a:pPr algn="ctr"/>
                      <a:r>
                        <a:rPr lang="en-US"/>
                        <a:t>1900</a:t>
                      </a:r>
                    </a:p>
                  </a:txBody>
                  <a:tcPr/>
                </a:tc>
                <a:tc>
                  <a:txBody>
                    <a:bodyPr/>
                    <a:lstStyle/>
                    <a:p>
                      <a:pPr algn="ctr"/>
                      <a:r>
                        <a:rPr lang="en-US"/>
                        <a:t>1800</a:t>
                      </a:r>
                    </a:p>
                  </a:txBody>
                  <a:tcPr/>
                </a:tc>
                <a:tc>
                  <a:txBody>
                    <a:bodyPr/>
                    <a:lstStyle/>
                    <a:p>
                      <a:pPr algn="ctr"/>
                      <a:r>
                        <a:rPr lang="en-US"/>
                        <a:t>1700</a:t>
                      </a:r>
                    </a:p>
                  </a:txBody>
                  <a:tcPr/>
                </a:tc>
                <a:extLst>
                  <a:ext uri="{0D108BD9-81ED-4DB2-BD59-A6C34878D82A}">
                    <a16:rowId xmlns:a16="http://schemas.microsoft.com/office/drawing/2014/main" val="1454644109"/>
                  </a:ext>
                </a:extLst>
              </a:tr>
            </a:tbl>
          </a:graphicData>
        </a:graphic>
      </p:graphicFrame>
      <p:sp>
        <p:nvSpPr>
          <p:cNvPr id="17" name="TextBox 16">
            <a:extLst>
              <a:ext uri="{FF2B5EF4-FFF2-40B4-BE49-F238E27FC236}">
                <a16:creationId xmlns:a16="http://schemas.microsoft.com/office/drawing/2014/main" id="{13DECD4A-6683-489D-874F-CFB0B0B6E887}"/>
              </a:ext>
            </a:extLst>
          </p:cNvPr>
          <p:cNvSpPr txBox="1"/>
          <p:nvPr/>
        </p:nvSpPr>
        <p:spPr>
          <a:xfrm>
            <a:off x="1355769" y="4254141"/>
            <a:ext cx="3697244" cy="2369880"/>
          </a:xfrm>
          <a:prstGeom prst="rect">
            <a:avLst/>
          </a:prstGeom>
          <a:noFill/>
        </p:spPr>
        <p:txBody>
          <a:bodyPr wrap="square" lIns="91440" tIns="45720" rIns="91440" bIns="45720" rtlCol="0" anchor="t">
            <a:spAutoFit/>
          </a:bodyPr>
          <a:lstStyle/>
          <a:p>
            <a:r>
              <a:rPr lang="en-US" sz="1600" b="1" u="sng">
                <a:latin typeface="Open Sans" panose="020B0606030504020204" pitchFamily="34" charset="0"/>
                <a:ea typeface="Open Sans" panose="020B0606030504020204" pitchFamily="34" charset="0"/>
                <a:cs typeface="Open Sans" panose="020B0606030504020204" pitchFamily="34" charset="0"/>
              </a:rPr>
              <a:t>IF</a:t>
            </a:r>
            <a:r>
              <a:rPr lang="en-US" sz="1600" b="1">
                <a:latin typeface="Open Sans" panose="020B0606030504020204" pitchFamily="34" charset="0"/>
                <a:ea typeface="Open Sans" panose="020B0606030504020204" pitchFamily="34" charset="0"/>
                <a:cs typeface="Open Sans" panose="020B0606030504020204" pitchFamily="34" charset="0"/>
              </a:rPr>
              <a:t> </a:t>
            </a:r>
            <a:r>
              <a:rPr lang="en-US" sz="1600">
                <a:latin typeface="Open Sans" panose="020B0606030504020204" pitchFamily="34" charset="0"/>
                <a:ea typeface="Open Sans" panose="020B0606030504020204" pitchFamily="34" charset="0"/>
                <a:cs typeface="Open Sans" panose="020B0606030504020204" pitchFamily="34" charset="0"/>
              </a:rPr>
              <a:t>there is an investment in year 2, </a:t>
            </a:r>
          </a:p>
          <a:p>
            <a:r>
              <a:rPr lang="en-US" sz="1600" b="1" u="sng">
                <a:latin typeface="Open Sans" panose="020B0606030504020204" pitchFamily="34" charset="0"/>
                <a:ea typeface="Open Sans" panose="020B0606030504020204" pitchFamily="34" charset="0"/>
                <a:cs typeface="Open Sans" panose="020B0606030504020204" pitchFamily="34" charset="0"/>
              </a:rPr>
              <a:t>then</a:t>
            </a:r>
            <a:r>
              <a:rPr lang="en-US" sz="1600">
                <a:latin typeface="Open Sans" panose="020B0606030504020204" pitchFamily="34" charset="0"/>
                <a:ea typeface="Open Sans" panose="020B0606030504020204" pitchFamily="34" charset="0"/>
                <a:cs typeface="Open Sans" panose="020B0606030504020204" pitchFamily="34" charset="0"/>
              </a:rPr>
              <a:t> a cost of million $ 1900 per unit of installed capacity is incurred. </a:t>
            </a:r>
          </a:p>
          <a:p>
            <a:endParaRPr lang="en-US" sz="1600">
              <a:latin typeface="Open Sans" panose="020B0606030504020204" pitchFamily="34" charset="0"/>
              <a:ea typeface="Open Sans" panose="020B0606030504020204" pitchFamily="34" charset="0"/>
              <a:cs typeface="Open Sans" panose="020B0606030504020204" pitchFamily="34" charset="0"/>
            </a:endParaRPr>
          </a:p>
          <a:p>
            <a:r>
              <a:rPr lang="en-US" sz="1600">
                <a:latin typeface="Open Sans"/>
                <a:ea typeface="Open Sans"/>
                <a:cs typeface="Open Sans"/>
              </a:rPr>
              <a:t>E.g., an investment of 0.1 GW would incur a cost of 1900 M$/GW * 0.1 GW = $ 190 million</a:t>
            </a:r>
          </a:p>
          <a:p>
            <a:endParaRPr lang="en-US" sz="1600">
              <a:latin typeface="Open Sans" panose="020B0606030504020204" pitchFamily="34" charset="0"/>
              <a:ea typeface="Open Sans" panose="020B0606030504020204" pitchFamily="34" charset="0"/>
              <a:cs typeface="Open Sans" panose="020B0606030504020204" pitchFamily="34" charset="0"/>
            </a:endParaRPr>
          </a:p>
          <a:p>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F7C1B8DC-9DC8-44A0-AD24-421A366413B7}"/>
              </a:ext>
            </a:extLst>
          </p:cNvPr>
          <p:cNvSpPr txBox="1"/>
          <p:nvPr/>
        </p:nvSpPr>
        <p:spPr>
          <a:xfrm>
            <a:off x="6838392" y="4244631"/>
            <a:ext cx="2554664" cy="1323439"/>
          </a:xfrm>
          <a:prstGeom prst="rect">
            <a:avLst/>
          </a:prstGeom>
          <a:noFill/>
        </p:spPr>
        <p:txBody>
          <a:bodyPr wrap="square" lIns="91440" tIns="45720" rIns="91440" bIns="45720" rtlCol="0" anchor="t">
            <a:spAutoFit/>
          </a:bodyPr>
          <a:lstStyle/>
          <a:p>
            <a:r>
              <a:rPr lang="en-US" sz="1600" b="1" u="sng">
                <a:latin typeface="Open Sans"/>
                <a:ea typeface="Open Sans"/>
                <a:cs typeface="Open Sans"/>
              </a:rPr>
              <a:t>IF</a:t>
            </a:r>
            <a:r>
              <a:rPr lang="en-US" sz="1600" b="1">
                <a:latin typeface="Open Sans"/>
                <a:ea typeface="Open Sans"/>
                <a:cs typeface="Open Sans"/>
              </a:rPr>
              <a:t> </a:t>
            </a:r>
            <a:r>
              <a:rPr lang="en-US" sz="1600">
                <a:latin typeface="Open Sans"/>
                <a:ea typeface="Open Sans"/>
                <a:cs typeface="Open Sans"/>
              </a:rPr>
              <a:t>the same investment took place in year 4 the cost would be 1700 M$/GW * 0.1 GW = $ 170 million</a:t>
            </a:r>
          </a:p>
        </p:txBody>
      </p:sp>
      <p:sp>
        <p:nvSpPr>
          <p:cNvPr id="15" name="Oval 14">
            <a:extLst>
              <a:ext uri="{FF2B5EF4-FFF2-40B4-BE49-F238E27FC236}">
                <a16:creationId xmlns:a16="http://schemas.microsoft.com/office/drawing/2014/main" id="{ECF039D7-A831-2F48-A627-5E1457749AE7}"/>
              </a:ext>
            </a:extLst>
          </p:cNvPr>
          <p:cNvSpPr/>
          <p:nvPr/>
        </p:nvSpPr>
        <p:spPr>
          <a:xfrm>
            <a:off x="6237822" y="119730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4_Slide11.mp3" descr="Lecture4_Slide11.mp3">
            <a:hlinkClick r:id="" action="ppaction://media"/>
            <a:extLst>
              <a:ext uri="{FF2B5EF4-FFF2-40B4-BE49-F238E27FC236}">
                <a16:creationId xmlns:a16="http://schemas.microsoft.com/office/drawing/2014/main" id="{220C90D1-A117-894B-905E-37266CF89D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09187" y="1262490"/>
            <a:ext cx="812800" cy="812800"/>
          </a:xfrm>
          <a:prstGeom prst="rect">
            <a:avLst/>
          </a:prstGeom>
        </p:spPr>
      </p:pic>
    </p:spTree>
    <p:extLst>
      <p:ext uri="{BB962C8B-B14F-4D97-AF65-F5344CB8AC3E}">
        <p14:creationId xmlns:p14="http://schemas.microsoft.com/office/powerpoint/2010/main" val="20973142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0932" fill="hold"/>
                                        <p:tgtEl>
                                          <p:spTgt spid="3"/>
                                        </p:tgtEl>
                                      </p:cBhvr>
                                    </p:cmd>
                                  </p:childTnLst>
                                </p:cTn>
                              </p:par>
                            </p:childTnLst>
                          </p:cTn>
                        </p:par>
                      </p:childTnLst>
                    </p:cTn>
                  </p:par>
                </p:childTnLst>
              </p:cTn>
              <p:nextCondLst>
                <p:cond evt="onClick" delay="0">
                  <p:tgtEl>
                    <p:spTgt spid="3"/>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17"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4.2 Cost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a:t>A technology incurs </a:t>
            </a:r>
            <a:r>
              <a:rPr lang="en-US">
                <a:solidFill>
                  <a:srgbClr val="C00000"/>
                </a:solidFill>
              </a:rPr>
              <a:t>fixed costs</a:t>
            </a:r>
            <a:r>
              <a:rPr lang="en-US"/>
              <a:t> during any year when there is any installed capacity </a:t>
            </a:r>
            <a:endParaRPr lang="en-US">
              <a:solidFill>
                <a:srgbClr val="C00000"/>
              </a:solidFill>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12</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Time-dependency</a:t>
            </a: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sp>
        <p:nvSpPr>
          <p:cNvPr id="13" name="Content Placeholder 2">
            <a:extLst>
              <a:ext uri="{FF2B5EF4-FFF2-40B4-BE49-F238E27FC236}">
                <a16:creationId xmlns:a16="http://schemas.microsoft.com/office/drawing/2014/main" id="{7F5F1EED-B871-46D6-B676-88A576DEB47F}"/>
              </a:ext>
            </a:extLst>
          </p:cNvPr>
          <p:cNvSpPr txBox="1">
            <a:spLocks/>
          </p:cNvSpPr>
          <p:nvPr/>
        </p:nvSpPr>
        <p:spPr>
          <a:xfrm>
            <a:off x="6715587" y="3972741"/>
            <a:ext cx="4791594" cy="1051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graphicFrame>
        <p:nvGraphicFramePr>
          <p:cNvPr id="15" name="Table 14">
            <a:extLst>
              <a:ext uri="{FF2B5EF4-FFF2-40B4-BE49-F238E27FC236}">
                <a16:creationId xmlns:a16="http://schemas.microsoft.com/office/drawing/2014/main" id="{D17C2D39-2411-4943-99FE-C9FAEAC19DAD}"/>
              </a:ext>
            </a:extLst>
          </p:cNvPr>
          <p:cNvGraphicFramePr>
            <a:graphicFrameLocks noGrp="1"/>
          </p:cNvGraphicFramePr>
          <p:nvPr>
            <p:extLst>
              <p:ext uri="{D42A27DB-BD31-4B8C-83A1-F6EECF244321}">
                <p14:modId xmlns:p14="http://schemas.microsoft.com/office/powerpoint/2010/main" val="805515479"/>
              </p:ext>
            </p:extLst>
          </p:nvPr>
        </p:nvGraphicFramePr>
        <p:xfrm>
          <a:off x="1457867" y="3225138"/>
          <a:ext cx="8524450" cy="741680"/>
        </p:xfrm>
        <a:graphic>
          <a:graphicData uri="http://schemas.openxmlformats.org/drawingml/2006/table">
            <a:tbl>
              <a:tblPr firstRow="1" bandRow="1">
                <a:tableStyleId>{69012ECD-51FC-41F1-AA8D-1B2483CD663E}</a:tableStyleId>
              </a:tblPr>
              <a:tblGrid>
                <a:gridCol w="2003196">
                  <a:extLst>
                    <a:ext uri="{9D8B030D-6E8A-4147-A177-3AD203B41FA5}">
                      <a16:colId xmlns:a16="http://schemas.microsoft.com/office/drawing/2014/main" val="547925327"/>
                    </a:ext>
                  </a:extLst>
                </a:gridCol>
                <a:gridCol w="1406584">
                  <a:extLst>
                    <a:ext uri="{9D8B030D-6E8A-4147-A177-3AD203B41FA5}">
                      <a16:colId xmlns:a16="http://schemas.microsoft.com/office/drawing/2014/main" val="253179872"/>
                    </a:ext>
                  </a:extLst>
                </a:gridCol>
                <a:gridCol w="1704890">
                  <a:extLst>
                    <a:ext uri="{9D8B030D-6E8A-4147-A177-3AD203B41FA5}">
                      <a16:colId xmlns:a16="http://schemas.microsoft.com/office/drawing/2014/main" val="1819839161"/>
                    </a:ext>
                  </a:extLst>
                </a:gridCol>
                <a:gridCol w="1704890">
                  <a:extLst>
                    <a:ext uri="{9D8B030D-6E8A-4147-A177-3AD203B41FA5}">
                      <a16:colId xmlns:a16="http://schemas.microsoft.com/office/drawing/2014/main" val="2789676914"/>
                    </a:ext>
                  </a:extLst>
                </a:gridCol>
                <a:gridCol w="1704890">
                  <a:extLst>
                    <a:ext uri="{9D8B030D-6E8A-4147-A177-3AD203B41FA5}">
                      <a16:colId xmlns:a16="http://schemas.microsoft.com/office/drawing/2014/main" val="3780280877"/>
                    </a:ext>
                  </a:extLst>
                </a:gridCol>
              </a:tblGrid>
              <a:tr h="370840">
                <a:tc>
                  <a:txBody>
                    <a:bodyPr/>
                    <a:lstStyle/>
                    <a:p>
                      <a:endParaRPr lang="en-US"/>
                    </a:p>
                  </a:txBody>
                  <a:tcPr/>
                </a:tc>
                <a:tc>
                  <a:txBody>
                    <a:bodyPr/>
                    <a:lstStyle/>
                    <a:p>
                      <a:pPr algn="ctr"/>
                      <a:r>
                        <a:rPr lang="en-US"/>
                        <a:t>Year 1</a:t>
                      </a:r>
                    </a:p>
                  </a:txBody>
                  <a:tcPr/>
                </a:tc>
                <a:tc>
                  <a:txBody>
                    <a:bodyPr/>
                    <a:lstStyle/>
                    <a:p>
                      <a:pPr algn="ctr"/>
                      <a:r>
                        <a:rPr lang="en-US"/>
                        <a:t>Year 2</a:t>
                      </a:r>
                    </a:p>
                  </a:txBody>
                  <a:tcPr/>
                </a:tc>
                <a:tc>
                  <a:txBody>
                    <a:bodyPr/>
                    <a:lstStyle/>
                    <a:p>
                      <a:pPr algn="ctr"/>
                      <a:r>
                        <a:rPr lang="en-US"/>
                        <a:t>Year 3</a:t>
                      </a:r>
                    </a:p>
                  </a:txBody>
                  <a:tcPr/>
                </a:tc>
                <a:tc>
                  <a:txBody>
                    <a:bodyPr/>
                    <a:lstStyle/>
                    <a:p>
                      <a:pPr algn="ctr"/>
                      <a:r>
                        <a:rPr lang="en-US"/>
                        <a:t>Year 4</a:t>
                      </a:r>
                    </a:p>
                  </a:txBody>
                  <a:tcPr/>
                </a:tc>
                <a:extLst>
                  <a:ext uri="{0D108BD9-81ED-4DB2-BD59-A6C34878D82A}">
                    <a16:rowId xmlns:a16="http://schemas.microsoft.com/office/drawing/2014/main" val="30388615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err="1"/>
                        <a:t>FixedCost</a:t>
                      </a:r>
                      <a:r>
                        <a:rPr lang="en-US" b="1"/>
                        <a:t> [$/MW]</a:t>
                      </a:r>
                    </a:p>
                  </a:txBody>
                  <a:tcPr/>
                </a:tc>
                <a:tc>
                  <a:txBody>
                    <a:bodyPr/>
                    <a:lstStyle/>
                    <a:p>
                      <a:pPr algn="ctr"/>
                      <a:r>
                        <a:rPr lang="en-US"/>
                        <a:t>50,000</a:t>
                      </a:r>
                    </a:p>
                  </a:txBody>
                  <a:tcPr/>
                </a:tc>
                <a:tc>
                  <a:txBody>
                    <a:bodyPr/>
                    <a:lstStyle/>
                    <a:p>
                      <a:pPr algn="ctr"/>
                      <a:r>
                        <a:rPr lang="en-US"/>
                        <a:t>55,000</a:t>
                      </a:r>
                    </a:p>
                  </a:txBody>
                  <a:tcPr/>
                </a:tc>
                <a:tc>
                  <a:txBody>
                    <a:bodyPr/>
                    <a:lstStyle/>
                    <a:p>
                      <a:pPr algn="ctr"/>
                      <a:r>
                        <a:rPr lang="en-US"/>
                        <a:t>60,000</a:t>
                      </a:r>
                    </a:p>
                  </a:txBody>
                  <a:tcPr/>
                </a:tc>
                <a:tc>
                  <a:txBody>
                    <a:bodyPr/>
                    <a:lstStyle/>
                    <a:p>
                      <a:pPr algn="ctr"/>
                      <a:r>
                        <a:rPr lang="en-US"/>
                        <a:t>65</a:t>
                      </a:r>
                    </a:p>
                  </a:txBody>
                  <a:tcPr/>
                </a:tc>
                <a:extLst>
                  <a:ext uri="{0D108BD9-81ED-4DB2-BD59-A6C34878D82A}">
                    <a16:rowId xmlns:a16="http://schemas.microsoft.com/office/drawing/2014/main" val="1454644109"/>
                  </a:ext>
                </a:extLst>
              </a:tr>
            </a:tbl>
          </a:graphicData>
        </a:graphic>
      </p:graphicFrame>
      <p:sp>
        <p:nvSpPr>
          <p:cNvPr id="16" name="TextBox 15">
            <a:extLst>
              <a:ext uri="{FF2B5EF4-FFF2-40B4-BE49-F238E27FC236}">
                <a16:creationId xmlns:a16="http://schemas.microsoft.com/office/drawing/2014/main" id="{751FF140-16CE-48AB-B9C4-C3C28A0C555D}"/>
              </a:ext>
            </a:extLst>
          </p:cNvPr>
          <p:cNvSpPr txBox="1"/>
          <p:nvPr/>
        </p:nvSpPr>
        <p:spPr>
          <a:xfrm>
            <a:off x="1352149" y="4295953"/>
            <a:ext cx="6189980" cy="1815882"/>
          </a:xfrm>
          <a:prstGeom prst="rect">
            <a:avLst/>
          </a:prstGeom>
          <a:noFill/>
        </p:spPr>
        <p:txBody>
          <a:bodyPr wrap="square" lIns="91440" tIns="45720" rIns="91440" bIns="45720" rtlCol="0" anchor="t">
            <a:spAutoFit/>
          </a:bodyPr>
          <a:lstStyle/>
          <a:p>
            <a:r>
              <a:rPr lang="en-US" sz="1600">
                <a:latin typeface="Open Sans"/>
                <a:ea typeface="Open Sans"/>
                <a:cs typeface="Open Sans"/>
              </a:rPr>
              <a:t>E.g., capacity of 100MW incurs a cost of 50,000 $/MW * 100 MW = $ 5 mill </a:t>
            </a:r>
            <a:r>
              <a:rPr lang="en-US" sz="1600" b="1">
                <a:solidFill>
                  <a:srgbClr val="C00000"/>
                </a:solidFill>
                <a:latin typeface="Open Sans"/>
                <a:ea typeface="Open Sans"/>
                <a:cs typeface="Open Sans"/>
              </a:rPr>
              <a:t>in year 1</a:t>
            </a:r>
          </a:p>
          <a:p>
            <a:endParaRPr lang="en-US" sz="1600"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r>
              <a:rPr lang="en-US" sz="1600" b="1" u="sng">
                <a:latin typeface="Open Sans"/>
                <a:ea typeface="Open Sans"/>
                <a:cs typeface="Open Sans"/>
              </a:rPr>
              <a:t>IF</a:t>
            </a:r>
            <a:r>
              <a:rPr lang="en-US" sz="1600" b="1">
                <a:latin typeface="Open Sans"/>
                <a:ea typeface="Open Sans"/>
                <a:cs typeface="Open Sans"/>
              </a:rPr>
              <a:t> </a:t>
            </a:r>
            <a:r>
              <a:rPr lang="en-US" sz="1600">
                <a:latin typeface="Open Sans"/>
                <a:ea typeface="Open Sans"/>
                <a:cs typeface="Open Sans"/>
              </a:rPr>
              <a:t>the retired capacity is retired before the beginning of the 4</a:t>
            </a:r>
            <a:r>
              <a:rPr lang="en-US" sz="1600" baseline="30000">
                <a:latin typeface="Open Sans"/>
                <a:ea typeface="Open Sans"/>
                <a:cs typeface="Open Sans"/>
              </a:rPr>
              <a:t>th</a:t>
            </a:r>
            <a:r>
              <a:rPr lang="en-US" sz="1600">
                <a:latin typeface="Open Sans"/>
                <a:ea typeface="Open Sans"/>
                <a:cs typeface="Open Sans"/>
              </a:rPr>
              <a:t> year, no costs will be incurred in the 4</a:t>
            </a:r>
            <a:r>
              <a:rPr lang="en-US" sz="1600" baseline="30000">
                <a:latin typeface="Open Sans"/>
                <a:ea typeface="Open Sans"/>
                <a:cs typeface="Open Sans"/>
              </a:rPr>
              <a:t>th</a:t>
            </a:r>
            <a:r>
              <a:rPr lang="en-US" sz="1600">
                <a:latin typeface="Open Sans"/>
                <a:ea typeface="Open Sans"/>
                <a:cs typeface="Open Sans"/>
              </a:rPr>
              <a:t> year</a:t>
            </a:r>
          </a:p>
          <a:p>
            <a:endParaRPr lang="en-US" sz="1600">
              <a:latin typeface="Open Sans" panose="020B0606030504020204" pitchFamily="34" charset="0"/>
              <a:ea typeface="Open Sans" panose="020B0606030504020204" pitchFamily="34" charset="0"/>
              <a:cs typeface="Open Sans" panose="020B0606030504020204" pitchFamily="34" charset="0"/>
            </a:endParaRPr>
          </a:p>
          <a:p>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3B545BFB-0F49-464E-B8BA-597CA323BBFD}"/>
              </a:ext>
            </a:extLst>
          </p:cNvPr>
          <p:cNvSpPr/>
          <p:nvPr/>
        </p:nvSpPr>
        <p:spPr>
          <a:xfrm>
            <a:off x="6237822" y="119730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12.mp3" descr="Lecture4_Slide12.mp3">
            <a:hlinkClick r:id="" action="ppaction://media"/>
            <a:extLst>
              <a:ext uri="{FF2B5EF4-FFF2-40B4-BE49-F238E27FC236}">
                <a16:creationId xmlns:a16="http://schemas.microsoft.com/office/drawing/2014/main" id="{A629BC08-DEBD-0B40-BFAE-D1FA1DCF07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09187" y="1266919"/>
            <a:ext cx="812800" cy="812800"/>
          </a:xfrm>
          <a:prstGeom prst="rect">
            <a:avLst/>
          </a:prstGeom>
        </p:spPr>
      </p:pic>
    </p:spTree>
    <p:extLst>
      <p:ext uri="{BB962C8B-B14F-4D97-AF65-F5344CB8AC3E}">
        <p14:creationId xmlns:p14="http://schemas.microsoft.com/office/powerpoint/2010/main" val="4770338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8393"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4.2 Cost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a:t>A technology incurs </a:t>
            </a:r>
            <a:r>
              <a:rPr lang="en-US">
                <a:solidFill>
                  <a:srgbClr val="C00000"/>
                </a:solidFill>
              </a:rPr>
              <a:t>variable costs</a:t>
            </a:r>
            <a:r>
              <a:rPr lang="en-US"/>
              <a:t> for every unit of activity</a:t>
            </a:r>
            <a:endParaRPr lang="en-US">
              <a:solidFill>
                <a:srgbClr val="C00000"/>
              </a:solidFill>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13</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Time-dependency</a:t>
            </a: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sp>
        <p:nvSpPr>
          <p:cNvPr id="13" name="Content Placeholder 2">
            <a:extLst>
              <a:ext uri="{FF2B5EF4-FFF2-40B4-BE49-F238E27FC236}">
                <a16:creationId xmlns:a16="http://schemas.microsoft.com/office/drawing/2014/main" id="{7F5F1EED-B871-46D6-B676-88A576DEB47F}"/>
              </a:ext>
            </a:extLst>
          </p:cNvPr>
          <p:cNvSpPr txBox="1">
            <a:spLocks/>
          </p:cNvSpPr>
          <p:nvPr/>
        </p:nvSpPr>
        <p:spPr>
          <a:xfrm>
            <a:off x="6715587" y="3972741"/>
            <a:ext cx="4791594" cy="1051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graphicFrame>
        <p:nvGraphicFramePr>
          <p:cNvPr id="15" name="Table 14">
            <a:extLst>
              <a:ext uri="{FF2B5EF4-FFF2-40B4-BE49-F238E27FC236}">
                <a16:creationId xmlns:a16="http://schemas.microsoft.com/office/drawing/2014/main" id="{CFB8DC0C-6E82-4C5D-9E78-71137E6EC40B}"/>
              </a:ext>
            </a:extLst>
          </p:cNvPr>
          <p:cNvGraphicFramePr>
            <a:graphicFrameLocks noGrp="1"/>
          </p:cNvGraphicFramePr>
          <p:nvPr>
            <p:extLst>
              <p:ext uri="{D42A27DB-BD31-4B8C-83A1-F6EECF244321}">
                <p14:modId xmlns:p14="http://schemas.microsoft.com/office/powerpoint/2010/main" val="324479208"/>
              </p:ext>
            </p:extLst>
          </p:nvPr>
        </p:nvGraphicFramePr>
        <p:xfrm>
          <a:off x="1449311" y="3221551"/>
          <a:ext cx="8524450" cy="741680"/>
        </p:xfrm>
        <a:graphic>
          <a:graphicData uri="http://schemas.openxmlformats.org/drawingml/2006/table">
            <a:tbl>
              <a:tblPr firstRow="1" bandRow="1">
                <a:tableStyleId>{69012ECD-51FC-41F1-AA8D-1B2483CD663E}</a:tableStyleId>
              </a:tblPr>
              <a:tblGrid>
                <a:gridCol w="2286000">
                  <a:extLst>
                    <a:ext uri="{9D8B030D-6E8A-4147-A177-3AD203B41FA5}">
                      <a16:colId xmlns:a16="http://schemas.microsoft.com/office/drawing/2014/main" val="547925327"/>
                    </a:ext>
                  </a:extLst>
                </a:gridCol>
                <a:gridCol w="1498861">
                  <a:extLst>
                    <a:ext uri="{9D8B030D-6E8A-4147-A177-3AD203B41FA5}">
                      <a16:colId xmlns:a16="http://schemas.microsoft.com/office/drawing/2014/main" val="253179872"/>
                    </a:ext>
                  </a:extLst>
                </a:gridCol>
                <a:gridCol w="1329809">
                  <a:extLst>
                    <a:ext uri="{9D8B030D-6E8A-4147-A177-3AD203B41FA5}">
                      <a16:colId xmlns:a16="http://schemas.microsoft.com/office/drawing/2014/main" val="1819839161"/>
                    </a:ext>
                  </a:extLst>
                </a:gridCol>
                <a:gridCol w="1704890">
                  <a:extLst>
                    <a:ext uri="{9D8B030D-6E8A-4147-A177-3AD203B41FA5}">
                      <a16:colId xmlns:a16="http://schemas.microsoft.com/office/drawing/2014/main" val="2789676914"/>
                    </a:ext>
                  </a:extLst>
                </a:gridCol>
                <a:gridCol w="1704890">
                  <a:extLst>
                    <a:ext uri="{9D8B030D-6E8A-4147-A177-3AD203B41FA5}">
                      <a16:colId xmlns:a16="http://schemas.microsoft.com/office/drawing/2014/main" val="3780280877"/>
                    </a:ext>
                  </a:extLst>
                </a:gridCol>
              </a:tblGrid>
              <a:tr h="370840">
                <a:tc>
                  <a:txBody>
                    <a:bodyPr/>
                    <a:lstStyle/>
                    <a:p>
                      <a:endParaRPr lang="en-US"/>
                    </a:p>
                  </a:txBody>
                  <a:tcPr/>
                </a:tc>
                <a:tc>
                  <a:txBody>
                    <a:bodyPr/>
                    <a:lstStyle/>
                    <a:p>
                      <a:pPr algn="ctr"/>
                      <a:r>
                        <a:rPr lang="en-US"/>
                        <a:t>Year 1</a:t>
                      </a:r>
                    </a:p>
                  </a:txBody>
                  <a:tcPr/>
                </a:tc>
                <a:tc>
                  <a:txBody>
                    <a:bodyPr/>
                    <a:lstStyle/>
                    <a:p>
                      <a:pPr algn="ctr"/>
                      <a:r>
                        <a:rPr lang="en-US"/>
                        <a:t>Year 2</a:t>
                      </a:r>
                    </a:p>
                  </a:txBody>
                  <a:tcPr/>
                </a:tc>
                <a:tc>
                  <a:txBody>
                    <a:bodyPr/>
                    <a:lstStyle/>
                    <a:p>
                      <a:pPr algn="ctr"/>
                      <a:r>
                        <a:rPr lang="en-US"/>
                        <a:t>Year 3</a:t>
                      </a:r>
                    </a:p>
                  </a:txBody>
                  <a:tcPr/>
                </a:tc>
                <a:tc>
                  <a:txBody>
                    <a:bodyPr/>
                    <a:lstStyle/>
                    <a:p>
                      <a:pPr algn="ctr"/>
                      <a:r>
                        <a:rPr lang="en-US"/>
                        <a:t>Year 4</a:t>
                      </a:r>
                    </a:p>
                  </a:txBody>
                  <a:tcPr/>
                </a:tc>
                <a:extLst>
                  <a:ext uri="{0D108BD9-81ED-4DB2-BD59-A6C34878D82A}">
                    <a16:rowId xmlns:a16="http://schemas.microsoft.com/office/drawing/2014/main" val="30388615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err="1"/>
                        <a:t>VariableCost</a:t>
                      </a:r>
                      <a:r>
                        <a:rPr lang="en-US" b="1"/>
                        <a:t> [$/GJ]</a:t>
                      </a:r>
                    </a:p>
                  </a:txBody>
                  <a:tcPr/>
                </a:tc>
                <a:tc>
                  <a:txBody>
                    <a:bodyPr/>
                    <a:lstStyle/>
                    <a:p>
                      <a:pPr algn="ctr"/>
                      <a:r>
                        <a:rPr lang="en-US"/>
                        <a:t>2</a:t>
                      </a:r>
                    </a:p>
                  </a:txBody>
                  <a:tcPr/>
                </a:tc>
                <a:tc>
                  <a:txBody>
                    <a:bodyPr/>
                    <a:lstStyle/>
                    <a:p>
                      <a:pPr algn="ctr"/>
                      <a:r>
                        <a:rPr lang="en-US"/>
                        <a:t>2</a:t>
                      </a:r>
                    </a:p>
                  </a:txBody>
                  <a:tcPr/>
                </a:tc>
                <a:tc>
                  <a:txBody>
                    <a:bodyPr/>
                    <a:lstStyle/>
                    <a:p>
                      <a:pPr algn="ctr"/>
                      <a:r>
                        <a:rPr lang="en-US"/>
                        <a:t>2</a:t>
                      </a:r>
                    </a:p>
                  </a:txBody>
                  <a:tcPr/>
                </a:tc>
                <a:tc>
                  <a:txBody>
                    <a:bodyPr/>
                    <a:lstStyle/>
                    <a:p>
                      <a:pPr algn="ctr"/>
                      <a:r>
                        <a:rPr lang="en-US"/>
                        <a:t>2</a:t>
                      </a:r>
                    </a:p>
                  </a:txBody>
                  <a:tcPr/>
                </a:tc>
                <a:extLst>
                  <a:ext uri="{0D108BD9-81ED-4DB2-BD59-A6C34878D82A}">
                    <a16:rowId xmlns:a16="http://schemas.microsoft.com/office/drawing/2014/main" val="1454644109"/>
                  </a:ext>
                </a:extLst>
              </a:tr>
            </a:tbl>
          </a:graphicData>
        </a:graphic>
      </p:graphicFrame>
      <p:sp>
        <p:nvSpPr>
          <p:cNvPr id="16" name="TextBox 15">
            <a:extLst>
              <a:ext uri="{FF2B5EF4-FFF2-40B4-BE49-F238E27FC236}">
                <a16:creationId xmlns:a16="http://schemas.microsoft.com/office/drawing/2014/main" id="{CC5A2690-168B-4FE7-832A-15584DDFC996}"/>
              </a:ext>
            </a:extLst>
          </p:cNvPr>
          <p:cNvSpPr txBox="1"/>
          <p:nvPr/>
        </p:nvSpPr>
        <p:spPr>
          <a:xfrm>
            <a:off x="1360901" y="4256603"/>
            <a:ext cx="3593258" cy="2062103"/>
          </a:xfrm>
          <a:prstGeom prst="rect">
            <a:avLst/>
          </a:prstGeom>
          <a:noFill/>
        </p:spPr>
        <p:txBody>
          <a:bodyPr wrap="square" lIns="91440" tIns="45720" rIns="91440" bIns="45720" rtlCol="0" anchor="t">
            <a:spAutoFit/>
          </a:bodyPr>
          <a:lstStyle/>
          <a:p>
            <a:r>
              <a:rPr lang="en-US" sz="1600" b="1" u="sng">
                <a:latin typeface="Open Sans" panose="020B0606030504020204" pitchFamily="34" charset="0"/>
                <a:ea typeface="Open Sans" panose="020B0606030504020204" pitchFamily="34" charset="0"/>
                <a:cs typeface="Open Sans" panose="020B0606030504020204" pitchFamily="34" charset="0"/>
              </a:rPr>
              <a:t>IF</a:t>
            </a:r>
            <a:r>
              <a:rPr lang="en-US" sz="1600" b="1">
                <a:latin typeface="Open Sans" panose="020B0606030504020204" pitchFamily="34" charset="0"/>
                <a:ea typeface="Open Sans" panose="020B0606030504020204" pitchFamily="34" charset="0"/>
                <a:cs typeface="Open Sans" panose="020B0606030504020204" pitchFamily="34" charset="0"/>
              </a:rPr>
              <a:t> </a:t>
            </a:r>
            <a:r>
              <a:rPr lang="en-US" sz="1600">
                <a:latin typeface="Open Sans" panose="020B0606030504020204" pitchFamily="34" charset="0"/>
                <a:ea typeface="Open Sans" panose="020B0606030504020204" pitchFamily="34" charset="0"/>
                <a:cs typeface="Open Sans" panose="020B0606030504020204" pitchFamily="34" charset="0"/>
              </a:rPr>
              <a:t>there is activity in any year</a:t>
            </a:r>
          </a:p>
          <a:p>
            <a:endParaRPr lang="en-US" sz="1600">
              <a:latin typeface="Open Sans" panose="020B0606030504020204" pitchFamily="34" charset="0"/>
              <a:ea typeface="Open Sans" panose="020B0606030504020204" pitchFamily="34" charset="0"/>
              <a:cs typeface="Open Sans" panose="020B0606030504020204" pitchFamily="34" charset="0"/>
            </a:endParaRPr>
          </a:p>
          <a:p>
            <a:r>
              <a:rPr lang="en-US" sz="1600" b="1" u="sng">
                <a:latin typeface="Open Sans" panose="020B0606030504020204" pitchFamily="34" charset="0"/>
                <a:ea typeface="Open Sans" panose="020B0606030504020204" pitchFamily="34" charset="0"/>
                <a:cs typeface="Open Sans" panose="020B0606030504020204" pitchFamily="34" charset="0"/>
              </a:rPr>
              <a:t>then</a:t>
            </a:r>
            <a:r>
              <a:rPr lang="en-US" sz="1600">
                <a:latin typeface="Open Sans" panose="020B0606030504020204" pitchFamily="34" charset="0"/>
                <a:ea typeface="Open Sans" panose="020B0606030504020204" pitchFamily="34" charset="0"/>
                <a:cs typeface="Open Sans" panose="020B0606030504020204" pitchFamily="34" charset="0"/>
              </a:rPr>
              <a:t> a cost of 2 M$/PJ is incurred</a:t>
            </a:r>
          </a:p>
          <a:p>
            <a:endParaRPr lang="en-US" sz="1600">
              <a:latin typeface="Open Sans" panose="020B0606030504020204" pitchFamily="34" charset="0"/>
              <a:ea typeface="Open Sans" panose="020B0606030504020204" pitchFamily="34" charset="0"/>
              <a:cs typeface="Open Sans" panose="020B0606030504020204" pitchFamily="34" charset="0"/>
            </a:endParaRPr>
          </a:p>
          <a:p>
            <a:r>
              <a:rPr lang="en-US" sz="1600">
                <a:latin typeface="Open Sans"/>
                <a:ea typeface="Open Sans"/>
                <a:cs typeface="Open Sans"/>
              </a:rPr>
              <a:t>E.g., activity of 1 PJ would incur a cost of 2M$ / PJ * 1 PJ = $ 2 million</a:t>
            </a:r>
          </a:p>
          <a:p>
            <a:endParaRPr lang="en-US" sz="1600">
              <a:latin typeface="Open Sans" panose="020B0606030504020204" pitchFamily="34" charset="0"/>
              <a:ea typeface="Open Sans" panose="020B0606030504020204" pitchFamily="34" charset="0"/>
              <a:cs typeface="Open Sans" panose="020B0606030504020204" pitchFamily="34" charset="0"/>
            </a:endParaRPr>
          </a:p>
          <a:p>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494043B1-F718-43DC-B611-B117C92F324F}"/>
              </a:ext>
            </a:extLst>
          </p:cNvPr>
          <p:cNvSpPr txBox="1"/>
          <p:nvPr/>
        </p:nvSpPr>
        <p:spPr>
          <a:xfrm>
            <a:off x="6115803" y="4247494"/>
            <a:ext cx="3593258" cy="584775"/>
          </a:xfrm>
          <a:prstGeom prst="rect">
            <a:avLst/>
          </a:prstGeom>
          <a:noFill/>
        </p:spPr>
        <p:txBody>
          <a:bodyPr wrap="square" rtlCol="0">
            <a:spAutoFit/>
          </a:bodyPr>
          <a:lstStyle/>
          <a:p>
            <a:r>
              <a:rPr lang="en-US" sz="1600" b="1" u="sng">
                <a:latin typeface="Open Sans" panose="020B0606030504020204" pitchFamily="34" charset="0"/>
                <a:ea typeface="Open Sans" panose="020B0606030504020204" pitchFamily="34" charset="0"/>
                <a:cs typeface="Open Sans" panose="020B0606030504020204" pitchFamily="34" charset="0"/>
              </a:rPr>
              <a:t>IF</a:t>
            </a:r>
            <a:r>
              <a:rPr lang="en-US" sz="1600" b="1">
                <a:latin typeface="Open Sans" panose="020B0606030504020204" pitchFamily="34" charset="0"/>
                <a:ea typeface="Open Sans" panose="020B0606030504020204" pitchFamily="34" charset="0"/>
                <a:cs typeface="Open Sans" panose="020B0606030504020204" pitchFamily="34" charset="0"/>
              </a:rPr>
              <a:t> </a:t>
            </a:r>
            <a:r>
              <a:rPr lang="en-US" sz="1600">
                <a:latin typeface="Open Sans" panose="020B0606030504020204" pitchFamily="34" charset="0"/>
                <a:ea typeface="Open Sans" panose="020B0606030504020204" pitchFamily="34" charset="0"/>
                <a:cs typeface="Open Sans" panose="020B0606030504020204" pitchFamily="34" charset="0"/>
              </a:rPr>
              <a:t>there is no activity no costs are incurred</a:t>
            </a:r>
          </a:p>
        </p:txBody>
      </p:sp>
      <p:sp>
        <p:nvSpPr>
          <p:cNvPr id="12" name="Oval 11">
            <a:extLst>
              <a:ext uri="{FF2B5EF4-FFF2-40B4-BE49-F238E27FC236}">
                <a16:creationId xmlns:a16="http://schemas.microsoft.com/office/drawing/2014/main" id="{B9708DA7-8B14-E44B-8799-8276716A44C6}"/>
              </a:ext>
            </a:extLst>
          </p:cNvPr>
          <p:cNvSpPr/>
          <p:nvPr/>
        </p:nvSpPr>
        <p:spPr>
          <a:xfrm>
            <a:off x="6237822" y="119730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13.mp3" descr="Lecture4_Slide13.mp3">
            <a:hlinkClick r:id="" action="ppaction://media"/>
            <a:extLst>
              <a:ext uri="{FF2B5EF4-FFF2-40B4-BE49-F238E27FC236}">
                <a16:creationId xmlns:a16="http://schemas.microsoft.com/office/drawing/2014/main" id="{FAAB89FC-02F4-7343-9E16-565CC6FA8F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09187" y="1266919"/>
            <a:ext cx="812800" cy="812800"/>
          </a:xfrm>
          <a:prstGeom prst="rect">
            <a:avLst/>
          </a:prstGeom>
        </p:spPr>
      </p:pic>
    </p:spTree>
    <p:extLst>
      <p:ext uri="{BB962C8B-B14F-4D97-AF65-F5344CB8AC3E}">
        <p14:creationId xmlns:p14="http://schemas.microsoft.com/office/powerpoint/2010/main" val="25008645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87066"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6"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Lecture 4.2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14</a:t>
            </a:fld>
            <a:endParaRPr lang="en-US"/>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r>
              <a:rPr lang="en-US" err="1"/>
              <a:t>Taliotis</a:t>
            </a:r>
            <a:r>
              <a:rPr lang="en-US"/>
              <a:t>, </a:t>
            </a:r>
            <a:r>
              <a:rPr lang="en-US" err="1"/>
              <a:t>Constantinos</a:t>
            </a:r>
            <a:r>
              <a:rPr lang="en-US"/>
              <a:t>, Gardumi, Francesco, </a:t>
            </a:r>
            <a:r>
              <a:rPr lang="en-US" err="1"/>
              <a:t>Shivakumar</a:t>
            </a:r>
            <a:r>
              <a:rPr lang="en-US"/>
              <a:t>, Abhishek, </a:t>
            </a:r>
            <a:r>
              <a:rPr lang="en-US" err="1"/>
              <a:t>Sridharan</a:t>
            </a:r>
            <a:r>
              <a:rPr lang="en-US"/>
              <a:t>, </a:t>
            </a:r>
            <a:r>
              <a:rPr lang="en-US" err="1"/>
              <a:t>Vignesh</a:t>
            </a:r>
            <a:r>
              <a:rPr lang="en-US"/>
              <a:t>, Ramos, Eunice, </a:t>
            </a:r>
            <a:r>
              <a:rPr lang="en-US" err="1"/>
              <a:t>Beltramo</a:t>
            </a:r>
            <a:r>
              <a:rPr lang="en-US"/>
              <a:t>, Agnese, … Howells, Mark. (2018, December). Representing primary energy supply in OSeMOSYS. </a:t>
            </a:r>
            <a:r>
              <a:rPr lang="en-US" err="1"/>
              <a:t>Zenodo</a:t>
            </a:r>
            <a:r>
              <a:rPr lang="en-US"/>
              <a:t>. </a:t>
            </a:r>
            <a:r>
              <a:rPr lang="en-US">
                <a:hlinkClick r:id="rId2"/>
              </a:rPr>
              <a:t>http://doi.org/10.5281/zenodo.4585692</a:t>
            </a:r>
            <a:r>
              <a:rPr lang="en-US"/>
              <a:t> </a:t>
            </a:r>
          </a:p>
        </p:txBody>
      </p:sp>
    </p:spTree>
    <p:extLst>
      <p:ext uri="{BB962C8B-B14F-4D97-AF65-F5344CB8AC3E}">
        <p14:creationId xmlns:p14="http://schemas.microsoft.com/office/powerpoint/2010/main" val="3341562105"/>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4.3 Impact of cost structures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15</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A simple energy system example</a:t>
            </a:r>
          </a:p>
        </p:txBody>
      </p:sp>
      <p:sp>
        <p:nvSpPr>
          <p:cNvPr id="13" name="Content Placeholder 2">
            <a:extLst>
              <a:ext uri="{FF2B5EF4-FFF2-40B4-BE49-F238E27FC236}">
                <a16:creationId xmlns:a16="http://schemas.microsoft.com/office/drawing/2014/main" id="{7F5F1EED-B871-46D6-B676-88A576DEB47F}"/>
              </a:ext>
            </a:extLst>
          </p:cNvPr>
          <p:cNvSpPr txBox="1">
            <a:spLocks/>
          </p:cNvSpPr>
          <p:nvPr/>
        </p:nvSpPr>
        <p:spPr>
          <a:xfrm>
            <a:off x="6715587" y="3972741"/>
            <a:ext cx="4791594" cy="1051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grpSp>
        <p:nvGrpSpPr>
          <p:cNvPr id="17" name="Group 16">
            <a:extLst>
              <a:ext uri="{FF2B5EF4-FFF2-40B4-BE49-F238E27FC236}">
                <a16:creationId xmlns:a16="http://schemas.microsoft.com/office/drawing/2014/main" id="{5D83ED05-DB3A-47C7-928C-A5C88CE2815F}"/>
              </a:ext>
            </a:extLst>
          </p:cNvPr>
          <p:cNvGrpSpPr/>
          <p:nvPr/>
        </p:nvGrpSpPr>
        <p:grpSpPr>
          <a:xfrm>
            <a:off x="604769" y="2599226"/>
            <a:ext cx="6576984" cy="3038341"/>
            <a:chOff x="112438" y="917865"/>
            <a:chExt cx="9918841" cy="5486849"/>
          </a:xfrm>
        </p:grpSpPr>
        <p:sp>
          <p:nvSpPr>
            <p:cNvPr id="20" name="TextBox 19"/>
            <p:cNvSpPr txBox="1"/>
            <p:nvPr/>
          </p:nvSpPr>
          <p:spPr>
            <a:xfrm>
              <a:off x="4747859" y="2101916"/>
              <a:ext cx="3128963" cy="555805"/>
            </a:xfrm>
            <a:prstGeom prst="rect">
              <a:avLst/>
            </a:prstGeom>
            <a:noFill/>
          </p:spPr>
          <p:txBody>
            <a:bodyPr wrap="square" rtlCol="0">
              <a:spAutoFit/>
            </a:bodyPr>
            <a:lstStyle/>
            <a:p>
              <a:r>
                <a:rPr lang="en-GB" sz="1400" b="1">
                  <a:latin typeface="Open Sans" panose="020B0606030504020204" pitchFamily="34" charset="0"/>
                  <a:ea typeface="Open Sans" panose="020B0606030504020204" pitchFamily="34" charset="0"/>
                  <a:cs typeface="Open Sans" panose="020B0606030504020204" pitchFamily="34" charset="0"/>
                </a:rPr>
                <a:t>Island Energy system</a:t>
              </a:r>
            </a:p>
          </p:txBody>
        </p:sp>
        <p:cxnSp>
          <p:nvCxnSpPr>
            <p:cNvPr id="21" name="Elbow Connector 20"/>
            <p:cNvCxnSpPr>
              <a:cxnSpLocks/>
            </p:cNvCxnSpPr>
            <p:nvPr/>
          </p:nvCxnSpPr>
          <p:spPr>
            <a:xfrm>
              <a:off x="2832335" y="2319148"/>
              <a:ext cx="1695666" cy="1565751"/>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p:cNvCxnSpPr>
              <a:cxnSpLocks/>
            </p:cNvCxnSpPr>
            <p:nvPr/>
          </p:nvCxnSpPr>
          <p:spPr>
            <a:xfrm flipV="1">
              <a:off x="2837403" y="3888317"/>
              <a:ext cx="1701053" cy="1613267"/>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4" name="Text Placeholder 21">
              <a:extLst>
                <a:ext uri="{FF2B5EF4-FFF2-40B4-BE49-F238E27FC236}">
                  <a16:creationId xmlns:a16="http://schemas.microsoft.com/office/drawing/2014/main" id="{C801792D-31C7-4F1A-B6B4-1242A43B1452}"/>
                </a:ext>
              </a:extLst>
            </p:cNvPr>
            <p:cNvSpPr txBox="1">
              <a:spLocks/>
            </p:cNvSpPr>
            <p:nvPr/>
          </p:nvSpPr>
          <p:spPr>
            <a:xfrm>
              <a:off x="796899" y="3888318"/>
              <a:ext cx="2241977" cy="356708"/>
            </a:xfrm>
            <a:prstGeom prst="rect">
              <a:avLst/>
            </a:prstGeom>
          </p:spPr>
          <p:txBody>
            <a:bodyPr vert="horz" lIns="91440" tIns="45720" rIns="91440" bIns="45720" rtlCol="0" anchor="b">
              <a:normAutofit fontScale="77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grpSp>
          <p:nvGrpSpPr>
            <p:cNvPr id="25" name="Group 24">
              <a:extLst>
                <a:ext uri="{FF2B5EF4-FFF2-40B4-BE49-F238E27FC236}">
                  <a16:creationId xmlns:a16="http://schemas.microsoft.com/office/drawing/2014/main" id="{9178D1AF-6998-483C-B00F-6BFA112B515B}"/>
                </a:ext>
              </a:extLst>
            </p:cNvPr>
            <p:cNvGrpSpPr/>
            <p:nvPr/>
          </p:nvGrpSpPr>
          <p:grpSpPr>
            <a:xfrm>
              <a:off x="439304" y="917865"/>
              <a:ext cx="3266941" cy="2961567"/>
              <a:chOff x="9712257" y="-442012"/>
              <a:chExt cx="3266941" cy="2961567"/>
            </a:xfrm>
          </p:grpSpPr>
          <p:sp>
            <p:nvSpPr>
              <p:cNvPr id="32" name="Rectangle 31">
                <a:extLst>
                  <a:ext uri="{FF2B5EF4-FFF2-40B4-BE49-F238E27FC236}">
                    <a16:creationId xmlns:a16="http://schemas.microsoft.com/office/drawing/2014/main" id="{6C788D22-89B5-4682-919D-F9D2724597EC}"/>
                  </a:ext>
                </a:extLst>
              </p:cNvPr>
              <p:cNvSpPr/>
              <p:nvPr/>
            </p:nvSpPr>
            <p:spPr>
              <a:xfrm>
                <a:off x="9712257" y="-442012"/>
                <a:ext cx="3266941" cy="555805"/>
              </a:xfrm>
              <a:prstGeom prst="rect">
                <a:avLst/>
              </a:prstGeom>
            </p:spPr>
            <p:txBody>
              <a:bodyPr wrap="square">
                <a:spAutoFit/>
              </a:bodyPr>
              <a:lstStyle/>
              <a:p>
                <a:pPr>
                  <a:spcAft>
                    <a:spcPts val="1800"/>
                  </a:spcAft>
                </a:pPr>
                <a:r>
                  <a:rPr lang="en-US" sz="1400" b="1">
                    <a:latin typeface="Open Sans" panose="020B0606030504020204" pitchFamily="34" charset="0"/>
                    <a:ea typeface="Open Sans" panose="020B0606030504020204" pitchFamily="34" charset="0"/>
                    <a:cs typeface="Open Sans" panose="020B0606030504020204" pitchFamily="34" charset="0"/>
                  </a:rPr>
                  <a:t>Coal power plant</a:t>
                </a:r>
              </a:p>
            </p:txBody>
          </p:sp>
          <p:pic>
            <p:nvPicPr>
              <p:cNvPr id="33" name="Picture 13" descr="A picture containing smoke, sky, train, outdoor&#10;&#10;Description automatically generated">
                <a:extLst>
                  <a:ext uri="{FF2B5EF4-FFF2-40B4-BE49-F238E27FC236}">
                    <a16:creationId xmlns:a16="http://schemas.microsoft.com/office/drawing/2014/main" id="{5FC1ACEB-BBB7-400F-AF11-0F840EAC7B36}"/>
                  </a:ext>
                </a:extLst>
              </p:cNvPr>
              <p:cNvPicPr>
                <a:picLocks noChangeAspect="1"/>
              </p:cNvPicPr>
              <p:nvPr/>
            </p:nvPicPr>
            <p:blipFill>
              <a:blip r:embed="rId5"/>
              <a:stretch>
                <a:fillRect/>
              </a:stretch>
            </p:blipFill>
            <p:spPr>
              <a:xfrm>
                <a:off x="10193793" y="303893"/>
                <a:ext cx="1664677" cy="2215662"/>
              </a:xfrm>
              <a:prstGeom prst="rect">
                <a:avLst/>
              </a:prstGeom>
            </p:spPr>
          </p:pic>
        </p:grpSp>
        <p:sp>
          <p:nvSpPr>
            <p:cNvPr id="26" name="Text Placeholder 21">
              <a:extLst>
                <a:ext uri="{FF2B5EF4-FFF2-40B4-BE49-F238E27FC236}">
                  <a16:creationId xmlns:a16="http://schemas.microsoft.com/office/drawing/2014/main" id="{244EB4EB-86FC-49B7-B6FB-9C860B097A93}"/>
                </a:ext>
              </a:extLst>
            </p:cNvPr>
            <p:cNvSpPr txBox="1">
              <a:spLocks/>
            </p:cNvSpPr>
            <p:nvPr/>
          </p:nvSpPr>
          <p:spPr>
            <a:xfrm>
              <a:off x="798220" y="6036283"/>
              <a:ext cx="1843393" cy="368431"/>
            </a:xfrm>
            <a:prstGeom prst="rect">
              <a:avLst/>
            </a:prstGeom>
          </p:spPr>
          <p:txBody>
            <a:bodyPr vert="horz" lIns="91440" tIns="45720" rIns="91440" bIns="45720" rtlCol="0" anchor="b">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sp>
          <p:nvSpPr>
            <p:cNvPr id="27" name="Text Placeholder 21">
              <a:extLst>
                <a:ext uri="{FF2B5EF4-FFF2-40B4-BE49-F238E27FC236}">
                  <a16:creationId xmlns:a16="http://schemas.microsoft.com/office/drawing/2014/main" id="{97AE16F4-F6E9-4D0E-AE5C-7D24342C0F4B}"/>
                </a:ext>
              </a:extLst>
            </p:cNvPr>
            <p:cNvSpPr txBox="1">
              <a:spLocks/>
            </p:cNvSpPr>
            <p:nvPr/>
          </p:nvSpPr>
          <p:spPr>
            <a:xfrm>
              <a:off x="6910071" y="4817083"/>
              <a:ext cx="3121208" cy="333262"/>
            </a:xfrm>
            <a:prstGeom prst="rect">
              <a:avLst/>
            </a:prstGeom>
          </p:spPr>
          <p:txBody>
            <a:bodyPr vert="horz" lIns="91440" tIns="45720" rIns="91440" bIns="45720" rtlCol="0" anchor="b">
              <a:normAutofit fontScale="70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grpSp>
          <p:nvGrpSpPr>
            <p:cNvPr id="28" name="Group 27">
              <a:extLst>
                <a:ext uri="{FF2B5EF4-FFF2-40B4-BE49-F238E27FC236}">
                  <a16:creationId xmlns:a16="http://schemas.microsoft.com/office/drawing/2014/main" id="{3D0AEF3E-4C0E-4659-B176-F1C7EB489E7D}"/>
                </a:ext>
              </a:extLst>
            </p:cNvPr>
            <p:cNvGrpSpPr/>
            <p:nvPr/>
          </p:nvGrpSpPr>
          <p:grpSpPr>
            <a:xfrm>
              <a:off x="112438" y="4145343"/>
              <a:ext cx="3692087" cy="2026832"/>
              <a:chOff x="112438" y="4145343"/>
              <a:chExt cx="3692087" cy="2026832"/>
            </a:xfrm>
          </p:grpSpPr>
          <p:sp>
            <p:nvSpPr>
              <p:cNvPr id="30" name="Rectangle 29">
                <a:extLst>
                  <a:ext uri="{FF2B5EF4-FFF2-40B4-BE49-F238E27FC236}">
                    <a16:creationId xmlns:a16="http://schemas.microsoft.com/office/drawing/2014/main" id="{6C788D22-89B5-4682-919D-F9D2724597EC}"/>
                  </a:ext>
                </a:extLst>
              </p:cNvPr>
              <p:cNvSpPr/>
              <p:nvPr/>
            </p:nvSpPr>
            <p:spPr>
              <a:xfrm>
                <a:off x="112438" y="4145343"/>
                <a:ext cx="3692087" cy="555805"/>
              </a:xfrm>
              <a:prstGeom prst="rect">
                <a:avLst/>
              </a:prstGeom>
            </p:spPr>
            <p:txBody>
              <a:bodyPr wrap="square">
                <a:spAutoFit/>
              </a:bodyPr>
              <a:lstStyle/>
              <a:p>
                <a:pPr>
                  <a:spcAft>
                    <a:spcPts val="1800"/>
                  </a:spcAft>
                </a:pPr>
                <a:r>
                  <a:rPr lang="en-US" sz="1400" b="1">
                    <a:latin typeface="Open Sans" panose="020B0606030504020204" pitchFamily="34" charset="0"/>
                    <a:ea typeface="Open Sans" panose="020B0606030504020204" pitchFamily="34" charset="0"/>
                    <a:cs typeface="Open Sans" panose="020B0606030504020204" pitchFamily="34" charset="0"/>
                  </a:rPr>
                  <a:t>Natural gas power plant</a:t>
                </a:r>
              </a:p>
            </p:txBody>
          </p:sp>
          <p:pic>
            <p:nvPicPr>
              <p:cNvPr id="31" name="Picture 18">
                <a:extLst>
                  <a:ext uri="{FF2B5EF4-FFF2-40B4-BE49-F238E27FC236}">
                    <a16:creationId xmlns:a16="http://schemas.microsoft.com/office/drawing/2014/main" id="{3286BDC6-472C-42B2-84B7-A6BE4DDA9075}"/>
                  </a:ext>
                </a:extLst>
              </p:cNvPr>
              <p:cNvPicPr>
                <a:picLocks noChangeAspect="1"/>
              </p:cNvPicPr>
              <p:nvPr/>
            </p:nvPicPr>
            <p:blipFill>
              <a:blip r:embed="rId6"/>
              <a:stretch>
                <a:fillRect/>
              </a:stretch>
            </p:blipFill>
            <p:spPr>
              <a:xfrm>
                <a:off x="290766" y="4838979"/>
                <a:ext cx="2743200" cy="1333196"/>
              </a:xfrm>
              <a:prstGeom prst="rect">
                <a:avLst/>
              </a:prstGeom>
            </p:spPr>
          </p:pic>
        </p:grpSp>
        <p:pic>
          <p:nvPicPr>
            <p:cNvPr id="29" name="Picture 34" descr="A picture containing blue, ocean floor&#10;&#10;Description automatically generated">
              <a:extLst>
                <a:ext uri="{FF2B5EF4-FFF2-40B4-BE49-F238E27FC236}">
                  <a16:creationId xmlns:a16="http://schemas.microsoft.com/office/drawing/2014/main" id="{CB123B13-C4E8-447C-B9D1-1DB0C3EF2948}"/>
                </a:ext>
              </a:extLst>
            </p:cNvPr>
            <p:cNvPicPr>
              <a:picLocks noChangeAspect="1"/>
            </p:cNvPicPr>
            <p:nvPr/>
          </p:nvPicPr>
          <p:blipFill>
            <a:blip r:embed="rId7"/>
            <a:stretch>
              <a:fillRect/>
            </a:stretch>
          </p:blipFill>
          <p:spPr>
            <a:xfrm>
              <a:off x="5102222" y="2925778"/>
              <a:ext cx="2743200" cy="1827060"/>
            </a:xfrm>
            <a:prstGeom prst="rect">
              <a:avLst/>
            </a:prstGeom>
          </p:spPr>
        </p:pic>
        <p:pic>
          <p:nvPicPr>
            <p:cNvPr id="23" name="Picture 22"/>
            <p:cNvPicPr>
              <a:picLocks noChangeAspect="1"/>
            </p:cNvPicPr>
            <p:nvPr/>
          </p:nvPicPr>
          <p:blipFill rotWithShape="1">
            <a:blip r:embed="rId8">
              <a:extLst>
                <a:ext uri="{28A0092B-C50C-407E-A947-70E740481C1C}">
                  <a14:useLocalDpi xmlns:a14="http://schemas.microsoft.com/office/drawing/2010/main" val="0"/>
                </a:ext>
              </a:extLst>
            </a:blip>
            <a:srcRect r="51781"/>
            <a:stretch/>
          </p:blipFill>
          <p:spPr>
            <a:xfrm>
              <a:off x="4524088" y="3315248"/>
              <a:ext cx="1122403" cy="1138309"/>
            </a:xfrm>
            <a:prstGeom prst="rect">
              <a:avLst/>
            </a:prstGeom>
          </p:spPr>
        </p:pic>
      </p:grpSp>
      <p:sp>
        <p:nvSpPr>
          <p:cNvPr id="34"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4" y="6007019"/>
            <a:ext cx="5807680" cy="386498"/>
          </a:xfrm>
        </p:spPr>
        <p:txBody>
          <a:bodyPr/>
          <a:lstStyle/>
          <a:p>
            <a:r>
              <a:rPr lang="en-GB" b="1"/>
              <a:t>Picture source</a:t>
            </a:r>
            <a:r>
              <a:rPr lang="en-GB"/>
              <a:t>: Public Domain,  </a:t>
            </a:r>
            <a:r>
              <a:rPr lang="en-GB">
                <a:hlinkClick r:id="rId9"/>
              </a:rPr>
              <a:t>photo</a:t>
            </a:r>
            <a:r>
              <a:rPr lang="en-GB"/>
              <a:t>, licensed under </a:t>
            </a:r>
            <a:r>
              <a:rPr lang="en-GB">
                <a:hlinkClick r:id="rId10"/>
              </a:rPr>
              <a:t>CC BY</a:t>
            </a:r>
            <a:r>
              <a:rPr lang="en-GB"/>
              <a:t>; Picture source: </a:t>
            </a:r>
            <a:r>
              <a:rPr lang="en-GB" err="1"/>
              <a:t>TBoard</a:t>
            </a:r>
            <a:r>
              <a:rPr lang="en-GB"/>
              <a:t>,  </a:t>
            </a:r>
            <a:r>
              <a:rPr lang="en-GB">
                <a:hlinkClick r:id="rId11"/>
              </a:rPr>
              <a:t>photo</a:t>
            </a:r>
            <a:r>
              <a:rPr lang="en-GB"/>
              <a:t>, licensed under </a:t>
            </a:r>
            <a:r>
              <a:rPr lang="en-GB">
                <a:hlinkClick r:id="rId10"/>
              </a:rPr>
              <a:t>CC BY</a:t>
            </a:r>
            <a:r>
              <a:rPr lang="en-GB"/>
              <a:t>; Picture source: </a:t>
            </a:r>
            <a:r>
              <a:rPr lang="en-GB" err="1"/>
              <a:t>Hrvoje_Photography</a:t>
            </a:r>
            <a:r>
              <a:rPr lang="en-GB"/>
              <a:t>,  </a:t>
            </a:r>
            <a:r>
              <a:rPr lang="en-GB">
                <a:hlinkClick r:id="rId12"/>
              </a:rPr>
              <a:t>photo</a:t>
            </a:r>
            <a:r>
              <a:rPr lang="en-GB"/>
              <a:t>, licensed under </a:t>
            </a:r>
            <a:r>
              <a:rPr lang="en-GB" err="1">
                <a:hlinkClick r:id="rId13"/>
              </a:rPr>
              <a:t>Unsplash</a:t>
            </a:r>
            <a:endParaRPr lang="en-GB"/>
          </a:p>
        </p:txBody>
      </p:sp>
      <p:graphicFrame>
        <p:nvGraphicFramePr>
          <p:cNvPr id="35" name="Table 34"/>
          <p:cNvGraphicFramePr>
            <a:graphicFrameLocks noGrp="1"/>
          </p:cNvGraphicFramePr>
          <p:nvPr>
            <p:extLst>
              <p:ext uri="{D42A27DB-BD31-4B8C-83A1-F6EECF244321}">
                <p14:modId xmlns:p14="http://schemas.microsoft.com/office/powerpoint/2010/main" val="4248482332"/>
              </p:ext>
            </p:extLst>
          </p:nvPr>
        </p:nvGraphicFramePr>
        <p:xfrm>
          <a:off x="6030756" y="3121274"/>
          <a:ext cx="5505570" cy="2257246"/>
        </p:xfrm>
        <a:graphic>
          <a:graphicData uri="http://schemas.openxmlformats.org/drawingml/2006/table">
            <a:tbl>
              <a:tblPr firstRow="1" bandRow="1">
                <a:tableStyleId>{BC89EF96-8CEA-46FF-86C4-4CE0E7609802}</a:tableStyleId>
              </a:tblPr>
              <a:tblGrid>
                <a:gridCol w="976100">
                  <a:extLst>
                    <a:ext uri="{9D8B030D-6E8A-4147-A177-3AD203B41FA5}">
                      <a16:colId xmlns:a16="http://schemas.microsoft.com/office/drawing/2014/main" val="3644421813"/>
                    </a:ext>
                  </a:extLst>
                </a:gridCol>
                <a:gridCol w="1137684">
                  <a:extLst>
                    <a:ext uri="{9D8B030D-6E8A-4147-A177-3AD203B41FA5}">
                      <a16:colId xmlns:a16="http://schemas.microsoft.com/office/drawing/2014/main" val="4205520059"/>
                    </a:ext>
                  </a:extLst>
                </a:gridCol>
                <a:gridCol w="1020725">
                  <a:extLst>
                    <a:ext uri="{9D8B030D-6E8A-4147-A177-3AD203B41FA5}">
                      <a16:colId xmlns:a16="http://schemas.microsoft.com/office/drawing/2014/main" val="2681137254"/>
                    </a:ext>
                  </a:extLst>
                </a:gridCol>
                <a:gridCol w="1212112">
                  <a:extLst>
                    <a:ext uri="{9D8B030D-6E8A-4147-A177-3AD203B41FA5}">
                      <a16:colId xmlns:a16="http://schemas.microsoft.com/office/drawing/2014/main" val="2713432824"/>
                    </a:ext>
                  </a:extLst>
                </a:gridCol>
                <a:gridCol w="1158949">
                  <a:extLst>
                    <a:ext uri="{9D8B030D-6E8A-4147-A177-3AD203B41FA5}">
                      <a16:colId xmlns:a16="http://schemas.microsoft.com/office/drawing/2014/main" val="332974479"/>
                    </a:ext>
                  </a:extLst>
                </a:gridCol>
              </a:tblGrid>
              <a:tr h="1212784">
                <a:tc>
                  <a:txBody>
                    <a:bodyPr/>
                    <a:lstStyle/>
                    <a:p>
                      <a:pPr algn="ctr"/>
                      <a:r>
                        <a:rPr lang="en-GB" sz="1400" b="0">
                          <a:latin typeface="Open Sans" panose="020B0606030504020204" pitchFamily="34" charset="0"/>
                          <a:ea typeface="Open Sans" panose="020B0606030504020204" pitchFamily="34" charset="0"/>
                          <a:cs typeface="Open Sans" panose="020B0606030504020204" pitchFamily="34" charset="0"/>
                        </a:rPr>
                        <a:t>Power plant</a:t>
                      </a:r>
                      <a:r>
                        <a:rPr lang="en-GB" sz="1400" b="0" baseline="0">
                          <a:latin typeface="Open Sans" panose="020B0606030504020204" pitchFamily="34" charset="0"/>
                          <a:ea typeface="Open Sans" panose="020B0606030504020204" pitchFamily="34" charset="0"/>
                          <a:cs typeface="Open Sans" panose="020B0606030504020204" pitchFamily="34" charset="0"/>
                        </a:rPr>
                        <a:t> options</a:t>
                      </a:r>
                      <a:endParaRPr lang="en-GB" sz="1400" b="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latin typeface="Open Sans" panose="020B0606030504020204" pitchFamily="34" charset="0"/>
                          <a:ea typeface="Open Sans" panose="020B0606030504020204" pitchFamily="34" charset="0"/>
                          <a:cs typeface="Open Sans" panose="020B0606030504020204" pitchFamily="34" charset="0"/>
                        </a:rPr>
                        <a:t>Yearly fuel</a:t>
                      </a:r>
                      <a:r>
                        <a:rPr lang="en-GB" sz="1400" b="0" baseline="0">
                          <a:latin typeface="Open Sans" panose="020B0606030504020204" pitchFamily="34" charset="0"/>
                          <a:ea typeface="Open Sans" panose="020B0606030504020204" pitchFamily="34" charset="0"/>
                          <a:cs typeface="Open Sans" panose="020B0606030504020204" pitchFamily="34" charset="0"/>
                        </a:rPr>
                        <a:t> Availability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baseline="0">
                          <a:latin typeface="Open Sans" panose="020B0606030504020204" pitchFamily="34" charset="0"/>
                          <a:ea typeface="Open Sans" panose="020B0606030504020204" pitchFamily="34" charset="0"/>
                          <a:cs typeface="Open Sans" panose="020B0606030504020204" pitchFamily="34" charset="0"/>
                        </a:rPr>
                        <a:t>(PJ)</a:t>
                      </a:r>
                      <a:endParaRPr lang="en-GB" sz="1400" b="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baseline="0">
                          <a:latin typeface="Open Sans" panose="020B0606030504020204" pitchFamily="34" charset="0"/>
                          <a:ea typeface="Open Sans" panose="020B0606030504020204" pitchFamily="34" charset="0"/>
                          <a:cs typeface="Open Sans" panose="020B0606030504020204" pitchFamily="34" charset="0"/>
                        </a:rPr>
                        <a:t>Variable cost (USD/PJ)</a:t>
                      </a:r>
                      <a:endParaRPr lang="en-GB" sz="1400" b="0">
                        <a:latin typeface="Open Sans" panose="020B0606030504020204" pitchFamily="34" charset="0"/>
                        <a:ea typeface="Open Sans" panose="020B0606030504020204" pitchFamily="34" charset="0"/>
                        <a:cs typeface="Open Sans" panose="020B0606030504020204" pitchFamily="34" charset="0"/>
                      </a:endParaRPr>
                    </a:p>
                    <a:p>
                      <a:pPr algn="ctr"/>
                      <a:endParaRPr lang="en-GB" sz="14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baseline="0">
                          <a:latin typeface="Open Sans" panose="020B0606030504020204" pitchFamily="34" charset="0"/>
                          <a:ea typeface="Open Sans" panose="020B0606030504020204" pitchFamily="34" charset="0"/>
                          <a:cs typeface="Open Sans" panose="020B0606030504020204" pitchFamily="34" charset="0"/>
                        </a:rPr>
                        <a:t>Fuel use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baseline="0">
                          <a:latin typeface="Open Sans" panose="020B0606030504020204" pitchFamily="34" charset="0"/>
                          <a:ea typeface="Open Sans" panose="020B0606030504020204" pitchFamily="34" charset="0"/>
                          <a:cs typeface="Open Sans" panose="020B0606030504020204" pitchFamily="34" charset="0"/>
                        </a:rPr>
                        <a:t>(PJ of fuel/PJ electricity)</a:t>
                      </a:r>
                      <a:endParaRPr lang="en-GB" sz="1400" b="0">
                        <a:latin typeface="Open Sans" panose="020B0606030504020204" pitchFamily="34" charset="0"/>
                        <a:ea typeface="Open Sans" panose="020B0606030504020204" pitchFamily="34" charset="0"/>
                        <a:cs typeface="Open Sans" panose="020B0606030504020204" pitchFamily="34" charset="0"/>
                      </a:endParaRPr>
                    </a:p>
                    <a:p>
                      <a:pPr algn="ctr"/>
                      <a:endParaRPr lang="en-GB" sz="14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GB" sz="14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rPr>
                        <a:t>Electricity generation</a:t>
                      </a:r>
                    </a:p>
                    <a:p>
                      <a:pPr algn="ctr"/>
                      <a:r>
                        <a:rPr lang="en-GB" sz="14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rPr>
                        <a:t>variables</a:t>
                      </a:r>
                    </a:p>
                    <a:p>
                      <a:pPr algn="ctr"/>
                      <a:r>
                        <a:rPr lang="en-GB" sz="14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rPr>
                        <a:t>(PJ)</a:t>
                      </a:r>
                    </a:p>
                  </a:txBody>
                  <a:tcPr/>
                </a:tc>
                <a:extLst>
                  <a:ext uri="{0D108BD9-81ED-4DB2-BD59-A6C34878D82A}">
                    <a16:rowId xmlns:a16="http://schemas.microsoft.com/office/drawing/2014/main" val="4125312170"/>
                  </a:ext>
                </a:extLst>
              </a:tr>
              <a:tr h="526302">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Coal</a:t>
                      </a:r>
                    </a:p>
                  </a:txBody>
                  <a:tcPr/>
                </a:tc>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600</a:t>
                      </a:r>
                    </a:p>
                  </a:txBody>
                  <a:tcPr/>
                </a:tc>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350</a:t>
                      </a:r>
                    </a:p>
                    <a:p>
                      <a:pPr algn="ctr"/>
                      <a:endPar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3</a:t>
                      </a:r>
                    </a:p>
                  </a:txBody>
                  <a:tcPr/>
                </a:tc>
                <a:tc>
                  <a:txBody>
                    <a:bodyPr/>
                    <a:lstStyle/>
                    <a:p>
                      <a:pPr algn="ctr"/>
                      <a:r>
                        <a:rPr lang="en-GB" sz="1400">
                          <a:latin typeface="Open Sans" panose="020B0606030504020204" pitchFamily="34" charset="0"/>
                          <a:ea typeface="Open Sans" panose="020B0606030504020204" pitchFamily="34" charset="0"/>
                          <a:cs typeface="Open Sans" panose="020B0606030504020204" pitchFamily="34" charset="0"/>
                        </a:rPr>
                        <a:t>X</a:t>
                      </a:r>
                      <a:r>
                        <a:rPr lang="en-GB" sz="1400" baseline="-25000">
                          <a:latin typeface="Open Sans" panose="020B0606030504020204" pitchFamily="34" charset="0"/>
                          <a:ea typeface="Open Sans" panose="020B0606030504020204" pitchFamily="34" charset="0"/>
                          <a:cs typeface="Open Sans" panose="020B0606030504020204" pitchFamily="34" charset="0"/>
                        </a:rPr>
                        <a:t>CL </a:t>
                      </a:r>
                      <a:endPar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736114451"/>
                  </a:ext>
                </a:extLst>
              </a:tr>
              <a:tr h="297475">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Natural gas</a:t>
                      </a:r>
                    </a:p>
                  </a:txBody>
                  <a:tcPr/>
                </a:tc>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300</a:t>
                      </a:r>
                    </a:p>
                  </a:txBody>
                  <a:tcPr/>
                </a:tc>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300</a:t>
                      </a:r>
                    </a:p>
                  </a:txBody>
                  <a:tcPr/>
                </a:tc>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2</a:t>
                      </a:r>
                    </a:p>
                  </a:txBody>
                  <a:tcPr/>
                </a:tc>
                <a:tc>
                  <a:txBody>
                    <a:bodyPr/>
                    <a:lstStyle/>
                    <a:p>
                      <a:pPr algn="ctr"/>
                      <a:r>
                        <a:rPr lang="en-GB" sz="1400">
                          <a:latin typeface="Open Sans" panose="020B0606030504020204" pitchFamily="34" charset="0"/>
                          <a:ea typeface="Open Sans" panose="020B0606030504020204" pitchFamily="34" charset="0"/>
                          <a:cs typeface="Open Sans" panose="020B0606030504020204" pitchFamily="34" charset="0"/>
                        </a:rPr>
                        <a:t>X</a:t>
                      </a:r>
                      <a:r>
                        <a:rPr lang="en-GB" sz="1400" baseline="-25000">
                          <a:latin typeface="Open Sans" panose="020B0606030504020204" pitchFamily="34" charset="0"/>
                          <a:ea typeface="Open Sans" panose="020B0606030504020204" pitchFamily="34" charset="0"/>
                          <a:cs typeface="Open Sans" panose="020B0606030504020204" pitchFamily="34" charset="0"/>
                        </a:rPr>
                        <a:t>GS</a:t>
                      </a:r>
                      <a:endPar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676407769"/>
                  </a:ext>
                </a:extLst>
              </a:tr>
            </a:tbl>
          </a:graphicData>
        </a:graphic>
      </p:graphicFrame>
      <p:sp>
        <p:nvSpPr>
          <p:cNvPr id="36" name="Oval 35">
            <a:extLst>
              <a:ext uri="{FF2B5EF4-FFF2-40B4-BE49-F238E27FC236}">
                <a16:creationId xmlns:a16="http://schemas.microsoft.com/office/drawing/2014/main" id="{F2257A8B-44F0-C345-B4C1-8BF54E77BE38}"/>
              </a:ext>
            </a:extLst>
          </p:cNvPr>
          <p:cNvSpPr/>
          <p:nvPr/>
        </p:nvSpPr>
        <p:spPr>
          <a:xfrm>
            <a:off x="8305776" y="131389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15.mp3" descr="Lecture4_Slide15.mp3">
            <a:hlinkClick r:id="" action="ppaction://media"/>
            <a:extLst>
              <a:ext uri="{FF2B5EF4-FFF2-40B4-BE49-F238E27FC236}">
                <a16:creationId xmlns:a16="http://schemas.microsoft.com/office/drawing/2014/main" id="{25199CEA-8B7A-BD43-8D1B-81B3AE45FB7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77141" y="1385264"/>
            <a:ext cx="812800" cy="812800"/>
          </a:xfrm>
          <a:prstGeom prst="rect">
            <a:avLst/>
          </a:prstGeom>
        </p:spPr>
      </p:pic>
    </p:spTree>
    <p:extLst>
      <p:ext uri="{BB962C8B-B14F-4D97-AF65-F5344CB8AC3E}">
        <p14:creationId xmlns:p14="http://schemas.microsoft.com/office/powerpoint/2010/main" val="13748554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4.3 Impact of cost structures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16</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A simple energy system example</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36"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10514556" cy="3421930"/>
          </a:xfrm>
        </p:spPr>
        <p:txBody>
          <a:bodyPr/>
          <a:lstStyle/>
          <a:p>
            <a:r>
              <a:rPr lang="en-US"/>
              <a:t>Problem structure and data</a:t>
            </a:r>
            <a:endParaRPr lang="en-US">
              <a:solidFill>
                <a:srgbClr val="C00000"/>
              </a:solidFill>
            </a:endParaRPr>
          </a:p>
        </p:txBody>
      </p:sp>
      <p:sp>
        <p:nvSpPr>
          <p:cNvPr id="37" name="Rectangle 36"/>
          <p:cNvSpPr/>
          <p:nvPr/>
        </p:nvSpPr>
        <p:spPr>
          <a:xfrm>
            <a:off x="2614423" y="3233006"/>
            <a:ext cx="6320271" cy="2862322"/>
          </a:xfrm>
          <a:prstGeom prst="rect">
            <a:avLst/>
          </a:prstGeom>
          <a:ln w="28575"/>
        </p:spPr>
        <p:style>
          <a:lnRef idx="2">
            <a:schemeClr val="dk1"/>
          </a:lnRef>
          <a:fillRef idx="1">
            <a:schemeClr val="lt1"/>
          </a:fillRef>
          <a:effectRef idx="0">
            <a:schemeClr val="dk1"/>
          </a:effectRef>
          <a:fontRef idx="minor">
            <a:schemeClr val="dk1"/>
          </a:fontRef>
        </p:style>
        <p:txBody>
          <a:bodyPr wrap="square">
            <a:spAutoFit/>
          </a:bodyPr>
          <a:lstStyle/>
          <a:p>
            <a:r>
              <a:rPr lang="en-GB">
                <a:latin typeface="Open Sans" panose="020B0606030504020204" pitchFamily="34" charset="0"/>
                <a:ea typeface="Open Sans" panose="020B0606030504020204" pitchFamily="34" charset="0"/>
                <a:cs typeface="Open Sans" panose="020B0606030504020204" pitchFamily="34" charset="0"/>
              </a:rPr>
              <a:t>X</a:t>
            </a:r>
            <a:r>
              <a:rPr lang="en-GB" baseline="-25000">
                <a:latin typeface="Open Sans" panose="020B0606030504020204" pitchFamily="34" charset="0"/>
                <a:ea typeface="Open Sans" panose="020B0606030504020204" pitchFamily="34" charset="0"/>
                <a:cs typeface="Open Sans" panose="020B0606030504020204" pitchFamily="34" charset="0"/>
              </a:rPr>
              <a:t>CL</a:t>
            </a:r>
            <a:r>
              <a:rPr lang="en-GB">
                <a:latin typeface="Open Sans" panose="020B0606030504020204" pitchFamily="34" charset="0"/>
                <a:ea typeface="Open Sans" panose="020B0606030504020204" pitchFamily="34" charset="0"/>
                <a:cs typeface="Open Sans" panose="020B0606030504020204" pitchFamily="34" charset="0"/>
              </a:rPr>
              <a:t> = Electricity generation variable (in PJ) for coal PP</a:t>
            </a:r>
          </a:p>
          <a:p>
            <a:r>
              <a:rPr lang="en-GB">
                <a:latin typeface="Open Sans" panose="020B0606030504020204" pitchFamily="34" charset="0"/>
                <a:ea typeface="Open Sans" panose="020B0606030504020204" pitchFamily="34" charset="0"/>
                <a:cs typeface="Open Sans" panose="020B0606030504020204" pitchFamily="34" charset="0"/>
              </a:rPr>
              <a:t>X</a:t>
            </a:r>
            <a:r>
              <a:rPr lang="en-GB" baseline="-25000">
                <a:latin typeface="Open Sans" panose="020B0606030504020204" pitchFamily="34" charset="0"/>
                <a:ea typeface="Open Sans" panose="020B0606030504020204" pitchFamily="34" charset="0"/>
                <a:cs typeface="Open Sans" panose="020B0606030504020204" pitchFamily="34" charset="0"/>
              </a:rPr>
              <a:t>GS</a:t>
            </a:r>
            <a:r>
              <a:rPr lang="en-GB">
                <a:latin typeface="Open Sans" panose="020B0606030504020204" pitchFamily="34" charset="0"/>
                <a:ea typeface="Open Sans" panose="020B0606030504020204" pitchFamily="34" charset="0"/>
                <a:cs typeface="Open Sans" panose="020B0606030504020204" pitchFamily="34" charset="0"/>
              </a:rPr>
              <a:t> = Electricity generation variable (in PJ) for Gas PP </a:t>
            </a:r>
          </a:p>
          <a:p>
            <a:endParaRPr lang="en-GB">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Total yearly demand: 250 PJ</a:t>
            </a:r>
          </a:p>
          <a:p>
            <a:endParaRPr lang="en-GB">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Availability of Coal: 600 PJ/Year</a:t>
            </a:r>
          </a:p>
          <a:p>
            <a:r>
              <a:rPr lang="en-GB">
                <a:latin typeface="Open Sans" panose="020B0606030504020204" pitchFamily="34" charset="0"/>
                <a:ea typeface="Open Sans" panose="020B0606030504020204" pitchFamily="34" charset="0"/>
                <a:cs typeface="Open Sans" panose="020B0606030504020204" pitchFamily="34" charset="0"/>
              </a:rPr>
              <a:t>Availability of Gas:  300 PJ/Year</a:t>
            </a:r>
          </a:p>
          <a:p>
            <a:endParaRPr lang="en-GB">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Cost of using the coal power plant: 350 * XCL      </a:t>
            </a:r>
          </a:p>
          <a:p>
            <a:r>
              <a:rPr lang="en-US">
                <a:latin typeface="Open Sans" panose="020B0606030504020204" pitchFamily="34" charset="0"/>
                <a:ea typeface="Open Sans" panose="020B0606030504020204" pitchFamily="34" charset="0"/>
                <a:cs typeface="Open Sans" panose="020B0606030504020204" pitchFamily="34" charset="0"/>
              </a:rPr>
              <a:t>Cost of using the coal power plant: 300 * XGS</a:t>
            </a:r>
          </a:p>
        </p:txBody>
      </p:sp>
      <p:sp>
        <p:nvSpPr>
          <p:cNvPr id="10" name="Oval 9">
            <a:extLst>
              <a:ext uri="{FF2B5EF4-FFF2-40B4-BE49-F238E27FC236}">
                <a16:creationId xmlns:a16="http://schemas.microsoft.com/office/drawing/2014/main" id="{7E22F3FB-F4AD-9146-A644-C33C85669E80}"/>
              </a:ext>
            </a:extLst>
          </p:cNvPr>
          <p:cNvSpPr/>
          <p:nvPr/>
        </p:nvSpPr>
        <p:spPr>
          <a:xfrm>
            <a:off x="8305776" y="131389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16.mp3" descr="Lecture4_Slide16.mp3">
            <a:hlinkClick r:id="" action="ppaction://media"/>
            <a:extLst>
              <a:ext uri="{FF2B5EF4-FFF2-40B4-BE49-F238E27FC236}">
                <a16:creationId xmlns:a16="http://schemas.microsoft.com/office/drawing/2014/main" id="{8144F9FA-D5B9-7C4F-93DA-279EC2D607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7141" y="1381436"/>
            <a:ext cx="812800" cy="812800"/>
          </a:xfrm>
          <a:prstGeom prst="rect">
            <a:avLst/>
          </a:prstGeom>
        </p:spPr>
      </p:pic>
    </p:spTree>
    <p:extLst>
      <p:ext uri="{BB962C8B-B14F-4D97-AF65-F5344CB8AC3E}">
        <p14:creationId xmlns:p14="http://schemas.microsoft.com/office/powerpoint/2010/main" val="32686465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53968" fill="hold"/>
                                        <p:tgtEl>
                                          <p:spTgt spid="2"/>
                                        </p:tgtEl>
                                      </p:cBhvr>
                                    </p:cmd>
                                  </p:childTnLst>
                                </p:cTn>
                              </p:par>
                            </p:childTnLst>
                          </p:cTn>
                        </p:par>
                      </p:childTnLst>
                    </p:cTn>
                  </p:par>
                </p:childTnLst>
              </p:cTn>
              <p:nextCondLst>
                <p:cond evt="onClick" delay="0">
                  <p:tgtEl>
                    <p:spTgt spid="2"/>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4.3 Impact of cost structures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17</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A simple energy system example</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36"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10514556" cy="3421930"/>
          </a:xfrm>
        </p:spPr>
        <p:txBody>
          <a:bodyPr/>
          <a:lstStyle/>
          <a:p>
            <a:r>
              <a:rPr lang="en-US"/>
              <a:t>Mathematical formulation</a:t>
            </a:r>
            <a:endParaRPr lang="en-US">
              <a:solidFill>
                <a:srgbClr val="C00000"/>
              </a:solidFill>
            </a:endParaRPr>
          </a:p>
        </p:txBody>
      </p:sp>
      <p:sp>
        <p:nvSpPr>
          <p:cNvPr id="8" name="TextBox 7"/>
          <p:cNvSpPr txBox="1"/>
          <p:nvPr/>
        </p:nvSpPr>
        <p:spPr>
          <a:xfrm>
            <a:off x="3523147" y="3316967"/>
            <a:ext cx="5375135" cy="2585323"/>
          </a:xfrm>
          <a:prstGeom prst="rect">
            <a:avLst/>
          </a:prstGeom>
          <a:ln w="28575"/>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defPPr>
              <a:defRPr lang="en-US"/>
            </a:defPPr>
            <a:lvl1pPr>
              <a:defRPr>
                <a:solidFill>
                  <a:schemeClr val="dk1"/>
                </a:solidFill>
                <a:latin typeface="Roboto" panose="02000000000000000000" pitchFamily="2" charset="0"/>
                <a:ea typeface="Roboto"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b="1">
                <a:latin typeface="Open Sans"/>
                <a:ea typeface="Open Sans"/>
                <a:cs typeface="Open Sans"/>
              </a:rPr>
              <a:t>Objective function</a:t>
            </a:r>
            <a:r>
              <a:rPr lang="en-GB">
                <a:latin typeface="Open Sans"/>
                <a:ea typeface="Open Sans"/>
                <a:cs typeface="Open Sans"/>
              </a:rPr>
              <a:t>: Minimize total electricity production cost</a:t>
            </a:r>
          </a:p>
          <a:p>
            <a:r>
              <a:rPr lang="en-GB">
                <a:latin typeface="Open Sans" panose="020B0606030504020204" pitchFamily="34" charset="0"/>
                <a:ea typeface="Open Sans" panose="020B0606030504020204" pitchFamily="34" charset="0"/>
                <a:cs typeface="Open Sans" panose="020B0606030504020204" pitchFamily="34" charset="0"/>
              </a:rPr>
              <a:t>   </a:t>
            </a:r>
          </a:p>
          <a:p>
            <a:r>
              <a:rPr lang="en-GB" b="1">
                <a:latin typeface="Open Sans"/>
                <a:ea typeface="Open Sans"/>
                <a:cs typeface="Open Sans"/>
              </a:rPr>
              <a:t>Minimize total cost (Z) </a:t>
            </a:r>
            <a:r>
              <a:rPr lang="en-GB">
                <a:latin typeface="Open Sans"/>
                <a:ea typeface="Open Sans"/>
                <a:cs typeface="Open Sans"/>
              </a:rPr>
              <a:t>= 350 * X</a:t>
            </a:r>
            <a:r>
              <a:rPr lang="en-GB" baseline="-25000">
                <a:latin typeface="Open Sans"/>
                <a:ea typeface="Open Sans"/>
                <a:cs typeface="Open Sans"/>
              </a:rPr>
              <a:t>CL</a:t>
            </a:r>
            <a:r>
              <a:rPr lang="en-GB">
                <a:latin typeface="Open Sans"/>
                <a:ea typeface="Open Sans"/>
                <a:cs typeface="Open Sans"/>
              </a:rPr>
              <a:t> + 300 * X</a:t>
            </a:r>
            <a:r>
              <a:rPr lang="en-GB" baseline="-25000">
                <a:latin typeface="Open Sans"/>
                <a:ea typeface="Open Sans"/>
                <a:cs typeface="Open Sans"/>
              </a:rPr>
              <a:t>GS</a:t>
            </a:r>
            <a:r>
              <a:rPr lang="en-GB">
                <a:latin typeface="Open Sans"/>
                <a:ea typeface="Open Sans"/>
                <a:cs typeface="Open Sans"/>
              </a:rPr>
              <a:t> </a:t>
            </a:r>
            <a:endParaRPr lang="en-GB">
              <a:latin typeface="Open Sans" panose="020B0606030504020204" pitchFamily="34" charset="0"/>
              <a:ea typeface="Open Sans" panose="020B0606030504020204" pitchFamily="34" charset="0"/>
              <a:cs typeface="Open Sans" panose="020B0606030504020204" pitchFamily="34" charset="0"/>
            </a:endParaRPr>
          </a:p>
          <a:p>
            <a:endParaRPr lang="sv-SE">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Demand constraint: X</a:t>
            </a:r>
            <a:r>
              <a:rPr lang="en-GB" baseline="-25000">
                <a:latin typeface="Open Sans" panose="020B0606030504020204" pitchFamily="34" charset="0"/>
                <a:ea typeface="Open Sans" panose="020B0606030504020204" pitchFamily="34" charset="0"/>
                <a:cs typeface="Open Sans" panose="020B0606030504020204" pitchFamily="34" charset="0"/>
              </a:rPr>
              <a:t>CL</a:t>
            </a:r>
            <a:r>
              <a:rPr lang="en-GB">
                <a:latin typeface="Open Sans" panose="020B0606030504020204" pitchFamily="34" charset="0"/>
                <a:ea typeface="Open Sans" panose="020B0606030504020204" pitchFamily="34" charset="0"/>
                <a:cs typeface="Open Sans" panose="020B0606030504020204" pitchFamily="34" charset="0"/>
              </a:rPr>
              <a:t> + X</a:t>
            </a:r>
            <a:r>
              <a:rPr lang="en-GB" baseline="-25000">
                <a:latin typeface="Open Sans" panose="020B0606030504020204" pitchFamily="34" charset="0"/>
                <a:ea typeface="Open Sans" panose="020B0606030504020204" pitchFamily="34" charset="0"/>
                <a:cs typeface="Open Sans" panose="020B0606030504020204" pitchFamily="34" charset="0"/>
              </a:rPr>
              <a:t>GS</a:t>
            </a:r>
            <a:r>
              <a:rPr lang="en-GB">
                <a:latin typeface="Open Sans" panose="020B0606030504020204" pitchFamily="34" charset="0"/>
                <a:ea typeface="Open Sans" panose="020B0606030504020204" pitchFamily="34" charset="0"/>
                <a:cs typeface="Open Sans" panose="020B0606030504020204" pitchFamily="34" charset="0"/>
              </a:rPr>
              <a:t>  ≥  250</a:t>
            </a:r>
          </a:p>
          <a:p>
            <a:r>
              <a:rPr lang="en-GB">
                <a:latin typeface="Open Sans" panose="020B0606030504020204" pitchFamily="34" charset="0"/>
                <a:ea typeface="Open Sans" panose="020B0606030504020204" pitchFamily="34" charset="0"/>
                <a:cs typeface="Open Sans" panose="020B0606030504020204" pitchFamily="34" charset="0"/>
              </a:rPr>
              <a:t>Coal availability constraint:  3* X</a:t>
            </a:r>
            <a:r>
              <a:rPr lang="en-GB" baseline="-25000">
                <a:latin typeface="Open Sans" panose="020B0606030504020204" pitchFamily="34" charset="0"/>
                <a:ea typeface="Open Sans" panose="020B0606030504020204" pitchFamily="34" charset="0"/>
                <a:cs typeface="Open Sans" panose="020B0606030504020204" pitchFamily="34" charset="0"/>
              </a:rPr>
              <a:t>CL</a:t>
            </a:r>
            <a:r>
              <a:rPr lang="en-GB">
                <a:latin typeface="Open Sans" panose="020B0606030504020204" pitchFamily="34" charset="0"/>
                <a:ea typeface="Open Sans" panose="020B0606030504020204" pitchFamily="34" charset="0"/>
                <a:cs typeface="Open Sans" panose="020B0606030504020204" pitchFamily="34" charset="0"/>
              </a:rPr>
              <a:t> ≤  600</a:t>
            </a:r>
          </a:p>
          <a:p>
            <a:r>
              <a:rPr lang="en-GB">
                <a:latin typeface="Open Sans" panose="020B0606030504020204" pitchFamily="34" charset="0"/>
                <a:ea typeface="Open Sans" panose="020B0606030504020204" pitchFamily="34" charset="0"/>
                <a:cs typeface="Open Sans" panose="020B0606030504020204" pitchFamily="34" charset="0"/>
              </a:rPr>
              <a:t>Gas availability constraint:   2* X</a:t>
            </a:r>
            <a:r>
              <a:rPr lang="en-GB" baseline="-25000">
                <a:latin typeface="Open Sans" panose="020B0606030504020204" pitchFamily="34" charset="0"/>
                <a:ea typeface="Open Sans" panose="020B0606030504020204" pitchFamily="34" charset="0"/>
                <a:cs typeface="Open Sans" panose="020B0606030504020204" pitchFamily="34" charset="0"/>
              </a:rPr>
              <a:t>GS</a:t>
            </a:r>
            <a:r>
              <a:rPr lang="en-GB">
                <a:latin typeface="Open Sans" panose="020B0606030504020204" pitchFamily="34" charset="0"/>
                <a:ea typeface="Open Sans" panose="020B0606030504020204" pitchFamily="34" charset="0"/>
                <a:cs typeface="Open Sans" panose="020B0606030504020204" pitchFamily="34" charset="0"/>
              </a:rPr>
              <a:t>   ≤  300</a:t>
            </a:r>
          </a:p>
          <a:p>
            <a:r>
              <a:rPr lang="en-GB">
                <a:latin typeface="Open Sans" panose="020B0606030504020204" pitchFamily="34" charset="0"/>
                <a:ea typeface="Open Sans" panose="020B0606030504020204" pitchFamily="34" charset="0"/>
                <a:cs typeface="Open Sans" panose="020B0606030504020204" pitchFamily="34" charset="0"/>
              </a:rPr>
              <a:t>Positive production constraint: XCL ≥ 0, XGS ≥ 0</a:t>
            </a:r>
          </a:p>
        </p:txBody>
      </p:sp>
      <p:sp>
        <p:nvSpPr>
          <p:cNvPr id="10" name="Oval 9">
            <a:extLst>
              <a:ext uri="{FF2B5EF4-FFF2-40B4-BE49-F238E27FC236}">
                <a16:creationId xmlns:a16="http://schemas.microsoft.com/office/drawing/2014/main" id="{434674A7-3074-F84D-872B-7E80DE46A2A1}"/>
              </a:ext>
            </a:extLst>
          </p:cNvPr>
          <p:cNvSpPr/>
          <p:nvPr/>
        </p:nvSpPr>
        <p:spPr>
          <a:xfrm>
            <a:off x="8305776" y="131389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17.mp3" descr="Lecture4_Slide17.mp3">
            <a:hlinkClick r:id="" action="ppaction://media"/>
            <a:extLst>
              <a:ext uri="{FF2B5EF4-FFF2-40B4-BE49-F238E27FC236}">
                <a16:creationId xmlns:a16="http://schemas.microsoft.com/office/drawing/2014/main" id="{1361FEC2-E06A-8B41-99F3-46FFC7C205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7141" y="1385264"/>
            <a:ext cx="812800" cy="812800"/>
          </a:xfrm>
          <a:prstGeom prst="rect">
            <a:avLst/>
          </a:prstGeom>
        </p:spPr>
      </p:pic>
    </p:spTree>
    <p:extLst>
      <p:ext uri="{BB962C8B-B14F-4D97-AF65-F5344CB8AC3E}">
        <p14:creationId xmlns:p14="http://schemas.microsoft.com/office/powerpoint/2010/main" val="5944103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67239" fill="hold"/>
                                        <p:tgtEl>
                                          <p:spTgt spid="2"/>
                                        </p:tgtEl>
                                      </p:cBhvr>
                                    </p:cmd>
                                  </p:childTnLst>
                                </p:cTn>
                              </p:par>
                            </p:childTnLst>
                          </p:cTn>
                        </p:par>
                      </p:childTnLst>
                    </p:cTn>
                  </p:par>
                </p:childTnLst>
              </p:cTn>
              <p:nextCondLst>
                <p:cond evt="onClick" delay="0">
                  <p:tgtEl>
                    <p:spTgt spid="2"/>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4.3 Impact of cost structures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18</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A simple energy system example</a:t>
            </a:r>
          </a:p>
        </p:txBody>
      </p:sp>
      <p:sp>
        <p:nvSpPr>
          <p:cNvPr id="11" name="TextBox 10"/>
          <p:cNvSpPr txBox="1"/>
          <p:nvPr/>
        </p:nvSpPr>
        <p:spPr>
          <a:xfrm>
            <a:off x="733551" y="3135534"/>
            <a:ext cx="5190561" cy="2585323"/>
          </a:xfrm>
          <a:prstGeom prst="rect">
            <a:avLst/>
          </a:prstGeom>
          <a:ln w="28575"/>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a:defRPr>
                <a:solidFill>
                  <a:schemeClr val="dk1"/>
                </a:solidFill>
                <a:latin typeface="Roboto" panose="02000000000000000000" pitchFamily="2" charset="0"/>
                <a:ea typeface="Roboto"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endParaRPr lang="sv-SE">
              <a:latin typeface="Open Sans" panose="020B0606030504020204" pitchFamily="34" charset="0"/>
              <a:ea typeface="Open Sans" panose="020B0606030504020204" pitchFamily="34" charset="0"/>
              <a:cs typeface="Open Sans" panose="020B0606030504020204" pitchFamily="34" charset="0"/>
            </a:endParaRPr>
          </a:p>
          <a:p>
            <a:r>
              <a:rPr lang="en-GB"/>
              <a:t>X</a:t>
            </a:r>
            <a:r>
              <a:rPr lang="en-GB" baseline="-25000"/>
              <a:t>CL</a:t>
            </a:r>
            <a:r>
              <a:rPr lang="en-GB"/>
              <a:t> ≥ 0, X</a:t>
            </a:r>
            <a:r>
              <a:rPr lang="en-GB" baseline="-25000"/>
              <a:t>GS</a:t>
            </a:r>
            <a:r>
              <a:rPr lang="en-GB"/>
              <a:t> ≥ 0</a:t>
            </a:r>
          </a:p>
          <a:p>
            <a:endParaRPr lang="en-GB"/>
          </a:p>
          <a:p>
            <a:r>
              <a:rPr lang="en-GB"/>
              <a:t>Demand constraint: X</a:t>
            </a:r>
            <a:r>
              <a:rPr lang="en-GB" baseline="-25000"/>
              <a:t>CL</a:t>
            </a:r>
            <a:r>
              <a:rPr lang="en-GB"/>
              <a:t> + X</a:t>
            </a:r>
            <a:r>
              <a:rPr lang="en-GB" baseline="-25000"/>
              <a:t>GS</a:t>
            </a:r>
            <a:r>
              <a:rPr lang="en-GB"/>
              <a:t>  ≥  250</a:t>
            </a:r>
          </a:p>
          <a:p>
            <a:endParaRPr lang="en-GB"/>
          </a:p>
          <a:p>
            <a:r>
              <a:rPr lang="en-GB"/>
              <a:t>Gas availability constraint:   2* X</a:t>
            </a:r>
            <a:r>
              <a:rPr lang="en-GB" baseline="-25000"/>
              <a:t>GS</a:t>
            </a:r>
            <a:r>
              <a:rPr lang="en-GB"/>
              <a:t>   ≤  300</a:t>
            </a:r>
          </a:p>
          <a:p>
            <a:endParaRPr lang="sv-SE"/>
          </a:p>
          <a:p>
            <a:r>
              <a:rPr lang="en-GB"/>
              <a:t>Coal availability constraint:  3* X</a:t>
            </a:r>
            <a:r>
              <a:rPr lang="en-GB" baseline="-25000"/>
              <a:t>CL</a:t>
            </a:r>
            <a:r>
              <a:rPr lang="en-GB"/>
              <a:t> ≤  600</a:t>
            </a:r>
          </a:p>
          <a:p>
            <a:endParaRPr lang="en-GB"/>
          </a:p>
        </p:txBody>
      </p:sp>
      <p:pic>
        <p:nvPicPr>
          <p:cNvPr id="65" name="Picture 64"/>
          <p:cNvPicPr>
            <a:picLocks noChangeAspect="1"/>
          </p:cNvPicPr>
          <p:nvPr/>
        </p:nvPicPr>
        <p:blipFill>
          <a:blip r:embed="rId5"/>
          <a:stretch>
            <a:fillRect/>
          </a:stretch>
        </p:blipFill>
        <p:spPr>
          <a:xfrm>
            <a:off x="6672743" y="2592251"/>
            <a:ext cx="4397968" cy="3671888"/>
          </a:xfrm>
          <a:prstGeom prst="rect">
            <a:avLst/>
          </a:prstGeom>
        </p:spPr>
      </p:pic>
      <p:grpSp>
        <p:nvGrpSpPr>
          <p:cNvPr id="61" name="Group 60"/>
          <p:cNvGrpSpPr/>
          <p:nvPr/>
        </p:nvGrpSpPr>
        <p:grpSpPr>
          <a:xfrm>
            <a:off x="1073510" y="2652947"/>
            <a:ext cx="10153430" cy="361754"/>
            <a:chOff x="1248502" y="2402875"/>
            <a:chExt cx="10153430" cy="361754"/>
          </a:xfrm>
        </p:grpSpPr>
        <p:sp>
          <p:nvSpPr>
            <p:cNvPr id="62" name="TextBox 61"/>
            <p:cNvSpPr txBox="1"/>
            <p:nvPr/>
          </p:nvSpPr>
          <p:spPr>
            <a:xfrm>
              <a:off x="1248502" y="2402875"/>
              <a:ext cx="3849364" cy="338554"/>
            </a:xfrm>
            <a:prstGeom prst="rect">
              <a:avLst/>
            </a:prstGeom>
            <a:noFill/>
          </p:spPr>
          <p:txBody>
            <a:bodyPr wrap="square" rtlCol="0">
              <a:spAutoFit/>
            </a:bodyPr>
            <a:lstStyle/>
            <a:p>
              <a:pPr algn="ctr"/>
              <a:r>
                <a:rPr lang="en-GB" sz="1600" b="1">
                  <a:latin typeface="Open Sans" panose="020B0606030504020204" pitchFamily="34" charset="0"/>
                  <a:ea typeface="Open Sans" panose="020B0606030504020204" pitchFamily="34" charset="0"/>
                  <a:cs typeface="Open Sans" panose="020B0606030504020204" pitchFamily="34" charset="0"/>
                </a:rPr>
                <a:t>Mathematical formulation</a:t>
              </a:r>
            </a:p>
          </p:txBody>
        </p:sp>
        <p:sp>
          <p:nvSpPr>
            <p:cNvPr id="63" name="TextBox 62"/>
            <p:cNvSpPr txBox="1"/>
            <p:nvPr/>
          </p:nvSpPr>
          <p:spPr>
            <a:xfrm>
              <a:off x="7053860" y="2426075"/>
              <a:ext cx="4348072" cy="338554"/>
            </a:xfrm>
            <a:prstGeom prst="rect">
              <a:avLst/>
            </a:prstGeom>
            <a:noFill/>
          </p:spPr>
          <p:txBody>
            <a:bodyPr wrap="square" rtlCol="0">
              <a:spAutoFit/>
            </a:bodyPr>
            <a:lstStyle/>
            <a:p>
              <a:pPr algn="ctr"/>
              <a:r>
                <a:rPr lang="en-GB" sz="1600" b="1">
                  <a:latin typeface="Open Sans" panose="020B0606030504020204" pitchFamily="34" charset="0"/>
                  <a:ea typeface="Open Sans" panose="020B0606030504020204" pitchFamily="34" charset="0"/>
                  <a:cs typeface="Open Sans" panose="020B0606030504020204" pitchFamily="34" charset="0"/>
                </a:rPr>
                <a:t>Graphical representation</a:t>
              </a:r>
            </a:p>
          </p:txBody>
        </p:sp>
      </p:grpSp>
      <p:sp>
        <p:nvSpPr>
          <p:cNvPr id="10" name="Oval 9">
            <a:extLst>
              <a:ext uri="{FF2B5EF4-FFF2-40B4-BE49-F238E27FC236}">
                <a16:creationId xmlns:a16="http://schemas.microsoft.com/office/drawing/2014/main" id="{60728B56-0D24-0648-88BA-DA1896F40444}"/>
              </a:ext>
            </a:extLst>
          </p:cNvPr>
          <p:cNvSpPr/>
          <p:nvPr/>
        </p:nvSpPr>
        <p:spPr>
          <a:xfrm>
            <a:off x="8305776" y="131389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18.mp3" descr="Lecture4_Slide18.mp3">
            <a:hlinkClick r:id="" action="ppaction://media"/>
            <a:extLst>
              <a:ext uri="{FF2B5EF4-FFF2-40B4-BE49-F238E27FC236}">
                <a16:creationId xmlns:a16="http://schemas.microsoft.com/office/drawing/2014/main" id="{81A5AED3-CB6A-2D43-A6C6-25C25ADBEF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77141" y="1385264"/>
            <a:ext cx="812800" cy="812800"/>
          </a:xfrm>
          <a:prstGeom prst="rect">
            <a:avLst/>
          </a:prstGeom>
        </p:spPr>
      </p:pic>
    </p:spTree>
    <p:extLst>
      <p:ext uri="{BB962C8B-B14F-4D97-AF65-F5344CB8AC3E}">
        <p14:creationId xmlns:p14="http://schemas.microsoft.com/office/powerpoint/2010/main" val="651560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3608"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4.3 Impact of cost structures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19</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A simple energy system example</a:t>
            </a:r>
          </a:p>
        </p:txBody>
      </p:sp>
      <p:pic>
        <p:nvPicPr>
          <p:cNvPr id="65" name="Picture 64"/>
          <p:cNvPicPr>
            <a:picLocks noChangeAspect="1"/>
          </p:cNvPicPr>
          <p:nvPr/>
        </p:nvPicPr>
        <p:blipFill>
          <a:blip r:embed="rId5"/>
          <a:stretch>
            <a:fillRect/>
          </a:stretch>
        </p:blipFill>
        <p:spPr>
          <a:xfrm>
            <a:off x="6672743" y="2592251"/>
            <a:ext cx="4397968" cy="3671888"/>
          </a:xfrm>
          <a:prstGeom prst="rect">
            <a:avLst/>
          </a:prstGeom>
        </p:spPr>
      </p:pic>
      <p:grpSp>
        <p:nvGrpSpPr>
          <p:cNvPr id="61" name="Group 60"/>
          <p:cNvGrpSpPr/>
          <p:nvPr/>
        </p:nvGrpSpPr>
        <p:grpSpPr>
          <a:xfrm>
            <a:off x="1073510" y="2652947"/>
            <a:ext cx="10153430" cy="361754"/>
            <a:chOff x="1248502" y="2402875"/>
            <a:chExt cx="10153430" cy="361754"/>
          </a:xfrm>
        </p:grpSpPr>
        <p:sp>
          <p:nvSpPr>
            <p:cNvPr id="62" name="TextBox 61"/>
            <p:cNvSpPr txBox="1"/>
            <p:nvPr/>
          </p:nvSpPr>
          <p:spPr>
            <a:xfrm>
              <a:off x="1248502" y="2402875"/>
              <a:ext cx="3849364" cy="338554"/>
            </a:xfrm>
            <a:prstGeom prst="rect">
              <a:avLst/>
            </a:prstGeom>
            <a:noFill/>
          </p:spPr>
          <p:txBody>
            <a:bodyPr wrap="square" rtlCol="0">
              <a:spAutoFit/>
            </a:bodyPr>
            <a:lstStyle/>
            <a:p>
              <a:pPr algn="ctr"/>
              <a:r>
                <a:rPr lang="en-GB" sz="1600" b="1">
                  <a:latin typeface="Open Sans" panose="020B0606030504020204" pitchFamily="34" charset="0"/>
                  <a:ea typeface="Open Sans" panose="020B0606030504020204" pitchFamily="34" charset="0"/>
                  <a:cs typeface="Open Sans" panose="020B0606030504020204" pitchFamily="34" charset="0"/>
                </a:rPr>
                <a:t>Solution pool</a:t>
              </a:r>
            </a:p>
          </p:txBody>
        </p:sp>
        <p:sp>
          <p:nvSpPr>
            <p:cNvPr id="63" name="TextBox 62"/>
            <p:cNvSpPr txBox="1"/>
            <p:nvPr/>
          </p:nvSpPr>
          <p:spPr>
            <a:xfrm>
              <a:off x="7053860" y="2426075"/>
              <a:ext cx="4348072" cy="338554"/>
            </a:xfrm>
            <a:prstGeom prst="rect">
              <a:avLst/>
            </a:prstGeom>
            <a:noFill/>
          </p:spPr>
          <p:txBody>
            <a:bodyPr wrap="square" rtlCol="0">
              <a:spAutoFit/>
            </a:bodyPr>
            <a:lstStyle/>
            <a:p>
              <a:pPr algn="ctr"/>
              <a:r>
                <a:rPr lang="en-GB" sz="1600" b="1">
                  <a:latin typeface="Open Sans" panose="020B0606030504020204" pitchFamily="34" charset="0"/>
                  <a:ea typeface="Open Sans" panose="020B0606030504020204" pitchFamily="34" charset="0"/>
                  <a:cs typeface="Open Sans" panose="020B0606030504020204" pitchFamily="34" charset="0"/>
                </a:rPr>
                <a:t>Graphical representation</a:t>
              </a:r>
            </a:p>
          </p:txBody>
        </p:sp>
      </p:grpSp>
      <p:grpSp>
        <p:nvGrpSpPr>
          <p:cNvPr id="10" name="Group 9"/>
          <p:cNvGrpSpPr/>
          <p:nvPr/>
        </p:nvGrpSpPr>
        <p:grpSpPr>
          <a:xfrm>
            <a:off x="914700" y="2953931"/>
            <a:ext cx="4026740" cy="2436685"/>
            <a:chOff x="476853" y="3551813"/>
            <a:chExt cx="4026740" cy="2436685"/>
          </a:xfrm>
        </p:grpSpPr>
        <p:sp>
          <p:nvSpPr>
            <p:cNvPr id="12" name="Isosceles Triangle 11"/>
            <p:cNvSpPr/>
            <p:nvPr/>
          </p:nvSpPr>
          <p:spPr>
            <a:xfrm rot="2613863">
              <a:off x="1505928" y="3551813"/>
              <a:ext cx="2531376" cy="1294845"/>
            </a:xfrm>
            <a:prstGeom prst="triangle">
              <a:avLst>
                <a:gd name="adj" fmla="val 53194"/>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9F0DF"/>
                </a:solidFill>
                <a:effectLst/>
                <a:uLnTx/>
                <a:uFillTx/>
                <a:latin typeface="Arial"/>
                <a:ea typeface="+mn-ea"/>
                <a:cs typeface="+mn-cs"/>
              </a:endParaRPr>
            </a:p>
          </p:txBody>
        </p:sp>
        <p:sp>
          <p:nvSpPr>
            <p:cNvPr id="13" name="TextBox 12"/>
            <p:cNvSpPr txBox="1"/>
            <p:nvPr/>
          </p:nvSpPr>
          <p:spPr>
            <a:xfrm>
              <a:off x="3273197" y="3644922"/>
              <a:ext cx="1230396" cy="338554"/>
            </a:xfrm>
            <a:prstGeom prst="rect">
              <a:avLst/>
            </a:prstGeom>
            <a:noFill/>
          </p:spPr>
          <p:txBody>
            <a:bodyPr wrap="square" rtlCol="0">
              <a:spAutoFit/>
            </a:bodyPr>
            <a:lstStyle/>
            <a:p>
              <a:r>
                <a:rPr lang="en-GB" sz="1600">
                  <a:latin typeface="Open Sans" panose="020B0606030504020204" pitchFamily="34" charset="0"/>
                  <a:ea typeface="Open Sans" panose="020B0606030504020204" pitchFamily="34" charset="0"/>
                  <a:cs typeface="Open Sans" panose="020B0606030504020204" pitchFamily="34" charset="0"/>
                </a:rPr>
                <a:t>(150,200)</a:t>
              </a:r>
            </a:p>
          </p:txBody>
        </p:sp>
        <p:sp>
          <p:nvSpPr>
            <p:cNvPr id="14" name="TextBox 13"/>
            <p:cNvSpPr txBox="1"/>
            <p:nvPr/>
          </p:nvSpPr>
          <p:spPr>
            <a:xfrm>
              <a:off x="3050759" y="5649944"/>
              <a:ext cx="1230396" cy="338554"/>
            </a:xfrm>
            <a:prstGeom prst="rect">
              <a:avLst/>
            </a:prstGeom>
            <a:noFill/>
          </p:spPr>
          <p:txBody>
            <a:bodyPr wrap="square" rtlCol="0">
              <a:spAutoFit/>
            </a:bodyPr>
            <a:lstStyle/>
            <a:p>
              <a:r>
                <a:rPr lang="en-GB" sz="1600" b="1">
                  <a:latin typeface="Open Sans" panose="020B0606030504020204" pitchFamily="34" charset="0"/>
                  <a:ea typeface="Open Sans" panose="020B0606030504020204" pitchFamily="34" charset="0"/>
                  <a:cs typeface="Open Sans" panose="020B0606030504020204" pitchFamily="34" charset="0"/>
                </a:rPr>
                <a:t>(150,100)</a:t>
              </a:r>
            </a:p>
          </p:txBody>
        </p:sp>
        <p:sp>
          <p:nvSpPr>
            <p:cNvPr id="15" name="TextBox 14"/>
            <p:cNvSpPr txBox="1"/>
            <p:nvPr/>
          </p:nvSpPr>
          <p:spPr>
            <a:xfrm>
              <a:off x="476853" y="3631211"/>
              <a:ext cx="1230396" cy="338554"/>
            </a:xfrm>
            <a:prstGeom prst="rect">
              <a:avLst/>
            </a:prstGeom>
            <a:noFill/>
          </p:spPr>
          <p:txBody>
            <a:bodyPr wrap="square" rtlCol="0">
              <a:spAutoFit/>
            </a:bodyPr>
            <a:lstStyle/>
            <a:p>
              <a:r>
                <a:rPr lang="en-GB" sz="1600">
                  <a:latin typeface="Open Sans" panose="020B0606030504020204" pitchFamily="34" charset="0"/>
                  <a:ea typeface="Open Sans" panose="020B0606030504020204" pitchFamily="34" charset="0"/>
                  <a:cs typeface="Open Sans" panose="020B0606030504020204" pitchFamily="34" charset="0"/>
                </a:rPr>
                <a:t>(50,200)</a:t>
              </a:r>
            </a:p>
          </p:txBody>
        </p:sp>
      </p:grpSp>
      <p:sp>
        <p:nvSpPr>
          <p:cNvPr id="17" name="TextBox 16"/>
          <p:cNvSpPr txBox="1"/>
          <p:nvPr/>
        </p:nvSpPr>
        <p:spPr>
          <a:xfrm>
            <a:off x="1239518" y="5606760"/>
            <a:ext cx="3789678" cy="861774"/>
          </a:xfrm>
          <a:prstGeom prst="rect">
            <a:avLst/>
          </a:prstGeom>
          <a:noFill/>
        </p:spPr>
        <p:txBody>
          <a:bodyPr wrap="square" rtlCol="0">
            <a:spAutoFit/>
          </a:bodyPr>
          <a:lstStyle/>
          <a:p>
            <a:pPr algn="ctr"/>
            <a:r>
              <a:rPr lang="en-GB" sz="1600" b="1">
                <a:latin typeface="Open Sans" panose="020B0606030504020204" pitchFamily="34" charset="0"/>
                <a:ea typeface="Open Sans" panose="020B0606030504020204" pitchFamily="34" charset="0"/>
                <a:cs typeface="Open Sans" panose="020B0606030504020204" pitchFamily="34" charset="0"/>
              </a:rPr>
              <a:t>Cost minimization</a:t>
            </a:r>
          </a:p>
          <a:p>
            <a:pPr algn="ctr"/>
            <a:r>
              <a:rPr lang="en-GB" sz="1600">
                <a:latin typeface="Open Sans" panose="020B0606030504020204" pitchFamily="34" charset="0"/>
                <a:ea typeface="Open Sans" panose="020B0606030504020204" pitchFamily="34" charset="0"/>
                <a:cs typeface="Open Sans" panose="020B0606030504020204" pitchFamily="34" charset="0"/>
              </a:rPr>
              <a:t>Minimize z = 300 * X</a:t>
            </a:r>
            <a:r>
              <a:rPr lang="en-GB" sz="1600" baseline="-25000">
                <a:latin typeface="Open Sans" panose="020B0606030504020204" pitchFamily="34" charset="0"/>
                <a:ea typeface="Open Sans" panose="020B0606030504020204" pitchFamily="34" charset="0"/>
                <a:cs typeface="Open Sans" panose="020B0606030504020204" pitchFamily="34" charset="0"/>
              </a:rPr>
              <a:t>GS</a:t>
            </a:r>
            <a:r>
              <a:rPr lang="en-GB" sz="1600">
                <a:latin typeface="Open Sans" panose="020B0606030504020204" pitchFamily="34" charset="0"/>
                <a:ea typeface="Open Sans" panose="020B0606030504020204" pitchFamily="34" charset="0"/>
                <a:cs typeface="Open Sans" panose="020B0606030504020204" pitchFamily="34" charset="0"/>
              </a:rPr>
              <a:t> + 350 * X</a:t>
            </a:r>
            <a:r>
              <a:rPr lang="en-GB" sz="1600" baseline="-25000">
                <a:latin typeface="Open Sans" panose="020B0606030504020204" pitchFamily="34" charset="0"/>
                <a:ea typeface="Open Sans" panose="020B0606030504020204" pitchFamily="34" charset="0"/>
                <a:cs typeface="Open Sans" panose="020B0606030504020204" pitchFamily="34" charset="0"/>
              </a:rPr>
              <a:t>CL</a:t>
            </a:r>
            <a:r>
              <a:rPr lang="en-GB" sz="1600">
                <a:latin typeface="Open Sans" panose="020B0606030504020204" pitchFamily="34" charset="0"/>
                <a:ea typeface="Open Sans" panose="020B0606030504020204" pitchFamily="34" charset="0"/>
                <a:cs typeface="Open Sans" panose="020B0606030504020204" pitchFamily="34" charset="0"/>
              </a:rPr>
              <a:t> </a:t>
            </a:r>
          </a:p>
          <a:p>
            <a:pPr algn="ct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18" name="5-Point Star 26">
            <a:extLst>
              <a:ext uri="{FF2B5EF4-FFF2-40B4-BE49-F238E27FC236}">
                <a16:creationId xmlns:a16="http://schemas.microsoft.com/office/drawing/2014/main" id="{B2429E2A-AA9C-4B87-9190-96B6BB731B0B}"/>
              </a:ext>
            </a:extLst>
          </p:cNvPr>
          <p:cNvSpPr/>
          <p:nvPr/>
        </p:nvSpPr>
        <p:spPr>
          <a:xfrm>
            <a:off x="3421167" y="4592810"/>
            <a:ext cx="455415" cy="455415"/>
          </a:xfrm>
          <a:prstGeom prst="star5">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A661131-F0F8-463D-863D-DBD722CDFEE1}"/>
              </a:ext>
            </a:extLst>
          </p:cNvPr>
          <p:cNvSpPr txBox="1"/>
          <p:nvPr/>
        </p:nvSpPr>
        <p:spPr>
          <a:xfrm>
            <a:off x="3835415" y="4276157"/>
            <a:ext cx="1474700" cy="523220"/>
          </a:xfrm>
          <a:prstGeom prst="rect">
            <a:avLst/>
          </a:prstGeom>
          <a:noFill/>
        </p:spPr>
        <p:txBody>
          <a:bodyPr wrap="square" rtlCol="0">
            <a:spAutoFit/>
          </a:bodyPr>
          <a:lstStyle/>
          <a:p>
            <a:r>
              <a:rPr lang="en-US" sz="1400" b="1">
                <a:latin typeface="Open Sans" panose="020B0606030504020204" pitchFamily="34" charset="0"/>
                <a:ea typeface="Open Sans" panose="020B0606030504020204" pitchFamily="34" charset="0"/>
                <a:cs typeface="Open Sans" panose="020B0606030504020204" pitchFamily="34" charset="0"/>
              </a:rPr>
              <a:t>Optimal solution</a:t>
            </a:r>
            <a:endParaRPr lang="en-GB" sz="1400" b="1">
              <a:latin typeface="Open Sans" panose="020B0606030504020204" pitchFamily="34" charset="0"/>
              <a:ea typeface="Open Sans" panose="020B0606030504020204" pitchFamily="34" charset="0"/>
              <a:cs typeface="Open Sans" panose="020B0606030504020204" pitchFamily="34" charset="0"/>
            </a:endParaRPr>
          </a:p>
        </p:txBody>
      </p:sp>
      <p:sp>
        <p:nvSpPr>
          <p:cNvPr id="20" name="Oval 19">
            <a:extLst>
              <a:ext uri="{FF2B5EF4-FFF2-40B4-BE49-F238E27FC236}">
                <a16:creationId xmlns:a16="http://schemas.microsoft.com/office/drawing/2014/main" id="{CD5699EC-FDF3-2949-97A9-E3BDCF77373A}"/>
              </a:ext>
            </a:extLst>
          </p:cNvPr>
          <p:cNvSpPr/>
          <p:nvPr/>
        </p:nvSpPr>
        <p:spPr>
          <a:xfrm>
            <a:off x="8305776" y="131389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19.mp3" descr="Lecture4_Slide19.mp3">
            <a:hlinkClick r:id="" action="ppaction://media"/>
            <a:extLst>
              <a:ext uri="{FF2B5EF4-FFF2-40B4-BE49-F238E27FC236}">
                <a16:creationId xmlns:a16="http://schemas.microsoft.com/office/drawing/2014/main" id="{0EF9C7A5-2619-D549-854E-EFD6859BC2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77141" y="1385264"/>
            <a:ext cx="812800" cy="812800"/>
          </a:xfrm>
          <a:prstGeom prst="rect">
            <a:avLst/>
          </a:prstGeom>
        </p:spPr>
      </p:pic>
    </p:spTree>
    <p:extLst>
      <p:ext uri="{BB962C8B-B14F-4D97-AF65-F5344CB8AC3E}">
        <p14:creationId xmlns:p14="http://schemas.microsoft.com/office/powerpoint/2010/main" val="31695964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9533"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8"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Learning Outcomes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r>
              <a:rPr lang="en-US"/>
              <a:t>ILO1: Familiarity with components and processes in an energy system model</a:t>
            </a:r>
          </a:p>
          <a:p>
            <a:r>
              <a:rPr lang="en-US"/>
              <a:t>ILO2: Conceptual understanding of the most important parameters related to the representation of technologies</a:t>
            </a:r>
          </a:p>
          <a:p>
            <a:r>
              <a:rPr lang="en-US">
                <a:latin typeface="Open Sans SemiBold"/>
                <a:ea typeface="Open Sans SemiBold"/>
                <a:cs typeface="Open Sans SemiBold"/>
              </a:rPr>
              <a:t>ILO3: Conceptual understanding of different costs associated with energy technologies </a:t>
            </a:r>
            <a:endParaRPr lang="en-US"/>
          </a:p>
          <a:p>
            <a:r>
              <a:rPr lang="en-US"/>
              <a:t>ILO4: Conceptual understanding of the impact of technology costs on their role in the energy supply </a:t>
            </a:r>
          </a:p>
          <a:p>
            <a:endParaRPr lang="en-US"/>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5682361" cy="439247"/>
          </a:xfrm>
        </p:spPr>
        <p:txBody>
          <a:bodyPr>
            <a:normAutofit/>
          </a:bodyPr>
          <a:lstStyle/>
          <a:p>
            <a:r>
              <a:rPr lang="en-US">
                <a:latin typeface="Open Sans SemiBold"/>
                <a:ea typeface="Open Sans SemiBold"/>
                <a:cs typeface="Open Sans SemiBold"/>
              </a:rPr>
              <a:t>By the end of this lecture, you will obtain:</a:t>
            </a:r>
          </a:p>
        </p:txBody>
      </p:sp>
      <p:sp>
        <p:nvSpPr>
          <p:cNvPr id="6" name="Oval 5">
            <a:extLst>
              <a:ext uri="{FF2B5EF4-FFF2-40B4-BE49-F238E27FC236}">
                <a16:creationId xmlns:a16="http://schemas.microsoft.com/office/drawing/2014/main" id="{56E8D28B-5D58-EC49-BD0F-E655F7CA4D9B}"/>
              </a:ext>
            </a:extLst>
          </p:cNvPr>
          <p:cNvSpPr/>
          <p:nvPr/>
        </p:nvSpPr>
        <p:spPr>
          <a:xfrm>
            <a:off x="6096000" y="14105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2.mp3" descr="Lecture4_Slide2.mp3">
            <a:hlinkClick r:id="" action="ppaction://media"/>
            <a:extLst>
              <a:ext uri="{FF2B5EF4-FFF2-40B4-BE49-F238E27FC236}">
                <a16:creationId xmlns:a16="http://schemas.microsoft.com/office/drawing/2014/main" id="{9F68136A-B752-1B4B-B2B2-EE33B628E4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1481956"/>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Lecture 4.3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20</a:t>
            </a:fld>
            <a:endParaRPr lang="en-US"/>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r>
              <a:rPr lang="en-US" err="1"/>
              <a:t>Taliotis</a:t>
            </a:r>
            <a:r>
              <a:rPr lang="en-US"/>
              <a:t>, </a:t>
            </a:r>
            <a:r>
              <a:rPr lang="en-US" err="1"/>
              <a:t>Constantinos</a:t>
            </a:r>
            <a:r>
              <a:rPr lang="en-US"/>
              <a:t>, Gardumi, Francesco, </a:t>
            </a:r>
            <a:r>
              <a:rPr lang="en-US" err="1"/>
              <a:t>Shivakumar</a:t>
            </a:r>
            <a:r>
              <a:rPr lang="en-US"/>
              <a:t>, Abhishek, </a:t>
            </a:r>
            <a:r>
              <a:rPr lang="en-US" err="1"/>
              <a:t>Sridharan</a:t>
            </a:r>
            <a:r>
              <a:rPr lang="en-US"/>
              <a:t>, </a:t>
            </a:r>
            <a:r>
              <a:rPr lang="en-US" err="1"/>
              <a:t>Vignesh</a:t>
            </a:r>
            <a:r>
              <a:rPr lang="en-US"/>
              <a:t>, Ramos, Eunice, </a:t>
            </a:r>
            <a:r>
              <a:rPr lang="en-US" err="1"/>
              <a:t>Beltramo</a:t>
            </a:r>
            <a:r>
              <a:rPr lang="en-US"/>
              <a:t>, Agnese, … Howells, Mark. (2018, December). Representing primary energy supply in OSeMOSYS. </a:t>
            </a:r>
            <a:r>
              <a:rPr lang="en-US" err="1"/>
              <a:t>Zenodo</a:t>
            </a:r>
            <a:r>
              <a:rPr lang="en-US"/>
              <a:t>. </a:t>
            </a:r>
            <a:r>
              <a:rPr lang="en-US">
                <a:hlinkClick r:id="rId2"/>
              </a:rPr>
              <a:t>http://doi.org/10.5281/zenodo.4585692</a:t>
            </a:r>
            <a:r>
              <a:rPr lang="en-US"/>
              <a:t> </a:t>
            </a:r>
          </a:p>
          <a:p>
            <a:pPr marL="0" indent="0">
              <a:buNone/>
            </a:pPr>
            <a:endParaRPr lang="en-US"/>
          </a:p>
        </p:txBody>
      </p:sp>
    </p:spTree>
    <p:extLst>
      <p:ext uri="{BB962C8B-B14F-4D97-AF65-F5344CB8AC3E}">
        <p14:creationId xmlns:p14="http://schemas.microsoft.com/office/powerpoint/2010/main" val="3341713030"/>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4.4 Other parameters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21</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Operational life</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36" name="Content Placeholder 7">
            <a:extLst>
              <a:ext uri="{FF2B5EF4-FFF2-40B4-BE49-F238E27FC236}">
                <a16:creationId xmlns:a16="http://schemas.microsoft.com/office/drawing/2014/main" id="{47CDEE70-2F79-5948-A145-E466049F913C}"/>
              </a:ext>
            </a:extLst>
          </p:cNvPr>
          <p:cNvSpPr>
            <a:spLocks noGrp="1"/>
          </p:cNvSpPr>
          <p:nvPr>
            <p:ph idx="1"/>
          </p:nvPr>
        </p:nvSpPr>
        <p:spPr>
          <a:xfrm>
            <a:off x="5948276" y="4903657"/>
            <a:ext cx="3801792" cy="731596"/>
          </a:xfrm>
        </p:spPr>
        <p:txBody>
          <a:bodyPr vert="horz" lIns="91440" tIns="45720" rIns="91440" bIns="45720" rtlCol="0" anchor="t">
            <a:normAutofit fontScale="92500" lnSpcReduction="10000"/>
          </a:bodyPr>
          <a:lstStyle/>
          <a:p>
            <a:pPr algn="ctr"/>
            <a:r>
              <a:rPr lang="en-US"/>
              <a:t>$15,000 capital cost</a:t>
            </a:r>
          </a:p>
          <a:p>
            <a:pPr algn="ctr"/>
            <a:r>
              <a:rPr lang="en-US">
                <a:latin typeface="Open Sans SemiBold"/>
                <a:ea typeface="Open Sans SemiBold"/>
                <a:cs typeface="Open Sans SemiBold"/>
              </a:rPr>
              <a:t>20-year operational life</a:t>
            </a:r>
          </a:p>
        </p:txBody>
      </p:sp>
      <p:pic>
        <p:nvPicPr>
          <p:cNvPr id="12" name="Picture 12" descr="A picture containing outdoor, tree, parked, car&#10;&#10;Description automatically generated">
            <a:extLst>
              <a:ext uri="{FF2B5EF4-FFF2-40B4-BE49-F238E27FC236}">
                <a16:creationId xmlns:a16="http://schemas.microsoft.com/office/drawing/2014/main" id="{EF833C01-4F97-4073-9155-3D72568BE167}"/>
              </a:ext>
            </a:extLst>
          </p:cNvPr>
          <p:cNvPicPr>
            <a:picLocks noChangeAspect="1"/>
          </p:cNvPicPr>
          <p:nvPr/>
        </p:nvPicPr>
        <p:blipFill>
          <a:blip r:embed="rId5"/>
          <a:stretch>
            <a:fillRect/>
          </a:stretch>
        </p:blipFill>
        <p:spPr>
          <a:xfrm>
            <a:off x="6177517" y="2629821"/>
            <a:ext cx="3228888" cy="2145400"/>
          </a:xfrm>
          <a:prstGeom prst="rect">
            <a:avLst/>
          </a:prstGeom>
        </p:spPr>
      </p:pic>
      <p:pic>
        <p:nvPicPr>
          <p:cNvPr id="13" name="Picture 9" descr="A picture containing car&#10;&#10;Description automatically generated">
            <a:extLst>
              <a:ext uri="{FF2B5EF4-FFF2-40B4-BE49-F238E27FC236}">
                <a16:creationId xmlns:a16="http://schemas.microsoft.com/office/drawing/2014/main" id="{EB915842-2E80-4A1B-81F5-09A712FE0D91}"/>
              </a:ext>
            </a:extLst>
          </p:cNvPr>
          <p:cNvPicPr>
            <a:picLocks noChangeAspect="1"/>
          </p:cNvPicPr>
          <p:nvPr/>
        </p:nvPicPr>
        <p:blipFill>
          <a:blip r:embed="rId6"/>
          <a:stretch>
            <a:fillRect/>
          </a:stretch>
        </p:blipFill>
        <p:spPr>
          <a:xfrm>
            <a:off x="1934853" y="2667742"/>
            <a:ext cx="2116152" cy="2107479"/>
          </a:xfrm>
          <a:prstGeom prst="rect">
            <a:avLst/>
          </a:prstGeom>
        </p:spPr>
      </p:pic>
      <p:sp>
        <p:nvSpPr>
          <p:cNvPr id="15" name="Text Placeholder 17">
            <a:extLst>
              <a:ext uri="{FF2B5EF4-FFF2-40B4-BE49-F238E27FC236}">
                <a16:creationId xmlns:a16="http://schemas.microsoft.com/office/drawing/2014/main" id="{4B7CBCC1-D111-2141-AFCE-3FF76F941299}"/>
              </a:ext>
            </a:extLst>
          </p:cNvPr>
          <p:cNvSpPr>
            <a:spLocks noGrp="1"/>
          </p:cNvSpPr>
          <p:nvPr>
            <p:ph type="body" sz="quarter" idx="17"/>
          </p:nvPr>
        </p:nvSpPr>
        <p:spPr>
          <a:xfrm>
            <a:off x="663575" y="6042682"/>
            <a:ext cx="5157787" cy="356018"/>
          </a:xfrm>
        </p:spPr>
        <p:txBody>
          <a:bodyPr/>
          <a:lstStyle/>
          <a:p>
            <a:r>
              <a:rPr lang="en-US" b="1" dirty="0"/>
              <a:t>Picture source</a:t>
            </a:r>
            <a:r>
              <a:rPr lang="en-US" dirty="0"/>
              <a:t>: </a:t>
            </a:r>
            <a:r>
              <a:rPr lang="en-GB"/>
              <a:t>motorblog,  </a:t>
            </a:r>
            <a:r>
              <a:rPr lang="en-GB" dirty="0">
                <a:solidFill>
                  <a:srgbClr val="0563C1"/>
                </a:solidFill>
                <a:hlinkClick r:id="rId7"/>
              </a:rPr>
              <a:t>photo</a:t>
            </a:r>
            <a:r>
              <a:rPr lang="en-GB" dirty="0"/>
              <a:t>, licensed under </a:t>
            </a:r>
            <a:r>
              <a:rPr lang="en-GB" dirty="0">
                <a:solidFill>
                  <a:srgbClr val="0563C1"/>
                </a:solidFill>
                <a:hlinkClick r:id="rId8"/>
              </a:rPr>
              <a:t>CC BY</a:t>
            </a:r>
            <a:r>
              <a:rPr lang="en-GB" dirty="0">
                <a:solidFill>
                  <a:srgbClr val="0563C1"/>
                </a:solidFill>
              </a:rPr>
              <a:t>; </a:t>
            </a:r>
            <a:r>
              <a:rPr lang="en-GB" dirty="0" err="1"/>
              <a:t>Prayitno</a:t>
            </a:r>
            <a:r>
              <a:rPr lang="en-GB" dirty="0"/>
              <a:t>,  </a:t>
            </a:r>
            <a:r>
              <a:rPr lang="en-GB" dirty="0">
                <a:solidFill>
                  <a:srgbClr val="0563C1"/>
                </a:solidFill>
                <a:hlinkClick r:id="rId9"/>
              </a:rPr>
              <a:t>photo</a:t>
            </a:r>
            <a:r>
              <a:rPr lang="en-GB" dirty="0"/>
              <a:t>, licensed under </a:t>
            </a:r>
            <a:r>
              <a:rPr lang="en-GB" dirty="0">
                <a:solidFill>
                  <a:srgbClr val="0563C1"/>
                </a:solidFill>
                <a:hlinkClick r:id="rId8"/>
              </a:rPr>
              <a:t>CC BY</a:t>
            </a:r>
            <a:endParaRPr lang="en-US" dirty="0"/>
          </a:p>
        </p:txBody>
      </p:sp>
      <p:sp>
        <p:nvSpPr>
          <p:cNvPr id="16" name="Content Placeholder 7">
            <a:extLst>
              <a:ext uri="{FF2B5EF4-FFF2-40B4-BE49-F238E27FC236}">
                <a16:creationId xmlns:a16="http://schemas.microsoft.com/office/drawing/2014/main" id="{47CDEE70-2F79-5948-A145-E466049F913C}"/>
              </a:ext>
            </a:extLst>
          </p:cNvPr>
          <p:cNvSpPr txBox="1">
            <a:spLocks/>
          </p:cNvSpPr>
          <p:nvPr/>
        </p:nvSpPr>
        <p:spPr>
          <a:xfrm>
            <a:off x="1135251" y="4896565"/>
            <a:ext cx="3801792" cy="731596"/>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$10,000 capital cost</a:t>
            </a:r>
          </a:p>
          <a:p>
            <a:pPr algn="ctr"/>
            <a:r>
              <a:rPr lang="en-US">
                <a:latin typeface="Open Sans SemiBold"/>
                <a:ea typeface="Open Sans SemiBold"/>
                <a:cs typeface="Open Sans SemiBold"/>
              </a:rPr>
              <a:t>10-year operational life</a:t>
            </a:r>
          </a:p>
        </p:txBody>
      </p:sp>
      <p:sp>
        <p:nvSpPr>
          <p:cNvPr id="11" name="Oval 10">
            <a:extLst>
              <a:ext uri="{FF2B5EF4-FFF2-40B4-BE49-F238E27FC236}">
                <a16:creationId xmlns:a16="http://schemas.microsoft.com/office/drawing/2014/main" id="{F6787A30-21E5-D847-94EB-61FF2C809CF8}"/>
              </a:ext>
            </a:extLst>
          </p:cNvPr>
          <p:cNvSpPr/>
          <p:nvPr/>
        </p:nvSpPr>
        <p:spPr>
          <a:xfrm>
            <a:off x="658208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21.mp3" descr="Lecture4_Slide21.mp3">
            <a:hlinkClick r:id="" action="ppaction://media"/>
            <a:extLst>
              <a:ext uri="{FF2B5EF4-FFF2-40B4-BE49-F238E27FC236}">
                <a16:creationId xmlns:a16="http://schemas.microsoft.com/office/drawing/2014/main" id="{F2B389D4-4079-1947-9467-074FF678C7F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653445" y="1351485"/>
            <a:ext cx="812800" cy="812800"/>
          </a:xfrm>
          <a:prstGeom prst="rect">
            <a:avLst/>
          </a:prstGeom>
        </p:spPr>
      </p:pic>
    </p:spTree>
    <p:extLst>
      <p:ext uri="{BB962C8B-B14F-4D97-AF65-F5344CB8AC3E}">
        <p14:creationId xmlns:p14="http://schemas.microsoft.com/office/powerpoint/2010/main" val="29586259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4.4 Other parameters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22</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Availability and capacity factor</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2" name="Content Placeholder 1"/>
          <p:cNvSpPr>
            <a:spLocks noGrp="1"/>
          </p:cNvSpPr>
          <p:nvPr>
            <p:ph idx="1"/>
          </p:nvPr>
        </p:nvSpPr>
        <p:spPr/>
        <p:txBody>
          <a:bodyPr/>
          <a:lstStyle/>
          <a:p>
            <a:r>
              <a:rPr lang="en-US"/>
              <a:t>Used to account for maintenance/outages  – how much of its theoretical maximum can the plant produce?</a:t>
            </a:r>
          </a:p>
        </p:txBody>
      </p:sp>
      <p:pic>
        <p:nvPicPr>
          <p:cNvPr id="18" name="Picture 13" descr="A picture containing smoke, sky, train, outdoor&#10;&#10;Description automatically generated">
            <a:extLst>
              <a:ext uri="{FF2B5EF4-FFF2-40B4-BE49-F238E27FC236}">
                <a16:creationId xmlns:a16="http://schemas.microsoft.com/office/drawing/2014/main" id="{014A9953-907C-4500-B224-68CD6EE66F1E}"/>
              </a:ext>
            </a:extLst>
          </p:cNvPr>
          <p:cNvPicPr>
            <a:picLocks noChangeAspect="1"/>
          </p:cNvPicPr>
          <p:nvPr/>
        </p:nvPicPr>
        <p:blipFill>
          <a:blip r:embed="rId5"/>
          <a:stretch>
            <a:fillRect/>
          </a:stretch>
        </p:blipFill>
        <p:spPr>
          <a:xfrm>
            <a:off x="5053013" y="3241119"/>
            <a:ext cx="1915541" cy="2550900"/>
          </a:xfrm>
          <a:prstGeom prst="rect">
            <a:avLst/>
          </a:prstGeom>
        </p:spPr>
      </p:pic>
      <p:sp>
        <p:nvSpPr>
          <p:cNvPr id="19" name="Text Placeholder 17">
            <a:extLst>
              <a:ext uri="{FF2B5EF4-FFF2-40B4-BE49-F238E27FC236}">
                <a16:creationId xmlns:a16="http://schemas.microsoft.com/office/drawing/2014/main" id="{4B7CBCC1-D111-2141-AFCE-3FF76F941299}"/>
              </a:ext>
            </a:extLst>
          </p:cNvPr>
          <p:cNvSpPr>
            <a:spLocks noGrp="1"/>
          </p:cNvSpPr>
          <p:nvPr>
            <p:ph type="body" sz="quarter" idx="17"/>
          </p:nvPr>
        </p:nvSpPr>
        <p:spPr>
          <a:xfrm>
            <a:off x="663575" y="6189220"/>
            <a:ext cx="5157787" cy="202153"/>
          </a:xfrm>
        </p:spPr>
        <p:txBody>
          <a:bodyPr/>
          <a:lstStyle/>
          <a:p>
            <a:r>
              <a:rPr lang="en-US" b="1"/>
              <a:t>Picture source</a:t>
            </a:r>
            <a:r>
              <a:rPr lang="en-US"/>
              <a:t>: </a:t>
            </a:r>
            <a:r>
              <a:rPr lang="en-GB">
                <a:latin typeface="Times"/>
                <a:ea typeface="+mn-lt"/>
                <a:cs typeface="Times"/>
              </a:rPr>
              <a:t> </a:t>
            </a:r>
            <a:r>
              <a:rPr lang="en-GB"/>
              <a:t>Public Domain Photos,  </a:t>
            </a:r>
            <a:r>
              <a:rPr lang="en-GB">
                <a:hlinkClick r:id="rId6"/>
              </a:rPr>
              <a:t>photo</a:t>
            </a:r>
            <a:r>
              <a:rPr lang="en-GB"/>
              <a:t>, licensed under </a:t>
            </a:r>
            <a:r>
              <a:rPr lang="en-GB">
                <a:hlinkClick r:id="rId7"/>
              </a:rPr>
              <a:t>CC BY</a:t>
            </a:r>
            <a:endParaRPr lang="en-GB"/>
          </a:p>
        </p:txBody>
      </p:sp>
      <p:sp>
        <p:nvSpPr>
          <p:cNvPr id="10" name="Oval 9">
            <a:extLst>
              <a:ext uri="{FF2B5EF4-FFF2-40B4-BE49-F238E27FC236}">
                <a16:creationId xmlns:a16="http://schemas.microsoft.com/office/drawing/2014/main" id="{065BC71A-B3DA-714A-8150-D2A22D797154}"/>
              </a:ext>
            </a:extLst>
          </p:cNvPr>
          <p:cNvSpPr/>
          <p:nvPr/>
        </p:nvSpPr>
        <p:spPr>
          <a:xfrm>
            <a:off x="658208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4_Slide22.mp3" descr="Lecture4_Slide22.mp3">
            <a:hlinkClick r:id="" action="ppaction://media"/>
            <a:extLst>
              <a:ext uri="{FF2B5EF4-FFF2-40B4-BE49-F238E27FC236}">
                <a16:creationId xmlns:a16="http://schemas.microsoft.com/office/drawing/2014/main" id="{07FA2E98-0CFC-8F40-9B8D-A02A1208D7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53445" y="1347514"/>
            <a:ext cx="812800" cy="812800"/>
          </a:xfrm>
          <a:prstGeom prst="rect">
            <a:avLst/>
          </a:prstGeom>
        </p:spPr>
      </p:pic>
    </p:spTree>
    <p:extLst>
      <p:ext uri="{BB962C8B-B14F-4D97-AF65-F5344CB8AC3E}">
        <p14:creationId xmlns:p14="http://schemas.microsoft.com/office/powerpoint/2010/main" val="28105008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4.4 Other parameters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23</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Efficiency</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19" name="Text Placeholder 17">
            <a:extLst>
              <a:ext uri="{FF2B5EF4-FFF2-40B4-BE49-F238E27FC236}">
                <a16:creationId xmlns:a16="http://schemas.microsoft.com/office/drawing/2014/main" id="{4B7CBCC1-D111-2141-AFCE-3FF76F941299}"/>
              </a:ext>
            </a:extLst>
          </p:cNvPr>
          <p:cNvSpPr>
            <a:spLocks noGrp="1"/>
          </p:cNvSpPr>
          <p:nvPr>
            <p:ph type="body" sz="quarter" idx="17"/>
          </p:nvPr>
        </p:nvSpPr>
        <p:spPr>
          <a:xfrm>
            <a:off x="663575" y="6035355"/>
            <a:ext cx="5157787" cy="356018"/>
          </a:xfrm>
        </p:spPr>
        <p:txBody>
          <a:bodyPr/>
          <a:lstStyle/>
          <a:p>
            <a:r>
              <a:rPr lang="en-US" b="1"/>
              <a:t>Picture source</a:t>
            </a:r>
            <a:r>
              <a:rPr lang="en-US"/>
              <a:t>: </a:t>
            </a:r>
            <a:r>
              <a:rPr lang="en-GB"/>
              <a:t>oatsy40 , </a:t>
            </a:r>
            <a:r>
              <a:rPr lang="en-GB">
                <a:hlinkClick r:id="rId5"/>
              </a:rPr>
              <a:t>photo</a:t>
            </a:r>
            <a:r>
              <a:rPr lang="en-GB"/>
              <a:t>, licensed under </a:t>
            </a:r>
            <a:r>
              <a:rPr lang="en-GB">
                <a:hlinkClick r:id="rId6"/>
              </a:rPr>
              <a:t> CC BY</a:t>
            </a:r>
            <a:r>
              <a:rPr lang="en-GB"/>
              <a:t>; Public Domain Photos,  </a:t>
            </a:r>
            <a:r>
              <a:rPr lang="en-GB">
                <a:hlinkClick r:id="rId7"/>
              </a:rPr>
              <a:t>photo</a:t>
            </a:r>
            <a:r>
              <a:rPr lang="en-GB"/>
              <a:t>, licensed under </a:t>
            </a:r>
            <a:r>
              <a:rPr lang="en-GB">
                <a:hlinkClick r:id="rId6"/>
              </a:rPr>
              <a:t>CC BY</a:t>
            </a:r>
            <a:r>
              <a:rPr lang="en-GB"/>
              <a:t>; </a:t>
            </a:r>
            <a:r>
              <a:rPr lang="en-GB" err="1"/>
              <a:t>Bernt</a:t>
            </a:r>
            <a:r>
              <a:rPr lang="en-GB"/>
              <a:t> </a:t>
            </a:r>
            <a:r>
              <a:rPr lang="en-GB" err="1"/>
              <a:t>Rostad</a:t>
            </a:r>
            <a:r>
              <a:rPr lang="en-GB"/>
              <a:t> , </a:t>
            </a:r>
            <a:r>
              <a:rPr lang="en-GB">
                <a:hlinkClick r:id="rId8"/>
              </a:rPr>
              <a:t>photo</a:t>
            </a:r>
            <a:r>
              <a:rPr lang="en-GB"/>
              <a:t>, licensed under  </a:t>
            </a:r>
            <a:r>
              <a:rPr lang="en-GB">
                <a:hlinkClick r:id="rId6"/>
              </a:rPr>
              <a:t>CC BY</a:t>
            </a:r>
            <a:endParaRPr lang="en-GB"/>
          </a:p>
        </p:txBody>
      </p:sp>
      <p:sp>
        <p:nvSpPr>
          <p:cNvPr id="10" name="Arrow: Right 23">
            <a:extLst>
              <a:ext uri="{FF2B5EF4-FFF2-40B4-BE49-F238E27FC236}">
                <a16:creationId xmlns:a16="http://schemas.microsoft.com/office/drawing/2014/main" id="{7C66CC47-7776-48BC-BC52-3A403E7F5858}"/>
              </a:ext>
            </a:extLst>
          </p:cNvPr>
          <p:cNvSpPr/>
          <p:nvPr/>
        </p:nvSpPr>
        <p:spPr>
          <a:xfrm>
            <a:off x="3104256" y="3403659"/>
            <a:ext cx="6439432" cy="47731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pic>
        <p:nvPicPr>
          <p:cNvPr id="17" name="Picture 13" descr="A picture containing smoke, sky, train, outdoor&#10;&#10;Description automatically generated">
            <a:extLst>
              <a:ext uri="{FF2B5EF4-FFF2-40B4-BE49-F238E27FC236}">
                <a16:creationId xmlns:a16="http://schemas.microsoft.com/office/drawing/2014/main" id="{4E904CA4-A5B0-4E06-91F5-FCB6021378A8}"/>
              </a:ext>
            </a:extLst>
          </p:cNvPr>
          <p:cNvPicPr>
            <a:picLocks noChangeAspect="1"/>
          </p:cNvPicPr>
          <p:nvPr/>
        </p:nvPicPr>
        <p:blipFill>
          <a:blip r:embed="rId9"/>
          <a:stretch>
            <a:fillRect/>
          </a:stretch>
        </p:blipFill>
        <p:spPr>
          <a:xfrm>
            <a:off x="5310906" y="2556476"/>
            <a:ext cx="1664677" cy="2215662"/>
          </a:xfrm>
          <a:prstGeom prst="rect">
            <a:avLst/>
          </a:prstGeom>
        </p:spPr>
      </p:pic>
      <p:sp>
        <p:nvSpPr>
          <p:cNvPr id="20" name="Content Placeholder 2">
            <a:extLst>
              <a:ext uri="{FF2B5EF4-FFF2-40B4-BE49-F238E27FC236}">
                <a16:creationId xmlns:a16="http://schemas.microsoft.com/office/drawing/2014/main" id="{F1DD271E-125A-4A48-9BBE-1CB32C133AA4}"/>
              </a:ext>
            </a:extLst>
          </p:cNvPr>
          <p:cNvSpPr txBox="1">
            <a:spLocks/>
          </p:cNvSpPr>
          <p:nvPr/>
        </p:nvSpPr>
        <p:spPr>
          <a:xfrm>
            <a:off x="3219724" y="2859055"/>
            <a:ext cx="1883118" cy="5110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1600" b="1">
                <a:solidFill>
                  <a:srgbClr val="C00000"/>
                </a:solidFill>
                <a:latin typeface="Montserrat" panose="00000500000000000000"/>
              </a:rPr>
              <a:t>3 PJ coal </a:t>
            </a:r>
            <a:br>
              <a:rPr lang="en-US" altLang="en-US" sz="1600" b="1">
                <a:solidFill>
                  <a:srgbClr val="C00000"/>
                </a:solidFill>
                <a:latin typeface="Montserrat" panose="00000500000000000000"/>
              </a:rPr>
            </a:br>
            <a:r>
              <a:rPr lang="en-US" altLang="en-US" sz="1600" b="1">
                <a:solidFill>
                  <a:srgbClr val="C00000"/>
                </a:solidFill>
                <a:latin typeface="Montserrat" panose="00000500000000000000"/>
              </a:rPr>
              <a:t>(33% efficiency)</a:t>
            </a:r>
            <a:endParaRPr lang="en-US" altLang="en-US" sz="1600">
              <a:latin typeface="Montserrat" panose="00000500000000000000"/>
            </a:endParaRPr>
          </a:p>
        </p:txBody>
      </p:sp>
      <p:sp>
        <p:nvSpPr>
          <p:cNvPr id="21" name="Content Placeholder 2">
            <a:extLst>
              <a:ext uri="{FF2B5EF4-FFF2-40B4-BE49-F238E27FC236}">
                <a16:creationId xmlns:a16="http://schemas.microsoft.com/office/drawing/2014/main" id="{F1DD271E-125A-4A48-9BBE-1CB32C133AA4}"/>
              </a:ext>
            </a:extLst>
          </p:cNvPr>
          <p:cNvSpPr txBox="1">
            <a:spLocks/>
          </p:cNvSpPr>
          <p:nvPr/>
        </p:nvSpPr>
        <p:spPr>
          <a:xfrm>
            <a:off x="6934945" y="3093267"/>
            <a:ext cx="2828290" cy="2766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1600" b="1">
                <a:solidFill>
                  <a:srgbClr val="C00000"/>
                </a:solidFill>
                <a:latin typeface="Montserrat" panose="00000500000000000000"/>
              </a:rPr>
              <a:t>1 PJ electricity</a:t>
            </a:r>
            <a:endParaRPr lang="en-US" altLang="en-US" sz="1600">
              <a:latin typeface="Montserrat" panose="00000500000000000000"/>
            </a:endParaRPr>
          </a:p>
        </p:txBody>
      </p:sp>
      <p:pic>
        <p:nvPicPr>
          <p:cNvPr id="25" name="Picture 10" descr="A picture containing rock, outdoor, rocky, pile&#10;&#10;Description automatically generated">
            <a:extLst>
              <a:ext uri="{FF2B5EF4-FFF2-40B4-BE49-F238E27FC236}">
                <a16:creationId xmlns:a16="http://schemas.microsoft.com/office/drawing/2014/main" id="{B92D9831-27E6-4511-96A5-61025139C4C0}"/>
              </a:ext>
            </a:extLst>
          </p:cNvPr>
          <p:cNvPicPr>
            <a:picLocks noChangeAspect="1"/>
          </p:cNvPicPr>
          <p:nvPr/>
        </p:nvPicPr>
        <p:blipFill>
          <a:blip r:embed="rId10"/>
          <a:stretch>
            <a:fillRect/>
          </a:stretch>
        </p:blipFill>
        <p:spPr>
          <a:xfrm>
            <a:off x="829875" y="3046775"/>
            <a:ext cx="2164276" cy="1232018"/>
          </a:xfrm>
          <a:prstGeom prst="rect">
            <a:avLst/>
          </a:prstGeom>
        </p:spPr>
      </p:pic>
      <p:pic>
        <p:nvPicPr>
          <p:cNvPr id="26" name="Picture 12" descr="A picture containing light, dark&#10;&#10;Description automatically generated">
            <a:extLst>
              <a:ext uri="{FF2B5EF4-FFF2-40B4-BE49-F238E27FC236}">
                <a16:creationId xmlns:a16="http://schemas.microsoft.com/office/drawing/2014/main" id="{AD32DB8E-BB61-402C-AF3D-4FE030AF80F1}"/>
              </a:ext>
            </a:extLst>
          </p:cNvPr>
          <p:cNvPicPr>
            <a:picLocks noChangeAspect="1"/>
          </p:cNvPicPr>
          <p:nvPr/>
        </p:nvPicPr>
        <p:blipFill>
          <a:blip r:embed="rId11"/>
          <a:stretch>
            <a:fillRect/>
          </a:stretch>
        </p:blipFill>
        <p:spPr>
          <a:xfrm>
            <a:off x="9763899" y="2809611"/>
            <a:ext cx="1301262" cy="1735016"/>
          </a:xfrm>
          <a:prstGeom prst="rect">
            <a:avLst/>
          </a:prstGeom>
        </p:spPr>
      </p:pic>
      <p:sp>
        <p:nvSpPr>
          <p:cNvPr id="27" name="Content Placeholder 2">
            <a:extLst>
              <a:ext uri="{FF2B5EF4-FFF2-40B4-BE49-F238E27FC236}">
                <a16:creationId xmlns:a16="http://schemas.microsoft.com/office/drawing/2014/main" id="{F1DD271E-125A-4A48-9BBE-1CB32C133AA4}"/>
              </a:ext>
            </a:extLst>
          </p:cNvPr>
          <p:cNvSpPr txBox="1">
            <a:spLocks/>
          </p:cNvSpPr>
          <p:nvPr/>
        </p:nvSpPr>
        <p:spPr>
          <a:xfrm>
            <a:off x="3189803" y="3882814"/>
            <a:ext cx="1934407" cy="5184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1600" b="1">
                <a:solidFill>
                  <a:srgbClr val="C00000"/>
                </a:solidFill>
                <a:latin typeface="Montserrat" panose="00000500000000000000"/>
              </a:rPr>
              <a:t>2 PJ coal </a:t>
            </a:r>
            <a:br>
              <a:rPr lang="en-US" altLang="en-US" sz="1600" b="1">
                <a:solidFill>
                  <a:srgbClr val="C00000"/>
                </a:solidFill>
                <a:latin typeface="Montserrat" panose="00000500000000000000"/>
              </a:rPr>
            </a:br>
            <a:r>
              <a:rPr lang="en-US" altLang="en-US" sz="1600" b="1">
                <a:solidFill>
                  <a:srgbClr val="C00000"/>
                </a:solidFill>
                <a:latin typeface="Montserrat" panose="00000500000000000000"/>
              </a:rPr>
              <a:t>(50% efficiency)</a:t>
            </a:r>
            <a:endParaRPr lang="en-US" altLang="en-US" sz="1600">
              <a:latin typeface="Montserrat" panose="00000500000000000000"/>
            </a:endParaRPr>
          </a:p>
        </p:txBody>
      </p:sp>
      <p:sp>
        <p:nvSpPr>
          <p:cNvPr id="15" name="Oval 14">
            <a:extLst>
              <a:ext uri="{FF2B5EF4-FFF2-40B4-BE49-F238E27FC236}">
                <a16:creationId xmlns:a16="http://schemas.microsoft.com/office/drawing/2014/main" id="{663EE426-0146-2443-8030-0588DC0E4F50}"/>
              </a:ext>
            </a:extLst>
          </p:cNvPr>
          <p:cNvSpPr/>
          <p:nvPr/>
        </p:nvSpPr>
        <p:spPr>
          <a:xfrm>
            <a:off x="658208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23.mp3" descr="Lecture4_Slide23.mp3">
            <a:hlinkClick r:id="" action="ppaction://media"/>
            <a:extLst>
              <a:ext uri="{FF2B5EF4-FFF2-40B4-BE49-F238E27FC236}">
                <a16:creationId xmlns:a16="http://schemas.microsoft.com/office/drawing/2014/main" id="{DF7D87CE-488F-7048-9237-85CDAF3D000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653445" y="1357214"/>
            <a:ext cx="812800" cy="812800"/>
          </a:xfrm>
          <a:prstGeom prst="rect">
            <a:avLst/>
          </a:prstGeom>
        </p:spPr>
      </p:pic>
    </p:spTree>
    <p:extLst>
      <p:ext uri="{BB962C8B-B14F-4D97-AF65-F5344CB8AC3E}">
        <p14:creationId xmlns:p14="http://schemas.microsoft.com/office/powerpoint/2010/main" val="223724607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4.4 Other parameters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24</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Discount rate</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2" name="Content Placeholder 1"/>
          <p:cNvSpPr>
            <a:spLocks noGrp="1"/>
          </p:cNvSpPr>
          <p:nvPr>
            <p:ph idx="1"/>
          </p:nvPr>
        </p:nvSpPr>
        <p:spPr>
          <a:xfrm>
            <a:off x="663880" y="2582945"/>
            <a:ext cx="8001422" cy="3421930"/>
          </a:xfrm>
        </p:spPr>
        <p:txBody>
          <a:bodyPr/>
          <a:lstStyle/>
          <a:p>
            <a:r>
              <a:rPr lang="en-US">
                <a:solidFill>
                  <a:srgbClr val="C00000"/>
                </a:solidFill>
              </a:rPr>
              <a:t>Discount Rate accounts for the future value of money</a:t>
            </a:r>
          </a:p>
          <a:p>
            <a:r>
              <a:rPr lang="en-US"/>
              <a:t>If we owe $15 every year for the next 10 years, how much money do we need to put in the bank now to pay for this?</a:t>
            </a:r>
          </a:p>
        </p:txBody>
      </p:sp>
      <p:graphicFrame>
        <p:nvGraphicFramePr>
          <p:cNvPr id="10" name="Table 9">
            <a:extLst>
              <a:ext uri="{FF2B5EF4-FFF2-40B4-BE49-F238E27FC236}">
                <a16:creationId xmlns:a16="http://schemas.microsoft.com/office/drawing/2014/main" id="{175DBA8B-95F4-46EE-AF04-C24A5BDA62B9}"/>
              </a:ext>
            </a:extLst>
          </p:cNvPr>
          <p:cNvGraphicFramePr>
            <a:graphicFrameLocks noGrp="1"/>
          </p:cNvGraphicFramePr>
          <p:nvPr>
            <p:extLst>
              <p:ext uri="{D42A27DB-BD31-4B8C-83A1-F6EECF244321}">
                <p14:modId xmlns:p14="http://schemas.microsoft.com/office/powerpoint/2010/main" val="986848402"/>
              </p:ext>
            </p:extLst>
          </p:nvPr>
        </p:nvGraphicFramePr>
        <p:xfrm>
          <a:off x="718115" y="4090704"/>
          <a:ext cx="10939246" cy="1582868"/>
        </p:xfrm>
        <a:graphic>
          <a:graphicData uri="http://schemas.openxmlformats.org/drawingml/2006/table">
            <a:tbl>
              <a:tblPr>
                <a:tableStyleId>{5C22544A-7EE6-4342-B048-85BDC9FD1C3A}</a:tableStyleId>
              </a:tblPr>
              <a:tblGrid>
                <a:gridCol w="1645726">
                  <a:extLst>
                    <a:ext uri="{9D8B030D-6E8A-4147-A177-3AD203B41FA5}">
                      <a16:colId xmlns:a16="http://schemas.microsoft.com/office/drawing/2014/main" val="700249201"/>
                    </a:ext>
                  </a:extLst>
                </a:gridCol>
                <a:gridCol w="929352">
                  <a:extLst>
                    <a:ext uri="{9D8B030D-6E8A-4147-A177-3AD203B41FA5}">
                      <a16:colId xmlns:a16="http://schemas.microsoft.com/office/drawing/2014/main" val="3311074714"/>
                    </a:ext>
                  </a:extLst>
                </a:gridCol>
                <a:gridCol w="929352">
                  <a:extLst>
                    <a:ext uri="{9D8B030D-6E8A-4147-A177-3AD203B41FA5}">
                      <a16:colId xmlns:a16="http://schemas.microsoft.com/office/drawing/2014/main" val="3473470464"/>
                    </a:ext>
                  </a:extLst>
                </a:gridCol>
                <a:gridCol w="929352">
                  <a:extLst>
                    <a:ext uri="{9D8B030D-6E8A-4147-A177-3AD203B41FA5}">
                      <a16:colId xmlns:a16="http://schemas.microsoft.com/office/drawing/2014/main" val="1998749593"/>
                    </a:ext>
                  </a:extLst>
                </a:gridCol>
                <a:gridCol w="929352">
                  <a:extLst>
                    <a:ext uri="{9D8B030D-6E8A-4147-A177-3AD203B41FA5}">
                      <a16:colId xmlns:a16="http://schemas.microsoft.com/office/drawing/2014/main" val="2282334766"/>
                    </a:ext>
                  </a:extLst>
                </a:gridCol>
                <a:gridCol w="929352">
                  <a:extLst>
                    <a:ext uri="{9D8B030D-6E8A-4147-A177-3AD203B41FA5}">
                      <a16:colId xmlns:a16="http://schemas.microsoft.com/office/drawing/2014/main" val="2231892568"/>
                    </a:ext>
                  </a:extLst>
                </a:gridCol>
                <a:gridCol w="929352">
                  <a:extLst>
                    <a:ext uri="{9D8B030D-6E8A-4147-A177-3AD203B41FA5}">
                      <a16:colId xmlns:a16="http://schemas.microsoft.com/office/drawing/2014/main" val="1988218222"/>
                    </a:ext>
                  </a:extLst>
                </a:gridCol>
                <a:gridCol w="929352">
                  <a:extLst>
                    <a:ext uri="{9D8B030D-6E8A-4147-A177-3AD203B41FA5}">
                      <a16:colId xmlns:a16="http://schemas.microsoft.com/office/drawing/2014/main" val="225127025"/>
                    </a:ext>
                  </a:extLst>
                </a:gridCol>
                <a:gridCol w="929352">
                  <a:extLst>
                    <a:ext uri="{9D8B030D-6E8A-4147-A177-3AD203B41FA5}">
                      <a16:colId xmlns:a16="http://schemas.microsoft.com/office/drawing/2014/main" val="5683263"/>
                    </a:ext>
                  </a:extLst>
                </a:gridCol>
                <a:gridCol w="929352">
                  <a:extLst>
                    <a:ext uri="{9D8B030D-6E8A-4147-A177-3AD203B41FA5}">
                      <a16:colId xmlns:a16="http://schemas.microsoft.com/office/drawing/2014/main" val="931793561"/>
                    </a:ext>
                  </a:extLst>
                </a:gridCol>
                <a:gridCol w="929352">
                  <a:extLst>
                    <a:ext uri="{9D8B030D-6E8A-4147-A177-3AD203B41FA5}">
                      <a16:colId xmlns:a16="http://schemas.microsoft.com/office/drawing/2014/main" val="2583254526"/>
                    </a:ext>
                  </a:extLst>
                </a:gridCol>
              </a:tblGrid>
              <a:tr h="432034">
                <a:tc>
                  <a:txBody>
                    <a:bodyPr/>
                    <a:lstStyle/>
                    <a:p>
                      <a:pPr algn="l" fontAlgn="b"/>
                      <a:r>
                        <a:rPr lang="en-CA" sz="1600" u="none" strike="noStrike">
                          <a:effectLst/>
                          <a:latin typeface="Open Sans"/>
                          <a:ea typeface="Open Sans"/>
                          <a:cs typeface="Open Sans"/>
                        </a:rPr>
                        <a:t>Discount Rate</a:t>
                      </a:r>
                      <a:endParaRPr lang="en-CA" sz="1600" b="0" i="0" u="none" strike="noStrike">
                        <a:solidFill>
                          <a:srgbClr val="000000"/>
                        </a:solidFill>
                        <a:effectLst/>
                        <a:latin typeface="Open Sans"/>
                        <a:ea typeface="Open Sans"/>
                        <a:cs typeface="Open Sans"/>
                      </a:endParaRPr>
                    </a:p>
                  </a:txBody>
                  <a:tcPr marL="3175" marR="3175" marT="3175" marB="0" anchor="b">
                    <a:solidFill>
                      <a:schemeClr val="accent5">
                        <a:lumMod val="40000"/>
                        <a:lumOff val="60000"/>
                      </a:schemeClr>
                    </a:solidFill>
                  </a:tcPr>
                </a:tc>
                <a:tc>
                  <a:txBody>
                    <a:bodyPr/>
                    <a:lstStyle/>
                    <a:p>
                      <a:pPr algn="r" fontAlgn="b"/>
                      <a:r>
                        <a:rPr lang="en-CA" sz="1600" u="none" strike="noStrike">
                          <a:effectLst/>
                          <a:latin typeface="Open Sans"/>
                          <a:ea typeface="Open Sans"/>
                          <a:cs typeface="Open Sans"/>
                        </a:rPr>
                        <a:t>6%</a:t>
                      </a:r>
                      <a:endParaRPr lang="en-CA" sz="1600" b="0" i="0" u="none" strike="noStrike">
                        <a:solidFill>
                          <a:srgbClr val="000000"/>
                        </a:solidFill>
                        <a:effectLst/>
                        <a:latin typeface="Open Sans"/>
                        <a:ea typeface="Open Sans"/>
                        <a:cs typeface="Open Sans"/>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extLst>
                  <a:ext uri="{0D108BD9-81ED-4DB2-BD59-A6C34878D82A}">
                    <a16:rowId xmlns:a16="http://schemas.microsoft.com/office/drawing/2014/main" val="3765389543"/>
                  </a:ext>
                </a:extLst>
              </a:tr>
              <a:tr h="335560">
                <a:tc>
                  <a:txBody>
                    <a:bodyPr/>
                    <a:lstStyle/>
                    <a:p>
                      <a:pPr algn="l" fontAlgn="b"/>
                      <a:r>
                        <a:rPr lang="en-CA" sz="1600" u="none" strike="noStrike">
                          <a:effectLst/>
                          <a:latin typeface="Open Sans"/>
                          <a:ea typeface="Open Sans"/>
                          <a:cs typeface="Open Sans"/>
                        </a:rPr>
                        <a:t>Year</a:t>
                      </a:r>
                      <a:endParaRPr lang="en-CA" sz="1600" b="0" i="0" u="none" strike="noStrike">
                        <a:solidFill>
                          <a:srgbClr val="000000"/>
                        </a:solidFill>
                        <a:effectLst/>
                        <a:latin typeface="Open Sans"/>
                        <a:ea typeface="Open Sans"/>
                        <a:cs typeface="Open Sans"/>
                      </a:endParaRPr>
                    </a:p>
                  </a:txBody>
                  <a:tcPr marL="3175" marR="3175" marT="3175" marB="0" anchor="b">
                    <a:solidFill>
                      <a:schemeClr val="accent5">
                        <a:lumMod val="40000"/>
                        <a:lumOff val="60000"/>
                      </a:schemeClr>
                    </a:solidFill>
                  </a:tcPr>
                </a:tc>
                <a:tc>
                  <a:txBody>
                    <a:bodyPr/>
                    <a:lstStyle/>
                    <a:p>
                      <a:pPr algn="r" fontAlgn="b"/>
                      <a:r>
                        <a:rPr lang="en-CA" sz="1600" u="none" strike="noStrike">
                          <a:effectLst/>
                          <a:latin typeface="Open Sans"/>
                          <a:ea typeface="Open Sans"/>
                          <a:cs typeface="Open Sans"/>
                        </a:rPr>
                        <a:t>1</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2</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3</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4</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6</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7</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8</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9</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10</a:t>
                      </a:r>
                      <a:endParaRPr lang="en-CA" sz="1600" b="0" i="0" u="none" strike="noStrike">
                        <a:solidFill>
                          <a:srgbClr val="000000"/>
                        </a:solidFill>
                        <a:effectLst/>
                        <a:latin typeface="Open Sans"/>
                        <a:ea typeface="Open Sans"/>
                        <a:cs typeface="Open Sans"/>
                      </a:endParaRPr>
                    </a:p>
                  </a:txBody>
                  <a:tcPr marL="3175" marR="3175" marT="3175" marB="0" anchor="b"/>
                </a:tc>
                <a:extLst>
                  <a:ext uri="{0D108BD9-81ED-4DB2-BD59-A6C34878D82A}">
                    <a16:rowId xmlns:a16="http://schemas.microsoft.com/office/drawing/2014/main" val="424050186"/>
                  </a:ext>
                </a:extLst>
              </a:tr>
              <a:tr h="479821">
                <a:tc>
                  <a:txBody>
                    <a:bodyPr/>
                    <a:lstStyle/>
                    <a:p>
                      <a:pPr algn="l" fontAlgn="b"/>
                      <a:r>
                        <a:rPr lang="en-CA" sz="1600" u="none" strike="noStrike">
                          <a:effectLst/>
                          <a:latin typeface="Open Sans"/>
                          <a:ea typeface="Open Sans"/>
                          <a:cs typeface="Open Sans"/>
                        </a:rPr>
                        <a:t>Payment</a:t>
                      </a:r>
                      <a:endParaRPr lang="en-CA" sz="1600" b="0" i="0" u="none" strike="noStrike">
                        <a:solidFill>
                          <a:srgbClr val="000000"/>
                        </a:solidFill>
                        <a:effectLst/>
                        <a:latin typeface="Open Sans"/>
                        <a:ea typeface="Open Sans"/>
                        <a:cs typeface="Open Sans"/>
                      </a:endParaRPr>
                    </a:p>
                  </a:txBody>
                  <a:tcPr marL="3175" marR="3175" marT="3175" marB="0" anchor="b">
                    <a:solidFill>
                      <a:schemeClr val="accent5">
                        <a:lumMod val="40000"/>
                        <a:lumOff val="60000"/>
                      </a:schemeClr>
                    </a:solidFill>
                  </a:tcPr>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extLst>
                  <a:ext uri="{0D108BD9-81ED-4DB2-BD59-A6C34878D82A}">
                    <a16:rowId xmlns:a16="http://schemas.microsoft.com/office/drawing/2014/main" val="1067105063"/>
                  </a:ext>
                </a:extLst>
              </a:tr>
              <a:tr h="335453">
                <a:tc>
                  <a:txBody>
                    <a:bodyPr/>
                    <a:lstStyle/>
                    <a:p>
                      <a:pPr algn="l" fontAlgn="b"/>
                      <a:r>
                        <a:rPr lang="en-CA" sz="1600" u="none" strike="noStrike">
                          <a:effectLst/>
                          <a:latin typeface="Open Sans"/>
                          <a:ea typeface="Open Sans"/>
                          <a:cs typeface="Open Sans"/>
                        </a:rPr>
                        <a:t>Current Value</a:t>
                      </a:r>
                      <a:endParaRPr lang="en-CA" sz="1600" b="0" i="0" u="none" strike="noStrike">
                        <a:solidFill>
                          <a:srgbClr val="000000"/>
                        </a:solidFill>
                        <a:effectLst/>
                        <a:latin typeface="Open Sans"/>
                        <a:ea typeface="Open Sans"/>
                        <a:cs typeface="Open Sans"/>
                      </a:endParaRPr>
                    </a:p>
                  </a:txBody>
                  <a:tcPr marL="3175" marR="3175" marT="3175" marB="0" anchor="b">
                    <a:solidFill>
                      <a:schemeClr val="accent5">
                        <a:lumMod val="40000"/>
                        <a:lumOff val="60000"/>
                      </a:schemeClr>
                    </a:solidFill>
                  </a:tcPr>
                </a:tc>
                <a:tc>
                  <a:txBody>
                    <a:bodyPr/>
                    <a:lstStyle/>
                    <a:p>
                      <a:pPr algn="r" fontAlgn="b"/>
                      <a:r>
                        <a:rPr lang="en-CA" sz="1600" u="none" strike="noStrike">
                          <a:effectLst/>
                          <a:latin typeface="Open Sans"/>
                          <a:ea typeface="Open Sans"/>
                          <a:cs typeface="Open Sans"/>
                        </a:rPr>
                        <a:t>$15.00</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$14.15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$13.35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$12.59</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$11.88</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$11.21</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$10.57</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$9.98</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$9.41</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$8.88</a:t>
                      </a:r>
                      <a:endParaRPr lang="en-CA" sz="1600" b="0" i="0" u="none" strike="noStrike">
                        <a:solidFill>
                          <a:srgbClr val="000000"/>
                        </a:solidFill>
                        <a:effectLst/>
                        <a:latin typeface="Open Sans"/>
                        <a:ea typeface="Open Sans"/>
                        <a:cs typeface="Open Sans"/>
                      </a:endParaRPr>
                    </a:p>
                  </a:txBody>
                  <a:tcPr marL="3175" marR="3175" marT="3175" marB="0" anchor="b"/>
                </a:tc>
                <a:extLst>
                  <a:ext uri="{0D108BD9-81ED-4DB2-BD59-A6C34878D82A}">
                    <a16:rowId xmlns:a16="http://schemas.microsoft.com/office/drawing/2014/main" val="767522898"/>
                  </a:ext>
                </a:extLst>
              </a:tr>
            </a:tbl>
          </a:graphicData>
        </a:graphic>
      </p:graphicFrame>
      <p:sp>
        <p:nvSpPr>
          <p:cNvPr id="8" name="Oval 7">
            <a:extLst>
              <a:ext uri="{FF2B5EF4-FFF2-40B4-BE49-F238E27FC236}">
                <a16:creationId xmlns:a16="http://schemas.microsoft.com/office/drawing/2014/main" id="{FCF9A337-6FFB-5042-89CA-7C91D1992CFA}"/>
              </a:ext>
            </a:extLst>
          </p:cNvPr>
          <p:cNvSpPr/>
          <p:nvPr/>
        </p:nvSpPr>
        <p:spPr>
          <a:xfrm>
            <a:off x="658208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4_Slide24.mp3" descr="Lecture4_Slide24.mp3">
            <a:hlinkClick r:id="" action="ppaction://media"/>
            <a:extLst>
              <a:ext uri="{FF2B5EF4-FFF2-40B4-BE49-F238E27FC236}">
                <a16:creationId xmlns:a16="http://schemas.microsoft.com/office/drawing/2014/main" id="{C1CF4249-C8A2-FE4E-94B0-A1AFD53C3C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3445" y="1347877"/>
            <a:ext cx="812800" cy="812800"/>
          </a:xfrm>
          <a:prstGeom prst="rect">
            <a:avLst/>
          </a:prstGeom>
        </p:spPr>
      </p:pic>
    </p:spTree>
    <p:extLst>
      <p:ext uri="{BB962C8B-B14F-4D97-AF65-F5344CB8AC3E}">
        <p14:creationId xmlns:p14="http://schemas.microsoft.com/office/powerpoint/2010/main" val="18001571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2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4.4 Other parameters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25</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Capacity and activity limits</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2" name="Content Placeholder 1"/>
          <p:cNvSpPr>
            <a:spLocks noGrp="1"/>
          </p:cNvSpPr>
          <p:nvPr>
            <p:ph idx="1"/>
          </p:nvPr>
        </p:nvSpPr>
        <p:spPr>
          <a:xfrm>
            <a:off x="663880" y="2582945"/>
            <a:ext cx="7898845" cy="2234969"/>
          </a:xfrm>
        </p:spPr>
        <p:txBody>
          <a:bodyPr vert="horz" lIns="91440" tIns="45720" rIns="91440" bIns="45720" rtlCol="0" anchor="t">
            <a:normAutofit/>
          </a:bodyPr>
          <a:lstStyle/>
          <a:p>
            <a:pPr marL="342900" indent="-342900">
              <a:buFont typeface="Arial" panose="020B0604020202020204" pitchFamily="34" charset="0"/>
              <a:buChar char="•"/>
            </a:pPr>
            <a:r>
              <a:rPr lang="en-US">
                <a:solidFill>
                  <a:srgbClr val="C00000"/>
                </a:solidFill>
                <a:latin typeface="Open Sans SemiBold"/>
                <a:ea typeface="Open Sans SemiBold"/>
                <a:cs typeface="Open Sans SemiBold"/>
              </a:rPr>
              <a:t>Minimum and maximum capacity limit: </a:t>
            </a:r>
            <a:r>
              <a:rPr lang="en-US">
                <a:latin typeface="Open Sans SemiBold"/>
                <a:ea typeface="Open Sans SemiBold"/>
                <a:cs typeface="Open Sans SemiBold"/>
              </a:rPr>
              <a:t>it limits how much capacity of a technology can be in place each year</a:t>
            </a:r>
          </a:p>
          <a:p>
            <a:pPr marL="342900" indent="-342900">
              <a:buFont typeface="Arial" panose="020B0604020202020204" pitchFamily="34" charset="0"/>
              <a:buChar char="•"/>
            </a:pPr>
            <a:r>
              <a:rPr lang="en-US">
                <a:solidFill>
                  <a:srgbClr val="C00000"/>
                </a:solidFill>
                <a:latin typeface="Open Sans SemiBold"/>
                <a:ea typeface="Open Sans SemiBold"/>
                <a:cs typeface="Open Sans SemiBold"/>
              </a:rPr>
              <a:t>Minimum and maximum capacity investment limit: </a:t>
            </a:r>
            <a:r>
              <a:rPr lang="en-US">
                <a:latin typeface="Open Sans SemiBold"/>
                <a:ea typeface="Open Sans SemiBold"/>
                <a:cs typeface="Open Sans SemiBold"/>
              </a:rPr>
              <a:t>it limits how much capacity of a technology can be added each year.</a:t>
            </a:r>
          </a:p>
          <a:p>
            <a:pPr marL="342900" indent="-342900">
              <a:buFont typeface="Arial" panose="020B0604020202020204" pitchFamily="34" charset="0"/>
              <a:buChar char="•"/>
            </a:pPr>
            <a:r>
              <a:rPr lang="en-US">
                <a:solidFill>
                  <a:srgbClr val="C00000"/>
                </a:solidFill>
                <a:latin typeface="Open Sans SemiBold"/>
                <a:ea typeface="Open Sans SemiBold"/>
                <a:cs typeface="Open Sans SemiBold"/>
              </a:rPr>
              <a:t>Lower and upper activity limit: </a:t>
            </a:r>
            <a:r>
              <a:rPr lang="en-US">
                <a:latin typeface="Open Sans SemiBold"/>
                <a:ea typeface="Open Sans SemiBold"/>
                <a:cs typeface="Open Sans SemiBold"/>
              </a:rPr>
              <a:t>it limits how much a technology can operate each year</a:t>
            </a:r>
          </a:p>
        </p:txBody>
      </p:sp>
      <p:sp>
        <p:nvSpPr>
          <p:cNvPr id="8" name="Oval 7">
            <a:extLst>
              <a:ext uri="{FF2B5EF4-FFF2-40B4-BE49-F238E27FC236}">
                <a16:creationId xmlns:a16="http://schemas.microsoft.com/office/drawing/2014/main" id="{F499EC9F-20AA-5D4B-8324-B06D38793CDE}"/>
              </a:ext>
            </a:extLst>
          </p:cNvPr>
          <p:cNvSpPr/>
          <p:nvPr/>
        </p:nvSpPr>
        <p:spPr>
          <a:xfrm>
            <a:off x="658208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4_Slide25.mp3" descr="Lecture4_Slide25.mp3">
            <a:hlinkClick r:id="" action="ppaction://media"/>
            <a:extLst>
              <a:ext uri="{FF2B5EF4-FFF2-40B4-BE49-F238E27FC236}">
                <a16:creationId xmlns:a16="http://schemas.microsoft.com/office/drawing/2014/main" id="{3E863787-A72E-C646-9491-B5C2DB0861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3445" y="1351485"/>
            <a:ext cx="812800" cy="812800"/>
          </a:xfrm>
          <a:prstGeom prst="rect">
            <a:avLst/>
          </a:prstGeom>
        </p:spPr>
      </p:pic>
    </p:spTree>
    <p:extLst>
      <p:ext uri="{BB962C8B-B14F-4D97-AF65-F5344CB8AC3E}">
        <p14:creationId xmlns:p14="http://schemas.microsoft.com/office/powerpoint/2010/main" val="1571128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Lecture 4.4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26</a:t>
            </a:fld>
            <a:endParaRPr lang="en-US"/>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r>
              <a:rPr lang="en-US" err="1"/>
              <a:t>Taliotis</a:t>
            </a:r>
            <a:r>
              <a:rPr lang="en-US"/>
              <a:t>, </a:t>
            </a:r>
            <a:r>
              <a:rPr lang="en-US" err="1"/>
              <a:t>Constantinos</a:t>
            </a:r>
            <a:r>
              <a:rPr lang="en-US"/>
              <a:t>, Gardumi, Francesco, </a:t>
            </a:r>
            <a:r>
              <a:rPr lang="en-US" err="1"/>
              <a:t>Shivakumar</a:t>
            </a:r>
            <a:r>
              <a:rPr lang="en-US"/>
              <a:t>, Abhishek, </a:t>
            </a:r>
            <a:r>
              <a:rPr lang="en-US" err="1"/>
              <a:t>Sridharan</a:t>
            </a:r>
            <a:r>
              <a:rPr lang="en-US"/>
              <a:t>, </a:t>
            </a:r>
            <a:r>
              <a:rPr lang="en-US" err="1"/>
              <a:t>Vignesh</a:t>
            </a:r>
            <a:r>
              <a:rPr lang="en-US"/>
              <a:t>, Ramos, Eunice, </a:t>
            </a:r>
            <a:r>
              <a:rPr lang="en-US" err="1"/>
              <a:t>Beltramo</a:t>
            </a:r>
            <a:r>
              <a:rPr lang="en-US"/>
              <a:t>, Agnese, … Howells, Mark. (2018, December). Representing primary energy supply in OSeMOSYS. </a:t>
            </a:r>
            <a:r>
              <a:rPr lang="en-US" err="1"/>
              <a:t>Zenodo</a:t>
            </a:r>
            <a:r>
              <a:rPr lang="en-US"/>
              <a:t>. </a:t>
            </a:r>
            <a:r>
              <a:rPr lang="en-US">
                <a:hlinkClick r:id="rId2"/>
              </a:rPr>
              <a:t>http://doi.org/10.5281/zenodo.4585692</a:t>
            </a:r>
            <a:r>
              <a:rPr lang="en-US"/>
              <a:t> </a:t>
            </a:r>
          </a:p>
          <a:p>
            <a:endParaRPr lang="en-US"/>
          </a:p>
        </p:txBody>
      </p:sp>
    </p:spTree>
    <p:extLst>
      <p:ext uri="{BB962C8B-B14F-4D97-AF65-F5344CB8AC3E}">
        <p14:creationId xmlns:p14="http://schemas.microsoft.com/office/powerpoint/2010/main" val="3850444911"/>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6118A036-40B5-7941-9F5C-C34537869F14}"/>
              </a:ext>
            </a:extLst>
          </p:cNvPr>
          <p:cNvSpPr txBox="1"/>
          <p:nvPr/>
        </p:nvSpPr>
        <p:spPr>
          <a:xfrm>
            <a:off x="9899301" y="5876628"/>
            <a:ext cx="206669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CCG courses (this will take </a:t>
            </a:r>
            <a:b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b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you to the website link http://</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www.ClimateCompatibleGrowth.com</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teachingmaterials</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p>
        </p:txBody>
      </p:sp>
      <p:sp>
        <p:nvSpPr>
          <p:cNvPr id="6" name="TextBox 2">
            <a:extLst>
              <a:ext uri="{FF2B5EF4-FFF2-40B4-BE49-F238E27FC236}">
                <a16:creationId xmlns:a16="http://schemas.microsoft.com/office/drawing/2014/main" id="{9273F058-8973-9A4D-A6A9-F7F3E2B73AE7}"/>
              </a:ext>
            </a:extLst>
          </p:cNvPr>
          <p:cNvSpPr txBox="1"/>
          <p:nvPr/>
        </p:nvSpPr>
        <p:spPr>
          <a:xfrm>
            <a:off x="8634300" y="4903508"/>
            <a:ext cx="3419473"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Gardumi F (KTH)., Shivakumar A. (UNDESA)., </a:t>
            </a:r>
            <a:r>
              <a:rPr lang="en-ZA" sz="800" dirty="0">
                <a:solidFill>
                  <a:srgbClr val="FFFFFF"/>
                </a:solidFill>
                <a:latin typeface="Open Sans"/>
                <a:ea typeface="+mn-lt"/>
                <a:cs typeface="Calibri" panose="020F0502020204030204"/>
              </a:rPr>
              <a:t>Sridharan V., Roberto Heredia (KTH), Niet </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T. (SFU)., Ramos E.P. (KTH)., Alfstad T., (UNDESA) 2021. Lecture </a:t>
            </a:r>
            <a:r>
              <a:rPr lang="en-ZA" sz="800" dirty="0">
                <a:solidFill>
                  <a:srgbClr val="FFFFFF"/>
                </a:solidFill>
                <a:latin typeface="Open Sans"/>
                <a:ea typeface="+mn-lt"/>
                <a:cs typeface="Calibri" panose="020F0502020204030204"/>
              </a:rPr>
              <a:t>4</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a:t>
            </a:r>
            <a:r>
              <a:rPr lang="en-ZA" sz="800" dirty="0">
                <a:solidFill>
                  <a:srgbClr val="FFFFFF"/>
                </a:solidFill>
                <a:latin typeface="Open Sans"/>
                <a:ea typeface="+mn-lt"/>
                <a:cs typeface="Calibri" panose="020F0502020204030204"/>
              </a:rPr>
              <a:t>Modelling</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a:t>
            </a:r>
            <a:r>
              <a:rPr lang="en-ZA" sz="800" dirty="0">
                <a:solidFill>
                  <a:srgbClr val="FFFFFF"/>
                </a:solidFill>
                <a:latin typeface="Open Sans"/>
                <a:ea typeface="+mn-lt"/>
                <a:cs typeface="Calibri" panose="020F0502020204030204"/>
              </a:rPr>
              <a:t>energy technologies</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Release Version 1.0.  [online presentation].</a:t>
            </a:r>
            <a:r>
              <a:rPr kumimoji="0" lang="en-ZA" sz="800" b="0" i="0" u="none" strike="noStrike" kern="1200" cap="none" spc="0" normalizeH="0" noProof="0" dirty="0">
                <a:ln>
                  <a:noFill/>
                </a:ln>
                <a:solidFill>
                  <a:srgbClr val="FFFFFF"/>
                </a:solidFill>
                <a:effectLst/>
                <a:uLnTx/>
                <a:uFillTx/>
                <a:latin typeface="Open Sans"/>
                <a:ea typeface="+mn-lt"/>
                <a:cs typeface="Calibri" panose="020F0502020204030204"/>
              </a:rPr>
              <a:t> </a:t>
            </a:r>
            <a:r>
              <a:rPr lang="en-ZA" sz="800" dirty="0">
                <a:solidFill>
                  <a:schemeClr val="bg1"/>
                </a:solidFill>
                <a:latin typeface="Open Sans"/>
                <a:ea typeface="+mn-lt"/>
                <a:cs typeface="+mn-lt"/>
              </a:rPr>
              <a:t>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a:solidFill>
                  <a:schemeClr val="bg1"/>
                </a:solidFill>
                <a:latin typeface="Open Sans"/>
                <a:ea typeface="+mn-lt"/>
                <a:cs typeface="+mn-lt"/>
              </a:rPr>
              <a:t>.</a:t>
            </a:r>
            <a:endPar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endParaRPr>
          </a:p>
        </p:txBody>
      </p:sp>
      <p:grpSp>
        <p:nvGrpSpPr>
          <p:cNvPr id="4" name="Group 3">
            <a:extLst>
              <a:ext uri="{FF2B5EF4-FFF2-40B4-BE49-F238E27FC236}">
                <a16:creationId xmlns:a16="http://schemas.microsoft.com/office/drawing/2014/main" id="{897C2C22-9510-9F4D-B5AC-95FAFB300C19}"/>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24583B1B-5095-A34A-B062-E6D9C5CC41EF}"/>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974B78C-6A30-A84D-8CB2-BFFA221FF36C}"/>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5D98F01C-A7BB-BB43-A50C-C52D2734D7F2}"/>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8131126"/>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4.1 Capacity and activity</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a:t>A bakery has one bread-making machine.</a:t>
            </a:r>
          </a:p>
          <a:p>
            <a:r>
              <a:rPr lang="en-US"/>
              <a:t>If the machine is loaded with 5 kg of flour and 4 </a:t>
            </a:r>
            <a:r>
              <a:rPr lang="en-US" err="1"/>
              <a:t>litres</a:t>
            </a:r>
            <a:r>
              <a:rPr lang="en-US"/>
              <a:t> of water, after one hour it produces 50 baguettes.</a:t>
            </a:r>
          </a:p>
          <a:p>
            <a:endParaRPr lang="en-US"/>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3</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Starting with an example</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4" y="6007019"/>
            <a:ext cx="5800352" cy="386498"/>
          </a:xfrm>
        </p:spPr>
        <p:txBody>
          <a:bodyPr/>
          <a:lstStyle/>
          <a:p>
            <a:r>
              <a:rPr lang="en-GB" b="1"/>
              <a:t>Picture source</a:t>
            </a:r>
            <a:r>
              <a:rPr lang="en-GB"/>
              <a:t>: Olga </a:t>
            </a:r>
            <a:r>
              <a:rPr lang="en-GB" err="1"/>
              <a:t>Kudriavtseva</a:t>
            </a:r>
            <a:r>
              <a:rPr lang="en-GB"/>
              <a:t>, </a:t>
            </a:r>
            <a:r>
              <a:rPr lang="en-GB">
                <a:hlinkClick r:id="rId5"/>
              </a:rPr>
              <a:t>photo</a:t>
            </a:r>
            <a:r>
              <a:rPr lang="en-GB"/>
              <a:t> from </a:t>
            </a:r>
            <a:r>
              <a:rPr lang="en-GB" err="1">
                <a:hlinkClick r:id="rId6"/>
              </a:rPr>
              <a:t>Unsplash</a:t>
            </a:r>
            <a:r>
              <a:rPr lang="en-GB"/>
              <a:t>; Laura </a:t>
            </a:r>
            <a:r>
              <a:rPr lang="en-GB" err="1"/>
              <a:t>Mitulla</a:t>
            </a:r>
            <a:r>
              <a:rPr lang="en-GB"/>
              <a:t>, </a:t>
            </a:r>
            <a:r>
              <a:rPr lang="en-GB">
                <a:hlinkClick r:id="rId7"/>
              </a:rPr>
              <a:t>photo</a:t>
            </a:r>
            <a:r>
              <a:rPr lang="en-GB"/>
              <a:t>, from </a:t>
            </a:r>
            <a:r>
              <a:rPr lang="en-GB" err="1">
                <a:hlinkClick r:id="rId6"/>
              </a:rPr>
              <a:t>Unsplash</a:t>
            </a:r>
            <a:r>
              <a:rPr lang="en-GB"/>
              <a:t>; </a:t>
            </a:r>
            <a:r>
              <a:rPr lang="en-GB" err="1"/>
              <a:t>Frédéric</a:t>
            </a:r>
            <a:r>
              <a:rPr lang="en-GB"/>
              <a:t> </a:t>
            </a:r>
            <a:r>
              <a:rPr lang="en-GB" err="1"/>
              <a:t>Dupont</a:t>
            </a:r>
            <a:r>
              <a:rPr lang="en-GB"/>
              <a:t>, </a:t>
            </a:r>
            <a:r>
              <a:rPr lang="en-GB">
                <a:hlinkClick r:id="rId8"/>
              </a:rPr>
              <a:t>photo</a:t>
            </a:r>
            <a:r>
              <a:rPr lang="en-GB"/>
              <a:t>, form </a:t>
            </a:r>
            <a:r>
              <a:rPr lang="en-GB" err="1">
                <a:hlinkClick r:id="rId6"/>
              </a:rPr>
              <a:t>Unsplash</a:t>
            </a:r>
            <a:r>
              <a:rPr lang="en-GB"/>
              <a:t>; </a:t>
            </a:r>
            <a:r>
              <a:rPr lang="en-GB" err="1"/>
              <a:t>CampusFrance</a:t>
            </a:r>
            <a:r>
              <a:rPr lang="en-GB"/>
              <a:t> , </a:t>
            </a:r>
            <a:r>
              <a:rPr lang="en-GB">
                <a:hlinkClick r:id="rId9"/>
              </a:rPr>
              <a:t>photo</a:t>
            </a:r>
            <a:r>
              <a:rPr lang="en-GB"/>
              <a:t>, licensed under </a:t>
            </a:r>
            <a:r>
              <a:rPr lang="en-GB">
                <a:hlinkClick r:id="rId10"/>
              </a:rPr>
              <a:t>CC 0</a:t>
            </a:r>
            <a:endParaRPr lang="en-GB"/>
          </a:p>
        </p:txBody>
      </p:sp>
      <p:sp>
        <p:nvSpPr>
          <p:cNvPr id="11" name="Arrow: Right 14">
            <a:extLst>
              <a:ext uri="{FF2B5EF4-FFF2-40B4-BE49-F238E27FC236}">
                <a16:creationId xmlns:a16="http://schemas.microsoft.com/office/drawing/2014/main" id="{1F73D0BD-59D6-4572-9CB7-FD5E51978517}"/>
              </a:ext>
            </a:extLst>
          </p:cNvPr>
          <p:cNvSpPr/>
          <p:nvPr/>
        </p:nvSpPr>
        <p:spPr>
          <a:xfrm>
            <a:off x="3802912" y="4160026"/>
            <a:ext cx="1306997" cy="27659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ontserrat" panose="00000500000000000000"/>
            </a:endParaRPr>
          </a:p>
        </p:txBody>
      </p:sp>
      <p:sp>
        <p:nvSpPr>
          <p:cNvPr id="14" name="Arrow: Right 16">
            <a:extLst>
              <a:ext uri="{FF2B5EF4-FFF2-40B4-BE49-F238E27FC236}">
                <a16:creationId xmlns:a16="http://schemas.microsoft.com/office/drawing/2014/main" id="{80FF0364-C362-450B-8BA5-6A0346CC3975}"/>
              </a:ext>
            </a:extLst>
          </p:cNvPr>
          <p:cNvSpPr/>
          <p:nvPr/>
        </p:nvSpPr>
        <p:spPr>
          <a:xfrm>
            <a:off x="6394878" y="4580909"/>
            <a:ext cx="1186136" cy="31006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ontserrat" panose="00000500000000000000"/>
            </a:endParaRPr>
          </a:p>
        </p:txBody>
      </p:sp>
      <p:sp>
        <p:nvSpPr>
          <p:cNvPr id="15" name="Content Placeholder 2">
            <a:extLst>
              <a:ext uri="{FF2B5EF4-FFF2-40B4-BE49-F238E27FC236}">
                <a16:creationId xmlns:a16="http://schemas.microsoft.com/office/drawing/2014/main" id="{9B03B76B-78DC-4CD0-9CFF-2669FA210958}"/>
              </a:ext>
            </a:extLst>
          </p:cNvPr>
          <p:cNvSpPr txBox="1">
            <a:spLocks/>
          </p:cNvSpPr>
          <p:nvPr/>
        </p:nvSpPr>
        <p:spPr>
          <a:xfrm>
            <a:off x="2061648" y="4075812"/>
            <a:ext cx="975852" cy="5941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latin typeface="Open Sans" panose="020B0606030504020204" pitchFamily="34" charset="0"/>
                <a:ea typeface="Open Sans" panose="020B0606030504020204" pitchFamily="34" charset="0"/>
                <a:cs typeface="Open Sans" panose="020B0606030504020204" pitchFamily="34" charset="0"/>
              </a:rPr>
              <a:t>5 kg flour</a:t>
            </a:r>
          </a:p>
          <a:p>
            <a:pPr marL="0" indent="0">
              <a:buFont typeface="Arial" panose="020B0604020202020204" pitchFamily="34" charset="0"/>
              <a:buNone/>
            </a:pPr>
            <a:endParaRPr lang="en-US">
              <a:latin typeface="Montserrat" panose="00000500000000000000"/>
            </a:endParaRPr>
          </a:p>
          <a:p>
            <a:pPr marL="0" indent="0">
              <a:buFont typeface="Arial" panose="020B0604020202020204" pitchFamily="34" charset="0"/>
              <a:buNone/>
            </a:pPr>
            <a:endParaRPr lang="en-US" sz="1800">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endParaRPr lang="en-US">
              <a:latin typeface="Montserrat" panose="00000500000000000000"/>
            </a:endParaRPr>
          </a:p>
          <a:p>
            <a:endParaRPr lang="en-US">
              <a:latin typeface="Montserrat" panose="00000500000000000000"/>
            </a:endParaRPr>
          </a:p>
        </p:txBody>
      </p:sp>
      <p:sp>
        <p:nvSpPr>
          <p:cNvPr id="16" name="Content Placeholder 2">
            <a:extLst>
              <a:ext uri="{FF2B5EF4-FFF2-40B4-BE49-F238E27FC236}">
                <a16:creationId xmlns:a16="http://schemas.microsoft.com/office/drawing/2014/main" id="{5DEE7131-14C5-4728-80C2-3B8CBFD5C011}"/>
              </a:ext>
            </a:extLst>
          </p:cNvPr>
          <p:cNvSpPr txBox="1">
            <a:spLocks/>
          </p:cNvSpPr>
          <p:nvPr/>
        </p:nvSpPr>
        <p:spPr>
          <a:xfrm>
            <a:off x="2085112" y="4985712"/>
            <a:ext cx="975852" cy="5941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latin typeface="Open Sans" panose="020B0606030504020204" pitchFamily="34" charset="0"/>
                <a:ea typeface="Open Sans" panose="020B0606030504020204" pitchFamily="34" charset="0"/>
                <a:cs typeface="Open Sans" panose="020B0606030504020204" pitchFamily="34" charset="0"/>
              </a:rPr>
              <a:t>4 l water</a:t>
            </a:r>
          </a:p>
          <a:p>
            <a:pPr marL="0" indent="0">
              <a:buFont typeface="Arial" panose="020B0604020202020204" pitchFamily="34" charset="0"/>
              <a:buNone/>
            </a:pPr>
            <a:endParaRPr lang="en-US">
              <a:latin typeface="Montserrat" panose="00000500000000000000"/>
            </a:endParaRPr>
          </a:p>
          <a:p>
            <a:pPr marL="0" indent="0">
              <a:buFont typeface="Arial" panose="020B0604020202020204" pitchFamily="34" charset="0"/>
              <a:buNone/>
            </a:pPr>
            <a:endParaRPr lang="en-US">
              <a:latin typeface="Montserrat" panose="00000500000000000000"/>
            </a:endParaRPr>
          </a:p>
          <a:p>
            <a:pPr marL="0" indent="0">
              <a:buFont typeface="Arial" panose="020B0604020202020204" pitchFamily="34" charset="0"/>
              <a:buNone/>
            </a:pPr>
            <a:endParaRPr lang="en-US">
              <a:latin typeface="Montserrat" panose="00000500000000000000"/>
            </a:endParaRPr>
          </a:p>
          <a:p>
            <a:endParaRPr lang="en-US">
              <a:latin typeface="Montserrat" panose="00000500000000000000"/>
            </a:endParaRPr>
          </a:p>
        </p:txBody>
      </p:sp>
      <p:sp>
        <p:nvSpPr>
          <p:cNvPr id="17" name="Content Placeholder 2">
            <a:extLst>
              <a:ext uri="{FF2B5EF4-FFF2-40B4-BE49-F238E27FC236}">
                <a16:creationId xmlns:a16="http://schemas.microsoft.com/office/drawing/2014/main" id="{4D140B70-E036-4996-9474-CDA8DEE27045}"/>
              </a:ext>
            </a:extLst>
          </p:cNvPr>
          <p:cNvSpPr txBox="1">
            <a:spLocks/>
          </p:cNvSpPr>
          <p:nvPr/>
        </p:nvSpPr>
        <p:spPr>
          <a:xfrm>
            <a:off x="7136325" y="3719484"/>
            <a:ext cx="2091956" cy="4540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latin typeface="Open Sans" panose="020B0606030504020204" pitchFamily="34" charset="0"/>
                <a:ea typeface="Open Sans" panose="020B0606030504020204" pitchFamily="34" charset="0"/>
                <a:cs typeface="Open Sans" panose="020B0606030504020204" pitchFamily="34" charset="0"/>
              </a:rPr>
              <a:t>50 baguettes</a:t>
            </a:r>
          </a:p>
          <a:p>
            <a:pPr algn="ctr"/>
            <a:endParaRPr lang="en-US">
              <a:latin typeface="Montserrat" panose="00000500000000000000"/>
            </a:endParaRP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pic>
        <p:nvPicPr>
          <p:cNvPr id="19" name="Picture 6" descr="A picture containing indoor, food, dish&#10;&#10;Description automatically generated">
            <a:extLst>
              <a:ext uri="{FF2B5EF4-FFF2-40B4-BE49-F238E27FC236}">
                <a16:creationId xmlns:a16="http://schemas.microsoft.com/office/drawing/2014/main" id="{169529BB-1306-4DE6-9B8D-507FCFDA0CCA}"/>
              </a:ext>
            </a:extLst>
          </p:cNvPr>
          <p:cNvPicPr>
            <a:picLocks noChangeAspect="1"/>
          </p:cNvPicPr>
          <p:nvPr/>
        </p:nvPicPr>
        <p:blipFill>
          <a:blip r:embed="rId11"/>
          <a:stretch>
            <a:fillRect/>
          </a:stretch>
        </p:blipFill>
        <p:spPr>
          <a:xfrm>
            <a:off x="7753110" y="4110241"/>
            <a:ext cx="858386" cy="1124678"/>
          </a:xfrm>
          <a:prstGeom prst="rect">
            <a:avLst/>
          </a:prstGeom>
        </p:spPr>
      </p:pic>
      <p:pic>
        <p:nvPicPr>
          <p:cNvPr id="21" name="Picture 6" descr="A picture containing indoor&#10;&#10;Description automatically generated">
            <a:extLst>
              <a:ext uri="{FF2B5EF4-FFF2-40B4-BE49-F238E27FC236}">
                <a16:creationId xmlns:a16="http://schemas.microsoft.com/office/drawing/2014/main" id="{FE28F3B2-2A46-44E3-9E80-C114C3FD3B30}"/>
              </a:ext>
            </a:extLst>
          </p:cNvPr>
          <p:cNvPicPr>
            <a:picLocks noChangeAspect="1"/>
          </p:cNvPicPr>
          <p:nvPr/>
        </p:nvPicPr>
        <p:blipFill>
          <a:blip r:embed="rId12"/>
          <a:stretch>
            <a:fillRect/>
          </a:stretch>
        </p:blipFill>
        <p:spPr>
          <a:xfrm>
            <a:off x="2990487" y="3816331"/>
            <a:ext cx="559791" cy="856249"/>
          </a:xfrm>
          <a:prstGeom prst="rect">
            <a:avLst/>
          </a:prstGeom>
        </p:spPr>
      </p:pic>
      <p:pic>
        <p:nvPicPr>
          <p:cNvPr id="22" name="Picture 7" descr="A picture containing cup, dessert&#10;&#10;Description automatically generated">
            <a:extLst>
              <a:ext uri="{FF2B5EF4-FFF2-40B4-BE49-F238E27FC236}">
                <a16:creationId xmlns:a16="http://schemas.microsoft.com/office/drawing/2014/main" id="{252FAF17-506E-4BC1-A9F5-25B1235A0116}"/>
              </a:ext>
            </a:extLst>
          </p:cNvPr>
          <p:cNvPicPr>
            <a:picLocks noChangeAspect="1"/>
          </p:cNvPicPr>
          <p:nvPr/>
        </p:nvPicPr>
        <p:blipFill>
          <a:blip r:embed="rId13"/>
          <a:stretch>
            <a:fillRect/>
          </a:stretch>
        </p:blipFill>
        <p:spPr>
          <a:xfrm>
            <a:off x="5251977" y="4010285"/>
            <a:ext cx="955509" cy="1451011"/>
          </a:xfrm>
          <a:prstGeom prst="rect">
            <a:avLst/>
          </a:prstGeom>
        </p:spPr>
      </p:pic>
      <p:sp>
        <p:nvSpPr>
          <p:cNvPr id="23" name="Text Placeholder 21">
            <a:extLst>
              <a:ext uri="{FF2B5EF4-FFF2-40B4-BE49-F238E27FC236}">
                <a16:creationId xmlns:a16="http://schemas.microsoft.com/office/drawing/2014/main" id="{32593439-8943-4E83-BFFD-6C2E0AA2DAA3}"/>
              </a:ext>
            </a:extLst>
          </p:cNvPr>
          <p:cNvSpPr txBox="1">
            <a:spLocks/>
          </p:cNvSpPr>
          <p:nvPr/>
        </p:nvSpPr>
        <p:spPr>
          <a:xfrm>
            <a:off x="2340197" y="4628576"/>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pic>
        <p:nvPicPr>
          <p:cNvPr id="25" name="Picture 26" descr="A picture containing wall, indoor&#10;&#10;Description automatically generated">
            <a:extLst>
              <a:ext uri="{FF2B5EF4-FFF2-40B4-BE49-F238E27FC236}">
                <a16:creationId xmlns:a16="http://schemas.microsoft.com/office/drawing/2014/main" id="{8BB185FC-4AE2-4768-8847-7CCC6FF8EF14}"/>
              </a:ext>
            </a:extLst>
          </p:cNvPr>
          <p:cNvPicPr>
            <a:picLocks noChangeAspect="1"/>
          </p:cNvPicPr>
          <p:nvPr/>
        </p:nvPicPr>
        <p:blipFill>
          <a:blip r:embed="rId14"/>
          <a:stretch>
            <a:fillRect/>
          </a:stretch>
        </p:blipFill>
        <p:spPr>
          <a:xfrm>
            <a:off x="3002753" y="4767385"/>
            <a:ext cx="559791" cy="899727"/>
          </a:xfrm>
          <a:prstGeom prst="rect">
            <a:avLst/>
          </a:prstGeom>
        </p:spPr>
      </p:pic>
      <p:sp>
        <p:nvSpPr>
          <p:cNvPr id="26" name="Arrow: Right 14">
            <a:extLst>
              <a:ext uri="{FF2B5EF4-FFF2-40B4-BE49-F238E27FC236}">
                <a16:creationId xmlns:a16="http://schemas.microsoft.com/office/drawing/2014/main" id="{1F73D0BD-59D6-4572-9CB7-FD5E51978517}"/>
              </a:ext>
            </a:extLst>
          </p:cNvPr>
          <p:cNvSpPr/>
          <p:nvPr/>
        </p:nvSpPr>
        <p:spPr>
          <a:xfrm>
            <a:off x="3817086" y="4865324"/>
            <a:ext cx="1306997" cy="27659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ontserrat" panose="00000500000000000000"/>
            </a:endParaRPr>
          </a:p>
        </p:txBody>
      </p:sp>
      <p:sp>
        <p:nvSpPr>
          <p:cNvPr id="20" name="Oval 19">
            <a:extLst>
              <a:ext uri="{FF2B5EF4-FFF2-40B4-BE49-F238E27FC236}">
                <a16:creationId xmlns:a16="http://schemas.microsoft.com/office/drawing/2014/main" id="{B927E187-93E2-DE42-8750-CA44E21422CD}"/>
              </a:ext>
            </a:extLst>
          </p:cNvPr>
          <p:cNvSpPr/>
          <p:nvPr/>
        </p:nvSpPr>
        <p:spPr>
          <a:xfrm>
            <a:off x="7136325" y="13891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3.mp3" descr="Lecture4_Slide3.mp3">
            <a:hlinkClick r:id="" action="ppaction://media"/>
            <a:extLst>
              <a:ext uri="{FF2B5EF4-FFF2-40B4-BE49-F238E27FC236}">
                <a16:creationId xmlns:a16="http://schemas.microsoft.com/office/drawing/2014/main" id="{09DDECAA-C4B8-F247-8A91-0F43E79E35F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207690" y="1460482"/>
            <a:ext cx="812800" cy="812800"/>
          </a:xfrm>
          <a:prstGeom prst="rect">
            <a:avLst/>
          </a:prstGeom>
        </p:spPr>
      </p:pic>
    </p:spTree>
    <p:extLst>
      <p:ext uri="{BB962C8B-B14F-4D97-AF65-F5344CB8AC3E}">
        <p14:creationId xmlns:p14="http://schemas.microsoft.com/office/powerpoint/2010/main" val="36847107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4.1 Capacity and activity</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r>
              <a:rPr lang="en-US" b="0">
                <a:latin typeface="Open Sans SemiBold"/>
                <a:ea typeface="Open Sans SemiBold"/>
                <a:cs typeface="Open Sans SemiBold"/>
              </a:rPr>
              <a:t>Machine capacity:</a:t>
            </a:r>
            <a:r>
              <a:rPr lang="en-US">
                <a:latin typeface="Open Sans SemiBold"/>
                <a:ea typeface="Open Sans SemiBold"/>
                <a:cs typeface="Open Sans SemiBold"/>
              </a:rPr>
              <a:t> </a:t>
            </a:r>
            <a:r>
              <a:rPr lang="en-US" b="0">
                <a:latin typeface="Open Sans"/>
                <a:ea typeface="Open Sans SemiBold"/>
                <a:cs typeface="Open Sans SemiBold"/>
              </a:rPr>
              <a:t>how much it can produce in a unit of time (e.g., 1 hour)</a:t>
            </a:r>
          </a:p>
          <a:p>
            <a:r>
              <a:rPr lang="en-US" b="0">
                <a:latin typeface="Open Sans SemiBold"/>
                <a:ea typeface="Open Sans SemiBold"/>
                <a:cs typeface="Open Sans SemiBold"/>
              </a:rPr>
              <a:t>Machine activity:</a:t>
            </a:r>
            <a:r>
              <a:rPr lang="en-US">
                <a:latin typeface="Open Sans SemiBold"/>
                <a:ea typeface="Open Sans SemiBold"/>
                <a:cs typeface="Open Sans SemiBold"/>
              </a:rPr>
              <a:t> </a:t>
            </a:r>
            <a:r>
              <a:rPr lang="en-US" b="0">
                <a:latin typeface="Open Sans"/>
                <a:ea typeface="Open Sans SemiBold"/>
                <a:cs typeface="Open Sans SemiBold"/>
              </a:rPr>
              <a:t>how much it does produce in any given time</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4</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Starting with an example</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4" y="6131576"/>
            <a:ext cx="6174026" cy="261941"/>
          </a:xfrm>
        </p:spPr>
        <p:txBody>
          <a:bodyPr/>
          <a:lstStyle/>
          <a:p>
            <a:r>
              <a:rPr lang="en-GB" b="1"/>
              <a:t>Picture source</a:t>
            </a:r>
            <a:r>
              <a:rPr lang="en-GB"/>
              <a:t>: </a:t>
            </a:r>
            <a:r>
              <a:rPr lang="en-GB" err="1"/>
              <a:t>Frédéric</a:t>
            </a:r>
            <a:r>
              <a:rPr lang="en-GB"/>
              <a:t> </a:t>
            </a:r>
            <a:r>
              <a:rPr lang="en-GB" err="1"/>
              <a:t>Dupont</a:t>
            </a:r>
            <a:r>
              <a:rPr lang="en-GB"/>
              <a:t>, </a:t>
            </a:r>
            <a:r>
              <a:rPr lang="en-GB">
                <a:hlinkClick r:id="rId5"/>
              </a:rPr>
              <a:t>photo</a:t>
            </a:r>
            <a:r>
              <a:rPr lang="en-GB"/>
              <a:t>, form </a:t>
            </a:r>
            <a:r>
              <a:rPr lang="en-GB" err="1">
                <a:hlinkClick r:id="rId6"/>
              </a:rPr>
              <a:t>Unsplash</a:t>
            </a:r>
            <a:r>
              <a:rPr lang="en-GB"/>
              <a:t>; </a:t>
            </a:r>
            <a:r>
              <a:rPr lang="en-GB" err="1"/>
              <a:t>CampusFrance</a:t>
            </a:r>
            <a:r>
              <a:rPr lang="en-GB"/>
              <a:t> , </a:t>
            </a:r>
            <a:r>
              <a:rPr lang="en-GB">
                <a:hlinkClick r:id="rId7"/>
              </a:rPr>
              <a:t>photo</a:t>
            </a:r>
            <a:r>
              <a:rPr lang="en-GB"/>
              <a:t>, licensed under </a:t>
            </a:r>
            <a:r>
              <a:rPr lang="en-GB">
                <a:hlinkClick r:id="rId8"/>
              </a:rPr>
              <a:t>CC 0</a:t>
            </a:r>
            <a:endParaRPr lang="en-GB"/>
          </a:p>
        </p:txBody>
      </p:sp>
      <p:sp>
        <p:nvSpPr>
          <p:cNvPr id="14" name="Arrow: Right 16">
            <a:extLst>
              <a:ext uri="{FF2B5EF4-FFF2-40B4-BE49-F238E27FC236}">
                <a16:creationId xmlns:a16="http://schemas.microsoft.com/office/drawing/2014/main" id="{80FF0364-C362-450B-8BA5-6A0346CC3975}"/>
              </a:ext>
            </a:extLst>
          </p:cNvPr>
          <p:cNvSpPr/>
          <p:nvPr/>
        </p:nvSpPr>
        <p:spPr>
          <a:xfrm>
            <a:off x="4280294" y="4244215"/>
            <a:ext cx="1186136" cy="31006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ontserrat" panose="00000500000000000000"/>
            </a:endParaRPr>
          </a:p>
        </p:txBody>
      </p:sp>
      <p:pic>
        <p:nvPicPr>
          <p:cNvPr id="19" name="Picture 6" descr="A picture containing indoor, food, dish&#10;&#10;Description automatically generated">
            <a:extLst>
              <a:ext uri="{FF2B5EF4-FFF2-40B4-BE49-F238E27FC236}">
                <a16:creationId xmlns:a16="http://schemas.microsoft.com/office/drawing/2014/main" id="{169529BB-1306-4DE6-9B8D-507FCFDA0CCA}"/>
              </a:ext>
            </a:extLst>
          </p:cNvPr>
          <p:cNvPicPr>
            <a:picLocks noChangeAspect="1"/>
          </p:cNvPicPr>
          <p:nvPr/>
        </p:nvPicPr>
        <p:blipFill>
          <a:blip r:embed="rId9"/>
          <a:stretch>
            <a:fillRect/>
          </a:stretch>
        </p:blipFill>
        <p:spPr>
          <a:xfrm>
            <a:off x="5638526" y="3773547"/>
            <a:ext cx="858386" cy="1124678"/>
          </a:xfrm>
          <a:prstGeom prst="rect">
            <a:avLst/>
          </a:prstGeom>
        </p:spPr>
      </p:pic>
      <p:pic>
        <p:nvPicPr>
          <p:cNvPr id="22" name="Picture 7" descr="A picture containing cup, dessert&#10;&#10;Description automatically generated">
            <a:extLst>
              <a:ext uri="{FF2B5EF4-FFF2-40B4-BE49-F238E27FC236}">
                <a16:creationId xmlns:a16="http://schemas.microsoft.com/office/drawing/2014/main" id="{252FAF17-506E-4BC1-A9F5-25B1235A0116}"/>
              </a:ext>
            </a:extLst>
          </p:cNvPr>
          <p:cNvPicPr>
            <a:picLocks noChangeAspect="1"/>
          </p:cNvPicPr>
          <p:nvPr/>
        </p:nvPicPr>
        <p:blipFill>
          <a:blip r:embed="rId10"/>
          <a:stretch>
            <a:fillRect/>
          </a:stretch>
        </p:blipFill>
        <p:spPr>
          <a:xfrm>
            <a:off x="3137393" y="3673591"/>
            <a:ext cx="955509" cy="1451011"/>
          </a:xfrm>
          <a:prstGeom prst="rect">
            <a:avLst/>
          </a:prstGeom>
        </p:spPr>
      </p:pic>
      <p:sp>
        <p:nvSpPr>
          <p:cNvPr id="23" name="Text Placeholder 21">
            <a:extLst>
              <a:ext uri="{FF2B5EF4-FFF2-40B4-BE49-F238E27FC236}">
                <a16:creationId xmlns:a16="http://schemas.microsoft.com/office/drawing/2014/main" id="{32593439-8943-4E83-BFFD-6C2E0AA2DAA3}"/>
              </a:ext>
            </a:extLst>
          </p:cNvPr>
          <p:cNvSpPr txBox="1">
            <a:spLocks/>
          </p:cNvSpPr>
          <p:nvPr/>
        </p:nvSpPr>
        <p:spPr>
          <a:xfrm>
            <a:off x="2340197" y="4628576"/>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pic>
        <p:nvPicPr>
          <p:cNvPr id="20" name="Picture 6" descr="A picture containing indoor, food, dish&#10;&#10;Description automatically generated">
            <a:extLst>
              <a:ext uri="{FF2B5EF4-FFF2-40B4-BE49-F238E27FC236}">
                <a16:creationId xmlns:a16="http://schemas.microsoft.com/office/drawing/2014/main" id="{169529BB-1306-4DE6-9B8D-507FCFDA0CCA}"/>
              </a:ext>
            </a:extLst>
          </p:cNvPr>
          <p:cNvPicPr>
            <a:picLocks noChangeAspect="1"/>
          </p:cNvPicPr>
          <p:nvPr/>
        </p:nvPicPr>
        <p:blipFill>
          <a:blip r:embed="rId9"/>
          <a:stretch>
            <a:fillRect/>
          </a:stretch>
        </p:blipFill>
        <p:spPr>
          <a:xfrm>
            <a:off x="6588372" y="3766457"/>
            <a:ext cx="858386" cy="1124678"/>
          </a:xfrm>
          <a:prstGeom prst="rect">
            <a:avLst/>
          </a:prstGeom>
        </p:spPr>
      </p:pic>
      <p:pic>
        <p:nvPicPr>
          <p:cNvPr id="24" name="Picture 6" descr="A picture containing indoor, food, dish&#10;&#10;Description automatically generated">
            <a:extLst>
              <a:ext uri="{FF2B5EF4-FFF2-40B4-BE49-F238E27FC236}">
                <a16:creationId xmlns:a16="http://schemas.microsoft.com/office/drawing/2014/main" id="{169529BB-1306-4DE6-9B8D-507FCFDA0CCA}"/>
              </a:ext>
            </a:extLst>
          </p:cNvPr>
          <p:cNvPicPr>
            <a:picLocks noChangeAspect="1"/>
          </p:cNvPicPr>
          <p:nvPr/>
        </p:nvPicPr>
        <p:blipFill>
          <a:blip r:embed="rId9"/>
          <a:stretch>
            <a:fillRect/>
          </a:stretch>
        </p:blipFill>
        <p:spPr>
          <a:xfrm>
            <a:off x="7548846" y="3748734"/>
            <a:ext cx="858386" cy="1124678"/>
          </a:xfrm>
          <a:prstGeom prst="rect">
            <a:avLst/>
          </a:prstGeom>
        </p:spPr>
      </p:pic>
      <p:sp>
        <p:nvSpPr>
          <p:cNvPr id="27" name="Content Placeholder 2">
            <a:extLst>
              <a:ext uri="{FF2B5EF4-FFF2-40B4-BE49-F238E27FC236}">
                <a16:creationId xmlns:a16="http://schemas.microsoft.com/office/drawing/2014/main" id="{FDF83631-B07D-4D34-8411-1DDCAE92591C}"/>
              </a:ext>
            </a:extLst>
          </p:cNvPr>
          <p:cNvSpPr txBox="1">
            <a:spLocks/>
          </p:cNvSpPr>
          <p:nvPr/>
        </p:nvSpPr>
        <p:spPr>
          <a:xfrm>
            <a:off x="1632149" y="5235241"/>
            <a:ext cx="3760306" cy="4495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sz="1400" b="1">
                <a:solidFill>
                  <a:srgbClr val="C00000"/>
                </a:solidFill>
                <a:latin typeface="Open Sans" panose="020B0606030504020204" pitchFamily="34" charset="0"/>
                <a:ea typeface="Open Sans" panose="020B0606030504020204" pitchFamily="34" charset="0"/>
                <a:cs typeface="Open Sans" panose="020B0606030504020204" pitchFamily="34" charset="0"/>
              </a:rPr>
              <a:t>CAPACITY:</a:t>
            </a:r>
            <a:r>
              <a:rPr lang="en-US" altLang="en-US" sz="1400" b="1">
                <a:latin typeface="Open Sans" panose="020B0606030504020204" pitchFamily="34" charset="0"/>
                <a:ea typeface="Open Sans" panose="020B0606030504020204" pitchFamily="34" charset="0"/>
                <a:cs typeface="Open Sans" panose="020B0606030504020204" pitchFamily="34" charset="0"/>
              </a:rPr>
              <a:t> 50 baguettes per hour</a:t>
            </a:r>
            <a:endParaRPr lang="en-US" altLang="en-US" sz="1400" b="1">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Content Placeholder 2">
            <a:extLst>
              <a:ext uri="{FF2B5EF4-FFF2-40B4-BE49-F238E27FC236}">
                <a16:creationId xmlns:a16="http://schemas.microsoft.com/office/drawing/2014/main" id="{DB41811F-0C44-49AF-AB70-069495C6288F}"/>
              </a:ext>
            </a:extLst>
          </p:cNvPr>
          <p:cNvSpPr txBox="1">
            <a:spLocks/>
          </p:cNvSpPr>
          <p:nvPr/>
        </p:nvSpPr>
        <p:spPr>
          <a:xfrm>
            <a:off x="4707342" y="5238342"/>
            <a:ext cx="5068387" cy="4788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sz="1400" b="1">
                <a:solidFill>
                  <a:srgbClr val="C00000"/>
                </a:solidFill>
                <a:latin typeface="Open Sans" panose="020B0606030504020204" pitchFamily="34" charset="0"/>
                <a:ea typeface="Open Sans" panose="020B0606030504020204" pitchFamily="34" charset="0"/>
                <a:cs typeface="Open Sans" panose="020B0606030504020204" pitchFamily="34" charset="0"/>
              </a:rPr>
              <a:t>ACTIVITY:</a:t>
            </a:r>
            <a:r>
              <a:rPr lang="en-US" altLang="en-US" sz="1400" b="1">
                <a:latin typeface="Open Sans" panose="020B0606030504020204" pitchFamily="34" charset="0"/>
                <a:ea typeface="Open Sans" panose="020B0606030504020204" pitchFamily="34" charset="0"/>
                <a:cs typeface="Open Sans" panose="020B0606030504020204" pitchFamily="34" charset="0"/>
              </a:rPr>
              <a:t> 150 baguettes in the next 3 hours</a:t>
            </a:r>
          </a:p>
        </p:txBody>
      </p:sp>
      <p:sp>
        <p:nvSpPr>
          <p:cNvPr id="15" name="Oval 14">
            <a:extLst>
              <a:ext uri="{FF2B5EF4-FFF2-40B4-BE49-F238E27FC236}">
                <a16:creationId xmlns:a16="http://schemas.microsoft.com/office/drawing/2014/main" id="{CDEE513B-5C2A-6F41-8859-5B7CBB2432F7}"/>
              </a:ext>
            </a:extLst>
          </p:cNvPr>
          <p:cNvSpPr/>
          <p:nvPr/>
        </p:nvSpPr>
        <p:spPr>
          <a:xfrm>
            <a:off x="7136325" y="13891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4.mp3" descr="Lecture4_Slide4.mp3">
            <a:hlinkClick r:id="" action="ppaction://media"/>
            <a:extLst>
              <a:ext uri="{FF2B5EF4-FFF2-40B4-BE49-F238E27FC236}">
                <a16:creationId xmlns:a16="http://schemas.microsoft.com/office/drawing/2014/main" id="{E87312D2-7F3A-F941-983C-A1FC4E2151E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216039" y="1460482"/>
            <a:ext cx="812800" cy="812800"/>
          </a:xfrm>
          <a:prstGeom prst="rect">
            <a:avLst/>
          </a:prstGeom>
        </p:spPr>
      </p:pic>
    </p:spTree>
    <p:extLst>
      <p:ext uri="{BB962C8B-B14F-4D97-AF65-F5344CB8AC3E}">
        <p14:creationId xmlns:p14="http://schemas.microsoft.com/office/powerpoint/2010/main" val="428604884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4.1 Capacity and activity</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r>
              <a:rPr lang="en-US">
                <a:latin typeface="Open Sans SemiBold"/>
                <a:ea typeface="Open Sans SemiBold"/>
                <a:cs typeface="Open Sans SemiBold"/>
              </a:rPr>
              <a:t>If we want more bread within one hour, we need to increase our capacity, i.e., install more machines in the bakery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5</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Starting with an example</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3" y="6131576"/>
            <a:ext cx="6166700" cy="254614"/>
          </a:xfrm>
        </p:spPr>
        <p:txBody>
          <a:bodyPr/>
          <a:lstStyle/>
          <a:p>
            <a:r>
              <a:rPr lang="en-GB" b="1"/>
              <a:t>Picture source</a:t>
            </a:r>
            <a:r>
              <a:rPr lang="en-GB"/>
              <a:t>: </a:t>
            </a:r>
            <a:r>
              <a:rPr lang="en-GB" err="1"/>
              <a:t>Frédéric</a:t>
            </a:r>
            <a:r>
              <a:rPr lang="en-GB"/>
              <a:t> </a:t>
            </a:r>
            <a:r>
              <a:rPr lang="en-GB" err="1"/>
              <a:t>Dupont</a:t>
            </a:r>
            <a:r>
              <a:rPr lang="en-GB"/>
              <a:t>, </a:t>
            </a:r>
            <a:r>
              <a:rPr lang="en-GB">
                <a:hlinkClick r:id="rId5"/>
              </a:rPr>
              <a:t>photo</a:t>
            </a:r>
            <a:r>
              <a:rPr lang="en-GB"/>
              <a:t>, form </a:t>
            </a:r>
            <a:r>
              <a:rPr lang="en-GB" err="1">
                <a:hlinkClick r:id="rId6"/>
              </a:rPr>
              <a:t>Unsplash</a:t>
            </a:r>
            <a:r>
              <a:rPr lang="en-GB"/>
              <a:t>; </a:t>
            </a:r>
            <a:r>
              <a:rPr lang="en-GB" err="1"/>
              <a:t>CampusFrance</a:t>
            </a:r>
            <a:r>
              <a:rPr lang="en-GB"/>
              <a:t> , </a:t>
            </a:r>
            <a:r>
              <a:rPr lang="en-GB">
                <a:hlinkClick r:id="rId7"/>
              </a:rPr>
              <a:t>photo</a:t>
            </a:r>
            <a:r>
              <a:rPr lang="en-GB"/>
              <a:t>, licensed under </a:t>
            </a:r>
            <a:r>
              <a:rPr lang="en-GB">
                <a:hlinkClick r:id="rId8"/>
              </a:rPr>
              <a:t>CC 0</a:t>
            </a:r>
            <a:endParaRPr lang="en-GB"/>
          </a:p>
        </p:txBody>
      </p:sp>
      <p:sp>
        <p:nvSpPr>
          <p:cNvPr id="14" name="Arrow: Right 16">
            <a:extLst>
              <a:ext uri="{FF2B5EF4-FFF2-40B4-BE49-F238E27FC236}">
                <a16:creationId xmlns:a16="http://schemas.microsoft.com/office/drawing/2014/main" id="{80FF0364-C362-450B-8BA5-6A0346CC3975}"/>
              </a:ext>
            </a:extLst>
          </p:cNvPr>
          <p:cNvSpPr/>
          <p:nvPr/>
        </p:nvSpPr>
        <p:spPr>
          <a:xfrm>
            <a:off x="4280294" y="4244215"/>
            <a:ext cx="1186136" cy="31006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ontserrat" panose="00000500000000000000"/>
            </a:endParaRP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pic>
        <p:nvPicPr>
          <p:cNvPr id="19" name="Picture 6" descr="A picture containing indoor, food, dish&#10;&#10;Description automatically generated">
            <a:extLst>
              <a:ext uri="{FF2B5EF4-FFF2-40B4-BE49-F238E27FC236}">
                <a16:creationId xmlns:a16="http://schemas.microsoft.com/office/drawing/2014/main" id="{169529BB-1306-4DE6-9B8D-507FCFDA0CCA}"/>
              </a:ext>
            </a:extLst>
          </p:cNvPr>
          <p:cNvPicPr>
            <a:picLocks noChangeAspect="1"/>
          </p:cNvPicPr>
          <p:nvPr/>
        </p:nvPicPr>
        <p:blipFill>
          <a:blip r:embed="rId9"/>
          <a:stretch>
            <a:fillRect/>
          </a:stretch>
        </p:blipFill>
        <p:spPr>
          <a:xfrm>
            <a:off x="5638526" y="3773547"/>
            <a:ext cx="858386" cy="1124678"/>
          </a:xfrm>
          <a:prstGeom prst="rect">
            <a:avLst/>
          </a:prstGeom>
        </p:spPr>
      </p:pic>
      <p:pic>
        <p:nvPicPr>
          <p:cNvPr id="22" name="Picture 7" descr="A picture containing cup, dessert&#10;&#10;Description automatically generated">
            <a:extLst>
              <a:ext uri="{FF2B5EF4-FFF2-40B4-BE49-F238E27FC236}">
                <a16:creationId xmlns:a16="http://schemas.microsoft.com/office/drawing/2014/main" id="{252FAF17-506E-4BC1-A9F5-25B1235A0116}"/>
              </a:ext>
            </a:extLst>
          </p:cNvPr>
          <p:cNvPicPr>
            <a:picLocks noChangeAspect="1"/>
          </p:cNvPicPr>
          <p:nvPr/>
        </p:nvPicPr>
        <p:blipFill>
          <a:blip r:embed="rId10"/>
          <a:stretch>
            <a:fillRect/>
          </a:stretch>
        </p:blipFill>
        <p:spPr>
          <a:xfrm>
            <a:off x="3443601" y="3346908"/>
            <a:ext cx="602607" cy="915103"/>
          </a:xfrm>
          <a:prstGeom prst="rect">
            <a:avLst/>
          </a:prstGeom>
        </p:spPr>
      </p:pic>
      <p:sp>
        <p:nvSpPr>
          <p:cNvPr id="23" name="Text Placeholder 21">
            <a:extLst>
              <a:ext uri="{FF2B5EF4-FFF2-40B4-BE49-F238E27FC236}">
                <a16:creationId xmlns:a16="http://schemas.microsoft.com/office/drawing/2014/main" id="{32593439-8943-4E83-BFFD-6C2E0AA2DAA3}"/>
              </a:ext>
            </a:extLst>
          </p:cNvPr>
          <p:cNvSpPr txBox="1">
            <a:spLocks/>
          </p:cNvSpPr>
          <p:nvPr/>
        </p:nvSpPr>
        <p:spPr>
          <a:xfrm>
            <a:off x="2340197" y="4628576"/>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pic>
        <p:nvPicPr>
          <p:cNvPr id="20" name="Picture 6" descr="A picture containing indoor, food, dish&#10;&#10;Description automatically generated">
            <a:extLst>
              <a:ext uri="{FF2B5EF4-FFF2-40B4-BE49-F238E27FC236}">
                <a16:creationId xmlns:a16="http://schemas.microsoft.com/office/drawing/2014/main" id="{169529BB-1306-4DE6-9B8D-507FCFDA0CCA}"/>
              </a:ext>
            </a:extLst>
          </p:cNvPr>
          <p:cNvPicPr>
            <a:picLocks noChangeAspect="1"/>
          </p:cNvPicPr>
          <p:nvPr/>
        </p:nvPicPr>
        <p:blipFill>
          <a:blip r:embed="rId9"/>
          <a:stretch>
            <a:fillRect/>
          </a:stretch>
        </p:blipFill>
        <p:spPr>
          <a:xfrm>
            <a:off x="6588372" y="3766457"/>
            <a:ext cx="858386" cy="1124678"/>
          </a:xfrm>
          <a:prstGeom prst="rect">
            <a:avLst/>
          </a:prstGeom>
        </p:spPr>
      </p:pic>
      <p:pic>
        <p:nvPicPr>
          <p:cNvPr id="24" name="Picture 6" descr="A picture containing indoor, food, dish&#10;&#10;Description automatically generated">
            <a:extLst>
              <a:ext uri="{FF2B5EF4-FFF2-40B4-BE49-F238E27FC236}">
                <a16:creationId xmlns:a16="http://schemas.microsoft.com/office/drawing/2014/main" id="{169529BB-1306-4DE6-9B8D-507FCFDA0CCA}"/>
              </a:ext>
            </a:extLst>
          </p:cNvPr>
          <p:cNvPicPr>
            <a:picLocks noChangeAspect="1"/>
          </p:cNvPicPr>
          <p:nvPr/>
        </p:nvPicPr>
        <p:blipFill>
          <a:blip r:embed="rId9"/>
          <a:stretch>
            <a:fillRect/>
          </a:stretch>
        </p:blipFill>
        <p:spPr>
          <a:xfrm>
            <a:off x="7548846" y="3748734"/>
            <a:ext cx="858386" cy="1124678"/>
          </a:xfrm>
          <a:prstGeom prst="rect">
            <a:avLst/>
          </a:prstGeom>
        </p:spPr>
      </p:pic>
      <p:sp>
        <p:nvSpPr>
          <p:cNvPr id="27" name="Content Placeholder 2">
            <a:extLst>
              <a:ext uri="{FF2B5EF4-FFF2-40B4-BE49-F238E27FC236}">
                <a16:creationId xmlns:a16="http://schemas.microsoft.com/office/drawing/2014/main" id="{FDF83631-B07D-4D34-8411-1DDCAE92591C}"/>
              </a:ext>
            </a:extLst>
          </p:cNvPr>
          <p:cNvSpPr txBox="1">
            <a:spLocks/>
          </p:cNvSpPr>
          <p:nvPr/>
        </p:nvSpPr>
        <p:spPr>
          <a:xfrm>
            <a:off x="1632149" y="5235241"/>
            <a:ext cx="3760306" cy="4495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sz="1400" b="1">
                <a:solidFill>
                  <a:srgbClr val="C00000"/>
                </a:solidFill>
                <a:latin typeface="Open Sans" panose="020B0606030504020204" pitchFamily="34" charset="0"/>
                <a:ea typeface="Open Sans" panose="020B0606030504020204" pitchFamily="34" charset="0"/>
                <a:cs typeface="Open Sans" panose="020B0606030504020204" pitchFamily="34" charset="0"/>
              </a:rPr>
              <a:t>CAPACITY:</a:t>
            </a:r>
            <a:r>
              <a:rPr lang="en-US" altLang="en-US" sz="1400" b="1">
                <a:latin typeface="Open Sans" panose="020B0606030504020204" pitchFamily="34" charset="0"/>
                <a:ea typeface="Open Sans" panose="020B0606030504020204" pitchFamily="34" charset="0"/>
                <a:cs typeface="Open Sans" panose="020B0606030504020204" pitchFamily="34" charset="0"/>
              </a:rPr>
              <a:t> 150 baguettes per hour</a:t>
            </a:r>
            <a:endParaRPr lang="en-US" altLang="en-US" sz="1400" b="1">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Content Placeholder 2">
            <a:extLst>
              <a:ext uri="{FF2B5EF4-FFF2-40B4-BE49-F238E27FC236}">
                <a16:creationId xmlns:a16="http://schemas.microsoft.com/office/drawing/2014/main" id="{DB41811F-0C44-49AF-AB70-069495C6288F}"/>
              </a:ext>
            </a:extLst>
          </p:cNvPr>
          <p:cNvSpPr txBox="1">
            <a:spLocks/>
          </p:cNvSpPr>
          <p:nvPr/>
        </p:nvSpPr>
        <p:spPr>
          <a:xfrm>
            <a:off x="4707342" y="5267649"/>
            <a:ext cx="5068387" cy="4495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sz="1400" b="1">
                <a:solidFill>
                  <a:srgbClr val="C00000"/>
                </a:solidFill>
                <a:latin typeface="Open Sans" panose="020B0606030504020204" pitchFamily="34" charset="0"/>
                <a:ea typeface="Open Sans" panose="020B0606030504020204" pitchFamily="34" charset="0"/>
                <a:cs typeface="Open Sans" panose="020B0606030504020204" pitchFamily="34" charset="0"/>
              </a:rPr>
              <a:t>ACTIVITY:</a:t>
            </a:r>
            <a:r>
              <a:rPr lang="en-US" altLang="en-US" sz="1400" b="1">
                <a:latin typeface="Open Sans" panose="020B0606030504020204" pitchFamily="34" charset="0"/>
                <a:ea typeface="Open Sans" panose="020B0606030504020204" pitchFamily="34" charset="0"/>
                <a:cs typeface="Open Sans" panose="020B0606030504020204" pitchFamily="34" charset="0"/>
              </a:rPr>
              <a:t> 150 baguettes in the next 1 hour</a:t>
            </a:r>
          </a:p>
        </p:txBody>
      </p:sp>
      <p:pic>
        <p:nvPicPr>
          <p:cNvPr id="17" name="Picture 7" descr="A picture containing cup, dessert&#10;&#10;Description automatically generated">
            <a:extLst>
              <a:ext uri="{FF2B5EF4-FFF2-40B4-BE49-F238E27FC236}">
                <a16:creationId xmlns:a16="http://schemas.microsoft.com/office/drawing/2014/main" id="{252FAF17-506E-4BC1-A9F5-25B1235A0116}"/>
              </a:ext>
            </a:extLst>
          </p:cNvPr>
          <p:cNvPicPr>
            <a:picLocks noChangeAspect="1"/>
          </p:cNvPicPr>
          <p:nvPr/>
        </p:nvPicPr>
        <p:blipFill>
          <a:blip r:embed="rId10"/>
          <a:stretch>
            <a:fillRect/>
          </a:stretch>
        </p:blipFill>
        <p:spPr>
          <a:xfrm>
            <a:off x="3438696" y="4311073"/>
            <a:ext cx="602607" cy="915103"/>
          </a:xfrm>
          <a:prstGeom prst="rect">
            <a:avLst/>
          </a:prstGeom>
        </p:spPr>
      </p:pic>
      <p:pic>
        <p:nvPicPr>
          <p:cNvPr id="21" name="Picture 7" descr="A picture containing cup, dessert&#10;&#10;Description automatically generated">
            <a:extLst>
              <a:ext uri="{FF2B5EF4-FFF2-40B4-BE49-F238E27FC236}">
                <a16:creationId xmlns:a16="http://schemas.microsoft.com/office/drawing/2014/main" id="{252FAF17-506E-4BC1-A9F5-25B1235A0116}"/>
              </a:ext>
            </a:extLst>
          </p:cNvPr>
          <p:cNvPicPr>
            <a:picLocks noChangeAspect="1"/>
          </p:cNvPicPr>
          <p:nvPr/>
        </p:nvPicPr>
        <p:blipFill>
          <a:blip r:embed="rId10"/>
          <a:stretch>
            <a:fillRect/>
          </a:stretch>
        </p:blipFill>
        <p:spPr>
          <a:xfrm>
            <a:off x="2741972" y="3815638"/>
            <a:ext cx="602607" cy="915103"/>
          </a:xfrm>
          <a:prstGeom prst="rect">
            <a:avLst/>
          </a:prstGeom>
        </p:spPr>
      </p:pic>
      <p:sp>
        <p:nvSpPr>
          <p:cNvPr id="25" name="Oval 24">
            <a:extLst>
              <a:ext uri="{FF2B5EF4-FFF2-40B4-BE49-F238E27FC236}">
                <a16:creationId xmlns:a16="http://schemas.microsoft.com/office/drawing/2014/main" id="{6D906045-70A6-F84D-BC8B-CA550B9D9646}"/>
              </a:ext>
            </a:extLst>
          </p:cNvPr>
          <p:cNvSpPr/>
          <p:nvPr/>
        </p:nvSpPr>
        <p:spPr>
          <a:xfrm>
            <a:off x="7136325" y="13891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5.mp3" descr="Lecture4_Slide5.mp3">
            <a:hlinkClick r:id="" action="ppaction://media"/>
            <a:extLst>
              <a:ext uri="{FF2B5EF4-FFF2-40B4-BE49-F238E27FC236}">
                <a16:creationId xmlns:a16="http://schemas.microsoft.com/office/drawing/2014/main" id="{56C02961-7AAF-A84E-B6BF-6C0B374F124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207690" y="1463746"/>
            <a:ext cx="812800" cy="812800"/>
          </a:xfrm>
          <a:prstGeom prst="rect">
            <a:avLst/>
          </a:prstGeom>
        </p:spPr>
      </p:pic>
    </p:spTree>
    <p:extLst>
      <p:ext uri="{BB962C8B-B14F-4D97-AF65-F5344CB8AC3E}">
        <p14:creationId xmlns:p14="http://schemas.microsoft.com/office/powerpoint/2010/main" val="3208690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4.1 Capacity and activity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6</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Applying to the energy system</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4" y="6007019"/>
            <a:ext cx="5543911" cy="386498"/>
          </a:xfrm>
        </p:spPr>
        <p:txBody>
          <a:bodyPr/>
          <a:lstStyle/>
          <a:p>
            <a:r>
              <a:rPr lang="en-GB" b="1"/>
              <a:t>Picture source</a:t>
            </a:r>
            <a:r>
              <a:rPr lang="en-GB"/>
              <a:t>: oatsy40 , </a:t>
            </a:r>
            <a:r>
              <a:rPr lang="en-GB">
                <a:hlinkClick r:id="rId5"/>
              </a:rPr>
              <a:t>photo</a:t>
            </a:r>
            <a:r>
              <a:rPr lang="en-GB"/>
              <a:t>, licensed under </a:t>
            </a:r>
            <a:r>
              <a:rPr lang="en-GB">
                <a:hlinkClick r:id="rId6"/>
              </a:rPr>
              <a:t> CC BY</a:t>
            </a:r>
            <a:r>
              <a:rPr lang="en-GB"/>
              <a:t>; Public Domain Photos,  </a:t>
            </a:r>
            <a:r>
              <a:rPr lang="en-GB">
                <a:hlinkClick r:id="rId7"/>
              </a:rPr>
              <a:t>photo</a:t>
            </a:r>
            <a:r>
              <a:rPr lang="en-GB"/>
              <a:t>, licensed under </a:t>
            </a:r>
            <a:r>
              <a:rPr lang="en-GB">
                <a:hlinkClick r:id="rId6"/>
              </a:rPr>
              <a:t>CC BY</a:t>
            </a:r>
            <a:r>
              <a:rPr lang="en-GB"/>
              <a:t>; </a:t>
            </a:r>
            <a:r>
              <a:rPr lang="en-GB" err="1"/>
              <a:t>Bernt</a:t>
            </a:r>
            <a:r>
              <a:rPr lang="en-GB"/>
              <a:t> </a:t>
            </a:r>
            <a:r>
              <a:rPr lang="en-GB" err="1"/>
              <a:t>Rostad</a:t>
            </a:r>
            <a:r>
              <a:rPr lang="en-GB"/>
              <a:t> , </a:t>
            </a:r>
            <a:r>
              <a:rPr lang="en-GB">
                <a:hlinkClick r:id="rId8"/>
              </a:rPr>
              <a:t>photo</a:t>
            </a:r>
            <a:r>
              <a:rPr lang="en-GB"/>
              <a:t>, licensed under  </a:t>
            </a:r>
            <a:r>
              <a:rPr lang="en-GB">
                <a:hlinkClick r:id="rId6"/>
              </a:rPr>
              <a:t>CC BY</a:t>
            </a:r>
            <a:endParaRPr lang="en-GB"/>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sp>
        <p:nvSpPr>
          <p:cNvPr id="25" name="Arrow: Right 23">
            <a:extLst>
              <a:ext uri="{FF2B5EF4-FFF2-40B4-BE49-F238E27FC236}">
                <a16:creationId xmlns:a16="http://schemas.microsoft.com/office/drawing/2014/main" id="{7C66CC47-7776-48BC-BC52-3A403E7F5858}"/>
              </a:ext>
            </a:extLst>
          </p:cNvPr>
          <p:cNvSpPr/>
          <p:nvPr/>
        </p:nvSpPr>
        <p:spPr>
          <a:xfrm>
            <a:off x="3023903" y="3504413"/>
            <a:ext cx="1431578" cy="44950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sp>
        <p:nvSpPr>
          <p:cNvPr id="26" name="Arrow: Right 25">
            <a:extLst>
              <a:ext uri="{FF2B5EF4-FFF2-40B4-BE49-F238E27FC236}">
                <a16:creationId xmlns:a16="http://schemas.microsoft.com/office/drawing/2014/main" id="{3A957962-3FAC-4117-8F8C-B471F8B3E85F}"/>
              </a:ext>
            </a:extLst>
          </p:cNvPr>
          <p:cNvSpPr/>
          <p:nvPr/>
        </p:nvSpPr>
        <p:spPr>
          <a:xfrm>
            <a:off x="6411480" y="3504412"/>
            <a:ext cx="1431578" cy="44950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pic>
        <p:nvPicPr>
          <p:cNvPr id="29" name="Picture 10" descr="A picture containing rock, outdoor, rocky, pile&#10;&#10;Description automatically generated">
            <a:extLst>
              <a:ext uri="{FF2B5EF4-FFF2-40B4-BE49-F238E27FC236}">
                <a16:creationId xmlns:a16="http://schemas.microsoft.com/office/drawing/2014/main" id="{B92D9831-27E6-4511-96A5-61025139C4C0}"/>
              </a:ext>
            </a:extLst>
          </p:cNvPr>
          <p:cNvPicPr>
            <a:picLocks noChangeAspect="1"/>
          </p:cNvPicPr>
          <p:nvPr/>
        </p:nvPicPr>
        <p:blipFill>
          <a:blip r:embed="rId9"/>
          <a:stretch>
            <a:fillRect/>
          </a:stretch>
        </p:blipFill>
        <p:spPr>
          <a:xfrm>
            <a:off x="1350608" y="3333273"/>
            <a:ext cx="1390919" cy="791783"/>
          </a:xfrm>
          <a:prstGeom prst="rect">
            <a:avLst/>
          </a:prstGeom>
        </p:spPr>
      </p:pic>
      <p:pic>
        <p:nvPicPr>
          <p:cNvPr id="30" name="Picture 12" descr="A picture containing light, dark&#10;&#10;Description automatically generated">
            <a:extLst>
              <a:ext uri="{FF2B5EF4-FFF2-40B4-BE49-F238E27FC236}">
                <a16:creationId xmlns:a16="http://schemas.microsoft.com/office/drawing/2014/main" id="{AD32DB8E-BB61-402C-AF3D-4FE030AF80F1}"/>
              </a:ext>
            </a:extLst>
          </p:cNvPr>
          <p:cNvPicPr>
            <a:picLocks noChangeAspect="1"/>
          </p:cNvPicPr>
          <p:nvPr/>
        </p:nvPicPr>
        <p:blipFill>
          <a:blip r:embed="rId10"/>
          <a:stretch>
            <a:fillRect/>
          </a:stretch>
        </p:blipFill>
        <p:spPr>
          <a:xfrm>
            <a:off x="8030674" y="2882923"/>
            <a:ext cx="1301262" cy="1735016"/>
          </a:xfrm>
          <a:prstGeom prst="rect">
            <a:avLst/>
          </a:prstGeom>
        </p:spPr>
      </p:pic>
      <p:pic>
        <p:nvPicPr>
          <p:cNvPr id="31" name="Picture 13" descr="A picture containing smoke, sky, train, outdoor&#10;&#10;Description automatically generated">
            <a:extLst>
              <a:ext uri="{FF2B5EF4-FFF2-40B4-BE49-F238E27FC236}">
                <a16:creationId xmlns:a16="http://schemas.microsoft.com/office/drawing/2014/main" id="{4E904CA4-A5B0-4E06-91F5-FCB6021378A8}"/>
              </a:ext>
            </a:extLst>
          </p:cNvPr>
          <p:cNvPicPr>
            <a:picLocks noChangeAspect="1"/>
          </p:cNvPicPr>
          <p:nvPr/>
        </p:nvPicPr>
        <p:blipFill>
          <a:blip r:embed="rId11"/>
          <a:stretch>
            <a:fillRect/>
          </a:stretch>
        </p:blipFill>
        <p:spPr>
          <a:xfrm>
            <a:off x="4771957" y="2952164"/>
            <a:ext cx="1235557" cy="1644509"/>
          </a:xfrm>
          <a:prstGeom prst="rect">
            <a:avLst/>
          </a:prstGeom>
        </p:spPr>
      </p:pic>
      <p:sp>
        <p:nvSpPr>
          <p:cNvPr id="32" name="Content Placeholder 2">
            <a:extLst>
              <a:ext uri="{FF2B5EF4-FFF2-40B4-BE49-F238E27FC236}">
                <a16:creationId xmlns:a16="http://schemas.microsoft.com/office/drawing/2014/main" id="{F1DD271E-125A-4A48-9BBE-1CB32C133AA4}"/>
              </a:ext>
            </a:extLst>
          </p:cNvPr>
          <p:cNvSpPr txBox="1">
            <a:spLocks/>
          </p:cNvSpPr>
          <p:nvPr/>
        </p:nvSpPr>
        <p:spPr>
          <a:xfrm>
            <a:off x="719708" y="4272862"/>
            <a:ext cx="2820964" cy="7602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1400" b="1">
                <a:solidFill>
                  <a:srgbClr val="C00000"/>
                </a:solidFill>
                <a:latin typeface="Open Sans" panose="020B0606030504020204" pitchFamily="34" charset="0"/>
                <a:ea typeface="Open Sans" panose="020B0606030504020204" pitchFamily="34" charset="0"/>
                <a:cs typeface="Open Sans" panose="020B0606030504020204" pitchFamily="34" charset="0"/>
              </a:rPr>
              <a:t>ACTIVITY: </a:t>
            </a:r>
            <a:r>
              <a:rPr lang="en-US" altLang="en-US" sz="1400">
                <a:latin typeface="Open Sans" panose="020B0606030504020204" pitchFamily="34" charset="0"/>
                <a:ea typeface="Open Sans" panose="020B0606030504020204" pitchFamily="34" charset="0"/>
                <a:cs typeface="Open Sans" panose="020B0606030504020204" pitchFamily="34" charset="0"/>
              </a:rPr>
              <a:t>3000 GJ of coal in one hour, 6000 GJ in two hours, and so on…</a:t>
            </a:r>
          </a:p>
        </p:txBody>
      </p:sp>
      <p:sp>
        <p:nvSpPr>
          <p:cNvPr id="33" name="Content Placeholder 2">
            <a:extLst>
              <a:ext uri="{FF2B5EF4-FFF2-40B4-BE49-F238E27FC236}">
                <a16:creationId xmlns:a16="http://schemas.microsoft.com/office/drawing/2014/main" id="{5F87AE8C-D4C0-4167-A757-DD14D78D9714}"/>
              </a:ext>
            </a:extLst>
          </p:cNvPr>
          <p:cNvSpPr txBox="1">
            <a:spLocks/>
          </p:cNvSpPr>
          <p:nvPr/>
        </p:nvSpPr>
        <p:spPr>
          <a:xfrm>
            <a:off x="7466855" y="4715297"/>
            <a:ext cx="3100745" cy="7602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1400" b="1">
                <a:solidFill>
                  <a:srgbClr val="C00000"/>
                </a:solidFill>
                <a:latin typeface="Open Sans" panose="020B0606030504020204" pitchFamily="34" charset="0"/>
                <a:ea typeface="Open Sans" panose="020B0606030504020204" pitchFamily="34" charset="0"/>
                <a:cs typeface="Open Sans" panose="020B0606030504020204" pitchFamily="34" charset="0"/>
              </a:rPr>
              <a:t>ACTIVITY:</a:t>
            </a:r>
            <a:r>
              <a:rPr lang="en-US" altLang="en-US" sz="140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a:latin typeface="Open Sans" panose="020B0606030504020204" pitchFamily="34" charset="0"/>
                <a:ea typeface="Open Sans" panose="020B0606030504020204" pitchFamily="34" charset="0"/>
                <a:cs typeface="Open Sans" panose="020B0606030504020204" pitchFamily="34" charset="0"/>
              </a:rPr>
              <a:t>1000 GJ of electricity in one hour, 2000 GJ in two hours, and so on…</a:t>
            </a:r>
          </a:p>
        </p:txBody>
      </p:sp>
      <p:sp>
        <p:nvSpPr>
          <p:cNvPr id="36" name="TextBox 35">
            <a:extLst>
              <a:ext uri="{FF2B5EF4-FFF2-40B4-BE49-F238E27FC236}">
                <a16:creationId xmlns:a16="http://schemas.microsoft.com/office/drawing/2014/main" id="{98DB6AD4-C218-4FAA-B48C-E6BF3FDECB94}"/>
              </a:ext>
            </a:extLst>
          </p:cNvPr>
          <p:cNvSpPr txBox="1"/>
          <p:nvPr/>
        </p:nvSpPr>
        <p:spPr>
          <a:xfrm>
            <a:off x="3244297" y="4710300"/>
            <a:ext cx="4290875" cy="954107"/>
          </a:xfrm>
          <a:prstGeom prst="rect">
            <a:avLst/>
          </a:prstGeom>
          <a:noFill/>
        </p:spPr>
        <p:txBody>
          <a:bodyPr wrap="square" rtlCol="0">
            <a:spAutoFit/>
          </a:bodyPr>
          <a:lstStyle/>
          <a:p>
            <a:pPr algn="ctr"/>
            <a:r>
              <a:rPr lang="en-US" altLang="en-US" sz="1400" b="1">
                <a:solidFill>
                  <a:srgbClr val="C00000"/>
                </a:solidFill>
                <a:latin typeface="Open Sans" panose="020B0606030504020204" pitchFamily="34" charset="0"/>
                <a:ea typeface="Open Sans" panose="020B0606030504020204" pitchFamily="34" charset="0"/>
                <a:cs typeface="Open Sans" panose="020B0606030504020204" pitchFamily="34" charset="0"/>
              </a:rPr>
              <a:t>CAPACITY: </a:t>
            </a:r>
            <a:r>
              <a:rPr lang="en-US" altLang="en-US" sz="1400">
                <a:latin typeface="Open Sans" panose="020B0606030504020204" pitchFamily="34" charset="0"/>
                <a:ea typeface="Open Sans" panose="020B0606030504020204" pitchFamily="34" charset="0"/>
                <a:cs typeface="Open Sans" panose="020B0606030504020204" pitchFamily="34" charset="0"/>
              </a:rPr>
              <a:t>1000 GJ electricity per hour</a:t>
            </a:r>
          </a:p>
          <a:p>
            <a:pPr algn="ctr"/>
            <a:r>
              <a:rPr lang="en-US" sz="1400">
                <a:latin typeface="Open Sans" panose="020B0606030504020204" pitchFamily="34" charset="0"/>
                <a:ea typeface="Open Sans" panose="020B0606030504020204" pitchFamily="34" charset="0"/>
                <a:cs typeface="Open Sans" panose="020B0606030504020204" pitchFamily="34" charset="0"/>
              </a:rPr>
              <a:t>= 1000 GJ / 3600 seconds</a:t>
            </a:r>
          </a:p>
          <a:p>
            <a:pPr algn="ctr"/>
            <a:r>
              <a:rPr lang="en-US" sz="1400">
                <a:latin typeface="Open Sans" panose="020B0606030504020204" pitchFamily="34" charset="0"/>
                <a:ea typeface="Open Sans" panose="020B0606030504020204" pitchFamily="34" charset="0"/>
                <a:cs typeface="Open Sans" panose="020B0606030504020204" pitchFamily="34" charset="0"/>
              </a:rPr>
              <a:t>= 0.2778 Gigawatts (GW)</a:t>
            </a:r>
          </a:p>
          <a:p>
            <a:pPr algn="ctr"/>
            <a:r>
              <a:rPr lang="en-US" sz="1400" b="1">
                <a:solidFill>
                  <a:srgbClr val="C00000"/>
                </a:solidFill>
                <a:latin typeface="Open Sans" panose="020B0606030504020204" pitchFamily="34" charset="0"/>
                <a:ea typeface="Open Sans" panose="020B0606030504020204" pitchFamily="34" charset="0"/>
                <a:cs typeface="Open Sans" panose="020B0606030504020204" pitchFamily="34" charset="0"/>
              </a:rPr>
              <a:t>CAPACITY:</a:t>
            </a:r>
            <a:r>
              <a:rPr lang="en-US" sz="1400">
                <a:latin typeface="Open Sans" panose="020B0606030504020204" pitchFamily="34" charset="0"/>
                <a:ea typeface="Open Sans" panose="020B0606030504020204" pitchFamily="34" charset="0"/>
                <a:cs typeface="Open Sans" panose="020B0606030504020204" pitchFamily="34" charset="0"/>
              </a:rPr>
              <a:t> 0.2278 GW</a:t>
            </a:r>
            <a:endParaRPr lang="en-GB" sz="1400">
              <a:latin typeface="Open Sans" panose="020B0606030504020204" pitchFamily="34" charset="0"/>
              <a:ea typeface="Open Sans" panose="020B0606030504020204" pitchFamily="34" charset="0"/>
              <a:cs typeface="Open Sans" panose="020B0606030504020204" pitchFamily="34" charset="0"/>
            </a:endParaRPr>
          </a:p>
        </p:txBody>
      </p:sp>
      <p:sp>
        <p:nvSpPr>
          <p:cNvPr id="15" name="Oval 14">
            <a:extLst>
              <a:ext uri="{FF2B5EF4-FFF2-40B4-BE49-F238E27FC236}">
                <a16:creationId xmlns:a16="http://schemas.microsoft.com/office/drawing/2014/main" id="{75948669-40FB-1D4E-91B0-6BBA48742E11}"/>
              </a:ext>
            </a:extLst>
          </p:cNvPr>
          <p:cNvSpPr/>
          <p:nvPr/>
        </p:nvSpPr>
        <p:spPr>
          <a:xfrm>
            <a:off x="7136325" y="13891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6.mp3" descr="Lecture4_Slide6.mp3">
            <a:hlinkClick r:id="" action="ppaction://media"/>
            <a:extLst>
              <a:ext uri="{FF2B5EF4-FFF2-40B4-BE49-F238E27FC236}">
                <a16:creationId xmlns:a16="http://schemas.microsoft.com/office/drawing/2014/main" id="{29179931-433B-4147-9EF3-F1EBCCAA382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207690" y="1460482"/>
            <a:ext cx="812800" cy="812800"/>
          </a:xfrm>
          <a:prstGeom prst="rect">
            <a:avLst/>
          </a:prstGeom>
        </p:spPr>
      </p:pic>
    </p:spTree>
    <p:extLst>
      <p:ext uri="{BB962C8B-B14F-4D97-AF65-F5344CB8AC3E}">
        <p14:creationId xmlns:p14="http://schemas.microsoft.com/office/powerpoint/2010/main" val="1322164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86021"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4.1 Capacity and activity</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a:t>Sets the relationship between </a:t>
            </a:r>
            <a:r>
              <a:rPr lang="en-US">
                <a:solidFill>
                  <a:srgbClr val="C00000"/>
                </a:solidFill>
              </a:rPr>
              <a:t>capacity</a:t>
            </a:r>
            <a:r>
              <a:rPr lang="en-US"/>
              <a:t> and </a:t>
            </a:r>
            <a:r>
              <a:rPr lang="en-US">
                <a:solidFill>
                  <a:srgbClr val="C00000"/>
                </a:solidFill>
              </a:rPr>
              <a:t>activity</a:t>
            </a:r>
          </a:p>
          <a:p>
            <a:r>
              <a:rPr lang="en-US"/>
              <a:t>The activity that could be generated by one unit of capacity running at 100% load for 1 year)</a:t>
            </a:r>
          </a:p>
          <a:p>
            <a:endParaRPr lang="en-US"/>
          </a:p>
          <a:p>
            <a:r>
              <a:rPr lang="en-US" u="sng">
                <a:solidFill>
                  <a:srgbClr val="C00000"/>
                </a:solidFill>
              </a:rPr>
              <a:t>Example</a:t>
            </a:r>
            <a:r>
              <a:rPr lang="en-US"/>
              <a:t>: If the capacity and activity of a refinery are both measured in barrels per year, then the Capacity-to-activity-unit is </a:t>
            </a:r>
            <a:r>
              <a:rPr lang="en-US">
                <a:solidFill>
                  <a:srgbClr val="C00000"/>
                </a:solidFill>
              </a:rPr>
              <a:t>1</a:t>
            </a:r>
          </a:p>
          <a:p>
            <a:r>
              <a:rPr lang="en-US"/>
              <a:t>However, if you use the capacity is measured in barrels per day and the activity in barrels per year, then the Capacity-to-activity-unit is </a:t>
            </a:r>
            <a:r>
              <a:rPr lang="en-US">
                <a:solidFill>
                  <a:srgbClr val="C00000"/>
                </a:solidFill>
              </a:rPr>
              <a:t>365</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7</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Capacity-to-activity-unit</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4" y="6007019"/>
            <a:ext cx="3866047" cy="379172"/>
          </a:xfrm>
        </p:spPr>
        <p:txBody>
          <a:bodyPr/>
          <a:lstStyle/>
          <a:p>
            <a:r>
              <a:rPr lang="en-GB" b="1"/>
              <a:t>Picture source</a:t>
            </a:r>
            <a:r>
              <a:rPr lang="en-GB"/>
              <a:t>: </a:t>
            </a:r>
            <a:r>
              <a:rPr lang="en-GB" err="1"/>
              <a:t>Frédéric</a:t>
            </a:r>
            <a:r>
              <a:rPr lang="en-GB"/>
              <a:t> </a:t>
            </a:r>
            <a:r>
              <a:rPr lang="en-GB" err="1"/>
              <a:t>Dupont</a:t>
            </a:r>
            <a:r>
              <a:rPr lang="en-GB"/>
              <a:t>, </a:t>
            </a:r>
            <a:r>
              <a:rPr lang="en-GB">
                <a:hlinkClick r:id="rId5"/>
              </a:rPr>
              <a:t>photo</a:t>
            </a:r>
            <a:r>
              <a:rPr lang="en-GB"/>
              <a:t>, form </a:t>
            </a:r>
            <a:r>
              <a:rPr lang="en-GB" err="1">
                <a:hlinkClick r:id="rId6"/>
              </a:rPr>
              <a:t>Unsplash</a:t>
            </a:r>
            <a:r>
              <a:rPr lang="en-GB"/>
              <a:t>; </a:t>
            </a:r>
            <a:r>
              <a:rPr lang="en-GB" err="1"/>
              <a:t>CampusFrance</a:t>
            </a:r>
            <a:r>
              <a:rPr lang="en-GB"/>
              <a:t> , </a:t>
            </a:r>
            <a:r>
              <a:rPr lang="en-GB">
                <a:hlinkClick r:id="rId7"/>
              </a:rPr>
              <a:t>photo</a:t>
            </a:r>
            <a:r>
              <a:rPr lang="en-GB"/>
              <a:t>, licensed under </a:t>
            </a:r>
            <a:r>
              <a:rPr lang="en-GB">
                <a:hlinkClick r:id="rId8"/>
              </a:rPr>
              <a:t>CC 0</a:t>
            </a:r>
            <a:endParaRPr lang="en-GB"/>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sp>
        <p:nvSpPr>
          <p:cNvPr id="10" name="Oval 9">
            <a:extLst>
              <a:ext uri="{FF2B5EF4-FFF2-40B4-BE49-F238E27FC236}">
                <a16:creationId xmlns:a16="http://schemas.microsoft.com/office/drawing/2014/main" id="{F4549579-BDDC-694D-BCA4-12FC18ECE13F}"/>
              </a:ext>
            </a:extLst>
          </p:cNvPr>
          <p:cNvSpPr/>
          <p:nvPr/>
        </p:nvSpPr>
        <p:spPr>
          <a:xfrm>
            <a:off x="7136325" y="13891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7.mp3" descr="Lecture4_Slide7.mp3">
            <a:hlinkClick r:id="" action="ppaction://media"/>
            <a:extLst>
              <a:ext uri="{FF2B5EF4-FFF2-40B4-BE49-F238E27FC236}">
                <a16:creationId xmlns:a16="http://schemas.microsoft.com/office/drawing/2014/main" id="{0F4C138A-3FBF-8C41-A2A8-1C6BE4C2262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07690" y="1460482"/>
            <a:ext cx="812800" cy="812800"/>
          </a:xfrm>
          <a:prstGeom prst="rect">
            <a:avLst/>
          </a:prstGeom>
        </p:spPr>
      </p:pic>
    </p:spTree>
    <p:extLst>
      <p:ext uri="{BB962C8B-B14F-4D97-AF65-F5344CB8AC3E}">
        <p14:creationId xmlns:p14="http://schemas.microsoft.com/office/powerpoint/2010/main" val="14545630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Lecture 4.1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8</a:t>
            </a:fld>
            <a:endParaRPr lang="en-US"/>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r>
              <a:rPr lang="en-US" err="1"/>
              <a:t>Taliotis</a:t>
            </a:r>
            <a:r>
              <a:rPr lang="en-US"/>
              <a:t>, </a:t>
            </a:r>
            <a:r>
              <a:rPr lang="en-US" err="1"/>
              <a:t>Constantinos</a:t>
            </a:r>
            <a:r>
              <a:rPr lang="en-US"/>
              <a:t>, Gardumi, Francesco, </a:t>
            </a:r>
            <a:r>
              <a:rPr lang="en-US" err="1"/>
              <a:t>Shivakumar</a:t>
            </a:r>
            <a:r>
              <a:rPr lang="en-US"/>
              <a:t>, Abhishek, </a:t>
            </a:r>
            <a:r>
              <a:rPr lang="en-US" err="1"/>
              <a:t>Sridharan</a:t>
            </a:r>
            <a:r>
              <a:rPr lang="en-US"/>
              <a:t>, </a:t>
            </a:r>
            <a:r>
              <a:rPr lang="en-US" err="1"/>
              <a:t>Vignesh</a:t>
            </a:r>
            <a:r>
              <a:rPr lang="en-US"/>
              <a:t>, Ramos, Eunice, </a:t>
            </a:r>
            <a:r>
              <a:rPr lang="en-US" err="1"/>
              <a:t>Beltramo</a:t>
            </a:r>
            <a:r>
              <a:rPr lang="en-US"/>
              <a:t>, Agnese, … Howells, Mark. (2018, December). Representing primary energy supply in OSeMOSYS. </a:t>
            </a:r>
            <a:r>
              <a:rPr lang="en-US" err="1"/>
              <a:t>Zenodo</a:t>
            </a:r>
            <a:r>
              <a:rPr lang="en-US"/>
              <a:t>. </a:t>
            </a:r>
            <a:r>
              <a:rPr lang="en-US">
                <a:hlinkClick r:id="rId2"/>
              </a:rPr>
              <a:t>http://doi.org/10.5281/zenodo.4585692</a:t>
            </a:r>
            <a:r>
              <a:rPr lang="en-US"/>
              <a:t> </a:t>
            </a:r>
          </a:p>
        </p:txBody>
      </p:sp>
    </p:spTree>
    <p:extLst>
      <p:ext uri="{BB962C8B-B14F-4D97-AF65-F5344CB8AC3E}">
        <p14:creationId xmlns:p14="http://schemas.microsoft.com/office/powerpoint/2010/main" val="4202715265"/>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4.2 Cost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r>
              <a:rPr lang="en-US">
                <a:latin typeface="Open Sans SemiBold"/>
                <a:ea typeface="Open Sans SemiBold"/>
                <a:cs typeface="Open Sans SemiBold"/>
              </a:rPr>
              <a:t>Costs are split into </a:t>
            </a:r>
            <a:r>
              <a:rPr lang="en-US" err="1">
                <a:solidFill>
                  <a:srgbClr val="C00000"/>
                </a:solidFill>
                <a:latin typeface="Open Sans SemiBold"/>
                <a:ea typeface="Open Sans SemiBold"/>
                <a:cs typeface="Open Sans SemiBold"/>
              </a:rPr>
              <a:t>CapitalCost</a:t>
            </a:r>
            <a:r>
              <a:rPr lang="en-US">
                <a:latin typeface="Open Sans SemiBold"/>
                <a:ea typeface="Open Sans SemiBold"/>
                <a:cs typeface="Open Sans SemiBold"/>
              </a:rPr>
              <a:t>, </a:t>
            </a:r>
            <a:r>
              <a:rPr lang="en-US" err="1">
                <a:solidFill>
                  <a:srgbClr val="C00000"/>
                </a:solidFill>
                <a:latin typeface="Open Sans SemiBold"/>
                <a:ea typeface="Open Sans SemiBold"/>
                <a:cs typeface="Open Sans SemiBold"/>
              </a:rPr>
              <a:t>FixedCost</a:t>
            </a:r>
            <a:r>
              <a:rPr lang="en-US">
                <a:solidFill>
                  <a:srgbClr val="C00000"/>
                </a:solidFill>
                <a:latin typeface="Open Sans SemiBold"/>
                <a:ea typeface="Open Sans SemiBold"/>
                <a:cs typeface="Open Sans SemiBold"/>
              </a:rPr>
              <a:t>,</a:t>
            </a:r>
            <a:r>
              <a:rPr lang="en-US">
                <a:latin typeface="Open Sans SemiBold"/>
                <a:ea typeface="Open Sans SemiBold"/>
                <a:cs typeface="Open Sans SemiBold"/>
              </a:rPr>
              <a:t> and </a:t>
            </a:r>
            <a:r>
              <a:rPr lang="en-US" err="1">
                <a:solidFill>
                  <a:srgbClr val="C00000"/>
                </a:solidFill>
                <a:latin typeface="Open Sans SemiBold"/>
                <a:ea typeface="Open Sans SemiBold"/>
                <a:cs typeface="Open Sans SemiBold"/>
              </a:rPr>
              <a:t>VariableCost</a:t>
            </a:r>
            <a:endParaRPr lang="en-US">
              <a:solidFill>
                <a:srgbClr val="C00000"/>
              </a:solidFill>
              <a:latin typeface="Open Sans SemiBold"/>
              <a:ea typeface="Open Sans SemiBold"/>
              <a:cs typeface="Open Sans SemiBold"/>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9</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Overview</a:t>
            </a: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sp>
        <p:nvSpPr>
          <p:cNvPr id="11" name="Content Placeholder 2">
            <a:extLst>
              <a:ext uri="{FF2B5EF4-FFF2-40B4-BE49-F238E27FC236}">
                <a16:creationId xmlns:a16="http://schemas.microsoft.com/office/drawing/2014/main" id="{AAB5CE2D-0162-4959-ACE8-F86303DA78A3}"/>
              </a:ext>
            </a:extLst>
          </p:cNvPr>
          <p:cNvSpPr txBox="1">
            <a:spLocks/>
          </p:cNvSpPr>
          <p:nvPr/>
        </p:nvSpPr>
        <p:spPr>
          <a:xfrm>
            <a:off x="6524196" y="3161833"/>
            <a:ext cx="4791595" cy="332690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Fuel </a:t>
            </a:r>
          </a:p>
          <a:p>
            <a:pPr marL="285750" indent="-285750"/>
            <a:r>
              <a:rPr lang="en-GB" sz="1600">
                <a:latin typeface="Open Sans"/>
                <a:ea typeface="Open Sans"/>
                <a:cs typeface="Open Sans"/>
              </a:rPr>
              <a:t>Other consumables (e.g., chemicals, detergents, etc.)</a:t>
            </a:r>
          </a:p>
          <a:p>
            <a:pPr marL="285750" indent="-285750"/>
            <a:endParaRPr lang="en-GB" sz="800">
              <a:latin typeface="Open Sans" panose="020B0606030504020204" pitchFamily="34" charset="0"/>
              <a:ea typeface="Open Sans" panose="020B0606030504020204" pitchFamily="34" charset="0"/>
              <a:cs typeface="Open Sans" panose="020B0606030504020204" pitchFamily="34" charset="0"/>
            </a:endParaRP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Salaries</a:t>
            </a: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Taxes and insurance</a:t>
            </a: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Fixed fuel costs</a:t>
            </a:r>
          </a:p>
          <a:p>
            <a:pPr marL="285750" indent="-285750"/>
            <a:endParaRPr lang="en-GB" sz="800">
              <a:latin typeface="Open Sans" panose="020B0606030504020204" pitchFamily="34" charset="0"/>
              <a:ea typeface="Open Sans" panose="020B0606030504020204" pitchFamily="34" charset="0"/>
              <a:cs typeface="Open Sans" panose="020B0606030504020204" pitchFamily="34" charset="0"/>
            </a:endParaRP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Depreciation</a:t>
            </a: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Return on investment</a:t>
            </a: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Other one-time fixed charges</a:t>
            </a:r>
          </a:p>
          <a:p>
            <a:pPr marL="285750" indent="-285750"/>
            <a:endParaRPr lang="en-GB" sz="1600">
              <a:latin typeface="Open Sans" panose="020B0606030504020204" pitchFamily="34" charset="0"/>
              <a:ea typeface="Open Sans" panose="020B0606030504020204" pitchFamily="34" charset="0"/>
              <a:cs typeface="Open Sans" panose="020B0606030504020204" pitchFamily="34" charset="0"/>
            </a:endParaRPr>
          </a:p>
          <a:p>
            <a:pPr marL="285750" indent="-285750"/>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13" name="Content Placeholder 2">
            <a:extLst>
              <a:ext uri="{FF2B5EF4-FFF2-40B4-BE49-F238E27FC236}">
                <a16:creationId xmlns:a16="http://schemas.microsoft.com/office/drawing/2014/main" id="{7F5F1EED-B871-46D6-B676-88A576DEB47F}"/>
              </a:ext>
            </a:extLst>
          </p:cNvPr>
          <p:cNvSpPr txBox="1">
            <a:spLocks/>
          </p:cNvSpPr>
          <p:nvPr/>
        </p:nvSpPr>
        <p:spPr>
          <a:xfrm>
            <a:off x="6715587" y="3972741"/>
            <a:ext cx="4791594" cy="1051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pic>
        <p:nvPicPr>
          <p:cNvPr id="15" name="Picture 14">
            <a:extLst>
              <a:ext uri="{FF2B5EF4-FFF2-40B4-BE49-F238E27FC236}">
                <a16:creationId xmlns:a16="http://schemas.microsoft.com/office/drawing/2014/main" id="{70DBAF4B-FE8F-4F26-B779-FEFD9640C294}"/>
              </a:ext>
            </a:extLst>
          </p:cNvPr>
          <p:cNvPicPr>
            <a:picLocks noChangeAspect="1"/>
          </p:cNvPicPr>
          <p:nvPr/>
        </p:nvPicPr>
        <p:blipFill>
          <a:blip r:embed="rId5"/>
          <a:stretch>
            <a:fillRect/>
          </a:stretch>
        </p:blipFill>
        <p:spPr>
          <a:xfrm>
            <a:off x="917865" y="3031619"/>
            <a:ext cx="5269277" cy="3207075"/>
          </a:xfrm>
          <a:prstGeom prst="rect">
            <a:avLst/>
          </a:prstGeom>
        </p:spPr>
      </p:pic>
      <p:sp>
        <p:nvSpPr>
          <p:cNvPr id="16" name="Rectangle 15"/>
          <p:cNvSpPr/>
          <p:nvPr/>
        </p:nvSpPr>
        <p:spPr>
          <a:xfrm>
            <a:off x="4529467" y="5267665"/>
            <a:ext cx="1748927" cy="104031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Oval 11">
            <a:extLst>
              <a:ext uri="{FF2B5EF4-FFF2-40B4-BE49-F238E27FC236}">
                <a16:creationId xmlns:a16="http://schemas.microsoft.com/office/drawing/2014/main" id="{132304AD-AD65-2641-8FF5-312056AF7F7C}"/>
              </a:ext>
            </a:extLst>
          </p:cNvPr>
          <p:cNvSpPr/>
          <p:nvPr/>
        </p:nvSpPr>
        <p:spPr>
          <a:xfrm>
            <a:off x="6237822" y="119730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8.mp3" descr="Lecture4_Slide8.mp3">
            <a:hlinkClick r:id="" action="ppaction://media"/>
            <a:extLst>
              <a:ext uri="{FF2B5EF4-FFF2-40B4-BE49-F238E27FC236}">
                <a16:creationId xmlns:a16="http://schemas.microsoft.com/office/drawing/2014/main" id="{7A509C52-FEDA-0149-B2EA-2062E31ED4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09187" y="1266919"/>
            <a:ext cx="812800" cy="812800"/>
          </a:xfrm>
          <a:prstGeom prst="rect">
            <a:avLst/>
          </a:prstGeom>
        </p:spPr>
      </p:pic>
    </p:spTree>
    <p:extLst>
      <p:ext uri="{BB962C8B-B14F-4D97-AF65-F5344CB8AC3E}">
        <p14:creationId xmlns:p14="http://schemas.microsoft.com/office/powerpoint/2010/main" val="34548325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2.xml><?xml version="1.0" encoding="utf-8"?>
<a:theme xmlns:a="http://schemas.openxmlformats.org/drawingml/2006/main" name="1_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D1A092-52BD-4EA1-A3A9-5957F9F3942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30DE86C-F765-4DC4-AE65-625028AC3B2C}">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781A173-7DDE-4AF4-B9B9-0B2F78C638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CCG Lecture template FINAL</Template>
  <TotalTime>99</TotalTime>
  <Words>6807</Words>
  <Application>Microsoft Office PowerPoint</Application>
  <PresentationFormat>Widescreen</PresentationFormat>
  <Paragraphs>343</Paragraphs>
  <Slides>28</Slides>
  <Notes>22</Notes>
  <HiddenSlides>0</HiddenSlides>
  <MMClips>22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Arial</vt:lpstr>
      <vt:lpstr>Calibri</vt:lpstr>
      <vt:lpstr>Montserrat</vt:lpstr>
      <vt:lpstr>Open Sans</vt:lpstr>
      <vt:lpstr>Open Sans ExtraBold</vt:lpstr>
      <vt:lpstr>Open Sans SemiBold</vt:lpstr>
      <vt:lpstr>Open Sans SemiBold</vt:lpstr>
      <vt:lpstr>Roboto</vt:lpstr>
      <vt:lpstr>Segoe UI</vt:lpstr>
      <vt:lpstr>Segoe UI Semibold</vt:lpstr>
      <vt:lpstr>Times</vt:lpstr>
      <vt:lpstr>CCG_ppt</vt:lpstr>
      <vt:lpstr>1_CCG_ppt</vt:lpstr>
      <vt:lpstr>LECTURE 4 MODELLING ENERGY TECHNOLOGIES</vt:lpstr>
      <vt:lpstr>Learning Outcomes</vt:lpstr>
      <vt:lpstr>4.1 Capacity and activity</vt:lpstr>
      <vt:lpstr>4.1 Capacity and activity</vt:lpstr>
      <vt:lpstr>4.1 Capacity and activity</vt:lpstr>
      <vt:lpstr>4.1 Capacity and activity</vt:lpstr>
      <vt:lpstr>4.1 Capacity and activity</vt:lpstr>
      <vt:lpstr>Lecture 4.1 References</vt:lpstr>
      <vt:lpstr>4.2 Cost parameters</vt:lpstr>
      <vt:lpstr>4.2 Cost parameters</vt:lpstr>
      <vt:lpstr>4.2 Cost parameters</vt:lpstr>
      <vt:lpstr>4.2 Cost parameters</vt:lpstr>
      <vt:lpstr>4.2 Cost parameters</vt:lpstr>
      <vt:lpstr>Lecture 4.2 References</vt:lpstr>
      <vt:lpstr>4.3 Impact of cost structures</vt:lpstr>
      <vt:lpstr>4.3 Impact of cost structures</vt:lpstr>
      <vt:lpstr>4.3 Impact of cost structures</vt:lpstr>
      <vt:lpstr>4.3 Impact of cost structures</vt:lpstr>
      <vt:lpstr>4.3 Impact of cost structures</vt:lpstr>
      <vt:lpstr>Lecture 4.3 References</vt:lpstr>
      <vt:lpstr>4.4 Other parameters</vt:lpstr>
      <vt:lpstr>4.4 Other parameters</vt:lpstr>
      <vt:lpstr>4.4 Other parameters</vt:lpstr>
      <vt:lpstr>4.4 Other parameters</vt:lpstr>
      <vt:lpstr>4.4 Other parameters</vt:lpstr>
      <vt:lpstr>Lecture 4.4 References</vt:lpstr>
      <vt:lpstr>PowerPoint Presentation</vt:lpstr>
      <vt:lpstr>PowerPoint Presentation</vt:lpstr>
    </vt:vector>
  </TitlesOfParts>
  <Company>KTH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4 ENERGY MODELLING – Part I</dc:title>
  <dc:creator>Francesco Gardumi</dc:creator>
  <cp:lastModifiedBy>Ashutosh.Bhagurkar</cp:lastModifiedBy>
  <cp:revision>13</cp:revision>
  <dcterms:created xsi:type="dcterms:W3CDTF">2021-05-14T11:36:21Z</dcterms:created>
  <dcterms:modified xsi:type="dcterms:W3CDTF">2024-11-01T11:18:04Z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