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63" r:id="rId7"/>
    <p:sldId id="264" r:id="rId8"/>
    <p:sldId id="297" r:id="rId9"/>
    <p:sldId id="296" r:id="rId10"/>
    <p:sldId id="298" r:id="rId11"/>
    <p:sldId id="272" r:id="rId12"/>
    <p:sldId id="271" r:id="rId13"/>
    <p:sldId id="270" r:id="rId14"/>
    <p:sldId id="290" r:id="rId15"/>
    <p:sldId id="266" r:id="rId16"/>
    <p:sldId id="265" r:id="rId17"/>
    <p:sldId id="267" r:id="rId18"/>
    <p:sldId id="299" r:id="rId19"/>
    <p:sldId id="300" r:id="rId20"/>
    <p:sldId id="301" r:id="rId21"/>
    <p:sldId id="302"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PRbLiP9dJwbG8pMm/yISA==" hashData="adeZ4laRWPHu8OPCAsmbicSGWfQwA8Mwei1TVsxrNWnmCr00VcL5id8UsyuwWkVsXfWs8o2inDNS0vap/kiwz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31D8CD-2345-E294-68B0-41C186566B5D}" name="Yeganyan, Rudolf" initials="YR" userId="S::k1762205@kcl.ac.uk::e439233e-7eda-4114-8c0a-46d478bb433e" providerId="AD"/>
  <p188:author id="{CC03BDF5-0984-B122-F5D6-DC0DDBD65EA4}" name="Yeganyan, Rudolf" initials="RY" userId="S::ry320@ic.ac.uk::9ed3039c-b934-438b-b405-e91f573bec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B2535"/>
    <a:srgbClr val="6E161B"/>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8"/>
    <p:restoredTop sz="59317"/>
  </p:normalViewPr>
  <p:slideViewPr>
    <p:cSldViewPr snapToGrid="0">
      <p:cViewPr varScale="1">
        <p:scale>
          <a:sx n="69" d="100"/>
          <a:sy n="69" d="100"/>
        </p:scale>
        <p:origin x="162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3" custScaleY="120669">
        <dgm:presLayoutVars>
          <dgm:bulletEnabled val="1"/>
        </dgm:presLayoutVars>
      </dgm:prSet>
      <dgm:spPr/>
    </dgm:pt>
    <dgm:pt modelId="{7B388A24-2C05-A34A-BA6F-18B3928322DE}" type="pres">
      <dgm:prSet presAssocID="{DB14D603-F7C9-024A-B033-053CC7FBCAE8}" presName="sibTrans" presStyleLbl="sibTrans2D1" presStyleIdx="0" presStyleCnt="2"/>
      <dgm:spPr/>
    </dgm:pt>
    <dgm:pt modelId="{2775C950-F558-904B-99BC-B218818AC609}" type="pres">
      <dgm:prSet presAssocID="{DB14D603-F7C9-024A-B033-053CC7FBCAE8}" presName="connectorText" presStyleLbl="sibTrans2D1" presStyleIdx="0" presStyleCnt="2"/>
      <dgm:spPr/>
    </dgm:pt>
    <dgm:pt modelId="{D3CE1636-7343-5148-B4F0-DDDD8606E157}" type="pres">
      <dgm:prSet presAssocID="{48BBADEA-179D-D540-BA57-4C5B79F56319}" presName="node" presStyleLbl="node1" presStyleIdx="1" presStyleCnt="3" custScaleX="114299" custScaleY="118914">
        <dgm:presLayoutVars>
          <dgm:bulletEnabled val="1"/>
        </dgm:presLayoutVars>
      </dgm:prSet>
      <dgm:spPr/>
    </dgm:pt>
    <dgm:pt modelId="{B6591660-6962-7A4E-BDD0-E287DD03DF41}" type="pres">
      <dgm:prSet presAssocID="{D9FE48E0-127F-A74B-8283-C2D1D05C7253}" presName="sibTrans" presStyleLbl="sibTrans2D1" presStyleIdx="1" presStyleCnt="2"/>
      <dgm:spPr/>
    </dgm:pt>
    <dgm:pt modelId="{3F1E48A2-6F20-F64C-B407-2DC30BB1ED91}" type="pres">
      <dgm:prSet presAssocID="{D9FE48E0-127F-A74B-8283-C2D1D05C7253}" presName="connectorText" presStyleLbl="sibTrans2D1" presStyleIdx="1" presStyleCnt="2"/>
      <dgm:spPr/>
    </dgm:pt>
    <dgm:pt modelId="{47423DAD-67FD-9043-B050-610EDEF8F5E8}" type="pres">
      <dgm:prSet presAssocID="{7B243BF7-76C3-C24C-A040-053CF7030142}" presName="node" presStyleLbl="node1" presStyleIdx="2" presStyleCnt="3" custScaleY="117619">
        <dgm:presLayoutVars>
          <dgm:bulletEnabled val="1"/>
        </dgm:presLayoutVars>
      </dgm:prSet>
      <dgm:spPr/>
    </dgm:pt>
  </dgm:ptLst>
  <dgm:cxnLst>
    <dgm:cxn modelId="{9AF9E114-0881-9D4D-A1DA-175C288CE679}" type="presOf" srcId="{CD26D0EC-7DF7-3840-AF0F-A9CF6B8D38A2}" destId="{643EE135-B806-9140-8D4F-643B121A71B4}" srcOrd="0" destOrd="0" presId="urn:microsoft.com/office/officeart/2005/8/layout/process1"/>
    <dgm:cxn modelId="{98020925-F827-1948-942C-F65FBCC8F591}" type="presOf" srcId="{D9FE48E0-127F-A74B-8283-C2D1D05C7253}" destId="{B6591660-6962-7A4E-BDD0-E287DD03DF41}" srcOrd="0" destOrd="0" presId="urn:microsoft.com/office/officeart/2005/8/layout/process1"/>
    <dgm:cxn modelId="{AFD2882A-CA51-CB48-999A-E0620172AF5D}" type="presOf" srcId="{DB14D603-F7C9-024A-B033-053CC7FBCAE8}" destId="{2775C950-F558-904B-99BC-B218818AC609}" srcOrd="1" destOrd="0" presId="urn:microsoft.com/office/officeart/2005/8/layout/process1"/>
    <dgm:cxn modelId="{E64A402F-E141-2145-8721-30B9E5A79C4C}" srcId="{65B00D43-F061-EC44-BA81-63E94A3A6D3E}" destId="{7B243BF7-76C3-C24C-A040-053CF7030142}" srcOrd="2" destOrd="0" parTransId="{9D2CA226-3845-A948-AA3C-FC772EA61457}" sibTransId="{DC9E0F99-5D8C-9746-92D9-29429572328D}"/>
    <dgm:cxn modelId="{5E764F2F-8E82-7A4B-8732-8D7D0D81AA43}" srcId="{65B00D43-F061-EC44-BA81-63E94A3A6D3E}" destId="{48BBADEA-179D-D540-BA57-4C5B79F56319}" srcOrd="1" destOrd="0" parTransId="{FB62A6E3-A20B-8443-91E8-BFE9B4A68FB6}" sibTransId="{D9FE48E0-127F-A74B-8283-C2D1D05C7253}"/>
    <dgm:cxn modelId="{01B01C51-FF14-0A43-8205-8FCA3DBD8B69}" type="presOf" srcId="{65B00D43-F061-EC44-BA81-63E94A3A6D3E}" destId="{54E44ADA-1886-EA48-8F55-C5915C5A5D78}" srcOrd="0" destOrd="0" presId="urn:microsoft.com/office/officeart/2005/8/layout/process1"/>
    <dgm:cxn modelId="{B9341D5B-4337-D441-8FC4-F88AD9F9C326}" type="presOf" srcId="{D9FE48E0-127F-A74B-8283-C2D1D05C7253}" destId="{3F1E48A2-6F20-F64C-B407-2DC30BB1ED91}" srcOrd="1" destOrd="0" presId="urn:microsoft.com/office/officeart/2005/8/layout/process1"/>
    <dgm:cxn modelId="{7836DE9D-47CE-9044-B985-83A77C71B694}" type="presOf" srcId="{DB14D603-F7C9-024A-B033-053CC7FBCAE8}" destId="{7B388A24-2C05-A34A-BA6F-18B3928322DE}" srcOrd="0" destOrd="0" presId="urn:microsoft.com/office/officeart/2005/8/layout/process1"/>
    <dgm:cxn modelId="{4C10B79F-4074-A944-A4D4-026E005F2D5C}" type="presOf" srcId="{7B243BF7-76C3-C24C-A040-053CF7030142}" destId="{47423DAD-67FD-9043-B050-610EDEF8F5E8}" srcOrd="0" destOrd="0"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937555C7-551A-9549-AD4D-6A049943673D}" type="presOf" srcId="{48BBADEA-179D-D540-BA57-4C5B79F56319}" destId="{D3CE1636-7343-5148-B4F0-DDDD8606E157}" srcOrd="0" destOrd="0" presId="urn:microsoft.com/office/officeart/2005/8/layout/process1"/>
    <dgm:cxn modelId="{472BCE36-8BE6-E94B-941F-0C6CBEDB7011}" type="presParOf" srcId="{54E44ADA-1886-EA48-8F55-C5915C5A5D78}" destId="{643EE135-B806-9140-8D4F-643B121A71B4}" srcOrd="0" destOrd="0" presId="urn:microsoft.com/office/officeart/2005/8/layout/process1"/>
    <dgm:cxn modelId="{B22E073A-2B1D-784C-83E2-3579409766A5}" type="presParOf" srcId="{54E44ADA-1886-EA48-8F55-C5915C5A5D78}" destId="{7B388A24-2C05-A34A-BA6F-18B3928322DE}" srcOrd="1" destOrd="0" presId="urn:microsoft.com/office/officeart/2005/8/layout/process1"/>
    <dgm:cxn modelId="{18EB0807-0DAB-FF46-8812-3CAC6409FE34}" type="presParOf" srcId="{7B388A24-2C05-A34A-BA6F-18B3928322DE}" destId="{2775C950-F558-904B-99BC-B218818AC609}" srcOrd="0" destOrd="0" presId="urn:microsoft.com/office/officeart/2005/8/layout/process1"/>
    <dgm:cxn modelId="{9BDCF99D-A026-6C46-BB92-A578A89AFCB4}" type="presParOf" srcId="{54E44ADA-1886-EA48-8F55-C5915C5A5D78}" destId="{D3CE1636-7343-5148-B4F0-DDDD8606E157}" srcOrd="2" destOrd="0" presId="urn:microsoft.com/office/officeart/2005/8/layout/process1"/>
    <dgm:cxn modelId="{B8F08710-45F2-CE46-9019-B9B4FE7A492A}" type="presParOf" srcId="{54E44ADA-1886-EA48-8F55-C5915C5A5D78}" destId="{B6591660-6962-7A4E-BDD0-E287DD03DF41}" srcOrd="3" destOrd="0" presId="urn:microsoft.com/office/officeart/2005/8/layout/process1"/>
    <dgm:cxn modelId="{CC2CC59B-8428-3944-9AE3-FE5197612852}" type="presParOf" srcId="{B6591660-6962-7A4E-BDD0-E287DD03DF41}" destId="{3F1E48A2-6F20-F64C-B407-2DC30BB1ED91}" srcOrd="0" destOrd="0" presId="urn:microsoft.com/office/officeart/2005/8/layout/process1"/>
    <dgm:cxn modelId="{75277AA6-8BE7-3543-A114-0918415B543F}" type="presParOf" srcId="{54E44ADA-1886-EA48-8F55-C5915C5A5D78}" destId="{47423DAD-67FD-9043-B050-610EDEF8F5E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B1C9A2A3-D890-D14F-87BA-74E61A65B54A}">
      <dgm:prSet phldrT="[Text]" custT="1"/>
      <dgm:spPr/>
      <dgm:t>
        <a:bodyPr/>
        <a:lstStyle/>
        <a:p>
          <a:r>
            <a:rPr lang="en-US" sz="2400" dirty="0"/>
            <a:t>Production (primary)</a:t>
          </a:r>
        </a:p>
      </dgm:t>
    </dgm:pt>
    <dgm:pt modelId="{C574AA5C-074A-E14E-8F04-F444A10C339F}" type="parTrans" cxnId="{EB978CBE-AD9E-4340-BEFD-44335C32855E}">
      <dgm:prSet/>
      <dgm:spPr/>
      <dgm:t>
        <a:bodyPr/>
        <a:lstStyle/>
        <a:p>
          <a:endParaRPr lang="en-US"/>
        </a:p>
      </dgm:t>
    </dgm:pt>
    <dgm:pt modelId="{6FB7A372-F597-8742-AC30-82C669ED1152}" type="sibTrans" cxnId="{EB978CBE-AD9E-4340-BEFD-44335C32855E}">
      <dgm:prSet/>
      <dgm:spPr/>
      <dgm:t>
        <a:bodyPr/>
        <a:lstStyle/>
        <a:p>
          <a:endParaRPr lang="en-US"/>
        </a:p>
      </dgm:t>
    </dgm:pt>
    <dgm:pt modelId="{801F6284-FC72-5441-BF5C-1C2D11B46787}">
      <dgm:prSet phldrT="[Text]" custT="1"/>
      <dgm:spPr/>
      <dgm:t>
        <a:bodyPr/>
        <a:lstStyle/>
        <a:p>
          <a:r>
            <a:rPr lang="en-US" sz="2400" dirty="0"/>
            <a:t>Production from other sources</a:t>
          </a:r>
        </a:p>
      </dgm:t>
    </dgm:pt>
    <dgm:pt modelId="{96DF6281-7EBB-BB4C-BC8E-AB2C833C725B}" type="parTrans" cxnId="{C9DF815C-033C-9B4E-8264-BDDD67C9B9CF}">
      <dgm:prSet/>
      <dgm:spPr/>
      <dgm:t>
        <a:bodyPr/>
        <a:lstStyle/>
        <a:p>
          <a:endParaRPr lang="en-US"/>
        </a:p>
      </dgm:t>
    </dgm:pt>
    <dgm:pt modelId="{6A877F48-BE27-B747-9711-F520E37CDEEC}" type="sibTrans" cxnId="{C9DF815C-033C-9B4E-8264-BDDD67C9B9CF}">
      <dgm:prSet/>
      <dgm:spPr/>
      <dgm:t>
        <a:bodyPr/>
        <a:lstStyle/>
        <a:p>
          <a:endParaRPr lang="en-US"/>
        </a:p>
      </dgm:t>
    </dgm:pt>
    <dgm:pt modelId="{47B9442C-CB97-BA47-B0E4-519CE7D53F85}">
      <dgm:prSet phldrT="[Text]" custT="1"/>
      <dgm:spPr/>
      <dgm:t>
        <a:bodyPr/>
        <a:lstStyle/>
        <a:p>
          <a:r>
            <a:rPr lang="en-US" sz="2400" dirty="0"/>
            <a:t>Imports</a:t>
          </a:r>
        </a:p>
      </dgm:t>
    </dgm:pt>
    <dgm:pt modelId="{4DF82B68-FB88-A742-AC60-A8CA0E7D85C2}" type="parTrans" cxnId="{174D5AD8-9FA0-4242-8B7D-4448734A1794}">
      <dgm:prSet/>
      <dgm:spPr/>
      <dgm:t>
        <a:bodyPr/>
        <a:lstStyle/>
        <a:p>
          <a:endParaRPr lang="en-US"/>
        </a:p>
      </dgm:t>
    </dgm:pt>
    <dgm:pt modelId="{93E480F4-9645-544C-B3FE-FD9ACBDE7752}" type="sibTrans" cxnId="{174D5AD8-9FA0-4242-8B7D-4448734A1794}">
      <dgm:prSet/>
      <dgm:spPr/>
      <dgm:t>
        <a:bodyPr/>
        <a:lstStyle/>
        <a:p>
          <a:endParaRPr lang="en-US"/>
        </a:p>
      </dgm:t>
    </dgm:pt>
    <dgm:pt modelId="{3BA50385-40AA-D745-9213-4848C39781B4}">
      <dgm:prSet phldrT="[Text]" custT="1"/>
      <dgm:spPr/>
      <dgm:t>
        <a:bodyPr/>
        <a:lstStyle/>
        <a:p>
          <a:r>
            <a:rPr lang="en-US" sz="2400" dirty="0"/>
            <a:t>Exports</a:t>
          </a:r>
        </a:p>
      </dgm:t>
    </dgm:pt>
    <dgm:pt modelId="{F66148E9-9084-D34A-B58C-DF5641E090FE}" type="parTrans" cxnId="{7B57F8E8-5F2E-FD48-A8FB-EBA14F445084}">
      <dgm:prSet/>
      <dgm:spPr/>
      <dgm:t>
        <a:bodyPr/>
        <a:lstStyle/>
        <a:p>
          <a:endParaRPr lang="en-US"/>
        </a:p>
      </dgm:t>
    </dgm:pt>
    <dgm:pt modelId="{B41CCA58-1C9B-D74F-99C0-30620F222FCE}" type="sibTrans" cxnId="{7B57F8E8-5F2E-FD48-A8FB-EBA14F445084}">
      <dgm:prSet/>
      <dgm:spPr/>
      <dgm:t>
        <a:bodyPr/>
        <a:lstStyle/>
        <a:p>
          <a:endParaRPr lang="en-US"/>
        </a:p>
      </dgm:t>
    </dgm:pt>
    <dgm:pt modelId="{29C9C381-202E-B842-9E44-F15DB0DAFC09}">
      <dgm:prSet phldrT="[Text]" custT="1"/>
      <dgm:spPr/>
      <dgm:t>
        <a:bodyPr/>
        <a:lstStyle/>
        <a:p>
          <a:r>
            <a:rPr lang="en-US" sz="2400" dirty="0"/>
            <a:t>International bunkers</a:t>
          </a:r>
        </a:p>
      </dgm:t>
    </dgm:pt>
    <dgm:pt modelId="{F3D13D15-7FA4-A24B-95AF-1FC2B7399DAF}" type="parTrans" cxnId="{957E9D38-3BBD-2A42-9188-FDE7C9B40E18}">
      <dgm:prSet/>
      <dgm:spPr/>
      <dgm:t>
        <a:bodyPr/>
        <a:lstStyle/>
        <a:p>
          <a:endParaRPr lang="en-US"/>
        </a:p>
      </dgm:t>
    </dgm:pt>
    <dgm:pt modelId="{3F72E81F-EA18-A54C-90AB-B134D2255E92}" type="sibTrans" cxnId="{957E9D38-3BBD-2A42-9188-FDE7C9B40E18}">
      <dgm:prSet/>
      <dgm:spPr/>
      <dgm:t>
        <a:bodyPr/>
        <a:lstStyle/>
        <a:p>
          <a:endParaRPr lang="en-US"/>
        </a:p>
      </dgm:t>
    </dgm:pt>
    <dgm:pt modelId="{ACD5A2BF-038C-2748-BBE9-982926413BFD}">
      <dgm:prSet phldrT="[Text]" custT="1"/>
      <dgm:spPr/>
      <dgm:t>
        <a:bodyPr/>
        <a:lstStyle/>
        <a:p>
          <a:r>
            <a:rPr lang="en-US" sz="2400" dirty="0"/>
            <a:t>Stock changes</a:t>
          </a:r>
        </a:p>
      </dgm:t>
    </dgm:pt>
    <dgm:pt modelId="{69BC1400-1C6D-6042-AB27-36DBDD346A2B}" type="parTrans" cxnId="{1E24B078-C271-4441-A508-2C6C545ED662}">
      <dgm:prSet/>
      <dgm:spPr/>
      <dgm:t>
        <a:bodyPr/>
        <a:lstStyle/>
        <a:p>
          <a:endParaRPr lang="en-US"/>
        </a:p>
      </dgm:t>
    </dgm:pt>
    <dgm:pt modelId="{771BEAB7-78C1-0741-B22F-B8B0C52C1EC1}" type="sibTrans" cxnId="{1E24B078-C271-4441-A508-2C6C545ED66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1" custScaleX="100098" custScaleY="120611">
        <dgm:presLayoutVars>
          <dgm:bulletEnabled val="1"/>
        </dgm:presLayoutVars>
      </dgm:prSet>
      <dgm:spPr/>
    </dgm:pt>
  </dgm:ptLst>
  <dgm:cxnLst>
    <dgm:cxn modelId="{261D9E0F-BBB9-7147-A3B9-2890CC67011F}" type="presOf" srcId="{47B9442C-CB97-BA47-B0E4-519CE7D53F85}" destId="{643EE135-B806-9140-8D4F-643B121A71B4}" srcOrd="0" destOrd="3" presId="urn:microsoft.com/office/officeart/2005/8/layout/process1"/>
    <dgm:cxn modelId="{9AF9E114-0881-9D4D-A1DA-175C288CE679}" type="presOf" srcId="{CD26D0EC-7DF7-3840-AF0F-A9CF6B8D38A2}" destId="{643EE135-B806-9140-8D4F-643B121A71B4}" srcOrd="0" destOrd="0" presId="urn:microsoft.com/office/officeart/2005/8/layout/process1"/>
    <dgm:cxn modelId="{957E9D38-3BBD-2A42-9188-FDE7C9B40E18}" srcId="{801F6284-FC72-5441-BF5C-1C2D11B46787}" destId="{29C9C381-202E-B842-9E44-F15DB0DAFC09}" srcOrd="2" destOrd="0" parTransId="{F3D13D15-7FA4-A24B-95AF-1FC2B7399DAF}" sibTransId="{3F72E81F-EA18-A54C-90AB-B134D2255E92}"/>
    <dgm:cxn modelId="{7384A84E-C913-C24C-8204-CBC2973E8CCE}" type="presOf" srcId="{29C9C381-202E-B842-9E44-F15DB0DAFC09}" destId="{643EE135-B806-9140-8D4F-643B121A71B4}" srcOrd="0" destOrd="5" presId="urn:microsoft.com/office/officeart/2005/8/layout/process1"/>
    <dgm:cxn modelId="{01B01C51-FF14-0A43-8205-8FCA3DBD8B69}" type="presOf" srcId="{65B00D43-F061-EC44-BA81-63E94A3A6D3E}" destId="{54E44ADA-1886-EA48-8F55-C5915C5A5D78}" srcOrd="0" destOrd="0" presId="urn:microsoft.com/office/officeart/2005/8/layout/process1"/>
    <dgm:cxn modelId="{C9DF815C-033C-9B4E-8264-BDDD67C9B9CF}" srcId="{CD26D0EC-7DF7-3840-AF0F-A9CF6B8D38A2}" destId="{801F6284-FC72-5441-BF5C-1C2D11B46787}" srcOrd="1" destOrd="0" parTransId="{96DF6281-7EBB-BB4C-BC8E-AB2C833C725B}" sibTransId="{6A877F48-BE27-B747-9711-F520E37CDEEC}"/>
    <dgm:cxn modelId="{B038436B-67D1-0142-9C52-AB9767EBA7FB}" type="presOf" srcId="{3BA50385-40AA-D745-9213-4848C39781B4}" destId="{643EE135-B806-9140-8D4F-643B121A71B4}" srcOrd="0" destOrd="4" presId="urn:microsoft.com/office/officeart/2005/8/layout/process1"/>
    <dgm:cxn modelId="{1E24B078-C271-4441-A508-2C6C545ED662}" srcId="{801F6284-FC72-5441-BF5C-1C2D11B46787}" destId="{ACD5A2BF-038C-2748-BBE9-982926413BFD}" srcOrd="3" destOrd="0" parTransId="{69BC1400-1C6D-6042-AB27-36DBDD346A2B}" sibTransId="{771BEAB7-78C1-0741-B22F-B8B0C52C1EC1}"/>
    <dgm:cxn modelId="{19EAEAA4-AD76-4B40-BA4A-570EC392A594}" type="presOf" srcId="{B1C9A2A3-D890-D14F-87BA-74E61A65B54A}" destId="{643EE135-B806-9140-8D4F-643B121A71B4}" srcOrd="0" destOrd="1"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20E746B6-2A49-9643-9C29-CFDDE46505A6}" type="presOf" srcId="{801F6284-FC72-5441-BF5C-1C2D11B46787}" destId="{643EE135-B806-9140-8D4F-643B121A71B4}" srcOrd="0" destOrd="2" presId="urn:microsoft.com/office/officeart/2005/8/layout/process1"/>
    <dgm:cxn modelId="{EB978CBE-AD9E-4340-BEFD-44335C32855E}" srcId="{CD26D0EC-7DF7-3840-AF0F-A9CF6B8D38A2}" destId="{B1C9A2A3-D890-D14F-87BA-74E61A65B54A}" srcOrd="0" destOrd="0" parTransId="{C574AA5C-074A-E14E-8F04-F444A10C339F}" sibTransId="{6FB7A372-F597-8742-AC30-82C669ED1152}"/>
    <dgm:cxn modelId="{420D32C4-332C-ED4E-AA54-A1DB7B053C22}" type="presOf" srcId="{ACD5A2BF-038C-2748-BBE9-982926413BFD}" destId="{643EE135-B806-9140-8D4F-643B121A71B4}" srcOrd="0" destOrd="6" presId="urn:microsoft.com/office/officeart/2005/8/layout/process1"/>
    <dgm:cxn modelId="{174D5AD8-9FA0-4242-8B7D-4448734A1794}" srcId="{801F6284-FC72-5441-BF5C-1C2D11B46787}" destId="{47B9442C-CB97-BA47-B0E4-519CE7D53F85}" srcOrd="0" destOrd="0" parTransId="{4DF82B68-FB88-A742-AC60-A8CA0E7D85C2}" sibTransId="{93E480F4-9645-544C-B3FE-FD9ACBDE7752}"/>
    <dgm:cxn modelId="{7B57F8E8-5F2E-FD48-A8FB-EBA14F445084}" srcId="{801F6284-FC72-5441-BF5C-1C2D11B46787}" destId="{3BA50385-40AA-D745-9213-4848C39781B4}" srcOrd="1" destOrd="0" parTransId="{F66148E9-9084-D34A-B58C-DF5641E090FE}" sibTransId="{B41CCA58-1C9B-D74F-99C0-30620F222FCE}"/>
    <dgm:cxn modelId="{472BCE36-8BE6-E94B-941F-0C6CBEDB7011}" type="presParOf" srcId="{54E44ADA-1886-EA48-8F55-C5915C5A5D78}" destId="{643EE135-B806-9140-8D4F-643B121A71B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A1CB6B26-29B7-AD41-B7AF-232B219FC97F}">
      <dgm:prSet phldrT="[Text]" custT="1"/>
      <dgm:spPr/>
      <dgm:t>
        <a:bodyPr/>
        <a:lstStyle/>
        <a:p>
          <a:r>
            <a:rPr lang="en-US" sz="2400" dirty="0"/>
            <a:t>Transfers</a:t>
          </a:r>
        </a:p>
      </dgm:t>
    </dgm:pt>
    <dgm:pt modelId="{E4E8C5D3-1284-4E48-A86C-3B88AF986423}" type="parTrans" cxnId="{75939924-2250-FA4C-BD49-D1D6019C0126}">
      <dgm:prSet/>
      <dgm:spPr/>
      <dgm:t>
        <a:bodyPr/>
        <a:lstStyle/>
        <a:p>
          <a:endParaRPr lang="en-US"/>
        </a:p>
      </dgm:t>
    </dgm:pt>
    <dgm:pt modelId="{6FCDF3C9-398D-7E45-BA15-F75DD874DFE3}" type="sibTrans" cxnId="{75939924-2250-FA4C-BD49-D1D6019C0126}">
      <dgm:prSet/>
      <dgm:spPr/>
      <dgm:t>
        <a:bodyPr/>
        <a:lstStyle/>
        <a:p>
          <a:endParaRPr lang="en-US"/>
        </a:p>
      </dgm:t>
    </dgm:pt>
    <dgm:pt modelId="{B88056ED-F9EE-574B-9C55-7BB66AD43152}">
      <dgm:prSet phldrT="[Text]" custT="1"/>
      <dgm:spPr/>
      <dgm:t>
        <a:bodyPr/>
        <a:lstStyle/>
        <a:p>
          <a:r>
            <a:rPr lang="en-US" sz="2400" dirty="0"/>
            <a:t>Energy industries own use </a:t>
          </a:r>
        </a:p>
      </dgm:t>
    </dgm:pt>
    <dgm:pt modelId="{060473B0-88F0-964B-8BFB-8D20A1220F0B}" type="parTrans" cxnId="{A47AC67F-51D4-BA41-BD4E-615894EFDF1E}">
      <dgm:prSet/>
      <dgm:spPr/>
      <dgm:t>
        <a:bodyPr/>
        <a:lstStyle/>
        <a:p>
          <a:endParaRPr lang="en-US"/>
        </a:p>
      </dgm:t>
    </dgm:pt>
    <dgm:pt modelId="{BD6CCEA3-BA0D-0944-8EA7-025341027426}" type="sibTrans" cxnId="{A47AC67F-51D4-BA41-BD4E-615894EFDF1E}">
      <dgm:prSet/>
      <dgm:spPr/>
      <dgm:t>
        <a:bodyPr/>
        <a:lstStyle/>
        <a:p>
          <a:endParaRPr lang="en-US"/>
        </a:p>
      </dgm:t>
    </dgm:pt>
    <dgm:pt modelId="{E30A330C-F9A4-9C4C-96A3-0FED7A2A19DE}">
      <dgm:prSet phldrT="[Text]" custT="1"/>
      <dgm:spPr/>
      <dgm:t>
        <a:bodyPr/>
        <a:lstStyle/>
        <a:p>
          <a:r>
            <a:rPr lang="en-US" sz="2400" dirty="0"/>
            <a:t>Transformation inputs/outputs</a:t>
          </a:r>
        </a:p>
      </dgm:t>
    </dgm:pt>
    <dgm:pt modelId="{91235D95-67DC-2443-ACC2-5C6FEFE39BC4}" type="parTrans" cxnId="{635331EE-3983-9E4A-8A77-C8ADC5D1FC90}">
      <dgm:prSet/>
      <dgm:spPr/>
      <dgm:t>
        <a:bodyPr/>
        <a:lstStyle/>
        <a:p>
          <a:endParaRPr lang="en-US"/>
        </a:p>
      </dgm:t>
    </dgm:pt>
    <dgm:pt modelId="{D920479D-2223-B844-B822-5D0A66AD0B80}" type="sibTrans" cxnId="{635331EE-3983-9E4A-8A77-C8ADC5D1FC90}">
      <dgm:prSet/>
      <dgm:spPr/>
      <dgm:t>
        <a:bodyPr/>
        <a:lstStyle/>
        <a:p>
          <a:endParaRPr lang="en-US"/>
        </a:p>
      </dgm:t>
    </dgm:pt>
    <dgm:pt modelId="{07D029D3-8585-BD49-A586-122EB28516A4}">
      <dgm:prSet phldrT="[Text]" custT="1"/>
      <dgm:spPr/>
      <dgm:t>
        <a:bodyPr/>
        <a:lstStyle/>
        <a:p>
          <a:r>
            <a:rPr lang="en-US" sz="2400" dirty="0"/>
            <a:t>Distribution losses</a:t>
          </a:r>
        </a:p>
      </dgm:t>
    </dgm:pt>
    <dgm:pt modelId="{FFB1987A-9B0C-2441-B7D2-467E681D3E5E}" type="parTrans" cxnId="{02D62142-2C04-7D40-88F2-75BC74348078}">
      <dgm:prSet/>
      <dgm:spPr/>
      <dgm:t>
        <a:bodyPr/>
        <a:lstStyle/>
        <a:p>
          <a:endParaRPr lang="en-US"/>
        </a:p>
      </dgm:t>
    </dgm:pt>
    <dgm:pt modelId="{B8769162-B48C-5B40-BCF0-19BDA6C7852D}" type="sibTrans" cxnId="{02D62142-2C04-7D40-88F2-75BC74348078}">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D3CE1636-7343-5148-B4F0-DDDD8606E157}" type="pres">
      <dgm:prSet presAssocID="{48BBADEA-179D-D540-BA57-4C5B79F56319}" presName="node" presStyleLbl="node1" presStyleIdx="0" presStyleCnt="1" custScaleX="100000" custScaleY="128149">
        <dgm:presLayoutVars>
          <dgm:bulletEnabled val="1"/>
        </dgm:presLayoutVars>
      </dgm:prSet>
      <dgm:spPr/>
    </dgm:pt>
  </dgm:ptLst>
  <dgm:cxnLst>
    <dgm:cxn modelId="{8F363707-3A8C-5C40-A344-6719E4FFDAAD}" type="presOf" srcId="{07D029D3-8585-BD49-A586-122EB28516A4}" destId="{D3CE1636-7343-5148-B4F0-DDDD8606E157}" srcOrd="0" destOrd="4" presId="urn:microsoft.com/office/officeart/2005/8/layout/process1"/>
    <dgm:cxn modelId="{75939924-2250-FA4C-BD49-D1D6019C0126}" srcId="{48BBADEA-179D-D540-BA57-4C5B79F56319}" destId="{A1CB6B26-29B7-AD41-B7AF-232B219FC97F}" srcOrd="0" destOrd="0" parTransId="{E4E8C5D3-1284-4E48-A86C-3B88AF986423}" sibTransId="{6FCDF3C9-398D-7E45-BA15-F75DD874DFE3}"/>
    <dgm:cxn modelId="{893FC528-3FFB-1A46-8D28-0C3DE23E6903}" type="presOf" srcId="{B88056ED-F9EE-574B-9C55-7BB66AD43152}" destId="{D3CE1636-7343-5148-B4F0-DDDD8606E157}" srcOrd="0" destOrd="3" presId="urn:microsoft.com/office/officeart/2005/8/layout/process1"/>
    <dgm:cxn modelId="{5E764F2F-8E82-7A4B-8732-8D7D0D81AA43}" srcId="{65B00D43-F061-EC44-BA81-63E94A3A6D3E}" destId="{48BBADEA-179D-D540-BA57-4C5B79F56319}" srcOrd="0" destOrd="0" parTransId="{FB62A6E3-A20B-8443-91E8-BFE9B4A68FB6}" sibTransId="{D9FE48E0-127F-A74B-8283-C2D1D05C7253}"/>
    <dgm:cxn modelId="{02D62142-2C04-7D40-88F2-75BC74348078}" srcId="{48BBADEA-179D-D540-BA57-4C5B79F56319}" destId="{07D029D3-8585-BD49-A586-122EB28516A4}" srcOrd="3" destOrd="0" parTransId="{FFB1987A-9B0C-2441-B7D2-467E681D3E5E}" sibTransId="{B8769162-B48C-5B40-BCF0-19BDA6C7852D}"/>
    <dgm:cxn modelId="{01B01C51-FF14-0A43-8205-8FCA3DBD8B69}" type="presOf" srcId="{65B00D43-F061-EC44-BA81-63E94A3A6D3E}" destId="{54E44ADA-1886-EA48-8F55-C5915C5A5D78}" srcOrd="0" destOrd="0" presId="urn:microsoft.com/office/officeart/2005/8/layout/process1"/>
    <dgm:cxn modelId="{7A889C5E-EF55-5149-991B-69B7F9CB9F58}" type="presOf" srcId="{A1CB6B26-29B7-AD41-B7AF-232B219FC97F}" destId="{D3CE1636-7343-5148-B4F0-DDDD8606E157}" srcOrd="0" destOrd="1" presId="urn:microsoft.com/office/officeart/2005/8/layout/process1"/>
    <dgm:cxn modelId="{0ACC895F-F6C1-5C4B-9542-74A1154C91AD}" type="presOf" srcId="{E30A330C-F9A4-9C4C-96A3-0FED7A2A19DE}" destId="{D3CE1636-7343-5148-B4F0-DDDD8606E157}" srcOrd="0" destOrd="2" presId="urn:microsoft.com/office/officeart/2005/8/layout/process1"/>
    <dgm:cxn modelId="{A47AC67F-51D4-BA41-BD4E-615894EFDF1E}" srcId="{48BBADEA-179D-D540-BA57-4C5B79F56319}" destId="{B88056ED-F9EE-574B-9C55-7BB66AD43152}" srcOrd="2" destOrd="0" parTransId="{060473B0-88F0-964B-8BFB-8D20A1220F0B}" sibTransId="{BD6CCEA3-BA0D-0944-8EA7-025341027426}"/>
    <dgm:cxn modelId="{937555C7-551A-9549-AD4D-6A049943673D}" type="presOf" srcId="{48BBADEA-179D-D540-BA57-4C5B79F56319}" destId="{D3CE1636-7343-5148-B4F0-DDDD8606E157}" srcOrd="0" destOrd="0" presId="urn:microsoft.com/office/officeart/2005/8/layout/process1"/>
    <dgm:cxn modelId="{635331EE-3983-9E4A-8A77-C8ADC5D1FC90}" srcId="{48BBADEA-179D-D540-BA57-4C5B79F56319}" destId="{E30A330C-F9A4-9C4C-96A3-0FED7A2A19DE}" srcOrd="1" destOrd="0" parTransId="{91235D95-67DC-2443-ACC2-5C6FEFE39BC4}" sibTransId="{D920479D-2223-B844-B822-5D0A66AD0B80}"/>
    <dgm:cxn modelId="{9BDCF99D-A026-6C46-BB92-A578A89AFCB4}" type="presParOf" srcId="{54E44ADA-1886-EA48-8F55-C5915C5A5D78}" destId="{D3CE1636-7343-5148-B4F0-DDDD8606E157}"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14818DCD-9BEF-9948-9D16-598397C422F5}">
      <dgm:prSet phldrT="[Text]" custT="1"/>
      <dgm:spPr/>
      <dgm:t>
        <a:bodyPr/>
        <a:lstStyle/>
        <a:p>
          <a:r>
            <a:rPr lang="en-US" sz="2400" dirty="0"/>
            <a:t>Manufacturing </a:t>
          </a:r>
        </a:p>
      </dgm:t>
    </dgm:pt>
    <dgm:pt modelId="{9686CDC5-39DF-0E49-9288-903A13CA347A}" type="parTrans" cxnId="{1E5A421E-4B8D-F144-B82B-726E3F58C111}">
      <dgm:prSet/>
      <dgm:spPr/>
      <dgm:t>
        <a:bodyPr/>
        <a:lstStyle/>
        <a:p>
          <a:endParaRPr lang="en-US"/>
        </a:p>
      </dgm:t>
    </dgm:pt>
    <dgm:pt modelId="{F28203BE-3A12-F442-BA8D-4CBBE331C3B0}" type="sibTrans" cxnId="{1E5A421E-4B8D-F144-B82B-726E3F58C111}">
      <dgm:prSet/>
      <dgm:spPr/>
      <dgm:t>
        <a:bodyPr/>
        <a:lstStyle/>
        <a:p>
          <a:endParaRPr lang="en-US"/>
        </a:p>
      </dgm:t>
    </dgm:pt>
    <dgm:pt modelId="{E01CE609-8A68-4C49-948B-497770E6D4B8}">
      <dgm:prSet phldrT="[Text]" custT="1"/>
      <dgm:spPr/>
      <dgm:t>
        <a:bodyPr/>
        <a:lstStyle/>
        <a:p>
          <a:r>
            <a:rPr lang="en-US" sz="2400" dirty="0"/>
            <a:t>Industries</a:t>
          </a:r>
        </a:p>
      </dgm:t>
    </dgm:pt>
    <dgm:pt modelId="{9C8982BD-441A-3E42-B4B4-1EDA2CFB079F}" type="parTrans" cxnId="{C4C46124-B834-AB4D-8456-3816D38D060C}">
      <dgm:prSet/>
      <dgm:spPr/>
      <dgm:t>
        <a:bodyPr/>
        <a:lstStyle/>
        <a:p>
          <a:endParaRPr lang="en-US"/>
        </a:p>
      </dgm:t>
    </dgm:pt>
    <dgm:pt modelId="{144A4B45-DA36-7344-8EDD-909137A9D293}" type="sibTrans" cxnId="{C4C46124-B834-AB4D-8456-3816D38D060C}">
      <dgm:prSet/>
      <dgm:spPr/>
      <dgm:t>
        <a:bodyPr/>
        <a:lstStyle/>
        <a:p>
          <a:endParaRPr lang="en-US"/>
        </a:p>
      </dgm:t>
    </dgm:pt>
    <dgm:pt modelId="{87C7358A-DAA8-5346-8EEC-47106BF99772}">
      <dgm:prSet phldrT="[Text]" custT="1"/>
      <dgm:spPr/>
      <dgm:t>
        <a:bodyPr/>
        <a:lstStyle/>
        <a:p>
          <a:r>
            <a:rPr lang="en-US" sz="2400" dirty="0"/>
            <a:t>Transportation</a:t>
          </a:r>
        </a:p>
      </dgm:t>
    </dgm:pt>
    <dgm:pt modelId="{61D7F9DD-4698-2146-ABC2-1DBDA16D7484}" type="parTrans" cxnId="{6B200872-085C-BA47-ACDC-B843FE64C5E9}">
      <dgm:prSet/>
      <dgm:spPr/>
      <dgm:t>
        <a:bodyPr/>
        <a:lstStyle/>
        <a:p>
          <a:endParaRPr lang="en-US"/>
        </a:p>
      </dgm:t>
    </dgm:pt>
    <dgm:pt modelId="{C94DA587-B775-6441-9A2A-B137A911954E}" type="sibTrans" cxnId="{6B200872-085C-BA47-ACDC-B843FE64C5E9}">
      <dgm:prSet/>
      <dgm:spPr/>
      <dgm:t>
        <a:bodyPr/>
        <a:lstStyle/>
        <a:p>
          <a:endParaRPr lang="en-US"/>
        </a:p>
      </dgm:t>
    </dgm:pt>
    <dgm:pt modelId="{4FFF5D2C-12E3-4E47-8E37-5CDDCF3EA3E3}">
      <dgm:prSet phldrT="[Text]" custT="1"/>
      <dgm:spPr/>
      <dgm:t>
        <a:bodyPr/>
        <a:lstStyle/>
        <a:p>
          <a:r>
            <a:rPr lang="en-US" sz="2400" dirty="0"/>
            <a:t>Other</a:t>
          </a:r>
        </a:p>
      </dgm:t>
    </dgm:pt>
    <dgm:pt modelId="{CE83FEEB-7EC9-DE4A-94C3-00F28D1E1B24}" type="parTrans" cxnId="{DD61ECAD-9919-3B4F-9FC8-8B634D458F5D}">
      <dgm:prSet/>
      <dgm:spPr/>
      <dgm:t>
        <a:bodyPr/>
        <a:lstStyle/>
        <a:p>
          <a:endParaRPr lang="en-US"/>
        </a:p>
      </dgm:t>
    </dgm:pt>
    <dgm:pt modelId="{525CAF78-20DD-D242-8A88-FA5AC5373192}" type="sibTrans" cxnId="{DD61ECAD-9919-3B4F-9FC8-8B634D458F5D}">
      <dgm:prSet/>
      <dgm:spPr/>
      <dgm:t>
        <a:bodyPr/>
        <a:lstStyle/>
        <a:p>
          <a:endParaRPr lang="en-US"/>
        </a:p>
      </dgm:t>
    </dgm:pt>
    <dgm:pt modelId="{4E30EFC8-9FDB-BD45-96BB-659B2386CFF8}">
      <dgm:prSet phldrT="[Text]" custT="1"/>
      <dgm:spPr/>
      <dgm:t>
        <a:bodyPr/>
        <a:lstStyle/>
        <a:p>
          <a:r>
            <a:rPr lang="en-US" sz="2400" dirty="0"/>
            <a:t>Non-energy use</a:t>
          </a:r>
        </a:p>
      </dgm:t>
    </dgm:pt>
    <dgm:pt modelId="{D41CFFC9-720C-4F42-BCCF-9A75894E46D6}" type="parTrans" cxnId="{A7F1FE99-975A-8447-90C2-7BCB020F51C2}">
      <dgm:prSet/>
      <dgm:spPr/>
      <dgm:t>
        <a:bodyPr/>
        <a:lstStyle/>
        <a:p>
          <a:endParaRPr lang="en-US"/>
        </a:p>
      </dgm:t>
    </dgm:pt>
    <dgm:pt modelId="{0B0EC098-6C3A-AC48-A7AA-3F7F2A06ED19}" type="sibTrans" cxnId="{A7F1FE99-975A-8447-90C2-7BCB020F51C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47423DAD-67FD-9043-B050-610EDEF8F5E8}" type="pres">
      <dgm:prSet presAssocID="{7B243BF7-76C3-C24C-A040-053CF7030142}" presName="node" presStyleLbl="node1" presStyleIdx="0" presStyleCnt="1" custScaleX="56836" custScaleY="117619" custLinFactNeighborX="-1119">
        <dgm:presLayoutVars>
          <dgm:bulletEnabled val="1"/>
        </dgm:presLayoutVars>
      </dgm:prSet>
      <dgm:spPr/>
    </dgm:pt>
  </dgm:ptLst>
  <dgm:cxnLst>
    <dgm:cxn modelId="{1E5A421E-4B8D-F144-B82B-726E3F58C111}" srcId="{7B243BF7-76C3-C24C-A040-053CF7030142}" destId="{14818DCD-9BEF-9948-9D16-598397C422F5}" srcOrd="0" destOrd="0" parTransId="{9686CDC5-39DF-0E49-9288-903A13CA347A}" sibTransId="{F28203BE-3A12-F442-BA8D-4CBBE331C3B0}"/>
    <dgm:cxn modelId="{C4C46124-B834-AB4D-8456-3816D38D060C}" srcId="{14818DCD-9BEF-9948-9D16-598397C422F5}" destId="{E01CE609-8A68-4C49-948B-497770E6D4B8}" srcOrd="0" destOrd="0" parTransId="{9C8982BD-441A-3E42-B4B4-1EDA2CFB079F}" sibTransId="{144A4B45-DA36-7344-8EDD-909137A9D293}"/>
    <dgm:cxn modelId="{E64A402F-E141-2145-8721-30B9E5A79C4C}" srcId="{65B00D43-F061-EC44-BA81-63E94A3A6D3E}" destId="{7B243BF7-76C3-C24C-A040-053CF7030142}" srcOrd="0" destOrd="0" parTransId="{9D2CA226-3845-A948-AA3C-FC772EA61457}" sibTransId="{DC9E0F99-5D8C-9746-92D9-29429572328D}"/>
    <dgm:cxn modelId="{16CDDF46-B0D1-8349-9140-3D2FF177B8E7}" type="presOf" srcId="{E01CE609-8A68-4C49-948B-497770E6D4B8}" destId="{47423DAD-67FD-9043-B050-610EDEF8F5E8}" srcOrd="0" destOrd="2" presId="urn:microsoft.com/office/officeart/2005/8/layout/process1"/>
    <dgm:cxn modelId="{01B01C51-FF14-0A43-8205-8FCA3DBD8B69}" type="presOf" srcId="{65B00D43-F061-EC44-BA81-63E94A3A6D3E}" destId="{54E44ADA-1886-EA48-8F55-C5915C5A5D78}" srcOrd="0" destOrd="0" presId="urn:microsoft.com/office/officeart/2005/8/layout/process1"/>
    <dgm:cxn modelId="{CABBCD5A-1595-8A42-AD27-F1EBDBA2A04B}" type="presOf" srcId="{4E30EFC8-9FDB-BD45-96BB-659B2386CFF8}" destId="{47423DAD-67FD-9043-B050-610EDEF8F5E8}" srcOrd="0" destOrd="5" presId="urn:microsoft.com/office/officeart/2005/8/layout/process1"/>
    <dgm:cxn modelId="{6B200872-085C-BA47-ACDC-B843FE64C5E9}" srcId="{7B243BF7-76C3-C24C-A040-053CF7030142}" destId="{87C7358A-DAA8-5346-8EEC-47106BF99772}" srcOrd="1" destOrd="0" parTransId="{61D7F9DD-4698-2146-ABC2-1DBDA16D7484}" sibTransId="{C94DA587-B775-6441-9A2A-B137A911954E}"/>
    <dgm:cxn modelId="{A7F1FE99-975A-8447-90C2-7BCB020F51C2}" srcId="{7B243BF7-76C3-C24C-A040-053CF7030142}" destId="{4E30EFC8-9FDB-BD45-96BB-659B2386CFF8}" srcOrd="3" destOrd="0" parTransId="{D41CFFC9-720C-4F42-BCCF-9A75894E46D6}" sibTransId="{0B0EC098-6C3A-AC48-A7AA-3F7F2A06ED19}"/>
    <dgm:cxn modelId="{4C10B79F-4074-A944-A4D4-026E005F2D5C}" type="presOf" srcId="{7B243BF7-76C3-C24C-A040-053CF7030142}" destId="{47423DAD-67FD-9043-B050-610EDEF8F5E8}" srcOrd="0" destOrd="0" presId="urn:microsoft.com/office/officeart/2005/8/layout/process1"/>
    <dgm:cxn modelId="{CE3189AA-3F88-6B43-8AEC-9DFF52E74CCA}" type="presOf" srcId="{4FFF5D2C-12E3-4E47-8E37-5CDDCF3EA3E3}" destId="{47423DAD-67FD-9043-B050-610EDEF8F5E8}" srcOrd="0" destOrd="4" presId="urn:microsoft.com/office/officeart/2005/8/layout/process1"/>
    <dgm:cxn modelId="{DD61ECAD-9919-3B4F-9FC8-8B634D458F5D}" srcId="{7B243BF7-76C3-C24C-A040-053CF7030142}" destId="{4FFF5D2C-12E3-4E47-8E37-5CDDCF3EA3E3}" srcOrd="2" destOrd="0" parTransId="{CE83FEEB-7EC9-DE4A-94C3-00F28D1E1B24}" sibTransId="{525CAF78-20DD-D242-8A88-FA5AC5373192}"/>
    <dgm:cxn modelId="{5B3556BB-A108-6446-8B0B-2BADDA4D5661}" type="presOf" srcId="{87C7358A-DAA8-5346-8EEC-47106BF99772}" destId="{47423DAD-67FD-9043-B050-610EDEF8F5E8}" srcOrd="0" destOrd="3" presId="urn:microsoft.com/office/officeart/2005/8/layout/process1"/>
    <dgm:cxn modelId="{2F9F3BD4-66DF-BB42-8192-109B07691AC2}" type="presOf" srcId="{14818DCD-9BEF-9948-9D16-598397C422F5}" destId="{47423DAD-67FD-9043-B050-610EDEF8F5E8}" srcOrd="0" destOrd="1" presId="urn:microsoft.com/office/officeart/2005/8/layout/process1"/>
    <dgm:cxn modelId="{75277AA6-8BE7-3543-A114-0918415B543F}" type="presParOf" srcId="{54E44ADA-1886-EA48-8F55-C5915C5A5D78}" destId="{47423DAD-67FD-9043-B050-610EDEF8F5E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B1C9A2A3-D890-D14F-87BA-74E61A65B54A}">
      <dgm:prSet phldrT="[Text]" custT="1"/>
      <dgm:spPr/>
      <dgm:t>
        <a:bodyPr/>
        <a:lstStyle/>
        <a:p>
          <a:r>
            <a:rPr lang="en-US" sz="2000" dirty="0"/>
            <a:t>Production </a:t>
          </a:r>
          <a:r>
            <a:rPr lang="en-US" sz="2000" dirty="0">
              <a:solidFill>
                <a:schemeClr val="accent4"/>
              </a:solidFill>
            </a:rPr>
            <a:t>(primary + secondary)</a:t>
          </a:r>
        </a:p>
      </dgm:t>
    </dgm:pt>
    <dgm:pt modelId="{C574AA5C-074A-E14E-8F04-F444A10C339F}" type="parTrans" cxnId="{EB978CBE-AD9E-4340-BEFD-44335C32855E}">
      <dgm:prSet/>
      <dgm:spPr/>
      <dgm:t>
        <a:bodyPr/>
        <a:lstStyle/>
        <a:p>
          <a:endParaRPr lang="en-US"/>
        </a:p>
      </dgm:t>
    </dgm:pt>
    <dgm:pt modelId="{6FB7A372-F597-8742-AC30-82C669ED1152}" type="sibTrans" cxnId="{EB978CBE-AD9E-4340-BEFD-44335C32855E}">
      <dgm:prSet/>
      <dgm:spPr/>
      <dgm:t>
        <a:bodyPr/>
        <a:lstStyle/>
        <a:p>
          <a:endParaRPr lang="en-US"/>
        </a:p>
      </dgm:t>
    </dgm:pt>
    <dgm:pt modelId="{801F6284-FC72-5441-BF5C-1C2D11B46787}">
      <dgm:prSet phldrT="[Text]" custT="1"/>
      <dgm:spPr/>
      <dgm:t>
        <a:bodyPr/>
        <a:lstStyle/>
        <a:p>
          <a:r>
            <a:rPr lang="en-US" sz="2000" dirty="0"/>
            <a:t>Production from other sources</a:t>
          </a:r>
        </a:p>
      </dgm:t>
    </dgm:pt>
    <dgm:pt modelId="{96DF6281-7EBB-BB4C-BC8E-AB2C833C725B}" type="parTrans" cxnId="{C9DF815C-033C-9B4E-8264-BDDD67C9B9CF}">
      <dgm:prSet/>
      <dgm:spPr/>
      <dgm:t>
        <a:bodyPr/>
        <a:lstStyle/>
        <a:p>
          <a:endParaRPr lang="en-US"/>
        </a:p>
      </dgm:t>
    </dgm:pt>
    <dgm:pt modelId="{6A877F48-BE27-B747-9711-F520E37CDEEC}" type="sibTrans" cxnId="{C9DF815C-033C-9B4E-8264-BDDD67C9B9CF}">
      <dgm:prSet/>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A1CB6B26-29B7-AD41-B7AF-232B219FC97F}">
      <dgm:prSet phldrT="[Text]" custT="1"/>
      <dgm:spPr/>
      <dgm:t>
        <a:bodyPr/>
        <a:lstStyle/>
        <a:p>
          <a:r>
            <a:rPr lang="en-US" sz="2000" dirty="0"/>
            <a:t>Transfers</a:t>
          </a:r>
        </a:p>
      </dgm:t>
    </dgm:pt>
    <dgm:pt modelId="{E4E8C5D3-1284-4E48-A86C-3B88AF986423}" type="parTrans" cxnId="{75939924-2250-FA4C-BD49-D1D6019C0126}">
      <dgm:prSet/>
      <dgm:spPr/>
      <dgm:t>
        <a:bodyPr/>
        <a:lstStyle/>
        <a:p>
          <a:endParaRPr lang="en-US"/>
        </a:p>
      </dgm:t>
    </dgm:pt>
    <dgm:pt modelId="{6FCDF3C9-398D-7E45-BA15-F75DD874DFE3}" type="sibTrans" cxnId="{75939924-2250-FA4C-BD49-D1D6019C0126}">
      <dgm:prSet/>
      <dgm:spPr/>
      <dgm:t>
        <a:bodyPr/>
        <a:lstStyle/>
        <a:p>
          <a:endParaRPr lang="en-US"/>
        </a:p>
      </dgm:t>
    </dgm:pt>
    <dgm:pt modelId="{B88056ED-F9EE-574B-9C55-7BB66AD43152}">
      <dgm:prSet phldrT="[Text]" custT="1"/>
      <dgm:spPr/>
      <dgm:t>
        <a:bodyPr/>
        <a:lstStyle/>
        <a:p>
          <a:r>
            <a:rPr lang="en-US" sz="2000" dirty="0"/>
            <a:t>Energy industries own use </a:t>
          </a:r>
        </a:p>
      </dgm:t>
    </dgm:pt>
    <dgm:pt modelId="{060473B0-88F0-964B-8BFB-8D20A1220F0B}" type="parTrans" cxnId="{A47AC67F-51D4-BA41-BD4E-615894EFDF1E}">
      <dgm:prSet/>
      <dgm:spPr/>
      <dgm:t>
        <a:bodyPr/>
        <a:lstStyle/>
        <a:p>
          <a:endParaRPr lang="en-US"/>
        </a:p>
      </dgm:t>
    </dgm:pt>
    <dgm:pt modelId="{BD6CCEA3-BA0D-0944-8EA7-025341027426}" type="sibTrans" cxnId="{A47AC67F-51D4-BA41-BD4E-615894EFDF1E}">
      <dgm:prSet/>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14818DCD-9BEF-9948-9D16-598397C422F5}">
      <dgm:prSet phldrT="[Text]" custT="1"/>
      <dgm:spPr/>
      <dgm:t>
        <a:bodyPr/>
        <a:lstStyle/>
        <a:p>
          <a:r>
            <a:rPr lang="en-US" sz="2000" dirty="0"/>
            <a:t>Manufacturing </a:t>
          </a:r>
        </a:p>
      </dgm:t>
    </dgm:pt>
    <dgm:pt modelId="{9686CDC5-39DF-0E49-9288-903A13CA347A}" type="parTrans" cxnId="{1E5A421E-4B8D-F144-B82B-726E3F58C111}">
      <dgm:prSet/>
      <dgm:spPr/>
      <dgm:t>
        <a:bodyPr/>
        <a:lstStyle/>
        <a:p>
          <a:endParaRPr lang="en-US"/>
        </a:p>
      </dgm:t>
    </dgm:pt>
    <dgm:pt modelId="{F28203BE-3A12-F442-BA8D-4CBBE331C3B0}" type="sibTrans" cxnId="{1E5A421E-4B8D-F144-B82B-726E3F58C111}">
      <dgm:prSet/>
      <dgm:spPr/>
      <dgm:t>
        <a:bodyPr/>
        <a:lstStyle/>
        <a:p>
          <a:endParaRPr lang="en-US"/>
        </a:p>
      </dgm:t>
    </dgm:pt>
    <dgm:pt modelId="{E01CE609-8A68-4C49-948B-497770E6D4B8}">
      <dgm:prSet phldrT="[Text]" custT="1"/>
      <dgm:spPr/>
      <dgm:t>
        <a:bodyPr/>
        <a:lstStyle/>
        <a:p>
          <a:r>
            <a:rPr lang="en-US" sz="2000" dirty="0"/>
            <a:t>Industries</a:t>
          </a:r>
        </a:p>
      </dgm:t>
    </dgm:pt>
    <dgm:pt modelId="{9C8982BD-441A-3E42-B4B4-1EDA2CFB079F}" type="parTrans" cxnId="{C4C46124-B834-AB4D-8456-3816D38D060C}">
      <dgm:prSet/>
      <dgm:spPr/>
      <dgm:t>
        <a:bodyPr/>
        <a:lstStyle/>
        <a:p>
          <a:endParaRPr lang="en-US"/>
        </a:p>
      </dgm:t>
    </dgm:pt>
    <dgm:pt modelId="{144A4B45-DA36-7344-8EDD-909137A9D293}" type="sibTrans" cxnId="{C4C46124-B834-AB4D-8456-3816D38D060C}">
      <dgm:prSet/>
      <dgm:spPr/>
      <dgm:t>
        <a:bodyPr/>
        <a:lstStyle/>
        <a:p>
          <a:endParaRPr lang="en-US"/>
        </a:p>
      </dgm:t>
    </dgm:pt>
    <dgm:pt modelId="{47B9442C-CB97-BA47-B0E4-519CE7D53F85}">
      <dgm:prSet phldrT="[Text]" custT="1"/>
      <dgm:spPr/>
      <dgm:t>
        <a:bodyPr/>
        <a:lstStyle/>
        <a:p>
          <a:r>
            <a:rPr lang="en-US" sz="2000" dirty="0"/>
            <a:t>Imports</a:t>
          </a:r>
        </a:p>
      </dgm:t>
    </dgm:pt>
    <dgm:pt modelId="{4DF82B68-FB88-A742-AC60-A8CA0E7D85C2}" type="parTrans" cxnId="{174D5AD8-9FA0-4242-8B7D-4448734A1794}">
      <dgm:prSet/>
      <dgm:spPr/>
      <dgm:t>
        <a:bodyPr/>
        <a:lstStyle/>
        <a:p>
          <a:endParaRPr lang="en-US"/>
        </a:p>
      </dgm:t>
    </dgm:pt>
    <dgm:pt modelId="{93E480F4-9645-544C-B3FE-FD9ACBDE7752}" type="sibTrans" cxnId="{174D5AD8-9FA0-4242-8B7D-4448734A1794}">
      <dgm:prSet/>
      <dgm:spPr/>
      <dgm:t>
        <a:bodyPr/>
        <a:lstStyle/>
        <a:p>
          <a:endParaRPr lang="en-US"/>
        </a:p>
      </dgm:t>
    </dgm:pt>
    <dgm:pt modelId="{3BA50385-40AA-D745-9213-4848C39781B4}">
      <dgm:prSet phldrT="[Text]" custT="1"/>
      <dgm:spPr/>
      <dgm:t>
        <a:bodyPr/>
        <a:lstStyle/>
        <a:p>
          <a:r>
            <a:rPr lang="en-US" sz="2000" dirty="0"/>
            <a:t>Exports</a:t>
          </a:r>
        </a:p>
      </dgm:t>
    </dgm:pt>
    <dgm:pt modelId="{F66148E9-9084-D34A-B58C-DF5641E090FE}" type="parTrans" cxnId="{7B57F8E8-5F2E-FD48-A8FB-EBA14F445084}">
      <dgm:prSet/>
      <dgm:spPr/>
      <dgm:t>
        <a:bodyPr/>
        <a:lstStyle/>
        <a:p>
          <a:endParaRPr lang="en-US"/>
        </a:p>
      </dgm:t>
    </dgm:pt>
    <dgm:pt modelId="{B41CCA58-1C9B-D74F-99C0-30620F222FCE}" type="sibTrans" cxnId="{7B57F8E8-5F2E-FD48-A8FB-EBA14F445084}">
      <dgm:prSet/>
      <dgm:spPr/>
      <dgm:t>
        <a:bodyPr/>
        <a:lstStyle/>
        <a:p>
          <a:endParaRPr lang="en-US"/>
        </a:p>
      </dgm:t>
    </dgm:pt>
    <dgm:pt modelId="{29C9C381-202E-B842-9E44-F15DB0DAFC09}">
      <dgm:prSet phldrT="[Text]" custT="1"/>
      <dgm:spPr/>
      <dgm:t>
        <a:bodyPr/>
        <a:lstStyle/>
        <a:p>
          <a:r>
            <a:rPr lang="en-US" sz="2000" dirty="0"/>
            <a:t>International bunkers</a:t>
          </a:r>
        </a:p>
      </dgm:t>
    </dgm:pt>
    <dgm:pt modelId="{F3D13D15-7FA4-A24B-95AF-1FC2B7399DAF}" type="parTrans" cxnId="{957E9D38-3BBD-2A42-9188-FDE7C9B40E18}">
      <dgm:prSet/>
      <dgm:spPr/>
      <dgm:t>
        <a:bodyPr/>
        <a:lstStyle/>
        <a:p>
          <a:endParaRPr lang="en-US"/>
        </a:p>
      </dgm:t>
    </dgm:pt>
    <dgm:pt modelId="{3F72E81F-EA18-A54C-90AB-B134D2255E92}" type="sibTrans" cxnId="{957E9D38-3BBD-2A42-9188-FDE7C9B40E18}">
      <dgm:prSet/>
      <dgm:spPr/>
      <dgm:t>
        <a:bodyPr/>
        <a:lstStyle/>
        <a:p>
          <a:endParaRPr lang="en-US"/>
        </a:p>
      </dgm:t>
    </dgm:pt>
    <dgm:pt modelId="{E30A330C-F9A4-9C4C-96A3-0FED7A2A19DE}">
      <dgm:prSet phldrT="[Text]" custT="1"/>
      <dgm:spPr/>
      <dgm:t>
        <a:bodyPr/>
        <a:lstStyle/>
        <a:p>
          <a:r>
            <a:rPr lang="en-US" sz="2000" dirty="0">
              <a:solidFill>
                <a:schemeClr val="accent4"/>
              </a:solidFill>
            </a:rPr>
            <a:t>Transformation inputs</a:t>
          </a:r>
        </a:p>
      </dgm:t>
    </dgm:pt>
    <dgm:pt modelId="{91235D95-67DC-2443-ACC2-5C6FEFE39BC4}" type="parTrans" cxnId="{635331EE-3983-9E4A-8A77-C8ADC5D1FC90}">
      <dgm:prSet/>
      <dgm:spPr/>
      <dgm:t>
        <a:bodyPr/>
        <a:lstStyle/>
        <a:p>
          <a:endParaRPr lang="en-US"/>
        </a:p>
      </dgm:t>
    </dgm:pt>
    <dgm:pt modelId="{D920479D-2223-B844-B822-5D0A66AD0B80}" type="sibTrans" cxnId="{635331EE-3983-9E4A-8A77-C8ADC5D1FC90}">
      <dgm:prSet/>
      <dgm:spPr/>
      <dgm:t>
        <a:bodyPr/>
        <a:lstStyle/>
        <a:p>
          <a:endParaRPr lang="en-US"/>
        </a:p>
      </dgm:t>
    </dgm:pt>
    <dgm:pt modelId="{07D029D3-8585-BD49-A586-122EB28516A4}">
      <dgm:prSet phldrT="[Text]" custT="1"/>
      <dgm:spPr/>
      <dgm:t>
        <a:bodyPr/>
        <a:lstStyle/>
        <a:p>
          <a:r>
            <a:rPr lang="en-US" sz="2000" dirty="0"/>
            <a:t>Distribution losses</a:t>
          </a:r>
        </a:p>
      </dgm:t>
    </dgm:pt>
    <dgm:pt modelId="{FFB1987A-9B0C-2441-B7D2-467E681D3E5E}" type="parTrans" cxnId="{02D62142-2C04-7D40-88F2-75BC74348078}">
      <dgm:prSet/>
      <dgm:spPr/>
      <dgm:t>
        <a:bodyPr/>
        <a:lstStyle/>
        <a:p>
          <a:endParaRPr lang="en-US"/>
        </a:p>
      </dgm:t>
    </dgm:pt>
    <dgm:pt modelId="{B8769162-B48C-5B40-BCF0-19BDA6C7852D}" type="sibTrans" cxnId="{02D62142-2C04-7D40-88F2-75BC74348078}">
      <dgm:prSet/>
      <dgm:spPr/>
      <dgm:t>
        <a:bodyPr/>
        <a:lstStyle/>
        <a:p>
          <a:endParaRPr lang="en-US"/>
        </a:p>
      </dgm:t>
    </dgm:pt>
    <dgm:pt modelId="{87C7358A-DAA8-5346-8EEC-47106BF99772}">
      <dgm:prSet phldrT="[Text]" custT="1"/>
      <dgm:spPr/>
      <dgm:t>
        <a:bodyPr/>
        <a:lstStyle/>
        <a:p>
          <a:r>
            <a:rPr lang="en-US" sz="2000" dirty="0"/>
            <a:t>Transportation</a:t>
          </a:r>
        </a:p>
      </dgm:t>
    </dgm:pt>
    <dgm:pt modelId="{61D7F9DD-4698-2146-ABC2-1DBDA16D7484}" type="parTrans" cxnId="{6B200872-085C-BA47-ACDC-B843FE64C5E9}">
      <dgm:prSet/>
      <dgm:spPr/>
      <dgm:t>
        <a:bodyPr/>
        <a:lstStyle/>
        <a:p>
          <a:endParaRPr lang="en-US"/>
        </a:p>
      </dgm:t>
    </dgm:pt>
    <dgm:pt modelId="{C94DA587-B775-6441-9A2A-B137A911954E}" type="sibTrans" cxnId="{6B200872-085C-BA47-ACDC-B843FE64C5E9}">
      <dgm:prSet/>
      <dgm:spPr/>
      <dgm:t>
        <a:bodyPr/>
        <a:lstStyle/>
        <a:p>
          <a:endParaRPr lang="en-US"/>
        </a:p>
      </dgm:t>
    </dgm:pt>
    <dgm:pt modelId="{4FFF5D2C-12E3-4E47-8E37-5CDDCF3EA3E3}">
      <dgm:prSet phldrT="[Text]" custT="1"/>
      <dgm:spPr/>
      <dgm:t>
        <a:bodyPr/>
        <a:lstStyle/>
        <a:p>
          <a:r>
            <a:rPr lang="en-US" sz="2000" dirty="0"/>
            <a:t>Other</a:t>
          </a:r>
        </a:p>
      </dgm:t>
    </dgm:pt>
    <dgm:pt modelId="{CE83FEEB-7EC9-DE4A-94C3-00F28D1E1B24}" type="parTrans" cxnId="{DD61ECAD-9919-3B4F-9FC8-8B634D458F5D}">
      <dgm:prSet/>
      <dgm:spPr/>
      <dgm:t>
        <a:bodyPr/>
        <a:lstStyle/>
        <a:p>
          <a:endParaRPr lang="en-US"/>
        </a:p>
      </dgm:t>
    </dgm:pt>
    <dgm:pt modelId="{525CAF78-20DD-D242-8A88-FA5AC5373192}" type="sibTrans" cxnId="{DD61ECAD-9919-3B4F-9FC8-8B634D458F5D}">
      <dgm:prSet/>
      <dgm:spPr/>
      <dgm:t>
        <a:bodyPr/>
        <a:lstStyle/>
        <a:p>
          <a:endParaRPr lang="en-US"/>
        </a:p>
      </dgm:t>
    </dgm:pt>
    <dgm:pt modelId="{4E30EFC8-9FDB-BD45-96BB-659B2386CFF8}">
      <dgm:prSet phldrT="[Text]" custT="1"/>
      <dgm:spPr/>
      <dgm:t>
        <a:bodyPr/>
        <a:lstStyle/>
        <a:p>
          <a:r>
            <a:rPr lang="en-US" sz="2000" dirty="0"/>
            <a:t>Non-energy use</a:t>
          </a:r>
        </a:p>
      </dgm:t>
    </dgm:pt>
    <dgm:pt modelId="{D41CFFC9-720C-4F42-BCCF-9A75894E46D6}" type="parTrans" cxnId="{A7F1FE99-975A-8447-90C2-7BCB020F51C2}">
      <dgm:prSet/>
      <dgm:spPr/>
      <dgm:t>
        <a:bodyPr/>
        <a:lstStyle/>
        <a:p>
          <a:endParaRPr lang="en-US"/>
        </a:p>
      </dgm:t>
    </dgm:pt>
    <dgm:pt modelId="{0B0EC098-6C3A-AC48-A7AA-3F7F2A06ED19}" type="sibTrans" cxnId="{A7F1FE99-975A-8447-90C2-7BCB020F51C2}">
      <dgm:prSet/>
      <dgm:spPr/>
      <dgm:t>
        <a:bodyPr/>
        <a:lstStyle/>
        <a:p>
          <a:endParaRPr lang="en-US"/>
        </a:p>
      </dgm:t>
    </dgm:pt>
    <dgm:pt modelId="{ACD5A2BF-038C-2748-BBE9-982926413BFD}">
      <dgm:prSet phldrT="[Text]" custT="1"/>
      <dgm:spPr/>
      <dgm:t>
        <a:bodyPr/>
        <a:lstStyle/>
        <a:p>
          <a:r>
            <a:rPr lang="en-US" sz="2000" dirty="0"/>
            <a:t>Stock changes</a:t>
          </a:r>
        </a:p>
      </dgm:t>
    </dgm:pt>
    <dgm:pt modelId="{69BC1400-1C6D-6042-AB27-36DBDD346A2B}" type="parTrans" cxnId="{1E24B078-C271-4441-A508-2C6C545ED662}">
      <dgm:prSet/>
      <dgm:spPr/>
      <dgm:t>
        <a:bodyPr/>
        <a:lstStyle/>
        <a:p>
          <a:endParaRPr lang="en-US"/>
        </a:p>
      </dgm:t>
    </dgm:pt>
    <dgm:pt modelId="{771BEAB7-78C1-0741-B22F-B8B0C52C1EC1}" type="sibTrans" cxnId="{1E24B078-C271-4441-A508-2C6C545ED66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3" custScaleY="120669">
        <dgm:presLayoutVars>
          <dgm:bulletEnabled val="1"/>
        </dgm:presLayoutVars>
      </dgm:prSet>
      <dgm:spPr/>
    </dgm:pt>
    <dgm:pt modelId="{7B388A24-2C05-A34A-BA6F-18B3928322DE}" type="pres">
      <dgm:prSet presAssocID="{DB14D603-F7C9-024A-B033-053CC7FBCAE8}" presName="sibTrans" presStyleLbl="sibTrans2D1" presStyleIdx="0" presStyleCnt="2"/>
      <dgm:spPr/>
    </dgm:pt>
    <dgm:pt modelId="{2775C950-F558-904B-99BC-B218818AC609}" type="pres">
      <dgm:prSet presAssocID="{DB14D603-F7C9-024A-B033-053CC7FBCAE8}" presName="connectorText" presStyleLbl="sibTrans2D1" presStyleIdx="0" presStyleCnt="2"/>
      <dgm:spPr/>
    </dgm:pt>
    <dgm:pt modelId="{D3CE1636-7343-5148-B4F0-DDDD8606E157}" type="pres">
      <dgm:prSet presAssocID="{48BBADEA-179D-D540-BA57-4C5B79F56319}" presName="node" presStyleLbl="node1" presStyleIdx="1" presStyleCnt="3" custScaleX="114299" custScaleY="118914">
        <dgm:presLayoutVars>
          <dgm:bulletEnabled val="1"/>
        </dgm:presLayoutVars>
      </dgm:prSet>
      <dgm:spPr/>
    </dgm:pt>
    <dgm:pt modelId="{B6591660-6962-7A4E-BDD0-E287DD03DF41}" type="pres">
      <dgm:prSet presAssocID="{D9FE48E0-127F-A74B-8283-C2D1D05C7253}" presName="sibTrans" presStyleLbl="sibTrans2D1" presStyleIdx="1" presStyleCnt="2"/>
      <dgm:spPr/>
    </dgm:pt>
    <dgm:pt modelId="{3F1E48A2-6F20-F64C-B407-2DC30BB1ED91}" type="pres">
      <dgm:prSet presAssocID="{D9FE48E0-127F-A74B-8283-C2D1D05C7253}" presName="connectorText" presStyleLbl="sibTrans2D1" presStyleIdx="1" presStyleCnt="2"/>
      <dgm:spPr/>
    </dgm:pt>
    <dgm:pt modelId="{47423DAD-67FD-9043-B050-610EDEF8F5E8}" type="pres">
      <dgm:prSet presAssocID="{7B243BF7-76C3-C24C-A040-053CF7030142}" presName="node" presStyleLbl="node1" presStyleIdx="2" presStyleCnt="3" custScaleY="117619">
        <dgm:presLayoutVars>
          <dgm:bulletEnabled val="1"/>
        </dgm:presLayoutVars>
      </dgm:prSet>
      <dgm:spPr/>
    </dgm:pt>
  </dgm:ptLst>
  <dgm:cxnLst>
    <dgm:cxn modelId="{8F363707-3A8C-5C40-A344-6719E4FFDAAD}" type="presOf" srcId="{07D029D3-8585-BD49-A586-122EB28516A4}" destId="{D3CE1636-7343-5148-B4F0-DDDD8606E157}" srcOrd="0" destOrd="4" presId="urn:microsoft.com/office/officeart/2005/8/layout/process1"/>
    <dgm:cxn modelId="{261D9E0F-BBB9-7147-A3B9-2890CC67011F}" type="presOf" srcId="{47B9442C-CB97-BA47-B0E4-519CE7D53F85}" destId="{643EE135-B806-9140-8D4F-643B121A71B4}" srcOrd="0" destOrd="3" presId="urn:microsoft.com/office/officeart/2005/8/layout/process1"/>
    <dgm:cxn modelId="{9AF9E114-0881-9D4D-A1DA-175C288CE679}" type="presOf" srcId="{CD26D0EC-7DF7-3840-AF0F-A9CF6B8D38A2}" destId="{643EE135-B806-9140-8D4F-643B121A71B4}" srcOrd="0" destOrd="0" presId="urn:microsoft.com/office/officeart/2005/8/layout/process1"/>
    <dgm:cxn modelId="{1E5A421E-4B8D-F144-B82B-726E3F58C111}" srcId="{7B243BF7-76C3-C24C-A040-053CF7030142}" destId="{14818DCD-9BEF-9948-9D16-598397C422F5}" srcOrd="0" destOrd="0" parTransId="{9686CDC5-39DF-0E49-9288-903A13CA347A}" sibTransId="{F28203BE-3A12-F442-BA8D-4CBBE331C3B0}"/>
    <dgm:cxn modelId="{C4C46124-B834-AB4D-8456-3816D38D060C}" srcId="{14818DCD-9BEF-9948-9D16-598397C422F5}" destId="{E01CE609-8A68-4C49-948B-497770E6D4B8}" srcOrd="0" destOrd="0" parTransId="{9C8982BD-441A-3E42-B4B4-1EDA2CFB079F}" sibTransId="{144A4B45-DA36-7344-8EDD-909137A9D293}"/>
    <dgm:cxn modelId="{75939924-2250-FA4C-BD49-D1D6019C0126}" srcId="{48BBADEA-179D-D540-BA57-4C5B79F56319}" destId="{A1CB6B26-29B7-AD41-B7AF-232B219FC97F}" srcOrd="0" destOrd="0" parTransId="{E4E8C5D3-1284-4E48-A86C-3B88AF986423}" sibTransId="{6FCDF3C9-398D-7E45-BA15-F75DD874DFE3}"/>
    <dgm:cxn modelId="{98020925-F827-1948-942C-F65FBCC8F591}" type="presOf" srcId="{D9FE48E0-127F-A74B-8283-C2D1D05C7253}" destId="{B6591660-6962-7A4E-BDD0-E287DD03DF41}" srcOrd="0" destOrd="0" presId="urn:microsoft.com/office/officeart/2005/8/layout/process1"/>
    <dgm:cxn modelId="{893FC528-3FFB-1A46-8D28-0C3DE23E6903}" type="presOf" srcId="{B88056ED-F9EE-574B-9C55-7BB66AD43152}" destId="{D3CE1636-7343-5148-B4F0-DDDD8606E157}" srcOrd="0" destOrd="3" presId="urn:microsoft.com/office/officeart/2005/8/layout/process1"/>
    <dgm:cxn modelId="{AFD2882A-CA51-CB48-999A-E0620172AF5D}" type="presOf" srcId="{DB14D603-F7C9-024A-B033-053CC7FBCAE8}" destId="{2775C950-F558-904B-99BC-B218818AC609}" srcOrd="1" destOrd="0" presId="urn:microsoft.com/office/officeart/2005/8/layout/process1"/>
    <dgm:cxn modelId="{E64A402F-E141-2145-8721-30B9E5A79C4C}" srcId="{65B00D43-F061-EC44-BA81-63E94A3A6D3E}" destId="{7B243BF7-76C3-C24C-A040-053CF7030142}" srcOrd="2" destOrd="0" parTransId="{9D2CA226-3845-A948-AA3C-FC772EA61457}" sibTransId="{DC9E0F99-5D8C-9746-92D9-29429572328D}"/>
    <dgm:cxn modelId="{5E764F2F-8E82-7A4B-8732-8D7D0D81AA43}" srcId="{65B00D43-F061-EC44-BA81-63E94A3A6D3E}" destId="{48BBADEA-179D-D540-BA57-4C5B79F56319}" srcOrd="1" destOrd="0" parTransId="{FB62A6E3-A20B-8443-91E8-BFE9B4A68FB6}" sibTransId="{D9FE48E0-127F-A74B-8283-C2D1D05C7253}"/>
    <dgm:cxn modelId="{957E9D38-3BBD-2A42-9188-FDE7C9B40E18}" srcId="{801F6284-FC72-5441-BF5C-1C2D11B46787}" destId="{29C9C381-202E-B842-9E44-F15DB0DAFC09}" srcOrd="2" destOrd="0" parTransId="{F3D13D15-7FA4-A24B-95AF-1FC2B7399DAF}" sibTransId="{3F72E81F-EA18-A54C-90AB-B134D2255E92}"/>
    <dgm:cxn modelId="{02D62142-2C04-7D40-88F2-75BC74348078}" srcId="{48BBADEA-179D-D540-BA57-4C5B79F56319}" destId="{07D029D3-8585-BD49-A586-122EB28516A4}" srcOrd="3" destOrd="0" parTransId="{FFB1987A-9B0C-2441-B7D2-467E681D3E5E}" sibTransId="{B8769162-B48C-5B40-BCF0-19BDA6C7852D}"/>
    <dgm:cxn modelId="{16CDDF46-B0D1-8349-9140-3D2FF177B8E7}" type="presOf" srcId="{E01CE609-8A68-4C49-948B-497770E6D4B8}" destId="{47423DAD-67FD-9043-B050-610EDEF8F5E8}" srcOrd="0" destOrd="2" presId="urn:microsoft.com/office/officeart/2005/8/layout/process1"/>
    <dgm:cxn modelId="{7384A84E-C913-C24C-8204-CBC2973E8CCE}" type="presOf" srcId="{29C9C381-202E-B842-9E44-F15DB0DAFC09}" destId="{643EE135-B806-9140-8D4F-643B121A71B4}" srcOrd="0" destOrd="5" presId="urn:microsoft.com/office/officeart/2005/8/layout/process1"/>
    <dgm:cxn modelId="{01B01C51-FF14-0A43-8205-8FCA3DBD8B69}" type="presOf" srcId="{65B00D43-F061-EC44-BA81-63E94A3A6D3E}" destId="{54E44ADA-1886-EA48-8F55-C5915C5A5D78}" srcOrd="0" destOrd="0" presId="urn:microsoft.com/office/officeart/2005/8/layout/process1"/>
    <dgm:cxn modelId="{CABBCD5A-1595-8A42-AD27-F1EBDBA2A04B}" type="presOf" srcId="{4E30EFC8-9FDB-BD45-96BB-659B2386CFF8}" destId="{47423DAD-67FD-9043-B050-610EDEF8F5E8}" srcOrd="0" destOrd="5" presId="urn:microsoft.com/office/officeart/2005/8/layout/process1"/>
    <dgm:cxn modelId="{B9341D5B-4337-D441-8FC4-F88AD9F9C326}" type="presOf" srcId="{D9FE48E0-127F-A74B-8283-C2D1D05C7253}" destId="{3F1E48A2-6F20-F64C-B407-2DC30BB1ED91}" srcOrd="1" destOrd="0" presId="urn:microsoft.com/office/officeart/2005/8/layout/process1"/>
    <dgm:cxn modelId="{C9DF815C-033C-9B4E-8264-BDDD67C9B9CF}" srcId="{CD26D0EC-7DF7-3840-AF0F-A9CF6B8D38A2}" destId="{801F6284-FC72-5441-BF5C-1C2D11B46787}" srcOrd="1" destOrd="0" parTransId="{96DF6281-7EBB-BB4C-BC8E-AB2C833C725B}" sibTransId="{6A877F48-BE27-B747-9711-F520E37CDEEC}"/>
    <dgm:cxn modelId="{7A889C5E-EF55-5149-991B-69B7F9CB9F58}" type="presOf" srcId="{A1CB6B26-29B7-AD41-B7AF-232B219FC97F}" destId="{D3CE1636-7343-5148-B4F0-DDDD8606E157}" srcOrd="0" destOrd="1" presId="urn:microsoft.com/office/officeart/2005/8/layout/process1"/>
    <dgm:cxn modelId="{0ACC895F-F6C1-5C4B-9542-74A1154C91AD}" type="presOf" srcId="{E30A330C-F9A4-9C4C-96A3-0FED7A2A19DE}" destId="{D3CE1636-7343-5148-B4F0-DDDD8606E157}" srcOrd="0" destOrd="2" presId="urn:microsoft.com/office/officeart/2005/8/layout/process1"/>
    <dgm:cxn modelId="{B038436B-67D1-0142-9C52-AB9767EBA7FB}" type="presOf" srcId="{3BA50385-40AA-D745-9213-4848C39781B4}" destId="{643EE135-B806-9140-8D4F-643B121A71B4}" srcOrd="0" destOrd="4" presId="urn:microsoft.com/office/officeart/2005/8/layout/process1"/>
    <dgm:cxn modelId="{6B200872-085C-BA47-ACDC-B843FE64C5E9}" srcId="{7B243BF7-76C3-C24C-A040-053CF7030142}" destId="{87C7358A-DAA8-5346-8EEC-47106BF99772}" srcOrd="1" destOrd="0" parTransId="{61D7F9DD-4698-2146-ABC2-1DBDA16D7484}" sibTransId="{C94DA587-B775-6441-9A2A-B137A911954E}"/>
    <dgm:cxn modelId="{1E24B078-C271-4441-A508-2C6C545ED662}" srcId="{801F6284-FC72-5441-BF5C-1C2D11B46787}" destId="{ACD5A2BF-038C-2748-BBE9-982926413BFD}" srcOrd="3" destOrd="0" parTransId="{69BC1400-1C6D-6042-AB27-36DBDD346A2B}" sibTransId="{771BEAB7-78C1-0741-B22F-B8B0C52C1EC1}"/>
    <dgm:cxn modelId="{A47AC67F-51D4-BA41-BD4E-615894EFDF1E}" srcId="{48BBADEA-179D-D540-BA57-4C5B79F56319}" destId="{B88056ED-F9EE-574B-9C55-7BB66AD43152}" srcOrd="2" destOrd="0" parTransId="{060473B0-88F0-964B-8BFB-8D20A1220F0B}" sibTransId="{BD6CCEA3-BA0D-0944-8EA7-025341027426}"/>
    <dgm:cxn modelId="{A7F1FE99-975A-8447-90C2-7BCB020F51C2}" srcId="{7B243BF7-76C3-C24C-A040-053CF7030142}" destId="{4E30EFC8-9FDB-BD45-96BB-659B2386CFF8}" srcOrd="3" destOrd="0" parTransId="{D41CFFC9-720C-4F42-BCCF-9A75894E46D6}" sibTransId="{0B0EC098-6C3A-AC48-A7AA-3F7F2A06ED19}"/>
    <dgm:cxn modelId="{7836DE9D-47CE-9044-B985-83A77C71B694}" type="presOf" srcId="{DB14D603-F7C9-024A-B033-053CC7FBCAE8}" destId="{7B388A24-2C05-A34A-BA6F-18B3928322DE}" srcOrd="0" destOrd="0" presId="urn:microsoft.com/office/officeart/2005/8/layout/process1"/>
    <dgm:cxn modelId="{4C10B79F-4074-A944-A4D4-026E005F2D5C}" type="presOf" srcId="{7B243BF7-76C3-C24C-A040-053CF7030142}" destId="{47423DAD-67FD-9043-B050-610EDEF8F5E8}" srcOrd="0" destOrd="0" presId="urn:microsoft.com/office/officeart/2005/8/layout/process1"/>
    <dgm:cxn modelId="{19EAEAA4-AD76-4B40-BA4A-570EC392A594}" type="presOf" srcId="{B1C9A2A3-D890-D14F-87BA-74E61A65B54A}" destId="{643EE135-B806-9140-8D4F-643B121A71B4}" srcOrd="0" destOrd="1" presId="urn:microsoft.com/office/officeart/2005/8/layout/process1"/>
    <dgm:cxn modelId="{CE3189AA-3F88-6B43-8AEC-9DFF52E74CCA}" type="presOf" srcId="{4FFF5D2C-12E3-4E47-8E37-5CDDCF3EA3E3}" destId="{47423DAD-67FD-9043-B050-610EDEF8F5E8}" srcOrd="0" destOrd="4"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DD61ECAD-9919-3B4F-9FC8-8B634D458F5D}" srcId="{7B243BF7-76C3-C24C-A040-053CF7030142}" destId="{4FFF5D2C-12E3-4E47-8E37-5CDDCF3EA3E3}" srcOrd="2" destOrd="0" parTransId="{CE83FEEB-7EC9-DE4A-94C3-00F28D1E1B24}" sibTransId="{525CAF78-20DD-D242-8A88-FA5AC5373192}"/>
    <dgm:cxn modelId="{20E746B6-2A49-9643-9C29-CFDDE46505A6}" type="presOf" srcId="{801F6284-FC72-5441-BF5C-1C2D11B46787}" destId="{643EE135-B806-9140-8D4F-643B121A71B4}" srcOrd="0" destOrd="2" presId="urn:microsoft.com/office/officeart/2005/8/layout/process1"/>
    <dgm:cxn modelId="{5B3556BB-A108-6446-8B0B-2BADDA4D5661}" type="presOf" srcId="{87C7358A-DAA8-5346-8EEC-47106BF99772}" destId="{47423DAD-67FD-9043-B050-610EDEF8F5E8}" srcOrd="0" destOrd="3" presId="urn:microsoft.com/office/officeart/2005/8/layout/process1"/>
    <dgm:cxn modelId="{EB978CBE-AD9E-4340-BEFD-44335C32855E}" srcId="{CD26D0EC-7DF7-3840-AF0F-A9CF6B8D38A2}" destId="{B1C9A2A3-D890-D14F-87BA-74E61A65B54A}" srcOrd="0" destOrd="0" parTransId="{C574AA5C-074A-E14E-8F04-F444A10C339F}" sibTransId="{6FB7A372-F597-8742-AC30-82C669ED1152}"/>
    <dgm:cxn modelId="{420D32C4-332C-ED4E-AA54-A1DB7B053C22}" type="presOf" srcId="{ACD5A2BF-038C-2748-BBE9-982926413BFD}" destId="{643EE135-B806-9140-8D4F-643B121A71B4}" srcOrd="0" destOrd="6" presId="urn:microsoft.com/office/officeart/2005/8/layout/process1"/>
    <dgm:cxn modelId="{937555C7-551A-9549-AD4D-6A049943673D}" type="presOf" srcId="{48BBADEA-179D-D540-BA57-4C5B79F56319}" destId="{D3CE1636-7343-5148-B4F0-DDDD8606E157}" srcOrd="0" destOrd="0" presId="urn:microsoft.com/office/officeart/2005/8/layout/process1"/>
    <dgm:cxn modelId="{2F9F3BD4-66DF-BB42-8192-109B07691AC2}" type="presOf" srcId="{14818DCD-9BEF-9948-9D16-598397C422F5}" destId="{47423DAD-67FD-9043-B050-610EDEF8F5E8}" srcOrd="0" destOrd="1" presId="urn:microsoft.com/office/officeart/2005/8/layout/process1"/>
    <dgm:cxn modelId="{174D5AD8-9FA0-4242-8B7D-4448734A1794}" srcId="{801F6284-FC72-5441-BF5C-1C2D11B46787}" destId="{47B9442C-CB97-BA47-B0E4-519CE7D53F85}" srcOrd="0" destOrd="0" parTransId="{4DF82B68-FB88-A742-AC60-A8CA0E7D85C2}" sibTransId="{93E480F4-9645-544C-B3FE-FD9ACBDE7752}"/>
    <dgm:cxn modelId="{7B57F8E8-5F2E-FD48-A8FB-EBA14F445084}" srcId="{801F6284-FC72-5441-BF5C-1C2D11B46787}" destId="{3BA50385-40AA-D745-9213-4848C39781B4}" srcOrd="1" destOrd="0" parTransId="{F66148E9-9084-D34A-B58C-DF5641E090FE}" sibTransId="{B41CCA58-1C9B-D74F-99C0-30620F222FCE}"/>
    <dgm:cxn modelId="{635331EE-3983-9E4A-8A77-C8ADC5D1FC90}" srcId="{48BBADEA-179D-D540-BA57-4C5B79F56319}" destId="{E30A330C-F9A4-9C4C-96A3-0FED7A2A19DE}" srcOrd="1" destOrd="0" parTransId="{91235D95-67DC-2443-ACC2-5C6FEFE39BC4}" sibTransId="{D920479D-2223-B844-B822-5D0A66AD0B80}"/>
    <dgm:cxn modelId="{472BCE36-8BE6-E94B-941F-0C6CBEDB7011}" type="presParOf" srcId="{54E44ADA-1886-EA48-8F55-C5915C5A5D78}" destId="{643EE135-B806-9140-8D4F-643B121A71B4}" srcOrd="0" destOrd="0" presId="urn:microsoft.com/office/officeart/2005/8/layout/process1"/>
    <dgm:cxn modelId="{B22E073A-2B1D-784C-83E2-3579409766A5}" type="presParOf" srcId="{54E44ADA-1886-EA48-8F55-C5915C5A5D78}" destId="{7B388A24-2C05-A34A-BA6F-18B3928322DE}" srcOrd="1" destOrd="0" presId="urn:microsoft.com/office/officeart/2005/8/layout/process1"/>
    <dgm:cxn modelId="{18EB0807-0DAB-FF46-8812-3CAC6409FE34}" type="presParOf" srcId="{7B388A24-2C05-A34A-BA6F-18B3928322DE}" destId="{2775C950-F558-904B-99BC-B218818AC609}" srcOrd="0" destOrd="0" presId="urn:microsoft.com/office/officeart/2005/8/layout/process1"/>
    <dgm:cxn modelId="{9BDCF99D-A026-6C46-BB92-A578A89AFCB4}" type="presParOf" srcId="{54E44ADA-1886-EA48-8F55-C5915C5A5D78}" destId="{D3CE1636-7343-5148-B4F0-DDDD8606E157}" srcOrd="2" destOrd="0" presId="urn:microsoft.com/office/officeart/2005/8/layout/process1"/>
    <dgm:cxn modelId="{B8F08710-45F2-CE46-9019-B9B4FE7A492A}" type="presParOf" srcId="{54E44ADA-1886-EA48-8F55-C5915C5A5D78}" destId="{B6591660-6962-7A4E-BDD0-E287DD03DF41}" srcOrd="3" destOrd="0" presId="urn:microsoft.com/office/officeart/2005/8/layout/process1"/>
    <dgm:cxn modelId="{CC2CC59B-8428-3944-9AE3-FE5197612852}" type="presParOf" srcId="{B6591660-6962-7A4E-BDD0-E287DD03DF41}" destId="{3F1E48A2-6F20-F64C-B407-2DC30BB1ED91}" srcOrd="0" destOrd="0" presId="urn:microsoft.com/office/officeart/2005/8/layout/process1"/>
    <dgm:cxn modelId="{75277AA6-8BE7-3543-A114-0918415B543F}" type="presParOf" srcId="{54E44ADA-1886-EA48-8F55-C5915C5A5D78}" destId="{47423DAD-67FD-9043-B050-610EDEF8F5E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4284" y="1118602"/>
          <a:ext cx="2800015" cy="20272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Supplies</a:t>
          </a:r>
        </a:p>
      </dsp:txBody>
      <dsp:txXfrm>
        <a:off x="63660" y="1177978"/>
        <a:ext cx="2681263" cy="1908498"/>
      </dsp:txXfrm>
    </dsp:sp>
    <dsp:sp modelId="{7B388A24-2C05-A34A-BA6F-18B3928322DE}">
      <dsp:nvSpPr>
        <dsp:cNvPr id="0" name=""/>
        <dsp:cNvSpPr/>
      </dsp:nvSpPr>
      <dsp:spPr>
        <a:xfrm>
          <a:off x="3084300" y="1785026"/>
          <a:ext cx="593603" cy="69440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84300" y="1923907"/>
        <a:ext cx="415522" cy="416641"/>
      </dsp:txXfrm>
    </dsp:sp>
    <dsp:sp modelId="{D3CE1636-7343-5148-B4F0-DDDD8606E157}">
      <dsp:nvSpPr>
        <dsp:cNvPr id="0" name=""/>
        <dsp:cNvSpPr/>
      </dsp:nvSpPr>
      <dsp:spPr>
        <a:xfrm>
          <a:off x="3924305" y="1133345"/>
          <a:ext cx="3200389" cy="1997765"/>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Transformation</a:t>
          </a:r>
        </a:p>
      </dsp:txBody>
      <dsp:txXfrm>
        <a:off x="3982818" y="1191858"/>
        <a:ext cx="3083363" cy="1880739"/>
      </dsp:txXfrm>
    </dsp:sp>
    <dsp:sp modelId="{B6591660-6962-7A4E-BDD0-E287DD03DF41}">
      <dsp:nvSpPr>
        <dsp:cNvPr id="0" name=""/>
        <dsp:cNvSpPr/>
      </dsp:nvSpPr>
      <dsp:spPr>
        <a:xfrm>
          <a:off x="7404696" y="1785026"/>
          <a:ext cx="593603" cy="694403"/>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04696" y="1923907"/>
        <a:ext cx="415522" cy="416641"/>
      </dsp:txXfrm>
    </dsp:sp>
    <dsp:sp modelId="{47423DAD-67FD-9043-B050-610EDEF8F5E8}">
      <dsp:nvSpPr>
        <dsp:cNvPr id="0" name=""/>
        <dsp:cNvSpPr/>
      </dsp:nvSpPr>
      <dsp:spPr>
        <a:xfrm>
          <a:off x="8244700" y="1144223"/>
          <a:ext cx="2800015" cy="1976009"/>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Consumption</a:t>
          </a:r>
        </a:p>
      </dsp:txBody>
      <dsp:txXfrm>
        <a:off x="8302575" y="1202098"/>
        <a:ext cx="2684265" cy="1860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1962" y="0"/>
          <a:ext cx="4020875" cy="4264456"/>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Supplies</a:t>
          </a:r>
        </a:p>
        <a:p>
          <a:pPr marL="228600" lvl="1" indent="-228600" algn="l" defTabSz="1066800">
            <a:lnSpc>
              <a:spcPct val="90000"/>
            </a:lnSpc>
            <a:spcBef>
              <a:spcPct val="0"/>
            </a:spcBef>
            <a:spcAft>
              <a:spcPct val="15000"/>
            </a:spcAft>
            <a:buChar char="•"/>
          </a:pPr>
          <a:r>
            <a:rPr lang="en-US" sz="2400" kern="1200" dirty="0"/>
            <a:t>Production (primary)</a:t>
          </a:r>
        </a:p>
        <a:p>
          <a:pPr marL="228600" lvl="1" indent="-228600" algn="l" defTabSz="1066800">
            <a:lnSpc>
              <a:spcPct val="90000"/>
            </a:lnSpc>
            <a:spcBef>
              <a:spcPct val="0"/>
            </a:spcBef>
            <a:spcAft>
              <a:spcPct val="15000"/>
            </a:spcAft>
            <a:buChar char="•"/>
          </a:pPr>
          <a:r>
            <a:rPr lang="en-US" sz="2400" kern="1200" dirty="0"/>
            <a:t>Production from other sources</a:t>
          </a:r>
        </a:p>
        <a:p>
          <a:pPr marL="457200" lvl="2" indent="-228600" algn="l" defTabSz="1066800">
            <a:lnSpc>
              <a:spcPct val="90000"/>
            </a:lnSpc>
            <a:spcBef>
              <a:spcPct val="0"/>
            </a:spcBef>
            <a:spcAft>
              <a:spcPct val="15000"/>
            </a:spcAft>
            <a:buChar char="•"/>
          </a:pPr>
          <a:r>
            <a:rPr lang="en-US" sz="2400" kern="1200" dirty="0"/>
            <a:t>Imports</a:t>
          </a:r>
        </a:p>
        <a:p>
          <a:pPr marL="457200" lvl="2" indent="-228600" algn="l" defTabSz="1066800">
            <a:lnSpc>
              <a:spcPct val="90000"/>
            </a:lnSpc>
            <a:spcBef>
              <a:spcPct val="0"/>
            </a:spcBef>
            <a:spcAft>
              <a:spcPct val="15000"/>
            </a:spcAft>
            <a:buChar char="•"/>
          </a:pPr>
          <a:r>
            <a:rPr lang="en-US" sz="2400" kern="1200" dirty="0"/>
            <a:t>Exports</a:t>
          </a:r>
        </a:p>
        <a:p>
          <a:pPr marL="457200" lvl="2" indent="-228600" algn="l" defTabSz="1066800">
            <a:lnSpc>
              <a:spcPct val="90000"/>
            </a:lnSpc>
            <a:spcBef>
              <a:spcPct val="0"/>
            </a:spcBef>
            <a:spcAft>
              <a:spcPct val="15000"/>
            </a:spcAft>
            <a:buChar char="•"/>
          </a:pPr>
          <a:r>
            <a:rPr lang="en-US" sz="2400" kern="1200" dirty="0"/>
            <a:t>International bunkers</a:t>
          </a:r>
        </a:p>
        <a:p>
          <a:pPr marL="457200" lvl="2" indent="-228600" algn="l" defTabSz="1066800">
            <a:lnSpc>
              <a:spcPct val="90000"/>
            </a:lnSpc>
            <a:spcBef>
              <a:spcPct val="0"/>
            </a:spcBef>
            <a:spcAft>
              <a:spcPct val="15000"/>
            </a:spcAft>
            <a:buChar char="•"/>
          </a:pPr>
          <a:r>
            <a:rPr lang="en-US" sz="2400" kern="1200" dirty="0"/>
            <a:t>Stock changes</a:t>
          </a:r>
        </a:p>
      </dsp:txBody>
      <dsp:txXfrm>
        <a:off x="119729" y="117767"/>
        <a:ext cx="3785341" cy="4028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1636-7343-5148-B4F0-DDDD8606E157}">
      <dsp:nvSpPr>
        <dsp:cNvPr id="0" name=""/>
        <dsp:cNvSpPr/>
      </dsp:nvSpPr>
      <dsp:spPr>
        <a:xfrm>
          <a:off x="0" y="216751"/>
          <a:ext cx="3888719" cy="383095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Transformation</a:t>
          </a:r>
        </a:p>
        <a:p>
          <a:pPr marL="228600" lvl="1" indent="-228600" algn="l" defTabSz="1066800">
            <a:lnSpc>
              <a:spcPct val="90000"/>
            </a:lnSpc>
            <a:spcBef>
              <a:spcPct val="0"/>
            </a:spcBef>
            <a:spcAft>
              <a:spcPct val="15000"/>
            </a:spcAft>
            <a:buChar char="•"/>
          </a:pPr>
          <a:r>
            <a:rPr lang="en-US" sz="2400" kern="1200" dirty="0"/>
            <a:t>Transfers</a:t>
          </a:r>
        </a:p>
        <a:p>
          <a:pPr marL="228600" lvl="1" indent="-228600" algn="l" defTabSz="1066800">
            <a:lnSpc>
              <a:spcPct val="90000"/>
            </a:lnSpc>
            <a:spcBef>
              <a:spcPct val="0"/>
            </a:spcBef>
            <a:spcAft>
              <a:spcPct val="15000"/>
            </a:spcAft>
            <a:buChar char="•"/>
          </a:pPr>
          <a:r>
            <a:rPr lang="en-US" sz="2400" kern="1200" dirty="0"/>
            <a:t>Transformation inputs/outputs</a:t>
          </a:r>
        </a:p>
        <a:p>
          <a:pPr marL="228600" lvl="1" indent="-228600" algn="l" defTabSz="1066800">
            <a:lnSpc>
              <a:spcPct val="90000"/>
            </a:lnSpc>
            <a:spcBef>
              <a:spcPct val="0"/>
            </a:spcBef>
            <a:spcAft>
              <a:spcPct val="15000"/>
            </a:spcAft>
            <a:buChar char="•"/>
          </a:pPr>
          <a:r>
            <a:rPr lang="en-US" sz="2400" kern="1200" dirty="0"/>
            <a:t>Energy industries own use </a:t>
          </a:r>
        </a:p>
        <a:p>
          <a:pPr marL="228600" lvl="1" indent="-228600" algn="l" defTabSz="1066800">
            <a:lnSpc>
              <a:spcPct val="90000"/>
            </a:lnSpc>
            <a:spcBef>
              <a:spcPct val="0"/>
            </a:spcBef>
            <a:spcAft>
              <a:spcPct val="15000"/>
            </a:spcAft>
            <a:buChar char="•"/>
          </a:pPr>
          <a:r>
            <a:rPr lang="en-US" sz="2400" kern="1200" dirty="0"/>
            <a:t>Distribution losses</a:t>
          </a:r>
        </a:p>
      </dsp:txBody>
      <dsp:txXfrm>
        <a:off x="112205" y="328956"/>
        <a:ext cx="3664309" cy="360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3DAD-67FD-9043-B050-610EDEF8F5E8}">
      <dsp:nvSpPr>
        <dsp:cNvPr id="0" name=""/>
        <dsp:cNvSpPr/>
      </dsp:nvSpPr>
      <dsp:spPr>
        <a:xfrm>
          <a:off x="1166196" y="121278"/>
          <a:ext cx="3239112" cy="4021899"/>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377950">
            <a:lnSpc>
              <a:spcPct val="90000"/>
            </a:lnSpc>
            <a:spcBef>
              <a:spcPct val="0"/>
            </a:spcBef>
            <a:spcAft>
              <a:spcPct val="35000"/>
            </a:spcAft>
            <a:buNone/>
          </a:pPr>
          <a:r>
            <a:rPr lang="en-US" sz="3100" kern="1200" dirty="0"/>
            <a:t>Consumption</a:t>
          </a:r>
        </a:p>
        <a:p>
          <a:pPr marL="228600" lvl="1" indent="-228600" algn="l" defTabSz="1066800">
            <a:lnSpc>
              <a:spcPct val="90000"/>
            </a:lnSpc>
            <a:spcBef>
              <a:spcPct val="0"/>
            </a:spcBef>
            <a:spcAft>
              <a:spcPct val="15000"/>
            </a:spcAft>
            <a:buChar char="•"/>
          </a:pPr>
          <a:r>
            <a:rPr lang="en-US" sz="2400" kern="1200" dirty="0"/>
            <a:t>Manufacturing </a:t>
          </a:r>
        </a:p>
        <a:p>
          <a:pPr marL="457200" lvl="2" indent="-228600" algn="l" defTabSz="1066800">
            <a:lnSpc>
              <a:spcPct val="90000"/>
            </a:lnSpc>
            <a:spcBef>
              <a:spcPct val="0"/>
            </a:spcBef>
            <a:spcAft>
              <a:spcPct val="15000"/>
            </a:spcAft>
            <a:buChar char="•"/>
          </a:pPr>
          <a:r>
            <a:rPr lang="en-US" sz="2400" kern="1200" dirty="0"/>
            <a:t>Industries</a:t>
          </a:r>
        </a:p>
        <a:p>
          <a:pPr marL="228600" lvl="1" indent="-228600" algn="l" defTabSz="1066800">
            <a:lnSpc>
              <a:spcPct val="90000"/>
            </a:lnSpc>
            <a:spcBef>
              <a:spcPct val="0"/>
            </a:spcBef>
            <a:spcAft>
              <a:spcPct val="15000"/>
            </a:spcAft>
            <a:buChar char="•"/>
          </a:pPr>
          <a:r>
            <a:rPr lang="en-US" sz="2400" kern="1200" dirty="0"/>
            <a:t>Transportation</a:t>
          </a:r>
        </a:p>
        <a:p>
          <a:pPr marL="228600" lvl="1" indent="-228600" algn="l" defTabSz="1066800">
            <a:lnSpc>
              <a:spcPct val="90000"/>
            </a:lnSpc>
            <a:spcBef>
              <a:spcPct val="0"/>
            </a:spcBef>
            <a:spcAft>
              <a:spcPct val="15000"/>
            </a:spcAft>
            <a:buChar char="•"/>
          </a:pPr>
          <a:r>
            <a:rPr lang="en-US" sz="2400" kern="1200" dirty="0"/>
            <a:t>Other</a:t>
          </a:r>
        </a:p>
        <a:p>
          <a:pPr marL="228600" lvl="1" indent="-228600" algn="l" defTabSz="1066800">
            <a:lnSpc>
              <a:spcPct val="90000"/>
            </a:lnSpc>
            <a:spcBef>
              <a:spcPct val="0"/>
            </a:spcBef>
            <a:spcAft>
              <a:spcPct val="15000"/>
            </a:spcAft>
            <a:buChar char="•"/>
          </a:pPr>
          <a:r>
            <a:rPr lang="en-US" sz="2400" kern="1200" dirty="0"/>
            <a:t>Non-energy use</a:t>
          </a:r>
        </a:p>
      </dsp:txBody>
      <dsp:txXfrm>
        <a:off x="1261066" y="216148"/>
        <a:ext cx="3049372" cy="3832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9674" y="-31468"/>
          <a:ext cx="2797280" cy="432739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600200">
            <a:lnSpc>
              <a:spcPct val="90000"/>
            </a:lnSpc>
            <a:spcBef>
              <a:spcPct val="0"/>
            </a:spcBef>
            <a:spcAft>
              <a:spcPct val="35000"/>
            </a:spcAft>
            <a:buNone/>
          </a:pPr>
          <a:r>
            <a:rPr lang="en-US" sz="3600" kern="1200" dirty="0"/>
            <a:t>Supplies</a:t>
          </a:r>
        </a:p>
        <a:p>
          <a:pPr marL="228600" lvl="1" indent="-228600" algn="l" defTabSz="889000">
            <a:lnSpc>
              <a:spcPct val="90000"/>
            </a:lnSpc>
            <a:spcBef>
              <a:spcPct val="0"/>
            </a:spcBef>
            <a:spcAft>
              <a:spcPct val="15000"/>
            </a:spcAft>
            <a:buChar char="•"/>
          </a:pPr>
          <a:r>
            <a:rPr lang="en-US" sz="2000" kern="1200" dirty="0"/>
            <a:t>Production </a:t>
          </a:r>
          <a:r>
            <a:rPr lang="en-US" sz="2000" kern="1200" dirty="0">
              <a:solidFill>
                <a:schemeClr val="accent4"/>
              </a:solidFill>
            </a:rPr>
            <a:t>(primary + secondary)</a:t>
          </a:r>
        </a:p>
        <a:p>
          <a:pPr marL="228600" lvl="1" indent="-228600" algn="l" defTabSz="889000">
            <a:lnSpc>
              <a:spcPct val="90000"/>
            </a:lnSpc>
            <a:spcBef>
              <a:spcPct val="0"/>
            </a:spcBef>
            <a:spcAft>
              <a:spcPct val="15000"/>
            </a:spcAft>
            <a:buChar char="•"/>
          </a:pPr>
          <a:r>
            <a:rPr lang="en-US" sz="2000" kern="1200" dirty="0"/>
            <a:t>Production from other sources</a:t>
          </a:r>
        </a:p>
        <a:p>
          <a:pPr marL="457200" lvl="2" indent="-228600" algn="l" defTabSz="889000">
            <a:lnSpc>
              <a:spcPct val="90000"/>
            </a:lnSpc>
            <a:spcBef>
              <a:spcPct val="0"/>
            </a:spcBef>
            <a:spcAft>
              <a:spcPct val="15000"/>
            </a:spcAft>
            <a:buChar char="•"/>
          </a:pPr>
          <a:r>
            <a:rPr lang="en-US" sz="2000" kern="1200" dirty="0"/>
            <a:t>Imports</a:t>
          </a:r>
        </a:p>
        <a:p>
          <a:pPr marL="457200" lvl="2" indent="-228600" algn="l" defTabSz="889000">
            <a:lnSpc>
              <a:spcPct val="90000"/>
            </a:lnSpc>
            <a:spcBef>
              <a:spcPct val="0"/>
            </a:spcBef>
            <a:spcAft>
              <a:spcPct val="15000"/>
            </a:spcAft>
            <a:buChar char="•"/>
          </a:pPr>
          <a:r>
            <a:rPr lang="en-US" sz="2000" kern="1200" dirty="0"/>
            <a:t>Exports</a:t>
          </a:r>
        </a:p>
        <a:p>
          <a:pPr marL="457200" lvl="2" indent="-228600" algn="l" defTabSz="889000">
            <a:lnSpc>
              <a:spcPct val="90000"/>
            </a:lnSpc>
            <a:spcBef>
              <a:spcPct val="0"/>
            </a:spcBef>
            <a:spcAft>
              <a:spcPct val="15000"/>
            </a:spcAft>
            <a:buChar char="•"/>
          </a:pPr>
          <a:r>
            <a:rPr lang="en-US" sz="2000" kern="1200" dirty="0"/>
            <a:t>International bunkers</a:t>
          </a:r>
        </a:p>
        <a:p>
          <a:pPr marL="457200" lvl="2" indent="-228600" algn="l" defTabSz="889000">
            <a:lnSpc>
              <a:spcPct val="90000"/>
            </a:lnSpc>
            <a:spcBef>
              <a:spcPct val="0"/>
            </a:spcBef>
            <a:spcAft>
              <a:spcPct val="15000"/>
            </a:spcAft>
            <a:buChar char="•"/>
          </a:pPr>
          <a:r>
            <a:rPr lang="en-US" sz="2000" kern="1200" dirty="0"/>
            <a:t>Stock changes</a:t>
          </a:r>
        </a:p>
      </dsp:txBody>
      <dsp:txXfrm>
        <a:off x="91604" y="50462"/>
        <a:ext cx="2633420" cy="4163533"/>
      </dsp:txXfrm>
    </dsp:sp>
    <dsp:sp modelId="{7B388A24-2C05-A34A-BA6F-18B3928322DE}">
      <dsp:nvSpPr>
        <dsp:cNvPr id="0" name=""/>
        <dsp:cNvSpPr/>
      </dsp:nvSpPr>
      <dsp:spPr>
        <a:xfrm>
          <a:off x="3086683" y="1785365"/>
          <a:ext cx="593023" cy="693725"/>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86683" y="1924110"/>
        <a:ext cx="415116" cy="416235"/>
      </dsp:txXfrm>
    </dsp:sp>
    <dsp:sp modelId="{D3CE1636-7343-5148-B4F0-DDDD8606E157}">
      <dsp:nvSpPr>
        <dsp:cNvPr id="0" name=""/>
        <dsp:cNvSpPr/>
      </dsp:nvSpPr>
      <dsp:spPr>
        <a:xfrm>
          <a:off x="3925868" y="0"/>
          <a:ext cx="3197263" cy="4264456"/>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600200">
            <a:lnSpc>
              <a:spcPct val="90000"/>
            </a:lnSpc>
            <a:spcBef>
              <a:spcPct val="0"/>
            </a:spcBef>
            <a:spcAft>
              <a:spcPct val="35000"/>
            </a:spcAft>
            <a:buNone/>
          </a:pPr>
          <a:r>
            <a:rPr lang="en-US" sz="3600" kern="1200" dirty="0"/>
            <a:t>Transformation</a:t>
          </a:r>
        </a:p>
        <a:p>
          <a:pPr marL="228600" lvl="1" indent="-228600" algn="l" defTabSz="889000">
            <a:lnSpc>
              <a:spcPct val="90000"/>
            </a:lnSpc>
            <a:spcBef>
              <a:spcPct val="0"/>
            </a:spcBef>
            <a:spcAft>
              <a:spcPct val="15000"/>
            </a:spcAft>
            <a:buChar char="•"/>
          </a:pPr>
          <a:r>
            <a:rPr lang="en-US" sz="2000" kern="1200" dirty="0"/>
            <a:t>Transfers</a:t>
          </a:r>
        </a:p>
        <a:p>
          <a:pPr marL="228600" lvl="1" indent="-228600" algn="l" defTabSz="889000">
            <a:lnSpc>
              <a:spcPct val="90000"/>
            </a:lnSpc>
            <a:spcBef>
              <a:spcPct val="0"/>
            </a:spcBef>
            <a:spcAft>
              <a:spcPct val="15000"/>
            </a:spcAft>
            <a:buChar char="•"/>
          </a:pPr>
          <a:r>
            <a:rPr lang="en-US" sz="2000" kern="1200" dirty="0">
              <a:solidFill>
                <a:schemeClr val="accent4"/>
              </a:solidFill>
            </a:rPr>
            <a:t>Transformation inputs</a:t>
          </a:r>
        </a:p>
        <a:p>
          <a:pPr marL="228600" lvl="1" indent="-228600" algn="l" defTabSz="889000">
            <a:lnSpc>
              <a:spcPct val="90000"/>
            </a:lnSpc>
            <a:spcBef>
              <a:spcPct val="0"/>
            </a:spcBef>
            <a:spcAft>
              <a:spcPct val="15000"/>
            </a:spcAft>
            <a:buChar char="•"/>
          </a:pPr>
          <a:r>
            <a:rPr lang="en-US" sz="2000" kern="1200" dirty="0"/>
            <a:t>Energy industries own use </a:t>
          </a:r>
        </a:p>
        <a:p>
          <a:pPr marL="228600" lvl="1" indent="-228600" algn="l" defTabSz="889000">
            <a:lnSpc>
              <a:spcPct val="90000"/>
            </a:lnSpc>
            <a:spcBef>
              <a:spcPct val="0"/>
            </a:spcBef>
            <a:spcAft>
              <a:spcPct val="15000"/>
            </a:spcAft>
            <a:buChar char="•"/>
          </a:pPr>
          <a:r>
            <a:rPr lang="en-US" sz="2000" kern="1200" dirty="0"/>
            <a:t>Distribution losses</a:t>
          </a:r>
        </a:p>
      </dsp:txBody>
      <dsp:txXfrm>
        <a:off x="4019513" y="93645"/>
        <a:ext cx="3009973" cy="4077166"/>
      </dsp:txXfrm>
    </dsp:sp>
    <dsp:sp modelId="{B6591660-6962-7A4E-BDD0-E287DD03DF41}">
      <dsp:nvSpPr>
        <dsp:cNvPr id="0" name=""/>
        <dsp:cNvSpPr/>
      </dsp:nvSpPr>
      <dsp:spPr>
        <a:xfrm>
          <a:off x="7402860" y="1785365"/>
          <a:ext cx="593023" cy="693725"/>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402860" y="1924110"/>
        <a:ext cx="415116" cy="416235"/>
      </dsp:txXfrm>
    </dsp:sp>
    <dsp:sp modelId="{47423DAD-67FD-9043-B050-610EDEF8F5E8}">
      <dsp:nvSpPr>
        <dsp:cNvPr id="0" name=""/>
        <dsp:cNvSpPr/>
      </dsp:nvSpPr>
      <dsp:spPr>
        <a:xfrm>
          <a:off x="8242044" y="23220"/>
          <a:ext cx="2797280" cy="4218015"/>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377950">
            <a:lnSpc>
              <a:spcPct val="90000"/>
            </a:lnSpc>
            <a:spcBef>
              <a:spcPct val="0"/>
            </a:spcBef>
            <a:spcAft>
              <a:spcPct val="35000"/>
            </a:spcAft>
            <a:buNone/>
          </a:pPr>
          <a:r>
            <a:rPr lang="en-US" sz="3100" kern="1200" dirty="0"/>
            <a:t>Consumption</a:t>
          </a:r>
        </a:p>
        <a:p>
          <a:pPr marL="228600" lvl="1" indent="-228600" algn="l" defTabSz="889000">
            <a:lnSpc>
              <a:spcPct val="90000"/>
            </a:lnSpc>
            <a:spcBef>
              <a:spcPct val="0"/>
            </a:spcBef>
            <a:spcAft>
              <a:spcPct val="15000"/>
            </a:spcAft>
            <a:buChar char="•"/>
          </a:pPr>
          <a:r>
            <a:rPr lang="en-US" sz="2000" kern="1200" dirty="0"/>
            <a:t>Manufacturing </a:t>
          </a:r>
        </a:p>
        <a:p>
          <a:pPr marL="457200" lvl="2" indent="-228600" algn="l" defTabSz="889000">
            <a:lnSpc>
              <a:spcPct val="90000"/>
            </a:lnSpc>
            <a:spcBef>
              <a:spcPct val="0"/>
            </a:spcBef>
            <a:spcAft>
              <a:spcPct val="15000"/>
            </a:spcAft>
            <a:buChar char="•"/>
          </a:pPr>
          <a:r>
            <a:rPr lang="en-US" sz="2000" kern="1200" dirty="0"/>
            <a:t>Industries</a:t>
          </a:r>
        </a:p>
        <a:p>
          <a:pPr marL="228600" lvl="1" indent="-228600" algn="l" defTabSz="889000">
            <a:lnSpc>
              <a:spcPct val="90000"/>
            </a:lnSpc>
            <a:spcBef>
              <a:spcPct val="0"/>
            </a:spcBef>
            <a:spcAft>
              <a:spcPct val="15000"/>
            </a:spcAft>
            <a:buChar char="•"/>
          </a:pPr>
          <a:r>
            <a:rPr lang="en-US" sz="2000" kern="1200" dirty="0"/>
            <a:t>Transportation</a:t>
          </a:r>
        </a:p>
        <a:p>
          <a:pPr marL="228600" lvl="1" indent="-228600" algn="l" defTabSz="889000">
            <a:lnSpc>
              <a:spcPct val="90000"/>
            </a:lnSpc>
            <a:spcBef>
              <a:spcPct val="0"/>
            </a:spcBef>
            <a:spcAft>
              <a:spcPct val="15000"/>
            </a:spcAft>
            <a:buChar char="•"/>
          </a:pPr>
          <a:r>
            <a:rPr lang="en-US" sz="2000" kern="1200" dirty="0"/>
            <a:t>Other</a:t>
          </a:r>
        </a:p>
        <a:p>
          <a:pPr marL="228600" lvl="1" indent="-228600" algn="l" defTabSz="889000">
            <a:lnSpc>
              <a:spcPct val="90000"/>
            </a:lnSpc>
            <a:spcBef>
              <a:spcPct val="0"/>
            </a:spcBef>
            <a:spcAft>
              <a:spcPct val="15000"/>
            </a:spcAft>
            <a:buChar char="•"/>
          </a:pPr>
          <a:r>
            <a:rPr lang="en-US" sz="2000" kern="1200" dirty="0"/>
            <a:t>Non-energy use</a:t>
          </a:r>
        </a:p>
      </dsp:txBody>
      <dsp:txXfrm>
        <a:off x="8323974" y="105150"/>
        <a:ext cx="2633420" cy="40541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TES&gt;(TET+TEC) </a:t>
            </a:r>
            <a:r>
              <a:rPr lang="en-US" sz="1200" dirty="0">
                <a:latin typeface="Open Sans" panose="020B0606030504020204" pitchFamily="34" charset="0"/>
                <a:ea typeface="Open Sans" panose="020B0606030504020204" pitchFamily="34" charset="0"/>
                <a:cs typeface="Open Sans" panose="020B0606030504020204" pitchFamily="34" charset="0"/>
              </a:rPr>
              <a:t>(i.e. statistical difference is positive), then not all the energy supply of a commodity is used in energy transformation or energy consumption. This is usually the case in most energy balance, as most of the time not all of the imported energy supply ends up being used up in energy transformation or energy consumption. Furthermore, it is difficult to account for every single source of energy transformation or consumption, as this would entail gathering data on all household appliances and technologies that are able to transform or consumer energy (e.g. diesel generator in a rural village). However, TES us too big in comparison with TET+TEC, there could be a data error or a conversion rate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TES&lt;(TET+TEC) </a:t>
            </a:r>
            <a:r>
              <a:rPr lang="en-US" sz="1200" dirty="0">
                <a:latin typeface="Open Sans" panose="020B0606030504020204" pitchFamily="34" charset="0"/>
                <a:ea typeface="Open Sans" panose="020B0606030504020204" pitchFamily="34" charset="0"/>
                <a:cs typeface="Open Sans" panose="020B0606030504020204" pitchFamily="34" charset="0"/>
              </a:rPr>
              <a:t>(i.e. statistical difference is negative), then the quantity of an energy commodity used in transformation or consumption is higher than the quantity of the energy commodity supplied. This indicates that either sources of supply of the energy commodity are not reported (which could be possible if there is a black market for the energy commodity, or simply inefficient data gathering), or there is a mismatch in the units used in calculations of TES or TET + TEC.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TES=(TET+TEC) </a:t>
            </a:r>
            <a:r>
              <a:rPr lang="en-US" sz="1200" b="0" dirty="0">
                <a:latin typeface="Open Sans" panose="020B0606030504020204" pitchFamily="34" charset="0"/>
                <a:ea typeface="Open Sans" panose="020B0606030504020204" pitchFamily="34" charset="0"/>
                <a:cs typeface="Open Sans" panose="020B0606030504020204" pitchFamily="34" charset="0"/>
              </a:rPr>
              <a:t>(i.e. statistical difference is 0), then the quantity of an energy commodity used in transformation or consumption is equal to the quantity of energy commodity supplied. This would indicate that there is a perfect balance between energy supply and latter use, and ideally this is the point at which the aim should be for countries. However, in many cases, it is unlikely that this would be the case, and when the statistical difference is 0, it is because the numbers have been manipulated to be 0. In such instances, data ought to be checked over. </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Open Sans" panose="020B0606030504020204" pitchFamily="34" charset="0"/>
                <a:ea typeface="Open Sans" panose="020B0606030504020204" pitchFamily="34" charset="0"/>
                <a:cs typeface="Open Sans" panose="020B0606030504020204" pitchFamily="34" charset="0"/>
              </a:rPr>
              <a:t>Overall, the statistical difference is a good indicator for whether your energy balance has been formulated correctly, or whether the data used is accurate. It shows where there could be problems related to supply and demand, and provide some insight into the potential causes of error in the energy balance.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5.1 we showed the three blocks of an energy balance, and 5.2 displayed how an energy balance can be checked.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an energy balance look in practice then?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on the slide is an energy balance generated using the IAEA’s EBS tool. As it can be seen, the energy balance sheet contains the three fundamental blocks of an energy balance:</a:t>
            </a:r>
            <a:br>
              <a:rPr lang="en-US" dirty="0"/>
            </a:br>
            <a:br>
              <a:rPr lang="en-US" dirty="0"/>
            </a:br>
            <a:r>
              <a:rPr lang="en-US" dirty="0"/>
              <a:t>- Supplies,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Transformation,</a:t>
            </a:r>
            <a:br>
              <a:rPr lang="en-US" dirty="0"/>
            </a:br>
            <a:r>
              <a:rPr lang="en-US" dirty="0"/>
              <a:t>- Consumption.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energy balance also contains the statistical difference, enabling it to check whether demand and supply equal.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 will show the three blocks of the energy balance as displayed on the energy balance sheet generated by the EBS model, and the statistical difference necessary to check whether demand and supply match. </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87552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the screen is the energy supplies block of an energy balance created using the Energy Balance Studio Tool.</a:t>
            </a:r>
          </a:p>
          <a:p>
            <a:endParaRPr lang="en-US" dirty="0"/>
          </a:p>
          <a:p>
            <a:r>
              <a:rPr lang="en-US" dirty="0"/>
              <a:t>The number in the red circle is the total energy from primary production, where in this example that is production of 91195 terajoules from Biofuels and waste. </a:t>
            </a:r>
          </a:p>
          <a:p>
            <a:endParaRPr lang="en-US" dirty="0"/>
          </a:p>
          <a:p>
            <a:r>
              <a:rPr lang="en-US" dirty="0"/>
              <a:t>The number in the blue circle represents the amount of oil products that were exported from the country. In this case, 9742 terajoules of oil products were exported. You can see that there is a minus ( - ) sign in front of the number. This represents that 9742 terajoules of energy supplies were subtracted from this countries energy system. </a:t>
            </a:r>
          </a:p>
          <a:p>
            <a:endParaRPr lang="en-US" dirty="0"/>
          </a:p>
          <a:p>
            <a:r>
              <a:rPr lang="en-US" dirty="0"/>
              <a:t>The number in the orange circle is the total energy supply. </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The table </a:t>
            </a:r>
            <a:r>
              <a:rPr lang="en-US" dirty="0"/>
              <a:t>on the screen is the energy transformation block of an energy balance created using the Energy Balance Studio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red circle is the input into the electricity plants. In this case, 1591 terajoules of oil products are used by the electricity plant. Note that the input is a primary energy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blue circle is the electricity generated by the electrical plant. In this case, 587 terajoules of electricity is generated (this electricity is generated from 1591 terajoules of oil products and 24 terajoules of biofuels and waste). This is a secondary energy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orange circle is the transformation losses from generating electricity. From the input of 1591 terajoules of oil products and 24 terajoules of biofuels and waste, 1028 terajoules are lost in the transformation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block of an energy balance, namely energy transformations, the second to last column (Total energy) represents the losses incurred during transformation of primary energy sources into secondary energy sources. The losses are due to energy technologies not being able to fully convert primary energy sources into secondary energy sources, with the majority of energy from primary energy sources being lost as heat.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table </a:t>
            </a:r>
            <a:r>
              <a:rPr lang="en-US" sz="2800" dirty="0"/>
              <a:t>on the screen is the energy consumption block of an energy balance created using the Energy Balance Studio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red circle is the total amount energy from oil products used in the non-ferrous metals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blue circle is the total amount energy from biofuels and waste used in commerce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orange circle is the total amount of energy from all sources of energy used in the other sector. This is the sum of total energy used in agriculture, forestry and fishing, commerce and public services, households, and other consumers. </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table </a:t>
            </a:r>
            <a:r>
              <a:rPr lang="en-US" sz="2800" dirty="0"/>
              <a:t>on the screen is the same as on slide 12 and 13, meaning it is displaying the intersection between the energy supplies block and energy transformation block of an energy balance. In between the two, as shown by the red arrow and circle, we can find statistical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As explained previously (slide 9), </a:t>
            </a:r>
            <a:r>
              <a:rPr lang="en-US" sz="2800" dirty="0">
                <a:latin typeface="Open Sans" panose="020B0606030504020204" pitchFamily="34" charset="0"/>
                <a:ea typeface="Open Sans" panose="020B0606030504020204" pitchFamily="34" charset="0"/>
                <a:cs typeface="Open Sans" panose="020B0606030504020204" pitchFamily="34" charset="0"/>
              </a:rPr>
              <a:t>statistical difference calculates the difference between total energy supply (TES) and the sum of total energy transformation (TET) and total energy consumption (TEC), indicating whether there is surplus energy supply or deficit energy supply.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In an energy balance, the statistical difference is presented for primary and secondary energy commodities, as well as total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blue arrow and blue circle display where the statistical difference for Oil Products is located. As it can be seen, the statistical difference is 0, indicating that energy supply and energy demand for Oil Products match perfectly (no overuse or underuse of Oil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orange arrow and the orange circle display where the statistical difference for Total Energy is located. As it can be seen, the statistical difference is 0, indicating that energy supply and energy demand for Total Energy match perfectly (there is no undersupply or oversupply of energy, or reversely, no under demand or overdemand of energy). </a:t>
            </a:r>
            <a:endParaRPr lang="en-US" sz="2800"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35970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far, we have focused on energy balances, showing how an energy balance works, how can be checked, and how to read an energy balance constructed using the EBS model. </a:t>
            </a:r>
          </a:p>
          <a:p>
            <a:endParaRPr lang="en-US" dirty="0">
              <a:cs typeface="Calibri"/>
            </a:endParaRPr>
          </a:p>
          <a:p>
            <a:r>
              <a:rPr lang="en-US" dirty="0">
                <a:cs typeface="Calibri"/>
              </a:rPr>
              <a:t>Now, an energy balance is not the only type of table that can be used to account for use of energy products within a country. An alternative type of table that can be used is a commodity balance. The difference between the two is primarily a difference of scale. </a:t>
            </a:r>
          </a:p>
          <a:p>
            <a:endParaRPr lang="en-US" dirty="0">
              <a:cs typeface="Calibri"/>
            </a:endParaRPr>
          </a:p>
          <a:p>
            <a:pPr marL="0" indent="0">
              <a:lnSpc>
                <a:spcPct val="100000"/>
              </a:lnSpc>
              <a:buNone/>
            </a:pPr>
            <a:r>
              <a:rPr lang="en-GB" sz="1200" dirty="0">
                <a:latin typeface="Open Sans"/>
                <a:ea typeface="Open Sans" panose="020B0606030504020204" pitchFamily="34" charset="0"/>
                <a:cs typeface="Open Sans" panose="020B0606030504020204" pitchFamily="34" charset="0"/>
              </a:rPr>
              <a:t>An energy balance focuses on energy flows from its starting point down to consumption, providing information of how various energy products are supplied, transformed, and consumed, indicating changes that happen to the various energy products. </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ea typeface="Open Sans" panose="020B0606030504020204" pitchFamily="34" charset="0"/>
                <a:cs typeface="Open Sans" panose="020B0606030504020204" pitchFamily="34" charset="0"/>
              </a:rPr>
              <a:t>Differently, commodity balances focus on flows of a single energy product, providing information of how a single energy product is supplied, transformed, and consumed, indicating changes that happen to the single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ea typeface="Open Sans" panose="020B0606030504020204" pitchFamily="34" charset="0"/>
                <a:cs typeface="Open Sans" panose="020B0606030504020204" pitchFamily="34" charset="0"/>
              </a:rPr>
              <a:t>A commodity balance is thus a combination of all the commodity balances of a given country.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a:ea typeface="Open Sans" panose="020B0606030504020204" pitchFamily="34" charset="0"/>
              <a:cs typeface="Open Sans" panose="020B0606030504020204" pitchFamily="34" charset="0"/>
            </a:endParaRP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08786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1200" dirty="0">
                <a:latin typeface="Open Sans"/>
                <a:ea typeface="Open Sans" panose="020B0606030504020204" pitchFamily="34" charset="0"/>
                <a:cs typeface="Open Sans" panose="020B0606030504020204" pitchFamily="34" charset="0"/>
              </a:rPr>
              <a:t>The table on the displays how a commodity balance looks like. Essentially, it is the same as a a row of an energy balance, with a few minor differences (explained in the next slide), with the rows of a commodity balance showing the different years for which data is inputted. </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1200" dirty="0">
                <a:latin typeface="Open Sans"/>
                <a:ea typeface="Open Sans" panose="020B0606030504020204" pitchFamily="34" charset="0"/>
                <a:cs typeface="Open Sans" panose="020B0606030504020204" pitchFamily="34" charset="0"/>
              </a:rPr>
              <a:t>In comparison with a energy balance, there are a few limitations to commodity balances:</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171450"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Commodity balances come in different units and calorific values, depending on the type of energy product,</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This implies that it is not simple to compare commodity balances of different energy products, as the different units do reflect the same scale of comparison,</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For example, as the table on the slide shows, motor gasoline is defined in thousand metric tons, which is a volume value, where as natural gas is quantified in terajoules, an energy unit</a:t>
            </a:r>
          </a:p>
          <a:p>
            <a:pPr marL="1085850" lvl="2"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To compare the two, one would need to convert them into the same category of units and the same units, so for example convert the thousand metrics tons into terajoules,</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Energy balances, on the other hand, present the data in the same units (e.g. thousand kwh’s)</a:t>
            </a:r>
          </a:p>
          <a:p>
            <a:pPr marL="171450" lvl="0"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In commodity balances, production of secondary energy commodities are double counted, so for example, if natural gas is used to produce electricity, the production is counted both in a commodity balance of natural gas, and in a commodity balance of electricity. </a:t>
            </a:r>
          </a:p>
          <a:p>
            <a:pPr marL="171450" lvl="0" indent="-171450">
              <a:lnSpc>
                <a:spcPct val="100000"/>
              </a:lnSpc>
              <a:buFontTx/>
              <a:buChar char="-"/>
            </a:pPr>
            <a:endParaRPr lang="en-GB" sz="1200" dirty="0">
              <a:latin typeface="Open Sans"/>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8462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The graph on the slide shows the blocks of a commodity balance. The orange indicates the difference between an energy balance and a commodity balance.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For the supplied block, a commodity balance counts both primary and secondary production of a given energy product, where as an energy balance counts only the primary.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To illustrate the difference, in an energy balance, the production would be motor gasoline can not be in the supply block under production; in the supply block, it would be oil (primary energy commodity), which is then transformed into motor gasoline in the transformation block (a secondary energy commodity).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On the other hand, for a commodity balance, motor gasoline can be in the supplied block under production. </a:t>
            </a: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41072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1000"/>
              </a:spcBef>
            </a:pPr>
            <a:r>
              <a:rPr lang="en-GB" dirty="0">
                <a:latin typeface="Open Sans"/>
                <a:ea typeface="+mn-lt"/>
                <a:cs typeface="+mn-lt"/>
              </a:rPr>
              <a:t>This lecture has the following four learning outcomes. </a:t>
            </a:r>
          </a:p>
          <a:p>
            <a:pPr algn="l">
              <a:lnSpc>
                <a:spcPct val="100000"/>
              </a:lnSpc>
              <a:spcBef>
                <a:spcPts val="1000"/>
              </a:spcBef>
            </a:pPr>
            <a:endParaRPr lang="en-GB" dirty="0">
              <a:latin typeface="Open Sans"/>
              <a:ea typeface="+mn-lt"/>
              <a:cs typeface="+mn-lt"/>
            </a:endParaRPr>
          </a:p>
          <a:p>
            <a:pPr algn="l">
              <a:lnSpc>
                <a:spcPct val="100000"/>
              </a:lnSpc>
              <a:spcBef>
                <a:spcPts val="1000"/>
              </a:spcBef>
            </a:pPr>
            <a:r>
              <a:rPr lang="en-GB" dirty="0">
                <a:latin typeface="Open Sans"/>
                <a:ea typeface="+mn-lt"/>
                <a:cs typeface="+mn-lt"/>
              </a:rPr>
              <a:t>Firstly, to recap and further understa</a:t>
            </a:r>
            <a:r>
              <a:rPr lang="en-GB" sz="1200" dirty="0">
                <a:latin typeface="Open Sans"/>
                <a:ea typeface="+mn-lt"/>
                <a:cs typeface="+mn-lt"/>
              </a:rPr>
              <a:t>nd the fundamentals of an energy balance, in terms of the energy supply, transformation, and final consumption. </a:t>
            </a:r>
          </a:p>
          <a:p>
            <a:pPr algn="l">
              <a:lnSpc>
                <a:spcPct val="100000"/>
              </a:lnSpc>
              <a:spcBef>
                <a:spcPts val="1000"/>
              </a:spcBef>
            </a:pPr>
            <a:endParaRPr lang="en-GB" sz="1200" dirty="0">
              <a:latin typeface="Open Sans"/>
              <a:ea typeface="+mn-lt"/>
              <a:cs typeface="+mn-lt"/>
            </a:endParaRPr>
          </a:p>
          <a:p>
            <a:pPr algn="l">
              <a:lnSpc>
                <a:spcPct val="100000"/>
              </a:lnSpc>
              <a:spcBef>
                <a:spcPts val="1000"/>
              </a:spcBef>
            </a:pPr>
            <a:r>
              <a:rPr lang="en-GB" sz="1200" dirty="0">
                <a:latin typeface="Open Sans"/>
                <a:ea typeface="+mn-lt"/>
                <a:cs typeface="+mn-lt"/>
              </a:rPr>
              <a:t>Secondly, to</a:t>
            </a:r>
            <a:r>
              <a:rPr lang="en-US" sz="1200" dirty="0">
                <a:latin typeface="Open Sans"/>
                <a:ea typeface="+mn-lt"/>
                <a:cs typeface="+mn-lt"/>
              </a:rPr>
              <a:t> learn how to check energy balances.</a:t>
            </a:r>
          </a:p>
          <a:p>
            <a:pPr algn="l">
              <a:lnSpc>
                <a:spcPct val="100000"/>
              </a:lnSpc>
              <a:spcBef>
                <a:spcPts val="1000"/>
              </a:spcBef>
            </a:pPr>
            <a:endParaRPr lang="en-US" sz="1200" dirty="0">
              <a:latin typeface="Open Sans"/>
              <a:ea typeface="+mn-lt"/>
              <a:cs typeface="+mn-lt"/>
            </a:endParaRPr>
          </a:p>
          <a:p>
            <a:pPr algn="l">
              <a:lnSpc>
                <a:spcPct val="100000"/>
              </a:lnSpc>
              <a:spcBef>
                <a:spcPts val="1000"/>
              </a:spcBef>
            </a:pPr>
            <a:r>
              <a:rPr lang="en-US" sz="1200" dirty="0">
                <a:latin typeface="Open Sans"/>
                <a:ea typeface="+mn-lt"/>
                <a:cs typeface="+mn-lt"/>
              </a:rPr>
              <a:t>Thirdly, to understand how an energy balance from Energy Balance Studios is set up. </a:t>
            </a:r>
          </a:p>
          <a:p>
            <a:pPr algn="l">
              <a:lnSpc>
                <a:spcPct val="100000"/>
              </a:lnSpc>
              <a:spcBef>
                <a:spcPts val="1000"/>
              </a:spcBef>
            </a:pPr>
            <a:endParaRPr lang="en-US" sz="1200" dirty="0">
              <a:latin typeface="Open Sans"/>
              <a:ea typeface="+mn-lt"/>
              <a:cs typeface="+mn-lt"/>
            </a:endParaRPr>
          </a:p>
          <a:p>
            <a:pPr algn="l">
              <a:lnSpc>
                <a:spcPct val="100000"/>
              </a:lnSpc>
              <a:spcBef>
                <a:spcPts val="1000"/>
              </a:spcBef>
            </a:pPr>
            <a:r>
              <a:rPr lang="en-US" sz="1200" dirty="0">
                <a:latin typeface="Open Sans"/>
                <a:ea typeface="+mn-lt"/>
                <a:cs typeface="+mn-lt"/>
              </a:rPr>
              <a:t>Finally, to be able to differentiate between an energy balance and a commodity balance. </a:t>
            </a:r>
            <a:endParaRPr lang="en-US" sz="1200" b="1" dirty="0">
              <a:latin typeface="Open Sans"/>
              <a:cs typeface="Calibri"/>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86017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shown in the previous lecture, the graph on the right displays the format of an energy balance. </a:t>
            </a:r>
          </a:p>
          <a:p>
            <a:endParaRPr lang="en-GB" dirty="0"/>
          </a:p>
          <a:p>
            <a:r>
              <a:rPr lang="en-GB" dirty="0"/>
              <a:t>Within this format, an energy balance has three main blocks (or section) incorporated in it, which are:</a:t>
            </a:r>
          </a:p>
          <a:p>
            <a:pPr marL="171450" indent="-171450">
              <a:buFont typeface="Arial" panose="020B0604020202020204" pitchFamily="34" charset="0"/>
              <a:buChar char="•"/>
            </a:pPr>
            <a:r>
              <a:rPr lang="en-GB" dirty="0"/>
              <a:t>Energy supplies,</a:t>
            </a:r>
          </a:p>
          <a:p>
            <a:pPr marL="171450" indent="-171450">
              <a:buFont typeface="Arial" panose="020B0604020202020204" pitchFamily="34" charset="0"/>
              <a:buChar char="•"/>
            </a:pPr>
            <a:r>
              <a:rPr lang="en-GB" dirty="0"/>
              <a:t>Energy transformation, </a:t>
            </a:r>
          </a:p>
          <a:p>
            <a:pPr marL="171450" indent="-171450">
              <a:buFont typeface="Arial" panose="020B0604020202020204" pitchFamily="34" charset="0"/>
              <a:buChar char="•"/>
            </a:pPr>
            <a:r>
              <a:rPr lang="en-GB" dirty="0"/>
              <a:t>Energy and non-energy consumption.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These blocks collectively form an energy balance, with the top block accounting for energy supply of a country, middle block accounting for energy transformation and processing of a country, and the third block accounting for energy consumption and non-energy use of energy.  </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three blocks of an energy balance are displayed on the chart.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block is energy supplies, which put simply, accounts for all energy that either exits or enters a country’s energy system.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block is transformation, which accounts for all energy that is transformed from the supplies to be used in the country; transformation in this instance means into a form where the energy can be used usefully.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third block is consumption, which accounts for where the transformed energy is consumed with in a country.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remainder of 5.1 explores the three blocks of an energy supply in detail. To be able to distinguish between the three blocks, two keys concept are essential: primary energy commodities and secondary energy commodities.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primary energy commodity, the reference is to an energy commodity that has not been transformed for the purposes to a state where there energy can be used for energy services, and is simply in it’s raw state. For example, a primary energy source is coal. Another example of a primary energy source is oil. Essentially, anything that comes directly from nature is defined as a primary energy commodity.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secondary energy commodity, the reference is to an energy commodity that has been transformed from the raw form of energy into a more useful form of energy, and can thus be used for energy services. For example, a secondary energy source is the electricity from burning coal, or a secondary energy source from oil could be petrol. Essentially, anything that does not come from nature is a secondary energy commodity.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link between primary and secondary energy commodities is illustrated by the following example: a country imports natural gas from its neighbour (primary energy commodity), which is then transformed into electricity (secondary energy commodity) by burning the natural at a CCGT or OCGT plant in order for the electricity to be used for lighting residential homes.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Energy supplies accounts for data relating to primary energy commodities in a country, with the only secondary energy commodity displayed being electricity (imported). The above box displays the processes that the energy supplies block accounts for in an energy balance.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primary energy commodities used in a country, the energy supplies block of an energy balance sheet considers these commodities in a country in terms of:</a:t>
            </a:r>
          </a:p>
          <a:p>
            <a:pPr marL="171450" indent="-171450">
              <a:buFontTx/>
              <a:buChar char="-"/>
            </a:pPr>
            <a:r>
              <a:rPr lang="en-GB" sz="1200" kern="1200" dirty="0">
                <a:solidFill>
                  <a:schemeClr val="tx1"/>
                </a:solidFill>
                <a:effectLst/>
                <a:latin typeface="+mn-lt"/>
                <a:ea typeface="+mn-ea"/>
                <a:cs typeface="+mn-cs"/>
              </a:rPr>
              <a:t>Production of primary energy sources (e.g. a coal mine producing coal),</a:t>
            </a:r>
          </a:p>
          <a:p>
            <a:pPr marL="171450" indent="-171450">
              <a:buFontTx/>
              <a:buChar char="-"/>
            </a:pPr>
            <a:r>
              <a:rPr lang="en-GB" sz="1200" kern="1200" dirty="0">
                <a:solidFill>
                  <a:schemeClr val="tx1"/>
                </a:solidFill>
                <a:effectLst/>
                <a:latin typeface="+mn-lt"/>
                <a:ea typeface="+mn-ea"/>
                <a:cs typeface="+mn-cs"/>
              </a:rPr>
              <a:t>Production from other sources, including:</a:t>
            </a:r>
          </a:p>
          <a:p>
            <a:pPr marL="628650" lvl="1" indent="-171450">
              <a:buFontTx/>
              <a:buChar char="-"/>
            </a:pPr>
            <a:r>
              <a:rPr lang="en-GB" sz="1200" kern="1200" dirty="0">
                <a:solidFill>
                  <a:schemeClr val="tx1"/>
                </a:solidFill>
                <a:effectLst/>
                <a:latin typeface="+mn-lt"/>
                <a:ea typeface="+mn-ea"/>
                <a:cs typeface="+mn-cs"/>
              </a:rPr>
              <a:t>Imports (e.g. natural gas/electricity),</a:t>
            </a:r>
          </a:p>
          <a:p>
            <a:pPr marL="628650" lvl="1" indent="-171450">
              <a:buFontTx/>
              <a:buChar char="-"/>
            </a:pPr>
            <a:r>
              <a:rPr lang="en-GB" sz="1200" kern="1200" dirty="0">
                <a:solidFill>
                  <a:schemeClr val="tx1"/>
                </a:solidFill>
                <a:effectLst/>
                <a:latin typeface="+mn-lt"/>
                <a:ea typeface="+mn-ea"/>
                <a:cs typeface="+mn-cs"/>
              </a:rPr>
              <a:t>Exports (e.g. uranium),</a:t>
            </a:r>
          </a:p>
          <a:p>
            <a:pPr marL="628650" lvl="1" indent="-171450">
              <a:buFontTx/>
              <a:buChar char="-"/>
            </a:pPr>
            <a:r>
              <a:rPr lang="en-GB" sz="1200" kern="1200" dirty="0">
                <a:solidFill>
                  <a:schemeClr val="tx1"/>
                </a:solidFill>
                <a:effectLst/>
                <a:latin typeface="+mn-lt"/>
                <a:ea typeface="+mn-ea"/>
                <a:cs typeface="+mn-cs"/>
              </a:rPr>
              <a:t>International bunkers (marine and aviation),</a:t>
            </a:r>
          </a:p>
          <a:p>
            <a:pPr marL="628650" lvl="1" indent="-171450">
              <a:buFontTx/>
              <a:buChar char="-"/>
            </a:pPr>
            <a:r>
              <a:rPr lang="en-GB" sz="1200" kern="1200" dirty="0">
                <a:solidFill>
                  <a:schemeClr val="tx1"/>
                </a:solidFill>
                <a:effectLst/>
                <a:latin typeface="+mn-lt"/>
                <a:ea typeface="+mn-ea"/>
                <a:cs typeface="+mn-cs"/>
              </a:rPr>
              <a:t>Stock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imported electricity in supplies is later added to the electricity generated in the country (transformation block), which is then consumed in the country (consumption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427887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Energy transformation accounts for data relating to transformation of primary energy sources into secondary energy sources.</a:t>
            </a:r>
            <a:r>
              <a:rPr lang="en-GB" sz="1200" kern="1200" dirty="0">
                <a:solidFill>
                  <a:schemeClr val="tx1"/>
                </a:solidFill>
                <a:effectLst/>
                <a:latin typeface="+mn-lt"/>
                <a:ea typeface="+mn-ea"/>
                <a:cs typeface="+mn-cs"/>
              </a:rPr>
              <a:t> The above box displays the processes that the energy transformation block accounts for in an energy balance.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block accounts essentially for any ‘use’ of a primary energy source to produce a secondary energy source that can be used for energy services. An example of a transformation of a primary energy source would be refinement of oil to produce petrol.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transfer of primary energy commodities to secondary energy commodities, essentially transformation, is considered in the transformation block of an energy balance sheet in a country in terms of: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Transfers,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commodities transferred and inter-product transfers, presenting changes in terms of how a product is used or whether identity of a product is changed,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Transformation of input or/and outputs,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the process that turns a primary energy commodity into a secondary energy commodity, making the commodity for appropriate for the use of energy services (e.g. burning coal to produce electricity),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Energy industries own use,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use of primary or secondary commodities for the support of production of secondary commodities and for preparation of primary commodities to be transformed to secondary commodities,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E.g. using electricity to run on a hydro power plant, so that the hydro power plant can produce electricity using the flow of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Distribution losses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losses incurred during transmission, distribution, and transport of secondary commodities.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2058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Energy consumption, accounts for data relating to the use of primary and secondary energy commodities for the purposes of energy services in different sectors. This block essentially maps where the secondary energy commodities (and sometimes primary energy commodities are consumed) are consumed in the different sectors of the country.</a:t>
            </a:r>
          </a:p>
          <a:p>
            <a:endParaRPr lang="en-GB" sz="1200" kern="1200" dirty="0">
              <a:solidFill>
                <a:schemeClr val="tx1"/>
              </a:solidFill>
              <a:effectLst/>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The consumption of secondary energy commodities is considered in the consumption block of an energy balance sheet in a country in terms of:</a:t>
            </a:r>
          </a:p>
          <a:p>
            <a:pPr marL="17145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Manufacturing,</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different types of industries, which are a part of the manufacturing sections (e.g. iron and steel, food and tobacco,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Transportation,</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the different types of transportation, e.g. road, rail,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Other,</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household consumption, agriculture, forestry, fishing, public services, commerce,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Non-energy use,</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products that are consumed as raw materials (primary commodities) which are not consumed as energy, for example lubricants or bitumen.</a:t>
            </a:r>
          </a:p>
          <a:p>
            <a:pPr marL="628650" lvl="1"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Having said this, the consumption block of an energy balance can be further split into down, categorizing businesses based on size. You may encounter energy balances where, for example, under Other, there can be two different categories; “Other big business”, and “Other small business”. Whether such further divisions are accounted for in an energy balance, this depends on the quality of data gathering by a country, and more specifically, on the method of correct sampling. If the method is such that when energy balance related data is gathered, the surveys also try to take in to account whether a consumer is a big business or small business, such categories can be defined. If however the data gathering is not taken account, more generic categories of energy consumption are specified.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Furthermore, it could be the case that more specific subcategories are specified in an energy balance. This, however, is largely very country specific, as it depends on what sectors there are which consume energy in a given country. For example, suppose Country X consumes energy in industries for steel refining, it may have a subcategory under industries names “steel refining”, where the quantity of energy that is consumed in steel refining is specified. However, if, for example, Country Y does not have a steel refining industry, it would in that case not have “steel refining” as a subcategory of industries in their energy balance.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principal for constructing energy balances is to see how energy supply of a country meets its energy demand, in order to understand the energy system functioning in terms of commodities used for energy production and consumption. </a:t>
            </a:r>
          </a:p>
          <a:p>
            <a:endParaRPr lang="en-US" b="0" dirty="0"/>
          </a:p>
          <a:p>
            <a:r>
              <a:rPr lang="en-US" b="0" dirty="0"/>
              <a:t>It is however possible that after constructing an energy balance, supply and demand do not align, meaning either supply exceeds demand, or demand exceeds supply. </a:t>
            </a:r>
          </a:p>
          <a:p>
            <a:endParaRPr lang="en-US" b="0" dirty="0"/>
          </a:p>
          <a:p>
            <a:r>
              <a:rPr lang="en-US" b="0" dirty="0"/>
              <a:t>The main fundamental reason for why energy supply and energy demand do not align is missing data. </a:t>
            </a:r>
          </a:p>
          <a:p>
            <a:endParaRPr lang="en-US" b="0" dirty="0"/>
          </a:p>
          <a:p>
            <a:r>
              <a:rPr lang="en-US" b="0" dirty="0"/>
              <a:t>Missing data can be a result of several factors, such as:</a:t>
            </a:r>
          </a:p>
          <a:p>
            <a:pPr marL="171450" indent="-171450">
              <a:buFontTx/>
              <a:buChar char="-"/>
            </a:pPr>
            <a:r>
              <a:rPr lang="en-US" b="0" dirty="0"/>
              <a:t>Practical difficulties in collecting data (e.g. calculating amount of electricity produced from off-grid private solar panels) / unavailability of data,</a:t>
            </a:r>
          </a:p>
          <a:p>
            <a:pPr marL="171450" indent="-171450">
              <a:buFontTx/>
              <a:buChar char="-"/>
            </a:pPr>
            <a:r>
              <a:rPr lang="en-US" b="0" dirty="0"/>
              <a:t>Non-reporting of certain data due to legislation weakness of reporting transparency or simply hidden action, </a:t>
            </a:r>
          </a:p>
          <a:p>
            <a:pPr marL="171450" indent="-171450">
              <a:buFontTx/>
              <a:buChar char="-"/>
            </a:pPr>
            <a:r>
              <a:rPr lang="en-US" b="0" dirty="0"/>
              <a:t>Existence of black markets of energy, the transactions of which are not reported,</a:t>
            </a:r>
          </a:p>
          <a:p>
            <a:pPr marL="171450" indent="-171450">
              <a:buFontTx/>
              <a:buChar char="-"/>
            </a:pPr>
            <a:r>
              <a:rPr lang="en-US" b="0" dirty="0"/>
              <a:t>Timing of data collection or variation in reference periods. (principles and who)</a:t>
            </a:r>
          </a:p>
          <a:p>
            <a:endParaRPr lang="en-US" b="0" dirty="0"/>
          </a:p>
          <a:p>
            <a:r>
              <a:rPr lang="en-US" b="0" dirty="0"/>
              <a:t>Another reason for why energy supply and energy demand do not align could be use of inconsistent conversion factors. When creating an energy balance, all the conversions of various energy commodities must be done with consistent and appropriate conversion factors, using SI units where possible. Changes in conversion factors and inconsistent use of these may result in situations where the energy balance does not align. </a:t>
            </a:r>
          </a:p>
          <a:p>
            <a:endParaRPr lang="en-US" b="0" dirty="0"/>
          </a:p>
          <a:p>
            <a:r>
              <a:rPr lang="en-US" b="0" dirty="0"/>
              <a:t>If, however, conversion factors are consistent, and an energy balance does not align between supply and demand nevertheless, an energy balance becomes a powerful tool for identifying flaws with the energy system of a country. It can be used to find problems of non reporting and identify black markets, finding areas where data reporting can be improved. This increases the data accuracy of a country, enabling data related energy work more accurate. </a:t>
            </a:r>
          </a:p>
          <a:p>
            <a:endParaRPr lang="en-US" b="0" dirty="0"/>
          </a:p>
          <a:p>
            <a:endParaRPr lang="en-US" b="0"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check whether the energy balance is correct is through the statistical difference. </a:t>
            </a:r>
          </a:p>
          <a:p>
            <a:endParaRPr lang="en-US" dirty="0"/>
          </a:p>
          <a:p>
            <a:r>
              <a:rPr lang="en-US" dirty="0"/>
              <a:t>When looking at an energy balance, between energy supply and energy transformation, there is a row in between the two called Statistical Difference. This row also exists in the Energy Balance Studio when creating an energy balance. </a:t>
            </a:r>
          </a:p>
          <a:p>
            <a:endParaRPr lang="en-US" dirty="0"/>
          </a:p>
          <a:p>
            <a:r>
              <a:rPr lang="en-US" dirty="0"/>
              <a:t>Statistical difference sums the total energy supply for a commodity (e.g. oil products) from all possible supply sources (as shown on slide 4), then sums the total energy transformation and total energy consumption for a commodity from all possible transformation sources (as shown on slide 4), then subtracts the sum of total energy transformation and consumption from the sum of total energy supply (equation above). </a:t>
            </a:r>
          </a:p>
          <a:p>
            <a:endParaRPr lang="en-US" dirty="0"/>
          </a:p>
          <a:p>
            <a:r>
              <a:rPr lang="en-US" dirty="0"/>
              <a:t>(Total energy consumption can be viewed as the total energy demand, hence statistical difference essentially represents whether supply equals demand)</a:t>
            </a:r>
          </a:p>
          <a:p>
            <a:endParaRPr lang="en-US" dirty="0"/>
          </a:p>
          <a:p>
            <a:r>
              <a:rPr lang="en-US" dirty="0"/>
              <a:t>After the subtraction, the statistical difference displays a number, which is either positive, negative, or 0:</a:t>
            </a:r>
          </a:p>
          <a:p>
            <a:endParaRPr lang="en-US" dirty="0"/>
          </a:p>
          <a:p>
            <a:r>
              <a:rPr lang="en-US" dirty="0"/>
              <a:t>1. A positive number indicates that the from the total energy supply of a commodity, certain amount (which is the number) of the commodity is not used in energy transformation or energy consumption, implying that there is a surplus of that energy commodity in energy supply. </a:t>
            </a:r>
          </a:p>
          <a:p>
            <a:endParaRPr lang="en-US" dirty="0"/>
          </a:p>
          <a:p>
            <a:r>
              <a:rPr lang="en-US" dirty="0"/>
              <a:t>2. A negative number indicates that the total energy transformation and consumption of a commodity is higher than the energy supplied. </a:t>
            </a:r>
          </a:p>
          <a:p>
            <a:endParaRPr lang="en-US" dirty="0"/>
          </a:p>
          <a:p>
            <a:r>
              <a:rPr lang="en-US" dirty="0"/>
              <a:t>3. When the number equals 0, that means that total energy supplied equals total energy transformed and consumed. </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4/3/23</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4/3/23</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open.edu/openlearncreate/mod/quiz/view.php?id=173947" TargetMode="External"/><Relationship Id="rId4" Type="http://schemas.openxmlformats.org/officeDocument/2006/relationships/hyperlink" Target="http://www.goog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12A3DB7-49FC-4B68-8C13-BC2072484D57}"/>
              </a:ext>
            </a:extLst>
          </p:cNvPr>
          <p:cNvPicPr>
            <a:picLocks noChangeAspect="1"/>
          </p:cNvPicPr>
          <p:nvPr/>
        </p:nvPicPr>
        <p:blipFill>
          <a:blip r:embed="rId3"/>
          <a:stretch>
            <a:fillRect/>
          </a:stretch>
        </p:blipFill>
        <p:spPr>
          <a:xfrm>
            <a:off x="0" y="-54"/>
            <a:ext cx="12192000" cy="6858108"/>
          </a:xfrm>
          <a:prstGeom prst="rect">
            <a:avLst/>
          </a:prstGeom>
        </p:spPr>
      </p:pic>
      <p:sp>
        <p:nvSpPr>
          <p:cNvPr id="7" name="TextBox 1">
            <a:extLst>
              <a:ext uri="{FF2B5EF4-FFF2-40B4-BE49-F238E27FC236}">
                <a16:creationId xmlns:a16="http://schemas.microsoft.com/office/drawing/2014/main" id="{D928B6A9-E1B0-4978-A612-54D29E6C239D}"/>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617127" y="3528113"/>
            <a:ext cx="5225734"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5</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ENERGY BALANCE SPECIFICS AND  PRINCIPLES</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8" name="TextBox 7">
            <a:extLst>
              <a:ext uri="{FF2B5EF4-FFF2-40B4-BE49-F238E27FC236}">
                <a16:creationId xmlns:a16="http://schemas.microsoft.com/office/drawing/2014/main" id="{AA337748-013A-A74A-9505-87153BF65C2E}"/>
              </a:ext>
            </a:extLst>
          </p:cNvPr>
          <p:cNvSpPr txBox="1"/>
          <p:nvPr/>
        </p:nvSpPr>
        <p:spPr>
          <a:xfrm>
            <a:off x="640374" y="3221477"/>
            <a:ext cx="1939269" cy="369332"/>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EBS</a:t>
            </a: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F3B2F5C-3EEC-46B5-82C9-37BD0B5A8ABA}"/>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E9C8CFDD-47C6-4FD9-A290-8AE79F0FCF01}"/>
              </a:ext>
            </a:extLst>
          </p:cNvPr>
          <p:cNvSpPr txBox="1">
            <a:spLocks/>
          </p:cNvSpPr>
          <p:nvPr/>
        </p:nvSpPr>
        <p:spPr>
          <a:xfrm>
            <a:off x="920831" y="692"/>
            <a:ext cx="8947069" cy="14138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p:sp>
        <p:nvSpPr>
          <p:cNvPr id="8" name="Content Placeholder 13">
            <a:extLst>
              <a:ext uri="{FF2B5EF4-FFF2-40B4-BE49-F238E27FC236}">
                <a16:creationId xmlns:a16="http://schemas.microsoft.com/office/drawing/2014/main" id="{6700CDAD-3952-FB4C-AF03-4A3CD194FB99}"/>
              </a:ext>
            </a:extLst>
          </p:cNvPr>
          <p:cNvSpPr txBox="1">
            <a:spLocks/>
          </p:cNvSpPr>
          <p:nvPr/>
        </p:nvSpPr>
        <p:spPr>
          <a:xfrm>
            <a:off x="865020" y="1886270"/>
            <a:ext cx="10564979" cy="405733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Bef>
                <a:spcPts val="1000"/>
              </a:spcBef>
              <a:buAutoNum type="arabicPeriod"/>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13">
            <a:extLst>
              <a:ext uri="{FF2B5EF4-FFF2-40B4-BE49-F238E27FC236}">
                <a16:creationId xmlns:a16="http://schemas.microsoft.com/office/drawing/2014/main" id="{E19C3512-6267-9A86-E4C3-F3FBB6D3F632}"/>
              </a:ext>
            </a:extLst>
          </p:cNvPr>
          <p:cNvSpPr txBox="1">
            <a:spLocks/>
          </p:cNvSpPr>
          <p:nvPr/>
        </p:nvSpPr>
        <p:spPr>
          <a:xfrm>
            <a:off x="865020" y="1733870"/>
            <a:ext cx="10910974"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TES&gt;(TET+TEC)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this is usually the case in most energy balance,</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the number is too big, there could be a data error or a conversion rate error. </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TES&lt;(TET+TEC)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sources of supply of the energy commodity are not reported (which could be possible if there is a black market for the energy commodity, or simply inefficient data gathering),</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there is a mismatch in the units used in calculations of TES or TET + TEC. </a:t>
            </a:r>
          </a:p>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TES=(TET+TEC)</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Either perfect balance, or artificial balancing to hide excess supply or supply shortage.</a:t>
            </a:r>
          </a:p>
          <a:p>
            <a:pPr marL="342900" indent="-342900">
              <a:lnSpc>
                <a:spcPct val="120000"/>
              </a:lnSpc>
              <a:spcBef>
                <a:spcPts val="1000"/>
              </a:spcBef>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96403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204DB0F-0438-4977-BCCA-7331495AFA49}"/>
              </a:ext>
            </a:extLst>
          </p:cNvPr>
          <p:cNvSpPr/>
          <p:nvPr/>
        </p:nvSpPr>
        <p:spPr>
          <a:xfrm>
            <a:off x="746497" y="200323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sheet</a:t>
            </a:r>
          </a:p>
        </p:txBody>
      </p:sp>
      <p:pic>
        <p:nvPicPr>
          <p:cNvPr id="9" name="Picture 2">
            <a:extLst>
              <a:ext uri="{FF2B5EF4-FFF2-40B4-BE49-F238E27FC236}">
                <a16:creationId xmlns:a16="http://schemas.microsoft.com/office/drawing/2014/main" id="{3820C78E-B28D-834A-83D8-A5C585DB5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012" y="388710"/>
            <a:ext cx="4368336" cy="5620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0">
            <a:extLst>
              <a:ext uri="{FF2B5EF4-FFF2-40B4-BE49-F238E27FC236}">
                <a16:creationId xmlns:a16="http://schemas.microsoft.com/office/drawing/2014/main" id="{ADD2E806-61AB-4F21-AC37-E0CA3291E2D1}"/>
              </a:ext>
            </a:extLst>
          </p:cNvPr>
          <p:cNvSpPr txBox="1">
            <a:spLocks/>
          </p:cNvSpPr>
          <p:nvPr/>
        </p:nvSpPr>
        <p:spPr>
          <a:xfrm>
            <a:off x="745955" y="692"/>
            <a:ext cx="5029540" cy="19945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EBS generated balance sheet</a:t>
            </a:r>
          </a:p>
        </p:txBody>
      </p:sp>
      <p:sp>
        <p:nvSpPr>
          <p:cNvPr id="4" name="Content Placeholder 13">
            <a:extLst>
              <a:ext uri="{FF2B5EF4-FFF2-40B4-BE49-F238E27FC236}">
                <a16:creationId xmlns:a16="http://schemas.microsoft.com/office/drawing/2014/main" id="{A74EA661-EFEE-211D-4C71-D1B4E65C580B}"/>
              </a:ext>
            </a:extLst>
          </p:cNvPr>
          <p:cNvSpPr txBox="1">
            <a:spLocks/>
          </p:cNvSpPr>
          <p:nvPr/>
        </p:nvSpPr>
        <p:spPr>
          <a:xfrm>
            <a:off x="768769" y="2463783"/>
            <a:ext cx="4702833" cy="26739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On the right is an energy balance sheet generated using the EBS tool.</a:t>
            </a:r>
          </a:p>
          <a:p>
            <a:pPr>
              <a:spcBef>
                <a:spcPts val="1000"/>
              </a:spcBef>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The energy balance sheet contains the three blocks of an energy balance (5.1):</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Supplies,</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Transformation,</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Consumption.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1000"/>
              </a:spcBef>
              <a:buAutoNum type="arabicPeriod"/>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773407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897"/>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E5CB060-C008-4424-93CC-4448E5F712D1}"/>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Supplies </a:t>
            </a:r>
          </a:p>
        </p:txBody>
      </p:sp>
      <p:sp>
        <p:nvSpPr>
          <p:cNvPr id="3" name="Title 10">
            <a:extLst>
              <a:ext uri="{FF2B5EF4-FFF2-40B4-BE49-F238E27FC236}">
                <a16:creationId xmlns:a16="http://schemas.microsoft.com/office/drawing/2014/main" id="{905F26A7-57A9-43C0-BACC-67C40AECCE2B}"/>
              </a:ext>
            </a:extLst>
          </p:cNvPr>
          <p:cNvSpPr txBox="1">
            <a:spLocks/>
          </p:cNvSpPr>
          <p:nvPr/>
        </p:nvSpPr>
        <p:spPr>
          <a:xfrm>
            <a:off x="887214" y="11897"/>
            <a:ext cx="94569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a:t>
            </a:r>
          </a:p>
        </p:txBody>
      </p:sp>
      <p:pic>
        <p:nvPicPr>
          <p:cNvPr id="9" name="Picture 2">
            <a:extLst>
              <a:ext uri="{FF2B5EF4-FFF2-40B4-BE49-F238E27FC236}">
                <a16:creationId xmlns:a16="http://schemas.microsoft.com/office/drawing/2014/main" id="{6C755B82-7614-6D7B-C675-DBB8E533F4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661"/>
          <a:stretch/>
        </p:blipFill>
        <p:spPr bwMode="auto">
          <a:xfrm>
            <a:off x="399655" y="2533987"/>
            <a:ext cx="11061693" cy="2752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nut 11">
            <a:extLst>
              <a:ext uri="{FF2B5EF4-FFF2-40B4-BE49-F238E27FC236}">
                <a16:creationId xmlns:a16="http://schemas.microsoft.com/office/drawing/2014/main" id="{72073F6D-7DB3-003B-97B9-B383BC2E4F34}"/>
              </a:ext>
            </a:extLst>
          </p:cNvPr>
          <p:cNvSpPr/>
          <p:nvPr/>
        </p:nvSpPr>
        <p:spPr>
          <a:xfrm>
            <a:off x="9842098" y="3283708"/>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4" name="Donut 13">
            <a:extLst>
              <a:ext uri="{FF2B5EF4-FFF2-40B4-BE49-F238E27FC236}">
                <a16:creationId xmlns:a16="http://schemas.microsoft.com/office/drawing/2014/main" id="{6E351D7A-8248-1B64-3A89-2D2803871F2A}"/>
              </a:ext>
            </a:extLst>
          </p:cNvPr>
          <p:cNvSpPr/>
          <p:nvPr/>
        </p:nvSpPr>
        <p:spPr>
          <a:xfrm>
            <a:off x="9829800" y="4831340"/>
            <a:ext cx="914400" cy="550261"/>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6" name="Donut 15">
            <a:extLst>
              <a:ext uri="{FF2B5EF4-FFF2-40B4-BE49-F238E27FC236}">
                <a16:creationId xmlns:a16="http://schemas.microsoft.com/office/drawing/2014/main" id="{32B782FC-32E3-BCBB-92E1-63503930D48E}"/>
              </a:ext>
            </a:extLst>
          </p:cNvPr>
          <p:cNvSpPr/>
          <p:nvPr/>
        </p:nvSpPr>
        <p:spPr>
          <a:xfrm>
            <a:off x="5334000" y="3821690"/>
            <a:ext cx="914400" cy="55026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5" name="Right Arrow 14">
            <a:extLst>
              <a:ext uri="{FF2B5EF4-FFF2-40B4-BE49-F238E27FC236}">
                <a16:creationId xmlns:a16="http://schemas.microsoft.com/office/drawing/2014/main" id="{9F8CE2C6-C8FA-1329-BD7F-2E8ACF1FD2D9}"/>
              </a:ext>
            </a:extLst>
          </p:cNvPr>
          <p:cNvSpPr/>
          <p:nvPr/>
        </p:nvSpPr>
        <p:spPr>
          <a:xfrm rot="2923091">
            <a:off x="8439149" y="2555645"/>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8" name="Right Arrow 17">
            <a:extLst>
              <a:ext uri="{FF2B5EF4-FFF2-40B4-BE49-F238E27FC236}">
                <a16:creationId xmlns:a16="http://schemas.microsoft.com/office/drawing/2014/main" id="{4BFCF614-CDE0-42BD-5D91-3EF6FA8A561A}"/>
              </a:ext>
            </a:extLst>
          </p:cNvPr>
          <p:cNvSpPr/>
          <p:nvPr/>
        </p:nvSpPr>
        <p:spPr>
          <a:xfrm rot="19363447">
            <a:off x="8296909" y="5656407"/>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Right Arrow 18">
            <a:extLst>
              <a:ext uri="{FF2B5EF4-FFF2-40B4-BE49-F238E27FC236}">
                <a16:creationId xmlns:a16="http://schemas.microsoft.com/office/drawing/2014/main" id="{43EDD3A4-F08F-9C6A-57CE-6996AD3FFA70}"/>
              </a:ext>
            </a:extLst>
          </p:cNvPr>
          <p:cNvSpPr/>
          <p:nvPr/>
        </p:nvSpPr>
        <p:spPr>
          <a:xfrm rot="18671667">
            <a:off x="3860795" y="4800479"/>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98610694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173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22DD3658-F79E-43A0-AA5B-39D1232E8064}"/>
              </a:ext>
            </a:extLst>
          </p:cNvPr>
          <p:cNvSpPr txBox="1">
            <a:spLocks/>
          </p:cNvSpPr>
          <p:nvPr/>
        </p:nvSpPr>
        <p:spPr>
          <a:xfrm>
            <a:off x="887214" y="11897"/>
            <a:ext cx="103141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a:t>
            </a:r>
          </a:p>
        </p:txBody>
      </p:sp>
      <p:sp>
        <p:nvSpPr>
          <p:cNvPr id="14" name="Rectangle 13">
            <a:extLst>
              <a:ext uri="{FF2B5EF4-FFF2-40B4-BE49-F238E27FC236}">
                <a16:creationId xmlns:a16="http://schemas.microsoft.com/office/drawing/2014/main" id="{39418E7C-57A8-5073-0102-7C43CDBC167D}"/>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Transformation </a:t>
            </a:r>
          </a:p>
        </p:txBody>
      </p:sp>
      <p:pic>
        <p:nvPicPr>
          <p:cNvPr id="16" name="Picture 2">
            <a:extLst>
              <a:ext uri="{FF2B5EF4-FFF2-40B4-BE49-F238E27FC236}">
                <a16:creationId xmlns:a16="http://schemas.microsoft.com/office/drawing/2014/main" id="{F5C43ACC-4E13-B449-60CC-9587A719BB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372"/>
          <a:stretch/>
        </p:blipFill>
        <p:spPr bwMode="auto">
          <a:xfrm>
            <a:off x="423367" y="1817946"/>
            <a:ext cx="10883768" cy="78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C1A67CDD-B4E3-F0E3-4347-7DA3D1FEB1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574" b="52869"/>
          <a:stretch/>
        </p:blipFill>
        <p:spPr bwMode="auto">
          <a:xfrm>
            <a:off x="423368" y="2602522"/>
            <a:ext cx="10883767" cy="371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onut 18">
            <a:extLst>
              <a:ext uri="{FF2B5EF4-FFF2-40B4-BE49-F238E27FC236}">
                <a16:creationId xmlns:a16="http://schemas.microsoft.com/office/drawing/2014/main" id="{A9E3FD94-010C-8378-FF37-4B761EE71C09}"/>
              </a:ext>
            </a:extLst>
          </p:cNvPr>
          <p:cNvSpPr/>
          <p:nvPr/>
        </p:nvSpPr>
        <p:spPr>
          <a:xfrm>
            <a:off x="5276850" y="2963394"/>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4D47E481-C993-2AB0-F716-733D52473E84}"/>
              </a:ext>
            </a:extLst>
          </p:cNvPr>
          <p:cNvSpPr/>
          <p:nvPr/>
        </p:nvSpPr>
        <p:spPr>
          <a:xfrm rot="18412902">
            <a:off x="3962399" y="4109401"/>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21" name="Donut 20">
            <a:extLst>
              <a:ext uri="{FF2B5EF4-FFF2-40B4-BE49-F238E27FC236}">
                <a16:creationId xmlns:a16="http://schemas.microsoft.com/office/drawing/2014/main" id="{985C2582-F857-434A-04EC-C3AC367265F1}"/>
              </a:ext>
            </a:extLst>
          </p:cNvPr>
          <p:cNvSpPr/>
          <p:nvPr/>
        </p:nvSpPr>
        <p:spPr>
          <a:xfrm>
            <a:off x="8301530" y="2947864"/>
            <a:ext cx="914400" cy="55026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2" name="Right Arrow 21">
            <a:extLst>
              <a:ext uri="{FF2B5EF4-FFF2-40B4-BE49-F238E27FC236}">
                <a16:creationId xmlns:a16="http://schemas.microsoft.com/office/drawing/2014/main" id="{2DEDC75B-FFBB-C744-E81C-65D068F4AFE0}"/>
              </a:ext>
            </a:extLst>
          </p:cNvPr>
          <p:cNvSpPr/>
          <p:nvPr/>
        </p:nvSpPr>
        <p:spPr>
          <a:xfrm rot="18671667">
            <a:off x="6941181" y="4076510"/>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23" name="Donut 22">
            <a:extLst>
              <a:ext uri="{FF2B5EF4-FFF2-40B4-BE49-F238E27FC236}">
                <a16:creationId xmlns:a16="http://schemas.microsoft.com/office/drawing/2014/main" id="{CC185213-9802-D530-D2DA-D4E9DC23E687}"/>
              </a:ext>
            </a:extLst>
          </p:cNvPr>
          <p:cNvSpPr/>
          <p:nvPr/>
        </p:nvSpPr>
        <p:spPr>
          <a:xfrm>
            <a:off x="9745861" y="3043115"/>
            <a:ext cx="914400" cy="385886"/>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4" name="Right Arrow 23">
            <a:extLst>
              <a:ext uri="{FF2B5EF4-FFF2-40B4-BE49-F238E27FC236}">
                <a16:creationId xmlns:a16="http://schemas.microsoft.com/office/drawing/2014/main" id="{36C306EC-D765-0524-4528-AEC83594701A}"/>
              </a:ext>
            </a:extLst>
          </p:cNvPr>
          <p:cNvSpPr/>
          <p:nvPr/>
        </p:nvSpPr>
        <p:spPr>
          <a:xfrm rot="15214711">
            <a:off x="9763712" y="4247002"/>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327878293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Consumption</a:t>
            </a: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4" y="11897"/>
            <a:ext cx="10580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 </a:t>
            </a:r>
          </a:p>
        </p:txBody>
      </p:sp>
      <p:pic>
        <p:nvPicPr>
          <p:cNvPr id="14" name="Picture 2">
            <a:extLst>
              <a:ext uri="{FF2B5EF4-FFF2-40B4-BE49-F238E27FC236}">
                <a16:creationId xmlns:a16="http://schemas.microsoft.com/office/drawing/2014/main" id="{3DB67D8B-9EDE-F31D-FC99-4FDC75BD4F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372"/>
          <a:stretch/>
        </p:blipFill>
        <p:spPr bwMode="auto">
          <a:xfrm>
            <a:off x="4688857" y="1332380"/>
            <a:ext cx="6615928" cy="479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557E974A-4E89-237B-78B2-D99F75B1D6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254" b="-1"/>
          <a:stretch/>
        </p:blipFill>
        <p:spPr bwMode="auto">
          <a:xfrm>
            <a:off x="4688857" y="1811500"/>
            <a:ext cx="6606985" cy="4483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nut 14">
            <a:extLst>
              <a:ext uri="{FF2B5EF4-FFF2-40B4-BE49-F238E27FC236}">
                <a16:creationId xmlns:a16="http://schemas.microsoft.com/office/drawing/2014/main" id="{49894197-F170-B3CA-859A-233B34F0ED2B}"/>
              </a:ext>
            </a:extLst>
          </p:cNvPr>
          <p:cNvSpPr/>
          <p:nvPr/>
        </p:nvSpPr>
        <p:spPr>
          <a:xfrm>
            <a:off x="7458949" y="2486472"/>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6" name="Right Arrow 15">
            <a:extLst>
              <a:ext uri="{FF2B5EF4-FFF2-40B4-BE49-F238E27FC236}">
                <a16:creationId xmlns:a16="http://schemas.microsoft.com/office/drawing/2014/main" id="{5D870B1A-8D83-AB6D-36E3-67AC4F0E7630}"/>
              </a:ext>
            </a:extLst>
          </p:cNvPr>
          <p:cNvSpPr/>
          <p:nvPr/>
        </p:nvSpPr>
        <p:spPr>
          <a:xfrm rot="18412902">
            <a:off x="6238361" y="3645915"/>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7" name="Donut 16">
            <a:extLst>
              <a:ext uri="{FF2B5EF4-FFF2-40B4-BE49-F238E27FC236}">
                <a16:creationId xmlns:a16="http://schemas.microsoft.com/office/drawing/2014/main" id="{74415A55-5720-FDCE-6CDD-55E4417D473E}"/>
              </a:ext>
            </a:extLst>
          </p:cNvPr>
          <p:cNvSpPr/>
          <p:nvPr/>
        </p:nvSpPr>
        <p:spPr>
          <a:xfrm>
            <a:off x="8477249" y="5383839"/>
            <a:ext cx="696199" cy="42641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8" name="Right Arrow 17">
            <a:extLst>
              <a:ext uri="{FF2B5EF4-FFF2-40B4-BE49-F238E27FC236}">
                <a16:creationId xmlns:a16="http://schemas.microsoft.com/office/drawing/2014/main" id="{FCA89924-95EC-6CDC-F0A0-EB197809B482}"/>
              </a:ext>
            </a:extLst>
          </p:cNvPr>
          <p:cNvSpPr/>
          <p:nvPr/>
        </p:nvSpPr>
        <p:spPr>
          <a:xfrm rot="6358663">
            <a:off x="8365743" y="4261996"/>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Donut 18">
            <a:extLst>
              <a:ext uri="{FF2B5EF4-FFF2-40B4-BE49-F238E27FC236}">
                <a16:creationId xmlns:a16="http://schemas.microsoft.com/office/drawing/2014/main" id="{91AD7272-634E-573C-82E5-FB8BB6E55FE7}"/>
              </a:ext>
            </a:extLst>
          </p:cNvPr>
          <p:cNvSpPr/>
          <p:nvPr/>
        </p:nvSpPr>
        <p:spPr>
          <a:xfrm>
            <a:off x="10344149" y="5082584"/>
            <a:ext cx="561765" cy="426410"/>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2B48717A-9508-396B-27EE-B016BFD5995B}"/>
              </a:ext>
            </a:extLst>
          </p:cNvPr>
          <p:cNvSpPr/>
          <p:nvPr/>
        </p:nvSpPr>
        <p:spPr>
          <a:xfrm rot="7114784">
            <a:off x="10466686" y="4120972"/>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17407066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4" y="11897"/>
            <a:ext cx="10580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 </a:t>
            </a:r>
          </a:p>
        </p:txBody>
      </p:sp>
      <p:pic>
        <p:nvPicPr>
          <p:cNvPr id="4" name="Picture 3">
            <a:extLst>
              <a:ext uri="{FF2B5EF4-FFF2-40B4-BE49-F238E27FC236}">
                <a16:creationId xmlns:a16="http://schemas.microsoft.com/office/drawing/2014/main" id="{3820C78E-B28D-834A-83D8-A5C585DB5D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0398"/>
          <a:stretch/>
        </p:blipFill>
        <p:spPr bwMode="auto">
          <a:xfrm>
            <a:off x="805557" y="1894531"/>
            <a:ext cx="10580885" cy="4029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sp>
        <p:nvSpPr>
          <p:cNvPr id="16" name="Right Arrow 15">
            <a:extLst>
              <a:ext uri="{FF2B5EF4-FFF2-40B4-BE49-F238E27FC236}">
                <a16:creationId xmlns:a16="http://schemas.microsoft.com/office/drawing/2014/main" id="{5D870B1A-8D83-AB6D-36E3-67AC4F0E7630}"/>
              </a:ext>
            </a:extLst>
          </p:cNvPr>
          <p:cNvSpPr/>
          <p:nvPr/>
        </p:nvSpPr>
        <p:spPr>
          <a:xfrm rot="13731669">
            <a:off x="2180710" y="5333642"/>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5" name="Donut 14">
            <a:extLst>
              <a:ext uri="{FF2B5EF4-FFF2-40B4-BE49-F238E27FC236}">
                <a16:creationId xmlns:a16="http://schemas.microsoft.com/office/drawing/2014/main" id="{49894197-F170-B3CA-859A-233B34F0ED2B}"/>
              </a:ext>
            </a:extLst>
          </p:cNvPr>
          <p:cNvSpPr/>
          <p:nvPr/>
        </p:nvSpPr>
        <p:spPr>
          <a:xfrm>
            <a:off x="760976" y="4444409"/>
            <a:ext cx="1714499" cy="275175"/>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8" name="Right Arrow 17">
            <a:extLst>
              <a:ext uri="{FF2B5EF4-FFF2-40B4-BE49-F238E27FC236}">
                <a16:creationId xmlns:a16="http://schemas.microsoft.com/office/drawing/2014/main" id="{FCA89924-95EC-6CDC-F0A0-EB197809B482}"/>
              </a:ext>
            </a:extLst>
          </p:cNvPr>
          <p:cNvSpPr/>
          <p:nvPr/>
        </p:nvSpPr>
        <p:spPr>
          <a:xfrm rot="7822266">
            <a:off x="6049946" y="3530679"/>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7" name="Donut 16">
            <a:extLst>
              <a:ext uri="{FF2B5EF4-FFF2-40B4-BE49-F238E27FC236}">
                <a16:creationId xmlns:a16="http://schemas.microsoft.com/office/drawing/2014/main" id="{74415A55-5720-FDCE-6CDD-55E4417D473E}"/>
              </a:ext>
            </a:extLst>
          </p:cNvPr>
          <p:cNvSpPr/>
          <p:nvPr/>
        </p:nvSpPr>
        <p:spPr>
          <a:xfrm>
            <a:off x="5746870" y="4437349"/>
            <a:ext cx="696199" cy="275176"/>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2B48717A-9508-396B-27EE-B016BFD5995B}"/>
              </a:ext>
            </a:extLst>
          </p:cNvPr>
          <p:cNvSpPr/>
          <p:nvPr/>
        </p:nvSpPr>
        <p:spPr>
          <a:xfrm rot="7114784">
            <a:off x="10144552" y="3475154"/>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Donut 18">
            <a:extLst>
              <a:ext uri="{FF2B5EF4-FFF2-40B4-BE49-F238E27FC236}">
                <a16:creationId xmlns:a16="http://schemas.microsoft.com/office/drawing/2014/main" id="{91AD7272-634E-573C-82E5-FB8BB6E55FE7}"/>
              </a:ext>
            </a:extLst>
          </p:cNvPr>
          <p:cNvSpPr/>
          <p:nvPr/>
        </p:nvSpPr>
        <p:spPr>
          <a:xfrm>
            <a:off x="10159504" y="4439644"/>
            <a:ext cx="561765" cy="275176"/>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Tree>
    <p:extLst>
      <p:ext uri="{BB962C8B-B14F-4D97-AF65-F5344CB8AC3E}">
        <p14:creationId xmlns:p14="http://schemas.microsoft.com/office/powerpoint/2010/main" val="370957972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Commodity balances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5.4 Energy vs commodity balance</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10602433" cy="4351338"/>
          </a:xfrm>
        </p:spPr>
        <p:txBody>
          <a:bodyPr vert="horz" lIns="91440" tIns="45720" rIns="91440" bIns="45720" rtlCol="0" anchor="t">
            <a:normAutofit/>
          </a:bodyPr>
          <a:lstStyle/>
          <a:p>
            <a:pPr marL="0" indent="0">
              <a:lnSpc>
                <a:spcPct val="100000"/>
              </a:lnSpc>
              <a:buNone/>
            </a:pPr>
            <a:r>
              <a:rPr lang="en-GB" sz="2000" dirty="0">
                <a:latin typeface="Open Sans"/>
                <a:ea typeface="Open Sans" panose="020B0606030504020204" pitchFamily="34" charset="0"/>
                <a:cs typeface="Open Sans" panose="020B0606030504020204" pitchFamily="34" charset="0"/>
              </a:rPr>
              <a:t>An energy balance focuses on energy flows from its starting point down to consumption, providing information of how various energy products are supplied, transformed, and consumed, indicating changes that happen to the various energy products. </a:t>
            </a:r>
          </a:p>
          <a:p>
            <a:pPr marL="0" indent="0">
              <a:lnSpc>
                <a:spcPct val="100000"/>
              </a:lnSpc>
              <a:buNone/>
            </a:pPr>
            <a:endParaRPr lang="en-GB" sz="20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2000" dirty="0">
                <a:latin typeface="Open Sans"/>
                <a:ea typeface="Open Sans" panose="020B0606030504020204" pitchFamily="34" charset="0"/>
                <a:cs typeface="Open Sans" panose="020B0606030504020204" pitchFamily="34" charset="0"/>
              </a:rPr>
              <a:t>Differently, commodity balances focus on flows of a single energy product, providing information of how a single energy product is supplied, transformed, and consumed, indicating changes that happen to the single product. </a:t>
            </a:r>
          </a:p>
          <a:p>
            <a:pPr marL="0" indent="0">
              <a:lnSpc>
                <a:spcPct val="100000"/>
              </a:lnSpc>
              <a:buNone/>
            </a:pPr>
            <a:endParaRPr lang="en-GB" sz="20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2000" dirty="0">
                <a:latin typeface="Open Sans"/>
                <a:ea typeface="Open Sans" panose="020B0606030504020204" pitchFamily="34" charset="0"/>
                <a:cs typeface="Open Sans" panose="020B0606030504020204" pitchFamily="34" charset="0"/>
              </a:rPr>
              <a:t>A commodity balance is thus a combination of all the commodity balances of a given country.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732578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Commodity balances table and limits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5.4 Energy vs commodity balance</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5257799" cy="4351338"/>
          </a:xfrm>
        </p:spPr>
        <p:txBody>
          <a:bodyPr vert="horz" lIns="91440" tIns="45720" rIns="91440" bIns="45720" rtlCol="0" anchor="t">
            <a:normAutofit fontScale="92500" lnSpcReduction="20000"/>
          </a:bodyPr>
          <a:lstStyle/>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table on the right is an example of a commodity balance. </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Put simply, a commodity balance displays the different flows of a single energy product. </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limitations of a commodity balance are:</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units/calorific values; makes it difficult to compare commodities</a:t>
            </a:r>
          </a:p>
          <a:p>
            <a:pPr lvl="1">
              <a:lnSpc>
                <a:spcPct val="100000"/>
              </a:lnSpc>
            </a:pPr>
            <a:r>
              <a:rPr lang="en-US" sz="1600" dirty="0">
                <a:latin typeface="Open Sans" panose="020B0606030504020204" pitchFamily="34" charset="0"/>
                <a:ea typeface="Open Sans" panose="020B0606030504020204" pitchFamily="34" charset="0"/>
                <a:cs typeface="Open Sans" panose="020B0606030504020204" pitchFamily="34" charset="0"/>
              </a:rPr>
              <a:t>E.g. motor gasoline measure in thousand metric tons, natural gas measured in terajoules </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Production of secondary energy commodities are double counted  </a:t>
            </a:r>
          </a:p>
        </p:txBody>
      </p:sp>
      <p:pic>
        <p:nvPicPr>
          <p:cNvPr id="2" name="Picture 1">
            <a:extLst>
              <a:ext uri="{FF2B5EF4-FFF2-40B4-BE49-F238E27FC236}">
                <a16:creationId xmlns:a16="http://schemas.microsoft.com/office/drawing/2014/main" id="{2FA07975-2FA0-4488-F75C-0218F4437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55328"/>
            <a:ext cx="5587363" cy="2993230"/>
          </a:xfrm>
          <a:prstGeom prst="rect">
            <a:avLst/>
          </a:prstGeom>
        </p:spPr>
      </p:pic>
    </p:spTree>
    <p:extLst>
      <p:ext uri="{BB962C8B-B14F-4D97-AF65-F5344CB8AC3E}">
        <p14:creationId xmlns:p14="http://schemas.microsoft.com/office/powerpoint/2010/main" val="208995185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Commodity Balance Blocks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Energy vs commodity balance</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3753743651"/>
              </p:ext>
            </p:extLst>
          </p:nvPr>
        </p:nvGraphicFramePr>
        <p:xfrm>
          <a:off x="438150" y="2016125"/>
          <a:ext cx="110490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76878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91C2E65F-545A-3D4A-8140-93C0D35503D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0C7CAE54-6FC2-47D6-A148-C84CFB31BFDE}"/>
              </a:ext>
            </a:extLst>
          </p:cNvPr>
          <p:cNvSpPr txBox="1"/>
          <p:nvPr/>
        </p:nvSpPr>
        <p:spPr>
          <a:xfrm>
            <a:off x="8834546" y="4692435"/>
            <a:ext cx="2992083"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800" dirty="0">
                <a:solidFill>
                  <a:schemeClr val="bg1"/>
                </a:solidFill>
                <a:latin typeface="Open Sans"/>
                <a:ea typeface="+mn-lt"/>
                <a:cs typeface="+mn-lt"/>
              </a:rPr>
              <a:t>Collett, K.A., Charbonnier F., Ahsan A., Halloran C., Vijay, A., </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Hasanovic S., </a:t>
            </a:r>
            <a:r>
              <a:rPr lang="en-US" sz="800" dirty="0" err="1">
                <a:solidFill>
                  <a:schemeClr val="bg1"/>
                </a:solidFill>
                <a:latin typeface="Open Sans"/>
                <a:ea typeface="+mn-lt"/>
                <a:cs typeface="+mn-lt"/>
              </a:rPr>
              <a:t>Gritsevskyi</a:t>
            </a:r>
            <a:r>
              <a:rPr lang="en-US" sz="800" dirty="0">
                <a:solidFill>
                  <a:schemeClr val="bg1"/>
                </a:solidFill>
                <a:latin typeface="Open Sans"/>
                <a:ea typeface="+mn-lt"/>
                <a:cs typeface="+mn-lt"/>
              </a:rPr>
              <a:t> A, </a:t>
            </a:r>
            <a:r>
              <a:rPr lang="en-US" sz="800" dirty="0" err="1">
                <a:solidFill>
                  <a:schemeClr val="bg1"/>
                </a:solidFill>
                <a:latin typeface="Open Sans"/>
                <a:ea typeface="+mn-lt"/>
                <a:cs typeface="+mn-lt"/>
              </a:rPr>
              <a:t>Stankeviciute</a:t>
            </a:r>
            <a:r>
              <a:rPr lang="en-US" sz="800" dirty="0">
                <a:solidFill>
                  <a:schemeClr val="bg1"/>
                </a:solidFill>
                <a:latin typeface="Open Sans"/>
                <a:ea typeface="+mn-lt"/>
                <a:cs typeface="+mn-lt"/>
              </a:rPr>
              <a:t> L., </a:t>
            </a:r>
            <a:br>
              <a:rPr lang="en-US" sz="800" dirty="0">
                <a:solidFill>
                  <a:schemeClr val="bg1"/>
                </a:solidFill>
                <a:latin typeface="Open Sans"/>
                <a:ea typeface="+mn-lt"/>
                <a:cs typeface="+mn-lt"/>
              </a:rPr>
            </a:br>
            <a:r>
              <a:rPr lang="en-US" sz="800" dirty="0">
                <a:solidFill>
                  <a:schemeClr val="bg1"/>
                </a:solidFill>
                <a:latin typeface="Open Sans"/>
                <a:ea typeface="+mn-lt"/>
                <a:cs typeface="+mn-lt"/>
              </a:rPr>
              <a:t>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2021. Lecture 4: Introduction to Energy Balance Studio, Energy Balance Studio. Release Version 1.0.  [online presentation]. Climate Compatible Growth </a:t>
            </a:r>
            <a:br>
              <a:rPr lang="en-US" sz="800" dirty="0">
                <a:solidFill>
                  <a:schemeClr val="bg1"/>
                </a:solidFill>
                <a:latin typeface="Open Sans"/>
                <a:ea typeface="+mn-lt"/>
                <a:cs typeface="+mn-lt"/>
              </a:rPr>
            </a:br>
            <a:r>
              <a:rPr lang="en-US" sz="800" dirty="0">
                <a:solidFill>
                  <a:schemeClr val="bg1"/>
                </a:solidFill>
                <a:latin typeface="Open Sans"/>
                <a:ea typeface="+mn-lt"/>
                <a:cs typeface="+mn-lt"/>
              </a:rPr>
              <a:t>Programme and International Atomic Energy Agency.</a:t>
            </a:r>
            <a:endParaRPr lang="en-US" sz="800" dirty="0">
              <a:solidFill>
                <a:schemeClr val="bg1"/>
              </a:solidFill>
              <a:cs typeface="Calibri"/>
            </a:endParaRPr>
          </a:p>
        </p:txBody>
      </p:sp>
      <p:sp>
        <p:nvSpPr>
          <p:cNvPr id="6" name="TextBox 3">
            <a:extLst>
              <a:ext uri="{FF2B5EF4-FFF2-40B4-BE49-F238E27FC236}">
                <a16:creationId xmlns:a16="http://schemas.microsoft.com/office/drawing/2014/main" id="{61E76528-6BDB-451B-903B-816A1D4D901A}"/>
              </a:ext>
            </a:extLst>
          </p:cNvPr>
          <p:cNvSpPr txBox="1"/>
          <p:nvPr/>
        </p:nvSpPr>
        <p:spPr>
          <a:xfrm>
            <a:off x="9899301" y="5905083"/>
            <a:ext cx="204232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grpSp>
        <p:nvGrpSpPr>
          <p:cNvPr id="7" name="Group 6">
            <a:extLst>
              <a:ext uri="{FF2B5EF4-FFF2-40B4-BE49-F238E27FC236}">
                <a16:creationId xmlns:a16="http://schemas.microsoft.com/office/drawing/2014/main" id="{B440F110-5747-FD4D-8D03-100C13EF6F6D}"/>
              </a:ext>
            </a:extLst>
          </p:cNvPr>
          <p:cNvGrpSpPr/>
          <p:nvPr/>
        </p:nvGrpSpPr>
        <p:grpSpPr>
          <a:xfrm>
            <a:off x="3339465" y="4133635"/>
            <a:ext cx="1877504" cy="558800"/>
            <a:chOff x="929196" y="5461000"/>
            <a:chExt cx="1877504" cy="558800"/>
          </a:xfrm>
        </p:grpSpPr>
        <p:sp>
          <p:nvSpPr>
            <p:cNvPr id="8" name="Rounded Rectangle 7">
              <a:hlinkClick r:id="rId4"/>
              <a:extLst>
                <a:ext uri="{FF2B5EF4-FFF2-40B4-BE49-F238E27FC236}">
                  <a16:creationId xmlns:a16="http://schemas.microsoft.com/office/drawing/2014/main" id="{F0824D5E-3C7B-C64F-8B4D-314A54E70C2D}"/>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81EC1B-96A9-E342-9CB6-1E4C44E18899}"/>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1" name="Rounded Rectangle 10">
              <a:hlinkClick r:id="rId5"/>
              <a:extLst>
                <a:ext uri="{FF2B5EF4-FFF2-40B4-BE49-F238E27FC236}">
                  <a16:creationId xmlns:a16="http://schemas.microsoft.com/office/drawing/2014/main" id="{E2DEF96F-A7E4-1644-A103-94912BDE66CF}"/>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577324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B0B04065-EC1C-43C9-BE37-126D8FFC947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1" y="1425005"/>
            <a:ext cx="5911601" cy="349027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1000"/>
              </a:spcBef>
            </a:pP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By the end of this lecture, you will be able to:</a:t>
            </a:r>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1000"/>
              </a:spcBef>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ILO1:  Understand energy balance fundamentals </a:t>
            </a:r>
          </a:p>
          <a:p>
            <a:pPr marL="342900" indent="-342900">
              <a:lnSpc>
                <a:spcPct val="120000"/>
              </a:lnSpc>
              <a:spcBef>
                <a:spcPts val="1000"/>
              </a:spcBef>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ILO2:  Check energy balances</a:t>
            </a:r>
          </a:p>
          <a:p>
            <a:pPr marL="342900" indent="-342900" algn="l">
              <a:lnSpc>
                <a:spcPct val="120000"/>
              </a:lnSpc>
              <a:spcBef>
                <a:spcPts val="1000"/>
              </a:spcBef>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ILO3:  Understand an energy balance sheet from Energy Balance Studio </a:t>
            </a:r>
          </a:p>
          <a:p>
            <a:pPr marL="342900" indent="-342900">
              <a:lnSpc>
                <a:spcPct val="120000"/>
              </a:lnSpc>
              <a:spcBef>
                <a:spcPts val="1000"/>
              </a:spcBef>
              <a:buFontTx/>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ILO4:  Differentiate between an energy balance and a commodity balance </a:t>
            </a:r>
          </a:p>
          <a:p>
            <a:pPr algn="l">
              <a:lnSpc>
                <a:spcPct val="120000"/>
              </a:lnSpc>
              <a:spcBef>
                <a:spcPts val="1000"/>
              </a:spcBef>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oogle Shape;101;p15">
            <a:extLst>
              <a:ext uri="{FF2B5EF4-FFF2-40B4-BE49-F238E27FC236}">
                <a16:creationId xmlns:a16="http://schemas.microsoft.com/office/drawing/2014/main" id="{90CEB40C-2D8B-9947-A900-6C9D643A7745}"/>
              </a:ext>
            </a:extLst>
          </p:cNvPr>
          <p:cNvGrpSpPr/>
          <p:nvPr/>
        </p:nvGrpSpPr>
        <p:grpSpPr>
          <a:xfrm>
            <a:off x="6982069" y="2038200"/>
            <a:ext cx="4679624" cy="3263733"/>
            <a:chOff x="5322277" y="1528650"/>
            <a:chExt cx="3509718" cy="2447800"/>
          </a:xfrm>
        </p:grpSpPr>
        <p:sp>
          <p:nvSpPr>
            <p:cNvPr id="12" name="Google Shape;102;p15">
              <a:extLst>
                <a:ext uri="{FF2B5EF4-FFF2-40B4-BE49-F238E27FC236}">
                  <a16:creationId xmlns:a16="http://schemas.microsoft.com/office/drawing/2014/main" id="{EEAF5B26-2FF6-C849-A3DA-3CE53B9EDFB7}"/>
                </a:ext>
              </a:extLst>
            </p:cNvPr>
            <p:cNvSpPr/>
            <p:nvPr/>
          </p:nvSpPr>
          <p:spPr>
            <a:xfrm>
              <a:off x="5322277" y="15286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0" dirty="0">
                  <a:latin typeface="Open Sans" panose="020B0606030504020204" pitchFamily="34" charset="0"/>
                  <a:cs typeface="Open Sans" panose="020B0606030504020204" pitchFamily="34" charset="0"/>
                </a:rPr>
                <a:t>5.1. Energy balance fundamentals</a:t>
              </a:r>
              <a:endParaRPr sz="2130" dirty="0">
                <a:latin typeface="Open Sans" panose="020B0606030504020204" pitchFamily="34" charset="0"/>
                <a:cs typeface="Open Sans" panose="020B0606030504020204" pitchFamily="34" charset="0"/>
              </a:endParaRPr>
            </a:p>
          </p:txBody>
        </p:sp>
        <p:sp>
          <p:nvSpPr>
            <p:cNvPr id="13" name="Google Shape;103;p15">
              <a:extLst>
                <a:ext uri="{FF2B5EF4-FFF2-40B4-BE49-F238E27FC236}">
                  <a16:creationId xmlns:a16="http://schemas.microsoft.com/office/drawing/2014/main" id="{F2523ED8-70AE-8343-B6DD-9B6BAD068908}"/>
                </a:ext>
              </a:extLst>
            </p:cNvPr>
            <p:cNvSpPr/>
            <p:nvPr/>
          </p:nvSpPr>
          <p:spPr>
            <a:xfrm>
              <a:off x="5322277" y="22123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5.2. Check energy balances</a:t>
              </a:r>
              <a:endParaRPr sz="2133" dirty="0">
                <a:latin typeface="Open Sans" panose="020B0606030504020204" pitchFamily="34" charset="0"/>
                <a:cs typeface="Open Sans" panose="020B0606030504020204" pitchFamily="34" charset="0"/>
              </a:endParaRPr>
            </a:p>
          </p:txBody>
        </p:sp>
        <p:sp>
          <p:nvSpPr>
            <p:cNvPr id="14" name="Google Shape;104;p15">
              <a:extLst>
                <a:ext uri="{FF2B5EF4-FFF2-40B4-BE49-F238E27FC236}">
                  <a16:creationId xmlns:a16="http://schemas.microsoft.com/office/drawing/2014/main" id="{8A6FDC24-F5C8-3940-BE0A-3CAE119250A8}"/>
                </a:ext>
              </a:extLst>
            </p:cNvPr>
            <p:cNvSpPr/>
            <p:nvPr/>
          </p:nvSpPr>
          <p:spPr>
            <a:xfrm>
              <a:off x="5322277" y="2861138"/>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5.3. EBS generated balance sheet</a:t>
              </a:r>
              <a:endParaRPr sz="2133" dirty="0">
                <a:latin typeface="Open Sans" panose="020B0606030504020204" pitchFamily="34" charset="0"/>
                <a:cs typeface="Open Sans" panose="020B0606030504020204" pitchFamily="34" charset="0"/>
              </a:endParaRPr>
            </a:p>
          </p:txBody>
        </p:sp>
        <p:sp>
          <p:nvSpPr>
            <p:cNvPr id="15" name="Google Shape;105;p15">
              <a:extLst>
                <a:ext uri="{FF2B5EF4-FFF2-40B4-BE49-F238E27FC236}">
                  <a16:creationId xmlns:a16="http://schemas.microsoft.com/office/drawing/2014/main" id="{670FAB7E-38BE-EF4A-B0ED-7B8F0EA35FAB}"/>
                </a:ext>
              </a:extLst>
            </p:cNvPr>
            <p:cNvSpPr/>
            <p:nvPr/>
          </p:nvSpPr>
          <p:spPr>
            <a:xfrm>
              <a:off x="5322277" y="35099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5.4. Energy vs commodity balance </a:t>
              </a:r>
              <a:endParaRPr sz="2133" dirty="0">
                <a:latin typeface="Open Sans" panose="020B0606030504020204" pitchFamily="34" charset="0"/>
                <a:cs typeface="Open Sans" panose="020B0606030504020204" pitchFamily="34" charset="0"/>
              </a:endParaRPr>
            </a:p>
          </p:txBody>
        </p:sp>
        <p:cxnSp>
          <p:nvCxnSpPr>
            <p:cNvPr id="16" name="Google Shape;106;p15">
              <a:extLst>
                <a:ext uri="{FF2B5EF4-FFF2-40B4-BE49-F238E27FC236}">
                  <a16:creationId xmlns:a16="http://schemas.microsoft.com/office/drawing/2014/main" id="{DBBCD670-C9B4-654E-AED6-635CFC338F7B}"/>
                </a:ext>
              </a:extLst>
            </p:cNvPr>
            <p:cNvCxnSpPr>
              <a:cxnSpLocks/>
              <a:stCxn id="12" idx="2"/>
              <a:endCxn id="13" idx="0"/>
            </p:cNvCxnSpPr>
            <p:nvPr/>
          </p:nvCxnSpPr>
          <p:spPr>
            <a:xfrm>
              <a:off x="7077136"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7" name="Google Shape;107;p15">
              <a:extLst>
                <a:ext uri="{FF2B5EF4-FFF2-40B4-BE49-F238E27FC236}">
                  <a16:creationId xmlns:a16="http://schemas.microsoft.com/office/drawing/2014/main" id="{07CB6B9F-4E3D-9F4E-B72C-D9AF2F5D4A75}"/>
                </a:ext>
              </a:extLst>
            </p:cNvPr>
            <p:cNvCxnSpPr>
              <a:cxnSpLocks/>
              <a:stCxn id="13" idx="2"/>
              <a:endCxn id="14" idx="0"/>
            </p:cNvCxnSpPr>
            <p:nvPr/>
          </p:nvCxnSpPr>
          <p:spPr>
            <a:xfrm>
              <a:off x="7077136" y="2678850"/>
              <a:ext cx="0" cy="182288"/>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108;p15">
              <a:extLst>
                <a:ext uri="{FF2B5EF4-FFF2-40B4-BE49-F238E27FC236}">
                  <a16:creationId xmlns:a16="http://schemas.microsoft.com/office/drawing/2014/main" id="{09FD14D7-B0BE-FD49-AB57-FEEADFB3D2F2}"/>
                </a:ext>
              </a:extLst>
            </p:cNvPr>
            <p:cNvCxnSpPr>
              <a:cxnSpLocks/>
              <a:stCxn id="14" idx="2"/>
              <a:endCxn id="15" idx="0"/>
            </p:cNvCxnSpPr>
            <p:nvPr/>
          </p:nvCxnSpPr>
          <p:spPr>
            <a:xfrm>
              <a:off x="7077136" y="3327638"/>
              <a:ext cx="0" cy="182312"/>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14116210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Energy Balance Sections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5.1 Energy Balance Fundamentals</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5546007" cy="4351338"/>
          </a:xfrm>
        </p:spPr>
        <p:txBody>
          <a:bodyPr vert="horz" lIns="91440" tIns="45720" rIns="91440" bIns="45720" rtlCol="0" anchor="t">
            <a:normAutofit/>
          </a:bodyPr>
          <a:lstStyle/>
          <a:p>
            <a:pPr marL="0" indent="0">
              <a:lnSpc>
                <a:spcPct val="100000"/>
              </a:lnSpc>
              <a:buNone/>
            </a:pPr>
            <a:r>
              <a:rPr lang="en-GB" sz="2000" dirty="0">
                <a:latin typeface="Open Sans"/>
                <a:ea typeface="Open Sans" panose="020B0606030504020204" pitchFamily="34" charset="0"/>
                <a:cs typeface="Open Sans" panose="020B0606030504020204" pitchFamily="34" charset="0"/>
              </a:rPr>
              <a:t>An energy balance has three main blocks (or sections) incorporated in it:</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supplies (top block),</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transformation (middle block),</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and non-energy consumption (bottom block).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12CF085B-3E30-F5AF-FCD1-4846B45909AE}"/>
              </a:ext>
            </a:extLst>
          </p:cNvPr>
          <p:cNvGrpSpPr/>
          <p:nvPr/>
        </p:nvGrpSpPr>
        <p:grpSpPr>
          <a:xfrm>
            <a:off x="6384207" y="1705749"/>
            <a:ext cx="3551189" cy="4395336"/>
            <a:chOff x="4800600" y="1295400"/>
            <a:chExt cx="4097358" cy="5334000"/>
          </a:xfrm>
        </p:grpSpPr>
        <p:sp>
          <p:nvSpPr>
            <p:cNvPr id="13" name="Rectangle 12">
              <a:extLst>
                <a:ext uri="{FF2B5EF4-FFF2-40B4-BE49-F238E27FC236}">
                  <a16:creationId xmlns:a16="http://schemas.microsoft.com/office/drawing/2014/main" id="{44E0A6F4-68D8-B27B-5CAA-AE46144F7D6F}"/>
                </a:ext>
              </a:extLst>
            </p:cNvPr>
            <p:cNvSpPr/>
            <p:nvPr/>
          </p:nvSpPr>
          <p:spPr>
            <a:xfrm>
              <a:off x="4800600" y="1295400"/>
              <a:ext cx="4082844" cy="304800"/>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600" dirty="0">
                  <a:solidFill>
                    <a:schemeClr val="bg1"/>
                  </a:solidFill>
                  <a:latin typeface="Open Sans"/>
                  <a:ea typeface="Open Sans" panose="020B0606030504020204" pitchFamily="34" charset="0"/>
                  <a:cs typeface="Open Sans" panose="020B0606030504020204" pitchFamily="34" charset="0"/>
                </a:rPr>
                <a:t>Energy forms</a:t>
              </a:r>
            </a:p>
          </p:txBody>
        </p:sp>
        <p:sp>
          <p:nvSpPr>
            <p:cNvPr id="14" name="Rectangle 13">
              <a:extLst>
                <a:ext uri="{FF2B5EF4-FFF2-40B4-BE49-F238E27FC236}">
                  <a16:creationId xmlns:a16="http://schemas.microsoft.com/office/drawing/2014/main" id="{9BB498F8-F84F-29E3-62FA-5F4B58A1E956}"/>
                </a:ext>
              </a:extLst>
            </p:cNvPr>
            <p:cNvSpPr/>
            <p:nvPr/>
          </p:nvSpPr>
          <p:spPr>
            <a:xfrm>
              <a:off x="5334000" y="1750786"/>
              <a:ext cx="3549444" cy="5969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supplies</a:t>
              </a:r>
            </a:p>
          </p:txBody>
        </p:sp>
        <p:sp>
          <p:nvSpPr>
            <p:cNvPr id="15" name="Rectangle 14">
              <a:extLst>
                <a:ext uri="{FF2B5EF4-FFF2-40B4-BE49-F238E27FC236}">
                  <a16:creationId xmlns:a16="http://schemas.microsoft.com/office/drawing/2014/main" id="{21AC295C-64A0-B81E-7445-D51636D44663}"/>
                </a:ext>
              </a:extLst>
            </p:cNvPr>
            <p:cNvSpPr/>
            <p:nvPr/>
          </p:nvSpPr>
          <p:spPr>
            <a:xfrm>
              <a:off x="5334000" y="2514600"/>
              <a:ext cx="3549444" cy="129540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transformation</a:t>
              </a:r>
            </a:p>
          </p:txBody>
        </p:sp>
        <p:sp>
          <p:nvSpPr>
            <p:cNvPr id="16" name="Rectangle 15">
              <a:extLst>
                <a:ext uri="{FF2B5EF4-FFF2-40B4-BE49-F238E27FC236}">
                  <a16:creationId xmlns:a16="http://schemas.microsoft.com/office/drawing/2014/main" id="{AADC7629-6F48-216D-2E85-E1953421A15C}"/>
                </a:ext>
              </a:extLst>
            </p:cNvPr>
            <p:cNvSpPr/>
            <p:nvPr/>
          </p:nvSpPr>
          <p:spPr>
            <a:xfrm>
              <a:off x="5334000" y="3962400"/>
              <a:ext cx="3563958" cy="26670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and non-energy consumption</a:t>
              </a:r>
            </a:p>
          </p:txBody>
        </p:sp>
        <p:sp>
          <p:nvSpPr>
            <p:cNvPr id="17" name="Rectangle 16">
              <a:extLst>
                <a:ext uri="{FF2B5EF4-FFF2-40B4-BE49-F238E27FC236}">
                  <a16:creationId xmlns:a16="http://schemas.microsoft.com/office/drawing/2014/main" id="{85E7EEFE-D6E6-EFDB-7278-C3F88779C72E}"/>
                </a:ext>
              </a:extLst>
            </p:cNvPr>
            <p:cNvSpPr/>
            <p:nvPr/>
          </p:nvSpPr>
          <p:spPr>
            <a:xfrm rot="16200000">
              <a:off x="2569204" y="3987975"/>
              <a:ext cx="4878614" cy="404236"/>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Energy flows</a:t>
              </a:r>
            </a:p>
          </p:txBody>
        </p:sp>
      </p:grpSp>
      <p:sp>
        <p:nvSpPr>
          <p:cNvPr id="18" name="Right Arrow 17">
            <a:extLst>
              <a:ext uri="{FF2B5EF4-FFF2-40B4-BE49-F238E27FC236}">
                <a16:creationId xmlns:a16="http://schemas.microsoft.com/office/drawing/2014/main" id="{50A64300-171E-7CAF-E9D2-3D2BC2EF133D}"/>
              </a:ext>
            </a:extLst>
          </p:cNvPr>
          <p:cNvSpPr/>
          <p:nvPr/>
        </p:nvSpPr>
        <p:spPr>
          <a:xfrm rot="5400000">
            <a:off x="8708144" y="3217618"/>
            <a:ext cx="4395338" cy="1371599"/>
          </a:xfrm>
          <a:prstGeom prst="rightArrow">
            <a:avLst>
              <a:gd name="adj1" fmla="val 50000"/>
              <a:gd name="adj2" fmla="val 59524"/>
            </a:avLst>
          </a:prstGeom>
          <a:solidFill>
            <a:schemeClr val="accent5">
              <a:lumMod val="75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Number of entities to collect data from or to provide data increases</a:t>
            </a:r>
          </a:p>
        </p:txBody>
      </p:sp>
    </p:spTree>
    <p:extLst>
      <p:ext uri="{BB962C8B-B14F-4D97-AF65-F5344CB8AC3E}">
        <p14:creationId xmlns:p14="http://schemas.microsoft.com/office/powerpoint/2010/main" val="34862863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Blocks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4276592966"/>
              </p:ext>
            </p:extLst>
          </p:nvPr>
        </p:nvGraphicFramePr>
        <p:xfrm>
          <a:off x="438150" y="2016125"/>
          <a:ext cx="110490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874415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Supplies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656477098"/>
              </p:ext>
            </p:extLst>
          </p:nvPr>
        </p:nvGraphicFramePr>
        <p:xfrm>
          <a:off x="3633537" y="2016125"/>
          <a:ext cx="40248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202550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Transformation</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3420267796"/>
              </p:ext>
            </p:extLst>
          </p:nvPr>
        </p:nvGraphicFramePr>
        <p:xfrm>
          <a:off x="3681662" y="2016125"/>
          <a:ext cx="3888719"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469391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Consumption</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2653328180"/>
              </p:ext>
            </p:extLst>
          </p:nvPr>
        </p:nvGraphicFramePr>
        <p:xfrm>
          <a:off x="3125973" y="2016125"/>
          <a:ext cx="569905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47685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70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Supply = Demand</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909626" y="692"/>
            <a:ext cx="8196274" cy="14026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p:sp>
        <p:nvSpPr>
          <p:cNvPr id="9" name="Content Placeholder 13">
            <a:extLst>
              <a:ext uri="{FF2B5EF4-FFF2-40B4-BE49-F238E27FC236}">
                <a16:creationId xmlns:a16="http://schemas.microsoft.com/office/drawing/2014/main" id="{4207707E-72DC-444A-A6FD-485810D0DC24}"/>
              </a:ext>
            </a:extLst>
          </p:cNvPr>
          <p:cNvSpPr txBox="1">
            <a:spLocks/>
          </p:cNvSpPr>
          <p:nvPr/>
        </p:nvSpPr>
        <p:spPr>
          <a:xfrm>
            <a:off x="865021" y="1886270"/>
            <a:ext cx="4513368"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Energy balances, when constructed correctly, need to show that energy supply equals energy demand,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However, it is possible that after constructing an energy balance, supply does not equal demand. </a:t>
            </a:r>
          </a:p>
        </p:txBody>
      </p:sp>
      <p:pic>
        <p:nvPicPr>
          <p:cNvPr id="3" name="Picture 2" descr="A picture containing text, businesscard&#10;&#10;Description automatically generated">
            <a:extLst>
              <a:ext uri="{FF2B5EF4-FFF2-40B4-BE49-F238E27FC236}">
                <a16:creationId xmlns:a16="http://schemas.microsoft.com/office/drawing/2014/main" id="{15333135-830F-53DB-CD77-AA2F00E336C1}"/>
              </a:ext>
            </a:extLst>
          </p:cNvPr>
          <p:cNvPicPr>
            <a:picLocks noChangeAspect="1"/>
          </p:cNvPicPr>
          <p:nvPr/>
        </p:nvPicPr>
        <p:blipFill>
          <a:blip r:embed="rId4"/>
          <a:stretch>
            <a:fillRect/>
          </a:stretch>
        </p:blipFill>
        <p:spPr>
          <a:xfrm>
            <a:off x="6243410" y="1886270"/>
            <a:ext cx="4513368" cy="3180238"/>
          </a:xfrm>
          <a:prstGeom prst="rect">
            <a:avLst/>
          </a:prstGeom>
        </p:spPr>
      </p:pic>
    </p:spTree>
    <p:extLst>
      <p:ext uri="{BB962C8B-B14F-4D97-AF65-F5344CB8AC3E}">
        <p14:creationId xmlns:p14="http://schemas.microsoft.com/office/powerpoint/2010/main" val="5128696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613BA12B-0FEF-4ABB-890B-4DBB09D7E12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D11CE719-EC0B-4155-BC83-A4588A332E41}"/>
              </a:ext>
            </a:extLst>
          </p:cNvPr>
          <p:cNvSpPr txBox="1">
            <a:spLocks/>
          </p:cNvSpPr>
          <p:nvPr/>
        </p:nvSpPr>
        <p:spPr>
          <a:xfrm>
            <a:off x="887215" y="692"/>
            <a:ext cx="10123685" cy="14026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mc:AlternateContent xmlns:mc="http://schemas.openxmlformats.org/markup-compatibility/2006" xmlns:a14="http://schemas.microsoft.com/office/drawing/2010/main">
        <mc:Choice Requires="a14">
          <p:sp>
            <p:nvSpPr>
              <p:cNvPr id="9" name="Content Placeholder 13">
                <a:extLst>
                  <a:ext uri="{FF2B5EF4-FFF2-40B4-BE49-F238E27FC236}">
                    <a16:creationId xmlns:a16="http://schemas.microsoft.com/office/drawing/2014/main" id="{1C0F25DE-A821-3F69-3DC8-7328E71231CA}"/>
                  </a:ext>
                </a:extLst>
              </p:cNvPr>
              <p:cNvSpPr txBox="1">
                <a:spLocks/>
              </p:cNvSpPr>
              <p:nvPr/>
            </p:nvSpPr>
            <p:spPr>
              <a:xfrm>
                <a:off x="865020" y="1733870"/>
                <a:ext cx="10910974"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In an energy balance sheet, there is a row under the label </a:t>
                </a:r>
                <a:r>
                  <a:rPr lang="en-US" sz="2000" b="1" i="1" dirty="0">
                    <a:latin typeface="Open Sans" panose="020B0606030504020204" pitchFamily="34" charset="0"/>
                    <a:ea typeface="Open Sans" panose="020B0606030504020204" pitchFamily="34" charset="0"/>
                    <a:cs typeface="Open Sans" panose="020B0606030504020204" pitchFamily="34" charset="0"/>
                  </a:rPr>
                  <a:t>Statistical Difference</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Statistical difference calculates the difference between total energy supply (TES) and the sum of total energy transformation (TET) and total energy consumption (TEC), indicating whether there is surplus energy supply or deficit energy supply. </a:t>
                </a:r>
              </a:p>
              <a:p>
                <a:pPr>
                  <a:lnSpc>
                    <a:spcPct val="120000"/>
                  </a:lnSpc>
                  <a:spcBef>
                    <a:spcPts val="1000"/>
                  </a:spcBef>
                </a:pPr>
                <a14:m>
                  <m:oMathPara xmlns:m="http://schemas.openxmlformats.org/officeDocument/2006/math">
                    <m:oMathParaPr>
                      <m:jc m:val="center"/>
                    </m:oMathParaPr>
                    <m:oMath xmlns:m="http://schemas.openxmlformats.org/officeDocument/2006/math">
                      <m:r>
                        <a:rPr lang="en-GB" sz="2000" b="1" i="1">
                          <a:latin typeface="Cambria Math" panose="02040503050406030204" pitchFamily="18" charset="0"/>
                          <a:ea typeface="Open Sans" panose="020B0606030504020204" pitchFamily="34" charset="0"/>
                          <a:cs typeface="Open Sans" panose="020B0606030504020204" pitchFamily="34" charset="0"/>
                        </a:rPr>
                        <m:t>𝑺𝒕𝒂𝒕𝒊𝒔𝒕𝒊𝒄𝒂𝒍</m:t>
                      </m:r>
                      <m:r>
                        <a:rPr lang="en-GB" sz="2000" b="1" i="1">
                          <a:latin typeface="Cambria Math" panose="02040503050406030204" pitchFamily="18" charset="0"/>
                          <a:ea typeface="Open Sans" panose="020B0606030504020204" pitchFamily="34" charset="0"/>
                          <a:cs typeface="Open Sans" panose="020B0606030504020204" pitchFamily="34" charset="0"/>
                        </a:rPr>
                        <m:t> </m:t>
                      </m:r>
                      <m:r>
                        <a:rPr lang="en-GB" sz="2000" b="1" i="1">
                          <a:latin typeface="Cambria Math" panose="02040503050406030204" pitchFamily="18" charset="0"/>
                          <a:ea typeface="Open Sans" panose="020B0606030504020204" pitchFamily="34" charset="0"/>
                          <a:cs typeface="Open Sans" panose="020B0606030504020204" pitchFamily="34" charset="0"/>
                        </a:rPr>
                        <m:t>𝒅𝒊𝒇𝒇𝒆𝒓𝒆𝒏𝒄𝒆</m:t>
                      </m:r>
                      <m:r>
                        <a:rPr lang="en-GB" sz="2000" b="1" i="1">
                          <a:latin typeface="Cambria Math" panose="02040503050406030204" pitchFamily="18" charset="0"/>
                          <a:ea typeface="Open Sans" panose="020B0606030504020204" pitchFamily="34" charset="0"/>
                          <a:cs typeface="Open Sans" panose="020B0606030504020204" pitchFamily="34" charset="0"/>
                        </a:rPr>
                        <m:t>=</m:t>
                      </m:r>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𝑻𝑬𝑺</m:t>
                      </m:r>
                      <m:r>
                        <a:rPr lang="en-GB" sz="2000" b="1" i="1" smtClean="0">
                          <a:latin typeface="Cambria Math" panose="02040503050406030204" pitchFamily="18" charset="0"/>
                          <a:ea typeface="Open Sans" panose="020B0606030504020204" pitchFamily="34" charset="0"/>
                          <a:cs typeface="Open Sans" panose="020B0606030504020204" pitchFamily="34" charset="0"/>
                        </a:rPr>
                        <m:t>−</m:t>
                      </m:r>
                      <m:d>
                        <m:dPr>
                          <m:ctrlPr>
                            <a:rPr lang="en-GB" sz="2000" b="1" i="1">
                              <a:latin typeface="Cambria Math" panose="02040503050406030204" pitchFamily="18" charset="0"/>
                              <a:ea typeface="Open Sans" panose="020B0606030504020204" pitchFamily="34" charset="0"/>
                              <a:cs typeface="Open Sans" panose="020B0606030504020204" pitchFamily="34" charset="0"/>
                            </a:rPr>
                          </m:ctrlPr>
                        </m:dPr>
                        <m:e>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𝑻𝑬𝑻</m:t>
                          </m:r>
                          <m:r>
                            <a:rPr lang="en-GB" sz="2000" b="1" i="1">
                              <a:latin typeface="Cambria Math" panose="02040503050406030204" pitchFamily="18" charset="0"/>
                              <a:ea typeface="Open Sans" panose="020B0606030504020204" pitchFamily="34" charset="0"/>
                              <a:cs typeface="Open Sans" panose="020B0606030504020204" pitchFamily="34" charset="0"/>
                            </a:rPr>
                            <m:t>+</m:t>
                          </m:r>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𝑻𝑬𝑪</m:t>
                          </m:r>
                        </m:e>
                      </m:d>
                    </m:oMath>
                  </m:oMathPara>
                </a14:m>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1. When all energy supplied is not used in energy transformation or consumption, the statistical difference is positive ( </a:t>
                </a:r>
                <a:r>
                  <a:rPr lang="en-US" sz="2000" b="1" dirty="0">
                    <a:latin typeface="Open Sans" panose="020B0606030504020204" pitchFamily="34" charset="0"/>
                    <a:ea typeface="Open Sans" panose="020B0606030504020204" pitchFamily="34" charset="0"/>
                    <a:cs typeface="Open Sans" panose="020B0606030504020204" pitchFamily="34" charset="0"/>
                  </a:rPr>
                  <a:t>TES&gt;(TET+TEC) </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2. When there is more energy used in transformation or consumption than there is energy supplied, the statistical difference is negative ( </a:t>
                </a:r>
                <a:r>
                  <a:rPr lang="en-US" sz="2000" b="1" dirty="0">
                    <a:latin typeface="Open Sans" panose="020B0606030504020204" pitchFamily="34" charset="0"/>
                    <a:ea typeface="Open Sans" panose="020B0606030504020204" pitchFamily="34" charset="0"/>
                    <a:cs typeface="Open Sans" panose="020B0606030504020204" pitchFamily="34" charset="0"/>
                  </a:rPr>
                  <a:t>TES&lt;(TET+TEC) </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3. When energy supplied = energy transformation + consumption, statistical difference is 0</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TES=(TET+TEC) </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mc:Choice>
        <mc:Fallback xmlns="">
          <p:sp>
            <p:nvSpPr>
              <p:cNvPr id="9" name="Content Placeholder 13">
                <a:extLst>
                  <a:ext uri="{FF2B5EF4-FFF2-40B4-BE49-F238E27FC236}">
                    <a16:creationId xmlns:a16="http://schemas.microsoft.com/office/drawing/2014/main" id="{1C0F25DE-A821-3F69-3DC8-7328E71231CA}"/>
                  </a:ext>
                </a:extLst>
              </p:cNvPr>
              <p:cNvSpPr txBox="1">
                <a:spLocks noRot="1" noChangeAspect="1" noMove="1" noResize="1" noEditPoints="1" noAdjustHandles="1" noChangeArrowheads="1" noChangeShapeType="1" noTextEdit="1"/>
              </p:cNvSpPr>
              <p:nvPr/>
            </p:nvSpPr>
            <p:spPr>
              <a:xfrm>
                <a:off x="865020" y="1733870"/>
                <a:ext cx="10910974" cy="4568936"/>
              </a:xfrm>
              <a:prstGeom prst="rect">
                <a:avLst/>
              </a:prstGeom>
              <a:blipFill>
                <a:blip r:embed="rId4"/>
                <a:stretch>
                  <a:fillRect l="-698" r="-465" b="-5817"/>
                </a:stretch>
              </a:blipFill>
            </p:spPr>
            <p:txBody>
              <a:bodyPr/>
              <a:lstStyle/>
              <a:p>
                <a:r>
                  <a:rPr lang="en-AM">
                    <a:noFill/>
                  </a:rPr>
                  <a:t> </a:t>
                </a:r>
              </a:p>
            </p:txBody>
          </p:sp>
        </mc:Fallback>
      </mc:AlternateContent>
    </p:spTree>
    <p:extLst>
      <p:ext uri="{BB962C8B-B14F-4D97-AF65-F5344CB8AC3E}">
        <p14:creationId xmlns:p14="http://schemas.microsoft.com/office/powerpoint/2010/main" val="587726888"/>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http://purl.org/dc/elements/1.1/"/>
    <ds:schemaRef ds:uri="35b8b66e-5759-43c1-a138-f967a8bf5a20"/>
    <ds:schemaRef ds:uri="0b696a8a-ab1a-459b-a09e-44df7cbe9330"/>
    <ds:schemaRef ds:uri="http://purl.org/dc/dcmitype/"/>
  </ds:schemaRefs>
</ds:datastoreItem>
</file>

<file path=customXml/itemProps2.xml><?xml version="1.0" encoding="utf-8"?>
<ds:datastoreItem xmlns:ds="http://schemas.openxmlformats.org/officeDocument/2006/customXml" ds:itemID="{7D95F175-613C-41C7-86F2-09C63EBD2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41011</TotalTime>
  <Words>4792</Words>
  <Application>Microsoft Macintosh PowerPoint</Application>
  <PresentationFormat>Widescreen</PresentationFormat>
  <Paragraphs>363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Yeganyan, Rudolf</cp:lastModifiedBy>
  <cp:revision>293</cp:revision>
  <dcterms:created xsi:type="dcterms:W3CDTF">2021-02-10T16:48:02Z</dcterms:created>
  <dcterms:modified xsi:type="dcterms:W3CDTF">2023-04-03T12:26:01Z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