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6"/>
  </p:notesMasterIdLst>
  <p:handoutMasterIdLst>
    <p:handoutMasterId r:id="rId37"/>
  </p:handoutMasterIdLst>
  <p:sldIdLst>
    <p:sldId id="419" r:id="rId5"/>
    <p:sldId id="389" r:id="rId6"/>
    <p:sldId id="479" r:id="rId7"/>
    <p:sldId id="478" r:id="rId8"/>
    <p:sldId id="464" r:id="rId9"/>
    <p:sldId id="465" r:id="rId10"/>
    <p:sldId id="480" r:id="rId11"/>
    <p:sldId id="467" r:id="rId12"/>
    <p:sldId id="466" r:id="rId13"/>
    <p:sldId id="481" r:id="rId14"/>
    <p:sldId id="468" r:id="rId15"/>
    <p:sldId id="469" r:id="rId16"/>
    <p:sldId id="470" r:id="rId17"/>
    <p:sldId id="471" r:id="rId18"/>
    <p:sldId id="488" r:id="rId19"/>
    <p:sldId id="472" r:id="rId20"/>
    <p:sldId id="473" r:id="rId21"/>
    <p:sldId id="474" r:id="rId22"/>
    <p:sldId id="475" r:id="rId23"/>
    <p:sldId id="489" r:id="rId24"/>
    <p:sldId id="476" r:id="rId25"/>
    <p:sldId id="477" r:id="rId26"/>
    <p:sldId id="484" r:id="rId27"/>
    <p:sldId id="485" r:id="rId28"/>
    <p:sldId id="486" r:id="rId29"/>
    <p:sldId id="487" r:id="rId30"/>
    <p:sldId id="482" r:id="rId31"/>
    <p:sldId id="457" r:id="rId32"/>
    <p:sldId id="448" r:id="rId33"/>
    <p:sldId id="483" r:id="rId34"/>
    <p:sldId id="293" r:id="rId3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1F708-C5BA-E9E1-6A07-32C826C74301}" v="6" dt="2026-02-09T14:01:3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5" autoAdjust="0"/>
    <p:restoredTop sz="86422" autoAdjust="0"/>
  </p:normalViewPr>
  <p:slideViewPr>
    <p:cSldViewPr snapToGrid="0">
      <p:cViewPr varScale="1">
        <p:scale>
          <a:sx n="92" d="100"/>
          <a:sy n="92" d="100"/>
        </p:scale>
        <p:origin x="416" y="184"/>
      </p:cViewPr>
      <p:guideLst/>
    </p:cSldViewPr>
  </p:slideViewPr>
  <p:outlineViewPr>
    <p:cViewPr>
      <p:scale>
        <a:sx n="33" d="100"/>
        <a:sy n="33" d="100"/>
      </p:scale>
      <p:origin x="0" y="-94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8T16:21:54.964" v="56" actId="404"/>
      <pc:docMkLst>
        <pc:docMk/>
      </pc:docMkLst>
      <pc:sldChg chg="modSp">
        <pc:chgData name="Alexander Deliukov" userId="d5fda0f2-1d08-4016-b7e9-bb882f168707" providerId="ADAL" clId="{FE9DFF45-01DC-45CC-A80A-B50597210401}" dt="2026-01-28T16:19:11.047" v="3" actId="404"/>
        <pc:sldMkLst>
          <pc:docMk/>
          <pc:sldMk cId="4249142551" sldId="389"/>
        </pc:sldMkLst>
        <pc:spChg chg="mod">
          <ac:chgData name="Alexander Deliukov" userId="d5fda0f2-1d08-4016-b7e9-bb882f168707" providerId="ADAL" clId="{FE9DFF45-01DC-45CC-A80A-B50597210401}" dt="2026-01-28T16:19:11.047" v="3" actId="404"/>
          <ac:spMkLst>
            <pc:docMk/>
            <pc:sldMk cId="4249142551" sldId="389"/>
            <ac:spMk id="2" creationId="{0FE65402-2D24-4C0B-3A9B-70B199ADCEA8}"/>
          </ac:spMkLst>
        </pc:spChg>
      </pc:sldChg>
      <pc:sldChg chg="modSp mod">
        <pc:chgData name="Alexander Deliukov" userId="d5fda0f2-1d08-4016-b7e9-bb882f168707" providerId="ADAL" clId="{FE9DFF45-01DC-45CC-A80A-B50597210401}" dt="2026-01-28T16:19:08.623" v="2" actId="1076"/>
        <pc:sldMkLst>
          <pc:docMk/>
          <pc:sldMk cId="2913447356" sldId="419"/>
        </pc:sldMkLst>
        <pc:spChg chg="mod">
          <ac:chgData name="Alexander Deliukov" userId="d5fda0f2-1d08-4016-b7e9-bb882f168707" providerId="ADAL" clId="{FE9DFF45-01DC-45CC-A80A-B50597210401}" dt="2026-01-28T16:19:08.623" v="2" actId="1076"/>
          <ac:spMkLst>
            <pc:docMk/>
            <pc:sldMk cId="2913447356" sldId="419"/>
            <ac:spMk id="2" creationId="{0E75E0A9-143B-6D30-4111-A181D27A16B4}"/>
          </ac:spMkLst>
        </pc:spChg>
      </pc:sldChg>
      <pc:sldChg chg="modSp mod">
        <pc:chgData name="Alexander Deliukov" userId="d5fda0f2-1d08-4016-b7e9-bb882f168707" providerId="ADAL" clId="{FE9DFF45-01DC-45CC-A80A-B50597210401}" dt="2026-01-28T16:21:54.964" v="56" actId="404"/>
        <pc:sldMkLst>
          <pc:docMk/>
          <pc:sldMk cId="2177672653" sldId="448"/>
        </pc:sldMkLst>
        <pc:spChg chg="mod">
          <ac:chgData name="Alexander Deliukov" userId="d5fda0f2-1d08-4016-b7e9-bb882f168707" providerId="ADAL" clId="{FE9DFF45-01DC-45CC-A80A-B50597210401}" dt="2026-01-28T16:21:54.964" v="56" actId="404"/>
          <ac:spMkLst>
            <pc:docMk/>
            <pc:sldMk cId="2177672653" sldId="448"/>
            <ac:spMk id="4" creationId="{B6E2F0C4-3708-062E-837B-49F21B8E51C4}"/>
          </ac:spMkLst>
        </pc:spChg>
      </pc:sldChg>
      <pc:sldChg chg="modSp mod">
        <pc:chgData name="Alexander Deliukov" userId="d5fda0f2-1d08-4016-b7e9-bb882f168707" providerId="ADAL" clId="{FE9DFF45-01DC-45CC-A80A-B50597210401}" dt="2026-01-28T16:21:49.912" v="55" actId="20577"/>
        <pc:sldMkLst>
          <pc:docMk/>
          <pc:sldMk cId="418412142" sldId="457"/>
        </pc:sldMkLst>
        <pc:spChg chg="mod">
          <ac:chgData name="Alexander Deliukov" userId="d5fda0f2-1d08-4016-b7e9-bb882f168707" providerId="ADAL" clId="{FE9DFF45-01DC-45CC-A80A-B50597210401}" dt="2026-01-28T16:21:49.912" v="55" actId="20577"/>
          <ac:spMkLst>
            <pc:docMk/>
            <pc:sldMk cId="418412142" sldId="457"/>
            <ac:spMk id="29" creationId="{4ECDE187-04E2-45C2-AB71-3163282F7484}"/>
          </ac:spMkLst>
        </pc:spChg>
        <pc:spChg chg="mod">
          <ac:chgData name="Alexander Deliukov" userId="d5fda0f2-1d08-4016-b7e9-bb882f168707" providerId="ADAL" clId="{FE9DFF45-01DC-45CC-A80A-B50597210401}" dt="2026-01-28T16:21:34.400" v="50" actId="1076"/>
          <ac:spMkLst>
            <pc:docMk/>
            <pc:sldMk cId="418412142" sldId="457"/>
            <ac:spMk id="41" creationId="{D9C87595-16A2-4A0F-9DBB-4AF40FA3BA2C}"/>
          </ac:spMkLst>
        </pc:spChg>
        <pc:spChg chg="mod">
          <ac:chgData name="Alexander Deliukov" userId="d5fda0f2-1d08-4016-b7e9-bb882f168707" providerId="ADAL" clId="{FE9DFF45-01DC-45CC-A80A-B50597210401}" dt="2026-01-28T16:21:43.623" v="54" actId="1076"/>
          <ac:spMkLst>
            <pc:docMk/>
            <pc:sldMk cId="418412142" sldId="457"/>
            <ac:spMk id="49" creationId="{E8F01505-D47E-4B07-82B8-EC043F5EC813}"/>
          </ac:spMkLst>
        </pc:spChg>
        <pc:spChg chg="mod">
          <ac:chgData name="Alexander Deliukov" userId="d5fda0f2-1d08-4016-b7e9-bb882f168707" providerId="ADAL" clId="{FE9DFF45-01DC-45CC-A80A-B50597210401}" dt="2026-01-28T16:21:25.769" v="48" actId="1076"/>
          <ac:spMkLst>
            <pc:docMk/>
            <pc:sldMk cId="418412142" sldId="457"/>
            <ac:spMk id="60" creationId="{DB6D982A-54DA-4FCC-9383-F91FC1E1D9CE}"/>
          </ac:spMkLst>
        </pc:spChg>
      </pc:sldChg>
      <pc:sldChg chg="modSp mod">
        <pc:chgData name="Alexander Deliukov" userId="d5fda0f2-1d08-4016-b7e9-bb882f168707" providerId="ADAL" clId="{FE9DFF45-01DC-45CC-A80A-B50597210401}" dt="2026-01-28T16:19:33.207" v="7" actId="948"/>
        <pc:sldMkLst>
          <pc:docMk/>
          <pc:sldMk cId="3210229789" sldId="465"/>
        </pc:sldMkLst>
        <pc:spChg chg="mod">
          <ac:chgData name="Alexander Deliukov" userId="d5fda0f2-1d08-4016-b7e9-bb882f168707" providerId="ADAL" clId="{FE9DFF45-01DC-45CC-A80A-B50597210401}" dt="2026-01-28T16:19:33.207" v="7" actId="948"/>
          <ac:spMkLst>
            <pc:docMk/>
            <pc:sldMk cId="3210229789" sldId="465"/>
            <ac:spMk id="3" creationId="{F2513E39-AB76-C65C-4627-7303A82601AB}"/>
          </ac:spMkLst>
        </pc:spChg>
      </pc:sldChg>
      <pc:sldChg chg="modSp mod">
        <pc:chgData name="Alexander Deliukov" userId="d5fda0f2-1d08-4016-b7e9-bb882f168707" providerId="ADAL" clId="{FE9DFF45-01DC-45CC-A80A-B50597210401}" dt="2026-01-28T16:19:40.816" v="10" actId="14100"/>
        <pc:sldMkLst>
          <pc:docMk/>
          <pc:sldMk cId="1332863458" sldId="467"/>
        </pc:sldMkLst>
        <pc:spChg chg="mod">
          <ac:chgData name="Alexander Deliukov" userId="d5fda0f2-1d08-4016-b7e9-bb882f168707" providerId="ADAL" clId="{FE9DFF45-01DC-45CC-A80A-B50597210401}" dt="2026-01-28T16:19:40.816" v="10" actId="14100"/>
          <ac:spMkLst>
            <pc:docMk/>
            <pc:sldMk cId="1332863458" sldId="467"/>
            <ac:spMk id="2" creationId="{9D4ABAB1-C0C2-B30E-A8DA-575075A0F8F5}"/>
          </ac:spMkLst>
        </pc:spChg>
        <pc:spChg chg="mod">
          <ac:chgData name="Alexander Deliukov" userId="d5fda0f2-1d08-4016-b7e9-bb882f168707" providerId="ADAL" clId="{FE9DFF45-01DC-45CC-A80A-B50597210401}" dt="2026-01-28T16:19:38.775" v="9" actId="404"/>
          <ac:spMkLst>
            <pc:docMk/>
            <pc:sldMk cId="1332863458" sldId="467"/>
            <ac:spMk id="4" creationId="{12E9D6D4-ADBC-D7EB-E231-9A2E3FFD7EF4}"/>
          </ac:spMkLst>
        </pc:spChg>
      </pc:sldChg>
      <pc:sldChg chg="modSp">
        <pc:chgData name="Alexander Deliukov" userId="d5fda0f2-1d08-4016-b7e9-bb882f168707" providerId="ADAL" clId="{FE9DFF45-01DC-45CC-A80A-B50597210401}" dt="2026-01-28T16:19:49.626" v="12" actId="404"/>
        <pc:sldMkLst>
          <pc:docMk/>
          <pc:sldMk cId="328948774" sldId="469"/>
        </pc:sldMkLst>
        <pc:spChg chg="mod">
          <ac:chgData name="Alexander Deliukov" userId="d5fda0f2-1d08-4016-b7e9-bb882f168707" providerId="ADAL" clId="{FE9DFF45-01DC-45CC-A80A-B50597210401}" dt="2026-01-28T16:19:49.626" v="12" actId="404"/>
          <ac:spMkLst>
            <pc:docMk/>
            <pc:sldMk cId="328948774" sldId="469"/>
            <ac:spMk id="4" creationId="{92FE9A94-DCC1-E1C5-4D79-C962BC490CDE}"/>
          </ac:spMkLst>
        </pc:spChg>
      </pc:sldChg>
      <pc:sldChg chg="modSp mod">
        <pc:chgData name="Alexander Deliukov" userId="d5fda0f2-1d08-4016-b7e9-bb882f168707" providerId="ADAL" clId="{FE9DFF45-01DC-45CC-A80A-B50597210401}" dt="2026-01-28T16:19:55.282" v="14" actId="14100"/>
        <pc:sldMkLst>
          <pc:docMk/>
          <pc:sldMk cId="339545118" sldId="471"/>
        </pc:sldMkLst>
        <pc:spChg chg="mod">
          <ac:chgData name="Alexander Deliukov" userId="d5fda0f2-1d08-4016-b7e9-bb882f168707" providerId="ADAL" clId="{FE9DFF45-01DC-45CC-A80A-B50597210401}" dt="2026-01-28T16:19:55.282" v="14" actId="14100"/>
          <ac:spMkLst>
            <pc:docMk/>
            <pc:sldMk cId="339545118" sldId="471"/>
            <ac:spMk id="2" creationId="{3957C49B-67DC-C735-0511-755CAA1CE52C}"/>
          </ac:spMkLst>
        </pc:spChg>
        <pc:spChg chg="mod">
          <ac:chgData name="Alexander Deliukov" userId="d5fda0f2-1d08-4016-b7e9-bb882f168707" providerId="ADAL" clId="{FE9DFF45-01DC-45CC-A80A-B50597210401}" dt="2026-01-28T16:19:54.043" v="13" actId="1076"/>
          <ac:spMkLst>
            <pc:docMk/>
            <pc:sldMk cId="339545118" sldId="471"/>
            <ac:spMk id="4" creationId="{B86F7BA3-B558-E7EE-49BC-1EDCDFCA81CE}"/>
          </ac:spMkLst>
        </pc:spChg>
      </pc:sldChg>
      <pc:sldChg chg="modSp mod">
        <pc:chgData name="Alexander Deliukov" userId="d5fda0f2-1d08-4016-b7e9-bb882f168707" providerId="ADAL" clId="{FE9DFF45-01DC-45CC-A80A-B50597210401}" dt="2026-01-28T16:20:06.983" v="16" actId="1076"/>
        <pc:sldMkLst>
          <pc:docMk/>
          <pc:sldMk cId="2914804442" sldId="473"/>
        </pc:sldMkLst>
        <pc:spChg chg="mod">
          <ac:chgData name="Alexander Deliukov" userId="d5fda0f2-1d08-4016-b7e9-bb882f168707" providerId="ADAL" clId="{FE9DFF45-01DC-45CC-A80A-B50597210401}" dt="2026-01-28T16:20:06.983" v="16" actId="1076"/>
          <ac:spMkLst>
            <pc:docMk/>
            <pc:sldMk cId="2914804442" sldId="473"/>
            <ac:spMk id="4" creationId="{C48B4B3E-49EA-5666-7C14-9015697F413B}"/>
          </ac:spMkLst>
        </pc:spChg>
      </pc:sldChg>
      <pc:sldChg chg="modSp mod">
        <pc:chgData name="Alexander Deliukov" userId="d5fda0f2-1d08-4016-b7e9-bb882f168707" providerId="ADAL" clId="{FE9DFF45-01DC-45CC-A80A-B50597210401}" dt="2026-01-28T16:20:11.055" v="17" actId="14100"/>
        <pc:sldMkLst>
          <pc:docMk/>
          <pc:sldMk cId="3051036396" sldId="474"/>
        </pc:sldMkLst>
        <pc:spChg chg="mod">
          <ac:chgData name="Alexander Deliukov" userId="d5fda0f2-1d08-4016-b7e9-bb882f168707" providerId="ADAL" clId="{FE9DFF45-01DC-45CC-A80A-B50597210401}" dt="2026-01-28T16:20:11.055" v="17" actId="14100"/>
          <ac:spMkLst>
            <pc:docMk/>
            <pc:sldMk cId="3051036396" sldId="474"/>
            <ac:spMk id="2" creationId="{76BA1970-A907-8C6F-86EB-ED4354EA298A}"/>
          </ac:spMkLst>
        </pc:spChg>
      </pc:sldChg>
      <pc:sldChg chg="modSp">
        <pc:chgData name="Alexander Deliukov" userId="d5fda0f2-1d08-4016-b7e9-bb882f168707" providerId="ADAL" clId="{FE9DFF45-01DC-45CC-A80A-B50597210401}" dt="2026-01-28T16:20:13.285" v="18" actId="404"/>
        <pc:sldMkLst>
          <pc:docMk/>
          <pc:sldMk cId="2210367727" sldId="475"/>
        </pc:sldMkLst>
        <pc:spChg chg="mod">
          <ac:chgData name="Alexander Deliukov" userId="d5fda0f2-1d08-4016-b7e9-bb882f168707" providerId="ADAL" clId="{FE9DFF45-01DC-45CC-A80A-B50597210401}" dt="2026-01-28T16:20:13.285" v="18" actId="404"/>
          <ac:spMkLst>
            <pc:docMk/>
            <pc:sldMk cId="2210367727" sldId="475"/>
            <ac:spMk id="4" creationId="{B8F24D65-3C3C-DDDB-79E7-E2DA63900FA9}"/>
          </ac:spMkLst>
        </pc:spChg>
      </pc:sldChg>
      <pc:sldChg chg="modSp mod">
        <pc:chgData name="Alexander Deliukov" userId="d5fda0f2-1d08-4016-b7e9-bb882f168707" providerId="ADAL" clId="{FE9DFF45-01DC-45CC-A80A-B50597210401}" dt="2026-01-28T16:20:23.624" v="23" actId="404"/>
        <pc:sldMkLst>
          <pc:docMk/>
          <pc:sldMk cId="1289165916" sldId="477"/>
        </pc:sldMkLst>
        <pc:spChg chg="mod">
          <ac:chgData name="Alexander Deliukov" userId="d5fda0f2-1d08-4016-b7e9-bb882f168707" providerId="ADAL" clId="{FE9DFF45-01DC-45CC-A80A-B50597210401}" dt="2026-01-28T16:20:21.858" v="22" actId="404"/>
          <ac:spMkLst>
            <pc:docMk/>
            <pc:sldMk cId="1289165916" sldId="477"/>
            <ac:spMk id="2" creationId="{628B74DF-3C02-EE32-F4ED-907FBA11C4CA}"/>
          </ac:spMkLst>
        </pc:spChg>
        <pc:spChg chg="mod">
          <ac:chgData name="Alexander Deliukov" userId="d5fda0f2-1d08-4016-b7e9-bb882f168707" providerId="ADAL" clId="{FE9DFF45-01DC-45CC-A80A-B50597210401}" dt="2026-01-28T16:20:23.624" v="23" actId="404"/>
          <ac:spMkLst>
            <pc:docMk/>
            <pc:sldMk cId="1289165916" sldId="477"/>
            <ac:spMk id="4" creationId="{5B37293F-24F8-0380-1F80-AE575BD0E6B4}"/>
          </ac:spMkLst>
        </pc:spChg>
      </pc:sldChg>
      <pc:sldChg chg="modSp mod">
        <pc:chgData name="Alexander Deliukov" userId="d5fda0f2-1d08-4016-b7e9-bb882f168707" providerId="ADAL" clId="{FE9DFF45-01DC-45CC-A80A-B50597210401}" dt="2026-01-28T16:19:21.919" v="6" actId="948"/>
        <pc:sldMkLst>
          <pc:docMk/>
          <pc:sldMk cId="1398487772" sldId="478"/>
        </pc:sldMkLst>
        <pc:spChg chg="mod">
          <ac:chgData name="Alexander Deliukov" userId="d5fda0f2-1d08-4016-b7e9-bb882f168707" providerId="ADAL" clId="{FE9DFF45-01DC-45CC-A80A-B50597210401}" dt="2026-01-28T16:19:17.316" v="5" actId="404"/>
          <ac:spMkLst>
            <pc:docMk/>
            <pc:sldMk cId="1398487772" sldId="478"/>
            <ac:spMk id="2" creationId="{1013318B-F51A-DE9B-4143-B6140E6B757E}"/>
          </ac:spMkLst>
        </pc:spChg>
        <pc:spChg chg="mod">
          <ac:chgData name="Alexander Deliukov" userId="d5fda0f2-1d08-4016-b7e9-bb882f168707" providerId="ADAL" clId="{FE9DFF45-01DC-45CC-A80A-B50597210401}" dt="2026-01-28T16:19:21.919" v="6" actId="948"/>
          <ac:spMkLst>
            <pc:docMk/>
            <pc:sldMk cId="1398487772" sldId="478"/>
            <ac:spMk id="5" creationId="{1E8AB00E-E665-351C-C31F-B49E67DDC928}"/>
          </ac:spMkLst>
        </pc:spChg>
      </pc:sldChg>
      <pc:sldChg chg="modSp">
        <pc:chgData name="Alexander Deliukov" userId="d5fda0f2-1d08-4016-b7e9-bb882f168707" providerId="ADAL" clId="{FE9DFF45-01DC-45CC-A80A-B50597210401}" dt="2026-01-28T16:19:13.503" v="4" actId="404"/>
        <pc:sldMkLst>
          <pc:docMk/>
          <pc:sldMk cId="3738417584" sldId="479"/>
        </pc:sldMkLst>
        <pc:spChg chg="mod">
          <ac:chgData name="Alexander Deliukov" userId="d5fda0f2-1d08-4016-b7e9-bb882f168707" providerId="ADAL" clId="{FE9DFF45-01DC-45CC-A80A-B50597210401}" dt="2026-01-28T16:19:13.503" v="4" actId="404"/>
          <ac:spMkLst>
            <pc:docMk/>
            <pc:sldMk cId="3738417584" sldId="479"/>
            <ac:spMk id="2" creationId="{4D366B55-7ACA-91FD-62DA-6FBF6BEC8E01}"/>
          </ac:spMkLst>
        </pc:spChg>
      </pc:sldChg>
      <pc:sldChg chg="modSp">
        <pc:chgData name="Alexander Deliukov" userId="d5fda0f2-1d08-4016-b7e9-bb882f168707" providerId="ADAL" clId="{FE9DFF45-01DC-45CC-A80A-B50597210401}" dt="2026-01-28T16:19:36.555" v="8" actId="404"/>
        <pc:sldMkLst>
          <pc:docMk/>
          <pc:sldMk cId="3415533204" sldId="480"/>
        </pc:sldMkLst>
        <pc:spChg chg="mod">
          <ac:chgData name="Alexander Deliukov" userId="d5fda0f2-1d08-4016-b7e9-bb882f168707" providerId="ADAL" clId="{FE9DFF45-01DC-45CC-A80A-B50597210401}" dt="2026-01-28T16:19:36.555" v="8" actId="404"/>
          <ac:spMkLst>
            <pc:docMk/>
            <pc:sldMk cId="3415533204" sldId="480"/>
            <ac:spMk id="4" creationId="{1C04E45F-8E61-736D-EDC6-D6CD808CDE4A}"/>
          </ac:spMkLst>
        </pc:spChg>
      </pc:sldChg>
      <pc:sldChg chg="modSp mod">
        <pc:chgData name="Alexander Deliukov" userId="d5fda0f2-1d08-4016-b7e9-bb882f168707" providerId="ADAL" clId="{FE9DFF45-01DC-45CC-A80A-B50597210401}" dt="2026-01-28T16:19:46.336" v="11" actId="1076"/>
        <pc:sldMkLst>
          <pc:docMk/>
          <pc:sldMk cId="2058215367" sldId="481"/>
        </pc:sldMkLst>
        <pc:spChg chg="mod">
          <ac:chgData name="Alexander Deliukov" userId="d5fda0f2-1d08-4016-b7e9-bb882f168707" providerId="ADAL" clId="{FE9DFF45-01DC-45CC-A80A-B50597210401}" dt="2026-01-28T16:19:46.336" v="11" actId="1076"/>
          <ac:spMkLst>
            <pc:docMk/>
            <pc:sldMk cId="2058215367" sldId="481"/>
            <ac:spMk id="4" creationId="{207D8844-2B4C-B11F-71C8-B3C2B0231C0C}"/>
          </ac:spMkLst>
        </pc:spChg>
      </pc:sldChg>
      <pc:sldChg chg="modSp mod">
        <pc:chgData name="Alexander Deliukov" userId="d5fda0f2-1d08-4016-b7e9-bb882f168707" providerId="ADAL" clId="{FE9DFF45-01DC-45CC-A80A-B50597210401}" dt="2026-01-28T16:20:50.036" v="29" actId="14100"/>
        <pc:sldMkLst>
          <pc:docMk/>
          <pc:sldMk cId="1153360484" sldId="482"/>
        </pc:sldMkLst>
        <pc:spChg chg="mod">
          <ac:chgData name="Alexander Deliukov" userId="d5fda0f2-1d08-4016-b7e9-bb882f168707" providerId="ADAL" clId="{FE9DFF45-01DC-45CC-A80A-B50597210401}" dt="2026-01-28T16:20:50.036" v="29" actId="14100"/>
          <ac:spMkLst>
            <pc:docMk/>
            <pc:sldMk cId="1153360484" sldId="482"/>
            <ac:spMk id="4" creationId="{AF077D7F-A7E2-174F-7928-DEC60B56402D}"/>
          </ac:spMkLst>
        </pc:spChg>
      </pc:sldChg>
      <pc:sldChg chg="modSp">
        <pc:chgData name="Alexander Deliukov" userId="d5fda0f2-1d08-4016-b7e9-bb882f168707" providerId="ADAL" clId="{FE9DFF45-01DC-45CC-A80A-B50597210401}" dt="2026-01-28T16:20:28.991" v="24" actId="404"/>
        <pc:sldMkLst>
          <pc:docMk/>
          <pc:sldMk cId="1890186953" sldId="485"/>
        </pc:sldMkLst>
        <pc:spChg chg="mod">
          <ac:chgData name="Alexander Deliukov" userId="d5fda0f2-1d08-4016-b7e9-bb882f168707" providerId="ADAL" clId="{FE9DFF45-01DC-45CC-A80A-B50597210401}" dt="2026-01-28T16:20:28.991" v="24" actId="404"/>
          <ac:spMkLst>
            <pc:docMk/>
            <pc:sldMk cId="1890186953" sldId="485"/>
            <ac:spMk id="4" creationId="{E53D2B15-797D-A347-3C71-3D31DAA7DB47}"/>
          </ac:spMkLst>
        </pc:spChg>
      </pc:sldChg>
      <pc:sldChg chg="modSp mod">
        <pc:chgData name="Alexander Deliukov" userId="d5fda0f2-1d08-4016-b7e9-bb882f168707" providerId="ADAL" clId="{FE9DFF45-01DC-45CC-A80A-B50597210401}" dt="2026-01-28T16:20:42.838" v="27" actId="14100"/>
        <pc:sldMkLst>
          <pc:docMk/>
          <pc:sldMk cId="1849599557" sldId="486"/>
        </pc:sldMkLst>
        <pc:spChg chg="mod">
          <ac:chgData name="Alexander Deliukov" userId="d5fda0f2-1d08-4016-b7e9-bb882f168707" providerId="ADAL" clId="{FE9DFF45-01DC-45CC-A80A-B50597210401}" dt="2026-01-28T16:20:42.838" v="27" actId="14100"/>
          <ac:spMkLst>
            <pc:docMk/>
            <pc:sldMk cId="1849599557" sldId="486"/>
            <ac:spMk id="2" creationId="{BA6E5B10-9F47-6770-71CF-9229049647D5}"/>
          </ac:spMkLst>
        </pc:spChg>
      </pc:sldChg>
      <pc:sldChg chg="modSp">
        <pc:chgData name="Alexander Deliukov" userId="d5fda0f2-1d08-4016-b7e9-bb882f168707" providerId="ADAL" clId="{FE9DFF45-01DC-45CC-A80A-B50597210401}" dt="2026-01-28T16:20:45.284" v="28" actId="404"/>
        <pc:sldMkLst>
          <pc:docMk/>
          <pc:sldMk cId="3024823946" sldId="487"/>
        </pc:sldMkLst>
        <pc:spChg chg="mod">
          <ac:chgData name="Alexander Deliukov" userId="d5fda0f2-1d08-4016-b7e9-bb882f168707" providerId="ADAL" clId="{FE9DFF45-01DC-45CC-A80A-B50597210401}" dt="2026-01-28T16:20:45.284" v="28" actId="404"/>
          <ac:spMkLst>
            <pc:docMk/>
            <pc:sldMk cId="3024823946" sldId="487"/>
            <ac:spMk id="4" creationId="{52829A5D-33BC-7C03-2E43-2ED9295807C9}"/>
          </ac:spMkLst>
        </pc:spChg>
      </pc:sldChg>
      <pc:sldChg chg="modSp mod">
        <pc:chgData name="Alexander Deliukov" userId="d5fda0f2-1d08-4016-b7e9-bb882f168707" providerId="ADAL" clId="{FE9DFF45-01DC-45CC-A80A-B50597210401}" dt="2026-01-28T16:20:02.095" v="15" actId="1076"/>
        <pc:sldMkLst>
          <pc:docMk/>
          <pc:sldMk cId="3760197567" sldId="488"/>
        </pc:sldMkLst>
        <pc:spChg chg="mod">
          <ac:chgData name="Alexander Deliukov" userId="d5fda0f2-1d08-4016-b7e9-bb882f168707" providerId="ADAL" clId="{FE9DFF45-01DC-45CC-A80A-B50597210401}" dt="2026-01-28T16:20:02.095" v="15" actId="1076"/>
          <ac:spMkLst>
            <pc:docMk/>
            <pc:sldMk cId="3760197567" sldId="488"/>
            <ac:spMk id="4" creationId="{96760903-6258-7299-0868-9637F35395F3}"/>
          </ac:spMkLst>
        </pc:spChg>
      </pc:sldChg>
      <pc:sldChg chg="modSp">
        <pc:chgData name="Alexander Deliukov" userId="d5fda0f2-1d08-4016-b7e9-bb882f168707" providerId="ADAL" clId="{FE9DFF45-01DC-45CC-A80A-B50597210401}" dt="2026-01-28T16:20:16.074" v="19" actId="404"/>
        <pc:sldMkLst>
          <pc:docMk/>
          <pc:sldMk cId="2935261431" sldId="489"/>
        </pc:sldMkLst>
        <pc:spChg chg="mod">
          <ac:chgData name="Alexander Deliukov" userId="d5fda0f2-1d08-4016-b7e9-bb882f168707" providerId="ADAL" clId="{FE9DFF45-01DC-45CC-A80A-B50597210401}" dt="2026-01-28T16:20:16.074" v="19" actId="404"/>
          <ac:spMkLst>
            <pc:docMk/>
            <pc:sldMk cId="2935261431" sldId="489"/>
            <ac:spMk id="4" creationId="{9ECDAB94-8235-F004-0337-1E0242C43580}"/>
          </ac:spMkLst>
        </pc:spChg>
      </pc:sldChg>
    </pc:docChg>
  </pc:docChgLst>
  <pc:docChgLst>
    <pc:chgData name="Alexander Deliukov" userId="S::alexander_think-e.be#ext#@flux50.onmicrosoft.com::bee075c1-faac-4166-8fcb-7b2057bad6f6" providerId="AD" clId="Web-{93A1F708-C5BA-E9E1-6A07-32C826C74301}"/>
    <pc:docChg chg="modSld">
      <pc:chgData name="Alexander Deliukov" userId="S::alexander_think-e.be#ext#@flux50.onmicrosoft.com::bee075c1-faac-4166-8fcb-7b2057bad6f6" providerId="AD" clId="Web-{93A1F708-C5BA-E9E1-6A07-32C826C74301}" dt="2026-02-09T14:01:35.007" v="4" actId="14100"/>
      <pc:docMkLst>
        <pc:docMk/>
      </pc:docMkLst>
      <pc:sldChg chg="addSp modSp">
        <pc:chgData name="Alexander Deliukov" userId="S::alexander_think-e.be#ext#@flux50.onmicrosoft.com::bee075c1-faac-4166-8fcb-7b2057bad6f6" providerId="AD" clId="Web-{93A1F708-C5BA-E9E1-6A07-32C826C74301}" dt="2026-02-09T14:01:35.007" v="4" actId="14100"/>
        <pc:sldMkLst>
          <pc:docMk/>
          <pc:sldMk cId="2913447356" sldId="419"/>
        </pc:sldMkLst>
        <pc:picChg chg="add mod">
          <ac:chgData name="Alexander Deliukov" userId="S::alexander_think-e.be#ext#@flux50.onmicrosoft.com::bee075c1-faac-4166-8fcb-7b2057bad6f6" providerId="AD" clId="Web-{93A1F708-C5BA-E9E1-6A07-32C826C74301}" dt="2026-02-09T14:01:29.132" v="3" actId="14100"/>
          <ac:picMkLst>
            <pc:docMk/>
            <pc:sldMk cId="2913447356" sldId="419"/>
            <ac:picMk id="4" creationId="{532A034F-D4B4-7E30-9CD8-A9BC1CEA5233}"/>
          </ac:picMkLst>
        </pc:picChg>
        <pc:picChg chg="mod">
          <ac:chgData name="Alexander Deliukov" userId="S::alexander_think-e.be#ext#@flux50.onmicrosoft.com::bee075c1-faac-4166-8fcb-7b2057bad6f6" providerId="AD" clId="Web-{93A1F708-C5BA-E9E1-6A07-32C826C74301}" dt="2026-02-09T14:01:35.007" v="4" actId="14100"/>
          <ac:picMkLst>
            <pc:docMk/>
            <pc:sldMk cId="2913447356" sldId="419"/>
            <ac:picMk id="6" creationId="{9011A4E8-9EBB-75E0-9296-B13F17848A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2026. 3. 18.</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Modification du style du texte maître</a:t>
            </a:r>
          </a:p>
          <a:p>
            <a:pPr lvl="1"/>
            <a:r>
              <a:rPr lang="ko-KR" altLang="en-US"/>
              <a:t>Deuxième niveau</a:t>
            </a:r>
          </a:p>
          <a:p>
            <a:pPr lvl="2"/>
            <a:r>
              <a:rPr lang="ko-KR" altLang="en-US"/>
              <a:t>Troisième niveau</a:t>
            </a:r>
          </a:p>
          <a:p>
            <a:pPr lvl="3"/>
            <a:r>
              <a:rPr lang="ko-KR" altLang="en-US"/>
              <a:t>Quatrième niveau</a:t>
            </a:r>
          </a:p>
          <a:p>
            <a:pPr lvl="4"/>
            <a:r>
              <a:rPr lang="ko-KR" altLang="en-US"/>
              <a:t>Cinquième niveau</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lustercollaboration.eu/content/conducting-energy-audi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energysavingtrust.org.uk/advice/ligh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slide" Target="../slides/slide29.xml"/><Relationship Id="rId16" Type="http://schemas.openxmlformats.org/officeDocument/2006/relationships/hyperlink" Target="https://creativecommons.org/licenses/by-sa/2.0/" TargetMode="External"/><Relationship Id="rId1" Type="http://schemas.openxmlformats.org/officeDocument/2006/relationships/notesMaster" Target="../notesMasters/notesMaster1.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Économiser l'énergie et rendre votre entreprise plus efficace sur le plan énergétique :</a:t>
            </a:r>
            <a:r>
              <a:rPr lang="en-GB" altLang="ko-KR" sz="1200" dirty="0">
                <a:solidFill>
                  <a:schemeClr val="tx2"/>
                </a:solidFill>
                <a:cs typeface="Arial" panose="020B0604020202020204" pitchFamily="34" charset="0"/>
              </a:rPr>
              <a:t> 10 étapes faciles pour les PME</a:t>
            </a:r>
          </a:p>
          <a:p>
            <a:pPr marL="0" marR="0" lvl="0" indent="0" algn="l" defTabSz="914400" rtl="0" eaLnBrk="1" fontAlgn="auto" latinLnBrk="0" hangingPunct="0">
              <a:lnSpc>
                <a:spcPct val="100000"/>
              </a:lnSpc>
              <a:spcBef>
                <a:spcPts val="0"/>
              </a:spcBef>
              <a:spcAft>
                <a:spcPts val="0"/>
              </a:spcAft>
              <a:buClrTx/>
              <a:buSzTx/>
              <a:buFontTx/>
              <a:buNone/>
              <a:tabLst/>
              <a:defRPr/>
            </a:pPr>
            <a:endParaRPr lang="en-GB" altLang="ko-KR"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exclusivement au projet Every1 et ne reflète pas nécessairement l'opinion de l'Union européenne. La </a:t>
            </a:r>
            <a:r>
              <a:rPr lang="en-GB" sz="1200" b="0" i="0" kern="1200" dirty="0" err="1">
                <a:solidFill>
                  <a:schemeClr val="tx1"/>
                </a:solidFill>
                <a:effectLst/>
                <a:latin typeface="+mn-lt"/>
                <a:ea typeface="+mn-ea"/>
                <a:cs typeface="+mn-cs"/>
              </a:rPr>
              <a:t>présentation</a:t>
            </a:r>
            <a:r>
              <a:rPr lang="en-GB" sz="1200" b="0" i="0" kern="1200" dirty="0">
                <a:solidFill>
                  <a:schemeClr val="tx1"/>
                </a:solidFill>
                <a:effectLst/>
                <a:latin typeface="+mn-lt"/>
                <a:ea typeface="+mn-ea"/>
                <a:cs typeface="+mn-cs"/>
              </a:rPr>
              <a:t> est sous licence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err="1">
                <a:solidFill>
                  <a:schemeClr val="tx1"/>
                </a:solidFill>
                <a:effectLst/>
                <a:latin typeface="+mn-lt"/>
                <a:ea typeface="+mn-ea"/>
                <a:cs typeface="+mn-cs"/>
              </a:rPr>
              <a:t>sauf</a:t>
            </a:r>
            <a:r>
              <a:rPr lang="en-GB" sz="1200" b="0" i="0" kern="1200" dirty="0">
                <a:solidFill>
                  <a:schemeClr val="tx1"/>
                </a:solidFill>
                <a:effectLst/>
                <a:latin typeface="+mn-lt"/>
                <a:ea typeface="+mn-ea"/>
                <a:cs typeface="+mn-cs"/>
              </a:rPr>
              <a:t> indication contraire. </a:t>
            </a:r>
            <a:endParaRPr lang="ko-KR" altLang="en-US" sz="1200" dirty="0">
              <a:solidFill>
                <a:schemeClr val="tx2"/>
              </a:solidFill>
              <a:cs typeface="Arial" panose="020B0604020202020204" pitchFamily="34" charset="0"/>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pPr latinLnBrk="0" hangingPunct="0"/>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3073342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2 : Pour commencer : quels sont les avantages d'une meilleure efficacité énergétique ?</a:t>
            </a:r>
          </a:p>
          <a:p>
            <a:pPr marL="0" marR="0" lvl="0" indent="0" algn="l" rtl="0" latinLnBrk="0">
              <a:buNone/>
            </a:pPr>
            <a:r>
              <a:rPr lang="en-US" sz="1200" b="1" dirty="0">
                <a:ea typeface="Public Sans"/>
                <a:cs typeface="Public Sans"/>
                <a:sym typeface="Public Sans"/>
              </a:rPr>
              <a:t>En utilisant des approches et des technologies économes en énergie, vous pouvez :</a:t>
            </a:r>
          </a:p>
          <a:p>
            <a:pPr marL="0" marR="0" lvl="0" indent="0" algn="l" rtl="0" latinLnBrk="0">
              <a:buNone/>
            </a:pPr>
            <a:endParaRPr lang="en-GB" sz="1200" dirty="0">
              <a:ea typeface="Calibri"/>
              <a:cs typeface="Calibri"/>
            </a:endParaRPr>
          </a:p>
          <a:p>
            <a:pPr marL="342900" indent="-342900" latinLnBrk="0">
              <a:buFont typeface="Arial" panose="020B0604020202020204" pitchFamily="34" charset="0"/>
              <a:buChar char="•"/>
            </a:pPr>
            <a:r>
              <a:rPr lang="en-GB" sz="1200" dirty="0">
                <a:ea typeface="Calibri"/>
                <a:cs typeface="Calibri"/>
              </a:rPr>
              <a:t>Réaliser des économies en consommant moins d'énergie</a:t>
            </a:r>
          </a:p>
          <a:p>
            <a:pPr marL="342900" indent="-342900" latinLnBrk="0">
              <a:buFont typeface="Arial" panose="020B0604020202020204" pitchFamily="34" charset="0"/>
              <a:buChar char="•"/>
            </a:pPr>
            <a:r>
              <a:rPr lang="en-US" sz="1200" dirty="0">
                <a:ea typeface="Calibri"/>
                <a:cs typeface="Calibri"/>
              </a:rPr>
              <a:t>Réduire le gaspillage d'énergie et diminuer vos factures</a:t>
            </a:r>
          </a:p>
          <a:p>
            <a:pPr marL="342900" indent="-342900" latinLnBrk="0">
              <a:buFont typeface="Arial" panose="020B0604020202020204" pitchFamily="34" charset="0"/>
              <a:buChar char="•"/>
            </a:pPr>
            <a:r>
              <a:rPr lang="en-GB" sz="1200" dirty="0">
                <a:ea typeface="Calibri"/>
                <a:cs typeface="Calibri"/>
              </a:rPr>
              <a:t>Contribuer à une société et à un avenir plus durables </a:t>
            </a:r>
          </a:p>
          <a:p>
            <a:pPr latinLnBrk="0"/>
            <a:endParaRPr lang="en-US"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361444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3 : Réaliser un audit énergétique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Comment réaliser un audit énergétique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61297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3 : Réaliser un audit énergétique</a:t>
            </a:r>
          </a:p>
          <a:p>
            <a:endParaRPr lang="en-GB" dirty="0"/>
          </a:p>
          <a:p>
            <a:pPr latinLnBrk="0"/>
            <a:r>
              <a:rPr lang="en-US" sz="1200" b="1" dirty="0">
                <a:ea typeface="Public Sans"/>
                <a:sym typeface="Public Sans"/>
              </a:rPr>
              <a:t>« Il a été prouvé que les audits énergétiques permettent de réaliser des économies potentielles moyennes de 18 % de la consommation totale d'énergie. » </a:t>
            </a:r>
            <a:r>
              <a:rPr lang="en-US" sz="1200" dirty="0">
                <a:ea typeface="Public Sans"/>
                <a:sym typeface="Public Sans"/>
              </a:rPr>
              <a:t>(</a:t>
            </a:r>
            <a:r>
              <a:rPr lang="en-US" sz="1200" dirty="0">
                <a:ea typeface="Public Sans"/>
                <a:sym typeface="Public Sans"/>
                <a:hlinkClick r:id="rId3">
                  <a:extLst>
                    <a:ext uri="{A12FA001-AC4F-418D-AE19-62706E023703}">
                      <ahyp:hlinkClr xmlns:ahyp="http://schemas.microsoft.com/office/drawing/2018/hyperlinkcolor" val="tx"/>
                    </a:ext>
                  </a:extLst>
                </a:hlinkClick>
              </a:rPr>
              <a:t>Commission européenne</a:t>
            </a:r>
            <a:r>
              <a:rPr lang="en-US" sz="1200" dirty="0">
                <a:ea typeface="Public Sans"/>
                <a:sym typeface="Public Sans"/>
              </a:rPr>
              <a:t>) </a:t>
            </a:r>
          </a:p>
          <a:p>
            <a:pPr latinLnBrk="0"/>
            <a:endParaRPr lang="en-US" sz="1200" b="1" dirty="0">
              <a:solidFill>
                <a:srgbClr val="000066"/>
              </a:solidFill>
            </a:endParaRPr>
          </a:p>
          <a:p>
            <a:pPr marL="457200" indent="-457200" latinLnBrk="0">
              <a:buChar char="•"/>
            </a:pPr>
            <a:r>
              <a:rPr lang="en-US" sz="1200" dirty="0">
                <a:ea typeface="Public Sans"/>
                <a:sym typeface="Public Sans"/>
              </a:rPr>
              <a:t>Un audit énergétique est une évaluation complète de la consommation énergétique de votre PME.</a:t>
            </a:r>
          </a:p>
          <a:p>
            <a:pPr marL="457200" indent="-457200" latinLnBrk="0">
              <a:buChar char="•"/>
            </a:pPr>
            <a:r>
              <a:rPr lang="en-US" sz="1200" dirty="0">
                <a:ea typeface="Public Sans"/>
                <a:sym typeface="Public Sans"/>
              </a:rPr>
              <a:t>Les audits énergétiques peuvent être réalisés en interne ou par un service externe</a:t>
            </a:r>
            <a:endParaRPr lang="en-US" sz="1200" dirty="0">
              <a:ea typeface="Public Sans"/>
            </a:endParaRPr>
          </a:p>
          <a:p>
            <a:pPr marL="457200" indent="-457200" latinLnBrk="0">
              <a:buChar char="•"/>
            </a:pPr>
            <a:r>
              <a:rPr lang="en-US" sz="1200" dirty="0">
                <a:ea typeface="Public Sans"/>
                <a:sym typeface="Public Sans"/>
              </a:rPr>
              <a:t>Un audit énergétique permet d'identifier les pratiques inefficaces, les équipements énergivores et les domaines à améliorer</a:t>
            </a:r>
            <a:endParaRPr lang="en-US" sz="1200" dirty="0">
              <a:ea typeface="Public Sans"/>
            </a:endParaRPr>
          </a:p>
          <a:p>
            <a:pPr marL="457200" indent="-457200" latinLnBrk="0">
              <a:buChar char="•"/>
            </a:pPr>
            <a:r>
              <a:rPr lang="en-US" sz="1200" dirty="0">
                <a:ea typeface="Public Sans"/>
                <a:sym typeface="Public Sans"/>
              </a:rPr>
              <a:t>Les auditeurs peuvent également identifier les équipements nécessitant une mise à niveau, les pratiques opérationnelles inefficaces ou suggérer des technologies permettant d'économiser l'énergie</a:t>
            </a:r>
          </a:p>
          <a:p>
            <a:pPr latinLnBrk="0"/>
            <a:endParaRPr lang="en-US" sz="1200" dirty="0">
              <a:ea typeface="Public Sans"/>
              <a:sym typeface="Public Sans"/>
            </a:endParaRPr>
          </a:p>
          <a:p>
            <a:pPr latinLnBrk="0"/>
            <a:r>
              <a:rPr lang="en-US" sz="1200" dirty="0">
                <a:sym typeface="Public Sans"/>
              </a:rPr>
              <a:t>Pour en savoir plus, consultez la rubrique </a:t>
            </a:r>
            <a:r>
              <a:rPr lang="en-US" sz="1200" dirty="0">
                <a:sym typeface="Public Sans"/>
                <a:hlinkClick r:id="rId4"/>
              </a:rPr>
              <a:t>Réaliser un audit énergétique</a:t>
            </a:r>
            <a:r>
              <a:rPr lang="en-US" sz="1200" dirty="0">
                <a:sym typeface="Public Sans"/>
              </a:rPr>
              <a:t>. </a:t>
            </a:r>
            <a:endParaRPr lang="en-US" sz="1200" dirty="0"/>
          </a:p>
          <a:p>
            <a:endParaRPr lang="en-GB" dirty="0"/>
          </a:p>
          <a:p>
            <a:endParaRPr lang="en-GB" dirty="0"/>
          </a:p>
          <a:p>
            <a:r>
              <a:rPr lang="en-GB" dirty="0"/>
              <a:t>https://energy.ec.europa.eu/topics/markets-and-consumers/actions-and-measures-energy-prices/coping-crisis_en</a:t>
            </a:r>
          </a:p>
          <a:p>
            <a:r>
              <a:rPr lang="en-GB" dirty="0"/>
              <a:t>https://www.clustercollaboration.eu/content/conducting-energy-audit</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138286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Étape 4 : Installez un compteur intelligent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Quels sont les avantages d'un compteur intelligent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7028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Étape 4 : Installez un compteur intelligent </a:t>
            </a:r>
          </a:p>
          <a:p>
            <a:pPr latinLnBrk="0"/>
            <a:r>
              <a:rPr lang="en-US" sz="1200" b="1" dirty="0"/>
              <a:t>« Les compteurs et les commandes intelligents, lorsqu'ils sont utilisés pour identifier et gérer la consommation d'énergie, peuvent permettre de réduire la consommation d'énergie jusqu'à 40 %. »</a:t>
            </a:r>
          </a:p>
          <a:p>
            <a:pPr latinLnBrk="0"/>
            <a:r>
              <a:rPr lang="en-US" sz="1200" dirty="0"/>
              <a:t>(</a:t>
            </a:r>
            <a:r>
              <a:rPr lang="en-US" sz="1200" dirty="0">
                <a:hlinkClick r:id="rId3">
                  <a:extLst>
                    <a:ext uri="{A12FA001-AC4F-418D-AE19-62706E023703}">
                      <ahyp:hlinkClr xmlns:ahyp="http://schemas.microsoft.com/office/drawing/2018/hyperlinkcolor" val="tx"/>
                    </a:ext>
                  </a:extLst>
                </a:hlinkClick>
              </a:rPr>
              <a:t>Commission européenne</a:t>
            </a:r>
            <a:r>
              <a:rPr lang="en-US" sz="1200" dirty="0"/>
              <a:t>)</a:t>
            </a:r>
          </a:p>
          <a:p>
            <a:pPr latinLnBrk="0"/>
            <a:endParaRPr lang="en-US" sz="1200" dirty="0">
              <a:solidFill>
                <a:srgbClr val="2B2C30"/>
              </a:solidFill>
              <a:ea typeface="Public Sans"/>
            </a:endParaRPr>
          </a:p>
          <a:p>
            <a:pPr latinLnBrk="0"/>
            <a:r>
              <a:rPr lang="en-US" sz="1200" dirty="0">
                <a:solidFill>
                  <a:srgbClr val="2B2C30"/>
                </a:solidFill>
                <a:ea typeface="Public Sans"/>
              </a:rPr>
              <a:t>Les compteurs intelligents vous fournissent des données en temps réel sur votre consommation d'électricité, vous aidant ainsi à identifier les tendances et les habitudes d'utilisation de l'électricité. Ces données permettent de repérer les pics de consommation inattendus ou les moments où vous pourriez utiliser vos appareils pendant les heures creuses afin de réduire vos coûts.</a:t>
            </a:r>
          </a:p>
          <a:p>
            <a:endParaRPr lang="en-GB" dirty="0"/>
          </a:p>
          <a:p>
            <a:endParaRPr lang="en-GB" dirty="0"/>
          </a:p>
          <a:p>
            <a:r>
              <a:rPr lang="en-GB" dirty="0"/>
              <a:t>https://energy.ec.europa.eu/topics/markets-and-consumers/actions-and-measures-energy-prices/coping-crisis_en</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2730232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1A7-B608-A0AD-9004-96187D7D9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6B347-8BCF-3855-D31B-6C4AE4919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CF72-BA8F-6B94-82CF-5197806526F9}"/>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Étape 4 : Installez un compteur intelligent </a:t>
            </a:r>
          </a:p>
          <a:p>
            <a:pPr latinLnBrk="0" hangingPunct="0"/>
            <a:r>
              <a:rPr lang="en-US" sz="1200" dirty="0"/>
              <a:t>De nombreux fournisseurs d'énergie proposent </a:t>
            </a:r>
            <a:r>
              <a:rPr lang="en-US" sz="1200" b="1" dirty="0"/>
              <a:t>des tarifs en fonction de l'heure d'utilisation</a:t>
            </a:r>
            <a:r>
              <a:rPr lang="en-US" sz="1200" dirty="0"/>
              <a:t>, où le coût de l'électricité varie en fonction du moment de la journée. </a:t>
            </a:r>
          </a:p>
          <a:p>
            <a:pPr latinLnBrk="0" hangingPunct="0"/>
            <a:endParaRPr lang="en-GB" sz="1200" dirty="0"/>
          </a:p>
          <a:p>
            <a:pPr latinLnBrk="0" hangingPunct="0"/>
            <a:r>
              <a:rPr lang="en-US" sz="1200" dirty="0"/>
              <a:t>Les heures de pointe sont soumises à des tarifs plus élevés en raison d'une demande accrue, tandis que les heures creuses bénéficient de tarifs plus bas. </a:t>
            </a:r>
          </a:p>
          <a:p>
            <a:pPr latinLnBrk="0" hangingPunct="0"/>
            <a:endParaRPr lang="en-US" sz="1200" dirty="0"/>
          </a:p>
          <a:p>
            <a:pPr latinLnBrk="0" hangingPunct="0"/>
            <a:r>
              <a:rPr lang="en-US" sz="1200" dirty="0"/>
              <a:t>Comprendre les habitudes de consommation énergétique de votre PME pendant ces heures peut vous permettre de reporter les tâches gourmandes en énergie (par exemple, la recharge des véhicules électriques) à des moments où les coûts sont moins élevés.</a:t>
            </a:r>
            <a:endParaRPr lang="en-GB" sz="1200" dirty="0"/>
          </a:p>
          <a:p>
            <a:endParaRPr lang="en-GB" dirty="0"/>
          </a:p>
        </p:txBody>
      </p:sp>
      <p:sp>
        <p:nvSpPr>
          <p:cNvPr id="4" name="Slide Number Placeholder 3">
            <a:extLst>
              <a:ext uri="{FF2B5EF4-FFF2-40B4-BE49-F238E27FC236}">
                <a16:creationId xmlns:a16="http://schemas.microsoft.com/office/drawing/2014/main" id="{E9BFC381-2DAA-376F-C40E-9B8D6AF0993C}"/>
              </a:ext>
            </a:extLst>
          </p:cNvPr>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7944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Étape 5 : Calculer la consommation énergétique des appareils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Comment calculer la quantité d'énergie consommée par chaque appareil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417198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Étape 5 : Calculer la consommation énergétique des appareils </a:t>
            </a:r>
          </a:p>
          <a:p>
            <a:pPr latinLnBrk="0"/>
            <a:r>
              <a:rPr lang="en-GB" sz="1200" noProof="1">
                <a:solidFill>
                  <a:srgbClr val="2B2C30"/>
                </a:solidFill>
              </a:rPr>
              <a:t>Si votre PME exerce des activités de production ou de fabrication, la consommation d'énergie sera davantage concentrée sur les machines et les outils. </a:t>
            </a:r>
          </a:p>
          <a:p>
            <a:pPr latinLnBrk="0"/>
            <a:endParaRPr lang="en-GB" sz="1200" noProof="1">
              <a:solidFill>
                <a:srgbClr val="2B2C30"/>
              </a:solidFill>
            </a:endParaRPr>
          </a:p>
          <a:p>
            <a:pPr latinLnBrk="0"/>
            <a:r>
              <a:rPr lang="en-GB" sz="1200" noProof="1">
                <a:solidFill>
                  <a:srgbClr val="2B2C30"/>
                </a:solidFill>
              </a:rPr>
              <a:t>Une PME basée dans des bureaux peut avoir une consommation d'énergie plus élevée due à l'éclairage, au chauffage/climatisation et aux appareils électroniques.</a:t>
            </a:r>
          </a:p>
          <a:p>
            <a:pPr latinLnBrk="0"/>
            <a:endParaRPr lang="en-GB" sz="1200" noProof="1">
              <a:solidFill>
                <a:srgbClr val="2B2C30"/>
              </a:solidFill>
            </a:endParaRPr>
          </a:p>
          <a:p>
            <a:pPr latinLnBrk="0"/>
            <a:r>
              <a:rPr lang="en-GB" sz="1200" noProof="1">
                <a:solidFill>
                  <a:srgbClr val="2B2C30"/>
                </a:solidFill>
              </a:rPr>
              <a:t>Différencier les appareils peut aider à concentrer les efforts sur les domaines présentant le plus grand potentiel d'optimisation énergétique.</a:t>
            </a:r>
          </a:p>
          <a:p>
            <a:pPr latinLnBrk="0"/>
            <a:endParaRPr lang="en-GB" sz="1200" noProof="1">
              <a:solidFill>
                <a:srgbClr val="2B2C30"/>
              </a:solidFill>
            </a:endParaRPr>
          </a:p>
          <a:p>
            <a:pPr latinLnBrk="0"/>
            <a:r>
              <a:rPr lang="en-GB" sz="1200" noProof="1">
                <a:solidFill>
                  <a:srgbClr val="2B2C30"/>
                </a:solidFill>
              </a:rPr>
              <a:t>Vous pouvez utiliser des compteurs de consommation d'énergie (portables) pour surveiller la consommation d'électricité de chaque catégorie d'appareils.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9062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Étape 6 : Explorer des modes de consommation énergétique plus efficaces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Quelles mesures concrètes puis-je prendre pour utiliser l'énergie plus efficacement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40098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Étape 6 : Explorer des modes de consommation énergétique plus efficaces</a:t>
            </a:r>
          </a:p>
          <a:p>
            <a:pPr latinLnBrk="0"/>
            <a:r>
              <a:rPr lang="en-US" sz="1200" b="1" dirty="0"/>
              <a:t>« Une petite entreprise moyenne pourrait réduire sa facture énergétique jusqu'à 30 % en mettant en œuvre de bonnes mesures d'entretien et de maintenance... » </a:t>
            </a:r>
            <a:r>
              <a:rPr lang="en-US" sz="1200" dirty="0"/>
              <a:t>(</a:t>
            </a:r>
            <a:r>
              <a:rPr lang="en-US" sz="1200" dirty="0">
                <a:hlinkClick r:id="rId3">
                  <a:extLst>
                    <a:ext uri="{A12FA001-AC4F-418D-AE19-62706E023703}">
                      <ahyp:hlinkClr xmlns:ahyp="http://schemas.microsoft.com/office/drawing/2018/hyperlinkcolor" val="tx"/>
                    </a:ext>
                  </a:extLst>
                </a:hlinkClick>
              </a:rPr>
              <a:t>Commission européenne</a:t>
            </a:r>
            <a:r>
              <a:rPr lang="en-US" sz="1200" dirty="0"/>
              <a:t>)</a:t>
            </a:r>
          </a:p>
          <a:p>
            <a:pPr latinLnBrk="0"/>
            <a:endParaRPr lang="en-US" sz="1200" dirty="0"/>
          </a:p>
          <a:p>
            <a:pPr marL="457200" indent="-457200" latinLnBrk="0">
              <a:buChar char="•"/>
            </a:pPr>
            <a:r>
              <a:rPr lang="en-US" sz="1200" b="1" dirty="0">
                <a:solidFill>
                  <a:srgbClr val="2B2C30"/>
                </a:solidFill>
              </a:rPr>
              <a:t>Les ampoules LED </a:t>
            </a:r>
            <a:r>
              <a:rPr lang="en-US" sz="1200" dirty="0">
                <a:solidFill>
                  <a:srgbClr val="2B2C30"/>
                </a:solidFill>
              </a:rPr>
              <a:t>consomment 80 % moins d'énergie que les ampoules halogènes et durent 20 fois plus longtemps (Source : </a:t>
            </a:r>
            <a:r>
              <a:rPr lang="en-US" sz="1200" dirty="0">
                <a:solidFill>
                  <a:srgbClr val="2B2C30"/>
                </a:solidFill>
                <a:hlinkClick r:id="rId4"/>
              </a:rPr>
              <a:t>Energy Saving Trust</a:t>
            </a:r>
            <a:r>
              <a:rPr lang="en-US" sz="1200" dirty="0">
                <a:solidFill>
                  <a:srgbClr val="2B2C30"/>
                </a:solidFill>
              </a:rPr>
              <a:t>)</a:t>
            </a:r>
          </a:p>
          <a:p>
            <a:pPr marL="457200" indent="-457200" latinLnBrk="0">
              <a:buChar char="•"/>
            </a:pPr>
            <a:r>
              <a:rPr lang="en-US" sz="1200" dirty="0">
                <a:solidFill>
                  <a:srgbClr val="2B2C30"/>
                </a:solidFill>
              </a:rPr>
              <a:t>En améliorant l'efficacité énergétique</a:t>
            </a:r>
            <a:r>
              <a:rPr lang="en-US" sz="1200" b="1" dirty="0">
                <a:solidFill>
                  <a:srgbClr val="2B2C30"/>
                </a:solidFill>
              </a:rPr>
              <a:t> des systèmes à moteur</a:t>
            </a:r>
            <a:r>
              <a:rPr lang="en-US" sz="1200" dirty="0">
                <a:solidFill>
                  <a:srgbClr val="2B2C30"/>
                </a:solidFill>
              </a:rPr>
              <a:t>, chaque euro investi permettra d'économiser au moins 7 euros sur la durée de vie de l'équipement.</a:t>
            </a:r>
          </a:p>
          <a:p>
            <a:pPr marL="457200" indent="-457200" latinLnBrk="0">
              <a:buChar char="•"/>
            </a:pPr>
            <a:r>
              <a:rPr lang="en-US" sz="1200" b="1" dirty="0">
                <a:solidFill>
                  <a:srgbClr val="2B2C30"/>
                </a:solidFill>
              </a:rPr>
              <a:t>Les pompes à chaleur</a:t>
            </a:r>
            <a:r>
              <a:rPr lang="en-US" sz="1200" dirty="0">
                <a:solidFill>
                  <a:srgbClr val="2B2C30"/>
                </a:solidFill>
              </a:rPr>
              <a:t> à haut rendement énergétique peuvent souvent remplacer les chaudières traditionnelles à combustibles fossiles, ce qui permet de multiplier par plus de 4 l'efficacité énergétique.</a:t>
            </a:r>
            <a:r>
              <a:rPr lang="en-US" sz="1200" dirty="0"/>
              <a:t> </a:t>
            </a:r>
            <a:endParaRPr lang="en-US" sz="1200" dirty="0">
              <a:solidFill>
                <a:srgbClr val="2B2C30"/>
              </a:solidFill>
            </a:endParaRPr>
          </a:p>
          <a:p>
            <a:pPr latinLnBrk="0"/>
            <a:r>
              <a:rPr lang="en-US" sz="1200" dirty="0">
                <a:solidFill>
                  <a:srgbClr val="2B2C30"/>
                </a:solidFill>
              </a:rPr>
              <a:t>					Sources : </a:t>
            </a:r>
            <a:r>
              <a:rPr lang="en-US" sz="1200" dirty="0">
                <a:solidFill>
                  <a:srgbClr val="2B2C30"/>
                </a:solidFill>
                <a:hlinkClick r:id="rId3"/>
              </a:rPr>
              <a:t>Commission européenne</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a:p>
            <a:r>
              <a:rPr lang="en-GB" dirty="0"/>
              <a:t>https://energysavingtrust.org.uk/advice/lighting/</a:t>
            </a:r>
          </a:p>
          <a:p>
            <a:r>
              <a:rPr lang="en-GB" dirty="0" err="1"/>
              <a:t>https://energy.ec.europa.eu/topics/markets-and-consumers/actions-and-measures-energy-prices/coping-crisis_en</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81684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US" sz="1200" dirty="0">
                <a:solidFill>
                  <a:srgbClr val="2B2C30"/>
                </a:solidFill>
              </a:rPr>
              <a:t>Toutes les entreprises utilisent divers équipements qui nécessitent de l'électricité, qu'il s'agisse d'éclairage, d'ordinateurs, de machines ou de systèmes de climatisation. Pour </a:t>
            </a:r>
            <a:r>
              <a:rPr lang="en-GB" sz="1200" dirty="0">
                <a:solidFill>
                  <a:srgbClr val="2B2C30"/>
                </a:solidFill>
              </a:rPr>
              <a:t>les petites et moyennes entreprises (</a:t>
            </a:r>
            <a:r>
              <a:rPr lang="en-US" sz="1200" dirty="0">
                <a:solidFill>
                  <a:srgbClr val="2B2C30"/>
                </a:solidFill>
              </a:rPr>
              <a:t>PME), les coûts liés à l'électricité peuvent représenter une part importante du budget d'exploitation, et une consommation inefficace peut avoir un impact négatif tant sur la rentabilité que sur la gestion des ressources.</a:t>
            </a:r>
            <a:endParaRPr lang="en-GB" sz="1200" dirty="0">
              <a:solidFill>
                <a:srgbClr val="2B2C30"/>
              </a:solidFill>
            </a:endParaRPr>
          </a:p>
          <a:p>
            <a:pPr latinLnBrk="0"/>
            <a:endParaRPr lang="en-GB" sz="1200" dirty="0">
              <a:solidFill>
                <a:srgbClr val="2B2C30"/>
              </a:solidFill>
            </a:endParaRPr>
          </a:p>
          <a:p>
            <a:pPr latinLnBrk="0"/>
            <a:r>
              <a:rPr lang="en-GB" sz="1200" dirty="0">
                <a:solidFill>
                  <a:srgbClr val="2B2C30"/>
                </a:solidFill>
              </a:rPr>
              <a:t>Lorsque vous gérez une PME, vous vous demandez peut-être quels types de technologies ou d'activités pourraient vous aider à économiser de l'énergie. Les coûts et les domaines dans lesquels investir pour rendre votre entreprise plus efficace sont des éléments clés à prendre en considération.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24419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AB634-3C2F-E17B-34D2-E3800FD7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E995E1-7799-62DB-9319-7E1D2001F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1D053-4190-3163-D73A-EA60D0709E3A}"/>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sym typeface="Public Sans"/>
              </a:rPr>
              <a:t>Étape 6 : Explorez des modes d'utilisation plus efficaces de l'énergie</a:t>
            </a:r>
          </a:p>
          <a:p>
            <a:pPr marL="457200" indent="-457200" latinLnBrk="0">
              <a:buChar char="•"/>
            </a:pPr>
            <a:r>
              <a:rPr lang="en-US" sz="1200" dirty="0">
                <a:solidFill>
                  <a:srgbClr val="2B2C30"/>
                </a:solidFill>
              </a:rPr>
              <a:t>Les coûts</a:t>
            </a:r>
            <a:r>
              <a:rPr lang="en-US" sz="1200" b="1" dirty="0">
                <a:solidFill>
                  <a:srgbClr val="2B2C30"/>
                </a:solidFill>
              </a:rPr>
              <a:t> de chauffage </a:t>
            </a:r>
            <a:r>
              <a:rPr lang="en-US" sz="1200" dirty="0">
                <a:solidFill>
                  <a:srgbClr val="2B2C30"/>
                </a:solidFill>
              </a:rPr>
              <a:t>augmentent de 8 % pour chaque augmentation de 1 °C. Les thermostats programmables intelligents peuvent permettre d'économiser entre 5 % et 15 % sur les coûts de chauffage.</a:t>
            </a:r>
          </a:p>
          <a:p>
            <a:pPr marL="457200" indent="-457200" latinLnBrk="0">
              <a:buChar char="•"/>
            </a:pPr>
            <a:r>
              <a:rPr lang="en-US" sz="1200" b="1" dirty="0">
                <a:solidFill>
                  <a:srgbClr val="2B2C30"/>
                </a:solidFill>
              </a:rPr>
              <a:t>L'éclairage </a:t>
            </a:r>
            <a:r>
              <a:rPr lang="en-US" sz="1200" dirty="0">
                <a:solidFill>
                  <a:srgbClr val="2B2C30"/>
                </a:solidFill>
              </a:rPr>
              <a:t>peut représenter jusqu'à 40 % de la consommation énergétique d'un bâtiment. L'utilisation de commandes d'éclairage permet de réduire cette consommation de plus d'un tiers. </a:t>
            </a:r>
          </a:p>
          <a:p>
            <a:pPr marL="457200" indent="-457200" latinLnBrk="0">
              <a:buChar char="•"/>
            </a:pPr>
            <a:r>
              <a:rPr lang="en-US" sz="1200" dirty="0">
                <a:solidFill>
                  <a:srgbClr val="2B2C30"/>
                </a:solidFill>
              </a:rPr>
              <a:t>Il a été démontré que </a:t>
            </a:r>
            <a:r>
              <a:rPr lang="en-US" sz="1200" b="1" dirty="0">
                <a:solidFill>
                  <a:srgbClr val="2B2C30"/>
                </a:solidFill>
              </a:rPr>
              <a:t>l'isolation </a:t>
            </a:r>
            <a:r>
              <a:rPr lang="en-US" sz="1200" dirty="0">
                <a:solidFill>
                  <a:srgbClr val="2B2C30"/>
                </a:solidFill>
              </a:rPr>
              <a:t>des canalisations permettait de réduire les pertes d'énergie de plus de 75 %. </a:t>
            </a:r>
          </a:p>
          <a:p>
            <a:pPr marL="457200" indent="-457200" latinLnBrk="0">
              <a:buFontTx/>
              <a:buChar char="•"/>
            </a:pPr>
            <a:r>
              <a:rPr lang="en-US" sz="1200" dirty="0">
                <a:solidFill>
                  <a:srgbClr val="2B2C30"/>
                </a:solidFill>
              </a:rPr>
              <a:t>Le dimensionnement correct de la charge du compresseur et le choix du modèle </a:t>
            </a:r>
            <a:r>
              <a:rPr lang="en-US" sz="1200" b="1" dirty="0">
                <a:solidFill>
                  <a:srgbClr val="2B2C30"/>
                </a:solidFill>
              </a:rPr>
              <a:t>des systèmes d'air comprimé </a:t>
            </a:r>
            <a:r>
              <a:rPr lang="en-US" sz="1200" dirty="0">
                <a:solidFill>
                  <a:srgbClr val="2B2C30"/>
                </a:solidFill>
              </a:rPr>
              <a:t>peuvent réduire la consommation d'énergie de plus d'un tiers.</a:t>
            </a:r>
          </a:p>
          <a:p>
            <a:pPr latinLnBrk="0"/>
            <a:r>
              <a:rPr lang="en-US" sz="1200" dirty="0">
                <a:solidFill>
                  <a:srgbClr val="2B2C30"/>
                </a:solidFill>
              </a:rPr>
              <a:t>					Sources : </a:t>
            </a:r>
            <a:r>
              <a:rPr lang="en-US" sz="1200" dirty="0">
                <a:solidFill>
                  <a:srgbClr val="2B2C30"/>
                </a:solidFill>
                <a:hlinkClick r:id="rId3"/>
              </a:rPr>
              <a:t>Commission européenne</a:t>
            </a:r>
            <a:endParaRPr lang="en-US" sz="1200" dirty="0">
              <a:solidFill>
                <a:srgbClr val="2B2C30"/>
              </a:solidFill>
            </a:endParaRPr>
          </a:p>
          <a:p>
            <a:endParaRPr lang="en-GB" dirty="0"/>
          </a:p>
          <a:p>
            <a:endParaRPr lang="en-GB" dirty="0"/>
          </a:p>
          <a:p>
            <a:r>
              <a:rPr lang="en-GB" dirty="0"/>
              <a:t>https://energy.ec.europa.eu/topics/markets-and-consumers/actions-and-measures-energy-prices/coping-crisis_en</a:t>
            </a:r>
          </a:p>
        </p:txBody>
      </p:sp>
      <p:sp>
        <p:nvSpPr>
          <p:cNvPr id="4" name="Slide Number Placeholder 3">
            <a:extLst>
              <a:ext uri="{FF2B5EF4-FFF2-40B4-BE49-F238E27FC236}">
                <a16:creationId xmlns:a16="http://schemas.microsoft.com/office/drawing/2014/main" id="{C63B859C-0865-9EE1-BEC8-525C54D5D468}"/>
              </a:ext>
            </a:extLst>
          </p:cNvPr>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42646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7 : Augmentez l'efficacité énergétique de vos équipements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Comment améliorer l'efficacité énergétique de nos équipements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3576848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7 : Augmentez l'efficacité énergétique de vos équipements </a:t>
            </a:r>
          </a:p>
          <a:p>
            <a:pPr marL="342900" indent="-342900" latinLnBrk="0">
              <a:buFont typeface="Arial" panose="020B0604020202020204" pitchFamily="34" charset="0"/>
              <a:buChar char="•"/>
            </a:pPr>
            <a:r>
              <a:rPr lang="en-US" sz="1200" dirty="0">
                <a:solidFill>
                  <a:srgbClr val="2B2C30"/>
                </a:solidFill>
                <a:ea typeface="Public Sans"/>
              </a:rPr>
              <a:t>Identifiez les équipements obsolètes et peu efficaces sur le plan énergétique. Par exemple, les anciens systèmes d'éclairage, les climatiseurs et les machines peuvent consommer beaucoup plus d'énergie que les modèles plus récents et plus efficaces sur le plan énergétique. </a:t>
            </a:r>
          </a:p>
          <a:p>
            <a:pPr marL="342900" indent="-342900" latinLnBrk="0">
              <a:buFont typeface="Arial" panose="020B0604020202020204" pitchFamily="34" charset="0"/>
              <a:buChar char="•"/>
            </a:pPr>
            <a:r>
              <a:rPr lang="en-US" sz="1200" dirty="0">
                <a:solidFill>
                  <a:srgbClr val="2B2C30"/>
                </a:solidFill>
                <a:ea typeface="Public Sans"/>
              </a:rPr>
              <a:t>Remplacez, réparez ou modernisez vos équipements pour les rendre plus efficaces. Vous pouvez par exemple utiliser </a:t>
            </a:r>
            <a:r>
              <a:rPr lang="en-US" sz="1200" dirty="0">
                <a:solidFill>
                  <a:srgbClr val="2B2C30"/>
                </a:solidFill>
              </a:rPr>
              <a:t>des détecteurs de mouvement pour l'éclairage ou vous assurer que vos équipements passent en mode économie d'énergie après un certain temps.</a:t>
            </a:r>
          </a:p>
          <a:p>
            <a:pPr marL="342900" indent="-342900" latinLnBrk="0">
              <a:buFont typeface="Arial" panose="020B0604020202020204" pitchFamily="34" charset="0"/>
              <a:buChar char="•"/>
            </a:pPr>
            <a:r>
              <a:rPr lang="en-US" sz="1200" dirty="0">
                <a:solidFill>
                  <a:srgbClr val="2B2C30"/>
                </a:solidFill>
              </a:rPr>
              <a:t>Utilisez </a:t>
            </a:r>
            <a:r>
              <a:rPr lang="en-US" sz="1200" dirty="0">
                <a:solidFill>
                  <a:srgbClr val="2B2C30"/>
                </a:solidFill>
                <a:hlinkClick r:id="rId3"/>
              </a:rPr>
              <a:t>Topten.eu - Les meilleurs produits en Europe </a:t>
            </a:r>
            <a:r>
              <a:rPr lang="en-US" sz="1200" dirty="0">
                <a:solidFill>
                  <a:srgbClr val="2B2C30"/>
                </a:solidFill>
              </a:rPr>
              <a:t>pour comparer votre équipement actuel avec d'autres solutions disponibles.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19955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Étape 8 : Optimisez vos systèmes de chauffage et de climatisation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Comment optimiser nos systèmes de chauffage et de climatisation ?</a:t>
            </a:r>
            <a:endParaRPr lang="en-GB" sz="105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66470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kern="1200" noProof="0" dirty="0">
                <a:solidFill>
                  <a:schemeClr val="bg1"/>
                </a:solidFill>
                <a:latin typeface="+mn-lt"/>
                <a:ea typeface="Public Sans"/>
                <a:cs typeface="Public Sans"/>
                <a:sym typeface="Public Sans"/>
              </a:rPr>
              <a:t>Étape 8 : Optimisez vos systèmes de chauffage et de climatisation</a:t>
            </a:r>
          </a:p>
          <a:p>
            <a:pPr latinLnBrk="0"/>
            <a:r>
              <a:rPr lang="en-US" sz="1200" dirty="0">
                <a:solidFill>
                  <a:srgbClr val="2B2C30"/>
                </a:solidFill>
                <a:ea typeface="Public Sans"/>
              </a:rPr>
              <a:t>Les systèmes de chauffage et de climatisation comptent parmi les plus gros consommateurs d'énergie dans la plupart des PME. </a:t>
            </a:r>
          </a:p>
          <a:p>
            <a:pPr latinLnBrk="0"/>
            <a:endParaRPr lang="en-US" sz="1200" dirty="0">
              <a:solidFill>
                <a:srgbClr val="2B2C30"/>
              </a:solidFill>
              <a:ea typeface="Public Sans"/>
            </a:endParaRPr>
          </a:p>
          <a:p>
            <a:pPr latinLnBrk="0"/>
            <a:r>
              <a:rPr lang="en-US" sz="1200" dirty="0">
                <a:solidFill>
                  <a:srgbClr val="2B2C30"/>
                </a:solidFill>
                <a:ea typeface="Public Sans"/>
              </a:rPr>
              <a:t>L'installation de thermostats programmables, un entretien régulier ou l'utilisation de modèles à faible consommation d'énergie peuvent contribuer à réduire la consommation. </a:t>
            </a:r>
          </a:p>
          <a:p>
            <a:pPr latinLnBrk="0"/>
            <a:endParaRPr lang="en-US" sz="1200" dirty="0">
              <a:solidFill>
                <a:srgbClr val="2B2C30"/>
              </a:solidFill>
              <a:ea typeface="Public Sans"/>
            </a:endParaRPr>
          </a:p>
          <a:p>
            <a:pPr latinLnBrk="0"/>
            <a:r>
              <a:rPr lang="en-US" sz="1200" dirty="0">
                <a:solidFill>
                  <a:srgbClr val="2B2C30"/>
                </a:solidFill>
                <a:ea typeface="Public Sans"/>
              </a:rPr>
              <a:t>Envisagez d'ajuster les réglages afin que le chauffage/la climatisation ne soit utilisé(e) qu'en cas de besoin. Par exemple, éteignez le chauffage ou la climatisation lorsque les employés ne sont pas présents.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1824000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9 : Encourager les pratiques d'économie d'énergie parmi les employés</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Comment encourager les autres à adopter des pratiques d'économie d'énergie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723537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9 : Encourager les pratiques d'économie d'énergie parmi les employés</a:t>
            </a:r>
          </a:p>
          <a:p>
            <a:endParaRPr lang="en-GB" dirty="0"/>
          </a:p>
          <a:p>
            <a:pPr latinLnBrk="0"/>
            <a:r>
              <a:rPr lang="en-US" sz="2200" dirty="0">
                <a:solidFill>
                  <a:srgbClr val="2B2C30"/>
                </a:solidFill>
                <a:ea typeface="Public Sans"/>
              </a:rPr>
              <a:t>Une culture de la conscience énergétique peut entraîner des réductions notables de la consommation d'énergie.</a:t>
            </a:r>
          </a:p>
          <a:p>
            <a:pPr latinLnBrk="0"/>
            <a:endParaRPr lang="en-US" sz="2200" dirty="0">
              <a:solidFill>
                <a:srgbClr val="2B2C30"/>
              </a:solidFill>
              <a:ea typeface="Public Sans"/>
            </a:endParaRPr>
          </a:p>
          <a:p>
            <a:pPr latinLnBrk="0"/>
            <a:r>
              <a:rPr lang="en-US" sz="2200" dirty="0">
                <a:solidFill>
                  <a:srgbClr val="2B2C30"/>
                </a:solidFill>
                <a:ea typeface="Public Sans"/>
              </a:rPr>
              <a:t>Le comportement des employés peut avoir un impact significatif sur la consommation d'énergie. Encouragez les employés à : </a:t>
            </a:r>
          </a:p>
          <a:p>
            <a:pPr marL="800100" lvl="1" indent="-342900" latinLnBrk="0">
              <a:buFont typeface="Arial" panose="020B0604020202020204" pitchFamily="34" charset="0"/>
              <a:buChar char="•"/>
            </a:pPr>
            <a:r>
              <a:rPr lang="en-US" sz="2200" dirty="0">
                <a:solidFill>
                  <a:srgbClr val="2B2C30"/>
                </a:solidFill>
                <a:ea typeface="Public Sans"/>
              </a:rPr>
              <a:t>Éteindre les lumières</a:t>
            </a:r>
          </a:p>
          <a:p>
            <a:pPr marL="800100" lvl="1" indent="-342900" latinLnBrk="0">
              <a:buFont typeface="Arial" panose="020B0604020202020204" pitchFamily="34" charset="0"/>
              <a:buChar char="•"/>
            </a:pPr>
            <a:r>
              <a:rPr lang="en-US" sz="2200" dirty="0">
                <a:solidFill>
                  <a:srgbClr val="2B2C30"/>
                </a:solidFill>
                <a:ea typeface="Public Sans"/>
              </a:rPr>
              <a:t>Débrancher les équipements lorsqu'ils ne sont pas utilisés</a:t>
            </a:r>
          </a:p>
          <a:p>
            <a:pPr marL="800100" lvl="1" indent="-342900" latinLnBrk="0">
              <a:buFont typeface="Arial" panose="020B0604020202020204" pitchFamily="34" charset="0"/>
              <a:buChar char="•"/>
            </a:pPr>
            <a:r>
              <a:rPr lang="en-US" sz="2200" dirty="0">
                <a:solidFill>
                  <a:srgbClr val="2B2C30"/>
                </a:solidFill>
                <a:ea typeface="Public Sans"/>
              </a:rPr>
              <a:t>Utiliser les réglages économes en énergie sur les ordinateurs et les imprimantes</a:t>
            </a:r>
          </a:p>
          <a:p>
            <a:pPr lvl="1" latinLnBrk="0"/>
            <a:endParaRPr lang="en-US" sz="2200" dirty="0"/>
          </a:p>
          <a:p>
            <a:pPr latinLnBrk="0"/>
            <a:r>
              <a:rPr lang="en-US" sz="2200" dirty="0">
                <a:solidFill>
                  <a:srgbClr val="2B2C30"/>
                </a:solidFill>
              </a:rPr>
              <a:t>Lire </a:t>
            </a:r>
            <a:r>
              <a:rPr lang="en-US" sz="2200" dirty="0">
                <a:solidFill>
                  <a:srgbClr val="2B2C30"/>
                </a:solidFill>
                <a:hlinkClick r:id="rId3"/>
              </a:rPr>
              <a:t>les changements </a:t>
            </a:r>
            <a:r>
              <a:rPr lang="en-US" sz="2200" dirty="0" err="1">
                <a:solidFill>
                  <a:srgbClr val="2B2C30"/>
                </a:solidFill>
                <a:hlinkClick r:id="rId3"/>
              </a:rPr>
              <a:t>comportementaux recommandés </a:t>
            </a:r>
            <a:r>
              <a:rPr lang="en-US" sz="2200" dirty="0">
                <a:solidFill>
                  <a:srgbClr val="2B2C30"/>
                </a:solidFill>
              </a:rPr>
              <a:t>par l'Agence internationale de l'énergie.</a:t>
            </a:r>
          </a:p>
          <a:p>
            <a:endParaRPr lang="en-GB" dirty="0"/>
          </a:p>
          <a:p>
            <a:endParaRPr lang="en-GB" dirty="0"/>
          </a:p>
          <a:p>
            <a:r>
              <a:rPr lang="en-GB" dirty="0"/>
              <a:t>https://www.iea.org/energy-system/energy-efficiency-and-demand/behavioural-changes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298174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Étape 10 : Explorez d'autres ressources</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Où puis-je trouver plus d'informations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10867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Prochaines étapes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vous souhaitez en savoir plus sur l'efficacité énergétique, les ressources suivantes pourraient vous être utiles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Lisez l'article « </a:t>
            </a:r>
            <a:r>
              <a:rPr lang="en-US" altLang="ko-KR" sz="1200" i="1" dirty="0">
                <a:solidFill>
                  <a:srgbClr val="373737"/>
                </a:solidFill>
                <a:ea typeface="맑은 고딕"/>
                <a:hlinkClick r:id="rId3"/>
              </a:rPr>
              <a:t>Faire face à la crise : renforcer la résilience des PME grâce à l'efficacité énergétique </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Suivez le cours</a:t>
            </a:r>
            <a:r>
              <a:rPr lang="en-US" altLang="ko-KR" sz="1200" i="1" dirty="0">
                <a:solidFill>
                  <a:srgbClr val="373737"/>
                </a:solidFill>
                <a:ea typeface="맑은 고딕"/>
              </a:rPr>
              <a:t> en ligne</a:t>
            </a:r>
            <a:r>
              <a:rPr lang="en-US" altLang="ko-KR" sz="1200" dirty="0">
                <a:solidFill>
                  <a:srgbClr val="373737"/>
                </a:solidFill>
                <a:ea typeface="맑은 고딕"/>
              </a:rPr>
              <a:t>de 30 minutes « </a:t>
            </a:r>
            <a:r>
              <a:rPr lang="en-US" altLang="ko-KR" sz="1200" i="1" dirty="0">
                <a:solidFill>
                  <a:srgbClr val="373737"/>
                </a:solidFill>
                <a:ea typeface="맑은 고딕"/>
              </a:rPr>
              <a:t>Digital Energy Essentials » (Les bases de l'énergie numérique) </a:t>
            </a:r>
            <a:r>
              <a:rPr lang="en-US" altLang="ko-KR" sz="1200" dirty="0">
                <a:solidFill>
                  <a:srgbClr val="373737"/>
                </a:solidFill>
                <a:ea typeface="맑은 고딕"/>
              </a:rPr>
              <a:t>sur </a:t>
            </a:r>
            <a:r>
              <a:rPr lang="en-US" altLang="ko-KR" sz="1200" dirty="0">
                <a:solidFill>
                  <a:srgbClr val="373737"/>
                </a:solidFill>
                <a:ea typeface="맑은 고딕"/>
                <a:hlinkClick r:id="rId4"/>
              </a:rPr>
              <a:t>la consommation d'énergie </a:t>
            </a:r>
            <a:r>
              <a:rPr lang="en-US" altLang="ko-KR" sz="1200" dirty="0">
                <a:solidFill>
                  <a:srgbClr val="373737"/>
                </a:solidFill>
                <a:ea typeface="맑은 고딕"/>
              </a:rPr>
              <a:t>proposé par Every1.</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Lisez l'article </a:t>
            </a:r>
            <a:r>
              <a:rPr lang="en-US" altLang="ko-KR" sz="1200" i="1" dirty="0">
                <a:solidFill>
                  <a:srgbClr val="373737"/>
                </a:solidFill>
                <a:hlinkClick r:id="rId5"/>
              </a:rPr>
              <a:t>Les avantages des améliorations en matière d'efficacité énergétique pour les entreprises</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Suivez le cours en ligne de 30 minutes « </a:t>
            </a:r>
            <a:r>
              <a:rPr lang="en-US" altLang="ko-KR" sz="1200" i="1" dirty="0">
                <a:solidFill>
                  <a:srgbClr val="373737"/>
                </a:solidFill>
                <a:ea typeface="맑은 고딕"/>
              </a:rPr>
              <a:t>Digital Energy Essentials » </a:t>
            </a:r>
            <a:r>
              <a:rPr lang="en-US" altLang="ko-KR" sz="1200" dirty="0">
                <a:solidFill>
                  <a:srgbClr val="373737"/>
                </a:solidFill>
                <a:ea typeface="맑은 고딕"/>
              </a:rPr>
              <a:t>proposé par Every1 sur </a:t>
            </a:r>
            <a:r>
              <a:rPr lang="en-GB" altLang="ko-KR" sz="1200" dirty="0">
                <a:solidFill>
                  <a:srgbClr val="373737"/>
                </a:solidFill>
                <a:ea typeface="맑은 고딕"/>
                <a:hlinkClick r:id="rId6"/>
              </a:rPr>
              <a:t>la confidentialité, la sûreté et la sécurité dans le paysage énergétique numérique.</a:t>
            </a:r>
            <a:endParaRPr lang="ko-KR" altLang="en-US" sz="1200" dirty="0">
              <a:solidFill>
                <a:srgbClr val="373737"/>
              </a:solidFill>
            </a:endParaRPr>
          </a:p>
          <a:p>
            <a:endParaRPr lang="en-GB" dirty="0"/>
          </a:p>
          <a:p>
            <a:endParaRPr lang="en-GB" dirty="0"/>
          </a:p>
          <a:p>
            <a:r>
              <a:rPr lang="en-GB" dirty="0"/>
              <a:t>https://www.open.edu/openlearncreate/course/view.php?id=12165</a:t>
            </a:r>
            <a:r>
              <a:rPr lang="en-GB" b="1" dirty="0"/>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28916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latinLnBrk="0"/>
            <a:r>
              <a:rPr lang="en-GB" i="1" dirty="0"/>
              <a:t>Économiser l'énergie et rendre votre entreprise plus économe en énergie : 10 étapes faciles </a:t>
            </a:r>
            <a:r>
              <a:rPr lang="en-GB" dirty="0"/>
              <a:t>comprend des adaptations dans les étapes 3, 4, 5 et 6 de documents sélectionnés tirés du document de la Commission européenne </a:t>
            </a:r>
            <a:r>
              <a:rPr lang="en-GB" i="1" dirty="0">
                <a:hlinkClick r:id="rId3"/>
              </a:rPr>
              <a:t>intitulé « Faire face à la crise : renforcer la résilience des PME grâce à l'efficacité énergétique </a:t>
            </a:r>
            <a:r>
              <a:rPr lang="en-GB" dirty="0"/>
              <a:t>» (l'« œuvre originale »), qui est sous licence </a:t>
            </a:r>
            <a:r>
              <a:rPr lang="en-GB" dirty="0">
                <a:hlinkClick r:id="rId4"/>
              </a:rPr>
              <a:t>CC BY 4.0</a:t>
            </a:r>
            <a:r>
              <a:rPr lang="en-GB" dirty="0"/>
              <a:t>. </a:t>
            </a:r>
          </a:p>
          <a:p>
            <a:pPr latinLnBrk="0"/>
            <a:r>
              <a:rPr lang="en-GB" dirty="0"/>
              <a:t>Cette adaptation est réalisée et publiée par le projet Every1 (l'« adaptateur ») et est sous licence </a:t>
            </a:r>
            <a:r>
              <a:rPr lang="en-GB" dirty="0">
                <a:hlinkClick r:id="rId5"/>
              </a:rPr>
              <a:t>CC BY-SA 4.0</a:t>
            </a:r>
            <a:r>
              <a:rPr lang="en-GB" dirty="0"/>
              <a:t>, sauf indication contraire. </a:t>
            </a:r>
          </a:p>
          <a:p>
            <a:pPr latinLnBrk="0"/>
            <a:endParaRPr lang="en-GB" dirty="0"/>
          </a:p>
          <a:p>
            <a:pPr latinLnBrk="0"/>
            <a:r>
              <a:rPr lang="en-GB" dirty="0"/>
              <a:t>Les images utilisées dans cette présentation sont les suivantes :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de couverture : </a:t>
            </a:r>
            <a:r>
              <a:rPr lang="en-GB" sz="1200" dirty="0">
                <a:solidFill>
                  <a:srgbClr val="242424"/>
                </a:solidFill>
                <a:ea typeface="Public Sans"/>
                <a:cs typeface="Public Sans"/>
                <a:sym typeface="Public Sans"/>
                <a:hlinkClick r:id="rId6"/>
              </a:rPr>
              <a:t>factures d'électricité avec ampoule et calculatrice </a:t>
            </a:r>
            <a:r>
              <a:rPr lang="en-GB" sz="1200" dirty="0">
                <a:solidFill>
                  <a:srgbClr val="242424"/>
                </a:solidFill>
                <a:ea typeface="Public Sans"/>
                <a:cs typeface="Public Sans"/>
                <a:sym typeface="Public Sans"/>
              </a:rPr>
              <a:t>par Uswitch.com Images sous </a:t>
            </a:r>
            <a:r>
              <a:rPr lang="en-GB" dirty="0">
                <a:solidFill>
                  <a:srgbClr val="242424"/>
                </a:solidFill>
              </a:rPr>
              <a:t>licence </a:t>
            </a:r>
            <a:r>
              <a:rPr lang="en-GB" noProof="0" dirty="0">
                <a:solidFill>
                  <a:schemeClr val="dk1"/>
                </a:solidFill>
                <a:ea typeface="Public Sans"/>
                <a:cs typeface="Public Sans"/>
                <a:sym typeface="Public Sans"/>
                <a:hlinkClick r:id="rId7"/>
              </a:rPr>
              <a:t>CC BY 2.0</a:t>
            </a:r>
            <a:r>
              <a:rPr lang="en-GB" dirty="0">
                <a:solidFill>
                  <a:srgbClr val="242424"/>
                </a:solidFill>
              </a:rPr>
              <a:t>. </a:t>
            </a:r>
            <a:r>
              <a:rPr lang="en-GB" b="0" i="0" dirty="0">
                <a:solidFill>
                  <a:srgbClr val="242424"/>
                </a:solidFill>
                <a:effectLst/>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 du texte d'introduction : </a:t>
            </a:r>
            <a:r>
              <a:rPr lang="en-US" i="1" dirty="0">
                <a:solidFill>
                  <a:schemeClr val="dk1"/>
                </a:solidFill>
                <a:ea typeface="Public Sans"/>
                <a:cs typeface="Public Sans"/>
                <a:sym typeface="Public Sans"/>
              </a:rPr>
              <a:t>papier à côté </a:t>
            </a:r>
            <a:r>
              <a:rPr lang="en-US" i="1" dirty="0" err="1">
                <a:solidFill>
                  <a:schemeClr val="dk1"/>
                </a:solidFill>
                <a:ea typeface="Public Sans"/>
                <a:cs typeface="Public Sans"/>
                <a:sym typeface="Public Sans"/>
              </a:rPr>
              <a:t>d'un Macbook </a:t>
            </a:r>
            <a:r>
              <a:rPr lang="en-US" dirty="0">
                <a:solidFill>
                  <a:schemeClr val="dk1"/>
                </a:solidFill>
                <a:ea typeface="Public Sans"/>
                <a:cs typeface="Public Sans"/>
                <a:sym typeface="Public Sans"/>
              </a:rPr>
              <a:t>par </a:t>
            </a:r>
            <a:r>
              <a:rPr lang="en-US" sz="12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sur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cs typeface="Public Sans"/>
                <a:sym typeface="Public Sans"/>
              </a:rPr>
              <a:t>Étape 1 : Pour commencer : que dois-je savoir ? : </a:t>
            </a:r>
            <a:r>
              <a:rPr lang="en-US" i="1" dirty="0">
                <a:solidFill>
                  <a:schemeClr val="dk1"/>
                </a:solidFill>
                <a:cs typeface="Public Sans"/>
                <a:sym typeface="Public Sans"/>
              </a:rPr>
              <a:t>Prises noires </a:t>
            </a:r>
            <a:r>
              <a:rPr lang="en-US" dirty="0">
                <a:solidFill>
                  <a:schemeClr val="dk1"/>
                </a:solidFill>
                <a:cs typeface="Public Sans"/>
                <a:sym typeface="Public Sans"/>
              </a:rPr>
              <a:t>par </a:t>
            </a:r>
            <a:r>
              <a:rPr lang="en-US" sz="1200" u="sng" dirty="0" err="1">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a:t>
            </a:r>
            <a:r>
              <a:rPr lang="en-US" sz="12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Stock sur Pexels.com</a:t>
            </a:r>
            <a:endParaRPr lang="en-US" sz="12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Étape 2 : Pour commencer : quels sont les coûts et les avantages d'une meilleure efficacité énergétique ? </a:t>
            </a:r>
            <a:r>
              <a:rPr lang="en-US" sz="1200" dirty="0">
                <a:solidFill>
                  <a:schemeClr val="dk1"/>
                </a:solidFill>
                <a:ea typeface="Public Sans"/>
                <a:cs typeface="Public Sans"/>
                <a:sym typeface="Public Sans"/>
                <a:hlinkClick r:id="rId10"/>
              </a:rPr>
              <a:t>Équilibre </a:t>
            </a:r>
            <a:r>
              <a:rPr lang="en-US" sz="1200" dirty="0">
                <a:solidFill>
                  <a:schemeClr val="dk1"/>
                </a:solidFill>
                <a:ea typeface="Public Sans"/>
                <a:cs typeface="Public Sans"/>
                <a:sym typeface="Public Sans"/>
              </a:rPr>
              <a:t>par Scouse Smurf sous licence </a:t>
            </a:r>
            <a:r>
              <a:rPr lang="en-US" sz="1200" dirty="0">
                <a:solidFill>
                  <a:schemeClr val="dk1"/>
                </a:solidFill>
                <a:ea typeface="Public Sans"/>
                <a:cs typeface="Public Sans"/>
                <a:sym typeface="Public Sans"/>
                <a:hlinkClick r:id="rId11"/>
              </a:rPr>
              <a:t>CC BY-ND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Étape 3 : Réaliser un audit énergétique : </a:t>
            </a:r>
            <a:r>
              <a:rPr lang="en-US" dirty="0">
                <a:solidFill>
                  <a:schemeClr val="dk1"/>
                </a:solidFill>
                <a:ea typeface="Public Sans"/>
                <a:cs typeface="Public Sans"/>
                <a:sym typeface="Public Sans"/>
                <a:hlinkClick r:id="rId12"/>
              </a:rPr>
              <a:t>Audit énergétique </a:t>
            </a:r>
            <a:r>
              <a:rPr lang="en-US" dirty="0">
                <a:solidFill>
                  <a:schemeClr val="dk1"/>
                </a:solidFill>
                <a:ea typeface="Public Sans"/>
                <a:cs typeface="Public Sans"/>
                <a:sym typeface="Public Sans"/>
              </a:rPr>
              <a:t>par EE image database est sous licence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Étape 4 : Installer un compteur intelligent : </a:t>
            </a:r>
            <a:r>
              <a:rPr lang="en-US" sz="1200" dirty="0">
                <a:solidFill>
                  <a:schemeClr val="dk1"/>
                </a:solidFill>
                <a:ea typeface="Public Sans"/>
                <a:cs typeface="Public Sans"/>
                <a:sym typeface="Public Sans"/>
                <a:hlinkClick r:id="rId14"/>
              </a:rPr>
              <a:t>Compteur intelligent British Gas </a:t>
            </a:r>
            <a:r>
              <a:rPr lang="en-US" sz="1200" dirty="0">
                <a:solidFill>
                  <a:schemeClr val="dk1"/>
                </a:solidFill>
                <a:ea typeface="Public Sans"/>
                <a:cs typeface="Public Sans"/>
                <a:sym typeface="Public Sans"/>
              </a:rPr>
              <a:t>par </a:t>
            </a:r>
            <a:r>
              <a:rPr lang="en-US" sz="1200" dirty="0" err="1">
                <a:solidFill>
                  <a:schemeClr val="dk1"/>
                </a:solidFill>
                <a:ea typeface="Public Sans"/>
                <a:cs typeface="Public Sans"/>
                <a:sym typeface="Public Sans"/>
              </a:rPr>
              <a:t>SlipStreamJC </a:t>
            </a:r>
            <a:r>
              <a:rPr lang="en-US" sz="12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13"/>
              </a:rPr>
              <a:t>CC BY-NC 2.0</a:t>
            </a:r>
            <a:r>
              <a:rPr lang="en-US" dirty="0">
                <a:solidFill>
                  <a:schemeClr val="dk1"/>
                </a:solidFill>
                <a:ea typeface="Public Sans"/>
                <a:cs typeface="Public Sans"/>
                <a:sym typeface="Public Sans"/>
              </a:rPr>
              <a:t>.</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Étape 5 : Identifier votre consommation électrique par appareil : </a:t>
            </a:r>
            <a:r>
              <a:rPr lang="en-US" dirty="0">
                <a:solidFill>
                  <a:schemeClr val="dk1"/>
                </a:solidFill>
                <a:ea typeface="Public Sans"/>
                <a:cs typeface="Public Sans"/>
                <a:sym typeface="Public Sans"/>
                <a:hlinkClick r:id="rId15"/>
              </a:rPr>
              <a:t>Énergie </a:t>
            </a:r>
            <a:r>
              <a:rPr lang="en-US" dirty="0">
                <a:solidFill>
                  <a:schemeClr val="dk1"/>
                </a:solidFill>
                <a:ea typeface="Public Sans"/>
                <a:cs typeface="Public Sans"/>
                <a:sym typeface="Public Sans"/>
              </a:rPr>
              <a:t>par Maria </a:t>
            </a:r>
            <a:r>
              <a:rPr lang="en-US" dirty="0" err="1">
                <a:solidFill>
                  <a:schemeClr val="dk1"/>
                </a:solidFill>
                <a:ea typeface="Public Sans"/>
                <a:cs typeface="Public Sans"/>
                <a:sym typeface="Public Sans"/>
              </a:rPr>
              <a:t>Eklind </a:t>
            </a:r>
            <a:r>
              <a:rPr lang="en-US" dirty="0">
                <a:solidFill>
                  <a:schemeClr val="dk1"/>
                </a:solidFill>
                <a:ea typeface="Public Sans"/>
                <a:cs typeface="Public Sans"/>
                <a:sym typeface="Public Sans"/>
              </a:rPr>
              <a:t>est sous licence </a:t>
            </a:r>
            <a:r>
              <a:rPr lang="en-US" dirty="0">
                <a:solidFill>
                  <a:schemeClr val="dk1"/>
                </a:solidFill>
                <a:ea typeface="Public Sans"/>
                <a:cs typeface="Public Sans"/>
                <a:sym typeface="Public Sans"/>
                <a:hlinkClick r:id="rId16"/>
              </a:rPr>
              <a:t>CC BY-SA 2.0</a:t>
            </a:r>
            <a:r>
              <a:rPr lang="en-US" dirty="0">
                <a:solidFill>
                  <a:schemeClr val="dk1"/>
                </a:solidFill>
                <a:ea typeface="Public Sans"/>
                <a:cs typeface="Public Sans"/>
                <a:sym typeface="Public Sans"/>
              </a:rPr>
              <a:t>.</a:t>
            </a: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29</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rPr>
              <a:t>Dans cette brève présentation, nous aborderons les thèmes suivants : </a:t>
            </a:r>
          </a:p>
          <a:p>
            <a:pPr latinLnBrk="0"/>
            <a:endParaRPr lang="en-GB" sz="1200" dirty="0">
              <a:solidFill>
                <a:srgbClr val="2B2C30"/>
              </a:solidFill>
            </a:endParaRPr>
          </a:p>
          <a:p>
            <a:pPr marL="457200" indent="-457200" latinLnBrk="0">
              <a:buChar char="•"/>
            </a:pPr>
            <a:r>
              <a:rPr lang="en-GB" sz="1200" dirty="0">
                <a:solidFill>
                  <a:srgbClr val="2B2C30"/>
                </a:solidFill>
              </a:rPr>
              <a:t>Comment mieux comprendre votre consommation d'énergie et pourquoi cela est important.</a:t>
            </a:r>
          </a:p>
          <a:p>
            <a:pPr marL="457200" indent="-457200" latinLnBrk="0">
              <a:buChar char="•"/>
            </a:pPr>
            <a:r>
              <a:rPr lang="en-GB" sz="1200" dirty="0">
                <a:solidFill>
                  <a:srgbClr val="2B2C30"/>
                </a:solidFill>
              </a:rPr>
              <a:t>Les avantages d'une consommation énergétique plus efficace pour votre entreprise.</a:t>
            </a:r>
          </a:p>
          <a:p>
            <a:pPr marL="457200" indent="-457200" latinLnBrk="0">
              <a:buChar char="•"/>
            </a:pPr>
            <a:r>
              <a:rPr lang="en-GB" sz="1200" dirty="0">
                <a:solidFill>
                  <a:srgbClr val="2B2C30"/>
                </a:solidFill>
              </a:rPr>
              <a:t>10 mesures possibles pour économiser l'énergie et rendre votre entreprise plus efficace.</a:t>
            </a:r>
          </a:p>
          <a:p>
            <a:pPr marL="457200" indent="-457200" latinLnBrk="0">
              <a:buChar char="•"/>
            </a:pPr>
            <a:endParaRPr lang="en-GB" sz="1200" dirty="0">
              <a:solidFill>
                <a:srgbClr val="2B2C30"/>
              </a:solidFill>
            </a:endParaRPr>
          </a:p>
          <a:p>
            <a:pPr latinLnBrk="0"/>
            <a:r>
              <a:rPr lang="en-GB" sz="1200" dirty="0">
                <a:solidFill>
                  <a:srgbClr val="2B2C30"/>
                </a:solidFill>
              </a:rPr>
              <a:t>Chaque mesure commence par une question de réflexion. Prenez le temps de réfléchir à chaque question avant de passer à la suivante.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640389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202F-B461-F2E7-A9D5-C5628877F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E90AC-6D9A-1D34-4D9B-914C6AECD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E8F83-A10E-BAC6-BE53-2316CAE6C5F1}"/>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Remerciements</a:t>
            </a: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Étape 6 : </a:t>
            </a:r>
            <a:r>
              <a:rPr lang="en-GB" noProof="0" dirty="0">
                <a:solidFill>
                  <a:schemeClr val="dk1"/>
                </a:solidFill>
                <a:ea typeface="Public Sans"/>
                <a:cs typeface="Public Sans"/>
                <a:sym typeface="Public Sans"/>
              </a:rPr>
              <a:t>Explorer les possibilités de passer à une utilisation plus efficace de l'énergie : </a:t>
            </a:r>
            <a:r>
              <a:rPr lang="en-GB" noProof="0" dirty="0">
                <a:solidFill>
                  <a:schemeClr val="dk1"/>
                </a:solidFill>
                <a:ea typeface="Public Sans"/>
                <a:cs typeface="Public Sans"/>
                <a:sym typeface="Public Sans"/>
                <a:hlinkClick r:id="rId3"/>
              </a:rPr>
              <a:t>Énergie </a:t>
            </a:r>
            <a:r>
              <a:rPr lang="en-GB" noProof="0" dirty="0">
                <a:solidFill>
                  <a:schemeClr val="dk1"/>
                </a:solidFill>
                <a:ea typeface="Public Sans"/>
                <a:cs typeface="Public Sans"/>
                <a:sym typeface="Public Sans"/>
              </a:rPr>
              <a:t>par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est sous licence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Étape 7 : Augmenter l'efficacité énergétique de vos équipements :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par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est </a:t>
            </a:r>
            <a:r>
              <a:rPr lang="en-US" sz="12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2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Étape 8 : Optimiser vos systèmes de chauffage et de climatisation :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par Niklas Morberg est </a:t>
            </a:r>
            <a:r>
              <a:rPr lang="en-US" sz="12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200" noProof="0" dirty="0">
                <a:solidFill>
                  <a:schemeClr val="dk1"/>
                </a:solidFill>
                <a:ea typeface="Public Sans"/>
                <a:cs typeface="Public Sans"/>
                <a:sym typeface="Public Sans"/>
              </a:rPr>
              <a:t>Étape</a:t>
            </a:r>
            <a:r>
              <a:rPr lang="en-GB" noProof="0" dirty="0">
                <a:solidFill>
                  <a:schemeClr val="dk1"/>
                </a:solidFill>
                <a:ea typeface="Public Sans"/>
                <a:cs typeface="Public Sans"/>
                <a:sym typeface="Public Sans"/>
              </a:rPr>
              <a:t> 9 </a:t>
            </a:r>
            <a:r>
              <a:rPr lang="en-GB" sz="12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Encourager les pratiques d'économie d'énergie parmi les employés :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par Daphne est </a:t>
            </a:r>
            <a:r>
              <a:rPr lang="en-GB" dirty="0">
                <a:solidFill>
                  <a:srgbClr val="242424"/>
                </a:solidFill>
              </a:rPr>
              <a:t>sous licence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Les ressources suivantes ont été utilisées pour élaborer cette présentation :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Les avantages des améliorations en matière d'efficacité énergétique pour les entreprises.</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Quels sont les coûts et les avantages de l'efficacité énergétique ?</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900" u="sng" dirty="0">
              <a:solidFill>
                <a:srgbClr val="0000FF"/>
              </a:solidFill>
              <a:ea typeface="Calibri"/>
              <a:cs typeface="Calibri"/>
            </a:endParaRPr>
          </a:p>
          <a:p>
            <a:pPr latinLnBrk="0"/>
            <a:endParaRPr lang="en-GB" dirty="0">
              <a:solidFill>
                <a:schemeClr val="dk1"/>
              </a:solidFill>
              <a:ea typeface="Public Sans"/>
              <a:cs typeface="Public Sans"/>
            </a:endParaRPr>
          </a:p>
          <a:p>
            <a:endParaRPr lang="en-BE" dirty="0"/>
          </a:p>
        </p:txBody>
      </p:sp>
      <p:sp>
        <p:nvSpPr>
          <p:cNvPr id="4" name="Slide Number Placeholder 3">
            <a:extLst>
              <a:ext uri="{FF2B5EF4-FFF2-40B4-BE49-F238E27FC236}">
                <a16:creationId xmlns:a16="http://schemas.microsoft.com/office/drawing/2014/main" id="{40BDA55E-2DA7-FF66-CADB-5A611AD9F029}"/>
              </a:ext>
            </a:extLst>
          </p:cNvPr>
          <p:cNvSpPr>
            <a:spLocks noGrp="1"/>
          </p:cNvSpPr>
          <p:nvPr>
            <p:ph type="sldNum" sz="quarter" idx="5"/>
          </p:nvPr>
        </p:nvSpPr>
        <p:spPr/>
        <p:txBody>
          <a:bodyPr/>
          <a:lstStyle/>
          <a:p>
            <a:fld id="{F08FC7D2-309F-4B1D-AF63-DB3D4B544859}" type="slidenum">
              <a:rPr lang="ko-KR" altLang="en-US" smtClean="0"/>
              <a:t>30</a:t>
            </a:fld>
            <a:endParaRPr lang="ko-KR" altLang="en-US"/>
          </a:p>
        </p:txBody>
      </p:sp>
    </p:spTree>
    <p:extLst>
      <p:ext uri="{BB962C8B-B14F-4D97-AF65-F5344CB8AC3E}">
        <p14:creationId xmlns:p14="http://schemas.microsoft.com/office/powerpoint/2010/main" val="33316505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Merci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31</a:t>
            </a:fld>
            <a:endParaRPr lang="ko-KR" altLang="en-US"/>
          </a:p>
        </p:txBody>
      </p:sp>
    </p:spTree>
    <p:extLst>
      <p:ext uri="{BB962C8B-B14F-4D97-AF65-F5344CB8AC3E}">
        <p14:creationId xmlns:p14="http://schemas.microsoft.com/office/powerpoint/2010/main" val="91744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étapes faciles pour économiser l'énergie et rendre votre entreprise plus économe en énergie</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Pour commencer : que dois-je savoir ? </a:t>
            </a:r>
          </a:p>
          <a:p>
            <a:pPr marL="342900" indent="-342900" latinLnBrk="0">
              <a:buFont typeface="+mj-lt"/>
              <a:buAutoNum type="arabicPeriod"/>
            </a:pPr>
            <a:r>
              <a:rPr lang="en-GB" sz="1200" noProof="0" dirty="0">
                <a:ea typeface="Public Sans"/>
                <a:cs typeface="Public Sans"/>
                <a:sym typeface="Public Sans"/>
              </a:rPr>
              <a:t>Pour commencer : quels sont les avantages d'une meilleure efficacité énergétique ?</a:t>
            </a:r>
          </a:p>
          <a:p>
            <a:pPr marL="342900" indent="-342900" latinLnBrk="0">
              <a:buFont typeface="+mj-lt"/>
              <a:buAutoNum type="arabicPeriod"/>
            </a:pPr>
            <a:r>
              <a:rPr lang="en-GB" sz="1200" noProof="0" dirty="0">
                <a:ea typeface="Public Sans"/>
                <a:cs typeface="Public Sans"/>
                <a:sym typeface="Public Sans"/>
              </a:rPr>
              <a:t>Réalisez un audit énergétique</a:t>
            </a:r>
          </a:p>
          <a:p>
            <a:pPr marL="342900" indent="-342900" latinLnBrk="0">
              <a:buFont typeface="+mj-lt"/>
              <a:buAutoNum type="arabicPeriod"/>
            </a:pPr>
            <a:r>
              <a:rPr lang="en-GB" sz="1200" noProof="0" dirty="0">
                <a:ea typeface="Public Sans"/>
                <a:cs typeface="Public Sans"/>
                <a:sym typeface="Public Sans"/>
              </a:rPr>
              <a:t>Installez un compteur intelligent </a:t>
            </a:r>
          </a:p>
          <a:p>
            <a:pPr marL="342900" indent="-342900" latinLnBrk="0">
              <a:buFont typeface="+mj-lt"/>
              <a:buAutoNum type="arabicPeriod"/>
            </a:pPr>
            <a:r>
              <a:rPr lang="en-GB" sz="1200" noProof="0" dirty="0">
                <a:ea typeface="Public Sans"/>
                <a:cs typeface="Public Sans"/>
                <a:sym typeface="Public Sans"/>
              </a:rPr>
              <a:t>Calculez la consommation énergétique de vos appareils </a:t>
            </a:r>
          </a:p>
          <a:p>
            <a:pPr marL="342900" indent="-342900" latinLnBrk="0">
              <a:buFont typeface="+mj-lt"/>
              <a:buAutoNum type="arabicPeriod"/>
            </a:pPr>
            <a:r>
              <a:rPr lang="en-GB" sz="1200" noProof="0" dirty="0">
                <a:ea typeface="Public Sans"/>
                <a:cs typeface="Public Sans"/>
                <a:sym typeface="Public Sans"/>
              </a:rPr>
              <a:t>Explorer des modes de consommation plus efficaces</a:t>
            </a:r>
          </a:p>
          <a:p>
            <a:pPr marL="342900" indent="-342900" latinLnBrk="0">
              <a:buFont typeface="+mj-lt"/>
              <a:buAutoNum type="arabicPeriod"/>
            </a:pPr>
            <a:r>
              <a:rPr lang="en-GB" sz="1200" noProof="0" dirty="0">
                <a:ea typeface="Public Sans"/>
                <a:cs typeface="Public Sans"/>
                <a:sym typeface="Public Sans"/>
              </a:rPr>
              <a:t>Augmentez l'efficacité énergétique de vos équipements </a:t>
            </a:r>
          </a:p>
          <a:p>
            <a:pPr marL="342900" indent="-342900" latinLnBrk="0">
              <a:buFont typeface="+mj-lt"/>
              <a:buAutoNum type="arabicPeriod"/>
            </a:pPr>
            <a:r>
              <a:rPr lang="en-GB" sz="1200" noProof="0" dirty="0">
                <a:ea typeface="Public Sans"/>
                <a:cs typeface="Public Sans"/>
                <a:sym typeface="Public Sans"/>
              </a:rPr>
              <a:t>Optimisez vos systèmes de chauffage et de climatisation</a:t>
            </a:r>
          </a:p>
          <a:p>
            <a:pPr marL="342900" indent="-342900" latinLnBrk="0">
              <a:buFont typeface="+mj-lt"/>
              <a:buAutoNum type="arabicPeriod"/>
            </a:pPr>
            <a:r>
              <a:rPr lang="en-GB" sz="1200" dirty="0">
                <a:ea typeface="Public Sans"/>
                <a:cs typeface="Public Sans"/>
                <a:sym typeface="Public Sans"/>
              </a:rPr>
              <a:t>Encouragez vos employés à adopter des pratiques économes en énergie</a:t>
            </a:r>
          </a:p>
          <a:p>
            <a:pPr marL="342900" indent="-342900" latinLnBrk="0">
              <a:buFont typeface="+mj-lt"/>
              <a:buAutoNum type="arabicPeriod"/>
            </a:pPr>
            <a:r>
              <a:rPr lang="en-GB" sz="1200" noProof="0" dirty="0">
                <a:ea typeface="Public Sans"/>
                <a:cs typeface="Public Sans"/>
                <a:sym typeface="Public Sans"/>
              </a:rPr>
              <a:t>Découvrez d'</a:t>
            </a:r>
            <a:r>
              <a:rPr lang="en-GB" sz="1200" dirty="0">
                <a:ea typeface="Public Sans"/>
                <a:cs typeface="Public Sans"/>
                <a:sym typeface="Public Sans"/>
              </a:rPr>
              <a:t>autres ressources</a:t>
            </a:r>
            <a:endParaRPr lang="en-GB" sz="1200" noProof="0" dirty="0">
              <a:ea typeface="Public Sans"/>
              <a:cs typeface="Public Sans"/>
              <a:sym typeface="Public Sans"/>
            </a:endParaRP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297958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1 : Pour commencer : Que dois-je savoir ?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5"/>
                </a:solidFill>
              </a:rPr>
              <a:t>Que dois-je savoir pour commencer ?</a:t>
            </a:r>
            <a:endParaRPr lang="en-GB"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75058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1 : Pour commencer : que dois-je savoir ? </a:t>
            </a:r>
          </a:p>
          <a:p>
            <a:pPr latinLnBrk="0"/>
            <a:r>
              <a:rPr lang="en-GB" sz="1200" b="1" noProof="0" dirty="0">
                <a:latin typeface="Calibri"/>
                <a:ea typeface="Public Sans"/>
                <a:cs typeface="Public Sans"/>
                <a:sym typeface="Public Sans"/>
              </a:rPr>
              <a:t>Il est important de comprendre comment et quand vous consommez de l'énergie</a:t>
            </a:r>
            <a:r>
              <a:rPr lang="en-GB" sz="1200" noProof="0" dirty="0">
                <a:latin typeface="Calibri"/>
                <a:ea typeface="Public Sans"/>
                <a:cs typeface="Public Sans"/>
                <a:sym typeface="Public Sans"/>
              </a:rPr>
              <a:t>. Cela vous permet : </a:t>
            </a:r>
          </a:p>
          <a:p>
            <a:pPr latinLnBrk="0"/>
            <a:endParaRPr lang="en-GB" sz="12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1200" noProof="0" dirty="0">
                <a:solidFill>
                  <a:srgbClr val="2B2C30"/>
                </a:solidFill>
              </a:rPr>
              <a:t>Prendre </a:t>
            </a:r>
            <a:r>
              <a:rPr lang="en-GB" sz="1200" b="1" noProof="0" dirty="0">
                <a:solidFill>
                  <a:srgbClr val="2B2C30"/>
                </a:solidFill>
              </a:rPr>
              <a:t>des décisions éclairées</a:t>
            </a:r>
            <a:r>
              <a:rPr lang="en-GB" sz="1200" noProof="0" dirty="0">
                <a:solidFill>
                  <a:srgbClr val="2B2C30"/>
                </a:solidFill>
              </a:rPr>
              <a:t>.</a:t>
            </a:r>
            <a:endParaRPr lang="en-GB" sz="1200" dirty="0">
              <a:solidFill>
                <a:srgbClr val="2B2C30"/>
              </a:solidFill>
            </a:endParaRPr>
          </a:p>
          <a:p>
            <a:pPr marL="342900" indent="-342900" latinLnBrk="0">
              <a:buFont typeface="Arial" panose="020B0604020202020204" pitchFamily="34" charset="0"/>
              <a:buChar char="•"/>
            </a:pPr>
            <a:r>
              <a:rPr lang="en-GB" sz="1200" b="1" noProof="0" dirty="0">
                <a:solidFill>
                  <a:srgbClr val="2B2C30"/>
                </a:solidFill>
              </a:rPr>
              <a:t>Identifier les habitudes </a:t>
            </a:r>
            <a:r>
              <a:rPr lang="en-GB" sz="1200" noProof="0" dirty="0">
                <a:solidFill>
                  <a:srgbClr val="2B2C30"/>
                </a:solidFill>
              </a:rPr>
              <a:t>de </a:t>
            </a:r>
            <a:r>
              <a:rPr lang="en-GB" sz="1200" dirty="0">
                <a:solidFill>
                  <a:srgbClr val="2B2C30"/>
                </a:solidFill>
              </a:rPr>
              <a:t>consommation d'énergie.</a:t>
            </a:r>
          </a:p>
          <a:p>
            <a:pPr marL="342900" indent="-342900" latinLnBrk="0">
              <a:buFont typeface="Arial" panose="020B0604020202020204" pitchFamily="34" charset="0"/>
              <a:buChar char="•"/>
            </a:pPr>
            <a:r>
              <a:rPr lang="en-GB" sz="1200" b="1" noProof="0" dirty="0">
                <a:solidFill>
                  <a:srgbClr val="2B2C30"/>
                </a:solidFill>
              </a:rPr>
              <a:t>Apporter des changements </a:t>
            </a:r>
            <a:r>
              <a:rPr lang="en-GB" sz="1200" noProof="0" dirty="0">
                <a:solidFill>
                  <a:srgbClr val="2B2C30"/>
                </a:solidFill>
              </a:rPr>
              <a:t>pour optimiser votre consommation d'énergie. Cela </a:t>
            </a:r>
            <a:r>
              <a:rPr lang="en-GB" sz="1200" dirty="0">
                <a:solidFill>
                  <a:srgbClr val="2B2C30"/>
                </a:solidFill>
              </a:rPr>
              <a:t>peut améliorer </a:t>
            </a:r>
            <a:r>
              <a:rPr lang="en-GB" sz="1200" noProof="0" dirty="0">
                <a:solidFill>
                  <a:srgbClr val="2B2C30"/>
                </a:solidFill>
              </a:rPr>
              <a:t>l'efficacité énergétique, réduire les coûts et contribuer aux efforts de développement durable.</a:t>
            </a:r>
            <a:endParaRPr lang="en-GB" sz="1200" noProof="0" dirty="0"/>
          </a:p>
          <a:p>
            <a:pPr marL="342900" indent="-342900" latinLnBrk="0">
              <a:buFont typeface="Arial" panose="020B0604020202020204" pitchFamily="34" charset="0"/>
              <a:buChar char="•"/>
            </a:pPr>
            <a:r>
              <a:rPr lang="en-GB" sz="1200" noProof="0" dirty="0">
                <a:solidFill>
                  <a:srgbClr val="2B2C30"/>
                </a:solidFill>
              </a:rPr>
              <a:t>Comprendre quels équipements consomment le plus d'énergie et pourquoi. Vous pouvez ensuite </a:t>
            </a:r>
            <a:r>
              <a:rPr lang="en-GB" sz="1200" b="1" noProof="0" dirty="0">
                <a:solidFill>
                  <a:srgbClr val="2B2C30"/>
                </a:solidFill>
              </a:rPr>
              <a:t>hiérarchiser </a:t>
            </a:r>
            <a:r>
              <a:rPr lang="en-GB" sz="1200" noProof="0" dirty="0">
                <a:solidFill>
                  <a:srgbClr val="2B2C30"/>
                </a:solidFill>
              </a:rPr>
              <a:t>les améliorations ou les mises à niveau afin de réaliser les économies les plus importantes.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91828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1 : Pour commencer : que dois-je savoir ? </a:t>
            </a:r>
          </a:p>
          <a:p>
            <a:pPr latinLnBrk="0"/>
            <a:r>
              <a:rPr lang="en-US" sz="2200" b="1" dirty="0">
                <a:ea typeface="Public Sans"/>
                <a:cs typeface="Public Sans"/>
                <a:sym typeface="Public Sans"/>
              </a:rPr>
              <a:t>Comment comprendre comment et quand nous consommons de l'énergie ?</a:t>
            </a:r>
          </a:p>
          <a:p>
            <a:pPr latinLnBrk="0"/>
            <a:endParaRPr lang="en-US" sz="2200" b="1" dirty="0">
              <a:solidFill>
                <a:srgbClr val="000066"/>
              </a:solidFill>
              <a:ea typeface="Public Sans"/>
              <a:cs typeface="Public Sans"/>
            </a:endParaRPr>
          </a:p>
          <a:p>
            <a:pPr latinLnBrk="0"/>
            <a:r>
              <a:rPr lang="en-US" sz="2200" dirty="0">
                <a:solidFill>
                  <a:srgbClr val="2B2C30"/>
                </a:solidFill>
                <a:ea typeface="Public Sans"/>
                <a:cs typeface="Public Sans"/>
              </a:rPr>
              <a:t>Identifiez vos </a:t>
            </a:r>
            <a:r>
              <a:rPr lang="en-US" sz="2200" b="1" dirty="0">
                <a:solidFill>
                  <a:srgbClr val="2B2C30"/>
                </a:solidFill>
                <a:ea typeface="Public Sans"/>
                <a:cs typeface="Public Sans"/>
              </a:rPr>
              <a:t>habitudes de consommation d'électricité. </a:t>
            </a:r>
            <a:r>
              <a:rPr lang="en-US" sz="2200" dirty="0">
                <a:solidFill>
                  <a:srgbClr val="2B2C30"/>
                </a:solidFill>
                <a:ea typeface="Public Sans"/>
                <a:cs typeface="Public Sans"/>
              </a:rPr>
              <a:t>Utilisez-vous : </a:t>
            </a:r>
          </a:p>
          <a:p>
            <a:pPr latinLnBrk="0"/>
            <a:endParaRPr lang="en-US" sz="2200" dirty="0">
              <a:solidFill>
                <a:srgbClr val="2B2C30"/>
              </a:solidFill>
              <a:ea typeface="Public Sans"/>
              <a:cs typeface="Public Sans"/>
            </a:endParaRPr>
          </a:p>
          <a:p>
            <a:pPr marL="914400" lvl="1" indent="-457200" latinLnBrk="0">
              <a:buChar char="•"/>
            </a:pPr>
            <a:r>
              <a:rPr lang="en-US" sz="2200" dirty="0">
                <a:solidFill>
                  <a:srgbClr val="2B2C30"/>
                </a:solidFill>
                <a:ea typeface="Public Sans"/>
                <a:cs typeface="Public Sans"/>
              </a:rPr>
              <a:t>Des équipements énergivores ? </a:t>
            </a:r>
          </a:p>
          <a:p>
            <a:pPr marL="914400" lvl="1" indent="-457200" latinLnBrk="0">
              <a:buChar char="•"/>
            </a:pPr>
            <a:r>
              <a:rPr lang="en-US" sz="2200" dirty="0">
                <a:solidFill>
                  <a:srgbClr val="2B2C30"/>
                </a:solidFill>
                <a:ea typeface="Public Sans"/>
                <a:cs typeface="Public Sans"/>
              </a:rPr>
              <a:t>De l'électricité en période de pointe ou hors pointe ?</a:t>
            </a:r>
          </a:p>
          <a:p>
            <a:pPr marL="914400" lvl="1" indent="-457200" latinLnBrk="0">
              <a:buChar char="•"/>
            </a:pPr>
            <a:r>
              <a:rPr lang="en-US" sz="2200" dirty="0">
                <a:solidFill>
                  <a:srgbClr val="2B2C30"/>
                </a:solidFill>
                <a:ea typeface="Public Sans"/>
                <a:cs typeface="Public Sans"/>
              </a:rPr>
              <a:t>Des pratiques inefficaces ? </a:t>
            </a:r>
          </a:p>
          <a:p>
            <a:pPr marL="914400" lvl="1" indent="-457200" latinLnBrk="0">
              <a:buChar char="•"/>
            </a:pPr>
            <a:endParaRPr lang="en-US" sz="2200" dirty="0">
              <a:solidFill>
                <a:srgbClr val="2B2C30"/>
              </a:solidFill>
              <a:ea typeface="Public Sans"/>
              <a:cs typeface="Public Sans"/>
            </a:endParaRPr>
          </a:p>
          <a:p>
            <a:pPr latinLnBrk="0"/>
            <a:r>
              <a:rPr lang="en-US" sz="2200" dirty="0">
                <a:solidFill>
                  <a:srgbClr val="2B2C30"/>
                </a:solidFill>
                <a:ea typeface="Public Sans"/>
                <a:cs typeface="Public Sans"/>
              </a:rPr>
              <a:t>Lisez le </a:t>
            </a:r>
            <a:r>
              <a:rPr lang="en-US" sz="2200" dirty="0">
                <a:solidFill>
                  <a:srgbClr val="2B2C30"/>
                </a:solidFill>
                <a:ea typeface="Public Sans"/>
                <a:cs typeface="Public Sans"/>
                <a:hlinkClick r:id="rId3"/>
              </a:rPr>
              <a:t>guide</a:t>
            </a:r>
            <a:r>
              <a:rPr lang="en-US" sz="2200" dirty="0">
                <a:solidFill>
                  <a:srgbClr val="2B2C30"/>
                </a:solidFill>
                <a:ea typeface="Public Sans"/>
                <a:cs typeface="Public Sans"/>
              </a:rPr>
              <a:t> de l'Energy Trust intitulé « </a:t>
            </a:r>
            <a:r>
              <a:rPr lang="en-US" sz="2200" dirty="0">
                <a:solidFill>
                  <a:srgbClr val="2B2C30"/>
                </a:solidFill>
                <a:ea typeface="Public Sans"/>
                <a:cs typeface="Public Sans"/>
                <a:hlinkClick r:id="rId3"/>
              </a:rPr>
              <a:t>A guide to energy efficiency in the workplace </a:t>
            </a:r>
            <a:r>
              <a:rPr lang="en-US" sz="2200" dirty="0">
                <a:solidFill>
                  <a:srgbClr val="2B2C30"/>
                </a:solidFill>
                <a:ea typeface="Public Sans"/>
                <a:cs typeface="Public Sans"/>
              </a:rPr>
              <a:t>» (Guide de l'efficacité énergétique sur le lieu de travail).</a:t>
            </a:r>
          </a:p>
          <a:p>
            <a:br>
              <a:rPr lang="en-GB" dirty="0"/>
            </a:br>
            <a:r>
              <a:rPr lang="en-GB" dirty="0"/>
              <a:t>https://energysavingtrust.org.uk/a-guide-energy-efficiency-in-the-workplace/</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87806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Étape 1 : Pour commencer : que dois-je savoir ? </a:t>
            </a:r>
          </a:p>
          <a:p>
            <a:pPr latinLnBrk="0"/>
            <a:r>
              <a:rPr lang="en-GB" sz="1200" b="1" noProof="1"/>
              <a:t>Maintenant que je comprends comment et quand nous consommons de l'énergie, quelles sont mes options ?</a:t>
            </a:r>
          </a:p>
          <a:p>
            <a:pPr latinLnBrk="0"/>
            <a:endParaRPr lang="en-GB" sz="1200" b="1" noProof="1">
              <a:solidFill>
                <a:srgbClr val="000066"/>
              </a:solidFill>
            </a:endParaRPr>
          </a:p>
          <a:p>
            <a:pPr marL="342900" indent="-342900" latinLnBrk="0">
              <a:buFont typeface="Arial" panose="020B0604020202020204" pitchFamily="34" charset="0"/>
              <a:buChar char="•"/>
            </a:pPr>
            <a:r>
              <a:rPr lang="en-GB" sz="1200" b="1" noProof="1">
                <a:solidFill>
                  <a:srgbClr val="2B2C30"/>
                </a:solidFill>
              </a:rPr>
              <a:t>Apportez de petits ajustements </a:t>
            </a:r>
            <a:r>
              <a:rPr lang="en-GB" sz="1200" noProof="1">
                <a:solidFill>
                  <a:srgbClr val="2B2C30"/>
                </a:solidFill>
              </a:rPr>
              <a:t>: utilisez les équipements à forte consommation d'énergie pendant les heures creuses, passez à des appareils électroménagers à faible consommation d'énergie ou optimisez l'éclairage.</a:t>
            </a:r>
          </a:p>
          <a:p>
            <a:pPr marL="342900" indent="-342900" latinLnBrk="0">
              <a:buFont typeface="Arial" panose="020B0604020202020204" pitchFamily="34" charset="0"/>
              <a:buChar char="•"/>
            </a:pPr>
            <a:r>
              <a:rPr lang="en-GB" sz="1200" b="1" noProof="1">
                <a:solidFill>
                  <a:srgbClr val="2B2C30"/>
                </a:solidFill>
              </a:rPr>
              <a:t>Utilisez des outils et des appareils numériques intelligents : </a:t>
            </a:r>
            <a:r>
              <a:rPr lang="en-GB" sz="1200" noProof="1">
                <a:solidFill>
                  <a:srgbClr val="2B2C30"/>
                </a:solidFill>
              </a:rPr>
              <a:t>pour comprendre et gérer la consommation et les coûts énergétiques.</a:t>
            </a:r>
            <a:endParaRPr lang="en-GB" sz="1200" b="1" noProof="1">
              <a:solidFill>
                <a:srgbClr val="2B2C30"/>
              </a:solidFill>
            </a:endParaRPr>
          </a:p>
          <a:p>
            <a:pPr marL="342900" indent="-342900" latinLnBrk="0">
              <a:buFont typeface="Arial" panose="020B0604020202020204" pitchFamily="34" charset="0"/>
              <a:buChar char="•"/>
            </a:pPr>
            <a:r>
              <a:rPr lang="en-GB" sz="1200" b="1" noProof="1">
                <a:solidFill>
                  <a:srgbClr val="2B2C30"/>
                </a:solidFill>
              </a:rPr>
              <a:t>Pensez à long terme : </a:t>
            </a:r>
            <a:r>
              <a:rPr lang="en-GB" sz="1200" noProof="1">
                <a:solidFill>
                  <a:srgbClr val="2B2C30"/>
                </a:solidFill>
              </a:rPr>
              <a:t>prévoyez de passer à des infrastructures, des machines ou des technologies de construction plus efficaces sur le plan énergétique.</a:t>
            </a:r>
          </a:p>
          <a:p>
            <a:pPr marL="342900" indent="-342900" latinLnBrk="0">
              <a:buFont typeface="Arial" panose="020B0604020202020204" pitchFamily="34" charset="0"/>
              <a:buChar char="•"/>
            </a:pPr>
            <a:r>
              <a:rPr lang="en-GB" sz="1200" b="1" noProof="1">
                <a:solidFill>
                  <a:srgbClr val="2B2C30"/>
                </a:solidFill>
                <a:ea typeface="Public Sans"/>
                <a:cs typeface="Public Sans"/>
              </a:rPr>
              <a:t>Explorez </a:t>
            </a:r>
            <a:r>
              <a:rPr lang="en-US" sz="1200" b="1" dirty="0">
                <a:solidFill>
                  <a:srgbClr val="2B2C30"/>
                </a:solidFill>
                <a:ea typeface="Public Sans"/>
                <a:cs typeface="Public Sans"/>
              </a:rPr>
              <a:t>les outils et les possibilités de financement</a:t>
            </a:r>
            <a:r>
              <a:rPr lang="en-US" sz="1200" dirty="0">
                <a:solidFill>
                  <a:srgbClr val="2B2C30"/>
                </a:solidFill>
                <a:ea typeface="Public Sans"/>
                <a:cs typeface="Public Sans"/>
              </a:rPr>
              <a:t>.</a:t>
            </a:r>
            <a:endParaRPr lang="en-US" sz="1200" dirty="0">
              <a:solidFill>
                <a:srgbClr val="2B2C30"/>
              </a:solidFill>
            </a:endParaRPr>
          </a:p>
          <a:p>
            <a:pPr latinLnBrk="0"/>
            <a:endParaRPr lang="en-GB" sz="1200" noProof="1">
              <a:solidFill>
                <a:srgbClr val="2B2C30"/>
              </a:solidFill>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331236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Étape 2 : Pour commencer : quels sont les avantages d'une meilleure efficacité énergétique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Quels sont les avantages d'une meilleure efficacité énergétique ? </a:t>
            </a:r>
            <a:endParaRPr lang="en-US" sz="105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408008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2245655F-AFFD-B039-D92D-AC54B6E816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155" y="6210793"/>
            <a:ext cx="2048495" cy="429383"/>
          </a:xfrm>
          <a:prstGeom prst="rect">
            <a:avLst/>
          </a:prstGeom>
        </p:spPr>
      </p:pic>
      <p:sp>
        <p:nvSpPr>
          <p:cNvPr id="6" name="TextBox 5">
            <a:extLst>
              <a:ext uri="{FF2B5EF4-FFF2-40B4-BE49-F238E27FC236}">
                <a16:creationId xmlns:a16="http://schemas.microsoft.com/office/drawing/2014/main" id="{00C43B11-D30B-82AE-996E-7CD4C984FA03}"/>
              </a:ext>
            </a:extLst>
          </p:cNvPr>
          <p:cNvSpPr txBox="1"/>
          <p:nvPr userDrawn="1"/>
        </p:nvSpPr>
        <p:spPr>
          <a:xfrm>
            <a:off x="2173650" y="5996226"/>
            <a:ext cx="5411181" cy="861774"/>
          </a:xfrm>
          <a:prstGeom prst="rect">
            <a:avLst/>
          </a:prstGeom>
          <a:noFill/>
        </p:spPr>
        <p:txBody>
          <a:bodyPr wrap="square" rtlCol="0">
            <a:spAutoFit/>
          </a:bodyPr>
          <a:lstStyle/>
          <a:p>
            <a:pPr latinLnBrk="0" hangingPunct="0"/>
            <a:r>
              <a:rPr lang="fr-FR" sz="1000" b="0" i="0" kern="1200" noProof="1">
                <a:solidFill>
                  <a:schemeClr val="tx1"/>
                </a:solidFill>
                <a:effectLst/>
                <a:latin typeface="+mn-lt"/>
                <a:ea typeface="+mn-ea"/>
                <a:cs typeface="+mn-cs"/>
              </a:rPr>
              <a:t>Ce projet a reçu un financement du programme Horizon pour la recherche et l'innovation (2021-2027) de l'Union européenne dans le cadre de la convention de subvention n° 101075596. La responsabilité du contenu de ce document incombe uniquement au projet Every1 et ne reflète pas nécessairement l'opinion de l'Union européenne. La présentation est sous licence </a:t>
            </a:r>
            <a:r>
              <a:rPr lang="fr-F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fr-FR" sz="1000" b="0" i="0" kern="1200" noProof="1">
                <a:solidFill>
                  <a:schemeClr val="tx1"/>
                </a:solidFill>
                <a:effectLst/>
                <a:latin typeface="+mn-lt"/>
                <a:ea typeface="+mn-ea"/>
                <a:cs typeface="+mn-cs"/>
              </a:rPr>
              <a:t>sauf indication contraire. </a:t>
            </a:r>
            <a:endParaRPr lang="fr-F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www.clustercollaboration.eu/content/conducting-energy-audi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s://energysavingtrust.org.uk/advice/ligh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opten.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a.org/energy-system/energy-efficiency-and-demand/behavioural-change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energy.ec.europa.eu/topics/markets-and-consumers/actions-and-measures-energy-prices/coping-crisis_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open.edu/openlearncreate/course/view.php?id=12165" TargetMode="External"/><Relationship Id="rId5" Type="http://schemas.openxmlformats.org/officeDocument/2006/relationships/hyperlink" Target="https://www.energysolutionsoxfordshire.org/the-benefits-of-energy-efficiency-improvements-for-smes/" TargetMode="External"/><Relationship Id="rId4" Type="http://schemas.openxmlformats.org/officeDocument/2006/relationships/hyperlink" Target="https://www.open.edu/openlearncreate/course/view.php?id=1191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pexels.com/photo/paper-beside-macbook-669623/" TargetMode="External"/><Relationship Id="rId13" Type="http://schemas.openxmlformats.org/officeDocument/2006/relationships/hyperlink" Target="https://creativecommons.org/licenses/by-nc/2.0/" TargetMode="External"/><Relationship Id="rId3" Type="http://schemas.openxmlformats.org/officeDocument/2006/relationships/hyperlink" Target="https://energy.ec.europa.eu/topics/markets-and-consumers/actions-and-measures-energy-prices/coping-crisis_en" TargetMode="External"/><Relationship Id="rId7" Type="http://schemas.openxmlformats.org/officeDocument/2006/relationships/hyperlink" Target="https://creativecommons.org/licenses/by/2.0/" TargetMode="External"/><Relationship Id="rId12" Type="http://schemas.openxmlformats.org/officeDocument/2006/relationships/hyperlink" Target="https://www.flickr.com/photos/eeimagedatabase/29074367302/in/photolist-LicJsS-8UiEXj-91Jptx-5JXmW7-2jr5fFU-2gMdA6V-8UfzYF-2qR5sGT-eRkghU-eR8RHM-eR8T22-eRkfNf-bjCVWf-LsB7T6-2pCMkDr-boA4g9-JE4TEs-cVwy21-KCby9V-Sxkaaq-77Tjzg-2gVqUGe-SAZuR4-rRWxXm-pTEJYp-eRkhaY-eR8Qm8-aUPkhF-eR8MEg-eR8U7n-eR8Mgc-eR8UgD-eR8TNX-eRkit7-eR8UM2-eRkdhW-eR8UxV-eR8MVi-eRkbkW-eR8Rhi-eR8NyH-eR8Ua6-eRkeKQ-eRkcsN-eRkbHC-eR8Snr-eRkc8Y-eR8RG8-eR8R9H-eR8MmK" TargetMode="External"/><Relationship Id="rId2" Type="http://schemas.openxmlformats.org/officeDocument/2006/relationships/notesSlide" Target="../notesSlides/notesSlide29.xml"/><Relationship Id="rId16" Type="http://schemas.openxmlformats.org/officeDocument/2006/relationships/hyperlink" Target="https://creativecommons.org/licenses/by-sa/2.0/" TargetMode="External"/><Relationship Id="rId1" Type="http://schemas.openxmlformats.org/officeDocument/2006/relationships/slideLayout" Target="../slideLayouts/slideLayout2.xml"/><Relationship Id="rId6"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1" Type="http://schemas.openxmlformats.org/officeDocument/2006/relationships/hyperlink" Target="https://creativecommons.org/licenses/by-nd/2.0/"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www.flickr.com/photos/mariaeklind/32472064427/in/photolist-7yo95R-6zJfXC-H84vh-2n69ti7-d6Yz9Q-RtrPrM-2jqL3GS-7xWaQa-kXBmWn-kXBXhz-58NZuY-pnfVzt-nRtG89-oiuvga-oxXdC9-o8T6iY-oiusQi-ozHjB4-oxXfyd-5j7bri-8kwm1-6qZEUX-pBcHqh-6VvJKf-f72Po1-nRtGqU-ozZ9zc-7S5Jde-7S93Lu-nRtGCN-7S5Dzv-iT5Zke-7S5A3D-yobneo-p6RXLB-nEWHAt-3aBQVZ-2gbrw8J-4GTzLZ-2e5yV9a-extpL4-iT5HUM-NmSa1R-rfvaQk-nRtSbV-BEhPJ-mwbue-iT9BGE-iT9BG9-iT9C2h" TargetMode="External"/><Relationship Id="rId10" Type="http://schemas.openxmlformats.org/officeDocument/2006/relationships/hyperlink" Target="https://www.flickr.com/photos/scousesmurf/48866779103/in/photolist-2hsc1Wc-2mh5Gzq-9LdVCR-XiqhWD-iQhzgD-R5ZroX-dMxaei-dMCHMQ-dMCHQY-dMCHVE-2odNQXs-2iNZNpe-qBnWDs-bVgkkg-ccCSfG-ccCRTA-qFYRWS-ccCznb-bVgBKX-bVgBYR-ccCS2S-c93AeJ-ccCzAu-bVgJBF-2noNRuy-2qvoeVy-CSqrPf-GBPCq5-2kwMd5N-5tWKPt-5xktSz-UQV3vH-2o83Qd1-8cZ7Kd-bBLxQW-6g8S7U-2n4a4yx-eXKi6t-Rcb4Kz-22wQi2Q-bQFeHa-tZBtK4-esPM9-Cf9DP3-ufqQo2-9mEpz9-fDmkQA-2oqkmmw-PUHhBy-2gxHPpD" TargetMode="External"/><Relationship Id="rId4" Type="http://schemas.openxmlformats.org/officeDocument/2006/relationships/hyperlink" Target="https://commission.europa.eu/legal-notice_en#copyright-notice" TargetMode="External"/><Relationship Id="rId9" Type="http://schemas.openxmlformats.org/officeDocument/2006/relationships/hyperlink" Target="https://www.pexels.com/photo/black-plugs-3639030/" TargetMode="External"/><Relationship Id="rId14" Type="http://schemas.openxmlformats.org/officeDocument/2006/relationships/hyperlink" Target="https://www.flickr.com/photos/slipstreamjc/22794277551/in/photolist-AJfCzn-7mT4DT-R7wKqu-cC6oiy-7W4gow-gmYJwM-6w7g3F-qAjXWj-2pfYF4k-2oNHiCR-bTBbce-a6jPMv-aqkJVj-xaL5dn-a1TLHC-a1U7xS-xaC5ew-hyF5tg-8ie6B4-2o9NixH-xQ3afm-y8jusi-y8jucZ-a6dYsf-8fMgip-2njukF1-xQ8Mma-2jkQ6kj-dvKmUs-97Qgvy-rbxQsk-2ipPQ9V-udG1Ge-Hyuxgs-2qKquHU-ypJpaN-9gXp7o-6CD6VX-udG1GK-ypJcE3-ypH9ZN-xKrXu4-8eCZsP-Heohc7-8eGhdd-5h8EZZ-ec11jL-ypHr6f-ypHpXo-ypHes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www.flickr.com/photos/daphnedepasse/7709681882/in/photolist-cKh8PG-78Qdn4-gnrrg9-rjWPCL-99sMQ3-xAmFK-g21cY-8XT5Pn-cE5nzG-fMX7Cx-uQLYEy-7eLP72-G253-gPN9Ze-gTvtz8-F8qLuF-211zofh-HKM1WN-29vT4T2-fNCE7w-8XaLiK-fYo85q-5TXCDk-Lh58MG-6qCxTy-5TXCsp-2acaSSH-72ABpK-uoQwN9-8DX19A-2SfqyR-9dvUnR-28xgvCb-3RFkS-26MiHqs-5p6Eb5-9m4cYA-6rVDvS-6FNE9J-6fHuN7-2XZUvt-CcHuzc-26MiETd-aRw1V8-4D9c4d-rQjess-2gHQ8q2-2m7s8UJ-2qAt3jS-pRrz1M" TargetMode="External"/><Relationship Id="rId3" Type="http://schemas.openxmlformats.org/officeDocument/2006/relationships/hyperlink" Target="https://www.flickr.com/photos/kaibara/42329714010/" TargetMode="External"/><Relationship Id="rId7" Type="http://schemas.openxmlformats.org/officeDocument/2006/relationships/hyperlink" Target="https://www.flickr.com/photos/morberg/3450849164/in/photolist-6fWveo-Z851TQ-qfqJDQ-e727RZ-bk8Ybx-dRe6ky-Ah7pA-oLGPMv-2ewoEna-Foevuj-jRjvTC-a4vVqZ-2e66LA-3vmk8Q-TrqQ6-akJjKs-brRE9m-5PTnCf-6jcGT-29Aq7Tu-KkKY1x-mEUjy-7Ry9HZ-yLx3F-21Sk2Q2-8mDE1-4tYs16-v1ZWz-mRgGyp-5Bpxi5-Trr6F-ZitVjd-9Sbt57-RzSgQW-eA3T3B-5mWAzv-4tnsPt-5BkkoD-rMbFA-6bagS-i1dfkX-68ZsmT-5nTtxt-2eaeXk2-5BkiSg-5VChd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creativecommons.org/licenses/by-nc/2.0/" TargetMode="External"/><Relationship Id="rId5" Type="http://schemas.openxmlformats.org/officeDocument/2006/relationships/hyperlink" Target="https://www.flickr.com/photos/eltpics/15181625162/in/photolist-59wVeJ-p8xNeY-pPMX-Lrcg5R-7bwTK-bNZWwx-7MKELK-gsxYB-dofFAu-ce6EGQ-9A8uFb-a7gJ5B-ScPHYn-a6GPmL-7Kg9Gi-b4h6uT-5pJL16-4k9oQo-37iJVd-5Wtibx-662Gp4-5Sp1bk-3BnzX-iyQwg-8bQ6sB-5AZeky-4vS4zf-62tZmu-8kYzNr-adiCH-37ZYg-6Dbfwp-dT1Mi-d8auf9-NUYaC-fAnwmJ-dho5p-tMaNet-ivLpcC-8Qnk8q-33kVn-4k5gTu-52f9n1-dvQ3LN-4dcQx8-XjgC-eYgdRR-AdNAF-53ZdGY-8bTkpU" TargetMode="External"/><Relationship Id="rId10" Type="http://schemas.openxmlformats.org/officeDocument/2006/relationships/hyperlink" Target="https://www.torus.co/learn/what-are-the-cost-benefits-of-energy-efficiency" TargetMode="External"/><Relationship Id="rId4" Type="http://schemas.openxmlformats.org/officeDocument/2006/relationships/hyperlink" Target="https://creativecommons.org/licenses/by/2.0/" TargetMode="External"/><Relationship Id="rId9" Type="http://schemas.openxmlformats.org/officeDocument/2006/relationships/hyperlink" Target="https://www.energysolutionsoxfordshire.org/the-benefits-of-energy-efficiency-improvements-for-sm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savingtrust.org.uk/a-guide-energy-efficiency-in-the-workpla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E0A9-143B-6D30-4111-A181D27A16B4}"/>
              </a:ext>
            </a:extLst>
          </p:cNvPr>
          <p:cNvSpPr>
            <a:spLocks noGrp="1"/>
          </p:cNvSpPr>
          <p:nvPr>
            <p:ph type="title" idx="4294967295"/>
          </p:nvPr>
        </p:nvSpPr>
        <p:spPr>
          <a:xfrm>
            <a:off x="737201" y="1700621"/>
            <a:ext cx="6144491" cy="2449206"/>
          </a:xfrm>
          <a:prstGeom prst="rect">
            <a:avLst/>
          </a:prstGeom>
        </p:spPr>
        <p:txBody>
          <a:bodyPr/>
          <a:lstStyle/>
          <a:p>
            <a:pPr latinLnBrk="0"/>
            <a:r>
              <a:rPr lang="fr-FR" sz="5200" noProof="1">
                <a:cs typeface="Arial" panose="020B0604020202020204" pitchFamily="34" charset="0"/>
              </a:rPr>
              <a:t>Économiser l'énergie et rendre votre entreprise plus économe en énergie :</a:t>
            </a:r>
            <a:br>
              <a:rPr lang="fr-FR" noProof="1">
                <a:cs typeface="Arial" panose="020B0604020202020204" pitchFamily="34" charset="0"/>
              </a:rPr>
            </a:br>
            <a:endParaRPr lang="fr-FR" noProof="1"/>
          </a:p>
        </p:txBody>
      </p:sp>
      <p:sp>
        <p:nvSpPr>
          <p:cNvPr id="22" name="TextBox 21">
            <a:extLst>
              <a:ext uri="{FF2B5EF4-FFF2-40B4-BE49-F238E27FC236}">
                <a16:creationId xmlns:a16="http://schemas.microsoft.com/office/drawing/2014/main" id="{B48000D0-78FC-4E0F-A8E7-47504CE32604}"/>
              </a:ext>
            </a:extLst>
          </p:cNvPr>
          <p:cNvSpPr txBox="1"/>
          <p:nvPr/>
        </p:nvSpPr>
        <p:spPr>
          <a:xfrm>
            <a:off x="815121" y="4572604"/>
            <a:ext cx="4384299" cy="584775"/>
          </a:xfrm>
          <a:prstGeom prst="rect">
            <a:avLst/>
          </a:prstGeom>
          <a:noFill/>
        </p:spPr>
        <p:txBody>
          <a:bodyPr wrap="square" rtlCol="0">
            <a:spAutoFit/>
          </a:bodyPr>
          <a:lstStyle/>
          <a:p>
            <a:r>
              <a:rPr lang="en-GB" altLang="ko-KR" sz="3200" dirty="0">
                <a:solidFill>
                  <a:schemeClr val="tx2"/>
                </a:solidFill>
                <a:cs typeface="Arial" panose="020B0604020202020204" pitchFamily="34" charset="0"/>
              </a:rPr>
              <a:t>10 étapes faciles pour les PME</a:t>
            </a:r>
            <a:endParaRPr lang="ko-KR" altLang="en-US" sz="3200" dirty="0">
              <a:solidFill>
                <a:schemeClr val="tx2"/>
              </a:solidFill>
              <a:cs typeface="Arial" panose="020B0604020202020204" pitchFamily="34" charset="0"/>
            </a:endParaRPr>
          </a:p>
        </p:txBody>
      </p:sp>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9011A4E8-9EBB-75E0-9296-B13F17848AF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2497" y="2030780"/>
            <a:ext cx="4519503" cy="3003489"/>
          </a:xfrm>
          <a:prstGeom prst="rect">
            <a:avLst/>
          </a:prstGeom>
        </p:spPr>
      </p:pic>
    </p:spTree>
    <p:extLst>
      <p:ext uri="{BB962C8B-B14F-4D97-AF65-F5344CB8AC3E}">
        <p14:creationId xmlns:p14="http://schemas.microsoft.com/office/powerpoint/2010/main" val="29134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D53B-0AFB-96DD-0E94-D10E707DAE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494EBC-FF78-9503-318D-B43BFAD7554E}"/>
              </a:ext>
            </a:extLst>
          </p:cNvPr>
          <p:cNvSpPr>
            <a:spLocks noGrp="1"/>
          </p:cNvSpPr>
          <p:nvPr>
            <p:ph type="title" idx="4294967295"/>
          </p:nvPr>
        </p:nvSpPr>
        <p:spPr>
          <a:xfrm>
            <a:off x="741218" y="600652"/>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2 : Pour commencer : les avantages d'une meilleure efficacité énergétique </a:t>
            </a:r>
            <a:endParaRPr lang="fr-FR" noProof="1">
              <a:effectLst/>
            </a:endParaRPr>
          </a:p>
          <a:p>
            <a:endParaRPr lang="fr-FR" noProof="1"/>
          </a:p>
        </p:txBody>
      </p:sp>
      <p:sp>
        <p:nvSpPr>
          <p:cNvPr id="4" name="TextBox 3">
            <a:extLst>
              <a:ext uri="{FF2B5EF4-FFF2-40B4-BE49-F238E27FC236}">
                <a16:creationId xmlns:a16="http://schemas.microsoft.com/office/drawing/2014/main" id="{207D8844-2B4C-B11F-71C8-B3C2B0231C0C}"/>
              </a:ext>
            </a:extLst>
          </p:cNvPr>
          <p:cNvSpPr txBox="1"/>
          <p:nvPr/>
        </p:nvSpPr>
        <p:spPr>
          <a:xfrm>
            <a:off x="5185775" y="2320299"/>
            <a:ext cx="6479955" cy="3539430"/>
          </a:xfrm>
          <a:prstGeom prst="rect">
            <a:avLst/>
          </a:prstGeom>
          <a:noFill/>
        </p:spPr>
        <p:txBody>
          <a:bodyPr wrap="square" lIns="91440" tIns="45720" rIns="91440" bIns="45720" rtlCol="0" anchor="t">
            <a:spAutoFit/>
          </a:bodyPr>
          <a:lstStyle/>
          <a:p>
            <a:pPr marL="0" marR="0" lvl="0" indent="0" algn="l" rtl="0" latinLnBrk="0">
              <a:buNone/>
            </a:pPr>
            <a:r>
              <a:rPr lang="en-US" sz="2800" b="1" dirty="0">
                <a:ea typeface="Public Sans"/>
                <a:cs typeface="Public Sans"/>
                <a:sym typeface="Public Sans"/>
              </a:rPr>
              <a:t>En utilisant des approches et des technologies économes en énergie, vous pouvez :</a:t>
            </a:r>
          </a:p>
          <a:p>
            <a:pPr marL="0" marR="0" lvl="0" indent="0" algn="l" rtl="0" latinLnBrk="0">
              <a:buNone/>
            </a:pPr>
            <a:endParaRPr lang="en-GB" sz="2800" dirty="0">
              <a:ea typeface="Calibri"/>
              <a:cs typeface="Calibri"/>
            </a:endParaRPr>
          </a:p>
          <a:p>
            <a:pPr marL="342900" indent="-342900" latinLnBrk="0">
              <a:buFont typeface="Arial" panose="020B0604020202020204" pitchFamily="34" charset="0"/>
              <a:buChar char="•"/>
            </a:pPr>
            <a:r>
              <a:rPr lang="en-GB" sz="2800" dirty="0">
                <a:ea typeface="Calibri"/>
                <a:cs typeface="Calibri"/>
              </a:rPr>
              <a:t>Réaliser des économies en consommant moins d'énergie.</a:t>
            </a:r>
          </a:p>
          <a:p>
            <a:pPr marL="342900" indent="-342900" latinLnBrk="0">
              <a:buFont typeface="Arial" panose="020B0604020202020204" pitchFamily="34" charset="0"/>
              <a:buChar char="•"/>
            </a:pPr>
            <a:r>
              <a:rPr lang="en-US" sz="2800" dirty="0">
                <a:ea typeface="Calibri"/>
                <a:cs typeface="Calibri"/>
              </a:rPr>
              <a:t>Réduire le gaspillage d'énergie et diminuer vos factures.</a:t>
            </a:r>
          </a:p>
          <a:p>
            <a:pPr marL="342900" indent="-342900" latinLnBrk="0">
              <a:buFont typeface="Arial" panose="020B0604020202020204" pitchFamily="34" charset="0"/>
              <a:buChar char="•"/>
            </a:pPr>
            <a:r>
              <a:rPr lang="en-GB" sz="2800" dirty="0">
                <a:ea typeface="Calibri"/>
                <a:cs typeface="Calibri"/>
              </a:rPr>
              <a:t>Contribuer à une société et à un avenir plus durables.</a:t>
            </a:r>
          </a:p>
          <a:p>
            <a:pPr latinLnBrk="0"/>
            <a:endParaRPr lang="en-US" sz="2800" dirty="0">
              <a:ea typeface="Calibri"/>
              <a:cs typeface="Calibri"/>
            </a:endParaRPr>
          </a:p>
        </p:txBody>
      </p:sp>
      <p:pic>
        <p:nvPicPr>
          <p:cNvPr id="9" name="Picture 8">
            <a:extLst>
              <a:ext uri="{FF2B5EF4-FFF2-40B4-BE49-F238E27FC236}">
                <a16:creationId xmlns:a16="http://schemas.microsoft.com/office/drawing/2014/main" id="{A52BACA9-3B2F-27D9-3E46-F9EA68DE46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03" y="2708631"/>
            <a:ext cx="4577895" cy="3438408"/>
          </a:xfrm>
          <a:prstGeom prst="rect">
            <a:avLst/>
          </a:prstGeom>
        </p:spPr>
      </p:pic>
    </p:spTree>
    <p:extLst>
      <p:ext uri="{BB962C8B-B14F-4D97-AF65-F5344CB8AC3E}">
        <p14:creationId xmlns:p14="http://schemas.microsoft.com/office/powerpoint/2010/main" val="205821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C879-CE4F-D5D9-E1FE-1BF3718AC1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3 : Réaliser un audit énergétique</a:t>
            </a:r>
            <a:endParaRPr lang="fr-FR" noProof="1">
              <a:effectLst/>
            </a:endParaRPr>
          </a:p>
          <a:p>
            <a:endParaRPr lang="fr-F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69" y="3244241"/>
            <a:ext cx="10421655" cy="769441"/>
          </a:xfrm>
          <a:prstGeom prst="rect">
            <a:avLst/>
          </a:prstGeom>
          <a:noFill/>
        </p:spPr>
        <p:txBody>
          <a:bodyPr wrap="square" rtlCol="0">
            <a:spAutoFit/>
          </a:bodyPr>
          <a:lstStyle/>
          <a:p>
            <a:pPr algn="ctr" latinLnBrk="0"/>
            <a:r>
              <a:rPr lang="en-US" sz="4400" i="1" dirty="0">
                <a:solidFill>
                  <a:schemeClr val="accent5"/>
                </a:solidFill>
              </a:rPr>
              <a:t>Comment réaliser un audit énergétique ?</a:t>
            </a:r>
            <a:endParaRPr lang="en-GB" sz="4400" i="1" dirty="0">
              <a:solidFill>
                <a:schemeClr val="accent5"/>
              </a:solidFill>
            </a:endParaRPr>
          </a:p>
        </p:txBody>
      </p:sp>
    </p:spTree>
    <p:extLst>
      <p:ext uri="{BB962C8B-B14F-4D97-AF65-F5344CB8AC3E}">
        <p14:creationId xmlns:p14="http://schemas.microsoft.com/office/powerpoint/2010/main" val="69654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C9DB7-8791-732A-65C2-2A53BCB5C68B}"/>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3 : Qu'est-ce qu'un audit énergétique ?</a:t>
            </a:r>
            <a:endParaRPr lang="fr-FR" noProof="1">
              <a:effectLst/>
            </a:endParaRPr>
          </a:p>
          <a:p>
            <a:endParaRPr lang="fr-F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3194137" y="2157738"/>
            <a:ext cx="8442542" cy="4093428"/>
          </a:xfrm>
          <a:prstGeom prst="rect">
            <a:avLst/>
          </a:prstGeom>
          <a:noFill/>
        </p:spPr>
        <p:txBody>
          <a:bodyPr wrap="square" rtlCol="0">
            <a:spAutoFit/>
          </a:bodyPr>
          <a:lstStyle/>
          <a:p>
            <a:pPr latinLnBrk="0"/>
            <a:r>
              <a:rPr lang="en-US" sz="2000" b="1" dirty="0">
                <a:ea typeface="Public Sans"/>
                <a:sym typeface="Public Sans"/>
              </a:rPr>
              <a:t>« Il a été prouvé que les audits énergétiques permettent de réaliser des économies potentielles moyennes de 18 % de la consommation totale d'énergie. » </a:t>
            </a:r>
            <a:r>
              <a:rPr lang="en-US" sz="2000" dirty="0">
                <a:ea typeface="Public Sans"/>
                <a:sym typeface="Public Sans"/>
              </a:rPr>
              <a:t>(</a:t>
            </a:r>
            <a:r>
              <a:rPr lang="en-US" sz="2000" dirty="0">
                <a:ea typeface="Public Sans"/>
                <a:sym typeface="Public Sans"/>
                <a:hlinkClick r:id="rId3">
                  <a:extLst>
                    <a:ext uri="{A12FA001-AC4F-418D-AE19-62706E023703}">
                      <ahyp:hlinkClr xmlns:ahyp="http://schemas.microsoft.com/office/drawing/2018/hyperlinkcolor" val="tx"/>
                    </a:ext>
                  </a:extLst>
                </a:hlinkClick>
              </a:rPr>
              <a:t>Commission européenne</a:t>
            </a:r>
            <a:r>
              <a:rPr lang="en-US" sz="2000" dirty="0">
                <a:ea typeface="Public Sans"/>
                <a:sym typeface="Public Sans"/>
              </a:rPr>
              <a:t>) </a:t>
            </a:r>
            <a:endParaRPr lang="en-US" sz="2000" b="1" dirty="0">
              <a:solidFill>
                <a:srgbClr val="000066"/>
              </a:solidFill>
            </a:endParaRPr>
          </a:p>
          <a:p>
            <a:pPr marL="457200" indent="-457200" latinLnBrk="0">
              <a:buChar char="•"/>
            </a:pPr>
            <a:r>
              <a:rPr lang="en-US" sz="2000" dirty="0">
                <a:ea typeface="Public Sans"/>
                <a:sym typeface="Public Sans"/>
              </a:rPr>
              <a:t>Un audit énergétique est une évaluation complète de la consommation énergétique de votre PME.</a:t>
            </a:r>
          </a:p>
          <a:p>
            <a:pPr marL="457200" indent="-457200" latinLnBrk="0">
              <a:buChar char="•"/>
            </a:pPr>
            <a:r>
              <a:rPr lang="en-US" sz="2000" dirty="0">
                <a:ea typeface="Public Sans"/>
                <a:sym typeface="Public Sans"/>
              </a:rPr>
              <a:t>Les audits énergétiques peuvent être réalisés en interne ou par un service externe.</a:t>
            </a:r>
            <a:endParaRPr lang="en-US" sz="2000" dirty="0">
              <a:ea typeface="Public Sans"/>
            </a:endParaRPr>
          </a:p>
          <a:p>
            <a:pPr marL="457200" indent="-457200" latinLnBrk="0">
              <a:buChar char="•"/>
            </a:pPr>
            <a:r>
              <a:rPr lang="en-US" sz="2000" dirty="0">
                <a:ea typeface="Public Sans"/>
                <a:sym typeface="Public Sans"/>
              </a:rPr>
              <a:t>Un audit énergétique permet d'identifier les pratiques inefficaces, les équipements énergivores et les domaines à améliorer.</a:t>
            </a:r>
            <a:endParaRPr lang="en-US" sz="2000" dirty="0">
              <a:ea typeface="Public Sans"/>
            </a:endParaRPr>
          </a:p>
          <a:p>
            <a:pPr marL="457200" indent="-457200" latinLnBrk="0">
              <a:buChar char="•"/>
            </a:pPr>
            <a:r>
              <a:rPr lang="en-US" sz="2000" dirty="0">
                <a:ea typeface="Public Sans"/>
                <a:sym typeface="Public Sans"/>
              </a:rPr>
              <a:t>Les auditeurs peuvent également identifier les équipements nécessitant une mise à niveau, les pratiques opérationnelles inefficaces ou suggérer des technologies permettant d'économiser l'énergie.</a:t>
            </a:r>
          </a:p>
          <a:p>
            <a:pPr latinLnBrk="0"/>
            <a:r>
              <a:rPr lang="en-US" sz="2000" dirty="0">
                <a:sym typeface="Public Sans"/>
              </a:rPr>
              <a:t>Pour en savoir plus, consultez la section </a:t>
            </a:r>
            <a:r>
              <a:rPr lang="en-US" sz="2000" dirty="0">
                <a:sym typeface="Public Sans"/>
                <a:hlinkClick r:id="rId4"/>
              </a:rPr>
              <a:t>Réalisation d'un audit énergétique</a:t>
            </a:r>
            <a:r>
              <a:rPr lang="en-US" sz="2000" dirty="0">
                <a:sym typeface="Public Sans"/>
              </a:rPr>
              <a:t>. </a:t>
            </a:r>
            <a:endParaRPr lang="en-US" sz="2000" dirty="0"/>
          </a:p>
        </p:txBody>
      </p:sp>
      <p:pic>
        <p:nvPicPr>
          <p:cNvPr id="7" name="Picture 6">
            <a:extLst>
              <a:ext uri="{FF2B5EF4-FFF2-40B4-BE49-F238E27FC236}">
                <a16:creationId xmlns:a16="http://schemas.microsoft.com/office/drawing/2014/main" id="{5D747352-EFFA-54B0-8A6D-5126C04AB1D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1" y="3429000"/>
            <a:ext cx="2835476" cy="1886764"/>
          </a:xfrm>
          <a:prstGeom prst="rect">
            <a:avLst/>
          </a:prstGeom>
        </p:spPr>
      </p:pic>
    </p:spTree>
    <p:extLst>
      <p:ext uri="{BB962C8B-B14F-4D97-AF65-F5344CB8AC3E}">
        <p14:creationId xmlns:p14="http://schemas.microsoft.com/office/powerpoint/2010/main" val="32894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39F80-C614-7C45-6DFD-076C4089A1F4}"/>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Étape 4 : Installer un compteur intelligent </a:t>
            </a:r>
            <a:endParaRPr lang="fr-FR" noProof="1">
              <a:effectLst/>
            </a:endParaRPr>
          </a:p>
          <a:p>
            <a:endParaRPr lang="fr-F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Quels sont les avantages d'un compteur intelligent ?</a:t>
            </a:r>
            <a:endParaRPr lang="en-US" sz="4000" i="1" dirty="0">
              <a:solidFill>
                <a:schemeClr val="accent2"/>
              </a:solidFill>
            </a:endParaRPr>
          </a:p>
        </p:txBody>
      </p:sp>
    </p:spTree>
    <p:extLst>
      <p:ext uri="{BB962C8B-B14F-4D97-AF65-F5344CB8AC3E}">
        <p14:creationId xmlns:p14="http://schemas.microsoft.com/office/powerpoint/2010/main" val="368521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7C49B-67DC-C735-0511-755CAA1CE52C}"/>
              </a:ext>
            </a:extLst>
          </p:cNvPr>
          <p:cNvSpPr>
            <a:spLocks noGrp="1"/>
          </p:cNvSpPr>
          <p:nvPr>
            <p:ph type="title" idx="4294967295"/>
          </p:nvPr>
        </p:nvSpPr>
        <p:spPr>
          <a:xfrm>
            <a:off x="838200" y="365125"/>
            <a:ext cx="1073369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Étape 4 : Installation d'un compteur intelligent : que peuvent-ils faire ?</a:t>
            </a:r>
            <a:endParaRPr lang="fr-FR" noProof="1">
              <a:effectLst/>
            </a:endParaRPr>
          </a:p>
          <a:p>
            <a:endParaRPr lang="fr-F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2511857" y="2212563"/>
            <a:ext cx="9359416" cy="3416320"/>
          </a:xfrm>
          <a:prstGeom prst="rect">
            <a:avLst/>
          </a:prstGeom>
          <a:noFill/>
        </p:spPr>
        <p:txBody>
          <a:bodyPr wrap="square" rtlCol="0">
            <a:spAutoFit/>
          </a:bodyPr>
          <a:lstStyle/>
          <a:p>
            <a:pPr latinLnBrk="0"/>
            <a:r>
              <a:rPr lang="en-US" sz="2400" b="1" dirty="0"/>
              <a:t>« Les compteurs et les commandes intelligents, lorsqu'ils sont utilisés pour identifier et gérer la consommation d'énergie, peuvent permettre de réduire la consommation d'énergie jusqu'à 40 %. »</a:t>
            </a:r>
          </a:p>
          <a:p>
            <a:pPr latinLnBrk="0"/>
            <a:r>
              <a:rPr lang="en-US" sz="2400" dirty="0"/>
              <a:t>(</a:t>
            </a:r>
            <a:r>
              <a:rPr lang="en-US" sz="2400" dirty="0">
                <a:hlinkClick r:id="rId3">
                  <a:extLst>
                    <a:ext uri="{A12FA001-AC4F-418D-AE19-62706E023703}">
                      <ahyp:hlinkClr xmlns:ahyp="http://schemas.microsoft.com/office/drawing/2018/hyperlinkcolor" val="tx"/>
                    </a:ext>
                  </a:extLst>
                </a:hlinkClick>
              </a:rPr>
              <a:t>Commission européenne</a:t>
            </a:r>
            <a:r>
              <a:rPr lang="en-US" sz="2400" dirty="0"/>
              <a:t>)</a:t>
            </a:r>
          </a:p>
          <a:p>
            <a:pPr latinLnBrk="0"/>
            <a:endParaRPr lang="en-US" sz="2400" dirty="0">
              <a:solidFill>
                <a:srgbClr val="2B2C30"/>
              </a:solidFill>
              <a:ea typeface="Public Sans"/>
            </a:endParaRPr>
          </a:p>
          <a:p>
            <a:pPr latinLnBrk="0"/>
            <a:r>
              <a:rPr lang="en-US" sz="2400" dirty="0">
                <a:solidFill>
                  <a:srgbClr val="2B2C30"/>
                </a:solidFill>
                <a:ea typeface="Public Sans"/>
              </a:rPr>
              <a:t>Les compteurs intelligents vous fournissent des données en temps réel sur votre consommation d'électricité, vous aidant ainsi à identifier les tendances et les habitudes dans votre utilisation de l'électricité. Ces données permettent de repérer les pics de consommation inattendus ou les moments où vous pourriez utiliser vos appareils pendant les heures creuses afin de réduire vos coûts.</a:t>
            </a:r>
          </a:p>
        </p:txBody>
      </p:sp>
      <p:pic>
        <p:nvPicPr>
          <p:cNvPr id="7" name="Picture 6">
            <a:extLst>
              <a:ext uri="{FF2B5EF4-FFF2-40B4-BE49-F238E27FC236}">
                <a16:creationId xmlns:a16="http://schemas.microsoft.com/office/drawing/2014/main" id="{4890EAF1-938C-C95F-E36F-05FCE56B34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3954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236B2-56D8-0C1A-9A53-5BBDA77539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03B28-B1B6-BF26-7067-554BE97EDAD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Public Sans"/>
                <a:ea typeface="Public Sans"/>
                <a:cs typeface="Public Sans"/>
              </a:rPr>
              <a:t>Étape 4 : Installation d'un compteur intelligent : comprendre ses fonctionnalités</a:t>
            </a:r>
            <a:endParaRPr lang="fr-FR" noProof="1">
              <a:effectLst/>
            </a:endParaRPr>
          </a:p>
          <a:p>
            <a:endParaRPr lang="fr-FR" noProof="1"/>
          </a:p>
        </p:txBody>
      </p:sp>
      <p:sp>
        <p:nvSpPr>
          <p:cNvPr id="4" name="TextBox 3">
            <a:extLst>
              <a:ext uri="{FF2B5EF4-FFF2-40B4-BE49-F238E27FC236}">
                <a16:creationId xmlns:a16="http://schemas.microsoft.com/office/drawing/2014/main" id="{96760903-6258-7299-0868-9637F35395F3}"/>
              </a:ext>
            </a:extLst>
          </p:cNvPr>
          <p:cNvSpPr txBox="1"/>
          <p:nvPr/>
        </p:nvSpPr>
        <p:spPr>
          <a:xfrm>
            <a:off x="2499245" y="2257696"/>
            <a:ext cx="9359416" cy="3416320"/>
          </a:xfrm>
          <a:prstGeom prst="rect">
            <a:avLst/>
          </a:prstGeom>
          <a:noFill/>
        </p:spPr>
        <p:txBody>
          <a:bodyPr wrap="square" rtlCol="0">
            <a:spAutoFit/>
          </a:bodyPr>
          <a:lstStyle/>
          <a:p>
            <a:pPr latinLnBrk="0" hangingPunct="0"/>
            <a:r>
              <a:rPr lang="en-US" sz="2400" dirty="0"/>
              <a:t>De nombreux fournisseurs d'énergie proposent </a:t>
            </a:r>
            <a:r>
              <a:rPr lang="en-US" sz="2400" b="1" dirty="0"/>
              <a:t>des tarifs horaires</a:t>
            </a:r>
            <a:r>
              <a:rPr lang="en-US" sz="2400" dirty="0"/>
              <a:t>, selon lesquels le coût de l'électricité varie en fonction de l'heure de la journée. </a:t>
            </a:r>
          </a:p>
          <a:p>
            <a:pPr latinLnBrk="0" hangingPunct="0"/>
            <a:endParaRPr lang="en-GB" sz="2400" dirty="0"/>
          </a:p>
          <a:p>
            <a:pPr latinLnBrk="0" hangingPunct="0"/>
            <a:r>
              <a:rPr lang="en-US" sz="2400" dirty="0"/>
              <a:t>Les heures de pointe sont soumises à des tarifs plus élevés en raison d'une demande accrue, tandis que les heures creuses bénéficient de tarifs plus bas. </a:t>
            </a:r>
          </a:p>
          <a:p>
            <a:pPr latinLnBrk="0" hangingPunct="0"/>
            <a:endParaRPr lang="en-US" sz="2400" dirty="0"/>
          </a:p>
          <a:p>
            <a:pPr latinLnBrk="0" hangingPunct="0"/>
            <a:r>
              <a:rPr lang="en-US" sz="2400" dirty="0"/>
              <a:t>Comprendre les habitudes de consommation énergétique de votre PME pendant ces heures peut vous permettre de reporter les tâches gourmandes en énergie (par exemple, la recharge des véhicules électriques) à des moments où les coûts sont moins élevés.</a:t>
            </a:r>
            <a:endParaRPr lang="en-GB" sz="2400" dirty="0"/>
          </a:p>
        </p:txBody>
      </p:sp>
      <p:pic>
        <p:nvPicPr>
          <p:cNvPr id="7" name="Picture 6">
            <a:extLst>
              <a:ext uri="{FF2B5EF4-FFF2-40B4-BE49-F238E27FC236}">
                <a16:creationId xmlns:a16="http://schemas.microsoft.com/office/drawing/2014/main" id="{941AC025-FF3E-4E42-725D-ABF3DDD005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17" y="3118980"/>
            <a:ext cx="2211339" cy="2211339"/>
          </a:xfrm>
          <a:prstGeom prst="rect">
            <a:avLst/>
          </a:prstGeom>
        </p:spPr>
      </p:pic>
    </p:spTree>
    <p:extLst>
      <p:ext uri="{BB962C8B-B14F-4D97-AF65-F5344CB8AC3E}">
        <p14:creationId xmlns:p14="http://schemas.microsoft.com/office/powerpoint/2010/main" val="37601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58A35-8C54-CAEA-8C0C-6984408E50FC}"/>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5 : Calculer la consommation énergétique des appareils électroménagers </a:t>
            </a:r>
            <a:endParaRPr lang="fr-FR" noProof="1">
              <a:effectLst/>
            </a:endParaRPr>
          </a:p>
          <a:p>
            <a:endParaRPr lang="fr-F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Comment calculer la quantité d'énergie consommée par chaque appareil ?</a:t>
            </a:r>
            <a:endParaRPr lang="en-US" sz="4000" i="1" dirty="0">
              <a:solidFill>
                <a:schemeClr val="accent2"/>
              </a:solidFill>
            </a:endParaRPr>
          </a:p>
        </p:txBody>
      </p:sp>
    </p:spTree>
    <p:extLst>
      <p:ext uri="{BB962C8B-B14F-4D97-AF65-F5344CB8AC3E}">
        <p14:creationId xmlns:p14="http://schemas.microsoft.com/office/powerpoint/2010/main" val="89926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3BE7B-D6F0-A70E-6B80-4287767EBF81}"/>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5 : Calculer la consommation énergétique des appareils : comment s'y prendre </a:t>
            </a:r>
            <a:endParaRPr lang="fr-FR" noProof="1">
              <a:effectLst/>
            </a:endParaRPr>
          </a:p>
          <a:p>
            <a:endParaRPr lang="fr-F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653376" y="1968560"/>
            <a:ext cx="7154835" cy="4524315"/>
          </a:xfrm>
          <a:prstGeom prst="rect">
            <a:avLst/>
          </a:prstGeom>
          <a:noFill/>
        </p:spPr>
        <p:txBody>
          <a:bodyPr wrap="square" rtlCol="0">
            <a:spAutoFit/>
          </a:bodyPr>
          <a:lstStyle/>
          <a:p>
            <a:pPr latinLnBrk="0"/>
            <a:r>
              <a:rPr lang="en-GB" sz="2400" noProof="1">
                <a:solidFill>
                  <a:srgbClr val="2B2C30"/>
                </a:solidFill>
              </a:rPr>
              <a:t>Si votre PME exerce des activités de production ou de fabrication, la consommation d'énergie sera davantage concentrée sur les machines et les outils. </a:t>
            </a:r>
          </a:p>
          <a:p>
            <a:pPr latinLnBrk="0"/>
            <a:r>
              <a:rPr lang="en-GB" sz="2400" noProof="1">
                <a:solidFill>
                  <a:srgbClr val="2B2C30"/>
                </a:solidFill>
              </a:rPr>
              <a:t>Une PME basée dans des bureaux peut avoir une consommation d'énergie plus élevée due à l'éclairage, au chauffage/climatisation et aux appareils électroniques.</a:t>
            </a:r>
          </a:p>
          <a:p>
            <a:pPr latinLnBrk="0"/>
            <a:r>
              <a:rPr lang="en-GB" sz="2400" noProof="1">
                <a:solidFill>
                  <a:srgbClr val="2B2C30"/>
                </a:solidFill>
              </a:rPr>
              <a:t>Différencier les appareils peut aider à concentrer les efforts sur les domaines présentant le plus grand potentiel d'optimisation énergétique.</a:t>
            </a:r>
          </a:p>
          <a:p>
            <a:pPr latinLnBrk="0"/>
            <a:r>
              <a:rPr lang="en-GB" sz="2400" noProof="1">
                <a:solidFill>
                  <a:srgbClr val="2B2C30"/>
                </a:solidFill>
              </a:rPr>
              <a:t>Vous pouvez utiliser des compteurs de consommation d'énergie (portables) pour surveiller la consommation d'électricité de chaque catégorie d'appareils.</a:t>
            </a:r>
          </a:p>
        </p:txBody>
      </p:sp>
      <p:pic>
        <p:nvPicPr>
          <p:cNvPr id="7" name="Picture 6">
            <a:extLst>
              <a:ext uri="{FF2B5EF4-FFF2-40B4-BE49-F238E27FC236}">
                <a16:creationId xmlns:a16="http://schemas.microsoft.com/office/drawing/2014/main" id="{6F0D1909-1C6F-5D9C-609E-4C60469956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30" y="2883851"/>
            <a:ext cx="4385088" cy="2922540"/>
          </a:xfrm>
          <a:prstGeom prst="rect">
            <a:avLst/>
          </a:prstGeom>
        </p:spPr>
      </p:pic>
    </p:spTree>
    <p:extLst>
      <p:ext uri="{BB962C8B-B14F-4D97-AF65-F5344CB8AC3E}">
        <p14:creationId xmlns:p14="http://schemas.microsoft.com/office/powerpoint/2010/main" val="29148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A1970-A907-8C6F-86EB-ED4354EA298A}"/>
              </a:ext>
            </a:extLst>
          </p:cNvPr>
          <p:cNvSpPr>
            <a:spLocks noGrp="1"/>
          </p:cNvSpPr>
          <p:nvPr>
            <p:ph type="title" idx="4294967295"/>
          </p:nvPr>
        </p:nvSpPr>
        <p:spPr>
          <a:xfrm>
            <a:off x="838200" y="365125"/>
            <a:ext cx="113538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Étape 6 : Explorer des modes de consommation énergétique plus efficaces</a:t>
            </a:r>
            <a:endParaRPr lang="fr-FR" noProof="1">
              <a:effectLst/>
            </a:endParaRPr>
          </a:p>
          <a:p>
            <a:endParaRPr lang="fr-F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1569660"/>
          </a:xfrm>
          <a:prstGeom prst="rect">
            <a:avLst/>
          </a:prstGeom>
          <a:noFill/>
        </p:spPr>
        <p:txBody>
          <a:bodyPr wrap="square" rtlCol="0">
            <a:spAutoFit/>
          </a:bodyPr>
          <a:lstStyle/>
          <a:p>
            <a:pPr algn="ctr" latinLnBrk="0"/>
            <a:r>
              <a:rPr lang="en-US" sz="4800" i="1" dirty="0">
                <a:solidFill>
                  <a:schemeClr val="accent2"/>
                </a:solidFill>
              </a:rPr>
              <a:t>Quelles mesures concrètes puis-je prendre pour utiliser l'énergie plus efficacement ?</a:t>
            </a:r>
            <a:endParaRPr lang="en-US" sz="4000" i="1" dirty="0">
              <a:solidFill>
                <a:schemeClr val="accent2"/>
              </a:solidFill>
            </a:endParaRPr>
          </a:p>
        </p:txBody>
      </p:sp>
    </p:spTree>
    <p:extLst>
      <p:ext uri="{BB962C8B-B14F-4D97-AF65-F5344CB8AC3E}">
        <p14:creationId xmlns:p14="http://schemas.microsoft.com/office/powerpoint/2010/main" val="3051036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407CEC-3264-4868-18FB-B80167635F8E}"/>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Étape 6 : Explorer une utilisation plus efficace de l'énergie : économiser de l'argent</a:t>
            </a:r>
            <a:endParaRPr lang="fr-FR" noProof="1">
              <a:effectLst/>
            </a:endParaRPr>
          </a:p>
          <a:p>
            <a:endParaRPr lang="fr-FR"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3035300" y="2132878"/>
            <a:ext cx="8876953" cy="3785652"/>
          </a:xfrm>
          <a:prstGeom prst="rect">
            <a:avLst/>
          </a:prstGeom>
          <a:noFill/>
        </p:spPr>
        <p:txBody>
          <a:bodyPr wrap="square" rtlCol="0">
            <a:spAutoFit/>
          </a:bodyPr>
          <a:lstStyle/>
          <a:p>
            <a:pPr latinLnBrk="0"/>
            <a:r>
              <a:rPr lang="en-US" sz="2000" b="1" dirty="0"/>
              <a:t>« Une petite entreprise moyenne pourrait réduire sa facture énergétique jusqu'à 30 % en mettant en œuvre de bonnes mesures d'entretien et de maintenance... » </a:t>
            </a:r>
            <a:r>
              <a:rPr lang="en-US" sz="2000" dirty="0"/>
              <a:t>(</a:t>
            </a:r>
            <a:r>
              <a:rPr lang="en-US" sz="2000" dirty="0">
                <a:hlinkClick r:id="rId3">
                  <a:extLst>
                    <a:ext uri="{A12FA001-AC4F-418D-AE19-62706E023703}">
                      <ahyp:hlinkClr xmlns:ahyp="http://schemas.microsoft.com/office/drawing/2018/hyperlinkcolor" val="tx"/>
                    </a:ext>
                  </a:extLst>
                </a:hlinkClick>
              </a:rPr>
              <a:t>Commission européenne</a:t>
            </a:r>
            <a:r>
              <a:rPr lang="en-US" sz="2000" dirty="0"/>
              <a:t>)</a:t>
            </a:r>
          </a:p>
          <a:p>
            <a:pPr marL="457200" indent="-457200" latinLnBrk="0">
              <a:buChar char="•"/>
            </a:pPr>
            <a:r>
              <a:rPr lang="en-US" sz="2000" b="1" dirty="0">
                <a:solidFill>
                  <a:srgbClr val="2B2C30"/>
                </a:solidFill>
              </a:rPr>
              <a:t>Les ampoules LED </a:t>
            </a:r>
            <a:r>
              <a:rPr lang="en-US" sz="2000" dirty="0">
                <a:solidFill>
                  <a:srgbClr val="2B2C30"/>
                </a:solidFill>
              </a:rPr>
              <a:t>consomment 80 % moins d'énergie que les ampoules halogènes et durent 20 fois plus longtemps (Source : </a:t>
            </a:r>
            <a:r>
              <a:rPr lang="en-US" sz="2000" dirty="0">
                <a:solidFill>
                  <a:srgbClr val="2B2C30"/>
                </a:solidFill>
                <a:hlinkClick r:id="rId4"/>
              </a:rPr>
              <a:t>Energy Saving Trust</a:t>
            </a:r>
            <a:r>
              <a:rPr lang="en-US" sz="2000" dirty="0">
                <a:solidFill>
                  <a:srgbClr val="2B2C30"/>
                </a:solidFill>
              </a:rPr>
              <a:t>)</a:t>
            </a:r>
          </a:p>
          <a:p>
            <a:pPr marL="457200" indent="-457200" latinLnBrk="0">
              <a:buChar char="•"/>
            </a:pPr>
            <a:r>
              <a:rPr lang="en-US" sz="2000" dirty="0">
                <a:solidFill>
                  <a:srgbClr val="2B2C30"/>
                </a:solidFill>
              </a:rPr>
              <a:t>En améliorant l'efficacité énergétique</a:t>
            </a:r>
            <a:r>
              <a:rPr lang="en-US" sz="2000" b="1" dirty="0">
                <a:solidFill>
                  <a:srgbClr val="2B2C30"/>
                </a:solidFill>
              </a:rPr>
              <a:t> des systèmes à moteur</a:t>
            </a:r>
            <a:r>
              <a:rPr lang="en-US" sz="2000" dirty="0">
                <a:solidFill>
                  <a:srgbClr val="2B2C30"/>
                </a:solidFill>
              </a:rPr>
              <a:t>, chaque euro investi permettra d'économiser au moins 7 euros sur la durée de vie de l'équipement.</a:t>
            </a:r>
          </a:p>
          <a:p>
            <a:pPr marL="457200" indent="-457200" latinLnBrk="0">
              <a:buChar char="•"/>
            </a:pPr>
            <a:r>
              <a:rPr lang="en-US" sz="2000" b="1" dirty="0">
                <a:solidFill>
                  <a:srgbClr val="2B2C30"/>
                </a:solidFill>
              </a:rPr>
              <a:t>Les pompes à chaleur</a:t>
            </a:r>
            <a:r>
              <a:rPr lang="en-US" sz="2000" dirty="0">
                <a:solidFill>
                  <a:srgbClr val="2B2C30"/>
                </a:solidFill>
              </a:rPr>
              <a:t> à haut rendement énergétique peuvent souvent remplacer les chaudières traditionnelles à combustible fossile, ce qui permet de multiplier par plus de 4 l'efficacité énergétique.</a:t>
            </a:r>
            <a:r>
              <a:rPr lang="en-US" sz="2000" dirty="0"/>
              <a:t> </a:t>
            </a:r>
            <a:endParaRPr lang="en-US" sz="2000" dirty="0">
              <a:solidFill>
                <a:srgbClr val="2B2C30"/>
              </a:solidFill>
            </a:endParaRPr>
          </a:p>
          <a:p>
            <a:pPr latinLnBrk="0"/>
            <a:r>
              <a:rPr lang="en-US" sz="2000" dirty="0">
                <a:solidFill>
                  <a:srgbClr val="2B2C30"/>
                </a:solidFill>
              </a:rPr>
              <a:t>					Sources : </a:t>
            </a:r>
            <a:r>
              <a:rPr lang="en-US" sz="2000" dirty="0">
                <a:solidFill>
                  <a:srgbClr val="2B2C30"/>
                </a:solidFill>
                <a:hlinkClick r:id="rId3"/>
              </a:rPr>
              <a:t>Commission européenne</a:t>
            </a:r>
            <a:endParaRPr lang="en-US" sz="2000" dirty="0">
              <a:solidFill>
                <a:srgbClr val="2B2C30"/>
              </a:solidFill>
            </a:endParaRPr>
          </a:p>
        </p:txBody>
      </p:sp>
      <p:pic>
        <p:nvPicPr>
          <p:cNvPr id="11" name="Picture 10">
            <a:extLst>
              <a:ext uri="{FF2B5EF4-FFF2-40B4-BE49-F238E27FC236}">
                <a16:creationId xmlns:a16="http://schemas.microsoft.com/office/drawing/2014/main" id="{94BC08F5-6A51-2FA1-2022-FFEE8043264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2103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0141F-93B1-960B-8E42-66110792B24B}"/>
              </a:ext>
            </a:extLst>
          </p:cNvPr>
          <p:cNvSpPr>
            <a:spLocks noGrp="1"/>
          </p:cNvSpPr>
          <p:nvPr>
            <p:ph type="title" idx="4294967295"/>
          </p:nvPr>
        </p:nvSpPr>
        <p:spPr>
          <a:xfrm>
            <a:off x="838200" y="365125"/>
            <a:ext cx="10515600" cy="1325563"/>
          </a:xfrm>
          <a:prstGeom prst="rect">
            <a:avLst/>
          </a:prstGeom>
        </p:spPr>
        <p:txBody>
          <a:bodyPr/>
          <a:lstStyle/>
          <a:p>
            <a:r>
              <a:rPr lang="fr-FR" noProof="1">
                <a:solidFill>
                  <a:schemeClr val="bg1"/>
                </a:solidFill>
              </a:rPr>
              <a:t>Introduction</a:t>
            </a:r>
          </a:p>
        </p:txBody>
      </p:sp>
      <p:sp>
        <p:nvSpPr>
          <p:cNvPr id="2" name="TextBox 1">
            <a:extLst>
              <a:ext uri="{FF2B5EF4-FFF2-40B4-BE49-F238E27FC236}">
                <a16:creationId xmlns:a16="http://schemas.microsoft.com/office/drawing/2014/main" id="{0FE65402-2D24-4C0B-3A9B-70B199ADCEA8}"/>
              </a:ext>
            </a:extLst>
          </p:cNvPr>
          <p:cNvSpPr txBox="1"/>
          <p:nvPr/>
        </p:nvSpPr>
        <p:spPr>
          <a:xfrm>
            <a:off x="4313130" y="479719"/>
            <a:ext cx="7665929" cy="5693866"/>
          </a:xfrm>
          <a:prstGeom prst="rect">
            <a:avLst/>
          </a:prstGeom>
          <a:noFill/>
        </p:spPr>
        <p:txBody>
          <a:bodyPr wrap="square" rtlCol="0">
            <a:spAutoFit/>
          </a:bodyPr>
          <a:lstStyle/>
          <a:p>
            <a:pPr latinLnBrk="0"/>
            <a:r>
              <a:rPr lang="en-US" sz="2400" dirty="0">
                <a:solidFill>
                  <a:srgbClr val="2B2C30"/>
                </a:solidFill>
              </a:rPr>
              <a:t>Toutes les entreprises utilisent divers équipements qui nécessitent de l'électricité, qu'il s'agisse d'éclairage, d'ordinateurs, de machines ou de systèmes de climatisation. Pour </a:t>
            </a:r>
            <a:r>
              <a:rPr lang="en-GB" sz="2400" dirty="0">
                <a:solidFill>
                  <a:srgbClr val="2B2C30"/>
                </a:solidFill>
              </a:rPr>
              <a:t>les petites et moyennes entreprises (</a:t>
            </a:r>
            <a:r>
              <a:rPr lang="en-US" sz="2400" dirty="0">
                <a:solidFill>
                  <a:srgbClr val="2B2C30"/>
                </a:solidFill>
              </a:rPr>
              <a:t>PME), les coûts liés à l'électricité peuvent représenter une part importante du budget d'exploitation, et une consommation inefficace peut avoir un impact négatif tant sur la rentabilité que sur la gestion des ressources.</a:t>
            </a:r>
            <a:endParaRPr lang="en-GB" sz="2400" dirty="0">
              <a:solidFill>
                <a:srgbClr val="2B2C30"/>
              </a:solidFill>
            </a:endParaRPr>
          </a:p>
          <a:p>
            <a:pPr latinLnBrk="0"/>
            <a:endParaRPr lang="en-GB" sz="2400" dirty="0">
              <a:solidFill>
                <a:srgbClr val="2B2C30"/>
              </a:solidFill>
            </a:endParaRPr>
          </a:p>
          <a:p>
            <a:pPr latinLnBrk="0"/>
            <a:r>
              <a:rPr lang="en-GB" sz="2400" dirty="0">
                <a:solidFill>
                  <a:srgbClr val="2B2C30"/>
                </a:solidFill>
              </a:rPr>
              <a:t>Lorsque vous gérez une PME, vous vous demandez peut-être quels types de technologies ou d'activités pourraient vous aider à économiser de l'énergie. Les coûts et les domaines dans lesquels investir pour rendre votre entreprise plus efficace sont des éléments clés à prendre en considération. </a:t>
            </a:r>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42491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EE93-CF66-009F-729E-D57F599434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E861B8-008F-5D99-45E1-AACF8FCBD54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Étape 6 : Explorer une utilisation plus efficace de l'énergie : économiser l'énergie</a:t>
            </a:r>
            <a:endParaRPr lang="fr-FR" noProof="1">
              <a:effectLst/>
            </a:endParaRPr>
          </a:p>
          <a:p>
            <a:endParaRPr lang="fr-FR" noProof="1"/>
          </a:p>
        </p:txBody>
      </p:sp>
      <p:sp>
        <p:nvSpPr>
          <p:cNvPr id="4" name="TextBox 3">
            <a:extLst>
              <a:ext uri="{FF2B5EF4-FFF2-40B4-BE49-F238E27FC236}">
                <a16:creationId xmlns:a16="http://schemas.microsoft.com/office/drawing/2014/main" id="{9ECDAB94-8235-F004-0337-1E0242C43580}"/>
              </a:ext>
            </a:extLst>
          </p:cNvPr>
          <p:cNvSpPr txBox="1"/>
          <p:nvPr/>
        </p:nvSpPr>
        <p:spPr>
          <a:xfrm>
            <a:off x="3178864" y="2043900"/>
            <a:ext cx="8635653" cy="3785652"/>
          </a:xfrm>
          <a:prstGeom prst="rect">
            <a:avLst/>
          </a:prstGeom>
          <a:noFill/>
        </p:spPr>
        <p:txBody>
          <a:bodyPr wrap="square" rtlCol="0">
            <a:spAutoFit/>
          </a:bodyPr>
          <a:lstStyle/>
          <a:p>
            <a:pPr marL="457200" indent="-457200" latinLnBrk="0">
              <a:buChar char="•"/>
            </a:pPr>
            <a:r>
              <a:rPr lang="en-US" sz="2000" dirty="0">
                <a:solidFill>
                  <a:srgbClr val="2B2C30"/>
                </a:solidFill>
              </a:rPr>
              <a:t>Les coûts</a:t>
            </a:r>
            <a:r>
              <a:rPr lang="en-US" sz="2000" b="1" dirty="0">
                <a:solidFill>
                  <a:srgbClr val="2B2C30"/>
                </a:solidFill>
              </a:rPr>
              <a:t> de chauffage </a:t>
            </a:r>
            <a:r>
              <a:rPr lang="en-US" sz="2000" dirty="0">
                <a:solidFill>
                  <a:srgbClr val="2B2C30"/>
                </a:solidFill>
              </a:rPr>
              <a:t>augmentent de 8 % pour chaque augmentation de 1 °C. Les thermostats programmables intelligents peuvent permettre d'économiser entre 5 % et 15 % sur les coûts de chauffage.</a:t>
            </a:r>
          </a:p>
          <a:p>
            <a:pPr marL="457200" indent="-457200" latinLnBrk="0">
              <a:buChar char="•"/>
            </a:pPr>
            <a:r>
              <a:rPr lang="en-US" sz="2000" b="1" dirty="0">
                <a:solidFill>
                  <a:srgbClr val="2B2C30"/>
                </a:solidFill>
              </a:rPr>
              <a:t>L'éclairage </a:t>
            </a:r>
            <a:r>
              <a:rPr lang="en-US" sz="2000" dirty="0">
                <a:solidFill>
                  <a:srgbClr val="2B2C30"/>
                </a:solidFill>
              </a:rPr>
              <a:t>peut représenter jusqu'à 40 % de la consommation énergétique d'un bâtiment. L'utilisation de commandes d'éclairage permet de réduire cette consommation de plus d'un tiers. </a:t>
            </a:r>
          </a:p>
          <a:p>
            <a:pPr marL="457200" indent="-457200" latinLnBrk="0">
              <a:buChar char="•"/>
            </a:pPr>
            <a:r>
              <a:rPr lang="en-US" sz="2000" dirty="0">
                <a:solidFill>
                  <a:srgbClr val="2B2C30"/>
                </a:solidFill>
              </a:rPr>
              <a:t>Il a été démontré que </a:t>
            </a:r>
            <a:r>
              <a:rPr lang="en-US" sz="2000" b="1" dirty="0">
                <a:solidFill>
                  <a:srgbClr val="2B2C30"/>
                </a:solidFill>
              </a:rPr>
              <a:t>l'isolation </a:t>
            </a:r>
            <a:r>
              <a:rPr lang="en-US" sz="2000" dirty="0">
                <a:solidFill>
                  <a:srgbClr val="2B2C30"/>
                </a:solidFill>
              </a:rPr>
              <a:t>des canalisations permettait de réduire les pertes d'énergie de plus de 75 %. </a:t>
            </a:r>
          </a:p>
          <a:p>
            <a:pPr marL="457200" indent="-457200" latinLnBrk="0">
              <a:buFontTx/>
              <a:buChar char="•"/>
            </a:pPr>
            <a:r>
              <a:rPr lang="en-US" sz="2000" dirty="0">
                <a:solidFill>
                  <a:srgbClr val="2B2C30"/>
                </a:solidFill>
              </a:rPr>
              <a:t>Le dimensionnement correct de la charge du compresseur et le choix du modèle </a:t>
            </a:r>
            <a:r>
              <a:rPr lang="en-US" sz="2000" b="1" dirty="0">
                <a:solidFill>
                  <a:srgbClr val="2B2C30"/>
                </a:solidFill>
              </a:rPr>
              <a:t>des systèmes d'air comprimé </a:t>
            </a:r>
            <a:r>
              <a:rPr lang="en-US" sz="2000" dirty="0">
                <a:solidFill>
                  <a:srgbClr val="2B2C30"/>
                </a:solidFill>
              </a:rPr>
              <a:t>peuvent réduire la consommation d'énergie de plus d'un tiers.</a:t>
            </a:r>
          </a:p>
          <a:p>
            <a:pPr latinLnBrk="0"/>
            <a:r>
              <a:rPr lang="en-US" sz="2000" dirty="0">
                <a:solidFill>
                  <a:srgbClr val="2B2C30"/>
                </a:solidFill>
              </a:rPr>
              <a:t>					Sources : </a:t>
            </a:r>
            <a:r>
              <a:rPr lang="en-US" sz="2000" dirty="0">
                <a:solidFill>
                  <a:srgbClr val="2B2C30"/>
                </a:solidFill>
                <a:hlinkClick r:id="rId3"/>
              </a:rPr>
              <a:t>Commission européenne</a:t>
            </a:r>
            <a:endParaRPr lang="en-US" sz="2000" dirty="0">
              <a:solidFill>
                <a:srgbClr val="2B2C30"/>
              </a:solidFill>
            </a:endParaRPr>
          </a:p>
        </p:txBody>
      </p:sp>
      <p:pic>
        <p:nvPicPr>
          <p:cNvPr id="2" name="Picture 1">
            <a:extLst>
              <a:ext uri="{FF2B5EF4-FFF2-40B4-BE49-F238E27FC236}">
                <a16:creationId xmlns:a16="http://schemas.microsoft.com/office/drawing/2014/main" id="{089418ED-256C-20C5-FB42-D0427EC953B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 y="3429000"/>
            <a:ext cx="2967790" cy="1879600"/>
          </a:xfrm>
          <a:prstGeom prst="rect">
            <a:avLst/>
          </a:prstGeom>
        </p:spPr>
      </p:pic>
    </p:spTree>
    <p:extLst>
      <p:ext uri="{BB962C8B-B14F-4D97-AF65-F5344CB8AC3E}">
        <p14:creationId xmlns:p14="http://schemas.microsoft.com/office/powerpoint/2010/main" val="29352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EA940-A1E4-3671-AF1B-623196CEF04A}"/>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7 : Augmentez l'efficacité énergétique de vos équipements </a:t>
            </a:r>
            <a:endParaRPr lang="fr-FR" noProof="1">
              <a:effectLst/>
            </a:endParaRPr>
          </a:p>
          <a:p>
            <a:endParaRPr lang="fr-F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Comment améliorer l'efficacité énergétique de nos équipements ?</a:t>
            </a:r>
            <a:endParaRPr lang="en-US" sz="4000" i="1" dirty="0">
              <a:solidFill>
                <a:schemeClr val="accent2"/>
              </a:solidFill>
            </a:endParaRPr>
          </a:p>
        </p:txBody>
      </p:sp>
    </p:spTree>
    <p:extLst>
      <p:ext uri="{BB962C8B-B14F-4D97-AF65-F5344CB8AC3E}">
        <p14:creationId xmlns:p14="http://schemas.microsoft.com/office/powerpoint/2010/main" val="147127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B74DF-3C02-EE32-F4ED-907FBA11C4CA}"/>
              </a:ext>
            </a:extLst>
          </p:cNvPr>
          <p:cNvSpPr>
            <a:spLocks noGrp="1"/>
          </p:cNvSpPr>
          <p:nvPr>
            <p:ph type="title" idx="4294967295"/>
          </p:nvPr>
        </p:nvSpPr>
        <p:spPr>
          <a:xfrm>
            <a:off x="838200" y="365125"/>
            <a:ext cx="10993582"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7 : Augmentez l'efficacité énergétique de vos équipements : comment vérifier </a:t>
            </a:r>
            <a:endParaRPr lang="fr-FR" noProof="1">
              <a:effectLst/>
            </a:endParaRPr>
          </a:p>
          <a:p>
            <a:endParaRPr lang="fr-FR"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4728619" y="2110383"/>
            <a:ext cx="6951946" cy="4154984"/>
          </a:xfrm>
          <a:prstGeom prst="rect">
            <a:avLst/>
          </a:prstGeom>
          <a:noFill/>
        </p:spPr>
        <p:txBody>
          <a:bodyPr wrap="square" rtlCol="0">
            <a:spAutoFit/>
          </a:bodyPr>
          <a:lstStyle/>
          <a:p>
            <a:pPr marL="342900" indent="-342900" latinLnBrk="0">
              <a:buFont typeface="Arial" panose="020B0604020202020204" pitchFamily="34" charset="0"/>
              <a:buChar char="•"/>
            </a:pPr>
            <a:r>
              <a:rPr lang="en-US" sz="2000" dirty="0">
                <a:solidFill>
                  <a:srgbClr val="2B2C30"/>
                </a:solidFill>
                <a:ea typeface="Public Sans"/>
              </a:rPr>
              <a:t>Identifiez les équipements obsolètes et peu efficaces sur le plan énergétique. Par exemple, les anciens systèmes d'éclairage, climatiseurs et machines peuvent consommer beaucoup plus d'énergie que les modèles plus récents et plus efficaces sur le plan énergétique. </a:t>
            </a:r>
          </a:p>
          <a:p>
            <a:pPr marL="342900" indent="-342900" latinLnBrk="0">
              <a:buFont typeface="Arial" panose="020B0604020202020204" pitchFamily="34" charset="0"/>
              <a:buChar char="•"/>
            </a:pPr>
            <a:r>
              <a:rPr lang="en-US" sz="2000" dirty="0">
                <a:solidFill>
                  <a:srgbClr val="2B2C30"/>
                </a:solidFill>
                <a:ea typeface="Public Sans"/>
              </a:rPr>
              <a:t>Remplacez, réparez ou modernisez vos équipements pour les rendre plus efficaces. Vous pouvez par exemple utiliser </a:t>
            </a:r>
            <a:r>
              <a:rPr lang="en-US" sz="2000" dirty="0">
                <a:solidFill>
                  <a:srgbClr val="2B2C30"/>
                </a:solidFill>
              </a:rPr>
              <a:t>des détecteurs de mouvement pour l'éclairage ou vous assurer que vos équipements passent en mode économie d'énergie après un certain temps.</a:t>
            </a:r>
          </a:p>
          <a:p>
            <a:pPr marL="342900" indent="-342900" latinLnBrk="0">
              <a:buFont typeface="Arial" panose="020B0604020202020204" pitchFamily="34" charset="0"/>
              <a:buChar char="•"/>
            </a:pPr>
            <a:r>
              <a:rPr lang="en-US" sz="2000" dirty="0">
                <a:solidFill>
                  <a:srgbClr val="2B2C30"/>
                </a:solidFill>
              </a:rPr>
              <a:t>Utilisez </a:t>
            </a:r>
            <a:r>
              <a:rPr lang="en-US" sz="2000" dirty="0">
                <a:solidFill>
                  <a:srgbClr val="2B2C30"/>
                </a:solidFill>
                <a:hlinkClick r:id="rId3"/>
              </a:rPr>
              <a:t>Topten.eu - Les meilleurs produits en Europe </a:t>
            </a:r>
            <a:r>
              <a:rPr lang="en-US" sz="2000" dirty="0">
                <a:solidFill>
                  <a:srgbClr val="2B2C30"/>
                </a:solidFill>
              </a:rPr>
              <a:t>pour comparer votre équipement actuel avec d'autres solutions disponibles.</a:t>
            </a:r>
          </a:p>
        </p:txBody>
      </p:sp>
      <p:pic>
        <p:nvPicPr>
          <p:cNvPr id="7" name="Picture 6">
            <a:extLst>
              <a:ext uri="{FF2B5EF4-FFF2-40B4-BE49-F238E27FC236}">
                <a16:creationId xmlns:a16="http://schemas.microsoft.com/office/drawing/2014/main" id="{C1116563-FDEF-FB73-C9A0-A8E4A450157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63" y="2688903"/>
            <a:ext cx="4237973" cy="3178480"/>
          </a:xfrm>
          <a:prstGeom prst="rect">
            <a:avLst/>
          </a:prstGeom>
        </p:spPr>
      </p:pic>
    </p:spTree>
    <p:extLst>
      <p:ext uri="{BB962C8B-B14F-4D97-AF65-F5344CB8AC3E}">
        <p14:creationId xmlns:p14="http://schemas.microsoft.com/office/powerpoint/2010/main" val="1289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241DE-795D-C567-C47E-E5BC41B9D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7B6D9-EB85-F536-8A2F-DF74902AB7E8}"/>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8 : Optimisez vos systèmes de chauffage et de climatisation</a:t>
            </a:r>
            <a:endParaRPr lang="fr-FR" noProof="1">
              <a:effectLst/>
            </a:endParaRPr>
          </a:p>
          <a:p>
            <a:endParaRPr lang="fr-FR" noProof="1"/>
          </a:p>
        </p:txBody>
      </p:sp>
      <p:sp>
        <p:nvSpPr>
          <p:cNvPr id="4" name="TextBox 3">
            <a:extLst>
              <a:ext uri="{FF2B5EF4-FFF2-40B4-BE49-F238E27FC236}">
                <a16:creationId xmlns:a16="http://schemas.microsoft.com/office/drawing/2014/main" id="{CAA81217-758C-DEC5-979B-FB6AA3B244DC}"/>
              </a:ext>
            </a:extLst>
          </p:cNvPr>
          <p:cNvSpPr txBox="1"/>
          <p:nvPr/>
        </p:nvSpPr>
        <p:spPr>
          <a:xfrm>
            <a:off x="1490597" y="3181611"/>
            <a:ext cx="9594937" cy="1569660"/>
          </a:xfrm>
          <a:prstGeom prst="rect">
            <a:avLst/>
          </a:prstGeom>
          <a:noFill/>
        </p:spPr>
        <p:txBody>
          <a:bodyPr wrap="square" rtlCol="0">
            <a:spAutoFit/>
          </a:bodyPr>
          <a:lstStyle/>
          <a:p>
            <a:pPr algn="ctr" latinLnBrk="0"/>
            <a:r>
              <a:rPr lang="en-GB" sz="4800" i="1" noProof="0" dirty="0">
                <a:solidFill>
                  <a:schemeClr val="accent2"/>
                </a:solidFill>
              </a:rPr>
              <a:t>Comment optimiser nos systèmes de chauffage et de climatisation ?</a:t>
            </a:r>
            <a:endParaRPr lang="en-GB" sz="4000" i="1" noProof="0" dirty="0">
              <a:solidFill>
                <a:schemeClr val="accent2"/>
              </a:solidFill>
            </a:endParaRPr>
          </a:p>
        </p:txBody>
      </p:sp>
    </p:spTree>
    <p:extLst>
      <p:ext uri="{BB962C8B-B14F-4D97-AF65-F5344CB8AC3E}">
        <p14:creationId xmlns:p14="http://schemas.microsoft.com/office/powerpoint/2010/main" val="403862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52211-C47C-944B-9A38-CF3AD09FD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CBADE57-0F24-6DE8-030F-5C11D171973D}"/>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8 : Optimisez vos systèmes de chauffage et de climatisation : conseils pratiques</a:t>
            </a:r>
            <a:endParaRPr lang="fr-FR" noProof="1">
              <a:effectLst/>
            </a:endParaRPr>
          </a:p>
          <a:p>
            <a:endParaRPr lang="fr-FR" noProof="1"/>
          </a:p>
        </p:txBody>
      </p:sp>
      <p:sp>
        <p:nvSpPr>
          <p:cNvPr id="4" name="TextBox 3">
            <a:extLst>
              <a:ext uri="{FF2B5EF4-FFF2-40B4-BE49-F238E27FC236}">
                <a16:creationId xmlns:a16="http://schemas.microsoft.com/office/drawing/2014/main" id="{E53D2B15-797D-A347-3C71-3D31DAA7DB47}"/>
              </a:ext>
            </a:extLst>
          </p:cNvPr>
          <p:cNvSpPr txBox="1"/>
          <p:nvPr/>
        </p:nvSpPr>
        <p:spPr>
          <a:xfrm>
            <a:off x="5523978" y="2414790"/>
            <a:ext cx="6137754" cy="4154984"/>
          </a:xfrm>
          <a:prstGeom prst="rect">
            <a:avLst/>
          </a:prstGeom>
          <a:noFill/>
        </p:spPr>
        <p:txBody>
          <a:bodyPr wrap="square" rtlCol="0">
            <a:spAutoFit/>
          </a:bodyPr>
          <a:lstStyle/>
          <a:p>
            <a:pPr latinLnBrk="0"/>
            <a:r>
              <a:rPr lang="en-US" sz="2000" dirty="0">
                <a:solidFill>
                  <a:srgbClr val="2B2C30"/>
                </a:solidFill>
                <a:ea typeface="Public Sans"/>
              </a:rPr>
              <a:t>Les systèmes de chauffage et de climatisation comptent parmi les plus gros consommateurs d'énergie dans la plupart des PME. </a:t>
            </a:r>
          </a:p>
          <a:p>
            <a:pPr latinLnBrk="0"/>
            <a:endParaRPr lang="en-US" sz="2000" dirty="0">
              <a:solidFill>
                <a:srgbClr val="2B2C30"/>
              </a:solidFill>
              <a:ea typeface="Public Sans"/>
            </a:endParaRPr>
          </a:p>
          <a:p>
            <a:pPr latinLnBrk="0"/>
            <a:r>
              <a:rPr lang="en-US" sz="2000" dirty="0">
                <a:solidFill>
                  <a:srgbClr val="2B2C30"/>
                </a:solidFill>
                <a:ea typeface="Public Sans"/>
              </a:rPr>
              <a:t>L'installation de thermostats programmables, un entretien régulier ou l'utilisation de modèles à faible consommation d'énergie peuvent contribuer à réduire la consommation. </a:t>
            </a:r>
          </a:p>
          <a:p>
            <a:pPr latinLnBrk="0"/>
            <a:endParaRPr lang="en-US" sz="2000" dirty="0">
              <a:solidFill>
                <a:srgbClr val="2B2C30"/>
              </a:solidFill>
              <a:ea typeface="Public Sans"/>
            </a:endParaRPr>
          </a:p>
          <a:p>
            <a:pPr latinLnBrk="0"/>
            <a:r>
              <a:rPr lang="en-US" sz="2000" dirty="0">
                <a:solidFill>
                  <a:srgbClr val="2B2C30"/>
                </a:solidFill>
                <a:ea typeface="Public Sans"/>
              </a:rPr>
              <a:t>Envisagez d'ajuster les réglages afin que le chauffage/la climatisation ne soit utilisé(e) que lorsque cela est nécessaire. Par exemple, éteignez le chauffage ou la climatisation lorsque les employés ne sont pas présents.</a:t>
            </a:r>
          </a:p>
        </p:txBody>
      </p:sp>
      <p:pic>
        <p:nvPicPr>
          <p:cNvPr id="6" name="Picture 5">
            <a:extLst>
              <a:ext uri="{FF2B5EF4-FFF2-40B4-BE49-F238E27FC236}">
                <a16:creationId xmlns:a16="http://schemas.microsoft.com/office/drawing/2014/main" id="{FE31F232-47D1-275F-5A9E-BCEB8274C5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70" y="2597561"/>
            <a:ext cx="5162764" cy="3429000"/>
          </a:xfrm>
          <a:prstGeom prst="rect">
            <a:avLst/>
          </a:prstGeom>
        </p:spPr>
      </p:pic>
    </p:spTree>
    <p:extLst>
      <p:ext uri="{BB962C8B-B14F-4D97-AF65-F5344CB8AC3E}">
        <p14:creationId xmlns:p14="http://schemas.microsoft.com/office/powerpoint/2010/main" val="18901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E8E9-0717-7CB6-26BF-44DE671D8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E5B10-9F47-6770-71CF-9229049647D5}"/>
              </a:ext>
            </a:extLst>
          </p:cNvPr>
          <p:cNvSpPr>
            <a:spLocks noGrp="1"/>
          </p:cNvSpPr>
          <p:nvPr>
            <p:ph type="title" idx="4294967295"/>
          </p:nvPr>
        </p:nvSpPr>
        <p:spPr>
          <a:xfrm>
            <a:off x="838199" y="365125"/>
            <a:ext cx="10607567"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9 : Encourager les pratiques d'économie d'énergie parmi les employés</a:t>
            </a:r>
            <a:endParaRPr lang="fr-FR" noProof="1">
              <a:effectLst/>
            </a:endParaRPr>
          </a:p>
          <a:p>
            <a:endParaRPr lang="fr-FR" noProof="1"/>
          </a:p>
        </p:txBody>
      </p:sp>
      <p:sp>
        <p:nvSpPr>
          <p:cNvPr id="4" name="TextBox 3">
            <a:extLst>
              <a:ext uri="{FF2B5EF4-FFF2-40B4-BE49-F238E27FC236}">
                <a16:creationId xmlns:a16="http://schemas.microsoft.com/office/drawing/2014/main" id="{60170677-4FEB-936C-2CE6-08A6124D6C3B}"/>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Comment encourager les autres à adopter des pratiques d'économie d'énergie ?</a:t>
            </a:r>
            <a:endParaRPr lang="en-US" sz="4000" i="1" dirty="0">
              <a:solidFill>
                <a:schemeClr val="accent2"/>
              </a:solidFill>
            </a:endParaRPr>
          </a:p>
        </p:txBody>
      </p:sp>
    </p:spTree>
    <p:extLst>
      <p:ext uri="{BB962C8B-B14F-4D97-AF65-F5344CB8AC3E}">
        <p14:creationId xmlns:p14="http://schemas.microsoft.com/office/powerpoint/2010/main" val="184959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AB468-2635-DF9A-3F7D-B87BCB0568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598A03-386D-0606-2F85-D80B0384AD83}"/>
              </a:ext>
            </a:extLst>
          </p:cNvPr>
          <p:cNvSpPr>
            <a:spLocks noGrp="1"/>
          </p:cNvSpPr>
          <p:nvPr>
            <p:ph type="title" idx="4294967295"/>
          </p:nvPr>
        </p:nvSpPr>
        <p:spPr>
          <a:xfrm>
            <a:off x="838199" y="365125"/>
            <a:ext cx="10976317"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9 : Encouragez les pratiques d'économie d'énergie parmi les employés : quelques conseils</a:t>
            </a:r>
            <a:endParaRPr lang="fr-FR" noProof="1">
              <a:effectLst/>
            </a:endParaRPr>
          </a:p>
          <a:p>
            <a:endParaRPr lang="fr-FR" noProof="1"/>
          </a:p>
        </p:txBody>
      </p:sp>
      <p:sp>
        <p:nvSpPr>
          <p:cNvPr id="4" name="TextBox 3">
            <a:extLst>
              <a:ext uri="{FF2B5EF4-FFF2-40B4-BE49-F238E27FC236}">
                <a16:creationId xmlns:a16="http://schemas.microsoft.com/office/drawing/2014/main" id="{52829A5D-33BC-7C03-2E43-2ED9295807C9}"/>
              </a:ext>
            </a:extLst>
          </p:cNvPr>
          <p:cNvSpPr txBox="1"/>
          <p:nvPr/>
        </p:nvSpPr>
        <p:spPr>
          <a:xfrm>
            <a:off x="4608571" y="2106278"/>
            <a:ext cx="7205946" cy="3785652"/>
          </a:xfrm>
          <a:prstGeom prst="rect">
            <a:avLst/>
          </a:prstGeom>
          <a:noFill/>
        </p:spPr>
        <p:txBody>
          <a:bodyPr wrap="square" rtlCol="0">
            <a:spAutoFit/>
          </a:bodyPr>
          <a:lstStyle/>
          <a:p>
            <a:pPr latinLnBrk="0"/>
            <a:r>
              <a:rPr lang="en-US" sz="2000" dirty="0">
                <a:solidFill>
                  <a:srgbClr val="2B2C30"/>
                </a:solidFill>
                <a:ea typeface="Public Sans"/>
              </a:rPr>
              <a:t>Une culture de la conscience énergétique peut entraîner une réduction notable de la consommation d'énergie.</a:t>
            </a:r>
          </a:p>
          <a:p>
            <a:pPr latinLnBrk="0"/>
            <a:endParaRPr lang="en-US" sz="2000" dirty="0">
              <a:solidFill>
                <a:srgbClr val="2B2C30"/>
              </a:solidFill>
              <a:ea typeface="Public Sans"/>
            </a:endParaRPr>
          </a:p>
          <a:p>
            <a:pPr latinLnBrk="0"/>
            <a:r>
              <a:rPr lang="en-US" sz="2000" dirty="0">
                <a:solidFill>
                  <a:srgbClr val="2B2C30"/>
                </a:solidFill>
                <a:ea typeface="Public Sans"/>
              </a:rPr>
              <a:t>Le comportement des employés peut avoir un impact significatif sur la consommation d'énergie. Encouragez vos employés à : </a:t>
            </a:r>
          </a:p>
          <a:p>
            <a:pPr marL="800100" lvl="1" indent="-342900" latinLnBrk="0">
              <a:buFont typeface="Arial" panose="020B0604020202020204" pitchFamily="34" charset="0"/>
              <a:buChar char="•"/>
            </a:pPr>
            <a:r>
              <a:rPr lang="en-US" sz="2000" dirty="0">
                <a:solidFill>
                  <a:srgbClr val="2B2C30"/>
                </a:solidFill>
                <a:ea typeface="Public Sans"/>
              </a:rPr>
              <a:t>Éteindre les lumières.</a:t>
            </a:r>
          </a:p>
          <a:p>
            <a:pPr marL="800100" lvl="1" indent="-342900" latinLnBrk="0">
              <a:buFont typeface="Arial" panose="020B0604020202020204" pitchFamily="34" charset="0"/>
              <a:buChar char="•"/>
            </a:pPr>
            <a:r>
              <a:rPr lang="en-US" sz="2000" dirty="0">
                <a:solidFill>
                  <a:srgbClr val="2B2C30"/>
                </a:solidFill>
                <a:ea typeface="Public Sans"/>
              </a:rPr>
              <a:t>Débrancher les équipements lorsqu'ils ne sont pas utilisés.</a:t>
            </a:r>
          </a:p>
          <a:p>
            <a:pPr marL="800100" lvl="1" indent="-342900" latinLnBrk="0">
              <a:buFont typeface="Arial" panose="020B0604020202020204" pitchFamily="34" charset="0"/>
              <a:buChar char="•"/>
            </a:pPr>
            <a:r>
              <a:rPr lang="en-US" sz="2000" dirty="0">
                <a:solidFill>
                  <a:srgbClr val="2B2C30"/>
                </a:solidFill>
                <a:ea typeface="Public Sans"/>
              </a:rPr>
              <a:t>Utiliser les réglages économes en énergie sur les ordinateurs et les imprimantes.</a:t>
            </a:r>
          </a:p>
          <a:p>
            <a:pPr lvl="1" latinLnBrk="0"/>
            <a:endParaRPr lang="en-US" sz="2000" dirty="0"/>
          </a:p>
          <a:p>
            <a:pPr latinLnBrk="0"/>
            <a:r>
              <a:rPr lang="en-US" sz="2000" dirty="0">
                <a:solidFill>
                  <a:srgbClr val="2B2C30"/>
                </a:solidFill>
              </a:rPr>
              <a:t>Lire </a:t>
            </a:r>
            <a:r>
              <a:rPr lang="en-US" sz="2000" dirty="0">
                <a:solidFill>
                  <a:srgbClr val="2B2C30"/>
                </a:solidFill>
                <a:hlinkClick r:id="rId3"/>
              </a:rPr>
              <a:t>les changements comportementaux recommandés </a:t>
            </a:r>
            <a:r>
              <a:rPr lang="en-US" sz="2000" dirty="0">
                <a:solidFill>
                  <a:srgbClr val="2B2C30"/>
                </a:solidFill>
              </a:rPr>
              <a:t>par l'Agence internationale de l'énergie.</a:t>
            </a:r>
          </a:p>
        </p:txBody>
      </p:sp>
      <p:pic>
        <p:nvPicPr>
          <p:cNvPr id="6" name="Picture 5">
            <a:extLst>
              <a:ext uri="{FF2B5EF4-FFF2-40B4-BE49-F238E27FC236}">
                <a16:creationId xmlns:a16="http://schemas.microsoft.com/office/drawing/2014/main" id="{CB593916-F096-DC59-0409-F5E35654DFB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57" y="2837663"/>
            <a:ext cx="4086443" cy="3061547"/>
          </a:xfrm>
          <a:prstGeom prst="rect">
            <a:avLst/>
          </a:prstGeom>
        </p:spPr>
      </p:pic>
    </p:spTree>
    <p:extLst>
      <p:ext uri="{BB962C8B-B14F-4D97-AF65-F5344CB8AC3E}">
        <p14:creationId xmlns:p14="http://schemas.microsoft.com/office/powerpoint/2010/main" val="30248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01088-FC99-5CFA-5A9E-959A03FDB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14304-C8CB-FFCB-2AC9-AE39DA894B55}"/>
              </a:ext>
            </a:extLst>
          </p:cNvPr>
          <p:cNvSpPr>
            <a:spLocks noGrp="1"/>
          </p:cNvSpPr>
          <p:nvPr>
            <p:ph type="title" idx="4294967295"/>
          </p:nvPr>
        </p:nvSpPr>
        <p:spPr>
          <a:xfrm>
            <a:off x="838200" y="365125"/>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mn-ea"/>
                <a:cs typeface="+mn-cs"/>
              </a:rPr>
              <a:t>Étape 10 : Explorez d'autres ressources</a:t>
            </a:r>
            <a:endParaRPr lang="fr-FR" noProof="1">
              <a:effectLst/>
            </a:endParaRPr>
          </a:p>
          <a:p>
            <a:endParaRPr lang="fr-FR" noProof="1"/>
          </a:p>
        </p:txBody>
      </p:sp>
      <p:sp>
        <p:nvSpPr>
          <p:cNvPr id="4" name="TextBox 3">
            <a:extLst>
              <a:ext uri="{FF2B5EF4-FFF2-40B4-BE49-F238E27FC236}">
                <a16:creationId xmlns:a16="http://schemas.microsoft.com/office/drawing/2014/main" id="{AF077D7F-A7E2-174F-7928-DEC60B56402D}"/>
              </a:ext>
            </a:extLst>
          </p:cNvPr>
          <p:cNvSpPr txBox="1"/>
          <p:nvPr/>
        </p:nvSpPr>
        <p:spPr>
          <a:xfrm>
            <a:off x="1490597" y="3181611"/>
            <a:ext cx="10037149" cy="830997"/>
          </a:xfrm>
          <a:prstGeom prst="rect">
            <a:avLst/>
          </a:prstGeom>
          <a:noFill/>
        </p:spPr>
        <p:txBody>
          <a:bodyPr wrap="square" rtlCol="0">
            <a:spAutoFit/>
          </a:bodyPr>
          <a:lstStyle/>
          <a:p>
            <a:pPr algn="ctr" latinLnBrk="0"/>
            <a:r>
              <a:rPr lang="en-US" sz="4800" i="1" dirty="0">
                <a:solidFill>
                  <a:schemeClr val="accent2"/>
                </a:solidFill>
              </a:rPr>
              <a:t>Où puis-je trouver plus d'informations ?</a:t>
            </a:r>
            <a:endParaRPr lang="en-US" sz="4000" i="1" dirty="0">
              <a:solidFill>
                <a:schemeClr val="accent2"/>
              </a:solidFill>
            </a:endParaRPr>
          </a:p>
        </p:txBody>
      </p:sp>
    </p:spTree>
    <p:extLst>
      <p:ext uri="{BB962C8B-B14F-4D97-AF65-F5344CB8AC3E}">
        <p14:creationId xmlns:p14="http://schemas.microsoft.com/office/powerpoint/2010/main" val="115336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9CFD278A-87C6-6AD3-2B11-71DA52D67FCC}"/>
              </a:ext>
            </a:extLst>
          </p:cNvPr>
          <p:cNvSpPr>
            <a:spLocks noGrp="1"/>
          </p:cNvSpPr>
          <p:nvPr>
            <p:ph type="title" idx="4294967295"/>
          </p:nvPr>
        </p:nvSpPr>
        <p:spPr>
          <a:xfrm>
            <a:off x="669874" y="367292"/>
            <a:ext cx="10515600" cy="1325563"/>
          </a:xfrm>
          <a:prstGeom prst="rect">
            <a:avLst/>
          </a:prstGeom>
        </p:spPr>
        <p:txBody>
          <a:bodyPr/>
          <a:lstStyle/>
          <a:p>
            <a:pPr rtl="0" eaLnBrk="1" latinLnBrk="0" hangingPunct="1"/>
            <a:r>
              <a:rPr lang="fr-FR" sz="2800" b="1" kern="1200" noProof="1">
                <a:solidFill>
                  <a:schemeClr val="tx2"/>
                </a:solidFill>
                <a:effectLst/>
                <a:latin typeface="Calibri" panose="020F0502020204030204" pitchFamily="34" charset="0"/>
                <a:ea typeface="+mn-ea"/>
                <a:cs typeface="+mn-cs"/>
              </a:rPr>
              <a:t>Prochaines étapes : quelques ressources supplémentaires</a:t>
            </a:r>
            <a:endParaRPr lang="fr-FR" noProof="1">
              <a:solidFill>
                <a:schemeClr val="tx2"/>
              </a:solidFill>
              <a:effectLst/>
            </a:endParaRPr>
          </a:p>
          <a:p>
            <a:endParaRPr lang="fr-FR" noProof="1">
              <a:solidFill>
                <a:schemeClr val="tx2"/>
              </a:solidFill>
            </a:endParaRPr>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vous souhaitez en savoir plus sur l'efficacité énergétique, les ressources suivantes peuvent vous être utiles :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571951"/>
            <a:ext cx="2175491" cy="1938992"/>
          </a:xfrm>
          <a:prstGeom prst="rect">
            <a:avLst/>
          </a:prstGeom>
          <a:noFill/>
        </p:spPr>
        <p:txBody>
          <a:bodyPr wrap="square" lIns="91440" tIns="45720" rIns="91440" bIns="45720" rtlCol="0" anchor="t" anchorCtr="0">
            <a:spAutoFit/>
          </a:bodyPr>
          <a:lstStyle/>
          <a:p>
            <a:pPr algn="ctr"/>
            <a:r>
              <a:rPr lang="en-US" altLang="ko-KR" sz="2000" dirty="0">
                <a:solidFill>
                  <a:srgbClr val="373737"/>
                </a:solidFill>
                <a:ea typeface="맑은 고딕"/>
              </a:rPr>
              <a:t>Lisez </a:t>
            </a:r>
            <a:r>
              <a:rPr lang="en-US" altLang="ko-KR" sz="2000" dirty="0" err="1">
                <a:solidFill>
                  <a:srgbClr val="373737"/>
                </a:solidFill>
                <a:ea typeface="맑은 고딕"/>
              </a:rPr>
              <a:t>l'article</a:t>
            </a:r>
            <a:r>
              <a:rPr lang="en-US" altLang="ko-KR" sz="2000" dirty="0">
                <a:solidFill>
                  <a:srgbClr val="373737"/>
                </a:solidFill>
                <a:ea typeface="맑은 고딕"/>
              </a:rPr>
              <a:t> </a:t>
            </a:r>
          </a:p>
          <a:p>
            <a:pPr algn="ctr"/>
            <a:r>
              <a:rPr lang="en-US" altLang="ko-KR" sz="2000" dirty="0">
                <a:solidFill>
                  <a:srgbClr val="373737"/>
                </a:solidFill>
                <a:ea typeface="맑은 고딕"/>
              </a:rPr>
              <a:t>« </a:t>
            </a:r>
            <a:r>
              <a:rPr lang="en-US" altLang="ko-KR" sz="2000" i="1" dirty="0">
                <a:solidFill>
                  <a:srgbClr val="373737"/>
                </a:solidFill>
                <a:ea typeface="맑은 고딕"/>
                <a:hlinkClick r:id="rId3"/>
              </a:rPr>
              <a:t>Faire face à la crise : renforcer la résilience des PME grâce à l'efficacité énergétique </a:t>
            </a:r>
            <a:r>
              <a:rPr lang="en-US" altLang="ko-KR" sz="2000" i="1" dirty="0">
                <a:solidFill>
                  <a:srgbClr val="373737"/>
                </a:solidFill>
                <a:ea typeface="맑은 고딕"/>
              </a:rPr>
              <a:t>».</a:t>
            </a:r>
            <a:endParaRPr lang="ko-KR" altLang="en-US" sz="20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520916" y="3516636"/>
            <a:ext cx="2523202" cy="2031325"/>
          </a:xfrm>
          <a:prstGeom prst="rect">
            <a:avLst/>
          </a:prstGeom>
          <a:noFill/>
        </p:spPr>
        <p:txBody>
          <a:bodyPr wrap="square" rtlCol="0" anchor="t" anchorCtr="0">
            <a:spAutoFit/>
          </a:bodyPr>
          <a:lstStyle/>
          <a:p>
            <a:pPr algn="ctr"/>
            <a:r>
              <a:rPr lang="en-US" altLang="ko-KR" dirty="0">
                <a:solidFill>
                  <a:srgbClr val="373737"/>
                </a:solidFill>
                <a:ea typeface="맑은 고딕"/>
              </a:rPr>
              <a:t> Suivez le cours</a:t>
            </a:r>
            <a:r>
              <a:rPr lang="en-US" altLang="ko-KR" i="1" dirty="0">
                <a:solidFill>
                  <a:srgbClr val="373737"/>
                </a:solidFill>
                <a:ea typeface="맑은 고딕"/>
              </a:rPr>
              <a:t> en ligne</a:t>
            </a:r>
            <a:r>
              <a:rPr lang="en-US" altLang="ko-KR" dirty="0">
                <a:solidFill>
                  <a:srgbClr val="373737"/>
                </a:solidFill>
                <a:ea typeface="맑은 고딕"/>
              </a:rPr>
              <a:t>de 30 minutes « </a:t>
            </a:r>
            <a:r>
              <a:rPr lang="en-US" altLang="ko-KR" i="1" dirty="0">
                <a:solidFill>
                  <a:srgbClr val="373737"/>
                </a:solidFill>
                <a:ea typeface="맑은 고딕"/>
              </a:rPr>
              <a:t>Digital Energy Essentials » (Les bases de l'énergie numérique) </a:t>
            </a:r>
            <a:r>
              <a:rPr lang="en-US" altLang="ko-KR" dirty="0">
                <a:solidFill>
                  <a:srgbClr val="373737"/>
                </a:solidFill>
                <a:ea typeface="맑은 고딕"/>
              </a:rPr>
              <a:t>sur </a:t>
            </a:r>
            <a:r>
              <a:rPr lang="en-US" altLang="ko-KR" dirty="0">
                <a:solidFill>
                  <a:srgbClr val="373737"/>
                </a:solidFill>
                <a:ea typeface="맑은 고딕"/>
                <a:hlinkClick r:id="rId4"/>
              </a:rPr>
              <a:t>la consommation d'énergie </a:t>
            </a:r>
            <a:r>
              <a:rPr lang="en-US" altLang="ko-KR" dirty="0">
                <a:solidFill>
                  <a:srgbClr val="373737"/>
                </a:solidFill>
                <a:ea typeface="맑은 고딕"/>
              </a:rPr>
              <a:t>proposé par Every1.</a:t>
            </a:r>
            <a:endParaRPr lang="ko-KR" altLang="en-US" dirty="0">
              <a:solidFill>
                <a:srgbClr val="373737"/>
              </a:solidFill>
              <a:ea typeface="맑은 고딕"/>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125307" y="3664118"/>
            <a:ext cx="2538055" cy="1477328"/>
          </a:xfrm>
          <a:prstGeom prst="rect">
            <a:avLst/>
          </a:prstGeom>
          <a:noFill/>
        </p:spPr>
        <p:txBody>
          <a:bodyPr wrap="square" rtlCol="0" anchor="t" anchorCtr="0">
            <a:spAutoFit/>
          </a:bodyPr>
          <a:lstStyle/>
          <a:p>
            <a:pPr algn="ctr"/>
            <a:r>
              <a:rPr lang="en-US" altLang="ko-KR" dirty="0">
                <a:solidFill>
                  <a:srgbClr val="373737"/>
                </a:solidFill>
              </a:rPr>
              <a:t>Lisez l'article </a:t>
            </a:r>
            <a:r>
              <a:rPr lang="en-US" altLang="ko-KR" i="1" dirty="0">
                <a:solidFill>
                  <a:srgbClr val="373737"/>
                </a:solidFill>
                <a:hlinkClick r:id="rId5"/>
              </a:rPr>
              <a:t>Les avantages des améliorations en matière d'efficacité énergétique pour les entreprises</a:t>
            </a:r>
            <a:r>
              <a:rPr lang="en-US" altLang="ko-KR" i="1" dirty="0">
                <a:solidFill>
                  <a:srgbClr val="373737"/>
                </a:solidFill>
              </a:rPr>
              <a:t>.</a:t>
            </a:r>
            <a:endParaRPr lang="ko-KR" altLang="en-US"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8824229" y="3239637"/>
            <a:ext cx="2628686" cy="2308324"/>
          </a:xfrm>
          <a:prstGeom prst="rect">
            <a:avLst/>
          </a:prstGeom>
          <a:noFill/>
        </p:spPr>
        <p:txBody>
          <a:bodyPr wrap="square" rtlCol="0" anchor="t" anchorCtr="0">
            <a:spAutoFit/>
          </a:bodyPr>
          <a:lstStyle/>
          <a:p>
            <a:pPr algn="ctr"/>
            <a:r>
              <a:rPr lang="en-US" altLang="ko-KR" dirty="0">
                <a:solidFill>
                  <a:srgbClr val="373737"/>
                </a:solidFill>
                <a:ea typeface="맑은 고딕"/>
              </a:rPr>
              <a:t>Suivez le cours en ligne de 30 minutes </a:t>
            </a:r>
            <a:r>
              <a:rPr lang="en-US" altLang="ko-KR" i="1" dirty="0">
                <a:solidFill>
                  <a:srgbClr val="373737"/>
                </a:solidFill>
                <a:ea typeface="맑은 고딕"/>
              </a:rPr>
              <a:t>Les bases de </a:t>
            </a:r>
            <a:r>
              <a:rPr lang="en-US" altLang="ko-KR" i="1" dirty="0" err="1">
                <a:solidFill>
                  <a:srgbClr val="373737"/>
                </a:solidFill>
                <a:ea typeface="맑은 고딕"/>
              </a:rPr>
              <a:t>l'énergie</a:t>
            </a:r>
            <a:r>
              <a:rPr lang="en-US" altLang="ko-KR" i="1" dirty="0">
                <a:solidFill>
                  <a:srgbClr val="373737"/>
                </a:solidFill>
                <a:ea typeface="맑은 고딕"/>
              </a:rPr>
              <a:t> numérique </a:t>
            </a:r>
            <a:r>
              <a:rPr lang="en-US" altLang="ko-KR" dirty="0">
                <a:solidFill>
                  <a:srgbClr val="373737"/>
                </a:solidFill>
                <a:ea typeface="맑은 고딕"/>
              </a:rPr>
              <a:t>proposé par Every1 sur </a:t>
            </a:r>
            <a:r>
              <a:rPr lang="en-GB" altLang="ko-KR" dirty="0">
                <a:solidFill>
                  <a:srgbClr val="373737"/>
                </a:solidFill>
                <a:ea typeface="맑은 고딕"/>
                <a:hlinkClick r:id="rId6"/>
              </a:rPr>
              <a:t>la confidentialité, la sûreté et la sécurité dans le paysage énergétique numérique.</a:t>
            </a:r>
            <a:endParaRPr lang="ko-KR" altLang="en-US" dirty="0">
              <a:solidFill>
                <a:srgbClr val="373737"/>
              </a:solidFill>
            </a:endParaRPr>
          </a:p>
        </p:txBody>
      </p:sp>
    </p:spTree>
    <p:extLst>
      <p:ext uri="{BB962C8B-B14F-4D97-AF65-F5344CB8AC3E}">
        <p14:creationId xmlns:p14="http://schemas.microsoft.com/office/powerpoint/2010/main" val="4184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1B6CAC-2B2C-3096-6D3B-A93A139BE44F}"/>
              </a:ext>
            </a:extLst>
          </p:cNvPr>
          <p:cNvSpPr>
            <a:spLocks noGrp="1"/>
          </p:cNvSpPr>
          <p:nvPr>
            <p:ph type="title" idx="4294967295"/>
          </p:nvPr>
        </p:nvSpPr>
        <p:spPr>
          <a:xfrm>
            <a:off x="131618" y="1279525"/>
            <a:ext cx="10515600" cy="1325563"/>
          </a:xfrm>
          <a:prstGeom prst="rect">
            <a:avLst/>
          </a:prstGeom>
        </p:spPr>
        <p:txBody>
          <a:bodyPr/>
          <a:lstStyle/>
          <a:p>
            <a:pPr rtl="0" eaLnBrk="1" latinLnBrk="1" hangingPunct="1"/>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1</a:t>
            </a:r>
            <a:endParaRPr lang="fr-FR" noProof="1">
              <a:effectLst/>
            </a:endParaRPr>
          </a:p>
          <a:p>
            <a:endParaRPr lang="fr-F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6322" y="197346"/>
            <a:ext cx="7540670" cy="5940088"/>
          </a:xfrm>
          <a:prstGeom prst="rect">
            <a:avLst/>
          </a:prstGeom>
          <a:noFill/>
        </p:spPr>
        <p:txBody>
          <a:bodyPr wrap="square" lIns="91440" tIns="45720" rIns="91440" bIns="45720" rtlCol="0" anchor="t">
            <a:spAutoFit/>
          </a:bodyPr>
          <a:lstStyle/>
          <a:p>
            <a:pPr latinLnBrk="0"/>
            <a:r>
              <a:rPr lang="en-GB" sz="1600" i="1" dirty="0"/>
              <a:t>Économiser l'énergie et rendre votre entreprise plus économe en énergie : 10 étapes faciles </a:t>
            </a:r>
            <a:r>
              <a:rPr lang="en-GB" sz="1600" dirty="0"/>
              <a:t>comprend des adaptations aux étapes 3, 4, 5 et 6 de documents sélectionnés tirés du document de la Commission européenne </a:t>
            </a:r>
            <a:r>
              <a:rPr lang="en-GB" sz="1600" i="1" dirty="0">
                <a:hlinkClick r:id="rId3"/>
              </a:rPr>
              <a:t>intitulé « Faire face à la crise : renforcer la résilience des PME grâce à l'efficacité énergétique </a:t>
            </a:r>
            <a:r>
              <a:rPr lang="en-GB" sz="1600" dirty="0"/>
              <a:t>» (l'« œuvre originale »), qui est sous licence </a:t>
            </a:r>
            <a:r>
              <a:rPr lang="en-GB" sz="1600" dirty="0">
                <a:hlinkClick r:id="rId4"/>
              </a:rPr>
              <a:t>CC BY 4.0</a:t>
            </a:r>
            <a:r>
              <a:rPr lang="en-GB" sz="1600" dirty="0"/>
              <a:t>. </a:t>
            </a:r>
          </a:p>
          <a:p>
            <a:pPr latinLnBrk="0"/>
            <a:r>
              <a:rPr lang="en-GB" sz="1600" dirty="0"/>
              <a:t>Cette adaptation est réalisée et publiée par le projet Every1 (l'« adaptateur ») et est sous licence </a:t>
            </a:r>
            <a:r>
              <a:rPr lang="en-GB" sz="1600" dirty="0">
                <a:hlinkClick r:id="rId5"/>
              </a:rPr>
              <a:t>CC BY-SA 4.0</a:t>
            </a:r>
            <a:r>
              <a:rPr lang="en-GB" sz="1600" dirty="0"/>
              <a:t>, sauf indication contraire. </a:t>
            </a:r>
          </a:p>
          <a:p>
            <a:pPr latinLnBrk="0"/>
            <a:endParaRPr lang="en-GB" sz="1600" dirty="0"/>
          </a:p>
          <a:p>
            <a:pPr latinLnBrk="0"/>
            <a:r>
              <a:rPr lang="en-GB" sz="1600" dirty="0"/>
              <a:t>Les images utilisées dans cette présentation sont les suivantes : </a:t>
            </a:r>
          </a:p>
          <a:p>
            <a:pPr latinLnBrk="0"/>
            <a:endParaRPr lang="en-GB" sz="1600" dirty="0"/>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Image de couverture : </a:t>
            </a:r>
            <a:r>
              <a:rPr lang="en-GB" sz="1600" dirty="0">
                <a:solidFill>
                  <a:srgbClr val="242424"/>
                </a:solidFill>
                <a:ea typeface="Public Sans"/>
                <a:cs typeface="Public Sans"/>
                <a:sym typeface="Public Sans"/>
                <a:hlinkClick r:id="rId6"/>
              </a:rPr>
              <a:t>factures d'électricité avec ampoule et calculatrice </a:t>
            </a:r>
            <a:r>
              <a:rPr lang="en-GB" sz="1600" dirty="0">
                <a:solidFill>
                  <a:srgbClr val="242424"/>
                </a:solidFill>
                <a:ea typeface="Public Sans"/>
                <a:cs typeface="Public Sans"/>
                <a:sym typeface="Public Sans"/>
              </a:rPr>
              <a:t>par </a:t>
            </a:r>
            <a:r>
              <a:rPr lang="en-GB" sz="1600" dirty="0" err="1">
                <a:solidFill>
                  <a:srgbClr val="242424"/>
                </a:solidFill>
                <a:ea typeface="Public Sans"/>
                <a:cs typeface="Public Sans"/>
                <a:sym typeface="Public Sans"/>
              </a:rPr>
              <a:t>Uswitch.com </a:t>
            </a:r>
            <a:r>
              <a:rPr lang="en-GB" sz="1600" dirty="0">
                <a:solidFill>
                  <a:srgbClr val="242424"/>
                </a:solidFill>
                <a:ea typeface="Public Sans"/>
                <a:cs typeface="Public Sans"/>
                <a:sym typeface="Public Sans"/>
              </a:rPr>
              <a:t>Images sous </a:t>
            </a:r>
            <a:r>
              <a:rPr lang="en-GB" sz="1600" dirty="0">
                <a:solidFill>
                  <a:srgbClr val="242424"/>
                </a:solidFill>
              </a:rPr>
              <a:t>licence </a:t>
            </a:r>
            <a:r>
              <a:rPr lang="en-GB" sz="1600" noProof="0" dirty="0">
                <a:solidFill>
                  <a:schemeClr val="dk1"/>
                </a:solidFill>
                <a:ea typeface="Public Sans"/>
                <a:cs typeface="Public Sans"/>
                <a:sym typeface="Public Sans"/>
                <a:hlinkClick r:id="rId7"/>
              </a:rPr>
              <a:t>CC BY 2.0</a:t>
            </a:r>
            <a:r>
              <a:rPr lang="en-GB" sz="1600" dirty="0">
                <a:solidFill>
                  <a:srgbClr val="242424"/>
                </a:solidFill>
              </a:rPr>
              <a:t>. </a:t>
            </a:r>
            <a:r>
              <a:rPr lang="en-GB" sz="1600" b="0" i="0" dirty="0">
                <a:solidFill>
                  <a:srgbClr val="242424"/>
                </a:solidFill>
                <a:effectLst/>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Image du texte d'introduction : </a:t>
            </a:r>
            <a:r>
              <a:rPr lang="en-US" sz="1600" i="1" dirty="0">
                <a:solidFill>
                  <a:schemeClr val="dk1"/>
                </a:solidFill>
                <a:ea typeface="Public Sans"/>
                <a:cs typeface="Public Sans"/>
                <a:sym typeface="Public Sans"/>
              </a:rPr>
              <a:t>papier à côté </a:t>
            </a:r>
            <a:r>
              <a:rPr lang="en-US" sz="1600" i="1" dirty="0" err="1">
                <a:solidFill>
                  <a:schemeClr val="dk1"/>
                </a:solidFill>
                <a:ea typeface="Public Sans"/>
                <a:cs typeface="Public Sans"/>
                <a:sym typeface="Public Sans"/>
              </a:rPr>
              <a:t>d'un Macbook </a:t>
            </a:r>
            <a:r>
              <a:rPr lang="en-US" sz="1600" dirty="0">
                <a:solidFill>
                  <a:schemeClr val="dk1"/>
                </a:solidFill>
                <a:ea typeface="Public Sans"/>
                <a:cs typeface="Public Sans"/>
                <a:sym typeface="Public Sans"/>
              </a:rPr>
              <a:t>par </a:t>
            </a:r>
            <a:r>
              <a:rPr lang="en-US" sz="1600" u="sng" dirty="0">
                <a:solidFill>
                  <a:schemeClr val="dk1"/>
                </a:solidFill>
                <a:ea typeface="Public Sans"/>
                <a:cs typeface="Public Sans"/>
                <a:sym typeface="Public Sans"/>
                <a:hlinkClick r:id="rId8">
                  <a:extLst>
                    <a:ext uri="{A12FA001-AC4F-418D-AE19-62706E023703}">
                      <ahyp:hlinkClr xmlns:ahyp="http://schemas.microsoft.com/office/drawing/2018/hyperlinkcolor" val="tx"/>
                    </a:ext>
                  </a:extLst>
                </a:hlinkClick>
              </a:rPr>
              <a:t>Lukas sur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cs typeface="Public Sans"/>
                <a:sym typeface="Public Sans"/>
              </a:rPr>
              <a:t>Étape 1 : Pour commencer : que dois-je savoir ? : </a:t>
            </a:r>
            <a:r>
              <a:rPr lang="en-US" sz="1600" i="1" dirty="0">
                <a:solidFill>
                  <a:schemeClr val="dk1"/>
                </a:solidFill>
                <a:cs typeface="Public Sans"/>
                <a:sym typeface="Public Sans"/>
              </a:rPr>
              <a:t>Prises noires </a:t>
            </a:r>
            <a:r>
              <a:rPr lang="en-US" sz="1600" dirty="0">
                <a:solidFill>
                  <a:schemeClr val="dk1"/>
                </a:solidFill>
                <a:cs typeface="Public Sans"/>
                <a:sym typeface="Public Sans"/>
              </a:rPr>
              <a:t>par </a:t>
            </a:r>
            <a:r>
              <a:rPr lang="en-US" sz="1600" u="sng" dirty="0">
                <a:solidFill>
                  <a:schemeClr val="dk1"/>
                </a:solidFill>
                <a:ea typeface="Public Sans"/>
                <a:cs typeface="Public Sans"/>
                <a:sym typeface="Public Sans"/>
                <a:hlinkClick r:id="rId9">
                  <a:extLst>
                    <a:ext uri="{A12FA001-AC4F-418D-AE19-62706E023703}">
                      <ahyp:hlinkClr xmlns:ahyp="http://schemas.microsoft.com/office/drawing/2018/hyperlinkcolor" val="tx"/>
                    </a:ext>
                  </a:extLst>
                </a:hlinkClick>
              </a:rPr>
              <a:t>Castorly Stock sur Pexels.com</a:t>
            </a:r>
            <a:endParaRPr lang="en-US" sz="1600"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Étape 2 : Pour commencer : quels sont les coûts et les avantages d'une meilleure efficacité énergétique ? </a:t>
            </a:r>
            <a:r>
              <a:rPr lang="en-US" sz="1600" dirty="0">
                <a:solidFill>
                  <a:schemeClr val="dk1"/>
                </a:solidFill>
                <a:ea typeface="Public Sans"/>
                <a:cs typeface="Public Sans"/>
                <a:sym typeface="Public Sans"/>
                <a:hlinkClick r:id="rId10"/>
              </a:rPr>
              <a:t>Équilibre </a:t>
            </a:r>
            <a:r>
              <a:rPr lang="en-US" sz="1600" dirty="0">
                <a:solidFill>
                  <a:schemeClr val="dk1"/>
                </a:solidFill>
                <a:ea typeface="Public Sans"/>
                <a:cs typeface="Public Sans"/>
                <a:sym typeface="Public Sans"/>
              </a:rPr>
              <a:t>par Scouse Smurf sous licence </a:t>
            </a:r>
            <a:r>
              <a:rPr lang="en-US" sz="1600" dirty="0">
                <a:solidFill>
                  <a:schemeClr val="dk1"/>
                </a:solidFill>
                <a:ea typeface="Public Sans"/>
                <a:cs typeface="Public Sans"/>
                <a:sym typeface="Public Sans"/>
                <a:hlinkClick r:id="rId11"/>
              </a:rPr>
              <a:t>CC BY-ND 2.0</a:t>
            </a:r>
            <a:r>
              <a:rPr lang="en-US" sz="16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Étape 3 : Réaliser un audit énergétique : </a:t>
            </a:r>
            <a:r>
              <a:rPr lang="en-US" sz="1600" dirty="0">
                <a:solidFill>
                  <a:schemeClr val="dk1"/>
                </a:solidFill>
                <a:ea typeface="Public Sans"/>
                <a:cs typeface="Public Sans"/>
                <a:sym typeface="Public Sans"/>
                <a:hlinkClick r:id="rId12"/>
              </a:rPr>
              <a:t>Audit énergétique </a:t>
            </a:r>
            <a:r>
              <a:rPr lang="en-US" sz="1600" dirty="0">
                <a:solidFill>
                  <a:schemeClr val="dk1"/>
                </a:solidFill>
                <a:ea typeface="Public Sans"/>
                <a:cs typeface="Public Sans"/>
                <a:sym typeface="Public Sans"/>
              </a:rPr>
              <a:t>par EE image database est sous licence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Étape 4 : Installer un compteur intelligent : </a:t>
            </a:r>
            <a:r>
              <a:rPr lang="en-US" sz="1600" dirty="0">
                <a:solidFill>
                  <a:schemeClr val="dk1"/>
                </a:solidFill>
                <a:ea typeface="Public Sans"/>
                <a:cs typeface="Public Sans"/>
                <a:sym typeface="Public Sans"/>
                <a:hlinkClick r:id="rId14"/>
              </a:rPr>
              <a:t>Compteur intelligent British Gas </a:t>
            </a:r>
            <a:r>
              <a:rPr lang="en-US" sz="1600" dirty="0">
                <a:solidFill>
                  <a:schemeClr val="dk1"/>
                </a:solidFill>
                <a:ea typeface="Public Sans"/>
                <a:cs typeface="Public Sans"/>
                <a:sym typeface="Public Sans"/>
              </a:rPr>
              <a:t>par </a:t>
            </a:r>
            <a:r>
              <a:rPr lang="en-US" sz="1600" dirty="0" err="1">
                <a:solidFill>
                  <a:schemeClr val="dk1"/>
                </a:solidFill>
                <a:ea typeface="Public Sans"/>
                <a:cs typeface="Public Sans"/>
                <a:sym typeface="Public Sans"/>
              </a:rPr>
              <a:t>SlipStreamJC </a:t>
            </a:r>
            <a:r>
              <a:rPr lang="en-US" sz="1600" dirty="0">
                <a:solidFill>
                  <a:schemeClr val="dk1"/>
                </a:solidFill>
                <a:ea typeface="Public Sans"/>
                <a:cs typeface="Public Sans"/>
                <a:sym typeface="Public Sans"/>
              </a:rPr>
              <a:t>sous licence </a:t>
            </a:r>
            <a:r>
              <a:rPr lang="en-US" sz="1600" dirty="0">
                <a:solidFill>
                  <a:schemeClr val="dk1"/>
                </a:solidFill>
                <a:ea typeface="Public Sans"/>
                <a:cs typeface="Public Sans"/>
                <a:sym typeface="Public Sans"/>
                <a:hlinkClick r:id="rId13"/>
              </a:rPr>
              <a:t>CC BY-NC 2.0</a:t>
            </a:r>
            <a:r>
              <a:rPr lang="en-US" sz="16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sz="1600" dirty="0">
                <a:solidFill>
                  <a:schemeClr val="dk1"/>
                </a:solidFill>
                <a:ea typeface="Public Sans"/>
                <a:cs typeface="Public Sans"/>
                <a:sym typeface="Public Sans"/>
              </a:rPr>
              <a:t>Étape 5 : Déterminer votre consommation électrique par appareil : </a:t>
            </a:r>
            <a:r>
              <a:rPr lang="en-US" sz="1600" dirty="0">
                <a:solidFill>
                  <a:schemeClr val="dk1"/>
                </a:solidFill>
                <a:ea typeface="Public Sans"/>
                <a:cs typeface="Public Sans"/>
                <a:sym typeface="Public Sans"/>
                <a:hlinkClick r:id="rId15"/>
              </a:rPr>
              <a:t>Énergie </a:t>
            </a:r>
            <a:r>
              <a:rPr lang="en-US" sz="1600" dirty="0">
                <a:solidFill>
                  <a:schemeClr val="dk1"/>
                </a:solidFill>
                <a:ea typeface="Public Sans"/>
                <a:cs typeface="Public Sans"/>
                <a:sym typeface="Public Sans"/>
              </a:rPr>
              <a:t>par Maria </a:t>
            </a:r>
            <a:r>
              <a:rPr lang="en-US" sz="1600" dirty="0" err="1">
                <a:solidFill>
                  <a:schemeClr val="dk1"/>
                </a:solidFill>
                <a:ea typeface="Public Sans"/>
                <a:cs typeface="Public Sans"/>
                <a:sym typeface="Public Sans"/>
              </a:rPr>
              <a:t>Eklind </a:t>
            </a:r>
            <a:r>
              <a:rPr lang="en-US" sz="1600" dirty="0">
                <a:solidFill>
                  <a:schemeClr val="dk1"/>
                </a:solidFill>
                <a:ea typeface="Public Sans"/>
                <a:cs typeface="Public Sans"/>
                <a:sym typeface="Public Sans"/>
              </a:rPr>
              <a:t>est sous licence </a:t>
            </a:r>
            <a:r>
              <a:rPr lang="en-US" sz="1600" dirty="0">
                <a:solidFill>
                  <a:schemeClr val="dk1"/>
                </a:solidFill>
                <a:ea typeface="Public Sans"/>
                <a:cs typeface="Public Sans"/>
                <a:sym typeface="Public Sans"/>
                <a:hlinkClick r:id="rId16"/>
              </a:rPr>
              <a:t>CC BY-SA 2.0</a:t>
            </a:r>
            <a:r>
              <a:rPr lang="en-US" sz="1600" dirty="0">
                <a:solidFill>
                  <a:schemeClr val="dk1"/>
                </a:solidFill>
                <a:ea typeface="Public Sans"/>
                <a:cs typeface="Public Sans"/>
                <a:sym typeface="Public Sans"/>
              </a:rPr>
              <a:t>.</a:t>
            </a:r>
          </a:p>
        </p:txBody>
      </p:sp>
    </p:spTree>
    <p:extLst>
      <p:ext uri="{BB962C8B-B14F-4D97-AF65-F5344CB8AC3E}">
        <p14:creationId xmlns:p14="http://schemas.microsoft.com/office/powerpoint/2010/main" val="217767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0DCFC6A-C1DE-8BFA-D05C-84810EDD8C87}"/>
              </a:ext>
            </a:extLst>
          </p:cNvPr>
          <p:cNvSpPr>
            <a:spLocks noGrp="1"/>
          </p:cNvSpPr>
          <p:nvPr>
            <p:ph type="title" idx="4294967295"/>
          </p:nvPr>
        </p:nvSpPr>
        <p:spPr>
          <a:xfrm>
            <a:off x="838200" y="365125"/>
            <a:ext cx="10515600" cy="1325563"/>
          </a:xfrm>
          <a:prstGeom prst="rect">
            <a:avLst/>
          </a:prstGeom>
        </p:spPr>
        <p:txBody>
          <a:bodyPr/>
          <a:lstStyle/>
          <a:p>
            <a:r>
              <a:rPr lang="fr-FR" noProof="1">
                <a:solidFill>
                  <a:schemeClr val="bg1"/>
                </a:solidFill>
              </a:rPr>
              <a:t>Sommaire</a:t>
            </a:r>
          </a:p>
        </p:txBody>
      </p:sp>
      <p:sp>
        <p:nvSpPr>
          <p:cNvPr id="2" name="TextBox 1">
            <a:extLst>
              <a:ext uri="{FF2B5EF4-FFF2-40B4-BE49-F238E27FC236}">
                <a16:creationId xmlns:a16="http://schemas.microsoft.com/office/drawing/2014/main" id="{4D366B55-7ACA-91FD-62DA-6FBF6BEC8E01}"/>
              </a:ext>
            </a:extLst>
          </p:cNvPr>
          <p:cNvSpPr txBox="1"/>
          <p:nvPr/>
        </p:nvSpPr>
        <p:spPr>
          <a:xfrm>
            <a:off x="4536125" y="646590"/>
            <a:ext cx="7376127" cy="4893647"/>
          </a:xfrm>
          <a:prstGeom prst="rect">
            <a:avLst/>
          </a:prstGeom>
          <a:noFill/>
        </p:spPr>
        <p:txBody>
          <a:bodyPr wrap="square" rtlCol="0">
            <a:spAutoFit/>
          </a:bodyPr>
          <a:lstStyle/>
          <a:p>
            <a:pPr latinLnBrk="0"/>
            <a:r>
              <a:rPr lang="en-GB" sz="2400" dirty="0">
                <a:solidFill>
                  <a:srgbClr val="2B2C30"/>
                </a:solidFill>
              </a:rPr>
              <a:t>Dans cette brève présentation, nous aborderons les thèmes suivants : </a:t>
            </a:r>
          </a:p>
          <a:p>
            <a:pPr latinLnBrk="0"/>
            <a:endParaRPr lang="en-GB" sz="2400" dirty="0">
              <a:solidFill>
                <a:srgbClr val="2B2C30"/>
              </a:solidFill>
            </a:endParaRPr>
          </a:p>
          <a:p>
            <a:pPr marL="457200" indent="-457200" latinLnBrk="0">
              <a:buChar char="•"/>
            </a:pPr>
            <a:r>
              <a:rPr lang="en-GB" sz="2400" dirty="0">
                <a:solidFill>
                  <a:srgbClr val="2B2C30"/>
                </a:solidFill>
              </a:rPr>
              <a:t>Comment mieux comprendre votre consommation d'énergie et pourquoi cela est important.</a:t>
            </a:r>
          </a:p>
          <a:p>
            <a:pPr marL="457200" indent="-457200" latinLnBrk="0">
              <a:buChar char="•"/>
            </a:pPr>
            <a:r>
              <a:rPr lang="en-GB" sz="2400" dirty="0">
                <a:solidFill>
                  <a:srgbClr val="2B2C30"/>
                </a:solidFill>
              </a:rPr>
              <a:t>Les avantages d'une consommation énergétique plus efficace pour votre entreprise.</a:t>
            </a:r>
          </a:p>
          <a:p>
            <a:pPr marL="457200" indent="-457200" latinLnBrk="0">
              <a:buChar char="•"/>
            </a:pPr>
            <a:r>
              <a:rPr lang="en-GB" sz="2400" dirty="0">
                <a:solidFill>
                  <a:srgbClr val="2B2C30"/>
                </a:solidFill>
              </a:rPr>
              <a:t>10 mesures possibles pour économiser l'énergie et rendre votre entreprise plus efficace.</a:t>
            </a:r>
          </a:p>
          <a:p>
            <a:pPr marL="457200" indent="-457200" latinLnBrk="0">
              <a:buChar char="•"/>
            </a:pPr>
            <a:endParaRPr lang="en-GB" sz="2400" dirty="0">
              <a:solidFill>
                <a:srgbClr val="2B2C30"/>
              </a:solidFill>
            </a:endParaRPr>
          </a:p>
          <a:p>
            <a:pPr latinLnBrk="0"/>
            <a:r>
              <a:rPr lang="en-GB" sz="2400" dirty="0">
                <a:solidFill>
                  <a:srgbClr val="2B2C30"/>
                </a:solidFill>
              </a:rPr>
              <a:t>Chaque mesure commence par une question de réflexion. Prenez le temps de réfléchir à chaque question avant de passer à la suivante. </a:t>
            </a:r>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73841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06E7-DA10-BFE5-7330-6AF3552D24A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B0763F-E48D-63EA-BFF5-E228857C53CC}"/>
              </a:ext>
            </a:extLst>
          </p:cNvPr>
          <p:cNvSpPr>
            <a:spLocks noGrp="1"/>
          </p:cNvSpPr>
          <p:nvPr>
            <p:ph type="title" idx="4294967295"/>
          </p:nvPr>
        </p:nvSpPr>
        <p:spPr>
          <a:xfrm>
            <a:off x="200891" y="1293379"/>
            <a:ext cx="10515600" cy="1325563"/>
          </a:xfrm>
          <a:prstGeom prst="rect">
            <a:avLst/>
          </a:prstGeom>
        </p:spPr>
        <p:txBody>
          <a:bodyPr/>
          <a:lstStyle/>
          <a:p>
            <a:r>
              <a:rPr lang="fr-F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Remerciements 2</a:t>
            </a:r>
            <a:endParaRPr lang="fr-FR" noProof="1"/>
          </a:p>
        </p:txBody>
      </p:sp>
      <p:sp>
        <p:nvSpPr>
          <p:cNvPr id="4" name="TextBox 3">
            <a:extLst>
              <a:ext uri="{FF2B5EF4-FFF2-40B4-BE49-F238E27FC236}">
                <a16:creationId xmlns:a16="http://schemas.microsoft.com/office/drawing/2014/main" id="{44232415-F51E-88B6-B057-0486FF1F5EB6}"/>
              </a:ext>
            </a:extLst>
          </p:cNvPr>
          <p:cNvSpPr txBox="1"/>
          <p:nvPr/>
        </p:nvSpPr>
        <p:spPr>
          <a:xfrm>
            <a:off x="4258848" y="394692"/>
            <a:ext cx="7628352" cy="4970591"/>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Étape 6 : </a:t>
            </a:r>
            <a:r>
              <a:rPr lang="en-GB" noProof="0" dirty="0">
                <a:solidFill>
                  <a:schemeClr val="dk1"/>
                </a:solidFill>
                <a:ea typeface="Public Sans"/>
                <a:cs typeface="Public Sans"/>
                <a:sym typeface="Public Sans"/>
              </a:rPr>
              <a:t>Explorer les possibilités de passer à une utilisation plus efficace de l'énergie : </a:t>
            </a:r>
            <a:r>
              <a:rPr lang="en-GB" noProof="0" dirty="0">
                <a:solidFill>
                  <a:schemeClr val="dk1"/>
                </a:solidFill>
                <a:ea typeface="Public Sans"/>
                <a:cs typeface="Public Sans"/>
                <a:sym typeface="Public Sans"/>
                <a:hlinkClick r:id="rId3"/>
              </a:rPr>
              <a:t>Énergie </a:t>
            </a:r>
            <a:r>
              <a:rPr lang="en-GB" noProof="0" dirty="0">
                <a:solidFill>
                  <a:schemeClr val="dk1"/>
                </a:solidFill>
                <a:ea typeface="Public Sans"/>
                <a:cs typeface="Public Sans"/>
                <a:sym typeface="Public Sans"/>
              </a:rPr>
              <a:t>par Umberto </a:t>
            </a:r>
            <a:r>
              <a:rPr lang="en-GB" noProof="0" dirty="0" err="1">
                <a:solidFill>
                  <a:schemeClr val="dk1"/>
                </a:solidFill>
                <a:ea typeface="Public Sans"/>
                <a:cs typeface="Public Sans"/>
                <a:sym typeface="Public Sans"/>
              </a:rPr>
              <a:t>Salvagnin </a:t>
            </a:r>
            <a:r>
              <a:rPr lang="en-GB" noProof="0" dirty="0">
                <a:solidFill>
                  <a:schemeClr val="dk1"/>
                </a:solidFill>
                <a:ea typeface="Public Sans"/>
                <a:cs typeface="Public Sans"/>
                <a:sym typeface="Public Sans"/>
              </a:rPr>
              <a:t>est sous licence </a:t>
            </a:r>
            <a:r>
              <a:rPr lang="en-GB" noProof="0" dirty="0">
                <a:solidFill>
                  <a:schemeClr val="dk1"/>
                </a:solidFill>
                <a:ea typeface="Public Sans"/>
                <a:cs typeface="Public Sans"/>
                <a:sym typeface="Public Sans"/>
                <a:hlinkClick r:id="rId4"/>
              </a:rPr>
              <a:t>CC BY 2.0</a:t>
            </a:r>
            <a:r>
              <a:rPr lang="en-GB" dirty="0">
                <a:solidFill>
                  <a:srgbClr val="242424"/>
                </a:solidFill>
              </a:rPr>
              <a:t>. </a:t>
            </a:r>
            <a:r>
              <a:rPr lang="en-GB" noProof="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Étape 7 : Augmenter l'efficacité énergétique de vos équipements : </a:t>
            </a:r>
            <a:r>
              <a:rPr lang="en-GB" noProof="0" dirty="0">
                <a:solidFill>
                  <a:schemeClr val="dk1"/>
                </a:solidFill>
                <a:ea typeface="Public Sans"/>
                <a:cs typeface="Public Sans"/>
                <a:sym typeface="Public Sans"/>
                <a:hlinkClick r:id="rId5"/>
              </a:rPr>
              <a:t>Computer </a:t>
            </a:r>
            <a:r>
              <a:rPr lang="en-GB" noProof="0" dirty="0">
                <a:solidFill>
                  <a:schemeClr val="dk1"/>
                </a:solidFill>
                <a:ea typeface="Public Sans"/>
                <a:cs typeface="Public Sans"/>
                <a:sym typeface="Public Sans"/>
              </a:rPr>
              <a:t>par </a:t>
            </a:r>
            <a:r>
              <a:rPr lang="en-GB" noProof="0" dirty="0" err="1">
                <a:solidFill>
                  <a:schemeClr val="dk1"/>
                </a:solidFill>
                <a:ea typeface="Public Sans"/>
                <a:cs typeface="Public Sans"/>
                <a:sym typeface="Public Sans"/>
              </a:rPr>
              <a:t>eltpics </a:t>
            </a:r>
            <a:r>
              <a:rPr lang="en-GB" noProof="0" dirty="0">
                <a:solidFill>
                  <a:schemeClr val="dk1"/>
                </a:solidFill>
                <a:ea typeface="Public Sans"/>
                <a:cs typeface="Public Sans"/>
                <a:sym typeface="Public Sans"/>
              </a:rPr>
              <a:t>est </a:t>
            </a:r>
            <a:r>
              <a:rPr lang="en-US" sz="18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sz="1800"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noProof="0" dirty="0">
                <a:solidFill>
                  <a:schemeClr val="dk1"/>
                </a:solidFill>
                <a:ea typeface="Public Sans"/>
                <a:cs typeface="Public Sans"/>
                <a:sym typeface="Public Sans"/>
              </a:rPr>
              <a:t>Étape 8 : Optimiser vos systèmes de chauffage et de climatisation : </a:t>
            </a:r>
            <a:r>
              <a:rPr lang="en-GB" noProof="0" dirty="0">
                <a:solidFill>
                  <a:schemeClr val="dk1"/>
                </a:solidFill>
                <a:ea typeface="Public Sans"/>
                <a:cs typeface="Public Sans"/>
                <a:sym typeface="Public Sans"/>
                <a:hlinkClick r:id="rId7"/>
              </a:rPr>
              <a:t>Light Switch – 157/365 </a:t>
            </a:r>
            <a:r>
              <a:rPr lang="en-GB" noProof="0" dirty="0">
                <a:solidFill>
                  <a:schemeClr val="dk1"/>
                </a:solidFill>
                <a:ea typeface="Public Sans"/>
                <a:cs typeface="Public Sans"/>
                <a:sym typeface="Public Sans"/>
              </a:rPr>
              <a:t>par Niklas Morberg est </a:t>
            </a:r>
            <a:r>
              <a:rPr lang="en-US" sz="1800" dirty="0">
                <a:solidFill>
                  <a:schemeClr val="dk1"/>
                </a:solidFill>
                <a:ea typeface="Public Sans"/>
                <a:cs typeface="Public Sans"/>
                <a:sym typeface="Public Sans"/>
              </a:rPr>
              <a:t>sous licence </a:t>
            </a:r>
            <a:r>
              <a:rPr lang="en-US" dirty="0">
                <a:solidFill>
                  <a:schemeClr val="dk1"/>
                </a:solidFill>
                <a:ea typeface="Public Sans"/>
                <a:cs typeface="Public Sans"/>
                <a:sym typeface="Public Sans"/>
                <a:hlinkClick r:id="rId6"/>
              </a:rPr>
              <a:t>CC BY-NC 2.0</a:t>
            </a:r>
            <a:r>
              <a:rPr lang="en-US" dirty="0">
                <a:solidFill>
                  <a:schemeClr val="dk1"/>
                </a:solidFill>
                <a:ea typeface="Public Sans"/>
                <a:cs typeface="Public Sans"/>
                <a:sym typeface="Public Sans"/>
              </a:rPr>
              <a:t>.</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GB" sz="1800" noProof="0" dirty="0">
                <a:solidFill>
                  <a:schemeClr val="dk1"/>
                </a:solidFill>
                <a:ea typeface="Public Sans"/>
                <a:cs typeface="Public Sans"/>
                <a:sym typeface="Public Sans"/>
              </a:rPr>
              <a:t>Étape</a:t>
            </a:r>
            <a:r>
              <a:rPr lang="en-GB" noProof="0" dirty="0">
                <a:solidFill>
                  <a:schemeClr val="dk1"/>
                </a:solidFill>
                <a:ea typeface="Public Sans"/>
                <a:cs typeface="Public Sans"/>
                <a:sym typeface="Public Sans"/>
              </a:rPr>
              <a:t> 9 </a:t>
            </a:r>
            <a:r>
              <a:rPr lang="en-GB" sz="1800" noProof="0" dirty="0">
                <a:solidFill>
                  <a:schemeClr val="dk1"/>
                </a:solidFill>
                <a:ea typeface="Public Sans"/>
                <a:cs typeface="Public Sans"/>
                <a:sym typeface="Public Sans"/>
              </a:rPr>
              <a:t>: </a:t>
            </a:r>
            <a:r>
              <a:rPr lang="en-GB" noProof="0" dirty="0">
                <a:solidFill>
                  <a:schemeClr val="dk1"/>
                </a:solidFill>
                <a:ea typeface="Public Sans"/>
                <a:cs typeface="Public Sans"/>
                <a:sym typeface="Public Sans"/>
              </a:rPr>
              <a:t>Encourager les pratiques d'économie d'énergie parmi les employés : </a:t>
            </a:r>
            <a:r>
              <a:rPr lang="en-GB" dirty="0">
                <a:solidFill>
                  <a:schemeClr val="dk1"/>
                </a:solidFill>
                <a:ea typeface="Public Sans"/>
                <a:cs typeface="Public Sans"/>
                <a:sym typeface="Public Sans"/>
                <a:hlinkClick r:id="rId8"/>
              </a:rPr>
              <a:t>@Work </a:t>
            </a:r>
            <a:r>
              <a:rPr lang="en-GB" dirty="0">
                <a:solidFill>
                  <a:schemeClr val="dk1"/>
                </a:solidFill>
                <a:ea typeface="Public Sans"/>
                <a:cs typeface="Public Sans"/>
                <a:sym typeface="Public Sans"/>
              </a:rPr>
              <a:t>par Daphne est </a:t>
            </a:r>
            <a:r>
              <a:rPr lang="en-GB" dirty="0">
                <a:solidFill>
                  <a:srgbClr val="242424"/>
                </a:solidFill>
              </a:rPr>
              <a:t>sous licence </a:t>
            </a:r>
            <a:r>
              <a:rPr lang="en-GB" noProof="0" dirty="0">
                <a:solidFill>
                  <a:schemeClr val="dk1"/>
                </a:solidFill>
                <a:ea typeface="Public Sans"/>
                <a:cs typeface="Public Sans"/>
                <a:sym typeface="Public Sans"/>
                <a:hlinkClick r:id="rId4"/>
              </a:rPr>
              <a:t>CC BY 2.0</a:t>
            </a:r>
            <a:r>
              <a:rPr lang="en-GB" dirty="0">
                <a:solidFill>
                  <a:srgbClr val="242424"/>
                </a:solidFill>
              </a:rPr>
              <a:t>. </a:t>
            </a:r>
            <a:endParaRPr lang="en-GB" noProof="0" dirty="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dirty="0">
              <a:solidFill>
                <a:srgbClr val="242424"/>
              </a:solidFill>
              <a:ea typeface="Calibri"/>
              <a:cs typeface="Calibri"/>
            </a:endParaRPr>
          </a:p>
          <a:p>
            <a:pPr latinLnBrk="0"/>
            <a:r>
              <a:rPr lang="en-GB" dirty="0">
                <a:solidFill>
                  <a:srgbClr val="231F20"/>
                </a:solidFill>
                <a:ea typeface="Calibri"/>
                <a:cs typeface="Calibri"/>
              </a:rPr>
              <a:t>Les ressources suivantes ont été utilisées pour élaborer cette présentation : </a:t>
            </a:r>
          </a:p>
          <a:p>
            <a:pPr latinLnBrk="0"/>
            <a:endParaRPr lang="en-GB" dirty="0">
              <a:solidFill>
                <a:srgbClr val="231F20"/>
              </a:solidFill>
              <a:cs typeface="Calibri"/>
            </a:endParaRPr>
          </a:p>
          <a:p>
            <a:pPr latinLnBrk="0"/>
            <a:r>
              <a:rPr lang="en-GB" dirty="0">
                <a:solidFill>
                  <a:srgbClr val="231F20"/>
                </a:solidFill>
                <a:cs typeface="Calibri"/>
              </a:rPr>
              <a:t>Energy Solutions Oxfordshire (n.d.) </a:t>
            </a:r>
            <a:r>
              <a:rPr lang="en-GB" i="1" dirty="0">
                <a:solidFill>
                  <a:srgbClr val="231F20"/>
                </a:solidFill>
                <a:cs typeface="Calibri"/>
              </a:rPr>
              <a:t>Les avantages des améliorations en matière d'efficacité énergétique pour les entreprises.</a:t>
            </a:r>
            <a:r>
              <a:rPr lang="en-GB" dirty="0">
                <a:solidFill>
                  <a:srgbClr val="231F20"/>
                </a:solidFill>
                <a:cs typeface="Calibri"/>
                <a:hlinkClick r:id="rId9"/>
              </a:rPr>
              <a:t> https://www.energysolutionsoxfordshire.org/the-benefits-of-energy-efficiency-improvements-for-smes/</a:t>
            </a:r>
            <a:r>
              <a:rPr lang="en-GB" dirty="0">
                <a:solidFill>
                  <a:srgbClr val="231F20"/>
                </a:solidFill>
                <a:cs typeface="Calibri"/>
              </a:rPr>
              <a:t> </a:t>
            </a:r>
          </a:p>
          <a:p>
            <a:pPr latinLnBrk="0"/>
            <a:r>
              <a:rPr lang="en-GB" dirty="0">
                <a:solidFill>
                  <a:srgbClr val="231F20"/>
                </a:solidFill>
                <a:cs typeface="Calibri"/>
              </a:rPr>
              <a:t>Torus (n.d.) </a:t>
            </a:r>
            <a:r>
              <a:rPr lang="en-GB" i="1" dirty="0">
                <a:solidFill>
                  <a:srgbClr val="231F20"/>
                </a:solidFill>
                <a:cs typeface="Calibri"/>
              </a:rPr>
              <a:t>Quels sont les coûts et les avantages de l'efficacité énergétique ?</a:t>
            </a:r>
            <a:r>
              <a:rPr lang="en-GB" dirty="0">
                <a:solidFill>
                  <a:srgbClr val="3F3F3F"/>
                </a:solidFill>
                <a:effectLst/>
                <a:hlinkClick r:id="rId10"/>
              </a:rPr>
              <a:t> https://www.torus.co/learn/what-are-the-cost-benefits-of-energy-efficiency</a:t>
            </a:r>
            <a:endParaRPr lang="en-GB" dirty="0">
              <a:solidFill>
                <a:srgbClr val="3F3F3F"/>
              </a:solidFill>
              <a:effectLst/>
            </a:endParaRPr>
          </a:p>
          <a:p>
            <a:pPr latinLnBrk="0"/>
            <a:endParaRPr lang="en-GB" sz="1100" u="sng" dirty="0">
              <a:solidFill>
                <a:srgbClr val="0000FF"/>
              </a:solidFill>
              <a:ea typeface="Calibri"/>
              <a:cs typeface="Calibri"/>
            </a:endParaRPr>
          </a:p>
          <a:p>
            <a:pPr latinLnBrk="0"/>
            <a:endParaRPr lang="en-GB" dirty="0">
              <a:solidFill>
                <a:schemeClr val="dk1"/>
              </a:solidFill>
              <a:ea typeface="Public Sans"/>
              <a:cs typeface="Public Sans"/>
            </a:endParaRPr>
          </a:p>
        </p:txBody>
      </p:sp>
    </p:spTree>
    <p:extLst>
      <p:ext uri="{BB962C8B-B14F-4D97-AF65-F5344CB8AC3E}">
        <p14:creationId xmlns:p14="http://schemas.microsoft.com/office/powerpoint/2010/main" val="151800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DAB-F9F1-442E-E122-AD0FD2866820}"/>
              </a:ext>
            </a:extLst>
          </p:cNvPr>
          <p:cNvSpPr>
            <a:spLocks noGrp="1"/>
          </p:cNvSpPr>
          <p:nvPr>
            <p:ph type="title" idx="4294967295"/>
          </p:nvPr>
        </p:nvSpPr>
        <p:spPr>
          <a:xfrm>
            <a:off x="3484418" y="2766218"/>
            <a:ext cx="6182096" cy="1325563"/>
          </a:xfrm>
          <a:prstGeom prst="rect">
            <a:avLst/>
          </a:prstGeom>
        </p:spPr>
        <p:txBody>
          <a:bodyPr/>
          <a:lstStyle/>
          <a:p>
            <a:r>
              <a:rPr lang="fr-FR" sz="6000" noProof="1">
                <a:solidFill>
                  <a:schemeClr val="bg1"/>
                </a:solidFill>
              </a:rPr>
              <a:t>Merci </a:t>
            </a:r>
            <a:r>
              <a:rPr lang="fr-FR" sz="6000" baseline="0" noProof="1">
                <a:solidFill>
                  <a:schemeClr val="bg1"/>
                </a:solidFill>
              </a:rPr>
              <a:t>!</a:t>
            </a:r>
            <a:endParaRPr lang="fr-FR" sz="6000" noProof="1">
              <a:solidFill>
                <a:schemeClr val="bg1"/>
              </a:solidFill>
            </a:endParaRPr>
          </a:p>
        </p:txBody>
      </p:sp>
    </p:spTree>
    <p:extLst>
      <p:ext uri="{BB962C8B-B14F-4D97-AF65-F5344CB8AC3E}">
        <p14:creationId xmlns:p14="http://schemas.microsoft.com/office/powerpoint/2010/main" val="19076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8AB00E-E665-351C-C31F-B49E67DDC928}"/>
              </a:ext>
            </a:extLst>
          </p:cNvPr>
          <p:cNvSpPr>
            <a:spLocks noGrp="1"/>
          </p:cNvSpPr>
          <p:nvPr>
            <p:ph type="title" idx="4294967295"/>
          </p:nvPr>
        </p:nvSpPr>
        <p:spPr>
          <a:xfrm>
            <a:off x="377481" y="545234"/>
            <a:ext cx="11578991"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10 étapes faciles pour économiser l'énergie et rendre votre entreprise plus économe en énergie</a:t>
            </a:r>
            <a:endParaRPr lang="fr-FR" noProof="1">
              <a:effectLst/>
            </a:endParaRPr>
          </a:p>
          <a:p>
            <a:endParaRPr lang="fr-F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77482" y="2333685"/>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Pour commencer : que dois-je savoir ? </a:t>
            </a:r>
          </a:p>
          <a:p>
            <a:pPr marL="342900" indent="-342900" latinLnBrk="0">
              <a:buFont typeface="+mj-lt"/>
              <a:buAutoNum type="arabicPeriod"/>
            </a:pPr>
            <a:r>
              <a:rPr lang="en-GB" sz="2400" noProof="0" dirty="0">
                <a:ea typeface="Public Sans"/>
                <a:cs typeface="Public Sans"/>
                <a:sym typeface="Public Sans"/>
              </a:rPr>
              <a:t>Pour commencer : quels sont les avantages d'une meilleure efficacité énergétique ?</a:t>
            </a:r>
          </a:p>
          <a:p>
            <a:pPr marL="342900" indent="-342900" latinLnBrk="0">
              <a:buFont typeface="+mj-lt"/>
              <a:buAutoNum type="arabicPeriod"/>
            </a:pPr>
            <a:r>
              <a:rPr lang="en-GB" sz="2400" noProof="0" dirty="0">
                <a:ea typeface="Public Sans"/>
                <a:cs typeface="Public Sans"/>
                <a:sym typeface="Public Sans"/>
              </a:rPr>
              <a:t>Réalisez un audit énergétique</a:t>
            </a:r>
          </a:p>
          <a:p>
            <a:pPr marL="342900" indent="-342900" latinLnBrk="0">
              <a:buFont typeface="+mj-lt"/>
              <a:buAutoNum type="arabicPeriod"/>
            </a:pPr>
            <a:r>
              <a:rPr lang="en-GB" sz="2400" noProof="0" dirty="0">
                <a:ea typeface="Public Sans"/>
                <a:cs typeface="Public Sans"/>
                <a:sym typeface="Public Sans"/>
              </a:rPr>
              <a:t>Installez un compteur intelligent </a:t>
            </a:r>
          </a:p>
          <a:p>
            <a:pPr marL="342900" indent="-342900" latinLnBrk="0">
              <a:buFont typeface="+mj-lt"/>
              <a:buAutoNum type="arabicPeriod"/>
            </a:pPr>
            <a:r>
              <a:rPr lang="en-GB" sz="2400" noProof="0" dirty="0">
                <a:ea typeface="Public Sans"/>
                <a:cs typeface="Public Sans"/>
                <a:sym typeface="Public Sans"/>
              </a:rPr>
              <a:t>Calculez la consommation énergétique de vos appareils </a:t>
            </a:r>
          </a:p>
          <a:p>
            <a:pPr marL="342900" indent="-342900" latinLnBrk="0">
              <a:buFont typeface="+mj-lt"/>
              <a:buAutoNum type="arabicPeriod"/>
            </a:pPr>
            <a:r>
              <a:rPr lang="en-GB" sz="2400" noProof="0" dirty="0">
                <a:ea typeface="Public Sans"/>
                <a:cs typeface="Public Sans"/>
                <a:sym typeface="Public Sans"/>
              </a:rPr>
              <a:t>Explorer des modes de consommation plus efficaces</a:t>
            </a:r>
          </a:p>
          <a:p>
            <a:pPr marL="342900" indent="-342900" latinLnBrk="0">
              <a:buFont typeface="+mj-lt"/>
              <a:buAutoNum type="arabicPeriod"/>
            </a:pPr>
            <a:r>
              <a:rPr lang="en-GB" sz="2400" noProof="0" dirty="0">
                <a:ea typeface="Public Sans"/>
                <a:cs typeface="Public Sans"/>
                <a:sym typeface="Public Sans"/>
              </a:rPr>
              <a:t>Augmentez l'efficacité énergétique de vos équipements </a:t>
            </a:r>
          </a:p>
          <a:p>
            <a:pPr marL="342900" indent="-342900" latinLnBrk="0">
              <a:buFont typeface="+mj-lt"/>
              <a:buAutoNum type="arabicPeriod"/>
            </a:pPr>
            <a:r>
              <a:rPr lang="en-GB" sz="2400" noProof="0" dirty="0">
                <a:ea typeface="Public Sans"/>
                <a:cs typeface="Public Sans"/>
                <a:sym typeface="Public Sans"/>
              </a:rPr>
              <a:t>Optimisez vos systèmes de chauffage et de climatisation</a:t>
            </a:r>
          </a:p>
          <a:p>
            <a:pPr marL="342900" indent="-342900" latinLnBrk="0">
              <a:buFont typeface="+mj-lt"/>
              <a:buAutoNum type="arabicPeriod"/>
            </a:pPr>
            <a:r>
              <a:rPr lang="en-GB" sz="2400" dirty="0">
                <a:ea typeface="Public Sans"/>
                <a:cs typeface="Public Sans"/>
                <a:sym typeface="Public Sans"/>
              </a:rPr>
              <a:t>Encouragez vos employés à adopter des pratiques économes en énergie</a:t>
            </a:r>
          </a:p>
          <a:p>
            <a:pPr marL="342900" indent="-342900" latinLnBrk="0">
              <a:buFont typeface="+mj-lt"/>
              <a:buAutoNum type="arabicPeriod"/>
            </a:pPr>
            <a:r>
              <a:rPr lang="en-GB" sz="2400" noProof="0" dirty="0">
                <a:ea typeface="Public Sans"/>
                <a:cs typeface="Public Sans"/>
                <a:sym typeface="Public Sans"/>
              </a:rPr>
              <a:t>Découvrez d'</a:t>
            </a:r>
            <a:r>
              <a:rPr lang="en-GB" sz="2400" dirty="0">
                <a:ea typeface="Public Sans"/>
                <a:cs typeface="Public Sans"/>
                <a:sym typeface="Public Sans"/>
              </a:rPr>
              <a:t>autres ressources</a:t>
            </a:r>
            <a:endParaRPr lang="en-GB" sz="2400" noProof="0" dirty="0">
              <a:ea typeface="Public Sans"/>
              <a:cs typeface="Public Sans"/>
              <a:sym typeface="Public Sans"/>
            </a:endParaRPr>
          </a:p>
          <a:p>
            <a:pPr marL="342900" indent="-342900" latinLnBrk="0">
              <a:buFont typeface="+mj-lt"/>
              <a:buAutoNum type="arabicPeriod"/>
            </a:pPr>
            <a:endParaRPr lang="en-GB" sz="2000" noProof="0" dirty="0">
              <a:ea typeface="Public Sans"/>
              <a:cs typeface="Public Sans"/>
              <a:sym typeface="Public Sans"/>
            </a:endParaRPr>
          </a:p>
        </p:txBody>
      </p:sp>
    </p:spTree>
    <p:extLst>
      <p:ext uri="{BB962C8B-B14F-4D97-AF65-F5344CB8AC3E}">
        <p14:creationId xmlns:p14="http://schemas.microsoft.com/office/powerpoint/2010/main" val="13984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E19F8-AC66-84AE-95E2-F39569057263}"/>
              </a:ext>
            </a:extLst>
          </p:cNvPr>
          <p:cNvSpPr>
            <a:spLocks noGrp="1"/>
          </p:cNvSpPr>
          <p:nvPr>
            <p:ph type="title" idx="4294967295"/>
          </p:nvPr>
        </p:nvSpPr>
        <p:spPr>
          <a:xfrm>
            <a:off x="464127" y="614508"/>
            <a:ext cx="10515600" cy="867930"/>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Étape 1 : Pour commencer : que dois-je savoir ? </a:t>
            </a:r>
            <a:endParaRPr lang="fr-FR" noProof="1">
              <a:effectLst/>
            </a:endParaRPr>
          </a:p>
          <a:p>
            <a:endParaRPr lang="fr-F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5"/>
                </a:solidFill>
              </a:rPr>
              <a:t>Que dois-je savoir pour commencer ?</a:t>
            </a:r>
            <a:endParaRPr lang="en-GB" sz="4800" i="1" dirty="0">
              <a:solidFill>
                <a:schemeClr val="accent5"/>
              </a:solidFill>
            </a:endParaRPr>
          </a:p>
        </p:txBody>
      </p:sp>
    </p:spTree>
    <p:extLst>
      <p:ext uri="{BB962C8B-B14F-4D97-AF65-F5344CB8AC3E}">
        <p14:creationId xmlns:p14="http://schemas.microsoft.com/office/powerpoint/2010/main" val="216352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513E39-AB76-C65C-4627-7303A82601AB}"/>
              </a:ext>
            </a:extLst>
          </p:cNvPr>
          <p:cNvSpPr>
            <a:spLocks noGrp="1"/>
          </p:cNvSpPr>
          <p:nvPr>
            <p:ph type="title" idx="4294967295"/>
          </p:nvPr>
        </p:nvSpPr>
        <p:spPr>
          <a:xfrm>
            <a:off x="561109" y="600653"/>
            <a:ext cx="11253408"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1 : Pour commencer : que dois-je savoir sur la consommation d'énergie ? </a:t>
            </a:r>
            <a:endParaRPr lang="fr-FR" noProof="1">
              <a:effectLst/>
            </a:endParaRPr>
          </a:p>
          <a:p>
            <a:endParaRPr lang="fr-F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4371582" y="2219617"/>
            <a:ext cx="7442935" cy="4154984"/>
          </a:xfrm>
          <a:prstGeom prst="rect">
            <a:avLst/>
          </a:prstGeom>
          <a:noFill/>
        </p:spPr>
        <p:txBody>
          <a:bodyPr wrap="square" lIns="91440" tIns="45720" rIns="91440" bIns="45720" rtlCol="0" anchor="t">
            <a:spAutoFit/>
          </a:bodyPr>
          <a:lstStyle/>
          <a:p>
            <a:pPr latinLnBrk="0"/>
            <a:r>
              <a:rPr lang="en-GB" sz="2400" b="1" noProof="0" dirty="0">
                <a:latin typeface="Calibri"/>
                <a:ea typeface="Public Sans"/>
                <a:cs typeface="Public Sans"/>
                <a:sym typeface="Public Sans"/>
              </a:rPr>
              <a:t>Il est important de comprendre comment et quand vous consommez de l'énergie</a:t>
            </a:r>
            <a:r>
              <a:rPr lang="en-GB" sz="2400" noProof="0" dirty="0">
                <a:latin typeface="Calibri"/>
                <a:ea typeface="Public Sans"/>
                <a:cs typeface="Public Sans"/>
                <a:sym typeface="Public Sans"/>
              </a:rPr>
              <a:t>. Cela vous permet : </a:t>
            </a:r>
            <a:endParaRPr lang="en-GB" sz="2400" noProof="0" dirty="0">
              <a:solidFill>
                <a:srgbClr val="000066"/>
              </a:solidFill>
              <a:latin typeface="Public Sans"/>
              <a:ea typeface="Public Sans"/>
              <a:cs typeface="Public Sans"/>
            </a:endParaRPr>
          </a:p>
          <a:p>
            <a:pPr marL="342900" indent="-342900" latinLnBrk="0">
              <a:buFont typeface="Arial" panose="020B0604020202020204" pitchFamily="34" charset="0"/>
              <a:buChar char="•"/>
            </a:pPr>
            <a:r>
              <a:rPr lang="en-GB" sz="2400" noProof="0" dirty="0">
                <a:solidFill>
                  <a:srgbClr val="2B2C30"/>
                </a:solidFill>
              </a:rPr>
              <a:t>Prendre </a:t>
            </a:r>
            <a:r>
              <a:rPr lang="en-GB" sz="2400" b="1" noProof="0" dirty="0">
                <a:solidFill>
                  <a:srgbClr val="2B2C30"/>
                </a:solidFill>
              </a:rPr>
              <a:t>des décisions éclairées</a:t>
            </a:r>
            <a:r>
              <a:rPr lang="en-GB" sz="2400" noProof="0" dirty="0">
                <a:solidFill>
                  <a:srgbClr val="2B2C30"/>
                </a:solidFill>
              </a:rPr>
              <a:t>.</a:t>
            </a:r>
            <a:endParaRPr lang="en-GB" sz="2400" dirty="0">
              <a:solidFill>
                <a:srgbClr val="2B2C30"/>
              </a:solidFill>
            </a:endParaRPr>
          </a:p>
          <a:p>
            <a:pPr marL="342900" indent="-342900" latinLnBrk="0">
              <a:buFont typeface="Arial" panose="020B0604020202020204" pitchFamily="34" charset="0"/>
              <a:buChar char="•"/>
            </a:pPr>
            <a:r>
              <a:rPr lang="en-GB" sz="2400" b="1" noProof="0" dirty="0">
                <a:solidFill>
                  <a:srgbClr val="2B2C30"/>
                </a:solidFill>
              </a:rPr>
              <a:t>Identifier les habitudes </a:t>
            </a:r>
            <a:r>
              <a:rPr lang="en-GB" sz="2400" dirty="0">
                <a:solidFill>
                  <a:srgbClr val="2B2C30"/>
                </a:solidFill>
              </a:rPr>
              <a:t>d'utilisation de l'énergie.</a:t>
            </a:r>
          </a:p>
          <a:p>
            <a:pPr marL="342900" indent="-342900" latinLnBrk="0">
              <a:buFont typeface="Arial" panose="020B0604020202020204" pitchFamily="34" charset="0"/>
              <a:buChar char="•"/>
            </a:pPr>
            <a:r>
              <a:rPr lang="en-GB" sz="2400" b="1" noProof="0" dirty="0">
                <a:solidFill>
                  <a:srgbClr val="2B2C30"/>
                </a:solidFill>
              </a:rPr>
              <a:t>Apporter des changements </a:t>
            </a:r>
            <a:r>
              <a:rPr lang="en-GB" sz="2400" noProof="0" dirty="0">
                <a:solidFill>
                  <a:srgbClr val="2B2C30"/>
                </a:solidFill>
              </a:rPr>
              <a:t>pour optimiser votre consommation d'énergie. Cela </a:t>
            </a:r>
            <a:r>
              <a:rPr lang="en-GB" sz="2400" dirty="0">
                <a:solidFill>
                  <a:srgbClr val="2B2C30"/>
                </a:solidFill>
              </a:rPr>
              <a:t>peut améliorer </a:t>
            </a:r>
            <a:r>
              <a:rPr lang="en-GB" sz="2400" noProof="0" dirty="0">
                <a:solidFill>
                  <a:srgbClr val="2B2C30"/>
                </a:solidFill>
              </a:rPr>
              <a:t>l'efficacité énergétique, réduire les coûts et contribuer aux efforts de développement durable.</a:t>
            </a:r>
            <a:endParaRPr lang="en-GB" sz="2400" noProof="0" dirty="0"/>
          </a:p>
          <a:p>
            <a:pPr marL="342900" indent="-342900" latinLnBrk="0">
              <a:buFont typeface="Arial" panose="020B0604020202020204" pitchFamily="34" charset="0"/>
              <a:buChar char="•"/>
            </a:pPr>
            <a:r>
              <a:rPr lang="en-GB" sz="2400" noProof="0" dirty="0">
                <a:solidFill>
                  <a:srgbClr val="2B2C30"/>
                </a:solidFill>
              </a:rPr>
              <a:t>Comprendre quels équipements consomment le plus d'énergie et pourquoi. Vous pouvez ensuite </a:t>
            </a:r>
            <a:r>
              <a:rPr lang="en-GB" sz="2400" b="1" noProof="0" dirty="0">
                <a:solidFill>
                  <a:srgbClr val="2B2C30"/>
                </a:solidFill>
              </a:rPr>
              <a:t>hiérarchiser </a:t>
            </a:r>
            <a:r>
              <a:rPr lang="en-GB" sz="2400" noProof="0" dirty="0">
                <a:solidFill>
                  <a:srgbClr val="2B2C30"/>
                </a:solidFill>
              </a:rPr>
              <a:t>les améliorations ou les mises à niveau afin de réaliser les économies les plus importantes.</a:t>
            </a:r>
            <a:endParaRPr lang="en-GB" sz="2400" noProof="0" dirty="0"/>
          </a:p>
        </p:txBody>
      </p:sp>
      <p:pic>
        <p:nvPicPr>
          <p:cNvPr id="2" name="Google Shape;108;p3">
            <a:extLst>
              <a:ext uri="{FF2B5EF4-FFF2-40B4-BE49-F238E27FC236}">
                <a16:creationId xmlns:a16="http://schemas.microsoft.com/office/drawing/2014/main" id="{2ABE27B7-7E10-52F8-AA84-1D6C12A5098E}"/>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2102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5661-079B-B442-CFC0-826C2D2A22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B0C8F0-C91F-EDC4-A517-5FA2EE302DF6}"/>
              </a:ext>
            </a:extLst>
          </p:cNvPr>
          <p:cNvSpPr>
            <a:spLocks noGrp="1"/>
          </p:cNvSpPr>
          <p:nvPr>
            <p:ph type="title" idx="4294967295"/>
          </p:nvPr>
        </p:nvSpPr>
        <p:spPr>
          <a:xfrm>
            <a:off x="394854" y="769133"/>
            <a:ext cx="11602993"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Étape 1 : Pour commencer : que dois-je savoir sur la demande en électricité ? </a:t>
            </a:r>
            <a:endParaRPr lang="fr-FR" noProof="1">
              <a:effectLst/>
            </a:endParaRPr>
          </a:p>
          <a:p>
            <a:endParaRPr lang="fr-FR" noProof="1"/>
          </a:p>
        </p:txBody>
      </p:sp>
      <p:sp>
        <p:nvSpPr>
          <p:cNvPr id="4" name="TextBox 3">
            <a:extLst>
              <a:ext uri="{FF2B5EF4-FFF2-40B4-BE49-F238E27FC236}">
                <a16:creationId xmlns:a16="http://schemas.microsoft.com/office/drawing/2014/main" id="{1C04E45F-8E61-736D-EDC6-D6CD808CDE4A}"/>
              </a:ext>
            </a:extLst>
          </p:cNvPr>
          <p:cNvSpPr txBox="1"/>
          <p:nvPr/>
        </p:nvSpPr>
        <p:spPr>
          <a:xfrm>
            <a:off x="4269289" y="2094696"/>
            <a:ext cx="7728559" cy="3477875"/>
          </a:xfrm>
          <a:prstGeom prst="rect">
            <a:avLst/>
          </a:prstGeom>
          <a:noFill/>
        </p:spPr>
        <p:txBody>
          <a:bodyPr wrap="square" rtlCol="0">
            <a:spAutoFit/>
          </a:bodyPr>
          <a:lstStyle/>
          <a:p>
            <a:pPr latinLnBrk="0"/>
            <a:r>
              <a:rPr lang="en-US" sz="2000" b="1" dirty="0">
                <a:ea typeface="Public Sans"/>
                <a:cs typeface="Public Sans"/>
                <a:sym typeface="Public Sans"/>
              </a:rPr>
              <a:t>Comment comprendre comment et quand nous consommons de l'énergie ?</a:t>
            </a:r>
          </a:p>
          <a:p>
            <a:pPr latinLnBrk="0"/>
            <a:endParaRPr lang="en-US" sz="2000" b="1" dirty="0">
              <a:solidFill>
                <a:srgbClr val="000066"/>
              </a:solidFill>
              <a:ea typeface="Public Sans"/>
              <a:cs typeface="Public Sans"/>
            </a:endParaRPr>
          </a:p>
          <a:p>
            <a:pPr latinLnBrk="0"/>
            <a:r>
              <a:rPr lang="en-US" sz="2000" dirty="0">
                <a:solidFill>
                  <a:srgbClr val="2B2C30"/>
                </a:solidFill>
                <a:ea typeface="Public Sans"/>
                <a:cs typeface="Public Sans"/>
              </a:rPr>
              <a:t>Identifiez vos </a:t>
            </a:r>
            <a:r>
              <a:rPr lang="en-US" sz="2000" b="1" dirty="0">
                <a:solidFill>
                  <a:srgbClr val="2B2C30"/>
                </a:solidFill>
                <a:ea typeface="Public Sans"/>
                <a:cs typeface="Public Sans"/>
              </a:rPr>
              <a:t>habitudes de consommation d'électricité. </a:t>
            </a:r>
            <a:r>
              <a:rPr lang="en-US" sz="2000" dirty="0">
                <a:solidFill>
                  <a:srgbClr val="2B2C30"/>
                </a:solidFill>
                <a:ea typeface="Public Sans"/>
                <a:cs typeface="Public Sans"/>
              </a:rPr>
              <a:t>Utilisez-vous : </a:t>
            </a:r>
          </a:p>
          <a:p>
            <a:pPr latinLnBrk="0"/>
            <a:endParaRPr lang="en-US" sz="2000" dirty="0">
              <a:solidFill>
                <a:srgbClr val="2B2C30"/>
              </a:solidFill>
              <a:ea typeface="Public Sans"/>
              <a:cs typeface="Public Sans"/>
            </a:endParaRPr>
          </a:p>
          <a:p>
            <a:pPr marL="914400" lvl="1" indent="-457200" latinLnBrk="0">
              <a:buChar char="•"/>
            </a:pPr>
            <a:r>
              <a:rPr lang="en-US" sz="2000" dirty="0">
                <a:solidFill>
                  <a:srgbClr val="2B2C30"/>
                </a:solidFill>
                <a:ea typeface="Public Sans"/>
                <a:cs typeface="Public Sans"/>
              </a:rPr>
              <a:t>Des équipements énergivores ? </a:t>
            </a:r>
          </a:p>
          <a:p>
            <a:pPr marL="914400" lvl="1" indent="-457200" latinLnBrk="0">
              <a:buChar char="•"/>
            </a:pPr>
            <a:r>
              <a:rPr lang="en-US" sz="2000" dirty="0">
                <a:solidFill>
                  <a:srgbClr val="2B2C30"/>
                </a:solidFill>
                <a:ea typeface="Public Sans"/>
                <a:cs typeface="Public Sans"/>
              </a:rPr>
              <a:t>De l'électricité en période de pointe ou hors pointe ?</a:t>
            </a:r>
          </a:p>
          <a:p>
            <a:pPr marL="914400" lvl="1" indent="-457200" latinLnBrk="0">
              <a:buChar char="•"/>
            </a:pPr>
            <a:r>
              <a:rPr lang="en-US" sz="2000" dirty="0">
                <a:solidFill>
                  <a:srgbClr val="2B2C30"/>
                </a:solidFill>
                <a:ea typeface="Public Sans"/>
                <a:cs typeface="Public Sans"/>
              </a:rPr>
              <a:t>Des pratiques inefficaces ? </a:t>
            </a:r>
          </a:p>
          <a:p>
            <a:pPr marL="914400" lvl="1" indent="-457200" latinLnBrk="0">
              <a:buChar char="•"/>
            </a:pPr>
            <a:endParaRPr lang="en-US" sz="2000" dirty="0">
              <a:solidFill>
                <a:srgbClr val="2B2C30"/>
              </a:solidFill>
              <a:ea typeface="Public Sans"/>
              <a:cs typeface="Public Sans"/>
            </a:endParaRPr>
          </a:p>
          <a:p>
            <a:pPr latinLnBrk="0"/>
            <a:r>
              <a:rPr lang="en-US" sz="2000" dirty="0">
                <a:solidFill>
                  <a:srgbClr val="2B2C30"/>
                </a:solidFill>
                <a:ea typeface="Public Sans"/>
                <a:cs typeface="Public Sans"/>
              </a:rPr>
              <a:t>Lisez le </a:t>
            </a:r>
            <a:r>
              <a:rPr lang="en-US" sz="2000" dirty="0">
                <a:solidFill>
                  <a:srgbClr val="2B2C30"/>
                </a:solidFill>
                <a:ea typeface="Public Sans"/>
                <a:cs typeface="Public Sans"/>
                <a:hlinkClick r:id="rId3"/>
              </a:rPr>
              <a:t>guide</a:t>
            </a:r>
            <a:r>
              <a:rPr lang="en-US" sz="2000" dirty="0">
                <a:solidFill>
                  <a:srgbClr val="2B2C30"/>
                </a:solidFill>
                <a:ea typeface="Public Sans"/>
                <a:cs typeface="Public Sans"/>
              </a:rPr>
              <a:t> de l'Energy Trust intitulé « </a:t>
            </a:r>
            <a:r>
              <a:rPr lang="en-US" sz="2000" dirty="0">
                <a:solidFill>
                  <a:srgbClr val="2B2C30"/>
                </a:solidFill>
                <a:ea typeface="Public Sans"/>
                <a:cs typeface="Public Sans"/>
                <a:hlinkClick r:id="rId3"/>
              </a:rPr>
              <a:t>A guide to energy efficiency in the workplace </a:t>
            </a:r>
            <a:r>
              <a:rPr lang="en-US" sz="2000" dirty="0">
                <a:solidFill>
                  <a:srgbClr val="2B2C30"/>
                </a:solidFill>
                <a:ea typeface="Public Sans"/>
                <a:cs typeface="Public Sans"/>
              </a:rPr>
              <a:t>» (Guide de l'efficacité énergétique sur le lieu de travail).</a:t>
            </a:r>
          </a:p>
        </p:txBody>
      </p:sp>
      <p:pic>
        <p:nvPicPr>
          <p:cNvPr id="2" name="Google Shape;108;p3">
            <a:extLst>
              <a:ext uri="{FF2B5EF4-FFF2-40B4-BE49-F238E27FC236}">
                <a16:creationId xmlns:a16="http://schemas.microsoft.com/office/drawing/2014/main" id="{6B07569D-B7EF-C867-B1F1-1578EFB9005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3415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ABAB1-C0C2-B30E-A8DA-575075A0F8F5}"/>
              </a:ext>
            </a:extLst>
          </p:cNvPr>
          <p:cNvSpPr>
            <a:spLocks noGrp="1"/>
          </p:cNvSpPr>
          <p:nvPr>
            <p:ph type="title" idx="4294967295"/>
          </p:nvPr>
        </p:nvSpPr>
        <p:spPr>
          <a:xfrm>
            <a:off x="477981" y="778343"/>
            <a:ext cx="11522731" cy="1325563"/>
          </a:xfrm>
          <a:prstGeom prst="rect">
            <a:avLst/>
          </a:prstGeom>
        </p:spPr>
        <p:txBody>
          <a:bodyPr/>
          <a:lstStyle/>
          <a:p>
            <a:pPr rtl="0" eaLnBrk="1" latinLnBrk="1" hangingPunct="1"/>
            <a:r>
              <a:rPr lang="fr-FR" sz="2800" b="1" kern="1200" noProof="1">
                <a:solidFill>
                  <a:srgbClr val="FFFFFF"/>
                </a:solidFill>
                <a:effectLst/>
                <a:latin typeface="Calibri" panose="020F0502020204030204" pitchFamily="34" charset="0"/>
                <a:ea typeface="Public Sans"/>
                <a:cs typeface="Public Sans"/>
              </a:rPr>
              <a:t>Étape 1 : Pour commencer : que dois-je savoir ? Quelles sont mes options ? </a:t>
            </a:r>
            <a:endParaRPr lang="fr-FR" noProof="1">
              <a:effectLst/>
            </a:endParaRPr>
          </a:p>
          <a:p>
            <a:endParaRPr lang="fr-F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21479" y="2103906"/>
            <a:ext cx="7493038" cy="4401205"/>
          </a:xfrm>
          <a:prstGeom prst="rect">
            <a:avLst/>
          </a:prstGeom>
          <a:noFill/>
        </p:spPr>
        <p:txBody>
          <a:bodyPr wrap="square" lIns="91440" tIns="45720" rIns="91440" bIns="45720" rtlCol="0" anchor="t">
            <a:spAutoFit/>
          </a:bodyPr>
          <a:lstStyle/>
          <a:p>
            <a:pPr latinLnBrk="0"/>
            <a:r>
              <a:rPr lang="en-GB" sz="2000" b="1" noProof="1"/>
              <a:t>Maintenant que je comprends comment et quand nous consommons de l'énergie, quelles sont mes options ?</a:t>
            </a:r>
          </a:p>
          <a:p>
            <a:pPr latinLnBrk="0"/>
            <a:endParaRPr lang="en-GB" sz="2000" b="1" noProof="1">
              <a:solidFill>
                <a:srgbClr val="000066"/>
              </a:solidFill>
            </a:endParaRPr>
          </a:p>
          <a:p>
            <a:pPr marL="342900" indent="-342900" latinLnBrk="0">
              <a:buFont typeface="Arial" panose="020B0604020202020204" pitchFamily="34" charset="0"/>
              <a:buChar char="•"/>
            </a:pPr>
            <a:r>
              <a:rPr lang="en-GB" sz="2000" b="1" noProof="1">
                <a:solidFill>
                  <a:srgbClr val="2B2C30"/>
                </a:solidFill>
              </a:rPr>
              <a:t>Apporter de petits ajustements </a:t>
            </a:r>
            <a:r>
              <a:rPr lang="en-GB" sz="2000" noProof="1">
                <a:solidFill>
                  <a:srgbClr val="2B2C30"/>
                </a:solidFill>
              </a:rPr>
              <a:t>: par exemple, utiliser les équipements à forte consommation d'énergie pendant les heures creuses, passer à des appareils à faible consommation d'énergie ou optimiser l'éclairage.</a:t>
            </a:r>
          </a:p>
          <a:p>
            <a:pPr marL="342900" indent="-342900" latinLnBrk="0">
              <a:buFont typeface="Arial" panose="020B0604020202020204" pitchFamily="34" charset="0"/>
              <a:buChar char="•"/>
            </a:pPr>
            <a:r>
              <a:rPr lang="en-GB" sz="2000" b="1" noProof="1">
                <a:solidFill>
                  <a:srgbClr val="2B2C30"/>
                </a:solidFill>
              </a:rPr>
              <a:t>Utiliser des outils et des appareils numériques intelligents : </a:t>
            </a:r>
            <a:r>
              <a:rPr lang="en-GB" sz="2000" noProof="1">
                <a:solidFill>
                  <a:srgbClr val="2B2C30"/>
                </a:solidFill>
              </a:rPr>
              <a:t>pour comprendre et gérer la consommation et les coûts énergétiques.</a:t>
            </a:r>
            <a:endParaRPr lang="en-GB" sz="2000" b="1" noProof="1">
              <a:solidFill>
                <a:srgbClr val="2B2C30"/>
              </a:solidFill>
            </a:endParaRPr>
          </a:p>
          <a:p>
            <a:pPr marL="342900" indent="-342900" latinLnBrk="0">
              <a:buFont typeface="Arial" panose="020B0604020202020204" pitchFamily="34" charset="0"/>
              <a:buChar char="•"/>
            </a:pPr>
            <a:r>
              <a:rPr lang="en-GB" sz="2000" b="1" noProof="1">
                <a:solidFill>
                  <a:srgbClr val="2B2C30"/>
                </a:solidFill>
              </a:rPr>
              <a:t>Pensez à long terme : </a:t>
            </a:r>
            <a:r>
              <a:rPr lang="en-GB" sz="2000" noProof="1">
                <a:solidFill>
                  <a:srgbClr val="2B2C30"/>
                </a:solidFill>
              </a:rPr>
              <a:t>prévoyez de passer à des infrastructures, des machines ou des technologies de construction plus efficaces sur le plan énergétique.</a:t>
            </a:r>
          </a:p>
          <a:p>
            <a:pPr marL="342900" indent="-342900" latinLnBrk="0">
              <a:buFont typeface="Arial" panose="020B0604020202020204" pitchFamily="34" charset="0"/>
              <a:buChar char="•"/>
            </a:pPr>
            <a:r>
              <a:rPr lang="en-GB" sz="2000" b="1" noProof="1">
                <a:solidFill>
                  <a:srgbClr val="2B2C30"/>
                </a:solidFill>
                <a:ea typeface="Public Sans"/>
                <a:cs typeface="Public Sans"/>
              </a:rPr>
              <a:t>Explorer </a:t>
            </a:r>
            <a:r>
              <a:rPr lang="en-US" sz="2000" b="1" dirty="0">
                <a:solidFill>
                  <a:srgbClr val="2B2C30"/>
                </a:solidFill>
                <a:ea typeface="Public Sans"/>
                <a:cs typeface="Public Sans"/>
              </a:rPr>
              <a:t>les outils et les possibilités de financement</a:t>
            </a:r>
            <a:r>
              <a:rPr lang="en-US" sz="2000" dirty="0">
                <a:solidFill>
                  <a:srgbClr val="2B2C30"/>
                </a:solidFill>
                <a:ea typeface="Public Sans"/>
                <a:cs typeface="Public Sans"/>
              </a:rPr>
              <a:t>.</a:t>
            </a:r>
            <a:endParaRPr lang="en-US" sz="2000" dirty="0">
              <a:solidFill>
                <a:srgbClr val="2B2C30"/>
              </a:solidFill>
            </a:endParaRPr>
          </a:p>
          <a:p>
            <a:pPr latinLnBrk="0"/>
            <a:endParaRPr lang="en-GB" sz="2000" noProof="1">
              <a:solidFill>
                <a:srgbClr val="2B2C30"/>
              </a:solidFill>
              <a:ea typeface="Calibri"/>
              <a:cs typeface="Calibri"/>
            </a:endParaRPr>
          </a:p>
        </p:txBody>
      </p:sp>
      <p:pic>
        <p:nvPicPr>
          <p:cNvPr id="3" name="Google Shape;108;p3">
            <a:extLst>
              <a:ext uri="{FF2B5EF4-FFF2-40B4-BE49-F238E27FC236}">
                <a16:creationId xmlns:a16="http://schemas.microsoft.com/office/drawing/2014/main" id="{53D3E27E-704F-1594-9821-BD954C2597D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48458" y="2829596"/>
            <a:ext cx="3809975" cy="3216951"/>
          </a:xfrm>
          <a:prstGeom prst="rect">
            <a:avLst/>
          </a:prstGeom>
          <a:noFill/>
          <a:ln>
            <a:noFill/>
          </a:ln>
        </p:spPr>
      </p:pic>
    </p:spTree>
    <p:extLst>
      <p:ext uri="{BB962C8B-B14F-4D97-AF65-F5344CB8AC3E}">
        <p14:creationId xmlns:p14="http://schemas.microsoft.com/office/powerpoint/2010/main" val="133286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48AD18-2D82-167C-6F2C-8DBAC8C8BE2E}"/>
              </a:ext>
            </a:extLst>
          </p:cNvPr>
          <p:cNvSpPr>
            <a:spLocks noGrp="1"/>
          </p:cNvSpPr>
          <p:nvPr>
            <p:ph type="title" idx="4294967295"/>
          </p:nvPr>
        </p:nvSpPr>
        <p:spPr>
          <a:xfrm>
            <a:off x="647367" y="559089"/>
            <a:ext cx="10515600" cy="1325563"/>
          </a:xfrm>
          <a:prstGeom prst="rect">
            <a:avLst/>
          </a:prstGeom>
        </p:spPr>
        <p:txBody>
          <a:bodyPr/>
          <a:lstStyle/>
          <a:p>
            <a:pPr rtl="0" eaLnBrk="1" latinLnBrk="0" hangingPunct="1"/>
            <a:r>
              <a:rPr lang="fr-FR" sz="2800" b="1" kern="1200" noProof="1">
                <a:solidFill>
                  <a:srgbClr val="FFFFFF"/>
                </a:solidFill>
                <a:effectLst/>
                <a:latin typeface="Calibri" panose="020F0502020204030204" pitchFamily="34" charset="0"/>
                <a:ea typeface="Public Sans"/>
                <a:cs typeface="Public Sans"/>
              </a:rPr>
              <a:t>Étape 2 : Pour commencer : Quels sont les avantages d'une meilleure efficacité énergétique ?</a:t>
            </a:r>
            <a:endParaRPr lang="fr-FR" noProof="1">
              <a:effectLst/>
            </a:endParaRPr>
          </a:p>
          <a:p>
            <a:endParaRPr lang="fr-F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1490597" y="3181611"/>
            <a:ext cx="9594937" cy="1569660"/>
          </a:xfrm>
          <a:prstGeom prst="rect">
            <a:avLst/>
          </a:prstGeom>
          <a:noFill/>
        </p:spPr>
        <p:txBody>
          <a:bodyPr wrap="square" rtlCol="0">
            <a:spAutoFit/>
          </a:bodyPr>
          <a:lstStyle/>
          <a:p>
            <a:pPr algn="ctr" latinLnBrk="0"/>
            <a:r>
              <a:rPr lang="en-US" sz="4800" i="1" dirty="0">
                <a:solidFill>
                  <a:schemeClr val="accent2"/>
                </a:solidFill>
              </a:rPr>
              <a:t>Quels sont les avantages d'une meilleure efficacité énergétique ? </a:t>
            </a:r>
            <a:endParaRPr lang="en-US" sz="4000" i="1" dirty="0">
              <a:solidFill>
                <a:schemeClr val="accent2"/>
              </a:solidFill>
            </a:endParaRPr>
          </a:p>
        </p:txBody>
      </p:sp>
    </p:spTree>
    <p:extLst>
      <p:ext uri="{BB962C8B-B14F-4D97-AF65-F5344CB8AC3E}">
        <p14:creationId xmlns:p14="http://schemas.microsoft.com/office/powerpoint/2010/main" val="515079878"/>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F5A28050-E98B-4470-8FE6-1A6EE249E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TotalTime>
  <Words>4924</Words>
  <Application>Microsoft Macintosh PowerPoint</Application>
  <PresentationFormat>Widescreen</PresentationFormat>
  <Paragraphs>379</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맑은 고딕</vt:lpstr>
      <vt:lpstr>Arial</vt:lpstr>
      <vt:lpstr>Calibri</vt:lpstr>
      <vt:lpstr>Public Sans</vt:lpstr>
      <vt:lpstr>Every1 slide master</vt:lpstr>
      <vt:lpstr>Économiser l'énergie et rendre votre entreprise plus économe en énergie : </vt:lpstr>
      <vt:lpstr>Introduction</vt:lpstr>
      <vt:lpstr>Sommaire</vt:lpstr>
      <vt:lpstr>10 étapes faciles pour économiser l'énergie et rendre votre entreprise plus économe en énergie </vt:lpstr>
      <vt:lpstr>Étape 1 : Pour commencer : que dois-je savoir ?  </vt:lpstr>
      <vt:lpstr>Étape 1 : Pour commencer : que dois-je savoir sur la consommation d'énergie ?  </vt:lpstr>
      <vt:lpstr>Étape 1 : Pour commencer : que dois-je savoir sur la demande en électricité ?  </vt:lpstr>
      <vt:lpstr>Étape 1 : Pour commencer : que dois-je savoir ? Quelles sont mes options ?  </vt:lpstr>
      <vt:lpstr>Étape 2 : Pour commencer : Quels sont les avantages d'une meilleure efficacité énergétique ? </vt:lpstr>
      <vt:lpstr>Étape 2 : Pour commencer : les avantages d'une meilleure efficacité énergétique  </vt:lpstr>
      <vt:lpstr>Étape 3 : Réaliser un audit énergétique </vt:lpstr>
      <vt:lpstr>Étape 3 : Qu'est-ce qu'un audit énergétique ? </vt:lpstr>
      <vt:lpstr>Étape 4 : Installer un compteur intelligent  </vt:lpstr>
      <vt:lpstr>Étape 4 : Installation d'un compteur intelligent : que peuvent-ils faire ? </vt:lpstr>
      <vt:lpstr>Étape 4 : Installation d'un compteur intelligent : comprendre ses fonctionnalités </vt:lpstr>
      <vt:lpstr>Étape 5 : Calculer la consommation énergétique des appareils électroménagers  </vt:lpstr>
      <vt:lpstr>Étape 5 : Calculer la consommation énergétique des appareils : comment s'y prendre  </vt:lpstr>
      <vt:lpstr>Étape 6 : Explorer des modes de consommation énergétique plus efficaces </vt:lpstr>
      <vt:lpstr>Étape 6 : Explorer une utilisation plus efficace de l'énergie : économiser de l'argent </vt:lpstr>
      <vt:lpstr>Étape 6 : Explorer une utilisation plus efficace de l'énergie : économiser l'énergie </vt:lpstr>
      <vt:lpstr>Étape 7 : Augmentez l'efficacité énergétique de vos équipements  </vt:lpstr>
      <vt:lpstr>Étape 7 : Augmentez l'efficacité énergétique de vos équipements : comment vérifier  </vt:lpstr>
      <vt:lpstr>Étape 8 : Optimisez vos systèmes de chauffage et de climatisation </vt:lpstr>
      <vt:lpstr>Étape 8 : Optimisez vos systèmes de chauffage et de climatisation : conseils pratiques </vt:lpstr>
      <vt:lpstr>Étape 9 : Encourager les pratiques d'économie d'énergie parmi les employés </vt:lpstr>
      <vt:lpstr>Étape 9 : Encouragez les pratiques d'économie d'énergie parmi les employés : quelques conseils </vt:lpstr>
      <vt:lpstr>Étape 10 : Explorez d'autres ressources </vt:lpstr>
      <vt:lpstr>Prochaines étapes : quelques ressources supplémentaires </vt:lpstr>
      <vt:lpstr>Remerciements 1 </vt:lpstr>
      <vt:lpstr>Remerciements 2</vt:lpstr>
      <vt:lpstr>Merci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51</cp:revision>
  <cp:lastPrinted>2025-03-21T11:31:47Z</cp:lastPrinted>
  <dcterms:created xsi:type="dcterms:W3CDTF">2019-04-06T05:20:47Z</dcterms:created>
  <dcterms:modified xsi:type="dcterms:W3CDTF">2026-03-18T07:38:37Z</dcterms:modified>
  <cp:category/>
</cp:coreProperties>
</file>