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6858000" cx="12192000"/>
  <p:notesSz cx="6858000" cy="9144000"/>
  <p:embeddedFontLst>
    <p:embeddedFont>
      <p:font typeface="Lato"/>
      <p:regular r:id="rId37"/>
      <p:bold r:id="rId38"/>
      <p:italic r:id="rId39"/>
      <p:boldItalic r:id="rId40"/>
    </p:embeddedFont>
    <p:embeddedFont>
      <p:font typeface="Open Sans ExtraBold"/>
      <p:bold r:id="rId41"/>
      <p:boldItalic r:id="rId42"/>
    </p:embeddedFont>
    <p:embeddedFont>
      <p:font typeface="Cambria Math"/>
      <p:regular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8" roundtripDataSignature="AMtx7mgoIcdu/5tQ1FtwR4tPpD/Ianip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FD700F-99FE-4CD1-B8DE-32EF8A42AE17}">
  <a:tblStyle styleId="{E8FD700F-99FE-4CD1-B8DE-32EF8A42AE1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3.xml"/><Relationship Id="rId42" Type="http://schemas.openxmlformats.org/officeDocument/2006/relationships/font" Target="fonts/OpenSansExtraBold-boldItalic.fntdata"/><Relationship Id="rId41" Type="http://schemas.openxmlformats.org/officeDocument/2006/relationships/font" Target="fonts/OpenSansExtraBold-bold.fntdata"/><Relationship Id="rId22" Type="http://schemas.openxmlformats.org/officeDocument/2006/relationships/slide" Target="slides/slide15.xml"/><Relationship Id="rId44" Type="http://schemas.openxmlformats.org/officeDocument/2006/relationships/font" Target="fonts/OpenSans-regular.fntdata"/><Relationship Id="rId21" Type="http://schemas.openxmlformats.org/officeDocument/2006/relationships/slide" Target="slides/slide14.xml"/><Relationship Id="rId43" Type="http://schemas.openxmlformats.org/officeDocument/2006/relationships/font" Target="fonts/CambriaMath-regular.fntdata"/><Relationship Id="rId24" Type="http://schemas.openxmlformats.org/officeDocument/2006/relationships/slide" Target="slides/slide17.xml"/><Relationship Id="rId46" Type="http://schemas.openxmlformats.org/officeDocument/2006/relationships/font" Target="fonts/OpenSans-italic.fntdata"/><Relationship Id="rId23" Type="http://schemas.openxmlformats.org/officeDocument/2006/relationships/slide" Target="slides/slide16.xml"/><Relationship Id="rId45"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customschemas.google.com/relationships/presentationmetadata" Target="metadata"/><Relationship Id="rId25" Type="http://schemas.openxmlformats.org/officeDocument/2006/relationships/slide" Target="slides/slide18.xml"/><Relationship Id="rId47" Type="http://schemas.openxmlformats.org/officeDocument/2006/relationships/font" Target="fonts/OpenSans-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Lato-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Lato-italic.fntdata"/><Relationship Id="rId16" Type="http://schemas.openxmlformats.org/officeDocument/2006/relationships/slide" Target="slides/slide9.xml"/><Relationship Id="rId38" Type="http://schemas.openxmlformats.org/officeDocument/2006/relationships/font" Target="fonts/Lat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0: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final step once all of the </a:t>
            </a:r>
            <a:r>
              <a:rPr lang="en-GB"/>
              <a:t>L.C.O.E</a:t>
            </a:r>
            <a:r>
              <a:rPr lang="en-GB" sz="1200">
                <a:solidFill>
                  <a:schemeClr val="dk1"/>
                </a:solidFill>
                <a:latin typeface="Calibri"/>
                <a:ea typeface="Calibri"/>
                <a:cs typeface="Calibri"/>
                <a:sym typeface="Calibri"/>
              </a:rPr>
              <a:t> calculations are calculated is to summarize all of the costs and all of the generation for all years. That's what this </a:t>
            </a:r>
            <a:r>
              <a:rPr lang="en-GB"/>
              <a:t>sigma</a:t>
            </a:r>
            <a:r>
              <a:rPr lang="en-GB" sz="1200">
                <a:solidFill>
                  <a:schemeClr val="dk1"/>
                </a:solidFill>
                <a:latin typeface="Calibri"/>
                <a:ea typeface="Calibri"/>
                <a:cs typeface="Calibri"/>
                <a:sym typeface="Calibri"/>
              </a:rPr>
              <a:t> sign</a:t>
            </a:r>
            <a:r>
              <a:rPr b="1" lang="en-GB" sz="1200">
                <a:solidFill>
                  <a:schemeClr val="dk1"/>
                </a:solidFill>
                <a:latin typeface="Calibri"/>
                <a:ea typeface="Calibri"/>
                <a:cs typeface="Calibri"/>
                <a:sym typeface="Calibri"/>
              </a:rPr>
              <a:t> </a:t>
            </a:r>
            <a:r>
              <a:rPr lang="en-GB"/>
              <a:t>stands</a:t>
            </a:r>
            <a:r>
              <a:rPr lang="en-GB" sz="1200">
                <a:solidFill>
                  <a:schemeClr val="dk1"/>
                </a:solidFill>
                <a:latin typeface="Calibri"/>
                <a:ea typeface="Calibri"/>
                <a:cs typeface="Calibri"/>
                <a:sym typeface="Calibri"/>
              </a:rPr>
              <a:t> for (</a:t>
            </a:r>
            <a:r>
              <a:rPr lang="en-GB"/>
              <a:t>as shown in the red</a:t>
            </a:r>
            <a:r>
              <a:rPr lang="en-GB" sz="1200">
                <a:solidFill>
                  <a:schemeClr val="dk1"/>
                </a:solidFill>
                <a:latin typeface="Calibri"/>
                <a:ea typeface="Calibri"/>
                <a:cs typeface="Calibri"/>
                <a:sym typeface="Calibri"/>
              </a:rPr>
              <a:t> square). We take the discounted cost from year zero</a:t>
            </a:r>
            <a:r>
              <a:rPr lang="en-GB"/>
              <a:t>,</a:t>
            </a:r>
            <a:r>
              <a:rPr lang="en-GB" sz="1200">
                <a:solidFill>
                  <a:schemeClr val="dk1"/>
                </a:solidFill>
                <a:latin typeface="Calibri"/>
                <a:ea typeface="Calibri"/>
                <a:cs typeface="Calibri"/>
                <a:sym typeface="Calibri"/>
              </a:rPr>
              <a:t> which </a:t>
            </a:r>
            <a:r>
              <a:rPr lang="en-GB"/>
              <a:t>includes the</a:t>
            </a:r>
            <a:r>
              <a:rPr lang="en-GB" sz="1200">
                <a:solidFill>
                  <a:schemeClr val="dk1"/>
                </a:solidFill>
                <a:latin typeface="Calibri"/>
                <a:ea typeface="Calibri"/>
                <a:cs typeface="Calibri"/>
                <a:sym typeface="Calibri"/>
              </a:rPr>
              <a:t> </a:t>
            </a:r>
            <a:r>
              <a:rPr lang="en-GB"/>
              <a:t>investment</a:t>
            </a:r>
            <a:r>
              <a:rPr lang="en-GB" sz="1200">
                <a:solidFill>
                  <a:schemeClr val="dk1"/>
                </a:solidFill>
                <a:latin typeface="Calibri"/>
                <a:ea typeface="Calibri"/>
                <a:cs typeface="Calibri"/>
                <a:sym typeface="Calibri"/>
              </a:rPr>
              <a:t> </a:t>
            </a:r>
            <a:r>
              <a:rPr lang="en-GB"/>
              <a:t>costs</a:t>
            </a:r>
            <a:r>
              <a:rPr lang="en-GB" sz="1200">
                <a:solidFill>
                  <a:schemeClr val="dk1"/>
                </a:solidFill>
                <a:latin typeface="Calibri"/>
                <a:ea typeface="Calibri"/>
                <a:cs typeface="Calibri"/>
                <a:sym typeface="Calibri"/>
              </a:rPr>
              <a:t> </a:t>
            </a:r>
            <a:r>
              <a:rPr lang="en-GB"/>
              <a:t>from year zero plus</a:t>
            </a:r>
            <a:r>
              <a:rPr lang="en-GB" sz="1200">
                <a:solidFill>
                  <a:schemeClr val="dk1"/>
                </a:solidFill>
                <a:latin typeface="Calibri"/>
                <a:ea typeface="Calibri"/>
                <a:cs typeface="Calibri"/>
                <a:sym typeface="Calibri"/>
              </a:rPr>
              <a:t> the discounted costs for each </a:t>
            </a:r>
            <a:r>
              <a:rPr lang="en-GB"/>
              <a:t>year</a:t>
            </a:r>
            <a:r>
              <a:rPr lang="en-GB" sz="1200">
                <a:solidFill>
                  <a:schemeClr val="dk1"/>
                </a:solidFill>
                <a:latin typeface="Calibri"/>
                <a:ea typeface="Calibri"/>
                <a:cs typeface="Calibri"/>
                <a:sym typeface="Calibri"/>
              </a:rPr>
              <a:t>. This is summarized up until year 15</a:t>
            </a:r>
            <a:r>
              <a:rPr lang="en-GB"/>
              <a:t>,</a:t>
            </a:r>
            <a:r>
              <a:rPr lang="en-GB" sz="1200">
                <a:solidFill>
                  <a:schemeClr val="dk1"/>
                </a:solidFill>
                <a:latin typeface="Calibri"/>
                <a:ea typeface="Calibri"/>
                <a:cs typeface="Calibri"/>
                <a:sym typeface="Calibri"/>
              </a:rPr>
              <a:t> which was the </a:t>
            </a:r>
            <a:r>
              <a:rPr lang="en-GB"/>
              <a:t>project's</a:t>
            </a:r>
            <a:r>
              <a:rPr lang="en-GB" sz="1200">
                <a:solidFill>
                  <a:schemeClr val="dk1"/>
                </a:solidFill>
                <a:latin typeface="Calibri"/>
                <a:ea typeface="Calibri"/>
                <a:cs typeface="Calibri"/>
                <a:sym typeface="Calibri"/>
              </a:rPr>
              <a:t> </a:t>
            </a:r>
            <a:r>
              <a:rPr lang="en-GB"/>
              <a:t>lifetime.</a:t>
            </a:r>
            <a:r>
              <a:rPr lang="en-GB" sz="1200">
                <a:solidFill>
                  <a:schemeClr val="dk1"/>
                </a:solidFill>
                <a:latin typeface="Calibri"/>
                <a:ea typeface="Calibri"/>
                <a:cs typeface="Calibri"/>
                <a:sym typeface="Calibri"/>
              </a:rPr>
              <a:t> </a:t>
            </a:r>
            <a:r>
              <a:rPr lang="en-GB"/>
              <a:t>Then</a:t>
            </a:r>
            <a:r>
              <a:rPr lang="en-GB" sz="1200">
                <a:solidFill>
                  <a:schemeClr val="dk1"/>
                </a:solidFill>
                <a:latin typeface="Calibri"/>
                <a:ea typeface="Calibri"/>
                <a:cs typeface="Calibri"/>
                <a:sym typeface="Calibri"/>
              </a:rPr>
              <a:t> we add the salvage cost which is also discounted.</a:t>
            </a:r>
            <a:r>
              <a:rPr lang="en-GB"/>
              <a:t>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We divide all of the costs by the summarized discounted electricity generation all the way up till year 15. When we take all of these discounted costs and divide by all of the discounted generation, we get the levelized cost of electricity. In this case we have 0.528 dollars per </a:t>
            </a:r>
            <a:r>
              <a:rPr lang="en-GB"/>
              <a:t>kilowatt hour</a:t>
            </a:r>
            <a:r>
              <a:rPr lang="en-GB" sz="1200">
                <a:solidFill>
                  <a:schemeClr val="dk1"/>
                </a:solidFill>
                <a:latin typeface="Calibri"/>
                <a:ea typeface="Calibri"/>
                <a:cs typeface="Calibri"/>
                <a:sym typeface="Calibri"/>
              </a:rPr>
              <a:t>. That is the cost of electricity for this system to break even over the project lifetime.</a:t>
            </a:r>
            <a:endParaRPr/>
          </a:p>
        </p:txBody>
      </p:sp>
      <p:sp>
        <p:nvSpPr>
          <p:cNvPr id="289" name="Google Shape;289;p10: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If we had </a:t>
            </a:r>
            <a:r>
              <a:rPr lang="en-GB"/>
              <a:t>had </a:t>
            </a:r>
            <a:r>
              <a:rPr lang="en-GB" sz="1200">
                <a:solidFill>
                  <a:schemeClr val="dk1"/>
                </a:solidFill>
                <a:latin typeface="Calibri"/>
                <a:ea typeface="Calibri"/>
                <a:cs typeface="Calibri"/>
                <a:sym typeface="Calibri"/>
              </a:rPr>
              <a:t>another discount rate, </a:t>
            </a:r>
            <a:r>
              <a:rPr lang="en-GB"/>
              <a:t>for example </a:t>
            </a:r>
            <a:r>
              <a:rPr lang="en-GB" sz="1200">
                <a:solidFill>
                  <a:schemeClr val="dk1"/>
                </a:solidFill>
                <a:latin typeface="Calibri"/>
                <a:ea typeface="Calibri"/>
                <a:cs typeface="Calibri"/>
                <a:sym typeface="Calibri"/>
              </a:rPr>
              <a:t>5 percent</a:t>
            </a:r>
            <a:r>
              <a:rPr lang="en-GB"/>
              <a:t>,</a:t>
            </a:r>
            <a:r>
              <a:rPr lang="en-GB" sz="1200">
                <a:solidFill>
                  <a:schemeClr val="dk1"/>
                </a:solidFill>
                <a:latin typeface="Calibri"/>
                <a:ea typeface="Calibri"/>
                <a:cs typeface="Calibri"/>
                <a:sym typeface="Calibri"/>
              </a:rPr>
              <a:t> instead we would have 5% in the denominator of both the costs and the electricity generation. This would give us a different </a:t>
            </a:r>
            <a:r>
              <a:rPr lang="en-GB"/>
              <a:t>L.C.O.E</a:t>
            </a:r>
            <a:r>
              <a:rPr lang="en-GB" sz="1200">
                <a:solidFill>
                  <a:schemeClr val="dk1"/>
                </a:solidFill>
                <a:latin typeface="Calibri"/>
                <a:ea typeface="Calibri"/>
                <a:cs typeface="Calibri"/>
                <a:sym typeface="Calibri"/>
              </a:rPr>
              <a:t> of 0.385 dollars per </a:t>
            </a:r>
            <a:r>
              <a:rPr lang="en-GB"/>
              <a:t>kilowatt hour</a:t>
            </a:r>
            <a:r>
              <a:rPr lang="en-GB" sz="1200">
                <a:solidFill>
                  <a:schemeClr val="dk1"/>
                </a:solidFill>
                <a:latin typeface="Calibri"/>
                <a:ea typeface="Calibri"/>
                <a:cs typeface="Calibri"/>
                <a:sym typeface="Calibri"/>
              </a:rPr>
              <a:t>.</a:t>
            </a:r>
            <a:r>
              <a:rPr lang="en-GB"/>
              <a:t> Therefore when choosing the discount rate it will have great impact on the results depending on which rate you choose.</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key </a:t>
            </a:r>
            <a:r>
              <a:rPr lang="en-GB"/>
              <a:t>take-away</a:t>
            </a:r>
            <a:r>
              <a:rPr lang="en-GB" sz="1200">
                <a:solidFill>
                  <a:schemeClr val="dk1"/>
                </a:solidFill>
                <a:latin typeface="Calibri"/>
                <a:ea typeface="Calibri"/>
                <a:cs typeface="Calibri"/>
                <a:sym typeface="Calibri"/>
              </a:rPr>
              <a:t> message is that, first of all</a:t>
            </a:r>
            <a:r>
              <a:rPr lang="en-GB"/>
              <a:t>,</a:t>
            </a:r>
            <a:r>
              <a:rPr lang="en-GB" sz="1200">
                <a:solidFill>
                  <a:schemeClr val="dk1"/>
                </a:solidFill>
                <a:latin typeface="Calibri"/>
                <a:ea typeface="Calibri"/>
                <a:cs typeface="Calibri"/>
                <a:sym typeface="Calibri"/>
              </a:rPr>
              <a:t> the levelized cost of electricity represents the final cost of electricity required for the overall system to break even over the project lifetime. </a:t>
            </a:r>
            <a:r>
              <a:rPr lang="en-GB"/>
              <a:t>The second</a:t>
            </a:r>
            <a:r>
              <a:rPr lang="en-GB" sz="1200">
                <a:solidFill>
                  <a:schemeClr val="dk1"/>
                </a:solidFill>
                <a:latin typeface="Calibri"/>
                <a:ea typeface="Calibri"/>
                <a:cs typeface="Calibri"/>
                <a:sym typeface="Calibri"/>
              </a:rPr>
              <a:t> point is that the </a:t>
            </a:r>
            <a:r>
              <a:rPr lang="en-GB"/>
              <a:t>L.C.O.E</a:t>
            </a:r>
            <a:r>
              <a:rPr lang="en-GB" sz="1200">
                <a:solidFill>
                  <a:schemeClr val="dk1"/>
                </a:solidFill>
                <a:latin typeface="Calibri"/>
                <a:ea typeface="Calibri"/>
                <a:cs typeface="Calibri"/>
                <a:sym typeface="Calibri"/>
              </a:rPr>
              <a:t> concept is good for comparing technologies with different cost structures. We mentioned that renewable technologies, which can have a high investment cost but low or no fuel cost, compared to diesel technologies, which have a relatively low investment </a:t>
            </a:r>
            <a:r>
              <a:rPr lang="en-GB"/>
              <a:t>cost</a:t>
            </a:r>
            <a:r>
              <a:rPr lang="en-GB" sz="1200">
                <a:solidFill>
                  <a:schemeClr val="dk1"/>
                </a:solidFill>
                <a:latin typeface="Calibri"/>
                <a:ea typeface="Calibri"/>
                <a:cs typeface="Calibri"/>
                <a:sym typeface="Calibri"/>
              </a:rPr>
              <a:t> but higher fuel costs, can better be compared using the </a:t>
            </a:r>
            <a:r>
              <a:rPr lang="en-GB"/>
              <a:t>L.C.O.E</a:t>
            </a:r>
            <a:r>
              <a:rPr lang="en-GB"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301" name="Google Shape;301;p1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2: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In this next part of the advanced theory lecture, we will focus on how we are using the </a:t>
            </a:r>
            <a:r>
              <a:rPr lang="en-GB"/>
              <a:t>G.I.S</a:t>
            </a:r>
            <a:r>
              <a:rPr lang="en-GB" sz="1200">
                <a:solidFill>
                  <a:schemeClr val="dk1"/>
                </a:solidFill>
                <a:latin typeface="Calibri"/>
                <a:ea typeface="Calibri"/>
                <a:cs typeface="Calibri"/>
                <a:sym typeface="Calibri"/>
              </a:rPr>
              <a:t> and </a:t>
            </a:r>
            <a:r>
              <a:rPr lang="en-GB"/>
              <a:t>non-G.I.S </a:t>
            </a:r>
            <a:r>
              <a:rPr lang="en-GB" sz="1200">
                <a:solidFill>
                  <a:schemeClr val="dk1"/>
                </a:solidFill>
                <a:latin typeface="Calibri"/>
                <a:ea typeface="Calibri"/>
                <a:cs typeface="Calibri"/>
                <a:sym typeface="Calibri"/>
              </a:rPr>
              <a:t>data to size the different technologies. Furthermore, we will describe how we use the </a:t>
            </a:r>
            <a:r>
              <a:rPr lang="en-GB"/>
              <a:t>L.C.O.E</a:t>
            </a:r>
            <a:r>
              <a:rPr lang="en-GB" sz="1200">
                <a:solidFill>
                  <a:schemeClr val="dk1"/>
                </a:solidFill>
                <a:latin typeface="Calibri"/>
                <a:ea typeface="Calibri"/>
                <a:cs typeface="Calibri"/>
                <a:sym typeface="Calibri"/>
              </a:rPr>
              <a:t> calculations in OnSSET. We will start by going through a few of the key concepts.</a:t>
            </a:r>
            <a:r>
              <a:rPr lang="en-GB"/>
              <a:t> </a:t>
            </a:r>
            <a:endParaRPr/>
          </a:p>
        </p:txBody>
      </p:sp>
      <p:sp>
        <p:nvSpPr>
          <p:cNvPr id="315" name="Google Shape;315;p1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3: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first three concepts we introduce are load curves, peak loads</a:t>
            </a:r>
            <a:r>
              <a:rPr lang="en-GB"/>
              <a:t>,</a:t>
            </a:r>
            <a:r>
              <a:rPr lang="en-GB" sz="1200">
                <a:solidFill>
                  <a:schemeClr val="dk1"/>
                </a:solidFill>
                <a:latin typeface="Calibri"/>
                <a:ea typeface="Calibri"/>
                <a:cs typeface="Calibri"/>
                <a:sym typeface="Calibri"/>
              </a:rPr>
              <a:t> and baseloads. A load curve shows how the electricity demand varies throughout the day or the month of the year. We can see here an example of daily load curves. These are based on example curves from the Progress towards Sustainable Energy report by the World Bank and the International Energy Agency. We can see example load curves for different electricity Tiers. For Tier 1, where electricity is mainly used for lighting and for charging, we might actually not have any power requirements during the night. Starting in the morning, we see a low demand for electricity which </a:t>
            </a:r>
            <a:r>
              <a:rPr lang="en-GB"/>
              <a:t>increases</a:t>
            </a:r>
            <a:r>
              <a:rPr lang="en-GB" sz="1200">
                <a:solidFill>
                  <a:schemeClr val="dk1"/>
                </a:solidFill>
                <a:latin typeface="Calibri"/>
                <a:ea typeface="Calibri"/>
                <a:cs typeface="Calibri"/>
                <a:sym typeface="Calibri"/>
              </a:rPr>
              <a:t> in the evening when we have our highest demand for electricity. This is the time when you turn the light bulbs on and perhaps charge your phone. The highest load is called the peak load. This then drops towards the night when the light bulbs are turned off. At Tier </a:t>
            </a:r>
            <a:r>
              <a:rPr lang="en-GB"/>
              <a:t>2</a:t>
            </a:r>
            <a:r>
              <a:rPr lang="en-GB" sz="1200">
                <a:solidFill>
                  <a:schemeClr val="dk1"/>
                </a:solidFill>
                <a:latin typeface="Calibri"/>
                <a:ea typeface="Calibri"/>
                <a:cs typeface="Calibri"/>
                <a:sym typeface="Calibri"/>
              </a:rPr>
              <a:t> you have some continuous appliances (meaning that </a:t>
            </a:r>
            <a:r>
              <a:rPr lang="en-GB"/>
              <a:t>electricity is consumed</a:t>
            </a:r>
            <a:r>
              <a:rPr lang="en-GB" sz="1200">
                <a:solidFill>
                  <a:schemeClr val="dk1"/>
                </a:solidFill>
                <a:latin typeface="Calibri"/>
                <a:ea typeface="Calibri"/>
                <a:cs typeface="Calibri"/>
                <a:sym typeface="Calibri"/>
              </a:rPr>
              <a:t> throughout the day and night). In Tier 2 you have higher demand during the day for electricity, depending on the appliances that are used. The peak load is very similar </a:t>
            </a:r>
            <a:r>
              <a:rPr lang="en-GB"/>
              <a:t>in all</a:t>
            </a:r>
            <a:r>
              <a:rPr lang="en-GB" sz="1200">
                <a:solidFill>
                  <a:schemeClr val="dk1"/>
                </a:solidFill>
                <a:latin typeface="Calibri"/>
                <a:ea typeface="Calibri"/>
                <a:cs typeface="Calibri"/>
                <a:sym typeface="Calibri"/>
              </a:rPr>
              <a:t> tiers for household electricity demand.</a:t>
            </a:r>
            <a:r>
              <a:rPr lang="en-GB"/>
              <a:t> </a:t>
            </a:r>
            <a:endParaRPr sz="1200">
              <a:solidFill>
                <a:schemeClr val="dk1"/>
              </a:solidFill>
              <a:latin typeface="Calibri"/>
              <a:ea typeface="Calibri"/>
              <a:cs typeface="Calibri"/>
              <a:sym typeface="Calibri"/>
            </a:endParaRPr>
          </a:p>
        </p:txBody>
      </p:sp>
      <p:sp>
        <p:nvSpPr>
          <p:cNvPr id="326" name="Google Shape;326;p1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Now we will cover a concept called the base-to-peak-load ratio. This is a ratio of the average load during the day compared to the peak load during the day. In a case where we have more demand during the day, the average to peak load ratio will be lower compared to a case where we have very low load during the day and a very high load during the peak. When we </a:t>
            </a:r>
            <a:r>
              <a:rPr lang="en-GB"/>
              <a:t>calculate the</a:t>
            </a:r>
            <a:r>
              <a:rPr lang="en-GB" sz="1200">
                <a:solidFill>
                  <a:schemeClr val="dk1"/>
                </a:solidFill>
                <a:latin typeface="Calibri"/>
                <a:ea typeface="Calibri"/>
                <a:cs typeface="Calibri"/>
                <a:sym typeface="Calibri"/>
              </a:rPr>
              <a:t> electricity load in OnSSET</a:t>
            </a:r>
            <a:r>
              <a:rPr lang="en-GB"/>
              <a:t>,</a:t>
            </a:r>
            <a:r>
              <a:rPr lang="en-GB" sz="1200">
                <a:solidFill>
                  <a:schemeClr val="dk1"/>
                </a:solidFill>
                <a:latin typeface="Calibri"/>
                <a:ea typeface="Calibri"/>
                <a:cs typeface="Calibri"/>
                <a:sym typeface="Calibri"/>
              </a:rPr>
              <a:t> we start with the electricity demands as annual demands. The annual demand in each settlement is </a:t>
            </a:r>
            <a:r>
              <a:rPr lang="en-GB"/>
              <a:t>calculated</a:t>
            </a:r>
            <a:r>
              <a:rPr lang="en-GB" sz="1200">
                <a:solidFill>
                  <a:schemeClr val="dk1"/>
                </a:solidFill>
                <a:latin typeface="Calibri"/>
                <a:ea typeface="Calibri"/>
                <a:cs typeface="Calibri"/>
                <a:sym typeface="Calibri"/>
              </a:rPr>
              <a:t> from the number of households and the electricity demand target per household (from the multi-tier framework) plus the loads for other sectors such as schools, hospitals, agriculture, </a:t>
            </a:r>
            <a:r>
              <a:rPr lang="en-GB"/>
              <a:t>and commercial</a:t>
            </a:r>
            <a:r>
              <a:rPr lang="en-GB" sz="1200">
                <a:solidFill>
                  <a:schemeClr val="dk1"/>
                </a:solidFill>
                <a:latin typeface="Calibri"/>
                <a:ea typeface="Calibri"/>
                <a:cs typeface="Calibri"/>
                <a:sym typeface="Calibri"/>
              </a:rPr>
              <a:t> activities (this depends on what is included in your study). From the total annual demand, we can calculate the average demand for every hour by the following formula: We take the annual consumption, </a:t>
            </a:r>
            <a:r>
              <a:rPr lang="en-GB"/>
              <a:t>and multiply</a:t>
            </a:r>
            <a:r>
              <a:rPr lang="en-GB" sz="1200">
                <a:solidFill>
                  <a:schemeClr val="dk1"/>
                </a:solidFill>
                <a:latin typeface="Calibri"/>
                <a:ea typeface="Calibri"/>
                <a:cs typeface="Calibri"/>
                <a:sym typeface="Calibri"/>
              </a:rPr>
              <a:t> it by (1 + transmission and distribution losses). As an example: if we need 100 </a:t>
            </a:r>
            <a:r>
              <a:rPr lang="en-GB"/>
              <a:t>kilowatt hour</a:t>
            </a:r>
            <a:r>
              <a:rPr lang="en-GB" sz="1200">
                <a:solidFill>
                  <a:schemeClr val="dk1"/>
                </a:solidFill>
                <a:latin typeface="Calibri"/>
                <a:ea typeface="Calibri"/>
                <a:cs typeface="Calibri"/>
                <a:sym typeface="Calibri"/>
              </a:rPr>
              <a:t> in a year and we have a system with 10 </a:t>
            </a:r>
            <a:r>
              <a:rPr lang="en-GB"/>
              <a:t>per cent</a:t>
            </a:r>
            <a:r>
              <a:rPr lang="en-GB" sz="1200">
                <a:solidFill>
                  <a:schemeClr val="dk1"/>
                </a:solidFill>
                <a:latin typeface="Calibri"/>
                <a:ea typeface="Calibri"/>
                <a:cs typeface="Calibri"/>
                <a:sym typeface="Calibri"/>
              </a:rPr>
              <a:t> transmission and distribution losses, we need to supply 110 </a:t>
            </a:r>
            <a:r>
              <a:rPr lang="en-GB"/>
              <a:t>kilowatt hour</a:t>
            </a:r>
            <a:r>
              <a:rPr lang="en-GB" sz="1200">
                <a:solidFill>
                  <a:schemeClr val="dk1"/>
                </a:solidFill>
                <a:latin typeface="Calibri"/>
                <a:ea typeface="Calibri"/>
                <a:cs typeface="Calibri"/>
                <a:sym typeface="Calibri"/>
              </a:rPr>
              <a:t> to meet the final demand. The supply load is actually higher than the actual demand. We then divide this by the total number of hours per year to give the average load in an hour in the year. This gives us an average load which we are using to calculate the peak load. The peak load is</a:t>
            </a:r>
            <a:r>
              <a:rPr lang="en-GB"/>
              <a:t> </a:t>
            </a:r>
            <a:r>
              <a:rPr lang="en-GB" sz="1200">
                <a:solidFill>
                  <a:schemeClr val="dk1"/>
                </a:solidFill>
                <a:latin typeface="Calibri"/>
                <a:ea typeface="Calibri"/>
                <a:cs typeface="Calibri"/>
                <a:sym typeface="Calibri"/>
              </a:rPr>
              <a:t>the average load divided by the base-to-peak ratio.</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47" name="Google Shape;347;p1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6: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a:t>The next </a:t>
            </a:r>
            <a:r>
              <a:rPr lang="en-GB" sz="1200">
                <a:solidFill>
                  <a:schemeClr val="dk1"/>
                </a:solidFill>
                <a:latin typeface="Calibri"/>
                <a:ea typeface="Calibri"/>
                <a:cs typeface="Calibri"/>
                <a:sym typeface="Calibri"/>
              </a:rPr>
              <a:t>concept we introduce is the capacity factor. The capacity factor is a ratio that measures the actual generation that is generated in a year from a power generating source compared to the potential generation. The potential generation is if the system operated at its maximum capacity for all the hours of the year. As an example we will look at a solar power system: We have 1 kW of installed capacity in one year. One year has </a:t>
            </a:r>
            <a:r>
              <a:rPr lang="en-GB"/>
              <a:t>8,760</a:t>
            </a:r>
            <a:r>
              <a:rPr lang="en-GB" sz="1200">
                <a:solidFill>
                  <a:schemeClr val="dk1"/>
                </a:solidFill>
                <a:latin typeface="Calibri"/>
                <a:ea typeface="Calibri"/>
                <a:cs typeface="Calibri"/>
                <a:sym typeface="Calibri"/>
              </a:rPr>
              <a:t> hours which means the system would generate 1*8760 kWh in a year if it could produce every hour of the year according to the installed capacity.</a:t>
            </a:r>
            <a:r>
              <a:rPr lang="en-GB"/>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 PV system can only generate electricity when the sun is shining. This means that it will be operating approximately 25 or 30 percent of its maximum capacity. If we calculate the total generation that this system actually can produce and divide it by the potential generation we get the capacity factor.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system sizing algorithm in OnSSET is based on the upcoming year, where the installed capacity that is needed to </a:t>
            </a:r>
            <a:r>
              <a:rPr lang="en-GB"/>
              <a:t>meet</a:t>
            </a:r>
            <a:r>
              <a:rPr lang="en-GB" sz="1200">
                <a:solidFill>
                  <a:schemeClr val="dk1"/>
                </a:solidFill>
                <a:latin typeface="Calibri"/>
                <a:ea typeface="Calibri"/>
                <a:cs typeface="Calibri"/>
                <a:sym typeface="Calibri"/>
              </a:rPr>
              <a:t> the peak load </a:t>
            </a:r>
            <a:r>
              <a:rPr lang="en-GB"/>
              <a:t>is divided</a:t>
            </a:r>
            <a:r>
              <a:rPr lang="en-GB" sz="1200">
                <a:solidFill>
                  <a:schemeClr val="dk1"/>
                </a:solidFill>
                <a:latin typeface="Calibri"/>
                <a:ea typeface="Calibri"/>
                <a:cs typeface="Calibri"/>
                <a:sym typeface="Calibri"/>
              </a:rPr>
              <a:t> by the capacity factor. For each settlement there will be one peak load calculated depending on the demand and distribution losses. In addition</a:t>
            </a:r>
            <a:r>
              <a:rPr lang="en-GB"/>
              <a:t>,</a:t>
            </a:r>
            <a:r>
              <a:rPr lang="en-GB" sz="1200">
                <a:solidFill>
                  <a:schemeClr val="dk1"/>
                </a:solidFill>
                <a:latin typeface="Calibri"/>
                <a:ea typeface="Calibri"/>
                <a:cs typeface="Calibri"/>
                <a:sym typeface="Calibri"/>
              </a:rPr>
              <a:t> each technology is assigned </a:t>
            </a:r>
            <a:r>
              <a:rPr lang="en-GB"/>
              <a:t>its</a:t>
            </a:r>
            <a:r>
              <a:rPr lang="en-GB" sz="1200">
                <a:solidFill>
                  <a:schemeClr val="dk1"/>
                </a:solidFill>
                <a:latin typeface="Calibri"/>
                <a:ea typeface="Calibri"/>
                <a:cs typeface="Calibri"/>
                <a:sym typeface="Calibri"/>
              </a:rPr>
              <a:t> unique capacity factor for </a:t>
            </a:r>
            <a:r>
              <a:rPr lang="en-GB"/>
              <a:t>those settlements</a:t>
            </a:r>
            <a:r>
              <a:rPr lang="en-GB" sz="1200">
                <a:solidFill>
                  <a:schemeClr val="dk1"/>
                </a:solidFill>
                <a:latin typeface="Calibri"/>
                <a:ea typeface="Calibri"/>
                <a:cs typeface="Calibri"/>
                <a:sym typeface="Calibri"/>
              </a:rPr>
              <a:t> based on the resource availability.</a:t>
            </a:r>
            <a:endParaRPr sz="1200">
              <a:solidFill>
                <a:schemeClr val="dk1"/>
              </a:solidFill>
              <a:latin typeface="Calibri"/>
              <a:ea typeface="Calibri"/>
              <a:cs typeface="Calibri"/>
              <a:sym typeface="Calibri"/>
            </a:endParaRPr>
          </a:p>
        </p:txBody>
      </p:sp>
      <p:sp>
        <p:nvSpPr>
          <p:cNvPr id="357" name="Google Shape;357;p1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7: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If we look at calculating the </a:t>
            </a:r>
            <a:r>
              <a:rPr lang="en-GB"/>
              <a:t>L.C.O.E</a:t>
            </a:r>
            <a:r>
              <a:rPr lang="en-GB" sz="1200">
                <a:solidFill>
                  <a:schemeClr val="dk1"/>
                </a:solidFill>
                <a:latin typeface="Calibri"/>
                <a:ea typeface="Calibri"/>
                <a:cs typeface="Calibri"/>
                <a:sym typeface="Calibri"/>
              </a:rPr>
              <a:t> for </a:t>
            </a:r>
            <a:r>
              <a:rPr lang="en-GB"/>
              <a:t>stand-alone</a:t>
            </a:r>
            <a:r>
              <a:rPr lang="en-GB" sz="1200">
                <a:solidFill>
                  <a:schemeClr val="dk1"/>
                </a:solidFill>
                <a:latin typeface="Calibri"/>
                <a:ea typeface="Calibri"/>
                <a:cs typeface="Calibri"/>
                <a:sym typeface="Calibri"/>
              </a:rPr>
              <a:t> solar PV</a:t>
            </a:r>
            <a:r>
              <a:rPr lang="en-GB"/>
              <a:t>,</a:t>
            </a:r>
            <a:r>
              <a:rPr lang="en-GB" sz="1200">
                <a:solidFill>
                  <a:schemeClr val="dk1"/>
                </a:solidFill>
                <a:latin typeface="Calibri"/>
                <a:ea typeface="Calibri"/>
                <a:cs typeface="Calibri"/>
                <a:sym typeface="Calibri"/>
              </a:rPr>
              <a:t> we can calculate the required capacity from the peak load, which depends on the demand in the settlement. We calculate the capacity factor from the annual global horizontal irradiation</a:t>
            </a:r>
            <a:r>
              <a:rPr lang="en-GB"/>
              <a:t> (or G.H.I),</a:t>
            </a:r>
            <a:r>
              <a:rPr lang="en-GB" sz="1200">
                <a:solidFill>
                  <a:schemeClr val="dk1"/>
                </a:solidFill>
                <a:latin typeface="Calibri"/>
                <a:ea typeface="Calibri"/>
                <a:cs typeface="Calibri"/>
                <a:sym typeface="Calibri"/>
              </a:rPr>
              <a:t> and the capacity factor is simply calculated as the </a:t>
            </a:r>
            <a:r>
              <a:rPr lang="en-GB"/>
              <a:t>G.H.I</a:t>
            </a:r>
            <a:r>
              <a:rPr lang="en-GB" sz="1200">
                <a:solidFill>
                  <a:schemeClr val="dk1"/>
                </a:solidFill>
                <a:latin typeface="Calibri"/>
                <a:ea typeface="Calibri"/>
                <a:cs typeface="Calibri"/>
                <a:sym typeface="Calibri"/>
              </a:rPr>
              <a:t> divided by the hours in a year (</a:t>
            </a:r>
            <a:r>
              <a:rPr lang="en-GB"/>
              <a:t>8,760</a:t>
            </a:r>
            <a:r>
              <a:rPr lang="en-GB" sz="1200">
                <a:solidFill>
                  <a:schemeClr val="dk1"/>
                </a:solidFill>
                <a:latin typeface="Calibri"/>
                <a:ea typeface="Calibri"/>
                <a:cs typeface="Calibri"/>
                <a:sym typeface="Calibri"/>
              </a:rPr>
              <a:t>). Then</a:t>
            </a:r>
            <a:r>
              <a:rPr lang="en-GB"/>
              <a:t>,</a:t>
            </a:r>
            <a:r>
              <a:rPr lang="en-GB" sz="1200">
                <a:solidFill>
                  <a:schemeClr val="dk1"/>
                </a:solidFill>
                <a:latin typeface="Calibri"/>
                <a:ea typeface="Calibri"/>
                <a:cs typeface="Calibri"/>
                <a:sym typeface="Calibri"/>
              </a:rPr>
              <a:t> when we calculate both of these, we can calculate the system size that is needed to meet the demand in a settlement depending on its load and its capacity factor. This methodology of sizing the system, which we use to calculate the investment cost and operation and maintenance costs</a:t>
            </a:r>
            <a:r>
              <a:rPr lang="en-GB"/>
              <a:t>,</a:t>
            </a:r>
            <a:r>
              <a:rPr lang="en-GB" sz="1200">
                <a:solidFill>
                  <a:schemeClr val="dk1"/>
                </a:solidFill>
                <a:latin typeface="Calibri"/>
                <a:ea typeface="Calibri"/>
                <a:cs typeface="Calibri"/>
                <a:sym typeface="Calibri"/>
              </a:rPr>
              <a:t> </a:t>
            </a:r>
            <a:r>
              <a:rPr lang="en-GB"/>
              <a:t>is</a:t>
            </a:r>
            <a:r>
              <a:rPr lang="en-GB" sz="1200">
                <a:solidFill>
                  <a:schemeClr val="dk1"/>
                </a:solidFill>
                <a:latin typeface="Calibri"/>
                <a:ea typeface="Calibri"/>
                <a:cs typeface="Calibri"/>
                <a:sym typeface="Calibri"/>
              </a:rPr>
              <a:t> based on the annual resource values. This is</a:t>
            </a:r>
            <a:r>
              <a:rPr lang="en-GB"/>
              <a:t> a</a:t>
            </a:r>
            <a:r>
              <a:rPr lang="en-GB" sz="1200">
                <a:solidFill>
                  <a:schemeClr val="dk1"/>
                </a:solidFill>
                <a:latin typeface="Calibri"/>
                <a:ea typeface="Calibri"/>
                <a:cs typeface="Calibri"/>
                <a:sym typeface="Calibri"/>
              </a:rPr>
              <a:t> simplified sizing algorithm which is used in the default version of the OnSSET tool. There are options (which </a:t>
            </a:r>
            <a:r>
              <a:rPr lang="en-GB"/>
              <a:t>are not</a:t>
            </a:r>
            <a:r>
              <a:rPr lang="en-GB" sz="1200">
                <a:solidFill>
                  <a:schemeClr val="dk1"/>
                </a:solidFill>
                <a:latin typeface="Calibri"/>
                <a:ea typeface="Calibri"/>
                <a:cs typeface="Calibri"/>
                <a:sym typeface="Calibri"/>
              </a:rPr>
              <a:t> part of the default version) to use hybrid systems for mini-grids</a:t>
            </a:r>
            <a:r>
              <a:rPr lang="en-GB"/>
              <a:t>,</a:t>
            </a:r>
            <a:r>
              <a:rPr lang="en-GB" sz="1200">
                <a:solidFill>
                  <a:schemeClr val="dk1"/>
                </a:solidFill>
                <a:latin typeface="Calibri"/>
                <a:ea typeface="Calibri"/>
                <a:cs typeface="Calibri"/>
                <a:sym typeface="Calibri"/>
              </a:rPr>
              <a:t> especially </a:t>
            </a:r>
            <a:r>
              <a:rPr lang="en-GB"/>
              <a:t>those which</a:t>
            </a:r>
            <a:r>
              <a:rPr lang="en-GB" sz="1200">
                <a:solidFill>
                  <a:schemeClr val="dk1"/>
                </a:solidFill>
                <a:latin typeface="Calibri"/>
                <a:ea typeface="Calibri"/>
                <a:cs typeface="Calibri"/>
                <a:sym typeface="Calibri"/>
              </a:rPr>
              <a:t> are based on an hourly energy balance.</a:t>
            </a:r>
            <a:endParaRPr/>
          </a:p>
        </p:txBody>
      </p:sp>
      <p:sp>
        <p:nvSpPr>
          <p:cNvPr id="368" name="Google Shape;368;p17: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8: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18: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marR="0" rtl="0" algn="l">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When we calculate the </a:t>
            </a:r>
            <a:r>
              <a:rPr lang="en-GB"/>
              <a:t>L.C.O.E</a:t>
            </a:r>
            <a:r>
              <a:rPr lang="en-GB" sz="1200">
                <a:solidFill>
                  <a:schemeClr val="dk1"/>
                </a:solidFill>
                <a:latin typeface="Calibri"/>
                <a:ea typeface="Calibri"/>
                <a:cs typeface="Calibri"/>
                <a:sym typeface="Calibri"/>
              </a:rPr>
              <a:t> for a </a:t>
            </a:r>
            <a:r>
              <a:rPr lang="en-GB"/>
              <a:t>stand-alone</a:t>
            </a:r>
            <a:r>
              <a:rPr lang="en-GB" sz="1200">
                <a:solidFill>
                  <a:schemeClr val="dk1"/>
                </a:solidFill>
                <a:latin typeface="Calibri"/>
                <a:ea typeface="Calibri"/>
                <a:cs typeface="Calibri"/>
                <a:sym typeface="Calibri"/>
              </a:rPr>
              <a:t> PV technology we use the previous formulas to calculate how much capacity is needed to meet the demand. </a:t>
            </a:r>
            <a:r>
              <a:rPr lang="en-GB"/>
              <a:t>Then</a:t>
            </a:r>
            <a:r>
              <a:rPr lang="en-GB" sz="1200">
                <a:solidFill>
                  <a:schemeClr val="dk1"/>
                </a:solidFill>
                <a:latin typeface="Calibri"/>
                <a:ea typeface="Calibri"/>
                <a:cs typeface="Calibri"/>
                <a:sym typeface="Calibri"/>
              </a:rPr>
              <a:t> we calculate the total investment cost by multiplying this capacity with the investment cost in dollars per </a:t>
            </a:r>
            <a:r>
              <a:rPr lang="en-GB"/>
              <a:t>kilowatt</a:t>
            </a:r>
            <a:r>
              <a:rPr lang="en-GB" sz="1200">
                <a:solidFill>
                  <a:schemeClr val="dk1"/>
                </a:solidFill>
                <a:latin typeface="Calibri"/>
                <a:ea typeface="Calibri"/>
                <a:cs typeface="Calibri"/>
                <a:sym typeface="Calibri"/>
              </a:rPr>
              <a:t>. And then we calculate the operation and maintenance </a:t>
            </a:r>
            <a:r>
              <a:rPr lang="en-GB"/>
              <a:t>costs</a:t>
            </a:r>
            <a:r>
              <a:rPr lang="en-GB" sz="1200">
                <a:solidFill>
                  <a:schemeClr val="dk1"/>
                </a:solidFill>
                <a:latin typeface="Calibri"/>
                <a:ea typeface="Calibri"/>
                <a:cs typeface="Calibri"/>
                <a:sym typeface="Calibri"/>
              </a:rPr>
              <a:t> which we define as a percentage of the total investment cost. We use the formulas presented in the previous mini-lectures to calculate </a:t>
            </a:r>
            <a:r>
              <a:rPr lang="en-GB"/>
              <a:t>L.C.O.E</a:t>
            </a:r>
            <a:r>
              <a:rPr lang="en-GB" sz="1200">
                <a:solidFill>
                  <a:schemeClr val="dk1"/>
                </a:solidFill>
                <a:latin typeface="Calibri"/>
                <a:ea typeface="Calibri"/>
                <a:cs typeface="Calibri"/>
                <a:sym typeface="Calibri"/>
              </a:rPr>
              <a:t> for </a:t>
            </a:r>
            <a:r>
              <a:rPr lang="en-GB"/>
              <a:t>stand-alone</a:t>
            </a:r>
            <a:r>
              <a:rPr lang="en-GB" sz="1200">
                <a:solidFill>
                  <a:schemeClr val="dk1"/>
                </a:solidFill>
                <a:latin typeface="Calibri"/>
                <a:ea typeface="Calibri"/>
                <a:cs typeface="Calibri"/>
                <a:sym typeface="Calibri"/>
              </a:rPr>
              <a:t> PV.</a:t>
            </a:r>
            <a:endParaRPr/>
          </a:p>
        </p:txBody>
      </p:sp>
      <p:sp>
        <p:nvSpPr>
          <p:cNvPr id="381" name="Google Shape;381;p18: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9: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If we instead want to look at calculating the </a:t>
            </a:r>
            <a:r>
              <a:rPr lang="en-GB"/>
              <a:t>L.C.O.E</a:t>
            </a:r>
            <a:r>
              <a:rPr lang="en-GB" sz="1200">
                <a:solidFill>
                  <a:schemeClr val="dk1"/>
                </a:solidFill>
                <a:latin typeface="Calibri"/>
                <a:ea typeface="Calibri"/>
                <a:cs typeface="Calibri"/>
                <a:sym typeface="Calibri"/>
              </a:rPr>
              <a:t> for a solar </a:t>
            </a:r>
            <a:r>
              <a:rPr lang="en-GB"/>
              <a:t>mini-grid</a:t>
            </a:r>
            <a:r>
              <a:rPr lang="en-GB" sz="1200">
                <a:solidFill>
                  <a:schemeClr val="dk1"/>
                </a:solidFill>
                <a:latin typeface="Calibri"/>
                <a:ea typeface="Calibri"/>
                <a:cs typeface="Calibri"/>
                <a:sym typeface="Calibri"/>
              </a:rPr>
              <a:t> system</a:t>
            </a:r>
            <a:r>
              <a:rPr lang="en-GB"/>
              <a:t>,</a:t>
            </a:r>
            <a:r>
              <a:rPr lang="en-GB" sz="1200">
                <a:solidFill>
                  <a:schemeClr val="dk1"/>
                </a:solidFill>
                <a:latin typeface="Calibri"/>
                <a:ea typeface="Calibri"/>
                <a:cs typeface="Calibri"/>
                <a:sym typeface="Calibri"/>
              </a:rPr>
              <a:t> we need to take into account all of the formulas that were used for </a:t>
            </a:r>
            <a:r>
              <a:rPr lang="en-GB"/>
              <a:t>stand-alone</a:t>
            </a:r>
            <a:r>
              <a:rPr lang="en-GB" sz="1200">
                <a:solidFill>
                  <a:schemeClr val="dk1"/>
                </a:solidFill>
                <a:latin typeface="Calibri"/>
                <a:ea typeface="Calibri"/>
                <a:cs typeface="Calibri"/>
                <a:sym typeface="Calibri"/>
              </a:rPr>
              <a:t> PV</a:t>
            </a:r>
            <a:r>
              <a:rPr lang="en-GB"/>
              <a:t>.</a:t>
            </a:r>
            <a:r>
              <a:rPr lang="en-GB" sz="1200">
                <a:solidFill>
                  <a:schemeClr val="dk1"/>
                </a:solidFill>
                <a:latin typeface="Calibri"/>
                <a:ea typeface="Calibri"/>
                <a:cs typeface="Calibri"/>
                <a:sym typeface="Calibri"/>
              </a:rPr>
              <a:t> </a:t>
            </a:r>
            <a:r>
              <a:rPr lang="en-GB"/>
              <a:t>However,</a:t>
            </a:r>
            <a:r>
              <a:rPr lang="en-GB" sz="1200">
                <a:solidFill>
                  <a:schemeClr val="dk1"/>
                </a:solidFill>
                <a:latin typeface="Calibri"/>
                <a:ea typeface="Calibri"/>
                <a:cs typeface="Calibri"/>
                <a:sym typeface="Calibri"/>
              </a:rPr>
              <a:t> we also need to add operation and maintenance cost for a distribution network in the settlement. The distribution network is used to distribute electricity from the PV panels to the different customers. The size of this distribution network in the settlement depends on the number of households or the number of buildings and the electricity that needs to be supplied</a:t>
            </a:r>
            <a:r>
              <a:rPr lang="en-GB"/>
              <a:t>.</a:t>
            </a:r>
            <a:r>
              <a:rPr lang="en-GB" sz="1200">
                <a:solidFill>
                  <a:schemeClr val="dk1"/>
                </a:solidFill>
                <a:latin typeface="Calibri"/>
                <a:ea typeface="Calibri"/>
                <a:cs typeface="Calibri"/>
                <a:sym typeface="Calibri"/>
              </a:rPr>
              <a:t> </a:t>
            </a:r>
            <a:r>
              <a:rPr lang="en-GB"/>
              <a:t>The</a:t>
            </a:r>
            <a:r>
              <a:rPr lang="en-GB" sz="1200">
                <a:solidFill>
                  <a:schemeClr val="dk1"/>
                </a:solidFill>
                <a:latin typeface="Calibri"/>
                <a:ea typeface="Calibri"/>
                <a:cs typeface="Calibri"/>
                <a:sym typeface="Calibri"/>
              </a:rPr>
              <a:t> full methodology and calculation behind this can be found in the paper Korkovelos et al. </a:t>
            </a:r>
            <a:r>
              <a:rPr lang="en-GB"/>
              <a:t>(</a:t>
            </a:r>
            <a:r>
              <a:rPr lang="en-GB" sz="1200">
                <a:solidFill>
                  <a:schemeClr val="dk1"/>
                </a:solidFill>
                <a:latin typeface="Calibri"/>
                <a:ea typeface="Calibri"/>
                <a:cs typeface="Calibri"/>
                <a:sym typeface="Calibri"/>
              </a:rPr>
              <a:t>2019</a:t>
            </a:r>
            <a:r>
              <a:rPr lang="en-GB"/>
              <a:t>).</a:t>
            </a:r>
            <a:r>
              <a:rPr lang="en-GB" sz="1200">
                <a:solidFill>
                  <a:schemeClr val="dk1"/>
                </a:solidFill>
                <a:latin typeface="Calibri"/>
                <a:ea typeface="Calibri"/>
                <a:cs typeface="Calibri"/>
                <a:sym typeface="Calibri"/>
              </a:rPr>
              <a:t> We will</a:t>
            </a:r>
            <a:r>
              <a:rPr lang="en-GB"/>
              <a:t>,</a:t>
            </a:r>
            <a:r>
              <a:rPr lang="en-GB" sz="1200">
                <a:solidFill>
                  <a:schemeClr val="dk1"/>
                </a:solidFill>
                <a:latin typeface="Calibri"/>
                <a:ea typeface="Calibri"/>
                <a:cs typeface="Calibri"/>
                <a:sym typeface="Calibri"/>
              </a:rPr>
              <a:t> </a:t>
            </a:r>
            <a:r>
              <a:rPr lang="en-GB"/>
              <a:t>however, cover</a:t>
            </a:r>
            <a:r>
              <a:rPr lang="en-GB" sz="1200">
                <a:solidFill>
                  <a:schemeClr val="dk1"/>
                </a:solidFill>
                <a:latin typeface="Calibri"/>
                <a:ea typeface="Calibri"/>
                <a:cs typeface="Calibri"/>
                <a:sym typeface="Calibri"/>
              </a:rPr>
              <a:t> it briefly in the next mini-lecture.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95" name="Google Shape;395;p19: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This lecture has three Intended Learner Outcomes. After this lecture, you will be able to</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Arial"/>
              <a:buNone/>
            </a:pPr>
            <a:r>
              <a:rPr lang="en-GB" sz="1200">
                <a:latin typeface="Open Sans"/>
                <a:ea typeface="Open Sans"/>
                <a:cs typeface="Open Sans"/>
                <a:sym typeface="Open Sans"/>
              </a:rPr>
              <a:t>Calculate </a:t>
            </a:r>
            <a:r>
              <a:rPr lang="en-GB">
                <a:latin typeface="Open Sans"/>
                <a:ea typeface="Open Sans"/>
                <a:cs typeface="Open Sans"/>
                <a:sym typeface="Open Sans"/>
              </a:rPr>
              <a:t>L.C.O.E</a:t>
            </a:r>
            <a:r>
              <a:rPr lang="en-GB" sz="1200">
                <a:latin typeface="Open Sans"/>
                <a:ea typeface="Open Sans"/>
                <a:cs typeface="Open Sans"/>
                <a:sym typeface="Open Sans"/>
              </a:rPr>
              <a:t> for different technologies.</a:t>
            </a:r>
            <a:endParaRPr/>
          </a:p>
          <a:p>
            <a:pPr indent="0" lvl="0" marL="0" rtl="0" algn="l">
              <a:spcBef>
                <a:spcPts val="0"/>
              </a:spcBef>
              <a:spcAft>
                <a:spcPts val="0"/>
              </a:spcAft>
              <a:buClr>
                <a:schemeClr val="dk1"/>
              </a:buClr>
              <a:buSzPts val="1200"/>
              <a:buFont typeface="Arial"/>
              <a:buNone/>
            </a:pPr>
            <a:r>
              <a:rPr lang="en-GB" sz="1200">
                <a:latin typeface="Open Sans"/>
                <a:ea typeface="Open Sans"/>
                <a:cs typeface="Open Sans"/>
                <a:sym typeface="Open Sans"/>
              </a:rPr>
              <a:t>Describe the impact of peak loads in OnSSET</a:t>
            </a:r>
            <a:endParaRPr/>
          </a:p>
          <a:p>
            <a:pPr indent="0" lvl="0" marL="0" rtl="0" algn="l">
              <a:spcBef>
                <a:spcPts val="0"/>
              </a:spcBef>
              <a:spcAft>
                <a:spcPts val="0"/>
              </a:spcAft>
              <a:buClr>
                <a:schemeClr val="dk1"/>
              </a:buClr>
              <a:buSzPts val="1200"/>
              <a:buFont typeface="Arial"/>
              <a:buNone/>
            </a:pPr>
            <a:r>
              <a:rPr lang="en-GB" sz="1200">
                <a:latin typeface="Open Sans"/>
                <a:ea typeface="Open Sans"/>
                <a:cs typeface="Open Sans"/>
                <a:sym typeface="Open Sans"/>
              </a:rPr>
              <a:t>Explain basic </a:t>
            </a:r>
            <a:r>
              <a:rPr lang="en-GB">
                <a:latin typeface="Open Sans"/>
                <a:ea typeface="Open Sans"/>
                <a:cs typeface="Open Sans"/>
                <a:sym typeface="Open Sans"/>
              </a:rPr>
              <a:t>principles</a:t>
            </a:r>
            <a:r>
              <a:rPr lang="en-GB" sz="1200">
                <a:latin typeface="Open Sans"/>
                <a:ea typeface="Open Sans"/>
                <a:cs typeface="Open Sans"/>
                <a:sym typeface="Open Sans"/>
              </a:rPr>
              <a:t> for the distribution network in a settlement.</a:t>
            </a:r>
            <a:endParaRPr/>
          </a:p>
          <a:p>
            <a:pPr indent="0" lvl="0" marL="0" rtl="0" algn="l">
              <a:spcBef>
                <a:spcPts val="0"/>
              </a:spcBef>
              <a:spcAft>
                <a:spcPts val="0"/>
              </a:spcAft>
              <a:buClr>
                <a:schemeClr val="dk1"/>
              </a:buClr>
              <a:buSzPts val="1200"/>
              <a:buFont typeface="Arial"/>
              <a:buNone/>
            </a:pPr>
            <a:r>
              <a:t/>
            </a:r>
            <a:endParaRPr sz="1200">
              <a:latin typeface="Open Sans"/>
              <a:ea typeface="Open Sans"/>
              <a:cs typeface="Open Sans"/>
              <a:sym typeface="Open Sans"/>
            </a:endParaRPr>
          </a:p>
          <a:p>
            <a:pPr indent="0" lvl="0" marL="0" rtl="0" algn="l">
              <a:spcBef>
                <a:spcPts val="0"/>
              </a:spcBef>
              <a:spcAft>
                <a:spcPts val="0"/>
              </a:spcAft>
              <a:buNone/>
            </a:pPr>
            <a:r>
              <a:rPr lang="en-GB" sz="1200">
                <a:latin typeface="Open Sans"/>
                <a:ea typeface="Open Sans"/>
                <a:cs typeface="Open Sans"/>
                <a:sym typeface="Open Sans"/>
              </a:rPr>
              <a:t>These will be important learning outcomes for</a:t>
            </a:r>
            <a:r>
              <a:rPr lang="en-GB">
                <a:latin typeface="Open Sans"/>
                <a:ea typeface="Open Sans"/>
                <a:cs typeface="Open Sans"/>
                <a:sym typeface="Open Sans"/>
              </a:rPr>
              <a:t> gaining a</a:t>
            </a:r>
            <a:r>
              <a:rPr lang="en-GB" sz="1200">
                <a:latin typeface="Open Sans"/>
                <a:ea typeface="Open Sans"/>
                <a:cs typeface="Open Sans"/>
                <a:sym typeface="Open Sans"/>
              </a:rPr>
              <a:t> more advanced knowledge about OnSSET.</a:t>
            </a:r>
            <a:endParaRPr sz="1200">
              <a:latin typeface="Open Sans"/>
              <a:ea typeface="Open Sans"/>
              <a:cs typeface="Open Sans"/>
              <a:sym typeface="Open Sans"/>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182" name="Google Shape;18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1: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21: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distribution system sized for a settlement is based on the area of the settlement and the number of buildings</a:t>
            </a:r>
            <a:r>
              <a:rPr lang="en-GB"/>
              <a:t>.</a:t>
            </a:r>
            <a:r>
              <a:rPr lang="en-GB" sz="1200">
                <a:solidFill>
                  <a:schemeClr val="dk1"/>
                </a:solidFill>
                <a:latin typeface="Calibri"/>
                <a:ea typeface="Calibri"/>
                <a:cs typeface="Calibri"/>
                <a:sym typeface="Calibri"/>
              </a:rPr>
              <a:t> </a:t>
            </a:r>
            <a:r>
              <a:rPr lang="en-GB"/>
              <a:t>This is</a:t>
            </a:r>
            <a:r>
              <a:rPr lang="en-GB" sz="1200">
                <a:solidFill>
                  <a:schemeClr val="dk1"/>
                </a:solidFill>
                <a:latin typeface="Calibri"/>
                <a:ea typeface="Calibri"/>
                <a:cs typeface="Calibri"/>
                <a:sym typeface="Calibri"/>
              </a:rPr>
              <a:t> used to calculate how far the </a:t>
            </a:r>
            <a:r>
              <a:rPr lang="en-GB"/>
              <a:t>demand nodes</a:t>
            </a:r>
            <a:r>
              <a:rPr lang="en-GB" sz="1200">
                <a:solidFill>
                  <a:schemeClr val="dk1"/>
                </a:solidFill>
                <a:latin typeface="Calibri"/>
                <a:ea typeface="Calibri"/>
                <a:cs typeface="Calibri"/>
                <a:sym typeface="Calibri"/>
              </a:rPr>
              <a:t> are from each other (as seen in the picture) to understand the length of the</a:t>
            </a:r>
            <a:r>
              <a:rPr lang="en-GB"/>
              <a:t> distribution</a:t>
            </a:r>
            <a:r>
              <a:rPr lang="en-GB" sz="1200">
                <a:solidFill>
                  <a:schemeClr val="dk1"/>
                </a:solidFill>
                <a:latin typeface="Calibri"/>
                <a:ea typeface="Calibri"/>
                <a:cs typeface="Calibri"/>
                <a:sym typeface="Calibri"/>
              </a:rPr>
              <a:t> lines that needs to be used to connect all of the customers. </a:t>
            </a:r>
            <a:r>
              <a:rPr lang="en-GB"/>
              <a:t>Additionally,</a:t>
            </a:r>
            <a:r>
              <a:rPr lang="en-GB" sz="1200">
                <a:solidFill>
                  <a:schemeClr val="dk1"/>
                </a:solidFill>
                <a:latin typeface="Calibri"/>
                <a:ea typeface="Calibri"/>
                <a:cs typeface="Calibri"/>
                <a:sym typeface="Calibri"/>
              </a:rPr>
              <a:t> the electricity demand </a:t>
            </a:r>
            <a:r>
              <a:rPr lang="en-GB"/>
              <a:t>defines whether</a:t>
            </a:r>
            <a:r>
              <a:rPr lang="en-GB" sz="1200">
                <a:solidFill>
                  <a:schemeClr val="dk1"/>
                </a:solidFill>
                <a:latin typeface="Calibri"/>
                <a:ea typeface="Calibri"/>
                <a:cs typeface="Calibri"/>
                <a:sym typeface="Calibri"/>
              </a:rPr>
              <a:t> the distribution network can use low voltage lines or if medium voltage lines are required. Here we also calculate the number of service transformers that are required in the settlement.</a:t>
            </a:r>
            <a:r>
              <a:rPr lang="en-GB"/>
              <a:t> </a:t>
            </a:r>
            <a:endParaRPr/>
          </a:p>
        </p:txBody>
      </p:sp>
      <p:sp>
        <p:nvSpPr>
          <p:cNvPr id="415" name="Google Shape;415;p21: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2: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22: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All of these distribution costs are added to the investment costs of the PV generation system and operation and maintenance costs. This means that for </a:t>
            </a:r>
            <a:r>
              <a:rPr lang="en-GB"/>
              <a:t>a </a:t>
            </a:r>
            <a:r>
              <a:rPr lang="en-GB" sz="1200">
                <a:solidFill>
                  <a:schemeClr val="dk1"/>
                </a:solidFill>
                <a:latin typeface="Calibri"/>
                <a:ea typeface="Calibri"/>
                <a:cs typeface="Calibri"/>
                <a:sym typeface="Calibri"/>
              </a:rPr>
              <a:t>mini-grid PV system, we need to add additional information that is not required for a </a:t>
            </a:r>
            <a:r>
              <a:rPr lang="en-GB"/>
              <a:t>stand-alone</a:t>
            </a:r>
            <a:r>
              <a:rPr lang="en-GB" sz="1200">
                <a:solidFill>
                  <a:schemeClr val="dk1"/>
                </a:solidFill>
                <a:latin typeface="Calibri"/>
                <a:ea typeface="Calibri"/>
                <a:cs typeface="Calibri"/>
                <a:sym typeface="Calibri"/>
              </a:rPr>
              <a:t> system as seen in this table.</a:t>
            </a:r>
            <a:r>
              <a:rPr lang="en-GB"/>
              <a:t> </a:t>
            </a:r>
            <a:endParaRPr/>
          </a:p>
        </p:txBody>
      </p:sp>
      <p:sp>
        <p:nvSpPr>
          <p:cNvPr id="430" name="Google Shape;430;p22: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23: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Now we will look at how OnSSET </a:t>
            </a:r>
            <a:r>
              <a:rPr lang="en-GB"/>
              <a:t>calculates </a:t>
            </a:r>
            <a:r>
              <a:rPr lang="en-GB" sz="1200">
                <a:solidFill>
                  <a:schemeClr val="dk1"/>
                </a:solidFill>
                <a:latin typeface="Calibri"/>
                <a:ea typeface="Calibri"/>
                <a:cs typeface="Calibri"/>
                <a:sym typeface="Calibri"/>
              </a:rPr>
              <a:t>the </a:t>
            </a:r>
            <a:r>
              <a:rPr lang="en-GB"/>
              <a:t>L.C.O.E</a:t>
            </a:r>
            <a:r>
              <a:rPr lang="en-GB" sz="1200">
                <a:solidFill>
                  <a:schemeClr val="dk1"/>
                </a:solidFill>
                <a:latin typeface="Calibri"/>
                <a:ea typeface="Calibri"/>
                <a:cs typeface="Calibri"/>
                <a:sym typeface="Calibri"/>
              </a:rPr>
              <a:t> for a </a:t>
            </a:r>
            <a:r>
              <a:rPr lang="en-GB"/>
              <a:t>stand-alone</a:t>
            </a:r>
            <a:r>
              <a:rPr lang="en-GB" sz="1200">
                <a:solidFill>
                  <a:schemeClr val="dk1"/>
                </a:solidFill>
                <a:latin typeface="Calibri"/>
                <a:ea typeface="Calibri"/>
                <a:cs typeface="Calibri"/>
                <a:sym typeface="Calibri"/>
              </a:rPr>
              <a:t> diesel system. We do a similar assessment as for PV</a:t>
            </a:r>
            <a:r>
              <a:rPr lang="en-GB"/>
              <a:t>,</a:t>
            </a:r>
            <a:r>
              <a:rPr lang="en-GB" sz="1200">
                <a:solidFill>
                  <a:schemeClr val="dk1"/>
                </a:solidFill>
                <a:latin typeface="Calibri"/>
                <a:ea typeface="Calibri"/>
                <a:cs typeface="Calibri"/>
                <a:sym typeface="Calibri"/>
              </a:rPr>
              <a:t> but we </a:t>
            </a:r>
            <a:r>
              <a:rPr lang="en-GB"/>
              <a:t>do not</a:t>
            </a:r>
            <a:r>
              <a:rPr lang="en-GB" sz="1200">
                <a:solidFill>
                  <a:schemeClr val="dk1"/>
                </a:solidFill>
                <a:latin typeface="Calibri"/>
                <a:ea typeface="Calibri"/>
                <a:cs typeface="Calibri"/>
                <a:sym typeface="Calibri"/>
              </a:rPr>
              <a:t> have a </a:t>
            </a:r>
            <a:r>
              <a:rPr lang="en-GB"/>
              <a:t>variable </a:t>
            </a:r>
            <a:r>
              <a:rPr lang="en-GB" sz="1200">
                <a:solidFill>
                  <a:schemeClr val="dk1"/>
                </a:solidFill>
                <a:latin typeface="Calibri"/>
                <a:ea typeface="Calibri"/>
                <a:cs typeface="Calibri"/>
                <a:sym typeface="Calibri"/>
              </a:rPr>
              <a:t>renewable resource. This means that the capacity factor is not calculated for every settlement</a:t>
            </a:r>
            <a:r>
              <a:rPr lang="en-GB"/>
              <a:t>.</a:t>
            </a:r>
            <a:r>
              <a:rPr lang="en-GB" sz="1200">
                <a:solidFill>
                  <a:schemeClr val="dk1"/>
                </a:solidFill>
                <a:latin typeface="Calibri"/>
                <a:ea typeface="Calibri"/>
                <a:cs typeface="Calibri"/>
                <a:sym typeface="Calibri"/>
              </a:rPr>
              <a:t> </a:t>
            </a:r>
            <a:r>
              <a:rPr lang="en-GB"/>
              <a:t>Instead</a:t>
            </a:r>
            <a:r>
              <a:rPr lang="en-GB" sz="1200">
                <a:solidFill>
                  <a:schemeClr val="dk1"/>
                </a:solidFill>
                <a:latin typeface="Calibri"/>
                <a:ea typeface="Calibri"/>
                <a:cs typeface="Calibri"/>
                <a:sym typeface="Calibri"/>
              </a:rPr>
              <a:t> </a:t>
            </a:r>
            <a:r>
              <a:rPr lang="en-GB"/>
              <a:t>it is</a:t>
            </a:r>
            <a:r>
              <a:rPr lang="en-GB" sz="1200">
                <a:solidFill>
                  <a:schemeClr val="dk1"/>
                </a:solidFill>
                <a:latin typeface="Calibri"/>
                <a:ea typeface="Calibri"/>
                <a:cs typeface="Calibri"/>
                <a:sym typeface="Calibri"/>
              </a:rPr>
              <a:t> an input factor defined by the user. A typical diesel system could generate electricity for most hours of the year, because it does not depend on solar or wind availability. However, there is some downtime included when the system cannot generate electricity due to maintenance. Capacity factors for a diesel generator could range between </a:t>
            </a:r>
            <a:r>
              <a:rPr lang="en-GB"/>
              <a:t>70 to 90</a:t>
            </a:r>
            <a:r>
              <a:rPr lang="en-GB" sz="1200">
                <a:solidFill>
                  <a:schemeClr val="dk1"/>
                </a:solidFill>
                <a:latin typeface="Calibri"/>
                <a:ea typeface="Calibri"/>
                <a:cs typeface="Calibri"/>
                <a:sym typeface="Calibri"/>
              </a:rPr>
              <a:t> percent. </a:t>
            </a:r>
            <a:r>
              <a:rPr lang="en-GB"/>
              <a:t>Contrary</a:t>
            </a:r>
            <a:r>
              <a:rPr lang="en-GB" sz="1200">
                <a:solidFill>
                  <a:schemeClr val="dk1"/>
                </a:solidFill>
                <a:latin typeface="Calibri"/>
                <a:ea typeface="Calibri"/>
                <a:cs typeface="Calibri"/>
                <a:sym typeface="Calibri"/>
              </a:rPr>
              <a:t> to renewables, we have a running fuel cost for the diesel system. This means we need to understand how much the fuel cost will vary throughout the country. In the largest settlements, the cost per litre of diesel </a:t>
            </a:r>
            <a:r>
              <a:rPr lang="en-GB"/>
              <a:t>is lower</a:t>
            </a:r>
            <a:r>
              <a:rPr lang="en-GB" sz="1200">
                <a:solidFill>
                  <a:schemeClr val="dk1"/>
                </a:solidFill>
                <a:latin typeface="Calibri"/>
                <a:ea typeface="Calibri"/>
                <a:cs typeface="Calibri"/>
                <a:sym typeface="Calibri"/>
              </a:rPr>
              <a:t> than in the more remote rural </a:t>
            </a:r>
            <a:r>
              <a:rPr lang="en-GB"/>
              <a:t>areas</a:t>
            </a:r>
            <a:r>
              <a:rPr lang="en-GB" sz="1200">
                <a:solidFill>
                  <a:schemeClr val="dk1"/>
                </a:solidFill>
                <a:latin typeface="Calibri"/>
                <a:ea typeface="Calibri"/>
                <a:cs typeface="Calibri"/>
                <a:sym typeface="Calibri"/>
              </a:rPr>
              <a:t>.</a:t>
            </a:r>
            <a:endParaRPr/>
          </a:p>
        </p:txBody>
      </p:sp>
      <p:sp>
        <p:nvSpPr>
          <p:cNvPr id="442" name="Google Shape;442;p23: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24: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cost of diesel is related to the transportation costs, and this is based on methodology developed by Szabó et al. When we add the transportation cost, which is related to the diesel pump price, the truck that is delivering the diesel</a:t>
            </a:r>
            <a:r>
              <a:rPr lang="en-GB"/>
              <a:t>,</a:t>
            </a:r>
            <a:r>
              <a:rPr lang="en-GB" sz="1200">
                <a:solidFill>
                  <a:schemeClr val="dk1"/>
                </a:solidFill>
                <a:latin typeface="Calibri"/>
                <a:ea typeface="Calibri"/>
                <a:cs typeface="Calibri"/>
                <a:sym typeface="Calibri"/>
              </a:rPr>
              <a:t> and its own diesel consumption</a:t>
            </a:r>
            <a:r>
              <a:rPr lang="en-GB"/>
              <a:t>,</a:t>
            </a:r>
            <a:r>
              <a:rPr lang="en-GB" sz="1200">
                <a:solidFill>
                  <a:schemeClr val="dk1"/>
                </a:solidFill>
                <a:latin typeface="Calibri"/>
                <a:ea typeface="Calibri"/>
                <a:cs typeface="Calibri"/>
                <a:sym typeface="Calibri"/>
              </a:rPr>
              <a:t> we get the following formula. The annual fuel cost in a settlement is calculated as the annual electricity generation multiplied by the diesel price and the transportation cost to the individual settlement.</a:t>
            </a:r>
            <a:r>
              <a:rPr lang="en-GB"/>
              <a:t> </a:t>
            </a:r>
            <a:endParaRPr/>
          </a:p>
        </p:txBody>
      </p:sp>
      <p:sp>
        <p:nvSpPr>
          <p:cNvPr id="455" name="Google Shape;455;p24: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25: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We then divide </a:t>
            </a:r>
            <a:r>
              <a:rPr lang="en-GB"/>
              <a:t>the</a:t>
            </a:r>
            <a:r>
              <a:rPr lang="en-GB" sz="1200">
                <a:solidFill>
                  <a:schemeClr val="dk1"/>
                </a:solidFill>
                <a:latin typeface="Calibri"/>
                <a:ea typeface="Calibri"/>
                <a:cs typeface="Calibri"/>
                <a:sym typeface="Calibri"/>
              </a:rPr>
              <a:t> </a:t>
            </a:r>
            <a:r>
              <a:rPr lang="en-GB"/>
              <a:t>electricity generation and diesel price in cell </a:t>
            </a:r>
            <a:r>
              <a:rPr lang="en-GB" sz="1200">
                <a:solidFill>
                  <a:schemeClr val="dk1"/>
                </a:solidFill>
                <a:latin typeface="Calibri"/>
                <a:ea typeface="Calibri"/>
                <a:cs typeface="Calibri"/>
                <a:sym typeface="Calibri"/>
              </a:rPr>
              <a:t>by the lower heating value of diesel and the efficiency of the diesel generator. To calculate the annual fuel cost we use the </a:t>
            </a:r>
            <a:r>
              <a:rPr lang="en-GB"/>
              <a:t>generator's </a:t>
            </a:r>
            <a:r>
              <a:rPr lang="en-GB" sz="1200">
                <a:solidFill>
                  <a:schemeClr val="dk1"/>
                </a:solidFill>
                <a:latin typeface="Calibri"/>
                <a:ea typeface="Calibri"/>
                <a:cs typeface="Calibri"/>
                <a:sym typeface="Calibri"/>
              </a:rPr>
              <a:t>efficiency. There are significant losses in the</a:t>
            </a:r>
            <a:r>
              <a:rPr lang="en-GB"/>
              <a:t> diesel</a:t>
            </a:r>
            <a:r>
              <a:rPr lang="en-GB" sz="1200">
                <a:solidFill>
                  <a:schemeClr val="dk1"/>
                </a:solidFill>
                <a:latin typeface="Calibri"/>
                <a:ea typeface="Calibri"/>
                <a:cs typeface="Calibri"/>
                <a:sym typeface="Calibri"/>
              </a:rPr>
              <a:t> generator</a:t>
            </a:r>
            <a:r>
              <a:rPr lang="en-GB"/>
              <a:t>,</a:t>
            </a:r>
            <a:r>
              <a:rPr lang="en-GB" sz="1200">
                <a:solidFill>
                  <a:schemeClr val="dk1"/>
                </a:solidFill>
                <a:latin typeface="Calibri"/>
                <a:ea typeface="Calibri"/>
                <a:cs typeface="Calibri"/>
                <a:sym typeface="Calibri"/>
              </a:rPr>
              <a:t> where </a:t>
            </a:r>
            <a:r>
              <a:rPr lang="en-GB"/>
              <a:t>3–4</a:t>
            </a:r>
            <a:r>
              <a:rPr lang="en-GB" sz="1200">
                <a:solidFill>
                  <a:schemeClr val="dk1"/>
                </a:solidFill>
                <a:latin typeface="Calibri"/>
                <a:ea typeface="Calibri"/>
                <a:cs typeface="Calibri"/>
                <a:sym typeface="Calibri"/>
              </a:rPr>
              <a:t> </a:t>
            </a:r>
            <a:r>
              <a:rPr lang="en-GB"/>
              <a:t>kilowatt hour</a:t>
            </a:r>
            <a:r>
              <a:rPr lang="en-GB" sz="1200">
                <a:solidFill>
                  <a:schemeClr val="dk1"/>
                </a:solidFill>
                <a:latin typeface="Calibri"/>
                <a:ea typeface="Calibri"/>
                <a:cs typeface="Calibri"/>
                <a:sym typeface="Calibri"/>
              </a:rPr>
              <a:t> of diesel can be converted to 1 </a:t>
            </a:r>
            <a:r>
              <a:rPr lang="en-GB"/>
              <a:t>kilowatt hour</a:t>
            </a:r>
            <a:r>
              <a:rPr lang="en-GB" sz="1200">
                <a:solidFill>
                  <a:schemeClr val="dk1"/>
                </a:solidFill>
                <a:latin typeface="Calibri"/>
                <a:ea typeface="Calibri"/>
                <a:cs typeface="Calibri"/>
                <a:sym typeface="Calibri"/>
              </a:rPr>
              <a:t> of electricity. The parameters in the table are important in the OnSSET model</a:t>
            </a:r>
            <a:r>
              <a:rPr lang="en-GB"/>
              <a:t>,</a:t>
            </a:r>
            <a:r>
              <a:rPr lang="en-GB" sz="1200">
                <a:solidFill>
                  <a:schemeClr val="dk1"/>
                </a:solidFill>
                <a:latin typeface="Calibri"/>
                <a:ea typeface="Calibri"/>
                <a:cs typeface="Calibri"/>
                <a:sym typeface="Calibri"/>
              </a:rPr>
              <a:t> as they are used to calculate the annual fuel cost. The diesel pump prices reflect the diesel price </a:t>
            </a:r>
            <a:r>
              <a:rPr lang="en-GB"/>
              <a:t>in</a:t>
            </a:r>
            <a:r>
              <a:rPr lang="en-GB" sz="1200">
                <a:solidFill>
                  <a:schemeClr val="dk1"/>
                </a:solidFill>
                <a:latin typeface="Calibri"/>
                <a:ea typeface="Calibri"/>
                <a:cs typeface="Calibri"/>
                <a:sym typeface="Calibri"/>
              </a:rPr>
              <a:t> the larger cities where we expect the cost to be lowest.</a:t>
            </a:r>
            <a:r>
              <a:rPr lang="en-GB"/>
              <a:t>  The advanced theory will continue in the next lecture and cover two more mini-lectures.</a:t>
            </a:r>
            <a:endParaRPr/>
          </a:p>
        </p:txBody>
      </p:sp>
      <p:sp>
        <p:nvSpPr>
          <p:cNvPr id="468" name="Google Shape;468;p25: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3: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In this lecture we will continue from the last lecture covering the discount rate</a:t>
            </a:r>
            <a:r>
              <a:rPr lang="en-GB"/>
              <a:t>.</a:t>
            </a:r>
            <a:r>
              <a:rPr lang="en-GB" sz="1200">
                <a:solidFill>
                  <a:schemeClr val="dk1"/>
                </a:solidFill>
                <a:latin typeface="Calibri"/>
                <a:ea typeface="Calibri"/>
                <a:cs typeface="Calibri"/>
                <a:sym typeface="Calibri"/>
              </a:rPr>
              <a:t> </a:t>
            </a:r>
            <a:r>
              <a:rPr lang="en-GB"/>
              <a:t>We shall consider the</a:t>
            </a:r>
            <a:r>
              <a:rPr lang="en-GB" sz="1200">
                <a:solidFill>
                  <a:schemeClr val="dk1"/>
                </a:solidFill>
                <a:latin typeface="Calibri"/>
                <a:ea typeface="Calibri"/>
                <a:cs typeface="Calibri"/>
                <a:sym typeface="Calibri"/>
              </a:rPr>
              <a:t> example of a small PV system and see how we calculate the </a:t>
            </a:r>
            <a:r>
              <a:rPr lang="en-GB"/>
              <a:t>L.C.O.E</a:t>
            </a:r>
            <a:r>
              <a:rPr lang="en-GB" sz="1200">
                <a:solidFill>
                  <a:schemeClr val="dk1"/>
                </a:solidFill>
                <a:latin typeface="Calibri"/>
                <a:ea typeface="Calibri"/>
                <a:cs typeface="Calibri"/>
                <a:sym typeface="Calibri"/>
              </a:rPr>
              <a:t>. This is a system that is designed to deliver electricity for a few light bulbs and maybe phone charging. In the multi-tier framework it would correspond to a Tier 1 system. We have a 17 </a:t>
            </a:r>
            <a:r>
              <a:rPr lang="en-GB"/>
              <a:t>watt</a:t>
            </a:r>
            <a:r>
              <a:rPr lang="en-GB" sz="1200">
                <a:solidFill>
                  <a:schemeClr val="dk1"/>
                </a:solidFill>
                <a:latin typeface="Calibri"/>
                <a:ea typeface="Calibri"/>
                <a:cs typeface="Calibri"/>
                <a:sym typeface="Calibri"/>
              </a:rPr>
              <a:t> system and an investment cost of 130 </a:t>
            </a:r>
            <a:r>
              <a:rPr lang="en-GB"/>
              <a:t>U.S</a:t>
            </a:r>
            <a:r>
              <a:rPr lang="en-GB" sz="1200">
                <a:solidFill>
                  <a:schemeClr val="dk1"/>
                </a:solidFill>
                <a:latin typeface="Calibri"/>
                <a:ea typeface="Calibri"/>
                <a:cs typeface="Calibri"/>
                <a:sym typeface="Calibri"/>
              </a:rPr>
              <a:t> dollars</a:t>
            </a:r>
            <a:r>
              <a:rPr lang="en-GB"/>
              <a:t>.</a:t>
            </a:r>
            <a:r>
              <a:rPr lang="en-GB" sz="1200">
                <a:solidFill>
                  <a:schemeClr val="dk1"/>
                </a:solidFill>
                <a:latin typeface="Calibri"/>
                <a:ea typeface="Calibri"/>
                <a:cs typeface="Calibri"/>
                <a:sym typeface="Calibri"/>
              </a:rPr>
              <a:t> </a:t>
            </a:r>
            <a:r>
              <a:rPr lang="en-GB"/>
              <a:t>This</a:t>
            </a:r>
            <a:r>
              <a:rPr lang="en-GB" sz="1200">
                <a:solidFill>
                  <a:schemeClr val="dk1"/>
                </a:solidFill>
                <a:latin typeface="Calibri"/>
                <a:ea typeface="Calibri"/>
                <a:cs typeface="Calibri"/>
                <a:sym typeface="Calibri"/>
              </a:rPr>
              <a:t> system is expected to generate about 35 </a:t>
            </a:r>
            <a:r>
              <a:rPr lang="en-GB"/>
              <a:t>kilowatt hour</a:t>
            </a:r>
            <a:r>
              <a:rPr lang="en-GB" sz="1200">
                <a:solidFill>
                  <a:schemeClr val="dk1"/>
                </a:solidFill>
                <a:latin typeface="Calibri"/>
                <a:ea typeface="Calibri"/>
                <a:cs typeface="Calibri"/>
                <a:sym typeface="Calibri"/>
              </a:rPr>
              <a:t> per year.</a:t>
            </a:r>
            <a:r>
              <a:rPr lang="en-GB"/>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We also have some running operation and maintenance</a:t>
            </a:r>
            <a:r>
              <a:rPr lang="en-GB"/>
              <a:t> </a:t>
            </a:r>
            <a:r>
              <a:rPr lang="en-GB" sz="1200">
                <a:solidFill>
                  <a:schemeClr val="dk1"/>
                </a:solidFill>
                <a:latin typeface="Calibri"/>
                <a:ea typeface="Calibri"/>
                <a:cs typeface="Calibri"/>
                <a:sym typeface="Calibri"/>
              </a:rPr>
              <a:t> </a:t>
            </a:r>
            <a:r>
              <a:rPr lang="en-GB"/>
              <a:t>(or O&amp;M) costs</a:t>
            </a:r>
            <a:r>
              <a:rPr lang="en-GB" sz="1200">
                <a:solidFill>
                  <a:schemeClr val="dk1"/>
                </a:solidFill>
                <a:latin typeface="Calibri"/>
                <a:ea typeface="Calibri"/>
                <a:cs typeface="Calibri"/>
                <a:sym typeface="Calibri"/>
              </a:rPr>
              <a:t> to make sure that the system runs well (there might be some need to replace batteries during the </a:t>
            </a:r>
            <a:r>
              <a:rPr lang="en-GB"/>
              <a:t>lifetime</a:t>
            </a:r>
            <a:r>
              <a:rPr lang="en-GB" sz="1200">
                <a:solidFill>
                  <a:schemeClr val="dk1"/>
                </a:solidFill>
                <a:latin typeface="Calibri"/>
                <a:ea typeface="Calibri"/>
                <a:cs typeface="Calibri"/>
                <a:sym typeface="Calibri"/>
              </a:rPr>
              <a:t>). In this example, O&amp;M are on average, two dollars per year. </a:t>
            </a:r>
            <a:r>
              <a:rPr lang="en-GB"/>
              <a:t>PV panels</a:t>
            </a:r>
            <a:r>
              <a:rPr lang="en-GB" sz="1200">
                <a:solidFill>
                  <a:schemeClr val="dk1"/>
                </a:solidFill>
                <a:latin typeface="Calibri"/>
                <a:ea typeface="Calibri"/>
                <a:cs typeface="Calibri"/>
                <a:sym typeface="Calibri"/>
              </a:rPr>
              <a:t> </a:t>
            </a:r>
            <a:r>
              <a:rPr lang="en-GB"/>
              <a:t>harness</a:t>
            </a:r>
            <a:r>
              <a:rPr lang="en-GB" sz="1200">
                <a:solidFill>
                  <a:schemeClr val="dk1"/>
                </a:solidFill>
                <a:latin typeface="Calibri"/>
                <a:ea typeface="Calibri"/>
                <a:cs typeface="Calibri"/>
                <a:sym typeface="Calibri"/>
              </a:rPr>
              <a:t> a renewable resource </a:t>
            </a:r>
            <a:r>
              <a:rPr lang="en-GB"/>
              <a:t>and there are</a:t>
            </a:r>
            <a:r>
              <a:rPr lang="en-GB" sz="1200">
                <a:solidFill>
                  <a:schemeClr val="dk1"/>
                </a:solidFill>
                <a:latin typeface="Calibri"/>
                <a:ea typeface="Calibri"/>
                <a:cs typeface="Calibri"/>
                <a:sym typeface="Calibri"/>
              </a:rPr>
              <a:t> no fuel costs (the sun is free</a:t>
            </a:r>
            <a:r>
              <a:rPr lang="en-GB"/>
              <a:t>). </a:t>
            </a:r>
            <a:r>
              <a:rPr lang="en-GB" sz="1200">
                <a:solidFill>
                  <a:schemeClr val="dk1"/>
                </a:solidFill>
                <a:latin typeface="Calibri"/>
                <a:ea typeface="Calibri"/>
                <a:cs typeface="Calibri"/>
                <a:sym typeface="Calibri"/>
              </a:rPr>
              <a:t>We are also considering a discount rate of 10 percent, and we expect this system to be able to generate electricity for about 20 years.</a:t>
            </a:r>
            <a:r>
              <a:rPr lang="en-GB"/>
              <a:t> </a:t>
            </a:r>
            <a:endParaRPr/>
          </a:p>
        </p:txBody>
      </p:sp>
      <p:sp>
        <p:nvSpPr>
          <p:cNvPr id="192" name="Google Shape;192;p3: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If we look at what we call a year zero, this is the year we invest in our PV system. We will look first at the investment cost, operation and maintenance costs</a:t>
            </a:r>
            <a:r>
              <a:rPr lang="en-GB"/>
              <a:t>,</a:t>
            </a:r>
            <a:r>
              <a:rPr lang="en-GB" sz="1200">
                <a:solidFill>
                  <a:schemeClr val="dk1"/>
                </a:solidFill>
                <a:latin typeface="Calibri"/>
                <a:ea typeface="Calibri"/>
                <a:cs typeface="Calibri"/>
                <a:sym typeface="Calibri"/>
              </a:rPr>
              <a:t> and fuel cost which we are dividing by 10 percent discount rate to the power of the year (</a:t>
            </a:r>
            <a:r>
              <a:rPr lang="en-GB"/>
              <a:t>as shown in the red</a:t>
            </a:r>
            <a:r>
              <a:rPr lang="en-GB" sz="1200">
                <a:solidFill>
                  <a:schemeClr val="dk1"/>
                </a:solidFill>
                <a:latin typeface="Calibri"/>
                <a:ea typeface="Calibri"/>
                <a:cs typeface="Calibri"/>
                <a:sym typeface="Calibri"/>
              </a:rPr>
              <a:t> square).</a:t>
            </a:r>
            <a:r>
              <a:rPr lang="en-GB"/>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 this year </a:t>
            </a:r>
            <a:r>
              <a:rPr lang="en-GB"/>
              <a:t>zero, the</a:t>
            </a:r>
            <a:r>
              <a:rPr lang="en-GB" sz="1200">
                <a:solidFill>
                  <a:schemeClr val="dk1"/>
                </a:solidFill>
                <a:latin typeface="Calibri"/>
                <a:ea typeface="Calibri"/>
                <a:cs typeface="Calibri"/>
                <a:sym typeface="Calibri"/>
              </a:rPr>
              <a:t> investment cost is 130 dollars</a:t>
            </a:r>
            <a:r>
              <a:rPr lang="en-GB"/>
              <a:t>,</a:t>
            </a:r>
            <a:r>
              <a:rPr lang="en-GB" sz="1200">
                <a:solidFill>
                  <a:schemeClr val="dk1"/>
                </a:solidFill>
                <a:latin typeface="Calibri"/>
                <a:ea typeface="Calibri"/>
                <a:cs typeface="Calibri"/>
                <a:sym typeface="Calibri"/>
              </a:rPr>
              <a:t> and there </a:t>
            </a:r>
            <a:r>
              <a:rPr lang="en-GB"/>
              <a:t>are</a:t>
            </a:r>
            <a:r>
              <a:rPr lang="en-GB" sz="1200">
                <a:solidFill>
                  <a:schemeClr val="dk1"/>
                </a:solidFill>
                <a:latin typeface="Calibri"/>
                <a:ea typeface="Calibri"/>
                <a:cs typeface="Calibri"/>
                <a:sym typeface="Calibri"/>
              </a:rPr>
              <a:t> no operation and maintenance or fuel costs yet. In the denominator we have (1 + 0.1) which was the discount rate, then to the power of the year which in this case is zero. This means we have 130 + zero + zero, which is 130 divided by (1 + 0.1) to the power of 0 which is 1. The discounted costs in year zero </a:t>
            </a:r>
            <a:r>
              <a:rPr lang="en-GB"/>
              <a:t>are, therefore,</a:t>
            </a:r>
            <a:r>
              <a:rPr lang="en-GB" sz="1200">
                <a:solidFill>
                  <a:schemeClr val="dk1"/>
                </a:solidFill>
                <a:latin typeface="Calibri"/>
                <a:ea typeface="Calibri"/>
                <a:cs typeface="Calibri"/>
                <a:sym typeface="Calibri"/>
              </a:rPr>
              <a:t> 130 dollars (</a:t>
            </a:r>
            <a:r>
              <a:rPr lang="en-GB"/>
              <a:t>as shown in the red</a:t>
            </a:r>
            <a:r>
              <a:rPr lang="en-GB" sz="1200">
                <a:solidFill>
                  <a:schemeClr val="dk1"/>
                </a:solidFill>
                <a:latin typeface="Calibri"/>
                <a:ea typeface="Calibri"/>
                <a:cs typeface="Calibri"/>
                <a:sym typeface="Calibri"/>
              </a:rPr>
              <a:t> square). If we look at the electricity generation in the blue square we assume that in year zero there is no electricity generation yet. </a:t>
            </a:r>
            <a:r>
              <a:rPr lang="en-GB"/>
              <a:t>We </a:t>
            </a:r>
            <a:r>
              <a:rPr lang="en-GB" sz="1200">
                <a:solidFill>
                  <a:schemeClr val="dk1"/>
                </a:solidFill>
                <a:latin typeface="Calibri"/>
                <a:ea typeface="Calibri"/>
                <a:cs typeface="Calibri"/>
                <a:sym typeface="Calibri"/>
              </a:rPr>
              <a:t>also need to discount the generation leading to the operation of (1 + 0.1) to the power of zero which is 0 kWh.</a:t>
            </a:r>
            <a:r>
              <a:rPr lang="en-GB"/>
              <a:t> Although, discounting the generation of electricity seems inconceivable from a physical point of view, the electricity generation corresponds to the earnings from the sales of electricity. The farther the earnings are from the present the lower the cash value.</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a:p>
        </p:txBody>
      </p:sp>
      <p:sp>
        <p:nvSpPr>
          <p:cNvPr id="202" name="Google Shape;202;p4: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5: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If we now move into year one, the first year the system is operating, we </a:t>
            </a:r>
            <a:r>
              <a:rPr lang="en-GB"/>
              <a:t>do not </a:t>
            </a:r>
            <a:r>
              <a:rPr lang="en-GB" sz="1200">
                <a:solidFill>
                  <a:schemeClr val="dk1"/>
                </a:solidFill>
                <a:latin typeface="Calibri"/>
                <a:ea typeface="Calibri"/>
                <a:cs typeface="Calibri"/>
                <a:sym typeface="Calibri"/>
              </a:rPr>
              <a:t>have any more investment costs (</a:t>
            </a:r>
            <a:r>
              <a:rPr lang="en-GB"/>
              <a:t>or I</a:t>
            </a:r>
            <a:r>
              <a:rPr lang="en-GB" sz="1200">
                <a:solidFill>
                  <a:schemeClr val="dk1"/>
                </a:solidFill>
                <a:latin typeface="Calibri"/>
                <a:ea typeface="Calibri"/>
                <a:cs typeface="Calibri"/>
                <a:sym typeface="Calibri"/>
              </a:rPr>
              <a:t>), as we already invested in year zero. </a:t>
            </a:r>
            <a:r>
              <a:rPr lang="en-GB"/>
              <a:t>Therefore, the</a:t>
            </a:r>
            <a:r>
              <a:rPr lang="en-GB" sz="1200">
                <a:solidFill>
                  <a:schemeClr val="dk1"/>
                </a:solidFill>
                <a:latin typeface="Calibri"/>
                <a:ea typeface="Calibri"/>
                <a:cs typeface="Calibri"/>
                <a:sym typeface="Calibri"/>
              </a:rPr>
              <a:t> investment cost is zero</a:t>
            </a:r>
            <a:r>
              <a:rPr lang="en-GB"/>
              <a:t>.</a:t>
            </a:r>
            <a:r>
              <a:rPr lang="en-GB" sz="1200">
                <a:solidFill>
                  <a:schemeClr val="dk1"/>
                </a:solidFill>
                <a:latin typeface="Calibri"/>
                <a:ea typeface="Calibri"/>
                <a:cs typeface="Calibri"/>
                <a:sym typeface="Calibri"/>
              </a:rPr>
              <a:t> </a:t>
            </a:r>
            <a:r>
              <a:rPr lang="en-GB"/>
              <a:t>However, we</a:t>
            </a:r>
            <a:r>
              <a:rPr lang="en-GB" sz="1200">
                <a:solidFill>
                  <a:schemeClr val="dk1"/>
                </a:solidFill>
                <a:latin typeface="Calibri"/>
                <a:ea typeface="Calibri"/>
                <a:cs typeface="Calibri"/>
                <a:sym typeface="Calibri"/>
              </a:rPr>
              <a:t> </a:t>
            </a:r>
            <a:r>
              <a:rPr lang="en-GB"/>
              <a:t>now </a:t>
            </a:r>
            <a:r>
              <a:rPr lang="en-GB" sz="1200">
                <a:solidFill>
                  <a:schemeClr val="dk1"/>
                </a:solidFill>
                <a:latin typeface="Calibri"/>
                <a:ea typeface="Calibri"/>
                <a:cs typeface="Calibri"/>
                <a:sym typeface="Calibri"/>
              </a:rPr>
              <a:t>have two dollars of operation and maintenance costs every year. We </a:t>
            </a:r>
            <a:r>
              <a:rPr lang="en-GB"/>
              <a:t>still do not</a:t>
            </a:r>
            <a:r>
              <a:rPr lang="en-GB" sz="1200">
                <a:solidFill>
                  <a:schemeClr val="dk1"/>
                </a:solidFill>
                <a:latin typeface="Calibri"/>
                <a:ea typeface="Calibri"/>
                <a:cs typeface="Calibri"/>
                <a:sym typeface="Calibri"/>
              </a:rPr>
              <a:t> have any fuel costs as the solar resource is free, meaning F is zero. In total the costs are two dollars. We still discount it for one year meaning we have (1 + 0.1) (</a:t>
            </a:r>
            <a:r>
              <a:rPr lang="en-GB"/>
              <a:t>that is, 1</a:t>
            </a:r>
            <a:r>
              <a:rPr lang="en-GB" sz="1200">
                <a:solidFill>
                  <a:schemeClr val="dk1"/>
                </a:solidFill>
                <a:latin typeface="Calibri"/>
                <a:ea typeface="Calibri"/>
                <a:cs typeface="Calibri"/>
                <a:sym typeface="Calibri"/>
              </a:rPr>
              <a:t> +10 % discount rate) to the power of one. We have 2 divided by 1.1 which means the discounted costs are 1.82 dollars. Next we look at the generation. In our system we have a generation of 35 </a:t>
            </a:r>
            <a:r>
              <a:rPr lang="en-GB"/>
              <a:t>kilowatt hour</a:t>
            </a:r>
            <a:r>
              <a:rPr lang="en-GB" sz="1200">
                <a:solidFill>
                  <a:schemeClr val="dk1"/>
                </a:solidFill>
                <a:latin typeface="Calibri"/>
                <a:ea typeface="Calibri"/>
                <a:cs typeface="Calibri"/>
                <a:sym typeface="Calibri"/>
              </a:rPr>
              <a:t> every year. Discounting 35 </a:t>
            </a:r>
            <a:r>
              <a:rPr lang="en-GB"/>
              <a:t>kilowatt hour</a:t>
            </a:r>
            <a:r>
              <a:rPr lang="en-GB" sz="1200">
                <a:solidFill>
                  <a:schemeClr val="dk1"/>
                </a:solidFill>
                <a:latin typeface="Calibri"/>
                <a:ea typeface="Calibri"/>
                <a:cs typeface="Calibri"/>
                <a:sym typeface="Calibri"/>
              </a:rPr>
              <a:t> by 1.1 leads to 31.82 </a:t>
            </a:r>
            <a:r>
              <a:rPr lang="en-GB"/>
              <a:t>kilowatt hour</a:t>
            </a:r>
            <a:r>
              <a:rPr lang="en-GB" sz="1200">
                <a:solidFill>
                  <a:schemeClr val="dk1"/>
                </a:solidFill>
                <a:latin typeface="Calibri"/>
                <a:ea typeface="Calibri"/>
                <a:cs typeface="Calibri"/>
                <a:sym typeface="Calibri"/>
              </a:rPr>
              <a:t> of discounted generation.</a:t>
            </a:r>
            <a:r>
              <a:rPr lang="en-GB"/>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These are the costs and the generation in the first in year. </a:t>
            </a:r>
            <a:endParaRPr/>
          </a:p>
        </p:txBody>
      </p:sp>
      <p:sp>
        <p:nvSpPr>
          <p:cNvPr id="220" name="Google Shape;220;p5: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6: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6: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We then follow the same process for year two. We have zero investment, two dollars operation and maintenance cost</a:t>
            </a:r>
            <a:r>
              <a:rPr lang="en-GB"/>
              <a:t>,</a:t>
            </a:r>
            <a:r>
              <a:rPr lang="en-GB" sz="1200">
                <a:solidFill>
                  <a:schemeClr val="dk1"/>
                </a:solidFill>
                <a:latin typeface="Calibri"/>
                <a:ea typeface="Calibri"/>
                <a:cs typeface="Calibri"/>
                <a:sym typeface="Calibri"/>
              </a:rPr>
              <a:t> and zero dollars in fuel costs. We discount this cost for two years which means divide it by 1.21. The costs for year two is</a:t>
            </a:r>
            <a:r>
              <a:rPr lang="en-GB"/>
              <a:t>, therefore,</a:t>
            </a:r>
            <a:r>
              <a:rPr lang="en-GB" sz="1200">
                <a:solidFill>
                  <a:schemeClr val="dk1"/>
                </a:solidFill>
                <a:latin typeface="Calibri"/>
                <a:ea typeface="Calibri"/>
                <a:cs typeface="Calibri"/>
                <a:sym typeface="Calibri"/>
              </a:rPr>
              <a:t> 1.65 </a:t>
            </a:r>
            <a:r>
              <a:rPr lang="en-GB"/>
              <a:t>U.S dollars</a:t>
            </a:r>
            <a:r>
              <a:rPr lang="en-GB" sz="1200">
                <a:solidFill>
                  <a:schemeClr val="dk1"/>
                </a:solidFill>
                <a:latin typeface="Calibri"/>
                <a:ea typeface="Calibri"/>
                <a:cs typeface="Calibri"/>
                <a:sym typeface="Calibri"/>
              </a:rPr>
              <a:t> in </a:t>
            </a:r>
            <a:r>
              <a:rPr lang="en-GB"/>
              <a:t>today's</a:t>
            </a:r>
            <a:r>
              <a:rPr lang="en-GB" sz="1200">
                <a:solidFill>
                  <a:schemeClr val="dk1"/>
                </a:solidFill>
                <a:latin typeface="Calibri"/>
                <a:ea typeface="Calibri"/>
                <a:cs typeface="Calibri"/>
                <a:sym typeface="Calibri"/>
              </a:rPr>
              <a:t> value. Similarly for the electricity generation, we have 35 kilowatt hours of generation discounted for two years, which is the factor 1.21</a:t>
            </a:r>
            <a:r>
              <a:rPr lang="en-GB"/>
              <a:t>.</a:t>
            </a:r>
            <a:r>
              <a:rPr lang="en-GB" sz="1200">
                <a:solidFill>
                  <a:schemeClr val="dk1"/>
                </a:solidFill>
                <a:latin typeface="Calibri"/>
                <a:ea typeface="Calibri"/>
                <a:cs typeface="Calibri"/>
                <a:sym typeface="Calibri"/>
              </a:rPr>
              <a:t> </a:t>
            </a:r>
            <a:r>
              <a:rPr lang="en-GB"/>
              <a:t>This</a:t>
            </a:r>
            <a:r>
              <a:rPr lang="en-GB" sz="1200">
                <a:solidFill>
                  <a:schemeClr val="dk1"/>
                </a:solidFill>
                <a:latin typeface="Calibri"/>
                <a:ea typeface="Calibri"/>
                <a:cs typeface="Calibri"/>
                <a:sym typeface="Calibri"/>
              </a:rPr>
              <a:t> is 28.9 </a:t>
            </a:r>
            <a:r>
              <a:rPr lang="en-GB"/>
              <a:t>kilowatt hours</a:t>
            </a:r>
            <a:r>
              <a:rPr lang="en-GB" sz="1200">
                <a:solidFill>
                  <a:schemeClr val="dk1"/>
                </a:solidFill>
                <a:latin typeface="Calibri"/>
                <a:ea typeface="Calibri"/>
                <a:cs typeface="Calibri"/>
                <a:sym typeface="Calibri"/>
              </a:rPr>
              <a:t> for year two.</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38" name="Google Shape;238;p6: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7: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We keep doing this for all years and then we can either calculate the </a:t>
            </a:r>
            <a:r>
              <a:rPr lang="en-GB"/>
              <a:t>L.C.O.E</a:t>
            </a:r>
            <a:r>
              <a:rPr lang="en-GB" sz="1200">
                <a:solidFill>
                  <a:schemeClr val="dk1"/>
                </a:solidFill>
                <a:latin typeface="Calibri"/>
                <a:ea typeface="Calibri"/>
                <a:cs typeface="Calibri"/>
                <a:sym typeface="Calibri"/>
              </a:rPr>
              <a:t> based on the technology lifetime</a:t>
            </a:r>
            <a:r>
              <a:rPr lang="en-GB"/>
              <a:t>, that is, the</a:t>
            </a:r>
            <a:r>
              <a:rPr lang="en-GB" sz="1200">
                <a:solidFill>
                  <a:schemeClr val="dk1"/>
                </a:solidFill>
                <a:latin typeface="Calibri"/>
                <a:ea typeface="Calibri"/>
                <a:cs typeface="Calibri"/>
                <a:sym typeface="Calibri"/>
              </a:rPr>
              <a:t> 20 years the technology is expected to generate electricity. Or we can calculate the </a:t>
            </a:r>
            <a:r>
              <a:rPr lang="en-GB"/>
              <a:t>L.C.O.E</a:t>
            </a:r>
            <a:r>
              <a:rPr lang="en-GB" sz="1200">
                <a:solidFill>
                  <a:schemeClr val="dk1"/>
                </a:solidFill>
                <a:latin typeface="Calibri"/>
                <a:ea typeface="Calibri"/>
                <a:cs typeface="Calibri"/>
                <a:sym typeface="Calibri"/>
              </a:rPr>
              <a:t> for the project lifetime. If we have a project that is only 15 years that means at the end of the project lifetime the system still has five years left that it can generate electricity</a:t>
            </a:r>
            <a:r>
              <a:rPr lang="en-GB"/>
              <a:t>.</a:t>
            </a:r>
            <a:r>
              <a:rPr lang="en-GB" sz="1200">
                <a:solidFill>
                  <a:schemeClr val="dk1"/>
                </a:solidFill>
                <a:latin typeface="Calibri"/>
                <a:ea typeface="Calibri"/>
                <a:cs typeface="Calibri"/>
                <a:sym typeface="Calibri"/>
              </a:rPr>
              <a:t> </a:t>
            </a:r>
            <a:r>
              <a:rPr lang="en-GB"/>
              <a:t>To offset this, we</a:t>
            </a:r>
            <a:r>
              <a:rPr lang="en-GB" sz="1200">
                <a:solidFill>
                  <a:schemeClr val="dk1"/>
                </a:solidFill>
                <a:latin typeface="Calibri"/>
                <a:ea typeface="Calibri"/>
                <a:cs typeface="Calibri"/>
                <a:sym typeface="Calibri"/>
              </a:rPr>
              <a:t> can account for something called a salvage cost. The salvage cost represents the remaining value of this system.</a:t>
            </a:r>
            <a:r>
              <a:rPr lang="en-GB"/>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 the OnSSET tool we approximate the salvage cost as the investment costs of the technology</a:t>
            </a:r>
            <a:r>
              <a:rPr lang="en-GB"/>
              <a:t>,</a:t>
            </a:r>
            <a:r>
              <a:rPr lang="en-GB" sz="1200">
                <a:solidFill>
                  <a:schemeClr val="dk1"/>
                </a:solidFill>
                <a:latin typeface="Calibri"/>
                <a:ea typeface="Calibri"/>
                <a:cs typeface="Calibri"/>
                <a:sym typeface="Calibri"/>
              </a:rPr>
              <a:t> multiplied by the remaining technology </a:t>
            </a:r>
            <a:r>
              <a:rPr lang="en-GB"/>
              <a:t>lifetime,</a:t>
            </a:r>
            <a:r>
              <a:rPr lang="en-GB" sz="1200">
                <a:solidFill>
                  <a:schemeClr val="dk1"/>
                </a:solidFill>
                <a:latin typeface="Calibri"/>
                <a:ea typeface="Calibri"/>
                <a:cs typeface="Calibri"/>
                <a:sym typeface="Calibri"/>
              </a:rPr>
              <a:t> divided by the expected technology life. If we have investment costs of 130 dollars</a:t>
            </a:r>
            <a:r>
              <a:rPr lang="en-GB"/>
              <a:t>,</a:t>
            </a:r>
            <a:r>
              <a:rPr lang="en-GB" sz="1200">
                <a:solidFill>
                  <a:schemeClr val="dk1"/>
                </a:solidFill>
                <a:latin typeface="Calibri"/>
                <a:ea typeface="Calibri"/>
                <a:cs typeface="Calibri"/>
                <a:sym typeface="Calibri"/>
              </a:rPr>
              <a:t> the project </a:t>
            </a:r>
            <a:r>
              <a:rPr lang="en-GB"/>
              <a:t>lifetime</a:t>
            </a:r>
            <a:r>
              <a:rPr lang="en-GB" sz="1200">
                <a:solidFill>
                  <a:schemeClr val="dk1"/>
                </a:solidFill>
                <a:latin typeface="Calibri"/>
                <a:ea typeface="Calibri"/>
                <a:cs typeface="Calibri"/>
                <a:sym typeface="Calibri"/>
              </a:rPr>
              <a:t> is 15 years</a:t>
            </a:r>
            <a:r>
              <a:rPr lang="en-GB"/>
              <a:t>,</a:t>
            </a:r>
            <a:r>
              <a:rPr lang="en-GB" sz="1200">
                <a:solidFill>
                  <a:schemeClr val="dk1"/>
                </a:solidFill>
                <a:latin typeface="Calibri"/>
                <a:ea typeface="Calibri"/>
                <a:cs typeface="Calibri"/>
                <a:sym typeface="Calibri"/>
              </a:rPr>
              <a:t> and </a:t>
            </a:r>
            <a:r>
              <a:rPr lang="en-GB"/>
              <a:t>the</a:t>
            </a:r>
            <a:r>
              <a:rPr lang="en-GB" sz="1200">
                <a:solidFill>
                  <a:schemeClr val="dk1"/>
                </a:solidFill>
                <a:latin typeface="Calibri"/>
                <a:ea typeface="Calibri"/>
                <a:cs typeface="Calibri"/>
                <a:sym typeface="Calibri"/>
              </a:rPr>
              <a:t> </a:t>
            </a:r>
            <a:r>
              <a:rPr lang="en-GB"/>
              <a:t>expected</a:t>
            </a:r>
            <a:r>
              <a:rPr lang="en-GB" sz="1200">
                <a:solidFill>
                  <a:schemeClr val="dk1"/>
                </a:solidFill>
                <a:latin typeface="Calibri"/>
                <a:ea typeface="Calibri"/>
                <a:cs typeface="Calibri"/>
                <a:sym typeface="Calibri"/>
              </a:rPr>
              <a:t> </a:t>
            </a:r>
            <a:r>
              <a:rPr lang="en-GB"/>
              <a:t>lifetime of the</a:t>
            </a:r>
            <a:r>
              <a:rPr lang="en-GB" sz="1200">
                <a:solidFill>
                  <a:schemeClr val="dk1"/>
                </a:solidFill>
                <a:latin typeface="Calibri"/>
                <a:ea typeface="Calibri"/>
                <a:cs typeface="Calibri"/>
                <a:sym typeface="Calibri"/>
              </a:rPr>
              <a:t> technology </a:t>
            </a:r>
            <a:r>
              <a:rPr lang="en-GB"/>
              <a:t>is</a:t>
            </a:r>
            <a:r>
              <a:rPr lang="en-GB" sz="1200">
                <a:solidFill>
                  <a:schemeClr val="dk1"/>
                </a:solidFill>
                <a:latin typeface="Calibri"/>
                <a:ea typeface="Calibri"/>
                <a:cs typeface="Calibri"/>
                <a:sym typeface="Calibri"/>
              </a:rPr>
              <a:t> 20 years, </a:t>
            </a:r>
            <a:r>
              <a:rPr lang="en-GB"/>
              <a:t>then we</a:t>
            </a:r>
            <a:r>
              <a:rPr lang="en-GB" sz="1200">
                <a:solidFill>
                  <a:schemeClr val="dk1"/>
                </a:solidFill>
                <a:latin typeface="Calibri"/>
                <a:ea typeface="Calibri"/>
                <a:cs typeface="Calibri"/>
                <a:sym typeface="Calibri"/>
              </a:rPr>
              <a:t> know at the end of the product life we still have 5 more years of technology lifetime left. This leads to 5 divided by 20 times the investment cost, which is the value that is left in the system</a:t>
            </a:r>
            <a:r>
              <a:rPr lang="en-GB"/>
              <a:t>. This comes to</a:t>
            </a:r>
            <a:r>
              <a:rPr lang="en-GB" sz="1200">
                <a:solidFill>
                  <a:schemeClr val="dk1"/>
                </a:solidFill>
                <a:latin typeface="Calibri"/>
                <a:ea typeface="Calibri"/>
                <a:cs typeface="Calibri"/>
                <a:sym typeface="Calibri"/>
              </a:rPr>
              <a:t> 32.5 dollars. We can enter the salvage costs in our </a:t>
            </a:r>
            <a:r>
              <a:rPr lang="en-GB"/>
              <a:t>L.C.O.E</a:t>
            </a:r>
            <a:r>
              <a:rPr lang="en-GB" sz="1200">
                <a:solidFill>
                  <a:schemeClr val="dk1"/>
                </a:solidFill>
                <a:latin typeface="Calibri"/>
                <a:ea typeface="Calibri"/>
                <a:cs typeface="Calibri"/>
                <a:sym typeface="Calibri"/>
              </a:rPr>
              <a:t> formula as a negative investment cost. Note that this is a simplified version to calculate the salvage cost, in some cases the system costs might decrease faster or slower</a:t>
            </a:r>
            <a:r>
              <a:rPr lang="en-GB"/>
              <a:t> over the course of a technology's lifetime</a:t>
            </a:r>
            <a:r>
              <a:rPr lang="en-GB" sz="1200">
                <a:solidFill>
                  <a:schemeClr val="dk1"/>
                </a:solidFill>
                <a:latin typeface="Calibri"/>
                <a:ea typeface="Calibri"/>
                <a:cs typeface="Calibri"/>
                <a:sym typeface="Calibri"/>
              </a:rPr>
              <a:t>.</a:t>
            </a:r>
            <a:endParaRPr/>
          </a:p>
        </p:txBody>
      </p:sp>
      <p:sp>
        <p:nvSpPr>
          <p:cNvPr id="255" name="Google Shape;255;p7: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9:notes"/>
          <p:cNvSpPr/>
          <p:nvPr>
            <p:ph idx="2" type="sldImg"/>
          </p:nvPr>
        </p:nvSpPr>
        <p:spPr>
          <a:xfrm>
            <a:off x="482600"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9:notes"/>
          <p:cNvSpPr txBox="1"/>
          <p:nvPr>
            <p:ph idx="1" type="body"/>
          </p:nvPr>
        </p:nvSpPr>
        <p:spPr>
          <a:xfrm>
            <a:off x="710407" y="4925407"/>
            <a:ext cx="5683250" cy="4029880"/>
          </a:xfrm>
          <a:prstGeom prst="rect">
            <a:avLst/>
          </a:prstGeom>
          <a:noFill/>
          <a:ln>
            <a:noFill/>
          </a:ln>
        </p:spPr>
        <p:txBody>
          <a:bodyPr anchorCtr="0" anchor="t" bIns="49525" lIns="99075" spcFirstLastPara="1" rIns="99075" wrap="square" tIns="495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We now continue our </a:t>
            </a:r>
            <a:r>
              <a:rPr lang="en-GB"/>
              <a:t>L.C.O.E</a:t>
            </a:r>
            <a:r>
              <a:rPr lang="en-GB" sz="1200">
                <a:solidFill>
                  <a:schemeClr val="dk1"/>
                </a:solidFill>
                <a:latin typeface="Calibri"/>
                <a:ea typeface="Calibri"/>
                <a:cs typeface="Calibri"/>
                <a:sym typeface="Calibri"/>
              </a:rPr>
              <a:t> calculation for year 15, which was the end of our project life. The system will have a salvage cost as the technical </a:t>
            </a:r>
            <a:r>
              <a:rPr lang="en-GB"/>
              <a:t>lifetime </a:t>
            </a:r>
            <a:r>
              <a:rPr lang="en-GB" sz="1200">
                <a:solidFill>
                  <a:schemeClr val="dk1"/>
                </a:solidFill>
                <a:latin typeface="Calibri"/>
                <a:ea typeface="Calibri"/>
                <a:cs typeface="Calibri"/>
                <a:sym typeface="Calibri"/>
              </a:rPr>
              <a:t>was 20 years. We enter this as 32.5 dollars. Now we have the final operation and maintenance costs of two dollars and no fuel costs. The total costs are </a:t>
            </a:r>
            <a:r>
              <a:rPr lang="en-GB"/>
              <a:t>minus 28.4</a:t>
            </a:r>
            <a:r>
              <a:rPr lang="en-GB" sz="1200">
                <a:solidFill>
                  <a:schemeClr val="dk1"/>
                </a:solidFill>
                <a:latin typeface="Calibri"/>
                <a:ea typeface="Calibri"/>
                <a:cs typeface="Calibri"/>
                <a:sym typeface="Calibri"/>
              </a:rPr>
              <a:t> dollars</a:t>
            </a:r>
            <a:r>
              <a:rPr lang="en-GB"/>
              <a:t>,</a:t>
            </a:r>
            <a:r>
              <a:rPr lang="en-GB" sz="1200">
                <a:solidFill>
                  <a:schemeClr val="dk1"/>
                </a:solidFill>
                <a:latin typeface="Calibri"/>
                <a:ea typeface="Calibri"/>
                <a:cs typeface="Calibri"/>
                <a:sym typeface="Calibri"/>
              </a:rPr>
              <a:t> divided by the discount factor in year 15 which is 4.18.</a:t>
            </a:r>
            <a:r>
              <a:rPr lang="en-GB"/>
              <a:t> </a:t>
            </a:r>
            <a:r>
              <a:rPr lang="en-GB" sz="1200">
                <a:solidFill>
                  <a:schemeClr val="dk1"/>
                </a:solidFill>
                <a:latin typeface="Calibri"/>
                <a:ea typeface="Calibri"/>
                <a:cs typeface="Calibri"/>
                <a:sym typeface="Calibri"/>
              </a:rPr>
              <a:t>The remaining cost is </a:t>
            </a:r>
            <a:r>
              <a:rPr lang="en-GB"/>
              <a:t>minus 6.79</a:t>
            </a:r>
            <a:r>
              <a:rPr lang="en-GB" sz="1200">
                <a:solidFill>
                  <a:schemeClr val="dk1"/>
                </a:solidFill>
                <a:latin typeface="Calibri"/>
                <a:ea typeface="Calibri"/>
                <a:cs typeface="Calibri"/>
                <a:sym typeface="Calibri"/>
              </a:rPr>
              <a:t> dollars</a:t>
            </a:r>
            <a:r>
              <a:rPr lang="en-GB"/>
              <a:t>.</a:t>
            </a:r>
            <a:r>
              <a:rPr lang="en-GB" sz="1200">
                <a:solidFill>
                  <a:schemeClr val="dk1"/>
                </a:solidFill>
                <a:latin typeface="Calibri"/>
                <a:ea typeface="Calibri"/>
                <a:cs typeface="Calibri"/>
                <a:sym typeface="Calibri"/>
              </a:rPr>
              <a:t> </a:t>
            </a:r>
            <a:r>
              <a:rPr lang="en-GB"/>
              <a:t>This</a:t>
            </a:r>
            <a:r>
              <a:rPr lang="en-GB" sz="1200">
                <a:solidFill>
                  <a:schemeClr val="dk1"/>
                </a:solidFill>
                <a:latin typeface="Calibri"/>
                <a:ea typeface="Calibri"/>
                <a:cs typeface="Calibri"/>
                <a:sym typeface="Calibri"/>
              </a:rPr>
              <a:t> means</a:t>
            </a:r>
            <a:r>
              <a:rPr lang="en-GB"/>
              <a:t> that</a:t>
            </a:r>
            <a:r>
              <a:rPr lang="en-GB" sz="1200">
                <a:solidFill>
                  <a:schemeClr val="dk1"/>
                </a:solidFill>
                <a:latin typeface="Calibri"/>
                <a:ea typeface="Calibri"/>
                <a:cs typeface="Calibri"/>
                <a:sym typeface="Calibri"/>
              </a:rPr>
              <a:t> in year 15, if we sell the system</a:t>
            </a:r>
            <a:r>
              <a:rPr lang="en-GB"/>
              <a:t>,</a:t>
            </a:r>
            <a:r>
              <a:rPr lang="en-GB" sz="1200">
                <a:solidFill>
                  <a:schemeClr val="dk1"/>
                </a:solidFill>
                <a:latin typeface="Calibri"/>
                <a:ea typeface="Calibri"/>
                <a:cs typeface="Calibri"/>
                <a:sym typeface="Calibri"/>
              </a:rPr>
              <a:t> we'll get back 6.79 </a:t>
            </a:r>
            <a:r>
              <a:rPr lang="en-GB"/>
              <a:t>U.S</a:t>
            </a:r>
            <a:r>
              <a:rPr lang="en-GB" sz="1200">
                <a:solidFill>
                  <a:schemeClr val="dk1"/>
                </a:solidFill>
                <a:latin typeface="Calibri"/>
                <a:ea typeface="Calibri"/>
                <a:cs typeface="Calibri"/>
                <a:sym typeface="Calibri"/>
              </a:rPr>
              <a:t> dollars </a:t>
            </a:r>
            <a:r>
              <a:rPr lang="en-GB"/>
              <a:t>in</a:t>
            </a:r>
            <a:r>
              <a:rPr lang="en-GB" sz="1200">
                <a:solidFill>
                  <a:schemeClr val="dk1"/>
                </a:solidFill>
                <a:latin typeface="Calibri"/>
                <a:ea typeface="Calibri"/>
                <a:cs typeface="Calibri"/>
                <a:sym typeface="Calibri"/>
              </a:rPr>
              <a:t> today's value. The electricity generation is 35 </a:t>
            </a:r>
            <a:r>
              <a:rPr lang="en-GB"/>
              <a:t>kilowatt hour</a:t>
            </a:r>
            <a:r>
              <a:rPr lang="en-GB" sz="1200">
                <a:solidFill>
                  <a:schemeClr val="dk1"/>
                </a:solidFill>
                <a:latin typeface="Calibri"/>
                <a:ea typeface="Calibri"/>
                <a:cs typeface="Calibri"/>
                <a:sym typeface="Calibri"/>
              </a:rPr>
              <a:t> divided by the discount factor for year 15,</a:t>
            </a:r>
            <a:r>
              <a:rPr lang="en-GB"/>
              <a:t> namely </a:t>
            </a:r>
            <a:r>
              <a:rPr lang="en-GB" sz="1200">
                <a:solidFill>
                  <a:schemeClr val="dk1"/>
                </a:solidFill>
                <a:latin typeface="Calibri"/>
                <a:ea typeface="Calibri"/>
                <a:cs typeface="Calibri"/>
                <a:sym typeface="Calibri"/>
              </a:rPr>
              <a:t>8.37 </a:t>
            </a:r>
            <a:r>
              <a:rPr lang="en-GB"/>
              <a:t>kilowatt hour</a:t>
            </a:r>
            <a:r>
              <a:rPr lang="en-GB" sz="1200">
                <a:solidFill>
                  <a:schemeClr val="dk1"/>
                </a:solidFill>
                <a:latin typeface="Calibri"/>
                <a:ea typeface="Calibri"/>
                <a:cs typeface="Calibri"/>
                <a:sym typeface="Calibri"/>
              </a:rPr>
              <a:t>.</a:t>
            </a:r>
            <a:r>
              <a:rPr lang="en-GB"/>
              <a:t> </a:t>
            </a:r>
            <a:endParaRPr sz="1200">
              <a:solidFill>
                <a:schemeClr val="dk1"/>
              </a:solidFill>
              <a:latin typeface="Calibri"/>
              <a:ea typeface="Calibri"/>
              <a:cs typeface="Calibri"/>
              <a:sym typeface="Calibri"/>
            </a:endParaRPr>
          </a:p>
        </p:txBody>
      </p:sp>
      <p:sp>
        <p:nvSpPr>
          <p:cNvPr id="272" name="Google Shape;272;p9:notes"/>
          <p:cNvSpPr txBox="1"/>
          <p:nvPr>
            <p:ph idx="12" type="sldNum"/>
          </p:nvPr>
        </p:nvSpPr>
        <p:spPr>
          <a:xfrm>
            <a:off x="4023992" y="9721107"/>
            <a:ext cx="3078427" cy="513507"/>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descr="A picture containing text&#10;&#10;Description automatically generated" id="16" name="Google Shape;16;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31"/>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8" name="Google Shape;18;p31"/>
          <p:cNvSpPr txBox="1"/>
          <p:nvPr>
            <p:ph type="title"/>
          </p:nvPr>
        </p:nvSpPr>
        <p:spPr>
          <a:xfrm>
            <a:off x="805249" y="4443413"/>
            <a:ext cx="5587313" cy="13250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1"/>
          <p:cNvSpPr txBox="1"/>
          <p:nvPr>
            <p:ph idx="1" type="body"/>
          </p:nvPr>
        </p:nvSpPr>
        <p:spPr>
          <a:xfrm>
            <a:off x="804863" y="4052888"/>
            <a:ext cx="5588000" cy="39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1" sz="1800">
                <a:solidFill>
                  <a:schemeClr val="lt1"/>
                </a:solidFill>
                <a:latin typeface="Open Sans ExtraBold"/>
                <a:ea typeface="Open Sans ExtraBold"/>
                <a:cs typeface="Open Sans ExtraBold"/>
                <a:sym typeface="Open Sans Extra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1"/>
          <p:cNvSpPr/>
          <p:nvPr>
            <p:ph idx="2" type="pic"/>
          </p:nvPr>
        </p:nvSpPr>
        <p:spPr>
          <a:xfrm>
            <a:off x="5183188" y="987425"/>
            <a:ext cx="6172200" cy="4873625"/>
          </a:xfrm>
          <a:prstGeom prst="rect">
            <a:avLst/>
          </a:prstGeom>
          <a:noFill/>
          <a:ln>
            <a:noFill/>
          </a:ln>
        </p:spPr>
      </p:sp>
      <p:sp>
        <p:nvSpPr>
          <p:cNvPr id="76" name="Google Shape;76;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sp>
        <p:nvSpPr>
          <p:cNvPr id="99" name="Google Shape;99;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1" name="Google Shape;10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5"/>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4" name="Google Shape;104;p45"/>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 name="Shape 105"/>
        <p:cNvGrpSpPr/>
        <p:nvPr/>
      </p:nvGrpSpPr>
      <p:grpSpPr>
        <a:xfrm>
          <a:off x="0" y="0"/>
          <a:ext cx="0" cy="0"/>
          <a:chOff x="0" y="0"/>
          <a:chExt cx="0" cy="0"/>
        </a:xfrm>
      </p:grpSpPr>
      <p:sp>
        <p:nvSpPr>
          <p:cNvPr id="106" name="Google Shape;106;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6"/>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4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4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 name="Shape 124"/>
        <p:cNvGrpSpPr/>
        <p:nvPr/>
      </p:nvGrpSpPr>
      <p:grpSpPr>
        <a:xfrm>
          <a:off x="0" y="0"/>
          <a:ext cx="0" cy="0"/>
          <a:chOff x="0" y="0"/>
          <a:chExt cx="0" cy="0"/>
        </a:xfrm>
      </p:grpSpPr>
      <p:sp>
        <p:nvSpPr>
          <p:cNvPr id="125" name="Google Shape;125;p4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4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4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32"/>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22" name="Google Shape;22;p3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2"/>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5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5" name="Google Shape;145;p5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6" name="Google Shape;146;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9" name="Shape 149"/>
        <p:cNvGrpSpPr/>
        <p:nvPr/>
      </p:nvGrpSpPr>
      <p:grpSpPr>
        <a:xfrm>
          <a:off x="0" y="0"/>
          <a:ext cx="0" cy="0"/>
          <a:chOff x="0" y="0"/>
          <a:chExt cx="0" cy="0"/>
        </a:xfrm>
      </p:grpSpPr>
      <p:sp>
        <p:nvSpPr>
          <p:cNvPr id="150" name="Google Shape;150;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53"/>
          <p:cNvSpPr/>
          <p:nvPr>
            <p:ph idx="2" type="pic"/>
          </p:nvPr>
        </p:nvSpPr>
        <p:spPr>
          <a:xfrm>
            <a:off x="5183188" y="987425"/>
            <a:ext cx="6172200" cy="4873625"/>
          </a:xfrm>
          <a:prstGeom prst="rect">
            <a:avLst/>
          </a:prstGeom>
          <a:noFill/>
          <a:ln>
            <a:noFill/>
          </a:ln>
        </p:spPr>
      </p:sp>
      <p:sp>
        <p:nvSpPr>
          <p:cNvPr id="152" name="Google Shape;152;p5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3" name="Google Shape;153;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6" name="Shape 156"/>
        <p:cNvGrpSpPr/>
        <p:nvPr/>
      </p:nvGrpSpPr>
      <p:grpSpPr>
        <a:xfrm>
          <a:off x="0" y="0"/>
          <a:ext cx="0" cy="0"/>
          <a:chOff x="0" y="0"/>
          <a:chExt cx="0" cy="0"/>
        </a:xfrm>
      </p:grpSpPr>
      <p:sp>
        <p:nvSpPr>
          <p:cNvPr id="157" name="Google Shape;157;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5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5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5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5" name="Shape 25"/>
        <p:cNvGrpSpPr/>
        <p:nvPr/>
      </p:nvGrpSpPr>
      <p:grpSpPr>
        <a:xfrm>
          <a:off x="0" y="0"/>
          <a:ext cx="0" cy="0"/>
          <a:chOff x="0" y="0"/>
          <a:chExt cx="0" cy="0"/>
        </a:xfrm>
      </p:grpSpPr>
      <p:pic>
        <p:nvPicPr>
          <p:cNvPr descr="Graphical user interface, text&#10;&#10;Description automatically generated" id="26" name="Google Shape;26;p33"/>
          <p:cNvPicPr preferRelativeResize="0"/>
          <p:nvPr/>
        </p:nvPicPr>
        <p:blipFill rotWithShape="1">
          <a:blip r:embed="rId2">
            <a:alphaModFix/>
          </a:blip>
          <a:srcRect b="0" l="0" r="0" t="0"/>
          <a:stretch/>
        </p:blipFill>
        <p:spPr>
          <a:xfrm>
            <a:off x="-3565" y="-1605"/>
            <a:ext cx="12192000" cy="6858000"/>
          </a:xfrm>
          <a:prstGeom prst="rect">
            <a:avLst/>
          </a:prstGeom>
          <a:noFill/>
          <a:ln>
            <a:noFill/>
          </a:ln>
        </p:spPr>
      </p:pic>
      <p:sp>
        <p:nvSpPr>
          <p:cNvPr id="27" name="Google Shape;27;p3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3"/>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4" name="Shape 34"/>
        <p:cNvGrpSpPr/>
        <p:nvPr/>
      </p:nvGrpSpPr>
      <p:grpSpPr>
        <a:xfrm>
          <a:off x="0" y="0"/>
          <a:ext cx="0" cy="0"/>
          <a:chOff x="0" y="0"/>
          <a:chExt cx="0" cy="0"/>
        </a:xfrm>
      </p:grpSpPr>
      <p:pic>
        <p:nvPicPr>
          <p:cNvPr id="35" name="Google Shape;35;p35"/>
          <p:cNvPicPr preferRelativeResize="0"/>
          <p:nvPr/>
        </p:nvPicPr>
        <p:blipFill rotWithShape="1">
          <a:blip r:embed="rId2">
            <a:alphaModFix/>
          </a:blip>
          <a:srcRect b="0" l="0" r="0" t="0"/>
          <a:stretch/>
        </p:blipFill>
        <p:spPr>
          <a:xfrm>
            <a:off x="0" y="679"/>
            <a:ext cx="12192000" cy="6858000"/>
          </a:xfrm>
          <a:prstGeom prst="rect">
            <a:avLst/>
          </a:prstGeom>
          <a:noFill/>
          <a:ln>
            <a:noFill/>
          </a:ln>
        </p:spPr>
      </p:pic>
      <p:sp>
        <p:nvSpPr>
          <p:cNvPr id="36" name="Google Shape;36;p35"/>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5"/>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github.com/OnSSET/teaching_kit/courses/module_3/Lecture%206/"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hyperlink" Target="https://eosweb.larc.nasa.gov/" TargetMode="External"/><Relationship Id="rId5" Type="http://schemas.openxmlformats.org/officeDocument/2006/relationships/image" Target="../media/image18.png"/><Relationship Id="rId6"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2.png"/><Relationship Id="rId6"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jpg"/><Relationship Id="rId4" Type="http://schemas.openxmlformats.org/officeDocument/2006/relationships/hyperlink" Target="http://endev-indonesia.info/" TargetMode="External"/><Relationship Id="rId5" Type="http://schemas.openxmlformats.org/officeDocument/2006/relationships/hyperlink" Target="https://creativecommons.org/licenses/by-sa/3.0/" TargetMode="External"/><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oi.org/10.3390/en12071395" TargetMode="External"/><Relationship Id="rId4" Type="http://schemas.openxmlformats.org/officeDocument/2006/relationships/hyperlink" Target="https://github.com/OnSSET/teaching_kit/courses/module_3/Lecture%20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i.org/10.3390/en12071395" TargetMode="External"/><Relationship Id="rId4" Type="http://schemas.openxmlformats.org/officeDocument/2006/relationships/hyperlink" Target="https://creativecommons.org/licenses/by/4.0/" TargetMode="External"/><Relationship Id="rId5" Type="http://schemas.openxmlformats.org/officeDocument/2006/relationships/image" Target="../media/image20.png"/><Relationship Id="rId6" Type="http://schemas.openxmlformats.org/officeDocument/2006/relationships/image" Target="../media/image16.png"/><Relationship Id="rId7"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oi.org/10.5281/zenodo.4574031" TargetMode="External"/><Relationship Id="rId4" Type="http://schemas.openxmlformats.org/officeDocument/2006/relationships/hyperlink" Target="https://creativecommons.org/licenses/by/4.0/legalcode" TargetMode="External"/><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hyperlink" Target="https://doi.org/10.1088/1748-9326/aa7b29" TargetMode="External"/><Relationship Id="rId5" Type="http://schemas.openxmlformats.org/officeDocument/2006/relationships/hyperlink" Target="http://creativecommons.org/licenses/by/3.0/" TargetMode="External"/><Relationship Id="rId6"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hyperlink" Target="https://doi.org/10.5281/zenodo.4574031" TargetMode="External"/><Relationship Id="rId5" Type="http://schemas.openxmlformats.org/officeDocument/2006/relationships/hyperlink" Target="https://creativecommons.org/licenses/by/4.0/legalcode" TargetMode="External"/><Relationship Id="rId6"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doi.org/10.3390/en12071395" TargetMode="External"/><Relationship Id="rId4" Type="http://schemas.openxmlformats.org/officeDocument/2006/relationships/hyperlink" Target="https://github.com/OnSSET/teaching_kit/courses/module_3/Lecture%206/" TargetMode="External"/><Relationship Id="rId5" Type="http://schemas.openxmlformats.org/officeDocument/2006/relationships/hyperlink" Target="https://doi.org/10.1088/1748-9326/6/3/034002"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4.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699"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2.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onsset.github.io/teaching_kit/courses/module_3/Lecture%20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A picture containing calendar&#10;&#10;Description automatically generated" id="173" name="Google Shape;173;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4" name="Google Shape;174;p1"/>
          <p:cNvSpPr txBox="1"/>
          <p:nvPr/>
        </p:nvSpPr>
        <p:spPr>
          <a:xfrm>
            <a:off x="8461829" y="6085113"/>
            <a:ext cx="374105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none" strike="noStrike">
                <a:solidFill>
                  <a:schemeClr val="lt1"/>
                </a:solidFill>
                <a:latin typeface="Open Sans"/>
                <a:ea typeface="Open Sans"/>
                <a:cs typeface="Open Sans"/>
                <a:sym typeface="Open Sans"/>
              </a:rPr>
              <a:t>Version 1.0</a:t>
            </a:r>
            <a:endParaRPr b="1" i="0" sz="1800" u="none" cap="none" strike="noStrike">
              <a:solidFill>
                <a:schemeClr val="lt1"/>
              </a:solidFill>
              <a:latin typeface="Open Sans"/>
              <a:ea typeface="Open Sans"/>
              <a:cs typeface="Open Sans"/>
              <a:sym typeface="Open Sans"/>
            </a:endParaRPr>
          </a:p>
        </p:txBody>
      </p:sp>
      <p:sp>
        <p:nvSpPr>
          <p:cNvPr id="175" name="Google Shape;175;p1"/>
          <p:cNvSpPr txBox="1"/>
          <p:nvPr/>
        </p:nvSpPr>
        <p:spPr>
          <a:xfrm>
            <a:off x="797230" y="3503950"/>
            <a:ext cx="3027717"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OnSSET/Global </a:t>
            </a:r>
            <a:br>
              <a:rPr b="1" i="0" lang="en-GB" sz="1800" u="none" cap="none" strike="noStrike">
                <a:solidFill>
                  <a:schemeClr val="dk1"/>
                </a:solidFill>
                <a:latin typeface="Open Sans ExtraBold"/>
                <a:ea typeface="Open Sans ExtraBold"/>
                <a:cs typeface="Open Sans ExtraBold"/>
                <a:sym typeface="Open Sans ExtraBold"/>
              </a:rPr>
            </a:br>
            <a:r>
              <a:rPr b="1" i="0" lang="en-GB" sz="1800" u="none" cap="none" strike="noStrike">
                <a:solidFill>
                  <a:schemeClr val="dk1"/>
                </a:solidFill>
                <a:latin typeface="Open Sans ExtraBold"/>
                <a:ea typeface="Open Sans ExtraBold"/>
                <a:cs typeface="Open Sans ExtraBold"/>
                <a:sym typeface="Open Sans ExtraBold"/>
              </a:rPr>
              <a:t>Electrification Platform</a:t>
            </a:r>
            <a:endParaRPr b="1" sz="1800">
              <a:solidFill>
                <a:schemeClr val="dk1"/>
              </a:solidFill>
              <a:latin typeface="Open Sans ExtraBold"/>
              <a:ea typeface="Open Sans ExtraBold"/>
              <a:cs typeface="Open Sans ExtraBold"/>
              <a:sym typeface="Open Sans ExtraBold"/>
            </a:endParaRPr>
          </a:p>
        </p:txBody>
      </p:sp>
      <p:sp>
        <p:nvSpPr>
          <p:cNvPr id="176" name="Google Shape;176;p1"/>
          <p:cNvSpPr txBox="1"/>
          <p:nvPr>
            <p:ph type="title"/>
          </p:nvPr>
        </p:nvSpPr>
        <p:spPr>
          <a:xfrm>
            <a:off x="747853" y="4511842"/>
            <a:ext cx="6154188" cy="160594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pen Sans ExtraBold"/>
              <a:buNone/>
            </a:pPr>
            <a:r>
              <a:rPr lang="en-GB">
                <a:solidFill>
                  <a:schemeClr val="lt1"/>
                </a:solidFill>
              </a:rPr>
              <a:t>LECTURE 8</a:t>
            </a:r>
            <a:br>
              <a:rPr lang="en-GB"/>
            </a:br>
            <a:r>
              <a:rPr lang="en-GB"/>
              <a:t>ADVANCED ENERGY MODELLING IN ONSSET</a:t>
            </a:r>
            <a:endParaRPr/>
          </a:p>
        </p:txBody>
      </p:sp>
      <p:sp>
        <p:nvSpPr>
          <p:cNvPr id="177" name="Google Shape;177;p1"/>
          <p:cNvSpPr/>
          <p:nvPr/>
        </p:nvSpPr>
        <p:spPr>
          <a:xfrm>
            <a:off x="6096000" y="483705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1.mp3" id="178" name="Google Shape;178;p1"/>
          <p:cNvPicPr preferRelativeResize="0"/>
          <p:nvPr/>
        </p:nvPicPr>
        <p:blipFill rotWithShape="1">
          <a:blip r:embed="rId4">
            <a:alphaModFix/>
          </a:blip>
          <a:srcRect b="0" l="0" r="0" t="0"/>
          <a:stretch/>
        </p:blipFill>
        <p:spPr>
          <a:xfrm>
            <a:off x="6163986" y="4908416"/>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0"/>
          <p:cNvSpPr/>
          <p:nvPr/>
        </p:nvSpPr>
        <p:spPr>
          <a:xfrm>
            <a:off x="7005996" y="1454512"/>
            <a:ext cx="4346400" cy="14679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92" name="Google Shape;292;p10"/>
          <p:cNvSpPr/>
          <p:nvPr/>
        </p:nvSpPr>
        <p:spPr>
          <a:xfrm>
            <a:off x="7101533" y="1169415"/>
            <a:ext cx="4464198" cy="2167046"/>
          </a:xfrm>
          <a:prstGeom prst="rect">
            <a:avLst/>
          </a:prstGeom>
          <a:noFill/>
          <a:ln cap="flat" cmpd="sng" w="12700">
            <a:solidFill>
              <a:srgbClr val="93895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p10"/>
          <p:cNvSpPr/>
          <p:nvPr/>
        </p:nvSpPr>
        <p:spPr>
          <a:xfrm>
            <a:off x="8395576" y="1620319"/>
            <a:ext cx="696000" cy="4641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294" name="Google Shape;294;p10"/>
          <p:cNvPicPr preferRelativeResize="0"/>
          <p:nvPr/>
        </p:nvPicPr>
        <p:blipFill rotWithShape="1">
          <a:blip r:embed="rId4">
            <a:alphaModFix/>
          </a:blip>
          <a:srcRect b="0" l="0" r="0" t="0"/>
          <a:stretch/>
        </p:blipFill>
        <p:spPr>
          <a:xfrm>
            <a:off x="107430" y="3488861"/>
            <a:ext cx="11591925" cy="1781175"/>
          </a:xfrm>
          <a:prstGeom prst="rect">
            <a:avLst/>
          </a:prstGeom>
          <a:noFill/>
          <a:ln>
            <a:noFill/>
          </a:ln>
        </p:spPr>
      </p:pic>
      <p:sp>
        <p:nvSpPr>
          <p:cNvPr id="295" name="Google Shape;295;p10"/>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Calibri"/>
              <a:buNone/>
            </a:pPr>
            <a:r>
              <a:rPr b="1" lang="en-GB" sz="2000">
                <a:solidFill>
                  <a:srgbClr val="9CC2E5"/>
                </a:solidFill>
                <a:latin typeface="Open Sans"/>
                <a:ea typeface="Open Sans"/>
                <a:cs typeface="Open Sans"/>
                <a:sym typeface="Open Sans"/>
              </a:rPr>
              <a:t>LCOE example – Final cost</a:t>
            </a:r>
            <a:endParaRPr/>
          </a:p>
        </p:txBody>
      </p:sp>
      <p:sp>
        <p:nvSpPr>
          <p:cNvPr id="296" name="Google Shape;296;p10"/>
          <p:cNvSpPr txBox="1"/>
          <p:nvPr/>
        </p:nvSpPr>
        <p:spPr>
          <a:xfrm>
            <a:off x="838200" y="257349"/>
            <a:ext cx="3997438"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Advanced theory III </a:t>
            </a:r>
            <a:endParaRPr sz="4400">
              <a:solidFill>
                <a:srgbClr val="17375E"/>
              </a:solidFill>
              <a:latin typeface="Open Sans"/>
              <a:ea typeface="Open Sans"/>
              <a:cs typeface="Open Sans"/>
              <a:sym typeface="Open Sans"/>
            </a:endParaRPr>
          </a:p>
        </p:txBody>
      </p:sp>
      <p:sp>
        <p:nvSpPr>
          <p:cNvPr id="297" name="Google Shape;297;p10"/>
          <p:cNvSpPr/>
          <p:nvPr/>
        </p:nvSpPr>
        <p:spPr>
          <a:xfrm>
            <a:off x="4682527" y="41439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10.mp3" id="298" name="Google Shape;298;p10"/>
          <p:cNvPicPr preferRelativeResize="0"/>
          <p:nvPr/>
        </p:nvPicPr>
        <p:blipFill rotWithShape="1">
          <a:blip r:embed="rId5">
            <a:alphaModFix/>
          </a:blip>
          <a:srcRect b="0" l="0" r="0" t="0"/>
          <a:stretch/>
        </p:blipFill>
        <p:spPr>
          <a:xfrm>
            <a:off x="4753892" y="48575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1"/>
          <p:cNvSpPr/>
          <p:nvPr/>
        </p:nvSpPr>
        <p:spPr>
          <a:xfrm>
            <a:off x="6905543" y="1340541"/>
            <a:ext cx="4464300" cy="2166900"/>
          </a:xfrm>
          <a:prstGeom prst="rect">
            <a:avLst/>
          </a:prstGeom>
          <a:noFill/>
          <a:ln cap="flat" cmpd="sng" w="12700">
            <a:solidFill>
              <a:srgbClr val="93895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p11"/>
          <p:cNvSpPr/>
          <p:nvPr/>
        </p:nvSpPr>
        <p:spPr>
          <a:xfrm>
            <a:off x="177413" y="3699155"/>
            <a:ext cx="7861200" cy="1784400"/>
          </a:xfrm>
          <a:prstGeom prst="rect">
            <a:avLst/>
          </a:prstGeom>
          <a:blipFill rotWithShape="1">
            <a:blip r:embed="rId3">
              <a:alphaModFix/>
            </a:blip>
            <a:stretch>
              <a:fillRect b="0" l="0" r="-263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05" name="Google Shape;305;p11"/>
          <p:cNvSpPr txBox="1"/>
          <p:nvPr/>
        </p:nvSpPr>
        <p:spPr>
          <a:xfrm>
            <a:off x="823210" y="1875112"/>
            <a:ext cx="4505107" cy="12926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dk1"/>
                </a:solidFill>
                <a:latin typeface="Calibri"/>
                <a:ea typeface="Calibri"/>
                <a:cs typeface="Calibri"/>
                <a:sym typeface="Calibri"/>
              </a:rPr>
              <a:t>What happens if we consider another discount rate?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dk1"/>
                </a:solidFill>
                <a:latin typeface="Calibri"/>
                <a:ea typeface="Calibri"/>
                <a:cs typeface="Calibri"/>
                <a:sym typeface="Calibri"/>
              </a:rPr>
              <a:t>Example 5%: </a:t>
            </a:r>
            <a:endParaRPr b="0" i="0" sz="2600" u="none" cap="none" strike="noStrike">
              <a:solidFill>
                <a:schemeClr val="dk1"/>
              </a:solidFill>
              <a:latin typeface="Calibri"/>
              <a:ea typeface="Calibri"/>
              <a:cs typeface="Calibri"/>
              <a:sym typeface="Calibri"/>
            </a:endParaRPr>
          </a:p>
        </p:txBody>
      </p:sp>
      <p:sp>
        <p:nvSpPr>
          <p:cNvPr id="306" name="Google Shape;306;p11"/>
          <p:cNvSpPr txBox="1"/>
          <p:nvPr/>
        </p:nvSpPr>
        <p:spPr>
          <a:xfrm>
            <a:off x="7966867" y="4263802"/>
            <a:ext cx="3807600" cy="9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1"/>
                </a:solidFill>
                <a:latin typeface="Cambria Math"/>
                <a:ea typeface="Cambria Math"/>
                <a:cs typeface="Cambria Math"/>
                <a:sym typeface="Cambria Math"/>
              </a:rPr>
              <a:t>0.385 USD/kWh</a:t>
            </a:r>
            <a:endParaRPr b="0" i="0" sz="4000" u="none" cap="none" strike="noStrike">
              <a:solidFill>
                <a:schemeClr val="dk1"/>
              </a:solidFill>
              <a:latin typeface="Cambria Math"/>
              <a:ea typeface="Cambria Math"/>
              <a:cs typeface="Cambria Math"/>
              <a:sym typeface="Cambria Math"/>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307" name="Google Shape;307;p11"/>
          <p:cNvSpPr/>
          <p:nvPr/>
        </p:nvSpPr>
        <p:spPr>
          <a:xfrm>
            <a:off x="6951030" y="1759312"/>
            <a:ext cx="4346400" cy="14679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08" name="Google Shape;308;p11"/>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Calibri"/>
              <a:buNone/>
            </a:pPr>
            <a:r>
              <a:rPr b="1" lang="en-GB" sz="2000">
                <a:solidFill>
                  <a:srgbClr val="9CC2E5"/>
                </a:solidFill>
                <a:latin typeface="Open Sans"/>
                <a:ea typeface="Open Sans"/>
                <a:cs typeface="Open Sans"/>
                <a:sym typeface="Open Sans"/>
              </a:rPr>
              <a:t>LCOE example – Final cost</a:t>
            </a:r>
            <a:endParaRPr/>
          </a:p>
        </p:txBody>
      </p:sp>
      <p:sp>
        <p:nvSpPr>
          <p:cNvPr id="309" name="Google Shape;309;p11"/>
          <p:cNvSpPr txBox="1"/>
          <p:nvPr/>
        </p:nvSpPr>
        <p:spPr>
          <a:xfrm>
            <a:off x="838200" y="257349"/>
            <a:ext cx="3833662"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Advanced theory III </a:t>
            </a:r>
            <a:endParaRPr sz="4400">
              <a:solidFill>
                <a:srgbClr val="17375E"/>
              </a:solidFill>
              <a:latin typeface="Open Sans"/>
              <a:ea typeface="Open Sans"/>
              <a:cs typeface="Open Sans"/>
              <a:sym typeface="Open Sans"/>
            </a:endParaRPr>
          </a:p>
        </p:txBody>
      </p:sp>
      <p:sp>
        <p:nvSpPr>
          <p:cNvPr id="310" name="Google Shape;310;p11"/>
          <p:cNvSpPr/>
          <p:nvPr/>
        </p:nvSpPr>
        <p:spPr>
          <a:xfrm>
            <a:off x="4682527" y="41439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11.mp3" id="311" name="Google Shape;311;p11"/>
          <p:cNvPicPr preferRelativeResize="0"/>
          <p:nvPr/>
        </p:nvPicPr>
        <p:blipFill rotWithShape="1">
          <a:blip r:embed="rId5">
            <a:alphaModFix/>
          </a:blip>
          <a:srcRect b="0" l="0" r="0" t="0"/>
          <a:stretch/>
        </p:blipFill>
        <p:spPr>
          <a:xfrm>
            <a:off x="4753892" y="513730"/>
            <a:ext cx="812800" cy="812800"/>
          </a:xfrm>
          <a:prstGeom prst="rect">
            <a:avLst/>
          </a:prstGeom>
          <a:noFill/>
          <a:ln>
            <a:noFill/>
          </a:ln>
        </p:spPr>
      </p:pic>
      <p:sp>
        <p:nvSpPr>
          <p:cNvPr id="312" name="Google Shape;312;p11"/>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2"/>
          <p:cNvSpPr/>
          <p:nvPr/>
        </p:nvSpPr>
        <p:spPr>
          <a:xfrm>
            <a:off x="1" y="2871593"/>
            <a:ext cx="12188825" cy="1076848"/>
          </a:xfrm>
          <a:prstGeom prst="rect">
            <a:avLst/>
          </a:prstGeom>
          <a:solidFill>
            <a:srgbClr val="8EB4E3"/>
          </a:solidFill>
          <a:ln cap="flat" cmpd="sng" w="9525">
            <a:solidFill>
              <a:srgbClr val="558E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7375E"/>
              </a:solidFill>
              <a:latin typeface="Calibri"/>
              <a:ea typeface="Calibri"/>
              <a:cs typeface="Calibri"/>
              <a:sym typeface="Calibri"/>
            </a:endParaRPr>
          </a:p>
        </p:txBody>
      </p:sp>
      <p:sp>
        <p:nvSpPr>
          <p:cNvPr id="318" name="Google Shape;318;p12"/>
          <p:cNvSpPr txBox="1"/>
          <p:nvPr/>
        </p:nvSpPr>
        <p:spPr>
          <a:xfrm>
            <a:off x="531169" y="3013542"/>
            <a:ext cx="10647004" cy="79295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17375E"/>
              </a:buClr>
              <a:buSzPts val="3600"/>
              <a:buFont typeface="Calibri"/>
              <a:buNone/>
            </a:pPr>
            <a:r>
              <a:rPr lang="en-GB" sz="3600">
                <a:solidFill>
                  <a:srgbClr val="17375E"/>
                </a:solidFill>
                <a:latin typeface="Calibri"/>
                <a:ea typeface="Calibri"/>
                <a:cs typeface="Calibri"/>
                <a:sym typeface="Calibri"/>
              </a:rPr>
              <a:t>LCOE calculations</a:t>
            </a:r>
            <a:endParaRPr b="0" i="0" sz="3600" u="none" cap="none" strike="noStrike">
              <a:solidFill>
                <a:srgbClr val="17375E"/>
              </a:solidFill>
              <a:latin typeface="Calibri"/>
              <a:ea typeface="Calibri"/>
              <a:cs typeface="Calibri"/>
              <a:sym typeface="Calibri"/>
            </a:endParaRPr>
          </a:p>
        </p:txBody>
      </p:sp>
      <p:sp>
        <p:nvSpPr>
          <p:cNvPr id="319" name="Google Shape;319;p12"/>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Calibri"/>
              <a:buNone/>
            </a:pPr>
            <a:r>
              <a:rPr b="1" lang="en-GB" sz="2000">
                <a:solidFill>
                  <a:srgbClr val="9CC2E5"/>
                </a:solidFill>
                <a:latin typeface="Open Sans"/>
                <a:ea typeface="Open Sans"/>
                <a:cs typeface="Open Sans"/>
                <a:sym typeface="Open Sans"/>
              </a:rPr>
              <a:t>LCOE in OnSSET</a:t>
            </a:r>
            <a:endParaRPr b="1" sz="2000">
              <a:solidFill>
                <a:srgbClr val="9CC2E5"/>
              </a:solidFill>
              <a:latin typeface="Open Sans"/>
              <a:ea typeface="Open Sans"/>
              <a:cs typeface="Open Sans"/>
              <a:sym typeface="Open Sans"/>
            </a:endParaRPr>
          </a:p>
        </p:txBody>
      </p:sp>
      <p:sp>
        <p:nvSpPr>
          <p:cNvPr id="320" name="Google Shape;320;p12"/>
          <p:cNvSpPr txBox="1"/>
          <p:nvPr/>
        </p:nvSpPr>
        <p:spPr>
          <a:xfrm>
            <a:off x="838200" y="257349"/>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Advanced theory III </a:t>
            </a:r>
            <a:endParaRPr sz="4400">
              <a:solidFill>
                <a:srgbClr val="17375E"/>
              </a:solidFill>
              <a:latin typeface="Open Sans"/>
              <a:ea typeface="Open Sans"/>
              <a:cs typeface="Open Sans"/>
              <a:sym typeface="Open Sans"/>
            </a:endParaRPr>
          </a:p>
        </p:txBody>
      </p:sp>
      <p:sp>
        <p:nvSpPr>
          <p:cNvPr id="321" name="Google Shape;321;p12"/>
          <p:cNvSpPr/>
          <p:nvPr/>
        </p:nvSpPr>
        <p:spPr>
          <a:xfrm>
            <a:off x="7140914" y="7939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12.mp3" id="322" name="Google Shape;322;p12"/>
          <p:cNvPicPr preferRelativeResize="0"/>
          <p:nvPr/>
        </p:nvPicPr>
        <p:blipFill rotWithShape="1">
          <a:blip r:embed="rId3">
            <a:alphaModFix/>
          </a:blip>
          <a:srcRect b="0" l="0" r="0" t="0"/>
          <a:stretch/>
        </p:blipFill>
        <p:spPr>
          <a:xfrm>
            <a:off x="7212279" y="865323"/>
            <a:ext cx="812800" cy="812800"/>
          </a:xfrm>
          <a:prstGeom prst="rect">
            <a:avLst/>
          </a:prstGeom>
          <a:noFill/>
          <a:ln>
            <a:noFill/>
          </a:ln>
        </p:spPr>
      </p:pic>
      <p:sp>
        <p:nvSpPr>
          <p:cNvPr id="323" name="Google Shape;323;p12"/>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13"/>
          <p:cNvPicPr preferRelativeResize="0"/>
          <p:nvPr/>
        </p:nvPicPr>
        <p:blipFill rotWithShape="1">
          <a:blip r:embed="rId3">
            <a:alphaModFix/>
          </a:blip>
          <a:srcRect b="0" l="0" r="0" t="0"/>
          <a:stretch/>
        </p:blipFill>
        <p:spPr>
          <a:xfrm>
            <a:off x="1791255" y="1799599"/>
            <a:ext cx="7499346" cy="4380931"/>
          </a:xfrm>
          <a:prstGeom prst="rect">
            <a:avLst/>
          </a:prstGeom>
          <a:noFill/>
          <a:ln>
            <a:noFill/>
          </a:ln>
        </p:spPr>
      </p:pic>
      <p:sp>
        <p:nvSpPr>
          <p:cNvPr id="329" name="Google Shape;329;p13"/>
          <p:cNvSpPr txBox="1"/>
          <p:nvPr/>
        </p:nvSpPr>
        <p:spPr>
          <a:xfrm>
            <a:off x="9608023" y="1883391"/>
            <a:ext cx="1856095" cy="52322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Peak load</a:t>
            </a:r>
            <a:endParaRPr b="0" i="0" sz="2800" u="none" cap="none" strike="noStrike">
              <a:solidFill>
                <a:schemeClr val="dk1"/>
              </a:solidFill>
              <a:latin typeface="Calibri"/>
              <a:ea typeface="Calibri"/>
              <a:cs typeface="Calibri"/>
              <a:sym typeface="Calibri"/>
            </a:endParaRPr>
          </a:p>
        </p:txBody>
      </p:sp>
      <p:cxnSp>
        <p:nvCxnSpPr>
          <p:cNvPr id="330" name="Google Shape;330;p13"/>
          <p:cNvCxnSpPr>
            <a:stCxn id="329" idx="1"/>
          </p:cNvCxnSpPr>
          <p:nvPr/>
        </p:nvCxnSpPr>
        <p:spPr>
          <a:xfrm flipH="1">
            <a:off x="7397023" y="2145001"/>
            <a:ext cx="2211000" cy="366300"/>
          </a:xfrm>
          <a:prstGeom prst="straightConnector1">
            <a:avLst/>
          </a:prstGeom>
          <a:noFill/>
          <a:ln cap="flat" cmpd="sng" w="28575">
            <a:solidFill>
              <a:srgbClr val="0C0C0C"/>
            </a:solidFill>
            <a:prstDash val="solid"/>
            <a:miter lim="800000"/>
            <a:headEnd len="sm" w="sm" type="none"/>
            <a:tailEnd len="med" w="med" type="stealth"/>
          </a:ln>
        </p:spPr>
      </p:cxnSp>
      <p:sp>
        <p:nvSpPr>
          <p:cNvPr id="331" name="Google Shape;331;p13"/>
          <p:cNvSpPr/>
          <p:nvPr/>
        </p:nvSpPr>
        <p:spPr>
          <a:xfrm>
            <a:off x="-1834156" y="6356349"/>
            <a:ext cx="18341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Lato"/>
                <a:ea typeface="Lato"/>
                <a:cs typeface="Lato"/>
                <a:sym typeface="Lato"/>
              </a:rPr>
              <a:t>Source:</a:t>
            </a:r>
            <a:r>
              <a:rPr lang="en-GB" sz="1000">
                <a:solidFill>
                  <a:srgbClr val="1D1C1D"/>
                </a:solidFill>
                <a:latin typeface="Lato"/>
                <a:ea typeface="Lato"/>
                <a:cs typeface="Lato"/>
                <a:sym typeface="Lato"/>
              </a:rPr>
              <a:t> Sahlberg et al. 2021</a:t>
            </a:r>
            <a:endParaRPr sz="1000">
              <a:solidFill>
                <a:schemeClr val="dk1"/>
              </a:solidFill>
              <a:latin typeface="Calibri"/>
              <a:ea typeface="Calibri"/>
              <a:cs typeface="Calibri"/>
              <a:sym typeface="Calibri"/>
            </a:endParaRPr>
          </a:p>
        </p:txBody>
      </p:sp>
      <p:sp>
        <p:nvSpPr>
          <p:cNvPr id="332" name="Google Shape;332;p13"/>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Calibri"/>
              <a:buNone/>
            </a:pPr>
            <a:r>
              <a:rPr b="1" lang="en-GB" sz="2000">
                <a:solidFill>
                  <a:srgbClr val="9CC2E5"/>
                </a:solidFill>
                <a:latin typeface="Open Sans"/>
                <a:ea typeface="Open Sans"/>
                <a:cs typeface="Open Sans"/>
                <a:sym typeface="Open Sans"/>
              </a:rPr>
              <a:t>Load curves </a:t>
            </a:r>
            <a:endParaRPr b="1" sz="2000">
              <a:solidFill>
                <a:srgbClr val="9CC2E5"/>
              </a:solidFill>
              <a:latin typeface="Open Sans"/>
              <a:ea typeface="Open Sans"/>
              <a:cs typeface="Open Sans"/>
              <a:sym typeface="Open Sans"/>
            </a:endParaRPr>
          </a:p>
        </p:txBody>
      </p:sp>
      <p:sp>
        <p:nvSpPr>
          <p:cNvPr id="333" name="Google Shape;333;p13"/>
          <p:cNvSpPr txBox="1"/>
          <p:nvPr/>
        </p:nvSpPr>
        <p:spPr>
          <a:xfrm>
            <a:off x="838200" y="257349"/>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Advanced theory III </a:t>
            </a:r>
            <a:endParaRPr sz="4400">
              <a:solidFill>
                <a:srgbClr val="17375E"/>
              </a:solidFill>
              <a:latin typeface="Open Sans"/>
              <a:ea typeface="Open Sans"/>
              <a:cs typeface="Open Sans"/>
              <a:sym typeface="Open Sans"/>
            </a:endParaRPr>
          </a:p>
        </p:txBody>
      </p:sp>
      <p:sp>
        <p:nvSpPr>
          <p:cNvPr id="334" name="Google Shape;334;p13"/>
          <p:cNvSpPr txBox="1"/>
          <p:nvPr/>
        </p:nvSpPr>
        <p:spPr>
          <a:xfrm>
            <a:off x="5169834" y="6134413"/>
            <a:ext cx="417483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35" name="Google Shape;335;p13"/>
          <p:cNvSpPr txBox="1"/>
          <p:nvPr/>
        </p:nvSpPr>
        <p:spPr>
          <a:xfrm>
            <a:off x="9482049" y="4106931"/>
            <a:ext cx="2108041" cy="954067"/>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Base load = average load</a:t>
            </a:r>
            <a:endParaRPr b="0" i="0" sz="2800" u="none" cap="none" strike="noStrike">
              <a:solidFill>
                <a:schemeClr val="dk1"/>
              </a:solidFill>
              <a:latin typeface="Calibri"/>
              <a:ea typeface="Calibri"/>
              <a:cs typeface="Calibri"/>
              <a:sym typeface="Calibri"/>
            </a:endParaRPr>
          </a:p>
        </p:txBody>
      </p:sp>
      <p:sp>
        <p:nvSpPr>
          <p:cNvPr id="336" name="Google Shape;336;p13"/>
          <p:cNvSpPr/>
          <p:nvPr/>
        </p:nvSpPr>
        <p:spPr>
          <a:xfrm>
            <a:off x="7140914" y="7939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13.mp3" id="337" name="Google Shape;337;p13"/>
          <p:cNvPicPr preferRelativeResize="0"/>
          <p:nvPr/>
        </p:nvPicPr>
        <p:blipFill rotWithShape="1">
          <a:blip r:embed="rId6">
            <a:alphaModFix/>
          </a:blip>
          <a:srcRect b="0" l="0" r="0" t="0"/>
          <a:stretch/>
        </p:blipFill>
        <p:spPr>
          <a:xfrm>
            <a:off x="7212279" y="865323"/>
            <a:ext cx="812800" cy="812800"/>
          </a:xfrm>
          <a:prstGeom prst="rect">
            <a:avLst/>
          </a:prstGeom>
          <a:noFill/>
          <a:ln>
            <a:noFill/>
          </a:ln>
        </p:spPr>
      </p:pic>
      <p:sp>
        <p:nvSpPr>
          <p:cNvPr id="338" name="Google Shape;338;p13"/>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4"/>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8.2 References</a:t>
            </a:r>
            <a:endParaRPr/>
          </a:p>
        </p:txBody>
      </p:sp>
      <p:sp>
        <p:nvSpPr>
          <p:cNvPr id="344" name="Google Shape;344;p14"/>
          <p:cNvSpPr/>
          <p:nvPr/>
        </p:nvSpPr>
        <p:spPr>
          <a:xfrm>
            <a:off x="838200" y="1690688"/>
            <a:ext cx="411881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https://onsset.github.io/teaching_kit/courses/module_3/Lecture%206/</a:t>
            </a:r>
            <a:r>
              <a:rPr lang="en-GB" sz="1800">
                <a:solidFill>
                  <a:schemeClr val="dk1"/>
                </a:solidFill>
                <a:latin typeface="Open Sans"/>
                <a:ea typeface="Open Sans"/>
                <a:cs typeface="Open Sans"/>
                <a:sym typeface="Open Sans"/>
              </a:rPr>
              <a:t>  (accessed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15"/>
          <p:cNvPicPr preferRelativeResize="0"/>
          <p:nvPr/>
        </p:nvPicPr>
        <p:blipFill rotWithShape="1">
          <a:blip r:embed="rId3">
            <a:alphaModFix/>
          </a:blip>
          <a:srcRect b="0" l="0" r="0" t="0"/>
          <a:stretch/>
        </p:blipFill>
        <p:spPr>
          <a:xfrm>
            <a:off x="600075" y="1944897"/>
            <a:ext cx="10753725" cy="4298308"/>
          </a:xfrm>
          <a:prstGeom prst="rect">
            <a:avLst/>
          </a:prstGeom>
          <a:noFill/>
          <a:ln>
            <a:noFill/>
          </a:ln>
        </p:spPr>
      </p:pic>
      <p:sp>
        <p:nvSpPr>
          <p:cNvPr id="350" name="Google Shape;350;p15"/>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Electricity load assessment</a:t>
            </a:r>
            <a:endParaRPr/>
          </a:p>
        </p:txBody>
      </p:sp>
      <p:sp>
        <p:nvSpPr>
          <p:cNvPr id="351" name="Google Shape;351;p15"/>
          <p:cNvSpPr txBox="1"/>
          <p:nvPr/>
        </p:nvSpPr>
        <p:spPr>
          <a:xfrm>
            <a:off x="838200" y="257349"/>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Advanced theory IV</a:t>
            </a:r>
            <a:endParaRPr sz="4400">
              <a:solidFill>
                <a:srgbClr val="17375E"/>
              </a:solidFill>
              <a:latin typeface="Open Sans"/>
              <a:ea typeface="Open Sans"/>
              <a:cs typeface="Open Sans"/>
              <a:sym typeface="Open Sans"/>
            </a:endParaRPr>
          </a:p>
        </p:txBody>
      </p:sp>
      <p:sp>
        <p:nvSpPr>
          <p:cNvPr id="352" name="Google Shape;352;p15"/>
          <p:cNvSpPr/>
          <p:nvPr/>
        </p:nvSpPr>
        <p:spPr>
          <a:xfrm>
            <a:off x="7140914" y="7939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15.mp3" id="353" name="Google Shape;353;p15"/>
          <p:cNvPicPr preferRelativeResize="0"/>
          <p:nvPr/>
        </p:nvPicPr>
        <p:blipFill rotWithShape="1">
          <a:blip r:embed="rId4">
            <a:alphaModFix/>
          </a:blip>
          <a:srcRect b="0" l="0" r="0" t="0"/>
          <a:stretch/>
        </p:blipFill>
        <p:spPr>
          <a:xfrm>
            <a:off x="7212279" y="871296"/>
            <a:ext cx="812800" cy="812800"/>
          </a:xfrm>
          <a:prstGeom prst="rect">
            <a:avLst/>
          </a:prstGeom>
          <a:noFill/>
          <a:ln>
            <a:noFill/>
          </a:ln>
        </p:spPr>
      </p:pic>
      <p:sp>
        <p:nvSpPr>
          <p:cNvPr id="354" name="Google Shape;354;p15"/>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6"/>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Power generation system sizing and operating cost</a:t>
            </a:r>
            <a:endParaRPr b="1" sz="2000">
              <a:solidFill>
                <a:srgbClr val="9CC2E5"/>
              </a:solidFill>
              <a:latin typeface="Open Sans"/>
              <a:ea typeface="Open Sans"/>
              <a:cs typeface="Open Sans"/>
              <a:sym typeface="Open Sans"/>
            </a:endParaRPr>
          </a:p>
        </p:txBody>
      </p:sp>
      <p:sp>
        <p:nvSpPr>
          <p:cNvPr id="360" name="Google Shape;360;p16"/>
          <p:cNvSpPr txBox="1"/>
          <p:nvPr/>
        </p:nvSpPr>
        <p:spPr>
          <a:xfrm>
            <a:off x="838200" y="257349"/>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Advanced theory IV</a:t>
            </a:r>
            <a:endParaRPr sz="4400">
              <a:solidFill>
                <a:srgbClr val="17375E"/>
              </a:solidFill>
              <a:latin typeface="Open Sans"/>
              <a:ea typeface="Open Sans"/>
              <a:cs typeface="Open Sans"/>
              <a:sym typeface="Open Sans"/>
            </a:endParaRPr>
          </a:p>
        </p:txBody>
      </p:sp>
      <p:pic>
        <p:nvPicPr>
          <p:cNvPr id="361" name="Google Shape;361;p16"/>
          <p:cNvPicPr preferRelativeResize="0"/>
          <p:nvPr/>
        </p:nvPicPr>
        <p:blipFill rotWithShape="1">
          <a:blip r:embed="rId3">
            <a:alphaModFix/>
          </a:blip>
          <a:srcRect b="0" l="0" r="0" t="0"/>
          <a:stretch/>
        </p:blipFill>
        <p:spPr>
          <a:xfrm>
            <a:off x="838200" y="1986125"/>
            <a:ext cx="9773653" cy="4328996"/>
          </a:xfrm>
          <a:prstGeom prst="rect">
            <a:avLst/>
          </a:prstGeom>
          <a:noFill/>
          <a:ln>
            <a:noFill/>
          </a:ln>
        </p:spPr>
      </p:pic>
      <p:sp>
        <p:nvSpPr>
          <p:cNvPr id="362" name="Google Shape;362;p16"/>
          <p:cNvSpPr/>
          <p:nvPr/>
        </p:nvSpPr>
        <p:spPr>
          <a:xfrm>
            <a:off x="7545649" y="80837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16.mp3" id="363" name="Google Shape;363;p16"/>
          <p:cNvPicPr preferRelativeResize="0"/>
          <p:nvPr/>
        </p:nvPicPr>
        <p:blipFill rotWithShape="1">
          <a:blip r:embed="rId4">
            <a:alphaModFix/>
          </a:blip>
          <a:srcRect b="0" l="0" r="0" t="0"/>
          <a:stretch/>
        </p:blipFill>
        <p:spPr>
          <a:xfrm>
            <a:off x="7617014" y="879578"/>
            <a:ext cx="812800" cy="812800"/>
          </a:xfrm>
          <a:prstGeom prst="rect">
            <a:avLst/>
          </a:prstGeom>
          <a:noFill/>
          <a:ln>
            <a:noFill/>
          </a:ln>
        </p:spPr>
      </p:pic>
      <p:sp>
        <p:nvSpPr>
          <p:cNvPr id="364" name="Google Shape;364;p16"/>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17"/>
          <p:cNvPicPr preferRelativeResize="0"/>
          <p:nvPr/>
        </p:nvPicPr>
        <p:blipFill rotWithShape="1">
          <a:blip r:embed="rId3">
            <a:alphaModFix/>
          </a:blip>
          <a:srcRect b="15075" l="3412" r="1691" t="4018"/>
          <a:stretch/>
        </p:blipFill>
        <p:spPr>
          <a:xfrm>
            <a:off x="4044860" y="1209173"/>
            <a:ext cx="7539762" cy="5004479"/>
          </a:xfrm>
          <a:prstGeom prst="rect">
            <a:avLst/>
          </a:prstGeom>
          <a:noFill/>
          <a:ln>
            <a:noFill/>
          </a:ln>
        </p:spPr>
      </p:pic>
      <p:sp>
        <p:nvSpPr>
          <p:cNvPr id="371" name="Google Shape;371;p17"/>
          <p:cNvSpPr txBox="1"/>
          <p:nvPr/>
        </p:nvSpPr>
        <p:spPr>
          <a:xfrm>
            <a:off x="5302211" y="6150122"/>
            <a:ext cx="5317548" cy="2461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000" u="none" cap="none" strike="noStrike">
                <a:solidFill>
                  <a:schemeClr val="dk1"/>
                </a:solidFill>
                <a:latin typeface="Open Sans"/>
                <a:ea typeface="Open Sans"/>
                <a:cs typeface="Open Sans"/>
                <a:sym typeface="Open Sans"/>
              </a:rPr>
              <a:t>Picture Source: </a:t>
            </a:r>
            <a:r>
              <a:rPr b="0" i="0" lang="en-GB" sz="1000" u="none" cap="none" strike="noStrike">
                <a:solidFill>
                  <a:schemeClr val="dk1"/>
                </a:solidFill>
                <a:latin typeface="Open Sans"/>
                <a:ea typeface="Open Sans"/>
                <a:cs typeface="Open Sans"/>
                <a:sym typeface="Open Sans"/>
              </a:rPr>
              <a:t>Langley Atmospheric Science Research Center, </a:t>
            </a:r>
            <a:r>
              <a:rPr b="0" i="0" lang="en-GB" sz="10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image</a:t>
            </a:r>
            <a:endParaRPr b="0" i="0" sz="1000" u="none" cap="none" strike="noStrike">
              <a:solidFill>
                <a:srgbClr val="000000"/>
              </a:solidFill>
              <a:latin typeface="Open Sans"/>
              <a:ea typeface="Open Sans"/>
              <a:cs typeface="Open Sans"/>
              <a:sym typeface="Open Sans"/>
            </a:endParaRPr>
          </a:p>
        </p:txBody>
      </p:sp>
      <p:pic>
        <p:nvPicPr>
          <p:cNvPr id="372" name="Google Shape;372;p17"/>
          <p:cNvPicPr preferRelativeResize="0"/>
          <p:nvPr/>
        </p:nvPicPr>
        <p:blipFill rotWithShape="1">
          <a:blip r:embed="rId5">
            <a:alphaModFix/>
          </a:blip>
          <a:srcRect b="0" l="0" r="0" t="0"/>
          <a:stretch/>
        </p:blipFill>
        <p:spPr>
          <a:xfrm>
            <a:off x="911850" y="2187741"/>
            <a:ext cx="4234734" cy="3643117"/>
          </a:xfrm>
          <a:prstGeom prst="rect">
            <a:avLst/>
          </a:prstGeom>
          <a:noFill/>
          <a:ln>
            <a:noFill/>
          </a:ln>
        </p:spPr>
      </p:pic>
      <p:sp>
        <p:nvSpPr>
          <p:cNvPr id="373" name="Google Shape;373;p17"/>
          <p:cNvSpPr txBox="1"/>
          <p:nvPr/>
        </p:nvSpPr>
        <p:spPr>
          <a:xfrm>
            <a:off x="838200" y="1526967"/>
            <a:ext cx="5532620" cy="66077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Calculating LCOE for stand-alone </a:t>
            </a:r>
            <a:br>
              <a:rPr b="1" lang="en-GB" sz="2000">
                <a:solidFill>
                  <a:srgbClr val="9CC2E5"/>
                </a:solidFill>
                <a:latin typeface="Open Sans"/>
                <a:ea typeface="Open Sans"/>
                <a:cs typeface="Open Sans"/>
                <a:sym typeface="Open Sans"/>
              </a:rPr>
            </a:br>
            <a:r>
              <a:rPr b="1" lang="en-GB" sz="2000">
                <a:solidFill>
                  <a:srgbClr val="9CC2E5"/>
                </a:solidFill>
                <a:latin typeface="Open Sans"/>
                <a:ea typeface="Open Sans"/>
                <a:cs typeface="Open Sans"/>
                <a:sym typeface="Open Sans"/>
              </a:rPr>
              <a:t>solar PV technologies</a:t>
            </a:r>
            <a:endParaRPr b="1" sz="2000">
              <a:solidFill>
                <a:srgbClr val="9CC2E5"/>
              </a:solidFill>
              <a:latin typeface="Open Sans"/>
              <a:ea typeface="Open Sans"/>
              <a:cs typeface="Open Sans"/>
              <a:sym typeface="Open Sans"/>
            </a:endParaRPr>
          </a:p>
        </p:txBody>
      </p:sp>
      <p:sp>
        <p:nvSpPr>
          <p:cNvPr id="374" name="Google Shape;374;p17"/>
          <p:cNvSpPr txBox="1"/>
          <p:nvPr/>
        </p:nvSpPr>
        <p:spPr>
          <a:xfrm>
            <a:off x="838200" y="298481"/>
            <a:ext cx="3808152"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Advanced theory IV</a:t>
            </a:r>
            <a:endParaRPr sz="4400">
              <a:solidFill>
                <a:srgbClr val="17375E"/>
              </a:solidFill>
              <a:latin typeface="Open Sans"/>
              <a:ea typeface="Open Sans"/>
              <a:cs typeface="Open Sans"/>
              <a:sym typeface="Open Sans"/>
            </a:endParaRPr>
          </a:p>
        </p:txBody>
      </p:sp>
      <p:sp>
        <p:nvSpPr>
          <p:cNvPr id="375" name="Google Shape;375;p17"/>
          <p:cNvSpPr/>
          <p:nvPr/>
        </p:nvSpPr>
        <p:spPr>
          <a:xfrm>
            <a:off x="4625488" y="40391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17.mp3" id="376" name="Google Shape;376;p17"/>
          <p:cNvPicPr preferRelativeResize="0"/>
          <p:nvPr/>
        </p:nvPicPr>
        <p:blipFill rotWithShape="1">
          <a:blip r:embed="rId6">
            <a:alphaModFix/>
          </a:blip>
          <a:srcRect b="0" l="0" r="0" t="0"/>
          <a:stretch/>
        </p:blipFill>
        <p:spPr>
          <a:xfrm>
            <a:off x="4695786" y="471323"/>
            <a:ext cx="812800" cy="812800"/>
          </a:xfrm>
          <a:prstGeom prst="rect">
            <a:avLst/>
          </a:prstGeom>
          <a:noFill/>
          <a:ln>
            <a:noFill/>
          </a:ln>
        </p:spPr>
      </p:pic>
      <p:sp>
        <p:nvSpPr>
          <p:cNvPr id="377" name="Google Shape;377;p17"/>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8"/>
          <p:cNvSpPr txBox="1"/>
          <p:nvPr>
            <p:ph idx="1" type="body"/>
          </p:nvPr>
        </p:nvSpPr>
        <p:spPr>
          <a:xfrm>
            <a:off x="838200" y="2112415"/>
            <a:ext cx="3907437" cy="406454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GB"/>
              <a:t>Total investment cost is given by multiplying the capacity with the investment cost (USD/kW)</a:t>
            </a:r>
            <a:endParaRPr/>
          </a:p>
          <a:p>
            <a:pPr indent="-228600" lvl="0" marL="228600" rtl="0" algn="l">
              <a:lnSpc>
                <a:spcPct val="90000"/>
              </a:lnSpc>
              <a:spcBef>
                <a:spcPts val="1000"/>
              </a:spcBef>
              <a:spcAft>
                <a:spcPts val="0"/>
              </a:spcAft>
              <a:buClr>
                <a:schemeClr val="dk1"/>
              </a:buClr>
              <a:buSzPts val="2800"/>
              <a:buChar char="•"/>
            </a:pPr>
            <a:r>
              <a:rPr lang="en-GB"/>
              <a:t>Annual operation and maintenance is given as a percentage of the total investment cost</a:t>
            </a:r>
            <a:endParaRPr/>
          </a:p>
          <a:p>
            <a:pPr indent="-228600" lvl="0" marL="228600" rtl="0" algn="l">
              <a:lnSpc>
                <a:spcPct val="90000"/>
              </a:lnSpc>
              <a:spcBef>
                <a:spcPts val="1000"/>
              </a:spcBef>
              <a:spcAft>
                <a:spcPts val="0"/>
              </a:spcAft>
              <a:buClr>
                <a:schemeClr val="dk1"/>
              </a:buClr>
              <a:buSzPts val="2800"/>
              <a:buChar char="•"/>
            </a:pPr>
            <a:r>
              <a:rPr lang="en-GB"/>
              <a:t>No fuel cost </a:t>
            </a:r>
            <a:endParaRPr/>
          </a:p>
          <a:p>
            <a:pPr indent="0" lvl="0" marL="0" rtl="0" algn="l">
              <a:lnSpc>
                <a:spcPct val="90000"/>
              </a:lnSpc>
              <a:spcBef>
                <a:spcPts val="1000"/>
              </a:spcBef>
              <a:spcAft>
                <a:spcPts val="0"/>
              </a:spcAft>
              <a:buClr>
                <a:schemeClr val="dk1"/>
              </a:buClr>
              <a:buSzPts val="2800"/>
              <a:buNone/>
            </a:pPr>
            <a:r>
              <a:t/>
            </a:r>
            <a:endParaRPr/>
          </a:p>
        </p:txBody>
      </p:sp>
      <p:graphicFrame>
        <p:nvGraphicFramePr>
          <p:cNvPr id="384" name="Google Shape;384;p18"/>
          <p:cNvGraphicFramePr/>
          <p:nvPr/>
        </p:nvGraphicFramePr>
        <p:xfrm>
          <a:off x="4852969" y="3602718"/>
          <a:ext cx="3000000" cy="3000000"/>
        </p:xfrm>
        <a:graphic>
          <a:graphicData uri="http://schemas.openxmlformats.org/drawingml/2006/table">
            <a:tbl>
              <a:tblPr>
                <a:noFill/>
                <a:tableStyleId>{E8FD700F-99FE-4CD1-B8DE-32EF8A42AE17}</a:tableStyleId>
              </a:tblPr>
              <a:tblGrid>
                <a:gridCol w="3089275"/>
                <a:gridCol w="3089275"/>
              </a:tblGrid>
              <a:tr h="4299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Parameter</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Unit</a:t>
                      </a:r>
                      <a:endParaRPr sz="1800" u="none" cap="none" strike="noStrike"/>
                    </a:p>
                  </a:txBody>
                  <a:tcPr marT="45725" marB="45725" marR="91450" marL="91450"/>
                </a:tc>
              </a:tr>
              <a:tr h="4299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Investment cost</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5500 USD/kW</a:t>
                      </a:r>
                      <a:endParaRPr sz="1800" u="none" cap="none" strike="noStrike"/>
                    </a:p>
                  </a:txBody>
                  <a:tcPr marT="45725" marB="45725" marR="91450" marL="91450"/>
                </a:tc>
              </a:tr>
              <a:tr h="7420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O&amp;M cost</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1.5 % of investment cost/year</a:t>
                      </a:r>
                      <a:endParaRPr sz="1800" u="none" cap="none" strike="noStrike"/>
                    </a:p>
                  </a:txBody>
                  <a:tcPr marT="45725" marB="45725" marR="91450" marL="91450"/>
                </a:tc>
              </a:tr>
              <a:tr h="4299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Expected technology lifetime</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20 Years</a:t>
                      </a:r>
                      <a:endParaRPr sz="1400" u="none" cap="none" strike="noStrike"/>
                    </a:p>
                  </a:txBody>
                  <a:tcPr marT="45725" marB="45725" marR="91450" marL="91450"/>
                </a:tc>
              </a:tr>
            </a:tbl>
          </a:graphicData>
        </a:graphic>
      </p:graphicFrame>
      <p:sp>
        <p:nvSpPr>
          <p:cNvPr id="385" name="Google Shape;385;p18"/>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Calculating LCOE for stand-alone solar PV technologies</a:t>
            </a:r>
            <a:endParaRPr b="1" sz="2000">
              <a:solidFill>
                <a:srgbClr val="9CC2E5"/>
              </a:solidFill>
              <a:latin typeface="Open Sans"/>
              <a:ea typeface="Open Sans"/>
              <a:cs typeface="Open Sans"/>
              <a:sym typeface="Open Sans"/>
            </a:endParaRPr>
          </a:p>
        </p:txBody>
      </p:sp>
      <p:sp>
        <p:nvSpPr>
          <p:cNvPr id="386" name="Google Shape;386;p18"/>
          <p:cNvSpPr txBox="1"/>
          <p:nvPr/>
        </p:nvSpPr>
        <p:spPr>
          <a:xfrm>
            <a:off x="900659" y="257349"/>
            <a:ext cx="3716311"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Advanced theory IV</a:t>
            </a:r>
            <a:endParaRPr sz="4400">
              <a:solidFill>
                <a:srgbClr val="17375E"/>
              </a:solidFill>
              <a:latin typeface="Open Sans"/>
              <a:ea typeface="Open Sans"/>
              <a:cs typeface="Open Sans"/>
              <a:sym typeface="Open Sans"/>
            </a:endParaRPr>
          </a:p>
        </p:txBody>
      </p:sp>
      <p:sp>
        <p:nvSpPr>
          <p:cNvPr id="387" name="Google Shape;387;p18"/>
          <p:cNvSpPr txBox="1"/>
          <p:nvPr/>
        </p:nvSpPr>
        <p:spPr>
          <a:xfrm>
            <a:off x="4745637" y="5656973"/>
            <a:ext cx="542113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388" name="Google Shape;388;p18"/>
          <p:cNvSpPr/>
          <p:nvPr/>
        </p:nvSpPr>
        <p:spPr>
          <a:xfrm>
            <a:off x="6706583" y="2160813"/>
            <a:ext cx="4346400" cy="14679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89" name="Google Shape;389;p18"/>
          <p:cNvSpPr/>
          <p:nvPr/>
        </p:nvSpPr>
        <p:spPr>
          <a:xfrm>
            <a:off x="4625488" y="40391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18.mp3" id="390" name="Google Shape;390;p18"/>
          <p:cNvPicPr preferRelativeResize="0"/>
          <p:nvPr/>
        </p:nvPicPr>
        <p:blipFill rotWithShape="1">
          <a:blip r:embed="rId6">
            <a:alphaModFix/>
          </a:blip>
          <a:srcRect b="0" l="0" r="0" t="0"/>
          <a:stretch/>
        </p:blipFill>
        <p:spPr>
          <a:xfrm>
            <a:off x="4696853" y="475121"/>
            <a:ext cx="812800" cy="812800"/>
          </a:xfrm>
          <a:prstGeom prst="rect">
            <a:avLst/>
          </a:prstGeom>
          <a:noFill/>
          <a:ln>
            <a:noFill/>
          </a:ln>
        </p:spPr>
      </p:pic>
      <p:sp>
        <p:nvSpPr>
          <p:cNvPr id="391" name="Google Shape;391;p18"/>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9"/>
          <p:cNvSpPr txBox="1"/>
          <p:nvPr>
            <p:ph idx="1" type="body"/>
          </p:nvPr>
        </p:nvSpPr>
        <p:spPr>
          <a:xfrm>
            <a:off x="838200" y="2229165"/>
            <a:ext cx="4491789" cy="400955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GB" sz="2400"/>
              <a:t>Mini-grid solar PV takes into account all the same information as stand-alone solar PV…</a:t>
            </a:r>
            <a:endParaRPr sz="2400"/>
          </a:p>
          <a:p>
            <a:pPr indent="-228600" lvl="0" marL="228600" rtl="0" algn="l">
              <a:lnSpc>
                <a:spcPct val="90000"/>
              </a:lnSpc>
              <a:spcBef>
                <a:spcPts val="1000"/>
              </a:spcBef>
              <a:spcAft>
                <a:spcPts val="0"/>
              </a:spcAft>
              <a:buClr>
                <a:schemeClr val="dk1"/>
              </a:buClr>
              <a:buSzPts val="2800"/>
              <a:buChar char="•"/>
            </a:pPr>
            <a:r>
              <a:rPr lang="en-GB" sz="2400"/>
              <a:t>… and also includes a cost for the grid network in the cell</a:t>
            </a:r>
            <a:endParaRPr sz="2400"/>
          </a:p>
          <a:p>
            <a:pPr indent="-50800" lvl="0" marL="228600" rtl="0" algn="l">
              <a:lnSpc>
                <a:spcPct val="90000"/>
              </a:lnSpc>
              <a:spcBef>
                <a:spcPts val="1000"/>
              </a:spcBef>
              <a:spcAft>
                <a:spcPts val="0"/>
              </a:spcAft>
              <a:buClr>
                <a:schemeClr val="dk1"/>
              </a:buClr>
              <a:buSzPts val="2800"/>
              <a:buNone/>
            </a:pPr>
            <a:r>
              <a:t/>
            </a:r>
            <a:endParaRPr sz="2400"/>
          </a:p>
        </p:txBody>
      </p:sp>
      <p:sp>
        <p:nvSpPr>
          <p:cNvPr id="398" name="Google Shape;398;p19"/>
          <p:cNvSpPr/>
          <p:nvPr/>
        </p:nvSpPr>
        <p:spPr>
          <a:xfrm>
            <a:off x="838200" y="6129065"/>
            <a:ext cx="27286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Adapted from Sahlberg et al. 2021</a:t>
            </a:r>
            <a:endParaRPr sz="1000">
              <a:solidFill>
                <a:schemeClr val="dk1"/>
              </a:solidFill>
              <a:latin typeface="Open Sans"/>
              <a:ea typeface="Open Sans"/>
              <a:cs typeface="Open Sans"/>
              <a:sym typeface="Open Sans"/>
            </a:endParaRPr>
          </a:p>
        </p:txBody>
      </p:sp>
      <p:pic>
        <p:nvPicPr>
          <p:cNvPr id="399" name="Google Shape;399;p19"/>
          <p:cNvPicPr preferRelativeResize="0"/>
          <p:nvPr/>
        </p:nvPicPr>
        <p:blipFill rotWithShape="1">
          <a:blip r:embed="rId3">
            <a:alphaModFix/>
          </a:blip>
          <a:srcRect b="0" l="0" r="0" t="0"/>
          <a:stretch/>
        </p:blipFill>
        <p:spPr>
          <a:xfrm>
            <a:off x="5769563" y="1503380"/>
            <a:ext cx="5955304" cy="4466478"/>
          </a:xfrm>
          <a:prstGeom prst="rect">
            <a:avLst/>
          </a:prstGeom>
          <a:noFill/>
          <a:ln>
            <a:noFill/>
          </a:ln>
        </p:spPr>
      </p:pic>
      <p:sp>
        <p:nvSpPr>
          <p:cNvPr id="400" name="Google Shape;400;p19"/>
          <p:cNvSpPr txBox="1"/>
          <p:nvPr/>
        </p:nvSpPr>
        <p:spPr>
          <a:xfrm>
            <a:off x="838200" y="1526966"/>
            <a:ext cx="3059243" cy="6404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Calculating LCOE for mini-grid solar PV</a:t>
            </a:r>
            <a:endParaRPr/>
          </a:p>
        </p:txBody>
      </p:sp>
      <p:sp>
        <p:nvSpPr>
          <p:cNvPr id="401" name="Google Shape;401;p19"/>
          <p:cNvSpPr txBox="1"/>
          <p:nvPr/>
        </p:nvSpPr>
        <p:spPr>
          <a:xfrm>
            <a:off x="838200" y="261540"/>
            <a:ext cx="3913682"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Advanced theory IV</a:t>
            </a:r>
            <a:endParaRPr sz="4400">
              <a:solidFill>
                <a:srgbClr val="17375E"/>
              </a:solidFill>
              <a:latin typeface="Open Sans"/>
              <a:ea typeface="Open Sans"/>
              <a:cs typeface="Open Sans"/>
              <a:sym typeface="Open Sans"/>
            </a:endParaRPr>
          </a:p>
        </p:txBody>
      </p:sp>
      <p:sp>
        <p:nvSpPr>
          <p:cNvPr id="402" name="Google Shape;402;p19"/>
          <p:cNvSpPr/>
          <p:nvPr/>
        </p:nvSpPr>
        <p:spPr>
          <a:xfrm>
            <a:off x="8550640" y="5963958"/>
            <a:ext cx="29230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Energising Development (EnDev) Indonesia,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CC-3.0 Unported</a:t>
            </a:r>
            <a:endParaRPr sz="1000">
              <a:solidFill>
                <a:schemeClr val="dk1"/>
              </a:solidFill>
              <a:latin typeface="Open Sans"/>
              <a:ea typeface="Open Sans"/>
              <a:cs typeface="Open Sans"/>
              <a:sym typeface="Open Sans"/>
            </a:endParaRPr>
          </a:p>
        </p:txBody>
      </p:sp>
      <p:sp>
        <p:nvSpPr>
          <p:cNvPr id="403" name="Google Shape;403;p19"/>
          <p:cNvSpPr txBox="1"/>
          <p:nvPr/>
        </p:nvSpPr>
        <p:spPr>
          <a:xfrm>
            <a:off x="5623349" y="6061023"/>
            <a:ext cx="2743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Open Sans"/>
                <a:ea typeface="Open Sans"/>
                <a:cs typeface="Open Sans"/>
                <a:sym typeface="Open Sans"/>
              </a:rPr>
              <a:t>Korkovelos et al. 2019​</a:t>
            </a:r>
            <a:endParaRPr/>
          </a:p>
        </p:txBody>
      </p:sp>
      <p:sp>
        <p:nvSpPr>
          <p:cNvPr id="404" name="Google Shape;404;p19"/>
          <p:cNvSpPr/>
          <p:nvPr/>
        </p:nvSpPr>
        <p:spPr>
          <a:xfrm>
            <a:off x="4625488" y="40391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19.mp3" id="405" name="Google Shape;405;p19"/>
          <p:cNvPicPr preferRelativeResize="0"/>
          <p:nvPr/>
        </p:nvPicPr>
        <p:blipFill rotWithShape="1">
          <a:blip r:embed="rId6">
            <a:alphaModFix/>
          </a:blip>
          <a:srcRect b="0" l="0" r="0" t="0"/>
          <a:stretch/>
        </p:blipFill>
        <p:spPr>
          <a:xfrm>
            <a:off x="4696853" y="47528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
          <p:cNvSpPr/>
          <p:nvPr/>
        </p:nvSpPr>
        <p:spPr>
          <a:xfrm>
            <a:off x="1044005" y="1818917"/>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85" name="Google Shape;185;p2"/>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Learning Outcomes</a:t>
            </a:r>
            <a:endParaRPr/>
          </a:p>
        </p:txBody>
      </p:sp>
      <p:sp>
        <p:nvSpPr>
          <p:cNvPr id="186" name="Google Shape;186;p2"/>
          <p:cNvSpPr txBox="1"/>
          <p:nvPr/>
        </p:nvSpPr>
        <p:spPr>
          <a:xfrm>
            <a:off x="887215" y="2150297"/>
            <a:ext cx="6531501" cy="3882368"/>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ILO1: Calculate LCOE for different technologies.</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ILO2: Describe the impact of peak loads in OnSSET</a:t>
            </a:r>
            <a:endParaRPr/>
          </a:p>
          <a:p>
            <a:pPr indent="-342900" lvl="0" marL="342900" marR="0" rtl="0" algn="l">
              <a:lnSpc>
                <a:spcPct val="90000"/>
              </a:lnSpc>
              <a:spcBef>
                <a:spcPts val="1000"/>
              </a:spcBef>
              <a:spcAft>
                <a:spcPts val="0"/>
              </a:spcAft>
              <a:buClr>
                <a:schemeClr val="dk1"/>
              </a:buClr>
              <a:buSzPts val="2000"/>
              <a:buFont typeface="Arial"/>
              <a:buAutoNum type="arabicPeriod"/>
            </a:pPr>
            <a:r>
              <a:rPr lang="en-GB" sz="2000">
                <a:solidFill>
                  <a:schemeClr val="dk1"/>
                </a:solidFill>
                <a:latin typeface="Open Sans"/>
                <a:ea typeface="Open Sans"/>
                <a:cs typeface="Open Sans"/>
                <a:sym typeface="Open Sans"/>
              </a:rPr>
              <a:t>ILO3: Explain basic principles for the distribution network in a settlement.</a:t>
            </a:r>
            <a:endParaRPr/>
          </a:p>
        </p:txBody>
      </p:sp>
      <p:sp>
        <p:nvSpPr>
          <p:cNvPr id="187" name="Google Shape;187;p2"/>
          <p:cNvSpPr/>
          <p:nvPr/>
        </p:nvSpPr>
        <p:spPr>
          <a:xfrm>
            <a:off x="887214" y="1635663"/>
            <a:ext cx="567495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p:txBody>
      </p:sp>
      <p:sp>
        <p:nvSpPr>
          <p:cNvPr id="188" name="Google Shape;188;p2"/>
          <p:cNvSpPr/>
          <p:nvPr/>
        </p:nvSpPr>
        <p:spPr>
          <a:xfrm>
            <a:off x="6940950" y="101985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2.mp3" id="189" name="Google Shape;189;p2"/>
          <p:cNvPicPr preferRelativeResize="0"/>
          <p:nvPr/>
        </p:nvPicPr>
        <p:blipFill rotWithShape="1">
          <a:blip r:embed="rId3">
            <a:alphaModFix/>
          </a:blip>
          <a:srcRect b="0" l="0" r="0" t="0"/>
          <a:stretch/>
        </p:blipFill>
        <p:spPr>
          <a:xfrm>
            <a:off x="7012315" y="109122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0"/>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8.3 References</a:t>
            </a:r>
            <a:endParaRPr/>
          </a:p>
        </p:txBody>
      </p:sp>
      <p:sp>
        <p:nvSpPr>
          <p:cNvPr id="411" name="Google Shape;411;p20"/>
          <p:cNvSpPr/>
          <p:nvPr/>
        </p:nvSpPr>
        <p:spPr>
          <a:xfrm>
            <a:off x="853190" y="1690688"/>
            <a:ext cx="4660232"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Korkovelos, A., Khavari, B., Sahlberg, A., Howells, M., Arderne, C., 2019. The Role of Open Access Data in Geospatial Electrification Planning and the Achievement of SDG7. An OnSSET-Based Case Study for Malawi. Energies 12, 1395.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https://doi.org/10.3390/en12071395</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chemeClr val="dk1"/>
                </a:solidFill>
                <a:latin typeface="Open Sans"/>
                <a:ea typeface="Open Sans"/>
                <a:cs typeface="Open Sans"/>
                <a:sym typeface="Open Sans"/>
                <a:hlinkClick r:id="rId4">
                  <a:extLst>
                    <a:ext uri="{A12FA001-AC4F-418D-AE19-62706E023703}">
                      <ahyp:hlinkClr val="tx"/>
                    </a:ext>
                  </a:extLst>
                </a:hlinkClick>
              </a:rPr>
              <a:t>https://onsset.github.io/teaching_kit/courses/module_3/Lecture%206/</a:t>
            </a:r>
            <a:r>
              <a:rPr lang="en-GB" sz="1800">
                <a:solidFill>
                  <a:schemeClr val="dk1"/>
                </a:solidFill>
                <a:latin typeface="Open Sans"/>
                <a:ea typeface="Open Sans"/>
                <a:cs typeface="Open Sans"/>
                <a:sym typeface="Open Sans"/>
              </a:rPr>
              <a:t>  (accessed 2.18.21).</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1"/>
          <p:cNvSpPr txBox="1"/>
          <p:nvPr>
            <p:ph idx="1" type="body"/>
          </p:nvPr>
        </p:nvSpPr>
        <p:spPr>
          <a:xfrm>
            <a:off x="838200" y="2057399"/>
            <a:ext cx="10515600" cy="41195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GB"/>
              <a:t>The size of the distribution network in the cell depends on the number of households, and the electricity to be transmitted</a:t>
            </a:r>
            <a:endParaRPr/>
          </a:p>
          <a:p>
            <a:pPr indent="-228600" lvl="0" marL="228600" rtl="0" algn="l">
              <a:lnSpc>
                <a:spcPct val="90000"/>
              </a:lnSpc>
              <a:spcBef>
                <a:spcPts val="1000"/>
              </a:spcBef>
              <a:spcAft>
                <a:spcPts val="0"/>
              </a:spcAft>
              <a:buClr>
                <a:schemeClr val="dk1"/>
              </a:buClr>
              <a:buSzPts val="2800"/>
              <a:buChar char="•"/>
            </a:pPr>
            <a:r>
              <a:rPr lang="en-GB"/>
              <a:t>Builds on a method presented in Korkovelos et al. 2019</a:t>
            </a:r>
            <a:endParaRPr/>
          </a:p>
        </p:txBody>
      </p:sp>
      <p:sp>
        <p:nvSpPr>
          <p:cNvPr id="418" name="Google Shape;418;p21"/>
          <p:cNvSpPr txBox="1"/>
          <p:nvPr/>
        </p:nvSpPr>
        <p:spPr>
          <a:xfrm>
            <a:off x="8458679" y="5445219"/>
            <a:ext cx="2764315" cy="4000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000" u="none" cap="none" strike="noStrike">
                <a:solidFill>
                  <a:schemeClr val="dk1"/>
                </a:solidFill>
                <a:latin typeface="Calibri"/>
                <a:ea typeface="Calibri"/>
                <a:cs typeface="Calibri"/>
                <a:sym typeface="Calibri"/>
              </a:rPr>
              <a:t>Picture source</a:t>
            </a:r>
            <a:r>
              <a:rPr b="1" lang="en-GB" sz="1000">
                <a:solidFill>
                  <a:schemeClr val="dk1"/>
                </a:solidFill>
                <a:latin typeface="Calibri"/>
                <a:ea typeface="Calibri"/>
                <a:cs typeface="Calibri"/>
                <a:sym typeface="Calibri"/>
              </a:rPr>
              <a:t> adapted from</a:t>
            </a:r>
            <a:r>
              <a:rPr b="1" i="0" lang="en-GB" sz="1000" u="none" cap="none" strike="noStrike">
                <a:solidFill>
                  <a:schemeClr val="dk1"/>
                </a:solidFill>
                <a:latin typeface="Calibri"/>
                <a:ea typeface="Calibri"/>
                <a:cs typeface="Calibri"/>
                <a:sym typeface="Calibri"/>
              </a:rPr>
              <a:t>: </a:t>
            </a:r>
            <a:r>
              <a:rPr b="0" i="0" lang="en-GB" sz="1000" u="none" cap="none" strike="noStrike">
                <a:solidFill>
                  <a:schemeClr val="dk1"/>
                </a:solidFill>
                <a:latin typeface="Calibri"/>
                <a:ea typeface="Calibri"/>
                <a:cs typeface="Calibri"/>
                <a:sym typeface="Calibri"/>
              </a:rPr>
              <a:t>Korkovelos et al. 2019, </a:t>
            </a:r>
            <a:r>
              <a:rPr b="0" i="0" lang="en-GB" sz="1000" u="sng" cap="none" strike="noStrike">
                <a:solidFill>
                  <a:schemeClr val="dk1"/>
                </a:solidFill>
                <a:latin typeface="Calibri"/>
                <a:ea typeface="Calibri"/>
                <a:cs typeface="Calibri"/>
                <a:sym typeface="Calibri"/>
                <a:hlinkClick r:id="rId3">
                  <a:extLst>
                    <a:ext uri="{A12FA001-AC4F-418D-AE19-62706E023703}">
                      <ahyp:hlinkClr val="tx"/>
                    </a:ext>
                  </a:extLst>
                </a:hlinkClick>
              </a:rPr>
              <a:t>image</a:t>
            </a:r>
            <a:r>
              <a:rPr b="0" i="0" lang="en-GB" sz="1000" u="none" cap="none" strike="noStrike">
                <a:solidFill>
                  <a:schemeClr val="dk1"/>
                </a:solidFill>
                <a:latin typeface="Calibri"/>
                <a:ea typeface="Calibri"/>
                <a:cs typeface="Calibri"/>
                <a:sym typeface="Calibri"/>
              </a:rPr>
              <a:t>, </a:t>
            </a:r>
            <a:r>
              <a:rPr b="0" i="0" lang="en-GB" sz="1000" u="sng" cap="none" strike="noStrike">
                <a:solidFill>
                  <a:schemeClr val="dk1"/>
                </a:solidFill>
                <a:latin typeface="Calibri"/>
                <a:ea typeface="Calibri"/>
                <a:cs typeface="Calibri"/>
                <a:sym typeface="Calibri"/>
                <a:hlinkClick r:id="rId4">
                  <a:extLst>
                    <a:ext uri="{A12FA001-AC4F-418D-AE19-62706E023703}">
                      <ahyp:hlinkClr val="tx"/>
                    </a:ext>
                  </a:extLst>
                </a:hlinkClick>
              </a:rPr>
              <a:t>CC-BY 4.0</a:t>
            </a:r>
            <a:r>
              <a:rPr b="0" i="0" lang="en-GB" sz="1000" u="none" cap="none" strike="noStrike">
                <a:solidFill>
                  <a:schemeClr val="dk1"/>
                </a:solidFill>
                <a:latin typeface="Calibri"/>
                <a:ea typeface="Calibri"/>
                <a:cs typeface="Calibri"/>
                <a:sym typeface="Calibri"/>
              </a:rPr>
              <a:t>.</a:t>
            </a:r>
            <a:r>
              <a:rPr lang="en-GB" sz="1000">
                <a:solidFill>
                  <a:schemeClr val="dk1"/>
                </a:solidFill>
                <a:latin typeface="Calibri"/>
                <a:ea typeface="Calibri"/>
                <a:cs typeface="Calibri"/>
                <a:sym typeface="Calibri"/>
              </a:rPr>
              <a:t> </a:t>
            </a:r>
            <a:endParaRPr b="0" i="0" sz="1000" u="none" cap="none" strike="noStrike">
              <a:solidFill>
                <a:schemeClr val="dk1"/>
              </a:solidFill>
              <a:latin typeface="Calibri"/>
              <a:ea typeface="Calibri"/>
              <a:cs typeface="Calibri"/>
              <a:sym typeface="Calibri"/>
            </a:endParaRPr>
          </a:p>
        </p:txBody>
      </p:sp>
      <p:sp>
        <p:nvSpPr>
          <p:cNvPr id="419" name="Google Shape;419;p21"/>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Calculating LCOE for mini-grid solar PV</a:t>
            </a:r>
            <a:endParaRPr/>
          </a:p>
        </p:txBody>
      </p:sp>
      <p:sp>
        <p:nvSpPr>
          <p:cNvPr id="420" name="Google Shape;420;p21"/>
          <p:cNvSpPr txBox="1"/>
          <p:nvPr/>
        </p:nvSpPr>
        <p:spPr>
          <a:xfrm>
            <a:off x="838200" y="256518"/>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Advanced theory V</a:t>
            </a:r>
            <a:endParaRPr sz="4400">
              <a:solidFill>
                <a:srgbClr val="17375E"/>
              </a:solidFill>
              <a:latin typeface="Open Sans"/>
              <a:ea typeface="Open Sans"/>
              <a:cs typeface="Open Sans"/>
              <a:sym typeface="Open Sans"/>
            </a:endParaRPr>
          </a:p>
        </p:txBody>
      </p:sp>
      <p:sp>
        <p:nvSpPr>
          <p:cNvPr id="421" name="Google Shape;421;p21"/>
          <p:cNvSpPr txBox="1"/>
          <p:nvPr/>
        </p:nvSpPr>
        <p:spPr>
          <a:xfrm>
            <a:off x="9824514" y="6081269"/>
            <a:ext cx="191105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Open Sans"/>
                <a:ea typeface="Open Sans"/>
                <a:cs typeface="Open Sans"/>
                <a:sym typeface="Open Sans"/>
              </a:rPr>
              <a:t>Korkovelos et al. 2019​</a:t>
            </a:r>
            <a:endParaRPr/>
          </a:p>
        </p:txBody>
      </p:sp>
      <p:pic>
        <p:nvPicPr>
          <p:cNvPr descr="Diagram&#10;&#10;Description automatically generated" id="422" name="Google Shape;422;p21"/>
          <p:cNvPicPr preferRelativeResize="0"/>
          <p:nvPr/>
        </p:nvPicPr>
        <p:blipFill rotWithShape="1">
          <a:blip r:embed="rId5">
            <a:alphaModFix/>
          </a:blip>
          <a:srcRect b="0" l="0" r="0" t="0"/>
          <a:stretch/>
        </p:blipFill>
        <p:spPr>
          <a:xfrm>
            <a:off x="6365631" y="3485683"/>
            <a:ext cx="4384430" cy="1844389"/>
          </a:xfrm>
          <a:prstGeom prst="rect">
            <a:avLst/>
          </a:prstGeom>
          <a:noFill/>
          <a:ln>
            <a:noFill/>
          </a:ln>
        </p:spPr>
      </p:pic>
      <p:pic>
        <p:nvPicPr>
          <p:cNvPr descr="Diagram&#10;&#10;Description automatically generated" id="423" name="Google Shape;423;p21"/>
          <p:cNvPicPr preferRelativeResize="0"/>
          <p:nvPr/>
        </p:nvPicPr>
        <p:blipFill rotWithShape="1">
          <a:blip r:embed="rId6">
            <a:alphaModFix/>
          </a:blip>
          <a:srcRect b="0" l="0" r="0" t="0"/>
          <a:stretch/>
        </p:blipFill>
        <p:spPr>
          <a:xfrm>
            <a:off x="797170" y="3443179"/>
            <a:ext cx="5228492" cy="1952841"/>
          </a:xfrm>
          <a:prstGeom prst="rect">
            <a:avLst/>
          </a:prstGeom>
          <a:noFill/>
          <a:ln>
            <a:noFill/>
          </a:ln>
        </p:spPr>
      </p:pic>
      <p:sp>
        <p:nvSpPr>
          <p:cNvPr id="424" name="Google Shape;424;p21"/>
          <p:cNvSpPr/>
          <p:nvPr/>
        </p:nvSpPr>
        <p:spPr>
          <a:xfrm>
            <a:off x="7023914" y="9350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21.mp3" id="425" name="Google Shape;425;p21"/>
          <p:cNvPicPr preferRelativeResize="0"/>
          <p:nvPr/>
        </p:nvPicPr>
        <p:blipFill rotWithShape="1">
          <a:blip r:embed="rId7">
            <a:alphaModFix/>
          </a:blip>
          <a:srcRect b="0" l="0" r="0" t="0"/>
          <a:stretch/>
        </p:blipFill>
        <p:spPr>
          <a:xfrm>
            <a:off x="7095279" y="1005420"/>
            <a:ext cx="812800" cy="812800"/>
          </a:xfrm>
          <a:prstGeom prst="rect">
            <a:avLst/>
          </a:prstGeom>
          <a:noFill/>
          <a:ln>
            <a:noFill/>
          </a:ln>
        </p:spPr>
      </p:pic>
      <p:sp>
        <p:nvSpPr>
          <p:cNvPr id="426" name="Google Shape;426;p21"/>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aphicFrame>
        <p:nvGraphicFramePr>
          <p:cNvPr id="432" name="Google Shape;432;p22"/>
          <p:cNvGraphicFramePr/>
          <p:nvPr/>
        </p:nvGraphicFramePr>
        <p:xfrm>
          <a:off x="1998921" y="1944897"/>
          <a:ext cx="3000000" cy="3000000"/>
        </p:xfrm>
        <a:graphic>
          <a:graphicData uri="http://schemas.openxmlformats.org/drawingml/2006/table">
            <a:tbl>
              <a:tblPr>
                <a:noFill/>
                <a:tableStyleId>{E8FD700F-99FE-4CD1-B8DE-32EF8A42AE17}</a:tableStyleId>
              </a:tblPr>
              <a:tblGrid>
                <a:gridCol w="4604400"/>
                <a:gridCol w="3455100"/>
              </a:tblGrid>
              <a:tr h="377075">
                <a:tc>
                  <a:txBody>
                    <a:bodyPr/>
                    <a:lstStyle/>
                    <a:p>
                      <a:pPr indent="0" lvl="0" marL="0" marR="0" rtl="0" algn="l">
                        <a:lnSpc>
                          <a:spcPct val="100000"/>
                        </a:lnSpc>
                        <a:spcBef>
                          <a:spcPts val="0"/>
                        </a:spcBef>
                        <a:spcAft>
                          <a:spcPts val="0"/>
                        </a:spcAft>
                        <a:buClr>
                          <a:srgbClr val="000000"/>
                        </a:buClr>
                        <a:buSzPts val="2200"/>
                        <a:buFont typeface="Arial"/>
                        <a:buNone/>
                      </a:pPr>
                      <a:r>
                        <a:rPr b="1" lang="en-GB" sz="1400" u="sng" cap="none" strike="noStrike">
                          <a:latin typeface="Open Sans"/>
                          <a:ea typeface="Open Sans"/>
                          <a:cs typeface="Open Sans"/>
                          <a:sym typeface="Open Sans"/>
                        </a:rPr>
                        <a:t>Parameter</a:t>
                      </a:r>
                      <a:endParaRPr b="1" sz="1400" u="sng"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200"/>
                        <a:buFont typeface="Arial"/>
                        <a:buNone/>
                      </a:pPr>
                      <a:r>
                        <a:rPr b="1" lang="en-GB" sz="1400" u="sng" cap="none" strike="noStrike">
                          <a:latin typeface="Open Sans"/>
                          <a:ea typeface="Open Sans"/>
                          <a:cs typeface="Open Sans"/>
                          <a:sym typeface="Open Sans"/>
                        </a:rPr>
                        <a:t>Unit</a:t>
                      </a:r>
                      <a:endParaRPr b="1" sz="1400" u="sng" cap="none" strike="noStrike">
                        <a:latin typeface="Open Sans"/>
                        <a:ea typeface="Open Sans"/>
                        <a:cs typeface="Open Sans"/>
                        <a:sym typeface="Open Sans"/>
                      </a:endParaRPr>
                    </a:p>
                  </a:txBody>
                  <a:tcPr marT="45725" marB="45725" marR="91450" marL="91450"/>
                </a:tc>
              </a:tr>
              <a:tr h="377075">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Grid cell area</a:t>
                      </a:r>
                      <a:endParaRPr sz="14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km</a:t>
                      </a:r>
                      <a:r>
                        <a:rPr baseline="30000" lang="en-GB" sz="1400" u="none" cap="none" strike="noStrike">
                          <a:latin typeface="Open Sans"/>
                          <a:ea typeface="Open Sans"/>
                          <a:cs typeface="Open Sans"/>
                          <a:sym typeface="Open Sans"/>
                        </a:rPr>
                        <a:t>2</a:t>
                      </a:r>
                      <a:endParaRPr sz="1400" u="none" cap="none" strike="noStrike">
                        <a:latin typeface="Open Sans"/>
                        <a:ea typeface="Open Sans"/>
                        <a:cs typeface="Open Sans"/>
                        <a:sym typeface="Open Sans"/>
                      </a:endParaRPr>
                    </a:p>
                  </a:txBody>
                  <a:tcPr marT="45725" marB="45725" marR="91450" marL="91450"/>
                </a:tc>
              </a:tr>
              <a:tr h="388900">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Households (from population and household size)</a:t>
                      </a:r>
                      <a:endParaRPr sz="14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a:t>
                      </a:r>
                      <a:endParaRPr sz="1400" u="none" cap="none" strike="noStrike">
                        <a:latin typeface="Open Sans"/>
                        <a:ea typeface="Open Sans"/>
                        <a:cs typeface="Open Sans"/>
                        <a:sym typeface="Open Sans"/>
                      </a:endParaRPr>
                    </a:p>
                  </a:txBody>
                  <a:tcPr marT="45725" marB="45725" marR="91450" marL="91450"/>
                </a:tc>
              </a:tr>
              <a:tr h="377075">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MV line cost</a:t>
                      </a:r>
                      <a:endParaRPr sz="14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USD/km</a:t>
                      </a:r>
                      <a:endParaRPr sz="1400" u="none" cap="none" strike="noStrike">
                        <a:latin typeface="Open Sans"/>
                        <a:ea typeface="Open Sans"/>
                        <a:cs typeface="Open Sans"/>
                        <a:sym typeface="Open Sans"/>
                      </a:endParaRPr>
                    </a:p>
                  </a:txBody>
                  <a:tcPr marT="45725" marB="45725" marR="91450" marL="91450"/>
                </a:tc>
              </a:tr>
              <a:tr h="377075">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LV line cost</a:t>
                      </a:r>
                      <a:endParaRPr sz="14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USD/km</a:t>
                      </a:r>
                      <a:endParaRPr sz="1400" u="none" cap="none" strike="noStrike">
                        <a:latin typeface="Open Sans"/>
                        <a:ea typeface="Open Sans"/>
                        <a:cs typeface="Open Sans"/>
                        <a:sym typeface="Open Sans"/>
                      </a:endParaRPr>
                    </a:p>
                  </a:txBody>
                  <a:tcPr marT="45725" marB="45725" marR="91450" marL="91450"/>
                </a:tc>
              </a:tr>
              <a:tr h="377075">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O&amp;M of transmission and distribution network</a:t>
                      </a:r>
                      <a:endParaRPr sz="14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Per cent of investment cost/year</a:t>
                      </a:r>
                      <a:endParaRPr sz="1400" u="none" cap="none" strike="noStrike">
                        <a:latin typeface="Open Sans"/>
                        <a:ea typeface="Open Sans"/>
                        <a:cs typeface="Open Sans"/>
                        <a:sym typeface="Open Sans"/>
                      </a:endParaRPr>
                    </a:p>
                  </a:txBody>
                  <a:tcPr marT="45725" marB="45725" marR="91450" marL="91450"/>
                </a:tc>
              </a:tr>
              <a:tr h="377075">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Connection cost per household</a:t>
                      </a:r>
                      <a:endParaRPr sz="14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USD/household</a:t>
                      </a:r>
                      <a:endParaRPr sz="1400" u="none" cap="none" strike="noStrike">
                        <a:latin typeface="Open Sans"/>
                        <a:ea typeface="Open Sans"/>
                        <a:cs typeface="Open Sans"/>
                        <a:sym typeface="Open Sans"/>
                      </a:endParaRPr>
                    </a:p>
                  </a:txBody>
                  <a:tcPr marT="45725" marB="45725" marR="91450" marL="91450"/>
                </a:tc>
              </a:tr>
              <a:tr h="377075">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MV line capacity</a:t>
                      </a:r>
                      <a:endParaRPr sz="14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kV</a:t>
                      </a:r>
                      <a:endParaRPr sz="1400" u="none" cap="none" strike="noStrike">
                        <a:latin typeface="Open Sans"/>
                        <a:ea typeface="Open Sans"/>
                        <a:cs typeface="Open Sans"/>
                        <a:sym typeface="Open Sans"/>
                      </a:endParaRPr>
                    </a:p>
                  </a:txBody>
                  <a:tcPr marT="45725" marB="45725" marR="91450" marL="91450"/>
                </a:tc>
              </a:tr>
              <a:tr h="377075">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LV line capacity</a:t>
                      </a:r>
                      <a:endParaRPr sz="14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kV</a:t>
                      </a:r>
                      <a:endParaRPr sz="1400" u="none" cap="none" strike="noStrike">
                        <a:latin typeface="Open Sans"/>
                        <a:ea typeface="Open Sans"/>
                        <a:cs typeface="Open Sans"/>
                        <a:sym typeface="Open Sans"/>
                      </a:endParaRPr>
                    </a:p>
                  </a:txBody>
                  <a:tcPr marT="45725" marB="45725" marR="91450" marL="91450"/>
                </a:tc>
              </a:tr>
              <a:tr h="377075">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LV line max length</a:t>
                      </a:r>
                      <a:endParaRPr sz="14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km</a:t>
                      </a:r>
                      <a:endParaRPr sz="1400" u="none" cap="none" strike="noStrike">
                        <a:latin typeface="Open Sans"/>
                        <a:ea typeface="Open Sans"/>
                        <a:cs typeface="Open Sans"/>
                        <a:sym typeface="Open Sans"/>
                      </a:endParaRPr>
                    </a:p>
                  </a:txBody>
                  <a:tcPr marT="45725" marB="45725" marR="91450" marL="91450"/>
                </a:tc>
              </a:tr>
              <a:tr h="377075">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Service transformer cost</a:t>
                      </a:r>
                      <a:endParaRPr sz="14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2200"/>
                        <a:buFont typeface="Arial"/>
                        <a:buNone/>
                      </a:pPr>
                      <a:r>
                        <a:rPr lang="en-GB" sz="1400" u="none" cap="none" strike="noStrike">
                          <a:latin typeface="Open Sans"/>
                          <a:ea typeface="Open Sans"/>
                          <a:cs typeface="Open Sans"/>
                          <a:sym typeface="Open Sans"/>
                        </a:rPr>
                        <a:t>USD/unit (50 kVA)</a:t>
                      </a:r>
                      <a:endParaRPr sz="1400" u="none" cap="none" strike="noStrike">
                        <a:latin typeface="Open Sans"/>
                        <a:ea typeface="Open Sans"/>
                        <a:cs typeface="Open Sans"/>
                        <a:sym typeface="Open Sans"/>
                      </a:endParaRPr>
                    </a:p>
                  </a:txBody>
                  <a:tcPr marT="45725" marB="45725" marR="91450" marL="91450"/>
                </a:tc>
              </a:tr>
            </a:tbl>
          </a:graphicData>
        </a:graphic>
      </p:graphicFrame>
      <p:sp>
        <p:nvSpPr>
          <p:cNvPr id="433" name="Google Shape;433;p22"/>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Calculating LCOE for mini-grid solar PV</a:t>
            </a:r>
            <a:endParaRPr/>
          </a:p>
        </p:txBody>
      </p:sp>
      <p:sp>
        <p:nvSpPr>
          <p:cNvPr id="434" name="Google Shape;434;p22"/>
          <p:cNvSpPr txBox="1"/>
          <p:nvPr/>
        </p:nvSpPr>
        <p:spPr>
          <a:xfrm>
            <a:off x="838200" y="256518"/>
            <a:ext cx="3927308"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Advanced theory V</a:t>
            </a:r>
            <a:endParaRPr sz="4400">
              <a:solidFill>
                <a:srgbClr val="17375E"/>
              </a:solidFill>
              <a:latin typeface="Open Sans"/>
              <a:ea typeface="Open Sans"/>
              <a:cs typeface="Open Sans"/>
              <a:sym typeface="Open Sans"/>
            </a:endParaRPr>
          </a:p>
        </p:txBody>
      </p:sp>
      <p:sp>
        <p:nvSpPr>
          <p:cNvPr id="435" name="Google Shape;435;p22"/>
          <p:cNvSpPr txBox="1"/>
          <p:nvPr/>
        </p:nvSpPr>
        <p:spPr>
          <a:xfrm>
            <a:off x="7290347" y="6144851"/>
            <a:ext cx="419884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436" name="Google Shape;436;p22"/>
          <p:cNvSpPr/>
          <p:nvPr/>
        </p:nvSpPr>
        <p:spPr>
          <a:xfrm>
            <a:off x="4625488" y="40391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22.mp3" id="437" name="Google Shape;437;p22"/>
          <p:cNvPicPr preferRelativeResize="0"/>
          <p:nvPr/>
        </p:nvPicPr>
        <p:blipFill rotWithShape="1">
          <a:blip r:embed="rId5">
            <a:alphaModFix/>
          </a:blip>
          <a:srcRect b="0" l="0" r="0" t="0"/>
          <a:stretch/>
        </p:blipFill>
        <p:spPr>
          <a:xfrm>
            <a:off x="4696853" y="475121"/>
            <a:ext cx="812800" cy="812800"/>
          </a:xfrm>
          <a:prstGeom prst="rect">
            <a:avLst/>
          </a:prstGeom>
          <a:noFill/>
          <a:ln>
            <a:noFill/>
          </a:ln>
        </p:spPr>
      </p:pic>
      <p:sp>
        <p:nvSpPr>
          <p:cNvPr id="438" name="Google Shape;438;p22"/>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3"/>
          <p:cNvSpPr txBox="1"/>
          <p:nvPr>
            <p:ph idx="1" type="body"/>
          </p:nvPr>
        </p:nvSpPr>
        <p:spPr>
          <a:xfrm>
            <a:off x="838200" y="2430379"/>
            <a:ext cx="5189621" cy="374658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GB" sz="2800"/>
              <a:t>Similar to stand-alone PV but…</a:t>
            </a:r>
            <a:endParaRPr sz="2800"/>
          </a:p>
          <a:p>
            <a:pPr indent="-228600" lvl="0" marL="228600" rtl="0" algn="l">
              <a:lnSpc>
                <a:spcPct val="90000"/>
              </a:lnSpc>
              <a:spcBef>
                <a:spcPts val="1000"/>
              </a:spcBef>
              <a:spcAft>
                <a:spcPts val="0"/>
              </a:spcAft>
              <a:buClr>
                <a:schemeClr val="dk1"/>
              </a:buClr>
              <a:buSzPts val="2800"/>
              <a:buChar char="•"/>
            </a:pPr>
            <a:r>
              <a:rPr lang="en-GB" sz="2800"/>
              <a:t>Capacity factor is an input, which is not considered to vary spatially</a:t>
            </a:r>
            <a:endParaRPr sz="2800"/>
          </a:p>
          <a:p>
            <a:pPr indent="-228600" lvl="0" marL="228600" rtl="0" algn="l">
              <a:lnSpc>
                <a:spcPct val="90000"/>
              </a:lnSpc>
              <a:spcBef>
                <a:spcPts val="1000"/>
              </a:spcBef>
              <a:spcAft>
                <a:spcPts val="0"/>
              </a:spcAft>
              <a:buClr>
                <a:schemeClr val="dk1"/>
              </a:buClr>
              <a:buSzPts val="2800"/>
              <a:buChar char="•"/>
            </a:pPr>
            <a:r>
              <a:rPr lang="en-GB" sz="2800"/>
              <a:t>Fuel cost is applicable and varies</a:t>
            </a:r>
            <a:endParaRPr sz="2800"/>
          </a:p>
        </p:txBody>
      </p:sp>
      <p:pic>
        <p:nvPicPr>
          <p:cNvPr id="445" name="Google Shape;445;p23"/>
          <p:cNvPicPr preferRelativeResize="0"/>
          <p:nvPr/>
        </p:nvPicPr>
        <p:blipFill rotWithShape="1">
          <a:blip r:embed="rId3">
            <a:alphaModFix/>
          </a:blip>
          <a:srcRect b="0" l="0" r="0" t="0"/>
          <a:stretch/>
        </p:blipFill>
        <p:spPr>
          <a:xfrm>
            <a:off x="6294700" y="2541913"/>
            <a:ext cx="5414681" cy="3698343"/>
          </a:xfrm>
          <a:prstGeom prst="rect">
            <a:avLst/>
          </a:prstGeom>
          <a:noFill/>
          <a:ln>
            <a:noFill/>
          </a:ln>
        </p:spPr>
      </p:pic>
      <p:sp>
        <p:nvSpPr>
          <p:cNvPr id="446" name="Google Shape;446;p23"/>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b="1" lang="en-GB" sz="2000">
                <a:solidFill>
                  <a:srgbClr val="9CC2E5"/>
                </a:solidFill>
                <a:latin typeface="Open Sans"/>
                <a:ea typeface="Open Sans"/>
                <a:cs typeface="Open Sans"/>
                <a:sym typeface="Open Sans"/>
              </a:rPr>
              <a:t>Calculating LCOE for stand-alone diesel</a:t>
            </a:r>
            <a:endParaRPr b="1" sz="2000">
              <a:solidFill>
                <a:srgbClr val="9CC2E5"/>
              </a:solidFill>
              <a:latin typeface="Open Sans"/>
              <a:ea typeface="Open Sans"/>
              <a:cs typeface="Open Sans"/>
              <a:sym typeface="Open Sans"/>
            </a:endParaRPr>
          </a:p>
        </p:txBody>
      </p:sp>
      <p:sp>
        <p:nvSpPr>
          <p:cNvPr id="447" name="Google Shape;447;p23"/>
          <p:cNvSpPr txBox="1"/>
          <p:nvPr/>
        </p:nvSpPr>
        <p:spPr>
          <a:xfrm>
            <a:off x="838200" y="256518"/>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Advanced theory V</a:t>
            </a:r>
            <a:endParaRPr sz="4400">
              <a:solidFill>
                <a:srgbClr val="17375E"/>
              </a:solidFill>
              <a:latin typeface="Open Sans"/>
              <a:ea typeface="Open Sans"/>
              <a:cs typeface="Open Sans"/>
              <a:sym typeface="Open Sans"/>
            </a:endParaRPr>
          </a:p>
        </p:txBody>
      </p:sp>
      <p:sp>
        <p:nvSpPr>
          <p:cNvPr id="448" name="Google Shape;448;p23"/>
          <p:cNvSpPr/>
          <p:nvPr/>
        </p:nvSpPr>
        <p:spPr>
          <a:xfrm>
            <a:off x="4361390" y="6176963"/>
            <a:ext cx="346921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3.0</a:t>
            </a:r>
            <a:endParaRPr sz="1000">
              <a:solidFill>
                <a:schemeClr val="dk1"/>
              </a:solidFill>
              <a:latin typeface="Open Sans"/>
              <a:ea typeface="Open Sans"/>
              <a:cs typeface="Open Sans"/>
              <a:sym typeface="Open Sans"/>
            </a:endParaRPr>
          </a:p>
        </p:txBody>
      </p:sp>
      <p:sp>
        <p:nvSpPr>
          <p:cNvPr id="449" name="Google Shape;449;p23"/>
          <p:cNvSpPr/>
          <p:nvPr/>
        </p:nvSpPr>
        <p:spPr>
          <a:xfrm>
            <a:off x="7023914" y="93504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23.mp3" id="450" name="Google Shape;450;p23"/>
          <p:cNvPicPr preferRelativeResize="0"/>
          <p:nvPr/>
        </p:nvPicPr>
        <p:blipFill rotWithShape="1">
          <a:blip r:embed="rId6">
            <a:alphaModFix/>
          </a:blip>
          <a:srcRect b="0" l="0" r="0" t="0"/>
          <a:stretch/>
        </p:blipFill>
        <p:spPr>
          <a:xfrm>
            <a:off x="7095279" y="1000311"/>
            <a:ext cx="812800" cy="812800"/>
          </a:xfrm>
          <a:prstGeom prst="rect">
            <a:avLst/>
          </a:prstGeom>
          <a:noFill/>
          <a:ln>
            <a:noFill/>
          </a:ln>
        </p:spPr>
      </p:pic>
      <p:sp>
        <p:nvSpPr>
          <p:cNvPr id="451" name="Google Shape;451;p23"/>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4"/>
          <p:cNvSpPr/>
          <p:nvPr/>
        </p:nvSpPr>
        <p:spPr>
          <a:xfrm>
            <a:off x="10370129" y="6061967"/>
            <a:ext cx="133741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400">
                <a:solidFill>
                  <a:schemeClr val="dk1"/>
                </a:solidFill>
                <a:latin typeface="Open Sans"/>
                <a:ea typeface="Open Sans"/>
                <a:cs typeface="Open Sans"/>
                <a:sym typeface="Open Sans"/>
              </a:rPr>
              <a:t>Szabó et al. 2011</a:t>
            </a:r>
            <a:endParaRPr/>
          </a:p>
        </p:txBody>
      </p:sp>
      <p:pic>
        <p:nvPicPr>
          <p:cNvPr id="458" name="Google Shape;458;p24"/>
          <p:cNvPicPr preferRelativeResize="0"/>
          <p:nvPr/>
        </p:nvPicPr>
        <p:blipFill rotWithShape="1">
          <a:blip r:embed="rId3">
            <a:alphaModFix/>
          </a:blip>
          <a:srcRect b="0" l="0" r="0" t="0"/>
          <a:stretch/>
        </p:blipFill>
        <p:spPr>
          <a:xfrm>
            <a:off x="1066800" y="1938299"/>
            <a:ext cx="10058400" cy="984822"/>
          </a:xfrm>
          <a:prstGeom prst="rect">
            <a:avLst/>
          </a:prstGeom>
          <a:noFill/>
          <a:ln>
            <a:noFill/>
          </a:ln>
        </p:spPr>
      </p:pic>
      <p:pic>
        <p:nvPicPr>
          <p:cNvPr id="459" name="Google Shape;459;p24"/>
          <p:cNvPicPr preferRelativeResize="0"/>
          <p:nvPr/>
        </p:nvPicPr>
        <p:blipFill rotWithShape="1">
          <a:blip r:embed="rId4">
            <a:alphaModFix/>
          </a:blip>
          <a:srcRect b="0" l="0" r="0" t="0"/>
          <a:stretch/>
        </p:blipFill>
        <p:spPr>
          <a:xfrm>
            <a:off x="894330" y="3170733"/>
            <a:ext cx="10058400" cy="3368179"/>
          </a:xfrm>
          <a:prstGeom prst="rect">
            <a:avLst/>
          </a:prstGeom>
          <a:noFill/>
          <a:ln>
            <a:noFill/>
          </a:ln>
        </p:spPr>
      </p:pic>
      <p:sp>
        <p:nvSpPr>
          <p:cNvPr id="460" name="Google Shape;460;p24"/>
          <p:cNvSpPr/>
          <p:nvPr/>
        </p:nvSpPr>
        <p:spPr>
          <a:xfrm>
            <a:off x="894330" y="1614438"/>
            <a:ext cx="676178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Calculating LCOE for stand-alone diesel – diesel price</a:t>
            </a:r>
            <a:endParaRPr/>
          </a:p>
        </p:txBody>
      </p:sp>
      <p:sp>
        <p:nvSpPr>
          <p:cNvPr id="461" name="Google Shape;461;p24"/>
          <p:cNvSpPr txBox="1"/>
          <p:nvPr/>
        </p:nvSpPr>
        <p:spPr>
          <a:xfrm>
            <a:off x="894330" y="252361"/>
            <a:ext cx="3917513"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Advanced theory V</a:t>
            </a:r>
            <a:endParaRPr sz="4400">
              <a:solidFill>
                <a:srgbClr val="17375E"/>
              </a:solidFill>
              <a:latin typeface="Open Sans"/>
              <a:ea typeface="Open Sans"/>
              <a:cs typeface="Open Sans"/>
              <a:sym typeface="Open Sans"/>
            </a:endParaRPr>
          </a:p>
        </p:txBody>
      </p:sp>
      <p:sp>
        <p:nvSpPr>
          <p:cNvPr id="462" name="Google Shape;462;p24"/>
          <p:cNvSpPr/>
          <p:nvPr/>
        </p:nvSpPr>
        <p:spPr>
          <a:xfrm>
            <a:off x="4625488" y="40391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24.mp3" id="463" name="Google Shape;463;p24"/>
          <p:cNvPicPr preferRelativeResize="0"/>
          <p:nvPr/>
        </p:nvPicPr>
        <p:blipFill rotWithShape="1">
          <a:blip r:embed="rId5">
            <a:alphaModFix/>
          </a:blip>
          <a:srcRect b="0" l="0" r="0" t="0"/>
          <a:stretch/>
        </p:blipFill>
        <p:spPr>
          <a:xfrm>
            <a:off x="4696853" y="478762"/>
            <a:ext cx="812800" cy="812800"/>
          </a:xfrm>
          <a:prstGeom prst="rect">
            <a:avLst/>
          </a:prstGeom>
          <a:noFill/>
          <a:ln>
            <a:noFill/>
          </a:ln>
        </p:spPr>
      </p:pic>
      <p:sp>
        <p:nvSpPr>
          <p:cNvPr id="464" name="Google Shape;464;p24"/>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0"/>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graphicFrame>
        <p:nvGraphicFramePr>
          <p:cNvPr id="470" name="Google Shape;470;p25"/>
          <p:cNvGraphicFramePr/>
          <p:nvPr/>
        </p:nvGraphicFramePr>
        <p:xfrm>
          <a:off x="2788273" y="3552549"/>
          <a:ext cx="3000000" cy="3000000"/>
        </p:xfrm>
        <a:graphic>
          <a:graphicData uri="http://schemas.openxmlformats.org/drawingml/2006/table">
            <a:tbl>
              <a:tblPr>
                <a:noFill/>
                <a:tableStyleId>{E8FD700F-99FE-4CD1-B8DE-32EF8A42AE17}</a:tableStyleId>
              </a:tblPr>
              <a:tblGrid>
                <a:gridCol w="3107700"/>
                <a:gridCol w="3107700"/>
              </a:tblGrid>
              <a:tr h="4263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Parameter</a:t>
                      </a:r>
                      <a:endParaRPr b="1"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t>Example</a:t>
                      </a:r>
                      <a:endParaRPr b="1" sz="1800" u="none" cap="none" strike="noStrike"/>
                    </a:p>
                  </a:txBody>
                  <a:tcPr marT="45725" marB="45725" marR="91450" marL="91450"/>
                </a:tc>
              </a:tr>
              <a:tr h="393450">
                <a:tc>
                  <a:txBody>
                    <a:bodyPr/>
                    <a:lstStyle/>
                    <a:p>
                      <a:pPr indent="0" lvl="0" marL="0" marR="0" rtl="0" algn="l">
                        <a:lnSpc>
                          <a:spcPct val="100000"/>
                        </a:lnSpc>
                        <a:spcBef>
                          <a:spcPts val="0"/>
                        </a:spcBef>
                        <a:spcAft>
                          <a:spcPts val="0"/>
                        </a:spcAft>
                        <a:buClr>
                          <a:srgbClr val="000000"/>
                        </a:buClr>
                        <a:buSzPts val="2000"/>
                        <a:buFont typeface="Arial"/>
                        <a:buNone/>
                      </a:pPr>
                      <a:r>
                        <a:rPr lang="en-GB" sz="1800" u="none" cap="none" strike="noStrike"/>
                        <a:t>Generator efficiency</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1800" u="none" cap="none" strike="noStrike"/>
                        <a:t>28 %</a:t>
                      </a:r>
                      <a:endParaRPr sz="1800" u="none" cap="none" strike="noStrike"/>
                    </a:p>
                  </a:txBody>
                  <a:tcPr marT="45725" marB="45725" marR="91450" marL="91450"/>
                </a:tc>
              </a:tr>
              <a:tr h="393450">
                <a:tc>
                  <a:txBody>
                    <a:bodyPr/>
                    <a:lstStyle/>
                    <a:p>
                      <a:pPr indent="0" lvl="0" marL="0" marR="0" rtl="0" algn="l">
                        <a:lnSpc>
                          <a:spcPct val="100000"/>
                        </a:lnSpc>
                        <a:spcBef>
                          <a:spcPts val="0"/>
                        </a:spcBef>
                        <a:spcAft>
                          <a:spcPts val="0"/>
                        </a:spcAft>
                        <a:buClr>
                          <a:srgbClr val="000000"/>
                        </a:buClr>
                        <a:buSzPts val="2000"/>
                        <a:buFont typeface="Arial"/>
                        <a:buNone/>
                      </a:pPr>
                      <a:r>
                        <a:rPr lang="en-GB" sz="1800" u="none" cap="none" strike="noStrike"/>
                        <a:t>Capacity factor</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1800" u="none" cap="none" strike="noStrike"/>
                        <a:t>0.7</a:t>
                      </a:r>
                      <a:endParaRPr sz="1800" u="none" cap="none" strike="noStrike"/>
                    </a:p>
                  </a:txBody>
                  <a:tcPr marT="45725" marB="45725" marR="91450" marL="91450"/>
                </a:tc>
              </a:tr>
              <a:tr h="393450">
                <a:tc>
                  <a:txBody>
                    <a:bodyPr/>
                    <a:lstStyle/>
                    <a:p>
                      <a:pPr indent="0" lvl="0" marL="0" marR="0" rtl="0" algn="l">
                        <a:lnSpc>
                          <a:spcPct val="100000"/>
                        </a:lnSpc>
                        <a:spcBef>
                          <a:spcPts val="0"/>
                        </a:spcBef>
                        <a:spcAft>
                          <a:spcPts val="0"/>
                        </a:spcAft>
                        <a:buClr>
                          <a:srgbClr val="000000"/>
                        </a:buClr>
                        <a:buSzPts val="2000"/>
                        <a:buFont typeface="Arial"/>
                        <a:buNone/>
                      </a:pPr>
                      <a:r>
                        <a:rPr lang="en-GB" sz="1800" u="none" cap="none" strike="noStrike"/>
                        <a:t>Diesel pump price</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1800" u="none" cap="none" strike="noStrike"/>
                        <a:t>1.00 USD/l</a:t>
                      </a:r>
                      <a:endParaRPr sz="1800" u="none" cap="none" strike="noStrike"/>
                    </a:p>
                  </a:txBody>
                  <a:tcPr marT="45725" marB="45725" marR="91450" marL="91450"/>
                </a:tc>
              </a:tr>
              <a:tr h="393450">
                <a:tc>
                  <a:txBody>
                    <a:bodyPr/>
                    <a:lstStyle/>
                    <a:p>
                      <a:pPr indent="0" lvl="0" marL="0" marR="0" rtl="0" algn="l">
                        <a:lnSpc>
                          <a:spcPct val="100000"/>
                        </a:lnSpc>
                        <a:spcBef>
                          <a:spcPts val="0"/>
                        </a:spcBef>
                        <a:spcAft>
                          <a:spcPts val="0"/>
                        </a:spcAft>
                        <a:buClr>
                          <a:srgbClr val="000000"/>
                        </a:buClr>
                        <a:buSzPts val="2000"/>
                        <a:buFont typeface="Arial"/>
                        <a:buNone/>
                      </a:pPr>
                      <a:r>
                        <a:rPr lang="en-GB" sz="1800" u="none" cap="none" strike="noStrike"/>
                        <a:t>Diesel truck volume</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1800" u="none" cap="none" strike="noStrike"/>
                        <a:t>300 Litre</a:t>
                      </a:r>
                      <a:endParaRPr sz="1800" u="none" cap="none" strike="noStrike"/>
                    </a:p>
                  </a:txBody>
                  <a:tcPr marT="45725" marB="45725" marR="91450" marL="91450"/>
                </a:tc>
              </a:tr>
              <a:tr h="393450">
                <a:tc>
                  <a:txBody>
                    <a:bodyPr/>
                    <a:lstStyle/>
                    <a:p>
                      <a:pPr indent="0" lvl="0" marL="0" marR="0" rtl="0" algn="l">
                        <a:lnSpc>
                          <a:spcPct val="100000"/>
                        </a:lnSpc>
                        <a:spcBef>
                          <a:spcPts val="0"/>
                        </a:spcBef>
                        <a:spcAft>
                          <a:spcPts val="0"/>
                        </a:spcAft>
                        <a:buClr>
                          <a:srgbClr val="000000"/>
                        </a:buClr>
                        <a:buSzPts val="2000"/>
                        <a:buFont typeface="Arial"/>
                        <a:buNone/>
                      </a:pPr>
                      <a:r>
                        <a:rPr lang="en-GB" sz="1800" u="none" cap="none" strike="noStrike"/>
                        <a:t>Diesel truck consumption</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1800" u="none" cap="none" strike="noStrike"/>
                        <a:t>14 Litre/km</a:t>
                      </a:r>
                      <a:endParaRPr sz="1800" u="none" cap="none" strike="noStrike"/>
                    </a:p>
                  </a:txBody>
                  <a:tcPr marT="45725" marB="45725" marR="91450" marL="91450"/>
                </a:tc>
              </a:tr>
              <a:tr h="393450">
                <a:tc>
                  <a:txBody>
                    <a:bodyPr/>
                    <a:lstStyle/>
                    <a:p>
                      <a:pPr indent="0" lvl="0" marL="0" marR="0" rtl="0" algn="l">
                        <a:lnSpc>
                          <a:spcPct val="100000"/>
                        </a:lnSpc>
                        <a:spcBef>
                          <a:spcPts val="0"/>
                        </a:spcBef>
                        <a:spcAft>
                          <a:spcPts val="0"/>
                        </a:spcAft>
                        <a:buClr>
                          <a:srgbClr val="000000"/>
                        </a:buClr>
                        <a:buSzPts val="2000"/>
                        <a:buFont typeface="Arial"/>
                        <a:buNone/>
                      </a:pPr>
                      <a:r>
                        <a:rPr lang="en-GB" sz="1800" u="none" cap="none" strike="noStrike"/>
                        <a:t>LHV diesel</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1800" u="none" cap="none" strike="noStrike"/>
                        <a:t>9.94 kWh/l</a:t>
                      </a:r>
                      <a:endParaRPr sz="1800" u="none" cap="none" strike="noStrike"/>
                    </a:p>
                  </a:txBody>
                  <a:tcPr marT="45725" marB="45725" marR="91450" marL="91450"/>
                </a:tc>
              </a:tr>
            </a:tbl>
          </a:graphicData>
        </a:graphic>
      </p:graphicFrame>
      <p:sp>
        <p:nvSpPr>
          <p:cNvPr id="471" name="Google Shape;471;p25"/>
          <p:cNvSpPr/>
          <p:nvPr/>
        </p:nvSpPr>
        <p:spPr>
          <a:xfrm>
            <a:off x="894330" y="1614438"/>
            <a:ext cx="676178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Calculating LCOE for stand-alone diesel – diesel price</a:t>
            </a:r>
            <a:endParaRPr/>
          </a:p>
        </p:txBody>
      </p:sp>
      <p:sp>
        <p:nvSpPr>
          <p:cNvPr id="472" name="Google Shape;472;p25"/>
          <p:cNvSpPr txBox="1"/>
          <p:nvPr/>
        </p:nvSpPr>
        <p:spPr>
          <a:xfrm>
            <a:off x="894330" y="252361"/>
            <a:ext cx="388321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Advanced theory V</a:t>
            </a:r>
            <a:endParaRPr sz="4400">
              <a:solidFill>
                <a:srgbClr val="17375E"/>
              </a:solidFill>
              <a:latin typeface="Open Sans"/>
              <a:ea typeface="Open Sans"/>
              <a:cs typeface="Open Sans"/>
              <a:sym typeface="Open Sans"/>
            </a:endParaRPr>
          </a:p>
        </p:txBody>
      </p:sp>
      <p:pic>
        <p:nvPicPr>
          <p:cNvPr id="473" name="Google Shape;473;p25"/>
          <p:cNvPicPr preferRelativeResize="0"/>
          <p:nvPr/>
        </p:nvPicPr>
        <p:blipFill rotWithShape="1">
          <a:blip r:embed="rId3">
            <a:alphaModFix/>
          </a:blip>
          <a:srcRect b="0" l="0" r="0" t="0"/>
          <a:stretch/>
        </p:blipFill>
        <p:spPr>
          <a:xfrm>
            <a:off x="807743" y="1830199"/>
            <a:ext cx="10493921" cy="4219727"/>
          </a:xfrm>
          <a:prstGeom prst="rect">
            <a:avLst/>
          </a:prstGeom>
          <a:noFill/>
          <a:ln>
            <a:noFill/>
          </a:ln>
        </p:spPr>
      </p:pic>
      <p:sp>
        <p:nvSpPr>
          <p:cNvPr id="474" name="Google Shape;474;p25"/>
          <p:cNvSpPr txBox="1"/>
          <p:nvPr/>
        </p:nvSpPr>
        <p:spPr>
          <a:xfrm>
            <a:off x="9044640" y="5957791"/>
            <a:ext cx="23271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Open Sans"/>
                <a:ea typeface="Open Sans"/>
                <a:cs typeface="Open Sans"/>
                <a:sym typeface="Open Sans"/>
              </a:rPr>
              <a:t>Picture source: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4">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 under </a:t>
            </a:r>
            <a:r>
              <a:rPr lang="en-GB" sz="1000" u="sng">
                <a:solidFill>
                  <a:schemeClr val="dk1"/>
                </a:solidFill>
                <a:latin typeface="Open Sans"/>
                <a:ea typeface="Open Sans"/>
                <a:cs typeface="Open Sans"/>
                <a:sym typeface="Open Sans"/>
                <a:hlinkClick r:id="rId5">
                  <a:extLst>
                    <a:ext uri="{A12FA001-AC4F-418D-AE19-62706E023703}">
                      <ahyp:hlinkClr val="tx"/>
                    </a:ext>
                  </a:extLst>
                </a:hlinkClick>
              </a:rPr>
              <a:t>CC-BY 4.0</a:t>
            </a:r>
            <a:endParaRPr sz="1000">
              <a:solidFill>
                <a:schemeClr val="dk1"/>
              </a:solidFill>
              <a:latin typeface="Open Sans"/>
              <a:ea typeface="Open Sans"/>
              <a:cs typeface="Open Sans"/>
              <a:sym typeface="Open Sans"/>
            </a:endParaRPr>
          </a:p>
        </p:txBody>
      </p:sp>
      <p:sp>
        <p:nvSpPr>
          <p:cNvPr id="475" name="Google Shape;475;p25"/>
          <p:cNvSpPr/>
          <p:nvPr/>
        </p:nvSpPr>
        <p:spPr>
          <a:xfrm>
            <a:off x="4625488" y="40391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25.mp3" id="476" name="Google Shape;476;p25"/>
          <p:cNvPicPr preferRelativeResize="0"/>
          <p:nvPr/>
        </p:nvPicPr>
        <p:blipFill rotWithShape="1">
          <a:blip r:embed="rId6">
            <a:alphaModFix/>
          </a:blip>
          <a:srcRect b="0" l="0" r="0" t="0"/>
          <a:stretch/>
        </p:blipFill>
        <p:spPr>
          <a:xfrm>
            <a:off x="4696853" y="471229"/>
            <a:ext cx="812800" cy="812800"/>
          </a:xfrm>
          <a:prstGeom prst="rect">
            <a:avLst/>
          </a:prstGeom>
          <a:noFill/>
          <a:ln>
            <a:noFill/>
          </a:ln>
        </p:spPr>
      </p:pic>
      <p:sp>
        <p:nvSpPr>
          <p:cNvPr id="477" name="Google Shape;477;p25"/>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6"/>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8.4 References</a:t>
            </a:r>
            <a:endParaRPr/>
          </a:p>
        </p:txBody>
      </p:sp>
      <p:sp>
        <p:nvSpPr>
          <p:cNvPr id="484" name="Google Shape;484;p26"/>
          <p:cNvSpPr/>
          <p:nvPr/>
        </p:nvSpPr>
        <p:spPr>
          <a:xfrm>
            <a:off x="838200" y="1824062"/>
            <a:ext cx="7331439"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Korkovelos, A., Khavari, B., Sahlberg, A., Howells, M., Arderne, C., 2019. The Role of Open Access Data in Geospatial Electrification Planning and the Achievement of SDG7. An OnSSET-Based Case Study for Malawi. Energies 12, 1395.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https://doi.org/10.3390/en12071395</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chemeClr val="dk1"/>
                </a:solidFill>
                <a:latin typeface="Open Sans"/>
                <a:ea typeface="Open Sans"/>
                <a:cs typeface="Open Sans"/>
                <a:sym typeface="Open Sans"/>
                <a:hlinkClick r:id="rId4">
                  <a:extLst>
                    <a:ext uri="{A12FA001-AC4F-418D-AE19-62706E023703}">
                      <ahyp:hlinkClr val="tx"/>
                    </a:ext>
                  </a:extLst>
                </a:hlinkClick>
              </a:rPr>
              <a:t>https://onsset.github.io/teaching_kit/courses/module_3/Lecture%206/</a:t>
            </a:r>
            <a:r>
              <a:rPr lang="en-GB" sz="1800">
                <a:solidFill>
                  <a:schemeClr val="dk1"/>
                </a:solidFill>
                <a:latin typeface="Open Sans"/>
                <a:ea typeface="Open Sans"/>
                <a:cs typeface="Open Sans"/>
                <a:sym typeface="Open Sans"/>
              </a:rPr>
              <a:t>  (accessed 2.18.21).</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Szabó, S., Bódis, K., Huld, T., Moner-Girona, M., 2011. Energy solutions in rural Africa: mapping electrification costs of distributed solar and diesel generation versus grid extension. Environ. Res. Lett. 6, 034002. </a:t>
            </a:r>
            <a:r>
              <a:rPr lang="en-GB" sz="1800" u="sng">
                <a:solidFill>
                  <a:schemeClr val="dk1"/>
                </a:solidFill>
                <a:latin typeface="Open Sans"/>
                <a:ea typeface="Open Sans"/>
                <a:cs typeface="Open Sans"/>
                <a:sym typeface="Open Sans"/>
                <a:hlinkClick r:id="rId5">
                  <a:extLst>
                    <a:ext uri="{A12FA001-AC4F-418D-AE19-62706E023703}">
                      <ahyp:hlinkClr val="tx"/>
                    </a:ext>
                  </a:extLst>
                </a:hlinkClick>
              </a:rPr>
              <a:t>https://doi.org/10.1088/1748-9326/6/3/034002</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7"/>
          <p:cNvSpPr/>
          <p:nvPr/>
        </p:nvSpPr>
        <p:spPr>
          <a:xfrm>
            <a:off x="887215" y="138961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rgbClr val="9CC2E5"/>
              </a:solidFill>
              <a:latin typeface="Open Sans"/>
              <a:ea typeface="Open Sans"/>
              <a:cs typeface="Open Sans"/>
              <a:sym typeface="Open Sans"/>
            </a:endParaRPr>
          </a:p>
        </p:txBody>
      </p:sp>
      <p:sp>
        <p:nvSpPr>
          <p:cNvPr id="491" name="Google Shape;491;p27"/>
          <p:cNvSpPr txBox="1"/>
          <p:nvPr/>
        </p:nvSpPr>
        <p:spPr>
          <a:xfrm>
            <a:off x="718081" y="2211605"/>
            <a:ext cx="5293587" cy="19327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Open Sans"/>
              <a:buNone/>
            </a:pPr>
            <a:r>
              <a:rPr b="1" lang="en-GB" sz="4400">
                <a:solidFill>
                  <a:schemeClr val="dk1"/>
                </a:solidFill>
                <a:latin typeface="Open Sans"/>
                <a:ea typeface="Open Sans"/>
                <a:cs typeface="Open Sans"/>
                <a:sym typeface="Open Sans"/>
              </a:rPr>
              <a:t>Thank you </a:t>
            </a:r>
            <a:br>
              <a:rPr b="1"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for your attention </a:t>
            </a:r>
            <a:br>
              <a:rPr lang="en-GB" sz="4400">
                <a:solidFill>
                  <a:schemeClr val="dk1"/>
                </a:solidFill>
                <a:latin typeface="Open Sans"/>
                <a:ea typeface="Open Sans"/>
                <a:cs typeface="Open Sans"/>
                <a:sym typeface="Open Sans"/>
              </a:rPr>
            </a:br>
            <a:r>
              <a:rPr lang="en-GB" sz="4400">
                <a:solidFill>
                  <a:schemeClr val="dk1"/>
                </a:solidFill>
                <a:latin typeface="Open Sans"/>
                <a:ea typeface="Open Sans"/>
                <a:cs typeface="Open Sans"/>
                <a:sym typeface="Open Sans"/>
              </a:rPr>
              <a:t>in this lecture!</a:t>
            </a:r>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descr="Graphical user interface, website&#10;&#10;Description automatically generated" id="496" name="Google Shape;496;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97" name="Google Shape;497;p28"/>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498" name="Google Shape;498;p28"/>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Moksnes N., Sahlberg A., Khavari B. 2021.</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8: OnSSET/Global Electrification</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Platform. Release Version 1.0. [online</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presentation]. Climate Compatible Growth</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grpSp>
        <p:nvGrpSpPr>
          <p:cNvPr id="499" name="Google Shape;499;p28"/>
          <p:cNvGrpSpPr/>
          <p:nvPr/>
        </p:nvGrpSpPr>
        <p:grpSpPr>
          <a:xfrm>
            <a:off x="3339465" y="4126495"/>
            <a:ext cx="1877504" cy="558800"/>
            <a:chOff x="929196" y="5461000"/>
            <a:chExt cx="1877504" cy="558800"/>
          </a:xfrm>
        </p:grpSpPr>
        <p:sp>
          <p:nvSpPr>
            <p:cNvPr id="500" name="Google Shape;500;p28">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8"/>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Take Quiz</a:t>
              </a:r>
              <a:endParaRPr/>
            </a:p>
          </p:txBody>
        </p:sp>
        <p:sp>
          <p:nvSpPr>
            <p:cNvPr id="502" name="Google Shape;502;p28">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descr="Graphical user interface, text" id="507" name="Google Shape;507;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08" name="Google Shape;508;p29"/>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
          <p:cNvSpPr txBox="1"/>
          <p:nvPr>
            <p:ph idx="1" type="body"/>
          </p:nvPr>
        </p:nvSpPr>
        <p:spPr>
          <a:xfrm>
            <a:off x="838200" y="1934805"/>
            <a:ext cx="10515600" cy="424215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GB" sz="2000">
                <a:latin typeface="Open Sans"/>
                <a:ea typeface="Open Sans"/>
                <a:cs typeface="Open Sans"/>
                <a:sym typeface="Open Sans"/>
              </a:rPr>
              <a:t>Consider a small PV system designed to deliver enough electricity to power a few light-bulbs during nighttime</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System size: 17 W</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Investment cost for 17 W system: 130 USD</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Annual energy generation: 35 kWh</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Operation &amp; Maintenance cost: 2 USD/year</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Fuel cost: 0</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Discount rate: 10 %</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System life: 20 years</a:t>
            </a:r>
            <a:endParaRPr sz="2000">
              <a:latin typeface="Open Sans"/>
              <a:ea typeface="Open Sans"/>
              <a:cs typeface="Open Sans"/>
              <a:sym typeface="Open Sans"/>
            </a:endParaRPr>
          </a:p>
          <a:p>
            <a:pPr indent="-50800" lvl="0" marL="228600" rtl="0" algn="l">
              <a:lnSpc>
                <a:spcPct val="90000"/>
              </a:lnSpc>
              <a:spcBef>
                <a:spcPts val="1000"/>
              </a:spcBef>
              <a:spcAft>
                <a:spcPts val="0"/>
              </a:spcAft>
              <a:buClr>
                <a:schemeClr val="dk1"/>
              </a:buClr>
              <a:buSzPts val="2800"/>
              <a:buNone/>
            </a:pPr>
            <a:r>
              <a:t/>
            </a:r>
            <a:endParaRPr/>
          </a:p>
        </p:txBody>
      </p:sp>
      <p:sp>
        <p:nvSpPr>
          <p:cNvPr id="195" name="Google Shape;195;p3"/>
          <p:cNvSpPr txBox="1"/>
          <p:nvPr/>
        </p:nvSpPr>
        <p:spPr>
          <a:xfrm>
            <a:off x="838200" y="230582"/>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Advanced theory II </a:t>
            </a:r>
            <a:endParaRPr sz="4400">
              <a:solidFill>
                <a:srgbClr val="17375E"/>
              </a:solidFill>
              <a:latin typeface="Open Sans"/>
              <a:ea typeface="Open Sans"/>
              <a:cs typeface="Open Sans"/>
              <a:sym typeface="Open Sans"/>
            </a:endParaRPr>
          </a:p>
        </p:txBody>
      </p:sp>
      <p:sp>
        <p:nvSpPr>
          <p:cNvPr id="196" name="Google Shape;196;p3"/>
          <p:cNvSpPr/>
          <p:nvPr/>
        </p:nvSpPr>
        <p:spPr>
          <a:xfrm>
            <a:off x="122311" y="6356349"/>
            <a:ext cx="18341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Lato"/>
                <a:ea typeface="Lato"/>
                <a:cs typeface="Lato"/>
                <a:sym typeface="Lato"/>
              </a:rPr>
              <a:t>Source:</a:t>
            </a:r>
            <a:r>
              <a:rPr lang="en-GB" sz="1000">
                <a:solidFill>
                  <a:srgbClr val="1D1C1D"/>
                </a:solidFill>
                <a:latin typeface="Lato"/>
                <a:ea typeface="Lato"/>
                <a:cs typeface="Lato"/>
                <a:sym typeface="Lato"/>
              </a:rPr>
              <a:t> Sahlberg et al. 2021</a:t>
            </a:r>
            <a:endParaRPr sz="1000">
              <a:solidFill>
                <a:schemeClr val="dk1"/>
              </a:solidFill>
              <a:latin typeface="Calibri"/>
              <a:ea typeface="Calibri"/>
              <a:cs typeface="Calibri"/>
              <a:sym typeface="Calibri"/>
            </a:endParaRPr>
          </a:p>
        </p:txBody>
      </p:sp>
      <p:sp>
        <p:nvSpPr>
          <p:cNvPr id="197" name="Google Shape;197;p3"/>
          <p:cNvSpPr txBox="1"/>
          <p:nvPr/>
        </p:nvSpPr>
        <p:spPr>
          <a:xfrm>
            <a:off x="838200" y="1516875"/>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Calibri"/>
              <a:buNone/>
            </a:pPr>
            <a:r>
              <a:rPr b="1" lang="en-GB" sz="2000">
                <a:solidFill>
                  <a:srgbClr val="9CC2E5"/>
                </a:solidFill>
                <a:latin typeface="Open Sans"/>
                <a:ea typeface="Open Sans"/>
                <a:cs typeface="Open Sans"/>
                <a:sym typeface="Open Sans"/>
              </a:rPr>
              <a:t>LCOE example</a:t>
            </a:r>
            <a:endParaRPr/>
          </a:p>
        </p:txBody>
      </p:sp>
      <p:sp>
        <p:nvSpPr>
          <p:cNvPr id="198" name="Google Shape;198;p3"/>
          <p:cNvSpPr/>
          <p:nvPr/>
        </p:nvSpPr>
        <p:spPr>
          <a:xfrm>
            <a:off x="6958417" y="71065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3.mp3" id="199" name="Google Shape;199;p3"/>
          <p:cNvPicPr preferRelativeResize="0"/>
          <p:nvPr/>
        </p:nvPicPr>
        <p:blipFill rotWithShape="1">
          <a:blip r:embed="rId3">
            <a:alphaModFix/>
          </a:blip>
          <a:srcRect b="0" l="0" r="0" t="0"/>
          <a:stretch/>
        </p:blipFill>
        <p:spPr>
          <a:xfrm>
            <a:off x="7029782" y="78201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
          <p:cNvSpPr/>
          <p:nvPr/>
        </p:nvSpPr>
        <p:spPr>
          <a:xfrm>
            <a:off x="7284464" y="1880401"/>
            <a:ext cx="4464198" cy="2167046"/>
          </a:xfrm>
          <a:prstGeom prst="rect">
            <a:avLst/>
          </a:prstGeom>
          <a:noFill/>
          <a:ln cap="flat" cmpd="sng" w="12700">
            <a:solidFill>
              <a:srgbClr val="93895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4"/>
          <p:cNvSpPr/>
          <p:nvPr/>
        </p:nvSpPr>
        <p:spPr>
          <a:xfrm>
            <a:off x="7188927" y="2229973"/>
            <a:ext cx="4346369" cy="146790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06" name="Google Shape;206;p4"/>
          <p:cNvSpPr/>
          <p:nvPr/>
        </p:nvSpPr>
        <p:spPr>
          <a:xfrm>
            <a:off x="1080665" y="4186572"/>
            <a:ext cx="5715920" cy="2482474"/>
          </a:xfrm>
          <a:prstGeom prst="rect">
            <a:avLst/>
          </a:prstGeom>
          <a:blipFill rotWithShape="1">
            <a:blip r:embed="rId4">
              <a:alphaModFix/>
            </a:blip>
            <a:stretch>
              <a:fillRect b="0" l="-3193" r="0" t="-36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07" name="Google Shape;207;p4"/>
          <p:cNvSpPr/>
          <p:nvPr/>
        </p:nvSpPr>
        <p:spPr>
          <a:xfrm>
            <a:off x="1233062" y="1880401"/>
            <a:ext cx="5413397" cy="2443746"/>
          </a:xfrm>
          <a:prstGeom prst="rect">
            <a:avLst/>
          </a:prstGeom>
          <a:blipFill rotWithShape="1">
            <a:blip r:embed="rId5">
              <a:alphaModFix/>
            </a:blip>
            <a:stretch>
              <a:fillRect b="0" l="-3373" r="0" t="-373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08" name="Google Shape;208;p4"/>
          <p:cNvSpPr/>
          <p:nvPr/>
        </p:nvSpPr>
        <p:spPr>
          <a:xfrm>
            <a:off x="8485247" y="2085646"/>
            <a:ext cx="3050049" cy="86463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4"/>
          <p:cNvSpPr/>
          <p:nvPr/>
        </p:nvSpPr>
        <p:spPr>
          <a:xfrm>
            <a:off x="8485246" y="3004868"/>
            <a:ext cx="3050049" cy="864630"/>
          </a:xfrm>
          <a:prstGeom prst="rect">
            <a:avLst/>
          </a:prstGeom>
          <a:noFill/>
          <a:ln cap="flat" cmpd="sng" w="2857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p4"/>
          <p:cNvSpPr/>
          <p:nvPr/>
        </p:nvSpPr>
        <p:spPr>
          <a:xfrm>
            <a:off x="982638" y="1985969"/>
            <a:ext cx="5663822" cy="215953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4"/>
          <p:cNvSpPr/>
          <p:nvPr/>
        </p:nvSpPr>
        <p:spPr>
          <a:xfrm>
            <a:off x="982638" y="4186573"/>
            <a:ext cx="5663821" cy="2173284"/>
          </a:xfrm>
          <a:prstGeom prst="rect">
            <a:avLst/>
          </a:prstGeom>
          <a:noFill/>
          <a:ln cap="flat" cmpd="sng" w="2857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p4"/>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Calibri"/>
              <a:buNone/>
            </a:pPr>
            <a:r>
              <a:rPr b="1" lang="en-GB" sz="2000">
                <a:solidFill>
                  <a:srgbClr val="9CC2E5"/>
                </a:solidFill>
                <a:latin typeface="Open Sans"/>
                <a:ea typeface="Open Sans"/>
                <a:cs typeface="Open Sans"/>
                <a:sym typeface="Open Sans"/>
              </a:rPr>
              <a:t>LCOE example – Year 0</a:t>
            </a:r>
            <a:endParaRPr/>
          </a:p>
        </p:txBody>
      </p:sp>
      <p:sp>
        <p:nvSpPr>
          <p:cNvPr id="213" name="Google Shape;213;p4"/>
          <p:cNvSpPr txBox="1"/>
          <p:nvPr/>
        </p:nvSpPr>
        <p:spPr>
          <a:xfrm>
            <a:off x="838200" y="221092"/>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Advanced theory II </a:t>
            </a:r>
            <a:endParaRPr sz="4400">
              <a:solidFill>
                <a:srgbClr val="17375E"/>
              </a:solidFill>
              <a:latin typeface="Open Sans"/>
              <a:ea typeface="Open Sans"/>
              <a:cs typeface="Open Sans"/>
              <a:sym typeface="Open Sans"/>
            </a:endParaRPr>
          </a:p>
        </p:txBody>
      </p:sp>
      <p:sp>
        <p:nvSpPr>
          <p:cNvPr id="214" name="Google Shape;214;p4"/>
          <p:cNvSpPr/>
          <p:nvPr/>
        </p:nvSpPr>
        <p:spPr>
          <a:xfrm>
            <a:off x="6672358" y="6144159"/>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215" name="Google Shape;215;p4"/>
          <p:cNvSpPr/>
          <p:nvPr/>
        </p:nvSpPr>
        <p:spPr>
          <a:xfrm>
            <a:off x="6958417" y="71065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4.mp3" id="216" name="Google Shape;216;p4"/>
          <p:cNvPicPr preferRelativeResize="0"/>
          <p:nvPr/>
        </p:nvPicPr>
        <p:blipFill rotWithShape="1">
          <a:blip r:embed="rId6">
            <a:alphaModFix/>
          </a:blip>
          <a:srcRect b="0" l="0" r="0" t="0"/>
          <a:stretch/>
        </p:blipFill>
        <p:spPr>
          <a:xfrm>
            <a:off x="7029782" y="78598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5"/>
          <p:cNvSpPr/>
          <p:nvPr/>
        </p:nvSpPr>
        <p:spPr>
          <a:xfrm>
            <a:off x="7056563" y="1104940"/>
            <a:ext cx="4464198" cy="2167046"/>
          </a:xfrm>
          <a:prstGeom prst="rect">
            <a:avLst/>
          </a:prstGeom>
          <a:noFill/>
          <a:ln cap="flat" cmpd="sng" w="12700">
            <a:solidFill>
              <a:srgbClr val="93895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5"/>
          <p:cNvSpPr/>
          <p:nvPr/>
        </p:nvSpPr>
        <p:spPr>
          <a:xfrm>
            <a:off x="6961026" y="1454512"/>
            <a:ext cx="4346369" cy="146790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24" name="Google Shape;224;p5"/>
          <p:cNvSpPr/>
          <p:nvPr/>
        </p:nvSpPr>
        <p:spPr>
          <a:xfrm>
            <a:off x="1081801" y="4200422"/>
            <a:ext cx="5715920" cy="2482474"/>
          </a:xfrm>
          <a:prstGeom prst="rect">
            <a:avLst/>
          </a:prstGeom>
          <a:blipFill rotWithShape="1">
            <a:blip r:embed="rId4">
              <a:alphaModFix/>
            </a:blip>
            <a:stretch>
              <a:fillRect b="0" l="-3193" r="0" t="-36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25" name="Google Shape;225;p5"/>
          <p:cNvSpPr/>
          <p:nvPr/>
        </p:nvSpPr>
        <p:spPr>
          <a:xfrm>
            <a:off x="1233063" y="1871229"/>
            <a:ext cx="5413397" cy="2443746"/>
          </a:xfrm>
          <a:prstGeom prst="rect">
            <a:avLst/>
          </a:prstGeom>
          <a:blipFill rotWithShape="1">
            <a:blip r:embed="rId5">
              <a:alphaModFix/>
            </a:blip>
            <a:stretch>
              <a:fillRect b="0" l="-3373" r="0" t="-373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26" name="Google Shape;226;p5"/>
          <p:cNvSpPr/>
          <p:nvPr/>
        </p:nvSpPr>
        <p:spPr>
          <a:xfrm>
            <a:off x="8257346" y="1310185"/>
            <a:ext cx="3050049" cy="86463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5"/>
          <p:cNvSpPr/>
          <p:nvPr/>
        </p:nvSpPr>
        <p:spPr>
          <a:xfrm>
            <a:off x="8257345" y="2229407"/>
            <a:ext cx="3050049" cy="864630"/>
          </a:xfrm>
          <a:prstGeom prst="rect">
            <a:avLst/>
          </a:prstGeom>
          <a:noFill/>
          <a:ln cap="flat" cmpd="sng" w="2857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p5"/>
          <p:cNvSpPr/>
          <p:nvPr/>
        </p:nvSpPr>
        <p:spPr>
          <a:xfrm>
            <a:off x="982638" y="1871230"/>
            <a:ext cx="5663822" cy="215953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5"/>
          <p:cNvSpPr/>
          <p:nvPr/>
        </p:nvSpPr>
        <p:spPr>
          <a:xfrm>
            <a:off x="982638" y="4102739"/>
            <a:ext cx="5663821" cy="2173284"/>
          </a:xfrm>
          <a:prstGeom prst="rect">
            <a:avLst/>
          </a:prstGeom>
          <a:noFill/>
          <a:ln cap="flat" cmpd="sng" w="2857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p5"/>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Calibri"/>
              <a:buNone/>
            </a:pPr>
            <a:r>
              <a:rPr b="1" lang="en-GB" sz="2000">
                <a:solidFill>
                  <a:srgbClr val="9CC2E5"/>
                </a:solidFill>
                <a:latin typeface="Open Sans"/>
                <a:ea typeface="Open Sans"/>
                <a:cs typeface="Open Sans"/>
                <a:sym typeface="Open Sans"/>
              </a:rPr>
              <a:t>LCOE example – Year 1</a:t>
            </a:r>
            <a:endParaRPr/>
          </a:p>
        </p:txBody>
      </p:sp>
      <p:sp>
        <p:nvSpPr>
          <p:cNvPr id="231" name="Google Shape;231;p5"/>
          <p:cNvSpPr txBox="1"/>
          <p:nvPr/>
        </p:nvSpPr>
        <p:spPr>
          <a:xfrm>
            <a:off x="838200" y="92721"/>
            <a:ext cx="3997438"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Advanced theory II </a:t>
            </a:r>
            <a:endParaRPr sz="4400">
              <a:solidFill>
                <a:srgbClr val="17375E"/>
              </a:solidFill>
              <a:latin typeface="Open Sans"/>
              <a:ea typeface="Open Sans"/>
              <a:cs typeface="Open Sans"/>
              <a:sym typeface="Open Sans"/>
            </a:endParaRPr>
          </a:p>
        </p:txBody>
      </p:sp>
      <p:sp>
        <p:nvSpPr>
          <p:cNvPr id="232" name="Google Shape;232;p5"/>
          <p:cNvSpPr/>
          <p:nvPr/>
        </p:nvSpPr>
        <p:spPr>
          <a:xfrm>
            <a:off x="6646459" y="6127485"/>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233" name="Google Shape;233;p5"/>
          <p:cNvSpPr/>
          <p:nvPr/>
        </p:nvSpPr>
        <p:spPr>
          <a:xfrm>
            <a:off x="4835638" y="19247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5.mp3" id="234" name="Google Shape;234;p5"/>
          <p:cNvPicPr preferRelativeResize="0"/>
          <p:nvPr/>
        </p:nvPicPr>
        <p:blipFill rotWithShape="1">
          <a:blip r:embed="rId6">
            <a:alphaModFix/>
          </a:blip>
          <a:srcRect b="0" l="0" r="0" t="0"/>
          <a:stretch/>
        </p:blipFill>
        <p:spPr>
          <a:xfrm>
            <a:off x="4907003" y="26383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6"/>
          <p:cNvSpPr/>
          <p:nvPr/>
        </p:nvSpPr>
        <p:spPr>
          <a:xfrm>
            <a:off x="7058629" y="1941139"/>
            <a:ext cx="4464198" cy="2167046"/>
          </a:xfrm>
          <a:prstGeom prst="rect">
            <a:avLst/>
          </a:prstGeom>
          <a:noFill/>
          <a:ln cap="flat" cmpd="sng" w="12700">
            <a:solidFill>
              <a:srgbClr val="93895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6"/>
          <p:cNvSpPr/>
          <p:nvPr/>
        </p:nvSpPr>
        <p:spPr>
          <a:xfrm>
            <a:off x="1080665" y="4186572"/>
            <a:ext cx="5715920" cy="2482474"/>
          </a:xfrm>
          <a:prstGeom prst="rect">
            <a:avLst/>
          </a:prstGeom>
          <a:blipFill rotWithShape="1">
            <a:blip r:embed="rId3">
              <a:alphaModFix/>
            </a:blip>
            <a:stretch>
              <a:fillRect b="0" l="-3193" r="0" t="-36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42" name="Google Shape;242;p6"/>
          <p:cNvSpPr/>
          <p:nvPr/>
        </p:nvSpPr>
        <p:spPr>
          <a:xfrm>
            <a:off x="1233063" y="1944896"/>
            <a:ext cx="5413397" cy="2443746"/>
          </a:xfrm>
          <a:prstGeom prst="rect">
            <a:avLst/>
          </a:prstGeom>
          <a:blipFill rotWithShape="1">
            <a:blip r:embed="rId4">
              <a:alphaModFix/>
            </a:blip>
            <a:stretch>
              <a:fillRect b="0" l="-3373" r="0" t="-373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43" name="Google Shape;243;p6"/>
          <p:cNvSpPr/>
          <p:nvPr/>
        </p:nvSpPr>
        <p:spPr>
          <a:xfrm>
            <a:off x="8259412" y="2146384"/>
            <a:ext cx="3050049" cy="86463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p6"/>
          <p:cNvSpPr/>
          <p:nvPr/>
        </p:nvSpPr>
        <p:spPr>
          <a:xfrm>
            <a:off x="8259411" y="3065606"/>
            <a:ext cx="3050049" cy="864630"/>
          </a:xfrm>
          <a:prstGeom prst="rect">
            <a:avLst/>
          </a:prstGeom>
          <a:noFill/>
          <a:ln cap="flat" cmpd="sng" w="2857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p6"/>
          <p:cNvSpPr/>
          <p:nvPr/>
        </p:nvSpPr>
        <p:spPr>
          <a:xfrm>
            <a:off x="982638" y="1944897"/>
            <a:ext cx="5663822" cy="215953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6"/>
          <p:cNvSpPr/>
          <p:nvPr/>
        </p:nvSpPr>
        <p:spPr>
          <a:xfrm>
            <a:off x="982638" y="4186573"/>
            <a:ext cx="5663821" cy="2173284"/>
          </a:xfrm>
          <a:prstGeom prst="rect">
            <a:avLst/>
          </a:prstGeom>
          <a:noFill/>
          <a:ln cap="flat" cmpd="sng" w="2857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6"/>
          <p:cNvSpPr/>
          <p:nvPr/>
        </p:nvSpPr>
        <p:spPr>
          <a:xfrm>
            <a:off x="6963092" y="2292541"/>
            <a:ext cx="4346400" cy="14679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48" name="Google Shape;248;p6"/>
          <p:cNvSpPr/>
          <p:nvPr/>
        </p:nvSpPr>
        <p:spPr>
          <a:xfrm>
            <a:off x="6646459"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249" name="Google Shape;249;p6"/>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Calibri"/>
              <a:buNone/>
            </a:pPr>
            <a:r>
              <a:rPr b="1" lang="en-GB" sz="2000">
                <a:solidFill>
                  <a:srgbClr val="9CC2E5"/>
                </a:solidFill>
                <a:latin typeface="Open Sans"/>
                <a:ea typeface="Open Sans"/>
                <a:cs typeface="Open Sans"/>
                <a:sym typeface="Open Sans"/>
              </a:rPr>
              <a:t>LCOE example – Year 2</a:t>
            </a:r>
            <a:endParaRPr/>
          </a:p>
        </p:txBody>
      </p:sp>
      <p:sp>
        <p:nvSpPr>
          <p:cNvPr id="250" name="Google Shape;250;p6"/>
          <p:cNvSpPr txBox="1"/>
          <p:nvPr/>
        </p:nvSpPr>
        <p:spPr>
          <a:xfrm>
            <a:off x="838200" y="257349"/>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Advanced theory II </a:t>
            </a:r>
            <a:endParaRPr sz="4400">
              <a:solidFill>
                <a:srgbClr val="17375E"/>
              </a:solidFill>
              <a:latin typeface="Open Sans"/>
              <a:ea typeface="Open Sans"/>
              <a:cs typeface="Open Sans"/>
              <a:sym typeface="Open Sans"/>
            </a:endParaRPr>
          </a:p>
        </p:txBody>
      </p:sp>
      <p:sp>
        <p:nvSpPr>
          <p:cNvPr id="251" name="Google Shape;251;p6"/>
          <p:cNvSpPr/>
          <p:nvPr/>
        </p:nvSpPr>
        <p:spPr>
          <a:xfrm>
            <a:off x="6958417" y="71065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6.mp3" id="252" name="Google Shape;252;p6"/>
          <p:cNvPicPr preferRelativeResize="0"/>
          <p:nvPr/>
        </p:nvPicPr>
        <p:blipFill rotWithShape="1">
          <a:blip r:embed="rId6">
            <a:alphaModFix/>
          </a:blip>
          <a:srcRect b="0" l="0" r="0" t="0"/>
          <a:stretch/>
        </p:blipFill>
        <p:spPr>
          <a:xfrm>
            <a:off x="7029782" y="78537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7"/>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Calibri"/>
              <a:buNone/>
            </a:pPr>
            <a:r>
              <a:rPr b="1" lang="en-GB" sz="2000">
                <a:solidFill>
                  <a:srgbClr val="9CC2E5"/>
                </a:solidFill>
                <a:latin typeface="Open Sans"/>
                <a:ea typeface="Open Sans"/>
                <a:cs typeface="Open Sans"/>
                <a:sym typeface="Open Sans"/>
              </a:rPr>
              <a:t>Salvage cost</a:t>
            </a:r>
            <a:endParaRPr b="1" sz="2000">
              <a:solidFill>
                <a:srgbClr val="9CC2E5"/>
              </a:solidFill>
              <a:latin typeface="Open Sans"/>
              <a:ea typeface="Open Sans"/>
              <a:cs typeface="Open Sans"/>
              <a:sym typeface="Open Sans"/>
            </a:endParaRPr>
          </a:p>
        </p:txBody>
      </p:sp>
      <p:sp>
        <p:nvSpPr>
          <p:cNvPr id="258" name="Google Shape;258;p7"/>
          <p:cNvSpPr txBox="1"/>
          <p:nvPr/>
        </p:nvSpPr>
        <p:spPr>
          <a:xfrm>
            <a:off x="838200" y="257349"/>
            <a:ext cx="1051560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Advanced theory II </a:t>
            </a:r>
            <a:endParaRPr sz="4400">
              <a:solidFill>
                <a:srgbClr val="17375E"/>
              </a:solidFill>
              <a:latin typeface="Open Sans"/>
              <a:ea typeface="Open Sans"/>
              <a:cs typeface="Open Sans"/>
              <a:sym typeface="Open Sans"/>
            </a:endParaRPr>
          </a:p>
        </p:txBody>
      </p:sp>
      <p:pic>
        <p:nvPicPr>
          <p:cNvPr id="259" name="Google Shape;259;p7"/>
          <p:cNvPicPr preferRelativeResize="0"/>
          <p:nvPr/>
        </p:nvPicPr>
        <p:blipFill rotWithShape="1">
          <a:blip r:embed="rId3">
            <a:alphaModFix/>
          </a:blip>
          <a:srcRect b="0" l="0" r="0" t="0"/>
          <a:stretch/>
        </p:blipFill>
        <p:spPr>
          <a:xfrm>
            <a:off x="838200" y="1895928"/>
            <a:ext cx="10058400" cy="4460421"/>
          </a:xfrm>
          <a:prstGeom prst="rect">
            <a:avLst/>
          </a:prstGeom>
          <a:noFill/>
          <a:ln>
            <a:noFill/>
          </a:ln>
        </p:spPr>
      </p:pic>
      <p:sp>
        <p:nvSpPr>
          <p:cNvPr id="260" name="Google Shape;260;p7"/>
          <p:cNvSpPr/>
          <p:nvPr/>
        </p:nvSpPr>
        <p:spPr>
          <a:xfrm>
            <a:off x="6958417" y="71065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7.mp3" id="261" name="Google Shape;261;p7"/>
          <p:cNvPicPr preferRelativeResize="0"/>
          <p:nvPr/>
        </p:nvPicPr>
        <p:blipFill rotWithShape="1">
          <a:blip r:embed="rId4">
            <a:alphaModFix/>
          </a:blip>
          <a:srcRect b="0" l="0" r="0" t="0"/>
          <a:stretch/>
        </p:blipFill>
        <p:spPr>
          <a:xfrm>
            <a:off x="7029782" y="788189"/>
            <a:ext cx="812800" cy="812800"/>
          </a:xfrm>
          <a:prstGeom prst="rect">
            <a:avLst/>
          </a:prstGeom>
          <a:noFill/>
          <a:ln>
            <a:noFill/>
          </a:ln>
        </p:spPr>
      </p:pic>
      <p:sp>
        <p:nvSpPr>
          <p:cNvPr id="262" name="Google Shape;262;p7"/>
          <p:cNvSpPr/>
          <p:nvPr/>
        </p:nvSpPr>
        <p:spPr>
          <a:xfrm>
            <a:off x="807743"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8"/>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GB"/>
              <a:t>Lecture 8.1 References</a:t>
            </a:r>
            <a:endParaRPr/>
          </a:p>
        </p:txBody>
      </p:sp>
      <p:sp>
        <p:nvSpPr>
          <p:cNvPr id="268" name="Google Shape;268;p8"/>
          <p:cNvSpPr/>
          <p:nvPr/>
        </p:nvSpPr>
        <p:spPr>
          <a:xfrm>
            <a:off x="838200" y="1690688"/>
            <a:ext cx="4558259"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Lecture 6: Advanced theory of GEP Scenario Generator [WWW Document]. OnSSET Teaching Kit. URL </a:t>
            </a:r>
            <a:r>
              <a:rPr lang="en-GB" sz="1800" u="sng">
                <a:solidFill>
                  <a:schemeClr val="dk1"/>
                </a:solidFill>
                <a:latin typeface="Open Sans"/>
                <a:ea typeface="Open Sans"/>
                <a:cs typeface="Open Sans"/>
                <a:sym typeface="Open Sans"/>
                <a:hlinkClick r:id="rId3">
                  <a:extLst>
                    <a:ext uri="{A12FA001-AC4F-418D-AE19-62706E023703}">
                      <ahyp:hlinkClr val="tx"/>
                    </a:ext>
                  </a:extLst>
                </a:hlinkClick>
              </a:rPr>
              <a:t>https://onsset.github.io/teaching_kit/courses/module_3/Lecture%206/</a:t>
            </a:r>
            <a:r>
              <a:rPr lang="en-GB" sz="1800">
                <a:solidFill>
                  <a:schemeClr val="dk1"/>
                </a:solidFill>
                <a:latin typeface="Open Sans"/>
                <a:ea typeface="Open Sans"/>
                <a:cs typeface="Open Sans"/>
                <a:sym typeface="Open Sans"/>
              </a:rPr>
              <a:t>  (accessed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9"/>
          <p:cNvSpPr/>
          <p:nvPr/>
        </p:nvSpPr>
        <p:spPr>
          <a:xfrm>
            <a:off x="7151795" y="1120058"/>
            <a:ext cx="4464198" cy="2167046"/>
          </a:xfrm>
          <a:prstGeom prst="rect">
            <a:avLst/>
          </a:prstGeom>
          <a:noFill/>
          <a:ln cap="flat" cmpd="sng" w="12700">
            <a:solidFill>
              <a:srgbClr val="93895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5" name="Google Shape;275;p9"/>
          <p:cNvSpPr/>
          <p:nvPr/>
        </p:nvSpPr>
        <p:spPr>
          <a:xfrm>
            <a:off x="7056258" y="1454512"/>
            <a:ext cx="4346369" cy="146790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76" name="Google Shape;276;p9"/>
          <p:cNvSpPr/>
          <p:nvPr/>
        </p:nvSpPr>
        <p:spPr>
          <a:xfrm>
            <a:off x="1080664" y="4186572"/>
            <a:ext cx="5920635" cy="2482474"/>
          </a:xfrm>
          <a:prstGeom prst="rect">
            <a:avLst/>
          </a:prstGeom>
          <a:blipFill rotWithShape="1">
            <a:blip r:embed="rId4">
              <a:alphaModFix/>
            </a:blip>
            <a:stretch>
              <a:fillRect b="0" l="-3083" r="0" t="-368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77" name="Google Shape;277;p9"/>
          <p:cNvSpPr/>
          <p:nvPr/>
        </p:nvSpPr>
        <p:spPr>
          <a:xfrm>
            <a:off x="1233062" y="2074995"/>
            <a:ext cx="5768237" cy="2451697"/>
          </a:xfrm>
          <a:prstGeom prst="rect">
            <a:avLst/>
          </a:prstGeom>
          <a:blipFill rotWithShape="1">
            <a:blip r:embed="rId5">
              <a:alphaModFix/>
            </a:blip>
            <a:stretch>
              <a:fillRect b="0" l="-3164" r="0" t="-371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78" name="Google Shape;278;p9"/>
          <p:cNvSpPr/>
          <p:nvPr/>
        </p:nvSpPr>
        <p:spPr>
          <a:xfrm>
            <a:off x="8352578" y="1325303"/>
            <a:ext cx="3050049" cy="86463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p9"/>
          <p:cNvSpPr/>
          <p:nvPr/>
        </p:nvSpPr>
        <p:spPr>
          <a:xfrm>
            <a:off x="8352577" y="2244525"/>
            <a:ext cx="3050049" cy="864630"/>
          </a:xfrm>
          <a:prstGeom prst="rect">
            <a:avLst/>
          </a:prstGeom>
          <a:noFill/>
          <a:ln cap="flat" cmpd="sng" w="2857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p9"/>
          <p:cNvSpPr/>
          <p:nvPr/>
        </p:nvSpPr>
        <p:spPr>
          <a:xfrm>
            <a:off x="982636" y="1991093"/>
            <a:ext cx="6018663" cy="215953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p9"/>
          <p:cNvSpPr/>
          <p:nvPr/>
        </p:nvSpPr>
        <p:spPr>
          <a:xfrm>
            <a:off x="982638" y="4186573"/>
            <a:ext cx="6018662" cy="2173284"/>
          </a:xfrm>
          <a:prstGeom prst="rect">
            <a:avLst/>
          </a:prstGeom>
          <a:noFill/>
          <a:ln cap="flat" cmpd="sng" w="2857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p9"/>
          <p:cNvSpPr txBox="1"/>
          <p:nvPr/>
        </p:nvSpPr>
        <p:spPr>
          <a:xfrm>
            <a:off x="838200" y="1526967"/>
            <a:ext cx="10515600" cy="4179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Calibri"/>
              <a:buNone/>
            </a:pPr>
            <a:r>
              <a:rPr b="1" lang="en-GB" sz="2000">
                <a:solidFill>
                  <a:srgbClr val="9CC2E5"/>
                </a:solidFill>
                <a:latin typeface="Open Sans"/>
                <a:ea typeface="Open Sans"/>
                <a:cs typeface="Open Sans"/>
                <a:sym typeface="Open Sans"/>
              </a:rPr>
              <a:t>LCOE example – Year 15</a:t>
            </a:r>
            <a:endParaRPr/>
          </a:p>
        </p:txBody>
      </p:sp>
      <p:sp>
        <p:nvSpPr>
          <p:cNvPr id="283" name="Google Shape;283;p9"/>
          <p:cNvSpPr txBox="1"/>
          <p:nvPr/>
        </p:nvSpPr>
        <p:spPr>
          <a:xfrm>
            <a:off x="838200" y="257349"/>
            <a:ext cx="3748790" cy="132556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Advanced theory III </a:t>
            </a:r>
            <a:endParaRPr sz="4400">
              <a:solidFill>
                <a:srgbClr val="17375E"/>
              </a:solidFill>
              <a:latin typeface="Open Sans"/>
              <a:ea typeface="Open Sans"/>
              <a:cs typeface="Open Sans"/>
              <a:sym typeface="Open Sans"/>
            </a:endParaRPr>
          </a:p>
        </p:txBody>
      </p:sp>
      <p:sp>
        <p:nvSpPr>
          <p:cNvPr id="284" name="Google Shape;284;p9"/>
          <p:cNvSpPr/>
          <p:nvPr/>
        </p:nvSpPr>
        <p:spPr>
          <a:xfrm>
            <a:off x="4682527" y="41439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1_Lecture8_Slide9.mp3" id="285" name="Google Shape;285;p9"/>
          <p:cNvPicPr preferRelativeResize="0"/>
          <p:nvPr/>
        </p:nvPicPr>
        <p:blipFill rotWithShape="1">
          <a:blip r:embed="rId6">
            <a:alphaModFix/>
          </a:blip>
          <a:srcRect b="0" l="0" r="0" t="0"/>
          <a:stretch/>
        </p:blipFill>
        <p:spPr>
          <a:xfrm>
            <a:off x="4752476" y="485758"/>
            <a:ext cx="812800" cy="812800"/>
          </a:xfrm>
          <a:prstGeom prst="rect">
            <a:avLst/>
          </a:prstGeom>
          <a:noFill/>
          <a:ln>
            <a:noFill/>
          </a:ln>
        </p:spPr>
      </p:pic>
      <p:sp>
        <p:nvSpPr>
          <p:cNvPr id="286" name="Google Shape;286;p9"/>
          <p:cNvSpPr/>
          <p:nvPr/>
        </p:nvSpPr>
        <p:spPr>
          <a:xfrm>
            <a:off x="7001299" y="6144851"/>
            <a:ext cx="18646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rgbClr val="1D1C1D"/>
                </a:solidFill>
                <a:latin typeface="Open Sans"/>
                <a:ea typeface="Open Sans"/>
                <a:cs typeface="Open Sans"/>
                <a:sym typeface="Open Sans"/>
              </a:rPr>
              <a:t>Source: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