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4"/>
  </p:sldMasterIdLst>
  <p:notesMasterIdLst>
    <p:notesMasterId r:id="rId31"/>
  </p:notesMasterIdLst>
  <p:handoutMasterIdLst>
    <p:handoutMasterId r:id="rId32"/>
  </p:handoutMasterIdLst>
  <p:sldIdLst>
    <p:sldId id="585" r:id="rId5"/>
    <p:sldId id="586" r:id="rId6"/>
    <p:sldId id="587" r:id="rId7"/>
    <p:sldId id="588" r:id="rId8"/>
    <p:sldId id="589" r:id="rId9"/>
    <p:sldId id="590" r:id="rId10"/>
    <p:sldId id="591" r:id="rId11"/>
    <p:sldId id="592" r:id="rId12"/>
    <p:sldId id="593" r:id="rId13"/>
    <p:sldId id="594" r:id="rId14"/>
    <p:sldId id="595" r:id="rId15"/>
    <p:sldId id="596" r:id="rId16"/>
    <p:sldId id="597" r:id="rId17"/>
    <p:sldId id="598" r:id="rId18"/>
    <p:sldId id="599" r:id="rId19"/>
    <p:sldId id="600" r:id="rId20"/>
    <p:sldId id="601" r:id="rId21"/>
    <p:sldId id="602" r:id="rId22"/>
    <p:sldId id="603" r:id="rId23"/>
    <p:sldId id="604" r:id="rId24"/>
    <p:sldId id="605" r:id="rId25"/>
    <p:sldId id="606" r:id="rId26"/>
    <p:sldId id="607" r:id="rId27"/>
    <p:sldId id="608" r:id="rId28"/>
    <p:sldId id="609" r:id="rId29"/>
    <p:sldId id="610" r:id="rId30"/>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DB3F7DB-7419-9C79-D4D1-5F5117578549}" name="Claudia Winkler" initials="CW" userId="S::claudia.winkler_joanneum.at#ext#@flux50.onmicrosoft.com::52be4535-67a9-4335-aabe-f2d58926623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737"/>
    <a:srgbClr val="F4C04F"/>
    <a:srgbClr val="EDEDED"/>
    <a:srgbClr val="D8B05A"/>
    <a:srgbClr val="F8F8F8"/>
    <a:srgbClr val="59BDAA"/>
    <a:srgbClr val="FEE880"/>
    <a:srgbClr val="FCE501"/>
    <a:srgbClr val="F1E400"/>
    <a:srgbClr val="1414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F71FF5-9C1C-B8A9-9234-DF563BE59EED}" v="12" dt="2026-02-09T14:47:21.1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25" autoAdjust="0"/>
    <p:restoredTop sz="86422" autoAdjust="0"/>
  </p:normalViewPr>
  <p:slideViewPr>
    <p:cSldViewPr snapToGrid="0">
      <p:cViewPr varScale="1">
        <p:scale>
          <a:sx n="92" d="100"/>
          <a:sy n="92" d="100"/>
        </p:scale>
        <p:origin x="1616" y="18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er Deliukov" userId="S::alexander_think-e.be#ext#@flux50.onmicrosoft.com::bee075c1-faac-4166-8fcb-7b2057bad6f6" providerId="AD" clId="Web-{73F71FF5-9C1C-B8A9-9234-DF563BE59EED}"/>
    <pc:docChg chg="modSld">
      <pc:chgData name="Alexander Deliukov" userId="S::alexander_think-e.be#ext#@flux50.onmicrosoft.com::bee075c1-faac-4166-8fcb-7b2057bad6f6" providerId="AD" clId="Web-{73F71FF5-9C1C-B8A9-9234-DF563BE59EED}" dt="2026-02-09T14:47:21.116" v="9" actId="14100"/>
      <pc:docMkLst>
        <pc:docMk/>
      </pc:docMkLst>
      <pc:sldChg chg="addSp delSp modSp">
        <pc:chgData name="Alexander Deliukov" userId="S::alexander_think-e.be#ext#@flux50.onmicrosoft.com::bee075c1-faac-4166-8fcb-7b2057bad6f6" providerId="AD" clId="Web-{73F71FF5-9C1C-B8A9-9234-DF563BE59EED}" dt="2026-02-09T14:47:21.116" v="9" actId="14100"/>
        <pc:sldMkLst>
          <pc:docMk/>
          <pc:sldMk cId="4291759405" sldId="585"/>
        </pc:sldMkLst>
        <pc:picChg chg="add del mod">
          <ac:chgData name="Alexander Deliukov" userId="S::alexander_think-e.be#ext#@flux50.onmicrosoft.com::bee075c1-faac-4166-8fcb-7b2057bad6f6" providerId="AD" clId="Web-{73F71FF5-9C1C-B8A9-9234-DF563BE59EED}" dt="2026-02-09T14:45:16.473" v="6"/>
          <ac:picMkLst>
            <pc:docMk/>
            <pc:sldMk cId="4291759405" sldId="585"/>
            <ac:picMk id="5" creationId="{CE0BD167-03C8-79A7-54AA-1D0ABE3017B6}"/>
          </ac:picMkLst>
        </pc:picChg>
        <pc:picChg chg="add mod">
          <ac:chgData name="Alexander Deliukov" userId="S::alexander_think-e.be#ext#@flux50.onmicrosoft.com::bee075c1-faac-4166-8fcb-7b2057bad6f6" providerId="AD" clId="Web-{73F71FF5-9C1C-B8A9-9234-DF563BE59EED}" dt="2026-02-09T14:47:21.116" v="9" actId="14100"/>
          <ac:picMkLst>
            <pc:docMk/>
            <pc:sldMk cId="4291759405" sldId="585"/>
            <ac:picMk id="6" creationId="{05380BB6-E265-4D8D-0B8C-FF39A716BD23}"/>
          </ac:picMkLst>
        </pc:picChg>
      </pc:sldChg>
    </pc:docChg>
  </pc:docChgLst>
  <pc:docChgLst>
    <pc:chgData name="Alexander Deliukov" userId="d5fda0f2-1d08-4016-b7e9-bb882f168707" providerId="ADAL" clId="{FE9DFF45-01DC-45CC-A80A-B50597210401}"/>
    <pc:docChg chg="custSel delSld modSld">
      <pc:chgData name="Alexander Deliukov" userId="d5fda0f2-1d08-4016-b7e9-bb882f168707" providerId="ADAL" clId="{FE9DFF45-01DC-45CC-A80A-B50597210401}" dt="2026-01-27T12:18:47.207" v="33" actId="20577"/>
      <pc:docMkLst>
        <pc:docMk/>
      </pc:docMkLst>
      <pc:sldChg chg="modSp mod">
        <pc:chgData name="Alexander Deliukov" userId="d5fda0f2-1d08-4016-b7e9-bb882f168707" providerId="ADAL" clId="{FE9DFF45-01DC-45CC-A80A-B50597210401}" dt="2026-01-27T12:16:54.539" v="3" actId="948"/>
        <pc:sldMkLst>
          <pc:docMk/>
          <pc:sldMk cId="4291759405" sldId="585"/>
        </pc:sldMkLst>
        <pc:spChg chg="mod">
          <ac:chgData name="Alexander Deliukov" userId="d5fda0f2-1d08-4016-b7e9-bb882f168707" providerId="ADAL" clId="{FE9DFF45-01DC-45CC-A80A-B50597210401}" dt="2026-01-27T12:16:54.539" v="3" actId="948"/>
          <ac:spMkLst>
            <pc:docMk/>
            <pc:sldMk cId="4291759405" sldId="585"/>
            <ac:spMk id="2" creationId="{E8452B93-4298-7B4F-79FF-FE522035F0F5}"/>
          </ac:spMkLst>
        </pc:spChg>
      </pc:sldChg>
      <pc:sldChg chg="modSp mod">
        <pc:chgData name="Alexander Deliukov" userId="d5fda0f2-1d08-4016-b7e9-bb882f168707" providerId="ADAL" clId="{FE9DFF45-01DC-45CC-A80A-B50597210401}" dt="2026-01-27T12:17:20.355" v="16" actId="1076"/>
        <pc:sldMkLst>
          <pc:docMk/>
          <pc:sldMk cId="2158604102" sldId="586"/>
        </pc:sldMkLst>
        <pc:spChg chg="mod">
          <ac:chgData name="Alexander Deliukov" userId="d5fda0f2-1d08-4016-b7e9-bb882f168707" providerId="ADAL" clId="{FE9DFF45-01DC-45CC-A80A-B50597210401}" dt="2026-01-27T12:17:20.355" v="16" actId="1076"/>
          <ac:spMkLst>
            <pc:docMk/>
            <pc:sldMk cId="2158604102" sldId="586"/>
            <ac:spMk id="4" creationId="{BC402FC2-C28C-6979-4CCC-397FC9518F83}"/>
          </ac:spMkLst>
        </pc:spChg>
      </pc:sldChg>
      <pc:sldChg chg="modSp mod">
        <pc:chgData name="Alexander Deliukov" userId="d5fda0f2-1d08-4016-b7e9-bb882f168707" providerId="ADAL" clId="{FE9DFF45-01DC-45CC-A80A-B50597210401}" dt="2026-01-27T12:17:24.693" v="17" actId="1076"/>
        <pc:sldMkLst>
          <pc:docMk/>
          <pc:sldMk cId="184645148" sldId="588"/>
        </pc:sldMkLst>
        <pc:spChg chg="mod">
          <ac:chgData name="Alexander Deliukov" userId="d5fda0f2-1d08-4016-b7e9-bb882f168707" providerId="ADAL" clId="{FE9DFF45-01DC-45CC-A80A-B50597210401}" dt="2026-01-27T12:17:24.693" v="17" actId="1076"/>
          <ac:spMkLst>
            <pc:docMk/>
            <pc:sldMk cId="184645148" sldId="588"/>
            <ac:spMk id="2" creationId="{1013318B-F51A-DE9B-4143-B6140E6B757E}"/>
          </ac:spMkLst>
        </pc:spChg>
      </pc:sldChg>
      <pc:sldChg chg="modSp mod">
        <pc:chgData name="Alexander Deliukov" userId="d5fda0f2-1d08-4016-b7e9-bb882f168707" providerId="ADAL" clId="{FE9DFF45-01DC-45CC-A80A-B50597210401}" dt="2026-01-27T12:17:39.510" v="21" actId="948"/>
        <pc:sldMkLst>
          <pc:docMk/>
          <pc:sldMk cId="3394557483" sldId="589"/>
        </pc:sldMkLst>
        <pc:spChg chg="mod">
          <ac:chgData name="Alexander Deliukov" userId="d5fda0f2-1d08-4016-b7e9-bb882f168707" providerId="ADAL" clId="{FE9DFF45-01DC-45CC-A80A-B50597210401}" dt="2026-01-27T12:17:39.510" v="21" actId="948"/>
          <ac:spMkLst>
            <pc:docMk/>
            <pc:sldMk cId="3394557483" sldId="589"/>
            <ac:spMk id="2" creationId="{7EC08E20-2845-8CE7-6B61-EEC5E9D47725}"/>
          </ac:spMkLst>
        </pc:spChg>
      </pc:sldChg>
      <pc:sldChg chg="modSp mod">
        <pc:chgData name="Alexander Deliukov" userId="d5fda0f2-1d08-4016-b7e9-bb882f168707" providerId="ADAL" clId="{FE9DFF45-01DC-45CC-A80A-B50597210401}" dt="2026-01-27T12:18:45.237" v="32" actId="20577"/>
        <pc:sldMkLst>
          <pc:docMk/>
          <pc:sldMk cId="1881906694" sldId="591"/>
        </pc:sldMkLst>
        <pc:spChg chg="mod">
          <ac:chgData name="Alexander Deliukov" userId="d5fda0f2-1d08-4016-b7e9-bb882f168707" providerId="ADAL" clId="{FE9DFF45-01DC-45CC-A80A-B50597210401}" dt="2026-01-27T12:18:45.237" v="32" actId="20577"/>
          <ac:spMkLst>
            <pc:docMk/>
            <pc:sldMk cId="1881906694" sldId="591"/>
            <ac:spMk id="2" creationId="{83033E5E-FA91-7CC8-EB37-6657920FB2AE}"/>
          </ac:spMkLst>
        </pc:spChg>
      </pc:sldChg>
      <pc:sldChg chg="modSp mod">
        <pc:chgData name="Alexander Deliukov" userId="d5fda0f2-1d08-4016-b7e9-bb882f168707" providerId="ADAL" clId="{FE9DFF45-01DC-45CC-A80A-B50597210401}" dt="2026-01-27T12:18:47.207" v="33" actId="20577"/>
        <pc:sldMkLst>
          <pc:docMk/>
          <pc:sldMk cId="4138451803" sldId="592"/>
        </pc:sldMkLst>
        <pc:spChg chg="mod">
          <ac:chgData name="Alexander Deliukov" userId="d5fda0f2-1d08-4016-b7e9-bb882f168707" providerId="ADAL" clId="{FE9DFF45-01DC-45CC-A80A-B50597210401}" dt="2026-01-27T12:18:47.207" v="33" actId="20577"/>
          <ac:spMkLst>
            <pc:docMk/>
            <pc:sldMk cId="4138451803" sldId="592"/>
            <ac:spMk id="3" creationId="{0F10E118-5A0C-F9C6-3109-9EC416F3C22E}"/>
          </ac:spMkLst>
        </pc:spChg>
      </pc:sldChg>
      <pc:sldChg chg="modSp mod">
        <pc:chgData name="Alexander Deliukov" userId="d5fda0f2-1d08-4016-b7e9-bb882f168707" providerId="ADAL" clId="{FE9DFF45-01DC-45CC-A80A-B50597210401}" dt="2026-01-27T12:17:46.660" v="23" actId="404"/>
        <pc:sldMkLst>
          <pc:docMk/>
          <pc:sldMk cId="1019797494" sldId="593"/>
        </pc:sldMkLst>
        <pc:graphicFrameChg chg="modGraphic">
          <ac:chgData name="Alexander Deliukov" userId="d5fda0f2-1d08-4016-b7e9-bb882f168707" providerId="ADAL" clId="{FE9DFF45-01DC-45CC-A80A-B50597210401}" dt="2026-01-27T12:17:46.660" v="23" actId="404"/>
          <ac:graphicFrameMkLst>
            <pc:docMk/>
            <pc:sldMk cId="1019797494" sldId="593"/>
            <ac:graphicFrameMk id="2" creationId="{BE41309E-BA3C-A152-20FB-C8F5D1991A42}"/>
          </ac:graphicFrameMkLst>
        </pc:graphicFrameChg>
      </pc:sldChg>
      <pc:sldChg chg="modSp mod">
        <pc:chgData name="Alexander Deliukov" userId="d5fda0f2-1d08-4016-b7e9-bb882f168707" providerId="ADAL" clId="{FE9DFF45-01DC-45CC-A80A-B50597210401}" dt="2026-01-27T12:17:53.406" v="25" actId="404"/>
        <pc:sldMkLst>
          <pc:docMk/>
          <pc:sldMk cId="3949184911" sldId="599"/>
        </pc:sldMkLst>
        <pc:graphicFrameChg chg="modGraphic">
          <ac:chgData name="Alexander Deliukov" userId="d5fda0f2-1d08-4016-b7e9-bb882f168707" providerId="ADAL" clId="{FE9DFF45-01DC-45CC-A80A-B50597210401}" dt="2026-01-27T12:17:53.406" v="25" actId="404"/>
          <ac:graphicFrameMkLst>
            <pc:docMk/>
            <pc:sldMk cId="3949184911" sldId="599"/>
            <ac:graphicFrameMk id="2" creationId="{22012A37-31DF-3643-5425-F2854B5528A3}"/>
          </ac:graphicFrameMkLst>
        </pc:graphicFrameChg>
      </pc:sldChg>
      <pc:sldChg chg="modSp mod">
        <pc:chgData name="Alexander Deliukov" userId="d5fda0f2-1d08-4016-b7e9-bb882f168707" providerId="ADAL" clId="{FE9DFF45-01DC-45CC-A80A-B50597210401}" dt="2026-01-27T12:18:05.405" v="27" actId="20577"/>
        <pc:sldMkLst>
          <pc:docMk/>
          <pc:sldMk cId="2935355509" sldId="606"/>
        </pc:sldMkLst>
        <pc:spChg chg="mod">
          <ac:chgData name="Alexander Deliukov" userId="d5fda0f2-1d08-4016-b7e9-bb882f168707" providerId="ADAL" clId="{FE9DFF45-01DC-45CC-A80A-B50597210401}" dt="2026-01-27T12:18:05.405" v="27" actId="20577"/>
          <ac:spMkLst>
            <pc:docMk/>
            <pc:sldMk cId="2935355509" sldId="606"/>
            <ac:spMk id="2" creationId="{7195E2BE-4484-1442-7876-1F12D9DB4ABA}"/>
          </ac:spMkLst>
        </pc:spChg>
      </pc:sldChg>
      <pc:sldChg chg="modSp mod">
        <pc:chgData name="Alexander Deliukov" userId="d5fda0f2-1d08-4016-b7e9-bb882f168707" providerId="ADAL" clId="{FE9DFF45-01DC-45CC-A80A-B50597210401}" dt="2026-01-27T12:18:14.736" v="29" actId="20577"/>
        <pc:sldMkLst>
          <pc:docMk/>
          <pc:sldMk cId="2021214043" sldId="607"/>
        </pc:sldMkLst>
        <pc:spChg chg="mod">
          <ac:chgData name="Alexander Deliukov" userId="d5fda0f2-1d08-4016-b7e9-bb882f168707" providerId="ADAL" clId="{FE9DFF45-01DC-45CC-A80A-B50597210401}" dt="2026-01-27T12:18:14.736" v="29" actId="20577"/>
          <ac:spMkLst>
            <pc:docMk/>
            <pc:sldMk cId="2021214043" sldId="607"/>
            <ac:spMk id="2" creationId="{8B2CEF8A-4EA9-CB54-C658-6EB3EFF77911}"/>
          </ac:spMkLst>
        </pc:spChg>
        <pc:spChg chg="mod">
          <ac:chgData name="Alexander Deliukov" userId="d5fda0f2-1d08-4016-b7e9-bb882f168707" providerId="ADAL" clId="{FE9DFF45-01DC-45CC-A80A-B50597210401}" dt="2026-01-27T12:18:08.679" v="28" actId="404"/>
          <ac:spMkLst>
            <pc:docMk/>
            <pc:sldMk cId="2021214043" sldId="607"/>
            <ac:spMk id="4" creationId="{5B37293F-24F8-0380-1F80-AE575BD0E6B4}"/>
          </ac:spMkLst>
        </pc:spChg>
      </pc:sldChg>
      <pc:sldChg chg="modSp mod">
        <pc:chgData name="Alexander Deliukov" userId="d5fda0f2-1d08-4016-b7e9-bb882f168707" providerId="ADAL" clId="{FE9DFF45-01DC-45CC-A80A-B50597210401}" dt="2026-01-27T12:18:32.769" v="31" actId="404"/>
        <pc:sldMkLst>
          <pc:docMk/>
          <pc:sldMk cId="874893185" sldId="608"/>
        </pc:sldMkLst>
        <pc:spChg chg="mod">
          <ac:chgData name="Alexander Deliukov" userId="d5fda0f2-1d08-4016-b7e9-bb882f168707" providerId="ADAL" clId="{FE9DFF45-01DC-45CC-A80A-B50597210401}" dt="2026-01-27T12:18:32.769" v="31" actId="404"/>
          <ac:spMkLst>
            <pc:docMk/>
            <pc:sldMk cId="874893185" sldId="608"/>
            <ac:spMk id="29" creationId="{4ECDE187-04E2-45C2-AB71-3163282F7484}"/>
          </ac:spMkLst>
        </pc:spChg>
        <pc:spChg chg="mod">
          <ac:chgData name="Alexander Deliukov" userId="d5fda0f2-1d08-4016-b7e9-bb882f168707" providerId="ADAL" clId="{FE9DFF45-01DC-45CC-A80A-B50597210401}" dt="2026-01-27T12:18:32.769" v="31" actId="404"/>
          <ac:spMkLst>
            <pc:docMk/>
            <pc:sldMk cId="874893185" sldId="608"/>
            <ac:spMk id="41" creationId="{D9C87595-16A2-4A0F-9DBB-4AF40FA3BA2C}"/>
          </ac:spMkLst>
        </pc:spChg>
        <pc:spChg chg="mod">
          <ac:chgData name="Alexander Deliukov" userId="d5fda0f2-1d08-4016-b7e9-bb882f168707" providerId="ADAL" clId="{FE9DFF45-01DC-45CC-A80A-B50597210401}" dt="2026-01-27T12:18:32.769" v="31" actId="404"/>
          <ac:spMkLst>
            <pc:docMk/>
            <pc:sldMk cId="874893185" sldId="608"/>
            <ac:spMk id="49" creationId="{E8F01505-D47E-4B07-82B8-EC043F5EC813}"/>
          </ac:spMkLst>
        </pc:spChg>
        <pc:spChg chg="mod">
          <ac:chgData name="Alexander Deliukov" userId="d5fda0f2-1d08-4016-b7e9-bb882f168707" providerId="ADAL" clId="{FE9DFF45-01DC-45CC-A80A-B50597210401}" dt="2026-01-27T12:18:32.769" v="31" actId="404"/>
          <ac:spMkLst>
            <pc:docMk/>
            <pc:sldMk cId="874893185" sldId="608"/>
            <ac:spMk id="60" creationId="{DB6D982A-54DA-4FCC-9383-F91FC1E1D9CE}"/>
          </ac:spMkLst>
        </pc:spChg>
      </pc:sldChg>
      <pc:sldChg chg="modSp mod">
        <pc:chgData name="Alexander Deliukov" userId="d5fda0f2-1d08-4016-b7e9-bb882f168707" providerId="ADAL" clId="{FE9DFF45-01DC-45CC-A80A-B50597210401}" dt="2026-01-27T12:17:09.789" v="13" actId="20577"/>
        <pc:sldMkLst>
          <pc:docMk/>
          <pc:sldMk cId="2848209819" sldId="609"/>
        </pc:sldMkLst>
        <pc:spChg chg="mod">
          <ac:chgData name="Alexander Deliukov" userId="d5fda0f2-1d08-4016-b7e9-bb882f168707" providerId="ADAL" clId="{FE9DFF45-01DC-45CC-A80A-B50597210401}" dt="2026-01-27T12:17:09.789" v="13" actId="20577"/>
          <ac:spMkLst>
            <pc:docMk/>
            <pc:sldMk cId="2848209819" sldId="609"/>
            <ac:spMk id="4" creationId="{B6E2F0C4-3708-062E-837B-49F21B8E51C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a:extLst>
              <a:ext uri="{FF2B5EF4-FFF2-40B4-BE49-F238E27FC236}">
                <a16:creationId xmlns:a16="http://schemas.microsoft.com/office/drawing/2014/main" id="{59230B0E-39ED-45EA-AD95-669D0616B39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4" name="바닥글 개체 틀 3">
            <a:extLst>
              <a:ext uri="{FF2B5EF4-FFF2-40B4-BE49-F238E27FC236}">
                <a16:creationId xmlns:a16="http://schemas.microsoft.com/office/drawing/2014/main" id="{AA82B798-201A-4B14-B1F0-6A660C5C72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a:extLst>
              <a:ext uri="{FF2B5EF4-FFF2-40B4-BE49-F238E27FC236}">
                <a16:creationId xmlns:a16="http://schemas.microsoft.com/office/drawing/2014/main" id="{EE2F5857-B39B-4284-A086-C6DE2719C9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E3EF34-7656-4396-AEBE-2B554E5E9341}" type="slidenum">
              <a:rPr lang="ko-KR" altLang="en-US" smtClean="0"/>
              <a:t>‹#›</a:t>
            </a:fld>
            <a:endParaRPr lang="ko-KR" altLang="en-US"/>
          </a:p>
        </p:txBody>
      </p:sp>
    </p:spTree>
    <p:extLst>
      <p:ext uri="{BB962C8B-B14F-4D97-AF65-F5344CB8AC3E}">
        <p14:creationId xmlns:p14="http://schemas.microsoft.com/office/powerpoint/2010/main" val="1698782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A49F08-9100-4AF5-BC0A-FC6A093BE3CC}" type="datetimeFigureOut">
              <a:rPr lang="ko-KR" altLang="en-US" smtClean="0"/>
              <a:t>2026. 3. 13.</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Edição do estilo do texto mestre</a:t>
            </a:r>
          </a:p>
          <a:p>
            <a:pPr lvl="1"/>
            <a:r>
              <a:rPr lang="ko-KR" altLang="en-US"/>
              <a:t>Segundo nível</a:t>
            </a:r>
          </a:p>
          <a:p>
            <a:pPr lvl="2"/>
            <a:r>
              <a:rPr lang="ko-KR" altLang="en-US"/>
              <a:t>Terceiro nível</a:t>
            </a:r>
          </a:p>
          <a:p>
            <a:pPr lvl="3"/>
            <a:r>
              <a:rPr lang="ko-KR" altLang="en-US"/>
              <a:t>Quarto nível</a:t>
            </a:r>
          </a:p>
          <a:p>
            <a:pPr lvl="4"/>
            <a:r>
              <a:rPr lang="ko-KR" altLang="en-US"/>
              <a:t>Quinto nível</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8FC7D2-309F-4B1D-AF63-DB3D4B544859}" type="slidenum">
              <a:rPr lang="ko-KR" altLang="en-US" smtClean="0"/>
              <a:t>‹#›</a:t>
            </a:fld>
            <a:endParaRPr lang="ko-KR" altLang="en-US"/>
          </a:p>
        </p:txBody>
      </p:sp>
    </p:spTree>
    <p:extLst>
      <p:ext uri="{BB962C8B-B14F-4D97-AF65-F5344CB8AC3E}">
        <p14:creationId xmlns:p14="http://schemas.microsoft.com/office/powerpoint/2010/main" val="3717933522"/>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ur01.safelinks.protection.outlook.com/?url=https%3A%2F%2Fcreativecommons.org%2Flicenses%2Fby-sa%2F4.0%2Fdeed.en&amp;data=05%7C02%7Csimon.ball%40open.ac.uk%7C8b75d0b6e56042db759308de25b428c2%7C0e2ed45596af4100bed3a8e5fd981685%7C0%7C0%7C638989652911880494%7CUnknown%7CTWFpbGZsb3d8eyJFbXB0eU1hcGkiOnRydWUsIlYiOiIwLjAuMDAwMCIsIlAiOiJXaW4zMiIsIkFOIjoiTWFpbCIsIldUIjoyfQ%3D%3D%7C0%7C%7C%7C&amp;sdata=%2FITZkt%2BIetR6zgRVbzpDpm%2Fe6Dlg1L5kh3Mm8lyobao%3D&amp;reserved=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media.timtul.com/media/web_asociacion3e/digital-tools-for-energy-communities_20240903072717.pdf?utm_source=chatgpt.com"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s://every1.energy/learning-materials" TargetMode="External"/><Relationship Id="rId5" Type="http://schemas.openxmlformats.org/officeDocument/2006/relationships/hyperlink" Target="https://www.sciencedirect.com/science/article/pii/S2352484724001926?utm_source=chatgpt.com" TargetMode="External"/><Relationship Id="rId4" Type="http://schemas.openxmlformats.org/officeDocument/2006/relationships/hyperlink" Target="https://www.open.edu/openlearncreate/course/index.php?categoryid=1459" TargetMode="External"/></Relationships>
</file>

<file path=ppt/notesSlides/_rels/notesSlide25.xml.rels><?xml version="1.0" encoding="UTF-8" standalone="yes"?>
<Relationships xmlns="http://schemas.openxmlformats.org/package/2006/relationships"><Relationship Id="rId8" Type="http://schemas.openxmlformats.org/officeDocument/2006/relationships/hyperlink" Target="https://www.flickr.com/photos/76999192@N06/8914555364/in/photolist-ezKqJq-6GdEQk-6WWLTQ-26LaoTK-JtH2ax-2nRgW7B-5Zb2BK-97z7ZL-2nzbeQe-c2xvgh-54DEm-6GW7Bs-6GW5Du-6GW5gA-6GS3Qg-6GRYUg-6GW57b-6GRXNa-6GRXYp-6GW3A1-6GRZ1e-6GRZrD-6GS2Ke-c2xvyS-6GW75Q-6GS2tv-6cFMPr-6GS1b8-dyh7SQ-9ftpEe-dH6MK7-c2xuV1-6GW4qm-6GW8CN-dH18nF-9fx9ao-eXRoBE-8dzjHX-dH1hir-7tC3o-wHxmRb-dUT8M-rHexoe-dH1ju4-dH6Ucu-dH1rgF-dH1bDP-dH13v2-qDgL3H-dH6AMN" TargetMode="External"/><Relationship Id="rId13" Type="http://schemas.openxmlformats.org/officeDocument/2006/relationships/hyperlink" Target="https://creativecommons.org/licenses/by-sa/2.0/" TargetMode="External"/><Relationship Id="rId3" Type="http://schemas.openxmlformats.org/officeDocument/2006/relationships/hyperlink" Target="https://creativecommons.org/licenses/by-sa/4.0/deed.en" TargetMode="External"/><Relationship Id="rId7" Type="http://schemas.openxmlformats.org/officeDocument/2006/relationships/hyperlink" Target="https://www.flickr.com/photos/26395486@N00/11040990083/" TargetMode="External"/><Relationship Id="rId12" Type="http://schemas.openxmlformats.org/officeDocument/2006/relationships/hyperlink" Target="https://www.flickr.com/photos/la-citta-vita/5964294206/in/photolist-a63ySJ-2if5NnW-25r9jwG-9NCzNg-2jTWyDw-Ruykm5-2k3vT2a-2jHw3rM-26wAznv-H8u1FC-HCUSyN-2jHrCbg-2jHrxUW-2jHw16p-cXN5kU-5J4xoF-fJj3MJ-23LWsCC-23LWs6A-23LWtaE-2k3vcaL-GMLHJH-2nsown9-brF35a-fJ31B2-2jTWrj6-2jTXZf9-HVaa8L-8ht37K-8M4ahu-YBtiPN-XpJbL-puGqk6-2nsigDR-2mDcop8-2jTX8zX-Nzsc5a-7YHViU-PCCEAp-79uuCF-H3323R-HRqJYg-HRqKjg-5JeU76-s4pgHv-5JeSrV-79uwwp-79umA4-ddYze8-79unS6" TargetMode="External"/><Relationship Id="rId17" Type="http://schemas.openxmlformats.org/officeDocument/2006/relationships/hyperlink" Target="https://www.flickr.com/photos/virtualeyesee/6107062655/in/photolist-aiEhXH-2mfbphB-2FNUzm-2mhR91F-6R5BGh-6CrL7s-9wTEoc-5RNZrj-hsxMoz-bXBkHs-6uZH4F-2qGyynr-i6cpkf-5DeuzB-62bCHj-627qw6-62bCJU-2mWWrGm-2owiRjb-5YhgUK-6zVhW9-62bCQN-FSHhxU-9iKHnC-bEVLmG-9nYSsY-2j9vWXy-2qnFW2U-EqM9T9-5Ttgxf-boWktF-7GZn1X-wQKRrm-7ztNWB-rwZSwo-d3XB41-2bmH5cd-67MMek-mT2BPc-p22mrg-QALCU8-PqUAWG-ni4p7x-FQQvr8-oexbpz-7vDaN3-LqgueC-72ottW-anrQVi-acx2uN" TargetMode="External"/><Relationship Id="rId2" Type="http://schemas.openxmlformats.org/officeDocument/2006/relationships/slide" Target="../slides/slide25.xml"/><Relationship Id="rId16" Type="http://schemas.openxmlformats.org/officeDocument/2006/relationships/hyperlink" Target="https://www.flickr.com/photos/tentenuk/18679340721/in/photolist-cm3fBf-cm3g1A-FpgqXN-FrxSDx-217hcCH-f5HBPe-pHHEg-oERpnX-usCvdD-us1sWh-uaYyPX-uaPWpQ-tvptVY-5RwtK8-71d9vB-X8vRgS-67SCqt-21htuyS-nTux14-21uN4ve-oaTEP3-jbEABF-2nPY1C4-5mxAEZ-2nMCtiW-2nbFcfw-2iVkj1b-sdeQKs-VY1H1F-2nZqj36-atbVgq-Xc9uog-4Pwhx9-2jMRVcr-2nMKXPS-2cG5u9E-WWxheY-2q8KcD3-VY2k2i-2nTVzya-2nTYfDh-2nTYfCA-29Ehcd3-2nTT1wD-2nWUkwX-2ocf6cZ-27GyXcG-2mndM1E" TargetMode="External"/><Relationship Id="rId1" Type="http://schemas.openxmlformats.org/officeDocument/2006/relationships/notesMaster" Target="../notesMasters/notesMaster1.xml"/><Relationship Id="rId6" Type="http://schemas.openxmlformats.org/officeDocument/2006/relationships/hyperlink" Target="https://www.pexels.com/photo/paper-beside-macbook-669623/" TargetMode="External"/><Relationship Id="rId11" Type="http://schemas.openxmlformats.org/officeDocument/2006/relationships/hyperlink" Target="https://creativecommons.org/publicdomain/zero/1.0/" TargetMode="External"/><Relationship Id="rId5" Type="http://schemas.openxmlformats.org/officeDocument/2006/relationships/hyperlink" Target="https://creativecommons.org/licenses/by-nc-nd/2.0/" TargetMode="External"/><Relationship Id="rId15" Type="http://schemas.openxmlformats.org/officeDocument/2006/relationships/hyperlink" Target="https://creativecommons.org/licenses/by/2.0/" TargetMode="External"/><Relationship Id="rId10" Type="http://schemas.openxmlformats.org/officeDocument/2006/relationships/hyperlink" Target="https://www.flickr.com/photos/cogdog/52417423400/in/photolist-jN6KtC-vmYXES-2nRWZMj-2csAZv9" TargetMode="External"/><Relationship Id="rId4" Type="http://schemas.openxmlformats.org/officeDocument/2006/relationships/hyperlink" Target="https://www.flickr.com/photos/patrick_verstappen/52546260006/in/photolist-2o4kjq7-8LJM4o-858AQj-855q1x-858zNw-858xdA-MXu2N-MXtHw-e324XE-MXLiK-MXLwF-5qUpAz-4GKsje-48BZVz-29fdK5L-5a8fF4-f2pJTf-KgUJ2q-9wsNqd-9eX9MN-9eU6Pv-2hNukin-Vn6YGn-fkdFDR-ViwBGm-25G13Zg-Vau9ex-Vm8EpH-2yTbqe-8PKEt5-2oFDcQw-U5wHjh-HpxETR-Vn6cKZ-V7BPwq-ULSkgW-M4Wmm-U5AvT3-2qEHVXz-oWeRXR-FiAwun-2h1B4EW-2qPpXsm-pvbp1p-ojfXss-2h1AdMe-cPEtgd-aGZE4-dAR39F-dVHSbD" TargetMode="External"/><Relationship Id="rId9" Type="http://schemas.openxmlformats.org/officeDocument/2006/relationships/hyperlink" Target="https://creativecommons.org/licenses/by-nc/2.0/" TargetMode="External"/><Relationship Id="rId14" Type="http://schemas.openxmlformats.org/officeDocument/2006/relationships/hyperlink" Target="https://www.flickr.com/photos/157270154@N05/42044625261/in/photolist-4Q93h1-vKR27-KDuvLt-7fxbma-78oxjg-3nz386-X6nZUD-2hUxXwD-ecUTJX-2nAXwNz-274kGh6-2p9gpoH-86iMjk-2yvdph-9R4Bpj-6siGbW-WV5pEn-7G5bXA-5XtQ9p-2jyVvqR-2obqJya-nZm4Vr-j23HsP-iupqiJ-2jw1Fqc-5ThX4T-7G5chU-7G5coo-R8dqZE-EgmDNV-FwDzbg-2mgNVWq-qM97Qp-G24Qkt-quJn4A-gHVux-G1XSsh-Qq3R8Z-6NU4Hx-SizbKR-dPACKn-8UkP7H-gqUnF-7N59bP-aRmHX-aRksN-aRncX-aRkZX-aRmHV-5TVweb"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atinLnBrk="0" hangingPunct="0"/>
            <a:r>
              <a:rPr lang="en-GB" dirty="0"/>
              <a:t>Comunidades Energéticas: Noções Básicas de TI</a:t>
            </a:r>
          </a:p>
          <a:p>
            <a:pPr latinLnBrk="0" hangingPunct="0"/>
            <a:r>
              <a:rPr lang="en-GB" sz="1200" b="0" i="0" kern="1200" dirty="0">
                <a:solidFill>
                  <a:schemeClr val="tx1"/>
                </a:solidFill>
                <a:effectLst/>
                <a:latin typeface="+mn-lt"/>
                <a:ea typeface="+mn-ea"/>
                <a:cs typeface="+mn-cs"/>
              </a:rPr>
              <a:t>Este projeto recebeu financiamento do Programa Horizonte para Investigação e Inovação (2021-2027) da União Europeia ao abrigo do acordo de subvenção n.º 101075596. A responsabilidade pelo conteúdo deste material é exclusivamente do projeto Every1 e não reflete necessariamente a opinião da União Europeia. A apresentação está licenciada </a:t>
            </a:r>
            <a:r>
              <a:rPr lang="en-GB" sz="1200" b="0" i="0" u="sng" kern="1200" dirty="0">
                <a:solidFill>
                  <a:schemeClr val="tx1"/>
                </a:solidFill>
                <a:effectLst/>
                <a:latin typeface="+mn-lt"/>
                <a:ea typeface="+mn-ea"/>
                <a:cs typeface="+mn-cs"/>
                <a:hlinkClick r:id="rId3" tooltip="Original URL: https://creativecommons.org/licenses/by-sa/4.0/deed.en. Click or tap if you trust this link."/>
              </a:rPr>
              <a:t>sob CC BY-SA 4.0, </a:t>
            </a:r>
            <a:r>
              <a:rPr lang="en-GB" sz="1200" b="0" i="0" kern="1200" dirty="0">
                <a:solidFill>
                  <a:schemeClr val="tx1"/>
                </a:solidFill>
                <a:effectLst/>
                <a:latin typeface="+mn-lt"/>
                <a:ea typeface="+mn-ea"/>
                <a:cs typeface="+mn-cs"/>
              </a:rPr>
              <a:t>salvo indicação em contrário. </a:t>
            </a:r>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a:t>
            </a:fld>
            <a:endParaRPr lang="ko-KR" altLang="en-US"/>
          </a:p>
        </p:txBody>
      </p:sp>
    </p:spTree>
    <p:extLst>
      <p:ext uri="{BB962C8B-B14F-4D97-AF65-F5344CB8AC3E}">
        <p14:creationId xmlns:p14="http://schemas.microsoft.com/office/powerpoint/2010/main" val="1408878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3. O papel das ferramentas digitais de gestão de energia: Flexibilidade</a:t>
            </a:r>
            <a:endParaRPr lang="en-US" sz="1050" kern="1200" dirty="0">
              <a:solidFill>
                <a:schemeClr val="bg1"/>
              </a:solidFill>
              <a:latin typeface="+mn-lt"/>
              <a:ea typeface="+mn-ea"/>
              <a:cs typeface="+mn-cs"/>
            </a:endParaRPr>
          </a:p>
          <a:p>
            <a:pPr algn="ctr" latinLnBrk="0"/>
            <a:r>
              <a:rPr lang="en-US" sz="1200" i="1" dirty="0">
                <a:solidFill>
                  <a:schemeClr val="accent5"/>
                </a:solidFill>
              </a:rPr>
              <a:t>Como as ferramentas digitais de gestão de energia podem beneficiar as comunidades energéticas?</a:t>
            </a:r>
          </a:p>
          <a:p>
            <a:pPr algn="ctr" latinLnBrk="0"/>
            <a:endParaRPr lang="en-US" sz="1200" i="1" dirty="0">
              <a:solidFill>
                <a:schemeClr val="accent5"/>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10</a:t>
            </a:fld>
            <a:endParaRPr lang="ko-KR" altLang="en-US"/>
          </a:p>
        </p:txBody>
      </p:sp>
    </p:spTree>
    <p:extLst>
      <p:ext uri="{BB962C8B-B14F-4D97-AF65-F5344CB8AC3E}">
        <p14:creationId xmlns:p14="http://schemas.microsoft.com/office/powerpoint/2010/main" val="26141813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3. O papel das ferramentas digitais de gestão de energia: flexibilidade</a:t>
            </a:r>
            <a:endParaRPr lang="en-US" sz="1050" dirty="0">
              <a:solidFill>
                <a:schemeClr val="bg1"/>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noProof="1">
                <a:sym typeface="Public Sans"/>
              </a:rPr>
              <a:t>As ferramentas digitais de gestão de energia otimizam o uso de energia por meio de monitoramento em tempo real, insights inteligentes sobre o consumo e melhorias coletivas de eficiência.</a:t>
            </a:r>
            <a:endParaRPr lang="en-GB" sz="1200" noProof="1"/>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11</a:t>
            </a:fld>
            <a:endParaRPr lang="ko-KR" altLang="en-US"/>
          </a:p>
        </p:txBody>
      </p:sp>
    </p:spTree>
    <p:extLst>
      <p:ext uri="{BB962C8B-B14F-4D97-AF65-F5344CB8AC3E}">
        <p14:creationId xmlns:p14="http://schemas.microsoft.com/office/powerpoint/2010/main" val="31563610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Uma tabela com quatro linhas e quatro colunas. Tal como anteriormente, as quatro colunas têm os seguintes títulos: Ferramenta; Serviços; Benefícios para uma comunidade energética; Como é que esta ferramenta pode apoiar uma comunidade energética? Tal como anteriormente, várias células contêm vários pontos, pelo que as células serão aqui numeradas.</a:t>
            </a:r>
          </a:p>
          <a:p>
            <a:r>
              <a:rPr lang="en-GB" dirty="0"/>
              <a:t>Primeira linha de dados: 1. </a:t>
            </a:r>
            <a:r>
              <a:rPr lang="en-GB" dirty="0" err="1"/>
              <a:t>EcoStruxure </a:t>
            </a:r>
            <a:r>
              <a:rPr lang="en-GB" dirty="0"/>
              <a:t>Facility Expert (mundial). 2. Gestão remota integrada. 3. Maior flexibilidade operacional. 4. Otimização baseada em dados. </a:t>
            </a:r>
          </a:p>
          <a:p>
            <a:r>
              <a:rPr lang="en-GB" dirty="0"/>
              <a:t>Segunda linha de dados: 1. Loop (Reino Unido). 2. Monitorização energética abrangente, acesso inteligente aos dados. 3. Informações sobre o consumo. 4. Orientação prática para flexibilidade.</a:t>
            </a:r>
          </a:p>
          <a:p>
            <a:r>
              <a:rPr lang="en-GB" dirty="0"/>
              <a:t>Terceira linha de dados: 1. </a:t>
            </a:r>
            <a:r>
              <a:rPr lang="en-GB" dirty="0" err="1"/>
              <a:t>Tibber </a:t>
            </a:r>
            <a:r>
              <a:rPr lang="en-GB" dirty="0"/>
              <a:t>(Suécia, Noruega, Alemanha, Países Baixos). 2. Aquisição dinâmica de energia, gestão do consumo em tempo real. 3. Transferência de carga e redução de custos, sustentabilidade melhorada. 4. Tomada de decisões otimizada em matéria de energia.</a:t>
            </a:r>
          </a:p>
          <a:p>
            <a:endParaRPr lang="en-GB" dirty="0"/>
          </a:p>
          <a:p>
            <a:r>
              <a:rPr lang="en-GB" dirty="0"/>
              <a:t>https://www.se.com/uk/en/</a:t>
            </a:r>
          </a:p>
          <a:p>
            <a:r>
              <a:rPr lang="en-GB" dirty="0"/>
              <a:t>https://loop.homes/</a:t>
            </a:r>
          </a:p>
          <a:p>
            <a:r>
              <a:rPr lang="en-GB" dirty="0" err="1"/>
              <a:t>https://tibber.com/en</a:t>
            </a:r>
            <a:endParaRPr lang="en-GB"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12</a:t>
            </a:fld>
            <a:endParaRPr lang="ko-KR" altLang="en-US"/>
          </a:p>
        </p:txBody>
      </p:sp>
    </p:spTree>
    <p:extLst>
      <p:ext uri="{BB962C8B-B14F-4D97-AF65-F5344CB8AC3E}">
        <p14:creationId xmlns:p14="http://schemas.microsoft.com/office/powerpoint/2010/main" val="38919154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4. O papel das calculadoras de renovação e energia solar</a:t>
            </a:r>
            <a:endParaRPr lang="en-US" sz="1050" dirty="0">
              <a:solidFill>
                <a:schemeClr val="bg1"/>
              </a:solidFill>
              <a:ea typeface="Calibri"/>
              <a:cs typeface="Calibri"/>
            </a:endParaRPr>
          </a:p>
          <a:p>
            <a:pPr algn="ctr" latinLnBrk="0"/>
            <a:r>
              <a:rPr lang="en-US" sz="1200" i="1" dirty="0">
                <a:solidFill>
                  <a:schemeClr val="accent2"/>
                </a:solidFill>
              </a:rPr>
              <a:t>Como é que as calculadoras de renovação e energia solar apoiam as decisões de poupança de energia?</a:t>
            </a:r>
          </a:p>
          <a:p>
            <a:pPr algn="ctr" latinLnBrk="0"/>
            <a:endParaRPr lang="en-US" sz="120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13</a:t>
            </a:fld>
            <a:endParaRPr lang="ko-KR" altLang="en-US"/>
          </a:p>
        </p:txBody>
      </p:sp>
    </p:spTree>
    <p:extLst>
      <p:ext uri="{BB962C8B-B14F-4D97-AF65-F5344CB8AC3E}">
        <p14:creationId xmlns:p14="http://schemas.microsoft.com/office/powerpoint/2010/main" val="41600038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4. O papel das calculadoras de renovação e energia solar</a:t>
            </a:r>
            <a:endParaRPr lang="en-US" sz="1050" dirty="0">
              <a:solidFill>
                <a:schemeClr val="bg1"/>
              </a:solidFill>
              <a:ea typeface="Calibri"/>
              <a:cs typeface="Calibri"/>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dirty="0">
                <a:sym typeface="Public Sans"/>
              </a:rPr>
              <a:t>As calculadoras solares </a:t>
            </a:r>
            <a:r>
              <a:rPr lang="en-GB" sz="1200" noProof="0" dirty="0">
                <a:sym typeface="Public Sans"/>
              </a:rPr>
              <a:t>fornecem planos de renovação personalizados, ajuda financeira e informações baseadas em dados para otimizar a eficiência energética e os investimentos em energias renováveis.</a:t>
            </a:r>
            <a:endParaRPr lang="en-GB" sz="1200" noProof="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14</a:t>
            </a:fld>
            <a:endParaRPr lang="ko-KR" altLang="en-US"/>
          </a:p>
        </p:txBody>
      </p:sp>
    </p:spTree>
    <p:extLst>
      <p:ext uri="{BB962C8B-B14F-4D97-AF65-F5344CB8AC3E}">
        <p14:creationId xmlns:p14="http://schemas.microsoft.com/office/powerpoint/2010/main" val="9522585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Uma tabela com quatro linhas e quatro colunas. Tal como anteriormente, as células contêm vários pontos, pelo que serão numeradas aqui. A primeira linha é idêntica às tabelas anteriores: 1. Ferramenta. 2. Serviço. 3. Benefícios para uma comunidade energética. 4. Como é que esta ferramenta pode apoiar uma comunidade energética?</a:t>
            </a:r>
          </a:p>
          <a:p>
            <a:r>
              <a:rPr lang="en-GB" dirty="0"/>
              <a:t>Primeira linha de dados: 1. Effy (França). 2. Simulação de projetos e estudo personalizado, soluções integradas de renovação, acesso a ajudas e prémios. 3. Renovação económica, soluções personalizadas para diversos edifícios. 4. Acesso a subsídios.</a:t>
            </a:r>
          </a:p>
          <a:p>
            <a:pPr marL="0" marR="0" lvl="0" indent="0" algn="l" defTabSz="914400" rtl="0" eaLnBrk="1" fontAlgn="auto" latinLnBrk="1" hangingPunct="1">
              <a:lnSpc>
                <a:spcPct val="100000"/>
              </a:lnSpc>
              <a:spcBef>
                <a:spcPts val="0"/>
              </a:spcBef>
              <a:spcAft>
                <a:spcPts val="0"/>
              </a:spcAft>
              <a:buClrTx/>
              <a:buSzTx/>
              <a:buFontTx/>
              <a:buNone/>
              <a:tabLst/>
              <a:defRPr/>
            </a:pPr>
            <a:r>
              <a:rPr lang="en-GB" dirty="0"/>
              <a:t>Segunda linha de dados. 1. </a:t>
            </a:r>
            <a:r>
              <a:rPr lang="en-GB" dirty="0" err="1"/>
              <a:t>MaPrimeRénov </a:t>
            </a:r>
            <a:r>
              <a:rPr lang="en-GB" dirty="0"/>
              <a:t>(França). 2. Auxílio à renovação financiado pelo governo francês, verificação de elegibilidade e assistência na candidatura. 3. Apoio financeiro para a eficiência energética. 4. </a:t>
            </a:r>
            <a:r>
              <a:rPr lang="en-GB" sz="1200" b="0" i="0" u="none" strike="noStrike" cap="none" noProof="0" dirty="0">
                <a:solidFill>
                  <a:srgbClr val="000000"/>
                </a:solidFill>
                <a:latin typeface="+mn-lt"/>
              </a:rPr>
              <a:t>Redução do risco no investimento.</a:t>
            </a: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b="0" i="0" u="none" strike="noStrike" cap="none" noProof="0" dirty="0">
                <a:solidFill>
                  <a:srgbClr val="000000"/>
                </a:solidFill>
                <a:latin typeface="+mn-lt"/>
              </a:rPr>
              <a:t>Terceira linha de dados. 1. Energy Saving Trust – Ferramentas e calculadoras de energia (Reino Unido). 2. Conselhos para melhorias energéticas, calculadoras energéticas abrangentes. 3. Avaliação holística da energia doméstica. 4. Planeamento de renovação baseado em dados, recomendações exequíveis.</a:t>
            </a:r>
          </a:p>
          <a:p>
            <a:pPr marL="0" marR="0" lvl="0" indent="0" algn="l" defTabSz="914400" rtl="0" eaLnBrk="1" fontAlgn="auto" latinLnBrk="1" hangingPunct="1">
              <a:lnSpc>
                <a:spcPct val="100000"/>
              </a:lnSpc>
              <a:spcBef>
                <a:spcPts val="0"/>
              </a:spcBef>
              <a:spcAft>
                <a:spcPts val="0"/>
              </a:spcAft>
              <a:buClrTx/>
              <a:buSzTx/>
              <a:buFontTx/>
              <a:buNone/>
              <a:tabLst/>
              <a:defRPr/>
            </a:pPr>
            <a:endParaRPr lang="en-GB" sz="1200" b="0" i="0" u="none" strike="noStrike" cap="none" noProof="0" dirty="0">
              <a:solidFill>
                <a:srgbClr val="000000"/>
              </a:solidFill>
              <a:latin typeface="+mn-lt"/>
            </a:endParaRPr>
          </a:p>
          <a:p>
            <a:pPr marL="0" marR="0" lvl="0" indent="0" algn="l" defTabSz="914400" rtl="0" eaLnBrk="1" fontAlgn="auto" latinLnBrk="1" hangingPunct="1">
              <a:lnSpc>
                <a:spcPct val="100000"/>
              </a:lnSpc>
              <a:spcBef>
                <a:spcPts val="0"/>
              </a:spcBef>
              <a:spcAft>
                <a:spcPts val="0"/>
              </a:spcAft>
              <a:buClrTx/>
              <a:buSzTx/>
              <a:buFontTx/>
              <a:buNone/>
              <a:tabLst/>
              <a:defRPr/>
            </a:pPr>
            <a:endParaRPr lang="en-GB" sz="1200" b="0" i="0" u="none" strike="noStrike" cap="none" noProof="0" dirty="0">
              <a:solidFill>
                <a:srgbClr val="000000"/>
              </a:solidFill>
              <a:latin typeface="+mn-lt"/>
            </a:endParaRPr>
          </a:p>
          <a:p>
            <a:pPr marL="0" marR="0" lvl="0" indent="0" algn="l" defTabSz="914400" rtl="0" eaLnBrk="1" fontAlgn="auto" latinLnBrk="1" hangingPunct="1">
              <a:lnSpc>
                <a:spcPct val="100000"/>
              </a:lnSpc>
              <a:spcBef>
                <a:spcPts val="0"/>
              </a:spcBef>
              <a:spcAft>
                <a:spcPts val="0"/>
              </a:spcAft>
              <a:buClrTx/>
              <a:buSzTx/>
              <a:buFontTx/>
              <a:buNone/>
              <a:tabLst/>
              <a:defRPr/>
            </a:pPr>
            <a:endParaRPr lang="en-GB" sz="1200" b="0" i="0" u="none" strike="noStrike" cap="none" noProof="0" dirty="0">
              <a:solidFill>
                <a:srgbClr val="000000"/>
              </a:solidFill>
              <a:latin typeface="+mn-lt"/>
            </a:endParaRPr>
          </a:p>
          <a:p>
            <a:endParaRPr lang="en-GB" dirty="0"/>
          </a:p>
          <a:p>
            <a:endParaRPr lang="en-GB" dirty="0"/>
          </a:p>
          <a:p>
            <a:endParaRPr lang="en-GB" dirty="0"/>
          </a:p>
          <a:p>
            <a:endParaRPr lang="en-GB" dirty="0"/>
          </a:p>
          <a:p>
            <a:endParaRPr lang="en-GB" dirty="0"/>
          </a:p>
          <a:p>
            <a:endParaRPr lang="en-GB" dirty="0"/>
          </a:p>
          <a:p>
            <a:r>
              <a:rPr lang="en-GB" dirty="0"/>
              <a:t>https://www.effy.fr</a:t>
            </a:r>
          </a:p>
          <a:p>
            <a:r>
              <a:rPr lang="en-GB" dirty="0"/>
              <a:t>https://www.iea.org/policies/17749-frances-maprimerenov-programme</a:t>
            </a:r>
          </a:p>
          <a:p>
            <a:r>
              <a:rPr lang="en-GB" dirty="0"/>
              <a:t>https://energysavingtrust.org.uk/energy-at-home/energy-tools-and-calculators/</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15</a:t>
            </a:fld>
            <a:endParaRPr lang="ko-KR" altLang="en-US"/>
          </a:p>
        </p:txBody>
      </p:sp>
    </p:spTree>
    <p:extLst>
      <p:ext uri="{BB962C8B-B14F-4D97-AF65-F5344CB8AC3E}">
        <p14:creationId xmlns:p14="http://schemas.microsoft.com/office/powerpoint/2010/main" val="29341332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5. Plataformas digitais: partilha de energia  </a:t>
            </a:r>
            <a:endParaRPr lang="en-US" sz="1050" dirty="0">
              <a:solidFill>
                <a:schemeClr val="bg1"/>
              </a:solidFill>
            </a:endParaRPr>
          </a:p>
          <a:p>
            <a:pPr algn="ctr" latinLnBrk="0"/>
            <a:r>
              <a:rPr lang="en-US" sz="1200" i="1" dirty="0">
                <a:solidFill>
                  <a:schemeClr val="accent2"/>
                </a:solidFill>
              </a:rPr>
              <a:t>Como as plataformas digitais podem melhorar a gestão da comunidade energética?</a:t>
            </a:r>
          </a:p>
          <a:p>
            <a:pPr algn="ctr" latinLnBrk="0"/>
            <a:endParaRPr lang="en-US" sz="120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16</a:t>
            </a:fld>
            <a:endParaRPr lang="ko-KR" altLang="en-US"/>
          </a:p>
        </p:txBody>
      </p:sp>
    </p:spTree>
    <p:extLst>
      <p:ext uri="{BB962C8B-B14F-4D97-AF65-F5344CB8AC3E}">
        <p14:creationId xmlns:p14="http://schemas.microsoft.com/office/powerpoint/2010/main" val="11803035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5. Plataformas digitais: partilha de energia  </a:t>
            </a:r>
            <a:endParaRPr lang="en-US" sz="1050" dirty="0">
              <a:solidFill>
                <a:schemeClr val="bg1"/>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dirty="0">
                <a:sym typeface="Public Sans"/>
              </a:rPr>
              <a:t>As plataformas digitais apoiam a otimização das operações, da faturação e da tomada de decisões.</a:t>
            </a:r>
            <a:endParaRPr lang="en-US" sz="120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17</a:t>
            </a:fld>
            <a:endParaRPr lang="ko-KR" altLang="en-US"/>
          </a:p>
        </p:txBody>
      </p:sp>
    </p:spTree>
    <p:extLst>
      <p:ext uri="{BB962C8B-B14F-4D97-AF65-F5344CB8AC3E}">
        <p14:creationId xmlns:p14="http://schemas.microsoft.com/office/powerpoint/2010/main" val="8966336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GB" dirty="0"/>
              <a:t>Uma tabela com quatro colunas e três linhas. As células serão numeradas como anteriormente. Os títulos das colunas são os mesmos que anteriormente: 1. Ferramenta. 2. Serviços. 3. Benefícios para uma comunidade energética. 4. Como esta ferramenta pode apoiar uma comunidade energética?</a:t>
            </a:r>
            <a:br>
              <a:rPr lang="en-GB" dirty="0"/>
            </a:br>
            <a:r>
              <a:rPr lang="en-GB" dirty="0"/>
              <a:t>Primeira linha de dados: 1. </a:t>
            </a:r>
            <a:r>
              <a:rPr lang="en-GB" dirty="0" err="1"/>
              <a:t>eGon </a:t>
            </a:r>
            <a:r>
              <a:rPr lang="en-GB" dirty="0"/>
              <a:t>(Alemanha). 2. Portal online, gestão de membros, faturação e cobrança automatizadas, gestão digital de contratos, registo da comunidade. 3. Administração simplificada e transparência, preços claros e transparentes. 4. </a:t>
            </a:r>
            <a:r>
              <a:rPr lang="en-GB" sz="1200" b="0" i="0" u="none" strike="noStrike" cap="none" noProof="0" dirty="0">
                <a:solidFill>
                  <a:srgbClr val="000000"/>
                </a:solidFill>
                <a:latin typeface="+mn-lt"/>
              </a:rPr>
              <a:t>Desmaterialização do processo.</a:t>
            </a: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b="0" i="0" u="none" strike="noStrike" cap="none" noProof="0" dirty="0">
                <a:solidFill>
                  <a:srgbClr val="000000"/>
                </a:solidFill>
                <a:latin typeface="+mn-lt"/>
              </a:rPr>
              <a:t>Segunda linha de dados: 1. </a:t>
            </a:r>
            <a:r>
              <a:rPr lang="en-GB" sz="1200" b="0" i="0" u="none" strike="noStrike" cap="none" noProof="0" dirty="0" err="1">
                <a:solidFill>
                  <a:srgbClr val="000000"/>
                </a:solidFill>
                <a:latin typeface="+mn-lt"/>
              </a:rPr>
              <a:t>Neoom </a:t>
            </a:r>
            <a:r>
              <a:rPr lang="en-GB" sz="1200" b="0" i="0" u="none" strike="noStrike" cap="none" noProof="0" dirty="0">
                <a:solidFill>
                  <a:srgbClr val="000000"/>
                </a:solidFill>
                <a:latin typeface="+mn-lt"/>
              </a:rPr>
              <a:t>(Alemanha, Áustria, República Checa). 2. Solução digital abrangente, formação de comunidades e correspondência inteligente, painel digital e gestão de energia. 3. Segurança dos preços da eletricidade e poupança de custos, oportunidades de receitas e acesso a energia verde, capacitação da comunidade. 4. Dados transparentes para a tomada de decisões, formação facilitada de comunidades, operações automatizadas.</a:t>
            </a:r>
            <a:endParaRPr lang="en-GB" dirty="0"/>
          </a:p>
          <a:p>
            <a:endParaRPr lang="en-GB" dirty="0"/>
          </a:p>
          <a:p>
            <a:r>
              <a:rPr lang="en-GB" dirty="0"/>
              <a:t>https://rego-n.org/index.html</a:t>
            </a:r>
          </a:p>
          <a:p>
            <a:r>
              <a:rPr lang="en-GB" dirty="0"/>
              <a:t>https://neoom.com/en/</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18</a:t>
            </a:fld>
            <a:endParaRPr lang="ko-KR" altLang="en-US"/>
          </a:p>
        </p:txBody>
      </p:sp>
    </p:spTree>
    <p:extLst>
      <p:ext uri="{BB962C8B-B14F-4D97-AF65-F5344CB8AC3E}">
        <p14:creationId xmlns:p14="http://schemas.microsoft.com/office/powerpoint/2010/main" val="1349590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6. Gestão energética e comunidades energéticas: tornando-se social   </a:t>
            </a:r>
            <a:endParaRPr lang="en-US" sz="1050" dirty="0">
              <a:solidFill>
                <a:schemeClr val="bg1"/>
              </a:solidFill>
            </a:endParaRPr>
          </a:p>
          <a:p>
            <a:pPr algn="ctr" latinLnBrk="0"/>
            <a:r>
              <a:rPr lang="en-US" sz="1200" i="1" dirty="0">
                <a:solidFill>
                  <a:schemeClr val="accent2"/>
                </a:solidFill>
              </a:rPr>
              <a:t>Como uma comunidade energética pode estar envolvida na gestão energética?</a:t>
            </a:r>
          </a:p>
          <a:p>
            <a:pPr algn="ctr" latinLnBrk="0"/>
            <a:endParaRPr lang="en-US" sz="120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19</a:t>
            </a:fld>
            <a:endParaRPr lang="ko-KR" altLang="en-US"/>
          </a:p>
        </p:txBody>
      </p:sp>
    </p:spTree>
    <p:extLst>
      <p:ext uri="{BB962C8B-B14F-4D97-AF65-F5344CB8AC3E}">
        <p14:creationId xmlns:p14="http://schemas.microsoft.com/office/powerpoint/2010/main" val="786530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atinLnBrk="0"/>
            <a:r>
              <a:rPr lang="en-GB" sz="1200" dirty="0"/>
              <a:t>Está a gerir uma comunidade energética e a pensar em introduzir ou melhorar a sua infraestrutura de TI? Está interessado em investir na sua comunidade energética, mas não sabe por onde começar? Nesta breve apresentação, exploraremos: </a:t>
            </a:r>
          </a:p>
          <a:p>
            <a:pPr latinLnBrk="0"/>
            <a:endParaRPr lang="en-GB" sz="1200" dirty="0"/>
          </a:p>
          <a:p>
            <a:pPr marL="457200" indent="-457200" latinLnBrk="0">
              <a:buChar char="•"/>
            </a:pPr>
            <a:r>
              <a:rPr lang="en-GB" sz="1200" dirty="0"/>
              <a:t>Diferentes serviços e por que razão podem beneficiar a sua comunidade energética.</a:t>
            </a:r>
          </a:p>
          <a:p>
            <a:pPr marL="457200" indent="-457200" latinLnBrk="0">
              <a:buChar char="•"/>
            </a:pPr>
            <a:r>
              <a:rPr lang="en-GB" sz="1200" dirty="0"/>
              <a:t>Exemplos do tipo de ferramentas que podem apoiar as suas decisões.</a:t>
            </a:r>
            <a:endParaRPr lang="en-GB" sz="1200" dirty="0">
              <a:ea typeface="Calibri"/>
              <a:cs typeface="Calibri"/>
            </a:endParaRPr>
          </a:p>
          <a:p>
            <a:pPr marL="457200" indent="-457200" latinLnBrk="0">
              <a:buChar char="•"/>
            </a:pPr>
            <a:r>
              <a:rPr lang="en-GB" sz="1200" dirty="0"/>
              <a:t>Como avaliar ferramentas, produtos e serviços</a:t>
            </a:r>
            <a:r>
              <a:rPr lang="en-GB" sz="1600" dirty="0"/>
              <a:t>.</a:t>
            </a: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t>*Observe que as ferramentas listadas nesta apresentação são apenas para fins ilustrativos e não são recomendações. Algumas ferramentas desta lista são específicas para determinados países. Elas podem não estar disponíveis no seu país. Você pode procurar ferramentas ou softwares nacionais semelhantes.</a:t>
            </a:r>
            <a:r>
              <a:rPr lang="en-GB" sz="1200" dirty="0"/>
              <a:t> </a:t>
            </a:r>
            <a:endParaRPr lang="en-GB" sz="1200" dirty="0">
              <a:ea typeface="Calibri"/>
              <a:cs typeface="Calibri"/>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a:t>
            </a:fld>
            <a:endParaRPr lang="ko-KR" altLang="en-US"/>
          </a:p>
        </p:txBody>
      </p:sp>
    </p:spTree>
    <p:extLst>
      <p:ext uri="{BB962C8B-B14F-4D97-AF65-F5344CB8AC3E}">
        <p14:creationId xmlns:p14="http://schemas.microsoft.com/office/powerpoint/2010/main" val="32286423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6. Gestão energética e comunidades energéticas: tornando-se social   </a:t>
            </a:r>
            <a:endParaRPr lang="en-US" sz="1050" dirty="0">
              <a:solidFill>
                <a:schemeClr val="bg1"/>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dirty="0">
                <a:ea typeface="Public Sans"/>
                <a:sym typeface="Public Sans"/>
              </a:rPr>
              <a:t>As comunidades energéticas podem utilizar </a:t>
            </a:r>
            <a:r>
              <a:rPr lang="en-GB" sz="1200" noProof="0" dirty="0">
                <a:ea typeface="Public Sans"/>
                <a:sym typeface="Public Sans"/>
              </a:rPr>
              <a:t>ferramentas digitais integradas para monitorização, insights e colaboração, a fim de impulsionar decisões baseadas em dados e planeamento local.</a:t>
            </a:r>
            <a:endParaRPr lang="en-GB" sz="1200" noProof="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20</a:t>
            </a:fld>
            <a:endParaRPr lang="ko-KR" altLang="en-US"/>
          </a:p>
        </p:txBody>
      </p:sp>
    </p:spTree>
    <p:extLst>
      <p:ext uri="{BB962C8B-B14F-4D97-AF65-F5344CB8AC3E}">
        <p14:creationId xmlns:p14="http://schemas.microsoft.com/office/powerpoint/2010/main" val="33488023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Uma tabela semelhante às anteriores, mas embora tenha quatro colunas idênticas, tem apenas duas linhas. A primeira linha é a mesma: 1. Ferramenta. 2. Serviços. 3. Benefícios para uma comunidade energética. 4. Como é que esta ferramenta pode apoiar uma comunidade energética?</a:t>
            </a:r>
          </a:p>
          <a:p>
            <a:r>
              <a:rPr lang="en-GB" dirty="0"/>
              <a:t>Primeira e única linha de dados: 1. </a:t>
            </a:r>
            <a:r>
              <a:rPr lang="en-GB" dirty="0" err="1"/>
              <a:t>EnergyID </a:t>
            </a:r>
            <a:r>
              <a:rPr lang="en-GB" dirty="0"/>
              <a:t>(Países Baixos, Bélgica, França, Portugal, Itália). 2. Monitorização de consumo tudo-em-um, informações sobre o desempenho solar, integrações de dados, grupos sociais colaborativos. 3. Promove o envolvimento da comunidade, capacita o planeamento local, benchmarking para ação. 4. Tomada de decisões baseada em dados, colaboração social melhorada, análises personalizáveis.</a:t>
            </a:r>
          </a:p>
          <a:p>
            <a:endParaRPr lang="en-GB" dirty="0"/>
          </a:p>
          <a:p>
            <a:r>
              <a:rPr lang="en-GB" dirty="0"/>
              <a:t>https://www.energyid.eu/en/</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21</a:t>
            </a:fld>
            <a:endParaRPr lang="ko-KR" altLang="en-US"/>
          </a:p>
        </p:txBody>
      </p:sp>
    </p:spTree>
    <p:extLst>
      <p:ext uri="{BB962C8B-B14F-4D97-AF65-F5344CB8AC3E}">
        <p14:creationId xmlns:p14="http://schemas.microsoft.com/office/powerpoint/2010/main" val="22412416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7. Escolher ferramentas de TI para a sua comunidade energética: Avaliação  </a:t>
            </a:r>
            <a:endParaRPr lang="en-US" sz="1050" kern="1200" dirty="0">
              <a:solidFill>
                <a:schemeClr val="bg1"/>
              </a:solidFill>
              <a:latin typeface="+mn-lt"/>
              <a:ea typeface="+mn-ea"/>
              <a:cs typeface="+mn-cs"/>
            </a:endParaRPr>
          </a:p>
          <a:p>
            <a:pPr algn="ctr" latinLnBrk="0"/>
            <a:r>
              <a:rPr lang="en-US" sz="1200" i="1" dirty="0">
                <a:solidFill>
                  <a:schemeClr val="accent2"/>
                </a:solidFill>
              </a:rPr>
              <a:t>Como podemos escolher as ferramentas de TI adequadas para a nossa comunidade energética?</a:t>
            </a:r>
          </a:p>
          <a:p>
            <a:pPr algn="ctr" latinLnBrk="0"/>
            <a:endParaRPr lang="en-US" sz="120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22</a:t>
            </a:fld>
            <a:endParaRPr lang="ko-KR" altLang="en-US"/>
          </a:p>
        </p:txBody>
      </p:sp>
    </p:spTree>
    <p:extLst>
      <p:ext uri="{BB962C8B-B14F-4D97-AF65-F5344CB8AC3E}">
        <p14:creationId xmlns:p14="http://schemas.microsoft.com/office/powerpoint/2010/main" val="42062050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7. Escolher ferramentas de TI para a sua comunidade energética: Avaliação  </a:t>
            </a:r>
            <a:endParaRPr lang="en-US" sz="1050" dirty="0">
              <a:solidFill>
                <a:schemeClr val="bg1"/>
              </a:solidFill>
            </a:endParaRPr>
          </a:p>
          <a:p>
            <a:pPr latinLnBrk="0"/>
            <a:r>
              <a:rPr lang="en-GB" sz="1200" noProof="0" dirty="0">
                <a:ea typeface="Public Sans"/>
                <a:sym typeface="Public Sans"/>
              </a:rPr>
              <a:t>Deve avaliar uma ferramenta com base na sua funcionalidade, usabilidade, integração, escalabilidade, custo, suporte, segurança e flexibilidade. Algumas questões a considerar:</a:t>
            </a:r>
          </a:p>
          <a:p>
            <a:pPr latinLnBrk="0"/>
            <a:endParaRPr lang="en-GB" sz="1200" noProof="0" dirty="0">
              <a:ea typeface="Public Sans"/>
              <a:sym typeface="Public Sans"/>
            </a:endParaRPr>
          </a:p>
          <a:p>
            <a:pPr marL="342900" indent="-342900" latinLnBrk="0">
              <a:buFont typeface="Arial" panose="020B0604020202020204" pitchFamily="34" charset="0"/>
              <a:buChar char="•"/>
            </a:pPr>
            <a:r>
              <a:rPr lang="en-GB" sz="1200" b="1" noProof="0" dirty="0">
                <a:sym typeface="Public Sans"/>
              </a:rPr>
              <a:t>Funcionalidade: </a:t>
            </a:r>
            <a:r>
              <a:rPr lang="en-GB" sz="1200" noProof="0" dirty="0">
                <a:sym typeface="Public Sans"/>
              </a:rPr>
              <a:t>a ferramenta atende às nossas necessidades energéticas?</a:t>
            </a:r>
          </a:p>
          <a:p>
            <a:pPr marL="342900" indent="-342900" latinLnBrk="0">
              <a:buFont typeface="Arial" panose="020B0604020202020204" pitchFamily="34" charset="0"/>
              <a:buChar char="•"/>
            </a:pPr>
            <a:r>
              <a:rPr lang="en-GB" sz="1200" b="1" noProof="0" dirty="0">
                <a:sym typeface="Public Sans"/>
              </a:rPr>
              <a:t>Usabilidade: </a:t>
            </a:r>
            <a:r>
              <a:rPr lang="en-GB" sz="1200" noProof="0" dirty="0">
                <a:sym typeface="Public Sans"/>
              </a:rPr>
              <a:t>a ferramenta é fácil de usar? </a:t>
            </a:r>
          </a:p>
          <a:p>
            <a:pPr marL="342900" indent="-342900" latinLnBrk="0">
              <a:buFont typeface="Arial" panose="020B0604020202020204" pitchFamily="34" charset="0"/>
              <a:buChar char="•"/>
            </a:pPr>
            <a:r>
              <a:rPr lang="en-GB" sz="1200" b="1" noProof="0" dirty="0">
                <a:sym typeface="Public Sans"/>
              </a:rPr>
              <a:t>Integração: </a:t>
            </a:r>
            <a:r>
              <a:rPr lang="en-GB" sz="1200" noProof="0" dirty="0">
                <a:sym typeface="Public Sans"/>
              </a:rPr>
              <a:t>esta ferramenta funciona com os sistemas existentes?</a:t>
            </a:r>
          </a:p>
          <a:p>
            <a:pPr marL="342900" indent="-342900" latinLnBrk="0">
              <a:buFont typeface="Arial" panose="020B0604020202020204" pitchFamily="34" charset="0"/>
              <a:buChar char="•"/>
            </a:pPr>
            <a:r>
              <a:rPr lang="en-GB" sz="1200" b="1" noProof="0" dirty="0">
                <a:sym typeface="Public Sans"/>
              </a:rPr>
              <a:t>Escalabilidade: </a:t>
            </a:r>
            <a:r>
              <a:rPr lang="en-GB" sz="1200" noProof="0" dirty="0">
                <a:sym typeface="Public Sans"/>
              </a:rPr>
              <a:t>esta ferramenta pode crescer com a nossa comunidade? </a:t>
            </a:r>
          </a:p>
          <a:p>
            <a:pPr marL="342900" indent="-342900" latinLnBrk="0">
              <a:buFont typeface="Arial" panose="020B0604020202020204" pitchFamily="34" charset="0"/>
              <a:buChar char="•"/>
            </a:pPr>
            <a:r>
              <a:rPr lang="en-GB" sz="1200" b="1" noProof="0" dirty="0">
                <a:sym typeface="Public Sans"/>
              </a:rPr>
              <a:t>Relação custo-benefício: </a:t>
            </a:r>
            <a:r>
              <a:rPr lang="en-GB" sz="1200" noProof="0" dirty="0">
                <a:sym typeface="Public Sans"/>
              </a:rPr>
              <a:t>os benefícios superam os custos adicionais?</a:t>
            </a:r>
          </a:p>
          <a:p>
            <a:pPr marL="342900" indent="-342900" latinLnBrk="0">
              <a:buFont typeface="Arial" panose="020B0604020202020204" pitchFamily="34" charset="0"/>
              <a:buChar char="•"/>
            </a:pPr>
            <a:r>
              <a:rPr lang="en-GB" sz="1200" b="1" noProof="0" dirty="0">
                <a:sym typeface="Public Sans"/>
              </a:rPr>
              <a:t>Suporte e formação: </a:t>
            </a:r>
            <a:r>
              <a:rPr lang="en-GB" sz="1200" noProof="0" dirty="0">
                <a:sym typeface="Public Sans"/>
              </a:rPr>
              <a:t>O suporte está prontamente disponível?</a:t>
            </a:r>
          </a:p>
          <a:p>
            <a:pPr marL="342900" indent="-342900" latinLnBrk="0">
              <a:buFont typeface="Arial" panose="020B0604020202020204" pitchFamily="34" charset="0"/>
              <a:buChar char="•"/>
            </a:pPr>
            <a:r>
              <a:rPr lang="en-GB" sz="1200" b="1" noProof="0" dirty="0">
                <a:sym typeface="Public Sans"/>
              </a:rPr>
              <a:t>Segurança: </a:t>
            </a:r>
            <a:r>
              <a:rPr lang="en-GB" sz="1200" noProof="0" dirty="0">
                <a:sym typeface="Public Sans"/>
              </a:rPr>
              <a:t>Os dados e a privacidade estão protegidos? </a:t>
            </a:r>
          </a:p>
          <a:p>
            <a:pPr marL="342900" indent="-342900" latinLnBrk="0">
              <a:buFont typeface="Arial" panose="020B0604020202020204" pitchFamily="34" charset="0"/>
              <a:buChar char="•"/>
            </a:pPr>
            <a:r>
              <a:rPr lang="en-GB" sz="1200" b="1" noProof="0" dirty="0">
                <a:sym typeface="Public Sans"/>
              </a:rPr>
              <a:t>Flexibilidade: </a:t>
            </a:r>
            <a:r>
              <a:rPr lang="en-GB" sz="1200" noProof="0" dirty="0">
                <a:sym typeface="Public Sans"/>
              </a:rPr>
              <a:t>A ferramenta pode ser personalizada de acordo com as nossas necessidades? </a:t>
            </a:r>
          </a:p>
          <a:p>
            <a:pPr marL="342900" indent="-342900" latinLnBrk="0">
              <a:buFont typeface="Arial" panose="020B0604020202020204" pitchFamily="34" charset="0"/>
              <a:buChar char="•"/>
            </a:pPr>
            <a:r>
              <a:rPr lang="en-GB" sz="1200" b="1" noProof="0" dirty="0">
                <a:sym typeface="Public Sans"/>
              </a:rPr>
              <a:t>Feedback dos utilizadores: </a:t>
            </a:r>
            <a:r>
              <a:rPr lang="en-GB" sz="1200" noProof="0" dirty="0">
                <a:sym typeface="Public Sans"/>
              </a:rPr>
              <a:t>Os outros estão satisfeitos com a ferramenta? </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23</a:t>
            </a:fld>
            <a:endParaRPr lang="ko-KR" altLang="en-US"/>
          </a:p>
        </p:txBody>
      </p:sp>
    </p:spTree>
    <p:extLst>
      <p:ext uri="{BB962C8B-B14F-4D97-AF65-F5344CB8AC3E}">
        <p14:creationId xmlns:p14="http://schemas.microsoft.com/office/powerpoint/2010/main" val="19474907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2"/>
                </a:solidFill>
                <a:latin typeface="+mn-lt"/>
                <a:ea typeface="+mn-ea"/>
                <a:cs typeface="Arial" panose="020B0604020202020204" pitchFamily="34" charset="0"/>
              </a:rPr>
              <a:t>Próximos passos</a:t>
            </a:r>
            <a:endParaRPr lang="ko-KR" altLang="en-US" sz="1200" kern="1200" dirty="0">
              <a:solidFill>
                <a:schemeClr val="tx2"/>
              </a:solidFill>
              <a:latin typeface="+mn-lt"/>
              <a:ea typeface="+mn-ea"/>
              <a:cs typeface="Arial" panose="020B0604020202020204" pitchFamily="34" charset="0"/>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dirty="0"/>
              <a:t>Se quiser saber mais sobre ferramentas, serviços e produtos de apoio às comunidades energéticas, os seguintes recursos podem ser úteis: </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ea typeface="맑은 고딕"/>
                <a:cs typeface="Calibri"/>
              </a:rPr>
              <a:t>Leia </a:t>
            </a:r>
            <a:r>
              <a:rPr lang="en-US" altLang="ko-KR" sz="1200" dirty="0">
                <a:solidFill>
                  <a:srgbClr val="373737"/>
                </a:solidFill>
                <a:ea typeface="맑은 고딕"/>
              </a:rPr>
              <a:t>o </a:t>
            </a:r>
            <a:r>
              <a:rPr lang="en-US" altLang="ko-KR" sz="1200" i="1" dirty="0">
                <a:solidFill>
                  <a:srgbClr val="373737"/>
                </a:solidFill>
                <a:ea typeface="맑은 고딕"/>
                <a:hlinkClick r:id="rId3"/>
              </a:rPr>
              <a:t>Repositório de Comunidades Energéticas</a:t>
            </a:r>
            <a:r>
              <a:rPr lang="en-US" altLang="ko-KR" sz="1200" dirty="0">
                <a:solidFill>
                  <a:srgbClr val="373737"/>
                </a:solidFill>
                <a:ea typeface="맑은 고딕"/>
              </a:rPr>
              <a:t> da Comissão Europeia</a:t>
            </a:r>
            <a:r>
              <a:rPr lang="en-US" altLang="ko-KR" sz="1200" i="1" dirty="0">
                <a:solidFill>
                  <a:srgbClr val="373737"/>
                </a:solidFill>
                <a:ea typeface="맑은 고딕"/>
                <a:hlinkClick r:id="rId3"/>
              </a:rPr>
              <a:t>: Ferramentas Digitais para Comunidades Energéticas</a:t>
            </a:r>
            <a:r>
              <a:rPr lang="en-US" altLang="ko-KR" sz="1200" i="1" dirty="0">
                <a:solidFill>
                  <a:srgbClr val="373737"/>
                </a:solidFill>
                <a:ea typeface="맑은 고딕"/>
              </a:rPr>
              <a:t>.  </a:t>
            </a:r>
            <a:endParaRPr lang="en-US" altLang="ko-KR" sz="1200" i="1" dirty="0">
              <a:solidFill>
                <a:srgbClr val="373737"/>
              </a:solidFill>
              <a:ea typeface="맑은 고딕"/>
              <a:cs typeface="Calibri"/>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dirty="0">
                <a:solidFill>
                  <a:srgbClr val="373737"/>
                </a:solidFill>
                <a:ea typeface="Calibri"/>
              </a:rPr>
              <a:t>Consulte o conjunto de cursos de curta duração da Every1: </a:t>
            </a:r>
            <a:r>
              <a:rPr lang="en-US" sz="1200" i="1" dirty="0">
                <a:solidFill>
                  <a:srgbClr val="373737"/>
                </a:solidFill>
                <a:ea typeface="Calibri"/>
                <a:hlinkClick r:id="rId4"/>
              </a:rPr>
              <a:t>Fundamentos da Energia Digital</a:t>
            </a:r>
            <a:r>
              <a:rPr lang="en-US" sz="1200" i="1" dirty="0">
                <a:solidFill>
                  <a:srgbClr val="373737"/>
                </a:solidFill>
                <a:ea typeface="Calibri"/>
              </a:rPr>
              <a:t>.</a:t>
            </a:r>
            <a:endParaRPr lang="en-US" dirty="0"/>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ea typeface="맑은 고딕"/>
                <a:cs typeface="Calibri"/>
              </a:rPr>
              <a:t>Leia o artigo de investigação Energy Reports </a:t>
            </a:r>
            <a:r>
              <a:rPr lang="en-US" altLang="ko-KR" sz="1200" i="1" dirty="0">
                <a:solidFill>
                  <a:srgbClr val="373737"/>
                </a:solidFill>
                <a:ea typeface="맑은 고딕"/>
                <a:cs typeface="Calibri"/>
                <a:hlinkClick r:id="rId5"/>
              </a:rPr>
              <a:t>Ferramentas de modelação para a avaliação de comunidades de energias renováveis</a:t>
            </a:r>
            <a:r>
              <a:rPr lang="en-US" altLang="ko-KR" sz="1200" i="1" dirty="0">
                <a:solidFill>
                  <a:srgbClr val="373737"/>
                </a:solidFill>
                <a:ea typeface="맑은 고딕"/>
                <a:cs typeface="Calibri"/>
              </a:rPr>
              <a:t>. </a:t>
            </a:r>
          </a:p>
          <a:p>
            <a:pPr algn="ctr" latinLnBrk="0"/>
            <a:r>
              <a:rPr lang="en-US" sz="1200" dirty="0">
                <a:solidFill>
                  <a:srgbClr val="373737"/>
                </a:solidFill>
                <a:ea typeface="Calibri"/>
                <a:hlinkClick r:id="rId6"/>
              </a:rPr>
              <a:t>Saiba mais sobre os materiais didáticos do projeto Every1.</a:t>
            </a:r>
            <a:endParaRPr lang="en-US" dirty="0"/>
          </a:p>
          <a:p>
            <a:pPr algn="ctr" latinLnBrk="0"/>
            <a:endParaRPr lang="en-US" altLang="ko-KR" sz="1200" dirty="0">
              <a:solidFill>
                <a:srgbClr val="373737"/>
              </a:solidFill>
              <a:ea typeface="맑은 고딕"/>
              <a:cs typeface="Calibri"/>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24</a:t>
            </a:fld>
            <a:endParaRPr lang="ko-KR" altLang="en-US"/>
          </a:p>
        </p:txBody>
      </p:sp>
    </p:spTree>
    <p:extLst>
      <p:ext uri="{BB962C8B-B14F-4D97-AF65-F5344CB8AC3E}">
        <p14:creationId xmlns:p14="http://schemas.microsoft.com/office/powerpoint/2010/main" val="5429656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bg1"/>
                </a:solidFill>
                <a:latin typeface="+mn-lt"/>
                <a:ea typeface="+mn-ea"/>
                <a:cs typeface="Arial" panose="020B0604020202020204" pitchFamily="34" charset="0"/>
              </a:rPr>
              <a:t>Agradecimentos</a:t>
            </a:r>
          </a:p>
          <a:p>
            <a:pPr latinLnBrk="0"/>
            <a:r>
              <a:rPr lang="en-GB" dirty="0"/>
              <a:t>Esta apresentação de slides </a:t>
            </a:r>
            <a:r>
              <a:rPr lang="en-GB" i="1" dirty="0"/>
              <a:t>Comunidades Energéticas: Noções Básicas de TI </a:t>
            </a:r>
            <a:r>
              <a:rPr lang="en-GB" dirty="0"/>
              <a:t>foi produzida pelo projeto Every1 e está licenciada </a:t>
            </a:r>
            <a:r>
              <a:rPr lang="en-GB" dirty="0">
                <a:hlinkClick r:id="rId3"/>
              </a:rPr>
              <a:t>sob CC BY-SA 4.0</a:t>
            </a:r>
            <a:r>
              <a:rPr lang="en-GB" dirty="0"/>
              <a:t>, salvo indicação em contrário. </a:t>
            </a:r>
          </a:p>
          <a:p>
            <a:pPr latinLnBrk="0"/>
            <a:endParaRPr lang="en-GB" dirty="0"/>
          </a:p>
          <a:p>
            <a:pPr latinLnBrk="0"/>
            <a:r>
              <a:rPr lang="en-GB" dirty="0"/>
              <a:t>As imagens utilizadas nesta apresentação são as seguintes: </a:t>
            </a:r>
          </a:p>
          <a:p>
            <a:pPr latinLnBrk="0"/>
            <a:endParaRPr lang="en-GB" dirty="0"/>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Imagem da capa: </a:t>
            </a:r>
            <a:r>
              <a:rPr lang="en-US" i="1" dirty="0">
                <a:solidFill>
                  <a:schemeClr val="dk1"/>
                </a:solidFill>
                <a:ea typeface="Public Sans"/>
                <a:cs typeface="Public Sans"/>
                <a:sym typeface="Public Sans"/>
                <a:hlinkClick r:id="rId4"/>
              </a:rPr>
              <a:t>Community, </a:t>
            </a:r>
            <a:r>
              <a:rPr lang="en-US" dirty="0">
                <a:solidFill>
                  <a:schemeClr val="dk1"/>
                </a:solidFill>
                <a:ea typeface="Public Sans"/>
                <a:cs typeface="Public Sans"/>
                <a:sym typeface="Public Sans"/>
              </a:rPr>
              <a:t>de </a:t>
            </a:r>
            <a:r>
              <a:rPr lang="en-US" dirty="0" err="1">
                <a:solidFill>
                  <a:schemeClr val="dk1"/>
                </a:solidFill>
                <a:ea typeface="Public Sans"/>
                <a:cs typeface="Public Sans"/>
                <a:sym typeface="Public Sans"/>
              </a:rPr>
              <a:t>Patrick Verstappen, </a:t>
            </a:r>
            <a:r>
              <a:rPr lang="en-US" dirty="0">
                <a:solidFill>
                  <a:schemeClr val="dk1"/>
                </a:solidFill>
                <a:ea typeface="Public Sans"/>
                <a:cs typeface="Public Sans"/>
                <a:sym typeface="Public Sans"/>
              </a:rPr>
              <a:t>licenciada sob </a:t>
            </a:r>
            <a:r>
              <a:rPr lang="en-US" dirty="0">
                <a:solidFill>
                  <a:schemeClr val="dk1"/>
                </a:solidFill>
                <a:ea typeface="Public Sans"/>
                <a:cs typeface="Public Sans"/>
                <a:sym typeface="Public Sans"/>
                <a:hlinkClick r:id="rId5"/>
              </a:rPr>
              <a:t>CC BY-NC-ND 2.0</a:t>
            </a:r>
            <a:r>
              <a:rPr lang="en-US" dirty="0">
                <a:solidFill>
                  <a:schemeClr val="dk1"/>
                </a:solidFill>
                <a:ea typeface="Public Sans"/>
                <a:cs typeface="Public Sans"/>
                <a:sym typeface="Public Sans"/>
              </a:rPr>
              <a:t>.</a:t>
            </a:r>
            <a:endParaRPr lang="en-US" sz="1200" b="0" i="0" u="sng" strike="noStrike" cap="none" dirty="0">
              <a:solidFill>
                <a:srgbClr val="000000"/>
              </a:solidFill>
              <a:ea typeface="Public Sans"/>
              <a:cs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Imagem do texto de introdução: </a:t>
            </a:r>
            <a:r>
              <a:rPr lang="en-US" i="1" dirty="0">
                <a:solidFill>
                  <a:schemeClr val="dk1"/>
                </a:solidFill>
                <a:ea typeface="Public Sans"/>
                <a:cs typeface="Public Sans"/>
                <a:sym typeface="Public Sans"/>
              </a:rPr>
              <a:t>Papel ao lado </a:t>
            </a:r>
            <a:r>
              <a:rPr lang="en-US" i="1" dirty="0" err="1">
                <a:solidFill>
                  <a:schemeClr val="dk1"/>
                </a:solidFill>
                <a:ea typeface="Public Sans"/>
                <a:cs typeface="Public Sans"/>
                <a:sym typeface="Public Sans"/>
              </a:rPr>
              <a:t>do Macbook, </a:t>
            </a:r>
            <a:r>
              <a:rPr lang="en-US" dirty="0">
                <a:solidFill>
                  <a:schemeClr val="dk1"/>
                </a:solidFill>
                <a:ea typeface="Public Sans"/>
                <a:cs typeface="Public Sans"/>
                <a:sym typeface="Public Sans"/>
              </a:rPr>
              <a:t>de </a:t>
            </a:r>
            <a:r>
              <a:rPr lang="en-US" sz="1200" u="sng" dirty="0">
                <a:solidFill>
                  <a:schemeClr val="dk1"/>
                </a:solidFill>
                <a:ea typeface="Public Sans"/>
                <a:cs typeface="Public Sans"/>
                <a:sym typeface="Public Sans"/>
                <a:hlinkClick r:id="rId6">
                  <a:extLst>
                    <a:ext uri="{A12FA001-AC4F-418D-AE19-62706E023703}">
                      <ahyp:hlinkClr xmlns:ahyp="http://schemas.microsoft.com/office/drawing/2018/hyperlinkcolor" val="tx"/>
                    </a:ext>
                  </a:extLst>
                </a:hlinkClick>
              </a:rPr>
              <a:t>Lukas, em Pexels.com</a:t>
            </a:r>
            <a:endParaRPr lang="en-US" u="sng"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Pergunta um: </a:t>
            </a:r>
            <a:r>
              <a:rPr lang="en-US" sz="1200" dirty="0">
                <a:solidFill>
                  <a:schemeClr val="dk1"/>
                </a:solidFill>
                <a:ea typeface="Public Sans"/>
                <a:cs typeface="Public Sans"/>
                <a:sym typeface="Public Sans"/>
                <a:hlinkClick r:id="rId7"/>
              </a:rPr>
              <a:t>Cidade digital </a:t>
            </a:r>
            <a:r>
              <a:rPr lang="en-US" sz="1200" dirty="0">
                <a:solidFill>
                  <a:schemeClr val="dk1"/>
                </a:solidFill>
                <a:ea typeface="Public Sans"/>
                <a:cs typeface="Public Sans"/>
                <a:sym typeface="Public Sans"/>
              </a:rPr>
              <a:t>por scratch-media está licenciada </a:t>
            </a:r>
            <a:r>
              <a:rPr lang="en-US" sz="1200" dirty="0">
                <a:solidFill>
                  <a:schemeClr val="dk1"/>
                </a:solidFill>
                <a:ea typeface="Public Sans"/>
                <a:cs typeface="Public Sans"/>
                <a:sym typeface="Public Sans"/>
                <a:hlinkClick r:id="rId5"/>
              </a:rPr>
              <a:t>sob CC BY-NC-ND 2.0</a:t>
            </a:r>
            <a:r>
              <a:rPr lang="en-US" sz="1200" dirty="0">
                <a:solidFill>
                  <a:schemeClr val="dk1"/>
                </a:solidFill>
                <a:ea typeface="Public Sans"/>
                <a:cs typeface="Public Sans"/>
                <a:sym typeface="Public Sans"/>
              </a:rPr>
              <a:t>. </a:t>
            </a:r>
            <a:endParaRPr lang="en-US"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sz="1200" dirty="0">
                <a:solidFill>
                  <a:schemeClr val="dk1"/>
                </a:solidFill>
                <a:ea typeface="Public Sans"/>
                <a:cs typeface="Public Sans"/>
                <a:sym typeface="Public Sans"/>
              </a:rPr>
              <a:t>Pergunta dois: </a:t>
            </a:r>
            <a:r>
              <a:rPr lang="en-US" sz="1200" dirty="0">
                <a:solidFill>
                  <a:schemeClr val="dk1"/>
                </a:solidFill>
                <a:ea typeface="Public Sans"/>
                <a:cs typeface="Public Sans"/>
                <a:sym typeface="Public Sans"/>
                <a:hlinkClick r:id="rId8"/>
              </a:rPr>
              <a:t>solar </a:t>
            </a:r>
            <a:r>
              <a:rPr lang="en-US" sz="1200" dirty="0">
                <a:solidFill>
                  <a:schemeClr val="dk1"/>
                </a:solidFill>
                <a:ea typeface="Public Sans"/>
                <a:cs typeface="Public Sans"/>
                <a:sym typeface="Public Sans"/>
              </a:rPr>
              <a:t>por </a:t>
            </a:r>
            <a:r>
              <a:rPr lang="en-US" sz="1200" dirty="0" err="1">
                <a:solidFill>
                  <a:schemeClr val="dk1"/>
                </a:solidFill>
                <a:ea typeface="Public Sans"/>
                <a:cs typeface="Public Sans"/>
                <a:sym typeface="Public Sans"/>
              </a:rPr>
              <a:t>betmari </a:t>
            </a:r>
            <a:r>
              <a:rPr lang="en-US" sz="1200" dirty="0">
                <a:solidFill>
                  <a:schemeClr val="dk1"/>
                </a:solidFill>
                <a:ea typeface="Public Sans"/>
                <a:cs typeface="Public Sans"/>
                <a:sym typeface="Public Sans"/>
              </a:rPr>
              <a:t>está licenciada </a:t>
            </a:r>
            <a:r>
              <a:rPr lang="en-US" sz="1200" dirty="0">
                <a:solidFill>
                  <a:schemeClr val="dk1"/>
                </a:solidFill>
                <a:ea typeface="Public Sans"/>
                <a:cs typeface="Public Sans"/>
                <a:sym typeface="Public Sans"/>
                <a:hlinkClick r:id="rId9"/>
              </a:rPr>
              <a:t>sob CC BY-NC 2.0</a:t>
            </a:r>
            <a:r>
              <a:rPr lang="en-US" sz="1200"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Pergunta três: </a:t>
            </a:r>
            <a:r>
              <a:rPr lang="en-US" dirty="0">
                <a:solidFill>
                  <a:schemeClr val="dk1"/>
                </a:solidFill>
                <a:ea typeface="Public Sans"/>
                <a:cs typeface="Public Sans"/>
                <a:sym typeface="Public Sans"/>
                <a:hlinkClick r:id="rId10"/>
              </a:rPr>
              <a:t>Flex the Steel, </a:t>
            </a:r>
            <a:r>
              <a:rPr lang="en-US" dirty="0">
                <a:solidFill>
                  <a:schemeClr val="dk1"/>
                </a:solidFill>
                <a:ea typeface="Public Sans"/>
                <a:cs typeface="Public Sans"/>
                <a:sym typeface="Public Sans"/>
              </a:rPr>
              <a:t>de Alan Levine, está licenciada sob </a:t>
            </a:r>
            <a:r>
              <a:rPr lang="en-US" dirty="0">
                <a:solidFill>
                  <a:schemeClr val="dk1"/>
                </a:solidFill>
                <a:ea typeface="Public Sans"/>
                <a:cs typeface="Public Sans"/>
                <a:sym typeface="Public Sans"/>
                <a:hlinkClick r:id="rId11"/>
              </a:rPr>
              <a:t>CC0 1.0</a:t>
            </a:r>
            <a:r>
              <a:rPr lang="en-US"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sz="1200" dirty="0">
                <a:solidFill>
                  <a:schemeClr val="dk1"/>
                </a:solidFill>
                <a:ea typeface="Public Sans"/>
                <a:cs typeface="Public Sans"/>
                <a:sym typeface="Public Sans"/>
              </a:rPr>
              <a:t>Pergunta quatro: </a:t>
            </a:r>
            <a:r>
              <a:rPr lang="en-US" sz="1200" dirty="0">
                <a:solidFill>
                  <a:schemeClr val="dk1"/>
                </a:solidFill>
                <a:ea typeface="Public Sans"/>
                <a:cs typeface="Public Sans"/>
                <a:sym typeface="Public Sans"/>
                <a:hlinkClick r:id="rId12"/>
              </a:rPr>
              <a:t>Solar façade, </a:t>
            </a:r>
            <a:r>
              <a:rPr lang="en-US" sz="1200" dirty="0">
                <a:solidFill>
                  <a:schemeClr val="dk1"/>
                </a:solidFill>
                <a:ea typeface="Public Sans"/>
                <a:cs typeface="Public Sans"/>
                <a:sym typeface="Public Sans"/>
              </a:rPr>
              <a:t>de La Citta Vita, está licenciada </a:t>
            </a:r>
            <a:r>
              <a:rPr lang="en-US" sz="1200" dirty="0">
                <a:solidFill>
                  <a:schemeClr val="dk1"/>
                </a:solidFill>
                <a:ea typeface="Public Sans"/>
                <a:cs typeface="Public Sans"/>
                <a:sym typeface="Public Sans"/>
                <a:hlinkClick r:id="rId13"/>
              </a:rPr>
              <a:t>sob CC BY-SA 2.0</a:t>
            </a:r>
            <a:r>
              <a:rPr lang="en-US" sz="1200" dirty="0">
                <a:solidFill>
                  <a:schemeClr val="dk1"/>
                </a:solidFill>
                <a:ea typeface="Public Sans"/>
                <a:cs typeface="Public Sans"/>
                <a:sym typeface="Public Sans"/>
              </a:rPr>
              <a:t>.</a:t>
            </a: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Pergunta cinco: </a:t>
            </a:r>
            <a:r>
              <a:rPr lang="en-US" dirty="0">
                <a:solidFill>
                  <a:schemeClr val="dk1"/>
                </a:solidFill>
                <a:ea typeface="Public Sans"/>
                <a:cs typeface="Public Sans"/>
                <a:sym typeface="Public Sans"/>
                <a:hlinkClick r:id="rId14"/>
              </a:rPr>
              <a:t>share </a:t>
            </a:r>
            <a:r>
              <a:rPr lang="en-US" dirty="0">
                <a:solidFill>
                  <a:schemeClr val="dk1"/>
                </a:solidFill>
                <a:ea typeface="Public Sans"/>
                <a:cs typeface="Public Sans"/>
                <a:sym typeface="Public Sans"/>
              </a:rPr>
              <a:t>por Mike Lawrence está licenciada </a:t>
            </a:r>
            <a:r>
              <a:rPr lang="en-US" dirty="0">
                <a:solidFill>
                  <a:schemeClr val="dk1"/>
                </a:solidFill>
                <a:ea typeface="Public Sans"/>
                <a:cs typeface="Public Sans"/>
                <a:sym typeface="Public Sans"/>
                <a:hlinkClick r:id="rId15"/>
              </a:rPr>
              <a:t>sob CC BY 2.0</a:t>
            </a:r>
            <a:r>
              <a:rPr lang="en-US"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sz="1200" dirty="0">
                <a:solidFill>
                  <a:schemeClr val="dk1"/>
                </a:solidFill>
                <a:ea typeface="Public Sans"/>
                <a:cs typeface="Public Sans"/>
                <a:sym typeface="Public Sans"/>
              </a:rPr>
              <a:t>Pergunta seis: </a:t>
            </a:r>
            <a:r>
              <a:rPr lang="en-US" sz="1200" dirty="0">
                <a:solidFill>
                  <a:schemeClr val="dk1"/>
                </a:solidFill>
                <a:ea typeface="Public Sans"/>
                <a:cs typeface="Public Sans"/>
                <a:sym typeface="Public Sans"/>
                <a:hlinkClick r:id="rId16"/>
              </a:rPr>
              <a:t>Moss Community Energy Launch, </a:t>
            </a:r>
            <a:r>
              <a:rPr lang="en-US" sz="1200" dirty="0">
                <a:solidFill>
                  <a:schemeClr val="dk1"/>
                </a:solidFill>
                <a:ea typeface="Public Sans"/>
                <a:cs typeface="Public Sans"/>
                <a:sym typeface="Public Sans"/>
              </a:rPr>
              <a:t>de 10 10, está licenciada </a:t>
            </a:r>
            <a:r>
              <a:rPr lang="en-US" dirty="0">
                <a:solidFill>
                  <a:schemeClr val="dk1"/>
                </a:solidFill>
                <a:ea typeface="Public Sans"/>
                <a:cs typeface="Public Sans"/>
                <a:sym typeface="Public Sans"/>
                <a:hlinkClick r:id="rId15"/>
              </a:rPr>
              <a:t>sob CC BY 2.0</a:t>
            </a:r>
            <a:r>
              <a:rPr lang="en-US" dirty="0">
                <a:solidFill>
                  <a:schemeClr val="dk1"/>
                </a:solidFill>
                <a:ea typeface="Public Sans"/>
                <a:cs typeface="Public Sans"/>
                <a:sym typeface="Public Sans"/>
              </a:rPr>
              <a:t>. </a:t>
            </a:r>
            <a:endParaRPr lang="en-US" sz="1200"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Pergunta sete: </a:t>
            </a:r>
            <a:r>
              <a:rPr lang="en-US" dirty="0">
                <a:solidFill>
                  <a:schemeClr val="dk1"/>
                </a:solidFill>
                <a:ea typeface="Public Sans"/>
                <a:cs typeface="Public Sans"/>
                <a:sym typeface="Public Sans"/>
                <a:hlinkClick r:id="rId17"/>
              </a:rPr>
              <a:t>Question 1, </a:t>
            </a:r>
            <a:r>
              <a:rPr lang="en-US" dirty="0">
                <a:solidFill>
                  <a:schemeClr val="dk1"/>
                </a:solidFill>
                <a:ea typeface="Public Sans"/>
                <a:cs typeface="Public Sans"/>
                <a:sym typeface="Public Sans"/>
              </a:rPr>
              <a:t>de Virtual </a:t>
            </a:r>
            <a:r>
              <a:rPr lang="en-US" dirty="0" err="1">
                <a:solidFill>
                  <a:schemeClr val="dk1"/>
                </a:solidFill>
                <a:ea typeface="Public Sans"/>
                <a:cs typeface="Public Sans"/>
                <a:sym typeface="Public Sans"/>
              </a:rPr>
              <a:t>EyeSee, </a:t>
            </a:r>
            <a:r>
              <a:rPr lang="en-US" dirty="0">
                <a:solidFill>
                  <a:schemeClr val="dk1"/>
                </a:solidFill>
                <a:ea typeface="Public Sans"/>
                <a:cs typeface="Public Sans"/>
                <a:sym typeface="Public Sans"/>
              </a:rPr>
              <a:t>está </a:t>
            </a:r>
            <a:r>
              <a:rPr lang="en-US" sz="1200" dirty="0">
                <a:solidFill>
                  <a:schemeClr val="dk1"/>
                </a:solidFill>
                <a:ea typeface="Public Sans"/>
                <a:cs typeface="Public Sans"/>
                <a:sym typeface="Public Sans"/>
              </a:rPr>
              <a:t>licenciada </a:t>
            </a:r>
            <a:r>
              <a:rPr lang="en-US" dirty="0">
                <a:solidFill>
                  <a:schemeClr val="dk1"/>
                </a:solidFill>
                <a:ea typeface="Public Sans"/>
                <a:cs typeface="Public Sans"/>
                <a:sym typeface="Public Sans"/>
                <a:hlinkClick r:id="rId15"/>
              </a:rPr>
              <a:t>sob CC BY 2.0</a:t>
            </a:r>
            <a:r>
              <a:rPr lang="en-US" dirty="0">
                <a:solidFill>
                  <a:schemeClr val="dk1"/>
                </a:solidFill>
                <a:ea typeface="Public Sans"/>
                <a:cs typeface="Public Sans"/>
                <a:sym typeface="Public Sans"/>
              </a:rPr>
              <a:t>. </a:t>
            </a:r>
            <a:endParaRPr lang="en-US" sz="1200" dirty="0">
              <a:solidFill>
                <a:schemeClr val="dk1"/>
              </a:solidFill>
              <a:ea typeface="Public Sans"/>
              <a:cs typeface="Public Sans"/>
              <a:sym typeface="Public Sans"/>
            </a:endParaRPr>
          </a:p>
          <a:p>
            <a:pPr latinLnBrk="0"/>
            <a:endParaRPr lang="en-US" sz="1200" dirty="0">
              <a:solidFill>
                <a:schemeClr val="dk1"/>
              </a:solidFill>
              <a:ea typeface="Public Sans"/>
              <a:cs typeface="Public Sans"/>
              <a:sym typeface="Public Sans"/>
            </a:endParaRPr>
          </a:p>
          <a:p>
            <a:pPr marL="0" marR="0" lvl="0" indent="0" algn="l" rtl="0" latinLnBrk="0">
              <a:spcBef>
                <a:spcPts val="0"/>
              </a:spcBef>
              <a:spcAft>
                <a:spcPts val="0"/>
              </a:spcAft>
              <a:buNone/>
            </a:pPr>
            <a:endParaRPr lang="en-US" sz="1200" dirty="0">
              <a:solidFill>
                <a:srgbClr val="000000"/>
              </a:solidFill>
              <a:ea typeface="Public Sans"/>
              <a:cs typeface="Public Sans"/>
              <a:sym typeface="Public Sans"/>
            </a:endParaRPr>
          </a:p>
          <a:p>
            <a:pPr marL="0" marR="0" lvl="0" indent="0" algn="l" rtl="0" latinLnBrk="0">
              <a:spcBef>
                <a:spcPts val="0"/>
              </a:spcBef>
              <a:spcAft>
                <a:spcPts val="0"/>
              </a:spcAft>
              <a:buNone/>
            </a:pPr>
            <a:endParaRPr lang="en-US" sz="2000" dirty="0">
              <a:solidFill>
                <a:schemeClr val="dk1"/>
              </a:solidFill>
              <a:ea typeface="Calibri"/>
              <a:cs typeface="Calibri"/>
              <a:sym typeface="Calibri"/>
            </a:endParaRPr>
          </a:p>
          <a:p>
            <a:pPr latinLnBrk="0"/>
            <a:endParaRPr lang="en-GB" dirty="0"/>
          </a:p>
          <a:p>
            <a:endParaRPr lang="en-BE"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25</a:t>
            </a:fld>
            <a:endParaRPr lang="ko-KR" altLang="en-US"/>
          </a:p>
        </p:txBody>
      </p:sp>
    </p:spTree>
    <p:extLst>
      <p:ext uri="{BB962C8B-B14F-4D97-AF65-F5344CB8AC3E}">
        <p14:creationId xmlns:p14="http://schemas.microsoft.com/office/powerpoint/2010/main" val="33041359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bg1"/>
                </a:solidFill>
              </a:rPr>
              <a:t>Obrigado!</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26</a:t>
            </a:fld>
            <a:endParaRPr lang="ko-KR" altLang="en-US"/>
          </a:p>
        </p:txBody>
      </p:sp>
    </p:spTree>
    <p:extLst>
      <p:ext uri="{BB962C8B-B14F-4D97-AF65-F5344CB8AC3E}">
        <p14:creationId xmlns:p14="http://schemas.microsoft.com/office/powerpoint/2010/main" val="3095668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atinLnBrk="0"/>
            <a:r>
              <a:rPr lang="en-GB" sz="1200" dirty="0">
                <a:solidFill>
                  <a:srgbClr val="2B2C30"/>
                </a:solidFill>
                <a:ea typeface="Public Sans"/>
                <a:cs typeface="Public Sans"/>
                <a:sym typeface="Public Sans"/>
              </a:rPr>
              <a:t>Exploramos sete perguntas nesta apresentação. Ao iniciar cada secção, reserve um momento para refletir sobre a pergunta antes de passar para o próximo slide. </a:t>
            </a:r>
          </a:p>
          <a:p>
            <a:pPr latinLnBrk="0"/>
            <a:endParaRPr lang="en-GB" sz="1200" noProof="0" dirty="0">
              <a:solidFill>
                <a:srgbClr val="2B2C30"/>
              </a:solidFill>
              <a:sym typeface="Public Sans"/>
            </a:endParaRPr>
          </a:p>
          <a:p>
            <a:pPr latinLnBrk="0"/>
            <a:r>
              <a:rPr lang="en-GB" sz="1200" dirty="0">
                <a:solidFill>
                  <a:srgbClr val="2B2C30"/>
                </a:solidFill>
                <a:sym typeface="Public Sans"/>
              </a:rPr>
              <a:t>Pode trabalhar cada questão individualmente. Em alternativa, pode selecionar uma questão específica que gostaria de explorar primeiro através do menu. </a:t>
            </a:r>
            <a:endParaRPr lang="en-GB" sz="1200" noProof="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3</a:t>
            </a:fld>
            <a:endParaRPr lang="ko-KR" altLang="en-US"/>
          </a:p>
        </p:txBody>
      </p:sp>
    </p:spTree>
    <p:extLst>
      <p:ext uri="{BB962C8B-B14F-4D97-AF65-F5344CB8AC3E}">
        <p14:creationId xmlns:p14="http://schemas.microsoft.com/office/powerpoint/2010/main" val="3637888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mn-ea"/>
                <a:cs typeface="+mn-cs"/>
                <a:sym typeface="Public Sans"/>
              </a:rPr>
              <a:t>Sete perguntas para as comunidades energéticas: noções básicas de TI</a:t>
            </a:r>
            <a:endParaRPr lang="en-US" sz="1050" kern="1200" dirty="0">
              <a:solidFill>
                <a:schemeClr val="bg1"/>
              </a:solidFill>
              <a:latin typeface="+mn-lt"/>
              <a:ea typeface="+mn-ea"/>
              <a:cs typeface="+mn-cs"/>
            </a:endParaRPr>
          </a:p>
          <a:p>
            <a:pPr marL="342900" indent="-342900" latinLnBrk="0">
              <a:buFont typeface="+mj-lt"/>
              <a:buAutoNum type="arabicPeriod"/>
            </a:pPr>
            <a:r>
              <a:rPr lang="en-US" sz="1200" dirty="0">
                <a:ea typeface="Public Sans"/>
                <a:cs typeface="Public Sans"/>
                <a:sym typeface="Public Sans"/>
              </a:rPr>
              <a:t>Qual é o papel da infraestrutura de TI numa comunidade energética?</a:t>
            </a:r>
          </a:p>
          <a:p>
            <a:pPr marL="342900" indent="-342900" latinLnBrk="0">
              <a:buFont typeface="+mj-lt"/>
              <a:buAutoNum type="arabicPeriod"/>
            </a:pPr>
            <a:r>
              <a:rPr lang="en-US" sz="1200" dirty="0">
                <a:ea typeface="Public Sans"/>
                <a:cs typeface="Public Sans"/>
                <a:sym typeface="Public Sans"/>
              </a:rPr>
              <a:t>Como as calculadoras de energia solar podem apoiar a tomada de decisões nas comunidades energéticas?</a:t>
            </a:r>
          </a:p>
          <a:p>
            <a:pPr marL="342900" indent="-342900" latinLnBrk="0">
              <a:buFont typeface="+mj-lt"/>
              <a:buAutoNum type="arabicPeriod"/>
            </a:pPr>
            <a:r>
              <a:rPr lang="en-US" sz="1200" dirty="0">
                <a:ea typeface="Public Sans"/>
                <a:cs typeface="Public Sans"/>
                <a:sym typeface="Public Sans"/>
              </a:rPr>
              <a:t>Como as ferramentas digitais de gestão de energia podem beneficiar as comunidades energéticas?</a:t>
            </a:r>
          </a:p>
          <a:p>
            <a:pPr marL="342900" indent="-342900" latinLnBrk="0">
              <a:buFont typeface="+mj-lt"/>
              <a:buAutoNum type="arabicPeriod"/>
            </a:pPr>
            <a:r>
              <a:rPr lang="en-US" sz="1200" dirty="0">
                <a:ea typeface="Public Sans"/>
                <a:cs typeface="Public Sans"/>
                <a:sym typeface="Public Sans"/>
              </a:rPr>
              <a:t>Como é que as calculadoras de renovação e energia solar apoiam as decisões de poupança de energia?</a:t>
            </a:r>
          </a:p>
          <a:p>
            <a:pPr marL="342900" indent="-342900" latinLnBrk="0">
              <a:buFont typeface="+mj-lt"/>
              <a:buAutoNum type="arabicPeriod"/>
            </a:pPr>
            <a:r>
              <a:rPr lang="en-US" sz="1200" dirty="0">
                <a:ea typeface="Public Sans"/>
                <a:cs typeface="Public Sans"/>
                <a:sym typeface="Public Sans"/>
              </a:rPr>
              <a:t>Como as plataformas digitais podem melhorar a gestão das comunidades energéticas?</a:t>
            </a:r>
          </a:p>
          <a:p>
            <a:pPr marL="342900" indent="-342900" latinLnBrk="0">
              <a:buFont typeface="+mj-lt"/>
              <a:buAutoNum type="arabicPeriod"/>
            </a:pPr>
            <a:r>
              <a:rPr lang="en-US" sz="1200" dirty="0">
                <a:ea typeface="Public Sans"/>
                <a:cs typeface="Public Sans"/>
                <a:sym typeface="Public Sans"/>
              </a:rPr>
              <a:t>Como uma comunidade energética pode estar envolvida na gestão energética?</a:t>
            </a:r>
          </a:p>
          <a:p>
            <a:pPr marL="342900" indent="-342900" latinLnBrk="0">
              <a:buFont typeface="+mj-lt"/>
              <a:buAutoNum type="arabicPeriod"/>
            </a:pPr>
            <a:r>
              <a:rPr lang="en-US" sz="1200" dirty="0">
                <a:ea typeface="Public Sans"/>
                <a:cs typeface="Public Sans"/>
                <a:sym typeface="Public Sans"/>
              </a:rPr>
              <a:t>Como podemos escolher as ferramentas de TI adequadas para a nossa comunidade energética?</a:t>
            </a:r>
          </a:p>
          <a:p>
            <a:pPr marL="342900" indent="-342900" latinLnBrk="0">
              <a:buFont typeface="+mj-lt"/>
              <a:buAutoNum type="arabicPeriod"/>
            </a:pPr>
            <a:endParaRPr lang="en-US" sz="1200" dirty="0">
              <a:ea typeface="Public Sans"/>
              <a:cs typeface="Public Sans"/>
              <a:sym typeface="Public Sans"/>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4</a:t>
            </a:fld>
            <a:endParaRPr lang="ko-KR" altLang="en-US"/>
          </a:p>
        </p:txBody>
      </p:sp>
    </p:spTree>
    <p:extLst>
      <p:ext uri="{BB962C8B-B14F-4D97-AF65-F5344CB8AC3E}">
        <p14:creationId xmlns:p14="http://schemas.microsoft.com/office/powerpoint/2010/main" val="1376782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1. O papel da infraestrutura de TI nas comunidades energéticas </a:t>
            </a:r>
            <a:endParaRPr lang="en-US" sz="1050" kern="1200" dirty="0">
              <a:solidFill>
                <a:schemeClr val="bg1"/>
              </a:solidFill>
              <a:latin typeface="+mn-lt"/>
              <a:ea typeface="+mn-ea"/>
              <a:cs typeface="+mn-cs"/>
            </a:endParaRPr>
          </a:p>
          <a:p>
            <a:pPr algn="ctr" latinLnBrk="0"/>
            <a:r>
              <a:rPr lang="en-US" sz="1200" i="1" dirty="0">
                <a:solidFill>
                  <a:schemeClr val="accent5"/>
                </a:solidFill>
              </a:rPr>
              <a:t>Qual é o papel da infraestrutura de TI numa comunidade energética?</a:t>
            </a:r>
          </a:p>
          <a:p>
            <a:pPr algn="ctr" latinLnBrk="0"/>
            <a:endParaRPr lang="en-US" sz="1200" i="1" dirty="0">
              <a:solidFill>
                <a:schemeClr val="accent5"/>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5</a:t>
            </a:fld>
            <a:endParaRPr lang="ko-KR" altLang="en-US"/>
          </a:p>
        </p:txBody>
      </p:sp>
    </p:spTree>
    <p:extLst>
      <p:ext uri="{BB962C8B-B14F-4D97-AF65-F5344CB8AC3E}">
        <p14:creationId xmlns:p14="http://schemas.microsoft.com/office/powerpoint/2010/main" val="852095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1. O papel da infraestrutura de TI nas comunidades energéticas </a:t>
            </a:r>
            <a:endParaRPr lang="en-US" sz="1050" dirty="0">
              <a:solidFill>
                <a:schemeClr val="bg1"/>
              </a:solidFill>
            </a:endParaRPr>
          </a:p>
          <a:p>
            <a:pPr latinLnBrk="0"/>
            <a:r>
              <a:rPr lang="en-US" sz="1200" dirty="0"/>
              <a:t>Sistemas e estruturas tecnológicas numa comunidade energética: </a:t>
            </a:r>
          </a:p>
          <a:p>
            <a:pPr latinLnBrk="0"/>
            <a:endParaRPr lang="en-US" sz="1200" dirty="0"/>
          </a:p>
          <a:p>
            <a:pPr marL="342900" indent="-342900" latinLnBrk="0">
              <a:buFont typeface="Arial" panose="020B0604020202020204" pitchFamily="34" charset="0"/>
              <a:buChar char="•"/>
            </a:pPr>
            <a:r>
              <a:rPr lang="en-US" sz="1200" dirty="0"/>
              <a:t>Permitem uma participação e um envolvimento eficazes na transição energética digital. </a:t>
            </a:r>
          </a:p>
          <a:p>
            <a:pPr marL="342900" indent="-342900" latinLnBrk="0">
              <a:buFont typeface="Arial" panose="020B0604020202020204" pitchFamily="34" charset="0"/>
              <a:buChar char="•"/>
            </a:pPr>
            <a:r>
              <a:rPr lang="en-US" sz="1200" dirty="0"/>
              <a:t>Incluem ferramentas, plataformas e redes concebidas para melhorar a capacidade, as competências e a colaboração entre as partes interessadas.</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6</a:t>
            </a:fld>
            <a:endParaRPr lang="ko-KR" altLang="en-US"/>
          </a:p>
        </p:txBody>
      </p:sp>
    </p:spTree>
    <p:extLst>
      <p:ext uri="{BB962C8B-B14F-4D97-AF65-F5344CB8AC3E}">
        <p14:creationId xmlns:p14="http://schemas.microsoft.com/office/powerpoint/2010/main" val="1468692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2: O papel das calculadoras de energia solar</a:t>
            </a:r>
            <a:endParaRPr lang="en-US" sz="1050" kern="1200" dirty="0">
              <a:solidFill>
                <a:schemeClr val="bg1"/>
              </a:solidFill>
              <a:latin typeface="+mn-lt"/>
              <a:ea typeface="+mn-ea"/>
              <a:cs typeface="+mn-cs"/>
            </a:endParaRPr>
          </a:p>
          <a:p>
            <a:pPr algn="ctr" latinLnBrk="0"/>
            <a:r>
              <a:rPr lang="en-US" sz="1200" i="1" dirty="0">
                <a:solidFill>
                  <a:schemeClr val="accent2"/>
                </a:solidFill>
              </a:rPr>
              <a:t>Como as calculadoras de energia solar podem apoiar a tomada de decisões nas comunidades energéticas?</a:t>
            </a:r>
          </a:p>
          <a:p>
            <a:pPr algn="ctr" latinLnBrk="0"/>
            <a:endParaRPr lang="en-US" sz="120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7</a:t>
            </a:fld>
            <a:endParaRPr lang="ko-KR" altLang="en-US"/>
          </a:p>
        </p:txBody>
      </p:sp>
    </p:spTree>
    <p:extLst>
      <p:ext uri="{BB962C8B-B14F-4D97-AF65-F5344CB8AC3E}">
        <p14:creationId xmlns:p14="http://schemas.microsoft.com/office/powerpoint/2010/main" val="4008720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2: O papel das calculadoras de energia solar: instalação fotovoltaica </a:t>
            </a:r>
            <a:endParaRPr lang="en-US" sz="1050" dirty="0">
              <a:solidFill>
                <a:schemeClr val="bg1"/>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dirty="0">
                <a:sym typeface="Public Sans"/>
              </a:rPr>
              <a:t>As calculadoras solares fornecem dados para a colocação ideal, análise de custos e eficiência do sistema de painéis fotovoltaicos (PV).</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8</a:t>
            </a:fld>
            <a:endParaRPr lang="ko-KR" altLang="en-US"/>
          </a:p>
        </p:txBody>
      </p:sp>
    </p:spTree>
    <p:extLst>
      <p:ext uri="{BB962C8B-B14F-4D97-AF65-F5344CB8AC3E}">
        <p14:creationId xmlns:p14="http://schemas.microsoft.com/office/powerpoint/2010/main" val="587838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Uma tabela com quatro linhas e quatro colunas. As colunas têm os seguintes títulos: Ferramenta; Serviços; Benefícios para uma comunidade energética; Como esta ferramenta pode apoiar uma comunidade energética? Como cada célula contém vários pontos, cada célula numa linha será numerada de 1 a 4.</a:t>
            </a:r>
          </a:p>
          <a:p>
            <a:r>
              <a:rPr lang="en-GB" dirty="0"/>
              <a:t>A primeira linha de dados é a seguinte: 1. Sistema de Informação Geográfica Fotovoltaica (PVGIS) (mundial). 2. </a:t>
            </a:r>
            <a:r>
              <a:rPr lang="fr-FR" dirty="0"/>
              <a:t>Simulação do desempenho fotovoltaico, análise de dados de irradiação, opções de configuração flexíveis. 3. </a:t>
            </a:r>
            <a:r>
              <a:rPr lang="en-GB" dirty="0"/>
              <a:t>Estimativas precisas do rendimento energético, avaliação de custos, análise personalizável. 4. Conceção informada do sistema, planeamento financeiro, comparação de cenários.</a:t>
            </a:r>
          </a:p>
          <a:p>
            <a:r>
              <a:rPr lang="en-GB" dirty="0"/>
              <a:t>A segunda linha de dados diz: 1. Calculadora </a:t>
            </a:r>
            <a:r>
              <a:rPr lang="en-GB" dirty="0" err="1"/>
              <a:t>PVWatts</a:t>
            </a:r>
            <a:r>
              <a:rPr lang="en-GB" dirty="0"/>
              <a:t> da NREL (mundial). 2. Estimativa da produção de energia, informações abrangentes do sistema, entradas detalhadas do sistema. 3. Ampla aplicabilidade, dados confiáveis sobre recursos solares, facilidade de uso. 4. Tomada de decisão baseada em dados, análise de desempenho, interface acessível.</a:t>
            </a:r>
          </a:p>
          <a:p>
            <a:r>
              <a:rPr lang="en-GB" dirty="0"/>
              <a:t>A terceira linha de dados diz: 1. Calculadora Solar </a:t>
            </a:r>
            <a:r>
              <a:rPr lang="en-GB" dirty="0" err="1"/>
              <a:t>EnergySage </a:t>
            </a:r>
            <a:r>
              <a:rPr lang="en-GB" dirty="0"/>
              <a:t>(EUA). 2. Estimativa personalizada de poupança solar, Entrada interativa do utilizador. 3. Análise personalizada de poupança, Estimativa transparente de poupança de custos, Acesso a orçamentos de instaladores. 4. Decisões de investimento informadas, Simplifica dados complexos, Facilita licitações competitivas.</a:t>
            </a:r>
          </a:p>
          <a:p>
            <a:endParaRPr lang="en-GB" dirty="0"/>
          </a:p>
          <a:p>
            <a:r>
              <a:rPr lang="en-GB" dirty="0"/>
              <a:t>https://joint-research-centre.ec.europa.eu/photovoltaic-geographical-information-system-pvgis_en</a:t>
            </a:r>
          </a:p>
          <a:p>
            <a:r>
              <a:rPr lang="en-GB" dirty="0" err="1"/>
              <a:t>https://pvwatts.nrel.gov</a:t>
            </a:r>
            <a:endParaRPr lang="en-GB" dirty="0"/>
          </a:p>
          <a:p>
            <a:r>
              <a:rPr lang="en-GB" dirty="0"/>
              <a:t>https://www.energysage.com/solar/calculator/</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9</a:t>
            </a:fld>
            <a:endParaRPr lang="ko-KR" altLang="en-US"/>
          </a:p>
        </p:txBody>
      </p:sp>
    </p:spTree>
    <p:extLst>
      <p:ext uri="{BB962C8B-B14F-4D97-AF65-F5344CB8AC3E}">
        <p14:creationId xmlns:p14="http://schemas.microsoft.com/office/powerpoint/2010/main" val="29073909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hyperlink" Target="https://eur01.safelinks.protection.outlook.com/?url=https%3A%2F%2Fcreativecommons.org%2Flicenses%2Fby-sa%2F4.0%2Fdeed.en&amp;data=05%7C02%7Csimon.ball%40open.ac.uk%7C4beecf77fe94434bfc6308de21311385%7C0e2ed45596af4100bed3a8e5fd981685%7C0%7C0%7C638984691842547971%7CUnknown%7CTWFpbGZsb3d8eyJFbXB0eU1hcGkiOnRydWUsIlYiOiIwLjAuMDAwMCIsIlAiOiJXaW4zMiIsIkFOIjoiTWFpbCIsIldUIjoyfQ%3D%3D%7C0%7C%7C%7C&amp;sdata=5mfs8Lsd5R1av9opIWNEYXVyB0PpYhSoAb5GZfNhntc%3D&amp;reserved=0"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very1 slide a">
    <p:spTree>
      <p:nvGrpSpPr>
        <p:cNvPr id="1" name=""/>
        <p:cNvGrpSpPr/>
        <p:nvPr/>
      </p:nvGrpSpPr>
      <p:grpSpPr>
        <a:xfrm>
          <a:off x="0" y="0"/>
          <a:ext cx="0" cy="0"/>
          <a:chOff x="0" y="0"/>
          <a:chExt cx="0" cy="0"/>
        </a:xfrm>
      </p:grpSpPr>
      <p:sp>
        <p:nvSpPr>
          <p:cNvPr id="10" name="직사각형 9">
            <a:extLst>
              <a:ext uri="{FF2B5EF4-FFF2-40B4-BE49-F238E27FC236}">
                <a16:creationId xmlns:a16="http://schemas.microsoft.com/office/drawing/2014/main" id="{6968694B-CBC0-4CFA-92E7-007B856E5C2E}"/>
              </a:ext>
            </a:extLst>
          </p:cNvPr>
          <p:cNvSpPr/>
          <p:nvPr userDrawn="1"/>
        </p:nvSpPr>
        <p:spPr>
          <a:xfrm>
            <a:off x="7678057" y="1"/>
            <a:ext cx="4513943"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pic>
        <p:nvPicPr>
          <p:cNvPr id="2" name="Picture 1">
            <a:extLst>
              <a:ext uri="{FF2B5EF4-FFF2-40B4-BE49-F238E27FC236}">
                <a16:creationId xmlns:a16="http://schemas.microsoft.com/office/drawing/2014/main" id="{95FF8FAC-CA3D-D985-2D00-0665579779A9}"/>
              </a:ext>
            </a:extLst>
          </p:cNvPr>
          <p:cNvPicPr>
            <a:picLocks noChangeAspect="1"/>
          </p:cNvPicPr>
          <p:nvPr userDrawn="1"/>
        </p:nvPicPr>
        <p:blipFill>
          <a:blip r:embed="rId2"/>
          <a:stretch>
            <a:fillRect/>
          </a:stretch>
        </p:blipFill>
        <p:spPr>
          <a:xfrm>
            <a:off x="11553029" y="6210794"/>
            <a:ext cx="377098" cy="391886"/>
          </a:xfrm>
          <a:prstGeom prst="rect">
            <a:avLst/>
          </a:prstGeom>
        </p:spPr>
      </p:pic>
      <p:pic>
        <p:nvPicPr>
          <p:cNvPr id="5" name="Picture 4">
            <a:extLst>
              <a:ext uri="{FF2B5EF4-FFF2-40B4-BE49-F238E27FC236}">
                <a16:creationId xmlns:a16="http://schemas.microsoft.com/office/drawing/2014/main" id="{C6269BD2-9245-3509-ACD3-526DF82CEB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1873" y="6212109"/>
            <a:ext cx="2043805" cy="428400"/>
          </a:xfrm>
          <a:prstGeom prst="rect">
            <a:avLst/>
          </a:prstGeom>
        </p:spPr>
      </p:pic>
      <p:sp>
        <p:nvSpPr>
          <p:cNvPr id="6" name="TextBox 5">
            <a:extLst>
              <a:ext uri="{FF2B5EF4-FFF2-40B4-BE49-F238E27FC236}">
                <a16:creationId xmlns:a16="http://schemas.microsoft.com/office/drawing/2014/main" id="{9270F51A-F59A-4D8D-292E-2B208F947C67}"/>
              </a:ext>
            </a:extLst>
          </p:cNvPr>
          <p:cNvSpPr txBox="1"/>
          <p:nvPr userDrawn="1"/>
        </p:nvSpPr>
        <p:spPr>
          <a:xfrm>
            <a:off x="2133599" y="6072366"/>
            <a:ext cx="5451231" cy="707886"/>
          </a:xfrm>
          <a:prstGeom prst="rect">
            <a:avLst/>
          </a:prstGeom>
          <a:noFill/>
        </p:spPr>
        <p:txBody>
          <a:bodyPr wrap="square" rtlCol="0">
            <a:spAutoFit/>
          </a:bodyPr>
          <a:lstStyle/>
          <a:p>
            <a:pPr latinLnBrk="0" hangingPunct="0"/>
            <a:r>
              <a:rPr lang="pt-PT" sz="1000" b="0" i="0" kern="1200" noProof="1">
                <a:solidFill>
                  <a:schemeClr val="tx1"/>
                </a:solidFill>
                <a:effectLst/>
                <a:latin typeface="+mn-lt"/>
                <a:ea typeface="+mn-ea"/>
                <a:cs typeface="+mn-cs"/>
              </a:rPr>
              <a:t>Este projeto recebeu financiamento do Programa Horizonte para a Investigação e Inovação (2021-2027) da União Europeia ao abrigo do acordo de subvenção n.º 101075596. A responsabilidade pelo conteúdo deste material é exclusivamente do projeto Every1 e não reflete necessariamente a opinião da União Europeia. A apresentação está licenciada </a:t>
            </a:r>
            <a:r>
              <a:rPr lang="pt-PT" sz="1000" b="0" i="0" u="sng" kern="1200" noProof="1">
                <a:solidFill>
                  <a:schemeClr val="tx1"/>
                </a:solidFill>
                <a:effectLst/>
                <a:latin typeface="+mn-lt"/>
                <a:ea typeface="+mn-ea"/>
                <a:cs typeface="+mn-cs"/>
                <a:hlinkClick r:id="rId4" tooltip="Original URL: https://creativecommons.org/licenses/by-sa/4.0/deed.en. Click or tap if you trust this link."/>
              </a:rPr>
              <a:t>sob CC BY-SA 4.0, </a:t>
            </a:r>
            <a:r>
              <a:rPr lang="pt-PT" sz="1000" b="0" i="0" kern="1200" noProof="1">
                <a:solidFill>
                  <a:schemeClr val="tx1"/>
                </a:solidFill>
                <a:effectLst/>
                <a:latin typeface="+mn-lt"/>
                <a:ea typeface="+mn-ea"/>
                <a:cs typeface="+mn-cs"/>
              </a:rPr>
              <a:t>salvo indicação em contrário. </a:t>
            </a:r>
            <a:endParaRPr lang="pt-PT" sz="1000" noProof="1"/>
          </a:p>
        </p:txBody>
      </p:sp>
    </p:spTree>
    <p:extLst>
      <p:ext uri="{BB962C8B-B14F-4D97-AF65-F5344CB8AC3E}">
        <p14:creationId xmlns:p14="http://schemas.microsoft.com/office/powerpoint/2010/main" val="25494878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very1 slide b">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4F53AAD2-4525-46D4-8AD1-5B650C307416}"/>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spTree>
    <p:extLst>
      <p:ext uri="{BB962C8B-B14F-4D97-AF65-F5344CB8AC3E}">
        <p14:creationId xmlns:p14="http://schemas.microsoft.com/office/powerpoint/2010/main" val="40935587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very1 slide d">
    <p:spTree>
      <p:nvGrpSpPr>
        <p:cNvPr id="1" name=""/>
        <p:cNvGrpSpPr/>
        <p:nvPr/>
      </p:nvGrpSpPr>
      <p:grpSpPr>
        <a:xfrm>
          <a:off x="0" y="0"/>
          <a:ext cx="0" cy="0"/>
          <a:chOff x="0" y="0"/>
          <a:chExt cx="0" cy="0"/>
        </a:xfrm>
      </p:grpSpPr>
      <p:sp>
        <p:nvSpPr>
          <p:cNvPr id="5" name="직사각형 4">
            <a:extLst>
              <a:ext uri="{FF2B5EF4-FFF2-40B4-BE49-F238E27FC236}">
                <a16:creationId xmlns:a16="http://schemas.microsoft.com/office/drawing/2014/main" id="{37D69E15-8DEB-4A6D-B2E4-0E1069D88945}"/>
              </a:ext>
            </a:extLst>
          </p:cNvPr>
          <p:cNvSpPr/>
          <p:nvPr userDrawn="1"/>
        </p:nvSpPr>
        <p:spPr>
          <a:xfrm>
            <a:off x="0" y="0"/>
            <a:ext cx="12192000" cy="194936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ko-KR" altLang="en-US" sz="2800">
              <a:solidFill>
                <a:srgbClr val="1A1941"/>
              </a:solidFill>
              <a:latin typeface="+mj-lt"/>
            </a:endParaRPr>
          </a:p>
        </p:txBody>
      </p:sp>
    </p:spTree>
    <p:extLst>
      <p:ext uri="{BB962C8B-B14F-4D97-AF65-F5344CB8AC3E}">
        <p14:creationId xmlns:p14="http://schemas.microsoft.com/office/powerpoint/2010/main" val="19576562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Every1 slide f">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4328BE74-3A9A-407A-80A7-F26E850A55BA}"/>
              </a:ext>
            </a:extLst>
          </p:cNvPr>
          <p:cNvSpPr/>
          <p:nvPr userDrawn="1"/>
        </p:nvSpPr>
        <p:spPr>
          <a:xfrm>
            <a:off x="487680" y="457200"/>
            <a:ext cx="11216640" cy="59436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ko-KR" altLang="en-US"/>
          </a:p>
        </p:txBody>
      </p:sp>
    </p:spTree>
    <p:extLst>
      <p:ext uri="{BB962C8B-B14F-4D97-AF65-F5344CB8AC3E}">
        <p14:creationId xmlns:p14="http://schemas.microsoft.com/office/powerpoint/2010/main" val="36570012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very1 slide g">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799A7B0B-43CF-4ACA-B61B-AC7F27070D01}"/>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spTree>
    <p:extLst>
      <p:ext uri="{BB962C8B-B14F-4D97-AF65-F5344CB8AC3E}">
        <p14:creationId xmlns:p14="http://schemas.microsoft.com/office/powerpoint/2010/main" val="12577396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very1 slide n">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11658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4BD2F4-2B9E-45E4-DE4F-FE14DB8557CB}"/>
              </a:ext>
            </a:extLst>
          </p:cNvPr>
          <p:cNvPicPr>
            <a:picLocks noChangeAspect="1"/>
          </p:cNvPicPr>
          <p:nvPr userDrawn="1"/>
        </p:nvPicPr>
        <p:blipFill>
          <a:blip r:embed="rId8"/>
          <a:stretch>
            <a:fillRect/>
          </a:stretch>
        </p:blipFill>
        <p:spPr>
          <a:xfrm>
            <a:off x="11499503" y="6159639"/>
            <a:ext cx="482322" cy="482322"/>
          </a:xfrm>
          <a:prstGeom prst="rect">
            <a:avLst/>
          </a:prstGeom>
        </p:spPr>
      </p:pic>
    </p:spTree>
    <p:extLst>
      <p:ext uri="{BB962C8B-B14F-4D97-AF65-F5344CB8AC3E}">
        <p14:creationId xmlns:p14="http://schemas.microsoft.com/office/powerpoint/2010/main" val="383319713"/>
      </p:ext>
    </p:extLst>
  </p:cSld>
  <p:clrMap bg1="lt1" tx1="dk1" bg2="lt2" tx2="dk2" accent1="accent1" accent2="accent2" accent3="accent3" accent4="accent4" accent5="accent5" accent6="accent6" hlink="hlink" folHlink="folHlink"/>
  <p:sldLayoutIdLst>
    <p:sldLayoutId id="2147483653" r:id="rId1"/>
    <p:sldLayoutId id="2147483688" r:id="rId2"/>
    <p:sldLayoutId id="2147483690" r:id="rId3"/>
    <p:sldLayoutId id="2147483692" r:id="rId4"/>
    <p:sldLayoutId id="2147483693" r:id="rId5"/>
    <p:sldLayoutId id="2147483687" r:id="rId6"/>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se.com/uk/en/"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hyperlink" Target="https://tibber.com/en" TargetMode="External"/><Relationship Id="rId4" Type="http://schemas.openxmlformats.org/officeDocument/2006/relationships/hyperlink" Target="https://loop.homes/"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effy.fr/"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hyperlink" Target="https://energysavingtrust.org.uk/energy-at-home/energy-tools-and-calculators/" TargetMode="External"/><Relationship Id="rId4" Type="http://schemas.openxmlformats.org/officeDocument/2006/relationships/hyperlink" Target="https://www.iea.org/policies/17749-frances-maprimerenov-programme"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rego-n.org/index.html"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hyperlink" Target="https://neoom.com/en/"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www.energyid.eu/en/"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media.timtul.com/media/web_asociacion3e/digital-tools-for-energy-communities_20240903072717.pdf?utm_source=chatgpt.com"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hyperlink" Target="https://every1.energy/learning-materials" TargetMode="External"/><Relationship Id="rId5" Type="http://schemas.openxmlformats.org/officeDocument/2006/relationships/hyperlink" Target="https://www.sciencedirect.com/science/article/pii/S2352484724001926?utm_source=chatgpt.com" TargetMode="External"/><Relationship Id="rId4" Type="http://schemas.openxmlformats.org/officeDocument/2006/relationships/hyperlink" Target="https://www.open.edu/openlearncreate/course/index.php?categoryid=1459"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www.flickr.com/photos/76999192@N06/8914555364/in/photolist-ezKqJq-6GdEQk-6WWLTQ-26LaoTK-JtH2ax-2nRgW7B-5Zb2BK-97z7ZL-2nzbeQe-c2xvgh-54DEm-6GW7Bs-6GW5Du-6GW5gA-6GS3Qg-6GRYUg-6GW57b-6GRXNa-6GRXYp-6GW3A1-6GRZ1e-6GRZrD-6GS2Ke-c2xvyS-6GW75Q-6GS2tv-6cFMPr-6GS1b8-dyh7SQ-9ftpEe-dH6MK7-c2xuV1-6GW4qm-6GW8CN-dH18nF-9fx9ao-eXRoBE-8dzjHX-dH1hir-7tC3o-wHxmRb-dUT8M-rHexoe-dH1ju4-dH6Ucu-dH1rgF-dH1bDP-dH13v2-qDgL3H-dH6AMN" TargetMode="External"/><Relationship Id="rId13" Type="http://schemas.openxmlformats.org/officeDocument/2006/relationships/hyperlink" Target="https://creativecommons.org/licenses/by-sa/2.0/" TargetMode="External"/><Relationship Id="rId3" Type="http://schemas.openxmlformats.org/officeDocument/2006/relationships/hyperlink" Target="https://creativecommons.org/licenses/by-sa/4.0/deed.en" TargetMode="External"/><Relationship Id="rId7" Type="http://schemas.openxmlformats.org/officeDocument/2006/relationships/hyperlink" Target="https://www.flickr.com/photos/26395486@N00/11040990083/" TargetMode="External"/><Relationship Id="rId12" Type="http://schemas.openxmlformats.org/officeDocument/2006/relationships/hyperlink" Target="https://www.flickr.com/photos/la-citta-vita/5964294206/in/photolist-a63ySJ-2if5NnW-25r9jwG-9NCzNg-2jTWyDw-Ruykm5-2k3vT2a-2jHw3rM-26wAznv-H8u1FC-HCUSyN-2jHrCbg-2jHrxUW-2jHw16p-cXN5kU-5J4xoF-fJj3MJ-23LWsCC-23LWs6A-23LWtaE-2k3vcaL-GMLHJH-2nsown9-brF35a-fJ31B2-2jTWrj6-2jTXZf9-HVaa8L-8ht37K-8M4ahu-YBtiPN-XpJbL-puGqk6-2nsigDR-2mDcop8-2jTX8zX-Nzsc5a-7YHViU-PCCEAp-79uuCF-H3323R-HRqJYg-HRqKjg-5JeU76-s4pgHv-5JeSrV-79uwwp-79umA4-ddYze8-79unS6" TargetMode="External"/><Relationship Id="rId17" Type="http://schemas.openxmlformats.org/officeDocument/2006/relationships/hyperlink" Target="https://www.flickr.com/photos/virtualeyesee/6107062655/in/photolist-aiEhXH-2mfbphB-2FNUzm-2mhR91F-6R5BGh-6CrL7s-9wTEoc-5RNZrj-hsxMoz-bXBkHs-6uZH4F-2qGyynr-i6cpkf-5DeuzB-62bCHj-627qw6-62bCJU-2mWWrGm-2owiRjb-5YhgUK-6zVhW9-62bCQN-FSHhxU-9iKHnC-bEVLmG-9nYSsY-2j9vWXy-2qnFW2U-EqM9T9-5Ttgxf-boWktF-7GZn1X-wQKRrm-7ztNWB-rwZSwo-d3XB41-2bmH5cd-67MMek-mT2BPc-p22mrg-QALCU8-PqUAWG-ni4p7x-FQQvr8-oexbpz-7vDaN3-LqgueC-72ottW-anrQVi-acx2uN" TargetMode="External"/><Relationship Id="rId2" Type="http://schemas.openxmlformats.org/officeDocument/2006/relationships/notesSlide" Target="../notesSlides/notesSlide25.xml"/><Relationship Id="rId16" Type="http://schemas.openxmlformats.org/officeDocument/2006/relationships/hyperlink" Target="https://www.flickr.com/photos/tentenuk/18679340721/in/photolist-cm3fBf-cm3g1A-FpgqXN-FrxSDx-217hcCH-f5HBPe-pHHEg-oERpnX-usCvdD-us1sWh-uaYyPX-uaPWpQ-tvptVY-5RwtK8-71d9vB-X8vRgS-67SCqt-21htuyS-nTux14-21uN4ve-oaTEP3-jbEABF-2nPY1C4-5mxAEZ-2nMCtiW-2nbFcfw-2iVkj1b-sdeQKs-VY1H1F-2nZqj36-atbVgq-Xc9uog-4Pwhx9-2jMRVcr-2nMKXPS-2cG5u9E-WWxheY-2q8KcD3-VY2k2i-2nTVzya-2nTYfDh-2nTYfCA-29Ehcd3-2nTT1wD-2nWUkwX-2ocf6cZ-27GyXcG-2mndM1E" TargetMode="External"/><Relationship Id="rId1" Type="http://schemas.openxmlformats.org/officeDocument/2006/relationships/slideLayout" Target="../slideLayouts/slideLayout2.xml"/><Relationship Id="rId6" Type="http://schemas.openxmlformats.org/officeDocument/2006/relationships/hyperlink" Target="https://www.pexels.com/photo/paper-beside-macbook-669623/" TargetMode="External"/><Relationship Id="rId11" Type="http://schemas.openxmlformats.org/officeDocument/2006/relationships/hyperlink" Target="https://creativecommons.org/publicdomain/zero/1.0/" TargetMode="External"/><Relationship Id="rId5" Type="http://schemas.openxmlformats.org/officeDocument/2006/relationships/hyperlink" Target="https://creativecommons.org/licenses/by-nc-nd/2.0/" TargetMode="External"/><Relationship Id="rId15" Type="http://schemas.openxmlformats.org/officeDocument/2006/relationships/hyperlink" Target="https://creativecommons.org/licenses/by/2.0/" TargetMode="External"/><Relationship Id="rId10" Type="http://schemas.openxmlformats.org/officeDocument/2006/relationships/hyperlink" Target="https://www.flickr.com/photos/cogdog/52417423400/in/photolist-jN6KtC-vmYXES-2nRWZMj-2csAZv9" TargetMode="External"/><Relationship Id="rId4" Type="http://schemas.openxmlformats.org/officeDocument/2006/relationships/hyperlink" Target="https://www.flickr.com/photos/patrick_verstappen/52546260006/in/photolist-2o4kjq7-8LJM4o-858AQj-855q1x-858zNw-858xdA-MXu2N-MXtHw-e324XE-MXLiK-MXLwF-5qUpAz-4GKsje-48BZVz-29fdK5L-5a8fF4-f2pJTf-KgUJ2q-9wsNqd-9eX9MN-9eU6Pv-2hNukin-Vn6YGn-fkdFDR-ViwBGm-25G13Zg-Vau9ex-Vm8EpH-2yTbqe-8PKEt5-2oFDcQw-U5wHjh-HpxETR-Vn6cKZ-V7BPwq-ULSkgW-M4Wmm-U5AvT3-2qEHVXz-oWeRXR-FiAwun-2h1B4EW-2qPpXsm-pvbp1p-ojfXss-2h1AdMe-cPEtgd-aGZE4-dAR39F-dVHSbD" TargetMode="External"/><Relationship Id="rId9" Type="http://schemas.openxmlformats.org/officeDocument/2006/relationships/hyperlink" Target="https://creativecommons.org/licenses/by-nc/2.0/" TargetMode="External"/><Relationship Id="rId14" Type="http://schemas.openxmlformats.org/officeDocument/2006/relationships/hyperlink" Target="https://www.flickr.com/photos/157270154@N05/42044625261/in/photolist-4Q93h1-vKR27-KDuvLt-7fxbma-78oxjg-3nz386-X6nZUD-2hUxXwD-ecUTJX-2nAXwNz-274kGh6-2p9gpoH-86iMjk-2yvdph-9R4Bpj-6siGbW-WV5pEn-7G5bXA-5XtQ9p-2jyVvqR-2obqJya-nZm4Vr-j23HsP-iupqiJ-2jw1Fqc-5ThX4T-7G5chU-7G5coo-R8dqZE-EgmDNV-FwDzbg-2mgNVWq-qM97Qp-G24Qkt-quJn4A-gHVux-G1XSsh-Qq3R8Z-6NU4Hx-SizbKR-dPACKn-8UkP7H-gqUnF-7N59bP-aRmHX-aRksN-aRncX-aRkZX-aRmHV-5TVweb"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joint-research-centre.ec.europa.eu/photovoltaic-geographical-information-system-pvgis_en"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hyperlink" Target="https://www.energysage.com/solar/calculator/" TargetMode="External"/><Relationship Id="rId4" Type="http://schemas.openxmlformats.org/officeDocument/2006/relationships/hyperlink" Target="https://pvwatts.nrel.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EE2B6D-35E4-4C91-CC80-BAA946F23BC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6748" y="420576"/>
            <a:ext cx="2547257" cy="836349"/>
          </a:xfrm>
          <a:prstGeom prst="rect">
            <a:avLst/>
          </a:prstGeom>
        </p:spPr>
      </p:pic>
      <p:pic>
        <p:nvPicPr>
          <p:cNvPr id="4" name="Picture 3">
            <a:extLst>
              <a:ext uri="{FF2B5EF4-FFF2-40B4-BE49-F238E27FC236}">
                <a16:creationId xmlns:a16="http://schemas.microsoft.com/office/drawing/2014/main" id="{121531A2-2C3E-37F8-4611-645FF7F91C24}"/>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03792" y="1956180"/>
            <a:ext cx="4488208" cy="3436027"/>
          </a:xfrm>
          <a:prstGeom prst="rect">
            <a:avLst/>
          </a:prstGeom>
        </p:spPr>
      </p:pic>
      <p:sp>
        <p:nvSpPr>
          <p:cNvPr id="2" name="Title 1">
            <a:extLst>
              <a:ext uri="{FF2B5EF4-FFF2-40B4-BE49-F238E27FC236}">
                <a16:creationId xmlns:a16="http://schemas.microsoft.com/office/drawing/2014/main" id="{E8452B93-4298-7B4F-79FF-FE522035F0F5}"/>
              </a:ext>
            </a:extLst>
          </p:cNvPr>
          <p:cNvSpPr>
            <a:spLocks noGrp="1"/>
          </p:cNvSpPr>
          <p:nvPr>
            <p:ph type="title" idx="4294967295"/>
          </p:nvPr>
        </p:nvSpPr>
        <p:spPr>
          <a:xfrm>
            <a:off x="877388" y="1420532"/>
            <a:ext cx="6307183" cy="4507321"/>
          </a:xfrm>
          <a:prstGeom prst="rect">
            <a:avLst/>
          </a:prstGeom>
        </p:spPr>
        <p:txBody>
          <a:bodyPr/>
          <a:lstStyle/>
          <a:p>
            <a:pPr latinLnBrk="0"/>
            <a:r>
              <a:rPr lang="pt-PT" sz="7200" noProof="1"/>
              <a:t>Comunidades Energéticas: Noções básicas de TI</a:t>
            </a:r>
          </a:p>
        </p:txBody>
      </p:sp>
    </p:spTree>
    <p:extLst>
      <p:ext uri="{BB962C8B-B14F-4D97-AF65-F5344CB8AC3E}">
        <p14:creationId xmlns:p14="http://schemas.microsoft.com/office/powerpoint/2010/main" val="42917594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B3927-D115-407C-E584-86BC989C72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6288ED-1967-D3B8-0CCF-0FD0B5283981}"/>
              </a:ext>
            </a:extLst>
          </p:cNvPr>
          <p:cNvSpPr>
            <a:spLocks noGrp="1"/>
          </p:cNvSpPr>
          <p:nvPr>
            <p:ph type="title" idx="4294967295"/>
          </p:nvPr>
        </p:nvSpPr>
        <p:spPr>
          <a:xfrm>
            <a:off x="472440" y="781685"/>
            <a:ext cx="11323320" cy="1325563"/>
          </a:xfrm>
          <a:prstGeom prst="rect">
            <a:avLst/>
          </a:prstGeom>
        </p:spPr>
        <p:txBody>
          <a:bodyPr/>
          <a:lstStyle/>
          <a:p>
            <a:pPr rtl="0" eaLnBrk="1" latinLnBrk="0" hangingPunct="1"/>
            <a:r>
              <a:rPr lang="pt-PT" sz="2800" b="1" kern="1200" noProof="1">
                <a:solidFill>
                  <a:srgbClr val="FFFFFF"/>
                </a:solidFill>
                <a:effectLst/>
                <a:latin typeface="Calibri" panose="020F0502020204030204" pitchFamily="34" charset="0"/>
                <a:ea typeface="Public Sans"/>
                <a:cs typeface="Public Sans"/>
              </a:rPr>
              <a:t>3. O papel das ferramentas digitais de gestão de energia: Flexibilidade - Introdução</a:t>
            </a:r>
            <a:endParaRPr lang="pt-PT" noProof="1">
              <a:effectLst/>
            </a:endParaRPr>
          </a:p>
          <a:p>
            <a:endParaRPr lang="pt-PT" noProof="1"/>
          </a:p>
        </p:txBody>
      </p:sp>
      <p:sp>
        <p:nvSpPr>
          <p:cNvPr id="4" name="TextBox 3">
            <a:extLst>
              <a:ext uri="{FF2B5EF4-FFF2-40B4-BE49-F238E27FC236}">
                <a16:creationId xmlns:a16="http://schemas.microsoft.com/office/drawing/2014/main" id="{3578E889-170D-661A-C4C9-37B6BB6336A3}"/>
              </a:ext>
            </a:extLst>
          </p:cNvPr>
          <p:cNvSpPr txBox="1"/>
          <p:nvPr/>
        </p:nvSpPr>
        <p:spPr>
          <a:xfrm>
            <a:off x="885171" y="2868460"/>
            <a:ext cx="10421655" cy="2123658"/>
          </a:xfrm>
          <a:prstGeom prst="rect">
            <a:avLst/>
          </a:prstGeom>
          <a:noFill/>
        </p:spPr>
        <p:txBody>
          <a:bodyPr wrap="square" rtlCol="0">
            <a:spAutoFit/>
          </a:bodyPr>
          <a:lstStyle/>
          <a:p>
            <a:pPr algn="ctr" latinLnBrk="0"/>
            <a:r>
              <a:rPr lang="en-US" sz="4400" i="1" dirty="0">
                <a:solidFill>
                  <a:schemeClr val="accent5"/>
                </a:solidFill>
              </a:rPr>
              <a:t>Como as ferramentas digitais de gestão de energia podem beneficiar as comunidades energéticas?</a:t>
            </a:r>
          </a:p>
          <a:p>
            <a:pPr algn="ctr" latinLnBrk="0"/>
            <a:endParaRPr lang="en-US" sz="4400" i="1" dirty="0">
              <a:solidFill>
                <a:schemeClr val="accent5"/>
              </a:solidFill>
            </a:endParaRPr>
          </a:p>
        </p:txBody>
      </p:sp>
    </p:spTree>
    <p:extLst>
      <p:ext uri="{BB962C8B-B14F-4D97-AF65-F5344CB8AC3E}">
        <p14:creationId xmlns:p14="http://schemas.microsoft.com/office/powerpoint/2010/main" val="3213303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42BB5-58B6-278B-E025-E6AA0528F65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2FE9A94-DCC1-E1C5-4D79-C962BC490CDE}"/>
              </a:ext>
            </a:extLst>
          </p:cNvPr>
          <p:cNvSpPr txBox="1"/>
          <p:nvPr/>
        </p:nvSpPr>
        <p:spPr>
          <a:xfrm>
            <a:off x="5373667" y="3591839"/>
            <a:ext cx="6542584" cy="1569660"/>
          </a:xfrm>
          <a:prstGeom prst="rect">
            <a:avLst/>
          </a:prstGeom>
          <a:noFill/>
        </p:spPr>
        <p:txBody>
          <a:bodyPr wrap="square" rtlCol="0">
            <a:spAutoFit/>
          </a:bodyPr>
          <a:lstStyle/>
          <a:p>
            <a:pPr latinLnBrk="0"/>
            <a:r>
              <a:rPr lang="en-GB" sz="2400" noProof="1">
                <a:sym typeface="Public Sans"/>
              </a:rPr>
              <a:t>As ferramentas digitais de gestão de energia otimizam o uso de energia por meio de monitoramento em tempo real, insights inteligentes sobre o consumo e melhorias coletivas de eficiência.</a:t>
            </a:r>
            <a:endParaRPr lang="en-GB" sz="2400" noProof="1"/>
          </a:p>
        </p:txBody>
      </p:sp>
      <p:pic>
        <p:nvPicPr>
          <p:cNvPr id="7" name="Picture 6">
            <a:extLst>
              <a:ext uri="{FF2B5EF4-FFF2-40B4-BE49-F238E27FC236}">
                <a16:creationId xmlns:a16="http://schemas.microsoft.com/office/drawing/2014/main" id="{2A291104-3C74-A3CC-149D-6DDF5081751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9773" y="2116550"/>
            <a:ext cx="3452747" cy="4603663"/>
          </a:xfrm>
          <a:prstGeom prst="rect">
            <a:avLst/>
          </a:prstGeom>
        </p:spPr>
      </p:pic>
      <p:sp>
        <p:nvSpPr>
          <p:cNvPr id="3" name="Title 2">
            <a:extLst>
              <a:ext uri="{FF2B5EF4-FFF2-40B4-BE49-F238E27FC236}">
                <a16:creationId xmlns:a16="http://schemas.microsoft.com/office/drawing/2014/main" id="{D38A49AF-FE3D-6403-257B-5C507BE0CF5A}"/>
              </a:ext>
            </a:extLst>
          </p:cNvPr>
          <p:cNvSpPr>
            <a:spLocks noGrp="1"/>
          </p:cNvSpPr>
          <p:nvPr>
            <p:ph type="title" idx="4294967295"/>
          </p:nvPr>
        </p:nvSpPr>
        <p:spPr>
          <a:xfrm>
            <a:off x="452120" y="790987"/>
            <a:ext cx="10515600" cy="1325563"/>
          </a:xfrm>
          <a:prstGeom prst="rect">
            <a:avLst/>
          </a:prstGeom>
        </p:spPr>
        <p:txBody>
          <a:bodyPr/>
          <a:lstStyle/>
          <a:p>
            <a:pPr rtl="0" eaLnBrk="1" latinLnBrk="0" hangingPunct="1"/>
            <a:r>
              <a:rPr lang="pt-PT" sz="2800" b="1" kern="1200" noProof="1">
                <a:solidFill>
                  <a:srgbClr val="FFFFFF"/>
                </a:solidFill>
                <a:effectLst/>
                <a:latin typeface="Calibri" panose="020F0502020204030204" pitchFamily="34" charset="0"/>
                <a:ea typeface="Public Sans"/>
                <a:cs typeface="Public Sans"/>
              </a:rPr>
              <a:t>3. O papel das ferramentas digitais de gestão de energia: flexibilidade</a:t>
            </a:r>
            <a:endParaRPr lang="pt-PT" noProof="1">
              <a:effectLst/>
            </a:endParaRPr>
          </a:p>
          <a:p>
            <a:endParaRPr lang="pt-PT" noProof="1"/>
          </a:p>
        </p:txBody>
      </p:sp>
    </p:spTree>
    <p:extLst>
      <p:ext uri="{BB962C8B-B14F-4D97-AF65-F5344CB8AC3E}">
        <p14:creationId xmlns:p14="http://schemas.microsoft.com/office/powerpoint/2010/main" val="3663192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51F342-2065-64E8-CB48-81A26FA72151}"/>
              </a:ext>
            </a:extLst>
          </p:cNvPr>
          <p:cNvSpPr>
            <a:spLocks noGrp="1"/>
          </p:cNvSpPr>
          <p:nvPr>
            <p:ph type="title" idx="4294967295"/>
          </p:nvPr>
        </p:nvSpPr>
        <p:spPr>
          <a:xfrm flipH="1" flipV="1">
            <a:off x="1371600" y="-1493520"/>
            <a:ext cx="177800" cy="70485"/>
          </a:xfrm>
          <a:prstGeom prst="rect">
            <a:avLst/>
          </a:prstGeom>
        </p:spPr>
        <p:txBody>
          <a:bodyPr/>
          <a:lstStyle/>
          <a:p>
            <a:r>
              <a:rPr lang="pt-PT" noProof="1"/>
              <a:t>Ferramentas: </a:t>
            </a:r>
            <a:r>
              <a:rPr lang="pt-PT" baseline="0" noProof="1"/>
              <a:t>gestão </a:t>
            </a:r>
            <a:r>
              <a:rPr lang="pt-PT" noProof="1"/>
              <a:t>digital </a:t>
            </a:r>
            <a:r>
              <a:rPr lang="pt-PT" baseline="0" noProof="1"/>
              <a:t>de energia</a:t>
            </a:r>
            <a:endParaRPr lang="pt-PT" noProof="1"/>
          </a:p>
        </p:txBody>
      </p:sp>
      <p:graphicFrame>
        <p:nvGraphicFramePr>
          <p:cNvPr id="2" name="Table 1" descr="Uma tabela com quatro linhas e quatro colunas. Tal como anteriormente, as quatro colunas têm os seguintes títulos: Ferramenta; Serviços; Benefícios para uma comunidade energética; Como é que esta ferramenta pode apoiar uma comunidade energética? Tal como anteriormente, várias células contêm vários pontos, pelo que as células serão aqui numeradas.&#13;&#10;Primeira linha de dados: 1. EcoStruxure Facility Expert (mundial). 2. Gestão remota integrada. 3. Maior flexibilidade operacional. 4. Otimização baseada em dados. &#13;&#10;Segunda linha de dados: 1. Loop (Reino Unido). 2. Monitorização energética abrangente, acesso inteligente aos dados. 3. Informações sobre o consumo. 4. Orientação prática para flexibilidade.&#13;&#10;Terceira linha de dados: 1. Tibber (Suécia, Noruega, Alemanha, Países Baixos). 2. Aquisição dinâmica de energia, gestão do consumo em tempo real. 3. Transferência de carga e redução de custos, sustentabilidade melhorada. 4. Tomada de decisões otimizada em matéria de energia.&#13;&#10;&#13;&#10;">
            <a:extLst>
              <a:ext uri="{FF2B5EF4-FFF2-40B4-BE49-F238E27FC236}">
                <a16:creationId xmlns:a16="http://schemas.microsoft.com/office/drawing/2014/main" id="{96924E7E-0F00-9A16-26BA-8F6556934F5D}"/>
              </a:ext>
            </a:extLst>
          </p:cNvPr>
          <p:cNvGraphicFramePr>
            <a:graphicFrameLocks noGrp="1"/>
          </p:cNvGraphicFramePr>
          <p:nvPr>
            <p:extLst>
              <p:ext uri="{D42A27DB-BD31-4B8C-83A1-F6EECF244321}">
                <p14:modId xmlns:p14="http://schemas.microsoft.com/office/powerpoint/2010/main" val="2691563842"/>
              </p:ext>
            </p:extLst>
          </p:nvPr>
        </p:nvGraphicFramePr>
        <p:xfrm>
          <a:off x="352816" y="789140"/>
          <a:ext cx="11486367" cy="5785999"/>
        </p:xfrm>
        <a:graphic>
          <a:graphicData uri="http://schemas.openxmlformats.org/drawingml/2006/table">
            <a:tbl>
              <a:tblPr firstRow="1" firstCol="1" bandRow="1">
                <a:tableStyleId>{3B4B98B0-60AC-42C2-AFA5-B58CD77FA1E5}</a:tableStyleId>
              </a:tblPr>
              <a:tblGrid>
                <a:gridCol w="1971969">
                  <a:extLst>
                    <a:ext uri="{9D8B030D-6E8A-4147-A177-3AD203B41FA5}">
                      <a16:colId xmlns:a16="http://schemas.microsoft.com/office/drawing/2014/main" val="1956655456"/>
                    </a:ext>
                  </a:extLst>
                </a:gridCol>
                <a:gridCol w="3171466">
                  <a:extLst>
                    <a:ext uri="{9D8B030D-6E8A-4147-A177-3AD203B41FA5}">
                      <a16:colId xmlns:a16="http://schemas.microsoft.com/office/drawing/2014/main" val="3114145817"/>
                    </a:ext>
                  </a:extLst>
                </a:gridCol>
                <a:gridCol w="3171466">
                  <a:extLst>
                    <a:ext uri="{9D8B030D-6E8A-4147-A177-3AD203B41FA5}">
                      <a16:colId xmlns:a16="http://schemas.microsoft.com/office/drawing/2014/main" val="1035212580"/>
                    </a:ext>
                  </a:extLst>
                </a:gridCol>
                <a:gridCol w="3171466">
                  <a:extLst>
                    <a:ext uri="{9D8B030D-6E8A-4147-A177-3AD203B41FA5}">
                      <a16:colId xmlns:a16="http://schemas.microsoft.com/office/drawing/2014/main" val="1964108697"/>
                    </a:ext>
                  </a:extLst>
                </a:gridCol>
              </a:tblGrid>
              <a:tr h="728000">
                <a:tc>
                  <a:txBody>
                    <a:bodyPr/>
                    <a:lstStyle/>
                    <a:p>
                      <a:pPr algn="ctr" latinLnBrk="0"/>
                      <a:r>
                        <a:rPr lang="en-GB" sz="2000" noProof="0" dirty="0">
                          <a:latin typeface="+mn-lt"/>
                        </a:rPr>
                        <a:t>Ferramenta</a:t>
                      </a:r>
                    </a:p>
                  </a:txBody>
                  <a:tcPr anchor="ctr"/>
                </a:tc>
                <a:tc>
                  <a:txBody>
                    <a:bodyPr/>
                    <a:lstStyle/>
                    <a:p>
                      <a:pPr algn="ctr" latinLnBrk="0"/>
                      <a:r>
                        <a:rPr lang="en-GB" sz="2000" noProof="0" dirty="0">
                          <a:latin typeface="+mn-lt"/>
                        </a:rPr>
                        <a:t>Serviços</a:t>
                      </a:r>
                    </a:p>
                  </a:txBody>
                  <a:tcPr anchor="ctr"/>
                </a:tc>
                <a:tc>
                  <a:txBody>
                    <a:bodyPr/>
                    <a:lstStyle/>
                    <a:p>
                      <a:pPr algn="ctr" latinLnBrk="0"/>
                      <a:r>
                        <a:rPr lang="en-GB" sz="2000" noProof="0" dirty="0">
                          <a:latin typeface="+mn-lt"/>
                        </a:rPr>
                        <a:t>Benefícios para uma comunidade energética</a:t>
                      </a:r>
                    </a:p>
                  </a:txBody>
                  <a:tcPr anchor="ctr"/>
                </a:tc>
                <a:tc>
                  <a:txBody>
                    <a:bodyPr/>
                    <a:lstStyle/>
                    <a:p>
                      <a:pPr algn="ctr" latinLnBrk="0"/>
                      <a:r>
                        <a:rPr lang="en-GB" sz="2000" noProof="0" dirty="0">
                          <a:latin typeface="+mn-lt"/>
                        </a:rPr>
                        <a:t>Como esta ferramenta pode apoiar uma comunidade energética?</a:t>
                      </a:r>
                    </a:p>
                  </a:txBody>
                  <a:tcPr anchor="ctr"/>
                </a:tc>
                <a:extLst>
                  <a:ext uri="{0D108BD9-81ED-4DB2-BD59-A6C34878D82A}">
                    <a16:rowId xmlns:a16="http://schemas.microsoft.com/office/drawing/2014/main" val="3341151641"/>
                  </a:ext>
                </a:extLst>
              </a:tr>
              <a:tr h="1486839">
                <a:tc>
                  <a:txBody>
                    <a:bodyPr/>
                    <a:lstStyle/>
                    <a:p>
                      <a:pPr lvl="0" algn="ctr" latinLnBrk="0">
                        <a:buNone/>
                      </a:pPr>
                      <a:r>
                        <a:rPr lang="en-GB" sz="2000" b="1" i="0" u="none" strike="noStrike" baseline="0" noProof="0" dirty="0">
                          <a:solidFill>
                            <a:srgbClr val="000000"/>
                          </a:solidFill>
                          <a:latin typeface="+mn-lt"/>
                          <a:hlinkClick r:id="rId3"/>
                        </a:rPr>
                        <a:t>EcoStruxure Facility Expert</a:t>
                      </a:r>
                      <a:endParaRPr lang="en-GB" sz="2000" b="1" i="0" u="none" strike="noStrike" baseline="0" noProof="0" dirty="0">
                        <a:solidFill>
                          <a:srgbClr val="000000"/>
                        </a:solidFill>
                        <a:latin typeface="+mn-lt"/>
                      </a:endParaRPr>
                    </a:p>
                    <a:p>
                      <a:pPr lvl="0" algn="ctr" latinLnBrk="0">
                        <a:buNone/>
                      </a:pPr>
                      <a:r>
                        <a:rPr lang="en-GB" sz="2000" b="1" i="0" u="none" strike="noStrike" baseline="0" noProof="0" dirty="0">
                          <a:solidFill>
                            <a:srgbClr val="000000"/>
                          </a:solidFill>
                          <a:latin typeface="+mn-lt"/>
                        </a:rPr>
                        <a:t>(Mundial)</a:t>
                      </a:r>
                      <a:endParaRPr lang="en-GB" sz="2000" b="1" noProof="0" dirty="0">
                        <a:latin typeface="+mn-lt"/>
                      </a:endParaRPr>
                    </a:p>
                  </a:txBody>
                  <a:tcPr anchor="ctr"/>
                </a:tc>
                <a:tc>
                  <a:txBody>
                    <a:bodyPr/>
                    <a:lstStyle/>
                    <a:p>
                      <a:pPr marL="342900" indent="-342900" algn="l" latinLnBrk="0">
                        <a:buFont typeface="Arial"/>
                        <a:buChar char="•"/>
                      </a:pPr>
                      <a:r>
                        <a:rPr lang="en-GB" sz="2000" b="0" i="0" u="none" strike="noStrike" noProof="0" dirty="0">
                          <a:latin typeface="+mn-lt"/>
                        </a:rPr>
                        <a:t>Gestão remota integrada</a:t>
                      </a:r>
                      <a:endParaRPr lang="en-GB" sz="2000" noProof="0" dirty="0">
                        <a:latin typeface="+mn-lt"/>
                      </a:endParaRPr>
                    </a:p>
                  </a:txBody>
                  <a:tcPr anchor="ctr"/>
                </a:tc>
                <a:tc>
                  <a:txBody>
                    <a:bodyPr/>
                    <a:lstStyle/>
                    <a:p>
                      <a:pPr marL="342900" lvl="0" indent="-342900" algn="l" latinLnBrk="0">
                        <a:buFont typeface="Arial"/>
                        <a:buChar char="•"/>
                      </a:pPr>
                      <a:r>
                        <a:rPr lang="en-GB" sz="2000" b="0" i="0" u="none" strike="noStrike" cap="none" noProof="0" dirty="0">
                          <a:solidFill>
                            <a:srgbClr val="000000"/>
                          </a:solidFill>
                          <a:latin typeface="+mn-lt"/>
                        </a:rPr>
                        <a:t>Maior flexibilidade operacional</a:t>
                      </a:r>
                      <a:endParaRPr lang="en-GB" sz="2000" u="none" strike="noStrike" cap="none" noProof="0" dirty="0">
                        <a:solidFill>
                          <a:srgbClr val="000000"/>
                        </a:solidFill>
                        <a:latin typeface="+mn-lt"/>
                      </a:endParaRPr>
                    </a:p>
                  </a:txBody>
                  <a:tcPr anchor="ctr"/>
                </a:tc>
                <a:tc>
                  <a:txBody>
                    <a:bodyPr/>
                    <a:lstStyle/>
                    <a:p>
                      <a:pPr marL="342900" indent="-342900" algn="l" latinLnBrk="0">
                        <a:buFont typeface="Arial"/>
                        <a:buChar char="•"/>
                      </a:pPr>
                      <a:r>
                        <a:rPr lang="en-GB" sz="2000" b="0" i="0" u="none" strike="noStrike" cap="none" noProof="0" dirty="0">
                          <a:solidFill>
                            <a:srgbClr val="000000"/>
                          </a:solidFill>
                          <a:latin typeface="+mn-lt"/>
                        </a:rPr>
                        <a:t>Otimização baseada em dados</a:t>
                      </a:r>
                      <a:endParaRPr lang="en-GB" sz="2000" u="none" strike="noStrike" cap="none" noProof="0" dirty="0">
                        <a:solidFill>
                          <a:srgbClr val="000000"/>
                        </a:solidFill>
                        <a:latin typeface="+mn-lt"/>
                      </a:endParaRPr>
                    </a:p>
                  </a:txBody>
                  <a:tcPr anchor="ctr"/>
                </a:tc>
                <a:extLst>
                  <a:ext uri="{0D108BD9-81ED-4DB2-BD59-A6C34878D82A}">
                    <a16:rowId xmlns:a16="http://schemas.microsoft.com/office/drawing/2014/main" val="4057794235"/>
                  </a:ext>
                </a:extLst>
              </a:tr>
              <a:tr h="1039660">
                <a:tc>
                  <a:txBody>
                    <a:bodyPr/>
                    <a:lstStyle/>
                    <a:p>
                      <a:pPr lvl="0" algn="ctr" latinLnBrk="0">
                        <a:buNone/>
                      </a:pPr>
                      <a:r>
                        <a:rPr lang="en-GB" sz="2000" b="1" i="0" u="none" strike="noStrike" baseline="0" noProof="0" dirty="0">
                          <a:solidFill>
                            <a:srgbClr val="000000"/>
                          </a:solidFill>
                          <a:latin typeface="+mn-lt"/>
                          <a:hlinkClick r:id="rId4"/>
                        </a:rPr>
                        <a:t>Loop</a:t>
                      </a:r>
                      <a:endParaRPr lang="en-GB" sz="2000" b="1" i="0" u="none" strike="noStrike" baseline="0" noProof="0" dirty="0">
                        <a:solidFill>
                          <a:srgbClr val="000000"/>
                        </a:solidFill>
                        <a:latin typeface="+mn-lt"/>
                      </a:endParaRPr>
                    </a:p>
                    <a:p>
                      <a:pPr lvl="0" algn="ctr" latinLnBrk="0">
                        <a:buNone/>
                      </a:pPr>
                      <a:r>
                        <a:rPr lang="en-GB" sz="2000" b="1" i="0" u="none" strike="noStrike" baseline="0" noProof="0" dirty="0">
                          <a:solidFill>
                            <a:srgbClr val="000000"/>
                          </a:solidFill>
                          <a:latin typeface="+mn-lt"/>
                        </a:rPr>
                        <a:t>(Reino Unido)</a:t>
                      </a:r>
                      <a:endParaRPr lang="en-GB" sz="2000" noProof="0" dirty="0">
                        <a:latin typeface="+mn-lt"/>
                      </a:endParaRPr>
                    </a:p>
                  </a:txBody>
                  <a:tcPr anchor="ctr"/>
                </a:tc>
                <a:tc>
                  <a:txBody>
                    <a:bodyPr/>
                    <a:lstStyle/>
                    <a:p>
                      <a:pPr marL="342900" lvl="0" indent="-342900" algn="l" latinLnBrk="0">
                        <a:buFont typeface="Arial" panose="020B0604020202020204" pitchFamily="34" charset="0"/>
                        <a:buChar char="•"/>
                      </a:pPr>
                      <a:r>
                        <a:rPr lang="en-GB" sz="2000" b="0" i="0" u="none" strike="noStrike" cap="none" noProof="0" dirty="0">
                          <a:solidFill>
                            <a:srgbClr val="000000"/>
                          </a:solidFill>
                          <a:latin typeface="+mn-lt"/>
                        </a:rPr>
                        <a:t>Monitorização energética abrangente</a:t>
                      </a:r>
                    </a:p>
                    <a:p>
                      <a:pPr marL="342900" lvl="0" indent="-342900" algn="l" latinLnBrk="0">
                        <a:buFont typeface="Arial" panose="020B0604020202020204" pitchFamily="34" charset="0"/>
                        <a:buChar char="•"/>
                      </a:pPr>
                      <a:r>
                        <a:rPr lang="en-GB" sz="2000" b="0" i="0" u="none" strike="noStrike" cap="none" noProof="0" dirty="0">
                          <a:solidFill>
                            <a:srgbClr val="000000"/>
                          </a:solidFill>
                          <a:latin typeface="+mn-lt"/>
                        </a:rPr>
                        <a:t>Acesso inteligente aos dados</a:t>
                      </a:r>
                    </a:p>
                  </a:txBody>
                  <a:tcPr anchor="ctr"/>
                </a:tc>
                <a:tc>
                  <a:txBody>
                    <a:bodyPr/>
                    <a:lstStyle/>
                    <a:p>
                      <a:pPr marL="342900" indent="-342900" algn="l" latinLnBrk="0">
                        <a:buFont typeface="Arial"/>
                        <a:buChar char="•"/>
                      </a:pPr>
                      <a:r>
                        <a:rPr lang="en-GB" sz="2000" b="0" i="0" u="none" strike="noStrike" cap="none" noProof="0" dirty="0">
                          <a:solidFill>
                            <a:srgbClr val="000000"/>
                          </a:solidFill>
                          <a:latin typeface="+mn-lt"/>
                        </a:rPr>
                        <a:t>Informações sobre o consumo</a:t>
                      </a:r>
                      <a:endParaRPr lang="en-GB" sz="2000" u="none" strike="noStrike" cap="none" noProof="0" dirty="0">
                        <a:solidFill>
                          <a:srgbClr val="000000"/>
                        </a:solidFill>
                        <a:latin typeface="+mn-lt"/>
                      </a:endParaRPr>
                    </a:p>
                  </a:txBody>
                  <a:tcPr anchor="ctr"/>
                </a:tc>
                <a:tc>
                  <a:txBody>
                    <a:bodyPr/>
                    <a:lstStyle/>
                    <a:p>
                      <a:pPr marL="342900" indent="-342900" algn="l" latinLnBrk="0">
                        <a:buFont typeface="Arial"/>
                        <a:buChar char="•"/>
                      </a:pPr>
                      <a:r>
                        <a:rPr lang="en-GB" sz="2000" b="0" i="0" u="none" strike="noStrike" cap="none" noProof="0" dirty="0">
                          <a:solidFill>
                            <a:srgbClr val="000000"/>
                          </a:solidFill>
                          <a:latin typeface="+mn-lt"/>
                        </a:rPr>
                        <a:t>Orientação prática para flexibilidade</a:t>
                      </a:r>
                      <a:endParaRPr lang="en-GB" sz="2000" u="none" strike="noStrike" cap="none" noProof="0" dirty="0">
                        <a:solidFill>
                          <a:srgbClr val="000000"/>
                        </a:solidFill>
                        <a:latin typeface="+mn-lt"/>
                      </a:endParaRPr>
                    </a:p>
                  </a:txBody>
                  <a:tcPr anchor="ctr"/>
                </a:tc>
                <a:extLst>
                  <a:ext uri="{0D108BD9-81ED-4DB2-BD59-A6C34878D82A}">
                    <a16:rowId xmlns:a16="http://schemas.microsoft.com/office/drawing/2014/main" val="192137070"/>
                  </a:ext>
                </a:extLst>
              </a:tr>
              <a:tr h="1982680">
                <a:tc>
                  <a:txBody>
                    <a:bodyPr/>
                    <a:lstStyle/>
                    <a:p>
                      <a:pPr lvl="0" algn="ctr" latinLnBrk="0">
                        <a:buNone/>
                      </a:pPr>
                      <a:r>
                        <a:rPr lang="en-GB" sz="2000" b="1" i="0" u="none" strike="noStrike" baseline="0" noProof="0" dirty="0" err="1">
                          <a:solidFill>
                            <a:srgbClr val="000000"/>
                          </a:solidFill>
                          <a:latin typeface="+mn-lt"/>
                          <a:hlinkClick r:id="rId5"/>
                        </a:rPr>
                        <a:t>Tibber</a:t>
                      </a:r>
                      <a:endParaRPr lang="en-GB" sz="2000" b="1" i="0" u="none" strike="noStrike" baseline="0" noProof="0" dirty="0">
                        <a:solidFill>
                          <a:srgbClr val="000000"/>
                        </a:solidFill>
                        <a:latin typeface="+mn-lt"/>
                      </a:endParaRPr>
                    </a:p>
                    <a:p>
                      <a:pPr lvl="0" algn="ctr" latinLnBrk="0">
                        <a:buNone/>
                      </a:pPr>
                      <a:r>
                        <a:rPr lang="en-GB" sz="2000" b="1" i="0" u="none" strike="noStrike" baseline="0" noProof="0" dirty="0">
                          <a:solidFill>
                            <a:srgbClr val="000000"/>
                          </a:solidFill>
                          <a:latin typeface="+mn-lt"/>
                        </a:rPr>
                        <a:t>(Suécia, Noruega, Alemanha, Países Baixos)</a:t>
                      </a:r>
                      <a:endParaRPr lang="en-GB" sz="2000" noProof="0" dirty="0">
                        <a:latin typeface="+mn-lt"/>
                      </a:endParaRPr>
                    </a:p>
                  </a:txBody>
                  <a:tcPr anchor="ctr"/>
                </a:tc>
                <a:tc>
                  <a:txBody>
                    <a:bodyPr/>
                    <a:lstStyle/>
                    <a:p>
                      <a:pPr marL="342900" indent="-342900" algn="l" latinLnBrk="0">
                        <a:buFont typeface="Arial"/>
                        <a:buChar char="•"/>
                      </a:pPr>
                      <a:r>
                        <a:rPr lang="en-GB" sz="2000" b="0" i="0" u="none" strike="noStrike" cap="none" noProof="0" dirty="0">
                          <a:solidFill>
                            <a:srgbClr val="000000"/>
                          </a:solidFill>
                          <a:latin typeface="+mn-lt"/>
                        </a:rPr>
                        <a:t>Aquisição dinâmica de energia</a:t>
                      </a:r>
                    </a:p>
                    <a:p>
                      <a:pPr marL="342900" lvl="0" indent="-342900" algn="l" latinLnBrk="0">
                        <a:buFont typeface="Arial"/>
                        <a:buChar char="•"/>
                      </a:pPr>
                      <a:r>
                        <a:rPr lang="en-GB" sz="2000" b="0" i="0" u="none" strike="noStrike" cap="none" noProof="0" dirty="0">
                          <a:solidFill>
                            <a:srgbClr val="000000"/>
                          </a:solidFill>
                          <a:latin typeface="+mn-lt"/>
                        </a:rPr>
                        <a:t>Gestão do consumo em tempo real</a:t>
                      </a:r>
                    </a:p>
                  </a:txBody>
                  <a:tcPr anchor="ctr"/>
                </a:tc>
                <a:tc>
                  <a:txBody>
                    <a:bodyPr/>
                    <a:lstStyle/>
                    <a:p>
                      <a:pPr marL="342900" indent="-342900" algn="l" latinLnBrk="0">
                        <a:buFont typeface="Arial"/>
                        <a:buChar char="•"/>
                      </a:pPr>
                      <a:r>
                        <a:rPr lang="en-GB" sz="2000" b="0" i="0" u="none" strike="noStrike" cap="none" noProof="0" dirty="0">
                          <a:solidFill>
                            <a:srgbClr val="000000"/>
                          </a:solidFill>
                          <a:latin typeface="+mn-lt"/>
                        </a:rPr>
                        <a:t>Transferência de carga e redução de custos</a:t>
                      </a:r>
                    </a:p>
                    <a:p>
                      <a:pPr marL="342900" lvl="0" indent="-342900" algn="l" latinLnBrk="0">
                        <a:buFont typeface="Arial"/>
                        <a:buChar char="•"/>
                      </a:pPr>
                      <a:r>
                        <a:rPr lang="en-GB" sz="2000" b="0" i="0" u="none" strike="noStrike" cap="none" noProof="0" dirty="0">
                          <a:solidFill>
                            <a:srgbClr val="000000"/>
                          </a:solidFill>
                          <a:latin typeface="+mn-lt"/>
                        </a:rPr>
                        <a:t>Maior sustentabilidade</a:t>
                      </a:r>
                    </a:p>
                    <a:p>
                      <a:pPr marL="342900" lvl="0" indent="-342900" algn="l" latinLnBrk="0">
                        <a:buFont typeface="Arial"/>
                        <a:buChar char="•"/>
                      </a:pPr>
                      <a:endParaRPr lang="en-GB" sz="2000" b="0" i="0" u="none" strike="noStrike" cap="none" noProof="0" dirty="0">
                        <a:solidFill>
                          <a:srgbClr val="000000"/>
                        </a:solidFill>
                        <a:latin typeface="+mn-lt"/>
                      </a:endParaRPr>
                    </a:p>
                  </a:txBody>
                  <a:tcPr anchor="ctr"/>
                </a:tc>
                <a:tc>
                  <a:txBody>
                    <a:bodyPr/>
                    <a:lstStyle/>
                    <a:p>
                      <a:pPr marL="342900" indent="-342900" algn="l" latinLnBrk="0">
                        <a:buFont typeface="Arial"/>
                        <a:buChar char="•"/>
                      </a:pPr>
                      <a:r>
                        <a:rPr lang="en-GB" sz="2000" b="0" i="0" u="none" strike="noStrike" cap="none" noProof="0" dirty="0">
                          <a:solidFill>
                            <a:srgbClr val="000000"/>
                          </a:solidFill>
                          <a:latin typeface="+mn-lt"/>
                        </a:rPr>
                        <a:t>Tomada de decisões energéticas otimizada</a:t>
                      </a:r>
                      <a:endParaRPr lang="en-GB" sz="2000" u="none" strike="noStrike" cap="none" noProof="0" dirty="0">
                        <a:solidFill>
                          <a:srgbClr val="000000"/>
                        </a:solidFill>
                        <a:latin typeface="+mn-lt"/>
                      </a:endParaRPr>
                    </a:p>
                  </a:txBody>
                  <a:tcPr anchor="ctr"/>
                </a:tc>
                <a:extLst>
                  <a:ext uri="{0D108BD9-81ED-4DB2-BD59-A6C34878D82A}">
                    <a16:rowId xmlns:a16="http://schemas.microsoft.com/office/drawing/2014/main" val="353600444"/>
                  </a:ext>
                </a:extLst>
              </a:tr>
            </a:tbl>
          </a:graphicData>
        </a:graphic>
      </p:graphicFrame>
    </p:spTree>
    <p:extLst>
      <p:ext uri="{BB962C8B-B14F-4D97-AF65-F5344CB8AC3E}">
        <p14:creationId xmlns:p14="http://schemas.microsoft.com/office/powerpoint/2010/main" val="1436230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40B598-3C59-58D5-BCCF-5F94FB98C3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092056-2B8A-4A37-608D-7D1423BB9147}"/>
              </a:ext>
            </a:extLst>
          </p:cNvPr>
          <p:cNvSpPr>
            <a:spLocks noGrp="1"/>
          </p:cNvSpPr>
          <p:nvPr>
            <p:ph type="title" idx="4294967295"/>
          </p:nvPr>
        </p:nvSpPr>
        <p:spPr>
          <a:xfrm>
            <a:off x="391160" y="822325"/>
            <a:ext cx="10515600" cy="1325563"/>
          </a:xfrm>
          <a:prstGeom prst="rect">
            <a:avLst/>
          </a:prstGeom>
        </p:spPr>
        <p:txBody>
          <a:bodyPr/>
          <a:lstStyle/>
          <a:p>
            <a:pPr rtl="0" eaLnBrk="1" latinLnBrk="0" hangingPunct="1"/>
            <a:r>
              <a:rPr lang="pt-PT" sz="2800" b="1" kern="1200" noProof="1">
                <a:solidFill>
                  <a:srgbClr val="FFFFFF"/>
                </a:solidFill>
                <a:effectLst/>
                <a:latin typeface="Calibri" panose="020F0502020204030204" pitchFamily="34" charset="0"/>
                <a:ea typeface="Public Sans"/>
                <a:cs typeface="Public Sans"/>
              </a:rPr>
              <a:t>4. O papel das calculadoras de renovação e energia solar - Introdução</a:t>
            </a:r>
            <a:endParaRPr lang="pt-PT" noProof="1">
              <a:effectLst/>
            </a:endParaRPr>
          </a:p>
          <a:p>
            <a:endParaRPr lang="pt-PT" noProof="1"/>
          </a:p>
        </p:txBody>
      </p:sp>
      <p:sp>
        <p:nvSpPr>
          <p:cNvPr id="4" name="TextBox 3">
            <a:extLst>
              <a:ext uri="{FF2B5EF4-FFF2-40B4-BE49-F238E27FC236}">
                <a16:creationId xmlns:a16="http://schemas.microsoft.com/office/drawing/2014/main" id="{03AC321A-ECC1-6F77-28D3-B93794C698A1}"/>
              </a:ext>
            </a:extLst>
          </p:cNvPr>
          <p:cNvSpPr txBox="1"/>
          <p:nvPr/>
        </p:nvSpPr>
        <p:spPr>
          <a:xfrm>
            <a:off x="764089" y="3181611"/>
            <a:ext cx="10797434" cy="2308324"/>
          </a:xfrm>
          <a:prstGeom prst="rect">
            <a:avLst/>
          </a:prstGeom>
          <a:noFill/>
        </p:spPr>
        <p:txBody>
          <a:bodyPr wrap="square" lIns="91440" tIns="45720" rIns="91440" bIns="45720" rtlCol="0" anchor="t">
            <a:spAutoFit/>
          </a:bodyPr>
          <a:lstStyle/>
          <a:p>
            <a:pPr algn="ctr" latinLnBrk="0"/>
            <a:r>
              <a:rPr lang="en-US" sz="4800" i="1" dirty="0">
                <a:solidFill>
                  <a:schemeClr val="accent2"/>
                </a:solidFill>
              </a:rPr>
              <a:t>Como é que as calculadoras de renovação e energia solar apoiam as decisões de poupança de energia?</a:t>
            </a:r>
          </a:p>
          <a:p>
            <a:pPr algn="ctr" latinLnBrk="0"/>
            <a:endParaRPr lang="en-US" sz="4800" i="1" dirty="0">
              <a:solidFill>
                <a:schemeClr val="accent2"/>
              </a:solidFill>
            </a:endParaRPr>
          </a:p>
        </p:txBody>
      </p:sp>
    </p:spTree>
    <p:extLst>
      <p:ext uri="{BB962C8B-B14F-4D97-AF65-F5344CB8AC3E}">
        <p14:creationId xmlns:p14="http://schemas.microsoft.com/office/powerpoint/2010/main" val="1175900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88971A-92A2-1549-E68D-21610F539B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5A74F0-1B3B-FCB0-A1DC-6630ACEBD9AC}"/>
              </a:ext>
            </a:extLst>
          </p:cNvPr>
          <p:cNvSpPr>
            <a:spLocks noGrp="1"/>
          </p:cNvSpPr>
          <p:nvPr>
            <p:ph type="title" idx="4294967295"/>
          </p:nvPr>
        </p:nvSpPr>
        <p:spPr>
          <a:xfrm>
            <a:off x="543560" y="730885"/>
            <a:ext cx="10515600" cy="1325563"/>
          </a:xfrm>
          <a:prstGeom prst="rect">
            <a:avLst/>
          </a:prstGeom>
        </p:spPr>
        <p:txBody>
          <a:bodyPr/>
          <a:lstStyle/>
          <a:p>
            <a:pPr rtl="0" eaLnBrk="1" latinLnBrk="0" hangingPunct="1"/>
            <a:r>
              <a:rPr lang="pt-PT" sz="2800" b="1" kern="1200" noProof="1">
                <a:solidFill>
                  <a:srgbClr val="FFFFFF"/>
                </a:solidFill>
                <a:effectLst/>
                <a:latin typeface="Calibri" panose="020F0502020204030204" pitchFamily="34" charset="0"/>
                <a:ea typeface="Public Sans"/>
                <a:cs typeface="Public Sans"/>
              </a:rPr>
              <a:t>4. O papel da renovação e das calculadoras solares</a:t>
            </a:r>
            <a:endParaRPr lang="pt-PT" noProof="1">
              <a:effectLst/>
            </a:endParaRPr>
          </a:p>
          <a:p>
            <a:endParaRPr lang="pt-PT" noProof="1"/>
          </a:p>
        </p:txBody>
      </p:sp>
      <p:sp>
        <p:nvSpPr>
          <p:cNvPr id="4" name="TextBox 3">
            <a:extLst>
              <a:ext uri="{FF2B5EF4-FFF2-40B4-BE49-F238E27FC236}">
                <a16:creationId xmlns:a16="http://schemas.microsoft.com/office/drawing/2014/main" id="{B86F7BA3-B558-E7EE-49BC-1EDCDFCA81CE}"/>
              </a:ext>
            </a:extLst>
          </p:cNvPr>
          <p:cNvSpPr txBox="1"/>
          <p:nvPr/>
        </p:nvSpPr>
        <p:spPr>
          <a:xfrm>
            <a:off x="5962389" y="3429000"/>
            <a:ext cx="5551503" cy="1938992"/>
          </a:xfrm>
          <a:prstGeom prst="rect">
            <a:avLst/>
          </a:prstGeom>
          <a:noFill/>
        </p:spPr>
        <p:txBody>
          <a:bodyPr wrap="square" rtlCol="0">
            <a:spAutoFit/>
          </a:bodyPr>
          <a:lstStyle/>
          <a:p>
            <a:pPr latinLnBrk="0"/>
            <a:r>
              <a:rPr lang="en-GB" sz="2400" dirty="0">
                <a:sym typeface="Public Sans"/>
              </a:rPr>
              <a:t>As calculadoras solares </a:t>
            </a:r>
            <a:r>
              <a:rPr lang="en-GB" sz="2400" noProof="0" dirty="0">
                <a:sym typeface="Public Sans"/>
              </a:rPr>
              <a:t>fornecem planos de renovação personalizados, ajuda financeira e informações baseadas em dados para otimizar a eficiência energética e os investimentos em energias renováveis.</a:t>
            </a:r>
            <a:endParaRPr lang="en-GB" sz="2400" noProof="0" dirty="0"/>
          </a:p>
        </p:txBody>
      </p:sp>
      <p:pic>
        <p:nvPicPr>
          <p:cNvPr id="7" name="Picture 6">
            <a:extLst>
              <a:ext uri="{FF2B5EF4-FFF2-40B4-BE49-F238E27FC236}">
                <a16:creationId xmlns:a16="http://schemas.microsoft.com/office/drawing/2014/main" id="{A242E058-45DD-A83E-4DFD-03D10C1C64A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769" y="2766662"/>
            <a:ext cx="5415995" cy="3050388"/>
          </a:xfrm>
          <a:prstGeom prst="rect">
            <a:avLst/>
          </a:prstGeom>
        </p:spPr>
      </p:pic>
    </p:spTree>
    <p:extLst>
      <p:ext uri="{BB962C8B-B14F-4D97-AF65-F5344CB8AC3E}">
        <p14:creationId xmlns:p14="http://schemas.microsoft.com/office/powerpoint/2010/main" val="4895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DA62AB-C88A-2D97-B1F4-B70D7C654733}"/>
              </a:ext>
            </a:extLst>
          </p:cNvPr>
          <p:cNvSpPr>
            <a:spLocks noGrp="1"/>
          </p:cNvSpPr>
          <p:nvPr>
            <p:ph type="title" idx="4294967295"/>
          </p:nvPr>
        </p:nvSpPr>
        <p:spPr>
          <a:xfrm flipV="1">
            <a:off x="756920" y="-1564640"/>
            <a:ext cx="259080" cy="253365"/>
          </a:xfrm>
          <a:prstGeom prst="rect">
            <a:avLst/>
          </a:prstGeom>
        </p:spPr>
        <p:txBody>
          <a:bodyPr/>
          <a:lstStyle/>
          <a:p>
            <a:r>
              <a:rPr lang="pt-PT" noProof="1"/>
              <a:t>Ferramentas: calculadoras de renovação e energia solar</a:t>
            </a:r>
          </a:p>
        </p:txBody>
      </p:sp>
      <p:graphicFrame>
        <p:nvGraphicFramePr>
          <p:cNvPr id="2" name="Table 1" descr="Uma tabela com quatro linhas e quatro colunas. Tal como anteriormente, as células contêm vários pontos, pelo que serão numeradas aqui. A primeira linha é idêntica às tabelas anteriores: 1. Ferramenta. 2. Serviço. 3. Benefícios para uma comunidade energética. 4. Como é que esta ferramenta pode apoiar uma comunidade energética?&#13;&#10;Primeira linha de dados: 1. Effy (França). 2. Simulação de projetos e estudo personalizado, soluções integradas de renovação, acesso a ajudas e prémios. 3. Renovação económica, soluções personalizadas para diversos edifícios. 4. Acesso a subsídios.&#13;&#10;Segunda linha de dados. 1. MaPrimeRénov (França). 2. Auxílio à renovação financiado pelo governo francês, verificação de elegibilidade e assistência na candidatura. 3. Apoio financeiro para a eficiência energética. 4. Redução do risco no investimento.&#13;&#10;Terceira linha de dados. 1. Energy Saving Trust – Ferramentas e calculadoras de energia (Reino Unido). 2. Conselhos para melhorias energéticas, calculadoras energéticas abrangentes. 3. Avaliação holística da energia doméstica. 4. Planeamento de renovação baseado em dados, recomendações exequíveis.&#13;&#10;&#13;&#10;&#13;&#10;">
            <a:extLst>
              <a:ext uri="{FF2B5EF4-FFF2-40B4-BE49-F238E27FC236}">
                <a16:creationId xmlns:a16="http://schemas.microsoft.com/office/drawing/2014/main" id="{22012A37-31DF-3643-5425-F2854B5528A3}"/>
              </a:ext>
            </a:extLst>
          </p:cNvPr>
          <p:cNvGraphicFramePr>
            <a:graphicFrameLocks noGrp="1"/>
          </p:cNvGraphicFramePr>
          <p:nvPr>
            <p:extLst>
              <p:ext uri="{D42A27DB-BD31-4B8C-83A1-F6EECF244321}">
                <p14:modId xmlns:p14="http://schemas.microsoft.com/office/powerpoint/2010/main" val="4237611538"/>
              </p:ext>
            </p:extLst>
          </p:nvPr>
        </p:nvGraphicFramePr>
        <p:xfrm>
          <a:off x="421709" y="353763"/>
          <a:ext cx="11348581" cy="6049199"/>
        </p:xfrm>
        <a:graphic>
          <a:graphicData uri="http://schemas.openxmlformats.org/drawingml/2006/table">
            <a:tbl>
              <a:tblPr firstRow="1" firstCol="1" bandRow="1">
                <a:tableStyleId>{3B4B98B0-60AC-42C2-AFA5-B58CD77FA1E5}</a:tableStyleId>
              </a:tblPr>
              <a:tblGrid>
                <a:gridCol w="2308965">
                  <a:extLst>
                    <a:ext uri="{9D8B030D-6E8A-4147-A177-3AD203B41FA5}">
                      <a16:colId xmlns:a16="http://schemas.microsoft.com/office/drawing/2014/main" val="1956655456"/>
                    </a:ext>
                  </a:extLst>
                </a:gridCol>
                <a:gridCol w="3365326">
                  <a:extLst>
                    <a:ext uri="{9D8B030D-6E8A-4147-A177-3AD203B41FA5}">
                      <a16:colId xmlns:a16="http://schemas.microsoft.com/office/drawing/2014/main" val="3114145817"/>
                    </a:ext>
                  </a:extLst>
                </a:gridCol>
                <a:gridCol w="2837145">
                  <a:extLst>
                    <a:ext uri="{9D8B030D-6E8A-4147-A177-3AD203B41FA5}">
                      <a16:colId xmlns:a16="http://schemas.microsoft.com/office/drawing/2014/main" val="1035212580"/>
                    </a:ext>
                  </a:extLst>
                </a:gridCol>
                <a:gridCol w="2837145">
                  <a:extLst>
                    <a:ext uri="{9D8B030D-6E8A-4147-A177-3AD203B41FA5}">
                      <a16:colId xmlns:a16="http://schemas.microsoft.com/office/drawing/2014/main" val="1964108697"/>
                    </a:ext>
                  </a:extLst>
                </a:gridCol>
              </a:tblGrid>
              <a:tr h="904566">
                <a:tc>
                  <a:txBody>
                    <a:bodyPr/>
                    <a:lstStyle/>
                    <a:p>
                      <a:pPr algn="ctr" latinLnBrk="0"/>
                      <a:r>
                        <a:rPr lang="en-GB" sz="1600" dirty="0">
                          <a:latin typeface="+mn-lt"/>
                        </a:rPr>
                        <a:t>Ferramenta</a:t>
                      </a:r>
                    </a:p>
                  </a:txBody>
                  <a:tcPr anchor="ctr"/>
                </a:tc>
                <a:tc>
                  <a:txBody>
                    <a:bodyPr/>
                    <a:lstStyle/>
                    <a:p>
                      <a:pPr algn="ctr" latinLnBrk="0"/>
                      <a:r>
                        <a:rPr lang="en-GB" sz="1600" dirty="0">
                          <a:latin typeface="+mn-lt"/>
                        </a:rPr>
                        <a:t>Serviço</a:t>
                      </a:r>
                    </a:p>
                  </a:txBody>
                  <a:tcPr anchor="ctr"/>
                </a:tc>
                <a:tc>
                  <a:txBody>
                    <a:bodyPr/>
                    <a:lstStyle/>
                    <a:p>
                      <a:pPr algn="ctr" latinLnBrk="0"/>
                      <a:r>
                        <a:rPr lang="en-GB" sz="1600" dirty="0">
                          <a:latin typeface="+mn-lt"/>
                        </a:rPr>
                        <a:t>Benefícios para uma comunidade energética</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noProof="0" dirty="0">
                          <a:latin typeface="+mn-lt"/>
                        </a:rPr>
                        <a:t>Como esta ferramenta pode apoiar uma comunidade energética</a:t>
                      </a:r>
                      <a:r>
                        <a:rPr lang="en-GB" sz="1600" dirty="0">
                          <a:latin typeface="+mn-lt"/>
                        </a:rPr>
                        <a:t>?</a:t>
                      </a:r>
                    </a:p>
                  </a:txBody>
                  <a:tcPr anchor="ctr"/>
                </a:tc>
                <a:extLst>
                  <a:ext uri="{0D108BD9-81ED-4DB2-BD59-A6C34878D82A}">
                    <a16:rowId xmlns:a16="http://schemas.microsoft.com/office/drawing/2014/main" val="3341151641"/>
                  </a:ext>
                </a:extLst>
              </a:tr>
              <a:tr h="1809137">
                <a:tc>
                  <a:txBody>
                    <a:bodyPr/>
                    <a:lstStyle/>
                    <a:p>
                      <a:pPr lvl="0" algn="ctr" latinLnBrk="0">
                        <a:buNone/>
                      </a:pPr>
                      <a:r>
                        <a:rPr lang="en-GB" sz="1600" b="1" i="0" u="none" strike="noStrike" baseline="0" noProof="0" dirty="0">
                          <a:solidFill>
                            <a:srgbClr val="000000"/>
                          </a:solidFill>
                          <a:latin typeface="+mn-lt"/>
                          <a:hlinkClick r:id="rId3"/>
                        </a:rPr>
                        <a:t>Effy </a:t>
                      </a:r>
                      <a:endParaRPr lang="en-GB" sz="1600" b="1" i="0" u="none" strike="noStrike" baseline="0" noProof="0" dirty="0">
                        <a:solidFill>
                          <a:srgbClr val="000000"/>
                        </a:solidFill>
                        <a:latin typeface="+mn-lt"/>
                      </a:endParaRPr>
                    </a:p>
                    <a:p>
                      <a:pPr lvl="0" algn="ctr" latinLnBrk="0">
                        <a:buNone/>
                      </a:pPr>
                      <a:r>
                        <a:rPr lang="en-GB" sz="1600" b="1" i="0" u="none" strike="noStrike" baseline="0" noProof="0" dirty="0">
                          <a:solidFill>
                            <a:srgbClr val="000000"/>
                          </a:solidFill>
                          <a:latin typeface="+mn-lt"/>
                        </a:rPr>
                        <a:t>(França)</a:t>
                      </a:r>
                      <a:r>
                        <a:rPr lang="en-GB" sz="1600" b="0" i="0" u="none" strike="noStrike" baseline="0" noProof="0" dirty="0">
                          <a:solidFill>
                            <a:srgbClr val="000000"/>
                          </a:solidFill>
                          <a:latin typeface="+mn-lt"/>
                        </a:rPr>
                        <a:t> </a:t>
                      </a:r>
                      <a:endParaRPr lang="en-GB" sz="1600" dirty="0">
                        <a:latin typeface="+mn-lt"/>
                      </a:endParaRPr>
                    </a:p>
                  </a:txBody>
                  <a:tcPr anchor="ctr"/>
                </a:tc>
                <a:tc>
                  <a:txBody>
                    <a:bodyPr/>
                    <a:lstStyle/>
                    <a:p>
                      <a:pPr marL="342900" indent="-342900" algn="l" latinLnBrk="0">
                        <a:buFont typeface="Arial"/>
                        <a:buChar char="•"/>
                      </a:pPr>
                      <a:r>
                        <a:rPr lang="en-GB" sz="1600" b="0" i="0" u="none" strike="noStrike" noProof="0" dirty="0">
                          <a:latin typeface="+mn-lt"/>
                        </a:rPr>
                        <a:t>Simulação de projetos e estudo personalizado</a:t>
                      </a:r>
                    </a:p>
                    <a:p>
                      <a:pPr marL="342900" lvl="0" indent="-342900" algn="l" latinLnBrk="0">
                        <a:buFont typeface="Arial"/>
                        <a:buChar char="•"/>
                      </a:pPr>
                      <a:r>
                        <a:rPr lang="en-GB" sz="1600" b="0" i="0" u="none" strike="noStrike" noProof="0" dirty="0">
                          <a:latin typeface="+mn-lt"/>
                        </a:rPr>
                        <a:t>Soluções integradas de renovação</a:t>
                      </a:r>
                    </a:p>
                    <a:p>
                      <a:pPr marL="342900" lvl="0" indent="-342900" algn="l" latinLnBrk="0">
                        <a:buFont typeface="Arial"/>
                        <a:buChar char="•"/>
                      </a:pPr>
                      <a:r>
                        <a:rPr lang="en-GB" sz="1600" b="0" i="0" u="none" strike="noStrike" noProof="0" dirty="0">
                          <a:latin typeface="+mn-lt"/>
                        </a:rPr>
                        <a:t>Acesso a ajudas e subsídios</a:t>
                      </a:r>
                    </a:p>
                  </a:txBody>
                  <a:tcPr anchor="ctr"/>
                </a:tc>
                <a:tc>
                  <a:txBody>
                    <a:bodyPr/>
                    <a:lstStyle/>
                    <a:p>
                      <a:pPr marL="342900" lvl="0" indent="-342900" algn="l" latinLnBrk="0">
                        <a:buFont typeface="Arial"/>
                        <a:buChar char="•"/>
                      </a:pPr>
                      <a:r>
                        <a:rPr lang="en-GB" sz="1600" b="0" i="0" u="none" strike="noStrike" cap="none" noProof="0" dirty="0">
                          <a:solidFill>
                            <a:srgbClr val="000000"/>
                          </a:solidFill>
                          <a:latin typeface="+mn-lt"/>
                        </a:rPr>
                        <a:t>Renovação económica</a:t>
                      </a:r>
                    </a:p>
                    <a:p>
                      <a:pPr marL="342900" lvl="0" indent="-342900" algn="l" latinLnBrk="0">
                        <a:buFont typeface="Arial"/>
                        <a:buChar char="•"/>
                      </a:pPr>
                      <a:r>
                        <a:rPr lang="en-GB" sz="1600" b="0" i="0" u="none" strike="noStrike" cap="none" noProof="0" dirty="0">
                          <a:solidFill>
                            <a:srgbClr val="000000"/>
                          </a:solidFill>
                          <a:latin typeface="+mn-lt"/>
                        </a:rPr>
                        <a:t>Soluções personalizadas para diversos tipos de edifícios</a:t>
                      </a:r>
                    </a:p>
                  </a:txBody>
                  <a:tcPr anchor="ctr"/>
                </a:tc>
                <a:tc>
                  <a:txBody>
                    <a:bodyPr/>
                    <a:lstStyle/>
                    <a:p>
                      <a:pPr marL="342900" indent="-342900" algn="l" latinLnBrk="0">
                        <a:buFont typeface="Arial"/>
                        <a:buChar char="•"/>
                      </a:pPr>
                      <a:r>
                        <a:rPr lang="en-GB" sz="1600" b="0" i="0" u="none" strike="noStrike" cap="none" noProof="0" dirty="0">
                          <a:solidFill>
                            <a:srgbClr val="000000"/>
                          </a:solidFill>
                          <a:latin typeface="+mn-lt"/>
                        </a:rPr>
                        <a:t>Acesso a subsídios</a:t>
                      </a:r>
                    </a:p>
                  </a:txBody>
                  <a:tcPr anchor="ctr"/>
                </a:tc>
                <a:extLst>
                  <a:ext uri="{0D108BD9-81ED-4DB2-BD59-A6C34878D82A}">
                    <a16:rowId xmlns:a16="http://schemas.microsoft.com/office/drawing/2014/main" val="4057794235"/>
                  </a:ext>
                </a:extLst>
              </a:tr>
              <a:tr h="1324352">
                <a:tc>
                  <a:txBody>
                    <a:bodyPr/>
                    <a:lstStyle/>
                    <a:p>
                      <a:pPr lvl="0" algn="ctr" latinLnBrk="0">
                        <a:buNone/>
                      </a:pPr>
                      <a:r>
                        <a:rPr lang="en-GB" sz="1600" b="1" i="0" u="none" strike="noStrike" baseline="0" noProof="0" dirty="0">
                          <a:solidFill>
                            <a:srgbClr val="000000"/>
                          </a:solidFill>
                          <a:latin typeface="+mn-lt"/>
                          <a:hlinkClick r:id="rId4"/>
                        </a:rPr>
                        <a:t>MaPrimeRénov</a:t>
                      </a:r>
                      <a:endParaRPr lang="en-GB" sz="1600" b="1" i="0" u="none" strike="noStrike" baseline="0" noProof="0" dirty="0">
                        <a:solidFill>
                          <a:srgbClr val="000000"/>
                        </a:solidFill>
                        <a:latin typeface="+mn-lt"/>
                      </a:endParaRPr>
                    </a:p>
                    <a:p>
                      <a:pPr lvl="0" algn="ctr" latinLnBrk="0">
                        <a:buNone/>
                      </a:pPr>
                      <a:r>
                        <a:rPr lang="en-GB" sz="1600" b="1" i="0" u="none" strike="noStrike" baseline="0" noProof="0" dirty="0">
                          <a:solidFill>
                            <a:srgbClr val="000000"/>
                          </a:solidFill>
                          <a:latin typeface="+mn-lt"/>
                        </a:rPr>
                        <a:t>(França) </a:t>
                      </a:r>
                      <a:endParaRPr lang="en-GB" sz="1600" b="1" dirty="0">
                        <a:latin typeface="+mn-lt"/>
                      </a:endParaRPr>
                    </a:p>
                  </a:txBody>
                  <a:tcPr anchor="ctr"/>
                </a:tc>
                <a:tc>
                  <a:txBody>
                    <a:bodyPr/>
                    <a:lstStyle/>
                    <a:p>
                      <a:pPr marL="342900" lvl="0" indent="-342900" algn="l" latinLnBrk="0">
                        <a:buClr>
                          <a:srgbClr val="000000"/>
                        </a:buClr>
                        <a:buFont typeface="Arial,Sans-Serif"/>
                        <a:buChar char="•"/>
                      </a:pPr>
                      <a:r>
                        <a:rPr lang="en-GB" sz="1600" b="0" i="0" u="none" strike="noStrike" cap="none" noProof="0" dirty="0">
                          <a:solidFill>
                            <a:srgbClr val="000000"/>
                          </a:solidFill>
                          <a:latin typeface="+mn-lt"/>
                        </a:rPr>
                        <a:t>Ajuda à renovação financiada pelo governo francês</a:t>
                      </a:r>
                    </a:p>
                    <a:p>
                      <a:pPr marL="342900" lvl="0" indent="-342900" algn="l" latinLnBrk="0">
                        <a:buClr>
                          <a:srgbClr val="000000"/>
                        </a:buClr>
                        <a:buFont typeface="Arial,Sans-Serif"/>
                        <a:buChar char="•"/>
                      </a:pPr>
                      <a:r>
                        <a:rPr lang="en-GB" sz="1600" b="0" i="0" u="none" strike="noStrike" cap="none" noProof="0" dirty="0">
                          <a:solidFill>
                            <a:srgbClr val="000000"/>
                          </a:solidFill>
                          <a:latin typeface="+mn-lt"/>
                        </a:rPr>
                        <a:t>Verificação de elegibilidade e assistência na candidatura</a:t>
                      </a:r>
                    </a:p>
                  </a:txBody>
                  <a:tcPr anchor="ctr"/>
                </a:tc>
                <a:tc>
                  <a:txBody>
                    <a:bodyPr/>
                    <a:lstStyle/>
                    <a:p>
                      <a:pPr marL="342900" indent="-342900" algn="l" latinLnBrk="0">
                        <a:buClr>
                          <a:srgbClr val="000000"/>
                        </a:buClr>
                        <a:buFont typeface="Arial,Sans-Serif"/>
                        <a:buChar char="•"/>
                      </a:pPr>
                      <a:r>
                        <a:rPr lang="en-GB" sz="1600" b="0" i="0" u="none" strike="noStrike" cap="none" noProof="0" dirty="0">
                          <a:solidFill>
                            <a:srgbClr val="000000"/>
                          </a:solidFill>
                          <a:latin typeface="+mn-lt"/>
                        </a:rPr>
                        <a:t>Apoio financeiro para eficiência energética</a:t>
                      </a:r>
                    </a:p>
                  </a:txBody>
                  <a:tcPr anchor="ctr"/>
                </a:tc>
                <a:tc>
                  <a:txBody>
                    <a:bodyPr/>
                    <a:lstStyle/>
                    <a:p>
                      <a:pPr marL="342900" indent="-342900" algn="l" latinLnBrk="0">
                        <a:buFont typeface="Arial"/>
                        <a:buChar char="•"/>
                      </a:pPr>
                      <a:r>
                        <a:rPr lang="en-GB" sz="1600" b="0" i="0" u="none" strike="noStrike" cap="none" noProof="0" dirty="0">
                          <a:solidFill>
                            <a:srgbClr val="000000"/>
                          </a:solidFill>
                          <a:latin typeface="+mn-lt"/>
                        </a:rPr>
                        <a:t>Redução do risco no investimento</a:t>
                      </a:r>
                    </a:p>
                  </a:txBody>
                  <a:tcPr anchor="ctr"/>
                </a:tc>
                <a:extLst>
                  <a:ext uri="{0D108BD9-81ED-4DB2-BD59-A6C34878D82A}">
                    <a16:rowId xmlns:a16="http://schemas.microsoft.com/office/drawing/2014/main" val="192137070"/>
                  </a:ext>
                </a:extLst>
              </a:tr>
              <a:tr h="2011144">
                <a:tc>
                  <a:txBody>
                    <a:bodyPr/>
                    <a:lstStyle/>
                    <a:p>
                      <a:pPr marL="0" lvl="0" indent="0" algn="ctr" latinLnBrk="0">
                        <a:lnSpc>
                          <a:spcPct val="100000"/>
                        </a:lnSpc>
                        <a:buNone/>
                      </a:pPr>
                      <a:r>
                        <a:rPr lang="en-GB" sz="1600" b="1" i="0" u="none" strike="noStrike" baseline="0" noProof="0" dirty="0">
                          <a:solidFill>
                            <a:srgbClr val="000000"/>
                          </a:solidFill>
                          <a:latin typeface="+mn-lt"/>
                          <a:hlinkClick r:id="rId5"/>
                        </a:rPr>
                        <a:t>Energy Saving Trust – Ferramentas e calculadoras energéticas</a:t>
                      </a:r>
                      <a:endParaRPr lang="en-GB" sz="1600" b="1" i="0" u="none" strike="noStrike" baseline="0" noProof="0" dirty="0">
                        <a:solidFill>
                          <a:srgbClr val="000000"/>
                        </a:solidFill>
                        <a:latin typeface="+mn-lt"/>
                      </a:endParaRPr>
                    </a:p>
                    <a:p>
                      <a:pPr marL="0" lvl="0" indent="0" algn="ctr" latinLnBrk="0">
                        <a:lnSpc>
                          <a:spcPct val="100000"/>
                        </a:lnSpc>
                        <a:buNone/>
                      </a:pPr>
                      <a:r>
                        <a:rPr lang="en-GB" sz="1600" b="1" i="0" u="none" strike="noStrike" baseline="0" noProof="0" dirty="0">
                          <a:solidFill>
                            <a:srgbClr val="000000"/>
                          </a:solidFill>
                          <a:latin typeface="+mn-lt"/>
                        </a:rPr>
                        <a:t>(Reino Unido)</a:t>
                      </a:r>
                      <a:endParaRPr lang="en-GB" sz="1600" dirty="0">
                        <a:latin typeface="+mn-lt"/>
                      </a:endParaRPr>
                    </a:p>
                  </a:txBody>
                  <a:tcPr anchor="ctr"/>
                </a:tc>
                <a:tc>
                  <a:txBody>
                    <a:bodyPr/>
                    <a:lstStyle/>
                    <a:p>
                      <a:pPr marL="342900" indent="-342900" algn="l" latinLnBrk="0">
                        <a:buFont typeface="Arial"/>
                        <a:buChar char="•"/>
                      </a:pPr>
                      <a:r>
                        <a:rPr lang="en-GB" sz="1600" b="0" i="0" u="none" strike="noStrike" cap="none" noProof="0" dirty="0">
                          <a:solidFill>
                            <a:srgbClr val="000000"/>
                          </a:solidFill>
                          <a:latin typeface="+mn-lt"/>
                        </a:rPr>
                        <a:t>Conselhos para melhorias energéticas</a:t>
                      </a:r>
                    </a:p>
                    <a:p>
                      <a:pPr marL="342900" lvl="0" indent="-342900" algn="l" latinLnBrk="0">
                        <a:buFont typeface="Arial"/>
                        <a:buChar char="•"/>
                      </a:pPr>
                      <a:r>
                        <a:rPr lang="en-GB" sz="1600" b="0" i="0" u="none" strike="noStrike" cap="none" noProof="0" dirty="0">
                          <a:solidFill>
                            <a:srgbClr val="000000"/>
                          </a:solidFill>
                          <a:latin typeface="+mn-lt"/>
                        </a:rPr>
                        <a:t>Calculadoras energéticas abrangentes</a:t>
                      </a:r>
                    </a:p>
                  </a:txBody>
                  <a:tcPr anchor="ctr"/>
                </a:tc>
                <a:tc>
                  <a:txBody>
                    <a:bodyPr/>
                    <a:lstStyle/>
                    <a:p>
                      <a:pPr marL="342900" indent="-342900" algn="l" latinLnBrk="0">
                        <a:buFont typeface="Arial"/>
                        <a:buChar char="•"/>
                      </a:pPr>
                      <a:r>
                        <a:rPr lang="en-GB" sz="1600" b="0" i="0" u="none" strike="noStrike" cap="none" noProof="0" dirty="0">
                          <a:solidFill>
                            <a:srgbClr val="000000"/>
                          </a:solidFill>
                          <a:latin typeface="+mn-lt"/>
                        </a:rPr>
                        <a:t>Avaliação holística da energia doméstica</a:t>
                      </a:r>
                    </a:p>
                  </a:txBody>
                  <a:tcPr anchor="ctr"/>
                </a:tc>
                <a:tc>
                  <a:txBody>
                    <a:bodyPr/>
                    <a:lstStyle/>
                    <a:p>
                      <a:pPr marL="342900" indent="-342900" algn="l" latinLnBrk="0">
                        <a:buFont typeface="Arial"/>
                        <a:buChar char="•"/>
                      </a:pPr>
                      <a:r>
                        <a:rPr lang="en-GB" sz="1600" b="0" i="0" u="none" strike="noStrike" cap="none" noProof="0" dirty="0">
                          <a:solidFill>
                            <a:srgbClr val="000000"/>
                          </a:solidFill>
                          <a:latin typeface="+mn-lt"/>
                        </a:rPr>
                        <a:t>Planeamento de renovações com base em dados</a:t>
                      </a:r>
                    </a:p>
                    <a:p>
                      <a:pPr marL="342900" lvl="0" indent="-342900" algn="l" latinLnBrk="0">
                        <a:buFont typeface="Arial"/>
                        <a:buChar char="•"/>
                      </a:pPr>
                      <a:r>
                        <a:rPr lang="en-GB" sz="1600" b="0" i="0" u="none" strike="noStrike" cap="none" noProof="0" dirty="0">
                          <a:solidFill>
                            <a:srgbClr val="000000"/>
                          </a:solidFill>
                          <a:latin typeface="+mn-lt"/>
                        </a:rPr>
                        <a:t>Recomendações práticas</a:t>
                      </a:r>
                    </a:p>
                  </a:txBody>
                  <a:tcPr anchor="ctr"/>
                </a:tc>
                <a:extLst>
                  <a:ext uri="{0D108BD9-81ED-4DB2-BD59-A6C34878D82A}">
                    <a16:rowId xmlns:a16="http://schemas.microsoft.com/office/drawing/2014/main" val="353600444"/>
                  </a:ext>
                </a:extLst>
              </a:tr>
            </a:tbl>
          </a:graphicData>
        </a:graphic>
      </p:graphicFrame>
    </p:spTree>
    <p:extLst>
      <p:ext uri="{BB962C8B-B14F-4D97-AF65-F5344CB8AC3E}">
        <p14:creationId xmlns:p14="http://schemas.microsoft.com/office/powerpoint/2010/main" val="3949184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EB5A1-B4A9-64BD-61B2-652C301C15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FFDAC6-590C-E168-A3A5-712F475F891F}"/>
              </a:ext>
            </a:extLst>
          </p:cNvPr>
          <p:cNvSpPr>
            <a:spLocks noGrp="1"/>
          </p:cNvSpPr>
          <p:nvPr>
            <p:ph type="title" idx="4294967295"/>
          </p:nvPr>
        </p:nvSpPr>
        <p:spPr>
          <a:xfrm>
            <a:off x="401320" y="832485"/>
            <a:ext cx="10515600" cy="1325563"/>
          </a:xfrm>
          <a:prstGeom prst="rect">
            <a:avLst/>
          </a:prstGeom>
        </p:spPr>
        <p:txBody>
          <a:bodyPr/>
          <a:lstStyle/>
          <a:p>
            <a:pPr rtl="0" eaLnBrk="1" latinLnBrk="0" hangingPunct="1"/>
            <a:r>
              <a:rPr lang="pt-PT" sz="2800" b="1" kern="1200" noProof="1">
                <a:solidFill>
                  <a:srgbClr val="FFFFFF"/>
                </a:solidFill>
                <a:effectLst/>
                <a:latin typeface="Calibri" panose="020F0502020204030204" pitchFamily="34" charset="0"/>
                <a:ea typeface="Public Sans"/>
                <a:cs typeface="Public Sans"/>
              </a:rPr>
              <a:t>5. Plataformas digitais: partilha de energia  - Introdução</a:t>
            </a:r>
            <a:endParaRPr lang="pt-PT" noProof="1">
              <a:effectLst/>
            </a:endParaRPr>
          </a:p>
          <a:p>
            <a:endParaRPr lang="pt-PT" noProof="1"/>
          </a:p>
        </p:txBody>
      </p:sp>
      <p:sp>
        <p:nvSpPr>
          <p:cNvPr id="4" name="TextBox 3">
            <a:extLst>
              <a:ext uri="{FF2B5EF4-FFF2-40B4-BE49-F238E27FC236}">
                <a16:creationId xmlns:a16="http://schemas.microsoft.com/office/drawing/2014/main" id="{4377BFF2-33C6-968B-4039-27829257A520}"/>
              </a:ext>
            </a:extLst>
          </p:cNvPr>
          <p:cNvSpPr txBox="1"/>
          <p:nvPr/>
        </p:nvSpPr>
        <p:spPr>
          <a:xfrm>
            <a:off x="1490597" y="3181611"/>
            <a:ext cx="9594937" cy="2308324"/>
          </a:xfrm>
          <a:prstGeom prst="rect">
            <a:avLst/>
          </a:prstGeom>
          <a:noFill/>
        </p:spPr>
        <p:txBody>
          <a:bodyPr wrap="square" rtlCol="0">
            <a:spAutoFit/>
          </a:bodyPr>
          <a:lstStyle/>
          <a:p>
            <a:pPr algn="ctr" latinLnBrk="0"/>
            <a:r>
              <a:rPr lang="en-US" sz="4800" i="1" dirty="0">
                <a:solidFill>
                  <a:schemeClr val="accent2"/>
                </a:solidFill>
              </a:rPr>
              <a:t>Como as plataformas digitais podem melhorar a gestão das comunidades energéticas?</a:t>
            </a:r>
          </a:p>
          <a:p>
            <a:pPr algn="ctr" latinLnBrk="0"/>
            <a:endParaRPr lang="en-US" sz="4800" i="1" dirty="0">
              <a:solidFill>
                <a:schemeClr val="accent2"/>
              </a:solidFill>
            </a:endParaRPr>
          </a:p>
        </p:txBody>
      </p:sp>
    </p:spTree>
    <p:extLst>
      <p:ext uri="{BB962C8B-B14F-4D97-AF65-F5344CB8AC3E}">
        <p14:creationId xmlns:p14="http://schemas.microsoft.com/office/powerpoint/2010/main" val="30873442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94D80-25C1-4CFD-EC45-A3D4E808EA1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48B4B3E-49EA-5666-7C14-9015697F413B}"/>
              </a:ext>
            </a:extLst>
          </p:cNvPr>
          <p:cNvSpPr txBox="1"/>
          <p:nvPr/>
        </p:nvSpPr>
        <p:spPr>
          <a:xfrm>
            <a:off x="5974915" y="3844498"/>
            <a:ext cx="5839602" cy="830997"/>
          </a:xfrm>
          <a:prstGeom prst="rect">
            <a:avLst/>
          </a:prstGeom>
          <a:noFill/>
        </p:spPr>
        <p:txBody>
          <a:bodyPr wrap="square" rtlCol="0">
            <a:spAutoFit/>
          </a:bodyPr>
          <a:lstStyle/>
          <a:p>
            <a:pPr latinLnBrk="0"/>
            <a:r>
              <a:rPr lang="en-US" sz="2400" dirty="0">
                <a:sym typeface="Public Sans"/>
              </a:rPr>
              <a:t>As plataformas digitais apoiam a simplificação das operações, da faturação e da tomada de decisões.</a:t>
            </a:r>
            <a:endParaRPr lang="en-US" sz="2400" dirty="0"/>
          </a:p>
        </p:txBody>
      </p:sp>
      <p:pic>
        <p:nvPicPr>
          <p:cNvPr id="7" name="Picture 6">
            <a:extLst>
              <a:ext uri="{FF2B5EF4-FFF2-40B4-BE49-F238E27FC236}">
                <a16:creationId xmlns:a16="http://schemas.microsoft.com/office/drawing/2014/main" id="{45422D05-8D5C-C884-C37B-F95A79E2432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521" y="2953436"/>
            <a:ext cx="5538977" cy="2613122"/>
          </a:xfrm>
          <a:prstGeom prst="rect">
            <a:avLst/>
          </a:prstGeom>
        </p:spPr>
      </p:pic>
      <p:sp>
        <p:nvSpPr>
          <p:cNvPr id="2" name="Title 1">
            <a:extLst>
              <a:ext uri="{FF2B5EF4-FFF2-40B4-BE49-F238E27FC236}">
                <a16:creationId xmlns:a16="http://schemas.microsoft.com/office/drawing/2014/main" id="{309DCFF3-FB34-FF1F-08FC-2214F485BDAA}"/>
              </a:ext>
            </a:extLst>
          </p:cNvPr>
          <p:cNvSpPr>
            <a:spLocks noGrp="1"/>
          </p:cNvSpPr>
          <p:nvPr>
            <p:ph type="title" idx="4294967295"/>
          </p:nvPr>
        </p:nvSpPr>
        <p:spPr>
          <a:xfrm>
            <a:off x="411480" y="771525"/>
            <a:ext cx="10515600" cy="1325563"/>
          </a:xfrm>
          <a:prstGeom prst="rect">
            <a:avLst/>
          </a:prstGeom>
        </p:spPr>
        <p:txBody>
          <a:bodyPr/>
          <a:lstStyle/>
          <a:p>
            <a:pPr rtl="0" eaLnBrk="1" latinLnBrk="0" hangingPunct="1"/>
            <a:r>
              <a:rPr lang="pt-PT" sz="2800" b="1" kern="1200" noProof="1">
                <a:solidFill>
                  <a:srgbClr val="FFFFFF"/>
                </a:solidFill>
                <a:effectLst/>
                <a:latin typeface="Calibri" panose="020F0502020204030204" pitchFamily="34" charset="0"/>
                <a:ea typeface="Public Sans"/>
                <a:cs typeface="Public Sans"/>
              </a:rPr>
              <a:t>5. Plataformas digitais: partilha de energia  </a:t>
            </a:r>
            <a:endParaRPr lang="pt-PT" noProof="1">
              <a:effectLst/>
            </a:endParaRPr>
          </a:p>
          <a:p>
            <a:endParaRPr lang="pt-PT" noProof="1"/>
          </a:p>
        </p:txBody>
      </p:sp>
    </p:spTree>
    <p:extLst>
      <p:ext uri="{BB962C8B-B14F-4D97-AF65-F5344CB8AC3E}">
        <p14:creationId xmlns:p14="http://schemas.microsoft.com/office/powerpoint/2010/main" val="1205714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1355B8-9BD9-EE0C-33D7-1B24607558CE}"/>
              </a:ext>
            </a:extLst>
          </p:cNvPr>
          <p:cNvSpPr>
            <a:spLocks noGrp="1"/>
          </p:cNvSpPr>
          <p:nvPr>
            <p:ph type="title" idx="4294967295"/>
          </p:nvPr>
        </p:nvSpPr>
        <p:spPr>
          <a:xfrm flipV="1">
            <a:off x="909320" y="-1605280"/>
            <a:ext cx="167640" cy="131445"/>
          </a:xfrm>
          <a:prstGeom prst="rect">
            <a:avLst/>
          </a:prstGeom>
        </p:spPr>
        <p:txBody>
          <a:bodyPr/>
          <a:lstStyle/>
          <a:p>
            <a:r>
              <a:rPr lang="pt-PT" noProof="1"/>
              <a:t>Ferramentas: Partilha de energia</a:t>
            </a:r>
          </a:p>
        </p:txBody>
      </p:sp>
      <p:graphicFrame>
        <p:nvGraphicFramePr>
          <p:cNvPr id="2" name="Table 1" descr="Uma tabela com quatro colunas e três linhas. As células serão numeradas como anteriormente. Os títulos das colunas são os mesmos que anteriormente: 1. Ferramenta. 2. Serviços. 3. Benefícios para uma comunidade energética. 4. Como esta ferramenta pode apoiar uma comunidade energética?Primeira linha de dados: 1. eGon (Alemanha). 2. Portal online, gestão de membros, faturação e cobrança automatizadas, gestão digital de contratos, registo da comunidade. 3. Administração simplificada e transparência, preços claros e transparentes. 4. Desmaterialização do processo.&#13;&#10;Segunda linha de dados: 1. Neoom (Alemanha, Áustria, República Checa). 2. Solução digital abrangente, formação de comunidades e correspondência inteligente, painel digital e gestão de energia. 3. Segurança dos preços da eletricidade e poupança de custos, oportunidades de receitas e acesso a energia verde, capacitação da comunidade. 4. Dados transparentes para a tomada de decisões, formação facilitada de comunidades, operações automatizadas.&#13;&#10;">
            <a:extLst>
              <a:ext uri="{FF2B5EF4-FFF2-40B4-BE49-F238E27FC236}">
                <a16:creationId xmlns:a16="http://schemas.microsoft.com/office/drawing/2014/main" id="{BBCC0903-2077-6162-06DE-3B41E2335B60}"/>
              </a:ext>
            </a:extLst>
          </p:cNvPr>
          <p:cNvGraphicFramePr>
            <a:graphicFrameLocks noGrp="1"/>
          </p:cNvGraphicFramePr>
          <p:nvPr>
            <p:extLst>
              <p:ext uri="{D42A27DB-BD31-4B8C-83A1-F6EECF244321}">
                <p14:modId xmlns:p14="http://schemas.microsoft.com/office/powerpoint/2010/main" val="50785655"/>
              </p:ext>
            </p:extLst>
          </p:nvPr>
        </p:nvGraphicFramePr>
        <p:xfrm>
          <a:off x="283924" y="521197"/>
          <a:ext cx="11624151" cy="5223657"/>
        </p:xfrm>
        <a:graphic>
          <a:graphicData uri="http://schemas.openxmlformats.org/drawingml/2006/table">
            <a:tbl>
              <a:tblPr firstRow="1" firstCol="1" bandRow="1">
                <a:tableStyleId>{3B4B98B0-60AC-42C2-AFA5-B58CD77FA1E5}</a:tableStyleId>
              </a:tblPr>
              <a:tblGrid>
                <a:gridCol w="1718844">
                  <a:extLst>
                    <a:ext uri="{9D8B030D-6E8A-4147-A177-3AD203B41FA5}">
                      <a16:colId xmlns:a16="http://schemas.microsoft.com/office/drawing/2014/main" val="1956655456"/>
                    </a:ext>
                  </a:extLst>
                </a:gridCol>
                <a:gridCol w="3486289">
                  <a:extLst>
                    <a:ext uri="{9D8B030D-6E8A-4147-A177-3AD203B41FA5}">
                      <a16:colId xmlns:a16="http://schemas.microsoft.com/office/drawing/2014/main" val="3114145817"/>
                    </a:ext>
                  </a:extLst>
                </a:gridCol>
                <a:gridCol w="3209509">
                  <a:extLst>
                    <a:ext uri="{9D8B030D-6E8A-4147-A177-3AD203B41FA5}">
                      <a16:colId xmlns:a16="http://schemas.microsoft.com/office/drawing/2014/main" val="1035212580"/>
                    </a:ext>
                  </a:extLst>
                </a:gridCol>
                <a:gridCol w="3209509">
                  <a:extLst>
                    <a:ext uri="{9D8B030D-6E8A-4147-A177-3AD203B41FA5}">
                      <a16:colId xmlns:a16="http://schemas.microsoft.com/office/drawing/2014/main" val="1964108697"/>
                    </a:ext>
                  </a:extLst>
                </a:gridCol>
              </a:tblGrid>
              <a:tr h="1006978">
                <a:tc>
                  <a:txBody>
                    <a:bodyPr/>
                    <a:lstStyle/>
                    <a:p>
                      <a:pPr algn="ctr" latinLnBrk="0"/>
                      <a:r>
                        <a:rPr lang="en-GB" sz="2000" dirty="0">
                          <a:latin typeface="+mn-lt"/>
                        </a:rPr>
                        <a:t>Ferramenta</a:t>
                      </a:r>
                    </a:p>
                  </a:txBody>
                  <a:tcPr anchor="ctr"/>
                </a:tc>
                <a:tc>
                  <a:txBody>
                    <a:bodyPr/>
                    <a:lstStyle/>
                    <a:p>
                      <a:pPr algn="ctr" latinLnBrk="0"/>
                      <a:r>
                        <a:rPr lang="en-GB" sz="2000" dirty="0">
                          <a:latin typeface="+mn-lt"/>
                        </a:rPr>
                        <a:t>Serviços</a:t>
                      </a:r>
                    </a:p>
                  </a:txBody>
                  <a:tcPr anchor="ctr"/>
                </a:tc>
                <a:tc>
                  <a:txBody>
                    <a:bodyPr/>
                    <a:lstStyle/>
                    <a:p>
                      <a:pPr algn="ctr" latinLnBrk="0"/>
                      <a:r>
                        <a:rPr lang="en-GB" sz="2000" dirty="0">
                          <a:latin typeface="+mn-lt"/>
                        </a:rPr>
                        <a:t>Benefícios para uma comunidade energética</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noProof="0" dirty="0">
                          <a:latin typeface="+mn-lt"/>
                        </a:rPr>
                        <a:t>Como esta ferramenta pode apoiar uma comunidade energética</a:t>
                      </a:r>
                      <a:r>
                        <a:rPr lang="en-GB" sz="2000" dirty="0">
                          <a:latin typeface="+mn-lt"/>
                        </a:rPr>
                        <a:t>?</a:t>
                      </a:r>
                    </a:p>
                  </a:txBody>
                  <a:tcPr anchor="ctr"/>
                </a:tc>
                <a:extLst>
                  <a:ext uri="{0D108BD9-81ED-4DB2-BD59-A6C34878D82A}">
                    <a16:rowId xmlns:a16="http://schemas.microsoft.com/office/drawing/2014/main" val="3341151641"/>
                  </a:ext>
                </a:extLst>
              </a:tr>
              <a:tr h="1991639">
                <a:tc>
                  <a:txBody>
                    <a:bodyPr/>
                    <a:lstStyle/>
                    <a:p>
                      <a:pPr marL="0" lvl="0" indent="0" algn="ctr" latinLnBrk="0">
                        <a:lnSpc>
                          <a:spcPct val="100000"/>
                        </a:lnSpc>
                        <a:buNone/>
                      </a:pPr>
                      <a:r>
                        <a:rPr lang="en-GB" sz="2000" b="1" i="0" u="none" strike="noStrike" cap="none" baseline="0" noProof="0" dirty="0">
                          <a:solidFill>
                            <a:srgbClr val="000000"/>
                          </a:solidFill>
                          <a:latin typeface="+mn-lt"/>
                          <a:hlinkClick r:id="rId3"/>
                        </a:rPr>
                        <a:t>eGon</a:t>
                      </a:r>
                      <a:endParaRPr lang="en-GB" sz="2000" b="1" i="0" u="none" strike="noStrike" cap="none" baseline="0" noProof="0" dirty="0">
                        <a:solidFill>
                          <a:srgbClr val="000000"/>
                        </a:solidFill>
                        <a:latin typeface="+mn-lt"/>
                      </a:endParaRPr>
                    </a:p>
                    <a:p>
                      <a:pPr marL="0" lvl="0" indent="0" algn="ctr" latinLnBrk="0">
                        <a:lnSpc>
                          <a:spcPct val="100000"/>
                        </a:lnSpc>
                        <a:buNone/>
                      </a:pPr>
                      <a:r>
                        <a:rPr lang="en-GB" sz="2000" b="1" i="0" u="none" strike="noStrike" cap="none" baseline="0" noProof="0" dirty="0">
                          <a:solidFill>
                            <a:srgbClr val="000000"/>
                          </a:solidFill>
                          <a:latin typeface="+mn-lt"/>
                        </a:rPr>
                        <a:t>(Alemanha)</a:t>
                      </a:r>
                      <a:endParaRPr lang="en-GB" dirty="0">
                        <a:latin typeface="+mn-lt"/>
                      </a:endParaRPr>
                    </a:p>
                  </a:txBody>
                  <a:tcPr anchor="ctr"/>
                </a:tc>
                <a:tc>
                  <a:txBody>
                    <a:bodyPr/>
                    <a:lstStyle/>
                    <a:p>
                      <a:pPr marL="342900" lvl="0" indent="-342900" algn="l" latinLnBrk="0">
                        <a:buFont typeface="Arial"/>
                        <a:buChar char="•"/>
                      </a:pPr>
                      <a:r>
                        <a:rPr lang="en-GB" sz="2000" dirty="0">
                          <a:latin typeface="+mn-lt"/>
                        </a:rPr>
                        <a:t>Portal online</a:t>
                      </a:r>
                    </a:p>
                    <a:p>
                      <a:pPr marL="342900" lvl="0" indent="-342900" algn="l" latinLnBrk="0">
                        <a:buFont typeface="Arial"/>
                        <a:buChar char="•"/>
                      </a:pPr>
                      <a:r>
                        <a:rPr lang="en-GB" sz="2000" b="0" i="0" u="none" strike="noStrike" noProof="0" dirty="0">
                          <a:latin typeface="+mn-lt"/>
                        </a:rPr>
                        <a:t>Gestão de membros</a:t>
                      </a:r>
                    </a:p>
                    <a:p>
                      <a:pPr marL="342900" lvl="0" indent="-342900" algn="l" latinLnBrk="0">
                        <a:buFont typeface="Arial"/>
                        <a:buChar char="•"/>
                      </a:pPr>
                      <a:r>
                        <a:rPr lang="en-GB" sz="2000" b="0" i="0" u="none" strike="noStrike" noProof="0" dirty="0">
                          <a:latin typeface="+mn-lt"/>
                        </a:rPr>
                        <a:t>Faturação e cobrança automatizadas</a:t>
                      </a:r>
                    </a:p>
                    <a:p>
                      <a:pPr marL="342900" lvl="0" indent="-342900" algn="l" latinLnBrk="0">
                        <a:buFont typeface="Arial"/>
                        <a:buChar char="•"/>
                      </a:pPr>
                      <a:r>
                        <a:rPr lang="en-GB" sz="2000" b="0" i="0" u="none" strike="noStrike" noProof="0" dirty="0">
                          <a:latin typeface="+mn-lt"/>
                        </a:rPr>
                        <a:t>Gestão digital de contratos</a:t>
                      </a:r>
                    </a:p>
                    <a:p>
                      <a:pPr marL="342900" lvl="0" indent="-342900" algn="l" latinLnBrk="0">
                        <a:buFont typeface="Arial"/>
                        <a:buChar char="•"/>
                      </a:pPr>
                      <a:r>
                        <a:rPr lang="en-GB" sz="2000" b="0" i="0" u="none" strike="noStrike" noProof="0" dirty="0">
                          <a:latin typeface="+mn-lt"/>
                        </a:rPr>
                        <a:t>Registo da comunidade</a:t>
                      </a:r>
                    </a:p>
                  </a:txBody>
                  <a:tcPr anchor="ctr"/>
                </a:tc>
                <a:tc>
                  <a:txBody>
                    <a:bodyPr/>
                    <a:lstStyle/>
                    <a:p>
                      <a:pPr marL="342900" lvl="0" indent="-342900" algn="l" latinLnBrk="0">
                        <a:buFont typeface="Arial"/>
                        <a:buChar char="•"/>
                      </a:pPr>
                      <a:r>
                        <a:rPr lang="en-GB" sz="2000" b="0" i="0" u="none" strike="noStrike" cap="none" noProof="0" dirty="0">
                          <a:solidFill>
                            <a:srgbClr val="000000"/>
                          </a:solidFill>
                          <a:latin typeface="+mn-lt"/>
                        </a:rPr>
                        <a:t>Administração simplificada e transparência</a:t>
                      </a:r>
                    </a:p>
                    <a:p>
                      <a:pPr marL="342900" lvl="0" indent="-342900" algn="l" latinLnBrk="0">
                        <a:buFont typeface="Arial"/>
                        <a:buChar char="•"/>
                      </a:pPr>
                      <a:r>
                        <a:rPr lang="en-GB" sz="2000" b="0" i="0" u="none" strike="noStrike" cap="none" noProof="0" dirty="0">
                          <a:solidFill>
                            <a:srgbClr val="000000"/>
                          </a:solidFill>
                          <a:latin typeface="+mn-lt"/>
                        </a:rPr>
                        <a:t>Preços claros e transparentes</a:t>
                      </a:r>
                    </a:p>
                  </a:txBody>
                  <a:tcPr anchor="ctr"/>
                </a:tc>
                <a:tc>
                  <a:txBody>
                    <a:bodyPr/>
                    <a:lstStyle/>
                    <a:p>
                      <a:pPr marL="342900" lvl="0" indent="-342900" algn="l" latinLnBrk="0">
                        <a:buFont typeface="Arial"/>
                        <a:buChar char="•"/>
                      </a:pPr>
                      <a:r>
                        <a:rPr lang="en-GB" sz="2000" b="0" i="0" u="none" strike="noStrike" cap="none" noProof="0" dirty="0">
                          <a:solidFill>
                            <a:srgbClr val="000000"/>
                          </a:solidFill>
                          <a:latin typeface="+mn-lt"/>
                        </a:rPr>
                        <a:t>Desmaterialização do processo</a:t>
                      </a:r>
                    </a:p>
                  </a:txBody>
                  <a:tcPr anchor="ctr"/>
                </a:tc>
                <a:extLst>
                  <a:ext uri="{0D108BD9-81ED-4DB2-BD59-A6C34878D82A}">
                    <a16:rowId xmlns:a16="http://schemas.microsoft.com/office/drawing/2014/main" val="4057794235"/>
                  </a:ext>
                </a:extLst>
              </a:tr>
              <a:tr h="2129424">
                <a:tc>
                  <a:txBody>
                    <a:bodyPr/>
                    <a:lstStyle/>
                    <a:p>
                      <a:pPr lvl="0" algn="ctr" latinLnBrk="0">
                        <a:buNone/>
                      </a:pPr>
                      <a:r>
                        <a:rPr lang="en-GB" sz="2000" b="1" i="0" u="none" strike="noStrike" baseline="0" noProof="0" dirty="0" err="1">
                          <a:solidFill>
                            <a:srgbClr val="000000"/>
                          </a:solidFill>
                          <a:latin typeface="+mn-lt"/>
                          <a:hlinkClick r:id="rId4"/>
                        </a:rPr>
                        <a:t>Neoom </a:t>
                      </a:r>
                      <a:r>
                        <a:rPr lang="en-GB" sz="2000" b="1" i="0" u="none" strike="noStrike" baseline="0" noProof="0" dirty="0">
                          <a:solidFill>
                            <a:srgbClr val="000000"/>
                          </a:solidFill>
                          <a:latin typeface="+mn-lt"/>
                        </a:rPr>
                        <a:t>(Alemanha, Áustria, República Checa)</a:t>
                      </a:r>
                      <a:endParaRPr lang="en-GB" dirty="0">
                        <a:latin typeface="+mn-lt"/>
                      </a:endParaRPr>
                    </a:p>
                  </a:txBody>
                  <a:tcPr anchor="ctr"/>
                </a:tc>
                <a:tc>
                  <a:txBody>
                    <a:bodyPr/>
                    <a:lstStyle/>
                    <a:p>
                      <a:pPr marL="342900" lvl="0" indent="-342900" algn="l" latinLnBrk="0">
                        <a:buFont typeface="Arial" panose="020B0604020202020204" pitchFamily="34" charset="0"/>
                        <a:buChar char="•"/>
                      </a:pPr>
                      <a:r>
                        <a:rPr lang="en-GB" sz="2000" u="none" strike="noStrike" cap="none" dirty="0">
                          <a:solidFill>
                            <a:srgbClr val="000000"/>
                          </a:solidFill>
                          <a:latin typeface="+mn-lt"/>
                        </a:rPr>
                        <a:t>Solução digital abrangente</a:t>
                      </a:r>
                    </a:p>
                    <a:p>
                      <a:pPr marL="342900" lvl="0" indent="-342900" algn="l" latinLnBrk="0">
                        <a:buFont typeface="Arial" panose="020B0604020202020204" pitchFamily="34" charset="0"/>
                        <a:buChar char="•"/>
                      </a:pPr>
                      <a:r>
                        <a:rPr lang="en-GB" sz="2000" b="0" i="0" u="none" strike="noStrike" cap="none" noProof="0" dirty="0">
                          <a:solidFill>
                            <a:srgbClr val="000000"/>
                          </a:solidFill>
                          <a:latin typeface="+mn-lt"/>
                        </a:rPr>
                        <a:t>Formação de comunidades e correspondência inteligente</a:t>
                      </a:r>
                    </a:p>
                    <a:p>
                      <a:pPr marL="342900" lvl="0" indent="-342900" algn="l" latinLnBrk="0">
                        <a:buFont typeface="Arial" panose="020B0604020202020204" pitchFamily="34" charset="0"/>
                        <a:buChar char="•"/>
                      </a:pPr>
                      <a:r>
                        <a:rPr lang="en-GB" sz="2000" b="0" i="0" u="none" strike="noStrike" cap="none" noProof="0" dirty="0">
                          <a:solidFill>
                            <a:srgbClr val="000000"/>
                          </a:solidFill>
                          <a:latin typeface="+mn-lt"/>
                        </a:rPr>
                        <a:t>Painel digital e gestão de energia</a:t>
                      </a:r>
                    </a:p>
                  </a:txBody>
                  <a:tcPr anchor="ctr"/>
                </a:tc>
                <a:tc>
                  <a:txBody>
                    <a:bodyPr/>
                    <a:lstStyle/>
                    <a:p>
                      <a:pPr marL="342900" lvl="0" indent="-342900" algn="l" latinLnBrk="0">
                        <a:buFont typeface="Arial"/>
                        <a:buChar char="•"/>
                      </a:pPr>
                      <a:r>
                        <a:rPr lang="en-GB" sz="2000" b="0" i="0" u="none" strike="noStrike" cap="none" noProof="0" dirty="0">
                          <a:solidFill>
                            <a:srgbClr val="000000"/>
                          </a:solidFill>
                          <a:latin typeface="+mn-lt"/>
                        </a:rPr>
                        <a:t>Segurança dos preços da eletricidade e poupança de custos</a:t>
                      </a:r>
                    </a:p>
                    <a:p>
                      <a:pPr marL="342900" lvl="0" indent="-342900" algn="l" latinLnBrk="0">
                        <a:buFont typeface="Arial"/>
                        <a:buChar char="•"/>
                      </a:pPr>
                      <a:r>
                        <a:rPr lang="en-GB" sz="2000" b="0" i="0" u="none" strike="noStrike" cap="none" noProof="0" dirty="0">
                          <a:solidFill>
                            <a:srgbClr val="000000"/>
                          </a:solidFill>
                          <a:latin typeface="+mn-lt"/>
                        </a:rPr>
                        <a:t>Oportunidades de receita e acesso a energia verde</a:t>
                      </a:r>
                    </a:p>
                    <a:p>
                      <a:pPr marL="342900" lvl="0" indent="-342900" algn="l" latinLnBrk="0">
                        <a:buFont typeface="Arial"/>
                        <a:buChar char="•"/>
                      </a:pPr>
                      <a:r>
                        <a:rPr lang="en-GB" sz="2000" b="0" i="0" u="none" strike="noStrike" cap="none" noProof="0" dirty="0">
                          <a:solidFill>
                            <a:srgbClr val="000000"/>
                          </a:solidFill>
                          <a:latin typeface="+mn-lt"/>
                        </a:rPr>
                        <a:t>Empoderamento da comunidade</a:t>
                      </a:r>
                    </a:p>
                  </a:txBody>
                  <a:tcPr anchor="ctr"/>
                </a:tc>
                <a:tc>
                  <a:txBody>
                    <a:bodyPr/>
                    <a:lstStyle/>
                    <a:p>
                      <a:pPr marL="342900" lvl="0" indent="-342900" algn="l" latinLnBrk="0">
                        <a:buFont typeface="Arial"/>
                        <a:buChar char="•"/>
                      </a:pPr>
                      <a:r>
                        <a:rPr lang="en-GB" sz="2000" b="0" i="0" u="none" strike="noStrike" cap="none" noProof="0" dirty="0">
                          <a:solidFill>
                            <a:srgbClr val="000000"/>
                          </a:solidFill>
                          <a:latin typeface="+mn-lt"/>
                        </a:rPr>
                        <a:t>Dados transparentes para a tomada de decisões</a:t>
                      </a:r>
                    </a:p>
                    <a:p>
                      <a:pPr marL="342900" lvl="0" indent="-342900" algn="l" latinLnBrk="0">
                        <a:buFont typeface="Arial"/>
                        <a:buChar char="•"/>
                      </a:pPr>
                      <a:r>
                        <a:rPr lang="en-GB" sz="2000" b="0" i="0" u="none" strike="noStrike" cap="none" noProof="0" dirty="0">
                          <a:solidFill>
                            <a:srgbClr val="000000"/>
                          </a:solidFill>
                          <a:latin typeface="+mn-lt"/>
                        </a:rPr>
                        <a:t>Facilitação da formação de comunidades</a:t>
                      </a:r>
                    </a:p>
                    <a:p>
                      <a:pPr marL="342900" lvl="0" indent="-342900" algn="l" latinLnBrk="0">
                        <a:buFont typeface="Arial"/>
                        <a:buChar char="•"/>
                      </a:pPr>
                      <a:r>
                        <a:rPr lang="en-GB" sz="2000" b="0" i="0" u="none" strike="noStrike" cap="none" noProof="0" dirty="0">
                          <a:solidFill>
                            <a:srgbClr val="000000"/>
                          </a:solidFill>
                          <a:latin typeface="+mn-lt"/>
                        </a:rPr>
                        <a:t>Operações automatizadas</a:t>
                      </a:r>
                    </a:p>
                  </a:txBody>
                  <a:tcPr anchor="ctr"/>
                </a:tc>
                <a:extLst>
                  <a:ext uri="{0D108BD9-81ED-4DB2-BD59-A6C34878D82A}">
                    <a16:rowId xmlns:a16="http://schemas.microsoft.com/office/drawing/2014/main" val="192137070"/>
                  </a:ext>
                </a:extLst>
              </a:tr>
            </a:tbl>
          </a:graphicData>
        </a:graphic>
      </p:graphicFrame>
    </p:spTree>
    <p:extLst>
      <p:ext uri="{BB962C8B-B14F-4D97-AF65-F5344CB8AC3E}">
        <p14:creationId xmlns:p14="http://schemas.microsoft.com/office/powerpoint/2010/main" val="18577040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24449-55D8-2FC8-5533-C7D7C25899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26CF6A-3ACE-16CB-85D1-5A74BB89D475}"/>
              </a:ext>
            </a:extLst>
          </p:cNvPr>
          <p:cNvSpPr>
            <a:spLocks noGrp="1"/>
          </p:cNvSpPr>
          <p:nvPr>
            <p:ph type="title" idx="4294967295"/>
          </p:nvPr>
        </p:nvSpPr>
        <p:spPr>
          <a:xfrm>
            <a:off x="401320" y="710565"/>
            <a:ext cx="11790680" cy="1325563"/>
          </a:xfrm>
          <a:prstGeom prst="rect">
            <a:avLst/>
          </a:prstGeom>
        </p:spPr>
        <p:txBody>
          <a:bodyPr/>
          <a:lstStyle/>
          <a:p>
            <a:pPr rtl="0" eaLnBrk="1" latinLnBrk="0" hangingPunct="1"/>
            <a:r>
              <a:rPr lang="pt-PT" sz="2800" b="1" kern="1200" noProof="1">
                <a:solidFill>
                  <a:srgbClr val="FFFFFF"/>
                </a:solidFill>
                <a:effectLst/>
                <a:latin typeface="Calibri" panose="020F0502020204030204" pitchFamily="34" charset="0"/>
                <a:ea typeface="Public Sans"/>
                <a:cs typeface="Public Sans"/>
              </a:rPr>
              <a:t>6. Gestão energética e comunidades energéticas: Tornando-se social - </a:t>
            </a:r>
            <a:r>
              <a:rPr lang="pt-PT" sz="2800" b="1" kern="1200" baseline="0" noProof="1">
                <a:solidFill>
                  <a:srgbClr val="FFFFFF"/>
                </a:solidFill>
                <a:effectLst/>
                <a:latin typeface="Calibri" panose="020F0502020204030204" pitchFamily="34" charset="0"/>
                <a:ea typeface="Public Sans"/>
                <a:cs typeface="Public Sans"/>
              </a:rPr>
              <a:t>Introdução</a:t>
            </a:r>
            <a:endParaRPr lang="pt-PT" noProof="1">
              <a:effectLst/>
            </a:endParaRPr>
          </a:p>
          <a:p>
            <a:endParaRPr lang="pt-PT" noProof="1"/>
          </a:p>
        </p:txBody>
      </p:sp>
      <p:sp>
        <p:nvSpPr>
          <p:cNvPr id="4" name="TextBox 3">
            <a:extLst>
              <a:ext uri="{FF2B5EF4-FFF2-40B4-BE49-F238E27FC236}">
                <a16:creationId xmlns:a16="http://schemas.microsoft.com/office/drawing/2014/main" id="{E9CF9DF6-E166-5036-F30B-43DE1E958B64}"/>
              </a:ext>
            </a:extLst>
          </p:cNvPr>
          <p:cNvSpPr txBox="1"/>
          <p:nvPr/>
        </p:nvSpPr>
        <p:spPr>
          <a:xfrm>
            <a:off x="1490597" y="3429000"/>
            <a:ext cx="9857984" cy="2308324"/>
          </a:xfrm>
          <a:prstGeom prst="rect">
            <a:avLst/>
          </a:prstGeom>
          <a:noFill/>
        </p:spPr>
        <p:txBody>
          <a:bodyPr wrap="square" rtlCol="0">
            <a:spAutoFit/>
          </a:bodyPr>
          <a:lstStyle/>
          <a:p>
            <a:pPr algn="ctr" latinLnBrk="0"/>
            <a:r>
              <a:rPr lang="en-US" sz="4800" i="1" dirty="0">
                <a:solidFill>
                  <a:schemeClr val="accent2"/>
                </a:solidFill>
              </a:rPr>
              <a:t>Como uma comunidade energética pode estar envolvida na gestão de energia?</a:t>
            </a:r>
          </a:p>
          <a:p>
            <a:pPr algn="ctr" latinLnBrk="0"/>
            <a:endParaRPr lang="en-US" sz="4800" i="1" dirty="0">
              <a:solidFill>
                <a:schemeClr val="accent2"/>
              </a:solidFill>
            </a:endParaRPr>
          </a:p>
        </p:txBody>
      </p:sp>
    </p:spTree>
    <p:extLst>
      <p:ext uri="{BB962C8B-B14F-4D97-AF65-F5344CB8AC3E}">
        <p14:creationId xmlns:p14="http://schemas.microsoft.com/office/powerpoint/2010/main" val="3608053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E65402-2D24-4C0B-3A9B-70B199ADCEA8}"/>
              </a:ext>
            </a:extLst>
          </p:cNvPr>
          <p:cNvSpPr txBox="1"/>
          <p:nvPr/>
        </p:nvSpPr>
        <p:spPr>
          <a:xfrm>
            <a:off x="4203529" y="391897"/>
            <a:ext cx="7885132" cy="3877985"/>
          </a:xfrm>
          <a:prstGeom prst="rect">
            <a:avLst/>
          </a:prstGeom>
          <a:noFill/>
        </p:spPr>
        <p:txBody>
          <a:bodyPr wrap="square" lIns="91440" tIns="45720" rIns="91440" bIns="45720" rtlCol="0" anchor="t">
            <a:spAutoFit/>
          </a:bodyPr>
          <a:lstStyle/>
          <a:p>
            <a:pPr latinLnBrk="0"/>
            <a:r>
              <a:rPr lang="en-GB" sz="2400" dirty="0"/>
              <a:t>Está a gerir uma comunidade energética e a pensar em introduzir ou melhorar a sua infraestrutura de TI? Está interessado em investir na sua comunidade energética, mas não sabe por onde começar? Nesta breve apresentação, exploraremos: </a:t>
            </a:r>
          </a:p>
          <a:p>
            <a:pPr latinLnBrk="0"/>
            <a:endParaRPr lang="en-GB" sz="2400" dirty="0"/>
          </a:p>
          <a:p>
            <a:pPr marL="457200" indent="-457200" latinLnBrk="0">
              <a:buChar char="•"/>
            </a:pPr>
            <a:r>
              <a:rPr lang="en-GB" sz="2400" dirty="0"/>
              <a:t>Diferentes serviços e por que razão podem beneficiar a sua comunidade energética.</a:t>
            </a:r>
          </a:p>
          <a:p>
            <a:pPr marL="457200" indent="-457200" latinLnBrk="0">
              <a:buChar char="•"/>
            </a:pPr>
            <a:r>
              <a:rPr lang="en-GB" sz="2400" dirty="0"/>
              <a:t>Exemplos do tipo de ferramentas que podem apoiar as suas decisões.</a:t>
            </a:r>
            <a:endParaRPr lang="en-GB" sz="2400" dirty="0">
              <a:ea typeface="Calibri"/>
              <a:cs typeface="Calibri"/>
            </a:endParaRPr>
          </a:p>
          <a:p>
            <a:pPr marL="457200" indent="-457200" latinLnBrk="0">
              <a:buChar char="•"/>
            </a:pPr>
            <a:r>
              <a:rPr lang="en-GB" sz="2400" dirty="0"/>
              <a:t>Como avaliar ferramentas, produtos e serviços</a:t>
            </a:r>
            <a:r>
              <a:rPr lang="en-GB" sz="3000" dirty="0"/>
              <a:t>.</a:t>
            </a:r>
          </a:p>
        </p:txBody>
      </p:sp>
      <p:pic>
        <p:nvPicPr>
          <p:cNvPr id="3" name="Google Shape;97;p2" descr="A laptop and a paper with graphs on a table">
            <a:extLst>
              <a:ext uri="{FF2B5EF4-FFF2-40B4-BE49-F238E27FC236}">
                <a16:creationId xmlns:a16="http://schemas.microsoft.com/office/drawing/2014/main" id="{E0824120-B2DC-DB41-8E97-86CAA2E28F52}"/>
              </a:ext>
            </a:extLst>
          </p:cNvPr>
          <p:cNvPicPr preferRelativeResize="0"/>
          <p:nvPr/>
        </p:nvPicPr>
        <p:blipFill rotWithShape="1">
          <a:blip r:embed="rId3">
            <a:alphaModFix/>
          </a:blip>
          <a:srcRect/>
          <a:stretch/>
        </p:blipFill>
        <p:spPr>
          <a:xfrm>
            <a:off x="0" y="1782388"/>
            <a:ext cx="4045907" cy="3293224"/>
          </a:xfrm>
          <a:prstGeom prst="rect">
            <a:avLst/>
          </a:prstGeom>
          <a:noFill/>
          <a:ln>
            <a:noFill/>
          </a:ln>
        </p:spPr>
      </p:pic>
      <p:sp>
        <p:nvSpPr>
          <p:cNvPr id="4" name="TextBox 3">
            <a:extLst>
              <a:ext uri="{FF2B5EF4-FFF2-40B4-BE49-F238E27FC236}">
                <a16:creationId xmlns:a16="http://schemas.microsoft.com/office/drawing/2014/main" id="{BC402FC2-C28C-6979-4CCC-397FC9518F83}"/>
              </a:ext>
            </a:extLst>
          </p:cNvPr>
          <p:cNvSpPr txBox="1"/>
          <p:nvPr/>
        </p:nvSpPr>
        <p:spPr>
          <a:xfrm>
            <a:off x="4578661" y="4913252"/>
            <a:ext cx="7292943" cy="1477328"/>
          </a:xfrm>
          <a:prstGeom prst="rect">
            <a:avLst/>
          </a:prstGeom>
          <a:noFill/>
        </p:spPr>
        <p:txBody>
          <a:bodyPr wrap="square" lIns="91440" tIns="45720" rIns="91440" bIns="45720" rtlCol="0" anchor="t">
            <a:spAutoFit/>
          </a:bodyPr>
          <a:lstStyle/>
          <a:p>
            <a:pPr latinLnBrk="0"/>
            <a:r>
              <a:rPr lang="en-US" i="1" dirty="0"/>
              <a:t>*Observe que as ferramentas listadas nesta apresentação são apenas para fins ilustrativos e não são recomendações. Algumas ferramentas desta lista são específicas para determinados países. Elas podem não estar disponíveis no seu país. Você pode procurar ferramentas ou softwares nacionais semelhantes.</a:t>
            </a:r>
            <a:r>
              <a:rPr lang="en-GB" dirty="0"/>
              <a:t> </a:t>
            </a:r>
            <a:endParaRPr lang="en-GB" dirty="0">
              <a:ea typeface="Calibri"/>
              <a:cs typeface="Calibri"/>
            </a:endParaRPr>
          </a:p>
        </p:txBody>
      </p:sp>
      <p:sp>
        <p:nvSpPr>
          <p:cNvPr id="5" name="Title 4">
            <a:extLst>
              <a:ext uri="{FF2B5EF4-FFF2-40B4-BE49-F238E27FC236}">
                <a16:creationId xmlns:a16="http://schemas.microsoft.com/office/drawing/2014/main" id="{C931DFC5-B701-15A3-DBB3-787AE1B84B7D}"/>
              </a:ext>
            </a:extLst>
          </p:cNvPr>
          <p:cNvSpPr>
            <a:spLocks noGrp="1"/>
          </p:cNvSpPr>
          <p:nvPr>
            <p:ph type="title" idx="4294967295"/>
          </p:nvPr>
        </p:nvSpPr>
        <p:spPr>
          <a:xfrm>
            <a:off x="838200" y="678634"/>
            <a:ext cx="10515600" cy="1325563"/>
          </a:xfrm>
          <a:prstGeom prst="rect">
            <a:avLst/>
          </a:prstGeom>
        </p:spPr>
        <p:txBody>
          <a:bodyPr/>
          <a:lstStyle/>
          <a:p>
            <a:r>
              <a:rPr lang="pt-PT" sz="2800" b="1" noProof="1">
                <a:solidFill>
                  <a:schemeClr val="bg1"/>
                </a:solidFill>
              </a:rPr>
              <a:t>Introdução</a:t>
            </a:r>
          </a:p>
        </p:txBody>
      </p:sp>
    </p:spTree>
    <p:extLst>
      <p:ext uri="{BB962C8B-B14F-4D97-AF65-F5344CB8AC3E}">
        <p14:creationId xmlns:p14="http://schemas.microsoft.com/office/powerpoint/2010/main" val="2158604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984A55-3301-C7C4-A4A7-34966C0987B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8F24D65-3C3C-DDDB-79E7-E2DA63900FA9}"/>
              </a:ext>
            </a:extLst>
          </p:cNvPr>
          <p:cNvSpPr txBox="1"/>
          <p:nvPr/>
        </p:nvSpPr>
        <p:spPr>
          <a:xfrm>
            <a:off x="5123145" y="3429000"/>
            <a:ext cx="6864263" cy="1200329"/>
          </a:xfrm>
          <a:prstGeom prst="rect">
            <a:avLst/>
          </a:prstGeom>
          <a:noFill/>
        </p:spPr>
        <p:txBody>
          <a:bodyPr wrap="square" rtlCol="0">
            <a:spAutoFit/>
          </a:bodyPr>
          <a:lstStyle/>
          <a:p>
            <a:pPr latinLnBrk="0"/>
            <a:r>
              <a:rPr lang="en-GB" sz="2400" dirty="0">
                <a:ea typeface="Public Sans"/>
                <a:sym typeface="Public Sans"/>
              </a:rPr>
              <a:t>As comunidades energéticas podem utilizar </a:t>
            </a:r>
            <a:r>
              <a:rPr lang="en-GB" sz="2400" noProof="0" dirty="0">
                <a:ea typeface="Public Sans"/>
                <a:sym typeface="Public Sans"/>
              </a:rPr>
              <a:t>ferramentas digitais integradas para monitorização, análise e colaboração, a fim de impulsionar decisões baseadas em dados e o planeamento local.</a:t>
            </a:r>
            <a:endParaRPr lang="en-GB" sz="2400" noProof="0" dirty="0"/>
          </a:p>
        </p:txBody>
      </p:sp>
      <p:pic>
        <p:nvPicPr>
          <p:cNvPr id="7" name="Picture 6">
            <a:extLst>
              <a:ext uri="{FF2B5EF4-FFF2-40B4-BE49-F238E27FC236}">
                <a16:creationId xmlns:a16="http://schemas.microsoft.com/office/drawing/2014/main" id="{85621054-3CDE-2578-B3BD-D09FC23B2BE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4305" y="2154128"/>
            <a:ext cx="3415169" cy="4553559"/>
          </a:xfrm>
          <a:prstGeom prst="rect">
            <a:avLst/>
          </a:prstGeom>
        </p:spPr>
      </p:pic>
      <p:sp>
        <p:nvSpPr>
          <p:cNvPr id="2" name="Title 1">
            <a:extLst>
              <a:ext uri="{FF2B5EF4-FFF2-40B4-BE49-F238E27FC236}">
                <a16:creationId xmlns:a16="http://schemas.microsoft.com/office/drawing/2014/main" id="{4949A0A8-AB32-8A57-63B5-4AF1D554A169}"/>
              </a:ext>
            </a:extLst>
          </p:cNvPr>
          <p:cNvSpPr>
            <a:spLocks noGrp="1"/>
          </p:cNvSpPr>
          <p:nvPr>
            <p:ph type="title" idx="4294967295"/>
          </p:nvPr>
        </p:nvSpPr>
        <p:spPr>
          <a:xfrm>
            <a:off x="523240" y="720725"/>
            <a:ext cx="10515600" cy="1325563"/>
          </a:xfrm>
          <a:prstGeom prst="rect">
            <a:avLst/>
          </a:prstGeom>
        </p:spPr>
        <p:txBody>
          <a:bodyPr/>
          <a:lstStyle/>
          <a:p>
            <a:pPr rtl="0" eaLnBrk="1" latinLnBrk="0" hangingPunct="1"/>
            <a:r>
              <a:rPr lang="pt-PT" sz="2800" b="1" kern="1200" noProof="1">
                <a:solidFill>
                  <a:srgbClr val="FFFFFF"/>
                </a:solidFill>
                <a:effectLst/>
                <a:latin typeface="Calibri" panose="020F0502020204030204" pitchFamily="34" charset="0"/>
                <a:ea typeface="Public Sans"/>
                <a:cs typeface="Public Sans"/>
              </a:rPr>
              <a:t>6. Gestão energética e comunidades energéticas: tornando-se social   </a:t>
            </a:r>
            <a:endParaRPr lang="pt-PT" noProof="1">
              <a:effectLst/>
            </a:endParaRPr>
          </a:p>
          <a:p>
            <a:endParaRPr lang="pt-PT" noProof="1"/>
          </a:p>
        </p:txBody>
      </p:sp>
    </p:spTree>
    <p:extLst>
      <p:ext uri="{BB962C8B-B14F-4D97-AF65-F5344CB8AC3E}">
        <p14:creationId xmlns:p14="http://schemas.microsoft.com/office/powerpoint/2010/main" val="3349809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C0B7C7-DDE5-A173-3D92-B79277BAE8E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5D1A277-0A64-D5B6-B84D-616E45268031}"/>
              </a:ext>
            </a:extLst>
          </p:cNvPr>
          <p:cNvSpPr>
            <a:spLocks noGrp="1"/>
          </p:cNvSpPr>
          <p:nvPr>
            <p:ph type="title" idx="4294967295"/>
          </p:nvPr>
        </p:nvSpPr>
        <p:spPr>
          <a:xfrm>
            <a:off x="553312" y="824822"/>
            <a:ext cx="10515600" cy="1325563"/>
          </a:xfrm>
          <a:prstGeom prst="rect">
            <a:avLst/>
          </a:prstGeom>
        </p:spPr>
        <p:txBody>
          <a:bodyPr/>
          <a:lstStyle/>
          <a:p>
            <a:pPr rtl="0" eaLnBrk="1" latinLnBrk="0" hangingPunct="1"/>
            <a:r>
              <a:rPr lang="pt-PT" sz="2800" b="1" kern="1200" noProof="1">
                <a:solidFill>
                  <a:srgbClr val="FFFFFF"/>
                </a:solidFill>
                <a:effectLst/>
                <a:latin typeface="Calibri" panose="020F0502020204030204" pitchFamily="34" charset="0"/>
              </a:rPr>
              <a:t>Ferramentas: </a:t>
            </a:r>
            <a:r>
              <a:rPr lang="pt-PT" sz="2800" b="1" kern="1200" baseline="0" noProof="1">
                <a:solidFill>
                  <a:srgbClr val="FFFFFF"/>
                </a:solidFill>
                <a:effectLst/>
                <a:latin typeface="Calibri" panose="020F0502020204030204" pitchFamily="34" charset="0"/>
              </a:rPr>
              <a:t>Tornando-se social</a:t>
            </a:r>
            <a:endParaRPr lang="pt-PT" noProof="1">
              <a:effectLst/>
            </a:endParaRPr>
          </a:p>
          <a:p>
            <a:endParaRPr lang="pt-PT" noProof="1"/>
          </a:p>
        </p:txBody>
      </p:sp>
      <p:graphicFrame>
        <p:nvGraphicFramePr>
          <p:cNvPr id="2" name="Table 1" descr="Uma tabela semelhante às anteriores, mas embora tenha quatro colunas idênticas, tem apenas duas linhas. A primeira linha é a mesma: 1. Ferramenta. 2. Serviços. 3. Benefícios para uma comunidade energética. 4. Como é que esta ferramenta pode apoiar uma comunidade energética?&#13;&#10;Primeira e única linha de dados: 1. EnergyID (Países Baixos, Bélgica, França, Portugal, Itália). 2. Monitorização de consumo tudo-em-um, informações sobre o desempenho solar, integrações de dados, grupos sociais colaborativos. 3. Promove o envolvimento da comunidade, capacita o planeamento local, benchmarking para ação. 4. Tomada de decisões baseada em dados, colaboração social melhorada, análises personalizáveis.&#13;&#10;">
            <a:extLst>
              <a:ext uri="{FF2B5EF4-FFF2-40B4-BE49-F238E27FC236}">
                <a16:creationId xmlns:a16="http://schemas.microsoft.com/office/drawing/2014/main" id="{EF147B53-78E2-7B78-CCB8-89E74E525DAA}"/>
              </a:ext>
            </a:extLst>
          </p:cNvPr>
          <p:cNvGraphicFramePr>
            <a:graphicFrameLocks noGrp="1"/>
          </p:cNvGraphicFramePr>
          <p:nvPr>
            <p:extLst>
              <p:ext uri="{D42A27DB-BD31-4B8C-83A1-F6EECF244321}">
                <p14:modId xmlns:p14="http://schemas.microsoft.com/office/powerpoint/2010/main" val="3696739221"/>
              </p:ext>
            </p:extLst>
          </p:nvPr>
        </p:nvGraphicFramePr>
        <p:xfrm>
          <a:off x="553312" y="2528388"/>
          <a:ext cx="11085373" cy="3809590"/>
        </p:xfrm>
        <a:graphic>
          <a:graphicData uri="http://schemas.openxmlformats.org/drawingml/2006/table">
            <a:tbl>
              <a:tblPr firstRow="1" firstCol="1" bandRow="1">
                <a:tableStyleId>{3B4B98B0-60AC-42C2-AFA5-B58CD77FA1E5}</a:tableStyleId>
              </a:tblPr>
              <a:tblGrid>
                <a:gridCol w="1750977">
                  <a:extLst>
                    <a:ext uri="{9D8B030D-6E8A-4147-A177-3AD203B41FA5}">
                      <a16:colId xmlns:a16="http://schemas.microsoft.com/office/drawing/2014/main" val="1956655456"/>
                    </a:ext>
                  </a:extLst>
                </a:gridCol>
                <a:gridCol w="2806330">
                  <a:extLst>
                    <a:ext uri="{9D8B030D-6E8A-4147-A177-3AD203B41FA5}">
                      <a16:colId xmlns:a16="http://schemas.microsoft.com/office/drawing/2014/main" val="3114145817"/>
                    </a:ext>
                  </a:extLst>
                </a:gridCol>
                <a:gridCol w="2934354">
                  <a:extLst>
                    <a:ext uri="{9D8B030D-6E8A-4147-A177-3AD203B41FA5}">
                      <a16:colId xmlns:a16="http://schemas.microsoft.com/office/drawing/2014/main" val="1035212580"/>
                    </a:ext>
                  </a:extLst>
                </a:gridCol>
                <a:gridCol w="3593712">
                  <a:extLst>
                    <a:ext uri="{9D8B030D-6E8A-4147-A177-3AD203B41FA5}">
                      <a16:colId xmlns:a16="http://schemas.microsoft.com/office/drawing/2014/main" val="1964108697"/>
                    </a:ext>
                  </a:extLst>
                </a:gridCol>
              </a:tblGrid>
              <a:tr h="476185">
                <a:tc>
                  <a:txBody>
                    <a:bodyPr/>
                    <a:lstStyle/>
                    <a:p>
                      <a:pPr algn="ctr" latinLnBrk="0"/>
                      <a:r>
                        <a:rPr lang="en-GB" sz="2000" noProof="0" dirty="0">
                          <a:latin typeface="+mn-lt"/>
                        </a:rPr>
                        <a:t>Ferramenta</a:t>
                      </a:r>
                    </a:p>
                  </a:txBody>
                  <a:tcPr anchor="ctr">
                    <a:solidFill>
                      <a:schemeClr val="accent1">
                        <a:alpha val="3000"/>
                      </a:schemeClr>
                    </a:solidFill>
                  </a:tcPr>
                </a:tc>
                <a:tc>
                  <a:txBody>
                    <a:bodyPr/>
                    <a:lstStyle/>
                    <a:p>
                      <a:pPr algn="ctr" latinLnBrk="0"/>
                      <a:r>
                        <a:rPr lang="en-GB" sz="2000" noProof="0" dirty="0">
                          <a:latin typeface="+mn-lt"/>
                        </a:rPr>
                        <a:t>Serviços </a:t>
                      </a:r>
                    </a:p>
                  </a:txBody>
                  <a:tcPr anchor="ctr">
                    <a:solidFill>
                      <a:schemeClr val="accent1">
                        <a:alpha val="3000"/>
                      </a:schemeClr>
                    </a:solidFill>
                  </a:tcPr>
                </a:tc>
                <a:tc>
                  <a:txBody>
                    <a:bodyPr/>
                    <a:lstStyle/>
                    <a:p>
                      <a:pPr algn="ctr" latinLnBrk="0"/>
                      <a:r>
                        <a:rPr lang="en-GB" sz="2000" noProof="0" dirty="0">
                          <a:latin typeface="+mn-lt"/>
                        </a:rPr>
                        <a:t>Benefícios para uma comunidade energética</a:t>
                      </a:r>
                    </a:p>
                  </a:txBody>
                  <a:tcPr anchor="ctr">
                    <a:solidFill>
                      <a:schemeClr val="accent1">
                        <a:alpha val="3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noProof="0" dirty="0">
                          <a:latin typeface="+mn-lt"/>
                        </a:rPr>
                        <a:t>Como esta ferramenta pode apoiar uma comunidade energética</a:t>
                      </a:r>
                      <a:r>
                        <a:rPr lang="en-GB" sz="2000" dirty="0">
                          <a:latin typeface="+mn-lt"/>
                        </a:rPr>
                        <a:t>?</a:t>
                      </a:r>
                    </a:p>
                  </a:txBody>
                  <a:tcPr anchor="ctr">
                    <a:solidFill>
                      <a:schemeClr val="accent1">
                        <a:alpha val="3000"/>
                      </a:schemeClr>
                    </a:solidFill>
                  </a:tcPr>
                </a:tc>
                <a:extLst>
                  <a:ext uri="{0D108BD9-81ED-4DB2-BD59-A6C34878D82A}">
                    <a16:rowId xmlns:a16="http://schemas.microsoft.com/office/drawing/2014/main" val="3341151641"/>
                  </a:ext>
                </a:extLst>
              </a:tr>
              <a:tr h="2803750">
                <a:tc>
                  <a:txBody>
                    <a:bodyPr/>
                    <a:lstStyle/>
                    <a:p>
                      <a:pPr lvl="0" algn="l" latinLnBrk="0">
                        <a:buNone/>
                      </a:pPr>
                      <a:r>
                        <a:rPr lang="en-GB" sz="2000" b="1" i="0" u="none" strike="noStrike" cap="none" baseline="0" noProof="0" dirty="0">
                          <a:solidFill>
                            <a:srgbClr val="000000"/>
                          </a:solidFill>
                          <a:latin typeface="+mn-lt"/>
                          <a:ea typeface="+mn-ea"/>
                          <a:cs typeface="+mn-cs"/>
                          <a:hlinkClick r:id="rId3"/>
                        </a:rPr>
                        <a:t>EnergyID</a:t>
                      </a:r>
                      <a:endParaRPr lang="en-GB" sz="2000" b="1" i="0" u="none" strike="noStrike" cap="none" baseline="0" noProof="0" dirty="0">
                        <a:solidFill>
                          <a:srgbClr val="000000"/>
                        </a:solidFill>
                        <a:latin typeface="+mn-lt"/>
                        <a:ea typeface="+mn-ea"/>
                        <a:cs typeface="+mn-cs"/>
                      </a:endParaRPr>
                    </a:p>
                    <a:p>
                      <a:pPr lvl="0" algn="l" latinLnBrk="0">
                        <a:buNone/>
                      </a:pPr>
                      <a:r>
                        <a:rPr lang="en-GB" sz="2000" b="1" i="0" u="none" strike="noStrike" cap="none" baseline="0" noProof="0" dirty="0">
                          <a:solidFill>
                            <a:srgbClr val="000000"/>
                          </a:solidFill>
                          <a:latin typeface="+mn-lt"/>
                          <a:ea typeface="+mn-ea"/>
                          <a:cs typeface="+mn-cs"/>
                          <a:sym typeface="Arial"/>
                        </a:rPr>
                        <a:t>(Países Baixos, Bélgica, França, Portugal, Itália)</a:t>
                      </a:r>
                    </a:p>
                  </a:txBody>
                  <a:tcPr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342900" lvl="0" indent="-342900" algn="l" latinLnBrk="0">
                        <a:lnSpc>
                          <a:spcPct val="100000"/>
                        </a:lnSpc>
                        <a:buFont typeface="Arial"/>
                        <a:buChar char="•"/>
                      </a:pPr>
                      <a:r>
                        <a:rPr lang="en-GB" sz="2000" b="0" i="0" u="none" strike="noStrike" baseline="0" noProof="0" dirty="0">
                          <a:solidFill>
                            <a:srgbClr val="000000"/>
                          </a:solidFill>
                          <a:latin typeface="+mn-lt"/>
                        </a:rPr>
                        <a:t>Monitorização de consumo tudo-em-um</a:t>
                      </a:r>
                    </a:p>
                    <a:p>
                      <a:pPr marL="342900" lvl="0" indent="-342900" algn="l" latinLnBrk="0">
                        <a:lnSpc>
                          <a:spcPct val="100000"/>
                        </a:lnSpc>
                        <a:buFont typeface="Arial"/>
                        <a:buChar char="•"/>
                      </a:pPr>
                      <a:r>
                        <a:rPr lang="en-GB" sz="2000" b="0" i="0" u="none" strike="noStrike" baseline="0" noProof="0" dirty="0">
                          <a:solidFill>
                            <a:srgbClr val="000000"/>
                          </a:solidFill>
                          <a:latin typeface="+mn-lt"/>
                        </a:rPr>
                        <a:t>Informações sobre o desempenho solar</a:t>
                      </a:r>
                    </a:p>
                    <a:p>
                      <a:pPr marL="342900" lvl="0" indent="-342900" algn="l" latinLnBrk="0">
                        <a:lnSpc>
                          <a:spcPct val="100000"/>
                        </a:lnSpc>
                        <a:buFont typeface="Arial"/>
                        <a:buChar char="•"/>
                      </a:pPr>
                      <a:r>
                        <a:rPr lang="en-GB" sz="2000" b="0" i="0" u="none" strike="noStrike" baseline="0" noProof="0" dirty="0">
                          <a:solidFill>
                            <a:srgbClr val="000000"/>
                          </a:solidFill>
                          <a:latin typeface="+mn-lt"/>
                        </a:rPr>
                        <a:t>Integrações de dados</a:t>
                      </a:r>
                    </a:p>
                    <a:p>
                      <a:pPr marL="342900" lvl="0" indent="-342900" algn="l" latinLnBrk="0">
                        <a:lnSpc>
                          <a:spcPct val="100000"/>
                        </a:lnSpc>
                        <a:buFont typeface="Arial"/>
                        <a:buChar char="•"/>
                      </a:pPr>
                      <a:r>
                        <a:rPr lang="en-GB" sz="2000" b="0" i="0" u="none" strike="noStrike" baseline="0" noProof="0" dirty="0">
                          <a:solidFill>
                            <a:srgbClr val="000000"/>
                          </a:solidFill>
                          <a:latin typeface="+mn-lt"/>
                        </a:rPr>
                        <a:t>Grupos sociais colaborativos</a:t>
                      </a:r>
                    </a:p>
                  </a:txBody>
                  <a:tcPr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342900" lvl="0" indent="-342900" algn="l" latinLnBrk="0">
                        <a:lnSpc>
                          <a:spcPct val="100000"/>
                        </a:lnSpc>
                        <a:buFont typeface="Arial"/>
                        <a:buChar char="•"/>
                      </a:pPr>
                      <a:r>
                        <a:rPr lang="en-GB" sz="2000" b="0" i="0" u="none" strike="noStrike" cap="none" noProof="0" dirty="0">
                          <a:solidFill>
                            <a:srgbClr val="000000"/>
                          </a:solidFill>
                          <a:latin typeface="+mn-lt"/>
                        </a:rPr>
                        <a:t>Promove o envolvimento da comunidade</a:t>
                      </a:r>
                    </a:p>
                    <a:p>
                      <a:pPr marL="342900" lvl="0" indent="-342900" algn="l" latinLnBrk="0">
                        <a:lnSpc>
                          <a:spcPct val="100000"/>
                        </a:lnSpc>
                        <a:buFont typeface="Arial"/>
                        <a:buChar char="•"/>
                      </a:pPr>
                      <a:r>
                        <a:rPr lang="en-GB" sz="2000" b="0" i="0" u="none" strike="noStrike" cap="none" noProof="0" dirty="0">
                          <a:solidFill>
                            <a:srgbClr val="000000"/>
                          </a:solidFill>
                          <a:latin typeface="+mn-lt"/>
                        </a:rPr>
                        <a:t>Capacita o planeamento local</a:t>
                      </a:r>
                    </a:p>
                    <a:p>
                      <a:pPr marL="342900" lvl="0" indent="-342900" algn="l" latinLnBrk="0">
                        <a:lnSpc>
                          <a:spcPct val="100000"/>
                        </a:lnSpc>
                        <a:buFont typeface="Arial"/>
                        <a:buChar char="•"/>
                      </a:pPr>
                      <a:r>
                        <a:rPr lang="en-GB" sz="2000" b="0" i="0" u="none" strike="noStrike" cap="none" noProof="0" dirty="0">
                          <a:solidFill>
                            <a:srgbClr val="000000"/>
                          </a:solidFill>
                          <a:latin typeface="+mn-lt"/>
                        </a:rPr>
                        <a:t>Benchmarking para ação</a:t>
                      </a:r>
                    </a:p>
                    <a:p>
                      <a:pPr marL="342900" lvl="0" indent="-342900" algn="l" latinLnBrk="0">
                        <a:lnSpc>
                          <a:spcPct val="100000"/>
                        </a:lnSpc>
                        <a:buFont typeface="Arial"/>
                        <a:buChar char="•"/>
                      </a:pPr>
                      <a:endParaRPr lang="en-GB" sz="2000" b="0" i="0" u="none" strike="noStrike" cap="none" noProof="0" dirty="0">
                        <a:solidFill>
                          <a:srgbClr val="000000"/>
                        </a:solidFill>
                        <a:latin typeface="+mn-lt"/>
                      </a:endParaRPr>
                    </a:p>
                  </a:txBody>
                  <a:tcPr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342900" lvl="0" indent="-342900" algn="l" latinLnBrk="0">
                        <a:lnSpc>
                          <a:spcPct val="100000"/>
                        </a:lnSpc>
                        <a:buFont typeface="Arial"/>
                        <a:buChar char="•"/>
                      </a:pPr>
                      <a:r>
                        <a:rPr lang="en-GB" sz="2000" b="0" i="0" u="none" strike="noStrike" cap="none" baseline="0" noProof="0" dirty="0">
                          <a:solidFill>
                            <a:srgbClr val="000000"/>
                          </a:solidFill>
                          <a:latin typeface="+mn-lt"/>
                        </a:rPr>
                        <a:t>Tomada de decisões baseada em dados</a:t>
                      </a:r>
                    </a:p>
                    <a:p>
                      <a:pPr marL="342900" lvl="0" indent="-342900" algn="l" latinLnBrk="0">
                        <a:lnSpc>
                          <a:spcPct val="100000"/>
                        </a:lnSpc>
                        <a:buFont typeface="Arial"/>
                        <a:buChar char="•"/>
                      </a:pPr>
                      <a:r>
                        <a:rPr lang="en-GB" sz="2000" b="0" i="0" u="none" strike="noStrike" cap="none" baseline="0" noProof="0" dirty="0">
                          <a:solidFill>
                            <a:srgbClr val="000000"/>
                          </a:solidFill>
                          <a:latin typeface="+mn-lt"/>
                        </a:rPr>
                        <a:t>Maior colaboração social</a:t>
                      </a:r>
                    </a:p>
                    <a:p>
                      <a:pPr marL="342900" lvl="0" indent="-342900" algn="l" latinLnBrk="0">
                        <a:lnSpc>
                          <a:spcPct val="100000"/>
                        </a:lnSpc>
                        <a:buFont typeface="Arial"/>
                        <a:buChar char="•"/>
                      </a:pPr>
                      <a:r>
                        <a:rPr lang="en-GB" sz="2000" b="0" i="0" u="none" strike="noStrike" cap="none" baseline="0" noProof="0" dirty="0">
                          <a:solidFill>
                            <a:srgbClr val="000000"/>
                          </a:solidFill>
                          <a:latin typeface="+mn-lt"/>
                        </a:rPr>
                        <a:t>Análises personalizáveis</a:t>
                      </a:r>
                    </a:p>
                  </a:txBody>
                  <a:tcPr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4057794235"/>
                  </a:ext>
                </a:extLst>
              </a:tr>
            </a:tbl>
          </a:graphicData>
        </a:graphic>
      </p:graphicFrame>
    </p:spTree>
    <p:extLst>
      <p:ext uri="{BB962C8B-B14F-4D97-AF65-F5344CB8AC3E}">
        <p14:creationId xmlns:p14="http://schemas.microsoft.com/office/powerpoint/2010/main" val="11103914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8F056E-0271-F698-8409-4BDD9B02D5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95E2BE-4484-1442-7876-1F12D9DB4ABA}"/>
              </a:ext>
            </a:extLst>
          </p:cNvPr>
          <p:cNvSpPr>
            <a:spLocks noGrp="1"/>
          </p:cNvSpPr>
          <p:nvPr>
            <p:ph type="title" idx="4294967295"/>
          </p:nvPr>
        </p:nvSpPr>
        <p:spPr>
          <a:xfrm>
            <a:off x="391160" y="862965"/>
            <a:ext cx="11333480" cy="1325563"/>
          </a:xfrm>
          <a:prstGeom prst="rect">
            <a:avLst/>
          </a:prstGeom>
        </p:spPr>
        <p:txBody>
          <a:bodyPr/>
          <a:lstStyle/>
          <a:p>
            <a:pPr rtl="0" eaLnBrk="1" latinLnBrk="0" hangingPunct="1"/>
            <a:r>
              <a:rPr lang="pt-PT" sz="2800" b="1" kern="1200" noProof="1">
                <a:solidFill>
                  <a:srgbClr val="FFFFFF"/>
                </a:solidFill>
                <a:effectLst/>
                <a:latin typeface="Calibri" panose="020F0502020204030204" pitchFamily="34" charset="0"/>
                <a:ea typeface="Public Sans"/>
                <a:cs typeface="Public Sans"/>
              </a:rPr>
              <a:t>7. Escolher ferramentas de TI para a sua comunidade energética: avaliação - introdução  </a:t>
            </a:r>
            <a:endParaRPr lang="pt-PT" noProof="1">
              <a:effectLst/>
            </a:endParaRPr>
          </a:p>
          <a:p>
            <a:endParaRPr lang="pt-PT" noProof="1"/>
          </a:p>
        </p:txBody>
      </p:sp>
      <p:sp>
        <p:nvSpPr>
          <p:cNvPr id="4" name="TextBox 3">
            <a:extLst>
              <a:ext uri="{FF2B5EF4-FFF2-40B4-BE49-F238E27FC236}">
                <a16:creationId xmlns:a16="http://schemas.microsoft.com/office/drawing/2014/main" id="{F7523C7B-772E-CFDB-6B1C-08434537B540}"/>
              </a:ext>
            </a:extLst>
          </p:cNvPr>
          <p:cNvSpPr txBox="1"/>
          <p:nvPr/>
        </p:nvSpPr>
        <p:spPr>
          <a:xfrm>
            <a:off x="1490597" y="3181611"/>
            <a:ext cx="9594937" cy="2308324"/>
          </a:xfrm>
          <a:prstGeom prst="rect">
            <a:avLst/>
          </a:prstGeom>
          <a:noFill/>
        </p:spPr>
        <p:txBody>
          <a:bodyPr wrap="square" rtlCol="0">
            <a:spAutoFit/>
          </a:bodyPr>
          <a:lstStyle/>
          <a:p>
            <a:pPr algn="ctr" latinLnBrk="0"/>
            <a:r>
              <a:rPr lang="en-US" sz="4800" i="1" dirty="0">
                <a:solidFill>
                  <a:schemeClr val="accent2"/>
                </a:solidFill>
              </a:rPr>
              <a:t>Como podemos escolher as ferramentas de TI adequadas para a nossa comunidade energética?</a:t>
            </a:r>
          </a:p>
          <a:p>
            <a:pPr algn="ctr" latinLnBrk="0"/>
            <a:endParaRPr lang="en-US" sz="4800" i="1" dirty="0">
              <a:solidFill>
                <a:schemeClr val="accent2"/>
              </a:solidFill>
            </a:endParaRPr>
          </a:p>
        </p:txBody>
      </p:sp>
    </p:spTree>
    <p:extLst>
      <p:ext uri="{BB962C8B-B14F-4D97-AF65-F5344CB8AC3E}">
        <p14:creationId xmlns:p14="http://schemas.microsoft.com/office/powerpoint/2010/main" val="29353555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76CAE-69B9-36A4-D379-2D2350CAB73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B37293F-24F8-0380-1F80-AE575BD0E6B4}"/>
              </a:ext>
            </a:extLst>
          </p:cNvPr>
          <p:cNvSpPr txBox="1"/>
          <p:nvPr/>
        </p:nvSpPr>
        <p:spPr>
          <a:xfrm>
            <a:off x="2434225" y="2121821"/>
            <a:ext cx="9757775" cy="4093428"/>
          </a:xfrm>
          <a:prstGeom prst="rect">
            <a:avLst/>
          </a:prstGeom>
          <a:noFill/>
        </p:spPr>
        <p:txBody>
          <a:bodyPr wrap="square" rtlCol="0">
            <a:spAutoFit/>
          </a:bodyPr>
          <a:lstStyle/>
          <a:p>
            <a:pPr latinLnBrk="0"/>
            <a:r>
              <a:rPr lang="en-GB" sz="2000" noProof="0" dirty="0">
                <a:ea typeface="Public Sans"/>
                <a:sym typeface="Public Sans"/>
              </a:rPr>
              <a:t>Deve avaliar uma ferramenta com base na sua funcionalidade, usabilidade, integração, escalabilidade, custo, suporte, segurança e flexibilidade. Algumas questões a considerar:</a:t>
            </a:r>
          </a:p>
          <a:p>
            <a:pPr latinLnBrk="0"/>
            <a:endParaRPr lang="en-GB" sz="2000" noProof="0" dirty="0">
              <a:ea typeface="Public Sans"/>
              <a:sym typeface="Public Sans"/>
            </a:endParaRPr>
          </a:p>
          <a:p>
            <a:pPr marL="342900" indent="-342900" latinLnBrk="0">
              <a:buFont typeface="Arial" panose="020B0604020202020204" pitchFamily="34" charset="0"/>
              <a:buChar char="•"/>
            </a:pPr>
            <a:r>
              <a:rPr lang="en-GB" sz="2000" b="1" noProof="0" dirty="0">
                <a:sym typeface="Public Sans"/>
              </a:rPr>
              <a:t>Funcionalidade: </a:t>
            </a:r>
            <a:r>
              <a:rPr lang="en-GB" sz="2000" noProof="0" dirty="0">
                <a:sym typeface="Public Sans"/>
              </a:rPr>
              <a:t>a ferramenta atende às nossas necessidades energéticas?</a:t>
            </a:r>
          </a:p>
          <a:p>
            <a:pPr marL="342900" indent="-342900" latinLnBrk="0">
              <a:buFont typeface="Arial" panose="020B0604020202020204" pitchFamily="34" charset="0"/>
              <a:buChar char="•"/>
            </a:pPr>
            <a:r>
              <a:rPr lang="en-GB" sz="2000" b="1" noProof="0" dirty="0">
                <a:sym typeface="Public Sans"/>
              </a:rPr>
              <a:t>Usabilidade: </a:t>
            </a:r>
            <a:r>
              <a:rPr lang="en-GB" sz="2000" noProof="0" dirty="0">
                <a:sym typeface="Public Sans"/>
              </a:rPr>
              <a:t>a ferramenta é fácil de usar? </a:t>
            </a:r>
          </a:p>
          <a:p>
            <a:pPr marL="342900" indent="-342900" latinLnBrk="0">
              <a:buFont typeface="Arial" panose="020B0604020202020204" pitchFamily="34" charset="0"/>
              <a:buChar char="•"/>
            </a:pPr>
            <a:r>
              <a:rPr lang="en-GB" sz="2000" b="1" noProof="0" dirty="0">
                <a:sym typeface="Public Sans"/>
              </a:rPr>
              <a:t>Integração: </a:t>
            </a:r>
            <a:r>
              <a:rPr lang="en-GB" sz="2000" noProof="0" dirty="0">
                <a:sym typeface="Public Sans"/>
              </a:rPr>
              <a:t>esta ferramenta funciona com os sistemas existentes?</a:t>
            </a:r>
          </a:p>
          <a:p>
            <a:pPr marL="342900" indent="-342900" latinLnBrk="0">
              <a:buFont typeface="Arial" panose="020B0604020202020204" pitchFamily="34" charset="0"/>
              <a:buChar char="•"/>
            </a:pPr>
            <a:r>
              <a:rPr lang="en-GB" sz="2000" b="1" noProof="0" dirty="0">
                <a:sym typeface="Public Sans"/>
              </a:rPr>
              <a:t>Escalabilidade: </a:t>
            </a:r>
            <a:r>
              <a:rPr lang="en-GB" sz="2000" noProof="0" dirty="0">
                <a:sym typeface="Public Sans"/>
              </a:rPr>
              <a:t>esta ferramenta pode crescer com a nossa comunidade? </a:t>
            </a:r>
          </a:p>
          <a:p>
            <a:pPr marL="342900" indent="-342900" latinLnBrk="0">
              <a:buFont typeface="Arial" panose="020B0604020202020204" pitchFamily="34" charset="0"/>
              <a:buChar char="•"/>
            </a:pPr>
            <a:r>
              <a:rPr lang="en-GB" sz="2000" b="1" noProof="0" dirty="0">
                <a:sym typeface="Public Sans"/>
              </a:rPr>
              <a:t>Relação custo-benefício: </a:t>
            </a:r>
            <a:r>
              <a:rPr lang="en-GB" sz="2000" noProof="0" dirty="0">
                <a:sym typeface="Public Sans"/>
              </a:rPr>
              <a:t>os benefícios superam os custos adicionais?</a:t>
            </a:r>
          </a:p>
          <a:p>
            <a:pPr marL="342900" indent="-342900" latinLnBrk="0">
              <a:buFont typeface="Arial" panose="020B0604020202020204" pitchFamily="34" charset="0"/>
              <a:buChar char="•"/>
            </a:pPr>
            <a:r>
              <a:rPr lang="en-GB" sz="2000" b="1" noProof="0" dirty="0">
                <a:sym typeface="Public Sans"/>
              </a:rPr>
              <a:t>Suporte e formação: </a:t>
            </a:r>
            <a:r>
              <a:rPr lang="en-GB" sz="2000" noProof="0" dirty="0">
                <a:sym typeface="Public Sans"/>
              </a:rPr>
              <a:t>O suporte está prontamente disponível?</a:t>
            </a:r>
          </a:p>
          <a:p>
            <a:pPr marL="342900" indent="-342900" latinLnBrk="0">
              <a:buFont typeface="Arial" panose="020B0604020202020204" pitchFamily="34" charset="0"/>
              <a:buChar char="•"/>
            </a:pPr>
            <a:r>
              <a:rPr lang="en-GB" sz="2000" b="1" noProof="0" dirty="0">
                <a:sym typeface="Public Sans"/>
              </a:rPr>
              <a:t>Segurança: </a:t>
            </a:r>
            <a:r>
              <a:rPr lang="en-GB" sz="2000" noProof="0" dirty="0">
                <a:sym typeface="Public Sans"/>
              </a:rPr>
              <a:t>Os dados e a privacidade estão protegidos? </a:t>
            </a:r>
          </a:p>
          <a:p>
            <a:pPr marL="342900" indent="-342900" latinLnBrk="0">
              <a:buFont typeface="Arial" panose="020B0604020202020204" pitchFamily="34" charset="0"/>
              <a:buChar char="•"/>
            </a:pPr>
            <a:r>
              <a:rPr lang="en-GB" sz="2000" b="1" noProof="0" dirty="0">
                <a:sym typeface="Public Sans"/>
              </a:rPr>
              <a:t>Flexibilidade: </a:t>
            </a:r>
            <a:r>
              <a:rPr lang="en-GB" sz="2000" noProof="0" dirty="0">
                <a:sym typeface="Public Sans"/>
              </a:rPr>
              <a:t>A ferramenta pode ser personalizada de acordo com as nossas necessidades? </a:t>
            </a:r>
          </a:p>
          <a:p>
            <a:pPr marL="342900" indent="-342900" latinLnBrk="0">
              <a:buFont typeface="Arial" panose="020B0604020202020204" pitchFamily="34" charset="0"/>
              <a:buChar char="•"/>
            </a:pPr>
            <a:r>
              <a:rPr lang="en-GB" sz="2000" b="1" noProof="0" dirty="0">
                <a:sym typeface="Public Sans"/>
              </a:rPr>
              <a:t>Feedback dos utilizadores: </a:t>
            </a:r>
            <a:r>
              <a:rPr lang="en-GB" sz="2000" noProof="0" dirty="0">
                <a:sym typeface="Public Sans"/>
              </a:rPr>
              <a:t>os outros estão satisfeitos com a ferramenta? </a:t>
            </a:r>
          </a:p>
        </p:txBody>
      </p:sp>
      <p:pic>
        <p:nvPicPr>
          <p:cNvPr id="7" name="Picture 6">
            <a:extLst>
              <a:ext uri="{FF2B5EF4-FFF2-40B4-BE49-F238E27FC236}">
                <a16:creationId xmlns:a16="http://schemas.microsoft.com/office/drawing/2014/main" id="{7EDE630F-2ECF-6A5D-EF17-549090FB1BF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306" y="3429000"/>
            <a:ext cx="2142009" cy="1909958"/>
          </a:xfrm>
          <a:prstGeom prst="rect">
            <a:avLst/>
          </a:prstGeom>
        </p:spPr>
      </p:pic>
      <p:sp>
        <p:nvSpPr>
          <p:cNvPr id="2" name="Title 1">
            <a:extLst>
              <a:ext uri="{FF2B5EF4-FFF2-40B4-BE49-F238E27FC236}">
                <a16:creationId xmlns:a16="http://schemas.microsoft.com/office/drawing/2014/main" id="{8B2CEF8A-4EA9-CB54-C658-6EB3EFF77911}"/>
              </a:ext>
            </a:extLst>
          </p:cNvPr>
          <p:cNvSpPr>
            <a:spLocks noGrp="1"/>
          </p:cNvSpPr>
          <p:nvPr>
            <p:ph type="title" idx="4294967295"/>
          </p:nvPr>
        </p:nvSpPr>
        <p:spPr>
          <a:xfrm>
            <a:off x="401320" y="690245"/>
            <a:ext cx="10515600" cy="1325563"/>
          </a:xfrm>
          <a:prstGeom prst="rect">
            <a:avLst/>
          </a:prstGeom>
        </p:spPr>
        <p:txBody>
          <a:bodyPr/>
          <a:lstStyle/>
          <a:p>
            <a:pPr rtl="0" eaLnBrk="1" latinLnBrk="0" hangingPunct="1"/>
            <a:r>
              <a:rPr lang="pt-PT" sz="2800" b="1" kern="1200" noProof="1">
                <a:solidFill>
                  <a:srgbClr val="FFFFFF"/>
                </a:solidFill>
                <a:effectLst/>
                <a:latin typeface="Calibri" panose="020F0502020204030204" pitchFamily="34" charset="0"/>
                <a:ea typeface="Public Sans"/>
                <a:cs typeface="Public Sans"/>
              </a:rPr>
              <a:t>7. Escolher ferramentas de TI para a sua comunidade energética: avaliação  </a:t>
            </a:r>
            <a:endParaRPr lang="pt-PT" noProof="1">
              <a:effectLst/>
            </a:endParaRPr>
          </a:p>
          <a:p>
            <a:endParaRPr lang="pt-PT" noProof="1"/>
          </a:p>
        </p:txBody>
      </p:sp>
    </p:spTree>
    <p:extLst>
      <p:ext uri="{BB962C8B-B14F-4D97-AF65-F5344CB8AC3E}">
        <p14:creationId xmlns:p14="http://schemas.microsoft.com/office/powerpoint/2010/main" val="2021214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직사각형 42">
            <a:extLst>
              <a:ext uri="{FF2B5EF4-FFF2-40B4-BE49-F238E27FC236}">
                <a16:creationId xmlns:a16="http://schemas.microsoft.com/office/drawing/2014/main" id="{D8C4E46F-1B05-476B-90D3-800B8F061E5E}"/>
              </a:ext>
              <a:ext uri="{C183D7F6-B498-43B3-948B-1728B52AA6E4}">
                <adec:decorative xmlns:adec="http://schemas.microsoft.com/office/drawing/2017/decorative" val="1"/>
              </a:ext>
            </a:extLst>
          </p:cNvPr>
          <p:cNvSpPr/>
          <p:nvPr/>
        </p:nvSpPr>
        <p:spPr>
          <a:xfrm>
            <a:off x="6188062"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dirty="0">
              <a:solidFill>
                <a:srgbClr val="322F32"/>
              </a:solidFill>
            </a:endParaRPr>
          </a:p>
        </p:txBody>
      </p:sp>
      <p:sp>
        <p:nvSpPr>
          <p:cNvPr id="31" name="직사각형 30">
            <a:extLst>
              <a:ext uri="{FF2B5EF4-FFF2-40B4-BE49-F238E27FC236}">
                <a16:creationId xmlns:a16="http://schemas.microsoft.com/office/drawing/2014/main" id="{054E5D47-4CA2-42D3-88F2-36300092A0B6}"/>
              </a:ext>
              <a:ext uri="{C183D7F6-B498-43B3-948B-1728B52AA6E4}">
                <adec:decorative xmlns:adec="http://schemas.microsoft.com/office/drawing/2017/decorative" val="1"/>
              </a:ext>
            </a:extLst>
          </p:cNvPr>
          <p:cNvSpPr/>
          <p:nvPr/>
        </p:nvSpPr>
        <p:spPr>
          <a:xfrm>
            <a:off x="3500763"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dirty="0">
              <a:solidFill>
                <a:srgbClr val="322F32"/>
              </a:solidFill>
            </a:endParaRPr>
          </a:p>
        </p:txBody>
      </p:sp>
      <p:sp>
        <p:nvSpPr>
          <p:cNvPr id="19" name="직사각형 18">
            <a:extLst>
              <a:ext uri="{FF2B5EF4-FFF2-40B4-BE49-F238E27FC236}">
                <a16:creationId xmlns:a16="http://schemas.microsoft.com/office/drawing/2014/main" id="{8DC1423C-2E75-48AE-A98F-626668954196}"/>
              </a:ext>
              <a:ext uri="{C183D7F6-B498-43B3-948B-1728B52AA6E4}">
                <adec:decorative xmlns:adec="http://schemas.microsoft.com/office/drawing/2017/decorative" val="1"/>
              </a:ext>
            </a:extLst>
          </p:cNvPr>
          <p:cNvSpPr/>
          <p:nvPr/>
        </p:nvSpPr>
        <p:spPr>
          <a:xfrm>
            <a:off x="790220"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sp>
        <p:nvSpPr>
          <p:cNvPr id="5" name="Title 4">
            <a:extLst>
              <a:ext uri="{FF2B5EF4-FFF2-40B4-BE49-F238E27FC236}">
                <a16:creationId xmlns:a16="http://schemas.microsoft.com/office/drawing/2014/main" id="{B1381DB9-DA0D-39C8-FCA8-05B5CB2CB37C}"/>
              </a:ext>
            </a:extLst>
          </p:cNvPr>
          <p:cNvSpPr>
            <a:spLocks noGrp="1"/>
          </p:cNvSpPr>
          <p:nvPr>
            <p:ph type="title" idx="4294967295"/>
          </p:nvPr>
        </p:nvSpPr>
        <p:spPr>
          <a:xfrm>
            <a:off x="753706" y="579727"/>
            <a:ext cx="10515600" cy="1325563"/>
          </a:xfrm>
          <a:prstGeom prst="rect">
            <a:avLst/>
          </a:prstGeom>
        </p:spPr>
        <p:txBody>
          <a:bodyPr/>
          <a:lstStyle/>
          <a:p>
            <a:pPr rtl="0" eaLnBrk="1" latinLnBrk="1" hangingPunct="1"/>
            <a:r>
              <a:rPr lang="pt-PT" sz="2800" kern="1200" noProof="1">
                <a:solidFill>
                  <a:srgbClr val="0E3AF0"/>
                </a:solidFill>
                <a:effectLst/>
                <a:latin typeface="Calibri" panose="020F0502020204030204" pitchFamily="34" charset="0"/>
                <a:ea typeface="맑은 고딕" panose="020B0503020000020004" pitchFamily="34" charset="-127"/>
                <a:cs typeface="Arial" panose="020B0604020202020204" pitchFamily="34" charset="0"/>
              </a:rPr>
              <a:t>Próximos passos</a:t>
            </a:r>
            <a:endParaRPr lang="pt-PT" noProof="1">
              <a:effectLst/>
            </a:endParaRPr>
          </a:p>
          <a:p>
            <a:endParaRPr lang="pt-PT" noProof="1"/>
          </a:p>
        </p:txBody>
      </p:sp>
      <p:sp>
        <p:nvSpPr>
          <p:cNvPr id="3" name="TextBox 2">
            <a:extLst>
              <a:ext uri="{FF2B5EF4-FFF2-40B4-BE49-F238E27FC236}">
                <a16:creationId xmlns:a16="http://schemas.microsoft.com/office/drawing/2014/main" id="{A285EDEE-0D89-AE70-0953-34055524EF0D}"/>
              </a:ext>
            </a:extLst>
          </p:cNvPr>
          <p:cNvSpPr txBox="1"/>
          <p:nvPr/>
        </p:nvSpPr>
        <p:spPr>
          <a:xfrm>
            <a:off x="753706" y="1215518"/>
            <a:ext cx="10648074" cy="830997"/>
          </a:xfrm>
          <a:prstGeom prst="rect">
            <a:avLst/>
          </a:prstGeom>
          <a:noFill/>
        </p:spPr>
        <p:txBody>
          <a:bodyPr wrap="square" rtlCol="0">
            <a:spAutoFit/>
          </a:bodyPr>
          <a:lstStyle/>
          <a:p>
            <a:pPr latinLnBrk="0"/>
            <a:r>
              <a:rPr lang="en-GB" sz="2400" dirty="0"/>
              <a:t>Se quiser saber mais sobre ferramentas, serviços e produtos para apoiar as comunidades energéticas, os seguintes recursos podem ser úteis: </a:t>
            </a:r>
          </a:p>
        </p:txBody>
      </p:sp>
      <p:grpSp>
        <p:nvGrpSpPr>
          <p:cNvPr id="20" name="그룹 19">
            <a:extLst>
              <a:ext uri="{FF2B5EF4-FFF2-40B4-BE49-F238E27FC236}">
                <a16:creationId xmlns:a16="http://schemas.microsoft.com/office/drawing/2014/main" id="{5AD01B13-396A-4A4F-8EA6-968460F8AFEB}"/>
              </a:ext>
              <a:ext uri="{C183D7F6-B498-43B3-948B-1728B52AA6E4}">
                <adec:decorative xmlns:adec="http://schemas.microsoft.com/office/drawing/2017/decorative" val="1"/>
              </a:ext>
            </a:extLst>
          </p:cNvPr>
          <p:cNvGrpSpPr/>
          <p:nvPr/>
        </p:nvGrpSpPr>
        <p:grpSpPr>
          <a:xfrm>
            <a:off x="1728249" y="2344322"/>
            <a:ext cx="615100" cy="604284"/>
            <a:chOff x="6810557" y="892968"/>
            <a:chExt cx="384524" cy="377762"/>
          </a:xfrm>
          <a:solidFill>
            <a:schemeClr val="accent1"/>
          </a:solidFill>
        </p:grpSpPr>
        <p:sp>
          <p:nvSpPr>
            <p:cNvPr id="21" name="자유형: 도형 20">
              <a:extLst>
                <a:ext uri="{FF2B5EF4-FFF2-40B4-BE49-F238E27FC236}">
                  <a16:creationId xmlns:a16="http://schemas.microsoft.com/office/drawing/2014/main" id="{2C42074F-0750-4FD2-8807-D7FBE2B0EA4D}"/>
                </a:ext>
              </a:extLst>
            </p:cNvPr>
            <p:cNvSpPr/>
            <p:nvPr/>
          </p:nvSpPr>
          <p:spPr>
            <a:xfrm>
              <a:off x="6810557" y="977836"/>
              <a:ext cx="114300" cy="85725"/>
            </a:xfrm>
            <a:custGeom>
              <a:avLst/>
              <a:gdLst>
                <a:gd name="connsiteX0" fmla="*/ 86106 w 114300"/>
                <a:gd name="connsiteY0" fmla="*/ 7144 h 85725"/>
                <a:gd name="connsiteX1" fmla="*/ 59626 w 114300"/>
                <a:gd name="connsiteY1" fmla="*/ 7144 h 85725"/>
                <a:gd name="connsiteX2" fmla="*/ 33147 w 114300"/>
                <a:gd name="connsiteY2" fmla="*/ 7144 h 85725"/>
                <a:gd name="connsiteX3" fmla="*/ 14764 w 114300"/>
                <a:gd name="connsiteY3" fmla="*/ 14764 h 85725"/>
                <a:gd name="connsiteX4" fmla="*/ 7144 w 114300"/>
                <a:gd name="connsiteY4" fmla="*/ 33147 h 85725"/>
                <a:gd name="connsiteX5" fmla="*/ 7144 w 114300"/>
                <a:gd name="connsiteY5" fmla="*/ 57436 h 85725"/>
                <a:gd name="connsiteX6" fmla="*/ 13145 w 114300"/>
                <a:gd name="connsiteY6" fmla="*/ 67342 h 85725"/>
                <a:gd name="connsiteX7" fmla="*/ 59626 w 114300"/>
                <a:gd name="connsiteY7" fmla="*/ 78581 h 85725"/>
                <a:gd name="connsiteX8" fmla="*/ 106108 w 114300"/>
                <a:gd name="connsiteY8" fmla="*/ 67342 h 85725"/>
                <a:gd name="connsiteX9" fmla="*/ 112109 w 114300"/>
                <a:gd name="connsiteY9" fmla="*/ 57436 h 85725"/>
                <a:gd name="connsiteX10" fmla="*/ 112109 w 114300"/>
                <a:gd name="connsiteY10" fmla="*/ 33147 h 85725"/>
                <a:gd name="connsiteX11" fmla="*/ 104489 w 114300"/>
                <a:gd name="connsiteY11" fmla="*/ 14859 h 85725"/>
                <a:gd name="connsiteX12" fmla="*/ 86106 w 114300"/>
                <a:gd name="connsiteY12" fmla="*/ 7144 h 85725"/>
                <a:gd name="connsiteX13" fmla="*/ 90106 w 114300"/>
                <a:gd name="connsiteY13" fmla="*/ 50483 h 85725"/>
                <a:gd name="connsiteX14" fmla="*/ 59817 w 114300"/>
                <a:gd name="connsiteY14" fmla="*/ 56388 h 85725"/>
                <a:gd name="connsiteX15" fmla="*/ 29527 w 114300"/>
                <a:gd name="connsiteY15" fmla="*/ 50483 h 85725"/>
                <a:gd name="connsiteX16" fmla="*/ 29527 w 114300"/>
                <a:gd name="connsiteY16" fmla="*/ 33338 h 85725"/>
                <a:gd name="connsiteX17" fmla="*/ 33242 w 114300"/>
                <a:gd name="connsiteY17" fmla="*/ 29623 h 85725"/>
                <a:gd name="connsiteX18" fmla="*/ 86201 w 114300"/>
                <a:gd name="connsiteY18" fmla="*/ 29623 h 85725"/>
                <a:gd name="connsiteX19" fmla="*/ 90201 w 114300"/>
                <a:gd name="connsiteY19" fmla="*/ 33338 h 85725"/>
                <a:gd name="connsiteX20" fmla="*/ 90106 w 114300"/>
                <a:gd name="connsiteY20" fmla="*/ 50483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300" h="85725">
                  <a:moveTo>
                    <a:pt x="86106" y="7144"/>
                  </a:moveTo>
                  <a:cubicBezTo>
                    <a:pt x="77343" y="7144"/>
                    <a:pt x="68485" y="7144"/>
                    <a:pt x="59626" y="7144"/>
                  </a:cubicBezTo>
                  <a:cubicBezTo>
                    <a:pt x="50768" y="7144"/>
                    <a:pt x="41910" y="7144"/>
                    <a:pt x="33147" y="7144"/>
                  </a:cubicBezTo>
                  <a:cubicBezTo>
                    <a:pt x="26194" y="7144"/>
                    <a:pt x="19716" y="9811"/>
                    <a:pt x="14764" y="14764"/>
                  </a:cubicBezTo>
                  <a:cubicBezTo>
                    <a:pt x="9810" y="19717"/>
                    <a:pt x="7144" y="26194"/>
                    <a:pt x="7144" y="33147"/>
                  </a:cubicBezTo>
                  <a:lnTo>
                    <a:pt x="7144" y="57436"/>
                  </a:lnTo>
                  <a:cubicBezTo>
                    <a:pt x="7144" y="61627"/>
                    <a:pt x="9525" y="65437"/>
                    <a:pt x="13145" y="67342"/>
                  </a:cubicBezTo>
                  <a:cubicBezTo>
                    <a:pt x="27432" y="74676"/>
                    <a:pt x="43529" y="78581"/>
                    <a:pt x="59626" y="78581"/>
                  </a:cubicBezTo>
                  <a:cubicBezTo>
                    <a:pt x="75723" y="78581"/>
                    <a:pt x="91821" y="74676"/>
                    <a:pt x="106108" y="67342"/>
                  </a:cubicBezTo>
                  <a:cubicBezTo>
                    <a:pt x="109823" y="65437"/>
                    <a:pt x="112109" y="61627"/>
                    <a:pt x="112109" y="57436"/>
                  </a:cubicBezTo>
                  <a:lnTo>
                    <a:pt x="112109" y="33147"/>
                  </a:lnTo>
                  <a:cubicBezTo>
                    <a:pt x="112109" y="26289"/>
                    <a:pt x="109442" y="19812"/>
                    <a:pt x="104489" y="14859"/>
                  </a:cubicBezTo>
                  <a:cubicBezTo>
                    <a:pt x="99822" y="10001"/>
                    <a:pt x="93059" y="7144"/>
                    <a:pt x="86106" y="7144"/>
                  </a:cubicBezTo>
                  <a:close/>
                  <a:moveTo>
                    <a:pt x="90106" y="50483"/>
                  </a:moveTo>
                  <a:cubicBezTo>
                    <a:pt x="80486" y="54388"/>
                    <a:pt x="70389" y="56388"/>
                    <a:pt x="59817" y="56388"/>
                  </a:cubicBezTo>
                  <a:cubicBezTo>
                    <a:pt x="49244" y="56388"/>
                    <a:pt x="39052" y="54388"/>
                    <a:pt x="29527" y="50483"/>
                  </a:cubicBezTo>
                  <a:lnTo>
                    <a:pt x="29527" y="33338"/>
                  </a:lnTo>
                  <a:cubicBezTo>
                    <a:pt x="29527" y="31337"/>
                    <a:pt x="31242" y="29623"/>
                    <a:pt x="33242" y="29623"/>
                  </a:cubicBezTo>
                  <a:cubicBezTo>
                    <a:pt x="50863" y="29623"/>
                    <a:pt x="68580" y="29623"/>
                    <a:pt x="86201" y="29623"/>
                  </a:cubicBezTo>
                  <a:cubicBezTo>
                    <a:pt x="88201" y="29623"/>
                    <a:pt x="90201" y="31242"/>
                    <a:pt x="90201" y="33338"/>
                  </a:cubicBezTo>
                  <a:lnTo>
                    <a:pt x="90106" y="50483"/>
                  </a:lnTo>
                  <a:close/>
                </a:path>
              </a:pathLst>
            </a:custGeom>
            <a:grpFill/>
            <a:ln w="9525" cap="flat">
              <a:noFill/>
              <a:prstDash val="solid"/>
              <a:miter/>
            </a:ln>
          </p:spPr>
          <p:txBody>
            <a:bodyPr rtlCol="0" anchor="ctr"/>
            <a:lstStyle/>
            <a:p>
              <a:endParaRPr lang="ko-KR" altLang="en-US"/>
            </a:p>
          </p:txBody>
        </p:sp>
        <p:sp>
          <p:nvSpPr>
            <p:cNvPr id="22" name="자유형: 도형 21">
              <a:extLst>
                <a:ext uri="{FF2B5EF4-FFF2-40B4-BE49-F238E27FC236}">
                  <a16:creationId xmlns:a16="http://schemas.microsoft.com/office/drawing/2014/main" id="{A864822C-C010-4224-BC0B-E7C41C5EB6AF}"/>
                </a:ext>
              </a:extLst>
            </p:cNvPr>
            <p:cNvSpPr/>
            <p:nvPr/>
          </p:nvSpPr>
          <p:spPr>
            <a:xfrm>
              <a:off x="6824939" y="893349"/>
              <a:ext cx="85725" cy="85725"/>
            </a:xfrm>
            <a:custGeom>
              <a:avLst/>
              <a:gdLst>
                <a:gd name="connsiteX0" fmla="*/ 45434 w 85725"/>
                <a:gd name="connsiteY0" fmla="*/ 83725 h 85725"/>
                <a:gd name="connsiteX1" fmla="*/ 83725 w 85725"/>
                <a:gd name="connsiteY1" fmla="*/ 45434 h 85725"/>
                <a:gd name="connsiteX2" fmla="*/ 45434 w 85725"/>
                <a:gd name="connsiteY2" fmla="*/ 7144 h 85725"/>
                <a:gd name="connsiteX3" fmla="*/ 7144 w 85725"/>
                <a:gd name="connsiteY3" fmla="*/ 45434 h 85725"/>
                <a:gd name="connsiteX4" fmla="*/ 45434 w 85725"/>
                <a:gd name="connsiteY4" fmla="*/ 83725 h 85725"/>
                <a:gd name="connsiteX5" fmla="*/ 45434 w 85725"/>
                <a:gd name="connsiteY5" fmla="*/ 29242 h 85725"/>
                <a:gd name="connsiteX6" fmla="*/ 61532 w 85725"/>
                <a:gd name="connsiteY6" fmla="*/ 45339 h 85725"/>
                <a:gd name="connsiteX7" fmla="*/ 45434 w 85725"/>
                <a:gd name="connsiteY7" fmla="*/ 61436 h 85725"/>
                <a:gd name="connsiteX8" fmla="*/ 29337 w 85725"/>
                <a:gd name="connsiteY8" fmla="*/ 45339 h 85725"/>
                <a:gd name="connsiteX9" fmla="*/ 45434 w 85725"/>
                <a:gd name="connsiteY9" fmla="*/ 29242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45434" y="83725"/>
                  </a:moveTo>
                  <a:cubicBezTo>
                    <a:pt x="66580" y="83725"/>
                    <a:pt x="83725" y="66580"/>
                    <a:pt x="83725" y="45434"/>
                  </a:cubicBezTo>
                  <a:cubicBezTo>
                    <a:pt x="83725" y="24289"/>
                    <a:pt x="66580" y="7144"/>
                    <a:pt x="45434" y="7144"/>
                  </a:cubicBezTo>
                  <a:cubicBezTo>
                    <a:pt x="24289" y="7144"/>
                    <a:pt x="7144" y="24289"/>
                    <a:pt x="7144" y="45434"/>
                  </a:cubicBezTo>
                  <a:cubicBezTo>
                    <a:pt x="7144" y="66580"/>
                    <a:pt x="24289" y="83725"/>
                    <a:pt x="45434" y="83725"/>
                  </a:cubicBezTo>
                  <a:close/>
                  <a:moveTo>
                    <a:pt x="45434" y="29242"/>
                  </a:moveTo>
                  <a:cubicBezTo>
                    <a:pt x="54293" y="29242"/>
                    <a:pt x="61532" y="36481"/>
                    <a:pt x="61532" y="45339"/>
                  </a:cubicBezTo>
                  <a:cubicBezTo>
                    <a:pt x="61532" y="54197"/>
                    <a:pt x="54293" y="61436"/>
                    <a:pt x="45434" y="61436"/>
                  </a:cubicBezTo>
                  <a:cubicBezTo>
                    <a:pt x="36576" y="61436"/>
                    <a:pt x="29337" y="54197"/>
                    <a:pt x="29337" y="45339"/>
                  </a:cubicBezTo>
                  <a:cubicBezTo>
                    <a:pt x="29337" y="36481"/>
                    <a:pt x="36576" y="29242"/>
                    <a:pt x="45434" y="29242"/>
                  </a:cubicBezTo>
                  <a:close/>
                </a:path>
              </a:pathLst>
            </a:custGeom>
            <a:grpFill/>
            <a:ln w="9525" cap="flat">
              <a:noFill/>
              <a:prstDash val="solid"/>
              <a:miter/>
            </a:ln>
          </p:spPr>
          <p:txBody>
            <a:bodyPr rtlCol="0" anchor="ctr"/>
            <a:lstStyle/>
            <a:p>
              <a:endParaRPr lang="ko-KR" altLang="en-US"/>
            </a:p>
          </p:txBody>
        </p:sp>
        <p:sp>
          <p:nvSpPr>
            <p:cNvPr id="23" name="자유형: 도형 22">
              <a:extLst>
                <a:ext uri="{FF2B5EF4-FFF2-40B4-BE49-F238E27FC236}">
                  <a16:creationId xmlns:a16="http://schemas.microsoft.com/office/drawing/2014/main" id="{28A61F9F-621E-4119-801E-4C5936CAB216}"/>
                </a:ext>
              </a:extLst>
            </p:cNvPr>
            <p:cNvSpPr/>
            <p:nvPr/>
          </p:nvSpPr>
          <p:spPr>
            <a:xfrm>
              <a:off x="6937906" y="892968"/>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95250 w 257175"/>
                <a:gd name="connsiteY9" fmla="*/ 51530 h 76200"/>
                <a:gd name="connsiteX10" fmla="*/ 29337 w 257175"/>
                <a:gd name="connsiteY10" fmla="*/ 51530 h 76200"/>
                <a:gd name="connsiteX11" fmla="*/ 29337 w 257175"/>
                <a:gd name="connsiteY11" fmla="*/ 29337 h 76200"/>
                <a:gd name="connsiteX12" fmla="*/ 95250 w 257175"/>
                <a:gd name="connsiteY12" fmla="*/ 29337 h 76200"/>
                <a:gd name="connsiteX13" fmla="*/ 95250 w 257175"/>
                <a:gd name="connsiteY13" fmla="*/ 51530 h 76200"/>
                <a:gd name="connsiteX14" fmla="*/ 236601 w 257175"/>
                <a:gd name="connsiteY14" fmla="*/ 51530 h 76200"/>
                <a:gd name="connsiteX15" fmla="*/ 117443 w 257175"/>
                <a:gd name="connsiteY15" fmla="*/ 51530 h 76200"/>
                <a:gd name="connsiteX16" fmla="*/ 117443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1"/>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95250" y="51530"/>
                  </a:moveTo>
                  <a:lnTo>
                    <a:pt x="29337" y="51530"/>
                  </a:lnTo>
                  <a:lnTo>
                    <a:pt x="29337" y="29337"/>
                  </a:lnTo>
                  <a:lnTo>
                    <a:pt x="95250" y="29337"/>
                  </a:lnTo>
                  <a:lnTo>
                    <a:pt x="95250" y="51530"/>
                  </a:lnTo>
                  <a:close/>
                  <a:moveTo>
                    <a:pt x="236601" y="51530"/>
                  </a:moveTo>
                  <a:lnTo>
                    <a:pt x="117443" y="51530"/>
                  </a:lnTo>
                  <a:lnTo>
                    <a:pt x="117443"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4" name="자유형: 도형 23">
              <a:extLst>
                <a:ext uri="{FF2B5EF4-FFF2-40B4-BE49-F238E27FC236}">
                  <a16:creationId xmlns:a16="http://schemas.microsoft.com/office/drawing/2014/main" id="{A3DBB9BC-07EE-46AC-8758-87D3A16759EA}"/>
                </a:ext>
              </a:extLst>
            </p:cNvPr>
            <p:cNvSpPr/>
            <p:nvPr/>
          </p:nvSpPr>
          <p:spPr>
            <a:xfrm>
              <a:off x="6810557" y="1185005"/>
              <a:ext cx="114300" cy="85725"/>
            </a:xfrm>
            <a:custGeom>
              <a:avLst/>
              <a:gdLst>
                <a:gd name="connsiteX0" fmla="*/ 86106 w 114300"/>
                <a:gd name="connsiteY0" fmla="*/ 7144 h 85725"/>
                <a:gd name="connsiteX1" fmla="*/ 59626 w 114300"/>
                <a:gd name="connsiteY1" fmla="*/ 7144 h 85725"/>
                <a:gd name="connsiteX2" fmla="*/ 33147 w 114300"/>
                <a:gd name="connsiteY2" fmla="*/ 7144 h 85725"/>
                <a:gd name="connsiteX3" fmla="*/ 14764 w 114300"/>
                <a:gd name="connsiteY3" fmla="*/ 14764 h 85725"/>
                <a:gd name="connsiteX4" fmla="*/ 7144 w 114300"/>
                <a:gd name="connsiteY4" fmla="*/ 33147 h 85725"/>
                <a:gd name="connsiteX5" fmla="*/ 7144 w 114300"/>
                <a:gd name="connsiteY5" fmla="*/ 57436 h 85725"/>
                <a:gd name="connsiteX6" fmla="*/ 13145 w 114300"/>
                <a:gd name="connsiteY6" fmla="*/ 67342 h 85725"/>
                <a:gd name="connsiteX7" fmla="*/ 59626 w 114300"/>
                <a:gd name="connsiteY7" fmla="*/ 78581 h 85725"/>
                <a:gd name="connsiteX8" fmla="*/ 106108 w 114300"/>
                <a:gd name="connsiteY8" fmla="*/ 67342 h 85725"/>
                <a:gd name="connsiteX9" fmla="*/ 112109 w 114300"/>
                <a:gd name="connsiteY9" fmla="*/ 57436 h 85725"/>
                <a:gd name="connsiteX10" fmla="*/ 112109 w 114300"/>
                <a:gd name="connsiteY10" fmla="*/ 33147 h 85725"/>
                <a:gd name="connsiteX11" fmla="*/ 104489 w 114300"/>
                <a:gd name="connsiteY11" fmla="*/ 14859 h 85725"/>
                <a:gd name="connsiteX12" fmla="*/ 86106 w 114300"/>
                <a:gd name="connsiteY12" fmla="*/ 7144 h 85725"/>
                <a:gd name="connsiteX13" fmla="*/ 90106 w 114300"/>
                <a:gd name="connsiteY13" fmla="*/ 50387 h 85725"/>
                <a:gd name="connsiteX14" fmla="*/ 59817 w 114300"/>
                <a:gd name="connsiteY14" fmla="*/ 56388 h 85725"/>
                <a:gd name="connsiteX15" fmla="*/ 29527 w 114300"/>
                <a:gd name="connsiteY15" fmla="*/ 50387 h 85725"/>
                <a:gd name="connsiteX16" fmla="*/ 29527 w 114300"/>
                <a:gd name="connsiteY16" fmla="*/ 33147 h 85725"/>
                <a:gd name="connsiteX17" fmla="*/ 33242 w 114300"/>
                <a:gd name="connsiteY17" fmla="*/ 29432 h 85725"/>
                <a:gd name="connsiteX18" fmla="*/ 59721 w 114300"/>
                <a:gd name="connsiteY18" fmla="*/ 29432 h 85725"/>
                <a:gd name="connsiteX19" fmla="*/ 86201 w 114300"/>
                <a:gd name="connsiteY19" fmla="*/ 29432 h 85725"/>
                <a:gd name="connsiteX20" fmla="*/ 90201 w 114300"/>
                <a:gd name="connsiteY20" fmla="*/ 33147 h 85725"/>
                <a:gd name="connsiteX21" fmla="*/ 90106 w 114300"/>
                <a:gd name="connsiteY21" fmla="*/ 50387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4300" h="85725">
                  <a:moveTo>
                    <a:pt x="86106" y="7144"/>
                  </a:moveTo>
                  <a:cubicBezTo>
                    <a:pt x="77343" y="7144"/>
                    <a:pt x="68485" y="7144"/>
                    <a:pt x="59626" y="7144"/>
                  </a:cubicBezTo>
                  <a:cubicBezTo>
                    <a:pt x="50768" y="7144"/>
                    <a:pt x="41910" y="7144"/>
                    <a:pt x="33147" y="7144"/>
                  </a:cubicBezTo>
                  <a:cubicBezTo>
                    <a:pt x="26194" y="7144"/>
                    <a:pt x="19716" y="9811"/>
                    <a:pt x="14764" y="14764"/>
                  </a:cubicBezTo>
                  <a:cubicBezTo>
                    <a:pt x="9810" y="19717"/>
                    <a:pt x="7144" y="26194"/>
                    <a:pt x="7144" y="33147"/>
                  </a:cubicBezTo>
                  <a:lnTo>
                    <a:pt x="7144" y="57436"/>
                  </a:lnTo>
                  <a:cubicBezTo>
                    <a:pt x="7144" y="61627"/>
                    <a:pt x="9525" y="65437"/>
                    <a:pt x="13145" y="67342"/>
                  </a:cubicBezTo>
                  <a:cubicBezTo>
                    <a:pt x="27432" y="74676"/>
                    <a:pt x="43529" y="78581"/>
                    <a:pt x="59626" y="78581"/>
                  </a:cubicBezTo>
                  <a:cubicBezTo>
                    <a:pt x="75819" y="78581"/>
                    <a:pt x="91821" y="74676"/>
                    <a:pt x="106108" y="67342"/>
                  </a:cubicBezTo>
                  <a:cubicBezTo>
                    <a:pt x="109823" y="65437"/>
                    <a:pt x="112109" y="61627"/>
                    <a:pt x="112109" y="57436"/>
                  </a:cubicBezTo>
                  <a:lnTo>
                    <a:pt x="112109" y="33147"/>
                  </a:lnTo>
                  <a:cubicBezTo>
                    <a:pt x="112109" y="26289"/>
                    <a:pt x="109442" y="19812"/>
                    <a:pt x="104489" y="14859"/>
                  </a:cubicBezTo>
                  <a:cubicBezTo>
                    <a:pt x="99822" y="10001"/>
                    <a:pt x="93059" y="7144"/>
                    <a:pt x="86106" y="7144"/>
                  </a:cubicBezTo>
                  <a:close/>
                  <a:moveTo>
                    <a:pt x="90106" y="50387"/>
                  </a:moveTo>
                  <a:cubicBezTo>
                    <a:pt x="80486" y="54388"/>
                    <a:pt x="70389" y="56388"/>
                    <a:pt x="59817" y="56388"/>
                  </a:cubicBezTo>
                  <a:cubicBezTo>
                    <a:pt x="49244" y="56388"/>
                    <a:pt x="39052" y="54388"/>
                    <a:pt x="29527" y="50387"/>
                  </a:cubicBezTo>
                  <a:lnTo>
                    <a:pt x="29527" y="33147"/>
                  </a:lnTo>
                  <a:cubicBezTo>
                    <a:pt x="29527" y="31147"/>
                    <a:pt x="31242" y="29432"/>
                    <a:pt x="33242" y="29432"/>
                  </a:cubicBezTo>
                  <a:cubicBezTo>
                    <a:pt x="42005" y="29432"/>
                    <a:pt x="50863" y="29432"/>
                    <a:pt x="59721" y="29432"/>
                  </a:cubicBezTo>
                  <a:cubicBezTo>
                    <a:pt x="68580" y="29432"/>
                    <a:pt x="77438" y="29432"/>
                    <a:pt x="86201" y="29432"/>
                  </a:cubicBezTo>
                  <a:cubicBezTo>
                    <a:pt x="88201" y="29432"/>
                    <a:pt x="90201" y="31051"/>
                    <a:pt x="90201" y="33147"/>
                  </a:cubicBezTo>
                  <a:lnTo>
                    <a:pt x="90106" y="50387"/>
                  </a:lnTo>
                  <a:close/>
                </a:path>
              </a:pathLst>
            </a:custGeom>
            <a:grpFill/>
            <a:ln w="9525" cap="flat">
              <a:noFill/>
              <a:prstDash val="solid"/>
              <a:miter/>
            </a:ln>
          </p:spPr>
          <p:txBody>
            <a:bodyPr rtlCol="0" anchor="ctr"/>
            <a:lstStyle/>
            <a:p>
              <a:endParaRPr lang="ko-KR" altLang="en-US"/>
            </a:p>
          </p:txBody>
        </p:sp>
        <p:sp>
          <p:nvSpPr>
            <p:cNvPr id="25" name="자유형: 도형 24">
              <a:extLst>
                <a:ext uri="{FF2B5EF4-FFF2-40B4-BE49-F238E27FC236}">
                  <a16:creationId xmlns:a16="http://schemas.microsoft.com/office/drawing/2014/main" id="{BA07292B-02E8-4BAA-BC44-60528F7C3EF0}"/>
                </a:ext>
              </a:extLst>
            </p:cNvPr>
            <p:cNvSpPr/>
            <p:nvPr/>
          </p:nvSpPr>
          <p:spPr>
            <a:xfrm>
              <a:off x="6824939" y="1100518"/>
              <a:ext cx="85725" cy="85725"/>
            </a:xfrm>
            <a:custGeom>
              <a:avLst/>
              <a:gdLst>
                <a:gd name="connsiteX0" fmla="*/ 83725 w 85725"/>
                <a:gd name="connsiteY0" fmla="*/ 45434 h 85725"/>
                <a:gd name="connsiteX1" fmla="*/ 45434 w 85725"/>
                <a:gd name="connsiteY1" fmla="*/ 7144 h 85725"/>
                <a:gd name="connsiteX2" fmla="*/ 7144 w 85725"/>
                <a:gd name="connsiteY2" fmla="*/ 45434 h 85725"/>
                <a:gd name="connsiteX3" fmla="*/ 45434 w 85725"/>
                <a:gd name="connsiteY3" fmla="*/ 83725 h 85725"/>
                <a:gd name="connsiteX4" fmla="*/ 83725 w 85725"/>
                <a:gd name="connsiteY4" fmla="*/ 45434 h 85725"/>
                <a:gd name="connsiteX5" fmla="*/ 29337 w 85725"/>
                <a:gd name="connsiteY5" fmla="*/ 45434 h 85725"/>
                <a:gd name="connsiteX6" fmla="*/ 45434 w 85725"/>
                <a:gd name="connsiteY6" fmla="*/ 29337 h 85725"/>
                <a:gd name="connsiteX7" fmla="*/ 61532 w 85725"/>
                <a:gd name="connsiteY7" fmla="*/ 45434 h 85725"/>
                <a:gd name="connsiteX8" fmla="*/ 45434 w 85725"/>
                <a:gd name="connsiteY8" fmla="*/ 61531 h 85725"/>
                <a:gd name="connsiteX9" fmla="*/ 29337 w 85725"/>
                <a:gd name="connsiteY9" fmla="*/ 4543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83725" y="45434"/>
                  </a:moveTo>
                  <a:cubicBezTo>
                    <a:pt x="83725" y="24289"/>
                    <a:pt x="66580" y="7144"/>
                    <a:pt x="45434" y="7144"/>
                  </a:cubicBezTo>
                  <a:cubicBezTo>
                    <a:pt x="24289" y="7144"/>
                    <a:pt x="7144" y="24289"/>
                    <a:pt x="7144" y="45434"/>
                  </a:cubicBezTo>
                  <a:cubicBezTo>
                    <a:pt x="7144" y="66580"/>
                    <a:pt x="24289" y="83725"/>
                    <a:pt x="45434" y="83725"/>
                  </a:cubicBezTo>
                  <a:cubicBezTo>
                    <a:pt x="66580" y="83725"/>
                    <a:pt x="83725" y="66484"/>
                    <a:pt x="83725" y="45434"/>
                  </a:cubicBezTo>
                  <a:close/>
                  <a:moveTo>
                    <a:pt x="29337" y="45434"/>
                  </a:moveTo>
                  <a:cubicBezTo>
                    <a:pt x="29337" y="36576"/>
                    <a:pt x="36576" y="29337"/>
                    <a:pt x="45434" y="29337"/>
                  </a:cubicBezTo>
                  <a:cubicBezTo>
                    <a:pt x="54293" y="29337"/>
                    <a:pt x="61532" y="36576"/>
                    <a:pt x="61532" y="45434"/>
                  </a:cubicBezTo>
                  <a:cubicBezTo>
                    <a:pt x="61532" y="54292"/>
                    <a:pt x="54293" y="61531"/>
                    <a:pt x="45434" y="61531"/>
                  </a:cubicBezTo>
                  <a:cubicBezTo>
                    <a:pt x="36576" y="61531"/>
                    <a:pt x="29337" y="54292"/>
                    <a:pt x="29337" y="45434"/>
                  </a:cubicBezTo>
                  <a:close/>
                </a:path>
              </a:pathLst>
            </a:custGeom>
            <a:grpFill/>
            <a:ln w="9525" cap="flat">
              <a:noFill/>
              <a:prstDash val="solid"/>
              <a:miter/>
            </a:ln>
          </p:spPr>
          <p:txBody>
            <a:bodyPr rtlCol="0" anchor="ctr"/>
            <a:lstStyle/>
            <a:p>
              <a:endParaRPr lang="ko-KR" altLang="en-US"/>
            </a:p>
          </p:txBody>
        </p:sp>
        <p:sp>
          <p:nvSpPr>
            <p:cNvPr id="26" name="자유형: 도형 25">
              <a:extLst>
                <a:ext uri="{FF2B5EF4-FFF2-40B4-BE49-F238E27FC236}">
                  <a16:creationId xmlns:a16="http://schemas.microsoft.com/office/drawing/2014/main" id="{A77F8A80-C421-46CC-B4C9-0528FE07E9FE}"/>
                </a:ext>
              </a:extLst>
            </p:cNvPr>
            <p:cNvSpPr/>
            <p:nvPr/>
          </p:nvSpPr>
          <p:spPr>
            <a:xfrm>
              <a:off x="6937906" y="982503"/>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157448 w 257175"/>
                <a:gd name="connsiteY9" fmla="*/ 51530 h 76200"/>
                <a:gd name="connsiteX10" fmla="*/ 29432 w 257175"/>
                <a:gd name="connsiteY10" fmla="*/ 51530 h 76200"/>
                <a:gd name="connsiteX11" fmla="*/ 29432 w 257175"/>
                <a:gd name="connsiteY11" fmla="*/ 29337 h 76200"/>
                <a:gd name="connsiteX12" fmla="*/ 157448 w 257175"/>
                <a:gd name="connsiteY12" fmla="*/ 29337 h 76200"/>
                <a:gd name="connsiteX13" fmla="*/ 157448 w 257175"/>
                <a:gd name="connsiteY13" fmla="*/ 51530 h 76200"/>
                <a:gd name="connsiteX14" fmla="*/ 236601 w 257175"/>
                <a:gd name="connsiteY14" fmla="*/ 51530 h 76200"/>
                <a:gd name="connsiteX15" fmla="*/ 179641 w 257175"/>
                <a:gd name="connsiteY15" fmla="*/ 51530 h 76200"/>
                <a:gd name="connsiteX16" fmla="*/ 179641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1"/>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157448" y="51530"/>
                  </a:moveTo>
                  <a:lnTo>
                    <a:pt x="29432" y="51530"/>
                  </a:lnTo>
                  <a:lnTo>
                    <a:pt x="29432" y="29337"/>
                  </a:lnTo>
                  <a:lnTo>
                    <a:pt x="157448" y="29337"/>
                  </a:lnTo>
                  <a:lnTo>
                    <a:pt x="157448" y="51530"/>
                  </a:lnTo>
                  <a:close/>
                  <a:moveTo>
                    <a:pt x="236601" y="51530"/>
                  </a:moveTo>
                  <a:lnTo>
                    <a:pt x="179641" y="51530"/>
                  </a:lnTo>
                  <a:lnTo>
                    <a:pt x="179641"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7" name="자유형: 도형 26">
              <a:extLst>
                <a:ext uri="{FF2B5EF4-FFF2-40B4-BE49-F238E27FC236}">
                  <a16:creationId xmlns:a16="http://schemas.microsoft.com/office/drawing/2014/main" id="{04DD1AD9-583D-4367-A3C5-55A5C0766C8C}"/>
                </a:ext>
              </a:extLst>
            </p:cNvPr>
            <p:cNvSpPr/>
            <p:nvPr/>
          </p:nvSpPr>
          <p:spPr>
            <a:xfrm>
              <a:off x="6937906" y="1099470"/>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29432 w 257175"/>
                <a:gd name="connsiteY9" fmla="*/ 29337 h 76200"/>
                <a:gd name="connsiteX10" fmla="*/ 53149 w 257175"/>
                <a:gd name="connsiteY10" fmla="*/ 29337 h 76200"/>
                <a:gd name="connsiteX11" fmla="*/ 53149 w 257175"/>
                <a:gd name="connsiteY11" fmla="*/ 51530 h 76200"/>
                <a:gd name="connsiteX12" fmla="*/ 29432 w 257175"/>
                <a:gd name="connsiteY12" fmla="*/ 51530 h 76200"/>
                <a:gd name="connsiteX13" fmla="*/ 29432 w 257175"/>
                <a:gd name="connsiteY13" fmla="*/ 29337 h 76200"/>
                <a:gd name="connsiteX14" fmla="*/ 236601 w 257175"/>
                <a:gd name="connsiteY14" fmla="*/ 51530 h 76200"/>
                <a:gd name="connsiteX15" fmla="*/ 75247 w 257175"/>
                <a:gd name="connsiteY15" fmla="*/ 51530 h 76200"/>
                <a:gd name="connsiteX16" fmla="*/ 75247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0"/>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29432" y="29337"/>
                  </a:moveTo>
                  <a:lnTo>
                    <a:pt x="53149" y="29337"/>
                  </a:lnTo>
                  <a:lnTo>
                    <a:pt x="53149" y="51530"/>
                  </a:lnTo>
                  <a:lnTo>
                    <a:pt x="29432" y="51530"/>
                  </a:lnTo>
                  <a:lnTo>
                    <a:pt x="29432" y="29337"/>
                  </a:lnTo>
                  <a:close/>
                  <a:moveTo>
                    <a:pt x="236601" y="51530"/>
                  </a:moveTo>
                  <a:lnTo>
                    <a:pt x="75247" y="51530"/>
                  </a:lnTo>
                  <a:lnTo>
                    <a:pt x="75247"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8" name="자유형: 도형 27">
              <a:extLst>
                <a:ext uri="{FF2B5EF4-FFF2-40B4-BE49-F238E27FC236}">
                  <a16:creationId xmlns:a16="http://schemas.microsoft.com/office/drawing/2014/main" id="{2C95811B-B365-4F32-93F0-776B8143B392}"/>
                </a:ext>
              </a:extLst>
            </p:cNvPr>
            <p:cNvSpPr/>
            <p:nvPr/>
          </p:nvSpPr>
          <p:spPr>
            <a:xfrm>
              <a:off x="6937906" y="1189005"/>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29432 w 257175"/>
                <a:gd name="connsiteY9" fmla="*/ 29337 h 76200"/>
                <a:gd name="connsiteX10" fmla="*/ 192214 w 257175"/>
                <a:gd name="connsiteY10" fmla="*/ 29337 h 76200"/>
                <a:gd name="connsiteX11" fmla="*/ 192214 w 257175"/>
                <a:gd name="connsiteY11" fmla="*/ 51530 h 76200"/>
                <a:gd name="connsiteX12" fmla="*/ 29432 w 257175"/>
                <a:gd name="connsiteY12" fmla="*/ 51530 h 76200"/>
                <a:gd name="connsiteX13" fmla="*/ 29432 w 257175"/>
                <a:gd name="connsiteY13" fmla="*/ 29337 h 76200"/>
                <a:gd name="connsiteX14" fmla="*/ 236601 w 257175"/>
                <a:gd name="connsiteY14" fmla="*/ 51530 h 76200"/>
                <a:gd name="connsiteX15" fmla="*/ 214408 w 257175"/>
                <a:gd name="connsiteY15" fmla="*/ 51530 h 76200"/>
                <a:gd name="connsiteX16" fmla="*/ 214408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0"/>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29432" y="29337"/>
                  </a:moveTo>
                  <a:lnTo>
                    <a:pt x="192214" y="29337"/>
                  </a:lnTo>
                  <a:lnTo>
                    <a:pt x="192214" y="51530"/>
                  </a:lnTo>
                  <a:lnTo>
                    <a:pt x="29432" y="51530"/>
                  </a:lnTo>
                  <a:lnTo>
                    <a:pt x="29432" y="29337"/>
                  </a:lnTo>
                  <a:close/>
                  <a:moveTo>
                    <a:pt x="236601" y="51530"/>
                  </a:moveTo>
                  <a:lnTo>
                    <a:pt x="214408" y="51530"/>
                  </a:lnTo>
                  <a:lnTo>
                    <a:pt x="214408" y="29337"/>
                  </a:lnTo>
                  <a:lnTo>
                    <a:pt x="236601" y="29337"/>
                  </a:lnTo>
                  <a:lnTo>
                    <a:pt x="236601" y="51530"/>
                  </a:lnTo>
                  <a:close/>
                </a:path>
              </a:pathLst>
            </a:custGeom>
            <a:grpFill/>
            <a:ln w="9525" cap="flat">
              <a:noFill/>
              <a:prstDash val="solid"/>
              <a:miter/>
            </a:ln>
          </p:spPr>
          <p:txBody>
            <a:bodyPr rtlCol="0" anchor="ctr"/>
            <a:lstStyle/>
            <a:p>
              <a:endParaRPr lang="ko-KR" altLang="en-US"/>
            </a:p>
          </p:txBody>
        </p:sp>
      </p:grpSp>
      <p:sp>
        <p:nvSpPr>
          <p:cNvPr id="29" name="TextBox 28">
            <a:extLst>
              <a:ext uri="{FF2B5EF4-FFF2-40B4-BE49-F238E27FC236}">
                <a16:creationId xmlns:a16="http://schemas.microsoft.com/office/drawing/2014/main" id="{4ECDE187-04E2-45C2-AB71-3163282F7484}"/>
              </a:ext>
            </a:extLst>
          </p:cNvPr>
          <p:cNvSpPr txBox="1"/>
          <p:nvPr/>
        </p:nvSpPr>
        <p:spPr>
          <a:xfrm>
            <a:off x="793018" y="3322465"/>
            <a:ext cx="2388592" cy="2031325"/>
          </a:xfrm>
          <a:prstGeom prst="rect">
            <a:avLst/>
          </a:prstGeom>
          <a:noFill/>
        </p:spPr>
        <p:txBody>
          <a:bodyPr wrap="square" lIns="91440" tIns="45720" rIns="91440" bIns="45720" rtlCol="0" anchor="t" anchorCtr="0">
            <a:spAutoFit/>
          </a:bodyPr>
          <a:lstStyle/>
          <a:p>
            <a:pPr algn="ctr"/>
            <a:r>
              <a:rPr lang="en-US" altLang="ko-KR" dirty="0">
                <a:solidFill>
                  <a:srgbClr val="373737"/>
                </a:solidFill>
                <a:ea typeface="맑은 고딕"/>
                <a:cs typeface="Calibri"/>
              </a:rPr>
              <a:t>Leia </a:t>
            </a:r>
            <a:r>
              <a:rPr lang="en-US" altLang="ko-KR" dirty="0">
                <a:solidFill>
                  <a:srgbClr val="373737"/>
                </a:solidFill>
                <a:ea typeface="맑은 고딕"/>
              </a:rPr>
              <a:t>o </a:t>
            </a:r>
            <a:r>
              <a:rPr lang="en-US" altLang="ko-KR" i="1" dirty="0">
                <a:solidFill>
                  <a:srgbClr val="373737"/>
                </a:solidFill>
                <a:ea typeface="맑은 고딕"/>
                <a:hlinkClick r:id="rId3"/>
              </a:rPr>
              <a:t>Repositório de Comunidades Energéticas</a:t>
            </a:r>
            <a:r>
              <a:rPr lang="en-US" altLang="ko-KR" dirty="0">
                <a:solidFill>
                  <a:srgbClr val="373737"/>
                </a:solidFill>
                <a:ea typeface="맑은 고딕"/>
              </a:rPr>
              <a:t> da Comissão Europeia</a:t>
            </a:r>
            <a:r>
              <a:rPr lang="en-US" altLang="ko-KR" i="1" dirty="0">
                <a:solidFill>
                  <a:srgbClr val="373737"/>
                </a:solidFill>
                <a:ea typeface="맑은 고딕"/>
                <a:hlinkClick r:id="rId3"/>
              </a:rPr>
              <a:t>: Ferramentas Digitais para Comunidades Energéticas</a:t>
            </a:r>
            <a:r>
              <a:rPr lang="en-US" altLang="ko-KR" i="1" dirty="0">
                <a:solidFill>
                  <a:srgbClr val="373737"/>
                </a:solidFill>
                <a:ea typeface="맑은 고딕"/>
              </a:rPr>
              <a:t>.  </a:t>
            </a:r>
            <a:endParaRPr lang="en-US" altLang="ko-KR" i="1" dirty="0">
              <a:solidFill>
                <a:srgbClr val="373737"/>
              </a:solidFill>
              <a:ea typeface="맑은 고딕"/>
              <a:cs typeface="Calibri"/>
            </a:endParaRPr>
          </a:p>
        </p:txBody>
      </p:sp>
      <p:grpSp>
        <p:nvGrpSpPr>
          <p:cNvPr id="32" name="그룹 31">
            <a:extLst>
              <a:ext uri="{FF2B5EF4-FFF2-40B4-BE49-F238E27FC236}">
                <a16:creationId xmlns:a16="http://schemas.microsoft.com/office/drawing/2014/main" id="{9AA80F0D-EBB3-4C6C-AADE-CFFA66F10EDB}"/>
              </a:ext>
              <a:ext uri="{C183D7F6-B498-43B3-948B-1728B52AA6E4}">
                <adec:decorative xmlns:adec="http://schemas.microsoft.com/office/drawing/2017/decorative" val="1"/>
              </a:ext>
            </a:extLst>
          </p:cNvPr>
          <p:cNvGrpSpPr/>
          <p:nvPr/>
        </p:nvGrpSpPr>
        <p:grpSpPr>
          <a:xfrm>
            <a:off x="4435138" y="2356969"/>
            <a:ext cx="620738" cy="626714"/>
            <a:chOff x="5449339" y="2217420"/>
            <a:chExt cx="388048" cy="391784"/>
          </a:xfrm>
          <a:solidFill>
            <a:schemeClr val="accent1"/>
          </a:solidFill>
        </p:grpSpPr>
        <p:sp>
          <p:nvSpPr>
            <p:cNvPr id="33" name="자유형: 도형 32">
              <a:extLst>
                <a:ext uri="{FF2B5EF4-FFF2-40B4-BE49-F238E27FC236}">
                  <a16:creationId xmlns:a16="http://schemas.microsoft.com/office/drawing/2014/main" id="{CB5A7904-CAC3-45AF-AD1B-B88536EFABA4}"/>
                </a:ext>
              </a:extLst>
            </p:cNvPr>
            <p:cNvSpPr/>
            <p:nvPr/>
          </p:nvSpPr>
          <p:spPr>
            <a:xfrm>
              <a:off x="5561162" y="2217420"/>
              <a:ext cx="276225" cy="361950"/>
            </a:xfrm>
            <a:custGeom>
              <a:avLst/>
              <a:gdLst>
                <a:gd name="connsiteX0" fmla="*/ 263366 w 276225"/>
                <a:gd name="connsiteY0" fmla="*/ 96107 h 361950"/>
                <a:gd name="connsiteX1" fmla="*/ 230029 w 276225"/>
                <a:gd name="connsiteY1" fmla="*/ 96107 h 361950"/>
                <a:gd name="connsiteX2" fmla="*/ 230029 w 276225"/>
                <a:gd name="connsiteY2" fmla="*/ 40576 h 361950"/>
                <a:gd name="connsiteX3" fmla="*/ 218885 w 276225"/>
                <a:gd name="connsiteY3" fmla="*/ 29432 h 361950"/>
                <a:gd name="connsiteX4" fmla="*/ 73818 w 276225"/>
                <a:gd name="connsiteY4" fmla="*/ 29432 h 361950"/>
                <a:gd name="connsiteX5" fmla="*/ 73818 w 276225"/>
                <a:gd name="connsiteY5" fmla="*/ 18288 h 361950"/>
                <a:gd name="connsiteX6" fmla="*/ 62674 w 276225"/>
                <a:gd name="connsiteY6" fmla="*/ 7144 h 361950"/>
                <a:gd name="connsiteX7" fmla="*/ 18288 w 276225"/>
                <a:gd name="connsiteY7" fmla="*/ 7144 h 361950"/>
                <a:gd name="connsiteX8" fmla="*/ 7144 w 276225"/>
                <a:gd name="connsiteY8" fmla="*/ 18288 h 361950"/>
                <a:gd name="connsiteX9" fmla="*/ 7144 w 276225"/>
                <a:gd name="connsiteY9" fmla="*/ 62675 h 361950"/>
                <a:gd name="connsiteX10" fmla="*/ 18288 w 276225"/>
                <a:gd name="connsiteY10" fmla="*/ 73819 h 361950"/>
                <a:gd name="connsiteX11" fmla="*/ 62674 w 276225"/>
                <a:gd name="connsiteY11" fmla="*/ 73819 h 361950"/>
                <a:gd name="connsiteX12" fmla="*/ 73818 w 276225"/>
                <a:gd name="connsiteY12" fmla="*/ 62675 h 361950"/>
                <a:gd name="connsiteX13" fmla="*/ 73818 w 276225"/>
                <a:gd name="connsiteY13" fmla="*/ 51530 h 361950"/>
                <a:gd name="connsiteX14" fmla="*/ 207740 w 276225"/>
                <a:gd name="connsiteY14" fmla="*/ 51530 h 361950"/>
                <a:gd name="connsiteX15" fmla="*/ 207740 w 276225"/>
                <a:gd name="connsiteY15" fmla="*/ 95917 h 361950"/>
                <a:gd name="connsiteX16" fmla="*/ 174402 w 276225"/>
                <a:gd name="connsiteY16" fmla="*/ 95917 h 361950"/>
                <a:gd name="connsiteX17" fmla="*/ 163258 w 276225"/>
                <a:gd name="connsiteY17" fmla="*/ 107061 h 361950"/>
                <a:gd name="connsiteX18" fmla="*/ 163258 w 276225"/>
                <a:gd name="connsiteY18" fmla="*/ 263938 h 361950"/>
                <a:gd name="connsiteX19" fmla="*/ 174402 w 276225"/>
                <a:gd name="connsiteY19" fmla="*/ 275082 h 361950"/>
                <a:gd name="connsiteX20" fmla="*/ 207740 w 276225"/>
                <a:gd name="connsiteY20" fmla="*/ 275082 h 361950"/>
                <a:gd name="connsiteX21" fmla="*/ 207740 w 276225"/>
                <a:gd name="connsiteY21" fmla="*/ 319468 h 361950"/>
                <a:gd name="connsiteX22" fmla="*/ 185547 w 276225"/>
                <a:gd name="connsiteY22" fmla="*/ 319468 h 361950"/>
                <a:gd name="connsiteX23" fmla="*/ 185547 w 276225"/>
                <a:gd name="connsiteY23" fmla="*/ 308324 h 361950"/>
                <a:gd name="connsiteX24" fmla="*/ 174402 w 276225"/>
                <a:gd name="connsiteY24" fmla="*/ 297180 h 361950"/>
                <a:gd name="connsiteX25" fmla="*/ 130016 w 276225"/>
                <a:gd name="connsiteY25" fmla="*/ 297180 h 361950"/>
                <a:gd name="connsiteX26" fmla="*/ 118872 w 276225"/>
                <a:gd name="connsiteY26" fmla="*/ 308324 h 361950"/>
                <a:gd name="connsiteX27" fmla="*/ 118872 w 276225"/>
                <a:gd name="connsiteY27" fmla="*/ 352711 h 361950"/>
                <a:gd name="connsiteX28" fmla="*/ 130016 w 276225"/>
                <a:gd name="connsiteY28" fmla="*/ 363855 h 361950"/>
                <a:gd name="connsiteX29" fmla="*/ 174402 w 276225"/>
                <a:gd name="connsiteY29" fmla="*/ 363855 h 361950"/>
                <a:gd name="connsiteX30" fmla="*/ 185547 w 276225"/>
                <a:gd name="connsiteY30" fmla="*/ 352711 h 361950"/>
                <a:gd name="connsiteX31" fmla="*/ 185547 w 276225"/>
                <a:gd name="connsiteY31" fmla="*/ 341567 h 361950"/>
                <a:gd name="connsiteX32" fmla="*/ 218885 w 276225"/>
                <a:gd name="connsiteY32" fmla="*/ 341567 h 361950"/>
                <a:gd name="connsiteX33" fmla="*/ 230029 w 276225"/>
                <a:gd name="connsiteY33" fmla="*/ 330422 h 361950"/>
                <a:gd name="connsiteX34" fmla="*/ 230029 w 276225"/>
                <a:gd name="connsiteY34" fmla="*/ 274892 h 361950"/>
                <a:gd name="connsiteX35" fmla="*/ 263366 w 276225"/>
                <a:gd name="connsiteY35" fmla="*/ 274892 h 361950"/>
                <a:gd name="connsiteX36" fmla="*/ 274510 w 276225"/>
                <a:gd name="connsiteY36" fmla="*/ 263747 h 361950"/>
                <a:gd name="connsiteX37" fmla="*/ 274510 w 276225"/>
                <a:gd name="connsiteY37" fmla="*/ 106871 h 361950"/>
                <a:gd name="connsiteX38" fmla="*/ 263366 w 276225"/>
                <a:gd name="connsiteY38" fmla="*/ 96107 h 361950"/>
                <a:gd name="connsiteX39" fmla="*/ 51721 w 276225"/>
                <a:gd name="connsiteY39" fmla="*/ 51721 h 361950"/>
                <a:gd name="connsiteX40" fmla="*/ 29527 w 276225"/>
                <a:gd name="connsiteY40" fmla="*/ 51721 h 361950"/>
                <a:gd name="connsiteX41" fmla="*/ 29527 w 276225"/>
                <a:gd name="connsiteY41" fmla="*/ 29527 h 361950"/>
                <a:gd name="connsiteX42" fmla="*/ 51721 w 276225"/>
                <a:gd name="connsiteY42" fmla="*/ 29527 h 361950"/>
                <a:gd name="connsiteX43" fmla="*/ 51721 w 276225"/>
                <a:gd name="connsiteY43" fmla="*/ 51721 h 361950"/>
                <a:gd name="connsiteX44" fmla="*/ 163449 w 276225"/>
                <a:gd name="connsiteY44" fmla="*/ 341852 h 361950"/>
                <a:gd name="connsiteX45" fmla="*/ 141256 w 276225"/>
                <a:gd name="connsiteY45" fmla="*/ 341852 h 361950"/>
                <a:gd name="connsiteX46" fmla="*/ 141256 w 276225"/>
                <a:gd name="connsiteY46" fmla="*/ 319659 h 361950"/>
                <a:gd name="connsiteX47" fmla="*/ 163449 w 276225"/>
                <a:gd name="connsiteY47" fmla="*/ 319659 h 361950"/>
                <a:gd name="connsiteX48" fmla="*/ 163449 w 276225"/>
                <a:gd name="connsiteY48" fmla="*/ 341852 h 361950"/>
                <a:gd name="connsiteX49" fmla="*/ 185642 w 276225"/>
                <a:gd name="connsiteY49" fmla="*/ 162782 h 361950"/>
                <a:gd name="connsiteX50" fmla="*/ 252222 w 276225"/>
                <a:gd name="connsiteY50" fmla="*/ 162782 h 361950"/>
                <a:gd name="connsiteX51" fmla="*/ 252222 w 276225"/>
                <a:gd name="connsiteY51" fmla="*/ 208693 h 361950"/>
                <a:gd name="connsiteX52" fmla="*/ 185642 w 276225"/>
                <a:gd name="connsiteY52" fmla="*/ 208693 h 361950"/>
                <a:gd name="connsiteX53" fmla="*/ 185642 w 276225"/>
                <a:gd name="connsiteY53" fmla="*/ 162782 h 361950"/>
                <a:gd name="connsiteX54" fmla="*/ 252317 w 276225"/>
                <a:gd name="connsiteY54" fmla="*/ 118300 h 361950"/>
                <a:gd name="connsiteX55" fmla="*/ 252317 w 276225"/>
                <a:gd name="connsiteY55" fmla="*/ 140494 h 361950"/>
                <a:gd name="connsiteX56" fmla="*/ 185737 w 276225"/>
                <a:gd name="connsiteY56" fmla="*/ 140494 h 361950"/>
                <a:gd name="connsiteX57" fmla="*/ 185737 w 276225"/>
                <a:gd name="connsiteY57" fmla="*/ 118300 h 361950"/>
                <a:gd name="connsiteX58" fmla="*/ 252317 w 276225"/>
                <a:gd name="connsiteY58" fmla="*/ 118300 h 361950"/>
                <a:gd name="connsiteX59" fmla="*/ 185642 w 276225"/>
                <a:gd name="connsiteY59" fmla="*/ 252984 h 361950"/>
                <a:gd name="connsiteX60" fmla="*/ 185642 w 276225"/>
                <a:gd name="connsiteY60" fmla="*/ 230791 h 361950"/>
                <a:gd name="connsiteX61" fmla="*/ 252222 w 276225"/>
                <a:gd name="connsiteY61" fmla="*/ 230791 h 361950"/>
                <a:gd name="connsiteX62" fmla="*/ 252222 w 276225"/>
                <a:gd name="connsiteY62" fmla="*/ 252984 h 361950"/>
                <a:gd name="connsiteX63" fmla="*/ 185642 w 276225"/>
                <a:gd name="connsiteY63" fmla="*/ 25298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6225" h="361950">
                  <a:moveTo>
                    <a:pt x="263366" y="96107"/>
                  </a:moveTo>
                  <a:lnTo>
                    <a:pt x="230029" y="96107"/>
                  </a:lnTo>
                  <a:lnTo>
                    <a:pt x="230029" y="40576"/>
                  </a:lnTo>
                  <a:cubicBezTo>
                    <a:pt x="230029" y="34480"/>
                    <a:pt x="225076" y="29432"/>
                    <a:pt x="218885" y="29432"/>
                  </a:cubicBezTo>
                  <a:lnTo>
                    <a:pt x="73818" y="29432"/>
                  </a:lnTo>
                  <a:lnTo>
                    <a:pt x="73818" y="18288"/>
                  </a:lnTo>
                  <a:cubicBezTo>
                    <a:pt x="73818" y="12192"/>
                    <a:pt x="68866" y="7144"/>
                    <a:pt x="62674" y="7144"/>
                  </a:cubicBezTo>
                  <a:lnTo>
                    <a:pt x="18288" y="7144"/>
                  </a:lnTo>
                  <a:cubicBezTo>
                    <a:pt x="12192" y="7144"/>
                    <a:pt x="7144" y="12097"/>
                    <a:pt x="7144" y="18288"/>
                  </a:cubicBezTo>
                  <a:lnTo>
                    <a:pt x="7144" y="62675"/>
                  </a:lnTo>
                  <a:cubicBezTo>
                    <a:pt x="7144" y="68771"/>
                    <a:pt x="12097" y="73819"/>
                    <a:pt x="18288" y="73819"/>
                  </a:cubicBezTo>
                  <a:lnTo>
                    <a:pt x="62674" y="73819"/>
                  </a:lnTo>
                  <a:cubicBezTo>
                    <a:pt x="68771" y="73819"/>
                    <a:pt x="73818" y="68866"/>
                    <a:pt x="73818" y="62675"/>
                  </a:cubicBezTo>
                  <a:lnTo>
                    <a:pt x="73818" y="51530"/>
                  </a:lnTo>
                  <a:lnTo>
                    <a:pt x="207740" y="51530"/>
                  </a:lnTo>
                  <a:lnTo>
                    <a:pt x="207740" y="95917"/>
                  </a:lnTo>
                  <a:lnTo>
                    <a:pt x="174402" y="95917"/>
                  </a:lnTo>
                  <a:cubicBezTo>
                    <a:pt x="168307" y="95917"/>
                    <a:pt x="163258" y="100870"/>
                    <a:pt x="163258" y="107061"/>
                  </a:cubicBezTo>
                  <a:lnTo>
                    <a:pt x="163258" y="263938"/>
                  </a:lnTo>
                  <a:cubicBezTo>
                    <a:pt x="163258" y="270034"/>
                    <a:pt x="168212" y="275082"/>
                    <a:pt x="174402" y="275082"/>
                  </a:cubicBezTo>
                  <a:lnTo>
                    <a:pt x="207740" y="275082"/>
                  </a:lnTo>
                  <a:lnTo>
                    <a:pt x="207740" y="319468"/>
                  </a:lnTo>
                  <a:lnTo>
                    <a:pt x="185547" y="319468"/>
                  </a:lnTo>
                  <a:lnTo>
                    <a:pt x="185547" y="308324"/>
                  </a:lnTo>
                  <a:cubicBezTo>
                    <a:pt x="185547" y="302228"/>
                    <a:pt x="180594" y="297180"/>
                    <a:pt x="174402" y="297180"/>
                  </a:cubicBezTo>
                  <a:lnTo>
                    <a:pt x="130016" y="297180"/>
                  </a:lnTo>
                  <a:cubicBezTo>
                    <a:pt x="123920" y="297180"/>
                    <a:pt x="118872" y="302133"/>
                    <a:pt x="118872" y="308324"/>
                  </a:cubicBezTo>
                  <a:lnTo>
                    <a:pt x="118872" y="352711"/>
                  </a:lnTo>
                  <a:cubicBezTo>
                    <a:pt x="118872" y="358807"/>
                    <a:pt x="123825" y="363855"/>
                    <a:pt x="130016" y="363855"/>
                  </a:cubicBezTo>
                  <a:lnTo>
                    <a:pt x="174402" y="363855"/>
                  </a:lnTo>
                  <a:cubicBezTo>
                    <a:pt x="180499" y="363855"/>
                    <a:pt x="185547" y="358902"/>
                    <a:pt x="185547" y="352711"/>
                  </a:cubicBezTo>
                  <a:lnTo>
                    <a:pt x="185547" y="341567"/>
                  </a:lnTo>
                  <a:lnTo>
                    <a:pt x="218885" y="341567"/>
                  </a:lnTo>
                  <a:cubicBezTo>
                    <a:pt x="224980" y="341567"/>
                    <a:pt x="230029" y="336613"/>
                    <a:pt x="230029" y="330422"/>
                  </a:cubicBezTo>
                  <a:lnTo>
                    <a:pt x="230029" y="274892"/>
                  </a:lnTo>
                  <a:lnTo>
                    <a:pt x="263366" y="274892"/>
                  </a:lnTo>
                  <a:cubicBezTo>
                    <a:pt x="269462" y="274892"/>
                    <a:pt x="274510" y="269938"/>
                    <a:pt x="274510" y="263747"/>
                  </a:cubicBezTo>
                  <a:lnTo>
                    <a:pt x="274510" y="106871"/>
                  </a:lnTo>
                  <a:cubicBezTo>
                    <a:pt x="274510" y="101060"/>
                    <a:pt x="269462" y="96107"/>
                    <a:pt x="263366" y="96107"/>
                  </a:cubicBezTo>
                  <a:close/>
                  <a:moveTo>
                    <a:pt x="51721" y="51721"/>
                  </a:moveTo>
                  <a:lnTo>
                    <a:pt x="29527" y="51721"/>
                  </a:lnTo>
                  <a:lnTo>
                    <a:pt x="29527" y="29527"/>
                  </a:lnTo>
                  <a:lnTo>
                    <a:pt x="51721" y="29527"/>
                  </a:lnTo>
                  <a:lnTo>
                    <a:pt x="51721" y="51721"/>
                  </a:lnTo>
                  <a:close/>
                  <a:moveTo>
                    <a:pt x="163449" y="341852"/>
                  </a:moveTo>
                  <a:lnTo>
                    <a:pt x="141256" y="341852"/>
                  </a:lnTo>
                  <a:lnTo>
                    <a:pt x="141256" y="319659"/>
                  </a:lnTo>
                  <a:lnTo>
                    <a:pt x="163449" y="319659"/>
                  </a:lnTo>
                  <a:lnTo>
                    <a:pt x="163449" y="341852"/>
                  </a:lnTo>
                  <a:close/>
                  <a:moveTo>
                    <a:pt x="185642" y="162782"/>
                  </a:moveTo>
                  <a:lnTo>
                    <a:pt x="252222" y="162782"/>
                  </a:lnTo>
                  <a:lnTo>
                    <a:pt x="252222" y="208693"/>
                  </a:lnTo>
                  <a:lnTo>
                    <a:pt x="185642" y="208693"/>
                  </a:lnTo>
                  <a:lnTo>
                    <a:pt x="185642" y="162782"/>
                  </a:lnTo>
                  <a:close/>
                  <a:moveTo>
                    <a:pt x="252317" y="118300"/>
                  </a:moveTo>
                  <a:lnTo>
                    <a:pt x="252317" y="140494"/>
                  </a:lnTo>
                  <a:lnTo>
                    <a:pt x="185737" y="140494"/>
                  </a:lnTo>
                  <a:lnTo>
                    <a:pt x="185737" y="118300"/>
                  </a:lnTo>
                  <a:lnTo>
                    <a:pt x="252317" y="118300"/>
                  </a:lnTo>
                  <a:close/>
                  <a:moveTo>
                    <a:pt x="185642" y="252984"/>
                  </a:moveTo>
                  <a:lnTo>
                    <a:pt x="185642" y="230791"/>
                  </a:lnTo>
                  <a:lnTo>
                    <a:pt x="252222" y="230791"/>
                  </a:lnTo>
                  <a:lnTo>
                    <a:pt x="252222" y="252984"/>
                  </a:lnTo>
                  <a:lnTo>
                    <a:pt x="185642" y="252984"/>
                  </a:lnTo>
                  <a:close/>
                </a:path>
              </a:pathLst>
            </a:custGeom>
            <a:grpFill/>
            <a:ln w="9525" cap="flat">
              <a:noFill/>
              <a:prstDash val="solid"/>
              <a:miter/>
            </a:ln>
          </p:spPr>
          <p:txBody>
            <a:bodyPr rtlCol="0" anchor="ctr"/>
            <a:lstStyle/>
            <a:p>
              <a:endParaRPr lang="ko-KR" altLang="en-US"/>
            </a:p>
          </p:txBody>
        </p:sp>
        <p:sp>
          <p:nvSpPr>
            <p:cNvPr id="34" name="자유형: 도형 33">
              <a:extLst>
                <a:ext uri="{FF2B5EF4-FFF2-40B4-BE49-F238E27FC236}">
                  <a16:creationId xmlns:a16="http://schemas.microsoft.com/office/drawing/2014/main" id="{07FD3683-124B-4FC8-BC8A-82E8EDA88594}"/>
                </a:ext>
              </a:extLst>
            </p:cNvPr>
            <p:cNvSpPr/>
            <p:nvPr/>
          </p:nvSpPr>
          <p:spPr>
            <a:xfrm>
              <a:off x="5494678"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837"/>
                    <a:pt x="7144" y="18552"/>
                  </a:cubicBezTo>
                  <a:close/>
                </a:path>
              </a:pathLst>
            </a:custGeom>
            <a:grpFill/>
            <a:ln w="9525" cap="flat">
              <a:noFill/>
              <a:prstDash val="solid"/>
              <a:miter/>
            </a:ln>
          </p:spPr>
          <p:txBody>
            <a:bodyPr rtlCol="0" anchor="ctr"/>
            <a:lstStyle/>
            <a:p>
              <a:endParaRPr lang="ko-KR" altLang="en-US"/>
            </a:p>
          </p:txBody>
        </p:sp>
        <p:sp>
          <p:nvSpPr>
            <p:cNvPr id="35" name="자유형: 도형 34">
              <a:extLst>
                <a:ext uri="{FF2B5EF4-FFF2-40B4-BE49-F238E27FC236}">
                  <a16:creationId xmlns:a16="http://schemas.microsoft.com/office/drawing/2014/main" id="{2A91A445-0E3B-4298-8F85-60E5F18D4600}"/>
                </a:ext>
              </a:extLst>
            </p:cNvPr>
            <p:cNvSpPr/>
            <p:nvPr/>
          </p:nvSpPr>
          <p:spPr>
            <a:xfrm>
              <a:off x="5494678"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932"/>
                    <a:pt x="7144" y="18552"/>
                  </a:cubicBezTo>
                  <a:close/>
                </a:path>
              </a:pathLst>
            </a:custGeom>
            <a:grpFill/>
            <a:ln w="9525" cap="flat">
              <a:noFill/>
              <a:prstDash val="solid"/>
              <a:miter/>
            </a:ln>
          </p:spPr>
          <p:txBody>
            <a:bodyPr rtlCol="0" anchor="ctr"/>
            <a:lstStyle/>
            <a:p>
              <a:endParaRPr lang="ko-KR" altLang="en-US"/>
            </a:p>
          </p:txBody>
        </p:sp>
        <p:sp>
          <p:nvSpPr>
            <p:cNvPr id="36" name="자유형: 도형 35">
              <a:extLst>
                <a:ext uri="{FF2B5EF4-FFF2-40B4-BE49-F238E27FC236}">
                  <a16:creationId xmlns:a16="http://schemas.microsoft.com/office/drawing/2014/main" id="{00C46BB7-2B24-4F61-B68C-D6C6C84CAE81}"/>
                </a:ext>
              </a:extLst>
            </p:cNvPr>
            <p:cNvSpPr/>
            <p:nvPr/>
          </p:nvSpPr>
          <p:spPr>
            <a:xfrm>
              <a:off x="5561353"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239" y="7884"/>
                    <a:pt x="7144" y="12837"/>
                    <a:pt x="7144" y="18552"/>
                  </a:cubicBezTo>
                  <a:close/>
                </a:path>
              </a:pathLst>
            </a:custGeom>
            <a:grpFill/>
            <a:ln w="9525" cap="flat">
              <a:noFill/>
              <a:prstDash val="solid"/>
              <a:miter/>
            </a:ln>
          </p:spPr>
          <p:txBody>
            <a:bodyPr rtlCol="0" anchor="ctr"/>
            <a:lstStyle/>
            <a:p>
              <a:endParaRPr lang="ko-KR" altLang="en-US"/>
            </a:p>
          </p:txBody>
        </p:sp>
        <p:sp>
          <p:nvSpPr>
            <p:cNvPr id="37" name="자유형: 도형 36">
              <a:extLst>
                <a:ext uri="{FF2B5EF4-FFF2-40B4-BE49-F238E27FC236}">
                  <a16:creationId xmlns:a16="http://schemas.microsoft.com/office/drawing/2014/main" id="{31CACC48-9DB5-4E01-9F86-D656492A4064}"/>
                </a:ext>
              </a:extLst>
            </p:cNvPr>
            <p:cNvSpPr/>
            <p:nvPr/>
          </p:nvSpPr>
          <p:spPr>
            <a:xfrm>
              <a:off x="5561353"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239" y="7884"/>
                    <a:pt x="7144" y="12932"/>
                    <a:pt x="7144" y="18552"/>
                  </a:cubicBezTo>
                  <a:close/>
                </a:path>
              </a:pathLst>
            </a:custGeom>
            <a:grpFill/>
            <a:ln w="9525" cap="flat">
              <a:noFill/>
              <a:prstDash val="solid"/>
              <a:miter/>
            </a:ln>
          </p:spPr>
          <p:txBody>
            <a:bodyPr rtlCol="0" anchor="ctr"/>
            <a:lstStyle/>
            <a:p>
              <a:endParaRPr lang="ko-KR" altLang="en-US"/>
            </a:p>
          </p:txBody>
        </p:sp>
        <p:sp>
          <p:nvSpPr>
            <p:cNvPr id="38" name="자유형: 도형 37">
              <a:extLst>
                <a:ext uri="{FF2B5EF4-FFF2-40B4-BE49-F238E27FC236}">
                  <a16:creationId xmlns:a16="http://schemas.microsoft.com/office/drawing/2014/main" id="{BF68F072-6072-44B5-962D-CD5C2BCA3F02}"/>
                </a:ext>
              </a:extLst>
            </p:cNvPr>
            <p:cNvSpPr/>
            <p:nvPr/>
          </p:nvSpPr>
          <p:spPr>
            <a:xfrm>
              <a:off x="5628695"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837"/>
                    <a:pt x="7144" y="18552"/>
                  </a:cubicBezTo>
                  <a:close/>
                </a:path>
              </a:pathLst>
            </a:custGeom>
            <a:grpFill/>
            <a:ln w="9525" cap="flat">
              <a:noFill/>
              <a:prstDash val="solid"/>
              <a:miter/>
            </a:ln>
          </p:spPr>
          <p:txBody>
            <a:bodyPr rtlCol="0" anchor="ctr"/>
            <a:lstStyle/>
            <a:p>
              <a:endParaRPr lang="ko-KR" altLang="en-US"/>
            </a:p>
          </p:txBody>
        </p:sp>
        <p:sp>
          <p:nvSpPr>
            <p:cNvPr id="39" name="자유형: 도형 38">
              <a:extLst>
                <a:ext uri="{FF2B5EF4-FFF2-40B4-BE49-F238E27FC236}">
                  <a16:creationId xmlns:a16="http://schemas.microsoft.com/office/drawing/2014/main" id="{A2BDE4CF-280A-4584-8667-43095FCB7679}"/>
                </a:ext>
              </a:extLst>
            </p:cNvPr>
            <p:cNvSpPr/>
            <p:nvPr/>
          </p:nvSpPr>
          <p:spPr>
            <a:xfrm>
              <a:off x="5628695"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932"/>
                    <a:pt x="7144" y="18552"/>
                  </a:cubicBezTo>
                  <a:close/>
                </a:path>
              </a:pathLst>
            </a:custGeom>
            <a:grpFill/>
            <a:ln w="9525" cap="flat">
              <a:noFill/>
              <a:prstDash val="solid"/>
              <a:miter/>
            </a:ln>
          </p:spPr>
          <p:txBody>
            <a:bodyPr rtlCol="0" anchor="ctr"/>
            <a:lstStyle/>
            <a:p>
              <a:endParaRPr lang="ko-KR" altLang="en-US"/>
            </a:p>
          </p:txBody>
        </p:sp>
        <p:sp>
          <p:nvSpPr>
            <p:cNvPr id="40" name="자유형: 도형 39">
              <a:extLst>
                <a:ext uri="{FF2B5EF4-FFF2-40B4-BE49-F238E27FC236}">
                  <a16:creationId xmlns:a16="http://schemas.microsoft.com/office/drawing/2014/main" id="{6C3D891F-4EAA-4258-8585-3FD65753E409}"/>
                </a:ext>
              </a:extLst>
            </p:cNvPr>
            <p:cNvSpPr/>
            <p:nvPr/>
          </p:nvSpPr>
          <p:spPr>
            <a:xfrm>
              <a:off x="5449339" y="2306383"/>
              <a:ext cx="257175" cy="161925"/>
            </a:xfrm>
            <a:custGeom>
              <a:avLst/>
              <a:gdLst>
                <a:gd name="connsiteX0" fmla="*/ 197358 w 257175"/>
                <a:gd name="connsiteY0" fmla="*/ 164021 h 161925"/>
                <a:gd name="connsiteX1" fmla="*/ 252889 w 257175"/>
                <a:gd name="connsiteY1" fmla="*/ 107728 h 161925"/>
                <a:gd name="connsiteX2" fmla="*/ 200692 w 257175"/>
                <a:gd name="connsiteY2" fmla="*/ 51625 h 161925"/>
                <a:gd name="connsiteX3" fmla="*/ 130016 w 257175"/>
                <a:gd name="connsiteY3" fmla="*/ 7144 h 161925"/>
                <a:gd name="connsiteX4" fmla="*/ 60008 w 257175"/>
                <a:gd name="connsiteY4" fmla="*/ 51625 h 161925"/>
                <a:gd name="connsiteX5" fmla="*/ 7144 w 257175"/>
                <a:gd name="connsiteY5" fmla="*/ 107728 h 161925"/>
                <a:gd name="connsiteX6" fmla="*/ 63437 w 257175"/>
                <a:gd name="connsiteY6" fmla="*/ 164021 h 161925"/>
                <a:gd name="connsiteX7" fmla="*/ 197358 w 257175"/>
                <a:gd name="connsiteY7" fmla="*/ 164021 h 161925"/>
                <a:gd name="connsiteX8" fmla="*/ 29337 w 257175"/>
                <a:gd name="connsiteY8" fmla="*/ 107823 h 161925"/>
                <a:gd name="connsiteX9" fmla="*/ 63341 w 257175"/>
                <a:gd name="connsiteY9" fmla="*/ 73819 h 161925"/>
                <a:gd name="connsiteX10" fmla="*/ 86868 w 257175"/>
                <a:gd name="connsiteY10" fmla="*/ 83534 h 161925"/>
                <a:gd name="connsiteX11" fmla="*/ 102584 w 257175"/>
                <a:gd name="connsiteY11" fmla="*/ 83534 h 161925"/>
                <a:gd name="connsiteX12" fmla="*/ 102584 w 257175"/>
                <a:gd name="connsiteY12" fmla="*/ 67818 h 161925"/>
                <a:gd name="connsiteX13" fmla="*/ 83249 w 257175"/>
                <a:gd name="connsiteY13" fmla="*/ 55245 h 161925"/>
                <a:gd name="connsiteX14" fmla="*/ 129921 w 257175"/>
                <a:gd name="connsiteY14" fmla="*/ 29337 h 161925"/>
                <a:gd name="connsiteX15" fmla="*/ 177260 w 257175"/>
                <a:gd name="connsiteY15" fmla="*/ 55150 h 161925"/>
                <a:gd name="connsiteX16" fmla="*/ 157353 w 257175"/>
                <a:gd name="connsiteY16" fmla="*/ 67818 h 161925"/>
                <a:gd name="connsiteX17" fmla="*/ 157353 w 257175"/>
                <a:gd name="connsiteY17" fmla="*/ 83534 h 161925"/>
                <a:gd name="connsiteX18" fmla="*/ 173069 w 257175"/>
                <a:gd name="connsiteY18" fmla="*/ 83534 h 161925"/>
                <a:gd name="connsiteX19" fmla="*/ 197358 w 257175"/>
                <a:gd name="connsiteY19" fmla="*/ 73819 h 161925"/>
                <a:gd name="connsiteX20" fmla="*/ 230696 w 257175"/>
                <a:gd name="connsiteY20" fmla="*/ 107823 h 161925"/>
                <a:gd name="connsiteX21" fmla="*/ 197358 w 257175"/>
                <a:gd name="connsiteY21" fmla="*/ 141827 h 161925"/>
                <a:gd name="connsiteX22" fmla="*/ 63437 w 257175"/>
                <a:gd name="connsiteY22" fmla="*/ 141827 h 161925"/>
                <a:gd name="connsiteX23" fmla="*/ 29337 w 257175"/>
                <a:gd name="connsiteY23" fmla="*/ 107823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7175" h="161925">
                  <a:moveTo>
                    <a:pt x="197358" y="164021"/>
                  </a:moveTo>
                  <a:cubicBezTo>
                    <a:pt x="228029" y="164021"/>
                    <a:pt x="252889" y="138493"/>
                    <a:pt x="252889" y="107728"/>
                  </a:cubicBezTo>
                  <a:cubicBezTo>
                    <a:pt x="252889" y="78105"/>
                    <a:pt x="229743" y="53340"/>
                    <a:pt x="200692" y="51625"/>
                  </a:cubicBezTo>
                  <a:cubicBezTo>
                    <a:pt x="187928" y="24670"/>
                    <a:pt x="160496" y="7144"/>
                    <a:pt x="130016" y="7144"/>
                  </a:cubicBezTo>
                  <a:cubicBezTo>
                    <a:pt x="99917" y="7144"/>
                    <a:pt x="72771" y="24765"/>
                    <a:pt x="60008" y="51625"/>
                  </a:cubicBezTo>
                  <a:cubicBezTo>
                    <a:pt x="30956" y="53340"/>
                    <a:pt x="7144" y="78105"/>
                    <a:pt x="7144" y="107728"/>
                  </a:cubicBezTo>
                  <a:cubicBezTo>
                    <a:pt x="7144" y="138398"/>
                    <a:pt x="32671" y="164021"/>
                    <a:pt x="63437" y="164021"/>
                  </a:cubicBezTo>
                  <a:lnTo>
                    <a:pt x="197358" y="164021"/>
                  </a:lnTo>
                  <a:close/>
                  <a:moveTo>
                    <a:pt x="29337" y="107823"/>
                  </a:moveTo>
                  <a:cubicBezTo>
                    <a:pt x="29337" y="89345"/>
                    <a:pt x="44958" y="73819"/>
                    <a:pt x="63341" y="73819"/>
                  </a:cubicBezTo>
                  <a:cubicBezTo>
                    <a:pt x="73343" y="74200"/>
                    <a:pt x="80867" y="77438"/>
                    <a:pt x="86868" y="83534"/>
                  </a:cubicBezTo>
                  <a:cubicBezTo>
                    <a:pt x="91154" y="87916"/>
                    <a:pt x="98203" y="87916"/>
                    <a:pt x="102584" y="83534"/>
                  </a:cubicBezTo>
                  <a:cubicBezTo>
                    <a:pt x="106966" y="79248"/>
                    <a:pt x="106966" y="72200"/>
                    <a:pt x="102584" y="67818"/>
                  </a:cubicBezTo>
                  <a:cubicBezTo>
                    <a:pt x="96965" y="62198"/>
                    <a:pt x="90488" y="58007"/>
                    <a:pt x="83249" y="55245"/>
                  </a:cubicBezTo>
                  <a:cubicBezTo>
                    <a:pt x="93250" y="39338"/>
                    <a:pt x="110776" y="29337"/>
                    <a:pt x="129921" y="29337"/>
                  </a:cubicBezTo>
                  <a:cubicBezTo>
                    <a:pt x="149352" y="29337"/>
                    <a:pt x="167164" y="39338"/>
                    <a:pt x="177260" y="55150"/>
                  </a:cubicBezTo>
                  <a:cubicBezTo>
                    <a:pt x="169736" y="57912"/>
                    <a:pt x="162878" y="62198"/>
                    <a:pt x="157353" y="67818"/>
                  </a:cubicBezTo>
                  <a:cubicBezTo>
                    <a:pt x="152971" y="72104"/>
                    <a:pt x="152971" y="79153"/>
                    <a:pt x="157353" y="83534"/>
                  </a:cubicBezTo>
                  <a:cubicBezTo>
                    <a:pt x="161639" y="87916"/>
                    <a:pt x="168688" y="87916"/>
                    <a:pt x="173069" y="83534"/>
                  </a:cubicBezTo>
                  <a:cubicBezTo>
                    <a:pt x="178689" y="77915"/>
                    <a:pt x="186595" y="74200"/>
                    <a:pt x="197358" y="73819"/>
                  </a:cubicBezTo>
                  <a:cubicBezTo>
                    <a:pt x="215455" y="73819"/>
                    <a:pt x="230696" y="89440"/>
                    <a:pt x="230696" y="107823"/>
                  </a:cubicBezTo>
                  <a:cubicBezTo>
                    <a:pt x="230696" y="126301"/>
                    <a:pt x="215455" y="141827"/>
                    <a:pt x="197358" y="141827"/>
                  </a:cubicBezTo>
                  <a:lnTo>
                    <a:pt x="63437" y="141827"/>
                  </a:lnTo>
                  <a:cubicBezTo>
                    <a:pt x="44958" y="141827"/>
                    <a:pt x="29337" y="126301"/>
                    <a:pt x="29337" y="107823"/>
                  </a:cubicBezTo>
                  <a:close/>
                </a:path>
              </a:pathLst>
            </a:custGeom>
            <a:grpFill/>
            <a:ln w="9525" cap="flat">
              <a:noFill/>
              <a:prstDash val="solid"/>
              <a:miter/>
            </a:ln>
          </p:spPr>
          <p:txBody>
            <a:bodyPr rtlCol="0" anchor="ctr"/>
            <a:lstStyle/>
            <a:p>
              <a:endParaRPr lang="ko-KR" altLang="en-US"/>
            </a:p>
          </p:txBody>
        </p:sp>
      </p:grpSp>
      <p:sp>
        <p:nvSpPr>
          <p:cNvPr id="41" name="TextBox 40">
            <a:extLst>
              <a:ext uri="{FF2B5EF4-FFF2-40B4-BE49-F238E27FC236}">
                <a16:creationId xmlns:a16="http://schemas.microsoft.com/office/drawing/2014/main" id="{D9C87595-16A2-4A0F-9DBB-4AF40FA3BA2C}"/>
              </a:ext>
            </a:extLst>
          </p:cNvPr>
          <p:cNvSpPr txBox="1"/>
          <p:nvPr/>
        </p:nvSpPr>
        <p:spPr>
          <a:xfrm>
            <a:off x="3607495" y="3952638"/>
            <a:ext cx="2364667" cy="1477328"/>
          </a:xfrm>
          <a:prstGeom prst="rect">
            <a:avLst/>
          </a:prstGeom>
          <a:noFill/>
        </p:spPr>
        <p:txBody>
          <a:bodyPr wrap="square" lIns="91440" tIns="45720" rIns="91440" bIns="45720" rtlCol="0" anchor="t" anchorCtr="0">
            <a:spAutoFit/>
          </a:bodyPr>
          <a:lstStyle/>
          <a:p>
            <a:pPr algn="ctr" latinLnBrk="0"/>
            <a:r>
              <a:rPr lang="en-US" dirty="0">
                <a:solidFill>
                  <a:srgbClr val="373737"/>
                </a:solidFill>
                <a:ea typeface="Calibri"/>
              </a:rPr>
              <a:t>Consulte o conjunto de cursos de curta duração da Every1: </a:t>
            </a:r>
            <a:r>
              <a:rPr lang="en-US" i="1" dirty="0">
                <a:solidFill>
                  <a:srgbClr val="373737"/>
                </a:solidFill>
                <a:ea typeface="Calibri"/>
                <a:hlinkClick r:id="rId4"/>
              </a:rPr>
              <a:t>Fundamentos da Energia Digital</a:t>
            </a:r>
            <a:r>
              <a:rPr lang="en-US" i="1" dirty="0">
                <a:solidFill>
                  <a:srgbClr val="373737"/>
                </a:solidFill>
                <a:ea typeface="Calibri"/>
              </a:rPr>
              <a:t>.</a:t>
            </a:r>
            <a:endParaRPr lang="en-US" sz="1400" dirty="0"/>
          </a:p>
        </p:txBody>
      </p:sp>
      <p:grpSp>
        <p:nvGrpSpPr>
          <p:cNvPr id="44" name="그룹 43">
            <a:extLst>
              <a:ext uri="{FF2B5EF4-FFF2-40B4-BE49-F238E27FC236}">
                <a16:creationId xmlns:a16="http://schemas.microsoft.com/office/drawing/2014/main" id="{3A90AFA9-BBC6-4A1F-852A-2034796C8128}"/>
              </a:ext>
              <a:ext uri="{C183D7F6-B498-43B3-948B-1728B52AA6E4}">
                <adec:decorative xmlns:adec="http://schemas.microsoft.com/office/drawing/2017/decorative" val="1"/>
              </a:ext>
            </a:extLst>
          </p:cNvPr>
          <p:cNvGrpSpPr/>
          <p:nvPr/>
        </p:nvGrpSpPr>
        <p:grpSpPr>
          <a:xfrm>
            <a:off x="7117191" y="2373874"/>
            <a:ext cx="614072" cy="624700"/>
            <a:chOff x="7483688" y="912076"/>
            <a:chExt cx="383879" cy="390525"/>
          </a:xfrm>
          <a:solidFill>
            <a:schemeClr val="accent1"/>
          </a:solidFill>
        </p:grpSpPr>
        <p:sp>
          <p:nvSpPr>
            <p:cNvPr id="45" name="자유형: 도형 44">
              <a:extLst>
                <a:ext uri="{FF2B5EF4-FFF2-40B4-BE49-F238E27FC236}">
                  <a16:creationId xmlns:a16="http://schemas.microsoft.com/office/drawing/2014/main" id="{0BDCFC98-590A-4D8E-A462-BAE1BE13ACC2}"/>
                </a:ext>
              </a:extLst>
            </p:cNvPr>
            <p:cNvSpPr/>
            <p:nvPr/>
          </p:nvSpPr>
          <p:spPr>
            <a:xfrm>
              <a:off x="7483688" y="912076"/>
              <a:ext cx="161925" cy="390525"/>
            </a:xfrm>
            <a:custGeom>
              <a:avLst/>
              <a:gdLst>
                <a:gd name="connsiteX0" fmla="*/ 140303 w 161925"/>
                <a:gd name="connsiteY0" fmla="*/ 62616 h 390525"/>
                <a:gd name="connsiteX1" fmla="*/ 82772 w 161925"/>
                <a:gd name="connsiteY1" fmla="*/ 7181 h 390525"/>
                <a:gd name="connsiteX2" fmla="*/ 29337 w 161925"/>
                <a:gd name="connsiteY2" fmla="*/ 63378 h 390525"/>
                <a:gd name="connsiteX3" fmla="*/ 29337 w 161925"/>
                <a:gd name="connsiteY3" fmla="*/ 253688 h 390525"/>
                <a:gd name="connsiteX4" fmla="*/ 7144 w 161925"/>
                <a:gd name="connsiteY4" fmla="*/ 308457 h 390525"/>
                <a:gd name="connsiteX5" fmla="*/ 84867 w 161925"/>
                <a:gd name="connsiteY5" fmla="*/ 386181 h 390525"/>
                <a:gd name="connsiteX6" fmla="*/ 162592 w 161925"/>
                <a:gd name="connsiteY6" fmla="*/ 308457 h 390525"/>
                <a:gd name="connsiteX7" fmla="*/ 140398 w 161925"/>
                <a:gd name="connsiteY7" fmla="*/ 253688 h 390525"/>
                <a:gd name="connsiteX8" fmla="*/ 140398 w 161925"/>
                <a:gd name="connsiteY8" fmla="*/ 62616 h 390525"/>
                <a:gd name="connsiteX9" fmla="*/ 118110 w 161925"/>
                <a:gd name="connsiteY9" fmla="*/ 141007 h 390525"/>
                <a:gd name="connsiteX10" fmla="*/ 95917 w 161925"/>
                <a:gd name="connsiteY10" fmla="*/ 141007 h 390525"/>
                <a:gd name="connsiteX11" fmla="*/ 95917 w 161925"/>
                <a:gd name="connsiteY11" fmla="*/ 118814 h 390525"/>
                <a:gd name="connsiteX12" fmla="*/ 118110 w 161925"/>
                <a:gd name="connsiteY12" fmla="*/ 118814 h 390525"/>
                <a:gd name="connsiteX13" fmla="*/ 118110 w 161925"/>
                <a:gd name="connsiteY13" fmla="*/ 141007 h 390525"/>
                <a:gd name="connsiteX14" fmla="*/ 85058 w 161925"/>
                <a:gd name="connsiteY14" fmla="*/ 297217 h 390525"/>
                <a:gd name="connsiteX15" fmla="*/ 96202 w 161925"/>
                <a:gd name="connsiteY15" fmla="*/ 308361 h 390525"/>
                <a:gd name="connsiteX16" fmla="*/ 85058 w 161925"/>
                <a:gd name="connsiteY16" fmla="*/ 319506 h 390525"/>
                <a:gd name="connsiteX17" fmla="*/ 73914 w 161925"/>
                <a:gd name="connsiteY17" fmla="*/ 308361 h 390525"/>
                <a:gd name="connsiteX18" fmla="*/ 85058 w 161925"/>
                <a:gd name="connsiteY18" fmla="*/ 297217 h 390525"/>
                <a:gd name="connsiteX19" fmla="*/ 95917 w 161925"/>
                <a:gd name="connsiteY19" fmla="*/ 163200 h 390525"/>
                <a:gd name="connsiteX20" fmla="*/ 118110 w 161925"/>
                <a:gd name="connsiteY20" fmla="*/ 163200 h 390525"/>
                <a:gd name="connsiteX21" fmla="*/ 118110 w 161925"/>
                <a:gd name="connsiteY21" fmla="*/ 185394 h 390525"/>
                <a:gd name="connsiteX22" fmla="*/ 95917 w 161925"/>
                <a:gd name="connsiteY22" fmla="*/ 185394 h 390525"/>
                <a:gd name="connsiteX23" fmla="*/ 95917 w 161925"/>
                <a:gd name="connsiteY23" fmla="*/ 163200 h 390525"/>
                <a:gd name="connsiteX24" fmla="*/ 84772 w 161925"/>
                <a:gd name="connsiteY24" fmla="*/ 363797 h 390525"/>
                <a:gd name="connsiteX25" fmla="*/ 29242 w 161925"/>
                <a:gd name="connsiteY25" fmla="*/ 308266 h 390525"/>
                <a:gd name="connsiteX26" fmla="*/ 47816 w 161925"/>
                <a:gd name="connsiteY26" fmla="*/ 266451 h 390525"/>
                <a:gd name="connsiteX27" fmla="*/ 51435 w 161925"/>
                <a:gd name="connsiteY27" fmla="*/ 258165 h 390525"/>
                <a:gd name="connsiteX28" fmla="*/ 51435 w 161925"/>
                <a:gd name="connsiteY28" fmla="*/ 63188 h 390525"/>
                <a:gd name="connsiteX29" fmla="*/ 82868 w 161925"/>
                <a:gd name="connsiteY29" fmla="*/ 29374 h 390525"/>
                <a:gd name="connsiteX30" fmla="*/ 118015 w 161925"/>
                <a:gd name="connsiteY30" fmla="*/ 62616 h 390525"/>
                <a:gd name="connsiteX31" fmla="*/ 118015 w 161925"/>
                <a:gd name="connsiteY31" fmla="*/ 96621 h 390525"/>
                <a:gd name="connsiteX32" fmla="*/ 95821 w 161925"/>
                <a:gd name="connsiteY32" fmla="*/ 96621 h 390525"/>
                <a:gd name="connsiteX33" fmla="*/ 95821 w 161925"/>
                <a:gd name="connsiteY33" fmla="*/ 62902 h 390525"/>
                <a:gd name="connsiteX34" fmla="*/ 86010 w 161925"/>
                <a:gd name="connsiteY34" fmla="*/ 51567 h 390525"/>
                <a:gd name="connsiteX35" fmla="*/ 73628 w 161925"/>
                <a:gd name="connsiteY35" fmla="*/ 62616 h 390525"/>
                <a:gd name="connsiteX36" fmla="*/ 73628 w 161925"/>
                <a:gd name="connsiteY36" fmla="*/ 276929 h 390525"/>
                <a:gd name="connsiteX37" fmla="*/ 51435 w 161925"/>
                <a:gd name="connsiteY37" fmla="*/ 310266 h 390525"/>
                <a:gd name="connsiteX38" fmla="*/ 83344 w 161925"/>
                <a:gd name="connsiteY38" fmla="*/ 341604 h 390525"/>
                <a:gd name="connsiteX39" fmla="*/ 118015 w 161925"/>
                <a:gd name="connsiteY39" fmla="*/ 308361 h 390525"/>
                <a:gd name="connsiteX40" fmla="*/ 95821 w 161925"/>
                <a:gd name="connsiteY40" fmla="*/ 276929 h 390525"/>
                <a:gd name="connsiteX41" fmla="*/ 95821 w 161925"/>
                <a:gd name="connsiteY41" fmla="*/ 207682 h 390525"/>
                <a:gd name="connsiteX42" fmla="*/ 118015 w 161925"/>
                <a:gd name="connsiteY42" fmla="*/ 207682 h 390525"/>
                <a:gd name="connsiteX43" fmla="*/ 118015 w 161925"/>
                <a:gd name="connsiteY43" fmla="*/ 258355 h 390525"/>
                <a:gd name="connsiteX44" fmla="*/ 121634 w 161925"/>
                <a:gd name="connsiteY44" fmla="*/ 266642 h 390525"/>
                <a:gd name="connsiteX45" fmla="*/ 140208 w 161925"/>
                <a:gd name="connsiteY45" fmla="*/ 308457 h 390525"/>
                <a:gd name="connsiteX46" fmla="*/ 84772 w 161925"/>
                <a:gd name="connsiteY46" fmla="*/ 363797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61925" h="390525">
                  <a:moveTo>
                    <a:pt x="140303" y="62616"/>
                  </a:moveTo>
                  <a:cubicBezTo>
                    <a:pt x="140303" y="31374"/>
                    <a:pt x="114300" y="6038"/>
                    <a:pt x="82772" y="7181"/>
                  </a:cubicBezTo>
                  <a:cubicBezTo>
                    <a:pt x="52864" y="8229"/>
                    <a:pt x="29337" y="33375"/>
                    <a:pt x="29337" y="63378"/>
                  </a:cubicBezTo>
                  <a:lnTo>
                    <a:pt x="29337" y="253688"/>
                  </a:lnTo>
                  <a:cubicBezTo>
                    <a:pt x="15144" y="268261"/>
                    <a:pt x="7144" y="287883"/>
                    <a:pt x="7144" y="308457"/>
                  </a:cubicBezTo>
                  <a:cubicBezTo>
                    <a:pt x="7144" y="351319"/>
                    <a:pt x="42005" y="386181"/>
                    <a:pt x="84867" y="386181"/>
                  </a:cubicBezTo>
                  <a:cubicBezTo>
                    <a:pt x="127730" y="386181"/>
                    <a:pt x="162592" y="351319"/>
                    <a:pt x="162592" y="308457"/>
                  </a:cubicBezTo>
                  <a:cubicBezTo>
                    <a:pt x="162592" y="287978"/>
                    <a:pt x="154591" y="268261"/>
                    <a:pt x="140398" y="253688"/>
                  </a:cubicBezTo>
                  <a:lnTo>
                    <a:pt x="140398" y="62616"/>
                  </a:lnTo>
                  <a:close/>
                  <a:moveTo>
                    <a:pt x="118110" y="141007"/>
                  </a:moveTo>
                  <a:lnTo>
                    <a:pt x="95917" y="141007"/>
                  </a:lnTo>
                  <a:lnTo>
                    <a:pt x="95917" y="118814"/>
                  </a:lnTo>
                  <a:lnTo>
                    <a:pt x="118110" y="118814"/>
                  </a:lnTo>
                  <a:lnTo>
                    <a:pt x="118110" y="141007"/>
                  </a:lnTo>
                  <a:close/>
                  <a:moveTo>
                    <a:pt x="85058" y="297217"/>
                  </a:moveTo>
                  <a:cubicBezTo>
                    <a:pt x="91154" y="297217"/>
                    <a:pt x="96202" y="302170"/>
                    <a:pt x="96202" y="308361"/>
                  </a:cubicBezTo>
                  <a:cubicBezTo>
                    <a:pt x="96202" y="314553"/>
                    <a:pt x="91250" y="319506"/>
                    <a:pt x="85058" y="319506"/>
                  </a:cubicBezTo>
                  <a:cubicBezTo>
                    <a:pt x="78962" y="319506"/>
                    <a:pt x="73914" y="314553"/>
                    <a:pt x="73914" y="308361"/>
                  </a:cubicBezTo>
                  <a:cubicBezTo>
                    <a:pt x="73914" y="302170"/>
                    <a:pt x="78962" y="297217"/>
                    <a:pt x="85058" y="297217"/>
                  </a:cubicBezTo>
                  <a:close/>
                  <a:moveTo>
                    <a:pt x="95917" y="163200"/>
                  </a:moveTo>
                  <a:lnTo>
                    <a:pt x="118110" y="163200"/>
                  </a:lnTo>
                  <a:lnTo>
                    <a:pt x="118110" y="185394"/>
                  </a:lnTo>
                  <a:lnTo>
                    <a:pt x="95917" y="185394"/>
                  </a:lnTo>
                  <a:lnTo>
                    <a:pt x="95917" y="163200"/>
                  </a:lnTo>
                  <a:close/>
                  <a:moveTo>
                    <a:pt x="84772" y="363797"/>
                  </a:moveTo>
                  <a:cubicBezTo>
                    <a:pt x="54197" y="363797"/>
                    <a:pt x="29242" y="338937"/>
                    <a:pt x="29242" y="308266"/>
                  </a:cubicBezTo>
                  <a:cubicBezTo>
                    <a:pt x="29242" y="292550"/>
                    <a:pt x="36195" y="276929"/>
                    <a:pt x="47816" y="266451"/>
                  </a:cubicBezTo>
                  <a:cubicBezTo>
                    <a:pt x="50102" y="264356"/>
                    <a:pt x="51435" y="261308"/>
                    <a:pt x="51435" y="258165"/>
                  </a:cubicBezTo>
                  <a:lnTo>
                    <a:pt x="51435" y="63188"/>
                  </a:lnTo>
                  <a:cubicBezTo>
                    <a:pt x="51435" y="45852"/>
                    <a:pt x="65532" y="30327"/>
                    <a:pt x="82868" y="29374"/>
                  </a:cubicBezTo>
                  <a:cubicBezTo>
                    <a:pt x="102108" y="28326"/>
                    <a:pt x="118015" y="43662"/>
                    <a:pt x="118015" y="62616"/>
                  </a:cubicBezTo>
                  <a:lnTo>
                    <a:pt x="118015" y="96621"/>
                  </a:lnTo>
                  <a:lnTo>
                    <a:pt x="95821" y="96621"/>
                  </a:lnTo>
                  <a:lnTo>
                    <a:pt x="95821" y="62902"/>
                  </a:lnTo>
                  <a:cubicBezTo>
                    <a:pt x="95821" y="57187"/>
                    <a:pt x="91630" y="52234"/>
                    <a:pt x="86010" y="51567"/>
                  </a:cubicBezTo>
                  <a:cubicBezTo>
                    <a:pt x="79343" y="50805"/>
                    <a:pt x="73628" y="56044"/>
                    <a:pt x="73628" y="62616"/>
                  </a:cubicBezTo>
                  <a:lnTo>
                    <a:pt x="73628" y="276929"/>
                  </a:lnTo>
                  <a:cubicBezTo>
                    <a:pt x="60103" y="281691"/>
                    <a:pt x="50578" y="294931"/>
                    <a:pt x="51435" y="310266"/>
                  </a:cubicBezTo>
                  <a:cubicBezTo>
                    <a:pt x="52388" y="327221"/>
                    <a:pt x="66294" y="340937"/>
                    <a:pt x="83344" y="341604"/>
                  </a:cubicBezTo>
                  <a:cubicBezTo>
                    <a:pt x="102298" y="342366"/>
                    <a:pt x="118015" y="327126"/>
                    <a:pt x="118015" y="308361"/>
                  </a:cubicBezTo>
                  <a:cubicBezTo>
                    <a:pt x="118015" y="293883"/>
                    <a:pt x="108775" y="281596"/>
                    <a:pt x="95821" y="276929"/>
                  </a:cubicBezTo>
                  <a:lnTo>
                    <a:pt x="95821" y="207682"/>
                  </a:lnTo>
                  <a:lnTo>
                    <a:pt x="118015" y="207682"/>
                  </a:lnTo>
                  <a:lnTo>
                    <a:pt x="118015" y="258355"/>
                  </a:lnTo>
                  <a:cubicBezTo>
                    <a:pt x="118015" y="261498"/>
                    <a:pt x="119348" y="264451"/>
                    <a:pt x="121634" y="266642"/>
                  </a:cubicBezTo>
                  <a:cubicBezTo>
                    <a:pt x="133255" y="277119"/>
                    <a:pt x="140208" y="292740"/>
                    <a:pt x="140208" y="308457"/>
                  </a:cubicBezTo>
                  <a:cubicBezTo>
                    <a:pt x="140303" y="338937"/>
                    <a:pt x="115443" y="363797"/>
                    <a:pt x="84772" y="363797"/>
                  </a:cubicBezTo>
                  <a:close/>
                </a:path>
              </a:pathLst>
            </a:custGeom>
            <a:grpFill/>
            <a:ln w="9525" cap="flat">
              <a:noFill/>
              <a:prstDash val="solid"/>
              <a:miter/>
            </a:ln>
          </p:spPr>
          <p:txBody>
            <a:bodyPr rtlCol="0" anchor="ctr"/>
            <a:lstStyle/>
            <a:p>
              <a:endParaRPr lang="ko-KR" altLang="en-US"/>
            </a:p>
          </p:txBody>
        </p:sp>
        <p:sp>
          <p:nvSpPr>
            <p:cNvPr id="46" name="자유형: 도형 45">
              <a:extLst>
                <a:ext uri="{FF2B5EF4-FFF2-40B4-BE49-F238E27FC236}">
                  <a16:creationId xmlns:a16="http://schemas.microsoft.com/office/drawing/2014/main" id="{EF5FBB8A-E465-44D4-B8D1-F10F2F7522EE}"/>
                </a:ext>
              </a:extLst>
            </p:cNvPr>
            <p:cNvSpPr/>
            <p:nvPr/>
          </p:nvSpPr>
          <p:spPr>
            <a:xfrm>
              <a:off x="7638872" y="934878"/>
              <a:ext cx="228600" cy="76200"/>
            </a:xfrm>
            <a:custGeom>
              <a:avLst/>
              <a:gdLst>
                <a:gd name="connsiteX0" fmla="*/ 219720 w 228600"/>
                <a:gd name="connsiteY0" fmla="*/ 29432 h 76200"/>
                <a:gd name="connsiteX1" fmla="*/ 208576 w 228600"/>
                <a:gd name="connsiteY1" fmla="*/ 29432 h 76200"/>
                <a:gd name="connsiteX2" fmla="*/ 208576 w 228600"/>
                <a:gd name="connsiteY2" fmla="*/ 18288 h 76200"/>
                <a:gd name="connsiteX3" fmla="*/ 197432 w 228600"/>
                <a:gd name="connsiteY3" fmla="*/ 7144 h 76200"/>
                <a:gd name="connsiteX4" fmla="*/ 153045 w 228600"/>
                <a:gd name="connsiteY4" fmla="*/ 7144 h 76200"/>
                <a:gd name="connsiteX5" fmla="*/ 141901 w 228600"/>
                <a:gd name="connsiteY5" fmla="*/ 18288 h 76200"/>
                <a:gd name="connsiteX6" fmla="*/ 141901 w 228600"/>
                <a:gd name="connsiteY6" fmla="*/ 29432 h 76200"/>
                <a:gd name="connsiteX7" fmla="*/ 18552 w 228600"/>
                <a:gd name="connsiteY7" fmla="*/ 29432 h 76200"/>
                <a:gd name="connsiteX8" fmla="*/ 7218 w 228600"/>
                <a:gd name="connsiteY8" fmla="*/ 39243 h 76200"/>
                <a:gd name="connsiteX9" fmla="*/ 18267 w 228600"/>
                <a:gd name="connsiteY9" fmla="*/ 51625 h 76200"/>
                <a:gd name="connsiteX10" fmla="*/ 141901 w 228600"/>
                <a:gd name="connsiteY10" fmla="*/ 51625 h 76200"/>
                <a:gd name="connsiteX11" fmla="*/ 141901 w 228600"/>
                <a:gd name="connsiteY11" fmla="*/ 62770 h 76200"/>
                <a:gd name="connsiteX12" fmla="*/ 153045 w 228600"/>
                <a:gd name="connsiteY12" fmla="*/ 73914 h 76200"/>
                <a:gd name="connsiteX13" fmla="*/ 197432 w 228600"/>
                <a:gd name="connsiteY13" fmla="*/ 73914 h 76200"/>
                <a:gd name="connsiteX14" fmla="*/ 208576 w 228600"/>
                <a:gd name="connsiteY14" fmla="*/ 62770 h 76200"/>
                <a:gd name="connsiteX15" fmla="*/ 208576 w 228600"/>
                <a:gd name="connsiteY15" fmla="*/ 51625 h 76200"/>
                <a:gd name="connsiteX16" fmla="*/ 219435 w 228600"/>
                <a:gd name="connsiteY16" fmla="*/ 51625 h 76200"/>
                <a:gd name="connsiteX17" fmla="*/ 230770 w 228600"/>
                <a:gd name="connsiteY17" fmla="*/ 41815 h 76200"/>
                <a:gd name="connsiteX18" fmla="*/ 219720 w 228600"/>
                <a:gd name="connsiteY18" fmla="*/ 29432 h 76200"/>
                <a:gd name="connsiteX19" fmla="*/ 186383 w 228600"/>
                <a:gd name="connsiteY19" fmla="*/ 51625 h 76200"/>
                <a:gd name="connsiteX20" fmla="*/ 164189 w 228600"/>
                <a:gd name="connsiteY20" fmla="*/ 51625 h 76200"/>
                <a:gd name="connsiteX21" fmla="*/ 164189 w 228600"/>
                <a:gd name="connsiteY21" fmla="*/ 29432 h 76200"/>
                <a:gd name="connsiteX22" fmla="*/ 186383 w 228600"/>
                <a:gd name="connsiteY22" fmla="*/ 29432 h 76200"/>
                <a:gd name="connsiteX23" fmla="*/ 186383 w 228600"/>
                <a:gd name="connsiteY23" fmla="*/ 51625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720" y="29432"/>
                  </a:moveTo>
                  <a:lnTo>
                    <a:pt x="208576" y="29432"/>
                  </a:lnTo>
                  <a:lnTo>
                    <a:pt x="208576" y="18288"/>
                  </a:lnTo>
                  <a:cubicBezTo>
                    <a:pt x="208576" y="12192"/>
                    <a:pt x="203623" y="7144"/>
                    <a:pt x="197432" y="7144"/>
                  </a:cubicBezTo>
                  <a:lnTo>
                    <a:pt x="153045" y="7144"/>
                  </a:lnTo>
                  <a:cubicBezTo>
                    <a:pt x="146949" y="7144"/>
                    <a:pt x="141901" y="12097"/>
                    <a:pt x="141901" y="18288"/>
                  </a:cubicBezTo>
                  <a:lnTo>
                    <a:pt x="141901" y="29432"/>
                  </a:lnTo>
                  <a:lnTo>
                    <a:pt x="18552" y="29432"/>
                  </a:lnTo>
                  <a:cubicBezTo>
                    <a:pt x="12838" y="29432"/>
                    <a:pt x="7884" y="33623"/>
                    <a:pt x="7218" y="39243"/>
                  </a:cubicBezTo>
                  <a:cubicBezTo>
                    <a:pt x="6455" y="45911"/>
                    <a:pt x="11695" y="51625"/>
                    <a:pt x="18267" y="51625"/>
                  </a:cubicBezTo>
                  <a:lnTo>
                    <a:pt x="141901" y="51625"/>
                  </a:lnTo>
                  <a:lnTo>
                    <a:pt x="141901" y="62770"/>
                  </a:lnTo>
                  <a:cubicBezTo>
                    <a:pt x="141901" y="68866"/>
                    <a:pt x="146854" y="73914"/>
                    <a:pt x="153045" y="73914"/>
                  </a:cubicBezTo>
                  <a:lnTo>
                    <a:pt x="197432" y="73914"/>
                  </a:lnTo>
                  <a:cubicBezTo>
                    <a:pt x="203528" y="73914"/>
                    <a:pt x="208576" y="68961"/>
                    <a:pt x="208576" y="62770"/>
                  </a:cubicBezTo>
                  <a:lnTo>
                    <a:pt x="208576" y="51625"/>
                  </a:lnTo>
                  <a:lnTo>
                    <a:pt x="219435" y="51625"/>
                  </a:lnTo>
                  <a:cubicBezTo>
                    <a:pt x="225150" y="51625"/>
                    <a:pt x="230103" y="47435"/>
                    <a:pt x="230770" y="41815"/>
                  </a:cubicBezTo>
                  <a:cubicBezTo>
                    <a:pt x="231531" y="35052"/>
                    <a:pt x="226293" y="29432"/>
                    <a:pt x="219720" y="29432"/>
                  </a:cubicBezTo>
                  <a:close/>
                  <a:moveTo>
                    <a:pt x="186383" y="51625"/>
                  </a:moveTo>
                  <a:lnTo>
                    <a:pt x="164189" y="51625"/>
                  </a:lnTo>
                  <a:lnTo>
                    <a:pt x="164189" y="29432"/>
                  </a:lnTo>
                  <a:lnTo>
                    <a:pt x="186383" y="29432"/>
                  </a:lnTo>
                  <a:lnTo>
                    <a:pt x="186383" y="51625"/>
                  </a:lnTo>
                  <a:close/>
                </a:path>
              </a:pathLst>
            </a:custGeom>
            <a:grpFill/>
            <a:ln w="9525" cap="flat">
              <a:noFill/>
              <a:prstDash val="solid"/>
              <a:miter/>
            </a:ln>
          </p:spPr>
          <p:txBody>
            <a:bodyPr rtlCol="0" anchor="ctr"/>
            <a:lstStyle/>
            <a:p>
              <a:endParaRPr lang="ko-KR" altLang="en-US"/>
            </a:p>
          </p:txBody>
        </p:sp>
        <p:sp>
          <p:nvSpPr>
            <p:cNvPr id="47" name="자유형: 도형 46">
              <a:extLst>
                <a:ext uri="{FF2B5EF4-FFF2-40B4-BE49-F238E27FC236}">
                  <a16:creationId xmlns:a16="http://schemas.microsoft.com/office/drawing/2014/main" id="{E2B08763-62DC-4077-9578-8D7722FB6B96}"/>
                </a:ext>
              </a:extLst>
            </p:cNvPr>
            <p:cNvSpPr/>
            <p:nvPr/>
          </p:nvSpPr>
          <p:spPr>
            <a:xfrm>
              <a:off x="7638967" y="1023746"/>
              <a:ext cx="228600" cy="76200"/>
            </a:xfrm>
            <a:custGeom>
              <a:avLst/>
              <a:gdLst>
                <a:gd name="connsiteX0" fmla="*/ 219625 w 228600"/>
                <a:gd name="connsiteY0" fmla="*/ 29337 h 76200"/>
                <a:gd name="connsiteX1" fmla="*/ 95991 w 228600"/>
                <a:gd name="connsiteY1" fmla="*/ 29337 h 76200"/>
                <a:gd name="connsiteX2" fmla="*/ 95991 w 228600"/>
                <a:gd name="connsiteY2" fmla="*/ 18288 h 76200"/>
                <a:gd name="connsiteX3" fmla="*/ 84847 w 228600"/>
                <a:gd name="connsiteY3" fmla="*/ 7144 h 76200"/>
                <a:gd name="connsiteX4" fmla="*/ 40460 w 228600"/>
                <a:gd name="connsiteY4" fmla="*/ 7144 h 76200"/>
                <a:gd name="connsiteX5" fmla="*/ 29316 w 228600"/>
                <a:gd name="connsiteY5" fmla="*/ 18288 h 76200"/>
                <a:gd name="connsiteX6" fmla="*/ 29316 w 228600"/>
                <a:gd name="connsiteY6" fmla="*/ 29432 h 76200"/>
                <a:gd name="connsiteX7" fmla="*/ 18552 w 228600"/>
                <a:gd name="connsiteY7" fmla="*/ 29432 h 76200"/>
                <a:gd name="connsiteX8" fmla="*/ 7218 w 228600"/>
                <a:gd name="connsiteY8" fmla="*/ 39243 h 76200"/>
                <a:gd name="connsiteX9" fmla="*/ 18266 w 228600"/>
                <a:gd name="connsiteY9" fmla="*/ 51626 h 76200"/>
                <a:gd name="connsiteX10" fmla="*/ 29411 w 228600"/>
                <a:gd name="connsiteY10" fmla="*/ 51626 h 76200"/>
                <a:gd name="connsiteX11" fmla="*/ 29411 w 228600"/>
                <a:gd name="connsiteY11" fmla="*/ 62770 h 76200"/>
                <a:gd name="connsiteX12" fmla="*/ 40555 w 228600"/>
                <a:gd name="connsiteY12" fmla="*/ 73914 h 76200"/>
                <a:gd name="connsiteX13" fmla="*/ 84941 w 228600"/>
                <a:gd name="connsiteY13" fmla="*/ 73914 h 76200"/>
                <a:gd name="connsiteX14" fmla="*/ 96086 w 228600"/>
                <a:gd name="connsiteY14" fmla="*/ 62770 h 76200"/>
                <a:gd name="connsiteX15" fmla="*/ 96086 w 228600"/>
                <a:gd name="connsiteY15" fmla="*/ 51626 h 76200"/>
                <a:gd name="connsiteX16" fmla="*/ 219434 w 228600"/>
                <a:gd name="connsiteY16" fmla="*/ 51626 h 76200"/>
                <a:gd name="connsiteX17" fmla="*/ 230769 w 228600"/>
                <a:gd name="connsiteY17" fmla="*/ 41815 h 76200"/>
                <a:gd name="connsiteX18" fmla="*/ 219625 w 228600"/>
                <a:gd name="connsiteY18" fmla="*/ 29337 h 76200"/>
                <a:gd name="connsiteX19" fmla="*/ 73797 w 228600"/>
                <a:gd name="connsiteY19" fmla="*/ 51530 h 76200"/>
                <a:gd name="connsiteX20" fmla="*/ 51604 w 228600"/>
                <a:gd name="connsiteY20" fmla="*/ 51530 h 76200"/>
                <a:gd name="connsiteX21" fmla="*/ 51604 w 228600"/>
                <a:gd name="connsiteY21" fmla="*/ 29337 h 76200"/>
                <a:gd name="connsiteX22" fmla="*/ 73797 w 228600"/>
                <a:gd name="connsiteY22" fmla="*/ 29337 h 76200"/>
                <a:gd name="connsiteX23" fmla="*/ 73797 w 228600"/>
                <a:gd name="connsiteY23"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625" y="29337"/>
                  </a:moveTo>
                  <a:lnTo>
                    <a:pt x="95991" y="29337"/>
                  </a:lnTo>
                  <a:lnTo>
                    <a:pt x="95991" y="18288"/>
                  </a:lnTo>
                  <a:cubicBezTo>
                    <a:pt x="95991" y="12192"/>
                    <a:pt x="91037" y="7144"/>
                    <a:pt x="84847" y="7144"/>
                  </a:cubicBezTo>
                  <a:lnTo>
                    <a:pt x="40460" y="7144"/>
                  </a:lnTo>
                  <a:cubicBezTo>
                    <a:pt x="34364" y="7144"/>
                    <a:pt x="29316" y="12097"/>
                    <a:pt x="29316" y="18288"/>
                  </a:cubicBezTo>
                  <a:lnTo>
                    <a:pt x="29316" y="29432"/>
                  </a:lnTo>
                  <a:lnTo>
                    <a:pt x="18552" y="29432"/>
                  </a:lnTo>
                  <a:cubicBezTo>
                    <a:pt x="12837" y="29432"/>
                    <a:pt x="7884" y="33623"/>
                    <a:pt x="7218" y="39243"/>
                  </a:cubicBezTo>
                  <a:cubicBezTo>
                    <a:pt x="6455" y="45910"/>
                    <a:pt x="11694" y="51626"/>
                    <a:pt x="18266" y="51626"/>
                  </a:cubicBezTo>
                  <a:lnTo>
                    <a:pt x="29411" y="51626"/>
                  </a:lnTo>
                  <a:lnTo>
                    <a:pt x="29411" y="62770"/>
                  </a:lnTo>
                  <a:cubicBezTo>
                    <a:pt x="29411" y="68866"/>
                    <a:pt x="34364" y="73914"/>
                    <a:pt x="40555" y="73914"/>
                  </a:cubicBezTo>
                  <a:lnTo>
                    <a:pt x="84941" y="73914"/>
                  </a:lnTo>
                  <a:cubicBezTo>
                    <a:pt x="91037" y="73914"/>
                    <a:pt x="96086" y="68961"/>
                    <a:pt x="96086" y="62770"/>
                  </a:cubicBezTo>
                  <a:lnTo>
                    <a:pt x="96086" y="51626"/>
                  </a:lnTo>
                  <a:lnTo>
                    <a:pt x="219434" y="51626"/>
                  </a:lnTo>
                  <a:cubicBezTo>
                    <a:pt x="225150" y="51626"/>
                    <a:pt x="230103" y="47434"/>
                    <a:pt x="230769" y="41815"/>
                  </a:cubicBezTo>
                  <a:cubicBezTo>
                    <a:pt x="231436" y="35052"/>
                    <a:pt x="226197" y="29337"/>
                    <a:pt x="219625" y="29337"/>
                  </a:cubicBezTo>
                  <a:close/>
                  <a:moveTo>
                    <a:pt x="73797" y="51530"/>
                  </a:moveTo>
                  <a:lnTo>
                    <a:pt x="51604" y="51530"/>
                  </a:lnTo>
                  <a:lnTo>
                    <a:pt x="51604" y="29337"/>
                  </a:lnTo>
                  <a:lnTo>
                    <a:pt x="73797" y="29337"/>
                  </a:lnTo>
                  <a:lnTo>
                    <a:pt x="73797" y="51530"/>
                  </a:lnTo>
                  <a:close/>
                </a:path>
              </a:pathLst>
            </a:custGeom>
            <a:grpFill/>
            <a:ln w="9525" cap="flat">
              <a:noFill/>
              <a:prstDash val="solid"/>
              <a:miter/>
            </a:ln>
          </p:spPr>
          <p:txBody>
            <a:bodyPr rtlCol="0" anchor="ctr"/>
            <a:lstStyle/>
            <a:p>
              <a:endParaRPr lang="ko-KR" altLang="en-US"/>
            </a:p>
          </p:txBody>
        </p:sp>
        <p:sp>
          <p:nvSpPr>
            <p:cNvPr id="48" name="자유형: 도형 47">
              <a:extLst>
                <a:ext uri="{FF2B5EF4-FFF2-40B4-BE49-F238E27FC236}">
                  <a16:creationId xmlns:a16="http://schemas.microsoft.com/office/drawing/2014/main" id="{E0A40E80-BEFD-48A6-84AE-6697C6935653}"/>
                </a:ext>
              </a:extLst>
            </p:cNvPr>
            <p:cNvSpPr/>
            <p:nvPr/>
          </p:nvSpPr>
          <p:spPr>
            <a:xfrm>
              <a:off x="7638872" y="1112519"/>
              <a:ext cx="228600" cy="76200"/>
            </a:xfrm>
            <a:custGeom>
              <a:avLst/>
              <a:gdLst>
                <a:gd name="connsiteX0" fmla="*/ 219720 w 228600"/>
                <a:gd name="connsiteY0" fmla="*/ 29432 h 76200"/>
                <a:gd name="connsiteX1" fmla="*/ 208576 w 228600"/>
                <a:gd name="connsiteY1" fmla="*/ 29432 h 76200"/>
                <a:gd name="connsiteX2" fmla="*/ 208576 w 228600"/>
                <a:gd name="connsiteY2" fmla="*/ 18288 h 76200"/>
                <a:gd name="connsiteX3" fmla="*/ 197432 w 228600"/>
                <a:gd name="connsiteY3" fmla="*/ 7144 h 76200"/>
                <a:gd name="connsiteX4" fmla="*/ 153045 w 228600"/>
                <a:gd name="connsiteY4" fmla="*/ 7144 h 76200"/>
                <a:gd name="connsiteX5" fmla="*/ 141901 w 228600"/>
                <a:gd name="connsiteY5" fmla="*/ 18288 h 76200"/>
                <a:gd name="connsiteX6" fmla="*/ 141901 w 228600"/>
                <a:gd name="connsiteY6" fmla="*/ 29432 h 76200"/>
                <a:gd name="connsiteX7" fmla="*/ 18552 w 228600"/>
                <a:gd name="connsiteY7" fmla="*/ 29432 h 76200"/>
                <a:gd name="connsiteX8" fmla="*/ 7218 w 228600"/>
                <a:gd name="connsiteY8" fmla="*/ 39243 h 76200"/>
                <a:gd name="connsiteX9" fmla="*/ 18267 w 228600"/>
                <a:gd name="connsiteY9" fmla="*/ 51626 h 76200"/>
                <a:gd name="connsiteX10" fmla="*/ 141901 w 228600"/>
                <a:gd name="connsiteY10" fmla="*/ 51626 h 76200"/>
                <a:gd name="connsiteX11" fmla="*/ 141901 w 228600"/>
                <a:gd name="connsiteY11" fmla="*/ 62770 h 76200"/>
                <a:gd name="connsiteX12" fmla="*/ 153045 w 228600"/>
                <a:gd name="connsiteY12" fmla="*/ 73914 h 76200"/>
                <a:gd name="connsiteX13" fmla="*/ 197432 w 228600"/>
                <a:gd name="connsiteY13" fmla="*/ 73914 h 76200"/>
                <a:gd name="connsiteX14" fmla="*/ 208576 w 228600"/>
                <a:gd name="connsiteY14" fmla="*/ 62770 h 76200"/>
                <a:gd name="connsiteX15" fmla="*/ 208576 w 228600"/>
                <a:gd name="connsiteY15" fmla="*/ 51626 h 76200"/>
                <a:gd name="connsiteX16" fmla="*/ 219435 w 228600"/>
                <a:gd name="connsiteY16" fmla="*/ 51626 h 76200"/>
                <a:gd name="connsiteX17" fmla="*/ 230770 w 228600"/>
                <a:gd name="connsiteY17" fmla="*/ 41815 h 76200"/>
                <a:gd name="connsiteX18" fmla="*/ 219720 w 228600"/>
                <a:gd name="connsiteY18" fmla="*/ 29432 h 76200"/>
                <a:gd name="connsiteX19" fmla="*/ 186383 w 228600"/>
                <a:gd name="connsiteY19" fmla="*/ 51626 h 76200"/>
                <a:gd name="connsiteX20" fmla="*/ 164189 w 228600"/>
                <a:gd name="connsiteY20" fmla="*/ 51626 h 76200"/>
                <a:gd name="connsiteX21" fmla="*/ 164189 w 228600"/>
                <a:gd name="connsiteY21" fmla="*/ 29432 h 76200"/>
                <a:gd name="connsiteX22" fmla="*/ 186383 w 228600"/>
                <a:gd name="connsiteY22" fmla="*/ 29432 h 76200"/>
                <a:gd name="connsiteX23" fmla="*/ 186383 w 228600"/>
                <a:gd name="connsiteY23" fmla="*/ 5162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720" y="29432"/>
                  </a:moveTo>
                  <a:lnTo>
                    <a:pt x="208576" y="29432"/>
                  </a:lnTo>
                  <a:lnTo>
                    <a:pt x="208576" y="18288"/>
                  </a:lnTo>
                  <a:cubicBezTo>
                    <a:pt x="208576" y="12192"/>
                    <a:pt x="203623" y="7144"/>
                    <a:pt x="197432" y="7144"/>
                  </a:cubicBezTo>
                  <a:lnTo>
                    <a:pt x="153045" y="7144"/>
                  </a:lnTo>
                  <a:cubicBezTo>
                    <a:pt x="146949" y="7144"/>
                    <a:pt x="141901" y="12097"/>
                    <a:pt x="141901" y="18288"/>
                  </a:cubicBezTo>
                  <a:lnTo>
                    <a:pt x="141901" y="29432"/>
                  </a:lnTo>
                  <a:lnTo>
                    <a:pt x="18552" y="29432"/>
                  </a:lnTo>
                  <a:cubicBezTo>
                    <a:pt x="12838" y="29432"/>
                    <a:pt x="7884" y="33623"/>
                    <a:pt x="7218" y="39243"/>
                  </a:cubicBezTo>
                  <a:cubicBezTo>
                    <a:pt x="6455" y="45911"/>
                    <a:pt x="11695" y="51626"/>
                    <a:pt x="18267" y="51626"/>
                  </a:cubicBezTo>
                  <a:lnTo>
                    <a:pt x="141901" y="51626"/>
                  </a:lnTo>
                  <a:lnTo>
                    <a:pt x="141901" y="62770"/>
                  </a:lnTo>
                  <a:cubicBezTo>
                    <a:pt x="141901" y="68866"/>
                    <a:pt x="146854" y="73914"/>
                    <a:pt x="153045" y="73914"/>
                  </a:cubicBezTo>
                  <a:lnTo>
                    <a:pt x="197432" y="73914"/>
                  </a:lnTo>
                  <a:cubicBezTo>
                    <a:pt x="203528" y="73914"/>
                    <a:pt x="208576" y="68961"/>
                    <a:pt x="208576" y="62770"/>
                  </a:cubicBezTo>
                  <a:lnTo>
                    <a:pt x="208576" y="51626"/>
                  </a:lnTo>
                  <a:lnTo>
                    <a:pt x="219435" y="51626"/>
                  </a:lnTo>
                  <a:cubicBezTo>
                    <a:pt x="225150" y="51626"/>
                    <a:pt x="230103" y="47435"/>
                    <a:pt x="230770" y="41815"/>
                  </a:cubicBezTo>
                  <a:cubicBezTo>
                    <a:pt x="231531" y="35052"/>
                    <a:pt x="226293" y="29432"/>
                    <a:pt x="219720" y="29432"/>
                  </a:cubicBezTo>
                  <a:close/>
                  <a:moveTo>
                    <a:pt x="186383" y="51626"/>
                  </a:moveTo>
                  <a:lnTo>
                    <a:pt x="164189" y="51626"/>
                  </a:lnTo>
                  <a:lnTo>
                    <a:pt x="164189" y="29432"/>
                  </a:lnTo>
                  <a:lnTo>
                    <a:pt x="186383" y="29432"/>
                  </a:lnTo>
                  <a:lnTo>
                    <a:pt x="186383" y="51626"/>
                  </a:lnTo>
                  <a:close/>
                </a:path>
              </a:pathLst>
            </a:custGeom>
            <a:grpFill/>
            <a:ln w="9525" cap="flat">
              <a:noFill/>
              <a:prstDash val="solid"/>
              <a:miter/>
            </a:ln>
          </p:spPr>
          <p:txBody>
            <a:bodyPr rtlCol="0" anchor="ctr"/>
            <a:lstStyle/>
            <a:p>
              <a:endParaRPr lang="ko-KR" altLang="en-US"/>
            </a:p>
          </p:txBody>
        </p:sp>
      </p:grpSp>
      <p:sp>
        <p:nvSpPr>
          <p:cNvPr id="49" name="TextBox 48">
            <a:extLst>
              <a:ext uri="{FF2B5EF4-FFF2-40B4-BE49-F238E27FC236}">
                <a16:creationId xmlns:a16="http://schemas.microsoft.com/office/drawing/2014/main" id="{E8F01505-D47E-4B07-82B8-EC043F5EC813}"/>
              </a:ext>
            </a:extLst>
          </p:cNvPr>
          <p:cNvSpPr txBox="1"/>
          <p:nvPr/>
        </p:nvSpPr>
        <p:spPr>
          <a:xfrm>
            <a:off x="6270165" y="3323751"/>
            <a:ext cx="2338969" cy="2308324"/>
          </a:xfrm>
          <a:prstGeom prst="rect">
            <a:avLst/>
          </a:prstGeom>
          <a:noFill/>
        </p:spPr>
        <p:txBody>
          <a:bodyPr wrap="square" lIns="91440" tIns="45720" rIns="91440" bIns="45720" rtlCol="0" anchor="t" anchorCtr="0">
            <a:spAutoFit/>
          </a:bodyPr>
          <a:lstStyle/>
          <a:p>
            <a:pPr algn="ctr"/>
            <a:r>
              <a:rPr lang="en-US" altLang="ko-KR" dirty="0">
                <a:solidFill>
                  <a:srgbClr val="373737"/>
                </a:solidFill>
                <a:ea typeface="맑은 고딕"/>
                <a:cs typeface="Calibri"/>
              </a:rPr>
              <a:t>Leia o artigo de investigação dos Relatórios Energéticos </a:t>
            </a:r>
            <a:r>
              <a:rPr lang="en-US" altLang="ko-KR" i="1" dirty="0">
                <a:solidFill>
                  <a:srgbClr val="373737"/>
                </a:solidFill>
                <a:ea typeface="맑은 고딕"/>
                <a:cs typeface="Calibri"/>
                <a:hlinkClick r:id="rId5"/>
              </a:rPr>
              <a:t>Ferramentas de modelação para a avaliação das Comunidades de Energias Renováveis</a:t>
            </a:r>
            <a:r>
              <a:rPr lang="en-US" altLang="ko-KR" i="1" dirty="0">
                <a:solidFill>
                  <a:srgbClr val="373737"/>
                </a:solidFill>
                <a:ea typeface="맑은 고딕"/>
                <a:cs typeface="Calibri"/>
              </a:rPr>
              <a:t>. </a:t>
            </a:r>
          </a:p>
        </p:txBody>
      </p:sp>
      <p:sp>
        <p:nvSpPr>
          <p:cNvPr id="51" name="직사각형 50">
            <a:extLst>
              <a:ext uri="{FF2B5EF4-FFF2-40B4-BE49-F238E27FC236}">
                <a16:creationId xmlns:a16="http://schemas.microsoft.com/office/drawing/2014/main" id="{27655039-CC5E-4A6C-B955-BA8E42F25249}"/>
              </a:ext>
              <a:ext uri="{C183D7F6-B498-43B3-948B-1728B52AA6E4}">
                <adec:decorative xmlns:adec="http://schemas.microsoft.com/office/drawing/2017/decorative" val="1"/>
              </a:ext>
            </a:extLst>
          </p:cNvPr>
          <p:cNvSpPr/>
          <p:nvPr/>
        </p:nvSpPr>
        <p:spPr>
          <a:xfrm>
            <a:off x="8886984"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grpSp>
        <p:nvGrpSpPr>
          <p:cNvPr id="52" name="그룹 51">
            <a:extLst>
              <a:ext uri="{FF2B5EF4-FFF2-40B4-BE49-F238E27FC236}">
                <a16:creationId xmlns:a16="http://schemas.microsoft.com/office/drawing/2014/main" id="{60FBB8CB-27AD-447B-BBCA-ED5A88C17E7D}"/>
              </a:ext>
              <a:ext uri="{C183D7F6-B498-43B3-948B-1728B52AA6E4}">
                <adec:decorative xmlns:adec="http://schemas.microsoft.com/office/drawing/2017/decorative" val="1"/>
              </a:ext>
            </a:extLst>
          </p:cNvPr>
          <p:cNvGrpSpPr/>
          <p:nvPr/>
        </p:nvGrpSpPr>
        <p:grpSpPr>
          <a:xfrm>
            <a:off x="9814895" y="2373874"/>
            <a:ext cx="624704" cy="624700"/>
            <a:chOff x="8162630" y="1551336"/>
            <a:chExt cx="390525" cy="390525"/>
          </a:xfrm>
          <a:solidFill>
            <a:schemeClr val="accent1"/>
          </a:solidFill>
        </p:grpSpPr>
        <p:sp>
          <p:nvSpPr>
            <p:cNvPr id="53" name="자유형: 도형 52">
              <a:extLst>
                <a:ext uri="{FF2B5EF4-FFF2-40B4-BE49-F238E27FC236}">
                  <a16:creationId xmlns:a16="http://schemas.microsoft.com/office/drawing/2014/main" id="{6D27B5B0-8EA5-4314-8D40-901A71EC91C2}"/>
                </a:ext>
              </a:extLst>
            </p:cNvPr>
            <p:cNvSpPr/>
            <p:nvPr/>
          </p:nvSpPr>
          <p:spPr>
            <a:xfrm>
              <a:off x="8340938" y="1595723"/>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239"/>
                    <a:pt x="29432" y="12192"/>
                    <a:pt x="29432" y="18288"/>
                  </a:cubicBezTo>
                  <a:close/>
                </a:path>
              </a:pathLst>
            </a:custGeom>
            <a:grpFill/>
            <a:ln w="9525" cap="flat">
              <a:noFill/>
              <a:prstDash val="solid"/>
              <a:miter/>
            </a:ln>
          </p:spPr>
          <p:txBody>
            <a:bodyPr rtlCol="0" anchor="ctr"/>
            <a:lstStyle/>
            <a:p>
              <a:endParaRPr lang="ko-KR" altLang="en-US"/>
            </a:p>
          </p:txBody>
        </p:sp>
        <p:sp>
          <p:nvSpPr>
            <p:cNvPr id="54" name="자유형: 도형 53">
              <a:extLst>
                <a:ext uri="{FF2B5EF4-FFF2-40B4-BE49-F238E27FC236}">
                  <a16:creationId xmlns:a16="http://schemas.microsoft.com/office/drawing/2014/main" id="{8ADF8768-6762-4083-BD0C-23C359F0C680}"/>
                </a:ext>
              </a:extLst>
            </p:cNvPr>
            <p:cNvSpPr/>
            <p:nvPr/>
          </p:nvSpPr>
          <p:spPr>
            <a:xfrm>
              <a:off x="8207017" y="1619440"/>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144"/>
                    <a:pt x="29432" y="12097"/>
                    <a:pt x="29432" y="18288"/>
                  </a:cubicBezTo>
                  <a:close/>
                </a:path>
              </a:pathLst>
            </a:custGeom>
            <a:grpFill/>
            <a:ln w="9525" cap="flat">
              <a:noFill/>
              <a:prstDash val="solid"/>
              <a:miter/>
            </a:ln>
          </p:spPr>
          <p:txBody>
            <a:bodyPr rtlCol="0" anchor="ctr"/>
            <a:lstStyle/>
            <a:p>
              <a:endParaRPr lang="ko-KR" altLang="en-US"/>
            </a:p>
          </p:txBody>
        </p:sp>
        <p:sp>
          <p:nvSpPr>
            <p:cNvPr id="55" name="자유형: 도형 54">
              <a:extLst>
                <a:ext uri="{FF2B5EF4-FFF2-40B4-BE49-F238E27FC236}">
                  <a16:creationId xmlns:a16="http://schemas.microsoft.com/office/drawing/2014/main" id="{DF82C772-CBA9-4C34-A2F6-4913D95D0A8B}"/>
                </a:ext>
              </a:extLst>
            </p:cNvPr>
            <p:cNvSpPr/>
            <p:nvPr/>
          </p:nvSpPr>
          <p:spPr>
            <a:xfrm>
              <a:off x="8474955" y="1619440"/>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6" y="7144"/>
                    <a:pt x="18288" y="7144"/>
                  </a:cubicBezTo>
                  <a:cubicBezTo>
                    <a:pt x="24479" y="7144"/>
                    <a:pt x="29432" y="12097"/>
                    <a:pt x="29432" y="18288"/>
                  </a:cubicBezTo>
                  <a:close/>
                </a:path>
              </a:pathLst>
            </a:custGeom>
            <a:grpFill/>
            <a:ln w="9525" cap="flat">
              <a:noFill/>
              <a:prstDash val="solid"/>
              <a:miter/>
            </a:ln>
          </p:spPr>
          <p:txBody>
            <a:bodyPr rtlCol="0" anchor="ctr"/>
            <a:lstStyle/>
            <a:p>
              <a:endParaRPr lang="ko-KR" altLang="en-US"/>
            </a:p>
          </p:txBody>
        </p:sp>
        <p:sp>
          <p:nvSpPr>
            <p:cNvPr id="56" name="자유형: 도형 55">
              <a:extLst>
                <a:ext uri="{FF2B5EF4-FFF2-40B4-BE49-F238E27FC236}">
                  <a16:creationId xmlns:a16="http://schemas.microsoft.com/office/drawing/2014/main" id="{BB3C32CE-37D2-4FD8-B7EA-222700C3C02A}"/>
                </a:ext>
              </a:extLst>
            </p:cNvPr>
            <p:cNvSpPr/>
            <p:nvPr/>
          </p:nvSpPr>
          <p:spPr>
            <a:xfrm>
              <a:off x="8162630" y="1551336"/>
              <a:ext cx="390525" cy="390525"/>
            </a:xfrm>
            <a:custGeom>
              <a:avLst/>
              <a:gdLst>
                <a:gd name="connsiteX0" fmla="*/ 330708 w 390525"/>
                <a:gd name="connsiteY0" fmla="*/ 30861 h 390525"/>
                <a:gd name="connsiteX1" fmla="*/ 275177 w 390525"/>
                <a:gd name="connsiteY1" fmla="*/ 86392 h 390525"/>
                <a:gd name="connsiteX2" fmla="*/ 282607 w 390525"/>
                <a:gd name="connsiteY2" fmla="*/ 114109 h 390525"/>
                <a:gd name="connsiteX3" fmla="*/ 319564 w 390525"/>
                <a:gd name="connsiteY3" fmla="*/ 178213 h 390525"/>
                <a:gd name="connsiteX4" fmla="*/ 319564 w 390525"/>
                <a:gd name="connsiteY4" fmla="*/ 208502 h 390525"/>
                <a:gd name="connsiteX5" fmla="*/ 228124 w 390525"/>
                <a:gd name="connsiteY5" fmla="*/ 208502 h 390525"/>
                <a:gd name="connsiteX6" fmla="*/ 207836 w 390525"/>
                <a:gd name="connsiteY6" fmla="*/ 188214 h 390525"/>
                <a:gd name="connsiteX7" fmla="*/ 207836 w 390525"/>
                <a:gd name="connsiteY7" fmla="*/ 154495 h 390525"/>
                <a:gd name="connsiteX8" fmla="*/ 244793 w 390525"/>
                <a:gd name="connsiteY8" fmla="*/ 90392 h 390525"/>
                <a:gd name="connsiteX9" fmla="*/ 252222 w 390525"/>
                <a:gd name="connsiteY9" fmla="*/ 62674 h 390525"/>
                <a:gd name="connsiteX10" fmla="*/ 196691 w 390525"/>
                <a:gd name="connsiteY10" fmla="*/ 7144 h 390525"/>
                <a:gd name="connsiteX11" fmla="*/ 141161 w 390525"/>
                <a:gd name="connsiteY11" fmla="*/ 62674 h 390525"/>
                <a:gd name="connsiteX12" fmla="*/ 148590 w 390525"/>
                <a:gd name="connsiteY12" fmla="*/ 90392 h 390525"/>
                <a:gd name="connsiteX13" fmla="*/ 185547 w 390525"/>
                <a:gd name="connsiteY13" fmla="*/ 154495 h 390525"/>
                <a:gd name="connsiteX14" fmla="*/ 185547 w 390525"/>
                <a:gd name="connsiteY14" fmla="*/ 188214 h 390525"/>
                <a:gd name="connsiteX15" fmla="*/ 165259 w 390525"/>
                <a:gd name="connsiteY15" fmla="*/ 208502 h 390525"/>
                <a:gd name="connsiteX16" fmla="*/ 73819 w 390525"/>
                <a:gd name="connsiteY16" fmla="*/ 208502 h 390525"/>
                <a:gd name="connsiteX17" fmla="*/ 73819 w 390525"/>
                <a:gd name="connsiteY17" fmla="*/ 178213 h 390525"/>
                <a:gd name="connsiteX18" fmla="*/ 110776 w 390525"/>
                <a:gd name="connsiteY18" fmla="*/ 114109 h 390525"/>
                <a:gd name="connsiteX19" fmla="*/ 118206 w 390525"/>
                <a:gd name="connsiteY19" fmla="*/ 86392 h 390525"/>
                <a:gd name="connsiteX20" fmla="*/ 62675 w 390525"/>
                <a:gd name="connsiteY20" fmla="*/ 30861 h 390525"/>
                <a:gd name="connsiteX21" fmla="*/ 7144 w 390525"/>
                <a:gd name="connsiteY21" fmla="*/ 86392 h 390525"/>
                <a:gd name="connsiteX22" fmla="*/ 14574 w 390525"/>
                <a:gd name="connsiteY22" fmla="*/ 114109 h 390525"/>
                <a:gd name="connsiteX23" fmla="*/ 51531 w 390525"/>
                <a:gd name="connsiteY23" fmla="*/ 178213 h 390525"/>
                <a:gd name="connsiteX24" fmla="*/ 51531 w 390525"/>
                <a:gd name="connsiteY24" fmla="*/ 219646 h 390525"/>
                <a:gd name="connsiteX25" fmla="*/ 62675 w 390525"/>
                <a:gd name="connsiteY25" fmla="*/ 230791 h 390525"/>
                <a:gd name="connsiteX26" fmla="*/ 165259 w 390525"/>
                <a:gd name="connsiteY26" fmla="*/ 230791 h 390525"/>
                <a:gd name="connsiteX27" fmla="*/ 185547 w 390525"/>
                <a:gd name="connsiteY27" fmla="*/ 251079 h 390525"/>
                <a:gd name="connsiteX28" fmla="*/ 185547 w 390525"/>
                <a:gd name="connsiteY28" fmla="*/ 275177 h 390525"/>
                <a:gd name="connsiteX29" fmla="*/ 63437 w 390525"/>
                <a:gd name="connsiteY29" fmla="*/ 275177 h 390525"/>
                <a:gd name="connsiteX30" fmla="*/ 52293 w 390525"/>
                <a:gd name="connsiteY30" fmla="*/ 286321 h 390525"/>
                <a:gd name="connsiteX31" fmla="*/ 52293 w 390525"/>
                <a:gd name="connsiteY31" fmla="*/ 375094 h 390525"/>
                <a:gd name="connsiteX32" fmla="*/ 63437 w 390525"/>
                <a:gd name="connsiteY32" fmla="*/ 386239 h 390525"/>
                <a:gd name="connsiteX33" fmla="*/ 329851 w 390525"/>
                <a:gd name="connsiteY33" fmla="*/ 386239 h 390525"/>
                <a:gd name="connsiteX34" fmla="*/ 340995 w 390525"/>
                <a:gd name="connsiteY34" fmla="*/ 375094 h 390525"/>
                <a:gd name="connsiteX35" fmla="*/ 340995 w 390525"/>
                <a:gd name="connsiteY35" fmla="*/ 286321 h 390525"/>
                <a:gd name="connsiteX36" fmla="*/ 329851 w 390525"/>
                <a:gd name="connsiteY36" fmla="*/ 275177 h 390525"/>
                <a:gd name="connsiteX37" fmla="*/ 207740 w 390525"/>
                <a:gd name="connsiteY37" fmla="*/ 275177 h 390525"/>
                <a:gd name="connsiteX38" fmla="*/ 207740 w 390525"/>
                <a:gd name="connsiteY38" fmla="*/ 251079 h 390525"/>
                <a:gd name="connsiteX39" fmla="*/ 228029 w 390525"/>
                <a:gd name="connsiteY39" fmla="*/ 230791 h 390525"/>
                <a:gd name="connsiteX40" fmla="*/ 330613 w 390525"/>
                <a:gd name="connsiteY40" fmla="*/ 230791 h 390525"/>
                <a:gd name="connsiteX41" fmla="*/ 341757 w 390525"/>
                <a:gd name="connsiteY41" fmla="*/ 219646 h 390525"/>
                <a:gd name="connsiteX42" fmla="*/ 341757 w 390525"/>
                <a:gd name="connsiteY42" fmla="*/ 178213 h 390525"/>
                <a:gd name="connsiteX43" fmla="*/ 378714 w 390525"/>
                <a:gd name="connsiteY43" fmla="*/ 114109 h 390525"/>
                <a:gd name="connsiteX44" fmla="*/ 386144 w 390525"/>
                <a:gd name="connsiteY44" fmla="*/ 86392 h 390525"/>
                <a:gd name="connsiteX45" fmla="*/ 330708 w 390525"/>
                <a:gd name="connsiteY45" fmla="*/ 30861 h 390525"/>
                <a:gd name="connsiteX46" fmla="*/ 33814 w 390525"/>
                <a:gd name="connsiteY46" fmla="*/ 102965 h 390525"/>
                <a:gd name="connsiteX47" fmla="*/ 29337 w 390525"/>
                <a:gd name="connsiteY47" fmla="*/ 86392 h 390525"/>
                <a:gd name="connsiteX48" fmla="*/ 62675 w 390525"/>
                <a:gd name="connsiteY48" fmla="*/ 53054 h 390525"/>
                <a:gd name="connsiteX49" fmla="*/ 96012 w 390525"/>
                <a:gd name="connsiteY49" fmla="*/ 86392 h 390525"/>
                <a:gd name="connsiteX50" fmla="*/ 91536 w 390525"/>
                <a:gd name="connsiteY50" fmla="*/ 103061 h 390525"/>
                <a:gd name="connsiteX51" fmla="*/ 62675 w 390525"/>
                <a:gd name="connsiteY51" fmla="*/ 153067 h 390525"/>
                <a:gd name="connsiteX52" fmla="*/ 33814 w 390525"/>
                <a:gd name="connsiteY52" fmla="*/ 102965 h 390525"/>
                <a:gd name="connsiteX53" fmla="*/ 318802 w 390525"/>
                <a:gd name="connsiteY53" fmla="*/ 363950 h 390525"/>
                <a:gd name="connsiteX54" fmla="*/ 74581 w 390525"/>
                <a:gd name="connsiteY54" fmla="*/ 363950 h 390525"/>
                <a:gd name="connsiteX55" fmla="*/ 74581 w 390525"/>
                <a:gd name="connsiteY55" fmla="*/ 297370 h 390525"/>
                <a:gd name="connsiteX56" fmla="*/ 318802 w 390525"/>
                <a:gd name="connsiteY56" fmla="*/ 297370 h 390525"/>
                <a:gd name="connsiteX57" fmla="*/ 318802 w 390525"/>
                <a:gd name="connsiteY57" fmla="*/ 363950 h 390525"/>
                <a:gd name="connsiteX58" fmla="*/ 167830 w 390525"/>
                <a:gd name="connsiteY58" fmla="*/ 79343 h 390525"/>
                <a:gd name="connsiteX59" fmla="*/ 163354 w 390525"/>
                <a:gd name="connsiteY59" fmla="*/ 62770 h 390525"/>
                <a:gd name="connsiteX60" fmla="*/ 196691 w 390525"/>
                <a:gd name="connsiteY60" fmla="*/ 29432 h 390525"/>
                <a:gd name="connsiteX61" fmla="*/ 230029 w 390525"/>
                <a:gd name="connsiteY61" fmla="*/ 62770 h 390525"/>
                <a:gd name="connsiteX62" fmla="*/ 225553 w 390525"/>
                <a:gd name="connsiteY62" fmla="*/ 79438 h 390525"/>
                <a:gd name="connsiteX63" fmla="*/ 196691 w 390525"/>
                <a:gd name="connsiteY63" fmla="*/ 129445 h 390525"/>
                <a:gd name="connsiteX64" fmla="*/ 167830 w 390525"/>
                <a:gd name="connsiteY64" fmla="*/ 79343 h 390525"/>
                <a:gd name="connsiteX65" fmla="*/ 196691 w 390525"/>
                <a:gd name="connsiteY65" fmla="*/ 230695 h 390525"/>
                <a:gd name="connsiteX66" fmla="*/ 185547 w 390525"/>
                <a:gd name="connsiteY66" fmla="*/ 219551 h 390525"/>
                <a:gd name="connsiteX67" fmla="*/ 196691 w 390525"/>
                <a:gd name="connsiteY67" fmla="*/ 208407 h 390525"/>
                <a:gd name="connsiteX68" fmla="*/ 207836 w 390525"/>
                <a:gd name="connsiteY68" fmla="*/ 219551 h 390525"/>
                <a:gd name="connsiteX69" fmla="*/ 196691 w 390525"/>
                <a:gd name="connsiteY69" fmla="*/ 230695 h 390525"/>
                <a:gd name="connsiteX70" fmla="*/ 359474 w 390525"/>
                <a:gd name="connsiteY70" fmla="*/ 102965 h 390525"/>
                <a:gd name="connsiteX71" fmla="*/ 330613 w 390525"/>
                <a:gd name="connsiteY71" fmla="*/ 152971 h 390525"/>
                <a:gd name="connsiteX72" fmla="*/ 301753 w 390525"/>
                <a:gd name="connsiteY72" fmla="*/ 102965 h 390525"/>
                <a:gd name="connsiteX73" fmla="*/ 297275 w 390525"/>
                <a:gd name="connsiteY73" fmla="*/ 86296 h 390525"/>
                <a:gd name="connsiteX74" fmla="*/ 330613 w 390525"/>
                <a:gd name="connsiteY74" fmla="*/ 52959 h 390525"/>
                <a:gd name="connsiteX75" fmla="*/ 363950 w 390525"/>
                <a:gd name="connsiteY75" fmla="*/ 86296 h 390525"/>
                <a:gd name="connsiteX76" fmla="*/ 359474 w 390525"/>
                <a:gd name="connsiteY76" fmla="*/ 10296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90525" h="390525">
                  <a:moveTo>
                    <a:pt x="330708" y="30861"/>
                  </a:moveTo>
                  <a:cubicBezTo>
                    <a:pt x="300133" y="30861"/>
                    <a:pt x="275177" y="55721"/>
                    <a:pt x="275177" y="86392"/>
                  </a:cubicBezTo>
                  <a:cubicBezTo>
                    <a:pt x="275177" y="96107"/>
                    <a:pt x="277749" y="105727"/>
                    <a:pt x="282607" y="114109"/>
                  </a:cubicBezTo>
                  <a:lnTo>
                    <a:pt x="319564" y="178213"/>
                  </a:lnTo>
                  <a:lnTo>
                    <a:pt x="319564" y="208502"/>
                  </a:lnTo>
                  <a:lnTo>
                    <a:pt x="228124" y="208502"/>
                  </a:lnTo>
                  <a:cubicBezTo>
                    <a:pt x="224790" y="199072"/>
                    <a:pt x="217265" y="191548"/>
                    <a:pt x="207836" y="188214"/>
                  </a:cubicBezTo>
                  <a:lnTo>
                    <a:pt x="207836" y="154495"/>
                  </a:lnTo>
                  <a:lnTo>
                    <a:pt x="244793" y="90392"/>
                  </a:lnTo>
                  <a:cubicBezTo>
                    <a:pt x="249650" y="82010"/>
                    <a:pt x="252222" y="72390"/>
                    <a:pt x="252222" y="62674"/>
                  </a:cubicBezTo>
                  <a:cubicBezTo>
                    <a:pt x="252222" y="32099"/>
                    <a:pt x="227362" y="7144"/>
                    <a:pt x="196691" y="7144"/>
                  </a:cubicBezTo>
                  <a:cubicBezTo>
                    <a:pt x="166021" y="7144"/>
                    <a:pt x="141161" y="32004"/>
                    <a:pt x="141161" y="62674"/>
                  </a:cubicBezTo>
                  <a:cubicBezTo>
                    <a:pt x="141161" y="72390"/>
                    <a:pt x="143733" y="82010"/>
                    <a:pt x="148590" y="90392"/>
                  </a:cubicBezTo>
                  <a:lnTo>
                    <a:pt x="185547" y="154495"/>
                  </a:lnTo>
                  <a:lnTo>
                    <a:pt x="185547" y="188214"/>
                  </a:lnTo>
                  <a:cubicBezTo>
                    <a:pt x="176118" y="191548"/>
                    <a:pt x="168593" y="199072"/>
                    <a:pt x="165259" y="208502"/>
                  </a:cubicBezTo>
                  <a:lnTo>
                    <a:pt x="73819" y="208502"/>
                  </a:lnTo>
                  <a:lnTo>
                    <a:pt x="73819" y="178213"/>
                  </a:lnTo>
                  <a:lnTo>
                    <a:pt x="110776" y="114109"/>
                  </a:lnTo>
                  <a:cubicBezTo>
                    <a:pt x="115634" y="105727"/>
                    <a:pt x="118206" y="96107"/>
                    <a:pt x="118206" y="86392"/>
                  </a:cubicBezTo>
                  <a:cubicBezTo>
                    <a:pt x="118206" y="55817"/>
                    <a:pt x="93345" y="30861"/>
                    <a:pt x="62675" y="30861"/>
                  </a:cubicBezTo>
                  <a:cubicBezTo>
                    <a:pt x="32004" y="30861"/>
                    <a:pt x="7144" y="55721"/>
                    <a:pt x="7144" y="86392"/>
                  </a:cubicBezTo>
                  <a:cubicBezTo>
                    <a:pt x="7144" y="96107"/>
                    <a:pt x="9716" y="105727"/>
                    <a:pt x="14574" y="114109"/>
                  </a:cubicBezTo>
                  <a:lnTo>
                    <a:pt x="51531" y="178213"/>
                  </a:lnTo>
                  <a:lnTo>
                    <a:pt x="51531" y="219646"/>
                  </a:lnTo>
                  <a:cubicBezTo>
                    <a:pt x="51531" y="225742"/>
                    <a:pt x="56484" y="230791"/>
                    <a:pt x="62675" y="230791"/>
                  </a:cubicBezTo>
                  <a:lnTo>
                    <a:pt x="165259" y="230791"/>
                  </a:lnTo>
                  <a:cubicBezTo>
                    <a:pt x="168593" y="240220"/>
                    <a:pt x="176118" y="247745"/>
                    <a:pt x="185547" y="251079"/>
                  </a:cubicBezTo>
                  <a:lnTo>
                    <a:pt x="185547" y="275177"/>
                  </a:lnTo>
                  <a:lnTo>
                    <a:pt x="63437" y="275177"/>
                  </a:lnTo>
                  <a:cubicBezTo>
                    <a:pt x="57341" y="275177"/>
                    <a:pt x="52293" y="280130"/>
                    <a:pt x="52293" y="286321"/>
                  </a:cubicBezTo>
                  <a:lnTo>
                    <a:pt x="52293" y="375094"/>
                  </a:lnTo>
                  <a:cubicBezTo>
                    <a:pt x="52293" y="381190"/>
                    <a:pt x="57245" y="386239"/>
                    <a:pt x="63437" y="386239"/>
                  </a:cubicBezTo>
                  <a:lnTo>
                    <a:pt x="329851" y="386239"/>
                  </a:lnTo>
                  <a:cubicBezTo>
                    <a:pt x="335947" y="386239"/>
                    <a:pt x="340995" y="381286"/>
                    <a:pt x="340995" y="375094"/>
                  </a:cubicBezTo>
                  <a:lnTo>
                    <a:pt x="340995" y="286321"/>
                  </a:lnTo>
                  <a:cubicBezTo>
                    <a:pt x="340995" y="280225"/>
                    <a:pt x="336042" y="275177"/>
                    <a:pt x="329851" y="275177"/>
                  </a:cubicBezTo>
                  <a:lnTo>
                    <a:pt x="207740" y="275177"/>
                  </a:lnTo>
                  <a:lnTo>
                    <a:pt x="207740" y="251079"/>
                  </a:lnTo>
                  <a:cubicBezTo>
                    <a:pt x="217170" y="247745"/>
                    <a:pt x="224695" y="240220"/>
                    <a:pt x="228029" y="230791"/>
                  </a:cubicBezTo>
                  <a:lnTo>
                    <a:pt x="330613" y="230791"/>
                  </a:lnTo>
                  <a:cubicBezTo>
                    <a:pt x="336709" y="230791"/>
                    <a:pt x="341757" y="225838"/>
                    <a:pt x="341757" y="219646"/>
                  </a:cubicBezTo>
                  <a:lnTo>
                    <a:pt x="341757" y="178213"/>
                  </a:lnTo>
                  <a:lnTo>
                    <a:pt x="378714" y="114109"/>
                  </a:lnTo>
                  <a:cubicBezTo>
                    <a:pt x="383572" y="105727"/>
                    <a:pt x="386144" y="96107"/>
                    <a:pt x="386144" y="86392"/>
                  </a:cubicBezTo>
                  <a:cubicBezTo>
                    <a:pt x="386239" y="55721"/>
                    <a:pt x="361284" y="30861"/>
                    <a:pt x="330708" y="30861"/>
                  </a:cubicBezTo>
                  <a:close/>
                  <a:moveTo>
                    <a:pt x="33814" y="102965"/>
                  </a:moveTo>
                  <a:cubicBezTo>
                    <a:pt x="30956" y="97917"/>
                    <a:pt x="29337" y="92202"/>
                    <a:pt x="29337" y="86392"/>
                  </a:cubicBezTo>
                  <a:cubicBezTo>
                    <a:pt x="29337" y="68008"/>
                    <a:pt x="44291" y="53054"/>
                    <a:pt x="62675" y="53054"/>
                  </a:cubicBezTo>
                  <a:cubicBezTo>
                    <a:pt x="81058" y="53054"/>
                    <a:pt x="96012" y="68008"/>
                    <a:pt x="96012" y="86392"/>
                  </a:cubicBezTo>
                  <a:cubicBezTo>
                    <a:pt x="96012" y="92202"/>
                    <a:pt x="94488" y="98012"/>
                    <a:pt x="91536" y="103061"/>
                  </a:cubicBezTo>
                  <a:lnTo>
                    <a:pt x="62675" y="153067"/>
                  </a:lnTo>
                  <a:lnTo>
                    <a:pt x="33814" y="102965"/>
                  </a:lnTo>
                  <a:close/>
                  <a:moveTo>
                    <a:pt x="318802" y="363950"/>
                  </a:moveTo>
                  <a:lnTo>
                    <a:pt x="74581" y="363950"/>
                  </a:lnTo>
                  <a:lnTo>
                    <a:pt x="74581" y="297370"/>
                  </a:lnTo>
                  <a:lnTo>
                    <a:pt x="318802" y="297370"/>
                  </a:lnTo>
                  <a:lnTo>
                    <a:pt x="318802" y="363950"/>
                  </a:lnTo>
                  <a:close/>
                  <a:moveTo>
                    <a:pt x="167830" y="79343"/>
                  </a:moveTo>
                  <a:cubicBezTo>
                    <a:pt x="164973" y="74295"/>
                    <a:pt x="163354" y="68580"/>
                    <a:pt x="163354" y="62770"/>
                  </a:cubicBezTo>
                  <a:cubicBezTo>
                    <a:pt x="163354" y="44386"/>
                    <a:pt x="178308" y="29432"/>
                    <a:pt x="196691" y="29432"/>
                  </a:cubicBezTo>
                  <a:cubicBezTo>
                    <a:pt x="215075" y="29432"/>
                    <a:pt x="230029" y="44386"/>
                    <a:pt x="230029" y="62770"/>
                  </a:cubicBezTo>
                  <a:cubicBezTo>
                    <a:pt x="230029" y="68580"/>
                    <a:pt x="228505" y="74390"/>
                    <a:pt x="225553" y="79438"/>
                  </a:cubicBezTo>
                  <a:lnTo>
                    <a:pt x="196691" y="129445"/>
                  </a:lnTo>
                  <a:lnTo>
                    <a:pt x="167830" y="79343"/>
                  </a:lnTo>
                  <a:close/>
                  <a:moveTo>
                    <a:pt x="196691" y="230695"/>
                  </a:moveTo>
                  <a:cubicBezTo>
                    <a:pt x="190595" y="230695"/>
                    <a:pt x="185547" y="225742"/>
                    <a:pt x="185547" y="219551"/>
                  </a:cubicBezTo>
                  <a:cubicBezTo>
                    <a:pt x="185547" y="213455"/>
                    <a:pt x="190500" y="208407"/>
                    <a:pt x="196691" y="208407"/>
                  </a:cubicBezTo>
                  <a:cubicBezTo>
                    <a:pt x="202788" y="208407"/>
                    <a:pt x="207836" y="213360"/>
                    <a:pt x="207836" y="219551"/>
                  </a:cubicBezTo>
                  <a:cubicBezTo>
                    <a:pt x="207740" y="225742"/>
                    <a:pt x="202788" y="230695"/>
                    <a:pt x="196691" y="230695"/>
                  </a:cubicBezTo>
                  <a:close/>
                  <a:moveTo>
                    <a:pt x="359474" y="102965"/>
                  </a:moveTo>
                  <a:lnTo>
                    <a:pt x="330613" y="152971"/>
                  </a:lnTo>
                  <a:lnTo>
                    <a:pt x="301753" y="102965"/>
                  </a:lnTo>
                  <a:cubicBezTo>
                    <a:pt x="298895" y="97917"/>
                    <a:pt x="297275" y="92202"/>
                    <a:pt x="297275" y="86296"/>
                  </a:cubicBezTo>
                  <a:cubicBezTo>
                    <a:pt x="297275" y="67913"/>
                    <a:pt x="312230" y="52959"/>
                    <a:pt x="330613" y="52959"/>
                  </a:cubicBezTo>
                  <a:cubicBezTo>
                    <a:pt x="348996" y="52959"/>
                    <a:pt x="363950" y="67913"/>
                    <a:pt x="363950" y="86296"/>
                  </a:cubicBezTo>
                  <a:cubicBezTo>
                    <a:pt x="363950" y="92202"/>
                    <a:pt x="362427" y="97917"/>
                    <a:pt x="359474" y="102965"/>
                  </a:cubicBezTo>
                  <a:close/>
                </a:path>
              </a:pathLst>
            </a:custGeom>
            <a:grpFill/>
            <a:ln w="9525" cap="flat">
              <a:noFill/>
              <a:prstDash val="solid"/>
              <a:miter/>
            </a:ln>
          </p:spPr>
          <p:txBody>
            <a:bodyPr rtlCol="0" anchor="ctr"/>
            <a:lstStyle/>
            <a:p>
              <a:endParaRPr lang="ko-KR" altLang="en-US"/>
            </a:p>
          </p:txBody>
        </p:sp>
        <p:sp>
          <p:nvSpPr>
            <p:cNvPr id="57" name="자유형: 도형 56">
              <a:extLst>
                <a:ext uri="{FF2B5EF4-FFF2-40B4-BE49-F238E27FC236}">
                  <a16:creationId xmlns:a16="http://schemas.microsoft.com/office/drawing/2014/main" id="{A00B855A-7C5F-48DF-84E9-802AD90D1BF6}"/>
                </a:ext>
              </a:extLst>
            </p:cNvPr>
            <p:cNvSpPr/>
            <p:nvPr/>
          </p:nvSpPr>
          <p:spPr>
            <a:xfrm>
              <a:off x="8252165" y="1863661"/>
              <a:ext cx="28575" cy="28575"/>
            </a:xfrm>
            <a:custGeom>
              <a:avLst/>
              <a:gdLst>
                <a:gd name="connsiteX0" fmla="*/ 29433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3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3" y="18288"/>
                  </a:moveTo>
                  <a:cubicBezTo>
                    <a:pt x="29433" y="24384"/>
                    <a:pt x="24479" y="29432"/>
                    <a:pt x="18288" y="29432"/>
                  </a:cubicBezTo>
                  <a:cubicBezTo>
                    <a:pt x="12192" y="29432"/>
                    <a:pt x="7144" y="24479"/>
                    <a:pt x="7144" y="18288"/>
                  </a:cubicBezTo>
                  <a:cubicBezTo>
                    <a:pt x="7144" y="12192"/>
                    <a:pt x="12097" y="7144"/>
                    <a:pt x="18288" y="7144"/>
                  </a:cubicBezTo>
                  <a:cubicBezTo>
                    <a:pt x="24479" y="7144"/>
                    <a:pt x="29433" y="12192"/>
                    <a:pt x="29433" y="18288"/>
                  </a:cubicBezTo>
                  <a:close/>
                </a:path>
              </a:pathLst>
            </a:custGeom>
            <a:grpFill/>
            <a:ln w="9525" cap="flat">
              <a:noFill/>
              <a:prstDash val="solid"/>
              <a:miter/>
            </a:ln>
          </p:spPr>
          <p:txBody>
            <a:bodyPr rtlCol="0" anchor="ctr"/>
            <a:lstStyle/>
            <a:p>
              <a:endParaRPr lang="ko-KR" altLang="en-US"/>
            </a:p>
          </p:txBody>
        </p:sp>
        <p:sp>
          <p:nvSpPr>
            <p:cNvPr id="58" name="자유형: 도형 57">
              <a:extLst>
                <a:ext uri="{FF2B5EF4-FFF2-40B4-BE49-F238E27FC236}">
                  <a16:creationId xmlns:a16="http://schemas.microsoft.com/office/drawing/2014/main" id="{210DBF81-707D-4B03-A053-6E220B52166B}"/>
                </a:ext>
              </a:extLst>
            </p:cNvPr>
            <p:cNvSpPr/>
            <p:nvPr/>
          </p:nvSpPr>
          <p:spPr>
            <a:xfrm>
              <a:off x="8296551" y="1863661"/>
              <a:ext cx="28575" cy="28575"/>
            </a:xfrm>
            <a:custGeom>
              <a:avLst/>
              <a:gdLst>
                <a:gd name="connsiteX0" fmla="*/ 29433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3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3" y="18288"/>
                  </a:moveTo>
                  <a:cubicBezTo>
                    <a:pt x="29433" y="24384"/>
                    <a:pt x="24479" y="29432"/>
                    <a:pt x="18288" y="29432"/>
                  </a:cubicBezTo>
                  <a:cubicBezTo>
                    <a:pt x="12192" y="29432"/>
                    <a:pt x="7144" y="24479"/>
                    <a:pt x="7144" y="18288"/>
                  </a:cubicBezTo>
                  <a:cubicBezTo>
                    <a:pt x="7144" y="12192"/>
                    <a:pt x="12097" y="7144"/>
                    <a:pt x="18288" y="7144"/>
                  </a:cubicBezTo>
                  <a:cubicBezTo>
                    <a:pt x="24479" y="7144"/>
                    <a:pt x="29433" y="12192"/>
                    <a:pt x="29433" y="18288"/>
                  </a:cubicBezTo>
                  <a:close/>
                </a:path>
              </a:pathLst>
            </a:custGeom>
            <a:grpFill/>
            <a:ln w="9525" cap="flat">
              <a:noFill/>
              <a:prstDash val="solid"/>
              <a:miter/>
            </a:ln>
          </p:spPr>
          <p:txBody>
            <a:bodyPr rtlCol="0" anchor="ctr"/>
            <a:lstStyle/>
            <a:p>
              <a:endParaRPr lang="ko-KR" altLang="en-US"/>
            </a:p>
          </p:txBody>
        </p:sp>
        <p:sp>
          <p:nvSpPr>
            <p:cNvPr id="59" name="자유형: 도형 58">
              <a:extLst>
                <a:ext uri="{FF2B5EF4-FFF2-40B4-BE49-F238E27FC236}">
                  <a16:creationId xmlns:a16="http://schemas.microsoft.com/office/drawing/2014/main" id="{CDA4C86D-A84A-43D2-9577-9E3AAB8FEC1C}"/>
                </a:ext>
              </a:extLst>
            </p:cNvPr>
            <p:cNvSpPr/>
            <p:nvPr/>
          </p:nvSpPr>
          <p:spPr>
            <a:xfrm>
              <a:off x="8340938" y="1863661"/>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144"/>
                    <a:pt x="29432" y="12192"/>
                    <a:pt x="29432" y="18288"/>
                  </a:cubicBezTo>
                  <a:close/>
                </a:path>
              </a:pathLst>
            </a:custGeom>
            <a:grpFill/>
            <a:ln w="9525" cap="flat">
              <a:noFill/>
              <a:prstDash val="solid"/>
              <a:miter/>
            </a:ln>
          </p:spPr>
          <p:txBody>
            <a:bodyPr rtlCol="0" anchor="ctr"/>
            <a:lstStyle/>
            <a:p>
              <a:endParaRPr lang="ko-KR" altLang="en-US"/>
            </a:p>
          </p:txBody>
        </p:sp>
      </p:grpSp>
      <p:sp>
        <p:nvSpPr>
          <p:cNvPr id="60" name="TextBox 59">
            <a:extLst>
              <a:ext uri="{FF2B5EF4-FFF2-40B4-BE49-F238E27FC236}">
                <a16:creationId xmlns:a16="http://schemas.microsoft.com/office/drawing/2014/main" id="{DB6D982A-54DA-4FCC-9383-F91FC1E1D9CE}"/>
              </a:ext>
            </a:extLst>
          </p:cNvPr>
          <p:cNvSpPr txBox="1"/>
          <p:nvPr/>
        </p:nvSpPr>
        <p:spPr>
          <a:xfrm>
            <a:off x="9102884" y="3798409"/>
            <a:ext cx="2071376" cy="1231106"/>
          </a:xfrm>
          <a:prstGeom prst="rect">
            <a:avLst/>
          </a:prstGeom>
          <a:noFill/>
        </p:spPr>
        <p:txBody>
          <a:bodyPr wrap="square" lIns="91440" tIns="45720" rIns="91440" bIns="45720" rtlCol="0" anchor="t" anchorCtr="0">
            <a:spAutoFit/>
          </a:bodyPr>
          <a:lstStyle/>
          <a:p>
            <a:pPr algn="ctr" latinLnBrk="0"/>
            <a:r>
              <a:rPr lang="en-US" dirty="0">
                <a:solidFill>
                  <a:srgbClr val="373737"/>
                </a:solidFill>
                <a:ea typeface="Calibri"/>
                <a:hlinkClick r:id="rId6"/>
              </a:rPr>
              <a:t>Saiba mais sobre os materiais didáticos do projeto Every1.</a:t>
            </a:r>
            <a:endParaRPr lang="en-US" sz="1400" dirty="0"/>
          </a:p>
          <a:p>
            <a:pPr algn="ctr" latinLnBrk="0"/>
            <a:endParaRPr lang="en-US" altLang="ko-KR" dirty="0">
              <a:solidFill>
                <a:srgbClr val="373737"/>
              </a:solidFill>
              <a:ea typeface="맑은 고딕"/>
              <a:cs typeface="Calibri"/>
            </a:endParaRPr>
          </a:p>
        </p:txBody>
      </p:sp>
    </p:spTree>
    <p:extLst>
      <p:ext uri="{BB962C8B-B14F-4D97-AF65-F5344CB8AC3E}">
        <p14:creationId xmlns:p14="http://schemas.microsoft.com/office/powerpoint/2010/main" val="8748931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6E2F0C4-3708-062E-837B-49F21B8E51C4}"/>
              </a:ext>
            </a:extLst>
          </p:cNvPr>
          <p:cNvSpPr txBox="1"/>
          <p:nvPr/>
        </p:nvSpPr>
        <p:spPr>
          <a:xfrm>
            <a:off x="4258848" y="596486"/>
            <a:ext cx="7628351" cy="5632311"/>
          </a:xfrm>
          <a:prstGeom prst="rect">
            <a:avLst/>
          </a:prstGeom>
          <a:noFill/>
        </p:spPr>
        <p:txBody>
          <a:bodyPr wrap="square" lIns="91440" tIns="45720" rIns="91440" bIns="45720" rtlCol="0" anchor="t">
            <a:spAutoFit/>
          </a:bodyPr>
          <a:lstStyle/>
          <a:p>
            <a:pPr latinLnBrk="0"/>
            <a:r>
              <a:rPr lang="en-GB" dirty="0"/>
              <a:t>Este conjunto de slides </a:t>
            </a:r>
            <a:r>
              <a:rPr lang="en-GB" i="1" dirty="0"/>
              <a:t>“</a:t>
            </a:r>
            <a:r>
              <a:rPr lang="pt-BR" dirty="0"/>
              <a:t>Comunidades Energéticas: Noções básicas de TI</a:t>
            </a:r>
            <a:r>
              <a:rPr lang="en-GB" i="1" dirty="0"/>
              <a:t>” </a:t>
            </a:r>
            <a:r>
              <a:rPr lang="en-GB" dirty="0" err="1"/>
              <a:t>foi</a:t>
            </a:r>
            <a:r>
              <a:rPr lang="en-GB" dirty="0"/>
              <a:t> produzido pelo projeto Every1 e está licenciado </a:t>
            </a:r>
            <a:r>
              <a:rPr lang="en-GB" dirty="0">
                <a:hlinkClick r:id="rId3"/>
              </a:rPr>
              <a:t>sob CC BY-SA 4.0</a:t>
            </a:r>
            <a:r>
              <a:rPr lang="en-GB" dirty="0"/>
              <a:t>, salvo indicação em contrário. </a:t>
            </a:r>
          </a:p>
          <a:p>
            <a:pPr latinLnBrk="0"/>
            <a:endParaRPr lang="en-GB" dirty="0"/>
          </a:p>
          <a:p>
            <a:pPr latinLnBrk="0"/>
            <a:r>
              <a:rPr lang="en-GB" dirty="0"/>
              <a:t>As imagens utilizadas nesta apresentação são as seguintes: </a:t>
            </a:r>
          </a:p>
          <a:p>
            <a:pPr latinLnBrk="0"/>
            <a:endParaRPr lang="en-GB" dirty="0"/>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Imagem da capa: </a:t>
            </a:r>
            <a:r>
              <a:rPr lang="en-US" i="1" dirty="0">
                <a:solidFill>
                  <a:schemeClr val="dk1"/>
                </a:solidFill>
                <a:ea typeface="Public Sans"/>
                <a:cs typeface="Public Sans"/>
                <a:sym typeface="Public Sans"/>
                <a:hlinkClick r:id="rId4"/>
              </a:rPr>
              <a:t>Community, </a:t>
            </a:r>
            <a:r>
              <a:rPr lang="en-US" dirty="0">
                <a:solidFill>
                  <a:schemeClr val="dk1"/>
                </a:solidFill>
                <a:ea typeface="Public Sans"/>
                <a:cs typeface="Public Sans"/>
                <a:sym typeface="Public Sans"/>
              </a:rPr>
              <a:t>de </a:t>
            </a:r>
            <a:r>
              <a:rPr lang="en-US" dirty="0" err="1">
                <a:solidFill>
                  <a:schemeClr val="dk1"/>
                </a:solidFill>
                <a:ea typeface="Public Sans"/>
                <a:cs typeface="Public Sans"/>
                <a:sym typeface="Public Sans"/>
              </a:rPr>
              <a:t>Patrick Verstappen, </a:t>
            </a:r>
            <a:r>
              <a:rPr lang="en-US" dirty="0">
                <a:solidFill>
                  <a:schemeClr val="dk1"/>
                </a:solidFill>
                <a:ea typeface="Public Sans"/>
                <a:cs typeface="Public Sans"/>
                <a:sym typeface="Public Sans"/>
              </a:rPr>
              <a:t>licenciada sob </a:t>
            </a:r>
            <a:r>
              <a:rPr lang="en-US" dirty="0">
                <a:solidFill>
                  <a:schemeClr val="dk1"/>
                </a:solidFill>
                <a:ea typeface="Public Sans"/>
                <a:cs typeface="Public Sans"/>
                <a:sym typeface="Public Sans"/>
                <a:hlinkClick r:id="rId5"/>
              </a:rPr>
              <a:t>CC BY-NC-ND 2.0</a:t>
            </a:r>
            <a:r>
              <a:rPr lang="en-US" dirty="0">
                <a:solidFill>
                  <a:schemeClr val="dk1"/>
                </a:solidFill>
                <a:ea typeface="Public Sans"/>
                <a:cs typeface="Public Sans"/>
                <a:sym typeface="Public Sans"/>
              </a:rPr>
              <a:t>.</a:t>
            </a:r>
            <a:endParaRPr lang="en-US" sz="1800" b="0" i="0" u="sng" strike="noStrike" cap="none" dirty="0">
              <a:solidFill>
                <a:srgbClr val="000000"/>
              </a:solidFill>
              <a:ea typeface="Public Sans"/>
              <a:cs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Imagem do texto de introdução: </a:t>
            </a:r>
            <a:r>
              <a:rPr lang="en-US" i="1" dirty="0">
                <a:solidFill>
                  <a:schemeClr val="dk1"/>
                </a:solidFill>
                <a:ea typeface="Public Sans"/>
                <a:cs typeface="Public Sans"/>
                <a:sym typeface="Public Sans"/>
              </a:rPr>
              <a:t>Papel ao lado </a:t>
            </a:r>
            <a:r>
              <a:rPr lang="en-US" i="1" dirty="0" err="1">
                <a:solidFill>
                  <a:schemeClr val="dk1"/>
                </a:solidFill>
                <a:ea typeface="Public Sans"/>
                <a:cs typeface="Public Sans"/>
                <a:sym typeface="Public Sans"/>
              </a:rPr>
              <a:t>do Macbook, </a:t>
            </a:r>
            <a:r>
              <a:rPr lang="en-US" dirty="0">
                <a:solidFill>
                  <a:schemeClr val="dk1"/>
                </a:solidFill>
                <a:ea typeface="Public Sans"/>
                <a:cs typeface="Public Sans"/>
                <a:sym typeface="Public Sans"/>
              </a:rPr>
              <a:t>de </a:t>
            </a:r>
            <a:r>
              <a:rPr lang="en-US" sz="1800" u="sng" dirty="0">
                <a:solidFill>
                  <a:schemeClr val="dk1"/>
                </a:solidFill>
                <a:ea typeface="Public Sans"/>
                <a:cs typeface="Public Sans"/>
                <a:sym typeface="Public Sans"/>
                <a:hlinkClick r:id="rId6">
                  <a:extLst>
                    <a:ext uri="{A12FA001-AC4F-418D-AE19-62706E023703}">
                      <ahyp:hlinkClr xmlns:ahyp="http://schemas.microsoft.com/office/drawing/2018/hyperlinkcolor" val="tx"/>
                    </a:ext>
                  </a:extLst>
                </a:hlinkClick>
              </a:rPr>
              <a:t>Lukas, em Pexels.com</a:t>
            </a:r>
            <a:endParaRPr lang="en-US" u="sng"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Pergunta um: </a:t>
            </a:r>
            <a:r>
              <a:rPr lang="en-US" sz="1800" dirty="0">
                <a:solidFill>
                  <a:schemeClr val="dk1"/>
                </a:solidFill>
                <a:ea typeface="Public Sans"/>
                <a:cs typeface="Public Sans"/>
                <a:sym typeface="Public Sans"/>
                <a:hlinkClick r:id="rId7"/>
              </a:rPr>
              <a:t>Cidade digital </a:t>
            </a:r>
            <a:r>
              <a:rPr lang="en-US" sz="1800" dirty="0">
                <a:solidFill>
                  <a:schemeClr val="dk1"/>
                </a:solidFill>
                <a:ea typeface="Public Sans"/>
                <a:cs typeface="Public Sans"/>
                <a:sym typeface="Public Sans"/>
              </a:rPr>
              <a:t>por scratch-media está licenciada </a:t>
            </a:r>
            <a:r>
              <a:rPr lang="en-US" sz="1800" dirty="0">
                <a:solidFill>
                  <a:schemeClr val="dk1"/>
                </a:solidFill>
                <a:ea typeface="Public Sans"/>
                <a:cs typeface="Public Sans"/>
                <a:sym typeface="Public Sans"/>
                <a:hlinkClick r:id="rId5"/>
              </a:rPr>
              <a:t>sob CC BY-NC-ND 2.0</a:t>
            </a:r>
            <a:r>
              <a:rPr lang="en-US" sz="1800" dirty="0">
                <a:solidFill>
                  <a:schemeClr val="dk1"/>
                </a:solidFill>
                <a:ea typeface="Public Sans"/>
                <a:cs typeface="Public Sans"/>
                <a:sym typeface="Public Sans"/>
              </a:rPr>
              <a:t>. </a:t>
            </a:r>
            <a:endParaRPr lang="en-US"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sz="1800" dirty="0">
                <a:solidFill>
                  <a:schemeClr val="dk1"/>
                </a:solidFill>
                <a:ea typeface="Public Sans"/>
                <a:cs typeface="Public Sans"/>
                <a:sym typeface="Public Sans"/>
              </a:rPr>
              <a:t>Pergunta dois: </a:t>
            </a:r>
            <a:r>
              <a:rPr lang="en-US" sz="1800" dirty="0">
                <a:solidFill>
                  <a:schemeClr val="dk1"/>
                </a:solidFill>
                <a:ea typeface="Public Sans"/>
                <a:cs typeface="Public Sans"/>
                <a:sym typeface="Public Sans"/>
                <a:hlinkClick r:id="rId8"/>
              </a:rPr>
              <a:t>solar </a:t>
            </a:r>
            <a:r>
              <a:rPr lang="en-US" sz="1800" dirty="0">
                <a:solidFill>
                  <a:schemeClr val="dk1"/>
                </a:solidFill>
                <a:ea typeface="Public Sans"/>
                <a:cs typeface="Public Sans"/>
                <a:sym typeface="Public Sans"/>
              </a:rPr>
              <a:t>por </a:t>
            </a:r>
            <a:r>
              <a:rPr lang="en-US" sz="1800" dirty="0" err="1">
                <a:solidFill>
                  <a:schemeClr val="dk1"/>
                </a:solidFill>
                <a:ea typeface="Public Sans"/>
                <a:cs typeface="Public Sans"/>
                <a:sym typeface="Public Sans"/>
              </a:rPr>
              <a:t>betmari </a:t>
            </a:r>
            <a:r>
              <a:rPr lang="en-US" sz="1800" dirty="0">
                <a:solidFill>
                  <a:schemeClr val="dk1"/>
                </a:solidFill>
                <a:ea typeface="Public Sans"/>
                <a:cs typeface="Public Sans"/>
                <a:sym typeface="Public Sans"/>
              </a:rPr>
              <a:t>está licenciada </a:t>
            </a:r>
            <a:r>
              <a:rPr lang="en-US" sz="1800" dirty="0">
                <a:solidFill>
                  <a:schemeClr val="dk1"/>
                </a:solidFill>
                <a:ea typeface="Public Sans"/>
                <a:cs typeface="Public Sans"/>
                <a:sym typeface="Public Sans"/>
                <a:hlinkClick r:id="rId9"/>
              </a:rPr>
              <a:t>sob CC BY-NC 2.0</a:t>
            </a:r>
            <a:r>
              <a:rPr lang="en-US" sz="1800"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Pergunta três: </a:t>
            </a:r>
            <a:r>
              <a:rPr lang="en-US" dirty="0">
                <a:solidFill>
                  <a:schemeClr val="dk1"/>
                </a:solidFill>
                <a:ea typeface="Public Sans"/>
                <a:cs typeface="Public Sans"/>
                <a:sym typeface="Public Sans"/>
                <a:hlinkClick r:id="rId10"/>
              </a:rPr>
              <a:t>Flex the Steel, </a:t>
            </a:r>
            <a:r>
              <a:rPr lang="en-US" dirty="0">
                <a:solidFill>
                  <a:schemeClr val="dk1"/>
                </a:solidFill>
                <a:ea typeface="Public Sans"/>
                <a:cs typeface="Public Sans"/>
                <a:sym typeface="Public Sans"/>
              </a:rPr>
              <a:t>de Alan Levine, está licenciada sob </a:t>
            </a:r>
            <a:r>
              <a:rPr lang="en-US" dirty="0">
                <a:solidFill>
                  <a:schemeClr val="dk1"/>
                </a:solidFill>
                <a:ea typeface="Public Sans"/>
                <a:cs typeface="Public Sans"/>
                <a:sym typeface="Public Sans"/>
                <a:hlinkClick r:id="rId11"/>
              </a:rPr>
              <a:t>CC0 1.0</a:t>
            </a:r>
            <a:r>
              <a:rPr lang="en-US"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sz="1800" dirty="0">
                <a:solidFill>
                  <a:schemeClr val="dk1"/>
                </a:solidFill>
                <a:ea typeface="Public Sans"/>
                <a:cs typeface="Public Sans"/>
                <a:sym typeface="Public Sans"/>
              </a:rPr>
              <a:t>Pergunta quatro: </a:t>
            </a:r>
            <a:r>
              <a:rPr lang="en-US" sz="1800" dirty="0">
                <a:solidFill>
                  <a:schemeClr val="dk1"/>
                </a:solidFill>
                <a:ea typeface="Public Sans"/>
                <a:cs typeface="Public Sans"/>
                <a:sym typeface="Public Sans"/>
                <a:hlinkClick r:id="rId12"/>
              </a:rPr>
              <a:t>Solar façade, </a:t>
            </a:r>
            <a:r>
              <a:rPr lang="en-US" sz="1800" dirty="0">
                <a:solidFill>
                  <a:schemeClr val="dk1"/>
                </a:solidFill>
                <a:ea typeface="Public Sans"/>
                <a:cs typeface="Public Sans"/>
                <a:sym typeface="Public Sans"/>
              </a:rPr>
              <a:t>de La Citta Vita, está licenciada </a:t>
            </a:r>
            <a:r>
              <a:rPr lang="en-US" sz="1800" dirty="0">
                <a:solidFill>
                  <a:schemeClr val="dk1"/>
                </a:solidFill>
                <a:ea typeface="Public Sans"/>
                <a:cs typeface="Public Sans"/>
                <a:sym typeface="Public Sans"/>
                <a:hlinkClick r:id="rId13"/>
              </a:rPr>
              <a:t>sob CC BY-SA 2.0</a:t>
            </a:r>
            <a:r>
              <a:rPr lang="en-US" sz="1800" dirty="0">
                <a:solidFill>
                  <a:schemeClr val="dk1"/>
                </a:solidFill>
                <a:ea typeface="Public Sans"/>
                <a:cs typeface="Public Sans"/>
                <a:sym typeface="Public Sans"/>
              </a:rPr>
              <a:t>.</a:t>
            </a: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Pergunta cinco: </a:t>
            </a:r>
            <a:r>
              <a:rPr lang="en-US" dirty="0">
                <a:solidFill>
                  <a:schemeClr val="dk1"/>
                </a:solidFill>
                <a:ea typeface="Public Sans"/>
                <a:cs typeface="Public Sans"/>
                <a:sym typeface="Public Sans"/>
                <a:hlinkClick r:id="rId14"/>
              </a:rPr>
              <a:t>share </a:t>
            </a:r>
            <a:r>
              <a:rPr lang="en-US" dirty="0">
                <a:solidFill>
                  <a:schemeClr val="dk1"/>
                </a:solidFill>
                <a:ea typeface="Public Sans"/>
                <a:cs typeface="Public Sans"/>
                <a:sym typeface="Public Sans"/>
              </a:rPr>
              <a:t>por Mike Lawrence está licenciada </a:t>
            </a:r>
            <a:r>
              <a:rPr lang="en-US" dirty="0">
                <a:solidFill>
                  <a:schemeClr val="dk1"/>
                </a:solidFill>
                <a:ea typeface="Public Sans"/>
                <a:cs typeface="Public Sans"/>
                <a:sym typeface="Public Sans"/>
                <a:hlinkClick r:id="rId15"/>
              </a:rPr>
              <a:t>sob CC BY 2.0</a:t>
            </a:r>
            <a:r>
              <a:rPr lang="en-US"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sz="1800" dirty="0">
                <a:solidFill>
                  <a:schemeClr val="dk1"/>
                </a:solidFill>
                <a:ea typeface="Public Sans"/>
                <a:cs typeface="Public Sans"/>
                <a:sym typeface="Public Sans"/>
              </a:rPr>
              <a:t>Pergunta seis: </a:t>
            </a:r>
            <a:r>
              <a:rPr lang="en-US" sz="1800" dirty="0">
                <a:solidFill>
                  <a:schemeClr val="dk1"/>
                </a:solidFill>
                <a:ea typeface="Public Sans"/>
                <a:cs typeface="Public Sans"/>
                <a:sym typeface="Public Sans"/>
                <a:hlinkClick r:id="rId16"/>
              </a:rPr>
              <a:t>Moss Community Energy Launch, </a:t>
            </a:r>
            <a:r>
              <a:rPr lang="en-US" sz="1800" dirty="0">
                <a:solidFill>
                  <a:schemeClr val="dk1"/>
                </a:solidFill>
                <a:ea typeface="Public Sans"/>
                <a:cs typeface="Public Sans"/>
                <a:sym typeface="Public Sans"/>
              </a:rPr>
              <a:t>de 10 10, está licenciada </a:t>
            </a:r>
            <a:r>
              <a:rPr lang="en-US" dirty="0">
                <a:solidFill>
                  <a:schemeClr val="dk1"/>
                </a:solidFill>
                <a:ea typeface="Public Sans"/>
                <a:cs typeface="Public Sans"/>
                <a:sym typeface="Public Sans"/>
                <a:hlinkClick r:id="rId15"/>
              </a:rPr>
              <a:t>sob CC BY 2.0</a:t>
            </a:r>
            <a:r>
              <a:rPr lang="en-US" dirty="0">
                <a:solidFill>
                  <a:schemeClr val="dk1"/>
                </a:solidFill>
                <a:ea typeface="Public Sans"/>
                <a:cs typeface="Public Sans"/>
                <a:sym typeface="Public Sans"/>
              </a:rPr>
              <a:t>. </a:t>
            </a:r>
            <a:endParaRPr lang="en-US" sz="1800"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Pergunta sete: </a:t>
            </a:r>
            <a:r>
              <a:rPr lang="en-US" dirty="0">
                <a:solidFill>
                  <a:schemeClr val="dk1"/>
                </a:solidFill>
                <a:ea typeface="Public Sans"/>
                <a:cs typeface="Public Sans"/>
                <a:sym typeface="Public Sans"/>
                <a:hlinkClick r:id="rId17"/>
              </a:rPr>
              <a:t>Question 1, </a:t>
            </a:r>
            <a:r>
              <a:rPr lang="en-US" dirty="0">
                <a:solidFill>
                  <a:schemeClr val="dk1"/>
                </a:solidFill>
                <a:ea typeface="Public Sans"/>
                <a:cs typeface="Public Sans"/>
                <a:sym typeface="Public Sans"/>
              </a:rPr>
              <a:t>de Virtual </a:t>
            </a:r>
            <a:r>
              <a:rPr lang="en-US" dirty="0" err="1">
                <a:solidFill>
                  <a:schemeClr val="dk1"/>
                </a:solidFill>
                <a:ea typeface="Public Sans"/>
                <a:cs typeface="Public Sans"/>
                <a:sym typeface="Public Sans"/>
              </a:rPr>
              <a:t>EyeSee</a:t>
            </a:r>
            <a:r>
              <a:rPr lang="en-US" dirty="0">
                <a:solidFill>
                  <a:schemeClr val="dk1"/>
                </a:solidFill>
                <a:ea typeface="Public Sans"/>
                <a:cs typeface="Public Sans"/>
                <a:sym typeface="Public Sans"/>
              </a:rPr>
              <a:t>, está </a:t>
            </a:r>
            <a:r>
              <a:rPr lang="en-US" sz="1800" dirty="0">
                <a:solidFill>
                  <a:schemeClr val="dk1"/>
                </a:solidFill>
                <a:ea typeface="Public Sans"/>
                <a:cs typeface="Public Sans"/>
                <a:sym typeface="Public Sans"/>
              </a:rPr>
              <a:t>licenciada </a:t>
            </a:r>
            <a:r>
              <a:rPr lang="en-US" dirty="0">
                <a:solidFill>
                  <a:schemeClr val="dk1"/>
                </a:solidFill>
                <a:ea typeface="Public Sans"/>
                <a:cs typeface="Public Sans"/>
                <a:sym typeface="Public Sans"/>
                <a:hlinkClick r:id="rId15"/>
              </a:rPr>
              <a:t>sob CC BY 2.0</a:t>
            </a:r>
            <a:r>
              <a:rPr lang="en-US" dirty="0">
                <a:solidFill>
                  <a:schemeClr val="dk1"/>
                </a:solidFill>
                <a:ea typeface="Public Sans"/>
                <a:cs typeface="Public Sans"/>
                <a:sym typeface="Public Sans"/>
              </a:rPr>
              <a:t>. </a:t>
            </a:r>
            <a:endParaRPr lang="en-US" sz="1800" dirty="0">
              <a:solidFill>
                <a:schemeClr val="dk1"/>
              </a:solidFill>
              <a:ea typeface="Public Sans"/>
              <a:cs typeface="Public Sans"/>
              <a:sym typeface="Public Sans"/>
            </a:endParaRPr>
          </a:p>
        </p:txBody>
      </p:sp>
      <p:sp>
        <p:nvSpPr>
          <p:cNvPr id="5" name="Title 4">
            <a:extLst>
              <a:ext uri="{FF2B5EF4-FFF2-40B4-BE49-F238E27FC236}">
                <a16:creationId xmlns:a16="http://schemas.microsoft.com/office/drawing/2014/main" id="{B42A2D5E-AAA4-588A-9819-74897C3DD152}"/>
              </a:ext>
            </a:extLst>
          </p:cNvPr>
          <p:cNvSpPr>
            <a:spLocks noGrp="1"/>
          </p:cNvSpPr>
          <p:nvPr>
            <p:ph type="title" idx="4294967295"/>
          </p:nvPr>
        </p:nvSpPr>
        <p:spPr>
          <a:xfrm>
            <a:off x="482600" y="832485"/>
            <a:ext cx="10515600" cy="1325563"/>
          </a:xfrm>
          <a:prstGeom prst="rect">
            <a:avLst/>
          </a:prstGeom>
        </p:spPr>
        <p:txBody>
          <a:bodyPr/>
          <a:lstStyle/>
          <a:p>
            <a:pPr rtl="0" eaLnBrk="1" latinLnBrk="1" hangingPunct="1"/>
            <a:r>
              <a:rPr lang="pt-PT" sz="2800" kern="1200" noProof="1">
                <a:solidFill>
                  <a:srgbClr val="FFFFFF"/>
                </a:solidFill>
                <a:effectLst/>
                <a:latin typeface="Calibri" panose="020F0502020204030204" pitchFamily="34" charset="0"/>
                <a:ea typeface="맑은 고딕" panose="020B0503020000020004" pitchFamily="34" charset="-127"/>
                <a:cs typeface="Arial" panose="020B0604020202020204" pitchFamily="34" charset="0"/>
              </a:rPr>
              <a:t>Agradecimentos</a:t>
            </a:r>
            <a:endParaRPr lang="pt-PT" noProof="1">
              <a:effectLst/>
            </a:endParaRPr>
          </a:p>
          <a:p>
            <a:endParaRPr lang="pt-PT" noProof="1"/>
          </a:p>
        </p:txBody>
      </p:sp>
    </p:spTree>
    <p:extLst>
      <p:ext uri="{BB962C8B-B14F-4D97-AF65-F5344CB8AC3E}">
        <p14:creationId xmlns:p14="http://schemas.microsoft.com/office/powerpoint/2010/main" val="28482098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4E1B9-4D97-EFE2-6EB3-B0C114077ADB}"/>
              </a:ext>
            </a:extLst>
          </p:cNvPr>
          <p:cNvSpPr>
            <a:spLocks noGrp="1"/>
          </p:cNvSpPr>
          <p:nvPr>
            <p:ph type="title" idx="4294967295"/>
          </p:nvPr>
        </p:nvSpPr>
        <p:spPr>
          <a:xfrm>
            <a:off x="3906520" y="2874645"/>
            <a:ext cx="4201160" cy="1325563"/>
          </a:xfrm>
          <a:prstGeom prst="rect">
            <a:avLst/>
          </a:prstGeom>
        </p:spPr>
        <p:txBody>
          <a:bodyPr/>
          <a:lstStyle/>
          <a:p>
            <a:pPr rtl="0" eaLnBrk="1" latinLnBrk="1" hangingPunct="1"/>
            <a:r>
              <a:rPr lang="pt-PT" sz="6000" b="0" kern="1200" noProof="1">
                <a:solidFill>
                  <a:srgbClr val="FFFFFF"/>
                </a:solidFill>
                <a:effectLst/>
                <a:latin typeface="Calibri" panose="020F0502020204030204" pitchFamily="34" charset="0"/>
                <a:ea typeface="맑은 고딕" panose="020B0503020000020004" pitchFamily="34" charset="-127"/>
                <a:cs typeface="+mn-cs"/>
              </a:rPr>
              <a:t>Obrigado!</a:t>
            </a:r>
            <a:endParaRPr lang="pt-PT" noProof="1">
              <a:effectLst/>
            </a:endParaRPr>
          </a:p>
          <a:p>
            <a:endParaRPr lang="pt-PT" noProof="1"/>
          </a:p>
        </p:txBody>
      </p:sp>
    </p:spTree>
    <p:extLst>
      <p:ext uri="{BB962C8B-B14F-4D97-AF65-F5344CB8AC3E}">
        <p14:creationId xmlns:p14="http://schemas.microsoft.com/office/powerpoint/2010/main" val="3412910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165D3-66A4-7667-AC58-4749B4B19BE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D366B55-7ACA-91FD-62DA-6FBF6BEC8E01}"/>
              </a:ext>
            </a:extLst>
          </p:cNvPr>
          <p:cNvSpPr txBox="1"/>
          <p:nvPr/>
        </p:nvSpPr>
        <p:spPr>
          <a:xfrm>
            <a:off x="4407211" y="2090172"/>
            <a:ext cx="6944367" cy="2677656"/>
          </a:xfrm>
          <a:prstGeom prst="rect">
            <a:avLst/>
          </a:prstGeom>
          <a:noFill/>
        </p:spPr>
        <p:txBody>
          <a:bodyPr wrap="square" rtlCol="0">
            <a:spAutoFit/>
          </a:bodyPr>
          <a:lstStyle/>
          <a:p>
            <a:pPr latinLnBrk="0"/>
            <a:r>
              <a:rPr lang="en-GB" sz="2400" dirty="0">
                <a:solidFill>
                  <a:srgbClr val="2B2C30"/>
                </a:solidFill>
                <a:ea typeface="Public Sans"/>
                <a:cs typeface="Public Sans"/>
                <a:sym typeface="Public Sans"/>
              </a:rPr>
              <a:t>Exploramos sete perguntas nesta apresentação. Ao iniciar cada secção, reserve um momento para refletir sobre a pergunta antes de passar para o próximo slide. </a:t>
            </a:r>
          </a:p>
          <a:p>
            <a:pPr latinLnBrk="0"/>
            <a:endParaRPr lang="en-GB" sz="2400" noProof="0" dirty="0">
              <a:solidFill>
                <a:srgbClr val="2B2C30"/>
              </a:solidFill>
              <a:sym typeface="Public Sans"/>
            </a:endParaRPr>
          </a:p>
          <a:p>
            <a:pPr latinLnBrk="0"/>
            <a:r>
              <a:rPr lang="en-GB" sz="2400" dirty="0">
                <a:solidFill>
                  <a:srgbClr val="2B2C30"/>
                </a:solidFill>
                <a:sym typeface="Public Sans"/>
              </a:rPr>
              <a:t>Pode trabalhar cada questão individualmente. Em alternativa, pode selecionar uma questão específica que gostaria de explorar primeiro através do menu. </a:t>
            </a:r>
            <a:endParaRPr lang="en-GB" sz="2400" noProof="0" dirty="0"/>
          </a:p>
        </p:txBody>
      </p:sp>
      <p:pic>
        <p:nvPicPr>
          <p:cNvPr id="3" name="Google Shape;97;p2">
            <a:extLst>
              <a:ext uri="{FF2B5EF4-FFF2-40B4-BE49-F238E27FC236}">
                <a16:creationId xmlns:a16="http://schemas.microsoft.com/office/drawing/2014/main" id="{46CBB049-FC30-E97A-C61F-2DF4AC28F8FA}"/>
              </a:ex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1782388"/>
            <a:ext cx="4045907" cy="3293224"/>
          </a:xfrm>
          <a:prstGeom prst="rect">
            <a:avLst/>
          </a:prstGeom>
          <a:noFill/>
          <a:ln>
            <a:noFill/>
          </a:ln>
        </p:spPr>
      </p:pic>
      <p:sp>
        <p:nvSpPr>
          <p:cNvPr id="4" name="Title 3">
            <a:extLst>
              <a:ext uri="{FF2B5EF4-FFF2-40B4-BE49-F238E27FC236}">
                <a16:creationId xmlns:a16="http://schemas.microsoft.com/office/drawing/2014/main" id="{2B101D14-71FC-9508-5054-BFE74B97DD47}"/>
              </a:ext>
            </a:extLst>
          </p:cNvPr>
          <p:cNvSpPr>
            <a:spLocks noGrp="1"/>
          </p:cNvSpPr>
          <p:nvPr>
            <p:ph type="title" idx="4294967295"/>
          </p:nvPr>
        </p:nvSpPr>
        <p:spPr>
          <a:xfrm>
            <a:off x="590006" y="600257"/>
            <a:ext cx="10515600" cy="1325563"/>
          </a:xfrm>
          <a:prstGeom prst="rect">
            <a:avLst/>
          </a:prstGeom>
        </p:spPr>
        <p:txBody>
          <a:bodyPr/>
          <a:lstStyle/>
          <a:p>
            <a:r>
              <a:rPr lang="pt-PT" sz="2800" b="1" noProof="1">
                <a:solidFill>
                  <a:schemeClr val="bg1"/>
                </a:solidFill>
              </a:rPr>
              <a:t>Esta apresentação</a:t>
            </a:r>
          </a:p>
        </p:txBody>
      </p:sp>
    </p:spTree>
    <p:extLst>
      <p:ext uri="{BB962C8B-B14F-4D97-AF65-F5344CB8AC3E}">
        <p14:creationId xmlns:p14="http://schemas.microsoft.com/office/powerpoint/2010/main" val="2386608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7F83157-560A-B6BC-9155-E9BA6A826DCC}"/>
              </a:ext>
            </a:extLst>
          </p:cNvPr>
          <p:cNvSpPr>
            <a:spLocks noGrp="1"/>
          </p:cNvSpPr>
          <p:nvPr>
            <p:ph type="title" idx="4294967295"/>
          </p:nvPr>
        </p:nvSpPr>
        <p:spPr>
          <a:xfrm>
            <a:off x="384130" y="783136"/>
            <a:ext cx="10515600" cy="1325563"/>
          </a:xfrm>
          <a:prstGeom prst="rect">
            <a:avLst/>
          </a:prstGeom>
        </p:spPr>
        <p:txBody>
          <a:bodyPr/>
          <a:lstStyle/>
          <a:p>
            <a:pPr rtl="0" eaLnBrk="1" latinLnBrk="1" hangingPunct="1"/>
            <a:r>
              <a:rPr lang="pt-PT" sz="2800" b="1" kern="1200" noProof="1">
                <a:solidFill>
                  <a:srgbClr val="FFFFFF"/>
                </a:solidFill>
                <a:effectLst/>
                <a:latin typeface="Calibri" panose="020F0502020204030204" pitchFamily="34" charset="0"/>
                <a:ea typeface="+mn-ea"/>
                <a:cs typeface="+mn-cs"/>
              </a:rPr>
              <a:t>Sete perguntas para as comunidades energéticas: noções básicas de TI</a:t>
            </a:r>
            <a:endParaRPr lang="pt-PT" noProof="1">
              <a:effectLst/>
            </a:endParaRPr>
          </a:p>
          <a:p>
            <a:endParaRPr lang="pt-PT" noProof="1"/>
          </a:p>
        </p:txBody>
      </p:sp>
      <p:sp>
        <p:nvSpPr>
          <p:cNvPr id="2" name="TextBox 1">
            <a:extLst>
              <a:ext uri="{FF2B5EF4-FFF2-40B4-BE49-F238E27FC236}">
                <a16:creationId xmlns:a16="http://schemas.microsoft.com/office/drawing/2014/main" id="{1013318B-F51A-DE9B-4143-B6140E6B757E}"/>
              </a:ext>
            </a:extLst>
          </p:cNvPr>
          <p:cNvSpPr txBox="1"/>
          <p:nvPr/>
        </p:nvSpPr>
        <p:spPr>
          <a:xfrm>
            <a:off x="384131" y="2303651"/>
            <a:ext cx="11423738" cy="3046988"/>
          </a:xfrm>
          <a:prstGeom prst="rect">
            <a:avLst/>
          </a:prstGeom>
          <a:noFill/>
        </p:spPr>
        <p:txBody>
          <a:bodyPr wrap="square" lIns="91440" tIns="45720" rIns="91440" bIns="45720" rtlCol="0" anchor="t">
            <a:spAutoFit/>
          </a:bodyPr>
          <a:lstStyle/>
          <a:p>
            <a:pPr marL="342900" indent="-342900" latinLnBrk="0">
              <a:buFont typeface="+mj-lt"/>
              <a:buAutoNum type="arabicPeriod"/>
            </a:pPr>
            <a:r>
              <a:rPr lang="en-US" sz="2400" dirty="0">
                <a:ea typeface="Public Sans"/>
                <a:cs typeface="Public Sans"/>
                <a:sym typeface="Public Sans"/>
              </a:rPr>
              <a:t>Qual é o papel da infraestrutura de TI numa comunidade energética?</a:t>
            </a:r>
          </a:p>
          <a:p>
            <a:pPr marL="342900" indent="-342900" latinLnBrk="0">
              <a:buFont typeface="+mj-lt"/>
              <a:buAutoNum type="arabicPeriod"/>
            </a:pPr>
            <a:r>
              <a:rPr lang="en-US" sz="2400" dirty="0">
                <a:ea typeface="Public Sans"/>
                <a:cs typeface="Public Sans"/>
                <a:sym typeface="Public Sans"/>
              </a:rPr>
              <a:t>Como as calculadoras de energia solar podem apoiar a tomada de decisões nas comunidades energéticas?</a:t>
            </a:r>
          </a:p>
          <a:p>
            <a:pPr marL="342900" indent="-342900" latinLnBrk="0">
              <a:buFont typeface="+mj-lt"/>
              <a:buAutoNum type="arabicPeriod"/>
            </a:pPr>
            <a:r>
              <a:rPr lang="en-US" sz="2400" dirty="0">
                <a:ea typeface="Public Sans"/>
                <a:cs typeface="Public Sans"/>
                <a:sym typeface="Public Sans"/>
              </a:rPr>
              <a:t>Como as ferramentas digitais de gestão de energia podem beneficiar as comunidades energéticas?</a:t>
            </a:r>
          </a:p>
          <a:p>
            <a:pPr marL="342900" indent="-342900" latinLnBrk="0">
              <a:buFont typeface="+mj-lt"/>
              <a:buAutoNum type="arabicPeriod"/>
            </a:pPr>
            <a:r>
              <a:rPr lang="en-US" sz="2400" dirty="0">
                <a:ea typeface="Public Sans"/>
                <a:cs typeface="Public Sans"/>
                <a:sym typeface="Public Sans"/>
              </a:rPr>
              <a:t>Como é que as calculadoras de renovação e energia solar apoiam as decisões de poupança de energia?</a:t>
            </a:r>
          </a:p>
          <a:p>
            <a:pPr marL="342900" indent="-342900" latinLnBrk="0">
              <a:buFont typeface="+mj-lt"/>
              <a:buAutoNum type="arabicPeriod"/>
            </a:pPr>
            <a:r>
              <a:rPr lang="en-US" sz="2400" dirty="0">
                <a:ea typeface="Public Sans"/>
                <a:cs typeface="Public Sans"/>
                <a:sym typeface="Public Sans"/>
              </a:rPr>
              <a:t>Como as plataformas digitais podem melhorar a gestão das comunidades energéticas?</a:t>
            </a:r>
          </a:p>
          <a:p>
            <a:pPr marL="342900" indent="-342900" latinLnBrk="0">
              <a:buFont typeface="+mj-lt"/>
              <a:buAutoNum type="arabicPeriod"/>
            </a:pPr>
            <a:r>
              <a:rPr lang="en-US" sz="2400" dirty="0">
                <a:ea typeface="Public Sans"/>
                <a:cs typeface="Public Sans"/>
                <a:sym typeface="Public Sans"/>
              </a:rPr>
              <a:t>Como uma comunidade energética pode estar envolvida na gestão energética?</a:t>
            </a:r>
          </a:p>
          <a:p>
            <a:pPr marL="342900" indent="-342900" latinLnBrk="0">
              <a:buFont typeface="+mj-lt"/>
              <a:buAutoNum type="arabicPeriod"/>
            </a:pPr>
            <a:r>
              <a:rPr lang="en-US" sz="2400" dirty="0">
                <a:ea typeface="Public Sans"/>
                <a:cs typeface="Public Sans"/>
                <a:sym typeface="Public Sans"/>
              </a:rPr>
              <a:t>Como podemos escolher as ferramentas de TI adequadas para a nossa comunidade energética?</a:t>
            </a:r>
          </a:p>
          <a:p>
            <a:pPr marL="342900" indent="-342900" latinLnBrk="0">
              <a:buFont typeface="+mj-lt"/>
              <a:buAutoNum type="arabicPeriod"/>
            </a:pPr>
            <a:endParaRPr lang="en-US" sz="2400" dirty="0">
              <a:ea typeface="Public Sans"/>
              <a:cs typeface="Public Sans"/>
              <a:sym typeface="Public Sans"/>
            </a:endParaRPr>
          </a:p>
        </p:txBody>
      </p:sp>
    </p:spTree>
    <p:extLst>
      <p:ext uri="{BB962C8B-B14F-4D97-AF65-F5344CB8AC3E}">
        <p14:creationId xmlns:p14="http://schemas.microsoft.com/office/powerpoint/2010/main" val="184645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08E20-2845-8CE7-6B61-EEC5E9D47725}"/>
              </a:ext>
            </a:extLst>
          </p:cNvPr>
          <p:cNvSpPr>
            <a:spLocks noGrp="1"/>
          </p:cNvSpPr>
          <p:nvPr>
            <p:ph type="title" idx="4294967295"/>
          </p:nvPr>
        </p:nvSpPr>
        <p:spPr>
          <a:xfrm>
            <a:off x="446313" y="705283"/>
            <a:ext cx="10911165" cy="1325563"/>
          </a:xfrm>
          <a:prstGeom prst="rect">
            <a:avLst/>
          </a:prstGeom>
        </p:spPr>
        <p:txBody>
          <a:bodyPr/>
          <a:lstStyle/>
          <a:p>
            <a:pPr rtl="0" eaLnBrk="1" latinLnBrk="0" hangingPunct="1"/>
            <a:r>
              <a:rPr lang="pt-PT" sz="2800" b="1" kern="1200" noProof="1">
                <a:solidFill>
                  <a:srgbClr val="FFFFFF"/>
                </a:solidFill>
                <a:effectLst/>
                <a:latin typeface="Calibri" panose="020F0502020204030204" pitchFamily="34" charset="0"/>
                <a:ea typeface="Public Sans"/>
                <a:cs typeface="Public Sans"/>
              </a:rPr>
              <a:t>1. O papel da infraestrutura de TI nas comunidades energéticas - Introdução</a:t>
            </a:r>
            <a:endParaRPr lang="pt-PT" noProof="1">
              <a:effectLst/>
            </a:endParaRPr>
          </a:p>
        </p:txBody>
      </p:sp>
      <p:sp>
        <p:nvSpPr>
          <p:cNvPr id="4" name="TextBox 3">
            <a:extLst>
              <a:ext uri="{FF2B5EF4-FFF2-40B4-BE49-F238E27FC236}">
                <a16:creationId xmlns:a16="http://schemas.microsoft.com/office/drawing/2014/main" id="{3ECF41D1-D927-3D59-52A9-A0E9BBB94037}"/>
              </a:ext>
            </a:extLst>
          </p:cNvPr>
          <p:cNvSpPr txBox="1"/>
          <p:nvPr/>
        </p:nvSpPr>
        <p:spPr>
          <a:xfrm>
            <a:off x="1490597" y="3181611"/>
            <a:ext cx="9594937" cy="2308324"/>
          </a:xfrm>
          <a:prstGeom prst="rect">
            <a:avLst/>
          </a:prstGeom>
          <a:noFill/>
        </p:spPr>
        <p:txBody>
          <a:bodyPr wrap="square" rtlCol="0">
            <a:spAutoFit/>
          </a:bodyPr>
          <a:lstStyle/>
          <a:p>
            <a:pPr algn="ctr" latinLnBrk="0"/>
            <a:r>
              <a:rPr lang="en-US" sz="4800" i="1" dirty="0">
                <a:solidFill>
                  <a:schemeClr val="accent5"/>
                </a:solidFill>
              </a:rPr>
              <a:t>Qual é o papel da infraestrutura de TI numa comunidade energética?</a:t>
            </a:r>
          </a:p>
          <a:p>
            <a:pPr algn="ctr" latinLnBrk="0"/>
            <a:endParaRPr lang="en-US" sz="4800" i="1" dirty="0">
              <a:solidFill>
                <a:schemeClr val="accent5"/>
              </a:solidFill>
            </a:endParaRPr>
          </a:p>
        </p:txBody>
      </p:sp>
    </p:spTree>
    <p:extLst>
      <p:ext uri="{BB962C8B-B14F-4D97-AF65-F5344CB8AC3E}">
        <p14:creationId xmlns:p14="http://schemas.microsoft.com/office/powerpoint/2010/main" val="3394557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4EC3C3-1BE7-2437-BBE9-6BB97A57151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B33C395-3CC3-4B54-6421-D833B99114A3}"/>
              </a:ext>
            </a:extLst>
          </p:cNvPr>
          <p:cNvSpPr txBox="1"/>
          <p:nvPr/>
        </p:nvSpPr>
        <p:spPr>
          <a:xfrm>
            <a:off x="5498926" y="2913787"/>
            <a:ext cx="6315591" cy="3046988"/>
          </a:xfrm>
          <a:prstGeom prst="rect">
            <a:avLst/>
          </a:prstGeom>
          <a:noFill/>
        </p:spPr>
        <p:txBody>
          <a:bodyPr wrap="square" rtlCol="0">
            <a:spAutoFit/>
          </a:bodyPr>
          <a:lstStyle/>
          <a:p>
            <a:pPr latinLnBrk="0"/>
            <a:r>
              <a:rPr lang="en-US" sz="2400" dirty="0"/>
              <a:t>Sistemas e estruturas tecnológicas numa comunidade energética: </a:t>
            </a:r>
          </a:p>
          <a:p>
            <a:pPr latinLnBrk="0"/>
            <a:endParaRPr lang="en-US" sz="2400" dirty="0"/>
          </a:p>
          <a:p>
            <a:pPr marL="342900" indent="-342900" latinLnBrk="0">
              <a:buFont typeface="Arial" panose="020B0604020202020204" pitchFamily="34" charset="0"/>
              <a:buChar char="•"/>
            </a:pPr>
            <a:r>
              <a:rPr lang="en-US" sz="2400" dirty="0"/>
              <a:t>Permitem uma participação e um envolvimento eficazes na transição energética digital. </a:t>
            </a:r>
          </a:p>
          <a:p>
            <a:pPr marL="342900" indent="-342900" latinLnBrk="0">
              <a:buFont typeface="Arial" panose="020B0604020202020204" pitchFamily="34" charset="0"/>
              <a:buChar char="•"/>
            </a:pPr>
            <a:r>
              <a:rPr lang="en-US" sz="2400" dirty="0"/>
              <a:t>Incluem ferramentas, plataformas e redes concebidas para melhorar a capacidade, as competências e a colaboração entre as partes interessadas.</a:t>
            </a:r>
          </a:p>
        </p:txBody>
      </p:sp>
      <p:pic>
        <p:nvPicPr>
          <p:cNvPr id="7" name="Picture 6">
            <a:extLst>
              <a:ext uri="{FF2B5EF4-FFF2-40B4-BE49-F238E27FC236}">
                <a16:creationId xmlns:a16="http://schemas.microsoft.com/office/drawing/2014/main" id="{B53FCF1F-7295-E682-499E-941B6CE2779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099" y="2663152"/>
            <a:ext cx="4974042" cy="3548258"/>
          </a:xfrm>
          <a:prstGeom prst="rect">
            <a:avLst/>
          </a:prstGeom>
        </p:spPr>
      </p:pic>
      <p:sp>
        <p:nvSpPr>
          <p:cNvPr id="2" name="Title 1">
            <a:extLst>
              <a:ext uri="{FF2B5EF4-FFF2-40B4-BE49-F238E27FC236}">
                <a16:creationId xmlns:a16="http://schemas.microsoft.com/office/drawing/2014/main" id="{CE6D5566-2E0D-7A03-1199-731526B10D03}"/>
              </a:ext>
            </a:extLst>
          </p:cNvPr>
          <p:cNvSpPr>
            <a:spLocks noGrp="1"/>
          </p:cNvSpPr>
          <p:nvPr>
            <p:ph type="title" idx="4294967295"/>
          </p:nvPr>
        </p:nvSpPr>
        <p:spPr>
          <a:xfrm>
            <a:off x="452120" y="741045"/>
            <a:ext cx="10515600" cy="1325563"/>
          </a:xfrm>
          <a:prstGeom prst="rect">
            <a:avLst/>
          </a:prstGeom>
        </p:spPr>
        <p:txBody>
          <a:bodyPr/>
          <a:lstStyle/>
          <a:p>
            <a:pPr rtl="0" eaLnBrk="1" latinLnBrk="1" hangingPunct="1"/>
            <a:r>
              <a:rPr lang="pt-PT" sz="2800" b="1" kern="1200" noProof="1">
                <a:solidFill>
                  <a:srgbClr val="FFFFFF"/>
                </a:solidFill>
                <a:effectLst/>
                <a:latin typeface="Calibri" panose="020F0502020204030204" pitchFamily="34" charset="0"/>
                <a:ea typeface="Public Sans"/>
                <a:cs typeface="Public Sans"/>
              </a:rPr>
              <a:t>1. O papel da infraestrutura de TI nas comunidades energéticas </a:t>
            </a:r>
            <a:endParaRPr lang="pt-PT" noProof="1">
              <a:effectLst/>
            </a:endParaRPr>
          </a:p>
          <a:p>
            <a:endParaRPr lang="pt-PT" noProof="1"/>
          </a:p>
        </p:txBody>
      </p:sp>
    </p:spTree>
    <p:extLst>
      <p:ext uri="{BB962C8B-B14F-4D97-AF65-F5344CB8AC3E}">
        <p14:creationId xmlns:p14="http://schemas.microsoft.com/office/powerpoint/2010/main" val="1086179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7F9A5-B6BE-2DCD-6B42-42A3DD8C71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033E5E-FA91-7CC8-EB37-6657920FB2AE}"/>
              </a:ext>
            </a:extLst>
          </p:cNvPr>
          <p:cNvSpPr>
            <a:spLocks noGrp="1"/>
          </p:cNvSpPr>
          <p:nvPr>
            <p:ph type="title" idx="4294967295"/>
          </p:nvPr>
        </p:nvSpPr>
        <p:spPr>
          <a:xfrm>
            <a:off x="350520" y="812165"/>
            <a:ext cx="10515600" cy="1325563"/>
          </a:xfrm>
          <a:prstGeom prst="rect">
            <a:avLst/>
          </a:prstGeom>
        </p:spPr>
        <p:txBody>
          <a:bodyPr/>
          <a:lstStyle/>
          <a:p>
            <a:pPr rtl="0" eaLnBrk="1" latinLnBrk="0" hangingPunct="1"/>
            <a:r>
              <a:rPr lang="pt-PT" sz="2800" b="1" kern="1200" noProof="1">
                <a:solidFill>
                  <a:srgbClr val="FFFFFF"/>
                </a:solidFill>
                <a:effectLst/>
                <a:latin typeface="Calibri" panose="020F0502020204030204" pitchFamily="34" charset="0"/>
                <a:ea typeface="Public Sans"/>
                <a:cs typeface="Public Sans"/>
              </a:rPr>
              <a:t>2. O papel das calculadoras de energia solar - Introdução</a:t>
            </a:r>
            <a:endParaRPr lang="pt-PT" noProof="1">
              <a:effectLst/>
            </a:endParaRPr>
          </a:p>
          <a:p>
            <a:endParaRPr lang="pt-PT" noProof="1"/>
          </a:p>
        </p:txBody>
      </p:sp>
      <p:sp>
        <p:nvSpPr>
          <p:cNvPr id="4" name="TextBox 3">
            <a:extLst>
              <a:ext uri="{FF2B5EF4-FFF2-40B4-BE49-F238E27FC236}">
                <a16:creationId xmlns:a16="http://schemas.microsoft.com/office/drawing/2014/main" id="{B190F597-7B51-9EB6-1253-74AAF241D190}"/>
              </a:ext>
            </a:extLst>
          </p:cNvPr>
          <p:cNvSpPr txBox="1"/>
          <p:nvPr/>
        </p:nvSpPr>
        <p:spPr>
          <a:xfrm>
            <a:off x="726511" y="2981194"/>
            <a:ext cx="11088006" cy="2308324"/>
          </a:xfrm>
          <a:prstGeom prst="rect">
            <a:avLst/>
          </a:prstGeom>
          <a:noFill/>
        </p:spPr>
        <p:txBody>
          <a:bodyPr wrap="square" rtlCol="0">
            <a:spAutoFit/>
          </a:bodyPr>
          <a:lstStyle/>
          <a:p>
            <a:pPr algn="ctr" latinLnBrk="0"/>
            <a:r>
              <a:rPr lang="en-US" sz="4800" i="1" dirty="0">
                <a:solidFill>
                  <a:schemeClr val="accent2"/>
                </a:solidFill>
              </a:rPr>
              <a:t>Como as calculadoras de energia solar podem apoiar a tomada de decisões nas comunidades energéticas?</a:t>
            </a:r>
          </a:p>
          <a:p>
            <a:pPr algn="ctr" latinLnBrk="0"/>
            <a:endParaRPr lang="en-US" sz="4800" i="1" dirty="0">
              <a:solidFill>
                <a:schemeClr val="accent2"/>
              </a:solidFill>
            </a:endParaRPr>
          </a:p>
        </p:txBody>
      </p:sp>
    </p:spTree>
    <p:extLst>
      <p:ext uri="{BB962C8B-B14F-4D97-AF65-F5344CB8AC3E}">
        <p14:creationId xmlns:p14="http://schemas.microsoft.com/office/powerpoint/2010/main" val="1881906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2A0FC-3697-BA58-3181-7ABAA11BC90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2E9D6D4-ADBC-D7EB-E231-9A2E3FFD7EF4}"/>
              </a:ext>
            </a:extLst>
          </p:cNvPr>
          <p:cNvSpPr txBox="1"/>
          <p:nvPr/>
        </p:nvSpPr>
        <p:spPr>
          <a:xfrm>
            <a:off x="6613743" y="3608748"/>
            <a:ext cx="5388665" cy="1200329"/>
          </a:xfrm>
          <a:prstGeom prst="rect">
            <a:avLst/>
          </a:prstGeom>
          <a:noFill/>
        </p:spPr>
        <p:txBody>
          <a:bodyPr wrap="square" rtlCol="0">
            <a:spAutoFit/>
          </a:bodyPr>
          <a:lstStyle/>
          <a:p>
            <a:pPr latinLnBrk="0"/>
            <a:r>
              <a:rPr lang="en-US" sz="2400" dirty="0">
                <a:sym typeface="Public Sans"/>
              </a:rPr>
              <a:t>As calculadoras solares fornecem dados para a colocação ideal, análise de custos e eficiência do sistema de painéis fotovoltaicos (PV).</a:t>
            </a:r>
          </a:p>
        </p:txBody>
      </p:sp>
      <p:pic>
        <p:nvPicPr>
          <p:cNvPr id="8" name="Picture 7">
            <a:extLst>
              <a:ext uri="{FF2B5EF4-FFF2-40B4-BE49-F238E27FC236}">
                <a16:creationId xmlns:a16="http://schemas.microsoft.com/office/drawing/2014/main" id="{72028D2C-E454-EB8C-042F-65E41AE4471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592" y="2605414"/>
            <a:ext cx="6272060" cy="3528034"/>
          </a:xfrm>
          <a:prstGeom prst="rect">
            <a:avLst/>
          </a:prstGeom>
        </p:spPr>
      </p:pic>
      <p:sp>
        <p:nvSpPr>
          <p:cNvPr id="3" name="Title 2">
            <a:extLst>
              <a:ext uri="{FF2B5EF4-FFF2-40B4-BE49-F238E27FC236}">
                <a16:creationId xmlns:a16="http://schemas.microsoft.com/office/drawing/2014/main" id="{0F10E118-5A0C-F9C6-3109-9EC416F3C22E}"/>
              </a:ext>
            </a:extLst>
          </p:cNvPr>
          <p:cNvSpPr>
            <a:spLocks noGrp="1"/>
          </p:cNvSpPr>
          <p:nvPr>
            <p:ph type="title" idx="4294967295"/>
          </p:nvPr>
        </p:nvSpPr>
        <p:spPr>
          <a:xfrm>
            <a:off x="523240" y="724552"/>
            <a:ext cx="10515600" cy="1325563"/>
          </a:xfrm>
          <a:prstGeom prst="rect">
            <a:avLst/>
          </a:prstGeom>
        </p:spPr>
        <p:txBody>
          <a:bodyPr/>
          <a:lstStyle/>
          <a:p>
            <a:pPr rtl="0" eaLnBrk="1" latinLnBrk="0" hangingPunct="1"/>
            <a:r>
              <a:rPr lang="pt-PT" sz="2800" b="1" kern="1200" noProof="1">
                <a:solidFill>
                  <a:srgbClr val="FFFFFF"/>
                </a:solidFill>
                <a:effectLst/>
                <a:latin typeface="Calibri" panose="020F0502020204030204" pitchFamily="34" charset="0"/>
                <a:ea typeface="Public Sans"/>
                <a:cs typeface="Public Sans"/>
              </a:rPr>
              <a:t>2. O papel das calculadoras de energia solar</a:t>
            </a:r>
            <a:endParaRPr lang="pt-PT" noProof="1">
              <a:effectLst/>
            </a:endParaRPr>
          </a:p>
          <a:p>
            <a:endParaRPr lang="pt-PT" noProof="1"/>
          </a:p>
        </p:txBody>
      </p:sp>
    </p:spTree>
    <p:extLst>
      <p:ext uri="{BB962C8B-B14F-4D97-AF65-F5344CB8AC3E}">
        <p14:creationId xmlns:p14="http://schemas.microsoft.com/office/powerpoint/2010/main" val="4138451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3C3F21F-17A9-D5DD-17E0-1E59178B1B16}"/>
              </a:ext>
            </a:extLst>
          </p:cNvPr>
          <p:cNvSpPr>
            <a:spLocks noGrp="1"/>
          </p:cNvSpPr>
          <p:nvPr>
            <p:ph type="title" idx="4294967295"/>
          </p:nvPr>
        </p:nvSpPr>
        <p:spPr>
          <a:xfrm flipV="1">
            <a:off x="1082040" y="-812800"/>
            <a:ext cx="45719" cy="121285"/>
          </a:xfrm>
          <a:prstGeom prst="rect">
            <a:avLst/>
          </a:prstGeom>
        </p:spPr>
        <p:txBody>
          <a:bodyPr/>
          <a:lstStyle/>
          <a:p>
            <a:r>
              <a:rPr lang="pt-PT" noProof="1"/>
              <a:t>Ferramentas: </a:t>
            </a:r>
            <a:r>
              <a:rPr lang="pt-PT" baseline="0" noProof="1"/>
              <a:t>Calculadoras de energia</a:t>
            </a:r>
            <a:endParaRPr lang="pt-PT" noProof="1"/>
          </a:p>
        </p:txBody>
      </p:sp>
      <p:graphicFrame>
        <p:nvGraphicFramePr>
          <p:cNvPr id="2" name="Table 1" descr="Uma tabela com quatro linhas e quatro colunas. As colunas têm os seguintes títulos: Ferramenta; Serviços; Benefícios para uma comunidade energética; Como esta ferramenta pode apoiar uma comunidade energética? Como cada célula contém vários pontos, cada célula numa linha será numerada de 1 a 4.&#13;&#10;A primeira linha de dados é a seguinte: 1. Sistema de Informação Geográfica Fotovoltaica (PVGIS) (mundial). 2. Simulação do desempenho fotovoltaico, análise de dados de irradiação, opções de configuração flexíveis. 3. Estimativas precisas do rendimento energético, avaliação de custos, análise personalizável. 4. Conceção informada do sistema, planeamento financeiro, comparação de cenários.&#13;&#10;A segunda linha de dados diz: 1. Calculadora PVWatts da NREL (mundial). 2. Estimativa da produção de energia, informações abrangentes do sistema, entradas detalhadas do sistema. 3. Ampla aplicabilidade, dados confiáveis sobre recursos solares, facilidade de uso. 4. Tomada de decisão baseada em dados, análise de desempenho, interface acessível.&#13;&#10;A terceira linha de dados diz: 1. Calculadora Solar EnergySage (EUA). 2. Estimativa personalizada de poupança solar, Entrada interativa do utilizador. 3. Análise personalizada de poupança, Estimativa transparente de poupança de custos, Acesso a orçamentos de instaladores. 4. Decisões de investimento informadas, Simplifica dados complexos, Facilita licitações competitivas.&#13;&#10;">
            <a:extLst>
              <a:ext uri="{FF2B5EF4-FFF2-40B4-BE49-F238E27FC236}">
                <a16:creationId xmlns:a16="http://schemas.microsoft.com/office/drawing/2014/main" id="{BE41309E-BA3C-A152-20FB-C8F5D1991A42}"/>
              </a:ext>
            </a:extLst>
          </p:cNvPr>
          <p:cNvGraphicFramePr>
            <a:graphicFrameLocks noGrp="1"/>
          </p:cNvGraphicFramePr>
          <p:nvPr>
            <p:extLst>
              <p:ext uri="{D42A27DB-BD31-4B8C-83A1-F6EECF244321}">
                <p14:modId xmlns:p14="http://schemas.microsoft.com/office/powerpoint/2010/main" val="714308742"/>
              </p:ext>
            </p:extLst>
          </p:nvPr>
        </p:nvGraphicFramePr>
        <p:xfrm>
          <a:off x="314960" y="243841"/>
          <a:ext cx="11715686" cy="6614160"/>
        </p:xfrm>
        <a:graphic>
          <a:graphicData uri="http://schemas.openxmlformats.org/drawingml/2006/table">
            <a:tbl>
              <a:tblPr firstRow="1" firstCol="1" bandRow="1">
                <a:tableStyleId>{3B4B98B0-60AC-42C2-AFA5-B58CD77FA1E5}</a:tableStyleId>
              </a:tblPr>
              <a:tblGrid>
                <a:gridCol w="1893146">
                  <a:extLst>
                    <a:ext uri="{9D8B030D-6E8A-4147-A177-3AD203B41FA5}">
                      <a16:colId xmlns:a16="http://schemas.microsoft.com/office/drawing/2014/main" val="1956655456"/>
                    </a:ext>
                  </a:extLst>
                </a:gridCol>
                <a:gridCol w="2942613">
                  <a:extLst>
                    <a:ext uri="{9D8B030D-6E8A-4147-A177-3AD203B41FA5}">
                      <a16:colId xmlns:a16="http://schemas.microsoft.com/office/drawing/2014/main" val="3114145817"/>
                    </a:ext>
                  </a:extLst>
                </a:gridCol>
                <a:gridCol w="3492214">
                  <a:extLst>
                    <a:ext uri="{9D8B030D-6E8A-4147-A177-3AD203B41FA5}">
                      <a16:colId xmlns:a16="http://schemas.microsoft.com/office/drawing/2014/main" val="1035212580"/>
                    </a:ext>
                  </a:extLst>
                </a:gridCol>
                <a:gridCol w="3387713">
                  <a:extLst>
                    <a:ext uri="{9D8B030D-6E8A-4147-A177-3AD203B41FA5}">
                      <a16:colId xmlns:a16="http://schemas.microsoft.com/office/drawing/2014/main" val="1964108697"/>
                    </a:ext>
                  </a:extLst>
                </a:gridCol>
              </a:tblGrid>
              <a:tr h="757891">
                <a:tc>
                  <a:txBody>
                    <a:bodyPr/>
                    <a:lstStyle/>
                    <a:p>
                      <a:pPr algn="ctr" latinLnBrk="0"/>
                      <a:r>
                        <a:rPr lang="en-GB" sz="1600" noProof="0" dirty="0">
                          <a:latin typeface="+mn-lt"/>
                        </a:rPr>
                        <a:t>Ferramenta</a:t>
                      </a:r>
                    </a:p>
                  </a:txBody>
                  <a:tcPr anchor="ctr"/>
                </a:tc>
                <a:tc>
                  <a:txBody>
                    <a:bodyPr/>
                    <a:lstStyle/>
                    <a:p>
                      <a:pPr algn="ctr" latinLnBrk="0"/>
                      <a:r>
                        <a:rPr lang="en-GB" sz="1600" noProof="0" dirty="0">
                          <a:latin typeface="+mn-lt"/>
                        </a:rPr>
                        <a:t>Serviços</a:t>
                      </a:r>
                    </a:p>
                  </a:txBody>
                  <a:tcPr anchor="ctr"/>
                </a:tc>
                <a:tc>
                  <a:txBody>
                    <a:bodyPr/>
                    <a:lstStyle/>
                    <a:p>
                      <a:pPr algn="ctr" latinLnBrk="0"/>
                      <a:r>
                        <a:rPr lang="en-GB" sz="1600" noProof="0" dirty="0">
                          <a:latin typeface="+mn-lt"/>
                        </a:rPr>
                        <a:t>Benefícios para uma comunidade energética</a:t>
                      </a:r>
                    </a:p>
                  </a:txBody>
                  <a:tcPr anchor="ctr"/>
                </a:tc>
                <a:tc>
                  <a:txBody>
                    <a:bodyPr/>
                    <a:lstStyle/>
                    <a:p>
                      <a:pPr algn="ctr" latinLnBrk="0"/>
                      <a:r>
                        <a:rPr lang="en-GB" sz="1600" noProof="0" dirty="0">
                          <a:latin typeface="+mn-lt"/>
                        </a:rPr>
                        <a:t>Como é que esta ferramenta pode apoiar uma comunidade energética?</a:t>
                      </a:r>
                    </a:p>
                  </a:txBody>
                  <a:tcPr anchor="ctr"/>
                </a:tc>
                <a:extLst>
                  <a:ext uri="{0D108BD9-81ED-4DB2-BD59-A6C34878D82A}">
                    <a16:rowId xmlns:a16="http://schemas.microsoft.com/office/drawing/2014/main" val="3341151641"/>
                  </a:ext>
                </a:extLst>
              </a:tr>
              <a:tr h="2075961">
                <a:tc>
                  <a:txBody>
                    <a:bodyPr/>
                    <a:lstStyle/>
                    <a:p>
                      <a:pPr marL="0" lvl="0" indent="0" algn="ctr" latinLnBrk="0">
                        <a:lnSpc>
                          <a:spcPct val="100000"/>
                        </a:lnSpc>
                        <a:buNone/>
                      </a:pPr>
                      <a:r>
                        <a:rPr lang="en-GB" sz="1600" b="1" i="0" u="none" strike="noStrike" baseline="0" noProof="0" dirty="0">
                          <a:solidFill>
                            <a:srgbClr val="000000"/>
                          </a:solidFill>
                          <a:latin typeface="+mn-lt"/>
                          <a:hlinkClick r:id="rId3"/>
                        </a:rPr>
                        <a:t>Sistema de Informação Geográfica Fotovoltaica (PVGIS)</a:t>
                      </a:r>
                      <a:endParaRPr lang="en-GB" sz="1600" b="1" i="0" u="none" strike="noStrike" baseline="0" noProof="0" dirty="0">
                        <a:solidFill>
                          <a:srgbClr val="000000"/>
                        </a:solidFill>
                        <a:latin typeface="+mn-lt"/>
                      </a:endParaRPr>
                    </a:p>
                    <a:p>
                      <a:pPr marL="0" lvl="0" indent="0" algn="ctr" latinLnBrk="0">
                        <a:lnSpc>
                          <a:spcPct val="100000"/>
                        </a:lnSpc>
                        <a:buNone/>
                      </a:pPr>
                      <a:r>
                        <a:rPr lang="en-GB" sz="1600" b="1" i="0" u="none" strike="noStrike" baseline="0" noProof="0" dirty="0">
                          <a:solidFill>
                            <a:srgbClr val="000000"/>
                          </a:solidFill>
                          <a:latin typeface="+mn-lt"/>
                        </a:rPr>
                        <a:t>(Mundial)</a:t>
                      </a:r>
                      <a:endParaRPr lang="en-GB" sz="1600" noProof="0" dirty="0">
                        <a:latin typeface="+mn-lt"/>
                      </a:endParaRPr>
                    </a:p>
                  </a:txBody>
                  <a:tcPr anchor="ctr"/>
                </a:tc>
                <a:tc>
                  <a:txBody>
                    <a:bodyPr/>
                    <a:lstStyle/>
                    <a:p>
                      <a:pPr marL="342900" indent="-342900" algn="l" latinLnBrk="0">
                        <a:buFont typeface="Arial"/>
                        <a:buChar char="•"/>
                      </a:pPr>
                      <a:r>
                        <a:rPr lang="en-GB" sz="1600" b="0" i="0" u="none" strike="noStrike" noProof="0" dirty="0">
                          <a:latin typeface="+mn-lt"/>
                        </a:rPr>
                        <a:t>Simulação do desempenho fotovoltaico</a:t>
                      </a:r>
                    </a:p>
                    <a:p>
                      <a:pPr marL="342900" lvl="0" indent="-342900" algn="l" latinLnBrk="0">
                        <a:buFont typeface="Arial"/>
                        <a:buChar char="•"/>
                      </a:pPr>
                      <a:r>
                        <a:rPr lang="en-GB" sz="1600" b="0" i="0" u="none" strike="noStrike" noProof="0" dirty="0">
                          <a:latin typeface="+mn-lt"/>
                        </a:rPr>
                        <a:t>Análise de dados de irradiação</a:t>
                      </a:r>
                    </a:p>
                    <a:p>
                      <a:pPr marL="342900" lvl="0" indent="-342900" algn="l" latinLnBrk="0">
                        <a:buFont typeface="Arial"/>
                        <a:buChar char="•"/>
                      </a:pPr>
                      <a:r>
                        <a:rPr lang="en-GB" sz="1600" b="0" i="0" u="none" strike="noStrike" noProof="0" dirty="0">
                          <a:latin typeface="+mn-lt"/>
                        </a:rPr>
                        <a:t>Opções de configuração flexíveis</a:t>
                      </a:r>
                    </a:p>
                  </a:txBody>
                  <a:tcPr anchor="ctr"/>
                </a:tc>
                <a:tc>
                  <a:txBody>
                    <a:bodyPr/>
                    <a:lstStyle/>
                    <a:p>
                      <a:pPr marL="342900" indent="-342900" algn="l" latinLnBrk="0">
                        <a:buFont typeface="Arial"/>
                        <a:buChar char="•"/>
                      </a:pPr>
                      <a:r>
                        <a:rPr lang="en-GB" sz="1600" b="0" i="0" u="none" strike="noStrike" cap="none" noProof="0" dirty="0">
                          <a:solidFill>
                            <a:srgbClr val="000000"/>
                          </a:solidFill>
                          <a:latin typeface="+mn-lt"/>
                        </a:rPr>
                        <a:t>Estimativas precisas do rendimento energético</a:t>
                      </a:r>
                    </a:p>
                    <a:p>
                      <a:pPr marL="342900" lvl="0" indent="-342900" algn="l" latinLnBrk="0">
                        <a:buFont typeface="Arial"/>
                        <a:buChar char="•"/>
                      </a:pPr>
                      <a:r>
                        <a:rPr lang="en-GB" sz="1600" b="0" i="0" u="none" strike="noStrike" cap="none" noProof="0" dirty="0">
                          <a:solidFill>
                            <a:srgbClr val="000000"/>
                          </a:solidFill>
                          <a:latin typeface="+mn-lt"/>
                        </a:rPr>
                        <a:t>Avaliação de custos</a:t>
                      </a:r>
                    </a:p>
                    <a:p>
                      <a:pPr marL="342900" lvl="0" indent="-342900" algn="l" latinLnBrk="0">
                        <a:buFont typeface="Arial"/>
                        <a:buChar char="•"/>
                      </a:pPr>
                      <a:r>
                        <a:rPr lang="en-GB" sz="1600" b="0" i="0" u="none" strike="noStrike" cap="none" noProof="0" dirty="0">
                          <a:solidFill>
                            <a:srgbClr val="000000"/>
                          </a:solidFill>
                          <a:latin typeface="+mn-lt"/>
                        </a:rPr>
                        <a:t>Análise personalizável</a:t>
                      </a:r>
                    </a:p>
                  </a:txBody>
                  <a:tcPr anchor="ctr"/>
                </a:tc>
                <a:tc>
                  <a:txBody>
                    <a:bodyPr/>
                    <a:lstStyle/>
                    <a:p>
                      <a:pPr marL="342900" indent="-342900" algn="l" latinLnBrk="0">
                        <a:buFont typeface="Arial"/>
                        <a:buChar char="•"/>
                      </a:pPr>
                      <a:r>
                        <a:rPr lang="en-GB" sz="1600" b="0" i="0" u="none" strike="noStrike" cap="none" noProof="0" dirty="0">
                          <a:solidFill>
                            <a:srgbClr val="000000"/>
                          </a:solidFill>
                          <a:latin typeface="+mn-lt"/>
                        </a:rPr>
                        <a:t>Concepção informada do sistema</a:t>
                      </a:r>
                    </a:p>
                    <a:p>
                      <a:pPr marL="342900" lvl="0" indent="-342900" algn="l" latinLnBrk="0">
                        <a:buFont typeface="Arial"/>
                        <a:buChar char="•"/>
                      </a:pPr>
                      <a:r>
                        <a:rPr lang="en-GB" sz="1600" b="0" i="0" u="none" strike="noStrike" cap="none" noProof="0" dirty="0">
                          <a:solidFill>
                            <a:srgbClr val="000000"/>
                          </a:solidFill>
                          <a:latin typeface="+mn-lt"/>
                        </a:rPr>
                        <a:t>Planeamento financeiro</a:t>
                      </a:r>
                    </a:p>
                    <a:p>
                      <a:pPr marL="342900" lvl="0" indent="-342900" algn="l" latinLnBrk="0">
                        <a:buFont typeface="Arial"/>
                        <a:buChar char="•"/>
                      </a:pPr>
                      <a:r>
                        <a:rPr lang="en-GB" sz="1600" b="0" i="0" u="none" strike="noStrike" cap="none" noProof="0" dirty="0">
                          <a:solidFill>
                            <a:srgbClr val="000000"/>
                          </a:solidFill>
                          <a:latin typeface="+mn-lt"/>
                        </a:rPr>
                        <a:t>Comparação de cenários</a:t>
                      </a:r>
                    </a:p>
                  </a:txBody>
                  <a:tcPr anchor="ctr"/>
                </a:tc>
                <a:extLst>
                  <a:ext uri="{0D108BD9-81ED-4DB2-BD59-A6C34878D82A}">
                    <a16:rowId xmlns:a16="http://schemas.microsoft.com/office/drawing/2014/main" val="4057794235"/>
                  </a:ext>
                </a:extLst>
              </a:tr>
              <a:tr h="1890154">
                <a:tc>
                  <a:txBody>
                    <a:bodyPr/>
                    <a:lstStyle/>
                    <a:p>
                      <a:pPr lvl="0" algn="ctr" latinLnBrk="0">
                        <a:buNone/>
                      </a:pPr>
                      <a:r>
                        <a:rPr lang="en-GB" sz="1600" b="1" i="0" u="none" strike="noStrike" noProof="0" dirty="0">
                          <a:latin typeface="+mn-lt"/>
                          <a:hlinkClick r:id="rId4"/>
                        </a:rPr>
                        <a:t>Calculadora PVWatts do NREL </a:t>
                      </a:r>
                      <a:r>
                        <a:rPr lang="en-GB" sz="1600" b="1" i="0" u="none" strike="noStrike" noProof="0" dirty="0">
                          <a:latin typeface="+mn-lt"/>
                        </a:rPr>
                        <a:t>(mundial)</a:t>
                      </a:r>
                      <a:endParaRPr lang="en-GB" sz="1600" b="1" noProof="0" dirty="0">
                        <a:latin typeface="+mn-lt"/>
                      </a:endParaRPr>
                    </a:p>
                  </a:txBody>
                  <a:tcPr anchor="ctr"/>
                </a:tc>
                <a:tc>
                  <a:txBody>
                    <a:bodyPr/>
                    <a:lstStyle/>
                    <a:p>
                      <a:pPr marL="342900" lvl="0" indent="-342900" algn="l" latinLnBrk="0">
                        <a:buFont typeface="Arial" panose="020B0604020202020204" pitchFamily="34" charset="0"/>
                        <a:buChar char="•"/>
                      </a:pPr>
                      <a:r>
                        <a:rPr lang="en-GB" sz="1600" b="0" i="0" u="none" strike="noStrike" cap="none" noProof="0" dirty="0">
                          <a:solidFill>
                            <a:srgbClr val="000000"/>
                          </a:solidFill>
                          <a:latin typeface="+mn-lt"/>
                        </a:rPr>
                        <a:t>Estimativa da produção de energia</a:t>
                      </a:r>
                    </a:p>
                    <a:p>
                      <a:pPr marL="342900" lvl="0" indent="-342900" algn="l" latinLnBrk="0">
                        <a:buFont typeface="Arial" panose="020B0604020202020204" pitchFamily="34" charset="0"/>
                        <a:buChar char="•"/>
                      </a:pPr>
                      <a:r>
                        <a:rPr lang="en-GB" sz="1600" b="0" i="0" u="none" strike="noStrike" cap="none" noProof="0" dirty="0">
                          <a:solidFill>
                            <a:srgbClr val="000000"/>
                          </a:solidFill>
                          <a:latin typeface="+mn-lt"/>
                        </a:rPr>
                        <a:t>Informações abrangentes sobre o sistema</a:t>
                      </a:r>
                    </a:p>
                    <a:p>
                      <a:pPr marL="342900" lvl="0" indent="-342900" algn="l" latinLnBrk="0">
                        <a:buFont typeface="Arial" panose="020B0604020202020204" pitchFamily="34" charset="0"/>
                        <a:buChar char="•"/>
                      </a:pPr>
                      <a:r>
                        <a:rPr lang="en-GB" sz="1600" b="0" i="0" u="none" strike="noStrike" cap="none" noProof="0" dirty="0">
                          <a:solidFill>
                            <a:srgbClr val="000000"/>
                          </a:solidFill>
                          <a:latin typeface="+mn-lt"/>
                        </a:rPr>
                        <a:t>Entradas detalhadas do sistema</a:t>
                      </a:r>
                    </a:p>
                  </a:txBody>
                  <a:tcPr anchor="ctr"/>
                </a:tc>
                <a:tc>
                  <a:txBody>
                    <a:bodyPr/>
                    <a:lstStyle/>
                    <a:p>
                      <a:pPr marL="342900" indent="-342900" algn="l" latinLnBrk="0">
                        <a:buFont typeface="Arial"/>
                        <a:buChar char="•"/>
                      </a:pPr>
                      <a:r>
                        <a:rPr lang="en-GB" sz="1600" b="0" i="0" u="none" strike="noStrike" cap="none" noProof="0" dirty="0">
                          <a:solidFill>
                            <a:srgbClr val="000000"/>
                          </a:solidFill>
                          <a:latin typeface="+mn-lt"/>
                        </a:rPr>
                        <a:t>Ampla aplicabilidade</a:t>
                      </a:r>
                    </a:p>
                    <a:p>
                      <a:pPr marL="342900" lvl="0" indent="-342900" algn="l" latinLnBrk="0">
                        <a:buFont typeface="Arial"/>
                        <a:buChar char="•"/>
                      </a:pPr>
                      <a:r>
                        <a:rPr lang="en-GB" sz="1600" b="0" i="0" u="none" strike="noStrike" cap="none" noProof="0" dirty="0">
                          <a:solidFill>
                            <a:srgbClr val="000000"/>
                          </a:solidFill>
                          <a:latin typeface="+mn-lt"/>
                        </a:rPr>
                        <a:t>Dados fiáveis sobre recursos solares</a:t>
                      </a:r>
                    </a:p>
                    <a:p>
                      <a:pPr marL="342900" lvl="0" indent="-342900" algn="l" latinLnBrk="0">
                        <a:buFont typeface="Arial"/>
                        <a:buChar char="•"/>
                      </a:pPr>
                      <a:r>
                        <a:rPr lang="en-GB" sz="1600" b="0" i="0" u="none" strike="noStrike" cap="none" noProof="0" dirty="0">
                          <a:solidFill>
                            <a:srgbClr val="000000"/>
                          </a:solidFill>
                          <a:latin typeface="+mn-lt"/>
                        </a:rPr>
                        <a:t>Facilidade de utilização</a:t>
                      </a:r>
                    </a:p>
                  </a:txBody>
                  <a:tcPr anchor="ctr"/>
                </a:tc>
                <a:tc>
                  <a:txBody>
                    <a:bodyPr/>
                    <a:lstStyle/>
                    <a:p>
                      <a:pPr marL="342900" indent="-342900" algn="l" latinLnBrk="0">
                        <a:buFont typeface="Arial"/>
                        <a:buChar char="•"/>
                      </a:pPr>
                      <a:r>
                        <a:rPr lang="en-GB" sz="1600" b="0" i="0" u="none" strike="noStrike" cap="none" noProof="0" dirty="0">
                          <a:solidFill>
                            <a:srgbClr val="000000"/>
                          </a:solidFill>
                          <a:latin typeface="+mn-lt"/>
                        </a:rPr>
                        <a:t>Tomada de decisões baseada em dados</a:t>
                      </a:r>
                    </a:p>
                    <a:p>
                      <a:pPr marL="342900" lvl="0" indent="-342900" algn="l" latinLnBrk="0">
                        <a:buFont typeface="Arial"/>
                        <a:buChar char="•"/>
                      </a:pPr>
                      <a:r>
                        <a:rPr lang="en-GB" sz="1600" b="0" i="0" u="none" strike="noStrike" cap="none" noProof="0" dirty="0">
                          <a:solidFill>
                            <a:srgbClr val="000000"/>
                          </a:solidFill>
                          <a:latin typeface="+mn-lt"/>
                        </a:rPr>
                        <a:t>Análise de desempenho</a:t>
                      </a:r>
                    </a:p>
                    <a:p>
                      <a:pPr marL="342900" lvl="0" indent="-342900" algn="l" latinLnBrk="0">
                        <a:buFont typeface="Arial"/>
                        <a:buChar char="•"/>
                      </a:pPr>
                      <a:r>
                        <a:rPr lang="en-GB" sz="1600" b="0" i="0" u="none" strike="noStrike" cap="none" noProof="0" dirty="0">
                          <a:solidFill>
                            <a:srgbClr val="000000"/>
                          </a:solidFill>
                          <a:latin typeface="+mn-lt"/>
                        </a:rPr>
                        <a:t>Interface acessível</a:t>
                      </a:r>
                    </a:p>
                  </a:txBody>
                  <a:tcPr anchor="ctr"/>
                </a:tc>
                <a:extLst>
                  <a:ext uri="{0D108BD9-81ED-4DB2-BD59-A6C34878D82A}">
                    <a16:rowId xmlns:a16="http://schemas.microsoft.com/office/drawing/2014/main" val="192137070"/>
                  </a:ext>
                </a:extLst>
              </a:tr>
              <a:tr h="1890154">
                <a:tc>
                  <a:txBody>
                    <a:bodyPr/>
                    <a:lstStyle/>
                    <a:p>
                      <a:pPr algn="ctr" latinLnBrk="0"/>
                      <a:r>
                        <a:rPr lang="en-GB" sz="1600" noProof="0" dirty="0">
                          <a:latin typeface="+mn-lt"/>
                          <a:hlinkClick r:id="rId5"/>
                        </a:rPr>
                        <a:t>Calculadora Solar EnergySage </a:t>
                      </a:r>
                      <a:endParaRPr lang="en-GB" sz="1600" noProof="0" dirty="0">
                        <a:latin typeface="+mn-lt"/>
                      </a:endParaRPr>
                    </a:p>
                    <a:p>
                      <a:pPr algn="ctr" latinLnBrk="0"/>
                      <a:r>
                        <a:rPr lang="en-GB" sz="1600" noProof="0" dirty="0">
                          <a:latin typeface="+mn-lt"/>
                        </a:rPr>
                        <a:t>(EUA)</a:t>
                      </a:r>
                    </a:p>
                  </a:txBody>
                  <a:tcPr anchor="ctr"/>
                </a:tc>
                <a:tc>
                  <a:txBody>
                    <a:bodyPr/>
                    <a:lstStyle/>
                    <a:p>
                      <a:pPr marL="342900" indent="-342900" algn="l" latinLnBrk="0">
                        <a:buFont typeface="Arial"/>
                        <a:buChar char="•"/>
                      </a:pPr>
                      <a:r>
                        <a:rPr lang="en-GB" sz="1600" b="0" i="0" u="none" strike="noStrike" cap="none" noProof="0" dirty="0">
                          <a:solidFill>
                            <a:srgbClr val="000000"/>
                          </a:solidFill>
                          <a:latin typeface="+mn-lt"/>
                        </a:rPr>
                        <a:t>Estimativa personalizada de poupança solar</a:t>
                      </a:r>
                    </a:p>
                    <a:p>
                      <a:pPr marL="342900" lvl="0" indent="-342900" algn="l" latinLnBrk="0">
                        <a:buFont typeface="Arial"/>
                        <a:buChar char="•"/>
                      </a:pPr>
                      <a:r>
                        <a:rPr lang="en-GB" sz="1600" b="0" i="0" u="none" strike="noStrike" cap="none" noProof="0" dirty="0">
                          <a:solidFill>
                            <a:srgbClr val="000000"/>
                          </a:solidFill>
                          <a:latin typeface="+mn-lt"/>
                        </a:rPr>
                        <a:t>Entrada interativa do utilizador</a:t>
                      </a:r>
                    </a:p>
                    <a:p>
                      <a:pPr marL="342900" lvl="0" indent="-342900" algn="l" latinLnBrk="0">
                        <a:buFont typeface="Arial"/>
                        <a:buChar char="•"/>
                      </a:pPr>
                      <a:endParaRPr lang="en-GB" sz="1600" b="0" i="0" u="none" strike="noStrike" cap="none" noProof="0" dirty="0">
                        <a:solidFill>
                          <a:srgbClr val="000000"/>
                        </a:solidFill>
                        <a:latin typeface="+mn-lt"/>
                      </a:endParaRPr>
                    </a:p>
                  </a:txBody>
                  <a:tcPr anchor="ctr"/>
                </a:tc>
                <a:tc>
                  <a:txBody>
                    <a:bodyPr/>
                    <a:lstStyle/>
                    <a:p>
                      <a:pPr marL="342900" indent="-342900" algn="l" latinLnBrk="0">
                        <a:buFont typeface="Arial"/>
                        <a:buChar char="•"/>
                      </a:pPr>
                      <a:r>
                        <a:rPr lang="en-GB" sz="1600" b="0" i="0" u="none" strike="noStrike" cap="none" noProof="0" dirty="0">
                          <a:solidFill>
                            <a:srgbClr val="000000"/>
                          </a:solidFill>
                          <a:latin typeface="+mn-lt"/>
                        </a:rPr>
                        <a:t>Análise personalizada de poupança</a:t>
                      </a:r>
                    </a:p>
                    <a:p>
                      <a:pPr marL="342900" lvl="0" indent="-342900" algn="l" latinLnBrk="0">
                        <a:buFont typeface="Arial"/>
                        <a:buChar char="•"/>
                      </a:pPr>
                      <a:r>
                        <a:rPr lang="en-GB" sz="1600" b="0" i="0" u="none" strike="noStrike" cap="none" noProof="0" dirty="0">
                          <a:solidFill>
                            <a:srgbClr val="000000"/>
                          </a:solidFill>
                          <a:latin typeface="+mn-lt"/>
                        </a:rPr>
                        <a:t>Estimativa transparente de poupança de custos</a:t>
                      </a:r>
                    </a:p>
                    <a:p>
                      <a:pPr marL="342900" lvl="0" indent="-342900" algn="l" latinLnBrk="0">
                        <a:buFont typeface="Arial"/>
                        <a:buChar char="•"/>
                      </a:pPr>
                      <a:r>
                        <a:rPr lang="en-GB" sz="1600" b="0" i="0" u="none" strike="noStrike" cap="none" noProof="0" dirty="0">
                          <a:solidFill>
                            <a:srgbClr val="000000"/>
                          </a:solidFill>
                          <a:latin typeface="+mn-lt"/>
                        </a:rPr>
                        <a:t>Acesso a orçamentos de instaladores</a:t>
                      </a:r>
                    </a:p>
                  </a:txBody>
                  <a:tcPr anchor="ctr"/>
                </a:tc>
                <a:tc>
                  <a:txBody>
                    <a:bodyPr/>
                    <a:lstStyle/>
                    <a:p>
                      <a:pPr marL="342900" indent="-342900" algn="l" latinLnBrk="0">
                        <a:buFont typeface="Arial"/>
                        <a:buChar char="•"/>
                      </a:pPr>
                      <a:r>
                        <a:rPr lang="en-GB" sz="1600" b="0" i="0" u="none" strike="noStrike" cap="none" noProof="0" dirty="0">
                          <a:solidFill>
                            <a:srgbClr val="000000"/>
                          </a:solidFill>
                          <a:latin typeface="+mn-lt"/>
                        </a:rPr>
                        <a:t>Decisões de investimento informadas</a:t>
                      </a:r>
                    </a:p>
                    <a:p>
                      <a:pPr marL="342900" lvl="0" indent="-342900" algn="l" latinLnBrk="0">
                        <a:buFont typeface="Arial"/>
                        <a:buChar char="•"/>
                      </a:pPr>
                      <a:r>
                        <a:rPr lang="en-GB" sz="1600" b="0" i="0" u="none" strike="noStrike" cap="none" noProof="0" dirty="0">
                          <a:solidFill>
                            <a:srgbClr val="000000"/>
                          </a:solidFill>
                          <a:latin typeface="+mn-lt"/>
                        </a:rPr>
                        <a:t>Simplifica dados complexos</a:t>
                      </a:r>
                    </a:p>
                    <a:p>
                      <a:pPr marL="342900" lvl="0" indent="-342900" algn="l" latinLnBrk="0">
                        <a:buFont typeface="Arial"/>
                        <a:buChar char="•"/>
                      </a:pPr>
                      <a:r>
                        <a:rPr lang="en-GB" sz="1600" b="0" i="0" u="none" strike="noStrike" cap="none" noProof="0" dirty="0">
                          <a:solidFill>
                            <a:srgbClr val="000000"/>
                          </a:solidFill>
                          <a:latin typeface="+mn-lt"/>
                        </a:rPr>
                        <a:t>Facilita licitações competitivas</a:t>
                      </a:r>
                    </a:p>
                  </a:txBody>
                  <a:tcPr anchor="ctr"/>
                </a:tc>
                <a:extLst>
                  <a:ext uri="{0D108BD9-81ED-4DB2-BD59-A6C34878D82A}">
                    <a16:rowId xmlns:a16="http://schemas.microsoft.com/office/drawing/2014/main" val="353600444"/>
                  </a:ext>
                </a:extLst>
              </a:tr>
            </a:tbl>
          </a:graphicData>
        </a:graphic>
      </p:graphicFrame>
    </p:spTree>
    <p:extLst>
      <p:ext uri="{BB962C8B-B14F-4D97-AF65-F5344CB8AC3E}">
        <p14:creationId xmlns:p14="http://schemas.microsoft.com/office/powerpoint/2010/main" val="1019797494"/>
      </p:ext>
    </p:extLst>
  </p:cSld>
  <p:clrMapOvr>
    <a:masterClrMapping/>
  </p:clrMapOvr>
</p:sld>
</file>

<file path=ppt/theme/theme1.xml><?xml version="1.0" encoding="utf-8"?>
<a:theme xmlns:a="http://schemas.openxmlformats.org/drawingml/2006/main" name="Every1 slide master">
  <a:themeElements>
    <a:clrScheme name="0E3AF0">
      <a:dk1>
        <a:srgbClr val="231F20"/>
      </a:dk1>
      <a:lt1>
        <a:srgbClr val="FFFFFF"/>
      </a:lt1>
      <a:dk2>
        <a:srgbClr val="0E3AF0"/>
      </a:dk2>
      <a:lt2>
        <a:srgbClr val="D3D3D3"/>
      </a:lt2>
      <a:accent1>
        <a:srgbClr val="BDF03A"/>
      </a:accent1>
      <a:accent2>
        <a:srgbClr val="0E3AF0"/>
      </a:accent2>
      <a:accent3>
        <a:srgbClr val="A5A5A5"/>
      </a:accent3>
      <a:accent4>
        <a:srgbClr val="808080"/>
      </a:accent4>
      <a:accent5>
        <a:srgbClr val="0E3AF0"/>
      </a:accent5>
      <a:accent6>
        <a:srgbClr val="70AD47"/>
      </a:accent6>
      <a:hlink>
        <a:srgbClr val="0563C1"/>
      </a:hlink>
      <a:folHlink>
        <a:srgbClr val="954F72"/>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2838" cap="flat">
          <a:noFill/>
          <a:prstDash val="solid"/>
          <a:miter/>
        </a:ln>
        <a:effectLst/>
      </a:spPr>
      <a:bodyPr rtlCol="0" anchor="ctr"/>
      <a:lstStyle>
        <a:defPPr algn="ctr">
          <a:defRPr sz="2800" dirty="0" smtClean="0">
            <a:solidFill>
              <a:srgbClr val="1A194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9c2b11d-9272-4eed-95ac-95725493c81f" xsi:nil="true"/>
    <lcf76f155ced4ddcb4097134ff3c332f xmlns="c67c0ac7-78b5-4864-aca3-db9996adcf66">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FC0EDCDBA201B409A2395B9861151A1" ma:contentTypeVersion="15" ma:contentTypeDescription="Een nieuw document maken." ma:contentTypeScope="" ma:versionID="50c7f522389424b49c6918a8f642ccca">
  <xsd:schema xmlns:xsd="http://www.w3.org/2001/XMLSchema" xmlns:xs="http://www.w3.org/2001/XMLSchema" xmlns:p="http://schemas.microsoft.com/office/2006/metadata/properties" xmlns:ns2="c67c0ac7-78b5-4864-aca3-db9996adcf66" xmlns:ns3="59c2b11d-9272-4eed-95ac-95725493c81f" targetNamespace="http://schemas.microsoft.com/office/2006/metadata/properties" ma:root="true" ma:fieldsID="bb5fd8cc14943147fc1cd49a2979817f" ns2:_="" ns3:_="">
    <xsd:import namespace="c67c0ac7-78b5-4864-aca3-db9996adcf66"/>
    <xsd:import namespace="59c2b11d-9272-4eed-95ac-95725493c81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7c0ac7-78b5-4864-aca3-db9996adcf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59249fec-8619-4602-8705-1823ced1ad95" ma:termSetId="09814cd3-568e-fe90-9814-8d621ff8fb84" ma:anchorId="fba54fb3-c3e1-fe81-a776-ca4b69148c4d" ma:open="true" ma:isKeyword="false">
      <xsd:complexType>
        <xsd:sequence>
          <xsd:element ref="pc:Terms" minOccurs="0" maxOccurs="1"/>
        </xsd:sequence>
      </xsd:complexType>
    </xsd:element>
    <xsd:element name="MediaServiceLocation" ma:index="15" nillable="true" ma:displayName="Location" ma:indexed="true"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9c2b11d-9272-4eed-95ac-95725493c81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08e361e-f706-48d1-9f52-00535f2db59c}" ma:internalName="TaxCatchAll" ma:showField="CatchAllData" ma:web="59c2b11d-9272-4eed-95ac-95725493c81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3CA0DD0-504F-4EB9-B60E-59D0E157F7B9}">
  <ds:schemaRefs>
    <ds:schemaRef ds:uri="577805d4-8e47-4788-b8ec-5b1290b6ebfb"/>
    <ds:schemaRef ds:uri="59c2b11d-9272-4eed-95ac-95725493c81f"/>
    <ds:schemaRef ds:uri="75a85b04-3e87-4e6d-8e61-343b36998706"/>
    <ds:schemaRef ds:uri="c67c0ac7-78b5-4864-aca3-db9996adcf6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f45ef3b6-e1f8-4ba6-89ba-26b48c006428"/>
    <ds:schemaRef ds:uri="7b26517a-e12b-4b49-bcfd-51642f3fdde0"/>
  </ds:schemaRefs>
</ds:datastoreItem>
</file>

<file path=customXml/itemProps2.xml><?xml version="1.0" encoding="utf-8"?>
<ds:datastoreItem xmlns:ds="http://schemas.openxmlformats.org/officeDocument/2006/customXml" ds:itemID="{8E6AE6B3-87F4-48E6-A83B-45DB12459D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7c0ac7-78b5-4864-aca3-db9996adcf66"/>
    <ds:schemaRef ds:uri="59c2b11d-9272-4eed-95ac-95725493c8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E3774D8-BCA8-4A02-93E0-3307429344A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372</TotalTime>
  <Words>3921</Words>
  <Application>Microsoft Macintosh PowerPoint</Application>
  <PresentationFormat>Widescreen</PresentationFormat>
  <Paragraphs>360</Paragraphs>
  <Slides>26</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맑은 고딕</vt:lpstr>
      <vt:lpstr>Arial</vt:lpstr>
      <vt:lpstr>Arial,Sans-Serif</vt:lpstr>
      <vt:lpstr>Calibri</vt:lpstr>
      <vt:lpstr>Public Sans</vt:lpstr>
      <vt:lpstr>Every1 slide master</vt:lpstr>
      <vt:lpstr>Comunidades Energéticas: Noções básicas de TI</vt:lpstr>
      <vt:lpstr>Introdução</vt:lpstr>
      <vt:lpstr>Esta apresentação</vt:lpstr>
      <vt:lpstr>Sete perguntas para as comunidades energéticas: noções básicas de TI </vt:lpstr>
      <vt:lpstr>1. O papel da infraestrutura de TI nas comunidades energéticas - Introdução</vt:lpstr>
      <vt:lpstr>1. O papel da infraestrutura de TI nas comunidades energéticas  </vt:lpstr>
      <vt:lpstr>2. O papel das calculadoras de energia solar - Introdução </vt:lpstr>
      <vt:lpstr>2. O papel das calculadoras de energia solar </vt:lpstr>
      <vt:lpstr>Ferramentas: Calculadoras de energia</vt:lpstr>
      <vt:lpstr>3. O papel das ferramentas digitais de gestão de energia: Flexibilidade - Introdução </vt:lpstr>
      <vt:lpstr>3. O papel das ferramentas digitais de gestão de energia: flexibilidade </vt:lpstr>
      <vt:lpstr>Ferramentas: gestão digital de energia</vt:lpstr>
      <vt:lpstr>4. O papel das calculadoras de renovação e energia solar - Introdução </vt:lpstr>
      <vt:lpstr>4. O papel da renovação e das calculadoras solares </vt:lpstr>
      <vt:lpstr>Ferramentas: calculadoras de renovação e energia solar</vt:lpstr>
      <vt:lpstr>5. Plataformas digitais: partilha de energia  - Introdução </vt:lpstr>
      <vt:lpstr>5. Plataformas digitais: partilha de energia   </vt:lpstr>
      <vt:lpstr>Ferramentas: Partilha de energia</vt:lpstr>
      <vt:lpstr>6. Gestão energética e comunidades energéticas: Tornando-se social - Introdução </vt:lpstr>
      <vt:lpstr>6. Gestão energética e comunidades energéticas: tornando-se social    </vt:lpstr>
      <vt:lpstr>Ferramentas: Tornando-se social </vt:lpstr>
      <vt:lpstr>7. Escolher ferramentas de TI para a sua comunidade energética: avaliação - introdução   </vt:lpstr>
      <vt:lpstr>7. Escolher ferramentas de TI para a sua comunidade energética: avaliação   </vt:lpstr>
      <vt:lpstr>Próximos passos </vt:lpstr>
      <vt:lpstr>Agradecimentos </vt:lpstr>
      <vt:lpstr>Obrigado!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Beck.Pitt</cp:lastModifiedBy>
  <cp:revision>55</cp:revision>
  <cp:lastPrinted>2025-03-21T11:31:47Z</cp:lastPrinted>
  <dcterms:created xsi:type="dcterms:W3CDTF">2019-04-06T05:20:47Z</dcterms:created>
  <dcterms:modified xsi:type="dcterms:W3CDTF">2026-03-13T18:11:21Z</dcterms:modified>
  <cp:category/>
</cp:coreProperties>
</file>