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16"/>
  </p:notesMasterIdLst>
  <p:sldIdLst>
    <p:sldId id="2141411786" r:id="rId6"/>
    <p:sldId id="295" r:id="rId7"/>
    <p:sldId id="308" r:id="rId8"/>
    <p:sldId id="313" r:id="rId9"/>
    <p:sldId id="312" r:id="rId10"/>
    <p:sldId id="311" r:id="rId11"/>
    <p:sldId id="310" r:id="rId12"/>
    <p:sldId id="309" r:id="rId13"/>
    <p:sldId id="260"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wVNtox+6xkRWjGBIrMNsQ==" hashData="90hM29U5B01TXc/QVoUbq4ctsG+T3nePWcJ9Fte4VG4HSBeTsPiGzwFsW5BM5eeLiPiwf/c9vo95eW50y325H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CACB0-18DF-4AA4-8305-471BA07735A8}" v="5" dt="2023-10-23T22:47:50.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093" autoAdjust="0"/>
  </p:normalViewPr>
  <p:slideViewPr>
    <p:cSldViewPr snapToGrid="0">
      <p:cViewPr varScale="1">
        <p:scale>
          <a:sx n="81" d="100"/>
          <a:sy n="81" d="100"/>
        </p:scale>
        <p:origin x="1638" y="84"/>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7F2CACB0-18DF-4AA4-8305-471BA07735A8}"/>
    <pc:docChg chg="custSel addSld modSld modMainMaster">
      <pc:chgData name="Jairo Quiros" userId="c6e0c9a6bf53ef3c" providerId="LiveId" clId="{7F2CACB0-18DF-4AA4-8305-471BA07735A8}" dt="2023-10-23T22:47:50.010" v="49"/>
      <pc:docMkLst>
        <pc:docMk/>
      </pc:docMkLst>
      <pc:sldChg chg="addSp delSp modSp add mod">
        <pc:chgData name="Jairo Quiros" userId="c6e0c9a6bf53ef3c" providerId="LiveId" clId="{7F2CACB0-18DF-4AA4-8305-471BA07735A8}" dt="2023-10-23T22:46:53.331" v="47"/>
        <pc:sldMkLst>
          <pc:docMk/>
          <pc:sldMk cId="996270381" sldId="2141411756"/>
        </pc:sldMkLst>
        <pc:spChg chg="mod">
          <ac:chgData name="Jairo Quiros" userId="c6e0c9a6bf53ef3c" providerId="LiveId" clId="{7F2CACB0-18DF-4AA4-8305-471BA07735A8}" dt="2023-10-22T09:43:55.335" v="15" actId="20577"/>
          <ac:spMkLst>
            <pc:docMk/>
            <pc:sldMk cId="996270381" sldId="2141411756"/>
            <ac:spMk id="2" creationId="{5D3F1E9C-79C5-E84E-B08F-06797F27B6F6}"/>
          </ac:spMkLst>
        </pc:spChg>
        <pc:spChg chg="mod">
          <ac:chgData name="Jairo Quiros" userId="c6e0c9a6bf53ef3c" providerId="LiveId" clId="{7F2CACB0-18DF-4AA4-8305-471BA07735A8}" dt="2023-10-22T09:43:49.355" v="1" actId="27636"/>
          <ac:spMkLst>
            <pc:docMk/>
            <pc:sldMk cId="996270381" sldId="2141411756"/>
            <ac:spMk id="6" creationId="{8EF35676-49DE-E547-B19F-0A8B69E1FA3A}"/>
          </ac:spMkLst>
        </pc:spChg>
        <pc:picChg chg="add mod">
          <ac:chgData name="Jairo Quiros" userId="c6e0c9a6bf53ef3c" providerId="LiveId" clId="{7F2CACB0-18DF-4AA4-8305-471BA07735A8}" dt="2023-10-23T22:46:53.331" v="47"/>
          <ac:picMkLst>
            <pc:docMk/>
            <pc:sldMk cId="996270381" sldId="2141411756"/>
            <ac:picMk id="3" creationId="{14EA7A3D-E4AC-5597-7A3D-985A7EF101A0}"/>
          </ac:picMkLst>
        </pc:picChg>
        <pc:picChg chg="del">
          <ac:chgData name="Jairo Quiros" userId="c6e0c9a6bf53ef3c" providerId="LiveId" clId="{7F2CACB0-18DF-4AA4-8305-471BA07735A8}" dt="2023-10-23T22:46:37.667" v="44" actId="478"/>
          <ac:picMkLst>
            <pc:docMk/>
            <pc:sldMk cId="996270381" sldId="2141411756"/>
            <ac:picMk id="5" creationId="{AD590227-F5B1-B5CC-CE5F-EDA473ED96F5}"/>
          </ac:picMkLst>
        </pc:picChg>
      </pc:sldChg>
      <pc:sldChg chg="addSp delSp modSp add mod">
        <pc:chgData name="Jairo Quiros" userId="c6e0c9a6bf53ef3c" providerId="LiveId" clId="{7F2CACB0-18DF-4AA4-8305-471BA07735A8}" dt="2023-10-23T22:46:45.197" v="46"/>
        <pc:sldMkLst>
          <pc:docMk/>
          <pc:sldMk cId="640759335" sldId="2141411777"/>
        </pc:sldMkLst>
        <pc:spChg chg="mod">
          <ac:chgData name="Jairo Quiros" userId="c6e0c9a6bf53ef3c" providerId="LiveId" clId="{7F2CACB0-18DF-4AA4-8305-471BA07735A8}" dt="2023-10-22T09:44:23.501" v="43" actId="20577"/>
          <ac:spMkLst>
            <pc:docMk/>
            <pc:sldMk cId="640759335" sldId="2141411777"/>
            <ac:spMk id="6" creationId="{F86BE729-03A1-22F5-69BF-1FBAEEBA5FAA}"/>
          </ac:spMkLst>
        </pc:spChg>
        <pc:spChg chg="mod">
          <ac:chgData name="Jairo Quiros" userId="c6e0c9a6bf53ef3c" providerId="LiveId" clId="{7F2CACB0-18DF-4AA4-8305-471BA07735A8}" dt="2023-10-22T09:44:17.298" v="29" actId="20577"/>
          <ac:spMkLst>
            <pc:docMk/>
            <pc:sldMk cId="640759335" sldId="2141411777"/>
            <ac:spMk id="11" creationId="{56DFC90C-9B82-4072-7343-C9FBE935593D}"/>
          </ac:spMkLst>
        </pc:spChg>
        <pc:picChg chg="add mod">
          <ac:chgData name="Jairo Quiros" userId="c6e0c9a6bf53ef3c" providerId="LiveId" clId="{7F2CACB0-18DF-4AA4-8305-471BA07735A8}" dt="2023-10-23T22:46:45.197" v="46"/>
          <ac:picMkLst>
            <pc:docMk/>
            <pc:sldMk cId="640759335" sldId="2141411777"/>
            <ac:picMk id="9" creationId="{2F09BB7C-5E69-B98F-29F5-6CE90336FA67}"/>
          </ac:picMkLst>
        </pc:picChg>
        <pc:picChg chg="del">
          <ac:chgData name="Jairo Quiros" userId="c6e0c9a6bf53ef3c" providerId="LiveId" clId="{7F2CACB0-18DF-4AA4-8305-471BA07735A8}" dt="2023-10-23T22:46:44.867" v="45" actId="478"/>
          <ac:picMkLst>
            <pc:docMk/>
            <pc:sldMk cId="640759335" sldId="2141411777"/>
            <ac:picMk id="12" creationId="{585DF062-A72D-369E-DA6E-1A9081F592F6}"/>
          </ac:picMkLst>
        </pc:picChg>
      </pc:sldChg>
      <pc:sldMasterChg chg="modSldLayout">
        <pc:chgData name="Jairo Quiros" userId="c6e0c9a6bf53ef3c" providerId="LiveId" clId="{7F2CACB0-18DF-4AA4-8305-471BA07735A8}" dt="2023-10-23T22:47:50.010" v="49"/>
        <pc:sldMasterMkLst>
          <pc:docMk/>
          <pc:sldMasterMk cId="928407379" sldId="2147483660"/>
        </pc:sldMasterMkLst>
        <pc:sldLayoutChg chg="addSp delSp modSp mod">
          <pc:chgData name="Jairo Quiros" userId="c6e0c9a6bf53ef3c" providerId="LiveId" clId="{7F2CACB0-18DF-4AA4-8305-471BA07735A8}" dt="2023-10-23T22:47:50.010" v="49"/>
          <pc:sldLayoutMkLst>
            <pc:docMk/>
            <pc:sldMasterMk cId="928407379" sldId="2147483660"/>
            <pc:sldLayoutMk cId="1710917808" sldId="2147483662"/>
          </pc:sldLayoutMkLst>
          <pc:spChg chg="del">
            <ac:chgData name="Jairo Quiros" userId="c6e0c9a6bf53ef3c" providerId="LiveId" clId="{7F2CACB0-18DF-4AA4-8305-471BA07735A8}" dt="2023-10-23T22:47:05.921" v="48" actId="478"/>
            <ac:spMkLst>
              <pc:docMk/>
              <pc:sldMasterMk cId="928407379" sldId="2147483660"/>
              <pc:sldLayoutMk cId="1710917808" sldId="2147483662"/>
              <ac:spMk id="2" creationId="{35E4B0DE-EE44-08A6-0FF5-1CA221EE6C69}"/>
            </ac:spMkLst>
          </pc:spChg>
          <pc:grpChg chg="add mod">
            <ac:chgData name="Jairo Quiros" userId="c6e0c9a6bf53ef3c" providerId="LiveId" clId="{7F2CACB0-18DF-4AA4-8305-471BA07735A8}" dt="2023-10-23T22:47:50.010" v="49"/>
            <ac:grpSpMkLst>
              <pc:docMk/>
              <pc:sldMasterMk cId="928407379" sldId="2147483660"/>
              <pc:sldLayoutMk cId="1710917808" sldId="2147483662"/>
              <ac:grpSpMk id="6" creationId="{7D5A54BE-AE13-954C-EEAC-23BDB0069E7B}"/>
            </ac:grpSpMkLst>
          </pc:grpChg>
          <pc:picChg chg="del">
            <ac:chgData name="Jairo Quiros" userId="c6e0c9a6bf53ef3c" providerId="LiveId" clId="{7F2CACB0-18DF-4AA4-8305-471BA07735A8}" dt="2023-10-23T22:47:05.921" v="48" actId="478"/>
            <ac:picMkLst>
              <pc:docMk/>
              <pc:sldMasterMk cId="928407379" sldId="2147483660"/>
              <pc:sldLayoutMk cId="1710917808" sldId="2147483662"/>
              <ac:picMk id="3" creationId="{CFF79C88-1CAD-34EF-7B1C-C1E7587D2A00}"/>
            </ac:picMkLst>
          </pc:picChg>
          <pc:picChg chg="del">
            <ac:chgData name="Jairo Quiros" userId="c6e0c9a6bf53ef3c" providerId="LiveId" clId="{7F2CACB0-18DF-4AA4-8305-471BA07735A8}" dt="2023-10-23T22:47:05.921" v="48" actId="478"/>
            <ac:picMkLst>
              <pc:docMk/>
              <pc:sldMasterMk cId="928407379" sldId="2147483660"/>
              <pc:sldLayoutMk cId="1710917808" sldId="2147483662"/>
              <ac:picMk id="4" creationId="{B15F8D50-F370-FDE5-CAC5-437053DAB780}"/>
            </ac:picMkLst>
          </pc:picChg>
          <pc:picChg chg="del">
            <ac:chgData name="Jairo Quiros" userId="c6e0c9a6bf53ef3c" providerId="LiveId" clId="{7F2CACB0-18DF-4AA4-8305-471BA07735A8}" dt="2023-10-23T22:47:05.921" v="48" actId="478"/>
            <ac:picMkLst>
              <pc:docMk/>
              <pc:sldMasterMk cId="928407379" sldId="2147483660"/>
              <pc:sldLayoutMk cId="1710917808" sldId="2147483662"/>
              <ac:picMk id="5" creationId="{B043A1A9-CA32-F2C9-6698-1A420E6BCC88}"/>
            </ac:picMkLst>
          </pc:picChg>
          <pc:picChg chg="mod">
            <ac:chgData name="Jairo Quiros" userId="c6e0c9a6bf53ef3c" providerId="LiveId" clId="{7F2CACB0-18DF-4AA4-8305-471BA07735A8}" dt="2023-10-23T22:47:50.010" v="49"/>
            <ac:picMkLst>
              <pc:docMk/>
              <pc:sldMasterMk cId="928407379" sldId="2147483660"/>
              <pc:sldLayoutMk cId="1710917808" sldId="2147483662"/>
              <ac:picMk id="7" creationId="{16764057-C2B0-9160-4C1E-92D39959310C}"/>
            </ac:picMkLst>
          </pc:picChg>
          <pc:picChg chg="mod">
            <ac:chgData name="Jairo Quiros" userId="c6e0c9a6bf53ef3c" providerId="LiveId" clId="{7F2CACB0-18DF-4AA4-8305-471BA07735A8}" dt="2023-10-23T22:47:50.010" v="49"/>
            <ac:picMkLst>
              <pc:docMk/>
              <pc:sldMasterMk cId="928407379" sldId="2147483660"/>
              <pc:sldLayoutMk cId="1710917808" sldId="2147483662"/>
              <ac:picMk id="8" creationId="{5A105D30-4A07-4324-8400-55B809163158}"/>
            </ac:picMkLst>
          </pc:picChg>
          <pc:picChg chg="add mod">
            <ac:chgData name="Jairo Quiros" userId="c6e0c9a6bf53ef3c" providerId="LiveId" clId="{7F2CACB0-18DF-4AA4-8305-471BA07735A8}" dt="2023-10-23T22:47:50.010" v="49"/>
            <ac:picMkLst>
              <pc:docMk/>
              <pc:sldMasterMk cId="928407379" sldId="2147483660"/>
              <pc:sldLayoutMk cId="1710917808" sldId="2147483662"/>
              <ac:picMk id="10" creationId="{63EB8B22-116A-53BE-2229-D459A1FA7AB5}"/>
            </ac:picMkLst>
          </pc:picChg>
        </pc:sldLayoutChg>
      </pc:sldMasterChg>
    </pc:docChg>
  </pc:docChgLst>
  <pc:docChgLst>
    <pc:chgData name="William Blyth" userId="7c65b6df-e41d-4374-8de4-f12db0c6c4ee" providerId="ADAL" clId="{191F55DD-3024-4615-8806-06038B43AD03}"/>
    <pc:docChg chg="custSel delSld modSld delMainMaster">
      <pc:chgData name="William Blyth" userId="7c65b6df-e41d-4374-8de4-f12db0c6c4ee" providerId="ADAL" clId="{191F55DD-3024-4615-8806-06038B43AD03}" dt="2023-10-04T16:17:47.208" v="51" actId="6549"/>
      <pc:docMkLst>
        <pc:docMk/>
      </pc:docMkLst>
      <pc:sldChg chg="del">
        <pc:chgData name="William Blyth" userId="7c65b6df-e41d-4374-8de4-f12db0c6c4ee" providerId="ADAL" clId="{191F55DD-3024-4615-8806-06038B43AD03}" dt="2023-10-04T16:04:08.362" v="0" actId="47"/>
        <pc:sldMkLst>
          <pc:docMk/>
          <pc:sldMk cId="1434958371" sldId="256"/>
        </pc:sldMkLst>
      </pc:sldChg>
      <pc:sldChg chg="del">
        <pc:chgData name="William Blyth" userId="7c65b6df-e41d-4374-8de4-f12db0c6c4ee" providerId="ADAL" clId="{191F55DD-3024-4615-8806-06038B43AD03}" dt="2023-10-04T16:04:42.059" v="1" actId="2696"/>
        <pc:sldMkLst>
          <pc:docMk/>
          <pc:sldMk cId="3371719293" sldId="262"/>
        </pc:sldMkLst>
      </pc:sldChg>
      <pc:sldChg chg="del">
        <pc:chgData name="William Blyth" userId="7c65b6df-e41d-4374-8de4-f12db0c6c4ee" providerId="ADAL" clId="{191F55DD-3024-4615-8806-06038B43AD03}" dt="2023-10-04T16:04:42.059" v="1" actId="2696"/>
        <pc:sldMkLst>
          <pc:docMk/>
          <pc:sldMk cId="3323965506" sldId="268"/>
        </pc:sldMkLst>
      </pc:sldChg>
      <pc:sldChg chg="modSp mod modNotesTx">
        <pc:chgData name="William Blyth" userId="7c65b6df-e41d-4374-8de4-f12db0c6c4ee" providerId="ADAL" clId="{191F55DD-3024-4615-8806-06038B43AD03}" dt="2023-10-04T16:17:47.208" v="51" actId="6549"/>
        <pc:sldMkLst>
          <pc:docMk/>
          <pc:sldMk cId="3899446262" sldId="308"/>
        </pc:sldMkLst>
        <pc:spChg chg="mod">
          <ac:chgData name="William Blyth" userId="7c65b6df-e41d-4374-8de4-f12db0c6c4ee" providerId="ADAL" clId="{191F55DD-3024-4615-8806-06038B43AD03}" dt="2023-10-04T16:05:23.102" v="2" actId="20577"/>
          <ac:spMkLst>
            <pc:docMk/>
            <pc:sldMk cId="3899446262" sldId="308"/>
            <ac:spMk id="2" creationId="{DAD4F0FD-BBCA-9B7B-CCF9-C5A6DC7A4041}"/>
          </ac:spMkLst>
        </pc:spChg>
        <pc:spChg chg="mod">
          <ac:chgData name="William Blyth" userId="7c65b6df-e41d-4374-8de4-f12db0c6c4ee" providerId="ADAL" clId="{191F55DD-3024-4615-8806-06038B43AD03}" dt="2023-10-04T16:17:47.208" v="51" actId="6549"/>
          <ac:spMkLst>
            <pc:docMk/>
            <pc:sldMk cId="3899446262" sldId="308"/>
            <ac:spMk id="3" creationId="{2D9AEF45-BF9F-398E-7517-91285C132819}"/>
          </ac:spMkLst>
        </pc:spChg>
      </pc:sldChg>
      <pc:sldMasterChg chg="del delSldLayout">
        <pc:chgData name="William Blyth" userId="7c65b6df-e41d-4374-8de4-f12db0c6c4ee" providerId="ADAL" clId="{191F55DD-3024-4615-8806-06038B43AD03}" dt="2023-10-04T16:04:08.362" v="0" actId="47"/>
        <pc:sldMasterMkLst>
          <pc:docMk/>
          <pc:sldMasterMk cId="24094109" sldId="2147483648"/>
        </pc:sldMasterMkLst>
        <pc:sldLayoutChg chg="del">
          <pc:chgData name="William Blyth" userId="7c65b6df-e41d-4374-8de4-f12db0c6c4ee" providerId="ADAL" clId="{191F55DD-3024-4615-8806-06038B43AD03}" dt="2023-10-04T16:04:08.362" v="0" actId="47"/>
          <pc:sldLayoutMkLst>
            <pc:docMk/>
            <pc:sldMasterMk cId="24094109" sldId="2147483648"/>
            <pc:sldLayoutMk cId="948469714" sldId="2147483649"/>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420133520" sldId="2147483650"/>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2118065753" sldId="2147483651"/>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2291572102" sldId="2147483652"/>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2553377830" sldId="2147483653"/>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1763566798" sldId="2147483654"/>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679471836" sldId="2147483655"/>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1625010481" sldId="2147483656"/>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1137591098" sldId="2147483657"/>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3438618878" sldId="2147483658"/>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334012063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0FE13-1D01-4EC0-920F-7745158423E7}"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568E-E9AA-40C5-9B02-80D72309A6C7}" type="slidenum">
              <a:rPr lang="en-GB" smtClean="0"/>
              <a:t>‹#›</a:t>
            </a:fld>
            <a:endParaRPr lang="en-GB"/>
          </a:p>
        </p:txBody>
      </p:sp>
    </p:spTree>
    <p:extLst>
      <p:ext uri="{BB962C8B-B14F-4D97-AF65-F5344CB8AC3E}">
        <p14:creationId xmlns:p14="http://schemas.microsoft.com/office/powerpoint/2010/main" val="22272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b="0" i="0" u="none" strike="noStrike"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84568E-E9AA-40C5-9B02-80D72309A6C7}" type="slidenum">
              <a:rPr lang="en-GB" smtClean="0"/>
              <a:t>10</a:t>
            </a:fld>
            <a:endParaRPr lang="en-GB"/>
          </a:p>
        </p:txBody>
      </p:sp>
    </p:spTree>
    <p:extLst>
      <p:ext uri="{BB962C8B-B14F-4D97-AF65-F5344CB8AC3E}">
        <p14:creationId xmlns:p14="http://schemas.microsoft.com/office/powerpoint/2010/main" val="117246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62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Following a USD 200k investment in an Long-Term Scenario study, Costa Rica secured USD 2.4bn in climate development finance</a:t>
            </a:r>
          </a:p>
          <a:p>
            <a:pPr marL="171450" indent="-171450">
              <a:buFont typeface="Arial" panose="020B0604020202020204" pitchFamily="34" charset="0"/>
              <a:buChar char="•"/>
            </a:pPr>
            <a:r>
              <a:rPr lang="en-GB" dirty="0"/>
              <a:t>The engagement was short (approximately two years) and carefully crafted to ensure national stakeholder and International Finance Institution (IFI) engagement. </a:t>
            </a:r>
          </a:p>
          <a:p>
            <a:pPr marL="171450" indent="-171450">
              <a:buFont typeface="Arial" panose="020B0604020202020204" pitchFamily="34" charset="0"/>
              <a:buChar char="•"/>
            </a:pPr>
            <a:r>
              <a:rPr lang="en-GB" dirty="0"/>
              <a:t>IFIs and donors stand to expand market opportunities at a relatively low cost with large gains if upstream capacity building and stakeholder engagement is effective. </a:t>
            </a:r>
          </a:p>
          <a:p>
            <a:endParaRPr lang="en-GB" dirty="0"/>
          </a:p>
        </p:txBody>
      </p:sp>
      <p:sp>
        <p:nvSpPr>
          <p:cNvPr id="4" name="Slide Number Placeholder 3"/>
          <p:cNvSpPr>
            <a:spLocks noGrp="1"/>
          </p:cNvSpPr>
          <p:nvPr>
            <p:ph type="sldNum" sz="quarter" idx="5"/>
          </p:nvPr>
        </p:nvSpPr>
        <p:spPr/>
        <p:txBody>
          <a:bodyPr/>
          <a:lstStyle/>
          <a:p>
            <a:fld id="{4284568E-E9AA-40C5-9B02-80D72309A6C7}" type="slidenum">
              <a:rPr lang="en-GB" smtClean="0"/>
              <a:t>3</a:t>
            </a:fld>
            <a:endParaRPr lang="en-GB"/>
          </a:p>
        </p:txBody>
      </p:sp>
    </p:spTree>
    <p:extLst>
      <p:ext uri="{BB962C8B-B14F-4D97-AF65-F5344CB8AC3E}">
        <p14:creationId xmlns:p14="http://schemas.microsoft.com/office/powerpoint/2010/main" val="23051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stage is capacity-building of local national analysts, and co-creation of models and scenarios for national emissions trajectories that can be used for policy formulation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33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work with government line ministries using their key policy documents as points of entry for the analysis to be used for policy-making and setting priorities. These include:</a:t>
            </a:r>
          </a:p>
          <a:p>
            <a:pPr marL="171450" indent="-171450">
              <a:buFont typeface="Arial" panose="020B0604020202020204" pitchFamily="34" charset="0"/>
              <a:buChar char="•"/>
            </a:pPr>
            <a:r>
              <a:rPr lang="en-GB" dirty="0"/>
              <a:t>Long-Term Strategies (LTS)</a:t>
            </a:r>
          </a:p>
          <a:p>
            <a:pPr marL="171450" indent="-171450">
              <a:buFont typeface="Arial" panose="020B0604020202020204" pitchFamily="34" charset="0"/>
              <a:buChar char="•"/>
            </a:pPr>
            <a:r>
              <a:rPr lang="en-GB" dirty="0"/>
              <a:t>Nationally Determined Contributions (NDC)</a:t>
            </a:r>
          </a:p>
          <a:p>
            <a:pPr marL="171450" indent="-171450">
              <a:buFont typeface="Arial" panose="020B0604020202020204" pitchFamily="34" charset="0"/>
              <a:buChar char="•"/>
            </a:pPr>
            <a:r>
              <a:rPr lang="en-GB" dirty="0"/>
              <a:t>Integrated Resource Plan (IRP)</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 analysis can be used to assess cross-sectoral impacts (e.g. energy, transport, water, agriculture) which allows strategies to be integrated across different ministries to support implementation and </a:t>
            </a:r>
            <a:r>
              <a:rPr lang="en-GB" dirty="0" err="1"/>
              <a:t>decion</a:t>
            </a:r>
            <a:r>
              <a:rPr lang="en-GB" dirty="0"/>
              <a:t>-making at the National Development Strategy level.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At this stage, national analysts are undertaking more of the work, and increasingly involving a wider range of stakeholders.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17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analyse the impact and designs for different policy instruments that can be implemented under each of the line ministries. This can include sensitivity analysis for different policy options, including sensitivities to cost and technology assumptions, which helps to inform policy instrument design and how this links to investment options.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2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work much more closely with providers of finance to develop concept notes about potential funding structures for priority projects identified at the planning stage. This requires close coordination with the Finance Ministry, as well as external and local finance partners.  This will include assessment of financing risks and the design of appropriate risk-management structures.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6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stage is to work much more closely with providers of finance to collect the data for prefeasibility studies and concept notes that can inform potential funding structures for priority projects identified at the planning stage. This requires close coordination with the Finance Ministry, as well as external and local finance partners.  This will include assessment of financing risks and the design of appropriate risk-management structures that can be used to inform and accelerate finance mobilisation.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3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46433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10514556"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3657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
        <p:nvSpPr>
          <p:cNvPr id="8" name="Content Placeholder 2">
            <a:extLst>
              <a:ext uri="{FF2B5EF4-FFF2-40B4-BE49-F238E27FC236}">
                <a16:creationId xmlns:a16="http://schemas.microsoft.com/office/drawing/2014/main" id="{30D4DCE5-B2CE-CF4C-84AE-798CC4117199}"/>
              </a:ext>
            </a:extLst>
          </p:cNvPr>
          <p:cNvSpPr>
            <a:spLocks noGrp="1"/>
          </p:cNvSpPr>
          <p:nvPr>
            <p:ph idx="18"/>
          </p:nvPr>
        </p:nvSpPr>
        <p:spPr>
          <a:xfrm>
            <a:off x="6955350" y="997275"/>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401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29496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F66C3642-589F-1749-9ED0-A027E7C79B1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707009"/>
            <a:ext cx="10793690" cy="5090476"/>
          </a:xfrm>
          <a:prstGeom prst="rect">
            <a:avLst/>
          </a:prstGeom>
        </p:spPr>
        <p:txBody>
          <a:bodyPr anchor="ctr">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pic>
        <p:nvPicPr>
          <p:cNvPr id="5" name="Picture 4" descr="Graphical user interface, text&#10;&#10;Description automatically generated">
            <a:extLst>
              <a:ext uri="{FF2B5EF4-FFF2-40B4-BE49-F238E27FC236}">
                <a16:creationId xmlns:a16="http://schemas.microsoft.com/office/drawing/2014/main" id="{9B8D37A3-D7DB-5C4C-9D70-1A96D3BE339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6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pic>
        <p:nvPicPr>
          <p:cNvPr id="8" name="Picture 7" descr="Graphical user interface, sunburst chart&#10;&#10;Description automatically generated">
            <a:extLst>
              <a:ext uri="{FF2B5EF4-FFF2-40B4-BE49-F238E27FC236}">
                <a16:creationId xmlns:a16="http://schemas.microsoft.com/office/drawing/2014/main" id="{5F6E016A-9B51-564A-B6A0-9C0E5CEC0B4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174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pic>
        <p:nvPicPr>
          <p:cNvPr id="8" name="Picture 7" descr="Graphical user interface, sunburst chart&#10;&#10;Description automatically generated">
            <a:extLst>
              <a:ext uri="{FF2B5EF4-FFF2-40B4-BE49-F238E27FC236}">
                <a16:creationId xmlns:a16="http://schemas.microsoft.com/office/drawing/2014/main" id="{5F6E016A-9B51-564A-B6A0-9C0E5CEC0B4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836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55FF5-8597-DC44-821D-CBE3C7150B54}"/>
              </a:ext>
            </a:extLst>
          </p:cNvPr>
          <p:cNvSpPr>
            <a:spLocks noGrp="1"/>
          </p:cNvSpPr>
          <p:nvPr>
            <p:ph sz="half" idx="1"/>
          </p:nvPr>
        </p:nvSpPr>
        <p:spPr>
          <a:xfrm>
            <a:off x="663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75C01-C0E6-8648-8CE8-99FF27A4706F}"/>
              </a:ext>
            </a:extLst>
          </p:cNvPr>
          <p:cNvSpPr>
            <a:spLocks noGrp="1"/>
          </p:cNvSpPr>
          <p:nvPr>
            <p:ph sz="half" idx="2"/>
          </p:nvPr>
        </p:nvSpPr>
        <p:spPr>
          <a:xfrm>
            <a:off x="5997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C55575-8E7E-CD48-B422-8205522E609E}"/>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8" name="Title 7">
            <a:extLst>
              <a:ext uri="{FF2B5EF4-FFF2-40B4-BE49-F238E27FC236}">
                <a16:creationId xmlns:a16="http://schemas.microsoft.com/office/drawing/2014/main" id="{27F0A80F-4ECA-A048-9FF7-59B097E292E5}"/>
              </a:ext>
            </a:extLst>
          </p:cNvPr>
          <p:cNvSpPr>
            <a:spLocks noGrp="1"/>
          </p:cNvSpPr>
          <p:nvPr>
            <p:ph type="title"/>
          </p:nvPr>
        </p:nvSpPr>
        <p:spPr>
          <a:xfrm>
            <a:off x="663574" y="675243"/>
            <a:ext cx="9423105" cy="1325563"/>
          </a:xfrm>
          <a:prstGeom prst="rect">
            <a:avLst/>
          </a:prstGeom>
        </p:spPr>
        <p:txBody>
          <a:bodyPr/>
          <a:lstStyle/>
          <a:p>
            <a:r>
              <a:rPr lang="en-US"/>
              <a:t>Click to edit Master title style</a:t>
            </a:r>
          </a:p>
        </p:txBody>
      </p:sp>
      <p:sp>
        <p:nvSpPr>
          <p:cNvPr id="10" name="Text Placeholder 14">
            <a:extLst>
              <a:ext uri="{FF2B5EF4-FFF2-40B4-BE49-F238E27FC236}">
                <a16:creationId xmlns:a16="http://schemas.microsoft.com/office/drawing/2014/main" id="{79768BD5-1867-7E4C-921C-7C66037209BD}"/>
              </a:ext>
            </a:extLst>
          </p:cNvPr>
          <p:cNvSpPr>
            <a:spLocks noGrp="1"/>
          </p:cNvSpPr>
          <p:nvPr>
            <p:ph type="body" sz="quarter" idx="14" hasCustomPrompt="1"/>
          </p:nvPr>
        </p:nvSpPr>
        <p:spPr>
          <a:xfrm>
            <a:off x="8219441" y="5750351"/>
            <a:ext cx="3508650" cy="641022"/>
          </a:xfrm>
        </p:spPr>
        <p:txBody>
          <a:bodyPr anchor="b">
            <a:normAutofit/>
          </a:bodyPr>
          <a:lstStyle>
            <a:lvl1pPr marL="0" indent="0" algn="r">
              <a:buFontTx/>
              <a:buNone/>
              <a:defRPr sz="1400" b="0" i="1">
                <a:solidFill>
                  <a:schemeClr val="tx1"/>
                </a:solidFill>
                <a:latin typeface="Segoe UI" panose="020B0502040204020203" pitchFamily="34" charset="0"/>
                <a:cs typeface="Segoe UI" panose="020B0502040204020203" pitchFamily="34" charset="0"/>
              </a:defRPr>
            </a:lvl1pPr>
          </a:lstStyle>
          <a:p>
            <a:pPr lvl="0"/>
            <a:r>
              <a:rPr lang="en-GB"/>
              <a:t>Reference: Click to edit reference text styles</a:t>
            </a:r>
            <a:endParaRPr lang="en-US"/>
          </a:p>
        </p:txBody>
      </p:sp>
      <p:sp>
        <p:nvSpPr>
          <p:cNvPr id="9" name="Text Placeholder 4">
            <a:extLst>
              <a:ext uri="{FF2B5EF4-FFF2-40B4-BE49-F238E27FC236}">
                <a16:creationId xmlns:a16="http://schemas.microsoft.com/office/drawing/2014/main" id="{09EF3B0B-1C26-4C47-B617-C92F47DA2402}"/>
              </a:ext>
            </a:extLst>
          </p:cNvPr>
          <p:cNvSpPr>
            <a:spLocks noGrp="1"/>
          </p:cNvSpPr>
          <p:nvPr>
            <p:ph type="body" sz="quarter" idx="17" hasCustomPrompt="1"/>
          </p:nvPr>
        </p:nvSpPr>
        <p:spPr>
          <a:xfrm>
            <a:off x="663575" y="6035355"/>
            <a:ext cx="5181599"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96819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Segoe UI" panose="020B0502040204020203" pitchFamily="34" charset="0"/>
                <a:cs typeface="Segoe UI" panose="020B0502040204020203"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57081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Segoe UI" panose="020B0502040204020203" pitchFamily="34" charset="0"/>
                <a:cs typeface="Segoe UI" panose="020B0502040204020203"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28583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3" name="Picture 12" descr="Graphical user interface, sunburst chart&#10;&#10;Description automatically generated">
            <a:extLst>
              <a:ext uri="{FF2B5EF4-FFF2-40B4-BE49-F238E27FC236}">
                <a16:creationId xmlns:a16="http://schemas.microsoft.com/office/drawing/2014/main" id="{A580B425-8FA5-E445-ACD1-7FD1B22C7CC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41CBE2-982E-0341-B9E9-67324F7C6E6F}"/>
              </a:ext>
            </a:extLst>
          </p:cNvPr>
          <p:cNvSpPr>
            <a:spLocks noGrp="1"/>
          </p:cNvSpPr>
          <p:nvPr>
            <p:ph type="title" hasCustomPrompt="1"/>
          </p:nvPr>
        </p:nvSpPr>
        <p:spPr>
          <a:xfrm>
            <a:off x="663880" y="681037"/>
            <a:ext cx="9601910" cy="1325563"/>
          </a:xfrm>
          <a:prstGeom prst="rect">
            <a:avLst/>
          </a:prstGeom>
        </p:spPr>
        <p:txBody>
          <a:bodyPr/>
          <a:lstStyle/>
          <a:p>
            <a:r>
              <a:rPr lang="en-GB"/>
              <a:t>Lecture (number) References</a:t>
            </a:r>
            <a:endParaRPr lang="en-US"/>
          </a:p>
        </p:txBody>
      </p:sp>
      <p:sp>
        <p:nvSpPr>
          <p:cNvPr id="3" name="Slide Number Placeholder 2">
            <a:extLst>
              <a:ext uri="{FF2B5EF4-FFF2-40B4-BE49-F238E27FC236}">
                <a16:creationId xmlns:a16="http://schemas.microsoft.com/office/drawing/2014/main" id="{A64CFFFB-AA80-6647-AC0E-DC5BDF0C5CCA}"/>
              </a:ext>
            </a:extLst>
          </p:cNvPr>
          <p:cNvSpPr>
            <a:spLocks noGrp="1"/>
          </p:cNvSpPr>
          <p:nvPr>
            <p:ph type="sldNum" sz="quarter" idx="10"/>
          </p:nvPr>
        </p:nvSpPr>
        <p:spPr/>
        <p:txBody>
          <a:bodyPr/>
          <a:lstStyle/>
          <a:p>
            <a:fld id="{709224B1-416C-A648-9EFE-8567A5B13899}" type="slidenum">
              <a:rPr lang="en-US" smtClean="0"/>
              <a:pPr/>
              <a:t>‹#›</a:t>
            </a:fld>
            <a:endParaRPr lang="en-US"/>
          </a:p>
        </p:txBody>
      </p:sp>
      <p:sp>
        <p:nvSpPr>
          <p:cNvPr id="5" name="Text Placeholder 4">
            <a:extLst>
              <a:ext uri="{FF2B5EF4-FFF2-40B4-BE49-F238E27FC236}">
                <a16:creationId xmlns:a16="http://schemas.microsoft.com/office/drawing/2014/main" id="{95CE2775-C52B-0A45-8F6E-1DD96F249C7B}"/>
              </a:ext>
            </a:extLst>
          </p:cNvPr>
          <p:cNvSpPr>
            <a:spLocks noGrp="1"/>
          </p:cNvSpPr>
          <p:nvPr>
            <p:ph type="body" sz="quarter" idx="11" hasCustomPrompt="1"/>
          </p:nvPr>
        </p:nvSpPr>
        <p:spPr>
          <a:xfrm>
            <a:off x="663575" y="2082799"/>
            <a:ext cx="5432425" cy="4006915"/>
          </a:xfrm>
        </p:spPr>
        <p:txBody>
          <a:bodyPr>
            <a:normAutofit/>
          </a:bodyPr>
          <a:lstStyle>
            <a:lvl1pPr marL="342900" indent="-342900">
              <a:buFont typeface="+mj-lt"/>
              <a:buAutoNum type="arabicPeriod"/>
              <a:defRPr sz="1600" b="0" i="0">
                <a:latin typeface="Open Sans" panose="020B0606030504020204" pitchFamily="34" charset="0"/>
                <a:ea typeface="Open Sans" panose="020B0606030504020204" pitchFamily="34" charset="0"/>
                <a:cs typeface="Open Sans" panose="020B0606030504020204" pitchFamily="34" charset="0"/>
              </a:defRPr>
            </a:lvl1pPr>
            <a:lvl2pPr marL="914400" indent="-457200">
              <a:buFont typeface="+mj-lt"/>
              <a:buAutoNum type="arabicPeriod"/>
              <a:defRPr/>
            </a:lvl2pPr>
          </a:lstStyle>
          <a:p>
            <a:pPr lvl="0"/>
            <a:r>
              <a:rPr lang="en-GB"/>
              <a:t>Author 1, A.B.; Author 1, C.D. Title of Article, page range</a:t>
            </a:r>
          </a:p>
          <a:p>
            <a:pPr lvl="0"/>
            <a:r>
              <a:rPr lang="en-GB"/>
              <a:t>Title of Site. Available online: URL (accessed on Day Month Year).</a:t>
            </a:r>
          </a:p>
          <a:p>
            <a:pPr lvl="0"/>
            <a:endParaRPr lang="en-US"/>
          </a:p>
        </p:txBody>
      </p:sp>
      <p:pic>
        <p:nvPicPr>
          <p:cNvPr id="6" name="Picture 5" descr="Graphical user interface, sunburst chart&#10;&#10;Description automatically generated">
            <a:extLst>
              <a:ext uri="{FF2B5EF4-FFF2-40B4-BE49-F238E27FC236}">
                <a16:creationId xmlns:a16="http://schemas.microsoft.com/office/drawing/2014/main" id="{381C1493-16F2-C145-ACBC-58697D9B75A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8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rm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dirty="0"/>
          </a:p>
          <a:p>
            <a:pPr lvl="1"/>
            <a:endParaRPr dirty="0"/>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7D5A54BE-AE13-954C-EEAC-23BDB0069E7B}"/>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16764057-C2B0-9160-4C1E-92D3995931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5A105D30-4A07-4324-8400-55B8091631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3EB8B22-116A-53BE-2229-D459A1FA7AB5}"/>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1710917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FA8AA980-6788-7044-A7B6-90ABD38BBE69}"/>
              </a:ext>
            </a:extLst>
          </p:cNvPr>
          <p:cNvPicPr>
            <a:picLocks noChangeAspect="1"/>
          </p:cNvPicPr>
          <p:nvPr/>
        </p:nvPicPr>
        <p:blipFill>
          <a:blip r:embed="rId2"/>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F7D624E9-DC46-0841-A975-0506A2B3BF04}"/>
              </a:ext>
            </a:extLst>
          </p:cNvPr>
          <p:cNvSpPr>
            <a:spLocks noGrp="1"/>
          </p:cNvSpPr>
          <p:nvPr>
            <p:ph type="sldNum" sz="quarter" idx="12"/>
          </p:nvPr>
        </p:nvSpPr>
        <p:spPr/>
        <p:txBody>
          <a:bodyPr/>
          <a:lstStyle/>
          <a:p>
            <a:fld id="{709224B1-416C-A648-9EFE-8567A5B13899}" type="slidenum">
              <a:rPr lang="en-US" smtClean="0"/>
              <a:t>‹#›</a:t>
            </a:fld>
            <a:endParaRPr lang="en-US"/>
          </a:p>
        </p:txBody>
      </p:sp>
      <p:pic>
        <p:nvPicPr>
          <p:cNvPr id="4" name="Picture 3" descr="Graphical user interface, text&#10;&#10;Description automatically generated">
            <a:extLst>
              <a:ext uri="{FF2B5EF4-FFF2-40B4-BE49-F238E27FC236}">
                <a16:creationId xmlns:a16="http://schemas.microsoft.com/office/drawing/2014/main" id="{60CF72D0-9BE2-4148-B362-CCA6158E25D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536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enter presentation title</a:t>
            </a:r>
            <a:endParaRPr lang="en-US"/>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a:t>Version 1.0</a:t>
            </a:r>
            <a:endParaRPr lang="en-US"/>
          </a:p>
        </p:txBody>
      </p:sp>
    </p:spTree>
    <p:extLst>
      <p:ext uri="{BB962C8B-B14F-4D97-AF65-F5344CB8AC3E}">
        <p14:creationId xmlns:p14="http://schemas.microsoft.com/office/powerpoint/2010/main" val="202405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494972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enter presentation title</a:t>
            </a:r>
            <a:endParaRPr lang="en-US"/>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a:t>Version 1.0</a:t>
            </a:r>
            <a:endParaRPr lang="en-US"/>
          </a:p>
        </p:txBody>
      </p:sp>
    </p:spTree>
    <p:extLst>
      <p:ext uri="{BB962C8B-B14F-4D97-AF65-F5344CB8AC3E}">
        <p14:creationId xmlns:p14="http://schemas.microsoft.com/office/powerpoint/2010/main" val="762396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2712872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F66C3642-589F-1749-9ED0-A027E7C79B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707009"/>
            <a:ext cx="10793690" cy="5090476"/>
          </a:xfrm>
          <a:prstGeom prst="rect">
            <a:avLst/>
          </a:prstGeom>
        </p:spPr>
        <p:txBody>
          <a:bodyPr anchor="ctr">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Tree>
    <p:extLst>
      <p:ext uri="{BB962C8B-B14F-4D97-AF65-F5344CB8AC3E}">
        <p14:creationId xmlns:p14="http://schemas.microsoft.com/office/powerpoint/2010/main" val="38133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spTree>
    <p:extLst>
      <p:ext uri="{BB962C8B-B14F-4D97-AF65-F5344CB8AC3E}">
        <p14:creationId xmlns:p14="http://schemas.microsoft.com/office/powerpoint/2010/main" val="1148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spTree>
    <p:extLst>
      <p:ext uri="{BB962C8B-B14F-4D97-AF65-F5344CB8AC3E}">
        <p14:creationId xmlns:p14="http://schemas.microsoft.com/office/powerpoint/2010/main" val="410299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55FF5-8597-DC44-821D-CBE3C7150B54}"/>
              </a:ext>
            </a:extLst>
          </p:cNvPr>
          <p:cNvSpPr>
            <a:spLocks noGrp="1"/>
          </p:cNvSpPr>
          <p:nvPr>
            <p:ph sz="half" idx="1"/>
          </p:nvPr>
        </p:nvSpPr>
        <p:spPr>
          <a:xfrm>
            <a:off x="663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75C01-C0E6-8648-8CE8-99FF27A4706F}"/>
              </a:ext>
            </a:extLst>
          </p:cNvPr>
          <p:cNvSpPr>
            <a:spLocks noGrp="1"/>
          </p:cNvSpPr>
          <p:nvPr>
            <p:ph sz="half" idx="2"/>
          </p:nvPr>
        </p:nvSpPr>
        <p:spPr>
          <a:xfrm>
            <a:off x="5997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C55575-8E7E-CD48-B422-8205522E609E}"/>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8" name="Title 7">
            <a:extLst>
              <a:ext uri="{FF2B5EF4-FFF2-40B4-BE49-F238E27FC236}">
                <a16:creationId xmlns:a16="http://schemas.microsoft.com/office/drawing/2014/main" id="{27F0A80F-4ECA-A048-9FF7-59B097E292E5}"/>
              </a:ext>
            </a:extLst>
          </p:cNvPr>
          <p:cNvSpPr>
            <a:spLocks noGrp="1"/>
          </p:cNvSpPr>
          <p:nvPr>
            <p:ph type="title"/>
          </p:nvPr>
        </p:nvSpPr>
        <p:spPr>
          <a:xfrm>
            <a:off x="663574" y="675243"/>
            <a:ext cx="9423105" cy="1325563"/>
          </a:xfrm>
          <a:prstGeom prst="rect">
            <a:avLst/>
          </a:prstGeom>
        </p:spPr>
        <p:txBody>
          <a:bodyPr/>
          <a:lstStyle/>
          <a:p>
            <a:r>
              <a:rPr lang="en-US"/>
              <a:t>Click to edit Master title style</a:t>
            </a:r>
          </a:p>
        </p:txBody>
      </p:sp>
      <p:sp>
        <p:nvSpPr>
          <p:cNvPr id="10" name="Text Placeholder 14">
            <a:extLst>
              <a:ext uri="{FF2B5EF4-FFF2-40B4-BE49-F238E27FC236}">
                <a16:creationId xmlns:a16="http://schemas.microsoft.com/office/drawing/2014/main" id="{79768BD5-1867-7E4C-921C-7C66037209BD}"/>
              </a:ext>
            </a:extLst>
          </p:cNvPr>
          <p:cNvSpPr>
            <a:spLocks noGrp="1"/>
          </p:cNvSpPr>
          <p:nvPr>
            <p:ph type="body" sz="quarter" idx="14" hasCustomPrompt="1"/>
          </p:nvPr>
        </p:nvSpPr>
        <p:spPr>
          <a:xfrm>
            <a:off x="8171727" y="5750351"/>
            <a:ext cx="3556364" cy="641022"/>
          </a:xfrm>
        </p:spPr>
        <p:txBody>
          <a:bodyPr anchor="b">
            <a:normAutofit/>
          </a:bodyPr>
          <a:lstStyle>
            <a:lvl1pPr marL="0" indent="0" algn="r">
              <a:buFontTx/>
              <a:buNone/>
              <a:defRPr sz="1400" b="0" i="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Reference: Click to edit reference text styles</a:t>
            </a:r>
            <a:endParaRPr lang="en-US"/>
          </a:p>
        </p:txBody>
      </p:sp>
      <p:sp>
        <p:nvSpPr>
          <p:cNvPr id="9" name="Text Placeholder 4">
            <a:extLst>
              <a:ext uri="{FF2B5EF4-FFF2-40B4-BE49-F238E27FC236}">
                <a16:creationId xmlns:a16="http://schemas.microsoft.com/office/drawing/2014/main" id="{09EF3B0B-1C26-4C47-B617-C92F47DA2402}"/>
              </a:ext>
            </a:extLst>
          </p:cNvPr>
          <p:cNvSpPr>
            <a:spLocks noGrp="1"/>
          </p:cNvSpPr>
          <p:nvPr>
            <p:ph type="body" sz="quarter" idx="17" hasCustomPrompt="1"/>
          </p:nvPr>
        </p:nvSpPr>
        <p:spPr>
          <a:xfrm>
            <a:off x="663575" y="6035355"/>
            <a:ext cx="5181599"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08824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3734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999580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77202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3" name="Picture 12" descr="Graphical user interface, sunburst chart&#10;&#10;Description automatically generated">
            <a:extLst>
              <a:ext uri="{FF2B5EF4-FFF2-40B4-BE49-F238E27FC236}">
                <a16:creationId xmlns:a16="http://schemas.microsoft.com/office/drawing/2014/main" id="{A580B425-8FA5-E445-ACD1-7FD1B22C7C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41CBE2-982E-0341-B9E9-67324F7C6E6F}"/>
              </a:ext>
            </a:extLst>
          </p:cNvPr>
          <p:cNvSpPr>
            <a:spLocks noGrp="1"/>
          </p:cNvSpPr>
          <p:nvPr>
            <p:ph type="title" hasCustomPrompt="1"/>
          </p:nvPr>
        </p:nvSpPr>
        <p:spPr>
          <a:xfrm>
            <a:off x="663880" y="681037"/>
            <a:ext cx="9601910" cy="1325563"/>
          </a:xfrm>
          <a:prstGeom prst="rect">
            <a:avLst/>
          </a:prstGeom>
        </p:spPr>
        <p:txBody>
          <a:bodyPr/>
          <a:lstStyle/>
          <a:p>
            <a:r>
              <a:rPr lang="en-GB"/>
              <a:t>Lecture (number) References</a:t>
            </a:r>
            <a:endParaRPr lang="en-US"/>
          </a:p>
        </p:txBody>
      </p:sp>
      <p:sp>
        <p:nvSpPr>
          <p:cNvPr id="3" name="Slide Number Placeholder 2">
            <a:extLst>
              <a:ext uri="{FF2B5EF4-FFF2-40B4-BE49-F238E27FC236}">
                <a16:creationId xmlns:a16="http://schemas.microsoft.com/office/drawing/2014/main" id="{A64CFFFB-AA80-6647-AC0E-DC5BDF0C5CCA}"/>
              </a:ext>
            </a:extLst>
          </p:cNvPr>
          <p:cNvSpPr>
            <a:spLocks noGrp="1"/>
          </p:cNvSpPr>
          <p:nvPr>
            <p:ph type="sldNum" sz="quarter" idx="10"/>
          </p:nvPr>
        </p:nvSpPr>
        <p:spPr/>
        <p:txBody>
          <a:bodyPr/>
          <a:lstStyle/>
          <a:p>
            <a:fld id="{709224B1-416C-A648-9EFE-8567A5B13899}" type="slidenum">
              <a:rPr lang="en-US" smtClean="0"/>
              <a:pPr/>
              <a:t>‹#›</a:t>
            </a:fld>
            <a:endParaRPr lang="en-US"/>
          </a:p>
        </p:txBody>
      </p:sp>
      <p:sp>
        <p:nvSpPr>
          <p:cNvPr id="5" name="Text Placeholder 4">
            <a:extLst>
              <a:ext uri="{FF2B5EF4-FFF2-40B4-BE49-F238E27FC236}">
                <a16:creationId xmlns:a16="http://schemas.microsoft.com/office/drawing/2014/main" id="{95CE2775-C52B-0A45-8F6E-1DD96F249C7B}"/>
              </a:ext>
            </a:extLst>
          </p:cNvPr>
          <p:cNvSpPr>
            <a:spLocks noGrp="1"/>
          </p:cNvSpPr>
          <p:nvPr>
            <p:ph type="body" sz="quarter" idx="11" hasCustomPrompt="1"/>
          </p:nvPr>
        </p:nvSpPr>
        <p:spPr>
          <a:xfrm>
            <a:off x="663575" y="2082799"/>
            <a:ext cx="5432425" cy="4006915"/>
          </a:xfrm>
        </p:spPr>
        <p:txBody>
          <a:bodyPr>
            <a:normAutofit/>
          </a:bodyPr>
          <a:lstStyle>
            <a:lvl1pPr marL="342900" indent="-342900">
              <a:buFont typeface="+mj-lt"/>
              <a:buAutoNum type="arabicPeriod"/>
              <a:defRPr sz="1600" b="0" i="0">
                <a:latin typeface="Open Sans" panose="020B0606030504020204" pitchFamily="34" charset="0"/>
                <a:ea typeface="Open Sans" panose="020B0606030504020204" pitchFamily="34" charset="0"/>
                <a:cs typeface="Open Sans" panose="020B0606030504020204" pitchFamily="34" charset="0"/>
              </a:defRPr>
            </a:lvl1pPr>
            <a:lvl2pPr marL="914400" indent="-457200">
              <a:buFont typeface="+mj-lt"/>
              <a:buAutoNum type="arabicPeriod"/>
              <a:defRPr/>
            </a:lvl2pPr>
          </a:lstStyle>
          <a:p>
            <a:pPr lvl="0"/>
            <a:r>
              <a:rPr lang="en-GB"/>
              <a:t>Author 1, A.B.; Author 1, C.D. Title of Article, page range</a:t>
            </a:r>
          </a:p>
          <a:p>
            <a:pPr lvl="0"/>
            <a:r>
              <a:rPr lang="en-GB"/>
              <a:t>Title of Site. Available online: URL (accessed on Day Month Year).</a:t>
            </a:r>
          </a:p>
          <a:p>
            <a:pPr lvl="0"/>
            <a:endParaRPr lang="en-US"/>
          </a:p>
        </p:txBody>
      </p:sp>
    </p:spTree>
    <p:extLst>
      <p:ext uri="{BB962C8B-B14F-4D97-AF65-F5344CB8AC3E}">
        <p14:creationId xmlns:p14="http://schemas.microsoft.com/office/powerpoint/2010/main" val="2515535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FA8AA980-6788-7044-A7B6-90ABD38BBE6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F7D624E9-DC46-0841-A975-0506A2B3BF04}"/>
              </a:ext>
            </a:extLst>
          </p:cNvPr>
          <p:cNvSpPr>
            <a:spLocks noGrp="1"/>
          </p:cNvSpPr>
          <p:nvPr>
            <p:ph type="sldNum" sz="quarter" idx="12"/>
          </p:nvPr>
        </p:nvSpPr>
        <p:spPr/>
        <p:txBody>
          <a:bodyPr/>
          <a:lstStyle/>
          <a:p>
            <a:fld id="{709224B1-416C-A648-9EFE-8567A5B13899}" type="slidenum">
              <a:rPr lang="en-US" smtClean="0"/>
              <a:t>‹#›</a:t>
            </a:fld>
            <a:endParaRPr lang="en-US"/>
          </a:p>
        </p:txBody>
      </p:sp>
    </p:spTree>
    <p:extLst>
      <p:ext uri="{BB962C8B-B14F-4D97-AF65-F5344CB8AC3E}">
        <p14:creationId xmlns:p14="http://schemas.microsoft.com/office/powerpoint/2010/main" val="941462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4BCF90-A274-1140-A76F-8B28AA71CF85}"/>
              </a:ext>
            </a:extLst>
          </p:cNvPr>
          <p:cNvSpPr>
            <a:spLocks noGrp="1"/>
          </p:cNvSpPr>
          <p:nvPr>
            <p:ph type="sldNum" sz="quarter" idx="10"/>
          </p:nvPr>
        </p:nvSpPr>
        <p:spPr/>
        <p:txBody>
          <a:bodyPr/>
          <a:lstStyle/>
          <a:p>
            <a:fld id="{709224B1-416C-A648-9EFE-8567A5B13899}" type="slidenum">
              <a:rPr lang="en-US" smtClean="0"/>
              <a:pPr/>
              <a:t>‹#›</a:t>
            </a:fld>
            <a:endParaRPr lang="en-US"/>
          </a:p>
        </p:txBody>
      </p:sp>
      <p:pic>
        <p:nvPicPr>
          <p:cNvPr id="5" name="Picture 4">
            <a:extLst>
              <a:ext uri="{FF2B5EF4-FFF2-40B4-BE49-F238E27FC236}">
                <a16:creationId xmlns:a16="http://schemas.microsoft.com/office/drawing/2014/main" id="{6CB391E1-78D2-AC42-820A-92442439CAD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94716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F114-9F46-40D4-8957-F576A18461D4}"/>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FAFDB2A-E168-4DAA-9D7A-D923F5D43E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CE22303-1B3A-46D1-8EE9-10F87F00CE75}"/>
              </a:ext>
            </a:extLst>
          </p:cNvPr>
          <p:cNvSpPr>
            <a:spLocks noGrp="1"/>
          </p:cNvSpPr>
          <p:nvPr>
            <p:ph type="dt" sz="half" idx="10"/>
          </p:nvPr>
        </p:nvSpPr>
        <p:spPr/>
        <p:txBody>
          <a:bodyPr/>
          <a:lstStyle/>
          <a:p>
            <a:fld id="{71536654-34D1-4971-A416-128728BD3C17}" type="datetime1">
              <a:rPr lang="LID4096" smtClean="0"/>
              <a:t>11/02/2024</a:t>
            </a:fld>
            <a:endParaRPr lang="LID4096"/>
          </a:p>
        </p:txBody>
      </p:sp>
      <p:sp>
        <p:nvSpPr>
          <p:cNvPr id="5" name="Footer Placeholder 4">
            <a:extLst>
              <a:ext uri="{FF2B5EF4-FFF2-40B4-BE49-F238E27FC236}">
                <a16:creationId xmlns:a16="http://schemas.microsoft.com/office/drawing/2014/main" id="{27ADA9A6-1A96-4FE3-A061-51B643572451}"/>
              </a:ext>
            </a:extLst>
          </p:cNvPr>
          <p:cNvSpPr>
            <a:spLocks noGrp="1"/>
          </p:cNvSpPr>
          <p:nvPr>
            <p:ph type="ftr" sz="quarter" idx="11"/>
          </p:nvPr>
        </p:nvSpPr>
        <p:spPr/>
        <p:txBody>
          <a:bodyPr/>
          <a:lstStyle/>
          <a:p>
            <a:r>
              <a:rPr lang="en-US"/>
              <a:t>Introduction to Lao PDR</a:t>
            </a:r>
            <a:endParaRPr lang="LID4096"/>
          </a:p>
        </p:txBody>
      </p:sp>
      <p:sp>
        <p:nvSpPr>
          <p:cNvPr id="6" name="Slide Number Placeholder 5">
            <a:extLst>
              <a:ext uri="{FF2B5EF4-FFF2-40B4-BE49-F238E27FC236}">
                <a16:creationId xmlns:a16="http://schemas.microsoft.com/office/drawing/2014/main" id="{A28F39FC-2445-4D83-93E8-EC5200B02EF7}"/>
              </a:ext>
            </a:extLst>
          </p:cNvPr>
          <p:cNvSpPr>
            <a:spLocks noGrp="1"/>
          </p:cNvSpPr>
          <p:nvPr>
            <p:ph type="sldNum" sz="quarter" idx="12"/>
          </p:nvPr>
        </p:nvSpPr>
        <p:spPr/>
        <p:txBody>
          <a:bodyPr/>
          <a:lstStyle/>
          <a:p>
            <a:fld id="{E0AB6F0E-6B21-4E3E-B769-79F833A88BC8}" type="slidenum">
              <a:rPr lang="LID4096" smtClean="0"/>
              <a:t>‹#›</a:t>
            </a:fld>
            <a:endParaRPr lang="LID4096"/>
          </a:p>
        </p:txBody>
      </p:sp>
    </p:spTree>
    <p:extLst>
      <p:ext uri="{BB962C8B-B14F-4D97-AF65-F5344CB8AC3E}">
        <p14:creationId xmlns:p14="http://schemas.microsoft.com/office/powerpoint/2010/main" val="1332742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8CBA-4079-4D69-AFA9-23148231FC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4A2A3507-DAC7-48DF-8665-18B219D24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1435533E-3B57-4A50-8E20-3C230CE74F6F}"/>
              </a:ext>
            </a:extLst>
          </p:cNvPr>
          <p:cNvSpPr>
            <a:spLocks noGrp="1"/>
          </p:cNvSpPr>
          <p:nvPr>
            <p:ph type="dt" sz="half" idx="10"/>
          </p:nvPr>
        </p:nvSpPr>
        <p:spPr/>
        <p:txBody>
          <a:bodyPr/>
          <a:lstStyle/>
          <a:p>
            <a:fld id="{CDEFCE72-B040-48EE-8496-11B0AAC63764}" type="datetime1">
              <a:rPr lang="LID4096" smtClean="0"/>
              <a:t>11/02/2024</a:t>
            </a:fld>
            <a:endParaRPr lang="LID4096"/>
          </a:p>
        </p:txBody>
      </p:sp>
      <p:sp>
        <p:nvSpPr>
          <p:cNvPr id="5" name="Footer Placeholder 4">
            <a:extLst>
              <a:ext uri="{FF2B5EF4-FFF2-40B4-BE49-F238E27FC236}">
                <a16:creationId xmlns:a16="http://schemas.microsoft.com/office/drawing/2014/main" id="{9C4B27BA-1985-498B-92CB-16C84C5A1047}"/>
              </a:ext>
            </a:extLst>
          </p:cNvPr>
          <p:cNvSpPr>
            <a:spLocks noGrp="1"/>
          </p:cNvSpPr>
          <p:nvPr>
            <p:ph type="ftr" sz="quarter" idx="11"/>
          </p:nvPr>
        </p:nvSpPr>
        <p:spPr/>
        <p:txBody>
          <a:bodyPr/>
          <a:lstStyle/>
          <a:p>
            <a:r>
              <a:rPr lang="en-US"/>
              <a:t>Introduction to Lao PDR</a:t>
            </a:r>
            <a:endParaRPr lang="LID4096"/>
          </a:p>
        </p:txBody>
      </p:sp>
      <p:sp>
        <p:nvSpPr>
          <p:cNvPr id="6" name="Slide Number Placeholder 5">
            <a:extLst>
              <a:ext uri="{FF2B5EF4-FFF2-40B4-BE49-F238E27FC236}">
                <a16:creationId xmlns:a16="http://schemas.microsoft.com/office/drawing/2014/main" id="{1CCAC4DA-445E-432F-9C5F-293B52197248}"/>
              </a:ext>
            </a:extLst>
          </p:cNvPr>
          <p:cNvSpPr>
            <a:spLocks noGrp="1"/>
          </p:cNvSpPr>
          <p:nvPr>
            <p:ph type="sldNum" sz="quarter" idx="12"/>
          </p:nvPr>
        </p:nvSpPr>
        <p:spPr/>
        <p:txBody>
          <a:bodyPr/>
          <a:lstStyle/>
          <a:p>
            <a:fld id="{E0AB6F0E-6B21-4E3E-B769-79F833A88BC8}" type="slidenum">
              <a:rPr lang="LID4096" smtClean="0"/>
              <a:t>‹#›</a:t>
            </a:fld>
            <a:endParaRPr lang="LID4096"/>
          </a:p>
        </p:txBody>
      </p:sp>
    </p:spTree>
    <p:extLst>
      <p:ext uri="{BB962C8B-B14F-4D97-AF65-F5344CB8AC3E}">
        <p14:creationId xmlns:p14="http://schemas.microsoft.com/office/powerpoint/2010/main" val="2205301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10_Title and Content">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605265" y="188671"/>
            <a:ext cx="94572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C8102E"/>
              </a:buClr>
              <a:buSzPts val="3300"/>
              <a:buFont typeface="Open Sans"/>
              <a:buNone/>
              <a:defRPr>
                <a:solidFill>
                  <a:srgbClr val="C810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8"/>
          <p:cNvSpPr txBox="1">
            <a:spLocks noGrp="1"/>
          </p:cNvSpPr>
          <p:nvPr>
            <p:ph type="body" idx="1"/>
          </p:nvPr>
        </p:nvSpPr>
        <p:spPr>
          <a:xfrm>
            <a:off x="663880" y="2090579"/>
            <a:ext cx="10514800" cy="3422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200"/>
              </a:spcBef>
              <a:spcAft>
                <a:spcPts val="0"/>
              </a:spcAft>
              <a:buClr>
                <a:schemeClr val="dk1"/>
              </a:buClr>
              <a:buSzPts val="1500"/>
              <a:buFont typeface="Open Sans SemiBold"/>
              <a:buNone/>
              <a:defRPr sz="2000" b="1"/>
            </a:lvl1pPr>
            <a:lvl2pPr marL="1219170" lvl="1" indent="-431789" algn="l" rtl="0">
              <a:lnSpc>
                <a:spcPct val="90000"/>
              </a:lnSpc>
              <a:spcBef>
                <a:spcPts val="533"/>
              </a:spcBef>
              <a:spcAft>
                <a:spcPts val="0"/>
              </a:spcAft>
              <a:buClr>
                <a:schemeClr val="dk1"/>
              </a:buClr>
              <a:buSzPts val="1500"/>
              <a:buChar char="•"/>
              <a:defRPr sz="2000"/>
            </a:lvl2pPr>
            <a:lvl3pPr marL="1828754" lvl="2" indent="-406390" algn="l" rtl="0">
              <a:lnSpc>
                <a:spcPct val="90000"/>
              </a:lnSpc>
              <a:spcBef>
                <a:spcPts val="533"/>
              </a:spcBef>
              <a:spcAft>
                <a:spcPts val="0"/>
              </a:spcAft>
              <a:buClr>
                <a:schemeClr val="dk1"/>
              </a:buClr>
              <a:buSzPts val="1200"/>
              <a:buChar char="•"/>
              <a:defRPr sz="1600"/>
            </a:lvl3pPr>
            <a:lvl4pPr marL="2438339" lvl="3" indent="-406390" algn="l" rtl="0">
              <a:lnSpc>
                <a:spcPct val="90000"/>
              </a:lnSpc>
              <a:spcBef>
                <a:spcPts val="533"/>
              </a:spcBef>
              <a:spcAft>
                <a:spcPts val="0"/>
              </a:spcAft>
              <a:buClr>
                <a:schemeClr val="dk1"/>
              </a:buClr>
              <a:buSzPts val="1200"/>
              <a:buChar char="•"/>
              <a:defRPr sz="1600"/>
            </a:lvl4pPr>
            <a:lvl5pPr marL="3047924" lvl="4" indent="-406390" algn="l" rtl="0">
              <a:lnSpc>
                <a:spcPct val="90000"/>
              </a:lnSpc>
              <a:spcBef>
                <a:spcPts val="533"/>
              </a:spcBef>
              <a:spcAft>
                <a:spcPts val="0"/>
              </a:spcAft>
              <a:buClr>
                <a:schemeClr val="dk1"/>
              </a:buClr>
              <a:buSzPts val="1200"/>
              <a:buChar char="•"/>
              <a:defRPr sz="1600"/>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3" name="Google Shape;123;p2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1pPr>
            <a:lvl2pPr marL="0" lvl="1"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2pPr>
            <a:lvl3pPr marL="0" lvl="2"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3pPr>
            <a:lvl4pPr marL="0" lvl="3"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4pPr>
            <a:lvl5pPr marL="0" lvl="4"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5pPr>
            <a:lvl6pPr marL="0" lvl="5"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6pPr>
            <a:lvl7pPr marL="0" lvl="6"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7pPr>
            <a:lvl8pPr marL="0" lvl="7"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8pPr>
            <a:lvl9pPr marL="0" lvl="8"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24" name="Google Shape;124;p28"/>
          <p:cNvSpPr txBox="1">
            <a:spLocks noGrp="1"/>
          </p:cNvSpPr>
          <p:nvPr>
            <p:ph type="body" idx="2"/>
          </p:nvPr>
        </p:nvSpPr>
        <p:spPr>
          <a:xfrm>
            <a:off x="663575" y="1523661"/>
            <a:ext cx="4389200" cy="439200"/>
          </a:xfrm>
          <a:prstGeom prst="rect">
            <a:avLst/>
          </a:prstGeom>
          <a:noFill/>
          <a:ln>
            <a:noFill/>
          </a:ln>
        </p:spPr>
        <p:txBody>
          <a:bodyPr spcFirstLastPara="1" wrap="square" lIns="68575" tIns="34275" rIns="68575" bIns="34275" anchor="t" anchorCtr="0">
            <a:normAutofit/>
          </a:bodyPr>
          <a:lstStyle>
            <a:lvl1pPr marL="609585" lvl="0" indent="-304792" algn="l" rtl="0">
              <a:lnSpc>
                <a:spcPct val="100000"/>
              </a:lnSpc>
              <a:spcBef>
                <a:spcPts val="1067"/>
              </a:spcBef>
              <a:spcAft>
                <a:spcPts val="0"/>
              </a:spcAft>
              <a:buClr>
                <a:schemeClr val="dk1"/>
              </a:buClr>
              <a:buSzPts val="1500"/>
              <a:buFont typeface="Open Sans SemiBold"/>
              <a:buNone/>
              <a:defRPr b="1" i="0">
                <a:solidFill>
                  <a:schemeClr val="dk1"/>
                </a:solidFill>
                <a:latin typeface="Open Sans SemiBold"/>
                <a:ea typeface="Open Sans SemiBold"/>
                <a:cs typeface="Open Sans SemiBold"/>
                <a:sym typeface="Open Sans SemiBold"/>
              </a:defRPr>
            </a:lvl1pPr>
            <a:lvl2pPr marL="1219170" lvl="1" indent="-304792" algn="l" rtl="0">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rtl="0">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rtl="0">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rtl="0">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5" name="Google Shape;125;p28"/>
          <p:cNvSpPr txBox="1">
            <a:spLocks noGrp="1"/>
          </p:cNvSpPr>
          <p:nvPr>
            <p:ph type="body" idx="3"/>
          </p:nvPr>
        </p:nvSpPr>
        <p:spPr>
          <a:xfrm>
            <a:off x="8188960" y="5788059"/>
            <a:ext cx="3530000" cy="603200"/>
          </a:xfrm>
          <a:prstGeom prst="rect">
            <a:avLst/>
          </a:prstGeom>
          <a:noFill/>
          <a:ln>
            <a:noFill/>
          </a:ln>
        </p:spPr>
        <p:txBody>
          <a:bodyPr spcFirstLastPara="1" wrap="square" lIns="68575" tIns="34275" rIns="68575" bIns="34275" anchor="b" anchorCtr="0">
            <a:normAutofit/>
          </a:bodyPr>
          <a:lstStyle>
            <a:lvl1pPr marL="609585" lvl="0" indent="-304792" algn="r" rtl="0">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rtl="0">
              <a:lnSpc>
                <a:spcPct val="90000"/>
              </a:lnSpc>
              <a:spcBef>
                <a:spcPts val="533"/>
              </a:spcBef>
              <a:spcAft>
                <a:spcPts val="0"/>
              </a:spcAft>
              <a:buClr>
                <a:schemeClr val="dk1"/>
              </a:buClr>
              <a:buSzPts val="1500"/>
              <a:buNone/>
              <a:defRPr/>
            </a:lvl2pPr>
            <a:lvl3pPr marL="1828754" lvl="2" indent="-304792" algn="l" rtl="0">
              <a:lnSpc>
                <a:spcPct val="90000"/>
              </a:lnSpc>
              <a:spcBef>
                <a:spcPts val="533"/>
              </a:spcBef>
              <a:spcAft>
                <a:spcPts val="0"/>
              </a:spcAft>
              <a:buClr>
                <a:schemeClr val="dk1"/>
              </a:buClr>
              <a:buSzPts val="1200"/>
              <a:buNone/>
              <a:defRPr/>
            </a:lvl3pPr>
            <a:lvl4pPr marL="2438339" lvl="3" indent="-304792" algn="l" rtl="0">
              <a:lnSpc>
                <a:spcPct val="90000"/>
              </a:lnSpc>
              <a:spcBef>
                <a:spcPts val="533"/>
              </a:spcBef>
              <a:spcAft>
                <a:spcPts val="0"/>
              </a:spcAft>
              <a:buClr>
                <a:schemeClr val="dk1"/>
              </a:buClr>
              <a:buSzPts val="1200"/>
              <a:buNone/>
              <a:defRPr/>
            </a:lvl4pPr>
            <a:lvl5pPr marL="3047924" lvl="4" indent="-304792" algn="l" rtl="0">
              <a:lnSpc>
                <a:spcPct val="90000"/>
              </a:lnSpc>
              <a:spcBef>
                <a:spcPts val="533"/>
              </a:spcBef>
              <a:spcAft>
                <a:spcPts val="0"/>
              </a:spcAft>
              <a:buClr>
                <a:schemeClr val="dk1"/>
              </a:buClr>
              <a:buSzPts val="12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6" name="Google Shape;126;p28"/>
          <p:cNvSpPr txBox="1">
            <a:spLocks noGrp="1"/>
          </p:cNvSpPr>
          <p:nvPr>
            <p:ph type="body" idx="4"/>
          </p:nvPr>
        </p:nvSpPr>
        <p:spPr>
          <a:xfrm>
            <a:off x="663575" y="6035355"/>
            <a:ext cx="5180800" cy="356000"/>
          </a:xfrm>
          <a:prstGeom prst="rect">
            <a:avLst/>
          </a:prstGeom>
          <a:noFill/>
          <a:ln>
            <a:noFill/>
          </a:ln>
        </p:spPr>
        <p:txBody>
          <a:bodyPr spcFirstLastPara="1" wrap="square" lIns="68575" tIns="34275" rIns="68575" bIns="34275" anchor="ctr" anchorCtr="0">
            <a:noAutofit/>
          </a:bodyPr>
          <a:lstStyle>
            <a:lvl1pPr marL="609585" lvl="0" indent="-304792" algn="l" rtl="0">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rtl="0">
              <a:lnSpc>
                <a:spcPct val="90000"/>
              </a:lnSpc>
              <a:spcBef>
                <a:spcPts val="533"/>
              </a:spcBef>
              <a:spcAft>
                <a:spcPts val="0"/>
              </a:spcAft>
              <a:buClr>
                <a:schemeClr val="dk1"/>
              </a:buClr>
              <a:buSzPts val="1500"/>
              <a:buNone/>
              <a:defRPr/>
            </a:lvl2pPr>
            <a:lvl3pPr marL="1828754" lvl="2" indent="-304792" algn="l" rtl="0">
              <a:lnSpc>
                <a:spcPct val="90000"/>
              </a:lnSpc>
              <a:spcBef>
                <a:spcPts val="533"/>
              </a:spcBef>
              <a:spcAft>
                <a:spcPts val="0"/>
              </a:spcAft>
              <a:buClr>
                <a:schemeClr val="dk1"/>
              </a:buClr>
              <a:buSzPts val="1200"/>
              <a:buNone/>
              <a:defRPr/>
            </a:lvl3pPr>
            <a:lvl4pPr marL="2438339" lvl="3" indent="-304792" algn="l" rtl="0">
              <a:lnSpc>
                <a:spcPct val="90000"/>
              </a:lnSpc>
              <a:spcBef>
                <a:spcPts val="533"/>
              </a:spcBef>
              <a:spcAft>
                <a:spcPts val="0"/>
              </a:spcAft>
              <a:buClr>
                <a:schemeClr val="dk1"/>
              </a:buClr>
              <a:buSzPts val="1200"/>
              <a:buNone/>
              <a:defRPr/>
            </a:lvl4pPr>
            <a:lvl5pPr marL="3047924" lvl="4" indent="-304792" algn="l" rtl="0">
              <a:lnSpc>
                <a:spcPct val="90000"/>
              </a:lnSpc>
              <a:spcBef>
                <a:spcPts val="533"/>
              </a:spcBef>
              <a:spcAft>
                <a:spcPts val="0"/>
              </a:spcAft>
              <a:buClr>
                <a:schemeClr val="dk1"/>
              </a:buClr>
              <a:buSzPts val="12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10293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6" y="188672"/>
            <a:ext cx="9457151"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1" y="2090578"/>
            <a:ext cx="10514556" cy="3421931"/>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2"/>
            <a:ext cx="4389439"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189" indent="0">
              <a:buNone/>
              <a:defRPr b="1" i="0">
                <a:latin typeface="Segoe UI Semibold" panose="020B0502040204020203" pitchFamily="34" charset="0"/>
                <a:cs typeface="Segoe UI Semibold" panose="020B0502040204020203" pitchFamily="34" charset="0"/>
              </a:defRPr>
            </a:lvl2pPr>
            <a:lvl3pPr marL="914377" indent="0">
              <a:buNone/>
              <a:defRPr b="1" i="0">
                <a:latin typeface="Segoe UI Semibold" panose="020B0502040204020203" pitchFamily="34" charset="0"/>
                <a:cs typeface="Segoe UI Semibold" panose="020B0502040204020203" pitchFamily="34" charset="0"/>
              </a:defRPr>
            </a:lvl3pPr>
            <a:lvl4pPr marL="1371566" indent="0">
              <a:buNone/>
              <a:defRPr b="1" i="0">
                <a:latin typeface="Segoe UI Semibold" panose="020B0502040204020203" pitchFamily="34" charset="0"/>
                <a:cs typeface="Segoe UI Semibold" panose="020B0502040204020203" pitchFamily="34" charset="0"/>
              </a:defRPr>
            </a:lvl4pPr>
            <a:lvl5pPr marL="1828754"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9"/>
            <a:ext cx="3529771"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5" cy="356019"/>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70759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Segoe UI Semibold" panose="020B0502040204020203" pitchFamily="34" charset="0"/>
                <a:cs typeface="Segoe UI Semibold" panose="020B0502040204020203"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GB"/>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455844" y="5788058"/>
            <a:ext cx="3262886"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Source: Click to edit Caption text styles</a:t>
            </a:r>
            <a:endParaRPr lang="en-US"/>
          </a:p>
        </p:txBody>
      </p:sp>
    </p:spTree>
    <p:extLst>
      <p:ext uri="{BB962C8B-B14F-4D97-AF65-F5344CB8AC3E}">
        <p14:creationId xmlns:p14="http://schemas.microsoft.com/office/powerpoint/2010/main" val="2908355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userDrawn="1">
  <p:cSld name="4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48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95444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9860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userDrawn="1">
  <p:cSld name="Picture with Caption">
    <p:spTree>
      <p:nvGrpSpPr>
        <p:cNvPr id="1" name="Shape 77"/>
        <p:cNvGrpSpPr/>
        <p:nvPr/>
      </p:nvGrpSpPr>
      <p:grpSpPr>
        <a:xfrm>
          <a:off x="0" y="0"/>
          <a:ext cx="0" cy="0"/>
          <a:chOff x="0" y="0"/>
          <a:chExt cx="0" cy="0"/>
        </a:xfrm>
      </p:grpSpPr>
      <p:pic>
        <p:nvPicPr>
          <p:cNvPr id="9" name="Picture 8">
            <a:extLst>
              <a:ext uri="{FF2B5EF4-FFF2-40B4-BE49-F238E27FC236}">
                <a16:creationId xmlns:a16="http://schemas.microsoft.com/office/drawing/2014/main" id="{02A1C6E2-9215-FF26-CA58-1CAFF06D0808}"/>
              </a:ext>
            </a:extLst>
          </p:cNvPr>
          <p:cNvPicPr>
            <a:picLocks noChangeAspect="1"/>
          </p:cNvPicPr>
          <p:nvPr userDrawn="1"/>
        </p:nvPicPr>
        <p:blipFill>
          <a:blip r:embed="rId2"/>
          <a:srcRect/>
          <a:stretch/>
        </p:blipFill>
        <p:spPr>
          <a:xfrm>
            <a:off x="0" y="0"/>
            <a:ext cx="12192000" cy="6858000"/>
          </a:xfrm>
          <a:prstGeom prst="rect">
            <a:avLst/>
          </a:prstGeom>
        </p:spPr>
      </p:pic>
      <p:sp>
        <p:nvSpPr>
          <p:cNvPr id="10" name="Google Shape;62;p22">
            <a:extLst>
              <a:ext uri="{FF2B5EF4-FFF2-40B4-BE49-F238E27FC236}">
                <a16:creationId xmlns:a16="http://schemas.microsoft.com/office/drawing/2014/main" id="{E4D7CC77-F97B-1945-A1CA-9BE46C305765}"/>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Slide Number Placeholder 2">
            <a:extLst>
              <a:ext uri="{FF2B5EF4-FFF2-40B4-BE49-F238E27FC236}">
                <a16:creationId xmlns:a16="http://schemas.microsoft.com/office/drawing/2014/main" id="{1E7EA634-5CA4-1DB2-B27F-A2A5757016FB}"/>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a:p>
        </p:txBody>
      </p:sp>
    </p:spTree>
    <p:extLst>
      <p:ext uri="{BB962C8B-B14F-4D97-AF65-F5344CB8AC3E}">
        <p14:creationId xmlns:p14="http://schemas.microsoft.com/office/powerpoint/2010/main" val="229866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userDrawn="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userDrawn="1"/>
        </p:nvPicPr>
        <p:blipFill>
          <a:blip r:embed="rId2"/>
          <a:src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365125"/>
            <a:ext cx="1086453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681163"/>
            <a:ext cx="4910771" cy="823912"/>
          </a:xfrm>
          <a:prstGeom prst="rect">
            <a:avLst/>
          </a:prstGeom>
          <a:noFill/>
          <a:ln>
            <a:noFill/>
          </a:ln>
        </p:spPr>
        <p:txBody>
          <a:bodyPr spcFirstLastPara="1" wrap="square" lIns="91425" tIns="45700" rIns="91425" bIns="45700" anchor="b" anchorCtr="0">
            <a:normAutofit/>
          </a:bodyPr>
          <a:lstStyle>
            <a:lvl1pPr marL="0" lvl="0" indent="-228600" algn="l">
              <a:lnSpc>
                <a:spcPct val="90000"/>
              </a:lnSpc>
              <a:spcBef>
                <a:spcPts val="1000"/>
              </a:spcBef>
              <a:spcAft>
                <a:spcPts val="0"/>
              </a:spcAft>
              <a:buClr>
                <a:schemeClr val="dk1"/>
              </a:buClr>
              <a:buSzPts val="2400"/>
              <a:buNone/>
              <a:defRPr sz="22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505075"/>
            <a:ext cx="4910771" cy="3684588"/>
          </a:xfrm>
          <a:prstGeom prst="rect">
            <a:avLst/>
          </a:prstGeom>
          <a:noFill/>
          <a:ln>
            <a:noFill/>
          </a:ln>
        </p:spPr>
        <p:txBody>
          <a:bodyPr spcFirstLastPara="1" wrap="square" lIns="91425" tIns="45700" rIns="91425" bIns="45700" anchor="t" anchorCtr="0">
            <a:normAutofit/>
          </a:bodyPr>
          <a:lstStyle>
            <a:lvl1pPr marL="180000" lvl="0" indent="-180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Picture Placeholder 6">
            <a:extLst>
              <a:ext uri="{FF2B5EF4-FFF2-40B4-BE49-F238E27FC236}">
                <a16:creationId xmlns:a16="http://schemas.microsoft.com/office/drawing/2014/main" id="{95363B05-1266-D919-DBDE-BA3C0E994255}"/>
              </a:ext>
            </a:extLst>
          </p:cNvPr>
          <p:cNvSpPr>
            <a:spLocks noGrp="1"/>
          </p:cNvSpPr>
          <p:nvPr>
            <p:ph type="pic" sz="quarter" idx="12" hasCustomPrompt="1"/>
          </p:nvPr>
        </p:nvSpPr>
        <p:spPr>
          <a:xfrm>
            <a:off x="6172201" y="1977887"/>
            <a:ext cx="5515301" cy="3240149"/>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a:t>Place </a:t>
            </a:r>
            <a:r>
              <a:rPr lang="sv-SE" err="1"/>
              <a:t>impactful</a:t>
            </a:r>
            <a:r>
              <a:rPr lang="sv-SE"/>
              <a:t> </a:t>
            </a:r>
            <a:r>
              <a:rPr lang="sv-SE" err="1"/>
              <a:t>picture</a:t>
            </a:r>
            <a:r>
              <a:rPr lang="sv-SE"/>
              <a:t> </a:t>
            </a:r>
            <a:r>
              <a:rPr lang="sv-SE" err="1"/>
              <a:t>here</a:t>
            </a:r>
            <a:r>
              <a:rPr lang="sv-SE"/>
              <a:t>.</a:t>
            </a:r>
          </a:p>
        </p:txBody>
      </p:sp>
    </p:spTree>
    <p:extLst>
      <p:ext uri="{BB962C8B-B14F-4D97-AF65-F5344CB8AC3E}">
        <p14:creationId xmlns:p14="http://schemas.microsoft.com/office/powerpoint/2010/main" val="2758088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2CFD8-0DD4-1D40-B6D0-24F122B7281B}"/>
              </a:ext>
            </a:extLst>
          </p:cNvPr>
          <p:cNvSpPr>
            <a:spLocks noGrp="1"/>
          </p:cNvSpPr>
          <p:nvPr>
            <p:ph type="body" idx="1"/>
          </p:nvPr>
        </p:nvSpPr>
        <p:spPr>
          <a:xfrm>
            <a:off x="831850" y="1872145"/>
            <a:ext cx="10515600" cy="36636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itle 1">
            <a:extLst>
              <a:ext uri="{FF2B5EF4-FFF2-40B4-BE49-F238E27FC236}">
                <a16:creationId xmlns:a16="http://schemas.microsoft.com/office/drawing/2014/main" id="{BDC9A4F0-2C14-FC41-9097-DA23538EB898}"/>
              </a:ext>
            </a:extLst>
          </p:cNvPr>
          <p:cNvSpPr>
            <a:spLocks noGrp="1"/>
          </p:cNvSpPr>
          <p:nvPr>
            <p:ph type="title"/>
          </p:nvPr>
        </p:nvSpPr>
        <p:spPr>
          <a:xfrm>
            <a:off x="831850" y="761934"/>
            <a:ext cx="10515600" cy="872824"/>
          </a:xfrm>
        </p:spPr>
        <p:txBody>
          <a:bodyPr anchor="t">
            <a:normAutofit/>
          </a:bodyPr>
          <a:lstStyle>
            <a:lvl1pPr>
              <a:defRPr sz="4800" b="1">
                <a:latin typeface="+mn-lt"/>
              </a:defRPr>
            </a:lvl1pPr>
          </a:lstStyle>
          <a:p>
            <a:r>
              <a:rPr lang="en-GB"/>
              <a:t>Click to edit Master title style</a:t>
            </a:r>
            <a:endParaRPr lang="en-US"/>
          </a:p>
        </p:txBody>
      </p:sp>
    </p:spTree>
    <p:extLst>
      <p:ext uri="{BB962C8B-B14F-4D97-AF65-F5344CB8AC3E}">
        <p14:creationId xmlns:p14="http://schemas.microsoft.com/office/powerpoint/2010/main" val="269807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1E0FCE-DF2B-F74B-88D3-0141CB4EA458}"/>
              </a:ext>
            </a:extLst>
          </p:cNvPr>
          <p:cNvPicPr>
            <a:picLocks noChangeAspect="1"/>
          </p:cNvPicPr>
          <p:nvPr userDrawn="1"/>
        </p:nvPicPr>
        <p:blipFill>
          <a:blip r:embed="rId2"/>
          <a:srcRect/>
          <a:stretch/>
        </p:blipFill>
        <p:spPr>
          <a:xfrm>
            <a:off x="15052" y="16934"/>
            <a:ext cx="12161895" cy="6841066"/>
          </a:xfrm>
          <a:prstGeom prst="rect">
            <a:avLst/>
          </a:prstGeom>
        </p:spPr>
      </p:pic>
    </p:spTree>
    <p:extLst>
      <p:ext uri="{BB962C8B-B14F-4D97-AF65-F5344CB8AC3E}">
        <p14:creationId xmlns:p14="http://schemas.microsoft.com/office/powerpoint/2010/main" val="204759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Tree>
    <p:extLst>
      <p:ext uri="{BB962C8B-B14F-4D97-AF65-F5344CB8AC3E}">
        <p14:creationId xmlns:p14="http://schemas.microsoft.com/office/powerpoint/2010/main" val="287844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10514556"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49293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
        <p:nvSpPr>
          <p:cNvPr id="8" name="Content Placeholder 2">
            <a:extLst>
              <a:ext uri="{FF2B5EF4-FFF2-40B4-BE49-F238E27FC236}">
                <a16:creationId xmlns:a16="http://schemas.microsoft.com/office/drawing/2014/main" id="{30D4DCE5-B2CE-CF4C-84AE-798CC4117199}"/>
              </a:ext>
            </a:extLst>
          </p:cNvPr>
          <p:cNvSpPr>
            <a:spLocks noGrp="1"/>
          </p:cNvSpPr>
          <p:nvPr>
            <p:ph idx="18"/>
          </p:nvPr>
        </p:nvSpPr>
        <p:spPr>
          <a:xfrm>
            <a:off x="6955350" y="997275"/>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16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241491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4.jpe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284073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703"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2E75F666-689D-A54E-BBEE-C3AEDAE9E147}"/>
              </a:ext>
            </a:extLst>
          </p:cNvPr>
          <p:cNvPicPr>
            <a:picLocks noChangeAspect="1"/>
          </p:cNvPicPr>
          <p:nvPr/>
        </p:nvPicPr>
        <p:blipFill>
          <a:blip r:embed="rId40"/>
          <a:stretch>
            <a:fillRect/>
          </a:stretch>
        </p:blipFill>
        <p:spPr>
          <a:xfrm>
            <a:off x="0" y="0"/>
            <a:ext cx="12192000" cy="6858000"/>
          </a:xfrm>
          <a:prstGeom prst="rect">
            <a:avLst/>
          </a:prstGeom>
        </p:spPr>
      </p:pic>
      <p:sp>
        <p:nvSpPr>
          <p:cNvPr id="15" name="Title Placeholder 14">
            <a:extLst>
              <a:ext uri="{FF2B5EF4-FFF2-40B4-BE49-F238E27FC236}">
                <a16:creationId xmlns:a16="http://schemas.microsoft.com/office/drawing/2014/main" id="{E7F83213-35AE-F24C-B60D-EFDB9FDB04AF}"/>
              </a:ext>
            </a:extLst>
          </p:cNvPr>
          <p:cNvSpPr>
            <a:spLocks noGrp="1"/>
          </p:cNvSpPr>
          <p:nvPr>
            <p:ph type="title"/>
          </p:nvPr>
        </p:nvSpPr>
        <p:spPr>
          <a:xfrm>
            <a:off x="663880" y="681037"/>
            <a:ext cx="1068992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9230C54-2AEC-E247-8DD1-F9B0383338BA}"/>
              </a:ext>
            </a:extLst>
          </p:cNvPr>
          <p:cNvSpPr>
            <a:spLocks noGrp="1"/>
          </p:cNvSpPr>
          <p:nvPr>
            <p:ph type="body" idx="1"/>
          </p:nvPr>
        </p:nvSpPr>
        <p:spPr>
          <a:xfrm>
            <a:off x="663880" y="2558970"/>
            <a:ext cx="10689920" cy="37216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38E7C03-6F0D-A64C-95DB-A501D6784DEF}"/>
              </a:ext>
            </a:extLst>
          </p:cNvPr>
          <p:cNvSpPr>
            <a:spLocks noGrp="1"/>
          </p:cNvSpPr>
          <p:nvPr>
            <p:ph type="sldNum" sz="quarter" idx="4"/>
          </p:nvPr>
        </p:nvSpPr>
        <p:spPr>
          <a:xfrm>
            <a:off x="11699893" y="6457571"/>
            <a:ext cx="424070" cy="365125"/>
          </a:xfrm>
          <a:prstGeom prst="rect">
            <a:avLst/>
          </a:prstGeom>
        </p:spPr>
        <p:txBody>
          <a:bodyPr vert="horz" lIns="91440" tIns="45720" rIns="91440" bIns="45720" rtlCol="0" anchor="ctr"/>
          <a:lstStyle>
            <a:lvl1pPr algn="r">
              <a:defRPr sz="1400" b="1" i="0">
                <a:solidFill>
                  <a:schemeClr val="bg1"/>
                </a:solidFill>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pic>
        <p:nvPicPr>
          <p:cNvPr id="7" name="Picture 6">
            <a:extLst>
              <a:ext uri="{FF2B5EF4-FFF2-40B4-BE49-F238E27FC236}">
                <a16:creationId xmlns:a16="http://schemas.microsoft.com/office/drawing/2014/main" id="{60C37333-D2BE-7F45-AEEF-1C84DCCB5373}"/>
              </a:ext>
            </a:extLst>
          </p:cNvPr>
          <p:cNvPicPr>
            <a:picLocks noChangeAspect="1"/>
          </p:cNvPicPr>
          <p:nvPr userDrawn="1"/>
        </p:nvPicPr>
        <p:blipFill>
          <a:blip r:embed="rId41"/>
          <a:srcRect/>
          <a:stretch/>
        </p:blipFill>
        <p:spPr>
          <a:xfrm>
            <a:off x="0" y="0"/>
            <a:ext cx="12192000" cy="6858000"/>
          </a:xfrm>
          <a:prstGeom prst="rect">
            <a:avLst/>
          </a:prstGeom>
        </p:spPr>
      </p:pic>
    </p:spTree>
    <p:extLst>
      <p:ext uri="{BB962C8B-B14F-4D97-AF65-F5344CB8AC3E}">
        <p14:creationId xmlns:p14="http://schemas.microsoft.com/office/powerpoint/2010/main" val="998180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66206"/>
            <a:ext cx="7892284" cy="1948751"/>
          </a:xfrm>
        </p:spPr>
        <p:txBody>
          <a:bodyPr>
            <a:normAutofit/>
          </a:bodyPr>
          <a:lstStyle/>
          <a:p>
            <a:r>
              <a:rPr lang="en-US" sz="6000" dirty="0">
                <a:solidFill>
                  <a:schemeClr val="bg1"/>
                </a:solidFill>
              </a:rPr>
              <a:t>Lecture 9 </a:t>
            </a:r>
            <a:br>
              <a:rPr lang="en-US" dirty="0"/>
            </a:br>
            <a:r>
              <a:rPr lang="en-US" dirty="0"/>
              <a:t>Finance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88935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lnSpcReduction="1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6498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5</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‘Data-2-Deal’ Case Study – mobilising concessionary finance</a:t>
            </a:r>
          </a:p>
        </p:txBody>
      </p:sp>
    </p:spTree>
    <p:extLst>
      <p:ext uri="{BB962C8B-B14F-4D97-AF65-F5344CB8AC3E}">
        <p14:creationId xmlns:p14="http://schemas.microsoft.com/office/powerpoint/2010/main" val="560060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0FD-BBCA-9B7B-CCF9-C5A6DC7A4041}"/>
              </a:ext>
            </a:extLst>
          </p:cNvPr>
          <p:cNvSpPr>
            <a:spLocks noGrp="1"/>
          </p:cNvSpPr>
          <p:nvPr>
            <p:ph type="title"/>
          </p:nvPr>
        </p:nvSpPr>
        <p:spPr>
          <a:xfrm>
            <a:off x="671733" y="84913"/>
            <a:ext cx="8103896" cy="886397"/>
          </a:xfrm>
        </p:spPr>
        <p:txBody>
          <a:bodyPr/>
          <a:lstStyle/>
          <a:p>
            <a:r>
              <a:rPr lang="en-GB" dirty="0"/>
              <a:t>CCG 'Data-to-deal' process for mobilising finance – experience from Costa Rica</a:t>
            </a:r>
          </a:p>
        </p:txBody>
      </p:sp>
      <p:sp>
        <p:nvSpPr>
          <p:cNvPr id="3" name="Text Placeholder 2">
            <a:extLst>
              <a:ext uri="{FF2B5EF4-FFF2-40B4-BE49-F238E27FC236}">
                <a16:creationId xmlns:a16="http://schemas.microsoft.com/office/drawing/2014/main" id="{2D9AEF45-BF9F-398E-7517-91285C132819}"/>
              </a:ext>
            </a:extLst>
          </p:cNvPr>
          <p:cNvSpPr>
            <a:spLocks noGrp="1"/>
          </p:cNvSpPr>
          <p:nvPr>
            <p:ph type="body" idx="1"/>
          </p:nvPr>
        </p:nvSpPr>
        <p:spPr/>
        <p:txBody>
          <a:bodyPr>
            <a:normAutofit/>
          </a:bodyPr>
          <a:lstStyle/>
          <a:p>
            <a:r>
              <a:rPr lang="en-GB" dirty="0"/>
              <a:t>Following a USD 200k investment in an Long-Term Scenario (LTS) study, Costa Rica secured USD 2.4bn in climate development finance</a:t>
            </a:r>
          </a:p>
          <a:p>
            <a:r>
              <a:rPr lang="en-GB" dirty="0"/>
              <a:t>Costa Rica’s LTS was used to identify and define policy instruments and investments, with more than 70 targets from 35 different government agencies and line ministries to be immediately implemented. </a:t>
            </a:r>
          </a:p>
          <a:p>
            <a:r>
              <a:rPr lang="en-GB" dirty="0"/>
              <a:t>This served as a basis for the national development plan of the Ministry of National Planning and Economic Policy (MIDEPLAN). </a:t>
            </a:r>
          </a:p>
          <a:p>
            <a:r>
              <a:rPr lang="en-GB" dirty="0"/>
              <a:t>In Costa Rica, the formulation of the LTS attracted international assistance (grants) from multiple bilateral and multilateral development agencies, including the Inter-American Development Bank (IDB). </a:t>
            </a:r>
          </a:p>
        </p:txBody>
      </p:sp>
    </p:spTree>
    <p:extLst>
      <p:ext uri="{BB962C8B-B14F-4D97-AF65-F5344CB8AC3E}">
        <p14:creationId xmlns:p14="http://schemas.microsoft.com/office/powerpoint/2010/main" val="389944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cxnSp>
        <p:nvCxnSpPr>
          <p:cNvPr id="19" name="Connector: Curved 18">
            <a:extLst>
              <a:ext uri="{FF2B5EF4-FFF2-40B4-BE49-F238E27FC236}">
                <a16:creationId xmlns:a16="http://schemas.microsoft.com/office/drawing/2014/main" id="{A4519A28-FA15-EFC5-F066-C9DA85FA3569}"/>
              </a:ext>
            </a:extLst>
          </p:cNvPr>
          <p:cNvCxnSpPr/>
          <p:nvPr/>
        </p:nvCxnSpPr>
        <p:spPr>
          <a:xfrm rot="10800000" flipV="1">
            <a:off x="4533900" y="668974"/>
            <a:ext cx="12700" cy="53403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6" name="Isosceles Triangle 1065">
            <a:extLst>
              <a:ext uri="{FF2B5EF4-FFF2-40B4-BE49-F238E27FC236}">
                <a16:creationId xmlns:a16="http://schemas.microsoft.com/office/drawing/2014/main" id="{99247397-4CAC-9E58-332E-CF9225C7A117}"/>
              </a:ext>
            </a:extLst>
          </p:cNvPr>
          <p:cNvSpPr/>
          <p:nvPr/>
        </p:nvSpPr>
        <p:spPr>
          <a:xfrm>
            <a:off x="339047" y="644526"/>
            <a:ext cx="1354181"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r>
              <a:rPr kumimoji="0" lang="en-GB"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p:txBody>
      </p:sp>
      <p:cxnSp>
        <p:nvCxnSpPr>
          <p:cNvPr id="3" name="Connector: Curved 2">
            <a:extLst>
              <a:ext uri="{FF2B5EF4-FFF2-40B4-BE49-F238E27FC236}">
                <a16:creationId xmlns:a16="http://schemas.microsoft.com/office/drawing/2014/main" id="{5ECD5AFA-2675-CEAB-00BF-7F3BDA461CD7}"/>
              </a:ext>
            </a:extLst>
          </p:cNvPr>
          <p:cNvCxnSpPr/>
          <p:nvPr/>
        </p:nvCxnSpPr>
        <p:spPr>
          <a:xfrm rot="10800000" flipV="1">
            <a:off x="4422775" y="2237424"/>
            <a:ext cx="82550" cy="689925"/>
          </a:xfrm>
          <a:prstGeom prst="curvedConnector3">
            <a:avLst>
              <a:gd name="adj1" fmla="val 3769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Connector: Curved 3">
            <a:extLst>
              <a:ext uri="{FF2B5EF4-FFF2-40B4-BE49-F238E27FC236}">
                <a16:creationId xmlns:a16="http://schemas.microsoft.com/office/drawing/2014/main" id="{A24B88AC-9A52-ED24-0149-1B7414050242}"/>
              </a:ext>
            </a:extLst>
          </p:cNvPr>
          <p:cNvCxnSpPr/>
          <p:nvPr/>
        </p:nvCxnSpPr>
        <p:spPr>
          <a:xfrm rot="10800000" flipH="1" flipV="1">
            <a:off x="4495799" y="1727519"/>
            <a:ext cx="9525" cy="509905"/>
          </a:xfrm>
          <a:prstGeom prst="curvedConnector3">
            <a:avLst>
              <a:gd name="adj1" fmla="val -24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0323AD7A-D1FB-1BD6-2AB9-4ACC55D3A6E1}"/>
              </a:ext>
            </a:extLst>
          </p:cNvPr>
          <p:cNvCxnSpPr/>
          <p:nvPr/>
        </p:nvCxnSpPr>
        <p:spPr>
          <a:xfrm rot="10800000" flipV="1">
            <a:off x="4495800" y="1203010"/>
            <a:ext cx="38100" cy="524510"/>
          </a:xfrm>
          <a:prstGeom prst="curvedConnector3">
            <a:avLst>
              <a:gd name="adj1" fmla="val 7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E7A3362-4C6F-2B66-E27A-9017EDDC0F2B}"/>
              </a:ext>
            </a:extLst>
          </p:cNvPr>
          <p:cNvCxnSpPr/>
          <p:nvPr/>
        </p:nvCxnSpPr>
        <p:spPr>
          <a:xfrm rot="10800000" flipV="1">
            <a:off x="4533900" y="668974"/>
            <a:ext cx="12700" cy="53403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rapezoid 9">
            <a:extLst>
              <a:ext uri="{FF2B5EF4-FFF2-40B4-BE49-F238E27FC236}">
                <a16:creationId xmlns:a16="http://schemas.microsoft.com/office/drawing/2014/main" id="{17054931-302F-E39F-22CC-C0EBDBD126F6}"/>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a:t>
            </a:r>
          </a:p>
        </p:txBody>
      </p:sp>
    </p:spTree>
    <p:extLst>
      <p:ext uri="{BB962C8B-B14F-4D97-AF65-F5344CB8AC3E}">
        <p14:creationId xmlns:p14="http://schemas.microsoft.com/office/powerpoint/2010/main" val="217840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61770A75-E8D3-4280-B45F-B9CA2E51C4E0}"/>
              </a:ext>
            </a:extLst>
          </p:cNvPr>
          <p:cNvSpPr/>
          <p:nvPr/>
        </p:nvSpPr>
        <p:spPr>
          <a:xfrm>
            <a:off x="339047" y="644526"/>
            <a:ext cx="1354181"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0112F72D-ED5F-F59D-A9B5-4EC0C6139555}"/>
              </a:ext>
            </a:extLst>
          </p:cNvPr>
          <p:cNvSpPr/>
          <p:nvPr/>
        </p:nvSpPr>
        <p:spPr>
          <a:xfrm>
            <a:off x="5007606" y="3314488"/>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26A7B709-EF70-6B35-F5EA-559DA7AD167C}"/>
              </a:ext>
            </a:extLst>
          </p:cNvPr>
          <p:cNvSpPr/>
          <p:nvPr/>
        </p:nvSpPr>
        <p:spPr>
          <a:xfrm>
            <a:off x="4404854" y="3294282"/>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Rectangle: Rounded Corners 1055">
            <a:extLst>
              <a:ext uri="{FF2B5EF4-FFF2-40B4-BE49-F238E27FC236}">
                <a16:creationId xmlns:a16="http://schemas.microsoft.com/office/drawing/2014/main" id="{29595B68-FFD7-D09B-939B-9B9140222BA4}"/>
              </a:ext>
            </a:extLst>
          </p:cNvPr>
          <p:cNvSpPr/>
          <p:nvPr/>
        </p:nvSpPr>
        <p:spPr>
          <a:xfrm>
            <a:off x="6779896" y="3265170"/>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1054">
            <a:extLst>
              <a:ext uri="{FF2B5EF4-FFF2-40B4-BE49-F238E27FC236}">
                <a16:creationId xmlns:a16="http://schemas.microsoft.com/office/drawing/2014/main" id="{344CECA0-4201-570E-A068-F2C5263C2A99}"/>
              </a:ext>
            </a:extLst>
          </p:cNvPr>
          <p:cNvSpPr/>
          <p:nvPr/>
        </p:nvSpPr>
        <p:spPr>
          <a:xfrm>
            <a:off x="6170296" y="3295650"/>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4" name="Rectangle: Rounded Corners 1053">
            <a:extLst>
              <a:ext uri="{FF2B5EF4-FFF2-40B4-BE49-F238E27FC236}">
                <a16:creationId xmlns:a16="http://schemas.microsoft.com/office/drawing/2014/main" id="{893D811B-D27B-D5E0-AA1E-4B70C42D3AF9}"/>
              </a:ext>
            </a:extLst>
          </p:cNvPr>
          <p:cNvSpPr/>
          <p:nvPr/>
        </p:nvSpPr>
        <p:spPr>
          <a:xfrm>
            <a:off x="5591176" y="3305810"/>
            <a:ext cx="539750" cy="3430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 name="Cylinder 9">
            <a:extLst>
              <a:ext uri="{FF2B5EF4-FFF2-40B4-BE49-F238E27FC236}">
                <a16:creationId xmlns:a16="http://schemas.microsoft.com/office/drawing/2014/main" id="{87A358F9-EDE3-6CEF-DCC4-BAF94DF7E70F}"/>
              </a:ext>
            </a:extLst>
          </p:cNvPr>
          <p:cNvSpPr/>
          <p:nvPr/>
        </p:nvSpPr>
        <p:spPr>
          <a:xfrm>
            <a:off x="3832225" y="3461385"/>
            <a:ext cx="504825" cy="39052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1" name="Cylinder 10">
            <a:extLst>
              <a:ext uri="{FF2B5EF4-FFF2-40B4-BE49-F238E27FC236}">
                <a16:creationId xmlns:a16="http://schemas.microsoft.com/office/drawing/2014/main" id="{47BAAA6D-5F17-9194-FAB5-79C660AF0590}"/>
              </a:ext>
            </a:extLst>
          </p:cNvPr>
          <p:cNvSpPr/>
          <p:nvPr/>
        </p:nvSpPr>
        <p:spPr>
          <a:xfrm>
            <a:off x="4422775" y="348043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2" name="Cylinder 11">
            <a:extLst>
              <a:ext uri="{FF2B5EF4-FFF2-40B4-BE49-F238E27FC236}">
                <a16:creationId xmlns:a16="http://schemas.microsoft.com/office/drawing/2014/main" id="{4140EA3A-289E-E986-7505-85BF1C5EB936}"/>
              </a:ext>
            </a:extLst>
          </p:cNvPr>
          <p:cNvSpPr/>
          <p:nvPr/>
        </p:nvSpPr>
        <p:spPr>
          <a:xfrm>
            <a:off x="5013325" y="3480435"/>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3" name="Cylinder 12">
            <a:extLst>
              <a:ext uri="{FF2B5EF4-FFF2-40B4-BE49-F238E27FC236}">
                <a16:creationId xmlns:a16="http://schemas.microsoft.com/office/drawing/2014/main" id="{01A57A85-9839-E117-4529-E3842EA08130}"/>
              </a:ext>
            </a:extLst>
          </p:cNvPr>
          <p:cNvSpPr/>
          <p:nvPr/>
        </p:nvSpPr>
        <p:spPr>
          <a:xfrm>
            <a:off x="5594350" y="348043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4" name="Cylinder 13">
            <a:extLst>
              <a:ext uri="{FF2B5EF4-FFF2-40B4-BE49-F238E27FC236}">
                <a16:creationId xmlns:a16="http://schemas.microsoft.com/office/drawing/2014/main" id="{258CDAD5-DB6D-FA59-B1CD-2AEE22E85673}"/>
              </a:ext>
            </a:extLst>
          </p:cNvPr>
          <p:cNvSpPr/>
          <p:nvPr/>
        </p:nvSpPr>
        <p:spPr>
          <a:xfrm>
            <a:off x="6184900" y="3489960"/>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5" name="Cylinder 14">
            <a:extLst>
              <a:ext uri="{FF2B5EF4-FFF2-40B4-BE49-F238E27FC236}">
                <a16:creationId xmlns:a16="http://schemas.microsoft.com/office/drawing/2014/main" id="{1FCDEE05-5C21-7A2B-F5BD-CEB04CF84C3D}"/>
              </a:ext>
            </a:extLst>
          </p:cNvPr>
          <p:cNvSpPr/>
          <p:nvPr/>
        </p:nvSpPr>
        <p:spPr>
          <a:xfrm>
            <a:off x="6744970" y="349948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6" name="Cylinder 15">
            <a:extLst>
              <a:ext uri="{FF2B5EF4-FFF2-40B4-BE49-F238E27FC236}">
                <a16:creationId xmlns:a16="http://schemas.microsoft.com/office/drawing/2014/main" id="{7C37E0B2-35ED-D684-A1CB-A48103F20248}"/>
              </a:ext>
            </a:extLst>
          </p:cNvPr>
          <p:cNvSpPr/>
          <p:nvPr/>
        </p:nvSpPr>
        <p:spPr>
          <a:xfrm>
            <a:off x="4454525" y="3937635"/>
            <a:ext cx="275463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Robust Decision Making</a:t>
            </a:r>
          </a:p>
        </p:txBody>
      </p:sp>
      <p:sp>
        <p:nvSpPr>
          <p:cNvPr id="17" name="Cylinder 16">
            <a:extLst>
              <a:ext uri="{FF2B5EF4-FFF2-40B4-BE49-F238E27FC236}">
                <a16:creationId xmlns:a16="http://schemas.microsoft.com/office/drawing/2014/main" id="{E066B83F-11DA-D90F-6379-36D45EE3F6C7}"/>
              </a:ext>
            </a:extLst>
          </p:cNvPr>
          <p:cNvSpPr/>
          <p:nvPr/>
        </p:nvSpPr>
        <p:spPr>
          <a:xfrm>
            <a:off x="7334250" y="3509645"/>
            <a:ext cx="504825" cy="37147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22" name="Straight Connector 21">
            <a:extLst>
              <a:ext uri="{FF2B5EF4-FFF2-40B4-BE49-F238E27FC236}">
                <a16:creationId xmlns:a16="http://schemas.microsoft.com/office/drawing/2014/main" id="{C5B3EAAD-5F1E-F9BE-57B6-BC3B26A070D3}"/>
              </a:ext>
            </a:extLst>
          </p:cNvPr>
          <p:cNvCxnSpPr>
            <a:cxnSpLocks/>
            <a:stCxn id="9" idx="4"/>
            <a:endCxn id="17" idx="1"/>
          </p:cNvCxnSpPr>
          <p:nvPr/>
        </p:nvCxnSpPr>
        <p:spPr>
          <a:xfrm>
            <a:off x="7334250" y="2927350"/>
            <a:ext cx="252413"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CCF81-BD33-04D1-67B4-2E3994C2B1EF}"/>
              </a:ext>
            </a:extLst>
          </p:cNvPr>
          <p:cNvCxnSpPr>
            <a:cxnSpLocks/>
            <a:stCxn id="9" idx="2"/>
            <a:endCxn id="10" idx="1"/>
          </p:cNvCxnSpPr>
          <p:nvPr/>
        </p:nvCxnSpPr>
        <p:spPr>
          <a:xfrm flipH="1">
            <a:off x="4084638" y="2927350"/>
            <a:ext cx="338137" cy="534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8F181FDD-A9DE-2C83-F567-BCE65A34E94F}"/>
              </a:ext>
            </a:extLst>
          </p:cNvPr>
          <p:cNvSpPr/>
          <p:nvPr/>
        </p:nvSpPr>
        <p:spPr>
          <a:xfrm>
            <a:off x="5594350" y="448627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29" name="Rectangle: Rounded Corners 28">
            <a:extLst>
              <a:ext uri="{FF2B5EF4-FFF2-40B4-BE49-F238E27FC236}">
                <a16:creationId xmlns:a16="http://schemas.microsoft.com/office/drawing/2014/main" id="{CA7EAD6C-C6A5-2DDB-D1F1-682428EC1656}"/>
              </a:ext>
            </a:extLst>
          </p:cNvPr>
          <p:cNvSpPr/>
          <p:nvPr/>
        </p:nvSpPr>
        <p:spPr>
          <a:xfrm>
            <a:off x="3657600" y="4539659"/>
            <a:ext cx="1869440" cy="1595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(1)</a:t>
            </a:r>
          </a:p>
        </p:txBody>
      </p:sp>
      <p:sp>
        <p:nvSpPr>
          <p:cNvPr id="1036" name="Isosceles Triangle 1035">
            <a:extLst>
              <a:ext uri="{FF2B5EF4-FFF2-40B4-BE49-F238E27FC236}">
                <a16:creationId xmlns:a16="http://schemas.microsoft.com/office/drawing/2014/main" id="{C83DD581-93CD-8EFF-EDF1-F7112EA3D9E8}"/>
              </a:ext>
            </a:extLst>
          </p:cNvPr>
          <p:cNvSpPr/>
          <p:nvPr/>
        </p:nvSpPr>
        <p:spPr>
          <a:xfrm>
            <a:off x="2832102" y="2354582"/>
            <a:ext cx="758188" cy="2570476"/>
          </a:xfrm>
          <a:prstGeom prst="triangle">
            <a:avLst>
              <a:gd name="adj" fmla="val 462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99FE40D-93E3-EFC5-E3FC-5FAFA519DDF0}"/>
              </a:ext>
            </a:extLst>
          </p:cNvPr>
          <p:cNvSpPr/>
          <p:nvPr/>
        </p:nvSpPr>
        <p:spPr>
          <a:xfrm>
            <a:off x="2832102" y="4925058"/>
            <a:ext cx="758188" cy="74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47" name="Rectangle: Rounded Corners 1046">
            <a:extLst>
              <a:ext uri="{FF2B5EF4-FFF2-40B4-BE49-F238E27FC236}">
                <a16:creationId xmlns:a16="http://schemas.microsoft.com/office/drawing/2014/main" id="{2CA85520-7CF4-6881-4F8B-DB2EF071E842}"/>
              </a:ext>
            </a:extLst>
          </p:cNvPr>
          <p:cNvSpPr/>
          <p:nvPr/>
        </p:nvSpPr>
        <p:spPr>
          <a:xfrm>
            <a:off x="1815736" y="5666735"/>
            <a:ext cx="1770110" cy="2933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 analysts</a:t>
            </a:r>
          </a:p>
        </p:txBody>
      </p:sp>
      <p:sp>
        <p:nvSpPr>
          <p:cNvPr id="1048" name="Cylinder 1047">
            <a:extLst>
              <a:ext uri="{FF2B5EF4-FFF2-40B4-BE49-F238E27FC236}">
                <a16:creationId xmlns:a16="http://schemas.microsoft.com/office/drawing/2014/main" id="{16DDE83F-B56E-0B46-4530-338D3D9B647D}"/>
              </a:ext>
            </a:extLst>
          </p:cNvPr>
          <p:cNvSpPr/>
          <p:nvPr/>
        </p:nvSpPr>
        <p:spPr>
          <a:xfrm>
            <a:off x="6195060" y="4485640"/>
            <a:ext cx="504825" cy="371475"/>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49" name="Cylinder 1048">
            <a:extLst>
              <a:ext uri="{FF2B5EF4-FFF2-40B4-BE49-F238E27FC236}">
                <a16:creationId xmlns:a16="http://schemas.microsoft.com/office/drawing/2014/main" id="{9EA8E7F7-56D4-3993-7845-0FA9614C7AC7}"/>
              </a:ext>
            </a:extLst>
          </p:cNvPr>
          <p:cNvSpPr/>
          <p:nvPr/>
        </p:nvSpPr>
        <p:spPr>
          <a:xfrm>
            <a:off x="6795770" y="4495165"/>
            <a:ext cx="504825" cy="371475"/>
          </a:xfrm>
          <a:prstGeom prst="ca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051" name="Cylinder 1050">
            <a:extLst>
              <a:ext uri="{FF2B5EF4-FFF2-40B4-BE49-F238E27FC236}">
                <a16:creationId xmlns:a16="http://schemas.microsoft.com/office/drawing/2014/main" id="{E5240C4C-669E-2E9A-F576-FA35F907F0E9}"/>
              </a:ext>
            </a:extLst>
          </p:cNvPr>
          <p:cNvSpPr/>
          <p:nvPr/>
        </p:nvSpPr>
        <p:spPr>
          <a:xfrm>
            <a:off x="7364730" y="4505325"/>
            <a:ext cx="504825" cy="371475"/>
          </a:xfrm>
          <a:prstGeom prst="ca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p>
        </p:txBody>
      </p:sp>
      <p:sp>
        <p:nvSpPr>
          <p:cNvPr id="1070" name="Rectangle 1069">
            <a:extLst>
              <a:ext uri="{FF2B5EF4-FFF2-40B4-BE49-F238E27FC236}">
                <a16:creationId xmlns:a16="http://schemas.microsoft.com/office/drawing/2014/main" id="{B79B4A7B-1820-DAB8-FBFF-CD22A69B0BDB}"/>
              </a:ext>
            </a:extLst>
          </p:cNvPr>
          <p:cNvSpPr/>
          <p:nvPr/>
        </p:nvSpPr>
        <p:spPr>
          <a:xfrm>
            <a:off x="7943850" y="3316115"/>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Policy Instrument / Investment</a:t>
            </a:r>
          </a:p>
        </p:txBody>
      </p:sp>
      <p:sp>
        <p:nvSpPr>
          <p:cNvPr id="1072" name="Rectangle 1071">
            <a:extLst>
              <a:ext uri="{FF2B5EF4-FFF2-40B4-BE49-F238E27FC236}">
                <a16:creationId xmlns:a16="http://schemas.microsoft.com/office/drawing/2014/main" id="{CF9D09F9-A1E0-02C7-DBB7-1CD70F6E71ED}"/>
              </a:ext>
            </a:extLst>
          </p:cNvPr>
          <p:cNvSpPr/>
          <p:nvPr/>
        </p:nvSpPr>
        <p:spPr>
          <a:xfrm>
            <a:off x="7929588" y="3763269"/>
            <a:ext cx="3124834" cy="61205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Deep sensitivity analysis: Policy levers, technology, costs etc</a:t>
            </a:r>
          </a:p>
        </p:txBody>
      </p:sp>
      <p:cxnSp>
        <p:nvCxnSpPr>
          <p:cNvPr id="18" name="Connector: Curved 17">
            <a:extLst>
              <a:ext uri="{FF2B5EF4-FFF2-40B4-BE49-F238E27FC236}">
                <a16:creationId xmlns:a16="http://schemas.microsoft.com/office/drawing/2014/main" id="{06494BF8-B0E0-51E8-9F15-C45E43A4F6EF}"/>
              </a:ext>
            </a:extLst>
          </p:cNvPr>
          <p:cNvCxnSpPr/>
          <p:nvPr/>
        </p:nvCxnSpPr>
        <p:spPr>
          <a:xfrm rot="10800000" flipV="1">
            <a:off x="3832225" y="2927350"/>
            <a:ext cx="590550" cy="729298"/>
          </a:xfrm>
          <a:prstGeom prst="curvedConnector3">
            <a:avLst>
              <a:gd name="adj1" fmla="val 13871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26867B0B-8954-F9C4-0E40-D11289A3446A}"/>
              </a:ext>
            </a:extLst>
          </p:cNvPr>
          <p:cNvCxnSpPr/>
          <p:nvPr/>
        </p:nvCxnSpPr>
        <p:spPr>
          <a:xfrm rot="10800000" flipV="1">
            <a:off x="4422775" y="2237424"/>
            <a:ext cx="82550" cy="689925"/>
          </a:xfrm>
          <a:prstGeom prst="curvedConnector3">
            <a:avLst>
              <a:gd name="adj1" fmla="val 3769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F581204E-B0B9-E4E7-7344-EC21EB4251F0}"/>
              </a:ext>
            </a:extLst>
          </p:cNvPr>
          <p:cNvCxnSpPr/>
          <p:nvPr/>
        </p:nvCxnSpPr>
        <p:spPr>
          <a:xfrm rot="10800000" flipH="1" flipV="1">
            <a:off x="4495799" y="1727519"/>
            <a:ext cx="9525" cy="509905"/>
          </a:xfrm>
          <a:prstGeom prst="curvedConnector3">
            <a:avLst>
              <a:gd name="adj1" fmla="val -24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1F0AD156-7DD2-33E8-ACC1-98E2614E1E4E}"/>
              </a:ext>
            </a:extLst>
          </p:cNvPr>
          <p:cNvCxnSpPr/>
          <p:nvPr/>
        </p:nvCxnSpPr>
        <p:spPr>
          <a:xfrm rot="10800000" flipV="1">
            <a:off x="4495800" y="1203010"/>
            <a:ext cx="38100" cy="524510"/>
          </a:xfrm>
          <a:prstGeom prst="curvedConnector3">
            <a:avLst>
              <a:gd name="adj1" fmla="val 7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BC0C15CD-C8FC-3424-628F-4D8E03107B12}"/>
              </a:ext>
            </a:extLst>
          </p:cNvPr>
          <p:cNvCxnSpPr/>
          <p:nvPr/>
        </p:nvCxnSpPr>
        <p:spPr>
          <a:xfrm rot="10800000" flipV="1">
            <a:off x="4533900" y="668974"/>
            <a:ext cx="12700" cy="53403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C328F64D-46DA-EA0D-8086-7FAB137BB9D2}"/>
              </a:ext>
            </a:extLst>
          </p:cNvPr>
          <p:cNvCxnSpPr/>
          <p:nvPr/>
        </p:nvCxnSpPr>
        <p:spPr>
          <a:xfrm rot="10800000" flipH="1" flipV="1">
            <a:off x="3832225" y="3656647"/>
            <a:ext cx="622300" cy="509587"/>
          </a:xfrm>
          <a:prstGeom prst="curvedConnector3">
            <a:avLst>
              <a:gd name="adj1" fmla="val -3673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2804CE0A-3C9C-C3AF-68DA-CC2659E3C35A}"/>
              </a:ext>
            </a:extLst>
          </p:cNvPr>
          <p:cNvCxnSpPr/>
          <p:nvPr/>
        </p:nvCxnSpPr>
        <p:spPr>
          <a:xfrm rot="10800000" flipH="1">
            <a:off x="3657599" y="4166235"/>
            <a:ext cx="796925" cy="480692"/>
          </a:xfrm>
          <a:prstGeom prst="curvedConnector3">
            <a:avLst>
              <a:gd name="adj1" fmla="val -28685"/>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9A647FB-F0DC-EC68-B462-6DEDDB5B0456}"/>
              </a:ext>
            </a:extLst>
          </p:cNvPr>
          <p:cNvSpPr/>
          <p:nvPr/>
        </p:nvSpPr>
        <p:spPr>
          <a:xfrm>
            <a:off x="7901044" y="4516477"/>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Revised Pol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Instrmnt</a:t>
            </a: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Invstmnt</a:t>
            </a:r>
            <a:endPar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7" name="Trapezoid 26">
            <a:extLst>
              <a:ext uri="{FF2B5EF4-FFF2-40B4-BE49-F238E27FC236}">
                <a16:creationId xmlns:a16="http://schemas.microsoft.com/office/drawing/2014/main" id="{3247A70B-5409-63E6-2C3D-9E0A3990DE08}"/>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Finance</a:t>
            </a:r>
          </a:p>
        </p:txBody>
      </p:sp>
    </p:spTree>
    <p:extLst>
      <p:ext uri="{BB962C8B-B14F-4D97-AF65-F5344CB8AC3E}">
        <p14:creationId xmlns:p14="http://schemas.microsoft.com/office/powerpoint/2010/main" val="50070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Rectangle: Rounded Corners 1055">
            <a:extLst>
              <a:ext uri="{FF2B5EF4-FFF2-40B4-BE49-F238E27FC236}">
                <a16:creationId xmlns:a16="http://schemas.microsoft.com/office/drawing/2014/main" id="{29595B68-FFD7-D09B-939B-9B9140222BA4}"/>
              </a:ext>
            </a:extLst>
          </p:cNvPr>
          <p:cNvSpPr/>
          <p:nvPr/>
        </p:nvSpPr>
        <p:spPr>
          <a:xfrm>
            <a:off x="6779896" y="3265170"/>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1054">
            <a:extLst>
              <a:ext uri="{FF2B5EF4-FFF2-40B4-BE49-F238E27FC236}">
                <a16:creationId xmlns:a16="http://schemas.microsoft.com/office/drawing/2014/main" id="{344CECA0-4201-570E-A068-F2C5263C2A99}"/>
              </a:ext>
            </a:extLst>
          </p:cNvPr>
          <p:cNvSpPr/>
          <p:nvPr/>
        </p:nvSpPr>
        <p:spPr>
          <a:xfrm>
            <a:off x="6170296" y="3295650"/>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5D6FEE34-2685-7CAE-8FDA-6D745603F890}"/>
              </a:ext>
            </a:extLst>
          </p:cNvPr>
          <p:cNvSpPr/>
          <p:nvPr/>
        </p:nvSpPr>
        <p:spPr>
          <a:xfrm rot="16200000">
            <a:off x="7481981" y="1099752"/>
            <a:ext cx="539750" cy="85172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4" name="Rectangle: Rounded Corners 1053">
            <a:extLst>
              <a:ext uri="{FF2B5EF4-FFF2-40B4-BE49-F238E27FC236}">
                <a16:creationId xmlns:a16="http://schemas.microsoft.com/office/drawing/2014/main" id="{893D811B-D27B-D5E0-AA1E-4B70C42D3AF9}"/>
              </a:ext>
            </a:extLst>
          </p:cNvPr>
          <p:cNvSpPr/>
          <p:nvPr/>
        </p:nvSpPr>
        <p:spPr>
          <a:xfrm>
            <a:off x="5591176" y="3305810"/>
            <a:ext cx="539750" cy="3430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 name="Cylinder 9">
            <a:extLst>
              <a:ext uri="{FF2B5EF4-FFF2-40B4-BE49-F238E27FC236}">
                <a16:creationId xmlns:a16="http://schemas.microsoft.com/office/drawing/2014/main" id="{87A358F9-EDE3-6CEF-DCC4-BAF94DF7E70F}"/>
              </a:ext>
            </a:extLst>
          </p:cNvPr>
          <p:cNvSpPr/>
          <p:nvPr/>
        </p:nvSpPr>
        <p:spPr>
          <a:xfrm>
            <a:off x="3832225" y="3461385"/>
            <a:ext cx="504825" cy="39052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1" name="Cylinder 10">
            <a:extLst>
              <a:ext uri="{FF2B5EF4-FFF2-40B4-BE49-F238E27FC236}">
                <a16:creationId xmlns:a16="http://schemas.microsoft.com/office/drawing/2014/main" id="{47BAAA6D-5F17-9194-FAB5-79C660AF0590}"/>
              </a:ext>
            </a:extLst>
          </p:cNvPr>
          <p:cNvSpPr/>
          <p:nvPr/>
        </p:nvSpPr>
        <p:spPr>
          <a:xfrm>
            <a:off x="4422775" y="348043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2" name="Cylinder 11">
            <a:extLst>
              <a:ext uri="{FF2B5EF4-FFF2-40B4-BE49-F238E27FC236}">
                <a16:creationId xmlns:a16="http://schemas.microsoft.com/office/drawing/2014/main" id="{4140EA3A-289E-E986-7505-85BF1C5EB936}"/>
              </a:ext>
            </a:extLst>
          </p:cNvPr>
          <p:cNvSpPr/>
          <p:nvPr/>
        </p:nvSpPr>
        <p:spPr>
          <a:xfrm>
            <a:off x="5013325" y="3480435"/>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3" name="Cylinder 12">
            <a:extLst>
              <a:ext uri="{FF2B5EF4-FFF2-40B4-BE49-F238E27FC236}">
                <a16:creationId xmlns:a16="http://schemas.microsoft.com/office/drawing/2014/main" id="{01A57A85-9839-E117-4529-E3842EA08130}"/>
              </a:ext>
            </a:extLst>
          </p:cNvPr>
          <p:cNvSpPr/>
          <p:nvPr/>
        </p:nvSpPr>
        <p:spPr>
          <a:xfrm>
            <a:off x="5594350" y="348043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4" name="Cylinder 13">
            <a:extLst>
              <a:ext uri="{FF2B5EF4-FFF2-40B4-BE49-F238E27FC236}">
                <a16:creationId xmlns:a16="http://schemas.microsoft.com/office/drawing/2014/main" id="{258CDAD5-DB6D-FA59-B1CD-2AEE22E85673}"/>
              </a:ext>
            </a:extLst>
          </p:cNvPr>
          <p:cNvSpPr/>
          <p:nvPr/>
        </p:nvSpPr>
        <p:spPr>
          <a:xfrm>
            <a:off x="6184900" y="3489960"/>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5" name="Cylinder 14">
            <a:extLst>
              <a:ext uri="{FF2B5EF4-FFF2-40B4-BE49-F238E27FC236}">
                <a16:creationId xmlns:a16="http://schemas.microsoft.com/office/drawing/2014/main" id="{1FCDEE05-5C21-7A2B-F5BD-CEB04CF84C3D}"/>
              </a:ext>
            </a:extLst>
          </p:cNvPr>
          <p:cNvSpPr/>
          <p:nvPr/>
        </p:nvSpPr>
        <p:spPr>
          <a:xfrm>
            <a:off x="6744970" y="349948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6" name="Cylinder 15">
            <a:extLst>
              <a:ext uri="{FF2B5EF4-FFF2-40B4-BE49-F238E27FC236}">
                <a16:creationId xmlns:a16="http://schemas.microsoft.com/office/drawing/2014/main" id="{7C37E0B2-35ED-D684-A1CB-A48103F20248}"/>
              </a:ext>
            </a:extLst>
          </p:cNvPr>
          <p:cNvSpPr/>
          <p:nvPr/>
        </p:nvSpPr>
        <p:spPr>
          <a:xfrm>
            <a:off x="4454525" y="3937635"/>
            <a:ext cx="275463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Robust Decision Making</a:t>
            </a:r>
          </a:p>
        </p:txBody>
      </p:sp>
      <p:sp>
        <p:nvSpPr>
          <p:cNvPr id="17" name="Cylinder 16">
            <a:extLst>
              <a:ext uri="{FF2B5EF4-FFF2-40B4-BE49-F238E27FC236}">
                <a16:creationId xmlns:a16="http://schemas.microsoft.com/office/drawing/2014/main" id="{E066B83F-11DA-D90F-6379-36D45EE3F6C7}"/>
              </a:ext>
            </a:extLst>
          </p:cNvPr>
          <p:cNvSpPr/>
          <p:nvPr/>
        </p:nvSpPr>
        <p:spPr>
          <a:xfrm>
            <a:off x="7334250" y="3509645"/>
            <a:ext cx="504825" cy="37147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22" name="Straight Connector 21">
            <a:extLst>
              <a:ext uri="{FF2B5EF4-FFF2-40B4-BE49-F238E27FC236}">
                <a16:creationId xmlns:a16="http://schemas.microsoft.com/office/drawing/2014/main" id="{C5B3EAAD-5F1E-F9BE-57B6-BC3B26A070D3}"/>
              </a:ext>
            </a:extLst>
          </p:cNvPr>
          <p:cNvCxnSpPr>
            <a:cxnSpLocks/>
            <a:stCxn id="9" idx="4"/>
            <a:endCxn id="17" idx="1"/>
          </p:cNvCxnSpPr>
          <p:nvPr/>
        </p:nvCxnSpPr>
        <p:spPr>
          <a:xfrm>
            <a:off x="7334250" y="2927350"/>
            <a:ext cx="252413"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CCF81-BD33-04D1-67B4-2E3994C2B1EF}"/>
              </a:ext>
            </a:extLst>
          </p:cNvPr>
          <p:cNvCxnSpPr>
            <a:cxnSpLocks/>
            <a:stCxn id="9" idx="2"/>
            <a:endCxn id="10" idx="1"/>
          </p:cNvCxnSpPr>
          <p:nvPr/>
        </p:nvCxnSpPr>
        <p:spPr>
          <a:xfrm flipH="1">
            <a:off x="4084638" y="2927350"/>
            <a:ext cx="338137" cy="534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8F181FDD-A9DE-2C83-F567-BCE65A34E94F}"/>
              </a:ext>
            </a:extLst>
          </p:cNvPr>
          <p:cNvSpPr/>
          <p:nvPr/>
        </p:nvSpPr>
        <p:spPr>
          <a:xfrm>
            <a:off x="5594350" y="448627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pic>
        <p:nvPicPr>
          <p:cNvPr id="1026" name="Picture 2" descr="Compliance Icons - Free SVG &amp; PNG Compliance Images - Noun ...">
            <a:extLst>
              <a:ext uri="{FF2B5EF4-FFF2-40B4-BE49-F238E27FC236}">
                <a16:creationId xmlns:a16="http://schemas.microsoft.com/office/drawing/2014/main" id="{B121669E-9E17-8B33-6291-B61E538E0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30" y="5006340"/>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Pentagon 25">
            <a:extLst>
              <a:ext uri="{FF2B5EF4-FFF2-40B4-BE49-F238E27FC236}">
                <a16:creationId xmlns:a16="http://schemas.microsoft.com/office/drawing/2014/main" id="{E77B5063-1EED-DF6B-E4E2-371451BE1508}"/>
              </a:ext>
            </a:extLst>
          </p:cNvPr>
          <p:cNvSpPr/>
          <p:nvPr/>
        </p:nvSpPr>
        <p:spPr>
          <a:xfrm>
            <a:off x="4277360" y="5103132"/>
            <a:ext cx="1219200" cy="5092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Ministry</a:t>
            </a:r>
          </a:p>
        </p:txBody>
      </p:sp>
      <p:pic>
        <p:nvPicPr>
          <p:cNvPr id="1032" name="Picture 8" descr="Puzzle piece - Free entertainment icons">
            <a:extLst>
              <a:ext uri="{FF2B5EF4-FFF2-40B4-BE49-F238E27FC236}">
                <a16:creationId xmlns:a16="http://schemas.microsoft.com/office/drawing/2014/main" id="{4C8533B1-3B18-2C0B-7DC3-B18B5A6F4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785" y="5082684"/>
            <a:ext cx="525460" cy="525460"/>
          </a:xfrm>
          <a:prstGeom prst="rect">
            <a:avLst/>
          </a:prstGeom>
          <a:noFill/>
          <a:extLst>
            <a:ext uri="{909E8E84-426E-40DD-AFC4-6F175D3DCCD1}">
              <a14:hiddenFill xmlns:a14="http://schemas.microsoft.com/office/drawing/2010/main">
                <a:solidFill>
                  <a:srgbClr val="FFFFFF"/>
                </a:solidFill>
              </a14:hiddenFill>
            </a:ext>
          </a:extLst>
        </p:spPr>
      </p:pic>
      <p:sp>
        <p:nvSpPr>
          <p:cNvPr id="1025" name="Arrow: Pentagon 1024">
            <a:extLst>
              <a:ext uri="{FF2B5EF4-FFF2-40B4-BE49-F238E27FC236}">
                <a16:creationId xmlns:a16="http://schemas.microsoft.com/office/drawing/2014/main" id="{48559E05-9FBA-5E70-DD8D-15ED292F56E2}"/>
              </a:ext>
            </a:extLst>
          </p:cNvPr>
          <p:cNvSpPr/>
          <p:nvPr/>
        </p:nvSpPr>
        <p:spPr>
          <a:xfrm rot="10800000">
            <a:off x="6268718" y="5108624"/>
            <a:ext cx="1600835" cy="49901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7" name="Rectangle 1026">
            <a:extLst>
              <a:ext uri="{FF2B5EF4-FFF2-40B4-BE49-F238E27FC236}">
                <a16:creationId xmlns:a16="http://schemas.microsoft.com/office/drawing/2014/main" id="{D69BCAEB-52C7-D85E-6FED-118F861D084C}"/>
              </a:ext>
            </a:extLst>
          </p:cNvPr>
          <p:cNvSpPr/>
          <p:nvPr/>
        </p:nvSpPr>
        <p:spPr>
          <a:xfrm>
            <a:off x="6593841" y="5114651"/>
            <a:ext cx="1245234" cy="4738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Lead IFI</a:t>
            </a:r>
          </a:p>
        </p:txBody>
      </p:sp>
      <p:sp>
        <p:nvSpPr>
          <p:cNvPr id="1031" name="Rectangle: Rounded Corners 1030">
            <a:extLst>
              <a:ext uri="{FF2B5EF4-FFF2-40B4-BE49-F238E27FC236}">
                <a16:creationId xmlns:a16="http://schemas.microsoft.com/office/drawing/2014/main" id="{F39FC348-E191-DACC-F569-3D18556F5FB0}"/>
              </a:ext>
            </a:extLst>
          </p:cNvPr>
          <p:cNvSpPr/>
          <p:nvPr/>
        </p:nvSpPr>
        <p:spPr>
          <a:xfrm>
            <a:off x="8219440" y="4742745"/>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3" name="Rectangle: Rounded Corners 1032">
            <a:extLst>
              <a:ext uri="{FF2B5EF4-FFF2-40B4-BE49-F238E27FC236}">
                <a16:creationId xmlns:a16="http://schemas.microsoft.com/office/drawing/2014/main" id="{52AD7DF7-7CCA-D3CF-E8C3-D940164B7EF5}"/>
              </a:ext>
            </a:extLst>
          </p:cNvPr>
          <p:cNvSpPr/>
          <p:nvPr/>
        </p:nvSpPr>
        <p:spPr>
          <a:xfrm>
            <a:off x="8239760" y="5585569"/>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6" name="Isosceles Triangle 1035">
            <a:extLst>
              <a:ext uri="{FF2B5EF4-FFF2-40B4-BE49-F238E27FC236}">
                <a16:creationId xmlns:a16="http://schemas.microsoft.com/office/drawing/2014/main" id="{C83DD581-93CD-8EFF-EDF1-F7112EA3D9E8}"/>
              </a:ext>
            </a:extLst>
          </p:cNvPr>
          <p:cNvSpPr/>
          <p:nvPr/>
        </p:nvSpPr>
        <p:spPr>
          <a:xfrm>
            <a:off x="2832102" y="2354582"/>
            <a:ext cx="758188" cy="2570476"/>
          </a:xfrm>
          <a:prstGeom prst="triangle">
            <a:avLst>
              <a:gd name="adj" fmla="val 462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99FE40D-93E3-EFC5-E3FC-5FAFA519DDF0}"/>
              </a:ext>
            </a:extLst>
          </p:cNvPr>
          <p:cNvSpPr/>
          <p:nvPr/>
        </p:nvSpPr>
        <p:spPr>
          <a:xfrm>
            <a:off x="2832102" y="4925058"/>
            <a:ext cx="758188" cy="74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47" name="Rectangle: Rounded Corners 1046">
            <a:extLst>
              <a:ext uri="{FF2B5EF4-FFF2-40B4-BE49-F238E27FC236}">
                <a16:creationId xmlns:a16="http://schemas.microsoft.com/office/drawing/2014/main" id="{2CA85520-7CF4-6881-4F8B-DB2EF071E842}"/>
              </a:ext>
            </a:extLst>
          </p:cNvPr>
          <p:cNvSpPr/>
          <p:nvPr/>
        </p:nvSpPr>
        <p:spPr>
          <a:xfrm>
            <a:off x="1815736" y="5666735"/>
            <a:ext cx="1770110" cy="2933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analysts</a:t>
            </a:r>
          </a:p>
        </p:txBody>
      </p:sp>
      <p:sp>
        <p:nvSpPr>
          <p:cNvPr id="1048" name="Cylinder 1047">
            <a:extLst>
              <a:ext uri="{FF2B5EF4-FFF2-40B4-BE49-F238E27FC236}">
                <a16:creationId xmlns:a16="http://schemas.microsoft.com/office/drawing/2014/main" id="{16DDE83F-B56E-0B46-4530-338D3D9B647D}"/>
              </a:ext>
            </a:extLst>
          </p:cNvPr>
          <p:cNvSpPr/>
          <p:nvPr/>
        </p:nvSpPr>
        <p:spPr>
          <a:xfrm>
            <a:off x="6195060" y="4485640"/>
            <a:ext cx="504825" cy="371475"/>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49" name="Cylinder 1048">
            <a:extLst>
              <a:ext uri="{FF2B5EF4-FFF2-40B4-BE49-F238E27FC236}">
                <a16:creationId xmlns:a16="http://schemas.microsoft.com/office/drawing/2014/main" id="{9EA8E7F7-56D4-3993-7845-0FA9614C7AC7}"/>
              </a:ext>
            </a:extLst>
          </p:cNvPr>
          <p:cNvSpPr/>
          <p:nvPr/>
        </p:nvSpPr>
        <p:spPr>
          <a:xfrm>
            <a:off x="6795770" y="4495165"/>
            <a:ext cx="504825" cy="371475"/>
          </a:xfrm>
          <a:prstGeom prst="ca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051" name="Cylinder 1050">
            <a:extLst>
              <a:ext uri="{FF2B5EF4-FFF2-40B4-BE49-F238E27FC236}">
                <a16:creationId xmlns:a16="http://schemas.microsoft.com/office/drawing/2014/main" id="{E5240C4C-669E-2E9A-F576-FA35F907F0E9}"/>
              </a:ext>
            </a:extLst>
          </p:cNvPr>
          <p:cNvSpPr/>
          <p:nvPr/>
        </p:nvSpPr>
        <p:spPr>
          <a:xfrm>
            <a:off x="7364730" y="4505325"/>
            <a:ext cx="504825" cy="371475"/>
          </a:xfrm>
          <a:prstGeom prst="ca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1053" name="Straight Arrow Connector 1052">
            <a:extLst>
              <a:ext uri="{FF2B5EF4-FFF2-40B4-BE49-F238E27FC236}">
                <a16:creationId xmlns:a16="http://schemas.microsoft.com/office/drawing/2014/main" id="{78F165B4-B9BE-A914-2BBD-29B4D7F758CF}"/>
              </a:ext>
            </a:extLst>
          </p:cNvPr>
          <p:cNvCxnSpPr>
            <a:cxnSpLocks/>
            <a:endCxn id="1025" idx="1"/>
          </p:cNvCxnSpPr>
          <p:nvPr/>
        </p:nvCxnSpPr>
        <p:spPr>
          <a:xfrm flipH="1">
            <a:off x="7869553" y="5348537"/>
            <a:ext cx="360047" cy="95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6" name="Isosceles Triangle 1065">
            <a:extLst>
              <a:ext uri="{FF2B5EF4-FFF2-40B4-BE49-F238E27FC236}">
                <a16:creationId xmlns:a16="http://schemas.microsoft.com/office/drawing/2014/main" id="{99247397-4CAC-9E58-332E-CF9225C7A117}"/>
              </a:ext>
            </a:extLst>
          </p:cNvPr>
          <p:cNvSpPr/>
          <p:nvPr/>
        </p:nvSpPr>
        <p:spPr>
          <a:xfrm>
            <a:off x="607062" y="644526"/>
            <a:ext cx="1086166"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p>
        </p:txBody>
      </p:sp>
      <p:sp>
        <p:nvSpPr>
          <p:cNvPr id="2" name="Rectangle: Rounded Corners 1">
            <a:extLst>
              <a:ext uri="{FF2B5EF4-FFF2-40B4-BE49-F238E27FC236}">
                <a16:creationId xmlns:a16="http://schemas.microsoft.com/office/drawing/2014/main" id="{EADCBFB8-0B3C-70E4-214C-472FD7162DF7}"/>
              </a:ext>
            </a:extLst>
          </p:cNvPr>
          <p:cNvSpPr/>
          <p:nvPr/>
        </p:nvSpPr>
        <p:spPr>
          <a:xfrm>
            <a:off x="3657600" y="4539659"/>
            <a:ext cx="1869440" cy="1595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(1)</a:t>
            </a:r>
          </a:p>
        </p:txBody>
      </p:sp>
      <p:sp>
        <p:nvSpPr>
          <p:cNvPr id="3" name="Rectangle: Rounded Corners 2">
            <a:extLst>
              <a:ext uri="{FF2B5EF4-FFF2-40B4-BE49-F238E27FC236}">
                <a16:creationId xmlns:a16="http://schemas.microsoft.com/office/drawing/2014/main" id="{43999C39-1BA0-C8EB-F5BB-6D77D0A1DE81}"/>
              </a:ext>
            </a:extLst>
          </p:cNvPr>
          <p:cNvSpPr/>
          <p:nvPr/>
        </p:nvSpPr>
        <p:spPr>
          <a:xfrm>
            <a:off x="3655890" y="4702333"/>
            <a:ext cx="1869440" cy="15958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(2)</a:t>
            </a:r>
          </a:p>
        </p:txBody>
      </p:sp>
      <p:sp>
        <p:nvSpPr>
          <p:cNvPr id="23" name="Rectangle: Rounded Corners 22">
            <a:extLst>
              <a:ext uri="{FF2B5EF4-FFF2-40B4-BE49-F238E27FC236}">
                <a16:creationId xmlns:a16="http://schemas.microsoft.com/office/drawing/2014/main" id="{F544EAC0-60A8-3D27-56C4-CB198154C4FE}"/>
              </a:ext>
            </a:extLst>
          </p:cNvPr>
          <p:cNvSpPr/>
          <p:nvPr/>
        </p:nvSpPr>
        <p:spPr>
          <a:xfrm>
            <a:off x="10602930" y="5103132"/>
            <a:ext cx="1407565" cy="53975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 portfolio</a:t>
            </a:r>
          </a:p>
        </p:txBody>
      </p:sp>
      <p:sp>
        <p:nvSpPr>
          <p:cNvPr id="4" name="Rectangle 3">
            <a:extLst>
              <a:ext uri="{FF2B5EF4-FFF2-40B4-BE49-F238E27FC236}">
                <a16:creationId xmlns:a16="http://schemas.microsoft.com/office/drawing/2014/main" id="{10E78102-C17E-A508-2F8E-A8B04B92D18A}"/>
              </a:ext>
            </a:extLst>
          </p:cNvPr>
          <p:cNvSpPr/>
          <p:nvPr/>
        </p:nvSpPr>
        <p:spPr>
          <a:xfrm>
            <a:off x="7943850" y="3316115"/>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Policy Instrument / Investment</a:t>
            </a:r>
          </a:p>
        </p:txBody>
      </p:sp>
      <p:sp>
        <p:nvSpPr>
          <p:cNvPr id="18" name="Rectangle 17">
            <a:extLst>
              <a:ext uri="{FF2B5EF4-FFF2-40B4-BE49-F238E27FC236}">
                <a16:creationId xmlns:a16="http://schemas.microsoft.com/office/drawing/2014/main" id="{A7729A49-272D-1E68-AC77-45EB99C1172E}"/>
              </a:ext>
            </a:extLst>
          </p:cNvPr>
          <p:cNvSpPr/>
          <p:nvPr/>
        </p:nvSpPr>
        <p:spPr>
          <a:xfrm>
            <a:off x="7929588" y="3763269"/>
            <a:ext cx="3124834" cy="61205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Deep sensitivity analysis: Policy levers, technology, costs etc</a:t>
            </a:r>
          </a:p>
        </p:txBody>
      </p:sp>
      <p:sp>
        <p:nvSpPr>
          <p:cNvPr id="20" name="Rectangle 19">
            <a:extLst>
              <a:ext uri="{FF2B5EF4-FFF2-40B4-BE49-F238E27FC236}">
                <a16:creationId xmlns:a16="http://schemas.microsoft.com/office/drawing/2014/main" id="{553D5556-E1AD-A7BC-A9D9-3C35314A0E3D}"/>
              </a:ext>
            </a:extLst>
          </p:cNvPr>
          <p:cNvSpPr/>
          <p:nvPr/>
        </p:nvSpPr>
        <p:spPr>
          <a:xfrm>
            <a:off x="7901044" y="4516477"/>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Revised Pol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Instrmnt</a:t>
            </a: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Invstmnt</a:t>
            </a:r>
            <a:endPar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501D7175-6CF7-2F3F-665E-05F9A4038ED5}"/>
              </a:ext>
            </a:extLst>
          </p:cNvPr>
          <p:cNvSpPr/>
          <p:nvPr/>
        </p:nvSpPr>
        <p:spPr>
          <a:xfrm>
            <a:off x="8229600" y="5159077"/>
            <a:ext cx="1997074" cy="361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Matched Funder(s)</a:t>
            </a:r>
          </a:p>
        </p:txBody>
      </p:sp>
      <p:sp>
        <p:nvSpPr>
          <p:cNvPr id="27" name="Rectangle 26">
            <a:extLst>
              <a:ext uri="{FF2B5EF4-FFF2-40B4-BE49-F238E27FC236}">
                <a16:creationId xmlns:a16="http://schemas.microsoft.com/office/drawing/2014/main" id="{2B9F4D55-1319-F4DE-03C4-48E4E8B834DD}"/>
              </a:ext>
            </a:extLst>
          </p:cNvPr>
          <p:cNvSpPr/>
          <p:nvPr/>
        </p:nvSpPr>
        <p:spPr>
          <a:xfrm>
            <a:off x="9776089" y="6031916"/>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‘Concept notes’</a:t>
            </a:r>
          </a:p>
        </p:txBody>
      </p:sp>
      <p:cxnSp>
        <p:nvCxnSpPr>
          <p:cNvPr id="28" name="Straight Connector 27">
            <a:extLst>
              <a:ext uri="{FF2B5EF4-FFF2-40B4-BE49-F238E27FC236}">
                <a16:creationId xmlns:a16="http://schemas.microsoft.com/office/drawing/2014/main" id="{D6ABD0FC-7568-2B9F-3D49-CC959CF9E3A7}"/>
              </a:ext>
            </a:extLst>
          </p:cNvPr>
          <p:cNvCxnSpPr>
            <a:cxnSpLocks/>
            <a:endCxn id="27" idx="0"/>
          </p:cNvCxnSpPr>
          <p:nvPr/>
        </p:nvCxnSpPr>
        <p:spPr>
          <a:xfrm>
            <a:off x="10619422" y="5642883"/>
            <a:ext cx="0" cy="38903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rapezoid 28">
            <a:extLst>
              <a:ext uri="{FF2B5EF4-FFF2-40B4-BE49-F238E27FC236}">
                <a16:creationId xmlns:a16="http://schemas.microsoft.com/office/drawing/2014/main" id="{849CEF38-5100-1489-EC3C-1A6F42C4964C}"/>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Finance</a:t>
            </a:r>
          </a:p>
        </p:txBody>
      </p:sp>
    </p:spTree>
    <p:extLst>
      <p:ext uri="{BB962C8B-B14F-4D97-AF65-F5344CB8AC3E}">
        <p14:creationId xmlns:p14="http://schemas.microsoft.com/office/powerpoint/2010/main" val="424768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Isosceles Triangle 1058">
            <a:extLst>
              <a:ext uri="{FF2B5EF4-FFF2-40B4-BE49-F238E27FC236}">
                <a16:creationId xmlns:a16="http://schemas.microsoft.com/office/drawing/2014/main" id="{1CC4062B-29A8-FAFF-5D04-1F89B95E76BA}"/>
              </a:ext>
            </a:extLst>
          </p:cNvPr>
          <p:cNvSpPr/>
          <p:nvPr/>
        </p:nvSpPr>
        <p:spPr>
          <a:xfrm>
            <a:off x="339047" y="644526"/>
            <a:ext cx="1354181"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Rectangle: Rounded Corners 1055">
            <a:extLst>
              <a:ext uri="{FF2B5EF4-FFF2-40B4-BE49-F238E27FC236}">
                <a16:creationId xmlns:a16="http://schemas.microsoft.com/office/drawing/2014/main" id="{29595B68-FFD7-D09B-939B-9B9140222BA4}"/>
              </a:ext>
            </a:extLst>
          </p:cNvPr>
          <p:cNvSpPr/>
          <p:nvPr/>
        </p:nvSpPr>
        <p:spPr>
          <a:xfrm>
            <a:off x="6779896" y="3265170"/>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1054">
            <a:extLst>
              <a:ext uri="{FF2B5EF4-FFF2-40B4-BE49-F238E27FC236}">
                <a16:creationId xmlns:a16="http://schemas.microsoft.com/office/drawing/2014/main" id="{344CECA0-4201-570E-A068-F2C5263C2A99}"/>
              </a:ext>
            </a:extLst>
          </p:cNvPr>
          <p:cNvSpPr/>
          <p:nvPr/>
        </p:nvSpPr>
        <p:spPr>
          <a:xfrm>
            <a:off x="6170296" y="3295650"/>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5D6FEE34-2685-7CAE-8FDA-6D745603F890}"/>
              </a:ext>
            </a:extLst>
          </p:cNvPr>
          <p:cNvSpPr/>
          <p:nvPr/>
        </p:nvSpPr>
        <p:spPr>
          <a:xfrm rot="16200000">
            <a:off x="7481981" y="1099752"/>
            <a:ext cx="539750" cy="85172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4" name="Rectangle: Rounded Corners 1053">
            <a:extLst>
              <a:ext uri="{FF2B5EF4-FFF2-40B4-BE49-F238E27FC236}">
                <a16:creationId xmlns:a16="http://schemas.microsoft.com/office/drawing/2014/main" id="{893D811B-D27B-D5E0-AA1E-4B70C42D3AF9}"/>
              </a:ext>
            </a:extLst>
          </p:cNvPr>
          <p:cNvSpPr/>
          <p:nvPr/>
        </p:nvSpPr>
        <p:spPr>
          <a:xfrm>
            <a:off x="5591176" y="3305810"/>
            <a:ext cx="539750" cy="3430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 name="Cylinder 9">
            <a:extLst>
              <a:ext uri="{FF2B5EF4-FFF2-40B4-BE49-F238E27FC236}">
                <a16:creationId xmlns:a16="http://schemas.microsoft.com/office/drawing/2014/main" id="{87A358F9-EDE3-6CEF-DCC4-BAF94DF7E70F}"/>
              </a:ext>
            </a:extLst>
          </p:cNvPr>
          <p:cNvSpPr/>
          <p:nvPr/>
        </p:nvSpPr>
        <p:spPr>
          <a:xfrm>
            <a:off x="3832225" y="3461385"/>
            <a:ext cx="504825" cy="39052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1" name="Cylinder 10">
            <a:extLst>
              <a:ext uri="{FF2B5EF4-FFF2-40B4-BE49-F238E27FC236}">
                <a16:creationId xmlns:a16="http://schemas.microsoft.com/office/drawing/2014/main" id="{47BAAA6D-5F17-9194-FAB5-79C660AF0590}"/>
              </a:ext>
            </a:extLst>
          </p:cNvPr>
          <p:cNvSpPr/>
          <p:nvPr/>
        </p:nvSpPr>
        <p:spPr>
          <a:xfrm>
            <a:off x="4422775" y="348043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2" name="Cylinder 11">
            <a:extLst>
              <a:ext uri="{FF2B5EF4-FFF2-40B4-BE49-F238E27FC236}">
                <a16:creationId xmlns:a16="http://schemas.microsoft.com/office/drawing/2014/main" id="{4140EA3A-289E-E986-7505-85BF1C5EB936}"/>
              </a:ext>
            </a:extLst>
          </p:cNvPr>
          <p:cNvSpPr/>
          <p:nvPr/>
        </p:nvSpPr>
        <p:spPr>
          <a:xfrm>
            <a:off x="5013325" y="3480435"/>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3" name="Cylinder 12">
            <a:extLst>
              <a:ext uri="{FF2B5EF4-FFF2-40B4-BE49-F238E27FC236}">
                <a16:creationId xmlns:a16="http://schemas.microsoft.com/office/drawing/2014/main" id="{01A57A85-9839-E117-4529-E3842EA08130}"/>
              </a:ext>
            </a:extLst>
          </p:cNvPr>
          <p:cNvSpPr/>
          <p:nvPr/>
        </p:nvSpPr>
        <p:spPr>
          <a:xfrm>
            <a:off x="5594350" y="348043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4" name="Cylinder 13">
            <a:extLst>
              <a:ext uri="{FF2B5EF4-FFF2-40B4-BE49-F238E27FC236}">
                <a16:creationId xmlns:a16="http://schemas.microsoft.com/office/drawing/2014/main" id="{258CDAD5-DB6D-FA59-B1CD-2AEE22E85673}"/>
              </a:ext>
            </a:extLst>
          </p:cNvPr>
          <p:cNvSpPr/>
          <p:nvPr/>
        </p:nvSpPr>
        <p:spPr>
          <a:xfrm>
            <a:off x="6184900" y="3489960"/>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5" name="Cylinder 14">
            <a:extLst>
              <a:ext uri="{FF2B5EF4-FFF2-40B4-BE49-F238E27FC236}">
                <a16:creationId xmlns:a16="http://schemas.microsoft.com/office/drawing/2014/main" id="{1FCDEE05-5C21-7A2B-F5BD-CEB04CF84C3D}"/>
              </a:ext>
            </a:extLst>
          </p:cNvPr>
          <p:cNvSpPr/>
          <p:nvPr/>
        </p:nvSpPr>
        <p:spPr>
          <a:xfrm>
            <a:off x="6744970" y="349948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6" name="Cylinder 15">
            <a:extLst>
              <a:ext uri="{FF2B5EF4-FFF2-40B4-BE49-F238E27FC236}">
                <a16:creationId xmlns:a16="http://schemas.microsoft.com/office/drawing/2014/main" id="{7C37E0B2-35ED-D684-A1CB-A48103F20248}"/>
              </a:ext>
            </a:extLst>
          </p:cNvPr>
          <p:cNvSpPr/>
          <p:nvPr/>
        </p:nvSpPr>
        <p:spPr>
          <a:xfrm>
            <a:off x="4454525" y="3937635"/>
            <a:ext cx="275463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Robust Decision Making</a:t>
            </a:r>
          </a:p>
        </p:txBody>
      </p:sp>
      <p:sp>
        <p:nvSpPr>
          <p:cNvPr id="17" name="Cylinder 16">
            <a:extLst>
              <a:ext uri="{FF2B5EF4-FFF2-40B4-BE49-F238E27FC236}">
                <a16:creationId xmlns:a16="http://schemas.microsoft.com/office/drawing/2014/main" id="{E066B83F-11DA-D90F-6379-36D45EE3F6C7}"/>
              </a:ext>
            </a:extLst>
          </p:cNvPr>
          <p:cNvSpPr/>
          <p:nvPr/>
        </p:nvSpPr>
        <p:spPr>
          <a:xfrm>
            <a:off x="7334250" y="3509645"/>
            <a:ext cx="504825" cy="37147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22" name="Straight Connector 21">
            <a:extLst>
              <a:ext uri="{FF2B5EF4-FFF2-40B4-BE49-F238E27FC236}">
                <a16:creationId xmlns:a16="http://schemas.microsoft.com/office/drawing/2014/main" id="{C5B3EAAD-5F1E-F9BE-57B6-BC3B26A070D3}"/>
              </a:ext>
            </a:extLst>
          </p:cNvPr>
          <p:cNvCxnSpPr>
            <a:cxnSpLocks/>
            <a:stCxn id="9" idx="4"/>
            <a:endCxn id="17" idx="1"/>
          </p:cNvCxnSpPr>
          <p:nvPr/>
        </p:nvCxnSpPr>
        <p:spPr>
          <a:xfrm>
            <a:off x="7334250" y="2927350"/>
            <a:ext cx="252413"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CCF81-BD33-04D1-67B4-2E3994C2B1EF}"/>
              </a:ext>
            </a:extLst>
          </p:cNvPr>
          <p:cNvCxnSpPr>
            <a:cxnSpLocks/>
            <a:stCxn id="9" idx="2"/>
            <a:endCxn id="10" idx="1"/>
          </p:cNvCxnSpPr>
          <p:nvPr/>
        </p:nvCxnSpPr>
        <p:spPr>
          <a:xfrm flipH="1">
            <a:off x="4084638" y="2927350"/>
            <a:ext cx="338137" cy="534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8F181FDD-A9DE-2C83-F567-BCE65A34E94F}"/>
              </a:ext>
            </a:extLst>
          </p:cNvPr>
          <p:cNvSpPr/>
          <p:nvPr/>
        </p:nvSpPr>
        <p:spPr>
          <a:xfrm>
            <a:off x="5594350" y="448627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pic>
        <p:nvPicPr>
          <p:cNvPr id="1026" name="Picture 2" descr="Compliance Icons - Free SVG &amp; PNG Compliance Images - Noun ...">
            <a:extLst>
              <a:ext uri="{FF2B5EF4-FFF2-40B4-BE49-F238E27FC236}">
                <a16:creationId xmlns:a16="http://schemas.microsoft.com/office/drawing/2014/main" id="{B121669E-9E17-8B33-6291-B61E538E0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30" y="5006340"/>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Pentagon 25">
            <a:extLst>
              <a:ext uri="{FF2B5EF4-FFF2-40B4-BE49-F238E27FC236}">
                <a16:creationId xmlns:a16="http://schemas.microsoft.com/office/drawing/2014/main" id="{E77B5063-1EED-DF6B-E4E2-371451BE1508}"/>
              </a:ext>
            </a:extLst>
          </p:cNvPr>
          <p:cNvSpPr/>
          <p:nvPr/>
        </p:nvSpPr>
        <p:spPr>
          <a:xfrm>
            <a:off x="4277360" y="5103132"/>
            <a:ext cx="1219200" cy="5092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Ministry</a:t>
            </a:r>
          </a:p>
        </p:txBody>
      </p:sp>
      <p:sp>
        <p:nvSpPr>
          <p:cNvPr id="27" name="Cylinder 26">
            <a:extLst>
              <a:ext uri="{FF2B5EF4-FFF2-40B4-BE49-F238E27FC236}">
                <a16:creationId xmlns:a16="http://schemas.microsoft.com/office/drawing/2014/main" id="{3E447BD8-EB2A-506E-4E98-31BEA2C149F4}"/>
              </a:ext>
            </a:extLst>
          </p:cNvPr>
          <p:cNvSpPr/>
          <p:nvPr/>
        </p:nvSpPr>
        <p:spPr>
          <a:xfrm>
            <a:off x="5604511" y="5750559"/>
            <a:ext cx="491490" cy="855345"/>
          </a:xfrm>
          <a:prstGeom prst="can">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30" name="Cylinder 29">
            <a:extLst>
              <a:ext uri="{FF2B5EF4-FFF2-40B4-BE49-F238E27FC236}">
                <a16:creationId xmlns:a16="http://schemas.microsoft.com/office/drawing/2014/main" id="{035F13C1-1379-BA7C-C840-0B551FEF9661}"/>
              </a:ext>
            </a:extLst>
          </p:cNvPr>
          <p:cNvSpPr/>
          <p:nvPr/>
        </p:nvSpPr>
        <p:spPr>
          <a:xfrm>
            <a:off x="5604510" y="5542915"/>
            <a:ext cx="504825" cy="252000"/>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descr="Puzzle piece - Free entertainment icons">
            <a:extLst>
              <a:ext uri="{FF2B5EF4-FFF2-40B4-BE49-F238E27FC236}">
                <a16:creationId xmlns:a16="http://schemas.microsoft.com/office/drawing/2014/main" id="{4C8533B1-3B18-2C0B-7DC3-B18B5A6F4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785" y="5082684"/>
            <a:ext cx="525460" cy="525460"/>
          </a:xfrm>
          <a:prstGeom prst="rect">
            <a:avLst/>
          </a:prstGeom>
          <a:noFill/>
          <a:extLst>
            <a:ext uri="{909E8E84-426E-40DD-AFC4-6F175D3DCCD1}">
              <a14:hiddenFill xmlns:a14="http://schemas.microsoft.com/office/drawing/2010/main">
                <a:solidFill>
                  <a:srgbClr val="FFFFFF"/>
                </a:solidFill>
              </a14:hiddenFill>
            </a:ext>
          </a:extLst>
        </p:spPr>
      </p:pic>
      <p:sp>
        <p:nvSpPr>
          <p:cNvPr id="1025" name="Arrow: Pentagon 1024">
            <a:extLst>
              <a:ext uri="{FF2B5EF4-FFF2-40B4-BE49-F238E27FC236}">
                <a16:creationId xmlns:a16="http://schemas.microsoft.com/office/drawing/2014/main" id="{48559E05-9FBA-5E70-DD8D-15ED292F56E2}"/>
              </a:ext>
            </a:extLst>
          </p:cNvPr>
          <p:cNvSpPr/>
          <p:nvPr/>
        </p:nvSpPr>
        <p:spPr>
          <a:xfrm rot="10800000">
            <a:off x="6268718" y="5108624"/>
            <a:ext cx="1600835" cy="49901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7" name="Rectangle 1026">
            <a:extLst>
              <a:ext uri="{FF2B5EF4-FFF2-40B4-BE49-F238E27FC236}">
                <a16:creationId xmlns:a16="http://schemas.microsoft.com/office/drawing/2014/main" id="{D69BCAEB-52C7-D85E-6FED-118F861D084C}"/>
              </a:ext>
            </a:extLst>
          </p:cNvPr>
          <p:cNvSpPr/>
          <p:nvPr/>
        </p:nvSpPr>
        <p:spPr>
          <a:xfrm>
            <a:off x="6593841" y="5114651"/>
            <a:ext cx="1245234" cy="4738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Lead IFI</a:t>
            </a:r>
          </a:p>
        </p:txBody>
      </p:sp>
      <p:sp>
        <p:nvSpPr>
          <p:cNvPr id="1029" name="Rectangle: Rounded Corners 1028">
            <a:extLst>
              <a:ext uri="{FF2B5EF4-FFF2-40B4-BE49-F238E27FC236}">
                <a16:creationId xmlns:a16="http://schemas.microsoft.com/office/drawing/2014/main" id="{A2F2609E-AEA3-3EA8-5F88-AD5A671BCEB5}"/>
              </a:ext>
            </a:extLst>
          </p:cNvPr>
          <p:cNvSpPr/>
          <p:nvPr/>
        </p:nvSpPr>
        <p:spPr>
          <a:xfrm>
            <a:off x="8229600" y="5159077"/>
            <a:ext cx="1997074" cy="361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Matched Funder(s)</a:t>
            </a:r>
          </a:p>
        </p:txBody>
      </p:sp>
      <p:sp>
        <p:nvSpPr>
          <p:cNvPr id="1031" name="Rectangle: Rounded Corners 1030">
            <a:extLst>
              <a:ext uri="{FF2B5EF4-FFF2-40B4-BE49-F238E27FC236}">
                <a16:creationId xmlns:a16="http://schemas.microsoft.com/office/drawing/2014/main" id="{F39FC348-E191-DACC-F569-3D18556F5FB0}"/>
              </a:ext>
            </a:extLst>
          </p:cNvPr>
          <p:cNvSpPr/>
          <p:nvPr/>
        </p:nvSpPr>
        <p:spPr>
          <a:xfrm>
            <a:off x="8219440" y="4742745"/>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3" name="Rectangle: Rounded Corners 1032">
            <a:extLst>
              <a:ext uri="{FF2B5EF4-FFF2-40B4-BE49-F238E27FC236}">
                <a16:creationId xmlns:a16="http://schemas.microsoft.com/office/drawing/2014/main" id="{52AD7DF7-7CCA-D3CF-E8C3-D940164B7EF5}"/>
              </a:ext>
            </a:extLst>
          </p:cNvPr>
          <p:cNvSpPr/>
          <p:nvPr/>
        </p:nvSpPr>
        <p:spPr>
          <a:xfrm>
            <a:off x="8239760" y="5585569"/>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6" name="Isosceles Triangle 1035">
            <a:extLst>
              <a:ext uri="{FF2B5EF4-FFF2-40B4-BE49-F238E27FC236}">
                <a16:creationId xmlns:a16="http://schemas.microsoft.com/office/drawing/2014/main" id="{C83DD581-93CD-8EFF-EDF1-F7112EA3D9E8}"/>
              </a:ext>
            </a:extLst>
          </p:cNvPr>
          <p:cNvSpPr/>
          <p:nvPr/>
        </p:nvSpPr>
        <p:spPr>
          <a:xfrm>
            <a:off x="2832102" y="2354582"/>
            <a:ext cx="758188" cy="2570476"/>
          </a:xfrm>
          <a:prstGeom prst="triangle">
            <a:avLst>
              <a:gd name="adj" fmla="val 462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99FE40D-93E3-EFC5-E3FC-5FAFA519DDF0}"/>
              </a:ext>
            </a:extLst>
          </p:cNvPr>
          <p:cNvSpPr/>
          <p:nvPr/>
        </p:nvSpPr>
        <p:spPr>
          <a:xfrm>
            <a:off x="2832102" y="4925058"/>
            <a:ext cx="758188" cy="74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47" name="Rectangle: Rounded Corners 1046">
            <a:extLst>
              <a:ext uri="{FF2B5EF4-FFF2-40B4-BE49-F238E27FC236}">
                <a16:creationId xmlns:a16="http://schemas.microsoft.com/office/drawing/2014/main" id="{2CA85520-7CF4-6881-4F8B-DB2EF071E842}"/>
              </a:ext>
            </a:extLst>
          </p:cNvPr>
          <p:cNvSpPr/>
          <p:nvPr/>
        </p:nvSpPr>
        <p:spPr>
          <a:xfrm>
            <a:off x="1815736" y="5666735"/>
            <a:ext cx="1770110" cy="2933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analysts</a:t>
            </a:r>
          </a:p>
        </p:txBody>
      </p:sp>
      <p:sp>
        <p:nvSpPr>
          <p:cNvPr id="1048" name="Cylinder 1047">
            <a:extLst>
              <a:ext uri="{FF2B5EF4-FFF2-40B4-BE49-F238E27FC236}">
                <a16:creationId xmlns:a16="http://schemas.microsoft.com/office/drawing/2014/main" id="{16DDE83F-B56E-0B46-4530-338D3D9B647D}"/>
              </a:ext>
            </a:extLst>
          </p:cNvPr>
          <p:cNvSpPr/>
          <p:nvPr/>
        </p:nvSpPr>
        <p:spPr>
          <a:xfrm>
            <a:off x="6195060" y="4485640"/>
            <a:ext cx="504825" cy="371475"/>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49" name="Cylinder 1048">
            <a:extLst>
              <a:ext uri="{FF2B5EF4-FFF2-40B4-BE49-F238E27FC236}">
                <a16:creationId xmlns:a16="http://schemas.microsoft.com/office/drawing/2014/main" id="{9EA8E7F7-56D4-3993-7845-0FA9614C7AC7}"/>
              </a:ext>
            </a:extLst>
          </p:cNvPr>
          <p:cNvSpPr/>
          <p:nvPr/>
        </p:nvSpPr>
        <p:spPr>
          <a:xfrm>
            <a:off x="6795770" y="4495165"/>
            <a:ext cx="504825" cy="371475"/>
          </a:xfrm>
          <a:prstGeom prst="ca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051" name="Cylinder 1050">
            <a:extLst>
              <a:ext uri="{FF2B5EF4-FFF2-40B4-BE49-F238E27FC236}">
                <a16:creationId xmlns:a16="http://schemas.microsoft.com/office/drawing/2014/main" id="{E5240C4C-669E-2E9A-F576-FA35F907F0E9}"/>
              </a:ext>
            </a:extLst>
          </p:cNvPr>
          <p:cNvSpPr/>
          <p:nvPr/>
        </p:nvSpPr>
        <p:spPr>
          <a:xfrm>
            <a:off x="7364730" y="4505325"/>
            <a:ext cx="504825" cy="371475"/>
          </a:xfrm>
          <a:prstGeom prst="ca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1053" name="Straight Arrow Connector 1052">
            <a:extLst>
              <a:ext uri="{FF2B5EF4-FFF2-40B4-BE49-F238E27FC236}">
                <a16:creationId xmlns:a16="http://schemas.microsoft.com/office/drawing/2014/main" id="{78F165B4-B9BE-A914-2BBD-29B4D7F758CF}"/>
              </a:ext>
            </a:extLst>
          </p:cNvPr>
          <p:cNvCxnSpPr>
            <a:cxnSpLocks/>
            <a:stCxn id="1029" idx="1"/>
            <a:endCxn id="1025" idx="1"/>
          </p:cNvCxnSpPr>
          <p:nvPr/>
        </p:nvCxnSpPr>
        <p:spPr>
          <a:xfrm flipH="1">
            <a:off x="7869553" y="5339637"/>
            <a:ext cx="360047" cy="184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p>
        </p:txBody>
      </p:sp>
      <p:cxnSp>
        <p:nvCxnSpPr>
          <p:cNvPr id="1069" name="Straight Connector 1068">
            <a:extLst>
              <a:ext uri="{FF2B5EF4-FFF2-40B4-BE49-F238E27FC236}">
                <a16:creationId xmlns:a16="http://schemas.microsoft.com/office/drawing/2014/main" id="{87AF22A3-3051-886F-A731-0A156871D038}"/>
              </a:ext>
            </a:extLst>
          </p:cNvPr>
          <p:cNvCxnSpPr>
            <a:cxnSpLocks/>
            <a:endCxn id="30" idx="2"/>
          </p:cNvCxnSpPr>
          <p:nvPr/>
        </p:nvCxnSpPr>
        <p:spPr>
          <a:xfrm flipV="1">
            <a:off x="5445760" y="5668915"/>
            <a:ext cx="158750" cy="29690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EADCBFB8-0B3C-70E4-214C-472FD7162DF7}"/>
              </a:ext>
            </a:extLst>
          </p:cNvPr>
          <p:cNvSpPr/>
          <p:nvPr/>
        </p:nvSpPr>
        <p:spPr>
          <a:xfrm>
            <a:off x="3657600" y="4539659"/>
            <a:ext cx="1869440" cy="1595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(1)</a:t>
            </a:r>
          </a:p>
        </p:txBody>
      </p:sp>
      <p:sp>
        <p:nvSpPr>
          <p:cNvPr id="3" name="Rectangle: Rounded Corners 2">
            <a:extLst>
              <a:ext uri="{FF2B5EF4-FFF2-40B4-BE49-F238E27FC236}">
                <a16:creationId xmlns:a16="http://schemas.microsoft.com/office/drawing/2014/main" id="{43999C39-1BA0-C8EB-F5BB-6D77D0A1DE81}"/>
              </a:ext>
            </a:extLst>
          </p:cNvPr>
          <p:cNvSpPr/>
          <p:nvPr/>
        </p:nvSpPr>
        <p:spPr>
          <a:xfrm>
            <a:off x="3655890" y="4702333"/>
            <a:ext cx="1869440" cy="15958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(2)</a:t>
            </a:r>
          </a:p>
        </p:txBody>
      </p:sp>
      <p:sp>
        <p:nvSpPr>
          <p:cNvPr id="4" name="Rectangle: Rounded Corners 3">
            <a:extLst>
              <a:ext uri="{FF2B5EF4-FFF2-40B4-BE49-F238E27FC236}">
                <a16:creationId xmlns:a16="http://schemas.microsoft.com/office/drawing/2014/main" id="{E8496CA5-F37A-4DFE-8601-EC87928B1822}"/>
              </a:ext>
            </a:extLst>
          </p:cNvPr>
          <p:cNvSpPr/>
          <p:nvPr/>
        </p:nvSpPr>
        <p:spPr>
          <a:xfrm>
            <a:off x="3675062" y="5667158"/>
            <a:ext cx="1770698" cy="48352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Conditional Prefeasibility</a:t>
            </a:r>
          </a:p>
        </p:txBody>
      </p:sp>
      <p:sp>
        <p:nvSpPr>
          <p:cNvPr id="18" name="Rectangle: Rounded Corners 17">
            <a:extLst>
              <a:ext uri="{FF2B5EF4-FFF2-40B4-BE49-F238E27FC236}">
                <a16:creationId xmlns:a16="http://schemas.microsoft.com/office/drawing/2014/main" id="{F407DA6E-EF30-570A-4815-A8D57BE549E8}"/>
              </a:ext>
            </a:extLst>
          </p:cNvPr>
          <p:cNvSpPr/>
          <p:nvPr/>
        </p:nvSpPr>
        <p:spPr>
          <a:xfrm>
            <a:off x="2595520" y="6195510"/>
            <a:ext cx="2850240" cy="57150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Finance Mobilised:</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Policy Based Loans etc.</a:t>
            </a:r>
          </a:p>
        </p:txBody>
      </p:sp>
      <p:sp>
        <p:nvSpPr>
          <p:cNvPr id="23" name="Rectangle: Rounded Corners 22">
            <a:extLst>
              <a:ext uri="{FF2B5EF4-FFF2-40B4-BE49-F238E27FC236}">
                <a16:creationId xmlns:a16="http://schemas.microsoft.com/office/drawing/2014/main" id="{F544EAC0-60A8-3D27-56C4-CB198154C4FE}"/>
              </a:ext>
            </a:extLst>
          </p:cNvPr>
          <p:cNvSpPr/>
          <p:nvPr/>
        </p:nvSpPr>
        <p:spPr>
          <a:xfrm>
            <a:off x="10602930" y="5103132"/>
            <a:ext cx="1407565" cy="53975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 portfolio</a:t>
            </a:r>
          </a:p>
        </p:txBody>
      </p:sp>
      <p:sp>
        <p:nvSpPr>
          <p:cNvPr id="20" name="Rectangle 19">
            <a:extLst>
              <a:ext uri="{FF2B5EF4-FFF2-40B4-BE49-F238E27FC236}">
                <a16:creationId xmlns:a16="http://schemas.microsoft.com/office/drawing/2014/main" id="{63F6AC71-FF53-7166-9EB0-B96724D8C7E8}"/>
              </a:ext>
            </a:extLst>
          </p:cNvPr>
          <p:cNvSpPr/>
          <p:nvPr/>
        </p:nvSpPr>
        <p:spPr>
          <a:xfrm>
            <a:off x="7943850" y="3316115"/>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Policy Instrument / Investment</a:t>
            </a:r>
          </a:p>
        </p:txBody>
      </p:sp>
      <p:sp>
        <p:nvSpPr>
          <p:cNvPr id="21" name="Rectangle 20">
            <a:extLst>
              <a:ext uri="{FF2B5EF4-FFF2-40B4-BE49-F238E27FC236}">
                <a16:creationId xmlns:a16="http://schemas.microsoft.com/office/drawing/2014/main" id="{CDB8174D-9733-BDF2-8F39-CAEBF18D3982}"/>
              </a:ext>
            </a:extLst>
          </p:cNvPr>
          <p:cNvSpPr/>
          <p:nvPr/>
        </p:nvSpPr>
        <p:spPr>
          <a:xfrm>
            <a:off x="7929588" y="3763269"/>
            <a:ext cx="3124834" cy="61205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Deep sensitivity analysis: Policy levers, technology, costs etc</a:t>
            </a:r>
          </a:p>
        </p:txBody>
      </p:sp>
      <p:sp>
        <p:nvSpPr>
          <p:cNvPr id="28" name="Rectangle 27">
            <a:extLst>
              <a:ext uri="{FF2B5EF4-FFF2-40B4-BE49-F238E27FC236}">
                <a16:creationId xmlns:a16="http://schemas.microsoft.com/office/drawing/2014/main" id="{B3938D75-BFAA-73C0-55DD-FFDB55C85C5D}"/>
              </a:ext>
            </a:extLst>
          </p:cNvPr>
          <p:cNvSpPr/>
          <p:nvPr/>
        </p:nvSpPr>
        <p:spPr>
          <a:xfrm>
            <a:off x="7901044" y="4516477"/>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Revised Pol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Instrmnt</a:t>
            </a: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Invstmnt</a:t>
            </a:r>
            <a:endPar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5C1CC3C-E9C3-E65A-D5B5-4F8DD07CFEB7}"/>
              </a:ext>
            </a:extLst>
          </p:cNvPr>
          <p:cNvSpPr/>
          <p:nvPr/>
        </p:nvSpPr>
        <p:spPr>
          <a:xfrm>
            <a:off x="6214379" y="6035336"/>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Increased data collection, policy environment analysis</a:t>
            </a:r>
          </a:p>
        </p:txBody>
      </p:sp>
      <p:sp>
        <p:nvSpPr>
          <p:cNvPr id="31" name="Rectangle 30">
            <a:extLst>
              <a:ext uri="{FF2B5EF4-FFF2-40B4-BE49-F238E27FC236}">
                <a16:creationId xmlns:a16="http://schemas.microsoft.com/office/drawing/2014/main" id="{F5C7D98F-CF4A-6FF9-D4EF-2EEFA619D13B}"/>
              </a:ext>
            </a:extLst>
          </p:cNvPr>
          <p:cNvSpPr/>
          <p:nvPr/>
        </p:nvSpPr>
        <p:spPr>
          <a:xfrm>
            <a:off x="7979819" y="6023352"/>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Matching &amp; revision of available financial portfolio’s &amp; PII</a:t>
            </a:r>
          </a:p>
        </p:txBody>
      </p:sp>
      <p:cxnSp>
        <p:nvCxnSpPr>
          <p:cNvPr id="1028" name="Straight Connector 1027">
            <a:extLst>
              <a:ext uri="{FF2B5EF4-FFF2-40B4-BE49-F238E27FC236}">
                <a16:creationId xmlns:a16="http://schemas.microsoft.com/office/drawing/2014/main" id="{9F042B19-A4B0-6F9C-4A11-9CEC3E17A609}"/>
              </a:ext>
            </a:extLst>
          </p:cNvPr>
          <p:cNvCxnSpPr>
            <a:cxnSpLocks/>
          </p:cNvCxnSpPr>
          <p:nvPr/>
        </p:nvCxnSpPr>
        <p:spPr>
          <a:xfrm>
            <a:off x="6099175" y="5562382"/>
            <a:ext cx="2091946" cy="442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3F4684A9-7877-AE6F-E6EB-97660E17D7AD}"/>
              </a:ext>
            </a:extLst>
          </p:cNvPr>
          <p:cNvCxnSpPr>
            <a:cxnSpLocks/>
            <a:stCxn id="30" idx="4"/>
            <a:endCxn id="29" idx="0"/>
          </p:cNvCxnSpPr>
          <p:nvPr/>
        </p:nvCxnSpPr>
        <p:spPr>
          <a:xfrm>
            <a:off x="6109335" y="5668915"/>
            <a:ext cx="948377" cy="366421"/>
          </a:xfrm>
          <a:prstGeom prst="line">
            <a:avLst/>
          </a:prstGeom>
        </p:spPr>
        <p:style>
          <a:lnRef idx="1">
            <a:schemeClr val="accent1"/>
          </a:lnRef>
          <a:fillRef idx="0">
            <a:schemeClr val="accent1"/>
          </a:fillRef>
          <a:effectRef idx="0">
            <a:schemeClr val="accent1"/>
          </a:effectRef>
          <a:fontRef idx="minor">
            <a:schemeClr val="tx1"/>
          </a:fontRef>
        </p:style>
      </p:cxnSp>
      <p:sp>
        <p:nvSpPr>
          <p:cNvPr id="1041" name="Rectangle 1040">
            <a:extLst>
              <a:ext uri="{FF2B5EF4-FFF2-40B4-BE49-F238E27FC236}">
                <a16:creationId xmlns:a16="http://schemas.microsoft.com/office/drawing/2014/main" id="{B95C8F12-9840-0BE0-A185-BAD973F31C04}"/>
              </a:ext>
            </a:extLst>
          </p:cNvPr>
          <p:cNvSpPr/>
          <p:nvPr/>
        </p:nvSpPr>
        <p:spPr>
          <a:xfrm>
            <a:off x="9776089" y="6031916"/>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‘Concept notes’</a:t>
            </a:r>
          </a:p>
        </p:txBody>
      </p:sp>
      <p:cxnSp>
        <p:nvCxnSpPr>
          <p:cNvPr id="1050" name="Straight Connector 1049">
            <a:extLst>
              <a:ext uri="{FF2B5EF4-FFF2-40B4-BE49-F238E27FC236}">
                <a16:creationId xmlns:a16="http://schemas.microsoft.com/office/drawing/2014/main" id="{F9BC194B-0A15-0775-EB20-C03A0187DFCC}"/>
              </a:ext>
            </a:extLst>
          </p:cNvPr>
          <p:cNvCxnSpPr>
            <a:cxnSpLocks/>
            <a:endCxn id="1041" idx="0"/>
          </p:cNvCxnSpPr>
          <p:nvPr/>
        </p:nvCxnSpPr>
        <p:spPr>
          <a:xfrm>
            <a:off x="10619422" y="5642883"/>
            <a:ext cx="0" cy="389033"/>
          </a:xfrm>
          <a:prstGeom prst="line">
            <a:avLst/>
          </a:prstGeom>
        </p:spPr>
        <p:style>
          <a:lnRef idx="1">
            <a:schemeClr val="accent1"/>
          </a:lnRef>
          <a:fillRef idx="0">
            <a:schemeClr val="accent1"/>
          </a:fillRef>
          <a:effectRef idx="0">
            <a:schemeClr val="accent1"/>
          </a:effectRef>
          <a:fontRef idx="minor">
            <a:schemeClr val="tx1"/>
          </a:fontRef>
        </p:style>
      </p:cxnSp>
      <p:sp>
        <p:nvSpPr>
          <p:cNvPr id="1058" name="Trapezoid 1057">
            <a:extLst>
              <a:ext uri="{FF2B5EF4-FFF2-40B4-BE49-F238E27FC236}">
                <a16:creationId xmlns:a16="http://schemas.microsoft.com/office/drawing/2014/main" id="{E3B366E7-11FE-FF64-2B47-C640E63697AC}"/>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Finance</a:t>
            </a:r>
          </a:p>
        </p:txBody>
      </p:sp>
    </p:spTree>
    <p:extLst>
      <p:ext uri="{BB962C8B-B14F-4D97-AF65-F5344CB8AC3E}">
        <p14:creationId xmlns:p14="http://schemas.microsoft.com/office/powerpoint/2010/main" val="109346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Blyth W.,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9: </a:t>
            </a:r>
            <a:r>
              <a:rPr lang="en-GB" sz="800" dirty="0">
                <a:solidFill>
                  <a:schemeClr val="bg1"/>
                </a:solidFill>
                <a:latin typeface="Open Sans"/>
                <a:ea typeface="+mn-lt"/>
                <a:cs typeface="+mn-lt"/>
              </a:rPr>
              <a:t>Finance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1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Will Blyth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theme/theme1.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Intro Presentation_template" id="{CE41D730-6B4D-1743-A7D4-A5A0FF72C68E}" vid="{A3C3AD34-B58A-F84B-9AD4-8F3B9F3CDA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0FB01-7582-4CFA-8188-E2520BE4E56E}">
  <ds:schemaRefs>
    <ds:schemaRef ds:uri="http://schemas.microsoft.com/office/2006/metadata/properties"/>
    <ds:schemaRef ds:uri="http://schemas.microsoft.com/office/infopath/2007/PartnerControls"/>
    <ds:schemaRef ds:uri="0b696a8a-ab1a-459b-a09e-44df7cbe9330"/>
    <ds:schemaRef ds:uri="35b8b66e-5759-43c1-a138-f967a8bf5a20"/>
  </ds:schemaRefs>
</ds:datastoreItem>
</file>

<file path=customXml/itemProps2.xml><?xml version="1.0" encoding="utf-8"?>
<ds:datastoreItem xmlns:ds="http://schemas.openxmlformats.org/officeDocument/2006/customXml" ds:itemID="{FD6BF27A-A562-4E5A-BD6F-00D677FB8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BB67EA-67DC-4769-B141-6EA772F03B93}">
  <ds:schemaRefs>
    <ds:schemaRef ds:uri="http://schemas.microsoft.com/sharepoint/v3/contenttype/forms"/>
  </ds:schemaRefs>
</ds:datastoreItem>
</file>

<file path=docMetadata/LabelInfo.xml><?xml version="1.0" encoding="utf-8"?>
<clbl:labelList xmlns:clbl="http://schemas.microsoft.com/office/2020/mipLabelMetadata">
  <clbl:label id="{e15c0bf4-4fcf-490e-a436-5b2e5bba7512}" enabled="1" method="Privileged" siteId="{d3a2d0d3-7cc8-4f52-bbf9-85bd43d94279}" removed="0"/>
</clbl:labelList>
</file>

<file path=docProps/app.xml><?xml version="1.0" encoding="utf-8"?>
<Properties xmlns="http://schemas.openxmlformats.org/officeDocument/2006/extended-properties" xmlns:vt="http://schemas.openxmlformats.org/officeDocument/2006/docPropsVTypes">
  <TotalTime>441</TotalTime>
  <Words>1117</Words>
  <Application>Microsoft Office PowerPoint</Application>
  <PresentationFormat>Widescreen</PresentationFormat>
  <Paragraphs>178</Paragraphs>
  <Slides>10</Slides>
  <Notes>10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vt:i4>
      </vt:variant>
    </vt:vector>
  </HeadingPairs>
  <TitlesOfParts>
    <vt:vector size="25" baseType="lpstr">
      <vt:lpstr>Arial</vt:lpstr>
      <vt:lpstr>Calibri</vt:lpstr>
      <vt:lpstr>Helvetica Neue</vt:lpstr>
      <vt:lpstr>Open Sans</vt:lpstr>
      <vt:lpstr>Open Sans Extrabold</vt:lpstr>
      <vt:lpstr>Open Sans Extrabold</vt:lpstr>
      <vt:lpstr>Open Sans SemiBold</vt:lpstr>
      <vt:lpstr>Open Sans SemiBold</vt:lpstr>
      <vt:lpstr>Quattrocento Sans</vt:lpstr>
      <vt:lpstr>Roboto</vt:lpstr>
      <vt:lpstr>Segoe UI</vt:lpstr>
      <vt:lpstr>Segoe UI Semibold</vt:lpstr>
      <vt:lpstr>Trebuchet MS</vt:lpstr>
      <vt:lpstr>UCCC UK 2020 Grid 16:9 - 11991</vt:lpstr>
      <vt:lpstr>CCG_ppt</vt:lpstr>
      <vt:lpstr>Lecture 9  Finance – Case Study</vt:lpstr>
      <vt:lpstr>‘Data-2-Deal’ Case Study – mobilising concessionary finance</vt:lpstr>
      <vt:lpstr>CCG 'Data-to-deal' process for mobilising finance – experience from Costa 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Blyth</dc:creator>
  <cp:lastModifiedBy>Ashutosh.Bhagurkar</cp:lastModifiedBy>
  <cp:revision>3</cp:revision>
  <dcterms:created xsi:type="dcterms:W3CDTF">2023-10-04T08:58:54Z</dcterms:created>
  <dcterms:modified xsi:type="dcterms:W3CDTF">2024-11-02T18:51:09Z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