
<file path=[Content_Types].xml><?xml version="1.0" encoding="utf-8"?>
<Types xmlns="http://schemas.openxmlformats.org/package/2006/content-types">
  <Default Extension="emf" ContentType="image/x-emf"/>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6"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IVpryCOo/RJawgef7gpsRw==" hashData="m7/87hEi4KAp1+Lbi5K+HwYgfmdNgMCZryxoskWjMxwB/yWNK0k39Jr2dydeWxz4Zj8ef6e+gDArN0NBh5muj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395"/>
    <a:srgbClr val="FFEEB7"/>
    <a:srgbClr val="FFE89F"/>
    <a:srgbClr val="FFDB69"/>
    <a:srgbClr val="FFE181"/>
    <a:srgbClr val="FFE697"/>
    <a:srgbClr val="FFD54F"/>
    <a:srgbClr val="FFCC29"/>
    <a:srgbClr val="FEC200"/>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86880"/>
  </p:normalViewPr>
  <p:slideViewPr>
    <p:cSldViewPr snapToGrid="0">
      <p:cViewPr varScale="1">
        <p:scale>
          <a:sx n="97" d="100"/>
          <a:sy n="97" d="100"/>
        </p:scale>
        <p:origin x="1176" y="84"/>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013B678F-ED2D-4B1E-8A6C-AD84FCCF1EAD}"/>
    <pc:docChg chg="custSel addSld delSld modSld">
      <pc:chgData name="Ashutosh.Bhagurkar" userId="e54b5c48-fd92-480c-8e66-acef16c1a8d2" providerId="ADAL" clId="{013B678F-ED2D-4B1E-8A6C-AD84FCCF1EAD}" dt="2025-03-31T15:00:19.542" v="5" actId="47"/>
      <pc:docMkLst>
        <pc:docMk/>
      </pc:docMkLst>
      <pc:sldChg chg="modSp del mod">
        <pc:chgData name="Ashutosh.Bhagurkar" userId="e54b5c48-fd92-480c-8e66-acef16c1a8d2" providerId="ADAL" clId="{013B678F-ED2D-4B1E-8A6C-AD84FCCF1EAD}" dt="2025-03-31T15:00:19.542" v="5" actId="47"/>
        <pc:sldMkLst>
          <pc:docMk/>
          <pc:sldMk cId="338364833" sldId="283"/>
        </pc:sldMkLst>
        <pc:spChg chg="mod">
          <ac:chgData name="Ashutosh.Bhagurkar" userId="e54b5c48-fd92-480c-8e66-acef16c1a8d2" providerId="ADAL" clId="{013B678F-ED2D-4B1E-8A6C-AD84FCCF1EAD}" dt="2025-03-31T10:30:18.398" v="1" actId="1076"/>
          <ac:spMkLst>
            <pc:docMk/>
            <pc:sldMk cId="338364833" sldId="283"/>
            <ac:spMk id="4" creationId="{3FEC9508-3EFD-E560-5C48-DEC9F38F239C}"/>
          </ac:spMkLst>
        </pc:spChg>
      </pc:sldChg>
      <pc:sldChg chg="addSp delSp modSp add mod">
        <pc:chgData name="Ashutosh.Bhagurkar" userId="e54b5c48-fd92-480c-8e66-acef16c1a8d2" providerId="ADAL" clId="{013B678F-ED2D-4B1E-8A6C-AD84FCCF1EAD}" dt="2025-03-31T15:00:13.806" v="4"/>
        <pc:sldMkLst>
          <pc:docMk/>
          <pc:sldMk cId="2967422231" sldId="284"/>
        </pc:sldMkLst>
        <pc:spChg chg="del">
          <ac:chgData name="Ashutosh.Bhagurkar" userId="e54b5c48-fd92-480c-8e66-acef16c1a8d2" providerId="ADAL" clId="{013B678F-ED2D-4B1E-8A6C-AD84FCCF1EAD}" dt="2025-03-31T15:00:12.757" v="3" actId="478"/>
          <ac:spMkLst>
            <pc:docMk/>
            <pc:sldMk cId="2967422231" sldId="284"/>
            <ac:spMk id="4" creationId="{6D0E913D-398D-239B-995D-924FDB64D006}"/>
          </ac:spMkLst>
        </pc:spChg>
        <pc:spChg chg="add mod">
          <ac:chgData name="Ashutosh.Bhagurkar" userId="e54b5c48-fd92-480c-8e66-acef16c1a8d2" providerId="ADAL" clId="{013B678F-ED2D-4B1E-8A6C-AD84FCCF1EAD}" dt="2025-03-31T15:00:13.806" v="4"/>
          <ac:spMkLst>
            <pc:docMk/>
            <pc:sldMk cId="2967422231" sldId="284"/>
            <ac:spMk id="6" creationId="{91F262F9-D155-A95F-D2D5-C7873118538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willa\Downloads\Model%20Sketch%20-%202070%20horizon%20BAU-L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unet.sharepoint.com/sites/CCG-grp/Shared%20Documents/LU%20project%20start%20up/LU%20Management/SHARED-%20CCG%20partners/01.%20OA1_Partnerships/00.%20IPAs/Data-to-Deal/MinFin/Tool/Master%20Kenya%20MINFIN%20251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nioxfordnexus-my.sharepoint.com/personal/spet5907_ox_ac_uk/Documents/CCG/Work/MinFin/MinFin%20Development/Team%20Folder/MinFin%20Model/GitHub/GitHub%20Master%20250117.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GB" b="1"/>
              <a:t>Investment Needs (US$ Millions)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876894882287639"/>
          <c:y val="0.17211128074415055"/>
          <c:w val="0.82853460422710323"/>
          <c:h val="0.6694576171942842"/>
        </c:manualLayout>
      </c:layout>
      <c:barChart>
        <c:barDir val="col"/>
        <c:grouping val="stacked"/>
        <c:varyColors val="0"/>
        <c:ser>
          <c:idx val="0"/>
          <c:order val="0"/>
          <c:tx>
            <c:strRef>
              <c:f>'HLD 2070 High Fund'!$J$162</c:f>
              <c:strCache>
                <c:ptCount val="1"/>
                <c:pt idx="0">
                  <c:v>Investment Needs
(New Infrastructure)</c:v>
                </c:pt>
              </c:strCache>
            </c:strRef>
          </c:tx>
          <c:spPr>
            <a:solidFill>
              <a:schemeClr val="tx1"/>
            </a:solidFill>
            <a:ln w="12700">
              <a:solidFill>
                <a:schemeClr val="tx1"/>
              </a:solidFill>
            </a:ln>
            <a:effectLst/>
          </c:spPr>
          <c:invertIfNegative val="0"/>
          <c:cat>
            <c:numRef>
              <c:f>'HLD 2070 High Fund'!$I$163:$I$208</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Fund'!$J$163:$J$208</c:f>
              <c:numCache>
                <c:formatCode>0</c:formatCode>
                <c:ptCount val="46"/>
                <c:pt idx="0">
                  <c:v>100</c:v>
                </c:pt>
                <c:pt idx="1">
                  <c:v>101</c:v>
                </c:pt>
                <c:pt idx="2">
                  <c:v>103</c:v>
                </c:pt>
                <c:pt idx="3">
                  <c:v>107</c:v>
                </c:pt>
                <c:pt idx="4">
                  <c:v>115</c:v>
                </c:pt>
                <c:pt idx="5">
                  <c:v>126</c:v>
                </c:pt>
                <c:pt idx="6">
                  <c:v>150</c:v>
                </c:pt>
                <c:pt idx="7">
                  <c:v>170</c:v>
                </c:pt>
                <c:pt idx="8">
                  <c:v>190</c:v>
                </c:pt>
                <c:pt idx="9">
                  <c:v>208</c:v>
                </c:pt>
                <c:pt idx="10">
                  <c:v>227</c:v>
                </c:pt>
                <c:pt idx="11">
                  <c:v>250</c:v>
                </c:pt>
                <c:pt idx="12">
                  <c:v>284.375</c:v>
                </c:pt>
                <c:pt idx="13">
                  <c:v>312.875</c:v>
                </c:pt>
                <c:pt idx="14">
                  <c:v>338.5</c:v>
                </c:pt>
                <c:pt idx="15">
                  <c:v>361.25</c:v>
                </c:pt>
                <c:pt idx="16">
                  <c:v>381.25</c:v>
                </c:pt>
                <c:pt idx="17">
                  <c:v>398.75</c:v>
                </c:pt>
                <c:pt idx="18">
                  <c:v>412.875</c:v>
                </c:pt>
                <c:pt idx="19">
                  <c:v>424.5</c:v>
                </c:pt>
                <c:pt idx="20">
                  <c:v>432.875</c:v>
                </c:pt>
                <c:pt idx="21">
                  <c:v>438.375</c:v>
                </c:pt>
                <c:pt idx="22">
                  <c:v>440.875</c:v>
                </c:pt>
                <c:pt idx="23">
                  <c:v>440.25</c:v>
                </c:pt>
                <c:pt idx="24">
                  <c:v>436.5</c:v>
                </c:pt>
                <c:pt idx="25">
                  <c:v>430.125</c:v>
                </c:pt>
                <c:pt idx="26">
                  <c:v>420.875</c:v>
                </c:pt>
                <c:pt idx="27">
                  <c:v>409.125</c:v>
                </c:pt>
                <c:pt idx="28">
                  <c:v>395.375</c:v>
                </c:pt>
                <c:pt idx="29">
                  <c:v>379</c:v>
                </c:pt>
                <c:pt idx="30">
                  <c:v>360.875</c:v>
                </c:pt>
                <c:pt idx="31">
                  <c:v>341.375</c:v>
                </c:pt>
                <c:pt idx="32">
                  <c:v>320.875</c:v>
                </c:pt>
                <c:pt idx="33">
                  <c:v>299.125</c:v>
                </c:pt>
                <c:pt idx="34">
                  <c:v>277.625</c:v>
                </c:pt>
                <c:pt idx="35">
                  <c:v>255.75</c:v>
                </c:pt>
                <c:pt idx="36">
                  <c:v>234.5</c:v>
                </c:pt>
                <c:pt idx="37">
                  <c:v>218</c:v>
                </c:pt>
                <c:pt idx="38">
                  <c:v>208</c:v>
                </c:pt>
                <c:pt idx="39">
                  <c:v>200</c:v>
                </c:pt>
                <c:pt idx="40">
                  <c:v>195</c:v>
                </c:pt>
                <c:pt idx="41">
                  <c:v>191</c:v>
                </c:pt>
                <c:pt idx="42">
                  <c:v>188</c:v>
                </c:pt>
                <c:pt idx="43">
                  <c:v>186</c:v>
                </c:pt>
                <c:pt idx="44">
                  <c:v>185</c:v>
                </c:pt>
                <c:pt idx="45">
                  <c:v>183</c:v>
                </c:pt>
              </c:numCache>
            </c:numRef>
          </c:val>
          <c:extLst>
            <c:ext xmlns:c16="http://schemas.microsoft.com/office/drawing/2014/chart" uri="{C3380CC4-5D6E-409C-BE32-E72D297353CC}">
              <c16:uniqueId val="{00000000-30AC-45EF-8B7C-D22A95689CA3}"/>
            </c:ext>
          </c:extLst>
        </c:ser>
        <c:ser>
          <c:idx val="1"/>
          <c:order val="1"/>
          <c:tx>
            <c:strRef>
              <c:f>'HLD 2070 High Fund'!$K$162</c:f>
              <c:strCache>
                <c:ptCount val="1"/>
                <c:pt idx="0">
                  <c:v>Invesment Needs
(Fossil Fuel Retirement)</c:v>
                </c:pt>
              </c:strCache>
            </c:strRef>
          </c:tx>
          <c:spPr>
            <a:solidFill>
              <a:schemeClr val="bg1">
                <a:lumMod val="65000"/>
              </a:schemeClr>
            </a:solidFill>
            <a:ln w="12700">
              <a:solidFill>
                <a:schemeClr val="tx1"/>
              </a:solidFill>
            </a:ln>
            <a:effectLst/>
          </c:spPr>
          <c:invertIfNegative val="0"/>
          <c:cat>
            <c:numRef>
              <c:f>'HLD 2070 High Fund'!$I$163:$I$208</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Fund'!$K$163:$K$208</c:f>
              <c:numCache>
                <c:formatCode>General</c:formatCode>
                <c:ptCount val="46"/>
                <c:pt idx="0">
                  <c:v>0</c:v>
                </c:pt>
                <c:pt idx="1">
                  <c:v>3</c:v>
                </c:pt>
                <c:pt idx="2">
                  <c:v>4</c:v>
                </c:pt>
                <c:pt idx="3">
                  <c:v>7</c:v>
                </c:pt>
                <c:pt idx="4">
                  <c:v>10</c:v>
                </c:pt>
                <c:pt idx="5">
                  <c:v>15</c:v>
                </c:pt>
                <c:pt idx="6">
                  <c:v>24</c:v>
                </c:pt>
                <c:pt idx="7">
                  <c:v>36</c:v>
                </c:pt>
                <c:pt idx="8">
                  <c:v>48</c:v>
                </c:pt>
                <c:pt idx="9">
                  <c:v>62</c:v>
                </c:pt>
                <c:pt idx="10">
                  <c:v>79</c:v>
                </c:pt>
                <c:pt idx="11">
                  <c:v>100.21304321289063</c:v>
                </c:pt>
                <c:pt idx="12">
                  <c:v>118.39590454101563</c:v>
                </c:pt>
                <c:pt idx="13">
                  <c:v>133.31210327148438</c:v>
                </c:pt>
                <c:pt idx="14">
                  <c:v>144.18814086914063</c:v>
                </c:pt>
                <c:pt idx="15">
                  <c:v>155</c:v>
                </c:pt>
                <c:pt idx="16">
                  <c:v>160</c:v>
                </c:pt>
                <c:pt idx="17">
                  <c:v>161</c:v>
                </c:pt>
                <c:pt idx="18">
                  <c:v>158</c:v>
                </c:pt>
                <c:pt idx="19">
                  <c:v>152</c:v>
                </c:pt>
                <c:pt idx="20">
                  <c:v>142</c:v>
                </c:pt>
                <c:pt idx="21">
                  <c:v>128</c:v>
                </c:pt>
                <c:pt idx="22">
                  <c:v>110</c:v>
                </c:pt>
                <c:pt idx="23">
                  <c:v>80</c:v>
                </c:pt>
                <c:pt idx="24">
                  <c:v>50</c:v>
                </c:pt>
                <c:pt idx="25">
                  <c:v>20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1-30AC-45EF-8B7C-D22A95689CA3}"/>
            </c:ext>
          </c:extLst>
        </c:ser>
        <c:dLbls>
          <c:showLegendKey val="0"/>
          <c:showVal val="0"/>
          <c:showCatName val="0"/>
          <c:showSerName val="0"/>
          <c:showPercent val="0"/>
          <c:showBubbleSize val="0"/>
        </c:dLbls>
        <c:gapWidth val="75"/>
        <c:overlap val="100"/>
        <c:axId val="1715494208"/>
        <c:axId val="1715494688"/>
      </c:barChart>
      <c:catAx>
        <c:axId val="171549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5494688"/>
        <c:crosses val="autoZero"/>
        <c:auto val="1"/>
        <c:lblAlgn val="ctr"/>
        <c:lblOffset val="100"/>
        <c:tickLblSkip val="5"/>
        <c:noMultiLvlLbl val="0"/>
      </c:catAx>
      <c:valAx>
        <c:axId val="1715494688"/>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5494208"/>
        <c:crosses val="autoZero"/>
        <c:crossBetween val="between"/>
      </c:valAx>
      <c:spPr>
        <a:noFill/>
        <a:ln>
          <a:noFill/>
        </a:ln>
        <a:effectLst/>
      </c:spPr>
    </c:plotArea>
    <c:legend>
      <c:legendPos val="b"/>
      <c:layout>
        <c:manualLayout>
          <c:xMode val="edge"/>
          <c:yMode val="edge"/>
          <c:x val="0.59741639553157466"/>
          <c:y val="0.17974712295578435"/>
          <c:w val="0.36687362835625525"/>
          <c:h val="0.25192000113357998"/>
        </c:manualLayout>
      </c:layout>
      <c:overlay val="0"/>
      <c:spPr>
        <a:solidFill>
          <a:sysClr val="window" lastClr="FFFFFF"/>
        </a:solid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GB" sz="1800" b="0" i="0" baseline="0">
                <a:effectLst/>
              </a:rPr>
              <a:t>Projected Investment Needs to Reach Net Zero by 2050</a:t>
            </a:r>
            <a:endParaRPr lang="en-GB">
              <a:effectLst/>
            </a:endParaRPr>
          </a:p>
        </c:rich>
      </c:tx>
      <c:layout>
        <c:manualLayout>
          <c:xMode val="edge"/>
          <c:yMode val="edge"/>
          <c:x val="0.15945352333398899"/>
          <c:y val="1.122704425673394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GB"/>
        </a:p>
      </c:txPr>
    </c:title>
    <c:autoTitleDeleted val="0"/>
    <c:plotArea>
      <c:layout>
        <c:manualLayout>
          <c:layoutTarget val="inner"/>
          <c:xMode val="edge"/>
          <c:yMode val="edge"/>
          <c:x val="0.19256799636074973"/>
          <c:y val="0.17462512134526967"/>
          <c:w val="0.75471378058552929"/>
          <c:h val="0.44040749139797453"/>
        </c:manualLayout>
      </c:layout>
      <c:areaChart>
        <c:grouping val="stacked"/>
        <c:varyColors val="0"/>
        <c:ser>
          <c:idx val="0"/>
          <c:order val="0"/>
          <c:tx>
            <c:v>Biomass</c:v>
          </c:tx>
          <c:spPr>
            <a:solidFill>
              <a:srgbClr val="69F297"/>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(Input)'!$B$15:$B$60</c:f>
              <c:numCache>
                <c:formatCode>General</c:formatCode>
                <c:ptCount val="46"/>
                <c:pt idx="0">
                  <c:v>0</c:v>
                </c:pt>
                <c:pt idx="1">
                  <c:v>25</c:v>
                </c:pt>
                <c:pt idx="2">
                  <c:v>0</c:v>
                </c:pt>
                <c:pt idx="3">
                  <c:v>20</c:v>
                </c:pt>
                <c:pt idx="4">
                  <c:v>0</c:v>
                </c:pt>
                <c:pt idx="5">
                  <c:v>120.5</c:v>
                </c:pt>
                <c:pt idx="6">
                  <c:v>50</c:v>
                </c:pt>
                <c:pt idx="7">
                  <c:v>27</c:v>
                </c:pt>
                <c:pt idx="8">
                  <c:v>7.5</c:v>
                </c:pt>
                <c:pt idx="9">
                  <c:v>15</c:v>
                </c:pt>
                <c:pt idx="10">
                  <c:v>0.75</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0-0F99-6A4B-9525-EC9B22D29B3E}"/>
            </c:ext>
          </c:extLst>
        </c:ser>
        <c:ser>
          <c:idx val="2"/>
          <c:order val="1"/>
          <c:tx>
            <c:v>Geothermal</c:v>
          </c:tx>
          <c:spPr>
            <a:solidFill>
              <a:srgbClr val="FFC000"/>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(Input)'!$D$15:$D$60</c:f>
              <c:numCache>
                <c:formatCode>General</c:formatCode>
                <c:ptCount val="46"/>
                <c:pt idx="0">
                  <c:v>278.2473</c:v>
                </c:pt>
                <c:pt idx="1">
                  <c:v>544.25279999999998</c:v>
                </c:pt>
                <c:pt idx="2">
                  <c:v>403.99560000000002</c:v>
                </c:pt>
                <c:pt idx="3">
                  <c:v>331.83539999999999</c:v>
                </c:pt>
                <c:pt idx="4">
                  <c:v>1158.2438999999999</c:v>
                </c:pt>
                <c:pt idx="5">
                  <c:v>217.36670000000001</c:v>
                </c:pt>
                <c:pt idx="6">
                  <c:v>529.49990000000003</c:v>
                </c:pt>
                <c:pt idx="7">
                  <c:v>212.75110000000001</c:v>
                </c:pt>
                <c:pt idx="8">
                  <c:v>163.4556</c:v>
                </c:pt>
                <c:pt idx="9">
                  <c:v>599.66459999999995</c:v>
                </c:pt>
                <c:pt idx="10">
                  <c:v>313.40140000000002</c:v>
                </c:pt>
                <c:pt idx="11">
                  <c:v>737.85129999999992</c:v>
                </c:pt>
                <c:pt idx="12">
                  <c:v>628.08510000000001</c:v>
                </c:pt>
                <c:pt idx="13">
                  <c:v>561.84079999999994</c:v>
                </c:pt>
                <c:pt idx="14">
                  <c:v>1012.8712</c:v>
                </c:pt>
                <c:pt idx="15">
                  <c:v>1488.0749000000001</c:v>
                </c:pt>
                <c:pt idx="16">
                  <c:v>1011.1725</c:v>
                </c:pt>
                <c:pt idx="17">
                  <c:v>435.88159999999999</c:v>
                </c:pt>
                <c:pt idx="18">
                  <c:v>435.88159999999999</c:v>
                </c:pt>
                <c:pt idx="19">
                  <c:v>490.36680000000001</c:v>
                </c:pt>
                <c:pt idx="20">
                  <c:v>544.85199999999998</c:v>
                </c:pt>
                <c:pt idx="21">
                  <c:v>599.33720000000005</c:v>
                </c:pt>
                <c:pt idx="22">
                  <c:v>653.82240000000002</c:v>
                </c:pt>
                <c:pt idx="23">
                  <c:v>708.30759999999998</c:v>
                </c:pt>
                <c:pt idx="24">
                  <c:v>817.27800000000002</c:v>
                </c:pt>
                <c:pt idx="25">
                  <c:v>1007.6455</c:v>
                </c:pt>
                <c:pt idx="26">
                  <c:v>1089.1048000000001</c:v>
                </c:pt>
                <c:pt idx="27">
                  <c:v>948.84760000000006</c:v>
                </c:pt>
                <c:pt idx="28">
                  <c:v>876.68740000000003</c:v>
                </c:pt>
                <c:pt idx="29">
                  <c:v>1703.0959</c:v>
                </c:pt>
                <c:pt idx="30">
                  <c:v>762.21870000000001</c:v>
                </c:pt>
                <c:pt idx="31">
                  <c:v>1074.3518999999999</c:v>
                </c:pt>
                <c:pt idx="32">
                  <c:v>757.60310000000004</c:v>
                </c:pt>
                <c:pt idx="33">
                  <c:v>708.30759999999998</c:v>
                </c:pt>
                <c:pt idx="34">
                  <c:v>1144.5165999999999</c:v>
                </c:pt>
                <c:pt idx="35">
                  <c:v>858.25340000000006</c:v>
                </c:pt>
                <c:pt idx="36">
                  <c:v>1282.7032999999999</c:v>
                </c:pt>
                <c:pt idx="37">
                  <c:v>1172.9371000000001</c:v>
                </c:pt>
                <c:pt idx="38">
                  <c:v>1106.6928</c:v>
                </c:pt>
                <c:pt idx="39">
                  <c:v>1557.7231999999999</c:v>
                </c:pt>
                <c:pt idx="40">
                  <c:v>2032.9268999999999</c:v>
                </c:pt>
                <c:pt idx="41">
                  <c:v>1556.0245</c:v>
                </c:pt>
                <c:pt idx="42">
                  <c:v>980.73360000000002</c:v>
                </c:pt>
                <c:pt idx="43">
                  <c:v>980.73360000000002</c:v>
                </c:pt>
                <c:pt idx="44">
                  <c:v>1035.2188000000001</c:v>
                </c:pt>
                <c:pt idx="45">
                  <c:v>1089.704</c:v>
                </c:pt>
              </c:numCache>
            </c:numRef>
          </c:val>
          <c:extLst>
            <c:ext xmlns:c16="http://schemas.microsoft.com/office/drawing/2014/chart" uri="{C3380CC4-5D6E-409C-BE32-E72D297353CC}">
              <c16:uniqueId val="{00000001-0F99-6A4B-9525-EC9B22D29B3E}"/>
            </c:ext>
          </c:extLst>
        </c:ser>
        <c:ser>
          <c:idx val="4"/>
          <c:order val="2"/>
          <c:tx>
            <c:v>Natural Gas</c:v>
          </c:tx>
          <c:spPr>
            <a:solidFill>
              <a:srgbClr val="B1A1C7"/>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(Input)'!$H$15:$H$60</c:f>
              <c:numCache>
                <c:formatCode>General</c:formatCode>
                <c:ptCount val="46"/>
                <c:pt idx="0">
                  <c:v>0</c:v>
                </c:pt>
                <c:pt idx="1">
                  <c:v>0</c:v>
                </c:pt>
                <c:pt idx="2">
                  <c:v>83.003699999999995</c:v>
                </c:pt>
                <c:pt idx="3">
                  <c:v>19.853100000000001</c:v>
                </c:pt>
                <c:pt idx="4">
                  <c:v>0</c:v>
                </c:pt>
                <c:pt idx="5">
                  <c:v>58.285499999999999</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numCache>
            </c:numRef>
          </c:val>
          <c:extLst>
            <c:ext xmlns:c16="http://schemas.microsoft.com/office/drawing/2014/chart" uri="{C3380CC4-5D6E-409C-BE32-E72D297353CC}">
              <c16:uniqueId val="{00000002-0F99-6A4B-9525-EC9B22D29B3E}"/>
            </c:ext>
          </c:extLst>
        </c:ser>
        <c:ser>
          <c:idx val="6"/>
          <c:order val="3"/>
          <c:tx>
            <c:v>Solar PV</c:v>
          </c:tx>
          <c:spPr>
            <a:solidFill>
              <a:srgbClr val="FFFF00"/>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(Input)'!$I$15:$I$60</c:f>
              <c:numCache>
                <c:formatCode>General</c:formatCode>
                <c:ptCount val="46"/>
                <c:pt idx="0">
                  <c:v>0</c:v>
                </c:pt>
                <c:pt idx="1">
                  <c:v>41.154000000000003</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110.3518</c:v>
                </c:pt>
                <c:pt idx="17">
                  <c:v>0</c:v>
                </c:pt>
                <c:pt idx="18">
                  <c:v>0</c:v>
                </c:pt>
                <c:pt idx="19">
                  <c:v>0</c:v>
                </c:pt>
                <c:pt idx="20">
                  <c:v>0</c:v>
                </c:pt>
                <c:pt idx="21">
                  <c:v>0</c:v>
                </c:pt>
                <c:pt idx="22">
                  <c:v>0</c:v>
                </c:pt>
                <c:pt idx="23">
                  <c:v>0</c:v>
                </c:pt>
                <c:pt idx="24">
                  <c:v>0</c:v>
                </c:pt>
                <c:pt idx="25">
                  <c:v>70.561300000000003</c:v>
                </c:pt>
                <c:pt idx="26">
                  <c:v>218.37479999999999</c:v>
                </c:pt>
                <c:pt idx="27">
                  <c:v>198.4828</c:v>
                </c:pt>
                <c:pt idx="28">
                  <c:v>206.02189999999999</c:v>
                </c:pt>
                <c:pt idx="29">
                  <c:v>23.941500000000001</c:v>
                </c:pt>
                <c:pt idx="30">
                  <c:v>63.821399999999997</c:v>
                </c:pt>
                <c:pt idx="31">
                  <c:v>87.122100000000003</c:v>
                </c:pt>
                <c:pt idx="32">
                  <c:v>15.0672</c:v>
                </c:pt>
                <c:pt idx="33">
                  <c:v>14.5138</c:v>
                </c:pt>
                <c:pt idx="34">
                  <c:v>20.973199999999999</c:v>
                </c:pt>
                <c:pt idx="35">
                  <c:v>3.9983</c:v>
                </c:pt>
                <c:pt idx="36">
                  <c:v>124.9059</c:v>
                </c:pt>
                <c:pt idx="37">
                  <c:v>17.169699999999999</c:v>
                </c:pt>
                <c:pt idx="38">
                  <c:v>19.916599999999999</c:v>
                </c:pt>
                <c:pt idx="39">
                  <c:v>18.860099999999999</c:v>
                </c:pt>
                <c:pt idx="40">
                  <c:v>20.8675</c:v>
                </c:pt>
                <c:pt idx="41">
                  <c:v>20.973199999999999</c:v>
                </c:pt>
                <c:pt idx="42">
                  <c:v>20.973199999999999</c:v>
                </c:pt>
                <c:pt idx="43">
                  <c:v>20.973199999999999</c:v>
                </c:pt>
                <c:pt idx="44">
                  <c:v>20.973199999999999</c:v>
                </c:pt>
                <c:pt idx="45">
                  <c:v>91.849100000000007</c:v>
                </c:pt>
              </c:numCache>
            </c:numRef>
          </c:val>
          <c:extLst>
            <c:ext xmlns:c16="http://schemas.microsoft.com/office/drawing/2014/chart" uri="{C3380CC4-5D6E-409C-BE32-E72D297353CC}">
              <c16:uniqueId val="{00000003-0F99-6A4B-9525-EC9B22D29B3E}"/>
            </c:ext>
          </c:extLst>
        </c:ser>
        <c:ser>
          <c:idx val="8"/>
          <c:order val="4"/>
          <c:tx>
            <c:v>Hydro</c:v>
          </c:tx>
          <c:spPr>
            <a:solidFill>
              <a:srgbClr val="4AD3FF"/>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(Input)'!$M$15:$M$60</c:f>
              <c:numCache>
                <c:formatCode>General</c:formatCode>
                <c:ptCount val="46"/>
                <c:pt idx="0">
                  <c:v>2.0905999999999998</c:v>
                </c:pt>
                <c:pt idx="1">
                  <c:v>172.8192</c:v>
                </c:pt>
                <c:pt idx="2">
                  <c:v>76.653800000000004</c:v>
                </c:pt>
                <c:pt idx="3">
                  <c:v>21.602399999999999</c:v>
                </c:pt>
                <c:pt idx="4">
                  <c:v>51.567</c:v>
                </c:pt>
                <c:pt idx="5">
                  <c:v>255.0478</c:v>
                </c:pt>
                <c:pt idx="6">
                  <c:v>195.81540000000001</c:v>
                </c:pt>
                <c:pt idx="7">
                  <c:v>126.827</c:v>
                </c:pt>
                <c:pt idx="8">
                  <c:v>224.38640000000001</c:v>
                </c:pt>
                <c:pt idx="9">
                  <c:v>677.38900000000001</c:v>
                </c:pt>
                <c:pt idx="10">
                  <c:v>644.85879999999997</c:v>
                </c:pt>
                <c:pt idx="11">
                  <c:v>476.76240000000001</c:v>
                </c:pt>
                <c:pt idx="12">
                  <c:v>183.6602</c:v>
                </c:pt>
                <c:pt idx="13">
                  <c:v>27.177199999999999</c:v>
                </c:pt>
                <c:pt idx="14">
                  <c:v>29.267800000000001</c:v>
                </c:pt>
                <c:pt idx="15">
                  <c:v>32.752000000000002</c:v>
                </c:pt>
                <c:pt idx="16">
                  <c:v>35.539400000000001</c:v>
                </c:pt>
                <c:pt idx="17">
                  <c:v>39.023800000000001</c:v>
                </c:pt>
                <c:pt idx="18">
                  <c:v>42.508000000000003</c:v>
                </c:pt>
                <c:pt idx="19">
                  <c:v>45.992199999999997</c:v>
                </c:pt>
                <c:pt idx="20">
                  <c:v>50.870199999999997</c:v>
                </c:pt>
                <c:pt idx="21">
                  <c:v>55.748199999999997</c:v>
                </c:pt>
                <c:pt idx="22">
                  <c:v>60.626199999999997</c:v>
                </c:pt>
                <c:pt idx="23">
                  <c:v>66.200999999999993</c:v>
                </c:pt>
                <c:pt idx="24">
                  <c:v>72.4726</c:v>
                </c:pt>
                <c:pt idx="25">
                  <c:v>79.441199999999995</c:v>
                </c:pt>
                <c:pt idx="26">
                  <c:v>52.960799999999999</c:v>
                </c:pt>
                <c:pt idx="27">
                  <c:v>52.960799999999999</c:v>
                </c:pt>
                <c:pt idx="28">
                  <c:v>52.960799999999999</c:v>
                </c:pt>
                <c:pt idx="29">
                  <c:v>52.960799999999999</c:v>
                </c:pt>
                <c:pt idx="30">
                  <c:v>52.960799999999999</c:v>
                </c:pt>
                <c:pt idx="31">
                  <c:v>52.960799999999999</c:v>
                </c:pt>
                <c:pt idx="32">
                  <c:v>52.960799999999999</c:v>
                </c:pt>
                <c:pt idx="33">
                  <c:v>52.960799999999999</c:v>
                </c:pt>
                <c:pt idx="34">
                  <c:v>52.960799999999999</c:v>
                </c:pt>
                <c:pt idx="35">
                  <c:v>52.960799999999999</c:v>
                </c:pt>
                <c:pt idx="36">
                  <c:v>52.960799999999999</c:v>
                </c:pt>
                <c:pt idx="37">
                  <c:v>52.960799999999999</c:v>
                </c:pt>
                <c:pt idx="38">
                  <c:v>103.831</c:v>
                </c:pt>
                <c:pt idx="39">
                  <c:v>70.382000000000005</c:v>
                </c:pt>
                <c:pt idx="40">
                  <c:v>55.051400000000001</c:v>
                </c:pt>
                <c:pt idx="41">
                  <c:v>225.78</c:v>
                </c:pt>
                <c:pt idx="42">
                  <c:v>129.61439999999999</c:v>
                </c:pt>
                <c:pt idx="43">
                  <c:v>74.563199999999995</c:v>
                </c:pt>
                <c:pt idx="44">
                  <c:v>104.5278</c:v>
                </c:pt>
                <c:pt idx="45">
                  <c:v>308.0086</c:v>
                </c:pt>
              </c:numCache>
            </c:numRef>
          </c:val>
          <c:extLst>
            <c:ext xmlns:c16="http://schemas.microsoft.com/office/drawing/2014/chart" uri="{C3380CC4-5D6E-409C-BE32-E72D297353CC}">
              <c16:uniqueId val="{00000004-0F99-6A4B-9525-EC9B22D29B3E}"/>
            </c:ext>
          </c:extLst>
        </c:ser>
        <c:ser>
          <c:idx val="10"/>
          <c:order val="5"/>
          <c:tx>
            <c:v>Onshore Wind</c:v>
          </c:tx>
          <c:spPr>
            <a:solidFill>
              <a:srgbClr val="93CDDF"/>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(Input)'!$O$15:$O$60</c:f>
              <c:numCache>
                <c:formatCode>General</c:formatCode>
                <c:ptCount val="46"/>
                <c:pt idx="0">
                  <c:v>19.0608</c:v>
                </c:pt>
                <c:pt idx="1">
                  <c:v>86.871499999999997</c:v>
                </c:pt>
                <c:pt idx="2">
                  <c:v>74.468299999999999</c:v>
                </c:pt>
                <c:pt idx="3">
                  <c:v>170.52600000000001</c:v>
                </c:pt>
                <c:pt idx="4">
                  <c:v>0</c:v>
                </c:pt>
                <c:pt idx="5">
                  <c:v>426.06470000000002</c:v>
                </c:pt>
                <c:pt idx="6">
                  <c:v>0</c:v>
                </c:pt>
                <c:pt idx="7">
                  <c:v>442.69909999999999</c:v>
                </c:pt>
                <c:pt idx="8">
                  <c:v>596.6576</c:v>
                </c:pt>
                <c:pt idx="9">
                  <c:v>0</c:v>
                </c:pt>
                <c:pt idx="10">
                  <c:v>435.42489999999998</c:v>
                </c:pt>
                <c:pt idx="11">
                  <c:v>0</c:v>
                </c:pt>
                <c:pt idx="12">
                  <c:v>157.82919999999999</c:v>
                </c:pt>
                <c:pt idx="13">
                  <c:v>1052.1194</c:v>
                </c:pt>
                <c:pt idx="14">
                  <c:v>0</c:v>
                </c:pt>
                <c:pt idx="15">
                  <c:v>0</c:v>
                </c:pt>
                <c:pt idx="16">
                  <c:v>956.11609999999996</c:v>
                </c:pt>
                <c:pt idx="17">
                  <c:v>1023.2414</c:v>
                </c:pt>
                <c:pt idx="18">
                  <c:v>1153.4401</c:v>
                </c:pt>
                <c:pt idx="19">
                  <c:v>876.85069999999996</c:v>
                </c:pt>
                <c:pt idx="20">
                  <c:v>1580.9829</c:v>
                </c:pt>
                <c:pt idx="21">
                  <c:v>1012.8425999999999</c:v>
                </c:pt>
                <c:pt idx="22">
                  <c:v>1421.1332</c:v>
                </c:pt>
                <c:pt idx="23">
                  <c:v>1309.4592</c:v>
                </c:pt>
                <c:pt idx="24">
                  <c:v>932.86249999999995</c:v>
                </c:pt>
                <c:pt idx="25">
                  <c:v>1870.4236000000001</c:v>
                </c:pt>
                <c:pt idx="26">
                  <c:v>632.12840000000006</c:v>
                </c:pt>
                <c:pt idx="27">
                  <c:v>1024.8539000000001</c:v>
                </c:pt>
                <c:pt idx="28">
                  <c:v>1057.6007</c:v>
                </c:pt>
                <c:pt idx="29">
                  <c:v>770.17070000000001</c:v>
                </c:pt>
                <c:pt idx="30">
                  <c:v>1132.069</c:v>
                </c:pt>
                <c:pt idx="31">
                  <c:v>795.10299999999995</c:v>
                </c:pt>
                <c:pt idx="32">
                  <c:v>1000.0284</c:v>
                </c:pt>
                <c:pt idx="33">
                  <c:v>1890.4747</c:v>
                </c:pt>
                <c:pt idx="34">
                  <c:v>839.66010000000006</c:v>
                </c:pt>
                <c:pt idx="35">
                  <c:v>858.68780000000004</c:v>
                </c:pt>
                <c:pt idx="36">
                  <c:v>1863.2175999999999</c:v>
                </c:pt>
                <c:pt idx="37">
                  <c:v>1867.1649</c:v>
                </c:pt>
                <c:pt idx="38">
                  <c:v>1994.2845</c:v>
                </c:pt>
                <c:pt idx="39">
                  <c:v>1718.8794</c:v>
                </c:pt>
                <c:pt idx="40">
                  <c:v>2420.7613999999999</c:v>
                </c:pt>
                <c:pt idx="41">
                  <c:v>1852.5027</c:v>
                </c:pt>
                <c:pt idx="42">
                  <c:v>2260.7932999999998</c:v>
                </c:pt>
                <c:pt idx="43">
                  <c:v>2149.1192999999998</c:v>
                </c:pt>
                <c:pt idx="44">
                  <c:v>1772.5226</c:v>
                </c:pt>
                <c:pt idx="45">
                  <c:v>2705.9398999999999</c:v>
                </c:pt>
              </c:numCache>
            </c:numRef>
          </c:val>
          <c:extLst>
            <c:ext xmlns:c16="http://schemas.microsoft.com/office/drawing/2014/chart" uri="{C3380CC4-5D6E-409C-BE32-E72D297353CC}">
              <c16:uniqueId val="{00000005-0F99-6A4B-9525-EC9B22D29B3E}"/>
            </c:ext>
          </c:extLst>
        </c:ser>
        <c:ser>
          <c:idx val="12"/>
          <c:order val="6"/>
          <c:tx>
            <c:v>Transmission</c:v>
          </c:tx>
          <c:spPr>
            <a:solidFill>
              <a:schemeClr val="bg2">
                <a:lumMod val="90000"/>
              </a:schemeClr>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(Input)'!$S$15:$S$60</c:f>
              <c:numCache>
                <c:formatCode>General</c:formatCode>
                <c:ptCount val="46"/>
                <c:pt idx="0">
                  <c:v>29.242000000000001</c:v>
                </c:pt>
                <c:pt idx="1">
                  <c:v>25.7349</c:v>
                </c:pt>
                <c:pt idx="2">
                  <c:v>48.560299999999998</c:v>
                </c:pt>
                <c:pt idx="3">
                  <c:v>53.113199999999999</c:v>
                </c:pt>
                <c:pt idx="4">
                  <c:v>59.975700000000003</c:v>
                </c:pt>
                <c:pt idx="5">
                  <c:v>58.653599999999997</c:v>
                </c:pt>
                <c:pt idx="6">
                  <c:v>56.011000000000003</c:v>
                </c:pt>
                <c:pt idx="7">
                  <c:v>64.762</c:v>
                </c:pt>
                <c:pt idx="8">
                  <c:v>62.931399999999996</c:v>
                </c:pt>
                <c:pt idx="9">
                  <c:v>68.7988</c:v>
                </c:pt>
                <c:pt idx="10">
                  <c:v>71.349999999999994</c:v>
                </c:pt>
                <c:pt idx="11">
                  <c:v>73.215599999999995</c:v>
                </c:pt>
                <c:pt idx="12">
                  <c:v>87.906400000000005</c:v>
                </c:pt>
                <c:pt idx="13">
                  <c:v>91.569699999999997</c:v>
                </c:pt>
                <c:pt idx="14">
                  <c:v>96.819100000000006</c:v>
                </c:pt>
                <c:pt idx="15">
                  <c:v>102.651</c:v>
                </c:pt>
                <c:pt idx="16">
                  <c:v>108.1555</c:v>
                </c:pt>
                <c:pt idx="17">
                  <c:v>111.93980000000001</c:v>
                </c:pt>
                <c:pt idx="18">
                  <c:v>119.3841</c:v>
                </c:pt>
                <c:pt idx="19">
                  <c:v>125.7539</c:v>
                </c:pt>
                <c:pt idx="20">
                  <c:v>132.95140000000001</c:v>
                </c:pt>
                <c:pt idx="21">
                  <c:v>140.30500000000001</c:v>
                </c:pt>
                <c:pt idx="22">
                  <c:v>147.78460000000001</c:v>
                </c:pt>
                <c:pt idx="23">
                  <c:v>156.25720000000001</c:v>
                </c:pt>
                <c:pt idx="24">
                  <c:v>164.8982</c:v>
                </c:pt>
                <c:pt idx="25">
                  <c:v>173.66370000000001</c:v>
                </c:pt>
                <c:pt idx="26">
                  <c:v>136.8356</c:v>
                </c:pt>
                <c:pt idx="27">
                  <c:v>136.8356</c:v>
                </c:pt>
                <c:pt idx="28">
                  <c:v>136.8356</c:v>
                </c:pt>
                <c:pt idx="29">
                  <c:v>136.8356</c:v>
                </c:pt>
                <c:pt idx="30">
                  <c:v>136.8356</c:v>
                </c:pt>
                <c:pt idx="31">
                  <c:v>136.8356</c:v>
                </c:pt>
                <c:pt idx="32">
                  <c:v>136.8356</c:v>
                </c:pt>
                <c:pt idx="33">
                  <c:v>136.8356</c:v>
                </c:pt>
                <c:pt idx="34">
                  <c:v>136.8356</c:v>
                </c:pt>
                <c:pt idx="35">
                  <c:v>136.8356</c:v>
                </c:pt>
                <c:pt idx="36">
                  <c:v>136.8356</c:v>
                </c:pt>
                <c:pt idx="37">
                  <c:v>136.8356</c:v>
                </c:pt>
                <c:pt idx="38">
                  <c:v>136.8356</c:v>
                </c:pt>
                <c:pt idx="39">
                  <c:v>136.8356</c:v>
                </c:pt>
                <c:pt idx="40">
                  <c:v>136.8356</c:v>
                </c:pt>
                <c:pt idx="41">
                  <c:v>136.8356</c:v>
                </c:pt>
                <c:pt idx="42">
                  <c:v>136.8356</c:v>
                </c:pt>
                <c:pt idx="43">
                  <c:v>136.8356</c:v>
                </c:pt>
                <c:pt idx="44">
                  <c:v>274.9511</c:v>
                </c:pt>
                <c:pt idx="45">
                  <c:v>149.38999999999999</c:v>
                </c:pt>
              </c:numCache>
            </c:numRef>
          </c:val>
          <c:extLst>
            <c:ext xmlns:c16="http://schemas.microsoft.com/office/drawing/2014/chart" uri="{C3380CC4-5D6E-409C-BE32-E72D297353CC}">
              <c16:uniqueId val="{00000006-0F99-6A4B-9525-EC9B22D29B3E}"/>
            </c:ext>
          </c:extLst>
        </c:ser>
        <c:ser>
          <c:idx val="13"/>
          <c:order val="7"/>
          <c:tx>
            <c:v>Distribution</c:v>
          </c:tx>
          <c:spPr>
            <a:solidFill>
              <a:schemeClr val="bg1">
                <a:lumMod val="50000"/>
              </a:schemeClr>
            </a:solidFill>
            <a:ln>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(Input)'!$T$15:$T$60</c:f>
              <c:numCache>
                <c:formatCode>General</c:formatCode>
                <c:ptCount val="46"/>
                <c:pt idx="0">
                  <c:v>191.74850000000001</c:v>
                </c:pt>
                <c:pt idx="1">
                  <c:v>168.75149999999999</c:v>
                </c:pt>
                <c:pt idx="2">
                  <c:v>318.42430000000002</c:v>
                </c:pt>
                <c:pt idx="3">
                  <c:v>348.27910000000003</c:v>
                </c:pt>
                <c:pt idx="4">
                  <c:v>393.27809999999999</c:v>
                </c:pt>
                <c:pt idx="5">
                  <c:v>384.60899999999998</c:v>
                </c:pt>
                <c:pt idx="6">
                  <c:v>367.28100000000001</c:v>
                </c:pt>
                <c:pt idx="7">
                  <c:v>424.66340000000002</c:v>
                </c:pt>
                <c:pt idx="8">
                  <c:v>412.65969999999999</c:v>
                </c:pt>
                <c:pt idx="9">
                  <c:v>451.13389999999998</c:v>
                </c:pt>
                <c:pt idx="10">
                  <c:v>467.86290000000002</c:v>
                </c:pt>
                <c:pt idx="11">
                  <c:v>480.09649999999999</c:v>
                </c:pt>
                <c:pt idx="12">
                  <c:v>576.42809999999997</c:v>
                </c:pt>
                <c:pt idx="13">
                  <c:v>600.44949999999994</c:v>
                </c:pt>
                <c:pt idx="14">
                  <c:v>634.87180000000001</c:v>
                </c:pt>
                <c:pt idx="15">
                  <c:v>673.11329999999998</c:v>
                </c:pt>
                <c:pt idx="16">
                  <c:v>709.20740000000001</c:v>
                </c:pt>
                <c:pt idx="17">
                  <c:v>734.02239999999995</c:v>
                </c:pt>
                <c:pt idx="18">
                  <c:v>782.83709999999996</c:v>
                </c:pt>
                <c:pt idx="19">
                  <c:v>824.60590000000002</c:v>
                </c:pt>
                <c:pt idx="20">
                  <c:v>871.80160000000001</c:v>
                </c:pt>
                <c:pt idx="21">
                  <c:v>920.02179999999998</c:v>
                </c:pt>
                <c:pt idx="22">
                  <c:v>969.0675</c:v>
                </c:pt>
                <c:pt idx="23">
                  <c:v>1024.625</c:v>
                </c:pt>
                <c:pt idx="24">
                  <c:v>1081.2863</c:v>
                </c:pt>
                <c:pt idx="25">
                  <c:v>1138.7645</c:v>
                </c:pt>
                <c:pt idx="26">
                  <c:v>897.2713</c:v>
                </c:pt>
                <c:pt idx="27">
                  <c:v>897.2713</c:v>
                </c:pt>
                <c:pt idx="28">
                  <c:v>897.2713</c:v>
                </c:pt>
                <c:pt idx="29">
                  <c:v>897.2713</c:v>
                </c:pt>
                <c:pt idx="30">
                  <c:v>897.2713</c:v>
                </c:pt>
                <c:pt idx="31">
                  <c:v>897.2713</c:v>
                </c:pt>
                <c:pt idx="32">
                  <c:v>897.2713</c:v>
                </c:pt>
                <c:pt idx="33">
                  <c:v>897.2713</c:v>
                </c:pt>
                <c:pt idx="34">
                  <c:v>897.2713</c:v>
                </c:pt>
                <c:pt idx="35">
                  <c:v>897.2713</c:v>
                </c:pt>
                <c:pt idx="36">
                  <c:v>897.2713</c:v>
                </c:pt>
                <c:pt idx="37">
                  <c:v>897.2713</c:v>
                </c:pt>
                <c:pt idx="38">
                  <c:v>897.2713</c:v>
                </c:pt>
                <c:pt idx="39">
                  <c:v>897.2713</c:v>
                </c:pt>
                <c:pt idx="40">
                  <c:v>897.2713</c:v>
                </c:pt>
                <c:pt idx="41">
                  <c:v>897.2713</c:v>
                </c:pt>
                <c:pt idx="42">
                  <c:v>897.2713</c:v>
                </c:pt>
                <c:pt idx="43">
                  <c:v>897.2713</c:v>
                </c:pt>
                <c:pt idx="44">
                  <c:v>897.2713</c:v>
                </c:pt>
                <c:pt idx="45">
                  <c:v>897.2713</c:v>
                </c:pt>
              </c:numCache>
            </c:numRef>
          </c:val>
          <c:extLst>
            <c:ext xmlns:c16="http://schemas.microsoft.com/office/drawing/2014/chart" uri="{C3380CC4-5D6E-409C-BE32-E72D297353CC}">
              <c16:uniqueId val="{00000007-0F99-6A4B-9525-EC9B22D29B3E}"/>
            </c:ext>
          </c:extLst>
        </c:ser>
        <c:ser>
          <c:idx val="16"/>
          <c:order val="8"/>
          <c:tx>
            <c:v>Battery</c:v>
          </c:tx>
          <c:spPr>
            <a:solidFill>
              <a:schemeClr val="tx2"/>
            </a:solidFill>
            <a:ln w="9525">
              <a:solidFill>
                <a:schemeClr val="tx1"/>
              </a:solidFill>
            </a:ln>
            <a:effectLst/>
          </c:spPr>
          <c:cat>
            <c:numRef>
              <c:f>'OSeMOSYS (Input)'!$A$15:$A$60</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'OSeMOSYS (Input)'!$BE$15:$BE$60</c:f>
              <c:numCache>
                <c:formatCode>General</c:formatCode>
                <c:ptCount val="46"/>
                <c:pt idx="0">
                  <c:v>103.2542</c:v>
                </c:pt>
                <c:pt idx="1">
                  <c:v>0</c:v>
                </c:pt>
                <c:pt idx="2">
                  <c:v>0</c:v>
                </c:pt>
                <c:pt idx="3">
                  <c:v>0</c:v>
                </c:pt>
                <c:pt idx="4">
                  <c:v>0</c:v>
                </c:pt>
                <c:pt idx="5">
                  <c:v>0</c:v>
                </c:pt>
                <c:pt idx="6">
                  <c:v>162.25020000000001</c:v>
                </c:pt>
                <c:pt idx="7">
                  <c:v>33.746000000000002</c:v>
                </c:pt>
                <c:pt idx="8">
                  <c:v>0</c:v>
                </c:pt>
                <c:pt idx="9">
                  <c:v>0</c:v>
                </c:pt>
                <c:pt idx="10">
                  <c:v>0</c:v>
                </c:pt>
                <c:pt idx="11">
                  <c:v>0</c:v>
                </c:pt>
                <c:pt idx="12">
                  <c:v>0</c:v>
                </c:pt>
                <c:pt idx="13">
                  <c:v>0</c:v>
                </c:pt>
                <c:pt idx="14">
                  <c:v>81.544600000000003</c:v>
                </c:pt>
                <c:pt idx="15">
                  <c:v>12.748200000000001</c:v>
                </c:pt>
                <c:pt idx="16">
                  <c:v>191.9648</c:v>
                </c:pt>
                <c:pt idx="17">
                  <c:v>15.408899999999999</c:v>
                </c:pt>
                <c:pt idx="18">
                  <c:v>35.161999999999999</c:v>
                </c:pt>
                <c:pt idx="19">
                  <c:v>47.359699999999997</c:v>
                </c:pt>
                <c:pt idx="20">
                  <c:v>38.934899999999999</c:v>
                </c:pt>
                <c:pt idx="21">
                  <c:v>55.608400000000003</c:v>
                </c:pt>
                <c:pt idx="22">
                  <c:v>116.6024</c:v>
                </c:pt>
                <c:pt idx="23">
                  <c:v>73.127899999999997</c:v>
                </c:pt>
                <c:pt idx="24">
                  <c:v>138.84010000000001</c:v>
                </c:pt>
                <c:pt idx="25">
                  <c:v>83.766900000000007</c:v>
                </c:pt>
                <c:pt idx="26">
                  <c:v>261.36430000000001</c:v>
                </c:pt>
                <c:pt idx="27">
                  <c:v>125.16379999999999</c:v>
                </c:pt>
                <c:pt idx="28">
                  <c:v>154.0223</c:v>
                </c:pt>
                <c:pt idx="29">
                  <c:v>88.224000000000004</c:v>
                </c:pt>
                <c:pt idx="30">
                  <c:v>97.708100000000002</c:v>
                </c:pt>
                <c:pt idx="31">
                  <c:v>123.3413</c:v>
                </c:pt>
                <c:pt idx="32">
                  <c:v>147.64279999999999</c:v>
                </c:pt>
                <c:pt idx="33">
                  <c:v>114.8274</c:v>
                </c:pt>
                <c:pt idx="34">
                  <c:v>176.57079999999999</c:v>
                </c:pt>
                <c:pt idx="35">
                  <c:v>157.14019999999999</c:v>
                </c:pt>
                <c:pt idx="36">
                  <c:v>317.47059999999999</c:v>
                </c:pt>
                <c:pt idx="37">
                  <c:v>173.3126</c:v>
                </c:pt>
                <c:pt idx="38">
                  <c:v>196.91040000000001</c:v>
                </c:pt>
                <c:pt idx="39">
                  <c:v>133.1354</c:v>
                </c:pt>
                <c:pt idx="40">
                  <c:v>138.77520000000001</c:v>
                </c:pt>
                <c:pt idx="41">
                  <c:v>164.20599999999999</c:v>
                </c:pt>
                <c:pt idx="42">
                  <c:v>188.50749999999999</c:v>
                </c:pt>
                <c:pt idx="43">
                  <c:v>155.69210000000001</c:v>
                </c:pt>
                <c:pt idx="44">
                  <c:v>217.43559999999999</c:v>
                </c:pt>
                <c:pt idx="45">
                  <c:v>198.94839999999999</c:v>
                </c:pt>
              </c:numCache>
            </c:numRef>
          </c:val>
          <c:extLst>
            <c:ext xmlns:c16="http://schemas.microsoft.com/office/drawing/2014/chart" uri="{C3380CC4-5D6E-409C-BE32-E72D297353CC}">
              <c16:uniqueId val="{00000008-0F99-6A4B-9525-EC9B22D29B3E}"/>
            </c:ext>
          </c:extLst>
        </c:ser>
        <c:dLbls>
          <c:showLegendKey val="0"/>
          <c:showVal val="0"/>
          <c:showCatName val="0"/>
          <c:showSerName val="0"/>
          <c:showPercent val="0"/>
          <c:showBubbleSize val="0"/>
        </c:dLbls>
        <c:axId val="1292582959"/>
        <c:axId val="1292614511"/>
      </c:areaChart>
      <c:catAx>
        <c:axId val="1292582959"/>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GB"/>
                  <a:t>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92614511"/>
        <c:crosses val="autoZero"/>
        <c:auto val="1"/>
        <c:lblAlgn val="ctr"/>
        <c:lblOffset val="100"/>
        <c:tickLblSkip val="5"/>
        <c:noMultiLvlLbl val="0"/>
      </c:catAx>
      <c:valAx>
        <c:axId val="1292614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GB"/>
                  <a:t>Million US$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92582959"/>
        <c:crosses val="autoZero"/>
        <c:crossBetween val="midCat"/>
      </c:valAx>
      <c:spPr>
        <a:noFill/>
        <a:ln>
          <a:noFill/>
        </a:ln>
        <a:effectLst/>
      </c:spPr>
    </c:plotArea>
    <c:legend>
      <c:legendPos val="b"/>
      <c:layout>
        <c:manualLayout>
          <c:xMode val="edge"/>
          <c:yMode val="edge"/>
          <c:x val="6.2266090300813495E-2"/>
          <c:y val="0.81211334354654385"/>
          <c:w val="0.89323000892660775"/>
          <c:h val="0.1715962580826671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920" b="0" i="0" u="none" strike="noStrike" kern="1200" spc="0" baseline="0">
                <a:solidFill>
                  <a:schemeClr val="tx1"/>
                </a:solidFill>
                <a:latin typeface="+mn-lt"/>
                <a:ea typeface="+mn-ea"/>
                <a:cs typeface="+mn-cs"/>
              </a:defRPr>
            </a:pPr>
            <a:r>
              <a:rPr lang="en-GB"/>
              <a:t>Projected CO2 Emissions by Scenario</a:t>
            </a:r>
          </a:p>
        </c:rich>
      </c:tx>
      <c:overlay val="0"/>
      <c:spPr>
        <a:noFill/>
        <a:ln>
          <a:noFill/>
        </a:ln>
        <a:effectLst/>
      </c:spPr>
      <c:txPr>
        <a:bodyPr rot="0" spcFirstLastPara="1" vertOverflow="ellipsis" vert="horz" wrap="square" anchor="ctr" anchorCtr="1"/>
        <a:lstStyle/>
        <a:p>
          <a:pPr>
            <a:defRPr lang="ja-JP" sz="192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v>Least Cost</c:v>
          </c:tx>
          <c:spPr>
            <a:ln w="31750" cap="rnd">
              <a:solidFill>
                <a:srgbClr val="4AD3FF"/>
              </a:solidFill>
              <a:round/>
            </a:ln>
            <a:effectLst/>
          </c:spPr>
          <c:marker>
            <c:symbol val="none"/>
          </c:marker>
          <c:cat>
            <c:numRef>
              <c:f>'OSeMOSYS (Input)'!$A$78:$A$124</c:f>
              <c:numCache>
                <c:formatCode>General</c:formatCode>
                <c:ptCount val="4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pt idx="27">
                  <c:v>2051</c:v>
                </c:pt>
                <c:pt idx="28">
                  <c:v>2052</c:v>
                </c:pt>
                <c:pt idx="29">
                  <c:v>2053</c:v>
                </c:pt>
                <c:pt idx="30">
                  <c:v>2054</c:v>
                </c:pt>
                <c:pt idx="31">
                  <c:v>2055</c:v>
                </c:pt>
                <c:pt idx="32">
                  <c:v>2056</c:v>
                </c:pt>
                <c:pt idx="33">
                  <c:v>2057</c:v>
                </c:pt>
                <c:pt idx="34">
                  <c:v>2058</c:v>
                </c:pt>
                <c:pt idx="35">
                  <c:v>2059</c:v>
                </c:pt>
                <c:pt idx="36">
                  <c:v>2060</c:v>
                </c:pt>
                <c:pt idx="37">
                  <c:v>2061</c:v>
                </c:pt>
                <c:pt idx="38">
                  <c:v>2062</c:v>
                </c:pt>
                <c:pt idx="39">
                  <c:v>2063</c:v>
                </c:pt>
                <c:pt idx="40">
                  <c:v>2064</c:v>
                </c:pt>
                <c:pt idx="41">
                  <c:v>2065</c:v>
                </c:pt>
                <c:pt idx="42">
                  <c:v>2066</c:v>
                </c:pt>
                <c:pt idx="43">
                  <c:v>2067</c:v>
                </c:pt>
                <c:pt idx="44">
                  <c:v>2068</c:v>
                </c:pt>
                <c:pt idx="45">
                  <c:v>2069</c:v>
                </c:pt>
                <c:pt idx="46">
                  <c:v>2070</c:v>
                </c:pt>
              </c:numCache>
            </c:numRef>
          </c:cat>
          <c:val>
            <c:numRef>
              <c:f>'OSeMOSYS (Input)'!$AB$78:$AB$124</c:f>
              <c:numCache>
                <c:formatCode>General</c:formatCode>
                <c:ptCount val="47"/>
                <c:pt idx="0">
                  <c:v>0.64190000000000003</c:v>
                </c:pt>
                <c:pt idx="1">
                  <c:v>0.43909999999999999</c:v>
                </c:pt>
                <c:pt idx="2">
                  <c:v>0.1041</c:v>
                </c:pt>
                <c:pt idx="3">
                  <c:v>0.1522</c:v>
                </c:pt>
                <c:pt idx="4">
                  <c:v>0.1928</c:v>
                </c:pt>
                <c:pt idx="5">
                  <c:v>0.16259999999999999</c:v>
                </c:pt>
                <c:pt idx="6">
                  <c:v>0.33929999999999999</c:v>
                </c:pt>
                <c:pt idx="7">
                  <c:v>0.38719999999999999</c:v>
                </c:pt>
                <c:pt idx="8">
                  <c:v>0.432</c:v>
                </c:pt>
                <c:pt idx="9">
                  <c:v>0.45739999999999997</c:v>
                </c:pt>
                <c:pt idx="10">
                  <c:v>0.31640000000000001</c:v>
                </c:pt>
                <c:pt idx="11">
                  <c:v>0.34350000000000003</c:v>
                </c:pt>
                <c:pt idx="12">
                  <c:v>0.31509999999999999</c:v>
                </c:pt>
                <c:pt idx="13">
                  <c:v>0.37140000000000001</c:v>
                </c:pt>
                <c:pt idx="14">
                  <c:v>0.39389999999999997</c:v>
                </c:pt>
                <c:pt idx="15">
                  <c:v>0.40089999999999998</c:v>
                </c:pt>
                <c:pt idx="16">
                  <c:v>0.37890000000000001</c:v>
                </c:pt>
                <c:pt idx="17">
                  <c:v>0.38590000000000002</c:v>
                </c:pt>
                <c:pt idx="18">
                  <c:v>0.39889999999999998</c:v>
                </c:pt>
                <c:pt idx="19">
                  <c:v>0.38819999999999999</c:v>
                </c:pt>
                <c:pt idx="20">
                  <c:v>0.38800000000000001</c:v>
                </c:pt>
                <c:pt idx="21">
                  <c:v>0.39229999999999998</c:v>
                </c:pt>
                <c:pt idx="22">
                  <c:v>0.38950000000000001</c:v>
                </c:pt>
                <c:pt idx="23">
                  <c:v>0.38069999999999998</c:v>
                </c:pt>
                <c:pt idx="24">
                  <c:v>0.56779999999999997</c:v>
                </c:pt>
                <c:pt idx="25">
                  <c:v>0.64490000000000003</c:v>
                </c:pt>
                <c:pt idx="26">
                  <c:v>0.68120000000000003</c:v>
                </c:pt>
                <c:pt idx="27">
                  <c:v>0.67900000000000005</c:v>
                </c:pt>
                <c:pt idx="28">
                  <c:v>0.70599999999999996</c:v>
                </c:pt>
                <c:pt idx="29">
                  <c:v>0.74329999999999996</c:v>
                </c:pt>
                <c:pt idx="30">
                  <c:v>0.78590000000000004</c:v>
                </c:pt>
                <c:pt idx="31">
                  <c:v>0.82899999999999996</c:v>
                </c:pt>
                <c:pt idx="32">
                  <c:v>0.89749999999999996</c:v>
                </c:pt>
                <c:pt idx="33">
                  <c:v>0.97199999999999998</c:v>
                </c:pt>
                <c:pt idx="34">
                  <c:v>1.0492999999999999</c:v>
                </c:pt>
                <c:pt idx="35">
                  <c:v>1.1368</c:v>
                </c:pt>
                <c:pt idx="36">
                  <c:v>1.2198</c:v>
                </c:pt>
                <c:pt idx="37">
                  <c:v>1.2932999999999999</c:v>
                </c:pt>
                <c:pt idx="38">
                  <c:v>1.3791</c:v>
                </c:pt>
                <c:pt idx="39">
                  <c:v>1.4714</c:v>
                </c:pt>
                <c:pt idx="40">
                  <c:v>1.5426</c:v>
                </c:pt>
                <c:pt idx="41">
                  <c:v>1.5763</c:v>
                </c:pt>
                <c:pt idx="42">
                  <c:v>1.617</c:v>
                </c:pt>
                <c:pt idx="43">
                  <c:v>1.6862999999999999</c:v>
                </c:pt>
                <c:pt idx="44">
                  <c:v>1.7415</c:v>
                </c:pt>
                <c:pt idx="45">
                  <c:v>1.8198000000000001</c:v>
                </c:pt>
                <c:pt idx="46">
                  <c:v>1.8980999999999999</c:v>
                </c:pt>
              </c:numCache>
            </c:numRef>
          </c:val>
          <c:smooth val="0"/>
          <c:extLst>
            <c:ext xmlns:c16="http://schemas.microsoft.com/office/drawing/2014/chart" uri="{C3380CC4-5D6E-409C-BE32-E72D297353CC}">
              <c16:uniqueId val="{00000000-D44B-D541-BEF2-86518DE2C93D}"/>
            </c:ext>
          </c:extLst>
        </c:ser>
        <c:ser>
          <c:idx val="1"/>
          <c:order val="1"/>
          <c:tx>
            <c:v>Net Zero</c:v>
          </c:tx>
          <c:spPr>
            <a:ln w="31750" cap="rnd">
              <a:solidFill>
                <a:srgbClr val="69F297"/>
              </a:solidFill>
              <a:round/>
            </a:ln>
            <a:effectLst/>
          </c:spPr>
          <c:marker>
            <c:symbol val="none"/>
          </c:marker>
          <c:cat>
            <c:numRef>
              <c:f>'OSeMOSYS (Input)'!$A$78:$A$124</c:f>
              <c:numCache>
                <c:formatCode>General</c:formatCode>
                <c:ptCount val="4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pt idx="27">
                  <c:v>2051</c:v>
                </c:pt>
                <c:pt idx="28">
                  <c:v>2052</c:v>
                </c:pt>
                <c:pt idx="29">
                  <c:v>2053</c:v>
                </c:pt>
                <c:pt idx="30">
                  <c:v>2054</c:v>
                </c:pt>
                <c:pt idx="31">
                  <c:v>2055</c:v>
                </c:pt>
                <c:pt idx="32">
                  <c:v>2056</c:v>
                </c:pt>
                <c:pt idx="33">
                  <c:v>2057</c:v>
                </c:pt>
                <c:pt idx="34">
                  <c:v>2058</c:v>
                </c:pt>
                <c:pt idx="35">
                  <c:v>2059</c:v>
                </c:pt>
                <c:pt idx="36">
                  <c:v>2060</c:v>
                </c:pt>
                <c:pt idx="37">
                  <c:v>2061</c:v>
                </c:pt>
                <c:pt idx="38">
                  <c:v>2062</c:v>
                </c:pt>
                <c:pt idx="39">
                  <c:v>2063</c:v>
                </c:pt>
                <c:pt idx="40">
                  <c:v>2064</c:v>
                </c:pt>
                <c:pt idx="41">
                  <c:v>2065</c:v>
                </c:pt>
                <c:pt idx="42">
                  <c:v>2066</c:v>
                </c:pt>
                <c:pt idx="43">
                  <c:v>2067</c:v>
                </c:pt>
                <c:pt idx="44">
                  <c:v>2068</c:v>
                </c:pt>
                <c:pt idx="45">
                  <c:v>2069</c:v>
                </c:pt>
                <c:pt idx="46">
                  <c:v>2070</c:v>
                </c:pt>
              </c:numCache>
            </c:numRef>
          </c:cat>
          <c:val>
            <c:numRef>
              <c:f>'OSeMOSYS (Input)'!$AB$16:$AB$62</c:f>
              <c:numCache>
                <c:formatCode>General</c:formatCode>
                <c:ptCount val="47"/>
                <c:pt idx="0">
                  <c:v>0.64180000000000004</c:v>
                </c:pt>
                <c:pt idx="1">
                  <c:v>0.43909999999999999</c:v>
                </c:pt>
                <c:pt idx="2">
                  <c:v>0.1041</c:v>
                </c:pt>
                <c:pt idx="3">
                  <c:v>0.19819999999999999</c:v>
                </c:pt>
                <c:pt idx="4">
                  <c:v>0.23780000000000001</c:v>
                </c:pt>
                <c:pt idx="5">
                  <c:v>0.19839999999999999</c:v>
                </c:pt>
                <c:pt idx="6">
                  <c:v>0.31319999999999998</c:v>
                </c:pt>
                <c:pt idx="7">
                  <c:v>0.37069999999999997</c:v>
                </c:pt>
                <c:pt idx="8">
                  <c:v>0.41170000000000001</c:v>
                </c:pt>
                <c:pt idx="9">
                  <c:v>0.307</c:v>
                </c:pt>
                <c:pt idx="10">
                  <c:v>0.28660000000000002</c:v>
                </c:pt>
                <c:pt idx="11">
                  <c:v>0.30020000000000002</c:v>
                </c:pt>
                <c:pt idx="12">
                  <c:v>0.2918</c:v>
                </c:pt>
                <c:pt idx="13">
                  <c:v>0.3004</c:v>
                </c:pt>
                <c:pt idx="14">
                  <c:v>0.30020000000000002</c:v>
                </c:pt>
                <c:pt idx="15">
                  <c:v>0.29449999999999998</c:v>
                </c:pt>
                <c:pt idx="16">
                  <c:v>0.28710000000000002</c:v>
                </c:pt>
                <c:pt idx="17">
                  <c:v>0.28710000000000002</c:v>
                </c:pt>
                <c:pt idx="18">
                  <c:v>0.28710000000000002</c:v>
                </c:pt>
                <c:pt idx="19">
                  <c:v>0.28179999999999999</c:v>
                </c:pt>
                <c:pt idx="20">
                  <c:v>0.28179999999999999</c:v>
                </c:pt>
                <c:pt idx="21">
                  <c:v>0.28179999999999999</c:v>
                </c:pt>
                <c:pt idx="22">
                  <c:v>0.28179999999999999</c:v>
                </c:pt>
                <c:pt idx="23">
                  <c:v>0.28179999999999999</c:v>
                </c:pt>
                <c:pt idx="24">
                  <c:v>0.28179999999999999</c:v>
                </c:pt>
                <c:pt idx="25">
                  <c:v>0.28179999999999999</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numCache>
            </c:numRef>
          </c:val>
          <c:smooth val="0"/>
          <c:extLst>
            <c:ext xmlns:c16="http://schemas.microsoft.com/office/drawing/2014/chart" uri="{C3380CC4-5D6E-409C-BE32-E72D297353CC}">
              <c16:uniqueId val="{00000001-D44B-D541-BEF2-86518DE2C93D}"/>
            </c:ext>
          </c:extLst>
        </c:ser>
        <c:ser>
          <c:idx val="2"/>
          <c:order val="2"/>
          <c:tx>
            <c:v>Emissions Savings</c:v>
          </c:tx>
          <c:spPr>
            <a:ln w="31750" cap="sq">
              <a:solidFill>
                <a:schemeClr val="accent3"/>
              </a:solidFill>
              <a:prstDash val="sysDash"/>
              <a:bevel/>
            </a:ln>
            <a:effectLst/>
          </c:spPr>
          <c:marker>
            <c:symbol val="none"/>
          </c:marker>
          <c:cat>
            <c:numRef>
              <c:f>'OSeMOSYS (Input)'!$A$78:$A$124</c:f>
              <c:numCache>
                <c:formatCode>General</c:formatCode>
                <c:ptCount val="4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pt idx="27">
                  <c:v>2051</c:v>
                </c:pt>
                <c:pt idx="28">
                  <c:v>2052</c:v>
                </c:pt>
                <c:pt idx="29">
                  <c:v>2053</c:v>
                </c:pt>
                <c:pt idx="30">
                  <c:v>2054</c:v>
                </c:pt>
                <c:pt idx="31">
                  <c:v>2055</c:v>
                </c:pt>
                <c:pt idx="32">
                  <c:v>2056</c:v>
                </c:pt>
                <c:pt idx="33">
                  <c:v>2057</c:v>
                </c:pt>
                <c:pt idx="34">
                  <c:v>2058</c:v>
                </c:pt>
                <c:pt idx="35">
                  <c:v>2059</c:v>
                </c:pt>
                <c:pt idx="36">
                  <c:v>2060</c:v>
                </c:pt>
                <c:pt idx="37">
                  <c:v>2061</c:v>
                </c:pt>
                <c:pt idx="38">
                  <c:v>2062</c:v>
                </c:pt>
                <c:pt idx="39">
                  <c:v>2063</c:v>
                </c:pt>
                <c:pt idx="40">
                  <c:v>2064</c:v>
                </c:pt>
                <c:pt idx="41">
                  <c:v>2065</c:v>
                </c:pt>
                <c:pt idx="42">
                  <c:v>2066</c:v>
                </c:pt>
                <c:pt idx="43">
                  <c:v>2067</c:v>
                </c:pt>
                <c:pt idx="44">
                  <c:v>2068</c:v>
                </c:pt>
                <c:pt idx="45">
                  <c:v>2069</c:v>
                </c:pt>
                <c:pt idx="46">
                  <c:v>2070</c:v>
                </c:pt>
              </c:numCache>
            </c:numRef>
          </c:cat>
          <c:val>
            <c:numRef>
              <c:f>'Investment Needs'!$C$166:$AW$166</c:f>
              <c:numCache>
                <c:formatCode>0.00</c:formatCode>
                <c:ptCount val="47"/>
                <c:pt idx="0">
                  <c:v>9.9999999999988987E-5</c:v>
                </c:pt>
                <c:pt idx="1">
                  <c:v>0</c:v>
                </c:pt>
                <c:pt idx="2">
                  <c:v>0</c:v>
                </c:pt>
                <c:pt idx="3">
                  <c:v>-4.5999999999999985E-2</c:v>
                </c:pt>
                <c:pt idx="4">
                  <c:v>-4.5000000000000012E-2</c:v>
                </c:pt>
                <c:pt idx="5">
                  <c:v>-3.5799999999999998E-2</c:v>
                </c:pt>
                <c:pt idx="6">
                  <c:v>2.6100000000000012E-2</c:v>
                </c:pt>
                <c:pt idx="7">
                  <c:v>1.6500000000000015E-2</c:v>
                </c:pt>
                <c:pt idx="8">
                  <c:v>2.0299999999999985E-2</c:v>
                </c:pt>
                <c:pt idx="9">
                  <c:v>0.15039999999999998</c:v>
                </c:pt>
                <c:pt idx="10">
                  <c:v>2.9799999999999993E-2</c:v>
                </c:pt>
                <c:pt idx="11">
                  <c:v>4.3300000000000005E-2</c:v>
                </c:pt>
                <c:pt idx="12">
                  <c:v>2.3299999999999987E-2</c:v>
                </c:pt>
                <c:pt idx="13">
                  <c:v>7.1000000000000008E-2</c:v>
                </c:pt>
                <c:pt idx="14">
                  <c:v>9.369999999999995E-2</c:v>
                </c:pt>
                <c:pt idx="15">
                  <c:v>0.10639999999999999</c:v>
                </c:pt>
                <c:pt idx="16">
                  <c:v>9.1799999999999993E-2</c:v>
                </c:pt>
                <c:pt idx="17">
                  <c:v>9.8799999999999999E-2</c:v>
                </c:pt>
                <c:pt idx="18">
                  <c:v>0.11179999999999995</c:v>
                </c:pt>
                <c:pt idx="19">
                  <c:v>0.10639999999999999</c:v>
                </c:pt>
                <c:pt idx="20">
                  <c:v>0.10620000000000002</c:v>
                </c:pt>
                <c:pt idx="21">
                  <c:v>0.11049999999999999</c:v>
                </c:pt>
                <c:pt idx="22">
                  <c:v>0.10770000000000002</c:v>
                </c:pt>
                <c:pt idx="23">
                  <c:v>9.8899999999999988E-2</c:v>
                </c:pt>
                <c:pt idx="24">
                  <c:v>0.28599999999999998</c:v>
                </c:pt>
                <c:pt idx="25">
                  <c:v>0.36310000000000003</c:v>
                </c:pt>
                <c:pt idx="26">
                  <c:v>0.68120000000000003</c:v>
                </c:pt>
                <c:pt idx="27">
                  <c:v>0.67900000000000005</c:v>
                </c:pt>
                <c:pt idx="28">
                  <c:v>0.70599999999999996</c:v>
                </c:pt>
                <c:pt idx="29">
                  <c:v>0.74329999999999996</c:v>
                </c:pt>
                <c:pt idx="30">
                  <c:v>0.78590000000000004</c:v>
                </c:pt>
                <c:pt idx="31">
                  <c:v>0.82899999999999996</c:v>
                </c:pt>
                <c:pt idx="32">
                  <c:v>0.89749999999999996</c:v>
                </c:pt>
                <c:pt idx="33">
                  <c:v>0.97199999999999998</c:v>
                </c:pt>
                <c:pt idx="34">
                  <c:v>1.0492999999999999</c:v>
                </c:pt>
                <c:pt idx="35">
                  <c:v>1.1368</c:v>
                </c:pt>
                <c:pt idx="36">
                  <c:v>1.2198</c:v>
                </c:pt>
                <c:pt idx="37">
                  <c:v>1.2932999999999999</c:v>
                </c:pt>
                <c:pt idx="38">
                  <c:v>1.3791</c:v>
                </c:pt>
                <c:pt idx="39">
                  <c:v>1.4714</c:v>
                </c:pt>
                <c:pt idx="40">
                  <c:v>1.5426</c:v>
                </c:pt>
                <c:pt idx="41">
                  <c:v>1.5763</c:v>
                </c:pt>
                <c:pt idx="42">
                  <c:v>1.617</c:v>
                </c:pt>
                <c:pt idx="43">
                  <c:v>1.6862999999999999</c:v>
                </c:pt>
                <c:pt idx="44">
                  <c:v>1.7415</c:v>
                </c:pt>
                <c:pt idx="45">
                  <c:v>1.8198000000000001</c:v>
                </c:pt>
                <c:pt idx="46">
                  <c:v>1.8980999999999999</c:v>
                </c:pt>
              </c:numCache>
            </c:numRef>
          </c:val>
          <c:smooth val="0"/>
          <c:extLst>
            <c:ext xmlns:c16="http://schemas.microsoft.com/office/drawing/2014/chart" uri="{C3380CC4-5D6E-409C-BE32-E72D297353CC}">
              <c16:uniqueId val="{00000002-D44B-D541-BEF2-86518DE2C93D}"/>
            </c:ext>
          </c:extLst>
        </c:ser>
        <c:dLbls>
          <c:showLegendKey val="0"/>
          <c:showVal val="0"/>
          <c:showCatName val="0"/>
          <c:showSerName val="0"/>
          <c:showPercent val="0"/>
          <c:showBubbleSize val="0"/>
        </c:dLbls>
        <c:smooth val="0"/>
        <c:axId val="808265664"/>
        <c:axId val="808014192"/>
      </c:lineChart>
      <c:catAx>
        <c:axId val="80826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0" i="0" u="none" strike="noStrike" kern="1200" baseline="0">
                <a:solidFill>
                  <a:schemeClr val="tx1"/>
                </a:solidFill>
                <a:latin typeface="+mn-lt"/>
                <a:ea typeface="+mn-ea"/>
                <a:cs typeface="+mn-cs"/>
              </a:defRPr>
            </a:pPr>
            <a:endParaRPr lang="en-US"/>
          </a:p>
        </c:txPr>
        <c:crossAx val="808014192"/>
        <c:crosses val="autoZero"/>
        <c:auto val="1"/>
        <c:lblAlgn val="ctr"/>
        <c:lblOffset val="100"/>
        <c:tickLblSkip val="5"/>
        <c:noMultiLvlLbl val="0"/>
      </c:catAx>
      <c:valAx>
        <c:axId val="808014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600" b="0" i="0" u="none" strike="noStrike" kern="1200" baseline="0">
                    <a:solidFill>
                      <a:schemeClr val="tx1"/>
                    </a:solidFill>
                    <a:latin typeface="+mn-lt"/>
                    <a:ea typeface="+mn-ea"/>
                    <a:cs typeface="+mn-cs"/>
                  </a:defRPr>
                </a:pPr>
                <a:r>
                  <a:rPr lang="en-GB"/>
                  <a:t>Mt CO2</a:t>
                </a:r>
              </a:p>
            </c:rich>
          </c:tx>
          <c:overlay val="0"/>
          <c:spPr>
            <a:noFill/>
            <a:ln>
              <a:noFill/>
            </a:ln>
            <a:effectLst/>
          </c:spPr>
          <c:txPr>
            <a:bodyPr rot="-5400000" spcFirstLastPara="1" vertOverflow="ellipsis" vert="horz" wrap="square" anchor="ctr" anchorCtr="1"/>
            <a:lstStyle/>
            <a:p>
              <a:pPr>
                <a:defRPr lang="ja-JP" sz="16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lang="ja-JP" sz="1600" b="0" i="0" u="none" strike="noStrike" kern="1200" baseline="0">
                <a:solidFill>
                  <a:schemeClr val="tx1"/>
                </a:solidFill>
                <a:latin typeface="+mn-lt"/>
                <a:ea typeface="+mn-ea"/>
                <a:cs typeface="+mn-cs"/>
              </a:defRPr>
            </a:pPr>
            <a:endParaRPr lang="en-US"/>
          </a:p>
        </c:txPr>
        <c:crossAx val="808265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3983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ACD9A-BA61-E697-EC6F-281EFC459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26C2E-1ACF-3144-1A2A-0DDD0793D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F6406-1A3D-E452-3B3C-544C31281BCF}"/>
              </a:ext>
            </a:extLst>
          </p:cNvPr>
          <p:cNvSpPr>
            <a:spLocks noGrp="1"/>
          </p:cNvSpPr>
          <p:nvPr>
            <p:ph type="body" idx="1"/>
          </p:nvPr>
        </p:nvSpPr>
        <p:spPr/>
        <p:txBody>
          <a:bodyPr/>
          <a:lstStyle/>
          <a:p>
            <a:r>
              <a:rPr lang="en-GB" dirty="0"/>
              <a:t>While Least Cost and Net Zero are commonly used scenarios, </a:t>
            </a:r>
            <a:r>
              <a:rPr lang="en-GB" dirty="0" err="1"/>
              <a:t>MINFin</a:t>
            </a:r>
            <a:r>
              <a:rPr lang="en-GB" dirty="0"/>
              <a:t> is flexible enough to </a:t>
            </a:r>
            <a:r>
              <a:rPr lang="en-GB" dirty="0" err="1"/>
              <a:t>analyze</a:t>
            </a:r>
            <a:r>
              <a:rPr lang="en-GB" dirty="0"/>
              <a:t> a wide range of scenarios. For example, we can explore </a:t>
            </a:r>
            <a:r>
              <a:rPr lang="en-GB" b="1" dirty="0"/>
              <a:t>Adaptation Scenarios</a:t>
            </a:r>
            <a:r>
              <a:rPr lang="en-GB" dirty="0"/>
              <a:t>, which assess the costs of responding to physical climate impacts. This could include investments in flood protection, drought resilience, or infrastructure upgrades. By comparing adaptation and non-adaptation pathways, we gain insight into the financial trade-offs of proactive climate resilience versus potential damage costs. Because </a:t>
            </a:r>
            <a:r>
              <a:rPr lang="en-GB" dirty="0" err="1"/>
              <a:t>MINFin</a:t>
            </a:r>
            <a:r>
              <a:rPr lang="en-GB" dirty="0"/>
              <a:t> uses annual, technology-specific investment costs, updating and customizing scenarios is straightforward, allowing us to explore different futures with ease</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Why Compare Scenarios?</a:t>
            </a:r>
            <a:br>
              <a:rPr lang="en-GB" dirty="0"/>
            </a:br>
            <a:r>
              <a:rPr lang="en-GB" dirty="0"/>
              <a:t>By comparing the scenarios, we can better understand the financial implications of each approach. For example, the LC scenario reflects the cost of maintaining the status quo, where reliance on fossil fuels continues, while the NZ scenario illustrates the additional investment required to meet decarbonization targets. This comparison highlights the financial challenge of transitioning to a net-zero energy system, as it involves significant upfront investments in clean energy infrastructure and technologies, which is a stark contrast to the more gradual, lower-cost pathway of the LC scenario.</a:t>
            </a:r>
          </a:p>
        </p:txBody>
      </p:sp>
      <p:sp>
        <p:nvSpPr>
          <p:cNvPr id="4" name="Slide Number Placeholder 3">
            <a:extLst>
              <a:ext uri="{FF2B5EF4-FFF2-40B4-BE49-F238E27FC236}">
                <a16:creationId xmlns:a16="http://schemas.microsoft.com/office/drawing/2014/main" id="{A766648B-4015-8C66-D0B6-8C189BD1063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7340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OSeMOSYS, which stands for Open Source Energy </a:t>
            </a:r>
            <a:r>
              <a:rPr lang="en-GB" dirty="0" err="1"/>
              <a:t>Modeling</a:t>
            </a:r>
            <a:r>
              <a:rPr lang="en-GB" dirty="0"/>
              <a:t> System, is a widely-used open-source tool designed for energy system modelling. It employs linear optimization techniques to evaluate the effects of different policy scenarios on energy production, emissions, and investment requirements.</a:t>
            </a:r>
          </a:p>
          <a:p>
            <a:endParaRPr lang="en-GB" b="1" dirty="0"/>
          </a:p>
          <a:p>
            <a:r>
              <a:rPr lang="en-GB" dirty="0"/>
              <a:t>OSeMOSYS helps policymakers and analysts explore various pathways to transition towards low-carbon energy systems. By simulating different energy mix scenarios, it provides insights into the costs, technical needs, and environmental impacts of each option. This makes it an invaluable tool for understanding how to meet decarbonization targets while maintaining energy security and economic stability.</a:t>
            </a:r>
          </a:p>
          <a:p>
            <a:endParaRPr lang="en-GB" dirty="0"/>
          </a:p>
          <a:p>
            <a:r>
              <a:rPr lang="en-GB" dirty="0"/>
              <a:t>Through OSeMOSYS, stakeholders can better evaluate the trade-offs involved in different energy system strategies and plan for the transition to cleaner, more sustainable energy sources.</a:t>
            </a:r>
          </a:p>
          <a:p>
            <a:endParaRPr lang="en-GB" dirty="0"/>
          </a:p>
          <a:p>
            <a:r>
              <a:rPr lang="en-GB" dirty="0"/>
              <a:t>The model's objective function aims to minimize the total discounted cost, aggregated across years, technologies, and regions. This total discounted cost comprises the discounted operating cost, discounted capital investment, and discounted technology emissions penalty, minus the discounted salvage value. For further details on the equations, see Howells et al (2011).</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311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OSeMOSYS uses linear optimisation techniques to provide an optimal energy system that minimizes the total cost while meeting several crucial constraints.</a:t>
            </a:r>
          </a:p>
          <a:p>
            <a:endParaRPr lang="en-GB" b="1" dirty="0"/>
          </a:p>
          <a:p>
            <a:r>
              <a:rPr lang="en-GB" dirty="0"/>
              <a:t>It considers energy demand, emissions constraints, and system requirements in its calculations. By doing so, OSeMOSYS identifies the most cost-effective way to satisfy energy needs over long time horizons, taking into account the trade-offs between different technologies, resources, and infrastructure options.</a:t>
            </a:r>
          </a:p>
          <a:p>
            <a:endParaRPr lang="en-GB" b="1" dirty="0"/>
          </a:p>
          <a:p>
            <a:r>
              <a:rPr lang="en-GB" dirty="0"/>
              <a:t>The model evaluates how to balance the integration of renewable energy sources like solar and wind with the continued use of fossil fuels or other energy systems. Over time, OSeMOSYS determines when and how to introduce new technologies, as well as how to phase out older, less efficient ones.</a:t>
            </a:r>
          </a:p>
          <a:p>
            <a:endParaRPr lang="en-GB" dirty="0"/>
          </a:p>
          <a:p>
            <a:r>
              <a:rPr lang="en-GB" dirty="0"/>
              <a:t>In essence, OSeMOSYS provides an optimization framework for planning an energy system that balances costs, emissions reductions, and energy demand over time, while considering both technological feasibility and environmental objectives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704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OSeMOSYS delivers valuable insights into several key questions that are essential for planning the energy transition.</a:t>
            </a:r>
          </a:p>
          <a:p>
            <a:endParaRPr lang="en-GB" b="1" dirty="0"/>
          </a:p>
          <a:p>
            <a:r>
              <a:rPr lang="en-GB" dirty="0"/>
              <a:t>One of the primary outputs is understanding which technologies will phase out and when. The model helps determine the optimal timeline for retiring fossil fuel plants and investing in cleaner, renewable technologies like wind and solar.</a:t>
            </a:r>
          </a:p>
          <a:p>
            <a:endParaRPr lang="en-GB" dirty="0"/>
          </a:p>
          <a:p>
            <a:r>
              <a:rPr lang="en-GB" dirty="0"/>
              <a:t>Additionally, OSeMOSYS provides insights into the optimal investments in new technologies necessary to meet future demand. It helps identify when the best time to invest in new technologies is, ensuring that financial resources are allocated efficiently.</a:t>
            </a:r>
          </a:p>
          <a:p>
            <a:endParaRPr lang="en-GB" dirty="0"/>
          </a:p>
          <a:p>
            <a:r>
              <a:rPr lang="en-GB" dirty="0"/>
              <a:t>It also provides a clear picture of the key generation technologies that will make up the energy mix, highlighting which sources of energy will dominate the system in the future.</a:t>
            </a:r>
          </a:p>
          <a:p>
            <a:endParaRPr lang="en-GB" dirty="0"/>
          </a:p>
          <a:p>
            <a:r>
              <a:rPr lang="en-GB" dirty="0"/>
              <a:t>Further, OSeMOSYS tells us about the costs associated with the energy system, including capital, operating, and maintenance costs for different technologies. It also projects the emissions resulting from different energy mixes, helping us understand how specific choices impact environmental goals.</a:t>
            </a:r>
          </a:p>
          <a:p>
            <a:endParaRPr lang="en-GB" i="1" dirty="0"/>
          </a:p>
          <a:p>
            <a:r>
              <a:rPr lang="en-GB" dirty="0"/>
              <a:t>In summary, OSeMOSYS gives a comprehensive view of the path forward, offering detailed projections on technology adoption, investments, and the environmental consequences of various energy system configurations.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6653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key outputs from OSeMOSYS is the capital investment required for each technology over the modelled time period. This result provides valuable insights into the financial needs of transitioning to a low-carbon energy system.</a:t>
            </a:r>
          </a:p>
          <a:p>
            <a:endParaRPr lang="en-GB" b="1" dirty="0"/>
          </a:p>
          <a:p>
            <a:r>
              <a:rPr lang="en-GB" dirty="0"/>
              <a:t>The graph presented shows the capital investment for various energy technologies—such as wind, solar, and fossil fuels—over time. This helps us understand how much investment is needed to develop and maintain each technology to meet future energy demand.</a:t>
            </a:r>
          </a:p>
          <a:p>
            <a:endParaRPr lang="en-GB" b="1" dirty="0"/>
          </a:p>
          <a:p>
            <a:r>
              <a:rPr lang="en-GB" dirty="0"/>
              <a:t>The capital cost data generated by OSeMOSYS is then used to calibrate the investment needs within the </a:t>
            </a:r>
            <a:r>
              <a:rPr lang="en-GB" dirty="0" err="1"/>
              <a:t>MINFin</a:t>
            </a:r>
            <a:r>
              <a:rPr lang="en-GB" dirty="0"/>
              <a:t> model. This allows us to translate the results from OSeMOSYS into actionable financial data, enabling detailed financial analysis of energy transition scenarios.</a:t>
            </a:r>
          </a:p>
          <a:p>
            <a:endParaRPr lang="en-GB" i="1" dirty="0"/>
          </a:p>
          <a:p>
            <a:r>
              <a:rPr lang="en-GB" dirty="0"/>
              <a:t>By providing a clear view of the investment required for each technology, OSeMOSYS not only informs the energy system design but also feeds directly into the financial planning process, helping to ensure that the transition to low-carbon energy is financially feasible.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357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5E55-3B05-320B-A43F-5C02ADFBA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75E3E-6DB1-FACC-37FC-BCD17CD44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3AFC7-48EC-D064-A894-C9F4B0DF9A58}"/>
              </a:ext>
            </a:extLst>
          </p:cNvPr>
          <p:cNvSpPr>
            <a:spLocks noGrp="1"/>
          </p:cNvSpPr>
          <p:nvPr>
            <p:ph type="body" idx="1"/>
          </p:nvPr>
        </p:nvSpPr>
        <p:spPr/>
        <p:txBody>
          <a:bodyPr/>
          <a:lstStyle/>
          <a:p>
            <a:r>
              <a:rPr lang="en-GB" dirty="0"/>
              <a:t>One of the key outputs from OSeMOSYS is the CO2 emissions associated with each energy scenario. This result helps us understand the environmental impact of different energy systems and their contribution to climate change mitigation.</a:t>
            </a:r>
          </a:p>
          <a:p>
            <a:endParaRPr lang="en-GB" dirty="0"/>
          </a:p>
          <a:p>
            <a:r>
              <a:rPr lang="en-GB" dirty="0"/>
              <a:t>The graph here compares CO2 emissions across two scenarios in OSeMOSYS. This allows us to visually assess the differences in emissions and evaluate which scenario results in lower carbon footprints over time.</a:t>
            </a:r>
          </a:p>
          <a:p>
            <a:endParaRPr lang="en-GB" dirty="0"/>
          </a:p>
          <a:p>
            <a:r>
              <a:rPr lang="en-GB" dirty="0"/>
              <a:t>These emissions results are crucial for understanding the sustainability of energy transition pathways and guiding policy decisions.</a:t>
            </a:r>
          </a:p>
        </p:txBody>
      </p:sp>
      <p:sp>
        <p:nvSpPr>
          <p:cNvPr id="4" name="Slide Number Placeholder 3">
            <a:extLst>
              <a:ext uri="{FF2B5EF4-FFF2-40B4-BE49-F238E27FC236}">
                <a16:creationId xmlns:a16="http://schemas.microsoft.com/office/drawing/2014/main" id="{2D5F1816-C947-162A-8D52-EFB1B4FBCCF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5268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Classical engineering planning models, such as OSeMOSYS, focus primarily on optimizing the energy system while considering cost minimization and emissions reductions. However, these models tend to underestimate the financing needs for the climate transition, particularly in the context of fossil fuel plant retirements.</a:t>
            </a:r>
          </a:p>
          <a:p>
            <a:endParaRPr lang="en-GB" dirty="0"/>
          </a:p>
          <a:p>
            <a:r>
              <a:rPr lang="en-GB" dirty="0"/>
              <a:t>One of the key limitations of traditional planning models is their assumption that plants can be shut down before the end of their useful life without accounting for the financial impact on asset owners. In reality, early shutdown of fossil fuel plants is often necessary to meet decarbonization targets. However, such shutdowns are only feasible if plant owners are compensated for the lost profits they would have otherwise earned over the remaining lifespan of the plant.</a:t>
            </a:r>
          </a:p>
          <a:p>
            <a:endParaRPr lang="en-GB" dirty="0"/>
          </a:p>
          <a:p>
            <a:r>
              <a:rPr lang="en-GB" dirty="0"/>
              <a:t>Many fossil fuel plants operate under long-term financial agreements, such as Power Purchase Agreements (PPAs), which guarantee returns for periods of up to 25 years. These contracts often stipulate compensation levels far above the stranded capital costs or economic compensation levels typically used in engineering models. As a result, there is a need for more comprehensive models that can accurately estimate the compensation required to ensure a just transition.</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657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address the financial implications of early fossil fuel plant retirements, tools such as the World Bank’s Fossil Fuel Retirement Model (FFRM) are used to estimate the compensation required for plant owners. This model provides a more nuanced view of the financial needs of the transition compared to traditional energy planning models.</a:t>
            </a:r>
          </a:p>
          <a:p>
            <a:endParaRPr lang="en-GB" dirty="0"/>
          </a:p>
          <a:p>
            <a:r>
              <a:rPr lang="en-GB" dirty="0"/>
              <a:t>The FFRM is designed to estimate the compensation needed for premature retirements based on several key input parameters, such as the plant’s age, cost structure, and the terms of associated Power Purchase Agreements (PPAs). It works alongside long-term energy planning models like OSeMOSYS, filling in the gaps by assessing the financial impacts of early shutdowns.</a:t>
            </a:r>
          </a:p>
          <a:p>
            <a:endParaRPr lang="en-GB" dirty="0"/>
          </a:p>
          <a:p>
            <a:r>
              <a:rPr lang="en-GB" dirty="0"/>
              <a:t>Plant retirements are determined by both the age and cost structure of the power stations. For plants under PPAs, fixed costs are the primary factor driving retirement decisions, while for those in a market-based regime, it is the variable costs that influence whether it remains profitable or not. However, it’s important to recognize that this model does not account for substantial social and environmental impacts, such as direct and indirect job losses, which must also be considered in the broader energy transition planning.</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5264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 function of the Fossil Fuel Retirement Model (FFRM) is designed to maximize net revenue across the fleet of plants, either by </a:t>
            </a:r>
            <a:r>
              <a:rPr lang="en-GB" dirty="0" err="1"/>
              <a:t>analyzing</a:t>
            </a:r>
            <a:r>
              <a:rPr lang="en-GB" dirty="0"/>
              <a:t> Power Purchase Agreements (PPAs) or through economic optimization based on market price dynamics.</a:t>
            </a:r>
          </a:p>
          <a:p>
            <a:endParaRPr lang="en-GB" dirty="0"/>
          </a:p>
          <a:p>
            <a:r>
              <a:rPr lang="en-GB" dirty="0"/>
              <a:t>Where PPAs are in place with known contractual terms, the model maximizes revenue by assessing the financial implications of those agreements. In market-based regimes, where plants compete on cost and price, the model uses marginal costs derived from least-cost planning models to optimize decisions.</a:t>
            </a:r>
          </a:p>
          <a:p>
            <a:endParaRPr lang="en-GB" dirty="0"/>
          </a:p>
          <a:p>
            <a:r>
              <a:rPr lang="en-GB" dirty="0"/>
              <a:t>The model compares the difference in net revenue between a Business-As-Usual (BAU) scenario and a decarbonization scenario. This difference is used to measure the forgone revenue, essentially representing the amount of financial loss the plant owners would incur if they were required to shut down early.</a:t>
            </a:r>
          </a:p>
          <a:p>
            <a:endParaRPr lang="en-GB" dirty="0"/>
          </a:p>
          <a:p>
            <a:r>
              <a:rPr lang="en-GB" dirty="0"/>
              <a:t>In a market-based regime, where generators compete solely on cost, disregarding fixed costs associated with PPAs, a significant portion of the coal fleet would become unprofitable. Consequently, the compensation required to retire these plants prematurely would decrease substantially, potentially by as much as 50%, even under the most stringent decarbonization scenarios.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0343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results from the Fossil Fuel Retirement Model (FFRM) provide critical insights into the financial implications of plant retirements under different policy scenarios. These results help to quantify the compensation required to ensure a fair and economically feasible transition to a low-carbon energy system.</a:t>
            </a:r>
          </a:p>
          <a:p>
            <a:endParaRPr lang="en-GB" dirty="0"/>
          </a:p>
          <a:p>
            <a:r>
              <a:rPr lang="en-GB" dirty="0"/>
              <a:t>The FFRM produces plant retirement schedules and discounted net revenue calculations for both Power Purchase Agreement (PPA) and market regimes across various scenarios such as least cost and net zero. A key measure of stranded costs in each decarbonization scenario is the reduction in discounted revenue, calculated relative to the baseline or least-cost scenario.</a:t>
            </a:r>
          </a:p>
          <a:p>
            <a:endParaRPr lang="en-GB" dirty="0"/>
          </a:p>
          <a:p>
            <a:r>
              <a:rPr lang="en-GB" dirty="0"/>
              <a:t>According to the FFRM results, the total cost requiring compensation for prematurely retiring plants amounts to approximately $81 billion USD. This figure underscores the financial magnitude of compensating fossil fuel plant owners for early shutdowns, a necessary component of achieving decarbonization targets.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12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lecture, we will define investment needs and identify their key components. We will examine the factors that influence the scale of a country’s investment needs and explore why comparing different scenarios is essential for effective investment planning. We will also introduce the OSeMOSYS model, explain its role in financial strategy, and discuss its limitations. Finally, we will highlight the need for additional models, including the fossil fuel retirement model, and explain its significance in investment analysis.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917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highlights key findings from the FFRM, with graphs sourced from Suski, Hong, and Chattopadhyay (2022). The full paper provides more detail—refer to the references for the link.</a:t>
            </a:r>
          </a:p>
          <a:p>
            <a:endParaRPr lang="en-GB" dirty="0"/>
          </a:p>
          <a:p>
            <a:r>
              <a:rPr lang="en-GB" dirty="0"/>
              <a:t>The left graph shows foregone revenue and retired capacity under two price scenarios. For fixed contracts, both revenue loss and retirements are delayed until the second half of the </a:t>
            </a:r>
            <a:r>
              <a:rPr lang="en-GB" dirty="0" err="1"/>
              <a:t>modeling</a:t>
            </a:r>
            <a:r>
              <a:rPr lang="en-GB" dirty="0"/>
              <a:t> horizon, accelerating quickly afterward. In contrast, the market price scenario shows stabilized forgone revenue post-2030, with retirement rates </a:t>
            </a:r>
            <a:r>
              <a:rPr lang="en-GB" dirty="0" err="1"/>
              <a:t>leveling</a:t>
            </a:r>
            <a:r>
              <a:rPr lang="en-GB" dirty="0"/>
              <a:t> off after 2028.</a:t>
            </a:r>
          </a:p>
          <a:p>
            <a:endParaRPr lang="en-GB" dirty="0"/>
          </a:p>
          <a:p>
            <a:r>
              <a:rPr lang="en-GB" dirty="0"/>
              <a:t>The right graph compares the coal fleet structures in India and the Philippines. India’s large, 209 GW fleet is diverse in age and cost, while the Philippines’ smaller 10.6 GW fleet is younger and mainly in the mid-cost range of $30-40/MWh.</a:t>
            </a:r>
          </a:p>
          <a:p>
            <a:endParaRPr lang="en-GB" dirty="0"/>
          </a:p>
          <a:p>
            <a:r>
              <a:rPr lang="en-GB" dirty="0"/>
              <a:t>These insights aid policymakers in understanding the financial impacts of plant retirements and help design compensation mechanisms for a just transition.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813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437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Investment needs, also known as capital costs, represent the upfront expenses required to develop or implement a project—in our case, energy projects. These costs are incurred during the initial stages, before the project begins generating any revenue. They encompass a wide range of expenditures, including the purchase of physical assets, the development of infrastructure, and the efforts required for project planning and design.</a:t>
            </a:r>
          </a:p>
          <a:p>
            <a:endParaRPr lang="en-GB" dirty="0"/>
          </a:p>
          <a:p>
            <a:r>
              <a:rPr lang="en-GB" dirty="0"/>
              <a:t>Understanding investment needs is critical because they directly impact the feasibility and financial planning of energy transition projects. Without a clear picture of these costs, it’s impossible to accurately assess funding requirements, secure financing, or determine the profitability of a project. In short, investment needs form the financial blueprint for building a sustainable energy future.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913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F024C-F62F-C055-A973-960508BE6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610ED-4D46-AD17-954F-A712E99F6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25569-1B11-EA4A-03DE-13AA4E28AE1A}"/>
              </a:ext>
            </a:extLst>
          </p:cNvPr>
          <p:cNvSpPr>
            <a:spLocks noGrp="1"/>
          </p:cNvSpPr>
          <p:nvPr>
            <p:ph type="body" idx="1"/>
          </p:nvPr>
        </p:nvSpPr>
        <p:spPr/>
        <p:txBody>
          <a:bodyPr/>
          <a:lstStyle/>
          <a:p>
            <a:r>
              <a:rPr lang="en-GB" dirty="0"/>
              <a:t>In the previous lecture, we introduced the concept of what constitutes Investment Needs (IN), which represents the annual capital required throughout the energy transition. This capital is essential to achieve two key objectives: first, to construct the </a:t>
            </a:r>
            <a:r>
              <a:rPr lang="en-GB" b="1" dirty="0"/>
              <a:t>New Infrastructure (NI) </a:t>
            </a:r>
            <a:r>
              <a:rPr lang="en-GB" dirty="0"/>
              <a:t>necessary for </a:t>
            </a:r>
            <a:r>
              <a:rPr lang="en-GB" b="0" dirty="0"/>
              <a:t>meeting demand, </a:t>
            </a:r>
            <a:r>
              <a:rPr lang="en-GB" dirty="0"/>
              <a:t>and second, to provide financial compensation for the early </a:t>
            </a:r>
            <a:r>
              <a:rPr lang="en-GB" b="1" dirty="0"/>
              <a:t>Fossil Fuel Retirement (FFR</a:t>
            </a:r>
            <a:r>
              <a:rPr lang="en-GB" dirty="0"/>
              <a:t>) of older plants before they reach the end of their operational lifespan.</a:t>
            </a:r>
          </a:p>
          <a:p>
            <a:endParaRPr lang="en-GB" dirty="0"/>
          </a:p>
          <a:p>
            <a:r>
              <a:rPr lang="en-GB" dirty="0"/>
              <a:t>The </a:t>
            </a:r>
            <a:r>
              <a:rPr lang="en-GB" dirty="0" err="1"/>
              <a:t>MINFin</a:t>
            </a:r>
            <a:r>
              <a:rPr lang="en-GB" dirty="0"/>
              <a:t> model begins with detailed year-on-year inputs of these Investment Needs for the entire duration of the transition.</a:t>
            </a:r>
          </a:p>
          <a:p>
            <a:endParaRPr lang="en-GB" dirty="0"/>
          </a:p>
          <a:p>
            <a:r>
              <a:rPr lang="en-GB" dirty="0"/>
              <a:t>The first type of input relates to investments in </a:t>
            </a:r>
            <a:r>
              <a:rPr lang="en-GB" b="1" dirty="0"/>
              <a:t>New Infrastructure (NI)</a:t>
            </a:r>
            <a:r>
              <a:rPr lang="en-GB" dirty="0"/>
              <a:t>. This annual investment is required to satisfy growing energy demand while simultaneously meeting decarbonization targets. In the bar chart, this is represented by the grey segment, illustrating the critical role of NI investments in driving the transition.</a:t>
            </a:r>
          </a:p>
          <a:p>
            <a:endParaRPr lang="en-GB" dirty="0"/>
          </a:p>
          <a:p>
            <a:r>
              <a:rPr lang="en-GB" dirty="0"/>
              <a:t>The second type of input is the financial compensation necessary for the early retirement of fossil fuel plants. In some cases, achieving decarbonization targets requires shutting down fossil fuel plants ahead of their planned operational lifespan, particularly in countries heavily reliant on fossil fuels or where these plants were built relatively recently. The compensation accounts for unamortized debt and the anticipated profits of plant owners. This component is represented by the grey segment of the bar chart, emphasizing the financial challenges associated with transitioning away from fossil fuels.</a:t>
            </a:r>
          </a:p>
          <a:p>
            <a:pPr marL="0" indent="0">
              <a:buFont typeface="Arial" panose="020B0604020202020204" pitchFamily="34" charset="0"/>
              <a:buNone/>
            </a:pPr>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F4F41CD0-1543-FD3E-990A-90EFB3F6BCE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112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F86E6-B35E-09BD-E895-24A8C4828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96ECC-169A-1064-92EF-4340887AC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39021-90DE-1846-2C5C-A4A74E6EBA0A}"/>
              </a:ext>
            </a:extLst>
          </p:cNvPr>
          <p:cNvSpPr>
            <a:spLocks noGrp="1"/>
          </p:cNvSpPr>
          <p:nvPr>
            <p:ph type="body" idx="1"/>
          </p:nvPr>
        </p:nvSpPr>
        <p:spPr>
          <a:xfrm>
            <a:off x="698679" y="4400550"/>
            <a:ext cx="5486400" cy="3600450"/>
          </a:xfrm>
        </p:spPr>
        <p:txBody>
          <a:bodyPr/>
          <a:lstStyle/>
          <a:p>
            <a:r>
              <a:rPr lang="en-GB" dirty="0"/>
              <a:t>The two key components of Investment Needs (IN) are calculated outside the </a:t>
            </a:r>
            <a:r>
              <a:rPr lang="en-GB" dirty="0" err="1"/>
              <a:t>MINFin</a:t>
            </a:r>
            <a:r>
              <a:rPr lang="en-GB" dirty="0"/>
              <a:t> model using specialized modelling tools. These external tools generate outputs that serve as critical inputs to </a:t>
            </a:r>
            <a:r>
              <a:rPr lang="en-GB" dirty="0" err="1"/>
              <a:t>MINFin</a:t>
            </a:r>
            <a:r>
              <a:rPr lang="en-GB" dirty="0"/>
              <a:t>, forming the foundation for sector financial analysis. Two distinct types of model inputs are relevant here, both of which can be integrated with </a:t>
            </a:r>
            <a:r>
              <a:rPr lang="en-GB" dirty="0" err="1"/>
              <a:t>MINFin</a:t>
            </a:r>
            <a:r>
              <a:rPr lang="en-GB" dirty="0"/>
              <a:t> and used in conjunction with each other. These will be explored in greater depth during Lecture 3.</a:t>
            </a:r>
          </a:p>
          <a:p>
            <a:endParaRPr lang="en-GB" b="1" dirty="0"/>
          </a:p>
          <a:p>
            <a:r>
              <a:rPr lang="en-GB" b="1" dirty="0"/>
              <a:t>1. Calculating New Infrastructure (NI) Investment Needs</a:t>
            </a:r>
            <a:br>
              <a:rPr lang="en-GB" dirty="0"/>
            </a:br>
            <a:r>
              <a:rPr lang="en-GB" dirty="0"/>
              <a:t>For New Infrastructure investment needs, a least-cost planning model is required. Such models are widely used to determine the necessary investments for energy infrastructure, ensuring energy demand projections are met at the minimum system cost.</a:t>
            </a:r>
          </a:p>
          <a:p>
            <a:endParaRPr lang="en-GB" dirty="0"/>
          </a:p>
          <a:p>
            <a:r>
              <a:rPr lang="en-GB" dirty="0" err="1"/>
              <a:t>MINFin</a:t>
            </a:r>
            <a:r>
              <a:rPr lang="en-GB" dirty="0"/>
              <a:t> is specifically configured to utilize outputs from the Open-Source Energy Modelling System (OSeMOSYS), which was developed by KTH and curated by CCG. OSeMOSYS not only optimizes costs but also allows for the incorporation of policy-driven constraints, such as decarbonization targets. By adjusting these constraints, multiple investment scenarios can be generated, providing a flexible basis for decision-making. </a:t>
            </a:r>
            <a:r>
              <a:rPr lang="en-GB" dirty="0" err="1"/>
              <a:t>MINFin</a:t>
            </a:r>
            <a:r>
              <a:rPr lang="en-GB" dirty="0"/>
              <a:t> can process and analyse more than one investment scenario, offering comprehensive insights into the impacts of various energy transition pathways.</a:t>
            </a:r>
          </a:p>
          <a:p>
            <a:endParaRPr lang="en-GB" b="1" dirty="0"/>
          </a:p>
          <a:p>
            <a:r>
              <a:rPr lang="en-GB" b="1" dirty="0"/>
              <a:t>2. Calculating Compensation for Early Fossil Fuel Retirement (FFR)</a:t>
            </a:r>
            <a:br>
              <a:rPr lang="en-GB" dirty="0"/>
            </a:br>
            <a:r>
              <a:rPr lang="en-GB" dirty="0"/>
              <a:t>The second component is the financial compensation required for the early retirement of fossil fuel plants. While least-cost planning models like OSeMOSYS determine if and when early shutdowns are necessary, they do not account for the financial implications of these actions.</a:t>
            </a:r>
          </a:p>
          <a:p>
            <a:r>
              <a:rPr lang="en-GB" dirty="0"/>
              <a:t>Providing financial compensation is critical to facilitate early plant closures, particularly in cases where fossil fuel plants are relatively new or were built under long-term contractual agreements. Compensation typically includes covering unamortized debt and ensuring that plant owners receive the profits they were contractually entitled to expect.</a:t>
            </a:r>
          </a:p>
          <a:p>
            <a:endParaRPr lang="en-GB" dirty="0"/>
          </a:p>
        </p:txBody>
      </p:sp>
      <p:sp>
        <p:nvSpPr>
          <p:cNvPr id="4" name="Slide Number Placeholder 3">
            <a:extLst>
              <a:ext uri="{FF2B5EF4-FFF2-40B4-BE49-F238E27FC236}">
                <a16:creationId xmlns:a16="http://schemas.microsoft.com/office/drawing/2014/main" id="{1ADCE952-1D85-58D5-9EB3-5C0E254EB5D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125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Achieving net-zero emissions by 2050 is an ambitious but essential goal that demands a significant surge in investment needs, particularly when compared to baseline levels in the mid-2020s. This increase is primarily driven by two key factors: capital intensity and accelerated replacement of existing energy infrastructure.</a:t>
            </a:r>
          </a:p>
          <a:p>
            <a:endParaRPr lang="en-GB" dirty="0"/>
          </a:p>
          <a:p>
            <a:r>
              <a:rPr lang="en-GB" b="1" dirty="0"/>
              <a:t>1. Capital Intensity of Clean Energy Technologies</a:t>
            </a:r>
            <a:br>
              <a:rPr lang="en-GB" dirty="0"/>
            </a:br>
            <a:r>
              <a:rPr lang="en-GB" dirty="0"/>
              <a:t>Clean energy technologies, while offering lower lifecycle costs, require substantially higher upfront investments compared to fossil fuels. This capital intensity is a defining characteristic of the energy transition. Whether it’s building solar farms, wind turbines, or storage systems, the initial cost of deploying these technologies is significantly higher than the costs of establishing fossil fuel-based systems. However, these investments are necessary to unlock long-term economic and environmental benefits.</a:t>
            </a:r>
          </a:p>
          <a:p>
            <a:endParaRPr lang="en-GB" b="1" dirty="0"/>
          </a:p>
          <a:p>
            <a:r>
              <a:rPr lang="en-GB" b="1" dirty="0"/>
              <a:t>2. Accelerated Replacement of Fossil Fuels</a:t>
            </a:r>
            <a:br>
              <a:rPr lang="en-GB" dirty="0"/>
            </a:br>
            <a:r>
              <a:rPr lang="en-GB" dirty="0"/>
              <a:t>The second major driver is the need for accelerated replacement of fossil fuel infrastructure. Decarbonization targets often require fossil fuel plants to be retired prematurely, even before the end of their operational life. To address this, two types of investments are necessary:</a:t>
            </a:r>
          </a:p>
          <a:p>
            <a:pPr marL="857250" lvl="1" indent="-171450">
              <a:buFont typeface="Arial" panose="020B0604020202020204" pitchFamily="34" charset="0"/>
              <a:buChar char="•"/>
            </a:pPr>
            <a:r>
              <a:rPr lang="en-GB" dirty="0"/>
              <a:t>First, investments to replace the retired capacity with clean energy alternatives that can meet energy demand without compromising reliability.</a:t>
            </a:r>
          </a:p>
          <a:p>
            <a:pPr marL="857250" lvl="1" indent="-171450">
              <a:buFont typeface="Arial" panose="020B0604020202020204" pitchFamily="34" charset="0"/>
              <a:buChar char="•"/>
            </a:pPr>
            <a:r>
              <a:rPr lang="en-GB" dirty="0"/>
              <a:t>Second, in some cases, countries may need to compensate investors for stranded assets. Stranded assets refer to fossil fuel plants that are forced into early retirement, leaving owners unable to recover the expected return on their investments. Compensation for these assets can include covering unamortized debt or anticipated profits, and it represents an additional financial challenge for the transition.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5232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magnitude of the investment burden required to achieve net-zero emissions varies significantly from country to country. Several country-specific factors determine the scale and cost-effectiveness of this transition, each influencing both the pace and the financial demands of decarbonization efforts.</a:t>
            </a:r>
          </a:p>
          <a:p>
            <a:endParaRPr lang="en-GB" dirty="0"/>
          </a:p>
          <a:p>
            <a:pPr>
              <a:buAutoNum type="arabicPeriod"/>
            </a:pPr>
            <a:r>
              <a:rPr lang="en-GB" b="1" dirty="0"/>
              <a:t>Current Reliance on Fossil Fuels</a:t>
            </a:r>
            <a:br>
              <a:rPr lang="en-GB" dirty="0"/>
            </a:br>
            <a:r>
              <a:rPr lang="en-GB" dirty="0"/>
              <a:t>Countries with high levels of fossil fuel dependence face a more challenging transition to renewable energy. A greater reliance on fossil fuels means that scaling up renewable energy capacity will require more extensive and costly infrastructure development to replace the existing fossil fuel-based systems.</a:t>
            </a:r>
          </a:p>
          <a:p>
            <a:pPr>
              <a:buAutoNum type="arabicPeriod"/>
            </a:pPr>
            <a:endParaRPr lang="en-GB" dirty="0"/>
          </a:p>
          <a:p>
            <a:r>
              <a:rPr lang="en-GB" b="1" dirty="0"/>
              <a:t>2. Age Profile of Fossil Fuel Plants</a:t>
            </a:r>
            <a:br>
              <a:rPr lang="en-GB" dirty="0"/>
            </a:br>
            <a:r>
              <a:rPr lang="en-GB" dirty="0"/>
              <a:t>The age of a country’s fossil fuel plants also affects the transition. Younger plants, with longer remaining lifespans, pose greater challenges when it comes to premature retirement. Early shutdowns of these plants increase the cost of replacement energy infrastructure and often require more substantial compensation to plant owners.</a:t>
            </a:r>
          </a:p>
          <a:p>
            <a:endParaRPr lang="en-GB" dirty="0"/>
          </a:p>
          <a:p>
            <a:r>
              <a:rPr lang="en-GB" b="1" dirty="0"/>
              <a:t>3. Availability of Renewable Energy Resources</a:t>
            </a:r>
            <a:br>
              <a:rPr lang="en-GB" dirty="0"/>
            </a:br>
            <a:r>
              <a:rPr lang="en-GB" dirty="0"/>
              <a:t>Countries with rich renewable energy resources—such as abundant sunlight, wind, or hydro—can more efficiently transition to clean energy. The availability of these resources reduces the overall cost of energy production, making the transition less expensive and easier to implement.</a:t>
            </a:r>
          </a:p>
          <a:p>
            <a:r>
              <a:rPr lang="en-GB" b="1" dirty="0"/>
              <a:t>4. Cost of Capital Available to the Country</a:t>
            </a:r>
            <a:br>
              <a:rPr lang="en-GB" dirty="0"/>
            </a:br>
            <a:r>
              <a:rPr lang="en-GB" dirty="0"/>
              <a:t>Local financing conditions and economic factors also play a significant role in shaping transition costs. The cost of capital, influenced by factors such as the maturity of renewable energy technologies, access to skilled </a:t>
            </a:r>
            <a:r>
              <a:rPr lang="en-GB" dirty="0" err="1"/>
              <a:t>labor</a:t>
            </a:r>
            <a:r>
              <a:rPr lang="en-GB" dirty="0"/>
              <a:t>, and availability of financing, impacts the cost structure of energy projects. Countries with higher borrowing costs face a steeper financial burden.</a:t>
            </a:r>
          </a:p>
          <a:p>
            <a:r>
              <a:rPr lang="en-GB" b="1" dirty="0"/>
              <a:t>5. Demand Projections</a:t>
            </a:r>
            <a:br>
              <a:rPr lang="en-GB" dirty="0"/>
            </a:br>
            <a:r>
              <a:rPr lang="en-GB" dirty="0"/>
              <a:t>Lastly, projections of future energy demand are crucial. Countries experiencing rapid energy demand growth will need to scale up clean energy capacity quickly, which increases both the investment scale and urgency of the transition.</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497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understand the investment needs for achieving net-zero emissions, we must explore different scenarios that represent distinct pathways to meet future energy demand. By comparing these scenarios, we can gain insights into the financial challenges of transitioning to a net-zero energy system versus maintaining the current energy landscape.</a:t>
            </a:r>
          </a:p>
          <a:p>
            <a:endParaRPr lang="en-GB" b="1" dirty="0"/>
          </a:p>
          <a:p>
            <a:r>
              <a:rPr lang="en-GB" b="1" dirty="0"/>
              <a:t>1. Least Cost (LC) Scenario</a:t>
            </a:r>
            <a:br>
              <a:rPr lang="en-GB" dirty="0"/>
            </a:br>
            <a:r>
              <a:rPr lang="en-GB" dirty="0"/>
              <a:t>The Least Cost (LC) scenario represents the pathway that countries would follow in the absence of climate constraints. In this scenario, the priority is to minimize costs, and as such, the focus remains on the cheapest energy solutions available. Fossil fuels are often </a:t>
            </a:r>
            <a:r>
              <a:rPr lang="en-GB" dirty="0" err="1"/>
              <a:t>favored</a:t>
            </a:r>
            <a:r>
              <a:rPr lang="en-GB" dirty="0"/>
              <a:t> in this scenario, as they may be less expensive than renewable alternatives, even if they lead to higher long-term environmental costs. The result is a continued reliance on fossil fuels, which delays the shift toward cleaner energy systems.</a:t>
            </a:r>
          </a:p>
          <a:p>
            <a:endParaRPr lang="en-GB" b="1" dirty="0"/>
          </a:p>
          <a:p>
            <a:r>
              <a:rPr lang="en-GB" b="1" dirty="0"/>
              <a:t>2. Net Zero (NZ) Scenario</a:t>
            </a:r>
            <a:br>
              <a:rPr lang="en-GB" dirty="0"/>
            </a:br>
            <a:r>
              <a:rPr lang="en-GB" dirty="0"/>
              <a:t>In contrast, the Net Zero (NZ) scenario is </a:t>
            </a:r>
            <a:r>
              <a:rPr lang="en-GB" dirty="0" err="1"/>
              <a:t>centered</a:t>
            </a:r>
            <a:r>
              <a:rPr lang="en-GB" dirty="0"/>
              <a:t> on achieving zero carbon emissions in the power sector by 2050. This pathway requires a fundamental shift away from fossil fuels, with a rapid transition to clean energy technologies, such as solar, wind, and storage. Even though these technologies often involve higher upfront capital costs, the NZ scenario focuses on long-term sustainability and the environmental benefits of decarbonization.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8837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7584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9889-CF63-5015-45FF-E6207E5A3AB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45692FC-2496-107B-ECF1-59EA5305E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C47BAC1-9267-4FED-3A5A-C658B81DC4A8}"/>
              </a:ext>
            </a:extLst>
          </p:cNvPr>
          <p:cNvSpPr>
            <a:spLocks noGrp="1"/>
          </p:cNvSpPr>
          <p:nvPr>
            <p:ph type="dt" sz="half" idx="10"/>
          </p:nvPr>
        </p:nvSpPr>
        <p:spPr/>
        <p:txBody>
          <a:bodyPr/>
          <a:lstStyle/>
          <a:p>
            <a:fld id="{450EB6E4-651D-AA40-8A87-84F383929C07}" type="datetimeFigureOut">
              <a:rPr lang="en-GB"/>
              <a:t>31/03/2025</a:t>
            </a:fld>
            <a:endParaRPr lang="en-GB"/>
          </a:p>
        </p:txBody>
      </p:sp>
      <p:sp>
        <p:nvSpPr>
          <p:cNvPr id="5" name="Footer Placeholder 4">
            <a:extLst>
              <a:ext uri="{FF2B5EF4-FFF2-40B4-BE49-F238E27FC236}">
                <a16:creationId xmlns:a16="http://schemas.microsoft.com/office/drawing/2014/main" id="{6181FDF2-911B-70E1-D60B-2CEC78B20B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73CF4-29D5-887B-10D4-8B0188FA4D36}"/>
              </a:ext>
            </a:extLst>
          </p:cNvPr>
          <p:cNvSpPr>
            <a:spLocks noGrp="1"/>
          </p:cNvSpPr>
          <p:nvPr>
            <p:ph type="sldNum" sz="quarter" idx="12"/>
          </p:nvPr>
        </p:nvSpPr>
        <p:spPr/>
        <p:txBody>
          <a:bodyPr/>
          <a:lstStyle/>
          <a:p>
            <a:fld id="{C5E87B27-B851-AC4A-910C-3262438B0CB4}" type="slidenum">
              <a:rPr lang="en-GB"/>
              <a:t>‹#›</a:t>
            </a:fld>
            <a:endParaRPr lang="en-GB"/>
          </a:p>
        </p:txBody>
      </p:sp>
    </p:spTree>
    <p:extLst>
      <p:ext uri="{BB962C8B-B14F-4D97-AF65-F5344CB8AC3E}">
        <p14:creationId xmlns:p14="http://schemas.microsoft.com/office/powerpoint/2010/main" val="510010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6"/>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inanceministersforclimate.org/sites/cape/files/inline-files/Strengthening%20the%20role%20of%20Ministries%20of%20Finance%20in%20driving%20action%20FULL%20REPORT.pdf" TargetMode="External"/><Relationship Id="rId2" Type="http://schemas.openxmlformats.org/officeDocument/2006/relationships/hyperlink" Target="https://doi.org/10.1088/1748-9326/11/11/114010" TargetMode="External"/><Relationship Id="rId1" Type="http://schemas.openxmlformats.org/officeDocument/2006/relationships/slideLayout" Target="../slideLayouts/slideLayout2.xml"/><Relationship Id="rId5" Type="http://schemas.openxmlformats.org/officeDocument/2006/relationships/hyperlink" Target="https://www.catf.us/resource/evaluating-weighted-average-cost-capital-wacc-power-sector-african-countries/" TargetMode="External"/><Relationship Id="rId4" Type="http://schemas.openxmlformats.org/officeDocument/2006/relationships/hyperlink" Target="https://doi.org/10.1016/j.rser.2020.10983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33a7bc539ba24e14" Type="http://schemas.openxmlformats.org/officeDocument/2006/relationships/image" Target="../media/image50.png"/><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8.jpg"/><Relationship Id="R5dee26cf703f4085" Type="http://schemas.openxmlformats.org/officeDocument/2006/relationships/image" Target="../media/image4.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chart" Target="../charts/chart2.xml"/><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chart" Target="../charts/chart3.xm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doi.org/10.1016/j.enpol.2011.06.03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png"/><Relationship Id="rId5" Type="http://schemas.openxmlformats.org/officeDocument/2006/relationships/image" Target="../media/image10.emf"/><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2" Type="http://schemas.openxmlformats.org/officeDocument/2006/relationships/hyperlink" Target="https://doi.org/10.1016/j.esd.2022.10.02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hyperlink" Target="mailto:hannah.Luscombe@ouce.ox.ac.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3.mp3"/><Relationship Id="R64a9899d4d974591" Type="http://schemas.openxmlformats.org/officeDocument/2006/relationships/image" Target="../media/image3.png"/><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7.em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57612" y="4367478"/>
            <a:ext cx="4175390" cy="1837315"/>
          </a:xfrm>
          <a:prstGeom prst="rect">
            <a:avLst/>
          </a:prstGeom>
        </p:spPr>
      </p:pic>
      <p:sp>
        <p:nvSpPr>
          <p:cNvPr id="6" name="Subtitle 2">
            <a:extLst>
              <a:ext uri="{FF2B5EF4-FFF2-40B4-BE49-F238E27FC236}">
                <a16:creationId xmlns:a16="http://schemas.microsoft.com/office/drawing/2014/main" id="{EF23712B-0C42-77E3-31C5-60A7152B58FB}"/>
              </a:ext>
            </a:extLst>
          </p:cNvPr>
          <p:cNvSpPr txBox="1">
            <a:spLocks/>
          </p:cNvSpPr>
          <p:nvPr/>
        </p:nvSpPr>
        <p:spPr>
          <a:xfrm>
            <a:off x="705597" y="2490522"/>
            <a:ext cx="7844033" cy="951479"/>
          </a:xfrm>
          <a:prstGeom prst="rect">
            <a:avLst/>
          </a:prstGeom>
        </p:spPr>
        <p:txBody>
          <a:bodyPr>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1500"/>
              </a:spcAft>
            </a:pPr>
            <a:r>
              <a:rPr lang="en-GB" sz="5400" b="1" dirty="0">
                <a:solidFill>
                  <a:schemeClr val="bg1"/>
                </a:solidFill>
                <a:latin typeface="Arial Black" panose="020B0604020202020204" pitchFamily="34" charset="0"/>
                <a:cs typeface="Arial Black" panose="020B0604020202020204" pitchFamily="34" charset="0"/>
              </a:rPr>
              <a:t>Investment Needs </a:t>
            </a:r>
            <a:endParaRPr lang="en-GB" sz="5400" b="1" kern="100" dirty="0">
              <a:solidFill>
                <a:schemeClr val="bg1"/>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9BA130A9-9EFB-7A73-547A-CB4D144334A3}"/>
              </a:ext>
            </a:extLst>
          </p:cNvPr>
          <p:cNvSpPr txBox="1"/>
          <p:nvPr/>
        </p:nvSpPr>
        <p:spPr>
          <a:xfrm>
            <a:off x="651431" y="1464200"/>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3</a:t>
            </a:r>
            <a:endParaRPr lang="en-US" sz="6000" b="1" dirty="0">
              <a:solidFill>
                <a:schemeClr val="bg1"/>
              </a:solidFill>
              <a:latin typeface="Arial Black"/>
              <a:cs typeface="Arial Black" panose="020B0604020202020204" pitchFamily="34" charset="0"/>
            </a:endParaRPr>
          </a:p>
        </p:txBody>
      </p:sp>
      <p:sp>
        <p:nvSpPr>
          <p:cNvPr id="8" name="TextBox 7">
            <a:extLst>
              <a:ext uri="{FF2B5EF4-FFF2-40B4-BE49-F238E27FC236}">
                <a16:creationId xmlns:a16="http://schemas.microsoft.com/office/drawing/2014/main" id="{79AF5B15-8570-823A-FC2F-0947D5B87346}"/>
              </a:ext>
            </a:extLst>
          </p:cNvPr>
          <p:cNvSpPr txBox="1"/>
          <p:nvPr/>
        </p:nvSpPr>
        <p:spPr>
          <a:xfrm>
            <a:off x="705597" y="242566"/>
            <a:ext cx="7961111" cy="821281"/>
          </a:xfrm>
          <a:prstGeom prst="rect">
            <a:avLst/>
          </a:prstGeom>
          <a:noFill/>
        </p:spPr>
        <p:txBody>
          <a:bodyPr wrap="square" lIns="54000" tIns="18000" rIns="54000" bIns="0" rtlCol="0" anchor="t">
            <a:spAutoFit/>
          </a:bodyPr>
          <a:lstStyle/>
          <a:p>
            <a:pPr>
              <a:lnSpc>
                <a:spcPct val="80000"/>
              </a:lnSpc>
            </a:pPr>
            <a:r>
              <a:rPr lang="en-GB" sz="3200" b="1" dirty="0">
                <a:solidFill>
                  <a:schemeClr val="bg1"/>
                </a:solidFill>
                <a:latin typeface="Aptos Black" panose="020B0004020202020204" pitchFamily="34" charset="0"/>
              </a:rPr>
              <a:t>Financial Modelling for Energy Transitions: </a:t>
            </a:r>
            <a:r>
              <a:rPr lang="en-GB" sz="3200" b="1" dirty="0" err="1">
                <a:solidFill>
                  <a:schemeClr val="bg1"/>
                </a:solidFill>
                <a:latin typeface="Aptos Black" panose="020B0004020202020204" pitchFamily="34" charset="0"/>
              </a:rPr>
              <a:t>MINFin</a:t>
            </a:r>
            <a:r>
              <a:rPr lang="en-GB" sz="3200" b="1" dirty="0">
                <a:solidFill>
                  <a:schemeClr val="bg1"/>
                </a:solidFill>
                <a:latin typeface="Aptos Black" panose="020B0004020202020204" pitchFamily="34" charset="0"/>
              </a:rPr>
              <a:t>, </a:t>
            </a:r>
            <a:r>
              <a:rPr lang="en-GB" sz="3200" b="1" dirty="0" err="1">
                <a:solidFill>
                  <a:schemeClr val="bg1"/>
                </a:solidFill>
                <a:latin typeface="Aptos Black" panose="020B0004020202020204" pitchFamily="34" charset="0"/>
              </a:rPr>
              <a:t>FinTrack</a:t>
            </a:r>
            <a:r>
              <a:rPr lang="en-GB" sz="3200" b="1" dirty="0">
                <a:solidFill>
                  <a:schemeClr val="bg1"/>
                </a:solidFill>
                <a:latin typeface="Aptos Black" panose="020B0004020202020204" pitchFamily="34" charset="0"/>
              </a:rPr>
              <a:t> &amp; </a:t>
            </a:r>
            <a:r>
              <a:rPr lang="en-GB" sz="3200" b="1" dirty="0" err="1">
                <a:solidFill>
                  <a:schemeClr val="bg1"/>
                </a:solidFill>
                <a:latin typeface="Aptos Black" panose="020B0004020202020204" pitchFamily="34" charset="0"/>
              </a:rPr>
              <a:t>FinCoRE</a:t>
            </a:r>
            <a:endParaRPr lang="en-US" sz="32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AF59-E1EC-770C-E89C-1F5118CF2B48}"/>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B39D2FF-52A0-883D-7D93-3733D1832503}"/>
              </a:ext>
            </a:extLst>
          </p:cNvPr>
          <p:cNvSpPr>
            <a:spLocks noGrp="1"/>
          </p:cNvSpPr>
          <p:nvPr>
            <p:ph type="sldNum" idx="11"/>
          </p:nvPr>
        </p:nvSpPr>
        <p:spPr/>
        <p:txBody>
          <a:bodyPr/>
          <a:lstStyle/>
          <a:p>
            <a:fld id="{00000000-1234-1234-1234-123412341234}" type="slidenum">
              <a:rPr lang="sv-SE"/>
              <a:pPr/>
              <a:t>10</a:t>
            </a:fld>
            <a:endParaRPr lang="sv-SE"/>
          </a:p>
        </p:txBody>
      </p:sp>
      <p:sp>
        <p:nvSpPr>
          <p:cNvPr id="4" name="Title 3">
            <a:extLst>
              <a:ext uri="{FF2B5EF4-FFF2-40B4-BE49-F238E27FC236}">
                <a16:creationId xmlns:a16="http://schemas.microsoft.com/office/drawing/2014/main" id="{E199EC07-53DE-FF05-4CCD-E87E7D4A04AF}"/>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Part 1: References</a:t>
            </a:r>
            <a:endParaRPr lang="en-GB" dirty="0"/>
          </a:p>
        </p:txBody>
      </p:sp>
      <p:sp>
        <p:nvSpPr>
          <p:cNvPr id="7" name="TextBox 6">
            <a:extLst>
              <a:ext uri="{FF2B5EF4-FFF2-40B4-BE49-F238E27FC236}">
                <a16:creationId xmlns:a16="http://schemas.microsoft.com/office/drawing/2014/main" id="{0E1E91DB-B57E-2FE8-BCFB-5B1C3C8AE932}"/>
              </a:ext>
            </a:extLst>
          </p:cNvPr>
          <p:cNvSpPr txBox="1"/>
          <p:nvPr/>
        </p:nvSpPr>
        <p:spPr>
          <a:xfrm>
            <a:off x="661654" y="1183811"/>
            <a:ext cx="10926795" cy="4524315"/>
          </a:xfrm>
          <a:prstGeom prst="rect">
            <a:avLst/>
          </a:prstGeom>
          <a:solidFill>
            <a:schemeClr val="bg1"/>
          </a:solidFill>
        </p:spPr>
        <p:txBody>
          <a:bodyPr wrap="square" lIns="91440" tIns="45720" rIns="91440" bIns="45720" anchor="t">
            <a:spAutoFit/>
          </a:bodyPr>
          <a:lstStyle/>
          <a:p>
            <a:r>
              <a:rPr lang="en-GB" sz="1800" b="1" dirty="0">
                <a:latin typeface="Open Sans" panose="020B0606030504020204" pitchFamily="34" charset="0"/>
                <a:ea typeface="Open Sans" panose="020B0606030504020204" pitchFamily="34" charset="0"/>
                <a:cs typeface="Open Sans" panose="020B0606030504020204" pitchFamily="34" charset="0"/>
              </a:rPr>
              <a:t>[1] </a:t>
            </a:r>
            <a:r>
              <a:rPr lang="en-GB" sz="1800" dirty="0">
                <a:latin typeface="Open Sans" panose="020B0606030504020204" pitchFamily="34" charset="0"/>
                <a:ea typeface="Open Sans" panose="020B0606030504020204" pitchFamily="34" charset="0"/>
                <a:cs typeface="Open Sans" panose="020B0606030504020204" pitchFamily="34" charset="0"/>
              </a:rPr>
              <a:t>Hirth, L. and Steckel, J.C., 2016. The role of capital costs in decarbonizing the electricity sector. </a:t>
            </a:r>
            <a:r>
              <a:rPr lang="en-GB" sz="1800" i="1" dirty="0">
                <a:latin typeface="Open Sans" panose="020B0606030504020204" pitchFamily="34" charset="0"/>
                <a:ea typeface="Open Sans" panose="020B0606030504020204" pitchFamily="34" charset="0"/>
                <a:cs typeface="Open Sans" panose="020B0606030504020204" pitchFamily="34" charset="0"/>
              </a:rPr>
              <a:t>Environmental Research Letters</a:t>
            </a:r>
            <a:r>
              <a:rPr lang="en-GB" sz="1800" dirty="0">
                <a:latin typeface="Open Sans" panose="020B0606030504020204" pitchFamily="34" charset="0"/>
                <a:ea typeface="Open Sans" panose="020B0606030504020204" pitchFamily="34" charset="0"/>
                <a:cs typeface="Open Sans" panose="020B0606030504020204" pitchFamily="34" charset="0"/>
              </a:rPr>
              <a:t>, 11(11), p.114010. Available at: </a:t>
            </a:r>
            <a:r>
              <a:rPr lang="en-GB" sz="1800" dirty="0">
                <a:latin typeface="Open Sans" panose="020B0606030504020204" pitchFamily="34" charset="0"/>
                <a:ea typeface="Open Sans" panose="020B0606030504020204" pitchFamily="34" charset="0"/>
                <a:cs typeface="Open Sans" panose="020B0606030504020204" pitchFamily="34" charset="0"/>
                <a:hlinkClick r:id="rId2"/>
              </a:rPr>
              <a:t>https://doi.org/10.1088/1748-9326/11/11/114010</a:t>
            </a:r>
            <a:r>
              <a:rPr lang="en-GB" sz="1800" dirty="0">
                <a:latin typeface="Open Sans" panose="020B0606030504020204" pitchFamily="34" charset="0"/>
                <a:ea typeface="Open Sans" panose="020B0606030504020204" pitchFamily="34" charset="0"/>
                <a:cs typeface="Open Sans" panose="020B0606030504020204" pitchFamily="34" charset="0"/>
              </a:rPr>
              <a:t> [Accessed 30 January 2025].</a:t>
            </a:r>
          </a:p>
          <a:p>
            <a:endParaRPr lang="en-GB" sz="1800" dirty="0">
              <a:latin typeface="Open Sans" panose="020B0606030504020204" pitchFamily="34" charset="0"/>
              <a:ea typeface="Open Sans" panose="020B0606030504020204" pitchFamily="34" charset="0"/>
              <a:cs typeface="Open Sans" panose="020B0606030504020204" pitchFamily="34" charset="0"/>
            </a:endParaRPr>
          </a:p>
          <a:p>
            <a:r>
              <a:rPr lang="en-GB" sz="1800" b="1" dirty="0">
                <a:latin typeface="Open Sans" panose="020B0606030504020204" pitchFamily="34" charset="0"/>
                <a:ea typeface="Open Sans" panose="020B0606030504020204" pitchFamily="34" charset="0"/>
                <a:cs typeface="Open Sans" panose="020B0606030504020204" pitchFamily="34" charset="0"/>
              </a:rPr>
              <a:t>[2] </a:t>
            </a:r>
            <a:r>
              <a:rPr lang="en-GB" sz="1800" dirty="0">
                <a:latin typeface="Open Sans" panose="020B0606030504020204" pitchFamily="34" charset="0"/>
                <a:ea typeface="Open Sans" panose="020B0606030504020204" pitchFamily="34" charset="0"/>
                <a:cs typeface="Open Sans" panose="020B0606030504020204" pitchFamily="34" charset="0"/>
              </a:rPr>
              <a:t>Finance Ministers for Climate, 2020. </a:t>
            </a:r>
            <a:r>
              <a:rPr lang="en-GB" sz="1800" i="1" dirty="0">
                <a:latin typeface="Open Sans" panose="020B0606030504020204" pitchFamily="34" charset="0"/>
                <a:ea typeface="Open Sans" panose="020B0606030504020204" pitchFamily="34" charset="0"/>
                <a:cs typeface="Open Sans" panose="020B0606030504020204" pitchFamily="34" charset="0"/>
              </a:rPr>
              <a:t>Strengthening the role of Ministries of Finance in driving action</a:t>
            </a:r>
            <a:r>
              <a:rPr lang="en-GB" sz="1800" dirty="0">
                <a:latin typeface="Open Sans" panose="020B0606030504020204" pitchFamily="34" charset="0"/>
                <a:ea typeface="Open Sans" panose="020B0606030504020204" pitchFamily="34" charset="0"/>
                <a:cs typeface="Open Sans" panose="020B0606030504020204" pitchFamily="34" charset="0"/>
              </a:rPr>
              <a:t>. Available at: </a:t>
            </a:r>
            <a:r>
              <a:rPr lang="en-GB" sz="1800" dirty="0">
                <a:latin typeface="Open Sans" panose="020B0606030504020204" pitchFamily="34" charset="0"/>
                <a:ea typeface="Open Sans" panose="020B0606030504020204" pitchFamily="34" charset="0"/>
                <a:cs typeface="Open Sans" panose="020B0606030504020204" pitchFamily="34" charset="0"/>
                <a:hlinkClick r:id="rId3"/>
              </a:rPr>
              <a:t>https://www.financeministersforclimate.org/sites/cape/files/inline-files/Strengthening%20the%20role%20of%20Ministries%20of%20Finance%20in%20driving%20action%20FULL%20REPORT.pdf</a:t>
            </a:r>
            <a:r>
              <a:rPr lang="en-GB" sz="1800" dirty="0">
                <a:latin typeface="Open Sans" panose="020B0606030504020204" pitchFamily="34" charset="0"/>
                <a:ea typeface="Open Sans" panose="020B0606030504020204" pitchFamily="34" charset="0"/>
                <a:cs typeface="Open Sans" panose="020B0606030504020204" pitchFamily="34" charset="0"/>
              </a:rPr>
              <a:t> [Accessed 30 January 2025].</a:t>
            </a:r>
          </a:p>
          <a:p>
            <a:endParaRPr lang="en-GB" sz="1800" dirty="0">
              <a:latin typeface="Open Sans" panose="020B0606030504020204" pitchFamily="34" charset="0"/>
              <a:ea typeface="Open Sans" panose="020B0606030504020204" pitchFamily="34" charset="0"/>
              <a:cs typeface="Open Sans" panose="020B0606030504020204" pitchFamily="34" charset="0"/>
            </a:endParaRPr>
          </a:p>
          <a:p>
            <a:r>
              <a:rPr lang="en-GB" sz="1800" b="1" dirty="0">
                <a:latin typeface="Open Sans" panose="020B0606030504020204" pitchFamily="34" charset="0"/>
                <a:ea typeface="Open Sans" panose="020B0606030504020204" pitchFamily="34" charset="0"/>
                <a:cs typeface="Open Sans" panose="020B0606030504020204" pitchFamily="34" charset="0"/>
              </a:rPr>
              <a:t>[3] </a:t>
            </a:r>
            <a:r>
              <a:rPr lang="en-GB" sz="1800" dirty="0">
                <a:latin typeface="Open Sans" panose="020B0606030504020204" pitchFamily="34" charset="0"/>
                <a:ea typeface="Open Sans" panose="020B0606030504020204" pitchFamily="34" charset="0"/>
                <a:cs typeface="Open Sans" panose="020B0606030504020204" pitchFamily="34" charset="0"/>
              </a:rPr>
              <a:t>Maamoun, N., Kennedy, R., Jin, X. and </a:t>
            </a:r>
            <a:r>
              <a:rPr lang="en-GB" sz="1800" dirty="0" err="1">
                <a:latin typeface="Open Sans" panose="020B0606030504020204" pitchFamily="34" charset="0"/>
                <a:ea typeface="Open Sans" panose="020B0606030504020204" pitchFamily="34" charset="0"/>
                <a:cs typeface="Open Sans" panose="020B0606030504020204" pitchFamily="34" charset="0"/>
              </a:rPr>
              <a:t>Urpelainen</a:t>
            </a:r>
            <a:r>
              <a:rPr lang="en-GB" sz="1800" dirty="0">
                <a:latin typeface="Open Sans" panose="020B0606030504020204" pitchFamily="34" charset="0"/>
                <a:ea typeface="Open Sans" panose="020B0606030504020204" pitchFamily="34" charset="0"/>
                <a:cs typeface="Open Sans" panose="020B0606030504020204" pitchFamily="34" charset="0"/>
              </a:rPr>
              <a:t>, J., 2020. Identifying coal-fired power plants for early retirement. </a:t>
            </a:r>
            <a:r>
              <a:rPr lang="en-GB" sz="1800" i="1" dirty="0">
                <a:latin typeface="Open Sans" panose="020B0606030504020204" pitchFamily="34" charset="0"/>
                <a:ea typeface="Open Sans" panose="020B0606030504020204" pitchFamily="34" charset="0"/>
                <a:cs typeface="Open Sans" panose="020B0606030504020204" pitchFamily="34" charset="0"/>
              </a:rPr>
              <a:t>Renewable and Sustainable Energy Reviews</a:t>
            </a:r>
            <a:r>
              <a:rPr lang="en-GB" sz="1800" dirty="0">
                <a:latin typeface="Open Sans" panose="020B0606030504020204" pitchFamily="34" charset="0"/>
                <a:ea typeface="Open Sans" panose="020B0606030504020204" pitchFamily="34" charset="0"/>
                <a:cs typeface="Open Sans" panose="020B0606030504020204" pitchFamily="34" charset="0"/>
              </a:rPr>
              <a:t>, 126, p.109833. Available at: </a:t>
            </a:r>
            <a:r>
              <a:rPr lang="en-GB" sz="1800" dirty="0">
                <a:latin typeface="Open Sans" panose="020B0606030504020204" pitchFamily="34" charset="0"/>
                <a:ea typeface="Open Sans" panose="020B0606030504020204" pitchFamily="34" charset="0"/>
                <a:cs typeface="Open Sans" panose="020B0606030504020204" pitchFamily="34" charset="0"/>
                <a:hlinkClick r:id="rId4"/>
              </a:rPr>
              <a:t>https://doi.org/10.1016/j.rser.2020.109833</a:t>
            </a:r>
            <a:r>
              <a:rPr lang="en-GB" sz="1800" dirty="0">
                <a:latin typeface="Open Sans" panose="020B0606030504020204" pitchFamily="34" charset="0"/>
                <a:ea typeface="Open Sans" panose="020B0606030504020204" pitchFamily="34" charset="0"/>
                <a:cs typeface="Open Sans" panose="020B0606030504020204" pitchFamily="34" charset="0"/>
              </a:rPr>
              <a:t> [Accessed 30 January 2025].</a:t>
            </a:r>
          </a:p>
          <a:p>
            <a:endParaRPr lang="en-GB" sz="1800" dirty="0">
              <a:latin typeface="Open Sans" panose="020B0606030504020204" pitchFamily="34" charset="0"/>
              <a:ea typeface="Open Sans" panose="020B0606030504020204" pitchFamily="34" charset="0"/>
              <a:cs typeface="Open Sans" panose="020B0606030504020204" pitchFamily="34" charset="0"/>
            </a:endParaRPr>
          </a:p>
          <a:p>
            <a:r>
              <a:rPr lang="en-GB" sz="1800" b="1" dirty="0">
                <a:latin typeface="Open Sans" panose="020B0606030504020204" pitchFamily="34" charset="0"/>
                <a:ea typeface="Open Sans" panose="020B0606030504020204" pitchFamily="34" charset="0"/>
                <a:cs typeface="Open Sans" panose="020B0606030504020204" pitchFamily="34" charset="0"/>
              </a:rPr>
              <a:t>[4] </a:t>
            </a:r>
            <a:r>
              <a:rPr lang="en-GB" sz="1800" dirty="0">
                <a:latin typeface="Open Sans" panose="020B0606030504020204" pitchFamily="34" charset="0"/>
                <a:ea typeface="Open Sans" panose="020B0606030504020204" pitchFamily="34" charset="0"/>
                <a:cs typeface="Open Sans" panose="020B0606030504020204" pitchFamily="34" charset="0"/>
              </a:rPr>
              <a:t>Clean Air Task Force (CATF), 2020. </a:t>
            </a:r>
            <a:r>
              <a:rPr lang="en-GB" sz="1800" i="1" dirty="0">
                <a:latin typeface="Open Sans" panose="020B0606030504020204" pitchFamily="34" charset="0"/>
                <a:ea typeface="Open Sans" panose="020B0606030504020204" pitchFamily="34" charset="0"/>
                <a:cs typeface="Open Sans" panose="020B0606030504020204" pitchFamily="34" charset="0"/>
              </a:rPr>
              <a:t>Evaluating the Weighted Average Cost of Capital (WACC) for the power sector in African countries</a:t>
            </a:r>
            <a:r>
              <a:rPr lang="en-GB" sz="1800" dirty="0">
                <a:latin typeface="Open Sans" panose="020B0606030504020204" pitchFamily="34" charset="0"/>
                <a:ea typeface="Open Sans" panose="020B0606030504020204" pitchFamily="34" charset="0"/>
                <a:cs typeface="Open Sans" panose="020B0606030504020204" pitchFamily="34" charset="0"/>
              </a:rPr>
              <a:t>. Available at: </a:t>
            </a:r>
            <a:r>
              <a:rPr lang="en-GB" sz="1800" dirty="0">
                <a:latin typeface="Open Sans" panose="020B0606030504020204" pitchFamily="34" charset="0"/>
                <a:ea typeface="Open Sans" panose="020B0606030504020204" pitchFamily="34" charset="0"/>
                <a:cs typeface="Open Sans" panose="020B0606030504020204" pitchFamily="34" charset="0"/>
                <a:hlinkClick r:id="rId5"/>
              </a:rPr>
              <a:t>https://www.catf.us/resource/evaluating-weighted-average-cost-capital-wacc-power-sector-african-countries/</a:t>
            </a:r>
            <a:r>
              <a:rPr lang="en-GB" sz="1800" dirty="0">
                <a:latin typeface="Open Sans" panose="020B0606030504020204" pitchFamily="34" charset="0"/>
                <a:ea typeface="Open Sans" panose="020B0606030504020204" pitchFamily="34" charset="0"/>
                <a:cs typeface="Open Sans" panose="020B0606030504020204" pitchFamily="34" charset="0"/>
              </a:rPr>
              <a:t> [Accessed 30 January 2025].</a:t>
            </a:r>
          </a:p>
        </p:txBody>
      </p:sp>
    </p:spTree>
    <p:extLst>
      <p:ext uri="{BB962C8B-B14F-4D97-AF65-F5344CB8AC3E}">
        <p14:creationId xmlns:p14="http://schemas.microsoft.com/office/powerpoint/2010/main" val="313060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dirty="0">
                <a:solidFill>
                  <a:schemeClr val="bg1"/>
                </a:solidFill>
                <a:effectLst/>
              </a:rPr>
              <a:t>Scenarios</a:t>
            </a: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267267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5913C-3C5D-76FA-C4A6-9074D5400BC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67D664E-DE8F-B074-FB49-3B5AAEF01C49}"/>
              </a:ext>
            </a:extLst>
          </p:cNvPr>
          <p:cNvSpPr>
            <a:spLocks noGrp="1"/>
          </p:cNvSpPr>
          <p:nvPr>
            <p:ph type="sldNum" idx="11"/>
          </p:nvPr>
        </p:nvSpPr>
        <p:spPr/>
        <p:txBody>
          <a:bodyPr/>
          <a:lstStyle/>
          <a:p>
            <a:fld id="{00000000-1234-1234-1234-123412341234}" type="slidenum">
              <a:rPr lang="sv-SE"/>
              <a:pPr/>
              <a:t>12</a:t>
            </a:fld>
            <a:endParaRPr lang="sv-SE"/>
          </a:p>
        </p:txBody>
      </p:sp>
      <p:sp>
        <p:nvSpPr>
          <p:cNvPr id="4" name="Title 3">
            <a:extLst>
              <a:ext uri="{FF2B5EF4-FFF2-40B4-BE49-F238E27FC236}">
                <a16:creationId xmlns:a16="http://schemas.microsoft.com/office/drawing/2014/main" id="{D768432D-B9F0-6A91-D226-9BB798FA0ACB}"/>
              </a:ext>
            </a:extLst>
          </p:cNvPr>
          <p:cNvSpPr>
            <a:spLocks noGrp="1"/>
          </p:cNvSpPr>
          <p:nvPr>
            <p:ph type="title"/>
          </p:nvPr>
        </p:nvSpPr>
        <p:spPr/>
        <p:txBody>
          <a:bodyPr anchor="ctr"/>
          <a:lstStyle/>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Understanding how Net Zero compares to baseline scenarios</a:t>
            </a:r>
            <a:endParaRPr lang="en-GB" dirty="0"/>
          </a:p>
        </p:txBody>
      </p:sp>
      <p:sp>
        <p:nvSpPr>
          <p:cNvPr id="7" name="TextBox 6">
            <a:extLst>
              <a:ext uri="{FF2B5EF4-FFF2-40B4-BE49-F238E27FC236}">
                <a16:creationId xmlns:a16="http://schemas.microsoft.com/office/drawing/2014/main" id="{8EFDAD3B-3AAB-2D7A-AB72-C696C3C62B35}"/>
              </a:ext>
            </a:extLst>
          </p:cNvPr>
          <p:cNvSpPr txBox="1"/>
          <p:nvPr/>
        </p:nvSpPr>
        <p:spPr>
          <a:xfrm>
            <a:off x="632602" y="1372070"/>
            <a:ext cx="10926795" cy="4493538"/>
          </a:xfrm>
          <a:prstGeom prst="rect">
            <a:avLst/>
          </a:prstGeom>
          <a:solidFill>
            <a:schemeClr val="bg1"/>
          </a:solidFill>
        </p:spPr>
        <p:txBody>
          <a:bodyPr wrap="square" lIns="91440" tIns="45720" rIns="91440" bIns="45720" anchor="t">
            <a:spAutoFit/>
          </a:bodyPr>
          <a:lstStyle/>
          <a:p>
            <a:r>
              <a:rPr lang="en-GB" sz="2200" b="1" dirty="0">
                <a:latin typeface="Open Sans" panose="020B0606030504020204" pitchFamily="34" charset="0"/>
                <a:ea typeface="Open Sans" panose="020B0606030504020204" pitchFamily="34" charset="0"/>
                <a:cs typeface="Open Sans" panose="020B0606030504020204" pitchFamily="34" charset="0"/>
              </a:rPr>
              <a:t>How Scenarios Help Us Understand Investment Needs:</a:t>
            </a:r>
          </a:p>
          <a:p>
            <a:r>
              <a:rPr lang="en-GB" sz="2200" dirty="0">
                <a:latin typeface="Open Sans" panose="020B0606030504020204" pitchFamily="34" charset="0"/>
                <a:ea typeface="Open Sans" panose="020B0606030504020204" pitchFamily="34" charset="0"/>
                <a:cs typeface="Open Sans" panose="020B0606030504020204" pitchFamily="34" charset="0"/>
              </a:rPr>
              <a:t>Scenarios help us explore how investment needs differ under various pathways to meet future energy demand. Two key scenarios are typically considered:</a:t>
            </a:r>
          </a:p>
          <a:p>
            <a:endParaRPr lang="en-GB" sz="2200" dirty="0">
              <a:latin typeface="Open Sans" panose="020B0606030504020204" pitchFamily="34" charset="0"/>
              <a:ea typeface="Open Sans" panose="020B0606030504020204" pitchFamily="34" charset="0"/>
              <a:cs typeface="Open Sans" panose="020B0606030504020204" pitchFamily="34" charset="0"/>
            </a:endParaRPr>
          </a:p>
          <a:p>
            <a:pPr>
              <a:buFont typeface="+mj-lt"/>
              <a:buAutoNum type="arabicPeriod"/>
            </a:pPr>
            <a:r>
              <a:rPr lang="en-GB" sz="2200" b="1" dirty="0">
                <a:latin typeface="Open Sans" panose="020B0606030504020204" pitchFamily="34" charset="0"/>
                <a:ea typeface="Open Sans" panose="020B0606030504020204" pitchFamily="34" charset="0"/>
                <a:cs typeface="Open Sans" panose="020B0606030504020204" pitchFamily="34" charset="0"/>
              </a:rPr>
              <a:t>Least Cost (LC):</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mj-lt"/>
              <a:buAutoNum type="arabicPeriod"/>
            </a:pPr>
            <a:r>
              <a:rPr lang="en-GB" sz="2200" dirty="0">
                <a:latin typeface="Open Sans" panose="020B0606030504020204" pitchFamily="34" charset="0"/>
                <a:ea typeface="Open Sans" panose="020B0606030504020204" pitchFamily="34" charset="0"/>
                <a:cs typeface="Open Sans" panose="020B0606030504020204" pitchFamily="34" charset="0"/>
              </a:rPr>
              <a:t>Represents the path countries would follow in the absence of climate constraints, otherwise known as Business as Usual. </a:t>
            </a:r>
          </a:p>
          <a:p>
            <a:pPr marL="742950" lvl="1" indent="-285750">
              <a:buFont typeface="+mj-lt"/>
              <a:buAutoNum type="arabicPeriod"/>
            </a:pPr>
            <a:r>
              <a:rPr lang="en-GB" sz="2200" dirty="0">
                <a:latin typeface="Open Sans" panose="020B0606030504020204" pitchFamily="34" charset="0"/>
                <a:ea typeface="Open Sans" panose="020B0606030504020204" pitchFamily="34" charset="0"/>
                <a:cs typeface="Open Sans" panose="020B0606030504020204" pitchFamily="34" charset="0"/>
              </a:rPr>
              <a:t>Prioritizes the lowest-cost solutions, often allowing continued reliance on fossil fuels when they are cheaper than renewable alternatives.</a:t>
            </a:r>
          </a:p>
          <a:p>
            <a:pPr>
              <a:buFont typeface="+mj-lt"/>
              <a:buAutoNum type="arabicPeriod"/>
            </a:pPr>
            <a:r>
              <a:rPr lang="en-GB" sz="2200" b="1" dirty="0">
                <a:latin typeface="Open Sans" panose="020B0606030504020204" pitchFamily="34" charset="0"/>
                <a:ea typeface="Open Sans" panose="020B0606030504020204" pitchFamily="34" charset="0"/>
                <a:cs typeface="Open Sans" panose="020B0606030504020204" pitchFamily="34" charset="0"/>
              </a:rPr>
              <a:t>Net Zero (NZ):</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mj-lt"/>
              <a:buAutoNum type="arabicPeriod"/>
            </a:pPr>
            <a:r>
              <a:rPr lang="en-GB" sz="2200" dirty="0">
                <a:latin typeface="Open Sans" panose="020B0606030504020204" pitchFamily="34" charset="0"/>
                <a:ea typeface="Open Sans" panose="020B0606030504020204" pitchFamily="34" charset="0"/>
                <a:cs typeface="Open Sans" panose="020B0606030504020204" pitchFamily="34" charset="0"/>
              </a:rPr>
              <a:t>Focuses on achieving zero carbon emissions in the power sector by 2050.</a:t>
            </a:r>
          </a:p>
          <a:p>
            <a:pPr marL="742950" lvl="1" indent="-285750">
              <a:buFont typeface="+mj-lt"/>
              <a:buAutoNum type="arabicPeriod"/>
            </a:pPr>
            <a:r>
              <a:rPr lang="en-GB" sz="2200" dirty="0">
                <a:latin typeface="Open Sans" panose="020B0606030504020204" pitchFamily="34" charset="0"/>
                <a:ea typeface="Open Sans" panose="020B0606030504020204" pitchFamily="34" charset="0"/>
                <a:cs typeface="Open Sans" panose="020B0606030504020204" pitchFamily="34" charset="0"/>
              </a:rPr>
              <a:t>Requires a shift to clean energy technologies, even when they involve higher upfront investments.</a:t>
            </a:r>
          </a:p>
        </p:txBody>
      </p:sp>
      <p:pic>
        <p:nvPicPr>
          <p:cNvPr id="3" name="ttsmaker-file-2025-1-30-14-31-23">
            <a:hlinkClick r:id="" action="ppaction://media"/>
            <a:extLst>
              <a:ext uri="{FF2B5EF4-FFF2-40B4-BE49-F238E27FC236}">
                <a16:creationId xmlns:a16="http://schemas.microsoft.com/office/drawing/2014/main" id="{8CB199F3-8F01-D851-E7E2-45C3804703F6}"/>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746597" y="5680075"/>
            <a:ext cx="812800" cy="812800"/>
          </a:xfrm>
          <a:prstGeom prst="rect">
            <a:avLst/>
          </a:prstGeom>
        </p:spPr>
      </p:pic>
    </p:spTree>
    <p:extLst>
      <p:ext uri="{BB962C8B-B14F-4D97-AF65-F5344CB8AC3E}">
        <p14:creationId xmlns:p14="http://schemas.microsoft.com/office/powerpoint/2010/main" val="177870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7413-EFDB-58AF-555D-BFDE18CB485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58CDC455-EDDB-335B-E550-355D108CB4CB}"/>
              </a:ext>
            </a:extLst>
          </p:cNvPr>
          <p:cNvSpPr>
            <a:spLocks noGrp="1"/>
          </p:cNvSpPr>
          <p:nvPr>
            <p:ph type="sldNum" idx="11"/>
          </p:nvPr>
        </p:nvSpPr>
        <p:spPr/>
        <p:txBody>
          <a:bodyPr/>
          <a:lstStyle/>
          <a:p>
            <a:fld id="{00000000-1234-1234-1234-123412341234}" type="slidenum">
              <a:rPr lang="sv-SE"/>
              <a:pPr/>
              <a:t>13</a:t>
            </a:fld>
            <a:endParaRPr lang="sv-SE"/>
          </a:p>
        </p:txBody>
      </p:sp>
      <p:sp>
        <p:nvSpPr>
          <p:cNvPr id="4" name="Title 3">
            <a:extLst>
              <a:ext uri="{FF2B5EF4-FFF2-40B4-BE49-F238E27FC236}">
                <a16:creationId xmlns:a16="http://schemas.microsoft.com/office/drawing/2014/main" id="{B15D11C7-B4D3-3295-DCF4-58714524D149}"/>
              </a:ext>
            </a:extLst>
          </p:cNvPr>
          <p:cNvSpPr>
            <a:spLocks noGrp="1"/>
          </p:cNvSpPr>
          <p:nvPr>
            <p:ph type="title"/>
          </p:nvPr>
        </p:nvSpPr>
        <p:spPr/>
        <p:txBody>
          <a:bodyPr anchor="ctr"/>
          <a:lstStyle/>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Understanding how Net Zero compares to baseline scenarios</a:t>
            </a:r>
            <a:endParaRPr lang="en-GB" dirty="0"/>
          </a:p>
        </p:txBody>
      </p:sp>
      <p:sp>
        <p:nvSpPr>
          <p:cNvPr id="7" name="TextBox 6">
            <a:extLst>
              <a:ext uri="{FF2B5EF4-FFF2-40B4-BE49-F238E27FC236}">
                <a16:creationId xmlns:a16="http://schemas.microsoft.com/office/drawing/2014/main" id="{A03FF5B4-7970-CB85-CF2A-86BC86039FF1}"/>
              </a:ext>
            </a:extLst>
          </p:cNvPr>
          <p:cNvSpPr txBox="1"/>
          <p:nvPr/>
        </p:nvSpPr>
        <p:spPr>
          <a:xfrm>
            <a:off x="632602" y="1372070"/>
            <a:ext cx="10926795" cy="4893647"/>
          </a:xfrm>
          <a:prstGeom prst="rect">
            <a:avLst/>
          </a:prstGeom>
          <a:solidFill>
            <a:schemeClr val="bg1"/>
          </a:solidFill>
        </p:spPr>
        <p:txBody>
          <a:bodyPr wrap="square" lIns="91440" tIns="45720" rIns="91440" bIns="45720" anchor="t">
            <a:spAutoFit/>
          </a:bodyPr>
          <a:lstStyle/>
          <a:p>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However, scenarios within </a:t>
            </a:r>
            <a:r>
              <a:rPr lang="en-GB" sz="2400" dirty="0" err="1">
                <a:latin typeface="Open Sans" panose="020B0606030504020204" pitchFamily="34" charset="0"/>
                <a:ea typeface="Open Sans" panose="020B0606030504020204" pitchFamily="34" charset="0"/>
                <a:cs typeface="Open Sans" panose="020B0606030504020204" pitchFamily="34" charset="0"/>
              </a:rPr>
              <a:t>MINFin</a:t>
            </a:r>
            <a:r>
              <a:rPr lang="en-GB" sz="2400" dirty="0">
                <a:latin typeface="Open Sans" panose="020B0606030504020204" pitchFamily="34" charset="0"/>
                <a:ea typeface="Open Sans" panose="020B0606030504020204" pitchFamily="34" charset="0"/>
                <a:cs typeface="Open Sans" panose="020B0606030504020204" pitchFamily="34" charset="0"/>
              </a:rPr>
              <a:t> are not limited to just </a:t>
            </a:r>
            <a:r>
              <a:rPr lang="en-GB" sz="2400" b="1" dirty="0">
                <a:latin typeface="Open Sans" panose="020B0606030504020204" pitchFamily="34" charset="0"/>
                <a:ea typeface="Open Sans" panose="020B0606030504020204" pitchFamily="34" charset="0"/>
                <a:cs typeface="Open Sans" panose="020B0606030504020204" pitchFamily="34" charset="0"/>
              </a:rPr>
              <a:t>Least Cost</a:t>
            </a:r>
            <a:r>
              <a:rPr lang="en-GB" sz="2400" dirty="0">
                <a:latin typeface="Open Sans" panose="020B0606030504020204" pitchFamily="34" charset="0"/>
                <a:ea typeface="Open Sans" panose="020B0606030504020204" pitchFamily="34" charset="0"/>
                <a:cs typeface="Open Sans" panose="020B0606030504020204" pitchFamily="34" charset="0"/>
              </a:rPr>
              <a:t> (LC) or </a:t>
            </a:r>
            <a:r>
              <a:rPr lang="en-GB" sz="2400" b="1" dirty="0">
                <a:latin typeface="Open Sans" panose="020B0606030504020204" pitchFamily="34" charset="0"/>
                <a:ea typeface="Open Sans" panose="020B0606030504020204" pitchFamily="34" charset="0"/>
                <a:cs typeface="Open Sans" panose="020B0606030504020204" pitchFamily="34" charset="0"/>
              </a:rPr>
              <a:t>Net Zero</a:t>
            </a:r>
            <a:r>
              <a:rPr lang="en-GB" sz="2400" dirty="0">
                <a:latin typeface="Open Sans" panose="020B0606030504020204" pitchFamily="34" charset="0"/>
                <a:ea typeface="Open Sans" panose="020B0606030504020204" pitchFamily="34" charset="0"/>
                <a:cs typeface="Open Sans" panose="020B0606030504020204" pitchFamily="34" charset="0"/>
              </a:rPr>
              <a:t> (NZ). You can model a wide range of scenarios, such as:</a:t>
            </a:r>
          </a:p>
          <a:p>
            <a:pPr marL="342900" indent="-342900">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lvl="4" indent="-342900">
              <a:buFont typeface="Arial" panose="020B0604020202020204" pitchFamily="34" charset="0"/>
              <a:buChar char="•"/>
            </a:pPr>
            <a:r>
              <a:rPr lang="en-GB" sz="2400" b="1" dirty="0">
                <a:latin typeface="Open Sans" panose="020B0606030504020204" pitchFamily="34" charset="0"/>
                <a:ea typeface="Open Sans" panose="020B0606030504020204" pitchFamily="34" charset="0"/>
                <a:cs typeface="Open Sans" panose="020B0606030504020204" pitchFamily="34" charset="0"/>
              </a:rPr>
              <a:t>Adaptation Scenarios</a:t>
            </a:r>
            <a:r>
              <a:rPr lang="en-GB" sz="2400" dirty="0">
                <a:latin typeface="Open Sans" panose="020B0606030504020204" pitchFamily="34" charset="0"/>
                <a:ea typeface="Open Sans" panose="020B0606030504020204" pitchFamily="34" charset="0"/>
                <a:cs typeface="Open Sans" panose="020B0606030504020204" pitchFamily="34" charset="0"/>
              </a:rPr>
              <a:t>: Evaluating the costs of adapting to climate impacts (e.g., infrastructure upgrades for flooding, drought resilience).</a:t>
            </a:r>
          </a:p>
          <a:p>
            <a:pPr marL="342900" lvl="4" indent="-342900">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lvl="4"/>
            <a:endParaRPr lang="en-GB" sz="2400" b="1" dirty="0">
              <a:latin typeface="Open Sans" panose="020B0606030504020204" pitchFamily="34" charset="0"/>
              <a:ea typeface="Open Sans" panose="020B0606030504020204" pitchFamily="34" charset="0"/>
              <a:cs typeface="Open Sans" panose="020B0606030504020204" pitchFamily="34" charset="0"/>
            </a:endParaRPr>
          </a:p>
          <a:p>
            <a:pPr lvl="4"/>
            <a:r>
              <a:rPr lang="en-GB" sz="2400" b="1" dirty="0">
                <a:latin typeface="Open Sans" panose="020B0606030504020204" pitchFamily="34" charset="0"/>
                <a:ea typeface="Open Sans" panose="020B0606030504020204" pitchFamily="34" charset="0"/>
                <a:cs typeface="Open Sans" panose="020B0606030504020204" pitchFamily="34" charset="0"/>
              </a:rPr>
              <a:t>Why Compare Scenarios?</a:t>
            </a:r>
            <a:br>
              <a:rPr lang="en-GB" sz="2400" dirty="0">
                <a:latin typeface="Open Sans" panose="020B0606030504020204" pitchFamily="34" charset="0"/>
                <a:ea typeface="Open Sans" panose="020B0606030504020204" pitchFamily="34" charset="0"/>
                <a:cs typeface="Open Sans" panose="020B0606030504020204" pitchFamily="34" charset="0"/>
              </a:rPr>
            </a:br>
            <a:r>
              <a:rPr lang="en-GB" sz="2400" dirty="0">
                <a:latin typeface="Open Sans" panose="020B0606030504020204" pitchFamily="34" charset="0"/>
                <a:ea typeface="Open Sans" panose="020B0606030504020204" pitchFamily="34" charset="0"/>
                <a:cs typeface="Open Sans" panose="020B0606030504020204" pitchFamily="34" charset="0"/>
              </a:rPr>
              <a:t>By contrasting these scenarios, we can better understand the financial challenge of transitioning to a net-zero energy system compared to maintaining the status quo.</a:t>
            </a:r>
          </a:p>
          <a:p>
            <a:pPr marL="342900" indent="-342900">
              <a:buFont typeface="Arial" panose="020B0604020202020204" pitchFamily="34" charset="0"/>
              <a:buChar char="•"/>
            </a:pPr>
            <a:endParaRPr lang="en-GB" sz="2400" b="1"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3" name="ttsmaker-file-2025-1-30-14-33-56">
            <a:hlinkClick r:id="" action="ppaction://media"/>
            <a:extLst>
              <a:ext uri="{FF2B5EF4-FFF2-40B4-BE49-F238E27FC236}">
                <a16:creationId xmlns:a16="http://schemas.microsoft.com/office/drawing/2014/main" id="{DCD33FA3-B211-A199-548B-E198AE86535B}"/>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640070"/>
            <a:ext cx="812800" cy="812800"/>
          </a:xfrm>
          <a:prstGeom prst="rect">
            <a:avLst/>
          </a:prstGeom>
        </p:spPr>
      </p:pic>
    </p:spTree>
    <p:extLst>
      <p:ext uri="{BB962C8B-B14F-4D97-AF65-F5344CB8AC3E}">
        <p14:creationId xmlns:p14="http://schemas.microsoft.com/office/powerpoint/2010/main" val="222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dirty="0">
                <a:solidFill>
                  <a:schemeClr val="bg1"/>
                </a:solidFill>
                <a:effectLst/>
              </a:rPr>
              <a:t>OSeMOSYS</a:t>
            </a: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1281663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4BC5-031E-0A97-39C3-65F77826FFF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7FA4E91-3970-7DC8-FD02-9FD58EEC08F7}"/>
              </a:ext>
            </a:extLst>
          </p:cNvPr>
          <p:cNvSpPr>
            <a:spLocks noGrp="1"/>
          </p:cNvSpPr>
          <p:nvPr>
            <p:ph type="sldNum" idx="11"/>
          </p:nvPr>
        </p:nvSpPr>
        <p:spPr/>
        <p:txBody>
          <a:bodyPr/>
          <a:lstStyle/>
          <a:p>
            <a:fld id="{00000000-1234-1234-1234-123412341234}" type="slidenum">
              <a:rPr lang="sv-SE"/>
              <a:pPr/>
              <a:t>15</a:t>
            </a:fld>
            <a:endParaRPr lang="sv-SE"/>
          </a:p>
        </p:txBody>
      </p:sp>
      <p:sp>
        <p:nvSpPr>
          <p:cNvPr id="4" name="Title 3">
            <a:extLst>
              <a:ext uri="{FF2B5EF4-FFF2-40B4-BE49-F238E27FC236}">
                <a16:creationId xmlns:a16="http://schemas.microsoft.com/office/drawing/2014/main" id="{5158EE5B-4129-1B1A-DD2A-7DCE1F34B69E}"/>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What is OSeMOSYS?</a:t>
            </a:r>
            <a:endParaRPr lang="en-GB" dirty="0"/>
          </a:p>
        </p:txBody>
      </p:sp>
      <p:sp>
        <p:nvSpPr>
          <p:cNvPr id="7" name="TextBox 6">
            <a:extLst>
              <a:ext uri="{FF2B5EF4-FFF2-40B4-BE49-F238E27FC236}">
                <a16:creationId xmlns:a16="http://schemas.microsoft.com/office/drawing/2014/main" id="{6BADB38F-60AC-6941-2B78-32AA4DC5CC99}"/>
              </a:ext>
            </a:extLst>
          </p:cNvPr>
          <p:cNvSpPr txBox="1"/>
          <p:nvPr/>
        </p:nvSpPr>
        <p:spPr>
          <a:xfrm>
            <a:off x="632602" y="1163491"/>
            <a:ext cx="10926795" cy="3231654"/>
          </a:xfrm>
          <a:prstGeom prst="rect">
            <a:avLst/>
          </a:prstGeom>
          <a:solidFill>
            <a:schemeClr val="bg1"/>
          </a:solid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GB" sz="2200" b="1" dirty="0">
                <a:latin typeface="Open Sans" panose="020B0606030504020204" pitchFamily="34" charset="0"/>
                <a:ea typeface="Open Sans" panose="020B0606030504020204" pitchFamily="34" charset="0"/>
                <a:cs typeface="Open Sans" panose="020B0606030504020204" pitchFamily="34" charset="0"/>
              </a:rPr>
              <a:t>OSeMOSYS</a:t>
            </a:r>
            <a:r>
              <a:rPr lang="en-GB" sz="2200" dirty="0">
                <a:latin typeface="Open Sans" panose="020B0606030504020204" pitchFamily="34" charset="0"/>
                <a:ea typeface="Open Sans" panose="020B0606030504020204" pitchFamily="34" charset="0"/>
                <a:cs typeface="Open Sans" panose="020B0606030504020204" pitchFamily="34" charset="0"/>
              </a:rPr>
              <a:t> (Open Source Energy Modelling System) is an </a:t>
            </a:r>
            <a:r>
              <a:rPr lang="en-GB" sz="2200" b="1" dirty="0">
                <a:latin typeface="Open Sans" panose="020B0606030504020204" pitchFamily="34" charset="0"/>
                <a:ea typeface="Open Sans" panose="020B0606030504020204" pitchFamily="34" charset="0"/>
                <a:cs typeface="Open Sans" panose="020B0606030504020204" pitchFamily="34" charset="0"/>
              </a:rPr>
              <a:t>open-source, linear optimisation model</a:t>
            </a:r>
            <a:r>
              <a:rPr lang="en-GB" sz="2200" dirty="0">
                <a:latin typeface="Open Sans" panose="020B0606030504020204" pitchFamily="34" charset="0"/>
                <a:ea typeface="Open Sans" panose="020B0606030504020204" pitchFamily="34" charset="0"/>
                <a:cs typeface="Open Sans" panose="020B0606030504020204" pitchFamily="34" charset="0"/>
              </a:rPr>
              <a:t> designed to model energy systems and evaluate the impact of various policy scenarios on energy production, emissions, and investment needs.</a:t>
            </a:r>
          </a:p>
          <a:p>
            <a:pPr marL="342900" indent="-342900">
              <a:spcAft>
                <a:spcPts val="800"/>
              </a:spcAft>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It helps policymakers and analysts explore different pathways for transitioning to low-carbon energy systems by assessing the costs, technical requirements, and environmental impacts of each option.</a:t>
            </a:r>
          </a:p>
          <a:p>
            <a:pPr marL="342900" indent="-342900">
              <a:spcAft>
                <a:spcPts val="800"/>
              </a:spcAft>
              <a:buFont typeface="Arial" panose="020B0604020202020204" pitchFamily="34" charset="0"/>
              <a:buChar char="•"/>
            </a:pPr>
            <a:endParaRPr lang="en-GB" sz="800" dirty="0">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en-GB" sz="2200" b="1" i="1" dirty="0">
                <a:latin typeface="Open Sans" panose="020B0606030504020204" pitchFamily="34" charset="0"/>
                <a:ea typeface="Open Sans" panose="020B0606030504020204" pitchFamily="34" charset="0"/>
                <a:cs typeface="Open Sans" panose="020B0606030504020204" pitchFamily="34" charset="0"/>
              </a:rPr>
              <a:t>OSeMOSYS Objective function:</a:t>
            </a:r>
          </a:p>
        </p:txBody>
      </p:sp>
      <p:pic>
        <p:nvPicPr>
          <p:cNvPr id="2" name="Picture 2" descr="OSeMOSYS - Home">
            <a:extLst>
              <a:ext uri="{FF2B5EF4-FFF2-40B4-BE49-F238E27FC236}">
                <a16:creationId xmlns:a16="http://schemas.microsoft.com/office/drawing/2014/main" id="{8027A0CB-6754-67D7-D760-EF167755DB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03" t="10708" r="6423" b="6787"/>
          <a:stretch/>
        </p:blipFill>
        <p:spPr bwMode="auto">
          <a:xfrm>
            <a:off x="8378843" y="115680"/>
            <a:ext cx="3077756" cy="10478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FB99D4-D103-C761-5B15-991EA6A79F6F}"/>
                  </a:ext>
                </a:extLst>
              </p:cNvPr>
              <p:cNvSpPr txBox="1"/>
              <p:nvPr/>
            </p:nvSpPr>
            <p:spPr>
              <a:xfrm>
                <a:off x="3723586" y="4364501"/>
                <a:ext cx="4744825" cy="603307"/>
              </a:xfrm>
              <a:prstGeom prst="rect">
                <a:avLst/>
              </a:prstGeom>
              <a:solidFill>
                <a:schemeClr val="accent5">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solidFill>
                            <a:srgbClr val="002060"/>
                          </a:solidFill>
                          <a:latin typeface="Cambria Math" panose="02040503050406030204" pitchFamily="18" charset="0"/>
                        </a:rPr>
                        <m:t>𝑚𝑖𝑛𝑖𝑚𝑖𝑠𝑒</m:t>
                      </m:r>
                      <m:nary>
                        <m:naryPr>
                          <m:chr m:val="∑"/>
                          <m:limLoc m:val="subSup"/>
                          <m:supHide m:val="on"/>
                          <m:ctrlPr>
                            <a:rPr lang="en-GB" sz="2000" b="0" i="1">
                              <a:solidFill>
                                <a:srgbClr val="002060"/>
                              </a:solidFill>
                              <a:latin typeface="Cambria Math" panose="02040503050406030204" pitchFamily="18" charset="0"/>
                            </a:rPr>
                          </m:ctrlPr>
                        </m:naryPr>
                        <m:sub>
                          <m:r>
                            <m:rPr>
                              <m:brk m:alnAt="9"/>
                            </m:rPr>
                            <a:rPr lang="en-GB" sz="2000" b="0" i="1">
                              <a:solidFill>
                                <a:srgbClr val="002060"/>
                              </a:solidFill>
                              <a:latin typeface="Cambria Math" panose="02040503050406030204" pitchFamily="18" charset="0"/>
                            </a:rPr>
                            <m:t>𝑦</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𝑡</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𝑟</m:t>
                          </m:r>
                        </m:sub>
                        <m:sup/>
                        <m:e>
                          <m:sSub>
                            <m:sSubPr>
                              <m:ctrlPr>
                                <a:rPr lang="en-GB" sz="2000" b="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𝑇𝑜𝑡𝑎𝑙𝐷𝑖𝑠𝑐𝑜𝑢𝑛𝑡𝑒𝑑𝐶𝑜𝑠𝑡</m:t>
                              </m:r>
                            </m:e>
                            <m:sub>
                              <m:r>
                                <a:rPr lang="en-GB" sz="2000" b="0" i="1">
                                  <a:solidFill>
                                    <a:srgbClr val="002060"/>
                                  </a:solidFill>
                                  <a:latin typeface="Cambria Math" panose="02040503050406030204" pitchFamily="18" charset="0"/>
                                </a:rPr>
                                <m:t>𝑦</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𝑡</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𝑟</m:t>
                              </m:r>
                            </m:sub>
                          </m:sSub>
                        </m:e>
                      </m:nary>
                    </m:oMath>
                  </m:oMathPara>
                </a14:m>
                <a:endParaRPr lang="en-GB" sz="2000" dirty="0">
                  <a:solidFill>
                    <a:srgbClr val="002060"/>
                  </a:solidFill>
                </a:endParaRPr>
              </a:p>
            </p:txBody>
          </p:sp>
        </mc:Choice>
        <mc:Fallback xmlns="">
          <p:sp>
            <p:nvSpPr>
              <p:cNvPr id="6" name="TextBox 5">
                <a:extLst>
                  <a:ext uri="{FF2B5EF4-FFF2-40B4-BE49-F238E27FC236}">
                    <a16:creationId xmlns:a16="http://schemas.microsoft.com/office/drawing/2014/main" id="{C4FB99D4-D103-C761-5B15-991EA6A79F6F}"/>
                  </a:ext>
                </a:extLst>
              </p:cNvPr>
              <p:cNvSpPr txBox="1">
                <a:spLocks noRot="1" noChangeAspect="1" noMove="1" noResize="1" noEditPoints="1" noAdjustHandles="1" noChangeArrowheads="1" noChangeShapeType="1" noTextEdit="1"/>
              </p:cNvSpPr>
              <p:nvPr/>
            </p:nvSpPr>
            <p:spPr>
              <a:xfrm>
                <a:off x="3723586" y="4364501"/>
                <a:ext cx="4744825" cy="603307"/>
              </a:xfrm>
              <a:prstGeom prst="rect">
                <a:avLst/>
              </a:prstGeom>
              <a:blipFill>
                <a:blip r:embed="R5dee26cf703f4085"/>
                <a:stretch>
                  <a:fillRect l="-802" t="-187755" b="-257143"/>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68EF8BB6-A3B5-28FD-EE65-D98505FDDE91}"/>
              </a:ext>
            </a:extLst>
          </p:cNvPr>
          <p:cNvSpPr txBox="1"/>
          <p:nvPr/>
        </p:nvSpPr>
        <p:spPr>
          <a:xfrm>
            <a:off x="1393952" y="4795856"/>
            <a:ext cx="1127232" cy="430887"/>
          </a:xfrm>
          <a:prstGeom prst="rect">
            <a:avLst/>
          </a:prstGeom>
          <a:noFill/>
        </p:spPr>
        <p:txBody>
          <a:bodyPr wrap="none" rtlCol="0">
            <a:spAutoFit/>
          </a:bodyPr>
          <a:lstStyle/>
          <a:p>
            <a:r>
              <a:rPr lang="en-GB" sz="2200" dirty="0">
                <a:latin typeface="Open Sans" panose="020B0606030504020204" pitchFamily="34" charset="0"/>
                <a:ea typeface="Open Sans" panose="020B0606030504020204" pitchFamily="34" charset="0"/>
                <a:cs typeface="Open Sans" panose="020B0606030504020204" pitchFamily="34" charset="0"/>
              </a:rPr>
              <a:t>Where: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652B63-4B6F-C186-154F-F7A87495ACE5}"/>
                  </a:ext>
                </a:extLst>
              </p:cNvPr>
              <p:cNvSpPr txBox="1"/>
              <p:nvPr/>
            </p:nvSpPr>
            <p:spPr>
              <a:xfrm>
                <a:off x="1591344" y="5497025"/>
                <a:ext cx="9009307" cy="995850"/>
              </a:xfrm>
              <a:prstGeom prst="rect">
                <a:avLst/>
              </a:prstGeom>
              <a:solidFill>
                <a:schemeClr val="accent5">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ea typeface="Cambria Math" panose="02040503050406030204" pitchFamily="18" charset="0"/>
                            </a:rPr>
                            <m:t>∀</m:t>
                          </m:r>
                        </m:e>
                        <m:sub>
                          <m:r>
                            <a:rPr lang="en-GB" sz="2000" b="0" i="1">
                              <a:solidFill>
                                <a:srgbClr val="002060"/>
                              </a:solidFill>
                              <a:latin typeface="Cambria Math" panose="02040503050406030204" pitchFamily="18" charset="0"/>
                            </a:rPr>
                            <m:t>𝑦</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𝑡</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𝑟</m:t>
                          </m:r>
                        </m:sub>
                      </m:sSub>
                      <m:r>
                        <a:rPr lang="en-GB" sz="2000" b="0" i="1">
                          <a:solidFill>
                            <a:srgbClr val="002060"/>
                          </a:solidFill>
                          <a:latin typeface="Cambria Math" panose="02040503050406030204" pitchFamily="18" charset="0"/>
                        </a:rPr>
                        <m:t> </m:t>
                      </m:r>
                      <m:sSub>
                        <m:sSubPr>
                          <m:ctrlPr>
                            <a:rPr lang="en-GB" sz="2000" b="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𝑇𝑜𝑡𝑎𝑙𝐷𝑖𝑠𝑐𝑜𝑢𝑛𝑡𝑒𝑑𝐶𝑜𝑠𝑡</m:t>
                          </m:r>
                        </m:e>
                        <m:sub>
                          <m:r>
                            <a:rPr lang="en-GB" sz="2000" b="0" i="1">
                              <a:solidFill>
                                <a:srgbClr val="002060"/>
                              </a:solidFill>
                              <a:latin typeface="Cambria Math" panose="02040503050406030204" pitchFamily="18" charset="0"/>
                            </a:rPr>
                            <m:t>𝑦</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𝑡</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𝑟</m:t>
                          </m:r>
                        </m:sub>
                      </m:sSub>
                      <m:r>
                        <a:rPr lang="en-GB" sz="2000" b="0" i="1">
                          <a:solidFill>
                            <a:srgbClr val="002060"/>
                          </a:solidFill>
                          <a:latin typeface="Cambria Math" panose="02040503050406030204" pitchFamily="18" charset="0"/>
                        </a:rPr>
                        <m:t>= </m:t>
                      </m:r>
                      <m:sSub>
                        <m:sSubPr>
                          <m:ctrlPr>
                            <a:rPr lang="en-GB" sz="2000" b="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𝐷𝑖𝑠𝑐𝑜𝑢𝑛𝑡𝑒𝑑𝑂𝑝𝑒𝑟𝑎𝑡𝑖𝑛𝑔𝐶𝑜𝑠𝑡</m:t>
                          </m:r>
                        </m:e>
                        <m:sub>
                          <m:r>
                            <a:rPr lang="en-GB" sz="2000" b="0" i="1">
                              <a:solidFill>
                                <a:srgbClr val="002060"/>
                              </a:solidFill>
                              <a:latin typeface="Cambria Math" panose="02040503050406030204" pitchFamily="18" charset="0"/>
                            </a:rPr>
                            <m:t>𝑦</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𝑡</m:t>
                          </m:r>
                          <m:r>
                            <a:rPr lang="en-GB" sz="2000" b="0" i="1">
                              <a:solidFill>
                                <a:srgbClr val="002060"/>
                              </a:solidFill>
                              <a:latin typeface="Cambria Math" panose="02040503050406030204" pitchFamily="18" charset="0"/>
                            </a:rPr>
                            <m:t>,</m:t>
                          </m:r>
                          <m:r>
                            <a:rPr lang="en-GB" sz="2000" b="0" i="1">
                              <a:solidFill>
                                <a:srgbClr val="002060"/>
                              </a:solidFill>
                              <a:latin typeface="Cambria Math" panose="02040503050406030204" pitchFamily="18" charset="0"/>
                            </a:rPr>
                            <m:t>𝑟</m:t>
                          </m:r>
                        </m:sub>
                      </m:sSub>
                      <m:r>
                        <a:rPr lang="en-GB" sz="2000" b="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𝐷𝑖𝑠𝑐𝑜𝑢𝑛𝑡𝑒𝑑𝐶𝑎𝑝𝑖𝑡𝑎𝑙𝐼𝑛𝑣𝑒𝑠𝑡𝑚𝑒𝑛𝑡</m:t>
                          </m:r>
                        </m:e>
                        <m:sub>
                          <m:r>
                            <a:rPr lang="en-GB" sz="2000" i="1">
                              <a:solidFill>
                                <a:srgbClr val="002060"/>
                              </a:solidFill>
                              <a:latin typeface="Cambria Math" panose="02040503050406030204" pitchFamily="18" charset="0"/>
                            </a:rPr>
                            <m:t>𝑦</m:t>
                          </m:r>
                          <m:r>
                            <a:rPr lang="en-GB" sz="2000" i="1">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𝑡</m:t>
                          </m:r>
                          <m:r>
                            <a:rPr lang="en-GB" sz="2000" i="1">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𝑟</m:t>
                          </m:r>
                        </m:sub>
                      </m:sSub>
                      <m:r>
                        <a:rPr lang="en-GB" sz="2000" b="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𝐷𝑖𝑠𝑐𝑜𝑢𝑛𝑡𝑒𝑑𝑇𝑒𝑐h𝑛𝑜𝑙𝑜𝑔𝑦𝐸𝑚𝑖𝑠𝑠𝑖𝑜𝑛𝑠𝑃𝑒𝑛𝑎𝑙𝑡𝑦</m:t>
                          </m:r>
                        </m:e>
                        <m:sub>
                          <m:r>
                            <a:rPr lang="en-GB" sz="2000" i="1">
                              <a:solidFill>
                                <a:srgbClr val="002060"/>
                              </a:solidFill>
                              <a:latin typeface="Cambria Math" panose="02040503050406030204" pitchFamily="18" charset="0"/>
                            </a:rPr>
                            <m:t>𝑦</m:t>
                          </m:r>
                          <m:r>
                            <a:rPr lang="en-GB" sz="2000" i="1">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𝑡</m:t>
                          </m:r>
                          <m:r>
                            <a:rPr lang="en-GB" sz="2000" i="1">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𝑟</m:t>
                          </m:r>
                        </m:sub>
                      </m:sSub>
                      <m:r>
                        <a:rPr lang="en-GB" sz="2000" b="0" i="1">
                          <a:solidFill>
                            <a:srgbClr val="002060"/>
                          </a:solidFill>
                          <a:latin typeface="Cambria Math" panose="02040503050406030204" pitchFamily="18" charset="0"/>
                        </a:rPr>
                        <m:t> −</m:t>
                      </m:r>
                      <m:sSub>
                        <m:sSubPr>
                          <m:ctrlPr>
                            <a:rPr lang="en-GB" sz="200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𝐷𝑖𝑠𝑐𝑜𝑢𝑛𝑡𝑒𝑑𝑆𝑎𝑙𝑣𝑎𝑔𝑒𝑉𝑎𝑙𝑢𝑒</m:t>
                          </m:r>
                        </m:e>
                        <m:sub>
                          <m:r>
                            <a:rPr lang="en-GB" sz="2000" i="1">
                              <a:solidFill>
                                <a:srgbClr val="002060"/>
                              </a:solidFill>
                              <a:latin typeface="Cambria Math" panose="02040503050406030204" pitchFamily="18" charset="0"/>
                            </a:rPr>
                            <m:t>𝑦</m:t>
                          </m:r>
                          <m:r>
                            <a:rPr lang="en-GB" sz="2000" i="1">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𝑡</m:t>
                          </m:r>
                          <m:r>
                            <a:rPr lang="en-GB" sz="2000" i="1">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𝑟</m:t>
                          </m:r>
                        </m:sub>
                      </m:sSub>
                    </m:oMath>
                  </m:oMathPara>
                </a14:m>
                <a:endParaRPr lang="en-GB" sz="2000" dirty="0">
                  <a:solidFill>
                    <a:srgbClr val="002060"/>
                  </a:solidFill>
                </a:endParaRPr>
              </a:p>
            </p:txBody>
          </p:sp>
        </mc:Choice>
        <mc:Fallback xmlns="">
          <p:sp>
            <p:nvSpPr>
              <p:cNvPr id="9" name="TextBox 8">
                <a:extLst>
                  <a:ext uri="{FF2B5EF4-FFF2-40B4-BE49-F238E27FC236}">
                    <a16:creationId xmlns:a16="http://schemas.microsoft.com/office/drawing/2014/main" id="{40652B63-4B6F-C186-154F-F7A87495ACE5}"/>
                  </a:ext>
                </a:extLst>
              </p:cNvPr>
              <p:cNvSpPr txBox="1">
                <a:spLocks noRot="1" noChangeAspect="1" noMove="1" noResize="1" noEditPoints="1" noAdjustHandles="1" noChangeArrowheads="1" noChangeShapeType="1" noTextEdit="1"/>
              </p:cNvSpPr>
              <p:nvPr/>
            </p:nvSpPr>
            <p:spPr>
              <a:xfrm>
                <a:off x="1591344" y="5497025"/>
                <a:ext cx="9009307" cy="995850"/>
              </a:xfrm>
              <a:prstGeom prst="rect">
                <a:avLst/>
              </a:prstGeom>
              <a:blipFill>
                <a:blip r:embed="R33a7bc539ba24e14"/>
                <a:stretch>
                  <a:fillRect l="-563" t="-1250" b="-8750"/>
                </a:stretch>
              </a:blipFill>
            </p:spPr>
            <p:txBody>
              <a:bodyPr/>
              <a:lstStyle/>
              <a:p>
                <a:r>
                  <a:rPr lang="en-GB">
                    <a:noFill/>
                  </a:rPr>
                  <a:t> </a:t>
                </a:r>
              </a:p>
            </p:txBody>
          </p:sp>
        </mc:Fallback>
      </mc:AlternateContent>
      <p:pic>
        <p:nvPicPr>
          <p:cNvPr id="10" name="ttsmaker-file-2025-1-30-14-49-55">
            <a:hlinkClick r:id="" action="ppaction://media"/>
            <a:extLst>
              <a:ext uri="{FF2B5EF4-FFF2-40B4-BE49-F238E27FC236}">
                <a16:creationId xmlns:a16="http://schemas.microsoft.com/office/drawing/2014/main" id="{F8B04EAA-DB57-8F77-0512-C9749875A412}"/>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47400" y="5753100"/>
            <a:ext cx="812800" cy="812800"/>
          </a:xfrm>
          <a:prstGeom prst="rect">
            <a:avLst/>
          </a:prstGeom>
        </p:spPr>
      </p:pic>
    </p:spTree>
    <p:extLst>
      <p:ext uri="{BB962C8B-B14F-4D97-AF65-F5344CB8AC3E}">
        <p14:creationId xmlns:p14="http://schemas.microsoft.com/office/powerpoint/2010/main" val="13830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65FD1-9E99-FB65-28AE-FD0517E5E802}"/>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D2E9510-CC27-5701-8512-B83D16A73B7E}"/>
              </a:ext>
            </a:extLst>
          </p:cNvPr>
          <p:cNvSpPr>
            <a:spLocks noGrp="1"/>
          </p:cNvSpPr>
          <p:nvPr>
            <p:ph type="sldNum" idx="11"/>
          </p:nvPr>
        </p:nvSpPr>
        <p:spPr/>
        <p:txBody>
          <a:bodyPr/>
          <a:lstStyle/>
          <a:p>
            <a:fld id="{00000000-1234-1234-1234-123412341234}" type="slidenum">
              <a:rPr lang="sv-SE"/>
              <a:pPr/>
              <a:t>16</a:t>
            </a:fld>
            <a:endParaRPr lang="sv-SE"/>
          </a:p>
        </p:txBody>
      </p:sp>
      <p:sp>
        <p:nvSpPr>
          <p:cNvPr id="4" name="Title 3">
            <a:extLst>
              <a:ext uri="{FF2B5EF4-FFF2-40B4-BE49-F238E27FC236}">
                <a16:creationId xmlns:a16="http://schemas.microsoft.com/office/drawing/2014/main" id="{8587671A-3BE6-6E28-8C86-072D50821848}"/>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What does OSeMOSYS do?</a:t>
            </a:r>
            <a:endParaRPr lang="en-GB" dirty="0"/>
          </a:p>
        </p:txBody>
      </p:sp>
      <p:sp>
        <p:nvSpPr>
          <p:cNvPr id="7" name="TextBox 6">
            <a:extLst>
              <a:ext uri="{FF2B5EF4-FFF2-40B4-BE49-F238E27FC236}">
                <a16:creationId xmlns:a16="http://schemas.microsoft.com/office/drawing/2014/main" id="{F171C7DD-6E30-63B3-3927-F05C28BE7F50}"/>
              </a:ext>
            </a:extLst>
          </p:cNvPr>
          <p:cNvSpPr txBox="1"/>
          <p:nvPr/>
        </p:nvSpPr>
        <p:spPr>
          <a:xfrm>
            <a:off x="644722" y="1183811"/>
            <a:ext cx="4303796" cy="5223994"/>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000" dirty="0">
                <a:latin typeface="Open Sans" panose="020B0606030504020204" pitchFamily="34" charset="0"/>
                <a:ea typeface="Open Sans" panose="020B0606030504020204" pitchFamily="34" charset="0"/>
                <a:cs typeface="Open Sans" panose="020B0606030504020204" pitchFamily="34" charset="0"/>
              </a:rPr>
              <a:t>OSeMOSYS uses </a:t>
            </a:r>
            <a:r>
              <a:rPr lang="en-GB" sz="2000" b="1" dirty="0">
                <a:latin typeface="Open Sans" panose="020B0606030504020204" pitchFamily="34" charset="0"/>
                <a:ea typeface="Open Sans" panose="020B0606030504020204" pitchFamily="34" charset="0"/>
                <a:cs typeface="Open Sans" panose="020B0606030504020204" pitchFamily="34" charset="0"/>
              </a:rPr>
              <a:t>linear optimisation</a:t>
            </a:r>
            <a:r>
              <a:rPr lang="en-GB" sz="2000" dirty="0">
                <a:latin typeface="Open Sans" panose="020B0606030504020204" pitchFamily="34" charset="0"/>
                <a:ea typeface="Open Sans" panose="020B0606030504020204" pitchFamily="34" charset="0"/>
                <a:cs typeface="Open Sans" panose="020B0606030504020204" pitchFamily="34" charset="0"/>
              </a:rPr>
              <a:t> to minimise the total cost of energy systems while meeting energy demand, emissions constraints, and other system requirements.</a:t>
            </a:r>
          </a:p>
          <a:p>
            <a:pPr>
              <a:lnSpc>
                <a:spcPct val="150000"/>
              </a:lnSpc>
              <a:spcAft>
                <a:spcPts val="800"/>
              </a:spcAft>
            </a:pPr>
            <a:r>
              <a:rPr lang="en-GB" sz="2000" dirty="0">
                <a:latin typeface="Open Sans" panose="020B0606030504020204" pitchFamily="34" charset="0"/>
                <a:ea typeface="Open Sans" panose="020B0606030504020204" pitchFamily="34" charset="0"/>
                <a:cs typeface="Open Sans" panose="020B0606030504020204" pitchFamily="34" charset="0"/>
              </a:rPr>
              <a:t>It evaluates trade-offs between different technologies, resources, and infrastructure over long time horizons to provide an optimal energy mix.</a:t>
            </a:r>
          </a:p>
        </p:txBody>
      </p:sp>
      <p:pic>
        <p:nvPicPr>
          <p:cNvPr id="3" name="Google Shape;269;p29">
            <a:extLst>
              <a:ext uri="{FF2B5EF4-FFF2-40B4-BE49-F238E27FC236}">
                <a16:creationId xmlns:a16="http://schemas.microsoft.com/office/drawing/2014/main" id="{BD093CF6-A930-6A9C-7BBD-4747FA75B209}"/>
              </a:ext>
            </a:extLst>
          </p:cNvPr>
          <p:cNvPicPr preferRelativeResize="0"/>
          <p:nvPr/>
        </p:nvPicPr>
        <p:blipFill rotWithShape="1">
          <a:blip r:embed="rId5">
            <a:alphaModFix/>
          </a:blip>
          <a:srcRect r="1320"/>
          <a:stretch/>
        </p:blipFill>
        <p:spPr>
          <a:xfrm>
            <a:off x="4835388" y="1601572"/>
            <a:ext cx="7065260" cy="4388472"/>
          </a:xfrm>
          <a:prstGeom prst="rect">
            <a:avLst/>
          </a:prstGeom>
          <a:noFill/>
          <a:ln>
            <a:noFill/>
          </a:ln>
        </p:spPr>
      </p:pic>
      <p:sp>
        <p:nvSpPr>
          <p:cNvPr id="2" name="TextBox 1">
            <a:extLst>
              <a:ext uri="{FF2B5EF4-FFF2-40B4-BE49-F238E27FC236}">
                <a16:creationId xmlns:a16="http://schemas.microsoft.com/office/drawing/2014/main" id="{310FB165-81C1-5477-34EB-0216F7126352}"/>
              </a:ext>
            </a:extLst>
          </p:cNvPr>
          <p:cNvSpPr txBox="1"/>
          <p:nvPr/>
        </p:nvSpPr>
        <p:spPr>
          <a:xfrm>
            <a:off x="9052684" y="6185098"/>
            <a:ext cx="2494594" cy="307777"/>
          </a:xfrm>
          <a:prstGeom prst="rect">
            <a:avLst/>
          </a:prstGeom>
          <a:noFill/>
        </p:spPr>
        <p:txBody>
          <a:bodyPr wrap="none" rtlCol="0">
            <a:spAutoFit/>
          </a:bodyPr>
          <a:lstStyle/>
          <a:p>
            <a:r>
              <a:rPr lang="en-GB" dirty="0"/>
              <a:t>*Values are purely illustrative</a:t>
            </a:r>
          </a:p>
        </p:txBody>
      </p:sp>
      <p:pic>
        <p:nvPicPr>
          <p:cNvPr id="6" name="ttsmaker-file-2025-1-30-14-51-6">
            <a:hlinkClick r:id="" action="ppaction://media"/>
            <a:extLst>
              <a:ext uri="{FF2B5EF4-FFF2-40B4-BE49-F238E27FC236}">
                <a16:creationId xmlns:a16="http://schemas.microsoft.com/office/drawing/2014/main" id="{FA9EB94E-C2E8-AEA6-C6E3-4581F66B2394}"/>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734478" y="212916"/>
            <a:ext cx="812800" cy="812800"/>
          </a:xfrm>
          <a:prstGeom prst="rect">
            <a:avLst/>
          </a:prstGeom>
        </p:spPr>
      </p:pic>
    </p:spTree>
    <p:extLst>
      <p:ext uri="{BB962C8B-B14F-4D97-AF65-F5344CB8AC3E}">
        <p14:creationId xmlns:p14="http://schemas.microsoft.com/office/powerpoint/2010/main" val="189608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74D45-0FF8-AB6B-89BB-F6C182ECF29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20FB39DC-2EE9-7741-7307-F8925527EA46}"/>
              </a:ext>
            </a:extLst>
          </p:cNvPr>
          <p:cNvSpPr>
            <a:spLocks noGrp="1"/>
          </p:cNvSpPr>
          <p:nvPr>
            <p:ph type="sldNum" idx="11"/>
          </p:nvPr>
        </p:nvSpPr>
        <p:spPr/>
        <p:txBody>
          <a:bodyPr/>
          <a:lstStyle/>
          <a:p>
            <a:fld id="{00000000-1234-1234-1234-123412341234}" type="slidenum">
              <a:rPr lang="sv-SE"/>
              <a:pPr/>
              <a:t>17</a:t>
            </a:fld>
            <a:endParaRPr lang="sv-SE"/>
          </a:p>
        </p:txBody>
      </p:sp>
      <p:sp>
        <p:nvSpPr>
          <p:cNvPr id="4" name="Title 3">
            <a:extLst>
              <a:ext uri="{FF2B5EF4-FFF2-40B4-BE49-F238E27FC236}">
                <a16:creationId xmlns:a16="http://schemas.microsoft.com/office/drawing/2014/main" id="{36589D87-6CB3-B3BC-6D64-ADA70A6717CA}"/>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What does OSeMOSYS tell us?</a:t>
            </a:r>
            <a:endParaRPr lang="en-GB" dirty="0"/>
          </a:p>
        </p:txBody>
      </p:sp>
      <p:sp>
        <p:nvSpPr>
          <p:cNvPr id="7" name="TextBox 6">
            <a:extLst>
              <a:ext uri="{FF2B5EF4-FFF2-40B4-BE49-F238E27FC236}">
                <a16:creationId xmlns:a16="http://schemas.microsoft.com/office/drawing/2014/main" id="{27D427B2-2FF4-B7BD-2080-30390A139E6A}"/>
              </a:ext>
            </a:extLst>
          </p:cNvPr>
          <p:cNvSpPr txBox="1"/>
          <p:nvPr/>
        </p:nvSpPr>
        <p:spPr>
          <a:xfrm>
            <a:off x="644722" y="1183811"/>
            <a:ext cx="10515600" cy="4524315"/>
          </a:xfrm>
          <a:prstGeom prst="rect">
            <a:avLst/>
          </a:prstGeom>
          <a:solidFill>
            <a:schemeClr val="bg1"/>
          </a:solidFill>
        </p:spPr>
        <p:txBody>
          <a:bodyPr wrap="square" lIns="91440" tIns="45720" rIns="91440" bIns="45720" anchor="t">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results provide insights into key questions, including:</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Which technologies will phase out, and when?</a:t>
            </a:r>
          </a:p>
          <a:p>
            <a:pPr marL="342900" indent="-342900">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What are the optimal investments in new technologies to meet future demand, and when is the best time to invest?</a:t>
            </a:r>
          </a:p>
          <a:p>
            <a:pPr marL="342900" indent="-342900">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What are the key generation technologies in the energy mix?</a:t>
            </a:r>
          </a:p>
          <a:p>
            <a:pPr marL="342900" indent="-342900">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What are the costs associated with the energy system?</a:t>
            </a:r>
          </a:p>
          <a:p>
            <a:pPr marL="342900" indent="-342900">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What emissions result from the energy mix?</a:t>
            </a:r>
          </a:p>
        </p:txBody>
      </p:sp>
      <p:pic>
        <p:nvPicPr>
          <p:cNvPr id="2" name="Slide 17">
            <a:hlinkClick r:id="" action="ppaction://media"/>
            <a:extLst>
              <a:ext uri="{FF2B5EF4-FFF2-40B4-BE49-F238E27FC236}">
                <a16:creationId xmlns:a16="http://schemas.microsoft.com/office/drawing/2014/main" id="{560D7474-6EC9-2B96-0212-A7AA7EFF4D2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22000" y="5639264"/>
            <a:ext cx="812800" cy="812800"/>
          </a:xfrm>
          <a:prstGeom prst="rect">
            <a:avLst/>
          </a:prstGeom>
        </p:spPr>
      </p:pic>
    </p:spTree>
    <p:extLst>
      <p:ext uri="{BB962C8B-B14F-4D97-AF65-F5344CB8AC3E}">
        <p14:creationId xmlns:p14="http://schemas.microsoft.com/office/powerpoint/2010/main" val="159393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436E707-9A44-C318-BEDA-C3CCAF2AF11C}"/>
              </a:ext>
            </a:extLst>
          </p:cNvPr>
          <p:cNvGraphicFramePr>
            <a:graphicFrameLocks/>
          </p:cNvGraphicFramePr>
          <p:nvPr>
            <p:extLst>
              <p:ext uri="{D42A27DB-BD31-4B8C-83A1-F6EECF244321}">
                <p14:modId xmlns:p14="http://schemas.microsoft.com/office/powerpoint/2010/main" val="867526699"/>
              </p:ext>
            </p:extLst>
          </p:nvPr>
        </p:nvGraphicFramePr>
        <p:xfrm>
          <a:off x="5580528" y="1304365"/>
          <a:ext cx="6172200" cy="4809623"/>
        </p:xfrm>
        <a:graphic>
          <a:graphicData uri="http://schemas.openxmlformats.org/drawingml/2006/chart">
            <c:chart xmlns:c="http://schemas.openxmlformats.org/drawingml/2006/chart" xmlns:r="http://schemas.openxmlformats.org/officeDocument/2006/relationships" r:id="rId5"/>
          </a:graphicData>
        </a:graphic>
      </p:graphicFrame>
      <p:sp>
        <p:nvSpPr>
          <p:cNvPr id="3" name="Title 3">
            <a:extLst>
              <a:ext uri="{FF2B5EF4-FFF2-40B4-BE49-F238E27FC236}">
                <a16:creationId xmlns:a16="http://schemas.microsoft.com/office/drawing/2014/main" id="{5CFE0FED-992E-B8FF-CC19-769DC3B8386C}"/>
              </a:ext>
            </a:extLst>
          </p:cNvPr>
          <p:cNvSpPr txBox="1">
            <a:spLocks/>
          </p:cNvSpPr>
          <p:nvPr/>
        </p:nvSpPr>
        <p:spPr>
          <a:xfrm>
            <a:off x="838200" y="365125"/>
            <a:ext cx="10515600" cy="1134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3200" dirty="0">
                <a:solidFill>
                  <a:srgbClr val="C00000"/>
                </a:solidFill>
                <a:latin typeface="Open Sans" panose="020B0606030504020204" pitchFamily="34" charset="0"/>
                <a:cs typeface="Open Sans" panose="020B0606030504020204" pitchFamily="34" charset="0"/>
              </a:rPr>
              <a:t>OSeMOSYS Results</a:t>
            </a:r>
            <a:endParaRPr lang="en-GB" dirty="0"/>
          </a:p>
        </p:txBody>
      </p:sp>
      <p:sp>
        <p:nvSpPr>
          <p:cNvPr id="7" name="TextBox 6">
            <a:extLst>
              <a:ext uri="{FF2B5EF4-FFF2-40B4-BE49-F238E27FC236}">
                <a16:creationId xmlns:a16="http://schemas.microsoft.com/office/drawing/2014/main" id="{48D4099A-3B6E-E801-4BF8-7D270288488B}"/>
              </a:ext>
            </a:extLst>
          </p:cNvPr>
          <p:cNvSpPr txBox="1"/>
          <p:nvPr/>
        </p:nvSpPr>
        <p:spPr>
          <a:xfrm>
            <a:off x="838200" y="1506894"/>
            <a:ext cx="4498206" cy="4832092"/>
          </a:xfrm>
          <a:prstGeom prst="rect">
            <a:avLst/>
          </a:prstGeom>
          <a:noFill/>
        </p:spPr>
        <p:txBody>
          <a:bodyPr wrap="square">
            <a:spAutoFit/>
          </a:bodyPr>
          <a:lstStyle/>
          <a:p>
            <a:r>
              <a:rPr lang="en-GB" sz="2200" dirty="0">
                <a:latin typeface="Open Sans" panose="020B0606030504020204" pitchFamily="34" charset="0"/>
                <a:ea typeface="Open Sans" panose="020B0606030504020204" pitchFamily="34" charset="0"/>
                <a:cs typeface="Open Sans" panose="020B0606030504020204" pitchFamily="34" charset="0"/>
              </a:rPr>
              <a:t>One of the key results shown in the graph is the </a:t>
            </a:r>
            <a:r>
              <a:rPr lang="en-GB" sz="2200" b="1" dirty="0">
                <a:latin typeface="Open Sans" panose="020B0606030504020204" pitchFamily="34" charset="0"/>
                <a:ea typeface="Open Sans" panose="020B0606030504020204" pitchFamily="34" charset="0"/>
                <a:cs typeface="Open Sans" panose="020B0606030504020204" pitchFamily="34" charset="0"/>
              </a:rPr>
              <a:t>capital investment</a:t>
            </a:r>
            <a:r>
              <a:rPr lang="en-GB" sz="2200" dirty="0">
                <a:latin typeface="Open Sans" panose="020B0606030504020204" pitchFamily="34" charset="0"/>
                <a:ea typeface="Open Sans" panose="020B0606030504020204" pitchFamily="34" charset="0"/>
                <a:cs typeface="Open Sans" panose="020B0606030504020204" pitchFamily="34" charset="0"/>
              </a:rPr>
              <a:t> required for each technology over the modelled time period. This chart helps us understand the level of investment needed for various energy technologies (e.g., wind, solar, fossil fuels) to meet future demand.</a:t>
            </a:r>
          </a:p>
          <a:p>
            <a:endParaRPr lang="en-GB" sz="2200" dirty="0">
              <a:latin typeface="Open Sans" panose="020B0606030504020204" pitchFamily="34" charset="0"/>
              <a:ea typeface="Open Sans" panose="020B0606030504020204" pitchFamily="34" charset="0"/>
              <a:cs typeface="Open Sans" panose="020B0606030504020204" pitchFamily="34" charset="0"/>
            </a:endParaRPr>
          </a:p>
          <a:p>
            <a:r>
              <a:rPr lang="en-GB" sz="2200" dirty="0">
                <a:latin typeface="Open Sans" panose="020B0606030504020204" pitchFamily="34" charset="0"/>
                <a:ea typeface="Open Sans" panose="020B0606030504020204" pitchFamily="34" charset="0"/>
                <a:cs typeface="Open Sans" panose="020B0606030504020204" pitchFamily="34" charset="0"/>
              </a:rPr>
              <a:t>The </a:t>
            </a:r>
            <a:r>
              <a:rPr lang="en-GB" sz="2200" b="1" dirty="0">
                <a:latin typeface="Open Sans" panose="020B0606030504020204" pitchFamily="34" charset="0"/>
                <a:ea typeface="Open Sans" panose="020B0606030504020204" pitchFamily="34" charset="0"/>
                <a:cs typeface="Open Sans" panose="020B0606030504020204" pitchFamily="34" charset="0"/>
              </a:rPr>
              <a:t>capital cost </a:t>
            </a:r>
            <a:r>
              <a:rPr lang="en-GB" sz="2200" dirty="0">
                <a:latin typeface="Open Sans" panose="020B0606030504020204" pitchFamily="34" charset="0"/>
                <a:ea typeface="Open Sans" panose="020B0606030504020204" pitchFamily="34" charset="0"/>
                <a:cs typeface="Open Sans" panose="020B0606030504020204" pitchFamily="34" charset="0"/>
              </a:rPr>
              <a:t>variable is used to </a:t>
            </a:r>
            <a:r>
              <a:rPr lang="en-GB" sz="2200" b="1" dirty="0">
                <a:latin typeface="Open Sans" panose="020B0606030504020204" pitchFamily="34" charset="0"/>
                <a:ea typeface="Open Sans" panose="020B0606030504020204" pitchFamily="34" charset="0"/>
                <a:cs typeface="Open Sans" panose="020B0606030504020204" pitchFamily="34" charset="0"/>
              </a:rPr>
              <a:t>calibrate the investment needs </a:t>
            </a:r>
            <a:r>
              <a:rPr lang="en-GB" sz="2200" dirty="0">
                <a:latin typeface="Open Sans" panose="020B0606030504020204" pitchFamily="34" charset="0"/>
                <a:ea typeface="Open Sans" panose="020B0606030504020204" pitchFamily="34" charset="0"/>
                <a:cs typeface="Open Sans" panose="020B0606030504020204" pitchFamily="34" charset="0"/>
              </a:rPr>
              <a:t>within </a:t>
            </a:r>
            <a:r>
              <a:rPr lang="en-GB" sz="2200" dirty="0" err="1">
                <a:latin typeface="Open Sans" panose="020B0606030504020204" pitchFamily="34" charset="0"/>
                <a:ea typeface="Open Sans" panose="020B0606030504020204" pitchFamily="34" charset="0"/>
                <a:cs typeface="Open Sans" panose="020B0606030504020204" pitchFamily="34" charset="0"/>
              </a:rPr>
              <a:t>MINFin</a:t>
            </a:r>
            <a:r>
              <a:rPr lang="en-GB" sz="2200" dirty="0">
                <a:latin typeface="Open Sans" panose="020B0606030504020204" pitchFamily="34" charset="0"/>
                <a:ea typeface="Open Sans" panose="020B0606030504020204" pitchFamily="34" charset="0"/>
                <a:cs typeface="Open Sans" panose="020B0606030504020204" pitchFamily="34" charset="0"/>
              </a:rPr>
              <a:t>.</a:t>
            </a:r>
          </a:p>
        </p:txBody>
      </p:sp>
      <p:sp>
        <p:nvSpPr>
          <p:cNvPr id="2" name="TextBox 1">
            <a:extLst>
              <a:ext uri="{FF2B5EF4-FFF2-40B4-BE49-F238E27FC236}">
                <a16:creationId xmlns:a16="http://schemas.microsoft.com/office/drawing/2014/main" id="{CFAB53B4-E3AB-147D-B259-38936FA2C42C}"/>
              </a:ext>
            </a:extLst>
          </p:cNvPr>
          <p:cNvSpPr txBox="1"/>
          <p:nvPr/>
        </p:nvSpPr>
        <p:spPr>
          <a:xfrm>
            <a:off x="6172034" y="6185098"/>
            <a:ext cx="2494594" cy="307777"/>
          </a:xfrm>
          <a:prstGeom prst="rect">
            <a:avLst/>
          </a:prstGeom>
          <a:noFill/>
        </p:spPr>
        <p:txBody>
          <a:bodyPr wrap="none" rtlCol="0">
            <a:spAutoFit/>
          </a:bodyPr>
          <a:lstStyle/>
          <a:p>
            <a:r>
              <a:rPr lang="en-GB" dirty="0"/>
              <a:t>*Values are purely illustrative</a:t>
            </a:r>
          </a:p>
        </p:txBody>
      </p:sp>
      <p:pic>
        <p:nvPicPr>
          <p:cNvPr id="4" name="Slide 18">
            <a:hlinkClick r:id="" action="ppaction://media"/>
            <a:extLst>
              <a:ext uri="{FF2B5EF4-FFF2-40B4-BE49-F238E27FC236}">
                <a16:creationId xmlns:a16="http://schemas.microsoft.com/office/drawing/2014/main" id="{BEC8736A-045A-B3ED-39B3-5C46E8525E01}"/>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39928" y="170125"/>
            <a:ext cx="812800" cy="812800"/>
          </a:xfrm>
          <a:prstGeom prst="rect">
            <a:avLst/>
          </a:prstGeom>
        </p:spPr>
      </p:pic>
    </p:spTree>
    <p:extLst>
      <p:ext uri="{BB962C8B-B14F-4D97-AF65-F5344CB8AC3E}">
        <p14:creationId xmlns:p14="http://schemas.microsoft.com/office/powerpoint/2010/main" val="221124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C607-0638-1CAB-27B8-6ABBDA3FCF8C}"/>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40E526D-2FD0-D0F9-BD11-9185EA300D35}"/>
              </a:ext>
            </a:extLst>
          </p:cNvPr>
          <p:cNvSpPr txBox="1">
            <a:spLocks/>
          </p:cNvSpPr>
          <p:nvPr/>
        </p:nvSpPr>
        <p:spPr>
          <a:xfrm>
            <a:off x="838200" y="365125"/>
            <a:ext cx="10515600" cy="1134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3200" dirty="0">
                <a:solidFill>
                  <a:srgbClr val="C00000"/>
                </a:solidFill>
                <a:latin typeface="Open Sans" panose="020B0606030504020204" pitchFamily="34" charset="0"/>
                <a:cs typeface="Open Sans" panose="020B0606030504020204" pitchFamily="34" charset="0"/>
              </a:rPr>
              <a:t>OSeMOSYS Results</a:t>
            </a:r>
            <a:endParaRPr lang="en-GB" dirty="0"/>
          </a:p>
        </p:txBody>
      </p:sp>
      <p:sp>
        <p:nvSpPr>
          <p:cNvPr id="7" name="TextBox 6">
            <a:extLst>
              <a:ext uri="{FF2B5EF4-FFF2-40B4-BE49-F238E27FC236}">
                <a16:creationId xmlns:a16="http://schemas.microsoft.com/office/drawing/2014/main" id="{6B641DB8-685A-92AC-6D88-33F4F4EA2BE4}"/>
              </a:ext>
            </a:extLst>
          </p:cNvPr>
          <p:cNvSpPr txBox="1"/>
          <p:nvPr/>
        </p:nvSpPr>
        <p:spPr>
          <a:xfrm>
            <a:off x="838200" y="1506894"/>
            <a:ext cx="4498206" cy="4431983"/>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Other key results from OSeMOSYS also include </a:t>
            </a:r>
            <a:r>
              <a:rPr lang="en-GB" sz="2400" b="1" dirty="0">
                <a:latin typeface="Open Sans" panose="020B0606030504020204" pitchFamily="34" charset="0"/>
                <a:ea typeface="Open Sans" panose="020B0606030504020204" pitchFamily="34" charset="0"/>
                <a:cs typeface="Open Sans" panose="020B0606030504020204" pitchFamily="34" charset="0"/>
              </a:rPr>
              <a:t>CO</a:t>
            </a:r>
            <a:r>
              <a:rPr lang="en-GB" sz="2400" b="1" baseline="-25000" dirty="0">
                <a:latin typeface="Open Sans" panose="020B0606030504020204" pitchFamily="34" charset="0"/>
                <a:ea typeface="Open Sans" panose="020B0606030504020204" pitchFamily="34" charset="0"/>
                <a:cs typeface="Open Sans" panose="020B0606030504020204" pitchFamily="34" charset="0"/>
              </a:rPr>
              <a:t>2</a:t>
            </a:r>
            <a:r>
              <a:rPr lang="en-GB" sz="2400" b="1" dirty="0">
                <a:latin typeface="Open Sans" panose="020B0606030504020204" pitchFamily="34" charset="0"/>
                <a:ea typeface="Open Sans" panose="020B0606030504020204" pitchFamily="34" charset="0"/>
                <a:cs typeface="Open Sans" panose="020B0606030504020204" pitchFamily="34" charset="0"/>
              </a:rPr>
              <a:t> emissions, capacity, generation, </a:t>
            </a:r>
            <a:r>
              <a:rPr lang="en-GB" sz="2400" dirty="0">
                <a:latin typeface="Open Sans" panose="020B0606030504020204" pitchFamily="34" charset="0"/>
                <a:ea typeface="Open Sans" panose="020B0606030504020204" pitchFamily="34" charset="0"/>
                <a:cs typeface="Open Sans" panose="020B0606030504020204" pitchFamily="34" charset="0"/>
              </a:rPr>
              <a:t>and</a:t>
            </a:r>
            <a:r>
              <a:rPr lang="en-GB" sz="2400" b="1" dirty="0">
                <a:latin typeface="Open Sans" panose="020B0606030504020204" pitchFamily="34" charset="0"/>
                <a:ea typeface="Open Sans" panose="020B0606030504020204" pitchFamily="34" charset="0"/>
                <a:cs typeface="Open Sans" panose="020B0606030504020204" pitchFamily="34" charset="0"/>
              </a:rPr>
              <a:t> operating expenses</a:t>
            </a:r>
            <a:r>
              <a:rPr lang="en-GB" sz="2400" dirty="0">
                <a:latin typeface="Open Sans" panose="020B0606030504020204" pitchFamily="34" charset="0"/>
                <a:ea typeface="Open Sans" panose="020B0606030504020204" pitchFamily="34" charset="0"/>
                <a:cs typeface="Open Sans" panose="020B0606030504020204" pitchFamily="34" charset="0"/>
              </a:rPr>
              <a:t>.</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r>
              <a:rPr lang="en-GB" sz="2400" dirty="0">
                <a:latin typeface="Open Sans" panose="020B0606030504020204" pitchFamily="34" charset="0"/>
                <a:ea typeface="Open Sans" panose="020B0606030504020204" pitchFamily="34" charset="0"/>
                <a:cs typeface="Open Sans" panose="020B0606030504020204" pitchFamily="34" charset="0"/>
              </a:rPr>
              <a:t>This graph </a:t>
            </a:r>
            <a:r>
              <a:rPr lang="en-GB" sz="2400" b="1" dirty="0">
                <a:latin typeface="Open Sans" panose="020B0606030504020204" pitchFamily="34" charset="0"/>
                <a:ea typeface="Open Sans" panose="020B0606030504020204" pitchFamily="34" charset="0"/>
                <a:cs typeface="Open Sans" panose="020B0606030504020204" pitchFamily="34" charset="0"/>
              </a:rPr>
              <a:t>compares CO</a:t>
            </a:r>
            <a:r>
              <a:rPr lang="en-GB" sz="2400" b="1" baseline="-25000" dirty="0">
                <a:latin typeface="Open Sans" panose="020B0606030504020204" pitchFamily="34" charset="0"/>
                <a:ea typeface="Open Sans" panose="020B0606030504020204" pitchFamily="34" charset="0"/>
                <a:cs typeface="Open Sans" panose="020B0606030504020204" pitchFamily="34" charset="0"/>
              </a:rPr>
              <a:t>2</a:t>
            </a:r>
            <a:r>
              <a:rPr lang="en-GB" sz="2400" b="1" dirty="0">
                <a:latin typeface="Open Sans" panose="020B0606030504020204" pitchFamily="34" charset="0"/>
                <a:ea typeface="Open Sans" panose="020B0606030504020204" pitchFamily="34" charset="0"/>
                <a:cs typeface="Open Sans" panose="020B0606030504020204" pitchFamily="34" charset="0"/>
              </a:rPr>
              <a:t> emissions </a:t>
            </a:r>
            <a:r>
              <a:rPr lang="en-GB" sz="2400" dirty="0">
                <a:latin typeface="Open Sans" panose="020B0606030504020204" pitchFamily="34" charset="0"/>
                <a:ea typeface="Open Sans" panose="020B0606030504020204" pitchFamily="34" charset="0"/>
                <a:cs typeface="Open Sans" panose="020B0606030504020204" pitchFamily="34" charset="0"/>
              </a:rPr>
              <a:t>from two different scenarios in OSeMOSYS, illustrating how each scenario performs against the other.</a:t>
            </a:r>
          </a:p>
          <a:p>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B8DED4B-C30D-9B20-D5EF-60307877CCF0}"/>
              </a:ext>
            </a:extLst>
          </p:cNvPr>
          <p:cNvSpPr txBox="1"/>
          <p:nvPr/>
        </p:nvSpPr>
        <p:spPr>
          <a:xfrm>
            <a:off x="6172034" y="6185098"/>
            <a:ext cx="2494594" cy="307777"/>
          </a:xfrm>
          <a:prstGeom prst="rect">
            <a:avLst/>
          </a:prstGeom>
          <a:noFill/>
        </p:spPr>
        <p:txBody>
          <a:bodyPr wrap="none" rtlCol="0">
            <a:spAutoFit/>
          </a:bodyPr>
          <a:lstStyle/>
          <a:p>
            <a:r>
              <a:rPr lang="en-GB" dirty="0"/>
              <a:t>*Values are purely illustrative</a:t>
            </a:r>
          </a:p>
        </p:txBody>
      </p:sp>
      <p:graphicFrame>
        <p:nvGraphicFramePr>
          <p:cNvPr id="4" name="Chart 3">
            <a:extLst>
              <a:ext uri="{FF2B5EF4-FFF2-40B4-BE49-F238E27FC236}">
                <a16:creationId xmlns:a16="http://schemas.microsoft.com/office/drawing/2014/main" id="{D9770762-3866-5019-D405-931D8151DD43}"/>
              </a:ext>
            </a:extLst>
          </p:cNvPr>
          <p:cNvGraphicFramePr>
            <a:graphicFrameLocks/>
          </p:cNvGraphicFramePr>
          <p:nvPr>
            <p:extLst>
              <p:ext uri="{D42A27DB-BD31-4B8C-83A1-F6EECF244321}">
                <p14:modId xmlns:p14="http://schemas.microsoft.com/office/powerpoint/2010/main" val="2309917185"/>
              </p:ext>
            </p:extLst>
          </p:nvPr>
        </p:nvGraphicFramePr>
        <p:xfrm>
          <a:off x="5336406" y="1143284"/>
          <a:ext cx="6229061" cy="4549324"/>
        </p:xfrm>
        <a:graphic>
          <a:graphicData uri="http://schemas.openxmlformats.org/drawingml/2006/chart">
            <c:chart xmlns:c="http://schemas.openxmlformats.org/drawingml/2006/chart" xmlns:r="http://schemas.openxmlformats.org/officeDocument/2006/relationships" r:id="rId5"/>
          </a:graphicData>
        </a:graphic>
      </p:graphicFrame>
      <p:pic>
        <p:nvPicPr>
          <p:cNvPr id="6" name="Slide 19">
            <a:hlinkClick r:id="" action="ppaction://media"/>
            <a:extLst>
              <a:ext uri="{FF2B5EF4-FFF2-40B4-BE49-F238E27FC236}">
                <a16:creationId xmlns:a16="http://schemas.microsoft.com/office/drawing/2014/main" id="{3C646149-ED09-9E1A-457F-3A11DC0B9C2A}"/>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47400" y="5692608"/>
            <a:ext cx="812800" cy="812800"/>
          </a:xfrm>
          <a:prstGeom prst="rect">
            <a:avLst/>
          </a:prstGeom>
        </p:spPr>
      </p:pic>
    </p:spTree>
    <p:extLst>
      <p:ext uri="{BB962C8B-B14F-4D97-AF65-F5344CB8AC3E}">
        <p14:creationId xmlns:p14="http://schemas.microsoft.com/office/powerpoint/2010/main" val="177088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1591669743"/>
              </p:ext>
            </p:extLst>
          </p:nvPr>
        </p:nvGraphicFramePr>
        <p:xfrm>
          <a:off x="583059" y="2901321"/>
          <a:ext cx="7121855" cy="2354765"/>
        </p:xfrm>
        <a:graphic>
          <a:graphicData uri="http://schemas.openxmlformats.org/drawingml/2006/table">
            <a:tbl>
              <a:tblPr firstRow="1" firstCol="1" bandRow="1">
                <a:tableStyleId>{2D5ABB26-0587-4C30-8999-92F81FD0307C}</a:tableStyleId>
              </a:tblPr>
              <a:tblGrid>
                <a:gridCol w="1467681">
                  <a:extLst>
                    <a:ext uri="{9D8B030D-6E8A-4147-A177-3AD203B41FA5}">
                      <a16:colId xmlns:a16="http://schemas.microsoft.com/office/drawing/2014/main" val="854988839"/>
                    </a:ext>
                  </a:extLst>
                </a:gridCol>
                <a:gridCol w="5654174">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dirty="0">
                          <a:solidFill>
                            <a:schemeClr val="accent5"/>
                          </a:solidFill>
                          <a:effectLst/>
                          <a:latin typeface="+mn-lt"/>
                          <a:ea typeface="+mn-ea"/>
                          <a:cs typeface="+mn-cs"/>
                          <a:sym typeface="Arial"/>
                        </a:rPr>
                        <a:t>Learning Objectives</a:t>
                      </a:r>
                      <a:endParaRPr lang="en-US" sz="2000" b="0" i="0" u="none" strike="noStrike" cap="none" dirty="0">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470953">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dirty="0">
                          <a:solidFill>
                            <a:schemeClr val="accent5"/>
                          </a:solidFill>
                          <a:effectLst/>
                          <a:latin typeface="+mn-lt"/>
                          <a:ea typeface="+mn-ea"/>
                          <a:cs typeface="+mn-cs"/>
                          <a:sym typeface="Arial"/>
                        </a:rPr>
                        <a:t>What are Investment Needs?</a:t>
                      </a:r>
                      <a:endParaRPr lang="en-GB" sz="2000" b="0" i="0" u="none" strike="noStrike" cap="none" dirty="0">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dirty="0">
                          <a:solidFill>
                            <a:schemeClr val="accent5"/>
                          </a:solidFill>
                          <a:effectLst/>
                          <a:latin typeface="+mn-lt"/>
                          <a:ea typeface="+mn-ea"/>
                          <a:cs typeface="+mn-cs"/>
                          <a:sym typeface="Arial"/>
                        </a:rPr>
                        <a:t>Scenarios</a:t>
                      </a: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dirty="0">
                          <a:solidFill>
                            <a:schemeClr val="accent5"/>
                          </a:solidFill>
                          <a:effectLst/>
                          <a:latin typeface="+mn-lt"/>
                          <a:ea typeface="+mn-ea"/>
                          <a:cs typeface="+mn-cs"/>
                          <a:sym typeface="Arial"/>
                        </a:rPr>
                        <a:t>OSeMOSYS</a:t>
                      </a: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dirty="0">
                          <a:solidFill>
                            <a:schemeClr val="accent5"/>
                          </a:solidFill>
                          <a:effectLst/>
                          <a:latin typeface="+mn-lt"/>
                          <a:ea typeface="+mn-ea"/>
                          <a:cs typeface="+mn-cs"/>
                          <a:sym typeface="Arial"/>
                        </a:rPr>
                        <a:t>FFRM</a:t>
                      </a: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A857-71B3-7523-252D-CC936EDC066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4E6C001-A245-128B-F747-08C4507F5D08}"/>
              </a:ext>
            </a:extLst>
          </p:cNvPr>
          <p:cNvSpPr>
            <a:spLocks noGrp="1"/>
          </p:cNvSpPr>
          <p:nvPr>
            <p:ph type="sldNum" idx="11"/>
          </p:nvPr>
        </p:nvSpPr>
        <p:spPr/>
        <p:txBody>
          <a:bodyPr/>
          <a:lstStyle/>
          <a:p>
            <a:fld id="{00000000-1234-1234-1234-123412341234}" type="slidenum">
              <a:rPr lang="sv-SE"/>
              <a:pPr/>
              <a:t>20</a:t>
            </a:fld>
            <a:endParaRPr lang="sv-SE"/>
          </a:p>
        </p:txBody>
      </p:sp>
      <p:sp>
        <p:nvSpPr>
          <p:cNvPr id="4" name="Title 3">
            <a:extLst>
              <a:ext uri="{FF2B5EF4-FFF2-40B4-BE49-F238E27FC236}">
                <a16:creationId xmlns:a16="http://schemas.microsoft.com/office/drawing/2014/main" id="{443D2686-0392-5434-9892-DF97C8A4CCBD}"/>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Part 3: References</a:t>
            </a:r>
            <a:endParaRPr lang="en-GB" dirty="0"/>
          </a:p>
        </p:txBody>
      </p:sp>
      <p:sp>
        <p:nvSpPr>
          <p:cNvPr id="7" name="TextBox 6">
            <a:extLst>
              <a:ext uri="{FF2B5EF4-FFF2-40B4-BE49-F238E27FC236}">
                <a16:creationId xmlns:a16="http://schemas.microsoft.com/office/drawing/2014/main" id="{8DFBE57F-C910-3FC8-67C3-531A14EE85BC}"/>
              </a:ext>
            </a:extLst>
          </p:cNvPr>
          <p:cNvSpPr txBox="1"/>
          <p:nvPr/>
        </p:nvSpPr>
        <p:spPr>
          <a:xfrm>
            <a:off x="644721" y="1183811"/>
            <a:ext cx="10926795" cy="1200329"/>
          </a:xfrm>
          <a:prstGeom prst="rect">
            <a:avLst/>
          </a:prstGeom>
          <a:solidFill>
            <a:schemeClr val="bg1"/>
          </a:solidFill>
        </p:spPr>
        <p:txBody>
          <a:bodyPr wrap="square" lIns="91440" tIns="45720" rIns="91440" bIns="45720" anchor="t">
            <a:spAutoFit/>
          </a:bodyPr>
          <a:lstStyle/>
          <a:p>
            <a:pPr>
              <a:spcAft>
                <a:spcPts val="800"/>
              </a:spcAft>
            </a:pPr>
            <a:r>
              <a:rPr lang="en-GB" sz="1800" b="1" dirty="0">
                <a:latin typeface="Open Sans" panose="020B0606030504020204" pitchFamily="34" charset="0"/>
                <a:ea typeface="Open Sans" panose="020B0606030504020204" pitchFamily="34" charset="0"/>
                <a:cs typeface="Open Sans" panose="020B0606030504020204" pitchFamily="34" charset="0"/>
              </a:rPr>
              <a:t>[5] </a:t>
            </a:r>
            <a:r>
              <a:rPr lang="en-GB" sz="1800" dirty="0">
                <a:latin typeface="Open Sans" panose="020B0606030504020204" pitchFamily="34" charset="0"/>
                <a:ea typeface="Open Sans" panose="020B0606030504020204" pitchFamily="34" charset="0"/>
                <a:cs typeface="Open Sans" panose="020B0606030504020204" pitchFamily="34" charset="0"/>
              </a:rPr>
              <a:t>Howells, M., </a:t>
            </a:r>
            <a:r>
              <a:rPr lang="en-GB" sz="1800" dirty="0" err="1">
                <a:latin typeface="Open Sans" panose="020B0606030504020204" pitchFamily="34" charset="0"/>
                <a:ea typeface="Open Sans" panose="020B0606030504020204" pitchFamily="34" charset="0"/>
                <a:cs typeface="Open Sans" panose="020B0606030504020204" pitchFamily="34" charset="0"/>
              </a:rPr>
              <a:t>Rogner</a:t>
            </a:r>
            <a:r>
              <a:rPr lang="en-GB" sz="1800" dirty="0">
                <a:latin typeface="Open Sans" panose="020B0606030504020204" pitchFamily="34" charset="0"/>
                <a:ea typeface="Open Sans" panose="020B0606030504020204" pitchFamily="34" charset="0"/>
                <a:cs typeface="Open Sans" panose="020B0606030504020204" pitchFamily="34" charset="0"/>
              </a:rPr>
              <a:t>, H., Strachan, N., Heaps, C., Huntington, H., </a:t>
            </a:r>
            <a:r>
              <a:rPr lang="en-GB" sz="1800" dirty="0" err="1">
                <a:latin typeface="Open Sans" panose="020B0606030504020204" pitchFamily="34" charset="0"/>
                <a:ea typeface="Open Sans" panose="020B0606030504020204" pitchFamily="34" charset="0"/>
                <a:cs typeface="Open Sans" panose="020B0606030504020204" pitchFamily="34" charset="0"/>
              </a:rPr>
              <a:t>Kypreos</a:t>
            </a:r>
            <a:r>
              <a:rPr lang="en-GB" sz="1800" dirty="0">
                <a:latin typeface="Open Sans" panose="020B0606030504020204" pitchFamily="34" charset="0"/>
                <a:ea typeface="Open Sans" panose="020B0606030504020204" pitchFamily="34" charset="0"/>
                <a:cs typeface="Open Sans" panose="020B0606030504020204" pitchFamily="34" charset="0"/>
              </a:rPr>
              <a:t>, S., Hughes, A., Silveira, S., </a:t>
            </a:r>
            <a:r>
              <a:rPr lang="en-GB" sz="1800" dirty="0" err="1">
                <a:latin typeface="Open Sans" panose="020B0606030504020204" pitchFamily="34" charset="0"/>
                <a:ea typeface="Open Sans" panose="020B0606030504020204" pitchFamily="34" charset="0"/>
                <a:cs typeface="Open Sans" panose="020B0606030504020204" pitchFamily="34" charset="0"/>
              </a:rPr>
              <a:t>DeCarolis</a:t>
            </a:r>
            <a:r>
              <a:rPr lang="en-GB" sz="1800" dirty="0">
                <a:latin typeface="Open Sans" panose="020B0606030504020204" pitchFamily="34" charset="0"/>
                <a:ea typeface="Open Sans" panose="020B0606030504020204" pitchFamily="34" charset="0"/>
                <a:cs typeface="Open Sans" panose="020B0606030504020204" pitchFamily="34" charset="0"/>
              </a:rPr>
              <a:t>, J., </a:t>
            </a:r>
            <a:r>
              <a:rPr lang="en-GB" sz="1800" dirty="0" err="1">
                <a:latin typeface="Open Sans" panose="020B0606030504020204" pitchFamily="34" charset="0"/>
                <a:ea typeface="Open Sans" panose="020B0606030504020204" pitchFamily="34" charset="0"/>
                <a:cs typeface="Open Sans" panose="020B0606030504020204" pitchFamily="34" charset="0"/>
              </a:rPr>
              <a:t>Bazillian</a:t>
            </a:r>
            <a:r>
              <a:rPr lang="en-GB" sz="1800" dirty="0">
                <a:latin typeface="Open Sans" panose="020B0606030504020204" pitchFamily="34" charset="0"/>
                <a:ea typeface="Open Sans" panose="020B0606030504020204" pitchFamily="34" charset="0"/>
                <a:cs typeface="Open Sans" panose="020B0606030504020204" pitchFamily="34" charset="0"/>
              </a:rPr>
              <a:t>, M. and </a:t>
            </a:r>
            <a:r>
              <a:rPr lang="en-GB" sz="1800" dirty="0" err="1">
                <a:latin typeface="Open Sans" panose="020B0606030504020204" pitchFamily="34" charset="0"/>
                <a:ea typeface="Open Sans" panose="020B0606030504020204" pitchFamily="34" charset="0"/>
                <a:cs typeface="Open Sans" panose="020B0606030504020204" pitchFamily="34" charset="0"/>
              </a:rPr>
              <a:t>Roehrl</a:t>
            </a:r>
            <a:r>
              <a:rPr lang="en-GB" sz="1800" dirty="0">
                <a:latin typeface="Open Sans" panose="020B0606030504020204" pitchFamily="34" charset="0"/>
                <a:ea typeface="Open Sans" panose="020B0606030504020204" pitchFamily="34" charset="0"/>
                <a:cs typeface="Open Sans" panose="020B0606030504020204" pitchFamily="34" charset="0"/>
              </a:rPr>
              <a:t>, A. (2011). OSeMOSYS: The Open Source Energy </a:t>
            </a:r>
            <a:r>
              <a:rPr lang="en-GB" sz="1800" dirty="0" err="1">
                <a:latin typeface="Open Sans" panose="020B0606030504020204" pitchFamily="34" charset="0"/>
                <a:ea typeface="Open Sans" panose="020B0606030504020204" pitchFamily="34" charset="0"/>
                <a:cs typeface="Open Sans" panose="020B0606030504020204" pitchFamily="34" charset="0"/>
              </a:rPr>
              <a:t>Modeling</a:t>
            </a:r>
            <a:r>
              <a:rPr lang="en-GB" sz="1800" dirty="0">
                <a:latin typeface="Open Sans" panose="020B0606030504020204" pitchFamily="34" charset="0"/>
                <a:ea typeface="Open Sans" panose="020B0606030504020204" pitchFamily="34" charset="0"/>
                <a:cs typeface="Open Sans" panose="020B0606030504020204" pitchFamily="34" charset="0"/>
              </a:rPr>
              <a:t> System: An introduction to its ethos, structure and development. </a:t>
            </a:r>
            <a:r>
              <a:rPr lang="en-GB" sz="1800" i="1" dirty="0">
                <a:latin typeface="Open Sans" panose="020B0606030504020204" pitchFamily="34" charset="0"/>
                <a:ea typeface="Open Sans" panose="020B0606030504020204" pitchFamily="34" charset="0"/>
                <a:cs typeface="Open Sans" panose="020B0606030504020204" pitchFamily="34" charset="0"/>
              </a:rPr>
              <a:t>Energy Policy</a:t>
            </a:r>
            <a:r>
              <a:rPr lang="en-GB" sz="1800" dirty="0">
                <a:latin typeface="Open Sans" panose="020B0606030504020204" pitchFamily="34" charset="0"/>
                <a:ea typeface="Open Sans" panose="020B0606030504020204" pitchFamily="34" charset="0"/>
                <a:cs typeface="Open Sans" panose="020B0606030504020204" pitchFamily="34" charset="0"/>
              </a:rPr>
              <a:t>, 39(10), pp. 5850-5870. </a:t>
            </a:r>
            <a:r>
              <a:rPr lang="en-GB" sz="1800" dirty="0">
                <a:latin typeface="Open Sans" panose="020B0606030504020204" pitchFamily="34" charset="0"/>
                <a:ea typeface="Open Sans" panose="020B0606030504020204" pitchFamily="34" charset="0"/>
                <a:cs typeface="Open Sans" panose="020B0606030504020204" pitchFamily="34" charset="0"/>
                <a:hlinkClick r:id="rId2"/>
              </a:rPr>
              <a:t>https://doi.org/10.1016/j.enpol.2011.06.033</a:t>
            </a: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7884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396A-173A-4EAD-D25F-19259BC2C9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4F9FA4-9167-5309-26D4-B6466EBAAA6A}"/>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E4FB6077-3A21-A117-B7EC-AE2C328C95EE}"/>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dirty="0">
                <a:solidFill>
                  <a:schemeClr val="bg1"/>
                </a:solidFill>
                <a:effectLst/>
              </a:rPr>
              <a:t>FFRM</a:t>
            </a:r>
          </a:p>
        </p:txBody>
      </p:sp>
      <p:cxnSp>
        <p:nvCxnSpPr>
          <p:cNvPr id="8" name="Straight Connector 7">
            <a:extLst>
              <a:ext uri="{FF2B5EF4-FFF2-40B4-BE49-F238E27FC236}">
                <a16:creationId xmlns:a16="http://schemas.microsoft.com/office/drawing/2014/main" id="{0F5412E0-CCBE-A89C-227F-8A4C8283F085}"/>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B779EF-00C6-7ADE-FBAF-EA0D96F6D07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459910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8D2AC7-E1F4-9F74-F7D7-FA196E9AE543}"/>
              </a:ext>
            </a:extLst>
          </p:cNvPr>
          <p:cNvSpPr txBox="1"/>
          <p:nvPr/>
        </p:nvSpPr>
        <p:spPr>
          <a:xfrm>
            <a:off x="838200" y="1322229"/>
            <a:ext cx="10515600" cy="5170646"/>
          </a:xfrm>
          <a:prstGeom prst="rect">
            <a:avLst/>
          </a:prstGeom>
          <a:noFill/>
        </p:spPr>
        <p:txBody>
          <a:bodyPr wrap="square">
            <a:spAutoFit/>
          </a:bodyPr>
          <a:lstStyle/>
          <a:p>
            <a:pPr marL="342900" indent="-342900" algn="just"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Classical engineering planning models, like OSeMOSYS, are likely to underestimate the financing needs for the climate transition</a:t>
            </a:r>
          </a:p>
          <a:p>
            <a:pPr marL="342900" indent="-342900" algn="just" rtl="0" fontAlgn="base">
              <a:spcBef>
                <a:spcPts val="0"/>
              </a:spcBef>
              <a:spcAft>
                <a:spcPts val="0"/>
              </a:spcAft>
              <a:buFont typeface="Arial" panose="020B0604020202020204" pitchFamily="34" charset="0"/>
              <a:buChar char="•"/>
            </a:pPr>
            <a:endPar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just" rtl="0" fontAlgn="base">
              <a:spcBef>
                <a:spcPts val="0"/>
              </a:spcBef>
              <a:spcAft>
                <a:spcPts val="0"/>
              </a:spcAft>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This is because planning models produce scenarios where plants are shut down before the end of their useful life, without estimating necessary damages to asset owners.</a:t>
            </a:r>
            <a:endPar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just" rtl="0" fontAlgn="base">
              <a:spcBef>
                <a:spcPts val="0"/>
              </a:spcBef>
              <a:spcAft>
                <a:spcPts val="0"/>
              </a:spcAft>
              <a:buFont typeface="Arial" panose="020B0604020202020204" pitchFamily="34" charset="0"/>
              <a:buChar char="•"/>
            </a:pPr>
            <a:endPar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just"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practice, early shutdown of fossil fuel plants is necessary for decarbonisation and only possible if owners are financially compensated for foregone profits. </a:t>
            </a:r>
          </a:p>
          <a:p>
            <a:pPr marL="342900" indent="-342900" algn="just" rtl="0" fontAlgn="base">
              <a:spcBef>
                <a:spcPts val="0"/>
              </a:spcBef>
              <a:spcAft>
                <a:spcPts val="0"/>
              </a:spcAft>
              <a:buFont typeface="Arial" panose="020B0604020202020204" pitchFamily="34" charset="0"/>
              <a:buChar char="•"/>
            </a:pPr>
            <a:endPar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sz="2200" dirty="0">
                <a:effectLst/>
                <a:latin typeface="Open Sans" panose="020B0606030504020204" pitchFamily="34" charset="0"/>
                <a:ea typeface="Open Sans" panose="020B0606030504020204" pitchFamily="34" charset="0"/>
                <a:cs typeface="Open Sans" panose="020B0606030504020204" pitchFamily="34" charset="0"/>
              </a:rPr>
              <a:t>Most of the plants operate under long-term financial contracts (e.g., PPAs), with guaranteed returns for up to 25 years. These agreements often set compensation levels significantly higher than stranded capital costs or economic compensation levels. </a:t>
            </a:r>
          </a:p>
        </p:txBody>
      </p:sp>
      <p:sp>
        <p:nvSpPr>
          <p:cNvPr id="3" name="Title 3">
            <a:extLst>
              <a:ext uri="{FF2B5EF4-FFF2-40B4-BE49-F238E27FC236}">
                <a16:creationId xmlns:a16="http://schemas.microsoft.com/office/drawing/2014/main" id="{A45BCE4E-E383-740E-4A36-E989C1B7B69A}"/>
              </a:ext>
            </a:extLst>
          </p:cNvPr>
          <p:cNvSpPr txBox="1">
            <a:spLocks/>
          </p:cNvSpPr>
          <p:nvPr/>
        </p:nvSpPr>
        <p:spPr>
          <a:xfrm>
            <a:off x="838200" y="365125"/>
            <a:ext cx="10515600" cy="1134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3200" dirty="0">
                <a:solidFill>
                  <a:srgbClr val="C00000"/>
                </a:solidFill>
                <a:latin typeface="Open Sans" panose="020B0606030504020204" pitchFamily="34" charset="0"/>
                <a:cs typeface="Open Sans" panose="020B0606030504020204" pitchFamily="34" charset="0"/>
              </a:rPr>
              <a:t>Why do we need a plant retirement model?</a:t>
            </a:r>
            <a:endParaRPr lang="en-GB" dirty="0"/>
          </a:p>
        </p:txBody>
      </p:sp>
      <p:pic>
        <p:nvPicPr>
          <p:cNvPr id="2" name="Slide 22">
            <a:hlinkClick r:id="" action="ppaction://media"/>
            <a:extLst>
              <a:ext uri="{FF2B5EF4-FFF2-40B4-BE49-F238E27FC236}">
                <a16:creationId xmlns:a16="http://schemas.microsoft.com/office/drawing/2014/main" id="{2759221F-3F17-344E-5149-9FF2CD37489B}"/>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535771"/>
            <a:ext cx="812800" cy="812800"/>
          </a:xfrm>
          <a:prstGeom prst="rect">
            <a:avLst/>
          </a:prstGeom>
        </p:spPr>
      </p:pic>
    </p:spTree>
    <p:extLst>
      <p:ext uri="{BB962C8B-B14F-4D97-AF65-F5344CB8AC3E}">
        <p14:creationId xmlns:p14="http://schemas.microsoft.com/office/powerpoint/2010/main" val="37177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8D2AC7-E1F4-9F74-F7D7-FA196E9AE543}"/>
              </a:ext>
            </a:extLst>
          </p:cNvPr>
          <p:cNvSpPr txBox="1"/>
          <p:nvPr/>
        </p:nvSpPr>
        <p:spPr>
          <a:xfrm>
            <a:off x="838200" y="1264149"/>
            <a:ext cx="10515600" cy="5170646"/>
          </a:xfrm>
          <a:prstGeom prst="rect">
            <a:avLst/>
          </a:prstGeom>
          <a:noFill/>
        </p:spPr>
        <p:txBody>
          <a:bodyPr wrap="square">
            <a:spAutoFit/>
          </a:bodyPr>
          <a:lstStyle/>
          <a:p>
            <a:pPr marL="342900" indent="-342900" algn="just"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Tools such as the World Bank’s Fossil Fuel Retirement Model can be used to estimate the magnitude of the requisite compensation based on several basic input parameters, such as the age and cost structure of the plant and the associated power purchase arrangements.</a:t>
            </a:r>
          </a:p>
          <a:p>
            <a:pPr marL="342900" indent="-342900" algn="just" rtl="0" fontAlgn="base">
              <a:spcBef>
                <a:spcPts val="0"/>
              </a:spcBef>
              <a:spcAft>
                <a:spcPts val="0"/>
              </a:spcAft>
              <a:buFont typeface="Arial" panose="020B0604020202020204" pitchFamily="34" charset="0"/>
              <a:buChar char="•"/>
            </a:pPr>
            <a:endParaRPr lang="en-GB"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just" rtl="0" fontAlgn="base">
              <a:spcBef>
                <a:spcPts val="0"/>
              </a:spcBef>
              <a:spcAft>
                <a:spcPts val="0"/>
              </a:spcAft>
              <a:buFont typeface="Arial" panose="020B0604020202020204" pitchFamily="34" charset="0"/>
              <a:buChar char="•"/>
            </a:pPr>
            <a:r>
              <a:rPr lang="en-GB"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model is designed to complement more detailed long-term planning models such as OSeMOSYS.</a:t>
            </a:r>
          </a:p>
          <a:p>
            <a:pPr algn="just" fontAlgn="base"/>
            <a:endParaRPr lang="en-GB" sz="220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just" fontAlgn="base">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Retirements are determined by both the age and cost of stations, with fixed costs being the primary factor in the PPA regime, while variable costs drive decisions in the market price regime.</a:t>
            </a:r>
          </a:p>
          <a:p>
            <a:pPr marL="342900" indent="-342900" algn="just" fontAlgn="base">
              <a:buFont typeface="Arial" panose="020B0604020202020204" pitchFamily="34" charset="0"/>
              <a:buChar cha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fontAlgn="base">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It is important to note that t</a:t>
            </a:r>
            <a:r>
              <a:rPr lang="en-GB" sz="2200" dirty="0">
                <a:effectLst/>
                <a:latin typeface="Open Sans" panose="020B0606030504020204" pitchFamily="34" charset="0"/>
                <a:ea typeface="Open Sans" panose="020B0606030504020204" pitchFamily="34" charset="0"/>
                <a:cs typeface="Open Sans" panose="020B0606030504020204" pitchFamily="34" charset="0"/>
              </a:rPr>
              <a:t>here are substantial social and environmental issues to consider, including both direct and indirect job losses </a:t>
            </a:r>
          </a:p>
          <a:p>
            <a:pPr algn="just" fontAlgn="base"/>
            <a:r>
              <a:rPr lang="en-GB" sz="2200" dirty="0">
                <a:effectLst/>
                <a:latin typeface="Open Sans" panose="020B0606030504020204" pitchFamily="34" charset="0"/>
                <a:ea typeface="Open Sans" panose="020B0606030504020204" pitchFamily="34" charset="0"/>
                <a:cs typeface="Open Sans" panose="020B0606030504020204" pitchFamily="34" charset="0"/>
              </a:rPr>
              <a:t>     which are not factored into this model.</a:t>
            </a:r>
          </a:p>
        </p:txBody>
      </p:sp>
      <p:sp>
        <p:nvSpPr>
          <p:cNvPr id="3" name="Title 3">
            <a:extLst>
              <a:ext uri="{FF2B5EF4-FFF2-40B4-BE49-F238E27FC236}">
                <a16:creationId xmlns:a16="http://schemas.microsoft.com/office/drawing/2014/main" id="{D883637D-8BC2-936A-60EE-60B77399BEFA}"/>
              </a:ext>
            </a:extLst>
          </p:cNvPr>
          <p:cNvSpPr txBox="1">
            <a:spLocks/>
          </p:cNvSpPr>
          <p:nvPr/>
        </p:nvSpPr>
        <p:spPr>
          <a:xfrm>
            <a:off x="838200" y="365125"/>
            <a:ext cx="10515600" cy="1134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3200" dirty="0">
                <a:solidFill>
                  <a:srgbClr val="C00000"/>
                </a:solidFill>
                <a:latin typeface="Open Sans" panose="020B0606030504020204" pitchFamily="34" charset="0"/>
                <a:cs typeface="Open Sans" panose="020B0606030504020204" pitchFamily="34" charset="0"/>
              </a:rPr>
              <a:t>Fossil Fuel Retirement Model (FFRM)</a:t>
            </a:r>
            <a:endParaRPr lang="en-GB" dirty="0"/>
          </a:p>
        </p:txBody>
      </p:sp>
      <p:pic>
        <p:nvPicPr>
          <p:cNvPr id="2" name="Slide 23">
            <a:hlinkClick r:id="" action="ppaction://media"/>
            <a:extLst>
              <a:ext uri="{FF2B5EF4-FFF2-40B4-BE49-F238E27FC236}">
                <a16:creationId xmlns:a16="http://schemas.microsoft.com/office/drawing/2014/main" id="{9A87B5FF-9090-D26D-438E-522832FD6320}"/>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680075"/>
            <a:ext cx="812800" cy="812800"/>
          </a:xfrm>
          <a:prstGeom prst="rect">
            <a:avLst/>
          </a:prstGeom>
        </p:spPr>
      </p:pic>
    </p:spTree>
    <p:extLst>
      <p:ext uri="{BB962C8B-B14F-4D97-AF65-F5344CB8AC3E}">
        <p14:creationId xmlns:p14="http://schemas.microsoft.com/office/powerpoint/2010/main" val="32403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2B32-9F18-AAD3-A6C6-026C18178AD3}"/>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Objecti</a:t>
            </a:r>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ve Function</a:t>
            </a:r>
            <a:endParaRPr lang="en-GB" dirty="0"/>
          </a:p>
        </p:txBody>
      </p:sp>
      <p:sp>
        <p:nvSpPr>
          <p:cNvPr id="3" name="Text Placeholder 2">
            <a:extLst>
              <a:ext uri="{FF2B5EF4-FFF2-40B4-BE49-F238E27FC236}">
                <a16:creationId xmlns:a16="http://schemas.microsoft.com/office/drawing/2014/main" id="{928D5D6E-209A-8C07-F0A7-9B76A6C65AE7}"/>
              </a:ext>
            </a:extLst>
          </p:cNvPr>
          <p:cNvSpPr>
            <a:spLocks noGrp="1"/>
          </p:cNvSpPr>
          <p:nvPr>
            <p:ph type="body" idx="1"/>
          </p:nvPr>
        </p:nvSpPr>
        <p:spPr>
          <a:xfrm>
            <a:off x="439387" y="1253331"/>
            <a:ext cx="11281558" cy="4351338"/>
          </a:xfrm>
        </p:spPr>
        <p:txBody>
          <a:bodyPr>
            <a:noAutofit/>
          </a:bodyPr>
          <a:lstStyle/>
          <a:p>
            <a:pPr algn="l" rtl="0">
              <a:lnSpc>
                <a:spcPct val="100000"/>
              </a:lnSpc>
              <a:spcBef>
                <a:spcPts val="0"/>
              </a:spcBef>
              <a:spcAft>
                <a:spcPts val="0"/>
              </a:spcAft>
            </a:pP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objective function of the model is set as maximisation of the net revenue at the fleet, based on either: </a:t>
            </a:r>
          </a:p>
          <a:p>
            <a:pPr algn="l" rtl="0">
              <a:lnSpc>
                <a:spcPct val="100000"/>
              </a:lnSpc>
              <a:spcBef>
                <a:spcPts val="0"/>
              </a:spcBef>
              <a:spcAft>
                <a:spcPts val="0"/>
              </a:spcAft>
            </a:pPr>
            <a:endParaRPr lang="en-GB"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rtl="0" fontAlgn="base">
              <a:lnSpc>
                <a:spcPct val="100000"/>
              </a:lnSpc>
              <a:spcBef>
                <a:spcPts val="0"/>
              </a:spcBef>
              <a:spcAft>
                <a:spcPts val="0"/>
              </a:spcAft>
              <a:buFont typeface="+mj-lt"/>
              <a:buAutoNum type="arabicPeriod"/>
            </a:pPr>
            <a:r>
              <a:rPr lang="en-GB" sz="22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Financial analysis </a:t>
            </a: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of Power Purchase Agreements (</a:t>
            </a:r>
            <a:r>
              <a:rPr lang="en-GB" sz="22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PPAs</a:t>
            </a: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where these are in place with known contractual terms, </a:t>
            </a:r>
            <a:endParaRPr lang="en-GB"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rtl="0" fontAlgn="base">
              <a:lnSpc>
                <a:spcPct val="100000"/>
              </a:lnSpc>
              <a:spcBef>
                <a:spcPts val="0"/>
              </a:spcBef>
              <a:spcAft>
                <a:spcPts val="0"/>
              </a:spcAft>
              <a:buFont typeface="+mj-lt"/>
              <a:buAutoNum type="arabicPeriod"/>
            </a:pP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Or </a:t>
            </a:r>
            <a:r>
              <a:rPr lang="en-GB" sz="22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economic optimization </a:t>
            </a: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of the </a:t>
            </a:r>
            <a:r>
              <a:rPr lang="en-GB" sz="22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market price</a:t>
            </a:r>
            <a:r>
              <a:rPr lang="en-GB" sz="22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where marginal costs derived from a least-cost planning model are used</a:t>
            </a:r>
          </a:p>
          <a:p>
            <a:pPr marL="0" indent="0" algn="just" rtl="0" fontAlgn="base">
              <a:lnSpc>
                <a:spcPct val="100000"/>
              </a:lnSpc>
              <a:spcBef>
                <a:spcPts val="0"/>
              </a:spcBef>
              <a:spcAft>
                <a:spcPts val="0"/>
              </a:spcAft>
              <a:buNone/>
            </a:pPr>
            <a:endParaRPr lang="en-GB"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GB" sz="2200" dirty="0">
                <a:effectLst/>
                <a:latin typeface="Open Sans" panose="020B0606030504020204" pitchFamily="34" charset="0"/>
                <a:ea typeface="Open Sans" panose="020B0606030504020204" pitchFamily="34" charset="0"/>
                <a:cs typeface="Open Sans" panose="020B0606030504020204" pitchFamily="34" charset="0"/>
              </a:rPr>
              <a:t>The difference in </a:t>
            </a:r>
            <a:r>
              <a:rPr lang="en-GB" sz="2200" b="1" dirty="0">
                <a:effectLst/>
                <a:latin typeface="Open Sans" panose="020B0606030504020204" pitchFamily="34" charset="0"/>
                <a:ea typeface="Open Sans" panose="020B0606030504020204" pitchFamily="34" charset="0"/>
                <a:cs typeface="Open Sans" panose="020B0606030504020204" pitchFamily="34" charset="0"/>
              </a:rPr>
              <a:t>net revenue</a:t>
            </a:r>
            <a:r>
              <a:rPr lang="en-GB" sz="2200" b="1" dirty="0">
                <a:latin typeface="Open Sans" panose="020B0606030504020204" pitchFamily="34" charset="0"/>
                <a:ea typeface="Open Sans" panose="020B0606030504020204" pitchFamily="34" charset="0"/>
                <a:cs typeface="Open Sans" panose="020B0606030504020204" pitchFamily="34" charset="0"/>
              </a:rPr>
              <a:t> </a:t>
            </a:r>
            <a:r>
              <a:rPr lang="en-GB" sz="2200" dirty="0">
                <a:effectLst/>
                <a:latin typeface="Open Sans" panose="020B0606030504020204" pitchFamily="34" charset="0"/>
                <a:ea typeface="Open Sans" panose="020B0606030504020204" pitchFamily="34" charset="0"/>
                <a:cs typeface="Open Sans" panose="020B0606030504020204" pitchFamily="34" charset="0"/>
              </a:rPr>
              <a:t>between the BAU and a decarbonization scenario is used as a measure of</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effectLst/>
                <a:latin typeface="Open Sans" panose="020B0606030504020204" pitchFamily="34" charset="0"/>
                <a:ea typeface="Open Sans" panose="020B0606030504020204" pitchFamily="34" charset="0"/>
                <a:cs typeface="Open Sans" panose="020B0606030504020204" pitchFamily="34" charset="0"/>
              </a:rPr>
              <a:t>forgone revenue</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GB" sz="2200" dirty="0">
                <a:latin typeface="Open Sans" panose="020B0606030504020204" pitchFamily="34" charset="0"/>
                <a:ea typeface="Open Sans" panose="020B0606030504020204" pitchFamily="34" charset="0"/>
                <a:cs typeface="Open Sans" panose="020B0606030504020204" pitchFamily="34" charset="0"/>
              </a:rPr>
              <a:t>In simple terms, under a Market-based regime where generators compete solely on cost, disregarding obligations or fixed costs from the PPA regime, a substantial portion of the coal fleet would become unprofitable. Consequently, compensation requirements would decrease by at least half, even under the most stringent AD scenario.</a:t>
            </a:r>
          </a:p>
        </p:txBody>
      </p:sp>
      <p:pic>
        <p:nvPicPr>
          <p:cNvPr id="4" name="Slide 24">
            <a:hlinkClick r:id="" action="ppaction://media"/>
            <a:extLst>
              <a:ext uri="{FF2B5EF4-FFF2-40B4-BE49-F238E27FC236}">
                <a16:creationId xmlns:a16="http://schemas.microsoft.com/office/drawing/2014/main" id="{33C8391B-97EE-2F1D-A4CB-4090FCA5F26D}"/>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08145" y="119325"/>
            <a:ext cx="812800" cy="812800"/>
          </a:xfrm>
          <a:prstGeom prst="rect">
            <a:avLst/>
          </a:prstGeom>
        </p:spPr>
      </p:pic>
    </p:spTree>
    <p:extLst>
      <p:ext uri="{BB962C8B-B14F-4D97-AF65-F5344CB8AC3E}">
        <p14:creationId xmlns:p14="http://schemas.microsoft.com/office/powerpoint/2010/main" val="232245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DB7644-892D-E3A9-B1CE-25812C7070BD}"/>
              </a:ext>
            </a:extLst>
          </p:cNvPr>
          <p:cNvSpPr txBox="1"/>
          <p:nvPr/>
        </p:nvSpPr>
        <p:spPr>
          <a:xfrm>
            <a:off x="838196" y="1209754"/>
            <a:ext cx="10515600"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t>The findings include plant retirement schedules and discounted net revenue under both the PPA and Market regimes across scenarios such as least cost and net zero. </a:t>
            </a:r>
          </a:p>
          <a:p>
            <a:pPr marL="342900" indent="-342900">
              <a:buFont typeface="Arial" panose="020B0604020202020204" pitchFamily="34" charset="0"/>
              <a:buChar char="•"/>
            </a:pPr>
            <a:r>
              <a:rPr lang="en-GB" sz="2400" dirty="0"/>
              <a:t>As previously noted, the main gauge of stranded costs for each decarbonization scenario is calculated relative to the baseline or least cost, representing the reduction in discounted revenue.</a:t>
            </a:r>
          </a:p>
        </p:txBody>
      </p:sp>
      <p:sp>
        <p:nvSpPr>
          <p:cNvPr id="6" name="Title 1">
            <a:extLst>
              <a:ext uri="{FF2B5EF4-FFF2-40B4-BE49-F238E27FC236}">
                <a16:creationId xmlns:a16="http://schemas.microsoft.com/office/drawing/2014/main" id="{C753A0D6-B102-583E-9B11-7F67DA53D0BC}"/>
              </a:ext>
            </a:extLst>
          </p:cNvPr>
          <p:cNvSpPr txBox="1">
            <a:spLocks/>
          </p:cNvSpPr>
          <p:nvPr/>
        </p:nvSpPr>
        <p:spPr>
          <a:xfrm>
            <a:off x="838200" y="365125"/>
            <a:ext cx="10515600" cy="1134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3200" dirty="0">
                <a:solidFill>
                  <a:srgbClr val="C00000"/>
                </a:solidFill>
                <a:latin typeface="Open Sans" panose="020B0606030504020204" pitchFamily="34" charset="0"/>
                <a:cs typeface="Open Sans" panose="020B0606030504020204" pitchFamily="34" charset="0"/>
              </a:rPr>
              <a:t>FFRM Results</a:t>
            </a:r>
            <a:endParaRPr lang="en-GB" dirty="0"/>
          </a:p>
        </p:txBody>
      </p:sp>
      <p:graphicFrame>
        <p:nvGraphicFramePr>
          <p:cNvPr id="7" name="Table 6">
            <a:extLst>
              <a:ext uri="{FF2B5EF4-FFF2-40B4-BE49-F238E27FC236}">
                <a16:creationId xmlns:a16="http://schemas.microsoft.com/office/drawing/2014/main" id="{90360FB3-18C9-CAC7-C0F8-A7C3E912EEBA}"/>
              </a:ext>
            </a:extLst>
          </p:cNvPr>
          <p:cNvGraphicFramePr>
            <a:graphicFrameLocks noGrp="1"/>
          </p:cNvGraphicFramePr>
          <p:nvPr>
            <p:extLst>
              <p:ext uri="{D42A27DB-BD31-4B8C-83A1-F6EECF244321}">
                <p14:modId xmlns:p14="http://schemas.microsoft.com/office/powerpoint/2010/main" val="2705558623"/>
              </p:ext>
            </p:extLst>
          </p:nvPr>
        </p:nvGraphicFramePr>
        <p:xfrm>
          <a:off x="838196" y="3774951"/>
          <a:ext cx="10515600" cy="1493520"/>
        </p:xfrm>
        <a:graphic>
          <a:graphicData uri="http://schemas.openxmlformats.org/drawingml/2006/table">
            <a:tbl>
              <a:tblPr firstRow="1" bandRow="1">
                <a:tableStyleId>{1E171933-4619-4E11-9A3F-F7608DF75F80}</a:tableStyleId>
              </a:tblPr>
              <a:tblGrid>
                <a:gridCol w="4008122">
                  <a:extLst>
                    <a:ext uri="{9D8B030D-6E8A-4147-A177-3AD203B41FA5}">
                      <a16:colId xmlns:a16="http://schemas.microsoft.com/office/drawing/2014/main" val="899933098"/>
                    </a:ext>
                  </a:extLst>
                </a:gridCol>
                <a:gridCol w="3438144">
                  <a:extLst>
                    <a:ext uri="{9D8B030D-6E8A-4147-A177-3AD203B41FA5}">
                      <a16:colId xmlns:a16="http://schemas.microsoft.com/office/drawing/2014/main" val="3814698203"/>
                    </a:ext>
                  </a:extLst>
                </a:gridCol>
                <a:gridCol w="3069334">
                  <a:extLst>
                    <a:ext uri="{9D8B030D-6E8A-4147-A177-3AD203B41FA5}">
                      <a16:colId xmlns:a16="http://schemas.microsoft.com/office/drawing/2014/main" val="3455690573"/>
                    </a:ext>
                  </a:extLst>
                </a:gridCol>
              </a:tblGrid>
              <a:tr h="370840">
                <a:tc>
                  <a:txBody>
                    <a:bodyPr/>
                    <a:lstStyle/>
                    <a:p>
                      <a:pPr algn="l"/>
                      <a:endParaRPr lang="en-GB" sz="2000"/>
                    </a:p>
                  </a:txBody>
                  <a:tcPr anchor="ctr"/>
                </a:tc>
                <a:tc>
                  <a:txBody>
                    <a:bodyPr/>
                    <a:lstStyle/>
                    <a:p>
                      <a:pPr algn="l"/>
                      <a:r>
                        <a:rPr lang="en-GB" sz="2000" dirty="0"/>
                        <a:t>Scenario 1 (Least Cost)</a:t>
                      </a:r>
                    </a:p>
                  </a:txBody>
                  <a:tcPr anchor="ctr"/>
                </a:tc>
                <a:tc>
                  <a:txBody>
                    <a:bodyPr/>
                    <a:lstStyle/>
                    <a:p>
                      <a:pPr algn="l"/>
                      <a:r>
                        <a:rPr lang="en-GB" sz="2000" dirty="0"/>
                        <a:t>Scenario 2 (Net Zero)</a:t>
                      </a:r>
                    </a:p>
                  </a:txBody>
                  <a:tcPr anchor="ctr"/>
                </a:tc>
                <a:extLst>
                  <a:ext uri="{0D108BD9-81ED-4DB2-BD59-A6C34878D82A}">
                    <a16:rowId xmlns:a16="http://schemas.microsoft.com/office/drawing/2014/main" val="4155467411"/>
                  </a:ext>
                </a:extLst>
              </a:tr>
              <a:tr h="370840">
                <a:tc>
                  <a:txBody>
                    <a:bodyPr/>
                    <a:lstStyle/>
                    <a:p>
                      <a:pPr algn="l"/>
                      <a:r>
                        <a:rPr lang="en-GB" sz="2000" dirty="0"/>
                        <a:t>Total Revenue (Billion US$)</a:t>
                      </a:r>
                    </a:p>
                  </a:txBody>
                  <a:tcPr anchor="ctr"/>
                </a:tc>
                <a:tc>
                  <a:txBody>
                    <a:bodyPr/>
                    <a:lstStyle/>
                    <a:p>
                      <a:pPr algn="ctr"/>
                      <a:r>
                        <a:rPr lang="en-GB" sz="2000" dirty="0"/>
                        <a:t>207</a:t>
                      </a:r>
                    </a:p>
                  </a:txBody>
                  <a:tcPr anchor="ctr"/>
                </a:tc>
                <a:tc>
                  <a:txBody>
                    <a:bodyPr/>
                    <a:lstStyle/>
                    <a:p>
                      <a:pPr algn="ctr"/>
                      <a:r>
                        <a:rPr lang="en-GB" sz="2000" dirty="0"/>
                        <a:t>126</a:t>
                      </a:r>
                    </a:p>
                  </a:txBody>
                  <a:tcPr anchor="ctr"/>
                </a:tc>
                <a:extLst>
                  <a:ext uri="{0D108BD9-81ED-4DB2-BD59-A6C34878D82A}">
                    <a16:rowId xmlns:a16="http://schemas.microsoft.com/office/drawing/2014/main" val="4054661797"/>
                  </a:ext>
                </a:extLst>
              </a:tr>
              <a:tr h="370840">
                <a:tc>
                  <a:txBody>
                    <a:bodyPr/>
                    <a:lstStyle/>
                    <a:p>
                      <a:pPr algn="l"/>
                      <a:r>
                        <a:rPr lang="en-GB" sz="2000" dirty="0"/>
                        <a:t>Stranded Cost Compensation (Billion US$)</a:t>
                      </a:r>
                    </a:p>
                  </a:txBody>
                  <a:tcPr anchor="ctr"/>
                </a:tc>
                <a:tc>
                  <a:txBody>
                    <a:bodyPr/>
                    <a:lstStyle/>
                    <a:p>
                      <a:pPr algn="ctr"/>
                      <a:r>
                        <a:rPr lang="en-GB" sz="2000" dirty="0"/>
                        <a:t>-</a:t>
                      </a:r>
                    </a:p>
                  </a:txBody>
                  <a:tcPr anchor="ctr"/>
                </a:tc>
                <a:tc>
                  <a:txBody>
                    <a:bodyPr/>
                    <a:lstStyle/>
                    <a:p>
                      <a:pPr algn="ctr"/>
                      <a:r>
                        <a:rPr lang="en-GB" sz="2000" dirty="0"/>
                        <a:t>81</a:t>
                      </a:r>
                    </a:p>
                  </a:txBody>
                  <a:tcPr anchor="ctr"/>
                </a:tc>
                <a:extLst>
                  <a:ext uri="{0D108BD9-81ED-4DB2-BD59-A6C34878D82A}">
                    <a16:rowId xmlns:a16="http://schemas.microsoft.com/office/drawing/2014/main" val="1794739526"/>
                  </a:ext>
                </a:extLst>
              </a:tr>
            </a:tbl>
          </a:graphicData>
        </a:graphic>
      </p:graphicFrame>
      <p:sp>
        <p:nvSpPr>
          <p:cNvPr id="8" name="Rectangle 7">
            <a:extLst>
              <a:ext uri="{FF2B5EF4-FFF2-40B4-BE49-F238E27FC236}">
                <a16:creationId xmlns:a16="http://schemas.microsoft.com/office/drawing/2014/main" id="{5B4E2D42-6AC1-98FE-EC93-0BD1DAC645FF}"/>
              </a:ext>
            </a:extLst>
          </p:cNvPr>
          <p:cNvSpPr/>
          <p:nvPr/>
        </p:nvSpPr>
        <p:spPr>
          <a:xfrm>
            <a:off x="9029239" y="4618891"/>
            <a:ext cx="1530953" cy="48924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F412F8E-C3B6-6664-C62E-AB89FD14196B}"/>
              </a:ext>
            </a:extLst>
          </p:cNvPr>
          <p:cNvSpPr txBox="1"/>
          <p:nvPr/>
        </p:nvSpPr>
        <p:spPr>
          <a:xfrm>
            <a:off x="838200" y="5723583"/>
            <a:ext cx="10515600" cy="830997"/>
          </a:xfrm>
          <a:prstGeom prst="rect">
            <a:avLst/>
          </a:prstGeom>
          <a:noFill/>
        </p:spPr>
        <p:txBody>
          <a:bodyPr wrap="square" rtlCol="0">
            <a:spAutoFit/>
          </a:bodyPr>
          <a:lstStyle/>
          <a:p>
            <a:r>
              <a:rPr lang="en-GB" sz="2400" dirty="0"/>
              <a:t>In this instance, the total cost requiring compensation for prematurely retiring plants amounts to</a:t>
            </a:r>
            <a:r>
              <a:rPr lang="en-GB" sz="2400" b="1" dirty="0"/>
              <a:t> $81 billion USD</a:t>
            </a:r>
            <a:r>
              <a:rPr lang="en-GB" sz="2400" dirty="0"/>
              <a:t>.</a:t>
            </a:r>
          </a:p>
        </p:txBody>
      </p:sp>
      <p:pic>
        <p:nvPicPr>
          <p:cNvPr id="2" name="Slide 25">
            <a:hlinkClick r:id="" action="ppaction://media"/>
            <a:extLst>
              <a:ext uri="{FF2B5EF4-FFF2-40B4-BE49-F238E27FC236}">
                <a16:creationId xmlns:a16="http://schemas.microsoft.com/office/drawing/2014/main" id="{DEECF5EA-179C-5030-8EC6-20D355EFDDDF}"/>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396" y="5648246"/>
            <a:ext cx="812800" cy="812800"/>
          </a:xfrm>
          <a:prstGeom prst="rect">
            <a:avLst/>
          </a:prstGeom>
        </p:spPr>
      </p:pic>
    </p:spTree>
    <p:extLst>
      <p:ext uri="{BB962C8B-B14F-4D97-AF65-F5344CB8AC3E}">
        <p14:creationId xmlns:p14="http://schemas.microsoft.com/office/powerpoint/2010/main" val="20311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699E4B2-63B6-089C-16C1-02D27F801B50}"/>
              </a:ext>
            </a:extLst>
          </p:cNvPr>
          <p:cNvSpPr txBox="1"/>
          <p:nvPr/>
        </p:nvSpPr>
        <p:spPr>
          <a:xfrm>
            <a:off x="381378" y="6291620"/>
            <a:ext cx="4123245" cy="307777"/>
          </a:xfrm>
          <a:prstGeom prst="rect">
            <a:avLst/>
          </a:prstGeom>
          <a:noFill/>
        </p:spPr>
        <p:txBody>
          <a:bodyPr wrap="none" rtlCol="0">
            <a:spAutoFit/>
          </a:bodyPr>
          <a:lstStyle/>
          <a:p>
            <a:r>
              <a:rPr lang="en-GB" dirty="0"/>
              <a:t>Figures from Suski, Hong and Chattopadhyay </a:t>
            </a:r>
            <a:r>
              <a:rPr lang="en-GB" b="1" dirty="0"/>
              <a:t>[6]</a:t>
            </a:r>
            <a:r>
              <a:rPr lang="en-GB" dirty="0"/>
              <a:t>.</a:t>
            </a:r>
          </a:p>
        </p:txBody>
      </p:sp>
      <p:sp>
        <p:nvSpPr>
          <p:cNvPr id="3" name="Title 3">
            <a:extLst>
              <a:ext uri="{FF2B5EF4-FFF2-40B4-BE49-F238E27FC236}">
                <a16:creationId xmlns:a16="http://schemas.microsoft.com/office/drawing/2014/main" id="{71EBC571-58C5-6DFC-98CA-64D12E272591}"/>
              </a:ext>
            </a:extLst>
          </p:cNvPr>
          <p:cNvSpPr txBox="1">
            <a:spLocks/>
          </p:cNvSpPr>
          <p:nvPr/>
        </p:nvSpPr>
        <p:spPr>
          <a:xfrm>
            <a:off x="838200" y="365125"/>
            <a:ext cx="10515600" cy="1134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3200" dirty="0">
                <a:solidFill>
                  <a:srgbClr val="C00000"/>
                </a:solidFill>
                <a:latin typeface="Open Sans" panose="020B0606030504020204" pitchFamily="34" charset="0"/>
                <a:cs typeface="Open Sans" panose="020B0606030504020204" pitchFamily="34" charset="0"/>
              </a:rPr>
              <a:t>FFRM Results</a:t>
            </a:r>
            <a:endParaRPr lang="en-GB" dirty="0"/>
          </a:p>
        </p:txBody>
      </p:sp>
      <p:sp>
        <p:nvSpPr>
          <p:cNvPr id="4" name="TextBox 3">
            <a:extLst>
              <a:ext uri="{FF2B5EF4-FFF2-40B4-BE49-F238E27FC236}">
                <a16:creationId xmlns:a16="http://schemas.microsoft.com/office/drawing/2014/main" id="{72C883E4-AAA5-1564-23DE-13EEB0B9F837}"/>
              </a:ext>
            </a:extLst>
          </p:cNvPr>
          <p:cNvSpPr txBox="1"/>
          <p:nvPr/>
        </p:nvSpPr>
        <p:spPr>
          <a:xfrm>
            <a:off x="782856" y="1451865"/>
            <a:ext cx="10748744" cy="830997"/>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These graphs present results from the FFRM, illustrating </a:t>
            </a:r>
            <a:r>
              <a:rPr lang="en-GB" sz="2400" b="1" dirty="0">
                <a:latin typeface="Open Sans" panose="020B0606030504020204" pitchFamily="34" charset="0"/>
                <a:ea typeface="Open Sans" panose="020B0606030504020204" pitchFamily="34" charset="0"/>
                <a:cs typeface="Open Sans" panose="020B0606030504020204" pitchFamily="34" charset="0"/>
              </a:rPr>
              <a:t>revenue losses </a:t>
            </a:r>
            <a:r>
              <a:rPr lang="en-GB" sz="2400" dirty="0">
                <a:latin typeface="Open Sans" panose="020B0606030504020204" pitchFamily="34" charset="0"/>
                <a:ea typeface="Open Sans" panose="020B0606030504020204" pitchFamily="34" charset="0"/>
                <a:cs typeface="Open Sans" panose="020B0606030504020204" pitchFamily="34" charset="0"/>
              </a:rPr>
              <a:t>across scenarios and the </a:t>
            </a:r>
            <a:r>
              <a:rPr lang="en-GB" sz="2400" b="1" dirty="0">
                <a:latin typeface="Open Sans" panose="020B0606030504020204" pitchFamily="34" charset="0"/>
                <a:ea typeface="Open Sans" panose="020B0606030504020204" pitchFamily="34" charset="0"/>
                <a:cs typeface="Open Sans" panose="020B0606030504020204" pitchFamily="34" charset="0"/>
              </a:rPr>
              <a:t>composition of stranded assets.</a:t>
            </a:r>
            <a:r>
              <a:rPr lang="en-GB" sz="2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5" name="Picture 4">
            <a:extLst>
              <a:ext uri="{FF2B5EF4-FFF2-40B4-BE49-F238E27FC236}">
                <a16:creationId xmlns:a16="http://schemas.microsoft.com/office/drawing/2014/main" id="{6FCA28A2-6037-C8B4-4CE7-D7F876DBD7F9}"/>
              </a:ext>
            </a:extLst>
          </p:cNvPr>
          <p:cNvPicPr>
            <a:picLocks noChangeAspect="1"/>
          </p:cNvPicPr>
          <p:nvPr/>
        </p:nvPicPr>
        <p:blipFill>
          <a:blip r:embed="rId5"/>
          <a:srcRect t="6089" b="71744"/>
          <a:stretch/>
        </p:blipFill>
        <p:spPr>
          <a:xfrm>
            <a:off x="-37595" y="2585865"/>
            <a:ext cx="12229595" cy="3617641"/>
          </a:xfrm>
          <a:prstGeom prst="rect">
            <a:avLst/>
          </a:prstGeom>
        </p:spPr>
      </p:pic>
      <p:pic>
        <p:nvPicPr>
          <p:cNvPr id="6" name="Slide 26">
            <a:hlinkClick r:id="" action="ppaction://media"/>
            <a:extLst>
              <a:ext uri="{FF2B5EF4-FFF2-40B4-BE49-F238E27FC236}">
                <a16:creationId xmlns:a16="http://schemas.microsoft.com/office/drawing/2014/main" id="{F2E88F4A-0A37-D53C-B168-A4DAE27F1EDA}"/>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47400" y="119325"/>
            <a:ext cx="812800" cy="812800"/>
          </a:xfrm>
          <a:prstGeom prst="rect">
            <a:avLst/>
          </a:prstGeom>
        </p:spPr>
      </p:pic>
    </p:spTree>
    <p:extLst>
      <p:ext uri="{BB962C8B-B14F-4D97-AF65-F5344CB8AC3E}">
        <p14:creationId xmlns:p14="http://schemas.microsoft.com/office/powerpoint/2010/main" val="295139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60A6A-4F16-4880-9797-A208CD95B58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2D16C20-0784-239A-C638-DFBA9CFA3D27}"/>
              </a:ext>
            </a:extLst>
          </p:cNvPr>
          <p:cNvSpPr>
            <a:spLocks noGrp="1"/>
          </p:cNvSpPr>
          <p:nvPr>
            <p:ph type="sldNum" idx="11"/>
          </p:nvPr>
        </p:nvSpPr>
        <p:spPr/>
        <p:txBody>
          <a:bodyPr/>
          <a:lstStyle/>
          <a:p>
            <a:fld id="{00000000-1234-1234-1234-123412341234}" type="slidenum">
              <a:rPr lang="sv-SE"/>
              <a:pPr/>
              <a:t>27</a:t>
            </a:fld>
            <a:endParaRPr lang="sv-SE"/>
          </a:p>
        </p:txBody>
      </p:sp>
      <p:sp>
        <p:nvSpPr>
          <p:cNvPr id="4" name="Title 3">
            <a:extLst>
              <a:ext uri="{FF2B5EF4-FFF2-40B4-BE49-F238E27FC236}">
                <a16:creationId xmlns:a16="http://schemas.microsoft.com/office/drawing/2014/main" id="{A29E74AA-242F-6002-7042-5D45006A72AC}"/>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Part 4: References</a:t>
            </a:r>
            <a:endParaRPr lang="en-GB" dirty="0"/>
          </a:p>
        </p:txBody>
      </p:sp>
      <p:sp>
        <p:nvSpPr>
          <p:cNvPr id="7" name="TextBox 6">
            <a:extLst>
              <a:ext uri="{FF2B5EF4-FFF2-40B4-BE49-F238E27FC236}">
                <a16:creationId xmlns:a16="http://schemas.microsoft.com/office/drawing/2014/main" id="{F9888172-0B5F-F809-F383-90799C7ABC8A}"/>
              </a:ext>
            </a:extLst>
          </p:cNvPr>
          <p:cNvSpPr txBox="1"/>
          <p:nvPr/>
        </p:nvSpPr>
        <p:spPr>
          <a:xfrm>
            <a:off x="644721" y="1183811"/>
            <a:ext cx="10926795" cy="1294522"/>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1800" b="1" dirty="0">
                <a:latin typeface="Open Sans" panose="020B0606030504020204" pitchFamily="34" charset="0"/>
                <a:ea typeface="Open Sans" panose="020B0606030504020204" pitchFamily="34" charset="0"/>
                <a:cs typeface="Open Sans" panose="020B0606030504020204" pitchFamily="34" charset="0"/>
              </a:rPr>
              <a:t>[6] </a:t>
            </a:r>
            <a:r>
              <a:rPr lang="en-GB" sz="1800" dirty="0">
                <a:latin typeface="Open Sans" panose="020B0606030504020204" pitchFamily="34" charset="0"/>
                <a:ea typeface="Open Sans" panose="020B0606030504020204" pitchFamily="34" charset="0"/>
                <a:cs typeface="Open Sans" panose="020B0606030504020204" pitchFamily="34" charset="0"/>
              </a:rPr>
              <a:t>Suski, A., Hong, L. and Chattopadhyay, D. (2022). </a:t>
            </a:r>
            <a:r>
              <a:rPr lang="en-GB" sz="1800" dirty="0" err="1">
                <a:latin typeface="Open Sans" panose="020B0606030504020204" pitchFamily="34" charset="0"/>
                <a:ea typeface="Open Sans" panose="020B0606030504020204" pitchFamily="34" charset="0"/>
                <a:cs typeface="Open Sans" panose="020B0606030504020204" pitchFamily="34" charset="0"/>
              </a:rPr>
              <a:t>Modeling</a:t>
            </a:r>
            <a:r>
              <a:rPr lang="en-GB" sz="1800" dirty="0">
                <a:latin typeface="Open Sans" panose="020B0606030504020204" pitchFamily="34" charset="0"/>
                <a:ea typeface="Open Sans" panose="020B0606030504020204" pitchFamily="34" charset="0"/>
                <a:cs typeface="Open Sans" panose="020B0606030504020204" pitchFamily="34" charset="0"/>
              </a:rPr>
              <a:t> coal plant stranded costs for decarbonization pathway analyses. </a:t>
            </a:r>
            <a:r>
              <a:rPr lang="en-GB" sz="1800" i="1" dirty="0">
                <a:latin typeface="Open Sans" panose="020B0606030504020204" pitchFamily="34" charset="0"/>
                <a:ea typeface="Open Sans" panose="020B0606030504020204" pitchFamily="34" charset="0"/>
                <a:cs typeface="Open Sans" panose="020B0606030504020204" pitchFamily="34" charset="0"/>
              </a:rPr>
              <a:t>Energy for Sustainable Development</a:t>
            </a:r>
            <a:r>
              <a:rPr lang="en-GB" sz="1800" dirty="0">
                <a:latin typeface="Open Sans" panose="020B0606030504020204" pitchFamily="34" charset="0"/>
                <a:ea typeface="Open Sans" panose="020B0606030504020204" pitchFamily="34" charset="0"/>
                <a:cs typeface="Open Sans" panose="020B0606030504020204" pitchFamily="34" charset="0"/>
              </a:rPr>
              <a:t>, 71, pp. 480-489. </a:t>
            </a:r>
            <a:r>
              <a:rPr lang="en-GB" sz="1800" dirty="0">
                <a:latin typeface="Open Sans" panose="020B0606030504020204" pitchFamily="34" charset="0"/>
                <a:ea typeface="Open Sans" panose="020B0606030504020204" pitchFamily="34" charset="0"/>
                <a:cs typeface="Open Sans" panose="020B0606030504020204" pitchFamily="34" charset="0"/>
                <a:hlinkClick r:id="rId2"/>
              </a:rPr>
              <a:t>https://doi.org/10.1016/j.esd.2022.10.020</a:t>
            </a: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6962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6" name="TextBox 5">
            <a:extLst>
              <a:ext uri="{FF2B5EF4-FFF2-40B4-BE49-F238E27FC236}">
                <a16:creationId xmlns:a16="http://schemas.microsoft.com/office/drawing/2014/main" id="{91F262F9-D155-A95F-D2D5-C78731185385}"/>
              </a:ext>
            </a:extLst>
          </p:cNvPr>
          <p:cNvSpPr txBox="1"/>
          <p:nvPr/>
        </p:nvSpPr>
        <p:spPr>
          <a:xfrm>
            <a:off x="9057663" y="2842070"/>
            <a:ext cx="2839844" cy="1015663"/>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Hannah Luscombe (hannah.luscombe@ouce.ox.ac.uk) William Collier (w.a.i.collier1@lboro.ac.uk)</a:t>
            </a:r>
            <a:endParaRPr lang="nn-NO" sz="1200" dirty="0">
              <a:solidFill>
                <a:schemeClr val="bg1"/>
              </a:solidFill>
            </a:endParaRPr>
          </a:p>
        </p:txBody>
      </p:sp>
    </p:spTree>
    <p:extLst>
      <p:ext uri="{BB962C8B-B14F-4D97-AF65-F5344CB8AC3E}">
        <p14:creationId xmlns:p14="http://schemas.microsoft.com/office/powerpoint/2010/main" val="296742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Learning Objectives</a:t>
            </a:r>
            <a:endParaRPr lang="en-GB" dirty="0"/>
          </a:p>
        </p:txBody>
      </p:sp>
      <p:sp>
        <p:nvSpPr>
          <p:cNvPr id="7" name="TextBox 6">
            <a:extLst>
              <a:ext uri="{FF2B5EF4-FFF2-40B4-BE49-F238E27FC236}">
                <a16:creationId xmlns:a16="http://schemas.microsoft.com/office/drawing/2014/main" id="{6FBAB3D7-5128-D539-FB43-CE506F2F306B}"/>
              </a:ext>
            </a:extLst>
          </p:cNvPr>
          <p:cNvSpPr txBox="1"/>
          <p:nvPr/>
        </p:nvSpPr>
        <p:spPr>
          <a:xfrm>
            <a:off x="632602" y="1427298"/>
            <a:ext cx="10926795" cy="4524315"/>
          </a:xfrm>
          <a:prstGeom prst="rect">
            <a:avLst/>
          </a:prstGeom>
          <a:solidFill>
            <a:schemeClr val="bg1"/>
          </a:solidFill>
        </p:spPr>
        <p:txBody>
          <a:bodyPr wrap="square" lIns="91440" tIns="45720" rIns="91440" bIns="45720" anchor="t">
            <a:spAutoFit/>
          </a:bodyPr>
          <a:lstStyle/>
          <a:p>
            <a:pPr marL="457200" indent="-4572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Define investment needs and Identify the key components of investment needs.</a:t>
            </a:r>
          </a:p>
          <a:p>
            <a:pPr marL="457200" indent="-4572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Understand the key factors affecting the magnitude of a country's investment needs. </a:t>
            </a:r>
          </a:p>
          <a:p>
            <a:pPr marL="457200" indent="-4572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Explain the purpose of comparing different scenarios in investment planning. </a:t>
            </a:r>
          </a:p>
          <a:p>
            <a:pPr marL="457200" indent="-4572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Describe the OSeMOSYS model and its role in financial planning and strategy. </a:t>
            </a:r>
          </a:p>
          <a:p>
            <a:pPr marL="457200" indent="-4572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Explain the limitations of OSeMOSYS and the need for additional models to assess investment needs comprehensively. </a:t>
            </a:r>
          </a:p>
          <a:p>
            <a:pPr marL="457200" indent="-4572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Define the fossil fuel retirement model and explain its purpose in investment analysis.</a:t>
            </a:r>
          </a:p>
        </p:txBody>
      </p:sp>
      <p:pic>
        <p:nvPicPr>
          <p:cNvPr id="11" name="ttsmaker-file-2025-1-30-14-17-41">
            <a:hlinkClick r:id="" action="ppaction://media"/>
            <a:extLst>
              <a:ext uri="{FF2B5EF4-FFF2-40B4-BE49-F238E27FC236}">
                <a16:creationId xmlns:a16="http://schemas.microsoft.com/office/drawing/2014/main" id="{5A1B5878-637E-C0E2-6CF4-3F6713C5CC7B}"/>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545213"/>
            <a:ext cx="812800" cy="812800"/>
          </a:xfrm>
          <a:prstGeom prst="rect">
            <a:avLst/>
          </a:prstGeom>
        </p:spPr>
      </p:pic>
    </p:spTree>
    <p:extLst>
      <p:ext uri="{BB962C8B-B14F-4D97-AF65-F5344CB8AC3E}">
        <p14:creationId xmlns:p14="http://schemas.microsoft.com/office/powerpoint/2010/main" val="424597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3D82D-51DE-D270-46E2-94A472F378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5B6EDCC-D37F-6C43-7AA0-5F00A95A8910}"/>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18CF9DCA-53BA-B6B0-5A70-840AE67485D9}"/>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dirty="0">
                <a:solidFill>
                  <a:schemeClr val="bg1"/>
                </a:solidFill>
                <a:effectLst/>
              </a:rPr>
              <a:t>What are investment needs?</a:t>
            </a:r>
          </a:p>
        </p:txBody>
      </p:sp>
      <p:cxnSp>
        <p:nvCxnSpPr>
          <p:cNvPr id="8" name="Straight Connector 7">
            <a:extLst>
              <a:ext uri="{FF2B5EF4-FFF2-40B4-BE49-F238E27FC236}">
                <a16:creationId xmlns:a16="http://schemas.microsoft.com/office/drawing/2014/main" id="{97330B42-FD17-D1A6-77C0-0987E08DE75E}"/>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0F6B3B5-8C7A-1DDD-427F-AC2F8865F594}"/>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dirty="0">
                <a:solidFill>
                  <a:schemeClr val="bg1"/>
                </a:solidFill>
                <a:effectLst/>
                <a:latin typeface="Arial Black"/>
                <a:cs typeface="Arial Black" panose="020B0604020202020204" pitchFamily="34" charset="0"/>
              </a:rPr>
              <a:t>Part 1</a:t>
            </a:r>
            <a:endParaRPr lang="en-GB" sz="2800" dirty="0">
              <a:solidFill>
                <a:schemeClr val="bg1"/>
              </a:solidFill>
            </a:endParaRPr>
          </a:p>
        </p:txBody>
      </p:sp>
    </p:spTree>
    <p:extLst>
      <p:ext uri="{BB962C8B-B14F-4D97-AF65-F5344CB8AC3E}">
        <p14:creationId xmlns:p14="http://schemas.microsoft.com/office/powerpoint/2010/main" val="261089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5</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What are Investment Needs?</a:t>
            </a:r>
            <a:endParaRPr lang="en-GB" dirty="0"/>
          </a:p>
        </p:txBody>
      </p:sp>
      <p:sp>
        <p:nvSpPr>
          <p:cNvPr id="7" name="TextBox 6">
            <a:extLst>
              <a:ext uri="{FF2B5EF4-FFF2-40B4-BE49-F238E27FC236}">
                <a16:creationId xmlns:a16="http://schemas.microsoft.com/office/drawing/2014/main" id="{CD5483D5-3F86-6D24-ABF3-0F560449B3A5}"/>
              </a:ext>
            </a:extLst>
          </p:cNvPr>
          <p:cNvSpPr txBox="1"/>
          <p:nvPr/>
        </p:nvSpPr>
        <p:spPr>
          <a:xfrm>
            <a:off x="632602" y="1499125"/>
            <a:ext cx="10926795" cy="4154984"/>
          </a:xfrm>
          <a:prstGeom prst="rect">
            <a:avLst/>
          </a:prstGeom>
          <a:solidFill>
            <a:schemeClr val="bg1"/>
          </a:solidFill>
        </p:spPr>
        <p:txBody>
          <a:bodyPr wrap="square" lIns="91440" tIns="45720" rIns="91440" bIns="45720" anchor="t">
            <a:spAutoFit/>
          </a:bodyPr>
          <a:lstStyle/>
          <a:p>
            <a:r>
              <a:rPr lang="en-GB" sz="2400" b="1" dirty="0">
                <a:latin typeface="Open Sans" panose="020B0606030504020204" pitchFamily="34" charset="0"/>
                <a:ea typeface="Open Sans" panose="020B0606030504020204" pitchFamily="34" charset="0"/>
                <a:cs typeface="Open Sans" panose="020B0606030504020204" pitchFamily="34" charset="0"/>
              </a:rPr>
              <a:t>Definition</a:t>
            </a:r>
            <a:r>
              <a:rPr lang="en-GB" sz="2400" dirty="0">
                <a:latin typeface="Open Sans" panose="020B0606030504020204" pitchFamily="34" charset="0"/>
                <a:ea typeface="Open Sans" panose="020B0606030504020204" pitchFamily="34" charset="0"/>
                <a:cs typeface="Open Sans" panose="020B0606030504020204" pitchFamily="34" charset="0"/>
              </a:rPr>
              <a:t>: Investment needs, also known as capital costs, refer to the upfront expenses required to develop or implement an energy project.</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These costs are incurred before the revenue-generating phase of the project.</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They cover physical assets, infrastructure, and project development efforts.</a:t>
            </a:r>
          </a:p>
          <a:p>
            <a:endParaRPr lang="en-GB" sz="2400" b="1" dirty="0">
              <a:latin typeface="Open Sans" panose="020B0606030504020204" pitchFamily="34" charset="0"/>
              <a:ea typeface="Open Sans" panose="020B0606030504020204" pitchFamily="34" charset="0"/>
              <a:cs typeface="Open Sans" panose="020B0606030504020204" pitchFamily="34" charset="0"/>
            </a:endParaRPr>
          </a:p>
          <a:p>
            <a:r>
              <a:rPr lang="en-GB" sz="2400" b="1" dirty="0">
                <a:latin typeface="Open Sans" panose="020B0606030504020204" pitchFamily="34" charset="0"/>
                <a:ea typeface="Open Sans" panose="020B0606030504020204" pitchFamily="34" charset="0"/>
                <a:cs typeface="Open Sans" panose="020B0606030504020204" pitchFamily="34" charset="0"/>
              </a:rPr>
              <a:t>Why It Matters</a:t>
            </a:r>
            <a:r>
              <a:rPr lang="en-GB" sz="2400" dirty="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Understanding capital costs is crucial for determining the feasibility and financial viability of energy transition plans.</a:t>
            </a: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It directly influences funding, financing, and profitability analysis.</a:t>
            </a:r>
          </a:p>
        </p:txBody>
      </p:sp>
      <p:pic>
        <p:nvPicPr>
          <p:cNvPr id="2" name="ttsmaker-file-2025-1-30-14-18-45">
            <a:hlinkClick r:id="" action="ppaction://media"/>
            <a:extLst>
              <a:ext uri="{FF2B5EF4-FFF2-40B4-BE49-F238E27FC236}">
                <a16:creationId xmlns:a16="http://schemas.microsoft.com/office/drawing/2014/main" id="{86201DB8-4E03-D310-920B-4B8D273DE29C}"/>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654109"/>
            <a:ext cx="812800" cy="812800"/>
          </a:xfrm>
          <a:prstGeom prst="rect">
            <a:avLst/>
          </a:prstGeom>
        </p:spPr>
      </p:pic>
    </p:spTree>
    <p:extLst>
      <p:ext uri="{BB962C8B-B14F-4D97-AF65-F5344CB8AC3E}">
        <p14:creationId xmlns:p14="http://schemas.microsoft.com/office/powerpoint/2010/main" val="34210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94048-5318-477D-607A-E281BBA985F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2DCF043D-3ECD-D59E-1B3F-5D22005EC89B}"/>
              </a:ext>
            </a:extLst>
          </p:cNvPr>
          <p:cNvSpPr>
            <a:spLocks noGrp="1"/>
          </p:cNvSpPr>
          <p:nvPr>
            <p:ph type="sldNum" idx="11"/>
          </p:nvPr>
        </p:nvSpPr>
        <p:spPr/>
        <p:txBody>
          <a:bodyPr/>
          <a:lstStyle/>
          <a:p>
            <a:fld id="{00000000-1234-1234-1234-123412341234}" type="slidenum">
              <a:rPr lang="sv-SE"/>
              <a:pPr/>
              <a:t>6</a:t>
            </a:fld>
            <a:endParaRPr lang="sv-SE"/>
          </a:p>
        </p:txBody>
      </p:sp>
      <p:sp>
        <p:nvSpPr>
          <p:cNvPr id="4" name="Title 3">
            <a:extLst>
              <a:ext uri="{FF2B5EF4-FFF2-40B4-BE49-F238E27FC236}">
                <a16:creationId xmlns:a16="http://schemas.microsoft.com/office/drawing/2014/main" id="{8469D328-60B9-C5CD-0F33-F809A53EDE60}"/>
              </a:ext>
            </a:extLst>
          </p:cNvPr>
          <p:cNvSpPr>
            <a:spLocks noGrp="1"/>
          </p:cNvSpPr>
          <p:nvPr>
            <p:ph type="title"/>
          </p:nvPr>
        </p:nvSpPr>
        <p:spPr/>
        <p:txBody>
          <a:bodyPr anchor="ctr"/>
          <a:lstStyle/>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Investment Needs in </a:t>
            </a:r>
            <a:r>
              <a:rPr lang="en-US"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MINFin</a:t>
            </a:r>
            <a:endParaRPr lang="en-GB" dirty="0"/>
          </a:p>
        </p:txBody>
      </p:sp>
      <p:sp>
        <p:nvSpPr>
          <p:cNvPr id="7" name="TextBox 6">
            <a:extLst>
              <a:ext uri="{FF2B5EF4-FFF2-40B4-BE49-F238E27FC236}">
                <a16:creationId xmlns:a16="http://schemas.microsoft.com/office/drawing/2014/main" id="{4020E745-6B56-B208-7B16-CD762F3E8906}"/>
              </a:ext>
            </a:extLst>
          </p:cNvPr>
          <p:cNvSpPr txBox="1"/>
          <p:nvPr/>
        </p:nvSpPr>
        <p:spPr>
          <a:xfrm>
            <a:off x="644721" y="1183811"/>
            <a:ext cx="5263214" cy="3847207"/>
          </a:xfrm>
          <a:prstGeom prst="rect">
            <a:avLst/>
          </a:prstGeom>
          <a:solidFill>
            <a:schemeClr val="bg1"/>
          </a:solidFill>
        </p:spPr>
        <p:txBody>
          <a:bodyPr wrap="square" lIns="91440" tIns="45720" rIns="91440" bIns="45720" anchor="t">
            <a:spAutoFit/>
          </a:bodyPr>
          <a:lstStyle/>
          <a:p>
            <a:r>
              <a:rPr lang="en-GB" sz="2400" b="1" dirty="0">
                <a:solidFill>
                  <a:schemeClr val="bg1"/>
                </a:solidFill>
                <a:highlight>
                  <a:srgbClr val="000080"/>
                </a:highlight>
              </a:rPr>
              <a:t>Recap from Previous Lecture:</a:t>
            </a:r>
            <a:endParaRPr lang="en-GB" sz="2400" dirty="0"/>
          </a:p>
          <a:p>
            <a:endParaRPr lang="en-GB" sz="2200" b="1" dirty="0">
              <a:latin typeface="Open Sans" panose="020B0606030504020204" pitchFamily="34" charset="0"/>
              <a:ea typeface="Open Sans" panose="020B0606030504020204" pitchFamily="34" charset="0"/>
              <a:cs typeface="Open Sans" panose="020B0606030504020204" pitchFamily="34" charset="0"/>
            </a:endParaRPr>
          </a:p>
          <a:p>
            <a:r>
              <a:rPr lang="en-GB" sz="2200" dirty="0">
                <a:latin typeface="Open Sans" panose="020B0606030504020204" pitchFamily="34" charset="0"/>
                <a:ea typeface="Open Sans" panose="020B0606030504020204" pitchFamily="34" charset="0"/>
                <a:cs typeface="Open Sans" panose="020B0606030504020204" pitchFamily="34" charset="0"/>
              </a:rPr>
              <a:t>The </a:t>
            </a:r>
            <a:r>
              <a:rPr lang="en-GB" sz="2200" b="1" i="1" dirty="0">
                <a:latin typeface="Open Sans" panose="020B0606030504020204" pitchFamily="34" charset="0"/>
                <a:ea typeface="Open Sans" panose="020B0606030504020204" pitchFamily="34" charset="0"/>
                <a:cs typeface="Open Sans" panose="020B0606030504020204" pitchFamily="34" charset="0"/>
              </a:rPr>
              <a:t>Investment Need (IN)</a:t>
            </a:r>
            <a:r>
              <a:rPr lang="en-GB" sz="2200" dirty="0">
                <a:latin typeface="Open Sans" panose="020B0606030504020204" pitchFamily="34" charset="0"/>
                <a:ea typeface="Open Sans" panose="020B0606030504020204" pitchFamily="34" charset="0"/>
                <a:cs typeface="Open Sans" panose="020B0606030504020204" pitchFamily="34" charset="0"/>
              </a:rPr>
              <a:t> is the amount of capital needed each year of the transition to both allow the construction of </a:t>
            </a:r>
            <a:r>
              <a:rPr lang="en-GB" sz="2200" b="1" i="1" dirty="0">
                <a:latin typeface="Open Sans" panose="020B0606030504020204" pitchFamily="34" charset="0"/>
                <a:ea typeface="Open Sans" panose="020B0606030504020204" pitchFamily="34" charset="0"/>
                <a:cs typeface="Open Sans" panose="020B0606030504020204" pitchFamily="34" charset="0"/>
              </a:rPr>
              <a:t>New Infrastructure (NI) </a:t>
            </a:r>
            <a:r>
              <a:rPr lang="en-GB" sz="2200" dirty="0">
                <a:latin typeface="Open Sans" panose="020B0606030504020204" pitchFamily="34" charset="0"/>
                <a:ea typeface="Open Sans" panose="020B0606030504020204" pitchFamily="34" charset="0"/>
                <a:cs typeface="Open Sans" panose="020B0606030504020204" pitchFamily="34" charset="0"/>
              </a:rPr>
              <a:t>and to provide compensation for early </a:t>
            </a:r>
            <a:r>
              <a:rPr lang="en-GB" sz="2200" b="1" i="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Fossil Fuel Retirement (FFR)</a:t>
            </a:r>
            <a:r>
              <a:rPr lang="en-GB" sz="2200" dirty="0">
                <a:latin typeface="Open Sans" panose="020B0606030504020204" pitchFamily="34" charset="0"/>
                <a:ea typeface="Open Sans" panose="020B0606030504020204" pitchFamily="34" charset="0"/>
                <a:cs typeface="Open Sans" panose="020B0606030504020204" pitchFamily="34" charset="0"/>
              </a:rPr>
              <a:t> of old plant before the end of its life.</a:t>
            </a:r>
          </a:p>
          <a:p>
            <a:endParaRPr lang="en-GB" sz="2200" dirty="0">
              <a:latin typeface="Open Sans" panose="020B0606030504020204" pitchFamily="34" charset="0"/>
              <a:ea typeface="Open Sans" panose="020B0606030504020204" pitchFamily="34" charset="0"/>
              <a:cs typeface="Open Sans" panose="020B0606030504020204" pitchFamily="34" charset="0"/>
            </a:endParaRPr>
          </a:p>
          <a:p>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9BF1A75-1813-107C-1B00-25820E4DE5B5}"/>
                  </a:ext>
                </a:extLst>
              </p:cNvPr>
              <p:cNvSpPr txBox="1"/>
              <p:nvPr/>
            </p:nvSpPr>
            <p:spPr>
              <a:xfrm>
                <a:off x="680346" y="5072311"/>
                <a:ext cx="4858611" cy="594522"/>
              </a:xfrm>
              <a:prstGeom prst="rect">
                <a:avLst/>
              </a:prstGeom>
              <a:solidFill>
                <a:schemeClr val="accent3"/>
              </a:solidFill>
            </p:spPr>
            <p:txBody>
              <a:bodyPr wrap="square" lIns="91440" tIns="45720" rIns="91440" bIns="45720" anchor="ctr">
                <a:spAutoFit/>
              </a:bodyPr>
              <a:lstStyle/>
              <a:p>
                <a:pPr algn="ctr">
                  <a:lnSpc>
                    <a:spcPct val="150000"/>
                  </a:lnSpc>
                  <a:spcAft>
                    <a:spcPts val="800"/>
                  </a:spcAft>
                </a:pPr>
                <a14:m>
                  <m:oMath xmlns:m="http://schemas.openxmlformats.org/officeDocument/2006/math">
                    <m:sSub>
                      <m:sSubPr>
                        <m:ctrlPr>
                          <a:rPr lang="en-GB" sz="22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𝐼𝑁</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𝑁𝐼</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𝐹𝐹𝑅</m:t>
                        </m:r>
                      </m:e>
                      <m:sub>
                        <m:r>
                          <a:rPr lang="en-GB" sz="22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oMath>
                </a14:m>
                <a:r>
                  <a:rPr lang="en-GB" sz="22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mc:Choice>
        <mc:Fallback xmlns="">
          <p:sp>
            <p:nvSpPr>
              <p:cNvPr id="11" name="TextBox 10">
                <a:extLst>
                  <a:ext uri="{FF2B5EF4-FFF2-40B4-BE49-F238E27FC236}">
                    <a16:creationId xmlns:a16="http://schemas.microsoft.com/office/drawing/2014/main" id="{B9BF1A75-1813-107C-1B00-25820E4DE5B5}"/>
                  </a:ext>
                </a:extLst>
              </p:cNvPr>
              <p:cNvSpPr txBox="1">
                <a:spLocks noRot="1" noChangeAspect="1" noMove="1" noResize="1" noEditPoints="1" noAdjustHandles="1" noChangeArrowheads="1" noChangeShapeType="1" noTextEdit="1"/>
              </p:cNvSpPr>
              <p:nvPr/>
            </p:nvSpPr>
            <p:spPr>
              <a:xfrm>
                <a:off x="680346" y="5072311"/>
                <a:ext cx="4858611" cy="594522"/>
              </a:xfrm>
              <a:prstGeom prst="rect">
                <a:avLst/>
              </a:prstGeom>
              <a:blipFill>
                <a:blip r:embed="R64a9899d4d974591"/>
                <a:stretch>
                  <a:fillRect b="-4167"/>
                </a:stretch>
              </a:blipFill>
            </p:spPr>
            <p:txBody>
              <a:bodyPr/>
              <a:lstStyle/>
              <a:p>
                <a:r>
                  <a:rPr lang="en-GB">
                    <a:noFill/>
                  </a:rPr>
                  <a:t> </a:t>
                </a:r>
              </a:p>
            </p:txBody>
          </p:sp>
        </mc:Fallback>
      </mc:AlternateContent>
      <p:sp>
        <p:nvSpPr>
          <p:cNvPr id="12" name="TextBox 1">
            <a:extLst>
              <a:ext uri="{FF2B5EF4-FFF2-40B4-BE49-F238E27FC236}">
                <a16:creationId xmlns:a16="http://schemas.microsoft.com/office/drawing/2014/main" id="{65ED5BF1-F2AF-5058-9DEE-DF0009137418}"/>
              </a:ext>
            </a:extLst>
          </p:cNvPr>
          <p:cNvSpPr txBox="1"/>
          <p:nvPr/>
        </p:nvSpPr>
        <p:spPr>
          <a:xfrm>
            <a:off x="6161850" y="6189446"/>
            <a:ext cx="3744685" cy="242871"/>
          </a:xfrm>
          <a:prstGeom prst="rect">
            <a:avLst/>
          </a:prstGeom>
        </p:spPr>
        <p:txBody>
          <a:bodyPr wrap="square" rtlCol="0"/>
          <a:lstStyle>
            <a:defPPr>
              <a:defRPr lang="en-US"/>
            </a:defPPr>
            <a:lvl1pPr marL="0" indent="0" algn="l" defTabSz="914400" rtl="0" eaLnBrk="1" latinLnBrk="0" hangingPunct="1">
              <a:defRPr sz="1100" kern="1200">
                <a:solidFill>
                  <a:schemeClr val="tx1"/>
                </a:solidFill>
                <a:latin typeface="+mn-lt"/>
                <a:ea typeface="+mn-ea"/>
                <a:cs typeface="+mn-cs"/>
              </a:defRPr>
            </a:lvl1pPr>
            <a:lvl2pPr marL="457200" indent="0" algn="l" defTabSz="914400" rtl="0" eaLnBrk="1" latinLnBrk="0" hangingPunct="1">
              <a:defRPr sz="1100" kern="1200">
                <a:solidFill>
                  <a:schemeClr val="tx1"/>
                </a:solidFill>
                <a:latin typeface="+mn-lt"/>
                <a:ea typeface="+mn-ea"/>
                <a:cs typeface="+mn-cs"/>
              </a:defRPr>
            </a:lvl2pPr>
            <a:lvl3pPr marL="914400" indent="0" algn="l" defTabSz="914400" rtl="0" eaLnBrk="1" latinLnBrk="0" hangingPunct="1">
              <a:defRPr sz="1100" kern="1200">
                <a:solidFill>
                  <a:schemeClr val="tx1"/>
                </a:solidFill>
                <a:latin typeface="+mn-lt"/>
                <a:ea typeface="+mn-ea"/>
                <a:cs typeface="+mn-cs"/>
              </a:defRPr>
            </a:lvl3pPr>
            <a:lvl4pPr marL="1371600" indent="0" algn="l" defTabSz="914400" rtl="0" eaLnBrk="1" latinLnBrk="0" hangingPunct="1">
              <a:defRPr sz="1100" kern="1200">
                <a:solidFill>
                  <a:schemeClr val="tx1"/>
                </a:solidFill>
                <a:latin typeface="+mn-lt"/>
                <a:ea typeface="+mn-ea"/>
                <a:cs typeface="+mn-cs"/>
              </a:defRPr>
            </a:lvl4pPr>
            <a:lvl5pPr marL="1828800" indent="0" algn="l" defTabSz="914400" rtl="0" eaLnBrk="1" latinLnBrk="0" hangingPunct="1">
              <a:defRPr sz="1100" kern="1200">
                <a:solidFill>
                  <a:schemeClr val="tx1"/>
                </a:solidFill>
                <a:latin typeface="+mn-lt"/>
                <a:ea typeface="+mn-ea"/>
                <a:cs typeface="+mn-cs"/>
              </a:defRPr>
            </a:lvl5pPr>
            <a:lvl6pPr marL="2286000" indent="0" algn="l" defTabSz="914400" rtl="0" eaLnBrk="1" latinLnBrk="0" hangingPunct="1">
              <a:defRPr sz="1100" kern="1200">
                <a:solidFill>
                  <a:schemeClr val="tx1"/>
                </a:solidFill>
                <a:latin typeface="+mn-lt"/>
                <a:ea typeface="+mn-ea"/>
                <a:cs typeface="+mn-cs"/>
              </a:defRPr>
            </a:lvl6pPr>
            <a:lvl7pPr marL="2743200" indent="0" algn="l" defTabSz="914400" rtl="0" eaLnBrk="1" latinLnBrk="0" hangingPunct="1">
              <a:defRPr sz="1100" kern="1200">
                <a:solidFill>
                  <a:schemeClr val="tx1"/>
                </a:solidFill>
                <a:latin typeface="+mn-lt"/>
                <a:ea typeface="+mn-ea"/>
                <a:cs typeface="+mn-cs"/>
              </a:defRPr>
            </a:lvl7pPr>
            <a:lvl8pPr marL="3200400" indent="0" algn="l" defTabSz="914400" rtl="0" eaLnBrk="1" latinLnBrk="0" hangingPunct="1">
              <a:defRPr sz="1100" kern="1200">
                <a:solidFill>
                  <a:schemeClr val="tx1"/>
                </a:solidFill>
                <a:latin typeface="+mn-lt"/>
                <a:ea typeface="+mn-ea"/>
                <a:cs typeface="+mn-cs"/>
              </a:defRPr>
            </a:lvl8pPr>
            <a:lvl9pPr marL="3657600" indent="0" algn="l" defTabSz="914400" rtl="0" eaLnBrk="1" latinLnBrk="0" hangingPunct="1">
              <a:defRPr sz="1100" kern="1200">
                <a:solidFill>
                  <a:schemeClr val="tx1"/>
                </a:solidFill>
                <a:latin typeface="+mn-lt"/>
                <a:ea typeface="+mn-ea"/>
                <a:cs typeface="+mn-cs"/>
              </a:defRPr>
            </a:lvl9pPr>
          </a:lstStyle>
          <a:p>
            <a:r>
              <a:rPr lang="en-GB" sz="1200" i="1" dirty="0"/>
              <a:t>Note: numbers are fictional and purely illustrative</a:t>
            </a:r>
            <a:endParaRPr lang="en-GB" sz="1200" i="1" dirty="0">
              <a:latin typeface="+mn-lt"/>
              <a:ea typeface="+mn-ea"/>
              <a:cs typeface="+mn-cs"/>
            </a:endParaRPr>
          </a:p>
        </p:txBody>
      </p:sp>
      <p:graphicFrame>
        <p:nvGraphicFramePr>
          <p:cNvPr id="6" name="Chart 5">
            <a:extLst>
              <a:ext uri="{FF2B5EF4-FFF2-40B4-BE49-F238E27FC236}">
                <a16:creationId xmlns:a16="http://schemas.microsoft.com/office/drawing/2014/main" id="{C1AD7EF4-5241-A653-1546-3A1F9EA5B99C}"/>
              </a:ext>
            </a:extLst>
          </p:cNvPr>
          <p:cNvGraphicFramePr>
            <a:graphicFrameLocks/>
          </p:cNvGraphicFramePr>
          <p:nvPr>
            <p:custDataLst>
              <p:tags r:id="rId1"/>
            </p:custDataLst>
            <p:extLst>
              <p:ext uri="{D42A27DB-BD31-4B8C-83A1-F6EECF244321}">
                <p14:modId xmlns:p14="http://schemas.microsoft.com/office/powerpoint/2010/main" val="2628174326"/>
              </p:ext>
            </p:extLst>
          </p:nvPr>
        </p:nvGraphicFramePr>
        <p:xfrm>
          <a:off x="5907935" y="1218793"/>
          <a:ext cx="5844721" cy="4516664"/>
        </p:xfrm>
        <a:graphic>
          <a:graphicData uri="http://schemas.openxmlformats.org/drawingml/2006/chart">
            <c:chart xmlns:c="http://schemas.openxmlformats.org/drawingml/2006/chart" xmlns:r="http://schemas.openxmlformats.org/officeDocument/2006/relationships" r:id="rId6"/>
          </a:graphicData>
        </a:graphic>
      </p:graphicFrame>
      <p:pic>
        <p:nvPicPr>
          <p:cNvPr id="2" name="ttsmaker-file-2025-1-30-14-19-43">
            <a:hlinkClick r:id="" action="ppaction://media"/>
            <a:extLst>
              <a:ext uri="{FF2B5EF4-FFF2-40B4-BE49-F238E27FC236}">
                <a16:creationId xmlns:a16="http://schemas.microsoft.com/office/drawing/2014/main" id="{3D4FA6CD-FFB7-EAD4-95BA-5724FC0CF341}"/>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accent5">
                <a:tint val="45000"/>
                <a:satMod val="400000"/>
              </a:schemeClr>
            </a:duotone>
          </a:blip>
          <a:stretch>
            <a:fillRect/>
          </a:stretch>
        </p:blipFill>
        <p:spPr>
          <a:xfrm>
            <a:off x="10947400" y="5680075"/>
            <a:ext cx="812800" cy="812800"/>
          </a:xfrm>
          <a:prstGeom prst="rect">
            <a:avLst/>
          </a:prstGeom>
        </p:spPr>
      </p:pic>
    </p:spTree>
    <p:extLst>
      <p:ext uri="{BB962C8B-B14F-4D97-AF65-F5344CB8AC3E}">
        <p14:creationId xmlns:p14="http://schemas.microsoft.com/office/powerpoint/2010/main" val="41891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28182-E2A2-129A-04F5-09DD6F22AB6F}"/>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059E79CF-6AA2-8466-4BB1-3D1903AD9BF8}"/>
              </a:ext>
            </a:extLst>
          </p:cNvPr>
          <p:cNvSpPr>
            <a:spLocks noGrp="1"/>
          </p:cNvSpPr>
          <p:nvPr>
            <p:ph type="sldNum" idx="11"/>
          </p:nvPr>
        </p:nvSpPr>
        <p:spPr/>
        <p:txBody>
          <a:bodyPr/>
          <a:lstStyle/>
          <a:p>
            <a:fld id="{00000000-1234-1234-1234-123412341234}" type="slidenum">
              <a:rPr lang="sv-SE"/>
              <a:pPr/>
              <a:t>7</a:t>
            </a:fld>
            <a:endParaRPr lang="sv-SE"/>
          </a:p>
        </p:txBody>
      </p:sp>
      <p:sp>
        <p:nvSpPr>
          <p:cNvPr id="4" name="Title 3">
            <a:extLst>
              <a:ext uri="{FF2B5EF4-FFF2-40B4-BE49-F238E27FC236}">
                <a16:creationId xmlns:a16="http://schemas.microsoft.com/office/drawing/2014/main" id="{325A5133-5A56-DEA6-10FE-905CA6BC5988}"/>
              </a:ext>
            </a:extLst>
          </p:cNvPr>
          <p:cNvSpPr>
            <a:spLocks noGrp="1"/>
          </p:cNvSpPr>
          <p:nvPr>
            <p:ph type="title"/>
          </p:nvPr>
        </p:nvSpPr>
        <p:spPr/>
        <p:txBody>
          <a:bodyPr anchor="ctr"/>
          <a:lstStyle/>
          <a:p>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Quantifying Investment Needs</a:t>
            </a:r>
            <a:endParaRPr lang="en-GB" dirty="0"/>
          </a:p>
        </p:txBody>
      </p:sp>
      <p:sp>
        <p:nvSpPr>
          <p:cNvPr id="7" name="TextBox 6">
            <a:extLst>
              <a:ext uri="{FF2B5EF4-FFF2-40B4-BE49-F238E27FC236}">
                <a16:creationId xmlns:a16="http://schemas.microsoft.com/office/drawing/2014/main" id="{1164AB8B-525E-22CE-729F-7E433BA4EF89}"/>
              </a:ext>
            </a:extLst>
          </p:cNvPr>
          <p:cNvSpPr txBox="1"/>
          <p:nvPr/>
        </p:nvSpPr>
        <p:spPr>
          <a:xfrm>
            <a:off x="644721" y="1499125"/>
            <a:ext cx="10709079" cy="4401205"/>
          </a:xfrm>
          <a:prstGeom prst="rect">
            <a:avLst/>
          </a:prstGeom>
          <a:solidFill>
            <a:schemeClr val="bg1"/>
          </a:solidFill>
        </p:spPr>
        <p:txBody>
          <a:bodyPr wrap="square" lIns="91440" tIns="45720" rIns="91440" bIns="45720" anchor="t">
            <a:spAutoFit/>
          </a:bodyPr>
          <a:lstStyle/>
          <a:p>
            <a:pPr algn="just"/>
            <a:r>
              <a:rPr lang="en-GB" sz="2000" dirty="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Investment Needs are calculated externally using specialised models, which will be explored in greater detail later in the lecture.</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New Infrastructure (NI)</a:t>
            </a:r>
            <a:r>
              <a:rPr lang="en-GB" sz="2000" dirty="0">
                <a:latin typeface="Open Sans" panose="020B0606030504020204" pitchFamily="34" charset="0"/>
                <a:ea typeface="Open Sans" panose="020B0606030504020204" pitchFamily="34" charset="0"/>
                <a:cs typeface="Open Sans" panose="020B0606030504020204" pitchFamily="34" charset="0"/>
              </a:rPr>
              <a:t>: Investment needs are determined using least cost planning models, such as OSeMOSYS, which calculate infrastructure requirements based on energy demand, system cost, and decarbonization policy constraints. </a:t>
            </a:r>
            <a:r>
              <a:rPr lang="en-GB" sz="2000" dirty="0" err="1">
                <a:latin typeface="Open Sans" panose="020B0606030504020204" pitchFamily="34" charset="0"/>
                <a:ea typeface="Open Sans" panose="020B0606030504020204" pitchFamily="34" charset="0"/>
                <a:cs typeface="Open Sans" panose="020B0606030504020204" pitchFamily="34" charset="0"/>
              </a:rPr>
              <a:t>MINFin</a:t>
            </a:r>
            <a:r>
              <a:rPr lang="en-GB" sz="2000" dirty="0">
                <a:latin typeface="Open Sans" panose="020B0606030504020204" pitchFamily="34" charset="0"/>
                <a:ea typeface="Open Sans" panose="020B0606030504020204" pitchFamily="34" charset="0"/>
                <a:cs typeface="Open Sans" panose="020B0606030504020204" pitchFamily="34" charset="0"/>
              </a:rPr>
              <a:t> supports multiple investment scenarios generated by these models.</a:t>
            </a:r>
          </a:p>
          <a:p>
            <a:pPr>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Fossil Fuel Retirement (FFR)</a:t>
            </a:r>
            <a:r>
              <a:rPr lang="en-GB" sz="2000" dirty="0">
                <a:latin typeface="Open Sans" panose="020B0606030504020204" pitchFamily="34" charset="0"/>
                <a:ea typeface="Open Sans" panose="020B0606030504020204" pitchFamily="34" charset="0"/>
                <a:cs typeface="Open Sans" panose="020B0606030504020204" pitchFamily="34" charset="0"/>
              </a:rPr>
              <a:t>: Early shutdown of fossil fuel plants requires financial compensation, which depends on unamortized debt, anticipated profits, and plant-specific factors. Tools like the Fossil Fuel Retirement Model (FFRM) estimate these costs, complementing OSeMOSYS outputs that identify the need and timing for shutdowns.</a:t>
            </a:r>
          </a:p>
          <a:p>
            <a:pPr marL="342900" indent="-342900">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ttsmaker-file-2025-1-30-14-25-15">
            <a:hlinkClick r:id="" action="ppaction://media"/>
            <a:extLst>
              <a:ext uri="{FF2B5EF4-FFF2-40B4-BE49-F238E27FC236}">
                <a16:creationId xmlns:a16="http://schemas.microsoft.com/office/drawing/2014/main" id="{F80D6779-A46F-500A-D1ED-040522A1F9F8}"/>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493930"/>
            <a:ext cx="812800" cy="812800"/>
          </a:xfrm>
          <a:prstGeom prst="rect">
            <a:avLst/>
          </a:prstGeom>
        </p:spPr>
      </p:pic>
    </p:spTree>
    <p:extLst>
      <p:ext uri="{BB962C8B-B14F-4D97-AF65-F5344CB8AC3E}">
        <p14:creationId xmlns:p14="http://schemas.microsoft.com/office/powerpoint/2010/main" val="2544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44695-E951-D017-24C8-32DA46CB2A6F}"/>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75B4506-A4B4-6BA3-3D57-BE3ACA192818}"/>
              </a:ext>
            </a:extLst>
          </p:cNvPr>
          <p:cNvSpPr>
            <a:spLocks noGrp="1"/>
          </p:cNvSpPr>
          <p:nvPr>
            <p:ph type="sldNum" idx="11"/>
          </p:nvPr>
        </p:nvSpPr>
        <p:spPr/>
        <p:txBody>
          <a:bodyPr/>
          <a:lstStyle/>
          <a:p>
            <a:fld id="{00000000-1234-1234-1234-123412341234}" type="slidenum">
              <a:rPr lang="sv-SE"/>
              <a:pPr/>
              <a:t>8</a:t>
            </a:fld>
            <a:endParaRPr lang="sv-SE"/>
          </a:p>
        </p:txBody>
      </p:sp>
      <p:sp>
        <p:nvSpPr>
          <p:cNvPr id="4" name="Title 3">
            <a:extLst>
              <a:ext uri="{FF2B5EF4-FFF2-40B4-BE49-F238E27FC236}">
                <a16:creationId xmlns:a16="http://schemas.microsoft.com/office/drawing/2014/main" id="{1111A9B6-9899-15D4-1FFA-15AB9EAF8149}"/>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Investment Surge for Net Zero Emissions</a:t>
            </a:r>
            <a:endParaRPr lang="en-GB" dirty="0"/>
          </a:p>
        </p:txBody>
      </p:sp>
      <p:sp>
        <p:nvSpPr>
          <p:cNvPr id="7" name="TextBox 6">
            <a:extLst>
              <a:ext uri="{FF2B5EF4-FFF2-40B4-BE49-F238E27FC236}">
                <a16:creationId xmlns:a16="http://schemas.microsoft.com/office/drawing/2014/main" id="{75041F03-E8F6-FB6F-A304-852B335DB6D4}"/>
              </a:ext>
            </a:extLst>
          </p:cNvPr>
          <p:cNvSpPr txBox="1"/>
          <p:nvPr/>
        </p:nvSpPr>
        <p:spPr>
          <a:xfrm>
            <a:off x="648041" y="1223152"/>
            <a:ext cx="4938956" cy="5324535"/>
          </a:xfrm>
          <a:prstGeom prst="rect">
            <a:avLst/>
          </a:prstGeom>
          <a:noFill/>
        </p:spPr>
        <p:txBody>
          <a:bodyPr wrap="square" lIns="91440" tIns="45720" rIns="91440" bIns="45720" anchor="t">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Achieving </a:t>
            </a:r>
            <a:r>
              <a:rPr lang="en-GB" sz="2000" b="1" dirty="0">
                <a:latin typeface="Open Sans" panose="020B0606030504020204" pitchFamily="34" charset="0"/>
                <a:ea typeface="Open Sans" panose="020B0606030504020204" pitchFamily="34" charset="0"/>
                <a:cs typeface="Open Sans" panose="020B0606030504020204" pitchFamily="34" charset="0"/>
              </a:rPr>
              <a:t>net-zero emissions</a:t>
            </a:r>
            <a:r>
              <a:rPr lang="en-GB" sz="2000" dirty="0">
                <a:latin typeface="Open Sans" panose="020B0606030504020204" pitchFamily="34" charset="0"/>
                <a:ea typeface="Open Sans" panose="020B0606030504020204" pitchFamily="34" charset="0"/>
                <a:cs typeface="Open Sans" panose="020B0606030504020204" pitchFamily="34" charset="0"/>
              </a:rPr>
              <a:t> by 2050 requires a </a:t>
            </a:r>
            <a:r>
              <a:rPr lang="en-GB" sz="2000" b="1" dirty="0">
                <a:latin typeface="Open Sans" panose="020B0606030504020204" pitchFamily="34" charset="0"/>
                <a:ea typeface="Open Sans" panose="020B0606030504020204" pitchFamily="34" charset="0"/>
                <a:cs typeface="Open Sans" panose="020B0606030504020204" pitchFamily="34" charset="0"/>
              </a:rPr>
              <a:t>surge in investment needs</a:t>
            </a:r>
            <a:r>
              <a:rPr lang="en-GB" sz="2000" dirty="0">
                <a:latin typeface="Open Sans" panose="020B0606030504020204" pitchFamily="34" charset="0"/>
                <a:ea typeface="Open Sans" panose="020B0606030504020204" pitchFamily="34" charset="0"/>
                <a:cs typeface="Open Sans" panose="020B0606030504020204" pitchFamily="34" charset="0"/>
              </a:rPr>
              <a:t> compared to baseline levels in the mid-2020s. This surge is driven by two main factors:</a:t>
            </a:r>
          </a:p>
          <a:p>
            <a:pPr marL="342900" indent="-342900">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Capital Intensity: </a:t>
            </a:r>
            <a:r>
              <a:rPr lang="en-GB" sz="2000" dirty="0">
                <a:latin typeface="Open Sans" panose="020B0606030504020204" pitchFamily="34" charset="0"/>
                <a:ea typeface="Open Sans" panose="020B0606030504020204" pitchFamily="34" charset="0"/>
                <a:cs typeface="Open Sans" panose="020B0606030504020204" pitchFamily="34" charset="0"/>
              </a:rPr>
              <a:t>Clean energy technologies require higher upfront investments compared to fossil fuels, despite lower lifecycle costs [1].</a:t>
            </a:r>
          </a:p>
          <a:p>
            <a:pPr marL="342900" indent="-342900">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Accelerated Replacement: </a:t>
            </a:r>
            <a:r>
              <a:rPr lang="en-GB" sz="2000" dirty="0">
                <a:latin typeface="Open Sans" panose="020B0606030504020204" pitchFamily="34" charset="0"/>
                <a:ea typeface="Open Sans" panose="020B0606030504020204" pitchFamily="34" charset="0"/>
                <a:cs typeface="Open Sans" panose="020B0606030504020204" pitchFamily="34" charset="0"/>
              </a:rPr>
              <a:t>Fossil fuel plants may need premature retirement to meet decarbonization targets, necessitating investment in:</a:t>
            </a:r>
          </a:p>
          <a:p>
            <a:pPr marL="742950" lvl="1" indent="-28575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Replacing retired capacity.</a:t>
            </a:r>
          </a:p>
          <a:p>
            <a:pPr marL="742950" lvl="1" indent="-28575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Some countries may also need to compensate investors for stranded assets.</a:t>
            </a:r>
          </a:p>
        </p:txBody>
      </p:sp>
      <p:pic>
        <p:nvPicPr>
          <p:cNvPr id="3" name="Picture 2">
            <a:extLst>
              <a:ext uri="{FF2B5EF4-FFF2-40B4-BE49-F238E27FC236}">
                <a16:creationId xmlns:a16="http://schemas.microsoft.com/office/drawing/2014/main" id="{8660AB5E-8914-0FA1-EB0C-64499F2FB375}"/>
              </a:ext>
            </a:extLst>
          </p:cNvPr>
          <p:cNvPicPr>
            <a:picLocks noChangeAspect="1"/>
          </p:cNvPicPr>
          <p:nvPr/>
        </p:nvPicPr>
        <p:blipFill>
          <a:blip r:embed="rId5"/>
          <a:srcRect l="6508" t="36174" r="7178" b="13759"/>
          <a:stretch/>
        </p:blipFill>
        <p:spPr>
          <a:xfrm>
            <a:off x="5450582" y="1223152"/>
            <a:ext cx="6096697" cy="5004610"/>
          </a:xfrm>
          <a:prstGeom prst="rect">
            <a:avLst/>
          </a:prstGeom>
        </p:spPr>
      </p:pic>
      <p:sp>
        <p:nvSpPr>
          <p:cNvPr id="10" name="TextBox 9">
            <a:extLst>
              <a:ext uri="{FF2B5EF4-FFF2-40B4-BE49-F238E27FC236}">
                <a16:creationId xmlns:a16="http://schemas.microsoft.com/office/drawing/2014/main" id="{55B8C3FC-42F5-E404-DC2C-654F98F7987D}"/>
              </a:ext>
            </a:extLst>
          </p:cNvPr>
          <p:cNvSpPr txBox="1"/>
          <p:nvPr/>
        </p:nvSpPr>
        <p:spPr>
          <a:xfrm>
            <a:off x="6096000" y="6159147"/>
            <a:ext cx="5451279" cy="246221"/>
          </a:xfrm>
          <a:prstGeom prst="rect">
            <a:avLst/>
          </a:prstGeom>
          <a:noFill/>
        </p:spPr>
        <p:txBody>
          <a:bodyPr wrap="square" rtlCol="0">
            <a:spAutoFit/>
          </a:bodyPr>
          <a:lstStyle/>
          <a:p>
            <a:r>
              <a:rPr lang="en-GB" sz="1000" b="1" dirty="0">
                <a:solidFill>
                  <a:srgbClr val="334395"/>
                </a:solidFill>
                <a:latin typeface="Open Sans" panose="020B0606030504020204" pitchFamily="34" charset="0"/>
                <a:ea typeface="Open Sans" panose="020B0606030504020204" pitchFamily="34" charset="0"/>
                <a:cs typeface="Open Sans" panose="020B0606030504020204" pitchFamily="34" charset="0"/>
              </a:rPr>
              <a:t>Figure: </a:t>
            </a:r>
            <a:r>
              <a:rPr lang="en-GB" sz="1000" dirty="0">
                <a:solidFill>
                  <a:srgbClr val="334395"/>
                </a:solidFill>
                <a:latin typeface="Open Sans" panose="020B0606030504020204" pitchFamily="34" charset="0"/>
                <a:ea typeface="Open Sans" panose="020B0606030504020204" pitchFamily="34" charset="0"/>
                <a:cs typeface="Open Sans" panose="020B0606030504020204" pitchFamily="34" charset="0"/>
              </a:rPr>
              <a:t>Actual current climate investment and different estimated investment needs [2].</a:t>
            </a:r>
          </a:p>
        </p:txBody>
      </p:sp>
      <p:pic>
        <p:nvPicPr>
          <p:cNvPr id="2" name="ttsmaker-file-2025-1-30-14-21-2">
            <a:hlinkClick r:id="" action="ppaction://media"/>
            <a:extLst>
              <a:ext uri="{FF2B5EF4-FFF2-40B4-BE49-F238E27FC236}">
                <a16:creationId xmlns:a16="http://schemas.microsoft.com/office/drawing/2014/main" id="{BEFFF80A-2990-0234-75DE-DF6A06503212}"/>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47400" y="223838"/>
            <a:ext cx="812800" cy="812800"/>
          </a:xfrm>
          <a:prstGeom prst="rect">
            <a:avLst/>
          </a:prstGeom>
        </p:spPr>
      </p:pic>
    </p:spTree>
    <p:extLst>
      <p:ext uri="{BB962C8B-B14F-4D97-AF65-F5344CB8AC3E}">
        <p14:creationId xmlns:p14="http://schemas.microsoft.com/office/powerpoint/2010/main" val="2405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01EBF-7912-B938-D98D-CA674DCF9C9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6E2C1770-FF71-D197-65BB-EE5FE47B4E4E}"/>
              </a:ext>
            </a:extLst>
          </p:cNvPr>
          <p:cNvSpPr>
            <a:spLocks noGrp="1"/>
          </p:cNvSpPr>
          <p:nvPr>
            <p:ph type="sldNum" idx="11"/>
          </p:nvPr>
        </p:nvSpPr>
        <p:spPr/>
        <p:txBody>
          <a:bodyPr/>
          <a:lstStyle/>
          <a:p>
            <a:fld id="{00000000-1234-1234-1234-123412341234}" type="slidenum">
              <a:rPr lang="sv-SE"/>
              <a:pPr/>
              <a:t>9</a:t>
            </a:fld>
            <a:endParaRPr lang="sv-SE"/>
          </a:p>
        </p:txBody>
      </p:sp>
      <p:sp>
        <p:nvSpPr>
          <p:cNvPr id="4" name="Title 3">
            <a:extLst>
              <a:ext uri="{FF2B5EF4-FFF2-40B4-BE49-F238E27FC236}">
                <a16:creationId xmlns:a16="http://schemas.microsoft.com/office/drawing/2014/main" id="{F0CEF9D5-B14B-048D-0C01-7154293951F6}"/>
              </a:ext>
            </a:extLst>
          </p:cNvPr>
          <p:cNvSpPr>
            <a:spLocks noGrp="1"/>
          </p:cNvSpPr>
          <p:nvPr>
            <p:ph type="title"/>
          </p:nvPr>
        </p:nvSpPr>
        <p:spPr/>
        <p:txBody>
          <a:bodyPr anchor="ctr"/>
          <a:lstStyle/>
          <a:p>
            <a:r>
              <a:rPr lang="en-GB" dirty="0">
                <a:solidFill>
                  <a:srgbClr val="C00000"/>
                </a:solidFill>
              </a:rPr>
              <a:t>The Magnitude of the Investment Surge</a:t>
            </a:r>
          </a:p>
        </p:txBody>
      </p:sp>
      <p:sp>
        <p:nvSpPr>
          <p:cNvPr id="7" name="TextBox 6">
            <a:extLst>
              <a:ext uri="{FF2B5EF4-FFF2-40B4-BE49-F238E27FC236}">
                <a16:creationId xmlns:a16="http://schemas.microsoft.com/office/drawing/2014/main" id="{495AF8A2-7EB7-538D-4935-5197262A3CCC}"/>
              </a:ext>
            </a:extLst>
          </p:cNvPr>
          <p:cNvSpPr txBox="1"/>
          <p:nvPr/>
        </p:nvSpPr>
        <p:spPr>
          <a:xfrm>
            <a:off x="644721" y="1183811"/>
            <a:ext cx="10926795" cy="5221942"/>
          </a:xfrm>
          <a:prstGeom prst="rect">
            <a:avLst/>
          </a:prstGeom>
          <a:noFill/>
        </p:spPr>
        <p:txBody>
          <a:bodyPr wrap="square" lIns="91440" tIns="45720" rIns="91440" bIns="45720" anchor="t">
            <a:spAutoFit/>
          </a:bodyPr>
          <a:lstStyle/>
          <a:p>
            <a:pPr>
              <a:spcAft>
                <a:spcPts val="800"/>
              </a:spcAft>
            </a:pPr>
            <a:r>
              <a:rPr lang="en-GB" sz="2000" b="1" dirty="0">
                <a:solidFill>
                  <a:schemeClr val="bg1"/>
                </a:solidFill>
                <a:highlight>
                  <a:srgbClr val="334395"/>
                </a:highlight>
                <a:latin typeface="Open Sans" panose="020B0606030504020204" pitchFamily="34" charset="0"/>
                <a:ea typeface="Open Sans" panose="020B0606030504020204" pitchFamily="34" charset="0"/>
                <a:cs typeface="Open Sans" panose="020B0606030504020204" pitchFamily="34" charset="0"/>
              </a:rPr>
              <a:t>The magnitude of the net-zero burden is shaped by several country-specific factors, including:</a:t>
            </a:r>
          </a:p>
          <a:p>
            <a:pPr marL="342900" indent="-342900">
              <a:spcAft>
                <a:spcPts val="800"/>
              </a:spcAft>
              <a:buFont typeface="Arial" panose="020B0604020202020204" pitchFamily="34" charset="0"/>
              <a:buChar char="•"/>
            </a:pPr>
            <a:r>
              <a:rPr lang="en-GB" sz="2000" b="1" i="0" dirty="0">
                <a:effectLst/>
                <a:latin typeface="Open Sans" panose="020B0606030504020204" pitchFamily="34" charset="0"/>
                <a:ea typeface="Open Sans" panose="020B0606030504020204" pitchFamily="34" charset="0"/>
                <a:cs typeface="Open Sans" panose="020B0606030504020204" pitchFamily="34" charset="0"/>
              </a:rPr>
              <a:t>Current Reliance on Fossil Fuels: </a:t>
            </a:r>
            <a:r>
              <a:rPr lang="en-GB" sz="2000" b="0" i="0" dirty="0">
                <a:effectLst/>
                <a:latin typeface="Open Sans" panose="020B0606030504020204" pitchFamily="34" charset="0"/>
                <a:ea typeface="Open Sans" panose="020B0606030504020204" pitchFamily="34" charset="0"/>
                <a:cs typeface="Open Sans" panose="020B0606030504020204" pitchFamily="34" charset="0"/>
              </a:rPr>
              <a:t>Higher baseline fossil fuel usage necessitates more extensive and costly renewable energy scaling.</a:t>
            </a:r>
          </a:p>
          <a:p>
            <a:pPr marL="342900" indent="-342900" algn="l">
              <a:buFont typeface="Arial" panose="020B0604020202020204" pitchFamily="34" charset="0"/>
              <a:buChar char="•"/>
            </a:pPr>
            <a:endParaRPr lang="en-GB" sz="2000" b="0" i="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Arial" panose="020B0604020202020204" pitchFamily="34" charset="0"/>
              <a:buChar char="•"/>
            </a:pPr>
            <a:r>
              <a:rPr lang="en-GB" sz="2000" b="1" i="0" dirty="0">
                <a:effectLst/>
                <a:latin typeface="Open Sans" panose="020B0606030504020204" pitchFamily="34" charset="0"/>
                <a:ea typeface="Open Sans" panose="020B0606030504020204" pitchFamily="34" charset="0"/>
                <a:cs typeface="Open Sans" panose="020B0606030504020204" pitchFamily="34" charset="0"/>
              </a:rPr>
              <a:t>Age Profile of Fossil Fuel Plants: </a:t>
            </a:r>
            <a:r>
              <a:rPr lang="en-GB" sz="2000" b="0" i="0" dirty="0">
                <a:effectLst/>
                <a:latin typeface="Open Sans" panose="020B0606030504020204" pitchFamily="34" charset="0"/>
                <a:ea typeface="Open Sans" panose="020B0606030504020204" pitchFamily="34" charset="0"/>
                <a:cs typeface="Open Sans" panose="020B0606030504020204" pitchFamily="34" charset="0"/>
              </a:rPr>
              <a:t>Younger plants have longer profitable lifespans, increasing early closure costs and investor compensation [3].</a:t>
            </a:r>
          </a:p>
          <a:p>
            <a:pPr marL="342900" indent="-342900" algn="l">
              <a:buFont typeface="Arial" panose="020B0604020202020204" pitchFamily="34" charset="0"/>
              <a:buChar char="•"/>
            </a:pPr>
            <a:endParaRPr lang="en-GB" sz="2000" b="0" i="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Arial" panose="020B0604020202020204" pitchFamily="34" charset="0"/>
              <a:buChar char="•"/>
            </a:pPr>
            <a:r>
              <a:rPr lang="en-GB" sz="2000" b="1" i="0" dirty="0">
                <a:effectLst/>
                <a:latin typeface="Open Sans" panose="020B0606030504020204" pitchFamily="34" charset="0"/>
                <a:ea typeface="Open Sans" panose="020B0606030504020204" pitchFamily="34" charset="0"/>
                <a:cs typeface="Open Sans" panose="020B0606030504020204" pitchFamily="34" charset="0"/>
              </a:rPr>
              <a:t>Availability of Renewable Energy Resources: </a:t>
            </a:r>
            <a:r>
              <a:rPr lang="en-GB" sz="2000" b="0" i="0" dirty="0">
                <a:effectLst/>
                <a:latin typeface="Open Sans" panose="020B0606030504020204" pitchFamily="34" charset="0"/>
                <a:ea typeface="Open Sans" panose="020B0606030504020204" pitchFamily="34" charset="0"/>
                <a:cs typeface="Open Sans" panose="020B0606030504020204" pitchFamily="34" charset="0"/>
              </a:rPr>
              <a:t>Countries with abundant renewable resources (solar, wind, hydro) can transition more cost-effectively.</a:t>
            </a:r>
          </a:p>
          <a:p>
            <a:pPr marL="342900" indent="-342900" algn="l">
              <a:buFont typeface="Arial" panose="020B0604020202020204" pitchFamily="34" charset="0"/>
              <a:buChar char="•"/>
            </a:pPr>
            <a:endParaRPr lang="en-GB" sz="2000" b="0" i="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Arial" panose="020B0604020202020204" pitchFamily="34" charset="0"/>
              <a:buChar char="•"/>
            </a:pPr>
            <a:r>
              <a:rPr lang="en-GB" sz="2000" b="1" i="0" dirty="0">
                <a:effectLst/>
                <a:latin typeface="Open Sans" panose="020B0606030504020204" pitchFamily="34" charset="0"/>
                <a:ea typeface="Open Sans" panose="020B0606030504020204" pitchFamily="34" charset="0"/>
                <a:cs typeface="Open Sans" panose="020B0606030504020204" pitchFamily="34" charset="0"/>
              </a:rPr>
              <a:t>Cost of Capital Available to the Country: </a:t>
            </a:r>
            <a:r>
              <a:rPr lang="en-GB" sz="2000" b="0" i="0" dirty="0">
                <a:effectLst/>
                <a:latin typeface="Open Sans" panose="020B0606030504020204" pitchFamily="34" charset="0"/>
                <a:ea typeface="Open Sans" panose="020B0606030504020204" pitchFamily="34" charset="0"/>
                <a:cs typeface="Open Sans" panose="020B0606030504020204" pitchFamily="34" charset="0"/>
              </a:rPr>
              <a:t>Local factors (technology maturity, skilled labour access, financing conditions) significantly impact project costs [4].</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marL="342900" indent="-342900" algn="l">
              <a:buFont typeface="Arial" panose="020B0604020202020204" pitchFamily="34" charset="0"/>
              <a:buChar char="•"/>
            </a:pPr>
            <a:endPar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Demand Projections: </a:t>
            </a:r>
            <a:r>
              <a:rPr lang="en-GB" sz="2000" dirty="0">
                <a:latin typeface="Open Sans" panose="020B0606030504020204" pitchFamily="34" charset="0"/>
                <a:ea typeface="Open Sans" panose="020B0606030504020204" pitchFamily="34" charset="0"/>
                <a:cs typeface="Open Sans" panose="020B0606030504020204" pitchFamily="34" charset="0"/>
              </a:rPr>
              <a:t>Rapidly growing energy demand increases the scale of investment required to expand clean energy capacity and meet future needs.</a:t>
            </a:r>
          </a:p>
        </p:txBody>
      </p:sp>
      <p:pic>
        <p:nvPicPr>
          <p:cNvPr id="2" name="ttsmaker-file-2025-1-30-14-21-41">
            <a:hlinkClick r:id="" action="ppaction://media"/>
            <a:extLst>
              <a:ext uri="{FF2B5EF4-FFF2-40B4-BE49-F238E27FC236}">
                <a16:creationId xmlns:a16="http://schemas.microsoft.com/office/drawing/2014/main" id="{698A0889-A864-08BE-FB0C-4C3763D2717D}"/>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758716" y="5592953"/>
            <a:ext cx="812800" cy="812800"/>
          </a:xfrm>
          <a:prstGeom prst="rect">
            <a:avLst/>
          </a:prstGeom>
        </p:spPr>
      </p:pic>
    </p:spTree>
    <p:extLst>
      <p:ext uri="{BB962C8B-B14F-4D97-AF65-F5344CB8AC3E}">
        <p14:creationId xmlns:p14="http://schemas.microsoft.com/office/powerpoint/2010/main" val="71519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E4DDD1B_0146_48F1_977F_91716CDAE2CD&quot;,&quot;SourceFullName&quot;:&quot;C:\\Users\\willa\\Downloads\\Model Sketch - 2070 horizon BAU-LC.xlsx&quot;,&quot;LastUpdate&quot;:&quot;2025-01-30 12:48 PM&quot;,&quot;UpdatedBy&quot;:&quot;willa&quot;,&quot;IsLinked&quot;:false,&quot;IsBrokenLink&quot;:false,&quot;Type&quot;:1,&quot;ShapeId&quot;:0,&quot;WorksheetName&quot;:null}"/>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564</TotalTime>
  <Words>5897</Words>
  <Application>Microsoft Office PowerPoint</Application>
  <PresentationFormat>Widescreen</PresentationFormat>
  <Paragraphs>325</Paragraphs>
  <Slides>28</Slides>
  <Notes>20</Notes>
  <HiddenSlides>0</HiddenSlides>
  <MMClips>18</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Aptos</vt:lpstr>
      <vt:lpstr>Aptos Black</vt:lpstr>
      <vt:lpstr>Aptos Display</vt:lpstr>
      <vt:lpstr>Arial</vt:lpstr>
      <vt:lpstr>Arial Black</vt:lpstr>
      <vt:lpstr>Calibri</vt:lpstr>
      <vt:lpstr>Cambria Math</vt:lpstr>
      <vt:lpstr>Helvetica Neue</vt:lpstr>
      <vt:lpstr>Open Sans</vt:lpstr>
      <vt:lpstr>Office Theme</vt:lpstr>
      <vt:lpstr>Office Theme</vt:lpstr>
      <vt:lpstr>PowerPoint Presentation</vt:lpstr>
      <vt:lpstr>PowerPoint Presentation</vt:lpstr>
      <vt:lpstr>Learning Objectives</vt:lpstr>
      <vt:lpstr>PowerPoint Presentation</vt:lpstr>
      <vt:lpstr>What are Investment Needs?</vt:lpstr>
      <vt:lpstr>Investment Needs in MINFin</vt:lpstr>
      <vt:lpstr>Quantifying Investment Needs</vt:lpstr>
      <vt:lpstr>Investment Surge for Net Zero Emissions</vt:lpstr>
      <vt:lpstr>The Magnitude of the Investment Surge</vt:lpstr>
      <vt:lpstr>Part 1: References</vt:lpstr>
      <vt:lpstr>PowerPoint Presentation</vt:lpstr>
      <vt:lpstr>Understanding how Net Zero compares to baseline scenarios</vt:lpstr>
      <vt:lpstr>Understanding how Net Zero compares to baseline scenarios</vt:lpstr>
      <vt:lpstr>PowerPoint Presentation</vt:lpstr>
      <vt:lpstr>What is OSeMOSYS?</vt:lpstr>
      <vt:lpstr>What does OSeMOSYS do?</vt:lpstr>
      <vt:lpstr>What does OSeMOSYS tell us?</vt:lpstr>
      <vt:lpstr>PowerPoint Presentation</vt:lpstr>
      <vt:lpstr>PowerPoint Presentation</vt:lpstr>
      <vt:lpstr>Part 3: References</vt:lpstr>
      <vt:lpstr>PowerPoint Presentation</vt:lpstr>
      <vt:lpstr>PowerPoint Presentation</vt:lpstr>
      <vt:lpstr>PowerPoint Presentation</vt:lpstr>
      <vt:lpstr>Objective Function</vt:lpstr>
      <vt:lpstr>PowerPoint Presentation</vt:lpstr>
      <vt:lpstr>PowerPoint Presentation</vt:lpstr>
      <vt:lpstr>Part 4: 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11</cp:revision>
  <dcterms:created xsi:type="dcterms:W3CDTF">2019-06-09T10:25:43Z</dcterms:created>
  <dcterms:modified xsi:type="dcterms:W3CDTF">2025-03-31T15:00:21Z</dcterms:modified>
</cp:coreProperties>
</file>