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6" r:id="rId2"/>
  </p:sldMasterIdLst>
  <p:notesMasterIdLst>
    <p:notesMasterId r:id="rId3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9" r:id="rId3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0VnRGsYEeO26EvAaGW+Ihw==" hashData="Jx4AkGVLXU867yRXo0/oZiAClFfDKp9q2OfkDyKbEZH+4Wjs9SQtgY/h3CdUYR57fmguuybzlgrD3tl+734o0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B7"/>
    <a:srgbClr val="FFE89F"/>
    <a:srgbClr val="FFDB69"/>
    <a:srgbClr val="FFE181"/>
    <a:srgbClr val="FFE697"/>
    <a:srgbClr val="FFD54F"/>
    <a:srgbClr val="FFCC29"/>
    <a:srgbClr val="FEC200"/>
    <a:srgbClr val="F2B800"/>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30CD8-DF73-4141-9994-450AF46A3435}" v="1" dt="2025-03-31T10:34:04.396"/>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29630CD8-DF73-4141-9994-450AF46A3435}"/>
    <pc:docChg chg="custSel addSld delSld modSld">
      <pc:chgData name="Ashutosh.Bhagurkar" userId="e54b5c48-fd92-480c-8e66-acef16c1a8d2" providerId="ADAL" clId="{29630CD8-DF73-4141-9994-450AF46A3435}" dt="2025-03-31T15:03:21.128" v="5" actId="47"/>
      <pc:docMkLst>
        <pc:docMk/>
      </pc:docMkLst>
      <pc:sldChg chg="addSp delSp modSp del mod">
        <pc:chgData name="Ashutosh.Bhagurkar" userId="e54b5c48-fd92-480c-8e66-acef16c1a8d2" providerId="ADAL" clId="{29630CD8-DF73-4141-9994-450AF46A3435}" dt="2025-03-31T15:03:21.128" v="5" actId="47"/>
        <pc:sldMkLst>
          <pc:docMk/>
          <pc:sldMk cId="338364833" sldId="288"/>
        </pc:sldMkLst>
        <pc:spChg chg="del">
          <ac:chgData name="Ashutosh.Bhagurkar" userId="e54b5c48-fd92-480c-8e66-acef16c1a8d2" providerId="ADAL" clId="{29630CD8-DF73-4141-9994-450AF46A3435}" dt="2025-03-31T10:34:03.696" v="0" actId="478"/>
          <ac:spMkLst>
            <pc:docMk/>
            <pc:sldMk cId="338364833" sldId="288"/>
            <ac:spMk id="4" creationId="{3FEC9508-3EFD-E560-5C48-DEC9F38F239C}"/>
          </ac:spMkLst>
        </pc:spChg>
        <pc:spChg chg="add mod">
          <ac:chgData name="Ashutosh.Bhagurkar" userId="e54b5c48-fd92-480c-8e66-acef16c1a8d2" providerId="ADAL" clId="{29630CD8-DF73-4141-9994-450AF46A3435}" dt="2025-03-31T10:34:04.396" v="1"/>
          <ac:spMkLst>
            <pc:docMk/>
            <pc:sldMk cId="338364833" sldId="288"/>
            <ac:spMk id="5" creationId="{8199BDC1-14DA-94F8-CE3E-4ED092BC30AB}"/>
          </ac:spMkLst>
        </pc:spChg>
      </pc:sldChg>
      <pc:sldChg chg="addSp delSp modSp add mod">
        <pc:chgData name="Ashutosh.Bhagurkar" userId="e54b5c48-fd92-480c-8e66-acef16c1a8d2" providerId="ADAL" clId="{29630CD8-DF73-4141-9994-450AF46A3435}" dt="2025-03-31T15:03:14.710" v="4"/>
        <pc:sldMkLst>
          <pc:docMk/>
          <pc:sldMk cId="2967422231" sldId="289"/>
        </pc:sldMkLst>
        <pc:spChg chg="del">
          <ac:chgData name="Ashutosh.Bhagurkar" userId="e54b5c48-fd92-480c-8e66-acef16c1a8d2" providerId="ADAL" clId="{29630CD8-DF73-4141-9994-450AF46A3435}" dt="2025-03-31T15:03:13.920" v="3" actId="478"/>
          <ac:spMkLst>
            <pc:docMk/>
            <pc:sldMk cId="2967422231" sldId="289"/>
            <ac:spMk id="4" creationId="{6D0E913D-398D-239B-995D-924FDB64D006}"/>
          </ac:spMkLst>
        </pc:spChg>
        <pc:spChg chg="add mod">
          <ac:chgData name="Ashutosh.Bhagurkar" userId="e54b5c48-fd92-480c-8e66-acef16c1a8d2" providerId="ADAL" clId="{29630CD8-DF73-4141-9994-450AF46A3435}" dt="2025-03-31T15:03:14.710" v="4"/>
          <ac:spMkLst>
            <pc:docMk/>
            <pc:sldMk cId="2967422231" sldId="289"/>
            <ac:spMk id="6" creationId="{1CE3A3DA-7C3C-7866-9478-B13E8C836A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lecture is split into four parts: the first section explores the role of costs of capital in the energy transition, whilst the second and third dive into how debt and equity financing for low-carbon infrastructure projects function. The final section covers how the cost of capital is derived from debt and equity financing terms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79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Debt and equity financing can occur either on- or off-balance sheet, depending on the project's context.</a:t>
            </a:r>
          </a:p>
          <a:p>
            <a:r>
              <a:rPr lang="en-US"/>
              <a:t>On-balance sheet financing means that projects are financed directly by a company, and the debt taken on to finance these projects is recorded on the company's balance sheet. This approach makes the debt and associated obligations transparent to investors and stakeholders.</a:t>
            </a:r>
          </a:p>
          <a:p>
            <a:r>
              <a:rPr lang="en-US"/>
              <a:t>Off-balance sheet financing, on the other hand, involves setting up a separate financing structure for the project. In this case, both debt and equity are repaid from the project's cash flow rather than the company's overall finances. This method helps to isolate the project's financial risks from the company's balance sheet.</a:t>
            </a:r>
          </a:p>
          <a:p>
            <a:r>
              <a:rPr lang="en-US"/>
              <a:t>Off-balance sheet financing structures typically allow for higher shares of debt and reduce the risks in the event of project failure. By keeping the debt off the company's main balance sheet, companies can manage their financial ratios more effectively and attract more investors to specific projects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780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cost of debt financing is influenced by several factors. Firstly, the risk-free rate forms the baseline for the cost of debt. It reflects the return expected from an investment with no risk of financial loss, typically regarded as highly rated government bonds (e.g., U.S. Treasuries)</a:t>
            </a:r>
          </a:p>
          <a:p>
            <a:r>
              <a:rPr lang="en-US"/>
              <a:t>Risk premiums, from the country, sector and project level, also influence the cost of debt. As discussed earlier, there are a wide range of risks that affect the risk-return profile of an investor that must be accounted for. In a developing country context, the country risk premium is one of the largest risks to an investor, encompassing political instability, macroeconomic conditions, and currency risks.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702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annual repayments for a loan, is determined by several key factors: the principal, interest rate, grace period, maturity and repayment periods. </a:t>
            </a:r>
          </a:p>
          <a:p>
            <a:r>
              <a:rPr lang="en-US"/>
              <a:t>The principal is the initial amount of money borrowed for the project. It is the base amount that needs to be repaid over the loan's duration. </a:t>
            </a:r>
          </a:p>
          <a:p>
            <a:r>
              <a:rPr lang="en-US"/>
              <a:t>Next, the interest rate represents the cost of borrowing the principal amount and is the same as the cost of debt discussed in the previous slide. It is therefore influenced by the total risk of the project, with higher risk projects observing higher interest rates.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368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a:t>The grace period (g) is the initial period during which the borrower is not required to make any repayments. Grace periods are often provided to give projects time to start generating revenue before loan repayments begin.</a:t>
            </a:r>
          </a:p>
          <a:p>
            <a:pPr marL="0" indent="0"/>
            <a:r>
              <a:rPr lang="en-US"/>
              <a:t>The maturity of a loan (m) refers to the total length of the loan term, from the time the loan is issued until it is fully repaid. The maturity period can vary depending on the terms agreed upon by the lender and borrower.</a:t>
            </a:r>
          </a:p>
          <a:p>
            <a:pPr marL="0" indent="0"/>
            <a:r>
              <a:rPr lang="en-US"/>
              <a:t>Finally, repayment periods are calculated based on the grace period and maturity and refers to the number of periods during which actual loan repayments are made. It is calculated by subtracting the grace period from the maturity period.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878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annual loan repayment is calculated based on these five parameter: the principal, interest rate, grace period, maturity and repayment periods, using the equation shown on the right.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338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Debt financing is also exposed to foreign currency risk, or FOREX, when the investor and the project are operating using different currencies (for example, the pound and the dollar). This exposure can lead to significant fluctuations in the value of debt repayments due to changes in exchange rates.</a:t>
            </a:r>
          </a:p>
          <a:p>
            <a:r>
              <a:rPr lang="en-US"/>
              <a:t>For instance, if the exchange rate of the dollar falls from 1.5 to 1.25 against the pound, a UK-based project with dollar-denominated annual debt repayments of $100,000 could see its repayment amount increase from £67,000 to £80,000. Such fluctuations can drastically impact the financial stability and cost structure of a project.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76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Exchange rate exposure is a significant concern in developing countries, where inflation and macroeconomic instability can drive volatility in currency values. This volatility creates uncertainty over the value of future repayments in local currencies, which can significantly increase the costs of financing low-carbon infrastructure projects and so push up their cost of debt</a:t>
            </a:r>
          </a:p>
          <a:p>
            <a:r>
              <a:rPr lang="en-US"/>
              <a:t>To mitigate these risks, international debt is typically denominated in 'hard' currencies, such as the US dollar, by financiers. Hard currencies are more stable and less susceptible to sudden fluctuations, helping to avoid exchange rate risks and provide more predictable financial outcomes for both investors and project developers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882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project finance, which is a key method for off-balance sheet financing, there are typically different tiers of debt financing with different risk-return profiles.</a:t>
            </a:r>
          </a:p>
          <a:p>
            <a:r>
              <a:rPr lang="en-US"/>
              <a:t>Senior debt is paid first in the event of project failure. This type of financing has the highest claim on project assets and cash flow, making it the least risky for lenders and so sees the lowest cost of debt.</a:t>
            </a:r>
          </a:p>
          <a:p>
            <a:r>
              <a:rPr lang="en-US"/>
              <a:t>Mezzanine debt is paid following senior debt in the event of project failure. This type of financing sits below senior debt in the capital structure and often carries higher interest rates to compensate for the increased risk.</a:t>
            </a:r>
          </a:p>
          <a:p>
            <a:r>
              <a:rPr lang="en-US"/>
              <a:t>Subordinated debt is paid last, after both senior and mezzanine debt. Because it has the lowest priority in the event of project failure, subordinated debt carries the highest risk and typically offers higher returns to attract investors willing to take on that risk.</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68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Equity financing, though smaller in scale compared to debt financing as the graph shows, still plays an important role in global climate financial flows. In this type of financing, capital is exchanged for a stake in the company or project. This means investors become partial owners and share in the profits and risks associated with the venture. Debt financing typically cannot make up the full share of an investment, so equity investors are important to project viability.</a:t>
            </a:r>
          </a:p>
          <a:p>
            <a:r>
              <a:rPr lang="en-US"/>
              <a:t>Equity financing can also occur either on- or off-balance sheet. On-balance sheet equity financing is recorded directly on the company's financial statements, making it transparent to stakeholders. Off-balance sheet equity financing involves creating separate entities or structures for the project, thereby isolating the risks and returns from the company's main financial activities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542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unlike debt financing, with equity </a:t>
            </a:r>
            <a:r>
              <a:rPr lang="en-US" err="1"/>
              <a:t>financ</a:t>
            </a:r>
            <a:r>
              <a:rPr lang="en-US"/>
              <a:t>, there is no guaranteed return for investors. Instead, returns are contingent on the performance of the project or company.</a:t>
            </a:r>
          </a:p>
          <a:p>
            <a:r>
              <a:rPr lang="en-US"/>
              <a:t>Prior to the investment, investors will have an expectation of return on equity based on market benchmarks. These expected returns influence their decision to invest, considering the potential risks and rewards.</a:t>
            </a:r>
          </a:p>
          <a:p>
            <a:r>
              <a:rPr lang="en-US"/>
              <a:t>After the investment, investors receive what is left over after all other creditors have been repaid. This means equity holders are last in line for any distributions, making their returns variable and dependent on the project's overall success.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14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corresponding learning outcomes are </a:t>
            </a:r>
            <a:r>
              <a:rPr lang="en-US" err="1"/>
              <a:t>summarised</a:t>
            </a:r>
            <a:r>
              <a:rPr lang="en-US"/>
              <a:t> in this slide, for each section.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3178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Equity financing is typically more expensive than commercial debt financing because investors face the risk of losing their entire capital investment. Unlike debt investors, who are still entitled to their loan repayments even if the project or company fails, equity investors are last in line for any remaining assets and so run the largest risk of losing their invested capital/</a:t>
            </a:r>
          </a:p>
          <a:p>
            <a:r>
              <a:rPr lang="en-US"/>
              <a:t>As a result, equity investors require a higher return to compensate for this higher risk. This additional return is known as the 'equity risk premium'. The equity risk premium varies by sector and over time, but it typically ranges between 5-10%. </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860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cost of equity, often represented as Re, can be broken down into several key components.</a:t>
            </a:r>
          </a:p>
          <a:p>
            <a:r>
              <a:rPr lang="en-US"/>
              <a:t>Firstly, as with debt, the risk-free rate (</a:t>
            </a:r>
            <a:r>
              <a:rPr lang="en-US" err="1"/>
              <a:t>Rff</a:t>
            </a:r>
            <a:r>
              <a:rPr lang="en-US"/>
              <a:t>) is the foundation. This rate represents the return expected from an investment with no risk of financial loss, typically represented by government bonds.</a:t>
            </a:r>
          </a:p>
          <a:p>
            <a:r>
              <a:rPr lang="en-US"/>
              <a:t>Secondly, we have the equity risk premium (Ree). This is the additional return required by investors to compensate for the risk of investing in equities compared to risk-free assets. This premium varies by market and over time.</a:t>
            </a:r>
          </a:p>
          <a:p>
            <a:r>
              <a:rPr lang="en-US"/>
              <a:t>Lastly, the beta coefficient (ß) measures the risk of the investment relative to the overall market. A beta greater than one indicates higher volatility than the market, while a beta less than one indicates lower volatility. This coefficient helps in assessing the sensitivity of the investment to market movements.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178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Equity financing, much like debt, includes different levels with varying risk-returns.</a:t>
            </a:r>
          </a:p>
          <a:p>
            <a:r>
              <a:rPr lang="en-US" b="1"/>
              <a:t>Preferred equity</a:t>
            </a:r>
            <a:r>
              <a:rPr lang="en-US"/>
              <a:t> holders are entitled to receive late dividend payments and have a higher claim on assets compared to common equity holders. This makes preferred equity less risky but with typically lower returns than common equity.</a:t>
            </a:r>
          </a:p>
          <a:p>
            <a:r>
              <a:rPr lang="en-US" b="1"/>
              <a:t>Common equity</a:t>
            </a:r>
            <a:r>
              <a:rPr lang="en-US"/>
              <a:t> holders are paid last in the event of project failure, making it the riskiest type of equity but with the potential for higher returns.</a:t>
            </a:r>
          </a:p>
          <a:p>
            <a:r>
              <a:rPr lang="en-US"/>
              <a:t>Both preferred and common equity are paid after all levels of debt, regardless of seniority, in the event of project failure. This hierarchy ensures that debt obligations are prioritized before any equity distributions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0865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overall cost of capital is calculated from the cost of debt and equity, and is weighted by share in the project or firm. The equation here demonstrates how the calculation is performed, accounting for the value of equity (E), value of debt (D), relative costs (Re and Rd) and the overall value of the project or firm ((V). Interest repayments to debt investors are typically tax deductible, so the corporate tax rate is also used alongside the cost of debt to calculate the cost of capital.</a:t>
            </a:r>
          </a:p>
          <a:p>
            <a:r>
              <a:rPr lang="en-US"/>
              <a:t>The leverage ratio measures the ratio of debt to equity. It's used to assess financial stability and risk by indicating the extent to which a company or project is using borrowed money to finance itself. A higher leverage ratio suggests greater financial risk, as the company relies more on debt, while a lower ratio indicates more reliance on equity. It varies depending on project and country context but is typically in the range of 50-70% for energy projects.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5779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considering financial terms, it's important to distinguish between nominal and real interest rates or costs of capital.</a:t>
            </a:r>
          </a:p>
          <a:p>
            <a:r>
              <a:rPr lang="en-US"/>
              <a:t>Nominal interest rates represent the actual interest being repaid on a percentage basis. They provide information on the repayments that will be made in and out of a project cash flow. For example, a headline interest rate of 8% on a loan from a debt investor is a nominal rate.</a:t>
            </a:r>
          </a:p>
          <a:p>
            <a:r>
              <a:rPr lang="en-US"/>
              <a:t>Real interest rates, on the other hand, take future inflation into account. They provide an indication of the 'real' cost of capital, accounting for inflation eroding the future value of money. For instance, if future inflation is 3% in the long term, the real value of the repayments would be 5%</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0922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discussed in Lecture 4, the capital structure of renewable energy projects varies but is typically close to an 80:20 Debt to Equity split. This means that 80% of the project's financing comes from debt, while 20% comes from equity.</a:t>
            </a:r>
          </a:p>
          <a:p>
            <a:r>
              <a:rPr lang="en-US"/>
              <a:t>However, between countries, the Debt to Equity ratio for renewable investments can vary widely, as shown in the plot taken from AURES-II on the right. Factors such as local economic conditions, regulatory environments, and availability of financing influence the ratio of debt to equity.</a:t>
            </a:r>
          </a:p>
          <a:p>
            <a:r>
              <a:rPr lang="en-US"/>
              <a:t>In countries perceived as risky, debt shares are often reduced due to higher perceived risks. This leads to a higher reliance on equity financing, though other factors, such as government policies and support mechanisms, also play a role in shaping the capital structure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962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factors that affect Debt to Equity (D-E) ratios include interest rates, the type of market actors involved, and whether the financing is on- or off-balance sheet.</a:t>
            </a:r>
          </a:p>
          <a:p>
            <a:r>
              <a:rPr lang="en-US"/>
              <a:t>Higher levels of debt typically reduce the overall cost of capital for two main reasons. Firstly, debt is generally available at a lower cost than equity, as lenders assume less risk compared to equity investors. As discussed earlier, this is because equity investors are paid last in the event of project failure. Secondly, interest repayments on debt are often tax-deductible, providing a financial advantage by reducing taxable income.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8640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diagram here is taken from IRENA's Cost of Financing Renewables Report and shows the overall cost of capital for renewable investments by region. Geographically varying Debt to Equity splits, along with the differing costs of equity and debt, combine to create different costs of capital between regions. For instance, regions with higher perceived risks may have higher costs of equity, while regions with more stable economies might benefit from lower debt costs. These variations drive the differences in the overall cost of capital in different regions and countries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126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few decades, there has been a remarkable reduction in the costs of renewable technologies. The graph on the right, taken from Our World in Data, shows that the cost of solar panels has plummeted from US$100 per watt in 1975 to below US$0.5 per watt in 2021. The rapid cost decline has been driven by advances in technology, economies of scale and increased manufacturing efficiencies.</a:t>
            </a:r>
          </a:p>
          <a:p>
            <a:r>
              <a:rPr lang="en-US"/>
              <a:t>Looking ahead to the future, continued cost reductions in renewable technologies driven by the rapid expansion of wind and solar over the next few decades to meet climate targets are expected to further enhance their cost competitiveness. In many regions, the cost of electricity from renewables is already below the cost of new fossil fuel generation capacity.</a:t>
            </a:r>
          </a:p>
          <a:p>
            <a:r>
              <a:rPr lang="en-US"/>
              <a:t>To achieve cost competitive renewable power, many regions will also need to see a decrease in the cost of capital, alongside cost reductions in solar and wind components. But what really is the cost of capital, and why is it so important to the viability of renewable projects?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36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cost of capital refers to the financing terms provided to an energy infrastructure project by both debt and equity investors. It encompasses the interest rates on loans and the expected returns on equity.</a:t>
            </a:r>
          </a:p>
          <a:p>
            <a:r>
              <a:rPr lang="en-US"/>
              <a:t>Low-carbon infrastructure projects, such as onshore wind farms, typically require substantial upfront investments for construction and installation, but benefit from low or minimal operating costs once operational. For example, once a wind farm is built, the only ongoing costs are maintenance and operational requirements, rather than the purchasing of fuel. This investment profile differs to fossil fuel generation, where ongoing fuel costs are a substantial portion of the final cost of electricity.</a:t>
            </a:r>
          </a:p>
          <a:p>
            <a:r>
              <a:rPr lang="en-US"/>
              <a:t>Given their unique investment profile, the terms of finance, or the cost of capital, plays a key role in determining the economic viability of these projects. It affects how well the upfront costs can be spread across the lifetime of the project.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28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Due to the high upfront costs of renewables and other low-carbon infrastructure projects, their breakeven cost of electricity is particularly sensitive to the cost of capital. For wind and solar projects, the cost of generating electricity is influenced more by the cost of capital than the available renewable resources.</a:t>
            </a:r>
          </a:p>
          <a:p>
            <a:r>
              <a:rPr lang="en-US"/>
              <a:t>The sensitivity is presented in the graph on the right, which shows the </a:t>
            </a:r>
            <a:r>
              <a:rPr lang="en-US" err="1"/>
              <a:t>levelised</a:t>
            </a:r>
            <a:r>
              <a:rPr lang="en-US"/>
              <a:t> cost of electricity against the discount rate (another term used for the cost of capital). Due to its long lifetimes and high upfront construction costs, the cost of capital has an even greater impact on the overall economics of nuclear projects. Fossil fuel generation projects, including coal and combined cycle gas turbines (or CCGTs), are much less sensitive to the cost of capital.</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cost of capital for energy investments is influenced by several factors, at the macroeconomic, country, sector and project level, all of which influence the risk of project failure and so the return demanded by investors. Firstly, the interest rate or yield on low-risk securities (such as U.S. Treasury Bonds) affects the cost of capital for other projects, by providing a base level of expected returns. Country-level risks, including political instability or economic volatility, can demand higher returns in exchange for the increased risks. In addition to these , there are a whole host of sector and project level risks that investors need to account for when determining their financing terms.</a:t>
            </a:r>
          </a:p>
          <a:p>
            <a:r>
              <a:rPr lang="en-US"/>
              <a:t>The graph on the right demonstrates how the cost of capital is influenced by these factors in developing countries, which typically see much higher financing terms. These can reach levels of up to 2 to 3 times above those in high-income countries.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507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provide a non exhaustive list of the types of risks that investors may account for at the different levels when assessing the cost of capital.</a:t>
            </a:r>
          </a:p>
          <a:p>
            <a:r>
              <a:rPr lang="en-US"/>
              <a:t>Firstly, country risk encompasses political risks, such as security, government stability, and the status and transparency of the legal system. These factors can significantly impact investor confidence and financing terms.</a:t>
            </a:r>
          </a:p>
          <a:p>
            <a:r>
              <a:rPr lang="en-US"/>
              <a:t>Next, financial and economic risks include economic growth, inflation, interest rates, and currency exchange rates. These elements affect the overall economic environment in which energy projects operate.</a:t>
            </a:r>
          </a:p>
          <a:p>
            <a:r>
              <a:rPr lang="en-US"/>
              <a:t>Policy and regulatory risks arise from changes to tariff structures, subsidy regimes, and permitting requirements. Unpredictable regulatory environments can deter investment by adding uncertainty and potential costs.</a:t>
            </a:r>
          </a:p>
          <a:p>
            <a:r>
              <a:rPr lang="en-US"/>
              <a:t>Technical and project risks involve construction risks, technological uncertainties, environmental challenges, and operational or performance risks. These can affect the feasibility and success of energy projects.</a:t>
            </a:r>
          </a:p>
          <a:p>
            <a:r>
              <a:rPr lang="en-US"/>
              <a:t>Lastly, market risks relate to the future demand and supply balance, market pricing risks, fuel prices, and subsidy prices. Market dynamics can influence the profitability and attractiveness of energy investments.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963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Addressing the underlying factors leading to high costs of capital will be essential to scaling up investment in developing countries. The graph on the right is taken from the International Energy Agency and shows the level of investment required in emerging and developing economies needed for a 1.5C compatible pathway. In these countries, annual energy-related investment will need to increase by orders of magnitude by 2035. </a:t>
            </a:r>
          </a:p>
          <a:p>
            <a:endParaRPr lang="en-US"/>
          </a:p>
          <a:p>
            <a:r>
              <a:rPr lang="en-US"/>
              <a:t>To attract investment at low costs of capital, reforming the policy and regulatory landscape will be important. Governments need to create stable and transparent business environments that foster investor confidence. However, there is only so far that domestic policy reform can go.</a:t>
            </a:r>
          </a:p>
          <a:p>
            <a:endParaRPr lang="en-US"/>
          </a:p>
          <a:p>
            <a:r>
              <a:rPr lang="en-US"/>
              <a:t>International support through grants and concessional financing will be key to reducing the cost of capital. Concessional financing, which offers more favorable terms than market-based loans, also plays an important role in attracting and </a:t>
            </a:r>
            <a:r>
              <a:rPr lang="en-US" err="1"/>
              <a:t>mobilising</a:t>
            </a:r>
            <a:r>
              <a:rPr lang="en-US"/>
              <a:t> private finance. Estimates show that the level of concessional finance will need to at least triple by 2030 to support the scale up of investments.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417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Debt financing plays a key role in global climate financial flows, as the graph on the right taken from Climate Policy Initiative shows in its breakdown of global climate finance flows. It is principally made available at market-level rates, although there is some provision of low-cost debt from concessional sources such as the World Bank, other multilateral development banks, and from national government </a:t>
            </a:r>
            <a:r>
              <a:rPr lang="en-US" err="1"/>
              <a:t>programmes</a:t>
            </a:r>
            <a:r>
              <a:rPr lang="en-US"/>
              <a:t>.</a:t>
            </a:r>
          </a:p>
          <a:p>
            <a:r>
              <a:rPr lang="en-US"/>
              <a:t>In debt financing, capital is provided to projects in exchange for specified loan repayments over time, which pay back both the initial loan and interest charged on the loan. </a:t>
            </a:r>
          </a:p>
          <a:p>
            <a:r>
              <a:rPr lang="en-US"/>
              <a:t>It can be </a:t>
            </a:r>
            <a:r>
              <a:rPr lang="en-US" err="1"/>
              <a:t>categorised</a:t>
            </a:r>
            <a:r>
              <a:rPr lang="en-US"/>
              <a:t> as either on-balance sheet or off-balance sheet, which we will discuss in further detail in the next slide.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590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7520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iea.blob.core.windows.net/assets/6ac243a9-247b-4b79-bc01-0e7730434118/RoadmaptoIncreaseInvestmentinCleanEnergyinDevelopingCountriesaninitiativebytheG20BrazilPresidency.pdf" TargetMode="External"/><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climatepolicyinitiative.org/publication/global-landscape-of-climate-finance-2023/"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b152d98b562e458b" Type="http://schemas.openxmlformats.org/officeDocument/2006/relationships/image" Target="../media/image80.png"/><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4.xml"/><Relationship Id="Rd130f5b3ce42461b"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14.jp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15.jp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climatepolicyinitiative.org/publication/global-landscape-of-climate-finance-2023/" TargetMode="External"/><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0.png"/><Relationship Id="rId4" Type="http://schemas.openxmlformats.org/officeDocument/2006/relationships/notesSlide" Target="../notesSlides/notesSlide21.xml"/><Relationship Id="R5f07f4f8dc1e4d47"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239a0d909b584c91" Type="http://schemas.openxmlformats.org/officeDocument/2006/relationships/image" Target="../media/image1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irena.org/-/media/Files/IRENA/Agency/Publication/2023/May/IRENA_The_cost_of_financing_renewable_power_2023.pdf?rev=8ba5ec0a558148f085e285b247523fb5#:~:text=A%20comprehensive%20database%20on%20renewable%20energy%20financing.%20This,onshore%20wind%2C%20ofshore%20wind%20and%20solar%20photovoltaic%20%28PV%29." TargetMode="External"/><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ourworldindata.org/grapher/solar-pv-prices" TargetMode="External"/><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gersh.how/how-renewable-energy-makes-more-capital" TargetMode="External"/><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iea.org/reports/reducing-the-cost-of-capital/executive-summary" TargetMode="External"/><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78282" y="4376573"/>
            <a:ext cx="4134050" cy="1819124"/>
          </a:xfrm>
          <a:prstGeom prst="rect">
            <a:avLst/>
          </a:prstGeom>
        </p:spPr>
      </p:pic>
      <p:sp>
        <p:nvSpPr>
          <p:cNvPr id="6" name="Subtitle 2">
            <a:extLst>
              <a:ext uri="{FF2B5EF4-FFF2-40B4-BE49-F238E27FC236}">
                <a16:creationId xmlns:a16="http://schemas.microsoft.com/office/drawing/2014/main" id="{50DF84D2-9F76-9732-B84B-CD51C1651257}"/>
              </a:ext>
            </a:extLst>
          </p:cNvPr>
          <p:cNvSpPr txBox="1">
            <a:spLocks/>
          </p:cNvSpPr>
          <p:nvPr/>
        </p:nvSpPr>
        <p:spPr>
          <a:xfrm>
            <a:off x="717241" y="2247701"/>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Financing Baseline – Part 2 </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5B8FFA61-AA60-D23F-215D-18D75F8FEB24}"/>
              </a:ext>
            </a:extLst>
          </p:cNvPr>
          <p:cNvSpPr txBox="1"/>
          <p:nvPr/>
        </p:nvSpPr>
        <p:spPr>
          <a:xfrm>
            <a:off x="653374" y="1251866"/>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6:</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16CA998F-949B-F533-F955-A5E6B80B6BA3}"/>
              </a:ext>
            </a:extLst>
          </p:cNvPr>
          <p:cNvSpPr txBox="1"/>
          <p:nvPr/>
        </p:nvSpPr>
        <p:spPr>
          <a:xfrm>
            <a:off x="717241" y="194850"/>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10</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pic>
        <p:nvPicPr>
          <p:cNvPr id="3" name="Picture 2" descr="A graph of different colored bars&#10;&#10;Description automatically generated">
            <a:extLst>
              <a:ext uri="{FF2B5EF4-FFF2-40B4-BE49-F238E27FC236}">
                <a16:creationId xmlns:a16="http://schemas.microsoft.com/office/drawing/2014/main" id="{4364DE68-1C3D-1861-D151-02A3FF8BD1E4}"/>
              </a:ext>
            </a:extLst>
          </p:cNvPr>
          <p:cNvPicPr>
            <a:picLocks noChangeAspect="1"/>
          </p:cNvPicPr>
          <p:nvPr/>
        </p:nvPicPr>
        <p:blipFill>
          <a:blip r:embed="rId5"/>
          <a:stretch>
            <a:fillRect/>
          </a:stretch>
        </p:blipFill>
        <p:spPr>
          <a:xfrm>
            <a:off x="4997823" y="1441426"/>
            <a:ext cx="6607972" cy="4748891"/>
          </a:xfrm>
          <a:prstGeom prst="rect">
            <a:avLst/>
          </a:prstGeom>
        </p:spPr>
      </p:pic>
      <p:sp>
        <p:nvSpPr>
          <p:cNvPr id="6" name="TextBox 5">
            <a:extLst>
              <a:ext uri="{FF2B5EF4-FFF2-40B4-BE49-F238E27FC236}">
                <a16:creationId xmlns:a16="http://schemas.microsoft.com/office/drawing/2014/main" id="{CCA3054C-BF74-2E24-151A-29678259FFDA}"/>
              </a:ext>
            </a:extLst>
          </p:cNvPr>
          <p:cNvSpPr txBox="1"/>
          <p:nvPr/>
        </p:nvSpPr>
        <p:spPr>
          <a:xfrm>
            <a:off x="399677" y="1159879"/>
            <a:ext cx="4594524" cy="5321713"/>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Addressing factors causing high costs of capital will be key to scaling up investment in developing countries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Will require policy reform and international support (e.g., grants &amp; concessional finance) </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Concessional financing will need to at least triple by 2030</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5">
            <a:extLst>
              <a:ext uri="{FF2B5EF4-FFF2-40B4-BE49-F238E27FC236}">
                <a16:creationId xmlns:a16="http://schemas.microsoft.com/office/drawing/2014/main" id="{C3DE5307-CCF7-FB23-F0C3-19B98A731C09}"/>
              </a:ext>
            </a:extLst>
          </p:cNvPr>
          <p:cNvSpPr txBox="1"/>
          <p:nvPr/>
        </p:nvSpPr>
        <p:spPr>
          <a:xfrm>
            <a:off x="518583" y="6561666"/>
            <a:ext cx="59393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International Energy Agency 2024</a:t>
            </a:r>
          </a:p>
        </p:txBody>
      </p:sp>
      <p:pic>
        <p:nvPicPr>
          <p:cNvPr id="2" name="ttsmaker-file-2025-2-13-22-32-6">
            <a:hlinkClick r:id="" action="ppaction://media"/>
            <a:extLst>
              <a:ext uri="{FF2B5EF4-FFF2-40B4-BE49-F238E27FC236}">
                <a16:creationId xmlns:a16="http://schemas.microsoft.com/office/drawing/2014/main" id="{0C027550-6D8E-797E-1E1A-CD154150AD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2073" y="71685"/>
            <a:ext cx="730250" cy="730250"/>
          </a:xfrm>
          <a:prstGeom prst="rect">
            <a:avLst/>
          </a:prstGeom>
        </p:spPr>
      </p:pic>
    </p:spTree>
    <p:extLst>
      <p:ext uri="{BB962C8B-B14F-4D97-AF65-F5344CB8AC3E}">
        <p14:creationId xmlns:p14="http://schemas.microsoft.com/office/powerpoint/2010/main" val="3285419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Debt financing for renewables</a:t>
            </a: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26726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12</a:t>
            </a:fld>
            <a:endParaRPr lang="sv-SE"/>
          </a:p>
        </p:txBody>
      </p:sp>
      <p:pic>
        <p:nvPicPr>
          <p:cNvPr id="3" name="Picture 2" descr="A graph showing the amount of climate finance in 2021&#10;&#10;Description automatically generated">
            <a:extLst>
              <a:ext uri="{FF2B5EF4-FFF2-40B4-BE49-F238E27FC236}">
                <a16:creationId xmlns:a16="http://schemas.microsoft.com/office/drawing/2014/main" id="{10F9DDD6-0C1A-CF94-DDF6-381836BD3873}"/>
              </a:ext>
            </a:extLst>
          </p:cNvPr>
          <p:cNvPicPr>
            <a:picLocks noChangeAspect="1"/>
          </p:cNvPicPr>
          <p:nvPr/>
        </p:nvPicPr>
        <p:blipFill rotWithShape="1">
          <a:blip r:embed="rId5"/>
          <a:srcRect b="7716"/>
          <a:stretch/>
        </p:blipFill>
        <p:spPr>
          <a:xfrm>
            <a:off x="4121682" y="1084525"/>
            <a:ext cx="7559387" cy="5408350"/>
          </a:xfrm>
          <a:prstGeom prst="rect">
            <a:avLst/>
          </a:prstGeom>
        </p:spPr>
      </p:pic>
      <p:sp>
        <p:nvSpPr>
          <p:cNvPr id="10" name="Title 3">
            <a:extLst>
              <a:ext uri="{FF2B5EF4-FFF2-40B4-BE49-F238E27FC236}">
                <a16:creationId xmlns:a16="http://schemas.microsoft.com/office/drawing/2014/main" id="{9676957F-8FE5-44FE-4948-6818B6FB23E6}"/>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a:t>
            </a:r>
          </a:p>
        </p:txBody>
      </p:sp>
      <p:sp>
        <p:nvSpPr>
          <p:cNvPr id="14" name="TextBox 13">
            <a:extLst>
              <a:ext uri="{FF2B5EF4-FFF2-40B4-BE49-F238E27FC236}">
                <a16:creationId xmlns:a16="http://schemas.microsoft.com/office/drawing/2014/main" id="{B5635308-3D92-24A5-D61D-A82A354A364F}"/>
              </a:ext>
            </a:extLst>
          </p:cNvPr>
          <p:cNvSpPr txBox="1"/>
          <p:nvPr/>
        </p:nvSpPr>
        <p:spPr>
          <a:xfrm>
            <a:off x="410260" y="1802870"/>
            <a:ext cx="3712667" cy="399083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Debt financing plays an important role in global climate financial flows</a:t>
            </a:r>
          </a:p>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In debt financing, capital is exchanged for specified loan repayments </a:t>
            </a:r>
          </a:p>
          <a:p>
            <a:pPr marL="457200" indent="-457200">
              <a:buFont typeface="Arial" panose="020B0604020202020204" pitchFamily="34" charset="0"/>
              <a:buChar char="•"/>
            </a:pPr>
            <a:r>
              <a:rPr lang="en-GB" sz="2000">
                <a:latin typeface="Open Sans"/>
                <a:ea typeface="Open Sans"/>
                <a:cs typeface="Open Sans"/>
              </a:rPr>
              <a:t>Debt financing can either be on or off balance sheet</a:t>
            </a:r>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5">
            <a:extLst>
              <a:ext uri="{FF2B5EF4-FFF2-40B4-BE49-F238E27FC236}">
                <a16:creationId xmlns:a16="http://schemas.microsoft.com/office/drawing/2014/main" id="{8E5E2981-539F-AAA3-F464-FB465CCF8190}"/>
              </a:ext>
            </a:extLst>
          </p:cNvPr>
          <p:cNvSpPr txBox="1"/>
          <p:nvPr/>
        </p:nvSpPr>
        <p:spPr>
          <a:xfrm>
            <a:off x="518583" y="6561666"/>
            <a:ext cx="59393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Climate Policy Initiative 2023</a:t>
            </a:r>
          </a:p>
        </p:txBody>
      </p:sp>
      <p:pic>
        <p:nvPicPr>
          <p:cNvPr id="2" name="ttsmaker-file-2025-2-13-22-32-42">
            <a:hlinkClick r:id="" action="ppaction://media"/>
            <a:extLst>
              <a:ext uri="{FF2B5EF4-FFF2-40B4-BE49-F238E27FC236}">
                <a16:creationId xmlns:a16="http://schemas.microsoft.com/office/drawing/2014/main" id="{F1AE7489-FA17-5944-ACB7-43AFBB4413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8050" y="50530"/>
            <a:ext cx="730250" cy="730250"/>
          </a:xfrm>
          <a:prstGeom prst="rect">
            <a:avLst/>
          </a:prstGeom>
        </p:spPr>
      </p:pic>
    </p:spTree>
    <p:extLst>
      <p:ext uri="{BB962C8B-B14F-4D97-AF65-F5344CB8AC3E}">
        <p14:creationId xmlns:p14="http://schemas.microsoft.com/office/powerpoint/2010/main" val="2051032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13</a:t>
            </a:fld>
            <a:endParaRPr lang="sv-SE"/>
          </a:p>
        </p:txBody>
      </p:sp>
      <p:sp>
        <p:nvSpPr>
          <p:cNvPr id="9" name="TextBox 8">
            <a:extLst>
              <a:ext uri="{FF2B5EF4-FFF2-40B4-BE49-F238E27FC236}">
                <a16:creationId xmlns:a16="http://schemas.microsoft.com/office/drawing/2014/main" id="{FA06C496-D2B8-F9F5-6D35-BCE4136F1360}"/>
              </a:ext>
            </a:extLst>
          </p:cNvPr>
          <p:cNvSpPr txBox="1"/>
          <p:nvPr/>
        </p:nvSpPr>
        <p:spPr>
          <a:xfrm>
            <a:off x="677785" y="1184353"/>
            <a:ext cx="11198528" cy="5840189"/>
          </a:xfrm>
          <a:prstGeom prst="rect">
            <a:avLst/>
          </a:prstGeom>
          <a:noFill/>
        </p:spPr>
        <p:txBody>
          <a:bodyPr wrap="square" lIns="91440" tIns="45720" rIns="91440" bIns="45720" anchor="t">
            <a:spAutoFit/>
          </a:bodyPr>
          <a:lstStyle/>
          <a:p>
            <a:pPr>
              <a:lnSpc>
                <a:spcPct val="150000"/>
              </a:lnSpc>
              <a:spcAft>
                <a:spcPts val="800"/>
              </a:spcAft>
            </a:pPr>
            <a:r>
              <a:rPr lang="en-GB" sz="2600">
                <a:latin typeface="Open Sans"/>
                <a:ea typeface="Calibri"/>
                <a:cs typeface="Calibri"/>
              </a:rPr>
              <a:t>Debt (and equity) financing can take place either on- or off- balance sheet, depending on project context</a:t>
            </a:r>
            <a:endParaRPr lang="en-GB" sz="2600"/>
          </a:p>
          <a:p>
            <a:pPr>
              <a:lnSpc>
                <a:spcPct val="150000"/>
              </a:lnSpc>
              <a:spcAft>
                <a:spcPts val="800"/>
              </a:spcAft>
            </a:pPr>
            <a:r>
              <a:rPr lang="en-GB" sz="2600" b="1">
                <a:latin typeface="Open Sans"/>
                <a:ea typeface="Calibri"/>
                <a:cs typeface="Calibri"/>
              </a:rPr>
              <a:t>On-balance sheet</a:t>
            </a:r>
            <a:r>
              <a:rPr lang="en-GB" sz="2600">
                <a:latin typeface="Open Sans"/>
                <a:ea typeface="Calibri"/>
                <a:cs typeface="Calibri"/>
              </a:rPr>
              <a:t>: projects are financed by a company and the debt taken on to finance it shows up on its balance sheet</a:t>
            </a:r>
            <a:endParaRPr lang="en-GB" sz="2600">
              <a:latin typeface="Open Sans"/>
              <a:ea typeface="Calibri" panose="020F0502020204030204" pitchFamily="34" charset="0"/>
              <a:cs typeface="Calibri"/>
            </a:endParaRPr>
          </a:p>
          <a:p>
            <a:pPr>
              <a:lnSpc>
                <a:spcPct val="150000"/>
              </a:lnSpc>
              <a:spcAft>
                <a:spcPts val="800"/>
              </a:spcAft>
            </a:pPr>
            <a:r>
              <a:rPr lang="en-GB" sz="2600" b="1">
                <a:latin typeface="Open Sans"/>
                <a:ea typeface="Calibri"/>
                <a:cs typeface="Calibri"/>
              </a:rPr>
              <a:t>Off-balance sheet: </a:t>
            </a:r>
            <a:r>
              <a:rPr lang="en-GB" sz="2600">
                <a:latin typeface="Open Sans"/>
                <a:ea typeface="Calibri"/>
                <a:cs typeface="Calibri"/>
              </a:rPr>
              <a:t>a separate financing structure is set up for the project, with debt and equity repaid from the project cashflow</a:t>
            </a:r>
            <a:endParaRPr lang="en-GB" sz="2600">
              <a:latin typeface="Open Sans"/>
              <a:ea typeface="Calibri" panose="020F0502020204030204" pitchFamily="34" charset="0"/>
              <a:cs typeface="Calibri"/>
            </a:endParaRPr>
          </a:p>
          <a:p>
            <a:pPr>
              <a:lnSpc>
                <a:spcPct val="150000"/>
              </a:lnSpc>
              <a:spcAft>
                <a:spcPts val="800"/>
              </a:spcAft>
            </a:pPr>
            <a:r>
              <a:rPr lang="en-GB" sz="2600">
                <a:latin typeface="Open Sans"/>
                <a:ea typeface="Calibri"/>
                <a:cs typeface="Calibri"/>
              </a:rPr>
              <a:t>Off-balance sheet financing structures typically allow for higher shares of debt and reduces the risks in the event of project failure</a:t>
            </a:r>
            <a:endParaRPr lang="en-GB" sz="2600">
              <a:latin typeface="Open Sans"/>
              <a:ea typeface="Calibri" panose="020F0502020204030204" pitchFamily="34" charset="0"/>
              <a:cs typeface="Calibri"/>
            </a:endParaRPr>
          </a:p>
          <a:p>
            <a:pPr>
              <a:lnSpc>
                <a:spcPct val="150000"/>
              </a:lnSpc>
              <a:spcAft>
                <a:spcPts val="800"/>
              </a:spcAft>
            </a:pPr>
            <a:endParaRPr lang="en-GB" sz="2600">
              <a:latin typeface="Open Sans"/>
              <a:ea typeface="Calibri" panose="020F0502020204030204" pitchFamily="34" charset="0"/>
              <a:cs typeface="Calibri"/>
            </a:endParaRPr>
          </a:p>
        </p:txBody>
      </p:sp>
      <p:sp>
        <p:nvSpPr>
          <p:cNvPr id="13" name="Title 3">
            <a:extLst>
              <a:ext uri="{FF2B5EF4-FFF2-40B4-BE49-F238E27FC236}">
                <a16:creationId xmlns:a16="http://schemas.microsoft.com/office/drawing/2014/main" id="{6DFC9569-4E88-70E3-2379-7C07B9654C2C}"/>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2" name="ttsmaker-file-2025-2-13-22-33-13">
            <a:hlinkClick r:id="" action="ppaction://media"/>
            <a:extLst>
              <a:ext uri="{FF2B5EF4-FFF2-40B4-BE49-F238E27FC236}">
                <a16:creationId xmlns:a16="http://schemas.microsoft.com/office/drawing/2014/main" id="{E9571DFE-4651-61A1-E2FB-0D663A4A9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050" y="102461"/>
            <a:ext cx="730250" cy="730250"/>
          </a:xfrm>
          <a:prstGeom prst="rect">
            <a:avLst/>
          </a:prstGeom>
        </p:spPr>
      </p:pic>
    </p:spTree>
    <p:extLst>
      <p:ext uri="{BB962C8B-B14F-4D97-AF65-F5344CB8AC3E}">
        <p14:creationId xmlns:p14="http://schemas.microsoft.com/office/powerpoint/2010/main" val="1612201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14</a:t>
            </a:fld>
            <a:endParaRPr lang="sv-SE"/>
          </a:p>
        </p:txBody>
      </p:sp>
      <p:sp>
        <p:nvSpPr>
          <p:cNvPr id="9" name="TextBox 8">
            <a:extLst>
              <a:ext uri="{FF2B5EF4-FFF2-40B4-BE49-F238E27FC236}">
                <a16:creationId xmlns:a16="http://schemas.microsoft.com/office/drawing/2014/main" id="{FA06C496-D2B8-F9F5-6D35-BCE4136F1360}"/>
              </a:ext>
            </a:extLst>
          </p:cNvPr>
          <p:cNvSpPr txBox="1"/>
          <p:nvPr/>
        </p:nvSpPr>
        <p:spPr>
          <a:xfrm>
            <a:off x="677785" y="1184353"/>
            <a:ext cx="11198528" cy="2916568"/>
          </a:xfrm>
          <a:prstGeom prst="rect">
            <a:avLst/>
          </a:prstGeom>
          <a:noFill/>
        </p:spPr>
        <p:txBody>
          <a:bodyPr wrap="square" lIns="91440" tIns="45720" rIns="91440" bIns="45720" anchor="t">
            <a:spAutoFit/>
          </a:bodyPr>
          <a:lstStyle/>
          <a:p>
            <a:pPr>
              <a:lnSpc>
                <a:spcPct val="150000"/>
              </a:lnSpc>
              <a:spcAft>
                <a:spcPts val="800"/>
              </a:spcAft>
            </a:pPr>
            <a:r>
              <a:rPr lang="en-GB" sz="2800">
                <a:latin typeface="Open Sans"/>
                <a:ea typeface="Calibri"/>
                <a:cs typeface="Calibri"/>
              </a:rPr>
              <a:t>Cost of debt </a:t>
            </a:r>
            <a:r>
              <a:rPr lang="en-GB" sz="2800" i="1">
                <a:latin typeface="Open Sans"/>
                <a:ea typeface="Calibri"/>
                <a:cs typeface="Calibri"/>
              </a:rPr>
              <a:t>(Rd)</a:t>
            </a:r>
            <a:r>
              <a:rPr lang="en-GB" sz="2800">
                <a:latin typeface="Open Sans"/>
                <a:ea typeface="Calibri"/>
                <a:cs typeface="Calibri"/>
              </a:rPr>
              <a:t> can be disaggregated into several components:</a:t>
            </a:r>
          </a:p>
          <a:p>
            <a:pPr marL="457200" indent="-457200">
              <a:lnSpc>
                <a:spcPct val="150000"/>
              </a:lnSpc>
              <a:spcAft>
                <a:spcPts val="800"/>
              </a:spcAft>
              <a:buFont typeface="Arial" panose="020B0604020202020204" pitchFamily="34" charset="0"/>
              <a:buChar char="•"/>
            </a:pPr>
            <a:r>
              <a:rPr lang="en-GB" sz="2800">
                <a:latin typeface="Open Sans"/>
                <a:ea typeface="Calibri"/>
                <a:cs typeface="Calibri"/>
              </a:rPr>
              <a:t>Risk-free rate </a:t>
            </a:r>
            <a:r>
              <a:rPr lang="en-GB" sz="2800" i="1">
                <a:latin typeface="Open Sans"/>
                <a:ea typeface="Calibri"/>
                <a:cs typeface="Calibri"/>
              </a:rPr>
              <a:t>(</a:t>
            </a:r>
            <a:r>
              <a:rPr lang="en-GB" sz="2800" i="1" err="1">
                <a:latin typeface="Open Sans"/>
                <a:ea typeface="Calibri"/>
                <a:cs typeface="Calibri"/>
              </a:rPr>
              <a:t>Rff</a:t>
            </a:r>
            <a:r>
              <a:rPr lang="en-GB" sz="2800" i="1">
                <a:latin typeface="Open Sans"/>
                <a:ea typeface="Calibri"/>
                <a:cs typeface="Calibri"/>
              </a:rPr>
              <a:t>)</a:t>
            </a:r>
          </a:p>
          <a:p>
            <a:pPr marL="457200" indent="-457200">
              <a:lnSpc>
                <a:spcPct val="150000"/>
              </a:lnSpc>
              <a:spcAft>
                <a:spcPts val="800"/>
              </a:spcAft>
              <a:buFont typeface="Arial" panose="020B0604020202020204" pitchFamily="34" charset="0"/>
              <a:buChar char="•"/>
            </a:pPr>
            <a:r>
              <a:rPr lang="en-GB" sz="2800">
                <a:latin typeface="Open Sans"/>
                <a:ea typeface="Calibri"/>
                <a:cs typeface="Calibri"/>
              </a:rPr>
              <a:t>Country risk premium </a:t>
            </a:r>
            <a:r>
              <a:rPr lang="en-GB" sz="2800" i="1">
                <a:latin typeface="Open Sans"/>
                <a:ea typeface="Calibri"/>
                <a:cs typeface="Calibri"/>
              </a:rPr>
              <a:t>(</a:t>
            </a:r>
            <a:r>
              <a:rPr lang="en-GB" sz="2800" i="1" err="1">
                <a:latin typeface="Open Sans"/>
                <a:ea typeface="Calibri"/>
                <a:cs typeface="Calibri"/>
              </a:rPr>
              <a:t>Rcc</a:t>
            </a:r>
            <a:r>
              <a:rPr lang="en-GB" sz="2800" i="1">
                <a:latin typeface="Open Sans"/>
                <a:ea typeface="Calibri"/>
                <a:cs typeface="Calibri"/>
              </a:rPr>
              <a:t>)</a:t>
            </a:r>
          </a:p>
          <a:p>
            <a:pPr marL="457200" indent="-457200">
              <a:lnSpc>
                <a:spcPct val="150000"/>
              </a:lnSpc>
              <a:spcAft>
                <a:spcPts val="800"/>
              </a:spcAft>
              <a:buFont typeface="Arial" panose="020B0604020202020204" pitchFamily="34" charset="0"/>
              <a:buChar char="•"/>
            </a:pPr>
            <a:r>
              <a:rPr lang="en-GB" sz="2800">
                <a:latin typeface="Open Sans"/>
                <a:ea typeface="Calibri"/>
                <a:cs typeface="Calibri"/>
              </a:rPr>
              <a:t>Other risk premiums </a:t>
            </a:r>
            <a:r>
              <a:rPr lang="en-GB" sz="2800" i="1">
                <a:latin typeface="Open Sans"/>
                <a:ea typeface="Calibri"/>
                <a:cs typeface="Calibri"/>
              </a:rPr>
              <a:t>(</a:t>
            </a:r>
            <a:r>
              <a:rPr lang="en-GB" sz="2800" i="1" err="1">
                <a:latin typeface="Open Sans"/>
                <a:ea typeface="Calibri"/>
                <a:cs typeface="Calibri"/>
              </a:rPr>
              <a:t>Rtt</a:t>
            </a:r>
            <a:r>
              <a:rPr lang="en-GB" sz="2800" i="1">
                <a:latin typeface="Open Sans"/>
                <a:ea typeface="Calibri"/>
                <a:cs typeface="Calibri"/>
              </a:rPr>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FE0131E-3A13-29D4-42F0-5FB3EBA4C3BF}"/>
                  </a:ext>
                </a:extLst>
              </p:cNvPr>
              <p:cNvSpPr txBox="1"/>
              <p:nvPr/>
            </p:nvSpPr>
            <p:spPr>
              <a:xfrm>
                <a:off x="968830" y="4746169"/>
                <a:ext cx="6977743" cy="8309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4800" i="1">
                          <a:latin typeface="Cambria Math" panose="02040503050406030204" pitchFamily="18" charset="0"/>
                        </a:rPr>
                        <m:t>𝑅𝑑</m:t>
                      </m:r>
                      <m:r>
                        <a:rPr lang="en-GB" sz="4800" i="0">
                          <a:latin typeface="Cambria Math" panose="02040503050406030204" pitchFamily="18" charset="0"/>
                        </a:rPr>
                        <m:t>=</m:t>
                      </m:r>
                      <m:r>
                        <a:rPr lang="en-GB" sz="4800" i="1">
                          <a:latin typeface="Cambria Math" panose="02040503050406030204" pitchFamily="18" charset="0"/>
                        </a:rPr>
                        <m:t>𝑅𝑓𝑓</m:t>
                      </m:r>
                      <m:r>
                        <a:rPr lang="en-GB" sz="4800" i="0">
                          <a:latin typeface="Cambria Math" panose="02040503050406030204" pitchFamily="18" charset="0"/>
                        </a:rPr>
                        <m:t>+</m:t>
                      </m:r>
                      <m:r>
                        <a:rPr lang="en-GB" sz="4800" i="1">
                          <a:latin typeface="Cambria Math" panose="02040503050406030204" pitchFamily="18" charset="0"/>
                        </a:rPr>
                        <m:t>𝑅𝑐𝑐</m:t>
                      </m:r>
                      <m:r>
                        <a:rPr lang="en-GB" sz="4800" i="0">
                          <a:latin typeface="Cambria Math" panose="02040503050406030204" pitchFamily="18" charset="0"/>
                        </a:rPr>
                        <m:t>+</m:t>
                      </m:r>
                      <m:r>
                        <a:rPr lang="en-GB" sz="4800" i="1">
                          <a:latin typeface="Cambria Math" panose="02040503050406030204" pitchFamily="18" charset="0"/>
                        </a:rPr>
                        <m:t>𝑅𝑡𝑡</m:t>
                      </m:r>
                    </m:oMath>
                  </m:oMathPara>
                </a14:m>
                <a:endParaRPr lang="en-GB" sz="4800"/>
              </a:p>
            </p:txBody>
          </p:sp>
        </mc:Choice>
        <mc:Fallback xmlns="">
          <p:sp>
            <p:nvSpPr>
              <p:cNvPr id="10" name="TextBox 9">
                <a:extLst>
                  <a:ext uri="{FF2B5EF4-FFF2-40B4-BE49-F238E27FC236}">
                    <a16:creationId xmlns:a16="http://schemas.microsoft.com/office/drawing/2014/main" id="{5FE0131E-3A13-29D4-42F0-5FB3EBA4C3BF}"/>
                  </a:ext>
                </a:extLst>
              </p:cNvPr>
              <p:cNvSpPr txBox="1">
                <a:spLocks noRot="1" noChangeAspect="1" noMove="1" noResize="1" noEditPoints="1" noAdjustHandles="1" noChangeArrowheads="1" noChangeShapeType="1" noTextEdit="1"/>
              </p:cNvSpPr>
              <p:nvPr/>
            </p:nvSpPr>
            <p:spPr>
              <a:xfrm>
                <a:off x="968830" y="4746169"/>
                <a:ext cx="6977743" cy="830997"/>
              </a:xfrm>
              <a:prstGeom prst="rect">
                <a:avLst/>
              </a:prstGeom>
              <a:blipFill>
                <a:blip r:embed="Rb152d98b562e458b"/>
                <a:stretch>
                  <a:fillRect/>
                </a:stretch>
              </a:blipFill>
            </p:spPr>
            <p:txBody>
              <a:bodyPr/>
              <a:lstStyle/>
              <a:p>
                <a:r>
                  <a:rPr lang="en-US">
                    <a:noFill/>
                  </a:rPr>
                  <a:t> </a:t>
                </a:r>
              </a:p>
            </p:txBody>
          </p:sp>
        </mc:Fallback>
      </mc:AlternateContent>
      <p:sp>
        <p:nvSpPr>
          <p:cNvPr id="13" name="Title 3">
            <a:extLst>
              <a:ext uri="{FF2B5EF4-FFF2-40B4-BE49-F238E27FC236}">
                <a16:creationId xmlns:a16="http://schemas.microsoft.com/office/drawing/2014/main" id="{6DFC9569-4E88-70E3-2379-7C07B9654C2C}"/>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2" name="ttsmaker-file-2025-2-13-22-33-51">
            <a:hlinkClick r:id="" action="ppaction://media"/>
            <a:extLst>
              <a:ext uri="{FF2B5EF4-FFF2-40B4-BE49-F238E27FC236}">
                <a16:creationId xmlns:a16="http://schemas.microsoft.com/office/drawing/2014/main" id="{A61F86A3-95A0-7101-C78D-00B4A37ED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8675" y="5673647"/>
            <a:ext cx="730250" cy="730250"/>
          </a:xfrm>
          <a:prstGeom prst="rect">
            <a:avLst/>
          </a:prstGeom>
        </p:spPr>
      </p:pic>
    </p:spTree>
    <p:extLst>
      <p:ext uri="{BB962C8B-B14F-4D97-AF65-F5344CB8AC3E}">
        <p14:creationId xmlns:p14="http://schemas.microsoft.com/office/powerpoint/2010/main" val="3634305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82835-164A-7840-851F-E8BB660E0E2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9FFF1BF-9616-9D9D-EFEF-88812AA6A130}"/>
              </a:ext>
            </a:extLst>
          </p:cNvPr>
          <p:cNvSpPr>
            <a:spLocks noGrp="1"/>
          </p:cNvSpPr>
          <p:nvPr>
            <p:ph type="sldNum" idx="11"/>
          </p:nvPr>
        </p:nvSpPr>
        <p:spPr/>
        <p:txBody>
          <a:bodyPr/>
          <a:lstStyle/>
          <a:p>
            <a:fld id="{00000000-1234-1234-1234-123412341234}" type="slidenum">
              <a:rPr lang="sv-SE"/>
              <a:pPr/>
              <a:t>15</a:t>
            </a:fld>
            <a:endParaRPr lang="sv-SE"/>
          </a:p>
        </p:txBody>
      </p:sp>
      <p:sp>
        <p:nvSpPr>
          <p:cNvPr id="6" name="TextBox 5">
            <a:extLst>
              <a:ext uri="{FF2B5EF4-FFF2-40B4-BE49-F238E27FC236}">
                <a16:creationId xmlns:a16="http://schemas.microsoft.com/office/drawing/2014/main" id="{6DDFE9DC-FDA9-06C4-A1CE-4454607899E1}"/>
              </a:ext>
            </a:extLst>
          </p:cNvPr>
          <p:cNvSpPr txBox="1"/>
          <p:nvPr/>
        </p:nvSpPr>
        <p:spPr>
          <a:xfrm>
            <a:off x="841073" y="1184353"/>
            <a:ext cx="5450869" cy="2813975"/>
          </a:xfrm>
          <a:prstGeom prst="rect">
            <a:avLst/>
          </a:prstGeom>
          <a:noFill/>
        </p:spPr>
        <p:txBody>
          <a:bodyPr wrap="square" lIns="91440" tIns="45720" rIns="91440" bIns="45720" anchor="t">
            <a:spAutoFit/>
          </a:bodyPr>
          <a:lstStyle/>
          <a:p>
            <a:pPr>
              <a:lnSpc>
                <a:spcPct val="150000"/>
              </a:lnSpc>
              <a:spcAft>
                <a:spcPts val="800"/>
              </a:spcAft>
            </a:pPr>
            <a:r>
              <a:rPr lang="en-GB" sz="2800">
                <a:latin typeface="Open Sans"/>
                <a:ea typeface="Calibri"/>
                <a:cs typeface="Calibri"/>
              </a:rPr>
              <a:t>Annual loan repayment </a:t>
            </a:r>
            <a:r>
              <a:rPr lang="en-GB" sz="2800" i="1">
                <a:latin typeface="Open Sans"/>
                <a:ea typeface="Calibri"/>
                <a:cs typeface="Calibri"/>
              </a:rPr>
              <a:t>(AR)</a:t>
            </a:r>
            <a:r>
              <a:rPr lang="en-GB" sz="2800">
                <a:latin typeface="Open Sans"/>
                <a:ea typeface="Calibri"/>
                <a:cs typeface="Calibri"/>
              </a:rPr>
              <a:t> is based on several components:</a:t>
            </a:r>
          </a:p>
          <a:p>
            <a:pPr marL="457200" indent="-457200">
              <a:lnSpc>
                <a:spcPct val="150000"/>
              </a:lnSpc>
              <a:spcAft>
                <a:spcPts val="800"/>
              </a:spcAft>
              <a:buFont typeface="Arial" panose="020B0604020202020204" pitchFamily="34" charset="0"/>
              <a:buChar char="•"/>
            </a:pPr>
            <a:r>
              <a:rPr lang="en-GB" sz="2800">
                <a:latin typeface="Open Sans"/>
                <a:ea typeface="Calibri"/>
                <a:cs typeface="Calibri"/>
              </a:rPr>
              <a:t>Principal </a:t>
            </a:r>
            <a:r>
              <a:rPr lang="en-GB" sz="2800" i="1">
                <a:latin typeface="Open Sans"/>
                <a:ea typeface="Calibri"/>
                <a:cs typeface="Calibri"/>
              </a:rPr>
              <a:t>(V)</a:t>
            </a:r>
          </a:p>
          <a:p>
            <a:pPr marL="457200" indent="-457200">
              <a:lnSpc>
                <a:spcPct val="150000"/>
              </a:lnSpc>
              <a:spcAft>
                <a:spcPts val="800"/>
              </a:spcAft>
              <a:buFont typeface="Arial" panose="020B0604020202020204" pitchFamily="34" charset="0"/>
              <a:buChar char="•"/>
            </a:pPr>
            <a:r>
              <a:rPr lang="en-GB" sz="2800">
                <a:latin typeface="Open Sans"/>
                <a:ea typeface="Calibri" panose="020F0502020204030204" pitchFamily="34" charset="0"/>
                <a:cs typeface="Calibri"/>
              </a:rPr>
              <a:t>Interest rate </a:t>
            </a:r>
            <a:r>
              <a:rPr lang="en-GB" sz="2800" i="1">
                <a:latin typeface="Open Sans"/>
                <a:ea typeface="Calibri" panose="020F0502020204030204" pitchFamily="34" charset="0"/>
                <a:cs typeface="Calibri"/>
              </a:rPr>
              <a:t>(Rd)</a:t>
            </a:r>
          </a:p>
        </p:txBody>
      </p:sp>
      <p:sp>
        <p:nvSpPr>
          <p:cNvPr id="9" name="Title 3">
            <a:extLst>
              <a:ext uri="{FF2B5EF4-FFF2-40B4-BE49-F238E27FC236}">
                <a16:creationId xmlns:a16="http://schemas.microsoft.com/office/drawing/2014/main" id="{741A0EA8-93E7-D467-DCE4-3FBCAB214D6F}"/>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sp>
        <p:nvSpPr>
          <p:cNvPr id="2" name="Right Bracket 1">
            <a:extLst>
              <a:ext uri="{FF2B5EF4-FFF2-40B4-BE49-F238E27FC236}">
                <a16:creationId xmlns:a16="http://schemas.microsoft.com/office/drawing/2014/main" id="{F45E7F86-EFC3-CC15-FAE9-6E9055B7FA3B}"/>
              </a:ext>
            </a:extLst>
          </p:cNvPr>
          <p:cNvSpPr/>
          <p:nvPr/>
        </p:nvSpPr>
        <p:spPr>
          <a:xfrm>
            <a:off x="5095875" y="2677990"/>
            <a:ext cx="314324" cy="5715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ight Bracket 2">
            <a:extLst>
              <a:ext uri="{FF2B5EF4-FFF2-40B4-BE49-F238E27FC236}">
                <a16:creationId xmlns:a16="http://schemas.microsoft.com/office/drawing/2014/main" id="{3B49C08D-60E8-C65A-5119-82E81E6A476D}"/>
              </a:ext>
            </a:extLst>
          </p:cNvPr>
          <p:cNvSpPr/>
          <p:nvPr/>
        </p:nvSpPr>
        <p:spPr>
          <a:xfrm>
            <a:off x="5095874" y="3428266"/>
            <a:ext cx="314324" cy="5715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347CC685-F987-A122-DD39-F6DFDDC1EDE8}"/>
              </a:ext>
            </a:extLst>
          </p:cNvPr>
          <p:cNvSpPr txBox="1"/>
          <p:nvPr/>
        </p:nvSpPr>
        <p:spPr>
          <a:xfrm>
            <a:off x="5969977" y="2590067"/>
            <a:ext cx="53640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Principal refers to the amount of money taken out from the debt provider (i.e. the loan)</a:t>
            </a:r>
            <a:endParaRPr lang="en-US"/>
          </a:p>
        </p:txBody>
      </p:sp>
      <p:sp>
        <p:nvSpPr>
          <p:cNvPr id="10" name="TextBox 9">
            <a:extLst>
              <a:ext uri="{FF2B5EF4-FFF2-40B4-BE49-F238E27FC236}">
                <a16:creationId xmlns:a16="http://schemas.microsoft.com/office/drawing/2014/main" id="{5D91A5E2-FF34-4BA9-C22C-8C394A6E8B0D}"/>
              </a:ext>
            </a:extLst>
          </p:cNvPr>
          <p:cNvSpPr txBox="1"/>
          <p:nvPr/>
        </p:nvSpPr>
        <p:spPr>
          <a:xfrm>
            <a:off x="5969976" y="3363789"/>
            <a:ext cx="48951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Interest rate refers to the interest charging on the outstanding balance of the loan</a:t>
            </a:r>
          </a:p>
        </p:txBody>
      </p:sp>
      <p:pic>
        <p:nvPicPr>
          <p:cNvPr id="4" name="slide 15.mp3">
            <a:hlinkClick r:id="" action="ppaction://media"/>
            <a:extLst>
              <a:ext uri="{FF2B5EF4-FFF2-40B4-BE49-F238E27FC236}">
                <a16:creationId xmlns:a16="http://schemas.microsoft.com/office/drawing/2014/main" id="{DBE2BAB9-8A21-8D90-192F-BC8CC96D9DB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57755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5D73B-72A1-F586-5EE6-83227F6A3CE3}"/>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34DF21A-D8AB-94B4-CB6A-37C8FB020F67}"/>
              </a:ext>
            </a:extLst>
          </p:cNvPr>
          <p:cNvSpPr>
            <a:spLocks noGrp="1"/>
          </p:cNvSpPr>
          <p:nvPr>
            <p:ph type="sldNum" idx="11"/>
          </p:nvPr>
        </p:nvSpPr>
        <p:spPr/>
        <p:txBody>
          <a:bodyPr/>
          <a:lstStyle/>
          <a:p>
            <a:fld id="{00000000-1234-1234-1234-123412341234}" type="slidenum">
              <a:rPr lang="sv-SE"/>
              <a:pPr/>
              <a:t>16</a:t>
            </a:fld>
            <a:endParaRPr lang="sv-SE"/>
          </a:p>
        </p:txBody>
      </p:sp>
      <p:sp>
        <p:nvSpPr>
          <p:cNvPr id="6" name="TextBox 5">
            <a:extLst>
              <a:ext uri="{FF2B5EF4-FFF2-40B4-BE49-F238E27FC236}">
                <a16:creationId xmlns:a16="http://schemas.microsoft.com/office/drawing/2014/main" id="{800AA022-4ABF-0710-9338-5FADCCA5B66C}"/>
              </a:ext>
            </a:extLst>
          </p:cNvPr>
          <p:cNvSpPr txBox="1"/>
          <p:nvPr/>
        </p:nvSpPr>
        <p:spPr>
          <a:xfrm>
            <a:off x="841073" y="1184353"/>
            <a:ext cx="5450869" cy="4311821"/>
          </a:xfrm>
          <a:prstGeom prst="rect">
            <a:avLst/>
          </a:prstGeom>
          <a:noFill/>
        </p:spPr>
        <p:txBody>
          <a:bodyPr wrap="square" lIns="91440" tIns="45720" rIns="91440" bIns="45720" anchor="t">
            <a:spAutoFit/>
          </a:bodyPr>
          <a:lstStyle/>
          <a:p>
            <a:pPr>
              <a:lnSpc>
                <a:spcPct val="150000"/>
              </a:lnSpc>
              <a:spcAft>
                <a:spcPts val="800"/>
              </a:spcAft>
            </a:pPr>
            <a:r>
              <a:rPr lang="en-GB" sz="2800">
                <a:latin typeface="Open Sans"/>
                <a:ea typeface="Calibri" panose="020F0502020204030204" pitchFamily="34" charset="0"/>
                <a:cs typeface="Calibri"/>
              </a:rPr>
              <a:t>Annual loan repayment </a:t>
            </a:r>
            <a:r>
              <a:rPr lang="en-GB" sz="2800" i="1">
                <a:latin typeface="Open Sans"/>
                <a:ea typeface="Calibri" panose="020F0502020204030204" pitchFamily="34" charset="0"/>
                <a:cs typeface="Calibri"/>
              </a:rPr>
              <a:t>(AR)</a:t>
            </a:r>
            <a:r>
              <a:rPr lang="en-GB" sz="2800">
                <a:latin typeface="Open Sans"/>
                <a:ea typeface="Calibri" panose="020F0502020204030204" pitchFamily="34" charset="0"/>
                <a:cs typeface="Calibri"/>
              </a:rPr>
              <a:t> is based on several components:</a:t>
            </a:r>
            <a:endParaRPr lang="en-GB" sz="2800" i="1">
              <a:latin typeface="Calibri"/>
              <a:ea typeface="Calibri"/>
              <a:cs typeface="Calibri"/>
            </a:endParaRPr>
          </a:p>
          <a:p>
            <a:pPr marL="457200" indent="-457200">
              <a:lnSpc>
                <a:spcPct val="150000"/>
              </a:lnSpc>
              <a:spcAft>
                <a:spcPts val="800"/>
              </a:spcAft>
              <a:buFont typeface="Arial" panose="020B0604020202020204" pitchFamily="34" charset="0"/>
              <a:buChar char="•"/>
            </a:pPr>
            <a:endParaRPr lang="en-GB" sz="2800" i="1">
              <a:latin typeface="Calibri"/>
              <a:ea typeface="Calibri"/>
              <a:cs typeface="Calibri"/>
            </a:endParaRP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Grace period </a:t>
            </a:r>
            <a:r>
              <a:rPr lang="en-GB" sz="2800" i="1">
                <a:latin typeface="Open Sans"/>
                <a:ea typeface="Open Sans"/>
                <a:cs typeface="Calibri"/>
              </a:rPr>
              <a:t>(g)</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Maturity</a:t>
            </a:r>
            <a:r>
              <a:rPr lang="en-GB" sz="2800" i="1">
                <a:latin typeface="Open Sans"/>
                <a:ea typeface="Open Sans"/>
                <a:cs typeface="Calibri"/>
              </a:rPr>
              <a:t> (m)</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Repayment periods </a:t>
            </a:r>
            <a:r>
              <a:rPr lang="en-GB" sz="2800" i="1">
                <a:latin typeface="Open Sans"/>
                <a:ea typeface="Open Sans"/>
                <a:cs typeface="Calibri"/>
              </a:rPr>
              <a:t>(n=m-g)</a:t>
            </a:r>
            <a:endParaRPr lang="en-GB" sz="2800" i="1">
              <a:latin typeface="Open Sans"/>
              <a:ea typeface="Calibri" panose="020F0502020204030204" pitchFamily="34" charset="0"/>
              <a:cs typeface="Calibri"/>
            </a:endParaRPr>
          </a:p>
        </p:txBody>
      </p:sp>
      <p:sp>
        <p:nvSpPr>
          <p:cNvPr id="9" name="Title 3">
            <a:extLst>
              <a:ext uri="{FF2B5EF4-FFF2-40B4-BE49-F238E27FC236}">
                <a16:creationId xmlns:a16="http://schemas.microsoft.com/office/drawing/2014/main" id="{C8D39CD5-F9F2-5525-8884-8769B4C616C3}"/>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sp>
        <p:nvSpPr>
          <p:cNvPr id="3" name="Right Bracket 2">
            <a:extLst>
              <a:ext uri="{FF2B5EF4-FFF2-40B4-BE49-F238E27FC236}">
                <a16:creationId xmlns:a16="http://schemas.microsoft.com/office/drawing/2014/main" id="{D1C769D3-E41A-E5E6-83A3-B9DFC455A297}"/>
              </a:ext>
            </a:extLst>
          </p:cNvPr>
          <p:cNvSpPr/>
          <p:nvPr/>
        </p:nvSpPr>
        <p:spPr>
          <a:xfrm>
            <a:off x="6397137" y="3404740"/>
            <a:ext cx="314324" cy="5715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ket 6">
            <a:extLst>
              <a:ext uri="{FF2B5EF4-FFF2-40B4-BE49-F238E27FC236}">
                <a16:creationId xmlns:a16="http://schemas.microsoft.com/office/drawing/2014/main" id="{10B5DF53-1EDC-C386-B5D9-CE87327B12E1}"/>
              </a:ext>
            </a:extLst>
          </p:cNvPr>
          <p:cNvSpPr/>
          <p:nvPr/>
        </p:nvSpPr>
        <p:spPr>
          <a:xfrm>
            <a:off x="6385412" y="4155016"/>
            <a:ext cx="314324" cy="5715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ket 9">
            <a:extLst>
              <a:ext uri="{FF2B5EF4-FFF2-40B4-BE49-F238E27FC236}">
                <a16:creationId xmlns:a16="http://schemas.microsoft.com/office/drawing/2014/main" id="{391EBFAA-4555-4A12-ECA4-D7C0D0518871}"/>
              </a:ext>
            </a:extLst>
          </p:cNvPr>
          <p:cNvSpPr/>
          <p:nvPr/>
        </p:nvSpPr>
        <p:spPr>
          <a:xfrm>
            <a:off x="6397134" y="4940461"/>
            <a:ext cx="314324" cy="57150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2258247-9F15-7CC3-0767-FA3A5E750E4D}"/>
              </a:ext>
            </a:extLst>
          </p:cNvPr>
          <p:cNvSpPr txBox="1"/>
          <p:nvPr/>
        </p:nvSpPr>
        <p:spPr>
          <a:xfrm>
            <a:off x="6790592" y="3340263"/>
            <a:ext cx="4895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Grace periods refer to the period of time where repayments are not due</a:t>
            </a:r>
          </a:p>
        </p:txBody>
      </p:sp>
      <p:sp>
        <p:nvSpPr>
          <p:cNvPr id="12" name="TextBox 11">
            <a:extLst>
              <a:ext uri="{FF2B5EF4-FFF2-40B4-BE49-F238E27FC236}">
                <a16:creationId xmlns:a16="http://schemas.microsoft.com/office/drawing/2014/main" id="{3D402FDE-19C7-E6B7-7CB9-8BA42E285BB0}"/>
              </a:ext>
            </a:extLst>
          </p:cNvPr>
          <p:cNvSpPr txBox="1"/>
          <p:nvPr/>
        </p:nvSpPr>
        <p:spPr>
          <a:xfrm>
            <a:off x="6790591" y="4090539"/>
            <a:ext cx="4895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Maturity refers to the final payment date of the loan</a:t>
            </a:r>
          </a:p>
        </p:txBody>
      </p:sp>
      <p:sp>
        <p:nvSpPr>
          <p:cNvPr id="13" name="TextBox 12">
            <a:extLst>
              <a:ext uri="{FF2B5EF4-FFF2-40B4-BE49-F238E27FC236}">
                <a16:creationId xmlns:a16="http://schemas.microsoft.com/office/drawing/2014/main" id="{F4CB1316-92CC-44CB-2638-8C5E4BADFFCF}"/>
              </a:ext>
            </a:extLst>
          </p:cNvPr>
          <p:cNvSpPr txBox="1"/>
          <p:nvPr/>
        </p:nvSpPr>
        <p:spPr>
          <a:xfrm>
            <a:off x="6790590" y="4875984"/>
            <a:ext cx="4895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Repayment periods of the loan refers to how long the debt can be paid off over </a:t>
            </a:r>
          </a:p>
        </p:txBody>
      </p:sp>
      <p:pic>
        <p:nvPicPr>
          <p:cNvPr id="2" name="slide16">
            <a:hlinkClick r:id="" action="ppaction://media"/>
            <a:extLst>
              <a:ext uri="{FF2B5EF4-FFF2-40B4-BE49-F238E27FC236}">
                <a16:creationId xmlns:a16="http://schemas.microsoft.com/office/drawing/2014/main" id="{019C4FE0-0B0C-CC3A-187E-3433D87962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050" y="5755402"/>
            <a:ext cx="730250" cy="730250"/>
          </a:xfrm>
          <a:prstGeom prst="rect">
            <a:avLst/>
          </a:prstGeom>
        </p:spPr>
      </p:pic>
    </p:spTree>
    <p:extLst>
      <p:ext uri="{BB962C8B-B14F-4D97-AF65-F5344CB8AC3E}">
        <p14:creationId xmlns:p14="http://schemas.microsoft.com/office/powerpoint/2010/main" val="946897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17</a:t>
            </a:fld>
            <a:endParaRPr lang="sv-SE"/>
          </a:p>
        </p:txBody>
      </p:sp>
      <p:sp>
        <p:nvSpPr>
          <p:cNvPr id="6" name="TextBox 5">
            <a:extLst>
              <a:ext uri="{FF2B5EF4-FFF2-40B4-BE49-F238E27FC236}">
                <a16:creationId xmlns:a16="http://schemas.microsoft.com/office/drawing/2014/main" id="{6561DC2D-1ADD-1E0D-08BE-4B523BD1A9F7}"/>
              </a:ext>
            </a:extLst>
          </p:cNvPr>
          <p:cNvSpPr txBox="1"/>
          <p:nvPr/>
        </p:nvSpPr>
        <p:spPr>
          <a:xfrm>
            <a:off x="841073" y="1184353"/>
            <a:ext cx="5450869" cy="5060744"/>
          </a:xfrm>
          <a:prstGeom prst="rect">
            <a:avLst/>
          </a:prstGeom>
          <a:noFill/>
        </p:spPr>
        <p:txBody>
          <a:bodyPr wrap="square" lIns="91440" tIns="45720" rIns="91440" bIns="45720" anchor="t">
            <a:spAutoFit/>
          </a:bodyPr>
          <a:lstStyle/>
          <a:p>
            <a:pPr>
              <a:lnSpc>
                <a:spcPct val="150000"/>
              </a:lnSpc>
              <a:spcAft>
                <a:spcPts val="800"/>
              </a:spcAft>
            </a:pPr>
            <a:r>
              <a:rPr lang="en-GB" sz="2800">
                <a:latin typeface="Open Sans"/>
                <a:ea typeface="Calibri" panose="020F0502020204030204" pitchFamily="34" charset="0"/>
                <a:cs typeface="Calibri"/>
              </a:rPr>
              <a:t>Annual loan repayment </a:t>
            </a:r>
            <a:r>
              <a:rPr lang="en-GB" sz="2800" i="1">
                <a:latin typeface="Open Sans"/>
                <a:ea typeface="Calibri" panose="020F0502020204030204" pitchFamily="34" charset="0"/>
                <a:cs typeface="Calibri"/>
              </a:rPr>
              <a:t>(AR)</a:t>
            </a:r>
            <a:r>
              <a:rPr lang="en-GB" sz="2800">
                <a:latin typeface="Open Sans"/>
                <a:ea typeface="Calibri" panose="020F0502020204030204" pitchFamily="34" charset="0"/>
                <a:cs typeface="Calibri"/>
              </a:rPr>
              <a:t> is based on several components:</a:t>
            </a:r>
          </a:p>
          <a:p>
            <a:pPr marL="457200" indent="-457200">
              <a:lnSpc>
                <a:spcPct val="150000"/>
              </a:lnSpc>
              <a:spcAft>
                <a:spcPts val="800"/>
              </a:spcAft>
              <a:buFont typeface="Arial" panose="020B0604020202020204" pitchFamily="34" charset="0"/>
              <a:buChar char="•"/>
            </a:pPr>
            <a:r>
              <a:rPr lang="en-GB" sz="2800">
                <a:latin typeface="Open Sans"/>
                <a:ea typeface="Calibri" panose="020F0502020204030204" pitchFamily="34" charset="0"/>
                <a:cs typeface="Calibri"/>
              </a:rPr>
              <a:t>Principal </a:t>
            </a:r>
            <a:r>
              <a:rPr lang="en-GB" sz="2800" i="1">
                <a:latin typeface="Open Sans"/>
                <a:ea typeface="Calibri" panose="020F0502020204030204" pitchFamily="34" charset="0"/>
                <a:cs typeface="Calibri"/>
              </a:rPr>
              <a:t>(V)</a:t>
            </a:r>
          </a:p>
          <a:p>
            <a:pPr marL="457200" indent="-457200">
              <a:lnSpc>
                <a:spcPct val="150000"/>
              </a:lnSpc>
              <a:spcAft>
                <a:spcPts val="800"/>
              </a:spcAft>
              <a:buFont typeface="Arial" panose="020B0604020202020204" pitchFamily="34" charset="0"/>
              <a:buChar char="•"/>
            </a:pPr>
            <a:r>
              <a:rPr lang="en-GB" sz="2800">
                <a:latin typeface="Open Sans"/>
                <a:ea typeface="Calibri" panose="020F0502020204030204" pitchFamily="34" charset="0"/>
                <a:cs typeface="Calibri"/>
              </a:rPr>
              <a:t>Interest rate </a:t>
            </a:r>
            <a:r>
              <a:rPr lang="en-GB" sz="2800" i="1">
                <a:latin typeface="Open Sans"/>
                <a:ea typeface="Calibri" panose="020F0502020204030204" pitchFamily="34" charset="0"/>
                <a:cs typeface="Calibri"/>
              </a:rPr>
              <a:t>(Rd)</a:t>
            </a:r>
            <a:endParaRPr lang="en-GB" sz="2800" i="1">
              <a:latin typeface="Open Sans"/>
              <a:ea typeface="Open Sans"/>
              <a:cs typeface="Calibri"/>
            </a:endParaRP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Grace period </a:t>
            </a:r>
            <a:r>
              <a:rPr lang="en-GB" sz="2800" i="1">
                <a:latin typeface="Open Sans"/>
                <a:ea typeface="Open Sans"/>
                <a:cs typeface="Calibri"/>
              </a:rPr>
              <a:t>(g)</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Maturity</a:t>
            </a:r>
            <a:r>
              <a:rPr lang="en-GB" sz="2800" i="1">
                <a:latin typeface="Open Sans"/>
                <a:ea typeface="Open Sans"/>
                <a:cs typeface="Calibri"/>
              </a:rPr>
              <a:t> (m)</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Repayment periods </a:t>
            </a:r>
            <a:r>
              <a:rPr lang="en-GB" sz="2800" i="1">
                <a:latin typeface="Open Sans"/>
                <a:ea typeface="Open Sans"/>
                <a:cs typeface="Calibri"/>
              </a:rPr>
              <a:t>(n=m-g)</a:t>
            </a:r>
            <a:endParaRPr lang="en-GB" sz="2800" i="1">
              <a:latin typeface="Open Sans"/>
              <a:ea typeface="Calibri" panose="020F0502020204030204" pitchFamily="34" charset="0"/>
              <a:cs typeface="Calibri"/>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99C5FA6-8D72-EF2A-843B-0C175A44B54C}"/>
                  </a:ext>
                </a:extLst>
              </p:cNvPr>
              <p:cNvSpPr txBox="1"/>
              <p:nvPr/>
            </p:nvSpPr>
            <p:spPr>
              <a:xfrm>
                <a:off x="4941639" y="3080083"/>
                <a:ext cx="6727845" cy="17361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4800" b="0" i="1">
                          <a:latin typeface="Cambria Math" panose="02040503050406030204" pitchFamily="18" charset="0"/>
                        </a:rPr>
                        <m:t>𝐴</m:t>
                      </m:r>
                      <m:r>
                        <a:rPr lang="en-GB" sz="4800" i="1">
                          <a:latin typeface="Cambria Math" panose="02040503050406030204" pitchFamily="18" charset="0"/>
                        </a:rPr>
                        <m:t>𝑅</m:t>
                      </m:r>
                      <m:r>
                        <a:rPr lang="en-GB" sz="4800" i="0">
                          <a:latin typeface="Cambria Math" panose="02040503050406030204" pitchFamily="18" charset="0"/>
                        </a:rPr>
                        <m:t>=</m:t>
                      </m:r>
                      <m:r>
                        <a:rPr lang="en-GB" sz="4800" i="1">
                          <a:latin typeface="Cambria Math" panose="02040503050406030204" pitchFamily="18" charset="0"/>
                        </a:rPr>
                        <m:t>𝑉</m:t>
                      </m:r>
                      <m:d>
                        <m:dPr>
                          <m:begChr m:val="["/>
                          <m:endChr m:val="]"/>
                          <m:ctrlPr>
                            <a:rPr lang="en-GB" sz="4800" i="1">
                              <a:solidFill>
                                <a:srgbClr val="836967"/>
                              </a:solidFill>
                              <a:latin typeface="Cambria Math" panose="02040503050406030204" pitchFamily="18" charset="0"/>
                            </a:rPr>
                          </m:ctrlPr>
                        </m:dPr>
                        <m:e>
                          <m:f>
                            <m:fPr>
                              <m:ctrlPr>
                                <a:rPr lang="en-GB" sz="4800" i="1">
                                  <a:solidFill>
                                    <a:srgbClr val="836967"/>
                                  </a:solidFill>
                                  <a:latin typeface="Cambria Math" panose="02040503050406030204" pitchFamily="18" charset="0"/>
                                </a:rPr>
                              </m:ctrlPr>
                            </m:fPr>
                            <m:num>
                              <m:r>
                                <a:rPr lang="en-GB" sz="4800" i="1">
                                  <a:latin typeface="Cambria Math" panose="02040503050406030204" pitchFamily="18" charset="0"/>
                                </a:rPr>
                                <m:t>𝑅𝑑</m:t>
                              </m:r>
                              <m:sSup>
                                <m:sSupPr>
                                  <m:ctrlPr>
                                    <a:rPr lang="en-GB" sz="4800" i="1">
                                      <a:solidFill>
                                        <a:srgbClr val="836967"/>
                                      </a:solidFill>
                                      <a:latin typeface="Cambria Math" panose="02040503050406030204" pitchFamily="18" charset="0"/>
                                    </a:rPr>
                                  </m:ctrlPr>
                                </m:sSupPr>
                                <m:e>
                                  <m:d>
                                    <m:dPr>
                                      <m:ctrlPr>
                                        <a:rPr lang="en-GB" sz="4800" i="1">
                                          <a:latin typeface="Cambria Math" panose="02040503050406030204" pitchFamily="18" charset="0"/>
                                        </a:rPr>
                                      </m:ctrlPr>
                                    </m:dPr>
                                    <m:e>
                                      <m:r>
                                        <a:rPr lang="en-GB" sz="4800" i="0">
                                          <a:latin typeface="Cambria Math" panose="02040503050406030204" pitchFamily="18" charset="0"/>
                                        </a:rPr>
                                        <m:t>1+</m:t>
                                      </m:r>
                                      <m:r>
                                        <a:rPr lang="en-GB" sz="4800" i="1">
                                          <a:latin typeface="Cambria Math" panose="02040503050406030204" pitchFamily="18" charset="0"/>
                                        </a:rPr>
                                        <m:t>𝑅𝑑</m:t>
                                      </m:r>
                                    </m:e>
                                  </m:d>
                                </m:e>
                                <m:sup>
                                  <m:r>
                                    <a:rPr lang="en-GB" sz="4800" i="1">
                                      <a:latin typeface="Cambria Math" panose="02040503050406030204" pitchFamily="18" charset="0"/>
                                    </a:rPr>
                                    <m:t>𝑛</m:t>
                                  </m:r>
                                </m:sup>
                              </m:sSup>
                            </m:num>
                            <m:den>
                              <m:sSup>
                                <m:sSupPr>
                                  <m:ctrlPr>
                                    <a:rPr lang="en-GB" sz="4800" i="1">
                                      <a:solidFill>
                                        <a:srgbClr val="836967"/>
                                      </a:solidFill>
                                      <a:latin typeface="Cambria Math" panose="02040503050406030204" pitchFamily="18" charset="0"/>
                                    </a:rPr>
                                  </m:ctrlPr>
                                </m:sSupPr>
                                <m:e>
                                  <m:d>
                                    <m:dPr>
                                      <m:ctrlPr>
                                        <a:rPr lang="en-GB" sz="4800" i="1">
                                          <a:latin typeface="Cambria Math" panose="02040503050406030204" pitchFamily="18" charset="0"/>
                                        </a:rPr>
                                      </m:ctrlPr>
                                    </m:dPr>
                                    <m:e>
                                      <m:r>
                                        <a:rPr lang="en-GB" sz="4800" i="0">
                                          <a:latin typeface="Cambria Math" panose="02040503050406030204" pitchFamily="18" charset="0"/>
                                        </a:rPr>
                                        <m:t>1+</m:t>
                                      </m:r>
                                      <m:r>
                                        <a:rPr lang="en-GB" sz="4800" i="1">
                                          <a:latin typeface="Cambria Math" panose="02040503050406030204" pitchFamily="18" charset="0"/>
                                        </a:rPr>
                                        <m:t>𝑅𝑑</m:t>
                                      </m:r>
                                    </m:e>
                                  </m:d>
                                </m:e>
                                <m:sup>
                                  <m:r>
                                    <a:rPr lang="en-GB" sz="4800" i="1">
                                      <a:latin typeface="Cambria Math" panose="02040503050406030204" pitchFamily="18" charset="0"/>
                                    </a:rPr>
                                    <m:t>𝑛</m:t>
                                  </m:r>
                                </m:sup>
                              </m:sSup>
                              <m:r>
                                <a:rPr lang="en-GB" sz="4800" i="0">
                                  <a:latin typeface="Cambria Math" panose="02040503050406030204" pitchFamily="18" charset="0"/>
                                </a:rPr>
                                <m:t>−1</m:t>
                              </m:r>
                            </m:den>
                          </m:f>
                        </m:e>
                      </m:d>
                    </m:oMath>
                  </m:oMathPara>
                </a14:m>
                <a:endParaRPr lang="en-GB" sz="4800"/>
              </a:p>
            </p:txBody>
          </p:sp>
        </mc:Choice>
        <mc:Fallback xmlns="">
          <p:sp>
            <p:nvSpPr>
              <p:cNvPr id="8" name="TextBox 7">
                <a:extLst>
                  <a:ext uri="{FF2B5EF4-FFF2-40B4-BE49-F238E27FC236}">
                    <a16:creationId xmlns:a16="http://schemas.microsoft.com/office/drawing/2014/main" id="{A99C5FA6-8D72-EF2A-843B-0C175A44B54C}"/>
                  </a:ext>
                </a:extLst>
              </p:cNvPr>
              <p:cNvSpPr txBox="1">
                <a:spLocks noRot="1" noChangeAspect="1" noMove="1" noResize="1" noEditPoints="1" noAdjustHandles="1" noChangeArrowheads="1" noChangeShapeType="1" noTextEdit="1"/>
              </p:cNvSpPr>
              <p:nvPr/>
            </p:nvSpPr>
            <p:spPr>
              <a:xfrm>
                <a:off x="4941639" y="3080083"/>
                <a:ext cx="6727845" cy="1736116"/>
              </a:xfrm>
              <a:prstGeom prst="rect">
                <a:avLst/>
              </a:prstGeom>
              <a:blipFill>
                <a:blip r:embed="Rd130f5b3ce42461b"/>
                <a:stretch>
                  <a:fillRect/>
                </a:stretch>
              </a:blipFill>
            </p:spPr>
            <p:txBody>
              <a:bodyPr/>
              <a:lstStyle/>
              <a:p>
                <a:r>
                  <a:rPr lang="en-US">
                    <a:noFill/>
                  </a:rPr>
                  <a:t> </a:t>
                </a:r>
              </a:p>
            </p:txBody>
          </p:sp>
        </mc:Fallback>
      </mc:AlternateContent>
      <p:sp>
        <p:nvSpPr>
          <p:cNvPr id="9" name="Title 3">
            <a:extLst>
              <a:ext uri="{FF2B5EF4-FFF2-40B4-BE49-F238E27FC236}">
                <a16:creationId xmlns:a16="http://schemas.microsoft.com/office/drawing/2014/main" id="{E52A7160-4BAE-B933-BC6F-24BE1D9D1F5F}"/>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2" name="slide 17.mp3">
            <a:hlinkClick r:id="" action="ppaction://media"/>
            <a:extLst>
              <a:ext uri="{FF2B5EF4-FFF2-40B4-BE49-F238E27FC236}">
                <a16:creationId xmlns:a16="http://schemas.microsoft.com/office/drawing/2014/main" id="{993238CA-B805-224B-6CAE-DF460DCBF45F}"/>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92028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18</a:t>
            </a:fld>
            <a:endParaRPr lang="sv-SE"/>
          </a:p>
        </p:txBody>
      </p:sp>
      <p:sp>
        <p:nvSpPr>
          <p:cNvPr id="7" name="TextBox 6">
            <a:extLst>
              <a:ext uri="{FF2B5EF4-FFF2-40B4-BE49-F238E27FC236}">
                <a16:creationId xmlns:a16="http://schemas.microsoft.com/office/drawing/2014/main" id="{84244FF9-87B9-7677-AE60-D3D6A06DABFF}"/>
              </a:ext>
            </a:extLst>
          </p:cNvPr>
          <p:cNvSpPr txBox="1"/>
          <p:nvPr/>
        </p:nvSpPr>
        <p:spPr>
          <a:xfrm>
            <a:off x="644721" y="1840303"/>
            <a:ext cx="6881472" cy="369562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Debt financing is also exposed for foreign currency risk (FOREX), if the investor and project are operating using different currencies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Fluctuations in exchange rates could significantly increase the value of debt repayments e.g., if the US-UK exchange rate changes from 1.5 to 1.25 </a:t>
            </a:r>
          </a:p>
        </p:txBody>
      </p:sp>
      <p:sp>
        <p:nvSpPr>
          <p:cNvPr id="8" name="Title 3">
            <a:extLst>
              <a:ext uri="{FF2B5EF4-FFF2-40B4-BE49-F238E27FC236}">
                <a16:creationId xmlns:a16="http://schemas.microsoft.com/office/drawing/2014/main" id="{686672F0-FD7D-BA0C-E8C1-7D168D169719}"/>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2" name="Picture 1" descr="Exchange Rate Videos: 4K and HD Video Clips">
            <a:extLst>
              <a:ext uri="{FF2B5EF4-FFF2-40B4-BE49-F238E27FC236}">
                <a16:creationId xmlns:a16="http://schemas.microsoft.com/office/drawing/2014/main" id="{B4D8808D-E6B7-8601-7C3E-F10F962B62A0}"/>
              </a:ext>
            </a:extLst>
          </p:cNvPr>
          <p:cNvPicPr>
            <a:picLocks noChangeAspect="1"/>
          </p:cNvPicPr>
          <p:nvPr/>
        </p:nvPicPr>
        <p:blipFill>
          <a:blip r:embed="rId5"/>
          <a:stretch>
            <a:fillRect/>
          </a:stretch>
        </p:blipFill>
        <p:spPr>
          <a:xfrm>
            <a:off x="7525871" y="2271727"/>
            <a:ext cx="4060555" cy="2317965"/>
          </a:xfrm>
          <a:prstGeom prst="rect">
            <a:avLst/>
          </a:prstGeom>
        </p:spPr>
      </p:pic>
      <p:pic>
        <p:nvPicPr>
          <p:cNvPr id="3" name="slide18">
            <a:hlinkClick r:id="" action="ppaction://media"/>
            <a:extLst>
              <a:ext uri="{FF2B5EF4-FFF2-40B4-BE49-F238E27FC236}">
                <a16:creationId xmlns:a16="http://schemas.microsoft.com/office/drawing/2014/main" id="{17A16BF9-6607-D327-A09F-ABA938B64A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83996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89973-204C-716D-4659-2D6680E44332}"/>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FC53D87-0FD8-6828-BD81-2A6A963761AB}"/>
              </a:ext>
            </a:extLst>
          </p:cNvPr>
          <p:cNvSpPr>
            <a:spLocks noGrp="1"/>
          </p:cNvSpPr>
          <p:nvPr>
            <p:ph type="sldNum" idx="11"/>
          </p:nvPr>
        </p:nvSpPr>
        <p:spPr/>
        <p:txBody>
          <a:bodyPr/>
          <a:lstStyle/>
          <a:p>
            <a:fld id="{00000000-1234-1234-1234-123412341234}" type="slidenum">
              <a:rPr lang="sv-SE"/>
              <a:pPr/>
              <a:t>19</a:t>
            </a:fld>
            <a:endParaRPr lang="sv-SE"/>
          </a:p>
        </p:txBody>
      </p:sp>
      <p:sp>
        <p:nvSpPr>
          <p:cNvPr id="7" name="TextBox 6">
            <a:extLst>
              <a:ext uri="{FF2B5EF4-FFF2-40B4-BE49-F238E27FC236}">
                <a16:creationId xmlns:a16="http://schemas.microsoft.com/office/drawing/2014/main" id="{47E985D3-C775-D877-F8A5-610B3BE9F2F0}"/>
              </a:ext>
            </a:extLst>
          </p:cNvPr>
          <p:cNvSpPr txBox="1"/>
          <p:nvPr/>
        </p:nvSpPr>
        <p:spPr>
          <a:xfrm>
            <a:off x="644721" y="1183811"/>
            <a:ext cx="6881472" cy="430605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Exchange rate exposure is particularly an issue in developing countries. </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Uncertainty over the value of future repayments in local currencies can increase the costs of financing low-carbon infrastructure.</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International debt is typically denominated in "hard" currencies (e.g., the US dollar) by financiers to avoid exchange rate risks.</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1DB1B7E4-B00C-2EA6-53DD-0F3F65A5542C}"/>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2" name="Picture 1" descr="Exchange Rate Videos: 4K and HD Video Clips">
            <a:extLst>
              <a:ext uri="{FF2B5EF4-FFF2-40B4-BE49-F238E27FC236}">
                <a16:creationId xmlns:a16="http://schemas.microsoft.com/office/drawing/2014/main" id="{D329394B-7E8F-58C1-826F-341361D6B8F2}"/>
              </a:ext>
            </a:extLst>
          </p:cNvPr>
          <p:cNvPicPr>
            <a:picLocks noChangeAspect="1"/>
          </p:cNvPicPr>
          <p:nvPr/>
        </p:nvPicPr>
        <p:blipFill>
          <a:blip r:embed="rId5"/>
          <a:stretch>
            <a:fillRect/>
          </a:stretch>
        </p:blipFill>
        <p:spPr>
          <a:xfrm>
            <a:off x="7525871" y="2271727"/>
            <a:ext cx="4060555" cy="2317965"/>
          </a:xfrm>
          <a:prstGeom prst="rect">
            <a:avLst/>
          </a:prstGeom>
        </p:spPr>
      </p:pic>
      <p:pic>
        <p:nvPicPr>
          <p:cNvPr id="3" name="slide19">
            <a:hlinkClick r:id="" action="ppaction://media"/>
            <a:extLst>
              <a:ext uri="{FF2B5EF4-FFF2-40B4-BE49-F238E27FC236}">
                <a16:creationId xmlns:a16="http://schemas.microsoft.com/office/drawing/2014/main" id="{C3187D2D-FBF7-CE7A-80C5-7773F708D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1501593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4038205838"/>
              </p:ext>
            </p:extLst>
          </p:nvPr>
        </p:nvGraphicFramePr>
        <p:xfrm>
          <a:off x="583059" y="2901321"/>
          <a:ext cx="7121855" cy="286393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594367">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High costs of capital as a barrier to the energy transition</a:t>
                      </a:r>
                    </a:p>
                    <a:p>
                      <a:pPr>
                        <a:lnSpc>
                          <a:spcPct val="107000"/>
                        </a:lnSpc>
                        <a:spcAft>
                          <a:spcPts val="200"/>
                        </a:spcAft>
                      </a:pP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Debt financing for renewables</a:t>
                      </a: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Equity financing for renewables</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Weighted Average Cost of Capital</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616FA-6D86-C014-5FE5-AF2DD6E8F25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7023273-919B-2C58-3FF8-B848C6349A9F}"/>
              </a:ext>
            </a:extLst>
          </p:cNvPr>
          <p:cNvSpPr>
            <a:spLocks noGrp="1"/>
          </p:cNvSpPr>
          <p:nvPr>
            <p:ph type="sldNum" idx="11"/>
          </p:nvPr>
        </p:nvSpPr>
        <p:spPr/>
        <p:txBody>
          <a:bodyPr/>
          <a:lstStyle/>
          <a:p>
            <a:fld id="{00000000-1234-1234-1234-123412341234}" type="slidenum">
              <a:rPr lang="sv-SE"/>
              <a:pPr/>
              <a:t>20</a:t>
            </a:fld>
            <a:endParaRPr lang="sv-SE"/>
          </a:p>
        </p:txBody>
      </p:sp>
      <p:sp>
        <p:nvSpPr>
          <p:cNvPr id="8" name="Title 3">
            <a:extLst>
              <a:ext uri="{FF2B5EF4-FFF2-40B4-BE49-F238E27FC236}">
                <a16:creationId xmlns:a16="http://schemas.microsoft.com/office/drawing/2014/main" id="{DA7E243C-48C1-18DA-670A-D5DEAD5C3EE2}"/>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Debt financing for low-carbon infrastructure </a:t>
            </a:r>
          </a:p>
        </p:txBody>
      </p:sp>
      <p:pic>
        <p:nvPicPr>
          <p:cNvPr id="3" name="Picture 2" descr="Debt Structuring in Project Finance: Balancing Risk and Returns for ...">
            <a:extLst>
              <a:ext uri="{FF2B5EF4-FFF2-40B4-BE49-F238E27FC236}">
                <a16:creationId xmlns:a16="http://schemas.microsoft.com/office/drawing/2014/main" id="{79CFE109-AA37-9E92-D3F8-B225A7EE24B8}"/>
              </a:ext>
            </a:extLst>
          </p:cNvPr>
          <p:cNvPicPr>
            <a:picLocks noChangeAspect="1"/>
          </p:cNvPicPr>
          <p:nvPr/>
        </p:nvPicPr>
        <p:blipFill>
          <a:blip r:embed="rId5"/>
          <a:srcRect l="7846" t="-26" r="14190" b="-1940"/>
          <a:stretch/>
        </p:blipFill>
        <p:spPr>
          <a:xfrm>
            <a:off x="6321053" y="1831072"/>
            <a:ext cx="5474681" cy="4093320"/>
          </a:xfrm>
          <a:prstGeom prst="rect">
            <a:avLst/>
          </a:prstGeom>
        </p:spPr>
      </p:pic>
      <p:sp>
        <p:nvSpPr>
          <p:cNvPr id="6" name="TextBox 5">
            <a:extLst>
              <a:ext uri="{FF2B5EF4-FFF2-40B4-BE49-F238E27FC236}">
                <a16:creationId xmlns:a16="http://schemas.microsoft.com/office/drawing/2014/main" id="{58256C4C-014E-7701-1B70-E62A5E9D3784}"/>
              </a:ext>
            </a:extLst>
          </p:cNvPr>
          <p:cNvSpPr txBox="1"/>
          <p:nvPr/>
        </p:nvSpPr>
        <p:spPr>
          <a:xfrm>
            <a:off x="644721" y="1183811"/>
            <a:ext cx="5849840" cy="5377413"/>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Under project finance (a method for off-balance sheet financing), there are typically different tiers of debt financing:</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Senior: paid first in the event of project failure</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Mezzanine: paid following senior debt under project failure</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Subordinated: paid last and so carries the highest risk</a:t>
            </a:r>
          </a:p>
        </p:txBody>
      </p:sp>
      <p:pic>
        <p:nvPicPr>
          <p:cNvPr id="2" name="slide 20">
            <a:hlinkClick r:id="" action="ppaction://media"/>
            <a:extLst>
              <a:ext uri="{FF2B5EF4-FFF2-40B4-BE49-F238E27FC236}">
                <a16:creationId xmlns:a16="http://schemas.microsoft.com/office/drawing/2014/main" id="{49B9952A-7315-4795-AE75-9572E440D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5484" y="5762625"/>
            <a:ext cx="730250" cy="730250"/>
          </a:xfrm>
          <a:prstGeom prst="rect">
            <a:avLst/>
          </a:prstGeom>
        </p:spPr>
      </p:pic>
    </p:spTree>
    <p:extLst>
      <p:ext uri="{BB962C8B-B14F-4D97-AF65-F5344CB8AC3E}">
        <p14:creationId xmlns:p14="http://schemas.microsoft.com/office/powerpoint/2010/main" val="3481381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Cost of Commercial Equity</a:t>
            </a: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22</a:t>
            </a:fld>
            <a:endParaRPr lang="sv-SE"/>
          </a:p>
        </p:txBody>
      </p:sp>
      <p:pic>
        <p:nvPicPr>
          <p:cNvPr id="8" name="Picture 7" descr="A graph of a graph showing the amount of climate finance&#10;&#10;Description automatically generated with medium confidence">
            <a:extLst>
              <a:ext uri="{FF2B5EF4-FFF2-40B4-BE49-F238E27FC236}">
                <a16:creationId xmlns:a16="http://schemas.microsoft.com/office/drawing/2014/main" id="{89223705-2E49-BA87-43B8-671341C448DD}"/>
              </a:ext>
            </a:extLst>
          </p:cNvPr>
          <p:cNvPicPr>
            <a:picLocks noChangeAspect="1"/>
          </p:cNvPicPr>
          <p:nvPr/>
        </p:nvPicPr>
        <p:blipFill rotWithShape="1">
          <a:blip r:embed="rId5"/>
          <a:srcRect b="8418"/>
          <a:stretch/>
        </p:blipFill>
        <p:spPr>
          <a:xfrm>
            <a:off x="4103077" y="1267542"/>
            <a:ext cx="7577992" cy="5269905"/>
          </a:xfrm>
          <a:prstGeom prst="rect">
            <a:avLst/>
          </a:prstGeom>
        </p:spPr>
      </p:pic>
      <p:sp>
        <p:nvSpPr>
          <p:cNvPr id="9" name="TextBox 8">
            <a:extLst>
              <a:ext uri="{FF2B5EF4-FFF2-40B4-BE49-F238E27FC236}">
                <a16:creationId xmlns:a16="http://schemas.microsoft.com/office/drawing/2014/main" id="{CF099EB8-F371-707F-7E62-186E36621912}"/>
              </a:ext>
            </a:extLst>
          </p:cNvPr>
          <p:cNvSpPr txBox="1"/>
          <p:nvPr/>
        </p:nvSpPr>
        <p:spPr>
          <a:xfrm>
            <a:off x="410260" y="1504668"/>
            <a:ext cx="3819123" cy="486498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Equity financing plays a smaller, but still important, role in climate financial flows</a:t>
            </a:r>
          </a:p>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In equity financing, capital is exchanged for a stake in the company or project</a:t>
            </a:r>
          </a:p>
          <a:p>
            <a:pPr marL="457200" indent="-457200">
              <a:lnSpc>
                <a:spcPct val="150000"/>
              </a:lnSpc>
              <a:spcAft>
                <a:spcPts val="800"/>
              </a:spcAft>
              <a:buFont typeface="Arial" panose="020B0604020202020204" pitchFamily="34" charset="0"/>
              <a:buChar char="•"/>
            </a:pPr>
            <a:r>
              <a:rPr lang="en-GB" sz="2000">
                <a:latin typeface="Open Sans"/>
                <a:ea typeface="Open Sans"/>
                <a:cs typeface="Open Sans"/>
              </a:rPr>
              <a:t>Equity financing also can be either on- or off- balance sheet</a:t>
            </a:r>
          </a:p>
        </p:txBody>
      </p:sp>
      <p:sp>
        <p:nvSpPr>
          <p:cNvPr id="12" name="Title 3">
            <a:extLst>
              <a:ext uri="{FF2B5EF4-FFF2-40B4-BE49-F238E27FC236}">
                <a16:creationId xmlns:a16="http://schemas.microsoft.com/office/drawing/2014/main" id="{AE4C87DA-8226-3517-B415-B6E53DF911E1}"/>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Equity financing for low-carbon infrastructure </a:t>
            </a:r>
            <a:endParaRPr lang="en-US" b="0">
              <a:solidFill>
                <a:srgbClr val="000000"/>
              </a:solidFill>
              <a:latin typeface="Open Sans"/>
              <a:ea typeface="Open Sans"/>
              <a:cs typeface="Open Sans"/>
            </a:endParaRPr>
          </a:p>
        </p:txBody>
      </p:sp>
      <p:sp>
        <p:nvSpPr>
          <p:cNvPr id="3" name="TextBox 5">
            <a:extLst>
              <a:ext uri="{FF2B5EF4-FFF2-40B4-BE49-F238E27FC236}">
                <a16:creationId xmlns:a16="http://schemas.microsoft.com/office/drawing/2014/main" id="{62922B9F-844F-E391-6723-4E9AE27F1B7A}"/>
              </a:ext>
            </a:extLst>
          </p:cNvPr>
          <p:cNvSpPr txBox="1"/>
          <p:nvPr/>
        </p:nvSpPr>
        <p:spPr>
          <a:xfrm>
            <a:off x="518583" y="6561666"/>
            <a:ext cx="59393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Climate Policy Initiative 2023</a:t>
            </a:r>
          </a:p>
        </p:txBody>
      </p:sp>
      <p:pic>
        <p:nvPicPr>
          <p:cNvPr id="2" name="ttsmaker-file-2025-2-13-22-39-43">
            <a:hlinkClick r:id="" action="ppaction://media"/>
            <a:extLst>
              <a:ext uri="{FF2B5EF4-FFF2-40B4-BE49-F238E27FC236}">
                <a16:creationId xmlns:a16="http://schemas.microsoft.com/office/drawing/2014/main" id="{EF33A4F1-6787-5903-7900-BF1EEC4D0E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21179" y="363115"/>
            <a:ext cx="730250" cy="730250"/>
          </a:xfrm>
          <a:prstGeom prst="rect">
            <a:avLst/>
          </a:prstGeom>
        </p:spPr>
      </p:pic>
    </p:spTree>
    <p:extLst>
      <p:ext uri="{BB962C8B-B14F-4D97-AF65-F5344CB8AC3E}">
        <p14:creationId xmlns:p14="http://schemas.microsoft.com/office/powerpoint/2010/main" val="3326648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23</a:t>
            </a:fld>
            <a:endParaRPr lang="sv-SE"/>
          </a:p>
        </p:txBody>
      </p:sp>
      <p:sp>
        <p:nvSpPr>
          <p:cNvPr id="2" name="TextBox 1">
            <a:extLst>
              <a:ext uri="{FF2B5EF4-FFF2-40B4-BE49-F238E27FC236}">
                <a16:creationId xmlns:a16="http://schemas.microsoft.com/office/drawing/2014/main" id="{320CDA1F-CF31-7347-D990-665EB2C89C60}"/>
              </a:ext>
            </a:extLst>
          </p:cNvPr>
          <p:cNvSpPr txBox="1"/>
          <p:nvPr/>
        </p:nvSpPr>
        <p:spPr>
          <a:xfrm>
            <a:off x="862845" y="1314985"/>
            <a:ext cx="9130242" cy="4106637"/>
          </a:xfrm>
          <a:prstGeom prst="rect">
            <a:avLst/>
          </a:prstGeom>
          <a:no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With equity finance there is no guaranteed return</a:t>
            </a:r>
          </a:p>
          <a:p>
            <a:pPr marL="457200" indent="-457200">
              <a:lnSpc>
                <a:spcPct val="150000"/>
              </a:lnSpc>
              <a:spcAft>
                <a:spcPts val="800"/>
              </a:spcAft>
              <a:buFont typeface="Arial" panose="020B0604020202020204" pitchFamily="34" charset="0"/>
              <a:buChar char="•"/>
            </a:pPr>
            <a:r>
              <a:rPr lang="en-GB" sz="2800" b="1">
                <a:solidFill>
                  <a:schemeClr val="accent2"/>
                </a:solidFill>
                <a:latin typeface="Open Sans"/>
                <a:ea typeface="Open Sans"/>
                <a:cs typeface="Calibri"/>
              </a:rPr>
              <a:t>Ex ante:</a:t>
            </a:r>
            <a:r>
              <a:rPr lang="en-GB" sz="2800">
                <a:latin typeface="Open Sans"/>
                <a:ea typeface="Open Sans"/>
                <a:cs typeface="Calibri"/>
              </a:rPr>
              <a:t> investors will have an expectation of return on equity that will affect their decision to invest and is based on market benchmarks</a:t>
            </a:r>
          </a:p>
          <a:p>
            <a:pPr marL="457200" indent="-457200">
              <a:lnSpc>
                <a:spcPct val="150000"/>
              </a:lnSpc>
              <a:spcAft>
                <a:spcPts val="800"/>
              </a:spcAft>
              <a:buFont typeface="Arial" panose="020B0604020202020204" pitchFamily="34" charset="0"/>
              <a:buChar char="•"/>
            </a:pPr>
            <a:r>
              <a:rPr lang="en-GB" sz="2800" b="1">
                <a:solidFill>
                  <a:schemeClr val="accent2"/>
                </a:solidFill>
                <a:latin typeface="Open Sans"/>
                <a:ea typeface="Open Sans"/>
                <a:cs typeface="Calibri"/>
              </a:rPr>
              <a:t>Ex post:</a:t>
            </a:r>
            <a:r>
              <a:rPr lang="en-GB" sz="2800">
                <a:latin typeface="Open Sans"/>
                <a:ea typeface="Open Sans"/>
                <a:cs typeface="Calibri"/>
              </a:rPr>
              <a:t> investors will receive each year what is left over after all other creditors have been repaid</a:t>
            </a:r>
          </a:p>
        </p:txBody>
      </p:sp>
      <p:sp>
        <p:nvSpPr>
          <p:cNvPr id="9" name="Title 3">
            <a:extLst>
              <a:ext uri="{FF2B5EF4-FFF2-40B4-BE49-F238E27FC236}">
                <a16:creationId xmlns:a16="http://schemas.microsoft.com/office/drawing/2014/main" id="{5D18980D-2F63-9789-46A8-E85D0011F7D0}"/>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Equity financing for low-carbon infrastructure </a:t>
            </a:r>
            <a:endParaRPr lang="en-US" b="0">
              <a:solidFill>
                <a:srgbClr val="000000"/>
              </a:solidFill>
              <a:latin typeface="Open Sans"/>
              <a:ea typeface="Open Sans"/>
              <a:cs typeface="Open Sans"/>
            </a:endParaRPr>
          </a:p>
        </p:txBody>
      </p:sp>
      <p:pic>
        <p:nvPicPr>
          <p:cNvPr id="3" name="ttsmaker-file-2025-2-13-22-40-16">
            <a:hlinkClick r:id="" action="ppaction://media"/>
            <a:extLst>
              <a:ext uri="{FF2B5EF4-FFF2-40B4-BE49-F238E27FC236}">
                <a16:creationId xmlns:a16="http://schemas.microsoft.com/office/drawing/2014/main" id="{854F90DE-7D52-1584-847B-6348BCA876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2123954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24</a:t>
            </a:fld>
            <a:endParaRPr lang="sv-SE"/>
          </a:p>
        </p:txBody>
      </p:sp>
      <p:sp>
        <p:nvSpPr>
          <p:cNvPr id="2" name="TextBox 1">
            <a:extLst>
              <a:ext uri="{FF2B5EF4-FFF2-40B4-BE49-F238E27FC236}">
                <a16:creationId xmlns:a16="http://schemas.microsoft.com/office/drawing/2014/main" id="{320CDA1F-CF31-7347-D990-665EB2C89C60}"/>
              </a:ext>
            </a:extLst>
          </p:cNvPr>
          <p:cNvSpPr txBox="1"/>
          <p:nvPr/>
        </p:nvSpPr>
        <p:spPr>
          <a:xfrm>
            <a:off x="851640" y="1314985"/>
            <a:ext cx="10071535" cy="4752968"/>
          </a:xfrm>
          <a:prstGeom prst="rect">
            <a:avLst/>
          </a:prstGeom>
          <a:no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Equity financing is therefore more expensive than commercial debt financing, as investors run the risk of completely losing the capital invested</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Whereas debt investors are still entitled to their loan repayments if the project or company goes under</a:t>
            </a: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The “equity risk premium” above debt varies by sector and with time but typically ranges between 5-10%</a:t>
            </a:r>
          </a:p>
        </p:txBody>
      </p:sp>
      <p:sp>
        <p:nvSpPr>
          <p:cNvPr id="9" name="Title 3">
            <a:extLst>
              <a:ext uri="{FF2B5EF4-FFF2-40B4-BE49-F238E27FC236}">
                <a16:creationId xmlns:a16="http://schemas.microsoft.com/office/drawing/2014/main" id="{5D18980D-2F63-9789-46A8-E85D0011F7D0}"/>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Equity financing for low-carbon infrastructure </a:t>
            </a:r>
            <a:endParaRPr lang="en-US" b="0">
              <a:solidFill>
                <a:srgbClr val="000000"/>
              </a:solidFill>
              <a:latin typeface="Open Sans"/>
              <a:ea typeface="Open Sans"/>
              <a:cs typeface="Open Sans"/>
            </a:endParaRPr>
          </a:p>
        </p:txBody>
      </p:sp>
      <p:pic>
        <p:nvPicPr>
          <p:cNvPr id="3" name="ttsmaker-file-2025-2-13-22-40-48">
            <a:hlinkClick r:id="" action="ppaction://media"/>
            <a:extLst>
              <a:ext uri="{FF2B5EF4-FFF2-40B4-BE49-F238E27FC236}">
                <a16:creationId xmlns:a16="http://schemas.microsoft.com/office/drawing/2014/main" id="{4661EB3C-2406-3B10-0153-5ABA806BC2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6778" y="5762625"/>
            <a:ext cx="730250" cy="730250"/>
          </a:xfrm>
          <a:prstGeom prst="rect">
            <a:avLst/>
          </a:prstGeom>
        </p:spPr>
      </p:pic>
    </p:spTree>
    <p:extLst>
      <p:ext uri="{BB962C8B-B14F-4D97-AF65-F5344CB8AC3E}">
        <p14:creationId xmlns:p14="http://schemas.microsoft.com/office/powerpoint/2010/main" val="3422086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25</a:t>
            </a:fld>
            <a:endParaRPr lang="sv-SE"/>
          </a:p>
        </p:txBody>
      </p:sp>
      <p:sp>
        <p:nvSpPr>
          <p:cNvPr id="2" name="TextBox 1">
            <a:extLst>
              <a:ext uri="{FF2B5EF4-FFF2-40B4-BE49-F238E27FC236}">
                <a16:creationId xmlns:a16="http://schemas.microsoft.com/office/drawing/2014/main" id="{36433A6B-64C4-BF33-7D8D-88C14BF8AB0C}"/>
              </a:ext>
            </a:extLst>
          </p:cNvPr>
          <p:cNvSpPr txBox="1"/>
          <p:nvPr/>
        </p:nvSpPr>
        <p:spPr>
          <a:xfrm>
            <a:off x="547158" y="1184353"/>
            <a:ext cx="11024356" cy="3562898"/>
          </a:xfrm>
          <a:prstGeom prst="rect">
            <a:avLst/>
          </a:prstGeom>
          <a:noFill/>
        </p:spPr>
        <p:txBody>
          <a:bodyPr wrap="square" lIns="91440" tIns="45720" rIns="91440" bIns="45720" anchor="t">
            <a:spAutoFit/>
          </a:bodyPr>
          <a:lstStyle/>
          <a:p>
            <a:pPr>
              <a:lnSpc>
                <a:spcPct val="150000"/>
              </a:lnSpc>
              <a:spcAft>
                <a:spcPts val="800"/>
              </a:spcAft>
            </a:pPr>
            <a:r>
              <a:rPr lang="en-GB" sz="2800">
                <a:latin typeface="Open Sans"/>
                <a:ea typeface="Calibri" panose="020F0502020204030204" pitchFamily="34" charset="0"/>
                <a:cs typeface="Calibri"/>
              </a:rPr>
              <a:t>Cost of equity </a:t>
            </a:r>
            <a:r>
              <a:rPr lang="en-GB" sz="2800" i="1">
                <a:latin typeface="Open Sans"/>
                <a:ea typeface="Calibri" panose="020F0502020204030204" pitchFamily="34" charset="0"/>
                <a:cs typeface="Calibri"/>
              </a:rPr>
              <a:t>(Re)</a:t>
            </a:r>
            <a:r>
              <a:rPr lang="en-GB" sz="2800">
                <a:latin typeface="Open Sans"/>
                <a:ea typeface="Calibri" panose="020F0502020204030204" pitchFamily="34" charset="0"/>
                <a:cs typeface="Calibri"/>
              </a:rPr>
              <a:t> can be disaggregated into several components:</a:t>
            </a:r>
          </a:p>
          <a:p>
            <a:pPr marL="457200" indent="-457200">
              <a:lnSpc>
                <a:spcPct val="150000"/>
              </a:lnSpc>
              <a:spcAft>
                <a:spcPts val="800"/>
              </a:spcAft>
              <a:buFont typeface="Arial" panose="020B0604020202020204" pitchFamily="34" charset="0"/>
              <a:buChar char="•"/>
            </a:pPr>
            <a:r>
              <a:rPr lang="en-GB" sz="2800">
                <a:latin typeface="Open Sans"/>
                <a:ea typeface="Calibri" panose="020F0502020204030204" pitchFamily="34" charset="0"/>
                <a:cs typeface="Calibri"/>
              </a:rPr>
              <a:t>Risk-free rate</a:t>
            </a:r>
            <a:r>
              <a:rPr lang="en-GB" sz="2800" i="1">
                <a:latin typeface="Open Sans"/>
                <a:ea typeface="Calibri" panose="020F0502020204030204" pitchFamily="34" charset="0"/>
                <a:cs typeface="Calibri"/>
              </a:rPr>
              <a:t> (</a:t>
            </a:r>
            <a:r>
              <a:rPr lang="en-GB" sz="2800" i="1" err="1">
                <a:latin typeface="Open Sans"/>
                <a:ea typeface="Calibri" panose="020F0502020204030204" pitchFamily="34" charset="0"/>
                <a:cs typeface="Calibri"/>
              </a:rPr>
              <a:t>Rff</a:t>
            </a:r>
            <a:r>
              <a:rPr lang="en-GB" sz="2800" i="1">
                <a:latin typeface="Open Sans"/>
                <a:ea typeface="Calibri" panose="020F0502020204030204" pitchFamily="34" charset="0"/>
                <a:cs typeface="Calibri"/>
              </a:rPr>
              <a:t>)</a:t>
            </a:r>
          </a:p>
          <a:p>
            <a:pPr marL="457200" indent="-457200">
              <a:lnSpc>
                <a:spcPct val="150000"/>
              </a:lnSpc>
              <a:spcAft>
                <a:spcPts val="800"/>
              </a:spcAft>
              <a:buFont typeface="Arial" panose="020B0604020202020204" pitchFamily="34" charset="0"/>
              <a:buChar char="•"/>
            </a:pPr>
            <a:r>
              <a:rPr lang="en-GB" sz="2800">
                <a:latin typeface="Open Sans"/>
                <a:ea typeface="Calibri" panose="020F0502020204030204" pitchFamily="34" charset="0"/>
                <a:cs typeface="Calibri"/>
              </a:rPr>
              <a:t>Equity risk premium </a:t>
            </a:r>
            <a:r>
              <a:rPr lang="en-GB" sz="2800" i="1">
                <a:latin typeface="Open Sans"/>
                <a:ea typeface="Calibri" panose="020F0502020204030204" pitchFamily="34" charset="0"/>
                <a:cs typeface="Calibri"/>
              </a:rPr>
              <a:t>(Ree)</a:t>
            </a:r>
            <a:endParaRPr lang="en-GB" sz="2800" i="1">
              <a:latin typeface="Open Sans"/>
              <a:ea typeface="Open Sans"/>
              <a:cs typeface="Calibri"/>
            </a:endParaRPr>
          </a:p>
          <a:p>
            <a:pPr marL="457200" indent="-457200">
              <a:lnSpc>
                <a:spcPct val="150000"/>
              </a:lnSpc>
              <a:spcAft>
                <a:spcPts val="800"/>
              </a:spcAft>
              <a:buFont typeface="Arial" panose="020B0604020202020204" pitchFamily="34" charset="0"/>
              <a:buChar char="•"/>
            </a:pPr>
            <a:r>
              <a:rPr lang="en-GB" sz="2800">
                <a:latin typeface="Open Sans"/>
                <a:ea typeface="Open Sans"/>
                <a:cs typeface="Calibri"/>
              </a:rPr>
              <a:t>Beta coefficient (ß): measure of the risk relative to the market</a:t>
            </a:r>
            <a:endParaRPr lang="en-GB" sz="2800" i="1">
              <a:latin typeface="Open Sans"/>
              <a:ea typeface="Calibri" panose="020F0502020204030204" pitchFamily="34" charset="0"/>
              <a:cs typeface="Calibri"/>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6A86D5-50F0-DE86-3A0F-E65B89EA9C5E}"/>
                  </a:ext>
                </a:extLst>
              </p:cNvPr>
              <p:cNvSpPr txBox="1"/>
              <p:nvPr/>
            </p:nvSpPr>
            <p:spPr>
              <a:xfrm>
                <a:off x="718456" y="4795545"/>
                <a:ext cx="6096000" cy="83099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GB" sz="4800" i="1">
                          <a:latin typeface="Cambria Math" panose="02040503050406030204" pitchFamily="18" charset="0"/>
                        </a:rPr>
                        <m:t>𝑅𝑒</m:t>
                      </m:r>
                      <m:r>
                        <a:rPr lang="en-GB" sz="4800" i="0">
                          <a:latin typeface="Cambria Math" panose="02040503050406030204" pitchFamily="18" charset="0"/>
                        </a:rPr>
                        <m:t>=</m:t>
                      </m:r>
                      <m:r>
                        <a:rPr lang="en-GB" sz="4800" i="1">
                          <a:latin typeface="Cambria Math" panose="02040503050406030204" pitchFamily="18" charset="0"/>
                        </a:rPr>
                        <m:t>𝑅𝑓𝑓</m:t>
                      </m:r>
                      <m:r>
                        <a:rPr lang="en-GB" sz="4800" i="0">
                          <a:latin typeface="Cambria Math" panose="02040503050406030204" pitchFamily="18" charset="0"/>
                        </a:rPr>
                        <m:t>+ß</m:t>
                      </m:r>
                      <m:r>
                        <a:rPr lang="en-GB" sz="4800" i="1">
                          <a:latin typeface="Cambria Math" panose="02040503050406030204" pitchFamily="18" charset="0"/>
                        </a:rPr>
                        <m:t>𝑅𝑒𝑒</m:t>
                      </m:r>
                    </m:oMath>
                  </m:oMathPara>
                </a14:m>
                <a:endParaRPr lang="en-GB" sz="4800"/>
              </a:p>
            </p:txBody>
          </p:sp>
        </mc:Choice>
        <mc:Fallback xmlns="">
          <p:sp>
            <p:nvSpPr>
              <p:cNvPr id="3" name="TextBox 2">
                <a:extLst>
                  <a:ext uri="{FF2B5EF4-FFF2-40B4-BE49-F238E27FC236}">
                    <a16:creationId xmlns:a16="http://schemas.microsoft.com/office/drawing/2014/main" id="{F26A86D5-50F0-DE86-3A0F-E65B89EA9C5E}"/>
                  </a:ext>
                </a:extLst>
              </p:cNvPr>
              <p:cNvSpPr txBox="1">
                <a:spLocks noRot="1" noChangeAspect="1" noMove="1" noResize="1" noEditPoints="1" noAdjustHandles="1" noChangeArrowheads="1" noChangeShapeType="1" noTextEdit="1"/>
              </p:cNvSpPr>
              <p:nvPr/>
            </p:nvSpPr>
            <p:spPr>
              <a:xfrm>
                <a:off x="718456" y="4795545"/>
                <a:ext cx="6096000" cy="830997"/>
              </a:xfrm>
              <a:prstGeom prst="rect">
                <a:avLst/>
              </a:prstGeom>
              <a:blipFill>
                <a:blip r:embed="R5f07f4f8dc1e4d47"/>
                <a:stretch>
                  <a:fillRect/>
                </a:stretch>
              </a:blipFill>
            </p:spPr>
            <p:txBody>
              <a:bodyPr/>
              <a:lstStyle/>
              <a:p>
                <a:r>
                  <a:rPr lang="en-US">
                    <a:noFill/>
                  </a:rPr>
                  <a:t> </a:t>
                </a:r>
              </a:p>
            </p:txBody>
          </p:sp>
        </mc:Fallback>
      </mc:AlternateContent>
      <p:sp>
        <p:nvSpPr>
          <p:cNvPr id="9" name="Title 3">
            <a:extLst>
              <a:ext uri="{FF2B5EF4-FFF2-40B4-BE49-F238E27FC236}">
                <a16:creationId xmlns:a16="http://schemas.microsoft.com/office/drawing/2014/main" id="{041D9F62-40EE-7B06-D5ED-D86846511E71}"/>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Equity financing for low-carbon infrastructure </a:t>
            </a:r>
            <a:endParaRPr lang="en-US" b="0">
              <a:solidFill>
                <a:srgbClr val="000000"/>
              </a:solidFill>
              <a:latin typeface="Open Sans"/>
              <a:ea typeface="Open Sans"/>
              <a:cs typeface="Open Sans"/>
            </a:endParaRPr>
          </a:p>
        </p:txBody>
      </p:sp>
      <p:pic>
        <p:nvPicPr>
          <p:cNvPr id="4" name="ttsmaker-file-2025-2-13-22-41-19">
            <a:hlinkClick r:id="" action="ppaction://media"/>
            <a:extLst>
              <a:ext uri="{FF2B5EF4-FFF2-40B4-BE49-F238E27FC236}">
                <a16:creationId xmlns:a16="http://schemas.microsoft.com/office/drawing/2014/main" id="{81A1E536-6DEE-A0B3-5A84-DB3AAEC44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4199316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D5B6-9A30-4770-14FD-FF6E143A50A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291A093-7FBA-5166-9241-42D09813AD26}"/>
              </a:ext>
            </a:extLst>
          </p:cNvPr>
          <p:cNvSpPr>
            <a:spLocks noGrp="1"/>
          </p:cNvSpPr>
          <p:nvPr>
            <p:ph type="sldNum" idx="11"/>
          </p:nvPr>
        </p:nvSpPr>
        <p:spPr/>
        <p:txBody>
          <a:bodyPr/>
          <a:lstStyle/>
          <a:p>
            <a:fld id="{00000000-1234-1234-1234-123412341234}" type="slidenum">
              <a:rPr lang="sv-SE"/>
              <a:pPr/>
              <a:t>26</a:t>
            </a:fld>
            <a:endParaRPr lang="sv-SE"/>
          </a:p>
        </p:txBody>
      </p:sp>
      <p:sp>
        <p:nvSpPr>
          <p:cNvPr id="8" name="Title 3">
            <a:extLst>
              <a:ext uri="{FF2B5EF4-FFF2-40B4-BE49-F238E27FC236}">
                <a16:creationId xmlns:a16="http://schemas.microsoft.com/office/drawing/2014/main" id="{BEB322EC-DECE-0094-57DA-44869E216387}"/>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Equity financing for low-carbon infrastructure </a:t>
            </a:r>
          </a:p>
        </p:txBody>
      </p:sp>
      <p:sp>
        <p:nvSpPr>
          <p:cNvPr id="6" name="TextBox 5">
            <a:extLst>
              <a:ext uri="{FF2B5EF4-FFF2-40B4-BE49-F238E27FC236}">
                <a16:creationId xmlns:a16="http://schemas.microsoft.com/office/drawing/2014/main" id="{2B071A06-D4B9-984E-9D7A-2E7CA4EDCD0F}"/>
              </a:ext>
            </a:extLst>
          </p:cNvPr>
          <p:cNvSpPr txBox="1"/>
          <p:nvPr/>
        </p:nvSpPr>
        <p:spPr>
          <a:xfrm>
            <a:off x="644721" y="1183811"/>
            <a:ext cx="6364190" cy="4916474"/>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Equity financing, much like debt, has different levels with varying risk-returns</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Preferred: entitled to receive late dividends payments and </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Common: paid last in the event of project failure</a:t>
            </a:r>
            <a:endParaRPr lang="en-GB"/>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Both preferred and common equity are paid after debt (at any seniority level) in the event of project failure</a:t>
            </a:r>
          </a:p>
        </p:txBody>
      </p:sp>
      <p:pic>
        <p:nvPicPr>
          <p:cNvPr id="7" name="Picture 6" descr="What is a capital stack in real estate? - CPI">
            <a:extLst>
              <a:ext uri="{FF2B5EF4-FFF2-40B4-BE49-F238E27FC236}">
                <a16:creationId xmlns:a16="http://schemas.microsoft.com/office/drawing/2014/main" id="{741F11EB-1D26-DC08-74E9-46FDD62122EB}"/>
              </a:ext>
            </a:extLst>
          </p:cNvPr>
          <p:cNvPicPr>
            <a:picLocks noChangeAspect="1"/>
          </p:cNvPicPr>
          <p:nvPr/>
        </p:nvPicPr>
        <p:blipFill>
          <a:blip r:embed="rId5"/>
          <a:srcRect l="-212" t="13390" r="2114" b="3419"/>
          <a:stretch/>
        </p:blipFill>
        <p:spPr>
          <a:xfrm>
            <a:off x="6779119" y="2133600"/>
            <a:ext cx="4752964" cy="3009896"/>
          </a:xfrm>
          <a:prstGeom prst="rect">
            <a:avLst/>
          </a:prstGeom>
        </p:spPr>
      </p:pic>
      <p:pic>
        <p:nvPicPr>
          <p:cNvPr id="2" name="ttsmaker-file-2025-2-13-22-41-54">
            <a:hlinkClick r:id="" action="ppaction://media"/>
            <a:extLst>
              <a:ext uri="{FF2B5EF4-FFF2-40B4-BE49-F238E27FC236}">
                <a16:creationId xmlns:a16="http://schemas.microsoft.com/office/drawing/2014/main" id="{64EBF31A-B418-4E18-C868-7E0DED55D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3345909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kern="100">
                <a:solidFill>
                  <a:schemeClr val="bg1"/>
                </a:solidFill>
              </a:rPr>
              <a:t>Weighted Average Cost of Capital</a:t>
            </a:r>
            <a:endParaRPr lang="en-GB" sz="4800" b="1" kern="100">
              <a:solidFill>
                <a:schemeClr val="bg1"/>
              </a:solidFill>
              <a:effectLst/>
            </a:endParaRP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28</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Contributions to the overall cost of capital</a:t>
            </a:r>
            <a:endParaRPr lang="en-GB"/>
          </a:p>
        </p:txBody>
      </p:sp>
      <p:pic>
        <p:nvPicPr>
          <p:cNvPr id="2" name="Picture 1">
            <a:extLst>
              <a:ext uri="{FF2B5EF4-FFF2-40B4-BE49-F238E27FC236}">
                <a16:creationId xmlns:a16="http://schemas.microsoft.com/office/drawing/2014/main" id="{3FCAD299-B7E6-67E3-4956-70D10CA9E1D2}"/>
              </a:ext>
            </a:extLst>
          </p:cNvPr>
          <p:cNvPicPr>
            <a:picLocks noChangeAspect="1"/>
          </p:cNvPicPr>
          <p:nvPr/>
        </p:nvPicPr>
        <p:blipFill>
          <a:blip r:embed="rId5"/>
          <a:stretch>
            <a:fillRect/>
          </a:stretch>
        </p:blipFill>
        <p:spPr>
          <a:xfrm>
            <a:off x="785918" y="1172407"/>
            <a:ext cx="8354060" cy="50433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92BADA1-E969-E538-276C-A722D26F1746}"/>
                  </a:ext>
                </a:extLst>
              </p:cNvPr>
              <p:cNvSpPr txBox="1"/>
              <p:nvPr/>
            </p:nvSpPr>
            <p:spPr>
              <a:xfrm>
                <a:off x="7525203" y="2728520"/>
                <a:ext cx="3907972" cy="2630464"/>
              </a:xfrm>
              <a:prstGeom prst="rect">
                <a:avLst/>
              </a:prstGeom>
              <a:solidFill>
                <a:srgbClr val="AADAFF"/>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GB" sz="2400" i="1" kern="100">
                              <a:effectLst/>
                              <a:latin typeface="Cambria Math" panose="02040503050406030204" pitchFamily="18" charset="0"/>
                              <a:ea typeface="Aptos" panose="020B0004020202020204" pitchFamily="34" charset="0"/>
                              <a:cs typeface="Times New Roman" panose="02020603050405020304" pitchFamily="18" charset="0"/>
                            </a:rPr>
                          </m:ctrlPr>
                        </m:fPr>
                        <m:num>
                          <m:r>
                            <a:rPr lang="en-GB" sz="2400" i="1" kern="100">
                              <a:effectLst/>
                              <a:latin typeface="Cambria Math" panose="02040503050406030204" pitchFamily="18" charset="0"/>
                              <a:ea typeface="Aptos" panose="020B0004020202020204" pitchFamily="34" charset="0"/>
                              <a:cs typeface="Times New Roman" panose="02020603050405020304" pitchFamily="18" charset="0"/>
                            </a:rPr>
                            <m:t>𝐷</m:t>
                          </m:r>
                        </m:num>
                        <m:den>
                          <m:r>
                            <a:rPr lang="en-GB" sz="2400" i="1" kern="100">
                              <a:effectLst/>
                              <a:latin typeface="Cambria Math" panose="02040503050406030204" pitchFamily="18" charset="0"/>
                              <a:ea typeface="Aptos" panose="020B0004020202020204" pitchFamily="34" charset="0"/>
                              <a:cs typeface="Times New Roman" panose="02020603050405020304" pitchFamily="18" charset="0"/>
                            </a:rPr>
                            <m:t>𝑉</m:t>
                          </m:r>
                        </m:den>
                      </m:f>
                    </m:oMath>
                  </m:oMathPara>
                </a14:m>
                <a:endParaRPr lang="en-GB" sz="2400" kern="100">
                  <a:effectLst/>
                  <a:latin typeface="Times New Roman" panose="02020603050405020304" pitchFamily="18" charset="0"/>
                  <a:ea typeface="Aptos" panose="020B0004020202020204" pitchFamily="34" charset="0"/>
                  <a:cs typeface="Times New Roman" panose="02020603050405020304" pitchFamily="18" charset="0"/>
                </a:endParaRPr>
              </a:p>
              <a:p>
                <a:pPr algn="ctr"/>
                <a:r>
                  <a:rPr lang="en-GB" sz="2400">
                    <a:latin typeface="Times New Roman" panose="02020603050405020304" pitchFamily="18" charset="0"/>
                    <a:cs typeface="Times New Roman" panose="02020603050405020304" pitchFamily="18" charset="0"/>
                  </a:rPr>
                  <a:t>i</a:t>
                </a:r>
                <a:r>
                  <a:rPr lang="en-GB" sz="2400" kern="1200">
                    <a:solidFill>
                      <a:schemeClr val="tx1"/>
                    </a:solidFill>
                    <a:latin typeface="Times New Roman" panose="02020603050405020304" pitchFamily="18" charset="0"/>
                    <a:cs typeface="Times New Roman" panose="02020603050405020304" pitchFamily="18" charset="0"/>
                  </a:rPr>
                  <a:t>s also known as the leverage ratio and conveys the risk of debt default, leverage ratios are typically in the 50-70% range for energy projects</a:t>
                </a:r>
              </a:p>
            </p:txBody>
          </p:sp>
        </mc:Choice>
        <mc:Fallback xmlns="">
          <p:sp>
            <p:nvSpPr>
              <p:cNvPr id="3" name="TextBox 2">
                <a:extLst>
                  <a:ext uri="{FF2B5EF4-FFF2-40B4-BE49-F238E27FC236}">
                    <a16:creationId xmlns:a16="http://schemas.microsoft.com/office/drawing/2014/main" id="{E92BADA1-E969-E538-276C-A722D26F1746}"/>
                  </a:ext>
                </a:extLst>
              </p:cNvPr>
              <p:cNvSpPr txBox="1">
                <a:spLocks noRot="1" noChangeAspect="1" noMove="1" noResize="1" noEditPoints="1" noAdjustHandles="1" noChangeArrowheads="1" noChangeShapeType="1" noTextEdit="1"/>
              </p:cNvSpPr>
              <p:nvPr/>
            </p:nvSpPr>
            <p:spPr>
              <a:xfrm>
                <a:off x="7525203" y="2728520"/>
                <a:ext cx="3907972" cy="2630464"/>
              </a:xfrm>
              <a:prstGeom prst="rect">
                <a:avLst/>
              </a:prstGeom>
              <a:blipFill>
                <a:blip r:embed="R239a0d909b584c91"/>
                <a:stretch>
                  <a:fillRect r="-2492" b="-4640"/>
                </a:stretch>
              </a:blipFill>
            </p:spPr>
            <p:txBody>
              <a:bodyPr/>
              <a:lstStyle/>
              <a:p>
                <a:r>
                  <a:rPr lang="en-US">
                    <a:noFill/>
                  </a:rPr>
                  <a:t> </a:t>
                </a:r>
              </a:p>
            </p:txBody>
          </p:sp>
        </mc:Fallback>
      </mc:AlternateContent>
      <p:pic>
        <p:nvPicPr>
          <p:cNvPr id="6" name="ttsmaker-file-2025-2-13-22-42-27">
            <a:hlinkClick r:id="" action="ppaction://media"/>
            <a:extLst>
              <a:ext uri="{FF2B5EF4-FFF2-40B4-BE49-F238E27FC236}">
                <a16:creationId xmlns:a16="http://schemas.microsoft.com/office/drawing/2014/main" id="{DA769642-26E7-5BAD-145C-4EB64E5A75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1782266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013FE725-C2B2-B14D-9DC9-D58E5D3F493D}"/>
              </a:ext>
            </a:extLst>
          </p:cNvPr>
          <p:cNvSpPr>
            <a:spLocks noGrp="1"/>
          </p:cNvSpPr>
          <p:nvPr>
            <p:ph type="title"/>
          </p:nvPr>
        </p:nvSpPr>
        <p:spPr>
          <a:xfrm>
            <a:off x="838200" y="365125"/>
            <a:ext cx="10515600" cy="1134000"/>
          </a:xfrm>
        </p:spPr>
        <p:txBody>
          <a:bodyPr anchor="ctr"/>
          <a:lstStyle/>
          <a:p>
            <a:r>
              <a:rPr lang="en-US">
                <a:solidFill>
                  <a:srgbClr val="C00000"/>
                </a:solidFill>
                <a:latin typeface="Open Sans"/>
                <a:ea typeface="Open Sans"/>
                <a:cs typeface="Open Sans"/>
              </a:rPr>
              <a:t>Contributions </a:t>
            </a:r>
            <a:r>
              <a:rPr lang="en-US" sz="3200">
                <a:solidFill>
                  <a:srgbClr val="C00000"/>
                </a:solidFill>
                <a:latin typeface="Open Sans"/>
                <a:ea typeface="Open Sans"/>
                <a:cs typeface="Open Sans"/>
              </a:rPr>
              <a:t>to the</a:t>
            </a:r>
            <a:r>
              <a:rPr lang="en-US">
                <a:solidFill>
                  <a:srgbClr val="C00000"/>
                </a:solidFill>
                <a:latin typeface="Open Sans"/>
                <a:ea typeface="Open Sans"/>
                <a:cs typeface="Open Sans"/>
              </a:rPr>
              <a:t> overall</a:t>
            </a:r>
            <a:r>
              <a:rPr lang="en-US" sz="3200">
                <a:solidFill>
                  <a:srgbClr val="C00000"/>
                </a:solidFill>
                <a:latin typeface="Open Sans"/>
                <a:ea typeface="Open Sans"/>
                <a:cs typeface="Open Sans"/>
              </a:rPr>
              <a:t> cost of capital</a:t>
            </a:r>
            <a:endParaRPr lang="en-US">
              <a:latin typeface="Open Sans"/>
              <a:ea typeface="Open Sans"/>
              <a:cs typeface="Open Sans"/>
            </a:endParaRPr>
          </a:p>
        </p:txBody>
      </p:sp>
      <p:graphicFrame>
        <p:nvGraphicFramePr>
          <p:cNvPr id="2" name="Table 2">
            <a:extLst>
              <a:ext uri="{FF2B5EF4-FFF2-40B4-BE49-F238E27FC236}">
                <a16:creationId xmlns:a16="http://schemas.microsoft.com/office/drawing/2014/main" id="{145A8C0A-343F-C53C-5DE3-AC75D349B72C}"/>
              </a:ext>
            </a:extLst>
          </p:cNvPr>
          <p:cNvGraphicFramePr>
            <a:graphicFrameLocks noGrp="1"/>
          </p:cNvGraphicFramePr>
          <p:nvPr>
            <p:extLst>
              <p:ext uri="{D42A27DB-BD31-4B8C-83A1-F6EECF244321}">
                <p14:modId xmlns:p14="http://schemas.microsoft.com/office/powerpoint/2010/main" val="3721148734"/>
              </p:ext>
            </p:extLst>
          </p:nvPr>
        </p:nvGraphicFramePr>
        <p:xfrm>
          <a:off x="861646" y="2367892"/>
          <a:ext cx="10515600" cy="3139440"/>
        </p:xfrm>
        <a:graphic>
          <a:graphicData uri="http://schemas.openxmlformats.org/drawingml/2006/table">
            <a:tbl>
              <a:tblPr firstRow="1" bandRow="1">
                <a:tableStyleId>{B8DA472E-C0B5-4FAA-A71B-45BBE6C39A2A}</a:tableStyleId>
              </a:tblPr>
              <a:tblGrid>
                <a:gridCol w="5257800">
                  <a:extLst>
                    <a:ext uri="{9D8B030D-6E8A-4147-A177-3AD203B41FA5}">
                      <a16:colId xmlns:a16="http://schemas.microsoft.com/office/drawing/2014/main" val="2715997007"/>
                    </a:ext>
                  </a:extLst>
                </a:gridCol>
                <a:gridCol w="5257800">
                  <a:extLst>
                    <a:ext uri="{9D8B030D-6E8A-4147-A177-3AD203B41FA5}">
                      <a16:colId xmlns:a16="http://schemas.microsoft.com/office/drawing/2014/main" val="3321498223"/>
                    </a:ext>
                  </a:extLst>
                </a:gridCol>
              </a:tblGrid>
              <a:tr h="370840">
                <a:tc>
                  <a:txBody>
                    <a:bodyPr/>
                    <a:lstStyle/>
                    <a:p>
                      <a:pPr algn="ctr"/>
                      <a:r>
                        <a:rPr lang="en-US" sz="2200"/>
                        <a:t>Nominal</a:t>
                      </a:r>
                    </a:p>
                  </a:txBody>
                  <a:tcPr/>
                </a:tc>
                <a:tc>
                  <a:txBody>
                    <a:bodyPr/>
                    <a:lstStyle/>
                    <a:p>
                      <a:pPr algn="ctr"/>
                      <a:r>
                        <a:rPr lang="en-US" sz="2200"/>
                        <a:t>Real</a:t>
                      </a:r>
                    </a:p>
                  </a:txBody>
                  <a:tcPr/>
                </a:tc>
                <a:extLst>
                  <a:ext uri="{0D108BD9-81ED-4DB2-BD59-A6C34878D82A}">
                    <a16:rowId xmlns:a16="http://schemas.microsoft.com/office/drawing/2014/main" val="2195002919"/>
                  </a:ext>
                </a:extLst>
              </a:tr>
              <a:tr h="370840">
                <a:tc>
                  <a:txBody>
                    <a:bodyPr/>
                    <a:lstStyle/>
                    <a:p>
                      <a:r>
                        <a:rPr lang="en-US" sz="2000"/>
                        <a:t>The actual interest being repaid on a percentage basis</a:t>
                      </a:r>
                    </a:p>
                  </a:txBody>
                  <a:tcPr/>
                </a:tc>
                <a:tc>
                  <a:txBody>
                    <a:bodyPr/>
                    <a:lstStyle/>
                    <a:p>
                      <a:r>
                        <a:rPr lang="en-US" sz="2000"/>
                        <a:t>Takes into account future inflation</a:t>
                      </a:r>
                    </a:p>
                  </a:txBody>
                  <a:tcPr/>
                </a:tc>
                <a:extLst>
                  <a:ext uri="{0D108BD9-81ED-4DB2-BD59-A6C34878D82A}">
                    <a16:rowId xmlns:a16="http://schemas.microsoft.com/office/drawing/2014/main" val="140094793"/>
                  </a:ext>
                </a:extLst>
              </a:tr>
              <a:tr h="370840">
                <a:tc>
                  <a:txBody>
                    <a:bodyPr/>
                    <a:lstStyle/>
                    <a:p>
                      <a:r>
                        <a:rPr lang="en-US" sz="2000"/>
                        <a:t>Provides information on the repayments that will be made in and out of a project cashflow</a:t>
                      </a:r>
                    </a:p>
                  </a:txBody>
                  <a:tcPr/>
                </a:tc>
                <a:tc>
                  <a:txBody>
                    <a:bodyPr/>
                    <a:lstStyle/>
                    <a:p>
                      <a:r>
                        <a:rPr lang="en-US" sz="2000"/>
                        <a:t>Provides an indication of the “real” cost of capital, accounting for inflation eroding the future value of money</a:t>
                      </a:r>
                    </a:p>
                  </a:txBody>
                  <a:tcPr/>
                </a:tc>
                <a:extLst>
                  <a:ext uri="{0D108BD9-81ED-4DB2-BD59-A6C34878D82A}">
                    <a16:rowId xmlns:a16="http://schemas.microsoft.com/office/drawing/2014/main" val="235371257"/>
                  </a:ext>
                </a:extLst>
              </a:tr>
              <a:tr h="370840">
                <a:tc>
                  <a:txBody>
                    <a:bodyPr/>
                    <a:lstStyle/>
                    <a:p>
                      <a:r>
                        <a:rPr lang="en-US" sz="2000"/>
                        <a:t>Example: A headline interest rate of 8% on a loan from a debt investor</a:t>
                      </a:r>
                    </a:p>
                  </a:txBody>
                  <a:tcPr/>
                </a:tc>
                <a:tc>
                  <a:txBody>
                    <a:bodyPr/>
                    <a:lstStyle/>
                    <a:p>
                      <a:r>
                        <a:rPr lang="en-US" sz="2000"/>
                        <a:t>Example: future inflation of 3% in the long term, so the real value of the repayments is 5%</a:t>
                      </a:r>
                    </a:p>
                  </a:txBody>
                  <a:tcPr/>
                </a:tc>
                <a:extLst>
                  <a:ext uri="{0D108BD9-81ED-4DB2-BD59-A6C34878D82A}">
                    <a16:rowId xmlns:a16="http://schemas.microsoft.com/office/drawing/2014/main" val="4061373958"/>
                  </a:ext>
                </a:extLst>
              </a:tr>
            </a:tbl>
          </a:graphicData>
        </a:graphic>
      </p:graphicFrame>
      <p:sp>
        <p:nvSpPr>
          <p:cNvPr id="3" name="TextBox 2">
            <a:extLst>
              <a:ext uri="{FF2B5EF4-FFF2-40B4-BE49-F238E27FC236}">
                <a16:creationId xmlns:a16="http://schemas.microsoft.com/office/drawing/2014/main" id="{92B70016-8A04-6C09-B5ED-CD9E81FC6124}"/>
              </a:ext>
            </a:extLst>
          </p:cNvPr>
          <p:cNvSpPr txBox="1"/>
          <p:nvPr/>
        </p:nvSpPr>
        <p:spPr>
          <a:xfrm>
            <a:off x="873370" y="1350668"/>
            <a:ext cx="1049215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The cost of debt, equity and overall cost of capital can be given in one of two forms (real or nominal), depending on whether inflation is accounted for </a:t>
            </a:r>
          </a:p>
        </p:txBody>
      </p:sp>
      <p:pic>
        <p:nvPicPr>
          <p:cNvPr id="4" name="ttsmaker-file-2025-2-13-22-42-55">
            <a:hlinkClick r:id="" action="ppaction://media"/>
            <a:extLst>
              <a:ext uri="{FF2B5EF4-FFF2-40B4-BE49-F238E27FC236}">
                <a16:creationId xmlns:a16="http://schemas.microsoft.com/office/drawing/2014/main" id="{14F5EEC2-7565-AC31-7194-6AF7F6CCB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2121" y="5762625"/>
            <a:ext cx="730250" cy="730250"/>
          </a:xfrm>
          <a:prstGeom prst="rect">
            <a:avLst/>
          </a:prstGeom>
        </p:spPr>
      </p:pic>
    </p:spTree>
    <p:extLst>
      <p:ext uri="{BB962C8B-B14F-4D97-AF65-F5344CB8AC3E}">
        <p14:creationId xmlns:p14="http://schemas.microsoft.com/office/powerpoint/2010/main" val="15433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Learning Outcomes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183811"/>
            <a:ext cx="10926795" cy="4916474"/>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Learn and understand how high costs of capital are acting as a barrier to the energy transition in developing countries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Understand the risk factors contributing to the cost of commercial financing through debt</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Understand the risk factors contributing to the cost of financing from commercial equity investors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Learn and understand what factors influence the capital structure for infrastructure infrastructure investments and how this influences the affordability of financing </a:t>
            </a:r>
          </a:p>
        </p:txBody>
      </p:sp>
    </p:spTree>
    <p:extLst>
      <p:ext uri="{BB962C8B-B14F-4D97-AF65-F5344CB8AC3E}">
        <p14:creationId xmlns:p14="http://schemas.microsoft.com/office/powerpoint/2010/main" val="4245975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30</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Contributions to the overall cost of capital</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2" y="1183811"/>
            <a:ext cx="5178561" cy="5321713"/>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As discussed in Lecture 4, the capital structure of infrastructure projects varies but is typically close to 80:20 Debt to Equity split</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Between countries, the Debt to Equity ratio for infrastructure investments varies widely</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Countries perceived as risky typically have reduced debt shares (though other factors affect this)</a:t>
            </a:r>
          </a:p>
        </p:txBody>
      </p:sp>
      <p:pic>
        <p:nvPicPr>
          <p:cNvPr id="3" name="Picture 2" descr="A map of europe with different countries/regions&#10;&#10;Description automatically generated">
            <a:extLst>
              <a:ext uri="{FF2B5EF4-FFF2-40B4-BE49-F238E27FC236}">
                <a16:creationId xmlns:a16="http://schemas.microsoft.com/office/drawing/2014/main" id="{8E76E35C-ECFC-EC53-FC20-0115BE4B1801}"/>
              </a:ext>
            </a:extLst>
          </p:cNvPr>
          <p:cNvPicPr>
            <a:picLocks noChangeAspect="1"/>
          </p:cNvPicPr>
          <p:nvPr/>
        </p:nvPicPr>
        <p:blipFill>
          <a:blip r:embed="rId5"/>
          <a:stretch>
            <a:fillRect/>
          </a:stretch>
        </p:blipFill>
        <p:spPr>
          <a:xfrm>
            <a:off x="5546540" y="1183811"/>
            <a:ext cx="6000737" cy="5181075"/>
          </a:xfrm>
          <a:prstGeom prst="rect">
            <a:avLst/>
          </a:prstGeom>
        </p:spPr>
      </p:pic>
      <p:pic>
        <p:nvPicPr>
          <p:cNvPr id="2" name="ttsmaker-file-2025-2-13-22-43-31">
            <a:hlinkClick r:id="" action="ppaction://media"/>
            <a:extLst>
              <a:ext uri="{FF2B5EF4-FFF2-40B4-BE49-F238E27FC236}">
                <a16:creationId xmlns:a16="http://schemas.microsoft.com/office/drawing/2014/main" id="{3A25A441-64C8-7B33-3661-4D2113A565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8675" y="44218"/>
            <a:ext cx="730250" cy="730250"/>
          </a:xfrm>
          <a:prstGeom prst="rect">
            <a:avLst/>
          </a:prstGeom>
        </p:spPr>
      </p:pic>
    </p:spTree>
    <p:extLst>
      <p:ext uri="{BB962C8B-B14F-4D97-AF65-F5344CB8AC3E}">
        <p14:creationId xmlns:p14="http://schemas.microsoft.com/office/powerpoint/2010/main" val="3776421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31</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Contributions to the overall cost of capital</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44722" y="1183811"/>
            <a:ext cx="5057608" cy="5400115"/>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Other factors that affect D-E ratios are interest rates, market actor type, and whether it is on- or off-balance sheet financing</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Higher levels of debt typically reduce the cost of capital, as:</a:t>
            </a:r>
            <a:endParaRPr lang="en-GB"/>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Debt is available at a lower cost than equity</a:t>
            </a: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Interest repayments to banks are exempt from tax</a:t>
            </a:r>
          </a:p>
        </p:txBody>
      </p:sp>
      <p:pic>
        <p:nvPicPr>
          <p:cNvPr id="3" name="Picture 2" descr="A map of europe with different countries/regions&#10;&#10;Description automatically generated">
            <a:extLst>
              <a:ext uri="{FF2B5EF4-FFF2-40B4-BE49-F238E27FC236}">
                <a16:creationId xmlns:a16="http://schemas.microsoft.com/office/drawing/2014/main" id="{8E76E35C-ECFC-EC53-FC20-0115BE4B1801}"/>
              </a:ext>
            </a:extLst>
          </p:cNvPr>
          <p:cNvPicPr>
            <a:picLocks noChangeAspect="1"/>
          </p:cNvPicPr>
          <p:nvPr/>
        </p:nvPicPr>
        <p:blipFill>
          <a:blip r:embed="rId5"/>
          <a:stretch>
            <a:fillRect/>
          </a:stretch>
        </p:blipFill>
        <p:spPr>
          <a:xfrm>
            <a:off x="5546540" y="1183811"/>
            <a:ext cx="6000737" cy="5181075"/>
          </a:xfrm>
          <a:prstGeom prst="rect">
            <a:avLst/>
          </a:prstGeom>
        </p:spPr>
      </p:pic>
      <p:pic>
        <p:nvPicPr>
          <p:cNvPr id="2" name="ttsmaker-file-2025-2-13-22-44-3">
            <a:hlinkClick r:id="" action="ppaction://media"/>
            <a:extLst>
              <a:ext uri="{FF2B5EF4-FFF2-40B4-BE49-F238E27FC236}">
                <a16:creationId xmlns:a16="http://schemas.microsoft.com/office/drawing/2014/main" id="{A385F142-EBC0-4840-4422-BFEED4A782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60962" y="44218"/>
            <a:ext cx="730250" cy="730250"/>
          </a:xfrm>
          <a:prstGeom prst="rect">
            <a:avLst/>
          </a:prstGeom>
        </p:spPr>
      </p:pic>
    </p:spTree>
    <p:extLst>
      <p:ext uri="{BB962C8B-B14F-4D97-AF65-F5344CB8AC3E}">
        <p14:creationId xmlns:p14="http://schemas.microsoft.com/office/powerpoint/2010/main" val="506503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32</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Contributions to the overall cost of capital</a:t>
            </a:r>
            <a:endParaRPr lang="en-GB"/>
          </a:p>
        </p:txBody>
      </p:sp>
      <p:pic>
        <p:nvPicPr>
          <p:cNvPr id="7" name="Picture 6" descr="A graph of different types of wind energy&#10;&#10;Description automatically generated with medium confidence">
            <a:extLst>
              <a:ext uri="{FF2B5EF4-FFF2-40B4-BE49-F238E27FC236}">
                <a16:creationId xmlns:a16="http://schemas.microsoft.com/office/drawing/2014/main" id="{E25C3B19-6379-ECF8-9B66-AB6983EDA84E}"/>
              </a:ext>
            </a:extLst>
          </p:cNvPr>
          <p:cNvPicPr>
            <a:picLocks noChangeAspect="1"/>
          </p:cNvPicPr>
          <p:nvPr/>
        </p:nvPicPr>
        <p:blipFill>
          <a:blip r:embed="rId5"/>
          <a:stretch>
            <a:fillRect/>
          </a:stretch>
        </p:blipFill>
        <p:spPr>
          <a:xfrm>
            <a:off x="2156028" y="2371785"/>
            <a:ext cx="7879944" cy="4130615"/>
          </a:xfrm>
          <a:prstGeom prst="rect">
            <a:avLst/>
          </a:prstGeom>
        </p:spPr>
      </p:pic>
      <p:sp>
        <p:nvSpPr>
          <p:cNvPr id="8" name="TextBox 7">
            <a:extLst>
              <a:ext uri="{FF2B5EF4-FFF2-40B4-BE49-F238E27FC236}">
                <a16:creationId xmlns:a16="http://schemas.microsoft.com/office/drawing/2014/main" id="{B1D2426D-6936-CB11-A344-3CFBA95FD4E6}"/>
              </a:ext>
            </a:extLst>
          </p:cNvPr>
          <p:cNvSpPr txBox="1"/>
          <p:nvPr/>
        </p:nvSpPr>
        <p:spPr>
          <a:xfrm>
            <a:off x="644723" y="1183811"/>
            <a:ext cx="9509930" cy="1053878"/>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Geographically varying D-E splits and the cost of equity and debt combine to give different costs of capital between regions</a:t>
            </a:r>
          </a:p>
        </p:txBody>
      </p:sp>
      <p:sp>
        <p:nvSpPr>
          <p:cNvPr id="2" name="TextBox 5">
            <a:extLst>
              <a:ext uri="{FF2B5EF4-FFF2-40B4-BE49-F238E27FC236}">
                <a16:creationId xmlns:a16="http://schemas.microsoft.com/office/drawing/2014/main" id="{1237348A-0D0A-D956-7241-A1FF793D58A2}"/>
              </a:ext>
            </a:extLst>
          </p:cNvPr>
          <p:cNvSpPr txBox="1"/>
          <p:nvPr/>
        </p:nvSpPr>
        <p:spPr>
          <a:xfrm>
            <a:off x="518583" y="6551083"/>
            <a:ext cx="456353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extLst>
                    <a:ext uri="{A12FA001-AC4F-418D-AE19-62706E023703}">
                      <ahyp:hlinkClr xmlns:ahyp="http://schemas.microsoft.com/office/drawing/2018/hyperlinkcolor" val="tx"/>
                    </a:ext>
                  </a:extLst>
                </a:hlinkClick>
              </a:rPr>
              <a:t>IRENA 2023</a:t>
            </a:r>
            <a:endParaRPr lang="en-US" b="1">
              <a:solidFill>
                <a:srgbClr val="FFFFFF"/>
              </a:solidFill>
            </a:endParaRPr>
          </a:p>
        </p:txBody>
      </p:sp>
      <p:pic>
        <p:nvPicPr>
          <p:cNvPr id="3" name="ttsmaker-file-2025-2-13-22-44-36" descr="A blue speaker icon with waves&#10;&#10;AI-generated content may be incorrect.">
            <a:hlinkClick r:id="" action="ppaction://media"/>
            <a:extLst>
              <a:ext uri="{FF2B5EF4-FFF2-40B4-BE49-F238E27FC236}">
                <a16:creationId xmlns:a16="http://schemas.microsoft.com/office/drawing/2014/main" id="{37E70E58-0ACE-AF45-A946-22B772581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8050" y="5762625"/>
            <a:ext cx="730250" cy="730250"/>
          </a:xfrm>
          <a:prstGeom prst="rect">
            <a:avLst/>
          </a:prstGeom>
        </p:spPr>
      </p:pic>
    </p:spTree>
    <p:extLst>
      <p:ext uri="{BB962C8B-B14F-4D97-AF65-F5344CB8AC3E}">
        <p14:creationId xmlns:p14="http://schemas.microsoft.com/office/powerpoint/2010/main" val="3398676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1CE3A3DA-7C3C-7866-9478-B13E8C836A42}"/>
              </a:ext>
            </a:extLst>
          </p:cNvPr>
          <p:cNvSpPr txBox="1"/>
          <p:nvPr/>
        </p:nvSpPr>
        <p:spPr>
          <a:xfrm>
            <a:off x="9057663" y="2766235"/>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1A6C-1BAE-4F53-5866-D1773C7899D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AD7BE6E-FCC3-2D17-7291-D473EEF59399}"/>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A292EC2-54AB-1FA5-9291-21904CB9F04D}"/>
              </a:ext>
            </a:extLst>
          </p:cNvPr>
          <p:cNvSpPr txBox="1">
            <a:spLocks/>
          </p:cNvSpPr>
          <p:nvPr/>
        </p:nvSpPr>
        <p:spPr>
          <a:xfrm>
            <a:off x="496605" y="4074077"/>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High costs of capital as a barrier to the energy transition</a:t>
            </a:r>
          </a:p>
        </p:txBody>
      </p:sp>
      <p:cxnSp>
        <p:nvCxnSpPr>
          <p:cNvPr id="8" name="Straight Connector 7">
            <a:extLst>
              <a:ext uri="{FF2B5EF4-FFF2-40B4-BE49-F238E27FC236}">
                <a16:creationId xmlns:a16="http://schemas.microsoft.com/office/drawing/2014/main" id="{715C89F9-C7FE-860B-6AEC-54617F9B41E3}"/>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E88D1C-AB55-69BE-8742-2408ECE76A88}"/>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365496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pic>
        <p:nvPicPr>
          <p:cNvPr id="2050" name="Picture 2" descr="⛅ Solar energy cost reduction continues despite temporary obstacles">
            <a:extLst>
              <a:ext uri="{FF2B5EF4-FFF2-40B4-BE49-F238E27FC236}">
                <a16:creationId xmlns:a16="http://schemas.microsoft.com/office/drawing/2014/main" id="{BCF37E9B-222B-37F1-E6B4-36FB8790A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1500" y="1499125"/>
            <a:ext cx="6713456" cy="4607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CD9FD5-B261-A665-8EA0-83694F6B246E}"/>
              </a:ext>
            </a:extLst>
          </p:cNvPr>
          <p:cNvSpPr txBox="1"/>
          <p:nvPr/>
        </p:nvSpPr>
        <p:spPr>
          <a:xfrm>
            <a:off x="644722" y="1183810"/>
            <a:ext cx="4476778" cy="5321713"/>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Renewable technologies e.g., solar panels have experienced rapid reductions in cost over recent  decades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Further reductions will lead to their increasing cost competitiveness</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The cost of capital will also need to fall in many regions for cost competitiveness</a:t>
            </a:r>
          </a:p>
        </p:txBody>
      </p:sp>
      <p:sp>
        <p:nvSpPr>
          <p:cNvPr id="3" name="TextBox 5">
            <a:extLst>
              <a:ext uri="{FF2B5EF4-FFF2-40B4-BE49-F238E27FC236}">
                <a16:creationId xmlns:a16="http://schemas.microsoft.com/office/drawing/2014/main" id="{06B201C7-24C7-CB34-F8CC-536CFD5664D7}"/>
              </a:ext>
            </a:extLst>
          </p:cNvPr>
          <p:cNvSpPr txBox="1"/>
          <p:nvPr/>
        </p:nvSpPr>
        <p:spPr>
          <a:xfrm>
            <a:off x="518583" y="6551083"/>
            <a:ext cx="456353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OurWorldInData 2023</a:t>
            </a:r>
            <a:r>
              <a:rPr lang="en-US" b="1">
                <a:solidFill>
                  <a:srgbClr val="FFFFFF"/>
                </a:solidFill>
              </a:rPr>
              <a:t> </a:t>
            </a:r>
          </a:p>
        </p:txBody>
      </p:sp>
      <p:pic>
        <p:nvPicPr>
          <p:cNvPr id="2" name="ttsmaker-file-2025-2-11-21-36-6.mp3">
            <a:hlinkClick r:id="" action="ppaction://media"/>
            <a:extLst>
              <a:ext uri="{FF2B5EF4-FFF2-40B4-BE49-F238E27FC236}">
                <a16:creationId xmlns:a16="http://schemas.microsoft.com/office/drawing/2014/main" id="{6260441F-8035-0933-F34A-5B8D39D46C66}"/>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5">
                <a:tint val="45000"/>
                <a:satMod val="400000"/>
              </a:schemeClr>
            </a:duotone>
          </a:blip>
          <a:stretch>
            <a:fillRect/>
          </a:stretch>
        </p:blipFill>
        <p:spPr>
          <a:xfrm>
            <a:off x="10985500" y="-57616"/>
            <a:ext cx="812800" cy="812800"/>
          </a:xfrm>
          <a:prstGeom prst="rect">
            <a:avLst/>
          </a:prstGeom>
        </p:spPr>
      </p:pic>
    </p:spTree>
    <p:extLst>
      <p:ext uri="{BB962C8B-B14F-4D97-AF65-F5344CB8AC3E}">
        <p14:creationId xmlns:p14="http://schemas.microsoft.com/office/powerpoint/2010/main" val="135720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6</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644722" y="1183811"/>
            <a:ext cx="8030355" cy="4306051"/>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The cost of capital describes the terms of finance that an energy infrastructure project receives, from debt and equity investors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Low-carbon infrastructure projects (e.g., renewable generation such as onshore wind) typically have high upfront costs with low or minimal operating costs</a:t>
            </a:r>
          </a:p>
          <a:p>
            <a:pPr marL="457200" indent="-457200">
              <a:lnSpc>
                <a:spcPct val="150000"/>
              </a:lnSpc>
              <a:spcAft>
                <a:spcPts val="800"/>
              </a:spcAft>
              <a:buFont typeface="Arial" panose="020B0604020202020204" pitchFamily="34" charset="0"/>
              <a:buChar char="•"/>
            </a:pPr>
            <a:r>
              <a:rPr lang="en-GB" sz="2200">
                <a:latin typeface="Open Sans" panose="020B0606030504020204" pitchFamily="34" charset="0"/>
                <a:ea typeface="Open Sans" panose="020B0606030504020204" pitchFamily="34" charset="0"/>
                <a:cs typeface="Open Sans" panose="020B0606030504020204" pitchFamily="34" charset="0"/>
              </a:rPr>
              <a:t>Due to this investment profile, terms of finance (i.e. the cost of capital) has a strong impact on project viability</a:t>
            </a:r>
          </a:p>
        </p:txBody>
      </p:sp>
      <p:pic>
        <p:nvPicPr>
          <p:cNvPr id="3074" name="Picture 2" descr="Business and finance ">
            <a:extLst>
              <a:ext uri="{FF2B5EF4-FFF2-40B4-BE49-F238E27FC236}">
                <a16:creationId xmlns:a16="http://schemas.microsoft.com/office/drawing/2014/main" id="{2667DDB9-F9EA-4CC0-C161-9EC25B8B0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385" y="2616200"/>
            <a:ext cx="16256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2" name="ttsmaker-file-2025-2-11-21-36-49.mp3">
            <a:hlinkClick r:id="" action="ppaction://media"/>
            <a:extLst>
              <a:ext uri="{FF2B5EF4-FFF2-40B4-BE49-F238E27FC236}">
                <a16:creationId xmlns:a16="http://schemas.microsoft.com/office/drawing/2014/main" id="{1AB412D7-A075-32FA-CA41-3CAF7CC25D8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81058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7</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644722" y="1183811"/>
            <a:ext cx="2770831"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Nuclear economics – reducing costs by managing the cost of capital -  mzconsultinginc.com">
            <a:extLst>
              <a:ext uri="{FF2B5EF4-FFF2-40B4-BE49-F238E27FC236}">
                <a16:creationId xmlns:a16="http://schemas.microsoft.com/office/drawing/2014/main" id="{B42768A9-8E5C-2415-3A63-672DCCFC3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41"/>
          <a:stretch/>
        </p:blipFill>
        <p:spPr bwMode="auto">
          <a:xfrm>
            <a:off x="4327195" y="1723263"/>
            <a:ext cx="7463491" cy="4161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4AD1BB-3E36-EA1E-A0A6-C75522B024E0}"/>
              </a:ext>
            </a:extLst>
          </p:cNvPr>
          <p:cNvSpPr txBox="1"/>
          <p:nvPr/>
        </p:nvSpPr>
        <p:spPr>
          <a:xfrm>
            <a:off x="399054" y="1187893"/>
            <a:ext cx="4197081" cy="4711290"/>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Renewable breakeven electricity costs ( "</a:t>
            </a:r>
            <a:r>
              <a:rPr lang="en-GB" sz="2200" err="1">
                <a:latin typeface="Open Sans"/>
                <a:ea typeface="Open Sans"/>
                <a:cs typeface="Open Sans"/>
              </a:rPr>
              <a:t>levelised</a:t>
            </a:r>
            <a:r>
              <a:rPr lang="en-GB" sz="2200">
                <a:latin typeface="Open Sans"/>
                <a:ea typeface="Open Sans"/>
                <a:cs typeface="Open Sans"/>
              </a:rPr>
              <a:t> costs")  particularly sensitive to the cost of capital</a:t>
            </a:r>
          </a:p>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It is even more pronounced for nuclear, due to long lifetimes and high upfront costs</a:t>
            </a:r>
            <a:endParaRPr lang="en-GB" sz="22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5">
            <a:extLst>
              <a:ext uri="{FF2B5EF4-FFF2-40B4-BE49-F238E27FC236}">
                <a16:creationId xmlns:a16="http://schemas.microsoft.com/office/drawing/2014/main" id="{0FD759CA-1C5E-FF24-9448-F1E0C9F77EE8}"/>
              </a:ext>
            </a:extLst>
          </p:cNvPr>
          <p:cNvSpPr txBox="1"/>
          <p:nvPr/>
        </p:nvSpPr>
        <p:spPr>
          <a:xfrm>
            <a:off x="518583" y="6551083"/>
            <a:ext cx="456353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Nuclear Economics</a:t>
            </a:r>
            <a:endParaRPr lang="en-US" b="1">
              <a:solidFill>
                <a:srgbClr val="FFFFFF"/>
              </a:solidFill>
            </a:endParaRPr>
          </a:p>
        </p:txBody>
      </p:sp>
      <p:pic>
        <p:nvPicPr>
          <p:cNvPr id="3" name="ttsmaker-file-2025-2-13-22-28-43">
            <a:hlinkClick r:id="" action="ppaction://media"/>
            <a:extLst>
              <a:ext uri="{FF2B5EF4-FFF2-40B4-BE49-F238E27FC236}">
                <a16:creationId xmlns:a16="http://schemas.microsoft.com/office/drawing/2014/main" id="{A4ABF468-33E4-823C-6BC3-497686E430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8050" y="5743423"/>
            <a:ext cx="730250" cy="730250"/>
          </a:xfrm>
          <a:prstGeom prst="rect">
            <a:avLst/>
          </a:prstGeom>
        </p:spPr>
      </p:pic>
    </p:spTree>
    <p:extLst>
      <p:ext uri="{BB962C8B-B14F-4D97-AF65-F5344CB8AC3E}">
        <p14:creationId xmlns:p14="http://schemas.microsoft.com/office/powerpoint/2010/main" val="1325570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8</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644721" y="1183811"/>
            <a:ext cx="10926795" cy="546047"/>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endParaRPr lang="en-GB" sz="2200">
              <a:latin typeface="Open Sans" panose="020B0606030504020204" pitchFamily="34" charset="0"/>
              <a:ea typeface="Open Sans" panose="020B0606030504020204" pitchFamily="34" charset="0"/>
              <a:cs typeface="Open Sans" panose="020B0606030504020204" pitchFamily="34" charset="0"/>
            </a:endParaRPr>
          </a:p>
        </p:txBody>
      </p:sp>
      <p:pic>
        <p:nvPicPr>
          <p:cNvPr id="5122" name="Picture 2" descr="Executive summary – Reducing the Cost of Capital – Analysis - IEA">
            <a:extLst>
              <a:ext uri="{FF2B5EF4-FFF2-40B4-BE49-F238E27FC236}">
                <a16:creationId xmlns:a16="http://schemas.microsoft.com/office/drawing/2014/main" id="{20843836-A393-E326-990A-5E034E0D43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667" b="7751"/>
          <a:stretch/>
        </p:blipFill>
        <p:spPr bwMode="auto">
          <a:xfrm>
            <a:off x="5420127" y="2286191"/>
            <a:ext cx="6378173" cy="3058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A171AD5-06A3-0B09-59DC-6108A660401E}"/>
              </a:ext>
            </a:extLst>
          </p:cNvPr>
          <p:cNvSpPr txBox="1"/>
          <p:nvPr/>
        </p:nvSpPr>
        <p:spPr>
          <a:xfrm>
            <a:off x="410259" y="1456834"/>
            <a:ext cx="5097406" cy="5121658"/>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200">
                <a:latin typeface="Open Sans"/>
                <a:ea typeface="Open Sans"/>
                <a:cs typeface="Open Sans"/>
              </a:rPr>
              <a:t>The cost of capital for energy investments is influenced by various factors:</a:t>
            </a:r>
            <a:endParaRPr lang="en-US">
              <a:ea typeface="Open Sans"/>
            </a:endParaRP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Risk free rates</a:t>
            </a:r>
            <a:endParaRPr lang="en-GB">
              <a:ea typeface="Open Sans"/>
            </a:endParaRP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Country level risks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Sector level risks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914400" lvl="1" indent="-457200">
              <a:lnSpc>
                <a:spcPct val="150000"/>
              </a:lnSpc>
              <a:spcAft>
                <a:spcPts val="800"/>
              </a:spcAft>
              <a:buFont typeface="Courier New" panose="020B0604020202020204" pitchFamily="34" charset="0"/>
              <a:buChar char="o"/>
            </a:pPr>
            <a:r>
              <a:rPr lang="en-GB" sz="2200">
                <a:latin typeface="Open Sans"/>
                <a:ea typeface="Open Sans"/>
                <a:cs typeface="Open Sans"/>
              </a:rPr>
              <a:t>Project level risks</a:t>
            </a:r>
            <a:endParaRPr lang="en-GB" sz="2200">
              <a:latin typeface="Open Sans" panose="020B0606030504020204" pitchFamily="34" charset="0"/>
              <a:ea typeface="Open Sans" panose="020B0606030504020204" pitchFamily="34" charset="0"/>
              <a:cs typeface="Open Sans" panose="020B0606030504020204" pitchFamily="34" charset="0"/>
            </a:endParaRPr>
          </a:p>
          <a:p>
            <a:pPr marL="342900" lvl="8" indent="-342900">
              <a:lnSpc>
                <a:spcPct val="150000"/>
              </a:lnSpc>
              <a:spcAft>
                <a:spcPts val="800"/>
              </a:spcAft>
              <a:buFont typeface="Arial" panose="020B0604020202020204" pitchFamily="34" charset="0"/>
              <a:buChar char="•"/>
            </a:pPr>
            <a:r>
              <a:rPr lang="en-GB" sz="2200">
                <a:latin typeface="Open Sans"/>
                <a:ea typeface="Open Sans"/>
                <a:cs typeface="Open Sans"/>
              </a:rPr>
              <a:t>Costs of capital can be up to 2-3x higher in developing countries</a:t>
            </a:r>
          </a:p>
        </p:txBody>
      </p:sp>
      <p:sp>
        <p:nvSpPr>
          <p:cNvPr id="8" name="TextBox 5">
            <a:extLst>
              <a:ext uri="{FF2B5EF4-FFF2-40B4-BE49-F238E27FC236}">
                <a16:creationId xmlns:a16="http://schemas.microsoft.com/office/drawing/2014/main" id="{0603E5B1-1A4D-9155-5360-8027DA3A3267}"/>
              </a:ext>
            </a:extLst>
          </p:cNvPr>
          <p:cNvSpPr txBox="1"/>
          <p:nvPr/>
        </p:nvSpPr>
        <p:spPr>
          <a:xfrm>
            <a:off x="518583" y="6561666"/>
            <a:ext cx="59393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err="1">
                <a:solidFill>
                  <a:srgbClr val="FFFFFF"/>
                </a:solidFill>
              </a:rPr>
              <a:t>Visualisation</a:t>
            </a:r>
            <a:r>
              <a:rPr lang="en-US" b="1">
                <a:solidFill>
                  <a:srgbClr val="FFFFFF"/>
                </a:solidFill>
              </a:rPr>
              <a:t> taken from </a:t>
            </a:r>
            <a:r>
              <a:rPr lang="en-US" b="1">
                <a:solidFill>
                  <a:srgbClr val="FFFFFF"/>
                </a:solidFill>
                <a:hlinkClick r:id="rId6"/>
              </a:rPr>
              <a:t>International Energy Agency 2024</a:t>
            </a:r>
            <a:endParaRPr lang="en-US" b="1">
              <a:solidFill>
                <a:srgbClr val="FFFFFF"/>
              </a:solidFill>
            </a:endParaRPr>
          </a:p>
        </p:txBody>
      </p:sp>
      <p:pic>
        <p:nvPicPr>
          <p:cNvPr id="3" name="ttsmaker-file-2025-2-13-22-30-46">
            <a:hlinkClick r:id="" action="ppaction://media"/>
            <a:extLst>
              <a:ext uri="{FF2B5EF4-FFF2-40B4-BE49-F238E27FC236}">
                <a16:creationId xmlns:a16="http://schemas.microsoft.com/office/drawing/2014/main" id="{8ABECAE4-5468-BAA8-187E-A7FD8422D3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1491" y="5762625"/>
            <a:ext cx="730250" cy="730250"/>
          </a:xfrm>
          <a:prstGeom prst="rect">
            <a:avLst/>
          </a:prstGeom>
        </p:spPr>
      </p:pic>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9</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Costs of capital and the energy transition</a:t>
            </a:r>
            <a:endParaRPr lang="en-GB"/>
          </a:p>
        </p:txBody>
      </p:sp>
      <p:graphicFrame>
        <p:nvGraphicFramePr>
          <p:cNvPr id="3" name="Table 5">
            <a:extLst>
              <a:ext uri="{FF2B5EF4-FFF2-40B4-BE49-F238E27FC236}">
                <a16:creationId xmlns:a16="http://schemas.microsoft.com/office/drawing/2014/main" id="{D8B61F7A-BF63-5A92-6DE4-D2912EE3BE3C}"/>
              </a:ext>
            </a:extLst>
          </p:cNvPr>
          <p:cNvGraphicFramePr>
            <a:graphicFrameLocks noGrp="1"/>
          </p:cNvGraphicFramePr>
          <p:nvPr>
            <p:extLst>
              <p:ext uri="{D42A27DB-BD31-4B8C-83A1-F6EECF244321}">
                <p14:modId xmlns:p14="http://schemas.microsoft.com/office/powerpoint/2010/main" val="4257534658"/>
              </p:ext>
            </p:extLst>
          </p:nvPr>
        </p:nvGraphicFramePr>
        <p:xfrm>
          <a:off x="838200" y="1499125"/>
          <a:ext cx="10515599" cy="4572000"/>
        </p:xfrm>
        <a:graphic>
          <a:graphicData uri="http://schemas.openxmlformats.org/drawingml/2006/table">
            <a:tbl>
              <a:tblPr firstRow="1" bandRow="1">
                <a:tableStyleId>{9D7B26C5-4107-4FEC-AEDC-1716B250A1EF}</a:tableStyleId>
              </a:tblPr>
              <a:tblGrid>
                <a:gridCol w="2933317">
                  <a:extLst>
                    <a:ext uri="{9D8B030D-6E8A-4147-A177-3AD203B41FA5}">
                      <a16:colId xmlns:a16="http://schemas.microsoft.com/office/drawing/2014/main" val="518990924"/>
                    </a:ext>
                  </a:extLst>
                </a:gridCol>
                <a:gridCol w="7582282">
                  <a:extLst>
                    <a:ext uri="{9D8B030D-6E8A-4147-A177-3AD203B41FA5}">
                      <a16:colId xmlns:a16="http://schemas.microsoft.com/office/drawing/2014/main" val="1522714384"/>
                    </a:ext>
                  </a:extLst>
                </a:gridCol>
              </a:tblGrid>
              <a:tr h="370840">
                <a:tc>
                  <a:txBody>
                    <a:bodyPr/>
                    <a:lstStyle/>
                    <a:p>
                      <a:r>
                        <a:rPr lang="en-GB" sz="2400"/>
                        <a:t>Sources of risk</a:t>
                      </a:r>
                    </a:p>
                  </a:txBody>
                  <a:tcPr/>
                </a:tc>
                <a:tc>
                  <a:txBody>
                    <a:bodyPr/>
                    <a:lstStyle/>
                    <a:p>
                      <a:r>
                        <a:rPr lang="en-GB" sz="2400"/>
                        <a:t>Examples</a:t>
                      </a:r>
                    </a:p>
                  </a:txBody>
                  <a:tcPr/>
                </a:tc>
                <a:extLst>
                  <a:ext uri="{0D108BD9-81ED-4DB2-BD59-A6C34878D82A}">
                    <a16:rowId xmlns:a16="http://schemas.microsoft.com/office/drawing/2014/main" val="296090129"/>
                  </a:ext>
                </a:extLst>
              </a:tr>
              <a:tr h="370840">
                <a:tc>
                  <a:txBody>
                    <a:bodyPr/>
                    <a:lstStyle/>
                    <a:p>
                      <a:r>
                        <a:rPr lang="en-GB" sz="2400"/>
                        <a:t>Country risk </a:t>
                      </a:r>
                    </a:p>
                  </a:txBody>
                  <a:tcPr/>
                </a:tc>
                <a:tc>
                  <a:txBody>
                    <a:bodyPr/>
                    <a:lstStyle/>
                    <a:p>
                      <a:r>
                        <a:rPr lang="en-GB" sz="2400"/>
                        <a:t>political risks, security, government stability, status &amp; transparency of legal system</a:t>
                      </a:r>
                    </a:p>
                  </a:txBody>
                  <a:tcPr/>
                </a:tc>
                <a:extLst>
                  <a:ext uri="{0D108BD9-81ED-4DB2-BD59-A6C34878D82A}">
                    <a16:rowId xmlns:a16="http://schemas.microsoft.com/office/drawing/2014/main" val="3905222632"/>
                  </a:ext>
                </a:extLst>
              </a:tr>
              <a:tr h="370840">
                <a:tc>
                  <a:txBody>
                    <a:bodyPr/>
                    <a:lstStyle/>
                    <a:p>
                      <a:r>
                        <a:rPr lang="en-GB" sz="2400"/>
                        <a:t>Financial and economic risk</a:t>
                      </a:r>
                    </a:p>
                  </a:txBody>
                  <a:tcPr/>
                </a:tc>
                <a:tc>
                  <a:txBody>
                    <a:bodyPr/>
                    <a:lstStyle/>
                    <a:p>
                      <a:r>
                        <a:rPr lang="en-GB" sz="2400"/>
                        <a:t>economic growth, inflation, interest rates, currency &amp; exchange rates</a:t>
                      </a:r>
                    </a:p>
                  </a:txBody>
                  <a:tcPr/>
                </a:tc>
                <a:extLst>
                  <a:ext uri="{0D108BD9-81ED-4DB2-BD59-A6C34878D82A}">
                    <a16:rowId xmlns:a16="http://schemas.microsoft.com/office/drawing/2014/main" val="2541736273"/>
                  </a:ext>
                </a:extLst>
              </a:tr>
              <a:tr h="370840">
                <a:tc>
                  <a:txBody>
                    <a:bodyPr/>
                    <a:lstStyle/>
                    <a:p>
                      <a:r>
                        <a:rPr lang="en-GB" sz="2400"/>
                        <a:t>Policy, and regulatory risk </a:t>
                      </a:r>
                    </a:p>
                  </a:txBody>
                  <a:tcPr/>
                </a:tc>
                <a:tc>
                  <a:txBody>
                    <a:bodyPr/>
                    <a:lstStyle/>
                    <a:p>
                      <a:r>
                        <a:rPr lang="en-GB" sz="2400"/>
                        <a:t>changes to tariff structures, subsidy regimes, permitting requirements</a:t>
                      </a:r>
                    </a:p>
                  </a:txBody>
                  <a:tcPr/>
                </a:tc>
                <a:extLst>
                  <a:ext uri="{0D108BD9-81ED-4DB2-BD59-A6C34878D82A}">
                    <a16:rowId xmlns:a16="http://schemas.microsoft.com/office/drawing/2014/main" val="2390595088"/>
                  </a:ext>
                </a:extLst>
              </a:tr>
              <a:tr h="370840">
                <a:tc>
                  <a:txBody>
                    <a:bodyPr/>
                    <a:lstStyle/>
                    <a:p>
                      <a:r>
                        <a:rPr lang="en-GB" sz="2400"/>
                        <a:t>Technical and project risk </a:t>
                      </a:r>
                    </a:p>
                  </a:txBody>
                  <a:tcPr/>
                </a:tc>
                <a:tc>
                  <a:txBody>
                    <a:bodyPr/>
                    <a:lstStyle/>
                    <a:p>
                      <a:r>
                        <a:rPr lang="en-GB" sz="2400"/>
                        <a:t>construction risk, technological risk, environmental risk, operational / performance risk</a:t>
                      </a:r>
                    </a:p>
                  </a:txBody>
                  <a:tcPr/>
                </a:tc>
                <a:extLst>
                  <a:ext uri="{0D108BD9-81ED-4DB2-BD59-A6C34878D82A}">
                    <a16:rowId xmlns:a16="http://schemas.microsoft.com/office/drawing/2014/main" val="1665140605"/>
                  </a:ext>
                </a:extLst>
              </a:tr>
              <a:tr h="370840">
                <a:tc>
                  <a:txBody>
                    <a:bodyPr/>
                    <a:lstStyle/>
                    <a:p>
                      <a:r>
                        <a:rPr lang="en-GB" sz="2400"/>
                        <a:t>Market risk </a:t>
                      </a:r>
                    </a:p>
                  </a:txBody>
                  <a:tcPr/>
                </a:tc>
                <a:tc>
                  <a:txBody>
                    <a:bodyPr/>
                    <a:lstStyle/>
                    <a:p>
                      <a:r>
                        <a:rPr lang="en-GB" sz="2400"/>
                        <a:t>future demand and supply balance, market pricing risks, fuel prices, subsidy prices</a:t>
                      </a:r>
                    </a:p>
                  </a:txBody>
                  <a:tcPr/>
                </a:tc>
                <a:extLst>
                  <a:ext uri="{0D108BD9-81ED-4DB2-BD59-A6C34878D82A}">
                    <a16:rowId xmlns:a16="http://schemas.microsoft.com/office/drawing/2014/main" val="779149024"/>
                  </a:ext>
                </a:extLst>
              </a:tr>
            </a:tbl>
          </a:graphicData>
        </a:graphic>
      </p:graphicFrame>
      <p:pic>
        <p:nvPicPr>
          <p:cNvPr id="2" name="ttsmaker-file-2025-2-13-22-31-24">
            <a:hlinkClick r:id="" action="ppaction://media"/>
            <a:extLst>
              <a:ext uri="{FF2B5EF4-FFF2-40B4-BE49-F238E27FC236}">
                <a16:creationId xmlns:a16="http://schemas.microsoft.com/office/drawing/2014/main" id="{66363896-6161-F10C-B878-23982D41A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8050" y="67331"/>
            <a:ext cx="730250" cy="730250"/>
          </a:xfrm>
          <a:prstGeom prst="rect">
            <a:avLst/>
          </a:prstGeom>
        </p:spPr>
      </p:pic>
    </p:spTree>
    <p:extLst>
      <p:ext uri="{BB962C8B-B14F-4D97-AF65-F5344CB8AC3E}">
        <p14:creationId xmlns:p14="http://schemas.microsoft.com/office/powerpoint/2010/main" val="423866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TotalTime>
  <Words>5276</Words>
  <Application>Microsoft Office PowerPoint</Application>
  <PresentationFormat>Widescreen</PresentationFormat>
  <Paragraphs>296</Paragraphs>
  <Slides>33</Slides>
  <Notes>27</Notes>
  <HiddenSlides>0</HiddenSlides>
  <MMClips>25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Aptos</vt:lpstr>
      <vt:lpstr>Aptos Black</vt:lpstr>
      <vt:lpstr>Aptos Display</vt:lpstr>
      <vt:lpstr>Arial</vt:lpstr>
      <vt:lpstr>Arial Black</vt:lpstr>
      <vt:lpstr>Calibri</vt:lpstr>
      <vt:lpstr>Cambria Math</vt:lpstr>
      <vt:lpstr>Courier New</vt:lpstr>
      <vt:lpstr>Helvetica Neue</vt:lpstr>
      <vt:lpstr>Open Sans</vt:lpstr>
      <vt:lpstr>Times New Roman</vt:lpstr>
      <vt:lpstr>Office Theme</vt:lpstr>
      <vt:lpstr>Office Theme</vt:lpstr>
      <vt:lpstr>PowerPoint Presentation</vt:lpstr>
      <vt:lpstr>PowerPoint Presentation</vt:lpstr>
      <vt:lpstr>Learning Outcomes</vt:lpstr>
      <vt:lpstr>PowerPoint Presentation</vt:lpstr>
      <vt:lpstr>Costs of capital and the energy transition</vt:lpstr>
      <vt:lpstr>Costs of capital and the energy transition</vt:lpstr>
      <vt:lpstr>Costs of capital and the energy transition</vt:lpstr>
      <vt:lpstr>Costs of capital and the energy transition</vt:lpstr>
      <vt:lpstr>Costs of capital and the energy transition</vt:lpstr>
      <vt:lpstr>Costs of capital and the energy transition</vt:lpstr>
      <vt:lpstr>PowerPoint Presentation</vt:lpstr>
      <vt:lpstr>Debt financing for low-carbon infrastructure</vt:lpstr>
      <vt:lpstr>Debt financing for low-carbon infrastructure </vt:lpstr>
      <vt:lpstr>Debt financing for low-carbon infrastructure </vt:lpstr>
      <vt:lpstr>Debt financing for low-carbon infrastructure </vt:lpstr>
      <vt:lpstr>Debt financing for low-carbon infrastructure </vt:lpstr>
      <vt:lpstr>Debt financing for low-carbon infrastructure </vt:lpstr>
      <vt:lpstr>Debt financing for low-carbon infrastructure </vt:lpstr>
      <vt:lpstr>Debt financing for low-carbon infrastructure </vt:lpstr>
      <vt:lpstr>Debt financing for low-carbon infrastructure </vt:lpstr>
      <vt:lpstr>PowerPoint Presentation</vt:lpstr>
      <vt:lpstr>Equity financing for low-carbon infrastructure </vt:lpstr>
      <vt:lpstr>Equity financing for low-carbon infrastructure </vt:lpstr>
      <vt:lpstr>Equity financing for low-carbon infrastructure </vt:lpstr>
      <vt:lpstr>Equity financing for low-carbon infrastructure </vt:lpstr>
      <vt:lpstr>Equity financing for low-carbon infrastructure </vt:lpstr>
      <vt:lpstr>PowerPoint Presentation</vt:lpstr>
      <vt:lpstr>Contributions to the overall cost of capital</vt:lpstr>
      <vt:lpstr>Contributions to the overall cost of capital</vt:lpstr>
      <vt:lpstr>Contributions to the overall cost of capital</vt:lpstr>
      <vt:lpstr>Contributions to the overall cost of capital</vt:lpstr>
      <vt:lpstr>Contributions to the overall cost of capital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cp:revision>
  <dcterms:created xsi:type="dcterms:W3CDTF">2019-06-09T10:25:43Z</dcterms:created>
  <dcterms:modified xsi:type="dcterms:W3CDTF">2025-03-31T15:03:23Z</dcterms:modified>
</cp:coreProperties>
</file>