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82" r:id="rId2"/>
  </p:sldMasterIdLst>
  <p:notesMasterIdLst>
    <p:notesMasterId r:id="rId7"/>
  </p:notesMasterIdLst>
  <p:handoutMasterIdLst>
    <p:handoutMasterId r:id="rId8"/>
  </p:handoutMasterIdLst>
  <p:sldIdLst>
    <p:sldId id="304" r:id="rId3"/>
    <p:sldId id="278" r:id="rId4"/>
    <p:sldId id="277" r:id="rId5"/>
    <p:sldId id="279" r:id="rId6"/>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A337B2-A90C-4023-B810-31DEC9822CF6}" v="13" dt="2019-11-06T14:22:11.8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3906" autoAdjust="0"/>
  </p:normalViewPr>
  <p:slideViewPr>
    <p:cSldViewPr>
      <p:cViewPr varScale="1">
        <p:scale>
          <a:sx n="103" d="100"/>
          <a:sy n="103" d="100"/>
        </p:scale>
        <p:origin x="1880"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A3F1F470-5C67-45E4-8393-65923A5CE7BD}" type="datetimeFigureOut">
              <a:rPr lang="en-GB" smtClean="0"/>
              <a:t>14/05/2021</a:t>
            </a:fld>
            <a:endParaRPr lang="en-GB"/>
          </a:p>
        </p:txBody>
      </p:sp>
      <p:sp>
        <p:nvSpPr>
          <p:cNvPr id="4" name="Footer Placeholder 3"/>
          <p:cNvSpPr>
            <a:spLocks noGrp="1"/>
          </p:cNvSpPr>
          <p:nvPr>
            <p:ph type="ftr" sz="quarter" idx="2"/>
          </p:nvPr>
        </p:nvSpPr>
        <p:spPr>
          <a:xfrm>
            <a:off x="0" y="6457410"/>
            <a:ext cx="4302625" cy="34026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621696" y="6457410"/>
            <a:ext cx="4302625" cy="340265"/>
          </a:xfrm>
          <a:prstGeom prst="rect">
            <a:avLst/>
          </a:prstGeom>
        </p:spPr>
        <p:txBody>
          <a:bodyPr vert="horz" lIns="91440" tIns="45720" rIns="91440" bIns="45720" rtlCol="0" anchor="b"/>
          <a:lstStyle>
            <a:lvl1pPr algn="r">
              <a:defRPr sz="1200"/>
            </a:lvl1pPr>
          </a:lstStyle>
          <a:p>
            <a:fld id="{D949EC24-4007-42F3-BFEE-61E9E5555CB8}" type="slidenum">
              <a:rPr lang="en-GB" smtClean="0"/>
              <a:t>‹#›</a:t>
            </a:fld>
            <a:endParaRPr lang="en-GB"/>
          </a:p>
        </p:txBody>
      </p:sp>
    </p:spTree>
    <p:extLst>
      <p:ext uri="{BB962C8B-B14F-4D97-AF65-F5344CB8AC3E}">
        <p14:creationId xmlns:p14="http://schemas.microsoft.com/office/powerpoint/2010/main" val="26297329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C4F76DF8-856B-452F-90BB-0CDF18EF1C07}" type="datetimeFigureOut">
              <a:rPr lang="en-GB" smtClean="0"/>
              <a:t>14/05/2021</a:t>
            </a:fld>
            <a:endParaRPr lang="en-GB"/>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vl1pPr>
          </a:lstStyle>
          <a:p>
            <a:fld id="{9B73ACB7-17F5-4FE7-96DD-F787BD192541}" type="slidenum">
              <a:rPr lang="en-GB" smtClean="0"/>
              <a:t>‹#›</a:t>
            </a:fld>
            <a:endParaRPr lang="en-GB"/>
          </a:p>
        </p:txBody>
      </p:sp>
    </p:spTree>
    <p:extLst>
      <p:ext uri="{BB962C8B-B14F-4D97-AF65-F5344CB8AC3E}">
        <p14:creationId xmlns:p14="http://schemas.microsoft.com/office/powerpoint/2010/main" val="1245961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73ACB7-17F5-4FE7-96DD-F787BD192541}" type="slidenum">
              <a:rPr lang="en-GB" smtClean="0"/>
              <a:t>3</a:t>
            </a:fld>
            <a:endParaRPr lang="en-GB"/>
          </a:p>
        </p:txBody>
      </p:sp>
    </p:spTree>
    <p:extLst>
      <p:ext uri="{BB962C8B-B14F-4D97-AF65-F5344CB8AC3E}">
        <p14:creationId xmlns:p14="http://schemas.microsoft.com/office/powerpoint/2010/main" val="484384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B73ACB7-17F5-4FE7-96DD-F787BD192541}" type="slidenum">
              <a:rPr lang="en-GB" smtClean="0"/>
              <a:t>4</a:t>
            </a:fld>
            <a:endParaRPr lang="en-GB"/>
          </a:p>
        </p:txBody>
      </p:sp>
    </p:spTree>
    <p:extLst>
      <p:ext uri="{BB962C8B-B14F-4D97-AF65-F5344CB8AC3E}">
        <p14:creationId xmlns:p14="http://schemas.microsoft.com/office/powerpoint/2010/main" val="2146707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957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6871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94024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74945993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9144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364883"/>
            <a:ext cx="7886972" cy="623852"/>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14941" y="210364"/>
            <a:ext cx="965609" cy="544365"/>
          </a:xfrm>
          <a:prstGeom prst="rect">
            <a:avLst/>
          </a:prstGeom>
        </p:spPr>
      </p:pic>
    </p:spTree>
    <p:extLst>
      <p:ext uri="{BB962C8B-B14F-4D97-AF65-F5344CB8AC3E}">
        <p14:creationId xmlns:p14="http://schemas.microsoft.com/office/powerpoint/2010/main" val="164241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9144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4" y="2081216"/>
            <a:ext cx="8394719" cy="3271411"/>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19056459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4" y="6277314"/>
            <a:ext cx="483731"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5188887"/>
            <a:ext cx="4842638"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1958431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22252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0888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62739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123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3149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3812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80316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99460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4"/>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7054879" y="485814"/>
            <a:ext cx="1384271" cy="779888"/>
          </a:xfrm>
          <a:prstGeom prst="rect">
            <a:avLst/>
          </a:prstGeom>
        </p:spPr>
      </p:pic>
    </p:spTree>
    <p:extLst>
      <p:ext uri="{BB962C8B-B14F-4D97-AF65-F5344CB8AC3E}">
        <p14:creationId xmlns:p14="http://schemas.microsoft.com/office/powerpoint/2010/main" val="60957336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396098"/>
            <a:ext cx="5269241"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5" y="667260"/>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232871"/>
            <a:ext cx="2955352"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1" y="4292119"/>
            <a:ext cx="4657151" cy="566472"/>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591448"/>
            <a:ext cx="1718054"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5861229"/>
            <a:ext cx="6836636" cy="922555"/>
          </a:xfrm>
          <a:prstGeom prst="rect">
            <a:avLst/>
          </a:prstGeom>
        </p:spPr>
      </p:pic>
    </p:spTree>
    <p:extLst>
      <p:ext uri="{BB962C8B-B14F-4D97-AF65-F5344CB8AC3E}">
        <p14:creationId xmlns:p14="http://schemas.microsoft.com/office/powerpoint/2010/main" val="1742529016"/>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4" y="3836012"/>
            <a:ext cx="4592861" cy="298173"/>
          </a:xfrm>
          <a:prstGeom prst="rect">
            <a:avLst/>
          </a:prstGeom>
        </p:spPr>
        <p:txBody>
          <a:bodyPr vert="horz" wrap="none" lIns="0" tIns="0" rIns="0" bIns="0" rtlCol="0">
            <a:noAutofit/>
          </a:bodyPr>
          <a:lstStyle/>
          <a:p>
            <a:pPr defTabSz="685800"/>
            <a:r>
              <a:rPr lang="en-US" sz="1600" dirty="0">
                <a:solidFill>
                  <a:prstClr val="white"/>
                </a:solidFill>
                <a:latin typeface="Helvetica"/>
              </a:rPr>
              <a:t>November 2019 Residential School</a:t>
            </a:r>
          </a:p>
          <a:p>
            <a:pPr defTabSz="685800"/>
            <a:endParaRPr lang="en-US" sz="1600" dirty="0">
              <a:solidFill>
                <a:prstClr val="white"/>
              </a:solidFill>
              <a:latin typeface="Helvetica"/>
            </a:endParaRP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3" y="2325690"/>
            <a:ext cx="5493047" cy="548051"/>
          </a:xfrm>
          <a:prstGeom prst="rect">
            <a:avLst/>
          </a:prstGeom>
        </p:spPr>
        <p:txBody>
          <a:bodyPr/>
          <a:lstStyle/>
          <a:p>
            <a:pPr>
              <a:lnSpc>
                <a:spcPct val="100000"/>
              </a:lnSpc>
            </a:pPr>
            <a:r>
              <a:rPr lang="en-US" sz="3600" dirty="0">
                <a:solidFill>
                  <a:schemeClr val="bg1"/>
                </a:solidFill>
              </a:rPr>
              <a:t>Identifying General Graduate Competencies </a:t>
            </a:r>
          </a:p>
        </p:txBody>
      </p:sp>
      <p:sp>
        <p:nvSpPr>
          <p:cNvPr id="2" name="Rectangle 1">
            <a:extLst>
              <a:ext uri="{FF2B5EF4-FFF2-40B4-BE49-F238E27FC236}">
                <a16:creationId xmlns:a16="http://schemas.microsoft.com/office/drawing/2014/main" id="{091B274E-D604-3240-A618-B29F15A3F9F6}"/>
              </a:ext>
            </a:extLst>
          </p:cNvPr>
          <p:cNvSpPr/>
          <p:nvPr/>
        </p:nvSpPr>
        <p:spPr>
          <a:xfrm>
            <a:off x="3650952" y="4429497"/>
            <a:ext cx="5220486" cy="630942"/>
          </a:xfrm>
          <a:prstGeom prst="rect">
            <a:avLst/>
          </a:prstGeom>
        </p:spPr>
        <p:txBody>
          <a:bodyPr wrap="square">
            <a:spAutoFit/>
          </a:bodyPr>
          <a:lstStyle/>
          <a:p>
            <a:pPr defTabSz="685800"/>
            <a:r>
              <a:rPr lang="en-GB" sz="700"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3A7C3B-7D5C-4686-985A-6BBD209AB923}"/>
              </a:ext>
            </a:extLst>
          </p:cNvPr>
          <p:cNvSpPr/>
          <p:nvPr/>
        </p:nvSpPr>
        <p:spPr>
          <a:xfrm>
            <a:off x="683568" y="1772816"/>
            <a:ext cx="7344816" cy="1203663"/>
          </a:xfrm>
          <a:prstGeom prst="rect">
            <a:avLst/>
          </a:prstGeom>
        </p:spPr>
        <p:txBody>
          <a:bodyPr wrap="square">
            <a:spAutoFit/>
          </a:bodyPr>
          <a:lstStyle/>
          <a:p>
            <a:pPr>
              <a:lnSpc>
                <a:spcPct val="107000"/>
              </a:lnSpc>
              <a:spcAft>
                <a:spcPts val="800"/>
              </a:spcAft>
            </a:pPr>
            <a:r>
              <a:rPr lang="en-GB" sz="24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Learning outcome</a:t>
            </a:r>
          </a:p>
          <a:p>
            <a:pPr>
              <a:lnSpc>
                <a:spcPct val="114000"/>
              </a:lnSpc>
              <a:spcAft>
                <a:spcPts val="800"/>
              </a:spcAft>
            </a:pPr>
            <a:r>
              <a:rPr lang="en-GB" dirty="0">
                <a:latin typeface="Calibri" panose="020F0502020204030204" pitchFamily="34" charset="0"/>
                <a:ea typeface="Calibri" panose="020F0502020204030204" pitchFamily="34" charset="0"/>
                <a:cs typeface="Arial Unicode MS" panose="020B0604020202020204" pitchFamily="34" charset="-128"/>
              </a:rPr>
              <a:t>After completing this activity, you will be able to explain what the general competencies of any graduate of any degree should be.</a:t>
            </a:r>
            <a:endParaRPr lang="en-GB" sz="2000" dirty="0">
              <a:latin typeface="Calibri" panose="020F0502020204030204" pitchFamily="34" charset="0"/>
              <a:ea typeface="Calibri" panose="020F0502020204030204" pitchFamily="34" charset="0"/>
              <a:cs typeface="Arial Unicode MS" panose="020B0604020202020204" pitchFamily="34" charset="-128"/>
            </a:endParaRPr>
          </a:p>
        </p:txBody>
      </p:sp>
    </p:spTree>
    <p:extLst>
      <p:ext uri="{BB962C8B-B14F-4D97-AF65-F5344CB8AC3E}">
        <p14:creationId xmlns:p14="http://schemas.microsoft.com/office/powerpoint/2010/main" val="1785734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196752"/>
            <a:ext cx="8208912" cy="5591274"/>
          </a:xfrm>
          <a:prstGeom prst="rect">
            <a:avLst/>
          </a:prstGeom>
        </p:spPr>
        <p:txBody>
          <a:bodyPr wrap="square">
            <a:spAutoFit/>
          </a:bodyPr>
          <a:lstStyle/>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The graduates of degrees should both have learned the specific knowledge and skills associated with their chosen subject discipline but also gained more general knowledge, skills and behaviours (also referred to as competencies) that will help them gain employment and be able citizens. </a:t>
            </a:r>
          </a:p>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In this activity you will, in your teams, write down what you see as being the types of competencies that all graduates should have under three headings: Personal conduct and work relationships (approach to study, working alone and as part of a team) ; Technical knowledge and skills (not details of subject knowledge but experience of IT tools, internet searching etc., as this is a generic competency framework); and Communication skills (written and spoken English and Myanmar language and writing for different audiences). </a:t>
            </a:r>
          </a:p>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You will then share your list of competencies with other teams and discuss them to see if there is, or is not, much agreement on what these competencies should be.</a:t>
            </a:r>
          </a:p>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Your tutor will then present a general graduate competency framework that has been developed with the input of employers in Myanmar and which sets out what they are looking for graduates when trying to fill a vacancy.  </a:t>
            </a:r>
          </a:p>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The activity will end with a whole group discussion on how such a framework could be used to help with the design of new degree programmes of study.</a:t>
            </a:r>
          </a:p>
        </p:txBody>
      </p:sp>
      <p:sp>
        <p:nvSpPr>
          <p:cNvPr id="3" name="Rectangle 2"/>
          <p:cNvSpPr/>
          <p:nvPr/>
        </p:nvSpPr>
        <p:spPr>
          <a:xfrm>
            <a:off x="467544" y="404664"/>
            <a:ext cx="4824536" cy="523220"/>
          </a:xfrm>
          <a:prstGeom prst="rect">
            <a:avLst/>
          </a:prstGeom>
        </p:spPr>
        <p:txBody>
          <a:bodyPr wrap="square">
            <a:spAutoFit/>
          </a:bodyPr>
          <a:lstStyle/>
          <a:p>
            <a:r>
              <a:rPr lang="en-GB" sz="2800" dirty="0">
                <a:solidFill>
                  <a:srgbClr val="FF0000"/>
                </a:solidFill>
              </a:rPr>
              <a:t>Description of today’s activity</a:t>
            </a:r>
            <a:endParaRPr lang="en-GB" sz="2800" dirty="0"/>
          </a:p>
        </p:txBody>
      </p:sp>
    </p:spTree>
    <p:extLst>
      <p:ext uri="{BB962C8B-B14F-4D97-AF65-F5344CB8AC3E}">
        <p14:creationId xmlns:p14="http://schemas.microsoft.com/office/powerpoint/2010/main" val="2635052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E6AA85-5182-4633-9616-70986FE686B1}"/>
              </a:ext>
            </a:extLst>
          </p:cNvPr>
          <p:cNvSpPr txBox="1"/>
          <p:nvPr/>
        </p:nvSpPr>
        <p:spPr>
          <a:xfrm>
            <a:off x="323528" y="404664"/>
            <a:ext cx="6840760" cy="461665"/>
          </a:xfrm>
          <a:prstGeom prst="rect">
            <a:avLst/>
          </a:prstGeom>
          <a:noFill/>
        </p:spPr>
        <p:txBody>
          <a:bodyPr wrap="square" rtlCol="0">
            <a:spAutoFit/>
          </a:bodyPr>
          <a:lstStyle/>
          <a:p>
            <a:r>
              <a:rPr lang="en-GB" sz="2400" dirty="0">
                <a:solidFill>
                  <a:srgbClr val="FF0000"/>
                </a:solidFill>
              </a:rPr>
              <a:t>A draft competency framework for all graduates </a:t>
            </a:r>
          </a:p>
        </p:txBody>
      </p:sp>
      <p:graphicFrame>
        <p:nvGraphicFramePr>
          <p:cNvPr id="4" name="Table 3">
            <a:extLst>
              <a:ext uri="{FF2B5EF4-FFF2-40B4-BE49-F238E27FC236}">
                <a16:creationId xmlns:a16="http://schemas.microsoft.com/office/drawing/2014/main" id="{8303C512-29F1-4D23-854B-8DAFBF4A2298}"/>
              </a:ext>
            </a:extLst>
          </p:cNvPr>
          <p:cNvGraphicFramePr>
            <a:graphicFrameLocks noGrp="1"/>
          </p:cNvGraphicFramePr>
          <p:nvPr>
            <p:extLst>
              <p:ext uri="{D42A27DB-BD31-4B8C-83A1-F6EECF244321}">
                <p14:modId xmlns:p14="http://schemas.microsoft.com/office/powerpoint/2010/main" val="3911591592"/>
              </p:ext>
            </p:extLst>
          </p:nvPr>
        </p:nvGraphicFramePr>
        <p:xfrm>
          <a:off x="206640" y="1302512"/>
          <a:ext cx="8757847" cy="5445224"/>
        </p:xfrm>
        <a:graphic>
          <a:graphicData uri="http://schemas.openxmlformats.org/drawingml/2006/table">
            <a:tbl>
              <a:tblPr firstRow="1" firstCol="1" bandRow="1"/>
              <a:tblGrid>
                <a:gridCol w="893944">
                  <a:extLst>
                    <a:ext uri="{9D8B030D-6E8A-4147-A177-3AD203B41FA5}">
                      <a16:colId xmlns:a16="http://schemas.microsoft.com/office/drawing/2014/main" val="3049339756"/>
                    </a:ext>
                  </a:extLst>
                </a:gridCol>
                <a:gridCol w="2444805">
                  <a:extLst>
                    <a:ext uri="{9D8B030D-6E8A-4147-A177-3AD203B41FA5}">
                      <a16:colId xmlns:a16="http://schemas.microsoft.com/office/drawing/2014/main" val="685583850"/>
                    </a:ext>
                  </a:extLst>
                </a:gridCol>
                <a:gridCol w="2619388">
                  <a:extLst>
                    <a:ext uri="{9D8B030D-6E8A-4147-A177-3AD203B41FA5}">
                      <a16:colId xmlns:a16="http://schemas.microsoft.com/office/drawing/2014/main" val="2677698599"/>
                    </a:ext>
                  </a:extLst>
                </a:gridCol>
                <a:gridCol w="2799710">
                  <a:extLst>
                    <a:ext uri="{9D8B030D-6E8A-4147-A177-3AD203B41FA5}">
                      <a16:colId xmlns:a16="http://schemas.microsoft.com/office/drawing/2014/main" val="2146749760"/>
                    </a:ext>
                  </a:extLst>
                </a:gridCol>
              </a:tblGrid>
              <a:tr h="333313">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Level</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Personal conduct and work relationships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Technical knowledge and skills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Communication skills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4415284"/>
                  </a:ext>
                </a:extLst>
              </a:tr>
              <a:tr h="1769417">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Highly competent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Highly motivated</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Demonstrates initiative in executing tasks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Excellent team player</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Develops effective working relationships with individuals within the organisation and outside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Effortlessly builds consensus and collaboration to good effect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Versatile use of common software packages and ability to learn new packages rapidly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Extensive use of databases and bespoke information management systems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Excellent digital literacy skills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Develops quality services and products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Complies with quality assurance systems, both internally and externally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Effectively troubleshoots problems and produce solutions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Excellent English language skills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Communicates accurately and clearly in a style appropriate to the audience.</a:t>
                      </a:r>
                      <a:br>
                        <a:rPr lang="en-GB" sz="900">
                          <a:effectLst/>
                          <a:latin typeface="Arial" panose="020B0604020202020204" pitchFamily="34" charset="0"/>
                          <a:ea typeface="Calibri" panose="020F0502020204030204" pitchFamily="34" charset="0"/>
                          <a:cs typeface="Times New Roman" panose="02020603050405020304" pitchFamily="18" charset="0"/>
                        </a:rPr>
                      </a:br>
                      <a:r>
                        <a:rPr lang="en-GB" sz="900">
                          <a:effectLst/>
                          <a:latin typeface="Arial" panose="020B0604020202020204" pitchFamily="34" charset="0"/>
                          <a:ea typeface="Calibri" panose="020F0502020204030204" pitchFamily="34" charset="0"/>
                          <a:cs typeface="Times New Roman" panose="02020603050405020304" pitchFamily="18" charset="0"/>
                        </a:rPr>
                        <a:t>Writes concisely, factually and accurately.</a:t>
                      </a:r>
                      <a:br>
                        <a:rPr lang="en-GB" sz="900">
                          <a:effectLst/>
                          <a:latin typeface="Arial" panose="020B0604020202020204" pitchFamily="34" charset="0"/>
                          <a:ea typeface="Calibri" panose="020F0502020204030204" pitchFamily="34" charset="0"/>
                          <a:cs typeface="Times New Roman" panose="02020603050405020304" pitchFamily="18" charset="0"/>
                        </a:rPr>
                      </a:br>
                      <a:r>
                        <a:rPr lang="en-GB" sz="900">
                          <a:effectLst/>
                          <a:latin typeface="Arial" panose="020B0604020202020204" pitchFamily="34" charset="0"/>
                          <a:ea typeface="Calibri" panose="020F0502020204030204" pitchFamily="34" charset="0"/>
                          <a:cs typeface="Times New Roman" panose="02020603050405020304" pitchFamily="18" charset="0"/>
                        </a:rPr>
                        <a:t>Excellent presentation skills for impact.</a:t>
                      </a:r>
                      <a:br>
                        <a:rPr lang="en-GB" sz="900">
                          <a:effectLst/>
                          <a:latin typeface="Arial" panose="020B0604020202020204" pitchFamily="34" charset="0"/>
                          <a:ea typeface="Calibri" panose="020F0502020204030204" pitchFamily="34" charset="0"/>
                          <a:cs typeface="Times New Roman" panose="02020603050405020304" pitchFamily="18" charset="0"/>
                        </a:rPr>
                      </a:b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910644"/>
                  </a:ext>
                </a:extLst>
              </a:tr>
              <a:tr h="1769417">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Competent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Motivated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Demonstrates some initiative in executing tasks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Good team player</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Develops good working relationships with individuals within the organisation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Builds consensus and collaboration with support</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Confident use of common software packages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Confident use of select databases and bespoke management systems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Good digital literacy skills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Develops good services and products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Complies with internal quality assurance systems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Troubleshoot problems and produce solutions with support</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Good English language skills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Presents a range of information confidently and clearly both orally and in writing.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Good presentations skills for informing a range of audiences</a:t>
                      </a:r>
                      <a:r>
                        <a:rPr lang="en-GB" sz="9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478639"/>
                  </a:ext>
                </a:extLst>
              </a:tr>
              <a:tr h="1573077">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Basic</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competency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Follows processes closely.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Team player</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Builds workable relationships with colleagues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Collaborates on specific tasks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Basic use of some common software packages with support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Basic use of a few databases and bespoke management systems with support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Developing digital literacy skills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Contributes to producing services and products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Follows quality assurance systems with supervision</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Sound English language skills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Presents basic information in a factual way orally and in writing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Sound presentation skills of factual information with some nuancing for different audiences.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942097"/>
                  </a:ext>
                </a:extLst>
              </a:tr>
            </a:tbl>
          </a:graphicData>
        </a:graphic>
      </p:graphicFrame>
    </p:spTree>
    <p:extLst>
      <p:ext uri="{BB962C8B-B14F-4D97-AF65-F5344CB8AC3E}">
        <p14:creationId xmlns:p14="http://schemas.microsoft.com/office/powerpoint/2010/main" val="504726002"/>
      </p:ext>
    </p:extLst>
  </p:cSld>
  <p:clrMapOvr>
    <a:masterClrMapping/>
  </p:clrMapOvr>
</p:sld>
</file>

<file path=ppt/theme/theme1.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TIDE PP Template</Template>
  <TotalTime>472</TotalTime>
  <Words>692</Words>
  <Application>Microsoft Macintosh PowerPoint</Application>
  <PresentationFormat>On-screen Show (4:3)</PresentationFormat>
  <Paragraphs>67</Paragraphs>
  <Slides>4</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Calibri</vt:lpstr>
      <vt:lpstr>Calibri Light</vt:lpstr>
      <vt:lpstr>Helvetica</vt:lpstr>
      <vt:lpstr>Lucida Grande</vt:lpstr>
      <vt:lpstr>TIDE PP Template</vt:lpstr>
      <vt:lpstr>1_Office Theme</vt:lpstr>
      <vt:lpstr>Identifying General Graduate Competencies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 Roberts</dc:creator>
  <cp:lastModifiedBy>Beck.Pitt</cp:lastModifiedBy>
  <cp:revision>43</cp:revision>
  <cp:lastPrinted>2018-10-25T14:51:45Z</cp:lastPrinted>
  <dcterms:created xsi:type="dcterms:W3CDTF">2018-04-27T13:34:39Z</dcterms:created>
  <dcterms:modified xsi:type="dcterms:W3CDTF">2021-05-14T14:35:54Z</dcterms:modified>
</cp:coreProperties>
</file>