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17"/>
  </p:notesMasterIdLst>
  <p:sldIdLst>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2170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869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6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321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852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Calibri"/>
              <a:buNone/>
            </a:pPr>
            <a:r>
              <a:rPr lang="en-GB"/>
              <a:t>90 minute session</a:t>
            </a:r>
            <a:endParaRPr/>
          </a:p>
        </p:txBody>
      </p:sp>
      <p:sp>
        <p:nvSpPr>
          <p:cNvPr id="103" name="Google Shape;10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407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407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0578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126" name="Google Shape;12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8756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341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161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3304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 </a:t>
            </a:r>
            <a:endParaRPr/>
          </a:p>
        </p:txBody>
      </p:sp>
      <p:sp>
        <p:nvSpPr>
          <p:cNvPr id="159" name="Google Shape;1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1608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2051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lickr.com/photos/gforsythe/741576542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alt.ac.uk/certified-membership/cmalt-and-other-frameworks" TargetMode="External"/><Relationship Id="rId7" Type="http://schemas.openxmlformats.org/officeDocument/2006/relationships/hyperlink" Target="https://www.dqinstitute.org/dq-framewor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open.ac.uk/libraryservices/subsites/dilframework/view_all" TargetMode="External"/><Relationship Id="rId5" Type="http://schemas.openxmlformats.org/officeDocument/2006/relationships/hyperlink" Target="https://www.heacademy.ac.uk/system/files/downloads/uk_professional_standards_framework.pdf" TargetMode="External"/><Relationship Id="rId4" Type="http://schemas.openxmlformats.org/officeDocument/2006/relationships/hyperlink" Target="https://www.lextutor.ca/myanmar/TCSF_v2.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3084477"/>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May 2020</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212800"/>
            <a:ext cx="6579943" cy="548051"/>
          </a:xfrm>
          <a:prstGeom prst="rect">
            <a:avLst/>
          </a:prstGeom>
        </p:spPr>
        <p:txBody>
          <a:bodyPr/>
          <a:lstStyle/>
          <a:p>
            <a:pPr>
              <a:lnSpc>
                <a:spcPct val="100000"/>
              </a:lnSpc>
            </a:pPr>
            <a:r>
              <a:rPr lang="en-US" sz="4000" dirty="0">
                <a:solidFill>
                  <a:schemeClr val="bg1"/>
                </a:solidFill>
              </a:rPr>
              <a:t>TIDE Knowledge Quiz</a:t>
            </a:r>
            <a:br>
              <a:rPr lang="en-US" sz="4000" dirty="0">
                <a:solidFill>
                  <a:schemeClr val="bg1"/>
                </a:solidFill>
              </a:rPr>
            </a:br>
            <a:r>
              <a:rPr lang="en-US" sz="4000" dirty="0">
                <a:solidFill>
                  <a:schemeClr val="bg1"/>
                </a:solidFill>
              </a:rPr>
              <a:t>&amp; Professional </a:t>
            </a:r>
            <a:br>
              <a:rPr lang="en-US" sz="4000" dirty="0">
                <a:solidFill>
                  <a:schemeClr val="bg1"/>
                </a:solidFill>
              </a:rPr>
            </a:br>
            <a:r>
              <a:rPr lang="en-US" sz="4000" dirty="0">
                <a:solidFill>
                  <a:schemeClr val="bg1"/>
                </a:solidFill>
              </a:rPr>
              <a:t>Development</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body" idx="1"/>
          </p:nvPr>
        </p:nvSpPr>
        <p:spPr>
          <a:xfrm>
            <a:off x="488691" y="681532"/>
            <a:ext cx="7886700" cy="2804663"/>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b="1"/>
              <a:t>A1</a:t>
            </a:r>
            <a:r>
              <a:rPr lang="en-GB"/>
              <a:t> Design and plan learning activities and/or programmes of study</a:t>
            </a:r>
            <a:endParaRPr/>
          </a:p>
          <a:p>
            <a:pPr marL="0" indent="0">
              <a:buNone/>
            </a:pPr>
            <a:r>
              <a:rPr lang="en-GB" b="1"/>
              <a:t>A2</a:t>
            </a:r>
            <a:r>
              <a:rPr lang="en-GB"/>
              <a:t> Teach and/or support learning </a:t>
            </a:r>
            <a:endParaRPr/>
          </a:p>
          <a:p>
            <a:pPr marL="0" indent="0">
              <a:buNone/>
            </a:pPr>
            <a:r>
              <a:rPr lang="en-GB" b="1"/>
              <a:t>A3</a:t>
            </a:r>
            <a:r>
              <a:rPr lang="en-GB"/>
              <a:t> Assess and give feedback to learners</a:t>
            </a:r>
            <a:endParaRPr/>
          </a:p>
          <a:p>
            <a:pPr marL="0" indent="0">
              <a:buNone/>
            </a:pPr>
            <a:r>
              <a:rPr lang="en-GB" b="1"/>
              <a:t>A4</a:t>
            </a:r>
            <a:r>
              <a:rPr lang="en-GB"/>
              <a:t> Develop effective learning environments and approaches to student support and guidance</a:t>
            </a:r>
            <a:endParaRPr/>
          </a:p>
          <a:p>
            <a:pPr marL="0" indent="0">
              <a:buNone/>
            </a:pPr>
            <a:r>
              <a:rPr lang="en-GB" b="1"/>
              <a:t>A5</a:t>
            </a:r>
            <a:r>
              <a:rPr lang="en-GB"/>
              <a:t> Engage in continuing professional development in subjects/disciplines and their pedagogy, incorporating research, scholarship and the evaluation of professional practices</a:t>
            </a:r>
            <a:endParaRPr/>
          </a:p>
        </p:txBody>
      </p:sp>
      <p:sp>
        <p:nvSpPr>
          <p:cNvPr id="170" name="Google Shape;170;p8"/>
          <p:cNvSpPr txBox="1"/>
          <p:nvPr/>
        </p:nvSpPr>
        <p:spPr>
          <a:xfrm>
            <a:off x="488691" y="134573"/>
            <a:ext cx="6445919" cy="530884"/>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Areas of Activity</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22953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a:spLocks noGrp="1"/>
          </p:cNvSpPr>
          <p:nvPr>
            <p:ph type="body" idx="1"/>
          </p:nvPr>
        </p:nvSpPr>
        <p:spPr>
          <a:xfrm>
            <a:off x="628650" y="1453439"/>
            <a:ext cx="7886700" cy="3263504"/>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b="1"/>
              <a:t>K1</a:t>
            </a:r>
            <a:r>
              <a:rPr lang="en-GB"/>
              <a:t> The subject material</a:t>
            </a:r>
            <a:endParaRPr/>
          </a:p>
          <a:p>
            <a:pPr marL="0" indent="0">
              <a:buNone/>
            </a:pPr>
            <a:r>
              <a:rPr lang="en-GB" b="1"/>
              <a:t>K2</a:t>
            </a:r>
            <a:r>
              <a:rPr lang="en-GB"/>
              <a:t> Appropriate methods for teaching, learning and assessing in the subject area and at the level of the academic programme</a:t>
            </a:r>
            <a:endParaRPr/>
          </a:p>
          <a:p>
            <a:pPr marL="0" indent="0">
              <a:buNone/>
            </a:pPr>
            <a:r>
              <a:rPr lang="en-GB" b="1"/>
              <a:t>K3</a:t>
            </a:r>
            <a:r>
              <a:rPr lang="en-GB"/>
              <a:t> How students learn, both generally and within their subject/disciplinary area(s)</a:t>
            </a:r>
            <a:endParaRPr/>
          </a:p>
          <a:p>
            <a:pPr marL="0" indent="0">
              <a:buNone/>
            </a:pPr>
            <a:r>
              <a:rPr lang="en-GB" b="1"/>
              <a:t>K4</a:t>
            </a:r>
            <a:r>
              <a:rPr lang="en-GB"/>
              <a:t> The use and value of appropriate learning technologies</a:t>
            </a:r>
            <a:endParaRPr/>
          </a:p>
          <a:p>
            <a:pPr marL="0" indent="0">
              <a:buNone/>
            </a:pPr>
            <a:r>
              <a:rPr lang="en-GB" b="1"/>
              <a:t>K5</a:t>
            </a:r>
            <a:r>
              <a:rPr lang="en-GB"/>
              <a:t> Methods for evaluating the effectiveness of teaching</a:t>
            </a:r>
            <a:endParaRPr/>
          </a:p>
          <a:p>
            <a:pPr marL="0" indent="0">
              <a:buNone/>
            </a:pPr>
            <a:r>
              <a:rPr lang="en-GB" b="1"/>
              <a:t>K6</a:t>
            </a:r>
            <a:r>
              <a:rPr lang="en-GB"/>
              <a:t> The implications of quality assurance and quality enhancement for academic and professional practice with a particular focus on teaching</a:t>
            </a:r>
            <a:endParaRPr/>
          </a:p>
        </p:txBody>
      </p:sp>
      <p:sp>
        <p:nvSpPr>
          <p:cNvPr id="178" name="Google Shape;178;p9"/>
          <p:cNvSpPr txBox="1"/>
          <p:nvPr/>
        </p:nvSpPr>
        <p:spPr>
          <a:xfrm>
            <a:off x="3085247" y="711300"/>
            <a:ext cx="3209783" cy="530884"/>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Core Knowledge</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34003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body" idx="1"/>
          </p:nvPr>
        </p:nvSpPr>
        <p:spPr>
          <a:xfrm>
            <a:off x="761716" y="2384899"/>
            <a:ext cx="7886700" cy="2497588"/>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b="1"/>
              <a:t>V1</a:t>
            </a:r>
            <a:r>
              <a:rPr lang="en-GB"/>
              <a:t> Respect individual learners and diverse learning communities</a:t>
            </a:r>
            <a:endParaRPr/>
          </a:p>
          <a:p>
            <a:pPr marL="0" indent="0">
              <a:buNone/>
            </a:pPr>
            <a:r>
              <a:rPr lang="en-GB" b="1"/>
              <a:t>V2</a:t>
            </a:r>
            <a:r>
              <a:rPr lang="en-GB"/>
              <a:t> Promote participation in higher education and equality of opportunity for learners</a:t>
            </a:r>
            <a:endParaRPr/>
          </a:p>
          <a:p>
            <a:pPr marL="0" indent="0">
              <a:buNone/>
            </a:pPr>
            <a:r>
              <a:rPr lang="en-GB" b="1"/>
              <a:t>V3</a:t>
            </a:r>
            <a:r>
              <a:rPr lang="en-GB"/>
              <a:t> Use evidence-informed approaches and the outcomes from research, scholarship and continuing professional development</a:t>
            </a:r>
            <a:endParaRPr/>
          </a:p>
          <a:p>
            <a:pPr marL="0" indent="0">
              <a:buNone/>
            </a:pPr>
            <a:r>
              <a:rPr lang="en-GB" b="1"/>
              <a:t>V4</a:t>
            </a:r>
            <a:r>
              <a:rPr lang="en-GB"/>
              <a:t> Acknowledge the wider context in which higher education operates recognising the implications for professional practice</a:t>
            </a:r>
            <a:endParaRPr/>
          </a:p>
        </p:txBody>
      </p:sp>
      <p:sp>
        <p:nvSpPr>
          <p:cNvPr id="185" name="Google Shape;185;p10"/>
          <p:cNvSpPr txBox="1"/>
          <p:nvPr/>
        </p:nvSpPr>
        <p:spPr>
          <a:xfrm>
            <a:off x="761716" y="508046"/>
            <a:ext cx="3455443" cy="992549"/>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Professional</a:t>
            </a:r>
            <a:endParaRPr sz="1013"/>
          </a:p>
          <a:p>
            <a:pPr>
              <a:buClr>
                <a:srgbClr val="000000"/>
              </a:buClr>
              <a:buSzPts val="4000"/>
            </a:pPr>
            <a:r>
              <a:rPr lang="en-GB" sz="3000" b="1">
                <a:solidFill>
                  <a:srgbClr val="000000"/>
                </a:solidFill>
                <a:latin typeface="Calibri"/>
                <a:ea typeface="Calibri"/>
                <a:cs typeface="Calibri"/>
                <a:sym typeface="Calibri"/>
              </a:rPr>
              <a:t>Values</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96890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body" idx="1"/>
          </p:nvPr>
        </p:nvSpPr>
        <p:spPr>
          <a:xfrm>
            <a:off x="628651" y="1453439"/>
            <a:ext cx="3353084" cy="3040086"/>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b="1"/>
              <a:t>Activity 3: </a:t>
            </a:r>
            <a:r>
              <a:rPr lang="en-GB" u="sng"/>
              <a:t>(30 minutes)</a:t>
            </a:r>
            <a:endParaRPr/>
          </a:p>
          <a:p>
            <a:pPr marL="0" indent="0">
              <a:buSzPts val="2600"/>
              <a:buNone/>
            </a:pPr>
            <a:r>
              <a:rPr lang="en-GB" sz="1650"/>
              <a:t>Use the 2</a:t>
            </a:r>
            <a:r>
              <a:rPr lang="en-GB" sz="1650" baseline="30000"/>
              <a:t>nd</a:t>
            </a:r>
            <a:r>
              <a:rPr lang="en-GB" sz="1650"/>
              <a:t> template to set out your professional development plan for 2020. </a:t>
            </a:r>
            <a:endParaRPr/>
          </a:p>
          <a:p>
            <a:pPr marL="0" indent="0">
              <a:buSzPts val="2600"/>
              <a:buNone/>
            </a:pPr>
            <a:r>
              <a:rPr lang="en-GB" sz="1650"/>
              <a:t>Link this plan to the UKPSF by using the same three dimensions of practice: “areas of activity”, “knowledge gained” and “values developed”.</a:t>
            </a:r>
            <a:endParaRPr/>
          </a:p>
          <a:p>
            <a:pPr marL="0" indent="0">
              <a:buSzPts val="2600"/>
              <a:buNone/>
            </a:pPr>
            <a:r>
              <a:rPr lang="en-GB" sz="1650"/>
              <a:t>Once you have completed you ‘PDP’ please share it with your TIDE facilitator for further feedback.</a:t>
            </a:r>
            <a:endParaRPr/>
          </a:p>
        </p:txBody>
      </p:sp>
      <p:sp>
        <p:nvSpPr>
          <p:cNvPr id="193" name="Google Shape;193;p12"/>
          <p:cNvSpPr txBox="1"/>
          <p:nvPr/>
        </p:nvSpPr>
        <p:spPr>
          <a:xfrm>
            <a:off x="249924" y="240453"/>
            <a:ext cx="7886700" cy="530884"/>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Your 2020 professional development plan (PDP)</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80936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body" idx="1"/>
          </p:nvPr>
        </p:nvSpPr>
        <p:spPr>
          <a:xfrm>
            <a:off x="4862015" y="1065547"/>
            <a:ext cx="3991970" cy="3986900"/>
          </a:xfrm>
          <a:prstGeom prst="rect">
            <a:avLst/>
          </a:prstGeom>
          <a:noFill/>
          <a:ln>
            <a:noFill/>
          </a:ln>
        </p:spPr>
        <p:txBody>
          <a:bodyPr spcFirstLastPara="1" wrap="square" lIns="68569" tIns="34275" rIns="68569" bIns="34275" anchor="t" anchorCtr="0">
            <a:noAutofit/>
          </a:bodyPr>
          <a:lstStyle/>
          <a:p>
            <a:pPr marL="0" indent="0" algn="ctr">
              <a:buSzPts val="2600"/>
              <a:buNone/>
            </a:pPr>
            <a:r>
              <a:rPr lang="en-GB" sz="1500" u="sng"/>
              <a:t>What is a Reflective Learning Journal?</a:t>
            </a:r>
            <a:endParaRPr sz="1500" u="sng"/>
          </a:p>
          <a:p>
            <a:pPr marL="0" indent="0" algn="ctr">
              <a:buSzPts val="2600"/>
              <a:buNone/>
            </a:pPr>
            <a:endParaRPr sz="1500" u="sng"/>
          </a:p>
          <a:p>
            <a:pPr marL="257175" indent="-257175">
              <a:buSzPts val="2600"/>
            </a:pPr>
            <a:r>
              <a:rPr lang="en-GB" sz="1500"/>
              <a:t>It could be a dairy, a book, or an online blog</a:t>
            </a:r>
            <a:endParaRPr sz="1500"/>
          </a:p>
          <a:p>
            <a:pPr marL="257175" indent="-257175">
              <a:buSzPts val="2600"/>
            </a:pPr>
            <a:r>
              <a:rPr lang="en-GB" sz="1500"/>
              <a:t>It’s a place to record observations, thoughts and ideas relating to your learning</a:t>
            </a:r>
            <a:endParaRPr sz="1500"/>
          </a:p>
          <a:p>
            <a:pPr marL="257175" indent="-257175">
              <a:buSzPts val="2600"/>
            </a:pPr>
            <a:r>
              <a:rPr lang="en-GB" sz="1500"/>
              <a:t>Include materials relevant to your learning: photos, screenshots, videos, weblinks</a:t>
            </a:r>
            <a:endParaRPr sz="1500"/>
          </a:p>
          <a:p>
            <a:pPr marL="257175" indent="-257175">
              <a:buSzPts val="2600"/>
            </a:pPr>
            <a:r>
              <a:rPr lang="en-GB" sz="1500"/>
              <a:t>Link it to your ‘Professional Development Plan’</a:t>
            </a:r>
            <a:endParaRPr sz="1500"/>
          </a:p>
          <a:p>
            <a:pPr marL="257175" indent="-257175">
              <a:buSzPts val="2600"/>
            </a:pPr>
            <a:r>
              <a:rPr lang="en-GB" sz="1500"/>
              <a:t>Update it regularly to include training activities and learning from new experiences</a:t>
            </a:r>
            <a:endParaRPr/>
          </a:p>
        </p:txBody>
      </p:sp>
      <p:sp>
        <p:nvSpPr>
          <p:cNvPr id="201" name="Google Shape;201;p28"/>
          <p:cNvSpPr txBox="1"/>
          <p:nvPr/>
        </p:nvSpPr>
        <p:spPr>
          <a:xfrm>
            <a:off x="434170" y="72997"/>
            <a:ext cx="7119866" cy="992549"/>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Support your professional development</a:t>
            </a:r>
            <a:endParaRPr sz="1013"/>
          </a:p>
          <a:p>
            <a:pPr>
              <a:buClr>
                <a:srgbClr val="000000"/>
              </a:buClr>
              <a:buSzPts val="4000"/>
            </a:pPr>
            <a:r>
              <a:rPr lang="en-GB" sz="3000" b="1">
                <a:solidFill>
                  <a:srgbClr val="000000"/>
                </a:solidFill>
                <a:latin typeface="Calibri"/>
                <a:ea typeface="Calibri"/>
                <a:cs typeface="Calibri"/>
                <a:sym typeface="Calibri"/>
              </a:rPr>
              <a:t>with a Reflective Learning Journal !</a:t>
            </a:r>
            <a:endParaRPr sz="1050">
              <a:solidFill>
                <a:srgbClr val="000000"/>
              </a:solidFill>
              <a:latin typeface="Arial"/>
              <a:ea typeface="Arial"/>
              <a:cs typeface="Arial"/>
              <a:sym typeface="Arial"/>
            </a:endParaRPr>
          </a:p>
        </p:txBody>
      </p:sp>
      <p:pic>
        <p:nvPicPr>
          <p:cNvPr id="202" name="Google Shape;202;p28" descr="See the source image"/>
          <p:cNvPicPr preferRelativeResize="0"/>
          <p:nvPr/>
        </p:nvPicPr>
        <p:blipFill rotWithShape="1">
          <a:blip r:embed="rId3">
            <a:alphaModFix/>
          </a:blip>
          <a:srcRect/>
          <a:stretch/>
        </p:blipFill>
        <p:spPr>
          <a:xfrm>
            <a:off x="197893" y="1204988"/>
            <a:ext cx="4572000" cy="3429000"/>
          </a:xfrm>
          <a:prstGeom prst="rect">
            <a:avLst/>
          </a:prstGeom>
          <a:noFill/>
          <a:ln>
            <a:noFill/>
          </a:ln>
        </p:spPr>
      </p:pic>
      <p:sp>
        <p:nvSpPr>
          <p:cNvPr id="203" name="Google Shape;203;p28"/>
          <p:cNvSpPr txBox="1"/>
          <p:nvPr/>
        </p:nvSpPr>
        <p:spPr>
          <a:xfrm>
            <a:off x="290015" y="4633988"/>
            <a:ext cx="4008177" cy="323135"/>
          </a:xfrm>
          <a:prstGeom prst="rect">
            <a:avLst/>
          </a:prstGeom>
          <a:noFill/>
          <a:ln>
            <a:noFill/>
          </a:ln>
        </p:spPr>
        <p:txBody>
          <a:bodyPr spcFirstLastPara="1" wrap="square" lIns="68569" tIns="34275" rIns="68569" bIns="34275" anchor="t" anchorCtr="0">
            <a:spAutoFit/>
          </a:bodyPr>
          <a:lstStyle/>
          <a:p>
            <a:r>
              <a:rPr lang="en-GB" sz="825">
                <a:solidFill>
                  <a:srgbClr val="000000"/>
                </a:solidFill>
                <a:latin typeface="Arial"/>
                <a:ea typeface="Arial"/>
                <a:cs typeface="Arial"/>
                <a:sym typeface="Arial"/>
              </a:rPr>
              <a:t>Source: Revisiting Learning Journals, Tim O’Connell (2012)  </a:t>
            </a:r>
            <a:r>
              <a:rPr lang="en-GB" sz="825" u="sng">
                <a:solidFill>
                  <a:srgbClr val="000000"/>
                </a:solidFill>
                <a:latin typeface="Arial"/>
                <a:ea typeface="Arial"/>
                <a:cs typeface="Arial"/>
                <a:sym typeface="Arial"/>
                <a:hlinkClick r:id="rId4"/>
              </a:rPr>
              <a:t>https://www.flickr.com/photos/gforsythe/7415765422/</a:t>
            </a:r>
            <a:endParaRPr sz="825">
              <a:solidFill>
                <a:srgbClr val="000000"/>
              </a:solidFill>
              <a:latin typeface="Arial"/>
              <a:ea typeface="Arial"/>
              <a:cs typeface="Arial"/>
              <a:sym typeface="Arial"/>
            </a:endParaRPr>
          </a:p>
        </p:txBody>
      </p:sp>
      <p:pic>
        <p:nvPicPr>
          <p:cNvPr id="204" name="Google Shape;204;p28"/>
          <p:cNvPicPr preferRelativeResize="0"/>
          <p:nvPr/>
        </p:nvPicPr>
        <p:blipFill rotWithShape="1">
          <a:blip r:embed="rId5">
            <a:alphaModFix/>
          </a:blip>
          <a:srcRect/>
          <a:stretch/>
        </p:blipFill>
        <p:spPr>
          <a:xfrm>
            <a:off x="3232423" y="4691311"/>
            <a:ext cx="208520" cy="208520"/>
          </a:xfrm>
          <a:prstGeom prst="rect">
            <a:avLst/>
          </a:prstGeom>
          <a:noFill/>
          <a:ln>
            <a:noFill/>
          </a:ln>
        </p:spPr>
      </p:pic>
      <p:pic>
        <p:nvPicPr>
          <p:cNvPr id="205" name="Google Shape;205;p28"/>
          <p:cNvPicPr preferRelativeResize="0"/>
          <p:nvPr/>
        </p:nvPicPr>
        <p:blipFill rotWithShape="1">
          <a:blip r:embed="rId6">
            <a:alphaModFix/>
          </a:blip>
          <a:srcRect/>
          <a:stretch/>
        </p:blipFill>
        <p:spPr>
          <a:xfrm>
            <a:off x="3468273" y="4691311"/>
            <a:ext cx="208520" cy="208520"/>
          </a:xfrm>
          <a:prstGeom prst="rect">
            <a:avLst/>
          </a:prstGeom>
          <a:noFill/>
          <a:ln>
            <a:noFill/>
          </a:ln>
        </p:spPr>
      </p:pic>
    </p:spTree>
    <p:extLst>
      <p:ext uri="{BB962C8B-B14F-4D97-AF65-F5344CB8AC3E}">
        <p14:creationId xmlns:p14="http://schemas.microsoft.com/office/powerpoint/2010/main" val="410660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r>
              <a:rPr lang="en-GB" sz="4950"/>
              <a:t>TIDE Knowledge Quiz &amp;</a:t>
            </a:r>
            <a:endParaRPr/>
          </a:p>
          <a:p>
            <a:pPr marL="0" indent="0">
              <a:buSzPts val="7200"/>
              <a:buNone/>
            </a:pPr>
            <a:r>
              <a:rPr lang="en-GB" sz="4950"/>
              <a:t>Professional Development </a:t>
            </a:r>
            <a:endParaRPr/>
          </a:p>
          <a:p>
            <a:pPr marL="0" indent="0">
              <a:buSzPts val="7200"/>
              <a:buNone/>
            </a:pPr>
            <a:endParaRPr sz="4950"/>
          </a:p>
          <a:p>
            <a:pPr marL="0" indent="0">
              <a:buSzPts val="7200"/>
              <a:buNone/>
            </a:pPr>
            <a:r>
              <a:rPr lang="en-GB"/>
              <a:t>May 2020</a:t>
            </a:r>
            <a:endParaRPr/>
          </a:p>
        </p:txBody>
      </p:sp>
      <p:pic>
        <p:nvPicPr>
          <p:cNvPr id="106" name="Google Shape;106;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107" name="Google Shape;107;p2"/>
          <p:cNvSpPr/>
          <p:nvPr/>
        </p:nvSpPr>
        <p:spPr>
          <a:xfrm>
            <a:off x="1177991" y="4714227"/>
            <a:ext cx="559726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GB" sz="900" dirty="0">
                <a:solidFill>
                  <a:srgbClr val="000000"/>
                </a:solidFill>
                <a:latin typeface="Calibri"/>
                <a:ea typeface="Calibri"/>
                <a:cs typeface="Calibri"/>
                <a:sym typeface="Calibri"/>
              </a:rPr>
              <a:t>This work is licensed under the </a:t>
            </a:r>
            <a:r>
              <a:rPr lang="en-GB" sz="900" u="sng" dirty="0">
                <a:solidFill>
                  <a:srgbClr val="0563C1"/>
                </a:solidFill>
                <a:latin typeface="Calibri"/>
                <a:ea typeface="Calibri"/>
                <a:cs typeface="Calibri"/>
                <a:sym typeface="Calibri"/>
                <a:hlinkClick r:id="rId3"/>
              </a:rPr>
              <a:t>Creative Commons Attribution 4.0 International License</a:t>
            </a:r>
            <a:r>
              <a:rPr lang="en-GB" sz="900" dirty="0">
                <a:solidFill>
                  <a:srgbClr val="000000"/>
                </a:solidFill>
                <a:latin typeface="Calibri"/>
                <a:ea typeface="Calibri"/>
                <a:cs typeface="Calibri"/>
                <a:sym typeface="Calibri"/>
              </a:rPr>
              <a:t> unless otherwise stated. Amends were made to this slide deck during May 2021. </a:t>
            </a:r>
            <a:endParaRPr sz="9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5889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a:t>By the end of this session participants will have:</a:t>
            </a:r>
            <a:endParaRPr/>
          </a:p>
          <a:p>
            <a:pPr marL="0" indent="0">
              <a:buNone/>
            </a:pPr>
            <a:endParaRPr b="1"/>
          </a:p>
          <a:p>
            <a:pPr marL="171450" indent="-171450">
              <a:buSzPts val="2400"/>
            </a:pPr>
            <a:r>
              <a:rPr lang="en-GB" sz="1800"/>
              <a:t>tested their knowledge gained from 2019 TIDE Residential School activities and identified strengths and weaknesses in their understanding</a:t>
            </a:r>
            <a:endParaRPr/>
          </a:p>
          <a:p>
            <a:pPr marL="171450" indent="-171450">
              <a:buSzPts val="2400"/>
            </a:pPr>
            <a:r>
              <a:rPr lang="en-GB" sz="1800"/>
              <a:t>reviewed their understanding of professional development, and identified activities undertaken in 2019 that relate to the UKPSF (</a:t>
            </a:r>
            <a:r>
              <a:rPr lang="en-GB" sz="1800" i="1"/>
              <a:t>United Kingdom Professional Standards Framework</a:t>
            </a:r>
            <a:r>
              <a:rPr lang="en-GB" sz="1800"/>
              <a:t>).</a:t>
            </a:r>
            <a:endParaRPr/>
          </a:p>
          <a:p>
            <a:pPr marL="171450" indent="-171450">
              <a:buSzPts val="2400"/>
            </a:pPr>
            <a:r>
              <a:rPr lang="en-GB" sz="1800"/>
              <a:t>further developed their personal professional development plans for 2020 and shared it with colleagues and TIDE facilitators for review and comment </a:t>
            </a:r>
            <a:endParaRPr/>
          </a:p>
        </p:txBody>
      </p:sp>
      <p:sp>
        <p:nvSpPr>
          <p:cNvPr id="113" name="Google Shape;113;p3"/>
          <p:cNvSpPr txBox="1"/>
          <p:nvPr/>
        </p:nvSpPr>
        <p:spPr>
          <a:xfrm>
            <a:off x="628650" y="445169"/>
            <a:ext cx="6445919" cy="530884"/>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Learning Outcomes</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82102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628651" y="976083"/>
            <a:ext cx="4927730" cy="3896168"/>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b="1"/>
              <a:t>Activity 1: Quiz Time !  </a:t>
            </a:r>
            <a:endParaRPr/>
          </a:p>
          <a:p>
            <a:pPr marL="0" indent="0">
              <a:spcBef>
                <a:spcPts val="0"/>
              </a:spcBef>
              <a:buNone/>
            </a:pPr>
            <a:r>
              <a:rPr lang="en-GB" sz="1500" u="sng"/>
              <a:t>(Allow 30-40 minutes for this activity)</a:t>
            </a:r>
            <a:endParaRPr/>
          </a:p>
          <a:p>
            <a:pPr marL="0" indent="0">
              <a:spcBef>
                <a:spcPts val="0"/>
              </a:spcBef>
              <a:buNone/>
            </a:pPr>
            <a:endParaRPr u="sng"/>
          </a:p>
          <a:p>
            <a:pPr marL="257175" indent="-257175">
              <a:spcBef>
                <a:spcPts val="0"/>
              </a:spcBef>
            </a:pPr>
            <a:r>
              <a:rPr lang="en-GB" sz="1800"/>
              <a:t>Access the Quiz PowerPoint Slides</a:t>
            </a:r>
            <a:endParaRPr/>
          </a:p>
          <a:p>
            <a:pPr marL="257175" indent="-257175">
              <a:spcBef>
                <a:spcPts val="0"/>
              </a:spcBef>
            </a:pPr>
            <a:r>
              <a:rPr lang="en-GB" sz="1800"/>
              <a:t>Appoint someone to run the quiz and display the slides</a:t>
            </a:r>
            <a:endParaRPr/>
          </a:p>
          <a:p>
            <a:pPr marL="257175" indent="-257175">
              <a:spcBef>
                <a:spcPts val="0"/>
              </a:spcBef>
            </a:pPr>
            <a:r>
              <a:rPr lang="en-GB" sz="1800"/>
              <a:t>This activity could be done face to face or online using freely available communication tools such as Zoom or Google Meet.</a:t>
            </a:r>
            <a:endParaRPr/>
          </a:p>
          <a:p>
            <a:pPr marL="257175" indent="-257175">
              <a:spcBef>
                <a:spcPts val="0"/>
              </a:spcBef>
            </a:pPr>
            <a:r>
              <a:rPr lang="en-GB" sz="1800"/>
              <a:t>Small teams or individuals can compete against each other</a:t>
            </a:r>
            <a:endParaRPr/>
          </a:p>
          <a:p>
            <a:pPr marL="257175" indent="-257175">
              <a:spcBef>
                <a:spcPts val="0"/>
              </a:spcBef>
            </a:pPr>
            <a:r>
              <a:rPr lang="en-GB" sz="1800"/>
              <a:t>Allow a maximum of 1 minute for each question</a:t>
            </a:r>
            <a:endParaRPr/>
          </a:p>
          <a:p>
            <a:pPr marL="257175" indent="-257175">
              <a:spcBef>
                <a:spcPts val="0"/>
              </a:spcBef>
            </a:pPr>
            <a:r>
              <a:rPr lang="en-GB" sz="1800"/>
              <a:t>After going through all the questions, the marking process can be completed. For each question show the answer slide and 1 mark can be awarded for each correct answer</a:t>
            </a:r>
            <a:endParaRPr/>
          </a:p>
        </p:txBody>
      </p:sp>
      <p:sp>
        <p:nvSpPr>
          <p:cNvPr id="120" name="Google Shape;120;p27"/>
          <p:cNvSpPr txBox="1"/>
          <p:nvPr/>
        </p:nvSpPr>
        <p:spPr>
          <a:xfrm>
            <a:off x="628650" y="445169"/>
            <a:ext cx="6445919" cy="530884"/>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Quiz on TIDE 2019 Activities</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40827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body" idx="1"/>
          </p:nvPr>
        </p:nvSpPr>
        <p:spPr>
          <a:xfrm>
            <a:off x="4464698" y="841896"/>
            <a:ext cx="4338108" cy="3989411"/>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b="1"/>
              <a:t>Activity 2: </a:t>
            </a:r>
            <a:r>
              <a:rPr lang="en-GB"/>
              <a:t>(30 minutes)</a:t>
            </a:r>
            <a:endParaRPr/>
          </a:p>
          <a:p>
            <a:pPr marL="38100" indent="0">
              <a:buNone/>
            </a:pPr>
            <a:r>
              <a:rPr lang="en-GB"/>
              <a:t>There are three parts to this activity:</a:t>
            </a:r>
            <a:endParaRPr/>
          </a:p>
          <a:p>
            <a:pPr marL="466725" indent="-428625">
              <a:buAutoNum type="romanLcParenR"/>
            </a:pPr>
            <a:r>
              <a:rPr lang="en-GB"/>
              <a:t>A brief review of professional development and the features of the CMALT and UKPSF frameworks. </a:t>
            </a:r>
            <a:endParaRPr/>
          </a:p>
          <a:p>
            <a:pPr marL="466725" indent="-428625">
              <a:buAutoNum type="romanLcParenR"/>
            </a:pPr>
            <a:r>
              <a:rPr lang="en-GB"/>
              <a:t>Charting out the professional development activities that you undertook in 2019 onto the UKPSF. </a:t>
            </a:r>
            <a:endParaRPr/>
          </a:p>
          <a:p>
            <a:pPr marL="466725" indent="-428625">
              <a:buAutoNum type="romanLcParenR"/>
            </a:pPr>
            <a:r>
              <a:rPr lang="en-GB"/>
              <a:t>‘Evidencing’ the professional development activities you have undertaken.</a:t>
            </a:r>
            <a:endParaRPr/>
          </a:p>
        </p:txBody>
      </p:sp>
      <p:sp>
        <p:nvSpPr>
          <p:cNvPr id="129" name="Google Shape;129;p11"/>
          <p:cNvSpPr txBox="1"/>
          <p:nvPr/>
        </p:nvSpPr>
        <p:spPr>
          <a:xfrm>
            <a:off x="679829" y="117713"/>
            <a:ext cx="6956093" cy="530884"/>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Review of professional development plans</a:t>
            </a:r>
            <a:endParaRPr sz="1050">
              <a:solidFill>
                <a:srgbClr val="000000"/>
              </a:solidFill>
              <a:latin typeface="Arial"/>
              <a:ea typeface="Arial"/>
              <a:cs typeface="Arial"/>
              <a:sym typeface="Arial"/>
            </a:endParaRPr>
          </a:p>
        </p:txBody>
      </p:sp>
      <p:sp>
        <p:nvSpPr>
          <p:cNvPr id="131" name="Google Shape;131;p11"/>
          <p:cNvSpPr txBox="1"/>
          <p:nvPr/>
        </p:nvSpPr>
        <p:spPr>
          <a:xfrm>
            <a:off x="1306913" y="4101275"/>
            <a:ext cx="3157786" cy="923299"/>
          </a:xfrm>
          <a:prstGeom prst="rect">
            <a:avLst/>
          </a:prstGeom>
          <a:noFill/>
          <a:ln>
            <a:noFill/>
          </a:ln>
        </p:spPr>
        <p:txBody>
          <a:bodyPr spcFirstLastPara="1" wrap="square" lIns="68569" tIns="34275" rIns="68569" bIns="34275" anchor="t" anchorCtr="0">
            <a:spAutoFit/>
          </a:bodyPr>
          <a:lstStyle/>
          <a:p>
            <a:pPr algn="ctr"/>
            <a:r>
              <a:rPr lang="en-GB" sz="1500">
                <a:solidFill>
                  <a:srgbClr val="000000"/>
                </a:solidFill>
                <a:latin typeface="Arial"/>
                <a:ea typeface="Arial"/>
                <a:cs typeface="Arial"/>
                <a:sym typeface="Arial"/>
              </a:rPr>
              <a:t>For this activity you will need to make use of the first template provided for this session</a:t>
            </a:r>
            <a:endParaRPr sz="1013"/>
          </a:p>
          <a:p>
            <a:pPr algn="ctr"/>
            <a:endParaRPr sz="1050">
              <a:solidFill>
                <a:srgbClr val="000000"/>
              </a:solidFill>
              <a:latin typeface="Arial"/>
              <a:ea typeface="Arial"/>
              <a:cs typeface="Arial"/>
              <a:sym typeface="Arial"/>
            </a:endParaRPr>
          </a:p>
        </p:txBody>
      </p:sp>
      <p:sp>
        <p:nvSpPr>
          <p:cNvPr id="132" name="Google Shape;132;p11"/>
          <p:cNvSpPr/>
          <p:nvPr/>
        </p:nvSpPr>
        <p:spPr>
          <a:xfrm>
            <a:off x="687431" y="4232134"/>
            <a:ext cx="783771" cy="391886"/>
          </a:xfrm>
          <a:prstGeom prst="right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68569" tIns="34275" rIns="68569" bIns="34275" anchor="ctr" anchorCtr="0">
            <a:noAutofit/>
          </a:bodyPr>
          <a:lstStyle/>
          <a:p>
            <a:pPr algn="ctr"/>
            <a:endParaRPr sz="1050">
              <a:solidFill>
                <a:schemeClr val="lt1"/>
              </a:solidFill>
              <a:latin typeface="Arial"/>
              <a:ea typeface="Arial"/>
              <a:cs typeface="Arial"/>
              <a:sym typeface="Arial"/>
            </a:endParaRPr>
          </a:p>
        </p:txBody>
      </p:sp>
    </p:spTree>
    <p:extLst>
      <p:ext uri="{BB962C8B-B14F-4D97-AF65-F5344CB8AC3E}">
        <p14:creationId xmlns:p14="http://schemas.microsoft.com/office/powerpoint/2010/main" val="84783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body" idx="1"/>
          </p:nvPr>
        </p:nvSpPr>
        <p:spPr>
          <a:xfrm>
            <a:off x="628650" y="1136129"/>
            <a:ext cx="3943350" cy="3756594"/>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a:t>Within our profession as support staff and university teachers we need to:</a:t>
            </a:r>
            <a:endParaRPr/>
          </a:p>
          <a:p>
            <a:pPr marL="0" indent="0">
              <a:spcBef>
                <a:spcPts val="0"/>
              </a:spcBef>
              <a:buNone/>
            </a:pPr>
            <a:endParaRPr/>
          </a:p>
          <a:p>
            <a:pPr marL="385763" indent="-385763">
              <a:spcBef>
                <a:spcPts val="0"/>
              </a:spcBef>
              <a:buFont typeface="Arial"/>
              <a:buAutoNum type="arabicParenR"/>
            </a:pPr>
            <a:r>
              <a:rPr lang="en-GB"/>
              <a:t>Be expert in our subject or profession</a:t>
            </a:r>
            <a:endParaRPr/>
          </a:p>
          <a:p>
            <a:pPr marL="385763" indent="-385763">
              <a:spcBef>
                <a:spcPts val="0"/>
              </a:spcBef>
              <a:buFont typeface="Arial"/>
              <a:buAutoNum type="arabicParenR"/>
            </a:pPr>
            <a:r>
              <a:rPr lang="en-GB"/>
              <a:t>Be effective teachers of our subject and be able to support students in their learning</a:t>
            </a:r>
            <a:endParaRPr/>
          </a:p>
          <a:p>
            <a:pPr marL="385763" indent="-385763">
              <a:spcBef>
                <a:spcPts val="0"/>
              </a:spcBef>
              <a:buFont typeface="Arial"/>
              <a:buAutoNum type="arabicParenR"/>
            </a:pPr>
            <a:r>
              <a:rPr lang="en-GB"/>
              <a:t>Continually improve at what we do</a:t>
            </a:r>
            <a:endParaRPr/>
          </a:p>
        </p:txBody>
      </p:sp>
      <p:sp>
        <p:nvSpPr>
          <p:cNvPr id="138" name="Google Shape;138;p4"/>
          <p:cNvSpPr txBox="1"/>
          <p:nvPr/>
        </p:nvSpPr>
        <p:spPr>
          <a:xfrm>
            <a:off x="628650" y="445169"/>
            <a:ext cx="6445919" cy="530884"/>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What is professional development?</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55628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body" idx="1"/>
          </p:nvPr>
        </p:nvSpPr>
        <p:spPr>
          <a:xfrm>
            <a:off x="622166" y="1251072"/>
            <a:ext cx="7904501" cy="3604656"/>
          </a:xfrm>
          <a:prstGeom prst="rect">
            <a:avLst/>
          </a:prstGeom>
          <a:noFill/>
          <a:ln>
            <a:noFill/>
          </a:ln>
        </p:spPr>
        <p:txBody>
          <a:bodyPr spcFirstLastPara="1" wrap="square" lIns="68569" tIns="34275" rIns="68569" bIns="34275" anchor="t" anchorCtr="0">
            <a:noAutofit/>
          </a:bodyPr>
          <a:lstStyle/>
          <a:p>
            <a:pPr marL="0" indent="0">
              <a:spcBef>
                <a:spcPts val="0"/>
              </a:spcBef>
              <a:buSzPts val="2000"/>
              <a:buNone/>
            </a:pPr>
            <a:r>
              <a:rPr lang="en-GB" sz="1500"/>
              <a:t>CMALT (Certified Membership Association for Learning Technology) framework</a:t>
            </a:r>
            <a:endParaRPr/>
          </a:p>
          <a:p>
            <a:pPr marL="0" indent="0">
              <a:buSzPts val="2000"/>
              <a:buNone/>
            </a:pPr>
            <a:r>
              <a:rPr lang="en-GB" sz="1500" u="sng">
                <a:solidFill>
                  <a:schemeClr val="hlink"/>
                </a:solidFill>
                <a:hlinkClick r:id="rId3"/>
              </a:rPr>
              <a:t>https://www.alt.ac.uk/certified-membership/cmalt-and-other-frameworks</a:t>
            </a:r>
            <a:endParaRPr sz="1500"/>
          </a:p>
          <a:p>
            <a:pPr marL="0" indent="0">
              <a:buSzPts val="2000"/>
              <a:buNone/>
            </a:pPr>
            <a:endParaRPr sz="1500"/>
          </a:p>
          <a:p>
            <a:pPr marL="0" indent="0">
              <a:buSzPts val="2000"/>
              <a:buNone/>
            </a:pPr>
            <a:r>
              <a:rPr lang="en-GB" sz="1500"/>
              <a:t>Myanmar Teacher competency standards framework(DRAFT) </a:t>
            </a:r>
            <a:r>
              <a:rPr lang="en-GB" sz="1500" u="sng">
                <a:solidFill>
                  <a:schemeClr val="hlink"/>
                </a:solidFill>
                <a:hlinkClick r:id="rId4"/>
              </a:rPr>
              <a:t>https://www.lextutor.ca/myanmar/TCSF_v2.pdf</a:t>
            </a:r>
            <a:endParaRPr sz="1500"/>
          </a:p>
          <a:p>
            <a:pPr marL="0" indent="0">
              <a:buSzPts val="2000"/>
              <a:buNone/>
            </a:pPr>
            <a:endParaRPr sz="1500"/>
          </a:p>
          <a:p>
            <a:pPr marL="0" indent="0">
              <a:buSzPts val="2000"/>
              <a:buNone/>
            </a:pPr>
            <a:r>
              <a:rPr lang="en-GB" sz="1500"/>
              <a:t>UK Professional Standards Framework </a:t>
            </a:r>
            <a:r>
              <a:rPr lang="en-GB" sz="1500" u="sng">
                <a:solidFill>
                  <a:schemeClr val="hlink"/>
                </a:solidFill>
                <a:hlinkClick r:id="rId5"/>
              </a:rPr>
              <a:t>https://www.heacademy.ac.uk/system/files/downloads/uk_professional_standards_framework.pdf</a:t>
            </a:r>
            <a:endParaRPr sz="1500"/>
          </a:p>
          <a:p>
            <a:pPr marL="0" indent="0">
              <a:buSzPts val="2000"/>
              <a:buNone/>
            </a:pPr>
            <a:endParaRPr sz="1500"/>
          </a:p>
          <a:p>
            <a:pPr marL="0" indent="0">
              <a:buSzPts val="2000"/>
              <a:buNone/>
            </a:pPr>
            <a:r>
              <a:rPr lang="en-GB" sz="1500"/>
              <a:t>Open University Digital and Information Literacy Framework </a:t>
            </a:r>
            <a:r>
              <a:rPr lang="en-GB" sz="1500" u="sng">
                <a:solidFill>
                  <a:schemeClr val="hlink"/>
                </a:solidFill>
                <a:hlinkClick r:id="rId6"/>
              </a:rPr>
              <a:t>http://www.open.ac.uk/libraryservices/subsites/dilframework/view_all</a:t>
            </a:r>
            <a:endParaRPr sz="1500"/>
          </a:p>
          <a:p>
            <a:pPr marL="171450" indent="-76200">
              <a:buSzPts val="2000"/>
              <a:buNone/>
            </a:pPr>
            <a:endParaRPr sz="1500"/>
          </a:p>
          <a:p>
            <a:pPr marL="0" indent="0">
              <a:buSzPts val="2000"/>
              <a:buNone/>
            </a:pPr>
            <a:r>
              <a:rPr lang="en-GB" sz="1500"/>
              <a:t>The Digital Intelligence (DQ) framework </a:t>
            </a:r>
            <a:r>
              <a:rPr lang="en-GB" sz="1500" u="sng">
                <a:solidFill>
                  <a:schemeClr val="hlink"/>
                </a:solidFill>
                <a:hlinkClick r:id="rId7"/>
              </a:rPr>
              <a:t>https://www.dqinstitute.org/dq-framework/</a:t>
            </a:r>
            <a:r>
              <a:rPr lang="en-GB" sz="1500"/>
              <a:t> </a:t>
            </a:r>
            <a:endParaRPr/>
          </a:p>
        </p:txBody>
      </p:sp>
      <p:sp>
        <p:nvSpPr>
          <p:cNvPr id="146" name="Google Shape;146;p6"/>
          <p:cNvSpPr txBox="1"/>
          <p:nvPr/>
        </p:nvSpPr>
        <p:spPr>
          <a:xfrm>
            <a:off x="622166" y="220317"/>
            <a:ext cx="6445919" cy="992549"/>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Frameworks for assessing professional development</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04575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p:nvPr/>
        </p:nvSpPr>
        <p:spPr>
          <a:xfrm>
            <a:off x="628650" y="445168"/>
            <a:ext cx="6445919" cy="992549"/>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UK Professional Standards Framework:</a:t>
            </a:r>
            <a:endParaRPr sz="1050">
              <a:solidFill>
                <a:srgbClr val="000000"/>
              </a:solidFill>
              <a:latin typeface="Arial"/>
              <a:ea typeface="Arial"/>
              <a:cs typeface="Arial"/>
              <a:sym typeface="Arial"/>
            </a:endParaRPr>
          </a:p>
          <a:p>
            <a:pPr>
              <a:buClr>
                <a:srgbClr val="000000"/>
              </a:buClr>
              <a:buSzPts val="4000"/>
            </a:pPr>
            <a:r>
              <a:rPr lang="en-GB" sz="3000" b="1">
                <a:solidFill>
                  <a:srgbClr val="000000"/>
                </a:solidFill>
                <a:latin typeface="Calibri"/>
                <a:ea typeface="Calibri"/>
                <a:cs typeface="Calibri"/>
                <a:sym typeface="Calibri"/>
              </a:rPr>
              <a:t>Dimensions of practice</a:t>
            </a:r>
            <a:endParaRPr sz="1050">
              <a:solidFill>
                <a:srgbClr val="000000"/>
              </a:solidFill>
              <a:latin typeface="Arial"/>
              <a:ea typeface="Arial"/>
              <a:cs typeface="Arial"/>
              <a:sym typeface="Arial"/>
            </a:endParaRPr>
          </a:p>
        </p:txBody>
      </p:sp>
      <p:sp>
        <p:nvSpPr>
          <p:cNvPr id="153" name="Google Shape;153;p7"/>
          <p:cNvSpPr txBox="1"/>
          <p:nvPr/>
        </p:nvSpPr>
        <p:spPr>
          <a:xfrm>
            <a:off x="628651" y="1632503"/>
            <a:ext cx="1914389" cy="3141222"/>
          </a:xfrm>
          <a:prstGeom prst="rect">
            <a:avLst/>
          </a:prstGeom>
          <a:noFill/>
          <a:ln>
            <a:noFill/>
          </a:ln>
        </p:spPr>
        <p:txBody>
          <a:bodyPr spcFirstLastPara="1" wrap="square" lIns="73144" tIns="36563" rIns="73144" bIns="36563" anchor="t" anchorCtr="0">
            <a:noAutofit/>
          </a:bodyPr>
          <a:lstStyle/>
          <a:p>
            <a:pPr>
              <a:lnSpc>
                <a:spcPct val="90000"/>
              </a:lnSpc>
              <a:buClr>
                <a:srgbClr val="A5A5A5"/>
              </a:buClr>
              <a:buSzPts val="2000"/>
            </a:pPr>
            <a:r>
              <a:rPr lang="en-GB" sz="1500" b="1">
                <a:solidFill>
                  <a:srgbClr val="0070C0"/>
                </a:solidFill>
                <a:latin typeface="Calibri"/>
                <a:ea typeface="Calibri"/>
                <a:cs typeface="Calibri"/>
                <a:sym typeface="Calibri"/>
              </a:rPr>
              <a:t>Areas of Activity</a:t>
            </a:r>
            <a:endParaRPr sz="1050">
              <a:solidFill>
                <a:srgbClr val="000000"/>
              </a:solidFill>
              <a:latin typeface="Arial"/>
              <a:ea typeface="Arial"/>
              <a:cs typeface="Arial"/>
              <a:sym typeface="Arial"/>
            </a:endParaRPr>
          </a:p>
          <a:p>
            <a:pPr>
              <a:lnSpc>
                <a:spcPct val="90000"/>
              </a:lnSpc>
              <a:spcBef>
                <a:spcPts val="300"/>
              </a:spcBef>
              <a:buClr>
                <a:srgbClr val="A5A5A5"/>
              </a:buClr>
              <a:buSzPts val="2000"/>
            </a:pPr>
            <a:endParaRPr sz="1500" b="1">
              <a:solidFill>
                <a:srgbClr val="000000"/>
              </a:solidFill>
              <a:latin typeface="Calibri"/>
              <a:ea typeface="Calibri"/>
              <a:cs typeface="Calibri"/>
              <a:sym typeface="Calibri"/>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A1 Planning teaching</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A2 Teaching and  supporting learning</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A3 Assessment and feedback</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A4 Developing learning environments</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A5 Professional development for teaching</a:t>
            </a:r>
            <a:endParaRPr sz="1050">
              <a:solidFill>
                <a:srgbClr val="000000"/>
              </a:solidFill>
              <a:latin typeface="Arial"/>
              <a:ea typeface="Arial"/>
              <a:cs typeface="Arial"/>
              <a:sym typeface="Arial"/>
            </a:endParaRPr>
          </a:p>
        </p:txBody>
      </p:sp>
      <p:sp>
        <p:nvSpPr>
          <p:cNvPr id="154" name="Google Shape;154;p7"/>
          <p:cNvSpPr txBox="1"/>
          <p:nvPr/>
        </p:nvSpPr>
        <p:spPr>
          <a:xfrm>
            <a:off x="3496202" y="1632504"/>
            <a:ext cx="1914525" cy="3140713"/>
          </a:xfrm>
          <a:prstGeom prst="rect">
            <a:avLst/>
          </a:prstGeom>
          <a:noFill/>
          <a:ln>
            <a:noFill/>
          </a:ln>
        </p:spPr>
        <p:txBody>
          <a:bodyPr spcFirstLastPara="1" wrap="square" lIns="73144" tIns="36563" rIns="73144" bIns="36563" anchor="t" anchorCtr="0">
            <a:noAutofit/>
          </a:bodyPr>
          <a:lstStyle/>
          <a:p>
            <a:pPr>
              <a:lnSpc>
                <a:spcPct val="90000"/>
              </a:lnSpc>
              <a:buClr>
                <a:srgbClr val="ED7D31"/>
              </a:buClr>
              <a:buSzPts val="2000"/>
            </a:pPr>
            <a:r>
              <a:rPr lang="en-GB" sz="1500" b="1">
                <a:solidFill>
                  <a:srgbClr val="0070C0"/>
                </a:solidFill>
                <a:latin typeface="Calibri"/>
                <a:ea typeface="Calibri"/>
                <a:cs typeface="Calibri"/>
                <a:sym typeface="Calibri"/>
              </a:rPr>
              <a:t>Core knowledge</a:t>
            </a:r>
            <a:endParaRPr sz="1050">
              <a:solidFill>
                <a:srgbClr val="000000"/>
              </a:solidFill>
              <a:latin typeface="Arial"/>
              <a:ea typeface="Arial"/>
              <a:cs typeface="Arial"/>
              <a:sym typeface="Arial"/>
            </a:endParaRPr>
          </a:p>
          <a:p>
            <a:pPr>
              <a:lnSpc>
                <a:spcPct val="90000"/>
              </a:lnSpc>
              <a:spcBef>
                <a:spcPts val="300"/>
              </a:spcBef>
              <a:buClr>
                <a:srgbClr val="ED7D31"/>
              </a:buClr>
              <a:buSzPts val="2000"/>
            </a:pPr>
            <a:endParaRPr sz="1500" b="1">
              <a:solidFill>
                <a:srgbClr val="000000"/>
              </a:solidFill>
              <a:latin typeface="Calibri"/>
              <a:ea typeface="Calibri"/>
              <a:cs typeface="Calibri"/>
              <a:sym typeface="Calibri"/>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K1 Subject knowledge</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K2 How to teach my subject</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K3 How students learn</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K4 Learning technologies</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K5 How to evaluate teaching</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K6 Quality assurance and enhancement</a:t>
            </a:r>
            <a:endParaRPr sz="1050">
              <a:solidFill>
                <a:srgbClr val="000000"/>
              </a:solidFill>
              <a:latin typeface="Arial"/>
              <a:ea typeface="Arial"/>
              <a:cs typeface="Arial"/>
              <a:sym typeface="Arial"/>
            </a:endParaRPr>
          </a:p>
        </p:txBody>
      </p:sp>
      <p:sp>
        <p:nvSpPr>
          <p:cNvPr id="155" name="Google Shape;155;p7"/>
          <p:cNvSpPr txBox="1"/>
          <p:nvPr/>
        </p:nvSpPr>
        <p:spPr>
          <a:xfrm>
            <a:off x="6363891" y="1632504"/>
            <a:ext cx="2151459" cy="3140713"/>
          </a:xfrm>
          <a:prstGeom prst="rect">
            <a:avLst/>
          </a:prstGeom>
          <a:noFill/>
          <a:ln>
            <a:noFill/>
          </a:ln>
        </p:spPr>
        <p:txBody>
          <a:bodyPr spcFirstLastPara="1" wrap="square" lIns="73144" tIns="36563" rIns="73144" bIns="36563" anchor="t" anchorCtr="0">
            <a:normAutofit/>
          </a:bodyPr>
          <a:lstStyle/>
          <a:p>
            <a:pPr>
              <a:lnSpc>
                <a:spcPct val="90000"/>
              </a:lnSpc>
              <a:buClr>
                <a:srgbClr val="ED7D31"/>
              </a:buClr>
              <a:buSzPts val="2000"/>
            </a:pPr>
            <a:r>
              <a:rPr lang="en-GB" sz="1500" b="1">
                <a:solidFill>
                  <a:srgbClr val="0070C0"/>
                </a:solidFill>
                <a:latin typeface="Calibri"/>
                <a:ea typeface="Calibri"/>
                <a:cs typeface="Calibri"/>
                <a:sym typeface="Calibri"/>
              </a:rPr>
              <a:t>Professional values</a:t>
            </a:r>
            <a:endParaRPr sz="1050">
              <a:solidFill>
                <a:srgbClr val="000000"/>
              </a:solidFill>
              <a:latin typeface="Arial"/>
              <a:ea typeface="Arial"/>
              <a:cs typeface="Arial"/>
              <a:sym typeface="Arial"/>
            </a:endParaRPr>
          </a:p>
          <a:p>
            <a:pPr>
              <a:lnSpc>
                <a:spcPct val="90000"/>
              </a:lnSpc>
              <a:spcBef>
                <a:spcPts val="300"/>
              </a:spcBef>
              <a:buClr>
                <a:srgbClr val="ED7D31"/>
              </a:buClr>
              <a:buSzPts val="2000"/>
            </a:pPr>
            <a:endParaRPr sz="1500" b="1">
              <a:solidFill>
                <a:srgbClr val="000000"/>
              </a:solidFill>
              <a:latin typeface="Calibri"/>
              <a:ea typeface="Calibri"/>
              <a:cs typeface="Calibri"/>
              <a:sym typeface="Calibri"/>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V1 Valuing individual learners</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V2 Valuing diversity and widening participation </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V3 Evidence-based practice</a:t>
            </a:r>
            <a:endParaRPr sz="1050">
              <a:solidFill>
                <a:srgbClr val="000000"/>
              </a:solidFill>
              <a:latin typeface="Arial"/>
              <a:ea typeface="Arial"/>
              <a:cs typeface="Arial"/>
              <a:sym typeface="Arial"/>
            </a:endParaRPr>
          </a:p>
          <a:p>
            <a:pPr>
              <a:lnSpc>
                <a:spcPct val="90000"/>
              </a:lnSpc>
              <a:spcBef>
                <a:spcPts val="900"/>
              </a:spcBef>
              <a:buClr>
                <a:srgbClr val="A5A5A5"/>
              </a:buClr>
              <a:buSzPts val="2000"/>
            </a:pPr>
            <a:r>
              <a:rPr lang="en-GB" sz="1500">
                <a:solidFill>
                  <a:srgbClr val="000000"/>
                </a:solidFill>
                <a:latin typeface="Calibri"/>
                <a:ea typeface="Calibri"/>
                <a:cs typeface="Calibri"/>
                <a:sym typeface="Calibri"/>
              </a:rPr>
              <a:t>V4 The wider context in our teaching</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6081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body" idx="1"/>
          </p:nvPr>
        </p:nvSpPr>
        <p:spPr>
          <a:xfrm>
            <a:off x="628650" y="1119526"/>
            <a:ext cx="3531302" cy="3595154"/>
          </a:xfrm>
          <a:prstGeom prst="rect">
            <a:avLst/>
          </a:prstGeom>
          <a:noFill/>
          <a:ln>
            <a:noFill/>
          </a:ln>
        </p:spPr>
        <p:txBody>
          <a:bodyPr spcFirstLastPara="1" wrap="square" lIns="68569" tIns="34275" rIns="68569" bIns="34275" anchor="t" anchorCtr="0">
            <a:noAutofit/>
          </a:bodyPr>
          <a:lstStyle/>
          <a:p>
            <a:pPr marL="0" indent="0">
              <a:buNone/>
            </a:pPr>
            <a:endParaRPr sz="1800"/>
          </a:p>
          <a:p>
            <a:pPr marL="428625" indent="-428625">
              <a:buAutoNum type="romanLcParenR"/>
            </a:pPr>
            <a:r>
              <a:rPr lang="en-GB" sz="1800"/>
              <a:t>what are the areas of activity have you been involved in during developed in 2019?</a:t>
            </a:r>
            <a:endParaRPr/>
          </a:p>
          <a:p>
            <a:pPr marL="428625" indent="-295275">
              <a:buNone/>
            </a:pPr>
            <a:endParaRPr sz="1800"/>
          </a:p>
          <a:p>
            <a:pPr marL="428625" indent="-428625">
              <a:buAutoNum type="romanLcParenR"/>
            </a:pPr>
            <a:r>
              <a:rPr lang="en-GB" sz="1800"/>
              <a:t>what specific core knowledge have you gained?</a:t>
            </a:r>
            <a:endParaRPr/>
          </a:p>
          <a:p>
            <a:pPr marL="428625" indent="-295275">
              <a:buNone/>
            </a:pPr>
            <a:endParaRPr sz="1800"/>
          </a:p>
          <a:p>
            <a:pPr marL="428625" indent="-428625">
              <a:buAutoNum type="romanLcParenR"/>
            </a:pPr>
            <a:r>
              <a:rPr lang="en-GB" sz="1800"/>
              <a:t>in what ways have you developed professional values that reflect those set out in UKPSF?</a:t>
            </a:r>
            <a:endParaRPr/>
          </a:p>
          <a:p>
            <a:pPr marL="0" indent="0">
              <a:buNone/>
            </a:pPr>
            <a:endParaRPr/>
          </a:p>
          <a:p>
            <a:pPr marL="0" indent="0">
              <a:buNone/>
            </a:pPr>
            <a:endParaRPr/>
          </a:p>
        </p:txBody>
      </p:sp>
      <p:sp>
        <p:nvSpPr>
          <p:cNvPr id="162" name="Google Shape;162;p5"/>
          <p:cNvSpPr txBox="1"/>
          <p:nvPr/>
        </p:nvSpPr>
        <p:spPr>
          <a:xfrm>
            <a:off x="628650" y="445168"/>
            <a:ext cx="6445919" cy="992549"/>
          </a:xfrm>
          <a:prstGeom prst="rect">
            <a:avLst/>
          </a:prstGeom>
          <a:noFill/>
          <a:ln>
            <a:noFill/>
          </a:ln>
        </p:spPr>
        <p:txBody>
          <a:bodyPr spcFirstLastPara="1" wrap="square" lIns="68569" tIns="34275" rIns="68569" bIns="34275" anchor="t" anchorCtr="0">
            <a:spAutoFit/>
          </a:bodyPr>
          <a:lstStyle/>
          <a:p>
            <a:pPr>
              <a:buClr>
                <a:srgbClr val="000000"/>
              </a:buClr>
              <a:buSzPts val="4000"/>
            </a:pPr>
            <a:r>
              <a:rPr lang="en-GB" sz="3000" b="1">
                <a:solidFill>
                  <a:srgbClr val="000000"/>
                </a:solidFill>
                <a:latin typeface="Calibri"/>
                <a:ea typeface="Calibri"/>
                <a:cs typeface="Calibri"/>
                <a:sym typeface="Calibri"/>
              </a:rPr>
              <a:t>Reviewing your professional development activities in 2019?</a:t>
            </a:r>
            <a:endParaRPr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16905096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5519</TotalTime>
  <Words>1106</Words>
  <Application>Microsoft Macintosh PowerPoint</Application>
  <PresentationFormat>On-screen Show (16:9)</PresentationFormat>
  <Paragraphs>127</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Helvetica</vt:lpstr>
      <vt:lpstr>Lucida Grande</vt:lpstr>
      <vt:lpstr>Custom Design</vt:lpstr>
      <vt:lpstr>1_Office Theme</vt:lpstr>
      <vt:lpstr>TIDE Knowledge Quiz &amp; Professional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206</cp:revision>
  <dcterms:created xsi:type="dcterms:W3CDTF">2017-12-05T12:15:45Z</dcterms:created>
  <dcterms:modified xsi:type="dcterms:W3CDTF">2021-05-24T17:09:30Z</dcterms:modified>
</cp:coreProperties>
</file>