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9" r:id="rId1"/>
    <p:sldMasterId id="2147483696" r:id="rId2"/>
  </p:sldMasterIdLst>
  <p:notesMasterIdLst>
    <p:notesMasterId r:id="rId15"/>
  </p:notesMasterIdLst>
  <p:sldIdLst>
    <p:sldId id="304" r:id="rId3"/>
    <p:sldId id="257" r:id="rId4"/>
    <p:sldId id="258" r:id="rId5"/>
    <p:sldId id="259" r:id="rId6"/>
    <p:sldId id="260" r:id="rId7"/>
    <p:sldId id="261" r:id="rId8"/>
    <p:sldId id="262" r:id="rId9"/>
    <p:sldId id="263" r:id="rId10"/>
    <p:sldId id="264" r:id="rId11"/>
    <p:sldId id="265" r:id="rId12"/>
    <p:sldId id="266" r:id="rId13"/>
    <p:sldId id="267" r:id="rId14"/>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humar.Johnson" initials="J" lastIdx="15" clrIdx="0">
    <p:extLst>
      <p:ext uri="{19B8F6BF-5375-455C-9EA6-DF929625EA0E}">
        <p15:presenceInfo xmlns:p15="http://schemas.microsoft.com/office/powerpoint/2012/main" userId="S::jj5679@open.ac.uk::3082ba39-6742-433e-8aca-7665f92a762f" providerId="AD"/>
      </p:ext>
    </p:extLst>
  </p:cmAuthor>
  <p:cmAuthor id="2" name="Gillian.Hosier" initials="G" lastIdx="2" clrIdx="1">
    <p:extLst>
      <p:ext uri="{19B8F6BF-5375-455C-9EA6-DF929625EA0E}">
        <p15:presenceInfo xmlns:p15="http://schemas.microsoft.com/office/powerpoint/2012/main" userId="S::gr399@open.ac.uk::b99e2318-e78f-4eb0-ab42-ee243f8cef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6B35"/>
    <a:srgbClr val="EA530D"/>
    <a:srgbClr val="D8117D"/>
    <a:srgbClr val="E261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84" autoAdjust="0"/>
    <p:restoredTop sz="72188"/>
  </p:normalViewPr>
  <p:slideViewPr>
    <p:cSldViewPr snapToGrid="0" snapToObjects="1">
      <p:cViewPr varScale="1">
        <p:scale>
          <a:sx n="104" d="100"/>
          <a:sy n="104" d="100"/>
        </p:scale>
        <p:origin x="2312" y="184"/>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p:scale>
          <a:sx n="125" d="100"/>
          <a:sy n="125" d="100"/>
        </p:scale>
        <p:origin x="492" y="-234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ADE5F2-41C7-6244-B6BE-0DE86CAF42DC}" type="datetimeFigureOut">
              <a:rPr lang="en-US" smtClean="0"/>
              <a:t>5/21/21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519EDF-32DA-2B40-A28B-2067B9A173AA}" type="slidenum">
              <a:rPr lang="en-US" smtClean="0"/>
              <a:t>‹#›</a:t>
            </a:fld>
            <a:endParaRPr lang="en-US"/>
          </a:p>
        </p:txBody>
      </p:sp>
    </p:spTree>
    <p:extLst>
      <p:ext uri="{BB962C8B-B14F-4D97-AF65-F5344CB8AC3E}">
        <p14:creationId xmlns:p14="http://schemas.microsoft.com/office/powerpoint/2010/main" val="111322494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GB" sz="1200" b="0" i="0" u="none" strike="noStrike" cap="none" smtClean="0">
                <a:solidFill>
                  <a:schemeClr val="dk1"/>
                </a:solidFill>
                <a:latin typeface="Calibri"/>
                <a:ea typeface="Calibri"/>
                <a:cs typeface="Calibri"/>
                <a:sym typeface="Calibri"/>
              </a:rPr>
              <a:t>1</a:t>
            </a:fld>
            <a:endParaRPr lang="en-GB"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751937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t>Next, you need to think about Professional Values, and how these support teaching.  How are these Values demonstrated in your work?</a:t>
            </a:r>
            <a:endParaRPr/>
          </a:p>
          <a:p>
            <a:pPr marL="0" lvl="0" indent="0" algn="l" rtl="0">
              <a:spcBef>
                <a:spcPts val="0"/>
              </a:spcBef>
              <a:spcAft>
                <a:spcPts val="0"/>
              </a:spcAft>
              <a:buNone/>
            </a:pPr>
            <a:endParaRPr/>
          </a:p>
        </p:txBody>
      </p:sp>
      <p:sp>
        <p:nvSpPr>
          <p:cNvPr id="145" name="Google Shape;145;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10</a:t>
            </a:fld>
            <a:endParaRPr/>
          </a:p>
        </p:txBody>
      </p:sp>
    </p:spTree>
    <p:extLst>
      <p:ext uri="{BB962C8B-B14F-4D97-AF65-F5344CB8AC3E}">
        <p14:creationId xmlns:p14="http://schemas.microsoft.com/office/powerpoint/2010/main" val="10669337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1" name="Google Shape;151;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a:p>
            <a:pPr marL="0" lvl="0" indent="0" algn="l" rtl="0">
              <a:spcBef>
                <a:spcPts val="0"/>
              </a:spcBef>
              <a:spcAft>
                <a:spcPts val="0"/>
              </a:spcAft>
              <a:buClr>
                <a:schemeClr val="dk1"/>
              </a:buClr>
              <a:buSzPts val="1200"/>
              <a:buFont typeface="Calibri"/>
              <a:buNone/>
            </a:pPr>
            <a:r>
              <a:rPr lang="en-GB"/>
              <a:t>Come back together to discuss anything you found interesting or didn’t make sense. Could this be useful in your work / professional practice?</a:t>
            </a:r>
            <a:endParaRPr/>
          </a:p>
          <a:p>
            <a:pPr marL="0" lvl="0" indent="0" algn="l" rtl="0">
              <a:spcBef>
                <a:spcPts val="0"/>
              </a:spcBef>
              <a:spcAft>
                <a:spcPts val="0"/>
              </a:spcAft>
              <a:buNone/>
            </a:pPr>
            <a:endParaRPr/>
          </a:p>
        </p:txBody>
      </p:sp>
      <p:sp>
        <p:nvSpPr>
          <p:cNvPr id="152" name="Google Shape;152;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11</a:t>
            </a:fld>
            <a:endParaRPr/>
          </a:p>
        </p:txBody>
      </p:sp>
    </p:spTree>
    <p:extLst>
      <p:ext uri="{BB962C8B-B14F-4D97-AF65-F5344CB8AC3E}">
        <p14:creationId xmlns:p14="http://schemas.microsoft.com/office/powerpoint/2010/main" val="31242747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8" name="Google Shape;158;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t>Presenter to refer back to the upcoming and past TIDE activities that might support this.</a:t>
            </a:r>
            <a:endParaRPr/>
          </a:p>
          <a:p>
            <a:pPr marL="0" lvl="0" indent="0" algn="l" rtl="0">
              <a:spcBef>
                <a:spcPts val="0"/>
              </a:spcBef>
              <a:spcAft>
                <a:spcPts val="0"/>
              </a:spcAft>
              <a:buNone/>
            </a:pPr>
            <a:endParaRPr/>
          </a:p>
        </p:txBody>
      </p:sp>
      <p:sp>
        <p:nvSpPr>
          <p:cNvPr id="159" name="Google Shape;159;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12</a:t>
            </a:fld>
            <a:endParaRPr/>
          </a:p>
        </p:txBody>
      </p:sp>
    </p:spTree>
    <p:extLst>
      <p:ext uri="{BB962C8B-B14F-4D97-AF65-F5344CB8AC3E}">
        <p14:creationId xmlns:p14="http://schemas.microsoft.com/office/powerpoint/2010/main" val="3913684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79768" y="4777194"/>
            <a:ext cx="5438140" cy="3908614"/>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200"/>
              <a:buFont typeface="Calibri"/>
              <a:buNone/>
            </a:pPr>
            <a:r>
              <a:rPr lang="en-GB"/>
              <a:t>40 minute session </a:t>
            </a:r>
            <a:endParaRPr/>
          </a:p>
        </p:txBody>
      </p:sp>
      <p:sp>
        <p:nvSpPr>
          <p:cNvPr id="88" name="Google Shape;88;p2: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44462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78942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34244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dirty="0">
                <a:solidFill>
                  <a:schemeClr val="dk1"/>
                </a:solidFill>
                <a:latin typeface="Calibri"/>
                <a:ea typeface="Calibri"/>
                <a:cs typeface="Calibri"/>
                <a:sym typeface="Calibri"/>
              </a:rPr>
              <a:t> </a:t>
            </a:r>
            <a:endParaRPr dirty="0"/>
          </a:p>
          <a:p>
            <a:pPr marL="0" lvl="0" indent="0" algn="l" rtl="0">
              <a:spcBef>
                <a:spcPts val="0"/>
              </a:spcBef>
              <a:spcAft>
                <a:spcPts val="0"/>
              </a:spcAft>
              <a:buNone/>
            </a:pPr>
            <a:r>
              <a:rPr lang="en-GB" sz="1200" dirty="0">
                <a:solidFill>
                  <a:schemeClr val="dk1"/>
                </a:solidFill>
                <a:latin typeface="Calibri"/>
                <a:ea typeface="Calibri"/>
                <a:cs typeface="Calibri"/>
                <a:sym typeface="Calibri"/>
              </a:rPr>
              <a:t>The facilitator should seek to bring out the range of CPD activities that can support skill development (training, reading, observing, finding information on the Internet, practicing using specific skills </a:t>
            </a:r>
            <a:r>
              <a:rPr lang="en-GB" sz="1200" dirty="0" err="1">
                <a:solidFill>
                  <a:schemeClr val="dk1"/>
                </a:solidFill>
                <a:latin typeface="Calibri"/>
                <a:ea typeface="Calibri"/>
                <a:cs typeface="Calibri"/>
                <a:sym typeface="Calibri"/>
              </a:rPr>
              <a:t>i.e</a:t>
            </a:r>
            <a:r>
              <a:rPr lang="en-GB" sz="1200" dirty="0">
                <a:solidFill>
                  <a:schemeClr val="dk1"/>
                </a:solidFill>
                <a:latin typeface="Calibri"/>
                <a:ea typeface="Calibri"/>
                <a:cs typeface="Calibri"/>
                <a:sym typeface="Calibri"/>
              </a:rPr>
              <a:t> learning by doing, attending workshops and conferences).  </a:t>
            </a:r>
            <a:endParaRPr dirty="0"/>
          </a:p>
          <a:p>
            <a:pPr marL="0" lvl="0" indent="0" algn="l" rtl="0">
              <a:spcBef>
                <a:spcPts val="0"/>
              </a:spcBef>
              <a:spcAft>
                <a:spcPts val="0"/>
              </a:spcAft>
              <a:buNone/>
            </a:pPr>
            <a:endParaRPr dirty="0"/>
          </a:p>
        </p:txBody>
      </p:sp>
      <p:sp>
        <p:nvSpPr>
          <p:cNvPr id="108" name="Google Shape;108;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5</a:t>
            </a:fld>
            <a:endParaRPr/>
          </a:p>
        </p:txBody>
      </p:sp>
    </p:spTree>
    <p:extLst>
      <p:ext uri="{BB962C8B-B14F-4D97-AF65-F5344CB8AC3E}">
        <p14:creationId xmlns:p14="http://schemas.microsoft.com/office/powerpoint/2010/main" val="3007554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4" name="Google Shape;114;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r>
              <a:rPr lang="en-GB" dirty="0"/>
              <a:t>To help you and others understand what level of professional practice you have achieved we use frameworks by which to judge this. </a:t>
            </a:r>
            <a:endParaRPr dirty="0"/>
          </a:p>
          <a:p>
            <a:pPr marL="0" lvl="0" indent="0" algn="l" rtl="0">
              <a:spcBef>
                <a:spcPts val="0"/>
              </a:spcBef>
              <a:spcAft>
                <a:spcPts val="0"/>
              </a:spcAft>
              <a:buClr>
                <a:schemeClr val="dk1"/>
              </a:buClr>
              <a:buSzPts val="1200"/>
              <a:buFont typeface="Calibri"/>
              <a:buNone/>
            </a:pPr>
            <a:endParaRPr dirty="0"/>
          </a:p>
          <a:p>
            <a:pPr marL="0" lvl="0" indent="0" algn="l" rtl="0">
              <a:spcBef>
                <a:spcPts val="0"/>
              </a:spcBef>
              <a:spcAft>
                <a:spcPts val="0"/>
              </a:spcAft>
              <a:buClr>
                <a:schemeClr val="dk1"/>
              </a:buClr>
              <a:buSzPts val="1200"/>
              <a:buFont typeface="Calibri"/>
              <a:buNone/>
            </a:pPr>
            <a:r>
              <a:rPr lang="en-GB" dirty="0"/>
              <a:t>Frameworks generally consist of a domain in which you are working and then a set of competencies or skills that you can demonstrate.</a:t>
            </a:r>
            <a:endParaRPr dirty="0"/>
          </a:p>
          <a:p>
            <a:pPr marL="0" lvl="0" indent="0" algn="l" rtl="0">
              <a:spcBef>
                <a:spcPts val="0"/>
              </a:spcBef>
              <a:spcAft>
                <a:spcPts val="0"/>
              </a:spcAft>
              <a:buClr>
                <a:schemeClr val="dk1"/>
              </a:buClr>
              <a:buSzPts val="1200"/>
              <a:buFont typeface="Calibri"/>
              <a:buNone/>
            </a:pPr>
            <a:endParaRPr dirty="0"/>
          </a:p>
          <a:p>
            <a:pPr marL="0" lvl="0" indent="0" algn="l" rtl="0">
              <a:spcBef>
                <a:spcPts val="0"/>
              </a:spcBef>
              <a:spcAft>
                <a:spcPts val="0"/>
              </a:spcAft>
              <a:buClr>
                <a:schemeClr val="dk1"/>
              </a:buClr>
              <a:buSzPts val="1200"/>
              <a:buFont typeface="Calibri"/>
              <a:buNone/>
            </a:pPr>
            <a:r>
              <a:rPr lang="en-GB" dirty="0"/>
              <a:t>Could this be useful in your work / professional practice?</a:t>
            </a:r>
            <a:endParaRPr dirty="0"/>
          </a:p>
          <a:p>
            <a:pPr marL="0" lvl="0" indent="0" algn="l" rtl="0">
              <a:spcBef>
                <a:spcPts val="0"/>
              </a:spcBef>
              <a:spcAft>
                <a:spcPts val="0"/>
              </a:spcAft>
              <a:buNone/>
            </a:pPr>
            <a:endParaRPr dirty="0"/>
          </a:p>
        </p:txBody>
      </p:sp>
      <p:sp>
        <p:nvSpPr>
          <p:cNvPr id="115" name="Google Shape;115;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6</a:t>
            </a:fld>
            <a:endParaRPr/>
          </a:p>
        </p:txBody>
      </p:sp>
    </p:spTree>
    <p:extLst>
      <p:ext uri="{BB962C8B-B14F-4D97-AF65-F5344CB8AC3E}">
        <p14:creationId xmlns:p14="http://schemas.microsoft.com/office/powerpoint/2010/main" val="942472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1" name="Google Shape;121;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dirty="0"/>
              <a:t>This slide shows the UK Professional Standards Framework, which is widely used in the UK ( and beyond) to support the professional development of university teachers and staff who support student learning. We are working with the previous cohorts to use this across the project as a means by which to support your understanding of your own professional development.</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GB" dirty="0"/>
              <a:t>The UKPSF has defined the scope of teaching into three dimensions.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GB" dirty="0"/>
              <a:t>AREAS OF ACTIVITY:  these are the things that we do when we teach and support university students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GB" dirty="0"/>
              <a:t>CORE KNOWLEDGE: These are the different types of knowledge we need to teach effectively</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GB" dirty="0"/>
              <a:t>PROFESSIONAL VALUES:  These are the values that support effective teaching.</a:t>
            </a:r>
            <a:endParaRPr dirty="0"/>
          </a:p>
          <a:p>
            <a:pPr marL="0" lvl="0" indent="0" algn="l" rtl="0">
              <a:spcBef>
                <a:spcPts val="0"/>
              </a:spcBef>
              <a:spcAft>
                <a:spcPts val="0"/>
              </a:spcAft>
              <a:buNone/>
            </a:pPr>
            <a:endParaRPr dirty="0"/>
          </a:p>
        </p:txBody>
      </p:sp>
      <p:sp>
        <p:nvSpPr>
          <p:cNvPr id="122" name="Google Shape;122;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7</a:t>
            </a:fld>
            <a:endParaRPr/>
          </a:p>
        </p:txBody>
      </p:sp>
    </p:spTree>
    <p:extLst>
      <p:ext uri="{BB962C8B-B14F-4D97-AF65-F5344CB8AC3E}">
        <p14:creationId xmlns:p14="http://schemas.microsoft.com/office/powerpoint/2010/main" val="2507157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0" name="Google Shape;130;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t>How do the activities you do to help support student learning map on to the Areas of Activity A1 – A5?</a:t>
            </a:r>
            <a:endParaRPr/>
          </a:p>
          <a:p>
            <a:pPr marL="0" lvl="0" indent="0" algn="l" rtl="0">
              <a:spcBef>
                <a:spcPts val="0"/>
              </a:spcBef>
              <a:spcAft>
                <a:spcPts val="0"/>
              </a:spcAft>
              <a:buNone/>
            </a:pPr>
            <a:endParaRPr/>
          </a:p>
        </p:txBody>
      </p:sp>
      <p:sp>
        <p:nvSpPr>
          <p:cNvPr id="131" name="Google Shape;131;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8</a:t>
            </a:fld>
            <a:endParaRPr/>
          </a:p>
        </p:txBody>
      </p:sp>
    </p:spTree>
    <p:extLst>
      <p:ext uri="{BB962C8B-B14F-4D97-AF65-F5344CB8AC3E}">
        <p14:creationId xmlns:p14="http://schemas.microsoft.com/office/powerpoint/2010/main" val="3413110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7" name="Google Shape;137;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t>Next, how do the activities you do to help support student learning be classified using K1- K6?</a:t>
            </a:r>
            <a:endParaRPr/>
          </a:p>
          <a:p>
            <a:pPr marL="0" lvl="0" indent="0" algn="l" rtl="0">
              <a:spcBef>
                <a:spcPts val="0"/>
              </a:spcBef>
              <a:spcAft>
                <a:spcPts val="0"/>
              </a:spcAft>
              <a:buNone/>
            </a:pPr>
            <a:endParaRPr/>
          </a:p>
        </p:txBody>
      </p:sp>
      <p:sp>
        <p:nvSpPr>
          <p:cNvPr id="138" name="Google Shape;138;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9</a:t>
            </a:fld>
            <a:endParaRPr/>
          </a:p>
        </p:txBody>
      </p:sp>
    </p:spTree>
    <p:extLst>
      <p:ext uri="{BB962C8B-B14F-4D97-AF65-F5344CB8AC3E}">
        <p14:creationId xmlns:p14="http://schemas.microsoft.com/office/powerpoint/2010/main" val="13336856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F87F64C6-160A-BA4F-AAC3-386D6A1DFFEE}"/>
              </a:ext>
            </a:extLst>
          </p:cNvPr>
          <p:cNvSpPr/>
          <p:nvPr userDrawn="1"/>
        </p:nvSpPr>
        <p:spPr>
          <a:xfrm>
            <a:off x="7200378" y="3456109"/>
            <a:ext cx="1961150" cy="1693529"/>
          </a:xfrm>
          <a:custGeom>
            <a:avLst/>
            <a:gdLst>
              <a:gd name="connsiteX0" fmla="*/ 1961150 w 1961150"/>
              <a:gd name="connsiteY0" fmla="*/ 5 h 1693529"/>
              <a:gd name="connsiteX1" fmla="*/ 1957019 w 1961150"/>
              <a:gd name="connsiteY1" fmla="*/ 1693529 h 1693529"/>
              <a:gd name="connsiteX2" fmla="*/ 0 w 1961150"/>
              <a:gd name="connsiteY2" fmla="*/ 1693529 h 1693529"/>
              <a:gd name="connsiteX3" fmla="*/ 15337 w 1961150"/>
              <a:gd name="connsiteY3" fmla="*/ 1590908 h 1693529"/>
              <a:gd name="connsiteX4" fmla="*/ 558318 w 1961150"/>
              <a:gd name="connsiteY4" fmla="*/ 578073 h 1693529"/>
              <a:gd name="connsiteX5" fmla="*/ 1961150 w 1961150"/>
              <a:gd name="connsiteY5" fmla="*/ 5 h 1693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1150" h="1693529">
                <a:moveTo>
                  <a:pt x="1961150" y="5"/>
                </a:moveTo>
                <a:lnTo>
                  <a:pt x="1957019" y="1693529"/>
                </a:lnTo>
                <a:lnTo>
                  <a:pt x="0" y="1693529"/>
                </a:lnTo>
                <a:lnTo>
                  <a:pt x="15337" y="1590908"/>
                </a:lnTo>
                <a:cubicBezTo>
                  <a:pt x="91629" y="1209853"/>
                  <a:pt x="279114" y="856597"/>
                  <a:pt x="558318" y="578073"/>
                </a:cubicBezTo>
                <a:cubicBezTo>
                  <a:pt x="930589" y="206708"/>
                  <a:pt x="1435321" y="-1278"/>
                  <a:pt x="1961150" y="5"/>
                </a:cubicBezTo>
                <a:close/>
              </a:path>
            </a:pathLst>
          </a:custGeom>
          <a:solidFill>
            <a:srgbClr val="EA530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Freeform 7">
            <a:extLst>
              <a:ext uri="{FF2B5EF4-FFF2-40B4-BE49-F238E27FC236}">
                <a16:creationId xmlns:a16="http://schemas.microsoft.com/office/drawing/2014/main" id="{3C5F552B-12D7-954D-A3A3-0C3CE451ADD6}"/>
              </a:ext>
            </a:extLst>
          </p:cNvPr>
          <p:cNvSpPr/>
          <p:nvPr userDrawn="1"/>
        </p:nvSpPr>
        <p:spPr>
          <a:xfrm>
            <a:off x="7641620" y="3893031"/>
            <a:ext cx="1518841" cy="1256606"/>
          </a:xfrm>
          <a:custGeom>
            <a:avLst/>
            <a:gdLst>
              <a:gd name="connsiteX0" fmla="*/ 1518841 w 1518841"/>
              <a:gd name="connsiteY0" fmla="*/ 4 h 1256606"/>
              <a:gd name="connsiteX1" fmla="*/ 1515776 w 1518841"/>
              <a:gd name="connsiteY1" fmla="*/ 1256606 h 1256606"/>
              <a:gd name="connsiteX2" fmla="*/ 0 w 1518841"/>
              <a:gd name="connsiteY2" fmla="*/ 1256606 h 1256606"/>
              <a:gd name="connsiteX3" fmla="*/ 2518 w 1518841"/>
              <a:gd name="connsiteY3" fmla="*/ 1239755 h 1256606"/>
              <a:gd name="connsiteX4" fmla="*/ 425650 w 1518841"/>
              <a:gd name="connsiteY4" fmla="*/ 450478 h 1256606"/>
              <a:gd name="connsiteX5" fmla="*/ 1518841 w 1518841"/>
              <a:gd name="connsiteY5" fmla="*/ 4 h 1256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18841" h="1256606">
                <a:moveTo>
                  <a:pt x="1518841" y="4"/>
                </a:moveTo>
                <a:lnTo>
                  <a:pt x="1515776" y="1256606"/>
                </a:lnTo>
                <a:lnTo>
                  <a:pt x="0" y="1256606"/>
                </a:lnTo>
                <a:lnTo>
                  <a:pt x="2518" y="1239755"/>
                </a:lnTo>
                <a:cubicBezTo>
                  <a:pt x="61971" y="942808"/>
                  <a:pt x="208074" y="667524"/>
                  <a:pt x="425650" y="450478"/>
                </a:cubicBezTo>
                <a:cubicBezTo>
                  <a:pt x="715752" y="161083"/>
                  <a:pt x="1109076" y="-995"/>
                  <a:pt x="1518841" y="4"/>
                </a:cubicBezTo>
                <a:close/>
              </a:path>
            </a:pathLst>
          </a:custGeom>
          <a:solidFill>
            <a:srgbClr val="EA530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8">
            <a:extLst>
              <a:ext uri="{FF2B5EF4-FFF2-40B4-BE49-F238E27FC236}">
                <a16:creationId xmlns:a16="http://schemas.microsoft.com/office/drawing/2014/main" id="{A46777A7-B73D-4347-BC53-6C5DF2CDCD37}"/>
              </a:ext>
            </a:extLst>
          </p:cNvPr>
          <p:cNvSpPr/>
          <p:nvPr userDrawn="1"/>
        </p:nvSpPr>
        <p:spPr>
          <a:xfrm>
            <a:off x="8098317" y="4338115"/>
            <a:ext cx="1061060" cy="811522"/>
          </a:xfrm>
          <a:custGeom>
            <a:avLst/>
            <a:gdLst>
              <a:gd name="connsiteX0" fmla="*/ 1061060 w 1061060"/>
              <a:gd name="connsiteY0" fmla="*/ 3 h 811522"/>
              <a:gd name="connsiteX1" fmla="*/ 1059080 w 1061060"/>
              <a:gd name="connsiteY1" fmla="*/ 811522 h 811522"/>
              <a:gd name="connsiteX2" fmla="*/ 0 w 1061060"/>
              <a:gd name="connsiteY2" fmla="*/ 811522 h 811522"/>
              <a:gd name="connsiteX3" fmla="*/ 8485 w 1061060"/>
              <a:gd name="connsiteY3" fmla="*/ 777814 h 811522"/>
              <a:gd name="connsiteX4" fmla="*/ 283292 w 1061060"/>
              <a:gd name="connsiteY4" fmla="*/ 320500 h 811522"/>
              <a:gd name="connsiteX5" fmla="*/ 1061060 w 1061060"/>
              <a:gd name="connsiteY5" fmla="*/ 3 h 811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61060" h="811522">
                <a:moveTo>
                  <a:pt x="1061060" y="3"/>
                </a:moveTo>
                <a:lnTo>
                  <a:pt x="1059080" y="811522"/>
                </a:lnTo>
                <a:lnTo>
                  <a:pt x="0" y="811522"/>
                </a:lnTo>
                <a:lnTo>
                  <a:pt x="8485" y="777814"/>
                </a:lnTo>
                <a:cubicBezTo>
                  <a:pt x="60608" y="606641"/>
                  <a:pt x="154293" y="449184"/>
                  <a:pt x="283292" y="320500"/>
                </a:cubicBezTo>
                <a:cubicBezTo>
                  <a:pt x="489689" y="114605"/>
                  <a:pt x="769526" y="-708"/>
                  <a:pt x="1061060" y="3"/>
                </a:cubicBezTo>
                <a:close/>
              </a:path>
            </a:pathLst>
          </a:custGeom>
          <a:solidFill>
            <a:srgbClr val="EA530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 name="Content Placeholder 7" descr="Logo&#10;&#10;Description automatically generated">
            <a:extLst>
              <a:ext uri="{FF2B5EF4-FFF2-40B4-BE49-F238E27FC236}">
                <a16:creationId xmlns:a16="http://schemas.microsoft.com/office/drawing/2014/main" id="{8BBFC323-0B33-D84C-BA46-2BFA265141E2}"/>
              </a:ext>
            </a:extLst>
          </p:cNvPr>
          <p:cNvPicPr>
            <a:picLocks noChangeAspect="1"/>
          </p:cNvPicPr>
          <p:nvPr userDrawn="1"/>
        </p:nvPicPr>
        <p:blipFill>
          <a:blip r:embed="rId2"/>
          <a:stretch>
            <a:fillRect/>
          </a:stretch>
        </p:blipFill>
        <p:spPr>
          <a:xfrm>
            <a:off x="8365365" y="4737314"/>
            <a:ext cx="692185" cy="292215"/>
          </a:xfrm>
          <a:prstGeom prst="rect">
            <a:avLst/>
          </a:prstGeom>
        </p:spPr>
      </p:pic>
    </p:spTree>
    <p:extLst>
      <p:ext uri="{BB962C8B-B14F-4D97-AF65-F5344CB8AC3E}">
        <p14:creationId xmlns:p14="http://schemas.microsoft.com/office/powerpoint/2010/main" val="372656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8628803" y="4707985"/>
            <a:ext cx="483731" cy="425951"/>
          </a:xfrm>
          <a:prstGeom prst="rect">
            <a:avLst/>
          </a:prstGeom>
        </p:spPr>
        <p:txBody>
          <a:bodyPr/>
          <a:lstStyle/>
          <a:p>
            <a:pPr algn="ctr"/>
            <a:fld id="{C0BADC3D-1509-2C4E-AB5E-AF0356668A88}" type="slidenum">
              <a:rPr lang="en-GB" smtClean="0"/>
              <a:pPr algn="ctr"/>
              <a:t>‹#›</a:t>
            </a:fld>
            <a:endParaRPr lang="en-GB" dirty="0"/>
          </a:p>
        </p:txBody>
      </p:sp>
      <p:sp>
        <p:nvSpPr>
          <p:cNvPr id="6" name="Title 1">
            <a:extLst>
              <a:ext uri="{FF2B5EF4-FFF2-40B4-BE49-F238E27FC236}">
                <a16:creationId xmlns:a16="http://schemas.microsoft.com/office/drawing/2014/main" id="{7EEEF48D-AAD9-49BB-8D9F-21813F6D70FC}"/>
              </a:ext>
            </a:extLst>
          </p:cNvPr>
          <p:cNvSpPr txBox="1">
            <a:spLocks/>
          </p:cNvSpPr>
          <p:nvPr userDrawn="1"/>
        </p:nvSpPr>
        <p:spPr>
          <a:xfrm>
            <a:off x="3568890" y="3891665"/>
            <a:ext cx="4842638" cy="548051"/>
          </a:xfrm>
          <a:prstGeom prst="rect">
            <a:avLst/>
          </a:prstGeom>
        </p:spPr>
        <p:txBody>
          <a:bodyPr/>
          <a:lstStyle>
            <a:lvl1pPr algn="l" defTabSz="650276" rtl="0" eaLnBrk="1" latinLnBrk="0" hangingPunct="1">
              <a:lnSpc>
                <a:spcPts val="5200"/>
              </a:lnSpc>
              <a:spcBef>
                <a:spcPts val="0"/>
              </a:spcBef>
              <a:buNone/>
              <a:defRPr sz="4500" b="1" kern="1200">
                <a:solidFill>
                  <a:schemeClr val="tx1"/>
                </a:solidFill>
                <a:latin typeface="+mj-lt"/>
                <a:ea typeface="+mj-ea"/>
                <a:cs typeface="+mj-cs"/>
              </a:defRPr>
            </a:lvl1pPr>
          </a:lstStyle>
          <a:p>
            <a:endParaRPr lang="en-GB" sz="2372" dirty="0"/>
          </a:p>
        </p:txBody>
      </p:sp>
    </p:spTree>
    <p:extLst>
      <p:ext uri="{BB962C8B-B14F-4D97-AF65-F5344CB8AC3E}">
        <p14:creationId xmlns:p14="http://schemas.microsoft.com/office/powerpoint/2010/main" val="2608241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5" name="Pie 4">
            <a:extLst>
              <a:ext uri="{FF2B5EF4-FFF2-40B4-BE49-F238E27FC236}">
                <a16:creationId xmlns:a16="http://schemas.microsoft.com/office/drawing/2014/main" id="{87347E43-111D-8348-9FD5-27F3A328DAA1}"/>
              </a:ext>
            </a:extLst>
          </p:cNvPr>
          <p:cNvSpPr/>
          <p:nvPr userDrawn="1"/>
        </p:nvSpPr>
        <p:spPr>
          <a:xfrm rot="5400000">
            <a:off x="7177208" y="-1979492"/>
            <a:ext cx="3958983" cy="3958983"/>
          </a:xfrm>
          <a:prstGeom prst="pie">
            <a:avLst>
              <a:gd name="adj1" fmla="val 0"/>
              <a:gd name="adj2" fmla="val 5408384"/>
            </a:avLst>
          </a:prstGeom>
          <a:solidFill>
            <a:srgbClr val="EA530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Pie 5">
            <a:extLst>
              <a:ext uri="{FF2B5EF4-FFF2-40B4-BE49-F238E27FC236}">
                <a16:creationId xmlns:a16="http://schemas.microsoft.com/office/drawing/2014/main" id="{F53C11B4-3069-9C41-B7A4-74F85E6B3D52}"/>
              </a:ext>
            </a:extLst>
          </p:cNvPr>
          <p:cNvSpPr/>
          <p:nvPr userDrawn="1"/>
        </p:nvSpPr>
        <p:spPr>
          <a:xfrm rot="5400000">
            <a:off x="7614131" y="-1542568"/>
            <a:ext cx="3085135" cy="3085135"/>
          </a:xfrm>
          <a:prstGeom prst="pie">
            <a:avLst>
              <a:gd name="adj1" fmla="val 0"/>
              <a:gd name="adj2" fmla="val 5408384"/>
            </a:avLst>
          </a:prstGeom>
          <a:solidFill>
            <a:srgbClr val="EA530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Pie 6">
            <a:extLst>
              <a:ext uri="{FF2B5EF4-FFF2-40B4-BE49-F238E27FC236}">
                <a16:creationId xmlns:a16="http://schemas.microsoft.com/office/drawing/2014/main" id="{9746D09F-8E33-3A49-864E-2B89F04F18DD}"/>
              </a:ext>
            </a:extLst>
          </p:cNvPr>
          <p:cNvSpPr/>
          <p:nvPr userDrawn="1"/>
        </p:nvSpPr>
        <p:spPr>
          <a:xfrm rot="5400000">
            <a:off x="8059216" y="-1097484"/>
            <a:ext cx="2194967" cy="2194967"/>
          </a:xfrm>
          <a:prstGeom prst="pie">
            <a:avLst>
              <a:gd name="adj1" fmla="val 0"/>
              <a:gd name="adj2" fmla="val 5408384"/>
            </a:avLst>
          </a:prstGeom>
          <a:solidFill>
            <a:srgbClr val="EA53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Content Placeholder 7" descr="Logo&#10;&#10;Description automatically generated">
            <a:extLst>
              <a:ext uri="{FF2B5EF4-FFF2-40B4-BE49-F238E27FC236}">
                <a16:creationId xmlns:a16="http://schemas.microsoft.com/office/drawing/2014/main" id="{83AD1E3D-FF2D-3845-B3E5-A89EF3964B96}"/>
              </a:ext>
            </a:extLst>
          </p:cNvPr>
          <p:cNvPicPr>
            <a:picLocks noChangeAspect="1"/>
          </p:cNvPicPr>
          <p:nvPr userDrawn="1"/>
        </p:nvPicPr>
        <p:blipFill>
          <a:blip r:embed="rId2"/>
          <a:stretch>
            <a:fillRect/>
          </a:stretch>
        </p:blipFill>
        <p:spPr>
          <a:xfrm>
            <a:off x="8365365" y="399198"/>
            <a:ext cx="692185" cy="292215"/>
          </a:xfrm>
          <a:prstGeom prst="rect">
            <a:avLst/>
          </a:prstGeom>
        </p:spPr>
      </p:pic>
    </p:spTree>
    <p:extLst>
      <p:ext uri="{BB962C8B-B14F-4D97-AF65-F5344CB8AC3E}">
        <p14:creationId xmlns:p14="http://schemas.microsoft.com/office/powerpoint/2010/main" val="1734555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4284A36-5C53-5548-B8DF-6AEFE5D9CE0F}"/>
              </a:ext>
            </a:extLst>
          </p:cNvPr>
          <p:cNvSpPr/>
          <p:nvPr userDrawn="1"/>
        </p:nvSpPr>
        <p:spPr>
          <a:xfrm>
            <a:off x="0" y="0"/>
            <a:ext cx="9144000" cy="5143500"/>
          </a:xfrm>
          <a:prstGeom prst="rect">
            <a:avLst/>
          </a:prstGeom>
          <a:solidFill>
            <a:srgbClr val="F66B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Diagram&#10;&#10;Description automatically generated">
            <a:extLst>
              <a:ext uri="{FF2B5EF4-FFF2-40B4-BE49-F238E27FC236}">
                <a16:creationId xmlns:a16="http://schemas.microsoft.com/office/drawing/2014/main" id="{8610CB09-B75A-514C-B58F-9784C9FCAA1B}"/>
              </a:ext>
            </a:extLst>
          </p:cNvPr>
          <p:cNvPicPr>
            <a:picLocks noChangeAspect="1"/>
          </p:cNvPicPr>
          <p:nvPr userDrawn="1"/>
        </p:nvPicPr>
        <p:blipFill>
          <a:blip r:embed="rId2"/>
          <a:stretch>
            <a:fillRect/>
          </a:stretch>
        </p:blipFill>
        <p:spPr>
          <a:xfrm>
            <a:off x="4796263" y="464024"/>
            <a:ext cx="4347737" cy="4679476"/>
          </a:xfrm>
          <a:prstGeom prst="rect">
            <a:avLst/>
          </a:prstGeom>
        </p:spPr>
      </p:pic>
      <p:pic>
        <p:nvPicPr>
          <p:cNvPr id="8" name="Content Placeholder 7" descr="Logo&#10;&#10;Description automatically generated">
            <a:extLst>
              <a:ext uri="{FF2B5EF4-FFF2-40B4-BE49-F238E27FC236}">
                <a16:creationId xmlns:a16="http://schemas.microsoft.com/office/drawing/2014/main" id="{D296D13C-68AC-E142-9163-B76292C89801}"/>
              </a:ext>
            </a:extLst>
          </p:cNvPr>
          <p:cNvPicPr>
            <a:picLocks noChangeAspect="1"/>
          </p:cNvPicPr>
          <p:nvPr userDrawn="1"/>
        </p:nvPicPr>
        <p:blipFill>
          <a:blip r:embed="rId3"/>
          <a:stretch>
            <a:fillRect/>
          </a:stretch>
        </p:blipFill>
        <p:spPr>
          <a:xfrm>
            <a:off x="8365365" y="171809"/>
            <a:ext cx="692185" cy="292215"/>
          </a:xfrm>
          <a:prstGeom prst="rect">
            <a:avLst/>
          </a:prstGeom>
        </p:spPr>
      </p:pic>
      <p:cxnSp>
        <p:nvCxnSpPr>
          <p:cNvPr id="9" name="Straight Connector 8">
            <a:extLst>
              <a:ext uri="{FF2B5EF4-FFF2-40B4-BE49-F238E27FC236}">
                <a16:creationId xmlns:a16="http://schemas.microsoft.com/office/drawing/2014/main" id="{A3478135-C01B-8C41-BDF2-9A0FA14CFB41}"/>
              </a:ext>
            </a:extLst>
          </p:cNvPr>
          <p:cNvCxnSpPr>
            <a:cxnSpLocks/>
          </p:cNvCxnSpPr>
          <p:nvPr userDrawn="1"/>
        </p:nvCxnSpPr>
        <p:spPr>
          <a:xfrm flipH="1">
            <a:off x="0" y="685800"/>
            <a:ext cx="6515100" cy="0"/>
          </a:xfrm>
          <a:prstGeom prst="line">
            <a:avLst/>
          </a:prstGeom>
          <a:ln w="3175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97C18EB3-8F2F-0A4A-B7B0-9DE65CC55D8E}"/>
              </a:ext>
            </a:extLst>
          </p:cNvPr>
          <p:cNvSpPr>
            <a:spLocks noGrp="1"/>
          </p:cNvSpPr>
          <p:nvPr>
            <p:ph type="body" sz="quarter" idx="10" hasCustomPrompt="1"/>
          </p:nvPr>
        </p:nvSpPr>
        <p:spPr>
          <a:xfrm>
            <a:off x="343128" y="212953"/>
            <a:ext cx="8164058" cy="505497"/>
          </a:xfrm>
          <a:prstGeom prst="rect">
            <a:avLst/>
          </a:prstGeom>
        </p:spPr>
        <p:txBody>
          <a:bodyPr/>
          <a:lstStyle>
            <a:lvl1pPr marL="0" indent="0">
              <a:buNone/>
              <a:defRPr b="1">
                <a:solidFill>
                  <a:schemeClr val="bg1"/>
                </a:solidFill>
                <a:latin typeface="Arial" panose="020B0604020202020204" pitchFamily="34" charset="0"/>
                <a:cs typeface="Arial" panose="020B0604020202020204" pitchFamily="34" charset="0"/>
              </a:defRPr>
            </a:lvl1pPr>
          </a:lstStyle>
          <a:p>
            <a:pPr lvl="0"/>
            <a:r>
              <a:rPr lang="en-US" dirty="0">
                <a:latin typeface="Arial" panose="020B0604020202020204" pitchFamily="34" charset="0"/>
                <a:cs typeface="Arial" panose="020B0604020202020204" pitchFamily="34" charset="0"/>
              </a:rPr>
              <a:t>Slide Title</a:t>
            </a:r>
            <a:endParaRPr lang="en-US" dirty="0"/>
          </a:p>
        </p:txBody>
      </p:sp>
    </p:spTree>
    <p:extLst>
      <p:ext uri="{BB962C8B-B14F-4D97-AF65-F5344CB8AC3E}">
        <p14:creationId xmlns:p14="http://schemas.microsoft.com/office/powerpoint/2010/main" val="1154564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4284A36-5C53-5548-B8DF-6AEFE5D9CE0F}"/>
              </a:ext>
            </a:extLst>
          </p:cNvPr>
          <p:cNvSpPr/>
          <p:nvPr userDrawn="1"/>
        </p:nvSpPr>
        <p:spPr>
          <a:xfrm>
            <a:off x="0" y="0"/>
            <a:ext cx="9144000" cy="5143500"/>
          </a:xfrm>
          <a:prstGeom prst="rect">
            <a:avLst/>
          </a:prstGeom>
          <a:solidFill>
            <a:srgbClr val="F66B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Diagram&#10;&#10;Description automatically generated">
            <a:extLst>
              <a:ext uri="{FF2B5EF4-FFF2-40B4-BE49-F238E27FC236}">
                <a16:creationId xmlns:a16="http://schemas.microsoft.com/office/drawing/2014/main" id="{8610CB09-B75A-514C-B58F-9784C9FCAA1B}"/>
              </a:ext>
            </a:extLst>
          </p:cNvPr>
          <p:cNvPicPr>
            <a:picLocks noChangeAspect="1"/>
          </p:cNvPicPr>
          <p:nvPr userDrawn="1"/>
        </p:nvPicPr>
        <p:blipFill>
          <a:blip r:embed="rId2"/>
          <a:stretch>
            <a:fillRect/>
          </a:stretch>
        </p:blipFill>
        <p:spPr>
          <a:xfrm>
            <a:off x="4796263" y="464024"/>
            <a:ext cx="4347737" cy="4679476"/>
          </a:xfrm>
          <a:prstGeom prst="rect">
            <a:avLst/>
          </a:prstGeom>
        </p:spPr>
      </p:pic>
      <p:pic>
        <p:nvPicPr>
          <p:cNvPr id="8" name="Content Placeholder 7" descr="Logo&#10;&#10;Description automatically generated">
            <a:extLst>
              <a:ext uri="{FF2B5EF4-FFF2-40B4-BE49-F238E27FC236}">
                <a16:creationId xmlns:a16="http://schemas.microsoft.com/office/drawing/2014/main" id="{D296D13C-68AC-E142-9163-B76292C89801}"/>
              </a:ext>
            </a:extLst>
          </p:cNvPr>
          <p:cNvPicPr>
            <a:picLocks noChangeAspect="1"/>
          </p:cNvPicPr>
          <p:nvPr userDrawn="1"/>
        </p:nvPicPr>
        <p:blipFill>
          <a:blip r:embed="rId3"/>
          <a:stretch>
            <a:fillRect/>
          </a:stretch>
        </p:blipFill>
        <p:spPr>
          <a:xfrm>
            <a:off x="8365365" y="171809"/>
            <a:ext cx="692185" cy="292215"/>
          </a:xfrm>
          <a:prstGeom prst="rect">
            <a:avLst/>
          </a:prstGeom>
        </p:spPr>
      </p:pic>
      <p:sp>
        <p:nvSpPr>
          <p:cNvPr id="10" name="Text Placeholder 3">
            <a:extLst>
              <a:ext uri="{FF2B5EF4-FFF2-40B4-BE49-F238E27FC236}">
                <a16:creationId xmlns:a16="http://schemas.microsoft.com/office/drawing/2014/main" id="{97C18EB3-8F2F-0A4A-B7B0-9DE65CC55D8E}"/>
              </a:ext>
            </a:extLst>
          </p:cNvPr>
          <p:cNvSpPr>
            <a:spLocks noGrp="1"/>
          </p:cNvSpPr>
          <p:nvPr>
            <p:ph type="body" sz="quarter" idx="10" hasCustomPrompt="1"/>
          </p:nvPr>
        </p:nvSpPr>
        <p:spPr>
          <a:xfrm>
            <a:off x="343128" y="2187376"/>
            <a:ext cx="5299389" cy="1879100"/>
          </a:xfrm>
          <a:prstGeom prst="rect">
            <a:avLst/>
          </a:prstGeom>
        </p:spPr>
        <p:txBody>
          <a:bodyPr/>
          <a:lstStyle>
            <a:lvl1pPr marL="0" indent="0">
              <a:buNone/>
              <a:defRPr b="1">
                <a:solidFill>
                  <a:schemeClr val="bg1"/>
                </a:solidFill>
                <a:latin typeface="Arial" panose="020B0604020202020204" pitchFamily="34" charset="0"/>
                <a:cs typeface="Arial" panose="020B0604020202020204" pitchFamily="34" charset="0"/>
              </a:defRPr>
            </a:lvl1pPr>
          </a:lstStyle>
          <a:p>
            <a:pPr lvl="0"/>
            <a:r>
              <a:rPr lang="en-US" dirty="0">
                <a:latin typeface="Arial" panose="020B0604020202020204" pitchFamily="34" charset="0"/>
                <a:cs typeface="Arial" panose="020B0604020202020204" pitchFamily="34" charset="0"/>
              </a:rPr>
              <a:t>Slide Title</a:t>
            </a:r>
            <a:endParaRPr lang="en-US" dirty="0"/>
          </a:p>
        </p:txBody>
      </p:sp>
    </p:spTree>
    <p:extLst>
      <p:ext uri="{BB962C8B-B14F-4D97-AF65-F5344CB8AC3E}">
        <p14:creationId xmlns:p14="http://schemas.microsoft.com/office/powerpoint/2010/main" val="2464255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Custom Layout">
    <p:bg>
      <p:bgPr>
        <a:solidFill>
          <a:srgbClr val="F66B35"/>
        </a:solidFill>
        <a:effectLst/>
      </p:bgPr>
    </p:bg>
    <p:spTree>
      <p:nvGrpSpPr>
        <p:cNvPr id="1" name=""/>
        <p:cNvGrpSpPr/>
        <p:nvPr/>
      </p:nvGrpSpPr>
      <p:grpSpPr>
        <a:xfrm>
          <a:off x="0" y="0"/>
          <a:ext cx="0" cy="0"/>
          <a:chOff x="0" y="0"/>
          <a:chExt cx="0" cy="0"/>
        </a:xfrm>
      </p:grpSpPr>
      <p:pic>
        <p:nvPicPr>
          <p:cNvPr id="5" name="Content Placeholder 7" descr="Logo&#10;&#10;Description automatically generated">
            <a:extLst>
              <a:ext uri="{FF2B5EF4-FFF2-40B4-BE49-F238E27FC236}">
                <a16:creationId xmlns:a16="http://schemas.microsoft.com/office/drawing/2014/main" id="{B69FE878-E508-EC49-A754-7F49E50F35A5}"/>
              </a:ext>
            </a:extLst>
          </p:cNvPr>
          <p:cNvPicPr>
            <a:picLocks noChangeAspect="1"/>
          </p:cNvPicPr>
          <p:nvPr userDrawn="1"/>
        </p:nvPicPr>
        <p:blipFill>
          <a:blip r:embed="rId2"/>
          <a:stretch>
            <a:fillRect/>
          </a:stretch>
        </p:blipFill>
        <p:spPr>
          <a:xfrm>
            <a:off x="8365365" y="171809"/>
            <a:ext cx="692185" cy="292215"/>
          </a:xfrm>
          <a:prstGeom prst="rect">
            <a:avLst/>
          </a:prstGeom>
        </p:spPr>
      </p:pic>
    </p:spTree>
    <p:extLst>
      <p:ext uri="{BB962C8B-B14F-4D97-AF65-F5344CB8AC3E}">
        <p14:creationId xmlns:p14="http://schemas.microsoft.com/office/powerpoint/2010/main" val="2973594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5166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1"/>
        <p:cNvGrpSpPr/>
        <p:nvPr/>
      </p:nvGrpSpPr>
      <p:grpSpPr>
        <a:xfrm>
          <a:off x="0" y="0"/>
          <a:ext cx="0" cy="0"/>
          <a:chOff x="0" y="0"/>
          <a:chExt cx="0" cy="0"/>
        </a:xfrm>
      </p:grpSpPr>
      <p:sp>
        <p:nvSpPr>
          <p:cNvPr id="12" name="Google Shape;12;p14"/>
          <p:cNvSpPr txBox="1">
            <a:spLocks noGrp="1"/>
          </p:cNvSpPr>
          <p:nvPr>
            <p:ph type="body" idx="1"/>
          </p:nvPr>
        </p:nvSpPr>
        <p:spPr>
          <a:xfrm>
            <a:off x="628650" y="1369219"/>
            <a:ext cx="7886700" cy="3263504"/>
          </a:xfrm>
          <a:prstGeom prst="rect">
            <a:avLst/>
          </a:prstGeom>
          <a:noFill/>
          <a:ln>
            <a:noFill/>
          </a:ln>
        </p:spPr>
        <p:txBody>
          <a:bodyPr spcFirstLastPara="1" wrap="square" lIns="91425" tIns="45700" rIns="91425" bIns="45700" anchor="t" anchorCtr="0">
            <a:noAutofit/>
          </a:bodyPr>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alibri"/>
                <a:ea typeface="Calibri"/>
                <a:cs typeface="Calibri"/>
                <a:sym typeface="Calibri"/>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alibri"/>
                <a:ea typeface="Calibri"/>
                <a:cs typeface="Calibri"/>
                <a:sym typeface="Calibri"/>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1266988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9" name="Picture 18" descr="1_TheOU_Logo.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970737" y="194158"/>
            <a:ext cx="909812" cy="467889"/>
          </a:xfrm>
          <a:prstGeom prst="rect">
            <a:avLst/>
          </a:prstGeom>
        </p:spPr>
      </p:pic>
      <p:sp>
        <p:nvSpPr>
          <p:cNvPr id="3" name="Rectangle 2">
            <a:extLst>
              <a:ext uri="{FF2B5EF4-FFF2-40B4-BE49-F238E27FC236}">
                <a16:creationId xmlns:a16="http://schemas.microsoft.com/office/drawing/2014/main" id="{FD07A26B-FB91-4268-AE80-63214307C03F}"/>
              </a:ext>
            </a:extLst>
          </p:cNvPr>
          <p:cNvSpPr/>
          <p:nvPr userDrawn="1"/>
        </p:nvSpPr>
        <p:spPr>
          <a:xfrm>
            <a:off x="0" y="4862019"/>
            <a:ext cx="9144000" cy="281482"/>
          </a:xfrm>
          <a:prstGeom prst="rect">
            <a:avLst/>
          </a:prstGeom>
          <a:solidFill>
            <a:srgbClr val="EB60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738"/>
          </a:p>
        </p:txBody>
      </p:sp>
      <p:sp>
        <p:nvSpPr>
          <p:cNvPr id="4" name="Title 3">
            <a:extLst>
              <a:ext uri="{FF2B5EF4-FFF2-40B4-BE49-F238E27FC236}">
                <a16:creationId xmlns:a16="http://schemas.microsoft.com/office/drawing/2014/main" id="{BF84B4DE-83A6-4726-9008-0C7F75D02D1F}"/>
              </a:ext>
            </a:extLst>
          </p:cNvPr>
          <p:cNvSpPr>
            <a:spLocks noGrp="1"/>
          </p:cNvSpPr>
          <p:nvPr>
            <p:ph type="title"/>
          </p:nvPr>
        </p:nvSpPr>
        <p:spPr>
          <a:xfrm>
            <a:off x="628515" y="273662"/>
            <a:ext cx="7886972" cy="467889"/>
          </a:xfrm>
          <a:prstGeom prst="rect">
            <a:avLst/>
          </a:prstGeom>
        </p:spPr>
        <p:txBody>
          <a:bodyPr/>
          <a:lstStyle>
            <a:lvl1pPr>
              <a:defRPr sz="1898">
                <a:latin typeface="Arial" panose="020B0604020202020204" pitchFamily="34" charset="0"/>
                <a:cs typeface="Arial" panose="020B0604020202020204" pitchFamily="34" charset="0"/>
              </a:defRPr>
            </a:lvl1pPr>
          </a:lstStyle>
          <a:p>
            <a:r>
              <a:rPr lang="en-US" dirty="0"/>
              <a:t>Click to edit Master title style</a:t>
            </a:r>
            <a:endParaRPr lang="en-GB" dirty="0"/>
          </a:p>
        </p:txBody>
      </p:sp>
      <p:pic>
        <p:nvPicPr>
          <p:cNvPr id="6" name="Picture 5">
            <a:extLst>
              <a:ext uri="{FF2B5EF4-FFF2-40B4-BE49-F238E27FC236}">
                <a16:creationId xmlns:a16="http://schemas.microsoft.com/office/drawing/2014/main" id="{F645E500-E4D1-47B6-8A49-38CF5EF7DA9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14940" y="157773"/>
            <a:ext cx="965609" cy="408274"/>
          </a:xfrm>
          <a:prstGeom prst="rect">
            <a:avLst/>
          </a:prstGeom>
        </p:spPr>
      </p:pic>
    </p:spTree>
    <p:extLst>
      <p:ext uri="{BB962C8B-B14F-4D97-AF65-F5344CB8AC3E}">
        <p14:creationId xmlns:p14="http://schemas.microsoft.com/office/powerpoint/2010/main" val="2181323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4" name="Rectangle 3"/>
          <p:cNvSpPr/>
          <p:nvPr userDrawn="1"/>
        </p:nvSpPr>
        <p:spPr>
          <a:xfrm>
            <a:off x="0" y="-2194"/>
            <a:ext cx="9144000" cy="5145694"/>
          </a:xfrm>
          <a:prstGeom prst="rect">
            <a:avLst/>
          </a:prstGeom>
          <a:solidFill>
            <a:srgbClr val="EF68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371"/>
          </a:p>
        </p:txBody>
      </p:sp>
      <p:sp>
        <p:nvSpPr>
          <p:cNvPr id="6" name="Title 1"/>
          <p:cNvSpPr>
            <a:spLocks noGrp="1"/>
          </p:cNvSpPr>
          <p:nvPr>
            <p:ph type="ctrTitle" hasCustomPrompt="1"/>
          </p:nvPr>
        </p:nvSpPr>
        <p:spPr>
          <a:xfrm>
            <a:off x="372753" y="1560912"/>
            <a:ext cx="8394719" cy="2453558"/>
          </a:xfrm>
          <a:prstGeom prst="rect">
            <a:avLst/>
          </a:prstGeom>
        </p:spPr>
        <p:txBody>
          <a:bodyPr/>
          <a:lstStyle>
            <a:lvl1pPr algn="ctr">
              <a:lnSpc>
                <a:spcPts val="2636"/>
              </a:lnSpc>
              <a:defRPr lang="en-GB" dirty="0">
                <a:solidFill>
                  <a:schemeClr val="bg1"/>
                </a:solidFill>
              </a:defRPr>
            </a:lvl1pPr>
          </a:lstStyle>
          <a:p>
            <a:br>
              <a:rPr lang="en-GB" dirty="0"/>
            </a:br>
            <a:br>
              <a:rPr lang="en-GB" dirty="0"/>
            </a:br>
            <a:br>
              <a:rPr lang="en-GB" dirty="0"/>
            </a:br>
            <a:endParaRPr lang="en-GB" dirty="0"/>
          </a:p>
        </p:txBody>
      </p:sp>
    </p:spTree>
    <p:extLst>
      <p:ext uri="{BB962C8B-B14F-4D97-AF65-F5344CB8AC3E}">
        <p14:creationId xmlns:p14="http://schemas.microsoft.com/office/powerpoint/2010/main" val="2820158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1.png"/><Relationship Id="rId5" Type="http://schemas.openxmlformats.org/officeDocument/2006/relationships/image" Target="../media/image3.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3373409"/>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48" r:id="rId3"/>
    <p:sldLayoutId id="2147483693" r:id="rId4"/>
    <p:sldLayoutId id="2147483694" r:id="rId5"/>
    <p:sldLayoutId id="2147483653" r:id="rId6"/>
    <p:sldLayoutId id="2147483700"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EDADA9AC-09FD-7C48-9CDC-8BC3FBDEF118}"/>
              </a:ext>
            </a:extLst>
          </p:cNvPr>
          <p:cNvSpPr/>
          <p:nvPr userDrawn="1"/>
        </p:nvSpPr>
        <p:spPr>
          <a:xfrm>
            <a:off x="0" y="-1"/>
            <a:ext cx="9144000" cy="4337103"/>
          </a:xfrm>
          <a:prstGeom prst="rect">
            <a:avLst/>
          </a:prstGeom>
          <a:solidFill>
            <a:srgbClr val="EA530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4C279D9C-41B5-407B-BB25-D4AD402308AC}"/>
              </a:ext>
            </a:extLst>
          </p:cNvPr>
          <p:cNvSpPr/>
          <p:nvPr userDrawn="1"/>
        </p:nvSpPr>
        <p:spPr>
          <a:xfrm rot="12190506">
            <a:off x="-1922246" y="-297074"/>
            <a:ext cx="5269241" cy="5393421"/>
          </a:xfrm>
          <a:prstGeom prst="chord">
            <a:avLst>
              <a:gd name="adj1" fmla="val 2776418"/>
              <a:gd name="adj2" fmla="val 16002289"/>
            </a:avLst>
          </a:prstGeom>
          <a:solidFill>
            <a:schemeClr val="bg1">
              <a:alpha val="3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38" dirty="0"/>
          </a:p>
        </p:txBody>
      </p:sp>
      <p:sp>
        <p:nvSpPr>
          <p:cNvPr id="12" name="TextBox 11">
            <a:extLst>
              <a:ext uri="{FF2B5EF4-FFF2-40B4-BE49-F238E27FC236}">
                <a16:creationId xmlns:a16="http://schemas.microsoft.com/office/drawing/2014/main" id="{D3932AFB-98BB-47E6-A66A-42A8B2216A6E}"/>
              </a:ext>
            </a:extLst>
          </p:cNvPr>
          <p:cNvSpPr txBox="1"/>
          <p:nvPr userDrawn="1"/>
        </p:nvSpPr>
        <p:spPr>
          <a:xfrm>
            <a:off x="5547394" y="500445"/>
            <a:ext cx="3548481" cy="611578"/>
          </a:xfrm>
          <a:prstGeom prst="rect">
            <a:avLst/>
          </a:prstGeom>
          <a:noFill/>
        </p:spPr>
        <p:txBody>
          <a:bodyPr wrap="square" rtlCol="0">
            <a:spAutoFit/>
          </a:bodyPr>
          <a:lstStyle/>
          <a:p>
            <a:r>
              <a:rPr lang="en-GB" sz="1687" b="1" dirty="0">
                <a:solidFill>
                  <a:schemeClr val="bg1"/>
                </a:solidFill>
                <a:latin typeface="Arial" panose="020B0604020202020204" pitchFamily="34" charset="0"/>
                <a:cs typeface="Arial" panose="020B0604020202020204" pitchFamily="34" charset="0"/>
              </a:rPr>
              <a:t>Transformation by Innovation </a:t>
            </a:r>
          </a:p>
          <a:p>
            <a:r>
              <a:rPr lang="en-GB" sz="1687" b="1" dirty="0">
                <a:solidFill>
                  <a:schemeClr val="bg1"/>
                </a:solidFill>
                <a:latin typeface="Arial" panose="020B0604020202020204" pitchFamily="34" charset="0"/>
                <a:cs typeface="Arial" panose="020B0604020202020204" pitchFamily="34" charset="0"/>
              </a:rPr>
              <a:t>in Distance Education</a:t>
            </a:r>
          </a:p>
        </p:txBody>
      </p:sp>
      <p:pic>
        <p:nvPicPr>
          <p:cNvPr id="13" name="Picture 12">
            <a:extLst>
              <a:ext uri="{FF2B5EF4-FFF2-40B4-BE49-F238E27FC236}">
                <a16:creationId xmlns:a16="http://schemas.microsoft.com/office/drawing/2014/main" id="{53C559C2-8C6E-45A5-9148-D5B12B0EEC22}"/>
              </a:ext>
            </a:extLst>
          </p:cNvPr>
          <p:cNvPicPr>
            <a:picLocks noChangeAspect="1"/>
          </p:cNvPicPr>
          <p:nvPr userDrawn="1"/>
        </p:nvPicPr>
        <p:blipFill rotWithShape="1">
          <a:blip r:embed="rId5">
            <a:extLst>
              <a:ext uri="{28A0092B-C50C-407E-A947-70E740481C1C}">
                <a14:useLocalDpi xmlns:a14="http://schemas.microsoft.com/office/drawing/2010/main" val="0"/>
              </a:ext>
            </a:extLst>
          </a:blip>
          <a:srcRect t="-3432" b="-4056"/>
          <a:stretch/>
        </p:blipFill>
        <p:spPr>
          <a:xfrm>
            <a:off x="-135082" y="-174654"/>
            <a:ext cx="2955352" cy="5398839"/>
          </a:xfrm>
          <a:prstGeom prst="rect">
            <a:avLst/>
          </a:prstGeom>
        </p:spPr>
      </p:pic>
      <p:sp>
        <p:nvSpPr>
          <p:cNvPr id="16" name="TextBox 15">
            <a:extLst>
              <a:ext uri="{FF2B5EF4-FFF2-40B4-BE49-F238E27FC236}">
                <a16:creationId xmlns:a16="http://schemas.microsoft.com/office/drawing/2014/main" id="{9D980B62-A8DC-41B1-BFA4-DF6E668D2134}"/>
              </a:ext>
            </a:extLst>
          </p:cNvPr>
          <p:cNvSpPr txBox="1"/>
          <p:nvPr userDrawn="1"/>
        </p:nvSpPr>
        <p:spPr>
          <a:xfrm>
            <a:off x="3701210" y="3219089"/>
            <a:ext cx="4657151" cy="424854"/>
          </a:xfrm>
          <a:prstGeom prst="rect">
            <a:avLst/>
          </a:prstGeom>
        </p:spPr>
        <p:txBody>
          <a:bodyPr vert="horz" wrap="square" lIns="0" tIns="0" rIns="0" bIns="0" rtlCol="0">
            <a:noAutofit/>
          </a:bodyPr>
          <a:lstStyle/>
          <a:p>
            <a:pPr marL="0" indent="0">
              <a:buNone/>
            </a:pPr>
            <a:endParaRPr lang="en-GB" sz="1055" dirty="0">
              <a:solidFill>
                <a:schemeClr val="bg1"/>
              </a:solidFill>
            </a:endParaRPr>
          </a:p>
        </p:txBody>
      </p:sp>
      <p:pic>
        <p:nvPicPr>
          <p:cNvPr id="21" name="Content Placeholder 7" descr="Logo&#10;&#10;Description automatically generated">
            <a:extLst>
              <a:ext uri="{FF2B5EF4-FFF2-40B4-BE49-F238E27FC236}">
                <a16:creationId xmlns:a16="http://schemas.microsoft.com/office/drawing/2014/main" id="{AF325590-A6D4-9741-870B-736FC1574C76}"/>
              </a:ext>
            </a:extLst>
          </p:cNvPr>
          <p:cNvPicPr>
            <a:picLocks noChangeAspect="1"/>
          </p:cNvPicPr>
          <p:nvPr userDrawn="1"/>
        </p:nvPicPr>
        <p:blipFill>
          <a:blip r:embed="rId6"/>
          <a:stretch>
            <a:fillRect/>
          </a:stretch>
        </p:blipFill>
        <p:spPr>
          <a:xfrm>
            <a:off x="3674633" y="443585"/>
            <a:ext cx="1718054" cy="725299"/>
          </a:xfrm>
          <a:prstGeom prst="rect">
            <a:avLst/>
          </a:prstGeom>
        </p:spPr>
      </p:pic>
      <p:pic>
        <p:nvPicPr>
          <p:cNvPr id="3" name="Picture 2">
            <a:extLst>
              <a:ext uri="{FF2B5EF4-FFF2-40B4-BE49-F238E27FC236}">
                <a16:creationId xmlns:a16="http://schemas.microsoft.com/office/drawing/2014/main" id="{1EF659DC-9D8F-B740-94AA-02A6A02D1E51}"/>
              </a:ext>
            </a:extLst>
          </p:cNvPr>
          <p:cNvPicPr>
            <a:picLocks noChangeAspect="1"/>
          </p:cNvPicPr>
          <p:nvPr userDrawn="1"/>
        </p:nvPicPr>
        <p:blipFill>
          <a:blip r:embed="rId7"/>
          <a:stretch>
            <a:fillRect/>
          </a:stretch>
        </p:blipFill>
        <p:spPr>
          <a:xfrm>
            <a:off x="2259239" y="4395922"/>
            <a:ext cx="6836636" cy="691916"/>
          </a:xfrm>
          <a:prstGeom prst="rect">
            <a:avLst/>
          </a:prstGeom>
        </p:spPr>
      </p:pic>
    </p:spTree>
    <p:extLst>
      <p:ext uri="{BB962C8B-B14F-4D97-AF65-F5344CB8AC3E}">
        <p14:creationId xmlns:p14="http://schemas.microsoft.com/office/powerpoint/2010/main" val="333595626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Lst>
  <p:hf hdr="0" ftr="0" dt="0"/>
  <p:txStyles>
    <p:titleStyle>
      <a:lvl1pPr algn="l" defTabSz="342809" rtl="0" eaLnBrk="1" latinLnBrk="0" hangingPunct="1">
        <a:lnSpc>
          <a:spcPts val="2741"/>
        </a:lnSpc>
        <a:spcBef>
          <a:spcPts val="0"/>
        </a:spcBef>
        <a:buNone/>
        <a:defRPr sz="2372" b="1" kern="1200">
          <a:solidFill>
            <a:schemeClr val="tx1"/>
          </a:solidFill>
          <a:latin typeface="+mj-lt"/>
          <a:ea typeface="+mj-ea"/>
          <a:cs typeface="+mj-cs"/>
        </a:defRPr>
      </a:lvl1pPr>
    </p:titleStyle>
    <p:bodyStyle>
      <a:lvl1pPr marL="138924" indent="-138924" algn="l" defTabSz="342809" rtl="0" eaLnBrk="1" latinLnBrk="0" hangingPunct="1">
        <a:lnSpc>
          <a:spcPts val="1371"/>
        </a:lnSpc>
        <a:spcBef>
          <a:spcPts val="580"/>
        </a:spcBef>
        <a:spcAft>
          <a:spcPts val="422"/>
        </a:spcAft>
        <a:buClr>
          <a:schemeClr val="accent3"/>
        </a:buClr>
        <a:buSzPct val="90000"/>
        <a:buFont typeface="Lucida Grande"/>
        <a:buChar char="●"/>
        <a:defRPr sz="1265" kern="1200">
          <a:solidFill>
            <a:schemeClr val="tx1"/>
          </a:solidFill>
          <a:latin typeface="+mn-lt"/>
          <a:ea typeface="+mn-ea"/>
          <a:cs typeface="+mn-cs"/>
        </a:defRPr>
      </a:lvl1pPr>
      <a:lvl2pPr marL="292075" indent="-117165" algn="l" defTabSz="342809" rtl="0" eaLnBrk="1" latinLnBrk="0" hangingPunct="1">
        <a:lnSpc>
          <a:spcPts val="1371"/>
        </a:lnSpc>
        <a:spcBef>
          <a:spcPts val="0"/>
        </a:spcBef>
        <a:buClr>
          <a:schemeClr val="accent3"/>
        </a:buClr>
        <a:buSzPct val="90000"/>
        <a:buFont typeface="Lucida Grande"/>
        <a:buChar char="●"/>
        <a:defRPr sz="949" kern="1200">
          <a:solidFill>
            <a:schemeClr val="tx1"/>
          </a:solidFill>
          <a:latin typeface="+mn-lt"/>
          <a:ea typeface="+mn-ea"/>
          <a:cs typeface="+mn-cs"/>
        </a:defRPr>
      </a:lvl2pPr>
      <a:lvl3pPr marL="180768" indent="-180768" algn="l" defTabSz="342809" rtl="0" eaLnBrk="1" latinLnBrk="0" hangingPunct="1">
        <a:lnSpc>
          <a:spcPts val="1371"/>
        </a:lnSpc>
        <a:spcBef>
          <a:spcPts val="1002"/>
        </a:spcBef>
        <a:buClr>
          <a:schemeClr val="accent3"/>
        </a:buClr>
        <a:buSzPct val="90000"/>
        <a:buFont typeface="Lucida Grande"/>
        <a:buChar char="●"/>
        <a:defRPr sz="1265" kern="1200">
          <a:solidFill>
            <a:schemeClr val="tx1"/>
          </a:solidFill>
          <a:latin typeface="+mn-lt"/>
          <a:ea typeface="+mn-ea"/>
          <a:cs typeface="+mn-cs"/>
        </a:defRPr>
      </a:lvl3pPr>
      <a:lvl4pPr marL="0" indent="0" algn="l" defTabSz="342809" rtl="0" eaLnBrk="1" latinLnBrk="0" hangingPunct="1">
        <a:lnSpc>
          <a:spcPts val="1371"/>
        </a:lnSpc>
        <a:spcBef>
          <a:spcPts val="0"/>
        </a:spcBef>
        <a:buClr>
          <a:schemeClr val="accent3"/>
        </a:buClr>
        <a:buFont typeface="Lucida Grande"/>
        <a:buNone/>
        <a:defRPr sz="949" kern="1200">
          <a:solidFill>
            <a:schemeClr val="tx1"/>
          </a:solidFill>
          <a:latin typeface="+mn-lt"/>
          <a:ea typeface="+mn-ea"/>
          <a:cs typeface="+mn-cs"/>
        </a:defRPr>
      </a:lvl4pPr>
      <a:lvl5pPr marL="0" indent="0" algn="l" defTabSz="342809" rtl="0" eaLnBrk="1" latinLnBrk="0" hangingPunct="1">
        <a:lnSpc>
          <a:spcPts val="1371"/>
        </a:lnSpc>
        <a:spcBef>
          <a:spcPts val="0"/>
        </a:spcBef>
        <a:buClr>
          <a:schemeClr val="accent3"/>
        </a:buClr>
        <a:buFont typeface="Lucida Grande"/>
        <a:buNone/>
        <a:defRPr sz="949" kern="1200">
          <a:solidFill>
            <a:schemeClr val="tx1"/>
          </a:solidFill>
          <a:latin typeface="+mn-lt"/>
          <a:ea typeface="+mn-ea"/>
          <a:cs typeface="+mn-cs"/>
        </a:defRPr>
      </a:lvl5pPr>
      <a:lvl6pPr marL="1885450" indent="-171405" algn="l" defTabSz="342809" rtl="0" eaLnBrk="1" latinLnBrk="0" hangingPunct="1">
        <a:spcBef>
          <a:spcPct val="20000"/>
        </a:spcBef>
        <a:buFont typeface="Arial"/>
        <a:buChar char="•"/>
        <a:defRPr sz="1476" kern="1200">
          <a:solidFill>
            <a:schemeClr val="tx1"/>
          </a:solidFill>
          <a:latin typeface="+mn-lt"/>
          <a:ea typeface="+mn-ea"/>
          <a:cs typeface="+mn-cs"/>
        </a:defRPr>
      </a:lvl6pPr>
      <a:lvl7pPr marL="2228258" indent="-171405" algn="l" defTabSz="342809" rtl="0" eaLnBrk="1" latinLnBrk="0" hangingPunct="1">
        <a:spcBef>
          <a:spcPct val="20000"/>
        </a:spcBef>
        <a:buFont typeface="Arial"/>
        <a:buChar char="•"/>
        <a:defRPr sz="1476" kern="1200">
          <a:solidFill>
            <a:schemeClr val="tx1"/>
          </a:solidFill>
          <a:latin typeface="+mn-lt"/>
          <a:ea typeface="+mn-ea"/>
          <a:cs typeface="+mn-cs"/>
        </a:defRPr>
      </a:lvl7pPr>
      <a:lvl8pPr marL="2571068" indent="-171405" algn="l" defTabSz="342809" rtl="0" eaLnBrk="1" latinLnBrk="0" hangingPunct="1">
        <a:spcBef>
          <a:spcPct val="20000"/>
        </a:spcBef>
        <a:buFont typeface="Arial"/>
        <a:buChar char="•"/>
        <a:defRPr sz="1476" kern="1200">
          <a:solidFill>
            <a:schemeClr val="tx1"/>
          </a:solidFill>
          <a:latin typeface="+mn-lt"/>
          <a:ea typeface="+mn-ea"/>
          <a:cs typeface="+mn-cs"/>
        </a:defRPr>
      </a:lvl8pPr>
      <a:lvl9pPr marL="2913877" indent="-171405" algn="l" defTabSz="342809" rtl="0" eaLnBrk="1" latinLnBrk="0" hangingPunct="1">
        <a:spcBef>
          <a:spcPct val="20000"/>
        </a:spcBef>
        <a:buFont typeface="Arial"/>
        <a:buChar char="•"/>
        <a:defRPr sz="1476" kern="1200">
          <a:solidFill>
            <a:schemeClr val="tx1"/>
          </a:solidFill>
          <a:latin typeface="+mn-lt"/>
          <a:ea typeface="+mn-ea"/>
          <a:cs typeface="+mn-cs"/>
        </a:defRPr>
      </a:lvl9pPr>
    </p:bodyStyle>
    <p:otherStyle>
      <a:defPPr>
        <a:defRPr lang="en-US"/>
      </a:defPPr>
      <a:lvl1pPr marL="0" algn="l" defTabSz="342809" rtl="0" eaLnBrk="1" latinLnBrk="0" hangingPunct="1">
        <a:defRPr sz="1371" kern="1200">
          <a:solidFill>
            <a:schemeClr val="tx1"/>
          </a:solidFill>
          <a:latin typeface="+mn-lt"/>
          <a:ea typeface="+mn-ea"/>
          <a:cs typeface="+mn-cs"/>
        </a:defRPr>
      </a:lvl1pPr>
      <a:lvl2pPr marL="342809" algn="l" defTabSz="342809" rtl="0" eaLnBrk="1" latinLnBrk="0" hangingPunct="1">
        <a:defRPr sz="1371" kern="1200">
          <a:solidFill>
            <a:schemeClr val="tx1"/>
          </a:solidFill>
          <a:latin typeface="+mn-lt"/>
          <a:ea typeface="+mn-ea"/>
          <a:cs typeface="+mn-cs"/>
        </a:defRPr>
      </a:lvl2pPr>
      <a:lvl3pPr marL="685618" algn="l" defTabSz="342809" rtl="0" eaLnBrk="1" latinLnBrk="0" hangingPunct="1">
        <a:defRPr sz="1371" kern="1200">
          <a:solidFill>
            <a:schemeClr val="tx1"/>
          </a:solidFill>
          <a:latin typeface="+mn-lt"/>
          <a:ea typeface="+mn-ea"/>
          <a:cs typeface="+mn-cs"/>
        </a:defRPr>
      </a:lvl3pPr>
      <a:lvl4pPr marL="1028427" algn="l" defTabSz="342809" rtl="0" eaLnBrk="1" latinLnBrk="0" hangingPunct="1">
        <a:defRPr sz="1371" kern="1200">
          <a:solidFill>
            <a:schemeClr val="tx1"/>
          </a:solidFill>
          <a:latin typeface="+mn-lt"/>
          <a:ea typeface="+mn-ea"/>
          <a:cs typeface="+mn-cs"/>
        </a:defRPr>
      </a:lvl4pPr>
      <a:lvl5pPr marL="1371236" algn="l" defTabSz="342809" rtl="0" eaLnBrk="1" latinLnBrk="0" hangingPunct="1">
        <a:defRPr sz="1371" kern="1200">
          <a:solidFill>
            <a:schemeClr val="tx1"/>
          </a:solidFill>
          <a:latin typeface="+mn-lt"/>
          <a:ea typeface="+mn-ea"/>
          <a:cs typeface="+mn-cs"/>
        </a:defRPr>
      </a:lvl5pPr>
      <a:lvl6pPr marL="1714046" algn="l" defTabSz="342809" rtl="0" eaLnBrk="1" latinLnBrk="0" hangingPunct="1">
        <a:defRPr sz="1371" kern="1200">
          <a:solidFill>
            <a:schemeClr val="tx1"/>
          </a:solidFill>
          <a:latin typeface="+mn-lt"/>
          <a:ea typeface="+mn-ea"/>
          <a:cs typeface="+mn-cs"/>
        </a:defRPr>
      </a:lvl6pPr>
      <a:lvl7pPr marL="2056854" algn="l" defTabSz="342809" rtl="0" eaLnBrk="1" latinLnBrk="0" hangingPunct="1">
        <a:defRPr sz="1371" kern="1200">
          <a:solidFill>
            <a:schemeClr val="tx1"/>
          </a:solidFill>
          <a:latin typeface="+mn-lt"/>
          <a:ea typeface="+mn-ea"/>
          <a:cs typeface="+mn-cs"/>
        </a:defRPr>
      </a:lvl7pPr>
      <a:lvl8pPr marL="2399663" algn="l" defTabSz="342809" rtl="0" eaLnBrk="1" latinLnBrk="0" hangingPunct="1">
        <a:defRPr sz="1371" kern="1200">
          <a:solidFill>
            <a:schemeClr val="tx1"/>
          </a:solidFill>
          <a:latin typeface="+mn-lt"/>
          <a:ea typeface="+mn-ea"/>
          <a:cs typeface="+mn-cs"/>
        </a:defRPr>
      </a:lvl8pPr>
      <a:lvl9pPr marL="2742472" algn="l" defTabSz="342809" rtl="0" eaLnBrk="1" latinLnBrk="0" hangingPunct="1">
        <a:defRPr sz="137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2.safelinks.protection.outlook.com/?url=http%3A%2F%2Fwww.spheir.org.uk%2F&amp;data=04%7C01%7Cm-al-mossallami%40dfid.gov.uk%7Ca2cc67f1fb864ea0b2b708d8ff1eb7df%7Ccdf709af1a184c74bd936d14a64d73b3%7C0%7C0%7C637539854685157620%7CUnknown%7CTWFpbGZsb3d8eyJWIjoiMC4wLjAwMDAiLCJQIjoiV2luMzIiLCJBTiI6Ik1haWwiLCJXVCI6Mn0%3D%7C1000&amp;sdata=F%2BSxYfjNYBkAHmmPrPY1E3CG09rgoTCEgxr3vu9Jrvo%3D&amp;reserved=0" TargetMode="External"/><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alt.ac.uk/certified-membership/cmalt-and-other-frameworks" TargetMode="External"/><Relationship Id="rId7" Type="http://schemas.openxmlformats.org/officeDocument/2006/relationships/hyperlink" Target="https://www.dqinstitute.org/dq-framework/"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www.open.ac.uk/libraryservices/subsites/dilframework/view_all" TargetMode="External"/><Relationship Id="rId5" Type="http://schemas.openxmlformats.org/officeDocument/2006/relationships/hyperlink" Target="https://www.heacademy.ac.uk/system/files/downloads/uk_professional_standards_framework.pdf" TargetMode="External"/><Relationship Id="rId4" Type="http://schemas.openxmlformats.org/officeDocument/2006/relationships/hyperlink" Target="https://www.lextutor.ca/myanmar/TCSF_v2.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872186B-9D18-1947-AF81-A057AE538664}"/>
              </a:ext>
            </a:extLst>
          </p:cNvPr>
          <p:cNvSpPr txBox="1"/>
          <p:nvPr/>
        </p:nvSpPr>
        <p:spPr>
          <a:xfrm flipH="1">
            <a:off x="3750513" y="3037754"/>
            <a:ext cx="4592861" cy="298173"/>
          </a:xfrm>
          <a:prstGeom prst="rect">
            <a:avLst/>
          </a:prstGeom>
        </p:spPr>
        <p:txBody>
          <a:bodyPr vert="horz" wrap="none" lIns="0" tIns="0" rIns="0" bIns="0" rtlCol="0">
            <a:noAutofit/>
          </a:bodyPr>
          <a:lstStyle/>
          <a:p>
            <a:r>
              <a:rPr lang="en-US" sz="1600" dirty="0">
                <a:solidFill>
                  <a:schemeClr val="bg1"/>
                </a:solidFill>
              </a:rPr>
              <a:t>TIDE Residential School</a:t>
            </a:r>
          </a:p>
          <a:p>
            <a:r>
              <a:rPr lang="en-US" sz="1600" dirty="0">
                <a:solidFill>
                  <a:schemeClr val="bg1"/>
                </a:solidFill>
              </a:rPr>
              <a:t>November 2019 </a:t>
            </a:r>
          </a:p>
        </p:txBody>
      </p:sp>
      <p:sp>
        <p:nvSpPr>
          <p:cNvPr id="6" name="Title 5">
            <a:extLst>
              <a:ext uri="{FF2B5EF4-FFF2-40B4-BE49-F238E27FC236}">
                <a16:creationId xmlns:a16="http://schemas.microsoft.com/office/drawing/2014/main" id="{D98CA6AC-AF6D-ED4D-A561-6ED549640C49}"/>
              </a:ext>
            </a:extLst>
          </p:cNvPr>
          <p:cNvSpPr>
            <a:spLocks noGrp="1"/>
          </p:cNvSpPr>
          <p:nvPr>
            <p:ph type="title" idx="4294967295"/>
          </p:nvPr>
        </p:nvSpPr>
        <p:spPr>
          <a:xfrm>
            <a:off x="3650952" y="1183303"/>
            <a:ext cx="6579943" cy="548051"/>
          </a:xfrm>
          <a:prstGeom prst="rect">
            <a:avLst/>
          </a:prstGeom>
        </p:spPr>
        <p:txBody>
          <a:bodyPr/>
          <a:lstStyle/>
          <a:p>
            <a:pPr>
              <a:lnSpc>
                <a:spcPct val="100000"/>
              </a:lnSpc>
            </a:pPr>
            <a:r>
              <a:rPr lang="en-US" sz="4000" dirty="0">
                <a:solidFill>
                  <a:schemeClr val="bg1"/>
                </a:solidFill>
              </a:rPr>
              <a:t>Thinking about </a:t>
            </a:r>
            <a:br>
              <a:rPr lang="en-US" sz="4000" dirty="0">
                <a:solidFill>
                  <a:schemeClr val="bg1"/>
                </a:solidFill>
              </a:rPr>
            </a:br>
            <a:r>
              <a:rPr lang="en-US" sz="4000" dirty="0">
                <a:solidFill>
                  <a:schemeClr val="bg1"/>
                </a:solidFill>
              </a:rPr>
              <a:t>Professional </a:t>
            </a:r>
            <a:br>
              <a:rPr lang="en-US" sz="4000" dirty="0">
                <a:solidFill>
                  <a:schemeClr val="bg1"/>
                </a:solidFill>
              </a:rPr>
            </a:br>
            <a:r>
              <a:rPr lang="en-US" sz="4000" dirty="0">
                <a:solidFill>
                  <a:schemeClr val="bg1"/>
                </a:solidFill>
              </a:rPr>
              <a:t>Development</a:t>
            </a:r>
            <a:endParaRPr lang="en-US" sz="3600" dirty="0">
              <a:solidFill>
                <a:schemeClr val="bg1"/>
              </a:solidFill>
            </a:endParaRPr>
          </a:p>
        </p:txBody>
      </p:sp>
      <p:sp>
        <p:nvSpPr>
          <p:cNvPr id="2" name="Rectangle 1">
            <a:extLst>
              <a:ext uri="{FF2B5EF4-FFF2-40B4-BE49-F238E27FC236}">
                <a16:creationId xmlns:a16="http://schemas.microsoft.com/office/drawing/2014/main" id="{091B274E-D604-3240-A618-B29F15A3F9F6}"/>
              </a:ext>
            </a:extLst>
          </p:cNvPr>
          <p:cNvSpPr/>
          <p:nvPr/>
        </p:nvSpPr>
        <p:spPr>
          <a:xfrm>
            <a:off x="3650952" y="3572247"/>
            <a:ext cx="5220486" cy="630942"/>
          </a:xfrm>
          <a:prstGeom prst="rect">
            <a:avLst/>
          </a:prstGeom>
        </p:spPr>
        <p:txBody>
          <a:bodyPr wrap="square">
            <a:spAutoFit/>
          </a:bodyPr>
          <a:lstStyle/>
          <a:p>
            <a:r>
              <a:rPr lang="en-GB" sz="700" dirty="0">
                <a:solidFill>
                  <a:schemeClr val="bg1"/>
                </a:solidFill>
                <a:latin typeface="Arial" panose="020B0604020202020204" pitchFamily="34" charset="0"/>
                <a:cs typeface="Arial" panose="020B0604020202020204" pitchFamily="34" charset="0"/>
              </a:rPr>
              <a:t>The Transformation by Innovation in Distance Education (TIDE) project is enhancing distance learning in Myanmar by building the capacity of Higher Education staff and students, enhancing programmes of study, and strengthening systems that support Higher Educational Institutions in Myanmar. TIDE is part of the UK-Aid-funded Strategic Partnerships for Higher Education Innovation and Reform (SPHEIR) programme(</a:t>
            </a:r>
            <a:r>
              <a:rPr lang="en-GB" sz="700" u="sng" dirty="0">
                <a:solidFill>
                  <a:schemeClr val="bg1"/>
                </a:solidFill>
                <a:latin typeface="Arial" panose="020B0604020202020204" pitchFamily="34" charset="0"/>
                <a:cs typeface="Arial" panose="020B0604020202020204" pitchFamily="34" charset="0"/>
                <a:hlinkClick r:id="rId3" tooltip="https://eur02.safelinks.protection.outlook.com/?url=http%3A%2F%2Fwww.spheir.org.uk%2F&amp;data=04%7C01%7Cm-al-mossallami%40dfid.gov.uk%7Ca2cc67f1fb864ea0b2b708d8ff1eb7df%7Ccdf709af1a184c74bd936d14a64d73b3%7C0%7C0%7C637539854685157620%7CUnknown%7CTWFpbGZsb3d8eyJWIjoiMC4wLjAwMDAiLCJQIjoiV2luMzIiLCJBTiI6Ik1haWwiLCJXVCI6Mn0%3D%7C1000&amp;sdata=F%2BSxYfjNYBkAHmmPrPY1E3CG09rgoTCEgxr3vu9Jrvo%3D&amp;reserved=0">
                  <a:extLst>
                    <a:ext uri="{A12FA001-AC4F-418D-AE19-62706E023703}">
                      <ahyp:hlinkClr xmlns:ahyp="http://schemas.microsoft.com/office/drawing/2018/hyperlinkcolor" val="tx"/>
                    </a:ext>
                  </a:extLst>
                </a:hlinkClick>
              </a:rPr>
              <a:t>www.spheir.org.uk</a:t>
            </a:r>
            <a:r>
              <a:rPr lang="en-GB" sz="700" dirty="0">
                <a:solidFill>
                  <a:schemeClr val="bg1"/>
                </a:solidFill>
                <a:latin typeface="Arial" panose="020B0604020202020204" pitchFamily="34" charset="0"/>
                <a:cs typeface="Arial" panose="020B0604020202020204" pitchFamily="34" charset="0"/>
              </a:rPr>
              <a:t>). SPHEIR is managed on behalf of FCDO by a consortium led by the British Council that includes PwC and Universities UK International. The TIDE project will close in May 2021.</a:t>
            </a:r>
            <a:endParaRPr lang="en-US" sz="7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9711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10"/>
          <p:cNvSpPr txBox="1">
            <a:spLocks noGrp="1"/>
          </p:cNvSpPr>
          <p:nvPr>
            <p:ph type="body" idx="1"/>
          </p:nvPr>
        </p:nvSpPr>
        <p:spPr>
          <a:xfrm>
            <a:off x="628650" y="1453439"/>
            <a:ext cx="7886700" cy="3263504"/>
          </a:xfrm>
          <a:prstGeom prst="rect">
            <a:avLst/>
          </a:prstGeom>
          <a:noFill/>
          <a:ln>
            <a:noFill/>
          </a:ln>
        </p:spPr>
        <p:txBody>
          <a:bodyPr spcFirstLastPara="1" wrap="square" lIns="68569" tIns="34275" rIns="68569" bIns="34275" anchor="t" anchorCtr="0">
            <a:noAutofit/>
          </a:bodyPr>
          <a:lstStyle/>
          <a:p>
            <a:pPr marL="0" indent="0">
              <a:spcBef>
                <a:spcPts val="0"/>
              </a:spcBef>
              <a:buNone/>
            </a:pPr>
            <a:r>
              <a:rPr lang="en-GB" b="1"/>
              <a:t>V1</a:t>
            </a:r>
            <a:r>
              <a:rPr lang="en-GB"/>
              <a:t> Respect individual learners and diverse learning communities</a:t>
            </a:r>
            <a:endParaRPr/>
          </a:p>
          <a:p>
            <a:pPr marL="0" indent="0">
              <a:buNone/>
            </a:pPr>
            <a:r>
              <a:rPr lang="en-GB" b="1"/>
              <a:t>V2</a:t>
            </a:r>
            <a:r>
              <a:rPr lang="en-GB"/>
              <a:t> Promote participation in higher education and equality of opportunity for learners</a:t>
            </a:r>
            <a:endParaRPr/>
          </a:p>
          <a:p>
            <a:pPr marL="0" indent="0">
              <a:buNone/>
            </a:pPr>
            <a:r>
              <a:rPr lang="en-GB" b="1"/>
              <a:t>V3</a:t>
            </a:r>
            <a:r>
              <a:rPr lang="en-GB"/>
              <a:t> Use evidence-informed approaches and the outcomes from research, scholarship and continuing professional development</a:t>
            </a:r>
            <a:endParaRPr/>
          </a:p>
          <a:p>
            <a:pPr marL="0" indent="0">
              <a:buNone/>
            </a:pPr>
            <a:r>
              <a:rPr lang="en-GB" b="1"/>
              <a:t>V4</a:t>
            </a:r>
            <a:r>
              <a:rPr lang="en-GB"/>
              <a:t> Acknowledge the wider context in which higher education operates recognising the implications for professional practice</a:t>
            </a:r>
            <a:endParaRPr/>
          </a:p>
        </p:txBody>
      </p:sp>
      <p:sp>
        <p:nvSpPr>
          <p:cNvPr id="148" name="Google Shape;148;p10"/>
          <p:cNvSpPr txBox="1"/>
          <p:nvPr/>
        </p:nvSpPr>
        <p:spPr>
          <a:xfrm>
            <a:off x="628650" y="445169"/>
            <a:ext cx="6445919" cy="530884"/>
          </a:xfrm>
          <a:prstGeom prst="rect">
            <a:avLst/>
          </a:prstGeom>
          <a:noFill/>
          <a:ln>
            <a:noFill/>
          </a:ln>
        </p:spPr>
        <p:txBody>
          <a:bodyPr spcFirstLastPara="1" wrap="square" lIns="68569" tIns="34275" rIns="68569" bIns="34275" anchor="t" anchorCtr="0">
            <a:spAutoFit/>
          </a:bodyPr>
          <a:lstStyle/>
          <a:p>
            <a:r>
              <a:rPr lang="en-GB" sz="3000" b="1">
                <a:solidFill>
                  <a:schemeClr val="dk1"/>
                </a:solidFill>
                <a:latin typeface="Calibri"/>
                <a:ea typeface="Calibri"/>
                <a:cs typeface="Calibri"/>
                <a:sym typeface="Calibri"/>
              </a:rPr>
              <a:t>Professional Values</a:t>
            </a:r>
            <a:endParaRPr sz="1013"/>
          </a:p>
        </p:txBody>
      </p:sp>
    </p:spTree>
    <p:extLst>
      <p:ext uri="{BB962C8B-B14F-4D97-AF65-F5344CB8AC3E}">
        <p14:creationId xmlns:p14="http://schemas.microsoft.com/office/powerpoint/2010/main" val="1697060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1"/>
          <p:cNvSpPr txBox="1">
            <a:spLocks noGrp="1"/>
          </p:cNvSpPr>
          <p:nvPr>
            <p:ph type="body" idx="1"/>
          </p:nvPr>
        </p:nvSpPr>
        <p:spPr>
          <a:xfrm>
            <a:off x="628650" y="1183616"/>
            <a:ext cx="7886700" cy="3661955"/>
          </a:xfrm>
          <a:prstGeom prst="rect">
            <a:avLst/>
          </a:prstGeom>
          <a:noFill/>
          <a:ln>
            <a:noFill/>
          </a:ln>
        </p:spPr>
        <p:txBody>
          <a:bodyPr spcFirstLastPara="1" wrap="square" lIns="68569" tIns="34275" rIns="68569" bIns="34275" anchor="t" anchorCtr="0">
            <a:noAutofit/>
          </a:bodyPr>
          <a:lstStyle/>
          <a:p>
            <a:pPr marL="0" indent="0">
              <a:spcBef>
                <a:spcPts val="0"/>
              </a:spcBef>
              <a:buNone/>
            </a:pPr>
            <a:r>
              <a:rPr lang="en-GB" b="1"/>
              <a:t>Activity 2: </a:t>
            </a:r>
            <a:r>
              <a:rPr lang="en-GB"/>
              <a:t>(10 minutes)</a:t>
            </a:r>
            <a:endParaRPr/>
          </a:p>
          <a:p>
            <a:pPr marL="0" indent="0">
              <a:buNone/>
            </a:pPr>
            <a:r>
              <a:rPr lang="en-GB"/>
              <a:t>In your small groups briefly familiarise yourself with the UKPSF framework to gain an understanding of the different ways you could assess and gain recognition for your professional development.</a:t>
            </a:r>
            <a:endParaRPr/>
          </a:p>
          <a:p>
            <a:pPr marL="0" indent="0">
              <a:buNone/>
            </a:pPr>
            <a:endParaRPr/>
          </a:p>
          <a:p>
            <a:pPr marL="171450" indent="-171450"/>
            <a:r>
              <a:rPr lang="en-GB"/>
              <a:t>What did you find interesting, or is there anything that didn’t make sense?</a:t>
            </a:r>
            <a:endParaRPr/>
          </a:p>
          <a:p>
            <a:pPr marL="171450" indent="-38100">
              <a:buNone/>
            </a:pPr>
            <a:endParaRPr/>
          </a:p>
          <a:p>
            <a:pPr marL="171450" indent="-171450"/>
            <a:r>
              <a:rPr lang="en-GB"/>
              <a:t>Could this framework be useful in your work / professional practice?</a:t>
            </a:r>
            <a:endParaRPr/>
          </a:p>
        </p:txBody>
      </p:sp>
      <p:sp>
        <p:nvSpPr>
          <p:cNvPr id="155" name="Google Shape;155;p11"/>
          <p:cNvSpPr txBox="1"/>
          <p:nvPr/>
        </p:nvSpPr>
        <p:spPr>
          <a:xfrm>
            <a:off x="628650" y="445169"/>
            <a:ext cx="6445919" cy="530884"/>
          </a:xfrm>
          <a:prstGeom prst="rect">
            <a:avLst/>
          </a:prstGeom>
          <a:noFill/>
          <a:ln>
            <a:noFill/>
          </a:ln>
        </p:spPr>
        <p:txBody>
          <a:bodyPr spcFirstLastPara="1" wrap="square" lIns="68569" tIns="34275" rIns="68569" bIns="34275" anchor="t" anchorCtr="0">
            <a:spAutoFit/>
          </a:bodyPr>
          <a:lstStyle/>
          <a:p>
            <a:r>
              <a:rPr lang="en-GB" sz="3000" b="1">
                <a:solidFill>
                  <a:schemeClr val="dk1"/>
                </a:solidFill>
                <a:latin typeface="Calibri"/>
                <a:ea typeface="Calibri"/>
                <a:cs typeface="Calibri"/>
                <a:sym typeface="Calibri"/>
              </a:rPr>
              <a:t>Assessing professional development</a:t>
            </a:r>
            <a:endParaRPr sz="1013"/>
          </a:p>
        </p:txBody>
      </p:sp>
    </p:spTree>
    <p:extLst>
      <p:ext uri="{BB962C8B-B14F-4D97-AF65-F5344CB8AC3E}">
        <p14:creationId xmlns:p14="http://schemas.microsoft.com/office/powerpoint/2010/main" val="3453454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2"/>
          <p:cNvSpPr txBox="1">
            <a:spLocks noGrp="1"/>
          </p:cNvSpPr>
          <p:nvPr>
            <p:ph type="body" idx="1"/>
          </p:nvPr>
        </p:nvSpPr>
        <p:spPr>
          <a:xfrm>
            <a:off x="628650" y="1453439"/>
            <a:ext cx="7886700" cy="3263504"/>
          </a:xfrm>
          <a:prstGeom prst="rect">
            <a:avLst/>
          </a:prstGeom>
          <a:noFill/>
          <a:ln>
            <a:noFill/>
          </a:ln>
        </p:spPr>
        <p:txBody>
          <a:bodyPr spcFirstLastPara="1" wrap="square" lIns="68569" tIns="34275" rIns="68569" bIns="34275" anchor="t" anchorCtr="0">
            <a:noAutofit/>
          </a:bodyPr>
          <a:lstStyle/>
          <a:p>
            <a:pPr marL="0" indent="0">
              <a:spcBef>
                <a:spcPts val="0"/>
              </a:spcBef>
              <a:buNone/>
            </a:pPr>
            <a:r>
              <a:rPr lang="en-GB" b="1"/>
              <a:t>Activity 3: </a:t>
            </a:r>
            <a:r>
              <a:rPr lang="en-GB" u="sng"/>
              <a:t>(30 minutes)</a:t>
            </a:r>
            <a:endParaRPr/>
          </a:p>
          <a:p>
            <a:pPr marL="0" indent="0">
              <a:buSzPts val="2600"/>
              <a:buNone/>
            </a:pPr>
            <a:r>
              <a:rPr lang="en-GB" sz="1950"/>
              <a:t>Identify three activities within your work to support students that you would like to get even better at. For each of these activities:</a:t>
            </a:r>
            <a:endParaRPr/>
          </a:p>
          <a:p>
            <a:pPr marL="171450" indent="-171450">
              <a:buSzPts val="2400"/>
            </a:pPr>
            <a:r>
              <a:rPr lang="en-GB" sz="1800"/>
              <a:t>Explain what you want to learn.  Use the tags A1-V4 to relate this to the UKPSF.</a:t>
            </a:r>
            <a:endParaRPr/>
          </a:p>
          <a:p>
            <a:pPr marL="171450" indent="-171450">
              <a:buSzPts val="2400"/>
            </a:pPr>
            <a:r>
              <a:rPr lang="en-GB" sz="1800"/>
              <a:t>Suggest what you need to do to learn this.</a:t>
            </a:r>
            <a:endParaRPr/>
          </a:p>
          <a:p>
            <a:pPr marL="171450" indent="-171450">
              <a:buSzPts val="2400"/>
            </a:pPr>
            <a:r>
              <a:rPr lang="en-GB" sz="1800"/>
              <a:t>Suggest what resources or support you will need.  This could be from TIDE, from your own university, from colleagues or other sources, such as the internet.  </a:t>
            </a:r>
            <a:endParaRPr/>
          </a:p>
          <a:p>
            <a:pPr marL="171450" indent="-171450">
              <a:buSzPts val="2400"/>
            </a:pPr>
            <a:r>
              <a:rPr lang="en-GB" sz="1800"/>
              <a:t>Suggest how you expect your work practice will change as a result of this learning.</a:t>
            </a:r>
            <a:endParaRPr/>
          </a:p>
          <a:p>
            <a:pPr marL="171450" indent="-171450">
              <a:buSzPts val="2400"/>
            </a:pPr>
            <a:r>
              <a:rPr lang="en-GB" sz="1800"/>
              <a:t>Suggest some target dates for achieving this learning.</a:t>
            </a:r>
            <a:endParaRPr/>
          </a:p>
        </p:txBody>
      </p:sp>
      <p:sp>
        <p:nvSpPr>
          <p:cNvPr id="162" name="Google Shape;162;p12"/>
          <p:cNvSpPr txBox="1"/>
          <p:nvPr/>
        </p:nvSpPr>
        <p:spPr>
          <a:xfrm>
            <a:off x="628650" y="445169"/>
            <a:ext cx="6445919" cy="530884"/>
          </a:xfrm>
          <a:prstGeom prst="rect">
            <a:avLst/>
          </a:prstGeom>
          <a:noFill/>
          <a:ln>
            <a:noFill/>
          </a:ln>
        </p:spPr>
        <p:txBody>
          <a:bodyPr spcFirstLastPara="1" wrap="square" lIns="68569" tIns="34275" rIns="68569" bIns="34275" anchor="t" anchorCtr="0">
            <a:spAutoFit/>
          </a:bodyPr>
          <a:lstStyle/>
          <a:p>
            <a:r>
              <a:rPr lang="en-GB" sz="3000" b="1">
                <a:solidFill>
                  <a:schemeClr val="dk1"/>
                </a:solidFill>
                <a:latin typeface="Calibri"/>
                <a:ea typeface="Calibri"/>
                <a:cs typeface="Calibri"/>
                <a:sym typeface="Calibri"/>
              </a:rPr>
              <a:t>Your professional development plan</a:t>
            </a:r>
            <a:endParaRPr sz="1013"/>
          </a:p>
        </p:txBody>
      </p:sp>
    </p:spTree>
    <p:extLst>
      <p:ext uri="{BB962C8B-B14F-4D97-AF65-F5344CB8AC3E}">
        <p14:creationId xmlns:p14="http://schemas.microsoft.com/office/powerpoint/2010/main" val="2816653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body" idx="1"/>
          </p:nvPr>
        </p:nvSpPr>
        <p:spPr>
          <a:xfrm>
            <a:off x="628650" y="1369219"/>
            <a:ext cx="7886700" cy="3263504"/>
          </a:xfrm>
          <a:prstGeom prst="rect">
            <a:avLst/>
          </a:prstGeom>
          <a:noFill/>
          <a:ln>
            <a:noFill/>
          </a:ln>
        </p:spPr>
        <p:txBody>
          <a:bodyPr spcFirstLastPara="1" wrap="square" lIns="68569" tIns="34275" rIns="68569" bIns="34275" anchor="t" anchorCtr="0">
            <a:noAutofit/>
          </a:bodyPr>
          <a:lstStyle/>
          <a:p>
            <a:pPr marL="0" indent="0">
              <a:buSzPts val="7200"/>
              <a:buNone/>
            </a:pPr>
            <a:r>
              <a:rPr lang="en-GB" sz="4950" dirty="0"/>
              <a:t>Thinking about Professional Development </a:t>
            </a:r>
            <a:endParaRPr dirty="0"/>
          </a:p>
          <a:p>
            <a:pPr marL="0" indent="0">
              <a:buSzPts val="7200"/>
              <a:buNone/>
            </a:pPr>
            <a:endParaRPr sz="4950" dirty="0"/>
          </a:p>
          <a:p>
            <a:pPr marL="0" indent="0">
              <a:buSzPts val="7200"/>
              <a:buNone/>
            </a:pPr>
            <a:r>
              <a:rPr lang="en-GB" dirty="0"/>
              <a:t>November 2019 </a:t>
            </a:r>
            <a:endParaRPr dirty="0"/>
          </a:p>
        </p:txBody>
      </p:sp>
      <p:pic>
        <p:nvPicPr>
          <p:cNvPr id="91" name="Google Shape;91;p2">
            <a:hlinkClick r:id="rId3"/>
          </p:cNvPr>
          <p:cNvPicPr preferRelativeResize="0"/>
          <p:nvPr/>
        </p:nvPicPr>
        <p:blipFill rotWithShape="1">
          <a:blip r:embed="rId4">
            <a:alphaModFix/>
          </a:blip>
          <a:srcRect/>
          <a:stretch/>
        </p:blipFill>
        <p:spPr>
          <a:xfrm>
            <a:off x="160660" y="4632723"/>
            <a:ext cx="935981" cy="327478"/>
          </a:xfrm>
          <a:prstGeom prst="rect">
            <a:avLst/>
          </a:prstGeom>
          <a:noFill/>
          <a:ln>
            <a:noFill/>
          </a:ln>
        </p:spPr>
      </p:pic>
      <p:sp>
        <p:nvSpPr>
          <p:cNvPr id="92" name="Google Shape;92;p2"/>
          <p:cNvSpPr/>
          <p:nvPr/>
        </p:nvSpPr>
        <p:spPr>
          <a:xfrm>
            <a:off x="1159456" y="4795732"/>
            <a:ext cx="5597264" cy="164468"/>
          </a:xfrm>
          <a:prstGeom prst="rect">
            <a:avLst/>
          </a:prstGeom>
          <a:noFill/>
          <a:ln>
            <a:noFill/>
          </a:ln>
        </p:spPr>
        <p:txBody>
          <a:bodyPr spcFirstLastPara="1" wrap="square" lIns="25706" tIns="12844" rIns="25706" bIns="12844" anchor="t" anchorCtr="0">
            <a:noAutofit/>
          </a:bodyPr>
          <a:lstStyle/>
          <a:p>
            <a:pPr>
              <a:buClr>
                <a:srgbClr val="000000"/>
              </a:buClr>
              <a:buSzPts val="1200"/>
            </a:pPr>
            <a:r>
              <a:rPr lang="en-GB" sz="900">
                <a:solidFill>
                  <a:srgbClr val="000000"/>
                </a:solidFill>
                <a:latin typeface="Calibri"/>
                <a:ea typeface="Calibri"/>
                <a:cs typeface="Calibri"/>
                <a:sym typeface="Calibri"/>
              </a:rPr>
              <a:t>This work is licensed under the </a:t>
            </a:r>
            <a:r>
              <a:rPr lang="en-GB" sz="900" u="sng">
                <a:solidFill>
                  <a:schemeClr val="hlink"/>
                </a:solidFill>
                <a:latin typeface="Calibri"/>
                <a:ea typeface="Calibri"/>
                <a:cs typeface="Calibri"/>
                <a:sym typeface="Calibri"/>
                <a:hlinkClick r:id="rId3"/>
              </a:rPr>
              <a:t>Creative Commons Attribution 4.0 International License</a:t>
            </a:r>
            <a:r>
              <a:rPr lang="en-GB" sz="900">
                <a:solidFill>
                  <a:srgbClr val="000000"/>
                </a:solidFill>
                <a:latin typeface="Calibri"/>
                <a:ea typeface="Calibri"/>
                <a:cs typeface="Calibri"/>
                <a:sym typeface="Calibri"/>
              </a:rPr>
              <a:t> unless otherwise stated. </a:t>
            </a:r>
            <a:endParaRPr sz="9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651338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3"/>
          <p:cNvSpPr txBox="1">
            <a:spLocks noGrp="1"/>
          </p:cNvSpPr>
          <p:nvPr>
            <p:ph type="body" idx="1"/>
          </p:nvPr>
        </p:nvSpPr>
        <p:spPr>
          <a:xfrm>
            <a:off x="628650" y="1369219"/>
            <a:ext cx="7886700" cy="3263504"/>
          </a:xfrm>
          <a:prstGeom prst="rect">
            <a:avLst/>
          </a:prstGeom>
          <a:noFill/>
          <a:ln>
            <a:noFill/>
          </a:ln>
        </p:spPr>
        <p:txBody>
          <a:bodyPr spcFirstLastPara="1" wrap="square" lIns="68569" tIns="34275" rIns="68569" bIns="34275" anchor="t" anchorCtr="0">
            <a:noAutofit/>
          </a:bodyPr>
          <a:lstStyle/>
          <a:p>
            <a:pPr marL="0" indent="0">
              <a:spcBef>
                <a:spcPts val="0"/>
              </a:spcBef>
              <a:buNone/>
            </a:pPr>
            <a:r>
              <a:rPr lang="en-GB"/>
              <a:t>By the end of this session participants will:</a:t>
            </a:r>
            <a:endParaRPr/>
          </a:p>
          <a:p>
            <a:pPr marL="0" indent="0">
              <a:buNone/>
            </a:pPr>
            <a:endParaRPr b="1"/>
          </a:p>
          <a:p>
            <a:pPr marL="171450" indent="-171450">
              <a:buSzPts val="2400"/>
            </a:pPr>
            <a:r>
              <a:rPr lang="en-GB" sz="1800"/>
              <a:t>Have a shared understanding of the term ‘continuing professional development’ (CPD)</a:t>
            </a:r>
            <a:endParaRPr/>
          </a:p>
          <a:p>
            <a:pPr marL="171450" indent="-171450">
              <a:buSzPts val="2400"/>
            </a:pPr>
            <a:r>
              <a:rPr lang="en-GB" sz="1800"/>
              <a:t>Be able to identify where they have already engaged in professional development.</a:t>
            </a:r>
            <a:endParaRPr/>
          </a:p>
          <a:p>
            <a:pPr marL="171450" indent="-171450">
              <a:buSzPts val="2400"/>
            </a:pPr>
            <a:r>
              <a:rPr lang="en-GB" sz="1800"/>
              <a:t>Be aware of the CMALT (</a:t>
            </a:r>
            <a:r>
              <a:rPr lang="en-GB" sz="1800" i="1"/>
              <a:t>Certified Membership of The Association for Learning Technology</a:t>
            </a:r>
            <a:r>
              <a:rPr lang="en-GB" sz="1800"/>
              <a:t>) and UKPSF (</a:t>
            </a:r>
            <a:r>
              <a:rPr lang="en-GB" sz="1800" i="1"/>
              <a:t>United Kingdom Professional Standards Framework</a:t>
            </a:r>
            <a:r>
              <a:rPr lang="en-GB" sz="1800"/>
              <a:t>) professional development frameworks.</a:t>
            </a:r>
            <a:endParaRPr/>
          </a:p>
          <a:p>
            <a:pPr marL="171450" indent="-171450">
              <a:buSzPts val="2400"/>
            </a:pPr>
            <a:r>
              <a:rPr lang="en-GB" sz="1800"/>
              <a:t>Have a plan for engaging in professional development activity / activities before the next residential school in May 2020</a:t>
            </a:r>
            <a:endParaRPr/>
          </a:p>
        </p:txBody>
      </p:sp>
      <p:sp>
        <p:nvSpPr>
          <p:cNvPr id="98" name="Google Shape;98;p3"/>
          <p:cNvSpPr txBox="1"/>
          <p:nvPr/>
        </p:nvSpPr>
        <p:spPr>
          <a:xfrm>
            <a:off x="628650" y="445169"/>
            <a:ext cx="6445919" cy="530884"/>
          </a:xfrm>
          <a:prstGeom prst="rect">
            <a:avLst/>
          </a:prstGeom>
          <a:noFill/>
          <a:ln>
            <a:noFill/>
          </a:ln>
        </p:spPr>
        <p:txBody>
          <a:bodyPr spcFirstLastPara="1" wrap="square" lIns="68569" tIns="34275" rIns="68569" bIns="34275" anchor="t" anchorCtr="0">
            <a:spAutoFit/>
          </a:bodyPr>
          <a:lstStyle/>
          <a:p>
            <a:r>
              <a:rPr lang="en-GB" sz="3000" b="1">
                <a:solidFill>
                  <a:schemeClr val="dk1"/>
                </a:solidFill>
                <a:latin typeface="Calibri"/>
                <a:ea typeface="Calibri"/>
                <a:cs typeface="Calibri"/>
                <a:sym typeface="Calibri"/>
              </a:rPr>
              <a:t>Learning Outcomes</a:t>
            </a:r>
            <a:endParaRPr sz="1013"/>
          </a:p>
        </p:txBody>
      </p:sp>
    </p:spTree>
    <p:extLst>
      <p:ext uri="{BB962C8B-B14F-4D97-AF65-F5344CB8AC3E}">
        <p14:creationId xmlns:p14="http://schemas.microsoft.com/office/powerpoint/2010/main" val="3268498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4"/>
          <p:cNvSpPr txBox="1">
            <a:spLocks noGrp="1"/>
          </p:cNvSpPr>
          <p:nvPr>
            <p:ph type="body" idx="1"/>
          </p:nvPr>
        </p:nvSpPr>
        <p:spPr>
          <a:xfrm>
            <a:off x="628650" y="1453439"/>
            <a:ext cx="7886700" cy="3263504"/>
          </a:xfrm>
          <a:prstGeom prst="rect">
            <a:avLst/>
          </a:prstGeom>
          <a:noFill/>
          <a:ln>
            <a:noFill/>
          </a:ln>
        </p:spPr>
        <p:txBody>
          <a:bodyPr spcFirstLastPara="1" wrap="square" lIns="68569" tIns="34275" rIns="68569" bIns="34275" anchor="t" anchorCtr="0">
            <a:noAutofit/>
          </a:bodyPr>
          <a:lstStyle/>
          <a:p>
            <a:pPr marL="0" indent="0">
              <a:spcBef>
                <a:spcPts val="0"/>
              </a:spcBef>
              <a:buNone/>
            </a:pPr>
            <a:r>
              <a:rPr lang="en-GB"/>
              <a:t>Within our profession as support staff and university teachers we need to:</a:t>
            </a:r>
            <a:endParaRPr/>
          </a:p>
          <a:p>
            <a:pPr marL="514342" lvl="1" indent="-171450">
              <a:spcBef>
                <a:spcPts val="900"/>
              </a:spcBef>
              <a:buSzPts val="2800"/>
              <a:buFont typeface="Calibri"/>
              <a:buAutoNum type="arabicPeriod"/>
            </a:pPr>
            <a:r>
              <a:rPr lang="en-GB" sz="2100"/>
              <a:t> Be expert in our subject or profession</a:t>
            </a:r>
            <a:endParaRPr/>
          </a:p>
          <a:p>
            <a:pPr marL="514342" lvl="1" indent="-171450">
              <a:spcBef>
                <a:spcPts val="900"/>
              </a:spcBef>
              <a:buSzPts val="2800"/>
              <a:buFont typeface="Calibri"/>
              <a:buAutoNum type="arabicPeriod"/>
            </a:pPr>
            <a:r>
              <a:rPr lang="en-GB" sz="2100"/>
              <a:t> Be effective teachers of that subject or be able to support students in their learning of subjects</a:t>
            </a:r>
            <a:endParaRPr/>
          </a:p>
          <a:p>
            <a:pPr marL="514342" lvl="1" indent="-171450">
              <a:spcBef>
                <a:spcPts val="900"/>
              </a:spcBef>
              <a:buSzPts val="2800"/>
              <a:buFont typeface="Calibri"/>
              <a:buAutoNum type="arabicPeriod"/>
            </a:pPr>
            <a:r>
              <a:rPr lang="en-GB" sz="2100"/>
              <a:t> Understand how we can continually get even better at what we do</a:t>
            </a:r>
            <a:endParaRPr/>
          </a:p>
        </p:txBody>
      </p:sp>
      <p:sp>
        <p:nvSpPr>
          <p:cNvPr id="104" name="Google Shape;104;p4"/>
          <p:cNvSpPr txBox="1"/>
          <p:nvPr/>
        </p:nvSpPr>
        <p:spPr>
          <a:xfrm>
            <a:off x="628650" y="445169"/>
            <a:ext cx="6445919" cy="530884"/>
          </a:xfrm>
          <a:prstGeom prst="rect">
            <a:avLst/>
          </a:prstGeom>
          <a:noFill/>
          <a:ln>
            <a:noFill/>
          </a:ln>
        </p:spPr>
        <p:txBody>
          <a:bodyPr spcFirstLastPara="1" wrap="square" lIns="68569" tIns="34275" rIns="68569" bIns="34275" anchor="t" anchorCtr="0">
            <a:spAutoFit/>
          </a:bodyPr>
          <a:lstStyle/>
          <a:p>
            <a:r>
              <a:rPr lang="en-GB" sz="3000" b="1">
                <a:solidFill>
                  <a:schemeClr val="dk1"/>
                </a:solidFill>
                <a:latin typeface="Calibri"/>
                <a:ea typeface="Calibri"/>
                <a:cs typeface="Calibri"/>
                <a:sym typeface="Calibri"/>
              </a:rPr>
              <a:t>What is professional development?</a:t>
            </a:r>
            <a:endParaRPr sz="1013"/>
          </a:p>
        </p:txBody>
      </p:sp>
    </p:spTree>
    <p:extLst>
      <p:ext uri="{BB962C8B-B14F-4D97-AF65-F5344CB8AC3E}">
        <p14:creationId xmlns:p14="http://schemas.microsoft.com/office/powerpoint/2010/main" val="2526452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5"/>
          <p:cNvSpPr txBox="1">
            <a:spLocks noGrp="1"/>
          </p:cNvSpPr>
          <p:nvPr>
            <p:ph type="body" idx="1"/>
          </p:nvPr>
        </p:nvSpPr>
        <p:spPr>
          <a:xfrm>
            <a:off x="628650" y="1369219"/>
            <a:ext cx="7886700" cy="3263504"/>
          </a:xfrm>
          <a:prstGeom prst="rect">
            <a:avLst/>
          </a:prstGeom>
          <a:noFill/>
          <a:ln>
            <a:noFill/>
          </a:ln>
        </p:spPr>
        <p:txBody>
          <a:bodyPr spcFirstLastPara="1" wrap="square" lIns="68569" tIns="34275" rIns="68569" bIns="34275" anchor="t" anchorCtr="0">
            <a:noAutofit/>
          </a:bodyPr>
          <a:lstStyle/>
          <a:p>
            <a:pPr marL="0" indent="0">
              <a:spcBef>
                <a:spcPts val="0"/>
              </a:spcBef>
              <a:buNone/>
            </a:pPr>
            <a:endParaRPr b="1"/>
          </a:p>
          <a:p>
            <a:pPr marL="0" indent="0">
              <a:buNone/>
            </a:pPr>
            <a:r>
              <a:rPr lang="en-GB" b="1"/>
              <a:t>Activity 1: </a:t>
            </a:r>
            <a:r>
              <a:rPr lang="en-GB" u="sng"/>
              <a:t>(20 minutes)</a:t>
            </a:r>
            <a:endParaRPr/>
          </a:p>
          <a:p>
            <a:pPr marL="0" indent="0">
              <a:buNone/>
            </a:pPr>
            <a:endParaRPr u="sng"/>
          </a:p>
          <a:p>
            <a:pPr indent="-342900">
              <a:buFont typeface="Calibri"/>
              <a:buAutoNum type="arabicPeriod"/>
            </a:pPr>
            <a:r>
              <a:rPr lang="en-GB"/>
              <a:t>In small groups of 4-5 identify and discuss different types of activities that you have engaged in that support the criteria in the previous slide.</a:t>
            </a:r>
            <a:endParaRPr/>
          </a:p>
          <a:p>
            <a:pPr indent="-342900">
              <a:buFont typeface="Calibri"/>
              <a:buAutoNum type="arabicPeriod"/>
            </a:pPr>
            <a:r>
              <a:rPr lang="en-GB"/>
              <a:t>Write your thoughts on post it notes and group on the wall as directed by the presenter</a:t>
            </a:r>
            <a:endParaRPr/>
          </a:p>
          <a:p>
            <a:pPr indent="-342900">
              <a:buFont typeface="Calibri"/>
              <a:buAutoNum type="arabicPeriod"/>
            </a:pPr>
            <a:r>
              <a:rPr lang="en-GB"/>
              <a:t>The presenter will then lead a discussion on the post it notes.</a:t>
            </a:r>
            <a:endParaRPr/>
          </a:p>
          <a:p>
            <a:pPr marL="0" indent="0">
              <a:buNone/>
            </a:pPr>
            <a:endParaRPr/>
          </a:p>
        </p:txBody>
      </p:sp>
      <p:sp>
        <p:nvSpPr>
          <p:cNvPr id="111" name="Google Shape;111;p5"/>
          <p:cNvSpPr txBox="1"/>
          <p:nvPr/>
        </p:nvSpPr>
        <p:spPr>
          <a:xfrm>
            <a:off x="628650" y="445169"/>
            <a:ext cx="6445919" cy="992549"/>
          </a:xfrm>
          <a:prstGeom prst="rect">
            <a:avLst/>
          </a:prstGeom>
          <a:noFill/>
          <a:ln>
            <a:noFill/>
          </a:ln>
        </p:spPr>
        <p:txBody>
          <a:bodyPr spcFirstLastPara="1" wrap="square" lIns="68569" tIns="34275" rIns="68569" bIns="34275" anchor="t" anchorCtr="0">
            <a:spAutoFit/>
          </a:bodyPr>
          <a:lstStyle/>
          <a:p>
            <a:r>
              <a:rPr lang="en-GB" sz="3000" b="1">
                <a:solidFill>
                  <a:schemeClr val="dk1"/>
                </a:solidFill>
                <a:latin typeface="Calibri"/>
                <a:ea typeface="Calibri"/>
                <a:cs typeface="Calibri"/>
                <a:sym typeface="Calibri"/>
              </a:rPr>
              <a:t>How do you recognise professional development?</a:t>
            </a:r>
            <a:endParaRPr sz="1013"/>
          </a:p>
        </p:txBody>
      </p:sp>
    </p:spTree>
    <p:extLst>
      <p:ext uri="{BB962C8B-B14F-4D97-AF65-F5344CB8AC3E}">
        <p14:creationId xmlns:p14="http://schemas.microsoft.com/office/powerpoint/2010/main" val="574432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6"/>
          <p:cNvSpPr txBox="1">
            <a:spLocks noGrp="1"/>
          </p:cNvSpPr>
          <p:nvPr>
            <p:ph type="body" idx="1"/>
          </p:nvPr>
        </p:nvSpPr>
        <p:spPr>
          <a:xfrm>
            <a:off x="622166" y="1251072"/>
            <a:ext cx="7904501" cy="3604656"/>
          </a:xfrm>
          <a:prstGeom prst="rect">
            <a:avLst/>
          </a:prstGeom>
          <a:noFill/>
          <a:ln>
            <a:noFill/>
          </a:ln>
        </p:spPr>
        <p:txBody>
          <a:bodyPr spcFirstLastPara="1" wrap="square" lIns="68569" tIns="34275" rIns="68569" bIns="34275" anchor="t" anchorCtr="0">
            <a:noAutofit/>
          </a:bodyPr>
          <a:lstStyle/>
          <a:p>
            <a:pPr marL="0" indent="0">
              <a:spcBef>
                <a:spcPts val="0"/>
              </a:spcBef>
              <a:buSzPts val="2000"/>
              <a:buNone/>
            </a:pPr>
            <a:r>
              <a:rPr lang="en-GB" sz="1500"/>
              <a:t>CMALT (Certified Membership Association for Learning Technology) framework</a:t>
            </a:r>
            <a:endParaRPr/>
          </a:p>
          <a:p>
            <a:pPr marL="0" indent="0">
              <a:buSzPts val="2000"/>
              <a:buNone/>
            </a:pPr>
            <a:r>
              <a:rPr lang="en-GB" sz="1500" u="sng">
                <a:solidFill>
                  <a:schemeClr val="hlink"/>
                </a:solidFill>
                <a:hlinkClick r:id="rId3"/>
              </a:rPr>
              <a:t>https://www.alt.ac.uk/certified-membership/cmalt-and-other-frameworks</a:t>
            </a:r>
            <a:endParaRPr sz="1500"/>
          </a:p>
          <a:p>
            <a:pPr marL="0" indent="0">
              <a:buSzPts val="2000"/>
              <a:buNone/>
            </a:pPr>
            <a:endParaRPr sz="1500"/>
          </a:p>
          <a:p>
            <a:pPr marL="0" indent="0">
              <a:buSzPts val="2000"/>
              <a:buNone/>
            </a:pPr>
            <a:r>
              <a:rPr lang="en-GB" sz="1500"/>
              <a:t>Myanmar Teacher competency standards framework(DRAFT) </a:t>
            </a:r>
            <a:r>
              <a:rPr lang="en-GB" sz="1500" u="sng">
                <a:solidFill>
                  <a:schemeClr val="hlink"/>
                </a:solidFill>
                <a:hlinkClick r:id="rId4"/>
              </a:rPr>
              <a:t>https://www.lextutor.ca/myanmar/TCSF_v2.pdf</a:t>
            </a:r>
            <a:endParaRPr sz="1500"/>
          </a:p>
          <a:p>
            <a:pPr marL="0" indent="0">
              <a:buSzPts val="2000"/>
              <a:buNone/>
            </a:pPr>
            <a:endParaRPr sz="1500"/>
          </a:p>
          <a:p>
            <a:pPr marL="0" indent="0">
              <a:buSzPts val="2000"/>
              <a:buNone/>
            </a:pPr>
            <a:r>
              <a:rPr lang="en-GB" sz="1500"/>
              <a:t>UK Professional Standards Framework </a:t>
            </a:r>
            <a:r>
              <a:rPr lang="en-GB" sz="1500" u="sng">
                <a:solidFill>
                  <a:schemeClr val="hlink"/>
                </a:solidFill>
                <a:hlinkClick r:id="rId5"/>
              </a:rPr>
              <a:t>https://www.heacademy.ac.uk/system/files/downloads/uk_professional_standards_framework.pdf</a:t>
            </a:r>
            <a:endParaRPr sz="1500"/>
          </a:p>
          <a:p>
            <a:pPr marL="0" indent="0">
              <a:buSzPts val="2000"/>
              <a:buNone/>
            </a:pPr>
            <a:endParaRPr sz="1500"/>
          </a:p>
          <a:p>
            <a:pPr marL="0" indent="0">
              <a:buSzPts val="2000"/>
              <a:buNone/>
            </a:pPr>
            <a:r>
              <a:rPr lang="en-GB" sz="1500"/>
              <a:t>Open University Digital and Information Literacy Framework </a:t>
            </a:r>
            <a:r>
              <a:rPr lang="en-GB" sz="1500" u="sng">
                <a:solidFill>
                  <a:schemeClr val="hlink"/>
                </a:solidFill>
                <a:hlinkClick r:id="rId6"/>
              </a:rPr>
              <a:t>http://www.open.ac.uk/libraryservices/subsites/dilframework/view_all</a:t>
            </a:r>
            <a:endParaRPr sz="1500"/>
          </a:p>
          <a:p>
            <a:pPr marL="171450" indent="-76200">
              <a:buSzPts val="2000"/>
              <a:buNone/>
            </a:pPr>
            <a:endParaRPr sz="1500"/>
          </a:p>
          <a:p>
            <a:pPr marL="0" indent="0">
              <a:buSzPts val="2000"/>
              <a:buNone/>
            </a:pPr>
            <a:r>
              <a:rPr lang="en-GB" sz="1500"/>
              <a:t>DQ framework </a:t>
            </a:r>
            <a:r>
              <a:rPr lang="en-GB" sz="1500" u="sng">
                <a:solidFill>
                  <a:schemeClr val="hlink"/>
                </a:solidFill>
                <a:hlinkClick r:id="rId7"/>
              </a:rPr>
              <a:t>https://www.dqinstitute.org/dq-framework/</a:t>
            </a:r>
            <a:r>
              <a:rPr lang="en-GB" sz="1500"/>
              <a:t> </a:t>
            </a:r>
            <a:endParaRPr/>
          </a:p>
        </p:txBody>
      </p:sp>
      <p:sp>
        <p:nvSpPr>
          <p:cNvPr id="118" name="Google Shape;118;p6"/>
          <p:cNvSpPr txBox="1"/>
          <p:nvPr/>
        </p:nvSpPr>
        <p:spPr>
          <a:xfrm>
            <a:off x="622166" y="220317"/>
            <a:ext cx="6445919" cy="992549"/>
          </a:xfrm>
          <a:prstGeom prst="rect">
            <a:avLst/>
          </a:prstGeom>
          <a:noFill/>
          <a:ln>
            <a:noFill/>
          </a:ln>
        </p:spPr>
        <p:txBody>
          <a:bodyPr spcFirstLastPara="1" wrap="square" lIns="68569" tIns="34275" rIns="68569" bIns="34275" anchor="t" anchorCtr="0">
            <a:spAutoFit/>
          </a:bodyPr>
          <a:lstStyle/>
          <a:p>
            <a:r>
              <a:rPr lang="en-GB" sz="3000" b="1">
                <a:solidFill>
                  <a:schemeClr val="dk1"/>
                </a:solidFill>
                <a:latin typeface="Calibri"/>
                <a:ea typeface="Calibri"/>
                <a:cs typeface="Calibri"/>
                <a:sym typeface="Calibri"/>
              </a:rPr>
              <a:t>Frameworks for assessing professional development</a:t>
            </a:r>
            <a:endParaRPr sz="1013"/>
          </a:p>
        </p:txBody>
      </p:sp>
    </p:spTree>
    <p:extLst>
      <p:ext uri="{BB962C8B-B14F-4D97-AF65-F5344CB8AC3E}">
        <p14:creationId xmlns:p14="http://schemas.microsoft.com/office/powerpoint/2010/main" val="2130782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7"/>
          <p:cNvSpPr txBox="1"/>
          <p:nvPr/>
        </p:nvSpPr>
        <p:spPr>
          <a:xfrm>
            <a:off x="628650" y="445168"/>
            <a:ext cx="6445919" cy="992549"/>
          </a:xfrm>
          <a:prstGeom prst="rect">
            <a:avLst/>
          </a:prstGeom>
          <a:noFill/>
          <a:ln>
            <a:noFill/>
          </a:ln>
        </p:spPr>
        <p:txBody>
          <a:bodyPr spcFirstLastPara="1" wrap="square" lIns="68569" tIns="34275" rIns="68569" bIns="34275" anchor="t" anchorCtr="0">
            <a:spAutoFit/>
          </a:bodyPr>
          <a:lstStyle/>
          <a:p>
            <a:r>
              <a:rPr lang="en-GB" sz="3000" b="1">
                <a:solidFill>
                  <a:schemeClr val="dk1"/>
                </a:solidFill>
                <a:latin typeface="Calibri"/>
                <a:ea typeface="Calibri"/>
                <a:cs typeface="Calibri"/>
                <a:sym typeface="Calibri"/>
              </a:rPr>
              <a:t>UK Professional Standards Framework:</a:t>
            </a:r>
            <a:endParaRPr sz="1013"/>
          </a:p>
          <a:p>
            <a:r>
              <a:rPr lang="en-GB" sz="3000" b="1">
                <a:solidFill>
                  <a:schemeClr val="dk1"/>
                </a:solidFill>
                <a:latin typeface="Calibri"/>
                <a:ea typeface="Calibri"/>
                <a:cs typeface="Calibri"/>
                <a:sym typeface="Calibri"/>
              </a:rPr>
              <a:t>Dimensions of practice</a:t>
            </a:r>
            <a:endParaRPr sz="1013"/>
          </a:p>
        </p:txBody>
      </p:sp>
      <p:sp>
        <p:nvSpPr>
          <p:cNvPr id="125" name="Google Shape;125;p7"/>
          <p:cNvSpPr txBox="1"/>
          <p:nvPr/>
        </p:nvSpPr>
        <p:spPr>
          <a:xfrm>
            <a:off x="628651" y="1632503"/>
            <a:ext cx="1914389" cy="3141222"/>
          </a:xfrm>
          <a:prstGeom prst="rect">
            <a:avLst/>
          </a:prstGeom>
          <a:noFill/>
          <a:ln>
            <a:noFill/>
          </a:ln>
        </p:spPr>
        <p:txBody>
          <a:bodyPr spcFirstLastPara="1" wrap="square" lIns="73144" tIns="36563" rIns="73144" bIns="36563" anchor="t" anchorCtr="0">
            <a:noAutofit/>
          </a:bodyPr>
          <a:lstStyle/>
          <a:p>
            <a:pPr>
              <a:lnSpc>
                <a:spcPct val="90000"/>
              </a:lnSpc>
              <a:buClr>
                <a:schemeClr val="accent3"/>
              </a:buClr>
              <a:buSzPts val="2000"/>
            </a:pPr>
            <a:r>
              <a:rPr lang="en-GB" sz="1500" b="1">
                <a:solidFill>
                  <a:srgbClr val="0070C0"/>
                </a:solidFill>
                <a:latin typeface="Calibri"/>
                <a:ea typeface="Calibri"/>
                <a:cs typeface="Calibri"/>
                <a:sym typeface="Calibri"/>
              </a:rPr>
              <a:t>Areas of Activity</a:t>
            </a:r>
            <a:endParaRPr sz="1013"/>
          </a:p>
          <a:p>
            <a:pPr>
              <a:lnSpc>
                <a:spcPct val="90000"/>
              </a:lnSpc>
              <a:spcBef>
                <a:spcPts val="300"/>
              </a:spcBef>
              <a:buClr>
                <a:schemeClr val="accent3"/>
              </a:buClr>
              <a:buSzPts val="2000"/>
            </a:pPr>
            <a:endParaRPr sz="1500" b="1">
              <a:solidFill>
                <a:schemeClr val="dk1"/>
              </a:solidFill>
              <a:latin typeface="Calibri"/>
              <a:ea typeface="Calibri"/>
              <a:cs typeface="Calibri"/>
              <a:sym typeface="Calibri"/>
            </a:endParaRPr>
          </a:p>
          <a:p>
            <a:pPr>
              <a:lnSpc>
                <a:spcPct val="90000"/>
              </a:lnSpc>
              <a:spcBef>
                <a:spcPts val="900"/>
              </a:spcBef>
              <a:buClr>
                <a:schemeClr val="accent3"/>
              </a:buClr>
              <a:buSzPts val="2000"/>
            </a:pPr>
            <a:r>
              <a:rPr lang="en-GB" sz="1500">
                <a:solidFill>
                  <a:schemeClr val="dk1"/>
                </a:solidFill>
                <a:latin typeface="Calibri"/>
                <a:ea typeface="Calibri"/>
                <a:cs typeface="Calibri"/>
                <a:sym typeface="Calibri"/>
              </a:rPr>
              <a:t>A1 Planning teaching</a:t>
            </a:r>
            <a:endParaRPr sz="1013"/>
          </a:p>
          <a:p>
            <a:pPr>
              <a:lnSpc>
                <a:spcPct val="90000"/>
              </a:lnSpc>
              <a:spcBef>
                <a:spcPts val="900"/>
              </a:spcBef>
              <a:buClr>
                <a:schemeClr val="accent3"/>
              </a:buClr>
              <a:buSzPts val="2000"/>
            </a:pPr>
            <a:r>
              <a:rPr lang="en-GB" sz="1500">
                <a:solidFill>
                  <a:schemeClr val="dk1"/>
                </a:solidFill>
                <a:latin typeface="Calibri"/>
                <a:ea typeface="Calibri"/>
                <a:cs typeface="Calibri"/>
                <a:sym typeface="Calibri"/>
              </a:rPr>
              <a:t>A2 Teaching and  supporting learning</a:t>
            </a:r>
            <a:endParaRPr sz="1013"/>
          </a:p>
          <a:p>
            <a:pPr>
              <a:lnSpc>
                <a:spcPct val="90000"/>
              </a:lnSpc>
              <a:spcBef>
                <a:spcPts val="900"/>
              </a:spcBef>
              <a:buClr>
                <a:schemeClr val="accent3"/>
              </a:buClr>
              <a:buSzPts val="2000"/>
            </a:pPr>
            <a:r>
              <a:rPr lang="en-GB" sz="1500">
                <a:solidFill>
                  <a:schemeClr val="dk1"/>
                </a:solidFill>
                <a:latin typeface="Calibri"/>
                <a:ea typeface="Calibri"/>
                <a:cs typeface="Calibri"/>
                <a:sym typeface="Calibri"/>
              </a:rPr>
              <a:t>A3 Assessment and feedback</a:t>
            </a:r>
            <a:endParaRPr sz="1013"/>
          </a:p>
          <a:p>
            <a:pPr>
              <a:lnSpc>
                <a:spcPct val="90000"/>
              </a:lnSpc>
              <a:spcBef>
                <a:spcPts val="900"/>
              </a:spcBef>
              <a:buClr>
                <a:schemeClr val="accent3"/>
              </a:buClr>
              <a:buSzPts val="2000"/>
            </a:pPr>
            <a:r>
              <a:rPr lang="en-GB" sz="1500">
                <a:solidFill>
                  <a:schemeClr val="dk1"/>
                </a:solidFill>
                <a:latin typeface="Calibri"/>
                <a:ea typeface="Calibri"/>
                <a:cs typeface="Calibri"/>
                <a:sym typeface="Calibri"/>
              </a:rPr>
              <a:t>A4 Developing learning environments</a:t>
            </a:r>
            <a:endParaRPr sz="1013"/>
          </a:p>
          <a:p>
            <a:pPr>
              <a:lnSpc>
                <a:spcPct val="90000"/>
              </a:lnSpc>
              <a:spcBef>
                <a:spcPts val="900"/>
              </a:spcBef>
              <a:buClr>
                <a:schemeClr val="accent3"/>
              </a:buClr>
              <a:buSzPts val="2000"/>
            </a:pPr>
            <a:r>
              <a:rPr lang="en-GB" sz="1500">
                <a:solidFill>
                  <a:schemeClr val="dk1"/>
                </a:solidFill>
                <a:latin typeface="Calibri"/>
                <a:ea typeface="Calibri"/>
                <a:cs typeface="Calibri"/>
                <a:sym typeface="Calibri"/>
              </a:rPr>
              <a:t>A5 Professional development for teaching</a:t>
            </a:r>
            <a:endParaRPr sz="1013"/>
          </a:p>
        </p:txBody>
      </p:sp>
      <p:sp>
        <p:nvSpPr>
          <p:cNvPr id="126" name="Google Shape;126;p7"/>
          <p:cNvSpPr txBox="1"/>
          <p:nvPr/>
        </p:nvSpPr>
        <p:spPr>
          <a:xfrm>
            <a:off x="3496202" y="1632504"/>
            <a:ext cx="1914525" cy="3140713"/>
          </a:xfrm>
          <a:prstGeom prst="rect">
            <a:avLst/>
          </a:prstGeom>
          <a:noFill/>
          <a:ln>
            <a:noFill/>
          </a:ln>
        </p:spPr>
        <p:txBody>
          <a:bodyPr spcFirstLastPara="1" wrap="square" lIns="73144" tIns="36563" rIns="73144" bIns="36563" anchor="t" anchorCtr="0">
            <a:noAutofit/>
          </a:bodyPr>
          <a:lstStyle/>
          <a:p>
            <a:pPr>
              <a:lnSpc>
                <a:spcPct val="90000"/>
              </a:lnSpc>
              <a:buClr>
                <a:schemeClr val="accent2"/>
              </a:buClr>
              <a:buSzPts val="2000"/>
            </a:pPr>
            <a:r>
              <a:rPr lang="en-GB" sz="1500" b="1">
                <a:solidFill>
                  <a:srgbClr val="0070C0"/>
                </a:solidFill>
                <a:latin typeface="Calibri"/>
                <a:ea typeface="Calibri"/>
                <a:cs typeface="Calibri"/>
                <a:sym typeface="Calibri"/>
              </a:rPr>
              <a:t>Core knowledge</a:t>
            </a:r>
            <a:endParaRPr sz="1013"/>
          </a:p>
          <a:p>
            <a:pPr>
              <a:lnSpc>
                <a:spcPct val="90000"/>
              </a:lnSpc>
              <a:spcBef>
                <a:spcPts val="300"/>
              </a:spcBef>
              <a:buClr>
                <a:schemeClr val="accent2"/>
              </a:buClr>
              <a:buSzPts val="2000"/>
            </a:pPr>
            <a:endParaRPr sz="1500" b="1">
              <a:solidFill>
                <a:schemeClr val="dk1"/>
              </a:solidFill>
              <a:latin typeface="Calibri"/>
              <a:ea typeface="Calibri"/>
              <a:cs typeface="Calibri"/>
              <a:sym typeface="Calibri"/>
            </a:endParaRPr>
          </a:p>
          <a:p>
            <a:pPr>
              <a:lnSpc>
                <a:spcPct val="90000"/>
              </a:lnSpc>
              <a:spcBef>
                <a:spcPts val="900"/>
              </a:spcBef>
              <a:buClr>
                <a:schemeClr val="accent3"/>
              </a:buClr>
              <a:buSzPts val="2000"/>
            </a:pPr>
            <a:r>
              <a:rPr lang="en-GB" sz="1500">
                <a:solidFill>
                  <a:schemeClr val="dk1"/>
                </a:solidFill>
                <a:latin typeface="Calibri"/>
                <a:ea typeface="Calibri"/>
                <a:cs typeface="Calibri"/>
                <a:sym typeface="Calibri"/>
              </a:rPr>
              <a:t>K1 Subject knowledge</a:t>
            </a:r>
            <a:endParaRPr sz="1013"/>
          </a:p>
          <a:p>
            <a:pPr>
              <a:lnSpc>
                <a:spcPct val="90000"/>
              </a:lnSpc>
              <a:spcBef>
                <a:spcPts val="900"/>
              </a:spcBef>
              <a:buClr>
                <a:schemeClr val="accent3"/>
              </a:buClr>
              <a:buSzPts val="2000"/>
            </a:pPr>
            <a:r>
              <a:rPr lang="en-GB" sz="1500">
                <a:solidFill>
                  <a:schemeClr val="dk1"/>
                </a:solidFill>
                <a:latin typeface="Calibri"/>
                <a:ea typeface="Calibri"/>
                <a:cs typeface="Calibri"/>
                <a:sym typeface="Calibri"/>
              </a:rPr>
              <a:t>K2 How to teach my subject</a:t>
            </a:r>
            <a:endParaRPr sz="1013"/>
          </a:p>
          <a:p>
            <a:pPr>
              <a:lnSpc>
                <a:spcPct val="90000"/>
              </a:lnSpc>
              <a:spcBef>
                <a:spcPts val="900"/>
              </a:spcBef>
              <a:buClr>
                <a:schemeClr val="accent3"/>
              </a:buClr>
              <a:buSzPts val="2000"/>
            </a:pPr>
            <a:r>
              <a:rPr lang="en-GB" sz="1500">
                <a:solidFill>
                  <a:schemeClr val="dk1"/>
                </a:solidFill>
                <a:latin typeface="Calibri"/>
                <a:ea typeface="Calibri"/>
                <a:cs typeface="Calibri"/>
                <a:sym typeface="Calibri"/>
              </a:rPr>
              <a:t>K3 How students learn</a:t>
            </a:r>
            <a:endParaRPr sz="1013"/>
          </a:p>
          <a:p>
            <a:pPr>
              <a:lnSpc>
                <a:spcPct val="90000"/>
              </a:lnSpc>
              <a:spcBef>
                <a:spcPts val="900"/>
              </a:spcBef>
              <a:buClr>
                <a:schemeClr val="accent3"/>
              </a:buClr>
              <a:buSzPts val="2000"/>
            </a:pPr>
            <a:r>
              <a:rPr lang="en-GB" sz="1500">
                <a:solidFill>
                  <a:schemeClr val="dk1"/>
                </a:solidFill>
                <a:latin typeface="Calibri"/>
                <a:ea typeface="Calibri"/>
                <a:cs typeface="Calibri"/>
                <a:sym typeface="Calibri"/>
              </a:rPr>
              <a:t>K4 Learning technologies</a:t>
            </a:r>
            <a:endParaRPr sz="1013"/>
          </a:p>
          <a:p>
            <a:pPr>
              <a:lnSpc>
                <a:spcPct val="90000"/>
              </a:lnSpc>
              <a:spcBef>
                <a:spcPts val="900"/>
              </a:spcBef>
              <a:buClr>
                <a:schemeClr val="accent3"/>
              </a:buClr>
              <a:buSzPts val="2000"/>
            </a:pPr>
            <a:r>
              <a:rPr lang="en-GB" sz="1500">
                <a:solidFill>
                  <a:schemeClr val="dk1"/>
                </a:solidFill>
                <a:latin typeface="Calibri"/>
                <a:ea typeface="Calibri"/>
                <a:cs typeface="Calibri"/>
                <a:sym typeface="Calibri"/>
              </a:rPr>
              <a:t>K5 How to evaluate teaching</a:t>
            </a:r>
            <a:endParaRPr sz="1013"/>
          </a:p>
          <a:p>
            <a:pPr>
              <a:lnSpc>
                <a:spcPct val="90000"/>
              </a:lnSpc>
              <a:spcBef>
                <a:spcPts val="900"/>
              </a:spcBef>
              <a:buClr>
                <a:schemeClr val="accent3"/>
              </a:buClr>
              <a:buSzPts val="2000"/>
            </a:pPr>
            <a:r>
              <a:rPr lang="en-GB" sz="1500">
                <a:solidFill>
                  <a:schemeClr val="dk1"/>
                </a:solidFill>
                <a:latin typeface="Calibri"/>
                <a:ea typeface="Calibri"/>
                <a:cs typeface="Calibri"/>
                <a:sym typeface="Calibri"/>
              </a:rPr>
              <a:t>K6 Quality assurance and enhancement</a:t>
            </a:r>
            <a:endParaRPr sz="1013"/>
          </a:p>
        </p:txBody>
      </p:sp>
      <p:sp>
        <p:nvSpPr>
          <p:cNvPr id="127" name="Google Shape;127;p7"/>
          <p:cNvSpPr txBox="1"/>
          <p:nvPr/>
        </p:nvSpPr>
        <p:spPr>
          <a:xfrm>
            <a:off x="6363891" y="1632504"/>
            <a:ext cx="2151459" cy="3140713"/>
          </a:xfrm>
          <a:prstGeom prst="rect">
            <a:avLst/>
          </a:prstGeom>
          <a:noFill/>
          <a:ln>
            <a:noFill/>
          </a:ln>
        </p:spPr>
        <p:txBody>
          <a:bodyPr spcFirstLastPara="1" wrap="square" lIns="73144" tIns="36563" rIns="73144" bIns="36563" anchor="t" anchorCtr="0">
            <a:normAutofit/>
          </a:bodyPr>
          <a:lstStyle/>
          <a:p>
            <a:pPr>
              <a:lnSpc>
                <a:spcPct val="90000"/>
              </a:lnSpc>
              <a:buClr>
                <a:schemeClr val="accent2"/>
              </a:buClr>
              <a:buSzPts val="2000"/>
            </a:pPr>
            <a:r>
              <a:rPr lang="en-GB" sz="1500" b="1">
                <a:solidFill>
                  <a:srgbClr val="0070C0"/>
                </a:solidFill>
                <a:latin typeface="Calibri"/>
                <a:ea typeface="Calibri"/>
                <a:cs typeface="Calibri"/>
                <a:sym typeface="Calibri"/>
              </a:rPr>
              <a:t>Professional values</a:t>
            </a:r>
            <a:endParaRPr sz="1013"/>
          </a:p>
          <a:p>
            <a:pPr>
              <a:lnSpc>
                <a:spcPct val="90000"/>
              </a:lnSpc>
              <a:spcBef>
                <a:spcPts val="300"/>
              </a:spcBef>
              <a:buClr>
                <a:schemeClr val="accent2"/>
              </a:buClr>
              <a:buSzPts val="2000"/>
            </a:pPr>
            <a:endParaRPr sz="1500" b="1">
              <a:solidFill>
                <a:schemeClr val="dk1"/>
              </a:solidFill>
              <a:latin typeface="Calibri"/>
              <a:ea typeface="Calibri"/>
              <a:cs typeface="Calibri"/>
              <a:sym typeface="Calibri"/>
            </a:endParaRPr>
          </a:p>
          <a:p>
            <a:pPr>
              <a:lnSpc>
                <a:spcPct val="90000"/>
              </a:lnSpc>
              <a:spcBef>
                <a:spcPts val="900"/>
              </a:spcBef>
              <a:buClr>
                <a:schemeClr val="accent3"/>
              </a:buClr>
              <a:buSzPts val="2000"/>
            </a:pPr>
            <a:r>
              <a:rPr lang="en-GB" sz="1500">
                <a:solidFill>
                  <a:schemeClr val="dk1"/>
                </a:solidFill>
                <a:latin typeface="Calibri"/>
                <a:ea typeface="Calibri"/>
                <a:cs typeface="Calibri"/>
                <a:sym typeface="Calibri"/>
              </a:rPr>
              <a:t>V1 Valuing individual learners</a:t>
            </a:r>
            <a:endParaRPr sz="1013"/>
          </a:p>
          <a:p>
            <a:pPr>
              <a:lnSpc>
                <a:spcPct val="90000"/>
              </a:lnSpc>
              <a:spcBef>
                <a:spcPts val="900"/>
              </a:spcBef>
              <a:buClr>
                <a:schemeClr val="accent3"/>
              </a:buClr>
              <a:buSzPts val="2000"/>
            </a:pPr>
            <a:r>
              <a:rPr lang="en-GB" sz="1500">
                <a:solidFill>
                  <a:schemeClr val="dk1"/>
                </a:solidFill>
                <a:latin typeface="Calibri"/>
                <a:ea typeface="Calibri"/>
                <a:cs typeface="Calibri"/>
                <a:sym typeface="Calibri"/>
              </a:rPr>
              <a:t>V2 Valuing diversity and widening participation </a:t>
            </a:r>
            <a:endParaRPr sz="1013"/>
          </a:p>
          <a:p>
            <a:pPr>
              <a:lnSpc>
                <a:spcPct val="90000"/>
              </a:lnSpc>
              <a:spcBef>
                <a:spcPts val="900"/>
              </a:spcBef>
              <a:buClr>
                <a:schemeClr val="accent3"/>
              </a:buClr>
              <a:buSzPts val="2000"/>
            </a:pPr>
            <a:r>
              <a:rPr lang="en-GB" sz="1500">
                <a:solidFill>
                  <a:schemeClr val="dk1"/>
                </a:solidFill>
                <a:latin typeface="Calibri"/>
                <a:ea typeface="Calibri"/>
                <a:cs typeface="Calibri"/>
                <a:sym typeface="Calibri"/>
              </a:rPr>
              <a:t>V3 Evidence-based practice</a:t>
            </a:r>
            <a:endParaRPr sz="1013"/>
          </a:p>
          <a:p>
            <a:pPr>
              <a:lnSpc>
                <a:spcPct val="90000"/>
              </a:lnSpc>
              <a:spcBef>
                <a:spcPts val="900"/>
              </a:spcBef>
              <a:buClr>
                <a:schemeClr val="accent3"/>
              </a:buClr>
              <a:buSzPts val="2000"/>
            </a:pPr>
            <a:r>
              <a:rPr lang="en-GB" sz="1500">
                <a:solidFill>
                  <a:schemeClr val="dk1"/>
                </a:solidFill>
                <a:latin typeface="Calibri"/>
                <a:ea typeface="Calibri"/>
                <a:cs typeface="Calibri"/>
                <a:sym typeface="Calibri"/>
              </a:rPr>
              <a:t>V4 The wider context in our teaching</a:t>
            </a:r>
            <a:endParaRPr sz="1013"/>
          </a:p>
        </p:txBody>
      </p:sp>
    </p:spTree>
    <p:extLst>
      <p:ext uri="{BB962C8B-B14F-4D97-AF65-F5344CB8AC3E}">
        <p14:creationId xmlns:p14="http://schemas.microsoft.com/office/powerpoint/2010/main" val="985347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8"/>
          <p:cNvSpPr txBox="1">
            <a:spLocks noGrp="1"/>
          </p:cNvSpPr>
          <p:nvPr>
            <p:ph type="body" idx="1"/>
          </p:nvPr>
        </p:nvSpPr>
        <p:spPr>
          <a:xfrm>
            <a:off x="628650" y="1453439"/>
            <a:ext cx="7886700" cy="3263504"/>
          </a:xfrm>
          <a:prstGeom prst="rect">
            <a:avLst/>
          </a:prstGeom>
          <a:noFill/>
          <a:ln>
            <a:noFill/>
          </a:ln>
        </p:spPr>
        <p:txBody>
          <a:bodyPr spcFirstLastPara="1" wrap="square" lIns="68569" tIns="34275" rIns="68569" bIns="34275" anchor="t" anchorCtr="0">
            <a:noAutofit/>
          </a:bodyPr>
          <a:lstStyle/>
          <a:p>
            <a:pPr marL="0" indent="0">
              <a:spcBef>
                <a:spcPts val="0"/>
              </a:spcBef>
              <a:buNone/>
            </a:pPr>
            <a:r>
              <a:rPr lang="en-GB" b="1"/>
              <a:t>A1</a:t>
            </a:r>
            <a:r>
              <a:rPr lang="en-GB"/>
              <a:t> Design and plan learning activities and/or programmes of study</a:t>
            </a:r>
            <a:endParaRPr/>
          </a:p>
          <a:p>
            <a:pPr marL="0" indent="0">
              <a:buNone/>
            </a:pPr>
            <a:r>
              <a:rPr lang="en-GB" b="1"/>
              <a:t>A2</a:t>
            </a:r>
            <a:r>
              <a:rPr lang="en-GB"/>
              <a:t> Teach and/or support learning </a:t>
            </a:r>
            <a:endParaRPr/>
          </a:p>
          <a:p>
            <a:pPr marL="0" indent="0">
              <a:buNone/>
            </a:pPr>
            <a:r>
              <a:rPr lang="en-GB" b="1"/>
              <a:t>A3</a:t>
            </a:r>
            <a:r>
              <a:rPr lang="en-GB"/>
              <a:t> Assess and give feedback to learners</a:t>
            </a:r>
            <a:endParaRPr/>
          </a:p>
          <a:p>
            <a:pPr marL="0" indent="0">
              <a:buNone/>
            </a:pPr>
            <a:r>
              <a:rPr lang="en-GB" b="1"/>
              <a:t>A4</a:t>
            </a:r>
            <a:r>
              <a:rPr lang="en-GB"/>
              <a:t> Develop effective learning environments and approaches to student support and guidance</a:t>
            </a:r>
            <a:endParaRPr/>
          </a:p>
          <a:p>
            <a:pPr marL="0" indent="0">
              <a:buNone/>
            </a:pPr>
            <a:r>
              <a:rPr lang="en-GB" b="1"/>
              <a:t>A5</a:t>
            </a:r>
            <a:r>
              <a:rPr lang="en-GB"/>
              <a:t> Engage in continuing professional development in subjects/disciplines and their pedagogy, incorporating research, scholarship and the evaluation of professional practices</a:t>
            </a:r>
            <a:endParaRPr/>
          </a:p>
        </p:txBody>
      </p:sp>
      <p:sp>
        <p:nvSpPr>
          <p:cNvPr id="134" name="Google Shape;134;p8"/>
          <p:cNvSpPr txBox="1"/>
          <p:nvPr/>
        </p:nvSpPr>
        <p:spPr>
          <a:xfrm>
            <a:off x="628650" y="445169"/>
            <a:ext cx="6445919" cy="530884"/>
          </a:xfrm>
          <a:prstGeom prst="rect">
            <a:avLst/>
          </a:prstGeom>
          <a:noFill/>
          <a:ln>
            <a:noFill/>
          </a:ln>
        </p:spPr>
        <p:txBody>
          <a:bodyPr spcFirstLastPara="1" wrap="square" lIns="68569" tIns="34275" rIns="68569" bIns="34275" anchor="t" anchorCtr="0">
            <a:spAutoFit/>
          </a:bodyPr>
          <a:lstStyle/>
          <a:p>
            <a:r>
              <a:rPr lang="en-GB" sz="3000" b="1">
                <a:solidFill>
                  <a:schemeClr val="dk1"/>
                </a:solidFill>
                <a:latin typeface="Calibri"/>
                <a:ea typeface="Calibri"/>
                <a:cs typeface="Calibri"/>
                <a:sym typeface="Calibri"/>
              </a:rPr>
              <a:t>Areas of Activity</a:t>
            </a:r>
            <a:endParaRPr sz="1013"/>
          </a:p>
        </p:txBody>
      </p:sp>
    </p:spTree>
    <p:extLst>
      <p:ext uri="{BB962C8B-B14F-4D97-AF65-F5344CB8AC3E}">
        <p14:creationId xmlns:p14="http://schemas.microsoft.com/office/powerpoint/2010/main" val="1951034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9"/>
          <p:cNvSpPr txBox="1">
            <a:spLocks noGrp="1"/>
          </p:cNvSpPr>
          <p:nvPr>
            <p:ph type="body" idx="1"/>
          </p:nvPr>
        </p:nvSpPr>
        <p:spPr>
          <a:xfrm>
            <a:off x="628650" y="1453439"/>
            <a:ext cx="7886700" cy="3263504"/>
          </a:xfrm>
          <a:prstGeom prst="rect">
            <a:avLst/>
          </a:prstGeom>
          <a:noFill/>
          <a:ln>
            <a:noFill/>
          </a:ln>
        </p:spPr>
        <p:txBody>
          <a:bodyPr spcFirstLastPara="1" wrap="square" lIns="68569" tIns="34275" rIns="68569" bIns="34275" anchor="t" anchorCtr="0">
            <a:noAutofit/>
          </a:bodyPr>
          <a:lstStyle/>
          <a:p>
            <a:pPr marL="0" indent="0">
              <a:spcBef>
                <a:spcPts val="0"/>
              </a:spcBef>
              <a:buNone/>
            </a:pPr>
            <a:r>
              <a:rPr lang="en-GB" b="1"/>
              <a:t>K1</a:t>
            </a:r>
            <a:r>
              <a:rPr lang="en-GB"/>
              <a:t> The subject material</a:t>
            </a:r>
            <a:endParaRPr/>
          </a:p>
          <a:p>
            <a:pPr marL="0" indent="0">
              <a:buNone/>
            </a:pPr>
            <a:r>
              <a:rPr lang="en-GB" b="1"/>
              <a:t>K2</a:t>
            </a:r>
            <a:r>
              <a:rPr lang="en-GB"/>
              <a:t> Appropriate methods for teaching, learning and assessing in the subject area and at the level of the academic programme</a:t>
            </a:r>
            <a:endParaRPr/>
          </a:p>
          <a:p>
            <a:pPr marL="0" indent="0">
              <a:buNone/>
            </a:pPr>
            <a:r>
              <a:rPr lang="en-GB" b="1"/>
              <a:t>K3</a:t>
            </a:r>
            <a:r>
              <a:rPr lang="en-GB"/>
              <a:t> How students learn, both generally and within their subject/disciplinary area(s)</a:t>
            </a:r>
            <a:endParaRPr/>
          </a:p>
          <a:p>
            <a:pPr marL="0" indent="0">
              <a:buNone/>
            </a:pPr>
            <a:r>
              <a:rPr lang="en-GB" b="1"/>
              <a:t>K4</a:t>
            </a:r>
            <a:r>
              <a:rPr lang="en-GB"/>
              <a:t> The use and value of appropriate learning technologies</a:t>
            </a:r>
            <a:endParaRPr/>
          </a:p>
          <a:p>
            <a:pPr marL="0" indent="0">
              <a:buNone/>
            </a:pPr>
            <a:r>
              <a:rPr lang="en-GB" b="1"/>
              <a:t>K5</a:t>
            </a:r>
            <a:r>
              <a:rPr lang="en-GB"/>
              <a:t> Methods for evaluating the effectiveness of teaching</a:t>
            </a:r>
            <a:endParaRPr/>
          </a:p>
          <a:p>
            <a:pPr marL="0" indent="0">
              <a:buNone/>
            </a:pPr>
            <a:r>
              <a:rPr lang="en-GB" b="1"/>
              <a:t>K6</a:t>
            </a:r>
            <a:r>
              <a:rPr lang="en-GB"/>
              <a:t> The implications of quality assurance and quality enhancement for academic and professional practice with a particular focus on teaching</a:t>
            </a:r>
            <a:endParaRPr/>
          </a:p>
        </p:txBody>
      </p:sp>
      <p:sp>
        <p:nvSpPr>
          <p:cNvPr id="141" name="Google Shape;141;p9"/>
          <p:cNvSpPr txBox="1"/>
          <p:nvPr/>
        </p:nvSpPr>
        <p:spPr>
          <a:xfrm>
            <a:off x="628650" y="445169"/>
            <a:ext cx="6445919" cy="530884"/>
          </a:xfrm>
          <a:prstGeom prst="rect">
            <a:avLst/>
          </a:prstGeom>
          <a:noFill/>
          <a:ln>
            <a:noFill/>
          </a:ln>
        </p:spPr>
        <p:txBody>
          <a:bodyPr spcFirstLastPara="1" wrap="square" lIns="68569" tIns="34275" rIns="68569" bIns="34275" anchor="t" anchorCtr="0">
            <a:spAutoFit/>
          </a:bodyPr>
          <a:lstStyle/>
          <a:p>
            <a:r>
              <a:rPr lang="en-GB" sz="3000" b="1">
                <a:solidFill>
                  <a:schemeClr val="dk1"/>
                </a:solidFill>
                <a:latin typeface="Calibri"/>
                <a:ea typeface="Calibri"/>
                <a:cs typeface="Calibri"/>
                <a:sym typeface="Calibri"/>
              </a:rPr>
              <a:t>Core Knowledge</a:t>
            </a:r>
            <a:endParaRPr sz="1013"/>
          </a:p>
        </p:txBody>
      </p:sp>
    </p:spTree>
    <p:extLst>
      <p:ext uri="{BB962C8B-B14F-4D97-AF65-F5344CB8AC3E}">
        <p14:creationId xmlns:p14="http://schemas.microsoft.com/office/powerpoint/2010/main" val="1347692285"/>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U">
      <a:dk1>
        <a:sysClr val="windowText" lastClr="000000"/>
      </a:dk1>
      <a:lt1>
        <a:sysClr val="window" lastClr="FFFFFF"/>
      </a:lt1>
      <a:dk2>
        <a:srgbClr val="75AAE5"/>
      </a:dk2>
      <a:lt2>
        <a:srgbClr val="FFFFFF"/>
      </a:lt2>
      <a:accent1>
        <a:srgbClr val="75AAE5"/>
      </a:accent1>
      <a:accent2>
        <a:srgbClr val="0B55A8"/>
      </a:accent2>
      <a:accent3>
        <a:srgbClr val="E80074"/>
      </a:accent3>
      <a:accent4>
        <a:srgbClr val="630031"/>
      </a:accent4>
      <a:accent5>
        <a:srgbClr val="FFC23D"/>
      </a:accent5>
      <a:accent6>
        <a:srgbClr val="A4A400"/>
      </a:accent6>
      <a:hlink>
        <a:srgbClr val="000000"/>
      </a:hlink>
      <a:folHlink>
        <a:srgbClr val="000000"/>
      </a:folHlink>
    </a:clrScheme>
    <a:fontScheme name="Office 2">
      <a:majorFont>
        <a:latin typeface="Helvetica"/>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Helvetic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cap="rnd">
          <a:prstDash val="sysDot"/>
        </a:ln>
        <a:effectLst/>
      </a:spPr>
      <a:bodyPr/>
      <a:lstStyle/>
      <a:style>
        <a:lnRef idx="2">
          <a:schemeClr val="accent1"/>
        </a:lnRef>
        <a:fillRef idx="0">
          <a:schemeClr val="accent1"/>
        </a:fillRef>
        <a:effectRef idx="1">
          <a:schemeClr val="accent1"/>
        </a:effectRef>
        <a:fontRef idx="minor">
          <a:schemeClr val="tx1"/>
        </a:fontRef>
      </a:style>
    </a:lnDef>
    <a:txDef>
      <a:spPr/>
      <a:bodyPr vert="horz" lIns="0" tIns="0" rIns="0" bIns="0" rtlCol="0">
        <a:noAutofit/>
      </a:bodyPr>
      <a:lstStyle>
        <a:defPPr marL="0" indent="0">
          <a:buNone/>
          <a:defRPr sz="2000" dirty="0" smtClean="0">
            <a:solidFill>
              <a:schemeClr val="bg1"/>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5518</TotalTime>
  <Words>1279</Words>
  <Application>Microsoft Macintosh PowerPoint</Application>
  <PresentationFormat>On-screen Show (16:9)</PresentationFormat>
  <Paragraphs>126</Paragraphs>
  <Slides>12</Slides>
  <Notes>12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Helvetica</vt:lpstr>
      <vt:lpstr>Lucida Grande</vt:lpstr>
      <vt:lpstr>Custom Design</vt:lpstr>
      <vt:lpstr>1_Office Theme</vt:lpstr>
      <vt:lpstr>Thinking about  Professional  Development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James</dc:creator>
  <cp:lastModifiedBy>Beck.Pitt</cp:lastModifiedBy>
  <cp:revision>206</cp:revision>
  <dcterms:created xsi:type="dcterms:W3CDTF">2017-12-05T12:15:45Z</dcterms:created>
  <dcterms:modified xsi:type="dcterms:W3CDTF">2021-05-21T16:38:35Z</dcterms:modified>
</cp:coreProperties>
</file>