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 id="2147483696" r:id="rId2"/>
  </p:sldMasterIdLst>
  <p:notesMasterIdLst>
    <p:notesMasterId r:id="rId15"/>
  </p:notesMasterIdLst>
  <p:sldIdLst>
    <p:sldId id="304"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humar.Johnson" initials="J" lastIdx="15" clrIdx="0">
    <p:extLst>
      <p:ext uri="{19B8F6BF-5375-455C-9EA6-DF929625EA0E}">
        <p15:presenceInfo xmlns:p15="http://schemas.microsoft.com/office/powerpoint/2012/main" userId="S::jj5679@open.ac.uk::3082ba39-6742-433e-8aca-7665f92a762f" providerId="AD"/>
      </p:ext>
    </p:extLst>
  </p:cmAuthor>
  <p:cmAuthor id="2" name="Gillian.Hosier" initials="G" lastIdx="2" clrIdx="1">
    <p:extLst>
      <p:ext uri="{19B8F6BF-5375-455C-9EA6-DF929625EA0E}">
        <p15:presenceInfo xmlns:p15="http://schemas.microsoft.com/office/powerpoint/2012/main" userId="S::gr399@open.ac.uk::b99e2318-e78f-4eb0-ab42-ee243f8cef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B35"/>
    <a:srgbClr val="EA530D"/>
    <a:srgbClr val="D8117D"/>
    <a:srgbClr val="E261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84" autoAdjust="0"/>
    <p:restoredTop sz="72188"/>
  </p:normalViewPr>
  <p:slideViewPr>
    <p:cSldViewPr snapToGrid="0" snapToObjects="1">
      <p:cViewPr varScale="1">
        <p:scale>
          <a:sx n="104" d="100"/>
          <a:sy n="104" d="100"/>
        </p:scale>
        <p:origin x="2312" y="184"/>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25" d="100"/>
          <a:sy n="125" d="100"/>
        </p:scale>
        <p:origin x="492" y="-234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ADE5F2-41C7-6244-B6BE-0DE86CAF42DC}" type="datetimeFigureOut">
              <a:rPr lang="en-US" smtClean="0"/>
              <a:t>5/21/21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19EDF-32DA-2B40-A28B-2067B9A173AA}" type="slidenum">
              <a:rPr lang="en-US" smtClean="0"/>
              <a:t>‹#›</a:t>
            </a:fld>
            <a:endParaRPr lang="en-US"/>
          </a:p>
        </p:txBody>
      </p:sp>
    </p:spTree>
    <p:extLst>
      <p:ext uri="{BB962C8B-B14F-4D97-AF65-F5344CB8AC3E}">
        <p14:creationId xmlns:p14="http://schemas.microsoft.com/office/powerpoint/2010/main" val="111322494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Next, you need to think about Professional Values, and how these support teaching.  How are these Values demonstrated in your work?</a:t>
            </a:r>
            <a:endParaRPr/>
          </a:p>
          <a:p>
            <a:pPr marL="0" lvl="0" indent="0" algn="l" rtl="0">
              <a:spcBef>
                <a:spcPts val="0"/>
              </a:spcBef>
              <a:spcAft>
                <a:spcPts val="0"/>
              </a:spcAft>
              <a:buNone/>
            </a:pPr>
            <a:endParaRPr/>
          </a:p>
        </p:txBody>
      </p:sp>
      <p:sp>
        <p:nvSpPr>
          <p:cNvPr id="145" name="Google Shape;145;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1066933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a:p>
            <a:pPr marL="0" lvl="0" indent="0" algn="l" rtl="0">
              <a:spcBef>
                <a:spcPts val="0"/>
              </a:spcBef>
              <a:spcAft>
                <a:spcPts val="0"/>
              </a:spcAft>
              <a:buClr>
                <a:schemeClr val="dk1"/>
              </a:buClr>
              <a:buSzPts val="1200"/>
              <a:buFont typeface="Calibri"/>
              <a:buNone/>
            </a:pPr>
            <a:r>
              <a:rPr lang="en-GB"/>
              <a:t>Come back together to discuss anything you found interesting or didn’t make sense. Could this be useful in your work / professional practice?</a:t>
            </a:r>
            <a:endParaRPr/>
          </a:p>
          <a:p>
            <a:pPr marL="0" lvl="0" indent="0" algn="l" rtl="0">
              <a:spcBef>
                <a:spcPts val="0"/>
              </a:spcBef>
              <a:spcAft>
                <a:spcPts val="0"/>
              </a:spcAft>
              <a:buNone/>
            </a:pPr>
            <a:endParaRPr/>
          </a:p>
        </p:txBody>
      </p:sp>
      <p:sp>
        <p:nvSpPr>
          <p:cNvPr id="152" name="Google Shape;152;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1242747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Presenter to refer back to the upcoming and past TIDE activities that might support this.</a:t>
            </a:r>
            <a:endParaRPr/>
          </a:p>
          <a:p>
            <a:pPr marL="0" lvl="0" indent="0" algn="l" rtl="0">
              <a:spcBef>
                <a:spcPts val="0"/>
              </a:spcBef>
              <a:spcAft>
                <a:spcPts val="0"/>
              </a:spcAft>
              <a:buNone/>
            </a:pPr>
            <a:endParaRPr/>
          </a:p>
        </p:txBody>
      </p:sp>
      <p:sp>
        <p:nvSpPr>
          <p:cNvPr id="159" name="Google Shape;15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3913684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79768" y="4777194"/>
            <a:ext cx="5438140" cy="390861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200"/>
              <a:buFont typeface="Calibri"/>
              <a:buNone/>
            </a:pPr>
            <a:r>
              <a:rPr lang="en-GB"/>
              <a:t>40 minute session </a:t>
            </a:r>
            <a:endParaRPr/>
          </a:p>
        </p:txBody>
      </p:sp>
      <p:sp>
        <p:nvSpPr>
          <p:cNvPr id="88" name="Google Shape;88;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44462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8942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4244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7" name="Google Shape;10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dirty="0">
                <a:solidFill>
                  <a:schemeClr val="dk1"/>
                </a:solidFill>
                <a:latin typeface="Calibri"/>
                <a:ea typeface="Calibri"/>
                <a:cs typeface="Calibri"/>
                <a:sym typeface="Calibri"/>
              </a:rPr>
              <a:t> </a:t>
            </a:r>
            <a:endParaRPr dirty="0"/>
          </a:p>
          <a:p>
            <a:pPr marL="0" lvl="0" indent="0" algn="l" rtl="0">
              <a:spcBef>
                <a:spcPts val="0"/>
              </a:spcBef>
              <a:spcAft>
                <a:spcPts val="0"/>
              </a:spcAft>
              <a:buNone/>
            </a:pPr>
            <a:r>
              <a:rPr lang="en-GB" sz="1200" dirty="0">
                <a:solidFill>
                  <a:schemeClr val="dk1"/>
                </a:solidFill>
                <a:latin typeface="Calibri"/>
                <a:ea typeface="Calibri"/>
                <a:cs typeface="Calibri"/>
                <a:sym typeface="Calibri"/>
              </a:rPr>
              <a:t>The facilitator should seek to bring out the range of CPD activities that can support skill development (training, reading, observing, finding information on the Internet, practicing using specific skills </a:t>
            </a:r>
            <a:r>
              <a:rPr lang="en-GB" sz="1200" dirty="0" err="1">
                <a:solidFill>
                  <a:schemeClr val="dk1"/>
                </a:solidFill>
                <a:latin typeface="Calibri"/>
                <a:ea typeface="Calibri"/>
                <a:cs typeface="Calibri"/>
                <a:sym typeface="Calibri"/>
              </a:rPr>
              <a:t>i.e</a:t>
            </a:r>
            <a:r>
              <a:rPr lang="en-GB" sz="1200" dirty="0">
                <a:solidFill>
                  <a:schemeClr val="dk1"/>
                </a:solidFill>
                <a:latin typeface="Calibri"/>
                <a:ea typeface="Calibri"/>
                <a:cs typeface="Calibri"/>
                <a:sym typeface="Calibri"/>
              </a:rPr>
              <a:t> learning by doing, attending workshops and conferences).  </a:t>
            </a:r>
            <a:endParaRPr dirty="0"/>
          </a:p>
          <a:p>
            <a:pPr marL="0" lvl="0" indent="0" algn="l" rtl="0">
              <a:spcBef>
                <a:spcPts val="0"/>
              </a:spcBef>
              <a:spcAft>
                <a:spcPts val="0"/>
              </a:spcAft>
              <a:buNone/>
            </a:pPr>
            <a:endParaRPr dirty="0"/>
          </a:p>
        </p:txBody>
      </p:sp>
      <p:sp>
        <p:nvSpPr>
          <p:cNvPr id="108" name="Google Shape;10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extLst>
      <p:ext uri="{BB962C8B-B14F-4D97-AF65-F5344CB8AC3E}">
        <p14:creationId xmlns:p14="http://schemas.microsoft.com/office/powerpoint/2010/main" val="3007554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n-GB" dirty="0"/>
              <a:t>To help you and others understand what level of professional practice you have achieved we use frameworks by which to judge this. </a:t>
            </a:r>
            <a:endParaRPr dirty="0"/>
          </a:p>
          <a:p>
            <a:pPr marL="0" lvl="0" indent="0" algn="l" rtl="0">
              <a:spcBef>
                <a:spcPts val="0"/>
              </a:spcBef>
              <a:spcAft>
                <a:spcPts val="0"/>
              </a:spcAft>
              <a:buClr>
                <a:schemeClr val="dk1"/>
              </a:buClr>
              <a:buSzPts val="1200"/>
              <a:buFont typeface="Calibri"/>
              <a:buNone/>
            </a:pPr>
            <a:endParaRPr dirty="0"/>
          </a:p>
          <a:p>
            <a:pPr marL="0" lvl="0" indent="0" algn="l" rtl="0">
              <a:spcBef>
                <a:spcPts val="0"/>
              </a:spcBef>
              <a:spcAft>
                <a:spcPts val="0"/>
              </a:spcAft>
              <a:buClr>
                <a:schemeClr val="dk1"/>
              </a:buClr>
              <a:buSzPts val="1200"/>
              <a:buFont typeface="Calibri"/>
              <a:buNone/>
            </a:pPr>
            <a:r>
              <a:rPr lang="en-GB" dirty="0"/>
              <a:t>Frameworks generally consist of a domain in which you are working and then a set of competencies or skills that you can demonstrate.</a:t>
            </a:r>
            <a:endParaRPr dirty="0"/>
          </a:p>
          <a:p>
            <a:pPr marL="0" lvl="0" indent="0" algn="l" rtl="0">
              <a:spcBef>
                <a:spcPts val="0"/>
              </a:spcBef>
              <a:spcAft>
                <a:spcPts val="0"/>
              </a:spcAft>
              <a:buClr>
                <a:schemeClr val="dk1"/>
              </a:buClr>
              <a:buSzPts val="1200"/>
              <a:buFont typeface="Calibri"/>
              <a:buNone/>
            </a:pPr>
            <a:endParaRPr dirty="0"/>
          </a:p>
          <a:p>
            <a:pPr marL="0" lvl="0" indent="0" algn="l" rtl="0">
              <a:spcBef>
                <a:spcPts val="0"/>
              </a:spcBef>
              <a:spcAft>
                <a:spcPts val="0"/>
              </a:spcAft>
              <a:buClr>
                <a:schemeClr val="dk1"/>
              </a:buClr>
              <a:buSzPts val="1200"/>
              <a:buFont typeface="Calibri"/>
              <a:buNone/>
            </a:pPr>
            <a:r>
              <a:rPr lang="en-GB" dirty="0"/>
              <a:t>Could this be useful in your work / professional practice?</a:t>
            </a:r>
            <a:endParaRPr dirty="0"/>
          </a:p>
          <a:p>
            <a:pPr marL="0" lvl="0" indent="0" algn="l" rtl="0">
              <a:spcBef>
                <a:spcPts val="0"/>
              </a:spcBef>
              <a:spcAft>
                <a:spcPts val="0"/>
              </a:spcAft>
              <a:buNone/>
            </a:pPr>
            <a:endParaRPr dirty="0"/>
          </a:p>
        </p:txBody>
      </p:sp>
      <p:sp>
        <p:nvSpPr>
          <p:cNvPr id="115" name="Google Shape;11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942472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dirty="0"/>
              <a:t>This slide shows the UK Professional Standards Framework, which is widely used in the UK ( and beyond) to support the professional development of university teachers and staff who support student learning. We are working with the previous cohorts to use this across the project as a means by which to support your understanding of your own professional development.</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The UKPSF has defined the scope of teaching into three dimensions.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AREAS OF ACTIVITY:  these are the things that we do when we teach and support university students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CORE KNOWLEDGE: These are the different types of knowledge we need to teach effectively</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PROFESSIONAL VALUES:  These are the values that support effective teaching.</a:t>
            </a:r>
            <a:endParaRPr dirty="0"/>
          </a:p>
          <a:p>
            <a:pPr marL="0" lvl="0" indent="0" algn="l" rtl="0">
              <a:spcBef>
                <a:spcPts val="0"/>
              </a:spcBef>
              <a:spcAft>
                <a:spcPts val="0"/>
              </a:spcAft>
              <a:buNone/>
            </a:pPr>
            <a:endParaRPr dirty="0"/>
          </a:p>
        </p:txBody>
      </p:sp>
      <p:sp>
        <p:nvSpPr>
          <p:cNvPr id="122" name="Google Shape;12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2507157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How do the activities you do to help support student learning map on to the Areas of Activity A1 – A5?</a:t>
            </a:r>
            <a:endParaRPr/>
          </a:p>
          <a:p>
            <a:pPr marL="0" lvl="0" indent="0" algn="l" rtl="0">
              <a:spcBef>
                <a:spcPts val="0"/>
              </a:spcBef>
              <a:spcAft>
                <a:spcPts val="0"/>
              </a:spcAft>
              <a:buNone/>
            </a:pPr>
            <a:endParaRPr/>
          </a:p>
        </p:txBody>
      </p:sp>
      <p:sp>
        <p:nvSpPr>
          <p:cNvPr id="131" name="Google Shape;13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413110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Next, how do the activities you do to help support student learning be classified using K1- K6?</a:t>
            </a:r>
            <a:endParaRPr/>
          </a:p>
          <a:p>
            <a:pPr marL="0" lvl="0" indent="0" algn="l" rtl="0">
              <a:spcBef>
                <a:spcPts val="0"/>
              </a:spcBef>
              <a:spcAft>
                <a:spcPts val="0"/>
              </a:spcAft>
              <a:buNone/>
            </a:pPr>
            <a:endParaRPr/>
          </a:p>
        </p:txBody>
      </p:sp>
      <p:sp>
        <p:nvSpPr>
          <p:cNvPr id="138" name="Google Shape;13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1333685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F87F64C6-160A-BA4F-AAC3-386D6A1DFFEE}"/>
              </a:ext>
            </a:extLst>
          </p:cNvPr>
          <p:cNvSpPr/>
          <p:nvPr userDrawn="1"/>
        </p:nvSpPr>
        <p:spPr>
          <a:xfrm>
            <a:off x="7200378" y="3456109"/>
            <a:ext cx="1961150" cy="1693529"/>
          </a:xfrm>
          <a:custGeom>
            <a:avLst/>
            <a:gdLst>
              <a:gd name="connsiteX0" fmla="*/ 1961150 w 1961150"/>
              <a:gd name="connsiteY0" fmla="*/ 5 h 1693529"/>
              <a:gd name="connsiteX1" fmla="*/ 1957019 w 1961150"/>
              <a:gd name="connsiteY1" fmla="*/ 1693529 h 1693529"/>
              <a:gd name="connsiteX2" fmla="*/ 0 w 1961150"/>
              <a:gd name="connsiteY2" fmla="*/ 1693529 h 1693529"/>
              <a:gd name="connsiteX3" fmla="*/ 15337 w 1961150"/>
              <a:gd name="connsiteY3" fmla="*/ 1590908 h 1693529"/>
              <a:gd name="connsiteX4" fmla="*/ 558318 w 1961150"/>
              <a:gd name="connsiteY4" fmla="*/ 578073 h 1693529"/>
              <a:gd name="connsiteX5" fmla="*/ 1961150 w 1961150"/>
              <a:gd name="connsiteY5" fmla="*/ 5 h 1693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61150" h="1693529">
                <a:moveTo>
                  <a:pt x="1961150" y="5"/>
                </a:moveTo>
                <a:lnTo>
                  <a:pt x="1957019" y="1693529"/>
                </a:lnTo>
                <a:lnTo>
                  <a:pt x="0" y="1693529"/>
                </a:lnTo>
                <a:lnTo>
                  <a:pt x="15337" y="1590908"/>
                </a:lnTo>
                <a:cubicBezTo>
                  <a:pt x="91629" y="1209853"/>
                  <a:pt x="279114" y="856597"/>
                  <a:pt x="558318" y="578073"/>
                </a:cubicBezTo>
                <a:cubicBezTo>
                  <a:pt x="930589" y="206708"/>
                  <a:pt x="1435321" y="-1278"/>
                  <a:pt x="1961150" y="5"/>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7">
            <a:extLst>
              <a:ext uri="{FF2B5EF4-FFF2-40B4-BE49-F238E27FC236}">
                <a16:creationId xmlns:a16="http://schemas.microsoft.com/office/drawing/2014/main" id="{3C5F552B-12D7-954D-A3A3-0C3CE451ADD6}"/>
              </a:ext>
            </a:extLst>
          </p:cNvPr>
          <p:cNvSpPr/>
          <p:nvPr userDrawn="1"/>
        </p:nvSpPr>
        <p:spPr>
          <a:xfrm>
            <a:off x="7641620" y="3893031"/>
            <a:ext cx="1518841" cy="1256606"/>
          </a:xfrm>
          <a:custGeom>
            <a:avLst/>
            <a:gdLst>
              <a:gd name="connsiteX0" fmla="*/ 1518841 w 1518841"/>
              <a:gd name="connsiteY0" fmla="*/ 4 h 1256606"/>
              <a:gd name="connsiteX1" fmla="*/ 1515776 w 1518841"/>
              <a:gd name="connsiteY1" fmla="*/ 1256606 h 1256606"/>
              <a:gd name="connsiteX2" fmla="*/ 0 w 1518841"/>
              <a:gd name="connsiteY2" fmla="*/ 1256606 h 1256606"/>
              <a:gd name="connsiteX3" fmla="*/ 2518 w 1518841"/>
              <a:gd name="connsiteY3" fmla="*/ 1239755 h 1256606"/>
              <a:gd name="connsiteX4" fmla="*/ 425650 w 1518841"/>
              <a:gd name="connsiteY4" fmla="*/ 450478 h 1256606"/>
              <a:gd name="connsiteX5" fmla="*/ 1518841 w 1518841"/>
              <a:gd name="connsiteY5" fmla="*/ 4 h 1256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841" h="1256606">
                <a:moveTo>
                  <a:pt x="1518841" y="4"/>
                </a:moveTo>
                <a:lnTo>
                  <a:pt x="1515776" y="1256606"/>
                </a:lnTo>
                <a:lnTo>
                  <a:pt x="0" y="1256606"/>
                </a:lnTo>
                <a:lnTo>
                  <a:pt x="2518" y="1239755"/>
                </a:lnTo>
                <a:cubicBezTo>
                  <a:pt x="61971" y="942808"/>
                  <a:pt x="208074" y="667524"/>
                  <a:pt x="425650" y="450478"/>
                </a:cubicBezTo>
                <a:cubicBezTo>
                  <a:pt x="715752" y="161083"/>
                  <a:pt x="1109076" y="-995"/>
                  <a:pt x="1518841" y="4"/>
                </a:cubicBezTo>
                <a:close/>
              </a:path>
            </a:pathLst>
          </a:cu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8">
            <a:extLst>
              <a:ext uri="{FF2B5EF4-FFF2-40B4-BE49-F238E27FC236}">
                <a16:creationId xmlns:a16="http://schemas.microsoft.com/office/drawing/2014/main" id="{A46777A7-B73D-4347-BC53-6C5DF2CDCD37}"/>
              </a:ext>
            </a:extLst>
          </p:cNvPr>
          <p:cNvSpPr/>
          <p:nvPr userDrawn="1"/>
        </p:nvSpPr>
        <p:spPr>
          <a:xfrm>
            <a:off x="8098317" y="4338115"/>
            <a:ext cx="1061060" cy="811522"/>
          </a:xfrm>
          <a:custGeom>
            <a:avLst/>
            <a:gdLst>
              <a:gd name="connsiteX0" fmla="*/ 1061060 w 1061060"/>
              <a:gd name="connsiteY0" fmla="*/ 3 h 811522"/>
              <a:gd name="connsiteX1" fmla="*/ 1059080 w 1061060"/>
              <a:gd name="connsiteY1" fmla="*/ 811522 h 811522"/>
              <a:gd name="connsiteX2" fmla="*/ 0 w 1061060"/>
              <a:gd name="connsiteY2" fmla="*/ 811522 h 811522"/>
              <a:gd name="connsiteX3" fmla="*/ 8485 w 1061060"/>
              <a:gd name="connsiteY3" fmla="*/ 777814 h 811522"/>
              <a:gd name="connsiteX4" fmla="*/ 283292 w 1061060"/>
              <a:gd name="connsiteY4" fmla="*/ 320500 h 811522"/>
              <a:gd name="connsiteX5" fmla="*/ 1061060 w 1061060"/>
              <a:gd name="connsiteY5" fmla="*/ 3 h 811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1060" h="811522">
                <a:moveTo>
                  <a:pt x="1061060" y="3"/>
                </a:moveTo>
                <a:lnTo>
                  <a:pt x="1059080" y="811522"/>
                </a:lnTo>
                <a:lnTo>
                  <a:pt x="0" y="811522"/>
                </a:lnTo>
                <a:lnTo>
                  <a:pt x="8485" y="777814"/>
                </a:lnTo>
                <a:cubicBezTo>
                  <a:pt x="60608" y="606641"/>
                  <a:pt x="154293" y="449184"/>
                  <a:pt x="283292" y="320500"/>
                </a:cubicBezTo>
                <a:cubicBezTo>
                  <a:pt x="489689" y="114605"/>
                  <a:pt x="769526" y="-708"/>
                  <a:pt x="1061060" y="3"/>
                </a:cubicBezTo>
                <a:close/>
              </a:path>
            </a:pathLst>
          </a:cu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Content Placeholder 7" descr="Logo&#10;&#10;Description automatically generated">
            <a:extLst>
              <a:ext uri="{FF2B5EF4-FFF2-40B4-BE49-F238E27FC236}">
                <a16:creationId xmlns:a16="http://schemas.microsoft.com/office/drawing/2014/main" id="{8BBFC323-0B33-D84C-BA46-2BFA265141E2}"/>
              </a:ext>
            </a:extLst>
          </p:cNvPr>
          <p:cNvPicPr>
            <a:picLocks noChangeAspect="1"/>
          </p:cNvPicPr>
          <p:nvPr userDrawn="1"/>
        </p:nvPicPr>
        <p:blipFill>
          <a:blip r:embed="rId2"/>
          <a:stretch>
            <a:fillRect/>
          </a:stretch>
        </p:blipFill>
        <p:spPr>
          <a:xfrm>
            <a:off x="8365365" y="4737314"/>
            <a:ext cx="692185" cy="292215"/>
          </a:xfrm>
          <a:prstGeom prst="rect">
            <a:avLst/>
          </a:prstGeom>
        </p:spPr>
      </p:pic>
    </p:spTree>
    <p:extLst>
      <p:ext uri="{BB962C8B-B14F-4D97-AF65-F5344CB8AC3E}">
        <p14:creationId xmlns:p14="http://schemas.microsoft.com/office/powerpoint/2010/main" val="37265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4707985"/>
            <a:ext cx="483731" cy="425951"/>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3891665"/>
            <a:ext cx="4842638" cy="548051"/>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60824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e 4">
            <a:extLst>
              <a:ext uri="{FF2B5EF4-FFF2-40B4-BE49-F238E27FC236}">
                <a16:creationId xmlns:a16="http://schemas.microsoft.com/office/drawing/2014/main" id="{87347E43-111D-8348-9FD5-27F3A328DAA1}"/>
              </a:ext>
            </a:extLst>
          </p:cNvPr>
          <p:cNvSpPr/>
          <p:nvPr userDrawn="1"/>
        </p:nvSpPr>
        <p:spPr>
          <a:xfrm rot="5400000">
            <a:off x="7177208" y="-1979492"/>
            <a:ext cx="3958983" cy="3958983"/>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Pie 5">
            <a:extLst>
              <a:ext uri="{FF2B5EF4-FFF2-40B4-BE49-F238E27FC236}">
                <a16:creationId xmlns:a16="http://schemas.microsoft.com/office/drawing/2014/main" id="{F53C11B4-3069-9C41-B7A4-74F85E6B3D52}"/>
              </a:ext>
            </a:extLst>
          </p:cNvPr>
          <p:cNvSpPr/>
          <p:nvPr userDrawn="1"/>
        </p:nvSpPr>
        <p:spPr>
          <a:xfrm rot="5400000">
            <a:off x="7614131" y="-1542568"/>
            <a:ext cx="3085135" cy="3085135"/>
          </a:xfrm>
          <a:prstGeom prst="pie">
            <a:avLst>
              <a:gd name="adj1" fmla="val 0"/>
              <a:gd name="adj2" fmla="val 5408384"/>
            </a:avLst>
          </a:prstGeom>
          <a:solidFill>
            <a:srgbClr val="EA530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Pie 6">
            <a:extLst>
              <a:ext uri="{FF2B5EF4-FFF2-40B4-BE49-F238E27FC236}">
                <a16:creationId xmlns:a16="http://schemas.microsoft.com/office/drawing/2014/main" id="{9746D09F-8E33-3A49-864E-2B89F04F18DD}"/>
              </a:ext>
            </a:extLst>
          </p:cNvPr>
          <p:cNvSpPr/>
          <p:nvPr userDrawn="1"/>
        </p:nvSpPr>
        <p:spPr>
          <a:xfrm rot="5400000">
            <a:off x="8059216" y="-1097484"/>
            <a:ext cx="2194967" cy="2194967"/>
          </a:xfrm>
          <a:prstGeom prst="pie">
            <a:avLst>
              <a:gd name="adj1" fmla="val 0"/>
              <a:gd name="adj2" fmla="val 5408384"/>
            </a:avLst>
          </a:prstGeom>
          <a:solidFill>
            <a:srgbClr val="EA53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Content Placeholder 7" descr="Logo&#10;&#10;Description automatically generated">
            <a:extLst>
              <a:ext uri="{FF2B5EF4-FFF2-40B4-BE49-F238E27FC236}">
                <a16:creationId xmlns:a16="http://schemas.microsoft.com/office/drawing/2014/main" id="{83AD1E3D-FF2D-3845-B3E5-A89EF3964B96}"/>
              </a:ext>
            </a:extLst>
          </p:cNvPr>
          <p:cNvPicPr>
            <a:picLocks noChangeAspect="1"/>
          </p:cNvPicPr>
          <p:nvPr userDrawn="1"/>
        </p:nvPicPr>
        <p:blipFill>
          <a:blip r:embed="rId2"/>
          <a:stretch>
            <a:fillRect/>
          </a:stretch>
        </p:blipFill>
        <p:spPr>
          <a:xfrm>
            <a:off x="8365365" y="399198"/>
            <a:ext cx="692185" cy="292215"/>
          </a:xfrm>
          <a:prstGeom prst="rect">
            <a:avLst/>
          </a:prstGeom>
        </p:spPr>
      </p:pic>
    </p:spTree>
    <p:extLst>
      <p:ext uri="{BB962C8B-B14F-4D97-AF65-F5344CB8AC3E}">
        <p14:creationId xmlns:p14="http://schemas.microsoft.com/office/powerpoint/2010/main" val="173455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cxnSp>
        <p:nvCxnSpPr>
          <p:cNvPr id="9" name="Straight Connector 8">
            <a:extLst>
              <a:ext uri="{FF2B5EF4-FFF2-40B4-BE49-F238E27FC236}">
                <a16:creationId xmlns:a16="http://schemas.microsoft.com/office/drawing/2014/main" id="{A3478135-C01B-8C41-BDF2-9A0FA14CFB41}"/>
              </a:ext>
            </a:extLst>
          </p:cNvPr>
          <p:cNvCxnSpPr>
            <a:cxnSpLocks/>
          </p:cNvCxnSpPr>
          <p:nvPr userDrawn="1"/>
        </p:nvCxnSpPr>
        <p:spPr>
          <a:xfrm flipH="1">
            <a:off x="0" y="685800"/>
            <a:ext cx="6515100" cy="0"/>
          </a:xfrm>
          <a:prstGeom prst="line">
            <a:avLst/>
          </a:prstGeom>
          <a:ln w="31750"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2953"/>
            <a:ext cx="8164058" cy="505497"/>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115456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284A36-5C53-5548-B8DF-6AEFE5D9CE0F}"/>
              </a:ext>
            </a:extLst>
          </p:cNvPr>
          <p:cNvSpPr/>
          <p:nvPr userDrawn="1"/>
        </p:nvSpPr>
        <p:spPr>
          <a:xfrm>
            <a:off x="0" y="0"/>
            <a:ext cx="9144000" cy="5143500"/>
          </a:xfrm>
          <a:prstGeom prst="rect">
            <a:avLst/>
          </a:prstGeom>
          <a:solidFill>
            <a:srgbClr val="F66B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8610CB09-B75A-514C-B58F-9784C9FCAA1B}"/>
              </a:ext>
            </a:extLst>
          </p:cNvPr>
          <p:cNvPicPr>
            <a:picLocks noChangeAspect="1"/>
          </p:cNvPicPr>
          <p:nvPr userDrawn="1"/>
        </p:nvPicPr>
        <p:blipFill>
          <a:blip r:embed="rId2"/>
          <a:stretch>
            <a:fillRect/>
          </a:stretch>
        </p:blipFill>
        <p:spPr>
          <a:xfrm>
            <a:off x="4796263" y="464024"/>
            <a:ext cx="4347737" cy="4679476"/>
          </a:xfrm>
          <a:prstGeom prst="rect">
            <a:avLst/>
          </a:prstGeom>
        </p:spPr>
      </p:pic>
      <p:pic>
        <p:nvPicPr>
          <p:cNvPr id="8" name="Content Placeholder 7" descr="Logo&#10;&#10;Description automatically generated">
            <a:extLst>
              <a:ext uri="{FF2B5EF4-FFF2-40B4-BE49-F238E27FC236}">
                <a16:creationId xmlns:a16="http://schemas.microsoft.com/office/drawing/2014/main" id="{D296D13C-68AC-E142-9163-B76292C89801}"/>
              </a:ext>
            </a:extLst>
          </p:cNvPr>
          <p:cNvPicPr>
            <a:picLocks noChangeAspect="1"/>
          </p:cNvPicPr>
          <p:nvPr userDrawn="1"/>
        </p:nvPicPr>
        <p:blipFill>
          <a:blip r:embed="rId3"/>
          <a:stretch>
            <a:fillRect/>
          </a:stretch>
        </p:blipFill>
        <p:spPr>
          <a:xfrm>
            <a:off x="8365365" y="171809"/>
            <a:ext cx="692185" cy="292215"/>
          </a:xfrm>
          <a:prstGeom prst="rect">
            <a:avLst/>
          </a:prstGeom>
        </p:spPr>
      </p:pic>
      <p:sp>
        <p:nvSpPr>
          <p:cNvPr id="10" name="Text Placeholder 3">
            <a:extLst>
              <a:ext uri="{FF2B5EF4-FFF2-40B4-BE49-F238E27FC236}">
                <a16:creationId xmlns:a16="http://schemas.microsoft.com/office/drawing/2014/main" id="{97C18EB3-8F2F-0A4A-B7B0-9DE65CC55D8E}"/>
              </a:ext>
            </a:extLst>
          </p:cNvPr>
          <p:cNvSpPr>
            <a:spLocks noGrp="1"/>
          </p:cNvSpPr>
          <p:nvPr>
            <p:ph type="body" sz="quarter" idx="10" hasCustomPrompt="1"/>
          </p:nvPr>
        </p:nvSpPr>
        <p:spPr>
          <a:xfrm>
            <a:off x="343128" y="2187376"/>
            <a:ext cx="5299389" cy="1879100"/>
          </a:xfrm>
          <a:prstGeom prst="rect">
            <a:avLst/>
          </a:prstGeom>
        </p:spPr>
        <p:txBody>
          <a:bodyPr/>
          <a:lstStyle>
            <a:lvl1pPr marL="0" indent="0">
              <a:buNone/>
              <a:defRPr b="1">
                <a:solidFill>
                  <a:schemeClr val="bg1"/>
                </a:solidFill>
                <a:latin typeface="Arial" panose="020B0604020202020204" pitchFamily="34" charset="0"/>
                <a:cs typeface="Arial" panose="020B0604020202020204" pitchFamily="34" charset="0"/>
              </a:defRPr>
            </a:lvl1pPr>
          </a:lstStyle>
          <a:p>
            <a:pPr lvl="0"/>
            <a:r>
              <a:rPr lang="en-US" dirty="0">
                <a:latin typeface="Arial" panose="020B0604020202020204" pitchFamily="34" charset="0"/>
                <a:cs typeface="Arial" panose="020B0604020202020204" pitchFamily="34" charset="0"/>
              </a:rPr>
              <a:t>Slide Title</a:t>
            </a:r>
            <a:endParaRPr lang="en-US" dirty="0"/>
          </a:p>
        </p:txBody>
      </p:sp>
    </p:spTree>
    <p:extLst>
      <p:ext uri="{BB962C8B-B14F-4D97-AF65-F5344CB8AC3E}">
        <p14:creationId xmlns:p14="http://schemas.microsoft.com/office/powerpoint/2010/main" val="246425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rgbClr val="F66B35"/>
        </a:solidFill>
        <a:effectLst/>
      </p:bgPr>
    </p:bg>
    <p:spTree>
      <p:nvGrpSpPr>
        <p:cNvPr id="1" name=""/>
        <p:cNvGrpSpPr/>
        <p:nvPr/>
      </p:nvGrpSpPr>
      <p:grpSpPr>
        <a:xfrm>
          <a:off x="0" y="0"/>
          <a:ext cx="0" cy="0"/>
          <a:chOff x="0" y="0"/>
          <a:chExt cx="0" cy="0"/>
        </a:xfrm>
      </p:grpSpPr>
      <p:pic>
        <p:nvPicPr>
          <p:cNvPr id="5" name="Content Placeholder 7" descr="Logo&#10;&#10;Description automatically generated">
            <a:extLst>
              <a:ext uri="{FF2B5EF4-FFF2-40B4-BE49-F238E27FC236}">
                <a16:creationId xmlns:a16="http://schemas.microsoft.com/office/drawing/2014/main" id="{B69FE878-E508-EC49-A754-7F49E50F35A5}"/>
              </a:ext>
            </a:extLst>
          </p:cNvPr>
          <p:cNvPicPr>
            <a:picLocks noChangeAspect="1"/>
          </p:cNvPicPr>
          <p:nvPr userDrawn="1"/>
        </p:nvPicPr>
        <p:blipFill>
          <a:blip r:embed="rId2"/>
          <a:stretch>
            <a:fillRect/>
          </a:stretch>
        </p:blipFill>
        <p:spPr>
          <a:xfrm>
            <a:off x="8365365" y="171809"/>
            <a:ext cx="692185" cy="292215"/>
          </a:xfrm>
          <a:prstGeom prst="rect">
            <a:avLst/>
          </a:prstGeom>
        </p:spPr>
      </p:pic>
    </p:spTree>
    <p:extLst>
      <p:ext uri="{BB962C8B-B14F-4D97-AF65-F5344CB8AC3E}">
        <p14:creationId xmlns:p14="http://schemas.microsoft.com/office/powerpoint/2010/main" val="297359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516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1"/>
        <p:cNvGrpSpPr/>
        <p:nvPr/>
      </p:nvGrpSpPr>
      <p:grpSpPr>
        <a:xfrm>
          <a:off x="0" y="0"/>
          <a:ext cx="0" cy="0"/>
          <a:chOff x="0" y="0"/>
          <a:chExt cx="0" cy="0"/>
        </a:xfrm>
      </p:grpSpPr>
      <p:sp>
        <p:nvSpPr>
          <p:cNvPr id="12" name="Google Shape;12;p14"/>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Autofit/>
          </a:bodyPr>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alibri"/>
                <a:ea typeface="Calibri"/>
                <a:cs typeface="Calibri"/>
                <a:sym typeface="Calibri"/>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alibri"/>
                <a:ea typeface="Calibri"/>
                <a:cs typeface="Calibri"/>
                <a:sym typeface="Calibri"/>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26698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194158"/>
            <a:ext cx="909812" cy="467889"/>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4862019"/>
            <a:ext cx="9144000" cy="281482"/>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273662"/>
            <a:ext cx="7886972" cy="467889"/>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14940" y="157773"/>
            <a:ext cx="965609" cy="408274"/>
          </a:xfrm>
          <a:prstGeom prst="rect">
            <a:avLst/>
          </a:prstGeom>
        </p:spPr>
      </p:pic>
    </p:spTree>
    <p:extLst>
      <p:ext uri="{BB962C8B-B14F-4D97-AF65-F5344CB8AC3E}">
        <p14:creationId xmlns:p14="http://schemas.microsoft.com/office/powerpoint/2010/main" val="2181323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194"/>
            <a:ext cx="9144000" cy="5145694"/>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3" y="1560912"/>
            <a:ext cx="8394719" cy="2453558"/>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820158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4.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3373409"/>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8" r:id="rId3"/>
    <p:sldLayoutId id="2147483693" r:id="rId4"/>
    <p:sldLayoutId id="2147483694" r:id="rId5"/>
    <p:sldLayoutId id="2147483653" r:id="rId6"/>
    <p:sldLayoutId id="2147483700"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4337103"/>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297074"/>
            <a:ext cx="5269241" cy="5393421"/>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4" y="500445"/>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174654"/>
            <a:ext cx="2955352" cy="5398839"/>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0" y="3219089"/>
            <a:ext cx="4657151" cy="424854"/>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443585"/>
            <a:ext cx="1718054" cy="725299"/>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4395922"/>
            <a:ext cx="6836636" cy="691916"/>
          </a:xfrm>
          <a:prstGeom prst="rect">
            <a:avLst/>
          </a:prstGeom>
        </p:spPr>
      </p:pic>
    </p:spTree>
    <p:extLst>
      <p:ext uri="{BB962C8B-B14F-4D97-AF65-F5344CB8AC3E}">
        <p14:creationId xmlns:p14="http://schemas.microsoft.com/office/powerpoint/2010/main" val="333595626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alt.ac.uk/certified-membership/cmalt-and-other-frameworks" TargetMode="External"/><Relationship Id="rId7" Type="http://schemas.openxmlformats.org/officeDocument/2006/relationships/hyperlink" Target="https://www.dqinstitute.org/dq-framework/"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open.ac.uk/libraryservices/subsites/dilframework/view_all" TargetMode="External"/><Relationship Id="rId5" Type="http://schemas.openxmlformats.org/officeDocument/2006/relationships/hyperlink" Target="https://www.heacademy.ac.uk/system/files/downloads/uk_professional_standards_framework.pdf" TargetMode="External"/><Relationship Id="rId4" Type="http://schemas.openxmlformats.org/officeDocument/2006/relationships/hyperlink" Target="https://www.lextutor.ca/myanmar/TCSF_v2.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3" y="3037754"/>
            <a:ext cx="4592861" cy="298173"/>
          </a:xfrm>
          <a:prstGeom prst="rect">
            <a:avLst/>
          </a:prstGeom>
        </p:spPr>
        <p:txBody>
          <a:bodyPr vert="horz" wrap="none" lIns="0" tIns="0" rIns="0" bIns="0" rtlCol="0">
            <a:noAutofit/>
          </a:bodyPr>
          <a:lstStyle/>
          <a:p>
            <a:r>
              <a:rPr lang="en-US" sz="1600" dirty="0">
                <a:solidFill>
                  <a:schemeClr val="bg1"/>
                </a:solidFill>
              </a:rPr>
              <a:t>TIDE Residential School</a:t>
            </a:r>
          </a:p>
          <a:p>
            <a:r>
              <a:rPr lang="en-US" sz="1600" dirty="0">
                <a:solidFill>
                  <a:schemeClr val="bg1"/>
                </a:solidFill>
              </a:rPr>
              <a:t>November 2019 </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2" y="1183303"/>
            <a:ext cx="6579943" cy="548051"/>
          </a:xfrm>
          <a:prstGeom prst="rect">
            <a:avLst/>
          </a:prstGeom>
        </p:spPr>
        <p:txBody>
          <a:bodyPr/>
          <a:lstStyle/>
          <a:p>
            <a:pPr>
              <a:lnSpc>
                <a:spcPct val="100000"/>
              </a:lnSpc>
            </a:pPr>
            <a:r>
              <a:rPr lang="en-US" sz="4000" dirty="0">
                <a:solidFill>
                  <a:schemeClr val="bg1"/>
                </a:solidFill>
              </a:rPr>
              <a:t>Thinking about </a:t>
            </a:r>
            <a:br>
              <a:rPr lang="en-US" sz="4000" dirty="0">
                <a:solidFill>
                  <a:schemeClr val="bg1"/>
                </a:solidFill>
              </a:rPr>
            </a:br>
            <a:r>
              <a:rPr lang="en-US" sz="4000" dirty="0">
                <a:solidFill>
                  <a:schemeClr val="bg1"/>
                </a:solidFill>
              </a:rPr>
              <a:t>Professional </a:t>
            </a:r>
            <a:br>
              <a:rPr lang="en-US" sz="4000" dirty="0">
                <a:solidFill>
                  <a:schemeClr val="bg1"/>
                </a:solidFill>
              </a:rPr>
            </a:br>
            <a:r>
              <a:rPr lang="en-US" sz="4000" dirty="0">
                <a:solidFill>
                  <a:schemeClr val="bg1"/>
                </a:solidFill>
              </a:rPr>
              <a:t>Development</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3572247"/>
            <a:ext cx="5220486" cy="630942"/>
          </a:xfrm>
          <a:prstGeom prst="rect">
            <a:avLst/>
          </a:prstGeom>
        </p:spPr>
        <p:txBody>
          <a:bodyPr wrap="square">
            <a:spAutoFit/>
          </a:bodyPr>
          <a:lstStyle/>
          <a:p>
            <a:r>
              <a:rPr lang="en-GB" sz="700" dirty="0">
                <a:solidFill>
                  <a:schemeClr val="bg1"/>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schemeClr val="bg1"/>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schemeClr val="bg1"/>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0"/>
          <p:cNvSpPr txBox="1">
            <a:spLocks noGrp="1"/>
          </p:cNvSpPr>
          <p:nvPr>
            <p:ph type="body" idx="1"/>
          </p:nvPr>
        </p:nvSpPr>
        <p:spPr>
          <a:xfrm>
            <a:off x="628650" y="145343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b="1"/>
              <a:t>V1</a:t>
            </a:r>
            <a:r>
              <a:rPr lang="en-GB"/>
              <a:t> Respect individual learners and diverse learning communities</a:t>
            </a:r>
            <a:endParaRPr/>
          </a:p>
          <a:p>
            <a:pPr marL="0" indent="0">
              <a:buNone/>
            </a:pPr>
            <a:r>
              <a:rPr lang="en-GB" b="1"/>
              <a:t>V2</a:t>
            </a:r>
            <a:r>
              <a:rPr lang="en-GB"/>
              <a:t> Promote participation in higher education and equality of opportunity for learners</a:t>
            </a:r>
            <a:endParaRPr/>
          </a:p>
          <a:p>
            <a:pPr marL="0" indent="0">
              <a:buNone/>
            </a:pPr>
            <a:r>
              <a:rPr lang="en-GB" b="1"/>
              <a:t>V3</a:t>
            </a:r>
            <a:r>
              <a:rPr lang="en-GB"/>
              <a:t> Use evidence-informed approaches and the outcomes from research, scholarship and continuing professional development</a:t>
            </a:r>
            <a:endParaRPr/>
          </a:p>
          <a:p>
            <a:pPr marL="0" indent="0">
              <a:buNone/>
            </a:pPr>
            <a:r>
              <a:rPr lang="en-GB" b="1"/>
              <a:t>V4</a:t>
            </a:r>
            <a:r>
              <a:rPr lang="en-GB"/>
              <a:t> Acknowledge the wider context in which higher education operates recognising the implications for professional practice</a:t>
            </a:r>
            <a:endParaRPr/>
          </a:p>
        </p:txBody>
      </p:sp>
      <p:sp>
        <p:nvSpPr>
          <p:cNvPr id="148" name="Google Shape;148;p10"/>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Professional Values</a:t>
            </a:r>
            <a:endParaRPr sz="1013"/>
          </a:p>
        </p:txBody>
      </p:sp>
    </p:spTree>
    <p:extLst>
      <p:ext uri="{BB962C8B-B14F-4D97-AF65-F5344CB8AC3E}">
        <p14:creationId xmlns:p14="http://schemas.microsoft.com/office/powerpoint/2010/main" val="1697060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1"/>
          <p:cNvSpPr txBox="1">
            <a:spLocks noGrp="1"/>
          </p:cNvSpPr>
          <p:nvPr>
            <p:ph type="body" idx="1"/>
          </p:nvPr>
        </p:nvSpPr>
        <p:spPr>
          <a:xfrm>
            <a:off x="628650" y="1183616"/>
            <a:ext cx="7886700" cy="3661955"/>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b="1"/>
              <a:t>Activity 2: </a:t>
            </a:r>
            <a:r>
              <a:rPr lang="en-GB"/>
              <a:t>(10 minutes)</a:t>
            </a:r>
            <a:endParaRPr/>
          </a:p>
          <a:p>
            <a:pPr marL="0" indent="0">
              <a:buNone/>
            </a:pPr>
            <a:r>
              <a:rPr lang="en-GB"/>
              <a:t>In your small groups briefly familiarise yourself with the UKPSF framework to gain an understanding of the different ways you could assess and gain recognition for your professional development.</a:t>
            </a:r>
            <a:endParaRPr/>
          </a:p>
          <a:p>
            <a:pPr marL="0" indent="0">
              <a:buNone/>
            </a:pPr>
            <a:endParaRPr/>
          </a:p>
          <a:p>
            <a:pPr marL="171450" indent="-171450"/>
            <a:r>
              <a:rPr lang="en-GB"/>
              <a:t>What did you find interesting, or is there anything that didn’t make sense?</a:t>
            </a:r>
            <a:endParaRPr/>
          </a:p>
          <a:p>
            <a:pPr marL="171450" indent="-38100">
              <a:buNone/>
            </a:pPr>
            <a:endParaRPr/>
          </a:p>
          <a:p>
            <a:pPr marL="171450" indent="-171450"/>
            <a:r>
              <a:rPr lang="en-GB"/>
              <a:t>Could this framework be useful in your work / professional practice?</a:t>
            </a:r>
            <a:endParaRPr/>
          </a:p>
        </p:txBody>
      </p:sp>
      <p:sp>
        <p:nvSpPr>
          <p:cNvPr id="155" name="Google Shape;155;p11"/>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Assessing professional development</a:t>
            </a:r>
            <a:endParaRPr sz="1013"/>
          </a:p>
        </p:txBody>
      </p:sp>
    </p:spTree>
    <p:extLst>
      <p:ext uri="{BB962C8B-B14F-4D97-AF65-F5344CB8AC3E}">
        <p14:creationId xmlns:p14="http://schemas.microsoft.com/office/powerpoint/2010/main" val="3453454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2"/>
          <p:cNvSpPr txBox="1">
            <a:spLocks noGrp="1"/>
          </p:cNvSpPr>
          <p:nvPr>
            <p:ph type="body" idx="1"/>
          </p:nvPr>
        </p:nvSpPr>
        <p:spPr>
          <a:xfrm>
            <a:off x="628650" y="145343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b="1"/>
              <a:t>Activity 3: </a:t>
            </a:r>
            <a:r>
              <a:rPr lang="en-GB" u="sng"/>
              <a:t>(30 minutes)</a:t>
            </a:r>
            <a:endParaRPr/>
          </a:p>
          <a:p>
            <a:pPr marL="0" indent="0">
              <a:buSzPts val="2600"/>
              <a:buNone/>
            </a:pPr>
            <a:r>
              <a:rPr lang="en-GB" sz="1950"/>
              <a:t>Identify three activities within your work to support students that you would like to get even better at. For each of these activities:</a:t>
            </a:r>
            <a:endParaRPr/>
          </a:p>
          <a:p>
            <a:pPr marL="171450" indent="-171450">
              <a:buSzPts val="2400"/>
            </a:pPr>
            <a:r>
              <a:rPr lang="en-GB" sz="1800"/>
              <a:t>Explain what you want to learn.  Use the tags A1-V4 to relate this to the UKPSF.</a:t>
            </a:r>
            <a:endParaRPr/>
          </a:p>
          <a:p>
            <a:pPr marL="171450" indent="-171450">
              <a:buSzPts val="2400"/>
            </a:pPr>
            <a:r>
              <a:rPr lang="en-GB" sz="1800"/>
              <a:t>Suggest what you need to do to learn this.</a:t>
            </a:r>
            <a:endParaRPr/>
          </a:p>
          <a:p>
            <a:pPr marL="171450" indent="-171450">
              <a:buSzPts val="2400"/>
            </a:pPr>
            <a:r>
              <a:rPr lang="en-GB" sz="1800"/>
              <a:t>Suggest what resources or support you will need.  This could be from TIDE, from your own university, from colleagues or other sources, such as the internet.  </a:t>
            </a:r>
            <a:endParaRPr/>
          </a:p>
          <a:p>
            <a:pPr marL="171450" indent="-171450">
              <a:buSzPts val="2400"/>
            </a:pPr>
            <a:r>
              <a:rPr lang="en-GB" sz="1800"/>
              <a:t>Suggest how you expect your work practice will change as a result of this learning.</a:t>
            </a:r>
            <a:endParaRPr/>
          </a:p>
          <a:p>
            <a:pPr marL="171450" indent="-171450">
              <a:buSzPts val="2400"/>
            </a:pPr>
            <a:r>
              <a:rPr lang="en-GB" sz="1800"/>
              <a:t>Suggest some target dates for achieving this learning.</a:t>
            </a:r>
            <a:endParaRPr/>
          </a:p>
        </p:txBody>
      </p:sp>
      <p:sp>
        <p:nvSpPr>
          <p:cNvPr id="162" name="Google Shape;162;p12"/>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Your professional development plan</a:t>
            </a:r>
            <a:endParaRPr sz="1013"/>
          </a:p>
        </p:txBody>
      </p:sp>
    </p:spTree>
    <p:extLst>
      <p:ext uri="{BB962C8B-B14F-4D97-AF65-F5344CB8AC3E}">
        <p14:creationId xmlns:p14="http://schemas.microsoft.com/office/powerpoint/2010/main" val="281665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body" idx="1"/>
          </p:nvPr>
        </p:nvSpPr>
        <p:spPr>
          <a:xfrm>
            <a:off x="628650" y="1369219"/>
            <a:ext cx="7886700" cy="3263504"/>
          </a:xfrm>
          <a:prstGeom prst="rect">
            <a:avLst/>
          </a:prstGeom>
          <a:noFill/>
          <a:ln>
            <a:noFill/>
          </a:ln>
        </p:spPr>
        <p:txBody>
          <a:bodyPr spcFirstLastPara="1" wrap="square" lIns="68569" tIns="34275" rIns="68569" bIns="34275" anchor="t" anchorCtr="0">
            <a:noAutofit/>
          </a:bodyPr>
          <a:lstStyle/>
          <a:p>
            <a:pPr marL="0" indent="0">
              <a:buSzPts val="7200"/>
              <a:buNone/>
            </a:pPr>
            <a:r>
              <a:rPr lang="en-GB" sz="4950" dirty="0"/>
              <a:t>Thinking about Professional Development </a:t>
            </a:r>
            <a:endParaRPr dirty="0"/>
          </a:p>
          <a:p>
            <a:pPr marL="0" indent="0">
              <a:buSzPts val="7200"/>
              <a:buNone/>
            </a:pPr>
            <a:endParaRPr sz="4950" dirty="0"/>
          </a:p>
          <a:p>
            <a:pPr marL="0" indent="0">
              <a:buSzPts val="7200"/>
              <a:buNone/>
            </a:pPr>
            <a:r>
              <a:rPr lang="en-GB" dirty="0"/>
              <a:t>November 2019 </a:t>
            </a:r>
            <a:endParaRPr dirty="0"/>
          </a:p>
        </p:txBody>
      </p:sp>
      <p:pic>
        <p:nvPicPr>
          <p:cNvPr id="91" name="Google Shape;91;p2">
            <a:hlinkClick r:id="rId3"/>
          </p:cNvPr>
          <p:cNvPicPr preferRelativeResize="0"/>
          <p:nvPr/>
        </p:nvPicPr>
        <p:blipFill rotWithShape="1">
          <a:blip r:embed="rId4">
            <a:alphaModFix/>
          </a:blip>
          <a:srcRect/>
          <a:stretch/>
        </p:blipFill>
        <p:spPr>
          <a:xfrm>
            <a:off x="160660" y="4632723"/>
            <a:ext cx="935981" cy="327478"/>
          </a:xfrm>
          <a:prstGeom prst="rect">
            <a:avLst/>
          </a:prstGeom>
          <a:noFill/>
          <a:ln>
            <a:noFill/>
          </a:ln>
        </p:spPr>
      </p:pic>
      <p:sp>
        <p:nvSpPr>
          <p:cNvPr id="92" name="Google Shape;92;p2"/>
          <p:cNvSpPr/>
          <p:nvPr/>
        </p:nvSpPr>
        <p:spPr>
          <a:xfrm>
            <a:off x="1159456" y="4795732"/>
            <a:ext cx="5597264" cy="164468"/>
          </a:xfrm>
          <a:prstGeom prst="rect">
            <a:avLst/>
          </a:prstGeom>
          <a:noFill/>
          <a:ln>
            <a:noFill/>
          </a:ln>
        </p:spPr>
        <p:txBody>
          <a:bodyPr spcFirstLastPara="1" wrap="square" lIns="25706" tIns="12844" rIns="25706" bIns="12844" anchor="t" anchorCtr="0">
            <a:noAutofit/>
          </a:bodyPr>
          <a:lstStyle/>
          <a:p>
            <a:pPr>
              <a:buClr>
                <a:srgbClr val="000000"/>
              </a:buClr>
              <a:buSzPts val="1200"/>
            </a:pPr>
            <a:r>
              <a:rPr lang="en-GB" sz="900">
                <a:solidFill>
                  <a:srgbClr val="000000"/>
                </a:solidFill>
                <a:latin typeface="Calibri"/>
                <a:ea typeface="Calibri"/>
                <a:cs typeface="Calibri"/>
                <a:sym typeface="Calibri"/>
              </a:rPr>
              <a:t>This work is licensed under the </a:t>
            </a:r>
            <a:r>
              <a:rPr lang="en-GB" sz="900" u="sng">
                <a:solidFill>
                  <a:schemeClr val="hlink"/>
                </a:solidFill>
                <a:latin typeface="Calibri"/>
                <a:ea typeface="Calibri"/>
                <a:cs typeface="Calibri"/>
                <a:sym typeface="Calibri"/>
                <a:hlinkClick r:id="rId3"/>
              </a:rPr>
              <a:t>Creative Commons Attribution 4.0 International License</a:t>
            </a:r>
            <a:r>
              <a:rPr lang="en-GB" sz="900">
                <a:solidFill>
                  <a:srgbClr val="000000"/>
                </a:solidFill>
                <a:latin typeface="Calibri"/>
                <a:ea typeface="Calibri"/>
                <a:cs typeface="Calibri"/>
                <a:sym typeface="Calibri"/>
              </a:rPr>
              <a:t> unless otherwise stated. </a:t>
            </a:r>
            <a:endParaRPr sz="9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651338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a:spLocks noGrp="1"/>
          </p:cNvSpPr>
          <p:nvPr>
            <p:ph type="body" idx="1"/>
          </p:nvPr>
        </p:nvSpPr>
        <p:spPr>
          <a:xfrm>
            <a:off x="628650" y="136921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a:t>By the end of this session participants will:</a:t>
            </a:r>
            <a:endParaRPr/>
          </a:p>
          <a:p>
            <a:pPr marL="0" indent="0">
              <a:buNone/>
            </a:pPr>
            <a:endParaRPr b="1"/>
          </a:p>
          <a:p>
            <a:pPr marL="171450" indent="-171450">
              <a:buSzPts val="2400"/>
            </a:pPr>
            <a:r>
              <a:rPr lang="en-GB" sz="1800"/>
              <a:t>Have a shared understanding of the term ‘continuing professional development’ (CPD)</a:t>
            </a:r>
            <a:endParaRPr/>
          </a:p>
          <a:p>
            <a:pPr marL="171450" indent="-171450">
              <a:buSzPts val="2400"/>
            </a:pPr>
            <a:r>
              <a:rPr lang="en-GB" sz="1800"/>
              <a:t>Be able to identify where they have already engaged in professional development.</a:t>
            </a:r>
            <a:endParaRPr/>
          </a:p>
          <a:p>
            <a:pPr marL="171450" indent="-171450">
              <a:buSzPts val="2400"/>
            </a:pPr>
            <a:r>
              <a:rPr lang="en-GB" sz="1800"/>
              <a:t>Be aware of the CMALT (</a:t>
            </a:r>
            <a:r>
              <a:rPr lang="en-GB" sz="1800" i="1"/>
              <a:t>Certified Membership of The Association for Learning Technology</a:t>
            </a:r>
            <a:r>
              <a:rPr lang="en-GB" sz="1800"/>
              <a:t>) and UKPSF (</a:t>
            </a:r>
            <a:r>
              <a:rPr lang="en-GB" sz="1800" i="1"/>
              <a:t>United Kingdom Professional Standards Framework</a:t>
            </a:r>
            <a:r>
              <a:rPr lang="en-GB" sz="1800"/>
              <a:t>) professional development frameworks.</a:t>
            </a:r>
            <a:endParaRPr/>
          </a:p>
          <a:p>
            <a:pPr marL="171450" indent="-171450">
              <a:buSzPts val="2400"/>
            </a:pPr>
            <a:r>
              <a:rPr lang="en-GB" sz="1800"/>
              <a:t>Have a plan for engaging in professional development activity / activities before the next residential school in May 2020</a:t>
            </a:r>
            <a:endParaRPr/>
          </a:p>
        </p:txBody>
      </p:sp>
      <p:sp>
        <p:nvSpPr>
          <p:cNvPr id="98" name="Google Shape;98;p3"/>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Learning Outcomes</a:t>
            </a:r>
            <a:endParaRPr sz="1013"/>
          </a:p>
        </p:txBody>
      </p:sp>
    </p:spTree>
    <p:extLst>
      <p:ext uri="{BB962C8B-B14F-4D97-AF65-F5344CB8AC3E}">
        <p14:creationId xmlns:p14="http://schemas.microsoft.com/office/powerpoint/2010/main" val="3268498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4"/>
          <p:cNvSpPr txBox="1">
            <a:spLocks noGrp="1"/>
          </p:cNvSpPr>
          <p:nvPr>
            <p:ph type="body" idx="1"/>
          </p:nvPr>
        </p:nvSpPr>
        <p:spPr>
          <a:xfrm>
            <a:off x="628650" y="145343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a:t>Within our profession as support staff and university teachers we need to:</a:t>
            </a:r>
            <a:endParaRPr/>
          </a:p>
          <a:p>
            <a:pPr marL="514342" lvl="1" indent="-171450">
              <a:spcBef>
                <a:spcPts val="900"/>
              </a:spcBef>
              <a:buSzPts val="2800"/>
              <a:buFont typeface="Calibri"/>
              <a:buAutoNum type="arabicPeriod"/>
            </a:pPr>
            <a:r>
              <a:rPr lang="en-GB" sz="2100"/>
              <a:t> Be expert in our subject or profession</a:t>
            </a:r>
            <a:endParaRPr/>
          </a:p>
          <a:p>
            <a:pPr marL="514342" lvl="1" indent="-171450">
              <a:spcBef>
                <a:spcPts val="900"/>
              </a:spcBef>
              <a:buSzPts val="2800"/>
              <a:buFont typeface="Calibri"/>
              <a:buAutoNum type="arabicPeriod"/>
            </a:pPr>
            <a:r>
              <a:rPr lang="en-GB" sz="2100"/>
              <a:t> Be effective teachers of that subject or be able to support students in their learning of subjects</a:t>
            </a:r>
            <a:endParaRPr/>
          </a:p>
          <a:p>
            <a:pPr marL="514342" lvl="1" indent="-171450">
              <a:spcBef>
                <a:spcPts val="900"/>
              </a:spcBef>
              <a:buSzPts val="2800"/>
              <a:buFont typeface="Calibri"/>
              <a:buAutoNum type="arabicPeriod"/>
            </a:pPr>
            <a:r>
              <a:rPr lang="en-GB" sz="2100"/>
              <a:t> Understand how we can continually get even better at what we do</a:t>
            </a:r>
            <a:endParaRPr/>
          </a:p>
        </p:txBody>
      </p:sp>
      <p:sp>
        <p:nvSpPr>
          <p:cNvPr id="104" name="Google Shape;104;p4"/>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What is professional development?</a:t>
            </a:r>
            <a:endParaRPr sz="1013"/>
          </a:p>
        </p:txBody>
      </p:sp>
    </p:spTree>
    <p:extLst>
      <p:ext uri="{BB962C8B-B14F-4D97-AF65-F5344CB8AC3E}">
        <p14:creationId xmlns:p14="http://schemas.microsoft.com/office/powerpoint/2010/main" val="2526452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5"/>
          <p:cNvSpPr txBox="1">
            <a:spLocks noGrp="1"/>
          </p:cNvSpPr>
          <p:nvPr>
            <p:ph type="body" idx="1"/>
          </p:nvPr>
        </p:nvSpPr>
        <p:spPr>
          <a:xfrm>
            <a:off x="628650" y="136921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endParaRPr b="1"/>
          </a:p>
          <a:p>
            <a:pPr marL="0" indent="0">
              <a:buNone/>
            </a:pPr>
            <a:r>
              <a:rPr lang="en-GB" b="1"/>
              <a:t>Activity 1: </a:t>
            </a:r>
            <a:r>
              <a:rPr lang="en-GB" u="sng"/>
              <a:t>(20 minutes)</a:t>
            </a:r>
            <a:endParaRPr/>
          </a:p>
          <a:p>
            <a:pPr marL="0" indent="0">
              <a:buNone/>
            </a:pPr>
            <a:endParaRPr u="sng"/>
          </a:p>
          <a:p>
            <a:pPr indent="-342900">
              <a:buFont typeface="Calibri"/>
              <a:buAutoNum type="arabicPeriod"/>
            </a:pPr>
            <a:r>
              <a:rPr lang="en-GB"/>
              <a:t>In small groups of 4-5 identify and discuss different types of activities that you have engaged in that support the criteria in the previous slide.</a:t>
            </a:r>
            <a:endParaRPr/>
          </a:p>
          <a:p>
            <a:pPr indent="-342900">
              <a:buFont typeface="Calibri"/>
              <a:buAutoNum type="arabicPeriod"/>
            </a:pPr>
            <a:r>
              <a:rPr lang="en-GB"/>
              <a:t>Write your thoughts on post it notes and group on the wall as directed by the presenter</a:t>
            </a:r>
            <a:endParaRPr/>
          </a:p>
          <a:p>
            <a:pPr indent="-342900">
              <a:buFont typeface="Calibri"/>
              <a:buAutoNum type="arabicPeriod"/>
            </a:pPr>
            <a:r>
              <a:rPr lang="en-GB"/>
              <a:t>The presenter will then lead a discussion on the post it notes.</a:t>
            </a:r>
            <a:endParaRPr/>
          </a:p>
          <a:p>
            <a:pPr marL="0" indent="0">
              <a:buNone/>
            </a:pPr>
            <a:endParaRPr/>
          </a:p>
        </p:txBody>
      </p:sp>
      <p:sp>
        <p:nvSpPr>
          <p:cNvPr id="111" name="Google Shape;111;p5"/>
          <p:cNvSpPr txBox="1"/>
          <p:nvPr/>
        </p:nvSpPr>
        <p:spPr>
          <a:xfrm>
            <a:off x="628650" y="445169"/>
            <a:ext cx="6445919" cy="992549"/>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How do you recognise professional development?</a:t>
            </a:r>
            <a:endParaRPr sz="1013"/>
          </a:p>
        </p:txBody>
      </p:sp>
    </p:spTree>
    <p:extLst>
      <p:ext uri="{BB962C8B-B14F-4D97-AF65-F5344CB8AC3E}">
        <p14:creationId xmlns:p14="http://schemas.microsoft.com/office/powerpoint/2010/main" val="574432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6"/>
          <p:cNvSpPr txBox="1">
            <a:spLocks noGrp="1"/>
          </p:cNvSpPr>
          <p:nvPr>
            <p:ph type="body" idx="1"/>
          </p:nvPr>
        </p:nvSpPr>
        <p:spPr>
          <a:xfrm>
            <a:off x="622166" y="1251072"/>
            <a:ext cx="7904501" cy="3604656"/>
          </a:xfrm>
          <a:prstGeom prst="rect">
            <a:avLst/>
          </a:prstGeom>
          <a:noFill/>
          <a:ln>
            <a:noFill/>
          </a:ln>
        </p:spPr>
        <p:txBody>
          <a:bodyPr spcFirstLastPara="1" wrap="square" lIns="68569" tIns="34275" rIns="68569" bIns="34275" anchor="t" anchorCtr="0">
            <a:noAutofit/>
          </a:bodyPr>
          <a:lstStyle/>
          <a:p>
            <a:pPr marL="0" indent="0">
              <a:spcBef>
                <a:spcPts val="0"/>
              </a:spcBef>
              <a:buSzPts val="2000"/>
              <a:buNone/>
            </a:pPr>
            <a:r>
              <a:rPr lang="en-GB" sz="1500"/>
              <a:t>CMALT (Certified Membership Association for Learning Technology) framework</a:t>
            </a:r>
            <a:endParaRPr/>
          </a:p>
          <a:p>
            <a:pPr marL="0" indent="0">
              <a:buSzPts val="2000"/>
              <a:buNone/>
            </a:pPr>
            <a:r>
              <a:rPr lang="en-GB" sz="1500" u="sng">
                <a:solidFill>
                  <a:schemeClr val="hlink"/>
                </a:solidFill>
                <a:hlinkClick r:id="rId3"/>
              </a:rPr>
              <a:t>https://www.alt.ac.uk/certified-membership/cmalt-and-other-frameworks</a:t>
            </a:r>
            <a:endParaRPr sz="1500"/>
          </a:p>
          <a:p>
            <a:pPr marL="0" indent="0">
              <a:buSzPts val="2000"/>
              <a:buNone/>
            </a:pPr>
            <a:endParaRPr sz="1500"/>
          </a:p>
          <a:p>
            <a:pPr marL="0" indent="0">
              <a:buSzPts val="2000"/>
              <a:buNone/>
            </a:pPr>
            <a:r>
              <a:rPr lang="en-GB" sz="1500"/>
              <a:t>Myanmar Teacher competency standards framework(DRAFT) </a:t>
            </a:r>
            <a:r>
              <a:rPr lang="en-GB" sz="1500" u="sng">
                <a:solidFill>
                  <a:schemeClr val="hlink"/>
                </a:solidFill>
                <a:hlinkClick r:id="rId4"/>
              </a:rPr>
              <a:t>https://www.lextutor.ca/myanmar/TCSF_v2.pdf</a:t>
            </a:r>
            <a:endParaRPr sz="1500"/>
          </a:p>
          <a:p>
            <a:pPr marL="0" indent="0">
              <a:buSzPts val="2000"/>
              <a:buNone/>
            </a:pPr>
            <a:endParaRPr sz="1500"/>
          </a:p>
          <a:p>
            <a:pPr marL="0" indent="0">
              <a:buSzPts val="2000"/>
              <a:buNone/>
            </a:pPr>
            <a:r>
              <a:rPr lang="en-GB" sz="1500"/>
              <a:t>UK Professional Standards Framework </a:t>
            </a:r>
            <a:r>
              <a:rPr lang="en-GB" sz="1500" u="sng">
                <a:solidFill>
                  <a:schemeClr val="hlink"/>
                </a:solidFill>
                <a:hlinkClick r:id="rId5"/>
              </a:rPr>
              <a:t>https://www.heacademy.ac.uk/system/files/downloads/uk_professional_standards_framework.pdf</a:t>
            </a:r>
            <a:endParaRPr sz="1500"/>
          </a:p>
          <a:p>
            <a:pPr marL="0" indent="0">
              <a:buSzPts val="2000"/>
              <a:buNone/>
            </a:pPr>
            <a:endParaRPr sz="1500"/>
          </a:p>
          <a:p>
            <a:pPr marL="0" indent="0">
              <a:buSzPts val="2000"/>
              <a:buNone/>
            </a:pPr>
            <a:r>
              <a:rPr lang="en-GB" sz="1500"/>
              <a:t>Open University Digital and Information Literacy Framework </a:t>
            </a:r>
            <a:r>
              <a:rPr lang="en-GB" sz="1500" u="sng">
                <a:solidFill>
                  <a:schemeClr val="hlink"/>
                </a:solidFill>
                <a:hlinkClick r:id="rId6"/>
              </a:rPr>
              <a:t>http://www.open.ac.uk/libraryservices/subsites/dilframework/view_all</a:t>
            </a:r>
            <a:endParaRPr sz="1500"/>
          </a:p>
          <a:p>
            <a:pPr marL="171450" indent="-76200">
              <a:buSzPts val="2000"/>
              <a:buNone/>
            </a:pPr>
            <a:endParaRPr sz="1500"/>
          </a:p>
          <a:p>
            <a:pPr marL="0" indent="0">
              <a:buSzPts val="2000"/>
              <a:buNone/>
            </a:pPr>
            <a:r>
              <a:rPr lang="en-GB" sz="1500"/>
              <a:t>DQ framework </a:t>
            </a:r>
            <a:r>
              <a:rPr lang="en-GB" sz="1500" u="sng">
                <a:solidFill>
                  <a:schemeClr val="hlink"/>
                </a:solidFill>
                <a:hlinkClick r:id="rId7"/>
              </a:rPr>
              <a:t>https://www.dqinstitute.org/dq-framework/</a:t>
            </a:r>
            <a:r>
              <a:rPr lang="en-GB" sz="1500"/>
              <a:t> </a:t>
            </a:r>
            <a:endParaRPr/>
          </a:p>
        </p:txBody>
      </p:sp>
      <p:sp>
        <p:nvSpPr>
          <p:cNvPr id="118" name="Google Shape;118;p6"/>
          <p:cNvSpPr txBox="1"/>
          <p:nvPr/>
        </p:nvSpPr>
        <p:spPr>
          <a:xfrm>
            <a:off x="622166" y="220317"/>
            <a:ext cx="6445919" cy="992549"/>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Frameworks for assessing professional development</a:t>
            </a:r>
            <a:endParaRPr sz="1013"/>
          </a:p>
        </p:txBody>
      </p:sp>
    </p:spTree>
    <p:extLst>
      <p:ext uri="{BB962C8B-B14F-4D97-AF65-F5344CB8AC3E}">
        <p14:creationId xmlns:p14="http://schemas.microsoft.com/office/powerpoint/2010/main" val="213078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7"/>
          <p:cNvSpPr txBox="1"/>
          <p:nvPr/>
        </p:nvSpPr>
        <p:spPr>
          <a:xfrm>
            <a:off x="628650" y="445168"/>
            <a:ext cx="6445919" cy="992549"/>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UK Professional Standards Framework:</a:t>
            </a:r>
            <a:endParaRPr sz="1013"/>
          </a:p>
          <a:p>
            <a:r>
              <a:rPr lang="en-GB" sz="3000" b="1">
                <a:solidFill>
                  <a:schemeClr val="dk1"/>
                </a:solidFill>
                <a:latin typeface="Calibri"/>
                <a:ea typeface="Calibri"/>
                <a:cs typeface="Calibri"/>
                <a:sym typeface="Calibri"/>
              </a:rPr>
              <a:t>Dimensions of practice</a:t>
            </a:r>
            <a:endParaRPr sz="1013"/>
          </a:p>
        </p:txBody>
      </p:sp>
      <p:sp>
        <p:nvSpPr>
          <p:cNvPr id="125" name="Google Shape;125;p7"/>
          <p:cNvSpPr txBox="1"/>
          <p:nvPr/>
        </p:nvSpPr>
        <p:spPr>
          <a:xfrm>
            <a:off x="628651" y="1632503"/>
            <a:ext cx="1914389" cy="3141222"/>
          </a:xfrm>
          <a:prstGeom prst="rect">
            <a:avLst/>
          </a:prstGeom>
          <a:noFill/>
          <a:ln>
            <a:noFill/>
          </a:ln>
        </p:spPr>
        <p:txBody>
          <a:bodyPr spcFirstLastPara="1" wrap="square" lIns="73144" tIns="36563" rIns="73144" bIns="36563" anchor="t" anchorCtr="0">
            <a:noAutofit/>
          </a:bodyPr>
          <a:lstStyle/>
          <a:p>
            <a:pPr>
              <a:lnSpc>
                <a:spcPct val="90000"/>
              </a:lnSpc>
              <a:buClr>
                <a:schemeClr val="accent3"/>
              </a:buClr>
              <a:buSzPts val="2000"/>
            </a:pPr>
            <a:r>
              <a:rPr lang="en-GB" sz="1500" b="1">
                <a:solidFill>
                  <a:srgbClr val="0070C0"/>
                </a:solidFill>
                <a:latin typeface="Calibri"/>
                <a:ea typeface="Calibri"/>
                <a:cs typeface="Calibri"/>
                <a:sym typeface="Calibri"/>
              </a:rPr>
              <a:t>Areas of Activity</a:t>
            </a:r>
            <a:endParaRPr sz="1013"/>
          </a:p>
          <a:p>
            <a:pPr>
              <a:lnSpc>
                <a:spcPct val="90000"/>
              </a:lnSpc>
              <a:spcBef>
                <a:spcPts val="300"/>
              </a:spcBef>
              <a:buClr>
                <a:schemeClr val="accent3"/>
              </a:buClr>
              <a:buSzPts val="2000"/>
            </a:pPr>
            <a:endParaRPr sz="1500" b="1">
              <a:solidFill>
                <a:schemeClr val="dk1"/>
              </a:solidFill>
              <a:latin typeface="Calibri"/>
              <a:ea typeface="Calibri"/>
              <a:cs typeface="Calibri"/>
              <a:sym typeface="Calibri"/>
            </a:endParaRPr>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A1 Planning teaching</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A2 Teaching and  supporting learning</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A3 Assessment and feedback</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A4 Developing learning environments</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A5 Professional development for teaching</a:t>
            </a:r>
            <a:endParaRPr sz="1013"/>
          </a:p>
        </p:txBody>
      </p:sp>
      <p:sp>
        <p:nvSpPr>
          <p:cNvPr id="126" name="Google Shape;126;p7"/>
          <p:cNvSpPr txBox="1"/>
          <p:nvPr/>
        </p:nvSpPr>
        <p:spPr>
          <a:xfrm>
            <a:off x="3496202" y="1632504"/>
            <a:ext cx="1914525" cy="3140713"/>
          </a:xfrm>
          <a:prstGeom prst="rect">
            <a:avLst/>
          </a:prstGeom>
          <a:noFill/>
          <a:ln>
            <a:noFill/>
          </a:ln>
        </p:spPr>
        <p:txBody>
          <a:bodyPr spcFirstLastPara="1" wrap="square" lIns="73144" tIns="36563" rIns="73144" bIns="36563" anchor="t" anchorCtr="0">
            <a:noAutofit/>
          </a:bodyPr>
          <a:lstStyle/>
          <a:p>
            <a:pPr>
              <a:lnSpc>
                <a:spcPct val="90000"/>
              </a:lnSpc>
              <a:buClr>
                <a:schemeClr val="accent2"/>
              </a:buClr>
              <a:buSzPts val="2000"/>
            </a:pPr>
            <a:r>
              <a:rPr lang="en-GB" sz="1500" b="1">
                <a:solidFill>
                  <a:srgbClr val="0070C0"/>
                </a:solidFill>
                <a:latin typeface="Calibri"/>
                <a:ea typeface="Calibri"/>
                <a:cs typeface="Calibri"/>
                <a:sym typeface="Calibri"/>
              </a:rPr>
              <a:t>Core knowledge</a:t>
            </a:r>
            <a:endParaRPr sz="1013"/>
          </a:p>
          <a:p>
            <a:pPr>
              <a:lnSpc>
                <a:spcPct val="90000"/>
              </a:lnSpc>
              <a:spcBef>
                <a:spcPts val="300"/>
              </a:spcBef>
              <a:buClr>
                <a:schemeClr val="accent2"/>
              </a:buClr>
              <a:buSzPts val="2000"/>
            </a:pPr>
            <a:endParaRPr sz="1500" b="1">
              <a:solidFill>
                <a:schemeClr val="dk1"/>
              </a:solidFill>
              <a:latin typeface="Calibri"/>
              <a:ea typeface="Calibri"/>
              <a:cs typeface="Calibri"/>
              <a:sym typeface="Calibri"/>
            </a:endParaRPr>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K1 Subject knowledge</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K2 How to teach my subject</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K3 How students learn</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K4 Learning technologies</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K5 How to evaluate teaching</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K6 Quality assurance and enhancement</a:t>
            </a:r>
            <a:endParaRPr sz="1013"/>
          </a:p>
        </p:txBody>
      </p:sp>
      <p:sp>
        <p:nvSpPr>
          <p:cNvPr id="127" name="Google Shape;127;p7"/>
          <p:cNvSpPr txBox="1"/>
          <p:nvPr/>
        </p:nvSpPr>
        <p:spPr>
          <a:xfrm>
            <a:off x="6363891" y="1632504"/>
            <a:ext cx="2151459" cy="3140713"/>
          </a:xfrm>
          <a:prstGeom prst="rect">
            <a:avLst/>
          </a:prstGeom>
          <a:noFill/>
          <a:ln>
            <a:noFill/>
          </a:ln>
        </p:spPr>
        <p:txBody>
          <a:bodyPr spcFirstLastPara="1" wrap="square" lIns="73144" tIns="36563" rIns="73144" bIns="36563" anchor="t" anchorCtr="0">
            <a:normAutofit/>
          </a:bodyPr>
          <a:lstStyle/>
          <a:p>
            <a:pPr>
              <a:lnSpc>
                <a:spcPct val="90000"/>
              </a:lnSpc>
              <a:buClr>
                <a:schemeClr val="accent2"/>
              </a:buClr>
              <a:buSzPts val="2000"/>
            </a:pPr>
            <a:r>
              <a:rPr lang="en-GB" sz="1500" b="1">
                <a:solidFill>
                  <a:srgbClr val="0070C0"/>
                </a:solidFill>
                <a:latin typeface="Calibri"/>
                <a:ea typeface="Calibri"/>
                <a:cs typeface="Calibri"/>
                <a:sym typeface="Calibri"/>
              </a:rPr>
              <a:t>Professional values</a:t>
            </a:r>
            <a:endParaRPr sz="1013"/>
          </a:p>
          <a:p>
            <a:pPr>
              <a:lnSpc>
                <a:spcPct val="90000"/>
              </a:lnSpc>
              <a:spcBef>
                <a:spcPts val="300"/>
              </a:spcBef>
              <a:buClr>
                <a:schemeClr val="accent2"/>
              </a:buClr>
              <a:buSzPts val="2000"/>
            </a:pPr>
            <a:endParaRPr sz="1500" b="1">
              <a:solidFill>
                <a:schemeClr val="dk1"/>
              </a:solidFill>
              <a:latin typeface="Calibri"/>
              <a:ea typeface="Calibri"/>
              <a:cs typeface="Calibri"/>
              <a:sym typeface="Calibri"/>
            </a:endParaRPr>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V1 Valuing individual learners</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V2 Valuing diversity and widening participation </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V3 Evidence-based practice</a:t>
            </a:r>
            <a:endParaRPr sz="1013"/>
          </a:p>
          <a:p>
            <a:pPr>
              <a:lnSpc>
                <a:spcPct val="90000"/>
              </a:lnSpc>
              <a:spcBef>
                <a:spcPts val="900"/>
              </a:spcBef>
              <a:buClr>
                <a:schemeClr val="accent3"/>
              </a:buClr>
              <a:buSzPts val="2000"/>
            </a:pPr>
            <a:r>
              <a:rPr lang="en-GB" sz="1500">
                <a:solidFill>
                  <a:schemeClr val="dk1"/>
                </a:solidFill>
                <a:latin typeface="Calibri"/>
                <a:ea typeface="Calibri"/>
                <a:cs typeface="Calibri"/>
                <a:sym typeface="Calibri"/>
              </a:rPr>
              <a:t>V4 The wider context in our teaching</a:t>
            </a:r>
            <a:endParaRPr sz="1013"/>
          </a:p>
        </p:txBody>
      </p:sp>
    </p:spTree>
    <p:extLst>
      <p:ext uri="{BB962C8B-B14F-4D97-AF65-F5344CB8AC3E}">
        <p14:creationId xmlns:p14="http://schemas.microsoft.com/office/powerpoint/2010/main" val="985347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8"/>
          <p:cNvSpPr txBox="1">
            <a:spLocks noGrp="1"/>
          </p:cNvSpPr>
          <p:nvPr>
            <p:ph type="body" idx="1"/>
          </p:nvPr>
        </p:nvSpPr>
        <p:spPr>
          <a:xfrm>
            <a:off x="628650" y="145343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b="1"/>
              <a:t>A1</a:t>
            </a:r>
            <a:r>
              <a:rPr lang="en-GB"/>
              <a:t> Design and plan learning activities and/or programmes of study</a:t>
            </a:r>
            <a:endParaRPr/>
          </a:p>
          <a:p>
            <a:pPr marL="0" indent="0">
              <a:buNone/>
            </a:pPr>
            <a:r>
              <a:rPr lang="en-GB" b="1"/>
              <a:t>A2</a:t>
            </a:r>
            <a:r>
              <a:rPr lang="en-GB"/>
              <a:t> Teach and/or support learning </a:t>
            </a:r>
            <a:endParaRPr/>
          </a:p>
          <a:p>
            <a:pPr marL="0" indent="0">
              <a:buNone/>
            </a:pPr>
            <a:r>
              <a:rPr lang="en-GB" b="1"/>
              <a:t>A3</a:t>
            </a:r>
            <a:r>
              <a:rPr lang="en-GB"/>
              <a:t> Assess and give feedback to learners</a:t>
            </a:r>
            <a:endParaRPr/>
          </a:p>
          <a:p>
            <a:pPr marL="0" indent="0">
              <a:buNone/>
            </a:pPr>
            <a:r>
              <a:rPr lang="en-GB" b="1"/>
              <a:t>A4</a:t>
            </a:r>
            <a:r>
              <a:rPr lang="en-GB"/>
              <a:t> Develop effective learning environments and approaches to student support and guidance</a:t>
            </a:r>
            <a:endParaRPr/>
          </a:p>
          <a:p>
            <a:pPr marL="0" indent="0">
              <a:buNone/>
            </a:pPr>
            <a:r>
              <a:rPr lang="en-GB" b="1"/>
              <a:t>A5</a:t>
            </a:r>
            <a:r>
              <a:rPr lang="en-GB"/>
              <a:t> Engage in continuing professional development in subjects/disciplines and their pedagogy, incorporating research, scholarship and the evaluation of professional practices</a:t>
            </a:r>
            <a:endParaRPr/>
          </a:p>
        </p:txBody>
      </p:sp>
      <p:sp>
        <p:nvSpPr>
          <p:cNvPr id="134" name="Google Shape;134;p8"/>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Areas of Activity</a:t>
            </a:r>
            <a:endParaRPr sz="1013"/>
          </a:p>
        </p:txBody>
      </p:sp>
    </p:spTree>
    <p:extLst>
      <p:ext uri="{BB962C8B-B14F-4D97-AF65-F5344CB8AC3E}">
        <p14:creationId xmlns:p14="http://schemas.microsoft.com/office/powerpoint/2010/main" val="1951034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9"/>
          <p:cNvSpPr txBox="1">
            <a:spLocks noGrp="1"/>
          </p:cNvSpPr>
          <p:nvPr>
            <p:ph type="body" idx="1"/>
          </p:nvPr>
        </p:nvSpPr>
        <p:spPr>
          <a:xfrm>
            <a:off x="628650" y="1453439"/>
            <a:ext cx="7886700" cy="3263504"/>
          </a:xfrm>
          <a:prstGeom prst="rect">
            <a:avLst/>
          </a:prstGeom>
          <a:noFill/>
          <a:ln>
            <a:noFill/>
          </a:ln>
        </p:spPr>
        <p:txBody>
          <a:bodyPr spcFirstLastPara="1" wrap="square" lIns="68569" tIns="34275" rIns="68569" bIns="34275" anchor="t" anchorCtr="0">
            <a:noAutofit/>
          </a:bodyPr>
          <a:lstStyle/>
          <a:p>
            <a:pPr marL="0" indent="0">
              <a:spcBef>
                <a:spcPts val="0"/>
              </a:spcBef>
              <a:buNone/>
            </a:pPr>
            <a:r>
              <a:rPr lang="en-GB" b="1"/>
              <a:t>K1</a:t>
            </a:r>
            <a:r>
              <a:rPr lang="en-GB"/>
              <a:t> The subject material</a:t>
            </a:r>
            <a:endParaRPr/>
          </a:p>
          <a:p>
            <a:pPr marL="0" indent="0">
              <a:buNone/>
            </a:pPr>
            <a:r>
              <a:rPr lang="en-GB" b="1"/>
              <a:t>K2</a:t>
            </a:r>
            <a:r>
              <a:rPr lang="en-GB"/>
              <a:t> Appropriate methods for teaching, learning and assessing in the subject area and at the level of the academic programme</a:t>
            </a:r>
            <a:endParaRPr/>
          </a:p>
          <a:p>
            <a:pPr marL="0" indent="0">
              <a:buNone/>
            </a:pPr>
            <a:r>
              <a:rPr lang="en-GB" b="1"/>
              <a:t>K3</a:t>
            </a:r>
            <a:r>
              <a:rPr lang="en-GB"/>
              <a:t> How students learn, both generally and within their subject/disciplinary area(s)</a:t>
            </a:r>
            <a:endParaRPr/>
          </a:p>
          <a:p>
            <a:pPr marL="0" indent="0">
              <a:buNone/>
            </a:pPr>
            <a:r>
              <a:rPr lang="en-GB" b="1"/>
              <a:t>K4</a:t>
            </a:r>
            <a:r>
              <a:rPr lang="en-GB"/>
              <a:t> The use and value of appropriate learning technologies</a:t>
            </a:r>
            <a:endParaRPr/>
          </a:p>
          <a:p>
            <a:pPr marL="0" indent="0">
              <a:buNone/>
            </a:pPr>
            <a:r>
              <a:rPr lang="en-GB" b="1"/>
              <a:t>K5</a:t>
            </a:r>
            <a:r>
              <a:rPr lang="en-GB"/>
              <a:t> Methods for evaluating the effectiveness of teaching</a:t>
            </a:r>
            <a:endParaRPr/>
          </a:p>
          <a:p>
            <a:pPr marL="0" indent="0">
              <a:buNone/>
            </a:pPr>
            <a:r>
              <a:rPr lang="en-GB" b="1"/>
              <a:t>K6</a:t>
            </a:r>
            <a:r>
              <a:rPr lang="en-GB"/>
              <a:t> The implications of quality assurance and quality enhancement for academic and professional practice with a particular focus on teaching</a:t>
            </a:r>
            <a:endParaRPr/>
          </a:p>
        </p:txBody>
      </p:sp>
      <p:sp>
        <p:nvSpPr>
          <p:cNvPr id="141" name="Google Shape;141;p9"/>
          <p:cNvSpPr txBox="1"/>
          <p:nvPr/>
        </p:nvSpPr>
        <p:spPr>
          <a:xfrm>
            <a:off x="628650" y="445169"/>
            <a:ext cx="6445919" cy="530884"/>
          </a:xfrm>
          <a:prstGeom prst="rect">
            <a:avLst/>
          </a:prstGeom>
          <a:noFill/>
          <a:ln>
            <a:noFill/>
          </a:ln>
        </p:spPr>
        <p:txBody>
          <a:bodyPr spcFirstLastPara="1" wrap="square" lIns="68569" tIns="34275" rIns="68569" bIns="34275" anchor="t" anchorCtr="0">
            <a:spAutoFit/>
          </a:bodyPr>
          <a:lstStyle/>
          <a:p>
            <a:r>
              <a:rPr lang="en-GB" sz="3000" b="1">
                <a:solidFill>
                  <a:schemeClr val="dk1"/>
                </a:solidFill>
                <a:latin typeface="Calibri"/>
                <a:ea typeface="Calibri"/>
                <a:cs typeface="Calibri"/>
                <a:sym typeface="Calibri"/>
              </a:rPr>
              <a:t>Core Knowledge</a:t>
            </a:r>
            <a:endParaRPr sz="1013"/>
          </a:p>
        </p:txBody>
      </p:sp>
    </p:spTree>
    <p:extLst>
      <p:ext uri="{BB962C8B-B14F-4D97-AF65-F5344CB8AC3E}">
        <p14:creationId xmlns:p14="http://schemas.microsoft.com/office/powerpoint/2010/main" val="134769228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5518</TotalTime>
  <Words>1279</Words>
  <Application>Microsoft Macintosh PowerPoint</Application>
  <PresentationFormat>On-screen Show (16:9)</PresentationFormat>
  <Paragraphs>126</Paragraphs>
  <Slides>12</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Helvetica</vt:lpstr>
      <vt:lpstr>Lucida Grande</vt:lpstr>
      <vt:lpstr>Custom Design</vt:lpstr>
      <vt:lpstr>1_Office Theme</vt:lpstr>
      <vt:lpstr>Thinking about  Professional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James</dc:creator>
  <cp:lastModifiedBy>Beck.Pitt</cp:lastModifiedBy>
  <cp:revision>206</cp:revision>
  <dcterms:created xsi:type="dcterms:W3CDTF">2017-12-05T12:15:45Z</dcterms:created>
  <dcterms:modified xsi:type="dcterms:W3CDTF">2021-05-21T16:38:35Z</dcterms:modified>
</cp:coreProperties>
</file>