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5"/>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72188"/>
  </p:normalViewPr>
  <p:slideViewPr>
    <p:cSldViewPr snapToGrid="0" snapToObjects="1">
      <p:cViewPr varScale="1">
        <p:scale>
          <a:sx n="104" d="100"/>
          <a:sy n="104" d="100"/>
        </p:scale>
        <p:origin x="231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Next, you need to think about Professional Values, and how these support teaching.  How are these Values demonstrated in your work?</a:t>
            </a:r>
            <a:endParaRPr/>
          </a:p>
          <a:p>
            <a:pPr marL="0" lvl="0" indent="0" algn="l" rtl="0">
              <a:spcBef>
                <a:spcPts val="0"/>
              </a:spcBef>
              <a:spcAft>
                <a:spcPts val="0"/>
              </a:spcAft>
              <a:buNone/>
            </a:pPr>
            <a:endParaRPr/>
          </a:p>
        </p:txBody>
      </p:sp>
      <p:sp>
        <p:nvSpPr>
          <p:cNvPr id="145" name="Google Shape;14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1066933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Come back together to discuss anything you found interesting or didn’t make sense. Could this be useful in your work / professional practice?</a:t>
            </a:r>
            <a:endParaRPr/>
          </a:p>
          <a:p>
            <a:pPr marL="0" lvl="0" indent="0" algn="l" rtl="0">
              <a:spcBef>
                <a:spcPts val="0"/>
              </a:spcBef>
              <a:spcAft>
                <a:spcPts val="0"/>
              </a:spcAft>
              <a:buNone/>
            </a:pPr>
            <a:endParaRPr/>
          </a:p>
        </p:txBody>
      </p:sp>
      <p:sp>
        <p:nvSpPr>
          <p:cNvPr id="152" name="Google Shape;15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3124274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Presenter to refer back to the upcoming and past TIDE activities that might support this.</a:t>
            </a:r>
            <a:endParaRPr/>
          </a:p>
          <a:p>
            <a:pPr marL="0" lvl="0" indent="0" algn="l" rtl="0">
              <a:spcBef>
                <a:spcPts val="0"/>
              </a:spcBef>
              <a:spcAft>
                <a:spcPts val="0"/>
              </a:spcAft>
              <a:buNone/>
            </a:pPr>
            <a:endParaRPr/>
          </a:p>
        </p:txBody>
      </p:sp>
      <p:sp>
        <p:nvSpPr>
          <p:cNvPr id="159" name="Google Shape;15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extLst>
      <p:ext uri="{BB962C8B-B14F-4D97-AF65-F5344CB8AC3E}">
        <p14:creationId xmlns:p14="http://schemas.microsoft.com/office/powerpoint/2010/main" val="3913684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200"/>
              <a:buFont typeface="Calibri"/>
              <a:buNone/>
            </a:pPr>
            <a:r>
              <a:rPr lang="en-GB"/>
              <a:t>40 minute session </a:t>
            </a:r>
            <a:endParaRPr/>
          </a:p>
        </p:txBody>
      </p:sp>
      <p:sp>
        <p:nvSpPr>
          <p:cNvPr id="88" name="Google Shape;88;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4462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8942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4244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GB" sz="1200" dirty="0">
                <a:solidFill>
                  <a:schemeClr val="dk1"/>
                </a:solidFill>
                <a:latin typeface="Calibri"/>
                <a:ea typeface="Calibri"/>
                <a:cs typeface="Calibri"/>
                <a:sym typeface="Calibri"/>
              </a:rPr>
              <a:t>The facilitator should seek to bring out the range of CPD activities that can support skill development (training, reading, observing, finding information on the Internet, practicing using specific skills </a:t>
            </a:r>
            <a:r>
              <a:rPr lang="en-GB" sz="1200" dirty="0" err="1">
                <a:solidFill>
                  <a:schemeClr val="dk1"/>
                </a:solidFill>
                <a:latin typeface="Calibri"/>
                <a:ea typeface="Calibri"/>
                <a:cs typeface="Calibri"/>
                <a:sym typeface="Calibri"/>
              </a:rPr>
              <a:t>i.e</a:t>
            </a:r>
            <a:r>
              <a:rPr lang="en-GB" sz="1200" dirty="0">
                <a:solidFill>
                  <a:schemeClr val="dk1"/>
                </a:solidFill>
                <a:latin typeface="Calibri"/>
                <a:ea typeface="Calibri"/>
                <a:cs typeface="Calibri"/>
                <a:sym typeface="Calibri"/>
              </a:rPr>
              <a:t> learning by doing, attending workshops and conferences).  </a:t>
            </a:r>
            <a:endParaRPr dirty="0"/>
          </a:p>
          <a:p>
            <a:pPr marL="0" lvl="0" indent="0" algn="l" rtl="0">
              <a:spcBef>
                <a:spcPts val="0"/>
              </a:spcBef>
              <a:spcAft>
                <a:spcPts val="0"/>
              </a:spcAft>
              <a:buNone/>
            </a:pPr>
            <a:endParaRPr dirty="0"/>
          </a:p>
        </p:txBody>
      </p:sp>
      <p:sp>
        <p:nvSpPr>
          <p:cNvPr id="108" name="Google Shape;10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extLst>
      <p:ext uri="{BB962C8B-B14F-4D97-AF65-F5344CB8AC3E}">
        <p14:creationId xmlns:p14="http://schemas.microsoft.com/office/powerpoint/2010/main" val="3007554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dirty="0"/>
              <a:t>To help you and others understand what level of professional practice you have achieved we use frameworks by which to judge this. </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GB" dirty="0"/>
              <a:t>Frameworks generally consist of a domain in which you are working and then a set of competencies or skills that you can demonstrate.</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GB" dirty="0"/>
              <a:t>Could this be useful in your work / professional practice?</a:t>
            </a:r>
            <a:endParaRPr dirty="0"/>
          </a:p>
          <a:p>
            <a:pPr marL="0" lvl="0" indent="0" algn="l" rtl="0">
              <a:spcBef>
                <a:spcPts val="0"/>
              </a:spcBef>
              <a:spcAft>
                <a:spcPts val="0"/>
              </a:spcAft>
              <a:buNone/>
            </a:pPr>
            <a:endParaRPr dirty="0"/>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942472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This slide shows the UK Professional Standards Framework, which is widely used in the UK ( and beyond) to support the professional development of university teachers and staff who support student learning. We are working with the previous cohorts to use this across the project as a means by which to support your understanding of your own professional development.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The UKPSF has defined the scope of teaching into three dimensions.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AREAS OF ACTIVITY:  these are the things that we do when we teach and support university students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CORE KNOWLEDGE: These are the different types of knowledge we need to teach effectively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PROFESSIONAL VALUES:  These are the values that support effective teaching.</a:t>
            </a:r>
            <a:endParaRPr dirty="0"/>
          </a:p>
          <a:p>
            <a:pPr marL="0" lvl="0" indent="0" algn="l" rtl="0">
              <a:spcBef>
                <a:spcPts val="0"/>
              </a:spcBef>
              <a:spcAft>
                <a:spcPts val="0"/>
              </a:spcAft>
              <a:buNone/>
            </a:pPr>
            <a:endParaRPr dirty="0"/>
          </a:p>
        </p:txBody>
      </p:sp>
      <p:sp>
        <p:nvSpPr>
          <p:cNvPr id="122" name="Google Shape;12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extLst>
      <p:ext uri="{BB962C8B-B14F-4D97-AF65-F5344CB8AC3E}">
        <p14:creationId xmlns:p14="http://schemas.microsoft.com/office/powerpoint/2010/main" val="2507157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How do the activities you do to help support student learning map on to the Areas of Activity A1 – A5?</a:t>
            </a:r>
            <a:endParaRPr/>
          </a:p>
          <a:p>
            <a:pPr marL="0" lvl="0" indent="0" algn="l" rtl="0">
              <a:spcBef>
                <a:spcPts val="0"/>
              </a:spcBef>
              <a:spcAft>
                <a:spcPts val="0"/>
              </a:spcAft>
              <a:buNone/>
            </a:pPr>
            <a:endParaRPr/>
          </a:p>
        </p:txBody>
      </p:sp>
      <p:sp>
        <p:nvSpPr>
          <p:cNvPr id="131" name="Google Shape;13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3413110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Next, how do the activities you do to help support student learning be classified using K1- K6?</a:t>
            </a:r>
            <a:endParaRPr/>
          </a:p>
          <a:p>
            <a:pPr marL="0" lvl="0" indent="0" algn="l" rtl="0">
              <a:spcBef>
                <a:spcPts val="0"/>
              </a:spcBef>
              <a:spcAft>
                <a:spcPts val="0"/>
              </a:spcAft>
              <a:buNone/>
            </a:pPr>
            <a:endParaRPr/>
          </a:p>
        </p:txBody>
      </p:sp>
      <p:sp>
        <p:nvSpPr>
          <p:cNvPr id="138" name="Google Shape;13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1333685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4"/>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66988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alt.ac.uk/certified-membership/cmalt-and-other-frameworks" TargetMode="External"/><Relationship Id="rId7" Type="http://schemas.openxmlformats.org/officeDocument/2006/relationships/hyperlink" Target="https://www.dqinstitute.org/dq-framework/"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open.ac.uk/libraryservices/subsites/dilframework/view_all" TargetMode="External"/><Relationship Id="rId5" Type="http://schemas.openxmlformats.org/officeDocument/2006/relationships/hyperlink" Target="https://www.heacademy.ac.uk/system/files/downloads/uk_professional_standards_framework.pdf" TargetMode="External"/><Relationship Id="rId4" Type="http://schemas.openxmlformats.org/officeDocument/2006/relationships/hyperlink" Target="https://www.lextutor.ca/myanmar/TCSF_v2.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3037754"/>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183303"/>
            <a:ext cx="6579943" cy="548051"/>
          </a:xfrm>
          <a:prstGeom prst="rect">
            <a:avLst/>
          </a:prstGeom>
        </p:spPr>
        <p:txBody>
          <a:bodyPr/>
          <a:lstStyle/>
          <a:p>
            <a:pPr>
              <a:lnSpc>
                <a:spcPct val="100000"/>
              </a:lnSpc>
            </a:pPr>
            <a:r>
              <a:rPr lang="en-US" sz="4000" dirty="0">
                <a:solidFill>
                  <a:schemeClr val="bg1"/>
                </a:solidFill>
              </a:rPr>
              <a:t>Thinking about </a:t>
            </a:r>
            <a:br>
              <a:rPr lang="en-US" sz="4000" dirty="0">
                <a:solidFill>
                  <a:schemeClr val="bg1"/>
                </a:solidFill>
              </a:rPr>
            </a:br>
            <a:r>
              <a:rPr lang="en-US" sz="4000" dirty="0">
                <a:solidFill>
                  <a:schemeClr val="bg1"/>
                </a:solidFill>
              </a:rPr>
              <a:t>Professional </a:t>
            </a:r>
            <a:br>
              <a:rPr lang="en-US" sz="4000" dirty="0">
                <a:solidFill>
                  <a:schemeClr val="bg1"/>
                </a:solidFill>
              </a:rPr>
            </a:br>
            <a:r>
              <a:rPr lang="en-US" sz="4000" dirty="0">
                <a:solidFill>
                  <a:schemeClr val="bg1"/>
                </a:solidFill>
              </a:rPr>
              <a:t>Development</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0"/>
          <p:cNvSpPr txBox="1">
            <a:spLocks noGrp="1"/>
          </p:cNvSpPr>
          <p:nvPr>
            <p:ph type="body" idx="1"/>
          </p:nvPr>
        </p:nvSpPr>
        <p:spPr>
          <a:xfrm>
            <a:off x="628650" y="145343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V1</a:t>
            </a:r>
            <a:r>
              <a:rPr lang="en-GB"/>
              <a:t> Respect individual learners and diverse learning communities</a:t>
            </a:r>
            <a:endParaRPr/>
          </a:p>
          <a:p>
            <a:pPr marL="0" indent="0">
              <a:buNone/>
            </a:pPr>
            <a:r>
              <a:rPr lang="en-GB" b="1"/>
              <a:t>V2</a:t>
            </a:r>
            <a:r>
              <a:rPr lang="en-GB"/>
              <a:t> Promote participation in higher education and equality of opportunity for learners</a:t>
            </a:r>
            <a:endParaRPr/>
          </a:p>
          <a:p>
            <a:pPr marL="0" indent="0">
              <a:buNone/>
            </a:pPr>
            <a:r>
              <a:rPr lang="en-GB" b="1"/>
              <a:t>V3</a:t>
            </a:r>
            <a:r>
              <a:rPr lang="en-GB"/>
              <a:t> Use evidence-informed approaches and the outcomes from research, scholarship and continuing professional development</a:t>
            </a:r>
            <a:endParaRPr/>
          </a:p>
          <a:p>
            <a:pPr marL="0" indent="0">
              <a:buNone/>
            </a:pPr>
            <a:r>
              <a:rPr lang="en-GB" b="1"/>
              <a:t>V4</a:t>
            </a:r>
            <a:r>
              <a:rPr lang="en-GB"/>
              <a:t> Acknowledge the wider context in which higher education operates recognising the implications for professional practice</a:t>
            </a:r>
            <a:endParaRPr/>
          </a:p>
        </p:txBody>
      </p:sp>
      <p:sp>
        <p:nvSpPr>
          <p:cNvPr id="148" name="Google Shape;148;p10"/>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Professional Values</a:t>
            </a:r>
            <a:endParaRPr sz="1013"/>
          </a:p>
        </p:txBody>
      </p:sp>
    </p:spTree>
    <p:extLst>
      <p:ext uri="{BB962C8B-B14F-4D97-AF65-F5344CB8AC3E}">
        <p14:creationId xmlns:p14="http://schemas.microsoft.com/office/powerpoint/2010/main" val="1697060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1"/>
          <p:cNvSpPr txBox="1">
            <a:spLocks noGrp="1"/>
          </p:cNvSpPr>
          <p:nvPr>
            <p:ph type="body" idx="1"/>
          </p:nvPr>
        </p:nvSpPr>
        <p:spPr>
          <a:xfrm>
            <a:off x="628650" y="1183616"/>
            <a:ext cx="7886700" cy="3661955"/>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Activity 2: </a:t>
            </a:r>
            <a:r>
              <a:rPr lang="en-GB"/>
              <a:t>(10 minutes)</a:t>
            </a:r>
            <a:endParaRPr/>
          </a:p>
          <a:p>
            <a:pPr marL="0" indent="0">
              <a:buNone/>
            </a:pPr>
            <a:r>
              <a:rPr lang="en-GB"/>
              <a:t>In your small groups briefly familiarise yourself with the UKPSF framework to gain an understanding of the different ways you could assess and gain recognition for your professional development.</a:t>
            </a:r>
            <a:endParaRPr/>
          </a:p>
          <a:p>
            <a:pPr marL="0" indent="0">
              <a:buNone/>
            </a:pPr>
            <a:endParaRPr/>
          </a:p>
          <a:p>
            <a:pPr marL="171450" indent="-171450"/>
            <a:r>
              <a:rPr lang="en-GB"/>
              <a:t>What did you find interesting, or is there anything that didn’t make sense?</a:t>
            </a:r>
            <a:endParaRPr/>
          </a:p>
          <a:p>
            <a:pPr marL="171450" indent="-38100">
              <a:buNone/>
            </a:pPr>
            <a:endParaRPr/>
          </a:p>
          <a:p>
            <a:pPr marL="171450" indent="-171450"/>
            <a:r>
              <a:rPr lang="en-GB"/>
              <a:t>Could this framework be useful in your work / professional practice?</a:t>
            </a:r>
            <a:endParaRPr/>
          </a:p>
        </p:txBody>
      </p:sp>
      <p:sp>
        <p:nvSpPr>
          <p:cNvPr id="155" name="Google Shape;155;p11"/>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Assessing professional development</a:t>
            </a:r>
            <a:endParaRPr sz="1013"/>
          </a:p>
        </p:txBody>
      </p:sp>
    </p:spTree>
    <p:extLst>
      <p:ext uri="{BB962C8B-B14F-4D97-AF65-F5344CB8AC3E}">
        <p14:creationId xmlns:p14="http://schemas.microsoft.com/office/powerpoint/2010/main" val="3453454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2"/>
          <p:cNvSpPr txBox="1">
            <a:spLocks noGrp="1"/>
          </p:cNvSpPr>
          <p:nvPr>
            <p:ph type="body" idx="1"/>
          </p:nvPr>
        </p:nvSpPr>
        <p:spPr>
          <a:xfrm>
            <a:off x="628650" y="145343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Activity 3: </a:t>
            </a:r>
            <a:r>
              <a:rPr lang="en-GB" u="sng"/>
              <a:t>(30 minutes)</a:t>
            </a:r>
            <a:endParaRPr/>
          </a:p>
          <a:p>
            <a:pPr marL="0" indent="0">
              <a:buSzPts val="2600"/>
              <a:buNone/>
            </a:pPr>
            <a:r>
              <a:rPr lang="en-GB" sz="1950"/>
              <a:t>Identify three activities within your work to support students that you would like to get even better at. For each of these activities:</a:t>
            </a:r>
            <a:endParaRPr/>
          </a:p>
          <a:p>
            <a:pPr marL="171450" indent="-171450">
              <a:buSzPts val="2400"/>
            </a:pPr>
            <a:r>
              <a:rPr lang="en-GB" sz="1800"/>
              <a:t>Explain what you want to learn.  Use the tags A1-V4 to relate this to the UKPSF.</a:t>
            </a:r>
            <a:endParaRPr/>
          </a:p>
          <a:p>
            <a:pPr marL="171450" indent="-171450">
              <a:buSzPts val="2400"/>
            </a:pPr>
            <a:r>
              <a:rPr lang="en-GB" sz="1800"/>
              <a:t>Suggest what you need to do to learn this.</a:t>
            </a:r>
            <a:endParaRPr/>
          </a:p>
          <a:p>
            <a:pPr marL="171450" indent="-171450">
              <a:buSzPts val="2400"/>
            </a:pPr>
            <a:r>
              <a:rPr lang="en-GB" sz="1800"/>
              <a:t>Suggest what resources or support you will need.  This could be from TIDE, from your own university, from colleagues or other sources, such as the internet.  </a:t>
            </a:r>
            <a:endParaRPr/>
          </a:p>
          <a:p>
            <a:pPr marL="171450" indent="-171450">
              <a:buSzPts val="2400"/>
            </a:pPr>
            <a:r>
              <a:rPr lang="en-GB" sz="1800"/>
              <a:t>Suggest how you expect your work practice will change as a result of this learning.</a:t>
            </a:r>
            <a:endParaRPr/>
          </a:p>
          <a:p>
            <a:pPr marL="171450" indent="-171450">
              <a:buSzPts val="2400"/>
            </a:pPr>
            <a:r>
              <a:rPr lang="en-GB" sz="1800"/>
              <a:t>Suggest some target dates for achieving this learning.</a:t>
            </a:r>
            <a:endParaRPr/>
          </a:p>
        </p:txBody>
      </p:sp>
      <p:sp>
        <p:nvSpPr>
          <p:cNvPr id="162" name="Google Shape;162;p12"/>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Your professional development plan</a:t>
            </a:r>
            <a:endParaRPr sz="1013"/>
          </a:p>
        </p:txBody>
      </p:sp>
    </p:spTree>
    <p:extLst>
      <p:ext uri="{BB962C8B-B14F-4D97-AF65-F5344CB8AC3E}">
        <p14:creationId xmlns:p14="http://schemas.microsoft.com/office/powerpoint/2010/main" val="2816653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r>
              <a:rPr lang="en-GB" sz="4950" dirty="0"/>
              <a:t>Thinking about Professional Development </a:t>
            </a:r>
            <a:endParaRPr dirty="0"/>
          </a:p>
          <a:p>
            <a:pPr marL="0" indent="0">
              <a:buSzPts val="7200"/>
              <a:buNone/>
            </a:pPr>
            <a:endParaRPr sz="4950" dirty="0"/>
          </a:p>
          <a:p>
            <a:pPr marL="0" indent="0">
              <a:buSzPts val="7200"/>
              <a:buNone/>
            </a:pPr>
            <a:r>
              <a:rPr lang="en-GB" dirty="0"/>
              <a:t>November 2019 </a:t>
            </a:r>
            <a:endParaRPr dirty="0"/>
          </a:p>
        </p:txBody>
      </p:sp>
      <p:pic>
        <p:nvPicPr>
          <p:cNvPr id="91" name="Google Shape;91;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2" name="Google Shape;92;p2"/>
          <p:cNvSpPr/>
          <p:nvPr/>
        </p:nvSpPr>
        <p:spPr>
          <a:xfrm>
            <a:off x="1159456" y="4795732"/>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a:solidFill>
                  <a:srgbClr val="000000"/>
                </a:solidFill>
                <a:latin typeface="Calibri"/>
                <a:ea typeface="Calibri"/>
                <a:cs typeface="Calibri"/>
                <a:sym typeface="Calibri"/>
              </a:rPr>
              <a:t>This work is licensed under the </a:t>
            </a:r>
            <a:r>
              <a:rPr lang="en-GB" sz="900" u="sng">
                <a:solidFill>
                  <a:schemeClr val="hlink"/>
                </a:solidFill>
                <a:latin typeface="Calibri"/>
                <a:ea typeface="Calibri"/>
                <a:cs typeface="Calibri"/>
                <a:sym typeface="Calibri"/>
                <a:hlinkClick r:id="rId3"/>
              </a:rPr>
              <a:t>Creative Commons Attribution 4.0 International License</a:t>
            </a:r>
            <a:r>
              <a:rPr lang="en-GB" sz="900">
                <a:solidFill>
                  <a:srgbClr val="000000"/>
                </a:solidFill>
                <a:latin typeface="Calibri"/>
                <a:ea typeface="Calibri"/>
                <a:cs typeface="Calibri"/>
                <a:sym typeface="Calibri"/>
              </a:rPr>
              <a:t> unless otherwise stated. </a:t>
            </a:r>
            <a:endParaRPr sz="9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51338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a:t>By the end of this session participants will:</a:t>
            </a:r>
            <a:endParaRPr/>
          </a:p>
          <a:p>
            <a:pPr marL="0" indent="0">
              <a:buNone/>
            </a:pPr>
            <a:endParaRPr b="1"/>
          </a:p>
          <a:p>
            <a:pPr marL="171450" indent="-171450">
              <a:buSzPts val="2400"/>
            </a:pPr>
            <a:r>
              <a:rPr lang="en-GB" sz="1800"/>
              <a:t>Have a shared understanding of the term ‘continuing professional development’ (CPD)</a:t>
            </a:r>
            <a:endParaRPr/>
          </a:p>
          <a:p>
            <a:pPr marL="171450" indent="-171450">
              <a:buSzPts val="2400"/>
            </a:pPr>
            <a:r>
              <a:rPr lang="en-GB" sz="1800"/>
              <a:t>Be able to identify where they have already engaged in professional development.</a:t>
            </a:r>
            <a:endParaRPr/>
          </a:p>
          <a:p>
            <a:pPr marL="171450" indent="-171450">
              <a:buSzPts val="2400"/>
            </a:pPr>
            <a:r>
              <a:rPr lang="en-GB" sz="1800"/>
              <a:t>Be aware of the CMALT (</a:t>
            </a:r>
            <a:r>
              <a:rPr lang="en-GB" sz="1800" i="1"/>
              <a:t>Certified Membership of The Association for Learning Technology</a:t>
            </a:r>
            <a:r>
              <a:rPr lang="en-GB" sz="1800"/>
              <a:t>) and UKPSF (</a:t>
            </a:r>
            <a:r>
              <a:rPr lang="en-GB" sz="1800" i="1"/>
              <a:t>United Kingdom Professional Standards Framework</a:t>
            </a:r>
            <a:r>
              <a:rPr lang="en-GB" sz="1800"/>
              <a:t>) professional development frameworks.</a:t>
            </a:r>
            <a:endParaRPr/>
          </a:p>
          <a:p>
            <a:pPr marL="171450" indent="-171450">
              <a:buSzPts val="2400"/>
            </a:pPr>
            <a:r>
              <a:rPr lang="en-GB" sz="1800"/>
              <a:t>Have a plan for engaging in professional development activity / activities before the next residential school in May 2020</a:t>
            </a:r>
            <a:endParaRPr/>
          </a:p>
        </p:txBody>
      </p:sp>
      <p:sp>
        <p:nvSpPr>
          <p:cNvPr id="98" name="Google Shape;98;p3"/>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Learning Outcomes</a:t>
            </a:r>
            <a:endParaRPr sz="1013"/>
          </a:p>
        </p:txBody>
      </p:sp>
    </p:spTree>
    <p:extLst>
      <p:ext uri="{BB962C8B-B14F-4D97-AF65-F5344CB8AC3E}">
        <p14:creationId xmlns:p14="http://schemas.microsoft.com/office/powerpoint/2010/main" val="3268498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4"/>
          <p:cNvSpPr txBox="1">
            <a:spLocks noGrp="1"/>
          </p:cNvSpPr>
          <p:nvPr>
            <p:ph type="body" idx="1"/>
          </p:nvPr>
        </p:nvSpPr>
        <p:spPr>
          <a:xfrm>
            <a:off x="628650" y="145343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a:t>Within our profession as support staff and university teachers we need to:</a:t>
            </a:r>
            <a:endParaRPr/>
          </a:p>
          <a:p>
            <a:pPr marL="514342" lvl="1" indent="-171450">
              <a:spcBef>
                <a:spcPts val="900"/>
              </a:spcBef>
              <a:buSzPts val="2800"/>
              <a:buFont typeface="Calibri"/>
              <a:buAutoNum type="arabicPeriod"/>
            </a:pPr>
            <a:r>
              <a:rPr lang="en-GB" sz="2100"/>
              <a:t> Be expert in our subject or profession</a:t>
            </a:r>
            <a:endParaRPr/>
          </a:p>
          <a:p>
            <a:pPr marL="514342" lvl="1" indent="-171450">
              <a:spcBef>
                <a:spcPts val="900"/>
              </a:spcBef>
              <a:buSzPts val="2800"/>
              <a:buFont typeface="Calibri"/>
              <a:buAutoNum type="arabicPeriod"/>
            </a:pPr>
            <a:r>
              <a:rPr lang="en-GB" sz="2100"/>
              <a:t> Be effective teachers of that subject or be able to support students in their learning of subjects</a:t>
            </a:r>
            <a:endParaRPr/>
          </a:p>
          <a:p>
            <a:pPr marL="514342" lvl="1" indent="-171450">
              <a:spcBef>
                <a:spcPts val="900"/>
              </a:spcBef>
              <a:buSzPts val="2800"/>
              <a:buFont typeface="Calibri"/>
              <a:buAutoNum type="arabicPeriod"/>
            </a:pPr>
            <a:r>
              <a:rPr lang="en-GB" sz="2100"/>
              <a:t> Understand how we can continually get even better at what we do</a:t>
            </a:r>
            <a:endParaRPr/>
          </a:p>
        </p:txBody>
      </p:sp>
      <p:sp>
        <p:nvSpPr>
          <p:cNvPr id="104" name="Google Shape;104;p4"/>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What is professional development?</a:t>
            </a:r>
            <a:endParaRPr sz="1013"/>
          </a:p>
        </p:txBody>
      </p:sp>
    </p:spTree>
    <p:extLst>
      <p:ext uri="{BB962C8B-B14F-4D97-AF65-F5344CB8AC3E}">
        <p14:creationId xmlns:p14="http://schemas.microsoft.com/office/powerpoint/2010/main" val="2526452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endParaRPr b="1"/>
          </a:p>
          <a:p>
            <a:pPr marL="0" indent="0">
              <a:buNone/>
            </a:pPr>
            <a:r>
              <a:rPr lang="en-GB" b="1"/>
              <a:t>Activity 1: </a:t>
            </a:r>
            <a:r>
              <a:rPr lang="en-GB" u="sng"/>
              <a:t>(20 minutes)</a:t>
            </a:r>
            <a:endParaRPr/>
          </a:p>
          <a:p>
            <a:pPr marL="0" indent="0">
              <a:buNone/>
            </a:pPr>
            <a:endParaRPr u="sng"/>
          </a:p>
          <a:p>
            <a:pPr indent="-342900">
              <a:buFont typeface="Calibri"/>
              <a:buAutoNum type="arabicPeriod"/>
            </a:pPr>
            <a:r>
              <a:rPr lang="en-GB"/>
              <a:t>In small groups of 4-5 identify and discuss different types of activities that you have engaged in that support the criteria in the previous slide.</a:t>
            </a:r>
            <a:endParaRPr/>
          </a:p>
          <a:p>
            <a:pPr indent="-342900">
              <a:buFont typeface="Calibri"/>
              <a:buAutoNum type="arabicPeriod"/>
            </a:pPr>
            <a:r>
              <a:rPr lang="en-GB"/>
              <a:t>Write your thoughts on post it notes and group on the wall as directed by the presenter</a:t>
            </a:r>
            <a:endParaRPr/>
          </a:p>
          <a:p>
            <a:pPr indent="-342900">
              <a:buFont typeface="Calibri"/>
              <a:buAutoNum type="arabicPeriod"/>
            </a:pPr>
            <a:r>
              <a:rPr lang="en-GB"/>
              <a:t>The presenter will then lead a discussion on the post it notes.</a:t>
            </a:r>
            <a:endParaRPr/>
          </a:p>
          <a:p>
            <a:pPr marL="0" indent="0">
              <a:buNone/>
            </a:pPr>
            <a:endParaRPr/>
          </a:p>
        </p:txBody>
      </p:sp>
      <p:sp>
        <p:nvSpPr>
          <p:cNvPr id="111" name="Google Shape;111;p5"/>
          <p:cNvSpPr txBox="1"/>
          <p:nvPr/>
        </p:nvSpPr>
        <p:spPr>
          <a:xfrm>
            <a:off x="628650" y="445169"/>
            <a:ext cx="6445919" cy="992549"/>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How do you recognise professional development?</a:t>
            </a:r>
            <a:endParaRPr sz="1013"/>
          </a:p>
        </p:txBody>
      </p:sp>
    </p:spTree>
    <p:extLst>
      <p:ext uri="{BB962C8B-B14F-4D97-AF65-F5344CB8AC3E}">
        <p14:creationId xmlns:p14="http://schemas.microsoft.com/office/powerpoint/2010/main" val="57443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6"/>
          <p:cNvSpPr txBox="1">
            <a:spLocks noGrp="1"/>
          </p:cNvSpPr>
          <p:nvPr>
            <p:ph type="body" idx="1"/>
          </p:nvPr>
        </p:nvSpPr>
        <p:spPr>
          <a:xfrm>
            <a:off x="622166" y="1251072"/>
            <a:ext cx="7904501" cy="3604656"/>
          </a:xfrm>
          <a:prstGeom prst="rect">
            <a:avLst/>
          </a:prstGeom>
          <a:noFill/>
          <a:ln>
            <a:noFill/>
          </a:ln>
        </p:spPr>
        <p:txBody>
          <a:bodyPr spcFirstLastPara="1" wrap="square" lIns="68569" tIns="34275" rIns="68569" bIns="34275" anchor="t" anchorCtr="0">
            <a:noAutofit/>
          </a:bodyPr>
          <a:lstStyle/>
          <a:p>
            <a:pPr marL="0" indent="0">
              <a:spcBef>
                <a:spcPts val="0"/>
              </a:spcBef>
              <a:buSzPts val="2000"/>
              <a:buNone/>
            </a:pPr>
            <a:r>
              <a:rPr lang="en-GB" sz="1500"/>
              <a:t>CMALT (Certified Membership Association for Learning Technology) framework</a:t>
            </a:r>
            <a:endParaRPr/>
          </a:p>
          <a:p>
            <a:pPr marL="0" indent="0">
              <a:buSzPts val="2000"/>
              <a:buNone/>
            </a:pPr>
            <a:r>
              <a:rPr lang="en-GB" sz="1500" u="sng">
                <a:solidFill>
                  <a:schemeClr val="hlink"/>
                </a:solidFill>
                <a:hlinkClick r:id="rId3"/>
              </a:rPr>
              <a:t>https://www.alt.ac.uk/certified-membership/cmalt-and-other-frameworks</a:t>
            </a:r>
            <a:endParaRPr sz="1500"/>
          </a:p>
          <a:p>
            <a:pPr marL="0" indent="0">
              <a:buSzPts val="2000"/>
              <a:buNone/>
            </a:pPr>
            <a:endParaRPr sz="1500"/>
          </a:p>
          <a:p>
            <a:pPr marL="0" indent="0">
              <a:buSzPts val="2000"/>
              <a:buNone/>
            </a:pPr>
            <a:r>
              <a:rPr lang="en-GB" sz="1500"/>
              <a:t>Myanmar Teacher competency standards framework(DRAFT) </a:t>
            </a:r>
            <a:r>
              <a:rPr lang="en-GB" sz="1500" u="sng">
                <a:solidFill>
                  <a:schemeClr val="hlink"/>
                </a:solidFill>
                <a:hlinkClick r:id="rId4"/>
              </a:rPr>
              <a:t>https://www.lextutor.ca/myanmar/TCSF_v2.pdf</a:t>
            </a:r>
            <a:endParaRPr sz="1500"/>
          </a:p>
          <a:p>
            <a:pPr marL="0" indent="0">
              <a:buSzPts val="2000"/>
              <a:buNone/>
            </a:pPr>
            <a:endParaRPr sz="1500"/>
          </a:p>
          <a:p>
            <a:pPr marL="0" indent="0">
              <a:buSzPts val="2000"/>
              <a:buNone/>
            </a:pPr>
            <a:r>
              <a:rPr lang="en-GB" sz="1500"/>
              <a:t>UK Professional Standards Framework </a:t>
            </a:r>
            <a:r>
              <a:rPr lang="en-GB" sz="1500" u="sng">
                <a:solidFill>
                  <a:schemeClr val="hlink"/>
                </a:solidFill>
                <a:hlinkClick r:id="rId5"/>
              </a:rPr>
              <a:t>https://www.heacademy.ac.uk/system/files/downloads/uk_professional_standards_framework.pdf</a:t>
            </a:r>
            <a:endParaRPr sz="1500"/>
          </a:p>
          <a:p>
            <a:pPr marL="0" indent="0">
              <a:buSzPts val="2000"/>
              <a:buNone/>
            </a:pPr>
            <a:endParaRPr sz="1500"/>
          </a:p>
          <a:p>
            <a:pPr marL="0" indent="0">
              <a:buSzPts val="2000"/>
              <a:buNone/>
            </a:pPr>
            <a:r>
              <a:rPr lang="en-GB" sz="1500"/>
              <a:t>Open University Digital and Information Literacy Framework </a:t>
            </a:r>
            <a:r>
              <a:rPr lang="en-GB" sz="1500" u="sng">
                <a:solidFill>
                  <a:schemeClr val="hlink"/>
                </a:solidFill>
                <a:hlinkClick r:id="rId6"/>
              </a:rPr>
              <a:t>http://www.open.ac.uk/libraryservices/subsites/dilframework/view_all</a:t>
            </a:r>
            <a:endParaRPr sz="1500"/>
          </a:p>
          <a:p>
            <a:pPr marL="171450" indent="-76200">
              <a:buSzPts val="2000"/>
              <a:buNone/>
            </a:pPr>
            <a:endParaRPr sz="1500"/>
          </a:p>
          <a:p>
            <a:pPr marL="0" indent="0">
              <a:buSzPts val="2000"/>
              <a:buNone/>
            </a:pPr>
            <a:r>
              <a:rPr lang="en-GB" sz="1500"/>
              <a:t>DQ framework </a:t>
            </a:r>
            <a:r>
              <a:rPr lang="en-GB" sz="1500" u="sng">
                <a:solidFill>
                  <a:schemeClr val="hlink"/>
                </a:solidFill>
                <a:hlinkClick r:id="rId7"/>
              </a:rPr>
              <a:t>https://www.dqinstitute.org/dq-framework/</a:t>
            </a:r>
            <a:r>
              <a:rPr lang="en-GB" sz="1500"/>
              <a:t> </a:t>
            </a:r>
            <a:endParaRPr/>
          </a:p>
        </p:txBody>
      </p:sp>
      <p:sp>
        <p:nvSpPr>
          <p:cNvPr id="118" name="Google Shape;118;p6"/>
          <p:cNvSpPr txBox="1"/>
          <p:nvPr/>
        </p:nvSpPr>
        <p:spPr>
          <a:xfrm>
            <a:off x="622166" y="220317"/>
            <a:ext cx="6445919" cy="992549"/>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Frameworks for assessing professional development</a:t>
            </a:r>
            <a:endParaRPr sz="1013"/>
          </a:p>
        </p:txBody>
      </p:sp>
    </p:spTree>
    <p:extLst>
      <p:ext uri="{BB962C8B-B14F-4D97-AF65-F5344CB8AC3E}">
        <p14:creationId xmlns:p14="http://schemas.microsoft.com/office/powerpoint/2010/main" val="2130782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7"/>
          <p:cNvSpPr txBox="1"/>
          <p:nvPr/>
        </p:nvSpPr>
        <p:spPr>
          <a:xfrm>
            <a:off x="628650" y="445168"/>
            <a:ext cx="6445919" cy="992549"/>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UK Professional Standards Framework:</a:t>
            </a:r>
            <a:endParaRPr sz="1013"/>
          </a:p>
          <a:p>
            <a:r>
              <a:rPr lang="en-GB" sz="3000" b="1">
                <a:solidFill>
                  <a:schemeClr val="dk1"/>
                </a:solidFill>
                <a:latin typeface="Calibri"/>
                <a:ea typeface="Calibri"/>
                <a:cs typeface="Calibri"/>
                <a:sym typeface="Calibri"/>
              </a:rPr>
              <a:t>Dimensions of practice</a:t>
            </a:r>
            <a:endParaRPr sz="1013"/>
          </a:p>
        </p:txBody>
      </p:sp>
      <p:sp>
        <p:nvSpPr>
          <p:cNvPr id="125" name="Google Shape;125;p7"/>
          <p:cNvSpPr txBox="1"/>
          <p:nvPr/>
        </p:nvSpPr>
        <p:spPr>
          <a:xfrm>
            <a:off x="628651" y="1632503"/>
            <a:ext cx="1914389" cy="3141222"/>
          </a:xfrm>
          <a:prstGeom prst="rect">
            <a:avLst/>
          </a:prstGeom>
          <a:noFill/>
          <a:ln>
            <a:noFill/>
          </a:ln>
        </p:spPr>
        <p:txBody>
          <a:bodyPr spcFirstLastPara="1" wrap="square" lIns="73144" tIns="36563" rIns="73144" bIns="36563" anchor="t" anchorCtr="0">
            <a:noAutofit/>
          </a:bodyPr>
          <a:lstStyle/>
          <a:p>
            <a:pPr>
              <a:lnSpc>
                <a:spcPct val="90000"/>
              </a:lnSpc>
              <a:buClr>
                <a:schemeClr val="accent3"/>
              </a:buClr>
              <a:buSzPts val="2000"/>
            </a:pPr>
            <a:r>
              <a:rPr lang="en-GB" sz="1500" b="1">
                <a:solidFill>
                  <a:srgbClr val="0070C0"/>
                </a:solidFill>
                <a:latin typeface="Calibri"/>
                <a:ea typeface="Calibri"/>
                <a:cs typeface="Calibri"/>
                <a:sym typeface="Calibri"/>
              </a:rPr>
              <a:t>Areas of Activity</a:t>
            </a:r>
            <a:endParaRPr sz="1013"/>
          </a:p>
          <a:p>
            <a:pPr>
              <a:lnSpc>
                <a:spcPct val="90000"/>
              </a:lnSpc>
              <a:spcBef>
                <a:spcPts val="300"/>
              </a:spcBef>
              <a:buClr>
                <a:schemeClr val="accent3"/>
              </a:buClr>
              <a:buSzPts val="2000"/>
            </a:pPr>
            <a:endParaRPr sz="1500" b="1">
              <a:solidFill>
                <a:schemeClr val="dk1"/>
              </a:solidFill>
              <a:latin typeface="Calibri"/>
              <a:ea typeface="Calibri"/>
              <a:cs typeface="Calibri"/>
              <a:sym typeface="Calibri"/>
            </a:endParaRPr>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A1 Planning teaching</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A2 Teaching and  supporting learning</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A3 Assessment and feedback</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A4 Developing learning environments</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A5 Professional development for teaching</a:t>
            </a:r>
            <a:endParaRPr sz="1013"/>
          </a:p>
        </p:txBody>
      </p:sp>
      <p:sp>
        <p:nvSpPr>
          <p:cNvPr id="126" name="Google Shape;126;p7"/>
          <p:cNvSpPr txBox="1"/>
          <p:nvPr/>
        </p:nvSpPr>
        <p:spPr>
          <a:xfrm>
            <a:off x="3496202" y="1632504"/>
            <a:ext cx="1914525" cy="3140713"/>
          </a:xfrm>
          <a:prstGeom prst="rect">
            <a:avLst/>
          </a:prstGeom>
          <a:noFill/>
          <a:ln>
            <a:noFill/>
          </a:ln>
        </p:spPr>
        <p:txBody>
          <a:bodyPr spcFirstLastPara="1" wrap="square" lIns="73144" tIns="36563" rIns="73144" bIns="36563" anchor="t" anchorCtr="0">
            <a:noAutofit/>
          </a:bodyPr>
          <a:lstStyle/>
          <a:p>
            <a:pPr>
              <a:lnSpc>
                <a:spcPct val="90000"/>
              </a:lnSpc>
              <a:buClr>
                <a:schemeClr val="accent2"/>
              </a:buClr>
              <a:buSzPts val="2000"/>
            </a:pPr>
            <a:r>
              <a:rPr lang="en-GB" sz="1500" b="1">
                <a:solidFill>
                  <a:srgbClr val="0070C0"/>
                </a:solidFill>
                <a:latin typeface="Calibri"/>
                <a:ea typeface="Calibri"/>
                <a:cs typeface="Calibri"/>
                <a:sym typeface="Calibri"/>
              </a:rPr>
              <a:t>Core knowledge</a:t>
            </a:r>
            <a:endParaRPr sz="1013"/>
          </a:p>
          <a:p>
            <a:pPr>
              <a:lnSpc>
                <a:spcPct val="90000"/>
              </a:lnSpc>
              <a:spcBef>
                <a:spcPts val="300"/>
              </a:spcBef>
              <a:buClr>
                <a:schemeClr val="accent2"/>
              </a:buClr>
              <a:buSzPts val="2000"/>
            </a:pPr>
            <a:endParaRPr sz="1500" b="1">
              <a:solidFill>
                <a:schemeClr val="dk1"/>
              </a:solidFill>
              <a:latin typeface="Calibri"/>
              <a:ea typeface="Calibri"/>
              <a:cs typeface="Calibri"/>
              <a:sym typeface="Calibri"/>
            </a:endParaRPr>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K1 Subject knowledge</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K2 How to teach my subject</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K3 How students learn</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K4 Learning technologies</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K5 How to evaluate teaching</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K6 Quality assurance and enhancement</a:t>
            </a:r>
            <a:endParaRPr sz="1013"/>
          </a:p>
        </p:txBody>
      </p:sp>
      <p:sp>
        <p:nvSpPr>
          <p:cNvPr id="127" name="Google Shape;127;p7"/>
          <p:cNvSpPr txBox="1"/>
          <p:nvPr/>
        </p:nvSpPr>
        <p:spPr>
          <a:xfrm>
            <a:off x="6363891" y="1632504"/>
            <a:ext cx="2151459" cy="3140713"/>
          </a:xfrm>
          <a:prstGeom prst="rect">
            <a:avLst/>
          </a:prstGeom>
          <a:noFill/>
          <a:ln>
            <a:noFill/>
          </a:ln>
        </p:spPr>
        <p:txBody>
          <a:bodyPr spcFirstLastPara="1" wrap="square" lIns="73144" tIns="36563" rIns="73144" bIns="36563" anchor="t" anchorCtr="0">
            <a:normAutofit/>
          </a:bodyPr>
          <a:lstStyle/>
          <a:p>
            <a:pPr>
              <a:lnSpc>
                <a:spcPct val="90000"/>
              </a:lnSpc>
              <a:buClr>
                <a:schemeClr val="accent2"/>
              </a:buClr>
              <a:buSzPts val="2000"/>
            </a:pPr>
            <a:r>
              <a:rPr lang="en-GB" sz="1500" b="1">
                <a:solidFill>
                  <a:srgbClr val="0070C0"/>
                </a:solidFill>
                <a:latin typeface="Calibri"/>
                <a:ea typeface="Calibri"/>
                <a:cs typeface="Calibri"/>
                <a:sym typeface="Calibri"/>
              </a:rPr>
              <a:t>Professional values</a:t>
            </a:r>
            <a:endParaRPr sz="1013"/>
          </a:p>
          <a:p>
            <a:pPr>
              <a:lnSpc>
                <a:spcPct val="90000"/>
              </a:lnSpc>
              <a:spcBef>
                <a:spcPts val="300"/>
              </a:spcBef>
              <a:buClr>
                <a:schemeClr val="accent2"/>
              </a:buClr>
              <a:buSzPts val="2000"/>
            </a:pPr>
            <a:endParaRPr sz="1500" b="1">
              <a:solidFill>
                <a:schemeClr val="dk1"/>
              </a:solidFill>
              <a:latin typeface="Calibri"/>
              <a:ea typeface="Calibri"/>
              <a:cs typeface="Calibri"/>
              <a:sym typeface="Calibri"/>
            </a:endParaRPr>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V1 Valuing individual learners</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V2 Valuing diversity and widening participation </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V3 Evidence-based practice</a:t>
            </a:r>
            <a:endParaRPr sz="1013"/>
          </a:p>
          <a:p>
            <a:pPr>
              <a:lnSpc>
                <a:spcPct val="90000"/>
              </a:lnSpc>
              <a:spcBef>
                <a:spcPts val="900"/>
              </a:spcBef>
              <a:buClr>
                <a:schemeClr val="accent3"/>
              </a:buClr>
              <a:buSzPts val="2000"/>
            </a:pPr>
            <a:r>
              <a:rPr lang="en-GB" sz="1500">
                <a:solidFill>
                  <a:schemeClr val="dk1"/>
                </a:solidFill>
                <a:latin typeface="Calibri"/>
                <a:ea typeface="Calibri"/>
                <a:cs typeface="Calibri"/>
                <a:sym typeface="Calibri"/>
              </a:rPr>
              <a:t>V4 The wider context in our teaching</a:t>
            </a:r>
            <a:endParaRPr sz="1013"/>
          </a:p>
        </p:txBody>
      </p:sp>
    </p:spTree>
    <p:extLst>
      <p:ext uri="{BB962C8B-B14F-4D97-AF65-F5344CB8AC3E}">
        <p14:creationId xmlns:p14="http://schemas.microsoft.com/office/powerpoint/2010/main" val="985347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a:spLocks noGrp="1"/>
          </p:cNvSpPr>
          <p:nvPr>
            <p:ph type="body" idx="1"/>
          </p:nvPr>
        </p:nvSpPr>
        <p:spPr>
          <a:xfrm>
            <a:off x="628650" y="145343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A1</a:t>
            </a:r>
            <a:r>
              <a:rPr lang="en-GB"/>
              <a:t> Design and plan learning activities and/or programmes of study</a:t>
            </a:r>
            <a:endParaRPr/>
          </a:p>
          <a:p>
            <a:pPr marL="0" indent="0">
              <a:buNone/>
            </a:pPr>
            <a:r>
              <a:rPr lang="en-GB" b="1"/>
              <a:t>A2</a:t>
            </a:r>
            <a:r>
              <a:rPr lang="en-GB"/>
              <a:t> Teach and/or support learning </a:t>
            </a:r>
            <a:endParaRPr/>
          </a:p>
          <a:p>
            <a:pPr marL="0" indent="0">
              <a:buNone/>
            </a:pPr>
            <a:r>
              <a:rPr lang="en-GB" b="1"/>
              <a:t>A3</a:t>
            </a:r>
            <a:r>
              <a:rPr lang="en-GB"/>
              <a:t> Assess and give feedback to learners</a:t>
            </a:r>
            <a:endParaRPr/>
          </a:p>
          <a:p>
            <a:pPr marL="0" indent="0">
              <a:buNone/>
            </a:pPr>
            <a:r>
              <a:rPr lang="en-GB" b="1"/>
              <a:t>A4</a:t>
            </a:r>
            <a:r>
              <a:rPr lang="en-GB"/>
              <a:t> Develop effective learning environments and approaches to student support and guidance</a:t>
            </a:r>
            <a:endParaRPr/>
          </a:p>
          <a:p>
            <a:pPr marL="0" indent="0">
              <a:buNone/>
            </a:pPr>
            <a:r>
              <a:rPr lang="en-GB" b="1"/>
              <a:t>A5</a:t>
            </a:r>
            <a:r>
              <a:rPr lang="en-GB"/>
              <a:t> Engage in continuing professional development in subjects/disciplines and their pedagogy, incorporating research, scholarship and the evaluation of professional practices</a:t>
            </a:r>
            <a:endParaRPr/>
          </a:p>
        </p:txBody>
      </p:sp>
      <p:sp>
        <p:nvSpPr>
          <p:cNvPr id="134" name="Google Shape;134;p8"/>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Areas of Activity</a:t>
            </a:r>
            <a:endParaRPr sz="1013"/>
          </a:p>
        </p:txBody>
      </p:sp>
    </p:spTree>
    <p:extLst>
      <p:ext uri="{BB962C8B-B14F-4D97-AF65-F5344CB8AC3E}">
        <p14:creationId xmlns:p14="http://schemas.microsoft.com/office/powerpoint/2010/main" val="1951034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body" idx="1"/>
          </p:nvPr>
        </p:nvSpPr>
        <p:spPr>
          <a:xfrm>
            <a:off x="628650" y="145343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K1</a:t>
            </a:r>
            <a:r>
              <a:rPr lang="en-GB"/>
              <a:t> The subject material</a:t>
            </a:r>
            <a:endParaRPr/>
          </a:p>
          <a:p>
            <a:pPr marL="0" indent="0">
              <a:buNone/>
            </a:pPr>
            <a:r>
              <a:rPr lang="en-GB" b="1"/>
              <a:t>K2</a:t>
            </a:r>
            <a:r>
              <a:rPr lang="en-GB"/>
              <a:t> Appropriate methods for teaching, learning and assessing in the subject area and at the level of the academic programme</a:t>
            </a:r>
            <a:endParaRPr/>
          </a:p>
          <a:p>
            <a:pPr marL="0" indent="0">
              <a:buNone/>
            </a:pPr>
            <a:r>
              <a:rPr lang="en-GB" b="1"/>
              <a:t>K3</a:t>
            </a:r>
            <a:r>
              <a:rPr lang="en-GB"/>
              <a:t> How students learn, both generally and within their subject/disciplinary area(s)</a:t>
            </a:r>
            <a:endParaRPr/>
          </a:p>
          <a:p>
            <a:pPr marL="0" indent="0">
              <a:buNone/>
            </a:pPr>
            <a:r>
              <a:rPr lang="en-GB" b="1"/>
              <a:t>K4</a:t>
            </a:r>
            <a:r>
              <a:rPr lang="en-GB"/>
              <a:t> The use and value of appropriate learning technologies</a:t>
            </a:r>
            <a:endParaRPr/>
          </a:p>
          <a:p>
            <a:pPr marL="0" indent="0">
              <a:buNone/>
            </a:pPr>
            <a:r>
              <a:rPr lang="en-GB" b="1"/>
              <a:t>K5</a:t>
            </a:r>
            <a:r>
              <a:rPr lang="en-GB"/>
              <a:t> Methods for evaluating the effectiveness of teaching</a:t>
            </a:r>
            <a:endParaRPr/>
          </a:p>
          <a:p>
            <a:pPr marL="0" indent="0">
              <a:buNone/>
            </a:pPr>
            <a:r>
              <a:rPr lang="en-GB" b="1"/>
              <a:t>K6</a:t>
            </a:r>
            <a:r>
              <a:rPr lang="en-GB"/>
              <a:t> The implications of quality assurance and quality enhancement for academic and professional practice with a particular focus on teaching</a:t>
            </a:r>
            <a:endParaRPr/>
          </a:p>
        </p:txBody>
      </p:sp>
      <p:sp>
        <p:nvSpPr>
          <p:cNvPr id="141" name="Google Shape;141;p9"/>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r>
              <a:rPr lang="en-GB" sz="3000" b="1">
                <a:solidFill>
                  <a:schemeClr val="dk1"/>
                </a:solidFill>
                <a:latin typeface="Calibri"/>
                <a:ea typeface="Calibri"/>
                <a:cs typeface="Calibri"/>
                <a:sym typeface="Calibri"/>
              </a:rPr>
              <a:t>Core Knowledge</a:t>
            </a:r>
            <a:endParaRPr sz="1013"/>
          </a:p>
        </p:txBody>
      </p:sp>
    </p:spTree>
    <p:extLst>
      <p:ext uri="{BB962C8B-B14F-4D97-AF65-F5344CB8AC3E}">
        <p14:creationId xmlns:p14="http://schemas.microsoft.com/office/powerpoint/2010/main" val="134769228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5518</TotalTime>
  <Words>1279</Words>
  <Application>Microsoft Macintosh PowerPoint</Application>
  <PresentationFormat>On-screen Show (16:9)</PresentationFormat>
  <Paragraphs>126</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Helvetica</vt:lpstr>
      <vt:lpstr>Lucida Grande</vt:lpstr>
      <vt:lpstr>Custom Design</vt:lpstr>
      <vt:lpstr>1_Office Theme</vt:lpstr>
      <vt:lpstr>Thinking about  Professional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2021-05-21T16:38:35Z</dcterms:modified>
</cp:coreProperties>
</file>