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773" r:id="rId5"/>
    <p:sldId id="280" r:id="rId6"/>
    <p:sldId id="765" r:id="rId7"/>
    <p:sldId id="777" r:id="rId8"/>
    <p:sldId id="786" r:id="rId9"/>
    <p:sldId id="787" r:id="rId10"/>
    <p:sldId id="788" r:id="rId11"/>
    <p:sldId id="778" r:id="rId12"/>
    <p:sldId id="790" r:id="rId13"/>
    <p:sldId id="789" r:id="rId14"/>
    <p:sldId id="768" r:id="rId15"/>
    <p:sldId id="791" r:id="rId16"/>
    <p:sldId id="792" r:id="rId17"/>
    <p:sldId id="793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451EF5-9C0A-E84E-BC27-19DC433AF4C1}">
          <p14:sldIdLst>
            <p14:sldId id="773"/>
            <p14:sldId id="280"/>
            <p14:sldId id="765"/>
            <p14:sldId id="777"/>
            <p14:sldId id="786"/>
            <p14:sldId id="787"/>
            <p14:sldId id="788"/>
            <p14:sldId id="778"/>
            <p14:sldId id="790"/>
            <p14:sldId id="789"/>
            <p14:sldId id="768"/>
            <p14:sldId id="791"/>
            <p14:sldId id="792"/>
            <p14:sldId id="793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4" autoAdjust="0"/>
    <p:restoredTop sz="78531"/>
  </p:normalViewPr>
  <p:slideViewPr>
    <p:cSldViewPr snapToGrid="0">
      <p:cViewPr varScale="1">
        <p:scale>
          <a:sx n="48" d="100"/>
          <a:sy n="48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B4DA-A019-A74A-8CCB-43943A0DFFE3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3170C-4C35-014F-831E-FF25344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observatory.nasa.gov/NaturalHazards/view.php?id=81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of image: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File:Kerala_India_multi_hazard_zones_map.PNG</a:t>
            </a:r>
            <a:r>
              <a:rPr lang="en-US" dirty="0"/>
              <a:t>#/media/</a:t>
            </a:r>
            <a:r>
              <a:rPr lang="en-US" dirty="0" err="1"/>
              <a:t>File:Kerala_India_multi_hazard_zones_map.PNG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4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of image: &lt;a data-</a:t>
            </a:r>
            <a:r>
              <a:rPr lang="en-US" dirty="0" err="1"/>
              <a:t>flickr</a:t>
            </a:r>
            <a:r>
              <a:rPr lang="en-US" dirty="0"/>
              <a:t>-embed="true" 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nasaearthobservatory</a:t>
            </a:r>
            <a:r>
              <a:rPr lang="en-US" dirty="0"/>
              <a:t>/6750278049/in/photolist-c64qV5-bhuWui-dMLUHX-H3323R-RauRDh-x5A2Zd-wNHTms" title="Tsunami Damage near </a:t>
            </a:r>
            <a:r>
              <a:rPr lang="en-US" dirty="0" err="1"/>
              <a:t>Ishinomaki</a:t>
            </a:r>
            <a:r>
              <a:rPr lang="en-US" dirty="0"/>
              <a:t>, Japan"&gt;&lt;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="https://farm8.staticflickr.com/7010/6750278049_5f9884e7c2_b.jpg" width="720" height="480" alt="Tsunami Damage near </a:t>
            </a:r>
            <a:r>
              <a:rPr lang="en-US" dirty="0" err="1"/>
              <a:t>Ishinomaki</a:t>
            </a:r>
            <a:r>
              <a:rPr lang="en-US" dirty="0"/>
              <a:t>, Japan"&gt;&lt;/a&gt;&lt;script </a:t>
            </a:r>
            <a:r>
              <a:rPr lang="en-US" dirty="0" err="1"/>
              <a:t>async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="//</a:t>
            </a:r>
            <a:r>
              <a:rPr lang="en-US" dirty="0" err="1"/>
              <a:t>embedr.flickr.com</a:t>
            </a:r>
            <a:r>
              <a:rPr lang="en-US" dirty="0"/>
              <a:t>/assets/client-</a:t>
            </a:r>
            <a:r>
              <a:rPr lang="en-US" dirty="0" err="1"/>
              <a:t>code.js</a:t>
            </a:r>
            <a:r>
              <a:rPr lang="en-US" dirty="0"/>
              <a:t>" charset="utf-8"&gt;&lt;/script&gt;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3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of image: &lt;a data-</a:t>
            </a:r>
            <a:r>
              <a:rPr lang="en-US" dirty="0" err="1"/>
              <a:t>flickr</a:t>
            </a:r>
            <a:r>
              <a:rPr lang="en-US" dirty="0"/>
              <a:t>-embed="true" 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nasaearthobservatory</a:t>
            </a:r>
            <a:r>
              <a:rPr lang="en-US" dirty="0"/>
              <a:t>/6750278049/in/photolist-c64qV5-bhuWui-dMLUHX-H3323R-RauRDh-x5A2Zd-wNHTms" title="Tsunami Damage near </a:t>
            </a:r>
            <a:r>
              <a:rPr lang="en-US" dirty="0" err="1"/>
              <a:t>Ishinomaki</a:t>
            </a:r>
            <a:r>
              <a:rPr lang="en-US" dirty="0"/>
              <a:t>, Japan"&gt;&lt;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="https://farm8.staticflickr.com/7010/6750278049_5f9884e7c2_b.jpg" width="720" height="480" alt="Tsunami Damage near </a:t>
            </a:r>
            <a:r>
              <a:rPr lang="en-US" dirty="0" err="1"/>
              <a:t>Ishinomaki</a:t>
            </a:r>
            <a:r>
              <a:rPr lang="en-US" dirty="0"/>
              <a:t>, Japan"&gt;&lt;/a&gt;&lt;script </a:t>
            </a:r>
            <a:r>
              <a:rPr lang="en-US" dirty="0" err="1"/>
              <a:t>async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="//</a:t>
            </a:r>
            <a:r>
              <a:rPr lang="en-US" dirty="0" err="1"/>
              <a:t>embedr.flickr.com</a:t>
            </a:r>
            <a:r>
              <a:rPr lang="en-US" dirty="0"/>
              <a:t>/assets/client-</a:t>
            </a:r>
            <a:r>
              <a:rPr lang="en-US" dirty="0" err="1"/>
              <a:t>code.js</a:t>
            </a:r>
            <a:r>
              <a:rPr lang="en-US" dirty="0"/>
              <a:t>" charset="utf-8"&gt;&lt;/script&gt;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69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of image: &lt;a data-</a:t>
            </a:r>
            <a:r>
              <a:rPr lang="en-US" dirty="0" err="1"/>
              <a:t>flickr</a:t>
            </a:r>
            <a:r>
              <a:rPr lang="en-US" dirty="0"/>
              <a:t>-embed="true" 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nasaearthobservatory</a:t>
            </a:r>
            <a:r>
              <a:rPr lang="en-US" dirty="0"/>
              <a:t>/6750278049/in/photolist-c64qV5-bhuWui-dMLUHX-H3323R-RauRDh-x5A2Zd-wNHTms" title="Tsunami Damage near </a:t>
            </a:r>
            <a:r>
              <a:rPr lang="en-US" dirty="0" err="1"/>
              <a:t>Ishinomaki</a:t>
            </a:r>
            <a:r>
              <a:rPr lang="en-US" dirty="0"/>
              <a:t>, Japan"&gt;&lt;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="https://farm8.staticflickr.com/7010/6750278049_5f9884e7c2_b.jpg" width="720" height="480" alt="Tsunami Damage near </a:t>
            </a:r>
            <a:r>
              <a:rPr lang="en-US" dirty="0" err="1"/>
              <a:t>Ishinomaki</a:t>
            </a:r>
            <a:r>
              <a:rPr lang="en-US" dirty="0"/>
              <a:t>, Japan"&gt;&lt;/a&gt;&lt;script </a:t>
            </a:r>
            <a:r>
              <a:rPr lang="en-US" dirty="0" err="1"/>
              <a:t>async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="//</a:t>
            </a:r>
            <a:r>
              <a:rPr lang="en-US" dirty="0" err="1"/>
              <a:t>embedr.flickr.com</a:t>
            </a:r>
            <a:r>
              <a:rPr lang="en-US" dirty="0"/>
              <a:t>/assets/client-</a:t>
            </a:r>
            <a:r>
              <a:rPr lang="en-US" dirty="0" err="1"/>
              <a:t>code.js</a:t>
            </a:r>
            <a:r>
              <a:rPr lang="en-US" dirty="0"/>
              <a:t>" charset="utf-8"&gt;&lt;/script&gt;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55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Source of image: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http://earthobservatory.nasa.gov/NaturalHazards/view.php?id=81125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(from creative commons wiki –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commons.wikimedia.org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/wiki/File:Mahasen_2013-05-14_0535Z.jpg)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of text in first bullet: 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earthobservatory.nasa.gov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NaturalHazards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view.php?id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=81125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of text: 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www.ctc-n.org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/sites/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www.ctc-n.org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/files/resources/early_warning_systems_for_floods_0.pdf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of text: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www.unisdr.org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/2006/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ppew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/info-resources/ewc3/checklist/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English.pdf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3170C-4C35-014F-831E-FF2534457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9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of image: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File:Kerala_India_multi_hazard_zones_map.PNG</a:t>
            </a:r>
            <a:r>
              <a:rPr lang="en-US" dirty="0"/>
              <a:t>#/media/</a:t>
            </a:r>
            <a:r>
              <a:rPr lang="en-US" dirty="0" err="1"/>
              <a:t>File:Kerala_India_multi_hazard_zones_map.PNG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3170C-4C35-014F-831E-FF25344575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4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2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0" y="1905000"/>
            <a:ext cx="4064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Copyright 2010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5901" y="838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20801" y="1676400"/>
            <a:ext cx="5342673" cy="411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67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6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0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506" y="485814"/>
            <a:ext cx="1845695" cy="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BDA34F-65FE-2F41-965E-1C58D27BCFD0}"/>
              </a:ext>
            </a:extLst>
          </p:cNvPr>
          <p:cNvSpPr txBox="1"/>
          <p:nvPr/>
        </p:nvSpPr>
        <p:spPr>
          <a:xfrm>
            <a:off x="2319454" y="2828835"/>
            <a:ext cx="93907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Flood Management in Myanmar MOOC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Module 2 Lecture </a:t>
            </a: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  <a:p>
            <a:pPr algn="r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BE7D0-E96F-B741-A65E-48C7164A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32" y="267158"/>
            <a:ext cx="6497289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Flood Modeling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6AA34-9C38-F34E-9AB8-779D75380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964" y="1697277"/>
            <a:ext cx="2495372" cy="4377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59092-8460-9A49-874E-9B428B1BB9DA}"/>
              </a:ext>
            </a:extLst>
          </p:cNvPr>
          <p:cNvSpPr txBox="1"/>
          <p:nvPr/>
        </p:nvSpPr>
        <p:spPr>
          <a:xfrm>
            <a:off x="552992" y="1209501"/>
            <a:ext cx="561505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Flood modeling is made up of two components (source Zin Win et al. (2015):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Hydrological simulation – quantifies the size, duration, and probability of the flood event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Hydraulic simulation – using the propagation of the flood wave across the river channel  and mapping of inundated areas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Hydrological simulation is performed through a rainfall–runoff model that quantifies flood peak dis- charges or a flow hydrograph in the given return        period.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Hydraulic analysis conducted using a one- dimensional hydraulic model in a steady state condition or an unsteady one-dimensional or two-dimensional flood routing algorithm for the accurate spatially distributed evaluation of flow and velocity dynamics (Zin Win et al., (2015))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6B7D-B7CB-EF41-9A3F-14E137B7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8" y="2000614"/>
            <a:ext cx="10515600" cy="2852737"/>
          </a:xfrm>
        </p:spPr>
        <p:txBody>
          <a:bodyPr/>
          <a:lstStyle/>
          <a:p>
            <a:br>
              <a:rPr lang="en-US" dirty="0"/>
            </a:br>
            <a:r>
              <a:rPr lang="en-US" b="1" dirty="0"/>
              <a:t>Flood Risk Modelling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5792-288F-FF4A-8AB5-643709AA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08733"/>
            <a:ext cx="10515600" cy="1500187"/>
          </a:xfrm>
        </p:spPr>
        <p:txBody>
          <a:bodyPr/>
          <a:lstStyle/>
          <a:p>
            <a:r>
              <a:rPr lang="en-US" dirty="0"/>
              <a:t>Tools and Techniques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FB49F-55FA-3C48-89CB-899F212AA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25" y="2548147"/>
            <a:ext cx="4966314" cy="39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E7D0-E96F-B741-A65E-48C7164A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32" y="267158"/>
            <a:ext cx="6497289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Why is modelling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59092-8460-9A49-874E-9B428B1BB9DA}"/>
              </a:ext>
            </a:extLst>
          </p:cNvPr>
          <p:cNvSpPr txBox="1"/>
          <p:nvPr/>
        </p:nvSpPr>
        <p:spPr>
          <a:xfrm>
            <a:off x="454411" y="1033038"/>
            <a:ext cx="561505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flood risk management – ability to predict flood hazard and risk under internal (</a:t>
            </a:r>
            <a:r>
              <a:rPr lang="en-US" dirty="0" err="1"/>
              <a:t>landuse</a:t>
            </a:r>
            <a:r>
              <a:rPr lang="en-US" dirty="0"/>
              <a:t>) and climate scenarios plays an important role in flood risk management</a:t>
            </a:r>
            <a:r>
              <a:rPr lang="en-US" b="1" dirty="0"/>
              <a:t> (Source Required Reading 5 – Ngo et al., (2018))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Previously – in flood risk management – there was a need for developing detailed flood models – conducting several flood simulation exercises  - this basically ignored the uncertainty of parameters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Probabilistic forecasts – requirement for quantitative flood risk assessments – aid urban planners and decision-makers – to develop informed risk reduction strategies – saves lives! (source Ngo et al., (2018))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Hydraulic models simulate river flow and flooding – needed to estimate water level changes – under future scenarios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91806-E069-AA43-A6A9-375A7C7AC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42" y="1564273"/>
            <a:ext cx="5897958" cy="41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E7D0-E96F-B741-A65E-48C7164A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32" y="267158"/>
            <a:ext cx="6497289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Why is modelling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59092-8460-9A49-874E-9B428B1BB9DA}"/>
              </a:ext>
            </a:extLst>
          </p:cNvPr>
          <p:cNvSpPr txBox="1"/>
          <p:nvPr/>
        </p:nvSpPr>
        <p:spPr>
          <a:xfrm>
            <a:off x="454411" y="1033038"/>
            <a:ext cx="56150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Examples of hydrodynamic models developed to address complex real-world hydraulic problems including flood forecasting: MIKE11, MIKEFLOOD, ISIS, HEC-RAS, SOBEK, LISFLOOD-FP, Delft 3D</a:t>
            </a:r>
            <a:endParaRPr lang="en-US" sz="2400" b="1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Probabilistic flood forecasting requires flood models – simple and fast – fit-for-purpose by being fast in execution – involves running thousands of realizations of the model for a given scenario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91806-E069-AA43-A6A9-375A7C7AC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42" y="1564273"/>
            <a:ext cx="5897958" cy="41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2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E7D0-E96F-B741-A65E-48C7164A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32" y="267158"/>
            <a:ext cx="6497289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Why is modelling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59092-8460-9A49-874E-9B428B1BB9DA}"/>
              </a:ext>
            </a:extLst>
          </p:cNvPr>
          <p:cNvSpPr txBox="1"/>
          <p:nvPr/>
        </p:nvSpPr>
        <p:spPr>
          <a:xfrm>
            <a:off x="454411" y="1033038"/>
            <a:ext cx="56150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Ngo et al. (2018) used daily upstream flow data and hourly downstream sea level in 2000 for the Mekong River Delta  -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study shows that it is possible to simulate river water levels – with acceptable levels of accuracy in a deltaic river system like the lower Mekong in Vietnam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SWMM model developed to simulate drainage/ sewerage system – was achieved by simplifying a complex hydraulic model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 is to use it for probabilistic flood simulations and for stakeholder based co-design applications – this model is feasible solution for low cost applications and can be run in an hour (compared to hours for traditional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91806-E069-AA43-A6A9-375A7C7AC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42" y="1564273"/>
            <a:ext cx="5897958" cy="41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5700" y="1834342"/>
            <a:ext cx="518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 Module: Flood Risk Management Techniques in Myanmar </a:t>
            </a:r>
          </a:p>
        </p:txBody>
      </p:sp>
      <p:pic>
        <p:nvPicPr>
          <p:cNvPr id="6" name="Picture 5" descr="Oxford - Rectangle Brand - positiv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16193"/>
            <a:ext cx="2819400" cy="82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17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12" y="647759"/>
            <a:ext cx="10515600" cy="1325563"/>
          </a:xfrm>
        </p:spPr>
        <p:txBody>
          <a:bodyPr/>
          <a:lstStyle/>
          <a:p>
            <a:r>
              <a:rPr lang="en-GB" sz="3600" b="1" dirty="0"/>
              <a:t>Lecture 2: Flood Risk Warnings &amp; Modelling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812" y="1856944"/>
            <a:ext cx="11257742" cy="3586869"/>
          </a:xfrm>
        </p:spPr>
        <p:txBody>
          <a:bodyPr/>
          <a:lstStyle/>
          <a:p>
            <a:r>
              <a:rPr lang="en-GB" sz="4400" dirty="0"/>
              <a:t>This lecture will cover the following topics: </a:t>
            </a:r>
          </a:p>
          <a:p>
            <a:pPr lvl="1"/>
            <a:r>
              <a:rPr lang="en-GB" sz="4000" dirty="0"/>
              <a:t>What are flood risk warning systems? </a:t>
            </a:r>
          </a:p>
          <a:p>
            <a:pPr lvl="1"/>
            <a:r>
              <a:rPr lang="en-GB" sz="4000" dirty="0"/>
              <a:t>How can flood risks be assessed?</a:t>
            </a:r>
          </a:p>
          <a:p>
            <a:pPr lvl="1"/>
            <a:r>
              <a:rPr lang="en-GB" sz="4000" dirty="0"/>
              <a:t>Introduction to flood risk modelling – techniques &amp; tools </a:t>
            </a:r>
          </a:p>
          <a:p>
            <a:pPr marL="457200" lvl="1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305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6B7D-B7CB-EF41-9A3F-14E137B7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89" y="512708"/>
            <a:ext cx="10515600" cy="2852737"/>
          </a:xfrm>
        </p:spPr>
        <p:txBody>
          <a:bodyPr/>
          <a:lstStyle/>
          <a:p>
            <a:r>
              <a:rPr lang="en-US" b="1" dirty="0"/>
              <a:t>What are flood risk warning systems?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85D20-E400-ED43-978A-653070FE3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89" y="2697922"/>
            <a:ext cx="4419421" cy="33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7BF00-E458-7E4A-82EE-0904686548DD}"/>
              </a:ext>
            </a:extLst>
          </p:cNvPr>
          <p:cNvSpPr txBox="1"/>
          <p:nvPr/>
        </p:nvSpPr>
        <p:spPr>
          <a:xfrm>
            <a:off x="4803803" y="505675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What is a flood warning system?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887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7D9A0-AF56-A140-8C3D-CA8D8ACC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438400"/>
            <a:ext cx="6586489" cy="441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Image – On May 14 2013 – US Navy Joint Typhoon Warning Center (JTWC) captures this natural-color image of Typhoon </a:t>
            </a:r>
            <a:r>
              <a:rPr lang="en-US" sz="2400" dirty="0" err="1"/>
              <a:t>Mahasen</a:t>
            </a:r>
            <a:r>
              <a:rPr lang="en-US" sz="2400" dirty="0"/>
              <a:t> – within 48 hours – high wind speeds expected to increase to 70 knots; warning forecast map showed </a:t>
            </a:r>
            <a:r>
              <a:rPr lang="en-US" sz="2400" dirty="0" err="1"/>
              <a:t>Mahasen</a:t>
            </a:r>
            <a:r>
              <a:rPr lang="en-US" sz="2400" dirty="0"/>
              <a:t> would hit Bangladesh, northeastern India and Myanmar on May 17! </a:t>
            </a:r>
          </a:p>
          <a:p>
            <a:r>
              <a:rPr lang="en-US" sz="2400" dirty="0"/>
              <a:t>Ahead of storm – government authorities ordered mass evacuations of low-lying areas, 12,000 people living in flood-prone areas were vulnerable – particularly for people living in refugee camps in western Myanmar. </a:t>
            </a:r>
          </a:p>
        </p:txBody>
      </p:sp>
      <p:pic>
        <p:nvPicPr>
          <p:cNvPr id="6" name="Picture 5" descr="A picture containing nature, waterfall, water, outdoor&#10;&#10;Description automatically generated">
            <a:extLst>
              <a:ext uri="{FF2B5EF4-FFF2-40B4-BE49-F238E27FC236}">
                <a16:creationId xmlns:a16="http://schemas.microsoft.com/office/drawing/2014/main" id="{CE787E97-5684-4E62-90E0-2CD7BAF6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7BF00-E458-7E4A-82EE-0904686548DD}"/>
              </a:ext>
            </a:extLst>
          </p:cNvPr>
          <p:cNvSpPr txBox="1"/>
          <p:nvPr/>
        </p:nvSpPr>
        <p:spPr>
          <a:xfrm>
            <a:off x="4938766" y="-205505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What is a flood warning system?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7D9A0-AF56-A140-8C3D-CA8D8ACC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766" y="1280160"/>
            <a:ext cx="6998310" cy="571084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/>
            <a:r>
              <a:rPr lang="en-US" sz="2400" dirty="0"/>
              <a:t>Early warning systems for floods are one of the first critical tools for flood risk management (Required Reading 1 – UNDHI Water Adaptation Technology Brief) </a:t>
            </a:r>
          </a:p>
          <a:p>
            <a:pPr marL="0"/>
            <a:r>
              <a:rPr lang="en-US" sz="2400" dirty="0"/>
              <a:t>Main purpose of a flood early warning system: issue warnings when a flood is about to occur or is already occurring </a:t>
            </a:r>
          </a:p>
          <a:p>
            <a:pPr marL="0"/>
            <a:r>
              <a:rPr lang="en-US" sz="2400" dirty="0"/>
              <a:t>Flood early warning systems have 4 inter-connected components: </a:t>
            </a:r>
          </a:p>
          <a:p>
            <a:pPr marL="457200" lvl="1"/>
            <a:r>
              <a:rPr lang="en-US" sz="1800" dirty="0"/>
              <a:t>Assessments, data gathering on rainfall levels, knowledge of flood risks in the area</a:t>
            </a:r>
          </a:p>
          <a:p>
            <a:pPr marL="457200" lvl="1"/>
            <a:r>
              <a:rPr lang="en-US" sz="1800" dirty="0"/>
              <a:t>Local hazard monitoring (forecasts) and a warning service</a:t>
            </a:r>
          </a:p>
          <a:p>
            <a:pPr marL="457200" lvl="1"/>
            <a:r>
              <a:rPr lang="en-US" sz="1800" dirty="0"/>
              <a:t>Flood risk dissemination and communication service </a:t>
            </a:r>
          </a:p>
          <a:p>
            <a:pPr marL="457200" lvl="1"/>
            <a:r>
              <a:rPr lang="en-US" sz="1800" dirty="0"/>
              <a:t>Community response capabilities </a:t>
            </a:r>
          </a:p>
          <a:p>
            <a:pPr marL="0"/>
            <a:r>
              <a:rPr lang="en-US" sz="2400" dirty="0"/>
              <a:t>Why important: </a:t>
            </a:r>
          </a:p>
          <a:p>
            <a:pPr marL="457200" lvl="1"/>
            <a:r>
              <a:rPr lang="en-US" sz="1800" dirty="0"/>
              <a:t>Improves community preparedness for extreme weather events such as floods – saves lives &amp; minimizes loss of infrastructure and assets! </a:t>
            </a:r>
          </a:p>
          <a:p>
            <a:pPr marL="457200" lvl="1"/>
            <a:r>
              <a:rPr lang="en-US" sz="1800" dirty="0"/>
              <a:t>Increased understanding of risks and appropriate flood responses</a:t>
            </a:r>
          </a:p>
          <a:p>
            <a:pPr marL="0"/>
            <a:endParaRPr lang="en-US" sz="2400" dirty="0"/>
          </a:p>
        </p:txBody>
      </p:sp>
      <p:pic>
        <p:nvPicPr>
          <p:cNvPr id="5" name="Picture 4" descr="A picture containing nature, waterfall, water, outdoor&#10;&#10;Description automatically generated">
            <a:extLst>
              <a:ext uri="{FF2B5EF4-FFF2-40B4-BE49-F238E27FC236}">
                <a16:creationId xmlns:a16="http://schemas.microsoft.com/office/drawing/2014/main" id="{8D035946-CA19-4F86-BF84-6435973C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7BF00-E458-7E4A-82EE-0904686548DD}"/>
              </a:ext>
            </a:extLst>
          </p:cNvPr>
          <p:cNvSpPr txBox="1"/>
          <p:nvPr/>
        </p:nvSpPr>
        <p:spPr>
          <a:xfrm>
            <a:off x="116378" y="193505"/>
            <a:ext cx="9160626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Core Elements to Implement a Flood Early Warning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7D9A0-AF56-A140-8C3D-CA8D8ACC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645920"/>
            <a:ext cx="10856422" cy="605997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b="1" dirty="0"/>
              <a:t>Risk knowledge</a:t>
            </a:r>
            <a:r>
              <a:rPr lang="en-US" sz="2400" dirty="0"/>
              <a:t>: establish a system/agreement to collect and share data, figures, maps, </a:t>
            </a:r>
            <a:r>
              <a:rPr lang="en-US" sz="2400" dirty="0" err="1"/>
              <a:t>etc</a:t>
            </a:r>
            <a:r>
              <a:rPr lang="en-US" sz="2400" dirty="0"/>
              <a:t> on flood risks and vulnerability in the area (Required Reading 2 – UNISDR (2006) - Developing Early Warning Systems – A Checklist) </a:t>
            </a:r>
          </a:p>
          <a:p>
            <a:pPr marL="0"/>
            <a:r>
              <a:rPr lang="en-US" sz="2400" b="1" dirty="0"/>
              <a:t>Monitoring &amp; warning service</a:t>
            </a:r>
            <a:r>
              <a:rPr lang="en-US" sz="2400" dirty="0"/>
              <a:t>: design and implement sensors or related equipment for measuring water levels at selected hotspots in local water courses and vulnerable water infrastructure and link to local database; accurate and timely data is crucial. </a:t>
            </a:r>
          </a:p>
          <a:p>
            <a:pPr marL="0"/>
            <a:r>
              <a:rPr lang="en-US" sz="2400" b="1" dirty="0"/>
              <a:t>Dissemination and communication</a:t>
            </a:r>
            <a:r>
              <a:rPr lang="en-US" sz="2400" dirty="0"/>
              <a:t>: dissemination roles and responsibilities should be clear (the core govt, civil society, private sector, community institutions and agencies involved); technologies for sharing information quickly to multiple groups in multiple locations will need to be developed or upgraded.</a:t>
            </a:r>
          </a:p>
          <a:p>
            <a:pPr marL="0"/>
            <a:r>
              <a:rPr lang="en-US" sz="2400" b="1" dirty="0"/>
              <a:t>Response capability</a:t>
            </a:r>
            <a:r>
              <a:rPr lang="en-US" sz="2400" dirty="0"/>
              <a:t>: Education – reaching out to related stakeholders by means of training </a:t>
            </a:r>
            <a:r>
              <a:rPr lang="en-US" sz="2400" dirty="0" err="1"/>
              <a:t>centres</a:t>
            </a:r>
            <a:r>
              <a:rPr lang="en-US" sz="2400" dirty="0"/>
              <a:t> and information kiosks – to improve the community disaster preparedness is important! </a:t>
            </a:r>
          </a:p>
          <a:p>
            <a:pPr marL="0"/>
            <a:endParaRPr lang="en-US" sz="2400" dirty="0"/>
          </a:p>
          <a:p>
            <a:pPr marL="0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20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7BF00-E458-7E4A-82EE-0904686548DD}"/>
              </a:ext>
            </a:extLst>
          </p:cNvPr>
          <p:cNvSpPr txBox="1"/>
          <p:nvPr/>
        </p:nvSpPr>
        <p:spPr>
          <a:xfrm>
            <a:off x="116378" y="193505"/>
            <a:ext cx="9160626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Data Communication in Flood Management: Case Study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Bago</a:t>
            </a:r>
            <a:r>
              <a:rPr lang="en-US" sz="2800" b="1" dirty="0">
                <a:latin typeface="+mj-lt"/>
                <a:ea typeface="+mj-ea"/>
                <a:cs typeface="+mj-cs"/>
              </a:rPr>
              <a:t> River Basin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7D9A0-AF56-A140-8C3D-CA8D8ACC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" y="1147156"/>
            <a:ext cx="10856422" cy="605997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400" dirty="0"/>
          </a:p>
          <a:p>
            <a:pPr marL="0"/>
            <a:r>
              <a:rPr lang="en-US" sz="2400" dirty="0"/>
              <a:t>Flood-prone </a:t>
            </a:r>
            <a:r>
              <a:rPr lang="en-US" sz="2400" dirty="0" err="1"/>
              <a:t>Bago</a:t>
            </a:r>
            <a:r>
              <a:rPr lang="en-US" sz="2400" dirty="0"/>
              <a:t> River Basin had severe floods in 2011 and 2015 </a:t>
            </a:r>
          </a:p>
          <a:p>
            <a:pPr marL="0"/>
            <a:r>
              <a:rPr lang="en-US" sz="2400" dirty="0"/>
              <a:t>Events revealed the need for the improvement of disaster responses for risk reduction </a:t>
            </a:r>
          </a:p>
          <a:p>
            <a:pPr marL="0"/>
            <a:r>
              <a:rPr lang="en-US" sz="2400" dirty="0"/>
              <a:t>In order to develop efficient decision-making, study finds that (Source: Required Reading 3 – Shirai et al., (2018))</a:t>
            </a:r>
          </a:p>
          <a:p>
            <a:pPr marL="457200" lvl="1"/>
            <a:r>
              <a:rPr lang="en-US" sz="2000" dirty="0"/>
              <a:t>Myanmar government needs to strengthen the data observation networks </a:t>
            </a:r>
          </a:p>
          <a:p>
            <a:pPr marL="457200" lvl="1"/>
            <a:r>
              <a:rPr lang="en-US" sz="2000" dirty="0"/>
              <a:t>Strengthen the design of communication scheme for flood hazard warning among all stakeholders </a:t>
            </a:r>
            <a:endParaRPr lang="en-US" dirty="0"/>
          </a:p>
          <a:p>
            <a:pPr marL="0"/>
            <a:r>
              <a:rPr lang="en-US" sz="2400" dirty="0"/>
              <a:t>Data communication: </a:t>
            </a:r>
          </a:p>
          <a:p>
            <a:pPr marL="457200" lvl="1"/>
            <a:r>
              <a:rPr lang="en-US" sz="2000" dirty="0"/>
              <a:t>Not only needed in emergencies but also normal situations </a:t>
            </a:r>
          </a:p>
          <a:p>
            <a:pPr marL="457200" lvl="1"/>
            <a:r>
              <a:rPr lang="en-US" sz="2000" dirty="0"/>
              <a:t>Important for daily monitoring of status of rivers and river management facilities </a:t>
            </a:r>
          </a:p>
          <a:p>
            <a:pPr marL="457200" lvl="1"/>
            <a:r>
              <a:rPr lang="en-US" sz="2000" dirty="0"/>
              <a:t>Researchers suggest the need for stakeholders to understand the trends of hydrological and hydrological phenomena so that these trends are reflected in the design of water management plans. </a:t>
            </a:r>
          </a:p>
          <a:p>
            <a:pPr marL="457200" lvl="1"/>
            <a:r>
              <a:rPr lang="en-US" sz="2000" dirty="0"/>
              <a:t>Research aimed to propose data communication scheme that enables stakeholders to receive data tailored to each agency individually – details in Module 3 Lecture </a:t>
            </a:r>
          </a:p>
        </p:txBody>
      </p:sp>
    </p:spTree>
    <p:extLst>
      <p:ext uri="{BB962C8B-B14F-4D97-AF65-F5344CB8AC3E}">
        <p14:creationId xmlns:p14="http://schemas.microsoft.com/office/powerpoint/2010/main" val="215288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6B7D-B7CB-EF41-9A3F-14E137B7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05" y="283371"/>
            <a:ext cx="10515600" cy="2852737"/>
          </a:xfrm>
        </p:spPr>
        <p:txBody>
          <a:bodyPr/>
          <a:lstStyle/>
          <a:p>
            <a:br>
              <a:rPr lang="en-US" sz="4800" dirty="0"/>
            </a:br>
            <a:r>
              <a:rPr lang="en-US" sz="4800" b="1" dirty="0"/>
              <a:t>Flood Hazard &amp; Flood Risk Maps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5792-288F-FF4A-8AB5-643709AAE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FB49F-55FA-3C48-89CB-899F212AA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49" y="3079286"/>
            <a:ext cx="4785316" cy="37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BE7D0-E96F-B741-A65E-48C7164A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32" y="267158"/>
            <a:ext cx="6497289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is Flood Hazard Map?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6AA34-9C38-F34E-9AB8-779D75380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964" y="1697277"/>
            <a:ext cx="2495372" cy="4377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59092-8460-9A49-874E-9B428B1BB9DA}"/>
              </a:ext>
            </a:extLst>
          </p:cNvPr>
          <p:cNvSpPr txBox="1"/>
          <p:nvPr/>
        </p:nvSpPr>
        <p:spPr>
          <a:xfrm>
            <a:off x="552992" y="1209501"/>
            <a:ext cx="561505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methods to prevent and reduce losses from floods and other water-related disasters is to provide reliable information to citizens about flood risk – this is best done using a </a:t>
            </a:r>
            <a:r>
              <a:rPr lang="en-US" b="1" dirty="0"/>
              <a:t>flood inundation map (Source Required Reading 4 – Zin Win et al.,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Flood hazard mapping is an effective non-structural measure for sustainable urban planning, protecting humans, property, and core component of disaster risk reduction.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Zin win et al., (2015) Case study – researchers develop a flood inundation map of the </a:t>
            </a:r>
            <a:r>
              <a:rPr lang="en-US" dirty="0" err="1"/>
              <a:t>Bago</a:t>
            </a:r>
            <a:r>
              <a:rPr lang="en-US" dirty="0"/>
              <a:t> river basin – by coupling a hydrological and hydraulic model with Geographical Information Systems (GIS)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 shows example of multi-hazard map of Indian state of Kerala: "W/C" = Wind/Cyclone, "E" = Earthquake, "F" = Flood, "H" = High risk, "L" = Low risk, "M" = Medium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5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DE PP Template [Read-Only]" id="{8A09C1CC-9DCE-4933-BFF9-F20519C2F82B}" vid="{F93D5E99-17C0-465D-9371-27053E8CE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DE60FF607542A8938EF5BD5BE825" ma:contentTypeVersion="6" ma:contentTypeDescription="Create a new document." ma:contentTypeScope="" ma:versionID="42333c817fbedfab4d6888ffca566e4c">
  <xsd:schema xmlns:xsd="http://www.w3.org/2001/XMLSchema" xmlns:xs="http://www.w3.org/2001/XMLSchema" xmlns:p="http://schemas.microsoft.com/office/2006/metadata/properties" xmlns:ns2="1bff5ba4-f8ce-4e5a-8d12-16d349a7a505" targetNamespace="http://schemas.microsoft.com/office/2006/metadata/properties" ma:root="true" ma:fieldsID="59c2ac20afdbb326a6dfe8cb6f114b68" ns2:_="">
    <xsd:import namespace="1bff5ba4-f8ce-4e5a-8d12-16d349a7a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5ba4-f8ce-4e5a-8d12-16d349a7a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D5D45-51E3-4956-A910-363DAADEA1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2C83B5-FF49-467B-A3AD-752BFDD9C5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D23706-1C30-4F1A-BA2E-CA495E7B5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f5ba4-f8ce-4e5a-8d12-16d349a7a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TIDE PP Template</Template>
  <TotalTime>4219</TotalTime>
  <Words>1769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-webkit-standard</vt:lpstr>
      <vt:lpstr>Office Theme</vt:lpstr>
      <vt:lpstr>PowerPoint Presentation</vt:lpstr>
      <vt:lpstr>Lecture 2: Flood Risk Warnings &amp; Modelling</vt:lpstr>
      <vt:lpstr>What are flood risk warning systems? </vt:lpstr>
      <vt:lpstr>PowerPoint Presentation</vt:lpstr>
      <vt:lpstr>PowerPoint Presentation</vt:lpstr>
      <vt:lpstr>PowerPoint Presentation</vt:lpstr>
      <vt:lpstr>PowerPoint Presentation</vt:lpstr>
      <vt:lpstr> Flood Hazard &amp; Flood Risk Maps </vt:lpstr>
      <vt:lpstr>What is Flood Hazard Map?</vt:lpstr>
      <vt:lpstr>Flood Modeling</vt:lpstr>
      <vt:lpstr> Flood Risk Modelling</vt:lpstr>
      <vt:lpstr>Why is modelling important?</vt:lpstr>
      <vt:lpstr>Why is modelling important?</vt:lpstr>
      <vt:lpstr>Why is modelling important?</vt:lpstr>
      <vt:lpstr>Next Module: Flood Risk Management Techniques in Myanmar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Wheeler</dc:creator>
  <cp:lastModifiedBy>Rachel.Rogers</cp:lastModifiedBy>
  <cp:revision>288</cp:revision>
  <dcterms:created xsi:type="dcterms:W3CDTF">2018-04-26T15:09:08Z</dcterms:created>
  <dcterms:modified xsi:type="dcterms:W3CDTF">2021-05-21T15:59:35Z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0x010100294FDE60FF607542A8938EF5BD5BE825</vt:lpwstr>
  </property>
</Properties>
</file>