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6" r:id="rId5"/>
    <p:sldId id="268" r:id="rId6"/>
    <p:sldId id="26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301D365-1404-7482-6A1A-9CBFF4AB7837}" name="Matiss.Ippolito" initials="Ma" userId="S::mi2884@open.ac.uk::0cf093f6-5496-4823-9017-aaf645359f24" providerId="AD"/>
  <p188:author id="{8C94FA7C-2170-4A80-441E-F56A7073DB4A}" name="Zoe.Tompkins" initials="Zo" userId="S::zlt2@open.ac.uk::09b8bd6a-b842-43fe-b623-3325ed7e2daa" providerId="AD"/>
  <p188:author id="{7BBDB97D-3695-6F59-E27C-1AA6933DA774}" name="Angel.Casado-Hidalgo" initials="An" userId="S::aach3@open.ac.uk::c99aa312-85d0-46ba-964b-f4db0fc8575d" providerId="AD"/>
  <p188:author id="{F9C7A087-BD62-5D0B-D14B-4E3DE7FB128C}" name="Brent.Cunningham" initials="Br" userId="S::bc5835@open.ac.uk::74055d5a-e06d-41f7-9835-efab18c92af7"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7ADA87-A758-FF0E-DCEF-4E7D45342C4B}" v="7" dt="2025-09-24T09:09:17.4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ent.Cunningham" userId="S::bc5835@open.ac.uk::74055d5a-e06d-41f7-9835-efab18c92af7" providerId="AD" clId="Web-{6F7ADA87-A758-FF0E-DCEF-4E7D45342C4B}"/>
    <pc:docChg chg="modSld">
      <pc:chgData name="Brent.Cunningham" userId="S::bc5835@open.ac.uk::74055d5a-e06d-41f7-9835-efab18c92af7" providerId="AD" clId="Web-{6F7ADA87-A758-FF0E-DCEF-4E7D45342C4B}" dt="2025-09-24T09:09:15.266" v="4" actId="20577"/>
      <pc:docMkLst>
        <pc:docMk/>
      </pc:docMkLst>
      <pc:sldChg chg="modSp">
        <pc:chgData name="Brent.Cunningham" userId="S::bc5835@open.ac.uk::74055d5a-e06d-41f7-9835-efab18c92af7" providerId="AD" clId="Web-{6F7ADA87-A758-FF0E-DCEF-4E7D45342C4B}" dt="2025-09-24T09:09:10.875" v="1" actId="20577"/>
        <pc:sldMkLst>
          <pc:docMk/>
          <pc:sldMk cId="540167010" sldId="268"/>
        </pc:sldMkLst>
        <pc:spChg chg="mod">
          <ac:chgData name="Brent.Cunningham" userId="S::bc5835@open.ac.uk::74055d5a-e06d-41f7-9835-efab18c92af7" providerId="AD" clId="Web-{6F7ADA87-A758-FF0E-DCEF-4E7D45342C4B}" dt="2025-09-24T09:09:10.875" v="1" actId="20577"/>
          <ac:spMkLst>
            <pc:docMk/>
            <pc:sldMk cId="540167010" sldId="268"/>
            <ac:spMk id="6" creationId="{DC1866F1-A433-E64B-BAEB-DA00E608B5CC}"/>
          </ac:spMkLst>
        </pc:spChg>
      </pc:sldChg>
      <pc:sldChg chg="modSp">
        <pc:chgData name="Brent.Cunningham" userId="S::bc5835@open.ac.uk::74055d5a-e06d-41f7-9835-efab18c92af7" providerId="AD" clId="Web-{6F7ADA87-A758-FF0E-DCEF-4E7D45342C4B}" dt="2025-09-24T09:09:15.266" v="4" actId="20577"/>
        <pc:sldMkLst>
          <pc:docMk/>
          <pc:sldMk cId="3701872733" sldId="269"/>
        </pc:sldMkLst>
        <pc:spChg chg="mod">
          <ac:chgData name="Brent.Cunningham" userId="S::bc5835@open.ac.uk::74055d5a-e06d-41f7-9835-efab18c92af7" providerId="AD" clId="Web-{6F7ADA87-A758-FF0E-DCEF-4E7D45342C4B}" dt="2025-09-24T09:09:15.266" v="4" actId="20577"/>
          <ac:spMkLst>
            <pc:docMk/>
            <pc:sldMk cId="3701872733" sldId="269"/>
            <ac:spMk id="13" creationId="{B7D6D1D6-9A59-09F3-18AF-18D428F575E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9E59F-2A87-FBB9-FEE6-C9E9E16FD7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B9854C7-7617-28D9-27F2-88C7D0489A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FC4457B-CFDB-8702-C7E5-4C5F76B3BEB6}"/>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5" name="Footer Placeholder 4">
            <a:extLst>
              <a:ext uri="{FF2B5EF4-FFF2-40B4-BE49-F238E27FC236}">
                <a16:creationId xmlns:a16="http://schemas.microsoft.com/office/drawing/2014/main" id="{71C4A58F-7D6E-636B-1D02-1046B2DB3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20DC39-854D-65E3-AAEA-88F53402E1B8}"/>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3505924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2E2F9-FD68-0541-5CCD-F181EA9D08D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E439C1A-0716-A291-2BB6-0A3F52A88C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68E83C-07EA-7D57-AD85-3AC0B839E68C}"/>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5" name="Footer Placeholder 4">
            <a:extLst>
              <a:ext uri="{FF2B5EF4-FFF2-40B4-BE49-F238E27FC236}">
                <a16:creationId xmlns:a16="http://schemas.microsoft.com/office/drawing/2014/main" id="{8401D2AD-CDA8-D712-4C05-540836A019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D657D40-BB85-22DD-D6EA-589FB3306606}"/>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1717318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A6E7A0-8583-E117-0885-D7AED9D483D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D8FE3C6-11CC-067E-5EBC-3D52AAD844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1A7FAC-F042-C0AE-327C-CBD2A805D46D}"/>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5" name="Footer Placeholder 4">
            <a:extLst>
              <a:ext uri="{FF2B5EF4-FFF2-40B4-BE49-F238E27FC236}">
                <a16:creationId xmlns:a16="http://schemas.microsoft.com/office/drawing/2014/main" id="{BBCD5DAF-7747-5AAD-43C0-8AB19C1A70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6FD723-98F3-1F9D-2083-FE68AD517386}"/>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507302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6EB9F-EAD3-CD6E-BFF6-6B65B6C6C58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837E5B5-577D-59A7-E7A4-0A54029681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0A3E82-9367-5546-13F6-9B97F426A5C9}"/>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5" name="Footer Placeholder 4">
            <a:extLst>
              <a:ext uri="{FF2B5EF4-FFF2-40B4-BE49-F238E27FC236}">
                <a16:creationId xmlns:a16="http://schemas.microsoft.com/office/drawing/2014/main" id="{B30604C4-5005-B768-3EBD-A231122886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B073AB-793D-5528-D125-EA9649E6C44A}"/>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836058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C90B9-361C-30ED-EA56-4C82A734CB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495A1DB-EFEF-2404-177B-989D33FD138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CBBB0CD-5B39-5FEE-4DA9-3CA0B04A79DA}"/>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5" name="Footer Placeholder 4">
            <a:extLst>
              <a:ext uri="{FF2B5EF4-FFF2-40B4-BE49-F238E27FC236}">
                <a16:creationId xmlns:a16="http://schemas.microsoft.com/office/drawing/2014/main" id="{6AB26C74-320E-1ECC-B5E6-FAD4A9ED78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51B5EE-413C-3F45-A6B8-4B11FB4D0EAD}"/>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1503040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3DAD9-48C7-1C63-D9C6-57F266EA43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67BA656-B6BE-F96F-0767-632127AEB98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216F9E6-0F8B-E84B-DB5B-73F02BB223B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476942C-BA76-BBE8-5C1B-D9DE10BE8CED}"/>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6" name="Footer Placeholder 5">
            <a:extLst>
              <a:ext uri="{FF2B5EF4-FFF2-40B4-BE49-F238E27FC236}">
                <a16:creationId xmlns:a16="http://schemas.microsoft.com/office/drawing/2014/main" id="{6BB06580-D8E7-4E40-E45F-73B99B2712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B1A4ACF-5C16-2544-157F-F03EC4DBA0E9}"/>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3667279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1DCF9-532A-1C3D-DAA3-83327E27E52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6D0822-2A05-5B09-E560-61316298A7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406CC9-70AB-9EE1-06F1-8856CADCB8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0AA1791-0422-2911-2E04-C1A7A6A71B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B653A1-2EF7-C038-9432-07CBD9D720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38E5E4D-84D9-CE11-A7F8-6C9F2D7B5CB2}"/>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8" name="Footer Placeholder 7">
            <a:extLst>
              <a:ext uri="{FF2B5EF4-FFF2-40B4-BE49-F238E27FC236}">
                <a16:creationId xmlns:a16="http://schemas.microsoft.com/office/drawing/2014/main" id="{404BEFBB-D265-626E-6FAA-8CAA65A4B11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F11FCEA-3325-3C9B-2487-C2D8FA9783C2}"/>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91662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F0F8E-9F7C-CED1-E76E-9C8C3AB5A16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37CAA00-40E6-BA6B-08A8-161B3D822B54}"/>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4" name="Footer Placeholder 3">
            <a:extLst>
              <a:ext uri="{FF2B5EF4-FFF2-40B4-BE49-F238E27FC236}">
                <a16:creationId xmlns:a16="http://schemas.microsoft.com/office/drawing/2014/main" id="{234564AA-2871-CA0F-9709-0A231573241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A304396-E9F9-E75A-CAE7-B886AB10942E}"/>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114741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E49B54-63AA-33DA-2CD7-601EA0E9676E}"/>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3" name="Footer Placeholder 2">
            <a:extLst>
              <a:ext uri="{FF2B5EF4-FFF2-40B4-BE49-F238E27FC236}">
                <a16:creationId xmlns:a16="http://schemas.microsoft.com/office/drawing/2014/main" id="{3095BD02-005E-2172-0901-7E33FCBC3D2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312386-6580-534A-D894-039767DC3075}"/>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312940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EB89D-5FF0-A3AA-D9BE-E443D33FFB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437018E-BEF7-1006-2FC8-E5BEE1EF8F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835C3C2-A119-D294-1A07-BAE386F8AE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FDB05B-FB10-42D2-A5B6-B5784EB7FCF6}"/>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6" name="Footer Placeholder 5">
            <a:extLst>
              <a:ext uri="{FF2B5EF4-FFF2-40B4-BE49-F238E27FC236}">
                <a16:creationId xmlns:a16="http://schemas.microsoft.com/office/drawing/2014/main" id="{2AC07167-A89C-16E7-C722-B3CC60FAA9B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485BB59-376C-D9CC-4472-E5073B15732B}"/>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726492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E8C7A-7825-B91E-8F2F-B75204618F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0A5A523-0461-2371-6F98-818D114C2D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87F8DD2-363D-1B0A-E9C9-1CBE63993A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FAF3BA-48E7-62CB-27E0-38D254119742}"/>
              </a:ext>
            </a:extLst>
          </p:cNvPr>
          <p:cNvSpPr>
            <a:spLocks noGrp="1"/>
          </p:cNvSpPr>
          <p:nvPr>
            <p:ph type="dt" sz="half" idx="10"/>
          </p:nvPr>
        </p:nvSpPr>
        <p:spPr/>
        <p:txBody>
          <a:bodyPr/>
          <a:lstStyle/>
          <a:p>
            <a:fld id="{5CFF271F-B6BA-48A1-824A-49BC350605A8}" type="datetimeFigureOut">
              <a:rPr lang="en-GB" smtClean="0"/>
              <a:t>24/09/2025</a:t>
            </a:fld>
            <a:endParaRPr lang="en-GB"/>
          </a:p>
        </p:txBody>
      </p:sp>
      <p:sp>
        <p:nvSpPr>
          <p:cNvPr id="6" name="Footer Placeholder 5">
            <a:extLst>
              <a:ext uri="{FF2B5EF4-FFF2-40B4-BE49-F238E27FC236}">
                <a16:creationId xmlns:a16="http://schemas.microsoft.com/office/drawing/2014/main" id="{B060B021-D6EC-6DD7-EBA1-1CE59A7F893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3F431C-07D8-8916-4295-8C655927B866}"/>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413493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95485C-FFF7-A23E-1B18-0FD8BD9050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D73411-2D77-9258-E13D-D2E10D8DC1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64F723-1273-83F1-2FFE-01C9D9497D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CFF271F-B6BA-48A1-824A-49BC350605A8}" type="datetimeFigureOut">
              <a:rPr lang="en-GB" smtClean="0"/>
              <a:t>24/09/2025</a:t>
            </a:fld>
            <a:endParaRPr lang="en-GB"/>
          </a:p>
        </p:txBody>
      </p:sp>
      <p:sp>
        <p:nvSpPr>
          <p:cNvPr id="5" name="Footer Placeholder 4">
            <a:extLst>
              <a:ext uri="{FF2B5EF4-FFF2-40B4-BE49-F238E27FC236}">
                <a16:creationId xmlns:a16="http://schemas.microsoft.com/office/drawing/2014/main" id="{7B17118E-0B53-5CA9-083F-E3597E9C2E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2F96DEB-E949-3AA7-D4D4-AE5916A713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D62A6A-FB10-41E4-824E-E4F25D1178A9}" type="slidenum">
              <a:rPr lang="en-GB" smtClean="0"/>
              <a:t>‹#›</a:t>
            </a:fld>
            <a:endParaRPr lang="en-GB"/>
          </a:p>
        </p:txBody>
      </p:sp>
    </p:spTree>
    <p:extLst>
      <p:ext uri="{BB962C8B-B14F-4D97-AF65-F5344CB8AC3E}">
        <p14:creationId xmlns:p14="http://schemas.microsoft.com/office/powerpoint/2010/main" val="39799219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cs.ucsb.edu/happenings/news/cs-prof-oscar-ibarra-named-theoretical-computer-science-journals-most-prolific" TargetMode="External"/><Relationship Id="rId1" Type="http://schemas.openxmlformats.org/officeDocument/2006/relationships/slideLayout" Target="../slideLayouts/slideLayout2.xml"/><Relationship Id="rId4" Type="http://schemas.openxmlformats.org/officeDocument/2006/relationships/hyperlink" Target="https://toc.yonsei.ac.kr/ciaa2016/images/ibarra-photo.jp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sciencedirect.com/science/article/pii/S0022000073800480" TargetMode="External"/><Relationship Id="rId2" Type="http://schemas.openxmlformats.org/officeDocument/2006/relationships/hyperlink" Target="https://dl.acm.org/doi/pdf/10.1145/322047.322058"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open.edu/openlearncreate/diverse-computing-pioneers" TargetMode="External"/><Relationship Id="rId7" Type="http://schemas.openxmlformats.org/officeDocument/2006/relationships/image" Target="../media/image5.jpeg"/><Relationship Id="rId2" Type="http://schemas.openxmlformats.org/officeDocument/2006/relationships/hyperlink" Target="https://cs.ucsb.edu/people/faculty/oscar-h-ibarra"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81937-D96D-E92C-B16A-EBF96FE38B99}"/>
            </a:ext>
          </a:extLst>
        </p:cNvPr>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6"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Content Placeholder 17">
            <a:extLst>
              <a:ext uri="{FF2B5EF4-FFF2-40B4-BE49-F238E27FC236}">
                <a16:creationId xmlns:a16="http://schemas.microsoft.com/office/drawing/2014/main" id="{83EF1A71-A243-4295-A91F-BB2F158ECB35}"/>
              </a:ext>
            </a:extLst>
          </p:cNvPr>
          <p:cNvSpPr>
            <a:spLocks noGrp="1"/>
          </p:cNvSpPr>
          <p:nvPr>
            <p:ph idx="1"/>
          </p:nvPr>
        </p:nvSpPr>
        <p:spPr>
          <a:xfrm>
            <a:off x="5297762" y="2706624"/>
            <a:ext cx="6251110" cy="3483864"/>
          </a:xfrm>
        </p:spPr>
        <p:txBody>
          <a:bodyPr vert="horz" lIns="91440" tIns="45720" rIns="91440" bIns="45720" rtlCol="0" anchor="t">
            <a:normAutofit/>
          </a:bodyPr>
          <a:lstStyle/>
          <a:p>
            <a:pPr marL="0" indent="0">
              <a:buNone/>
            </a:pPr>
            <a:r>
              <a:rPr lang="en-GB" sz="1800" dirty="0">
                <a:ea typeface="+mn-lt"/>
                <a:cs typeface="+mn-lt"/>
              </a:rPr>
              <a:t>A distinguished Filipino American computer scientist famed for his work in automata theory, formal languages, and computational complexity.</a:t>
            </a:r>
            <a:endParaRPr lang="en-US" dirty="0">
              <a:ea typeface="+mn-lt"/>
              <a:cs typeface="+mn-lt"/>
            </a:endParaRPr>
          </a:p>
          <a:p>
            <a:pPr marL="0" indent="0">
              <a:buNone/>
            </a:pPr>
            <a:endParaRPr lang="en-GB" sz="1800" dirty="0"/>
          </a:p>
          <a:p>
            <a:pPr marL="0" indent="0">
              <a:buNone/>
            </a:pPr>
            <a:r>
              <a:rPr lang="en-GB" sz="1800" dirty="0">
                <a:ea typeface="+mn-lt"/>
                <a:cs typeface="+mn-lt"/>
              </a:rPr>
              <a:t>Oscar H. Ibarra is a world-leading computer scientist with a long and distinguished career, and is also a dedicated educator and mentor to students and colleagues</a:t>
            </a:r>
            <a:endParaRPr lang="en-GB" dirty="0"/>
          </a:p>
          <a:p>
            <a:pPr marL="0" indent="0">
              <a:buNone/>
            </a:pPr>
            <a:r>
              <a:rPr lang="en-GB" sz="1800" dirty="0">
                <a:ea typeface="+mn-lt"/>
                <a:cs typeface="+mn-lt"/>
              </a:rPr>
              <a:t>In July 2015, during the 40th anniversary of the journal Theoretical Computer Science, Ibarra was named the </a:t>
            </a:r>
            <a:r>
              <a:rPr lang="en-GB" sz="1800" dirty="0">
                <a:ea typeface="+mn-lt"/>
                <a:cs typeface="+mn-lt"/>
                <a:hlinkClick r:id="rId2"/>
              </a:rPr>
              <a:t>most prolific author</a:t>
            </a:r>
            <a:r>
              <a:rPr lang="en-GB" sz="1800" dirty="0">
                <a:ea typeface="+mn-lt"/>
                <a:cs typeface="+mn-lt"/>
              </a:rPr>
              <a:t> in its 40-year history. </a:t>
            </a:r>
            <a:endParaRPr lang="en-GB" dirty="0">
              <a:ea typeface="+mn-lt"/>
              <a:cs typeface="+mn-lt"/>
            </a:endParaRPr>
          </a:p>
          <a:p>
            <a:pPr marL="0" indent="0">
              <a:buNone/>
            </a:pPr>
            <a:endParaRPr lang="en-GB" sz="2200" dirty="0"/>
          </a:p>
        </p:txBody>
      </p:sp>
      <p:pic>
        <p:nvPicPr>
          <p:cNvPr id="6" name="Content Placeholder 6" descr="A person wearing glasses and a blue shirt&#10;&#10;AI-generated content may be incorrect.">
            <a:extLst>
              <a:ext uri="{FF2B5EF4-FFF2-40B4-BE49-F238E27FC236}">
                <a16:creationId xmlns:a16="http://schemas.microsoft.com/office/drawing/2014/main" id="{D1760D39-F65C-1A89-DB30-FE405C629498}"/>
              </a:ext>
            </a:extLst>
          </p:cNvPr>
          <p:cNvPicPr>
            <a:picLocks noChangeAspect="1"/>
          </p:cNvPicPr>
          <p:nvPr/>
        </p:nvPicPr>
        <p:blipFill>
          <a:blip r:embed="rId3"/>
          <a:srcRect l="18964" r="18964"/>
          <a:stretch/>
        </p:blipFill>
        <p:spPr>
          <a:xfrm>
            <a:off x="0" y="0"/>
            <a:ext cx="4657344" cy="6569233"/>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7" name="TextBox 6">
            <a:extLst>
              <a:ext uri="{FF2B5EF4-FFF2-40B4-BE49-F238E27FC236}">
                <a16:creationId xmlns:a16="http://schemas.microsoft.com/office/drawing/2014/main" id="{AAA12D25-254C-C1D7-89BB-8034D8776413}"/>
              </a:ext>
            </a:extLst>
          </p:cNvPr>
          <p:cNvSpPr txBox="1"/>
          <p:nvPr/>
        </p:nvSpPr>
        <p:spPr>
          <a:xfrm>
            <a:off x="-175" y="6571304"/>
            <a:ext cx="435707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dirty="0">
                <a:ea typeface="+mn-lt"/>
                <a:cs typeface="+mn-lt"/>
              </a:rPr>
              <a:t>Image source: </a:t>
            </a:r>
            <a:r>
              <a:rPr lang="en-US" sz="1300" b="1" dirty="0">
                <a:solidFill>
                  <a:srgbClr val="002060"/>
                </a:solidFill>
                <a:latin typeface="Arial"/>
                <a:cs typeface="Arial"/>
                <a:hlinkClick r:id="rId4">
                  <a:extLst>
                    <a:ext uri="{A12FA001-AC4F-418D-AE19-62706E023703}">
                      <ahyp:hlinkClr xmlns:ahyp="http://schemas.microsoft.com/office/drawing/2018/hyperlinkcolor" val="tx"/>
                    </a:ext>
                  </a:extLst>
                </a:hlinkClick>
              </a:rPr>
              <a:t>CIAA 2016, Yonsei University</a:t>
            </a:r>
            <a:endParaRPr lang="en-US" dirty="0"/>
          </a:p>
        </p:txBody>
      </p:sp>
      <p:sp>
        <p:nvSpPr>
          <p:cNvPr id="10" name="Title 1">
            <a:extLst>
              <a:ext uri="{FF2B5EF4-FFF2-40B4-BE49-F238E27FC236}">
                <a16:creationId xmlns:a16="http://schemas.microsoft.com/office/drawing/2014/main" id="{A64E47F7-6AE9-B002-09E8-A8A7540AAA5B}"/>
              </a:ext>
            </a:extLst>
          </p:cNvPr>
          <p:cNvSpPr txBox="1">
            <a:spLocks/>
          </p:cNvSpPr>
          <p:nvPr/>
        </p:nvSpPr>
        <p:spPr>
          <a:xfrm>
            <a:off x="5297762" y="329184"/>
            <a:ext cx="6251110" cy="1783080"/>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400" b="1" dirty="0"/>
              <a:t>Theoretical Computer Scientist: </a:t>
            </a:r>
            <a:endParaRPr lang="en-US" dirty="0"/>
          </a:p>
          <a:p>
            <a:r>
              <a:rPr lang="en-GB" sz="3400" b="1" dirty="0"/>
              <a:t>Oscar</a:t>
            </a:r>
            <a:r>
              <a:rPr lang="en-GB" sz="3400" b="1" dirty="0">
                <a:latin typeface="Aptos Display"/>
              </a:rPr>
              <a:t> H. Ibarra </a:t>
            </a:r>
            <a:r>
              <a:rPr lang="en-GB" sz="3400" b="1" dirty="0">
                <a:latin typeface="Aptos"/>
              </a:rPr>
              <a:t>[1941 – ]</a:t>
            </a:r>
            <a:endParaRPr lang="en-GB" dirty="0"/>
          </a:p>
        </p:txBody>
      </p:sp>
    </p:spTree>
    <p:extLst>
      <p:ext uri="{BB962C8B-B14F-4D97-AF65-F5344CB8AC3E}">
        <p14:creationId xmlns:p14="http://schemas.microsoft.com/office/powerpoint/2010/main" val="30831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DADEB2-1ABE-8A12-1A90-E3F58C69D9F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438AB5-3CC7-C6A1-4DB2-4072C3928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sketch line">
            <a:extLst>
              <a:ext uri="{FF2B5EF4-FFF2-40B4-BE49-F238E27FC236}">
                <a16:creationId xmlns:a16="http://schemas.microsoft.com/office/drawing/2014/main" id="{CB7EDDDC-3D6A-E79C-A6BA-642BF72AF3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30EEF228-DB29-174D-47C9-2331D4419DB9}"/>
              </a:ext>
            </a:extLst>
          </p:cNvPr>
          <p:cNvSpPr>
            <a:spLocks noGrp="1"/>
          </p:cNvSpPr>
          <p:nvPr>
            <p:ph idx="1"/>
          </p:nvPr>
        </p:nvSpPr>
        <p:spPr>
          <a:xfrm>
            <a:off x="838200" y="1929384"/>
            <a:ext cx="10515600" cy="4251960"/>
          </a:xfrm>
        </p:spPr>
        <p:txBody>
          <a:bodyPr vert="horz" lIns="91440" tIns="45720" rIns="91440" bIns="45720" rtlCol="0" anchor="t">
            <a:normAutofit/>
          </a:bodyPr>
          <a:lstStyle/>
          <a:p>
            <a:pPr marL="0" indent="0">
              <a:buNone/>
            </a:pPr>
            <a:r>
              <a:rPr lang="en-GB" sz="1800" b="1" dirty="0"/>
              <a:t>Background</a:t>
            </a:r>
          </a:p>
          <a:p>
            <a:pPr marL="0" indent="0">
              <a:buNone/>
            </a:pPr>
            <a:r>
              <a:rPr lang="en-GB" sz="1800" dirty="0">
                <a:ea typeface="+mn-lt"/>
                <a:cs typeface="+mn-lt"/>
              </a:rPr>
              <a:t>Professor Oscar H. Ibarra was born on 29 September 1941 in Negros Occidental, Philippines. He began his formal education in the Philippines before relocating to the United States to pursue postgraduate studies in Electrical Engineering at UC Berkeley, earning his MSc in 1965 and PhD in 1967. </a:t>
            </a:r>
            <a:endParaRPr lang="en-GB" dirty="0">
              <a:ea typeface="+mn-lt"/>
              <a:cs typeface="+mn-lt"/>
            </a:endParaRPr>
          </a:p>
          <a:p>
            <a:pPr marL="0" indent="0">
              <a:buNone/>
            </a:pPr>
            <a:r>
              <a:rPr lang="en-GB" sz="1800" dirty="0">
                <a:ea typeface="+mn-lt"/>
                <a:cs typeface="+mn-lt"/>
              </a:rPr>
              <a:t>Following positions at Berkeley and the University of Minnesota, he joined the University of California, Santa Barbara, where he served as Department Chair, foundational to his distinguished career. </a:t>
            </a:r>
            <a:endParaRPr lang="en-GB"/>
          </a:p>
          <a:p>
            <a:pPr marL="0" indent="0">
              <a:buNone/>
            </a:pPr>
            <a:r>
              <a:rPr lang="en-GB" sz="1800" b="1" dirty="0"/>
              <a:t>Contributions</a:t>
            </a:r>
          </a:p>
          <a:p>
            <a:pPr marL="0" indent="0">
              <a:buNone/>
            </a:pPr>
            <a:r>
              <a:rPr lang="en-GB" sz="1800" dirty="0">
                <a:ea typeface="+mn-lt"/>
                <a:cs typeface="+mn-lt"/>
              </a:rPr>
              <a:t>One of his most influential studies explored </a:t>
            </a:r>
            <a:r>
              <a:rPr lang="en-GB" sz="1800" dirty="0">
                <a:ea typeface="+mn-lt"/>
                <a:cs typeface="+mn-lt"/>
                <a:hlinkClick r:id="rId2"/>
              </a:rPr>
              <a:t>reversal‑bounded multicounter machines</a:t>
            </a:r>
            <a:r>
              <a:rPr lang="en-GB" sz="1800" dirty="0">
                <a:ea typeface="+mn-lt"/>
                <a:cs typeface="+mn-lt"/>
              </a:rPr>
              <a:t>, demonstrating how limiting the number of reversals in a counter direction alters the class of languages the machine can recognise. This provided a powerful framework for classifying decision problems. </a:t>
            </a:r>
            <a:endParaRPr lang="en-GB" sz="1800" dirty="0"/>
          </a:p>
          <a:p>
            <a:pPr marL="0" indent="0">
              <a:buNone/>
            </a:pPr>
            <a:r>
              <a:rPr lang="en-GB" sz="1800" dirty="0">
                <a:ea typeface="+mn-lt"/>
                <a:cs typeface="+mn-lt"/>
              </a:rPr>
              <a:t>Additionally, his work on </a:t>
            </a:r>
            <a:r>
              <a:rPr lang="en-GB" sz="1800" dirty="0">
                <a:ea typeface="+mn-lt"/>
                <a:cs typeface="+mn-lt"/>
                <a:hlinkClick r:id="rId3"/>
              </a:rPr>
              <a:t>two‑way multihead automata</a:t>
            </a:r>
            <a:r>
              <a:rPr lang="en-GB" sz="1800" dirty="0">
                <a:ea typeface="+mn-lt"/>
                <a:cs typeface="+mn-lt"/>
              </a:rPr>
              <a:t> revealed essential structural differences between deterministic and nondeterministic models.</a:t>
            </a:r>
            <a:endParaRPr lang="en-GB" dirty="0">
              <a:ea typeface="+mn-lt"/>
              <a:cs typeface="+mn-lt"/>
            </a:endParaRPr>
          </a:p>
          <a:p>
            <a:pPr marL="0" indent="0">
              <a:buNone/>
            </a:pPr>
            <a:endParaRPr lang="en-GB" sz="1800" dirty="0"/>
          </a:p>
          <a:p>
            <a:pPr marL="0" indent="0">
              <a:buNone/>
            </a:pPr>
            <a:endParaRPr lang="en-GB" sz="2000"/>
          </a:p>
        </p:txBody>
      </p:sp>
      <p:sp>
        <p:nvSpPr>
          <p:cNvPr id="6" name="Title 1">
            <a:extLst>
              <a:ext uri="{FF2B5EF4-FFF2-40B4-BE49-F238E27FC236}">
                <a16:creationId xmlns:a16="http://schemas.microsoft.com/office/drawing/2014/main" id="{DC1866F1-A433-E64B-BAEB-DA00E608B5CC}"/>
              </a:ext>
            </a:extLst>
          </p:cNvPr>
          <p:cNvSpPr>
            <a:spLocks noGrp="1"/>
          </p:cNvSpPr>
          <p:nvPr>
            <p:ph type="title"/>
          </p:nvPr>
        </p:nvSpPr>
        <p:spPr>
          <a:xfrm>
            <a:off x="838200" y="365125"/>
            <a:ext cx="10515600" cy="1325563"/>
          </a:xfrm>
        </p:spPr>
        <p:txBody>
          <a:bodyPr>
            <a:normAutofit/>
          </a:bodyPr>
          <a:lstStyle/>
          <a:p>
            <a:r>
              <a:rPr lang="en-US" sz="3400" b="1" dirty="0"/>
              <a:t>Research in Automata Theory</a:t>
            </a:r>
          </a:p>
        </p:txBody>
      </p:sp>
    </p:spTree>
    <p:extLst>
      <p:ext uri="{BB962C8B-B14F-4D97-AF65-F5344CB8AC3E}">
        <p14:creationId xmlns:p14="http://schemas.microsoft.com/office/powerpoint/2010/main" val="540167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BE148-43ED-BC07-9908-AD0DB541AB3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83AF850-D454-B0CC-687C-BD4412540C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sketch line">
            <a:extLst>
              <a:ext uri="{FF2B5EF4-FFF2-40B4-BE49-F238E27FC236}">
                <a16:creationId xmlns:a16="http://schemas.microsoft.com/office/drawing/2014/main" id="{BC959B60-2269-1BBA-45FB-DB12FF5EFD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64D0C595-40A5-263F-0087-76ED671C1C4A}"/>
              </a:ext>
            </a:extLst>
          </p:cNvPr>
          <p:cNvSpPr>
            <a:spLocks noGrp="1"/>
          </p:cNvSpPr>
          <p:nvPr>
            <p:ph idx="1"/>
          </p:nvPr>
        </p:nvSpPr>
        <p:spPr>
          <a:xfrm>
            <a:off x="838200" y="1929384"/>
            <a:ext cx="10515600" cy="4251960"/>
          </a:xfrm>
        </p:spPr>
        <p:txBody>
          <a:bodyPr vert="horz" lIns="91440" tIns="45720" rIns="91440" bIns="45720" rtlCol="0" anchor="t">
            <a:normAutofit/>
          </a:bodyPr>
          <a:lstStyle/>
          <a:p>
            <a:pPr marL="0" indent="0">
              <a:buNone/>
            </a:pPr>
            <a:r>
              <a:rPr lang="en-GB" sz="1800" b="1" dirty="0"/>
              <a:t>Further Reading</a:t>
            </a:r>
            <a:endParaRPr lang="en-US" sz="1800" dirty="0"/>
          </a:p>
          <a:p>
            <a:pPr marL="0" indent="0">
              <a:buNone/>
            </a:pPr>
            <a:r>
              <a:rPr lang="en-GB" sz="1800" dirty="0">
                <a:ea typeface="+mn-lt"/>
                <a:cs typeface="+mn-lt"/>
              </a:rPr>
              <a:t>University of California, Santa Barbara (no date) Oscar H. Ibarra – Faculty Profile. Available at: </a:t>
            </a:r>
            <a:r>
              <a:rPr lang="en-GB" sz="1800" dirty="0">
                <a:ea typeface="+mn-lt"/>
                <a:cs typeface="+mn-lt"/>
                <a:hlinkClick r:id="rId2"/>
              </a:rPr>
              <a:t>https://cs.ucsb.edu/people/faculty/oscar-h-ibarra</a:t>
            </a:r>
            <a:r>
              <a:rPr lang="en-GB" sz="1800" dirty="0">
                <a:ea typeface="+mn-lt"/>
                <a:cs typeface="+mn-lt"/>
              </a:rPr>
              <a:t> </a:t>
            </a:r>
            <a:endParaRPr lang="en-GB" dirty="0"/>
          </a:p>
          <a:p>
            <a:pPr marL="0" indent="0">
              <a:buNone/>
            </a:pPr>
            <a:endParaRPr lang="en-GB" sz="1800" dirty="0"/>
          </a:p>
          <a:p>
            <a:pPr marL="0" indent="0">
              <a:buNone/>
            </a:pPr>
            <a:r>
              <a:rPr lang="en-GB" sz="1800" b="1" dirty="0"/>
              <a:t>The Project</a:t>
            </a:r>
          </a:p>
          <a:p>
            <a:pPr marL="0" indent="0">
              <a:buNone/>
            </a:pPr>
            <a:r>
              <a:rPr lang="en-GB" sz="1800" dirty="0"/>
              <a:t>This resource is part of the </a:t>
            </a:r>
            <a:r>
              <a:rPr lang="en-GB" sz="1800" b="1" dirty="0"/>
              <a:t>Diverse Computing Pioneers Project</a:t>
            </a:r>
            <a:r>
              <a:rPr lang="en-GB" sz="1800" dirty="0"/>
              <a:t> — funded by the Council of Professors and Heads of Computing and created by a diverse interdisciplinary team from The Open University, University of Strathclyde, and Queen Mary University of London. </a:t>
            </a:r>
          </a:p>
          <a:p>
            <a:pPr marL="0" indent="0">
              <a:buNone/>
            </a:pPr>
            <a:r>
              <a:rPr lang="en-GB" sz="1800" dirty="0"/>
              <a:t>More information </a:t>
            </a:r>
            <a:r>
              <a:rPr lang="en-GB" sz="1800" dirty="0">
                <a:ea typeface="+mn-lt"/>
                <a:cs typeface="+mn-lt"/>
              </a:rPr>
              <a:t>is available at: </a:t>
            </a:r>
            <a:r>
              <a:rPr lang="en-GB" sz="1800" dirty="0">
                <a:ea typeface="+mn-lt"/>
                <a:cs typeface="+mn-lt"/>
                <a:hlinkClick r:id="rId3"/>
              </a:rPr>
              <a:t>www.open.edu/openlearncreate/diverse-computing-pioneers</a:t>
            </a:r>
            <a:endParaRPr lang="en-GB" sz="1800" dirty="0"/>
          </a:p>
          <a:p>
            <a:pPr marL="0" indent="0">
              <a:buNone/>
            </a:pPr>
            <a:endParaRPr lang="en-GB" sz="2000"/>
          </a:p>
        </p:txBody>
      </p:sp>
      <p:pic>
        <p:nvPicPr>
          <p:cNvPr id="4" name="Picture 3" descr="A qr code on a white background&#10;&#10;AI-generated content may be incorrect.">
            <a:extLst>
              <a:ext uri="{FF2B5EF4-FFF2-40B4-BE49-F238E27FC236}">
                <a16:creationId xmlns:a16="http://schemas.microsoft.com/office/drawing/2014/main" id="{9830FE7B-D6CE-1923-490C-6ACAD8CC73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8326" y="5544182"/>
            <a:ext cx="1199747" cy="1199747"/>
          </a:xfrm>
          <a:prstGeom prst="rect">
            <a:avLst/>
          </a:prstGeom>
        </p:spPr>
      </p:pic>
      <p:pic>
        <p:nvPicPr>
          <p:cNvPr id="5" name="Picture 4" descr="A blue and black logo&#10;&#10;AI-generated content may be incorrect.">
            <a:extLst>
              <a:ext uri="{FF2B5EF4-FFF2-40B4-BE49-F238E27FC236}">
                <a16:creationId xmlns:a16="http://schemas.microsoft.com/office/drawing/2014/main" id="{5878F949-694E-AB04-A329-4E1E0A8DCCE9}"/>
              </a:ext>
            </a:extLst>
          </p:cNvPr>
          <p:cNvPicPr>
            <a:picLocks noChangeAspect="1"/>
          </p:cNvPicPr>
          <p:nvPr/>
        </p:nvPicPr>
        <p:blipFill>
          <a:blip r:embed="rId5">
            <a:extLst>
              <a:ext uri="{28A0092B-C50C-407E-A947-70E740481C1C}">
                <a14:useLocalDpi xmlns:a14="http://schemas.microsoft.com/office/drawing/2010/main" val="0"/>
              </a:ext>
            </a:extLst>
          </a:blip>
          <a:srcRect l="39162" r="39458"/>
          <a:stretch/>
        </p:blipFill>
        <p:spPr>
          <a:xfrm>
            <a:off x="6863745" y="5572383"/>
            <a:ext cx="808093" cy="1143344"/>
          </a:xfrm>
          <a:prstGeom prst="rect">
            <a:avLst/>
          </a:prstGeom>
        </p:spPr>
      </p:pic>
      <p:pic>
        <p:nvPicPr>
          <p:cNvPr id="6" name="Picture 5" descr="A blue and white logo&#10;&#10;AI-generated content may be incorrect.">
            <a:extLst>
              <a:ext uri="{FF2B5EF4-FFF2-40B4-BE49-F238E27FC236}">
                <a16:creationId xmlns:a16="http://schemas.microsoft.com/office/drawing/2014/main" id="{4E8F5478-A22B-8996-825D-6892C1CB30C7}"/>
              </a:ext>
            </a:extLst>
          </p:cNvPr>
          <p:cNvPicPr>
            <a:picLocks noChangeAspect="1"/>
          </p:cNvPicPr>
          <p:nvPr/>
        </p:nvPicPr>
        <p:blipFill>
          <a:blip r:embed="rId6">
            <a:extLst>
              <a:ext uri="{28A0092B-C50C-407E-A947-70E740481C1C}">
                <a14:useLocalDpi xmlns:a14="http://schemas.microsoft.com/office/drawing/2010/main" val="0"/>
              </a:ext>
            </a:extLst>
          </a:blip>
          <a:srcRect t="14895" b="11196"/>
          <a:stretch/>
        </p:blipFill>
        <p:spPr>
          <a:xfrm>
            <a:off x="10298478" y="5522532"/>
            <a:ext cx="1681856" cy="1243047"/>
          </a:xfrm>
          <a:prstGeom prst="rect">
            <a:avLst/>
          </a:prstGeom>
        </p:spPr>
      </p:pic>
      <p:pic>
        <p:nvPicPr>
          <p:cNvPr id="7" name="Picture 6" descr="A logo of a university&#10;&#10;AI-generated content may be incorrect.">
            <a:extLst>
              <a:ext uri="{FF2B5EF4-FFF2-40B4-BE49-F238E27FC236}">
                <a16:creationId xmlns:a16="http://schemas.microsoft.com/office/drawing/2014/main" id="{B91D0103-792F-3DA4-5477-433F8814E294}"/>
              </a:ext>
            </a:extLst>
          </p:cNvPr>
          <p:cNvPicPr>
            <a:picLocks noChangeAspect="1"/>
          </p:cNvPicPr>
          <p:nvPr/>
        </p:nvPicPr>
        <p:blipFill>
          <a:blip r:embed="rId7">
            <a:extLst>
              <a:ext uri="{28A0092B-C50C-407E-A947-70E740481C1C}">
                <a14:useLocalDpi xmlns:a14="http://schemas.microsoft.com/office/drawing/2010/main" val="0"/>
              </a:ext>
            </a:extLst>
          </a:blip>
          <a:srcRect l="11935" r="11398"/>
          <a:stretch/>
        </p:blipFill>
        <p:spPr>
          <a:xfrm>
            <a:off x="8066525" y="5544954"/>
            <a:ext cx="1837266" cy="1198202"/>
          </a:xfrm>
          <a:prstGeom prst="rect">
            <a:avLst/>
          </a:prstGeom>
        </p:spPr>
      </p:pic>
      <p:pic>
        <p:nvPicPr>
          <p:cNvPr id="9" name="Picture 8" descr="Blue text on a black background&#10;&#10;AI-generated content may be incorrect.">
            <a:extLst>
              <a:ext uri="{FF2B5EF4-FFF2-40B4-BE49-F238E27FC236}">
                <a16:creationId xmlns:a16="http://schemas.microsoft.com/office/drawing/2014/main" id="{D0528F01-782E-FEF0-C7B2-94DA5E87363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832760" y="5573573"/>
            <a:ext cx="4636298" cy="1140964"/>
          </a:xfrm>
          <a:prstGeom prst="rect">
            <a:avLst/>
          </a:prstGeom>
        </p:spPr>
      </p:pic>
      <p:sp>
        <p:nvSpPr>
          <p:cNvPr id="13" name="Title 1">
            <a:extLst>
              <a:ext uri="{FF2B5EF4-FFF2-40B4-BE49-F238E27FC236}">
                <a16:creationId xmlns:a16="http://schemas.microsoft.com/office/drawing/2014/main" id="{B7D6D1D6-9A59-09F3-18AF-18D428F575E0}"/>
              </a:ext>
            </a:extLst>
          </p:cNvPr>
          <p:cNvSpPr>
            <a:spLocks noGrp="1"/>
          </p:cNvSpPr>
          <p:nvPr>
            <p:ph type="title"/>
          </p:nvPr>
        </p:nvSpPr>
        <p:spPr>
          <a:xfrm>
            <a:off x="838200" y="365125"/>
            <a:ext cx="10515600" cy="1325563"/>
          </a:xfrm>
        </p:spPr>
        <p:txBody>
          <a:bodyPr>
            <a:normAutofit/>
          </a:bodyPr>
          <a:lstStyle/>
          <a:p>
            <a:r>
              <a:rPr lang="en-US" sz="3400" b="1" dirty="0"/>
              <a:t>Awards and Recognitions</a:t>
            </a:r>
          </a:p>
        </p:txBody>
      </p:sp>
    </p:spTree>
    <p:extLst>
      <p:ext uri="{BB962C8B-B14F-4D97-AF65-F5344CB8AC3E}">
        <p14:creationId xmlns:p14="http://schemas.microsoft.com/office/powerpoint/2010/main" val="3701872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9232704-331d-4124-9428-a3a78b19a65d" xsi:nil="true"/>
    <lcf76f155ced4ddcb4097134ff3c332f xmlns="0b375246-e7a5-4cd3-9260-ba7fb55e9fdc">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EA03C3EBE5F744FAC86159C8BD04AB0" ma:contentTypeVersion="10" ma:contentTypeDescription="Create a new document." ma:contentTypeScope="" ma:versionID="68ad44ca874766f063e8b3ca8e73a1a0">
  <xsd:schema xmlns:xsd="http://www.w3.org/2001/XMLSchema" xmlns:xs="http://www.w3.org/2001/XMLSchema" xmlns:p="http://schemas.microsoft.com/office/2006/metadata/properties" xmlns:ns2="0b375246-e7a5-4cd3-9260-ba7fb55e9fdc" xmlns:ns3="29232704-331d-4124-9428-a3a78b19a65d" targetNamespace="http://schemas.microsoft.com/office/2006/metadata/properties" ma:root="true" ma:fieldsID="9f4cb67ae8f1ff71a7798a62fc267cc6" ns2:_="" ns3:_="">
    <xsd:import namespace="0b375246-e7a5-4cd3-9260-ba7fb55e9fdc"/>
    <xsd:import namespace="29232704-331d-4124-9428-a3a78b19a65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375246-e7a5-4cd3-9260-ba7fb55e9f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fb35f09-1364-44fa-bda6-079b81d03a24"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9232704-331d-4124-9428-a3a78b19a65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2953b8d-d69f-4704-b965-2cb0f7d780f1}" ma:internalName="TaxCatchAll" ma:showField="CatchAllData" ma:web="29232704-331d-4124-9428-a3a78b19a65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7271A8C-435F-4317-97D9-D3FB77FE945D}">
  <ds:schemaRefs>
    <ds:schemaRef ds:uri="http://schemas.microsoft.com/office/2006/metadata/properties"/>
    <ds:schemaRef ds:uri="http://schemas.microsoft.com/office/infopath/2007/PartnerControls"/>
    <ds:schemaRef ds:uri="29232704-331d-4124-9428-a3a78b19a65d"/>
    <ds:schemaRef ds:uri="0b375246-e7a5-4cd3-9260-ba7fb55e9fdc"/>
  </ds:schemaRefs>
</ds:datastoreItem>
</file>

<file path=customXml/itemProps2.xml><?xml version="1.0" encoding="utf-8"?>
<ds:datastoreItem xmlns:ds="http://schemas.openxmlformats.org/officeDocument/2006/customXml" ds:itemID="{A586044A-260B-47FB-81A8-AD1264F1F2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b375246-e7a5-4cd3-9260-ba7fb55e9fdc"/>
    <ds:schemaRef ds:uri="29232704-331d-4124-9428-a3a78b19a6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D87D7B2-127F-4ACA-8927-0D4A0867028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3</Slides>
  <Notes>0</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Research in Automata Theory</vt:lpstr>
      <vt:lpstr>Awards and Recognitions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Matiss Ipolito</dc:creator>
  <cp:revision>357</cp:revision>
  <dcterms:created xsi:type="dcterms:W3CDTF">2025-06-11T21:29:33Z</dcterms:created>
  <dcterms:modified xsi:type="dcterms:W3CDTF">2025-09-24T09:09:18Z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0x0101005EA03C3EBE5F744FAC86159C8BD04AB0</vt:lpwstr>
  </property>
  <property fmtid="{D5CDD505-2E9C-101B-9397-08002B2CF9AE}" pid="3" name="MediaServiceImageTags">
    <vt:lpwstr/>
  </property>
</Properties>
</file>